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7"/>
  </p:notesMasterIdLst>
  <p:handoutMasterIdLst>
    <p:handoutMasterId r:id="rId38"/>
  </p:handoutMasterIdLst>
  <p:sldIdLst>
    <p:sldId id="266" r:id="rId2"/>
    <p:sldId id="275" r:id="rId3"/>
    <p:sldId id="273" r:id="rId4"/>
    <p:sldId id="437" r:id="rId5"/>
    <p:sldId id="276" r:id="rId6"/>
    <p:sldId id="277" r:id="rId7"/>
    <p:sldId id="278" r:id="rId8"/>
    <p:sldId id="279" r:id="rId9"/>
    <p:sldId id="280" r:id="rId10"/>
    <p:sldId id="281" r:id="rId11"/>
    <p:sldId id="282" r:id="rId12"/>
    <p:sldId id="283" r:id="rId13"/>
    <p:sldId id="284" r:id="rId14"/>
    <p:sldId id="285" r:id="rId15"/>
    <p:sldId id="286" r:id="rId16"/>
    <p:sldId id="287" r:id="rId17"/>
    <p:sldId id="436" r:id="rId18"/>
    <p:sldId id="408" r:id="rId19"/>
    <p:sldId id="422" r:id="rId20"/>
    <p:sldId id="431" r:id="rId21"/>
    <p:sldId id="417" r:id="rId22"/>
    <p:sldId id="411" r:id="rId23"/>
    <p:sldId id="414" r:id="rId24"/>
    <p:sldId id="419" r:id="rId25"/>
    <p:sldId id="421" r:id="rId26"/>
    <p:sldId id="413" r:id="rId27"/>
    <p:sldId id="423" r:id="rId28"/>
    <p:sldId id="432" r:id="rId29"/>
    <p:sldId id="433" r:id="rId30"/>
    <p:sldId id="428" r:id="rId31"/>
    <p:sldId id="434" r:id="rId32"/>
    <p:sldId id="382" r:id="rId33"/>
    <p:sldId id="435" r:id="rId34"/>
    <p:sldId id="301"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92"/>
    <a:srgbClr val="0BA7DF"/>
    <a:srgbClr val="CC0099"/>
    <a:srgbClr val="FF6600"/>
    <a:srgbClr val="CC3399"/>
    <a:srgbClr val="006600"/>
    <a:srgbClr val="0770B1"/>
    <a:srgbClr val="26687C"/>
    <a:srgbClr val="EB95A3"/>
    <a:srgbClr val="00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43" autoAdjust="0"/>
  </p:normalViewPr>
  <p:slideViewPr>
    <p:cSldViewPr>
      <p:cViewPr varScale="1">
        <p:scale>
          <a:sx n="77" d="100"/>
          <a:sy n="77" d="100"/>
        </p:scale>
        <p:origin x="2526"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Individual capacity building</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and 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Critical thinking</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Community capacity building</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State response</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Anger management</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Narratives and identity</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Debating and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Conflict management</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Proportionate state response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85CA5-6731-4540-9B12-458244B9C35C}"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bg-BG"/>
        </a:p>
      </dgm:t>
    </dgm:pt>
    <dgm:pt modelId="{329E33FA-A64F-4721-A9C6-897FCC85F968}">
      <dgm:prSet phldrT="[Текст]"/>
      <dgm:spPr/>
      <dgm:t>
        <a:bodyPr/>
        <a:lstStyle/>
        <a:p>
          <a:r>
            <a:rPr lang="en-US" dirty="0"/>
            <a:t>Push</a:t>
          </a:r>
          <a:endParaRPr lang="bg-BG" dirty="0"/>
        </a:p>
      </dgm:t>
    </dgm:pt>
    <dgm:pt modelId="{58F9F0B2-FF38-4804-9D79-D8462E354A13}" type="parTrans" cxnId="{70CFC7B1-8D62-4F2B-8172-3C0B9B60E0B9}">
      <dgm:prSet/>
      <dgm:spPr/>
      <dgm:t>
        <a:bodyPr/>
        <a:lstStyle/>
        <a:p>
          <a:endParaRPr lang="bg-BG"/>
        </a:p>
      </dgm:t>
    </dgm:pt>
    <dgm:pt modelId="{6942EB19-C94F-45FD-A66A-0B97A6A650DF}" type="sibTrans" cxnId="{70CFC7B1-8D62-4F2B-8172-3C0B9B60E0B9}">
      <dgm:prSet/>
      <dgm:spPr/>
      <dgm:t>
        <a:bodyPr/>
        <a:lstStyle/>
        <a:p>
          <a:endParaRPr lang="bg-BG"/>
        </a:p>
      </dgm:t>
    </dgm:pt>
    <dgm:pt modelId="{8F5EE13B-B716-4F70-8B53-50B85D9ACE3B}">
      <dgm:prSet phldrT="[Текст]"/>
      <dgm:spPr/>
      <dgm:t>
        <a:bodyPr/>
        <a:lstStyle/>
        <a:p>
          <a:r>
            <a:rPr lang="en-US" dirty="0"/>
            <a:t>Pull</a:t>
          </a:r>
          <a:endParaRPr lang="bg-BG" dirty="0"/>
        </a:p>
      </dgm:t>
    </dgm:pt>
    <dgm:pt modelId="{3A2ACAFD-2BA2-41C0-9664-5BE4CDC1D8C9}" type="parTrans" cxnId="{F4B8A902-4589-4E17-BD67-EF099C1EF1E5}">
      <dgm:prSet/>
      <dgm:spPr/>
      <dgm:t>
        <a:bodyPr/>
        <a:lstStyle/>
        <a:p>
          <a:endParaRPr lang="bg-BG"/>
        </a:p>
      </dgm:t>
    </dgm:pt>
    <dgm:pt modelId="{F629B105-10BA-4109-BAEF-19D2C453B723}" type="sibTrans" cxnId="{F4B8A902-4589-4E17-BD67-EF099C1EF1E5}">
      <dgm:prSet/>
      <dgm:spPr/>
      <dgm:t>
        <a:bodyPr/>
        <a:lstStyle/>
        <a:p>
          <a:endParaRPr lang="bg-BG"/>
        </a:p>
      </dgm:t>
    </dgm:pt>
    <dgm:pt modelId="{6A32EF0E-24A5-461F-8427-345E9195D311}">
      <dgm:prSet phldrT="[Текст]"/>
      <dgm:spPr/>
      <dgm:t>
        <a:bodyPr/>
        <a:lstStyle/>
        <a:p>
          <a:r>
            <a:rPr lang="en-US" dirty="0"/>
            <a:t>Personal</a:t>
          </a:r>
          <a:endParaRPr lang="bg-BG" dirty="0"/>
        </a:p>
      </dgm:t>
    </dgm:pt>
    <dgm:pt modelId="{8F569F5B-E3D3-446B-9AEF-333D2E11A1BF}" type="parTrans" cxnId="{99545EAD-2296-46B3-8322-3BDFD2169CF8}">
      <dgm:prSet/>
      <dgm:spPr/>
      <dgm:t>
        <a:bodyPr/>
        <a:lstStyle/>
        <a:p>
          <a:endParaRPr lang="bg-BG"/>
        </a:p>
      </dgm:t>
    </dgm:pt>
    <dgm:pt modelId="{BD277489-7889-4AF7-97F1-08E3AEAFFC8A}" type="sibTrans" cxnId="{99545EAD-2296-46B3-8322-3BDFD2169CF8}">
      <dgm:prSet/>
      <dgm:spPr/>
      <dgm:t>
        <a:bodyPr/>
        <a:lstStyle/>
        <a:p>
          <a:endParaRPr lang="bg-BG"/>
        </a:p>
      </dgm:t>
    </dgm:pt>
    <dgm:pt modelId="{21D44CE3-D45C-48CE-8A6A-2BF74F4B9E9A}" type="pres">
      <dgm:prSet presAssocID="{27185CA5-6731-4540-9B12-458244B9C35C}" presName="cycle" presStyleCnt="0">
        <dgm:presLayoutVars>
          <dgm:dir/>
          <dgm:resizeHandles val="exact"/>
        </dgm:presLayoutVars>
      </dgm:prSet>
      <dgm:spPr/>
    </dgm:pt>
    <dgm:pt modelId="{E7775F3A-7413-4576-A6A4-0281E0582D2D}" type="pres">
      <dgm:prSet presAssocID="{329E33FA-A64F-4721-A9C6-897FCC85F968}" presName="node" presStyleLbl="node1" presStyleIdx="0" presStyleCnt="3">
        <dgm:presLayoutVars>
          <dgm:bulletEnabled val="1"/>
        </dgm:presLayoutVars>
      </dgm:prSet>
      <dgm:spPr/>
    </dgm:pt>
    <dgm:pt modelId="{D11EAFC9-DF79-4F72-B61B-85C0C5BFB163}" type="pres">
      <dgm:prSet presAssocID="{6942EB19-C94F-45FD-A66A-0B97A6A650DF}" presName="sibTrans" presStyleLbl="sibTrans2D1" presStyleIdx="0" presStyleCnt="3"/>
      <dgm:spPr/>
    </dgm:pt>
    <dgm:pt modelId="{4275B353-BC94-4FF1-A2DC-E32150CFB8ED}" type="pres">
      <dgm:prSet presAssocID="{6942EB19-C94F-45FD-A66A-0B97A6A650DF}" presName="connectorText" presStyleLbl="sibTrans2D1" presStyleIdx="0" presStyleCnt="3"/>
      <dgm:spPr/>
    </dgm:pt>
    <dgm:pt modelId="{F0CD09AB-D9D5-4754-97C2-EB8B0CFB3B2B}" type="pres">
      <dgm:prSet presAssocID="{8F5EE13B-B716-4F70-8B53-50B85D9ACE3B}" presName="node" presStyleLbl="node1" presStyleIdx="1" presStyleCnt="3">
        <dgm:presLayoutVars>
          <dgm:bulletEnabled val="1"/>
        </dgm:presLayoutVars>
      </dgm:prSet>
      <dgm:spPr/>
    </dgm:pt>
    <dgm:pt modelId="{0567F422-53CD-40A2-9DD7-1131FD0EA5C1}" type="pres">
      <dgm:prSet presAssocID="{F629B105-10BA-4109-BAEF-19D2C453B723}" presName="sibTrans" presStyleLbl="sibTrans2D1" presStyleIdx="1" presStyleCnt="3"/>
      <dgm:spPr/>
    </dgm:pt>
    <dgm:pt modelId="{19108FED-B08E-4183-A71B-0BA8615696AA}" type="pres">
      <dgm:prSet presAssocID="{F629B105-10BA-4109-BAEF-19D2C453B723}" presName="connectorText" presStyleLbl="sibTrans2D1" presStyleIdx="1" presStyleCnt="3"/>
      <dgm:spPr/>
    </dgm:pt>
    <dgm:pt modelId="{9692F8D1-2FB1-4757-9900-76A90C3C3459}" type="pres">
      <dgm:prSet presAssocID="{6A32EF0E-24A5-461F-8427-345E9195D311}" presName="node" presStyleLbl="node1" presStyleIdx="2" presStyleCnt="3">
        <dgm:presLayoutVars>
          <dgm:bulletEnabled val="1"/>
        </dgm:presLayoutVars>
      </dgm:prSet>
      <dgm:spPr/>
    </dgm:pt>
    <dgm:pt modelId="{2503907A-813F-4005-9DB6-BF04D97B3DA3}" type="pres">
      <dgm:prSet presAssocID="{BD277489-7889-4AF7-97F1-08E3AEAFFC8A}" presName="sibTrans" presStyleLbl="sibTrans2D1" presStyleIdx="2" presStyleCnt="3"/>
      <dgm:spPr/>
    </dgm:pt>
    <dgm:pt modelId="{DDD11783-5EC7-4F5D-9915-685EE8058AB2}" type="pres">
      <dgm:prSet presAssocID="{BD277489-7889-4AF7-97F1-08E3AEAFFC8A}" presName="connectorText" presStyleLbl="sibTrans2D1" presStyleIdx="2" presStyleCnt="3"/>
      <dgm:spPr/>
    </dgm:pt>
  </dgm:ptLst>
  <dgm:cxnLst>
    <dgm:cxn modelId="{F4B8A902-4589-4E17-BD67-EF099C1EF1E5}" srcId="{27185CA5-6731-4540-9B12-458244B9C35C}" destId="{8F5EE13B-B716-4F70-8B53-50B85D9ACE3B}" srcOrd="1" destOrd="0" parTransId="{3A2ACAFD-2BA2-41C0-9664-5BE4CDC1D8C9}" sibTransId="{F629B105-10BA-4109-BAEF-19D2C453B723}"/>
    <dgm:cxn modelId="{40F75D26-BF8D-4F3F-978A-D36DBDE1A4B4}" type="presOf" srcId="{BD277489-7889-4AF7-97F1-08E3AEAFFC8A}" destId="{DDD11783-5EC7-4F5D-9915-685EE8058AB2}" srcOrd="1" destOrd="0" presId="urn:microsoft.com/office/officeart/2005/8/layout/cycle2"/>
    <dgm:cxn modelId="{58ED5728-AEBE-486A-B088-E0727E957062}" type="presOf" srcId="{27185CA5-6731-4540-9B12-458244B9C35C}" destId="{21D44CE3-D45C-48CE-8A6A-2BF74F4B9E9A}" srcOrd="0" destOrd="0" presId="urn:microsoft.com/office/officeart/2005/8/layout/cycle2"/>
    <dgm:cxn modelId="{B1B93F2F-341E-4A23-BCC1-DF8E2B7B05B6}" type="presOf" srcId="{F629B105-10BA-4109-BAEF-19D2C453B723}" destId="{19108FED-B08E-4183-A71B-0BA8615696AA}" srcOrd="1" destOrd="0" presId="urn:microsoft.com/office/officeart/2005/8/layout/cycle2"/>
    <dgm:cxn modelId="{AC4E5383-DC3A-4030-8189-EE1B6EDE6D1B}" type="presOf" srcId="{F629B105-10BA-4109-BAEF-19D2C453B723}" destId="{0567F422-53CD-40A2-9DD7-1131FD0EA5C1}" srcOrd="0" destOrd="0" presId="urn:microsoft.com/office/officeart/2005/8/layout/cycle2"/>
    <dgm:cxn modelId="{7D7DEE8A-1515-47CD-93A7-169B83C4AD92}" type="presOf" srcId="{BD277489-7889-4AF7-97F1-08E3AEAFFC8A}" destId="{2503907A-813F-4005-9DB6-BF04D97B3DA3}" srcOrd="0" destOrd="0" presId="urn:microsoft.com/office/officeart/2005/8/layout/cycle2"/>
    <dgm:cxn modelId="{9F34829A-A964-42E4-BF3D-1D05432AE3FC}" type="presOf" srcId="{8F5EE13B-B716-4F70-8B53-50B85D9ACE3B}" destId="{F0CD09AB-D9D5-4754-97C2-EB8B0CFB3B2B}" srcOrd="0" destOrd="0" presId="urn:microsoft.com/office/officeart/2005/8/layout/cycle2"/>
    <dgm:cxn modelId="{233120A8-2CFB-4C09-803E-FFE90433D632}" type="presOf" srcId="{6942EB19-C94F-45FD-A66A-0B97A6A650DF}" destId="{4275B353-BC94-4FF1-A2DC-E32150CFB8ED}" srcOrd="1" destOrd="0" presId="urn:microsoft.com/office/officeart/2005/8/layout/cycle2"/>
    <dgm:cxn modelId="{99545EAD-2296-46B3-8322-3BDFD2169CF8}" srcId="{27185CA5-6731-4540-9B12-458244B9C35C}" destId="{6A32EF0E-24A5-461F-8427-345E9195D311}" srcOrd="2" destOrd="0" parTransId="{8F569F5B-E3D3-446B-9AEF-333D2E11A1BF}" sibTransId="{BD277489-7889-4AF7-97F1-08E3AEAFFC8A}"/>
    <dgm:cxn modelId="{70CFC7B1-8D62-4F2B-8172-3C0B9B60E0B9}" srcId="{27185CA5-6731-4540-9B12-458244B9C35C}" destId="{329E33FA-A64F-4721-A9C6-897FCC85F968}" srcOrd="0" destOrd="0" parTransId="{58F9F0B2-FF38-4804-9D79-D8462E354A13}" sibTransId="{6942EB19-C94F-45FD-A66A-0B97A6A650DF}"/>
    <dgm:cxn modelId="{95C6F3DA-F7D7-4863-997B-3987DBB7D79B}" type="presOf" srcId="{6942EB19-C94F-45FD-A66A-0B97A6A650DF}" destId="{D11EAFC9-DF79-4F72-B61B-85C0C5BFB163}" srcOrd="0" destOrd="0" presId="urn:microsoft.com/office/officeart/2005/8/layout/cycle2"/>
    <dgm:cxn modelId="{C741F6DA-5FC0-4A7E-A1D3-0FE8B7C3AEA3}" type="presOf" srcId="{329E33FA-A64F-4721-A9C6-897FCC85F968}" destId="{E7775F3A-7413-4576-A6A4-0281E0582D2D}" srcOrd="0" destOrd="0" presId="urn:microsoft.com/office/officeart/2005/8/layout/cycle2"/>
    <dgm:cxn modelId="{21224BF3-4FC3-486B-A549-3985FB39289F}" type="presOf" srcId="{6A32EF0E-24A5-461F-8427-345E9195D311}" destId="{9692F8D1-2FB1-4757-9900-76A90C3C3459}" srcOrd="0" destOrd="0" presId="urn:microsoft.com/office/officeart/2005/8/layout/cycle2"/>
    <dgm:cxn modelId="{BEF1CA78-2741-48A6-AF65-E6E90B7EB01E}" type="presParOf" srcId="{21D44CE3-D45C-48CE-8A6A-2BF74F4B9E9A}" destId="{E7775F3A-7413-4576-A6A4-0281E0582D2D}" srcOrd="0" destOrd="0" presId="urn:microsoft.com/office/officeart/2005/8/layout/cycle2"/>
    <dgm:cxn modelId="{0D1333FD-5305-4D54-B4EC-29F268AE77B5}" type="presParOf" srcId="{21D44CE3-D45C-48CE-8A6A-2BF74F4B9E9A}" destId="{D11EAFC9-DF79-4F72-B61B-85C0C5BFB163}" srcOrd="1" destOrd="0" presId="urn:microsoft.com/office/officeart/2005/8/layout/cycle2"/>
    <dgm:cxn modelId="{B87E1F5D-AE7F-4F0F-B6EB-4CACFAAC70E6}" type="presParOf" srcId="{D11EAFC9-DF79-4F72-B61B-85C0C5BFB163}" destId="{4275B353-BC94-4FF1-A2DC-E32150CFB8ED}" srcOrd="0" destOrd="0" presId="urn:microsoft.com/office/officeart/2005/8/layout/cycle2"/>
    <dgm:cxn modelId="{E9275419-7C7A-4629-AFF2-97460A9D0D56}" type="presParOf" srcId="{21D44CE3-D45C-48CE-8A6A-2BF74F4B9E9A}" destId="{F0CD09AB-D9D5-4754-97C2-EB8B0CFB3B2B}" srcOrd="2" destOrd="0" presId="urn:microsoft.com/office/officeart/2005/8/layout/cycle2"/>
    <dgm:cxn modelId="{571AFD8A-4214-4F15-A0AD-32FBB5F77201}" type="presParOf" srcId="{21D44CE3-D45C-48CE-8A6A-2BF74F4B9E9A}" destId="{0567F422-53CD-40A2-9DD7-1131FD0EA5C1}" srcOrd="3" destOrd="0" presId="urn:microsoft.com/office/officeart/2005/8/layout/cycle2"/>
    <dgm:cxn modelId="{4251C273-10FC-48A4-ACC8-5031B311FD59}" type="presParOf" srcId="{0567F422-53CD-40A2-9DD7-1131FD0EA5C1}" destId="{19108FED-B08E-4183-A71B-0BA8615696AA}" srcOrd="0" destOrd="0" presId="urn:microsoft.com/office/officeart/2005/8/layout/cycle2"/>
    <dgm:cxn modelId="{D603CB17-692F-4EA9-A9D6-E98AAE33A0F2}" type="presParOf" srcId="{21D44CE3-D45C-48CE-8A6A-2BF74F4B9E9A}" destId="{9692F8D1-2FB1-4757-9900-76A90C3C3459}" srcOrd="4" destOrd="0" presId="urn:microsoft.com/office/officeart/2005/8/layout/cycle2"/>
    <dgm:cxn modelId="{383FD591-B050-48C8-9A88-4242868A2522}" type="presParOf" srcId="{21D44CE3-D45C-48CE-8A6A-2BF74F4B9E9A}" destId="{2503907A-813F-4005-9DB6-BF04D97B3DA3}" srcOrd="5" destOrd="0" presId="urn:microsoft.com/office/officeart/2005/8/layout/cycle2"/>
    <dgm:cxn modelId="{E0B66F34-5EC5-4B11-9E5B-0490B8B556F8}" type="presParOf" srcId="{2503907A-813F-4005-9DB6-BF04D97B3DA3}" destId="{DDD11783-5EC7-4F5D-9915-685EE8058AB2}"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bg-BG"/>
        </a:p>
      </dgm:t>
    </dgm:pt>
    <dgm:pt modelId="{1E7BEF81-54C1-4488-88EC-495D602CEA3E}">
      <dgm:prSet phldrT="[Текст]" custT="1"/>
      <dgm:spPr/>
      <dgm:t>
        <a:bodyPr/>
        <a:lstStyle/>
        <a:p>
          <a:r>
            <a:rPr lang="en-US" sz="1200" b="1" dirty="0"/>
            <a:t>Coaching and parenting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a:t>Critical thinking</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a:t>Anger management</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a:t>Narratives and identity</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a:t>Simulation and discussion</a:t>
          </a:r>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a:t>Conflict management</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a:t>Proportionate state response</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en-GB" sz="3200" dirty="0"/>
            <a:t>Triggers for</a:t>
          </a:r>
        </a:p>
        <a:p>
          <a:r>
            <a:rPr lang="en-GB" sz="3200" dirty="0"/>
            <a:t>Radicalisation</a:t>
          </a:r>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search for identity</a:t>
          </a:r>
          <a:endParaRPr lang="en-GB" sz="180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r>
            <a:rPr lang="en-GB" sz="1900" dirty="0">
              <a:effectLst/>
              <a:latin typeface="Calibri" panose="020F0502020204030204" pitchFamily="34" charset="0"/>
              <a:ea typeface="Calibri" panose="020F0502020204030204" pitchFamily="34" charset="0"/>
              <a:cs typeface="Times New Roman" panose="02020603050405020304" pitchFamily="18" charset="0"/>
            </a:rPr>
            <a:t>personal </a:t>
          </a:r>
          <a:r>
            <a:rPr lang="en-GB" sz="1800" dirty="0">
              <a:effectLst/>
              <a:latin typeface="Calibri" panose="020F0502020204030204" pitchFamily="34" charset="0"/>
              <a:ea typeface="Calibri" panose="020F0502020204030204" pitchFamily="34" charset="0"/>
              <a:cs typeface="Times New Roman" panose="02020603050405020304" pitchFamily="18" charset="0"/>
            </a:rPr>
            <a:t>fulfilment</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900" dirty="0"/>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self-esteem </a:t>
          </a:r>
          <a:endParaRPr lang="en-GB" sz="1800" dirty="0"/>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individual frustration and insult </a:t>
          </a:r>
          <a:endParaRPr lang="en-GB" sz="1800" dirty="0"/>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a:solidFill>
                <a:schemeClr val="tx1">
                  <a:lumMod val="75000"/>
                  <a:lumOff val="25000"/>
                </a:schemeClr>
              </a:solidFill>
            </a:rPr>
            <a:t>First line practitioners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a:solidFill>
                <a:schemeClr val="tx1">
                  <a:lumMod val="75000"/>
                  <a:lumOff val="25000"/>
                </a:schemeClr>
              </a:solidFill>
            </a:rPr>
            <a:t>Concept of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a:solidFill>
                <a:schemeClr val="tx1">
                  <a:lumMod val="75000"/>
                  <a:lumOff val="25000"/>
                </a:schemeClr>
              </a:solidFill>
            </a:rPr>
            <a:t>Exercises and simulations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a:solidFill>
                <a:schemeClr val="tx1">
                  <a:lumMod val="75000"/>
                  <a:lumOff val="25000"/>
                </a:schemeClr>
              </a:solidFill>
            </a:rPr>
            <a:t>Practice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9B3E449C-143D-4EB1-9C6F-D75C3CE39881}">
      <dgm:prSet phldrT="[Tekst]" custT="1"/>
      <dgm:spPr/>
      <dgm:t>
        <a:bodyPr/>
        <a:lstStyle/>
        <a:p>
          <a:r>
            <a:rPr lang="en-GB" sz="1900" dirty="0">
              <a:solidFill>
                <a:schemeClr val="tx1">
                  <a:lumMod val="75000"/>
                  <a:lumOff val="25000"/>
                </a:schemeClr>
              </a:solidFill>
            </a:rPr>
            <a:t>Parents</a:t>
          </a:r>
        </a:p>
      </dgm:t>
    </dgm:pt>
    <dgm:pt modelId="{916592E1-E73E-4D08-9754-A723F728B80E}" type="parTrans" cxnId="{11CC7A0E-47E2-4767-98AC-0D7A4C59AEA2}">
      <dgm:prSet/>
      <dgm:spPr/>
      <dgm:t>
        <a:bodyPr/>
        <a:lstStyle/>
        <a:p>
          <a:endParaRPr lang="en-GB"/>
        </a:p>
      </dgm:t>
    </dgm:pt>
    <dgm:pt modelId="{E1E2A71C-89E2-49CE-B03B-07351BDE7CA7}" type="sibTrans" cxnId="{11CC7A0E-47E2-4767-98AC-0D7A4C59AEA2}">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a:solidFill>
                <a:schemeClr val="tx1">
                  <a:lumMod val="75000"/>
                  <a:lumOff val="25000"/>
                </a:schemeClr>
              </a:solidFill>
            </a:rPr>
            <a:t>Parenting / coaching skills</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11CC7A0E-47E2-4767-98AC-0D7A4C59AEA2}" srcId="{B58E5805-9D79-4032-89FB-E8797F96D632}" destId="{9B3E449C-143D-4EB1-9C6F-D75C3CE39881}" srcOrd="1" destOrd="0" parTransId="{916592E1-E73E-4D08-9754-A723F728B80E}" sibTransId="{E1E2A71C-89E2-49CE-B03B-07351BDE7CA7}"/>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3D7A98B1-41B2-4970-A0E6-3EF0068DE56A}" type="presOf" srcId="{9B3E449C-143D-4EB1-9C6F-D75C3CE39881}" destId="{A5906B98-203F-4988-B407-B8E2FB5B95EE}" srcOrd="0" destOrd="1" presId="urn:microsoft.com/office/officeart/2005/8/layout/target3"/>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en-GB" dirty="0">
              <a:solidFill>
                <a:schemeClr val="tx1">
                  <a:lumMod val="75000"/>
                  <a:lumOff val="25000"/>
                </a:schemeClr>
              </a:solidFill>
            </a:rPr>
            <a:t>First line practitioners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en-GB" dirty="0">
              <a:solidFill>
                <a:schemeClr val="tx1">
                  <a:lumMod val="75000"/>
                  <a:lumOff val="25000"/>
                </a:schemeClr>
              </a:solidFill>
            </a:rPr>
            <a:t>Concept of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en-GB" dirty="0">
              <a:solidFill>
                <a:schemeClr val="tx1">
                  <a:lumMod val="75000"/>
                  <a:lumOff val="25000"/>
                </a:schemeClr>
              </a:solidFill>
            </a:rPr>
            <a:t>Exercises and simulations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a:solidFill>
                <a:schemeClr val="tx1">
                  <a:lumMod val="75000"/>
                  <a:lumOff val="25000"/>
                </a:schemeClr>
              </a:solidFill>
            </a:rPr>
            <a:t>Practice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a:solidFill>
                <a:schemeClr val="tx1">
                  <a:lumMod val="75000"/>
                  <a:lumOff val="25000"/>
                </a:schemeClr>
              </a:solidFill>
            </a:rPr>
            <a:t>Critical thinking skills</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a:t>Understanding radicalization in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a:t>Relation between radicalisation and specific topic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a:t>Clarification specific topic</a:t>
          </a:r>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a:t>Exercises</a:t>
          </a:r>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n-US" sz="1200" b="1" dirty="0"/>
            <a:t>Coaching and parenting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a:t>Critical thinking</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a:t>Anger management</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a:t>Narratives and identity</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a:t>Simulation and discussion</a:t>
          </a:r>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a:t>Conflict management</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a:t>Proportionate state response</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en-US" sz="1200" b="1" dirty="0"/>
            <a:t>Understand the topic</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a:t>Identify problems</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en-US" sz="1200" b="1" dirty="0"/>
            <a:t>Solve problems</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514C9E02-45F6-47B5-9B19-F1F90F338403}" type="presOf" srcId="{08BBFFB1-A383-4BBB-A0A8-B48F93F05648}" destId="{57F5FDD5-3E02-465D-B2A3-C0B44BD34A53}"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2" qsCatId="simple" csTypeId="urn:microsoft.com/office/officeart/2005/8/colors/colorful1" csCatId="colorful" phldr="1"/>
      <dgm:spPr/>
    </dgm:pt>
    <dgm:pt modelId="{EE08189B-9319-4DB3-916F-71B0975BEE5F}">
      <dgm:prSet phldrT="[Tekst]"/>
      <dgm:spPr/>
      <dgm:t>
        <a:bodyPr/>
        <a:lstStyle/>
        <a:p>
          <a:r>
            <a:rPr lang="en-GB" dirty="0"/>
            <a:t>Activism</a:t>
          </a:r>
        </a:p>
      </dgm:t>
    </dgm:pt>
    <dgm:pt modelId="{08011D04-F600-4DED-9725-C145ABE9233D}" type="parTrans" cxnId="{BDD5A39D-9BCB-4F30-8F3C-BEABBD52635F}">
      <dgm:prSet/>
      <dgm:spPr/>
      <dgm:t>
        <a:bodyPr/>
        <a:lstStyle/>
        <a:p>
          <a:endParaRPr lang="en-GB"/>
        </a:p>
      </dgm:t>
    </dgm:pt>
    <dgm:pt modelId="{DC40A789-26AA-450F-A53E-0C951985243D}" type="sibTrans" cxnId="{BDD5A39D-9BCB-4F30-8F3C-BEABBD52635F}">
      <dgm:prSet/>
      <dgm:spPr/>
      <dgm:t>
        <a:bodyPr/>
        <a:lstStyle/>
        <a:p>
          <a:endParaRPr lang="en-GB"/>
        </a:p>
      </dgm:t>
    </dgm:pt>
    <dgm:pt modelId="{74C5CB35-9529-42D3-AC54-531F67E188E7}">
      <dgm:prSet phldrT="[Tekst]"/>
      <dgm:spPr/>
      <dgm:t>
        <a:bodyPr/>
        <a:lstStyle/>
        <a:p>
          <a:r>
            <a:rPr lang="en-GB" dirty="0"/>
            <a:t>Extremism</a:t>
          </a:r>
        </a:p>
      </dgm:t>
    </dgm:pt>
    <dgm:pt modelId="{864C795A-64E5-4963-939D-25E176DBE76F}" type="parTrans" cxnId="{CE412A96-9486-4446-A3D8-4960293AE921}">
      <dgm:prSet/>
      <dgm:spPr/>
      <dgm:t>
        <a:bodyPr/>
        <a:lstStyle/>
        <a:p>
          <a:endParaRPr lang="en-GB"/>
        </a:p>
      </dgm:t>
    </dgm:pt>
    <dgm:pt modelId="{B6EA34E2-E80A-4A5E-95A6-FEC6DD3391BE}" type="sibTrans" cxnId="{CE412A96-9486-4446-A3D8-4960293AE921}">
      <dgm:prSet/>
      <dgm:spPr/>
      <dgm:t>
        <a:bodyPr/>
        <a:lstStyle/>
        <a:p>
          <a:endParaRPr lang="en-GB"/>
        </a:p>
      </dgm:t>
    </dgm:pt>
    <dgm:pt modelId="{642E41CF-7B9D-490A-81AC-5BFCDAC3754A}">
      <dgm:prSet phldrT="[Tekst]"/>
      <dgm:spPr/>
      <dgm:t>
        <a:bodyPr/>
        <a:lstStyle/>
        <a:p>
          <a:r>
            <a:rPr lang="en-GB" dirty="0"/>
            <a:t>Terrorism</a:t>
          </a:r>
        </a:p>
      </dgm:t>
    </dgm:pt>
    <dgm:pt modelId="{CE7C29A1-A1E7-41E3-8CEC-D3621E311718}" type="parTrans" cxnId="{DC129434-BC12-42F4-983C-81BB0981FC5D}">
      <dgm:prSet/>
      <dgm:spPr/>
      <dgm:t>
        <a:bodyPr/>
        <a:lstStyle/>
        <a:p>
          <a:endParaRPr lang="en-GB"/>
        </a:p>
      </dgm:t>
    </dgm:pt>
    <dgm:pt modelId="{216DFCCA-E31F-45A7-9F35-543A2F4A44DE}" type="sibTrans" cxnId="{DC129434-BC12-42F4-983C-81BB0981FC5D}">
      <dgm:prSet/>
      <dgm:spPr/>
      <dgm:t>
        <a:bodyPr/>
        <a:lstStyle/>
        <a:p>
          <a:endParaRPr lang="en-GB"/>
        </a:p>
      </dgm:t>
    </dgm:pt>
    <dgm:pt modelId="{782537E3-4C85-4D3E-9ADA-EE238DC9903D}">
      <dgm:prSet/>
      <dgm:spPr/>
      <dgm:t>
        <a:bodyPr/>
        <a:lstStyle/>
        <a:p>
          <a:r>
            <a:rPr lang="en-GB" dirty="0"/>
            <a:t>Violent extremism</a:t>
          </a:r>
        </a:p>
      </dgm:t>
    </dgm:pt>
    <dgm:pt modelId="{85D68EDF-E4CA-478D-9653-A9D596AECD76}" type="parTrans" cxnId="{BA1D6472-B170-4D29-9392-C88E7B6A2EC6}">
      <dgm:prSet/>
      <dgm:spPr/>
      <dgm:t>
        <a:bodyPr/>
        <a:lstStyle/>
        <a:p>
          <a:endParaRPr lang="en-GB"/>
        </a:p>
      </dgm:t>
    </dgm:pt>
    <dgm:pt modelId="{8AC84649-BB4F-493C-9858-460493BBC777}" type="sibTrans" cxnId="{BA1D6472-B170-4D29-9392-C88E7B6A2EC6}">
      <dgm:prSet/>
      <dgm:spPr/>
      <dgm:t>
        <a:bodyPr/>
        <a:lstStyle/>
        <a:p>
          <a:endParaRPr lang="en-GB"/>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a:t>Religious</a:t>
          </a:r>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Extreme right</a:t>
          </a:r>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a:t>Extreme left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National separatist</a:t>
          </a:r>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a:t>Identity seekers</a:t>
          </a:r>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en-GB" sz="2000" dirty="0"/>
            <a:t>Justice seekers</a:t>
          </a:r>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en-GB" sz="2000" dirty="0"/>
            <a:t>Thrill seekers</a:t>
          </a:r>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en-GB" sz="2000" dirty="0"/>
            <a:t>Meaning of life</a:t>
          </a:r>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27798">
        <dgm:presLayoutVars>
          <dgm:bulletEnabled val="1"/>
        </dgm:presLayoutVars>
      </dgm:prSet>
      <dgm:spPr/>
    </dgm:pt>
    <dgm:pt modelId="{B024BB09-AC3A-451D-BA97-F3965BA08065}" type="pres">
      <dgm:prSet presAssocID="{52340E1C-7EB8-4294-A467-EBCEEA9F632D}" presName="node" presStyleLbl="vennNode1" presStyleIdx="2" presStyleCnt="5" custScaleX="227798" custRadScaleRad="141951" custRadScaleInc="146">
        <dgm:presLayoutVars>
          <dgm:bulletEnabled val="1"/>
        </dgm:presLayoutVars>
      </dgm:prSet>
      <dgm:spPr/>
    </dgm:pt>
    <dgm:pt modelId="{4C1CC435-FD44-4D97-9557-E99594F8F96C}" type="pres">
      <dgm:prSet presAssocID="{95CAFB56-273A-42AE-AAA8-E05A306B4FC6}" presName="node" presStyleLbl="vennNode1" presStyleIdx="3" presStyleCnt="5" custScaleX="227798">
        <dgm:presLayoutVars>
          <dgm:bulletEnabled val="1"/>
        </dgm:presLayoutVars>
      </dgm:prSet>
      <dgm:spPr/>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Sensitivity</a:t>
          </a:r>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Exploration</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a:t>Membership</a:t>
          </a:r>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Action</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a:t>Radicalisation</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a:t>Political</a:t>
          </a:r>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a:t>Sociological</a:t>
          </a:r>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a:t>Psychological</a:t>
          </a:r>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a:t>Economic</a:t>
          </a:r>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workshops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Individual capacity building</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Coaching and parenting</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Critical thinking</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Anger management</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Community capacity building</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Narratives and identity</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Debating and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Conflict management</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response</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Proportionate state response</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5F3A-7413-4576-A6A4-0281E0582D2D}">
      <dsp:nvSpPr>
        <dsp:cNvPr id="0" name=""/>
        <dsp:cNvSpPr/>
      </dsp:nvSpPr>
      <dsp:spPr>
        <a:xfrm>
          <a:off x="1824972" y="387"/>
          <a:ext cx="1555548" cy="155554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Push</a:t>
          </a:r>
          <a:endParaRPr lang="bg-BG" sz="2300" kern="1200" dirty="0"/>
        </a:p>
      </dsp:txBody>
      <dsp:txXfrm>
        <a:off x="2052777" y="228192"/>
        <a:ext cx="1099938" cy="1099938"/>
      </dsp:txXfrm>
    </dsp:sp>
    <dsp:sp modelId="{D11EAFC9-DF79-4F72-B61B-85C0C5BFB163}">
      <dsp:nvSpPr>
        <dsp:cNvPr id="0" name=""/>
        <dsp:cNvSpPr/>
      </dsp:nvSpPr>
      <dsp:spPr>
        <a:xfrm rot="3600000">
          <a:off x="2974081" y="1516907"/>
          <a:ext cx="413468" cy="52499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bg-BG" sz="1900" kern="1200"/>
        </a:p>
      </dsp:txBody>
      <dsp:txXfrm>
        <a:off x="3005091" y="1568195"/>
        <a:ext cx="289428" cy="314999"/>
      </dsp:txXfrm>
    </dsp:sp>
    <dsp:sp modelId="{F0CD09AB-D9D5-4754-97C2-EB8B0CFB3B2B}">
      <dsp:nvSpPr>
        <dsp:cNvPr id="0" name=""/>
        <dsp:cNvSpPr/>
      </dsp:nvSpPr>
      <dsp:spPr>
        <a:xfrm>
          <a:off x="2992811" y="2023143"/>
          <a:ext cx="1555548" cy="155554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Pull</a:t>
          </a:r>
          <a:endParaRPr lang="bg-BG" sz="2300" kern="1200" dirty="0"/>
        </a:p>
      </dsp:txBody>
      <dsp:txXfrm>
        <a:off x="3220616" y="2250948"/>
        <a:ext cx="1099938" cy="1099938"/>
      </dsp:txXfrm>
    </dsp:sp>
    <dsp:sp modelId="{0567F422-53CD-40A2-9DD7-1131FD0EA5C1}">
      <dsp:nvSpPr>
        <dsp:cNvPr id="0" name=""/>
        <dsp:cNvSpPr/>
      </dsp:nvSpPr>
      <dsp:spPr>
        <a:xfrm rot="10800000">
          <a:off x="2407714" y="2538419"/>
          <a:ext cx="413468" cy="52499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bg-BG" sz="1900" kern="1200"/>
        </a:p>
      </dsp:txBody>
      <dsp:txXfrm rot="10800000">
        <a:off x="2531754" y="2643418"/>
        <a:ext cx="289428" cy="314999"/>
      </dsp:txXfrm>
    </dsp:sp>
    <dsp:sp modelId="{9692F8D1-2FB1-4757-9900-76A90C3C3459}">
      <dsp:nvSpPr>
        <dsp:cNvPr id="0" name=""/>
        <dsp:cNvSpPr/>
      </dsp:nvSpPr>
      <dsp:spPr>
        <a:xfrm>
          <a:off x="657134" y="2023143"/>
          <a:ext cx="1555548" cy="155554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Personal</a:t>
          </a:r>
          <a:endParaRPr lang="bg-BG" sz="2300" kern="1200" dirty="0"/>
        </a:p>
      </dsp:txBody>
      <dsp:txXfrm>
        <a:off x="884939" y="2250948"/>
        <a:ext cx="1099938" cy="1099938"/>
      </dsp:txXfrm>
    </dsp:sp>
    <dsp:sp modelId="{2503907A-813F-4005-9DB6-BF04D97B3DA3}">
      <dsp:nvSpPr>
        <dsp:cNvPr id="0" name=""/>
        <dsp:cNvSpPr/>
      </dsp:nvSpPr>
      <dsp:spPr>
        <a:xfrm rot="18000000">
          <a:off x="1806242" y="1537175"/>
          <a:ext cx="413468" cy="52499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bg-BG" sz="1900" kern="1200"/>
        </a:p>
      </dsp:txBody>
      <dsp:txXfrm>
        <a:off x="1837252" y="1695885"/>
        <a:ext cx="289428" cy="314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8994"/>
          <a:ext cx="1611660" cy="4738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Coaching and parenting</a:t>
          </a:r>
          <a:endParaRPr lang="bg-BG" sz="1200" b="1" kern="1200" dirty="0"/>
        </a:p>
      </dsp:txBody>
      <dsp:txXfrm>
        <a:off x="23131" y="42125"/>
        <a:ext cx="1565398" cy="427587"/>
      </dsp:txXfrm>
    </dsp:sp>
    <dsp:sp modelId="{883DA8C2-1EAD-474E-8B72-6A3EFBE8A85B}">
      <dsp:nvSpPr>
        <dsp:cNvPr id="0" name=""/>
        <dsp:cNvSpPr/>
      </dsp:nvSpPr>
      <dsp:spPr>
        <a:xfrm>
          <a:off x="0" y="518764"/>
          <a:ext cx="1611660" cy="473849"/>
        </a:xfrm>
        <a:prstGeom prst="roundRect">
          <a:avLst/>
        </a:prstGeom>
        <a:solidFill>
          <a:schemeClr val="accent3">
            <a:hueOff val="265683"/>
            <a:satOff val="99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Critical thinking</a:t>
          </a:r>
          <a:endParaRPr lang="bg-BG" sz="1200" b="1" kern="1200" dirty="0"/>
        </a:p>
      </dsp:txBody>
      <dsp:txXfrm>
        <a:off x="23131" y="541895"/>
        <a:ext cx="1565398" cy="427587"/>
      </dsp:txXfrm>
    </dsp:sp>
    <dsp:sp modelId="{98A52DE2-8112-4B2D-A0F2-FEA3155458A3}">
      <dsp:nvSpPr>
        <dsp:cNvPr id="0" name=""/>
        <dsp:cNvSpPr/>
      </dsp:nvSpPr>
      <dsp:spPr>
        <a:xfrm>
          <a:off x="0" y="1018534"/>
          <a:ext cx="1611660" cy="473849"/>
        </a:xfrm>
        <a:prstGeom prst="roundRect">
          <a:avLst/>
        </a:prstGeom>
        <a:solidFill>
          <a:schemeClr val="accent3">
            <a:hueOff val="531366"/>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Anger management</a:t>
          </a:r>
          <a:endParaRPr lang="bg-BG" sz="1200" b="1" kern="1200" dirty="0"/>
        </a:p>
      </dsp:txBody>
      <dsp:txXfrm>
        <a:off x="23131" y="1041665"/>
        <a:ext cx="1565398" cy="427587"/>
      </dsp:txXfrm>
    </dsp:sp>
    <dsp:sp modelId="{21094C16-D1CE-4C3F-A28D-AA899043E378}">
      <dsp:nvSpPr>
        <dsp:cNvPr id="0" name=""/>
        <dsp:cNvSpPr/>
      </dsp:nvSpPr>
      <dsp:spPr>
        <a:xfrm>
          <a:off x="0" y="1518304"/>
          <a:ext cx="1611660" cy="473849"/>
        </a:xfrm>
        <a:prstGeom prst="roundRect">
          <a:avLst/>
        </a:prstGeom>
        <a:solidFill>
          <a:schemeClr val="accent3">
            <a:hueOff val="797049"/>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Narratives and identity</a:t>
          </a:r>
          <a:endParaRPr lang="bg-BG" sz="1200" b="1" kern="1200" dirty="0"/>
        </a:p>
      </dsp:txBody>
      <dsp:txXfrm>
        <a:off x="23131" y="1541435"/>
        <a:ext cx="1565398" cy="427587"/>
      </dsp:txXfrm>
    </dsp:sp>
    <dsp:sp modelId="{1522FC64-7CDA-4CC7-AF2A-B5A786C87152}">
      <dsp:nvSpPr>
        <dsp:cNvPr id="0" name=""/>
        <dsp:cNvSpPr/>
      </dsp:nvSpPr>
      <dsp:spPr>
        <a:xfrm>
          <a:off x="0" y="2018074"/>
          <a:ext cx="1611660" cy="473849"/>
        </a:xfrm>
        <a:prstGeom prst="roundRect">
          <a:avLst/>
        </a:prstGeom>
        <a:solidFill>
          <a:schemeClr val="accent3">
            <a:hueOff val="1062733"/>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Simulation and discussion</a:t>
          </a:r>
        </a:p>
      </dsp:txBody>
      <dsp:txXfrm>
        <a:off x="23131" y="2041205"/>
        <a:ext cx="1565398" cy="427587"/>
      </dsp:txXfrm>
    </dsp:sp>
    <dsp:sp modelId="{18FBCE78-34EE-48AC-BAD4-65A2D91C368F}">
      <dsp:nvSpPr>
        <dsp:cNvPr id="0" name=""/>
        <dsp:cNvSpPr/>
      </dsp:nvSpPr>
      <dsp:spPr>
        <a:xfrm>
          <a:off x="0" y="2517844"/>
          <a:ext cx="1611660" cy="473849"/>
        </a:xfrm>
        <a:prstGeom prst="roundRect">
          <a:avLst/>
        </a:prstGeom>
        <a:solidFill>
          <a:schemeClr val="accent3">
            <a:hueOff val="1328416"/>
            <a:satOff val="495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Conflict management</a:t>
          </a:r>
          <a:endParaRPr lang="bg-BG" sz="1200" b="1" kern="1200" dirty="0"/>
        </a:p>
      </dsp:txBody>
      <dsp:txXfrm>
        <a:off x="23131" y="2540975"/>
        <a:ext cx="1565398" cy="427587"/>
      </dsp:txXfrm>
    </dsp:sp>
    <dsp:sp modelId="{E77442EA-5B03-4F1B-9CC4-87F654081839}">
      <dsp:nvSpPr>
        <dsp:cNvPr id="0" name=""/>
        <dsp:cNvSpPr/>
      </dsp:nvSpPr>
      <dsp:spPr>
        <a:xfrm>
          <a:off x="0" y="3017614"/>
          <a:ext cx="1611660" cy="473849"/>
        </a:xfrm>
        <a:prstGeom prst="roundRect">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Proportionate state response</a:t>
          </a:r>
          <a:endParaRPr lang="bg-BG" sz="1200" b="1" kern="1200" dirty="0"/>
        </a:p>
      </dsp:txBody>
      <dsp:txXfrm>
        <a:off x="23131" y="3040745"/>
        <a:ext cx="1565398" cy="427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3175492" y="1698625"/>
          <a:ext cx="422606" cy="1207907"/>
        </a:xfrm>
        <a:custGeom>
          <a:avLst/>
          <a:gdLst/>
          <a:ahLst/>
          <a:cxnLst/>
          <a:rect l="0" t="0" r="0" b="0"/>
          <a:pathLst>
            <a:path>
              <a:moveTo>
                <a:pt x="0" y="0"/>
              </a:moveTo>
              <a:lnTo>
                <a:pt x="211303" y="0"/>
              </a:lnTo>
              <a:lnTo>
                <a:pt x="211303" y="1207907"/>
              </a:lnTo>
              <a:lnTo>
                <a:pt x="422606" y="12079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2270586"/>
        <a:ext cx="63985" cy="63985"/>
      </dsp:txXfrm>
    </dsp:sp>
    <dsp:sp modelId="{618F6E6D-27F8-45FC-B548-0E35EC7FE99E}">
      <dsp:nvSpPr>
        <dsp:cNvPr id="0" name=""/>
        <dsp:cNvSpPr/>
      </dsp:nvSpPr>
      <dsp:spPr>
        <a:xfrm>
          <a:off x="3175492" y="1698625"/>
          <a:ext cx="422606" cy="402635"/>
        </a:xfrm>
        <a:custGeom>
          <a:avLst/>
          <a:gdLst/>
          <a:ahLst/>
          <a:cxnLst/>
          <a:rect l="0" t="0" r="0" b="0"/>
          <a:pathLst>
            <a:path>
              <a:moveTo>
                <a:pt x="0" y="0"/>
              </a:moveTo>
              <a:lnTo>
                <a:pt x="211303" y="0"/>
              </a:lnTo>
              <a:lnTo>
                <a:pt x="211303" y="402635"/>
              </a:lnTo>
              <a:lnTo>
                <a:pt x="422606" y="4026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885350"/>
        <a:ext cx="29185" cy="29185"/>
      </dsp:txXfrm>
    </dsp:sp>
    <dsp:sp modelId="{730842CC-27E0-48C0-8B83-D43F3A436C2F}">
      <dsp:nvSpPr>
        <dsp:cNvPr id="0" name=""/>
        <dsp:cNvSpPr/>
      </dsp:nvSpPr>
      <dsp:spPr>
        <a:xfrm>
          <a:off x="3175492" y="1295989"/>
          <a:ext cx="422606" cy="402635"/>
        </a:xfrm>
        <a:custGeom>
          <a:avLst/>
          <a:gdLst/>
          <a:ahLst/>
          <a:cxnLst/>
          <a:rect l="0" t="0" r="0" b="0"/>
          <a:pathLst>
            <a:path>
              <a:moveTo>
                <a:pt x="0" y="402635"/>
              </a:moveTo>
              <a:lnTo>
                <a:pt x="211303" y="402635"/>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482714"/>
        <a:ext cx="29185" cy="29185"/>
      </dsp:txXfrm>
    </dsp:sp>
    <dsp:sp modelId="{3A8EE454-B18A-41E8-BDA5-5CD7AA8193F6}">
      <dsp:nvSpPr>
        <dsp:cNvPr id="0" name=""/>
        <dsp:cNvSpPr/>
      </dsp:nvSpPr>
      <dsp:spPr>
        <a:xfrm>
          <a:off x="3175492" y="490717"/>
          <a:ext cx="422606" cy="1207907"/>
        </a:xfrm>
        <a:custGeom>
          <a:avLst/>
          <a:gdLst/>
          <a:ahLst/>
          <a:cxnLst/>
          <a:rect l="0" t="0" r="0" b="0"/>
          <a:pathLst>
            <a:path>
              <a:moveTo>
                <a:pt x="0" y="1207907"/>
              </a:moveTo>
              <a:lnTo>
                <a:pt x="211303" y="1207907"/>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1062678"/>
        <a:ext cx="63985" cy="63985"/>
      </dsp:txXfrm>
    </dsp:sp>
    <dsp:sp modelId="{34D749F2-B845-4348-A2FE-4A9BE275A625}">
      <dsp:nvSpPr>
        <dsp:cNvPr id="0" name=""/>
        <dsp:cNvSpPr/>
      </dsp:nvSpPr>
      <dsp:spPr>
        <a:xfrm rot="16200000">
          <a:off x="770671" y="989112"/>
          <a:ext cx="3390617" cy="14190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Triggers for</a:t>
          </a:r>
        </a:p>
        <a:p>
          <a:pPr marL="0" lvl="0" indent="0" algn="ctr" defTabSz="1422400">
            <a:lnSpc>
              <a:spcPct val="90000"/>
            </a:lnSpc>
            <a:spcBef>
              <a:spcPct val="0"/>
            </a:spcBef>
            <a:spcAft>
              <a:spcPct val="35000"/>
            </a:spcAft>
            <a:buNone/>
          </a:pPr>
          <a:r>
            <a:rPr lang="en-GB" sz="3200" kern="1200" dirty="0"/>
            <a:t>Radicalisation</a:t>
          </a:r>
        </a:p>
      </dsp:txBody>
      <dsp:txXfrm>
        <a:off x="770671" y="989112"/>
        <a:ext cx="3390617" cy="1419024"/>
      </dsp:txXfrm>
    </dsp:sp>
    <dsp:sp modelId="{AC27FF8C-C154-41B9-9DC0-88D0616ADDFE}">
      <dsp:nvSpPr>
        <dsp:cNvPr id="0" name=""/>
        <dsp:cNvSpPr/>
      </dsp:nvSpPr>
      <dsp:spPr>
        <a:xfrm>
          <a:off x="3598098" y="168608"/>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search for identity</a:t>
          </a:r>
          <a:endParaRPr lang="en-GB" sz="1800" kern="1200" dirty="0"/>
        </a:p>
      </dsp:txBody>
      <dsp:txXfrm>
        <a:off x="3598098" y="168608"/>
        <a:ext cx="2113033" cy="644217"/>
      </dsp:txXfrm>
    </dsp:sp>
    <dsp:sp modelId="{C0732F16-F8A1-4C31-B9AE-A22B1853253A}">
      <dsp:nvSpPr>
        <dsp:cNvPr id="0" name=""/>
        <dsp:cNvSpPr/>
      </dsp:nvSpPr>
      <dsp:spPr>
        <a:xfrm>
          <a:off x="3598098" y="973880"/>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effectLst/>
              <a:latin typeface="Calibri" panose="020F0502020204030204" pitchFamily="34" charset="0"/>
              <a:ea typeface="Calibri" panose="020F0502020204030204" pitchFamily="34" charset="0"/>
              <a:cs typeface="Times New Roman" panose="02020603050405020304" pitchFamily="18" charset="0"/>
            </a:rPr>
            <a:t>personal </a:t>
          </a: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fulfilment</a:t>
          </a:r>
          <a:r>
            <a:rPr lang="en-GB" sz="1900" kern="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900" kern="1200" dirty="0"/>
        </a:p>
      </dsp:txBody>
      <dsp:txXfrm>
        <a:off x="3598098" y="973880"/>
        <a:ext cx="2113033" cy="644217"/>
      </dsp:txXfrm>
    </dsp:sp>
    <dsp:sp modelId="{144BEF06-41C9-492E-B409-4881CE0C743E}">
      <dsp:nvSpPr>
        <dsp:cNvPr id="0" name=""/>
        <dsp:cNvSpPr/>
      </dsp:nvSpPr>
      <dsp:spPr>
        <a:xfrm>
          <a:off x="3598098" y="1779152"/>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lack of self-esteem </a:t>
          </a:r>
          <a:endParaRPr lang="en-GB" sz="1800" kern="1200" dirty="0"/>
        </a:p>
      </dsp:txBody>
      <dsp:txXfrm>
        <a:off x="3598098" y="1779152"/>
        <a:ext cx="2113033" cy="644217"/>
      </dsp:txXfrm>
    </dsp:sp>
    <dsp:sp modelId="{8379E895-2119-4514-B80D-2D9F68845967}">
      <dsp:nvSpPr>
        <dsp:cNvPr id="0" name=""/>
        <dsp:cNvSpPr/>
      </dsp:nvSpPr>
      <dsp:spPr>
        <a:xfrm>
          <a:off x="3598098" y="2584423"/>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individual frustration and insult </a:t>
          </a:r>
          <a:endParaRPr lang="en-GB" sz="1800" kern="1200" dirty="0"/>
        </a:p>
      </dsp:txBody>
      <dsp:txXfrm>
        <a:off x="3598098" y="2584423"/>
        <a:ext cx="2113033" cy="6442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First line practitioners</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Parents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Concept of radicalisation</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Exercises and simulations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Knowledge</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Practice skills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Recognising signs</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Parenting / coaching skills</a:t>
          </a:r>
        </a:p>
      </dsp:txBody>
      <dsp:txXfrm>
        <a:off x="4888891" y="2556863"/>
        <a:ext cx="2883508" cy="8522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33322" cy="4033322"/>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16661" y="0"/>
          <a:ext cx="5755739" cy="403332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16661" y="0"/>
        <a:ext cx="2877869" cy="857080"/>
      </dsp:txXfrm>
    </dsp:sp>
    <dsp:sp modelId="{6A1A59E2-BE9E-43A4-9D6E-8DFAC286AEA7}">
      <dsp:nvSpPr>
        <dsp:cNvPr id="0" name=""/>
        <dsp:cNvSpPr/>
      </dsp:nvSpPr>
      <dsp:spPr>
        <a:xfrm>
          <a:off x="529373" y="857080"/>
          <a:ext cx="2974574" cy="2974574"/>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16661" y="857080"/>
          <a:ext cx="5755739" cy="2974574"/>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16661" y="857080"/>
        <a:ext cx="2877869" cy="857080"/>
      </dsp:txXfrm>
    </dsp:sp>
    <dsp:sp modelId="{E23D1449-B424-46BB-B0E3-A988FB2BCD1F}">
      <dsp:nvSpPr>
        <dsp:cNvPr id="0" name=""/>
        <dsp:cNvSpPr/>
      </dsp:nvSpPr>
      <dsp:spPr>
        <a:xfrm>
          <a:off x="1058747" y="1714161"/>
          <a:ext cx="1915827" cy="1915827"/>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16661" y="1714161"/>
          <a:ext cx="5755739" cy="1915827"/>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16661" y="1714161"/>
        <a:ext cx="2877869" cy="857080"/>
      </dsp:txXfrm>
    </dsp:sp>
    <dsp:sp modelId="{BF653195-9924-4613-8F2D-729467B890E6}">
      <dsp:nvSpPr>
        <dsp:cNvPr id="0" name=""/>
        <dsp:cNvSpPr/>
      </dsp:nvSpPr>
      <dsp:spPr>
        <a:xfrm>
          <a:off x="1588120" y="2571242"/>
          <a:ext cx="857080" cy="85708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16661" y="2571242"/>
          <a:ext cx="5755739" cy="85708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16661" y="2571242"/>
        <a:ext cx="2877869" cy="857080"/>
      </dsp:txXfrm>
    </dsp:sp>
    <dsp:sp modelId="{A5906B98-203F-4988-B407-B8E2FB5B95EE}">
      <dsp:nvSpPr>
        <dsp:cNvPr id="0" name=""/>
        <dsp:cNvSpPr/>
      </dsp:nvSpPr>
      <dsp:spPr>
        <a:xfrm>
          <a:off x="4894530" y="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First line practitioners</a:t>
          </a:r>
        </a:p>
      </dsp:txBody>
      <dsp:txXfrm>
        <a:off x="4894530" y="0"/>
        <a:ext cx="2877869" cy="857080"/>
      </dsp:txXfrm>
    </dsp:sp>
    <dsp:sp modelId="{ED256798-062E-4140-9838-778B40B4133B}">
      <dsp:nvSpPr>
        <dsp:cNvPr id="0" name=""/>
        <dsp:cNvSpPr/>
      </dsp:nvSpPr>
      <dsp:spPr>
        <a:xfrm>
          <a:off x="4894530" y="85708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Concept of radicalisation</a:t>
          </a:r>
        </a:p>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Exercises and simulations</a:t>
          </a:r>
        </a:p>
      </dsp:txBody>
      <dsp:txXfrm>
        <a:off x="4894530" y="857080"/>
        <a:ext cx="2877869" cy="857080"/>
      </dsp:txXfrm>
    </dsp:sp>
    <dsp:sp modelId="{72233991-9FDD-466B-8563-82B17F89AC0F}">
      <dsp:nvSpPr>
        <dsp:cNvPr id="0" name=""/>
        <dsp:cNvSpPr/>
      </dsp:nvSpPr>
      <dsp:spPr>
        <a:xfrm>
          <a:off x="4894530" y="170948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Knowledge</a:t>
          </a:r>
        </a:p>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Practice skills</a:t>
          </a:r>
        </a:p>
      </dsp:txBody>
      <dsp:txXfrm>
        <a:off x="4894530" y="1709482"/>
        <a:ext cx="2877869" cy="857080"/>
      </dsp:txXfrm>
    </dsp:sp>
    <dsp:sp modelId="{58607765-02B2-4957-A800-0D639B23EACD}">
      <dsp:nvSpPr>
        <dsp:cNvPr id="0" name=""/>
        <dsp:cNvSpPr/>
      </dsp:nvSpPr>
      <dsp:spPr>
        <a:xfrm>
          <a:off x="4894530" y="257124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Recognising signs</a:t>
          </a:r>
        </a:p>
        <a:p>
          <a:pPr marL="171450" lvl="1" indent="-171450" algn="l" defTabSz="800100">
            <a:lnSpc>
              <a:spcPct val="90000"/>
            </a:lnSpc>
            <a:spcBef>
              <a:spcPct val="0"/>
            </a:spcBef>
            <a:spcAft>
              <a:spcPct val="15000"/>
            </a:spcAft>
            <a:buChar char="•"/>
          </a:pPr>
          <a:r>
            <a:rPr lang="en-GB" sz="1800" kern="1200" dirty="0">
              <a:solidFill>
                <a:schemeClr val="tx1">
                  <a:lumMod val="75000"/>
                  <a:lumOff val="25000"/>
                </a:schemeClr>
              </a:solidFill>
            </a:rPr>
            <a:t>Critical thinking skills</a:t>
          </a:r>
        </a:p>
      </dsp:txBody>
      <dsp:txXfrm>
        <a:off x="4894530" y="2571242"/>
        <a:ext cx="2877869" cy="857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8896" y="304661"/>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ClrTx/>
            <a:buSzTx/>
            <a:buFontTx/>
            <a:buNone/>
          </a:pPr>
          <a:r>
            <a:rPr lang="en-GB" sz="2000" kern="1200" dirty="0"/>
            <a:t>Understanding radicalization in general</a:t>
          </a:r>
        </a:p>
      </dsp:txBody>
      <dsp:txXfrm>
        <a:off x="448896" y="304661"/>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Relation between radicalisation and specific topic </a:t>
          </a:r>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133897"/>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Clarification specific topic</a:t>
          </a:r>
        </a:p>
      </dsp:txBody>
      <dsp:txXfrm>
        <a:off x="798416" y="2133897"/>
        <a:ext cx="5624994" cy="609639"/>
      </dsp:txXfrm>
    </dsp:sp>
    <dsp:sp modelId="{F839506C-2F4B-4A51-9B06-A7509B905F51}">
      <dsp:nvSpPr>
        <dsp:cNvPr id="0" name=""/>
        <dsp:cNvSpPr/>
      </dsp:nvSpPr>
      <dsp:spPr>
        <a:xfrm>
          <a:off x="417392" y="2057692"/>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04851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2000" kern="1200" dirty="0"/>
            <a:t>Exercises</a:t>
          </a:r>
        </a:p>
      </dsp:txBody>
      <dsp:txXfrm>
        <a:off x="448896" y="3048515"/>
        <a:ext cx="5974514" cy="609639"/>
      </dsp:txXfrm>
    </dsp:sp>
    <dsp:sp modelId="{F44831EC-625D-42B6-BDD1-35E82763C17C}">
      <dsp:nvSpPr>
        <dsp:cNvPr id="0" name=""/>
        <dsp:cNvSpPr/>
      </dsp:nvSpPr>
      <dsp:spPr>
        <a:xfrm>
          <a:off x="67871" y="2972310"/>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62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Coaching and parenting</a:t>
          </a:r>
          <a:endParaRPr lang="bg-BG" sz="1200" b="1" kern="1200" dirty="0"/>
        </a:p>
      </dsp:txBody>
      <dsp:txXfrm>
        <a:off x="20280" y="21901"/>
        <a:ext cx="1786995" cy="374874"/>
      </dsp:txXfrm>
    </dsp:sp>
    <dsp:sp modelId="{883DA8C2-1EAD-474E-8B72-6A3EFBE8A85B}">
      <dsp:nvSpPr>
        <dsp:cNvPr id="0" name=""/>
        <dsp:cNvSpPr/>
      </dsp:nvSpPr>
      <dsp:spPr>
        <a:xfrm>
          <a:off x="0" y="42964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Critical thinking</a:t>
          </a:r>
          <a:endParaRPr lang="bg-BG" sz="1200" b="1" kern="1200" dirty="0"/>
        </a:p>
      </dsp:txBody>
      <dsp:txXfrm>
        <a:off x="20280" y="449921"/>
        <a:ext cx="1786995" cy="374874"/>
      </dsp:txXfrm>
    </dsp:sp>
    <dsp:sp modelId="{98A52DE2-8112-4B2D-A0F2-FEA3155458A3}">
      <dsp:nvSpPr>
        <dsp:cNvPr id="0" name=""/>
        <dsp:cNvSpPr/>
      </dsp:nvSpPr>
      <dsp:spPr>
        <a:xfrm>
          <a:off x="0" y="85766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Anger management</a:t>
          </a:r>
          <a:endParaRPr lang="bg-BG" sz="1200" b="1" kern="1200" dirty="0"/>
        </a:p>
      </dsp:txBody>
      <dsp:txXfrm>
        <a:off x="20280" y="877942"/>
        <a:ext cx="1786995" cy="374874"/>
      </dsp:txXfrm>
    </dsp:sp>
    <dsp:sp modelId="{21094C16-D1CE-4C3F-A28D-AA899043E378}">
      <dsp:nvSpPr>
        <dsp:cNvPr id="0" name=""/>
        <dsp:cNvSpPr/>
      </dsp:nvSpPr>
      <dsp:spPr>
        <a:xfrm>
          <a:off x="0" y="128568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Narratives and identity</a:t>
          </a:r>
          <a:endParaRPr lang="bg-BG" sz="1200" b="1" kern="1200" dirty="0"/>
        </a:p>
      </dsp:txBody>
      <dsp:txXfrm>
        <a:off x="20280" y="1305962"/>
        <a:ext cx="1786995" cy="374874"/>
      </dsp:txXfrm>
    </dsp:sp>
    <dsp:sp modelId="{1522FC64-7CDA-4CC7-AF2A-B5A786C87152}">
      <dsp:nvSpPr>
        <dsp:cNvPr id="0" name=""/>
        <dsp:cNvSpPr/>
      </dsp:nvSpPr>
      <dsp:spPr>
        <a:xfrm>
          <a:off x="0" y="171370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Simulation and discussion</a:t>
          </a:r>
        </a:p>
      </dsp:txBody>
      <dsp:txXfrm>
        <a:off x="20280" y="1733982"/>
        <a:ext cx="1786995" cy="374874"/>
      </dsp:txXfrm>
    </dsp:sp>
    <dsp:sp modelId="{18FBCE78-34EE-48AC-BAD4-65A2D91C368F}">
      <dsp:nvSpPr>
        <dsp:cNvPr id="0" name=""/>
        <dsp:cNvSpPr/>
      </dsp:nvSpPr>
      <dsp:spPr>
        <a:xfrm>
          <a:off x="0" y="214172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Conflict management</a:t>
          </a:r>
          <a:endParaRPr lang="bg-BG" sz="1200" b="1" kern="1200" dirty="0"/>
        </a:p>
      </dsp:txBody>
      <dsp:txXfrm>
        <a:off x="20280" y="2162002"/>
        <a:ext cx="1786995" cy="374874"/>
      </dsp:txXfrm>
    </dsp:sp>
    <dsp:sp modelId="{E77442EA-5B03-4F1B-9CC4-87F654081839}">
      <dsp:nvSpPr>
        <dsp:cNvPr id="0" name=""/>
        <dsp:cNvSpPr/>
      </dsp:nvSpPr>
      <dsp:spPr>
        <a:xfrm>
          <a:off x="0" y="256974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Proportionate state response</a:t>
          </a:r>
          <a:endParaRPr lang="bg-BG" sz="1200" b="1" kern="1200" dirty="0"/>
        </a:p>
      </dsp:txBody>
      <dsp:txXfrm>
        <a:off x="20280" y="2590022"/>
        <a:ext cx="1786995" cy="374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206"/>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Understand the topic</a:t>
          </a:r>
          <a:endParaRPr lang="bg-BG" sz="1200" b="1" kern="1200" dirty="0"/>
        </a:p>
      </dsp:txBody>
      <dsp:txXfrm>
        <a:off x="13386" y="13592"/>
        <a:ext cx="1799309" cy="247446"/>
      </dsp:txXfrm>
    </dsp:sp>
    <dsp:sp modelId="{883DA8C2-1EAD-474E-8B72-6A3EFBE8A85B}">
      <dsp:nvSpPr>
        <dsp:cNvPr id="0" name=""/>
        <dsp:cNvSpPr/>
      </dsp:nvSpPr>
      <dsp:spPr>
        <a:xfrm>
          <a:off x="0" y="287925"/>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Identify problems</a:t>
          </a:r>
          <a:endParaRPr lang="bg-BG" sz="1200" b="1" kern="1200" dirty="0"/>
        </a:p>
      </dsp:txBody>
      <dsp:txXfrm>
        <a:off x="13386" y="301311"/>
        <a:ext cx="1799309" cy="247446"/>
      </dsp:txXfrm>
    </dsp:sp>
    <dsp:sp modelId="{57F5FDD5-3E02-465D-B2A3-C0B44BD34A53}">
      <dsp:nvSpPr>
        <dsp:cNvPr id="0" name=""/>
        <dsp:cNvSpPr/>
      </dsp:nvSpPr>
      <dsp:spPr>
        <a:xfrm>
          <a:off x="0" y="575644"/>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Solve problems</a:t>
          </a:r>
          <a:endParaRPr lang="bg-BG" sz="1200" b="1" kern="1200" dirty="0"/>
        </a:p>
      </dsp:txBody>
      <dsp:txXfrm>
        <a:off x="13386" y="589030"/>
        <a:ext cx="1799309" cy="24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Activism</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Extremism</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Violent extremism</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Terrorism</a:t>
          </a:r>
        </a:p>
      </dsp:txBody>
      <dsp:txXfrm>
        <a:off x="6089834" y="980435"/>
        <a:ext cx="1259220" cy="839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Religious</a:t>
          </a:r>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t>Extreme right</a:t>
          </a:r>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Extreme left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t>National separatist</a:t>
          </a:r>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2359521" y="797420"/>
          <a:ext cx="1986557" cy="19865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2650446" y="1088345"/>
        <a:ext cx="1404707" cy="1404707"/>
      </dsp:txXfrm>
    </dsp:sp>
    <dsp:sp modelId="{6F00AB81-EB2A-4083-A88D-9BE3004986D2}">
      <dsp:nvSpPr>
        <dsp:cNvPr id="0" name=""/>
        <dsp:cNvSpPr/>
      </dsp:nvSpPr>
      <dsp:spPr>
        <a:xfrm>
          <a:off x="2221465" y="354"/>
          <a:ext cx="2262668" cy="99327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Identity seekers</a:t>
          </a:r>
        </a:p>
      </dsp:txBody>
      <dsp:txXfrm>
        <a:off x="2552825" y="145816"/>
        <a:ext cx="1599948" cy="702354"/>
      </dsp:txXfrm>
    </dsp:sp>
    <dsp:sp modelId="{B024BB09-AC3A-451D-BA97-F3965BA08065}">
      <dsp:nvSpPr>
        <dsp:cNvPr id="0" name=""/>
        <dsp:cNvSpPr/>
      </dsp:nvSpPr>
      <dsp:spPr>
        <a:xfrm>
          <a:off x="4057888" y="1298271"/>
          <a:ext cx="2262668" cy="99327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Justice seekers</a:t>
          </a:r>
        </a:p>
      </dsp:txBody>
      <dsp:txXfrm>
        <a:off x="4389248" y="1443733"/>
        <a:ext cx="1599948" cy="702354"/>
      </dsp:txXfrm>
    </dsp:sp>
    <dsp:sp modelId="{4C1CC435-FD44-4D97-9557-E99594F8F96C}">
      <dsp:nvSpPr>
        <dsp:cNvPr id="0" name=""/>
        <dsp:cNvSpPr/>
      </dsp:nvSpPr>
      <dsp:spPr>
        <a:xfrm>
          <a:off x="2221465" y="2587765"/>
          <a:ext cx="2262668" cy="99327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Thrill seekers</a:t>
          </a:r>
        </a:p>
      </dsp:txBody>
      <dsp:txXfrm>
        <a:off x="2552825" y="2733227"/>
        <a:ext cx="1599948" cy="702354"/>
      </dsp:txXfrm>
    </dsp:sp>
    <dsp:sp modelId="{CD81C4CF-30B8-4095-B9AB-540FF8C8C938}">
      <dsp:nvSpPr>
        <dsp:cNvPr id="0" name=""/>
        <dsp:cNvSpPr/>
      </dsp:nvSpPr>
      <dsp:spPr>
        <a:xfrm>
          <a:off x="404667" y="1298255"/>
          <a:ext cx="2262668" cy="99327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Meaning of life</a:t>
          </a:r>
        </a:p>
      </dsp:txBody>
      <dsp:txXfrm>
        <a:off x="736027" y="1443717"/>
        <a:ext cx="1599948" cy="702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1447" y="982756"/>
          <a:ext cx="1735762"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Sensitivity</a:t>
          </a:r>
        </a:p>
      </dsp:txBody>
      <dsp:txXfrm>
        <a:off x="65413" y="1046722"/>
        <a:ext cx="1607830" cy="1182409"/>
      </dsp:txXfrm>
    </dsp:sp>
    <dsp:sp modelId="{70B12CCE-0890-497F-842E-FC581A53502D}">
      <dsp:nvSpPr>
        <dsp:cNvPr id="0" name=""/>
        <dsp:cNvSpPr/>
      </dsp:nvSpPr>
      <dsp:spPr>
        <a:xfrm>
          <a:off x="1891499" y="982756"/>
          <a:ext cx="1735762"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Exploration</a:t>
          </a:r>
          <a:endParaRPr lang="en-US" sz="2100" kern="1200" dirty="0"/>
        </a:p>
      </dsp:txBody>
      <dsp:txXfrm>
        <a:off x="1955465" y="1046722"/>
        <a:ext cx="1607830" cy="1182409"/>
      </dsp:txXfrm>
    </dsp:sp>
    <dsp:sp modelId="{4D63F513-59C4-403B-9677-9601A5E43789}">
      <dsp:nvSpPr>
        <dsp:cNvPr id="0" name=""/>
        <dsp:cNvSpPr/>
      </dsp:nvSpPr>
      <dsp:spPr>
        <a:xfrm>
          <a:off x="3781551" y="982756"/>
          <a:ext cx="1735762"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noProof="0" dirty="0"/>
            <a:t>Membership</a:t>
          </a:r>
        </a:p>
      </dsp:txBody>
      <dsp:txXfrm>
        <a:off x="3845517" y="1046722"/>
        <a:ext cx="1607830" cy="1182409"/>
      </dsp:txXfrm>
    </dsp:sp>
    <dsp:sp modelId="{0BBDE5A3-EEC2-46CA-9179-71BFA171A8F6}">
      <dsp:nvSpPr>
        <dsp:cNvPr id="0" name=""/>
        <dsp:cNvSpPr/>
      </dsp:nvSpPr>
      <dsp:spPr>
        <a:xfrm>
          <a:off x="5671603" y="982756"/>
          <a:ext cx="1735762"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Action</a:t>
          </a:r>
          <a:endParaRPr lang="en-US" sz="2100" kern="1200" dirty="0"/>
        </a:p>
      </dsp:txBody>
      <dsp:txXfrm>
        <a:off x="5735569" y="1046722"/>
        <a:ext cx="1607830" cy="1182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Radicalisation</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a:t>Political</a:t>
          </a:r>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t>Economic</a:t>
          </a:r>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t>Sociological</a:t>
          </a:r>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t>Psychological</a:t>
          </a:r>
        </a:p>
      </dsp:txBody>
      <dsp:txXfrm>
        <a:off x="440109" y="1458017"/>
        <a:ext cx="1529829" cy="659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4/26/2021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4/26/2021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adicalrightanalysis.com/2018/05/29/journey-of-a-radical-right-prevent-referra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youtube.com/watch?v=fVaFmcT7ssg" TargetMode="External"/><Relationship Id="rId4" Type="http://schemas.openxmlformats.org/officeDocument/2006/relationships/hyperlink" Target="https://www.youtube.com/watch?v=NFrU9egvhb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en-GB" sz="1800" b="1" i="0" u="none" strike="noStrike" baseline="0" dirty="0">
                <a:latin typeface="Verdana" panose="020B0604030504040204" pitchFamily="34" charset="0"/>
              </a:rPr>
              <a:t>Instructions/suggested text sheet </a:t>
            </a:r>
            <a:r>
              <a:rPr lang="bg-BG" sz="1800" b="1" i="0" u="none" strike="noStrike" baseline="0" dirty="0">
                <a:latin typeface="Verdana" panose="020B0604030504040204" pitchFamily="34" charset="0"/>
              </a:rPr>
              <a:t>0</a:t>
            </a:r>
            <a:endParaRPr lang="en-GB" sz="1800" b="1" i="0" u="none" strike="noStrike" baseline="0" dirty="0">
              <a:latin typeface="Verdana" panose="020B0604030504040204" pitchFamily="34" charset="0"/>
            </a:endParaRPr>
          </a:p>
          <a:p>
            <a:pPr algn="l"/>
            <a:r>
              <a:rPr lang="en-GB" dirty="0"/>
              <a:t>Welcome to the training, introduce yourself (check if attendance list is signed by all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dirty="0"/>
              <a:t>Shortly mention the context and main goal of the TTT. </a:t>
            </a:r>
          </a:p>
          <a:p>
            <a:pPr marL="171450" indent="-171450" algn="l">
              <a:buFontTx/>
              <a:buChar char="-"/>
            </a:pPr>
            <a:r>
              <a:rPr lang="en-GB" dirty="0"/>
              <a:t>Part of </a:t>
            </a:r>
            <a:r>
              <a:rPr lang="en-GB" noProof="0" dirty="0"/>
              <a:t>project ARMOUR. It is sponsored by the EU and aims to reduce radicalisation among youths. To achieve this, partners from 6 countries work together to create support for first line practitioners who work with children from 10-18 years of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sz="1200" b="0" i="0" u="none" strike="noStrike" baseline="0" dirty="0">
                <a:latin typeface="Verdana" panose="020B0604030504040204" pitchFamily="34" charset="0"/>
              </a:rPr>
              <a:t>@</a:t>
            </a:r>
            <a:r>
              <a:rPr lang="en-US" sz="1200" b="0" i="0" u="none" strike="noStrike" baseline="0" dirty="0">
                <a:latin typeface="Verdana" panose="020B0604030504040204" pitchFamily="34" charset="0"/>
              </a:rPr>
              <a:t>Trainer</a:t>
            </a:r>
            <a:r>
              <a:rPr lang="en-GB" sz="1200" b="0" i="0" u="none" strike="noStrike" baseline="0" dirty="0">
                <a:latin typeface="Verdana" panose="020B0604030504040204" pitchFamily="34" charset="0"/>
              </a:rPr>
              <a:t>: This TTT is meant for first line practitioners who will are interested in the prevention of radicalisation. The TTT has 3 overlapping objectives:</a:t>
            </a:r>
          </a:p>
          <a:p>
            <a:pPr marL="285750" indent="-285750" algn="l">
              <a:buFontTx/>
              <a:buChar char="-"/>
            </a:pPr>
            <a:r>
              <a:rPr lang="en-GB" sz="1200" b="0" i="0" u="none" strike="noStrike" baseline="0" dirty="0">
                <a:latin typeface="Verdana" panose="020B0604030504040204" pitchFamily="34" charset="0"/>
              </a:rPr>
              <a:t>To get acquainted with the TTT in order to be able to give the training themselves (cascading of TTT)</a:t>
            </a:r>
          </a:p>
          <a:p>
            <a:pPr marL="285750" indent="-285750" algn="l">
              <a:buFontTx/>
              <a:buChar char="-"/>
            </a:pPr>
            <a:r>
              <a:rPr lang="en-GB" sz="1200" b="0" i="0" u="none" strike="noStrike" baseline="0" dirty="0">
                <a:latin typeface="Verdana" panose="020B0604030504040204" pitchFamily="34" charset="0"/>
              </a:rPr>
              <a:t>To be introduced to the 7 workshops to be able to give the workshops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b="0" i="0" u="none" strike="noStrike" baseline="0" dirty="0">
                <a:latin typeface="Verdana" panose="020B0604030504040204" pitchFamily="34" charset="0"/>
              </a:rPr>
              <a:t>Getting to know about radicalisation and causal factors and experience examples of exercises to influence these causal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US" sz="1200" b="0" i="0" u="none" strike="noStrike" baseline="0" dirty="0">
                <a:latin typeface="Verdana" panose="020B0604030504040204" pitchFamily="34" charset="0"/>
              </a:rPr>
              <a:t>Trainer</a:t>
            </a:r>
            <a:r>
              <a:rPr lang="en-GB" dirty="0"/>
              <a:t> (see manual for further instructions)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Needed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Attendance list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Laptop/PC and beamer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Pens and paper for participants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Flip over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markers, cards, white paper sheets, scissors, smartphones to access </a:t>
            </a:r>
            <a:r>
              <a:rPr lang="en-GB" sz="1200" kern="1200" dirty="0" err="1">
                <a:solidFill>
                  <a:schemeClr val="tx1"/>
                </a:solidFill>
                <a:effectLst/>
                <a:latin typeface="+mn-lt"/>
                <a:ea typeface="+mn-ea"/>
                <a:cs typeface="+mn-cs"/>
              </a:rPr>
              <a:t>Pauliseverywhere</a:t>
            </a:r>
            <a:endParaRPr lang="en-GB"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internet access,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Hand-out exercise(s)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Suggested planning session 1</a:t>
            </a:r>
            <a:r>
              <a:rPr lang="en-GB" u="none" dirty="0"/>
              <a:t> </a:t>
            </a:r>
            <a:endParaRPr lang="en-GB" u="sng" dirty="0"/>
          </a:p>
          <a:p>
            <a:pPr marL="0" lvl="0" indent="0">
              <a:buFont typeface="+mj-lt"/>
              <a:buNone/>
            </a:pPr>
            <a:r>
              <a:rPr lang="en-GB" sz="1200" kern="1200" dirty="0">
                <a:solidFill>
                  <a:schemeClr val="tx1"/>
                </a:solidFill>
                <a:effectLst/>
                <a:latin typeface="+mn-lt"/>
                <a:ea typeface="+mn-ea"/>
                <a:cs typeface="+mn-cs"/>
              </a:rPr>
              <a:t>Walk-in, coffee, tea		15 min</a:t>
            </a:r>
          </a:p>
          <a:p>
            <a:pPr marL="228600" lvl="0" indent="-228600">
              <a:buFont typeface="+mj-lt"/>
              <a:buAutoNum type="arabicPeriod"/>
            </a:pPr>
            <a:r>
              <a:rPr lang="en-GB" sz="1200" kern="1200" dirty="0">
                <a:solidFill>
                  <a:schemeClr val="tx1"/>
                </a:solidFill>
                <a:effectLst/>
                <a:latin typeface="+mn-lt"/>
                <a:ea typeface="+mn-ea"/>
                <a:cs typeface="+mn-cs"/>
              </a:rPr>
              <a:t>Introduction 		45-50 min</a:t>
            </a:r>
          </a:p>
          <a:p>
            <a:pPr marL="228600" lvl="0" indent="-228600">
              <a:buFont typeface="+mj-lt"/>
              <a:buAutoNum type="arabicPeriod"/>
            </a:pPr>
            <a:r>
              <a:rPr lang="en-GB" sz="1200" kern="1200" dirty="0">
                <a:solidFill>
                  <a:schemeClr val="tx1"/>
                </a:solidFill>
                <a:effectLst/>
                <a:latin typeface="+mn-lt"/>
                <a:ea typeface="+mn-ea"/>
                <a:cs typeface="+mn-cs"/>
              </a:rPr>
              <a:t>Explanation radicalisation		30-45 min (depending on initial knowledge, this can be extended or shortened)</a:t>
            </a:r>
          </a:p>
          <a:p>
            <a:pPr marL="0" lvl="0" indent="0">
              <a:buFont typeface="+mj-lt"/>
              <a:buNone/>
            </a:pPr>
            <a:r>
              <a:rPr lang="en-GB" sz="1200" kern="1200" dirty="0">
                <a:solidFill>
                  <a:schemeClr val="tx1"/>
                </a:solidFill>
                <a:effectLst/>
                <a:latin typeface="+mn-lt"/>
                <a:ea typeface="+mn-ea"/>
                <a:cs typeface="+mn-cs"/>
              </a:rPr>
              <a:t>Break			15 min</a:t>
            </a:r>
          </a:p>
          <a:p>
            <a:pPr marL="228600" lvl="0" indent="-228600">
              <a:buFont typeface="+mj-lt"/>
              <a:buAutoNum type="arabicPeriod" startAt="3"/>
            </a:pPr>
            <a:r>
              <a:rPr lang="en-GB" sz="1200" kern="1200" dirty="0">
                <a:solidFill>
                  <a:schemeClr val="tx1"/>
                </a:solidFill>
                <a:effectLst/>
                <a:latin typeface="+mn-lt"/>
                <a:ea typeface="+mn-ea"/>
                <a:cs typeface="+mn-cs"/>
              </a:rPr>
              <a:t>Coaching and parenting 		25 min</a:t>
            </a:r>
          </a:p>
          <a:p>
            <a:pPr marL="228600" lvl="0" indent="-228600">
              <a:buFont typeface="+mj-lt"/>
              <a:buAutoNum type="arabicPeriod" startAt="3"/>
            </a:pPr>
            <a:r>
              <a:rPr lang="en-GB" sz="1200" kern="1200" dirty="0">
                <a:solidFill>
                  <a:schemeClr val="tx1"/>
                </a:solidFill>
                <a:effectLst/>
                <a:latin typeface="+mn-lt"/>
                <a:ea typeface="+mn-ea"/>
                <a:cs typeface="+mn-cs"/>
              </a:rPr>
              <a:t>Exercise(s)			60 min</a:t>
            </a:r>
          </a:p>
          <a:p>
            <a:pPr marL="0" lvl="0" indent="0">
              <a:buFont typeface="+mj-lt"/>
              <a:buNone/>
            </a:pPr>
            <a:r>
              <a:rPr lang="en-GB" sz="1200" kern="1200" dirty="0">
                <a:solidFill>
                  <a:schemeClr val="tx1"/>
                </a:solidFill>
                <a:effectLst/>
                <a:latin typeface="+mn-lt"/>
                <a:ea typeface="+mn-ea"/>
                <a:cs typeface="+mn-cs"/>
              </a:rPr>
              <a:t>Lunch			60 min (take time for exchange of experiences and building network if possible)</a:t>
            </a:r>
          </a:p>
          <a:p>
            <a:pPr marL="228600" lvl="0" indent="-228600">
              <a:buFont typeface="+mj-lt"/>
              <a:buAutoNum type="arabicPeriod" startAt="5"/>
            </a:pPr>
            <a:r>
              <a:rPr lang="en-GB" sz="1200" kern="1200" dirty="0">
                <a:solidFill>
                  <a:schemeClr val="tx1"/>
                </a:solidFill>
                <a:effectLst/>
                <a:latin typeface="+mn-lt"/>
                <a:ea typeface="+mn-ea"/>
                <a:cs typeface="+mn-cs"/>
              </a:rPr>
              <a:t>Critical thinking		30 min</a:t>
            </a:r>
          </a:p>
          <a:p>
            <a:pPr marL="228600" lvl="0" indent="-228600">
              <a:buFont typeface="+mj-lt"/>
              <a:buAutoNum type="arabicPeriod" startAt="6"/>
            </a:pPr>
            <a:r>
              <a:rPr lang="en-GB" sz="1200" kern="1200" dirty="0">
                <a:solidFill>
                  <a:schemeClr val="tx1"/>
                </a:solidFill>
                <a:effectLst/>
                <a:latin typeface="+mn-lt"/>
                <a:ea typeface="+mn-ea"/>
                <a:cs typeface="+mn-cs"/>
              </a:rPr>
              <a:t>Exercise 1 			30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latin typeface="+mn-lt"/>
                <a:ea typeface="+mn-ea"/>
                <a:cs typeface="+mn-cs"/>
              </a:rPr>
              <a:t>Break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a:solidFill>
                  <a:schemeClr val="tx1"/>
                </a:solidFill>
                <a:effectLst/>
                <a:latin typeface="+mn-lt"/>
                <a:ea typeface="+mn-ea"/>
                <a:cs typeface="+mn-cs"/>
              </a:rPr>
              <a:t>Exercise 2 			45 min</a:t>
            </a:r>
          </a:p>
          <a:p>
            <a:pPr marL="228600" lvl="0" indent="-228600">
              <a:buFont typeface="+mj-lt"/>
              <a:buAutoNum type="arabicPeriod" startAt="7"/>
            </a:pPr>
            <a:r>
              <a:rPr lang="en-GB" sz="1200" kern="1200" dirty="0">
                <a:solidFill>
                  <a:schemeClr val="tx1"/>
                </a:solidFill>
                <a:effectLst/>
                <a:latin typeface="+mn-lt"/>
                <a:ea typeface="+mn-ea"/>
                <a:cs typeface="+mn-cs"/>
              </a:rPr>
              <a:t>Feedback and conclusion		15-20 min</a:t>
            </a:r>
          </a:p>
          <a:p>
            <a:pPr marL="0" lvl="0" indent="0">
              <a:buFont typeface="+mj-lt"/>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Usually, things take more time because of questions and interaction so take about 6-7 hours. Depending on the number of participants, their level of knowledge at the start and the amount of discussion, the amount and choice of exercises, the estimated time of the first session can vary. </a:t>
            </a:r>
            <a:r>
              <a:rPr lang="en-GB" sz="1200" kern="1200" dirty="0">
                <a:solidFill>
                  <a:schemeClr val="tx1"/>
                </a:solidFill>
                <a:effectLst/>
                <a:latin typeface="+mn-lt"/>
                <a:ea typeface="+mn-ea"/>
                <a:cs typeface="+mn-cs"/>
              </a:rPr>
              <a:t>One could start at 09.00 AM and plan to end at 16.00 PM.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practical reasons the execution of the program can be shortened or distributed over more days.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GB" sz="1200" kern="1200" dirty="0">
                <a:solidFill>
                  <a:schemeClr val="tx1"/>
                </a:solidFill>
                <a:effectLst/>
                <a:latin typeface="+mn-lt"/>
                <a:ea typeface="+mn-ea"/>
                <a:cs typeface="+mn-cs"/>
              </a:rPr>
              <a:t>If the training is executed online, you could consider sending the factual information on  the workshops and on the general concept of radicalisation to the participants before the training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so the content of the online sessions will be focussed on the workshop topics and the accompanying exercises. The downside of this is that there will be less content on radicalisation in the </a:t>
            </a:r>
            <a:r>
              <a:rPr lang="en-GB" sz="1800">
                <a:effectLst/>
                <a:latin typeface="Calibri" panose="020F0502020204030204" pitchFamily="34" charset="0"/>
                <a:ea typeface="Calibri" panose="020F0502020204030204" pitchFamily="34" charset="0"/>
                <a:cs typeface="Times New Roman" panose="02020603050405020304" pitchFamily="18" charset="0"/>
              </a:rPr>
              <a:t>actual meeting.</a:t>
            </a:r>
            <a:endParaRPr lang="en-GB"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Still looking at the ways radicalization can materialize. It can be religiously</a:t>
            </a:r>
            <a:r>
              <a:rPr lang="en-US" baseline="0" dirty="0"/>
              <a:t> centered, or extreme-right, extreme left, national separatist or single issue, like animal activism and extremism</a:t>
            </a:r>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nl-NL" dirty="0"/>
              <a:t>Feddes, </a:t>
            </a:r>
            <a:r>
              <a:rPr lang="nl-NL" dirty="0" err="1"/>
              <a:t>Nickolson</a:t>
            </a:r>
            <a:r>
              <a:rPr lang="nl-NL" dirty="0"/>
              <a:t>, Doosje (2015) </a:t>
            </a:r>
            <a:r>
              <a:rPr lang="en-GB" dirty="0"/>
              <a:t>expect that the effect of triggers will also depend on the dominant motivation of the person in question. They differentiate between four types of persons with regard to the main motivation to radicalize. </a:t>
            </a:r>
          </a:p>
          <a:p>
            <a:r>
              <a:rPr lang="en-GB" dirty="0"/>
              <a:t>1 Identity seekers: persons who search for a positive identity and try to find it through entering into relationships with others. </a:t>
            </a:r>
          </a:p>
          <a:p>
            <a:r>
              <a:rPr lang="en-GB" dirty="0"/>
              <a:t>2 Justice seekers: persons who are mainly looking for political justice or a higher socio-political status for their own social group. </a:t>
            </a:r>
          </a:p>
          <a:p>
            <a:r>
              <a:rPr lang="en-GB" dirty="0"/>
              <a:t>3 Meaning of life-seekers: persons who mainly strive for something to hold on to and give meaning to life. </a:t>
            </a:r>
          </a:p>
          <a:p>
            <a:r>
              <a:rPr lang="en-GB" dirty="0"/>
              <a:t>4 Thrill seekers: persons who are looking for excitement and adventure. </a:t>
            </a:r>
            <a:endParaRPr lang="nl-NL" dirty="0"/>
          </a:p>
          <a:p>
            <a:endParaRPr lang="nl-NL" dirty="0"/>
          </a:p>
          <a:p>
            <a:r>
              <a:rPr lang="nl-NL" dirty="0"/>
              <a:t>Feddes, </a:t>
            </a:r>
            <a:r>
              <a:rPr lang="nl-NL" dirty="0" err="1"/>
              <a:t>Nickolson</a:t>
            </a:r>
            <a:r>
              <a:rPr lang="nl-NL" dirty="0"/>
              <a:t>, Doosje (2015) Triggerfactoren in het Radicaliseringsproces. Ministerie van Sociale</a:t>
            </a:r>
          </a:p>
          <a:p>
            <a:r>
              <a:rPr lang="nl-NL" dirty="0"/>
              <a:t>Zaken en Werkgelegenheid</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10</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Radicalisation is generally seen as e non-linear and dynamic process.</a:t>
            </a:r>
            <a:r>
              <a:rPr lang="nl-NL" baseline="0" dirty="0"/>
              <a:t> </a:t>
            </a:r>
            <a:r>
              <a:rPr lang="en-US" dirty="0"/>
              <a:t>Some researches have tried to dissect this process into</a:t>
            </a:r>
            <a:r>
              <a:rPr lang="en-US" baseline="0" dirty="0"/>
              <a:t> phases, or levels. </a:t>
            </a:r>
            <a:r>
              <a:rPr lang="en-US" dirty="0"/>
              <a:t>Moghaddam</a:t>
            </a:r>
            <a:r>
              <a:rPr lang="en-US" baseline="0" dirty="0"/>
              <a:t> has described the phases as a staircase, where a person would ascend onto different levels. Each level would need further beliefs which ultimately would make it easier to sidestep inhibitions to commit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lgn="l" fontAlgn="base"/>
            <a:r>
              <a:rPr lang="en-GB" b="1" i="0" dirty="0">
                <a:solidFill>
                  <a:srgbClr val="282828"/>
                </a:solidFill>
                <a:effectLst/>
                <a:latin typeface="Open Sans"/>
              </a:rPr>
              <a:t>Ground floor</a:t>
            </a:r>
          </a:p>
          <a:p>
            <a:pPr algn="l" fontAlgn="base"/>
            <a:r>
              <a:rPr lang="en-GB" b="0" i="0" dirty="0">
                <a:solidFill>
                  <a:srgbClr val="282828"/>
                </a:solidFill>
                <a:effectLst/>
                <a:latin typeface="Open Sans"/>
              </a:rPr>
              <a:t>The first floor is about your own interpretation of the status quo. And next about the present situation of the person himself and of society as a whole. That is actually what everybody does: it is normal behaviour but it can also form the basis for the transition to the second phase. </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First step</a:t>
            </a:r>
          </a:p>
          <a:p>
            <a:pPr algn="l" fontAlgn="base"/>
            <a:r>
              <a:rPr lang="en-GB" b="0" i="0" dirty="0">
                <a:solidFill>
                  <a:srgbClr val="282828"/>
                </a:solidFill>
                <a:effectLst/>
                <a:latin typeface="Open Sans"/>
              </a:rPr>
              <a:t>The person has the feeling that he or the group to which he belongs is treated unfairly. At this point it is still possible to avert a further development towards radicalism. This can be done, for instance, by offering legitimate ways to tackle the experienced unfairness, like taking action or joining a political movement. If that doesn't happen and the person in question doesn’t  see other possibilities? Then this reinforces the feeling of unfairness and the next step is quickly taken.</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Second step</a:t>
            </a:r>
          </a:p>
          <a:p>
            <a:pPr algn="l" fontAlgn="base"/>
            <a:r>
              <a:rPr lang="en-GB" b="0" i="0" dirty="0">
                <a:solidFill>
                  <a:srgbClr val="282828"/>
                </a:solidFill>
                <a:effectLst/>
                <a:latin typeface="Open Sans"/>
              </a:rPr>
              <a:t>The person becomes aggressive. If he cannot reduce this aggression in a 'normal' way, he is more likely to show interest in radical solutions. If he then joins a radical group, he rises another step</a:t>
            </a:r>
            <a:r>
              <a:rPr lang="en-GB" b="1" i="0" dirty="0">
                <a:solidFill>
                  <a:srgbClr val="282828"/>
                </a:solidFill>
                <a:effectLst/>
                <a:latin typeface="Open Sans"/>
              </a:rPr>
              <a:t>.</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Third step</a:t>
            </a:r>
          </a:p>
          <a:p>
            <a:pPr algn="l" fontAlgn="base"/>
            <a:r>
              <a:rPr lang="en-GB" b="0" i="0" dirty="0">
                <a:solidFill>
                  <a:srgbClr val="282828"/>
                </a:solidFill>
                <a:effectLst/>
                <a:latin typeface="Open Sans"/>
              </a:rPr>
              <a:t>The person accepts and identifies with the beliefs of the radical group. The step to the next level becomes smaller.</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Fourth step</a:t>
            </a:r>
          </a:p>
          <a:p>
            <a:pPr algn="l" fontAlgn="base"/>
            <a:r>
              <a:rPr lang="en-GB" b="0" i="0" dirty="0">
                <a:solidFill>
                  <a:srgbClr val="282828"/>
                </a:solidFill>
                <a:effectLst/>
                <a:latin typeface="Open Sans"/>
              </a:rPr>
              <a:t>The radical group and its morals are central in his life. He justifies terrorist actions.</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Fifth step</a:t>
            </a:r>
          </a:p>
          <a:p>
            <a:pPr algn="l" fontAlgn="base"/>
            <a:r>
              <a:rPr lang="en-GB" b="0" i="0" dirty="0">
                <a:solidFill>
                  <a:srgbClr val="282828"/>
                </a:solidFill>
                <a:effectLst/>
                <a:latin typeface="Open Sans"/>
              </a:rPr>
              <a:t>On the fifth step he is prepared to commit terrorist acts.  He avoids everything that can stop him from doing so.</a:t>
            </a:r>
          </a:p>
          <a:p>
            <a:pPr algn="l" fontAlgn="base"/>
            <a:endParaRPr lang="nl-NL" b="1" i="0" dirty="0">
              <a:solidFill>
                <a:srgbClr val="282828"/>
              </a:solidFill>
              <a:effectLst/>
              <a:latin typeface="Open Sans"/>
            </a:endParaRPr>
          </a:p>
          <a:p>
            <a:r>
              <a:rPr lang="en-GB" dirty="0"/>
              <a:t>The staircase model represents a kind of decision-making process. A Radicalisation process is the movement from one step to the next. On each "floor" there are doors that could be opened, or not. Whether someone stays on one floor or moves on to the next depends on whether the doors and rooms are experienced as opened or closed. As someone gets higher up the stairs, he sees fewer and fewer choices open. This may mean that the use of violence seems to be the only possible outcome in the end.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one is used by </a:t>
            </a:r>
            <a:r>
              <a:rPr lang="en-US" baseline="0" dirty="0" err="1"/>
              <a:t>Feddes</a:t>
            </a:r>
            <a:r>
              <a:rPr lang="en-US" baseline="0" dirty="0"/>
              <a:t> et al. (2015), who describes how a certain sensitivity could lead to exploration, which could lead to membership of certain extremist groups, which could lead to terrorist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nl-NL" sz="1200" b="0" i="0" kern="1200" dirty="0">
                <a:solidFill>
                  <a:schemeClr val="tx1"/>
                </a:solidFill>
                <a:effectLst/>
                <a:latin typeface="+mn-lt"/>
                <a:ea typeface="+mn-ea"/>
                <a:cs typeface="+mn-cs"/>
              </a:rPr>
              <a:t>Background information:</a:t>
            </a:r>
          </a:p>
          <a:p>
            <a:endParaRPr lang="nl-NL"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Somewhat similar is the model below (text to explain </a:t>
            </a:r>
            <a:r>
              <a:rPr lang="en-GB" sz="1200" b="0" i="0" kern="1200" dirty="0" err="1">
                <a:solidFill>
                  <a:schemeClr val="tx1"/>
                </a:solidFill>
                <a:effectLst/>
                <a:latin typeface="+mn-lt"/>
                <a:ea typeface="+mn-ea"/>
                <a:cs typeface="+mn-cs"/>
              </a:rPr>
              <a:t>Feddes</a:t>
            </a:r>
            <a:r>
              <a:rPr lang="en-GB" sz="1200" b="0" i="0" kern="1200" dirty="0">
                <a:solidFill>
                  <a:schemeClr val="tx1"/>
                </a:solidFill>
                <a:effectLst/>
                <a:latin typeface="+mn-lt"/>
                <a:ea typeface="+mn-ea"/>
                <a:cs typeface="+mn-cs"/>
              </a:rPr>
              <a:t>' model):</a:t>
            </a:r>
          </a:p>
          <a:p>
            <a:pPr marL="0" indent="0">
              <a:buFont typeface="Arial" panose="020B0604020202020204" pitchFamily="34" charset="0"/>
              <a:buNone/>
            </a:pPr>
            <a:r>
              <a:rPr lang="en-GB" sz="1200" b="0" i="0" kern="1200" dirty="0">
                <a:solidFill>
                  <a:schemeClr val="tx1"/>
                </a:solidFill>
                <a:effectLst/>
                <a:latin typeface="+mn-lt"/>
                <a:ea typeface="+mn-ea"/>
                <a:cs typeface="+mn-cs"/>
              </a:rPr>
              <a:t>The literature often distinguishes four phases in the process of Radicalisation (</a:t>
            </a:r>
            <a:r>
              <a:rPr lang="en-GB" sz="1200" b="0" i="0" kern="1200" dirty="0" err="1">
                <a:solidFill>
                  <a:schemeClr val="tx1"/>
                </a:solidFill>
                <a:effectLst/>
                <a:latin typeface="+mn-lt"/>
                <a:ea typeface="+mn-ea"/>
                <a:cs typeface="+mn-cs"/>
              </a:rPr>
              <a:t>Verhagen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Reitsma</a:t>
            </a:r>
            <a:r>
              <a:rPr lang="en-GB" sz="1200" b="0" i="0" kern="1200" dirty="0">
                <a:solidFill>
                  <a:schemeClr val="tx1"/>
                </a:solidFill>
                <a:effectLst/>
                <a:latin typeface="+mn-lt"/>
                <a:ea typeface="+mn-ea"/>
                <a:cs typeface="+mn-cs"/>
              </a:rPr>
              <a:t> &amp; </a:t>
            </a:r>
            <a:r>
              <a:rPr lang="en-GB" sz="1200" b="0" i="0" kern="1200" dirty="0" err="1">
                <a:solidFill>
                  <a:schemeClr val="tx1"/>
                </a:solidFill>
                <a:effectLst/>
                <a:latin typeface="+mn-lt"/>
                <a:ea typeface="+mn-ea"/>
                <a:cs typeface="+mn-cs"/>
              </a:rPr>
              <a:t>Spee</a:t>
            </a:r>
            <a:r>
              <a:rPr lang="en-GB" sz="1200" b="0" i="0" kern="1200" dirty="0">
                <a:solidFill>
                  <a:schemeClr val="tx1"/>
                </a:solidFill>
                <a:effectLst/>
                <a:latin typeface="+mn-lt"/>
                <a:ea typeface="+mn-ea"/>
                <a:cs typeface="+mn-cs"/>
              </a:rPr>
              <a:t>, 2010 and School &amp; Safety, </a:t>
            </a:r>
            <a:r>
              <a:rPr lang="en-GB" sz="1200" b="0" i="0" kern="1200" dirty="0" err="1">
                <a:solidFill>
                  <a:schemeClr val="tx1"/>
                </a:solidFill>
                <a:effectLst/>
                <a:latin typeface="+mn-lt"/>
                <a:ea typeface="+mn-ea"/>
                <a:cs typeface="+mn-cs"/>
              </a:rPr>
              <a:t>z.j</a:t>
            </a:r>
            <a:r>
              <a:rPr lang="en-GB" sz="1200" b="0" i="0" kern="1200" dirty="0">
                <a:solidFill>
                  <a:schemeClr val="tx1"/>
                </a:solidFill>
                <a:effectLst/>
                <a:latin typeface="+mn-lt"/>
                <a:ea typeface="+mn-ea"/>
                <a:cs typeface="+mn-cs"/>
              </a:rPr>
              <a:t>.).</a:t>
            </a:r>
          </a:p>
          <a:p>
            <a:pPr marL="228600" indent="-228600">
              <a:buFont typeface="+mj-lt"/>
              <a:buAutoNum type="arabicPeriod"/>
            </a:pPr>
            <a:r>
              <a:rPr lang="en-GB" sz="1200" b="0" i="0" kern="1200" dirty="0">
                <a:solidFill>
                  <a:schemeClr val="tx1"/>
                </a:solidFill>
                <a:effectLst/>
                <a:latin typeface="+mn-lt"/>
                <a:ea typeface="+mn-ea"/>
                <a:cs typeface="+mn-cs"/>
              </a:rPr>
              <a:t>In a first phase it concerns a person or a group that is confronted with negative developments that can be a potential breeding ground for Radicalisation. Contextual or personal factors are therefore present which can be a risk factor for the development of radical thinking. Youth can be particularly vulnerable to enter this stage of sensitivity, because they are developing their identity, often quite uncertain, etc We will look more into that when describing causal factors.</a:t>
            </a:r>
          </a:p>
          <a:p>
            <a:pPr marL="228600" indent="-228600">
              <a:buFont typeface="+mj-lt"/>
              <a:buAutoNum type="arabicPeriod"/>
            </a:pPr>
            <a:r>
              <a:rPr lang="en-GB" sz="1200" b="0" i="0" kern="1200" dirty="0">
                <a:solidFill>
                  <a:schemeClr val="tx1"/>
                </a:solidFill>
                <a:effectLst/>
                <a:latin typeface="+mn-lt"/>
                <a:ea typeface="+mn-ea"/>
                <a:cs typeface="+mn-cs"/>
              </a:rPr>
              <a:t>In a second phase it concerns a person or group which is searching (for its own identity, for meaning, for a future perspective,...) and which is susceptible to radical ideas to a greater or lesser degree. If they do not find satisfying answers in mainstream society or with their parents, they might find them in radical groups and enter the next phase.</a:t>
            </a:r>
          </a:p>
          <a:p>
            <a:pPr marL="228600" indent="-228600">
              <a:buFont typeface="+mj-lt"/>
              <a:buAutoNum type="arabicPeriod"/>
            </a:pPr>
            <a:r>
              <a:rPr lang="en-GB" sz="1200" b="0" i="0" kern="1200" dirty="0">
                <a:solidFill>
                  <a:schemeClr val="tx1"/>
                </a:solidFill>
                <a:effectLst/>
                <a:latin typeface="+mn-lt"/>
                <a:ea typeface="+mn-ea"/>
                <a:cs typeface="+mn-cs"/>
              </a:rPr>
              <a:t>In a third phase it is about a person or a group which is touched by radical ideas, is already more or less radicalized and starts to spread these ideas itself.</a:t>
            </a:r>
          </a:p>
          <a:p>
            <a:pPr marL="228600" indent="-228600">
              <a:buFont typeface="+mj-lt"/>
              <a:buAutoNum type="arabicPeriod"/>
            </a:pPr>
            <a:r>
              <a:rPr lang="en-GB" sz="1200" b="0" i="0" kern="1200" dirty="0">
                <a:solidFill>
                  <a:schemeClr val="tx1"/>
                </a:solidFill>
                <a:effectLst/>
                <a:latin typeface="+mn-lt"/>
                <a:ea typeface="+mn-ea"/>
                <a:cs typeface="+mn-cs"/>
              </a:rPr>
              <a:t>In a fourth phase it is about a person or a group which further radicalizes and which is prepared to use undemocratic means and violence to achieve the presupposed ideals.</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Arial" charset="0"/>
                <a:ea typeface="+mn-ea"/>
                <a:cs typeface="Arial" charset="0"/>
              </a:rPr>
              <a:t>The problem with these models is that in reality people do not follow the different levels as distinguishable as on paper. So for a practitioner it will be very hard to tell if someone is on the first, or the second phase or floor. Still, it gives you an idea about the process</a:t>
            </a:r>
            <a:endParaRPr lang="nl-NL" dirty="0"/>
          </a:p>
          <a:p>
            <a:pPr marL="0" indent="0">
              <a:buFont typeface="+mj-lt"/>
              <a:buNone/>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algn="l"/>
            <a:r>
              <a:rPr lang="en-GB" b="0" i="0" dirty="0">
                <a:solidFill>
                  <a:srgbClr val="575757"/>
                </a:solidFill>
                <a:effectLst/>
                <a:latin typeface="OpenSansRegular"/>
              </a:rPr>
              <a:t>It can be hard to know when extreme views become something dangerous, and the signs of radicalisation aren’t always obvious.</a:t>
            </a:r>
          </a:p>
          <a:p>
            <a:pPr algn="l"/>
            <a:r>
              <a:rPr lang="en-GB" b="0" i="0" dirty="0">
                <a:solidFill>
                  <a:srgbClr val="575757"/>
                </a:solidFill>
                <a:effectLst/>
                <a:latin typeface="OpenSansRegular"/>
              </a:rPr>
              <a:t>There is no specific profile for a person likely to become involved in extremism or a single indicator of when a person might move to adopt violence in support of extremist ideas.</a:t>
            </a:r>
          </a:p>
          <a:p>
            <a:pPr algn="l"/>
            <a:endParaRPr lang="en-GB" b="0" i="0" dirty="0">
              <a:solidFill>
                <a:srgbClr val="575757"/>
              </a:solidFill>
              <a:effectLst/>
              <a:latin typeface="OpenSansRegular"/>
            </a:endParaRPr>
          </a:p>
          <a:p>
            <a:pPr algn="l"/>
            <a:r>
              <a:rPr lang="en-GB" b="0" i="0" dirty="0">
                <a:solidFill>
                  <a:srgbClr val="575757"/>
                </a:solidFill>
                <a:effectLst/>
                <a:latin typeface="OpenSansRegular"/>
              </a:rPr>
              <a:t>Clip (1.48 min) van </a:t>
            </a:r>
            <a:r>
              <a:rPr lang="en-GB" b="0" i="0" dirty="0" err="1">
                <a:solidFill>
                  <a:srgbClr val="575757"/>
                </a:solidFill>
                <a:effectLst/>
                <a:latin typeface="OpenSansRegular"/>
              </a:rPr>
              <a:t>Christianne</a:t>
            </a:r>
            <a:r>
              <a:rPr lang="en-GB" b="0" i="0" dirty="0">
                <a:solidFill>
                  <a:srgbClr val="575757"/>
                </a:solidFill>
                <a:effectLst/>
                <a:latin typeface="OpenSansRegular"/>
              </a:rPr>
              <a:t> Boudreau about signs her son displayed during radicalisation: https://www.youtube.com/watch?v=7Qm49T9C2sM (click on </a:t>
            </a:r>
            <a:r>
              <a:rPr lang="en-GB" b="0" i="1" dirty="0">
                <a:solidFill>
                  <a:srgbClr val="575757"/>
                </a:solidFill>
                <a:effectLst/>
                <a:latin typeface="OpenSansRegular"/>
              </a:rPr>
              <a:t>possible signs</a:t>
            </a:r>
            <a:r>
              <a:rPr lang="en-GB" b="0" i="0" dirty="0">
                <a:solidFill>
                  <a:srgbClr val="575757"/>
                </a:solidFill>
                <a:effectLst/>
                <a:latin typeface="OpenSansRegular"/>
              </a:rPr>
              <a:t>)</a:t>
            </a:r>
          </a:p>
          <a:p>
            <a:pPr algn="l"/>
            <a:endParaRPr lang="en-GB" b="0" i="0" dirty="0">
              <a:solidFill>
                <a:srgbClr val="575757"/>
              </a:solidFill>
              <a:effectLst/>
              <a:latin typeface="OpenSansRegular"/>
            </a:endParaRPr>
          </a:p>
          <a:p>
            <a:pPr algn="l"/>
            <a:r>
              <a:rPr lang="en-GB" b="0" i="0" dirty="0">
                <a:solidFill>
                  <a:srgbClr val="575757"/>
                </a:solidFill>
                <a:effectLst/>
                <a:latin typeface="OpenSansRegular"/>
              </a:rPr>
              <a:t>Radicalisation can be difficult to spot, but signs that could indicate a child is being radicalised include:</a:t>
            </a:r>
          </a:p>
          <a:p>
            <a:pPr algn="l">
              <a:buFont typeface="Arial" panose="020B0604020202020204" pitchFamily="34" charset="0"/>
              <a:buChar char="•"/>
            </a:pPr>
            <a:r>
              <a:rPr lang="en-GB" b="0" i="0" dirty="0">
                <a:solidFill>
                  <a:srgbClr val="575757"/>
                </a:solidFill>
                <a:effectLst/>
                <a:latin typeface="OpenSansRegular"/>
              </a:rPr>
              <a:t>a change in behaviour</a:t>
            </a:r>
          </a:p>
          <a:p>
            <a:pPr algn="l">
              <a:buFont typeface="Arial" panose="020B0604020202020204" pitchFamily="34" charset="0"/>
              <a:buChar char="•"/>
            </a:pPr>
            <a:r>
              <a:rPr lang="en-GB" b="0" i="0" dirty="0">
                <a:solidFill>
                  <a:srgbClr val="575757"/>
                </a:solidFill>
                <a:effectLst/>
                <a:latin typeface="OpenSansRegular"/>
              </a:rPr>
              <a:t>changing their circle of friends</a:t>
            </a:r>
          </a:p>
          <a:p>
            <a:pPr algn="l">
              <a:buFont typeface="Arial" panose="020B0604020202020204" pitchFamily="34" charset="0"/>
              <a:buChar char="•"/>
            </a:pPr>
            <a:r>
              <a:rPr lang="en-GB" b="0" i="0" dirty="0">
                <a:solidFill>
                  <a:srgbClr val="575757"/>
                </a:solidFill>
                <a:effectLst/>
                <a:latin typeface="OpenSansRegular"/>
              </a:rPr>
              <a:t>isolating themselves from family and friends</a:t>
            </a:r>
          </a:p>
          <a:p>
            <a:pPr algn="l">
              <a:buFont typeface="Arial" panose="020B0604020202020204" pitchFamily="34" charset="0"/>
              <a:buChar char="•"/>
            </a:pPr>
            <a:r>
              <a:rPr lang="en-GB" b="0" i="0" dirty="0">
                <a:solidFill>
                  <a:srgbClr val="575757"/>
                </a:solidFill>
                <a:effectLst/>
                <a:latin typeface="OpenSansRegular"/>
              </a:rPr>
              <a:t>talking as if from a scripted speech</a:t>
            </a:r>
          </a:p>
          <a:p>
            <a:pPr algn="l">
              <a:buFont typeface="Arial" panose="020B0604020202020204" pitchFamily="34" charset="0"/>
              <a:buChar char="•"/>
            </a:pPr>
            <a:r>
              <a:rPr lang="en-GB" b="0" i="0" dirty="0">
                <a:solidFill>
                  <a:srgbClr val="575757"/>
                </a:solidFill>
                <a:effectLst/>
                <a:latin typeface="OpenSansRegular"/>
              </a:rPr>
              <a:t>unwillingness or inability to discuss their views</a:t>
            </a:r>
          </a:p>
          <a:p>
            <a:pPr algn="l">
              <a:buFont typeface="Arial" panose="020B0604020202020204" pitchFamily="34" charset="0"/>
              <a:buChar char="•"/>
            </a:pPr>
            <a:r>
              <a:rPr lang="en-GB" b="0" i="0" dirty="0">
                <a:solidFill>
                  <a:srgbClr val="575757"/>
                </a:solidFill>
                <a:effectLst/>
                <a:latin typeface="OpenSansRegular"/>
              </a:rPr>
              <a:t>a sudden disrespectful attitude towards others</a:t>
            </a:r>
          </a:p>
          <a:p>
            <a:pPr algn="l">
              <a:buFont typeface="Arial" panose="020B0604020202020204" pitchFamily="34" charset="0"/>
              <a:buChar char="•"/>
            </a:pPr>
            <a:r>
              <a:rPr lang="en-GB" b="0" i="0" dirty="0">
                <a:solidFill>
                  <a:srgbClr val="575757"/>
                </a:solidFill>
                <a:effectLst/>
                <a:latin typeface="OpenSansRegular"/>
              </a:rPr>
              <a:t>increased levels of anger</a:t>
            </a:r>
          </a:p>
          <a:p>
            <a:pPr algn="l">
              <a:buFont typeface="Arial" panose="020B0604020202020204" pitchFamily="34" charset="0"/>
              <a:buChar char="•"/>
            </a:pPr>
            <a:r>
              <a:rPr lang="en-GB" b="0" i="0" dirty="0">
                <a:solidFill>
                  <a:srgbClr val="575757"/>
                </a:solidFill>
                <a:effectLst/>
                <a:latin typeface="OpenSansRegular"/>
              </a:rPr>
              <a:t>increased secretiveness, especially around internet use</a:t>
            </a:r>
          </a:p>
          <a:p>
            <a:pPr algn="l">
              <a:buFont typeface="Arial" panose="020B0604020202020204" pitchFamily="34" charset="0"/>
              <a:buChar char="•"/>
            </a:pPr>
            <a:r>
              <a:rPr lang="en-GB" b="0" i="0" dirty="0">
                <a:solidFill>
                  <a:srgbClr val="575757"/>
                </a:solidFill>
                <a:effectLst/>
                <a:latin typeface="OpenSansRegular"/>
              </a:rPr>
              <a:t>accessing extremist material online</a:t>
            </a:r>
          </a:p>
          <a:p>
            <a:pPr algn="l">
              <a:buFont typeface="Arial" panose="020B0604020202020204" pitchFamily="34" charset="0"/>
              <a:buChar char="•"/>
            </a:pPr>
            <a:r>
              <a:rPr lang="en-GB" b="0" i="0" dirty="0">
                <a:solidFill>
                  <a:srgbClr val="575757"/>
                </a:solidFill>
                <a:effectLst/>
                <a:latin typeface="OpenSansRegular"/>
              </a:rPr>
              <a:t>using extremist or hate terms to exclude others or incite violence</a:t>
            </a:r>
          </a:p>
          <a:p>
            <a:pPr algn="l">
              <a:buFont typeface="Arial" panose="020B0604020202020204" pitchFamily="34" charset="0"/>
              <a:buChar char="•"/>
            </a:pPr>
            <a:r>
              <a:rPr lang="en-GB" b="0" i="0" dirty="0">
                <a:solidFill>
                  <a:srgbClr val="575757"/>
                </a:solidFill>
                <a:effectLst/>
                <a:latin typeface="OpenSansRegular"/>
              </a:rPr>
              <a:t>writing or creating artwork promoting violent extremist messages</a:t>
            </a:r>
          </a:p>
          <a:p>
            <a:pPr algn="l">
              <a:buFont typeface="Arial" panose="020B0604020202020204" pitchFamily="34" charset="0"/>
              <a:buChar char="•"/>
            </a:pPr>
            <a:endParaRPr lang="en-GB" b="0" i="0" dirty="0">
              <a:solidFill>
                <a:srgbClr val="575757"/>
              </a:solidFill>
              <a:effectLst/>
              <a:latin typeface="OpenSansRegular"/>
            </a:endParaRPr>
          </a:p>
          <a:p>
            <a:pPr algn="l">
              <a:buFont typeface="Arial" panose="020B0604020202020204" pitchFamily="34" charset="0"/>
              <a:buNone/>
            </a:pPr>
            <a:r>
              <a:rPr lang="en-GB" b="0" i="0" dirty="0">
                <a:solidFill>
                  <a:srgbClr val="575757"/>
                </a:solidFill>
                <a:effectLst/>
                <a:latin typeface="OpenSansRegular"/>
              </a:rPr>
              <a:t>Looking at these possible signs, what strikes you? </a:t>
            </a: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en-GB" b="0" i="0" dirty="0">
                <a:solidFill>
                  <a:srgbClr val="575757"/>
                </a:solidFill>
                <a:effectLst/>
                <a:latin typeface="OpenSansRegular"/>
              </a:rPr>
              <a:t>@Trainer: maybe some participants will recognise that a large number of these signals could also have other causes, like drug abuse, sexual abuse, other problems at home or signs of puberty</a:t>
            </a:r>
          </a:p>
          <a:p>
            <a:pPr algn="l"/>
            <a:r>
              <a:rPr lang="en-GB" b="0" i="0" dirty="0">
                <a:solidFill>
                  <a:srgbClr val="575757"/>
                </a:solidFill>
                <a:effectLst/>
                <a:latin typeface="OpenSansRegular"/>
              </a:rPr>
              <a:t>For more information: </a:t>
            </a:r>
            <a:r>
              <a:rPr lang="en-GB" dirty="0">
                <a:hlinkClick r:id="rId3"/>
              </a:rPr>
              <a:t>https://www.dcfp.org.uk/child-abuse/radicalisation-and-extremism/</a:t>
            </a:r>
            <a:endParaRPr lang="en-GB" dirty="0"/>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64895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So far we have been looking at radicalisation from the outside, but what are the underlying causes? How come some people go to the next phase or next level? Unfortunately there is no unequivocal answer to that. There is no blueprint for radicalization. The causes can come from different angles and can be categorised in different ways. The first distinction can be: political, economical, sociological and psychological. Realise there is a complex interaction between these factors, which explains why every radicalised person has followed a unique pathway.</a:t>
            </a:r>
          </a:p>
          <a:p>
            <a:endParaRPr lang="en-GB"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While a significant amount of research on violent radicalisation as well as measures to counter it already exists, an underlying lack of sufficient understanding concerning the way radicalisation works remains apparent. This is also due to the fact that different social science paradigms have been applied to this field. As a result, we have deterministic explanations, but also rational choice models, global explanations (i.e. models considering the micro-, the meso- and the macro-levels), social movement theories as well as attempts to reduce radicalisation to one underlying and overarching explanation (see for instance the quest for significance model or the ongoing debate between the role of ideological or social factors). </a:t>
            </a:r>
          </a:p>
          <a:p>
            <a:endParaRPr lang="en-GB" dirty="0"/>
          </a:p>
          <a:p>
            <a:pPr algn="l" fontAlgn="base"/>
            <a:r>
              <a:rPr lang="en-GB" b="1" i="0" dirty="0">
                <a:solidFill>
                  <a:srgbClr val="00859F"/>
                </a:solidFill>
                <a:effectLst/>
                <a:latin typeface="Open Sans"/>
              </a:rPr>
              <a:t>Vulnerable individuals</a:t>
            </a:r>
          </a:p>
          <a:p>
            <a:pPr algn="l" fontAlgn="base"/>
            <a:r>
              <a:rPr lang="en-GB" b="0" i="0" dirty="0">
                <a:solidFill>
                  <a:srgbClr val="00859F"/>
                </a:solidFill>
                <a:effectLst/>
                <a:latin typeface="Open Sans"/>
              </a:rPr>
              <a:t>Whether a young person radicalizes also has to do with his individual characteristics and circumstances. Young people who are less firm and stable in life are susceptible to radical messages. One or more of the following difficulties can enlarge vulnerability to radicalisation: </a:t>
            </a:r>
          </a:p>
          <a:p>
            <a:pPr lvl="1" algn="l" fontAlgn="base"/>
            <a:r>
              <a:rPr lang="en-GB" b="0" i="0" dirty="0">
                <a:solidFill>
                  <a:srgbClr val="00859F"/>
                </a:solidFill>
                <a:effectLst/>
                <a:latin typeface="Open Sans"/>
              </a:rPr>
              <a:t>psychosocial problems </a:t>
            </a:r>
          </a:p>
          <a:p>
            <a:pPr lvl="1" algn="l" fontAlgn="base"/>
            <a:r>
              <a:rPr lang="en-GB" b="0" i="0" dirty="0">
                <a:solidFill>
                  <a:srgbClr val="00859F"/>
                </a:solidFill>
                <a:effectLst/>
                <a:latin typeface="Open Sans"/>
              </a:rPr>
              <a:t>behavioural problems </a:t>
            </a:r>
          </a:p>
          <a:p>
            <a:pPr lvl="1" algn="l" fontAlgn="base"/>
            <a:r>
              <a:rPr lang="en-GB" b="0" i="0" dirty="0">
                <a:solidFill>
                  <a:srgbClr val="00859F"/>
                </a:solidFill>
                <a:effectLst/>
                <a:latin typeface="Open Sans"/>
              </a:rPr>
              <a:t>a slight intellectual disability</a:t>
            </a:r>
          </a:p>
          <a:p>
            <a:pPr lvl="1" algn="l" fontAlgn="base"/>
            <a:r>
              <a:rPr lang="en-GB" b="0" i="0" dirty="0">
                <a:solidFill>
                  <a:srgbClr val="00859F"/>
                </a:solidFill>
                <a:effectLst/>
                <a:latin typeface="Open Sans"/>
              </a:rPr>
              <a:t>use of alcohol or drugs.</a:t>
            </a:r>
          </a:p>
          <a:p>
            <a:pPr algn="l" fontAlgn="base"/>
            <a:endParaRPr lang="en-GB" b="0" i="0" dirty="0">
              <a:solidFill>
                <a:srgbClr val="00859F"/>
              </a:solidFill>
              <a:effectLst/>
              <a:latin typeface="Open Sans"/>
            </a:endParaRPr>
          </a:p>
          <a:p>
            <a:pPr algn="l" fontAlgn="base"/>
            <a:r>
              <a:rPr lang="en-GB" b="0" i="0" dirty="0">
                <a:solidFill>
                  <a:srgbClr val="00859F"/>
                </a:solidFill>
                <a:effectLst/>
                <a:latin typeface="Open Sans"/>
              </a:rPr>
              <a:t>A youngster is extra vulnerable as he:</a:t>
            </a:r>
          </a:p>
          <a:p>
            <a:pPr lvl="1" algn="l" fontAlgn="base"/>
            <a:r>
              <a:rPr lang="en-GB" b="0" i="0" dirty="0">
                <a:solidFill>
                  <a:srgbClr val="00859F"/>
                </a:solidFill>
                <a:effectLst/>
                <a:latin typeface="Open Sans"/>
              </a:rPr>
              <a:t>grows up in a broken or disrupted family</a:t>
            </a:r>
          </a:p>
          <a:p>
            <a:pPr lvl="1" algn="l" fontAlgn="base"/>
            <a:r>
              <a:rPr lang="en-GB" b="0" i="0" dirty="0">
                <a:solidFill>
                  <a:srgbClr val="00859F"/>
                </a:solidFill>
                <a:effectLst/>
                <a:latin typeface="Open Sans"/>
              </a:rPr>
              <a:t>grows up without a father</a:t>
            </a:r>
          </a:p>
          <a:p>
            <a:pPr lvl="1" algn="l" fontAlgn="base"/>
            <a:r>
              <a:rPr lang="en-GB" b="0" i="0" dirty="0">
                <a:solidFill>
                  <a:srgbClr val="00859F"/>
                </a:solidFill>
                <a:effectLst/>
                <a:latin typeface="Open Sans"/>
              </a:rPr>
              <a:t>was abused as a child. </a:t>
            </a:r>
          </a:p>
          <a:p>
            <a:pPr algn="l" fontAlgn="base"/>
            <a:endParaRPr lang="en-GB" b="0" i="0" dirty="0">
              <a:solidFill>
                <a:srgbClr val="00859F"/>
              </a:solidFill>
              <a:effectLst/>
              <a:latin typeface="Open Sans"/>
            </a:endParaRPr>
          </a:p>
          <a:p>
            <a:pPr algn="l" fontAlgn="base"/>
            <a:r>
              <a:rPr lang="en-GB" b="0" i="0" dirty="0">
                <a:solidFill>
                  <a:srgbClr val="00859F"/>
                </a:solidFill>
                <a:effectLst/>
                <a:latin typeface="Open Sans"/>
              </a:rPr>
              <a:t>Vulnerability, however, is not a condition for Radicalisation. </a:t>
            </a:r>
            <a:r>
              <a:rPr lang="en-GB" b="0" i="0" dirty="0" err="1">
                <a:solidFill>
                  <a:srgbClr val="00859F"/>
                </a:solidFill>
                <a:effectLst/>
                <a:latin typeface="Open Sans"/>
              </a:rPr>
              <a:t>Sieckelinck</a:t>
            </a:r>
            <a:r>
              <a:rPr lang="en-GB" b="0" i="0" dirty="0">
                <a:solidFill>
                  <a:srgbClr val="00859F"/>
                </a:solidFill>
                <a:effectLst/>
                <a:latin typeface="Open Sans"/>
              </a:rPr>
              <a:t> and De Winter (2015) have investigated in three countries what role the family plays in Radicalisation. They concluded that young people who radicalize often come from close, warm families. They are often intelligent, ambitious young people with a strong sense of justice.</a:t>
            </a:r>
          </a:p>
          <a:p>
            <a:endParaRPr lang="en-GB" dirty="0"/>
          </a:p>
          <a:p>
            <a:r>
              <a:rPr lang="en-GB" b="0" i="0" dirty="0" err="1">
                <a:solidFill>
                  <a:srgbClr val="00859F"/>
                </a:solidFill>
                <a:effectLst/>
                <a:latin typeface="Open Sans"/>
              </a:rPr>
              <a:t>Sieckelinck</a:t>
            </a:r>
            <a:r>
              <a:rPr lang="en-GB" b="0" i="0" dirty="0">
                <a:solidFill>
                  <a:srgbClr val="00859F"/>
                </a:solidFill>
                <a:effectLst/>
                <a:latin typeface="Open Sans"/>
              </a:rPr>
              <a:t> and De Winter (2015). </a:t>
            </a:r>
            <a:r>
              <a:rPr lang="en-US" dirty="0"/>
              <a:t>Formers &amp; families Transitional journeys in and out of extremisms in the United Kingdom, Denmark and The Netherlands. Den Haag: NCTV</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latin typeface="Arial" charset="0"/>
                <a:cs typeface="Arial" charset="0"/>
              </a:rPr>
              <a:t>In this model you see the different components described in their interaction. (@trainer: Click to have the image appear in parts, parallel to the information described below))</a:t>
            </a:r>
          </a:p>
          <a:p>
            <a:endParaRPr lang="en-GB" dirty="0">
              <a:latin typeface="Arial" charset="0"/>
              <a:cs typeface="Arial" charset="0"/>
            </a:endParaRPr>
          </a:p>
          <a:p>
            <a:pPr marL="228600" indent="-228600">
              <a:buFont typeface="+mj-lt"/>
              <a:buAutoNum type="arabicPeriod"/>
            </a:pPr>
            <a:r>
              <a:rPr lang="en-GB" dirty="0">
                <a:latin typeface="Arial" charset="0"/>
                <a:cs typeface="Arial" charset="0"/>
              </a:rPr>
              <a:t>There are triggers that influence and stimulate the radicalization process.</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n-GB" dirty="0">
                <a:latin typeface="Arial" charset="0"/>
                <a:cs typeface="Arial" charset="0"/>
              </a:rPr>
              <a:t>They act at different levels and can be sociological, psychological, political or economical</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n-GB" dirty="0">
                <a:latin typeface="Arial" charset="0"/>
                <a:cs typeface="Arial" charset="0"/>
              </a:rPr>
              <a:t>Triggers at the micro level (experiences at the individual level) include direct experiences of discrimination and collisions with authorities or detention, confrontation with death, problems at home (like divorce or fights with parents), loss of work or school.</a:t>
            </a:r>
          </a:p>
          <a:p>
            <a:pPr marL="228600" indent="-228600">
              <a:buFont typeface="+mj-lt"/>
              <a:buAutoNum type="arabicPeriod"/>
            </a:pPr>
            <a:endParaRPr lang="nl-NL" dirty="0">
              <a:latin typeface="Arial" charset="0"/>
              <a:cs typeface="Arial" charset="0"/>
            </a:endParaRPr>
          </a:p>
          <a:p>
            <a:pPr marL="228600" indent="-228600">
              <a:buFont typeface="+mj-lt"/>
              <a:buAutoNum type="arabicPeriod"/>
            </a:pPr>
            <a:r>
              <a:rPr lang="en-GB" dirty="0">
                <a:latin typeface="Arial" charset="0"/>
                <a:cs typeface="Arial" charset="0"/>
              </a:rPr>
              <a:t>At the meso level (the level of the group and other direct social connections), it involves e.g. meeting a radical person, noticing injustice against the group people identify with . </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n-GB" dirty="0">
                <a:latin typeface="Arial" charset="0"/>
                <a:cs typeface="Arial" charset="0"/>
              </a:rPr>
              <a:t>And on the macro-level (society, geopolitics) you can think of calls for action by ideological leaders, military attacks on one's own group and government policies aimed at one's own group.</a:t>
            </a:r>
            <a:br>
              <a:rPr lang="en-GB" dirty="0">
                <a:latin typeface="Arial" charset="0"/>
                <a:cs typeface="Arial" charset="0"/>
              </a:rPr>
            </a:br>
            <a:endParaRPr lang="en-GB" dirty="0">
              <a:latin typeface="Arial" charset="0"/>
              <a:cs typeface="Arial" charset="0"/>
            </a:endParaRPr>
          </a:p>
          <a:p>
            <a:pPr marL="228600" indent="-228600">
              <a:buFont typeface="+mj-lt"/>
              <a:buAutoNum type="arabicPeriod"/>
            </a:pPr>
            <a:r>
              <a:rPr lang="en-GB" dirty="0">
                <a:latin typeface="Arial" charset="0"/>
                <a:cs typeface="Arial" charset="0"/>
              </a:rPr>
              <a:t>The effect of these triggers can vary depending on the phase of radicalisation a person is in.</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n-GB" dirty="0">
                <a:latin typeface="Arial" charset="0"/>
                <a:cs typeface="Arial" charset="0"/>
              </a:rPr>
              <a:t>In addition, the effect can differ according to personal characteristics, such as what kind of person someone is; sex, age or education level and skills to deal with triggers. </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n-GB" dirty="0">
                <a:latin typeface="Arial" charset="0"/>
                <a:cs typeface="Arial" charset="0"/>
              </a:rPr>
              <a:t>The workshops in this project tie in with many of the mentioned factors and characteristics</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nl-NL" dirty="0"/>
              <a:t>Skills: are dealt with in the workshops critical thinking, anger management, e.g.</a:t>
            </a:r>
          </a:p>
          <a:p>
            <a:pPr marL="228600" indent="-228600">
              <a:buFont typeface="+mj-lt"/>
              <a:buAutoNum type="arabicPeriod"/>
            </a:pPr>
            <a:endParaRPr lang="nl-NL" dirty="0"/>
          </a:p>
          <a:p>
            <a:pPr marL="228600" indent="-228600">
              <a:buFont typeface="+mj-lt"/>
              <a:buAutoNum type="arabicPeriod"/>
            </a:pPr>
            <a:r>
              <a:rPr lang="nl-NL" dirty="0"/>
              <a:t>Identity: e.g. in the workshops narratives &amp; identity and parenting</a:t>
            </a:r>
          </a:p>
          <a:p>
            <a:pPr marL="228600" indent="-228600">
              <a:buFont typeface="+mj-lt"/>
              <a:buAutoNum type="arabicPeriod"/>
            </a:pPr>
            <a:endParaRPr lang="nl-NL" dirty="0"/>
          </a:p>
          <a:p>
            <a:pPr marL="228600" indent="-228600">
              <a:buFont typeface="+mj-lt"/>
              <a:buAutoNum type="arabicPeriod"/>
            </a:pPr>
            <a:r>
              <a:rPr lang="nl-NL" dirty="0"/>
              <a:t>Personal experiences with discrimination: e.g. in the workshops conflict management and coaching </a:t>
            </a:r>
            <a:br>
              <a:rPr lang="nl-NL" dirty="0"/>
            </a:br>
            <a:endParaRPr lang="nl-NL" dirty="0"/>
          </a:p>
          <a:p>
            <a:pPr marL="228600" indent="-228600">
              <a:buFont typeface="+mj-lt"/>
              <a:buAutoNum type="arabicPeriod"/>
            </a:pPr>
            <a:r>
              <a:rPr lang="nl-NL" dirty="0"/>
              <a:t>Problems at home: in the workshop coaching &amp; parenting </a:t>
            </a:r>
          </a:p>
          <a:p>
            <a:pPr marL="228600" indent="-228600">
              <a:buFont typeface="+mj-lt"/>
              <a:buAutoNum type="arabicPeriod"/>
            </a:pPr>
            <a:endParaRPr lang="nl-NL" dirty="0"/>
          </a:p>
          <a:p>
            <a:pPr marL="228600" indent="-228600">
              <a:buFont typeface="+mj-lt"/>
              <a:buAutoNum type="arabicPeriod"/>
            </a:pPr>
            <a:r>
              <a:rPr lang="nl-NL" dirty="0"/>
              <a:t>Government policy: in the workshop proportionate state response</a:t>
            </a:r>
          </a:p>
          <a:p>
            <a:endParaRPr lang="nl-NL" dirty="0"/>
          </a:p>
          <a:p>
            <a:r>
              <a:rPr lang="nl-NL" dirty="0"/>
              <a:t>This is a rather complex picture, do you have any questions about it?</a:t>
            </a:r>
          </a:p>
          <a:p>
            <a:endParaRPr lang="nl-NL" dirty="0"/>
          </a:p>
          <a:p>
            <a:r>
              <a:rPr lang="nl-NL" dirty="0"/>
              <a:t>@Trainer, more background (to connect radicalisation to an increased vulnerability of youths)</a:t>
            </a: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there is not one path to radicalisation, researchers and practitioners recognise certain risk and protective factors for young people. Risk factors enhance the chance for radicalisation, but will definitely not predict that radicalisation necessarily occurs. Protective factors decrease the chance of radicalisation, but will unfortunately not always prevent a person form radicalising.</a:t>
            </a:r>
          </a:p>
          <a:p>
            <a:pPr>
              <a:lnSpc>
                <a:spcPct val="107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Adolescence itself is a risk factor, when young people are trying to find their place and meaning in a complex and often polarised world. This longing for connection can be fulfilled by an extremist group. Lack of skills to deal with specific experiences, e.g. anger as a result of perceived grievances. Life events, like a death in the family, or divorce can be a trigger. Also, mental health problems can sometimes add to the risk, as can the need for excitement.</a:t>
            </a:r>
          </a:p>
          <a:p>
            <a:endParaRPr lang="nl-NL" dirty="0"/>
          </a:p>
          <a:p>
            <a:r>
              <a:rPr lang="nl-NL" dirty="0"/>
              <a:t>This overview will be </a:t>
            </a:r>
            <a:r>
              <a:rPr lang="nl-NL" dirty="0" err="1"/>
              <a:t>used</a:t>
            </a:r>
            <a:r>
              <a:rPr lang="nl-NL" dirty="0"/>
              <a:t> </a:t>
            </a:r>
            <a:r>
              <a:rPr lang="nl-NL" dirty="0" err="1"/>
              <a:t>repeatedly</a:t>
            </a:r>
            <a:r>
              <a:rPr lang="nl-NL" dirty="0"/>
              <a:t> </a:t>
            </a:r>
            <a:r>
              <a:rPr lang="nl-NL" dirty="0" err="1"/>
              <a:t>to</a:t>
            </a:r>
            <a:r>
              <a:rPr lang="nl-NL" dirty="0"/>
              <a:t> keep participants aware of the link between the seven topics and radicalisation.</a:t>
            </a:r>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US" sz="1200" dirty="0">
                <a:solidFill>
                  <a:srgbClr val="000000"/>
                </a:solidFill>
              </a:rPr>
              <a:t>Anther way to </a:t>
            </a:r>
            <a:r>
              <a:rPr lang="en-US" sz="1200" dirty="0" err="1">
                <a:solidFill>
                  <a:srgbClr val="000000"/>
                </a:solidFill>
              </a:rPr>
              <a:t>categorise</a:t>
            </a:r>
            <a:r>
              <a:rPr lang="en-US" sz="1200" dirty="0">
                <a:solidFill>
                  <a:srgbClr val="000000"/>
                </a:solidFill>
              </a:rPr>
              <a:t> causal factors is into</a:t>
            </a:r>
          </a:p>
          <a:p>
            <a:pPr algn="l"/>
            <a:endParaRPr lang="en-US" sz="1200" dirty="0">
              <a:solidFill>
                <a:srgbClr val="000000"/>
              </a:solidFill>
            </a:endParaRPr>
          </a:p>
          <a:p>
            <a:pPr algn="l"/>
            <a:r>
              <a:rPr lang="en-US" sz="1200" dirty="0">
                <a:solidFill>
                  <a:srgbClr val="000000"/>
                </a:solidFill>
              </a:rPr>
              <a:t>Push: T</a:t>
            </a:r>
            <a:r>
              <a:rPr lang="en-US" sz="1200" b="0" i="0" u="none" strike="noStrike" baseline="0" dirty="0">
                <a:solidFill>
                  <a:srgbClr val="000000"/>
                </a:solidFill>
              </a:rPr>
              <a:t>he structural root causes of terrorism that drive people toward resorting to violence,</a:t>
            </a:r>
            <a:r>
              <a:rPr lang="en-US" sz="1200" b="0" i="0" u="none" strike="noStrike" baseline="0" dirty="0">
                <a:solidFill>
                  <a:srgbClr val="0000FF"/>
                </a:solidFill>
              </a:rPr>
              <a:t> </a:t>
            </a:r>
            <a:r>
              <a:rPr lang="en-US" sz="1200" b="0" i="0" u="none" strike="noStrike" baseline="0" dirty="0">
                <a:solidFill>
                  <a:srgbClr val="000000"/>
                </a:solidFill>
              </a:rPr>
              <a:t>e.g. state repression, relative deprivation, poverty, and injustice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Pull: </a:t>
            </a:r>
            <a:r>
              <a:rPr lang="en-US" sz="1200" dirty="0"/>
              <a:t>T</a:t>
            </a:r>
            <a:r>
              <a:rPr lang="en-US" sz="1200" b="0" i="0" u="none" strike="noStrike" baseline="0" dirty="0"/>
              <a:t>he aspects that make extremist groups and lifestyles appealing to some people, and include, for example, ideology, group belonging, group mechanisms, and other incentives</a:t>
            </a:r>
          </a:p>
          <a:p>
            <a:pPr algn="l"/>
            <a:r>
              <a:rPr lang="en-US" sz="1200" b="0" i="0" u="none" strike="noStrike" baseline="0" dirty="0"/>
              <a:t>Personal: More specifically individual characteristics that make certain individuals more vulnerable than their circumstantially comparable peers to radicalization. This includes for example psychological disorders, personality traits, and traumatic life experiences.</a:t>
            </a:r>
            <a:endParaRPr lang="en-GB" sz="1200" dirty="0"/>
          </a:p>
          <a:p>
            <a:endParaRPr lang="en-GB" dirty="0"/>
          </a:p>
          <a:p>
            <a:endParaRPr lang="en-GB" dirty="0"/>
          </a:p>
          <a:p>
            <a:r>
              <a:rPr lang="en-GB" dirty="0"/>
              <a:t>Click on the picture for an interview with a former radicalised person. Note the push, pull and personal factors</a:t>
            </a:r>
          </a:p>
          <a:p>
            <a:endParaRPr lang="en-GB" dirty="0"/>
          </a:p>
          <a:p>
            <a:r>
              <a:rPr lang="en-GB" dirty="0"/>
              <a:t>Source interview: https://www.youtube.com/watch?v=kHszRyuR2Ic</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17</a:t>
            </a:r>
          </a:p>
          <a:p>
            <a:endParaRPr lang="en-GB" dirty="0"/>
          </a:p>
          <a:p>
            <a:r>
              <a:rPr lang="en-GB" dirty="0"/>
              <a:t>Another way to order the possible causal factors is by dividing them into these three levels. Some factors can be attributed to the individual (like…), others to characteristics of the direct environment, that which is in direct contact with a young person (like …) and also more distant factors (like …)</a:t>
            </a:r>
          </a:p>
          <a:p>
            <a:endParaRPr lang="en-GB" dirty="0"/>
          </a:p>
          <a:p>
            <a:r>
              <a:rPr lang="en-GB" dirty="0"/>
              <a:t>Which one do you consider to be most important?</a:t>
            </a:r>
          </a:p>
          <a:p>
            <a:endParaRPr lang="en-GB" dirty="0"/>
          </a:p>
          <a:p>
            <a:r>
              <a:rPr lang="en-GB" dirty="0"/>
              <a:t>@trainer: it is never just one factor, but always a combination of factors which interact with each other</a:t>
            </a:r>
          </a:p>
          <a:p>
            <a:endParaRPr lang="en-GB" dirty="0"/>
          </a:p>
          <a:p>
            <a:r>
              <a:rPr lang="en-GB" dirty="0"/>
              <a:t>Where would you put the 7 topics that were chosen in this project?</a:t>
            </a:r>
          </a:p>
          <a:p>
            <a:endParaRPr lang="en-GB" dirty="0"/>
          </a:p>
          <a:p>
            <a:r>
              <a:rPr lang="en-GB" dirty="0"/>
              <a:t>As you can see, our intervention is focusing on strengthening the resilience of young people, by …</a:t>
            </a:r>
          </a:p>
          <a:p>
            <a:endParaRPr lang="en-GB" dirty="0"/>
          </a:p>
          <a:p>
            <a:r>
              <a:rPr lang="en-GB" dirty="0"/>
              <a:t>Extra sheet? -&gt; A lack of protective factors, which allow vulnerabilities to combine with experiences and an ideological opening, sometimes resulting in radicalisation. In this project we are focussing on strengthening the protective factors and weakening vulnerabilities to create more resilience against experiences/radicalisation</a:t>
            </a:r>
          </a:p>
          <a:p>
            <a:endParaRPr lang="en-GB" dirty="0"/>
          </a:p>
          <a:p>
            <a:r>
              <a:rPr lang="en-GB" dirty="0"/>
              <a:t>@Trainer:</a:t>
            </a:r>
          </a:p>
          <a:p>
            <a:r>
              <a:rPr lang="en-GB" dirty="0"/>
              <a:t>For more background information go to RAN (</a:t>
            </a:r>
            <a:r>
              <a:rPr lang="en-GB" dirty="0">
                <a:hlinkClick r:id="rId3"/>
              </a:rPr>
              <a:t>https://ec.europa.eu/home-affairs/sites/homeaffairs/files/docs/pages/201612_radicalisation_research_gap_analysis_en.pdf</a:t>
            </a:r>
            <a:r>
              <a:rPr lang="en-GB" dirty="0"/>
              <a:t>): While a significant amount of research on violent radicalisation as well as measures to counter it already exists, an underlying lack of sufficient understanding concerning the way radicalisation works remains apparent. This is also due to the fact that different social science paradigms have been applied to this field. As a result, we have deterministic explanations, but also rational choice models, global explanations (i.e. models considering the micro-, the meso- and the macro-levels), social movement theories as well as attempts to reduce radicalisation to one underlying and overarching explanation (see for instance the quest for significance model or the ongoing debate between the role of ideological or social factors). Whether deterministic or rational choice, complex or integrated, there is a general consensus among practitioners and academics alike that more research is needed to understand the causes, processes and mechanisms of radicalisation in order to be able to develop effective preventive and counter-measures. Research is also needed to understand the dynamics between radicalisation, violent extremism and terrorism. Namely, it is important to identify the kinds of radicalisation factors and processes which lead to violent extremism and terrorism, given that radicalisation is a broader and more complex phenomenon. </a:t>
            </a:r>
          </a:p>
          <a:p>
            <a:endParaRPr lang="en-GB" dirty="0"/>
          </a:p>
          <a:p>
            <a:r>
              <a:rPr lang="en-GB" dirty="0"/>
              <a:t>Measures aimed at combating and preventing radicalisation need to be more intimately connected to the insights we have on how radicalisation functions in the first place. For example, we know that discourse and narratives play a role in radicalisation. As participants in the WG session on counter-narratives in Vienna outlined, both practitioners and academics are, however, far from knowing precisely how these narratives are created and what their effect at the individual level is. Developing counter-narratives on the basis of such limited and general knowledge has of course little chance of success.</a:t>
            </a:r>
          </a:p>
          <a:p>
            <a:endParaRPr lang="en-GB" dirty="0"/>
          </a:p>
          <a:p>
            <a:r>
              <a:rPr lang="en-GB" dirty="0"/>
              <a:t>With respect to counternarratives, it is argued that there is relevant research on mind-sets and on ‘dos and don’ts’ in the field of communication studies; such research should also look into other areas of work such as drugs and crime and draw lessons from there. In the area of youth, families and communities, it is argued that there is a need to enlarge the conceptual and theoretical focus of research on radicalisation by a) not considering radicalisation as exceptional, but as entailing mechanisms which occur in other phenomena, too – such as joining a group or wanting to be cool; b) using existing research in the areas of crime and family dynamics and roles.</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17</a:t>
            </a:fld>
            <a:endParaRPr lang="en-US"/>
          </a:p>
        </p:txBody>
      </p:sp>
    </p:spTree>
    <p:extLst>
      <p:ext uri="{BB962C8B-B14F-4D97-AF65-F5344CB8AC3E}">
        <p14:creationId xmlns:p14="http://schemas.microsoft.com/office/powerpoint/2010/main" val="69177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18</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that we have a general idea about the range of factors that can contribute to radicalisation we focus on counteracting them. The first topic to do so deals with the way parents and first line practitioners interact with their children and pupils </a:t>
            </a:r>
            <a:r>
              <a:rPr lang="en-GB" sz="1800" b="0" i="0" u="none" strike="noStrike" baseline="0" dirty="0">
                <a:latin typeface="Calibri" panose="020F0502020204030204" pitchFamily="34" charset="0"/>
              </a:rPr>
              <a:t>in their capacity as potential figures of authority and influence.</a:t>
            </a:r>
          </a:p>
          <a:p>
            <a:r>
              <a:rPr lang="en-GB" sz="1800" b="0" i="0" u="none" strike="noStrike" baseline="0" dirty="0">
                <a:solidFill>
                  <a:srgbClr val="000000"/>
                </a:solidFill>
                <a:latin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trainer asks participants to answer the following questions by writing no more than three lines on a sheet of paper.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(depending on the audience you can choose one or two questions that fit the audience)</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you describe a good coach/mentor?”</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you describe a good parent?”</a:t>
            </a:r>
          </a:p>
          <a:p>
            <a:endParaRPr lang="en-GB" sz="1800" dirty="0"/>
          </a:p>
          <a:p>
            <a:r>
              <a:rPr lang="en-GB" sz="1800" dirty="0"/>
              <a:t>@Trainer:</a:t>
            </a:r>
          </a:p>
          <a:p>
            <a:r>
              <a:rPr lang="en-GB" sz="1800" dirty="0"/>
              <a:t>This is part of an icebreaker in the workshop Coaching and parenting</a:t>
            </a:r>
          </a:p>
          <a:p>
            <a:r>
              <a:rPr lang="en-GB" sz="1800" dirty="0"/>
              <a:t>The objective is for people to get a clear picture of what good parenting/mentoring/coaching is (to them)</a:t>
            </a:r>
          </a:p>
          <a:p>
            <a:r>
              <a:rPr lang="en-GB" sz="1800" dirty="0"/>
              <a:t>Since many terms exist and are used alternately, (</a:t>
            </a:r>
            <a:r>
              <a:rPr lang="en-GB" sz="1800" dirty="0" err="1"/>
              <a:t>eg</a:t>
            </a:r>
            <a:r>
              <a:rPr lang="en-GB" sz="1800" dirty="0"/>
              <a:t> c</a:t>
            </a:r>
            <a:r>
              <a:rPr lang="en-GB" sz="1800" dirty="0">
                <a:effectLst/>
                <a:latin typeface="Calibri" panose="020F0502020204030204" pitchFamily="34" charset="0"/>
                <a:ea typeface="Calibri" panose="020F0502020204030204" pitchFamily="34" charset="0"/>
                <a:cs typeface="Times New Roman" panose="02020603050405020304" pitchFamily="18" charset="0"/>
              </a:rPr>
              <a:t>oaching, parenting, mentoring, teaching, counselling, consulting)</a:t>
            </a:r>
            <a:r>
              <a:rPr lang="en-GB" sz="1800" dirty="0"/>
              <a:t> a general idea of what we mean by parenting, mentoring/coaching is helpful. It is not a problem if participants together create a definition which differs from the descriptions below, just make sure it has elements of support during personal development and long term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t>From D3.2.1</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Coaching: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concept started from being understood as an advice-giving process and developed through time to come under the influence of a range of therapeutic or personal-development approach, which tends to go deeper and is more prolonged, rather than the goal-oriented approach, which aims for immediate results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Stober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&amp; Grant, 2006). On the other hand, life coaching has been defined as a professional partnership between a coach and an individual focused on the discovery of one’s life direction, and is based on a holistic and action based approach that promotes the process of understanding overall life purpose (Gilmore, et al., 2012, p. 1).</a:t>
            </a:r>
          </a:p>
          <a:p>
            <a:pPr marL="0" marR="0" lvl="0" indent="0" algn="just" defTabSz="914400" rtl="0" eaLnBrk="1" fontAlgn="auto" latinLnBrk="0" hangingPunct="1">
              <a:lnSpc>
                <a:spcPct val="115000"/>
              </a:lnSpc>
              <a:spcBef>
                <a:spcPts val="0"/>
              </a:spcBef>
              <a:spcAft>
                <a:spcPts val="600"/>
              </a:spcAft>
              <a:buClrTx/>
              <a:buSzTx/>
              <a:buFont typeface="Calibri" panose="020F050202020403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Mentoring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traditionally, mentoring has been defined as a relationship between an older, more experienced mentor and a younger, less experienced protégé for the purpose of helping and developing the protégé’s career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Kram</a:t>
            </a:r>
            <a:r>
              <a:rPr lang="en-GB" sz="1800" dirty="0">
                <a:effectLst/>
                <a:latin typeface="Calibri" panose="020F0502020204030204" pitchFamily="34" charset="0"/>
                <a:ea typeface="Calibri" panose="020F0502020204030204" pitchFamily="34" charset="0"/>
                <a:cs typeface="Times New Roman" panose="02020603050405020304" pitchFamily="18" charset="0"/>
              </a:rPr>
              <a:t>, 1985) (Levinson, Darrow, Klein, Levinson, &amp; McKee, 1978). </a:t>
            </a:r>
          </a:p>
          <a:p>
            <a:pPr marL="342900" lvl="0" indent="-342900" algn="just">
              <a:lnSpc>
                <a:spcPct val="115000"/>
              </a:lnSpc>
              <a:spcAft>
                <a:spcPts val="600"/>
              </a:spcAft>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Parenting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or parental style: the way in which children, in general, perceive the sum of parental behaviours and practices used by their parents during lifetime in order to shape their developmental process (Baumrind, 1991). It consists of two main dimensions, as follows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Stavrinides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&amp;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Nikiforou</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2013, p. 60): </a:t>
            </a:r>
          </a:p>
          <a:p>
            <a:pPr marL="800100" lvl="1" indent="-342900" algn="just">
              <a:lnSpc>
                <a:spcPct val="115000"/>
              </a:lnSpc>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demandingness – which describes the expectations of parents with regards to the behaviour and socialization of their children;</a:t>
            </a:r>
          </a:p>
          <a:p>
            <a:pPr marL="800100" lvl="1" indent="-342900" algn="just">
              <a:lnSpc>
                <a:spcPct val="115000"/>
              </a:lnSpc>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responsiveness – which refers to the parent’s general tendency to provide their children with warmth, positive attitudes and support.</a:t>
            </a:r>
          </a:p>
          <a:p>
            <a:pPr marL="342900" lvl="0" indent="-342900" algn="just">
              <a:lnSpc>
                <a:spcPct val="115000"/>
              </a:lnSpc>
              <a:spcAft>
                <a:spcPts val="6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1</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a:lnSpc>
                <a:spcPct val="150000"/>
              </a:lnSpc>
            </a:pPr>
            <a:r>
              <a:rPr lang="en-GB" noProof="0" dirty="0"/>
              <a:t>Before we dive into the content, I would like to start with introducing ourselves.</a:t>
            </a:r>
          </a:p>
          <a:p>
            <a:pPr>
              <a:lnSpc>
                <a:spcPct val="150000"/>
              </a:lnSpc>
            </a:pPr>
            <a:endParaRPr lang="en-GB" noProof="0" dirty="0"/>
          </a:p>
          <a:p>
            <a:pPr>
              <a:lnSpc>
                <a:spcPct val="150000"/>
              </a:lnSpc>
            </a:pPr>
            <a:r>
              <a:rPr lang="en-GB" noProof="0" dirty="0"/>
              <a:t>@Trainer: </a:t>
            </a:r>
          </a:p>
          <a:p>
            <a:pPr marL="177245" indent="-177245">
              <a:lnSpc>
                <a:spcPct val="150000"/>
              </a:lnSpc>
              <a:buFont typeface="Arial" panose="020B0604020202020204" pitchFamily="34" charset="0"/>
              <a:buChar char="•"/>
            </a:pPr>
            <a:r>
              <a:rPr lang="en-GB" noProof="0" dirty="0"/>
              <a:t>Ask if participants will introduce themselves shortly (job, experiences with radicalisation, reason to participate, ..)</a:t>
            </a:r>
          </a:p>
          <a:p>
            <a:pPr marL="177245" indent="-177245">
              <a:lnSpc>
                <a:spcPct val="150000"/>
              </a:lnSpc>
              <a:buFont typeface="Arial" panose="020B0604020202020204" pitchFamily="34" charset="0"/>
              <a:buChar char="•"/>
            </a:pPr>
            <a:r>
              <a:rPr lang="en-GB" noProof="0" dirty="0"/>
              <a:t>and if they would also indicate what they would like to take away from this training, when will it be successful?</a:t>
            </a:r>
          </a:p>
          <a:p>
            <a:pPr marL="177245" indent="-177245">
              <a:lnSpc>
                <a:spcPct val="150000"/>
              </a:lnSpc>
              <a:buFont typeface="Arial" panose="020B0604020202020204" pitchFamily="34" charset="0"/>
              <a:buChar char="•"/>
            </a:pPr>
            <a:r>
              <a:rPr lang="en-GB" noProof="0" dirty="0"/>
              <a:t>Let them know if their expectations will be fulfilled during the training</a:t>
            </a:r>
          </a:p>
          <a:p>
            <a:pPr marL="177245" indent="-177245">
              <a:lnSpc>
                <a:spcPct val="150000"/>
              </a:lnSpc>
              <a:buFont typeface="Arial" panose="020B0604020202020204" pitchFamily="34" charset="0"/>
              <a:buChar char="•"/>
            </a:pPr>
            <a:endParaRPr lang="en-GB" noProof="0" dirty="0"/>
          </a:p>
          <a:p>
            <a:pPr marL="0" indent="0">
              <a:lnSpc>
                <a:spcPct val="150000"/>
              </a:lnSpc>
              <a:buFont typeface="Arial" panose="020B0604020202020204" pitchFamily="34" charset="0"/>
              <a:buNone/>
            </a:pPr>
            <a:r>
              <a:rPr lang="en-GB" noProof="0" dirty="0"/>
              <a:t>Goals of the TTT (if not already mentioned by the participants)</a:t>
            </a:r>
          </a:p>
          <a:p>
            <a:pPr marL="171450" indent="-171450">
              <a:buFontTx/>
              <a:buChar char="-"/>
            </a:pPr>
            <a:r>
              <a:rPr lang="en-GB" sz="1200" baseline="0" noProof="0" dirty="0"/>
              <a:t>To acquire knowledge about the process of radicalisation and the role of 7 different factors in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aseline="0" noProof="0" dirty="0"/>
              <a:t>To learn about tools and train some skills in dealing with </a:t>
            </a:r>
            <a:r>
              <a:rPr lang="en-GB" sz="1200" b="0" i="0" u="none" strike="noStrike" baseline="0" dirty="0">
                <a:latin typeface="Verdana" panose="020B0604030504040204" pitchFamily="34" charset="0"/>
              </a:rPr>
              <a:t>these factors contributing to</a:t>
            </a:r>
            <a:r>
              <a:rPr lang="en-GB" sz="1200" baseline="0" noProof="0" dirty="0"/>
              <a:t> radicalising youths </a:t>
            </a:r>
            <a:r>
              <a:rPr lang="en-GB" sz="1200" b="0" i="0" u="none" strike="noStrike" baseline="0" dirty="0">
                <a:latin typeface="Verdana" panose="020B0604030504040204" pitchFamily="34" charset="0"/>
              </a:rPr>
              <a:t>(in TTT as examples, in workshops more extensively)</a:t>
            </a:r>
          </a:p>
          <a:p>
            <a:pPr marL="171450" indent="-171450">
              <a:buFontTx/>
              <a:buChar char="-"/>
            </a:pPr>
            <a:r>
              <a:rPr lang="en-GB" sz="1200" baseline="0" noProof="0" dirty="0"/>
              <a:t>To use your own expertise to learn from each other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noProof="0" dirty="0"/>
              <a:t>To get acquainted with the workshops (a.k.a. Labs) of ARMOUR, understanding their set up, so they will be able to</a:t>
            </a:r>
            <a:r>
              <a:rPr lang="en-GB" sz="1200" baseline="0" noProof="0" dirty="0"/>
              <a:t> deliver this training (and the 7 separate workshops with specific topics) themselves</a:t>
            </a:r>
          </a:p>
          <a:p>
            <a:pPr marL="171450" indent="-171450">
              <a:buFontTx/>
              <a:buChar char="-"/>
            </a:pPr>
            <a:r>
              <a:rPr lang="en-GB" sz="1200" b="0" i="0" u="none" strike="noStrike" baseline="0" dirty="0">
                <a:latin typeface="Verdana" panose="020B0604030504040204" pitchFamily="34" charset="0"/>
              </a:rPr>
              <a:t>To become aware of best practices in the field of countering radicalisation in general (last day)</a:t>
            </a:r>
          </a:p>
          <a:p>
            <a:pPr marL="0" indent="0" algn="l">
              <a:buFontTx/>
              <a:buNone/>
            </a:pPr>
            <a:endParaRPr lang="en-GB" sz="1200" noProof="0" dirty="0"/>
          </a:p>
          <a:p>
            <a:pPr marL="0" indent="0" algn="l">
              <a:buFontTx/>
              <a:buNone/>
            </a:pPr>
            <a:r>
              <a:rPr lang="en-GB" sz="1200" noProof="0" dirty="0"/>
              <a:t>Also mention the online addition of the TTT which can be found at: www.traininghermes.eu</a:t>
            </a:r>
          </a:p>
          <a:p>
            <a:pPr marL="177245" indent="-177245">
              <a:lnSpc>
                <a:spcPct val="150000"/>
              </a:lnSpc>
              <a:buFont typeface="Arial" panose="020B0604020202020204" pitchFamily="34" charset="0"/>
              <a:buChar char="•"/>
            </a:pPr>
            <a:endParaRPr lang="en-GB" noProof="0" dirty="0"/>
          </a:p>
          <a:p>
            <a:pPr marL="0" indent="0">
              <a:lnSpc>
                <a:spcPct val="150000"/>
              </a:lnSpc>
              <a:buFont typeface="Arial" panose="020B0604020202020204" pitchFamily="34" charset="0"/>
              <a:buNone/>
            </a:pPr>
            <a:r>
              <a:rPr lang="en-GB" noProof="0" dirty="0"/>
              <a:t>@Trainer: </a:t>
            </a:r>
          </a:p>
          <a:p>
            <a:pPr marL="0" indent="0">
              <a:lnSpc>
                <a:spcPct val="150000"/>
              </a:lnSpc>
              <a:buFont typeface="Arial" panose="020B0604020202020204" pitchFamily="34" charset="0"/>
              <a:buNone/>
            </a:pPr>
            <a:r>
              <a:rPr lang="en-GB" noProof="0" dirty="0"/>
              <a:t>Important to connect to people and make them feel at ease</a:t>
            </a:r>
          </a:p>
          <a:p>
            <a:pPr marL="0" indent="0">
              <a:lnSpc>
                <a:spcPct val="150000"/>
              </a:lnSpc>
              <a:buFont typeface="Arial" panose="020B0604020202020204" pitchFamily="34" charset="0"/>
              <a:buNone/>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19</a:t>
            </a:r>
          </a:p>
          <a:p>
            <a:pPr algn="just">
              <a:lnSpc>
                <a:spcPct val="107000"/>
              </a:lnSpc>
              <a:spcAft>
                <a:spcPts val="600"/>
              </a:spcAft>
            </a:pPr>
            <a:endParaRPr lang="en-GB" sz="1200" b="0" i="0" u="none" strike="noStrike" baseline="0" dirty="0">
              <a:latin typeface="Calibri" panose="020F0502020204030204" pitchFamily="34" charset="0"/>
            </a:endParaRPr>
          </a:p>
          <a:p>
            <a:pPr algn="just">
              <a:lnSpc>
                <a:spcPct val="107000"/>
              </a:lnSpc>
              <a:spcAft>
                <a:spcPts val="600"/>
              </a:spcAft>
            </a:pPr>
            <a:r>
              <a:rPr lang="en-GB" sz="1200" b="0" i="0" u="none" strike="noStrike" baseline="0" dirty="0">
                <a:latin typeface="Calibri" panose="020F0502020204030204" pitchFamily="34" charset="0"/>
              </a:rPr>
              <a:t>Child development starts at birth and ends with adolescence. During that time biological, social, emotional, cognitive and psychological changes take place. In each phase a child has a central challenge to overcome. Teenagers and adolescents are on a road from childhood to maturity. Forming their identity along the way.</a:t>
            </a:r>
          </a:p>
          <a:p>
            <a:pPr algn="just">
              <a:lnSpc>
                <a:spcPct val="107000"/>
              </a:lnSpc>
              <a:spcAft>
                <a:spcPts val="600"/>
              </a:spcAft>
            </a:pPr>
            <a:endParaRPr lang="en-GB" sz="1200" b="0" i="0" u="none" strike="noStrike" baseline="0" dirty="0">
              <a:latin typeface="Calibri" panose="020F0502020204030204" pitchFamily="34" charset="0"/>
            </a:endParaRPr>
          </a:p>
          <a:p>
            <a:pPr algn="just">
              <a:lnSpc>
                <a:spcPct val="107000"/>
              </a:lnSpc>
              <a:spcAft>
                <a:spcPts val="600"/>
              </a:spcAft>
            </a:pPr>
            <a:r>
              <a:rPr lang="en-GB" sz="1200" b="1" i="0" u="none" strike="noStrike" baseline="0" dirty="0">
                <a:latin typeface="Calibri" panose="020F0502020204030204" pitchFamily="34" charset="0"/>
              </a:rPr>
              <a:t>Background information from D3.1.1</a:t>
            </a:r>
          </a:p>
          <a:p>
            <a:pPr algn="just">
              <a:lnSpc>
                <a:spcPct val="107000"/>
              </a:lnSpc>
              <a:spcAft>
                <a:spcPts val="600"/>
              </a:spcAft>
            </a:pPr>
            <a:r>
              <a:rPr lang="en-GB" sz="1800" dirty="0"/>
              <a:t>Adolescence is the most challenging life stage for both teenagers and parents, due to the fact that is considered to be a transition phase between childhood and adulthood. During their adolescence, teens experience many changes, from biological, to social, emotional, psychological and cognitive, developing their own identity and struggling to find their place within the society. Given the fact that adolescence is the period when teens begin to argue with their parents when they have different opinions and search to distance themselves from their parents and join different peer groups, the present deliverable aims to identify proper manners and efficient strategies to approach the relationships children-parents, in order to avoid adolescents becoming victims of polarization and radicalization, pushed by tense interactions with their parents. The rationale for using coaching and parenting exercises is motivated by the need to permanently adapt the parenting style to the needs and expectations of teens, who are in continuous changes generated by all societal developments (e. g. access to information, too much information, fake news etc.). Moreover, teaching and parenting strategies allow parents to better understand their children’s behaviour, decisions and reactions, enabling them to prevent their teens from becoming an active part of the radicalization/polarization process, as a consequence of different social problems unidentified or treated in the wrong manner. </a:t>
            </a: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12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20</a:t>
            </a:r>
          </a:p>
          <a:p>
            <a:pPr algn="just">
              <a:lnSpc>
                <a:spcPct val="107000"/>
              </a:lnSpc>
              <a:spcAft>
                <a:spcPts val="600"/>
              </a:spcAft>
            </a:pPr>
            <a:endParaRPr lang="en-GB" sz="1800" b="0" i="0" u="none" strike="noStrike" baseline="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The way adolescents are guided during this socialisation may assist youths into growing into balanced and mature young adults. It could also be that during this journey to adulthood triggers for radicalisation may develop. The questions that people ask themselves during this period are:</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Who am I? Where do I belong to?</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What is my role on this earth? </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How can I contribute?</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Am I good enough?</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How do others see me?</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How can I cope with adversity?</a:t>
            </a:r>
          </a:p>
          <a:p>
            <a:pPr algn="just">
              <a:lnSpc>
                <a:spcPct val="107000"/>
              </a:lnSpc>
              <a:spcAft>
                <a:spcPts val="600"/>
              </a:spcAft>
            </a:pPr>
            <a:endParaRPr lang="en-GB" sz="1800" b="0" i="0" u="none" strike="noStrike" baseline="0" dirty="0">
              <a:latin typeface="Calibri" panose="020F0502020204030204" pitchFamily="34" charset="0"/>
            </a:endParaRPr>
          </a:p>
          <a:p>
            <a:pPr algn="just">
              <a:lnSpc>
                <a:spcPct val="107000"/>
              </a:lnSpc>
              <a:spcAft>
                <a:spcPts val="600"/>
              </a:spcAft>
            </a:pPr>
            <a:r>
              <a:rPr lang="en-GB" sz="1800" b="0" i="0" u="none" strike="noStrike" baseline="0" dirty="0">
                <a:latin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 </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should explain the reason why coaching and parenting are considered important in preventing radicalisation. Background information (from D3.2.1):</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Radicalisation processes 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often triggered by a ‘search for identity contributing to a sense of belonging, worth and purpose’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Dalgaard</a:t>
            </a:r>
            <a:r>
              <a:rPr lang="en-GB" sz="1800" dirty="0">
                <a:effectLst/>
                <a:latin typeface="Calibri" panose="020F0502020204030204" pitchFamily="34" charset="0"/>
                <a:ea typeface="Calibri" panose="020F0502020204030204" pitchFamily="34" charset="0"/>
                <a:cs typeface="Times New Roman" panose="02020603050405020304" pitchFamily="18" charset="0"/>
              </a:rPr>
              <a:t>-Nielsen, 2008b), personal fulfilment (Silverman, 2017), lack of self-esteem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Borum</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Chassman</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Christmann</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2012; Dawson, 2017;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Lindekilde</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Senzai</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2015), individual frustration and insult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Beutler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2007).</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a:effectLst/>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techniques - understand, learn how to use, integrate into everyday professional interaction with individuals vulnerable to radicalisation and violence those strategies and techniques that can empower mentors, coachers, parents, tutors and other figures of authority in the life of adolescents effectively develop efficient strategies and methods to approach the relationship mentor-mentee, coach-student, child-parent etc. , in order to determine adolescents avoid becoming a victim of polarization and radicalization. </a:t>
            </a:r>
          </a:p>
          <a:p>
            <a:pPr marL="0" lvl="0" indent="0" algn="just">
              <a:lnSpc>
                <a:spcPct val="115000"/>
              </a:lnSpc>
              <a:spcAft>
                <a:spcPts val="6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21</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gn="just">
              <a:lnSpc>
                <a:spcPct val="107000"/>
              </a:lnSpc>
              <a:spcAft>
                <a:spcPts val="600"/>
              </a:spcAft>
            </a:pPr>
            <a:r>
              <a:rPr lang="en-GB" sz="1800" b="0" i="0" u="none" strike="noStrike" baseline="0" dirty="0">
                <a:latin typeface="Calibri" panose="020F0502020204030204" pitchFamily="34" charset="0"/>
              </a:rPr>
              <a:t>The main goals parents and coaches have in this stage of development are to make positive identity formation possible, offering positive reinforcement and stimulating personal growth.</a:t>
            </a:r>
          </a:p>
          <a:p>
            <a:pPr algn="just">
              <a:lnSpc>
                <a:spcPct val="107000"/>
              </a:lnSpc>
              <a:spcAft>
                <a:spcPts val="600"/>
              </a:spcAft>
            </a:pPr>
            <a:endParaRPr lang="en-GB" sz="1800" b="0" i="0" u="none" strike="noStrike" baseline="0" dirty="0">
              <a:latin typeface="Calibri" panose="020F0502020204030204" pitchFamily="34" charset="0"/>
            </a:endParaRPr>
          </a:p>
          <a:p>
            <a:pPr algn="just">
              <a:lnSpc>
                <a:spcPct val="107000"/>
              </a:lnSpc>
              <a:spcAft>
                <a:spcPts val="600"/>
              </a:spcAft>
            </a:pPr>
            <a:r>
              <a:rPr lang="en-GB" sz="1800" b="0" i="0" u="none" strike="noStrike" baseline="0" dirty="0">
                <a:latin typeface="Calibri" panose="020F0502020204030204" pitchFamily="34" charset="0"/>
              </a:rPr>
              <a:t>The main skills teenagers must address during their emotional and behavioural development process, in which parents and mentors/coachers play in important part, are as follows: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Recognizing and managing  emotions, Developing empathy, Developing teamwork skills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to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 avoid and stop stereotyping and discriminating people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might offer the right tools to consolidate resilience and positive identity formation.</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Counselling and family pedagogy are two psychoeducational models of intervention relatively new, which aim to provide, both to the wards and to parents, understanding and the right psychological and emotional tools to support themselves/their children by providing them with the ability to manage emotions, appreciate differentiation, work with positive reinforcement, manage stress situations, include social support,</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 background </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techniques are two essential instruments that play an important role in the development process of adolescents’ identity formation and behavioural reinforcement. Using coaching and parenting in addressing personal growth and children development is not a form of psychotherapy. It is however a form of psychoeducational intervention, in which the role-model, mentor, coacher, or parent becomes skilled in facilitating identity differentiation, positive reinforcement and personal growth in the mentee, student, child. This form of intervention creates premises for improving relational frameworks and generating positive behavioural change, while offering a safe space to exercise skills and techniques. </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main skills teenagers must address during their emotional and behavioural development process, in which parents and mentors/coachers play in important part, are as follows (D3.2.1):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Recognizing and managing emotions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Arial" panose="020B0604020202020204" pitchFamily="34" charset="0"/>
              </a:rPr>
              <a:t>in order to be able to manage any difficult situation that may appear, teens need to first develop their ability to identify the source of their feelings, to be able to label properly the problem. When feelings are not labelled in a proper manner, they might become a source of violence or bad behaviour, adolescents seeking to manage their emotions in unconstructive ways, because they do not know the source (Goleman, 1994);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empathy</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correctly label their feelings, teens need to develop their ability to understand the emotions of those around them, and most important, they need to learn to take those feelings into account when communicating/interacting. Therefore, empathy can be taught in different ways, from helping adolescents to empathize with different cultural and religious groups (avoid discriminating attitudes), to understating what are the consequences of prejudice and assumptions (Aronson, 2000);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teamwork skills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in nowadays society, the ability to cooperate and work together with others in order to achieve a common or personal goal is the key to survival – even a video game requires having to cooperate with other players in order to reach next level. In the same manner, in real life, working together with others plays an important role not only in establishing interactions and connections, but also in working for a common good (Santrock,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 avoid and stop stereotyping and discriminating people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control and express their feelings towards themselves and towards others, teens need to develop their understanding of what is a stereotype and how can it affect the relationship with their peers. Moreover, adolescence is the most challenging life stage in terms of stereotypes impact on young people (e.g. gender stereotypes, sexual bullying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t>How can parents and practitioners help youths to develop these skills?</a:t>
            </a:r>
          </a:p>
          <a:p>
            <a:pPr marL="342900" lvl="0" indent="-342900" algn="just">
              <a:lnSpc>
                <a:spcPct val="115000"/>
              </a:lnSpc>
              <a:spcAft>
                <a:spcPts val="600"/>
              </a:spcAft>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baseline="0" dirty="0">
                <a:latin typeface="Verdana" panose="020B0604030504040204" pitchFamily="34" charset="0"/>
              </a:rPr>
              <a:t>Instructions/text sheet 22</a:t>
            </a:r>
          </a:p>
          <a:p>
            <a:endParaRPr lang="en-GB" dirty="0"/>
          </a:p>
          <a:p>
            <a:r>
              <a:rPr lang="en-GB" dirty="0"/>
              <a:t>How can parents and practitioners help youths to develop these skills? The workshop that is offered in this project is meant to support them in doing so.</a:t>
            </a:r>
          </a:p>
          <a:p>
            <a:endParaRPr lang="en-GB" dirty="0"/>
          </a:p>
          <a:p>
            <a:r>
              <a:rPr lang="en-GB" dirty="0"/>
              <a:t>It is meant for figures of authority, like </a:t>
            </a:r>
            <a:r>
              <a:rPr lang="en-GB" sz="1200" dirty="0">
                <a:effectLst/>
                <a:latin typeface="Calibri" panose="020F0502020204030204" pitchFamily="34" charset="0"/>
                <a:ea typeface="Calibri" panose="020F0502020204030204" pitchFamily="34" charset="0"/>
                <a:cs typeface="Times New Roman" panose="02020603050405020304" pitchFamily="18" charset="0"/>
              </a:rPr>
              <a:t>mentors, coaches, parents, tutors etc. </a:t>
            </a:r>
            <a:endParaRPr lang="en-GB" dirty="0"/>
          </a:p>
          <a:p>
            <a:endParaRPr lang="en-GB" dirty="0"/>
          </a:p>
          <a:p>
            <a:r>
              <a:rPr lang="en-GB" sz="1200" b="0" i="0" u="none" strike="noStrike" baseline="0" dirty="0">
                <a:latin typeface="Calibri" panose="020F0502020204030204" pitchFamily="34" charset="0"/>
              </a:rPr>
              <a:t>For more detailed information I recommend the Manual for trainers of the Workshop Coaching and Parenting (show the site where it can be found)</a:t>
            </a:r>
          </a:p>
          <a:p>
            <a:endParaRPr lang="en-GB" sz="1200" b="0" i="0" u="none" strike="noStrike" baseline="0" dirty="0">
              <a:latin typeface="Calibri" panose="020F0502020204030204" pitchFamily="34" charset="0"/>
            </a:endParaRPr>
          </a:p>
          <a:p>
            <a:r>
              <a:rPr lang="en-GB" sz="1200" b="0" i="0" u="none" strike="noStrike" baseline="0" dirty="0">
                <a:latin typeface="Calibri" panose="020F0502020204030204" pitchFamily="34" charset="0"/>
              </a:rPr>
              <a:t>The exercises are spit in two kinds. One group is focussing on your role as parent and coach. The second group offers exercises you can do with your child or </a:t>
            </a:r>
            <a:r>
              <a:rPr lang="en-GB" sz="1200" b="0" i="0" u="none" strike="noStrike" baseline="0" dirty="0" err="1">
                <a:latin typeface="Calibri" panose="020F0502020204030204" pitchFamily="34" charset="0"/>
              </a:rPr>
              <a:t>coachee</a:t>
            </a:r>
            <a:r>
              <a:rPr lang="en-GB" sz="1200" b="0" i="0" u="none" strike="noStrike" baseline="0" dirty="0">
                <a:latin typeface="Calibri" panose="020F0502020204030204" pitchFamily="34" charset="0"/>
              </a:rPr>
              <a:t>.</a:t>
            </a:r>
          </a:p>
          <a:p>
            <a:endParaRPr lang="en-GB" sz="1200" b="0" i="0" u="none" strike="noStrike" baseline="0" dirty="0">
              <a:latin typeface="Calibri" panose="020F0502020204030204" pitchFamily="34" charset="0"/>
            </a:endParaRPr>
          </a:p>
          <a:p>
            <a:r>
              <a:rPr lang="en-GB" sz="1200" b="0" i="0" u="none" strike="noStrike" baseline="0" dirty="0">
                <a:latin typeface="Calibri" panose="020F0502020204030204" pitchFamily="34" charset="0"/>
              </a:rPr>
              <a:t>We will now look at an example of possible exercises from the workshop</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23</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Coaching and Parenting. Please take a paper and pen (or tablet/smartphone/laptop). My suggestion is to first experience how the exercise goes and then discuss the objectives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takes about 1 hour</a:t>
            </a:r>
          </a:p>
          <a:p>
            <a:pPr algn="l">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trainer will ask each participant to think about a person that influenced them most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in a positive way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write down the main features of that model, as well as their motivation to consider that person the most influential one in their lives.</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2:</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three major drawbacks to the personal development of young people today and list them.</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and describe the way in which their model figure can help them minimize the effects of the drawbacks.</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and note down another 3 characteristics they consider a role model should possess (other than the ones already identified in connection with the person described).</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for those participants who do not know how to write, the moderator will create a small working group to discuss the above-mentioned points. </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trainer will invite each participant to present their role model in front of the group, and to tell how this can help in working with youths, engaging all the participant to comment and discuss. </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24</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Build your own role model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objective is to let parents and coaches think about the positive influences they have experienced in their lives and translate that to being a positive role model for their children / pupils</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instructions are given about the execution and materials needed for the exercise.</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process of personal development experienced during adolescence, young people tend to copy in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actions and behaviour the person they most appreciate (a parent, family relative, older friend, superhero,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movie star etc.). These exercises will help participants build their own role model starting from the person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they consider most influential in their lives and translate that to being a positive role model themselves</a:t>
            </a:r>
          </a:p>
          <a:p>
            <a:pPr lvl="1">
              <a:lnSpc>
                <a:spcPct val="115000"/>
              </a:lnSpc>
              <a:spcAft>
                <a:spcPts val="6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Puberty/teenage and parents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The next topic is critical thinking. Lack of it is considered to be a risk factor for radicalisation.</a:t>
            </a:r>
          </a:p>
          <a:p>
            <a:endParaRPr lang="en-GB" dirty="0"/>
          </a:p>
          <a:p>
            <a:r>
              <a:rPr lang="en-GB" dirty="0"/>
              <a:t>Ask participants for their first thoughts on the concept of critical thinking. What is it to 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on cartoon (source </a:t>
            </a:r>
            <a:r>
              <a:rPr lang="en-GB" dirty="0" err="1"/>
              <a:t>LIBRe</a:t>
            </a:r>
            <a:r>
              <a:rPr lang="en-GB" dirty="0"/>
              <a:t>): https://www.youtube.com/watch?v=-eEBuqwY-nE</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 background</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most fundamental definition of thinking is very simple and intuitive: all humans think. But critical thinking begins when we start thinking about our thinking with a view toward improving it (Paul &amp; Elder, Critical Thinking. Tools for Taking Charge of Your Professional and Personal Life, 2014, p.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Critical thinking can be seen as having two components: (1) a set of information and belief generating and processing skills, and (2) the habit, based on intellectual commitment, of using those skills to guide behaviour. It is thus to be contrasted with: (1) the mere acquisition and retention of information alone, because it involves a particular way in which information is sought and treated; (2) the mere possession of a set of skills, because it involves the continual use of them; and (3) the mere use of those skills (“as an exercise”) without acceptance of their results.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t>Ask participants: In what way is critical thinking significant in the process of radicalisation? Discuss in twos</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t>Then click for second text block</a:t>
            </a:r>
          </a:p>
          <a:p>
            <a:pPr algn="just">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 background</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being taught how to think critically, we learn how to pursue “truth” over our own biases, persist through challenges, assess our own thinking fairly, and abandon mistaken reasoning for new and more valid ways of thinking.</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is critical thinking important when addressing societal polarization caused by the adoption and spread of extremist ideologies? Because it empowers young people to think independently, to make sense of the world based on personal experience and observation, and to make critical well-informed decisions in the same way. As such, they gain confidence and the ability to learn from mistakes as they build successful and productive lives.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Thinking or reasoning involves objectively connecting present beliefs with evidence in order to believe something else. By comparison, </a:t>
            </a:r>
            <a:r>
              <a:rPr lang="en-GB" sz="1800" b="1" dirty="0">
                <a:effectLst/>
                <a:latin typeface="Calibri" panose="020F0502020204030204" pitchFamily="34" charset="0"/>
                <a:ea typeface="Calibri" panose="020F0502020204030204" pitchFamily="34" charset="0"/>
                <a:cs typeface="Calibri" panose="020F0502020204030204" pitchFamily="34" charset="0"/>
              </a:rPr>
              <a:t>critical thinking</a:t>
            </a:r>
            <a:r>
              <a:rPr lang="en-GB" sz="1800" dirty="0">
                <a:effectLst/>
                <a:latin typeface="Calibri" panose="020F0502020204030204" pitchFamily="34" charset="0"/>
                <a:ea typeface="Calibri" panose="020F0502020204030204" pitchFamily="34" charset="0"/>
                <a:cs typeface="Calibri" panose="020F0502020204030204" pitchFamily="34" charset="0"/>
              </a:rPr>
              <a:t> is a deliberate meta-cognitive (thinking about thinking) and cognitive (thinking) act whereby a person reflects on the quality of the reasoning process simultaneously while reasoning to a conclusion. The thinker has two equally important goals: coming to a solution and improving the way she or he reasons (Moore, 2007, p.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b="0" i="0" dirty="0">
                <a:solidFill>
                  <a:srgbClr val="000000"/>
                </a:solidFill>
                <a:effectLst/>
                <a:latin typeface="Arimo"/>
              </a:rPr>
              <a:t>Why is critical thinking so important? From https://www.radicalrightanalysis.com/2018/07/26/uk-prevent-building-resilience-to-radicalisation-through-critical-thinki/</a:t>
            </a:r>
          </a:p>
          <a:p>
            <a:r>
              <a:rPr lang="en-GB" b="0" i="0" dirty="0">
                <a:solidFill>
                  <a:srgbClr val="000000"/>
                </a:solidFill>
                <a:effectLst/>
                <a:latin typeface="Arimo"/>
              </a:rPr>
              <a:t>1 - because extremists thrive on propagating a binary, black and white view of the world, encouraging a “them against us” mentality. Most of the high-risk Prevent referrals I have dealt with were attracted by the certainty of clear extremist narratives that left no room for nuance or doubt. From the </a:t>
            </a:r>
            <a:r>
              <a:rPr lang="en-GB" b="1" i="0" u="sng" dirty="0">
                <a:solidFill>
                  <a:srgbClr val="333333"/>
                </a:solidFill>
                <a:effectLst/>
                <a:latin typeface="Arimo"/>
                <a:hlinkClick r:id="rId3"/>
              </a:rPr>
              <a:t>15 year old white supremacist </a:t>
            </a:r>
            <a:r>
              <a:rPr lang="en-GB" b="0" i="0" dirty="0">
                <a:solidFill>
                  <a:srgbClr val="000000"/>
                </a:solidFill>
                <a:effectLst/>
                <a:latin typeface="Arimo"/>
              </a:rPr>
              <a:t>who believed that Muslims wanted to kill westerners and that a race war was on the horizon, to the young convert to Islam who believed that Muslims were not welcome in the UK and so the only place he could freely practice his faith was in the so-called caliphate of the Islamic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mo"/>
              </a:rPr>
              <a:t>2 - our social media platforms are awash with so-called ‘fake news’ and propaganda and if children are to be well informed and safe it is important to question the source of nearly everything they see online. From seemingly innocuous rumours about celebrities to malevolent attempts by extremist groups to spread fear or recruit vulnerable people, careful consideration is required to avoid falling prey to emotional manipulation. </a:t>
            </a:r>
            <a:r>
              <a:rPr lang="en-GB" dirty="0"/>
              <a:t>The pull factor of ideologies and manipulative or false information</a:t>
            </a:r>
          </a:p>
          <a:p>
            <a:r>
              <a:rPr lang="en-GB" b="0" i="0" dirty="0">
                <a:solidFill>
                  <a:srgbClr val="000000"/>
                </a:solidFill>
                <a:effectLst/>
                <a:latin typeface="Arimo"/>
              </a:rPr>
              <a:t>3 - Added to this is the damage to integration and community cohesion that can result from a lack of critical thinking in reporting, even within the mainstream media. Consider the language used when national newspapers cover terrorist attacks. How quickly are Muslim offenders labelled terrorists and their crimes linked to faith by some outlets? Meanwhile, a more nuanced view is sometimes taken when attackers are non-Muslim. </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Instructions/text sheet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r>
              <a:rPr lang="en-GB" sz="1000" dirty="0"/>
              <a:t>How can practitioners help youths to develop critical thinking skills? The workshop that is offered in this project is meant to support them in doing so.</a:t>
            </a:r>
          </a:p>
          <a:p>
            <a:endParaRPr lang="en-GB" sz="1000" dirty="0"/>
          </a:p>
          <a:p>
            <a:r>
              <a:rPr lang="en-GB" sz="1000" dirty="0"/>
              <a:t>It is meant for first line practitioners like teachers, social workers, police officers, </a:t>
            </a:r>
            <a:r>
              <a:rPr lang="en-GB" sz="1000" dirty="0">
                <a:effectLst/>
                <a:latin typeface="Calibri" panose="020F0502020204030204" pitchFamily="34" charset="0"/>
                <a:ea typeface="Calibri" panose="020F0502020204030204" pitchFamily="34" charset="0"/>
                <a:cs typeface="Times New Roman" panose="02020603050405020304" pitchFamily="18" charset="0"/>
              </a:rPr>
              <a:t>mentors, psychologists etc. </a:t>
            </a:r>
            <a:endParaRPr lang="en-GB" sz="1000" dirty="0"/>
          </a:p>
          <a:p>
            <a:endParaRPr lang="en-GB" sz="1000" dirty="0"/>
          </a:p>
          <a:p>
            <a:r>
              <a:rPr lang="en-GB" sz="1000" b="1" i="0" u="none" strike="noStrike" baseline="0" dirty="0">
                <a:solidFill>
                  <a:srgbClr val="000000"/>
                </a:solidFill>
                <a:latin typeface="Calibri" panose="020F0502020204030204" pitchFamily="34" charset="0"/>
              </a:rPr>
              <a:t>‘The Critical Thinking Lab’ </a:t>
            </a:r>
            <a:r>
              <a:rPr lang="en-GB" sz="1000" b="0" i="0" u="none" strike="noStrike" baseline="0" dirty="0">
                <a:solidFill>
                  <a:srgbClr val="000000"/>
                </a:solidFill>
                <a:latin typeface="Calibri" panose="020F0502020204030204" pitchFamily="34" charset="0"/>
              </a:rPr>
              <a:t>provides a framework, scenario, and detailed set of exercises and simulations to assist first line practitioners learn how to encourage the developing of critical thinking skills for children and youth. The aim is to subsequently equip children and youth with the capacity for self-guided, self-disciplined thinking, empowering them to think independently, to make sense of the world based on personal experience and observation, and to make critical well-informed decisions in the same way. </a:t>
            </a:r>
          </a:p>
          <a:p>
            <a:endParaRPr lang="en-GB" sz="1000" b="0" i="0" u="none" strike="noStrike" baseline="0" dirty="0">
              <a:latin typeface="Calibri" panose="020F0502020204030204" pitchFamily="34" charset="0"/>
            </a:endParaRPr>
          </a:p>
          <a:p>
            <a:pPr algn="just">
              <a:lnSpc>
                <a:spcPct val="115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With this knowledge and skills participants will learn how to:</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000" dirty="0">
                <a:effectLst/>
                <a:latin typeface="Calibri" panose="020F0502020204030204" pitchFamily="34" charset="0"/>
                <a:ea typeface="Calibri" panose="020F0502020204030204" pitchFamily="34" charset="0"/>
                <a:cs typeface="Times New Roman" panose="02020603050405020304" pitchFamily="18" charset="0"/>
              </a:rPr>
              <a:t>Recognise the signs of radicalisation</a:t>
            </a:r>
          </a:p>
          <a:p>
            <a:pPr marL="342900" lvl="0" indent="-342900" algn="just">
              <a:lnSpc>
                <a:spcPct val="115000"/>
              </a:lnSpc>
              <a:spcAft>
                <a:spcPts val="600"/>
              </a:spcAft>
              <a:buFont typeface="Calibri" panose="020F050202020403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Recognise the signs of simplistic and simplifying thinking in themselves and others </a:t>
            </a:r>
          </a:p>
          <a:p>
            <a:pPr marL="342900" lvl="0" indent="-342900" algn="just">
              <a:lnSpc>
                <a:spcPct val="115000"/>
              </a:lnSpc>
              <a:spcAft>
                <a:spcPts val="600"/>
              </a:spcAft>
              <a:buFont typeface="Calibri" panose="020F050202020403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Identify the psychological fundamentals of thinking, how it affects the attitudes and behaviours of the individual, how it can be enhanced towards self-directed, self-disciplined, self-monitored, and self-corrective thinking expressions </a:t>
            </a:r>
          </a:p>
          <a:p>
            <a:pPr marL="342900" lvl="0" indent="-342900" algn="just">
              <a:lnSpc>
                <a:spcPct val="115000"/>
              </a:lnSpc>
              <a:spcAft>
                <a:spcPts val="600"/>
              </a:spcAft>
              <a:buFont typeface="Calibri" panose="020F050202020403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Understand how they can offer support in the short term and advice to troubled individuals on the psychological support they might need in the long run</a:t>
            </a:r>
          </a:p>
          <a:p>
            <a:pPr marL="342900" lvl="0" indent="-342900" algn="just">
              <a:lnSpc>
                <a:spcPct val="115000"/>
              </a:lnSpc>
              <a:spcAft>
                <a:spcPts val="600"/>
              </a:spcAft>
              <a:buFont typeface="Calibri" panose="020F050202020403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Develop social responsibility and social skills to address individuals with stereotyped thinking </a:t>
            </a:r>
          </a:p>
          <a:p>
            <a:pPr marL="342900" lvl="0" indent="-342900" algn="just">
              <a:lnSpc>
                <a:spcPct val="115000"/>
              </a:lnSpc>
              <a:spcAft>
                <a:spcPts val="600"/>
              </a:spcAft>
              <a:buFont typeface="Calibri" panose="020F0502020204030204" pitchFamily="34" charset="0"/>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Reflect on how strategies and tactics used in addressing biased thinking can be integrated and adapted to their professional routine </a:t>
            </a:r>
          </a:p>
          <a:p>
            <a:pPr algn="just">
              <a:lnSpc>
                <a:spcPct val="115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00" b="0" i="0" u="none" strike="noStrike" baseline="0" dirty="0">
                <a:latin typeface="Calibri" panose="020F0502020204030204" pitchFamily="34" charset="0"/>
              </a:rPr>
              <a:t>For more detailed information I recommend the Manual for trainers of the Workshop Critical Thinking (show the site where it can be found)</a:t>
            </a:r>
          </a:p>
          <a:p>
            <a:endParaRPr lang="en-GB" sz="1000" b="0" i="0" u="none" strike="noStrike" baseline="0" dirty="0">
              <a:latin typeface="Calibri" panose="020F0502020204030204" pitchFamily="34" charset="0"/>
            </a:endParaRPr>
          </a:p>
          <a:p>
            <a:r>
              <a:rPr lang="en-GB" sz="1000" b="0" i="0" u="none" strike="noStrike" baseline="0" dirty="0">
                <a:latin typeface="Calibri" panose="020F0502020204030204" pitchFamily="34" charset="0"/>
              </a:rPr>
              <a:t>We will now take an example of possible exercises from the workshop</a:t>
            </a:r>
          </a:p>
          <a:p>
            <a:endParaRPr lang="en-GB" sz="1000" b="0" i="0" u="none" strike="noStrike" baseline="0" dirty="0">
              <a:latin typeface="Calibri" panose="020F0502020204030204" pitchFamily="34" charset="0"/>
            </a:endParaRPr>
          </a:p>
          <a:p>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27</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Critical thinking. Handout a piece of paper (per group). My suggestion is to first experience how the exercise goes and then discuss the objectives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285750" indent="-285750">
              <a:lnSpc>
                <a:spcPct val="115000"/>
              </a:lnSpc>
              <a:spcAft>
                <a:spcPts val="600"/>
              </a:spcAft>
              <a:buFont typeface="Arial" panose="020B060402020202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When the TTT is executed on line, this exercise needs adjustment: ask everybody to write one sentence on ‘hate’ on a piece of paper. At your signal ask all participants to copy that sentence on the digital whiteboard (or similar central boards). Ask participants to reflect on what they see</a:t>
            </a:r>
          </a:p>
          <a:p>
            <a:pPr marL="285750" indent="-285750">
              <a:lnSpc>
                <a:spcPct val="115000"/>
              </a:lnSpc>
              <a:spcAft>
                <a:spcPts val="600"/>
              </a:spcAft>
              <a:buFont typeface="Arial" panose="020B060402020202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takes about 20-30 minutes. You can swap the topic to your liking (hate/ government/ discrimination/ refugees/ corona/ …)</a:t>
            </a:r>
          </a:p>
          <a:p>
            <a:pPr marL="0" indent="0" algn="just">
              <a:lnSpc>
                <a:spcPct val="115000"/>
              </a:lnSpc>
              <a:spcAft>
                <a:spcPts val="6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After writing:</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goal is for participants to understand how each participant adds his/her own vision on the topic and how their perspectives vary.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Additionally, they learn to apply their knowledge and logic to explaining themselves as clearly as possible.</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the end, the trainer collects the writings and present to the group the definitions, explaining the importance of having different perspectives when addressing a problem.</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form groups of 6-8 participants. One piece of paper per group</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2:</a:t>
            </a:r>
            <a:r>
              <a:rPr lang="en-GB" sz="1800" dirty="0">
                <a:effectLst/>
                <a:latin typeface="Calibri" panose="020F0502020204030204" pitchFamily="34" charset="0"/>
                <a:ea typeface="Calibri" panose="020F0502020204030204" pitchFamily="34" charset="0"/>
                <a:cs typeface="Times New Roman" panose="02020603050405020304" pitchFamily="18" charset="0"/>
              </a:rPr>
              <a:t> ask the first participant from each group to write one sentence describing on a piece of paper what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hate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to him or her.</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participant folds the paper down to cover the sentence received. Now only their sentence is visible and no other, so each time they pass students can see one sentence. The first participant then passes the paper to the second one who adds her/his sentence that illustrates the understanding of the topic also in a single sentence.</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800" i="0" dirty="0">
                <a:effectLst/>
                <a:latin typeface="Calibri" panose="020F0502020204030204" pitchFamily="34" charset="0"/>
                <a:ea typeface="Calibri" panose="020F0502020204030204" pitchFamily="34" charset="0"/>
                <a:cs typeface="Times New Roman" panose="02020603050405020304" pitchFamily="18" charset="0"/>
              </a:rPr>
              <a:t>repeat folding and passing until every person in the group has written down a sentence</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800" dirty="0">
                <a:effectLst/>
                <a:latin typeface="Calibri" panose="020F0502020204030204" pitchFamily="34" charset="0"/>
                <a:ea typeface="Calibri" panose="020F0502020204030204" pitchFamily="34" charset="0"/>
                <a:cs typeface="Times New Roman" panose="02020603050405020304" pitchFamily="18" charset="0"/>
              </a:rPr>
              <a:t> 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person unfolds the paper and reads all definitions aloud. Discuss what strikes you</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6</a:t>
            </a:r>
            <a:r>
              <a:rPr lang="en-GB" sz="1800" dirty="0">
                <a:effectLst/>
                <a:latin typeface="Calibri" panose="020F0502020204030204" pitchFamily="34" charset="0"/>
                <a:ea typeface="Calibri" panose="020F0502020204030204" pitchFamily="34" charset="0"/>
                <a:cs typeface="Times New Roman" panose="02020603050405020304" pitchFamily="18" charset="0"/>
              </a:rPr>
              <a:t>: report group conclusion to the central group</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the end explain the importance of having different perspectives when addressing a problem. </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how this can help in working with youths, engaging all the participant to comment and discuss.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important to note that analysing a problem from different perspectives is helpful in finding the best way to solve it and reducing uncertainty.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Also, by acknowledging the fact that humans have different perspectives, the trainer reinforce the notion of tolerance and acceptance of diversity.</a:t>
            </a:r>
          </a:p>
          <a:p>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28</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Try one sentence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objective is to u</a:t>
            </a:r>
            <a:r>
              <a:rPr lang="en-GB" sz="1800" dirty="0">
                <a:effectLst/>
                <a:latin typeface="Calibri" panose="020F0502020204030204" pitchFamily="34" charset="0"/>
                <a:ea typeface="Calibri" panose="020F0502020204030204" pitchFamily="34" charset="0"/>
                <a:cs typeface="Times New Roman" panose="02020603050405020304" pitchFamily="18" charset="0"/>
              </a:rPr>
              <a:t>nderstand the impact of different perspectives on the same topic</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Background trainer:</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“One of the many ways in which our mind attempts to make life easier is to solve the first impression of the problem that it encounters. Like our first impressions of people, our initial perspective on problems and situations are apt to be narrow and superficial. We see no more than we’ve been conditioned to see — and stereotyped notions block clear vision and crowd out imagination. This happens without any alarms sounding, so we never realize it is occurring”.</a:t>
            </a:r>
            <a:r>
              <a:rPr lang="en-GB" sz="2800" dirty="0">
                <a:effectLst/>
              </a:rPr>
              <a:t> This exercise shows that many perspectives of the same topic exist</a:t>
            </a: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noProof="0" dirty="0"/>
              <a:t>To reach these goals we have chosen the following set up</a:t>
            </a:r>
          </a:p>
          <a:p>
            <a:endParaRPr lang="en-GB" noProof="0" dirty="0"/>
          </a:p>
          <a:p>
            <a:r>
              <a:rPr lang="en-GB" noProof="0" dirty="0"/>
              <a:t>Day 1</a:t>
            </a:r>
          </a:p>
          <a:p>
            <a:pPr lvl="1"/>
            <a:r>
              <a:rPr lang="en-GB" noProof="0" dirty="0"/>
              <a:t>Introduction – the context of this training</a:t>
            </a:r>
          </a:p>
          <a:p>
            <a:pPr lvl="1"/>
            <a:r>
              <a:rPr lang="en-GB" noProof="0" dirty="0"/>
              <a:t>Radicalisation – the main topic is Radicalisation, lecture on the process of radicalisation</a:t>
            </a:r>
          </a:p>
          <a:p>
            <a:pPr lvl="1"/>
            <a:r>
              <a:rPr lang="en-GB" noProof="0" dirty="0"/>
              <a:t>Coaching and Parenting – explanation on the way coaching and parenting can either increase of decrease the chances of radicalisation </a:t>
            </a:r>
          </a:p>
          <a:p>
            <a:pPr lvl="1"/>
            <a:r>
              <a:rPr lang="en-GB" noProof="0" dirty="0"/>
              <a:t>Exercises – experiencing one or more of the exercises to improve coaching and parenting skills</a:t>
            </a:r>
          </a:p>
          <a:p>
            <a:pPr lvl="1"/>
            <a:r>
              <a:rPr lang="en-GB" noProof="0" dirty="0"/>
              <a:t>Critical thinking – explanation on the way lack of critical thinking can increase the chances of radicalisation </a:t>
            </a:r>
          </a:p>
          <a:p>
            <a:pPr lvl="1"/>
            <a:r>
              <a:rPr lang="en-GB" noProof="0" dirty="0"/>
              <a:t>Exercises – experiencing one or more of the exercises to improve critical thinking</a:t>
            </a:r>
          </a:p>
          <a:p>
            <a:pPr lvl="1"/>
            <a:r>
              <a:rPr lang="en-GB" noProof="0" dirty="0"/>
              <a:t>Feedback – your feedback on today’s exercises. Very important, to improve the effectiveness of the training</a:t>
            </a:r>
          </a:p>
          <a:p>
            <a:endParaRPr lang="en-GB" noProof="0" dirty="0"/>
          </a:p>
          <a:p>
            <a:r>
              <a:rPr lang="en-GB" noProof="0" dirty="0"/>
              <a:t>Session 2</a:t>
            </a:r>
          </a:p>
          <a:p>
            <a:pPr lvl="1"/>
            <a:r>
              <a:rPr lang="nl-NL" noProof="0" dirty="0"/>
              <a:t>Anger – explanation of how anger can fuel radicalisation + exercises</a:t>
            </a:r>
          </a:p>
          <a:p>
            <a:pPr lvl="1"/>
            <a:r>
              <a:rPr lang="en-GB" noProof="0" dirty="0"/>
              <a:t>Narratives – explanation on the way narratives can either increase the chances of radicalisation + exercises</a:t>
            </a:r>
          </a:p>
          <a:p>
            <a:pPr lvl="1"/>
            <a:r>
              <a:rPr lang="ro-RO" b="0" noProof="0" dirty="0">
                <a:solidFill>
                  <a:srgbClr val="7030A0"/>
                </a:solidFill>
              </a:rPr>
              <a:t>Debating</a:t>
            </a:r>
            <a:r>
              <a:rPr lang="ro-RO" b="0" baseline="0" noProof="0" dirty="0">
                <a:solidFill>
                  <a:srgbClr val="7030A0"/>
                </a:solidFill>
              </a:rPr>
              <a:t> and simulation – explanation on how debate and simulation strategies can help fight against radicalization + exercises</a:t>
            </a:r>
            <a:endParaRPr lang="en-GB" b="0" noProof="0" dirty="0">
              <a:solidFill>
                <a:srgbClr val="7030A0"/>
              </a:solidFill>
            </a:endParaRPr>
          </a:p>
          <a:p>
            <a:endParaRPr lang="en-GB" noProof="0" dirty="0"/>
          </a:p>
          <a:p>
            <a:r>
              <a:rPr lang="en-GB" noProof="0" dirty="0"/>
              <a:t>Session 3</a:t>
            </a:r>
          </a:p>
          <a:p>
            <a:pPr lvl="1"/>
            <a:r>
              <a:rPr lang="en-GB" noProof="0" dirty="0"/>
              <a:t>Conflict handling – explain how the inability to deal with conflictual situations can boost radicalisation + exercises</a:t>
            </a:r>
          </a:p>
          <a:p>
            <a:pPr lvl="1"/>
            <a:r>
              <a:rPr lang="en-GB" noProof="0" dirty="0"/>
              <a:t>State response – explain how the way the government responds to situations can either increase or decrease radicalisation + exercises</a:t>
            </a:r>
          </a:p>
          <a:p>
            <a:pPr lvl="1"/>
            <a:r>
              <a:rPr lang="en-GB" noProof="0" dirty="0"/>
              <a:t>Best practices to prevent radicalisation</a:t>
            </a:r>
          </a:p>
          <a:p>
            <a:endParaRPr lang="en-GB"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29</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is another example of an exercise from in the workshop Critical thinking. Please take your laptop (or tablet/smartphone). My suggestion is to first experience how the exercise goes and then discuss the objectives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picture on the right of this slide may be hard to read. Face-to-face a handout could be a solution.</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takes about 45 minutes</a:t>
            </a:r>
          </a:p>
          <a:p>
            <a:pPr algn="just">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800" i="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trainer divides the group in pairs.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[on-line break-out sessions can be organised with certain platforms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2</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Then ask them to choose an article related to a recent event or development in your local language (e.g. immigration, global warming or development of technology like internet of things, artificial intelligence) and present it to the audience. (Or choose to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provide</a:t>
            </a:r>
            <a:r>
              <a:rPr lang="en-GB" sz="1800" dirty="0">
                <a:effectLst/>
                <a:latin typeface="Calibri" panose="020F0502020204030204" pitchFamily="34" charset="0"/>
                <a:ea typeface="Calibri" panose="020F0502020204030204" pitchFamily="34" charset="0"/>
                <a:cs typeface="Times New Roman" panose="02020603050405020304" pitchFamily="18" charset="0"/>
              </a:rPr>
              <a:t> articles)</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Step 3: the trainer asks each team to provide answers to all 6 questions in the order presented in the infographic below. Distribute handouts</a:t>
            </a:r>
          </a:p>
          <a:p>
            <a:pPr algn="l">
              <a:lnSpc>
                <a:spcPct val="115000"/>
              </a:lnSpc>
              <a:spcAft>
                <a:spcPts val="600"/>
              </a:spcAft>
            </a:pPr>
            <a:r>
              <a:rPr lang="en-GB" sz="1800" i="0"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the end, the trainer asks each group to decide if the article can be trustworthy or not, based on the answers provided to the guiding questions, stressing the importance of questions for the critical thinking process.</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30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The six questions</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objective is to understand the role of questions for critical thinking</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instructions are given about the execution and materials needed for the exercise.</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The six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Understanding the role of questions for critical thinking</a:t>
            </a: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191899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In this first session of the TTT, we addressed the concept of radicalisation, its manifestations and possible causes. We then introduced the first two workshops of project ARMOUR, on Coaching &amp; Parenting and on Critical Thinking.</a:t>
            </a:r>
          </a:p>
          <a:p>
            <a:endParaRPr lang="en-GB" dirty="0"/>
          </a:p>
          <a:p>
            <a:r>
              <a:rPr lang="en-GB" dirty="0"/>
              <a:t>Distribute </a:t>
            </a:r>
            <a:r>
              <a:rPr lang="en-GB" i="1" dirty="0"/>
              <a:t>[or if online: email] </a:t>
            </a:r>
            <a:r>
              <a:rPr lang="en-GB" dirty="0"/>
              <a:t>T2 survey day 1. </a:t>
            </a:r>
          </a:p>
          <a:p>
            <a:r>
              <a:rPr lang="en-GB" dirty="0"/>
              <a:t>Explain that participants can use the number of the exercise as shown on the ppt slide to add comments on a specific exercise</a:t>
            </a:r>
          </a:p>
          <a:p>
            <a:endParaRPr lang="en-GB" dirty="0"/>
          </a:p>
          <a:p>
            <a:r>
              <a:rPr lang="en-GB" dirty="0"/>
              <a:t>Did they help you get to grips with the concepts?</a:t>
            </a:r>
          </a:p>
          <a:p>
            <a:r>
              <a:rPr lang="en-GB" dirty="0"/>
              <a:t>Are they useful for use with young people.</a:t>
            </a:r>
          </a:p>
          <a:p>
            <a:r>
              <a:rPr lang="en-GB" dirty="0"/>
              <a:t>Which ones can you use in your work (or private)?</a:t>
            </a:r>
          </a:p>
          <a:p>
            <a:endParaRPr lang="en-GB" dirty="0"/>
          </a:p>
          <a:p>
            <a:r>
              <a:rPr lang="en-GB" dirty="0"/>
              <a:t>Next time we will look at anger and narratives as contributing factors in radicalisation</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31</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For the next day I would like you to think about what you need in your job context</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32</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@Trainer: Make a round and collect highlights</a:t>
            </a:r>
          </a:p>
          <a:p>
            <a:r>
              <a:rPr lang="en-US" dirty="0"/>
              <a:t>The rationale behind this is to end with a positive and to reinforce these </a:t>
            </a:r>
            <a:r>
              <a:rPr lang="en-US"/>
              <a:t>particular topics</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3</a:t>
            </a:r>
          </a:p>
          <a:p>
            <a:r>
              <a:rPr lang="en-GB" dirty="0"/>
              <a:t>Sources images: </a:t>
            </a:r>
          </a:p>
          <a:p>
            <a:pPr marL="228600" indent="-228600">
              <a:buAutoNum type="arabicPeriod"/>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2800" b="0" i="0" dirty="0">
                <a:effectLst/>
                <a:latin typeface="Roboto"/>
              </a:rPr>
              <a:t>Mexico City, Mexico, 03/08/2020: woman belonging to a radical feminist group is seen destroying a glass window during the women’s day protest</a:t>
            </a:r>
          </a:p>
          <a:p>
            <a:pPr marL="228600" indent="-228600">
              <a:buAutoNum type="arabicPeriod"/>
            </a:pPr>
            <a:endPar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a:p>
            <a:r>
              <a:rPr lang="en-GB" dirty="0"/>
              <a:t>Clip behind ‘Why?’</a:t>
            </a:r>
            <a:endParaRPr lang="en-GB"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r>
              <a:rPr lang="en-GB" dirty="0">
                <a:hlinkClick r:id="rId4"/>
              </a:rPr>
              <a:t>https://www.youtube.com/watch?v=NFrU9egvhbs</a:t>
            </a:r>
            <a:r>
              <a:rPr lang="en-GB" dirty="0"/>
              <a:t> (3.53m clip from FAST- Families against Stress and Trauma, about British young people who travelled to Syria, unexpected to their families)</a:t>
            </a:r>
          </a:p>
          <a:p>
            <a:endParaRPr lang="en-GB" dirty="0"/>
          </a:p>
          <a:p>
            <a:r>
              <a:rPr lang="en-GB" dirty="0"/>
              <a:t>Clip behind ‘How?’</a:t>
            </a:r>
          </a:p>
          <a:p>
            <a:r>
              <a:rPr lang="en-GB" dirty="0">
                <a:hlinkClick r:id="rId5"/>
              </a:rPr>
              <a:t>https://www.youtube.com/watch?v=fVaFmcT7ssg</a:t>
            </a:r>
            <a:r>
              <a:rPr lang="en-GB" dirty="0"/>
              <a:t> (4.57m clip from the Canadian Centre for the prevention of radicalisation leading to violence, about a possible path to radicalisation). </a:t>
            </a:r>
          </a:p>
          <a:p>
            <a:endParaRPr lang="en-GB" dirty="0"/>
          </a:p>
          <a:p>
            <a:r>
              <a:rPr lang="en-GB" dirty="0"/>
              <a:t>One of the central questions people have asked is: Why do people become radicalised? How does it take shape?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 Ask participants to note what strikes them in these two clips:</a:t>
            </a:r>
          </a:p>
          <a:p>
            <a:endParaRPr lang="en-GB" dirty="0"/>
          </a:p>
          <a:p>
            <a:r>
              <a:rPr lang="en-GB" dirty="0"/>
              <a:t>Click on ‘Why?’</a:t>
            </a:r>
            <a:endParaRPr lang="en-GB"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r>
              <a:rPr lang="en-GB" dirty="0">
                <a:hlinkClick r:id="rId4"/>
              </a:rPr>
              <a:t>https://www.youtube.com/watch?v=NFrU9egvhbs</a:t>
            </a:r>
            <a:r>
              <a:rPr lang="en-GB" dirty="0"/>
              <a:t> (3.53m clip from FAST- Families against Stress and Trauma, about British young people who travelled to Syria, unexpected to their families)</a:t>
            </a:r>
          </a:p>
          <a:p>
            <a:endParaRPr lang="en-GB" dirty="0"/>
          </a:p>
          <a:p>
            <a:r>
              <a:rPr lang="en-GB" dirty="0"/>
              <a:t>Click on ‘How?’</a:t>
            </a:r>
          </a:p>
          <a:p>
            <a:r>
              <a:rPr lang="en-GB" dirty="0">
                <a:hlinkClick r:id="rId5"/>
              </a:rPr>
              <a:t>https://www.youtube.com/watch?v=fVaFmcT7ssg</a:t>
            </a:r>
            <a:r>
              <a:rPr lang="en-GB" dirty="0"/>
              <a:t> (4.57m clip from the Canadian Centre for the prevention of radicalisation leading to violence, about a possible path to radicalisation). </a:t>
            </a:r>
          </a:p>
          <a:p>
            <a:endParaRPr lang="en-GB" dirty="0"/>
          </a:p>
          <a:p>
            <a:r>
              <a:rPr lang="en-GB" dirty="0"/>
              <a:t>Ask afterwards what they have noted (connect it later to the next slide)</a:t>
            </a:r>
          </a:p>
          <a:p>
            <a:endParaRPr lang="en-GB" dirty="0"/>
          </a:p>
          <a:p>
            <a:r>
              <a:rPr lang="en-GB" dirty="0"/>
              <a:t>@trainer:</a:t>
            </a:r>
          </a:p>
          <a:p>
            <a:r>
              <a:rPr lang="en-GB" dirty="0"/>
              <a:t>To warm up the audience on the topic of radicalisation and to make them aware of the many ideologies and contributing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exercise takes about 15-20 minutes</a:t>
            </a:r>
          </a:p>
          <a:p>
            <a:endParaRPr lang="en-GB"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noProof="0" dirty="0"/>
              <a:t>Many of the topics just mentioned in the two clips are being addressed in this course. </a:t>
            </a:r>
            <a:r>
              <a:rPr lang="en-GB" baseline="0" noProof="0" dirty="0"/>
              <a:t>These topics were chosen because the are relevant in the process of radicalisation. (as you just saw in the examples in the clips).</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This was confirmed in interviews and focus groups with professionals. As a result 7 workshops were created and tested in experimental labs.</a:t>
            </a:r>
            <a:r>
              <a:rPr lang="en-GB" baseline="0" noProof="0" dirty="0"/>
              <a:t> </a:t>
            </a:r>
          </a:p>
          <a:p>
            <a:endParaRPr lang="en-GB" noProof="0" dirty="0"/>
          </a:p>
          <a:p>
            <a:pPr marL="171450" indent="-171450">
              <a:buFont typeface="Arial" panose="020B0604020202020204" pitchFamily="34" charset="0"/>
              <a:buChar char="•"/>
            </a:pPr>
            <a:r>
              <a:rPr lang="en-GB" baseline="0" noProof="0" dirty="0"/>
              <a:t>The first three working on individual skills (</a:t>
            </a:r>
            <a:r>
              <a:rPr lang="en-GB" sz="1200" b="0" i="0" u="none" strike="noStrike" baseline="0" dirty="0">
                <a:solidFill>
                  <a:srgbClr val="000000"/>
                </a:solidFill>
                <a:latin typeface="Calibri" panose="020F0502020204030204" pitchFamily="34" charset="0"/>
              </a:rPr>
              <a:t>individual capacity building in the face of adverse conditions)</a:t>
            </a:r>
            <a:r>
              <a:rPr lang="en-GB" baseline="0" noProof="0" dirty="0"/>
              <a:t>,</a:t>
            </a:r>
          </a:p>
          <a:p>
            <a:pPr marL="171450" indent="-171450">
              <a:buFont typeface="Arial" panose="020B0604020202020204" pitchFamily="34" charset="0"/>
              <a:buChar char="•"/>
            </a:pPr>
            <a:r>
              <a:rPr lang="en-GB" baseline="0" noProof="0" dirty="0"/>
              <a:t>The second group are about empowering the surroundings of youths  (</a:t>
            </a:r>
            <a:r>
              <a:rPr lang="en-GB" sz="1200" b="0" i="0" u="none" strike="noStrike" baseline="0" dirty="0">
                <a:solidFill>
                  <a:srgbClr val="000000"/>
                </a:solidFill>
                <a:latin typeface="Calibri" panose="020F0502020204030204" pitchFamily="34" charset="0"/>
              </a:rPr>
              <a:t>community empowerment and resilience to social polarization, radicalization and violent extremism)</a:t>
            </a:r>
            <a:r>
              <a:rPr lang="en-GB" sz="1200" b="0" i="0" u="none" strike="noStrike" baseline="0" noProof="0" dirty="0">
                <a:solidFill>
                  <a:srgbClr val="000000"/>
                </a:solidFill>
                <a:latin typeface="Calibri" panose="020F0502020204030204" pitchFamily="34" charset="0"/>
              </a:rPr>
              <a:t> </a:t>
            </a:r>
            <a:r>
              <a:rPr lang="en-GB" baseline="0" noProof="0" dirty="0"/>
              <a:t>and </a:t>
            </a:r>
          </a:p>
          <a:p>
            <a:pPr marL="171450" indent="-171450">
              <a:buFont typeface="Arial" panose="020B0604020202020204" pitchFamily="34" charset="0"/>
              <a:buChar char="•"/>
            </a:pPr>
            <a:r>
              <a:rPr lang="en-GB" baseline="0" noProof="0" dirty="0"/>
              <a:t>The last workshop is about effective state response. (</a:t>
            </a:r>
            <a:r>
              <a:rPr lang="en-GB" sz="1200" b="0" i="0" u="none" strike="noStrike" baseline="0" dirty="0">
                <a:solidFill>
                  <a:srgbClr val="000000"/>
                </a:solidFill>
                <a:latin typeface="Calibri" panose="020F0502020204030204" pitchFamily="34" charset="0"/>
              </a:rPr>
              <a:t>moderate and proportionate response of the governmental and security institutions against provocations and latent conflicts)</a:t>
            </a:r>
            <a:endParaRPr lang="en-GB" baseline="0" noProof="0" dirty="0"/>
          </a:p>
          <a:p>
            <a:endParaRPr lang="en-GB" baseline="0" noProof="0" dirty="0"/>
          </a:p>
          <a:p>
            <a:r>
              <a:rPr lang="en-GB" sz="1800" b="0" i="0" u="none" strike="noStrike" baseline="0" dirty="0">
                <a:solidFill>
                  <a:srgbClr val="000000"/>
                </a:solidFill>
                <a:latin typeface="Calibri" panose="020F0502020204030204" pitchFamily="34" charset="0"/>
              </a:rPr>
              <a:t>This course will </a:t>
            </a:r>
            <a:r>
              <a:rPr lang="en-GB" sz="1800" noProof="0" dirty="0"/>
              <a:t>show you information and examples of each of the 7 workshops. They </a:t>
            </a:r>
            <a:r>
              <a:rPr lang="en-GB" sz="1800" b="0" i="0" u="none" strike="noStrike" baseline="0" dirty="0">
                <a:solidFill>
                  <a:srgbClr val="000000"/>
                </a:solidFill>
                <a:latin typeface="Calibri" panose="020F0502020204030204" pitchFamily="34" charset="0"/>
              </a:rPr>
              <a:t>are aimed at the internalisation and further replication of practical, hands-on strategies and personal skills of conflict resolution, peace building, critical thinking, anger management, proportionate response. </a:t>
            </a:r>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We will show you information and examples of exercises of each topic. The basic idea is that by following this TTT, you will be able to deliver each of the 7 workshops</a:t>
            </a:r>
          </a:p>
          <a:p>
            <a:endParaRPr lang="en-GB" baseline="0" noProof="0" dirty="0"/>
          </a:p>
          <a:p>
            <a:endParaRPr lang="en-GB" baseline="0"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workshops aim to equip first line practitioners with knowledge and tools to help youths become more resilient against radicalisation. Key competences to be strengthened in youths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78EED"/>
                </a:solidFill>
              </a:rPr>
              <a:t>social competence </a:t>
            </a:r>
            <a:br>
              <a:rPr lang="en-GB" sz="1200" b="1" dirty="0"/>
            </a:br>
            <a:r>
              <a:rPr lang="en-GB" sz="1200" dirty="0"/>
              <a:t>responsiveness to other, conceptual and intellectual flexibility, caring for others, good communication skills, sense of humour</a:t>
            </a:r>
            <a:r>
              <a:rPr lang="en-GB" sz="1200" b="1" dirty="0"/>
              <a:t> </a:t>
            </a:r>
            <a:r>
              <a:rPr lang="en-GB" sz="1200"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3847"/>
                </a:solidFill>
              </a:rPr>
              <a:t>emotional competence &amp; autonomy building </a:t>
            </a:r>
            <a:br>
              <a:rPr lang="en-GB" sz="1200" b="1" dirty="0"/>
            </a:br>
            <a:r>
              <a:rPr lang="en-GB" sz="1200" dirty="0"/>
              <a:t>positive sense of independence, emerging feelings of efficacy, high self-esteem, impulse control, planning and goal setting, belief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0" algn="l">
              <a:defRPr/>
            </a:pPr>
            <a:r>
              <a:rPr lang="en-GB" sz="1200" b="1" dirty="0">
                <a:solidFill>
                  <a:srgbClr val="3AC001"/>
                </a:solidFill>
              </a:rPr>
              <a:t>mediation and negotiation </a:t>
            </a:r>
            <a:br>
              <a:rPr lang="en-GB" sz="1200" b="1" dirty="0"/>
            </a:br>
            <a:r>
              <a:rPr lang="en-GB" sz="1200" dirty="0"/>
              <a:t>group problem solving and consensus, base groups, stop and think before acting to provocation</a:t>
            </a:r>
          </a:p>
          <a:p>
            <a:pPr lvl="0" algn="l">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35D"/>
                </a:solidFill>
              </a:rPr>
              <a:t>problem solving </a:t>
            </a:r>
            <a:br>
              <a:rPr lang="en-GB" sz="1200" b="1" dirty="0"/>
            </a:br>
            <a:r>
              <a:rPr lang="en-GB" sz="1200" dirty="0"/>
              <a:t>ability to apply abstract thinking, ability to engage in reflective thought, critical reasoning skills, ability to develop alternative solutions in frustrating situations</a:t>
            </a:r>
          </a:p>
          <a:p>
            <a:pPr lvl="0" algn="l">
              <a:defRPr/>
            </a:pPr>
            <a:endParaRPr lang="en-GB" sz="1200" dirty="0"/>
          </a:p>
          <a:p>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5</a:t>
            </a:fld>
            <a:endParaRPr lang="en-US"/>
          </a:p>
        </p:txBody>
      </p:sp>
    </p:spTree>
    <p:extLst>
      <p:ext uri="{BB962C8B-B14F-4D97-AF65-F5344CB8AC3E}">
        <p14:creationId xmlns:p14="http://schemas.microsoft.com/office/powerpoint/2010/main" val="4199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The set up of each workshop is as follows:</a:t>
            </a:r>
          </a:p>
          <a:p>
            <a:endParaRPr lang="en-GB" dirty="0"/>
          </a:p>
          <a:p>
            <a:r>
              <a:rPr lang="en-GB" sz="1200" b="0" i="0" u="none" strike="noStrike" baseline="0" dirty="0">
                <a:solidFill>
                  <a:srgbClr val="000000"/>
                </a:solidFill>
                <a:latin typeface="Calibri" panose="020F0502020204030204" pitchFamily="34" charset="0"/>
              </a:rPr>
              <a:t>The workshops offer information and exercises to come to: </a:t>
            </a:r>
          </a:p>
          <a:p>
            <a:pPr marL="285750" indent="-285750">
              <a:buFontTx/>
              <a:buChar char="-"/>
            </a:pPr>
            <a:r>
              <a:rPr lang="en-GB" sz="1200" b="1" i="0" u="none" strike="noStrike" baseline="0" dirty="0">
                <a:solidFill>
                  <a:srgbClr val="000000"/>
                </a:solidFill>
                <a:latin typeface="Verdana" panose="020B0604030504040204" pitchFamily="34" charset="0"/>
              </a:rPr>
              <a:t>a solid understanding of the concepts</a:t>
            </a:r>
            <a:r>
              <a:rPr lang="en-GB" sz="1200" b="0" i="0" u="none" strike="noStrike" baseline="0" dirty="0">
                <a:solidFill>
                  <a:srgbClr val="000000"/>
                </a:solidFill>
                <a:latin typeface="Verdana" panose="020B0604030504040204" pitchFamily="34" charset="0"/>
              </a:rPr>
              <a:t>; </a:t>
            </a:r>
          </a:p>
          <a:p>
            <a:pPr marL="0" indent="0">
              <a:buFontTx/>
              <a:buNone/>
            </a:pPr>
            <a:r>
              <a:rPr lang="en-GB" sz="1200" b="0" i="0" u="none" strike="noStrike" baseline="0" dirty="0">
                <a:solidFill>
                  <a:srgbClr val="000000"/>
                </a:solidFill>
                <a:latin typeface="Verdana" panose="020B0604030504040204" pitchFamily="34" charset="0"/>
              </a:rPr>
              <a:t>Roughly: radicalisation in general, the relationship between radicalisation and the workshop’s topic (one of 7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Calibri" panose="020F0502020204030204" pitchFamily="34" charset="0"/>
              </a:rPr>
              <a:t>Each workshop starts with a general explanation of the concept of radicalisation (just as we will do today), then it will be explained how e.g. the (in)ability to manage your anger will contribute to radicalisation.</a:t>
            </a:r>
          </a:p>
          <a:p>
            <a:pPr marL="0" indent="0">
              <a:buFontTx/>
              <a:buNone/>
            </a:pPr>
            <a:endParaRPr lang="en-GB" sz="1200" b="0" i="0" u="none" strike="noStrike" baseline="0" dirty="0">
              <a:solidFill>
                <a:srgbClr val="000000"/>
              </a:solidFill>
              <a:latin typeface="Verdana" panose="020B0604030504040204" pitchFamily="34" charset="0"/>
            </a:endParaRPr>
          </a:p>
          <a:p>
            <a:pPr marL="285750" indent="-285750">
              <a:buFontTx/>
              <a:buChar char="-"/>
            </a:pPr>
            <a:r>
              <a:rPr lang="en-GB" sz="1200" b="0" i="0" u="none" strike="noStrike" kern="1200" baseline="0" dirty="0">
                <a:solidFill>
                  <a:srgbClr val="000000"/>
                </a:solidFill>
                <a:latin typeface="Calibri" panose="020F0502020204030204" pitchFamily="34" charset="0"/>
                <a:ea typeface="+mn-ea"/>
                <a:cs typeface="+mn-cs"/>
              </a:rPr>
              <a:t>the </a:t>
            </a:r>
            <a:r>
              <a:rPr lang="en-GB" sz="1200" b="1" i="0" u="none" strike="noStrike" baseline="0" dirty="0">
                <a:solidFill>
                  <a:srgbClr val="000000"/>
                </a:solidFill>
                <a:latin typeface="Calibri" panose="020F0502020204030204" pitchFamily="34" charset="0"/>
              </a:rPr>
              <a:t>internalisation of skills, strategies </a:t>
            </a:r>
            <a:r>
              <a:rPr lang="en-GB" sz="1200" b="0" i="0" u="none" strike="noStrike" baseline="0" dirty="0">
                <a:solidFill>
                  <a:srgbClr val="000000"/>
                </a:solidFill>
                <a:latin typeface="Calibri" panose="020F0502020204030204" pitchFamily="34" charset="0"/>
              </a:rPr>
              <a:t>and </a:t>
            </a:r>
            <a:r>
              <a:rPr lang="en-GB" sz="1200" b="1" i="0" u="none" strike="noStrike" baseline="0" dirty="0">
                <a:solidFill>
                  <a:srgbClr val="000000"/>
                </a:solidFill>
                <a:latin typeface="Calibri" panose="020F0502020204030204" pitchFamily="34" charset="0"/>
              </a:rPr>
              <a:t>techniques </a:t>
            </a:r>
            <a:r>
              <a:rPr lang="en-GB" sz="1200" b="0" i="0" u="none" strike="noStrike" baseline="0" dirty="0">
                <a:solidFill>
                  <a:srgbClr val="000000"/>
                </a:solidFill>
                <a:latin typeface="Calibri" panose="020F0502020204030204" pitchFamily="34" charset="0"/>
              </a:rPr>
              <a:t>to be used with youth. Practiced in the safe environment provided by the workshop. </a:t>
            </a:r>
          </a:p>
          <a:p>
            <a:pPr marL="0" indent="0">
              <a:buFontTx/>
              <a:buNone/>
            </a:pPr>
            <a:r>
              <a:rPr lang="en-GB" sz="1200" b="0" i="0" u="none" strike="noStrike" baseline="0" dirty="0">
                <a:solidFill>
                  <a:srgbClr val="000000"/>
                </a:solidFill>
                <a:latin typeface="Calibri" panose="020F0502020204030204" pitchFamily="34" charset="0"/>
              </a:rPr>
              <a:t>The workshops propose techniques that help teach young individuals respond to dysfunctional situations that might trigger a radicalisation path. It equips professionals involved in interaction with young people with solutions to encourage them how to control behaviour by making choices that satisfy their needs in non-destructive ways and resolve conflicts in principled ways.</a:t>
            </a:r>
          </a:p>
          <a:p>
            <a:pPr marL="0" indent="0">
              <a:buFontTx/>
              <a:buNone/>
            </a:pPr>
            <a:endParaRPr lang="en-GB"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Calibri" panose="020F0502020204030204" pitchFamily="34" charset="0"/>
              </a:rPr>
              <a:t>The exercises aim at different results, some teach you how to understand the topics, some to identify/map the problems and some help to solve the problem. Which is why you need to use them in combination for them to be more efficient and not as a one off.</a:t>
            </a:r>
          </a:p>
          <a:p>
            <a:endParaRPr lang="en-GB" sz="1000" b="0" i="0" u="none" strike="noStrike" baseline="0" dirty="0">
              <a:solidFill>
                <a:srgbClr val="000000"/>
              </a:solidFill>
              <a:latin typeface="Calibri" panose="020F0502020204030204" pitchFamily="34" charset="0"/>
            </a:endParaRPr>
          </a:p>
          <a:p>
            <a:r>
              <a:rPr lang="en-GB" sz="1000" b="0" i="0" u="none" strike="noStrike" baseline="0" dirty="0">
                <a:solidFill>
                  <a:srgbClr val="000000"/>
                </a:solidFill>
                <a:latin typeface="Calibri" panose="020F0502020204030204" pitchFamily="34" charset="0"/>
              </a:rPr>
              <a:t>Also, the hands-on strategies and skills taught within the workshops will address both risk factors and protective factors for radicalisation  </a:t>
            </a:r>
          </a:p>
          <a:p>
            <a:endParaRPr lang="en-GB" sz="1000" b="0" i="0" u="none" strike="noStrike" baseline="0" dirty="0">
              <a:solidFill>
                <a:srgbClr val="000000"/>
              </a:solidFill>
              <a:latin typeface="Calibri" panose="020F0502020204030204" pitchFamily="34" charset="0"/>
            </a:endParaRPr>
          </a:p>
          <a:p>
            <a:r>
              <a:rPr lang="en-GB" sz="1000" b="0" i="0" u="none" strike="noStrike" baseline="0" dirty="0">
                <a:solidFill>
                  <a:srgbClr val="000000"/>
                </a:solidFill>
                <a:latin typeface="Calibri" panose="020F0502020204030204" pitchFamily="34" charset="0"/>
              </a:rPr>
              <a:t>Every workshop concludes with an evaluation. To improve the execution and make it more relevant.</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design of monitoring and evaluation systems is fundamental to encourage in-depth thinking and ongoing reflection and ideally learning, about the overall design, approach and strategy of a programme, as well as its suitability to a certain context. </a:t>
            </a:r>
            <a:r>
              <a:rPr lang="en-GB" sz="1000" dirty="0" err="1">
                <a:solidFill>
                  <a:srgbClr val="7F7F7F"/>
                </a:solidFill>
                <a:effectLst/>
                <a:latin typeface="Calibri" panose="020F0502020204030204" pitchFamily="34" charset="0"/>
                <a:ea typeface="Arial" panose="020B0604020202020204" pitchFamily="34" charset="0"/>
                <a:cs typeface="Times New Roman" panose="02020603050405020304" pitchFamily="18" charset="0"/>
              </a:rPr>
              <a:t>Ris</a:t>
            </a:r>
            <a:r>
              <a:rPr lang="en-GB" sz="10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L. and </a:t>
            </a:r>
            <a:r>
              <a:rPr lang="en-GB" sz="1000" dirty="0" err="1">
                <a:solidFill>
                  <a:srgbClr val="7F7F7F"/>
                </a:solidFill>
                <a:effectLst/>
                <a:latin typeface="Calibri" panose="020F0502020204030204" pitchFamily="34" charset="0"/>
                <a:ea typeface="Arial" panose="020B0604020202020204" pitchFamily="34" charset="0"/>
                <a:cs typeface="Times New Roman" panose="02020603050405020304" pitchFamily="18" charset="0"/>
              </a:rPr>
              <a:t>Ernstofer</a:t>
            </a:r>
            <a:r>
              <a:rPr lang="en-GB" sz="10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A. (2017).</a:t>
            </a:r>
          </a:p>
          <a:p>
            <a:endParaRPr lang="en-GB" sz="1200" b="0" i="0" u="none" strike="noStrike" baseline="0" dirty="0">
              <a:solidFill>
                <a:srgbClr val="000000"/>
              </a:solidFill>
              <a:latin typeface="Calibri" panose="020F0502020204030204" pitchFamily="34" charset="0"/>
            </a:endParaRPr>
          </a:p>
          <a:p>
            <a:r>
              <a:rPr lang="en-GB" sz="1200" b="0" i="0" u="none" strike="noStrike" baseline="0" dirty="0">
                <a:solidFill>
                  <a:srgbClr val="000000"/>
                </a:solidFill>
                <a:latin typeface="Calibri" panose="020F0502020204030204" pitchFamily="34" charset="0"/>
              </a:rPr>
              <a:t>Address both risk factors and protective factors for radicalisation.</a:t>
            </a:r>
          </a:p>
          <a:p>
            <a:endParaRPr lang="en-GB" sz="1200" b="0" i="0" u="none" strike="noStrike" baseline="0" dirty="0">
              <a:solidFill>
                <a:srgbClr val="000000"/>
              </a:solidFill>
              <a:latin typeface="Calibri" panose="020F0502020204030204" pitchFamily="34" charset="0"/>
            </a:endParaRPr>
          </a:p>
          <a:p>
            <a:r>
              <a:rPr lang="en-GB" sz="1200" b="0" i="0" u="none" strike="noStrike" baseline="0" dirty="0">
                <a:solidFill>
                  <a:srgbClr val="000000"/>
                </a:solidFill>
                <a:latin typeface="Calibri" panose="020F0502020204030204" pitchFamily="34" charset="0"/>
              </a:rPr>
              <a:t>Every workshop concludes with an evaluation. To improve the execution and make it more relevant.</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design of monitoring and evaluation systems is fundamental to encourage in-depth thinking and ongoing reflection and ideally learning, about the overall design, approach and strategy of a programme, as well as its suitability to a certain context. </a:t>
            </a:r>
            <a:r>
              <a:rPr lang="en-GB" sz="1200" dirty="0" err="1">
                <a:solidFill>
                  <a:srgbClr val="7F7F7F"/>
                </a:solidFill>
                <a:effectLst/>
                <a:latin typeface="Calibri" panose="020F0502020204030204" pitchFamily="34" charset="0"/>
                <a:ea typeface="Arial" panose="020B0604020202020204" pitchFamily="34" charset="0"/>
                <a:cs typeface="Times New Roman" panose="02020603050405020304" pitchFamily="18" charset="0"/>
              </a:rPr>
              <a:t>Ris</a:t>
            </a:r>
            <a:r>
              <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L. and </a:t>
            </a:r>
            <a:r>
              <a:rPr lang="en-GB" sz="1200" dirty="0" err="1">
                <a:solidFill>
                  <a:srgbClr val="7F7F7F"/>
                </a:solidFill>
                <a:effectLst/>
                <a:latin typeface="Calibri" panose="020F0502020204030204" pitchFamily="34" charset="0"/>
                <a:ea typeface="Arial" panose="020B0604020202020204" pitchFamily="34" charset="0"/>
                <a:cs typeface="Times New Roman" panose="02020603050405020304" pitchFamily="18" charset="0"/>
              </a:rPr>
              <a:t>Ernstofer</a:t>
            </a:r>
            <a:r>
              <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A. (2017).</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259367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baseline="0" dirty="0">
                <a:latin typeface="Verdana" panose="020B0604030504040204" pitchFamily="34" charset="0"/>
              </a:rPr>
              <a:t>Instructions/text sheet 7</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b="1"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baseline="0" noProof="0" dirty="0"/>
              <a:t>Moving to the second part of today’s programme we will now turn to radicalisation. What is it?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baseline="0" noProof="0" dirty="0"/>
          </a:p>
          <a:p>
            <a:pPr marL="0" marR="0" lvl="0" indent="0" algn="l" defTabSz="914400" rtl="0" eaLnBrk="1" fontAlgn="t" latinLnBrk="0" hangingPunct="1">
              <a:lnSpc>
                <a:spcPct val="100000"/>
              </a:lnSpc>
              <a:spcBef>
                <a:spcPts val="0"/>
              </a:spcBef>
              <a:spcAft>
                <a:spcPts val="0"/>
              </a:spcAft>
              <a:buClrTx/>
              <a:buSzTx/>
              <a:buFontTx/>
              <a:buNone/>
              <a:tabLst/>
              <a:defRPr/>
            </a:pPr>
            <a:r>
              <a:rPr lang="en-GB" baseline="0" noProof="0" dirty="0"/>
              <a:t>Many definitions of radicalisation exist, this is the one used by the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European Commission (2020). Prevention of Radicalisation. Retrieved 27 May 2020 from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8</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fontAlgn="t"/>
            <a:r>
              <a:rPr lang="nl-NL" sz="1200" b="0" i="0" kern="1200" dirty="0">
                <a:solidFill>
                  <a:schemeClr val="tx1"/>
                </a:solidFill>
                <a:effectLst/>
                <a:latin typeface="+mn-lt"/>
                <a:ea typeface="+mn-ea"/>
                <a:cs typeface="+mn-cs"/>
              </a:rPr>
              <a:t>Starting with describing how radicalistion looks on the outside. </a:t>
            </a:r>
          </a:p>
          <a:p>
            <a:pPr fontAlgn="t"/>
            <a:endParaRPr lang="nl-NL" sz="1200" b="0" i="0" kern="1200" dirty="0">
              <a:solidFill>
                <a:schemeClr val="tx1"/>
              </a:solidFill>
              <a:effectLst/>
              <a:latin typeface="+mn-lt"/>
              <a:ea typeface="+mn-ea"/>
              <a:cs typeface="+mn-cs"/>
            </a:endParaRPr>
          </a:p>
          <a:p>
            <a:pPr fontAlgn="t"/>
            <a:r>
              <a:rPr lang="nl-NL" sz="1200" b="0" i="0" kern="1200" dirty="0">
                <a:solidFill>
                  <a:schemeClr val="tx1"/>
                </a:solidFill>
                <a:effectLst/>
                <a:latin typeface="+mn-lt"/>
                <a:ea typeface="+mn-ea"/>
                <a:cs typeface="+mn-cs"/>
              </a:rPr>
              <a:t>Some labels which are often used interchangebly are activism, extremism and terrorism. </a:t>
            </a:r>
          </a:p>
          <a:p>
            <a:pPr fontAlgn="t"/>
            <a:endParaRPr lang="nl-NL" sz="1200" b="0" i="0" kern="1200" dirty="0">
              <a:solidFill>
                <a:schemeClr val="tx1"/>
              </a:solidFill>
              <a:effectLst/>
              <a:latin typeface="+mn-lt"/>
              <a:ea typeface="+mn-ea"/>
              <a:cs typeface="+mn-cs"/>
            </a:endParaRPr>
          </a:p>
          <a:p>
            <a:pPr fontAlgn="t"/>
            <a:r>
              <a:rPr lang="nl-NL" sz="1200" b="0" i="0" kern="1200" dirty="0">
                <a:solidFill>
                  <a:schemeClr val="tx1"/>
                </a:solidFill>
                <a:effectLst/>
                <a:latin typeface="+mn-lt"/>
                <a:ea typeface="+mn-ea"/>
                <a:cs typeface="+mn-cs"/>
              </a:rPr>
              <a:t>In twos: think of an example of each of them.</a:t>
            </a:r>
          </a:p>
          <a:p>
            <a:pPr fontAlgn="t"/>
            <a:endParaRPr lang="nl-NL" sz="1200" b="1" i="0" kern="1200" dirty="0">
              <a:solidFill>
                <a:schemeClr val="tx1"/>
              </a:solidFill>
              <a:effectLst/>
              <a:latin typeface="+mn-lt"/>
              <a:ea typeface="+mn-ea"/>
              <a:cs typeface="+mn-cs"/>
            </a:endParaRPr>
          </a:p>
          <a:p>
            <a:pPr fontAlgn="t"/>
            <a:r>
              <a:rPr lang="nl-NL" sz="1200" b="1" i="0" kern="1200" dirty="0">
                <a:solidFill>
                  <a:schemeClr val="tx1"/>
                </a:solidFill>
                <a:effectLst/>
                <a:latin typeface="+mn-lt"/>
                <a:ea typeface="+mn-ea"/>
                <a:cs typeface="+mn-cs"/>
              </a:rPr>
              <a:t>@Trainer: Background</a:t>
            </a:r>
          </a:p>
          <a:p>
            <a:pPr fontAlgn="t"/>
            <a:endParaRPr lang="nl-NL" sz="1200" b="1"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Activism, extremism, violent extremism and terrorism</a:t>
            </a:r>
          </a:p>
          <a:p>
            <a:pPr fontAlgn="t"/>
            <a:r>
              <a:rPr lang="en-GB" sz="1200" b="0" i="0" kern="1200" dirty="0">
                <a:solidFill>
                  <a:schemeClr val="tx1"/>
                </a:solidFill>
                <a:effectLst/>
                <a:latin typeface="+mn-lt"/>
                <a:ea typeface="+mn-ea"/>
                <a:cs typeface="+mn-cs"/>
              </a:rPr>
              <a:t>(Ultra)right-wing or (ultra)left-wing parties or organizations that operate within the framework of the democratic legal order obviously do not fall under the definition of extremism. Nor does the intelligence service investigate activism, because activism neither pursues undemocratic goals nor uses undemocratic methods. Activism takes place within the framework of the democratic legal order. Activists who tend to radicalize into extremists can come to the attention of the intelligence service. Extremism, in its ultimate form, can lead to terrorism if socially disruptive damage is caused and/or if large groups of people are frightened.</a:t>
            </a:r>
            <a:endParaRPr lang="nl-NL" sz="1200" b="0" i="0" kern="1200" dirty="0">
              <a:solidFill>
                <a:schemeClr val="tx1"/>
              </a:solidFill>
              <a:effectLst/>
              <a:latin typeface="+mn-lt"/>
              <a:ea typeface="+mn-ea"/>
              <a:cs typeface="+mn-cs"/>
            </a:endParaRPr>
          </a:p>
          <a:p>
            <a:r>
              <a:rPr lang="en-GB" dirty="0">
                <a:hlinkClick r:id="rId3"/>
              </a:rPr>
              <a:t>https://www.aivd.nl/onderwerpen/extremisme/</a:t>
            </a:r>
            <a:endParaRPr lang="en-GB" dirty="0"/>
          </a:p>
          <a:p>
            <a:endParaRPr lang="en-GB" dirty="0"/>
          </a:p>
          <a:p>
            <a:pPr fontAlgn="t"/>
            <a:r>
              <a:rPr lang="en-GB" sz="1200" b="1" i="0" kern="1200" dirty="0">
                <a:solidFill>
                  <a:schemeClr val="tx1"/>
                </a:solidFill>
                <a:effectLst/>
                <a:latin typeface="+mn-lt"/>
                <a:ea typeface="+mn-ea"/>
                <a:cs typeface="+mn-cs"/>
              </a:rPr>
              <a:t>Violent and non-violent extremism</a:t>
            </a:r>
          </a:p>
          <a:p>
            <a:pPr fontAlgn="t"/>
            <a:r>
              <a:rPr lang="en-GB" sz="1200" b="0" i="0" kern="1200" dirty="0">
                <a:solidFill>
                  <a:schemeClr val="tx1"/>
                </a:solidFill>
                <a:effectLst/>
                <a:latin typeface="+mn-lt"/>
                <a:ea typeface="+mn-ea"/>
                <a:cs typeface="+mn-cs"/>
              </a:rPr>
              <a:t>The intelligence service considers extremism: The active pursuit and/or support of far-reaching changes in society that may endanger (the continued existence of) the democratic legal order, possibly through the use of undemocratic methods that may harm the functioning of the democratic legal order. The undemocratic methods used can be both violent and non-violent. Examples of non-violent undemocratic methods are systematic hate speech, spreading of fear, spreading of disinformation, demonization and intimidation. Examples of violent methods include assaults, assault, or even more serious forms of violence.</a:t>
            </a:r>
          </a:p>
          <a:p>
            <a:pPr fontAlgn="t"/>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Polarisation</a:t>
            </a:r>
          </a:p>
          <a:p>
            <a:pPr fontAlgn="t"/>
            <a:r>
              <a:rPr lang="en-GB" b="0" dirty="0"/>
              <a:t>Polarisation can be seen as a characteristic of the societal background in which this process takes place. The more polarised a society is, the more it is expected to accelerate the development from activist to terrorist.</a:t>
            </a:r>
          </a:p>
          <a:p>
            <a:pPr fontAlgn="t"/>
            <a:r>
              <a:rPr lang="en-GB" b="0" dirty="0"/>
              <a:t>“Polarisation refers to the process through which complex social relations come to be represented and perceived in Manichean ‘black and white’ terms, as resulting from an essential conflict between two different social groups (migrants/natives, élites/the people. We use the term polarisation in a descriptive sense, as the divination of a context within which factors of extremism are given greater impetus to occur. Whilst it is neither a necessary nor sufficient factor for violent extremism, which can occur independently, polarisation can provide an enabling and enhancing political context.“</a:t>
            </a:r>
          </a:p>
          <a:p>
            <a:pPr fontAlgn="t"/>
            <a:r>
              <a:rPr lang="en-GB" b="0" dirty="0"/>
              <a:t>(From: Polarisation, Violent Extremism and Resilience in Europe today: An analytical framework Richard McNeil-</a:t>
            </a:r>
            <a:r>
              <a:rPr lang="en-GB" b="0" dirty="0" err="1"/>
              <a:t>Willson</a:t>
            </a:r>
            <a:r>
              <a:rPr lang="en-GB" b="0" dirty="0"/>
              <a:t>, Vivian </a:t>
            </a:r>
            <a:r>
              <a:rPr lang="en-GB" b="0" dirty="0" err="1"/>
              <a:t>Gerrand</a:t>
            </a:r>
            <a:r>
              <a:rPr lang="en-GB" b="0" dirty="0"/>
              <a:t>, Francesca </a:t>
            </a:r>
            <a:r>
              <a:rPr lang="en-GB" b="0" dirty="0" err="1"/>
              <a:t>Scrinzi</a:t>
            </a:r>
            <a:r>
              <a:rPr lang="en-GB" b="0" dirty="0"/>
              <a:t>, Anna </a:t>
            </a:r>
            <a:r>
              <a:rPr lang="en-GB" b="0" dirty="0" err="1"/>
              <a:t>Triandafyllidou</a:t>
            </a:r>
            <a:r>
              <a:rPr lang="en-GB" b="0" dirty="0"/>
              <a:t> December 2019)</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8</a:t>
            </a:fld>
            <a:endParaRPr lang="en-US"/>
          </a:p>
        </p:txBody>
      </p:sp>
    </p:spTree>
    <p:extLst>
      <p:ext uri="{BB962C8B-B14F-4D97-AF65-F5344CB8AC3E}">
        <p14:creationId xmlns:p14="http://schemas.microsoft.com/office/powerpoint/2010/main" val="4200305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dcfp.org.uk/child-abuse/radicalisation-and-extremism/"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hyperlink" Target="https://www.youtube.com/watch?v=kHszRyuR2Ic" TargetMode="External"/><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2.jpeg"/><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3.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s://www.youtube.com/watch?v=fVaFmcT7ss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NFrU9egvhbs"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a:solidFill>
                  <a:schemeClr val="tx1"/>
                </a:solidFill>
              </a:rPr>
              <a:t>Day 1: Preventing Youth </a:t>
            </a:r>
            <a:r>
              <a:rPr lang="en-US" sz="2800" dirty="0" err="1">
                <a:solidFill>
                  <a:schemeClr val="tx1"/>
                </a:solidFill>
              </a:rPr>
              <a:t>Radicalisation</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dirty="0"/>
              <a:t>Different ideologies</a:t>
            </a:r>
            <a:endParaRPr lang="bg-BG" dirty="0"/>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fld id="{CB318F78-A315-46C9-8B3F-2431B4397D31}" type="slidenum">
              <a:rPr lang="en-US" smtClean="0"/>
              <a:t>9</a:t>
            </a:fld>
            <a:endParaRPr lang="en-US" dirty="0"/>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extLst>
              <p:ext uri="{D42A27DB-BD31-4B8C-83A1-F6EECF244321}">
                <p14:modId xmlns:p14="http://schemas.microsoft.com/office/powerpoint/2010/main" val="2849295036"/>
              </p:ext>
            </p:extLst>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78E5AD2-A9B9-4912-A165-0F78F8A7BF24}"/>
              </a:ext>
            </a:extLst>
          </p:cNvPr>
          <p:cNvSpPr>
            <a:spLocks noGrp="1"/>
          </p:cNvSpPr>
          <p:nvPr>
            <p:ph type="title"/>
          </p:nvPr>
        </p:nvSpPr>
        <p:spPr/>
        <p:txBody>
          <a:bodyPr/>
          <a:lstStyle/>
          <a:p>
            <a:r>
              <a:rPr lang="nl-NL" dirty="0"/>
              <a:t>Types of radicalised people</a:t>
            </a:r>
            <a:endParaRPr lang="bg-BG" dirty="0"/>
          </a:p>
        </p:txBody>
      </p:sp>
      <p:sp>
        <p:nvSpPr>
          <p:cNvPr id="6" name="Контейнер за номер на слайда 5">
            <a:extLst>
              <a:ext uri="{FF2B5EF4-FFF2-40B4-BE49-F238E27FC236}">
                <a16:creationId xmlns:a16="http://schemas.microsoft.com/office/drawing/2014/main" id="{4CB98CFF-4820-4662-A5EB-B83BD7C11014}"/>
              </a:ext>
            </a:extLst>
          </p:cNvPr>
          <p:cNvSpPr>
            <a:spLocks noGrp="1"/>
          </p:cNvSpPr>
          <p:nvPr>
            <p:ph type="sldNum" sz="quarter" idx="12"/>
          </p:nvPr>
        </p:nvSpPr>
        <p:spPr/>
        <p:txBody>
          <a:bodyPr/>
          <a:lstStyle/>
          <a:p>
            <a:fld id="{CB318F78-A315-46C9-8B3F-2431B4397D31}" type="slidenum">
              <a:rPr lang="en-US" smtClean="0"/>
              <a:t>10</a:t>
            </a:fld>
            <a:endParaRPr lang="en-US" dirty="0"/>
          </a:p>
        </p:txBody>
      </p:sp>
      <p:graphicFrame>
        <p:nvGraphicFramePr>
          <p:cNvPr id="7" name="Diagram 6">
            <a:extLst>
              <a:ext uri="{FF2B5EF4-FFF2-40B4-BE49-F238E27FC236}">
                <a16:creationId xmlns:a16="http://schemas.microsoft.com/office/drawing/2014/main" id="{69B4CFB0-A796-430E-92A1-879BE40118AB}"/>
              </a:ext>
            </a:extLst>
          </p:cNvPr>
          <p:cNvGraphicFramePr/>
          <p:nvPr>
            <p:extLst>
              <p:ext uri="{D42A27DB-BD31-4B8C-83A1-F6EECF244321}">
                <p14:modId xmlns:p14="http://schemas.microsoft.com/office/powerpoint/2010/main" val="4210838474"/>
              </p:ext>
            </p:extLst>
          </p:nvPr>
        </p:nvGraphicFramePr>
        <p:xfrm>
          <a:off x="1295400" y="2429176"/>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46886326-F6D9-4F3C-8102-C086AFB1D539}"/>
              </a:ext>
            </a:extLst>
          </p:cNvPr>
          <p:cNvSpPr txBox="1"/>
          <p:nvPr/>
        </p:nvSpPr>
        <p:spPr>
          <a:xfrm>
            <a:off x="6172200" y="5743572"/>
            <a:ext cx="2438400" cy="246221"/>
          </a:xfrm>
          <a:prstGeom prst="rect">
            <a:avLst/>
          </a:prstGeom>
          <a:noFill/>
        </p:spPr>
        <p:txBody>
          <a:bodyPr wrap="square" rtlCol="0">
            <a:spAutoFit/>
          </a:bodyPr>
          <a:lstStyle/>
          <a:p>
            <a:r>
              <a:rPr lang="en-US" sz="1000" i="1" dirty="0">
                <a:solidFill>
                  <a:schemeClr val="bg1">
                    <a:lumMod val="50000"/>
                  </a:schemeClr>
                </a:solidFill>
              </a:rPr>
              <a:t>Source: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0" name="Текстово поле 9">
            <a:extLst>
              <a:ext uri="{FF2B5EF4-FFF2-40B4-BE49-F238E27FC236}">
                <a16:creationId xmlns:a16="http://schemas.microsoft.com/office/drawing/2014/main" id="{E6456EBE-84F7-41FB-9C3E-DED05690465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516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dirty="0"/>
              <a:t>Phases of Radicalisation (1)</a:t>
            </a:r>
            <a:endParaRPr lang="bg-BG" dirty="0"/>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r>
              <a:rPr lang="nl-NL" sz="1000" i="1" dirty="0">
                <a:solidFill>
                  <a:schemeClr val="bg1">
                    <a:lumMod val="50000"/>
                  </a:schemeClr>
                </a:solidFill>
              </a:rPr>
              <a:t>Source: Moghadam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lstStyle/>
          <a:p>
            <a:r>
              <a:rPr lang="nl-NL" dirty="0"/>
              <a:t>Phases of Radicalisation (2)</a:t>
            </a:r>
            <a:endParaRPr lang="bg-BG" dirty="0"/>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fld id="{CB318F78-A315-46C9-8B3F-2431B4397D31}" type="slidenum">
              <a:rPr lang="en-US" smtClean="0"/>
              <a:t>12</a:t>
            </a:fld>
            <a:endParaRPr lang="en-US" dirty="0"/>
          </a:p>
        </p:txBody>
      </p:sp>
      <p:graphicFrame>
        <p:nvGraphicFramePr>
          <p:cNvPr id="7" name="Diagram 5">
            <a:extLst>
              <a:ext uri="{FF2B5EF4-FFF2-40B4-BE49-F238E27FC236}">
                <a16:creationId xmlns:a16="http://schemas.microsoft.com/office/drawing/2014/main" id="{9A7C1795-48D5-46B6-82D5-3D6D477D015D}"/>
              </a:ext>
            </a:extLst>
          </p:cNvPr>
          <p:cNvGraphicFramePr/>
          <p:nvPr>
            <p:extLst>
              <p:ext uri="{D42A27DB-BD31-4B8C-83A1-F6EECF244321}">
                <p14:modId xmlns:p14="http://schemas.microsoft.com/office/powerpoint/2010/main" val="163270365"/>
              </p:ext>
            </p:extLst>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r>
              <a:rPr lang="en-US" sz="1000" i="1" dirty="0">
                <a:solidFill>
                  <a:schemeClr val="bg1">
                    <a:lumMod val="50000"/>
                  </a:schemeClr>
                </a:solidFill>
              </a:rPr>
              <a:t>Source: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C2F22FC-11F1-4511-9A56-C6804FD22FD5}"/>
              </a:ext>
            </a:extLst>
          </p:cNvPr>
          <p:cNvSpPr>
            <a:spLocks noGrp="1"/>
          </p:cNvSpPr>
          <p:nvPr>
            <p:ph type="title"/>
          </p:nvPr>
        </p:nvSpPr>
        <p:spPr/>
        <p:txBody>
          <a:bodyPr/>
          <a:lstStyle/>
          <a:p>
            <a:r>
              <a:rPr lang="en-GB" dirty="0"/>
              <a:t>Possible signs of radicalisation</a:t>
            </a:r>
            <a:endParaRPr lang="bg-BG" dirty="0"/>
          </a:p>
        </p:txBody>
      </p:sp>
      <p:sp>
        <p:nvSpPr>
          <p:cNvPr id="3" name="Контейнер за съдържание 2">
            <a:extLst>
              <a:ext uri="{FF2B5EF4-FFF2-40B4-BE49-F238E27FC236}">
                <a16:creationId xmlns:a16="http://schemas.microsoft.com/office/drawing/2014/main" id="{6F29F7B7-967F-4D48-BAFB-F8226F566061}"/>
              </a:ext>
            </a:extLst>
          </p:cNvPr>
          <p:cNvSpPr>
            <a:spLocks noGrp="1"/>
          </p:cNvSpPr>
          <p:nvPr>
            <p:ph idx="1"/>
          </p:nvPr>
        </p:nvSpPr>
        <p:spPr/>
        <p:txBody>
          <a:bodyPr>
            <a:normAutofit fontScale="85000" lnSpcReduction="10000"/>
          </a:bodyPr>
          <a:lstStyle/>
          <a:p>
            <a:r>
              <a:rPr lang="en-GB" dirty="0">
                <a:latin typeface="OpenSansRegular"/>
              </a:rPr>
              <a:t>a change in behaviour</a:t>
            </a:r>
          </a:p>
          <a:p>
            <a:r>
              <a:rPr lang="en-GB" dirty="0">
                <a:latin typeface="OpenSansRegular"/>
              </a:rPr>
              <a:t>changing their circle of friends</a:t>
            </a:r>
          </a:p>
          <a:p>
            <a:r>
              <a:rPr lang="en-GB" dirty="0">
                <a:latin typeface="OpenSansRegular"/>
              </a:rPr>
              <a:t>isolating themselves from family and friends</a:t>
            </a:r>
          </a:p>
          <a:p>
            <a:r>
              <a:rPr lang="en-GB" dirty="0">
                <a:latin typeface="OpenSansRegular"/>
              </a:rPr>
              <a:t>talking as if from a scripted speech</a:t>
            </a:r>
          </a:p>
          <a:p>
            <a:r>
              <a:rPr lang="en-GB" dirty="0">
                <a:latin typeface="OpenSansRegular"/>
              </a:rPr>
              <a:t>unwillingness or inability to discuss their views</a:t>
            </a:r>
          </a:p>
          <a:p>
            <a:r>
              <a:rPr lang="en-GB" dirty="0">
                <a:latin typeface="OpenSansRegular"/>
              </a:rPr>
              <a:t>a sudden disrespectful attitude towards others</a:t>
            </a:r>
          </a:p>
          <a:p>
            <a:r>
              <a:rPr lang="en-GB" dirty="0">
                <a:latin typeface="OpenSansRegular"/>
              </a:rPr>
              <a:t>increased levels of anger</a:t>
            </a:r>
          </a:p>
          <a:p>
            <a:r>
              <a:rPr lang="en-GB" dirty="0">
                <a:latin typeface="OpenSansRegular"/>
              </a:rPr>
              <a:t>increased secretiveness, especially around internet use</a:t>
            </a:r>
          </a:p>
          <a:p>
            <a:r>
              <a:rPr lang="en-GB" dirty="0">
                <a:latin typeface="OpenSansRegular"/>
              </a:rPr>
              <a:t>accessing extremist material online</a:t>
            </a:r>
          </a:p>
          <a:p>
            <a:r>
              <a:rPr lang="en-GB" dirty="0">
                <a:latin typeface="OpenSansRegular"/>
              </a:rPr>
              <a:t>using extremist or hate terms to exclude others or incite violence</a:t>
            </a:r>
          </a:p>
          <a:p>
            <a:r>
              <a:rPr lang="en-GB" dirty="0">
                <a:latin typeface="OpenSansRegular"/>
              </a:rPr>
              <a:t>writing or creating artwork promoting violent extremist messages</a:t>
            </a:r>
          </a:p>
        </p:txBody>
      </p:sp>
      <p:sp>
        <p:nvSpPr>
          <p:cNvPr id="6" name="Контейнер за номер на слайда 5">
            <a:extLst>
              <a:ext uri="{FF2B5EF4-FFF2-40B4-BE49-F238E27FC236}">
                <a16:creationId xmlns:a16="http://schemas.microsoft.com/office/drawing/2014/main" id="{18D4E2C0-9587-4A3B-B448-57FBDEA46EEC}"/>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7" name="Pentagon 1">
            <a:extLst>
              <a:ext uri="{FF2B5EF4-FFF2-40B4-BE49-F238E27FC236}">
                <a16:creationId xmlns:a16="http://schemas.microsoft.com/office/drawing/2014/main" id="{FFD26DB4-2F3A-4A33-832D-59B1CB7E49D7}"/>
              </a:ext>
            </a:extLst>
          </p:cNvPr>
          <p:cNvSpPr/>
          <p:nvPr/>
        </p:nvSpPr>
        <p:spPr>
          <a:xfrm rot="10800000" flipH="1">
            <a:off x="6297463" y="2400077"/>
            <a:ext cx="2160737" cy="2057845"/>
          </a:xfrm>
          <a:prstGeom prst="pentago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8" name="TextBox 52">
            <a:extLst>
              <a:ext uri="{FF2B5EF4-FFF2-40B4-BE49-F238E27FC236}">
                <a16:creationId xmlns:a16="http://schemas.microsoft.com/office/drawing/2014/main" id="{5B61602D-0B51-4CE0-A7FB-F379BDE2732E}"/>
              </a:ext>
            </a:extLst>
          </p:cNvPr>
          <p:cNvSpPr txBox="1"/>
          <p:nvPr/>
        </p:nvSpPr>
        <p:spPr>
          <a:xfrm>
            <a:off x="6776615" y="3075058"/>
            <a:ext cx="120243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pPr algn="ctr"/>
            <a:r>
              <a:rPr lang="en-US" sz="2000" dirty="0">
                <a:hlinkClick r:id="rId3"/>
              </a:rPr>
              <a:t>Possible signs</a:t>
            </a:r>
            <a:endParaRPr lang="en-US" sz="2000" dirty="0"/>
          </a:p>
        </p:txBody>
      </p:sp>
      <p:sp>
        <p:nvSpPr>
          <p:cNvPr id="9" name="Текстово поле 8">
            <a:extLst>
              <a:ext uri="{FF2B5EF4-FFF2-40B4-BE49-F238E27FC236}">
                <a16:creationId xmlns:a16="http://schemas.microsoft.com/office/drawing/2014/main" id="{15B33CD1-59B0-43EF-B69F-598C24079914}"/>
              </a:ext>
            </a:extLst>
          </p:cNvPr>
          <p:cNvSpPr txBox="1"/>
          <p:nvPr/>
        </p:nvSpPr>
        <p:spPr>
          <a:xfrm>
            <a:off x="685800" y="6292694"/>
            <a:ext cx="4169731" cy="246221"/>
          </a:xfrm>
          <a:prstGeom prst="rect">
            <a:avLst/>
          </a:prstGeom>
          <a:noFill/>
        </p:spPr>
        <p:txBody>
          <a:bodyPr wrap="none" rtlCol="0">
            <a:spAutoFit/>
          </a:bodyPr>
          <a:lstStyle/>
          <a:p>
            <a:r>
              <a:rPr lang="en-US" sz="1000" i="1" dirty="0">
                <a:solidFill>
                  <a:schemeClr val="bg1">
                    <a:lumMod val="50000"/>
                  </a:schemeClr>
                </a:solidFill>
              </a:rPr>
              <a:t>Source: </a:t>
            </a:r>
            <a:r>
              <a:rPr lang="en-US" sz="1000" i="1" dirty="0">
                <a:solidFill>
                  <a:schemeClr val="bg1">
                    <a:lumMod val="50000"/>
                  </a:schemeClr>
                </a:solidFill>
                <a:hlinkClick r:id="rId4"/>
              </a:rPr>
              <a:t>https://www.dcfp.org.uk/child-abuse/radicalisation-and-extremism/</a:t>
            </a:r>
            <a:r>
              <a:rPr lang="en-US" sz="1000" i="1" dirty="0">
                <a:solidFill>
                  <a:schemeClr val="bg1">
                    <a:lumMod val="50000"/>
                  </a:schemeClr>
                </a:solidFill>
              </a:rPr>
              <a:t> </a:t>
            </a:r>
          </a:p>
        </p:txBody>
      </p:sp>
      <p:sp>
        <p:nvSpPr>
          <p:cNvPr id="11" name="Текстово поле 10">
            <a:extLst>
              <a:ext uri="{FF2B5EF4-FFF2-40B4-BE49-F238E27FC236}">
                <a16:creationId xmlns:a16="http://schemas.microsoft.com/office/drawing/2014/main" id="{110777DB-743D-4D85-8DDF-D1A50F1A05D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705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wipe(up)">
                                      <p:cBhvr>
                                        <p:cTn id="7" dur="6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en-GB" dirty="0"/>
              <a:t>Causal factors</a:t>
            </a:r>
            <a:endParaRPr lang="bg-BG" dirty="0"/>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14</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2598201629"/>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with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3" name="Овал 72">
            <a:extLst>
              <a:ext uri="{FF2B5EF4-FFF2-40B4-BE49-F238E27FC236}">
                <a16:creationId xmlns:a16="http://schemas.microsoft.com/office/drawing/2014/main" id="{3B8C1408-81FB-4570-A106-9D93D0EB885B}"/>
              </a:ext>
            </a:extLst>
          </p:cNvPr>
          <p:cNvSpPr/>
          <p:nvPr/>
        </p:nvSpPr>
        <p:spPr>
          <a:xfrm>
            <a:off x="1346326" y="5524467"/>
            <a:ext cx="129446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1993559" y="6106055"/>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33" name="Овал 32">
            <a:extLst>
              <a:ext uri="{FF2B5EF4-FFF2-40B4-BE49-F238E27FC236}">
                <a16:creationId xmlns:a16="http://schemas.microsoft.com/office/drawing/2014/main" id="{AB23431B-09C1-42E0-8453-CF224E493E66}"/>
              </a:ext>
            </a:extLst>
          </p:cNvPr>
          <p:cNvSpPr/>
          <p:nvPr/>
        </p:nvSpPr>
        <p:spPr>
          <a:xfrm>
            <a:off x="7446841" y="1097417"/>
            <a:ext cx="1697159" cy="862425"/>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Овал 34">
            <a:extLst>
              <a:ext uri="{FF2B5EF4-FFF2-40B4-BE49-F238E27FC236}">
                <a16:creationId xmlns:a16="http://schemas.microsoft.com/office/drawing/2014/main" id="{4CBE5A85-D18A-4984-AC67-00215A6A2E5D}"/>
              </a:ext>
            </a:extLst>
          </p:cNvPr>
          <p:cNvSpPr/>
          <p:nvPr/>
        </p:nvSpPr>
        <p:spPr>
          <a:xfrm>
            <a:off x="7465423" y="4257907"/>
            <a:ext cx="1697159" cy="70292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67600" y="2652257"/>
            <a:ext cx="1697159" cy="87288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Картина 2">
            <a:extLst>
              <a:ext uri="{FF2B5EF4-FFF2-40B4-BE49-F238E27FC236}">
                <a16:creationId xmlns:a16="http://schemas.microsoft.com/office/drawing/2014/main" id="{4F2EB093-952E-4F2F-8E3D-1A307A8F24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92870" y="2039983"/>
            <a:ext cx="3200110" cy="1646354"/>
          </a:xfrm>
          <a:prstGeom prst="rect">
            <a:avLst/>
          </a:prstGeom>
        </p:spPr>
      </p:pic>
      <p:pic>
        <p:nvPicPr>
          <p:cNvPr id="5" name="Картина 4">
            <a:extLst>
              <a:ext uri="{FF2B5EF4-FFF2-40B4-BE49-F238E27FC236}">
                <a16:creationId xmlns:a16="http://schemas.microsoft.com/office/drawing/2014/main" id="{59B740DD-2858-4515-9EC9-AE84C6DBDF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1916" y="1990930"/>
            <a:ext cx="3255976" cy="2885870"/>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33" grpId="0" animBg="1"/>
      <p:bldP spid="35"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en-GB" dirty="0"/>
              <a:t>Push, Pull and Personal</a:t>
            </a:r>
          </a:p>
        </p:txBody>
      </p:sp>
      <p:pic>
        <p:nvPicPr>
          <p:cNvPr id="1026" name="Picture 2" descr="Ottawa's de-radicalization focus much too narrow, reformed ...">
            <a:hlinkClick r:id="rId3"/>
            <a:extLst>
              <a:ext uri="{FF2B5EF4-FFF2-40B4-BE49-F238E27FC236}">
                <a16:creationId xmlns:a16="http://schemas.microsoft.com/office/drawing/2014/main" id="{B6228FE1-BB53-41AA-8CE5-65B642CC4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486880"/>
            <a:ext cx="3036665" cy="1704120"/>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ово поле 5">
            <a:extLst>
              <a:ext uri="{FF2B5EF4-FFF2-40B4-BE49-F238E27FC236}">
                <a16:creationId xmlns:a16="http://schemas.microsoft.com/office/drawing/2014/main" id="{7003E73B-6AEF-40E7-9219-07B09E85C64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3" name="Диаграма 2">
            <a:extLst>
              <a:ext uri="{FF2B5EF4-FFF2-40B4-BE49-F238E27FC236}">
                <a16:creationId xmlns:a16="http://schemas.microsoft.com/office/drawing/2014/main" id="{22BBCD49-634F-4E16-9AA5-D4F77B69070F}"/>
              </a:ext>
            </a:extLst>
          </p:cNvPr>
          <p:cNvGraphicFramePr/>
          <p:nvPr>
            <p:extLst>
              <p:ext uri="{D42A27DB-BD31-4B8C-83A1-F6EECF244321}">
                <p14:modId xmlns:p14="http://schemas.microsoft.com/office/powerpoint/2010/main" val="3831080257"/>
              </p:ext>
            </p:extLst>
          </p:nvPr>
        </p:nvGraphicFramePr>
        <p:xfrm>
          <a:off x="3252706" y="2493807"/>
          <a:ext cx="5205494" cy="3579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Текстово поле 4">
            <a:extLst>
              <a:ext uri="{FF2B5EF4-FFF2-40B4-BE49-F238E27FC236}">
                <a16:creationId xmlns:a16="http://schemas.microsoft.com/office/drawing/2014/main" id="{A5D449E6-C719-42CA-A68E-47808152F875}"/>
              </a:ext>
            </a:extLst>
          </p:cNvPr>
          <p:cNvSpPr txBox="1"/>
          <p:nvPr/>
        </p:nvSpPr>
        <p:spPr>
          <a:xfrm>
            <a:off x="1717181" y="4191000"/>
            <a:ext cx="1031051" cy="215444"/>
          </a:xfrm>
          <a:prstGeom prst="rect">
            <a:avLst/>
          </a:prstGeom>
          <a:noFill/>
        </p:spPr>
        <p:txBody>
          <a:bodyPr wrap="none" rtlCol="0">
            <a:spAutoFit/>
          </a:bodyPr>
          <a:lstStyle/>
          <a:p>
            <a:r>
              <a:rPr lang="en-US" sz="800" b="0" i="1" dirty="0">
                <a:solidFill>
                  <a:srgbClr val="000000"/>
                </a:solidFill>
                <a:effectLst/>
              </a:rPr>
              <a:t>Photo by </a:t>
            </a:r>
            <a:r>
              <a:rPr lang="en-US" sz="800" b="0" i="1" dirty="0" err="1">
                <a:solidFill>
                  <a:srgbClr val="000000"/>
                </a:solidFill>
                <a:effectLst/>
              </a:rPr>
              <a:t>Duckrabbit</a:t>
            </a:r>
            <a:endParaRPr lang="bg-BG" sz="800" dirty="0"/>
          </a:p>
        </p:txBody>
      </p:sp>
    </p:spTree>
    <p:extLst>
      <p:ext uri="{BB962C8B-B14F-4D97-AF65-F5344CB8AC3E}">
        <p14:creationId xmlns:p14="http://schemas.microsoft.com/office/powerpoint/2010/main" val="4137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иране 2">
            <a:extLst>
              <a:ext uri="{FF2B5EF4-FFF2-40B4-BE49-F238E27FC236}">
                <a16:creationId xmlns:a16="http://schemas.microsoft.com/office/drawing/2014/main" id="{C72E595D-6EE8-4942-B21C-A771AAF55D3F}"/>
              </a:ext>
            </a:extLst>
          </p:cNvPr>
          <p:cNvGrpSpPr/>
          <p:nvPr/>
        </p:nvGrpSpPr>
        <p:grpSpPr>
          <a:xfrm>
            <a:off x="152400" y="2362200"/>
            <a:ext cx="6705602" cy="3915830"/>
            <a:chOff x="380998" y="2332570"/>
            <a:chExt cx="6972300" cy="4047307"/>
          </a:xfrm>
        </p:grpSpPr>
        <p:pic>
          <p:nvPicPr>
            <p:cNvPr id="59" name="Afbeelding 58">
              <a:extLst>
                <a:ext uri="{FF2B5EF4-FFF2-40B4-BE49-F238E27FC236}">
                  <a16:creationId xmlns:a16="http://schemas.microsoft.com/office/drawing/2014/main" id="{D4EC91C6-C711-4F6F-AD92-642605D3E9E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0998" y="2332570"/>
              <a:ext cx="6972300" cy="4047307"/>
            </a:xfrm>
            <a:prstGeom prst="rect">
              <a:avLst/>
            </a:prstGeom>
          </p:spPr>
        </p:pic>
        <p:sp>
          <p:nvSpPr>
            <p:cNvPr id="7" name="Tekstvak 6">
              <a:extLst>
                <a:ext uri="{FF2B5EF4-FFF2-40B4-BE49-F238E27FC236}">
                  <a16:creationId xmlns:a16="http://schemas.microsoft.com/office/drawing/2014/main" id="{C086D48D-704D-4576-A44A-2AE2545486B7}"/>
                </a:ext>
              </a:extLst>
            </p:cNvPr>
            <p:cNvSpPr txBox="1"/>
            <p:nvPr/>
          </p:nvSpPr>
          <p:spPr>
            <a:xfrm>
              <a:off x="6477000" y="5283242"/>
              <a:ext cx="556820" cy="253916"/>
            </a:xfrm>
            <a:prstGeom prst="rect">
              <a:avLst/>
            </a:prstGeom>
            <a:noFill/>
          </p:spPr>
          <p:txBody>
            <a:bodyPr wrap="square" rtlCol="0">
              <a:spAutoFit/>
            </a:bodyPr>
            <a:lstStyle/>
            <a:p>
              <a:r>
                <a:rPr lang="en-GB" sz="1050" dirty="0">
                  <a:solidFill>
                    <a:schemeClr val="bg1">
                      <a:lumMod val="50000"/>
                    </a:schemeClr>
                  </a:solidFill>
                  <a:latin typeface="Corbel" panose="020B0503020204020204" pitchFamily="34" charset="0"/>
                </a:rPr>
                <a:t>skills</a:t>
              </a:r>
            </a:p>
          </p:txBody>
        </p:sp>
      </p:grpSp>
      <p:graphicFrame>
        <p:nvGraphicFramePr>
          <p:cNvPr id="15" name="Диаграма 14">
            <a:extLst>
              <a:ext uri="{FF2B5EF4-FFF2-40B4-BE49-F238E27FC236}">
                <a16:creationId xmlns:a16="http://schemas.microsoft.com/office/drawing/2014/main" id="{CFD7D79F-BEE6-4A65-B8F5-CC820DCE8E04}"/>
              </a:ext>
            </a:extLst>
          </p:cNvPr>
          <p:cNvGraphicFramePr/>
          <p:nvPr>
            <p:extLst>
              <p:ext uri="{D42A27DB-BD31-4B8C-83A1-F6EECF244321}">
                <p14:modId xmlns:p14="http://schemas.microsoft.com/office/powerpoint/2010/main" val="507116453"/>
              </p:ext>
            </p:extLst>
          </p:nvPr>
        </p:nvGraphicFramePr>
        <p:xfrm>
          <a:off x="6846540" y="2564885"/>
          <a:ext cx="1611660" cy="3510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Заглавие 5">
            <a:extLst>
              <a:ext uri="{FF2B5EF4-FFF2-40B4-BE49-F238E27FC236}">
                <a16:creationId xmlns:a16="http://schemas.microsoft.com/office/drawing/2014/main" id="{605C943D-9463-4126-970A-8664BCF974C8}"/>
              </a:ext>
            </a:extLst>
          </p:cNvPr>
          <p:cNvSpPr>
            <a:spLocks noGrp="1"/>
          </p:cNvSpPr>
          <p:nvPr>
            <p:ph type="title"/>
          </p:nvPr>
        </p:nvSpPr>
        <p:spPr/>
        <p:txBody>
          <a:bodyPr/>
          <a:lstStyle/>
          <a:p>
            <a:r>
              <a:rPr lang="en-GB" dirty="0"/>
              <a:t>Levels of causal factors</a:t>
            </a:r>
            <a:endParaRPr lang="bg-BG" dirty="0"/>
          </a:p>
        </p:txBody>
      </p:sp>
      <p:sp>
        <p:nvSpPr>
          <p:cNvPr id="8" name="Текстово поле 7">
            <a:extLst>
              <a:ext uri="{FF2B5EF4-FFF2-40B4-BE49-F238E27FC236}">
                <a16:creationId xmlns:a16="http://schemas.microsoft.com/office/drawing/2014/main" id="{B36F36D2-3B09-4977-B7AB-8CFBFE4D50C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95399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7D2973-3383-4774-93C7-EB6F8E617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051" y="3639069"/>
            <a:ext cx="1597152" cy="2170664"/>
          </a:xfrm>
          <a:prstGeom prst="rect">
            <a:avLst/>
          </a:prstGeom>
        </p:spPr>
      </p:pic>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7" name="Group">
            <a:extLst>
              <a:ext uri="{FF2B5EF4-FFF2-40B4-BE49-F238E27FC236}">
                <a16:creationId xmlns:a16="http://schemas.microsoft.com/office/drawing/2014/main" id="{F9CF3A32-0BF2-49C9-9D05-57F7577EA95F}"/>
              </a:ext>
            </a:extLst>
          </p:cNvPr>
          <p:cNvSpPr/>
          <p:nvPr/>
        </p:nvSpPr>
        <p:spPr>
          <a:xfrm flipH="1">
            <a:off x="5105400" y="2469774"/>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6"/>
          </a:fillRef>
          <a:effectRef idx="1">
            <a:schemeClr val="accent6"/>
          </a:effectRef>
          <a:fontRef idx="minor">
            <a:schemeClr val="lt1"/>
          </a:fontRef>
        </p:style>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BAE6CD3-49D0-41D7-A47F-898D17D8100C}"/>
              </a:ext>
            </a:extLst>
          </p:cNvPr>
          <p:cNvSpPr/>
          <p:nvPr/>
        </p:nvSpPr>
        <p:spPr>
          <a:xfrm>
            <a:off x="2076205" y="2469774"/>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4"/>
          </a:fillRef>
          <a:effectRef idx="1">
            <a:schemeClr val="accent4"/>
          </a:effectRef>
          <a:fontRef idx="minor">
            <a:schemeClr val="lt1"/>
          </a:fontRef>
        </p:style>
        <p:txBody>
          <a:bodyPr lIns="34289" tIns="34289" rIns="34289" bIns="34289" anchor="ctr"/>
          <a:lstStyle/>
          <a:p>
            <a:pPr>
              <a:defRPr>
                <a:solidFill>
                  <a:srgbClr val="FFFFFF"/>
                </a:solidFill>
              </a:defRPr>
            </a:pPr>
            <a:endParaRPr sz="2800"/>
          </a:p>
        </p:txBody>
      </p:sp>
      <p:sp>
        <p:nvSpPr>
          <p:cNvPr id="9" name="TextBox 52">
            <a:extLst>
              <a:ext uri="{FF2B5EF4-FFF2-40B4-BE49-F238E27FC236}">
                <a16:creationId xmlns:a16="http://schemas.microsoft.com/office/drawing/2014/main" id="{BBA8B9E9-184D-4708-82EF-38300C3F8E5F}"/>
              </a:ext>
            </a:extLst>
          </p:cNvPr>
          <p:cNvSpPr txBox="1"/>
          <p:nvPr/>
        </p:nvSpPr>
        <p:spPr>
          <a:xfrm>
            <a:off x="2381004" y="2874612"/>
            <a:ext cx="1476227" cy="931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nl-NL" sz="2800" dirty="0">
                <a:latin typeface="+mn-lt"/>
              </a:rPr>
              <a:t>A </a:t>
            </a:r>
            <a:r>
              <a:rPr lang="nl-NL" sz="2800" dirty="0" err="1">
                <a:latin typeface="+mn-lt"/>
              </a:rPr>
              <a:t>good</a:t>
            </a:r>
            <a:r>
              <a:rPr lang="nl-NL" sz="2800" dirty="0">
                <a:latin typeface="+mn-lt"/>
              </a:rPr>
              <a:t> mentor?</a:t>
            </a:r>
            <a:endParaRPr sz="2800" dirty="0">
              <a:latin typeface="+mn-lt"/>
            </a:endParaRPr>
          </a:p>
        </p:txBody>
      </p:sp>
      <p:sp>
        <p:nvSpPr>
          <p:cNvPr id="10" name="TextBox 52">
            <a:extLst>
              <a:ext uri="{FF2B5EF4-FFF2-40B4-BE49-F238E27FC236}">
                <a16:creationId xmlns:a16="http://schemas.microsoft.com/office/drawing/2014/main" id="{5E45AD03-8AAE-4A52-9D9A-61EC2D5BE5A4}"/>
              </a:ext>
            </a:extLst>
          </p:cNvPr>
          <p:cNvSpPr txBox="1"/>
          <p:nvPr/>
        </p:nvSpPr>
        <p:spPr>
          <a:xfrm>
            <a:off x="5603202" y="2874612"/>
            <a:ext cx="1426001" cy="931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lang="nl-NL" sz="2800" dirty="0"/>
              <a:t>A </a:t>
            </a:r>
            <a:r>
              <a:rPr lang="nl-NL" sz="2800" dirty="0" err="1"/>
              <a:t>good</a:t>
            </a:r>
            <a:r>
              <a:rPr lang="nl-NL" sz="2800" dirty="0"/>
              <a:t> </a:t>
            </a:r>
            <a:r>
              <a:rPr lang="nl-NL" sz="2800" dirty="0" err="1"/>
              <a:t>parent</a:t>
            </a:r>
            <a:r>
              <a:rPr lang="nl-NL" sz="2800" dirty="0"/>
              <a:t>?</a:t>
            </a:r>
            <a:endParaRPr sz="2800" dirty="0"/>
          </a:p>
        </p:txBody>
      </p:sp>
      <p:sp>
        <p:nvSpPr>
          <p:cNvPr id="11" name="Заглавие 10">
            <a:extLst>
              <a:ext uri="{FF2B5EF4-FFF2-40B4-BE49-F238E27FC236}">
                <a16:creationId xmlns:a16="http://schemas.microsoft.com/office/drawing/2014/main" id="{E47B3800-1672-44D8-9836-81EA41311927}"/>
              </a:ext>
            </a:extLst>
          </p:cNvPr>
          <p:cNvSpPr>
            <a:spLocks noGrp="1"/>
          </p:cNvSpPr>
          <p:nvPr>
            <p:ph type="title"/>
          </p:nvPr>
        </p:nvSpPr>
        <p:spPr/>
        <p:txBody>
          <a:bodyPr/>
          <a:lstStyle/>
          <a:p>
            <a:r>
              <a:rPr lang="en-GB" dirty="0"/>
              <a:t>Coaching and parenting</a:t>
            </a:r>
            <a:endParaRPr lang="bg-BG" dirty="0"/>
          </a:p>
        </p:txBody>
      </p:sp>
      <p:sp>
        <p:nvSpPr>
          <p:cNvPr id="12" name="Текстово поле 11">
            <a:extLst>
              <a:ext uri="{FF2B5EF4-FFF2-40B4-BE49-F238E27FC236}">
                <a16:creationId xmlns:a16="http://schemas.microsoft.com/office/drawing/2014/main" id="{E9EA3301-6C2A-467A-8549-1928A16632F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800"/>
                                        <p:tgtEl>
                                          <p:spTgt spid="9"/>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box(out)">
                                      <p:cBhvr>
                                        <p:cTn id="15" dur="800"/>
                                        <p:tgtEl>
                                          <p:spTgt spid="7"/>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box(out)">
                                      <p:cBhvr>
                                        <p:cTn id="19"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318F78-A315-46C9-8B3F-2431B4397D31}" type="slidenum">
              <a:rPr lang="en-US" smtClean="0"/>
              <a:t>1</a:t>
            </a:fld>
            <a:endParaRPr lang="en-US" dirty="0"/>
          </a:p>
        </p:txBody>
      </p:sp>
      <p:sp>
        <p:nvSpPr>
          <p:cNvPr id="9" name="Текстово поле 8">
            <a:extLst>
              <a:ext uri="{FF2B5EF4-FFF2-40B4-BE49-F238E27FC236}">
                <a16:creationId xmlns:a16="http://schemas.microsoft.com/office/drawing/2014/main" id="{E700DDFE-E822-46A0-BA7A-69D095DF53A9}"/>
              </a:ext>
            </a:extLst>
          </p:cNvPr>
          <p:cNvSpPr txBox="1"/>
          <p:nvPr/>
        </p:nvSpPr>
        <p:spPr>
          <a:xfrm>
            <a:off x="3821634" y="5563625"/>
            <a:ext cx="1242648" cy="215444"/>
          </a:xfrm>
          <a:prstGeom prst="rect">
            <a:avLst/>
          </a:prstGeom>
          <a:noFill/>
        </p:spPr>
        <p:txBody>
          <a:bodyPr wrap="none" rtlCol="0">
            <a:spAutoFit/>
          </a:bodyPr>
          <a:lstStyle/>
          <a:p>
            <a:r>
              <a:rPr lang="en-US" sz="800" i="1" dirty="0">
                <a:solidFill>
                  <a:schemeClr val="bg1">
                    <a:lumMod val="50000"/>
                  </a:schemeClr>
                </a:solidFill>
              </a:rPr>
              <a:t>Source:</a:t>
            </a:r>
            <a:r>
              <a:rPr lang="fr-FR" sz="800" i="1" dirty="0">
                <a:solidFill>
                  <a:schemeClr val="bg1">
                    <a:lumMod val="50000"/>
                  </a:schemeClr>
                </a:solidFill>
              </a:rPr>
              <a:t> LIBRe Foundation</a:t>
            </a: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algn="ctr"/>
            <a:r>
              <a:rPr lang="nl-NL" sz="2400" dirty="0" err="1">
                <a:latin typeface="Ink Free" panose="03080402000500000000" pitchFamily="66" charset="0"/>
              </a:rPr>
              <a:t>Hello</a:t>
            </a:r>
            <a:r>
              <a:rPr lang="nl-NL" sz="2400" dirty="0">
                <a:latin typeface="Ink Free" panose="03080402000500000000" pitchFamily="66" charset="0"/>
              </a:rPr>
              <a:t>!</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a:extLst>
              <a:ext uri="{FF2B5EF4-FFF2-40B4-BE49-F238E27FC236}">
                <a16:creationId xmlns:a16="http://schemas.microsoft.com/office/drawing/2014/main" id="{F5382242-EE7D-4FB6-8BEF-E99FC1E9216B}"/>
              </a:ext>
            </a:extLst>
          </p:cNvPr>
          <p:cNvGrpSpPr/>
          <p:nvPr/>
        </p:nvGrpSpPr>
        <p:grpSpPr>
          <a:xfrm>
            <a:off x="4090148" y="1728582"/>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14" name="Group">
            <a:extLst>
              <a:ext uri="{FF2B5EF4-FFF2-40B4-BE49-F238E27FC236}">
                <a16:creationId xmlns:a16="http://schemas.microsoft.com/office/drawing/2014/main" id="{06478FCC-627D-490A-ADFD-F0E876F8B2CB}"/>
              </a:ext>
            </a:extLst>
          </p:cNvPr>
          <p:cNvGrpSpPr/>
          <p:nvPr/>
        </p:nvGrpSpPr>
        <p:grpSpPr>
          <a:xfrm>
            <a:off x="2864462" y="3284746"/>
            <a:ext cx="1728558" cy="1270502"/>
            <a:chOff x="-1" y="-2"/>
            <a:chExt cx="2378933" cy="1655527"/>
          </a:xfrm>
        </p:grpSpPr>
        <p:pic>
          <p:nvPicPr>
            <p:cNvPr id="15" name="TinyPPT_8.png" descr="TinyPPT_8.png">
              <a:extLst>
                <a:ext uri="{FF2B5EF4-FFF2-40B4-BE49-F238E27FC236}">
                  <a16:creationId xmlns:a16="http://schemas.microsoft.com/office/drawing/2014/main" id="{314CE9B0-9ED5-40CE-92E1-4A1E2235163D}"/>
                </a:ext>
              </a:extLst>
            </p:cNvPr>
            <p:cNvPicPr>
              <a:picLocks noChangeAspect="1"/>
            </p:cNvPicPr>
            <p:nvPr/>
          </p:nvPicPr>
          <p:blipFill>
            <a:blip r:embed="rId3">
              <a:alphaModFix amt="85611"/>
            </a:blip>
            <a:stretch>
              <a:fillRect/>
            </a:stretch>
          </p:blipFill>
          <p:spPr>
            <a:xfrm>
              <a:off x="244889" y="1487054"/>
              <a:ext cx="2134043" cy="168471"/>
            </a:xfrm>
            <a:prstGeom prst="rect">
              <a:avLst/>
            </a:prstGeom>
            <a:ln w="12700" cap="flat">
              <a:noFill/>
              <a:miter lim="400000"/>
            </a:ln>
            <a:effectLst/>
          </p:spPr>
        </p:pic>
        <p:sp>
          <p:nvSpPr>
            <p:cNvPr id="16" name="Teardrop 3">
              <a:extLst>
                <a:ext uri="{FF2B5EF4-FFF2-40B4-BE49-F238E27FC236}">
                  <a16:creationId xmlns:a16="http://schemas.microsoft.com/office/drawing/2014/main" id="{DBA9A195-1D51-4B46-BF17-7FC2EC389C2B}"/>
                </a:ext>
              </a:extLst>
            </p:cNvPr>
            <p:cNvSpPr/>
            <p:nvPr/>
          </p:nvSpPr>
          <p:spPr>
            <a:xfrm rot="10800000" flipH="1">
              <a:off x="-1" y="-2"/>
              <a:ext cx="1569490" cy="15694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6">
                <a:lumMod val="75000"/>
              </a:schemeClr>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7" name="Oval 9">
              <a:extLst>
                <a:ext uri="{FF2B5EF4-FFF2-40B4-BE49-F238E27FC236}">
                  <a16:creationId xmlns:a16="http://schemas.microsoft.com/office/drawing/2014/main" id="{A917E8EE-0B93-4FA0-A061-5E40E021F757}"/>
                </a:ext>
              </a:extLst>
            </p:cNvPr>
            <p:cNvSpPr/>
            <p:nvPr/>
          </p:nvSpPr>
          <p:spPr>
            <a:xfrm>
              <a:off x="203968" y="212846"/>
              <a:ext cx="1094346" cy="109434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18" name="Group">
            <a:extLst>
              <a:ext uri="{FF2B5EF4-FFF2-40B4-BE49-F238E27FC236}">
                <a16:creationId xmlns:a16="http://schemas.microsoft.com/office/drawing/2014/main" id="{060EB849-28AC-4C0B-8E69-E3EA014AF5AF}"/>
              </a:ext>
            </a:extLst>
          </p:cNvPr>
          <p:cNvGrpSpPr/>
          <p:nvPr/>
        </p:nvGrpSpPr>
        <p:grpSpPr>
          <a:xfrm>
            <a:off x="3275688" y="2251217"/>
            <a:ext cx="1368993" cy="963486"/>
            <a:chOff x="-1" y="-1"/>
            <a:chExt cx="1825322" cy="1284647"/>
          </a:xfrm>
        </p:grpSpPr>
        <p:pic>
          <p:nvPicPr>
            <p:cNvPr id="19" name="TinyPPT_8.png" descr="TinyPPT_8.png">
              <a:extLst>
                <a:ext uri="{FF2B5EF4-FFF2-40B4-BE49-F238E27FC236}">
                  <a16:creationId xmlns:a16="http://schemas.microsoft.com/office/drawing/2014/main" id="{8F76BDE8-B0FF-4EF4-AC4B-C9BD3D55F414}"/>
                </a:ext>
              </a:extLst>
            </p:cNvPr>
            <p:cNvPicPr>
              <a:picLocks noChangeAspect="1"/>
            </p:cNvPicPr>
            <p:nvPr/>
          </p:nvPicPr>
          <p:blipFill>
            <a:blip r:embed="rId3">
              <a:alphaModFix amt="85611"/>
            </a:blip>
            <a:stretch>
              <a:fillRect/>
            </a:stretch>
          </p:blipFill>
          <p:spPr>
            <a:xfrm>
              <a:off x="101956" y="1131719"/>
              <a:ext cx="1723365" cy="152927"/>
            </a:xfrm>
            <a:prstGeom prst="rect">
              <a:avLst/>
            </a:prstGeom>
            <a:ln w="12700" cap="flat">
              <a:noFill/>
              <a:miter lim="400000"/>
            </a:ln>
            <a:effectLst/>
          </p:spPr>
        </p:pic>
        <p:sp>
          <p:nvSpPr>
            <p:cNvPr id="20" name="Teardrop 17">
              <a:extLst>
                <a:ext uri="{FF2B5EF4-FFF2-40B4-BE49-F238E27FC236}">
                  <a16:creationId xmlns:a16="http://schemas.microsoft.com/office/drawing/2014/main" id="{2B369532-D97F-431E-9E24-381A8B2D2ABF}"/>
                </a:ext>
              </a:extLst>
            </p:cNvPr>
            <p:cNvSpPr/>
            <p:nvPr/>
          </p:nvSpPr>
          <p:spPr>
            <a:xfrm rot="10800000" flipH="1">
              <a:off x="-2" y="-2"/>
              <a:ext cx="1206620" cy="12066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1" name="Oval 18">
              <a:extLst>
                <a:ext uri="{FF2B5EF4-FFF2-40B4-BE49-F238E27FC236}">
                  <a16:creationId xmlns:a16="http://schemas.microsoft.com/office/drawing/2014/main" id="{C82CD8DB-39EE-4FE4-9F3D-FCCC8563530F}"/>
                </a:ext>
              </a:extLst>
            </p:cNvPr>
            <p:cNvSpPr/>
            <p:nvPr/>
          </p:nvSpPr>
          <p:spPr>
            <a:xfrm>
              <a:off x="185895" y="152874"/>
              <a:ext cx="841331" cy="841331"/>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2" name="Group">
            <a:extLst>
              <a:ext uri="{FF2B5EF4-FFF2-40B4-BE49-F238E27FC236}">
                <a16:creationId xmlns:a16="http://schemas.microsoft.com/office/drawing/2014/main" id="{F7105717-1FC1-485A-86B3-69284601B044}"/>
              </a:ext>
            </a:extLst>
          </p:cNvPr>
          <p:cNvGrpSpPr/>
          <p:nvPr/>
        </p:nvGrpSpPr>
        <p:grpSpPr>
          <a:xfrm>
            <a:off x="5355665" y="2429537"/>
            <a:ext cx="1507541" cy="1148386"/>
            <a:chOff x="0" y="0"/>
            <a:chExt cx="2074757" cy="1496400"/>
          </a:xfrm>
        </p:grpSpPr>
        <p:pic>
          <p:nvPicPr>
            <p:cNvPr id="23" name="TinyPPT_8.png" descr="TinyPPT_8.png">
              <a:extLst>
                <a:ext uri="{FF2B5EF4-FFF2-40B4-BE49-F238E27FC236}">
                  <a16:creationId xmlns:a16="http://schemas.microsoft.com/office/drawing/2014/main" id="{DB5F9156-04A9-4D27-9DDB-638D95D85E3A}"/>
                </a:ext>
              </a:extLst>
            </p:cNvPr>
            <p:cNvPicPr>
              <a:picLocks noChangeAspect="1"/>
            </p:cNvPicPr>
            <p:nvPr/>
          </p:nvPicPr>
          <p:blipFill>
            <a:blip r:embed="rId3">
              <a:alphaModFix amt="85611"/>
            </a:blip>
            <a:stretch>
              <a:fillRect/>
            </a:stretch>
          </p:blipFill>
          <p:spPr>
            <a:xfrm>
              <a:off x="-1" y="1343761"/>
              <a:ext cx="1893453" cy="152640"/>
            </a:xfrm>
            <a:prstGeom prst="rect">
              <a:avLst/>
            </a:prstGeom>
            <a:ln w="12700" cap="flat">
              <a:noFill/>
              <a:miter lim="400000"/>
            </a:ln>
            <a:effectLst/>
          </p:spPr>
        </p:pic>
        <p:sp>
          <p:nvSpPr>
            <p:cNvPr id="24" name="Teardrop 22">
              <a:extLst>
                <a:ext uri="{FF2B5EF4-FFF2-40B4-BE49-F238E27FC236}">
                  <a16:creationId xmlns:a16="http://schemas.microsoft.com/office/drawing/2014/main" id="{4DB7B785-39D6-475D-B403-0FA5DF9E343E}"/>
                </a:ext>
              </a:extLst>
            </p:cNvPr>
            <p:cNvSpPr/>
            <p:nvPr/>
          </p:nvSpPr>
          <p:spPr>
            <a:xfrm rot="10800000">
              <a:off x="663084" y="0"/>
              <a:ext cx="1411673" cy="14116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B0F0"/>
            </a:solidFill>
            <a:ln w="12700" cap="flat">
              <a:solidFill>
                <a:srgbClr val="00B0F0"/>
              </a:solid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5" name="Oval 23">
              <a:extLst>
                <a:ext uri="{FF2B5EF4-FFF2-40B4-BE49-F238E27FC236}">
                  <a16:creationId xmlns:a16="http://schemas.microsoft.com/office/drawing/2014/main" id="{06FFB47D-244E-4041-AA14-647A44B4DA50}"/>
                </a:ext>
              </a:extLst>
            </p:cNvPr>
            <p:cNvSpPr/>
            <p:nvPr/>
          </p:nvSpPr>
          <p:spPr>
            <a:xfrm flipH="1">
              <a:off x="883526" y="186687"/>
              <a:ext cx="984307" cy="984307"/>
            </a:xfrm>
            <a:prstGeom prst="ellipse">
              <a:avLst/>
            </a:prstGeom>
            <a:gradFill flip="none" rotWithShape="1">
              <a:gsLst>
                <a:gs pos="40">
                  <a:srgbClr val="CDD5D8"/>
                </a:gs>
                <a:gs pos="28388">
                  <a:srgbClr val="E6EAEB"/>
                </a:gs>
                <a:gs pos="68746">
                  <a:srgbClr val="FFFFFF"/>
                </a:gs>
              </a:gsLst>
              <a:lin ang="1870387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6" name="Group">
            <a:extLst>
              <a:ext uri="{FF2B5EF4-FFF2-40B4-BE49-F238E27FC236}">
                <a16:creationId xmlns:a16="http://schemas.microsoft.com/office/drawing/2014/main" id="{D0ACF2E8-1A26-40F0-953D-BB259D2E2448}"/>
              </a:ext>
            </a:extLst>
          </p:cNvPr>
          <p:cNvGrpSpPr/>
          <p:nvPr/>
        </p:nvGrpSpPr>
        <p:grpSpPr>
          <a:xfrm>
            <a:off x="5783264" y="3889685"/>
            <a:ext cx="1891265" cy="1398894"/>
            <a:chOff x="0" y="-1"/>
            <a:chExt cx="2602856" cy="1822826"/>
          </a:xfrm>
        </p:grpSpPr>
        <p:pic>
          <p:nvPicPr>
            <p:cNvPr id="27" name="TinyPPT_8.png" descr="TinyPPT_8.png">
              <a:extLst>
                <a:ext uri="{FF2B5EF4-FFF2-40B4-BE49-F238E27FC236}">
                  <a16:creationId xmlns:a16="http://schemas.microsoft.com/office/drawing/2014/main" id="{5BCF0BF3-0347-4C68-8937-BC123095C5C0}"/>
                </a:ext>
              </a:extLst>
            </p:cNvPr>
            <p:cNvPicPr>
              <a:picLocks noChangeAspect="1"/>
            </p:cNvPicPr>
            <p:nvPr/>
          </p:nvPicPr>
          <p:blipFill>
            <a:blip r:embed="rId3">
              <a:alphaModFix amt="85611"/>
            </a:blip>
            <a:stretch>
              <a:fillRect/>
            </a:stretch>
          </p:blipFill>
          <p:spPr>
            <a:xfrm>
              <a:off x="0" y="1654554"/>
              <a:ext cx="2465522" cy="168271"/>
            </a:xfrm>
            <a:prstGeom prst="rect">
              <a:avLst/>
            </a:prstGeom>
            <a:ln w="12700" cap="flat">
              <a:noFill/>
              <a:miter lim="400000"/>
            </a:ln>
            <a:effectLst/>
          </p:spPr>
        </p:pic>
        <p:sp>
          <p:nvSpPr>
            <p:cNvPr id="28" name="Teardrop 25">
              <a:extLst>
                <a:ext uri="{FF2B5EF4-FFF2-40B4-BE49-F238E27FC236}">
                  <a16:creationId xmlns:a16="http://schemas.microsoft.com/office/drawing/2014/main" id="{E119B44C-0ABB-4402-9B4F-1C45C0DBCAFB}"/>
                </a:ext>
              </a:extLst>
            </p:cNvPr>
            <p:cNvSpPr/>
            <p:nvPr/>
          </p:nvSpPr>
          <p:spPr>
            <a:xfrm rot="10800000">
              <a:off x="879324" y="-1"/>
              <a:ext cx="1723532" cy="1723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C3399"/>
            </a:solidFill>
            <a:ln w="12700" cap="flat">
              <a:noFill/>
              <a:miter lim="400000"/>
            </a:ln>
            <a:effectLst/>
          </p:spPr>
          <p:txBody>
            <a:bodyPr wrap="square" lIns="34289" tIns="34289" rIns="34289" bIns="34289" numCol="1" anchor="ctr">
              <a:noAutofit/>
            </a:bodyPr>
            <a:lstStyle/>
            <a:p>
              <a:endParaRPr sz="1350"/>
            </a:p>
          </p:txBody>
        </p:sp>
        <p:sp>
          <p:nvSpPr>
            <p:cNvPr id="29" name="Oval 26">
              <a:extLst>
                <a:ext uri="{FF2B5EF4-FFF2-40B4-BE49-F238E27FC236}">
                  <a16:creationId xmlns:a16="http://schemas.microsoft.com/office/drawing/2014/main" id="{9E9927FC-91AA-4A00-AB92-C65DC4D812BD}"/>
                </a:ext>
              </a:extLst>
            </p:cNvPr>
            <p:cNvSpPr/>
            <p:nvPr/>
          </p:nvSpPr>
          <p:spPr>
            <a:xfrm flipH="1">
              <a:off x="1117937" y="254708"/>
              <a:ext cx="1201752" cy="1201753"/>
            </a:xfrm>
            <a:prstGeom prst="ellipse">
              <a:avLst/>
            </a:prstGeom>
            <a:gradFill flip="none" rotWithShape="1">
              <a:gsLst>
                <a:gs pos="31253">
                  <a:srgbClr val="FFFFFF"/>
                </a:gs>
                <a:gs pos="71612">
                  <a:srgbClr val="E6EAEB"/>
                </a:gs>
                <a:gs pos="99960">
                  <a:srgbClr val="CDD5D8"/>
                </a:gs>
              </a:gsLst>
              <a:lin ang="758604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30" name="Group">
            <a:extLst>
              <a:ext uri="{FF2B5EF4-FFF2-40B4-BE49-F238E27FC236}">
                <a16:creationId xmlns:a16="http://schemas.microsoft.com/office/drawing/2014/main" id="{F5BC6441-A512-4012-93DD-6A3704732AFA}"/>
              </a:ext>
            </a:extLst>
          </p:cNvPr>
          <p:cNvGrpSpPr/>
          <p:nvPr/>
        </p:nvGrpSpPr>
        <p:grpSpPr>
          <a:xfrm>
            <a:off x="3304590" y="4854143"/>
            <a:ext cx="2273923" cy="1606912"/>
            <a:chOff x="-1" y="-1"/>
            <a:chExt cx="3129492" cy="2093885"/>
          </a:xfrm>
        </p:grpSpPr>
        <p:pic>
          <p:nvPicPr>
            <p:cNvPr id="31" name="TinyPPT_8.png" descr="TinyPPT_8.png">
              <a:extLst>
                <a:ext uri="{FF2B5EF4-FFF2-40B4-BE49-F238E27FC236}">
                  <a16:creationId xmlns:a16="http://schemas.microsoft.com/office/drawing/2014/main" id="{E8BAC197-8188-41B2-B9BE-00AAB6952EDD}"/>
                </a:ext>
              </a:extLst>
            </p:cNvPr>
            <p:cNvPicPr>
              <a:picLocks noChangeAspect="1"/>
            </p:cNvPicPr>
            <p:nvPr/>
          </p:nvPicPr>
          <p:blipFill>
            <a:blip r:embed="rId3">
              <a:alphaModFix amt="85611"/>
            </a:blip>
            <a:stretch>
              <a:fillRect/>
            </a:stretch>
          </p:blipFill>
          <p:spPr>
            <a:xfrm>
              <a:off x="273937" y="1925499"/>
              <a:ext cx="2855555" cy="168386"/>
            </a:xfrm>
            <a:prstGeom prst="rect">
              <a:avLst/>
            </a:prstGeom>
            <a:ln w="12700" cap="flat">
              <a:noFill/>
              <a:miter lim="400000"/>
            </a:ln>
            <a:effectLst/>
          </p:spPr>
        </p:pic>
        <p:sp>
          <p:nvSpPr>
            <p:cNvPr id="32" name="Teardrop 37">
              <a:extLst>
                <a:ext uri="{FF2B5EF4-FFF2-40B4-BE49-F238E27FC236}">
                  <a16:creationId xmlns:a16="http://schemas.microsoft.com/office/drawing/2014/main" id="{F9079F74-35B6-4D2B-81FF-78774AEF9D33}"/>
                </a:ext>
              </a:extLst>
            </p:cNvPr>
            <p:cNvSpPr/>
            <p:nvPr/>
          </p:nvSpPr>
          <p:spPr>
            <a:xfrm rot="10800000" flipH="1">
              <a:off x="-1" y="-1"/>
              <a:ext cx="2003559" cy="20035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66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33" name="Oval 38">
              <a:extLst>
                <a:ext uri="{FF2B5EF4-FFF2-40B4-BE49-F238E27FC236}">
                  <a16:creationId xmlns:a16="http://schemas.microsoft.com/office/drawing/2014/main" id="{853583CA-AB0A-4A16-B5CE-05DC03753AA6}"/>
                </a:ext>
              </a:extLst>
            </p:cNvPr>
            <p:cNvSpPr/>
            <p:nvPr/>
          </p:nvSpPr>
          <p:spPr>
            <a:xfrm>
              <a:off x="307067" y="276459"/>
              <a:ext cx="1397005" cy="139700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1368940" y="6091724"/>
            <a:ext cx="228502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r>
              <a:rPr lang="nl-NL" dirty="0" err="1"/>
              <a:t>Biological</a:t>
            </a:r>
            <a:r>
              <a:rPr lang="nl-NL" dirty="0"/>
              <a:t> changes</a:t>
            </a:r>
            <a:r>
              <a:rPr dirty="0"/>
              <a:t>     </a:t>
            </a:r>
          </a:p>
        </p:txBody>
      </p:sp>
      <p:sp>
        <p:nvSpPr>
          <p:cNvPr id="36" name="TextBox 52">
            <a:extLst>
              <a:ext uri="{FF2B5EF4-FFF2-40B4-BE49-F238E27FC236}">
                <a16:creationId xmlns:a16="http://schemas.microsoft.com/office/drawing/2014/main" id="{34A15A82-11DD-4AD0-B879-13E0BB4E76F4}"/>
              </a:ext>
            </a:extLst>
          </p:cNvPr>
          <p:cNvSpPr txBox="1"/>
          <p:nvPr/>
        </p:nvSpPr>
        <p:spPr>
          <a:xfrm>
            <a:off x="1006897" y="4163683"/>
            <a:ext cx="256541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dirty="0" err="1">
                <a:solidFill>
                  <a:schemeClr val="tx1"/>
                </a:solidFill>
              </a:rPr>
              <a:t>Emotional</a:t>
            </a:r>
            <a:r>
              <a:rPr lang="nl-NL" dirty="0">
                <a:solidFill>
                  <a:schemeClr val="tx1"/>
                </a:solidFill>
              </a:rPr>
              <a:t> changes</a:t>
            </a:r>
            <a:endParaRPr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7608777" y="4896113"/>
            <a:ext cx="21639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dirty="0" err="1">
                <a:solidFill>
                  <a:schemeClr val="tx1"/>
                </a:solidFill>
              </a:rPr>
              <a:t>Social</a:t>
            </a:r>
            <a:r>
              <a:rPr lang="nl-NL" dirty="0">
                <a:solidFill>
                  <a:schemeClr val="tx1"/>
                </a:solidFill>
              </a:rPr>
              <a:t> changes</a:t>
            </a:r>
            <a:r>
              <a:rPr dirty="0">
                <a:solidFill>
                  <a:schemeClr val="tx1"/>
                </a:solidFill>
              </a:rPr>
              <a:t>     </a:t>
            </a:r>
          </a:p>
        </p:txBody>
      </p:sp>
      <p:sp>
        <p:nvSpPr>
          <p:cNvPr id="40" name="TextBox 52">
            <a:extLst>
              <a:ext uri="{FF2B5EF4-FFF2-40B4-BE49-F238E27FC236}">
                <a16:creationId xmlns:a16="http://schemas.microsoft.com/office/drawing/2014/main" id="{FD2F7D91-4F23-4DBA-A351-A63E60302D7F}"/>
              </a:ext>
            </a:extLst>
          </p:cNvPr>
          <p:cNvSpPr txBox="1"/>
          <p:nvPr/>
        </p:nvSpPr>
        <p:spPr>
          <a:xfrm>
            <a:off x="6587728" y="3396725"/>
            <a:ext cx="253962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dirty="0" err="1">
                <a:solidFill>
                  <a:schemeClr val="tx1"/>
                </a:solidFill>
              </a:rPr>
              <a:t>Psychological</a:t>
            </a:r>
            <a:r>
              <a:rPr lang="nl-NL" dirty="0">
                <a:solidFill>
                  <a:schemeClr val="tx1"/>
                </a:solidFill>
              </a:rPr>
              <a:t> changes</a:t>
            </a:r>
            <a:r>
              <a:rPr dirty="0">
                <a:solidFill>
                  <a:schemeClr val="tx1"/>
                </a:solidFill>
              </a:rPr>
              <a:t>     </a:t>
            </a:r>
          </a:p>
        </p:txBody>
      </p:sp>
      <p:sp>
        <p:nvSpPr>
          <p:cNvPr id="42" name="TextBox 52">
            <a:extLst>
              <a:ext uri="{FF2B5EF4-FFF2-40B4-BE49-F238E27FC236}">
                <a16:creationId xmlns:a16="http://schemas.microsoft.com/office/drawing/2014/main" id="{DC61DE80-25EF-4DCE-95A5-830EC803D1E8}"/>
              </a:ext>
            </a:extLst>
          </p:cNvPr>
          <p:cNvSpPr txBox="1"/>
          <p:nvPr/>
        </p:nvSpPr>
        <p:spPr>
          <a:xfrm>
            <a:off x="1491326" y="2847426"/>
            <a:ext cx="22464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dirty="0" err="1">
                <a:solidFill>
                  <a:schemeClr val="tx1"/>
                </a:solidFill>
              </a:rPr>
              <a:t>Cognitive</a:t>
            </a:r>
            <a:r>
              <a:rPr lang="nl-NL" dirty="0">
                <a:solidFill>
                  <a:schemeClr val="tx1"/>
                </a:solidFill>
              </a:rPr>
              <a:t> changes</a:t>
            </a:r>
            <a:endParaRPr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4374221" y="3953854"/>
            <a:ext cx="1198761" cy="555124"/>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3186063" y="3603520"/>
            <a:ext cx="440441" cy="503664"/>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id="{E5C7B58D-11FB-49AB-994F-A0BDA6A70278}"/>
              </a:ext>
            </a:extLst>
          </p:cNvPr>
          <p:cNvSpPr/>
          <p:nvPr/>
        </p:nvSpPr>
        <p:spPr>
          <a:xfrm>
            <a:off x="3806451" y="5282041"/>
            <a:ext cx="440441" cy="660277"/>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6821338" y="4321244"/>
            <a:ext cx="404471" cy="476736"/>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id="{214C395E-4889-4F4D-B5D3-64749DA458C4}"/>
              </a:ext>
            </a:extLst>
          </p:cNvPr>
          <p:cNvSpPr/>
          <p:nvPr/>
        </p:nvSpPr>
        <p:spPr>
          <a:xfrm>
            <a:off x="6196021" y="2720032"/>
            <a:ext cx="343278" cy="453980"/>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5725686" y="5808493"/>
            <a:ext cx="1725427" cy="802940"/>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7207433" y="2015935"/>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3565235" y="2482231"/>
            <a:ext cx="308359" cy="362601"/>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
        <p:nvSpPr>
          <p:cNvPr id="4" name="Заглавие 3">
            <a:extLst>
              <a:ext uri="{FF2B5EF4-FFF2-40B4-BE49-F238E27FC236}">
                <a16:creationId xmlns:a16="http://schemas.microsoft.com/office/drawing/2014/main" id="{AA923F10-D263-4943-BC93-A71EFC193D57}"/>
              </a:ext>
            </a:extLst>
          </p:cNvPr>
          <p:cNvSpPr>
            <a:spLocks noGrp="1"/>
          </p:cNvSpPr>
          <p:nvPr>
            <p:ph type="title"/>
          </p:nvPr>
        </p:nvSpPr>
        <p:spPr/>
        <p:txBody>
          <a:bodyPr/>
          <a:lstStyle/>
          <a:p>
            <a:r>
              <a:rPr lang="en-GB" dirty="0"/>
              <a:t>Coaching and parenting</a:t>
            </a:r>
            <a:endParaRPr lang="bg-BG" dirty="0"/>
          </a:p>
        </p:txBody>
      </p:sp>
      <p:sp>
        <p:nvSpPr>
          <p:cNvPr id="62" name="Текстово поле 61">
            <a:extLst>
              <a:ext uri="{FF2B5EF4-FFF2-40B4-BE49-F238E27FC236}">
                <a16:creationId xmlns:a16="http://schemas.microsoft.com/office/drawing/2014/main" id="{25F93A1A-D4E6-4596-8C12-A2E6A8DD27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219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52"/>
                                        </p:tgtEl>
                                        <p:attrNameLst>
                                          <p:attrName>style.visibility</p:attrName>
                                        </p:attrNameLst>
                                      </p:cBhvr>
                                      <p:to>
                                        <p:strVal val="visible"/>
                                      </p:to>
                                    </p:set>
                                    <p:animEffect transition="in" filter="box(out)">
                                      <p:cBhvr>
                                        <p:cTn id="11" dur="8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30"/>
                                        </p:tgtEl>
                                        <p:attrNameLst>
                                          <p:attrName>style.visibility</p:attrName>
                                        </p:attrNameLst>
                                      </p:cBhvr>
                                      <p:to>
                                        <p:strVal val="visible"/>
                                      </p:to>
                                    </p:set>
                                    <p:animEffect transition="in" filter="box(out)">
                                      <p:cBhvr>
                                        <p:cTn id="16" dur="800"/>
                                        <p:tgtEl>
                                          <p:spTgt spid="30"/>
                                        </p:tgtEl>
                                      </p:cBhvr>
                                    </p:animEffect>
                                  </p:childTnLst>
                                </p:cTn>
                              </p:par>
                              <p:par>
                                <p:cTn id="17" presetID="4" presetClass="entr" presetSubtype="32" fill="hold" grpId="0" nodeType="with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800"/>
                                        <p:tgtEl>
                                          <p:spTgt spid="34"/>
                                        </p:tgtEl>
                                      </p:cBhvr>
                                    </p:animEffect>
                                  </p:childTnLst>
                                </p:cTn>
                              </p:par>
                            </p:childTnLst>
                          </p:cTn>
                        </p:par>
                        <p:par>
                          <p:cTn id="20" fill="hold">
                            <p:stCondLst>
                              <p:cond delay="800"/>
                            </p:stCondLst>
                            <p:childTnLst>
                              <p:par>
                                <p:cTn id="21" presetID="23" presetClass="entr" presetSubtype="16" fill="hold" grpId="0" nodeType="afterEffect">
                                  <p:stCondLst>
                                    <p:cond delay="0"/>
                                  </p:stCondLst>
                                  <p:iterate>
                                    <p:tmAbs val="0"/>
                                  </p:iterate>
                                  <p:childTnLst>
                                    <p:set>
                                      <p:cBhvr>
                                        <p:cTn id="22" fill="hold"/>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26"/>
                                        </p:tgtEl>
                                        <p:attrNameLst>
                                          <p:attrName>style.visibility</p:attrName>
                                        </p:attrNameLst>
                                      </p:cBhvr>
                                      <p:to>
                                        <p:strVal val="visible"/>
                                      </p:to>
                                    </p:set>
                                    <p:animEffect transition="in" filter="box(out)">
                                      <p:cBhvr>
                                        <p:cTn id="29" dur="800"/>
                                        <p:tgtEl>
                                          <p:spTgt spid="26"/>
                                        </p:tgtEl>
                                      </p:cBhvr>
                                    </p:animEffect>
                                  </p:childTnLst>
                                </p:cTn>
                              </p:par>
                            </p:childTnLst>
                          </p:cTn>
                        </p:par>
                        <p:par>
                          <p:cTn id="30" fill="hold">
                            <p:stCondLst>
                              <p:cond delay="800"/>
                            </p:stCondLst>
                            <p:childTnLst>
                              <p:par>
                                <p:cTn id="31" presetID="23" presetClass="entr" presetSubtype="16" fill="hold" grpId="0" nodeType="afterEffect">
                                  <p:stCondLst>
                                    <p:cond delay="0"/>
                                  </p:stCondLst>
                                  <p:iterate>
                                    <p:tmAbs val="0"/>
                                  </p:iterate>
                                  <p:childTnLst>
                                    <p:set>
                                      <p:cBhvr>
                                        <p:cTn id="32" fill="hold"/>
                                        <p:tgtEl>
                                          <p:spTgt spid="50"/>
                                        </p:tgtEl>
                                        <p:attrNameLst>
                                          <p:attrName>style.visibility</p:attrName>
                                        </p:attrNameLst>
                                      </p:cBhvr>
                                      <p:to>
                                        <p:strVal val="visible"/>
                                      </p:to>
                                    </p:set>
                                    <p:anim calcmode="lin" valueType="num">
                                      <p:cBhvr>
                                        <p:cTn id="33" dur="750" fill="hold"/>
                                        <p:tgtEl>
                                          <p:spTgt spid="50"/>
                                        </p:tgtEl>
                                        <p:attrNameLst>
                                          <p:attrName>ppt_w</p:attrName>
                                        </p:attrNameLst>
                                      </p:cBhvr>
                                      <p:tavLst>
                                        <p:tav tm="0">
                                          <p:val>
                                            <p:fltVal val="0"/>
                                          </p:val>
                                        </p:tav>
                                        <p:tav tm="100000">
                                          <p:val>
                                            <p:strVal val="#ppt_w"/>
                                          </p:val>
                                        </p:tav>
                                      </p:tavLst>
                                    </p:anim>
                                    <p:anim calcmode="lin" valueType="num">
                                      <p:cBhvr>
                                        <p:cTn id="34" dur="750" fill="hold"/>
                                        <p:tgtEl>
                                          <p:spTgt spid="50"/>
                                        </p:tgtEl>
                                        <p:attrNameLst>
                                          <p:attrName>ppt_h</p:attrName>
                                        </p:attrNameLst>
                                      </p:cBhvr>
                                      <p:tavLst>
                                        <p:tav tm="0">
                                          <p:val>
                                            <p:fltVal val="0"/>
                                          </p:val>
                                        </p:tav>
                                        <p:tav tm="100000">
                                          <p:val>
                                            <p:strVal val="#ppt_h"/>
                                          </p:val>
                                        </p:tav>
                                      </p:tavLst>
                                    </p:anim>
                                  </p:childTnLst>
                                </p:cTn>
                              </p:par>
                              <p:par>
                                <p:cTn id="35" presetID="4" presetClass="entr" presetSubtype="32" fill="hold" grpId="0" nodeType="withEffect">
                                  <p:stCondLst>
                                    <p:cond delay="0"/>
                                  </p:stCondLst>
                                  <p:iterate>
                                    <p:tmAbs val="0"/>
                                  </p:iterate>
                                  <p:childTnLst>
                                    <p:set>
                                      <p:cBhvr>
                                        <p:cTn id="36" fill="hold"/>
                                        <p:tgtEl>
                                          <p:spTgt spid="38"/>
                                        </p:tgtEl>
                                        <p:attrNameLst>
                                          <p:attrName>style.visibility</p:attrName>
                                        </p:attrNameLst>
                                      </p:cBhvr>
                                      <p:to>
                                        <p:strVal val="visible"/>
                                      </p:to>
                                    </p:set>
                                    <p:animEffect transition="in" filter="box(out)">
                                      <p:cBhvr>
                                        <p:cTn id="37" dur="8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iterate>
                                    <p:tmAbs val="0"/>
                                  </p:iterate>
                                  <p:childTnLst>
                                    <p:set>
                                      <p:cBhvr>
                                        <p:cTn id="41" fill="hold"/>
                                        <p:tgtEl>
                                          <p:spTgt spid="14"/>
                                        </p:tgtEl>
                                        <p:attrNameLst>
                                          <p:attrName>style.visibility</p:attrName>
                                        </p:attrNameLst>
                                      </p:cBhvr>
                                      <p:to>
                                        <p:strVal val="visible"/>
                                      </p:to>
                                    </p:set>
                                    <p:animEffect transition="in" filter="box(out)">
                                      <p:cBhvr>
                                        <p:cTn id="42" dur="800"/>
                                        <p:tgtEl>
                                          <p:spTgt spid="14"/>
                                        </p:tgtEl>
                                      </p:cBhvr>
                                    </p:animEffect>
                                  </p:childTnLst>
                                </p:cTn>
                              </p:par>
                            </p:childTnLst>
                          </p:cTn>
                        </p:par>
                        <p:par>
                          <p:cTn id="43" fill="hold">
                            <p:stCondLst>
                              <p:cond delay="800"/>
                            </p:stCondLst>
                            <p:childTnLst>
                              <p:par>
                                <p:cTn id="44" presetID="23" presetClass="entr" presetSubtype="16" fill="hold" grpId="0" nodeType="afterEffect">
                                  <p:stCondLst>
                                    <p:cond delay="0"/>
                                  </p:stCondLst>
                                  <p:iterate>
                                    <p:tmAbs val="0"/>
                                  </p:iterate>
                                  <p:childTnLst>
                                    <p:set>
                                      <p:cBhvr>
                                        <p:cTn id="45" fill="hold"/>
                                        <p:tgtEl>
                                          <p:spTgt spid="47"/>
                                        </p:tgtEl>
                                        <p:attrNameLst>
                                          <p:attrName>style.visibility</p:attrName>
                                        </p:attrNameLst>
                                      </p:cBhvr>
                                      <p:to>
                                        <p:strVal val="visible"/>
                                      </p:to>
                                    </p:set>
                                    <p:anim calcmode="lin" valueType="num">
                                      <p:cBhvr>
                                        <p:cTn id="46" dur="750" fill="hold"/>
                                        <p:tgtEl>
                                          <p:spTgt spid="47"/>
                                        </p:tgtEl>
                                        <p:attrNameLst>
                                          <p:attrName>ppt_w</p:attrName>
                                        </p:attrNameLst>
                                      </p:cBhvr>
                                      <p:tavLst>
                                        <p:tav tm="0">
                                          <p:val>
                                            <p:fltVal val="0"/>
                                          </p:val>
                                        </p:tav>
                                        <p:tav tm="100000">
                                          <p:val>
                                            <p:strVal val="#ppt_w"/>
                                          </p:val>
                                        </p:tav>
                                      </p:tavLst>
                                    </p:anim>
                                    <p:anim calcmode="lin" valueType="num">
                                      <p:cBhvr>
                                        <p:cTn id="47" dur="750" fill="hold"/>
                                        <p:tgtEl>
                                          <p:spTgt spid="47"/>
                                        </p:tgtEl>
                                        <p:attrNameLst>
                                          <p:attrName>ppt_h</p:attrName>
                                        </p:attrNameLst>
                                      </p:cBhvr>
                                      <p:tavLst>
                                        <p:tav tm="0">
                                          <p:val>
                                            <p:fltVal val="0"/>
                                          </p:val>
                                        </p:tav>
                                        <p:tav tm="100000">
                                          <p:val>
                                            <p:strVal val="#ppt_h"/>
                                          </p:val>
                                        </p:tav>
                                      </p:tavLst>
                                    </p:anim>
                                  </p:childTnLst>
                                </p:cTn>
                              </p:par>
                            </p:childTnLst>
                          </p:cTn>
                        </p:par>
                        <p:par>
                          <p:cTn id="48" fill="hold">
                            <p:stCondLst>
                              <p:cond delay="1550"/>
                            </p:stCondLst>
                            <p:childTnLst>
                              <p:par>
                                <p:cTn id="49" presetID="4" presetClass="entr" presetSubtype="32" fill="hold" grpId="0" nodeType="afterEffect">
                                  <p:stCondLst>
                                    <p:cond delay="0"/>
                                  </p:stCondLst>
                                  <p:iterate>
                                    <p:tmAbs val="0"/>
                                  </p:iterate>
                                  <p:childTnLst>
                                    <p:set>
                                      <p:cBhvr>
                                        <p:cTn id="50" fill="hold"/>
                                        <p:tgtEl>
                                          <p:spTgt spid="44"/>
                                        </p:tgtEl>
                                        <p:attrNameLst>
                                          <p:attrName>style.visibility</p:attrName>
                                        </p:attrNameLst>
                                      </p:cBhvr>
                                      <p:to>
                                        <p:strVal val="visible"/>
                                      </p:to>
                                    </p:set>
                                    <p:animEffect transition="in" filter="box(out)">
                                      <p:cBhvr>
                                        <p:cTn id="51" dur="800"/>
                                        <p:tgtEl>
                                          <p:spTgt spid="44"/>
                                        </p:tgtEl>
                                      </p:cBhvr>
                                    </p:animEffect>
                                  </p:childTnLst>
                                </p:cTn>
                              </p:par>
                              <p:par>
                                <p:cTn id="52" presetID="1" presetClass="exit" presetSubtype="0" fill="hold" nodeType="withEffect">
                                  <p:stCondLst>
                                    <p:cond delay="0"/>
                                  </p:stCondLst>
                                  <p:childTnLst>
                                    <p:set>
                                      <p:cBhvr>
                                        <p:cTn id="53" dur="1" fill="hold">
                                          <p:stCondLst>
                                            <p:cond delay="0"/>
                                          </p:stCondLst>
                                        </p:cTn>
                                        <p:tgtEl>
                                          <p:spTgt spid="52"/>
                                        </p:tgtEl>
                                        <p:attrNameLst>
                                          <p:attrName>style.visibility</p:attrName>
                                        </p:attrNameLst>
                                      </p:cBhvr>
                                      <p:to>
                                        <p:strVal val="hidden"/>
                                      </p:to>
                                    </p:set>
                                  </p:childTnLst>
                                </p:cTn>
                              </p:par>
                              <p:par>
                                <p:cTn id="54" presetID="4" presetClass="entr" presetSubtype="32" fill="hold" grpId="0" nodeType="withEffect">
                                  <p:stCondLst>
                                    <p:cond delay="0"/>
                                  </p:stCondLst>
                                  <p:iterate>
                                    <p:tmAbs val="0"/>
                                  </p:iterate>
                                  <p:childTnLst>
                                    <p:set>
                                      <p:cBhvr>
                                        <p:cTn id="55" fill="hold"/>
                                        <p:tgtEl>
                                          <p:spTgt spid="36"/>
                                        </p:tgtEl>
                                        <p:attrNameLst>
                                          <p:attrName>style.visibility</p:attrName>
                                        </p:attrNameLst>
                                      </p:cBhvr>
                                      <p:to>
                                        <p:strVal val="visible"/>
                                      </p:to>
                                    </p:set>
                                    <p:animEffect transition="in" filter="box(out)">
                                      <p:cBhvr>
                                        <p:cTn id="56" dur="8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iterate>
                                    <p:tmAbs val="0"/>
                                  </p:iterate>
                                  <p:childTnLst>
                                    <p:set>
                                      <p:cBhvr>
                                        <p:cTn id="60" fill="hold"/>
                                        <p:tgtEl>
                                          <p:spTgt spid="22"/>
                                        </p:tgtEl>
                                        <p:attrNameLst>
                                          <p:attrName>style.visibility</p:attrName>
                                        </p:attrNameLst>
                                      </p:cBhvr>
                                      <p:to>
                                        <p:strVal val="visible"/>
                                      </p:to>
                                    </p:set>
                                    <p:animEffect transition="in" filter="box(out)">
                                      <p:cBhvr>
                                        <p:cTn id="61" dur="800"/>
                                        <p:tgtEl>
                                          <p:spTgt spid="22"/>
                                        </p:tgtEl>
                                      </p:cBhvr>
                                    </p:animEffect>
                                  </p:childTnLst>
                                </p:cTn>
                              </p:par>
                              <p:par>
                                <p:cTn id="62" presetID="4" presetClass="entr" presetSubtype="32" fill="hold" grpId="0" nodeType="withEffect">
                                  <p:stCondLst>
                                    <p:cond delay="0"/>
                                  </p:stCondLst>
                                  <p:iterate>
                                    <p:tmAbs val="0"/>
                                  </p:iterate>
                                  <p:childTnLst>
                                    <p:set>
                                      <p:cBhvr>
                                        <p:cTn id="63" fill="hold"/>
                                        <p:tgtEl>
                                          <p:spTgt spid="40"/>
                                        </p:tgtEl>
                                        <p:attrNameLst>
                                          <p:attrName>style.visibility</p:attrName>
                                        </p:attrNameLst>
                                      </p:cBhvr>
                                      <p:to>
                                        <p:strVal val="visible"/>
                                      </p:to>
                                    </p:set>
                                    <p:animEffect transition="in" filter="box(out)">
                                      <p:cBhvr>
                                        <p:cTn id="64" dur="800"/>
                                        <p:tgtEl>
                                          <p:spTgt spid="40"/>
                                        </p:tgtEl>
                                      </p:cBhvr>
                                    </p:animEffect>
                                  </p:childTnLst>
                                </p:cTn>
                              </p:par>
                            </p:childTnLst>
                          </p:cTn>
                        </p:par>
                        <p:par>
                          <p:cTn id="65" fill="hold">
                            <p:stCondLst>
                              <p:cond delay="800"/>
                            </p:stCondLst>
                            <p:childTnLst>
                              <p:par>
                                <p:cTn id="66" presetID="23" presetClass="entr" presetSubtype="16" fill="hold" grpId="0" nodeType="afterEffect">
                                  <p:stCondLst>
                                    <p:cond delay="0"/>
                                  </p:stCondLst>
                                  <p:iterate>
                                    <p:tmAbs val="0"/>
                                  </p:iterate>
                                  <p:childTnLst>
                                    <p:set>
                                      <p:cBhvr>
                                        <p:cTn id="67" fill="hold"/>
                                        <p:tgtEl>
                                          <p:spTgt spid="51"/>
                                        </p:tgtEl>
                                        <p:attrNameLst>
                                          <p:attrName>style.visibility</p:attrName>
                                        </p:attrNameLst>
                                      </p:cBhvr>
                                      <p:to>
                                        <p:strVal val="visible"/>
                                      </p:to>
                                    </p:set>
                                    <p:anim calcmode="lin" valueType="num">
                                      <p:cBhvr>
                                        <p:cTn id="68" dur="750" fill="hold"/>
                                        <p:tgtEl>
                                          <p:spTgt spid="51"/>
                                        </p:tgtEl>
                                        <p:attrNameLst>
                                          <p:attrName>ppt_w</p:attrName>
                                        </p:attrNameLst>
                                      </p:cBhvr>
                                      <p:tavLst>
                                        <p:tav tm="0">
                                          <p:val>
                                            <p:fltVal val="0"/>
                                          </p:val>
                                        </p:tav>
                                        <p:tav tm="100000">
                                          <p:val>
                                            <p:strVal val="#ppt_w"/>
                                          </p:val>
                                        </p:tav>
                                      </p:tavLst>
                                    </p:anim>
                                    <p:anim calcmode="lin" valueType="num">
                                      <p:cBhvr>
                                        <p:cTn id="69" dur="750" fill="hold"/>
                                        <p:tgtEl>
                                          <p:spTgt spid="51"/>
                                        </p:tgtEl>
                                        <p:attrNameLst>
                                          <p:attrName>ppt_h</p:attrName>
                                        </p:attrNameLst>
                                      </p:cBhvr>
                                      <p:tavLst>
                                        <p:tav tm="0">
                                          <p:val>
                                            <p:fltVal val="0"/>
                                          </p:val>
                                        </p:tav>
                                        <p:tav tm="100000">
                                          <p:val>
                                            <p:strVal val="#ppt_h"/>
                                          </p:val>
                                        </p:tav>
                                      </p:tavLst>
                                    </p:anim>
                                  </p:childTnLst>
                                </p:cTn>
                              </p:par>
                            </p:childTnLst>
                          </p:cTn>
                        </p:par>
                        <p:par>
                          <p:cTn id="70" fill="hold">
                            <p:stCondLst>
                              <p:cond delay="1550"/>
                            </p:stCondLst>
                            <p:childTnLst>
                              <p:par>
                                <p:cTn id="71" presetID="4" presetClass="entr" presetSubtype="32" fill="hold" grpId="0" nodeType="afterEffect">
                                  <p:stCondLst>
                                    <p:cond delay="0"/>
                                  </p:stCondLst>
                                  <p:iterate>
                                    <p:tmAbs val="0"/>
                                  </p:iterate>
                                  <p:childTnLst>
                                    <p:set>
                                      <p:cBhvr>
                                        <p:cTn id="72" fill="hold"/>
                                        <p:tgtEl>
                                          <p:spTgt spid="55"/>
                                        </p:tgtEl>
                                        <p:attrNameLst>
                                          <p:attrName>style.visibility</p:attrName>
                                        </p:attrNameLst>
                                      </p:cBhvr>
                                      <p:to>
                                        <p:strVal val="visible"/>
                                      </p:to>
                                    </p:set>
                                    <p:animEffect transition="in" filter="box(out)">
                                      <p:cBhvr>
                                        <p:cTn id="73" dur="800"/>
                                        <p:tgtEl>
                                          <p:spTgt spid="55"/>
                                        </p:tgtEl>
                                      </p:cBhvr>
                                    </p:animEffect>
                                  </p:childTnLst>
                                </p:cTn>
                              </p:par>
                              <p:par>
                                <p:cTn id="74" presetID="1" presetClass="exit" presetSubtype="0" fill="hold"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iterate>
                                    <p:tmAbs val="0"/>
                                  </p:iterate>
                                  <p:childTnLst>
                                    <p:set>
                                      <p:cBhvr>
                                        <p:cTn id="79" fill="hold"/>
                                        <p:tgtEl>
                                          <p:spTgt spid="18"/>
                                        </p:tgtEl>
                                        <p:attrNameLst>
                                          <p:attrName>style.visibility</p:attrName>
                                        </p:attrNameLst>
                                      </p:cBhvr>
                                      <p:to>
                                        <p:strVal val="visible"/>
                                      </p:to>
                                    </p:set>
                                    <p:animEffect transition="in" filter="box(out)">
                                      <p:cBhvr>
                                        <p:cTn id="80" dur="800"/>
                                        <p:tgtEl>
                                          <p:spTgt spid="18"/>
                                        </p:tgtEl>
                                      </p:cBhvr>
                                    </p:animEffect>
                                  </p:childTnLst>
                                </p:cTn>
                              </p:par>
                              <p:par>
                                <p:cTn id="81" presetID="4" presetClass="entr" presetSubtype="32" fill="hold" grpId="0" nodeType="withEffect">
                                  <p:stCondLst>
                                    <p:cond delay="0"/>
                                  </p:stCondLst>
                                  <p:iterate>
                                    <p:tmAbs val="0"/>
                                  </p:iterate>
                                  <p:childTnLst>
                                    <p:set>
                                      <p:cBhvr>
                                        <p:cTn id="82" fill="hold"/>
                                        <p:tgtEl>
                                          <p:spTgt spid="42"/>
                                        </p:tgtEl>
                                        <p:attrNameLst>
                                          <p:attrName>style.visibility</p:attrName>
                                        </p:attrNameLst>
                                      </p:cBhvr>
                                      <p:to>
                                        <p:strVal val="visible"/>
                                      </p:to>
                                    </p:set>
                                    <p:animEffect transition="in" filter="box(out)">
                                      <p:cBhvr>
                                        <p:cTn id="83" dur="800"/>
                                        <p:tgtEl>
                                          <p:spTgt spid="42"/>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1"/>
                                        </p:tgtEl>
                                        <p:attrNameLst>
                                          <p:attrName>style.visibility</p:attrName>
                                        </p:attrNameLst>
                                      </p:cBhvr>
                                      <p:to>
                                        <p:strVal val="visible"/>
                                      </p:to>
                                    </p:set>
                                    <p:animEffect transition="in" filter="box(out)">
                                      <p:cBhvr>
                                        <p:cTn id="87" dur="1000"/>
                                        <p:tgtEl>
                                          <p:spTgt spid="61"/>
                                        </p:tgtEl>
                                      </p:cBhvr>
                                    </p:animEffect>
                                  </p:childTnLst>
                                </p:cTn>
                              </p:par>
                            </p:childTnLst>
                          </p:cTn>
                        </p:par>
                        <p:par>
                          <p:cTn id="88" fill="hold">
                            <p:stCondLst>
                              <p:cond delay="1800"/>
                            </p:stCondLst>
                            <p:childTnLst>
                              <p:par>
                                <p:cTn id="89" presetID="4" presetClass="entr" presetSubtype="32" fill="hold" grpId="0" nodeType="afterEffect">
                                  <p:stCondLst>
                                    <p:cond delay="0"/>
                                  </p:stCondLst>
                                  <p:iterate>
                                    <p:tmAbs val="0"/>
                                  </p:iterate>
                                  <p:childTnLst>
                                    <p:set>
                                      <p:cBhvr>
                                        <p:cTn id="90" fill="hold"/>
                                        <p:tgtEl>
                                          <p:spTgt spid="58"/>
                                        </p:tgtEl>
                                        <p:attrNameLst>
                                          <p:attrName>style.visibility</p:attrName>
                                        </p:attrNameLst>
                                      </p:cBhvr>
                                      <p:to>
                                        <p:strVal val="visible"/>
                                      </p:to>
                                    </p:set>
                                    <p:animEffect transition="in" filter="box(out)">
                                      <p:cBhvr>
                                        <p:cTn id="91" dur="800"/>
                                        <p:tgtEl>
                                          <p:spTgt spid="58"/>
                                        </p:tgtEl>
                                      </p:cBhvr>
                                    </p:animEffect>
                                  </p:childTnLst>
                                </p:cTn>
                              </p:par>
                              <p:par>
                                <p:cTn id="92" presetID="1" presetClass="exit" presetSubtype="0" fill="hold" nodeType="withEffect">
                                  <p:stCondLst>
                                    <p:cond delay="0"/>
                                  </p:stCondLst>
                                  <p:childTnLst>
                                    <p:set>
                                      <p:cBhvr>
                                        <p:cTn id="93"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8" grpId="0" animBg="1" advAuto="0"/>
      <p:bldP spid="22" grpId="0" animBg="1" advAuto="0"/>
      <p:bldP spid="26" grpId="0" animBg="1" advAuto="0"/>
      <p:bldP spid="30" grpId="0" animBg="1" advAuto="0"/>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2" grpId="0" animBg="1" advAuto="0"/>
      <p:bldP spid="55" grpId="0" animBg="1" advAuto="0"/>
      <p:bldP spid="58" grpId="0" animBg="1" advAuto="0"/>
      <p:bldP spid="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en-GB" dirty="0"/>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20</a:t>
            </a:fld>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extLst>
              <p:ext uri="{D42A27DB-BD31-4B8C-83A1-F6EECF244321}">
                <p14:modId xmlns:p14="http://schemas.microsoft.com/office/powerpoint/2010/main" val="1191800307"/>
              </p:ext>
            </p:extLst>
          </p:nvPr>
        </p:nvGraphicFramePr>
        <p:xfrm>
          <a:off x="762000" y="2608205"/>
          <a:ext cx="7467600" cy="339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лавие 7">
            <a:extLst>
              <a:ext uri="{FF2B5EF4-FFF2-40B4-BE49-F238E27FC236}">
                <a16:creationId xmlns:a16="http://schemas.microsoft.com/office/drawing/2014/main" id="{DD67F3DA-C5FB-473B-9209-B84A4D771607}"/>
              </a:ext>
            </a:extLst>
          </p:cNvPr>
          <p:cNvSpPr>
            <a:spLocks noGrp="1"/>
          </p:cNvSpPr>
          <p:nvPr>
            <p:ph type="title"/>
          </p:nvPr>
        </p:nvSpPr>
        <p:spPr/>
        <p:txBody>
          <a:bodyPr/>
          <a:lstStyle/>
          <a:p>
            <a:r>
              <a:rPr lang="en-GB" dirty="0"/>
              <a:t>Coaching and parenting</a:t>
            </a:r>
            <a:endParaRPr lang="bg-BG" dirty="0"/>
          </a:p>
        </p:txBody>
      </p:sp>
      <p:sp>
        <p:nvSpPr>
          <p:cNvPr id="7" name="Текстово поле 6">
            <a:extLst>
              <a:ext uri="{FF2B5EF4-FFF2-40B4-BE49-F238E27FC236}">
                <a16:creationId xmlns:a16="http://schemas.microsoft.com/office/drawing/2014/main" id="{8E59D2C8-E216-40E5-9339-D96AA045A5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89317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a:t>Coaching and Parenting</a:t>
            </a:r>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2779713" cy="3754053"/>
          </a:xfrm>
        </p:spPr>
        <p:txBody>
          <a:bodyPr>
            <a:normAutofit fontScale="92500" lnSpcReduction="10000"/>
          </a:bodyPr>
          <a:lstStyle/>
          <a:p>
            <a:pPr algn="ctr"/>
            <a:endParaRPr lang="en-GB" sz="1600" b="1" dirty="0">
              <a:solidFill>
                <a:schemeClr val="tx1">
                  <a:lumMod val="75000"/>
                  <a:lumOff val="25000"/>
                </a:schemeClr>
              </a:solidFill>
            </a:endParaRPr>
          </a:p>
          <a:p>
            <a:pPr algn="ctr"/>
            <a:r>
              <a:rPr lang="en-GB" sz="2000" b="1" dirty="0">
                <a:solidFill>
                  <a:schemeClr val="tx1">
                    <a:lumMod val="75000"/>
                    <a:lumOff val="25000"/>
                  </a:schemeClr>
                </a:solidFill>
              </a:rPr>
              <a:t>Goals parents/coaches</a:t>
            </a:r>
          </a:p>
          <a:p>
            <a:pPr algn="ctr"/>
            <a:endParaRPr lang="en-GB" dirty="0">
              <a:solidFill>
                <a:schemeClr val="tx1">
                  <a:lumMod val="75000"/>
                  <a:lumOff val="25000"/>
                </a:schemeClr>
              </a:solidFill>
              <a:latin typeface="Ink Free" panose="03080402000500000000" pitchFamily="66" charset="0"/>
            </a:endParaRPr>
          </a:p>
          <a:p>
            <a:pPr algn="ctr">
              <a:lnSpc>
                <a:spcPct val="115000"/>
              </a:lnSpc>
              <a:spcAft>
                <a:spcPts val="600"/>
              </a:spcAft>
            </a:pPr>
            <a:r>
              <a:rPr lang="en-GB" dirty="0">
                <a:solidFill>
                  <a:schemeClr val="tx1">
                    <a:lumMod val="75000"/>
                    <a:lumOff val="25000"/>
                  </a:schemeClr>
                </a:solidFill>
                <a:latin typeface="Calibri" panose="020F0502020204030204" pitchFamily="34" charset="0"/>
                <a:cs typeface="Times New Roman" panose="02020603050405020304" pitchFamily="18" charset="0"/>
              </a:rPr>
              <a:t>Facilitating positive identity formation</a:t>
            </a:r>
          </a:p>
          <a:p>
            <a:pPr algn="ctr">
              <a:lnSpc>
                <a:spcPct val="115000"/>
              </a:lnSpc>
              <a:spcAft>
                <a:spcPts val="600"/>
              </a:spcAft>
            </a:pPr>
            <a:r>
              <a:rPr lang="en-GB" dirty="0">
                <a:solidFill>
                  <a:schemeClr val="tx1">
                    <a:lumMod val="75000"/>
                    <a:lumOff val="25000"/>
                  </a:schemeClr>
                </a:solidFill>
                <a:latin typeface="Calibri" panose="020F0502020204030204" pitchFamily="34" charset="0"/>
                <a:cs typeface="Times New Roman" panose="02020603050405020304" pitchFamily="18" charset="0"/>
              </a:rPr>
              <a:t>Positive reinforcement </a:t>
            </a:r>
          </a:p>
          <a:p>
            <a:pPr algn="ctr">
              <a:lnSpc>
                <a:spcPct val="115000"/>
              </a:lnSpc>
              <a:spcAft>
                <a:spcPts val="600"/>
              </a:spcAft>
            </a:pPr>
            <a:r>
              <a:rPr lang="en-GB" dirty="0">
                <a:solidFill>
                  <a:schemeClr val="tx1">
                    <a:lumMod val="75000"/>
                    <a:lumOff val="25000"/>
                  </a:schemeClr>
                </a:solidFill>
                <a:latin typeface="Calibri" panose="020F0502020204030204" pitchFamily="34" charset="0"/>
                <a:cs typeface="Times New Roman" panose="02020603050405020304" pitchFamily="18" charset="0"/>
              </a:rPr>
              <a:t>Personal growth</a:t>
            </a:r>
          </a:p>
          <a:p>
            <a:pPr marL="0" indent="0" algn="ctr">
              <a:lnSpc>
                <a:spcPct val="100000"/>
              </a:lnSpc>
              <a:spcAft>
                <a:spcPts val="1200"/>
              </a:spcAft>
              <a:buNone/>
            </a:pPr>
            <a:endParaRPr lang="en-GB" dirty="0">
              <a:solidFill>
                <a:schemeClr val="tx1">
                  <a:lumMod val="75000"/>
                  <a:lumOff val="25000"/>
                </a:schemeClr>
              </a:solidFill>
              <a:latin typeface="Ink Free" panose="03080402000500000000" pitchFamily="66" charset="0"/>
            </a:endParaRPr>
          </a:p>
          <a:p>
            <a:pPr marL="0" indent="0" algn="ctr">
              <a:lnSpc>
                <a:spcPct val="115000"/>
              </a:lnSpc>
              <a:spcAft>
                <a:spcPts val="600"/>
              </a:spcAft>
              <a:buNone/>
            </a:pPr>
            <a:r>
              <a:rPr lang="en-GB"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way we treat our children directly impacts what they believe about themselves.”</a:t>
            </a:r>
            <a:endPar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600"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Ariadne Brill</a:t>
            </a:r>
            <a:endParaRPr lang="bg-BG" dirty="0">
              <a:solidFill>
                <a:schemeClr val="tx1">
                  <a:lumMod val="75000"/>
                  <a:lumOff val="25000"/>
                </a:schemeClr>
              </a:solidFill>
            </a:endParaRPr>
          </a:p>
        </p:txBody>
      </p:sp>
      <p:grpSp>
        <p:nvGrpSpPr>
          <p:cNvPr id="8" name="Group">
            <a:extLst>
              <a:ext uri="{FF2B5EF4-FFF2-40B4-BE49-F238E27FC236}">
                <a16:creationId xmlns:a16="http://schemas.microsoft.com/office/drawing/2014/main" id="{626E2E6B-D8CC-4A8E-AF59-FF6181CA9BA6}"/>
              </a:ext>
            </a:extLst>
          </p:cNvPr>
          <p:cNvGrpSpPr/>
          <p:nvPr/>
        </p:nvGrpSpPr>
        <p:grpSpPr>
          <a:xfrm>
            <a:off x="4209860" y="5059906"/>
            <a:ext cx="3637668" cy="747731"/>
            <a:chOff x="0" y="0"/>
            <a:chExt cx="4314178" cy="996972"/>
          </a:xfrm>
          <a:solidFill>
            <a:srgbClr val="92D050"/>
          </a:solidFill>
        </p:grpSpPr>
        <p:sp>
          <p:nvSpPr>
            <p:cNvPr id="9" name="Freeform 2">
              <a:extLst>
                <a:ext uri="{FF2B5EF4-FFF2-40B4-BE49-F238E27FC236}">
                  <a16:creationId xmlns:a16="http://schemas.microsoft.com/office/drawing/2014/main" id="{2D68D97D-D302-4F48-8151-C8C8A42E48BE}"/>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0" name="Freeform 3">
              <a:extLst>
                <a:ext uri="{FF2B5EF4-FFF2-40B4-BE49-F238E27FC236}">
                  <a16:creationId xmlns:a16="http://schemas.microsoft.com/office/drawing/2014/main" id="{FBE11AF1-963E-447D-8001-E4C9EB131A8A}"/>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1" name="Oval 4">
            <a:extLst>
              <a:ext uri="{FF2B5EF4-FFF2-40B4-BE49-F238E27FC236}">
                <a16:creationId xmlns:a16="http://schemas.microsoft.com/office/drawing/2014/main" id="{7E3C9E68-5BC3-4DB9-ADFE-4203085E1D5D}"/>
              </a:ext>
            </a:extLst>
          </p:cNvPr>
          <p:cNvSpPr/>
          <p:nvPr/>
        </p:nvSpPr>
        <p:spPr>
          <a:xfrm flipH="1">
            <a:off x="7294097" y="4954544"/>
            <a:ext cx="958456" cy="958456"/>
          </a:xfrm>
          <a:prstGeom prst="ellipse">
            <a:avLst/>
          </a:prstGeom>
          <a:solidFill>
            <a:srgbClr val="92D050"/>
          </a:solidFill>
          <a:ln w="38100">
            <a:solidFill>
              <a:srgbClr val="FFFFFF"/>
            </a:solidFill>
            <a:miter/>
          </a:ln>
          <a:effectLst>
            <a:outerShdw blurRad="165100" dist="97066" dir="8592729"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13" name="TextBox 52">
            <a:extLst>
              <a:ext uri="{FF2B5EF4-FFF2-40B4-BE49-F238E27FC236}">
                <a16:creationId xmlns:a16="http://schemas.microsoft.com/office/drawing/2014/main" id="{DFDA3413-0548-45AF-9B9A-6389B67C5F39}"/>
              </a:ext>
            </a:extLst>
          </p:cNvPr>
          <p:cNvSpPr txBox="1"/>
          <p:nvPr/>
        </p:nvSpPr>
        <p:spPr>
          <a:xfrm>
            <a:off x="5027201" y="5383285"/>
            <a:ext cx="2149331"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2000" b="1" dirty="0"/>
              <a:t>Stop </a:t>
            </a:r>
            <a:r>
              <a:rPr lang="nl-NL" sz="2000" b="1" dirty="0" err="1"/>
              <a:t>stereotyping</a:t>
            </a:r>
            <a:r>
              <a:rPr sz="2000" b="1" dirty="0"/>
              <a:t>     </a:t>
            </a:r>
          </a:p>
        </p:txBody>
      </p:sp>
      <p:grpSp>
        <p:nvGrpSpPr>
          <p:cNvPr id="16" name="Group">
            <a:extLst>
              <a:ext uri="{FF2B5EF4-FFF2-40B4-BE49-F238E27FC236}">
                <a16:creationId xmlns:a16="http://schemas.microsoft.com/office/drawing/2014/main" id="{0AB9B558-337B-49CA-A8BA-5F58A736D1FC}"/>
              </a:ext>
            </a:extLst>
          </p:cNvPr>
          <p:cNvGrpSpPr/>
          <p:nvPr/>
        </p:nvGrpSpPr>
        <p:grpSpPr>
          <a:xfrm>
            <a:off x="4952999" y="4086854"/>
            <a:ext cx="3784727" cy="747731"/>
            <a:chOff x="0" y="0"/>
            <a:chExt cx="4314178" cy="996972"/>
          </a:xfrm>
          <a:solidFill>
            <a:schemeClr val="accent6">
              <a:lumMod val="75000"/>
            </a:schemeClr>
          </a:solidFill>
        </p:grpSpPr>
        <p:sp>
          <p:nvSpPr>
            <p:cNvPr id="17" name="Freeform 2">
              <a:extLst>
                <a:ext uri="{FF2B5EF4-FFF2-40B4-BE49-F238E27FC236}">
                  <a16:creationId xmlns:a16="http://schemas.microsoft.com/office/drawing/2014/main" id="{6F4F5B7F-A029-48E4-81F2-3A64A729449C}"/>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97B50352-5687-4464-951A-5DC07F5F1990}"/>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9" name="Oval 4">
            <a:extLst>
              <a:ext uri="{FF2B5EF4-FFF2-40B4-BE49-F238E27FC236}">
                <a16:creationId xmlns:a16="http://schemas.microsoft.com/office/drawing/2014/main" id="{504E1C0D-B43A-4871-91BF-25623576A41A}"/>
              </a:ext>
            </a:extLst>
          </p:cNvPr>
          <p:cNvSpPr/>
          <p:nvPr/>
        </p:nvSpPr>
        <p:spPr>
          <a:xfrm>
            <a:off x="4547973" y="3981491"/>
            <a:ext cx="958456" cy="958455"/>
          </a:xfrm>
          <a:prstGeom prst="ellipse">
            <a:avLst/>
          </a:prstGeom>
          <a:solidFill>
            <a:schemeClr val="accent6">
              <a:lumMod val="75000"/>
            </a:schemeClr>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sp>
        <p:nvSpPr>
          <p:cNvPr id="21" name="TextBox 52">
            <a:extLst>
              <a:ext uri="{FF2B5EF4-FFF2-40B4-BE49-F238E27FC236}">
                <a16:creationId xmlns:a16="http://schemas.microsoft.com/office/drawing/2014/main" id="{5357D35D-3B2E-431B-ADAB-1F2222C35ACD}"/>
              </a:ext>
            </a:extLst>
          </p:cNvPr>
          <p:cNvSpPr txBox="1"/>
          <p:nvPr/>
        </p:nvSpPr>
        <p:spPr>
          <a:xfrm>
            <a:off x="5626840" y="4385332"/>
            <a:ext cx="2396507"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err="1"/>
              <a:t>Develop</a:t>
            </a:r>
            <a:r>
              <a:rPr lang="nl-NL" sz="2000" b="1" dirty="0"/>
              <a:t> team skills</a:t>
            </a:r>
            <a:r>
              <a:rPr sz="2000" b="1" dirty="0"/>
              <a:t>     </a:t>
            </a:r>
          </a:p>
        </p:txBody>
      </p:sp>
      <p:grpSp>
        <p:nvGrpSpPr>
          <p:cNvPr id="24" name="Group">
            <a:extLst>
              <a:ext uri="{FF2B5EF4-FFF2-40B4-BE49-F238E27FC236}">
                <a16:creationId xmlns:a16="http://schemas.microsoft.com/office/drawing/2014/main" id="{FDDE72BB-4114-43AE-A163-761FC043C6CF}"/>
              </a:ext>
            </a:extLst>
          </p:cNvPr>
          <p:cNvGrpSpPr/>
          <p:nvPr/>
        </p:nvGrpSpPr>
        <p:grpSpPr>
          <a:xfrm>
            <a:off x="4209858" y="3113785"/>
            <a:ext cx="3637670" cy="747731"/>
            <a:chOff x="0" y="0"/>
            <a:chExt cx="4314178" cy="996972"/>
          </a:xfrm>
          <a:solidFill>
            <a:srgbClr val="FF6600"/>
          </a:solidFill>
        </p:grpSpPr>
        <p:sp>
          <p:nvSpPr>
            <p:cNvPr id="25" name="Freeform 2">
              <a:extLst>
                <a:ext uri="{FF2B5EF4-FFF2-40B4-BE49-F238E27FC236}">
                  <a16:creationId xmlns:a16="http://schemas.microsoft.com/office/drawing/2014/main" id="{0EE60EA8-8901-4FEB-9AA2-7E498B5E0DE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3">
              <a:extLst>
                <a:ext uri="{FF2B5EF4-FFF2-40B4-BE49-F238E27FC236}">
                  <a16:creationId xmlns:a16="http://schemas.microsoft.com/office/drawing/2014/main" id="{3DAC7115-9945-4BA2-8E87-49390E33393D}"/>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918953"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pic>
        <p:nvPicPr>
          <p:cNvPr id="27" name="TinyPPT_2019.png" descr="TinyPPT_2019.png">
            <a:extLst>
              <a:ext uri="{FF2B5EF4-FFF2-40B4-BE49-F238E27FC236}">
                <a16:creationId xmlns:a16="http://schemas.microsoft.com/office/drawing/2014/main" id="{B7D2B4AE-504A-4979-9012-DC3D52FBE673}"/>
              </a:ext>
            </a:extLst>
          </p:cNvPr>
          <p:cNvPicPr>
            <a:picLocks noChangeAspect="1"/>
          </p:cNvPicPr>
          <p:nvPr/>
        </p:nvPicPr>
        <p:blipFill>
          <a:blip r:embed="rId3">
            <a:alphaModFix amt="64876"/>
          </a:blip>
          <a:srcRect l="29878" t="16791"/>
          <a:stretch>
            <a:fillRect/>
          </a:stretch>
        </p:blipFill>
        <p:spPr>
          <a:xfrm>
            <a:off x="5171495" y="2439980"/>
            <a:ext cx="2959157" cy="598466"/>
          </a:xfrm>
          <a:prstGeom prst="rect">
            <a:avLst/>
          </a:prstGeom>
          <a:ln w="12700">
            <a:miter lim="400000"/>
          </a:ln>
        </p:spPr>
      </p:pic>
      <p:sp>
        <p:nvSpPr>
          <p:cNvPr id="28" name="TextBox 52">
            <a:extLst>
              <a:ext uri="{FF2B5EF4-FFF2-40B4-BE49-F238E27FC236}">
                <a16:creationId xmlns:a16="http://schemas.microsoft.com/office/drawing/2014/main" id="{677A4A04-1F28-44FF-A24C-2167B51DEE4A}"/>
              </a:ext>
            </a:extLst>
          </p:cNvPr>
          <p:cNvSpPr txBox="1"/>
          <p:nvPr/>
        </p:nvSpPr>
        <p:spPr>
          <a:xfrm>
            <a:off x="4952998" y="3411685"/>
            <a:ext cx="2179895"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pPr algn="r"/>
            <a:r>
              <a:rPr lang="nl-NL" sz="2000" b="1" dirty="0" err="1"/>
              <a:t>Develop</a:t>
            </a:r>
            <a:r>
              <a:rPr lang="nl-NL" sz="2000" b="1" dirty="0"/>
              <a:t> </a:t>
            </a:r>
            <a:r>
              <a:rPr lang="nl-NL" sz="2000" b="1" dirty="0" err="1"/>
              <a:t>empathy</a:t>
            </a:r>
            <a:r>
              <a:rPr lang="nl-NL" sz="2000" b="1" dirty="0"/>
              <a:t> </a:t>
            </a:r>
            <a:r>
              <a:rPr sz="2000" b="1" dirty="0"/>
              <a:t>     </a:t>
            </a:r>
          </a:p>
        </p:txBody>
      </p:sp>
      <p:sp>
        <p:nvSpPr>
          <p:cNvPr id="30" name="Oval 4">
            <a:extLst>
              <a:ext uri="{FF2B5EF4-FFF2-40B4-BE49-F238E27FC236}">
                <a16:creationId xmlns:a16="http://schemas.microsoft.com/office/drawing/2014/main" id="{9747A956-552B-477E-BCD4-435CB93F32BC}"/>
              </a:ext>
            </a:extLst>
          </p:cNvPr>
          <p:cNvSpPr/>
          <p:nvPr/>
        </p:nvSpPr>
        <p:spPr>
          <a:xfrm flipH="1">
            <a:off x="7294097" y="3008424"/>
            <a:ext cx="958456" cy="958456"/>
          </a:xfrm>
          <a:prstGeom prst="ellipse">
            <a:avLst/>
          </a:prstGeom>
          <a:solidFill>
            <a:srgbClr val="FF6600"/>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grpSp>
        <p:nvGrpSpPr>
          <p:cNvPr id="31" name="Group">
            <a:extLst>
              <a:ext uri="{FF2B5EF4-FFF2-40B4-BE49-F238E27FC236}">
                <a16:creationId xmlns:a16="http://schemas.microsoft.com/office/drawing/2014/main" id="{ADA96987-9490-42A1-B026-C7528098EC1C}"/>
              </a:ext>
            </a:extLst>
          </p:cNvPr>
          <p:cNvGrpSpPr/>
          <p:nvPr/>
        </p:nvGrpSpPr>
        <p:grpSpPr>
          <a:xfrm>
            <a:off x="4953000" y="2140734"/>
            <a:ext cx="3784728" cy="747731"/>
            <a:chOff x="0" y="0"/>
            <a:chExt cx="4314178" cy="996972"/>
          </a:xfrm>
          <a:solidFill>
            <a:srgbClr val="0BA7DF"/>
          </a:solidFill>
        </p:grpSpPr>
        <p:sp>
          <p:nvSpPr>
            <p:cNvPr id="32" name="Freeform 2">
              <a:extLst>
                <a:ext uri="{FF2B5EF4-FFF2-40B4-BE49-F238E27FC236}">
                  <a16:creationId xmlns:a16="http://schemas.microsoft.com/office/drawing/2014/main" id="{2FDDD9A9-34B6-49A2-963B-8B5704619109}"/>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6ADBA73B-5B95-4B98-BC4E-86C1DCB4431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34" name="Oval 4">
            <a:extLst>
              <a:ext uri="{FF2B5EF4-FFF2-40B4-BE49-F238E27FC236}">
                <a16:creationId xmlns:a16="http://schemas.microsoft.com/office/drawing/2014/main" id="{C26182CD-1BCB-47E4-8766-20B6144AD555}"/>
              </a:ext>
            </a:extLst>
          </p:cNvPr>
          <p:cNvSpPr/>
          <p:nvPr/>
        </p:nvSpPr>
        <p:spPr>
          <a:xfrm>
            <a:off x="4547973" y="2035371"/>
            <a:ext cx="958456" cy="958455"/>
          </a:xfrm>
          <a:prstGeom prst="ellipse">
            <a:avLst/>
          </a:prstGeom>
          <a:solidFill>
            <a:srgbClr val="0BA7DF"/>
          </a:solidFill>
          <a:ln w="38100">
            <a:solidFill>
              <a:srgbClr val="FFFFFF"/>
            </a:solidFill>
            <a:miter/>
          </a:ln>
          <a:effectLst>
            <a:outerShdw blurRad="165100" dist="97066" dir="1471343"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35" name="TextBox 52">
            <a:extLst>
              <a:ext uri="{FF2B5EF4-FFF2-40B4-BE49-F238E27FC236}">
                <a16:creationId xmlns:a16="http://schemas.microsoft.com/office/drawing/2014/main" id="{D403EB48-287A-45B0-88F8-48035A285E2E}"/>
              </a:ext>
            </a:extLst>
          </p:cNvPr>
          <p:cNvSpPr txBox="1"/>
          <p:nvPr/>
        </p:nvSpPr>
        <p:spPr>
          <a:xfrm>
            <a:off x="5761073" y="2121692"/>
            <a:ext cx="84541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sz="1575" dirty="0"/>
              <a:t>   </a:t>
            </a:r>
          </a:p>
        </p:txBody>
      </p:sp>
      <p:sp>
        <p:nvSpPr>
          <p:cNvPr id="36" name="TextBox 52">
            <a:extLst>
              <a:ext uri="{FF2B5EF4-FFF2-40B4-BE49-F238E27FC236}">
                <a16:creationId xmlns:a16="http://schemas.microsoft.com/office/drawing/2014/main" id="{2C9DA4F8-1B0E-453A-91FB-959367ACF453}"/>
              </a:ext>
            </a:extLst>
          </p:cNvPr>
          <p:cNvSpPr txBox="1"/>
          <p:nvPr/>
        </p:nvSpPr>
        <p:spPr>
          <a:xfrm>
            <a:off x="5932215" y="2427994"/>
            <a:ext cx="2678250" cy="68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lang="en-GB" sz="2000" b="1" dirty="0"/>
              <a:t>Managing emotions</a:t>
            </a:r>
          </a:p>
          <a:p>
            <a:r>
              <a:rPr sz="2000" b="1" dirty="0"/>
              <a:t>     </a:t>
            </a:r>
          </a:p>
        </p:txBody>
      </p:sp>
      <p:sp>
        <p:nvSpPr>
          <p:cNvPr id="37" name="TextBox 52">
            <a:extLst>
              <a:ext uri="{FF2B5EF4-FFF2-40B4-BE49-F238E27FC236}">
                <a16:creationId xmlns:a16="http://schemas.microsoft.com/office/drawing/2014/main" id="{7DCA6F4A-9D2C-4A5D-BB1B-FA196FD548A4}"/>
              </a:ext>
            </a:extLst>
          </p:cNvPr>
          <p:cNvSpPr txBox="1"/>
          <p:nvPr/>
        </p:nvSpPr>
        <p:spPr>
          <a:xfrm>
            <a:off x="5336297" y="1726998"/>
            <a:ext cx="901823"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sz="1350" dirty="0"/>
              <a:t>     </a:t>
            </a: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21</a:t>
            </a:fld>
            <a:endParaRPr lang="en-US" dirty="0"/>
          </a:p>
        </p:txBody>
      </p:sp>
      <p:sp>
        <p:nvSpPr>
          <p:cNvPr id="40" name="Текстов контейнер 5">
            <a:extLst>
              <a:ext uri="{FF2B5EF4-FFF2-40B4-BE49-F238E27FC236}">
                <a16:creationId xmlns:a16="http://schemas.microsoft.com/office/drawing/2014/main" id="{04A5341A-C82E-4655-9793-4910B5101A52}"/>
              </a:ext>
            </a:extLst>
          </p:cNvPr>
          <p:cNvSpPr txBox="1">
            <a:spLocks/>
          </p:cNvSpPr>
          <p:nvPr/>
        </p:nvSpPr>
        <p:spPr>
          <a:xfrm>
            <a:off x="5067817" y="1449998"/>
            <a:ext cx="2779713" cy="330684"/>
          </a:xfrm>
          <a:prstGeom prst="rect">
            <a:avLst/>
          </a:prstGeom>
          <a:solidFill>
            <a:schemeClr val="bg1">
              <a:alpha val="90000"/>
            </a:schemeClr>
          </a:solidFill>
          <a:effectLst/>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90000"/>
              </a:lnSpc>
            </a:pPr>
            <a:r>
              <a:rPr lang="en-GB" sz="1900" b="1" dirty="0">
                <a:solidFill>
                  <a:schemeClr val="tx1">
                    <a:lumMod val="75000"/>
                    <a:lumOff val="25000"/>
                  </a:schemeClr>
                </a:solidFill>
              </a:rPr>
              <a:t>Skills youth</a:t>
            </a:r>
            <a:endParaRPr lang="bg-BG" sz="1900" b="1" dirty="0">
              <a:solidFill>
                <a:schemeClr val="tx1">
                  <a:lumMod val="75000"/>
                  <a:lumOff val="25000"/>
                </a:schemeClr>
              </a:solidFill>
            </a:endParaRPr>
          </a:p>
        </p:txBody>
      </p:sp>
      <p:sp>
        <p:nvSpPr>
          <p:cNvPr id="39" name="Текстово поле 38">
            <a:extLst>
              <a:ext uri="{FF2B5EF4-FFF2-40B4-BE49-F238E27FC236}">
                <a16:creationId xmlns:a16="http://schemas.microsoft.com/office/drawing/2014/main" id="{5427986B-5B6D-4FA4-8BC7-21961B9A374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grpId="0" nodeType="afterEffect">
                                  <p:stCondLst>
                                    <p:cond delay="0"/>
                                  </p:stCondLst>
                                  <p:iterate>
                                    <p:tmAbs val="0"/>
                                  </p:iterate>
                                  <p:childTnLst>
                                    <p:set>
                                      <p:cBhvr>
                                        <p:cTn id="23" fill="hold"/>
                                        <p:tgtEl>
                                          <p:spTgt spid="31"/>
                                        </p:tgtEl>
                                        <p:attrNameLst>
                                          <p:attrName>style.visibility</p:attrName>
                                        </p:attrNameLst>
                                      </p:cBhvr>
                                      <p:to>
                                        <p:strVal val="visible"/>
                                      </p:to>
                                    </p:set>
                                    <p:animEffect transition="in" filter="wipe(left)">
                                      <p:cBhvr>
                                        <p:cTn id="24" dur="200"/>
                                        <p:tgtEl>
                                          <p:spTgt spid="31"/>
                                        </p:tgtEl>
                                      </p:cBhvr>
                                    </p:animEffect>
                                  </p:childTnLst>
                                </p:cTn>
                              </p:par>
                            </p:childTnLst>
                          </p:cTn>
                        </p:par>
                        <p:par>
                          <p:cTn id="25" fill="hold">
                            <p:stCondLst>
                              <p:cond delay="200"/>
                            </p:stCondLst>
                            <p:childTnLst>
                              <p:par>
                                <p:cTn id="26" presetID="22" presetClass="entr" presetSubtype="8" fill="hold" grpId="0" nodeType="afterEffect">
                                  <p:stCondLst>
                                    <p:cond delay="0"/>
                                  </p:stCondLst>
                                  <p:iterate>
                                    <p:tmAbs val="0"/>
                                  </p:iterate>
                                  <p:childTnLst>
                                    <p:set>
                                      <p:cBhvr>
                                        <p:cTn id="27" fill="hold"/>
                                        <p:tgtEl>
                                          <p:spTgt spid="27"/>
                                        </p:tgtEl>
                                        <p:attrNameLst>
                                          <p:attrName>style.visibility</p:attrName>
                                        </p:attrNameLst>
                                      </p:cBhvr>
                                      <p:to>
                                        <p:strVal val="visible"/>
                                      </p:to>
                                    </p:set>
                                    <p:animEffect transition="in" filter="wipe(left)">
                                      <p:cBhvr>
                                        <p:cTn id="28" dur="200"/>
                                        <p:tgtEl>
                                          <p:spTgt spid="27"/>
                                        </p:tgtEl>
                                      </p:cBhvr>
                                    </p:animEffect>
                                  </p:childTnLst>
                                </p:cTn>
                              </p:par>
                              <p:par>
                                <p:cTn id="29" presetID="22" presetClass="entr" presetSubtype="8" fill="hold" grpId="0" nodeType="withEffect">
                                  <p:stCondLst>
                                    <p:cond delay="0"/>
                                  </p:stCondLst>
                                  <p:iterate>
                                    <p:tmAbs val="0"/>
                                  </p:iterate>
                                  <p:childTnLst>
                                    <p:set>
                                      <p:cBhvr>
                                        <p:cTn id="30" fill="hold"/>
                                        <p:tgtEl>
                                          <p:spTgt spid="36"/>
                                        </p:tgtEl>
                                        <p:attrNameLst>
                                          <p:attrName>style.visibility</p:attrName>
                                        </p:attrNameLst>
                                      </p:cBhvr>
                                      <p:to>
                                        <p:strVal val="visible"/>
                                      </p:to>
                                    </p:set>
                                    <p:animEffect transition="in" filter="wipe(left)">
                                      <p:cBhvr>
                                        <p:cTn id="31" dur="400"/>
                                        <p:tgtEl>
                                          <p:spTgt spid="36"/>
                                        </p:tgtEl>
                                      </p:cBhvr>
                                    </p:animEffect>
                                  </p:childTnLst>
                                </p:cTn>
                              </p:par>
                            </p:childTnLst>
                          </p:cTn>
                        </p:par>
                        <p:par>
                          <p:cTn id="32" fill="hold">
                            <p:stCondLst>
                              <p:cond delay="600"/>
                            </p:stCondLst>
                            <p:childTnLst>
                              <p:par>
                                <p:cTn id="33" presetID="22" presetClass="entr" presetSubtype="8" fill="hold" grpId="0" nodeType="afterEffect">
                                  <p:stCondLst>
                                    <p:cond delay="0"/>
                                  </p:stCondLst>
                                  <p:iterate>
                                    <p:tmAbs val="0"/>
                                  </p:iterate>
                                  <p:childTnLst>
                                    <p:set>
                                      <p:cBhvr>
                                        <p:cTn id="34" fill="hold"/>
                                        <p:tgtEl>
                                          <p:spTgt spid="37"/>
                                        </p:tgtEl>
                                        <p:attrNameLst>
                                          <p:attrName>style.visibility</p:attrName>
                                        </p:attrNameLst>
                                      </p:cBhvr>
                                      <p:to>
                                        <p:strVal val="visible"/>
                                      </p:to>
                                    </p:set>
                                    <p:animEffect transition="in" filter="wipe(left)">
                                      <p:cBhvr>
                                        <p:cTn id="35" dur="400"/>
                                        <p:tgtEl>
                                          <p:spTgt spid="37"/>
                                        </p:tgtEl>
                                      </p:cBhvr>
                                    </p:animEffect>
                                  </p:childTnLst>
                                </p:cTn>
                              </p:par>
                            </p:childTnLst>
                          </p:cTn>
                        </p:par>
                        <p:par>
                          <p:cTn id="36" fill="hold">
                            <p:stCondLst>
                              <p:cond delay="1000"/>
                            </p:stCondLst>
                            <p:childTnLst>
                              <p:par>
                                <p:cTn id="37" presetID="22" presetClass="entr" presetSubtype="8" fill="hold" grpId="0" nodeType="afterEffect">
                                  <p:stCondLst>
                                    <p:cond delay="0"/>
                                  </p:stCondLst>
                                  <p:iterate>
                                    <p:tmAbs val="0"/>
                                  </p:iterate>
                                  <p:childTnLst>
                                    <p:set>
                                      <p:cBhvr>
                                        <p:cTn id="38" fill="hold"/>
                                        <p:tgtEl>
                                          <p:spTgt spid="35"/>
                                        </p:tgtEl>
                                        <p:attrNameLst>
                                          <p:attrName>style.visibility</p:attrName>
                                        </p:attrNameLst>
                                      </p:cBhvr>
                                      <p:to>
                                        <p:strVal val="visible"/>
                                      </p:to>
                                    </p:set>
                                    <p:animEffect transition="in" filter="wipe(left)">
                                      <p:cBhvr>
                                        <p:cTn id="39" dur="4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par>
                          <p:cTn id="44" fill="hold">
                            <p:stCondLst>
                              <p:cond delay="0"/>
                            </p:stCondLst>
                            <p:childTnLst>
                              <p:par>
                                <p:cTn id="45" presetID="22" presetClass="entr" presetSubtype="2" fill="hold" grpId="0" nodeType="afterEffect">
                                  <p:stCondLst>
                                    <p:cond delay="0"/>
                                  </p:stCondLst>
                                  <p:iterate>
                                    <p:tmAbs val="0"/>
                                  </p:iterate>
                                  <p:childTnLst>
                                    <p:set>
                                      <p:cBhvr>
                                        <p:cTn id="46" fill="hold"/>
                                        <p:tgtEl>
                                          <p:spTgt spid="24"/>
                                        </p:tgtEl>
                                        <p:attrNameLst>
                                          <p:attrName>style.visibility</p:attrName>
                                        </p:attrNameLst>
                                      </p:cBhvr>
                                      <p:to>
                                        <p:strVal val="visible"/>
                                      </p:to>
                                    </p:set>
                                    <p:animEffect transition="in" filter="wipe(right)">
                                      <p:cBhvr>
                                        <p:cTn id="47" dur="200"/>
                                        <p:tgtEl>
                                          <p:spTgt spid="24"/>
                                        </p:tgtEl>
                                      </p:cBhvr>
                                    </p:animEffect>
                                  </p:childTnLst>
                                </p:cTn>
                              </p:par>
                              <p:par>
                                <p:cTn id="48" presetID="22" presetClass="entr" presetSubtype="2" fill="hold" grpId="0" nodeType="withEffect">
                                  <p:stCondLst>
                                    <p:cond delay="0"/>
                                  </p:stCondLst>
                                  <p:iterate>
                                    <p:tmAbs val="0"/>
                                  </p:iterate>
                                  <p:childTnLst>
                                    <p:set>
                                      <p:cBhvr>
                                        <p:cTn id="49" fill="hold"/>
                                        <p:tgtEl>
                                          <p:spTgt spid="28"/>
                                        </p:tgtEl>
                                        <p:attrNameLst>
                                          <p:attrName>style.visibility</p:attrName>
                                        </p:attrNameLst>
                                      </p:cBhvr>
                                      <p:to>
                                        <p:strVal val="visible"/>
                                      </p:to>
                                    </p:set>
                                    <p:animEffect transition="in" filter="wipe(right)">
                                      <p:cBhvr>
                                        <p:cTn id="50" dur="6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grpId="0" nodeType="afterEffect">
                                  <p:stCondLst>
                                    <p:cond delay="0"/>
                                  </p:stCondLst>
                                  <p:iterate>
                                    <p:tmAbs val="0"/>
                                  </p:iterate>
                                  <p:childTnLst>
                                    <p:set>
                                      <p:cBhvr>
                                        <p:cTn id="57" fill="hold"/>
                                        <p:tgtEl>
                                          <p:spTgt spid="16"/>
                                        </p:tgtEl>
                                        <p:attrNameLst>
                                          <p:attrName>style.visibility</p:attrName>
                                        </p:attrNameLst>
                                      </p:cBhvr>
                                      <p:to>
                                        <p:strVal val="visible"/>
                                      </p:to>
                                    </p:set>
                                    <p:animEffect transition="in" filter="wipe(left)">
                                      <p:cBhvr>
                                        <p:cTn id="58" dur="200"/>
                                        <p:tgtEl>
                                          <p:spTgt spid="16"/>
                                        </p:tgtEl>
                                      </p:cBhvr>
                                    </p:animEffect>
                                  </p:childTnLst>
                                </p:cTn>
                              </p:par>
                              <p:par>
                                <p:cTn id="59" presetID="22" presetClass="entr" presetSubtype="8" fill="hold" grpId="0" nodeType="withEffect">
                                  <p:stCondLst>
                                    <p:cond delay="0"/>
                                  </p:stCondLst>
                                  <p:iterate>
                                    <p:tmAbs val="0"/>
                                  </p:iterate>
                                  <p:childTnLst>
                                    <p:set>
                                      <p:cBhvr>
                                        <p:cTn id="60" fill="hold"/>
                                        <p:tgtEl>
                                          <p:spTgt spid="21"/>
                                        </p:tgtEl>
                                        <p:attrNameLst>
                                          <p:attrName>style.visibility</p:attrName>
                                        </p:attrNameLst>
                                      </p:cBhvr>
                                      <p:to>
                                        <p:strVal val="visible"/>
                                      </p:to>
                                    </p:set>
                                    <p:animEffect transition="in" filter="wipe(left)">
                                      <p:cBhvr>
                                        <p:cTn id="61" dur="4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par>
                          <p:cTn id="66" fill="hold">
                            <p:stCondLst>
                              <p:cond delay="0"/>
                            </p:stCondLst>
                            <p:childTnLst>
                              <p:par>
                                <p:cTn id="67" presetID="22" presetClass="entr" presetSubtype="2" fill="hold" grpId="0" nodeType="afterEffect">
                                  <p:stCondLst>
                                    <p:cond delay="0"/>
                                  </p:stCondLst>
                                  <p:iterate>
                                    <p:tmAbs val="0"/>
                                  </p:iterate>
                                  <p:childTnLst>
                                    <p:set>
                                      <p:cBhvr>
                                        <p:cTn id="68" fill="hold"/>
                                        <p:tgtEl>
                                          <p:spTgt spid="8"/>
                                        </p:tgtEl>
                                        <p:attrNameLst>
                                          <p:attrName>style.visibility</p:attrName>
                                        </p:attrNameLst>
                                      </p:cBhvr>
                                      <p:to>
                                        <p:strVal val="visible"/>
                                      </p:to>
                                    </p:set>
                                    <p:animEffect transition="in" filter="wipe(right)">
                                      <p:cBhvr>
                                        <p:cTn id="69" dur="200"/>
                                        <p:tgtEl>
                                          <p:spTgt spid="8"/>
                                        </p:tgtEl>
                                      </p:cBhvr>
                                    </p:animEffect>
                                  </p:childTnLst>
                                </p:cTn>
                              </p:par>
                              <p:par>
                                <p:cTn id="70" presetID="22" presetClass="entr" presetSubtype="2" fill="hold" grpId="0" nodeType="withEffect">
                                  <p:stCondLst>
                                    <p:cond delay="0"/>
                                  </p:stCondLst>
                                  <p:iterate>
                                    <p:tmAbs val="0"/>
                                  </p:iterate>
                                  <p:childTnLst>
                                    <p:set>
                                      <p:cBhvr>
                                        <p:cTn id="71" fill="hold"/>
                                        <p:tgtEl>
                                          <p:spTgt spid="13"/>
                                        </p:tgtEl>
                                        <p:attrNameLst>
                                          <p:attrName>style.visibility</p:attrName>
                                        </p:attrNameLst>
                                      </p:cBhvr>
                                      <p:to>
                                        <p:strVal val="visible"/>
                                      </p:to>
                                    </p:set>
                                    <p:animEffect transition="in" filter="wipe(right)">
                                      <p:cBhvr>
                                        <p:cTn id="72"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3" grpId="0" animBg="1" advAuto="0"/>
      <p:bldP spid="16" grpId="0" animBg="1" advAuto="0"/>
      <p:bldP spid="19" grpId="0" animBg="1" advAuto="0"/>
      <p:bldP spid="21" grpId="0" animBg="1" advAuto="0"/>
      <p:bldP spid="24" grpId="0" animBg="1" advAuto="0"/>
      <p:bldP spid="27" grpId="0" animBg="1" advAuto="0"/>
      <p:bldP spid="28" grpId="0" animBg="1" advAuto="0"/>
      <p:bldP spid="30" grpId="0" animBg="1" advAuto="0"/>
      <p:bldP spid="31" grpId="0" animBg="1" advAuto="0"/>
      <p:bldP spid="34" grpId="0" animBg="1" advAuto="0"/>
      <p:bldP spid="35" grpId="0" animBg="1" advAuto="0"/>
      <p:bldP spid="36" grpId="0" animBg="1" advAuto="0"/>
      <p:bldP spid="37" grpId="0" animBg="1" advAuto="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586520833"/>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coaching and parenting</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
        <p:nvSpPr>
          <p:cNvPr id="6" name="Текстово поле 5">
            <a:extLst>
              <a:ext uri="{FF2B5EF4-FFF2-40B4-BE49-F238E27FC236}">
                <a16:creationId xmlns:a16="http://schemas.microsoft.com/office/drawing/2014/main" id="{1C7A4C6F-61A9-4C6B-AC7A-B3E3468817A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4730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908797" y="2308244"/>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Present </a:t>
            </a:r>
            <a:r>
              <a:rPr lang="nl-NL" dirty="0" err="1">
                <a:solidFill>
                  <a:schemeClr val="tx1">
                    <a:lumMod val="75000"/>
                    <a:lumOff val="25000"/>
                  </a:schemeClr>
                </a:solidFill>
              </a:rPr>
              <a:t>your</a:t>
            </a:r>
            <a:r>
              <a:rPr lang="nl-NL" dirty="0">
                <a:solidFill>
                  <a:schemeClr val="tx1">
                    <a:lumMod val="75000"/>
                    <a:lumOff val="25000"/>
                  </a:schemeClr>
                </a:solidFill>
              </a:rPr>
              <a:t> </a:t>
            </a:r>
            <a:r>
              <a:rPr lang="nl-NL" dirty="0" err="1">
                <a:solidFill>
                  <a:schemeClr val="tx1">
                    <a:lumMod val="75000"/>
                    <a:lumOff val="25000"/>
                  </a:schemeClr>
                </a:solidFill>
              </a:rPr>
              <a:t>role</a:t>
            </a:r>
            <a:r>
              <a:rPr lang="nl-NL" dirty="0">
                <a:solidFill>
                  <a:schemeClr val="tx1">
                    <a:lumMod val="75000"/>
                    <a:lumOff val="25000"/>
                  </a:schemeClr>
                </a:solidFill>
              </a:rPr>
              <a:t> model</a:t>
            </a:r>
            <a:r>
              <a:rPr dirty="0">
                <a:solidFill>
                  <a:schemeClr val="tx1">
                    <a:lumMod val="75000"/>
                    <a:lumOff val="25000"/>
                  </a:schemeClr>
                </a:solidFill>
              </a:rPr>
              <a:t>     </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3 </a:t>
            </a:r>
            <a:r>
              <a:rPr lang="nl-NL" dirty="0" err="1">
                <a:solidFill>
                  <a:schemeClr val="tx1">
                    <a:lumMod val="75000"/>
                    <a:lumOff val="25000"/>
                  </a:schemeClr>
                </a:solidFill>
              </a:rPr>
              <a:t>other</a:t>
            </a:r>
            <a:r>
              <a:rPr lang="nl-NL" dirty="0">
                <a:solidFill>
                  <a:schemeClr val="tx1">
                    <a:lumMod val="75000"/>
                    <a:lumOff val="25000"/>
                  </a:schemeClr>
                </a:solidFill>
              </a:rPr>
              <a:t> </a:t>
            </a:r>
            <a:r>
              <a:rPr lang="nl-NL" dirty="0" err="1">
                <a:solidFill>
                  <a:schemeClr val="tx1">
                    <a:lumMod val="75000"/>
                    <a:lumOff val="25000"/>
                  </a:schemeClr>
                </a:solidFill>
              </a:rPr>
              <a:t>characteristics</a:t>
            </a:r>
            <a:r>
              <a:rPr lang="nl-NL" dirty="0">
                <a:solidFill>
                  <a:schemeClr val="tx1">
                    <a:lumMod val="75000"/>
                    <a:lumOff val="25000"/>
                  </a:schemeClr>
                </a:solidFill>
              </a:rPr>
              <a:t> of </a:t>
            </a:r>
            <a:r>
              <a:rPr lang="nl-NL" dirty="0" err="1">
                <a:solidFill>
                  <a:schemeClr val="tx1">
                    <a:lumMod val="75000"/>
                    <a:lumOff val="25000"/>
                  </a:schemeClr>
                </a:solidFill>
              </a:rPr>
              <a:t>your</a:t>
            </a:r>
            <a:r>
              <a:rPr lang="nl-NL" dirty="0">
                <a:solidFill>
                  <a:schemeClr val="tx1">
                    <a:lumMod val="75000"/>
                    <a:lumOff val="25000"/>
                  </a:schemeClr>
                </a:solidFill>
              </a:rPr>
              <a:t> </a:t>
            </a:r>
            <a:r>
              <a:rPr lang="nl-NL" dirty="0" err="1">
                <a:solidFill>
                  <a:schemeClr val="tx1">
                    <a:lumMod val="75000"/>
                    <a:lumOff val="25000"/>
                  </a:schemeClr>
                </a:solidFill>
              </a:rPr>
              <a:t>role</a:t>
            </a:r>
            <a:r>
              <a:rPr lang="nl-NL" dirty="0">
                <a:solidFill>
                  <a:schemeClr val="tx1">
                    <a:lumMod val="75000"/>
                    <a:lumOff val="25000"/>
                  </a:schemeClr>
                </a:solidFill>
              </a:rPr>
              <a:t> model</a:t>
            </a:r>
            <a:r>
              <a:rPr dirty="0">
                <a:solidFill>
                  <a:schemeClr val="tx1">
                    <a:lumMod val="75000"/>
                    <a:lumOff val="25000"/>
                  </a:schemeClr>
                </a:solidFill>
              </a:rPr>
              <a:t>     </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How </a:t>
            </a:r>
            <a:r>
              <a:rPr lang="nl-NL" dirty="0" err="1">
                <a:solidFill>
                  <a:schemeClr val="tx1">
                    <a:lumMod val="75000"/>
                    <a:lumOff val="25000"/>
                  </a:schemeClr>
                </a:solidFill>
              </a:rPr>
              <a:t>your</a:t>
            </a:r>
            <a:r>
              <a:rPr lang="nl-NL" dirty="0">
                <a:solidFill>
                  <a:schemeClr val="tx1">
                    <a:lumMod val="75000"/>
                    <a:lumOff val="25000"/>
                  </a:schemeClr>
                </a:solidFill>
              </a:rPr>
              <a:t> </a:t>
            </a:r>
            <a:r>
              <a:rPr lang="nl-NL" dirty="0" err="1">
                <a:solidFill>
                  <a:schemeClr val="tx1">
                    <a:lumMod val="75000"/>
                    <a:lumOff val="25000"/>
                  </a:schemeClr>
                </a:solidFill>
              </a:rPr>
              <a:t>role</a:t>
            </a:r>
            <a:r>
              <a:rPr lang="nl-NL" dirty="0">
                <a:solidFill>
                  <a:schemeClr val="tx1">
                    <a:lumMod val="75000"/>
                    <a:lumOff val="25000"/>
                  </a:schemeClr>
                </a:solidFill>
              </a:rPr>
              <a:t> model </a:t>
            </a:r>
            <a:r>
              <a:rPr lang="nl-NL" dirty="0" err="1">
                <a:solidFill>
                  <a:schemeClr val="tx1">
                    <a:lumMod val="75000"/>
                    <a:lumOff val="25000"/>
                  </a:schemeClr>
                </a:solidFill>
              </a:rPr>
              <a:t>can</a:t>
            </a:r>
            <a:r>
              <a:rPr lang="nl-NL" dirty="0">
                <a:solidFill>
                  <a:schemeClr val="tx1">
                    <a:lumMod val="75000"/>
                    <a:lumOff val="25000"/>
                  </a:schemeClr>
                </a:solidFill>
              </a:rPr>
              <a:t> help counter these drawbacks</a:t>
            </a:r>
            <a:r>
              <a:rPr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3 major drawbacks </a:t>
            </a:r>
            <a:r>
              <a:rPr lang="nl-NL" dirty="0" err="1">
                <a:solidFill>
                  <a:schemeClr val="tx1">
                    <a:lumMod val="75000"/>
                    <a:lumOff val="25000"/>
                  </a:schemeClr>
                </a:solidFill>
              </a:rPr>
              <a:t>for</a:t>
            </a:r>
            <a:r>
              <a:rPr lang="nl-NL" dirty="0">
                <a:solidFill>
                  <a:schemeClr val="tx1">
                    <a:lumMod val="75000"/>
                    <a:lumOff val="25000"/>
                  </a:schemeClr>
                </a:solidFill>
              </a:rPr>
              <a:t> </a:t>
            </a:r>
            <a:r>
              <a:rPr lang="nl-NL" dirty="0" err="1">
                <a:solidFill>
                  <a:schemeClr val="tx1">
                    <a:lumMod val="75000"/>
                    <a:lumOff val="25000"/>
                  </a:schemeClr>
                </a:solidFill>
              </a:rPr>
              <a:t>youths</a:t>
            </a:r>
            <a:r>
              <a:rPr lang="nl-NL" dirty="0">
                <a:solidFill>
                  <a:schemeClr val="tx1">
                    <a:lumMod val="75000"/>
                    <a:lumOff val="25000"/>
                  </a:schemeClr>
                </a:solidFill>
              </a:rPr>
              <a:t> </a:t>
            </a:r>
            <a:r>
              <a:rPr lang="nl-NL" dirty="0" err="1">
                <a:solidFill>
                  <a:schemeClr val="tx1">
                    <a:lumMod val="75000"/>
                    <a:lumOff val="25000"/>
                  </a:schemeClr>
                </a:solidFill>
              </a:rPr>
              <a:t>today</a:t>
            </a:r>
            <a:r>
              <a:rPr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647866" y="4002323"/>
            <a:ext cx="27161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err="1">
                <a:solidFill>
                  <a:schemeClr val="tx1">
                    <a:lumMod val="75000"/>
                    <a:lumOff val="25000"/>
                  </a:schemeClr>
                </a:solidFill>
              </a:rPr>
              <a:t>Describe</a:t>
            </a:r>
            <a:r>
              <a:rPr lang="nl-NL" dirty="0">
                <a:solidFill>
                  <a:schemeClr val="tx1">
                    <a:lumMod val="75000"/>
                    <a:lumOff val="25000"/>
                  </a:schemeClr>
                </a:solidFill>
              </a:rPr>
              <a:t> </a:t>
            </a:r>
            <a:r>
              <a:rPr lang="nl-NL" dirty="0" err="1">
                <a:solidFill>
                  <a:schemeClr val="tx1">
                    <a:lumMod val="75000"/>
                    <a:lumOff val="25000"/>
                  </a:schemeClr>
                </a:solidFill>
              </a:rPr>
              <a:t>why</a:t>
            </a:r>
            <a:r>
              <a:rPr dirty="0">
                <a:solidFill>
                  <a:schemeClr val="tx1">
                    <a:lumMod val="75000"/>
                    <a:lumOff val="25000"/>
                  </a:schemeClr>
                </a:solidFill>
              </a:rPr>
              <a: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Most </a:t>
            </a:r>
            <a:r>
              <a:rPr lang="nl-NL" dirty="0" err="1">
                <a:solidFill>
                  <a:schemeClr val="tx1">
                    <a:lumMod val="75000"/>
                    <a:lumOff val="25000"/>
                  </a:schemeClr>
                </a:solidFill>
              </a:rPr>
              <a:t>influential</a:t>
            </a:r>
            <a:r>
              <a:rPr lang="nl-NL" dirty="0">
                <a:solidFill>
                  <a:schemeClr val="tx1">
                    <a:lumMod val="75000"/>
                    <a:lumOff val="25000"/>
                  </a:schemeClr>
                </a:solidFill>
              </a:rPr>
              <a:t> person</a:t>
            </a:r>
            <a:endParaRPr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Coaching and parenting: Exercise</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23</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82661" y="365427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23962" y="480102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823661" y="2842743"/>
            <a:ext cx="4455017" cy="492122"/>
          </a:xfrm>
          <a:prstGeom prst="rect">
            <a:avLst/>
          </a:prstGeom>
          <a:noFill/>
        </p:spPr>
        <p:txBody>
          <a:bodyPr wrap="square">
            <a:spAutoFit/>
          </a:bodyPr>
          <a:lstStyle/>
          <a:p>
            <a:pPr marL="0" marR="0" lvl="0" indent="0" fontAlgn="auto">
              <a:lnSpc>
                <a:spcPct val="115000"/>
              </a:lnSpc>
              <a:spcBef>
                <a:spcPct val="0"/>
              </a:spcBef>
              <a:spcAft>
                <a:spcPts val="600"/>
              </a:spcAft>
              <a:buClrTx/>
              <a:buSzTx/>
              <a:tabLst/>
              <a:defRPr/>
            </a:pPr>
            <a:r>
              <a:rPr lang="en-GB" sz="2400" dirty="0">
                <a:solidFill>
                  <a:srgbClr val="0770B1"/>
                </a:solidFill>
                <a:latin typeface="+mj-lt"/>
                <a:ea typeface="+mj-ea"/>
                <a:cs typeface="+mj-cs"/>
              </a:rPr>
              <a:t>Build your own role model </a:t>
            </a: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a:t>Coaching and parenting: Exercise</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
        <p:nvSpPr>
          <p:cNvPr id="18" name="Текстово поле 17">
            <a:extLst>
              <a:ext uri="{FF2B5EF4-FFF2-40B4-BE49-F238E27FC236}">
                <a16:creationId xmlns:a16="http://schemas.microsoft.com/office/drawing/2014/main" id="{9310715C-86DD-451D-9399-9D0F0AA3925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438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1"/>
            <a:ext cx="4572000" cy="2144712"/>
          </a:xfrm>
        </p:spPr>
        <p:txBody>
          <a:bodyPr>
            <a:normAutofit fontScale="92500" lnSpcReduction="20000"/>
          </a:bodyPr>
          <a:lstStyle/>
          <a:p>
            <a:pPr marL="0" indent="0">
              <a:lnSpc>
                <a:spcPct val="120000"/>
              </a:lnSpc>
              <a:spcBef>
                <a:spcPts val="0"/>
              </a:spcBef>
              <a:spcAft>
                <a:spcPts val="600"/>
              </a:spcAft>
              <a:buNone/>
            </a:pPr>
            <a:r>
              <a:rPr lang="en-GB" sz="2600" dirty="0"/>
              <a:t>Critical thinking</a:t>
            </a:r>
          </a:p>
          <a:p>
            <a:pPr marL="400050" lvl="1" indent="0">
              <a:lnSpc>
                <a:spcPct val="120000"/>
              </a:lnSpc>
              <a:spcBef>
                <a:spcPts val="0"/>
              </a:spcBef>
              <a:spcAft>
                <a:spcPts val="600"/>
              </a:spcAft>
              <a:buNone/>
            </a:pPr>
            <a:r>
              <a:rPr lang="en-GB" sz="2400" dirty="0">
                <a:solidFill>
                  <a:schemeClr val="tx1">
                    <a:lumMod val="75000"/>
                    <a:lumOff val="25000"/>
                  </a:schemeClr>
                </a:solidFill>
              </a:rPr>
              <a:t>Deliberately analysing information</a:t>
            </a:r>
          </a:p>
          <a:p>
            <a:pPr marL="400050" lvl="1" indent="0">
              <a:lnSpc>
                <a:spcPct val="120000"/>
              </a:lnSpc>
              <a:spcBef>
                <a:spcPts val="0"/>
              </a:spcBef>
              <a:spcAft>
                <a:spcPts val="600"/>
              </a:spcAft>
              <a:buNone/>
            </a:pPr>
            <a:r>
              <a:rPr lang="en-GB" sz="2400" dirty="0">
                <a:solidFill>
                  <a:schemeClr val="tx1">
                    <a:lumMod val="75000"/>
                    <a:lumOff val="25000"/>
                  </a:schemeClr>
                </a:solidFill>
              </a:rPr>
              <a:t>based on facts </a:t>
            </a:r>
          </a:p>
          <a:p>
            <a:pPr marL="400050" lvl="1" indent="0">
              <a:lnSpc>
                <a:spcPct val="120000"/>
              </a:lnSpc>
              <a:spcBef>
                <a:spcPts val="0"/>
              </a:spcBef>
              <a:spcAft>
                <a:spcPts val="600"/>
              </a:spcAft>
              <a:buNone/>
            </a:pPr>
            <a:r>
              <a:rPr lang="en-GB" sz="2400" dirty="0">
                <a:solidFill>
                  <a:schemeClr val="tx1">
                    <a:lumMod val="75000"/>
                    <a:lumOff val="25000"/>
                  </a:schemeClr>
                </a:solidFill>
              </a:rPr>
              <a:t>to make better judgment and decisions</a:t>
            </a:r>
          </a:p>
          <a:p>
            <a:pPr marL="0" indent="0">
              <a:lnSpc>
                <a:spcPct val="120000"/>
              </a:lnSpc>
              <a:spcBef>
                <a:spcPts val="0"/>
              </a:spcBef>
              <a:spcAft>
                <a:spcPts val="600"/>
              </a:spcAft>
              <a:buNone/>
            </a:pPr>
            <a:endParaRPr lang="en-GB" dirty="0"/>
          </a:p>
        </p:txBody>
      </p:sp>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685800" y="4430713"/>
            <a:ext cx="4572000" cy="2290766"/>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Apply to polarising messages like:</a:t>
            </a:r>
          </a:p>
          <a:p>
            <a:r>
              <a:rPr lang="en-GB" sz="2200" dirty="0"/>
              <a:t>Binary, us-them, black and white propaganda </a:t>
            </a:r>
          </a:p>
          <a:p>
            <a:r>
              <a:rPr lang="en-GB" sz="2200" dirty="0"/>
              <a:t>Fake news</a:t>
            </a:r>
          </a:p>
          <a:p>
            <a:r>
              <a:rPr lang="en-GB" sz="2200" dirty="0"/>
              <a:t>Biased reporting</a:t>
            </a:r>
          </a:p>
        </p:txBody>
      </p:sp>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lstStyle/>
          <a:p>
            <a:r>
              <a:rPr lang="en-GB" dirty="0"/>
              <a:t>Critical thinking</a:t>
            </a:r>
            <a:endParaRPr lang="bg-BG" dirty="0"/>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4" name="Afbeelding 3">
            <a:hlinkClick r:id="rId3"/>
            <a:extLst>
              <a:ext uri="{FF2B5EF4-FFF2-40B4-BE49-F238E27FC236}">
                <a16:creationId xmlns:a16="http://schemas.microsoft.com/office/drawing/2014/main" id="{97DC58D1-B40D-4AC0-A044-E05EA7C9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254" y="2187799"/>
            <a:ext cx="3616346" cy="4168555"/>
          </a:xfrm>
          <a:prstGeom prst="rect">
            <a:avLst/>
          </a:prstGeom>
        </p:spPr>
      </p:pic>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en-GB" dirty="0"/>
              <a:t> </a:t>
            </a:r>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26</a:t>
            </a:fld>
            <a:endParaRPr lang="en-US"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917805129"/>
              </p:ext>
            </p:extLst>
          </p:nvPr>
        </p:nvGraphicFramePr>
        <p:xfrm>
          <a:off x="674146" y="2286000"/>
          <a:ext cx="7772400" cy="403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Заглавие 8">
            <a:extLst>
              <a:ext uri="{FF2B5EF4-FFF2-40B4-BE49-F238E27FC236}">
                <a16:creationId xmlns:a16="http://schemas.microsoft.com/office/drawing/2014/main" id="{A6B8A105-D06E-4724-BEC2-858BCAD514BD}"/>
              </a:ext>
            </a:extLst>
          </p:cNvPr>
          <p:cNvSpPr>
            <a:spLocks noGrp="1"/>
          </p:cNvSpPr>
          <p:nvPr>
            <p:ph type="title"/>
          </p:nvPr>
        </p:nvSpPr>
        <p:spPr/>
        <p:txBody>
          <a:bodyPr/>
          <a:lstStyle/>
          <a:p>
            <a:r>
              <a:rPr lang="en-GB" dirty="0"/>
              <a:t>Workshop on critical thinking</a:t>
            </a:r>
            <a:endParaRPr lang="bg-BG" dirty="0"/>
          </a:p>
        </p:txBody>
      </p:sp>
      <p:sp>
        <p:nvSpPr>
          <p:cNvPr id="8" name="Текстово поле 7">
            <a:extLst>
              <a:ext uri="{FF2B5EF4-FFF2-40B4-BE49-F238E27FC236}">
                <a16:creationId xmlns:a16="http://schemas.microsoft.com/office/drawing/2014/main" id="{2F13AB08-7749-4C38-8AC0-1E7B3B8C9D4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28056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490781" y="2291653"/>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Report conclusions to greater group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25101" y="3834204"/>
            <a:ext cx="26645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1</a:t>
            </a:r>
            <a:r>
              <a:rPr lang="en-US" baseline="30000" dirty="0">
                <a:solidFill>
                  <a:schemeClr val="tx1">
                    <a:lumMod val="75000"/>
                    <a:lumOff val="25000"/>
                  </a:schemeClr>
                </a:solidFill>
              </a:rPr>
              <a:t>st</a:t>
            </a:r>
            <a:r>
              <a:rPr lang="en-US" dirty="0">
                <a:solidFill>
                  <a:schemeClr val="tx1">
                    <a:lumMod val="75000"/>
                    <a:lumOff val="25000"/>
                  </a:schemeClr>
                </a:solidFill>
              </a:rPr>
              <a:t> person unfolds the paper and reads aloud</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6319" y="5733110"/>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Write sentence, fold and pass to the next person</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006028" y="6080144"/>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Fold the paper and pass to 2</a:t>
            </a:r>
            <a:r>
              <a:rPr lang="en-US" baseline="30000" dirty="0">
                <a:solidFill>
                  <a:schemeClr val="tx1">
                    <a:lumMod val="75000"/>
                    <a:lumOff val="25000"/>
                  </a:schemeClr>
                </a:solidFill>
              </a:rPr>
              <a:t>nd</a:t>
            </a:r>
            <a:r>
              <a:rPr lang="en-US" dirty="0">
                <a:solidFill>
                  <a:schemeClr val="tx1">
                    <a:lumMod val="75000"/>
                    <a:lumOff val="25000"/>
                  </a:schemeClr>
                </a:solidFill>
              </a:rPr>
              <a:t> person</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237626" y="4178873"/>
            <a:ext cx="271614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1</a:t>
            </a:r>
            <a:r>
              <a:rPr lang="en-US" baseline="30000" dirty="0">
                <a:solidFill>
                  <a:schemeClr val="tx1">
                    <a:lumMod val="75000"/>
                    <a:lumOff val="25000"/>
                  </a:schemeClr>
                </a:solidFill>
              </a:rPr>
              <a:t>st</a:t>
            </a:r>
            <a:r>
              <a:rPr lang="en-US" dirty="0">
                <a:solidFill>
                  <a:schemeClr val="tx1">
                    <a:lumMod val="75000"/>
                    <a:lumOff val="25000"/>
                  </a:schemeClr>
                </a:solidFill>
              </a:rPr>
              <a:t> person writes one sentence on ‘hate’</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646900" y="2416486"/>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Form groups of 6-8</a:t>
            </a:r>
          </a:p>
        </p:txBody>
      </p:sp>
      <p:sp>
        <p:nvSpPr>
          <p:cNvPr id="43" name="Freeform 9">
            <a:extLst>
              <a:ext uri="{FF2B5EF4-FFF2-40B4-BE49-F238E27FC236}">
                <a16:creationId xmlns:a16="http://schemas.microsoft.com/office/drawing/2014/main"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Critical thinking: Exercise 1</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27</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Try one sentence</a:t>
            </a: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a:t>Critical thinking: Exercise 1</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28</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Programme</a:t>
            </a:r>
            <a:br>
              <a:rPr lang="en-US" dirty="0"/>
            </a:br>
            <a:r>
              <a:rPr lang="en-US" dirty="0"/>
              <a:t>(Day 1)</a:t>
            </a:r>
          </a:p>
        </p:txBody>
      </p:sp>
      <p:sp>
        <p:nvSpPr>
          <p:cNvPr id="20" name="Content Placeholder 19"/>
          <p:cNvSpPr>
            <a:spLocks noGrp="1"/>
          </p:cNvSpPr>
          <p:nvPr>
            <p:ph idx="1"/>
          </p:nvPr>
        </p:nvSpPr>
        <p:spPr/>
        <p:txBody>
          <a:bodyPr/>
          <a:lstStyle/>
          <a:p>
            <a:pPr marL="514350" indent="-514350">
              <a:buFont typeface="+mj-lt"/>
              <a:buAutoNum type="arabicPeriod"/>
            </a:pPr>
            <a:r>
              <a:rPr lang="en-US" dirty="0"/>
              <a:t>Introduction</a:t>
            </a:r>
          </a:p>
          <a:p>
            <a:pPr marL="514350" indent="-514350">
              <a:buFont typeface="+mj-lt"/>
              <a:buAutoNum type="arabicPeriod"/>
            </a:pPr>
            <a:r>
              <a:rPr lang="en-US" dirty="0" err="1"/>
              <a:t>Radicalisation</a:t>
            </a:r>
            <a:endParaRPr lang="en-US" dirty="0"/>
          </a:p>
          <a:p>
            <a:pPr marL="514350" indent="-514350">
              <a:buFont typeface="+mj-lt"/>
              <a:buAutoNum type="arabicPeriod"/>
            </a:pPr>
            <a:r>
              <a:rPr lang="en-US" dirty="0"/>
              <a:t>Coaching and parenting</a:t>
            </a:r>
          </a:p>
          <a:p>
            <a:pPr marL="533400" lvl="1" indent="0">
              <a:buNone/>
            </a:pPr>
            <a:r>
              <a:rPr lang="en-US" sz="2800" dirty="0">
                <a:solidFill>
                  <a:schemeClr val="tx1">
                    <a:lumMod val="75000"/>
                    <a:lumOff val="25000"/>
                  </a:schemeClr>
                </a:solidFill>
              </a:rPr>
              <a:t>incl. Exercises</a:t>
            </a:r>
          </a:p>
          <a:p>
            <a:pPr marL="514350" indent="-514350">
              <a:buFont typeface="+mj-lt"/>
              <a:buAutoNum type="arabicPeriod"/>
            </a:pPr>
            <a:r>
              <a:rPr lang="en-US" dirty="0"/>
              <a:t>Critical thinking</a:t>
            </a:r>
          </a:p>
          <a:p>
            <a:pPr marL="533400" lvl="1" indent="0">
              <a:buNone/>
            </a:pPr>
            <a:r>
              <a:rPr lang="en-US" sz="2800" dirty="0">
                <a:solidFill>
                  <a:schemeClr val="tx1">
                    <a:lumMod val="75000"/>
                    <a:lumOff val="25000"/>
                  </a:schemeClr>
                </a:solidFill>
              </a:rPr>
              <a:t>incl. Exercises</a:t>
            </a:r>
          </a:p>
          <a:p>
            <a:pPr marL="514350" indent="-514350">
              <a:buFont typeface="+mj-lt"/>
              <a:buAutoNum type="arabicPeriod"/>
            </a:pPr>
            <a:r>
              <a:rPr lang="en-US" dirty="0"/>
              <a:t>Feedback</a:t>
            </a:r>
          </a:p>
          <a:p>
            <a:pPr marL="514350" indent="-514350">
              <a:buFont typeface="+mj-lt"/>
              <a:buAutoNum type="arabicPeriod"/>
            </a:pPr>
            <a:r>
              <a:rPr lang="en-US" dirty="0"/>
              <a:t>Conclusion</a:t>
            </a:r>
          </a:p>
          <a:p>
            <a:endParaRPr lang="en-US" dirty="0"/>
          </a:p>
        </p:txBody>
      </p:sp>
      <p:sp>
        <p:nvSpPr>
          <p:cNvPr id="21" name="Text Placeholder 20"/>
          <p:cNvSpPr>
            <a:spLocks noGrp="1"/>
          </p:cNvSpPr>
          <p:nvPr>
            <p:ph type="body" sz="half" idx="2"/>
          </p:nvPr>
        </p:nvSpPr>
        <p:spPr/>
        <p:txBody>
          <a:bodyPr/>
          <a:lstStyle/>
          <a:p>
            <a:endParaRPr lang="en-US" i="1" dirty="0">
              <a:solidFill>
                <a:schemeClr val="tx1">
                  <a:lumMod val="75000"/>
                  <a:lumOff val="25000"/>
                </a:schemeClr>
              </a:solidFill>
            </a:endParaRPr>
          </a:p>
          <a:p>
            <a:endParaRPr lang="en-US" i="1" dirty="0">
              <a:solidFill>
                <a:schemeClr val="tx1">
                  <a:lumMod val="75000"/>
                  <a:lumOff val="25000"/>
                </a:schemeClr>
              </a:solidFill>
            </a:endParaRPr>
          </a:p>
          <a:p>
            <a:endParaRPr lang="en-US" i="1" dirty="0">
              <a:solidFill>
                <a:schemeClr val="tx1">
                  <a:lumMod val="75000"/>
                  <a:lumOff val="25000"/>
                </a:schemeClr>
              </a:solidFill>
            </a:endParaRPr>
          </a:p>
          <a:p>
            <a:r>
              <a:rPr lang="en-US" sz="1200" i="1" u="sng" dirty="0">
                <a:solidFill>
                  <a:schemeClr val="tx1">
                    <a:lumMod val="75000"/>
                    <a:lumOff val="25000"/>
                  </a:schemeClr>
                </a:solidFill>
              </a:rPr>
              <a:t>What to expect next?</a:t>
            </a:r>
          </a:p>
          <a:p>
            <a:endParaRPr lang="en-US" sz="1200" i="1" dirty="0">
              <a:solidFill>
                <a:schemeClr val="tx1">
                  <a:lumMod val="75000"/>
                  <a:lumOff val="25000"/>
                </a:schemeClr>
              </a:solidFill>
            </a:endParaRPr>
          </a:p>
          <a:p>
            <a:r>
              <a:rPr lang="en-US" sz="1200" i="1" dirty="0">
                <a:solidFill>
                  <a:schemeClr val="tx1">
                    <a:lumMod val="75000"/>
                    <a:lumOff val="25000"/>
                  </a:schemeClr>
                </a:solidFill>
              </a:rPr>
              <a:t>Day 2 includes:</a:t>
            </a:r>
          </a:p>
          <a:p>
            <a:pPr marL="285750" indent="-285750">
              <a:buFont typeface="Arial" panose="020B0604020202020204" pitchFamily="34" charset="0"/>
              <a:buChar char="•"/>
            </a:pPr>
            <a:r>
              <a:rPr lang="en-US" sz="1200" i="1" dirty="0">
                <a:solidFill>
                  <a:schemeClr val="tx1">
                    <a:lumMod val="75000"/>
                    <a:lumOff val="25000"/>
                  </a:schemeClr>
                </a:solidFill>
              </a:rPr>
              <a:t>Anger management</a:t>
            </a:r>
          </a:p>
          <a:p>
            <a:pPr marL="285750" indent="-285750">
              <a:buFont typeface="Arial" panose="020B0604020202020204" pitchFamily="34" charset="0"/>
              <a:buChar char="•"/>
            </a:pPr>
            <a:r>
              <a:rPr lang="en-US" sz="1200" i="1" dirty="0">
                <a:solidFill>
                  <a:schemeClr val="tx1">
                    <a:lumMod val="75000"/>
                    <a:lumOff val="25000"/>
                  </a:schemeClr>
                </a:solidFill>
              </a:rPr>
              <a:t>Narratives and identity</a:t>
            </a:r>
          </a:p>
          <a:p>
            <a:pPr marL="285750" indent="-285750">
              <a:buFont typeface="Arial" panose="020B0604020202020204" pitchFamily="34" charset="0"/>
              <a:buChar char="•"/>
            </a:pPr>
            <a:r>
              <a:rPr lang="en-US" sz="1200" i="1" dirty="0">
                <a:solidFill>
                  <a:schemeClr val="tx1">
                    <a:lumMod val="75000"/>
                    <a:lumOff val="25000"/>
                  </a:schemeClr>
                </a:solidFill>
              </a:rPr>
              <a:t>Debating and simulation</a:t>
            </a:r>
          </a:p>
          <a:p>
            <a:pPr marL="285750" indent="-285750">
              <a:buFont typeface="Arial" panose="020B0604020202020204" pitchFamily="34" charset="0"/>
              <a:buChar char="•"/>
            </a:pPr>
            <a:endParaRPr lang="en-US" sz="1200" i="1" dirty="0">
              <a:solidFill>
                <a:schemeClr val="tx1">
                  <a:lumMod val="75000"/>
                  <a:lumOff val="25000"/>
                </a:schemeClr>
              </a:solidFill>
            </a:endParaRPr>
          </a:p>
          <a:p>
            <a:r>
              <a:rPr lang="en-US" sz="1200" i="1" dirty="0">
                <a:solidFill>
                  <a:schemeClr val="tx1">
                    <a:lumMod val="75000"/>
                    <a:lumOff val="25000"/>
                  </a:schemeClr>
                </a:solidFill>
              </a:rPr>
              <a:t>Day 3 includes:</a:t>
            </a:r>
          </a:p>
          <a:p>
            <a:pPr marL="285750" indent="-285750">
              <a:buFont typeface="Arial" panose="020B0604020202020204" pitchFamily="34" charset="0"/>
              <a:buChar char="•"/>
            </a:pPr>
            <a:r>
              <a:rPr lang="en-US" sz="1200" i="1" dirty="0">
                <a:solidFill>
                  <a:schemeClr val="tx1">
                    <a:lumMod val="75000"/>
                    <a:lumOff val="25000"/>
                  </a:schemeClr>
                </a:solidFill>
              </a:rPr>
              <a:t>Conflict resolution</a:t>
            </a:r>
          </a:p>
          <a:p>
            <a:pPr marL="285750" indent="-285750">
              <a:buFont typeface="Arial" panose="020B0604020202020204" pitchFamily="34" charset="0"/>
              <a:buChar char="•"/>
            </a:pPr>
            <a:r>
              <a:rPr lang="en-US" sz="1200" i="1" dirty="0">
                <a:solidFill>
                  <a:schemeClr val="tx1">
                    <a:lumMod val="75000"/>
                    <a:lumOff val="25000"/>
                  </a:schemeClr>
                </a:solidFill>
              </a:rPr>
              <a:t>Proportionate state response</a:t>
            </a:r>
          </a:p>
          <a:p>
            <a:pPr marL="285750" indent="-285750">
              <a:buFont typeface="Arial" panose="020B0604020202020204" pitchFamily="34" charset="0"/>
              <a:buChar char="•"/>
            </a:pPr>
            <a:r>
              <a:rPr lang="en-US" sz="1200" i="1" dirty="0">
                <a:solidFill>
                  <a:schemeClr val="tx1">
                    <a:lumMod val="75000"/>
                    <a:lumOff val="25000"/>
                  </a:schemeClr>
                </a:solidFill>
              </a:rPr>
              <a:t>Best practices</a:t>
            </a:r>
          </a:p>
          <a:p>
            <a:endParaRPr lang="en-US" i="1" dirty="0">
              <a:solidFill>
                <a:schemeClr val="tx1">
                  <a:lumMod val="75000"/>
                  <a:lumOff val="25000"/>
                </a:schemeClr>
              </a:solidFill>
            </a:endParaRPr>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a:p>
        </p:txBody>
      </p:sp>
    </p:spTree>
    <p:extLst>
      <p:ext uri="{BB962C8B-B14F-4D97-AF65-F5344CB8AC3E}">
        <p14:creationId xmlns:p14="http://schemas.microsoft.com/office/powerpoint/2010/main" val="36749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4">
            <a:extLst>
              <a:ext uri="{FF2B5EF4-FFF2-40B4-BE49-F238E27FC236}">
                <a16:creationId xmlns:a16="http://schemas.microsoft.com/office/drawing/2014/main" id="{3B5F4A0D-6C23-4A07-B833-021EFDEFE655}"/>
              </a:ext>
            </a:extLst>
          </p:cNvPr>
          <p:cNvSpPr/>
          <p:nvPr/>
        </p:nvSpPr>
        <p:spPr>
          <a:xfrm>
            <a:off x="685800" y="380681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685800" y="453230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685800" y="525780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685800" y="308131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776956" y="3186739"/>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a:t>Make pairs</a:t>
            </a:r>
            <a:r>
              <a:rPr sz="2000" b="1" dirty="0"/>
              <a:t>     </a:t>
            </a:r>
          </a:p>
        </p:txBody>
      </p:sp>
      <p:sp>
        <p:nvSpPr>
          <p:cNvPr id="26" name="TextBox 52">
            <a:extLst>
              <a:ext uri="{FF2B5EF4-FFF2-40B4-BE49-F238E27FC236}">
                <a16:creationId xmlns:a16="http://schemas.microsoft.com/office/drawing/2014/main" id="{6960AC8B-CD13-40B1-A09B-97E97DEAB0EB}"/>
              </a:ext>
            </a:extLst>
          </p:cNvPr>
          <p:cNvSpPr txBox="1"/>
          <p:nvPr/>
        </p:nvSpPr>
        <p:spPr>
          <a:xfrm>
            <a:off x="776956" y="3937546"/>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err="1"/>
              <a:t>Choose</a:t>
            </a:r>
            <a:r>
              <a:rPr lang="nl-NL" sz="2000" b="1" dirty="0"/>
              <a:t> </a:t>
            </a:r>
            <a:r>
              <a:rPr lang="nl-NL" sz="2000" b="1" dirty="0" err="1"/>
              <a:t>article</a:t>
            </a:r>
            <a:endParaRPr sz="20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776956" y="4668978"/>
            <a:ext cx="25908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err="1"/>
              <a:t>Answer</a:t>
            </a:r>
            <a:r>
              <a:rPr lang="nl-NL" sz="2000" b="1" dirty="0"/>
              <a:t> </a:t>
            </a:r>
            <a:r>
              <a:rPr lang="nl-NL" sz="2000" b="1" dirty="0" err="1"/>
              <a:t>the</a:t>
            </a:r>
            <a:r>
              <a:rPr lang="nl-NL" sz="2000" b="1" dirty="0"/>
              <a:t> 6 </a:t>
            </a:r>
            <a:r>
              <a:rPr lang="nl-NL" sz="2000" b="1" dirty="0" err="1"/>
              <a:t>questions</a:t>
            </a:r>
            <a:endParaRPr sz="20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776956" y="5395925"/>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err="1"/>
              <a:t>Trustworthy</a:t>
            </a:r>
            <a:r>
              <a:rPr lang="nl-NL" sz="2000" b="1" dirty="0"/>
              <a:t>?</a:t>
            </a:r>
            <a:endParaRPr sz="20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p:txBody>
          <a:bodyPr/>
          <a:lstStyle/>
          <a:p>
            <a:r>
              <a:rPr lang="en-GB" dirty="0"/>
              <a:t>Critical thinking:</a:t>
            </a:r>
            <a:br>
              <a:rPr lang="en-GB" dirty="0"/>
            </a:br>
            <a:r>
              <a:rPr lang="en-GB" dirty="0"/>
              <a:t>Exercise 2 </a:t>
            </a:r>
            <a:endParaRPr lang="bg-BG" dirty="0"/>
          </a:p>
        </p:txBody>
      </p:sp>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
        <p:nvSpPr>
          <p:cNvPr id="13" name="Текстово поле 12">
            <a:extLst>
              <a:ext uri="{FF2B5EF4-FFF2-40B4-BE49-F238E27FC236}">
                <a16:creationId xmlns:a16="http://schemas.microsoft.com/office/drawing/2014/main" id="{06D489EF-FA39-4C0A-86D6-C34F7F8A3D0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3" name="Картина 2" descr="Картина, която съдържа текст&#10;&#10;Описанието е генерирано автоматично">
            <a:extLst>
              <a:ext uri="{FF2B5EF4-FFF2-40B4-BE49-F238E27FC236}">
                <a16:creationId xmlns:a16="http://schemas.microsoft.com/office/drawing/2014/main" id="{4EEEC344-B98D-4B60-A10D-DA956304F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431872"/>
            <a:ext cx="3702001" cy="5436288"/>
          </a:xfrm>
          <a:prstGeom prst="rect">
            <a:avLst/>
          </a:prstGeom>
        </p:spPr>
      </p:pic>
    </p:spTree>
    <p:extLst>
      <p:ext uri="{BB962C8B-B14F-4D97-AF65-F5344CB8AC3E}">
        <p14:creationId xmlns:p14="http://schemas.microsoft.com/office/powerpoint/2010/main" val="17781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23"/>
                                        </p:tgtEl>
                                        <p:attrNameLst>
                                          <p:attrName>style.visibility</p:attrName>
                                        </p:attrNameLst>
                                      </p:cBhvr>
                                      <p:to>
                                        <p:strVal val="visible"/>
                                      </p:to>
                                    </p:set>
                                    <p:animEffect transition="in" filter="wipe(left)">
                                      <p:cBhvr>
                                        <p:cTn id="35" dur="600"/>
                                        <p:tgtEl>
                                          <p:spTgt spid="23"/>
                                        </p:tgtEl>
                                      </p:cBhvr>
                                    </p:animEffect>
                                  </p:childTnLst>
                                </p:cTn>
                              </p:par>
                              <p:par>
                                <p:cTn id="36" presetID="4" presetClass="entr" presetSubtype="32" fill="hold" grpId="0" nodeType="withEffect">
                                  <p:stCondLst>
                                    <p:cond delay="0"/>
                                  </p:stCondLst>
                                  <p:iterate>
                                    <p:tmAbs val="0"/>
                                  </p:iterate>
                                  <p:childTnLst>
                                    <p:set>
                                      <p:cBhvr>
                                        <p:cTn id="37" fill="hold"/>
                                        <p:tgtEl>
                                          <p:spTgt spid="28"/>
                                        </p:tgtEl>
                                        <p:attrNameLst>
                                          <p:attrName>style.visibility</p:attrName>
                                        </p:attrNameLst>
                                      </p:cBhvr>
                                      <p:to>
                                        <p:strVal val="visible"/>
                                      </p:to>
                                    </p:set>
                                    <p:animEffect transition="in" filter="box(out)">
                                      <p:cBhvr>
                                        <p:cTn id="38"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The 6 questions</a:t>
            </a: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a:t>Critical thinking: Exercise </a:t>
            </a:r>
            <a:r>
              <a:rPr lang="bg-BG" dirty="0"/>
              <a:t>2</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30</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5620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a:t>Exercises</a:t>
            </a:r>
          </a:p>
          <a:p>
            <a:pPr marL="385763" indent="-385763">
              <a:buFont typeface="+mj-lt"/>
              <a:buAutoNum type="arabicPeriod"/>
            </a:pPr>
            <a:r>
              <a:rPr lang="nl-NL" sz="2200" dirty="0" err="1"/>
              <a:t>What</a:t>
            </a:r>
            <a:r>
              <a:rPr lang="nl-NL" sz="2200" dirty="0"/>
              <a:t> strikes </a:t>
            </a:r>
            <a:r>
              <a:rPr lang="nl-NL" sz="2200" dirty="0" err="1"/>
              <a:t>you</a:t>
            </a:r>
            <a:r>
              <a:rPr lang="nl-NL" sz="2200" dirty="0"/>
              <a:t>?</a:t>
            </a:r>
          </a:p>
          <a:p>
            <a:pPr marL="385763" indent="-385763">
              <a:buFont typeface="+mj-lt"/>
              <a:buAutoNum type="arabicPeriod"/>
            </a:pPr>
            <a:r>
              <a:rPr lang="nl-NL" sz="2200" dirty="0"/>
              <a:t>A </a:t>
            </a:r>
            <a:r>
              <a:rPr lang="nl-NL" sz="2200" dirty="0" err="1"/>
              <a:t>good</a:t>
            </a:r>
            <a:r>
              <a:rPr lang="nl-NL" sz="2200" dirty="0"/>
              <a:t> mentor/</a:t>
            </a:r>
            <a:r>
              <a:rPr lang="nl-NL" sz="2200" dirty="0" err="1"/>
              <a:t>parent</a:t>
            </a:r>
            <a:r>
              <a:rPr lang="nl-NL" sz="2200" dirty="0"/>
              <a:t>?</a:t>
            </a:r>
          </a:p>
          <a:p>
            <a:pPr marL="385763" indent="-385763">
              <a:buFont typeface="+mj-lt"/>
              <a:buAutoNum type="arabicPeriod"/>
            </a:pPr>
            <a:r>
              <a:rPr lang="nl-NL" sz="2200" dirty="0" err="1"/>
              <a:t>Build</a:t>
            </a:r>
            <a:r>
              <a:rPr lang="nl-NL" sz="2200" dirty="0"/>
              <a:t> </a:t>
            </a:r>
            <a:r>
              <a:rPr lang="nl-NL" sz="2200" dirty="0" err="1"/>
              <a:t>your</a:t>
            </a:r>
            <a:r>
              <a:rPr lang="nl-NL" sz="2200" dirty="0"/>
              <a:t> </a:t>
            </a:r>
            <a:r>
              <a:rPr lang="nl-NL" sz="2200" dirty="0" err="1"/>
              <a:t>own</a:t>
            </a:r>
            <a:r>
              <a:rPr lang="nl-NL" sz="2200" dirty="0"/>
              <a:t> </a:t>
            </a:r>
            <a:r>
              <a:rPr lang="nl-NL" sz="2200" dirty="0" err="1"/>
              <a:t>role</a:t>
            </a:r>
            <a:r>
              <a:rPr lang="nl-NL" sz="2200" dirty="0"/>
              <a:t> model</a:t>
            </a:r>
          </a:p>
          <a:p>
            <a:pPr marL="385763" indent="-385763">
              <a:buFont typeface="+mj-lt"/>
              <a:buAutoNum type="arabicPeriod"/>
            </a:pPr>
            <a:r>
              <a:rPr lang="nl-NL" sz="2200" dirty="0" err="1"/>
              <a:t>Try</a:t>
            </a:r>
            <a:r>
              <a:rPr lang="nl-NL" sz="2200" dirty="0"/>
              <a:t> </a:t>
            </a:r>
            <a:r>
              <a:rPr lang="nl-NL" sz="2200" dirty="0" err="1"/>
              <a:t>one</a:t>
            </a:r>
            <a:r>
              <a:rPr lang="nl-NL" sz="2200" dirty="0"/>
              <a:t> </a:t>
            </a:r>
            <a:r>
              <a:rPr lang="nl-NL" sz="2200" dirty="0" err="1"/>
              <a:t>sentence</a:t>
            </a:r>
            <a:endParaRPr lang="nl-NL" sz="2200" dirty="0"/>
          </a:p>
          <a:p>
            <a:pPr marL="385763" indent="-385763">
              <a:buFont typeface="+mj-lt"/>
              <a:buAutoNum type="arabicPeriod"/>
            </a:pPr>
            <a:r>
              <a:rPr lang="nl-NL" sz="2200" dirty="0"/>
              <a:t>The 6 questions</a:t>
            </a: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id="{A3F167B9-AB4F-4284-BD15-BF3882165B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bg-BG" dirty="0"/>
              <a:t>А </a:t>
            </a:r>
            <a:r>
              <a:rPr lang="en-US" dirty="0"/>
              <a:t>question</a:t>
            </a:r>
            <a:r>
              <a:rPr lang="en-GB" dirty="0"/>
              <a:t> for the next time</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dirty="0"/>
              <a:t>What do you need most in your job context to contribute to the prevention of </a:t>
            </a:r>
            <a:r>
              <a:rPr lang="en-US" dirty="0" err="1"/>
              <a:t>radicalisation</a:t>
            </a:r>
            <a:r>
              <a:rPr lang="en-US" dirty="0"/>
              <a:t>?</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32</a:t>
            </a:fld>
            <a:endParaRPr lang="en-US"/>
          </a:p>
        </p:txBody>
      </p:sp>
      <p:sp>
        <p:nvSpPr>
          <p:cNvPr id="5" name="Текстово поле 4">
            <a:extLst>
              <a:ext uri="{FF2B5EF4-FFF2-40B4-BE49-F238E27FC236}">
                <a16:creationId xmlns:a16="http://schemas.microsoft.com/office/drawing/2014/main" id="{CD05B02E-9FF3-471B-9A7B-9E33DA77A5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200"/>
              <a:t>What was most interesting to you today?</a:t>
            </a:r>
            <a:endParaRPr lang="en-US" sz="2200" dirty="0"/>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en-GB" dirty="0"/>
              <a:t>Conclusion</a:t>
            </a:r>
            <a:endParaRPr lang="bg-BG" dirty="0"/>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a:t>Thank you!</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115" y="4669380"/>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659" y="3814258"/>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594883" y="6172200"/>
            <a:ext cx="1110717" cy="276999"/>
          </a:xfrm>
          <a:prstGeom prst="rect">
            <a:avLst/>
          </a:prstGeom>
          <a:noFill/>
        </p:spPr>
        <p:txBody>
          <a:bodyPr wrap="square">
            <a:spAutoFit/>
          </a:bodyPr>
          <a:lstStyle/>
          <a:p>
            <a:pPr algn="ctr"/>
            <a:r>
              <a:rPr lang="en-GB" sz="1200" dirty="0">
                <a:solidFill>
                  <a:schemeClr val="tx1">
                    <a:lumMod val="75000"/>
                    <a:lumOff val="25000"/>
                  </a:schemeClr>
                </a:solidFill>
              </a:rPr>
              <a:t>ISIS fighter</a:t>
            </a:r>
          </a:p>
        </p:txBody>
      </p:sp>
      <p:sp>
        <p:nvSpPr>
          <p:cNvPr id="7" name="Title 6"/>
          <p:cNvSpPr>
            <a:spLocks noGrp="1"/>
          </p:cNvSpPr>
          <p:nvPr>
            <p:ph type="title"/>
          </p:nvPr>
        </p:nvSpPr>
        <p:spPr/>
        <p:txBody>
          <a:bodyPr/>
          <a:lstStyle/>
          <a:p>
            <a:r>
              <a:rPr lang="nl-NL" dirty="0"/>
              <a:t>Introduction (1)</a:t>
            </a:r>
            <a:endParaRPr lang="en-US" dirty="0"/>
          </a:p>
        </p:txBody>
      </p:sp>
      <p:sp>
        <p:nvSpPr>
          <p:cNvPr id="10" name="Rechthoek 6">
            <a:extLst>
              <a:ext uri="{FF2B5EF4-FFF2-40B4-BE49-F238E27FC236}">
                <a16:creationId xmlns:a16="http://schemas.microsoft.com/office/drawing/2014/main" id="{29AD3D51-C296-4A69-A11B-7BC1551B2FA3}"/>
              </a:ext>
            </a:extLst>
          </p:cNvPr>
          <p:cNvSpPr/>
          <p:nvPr/>
        </p:nvSpPr>
        <p:spPr>
          <a:xfrm>
            <a:off x="1125334" y="2840154"/>
            <a:ext cx="1752600"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solidFill>
                  <a:schemeClr val="bg1"/>
                </a:solidFill>
                <a:hlinkClick r:id="rId6">
                  <a:extLst>
                    <a:ext uri="{A12FA001-AC4F-418D-AE19-62706E023703}">
                      <ahyp:hlinkClr xmlns:ahyp="http://schemas.microsoft.com/office/drawing/2018/hyperlinkcolor" val="tx"/>
                    </a:ext>
                  </a:extLst>
                </a:hlinkClick>
              </a:rPr>
              <a:t>Why?</a:t>
            </a:r>
            <a:endParaRPr lang="en-GB" sz="2400" b="1" dirty="0">
              <a:solidFill>
                <a:schemeClr val="bg1"/>
              </a:solidFill>
            </a:endParaRPr>
          </a:p>
        </p:txBody>
      </p:sp>
      <p:sp>
        <p:nvSpPr>
          <p:cNvPr id="12" name="Rechthoek 8">
            <a:extLst>
              <a:ext uri="{FF2B5EF4-FFF2-40B4-BE49-F238E27FC236}">
                <a16:creationId xmlns:a16="http://schemas.microsoft.com/office/drawing/2014/main" id="{90591A75-520C-4A62-9291-0734C5516474}"/>
              </a:ext>
            </a:extLst>
          </p:cNvPr>
          <p:cNvSpPr/>
          <p:nvPr/>
        </p:nvSpPr>
        <p:spPr>
          <a:xfrm>
            <a:off x="3715181" y="3309503"/>
            <a:ext cx="1752600" cy="838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hlinkClick r:id="rId7">
                  <a:extLst>
                    <a:ext uri="{A12FA001-AC4F-418D-AE19-62706E023703}">
                      <ahyp:hlinkClr xmlns:ahyp="http://schemas.microsoft.com/office/drawing/2018/hyperlinkcolor" val="tx"/>
                    </a:ext>
                  </a:extLst>
                </a:hlinkClick>
              </a:rPr>
              <a:t>How?</a:t>
            </a:r>
            <a:endParaRPr lang="en-GB" sz="2400" dirty="0">
              <a:solidFill>
                <a:schemeClr val="bg1"/>
              </a:solidFill>
            </a:endParaRP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Left</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774458" y="5826175"/>
            <a:ext cx="1066800" cy="307777"/>
          </a:xfrm>
          <a:prstGeom prst="rect">
            <a:avLst/>
          </a:prstGeom>
          <a:noFill/>
        </p:spPr>
        <p:txBody>
          <a:bodyPr wrap="square" rtlCol="0">
            <a:spAutoFit/>
          </a:bodyPr>
          <a:lstStyle/>
          <a:p>
            <a:r>
              <a:rPr lang="en-GB" sz="1400" b="1" dirty="0">
                <a:solidFill>
                  <a:schemeClr val="bg1"/>
                </a:solidFill>
              </a:rPr>
              <a:t>Religious</a:t>
            </a:r>
          </a:p>
        </p:txBody>
      </p:sp>
      <p:sp>
        <p:nvSpPr>
          <p:cNvPr id="23" name="Tekstvak 17">
            <a:extLst>
              <a:ext uri="{FF2B5EF4-FFF2-40B4-BE49-F238E27FC236}">
                <a16:creationId xmlns:a16="http://schemas.microsoft.com/office/drawing/2014/main" id="{3330B052-E698-4448-AC83-2EE35BD7B6B9}"/>
              </a:ext>
            </a:extLst>
          </p:cNvPr>
          <p:cNvSpPr txBox="1"/>
          <p:nvPr/>
        </p:nvSpPr>
        <p:spPr>
          <a:xfrm>
            <a:off x="530227" y="6172200"/>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a:solidFill>
                  <a:schemeClr val="tx1">
                    <a:lumMod val="75000"/>
                    <a:lumOff val="25000"/>
                  </a:schemeClr>
                </a:solidFill>
              </a:rPr>
              <a:t>Feminist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30474" y="5826177"/>
            <a:ext cx="1066800" cy="307777"/>
          </a:xfrm>
          <a:prstGeom prst="rect">
            <a:avLst/>
          </a:prstGeom>
          <a:noFill/>
        </p:spPr>
        <p:txBody>
          <a:bodyPr wrap="square" rtlCol="0">
            <a:spAutoFit/>
          </a:bodyPr>
          <a:lstStyle/>
          <a:p>
            <a:r>
              <a:rPr lang="en-GB" sz="1400" b="1" dirty="0">
                <a:solidFill>
                  <a:schemeClr val="bg1"/>
                </a:solidFill>
              </a:rPr>
              <a:t>Right</a:t>
            </a:r>
          </a:p>
        </p:txBody>
      </p:sp>
      <p:sp>
        <p:nvSpPr>
          <p:cNvPr id="31" name="Tekstvak 30">
            <a:extLst>
              <a:ext uri="{FF2B5EF4-FFF2-40B4-BE49-F238E27FC236}">
                <a16:creationId xmlns:a16="http://schemas.microsoft.com/office/drawing/2014/main" id="{139BA6E1-47FE-4A72-99A6-7F7D2AB51AEF}"/>
              </a:ext>
            </a:extLst>
          </p:cNvPr>
          <p:cNvSpPr txBox="1"/>
          <p:nvPr/>
        </p:nvSpPr>
        <p:spPr>
          <a:xfrm>
            <a:off x="490463" y="6503280"/>
            <a:ext cx="2387471" cy="215444"/>
          </a:xfrm>
          <a:prstGeom prst="rect">
            <a:avLst/>
          </a:prstGeom>
          <a:noFill/>
        </p:spPr>
        <p:txBody>
          <a:bodyPr wrap="square">
            <a:spAutoFit/>
          </a:bodyPr>
          <a:lstStyle/>
          <a:p>
            <a:pPr algn="ctr"/>
            <a:r>
              <a:rPr lang="en-GB" sz="800" i="1" dirty="0">
                <a:solidFill>
                  <a:schemeClr val="tx1">
                    <a:lumMod val="50000"/>
                    <a:lumOff val="50000"/>
                  </a:schemeClr>
                </a:solidFill>
                <a:effectLst/>
                <a:ea typeface="Calibri" panose="020F0502020204030204" pitchFamily="34" charset="0"/>
                <a:cs typeface="Arial" panose="020B0604020202020204" pitchFamily="34" charset="0"/>
              </a:rPr>
              <a:t>Source: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502829"/>
            <a:ext cx="2387471" cy="215444"/>
          </a:xfrm>
          <a:prstGeom prst="rect">
            <a:avLst/>
          </a:prstGeom>
          <a:noFill/>
        </p:spPr>
        <p:txBody>
          <a:bodyPr wrap="square">
            <a:spAutoFit/>
          </a:bodyPr>
          <a:lstStyle/>
          <a:p>
            <a:pPr algn="ctr"/>
            <a:r>
              <a:rPr lang="en-GB" sz="800" i="1" dirty="0">
                <a:solidFill>
                  <a:schemeClr val="tx1">
                    <a:lumMod val="50000"/>
                    <a:lumOff val="50000"/>
                  </a:schemeClr>
                </a:solidFill>
                <a:ea typeface="Calibri" panose="020F0502020204030204" pitchFamily="34" charset="0"/>
                <a:cs typeface="Arial" panose="020B0604020202020204" pitchFamily="34" charset="0"/>
              </a:rPr>
              <a:t>Source: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19400" y="6502829"/>
            <a:ext cx="2387471" cy="215444"/>
          </a:xfrm>
          <a:prstGeom prst="rect">
            <a:avLst/>
          </a:prstGeom>
          <a:noFill/>
        </p:spPr>
        <p:txBody>
          <a:bodyPr wrap="square">
            <a:spAutoFit/>
          </a:bodyPr>
          <a:lstStyle/>
          <a:p>
            <a:pPr algn="ctr"/>
            <a:r>
              <a:rPr lang="en-GB" sz="800" i="1" dirty="0">
                <a:solidFill>
                  <a:schemeClr val="tx1">
                    <a:lumMod val="50000"/>
                    <a:lumOff val="50000"/>
                  </a:schemeClr>
                </a:solidFill>
                <a:ea typeface="Calibri" panose="020F0502020204030204" pitchFamily="34" charset="0"/>
                <a:cs typeface="Arial" panose="020B0604020202020204" pitchFamily="34" charset="0"/>
              </a:rPr>
              <a:t>Source: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45274" y="6502829"/>
            <a:ext cx="1765126" cy="215444"/>
          </a:xfrm>
          <a:prstGeom prst="rect">
            <a:avLst/>
          </a:prstGeom>
          <a:noFill/>
        </p:spPr>
        <p:txBody>
          <a:bodyPr wrap="square">
            <a:spAutoFit/>
          </a:bodyPr>
          <a:lstStyle/>
          <a:p>
            <a:pPr algn="ctr"/>
            <a:r>
              <a:rPr lang="en-GB" sz="800" i="1" dirty="0">
                <a:solidFill>
                  <a:schemeClr val="tx1">
                    <a:lumMod val="50000"/>
                    <a:lumOff val="50000"/>
                  </a:schemeClr>
                </a:solidFill>
                <a:cs typeface="Arial" panose="020B0604020202020204" pitchFamily="34" charset="0"/>
              </a:rPr>
              <a:t>Source: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5" name="Tekstvak 2">
            <a:extLst>
              <a:ext uri="{FF2B5EF4-FFF2-40B4-BE49-F238E27FC236}">
                <a16:creationId xmlns:a16="http://schemas.microsoft.com/office/drawing/2014/main" id="{913A3071-72F5-48A0-80B7-275EECEB3AE6}"/>
              </a:ext>
            </a:extLst>
          </p:cNvPr>
          <p:cNvSpPr txBox="1"/>
          <p:nvPr/>
        </p:nvSpPr>
        <p:spPr>
          <a:xfrm rot="1067140">
            <a:off x="5077275" y="2958454"/>
            <a:ext cx="3734054" cy="461665"/>
          </a:xfrm>
          <a:prstGeom prst="rect">
            <a:avLst/>
          </a:prstGeom>
          <a:noFill/>
        </p:spPr>
        <p:txBody>
          <a:bodyPr wrap="square" rtlCol="0">
            <a:spAutoFit/>
          </a:bodyPr>
          <a:lstStyle/>
          <a:p>
            <a:pPr algn="ctr"/>
            <a:r>
              <a:rPr lang="en-GB" sz="2400" b="1" dirty="0">
                <a:solidFill>
                  <a:schemeClr val="accent4">
                    <a:lumMod val="75000"/>
                  </a:schemeClr>
                </a:solidFill>
              </a:rPr>
              <a:t>What strikes you?</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100"/>
                                        <p:tgtEl>
                                          <p:spTgt spid="23"/>
                                        </p:tgtEl>
                                      </p:cBhvr>
                                    </p:animEffect>
                                    <p:set>
                                      <p:cBhvr>
                                        <p:cTn id="9" dur="1" fill="hold">
                                          <p:stCondLst>
                                            <p:cond delay="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00"/>
                                        <p:tgtEl>
                                          <p:spTgt spid="24"/>
                                        </p:tgtEl>
                                      </p:cBhvr>
                                    </p:animEffect>
                                    <p:set>
                                      <p:cBhvr>
                                        <p:cTn id="12" dur="1" fill="hold">
                                          <p:stCondLst>
                                            <p:cond delay="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
                                        <p:tgtEl>
                                          <p:spTgt spid="26"/>
                                        </p:tgtEl>
                                      </p:cBhvr>
                                    </p:animEffect>
                                    <p:set>
                                      <p:cBhvr>
                                        <p:cTn id="15" dur="1" fill="hold">
                                          <p:stCondLst>
                                            <p:cond delay="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
                                        <p:tgtEl>
                                          <p:spTgt spid="27"/>
                                        </p:tgtEl>
                                      </p:cBhvr>
                                    </p:animEffect>
                                    <p:set>
                                      <p:cBhvr>
                                        <p:cTn id="18" dur="1" fill="hold">
                                          <p:stCondLst>
                                            <p:cond delay="99"/>
                                          </p:stCondLst>
                                        </p:cTn>
                                        <p:tgtEl>
                                          <p:spTgt spid="2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
                                        <p:tgtEl>
                                          <p:spTgt spid="17"/>
                                        </p:tgtEl>
                                      </p:cBhvr>
                                    </p:animEffect>
                                    <p:set>
                                      <p:cBhvr>
                                        <p:cTn id="21" dur="1" fill="hold">
                                          <p:stCondLst>
                                            <p:cond delay="99"/>
                                          </p:stCondLst>
                                        </p:cTn>
                                        <p:tgtEl>
                                          <p:spTgt spid="1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
                                        <p:tgtEl>
                                          <p:spTgt spid="18"/>
                                        </p:tgtEl>
                                      </p:cBhvr>
                                    </p:animEffect>
                                    <p:set>
                                      <p:cBhvr>
                                        <p:cTn id="24" dur="1" fill="hold">
                                          <p:stCondLst>
                                            <p:cond delay="99"/>
                                          </p:stCondLst>
                                        </p:cTn>
                                        <p:tgtEl>
                                          <p:spTgt spid="1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
                                        <p:tgtEl>
                                          <p:spTgt spid="19"/>
                                        </p:tgtEl>
                                      </p:cBhvr>
                                    </p:animEffect>
                                    <p:set>
                                      <p:cBhvr>
                                        <p:cTn id="27" dur="1" fill="hold">
                                          <p:stCondLst>
                                            <p:cond delay="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
                                        <p:tgtEl>
                                          <p:spTgt spid="20"/>
                                        </p:tgtEl>
                                      </p:cBhvr>
                                    </p:animEffect>
                                    <p:set>
                                      <p:cBhvr>
                                        <p:cTn id="30" dur="1" fill="hold">
                                          <p:stCondLst>
                                            <p:cond delay="99"/>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P spid="12" grpId="0" animBg="1"/>
      <p:bldP spid="18" grpId="0"/>
      <p:bldP spid="19" grpId="0"/>
      <p:bldP spid="23" grpId="0"/>
      <p:bldP spid="24" grpId="0"/>
      <p:bldP spid="27" grpId="0"/>
      <p:bldP spid="17" grpId="0"/>
      <p:bldP spid="31" grpId="0"/>
      <p:bldP spid="34" grpId="0"/>
      <p:bldP spid="35" grpId="0"/>
      <p:bldP spid="36"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Introduction (2)</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4</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3536424314"/>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C9843C-D099-4A9E-9D91-3AA333CABB60}"/>
              </a:ext>
            </a:extLst>
          </p:cNvPr>
          <p:cNvSpPr>
            <a:spLocks noGrp="1"/>
          </p:cNvSpPr>
          <p:nvPr>
            <p:ph type="title"/>
          </p:nvPr>
        </p:nvSpPr>
        <p:spPr/>
        <p:txBody>
          <a:bodyPr/>
          <a:lstStyle/>
          <a:p>
            <a:r>
              <a:rPr lang="en-US" dirty="0"/>
              <a:t>Key competences</a:t>
            </a:r>
            <a:endParaRPr lang="bg-BG" dirty="0"/>
          </a:p>
        </p:txBody>
      </p:sp>
      <p:sp>
        <p:nvSpPr>
          <p:cNvPr id="6" name="Контейнер за номер на слайда 5">
            <a:extLst>
              <a:ext uri="{FF2B5EF4-FFF2-40B4-BE49-F238E27FC236}">
                <a16:creationId xmlns:a16="http://schemas.microsoft.com/office/drawing/2014/main" id="{ECE9C46A-534B-4C7C-9C10-A40BAB2D37D3}"/>
              </a:ext>
            </a:extLst>
          </p:cNvPr>
          <p:cNvSpPr>
            <a:spLocks noGrp="1"/>
          </p:cNvSpPr>
          <p:nvPr>
            <p:ph type="sldNum" sz="quarter" idx="12"/>
          </p:nvPr>
        </p:nvSpPr>
        <p:spPr/>
        <p:txBody>
          <a:bodyPr/>
          <a:lstStyle/>
          <a:p>
            <a:fld id="{CB318F78-A315-46C9-8B3F-2431B4397D31}" type="slidenum">
              <a:rPr lang="en-US" smtClean="0"/>
              <a:t>5</a:t>
            </a:fld>
            <a:endParaRPr lang="en-US" dirty="0"/>
          </a:p>
        </p:txBody>
      </p:sp>
      <p:grpSp>
        <p:nvGrpSpPr>
          <p:cNvPr id="72" name="Групиране 71">
            <a:extLst>
              <a:ext uri="{FF2B5EF4-FFF2-40B4-BE49-F238E27FC236}">
                <a16:creationId xmlns:a16="http://schemas.microsoft.com/office/drawing/2014/main" id="{9F59C7C5-D4FD-4144-9AC9-0337A92FA2FF}"/>
              </a:ext>
            </a:extLst>
          </p:cNvPr>
          <p:cNvGrpSpPr/>
          <p:nvPr/>
        </p:nvGrpSpPr>
        <p:grpSpPr>
          <a:xfrm>
            <a:off x="1542395" y="2478299"/>
            <a:ext cx="2892857" cy="1785893"/>
            <a:chOff x="1162967" y="2432502"/>
            <a:chExt cx="2892857" cy="1785893"/>
          </a:xfrm>
        </p:grpSpPr>
        <p:sp>
          <p:nvSpPr>
            <p:cNvPr id="63" name="Сълза 62">
              <a:extLst>
                <a:ext uri="{FF2B5EF4-FFF2-40B4-BE49-F238E27FC236}">
                  <a16:creationId xmlns:a16="http://schemas.microsoft.com/office/drawing/2014/main" id="{4D0B22DF-C030-4584-A813-B5A3C6B0775B}"/>
                </a:ext>
              </a:extLst>
            </p:cNvPr>
            <p:cNvSpPr/>
            <p:nvPr/>
          </p:nvSpPr>
          <p:spPr>
            <a:xfrm rot="1396531">
              <a:off x="1243807" y="2432502"/>
              <a:ext cx="2459071" cy="1785893"/>
            </a:xfrm>
            <a:prstGeom prst="teardrop">
              <a:avLst/>
            </a:prstGeom>
            <a:gradFill flip="none" rotWithShape="1">
              <a:gsLst>
                <a:gs pos="0">
                  <a:schemeClr val="accent2"/>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bg-BG"/>
            </a:p>
          </p:txBody>
        </p:sp>
        <p:sp>
          <p:nvSpPr>
            <p:cNvPr id="38" name="TextBox 52">
              <a:extLst>
                <a:ext uri="{FF2B5EF4-FFF2-40B4-BE49-F238E27FC236}">
                  <a16:creationId xmlns:a16="http://schemas.microsoft.com/office/drawing/2014/main" id="{55BFBF4C-7E43-47E8-9EF5-C53C43EFC225}"/>
                </a:ext>
              </a:extLst>
            </p:cNvPr>
            <p:cNvSpPr txBox="1"/>
            <p:nvPr/>
          </p:nvSpPr>
          <p:spPr>
            <a:xfrm>
              <a:off x="1162967" y="2949522"/>
              <a:ext cx="2892857"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pPr algn="ctr"/>
              <a:r>
                <a:rPr lang="en-GB" sz="2000" b="1" dirty="0">
                  <a:solidFill>
                    <a:srgbClr val="006600"/>
                  </a:solidFill>
                </a:rPr>
                <a:t>        </a:t>
              </a:r>
              <a:r>
                <a:rPr lang="en-GB" sz="2000" b="1" dirty="0">
                  <a:solidFill>
                    <a:schemeClr val="accent2">
                      <a:lumMod val="50000"/>
                    </a:schemeClr>
                  </a:solidFill>
                </a:rPr>
                <a:t>social   </a:t>
              </a:r>
            </a:p>
            <a:p>
              <a:pPr algn="ctr"/>
              <a:r>
                <a:rPr lang="en-GB" sz="2000" b="1" dirty="0">
                  <a:solidFill>
                    <a:schemeClr val="accent2">
                      <a:lumMod val="50000"/>
                    </a:schemeClr>
                  </a:solidFill>
                </a:rPr>
                <a:t>competence</a:t>
              </a:r>
              <a:endParaRPr sz="2000" dirty="0">
                <a:solidFill>
                  <a:schemeClr val="accent2">
                    <a:lumMod val="50000"/>
                  </a:schemeClr>
                </a:solidFill>
              </a:endParaRPr>
            </a:p>
          </p:txBody>
        </p:sp>
      </p:grpSp>
      <p:sp>
        <p:nvSpPr>
          <p:cNvPr id="39" name="TextBox 34">
            <a:extLst>
              <a:ext uri="{FF2B5EF4-FFF2-40B4-BE49-F238E27FC236}">
                <a16:creationId xmlns:a16="http://schemas.microsoft.com/office/drawing/2014/main" id="{8D60047B-F6D6-48E5-BB13-C4DC63A2E76D}"/>
              </a:ext>
            </a:extLst>
          </p:cNvPr>
          <p:cNvSpPr txBox="1"/>
          <p:nvPr/>
        </p:nvSpPr>
        <p:spPr>
          <a:xfrm>
            <a:off x="4802807" y="2395267"/>
            <a:ext cx="852729" cy="45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id="{3A1B5D88-77A3-4837-9220-2B99E2A0519D}"/>
              </a:ext>
            </a:extLst>
          </p:cNvPr>
          <p:cNvSpPr/>
          <p:nvPr/>
        </p:nvSpPr>
        <p:spPr>
          <a:xfrm>
            <a:off x="4528088"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a:p>
        </p:txBody>
      </p:sp>
      <p:grpSp>
        <p:nvGrpSpPr>
          <p:cNvPr id="71" name="Групиране 70">
            <a:extLst>
              <a:ext uri="{FF2B5EF4-FFF2-40B4-BE49-F238E27FC236}">
                <a16:creationId xmlns:a16="http://schemas.microsoft.com/office/drawing/2014/main" id="{8F21FC97-B736-4E38-BCFD-8712FDD5AD81}"/>
              </a:ext>
            </a:extLst>
          </p:cNvPr>
          <p:cNvGrpSpPr/>
          <p:nvPr/>
        </p:nvGrpSpPr>
        <p:grpSpPr>
          <a:xfrm>
            <a:off x="4977962" y="2395267"/>
            <a:ext cx="3251638" cy="1748917"/>
            <a:chOff x="4903286" y="2383345"/>
            <a:chExt cx="3249693" cy="1785893"/>
          </a:xfrm>
        </p:grpSpPr>
        <p:sp>
          <p:nvSpPr>
            <p:cNvPr id="66" name="Сълза 65">
              <a:extLst>
                <a:ext uri="{FF2B5EF4-FFF2-40B4-BE49-F238E27FC236}">
                  <a16:creationId xmlns:a16="http://schemas.microsoft.com/office/drawing/2014/main" id="{83E70848-7A76-4F69-91BB-8BE51914EA34}"/>
                </a:ext>
              </a:extLst>
            </p:cNvPr>
            <p:cNvSpPr/>
            <p:nvPr/>
          </p:nvSpPr>
          <p:spPr>
            <a:xfrm rot="19972680" flipH="1">
              <a:off x="4903286" y="2383345"/>
              <a:ext cx="2459071" cy="1785893"/>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TextBox 52">
              <a:extLst>
                <a:ext uri="{FF2B5EF4-FFF2-40B4-BE49-F238E27FC236}">
                  <a16:creationId xmlns:a16="http://schemas.microsoft.com/office/drawing/2014/main" id="{A9B0739E-9DCA-410F-A3FB-7C55A58197DA}"/>
                </a:ext>
              </a:extLst>
            </p:cNvPr>
            <p:cNvSpPr txBox="1"/>
            <p:nvPr/>
          </p:nvSpPr>
          <p:spPr>
            <a:xfrm>
              <a:off x="5374742" y="2615788"/>
              <a:ext cx="2778237"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n-GB" sz="2000" b="1" dirty="0">
                  <a:solidFill>
                    <a:schemeClr val="accent3">
                      <a:lumMod val="50000"/>
                    </a:schemeClr>
                  </a:solidFill>
                </a:rPr>
                <a:t>   emotional </a:t>
              </a:r>
            </a:p>
            <a:p>
              <a:r>
                <a:rPr lang="en-GB" sz="2000" b="1" dirty="0">
                  <a:solidFill>
                    <a:schemeClr val="accent3">
                      <a:lumMod val="50000"/>
                    </a:schemeClr>
                  </a:solidFill>
                </a:rPr>
                <a:t>  competence &amp; </a:t>
              </a:r>
            </a:p>
            <a:p>
              <a:r>
                <a:rPr lang="en-GB" sz="2000" b="1" dirty="0">
                  <a:solidFill>
                    <a:schemeClr val="accent3">
                      <a:lumMod val="50000"/>
                    </a:schemeClr>
                  </a:solidFill>
                </a:rPr>
                <a:t> autonomy </a:t>
              </a:r>
            </a:p>
            <a:p>
              <a:r>
                <a:rPr lang="en-GB" sz="2000" b="1" dirty="0">
                  <a:solidFill>
                    <a:schemeClr val="accent3">
                      <a:lumMod val="50000"/>
                    </a:schemeClr>
                  </a:solidFill>
                </a:rPr>
                <a:t>building</a:t>
              </a:r>
              <a:r>
                <a:rPr sz="2000" dirty="0">
                  <a:solidFill>
                    <a:schemeClr val="accent3">
                      <a:lumMod val="50000"/>
                    </a:schemeClr>
                  </a:solidFill>
                </a:rPr>
                <a:t>     </a:t>
              </a:r>
            </a:p>
          </p:txBody>
        </p:sp>
      </p:grpSp>
      <p:grpSp>
        <p:nvGrpSpPr>
          <p:cNvPr id="70" name="Групиране 69">
            <a:extLst>
              <a:ext uri="{FF2B5EF4-FFF2-40B4-BE49-F238E27FC236}">
                <a16:creationId xmlns:a16="http://schemas.microsoft.com/office/drawing/2014/main" id="{25DD6CEA-1793-44C4-BAFC-7EE19611C2AE}"/>
              </a:ext>
            </a:extLst>
          </p:cNvPr>
          <p:cNvGrpSpPr/>
          <p:nvPr/>
        </p:nvGrpSpPr>
        <p:grpSpPr>
          <a:xfrm>
            <a:off x="4970280" y="4445851"/>
            <a:ext cx="3738739" cy="1785893"/>
            <a:chOff x="5513644" y="4424902"/>
            <a:chExt cx="3738739" cy="1785893"/>
          </a:xfrm>
        </p:grpSpPr>
        <p:sp>
          <p:nvSpPr>
            <p:cNvPr id="67" name="Сълза 66">
              <a:extLst>
                <a:ext uri="{FF2B5EF4-FFF2-40B4-BE49-F238E27FC236}">
                  <a16:creationId xmlns:a16="http://schemas.microsoft.com/office/drawing/2014/main" id="{1C2021F2-667E-4430-BABD-D09339E0EDC2}"/>
                </a:ext>
              </a:extLst>
            </p:cNvPr>
            <p:cNvSpPr/>
            <p:nvPr/>
          </p:nvSpPr>
          <p:spPr>
            <a:xfrm rot="20203469" flipH="1">
              <a:off x="5513644" y="4424902"/>
              <a:ext cx="2459071" cy="1785893"/>
            </a:xfrm>
            <a:prstGeom prst="teardrop">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TextBox 52">
              <a:extLst>
                <a:ext uri="{FF2B5EF4-FFF2-40B4-BE49-F238E27FC236}">
                  <a16:creationId xmlns:a16="http://schemas.microsoft.com/office/drawing/2014/main" id="{6355D015-13AA-4EDE-9233-0C5B82672E23}"/>
                </a:ext>
              </a:extLst>
            </p:cNvPr>
            <p:cNvSpPr txBox="1"/>
            <p:nvPr/>
          </p:nvSpPr>
          <p:spPr>
            <a:xfrm>
              <a:off x="5759017" y="5085746"/>
              <a:ext cx="349336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n-GB" sz="2000" b="1" dirty="0">
                  <a:solidFill>
                    <a:schemeClr val="accent6">
                      <a:lumMod val="50000"/>
                    </a:schemeClr>
                  </a:solidFill>
                </a:rPr>
                <a:t>problem solving</a:t>
              </a:r>
              <a:endParaRPr sz="2000" dirty="0">
                <a:solidFill>
                  <a:schemeClr val="accent6">
                    <a:lumMod val="50000"/>
                  </a:schemeClr>
                </a:solidFill>
              </a:endParaRPr>
            </a:p>
          </p:txBody>
        </p:sp>
      </p:grpSp>
      <p:grpSp>
        <p:nvGrpSpPr>
          <p:cNvPr id="69" name="Групиране 68">
            <a:extLst>
              <a:ext uri="{FF2B5EF4-FFF2-40B4-BE49-F238E27FC236}">
                <a16:creationId xmlns:a16="http://schemas.microsoft.com/office/drawing/2014/main" id="{DAF809AB-901D-4CD5-9C7A-62F61E9A786C}"/>
              </a:ext>
            </a:extLst>
          </p:cNvPr>
          <p:cNvGrpSpPr/>
          <p:nvPr/>
        </p:nvGrpSpPr>
        <p:grpSpPr>
          <a:xfrm>
            <a:off x="1364045" y="4413803"/>
            <a:ext cx="3024373" cy="1785893"/>
            <a:chOff x="530697" y="4456307"/>
            <a:chExt cx="3024373" cy="1785893"/>
          </a:xfrm>
        </p:grpSpPr>
        <p:sp>
          <p:nvSpPr>
            <p:cNvPr id="64" name="Сълза 63">
              <a:extLst>
                <a:ext uri="{FF2B5EF4-FFF2-40B4-BE49-F238E27FC236}">
                  <a16:creationId xmlns:a16="http://schemas.microsoft.com/office/drawing/2014/main" id="{A5E82DD7-E68A-4DC4-B2A6-92BC47DD8CF1}"/>
                </a:ext>
              </a:extLst>
            </p:cNvPr>
            <p:cNvSpPr/>
            <p:nvPr/>
          </p:nvSpPr>
          <p:spPr>
            <a:xfrm rot="1396531">
              <a:off x="740828" y="4456307"/>
              <a:ext cx="2459071" cy="1785893"/>
            </a:xfrm>
            <a:prstGeom prst="teardrop">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TextBox 52">
              <a:extLst>
                <a:ext uri="{FF2B5EF4-FFF2-40B4-BE49-F238E27FC236}">
                  <a16:creationId xmlns:a16="http://schemas.microsoft.com/office/drawing/2014/main" id="{8B05FED0-6166-4D41-9EBD-C2EB2626B431}"/>
                </a:ext>
              </a:extLst>
            </p:cNvPr>
            <p:cNvSpPr txBox="1"/>
            <p:nvPr/>
          </p:nvSpPr>
          <p:spPr>
            <a:xfrm>
              <a:off x="530697" y="4985579"/>
              <a:ext cx="302437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pPr lvl="0" algn="ctr">
                <a:defRPr/>
              </a:pPr>
              <a:r>
                <a:rPr lang="en-GB" sz="2000" b="1" dirty="0">
                  <a:solidFill>
                    <a:schemeClr val="accent4">
                      <a:lumMod val="50000"/>
                    </a:schemeClr>
                  </a:solidFill>
                </a:rPr>
                <a:t>mediation &amp; </a:t>
              </a:r>
            </a:p>
            <a:p>
              <a:pPr lvl="0" algn="ctr">
                <a:defRPr/>
              </a:pPr>
              <a:r>
                <a:rPr lang="en-GB" sz="2000" b="1" dirty="0">
                  <a:solidFill>
                    <a:schemeClr val="accent4">
                      <a:lumMod val="50000"/>
                    </a:schemeClr>
                  </a:solidFill>
                </a:rPr>
                <a:t>negotiation</a:t>
              </a:r>
              <a:r>
                <a:rPr sz="2000" dirty="0">
                  <a:solidFill>
                    <a:schemeClr val="accent4">
                      <a:lumMod val="50000"/>
                    </a:schemeClr>
                  </a:solidFill>
                </a:rPr>
                <a:t>    </a:t>
              </a:r>
            </a:p>
          </p:txBody>
        </p:sp>
      </p:grpSp>
      <p:sp>
        <p:nvSpPr>
          <p:cNvPr id="22" name="Текстово поле 21">
            <a:extLst>
              <a:ext uri="{FF2B5EF4-FFF2-40B4-BE49-F238E27FC236}">
                <a16:creationId xmlns:a16="http://schemas.microsoft.com/office/drawing/2014/main" id="{79BC2A72-74AE-4597-87DE-52497FF7538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4906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1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ircle(in)">
                                      <p:cBhvr>
                                        <p:cTn id="17" dur="10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ircle(in)">
                                      <p:cBhvr>
                                        <p:cTn id="2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id="{FC2AB708-BB77-4285-BF3A-37F8C6569035}"/>
              </a:ext>
            </a:extLst>
          </p:cNvPr>
          <p:cNvSpPr>
            <a:spLocks noGrp="1"/>
          </p:cNvSpPr>
          <p:nvPr>
            <p:ph type="title"/>
          </p:nvPr>
        </p:nvSpPr>
        <p:spPr/>
        <p:txBody>
          <a:bodyPr/>
          <a:lstStyle/>
          <a:p>
            <a:r>
              <a:rPr lang="en-US" dirty="0"/>
              <a:t>Workshops Set-up</a:t>
            </a:r>
            <a:endParaRPr lang="bg-BG" dirty="0"/>
          </a:p>
        </p:txBody>
      </p:sp>
      <p:sp>
        <p:nvSpPr>
          <p:cNvPr id="5" name="Контейнер за номер на слайда 4">
            <a:extLst>
              <a:ext uri="{FF2B5EF4-FFF2-40B4-BE49-F238E27FC236}">
                <a16:creationId xmlns:a16="http://schemas.microsoft.com/office/drawing/2014/main" id="{8DBA1079-DE7C-47B1-A265-A274EE6680BD}"/>
              </a:ext>
            </a:extLst>
          </p:cNvPr>
          <p:cNvSpPr>
            <a:spLocks noGrp="1"/>
          </p:cNvSpPr>
          <p:nvPr>
            <p:ph type="sldNum" sz="quarter" idx="12"/>
          </p:nvPr>
        </p:nvSpPr>
        <p:spPr/>
        <p:txBody>
          <a:bodyPr/>
          <a:lstStyle/>
          <a:p>
            <a:fld id="{CB318F78-A315-46C9-8B3F-2431B4397D31}" type="slidenum">
              <a:rPr lang="en-US" smtClean="0"/>
              <a:t>6</a:t>
            </a:fld>
            <a:endParaRPr lang="en-US" dirty="0"/>
          </a:p>
        </p:txBody>
      </p:sp>
      <p:graphicFrame>
        <p:nvGraphicFramePr>
          <p:cNvPr id="24" name="Diagram 29">
            <a:extLst>
              <a:ext uri="{FF2B5EF4-FFF2-40B4-BE49-F238E27FC236}">
                <a16:creationId xmlns:a16="http://schemas.microsoft.com/office/drawing/2014/main" id="{7044A37C-3C4E-4A81-BED1-A0921632C36F}"/>
              </a:ext>
            </a:extLst>
          </p:cNvPr>
          <p:cNvGraphicFramePr/>
          <p:nvPr>
            <p:extLst>
              <p:ext uri="{D42A27DB-BD31-4B8C-83A1-F6EECF244321}">
                <p14:modId xmlns:p14="http://schemas.microsoft.com/office/powerpoint/2010/main" val="356667010"/>
              </p:ext>
            </p:extLst>
          </p:nvPr>
        </p:nvGraphicFramePr>
        <p:xfrm>
          <a:off x="326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id="{BB5E27C9-D447-4643-BC4F-372520B9F848}"/>
              </a:ext>
            </a:extLst>
          </p:cNvPr>
          <p:cNvGrpSpPr/>
          <p:nvPr/>
        </p:nvGrpSpPr>
        <p:grpSpPr>
          <a:xfrm>
            <a:off x="6781090" y="2280741"/>
            <a:ext cx="2194700" cy="2986799"/>
            <a:chOff x="6858000" y="2160991"/>
            <a:chExt cx="2194700" cy="3477809"/>
          </a:xfrm>
        </p:grpSpPr>
        <p:graphicFrame>
          <p:nvGraphicFramePr>
            <p:cNvPr id="54" name="Диаграма 53">
              <a:extLst>
                <a:ext uri="{FF2B5EF4-FFF2-40B4-BE49-F238E27FC236}">
                  <a16:creationId xmlns:a16="http://schemas.microsoft.com/office/drawing/2014/main" id="{39358E2F-C3DC-4D43-86CB-1B45C93F1C2C}"/>
                </a:ext>
              </a:extLst>
            </p:cNvPr>
            <p:cNvGraphicFramePr/>
            <p:nvPr>
              <p:extLst>
                <p:ext uri="{D42A27DB-BD31-4B8C-83A1-F6EECF244321}">
                  <p14:modId xmlns:p14="http://schemas.microsoft.com/office/powerpoint/2010/main" val="343832626"/>
                </p:ext>
              </p:extLst>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a:p>
          </p:txBody>
        </p:sp>
      </p:grpSp>
      <p:grpSp>
        <p:nvGrpSpPr>
          <p:cNvPr id="61" name="Групиране 60">
            <a:extLst>
              <a:ext uri="{FF2B5EF4-FFF2-40B4-BE49-F238E27FC236}">
                <a16:creationId xmlns:a16="http://schemas.microsoft.com/office/drawing/2014/main" id="{9EC66155-E457-46BC-9036-3B5FDA3456AB}"/>
              </a:ext>
            </a:extLst>
          </p:cNvPr>
          <p:cNvGrpSpPr/>
          <p:nvPr/>
        </p:nvGrpSpPr>
        <p:grpSpPr>
          <a:xfrm>
            <a:off x="6803644" y="5341111"/>
            <a:ext cx="2172146" cy="865591"/>
            <a:chOff x="6842900" y="4800600"/>
            <a:chExt cx="2224897" cy="1584159"/>
          </a:xfrm>
        </p:grpSpPr>
        <p:graphicFrame>
          <p:nvGraphicFramePr>
            <p:cNvPr id="59" name="Диаграма 58">
              <a:extLst>
                <a:ext uri="{FF2B5EF4-FFF2-40B4-BE49-F238E27FC236}">
                  <a16:creationId xmlns:a16="http://schemas.microsoft.com/office/drawing/2014/main" id="{73099F9F-591A-4F9C-9B20-116D2E723EA4}"/>
                </a:ext>
              </a:extLst>
            </p:cNvPr>
            <p:cNvGraphicFramePr/>
            <p:nvPr>
              <p:extLst>
                <p:ext uri="{D42A27DB-BD31-4B8C-83A1-F6EECF244321}">
                  <p14:modId xmlns:p14="http://schemas.microsoft.com/office/powerpoint/2010/main" val="2382981609"/>
                </p:ext>
              </p:extLst>
            </p:nvPr>
          </p:nvGraphicFramePr>
          <p:xfrm>
            <a:off x="7197369" y="4800600"/>
            <a:ext cx="1870428" cy="15557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Лява фигурна скоба 59">
              <a:extLst>
                <a:ext uri="{FF2B5EF4-FFF2-40B4-BE49-F238E27FC236}">
                  <a16:creationId xmlns:a16="http://schemas.microsoft.com/office/drawing/2014/main" id="{919CF772-C113-4B18-9653-30B1FD376486}"/>
                </a:ext>
              </a:extLst>
            </p:cNvPr>
            <p:cNvSpPr/>
            <p:nvPr/>
          </p:nvSpPr>
          <p:spPr>
            <a:xfrm>
              <a:off x="6842900" y="48006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a:p>
          </p:txBody>
        </p:sp>
      </p:grpSp>
      <p:sp>
        <p:nvSpPr>
          <p:cNvPr id="12" name="Текстово поле 11">
            <a:extLst>
              <a:ext uri="{FF2B5EF4-FFF2-40B4-BE49-F238E27FC236}">
                <a16:creationId xmlns:a16="http://schemas.microsoft.com/office/drawing/2014/main" id="{7F9B3155-5441-4D30-9700-D87AC034BF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617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US" dirty="0" err="1"/>
              <a:t>Radicalisation</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2200" dirty="0"/>
              <a:t>“a phased and complex process </a:t>
            </a:r>
            <a:br>
              <a:rPr lang="en-GB" sz="2200" dirty="0"/>
            </a:br>
            <a:r>
              <a:rPr lang="en-GB" sz="2200" dirty="0"/>
              <a:t>in which an individual or a group </a:t>
            </a:r>
            <a:br>
              <a:rPr lang="en-GB" sz="2200" dirty="0"/>
            </a:br>
            <a:r>
              <a:rPr lang="en-GB" sz="2200" dirty="0"/>
              <a:t>embraces a radical ideology or belief </a:t>
            </a:r>
            <a:br>
              <a:rPr lang="en-GB" sz="2200" dirty="0"/>
            </a:br>
            <a:r>
              <a:rPr lang="en-GB" sz="2200" dirty="0"/>
              <a:t>that accepts, uses or condones violence [ ] </a:t>
            </a:r>
            <a:br>
              <a:rPr lang="en-GB" sz="2200" dirty="0"/>
            </a:br>
            <a:r>
              <a:rPr lang="en-GB" sz="2200" dirty="0"/>
              <a:t>to reach a specific political or ideological purpose.”</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7</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439818" cy="215444"/>
          </a:xfrm>
          <a:prstGeom prst="rect">
            <a:avLst/>
          </a:prstGeom>
          <a:noFill/>
        </p:spPr>
        <p:txBody>
          <a:bodyPr wrap="none" rtlCol="0">
            <a:spAutoFit/>
          </a:bodyPr>
          <a:lstStyle/>
          <a:p>
            <a:r>
              <a:rPr lang="en-US" sz="800" i="1" dirty="0">
                <a:solidFill>
                  <a:schemeClr val="bg1">
                    <a:lumMod val="50000"/>
                  </a:schemeClr>
                </a:solidFill>
              </a:rPr>
              <a:t>Source: European Commission</a:t>
            </a: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иране 9">
            <a:extLst>
              <a:ext uri="{FF2B5EF4-FFF2-40B4-BE49-F238E27FC236}">
                <a16:creationId xmlns:a16="http://schemas.microsoft.com/office/drawing/2014/main" id="{6F72390C-34A6-4F3B-884D-BC6451F64DA6}"/>
              </a:ext>
            </a:extLst>
          </p:cNvPr>
          <p:cNvGrpSpPr/>
          <p:nvPr/>
        </p:nvGrpSpPr>
        <p:grpSpPr>
          <a:xfrm>
            <a:off x="1511001" y="2514158"/>
            <a:ext cx="6286500" cy="3276600"/>
            <a:chOff x="1485900" y="2459250"/>
            <a:chExt cx="6286500" cy="3276600"/>
          </a:xfrm>
        </p:grpSpPr>
        <p:sp>
          <p:nvSpPr>
            <p:cNvPr id="7" name="Ovaal 7">
              <a:extLst>
                <a:ext uri="{FF2B5EF4-FFF2-40B4-BE49-F238E27FC236}">
                  <a16:creationId xmlns:a16="http://schemas.microsoft.com/office/drawing/2014/main" id="{ED1D0CCA-6A76-4677-889F-74B724214D2C}"/>
                </a:ext>
              </a:extLst>
            </p:cNvPr>
            <p:cNvSpPr/>
            <p:nvPr/>
          </p:nvSpPr>
          <p:spPr>
            <a:xfrm>
              <a:off x="1485900" y="2459250"/>
              <a:ext cx="6286500" cy="3276600"/>
            </a:xfrm>
            <a:prstGeom prst="ellipse">
              <a:avLst/>
            </a:prstGeom>
            <a:solidFill>
              <a:schemeClr val="accent3">
                <a:lumMod val="40000"/>
                <a:lumOff val="6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3200" dirty="0"/>
            </a:p>
          </p:txBody>
        </p:sp>
        <p:sp>
          <p:nvSpPr>
            <p:cNvPr id="9" name="Текстово поле 8">
              <a:extLst>
                <a:ext uri="{FF2B5EF4-FFF2-40B4-BE49-F238E27FC236}">
                  <a16:creationId xmlns:a16="http://schemas.microsoft.com/office/drawing/2014/main" id="{9DC2E22C-BEBC-4B7B-9A52-08C82C425C81}"/>
                </a:ext>
              </a:extLst>
            </p:cNvPr>
            <p:cNvSpPr txBox="1"/>
            <p:nvPr/>
          </p:nvSpPr>
          <p:spPr>
            <a:xfrm>
              <a:off x="3356750" y="2754104"/>
              <a:ext cx="2544799" cy="400110"/>
            </a:xfrm>
            <a:prstGeom prst="rect">
              <a:avLst/>
            </a:prstGeom>
            <a:noFill/>
          </p:spPr>
          <p:txBody>
            <a:bodyPr wrap="none" rtlCol="0">
              <a:spAutoFit/>
            </a:bodyPr>
            <a:lstStyle/>
            <a:p>
              <a:r>
                <a:rPr lang="en-US" sz="2000" dirty="0">
                  <a:solidFill>
                    <a:schemeClr val="accent3"/>
                  </a:solidFill>
                </a:rPr>
                <a:t>Climate of </a:t>
              </a:r>
              <a:r>
                <a:rPr lang="en-US" sz="2000" dirty="0" err="1">
                  <a:solidFill>
                    <a:schemeClr val="accent3"/>
                  </a:solidFill>
                </a:rPr>
                <a:t>polarisation</a:t>
              </a:r>
              <a:endParaRPr lang="bg-BG" sz="2000" dirty="0">
                <a:solidFill>
                  <a:schemeClr val="accent3"/>
                </a:solidFill>
              </a:endParaRPr>
            </a:p>
          </p:txBody>
        </p:sp>
      </p:grpSp>
      <p:sp>
        <p:nvSpPr>
          <p:cNvPr id="2" name="Заглавие 1">
            <a:extLst>
              <a:ext uri="{FF2B5EF4-FFF2-40B4-BE49-F238E27FC236}">
                <a16:creationId xmlns:a16="http://schemas.microsoft.com/office/drawing/2014/main" id="{24E66302-03AC-4058-83DF-06C29C0D6509}"/>
              </a:ext>
            </a:extLst>
          </p:cNvPr>
          <p:cNvSpPr>
            <a:spLocks noGrp="1"/>
          </p:cNvSpPr>
          <p:nvPr>
            <p:ph type="title"/>
          </p:nvPr>
        </p:nvSpPr>
        <p:spPr/>
        <p:txBody>
          <a:bodyPr/>
          <a:lstStyle/>
          <a:p>
            <a:r>
              <a:rPr lang="en-US" dirty="0"/>
              <a:t>Concepts</a:t>
            </a:r>
            <a:endParaRPr lang="bg-BG" dirty="0"/>
          </a:p>
        </p:txBody>
      </p:sp>
      <p:sp>
        <p:nvSpPr>
          <p:cNvPr id="6" name="Контейнер за номер на слайда 5">
            <a:extLst>
              <a:ext uri="{FF2B5EF4-FFF2-40B4-BE49-F238E27FC236}">
                <a16:creationId xmlns:a16="http://schemas.microsoft.com/office/drawing/2014/main" id="{081C8768-D93B-4C79-B5DA-977621541A69}"/>
              </a:ext>
            </a:extLst>
          </p:cNvPr>
          <p:cNvSpPr>
            <a:spLocks noGrp="1"/>
          </p:cNvSpPr>
          <p:nvPr>
            <p:ph type="sldNum" sz="quarter" idx="12"/>
          </p:nvPr>
        </p:nvSpPr>
        <p:spPr/>
        <p:txBody>
          <a:bodyPr/>
          <a:lstStyle/>
          <a:p>
            <a:fld id="{CB318F78-A315-46C9-8B3F-2431B4397D31}" type="slidenum">
              <a:rPr lang="en-US" smtClean="0"/>
              <a:t>8</a:t>
            </a:fld>
            <a:endParaRPr lang="en-US" dirty="0"/>
          </a:p>
        </p:txBody>
      </p:sp>
      <p:graphicFrame>
        <p:nvGraphicFramePr>
          <p:cNvPr id="8" name="Tijdelijke aanduiding voor inhoud 2">
            <a:extLst>
              <a:ext uri="{FF2B5EF4-FFF2-40B4-BE49-F238E27FC236}">
                <a16:creationId xmlns:a16="http://schemas.microsoft.com/office/drawing/2014/main" id="{EDCA4D96-B36E-4185-A8B1-356D6AF507F6}"/>
              </a:ext>
            </a:extLst>
          </p:cNvPr>
          <p:cNvGraphicFramePr>
            <a:graphicFrameLocks noGrp="1"/>
          </p:cNvGraphicFramePr>
          <p:nvPr>
            <p:ph idx="1"/>
            <p:extLst>
              <p:ext uri="{D42A27DB-BD31-4B8C-83A1-F6EECF244321}">
                <p14:modId xmlns:p14="http://schemas.microsoft.com/office/powerpoint/2010/main" val="3740457160"/>
              </p:ext>
            </p:extLst>
          </p:nvPr>
        </p:nvGraphicFramePr>
        <p:xfrm>
          <a:off x="710901" y="2664758"/>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Текстово поле 11">
            <a:extLst>
              <a:ext uri="{FF2B5EF4-FFF2-40B4-BE49-F238E27FC236}">
                <a16:creationId xmlns:a16="http://schemas.microsoft.com/office/drawing/2014/main" id="{5D319887-8B9F-4010-A7D8-1350DB4E2194}"/>
              </a:ext>
            </a:extLst>
          </p:cNvPr>
          <p:cNvSpPr txBox="1"/>
          <p:nvPr/>
        </p:nvSpPr>
        <p:spPr>
          <a:xfrm>
            <a:off x="7505700" y="5750045"/>
            <a:ext cx="878767" cy="246221"/>
          </a:xfrm>
          <a:prstGeom prst="rect">
            <a:avLst/>
          </a:prstGeom>
          <a:noFill/>
        </p:spPr>
        <p:txBody>
          <a:bodyPr wrap="none" rtlCol="0">
            <a:spAutoFit/>
          </a:bodyPr>
          <a:lstStyle/>
          <a:p>
            <a:r>
              <a:rPr lang="en-US" sz="1000" i="1" dirty="0">
                <a:solidFill>
                  <a:schemeClr val="bg1">
                    <a:lumMod val="50000"/>
                  </a:schemeClr>
                </a:solidFill>
              </a:rPr>
              <a:t>Source: NCTV</a:t>
            </a:r>
          </a:p>
        </p:txBody>
      </p:sp>
      <p:sp>
        <p:nvSpPr>
          <p:cNvPr id="13" name="Текстово поле 12">
            <a:extLst>
              <a:ext uri="{FF2B5EF4-FFF2-40B4-BE49-F238E27FC236}">
                <a16:creationId xmlns:a16="http://schemas.microsoft.com/office/drawing/2014/main" id="{63E59914-51E8-4756-A441-879B59C204C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692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11018</Words>
  <Application>Microsoft Office PowerPoint</Application>
  <PresentationFormat>Bildschirmpräsentation (4:3)</PresentationFormat>
  <Paragraphs>971</Paragraphs>
  <Slides>35</Slides>
  <Notes>34</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35</vt:i4>
      </vt:variant>
    </vt:vector>
  </HeadingPairs>
  <TitlesOfParts>
    <vt:vector size="49" baseType="lpstr">
      <vt:lpstr>Arial</vt:lpstr>
      <vt:lpstr>Arimo</vt:lpstr>
      <vt:lpstr>Avenir Roman</vt:lpstr>
      <vt:lpstr>Bellota Regular</vt:lpstr>
      <vt:lpstr>Calibri</vt:lpstr>
      <vt:lpstr>Corbel</vt:lpstr>
      <vt:lpstr>Ink Free</vt:lpstr>
      <vt:lpstr>Open Sans</vt:lpstr>
      <vt:lpstr>OpenSansRegular</vt:lpstr>
      <vt:lpstr>Roboto</vt:lpstr>
      <vt:lpstr>Symbol</vt:lpstr>
      <vt:lpstr>TimesDigitalW04-Regular</vt:lpstr>
      <vt:lpstr>Verdana</vt:lpstr>
      <vt:lpstr>Office Theme</vt:lpstr>
      <vt:lpstr>Train the Trainer</vt:lpstr>
      <vt:lpstr>PowerPoint-Präsentation</vt:lpstr>
      <vt:lpstr>Programme (Day 1)</vt:lpstr>
      <vt:lpstr>Introduction (1)</vt:lpstr>
      <vt:lpstr>Introduction (2)</vt:lpstr>
      <vt:lpstr>Key competences</vt:lpstr>
      <vt:lpstr>Workshops Set-up</vt:lpstr>
      <vt:lpstr>Radicalisation</vt:lpstr>
      <vt:lpstr>Concepts</vt:lpstr>
      <vt:lpstr>Different ideologies</vt:lpstr>
      <vt:lpstr>Types of radicalised people</vt:lpstr>
      <vt:lpstr>Phases of Radicalisation (1)</vt:lpstr>
      <vt:lpstr>Phases of Radicalisation (2)</vt:lpstr>
      <vt:lpstr>Possible signs of radicalisation</vt:lpstr>
      <vt:lpstr>Causal factors</vt:lpstr>
      <vt:lpstr>PowerPoint-Präsentation</vt:lpstr>
      <vt:lpstr>Push, Pull and Personal</vt:lpstr>
      <vt:lpstr>Levels of causal factors</vt:lpstr>
      <vt:lpstr>Coaching and parenting</vt:lpstr>
      <vt:lpstr>Coaching and parenting</vt:lpstr>
      <vt:lpstr>Coaching and parenting</vt:lpstr>
      <vt:lpstr>Coaching and Parenting</vt:lpstr>
      <vt:lpstr>Workshop on coaching and parenting</vt:lpstr>
      <vt:lpstr>Coaching and parenting: Exercise</vt:lpstr>
      <vt:lpstr>Coaching and parenting: Exercise</vt:lpstr>
      <vt:lpstr>Critical thinking</vt:lpstr>
      <vt:lpstr>Workshop on critical thinking</vt:lpstr>
      <vt:lpstr>Critical thinking: Exercise 1</vt:lpstr>
      <vt:lpstr>Critical thinking: Exercise 1</vt:lpstr>
      <vt:lpstr>Critical thinking: Exercise 2 </vt:lpstr>
      <vt:lpstr>Critical thinking: Exercise 2</vt:lpstr>
      <vt:lpstr>Feedback</vt:lpstr>
      <vt:lpstr>А question for the next time</vt:lpstr>
      <vt:lpstr>Conclusion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SPG</cp:lastModifiedBy>
  <cp:revision>145</cp:revision>
  <dcterms:created xsi:type="dcterms:W3CDTF">2019-01-04T14:31:26Z</dcterms:created>
  <dcterms:modified xsi:type="dcterms:W3CDTF">2021-04-26T10:09:51Z</dcterms:modified>
</cp:coreProperties>
</file>