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8"/>
  </p:notesMasterIdLst>
  <p:handoutMasterIdLst>
    <p:handoutMasterId r:id="rId49"/>
  </p:handoutMasterIdLst>
  <p:sldIdLst>
    <p:sldId id="266" r:id="rId2"/>
    <p:sldId id="275" r:id="rId3"/>
    <p:sldId id="273" r:id="rId4"/>
    <p:sldId id="437" r:id="rId5"/>
    <p:sldId id="276" r:id="rId6"/>
    <p:sldId id="517" r:id="rId7"/>
    <p:sldId id="278" r:id="rId8"/>
    <p:sldId id="279" r:id="rId9"/>
    <p:sldId id="520" r:id="rId10"/>
    <p:sldId id="559" r:id="rId11"/>
    <p:sldId id="560" r:id="rId12"/>
    <p:sldId id="281" r:id="rId13"/>
    <p:sldId id="561" r:id="rId14"/>
    <p:sldId id="283" r:id="rId15"/>
    <p:sldId id="284" r:id="rId16"/>
    <p:sldId id="564" r:id="rId17"/>
    <p:sldId id="565" r:id="rId18"/>
    <p:sldId id="566" r:id="rId19"/>
    <p:sldId id="567" r:id="rId20"/>
    <p:sldId id="286" r:id="rId21"/>
    <p:sldId id="569" r:id="rId22"/>
    <p:sldId id="570" r:id="rId23"/>
    <p:sldId id="571" r:id="rId24"/>
    <p:sldId id="572" r:id="rId25"/>
    <p:sldId id="582" r:id="rId26"/>
    <p:sldId id="549" r:id="rId27"/>
    <p:sldId id="581" r:id="rId28"/>
    <p:sldId id="436" r:id="rId29"/>
    <p:sldId id="574" r:id="rId30"/>
    <p:sldId id="438" r:id="rId31"/>
    <p:sldId id="439" r:id="rId32"/>
    <p:sldId id="414" r:id="rId33"/>
    <p:sldId id="419" r:id="rId34"/>
    <p:sldId id="421" r:id="rId35"/>
    <p:sldId id="575" r:id="rId36"/>
    <p:sldId id="580" r:id="rId37"/>
    <p:sldId id="413" r:id="rId38"/>
    <p:sldId id="423" r:id="rId39"/>
    <p:sldId id="432" r:id="rId40"/>
    <p:sldId id="433" r:id="rId41"/>
    <p:sldId id="579" r:id="rId42"/>
    <p:sldId id="434" r:id="rId43"/>
    <p:sldId id="382" r:id="rId44"/>
    <p:sldId id="435" r:id="rId45"/>
    <p:sldId id="301" r:id="rId46"/>
    <p:sldId id="26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360"/>
    <a:srgbClr val="006600"/>
    <a:srgbClr val="33CC33"/>
    <a:srgbClr val="084092"/>
    <a:srgbClr val="0BA7DF"/>
    <a:srgbClr val="CC0099"/>
    <a:srgbClr val="FF6600"/>
    <a:srgbClr val="CC3399"/>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63548" autoAdjust="0"/>
  </p:normalViewPr>
  <p:slideViewPr>
    <p:cSldViewPr>
      <p:cViewPr varScale="1">
        <p:scale>
          <a:sx n="69" d="100"/>
          <a:sy n="69" d="100"/>
        </p:scale>
        <p:origin x="273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19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nl-NL" noProof="0" dirty="0"/>
            <a:t>7 workshops</a:t>
          </a:r>
        </a:p>
      </dgm:t>
    </dgm:pt>
    <dgm:pt modelId="{67B047AC-5AE9-4250-9D9D-D73FBAE422FB}" type="parTrans" cxnId="{90506768-F10F-49F3-9433-F4709B2846B4}">
      <dgm:prSet/>
      <dgm:spPr/>
      <dgm:t>
        <a:bodyPr/>
        <a:lstStyle/>
        <a:p>
          <a:endParaRPr lang="nl-NL" noProof="0" dirty="0"/>
        </a:p>
      </dgm:t>
    </dgm:pt>
    <dgm:pt modelId="{454B882B-B4B3-4397-B241-18A1CBB645F5}" type="sibTrans" cxnId="{90506768-F10F-49F3-9433-F4709B2846B4}">
      <dgm:prSet/>
      <dgm:spPr/>
      <dgm:t>
        <a:bodyPr/>
        <a:lstStyle/>
        <a:p>
          <a:endParaRPr lang="nl-NL" noProof="0" dirty="0"/>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Opbouw individuele capaciteiten</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154EDBDF-281A-4167-87B4-8F17F0FBD233}" type="sibTrans" cxnId="{89D8AE80-50B2-43BB-ABC4-82DDAE79D83A}">
      <dgm:prSet/>
      <dgm:spPr/>
      <dgm:t>
        <a:bodyPr/>
        <a:lstStyle/>
        <a:p>
          <a:endParaRPr lang="nl-NL" noProof="0" dirty="0"/>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Coaching en ouderschap</a:t>
          </a: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26A76DF0-AB15-46EC-92AD-2F7A9C175DC8}" type="sibTrans" cxnId="{B9F8F689-70E3-40B3-9CC4-C3AC76B3D5AE}">
      <dgm:prSet/>
      <dgm:spPr/>
      <dgm:t>
        <a:bodyPr/>
        <a:lstStyle/>
        <a:p>
          <a:endParaRPr lang="nl-NL" noProof="0" dirty="0"/>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Kritisch denken</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4C331381-3932-43CD-A9F0-AFE94B49D441}" type="sibTrans" cxnId="{76DD1A95-BD0D-44B2-A67C-7E984DA4D8DC}">
      <dgm:prSet/>
      <dgm:spPr/>
      <dgm:t>
        <a:bodyPr/>
        <a:lstStyle/>
        <a:p>
          <a:endParaRPr lang="nl-NL" noProof="0" dirty="0"/>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Opbouw capaciteiten gemeenschap</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0EF5FB30-CD44-46A6-8524-A4539E296BEB}" type="sibTrans" cxnId="{409182A5-65D4-4B96-AC61-B1BCC8CD9400}">
      <dgm:prSet/>
      <dgm:spPr/>
      <dgm:t>
        <a:bodyPr/>
        <a:lstStyle/>
        <a:p>
          <a:endParaRPr lang="nl-NL" noProof="0" dirty="0"/>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noProof="0" dirty="0"/>
            <a:t>Overheidsoptreden</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nl-NL" noProof="0" dirty="0"/>
        </a:p>
      </dgm:t>
    </dgm:pt>
    <dgm:pt modelId="{69415AC5-28F2-4AF2-A1BA-837FD53BA55F}" type="sibTrans" cxnId="{C4C0C65E-4E1B-4375-8187-5CE7B5BC02F2}">
      <dgm:prSet/>
      <dgm:spPr/>
      <dgm:t>
        <a:bodyPr/>
        <a:lstStyle/>
        <a:p>
          <a:endParaRPr lang="nl-NL" noProof="0" dirty="0"/>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Omgaan met boosheid</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98CFE5ED-AA75-416D-A6E3-725751EE65C5}" type="sibTrans" cxnId="{29D31393-635C-4457-BFD6-418031BEB423}">
      <dgm:prSet/>
      <dgm:spPr/>
      <dgm:t>
        <a:bodyPr/>
        <a:lstStyle/>
        <a:p>
          <a:endParaRPr lang="nl-NL" noProof="0" dirty="0"/>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Narratieven en identiteit</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E180E9E8-8C69-4D10-AFF5-218FFE9447A7}" type="sibTrans" cxnId="{DC6AF105-0F5B-4019-8BCF-BDD52806AC3B}">
      <dgm:prSet/>
      <dgm:spPr/>
      <dgm:t>
        <a:bodyPr/>
        <a:lstStyle/>
        <a:p>
          <a:endParaRPr lang="nl-NL" noProof="0" dirty="0"/>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Constructief discussiëren</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A059176A-EB26-409E-8B08-6BFB16D5062A}" type="sibTrans" cxnId="{6DFB85E6-D767-4E1C-84A5-351A25D8277F}">
      <dgm:prSet/>
      <dgm:spPr/>
      <dgm:t>
        <a:bodyPr/>
        <a:lstStyle/>
        <a:p>
          <a:endParaRPr lang="nl-NL" noProof="0" dirty="0"/>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Conflicthantering</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B34881EF-91B0-4F0E-A693-BB2E277B0699}" type="sibTrans" cxnId="{5F77E642-6402-4892-BCBC-657F275B302F}">
      <dgm:prSet/>
      <dgm:spPr/>
      <dgm:t>
        <a:bodyPr/>
        <a:lstStyle/>
        <a:p>
          <a:endParaRPr lang="nl-NL" noProof="0" dirty="0"/>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noProof="0" dirty="0"/>
            <a:t>Proportionele overheidsreactie</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nl-NL" noProof="0" dirty="0"/>
        </a:p>
      </dgm:t>
    </dgm:pt>
    <dgm:pt modelId="{18E1ADA6-3087-4470-B564-8CE1487DCD05}" type="sibTrans" cxnId="{C769C8BF-B8A9-4314-BDD2-75E1F1AC12E9}">
      <dgm:prSet/>
      <dgm:spPr/>
      <dgm:t>
        <a:bodyPr/>
        <a:lstStyle/>
        <a:p>
          <a:endParaRPr lang="nl-NL" noProof="0" dirty="0"/>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Identiteitszoekers</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5"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n-GB" sz="2800" dirty="0"/>
            <a:t>Triggers </a:t>
          </a:r>
          <a:r>
            <a:rPr lang="en-GB" sz="2800" dirty="0" err="1"/>
            <a:t>voor</a:t>
          </a:r>
          <a:endParaRPr lang="en-GB" sz="2800" dirty="0"/>
        </a:p>
        <a:p>
          <a:r>
            <a:rPr lang="en-GB" sz="2800" dirty="0" err="1"/>
            <a:t>Radicalisering</a:t>
          </a:r>
          <a:endParaRPr lang="en-GB" sz="28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nl-NL" sz="1600" noProof="0" dirty="0">
              <a:effectLst/>
              <a:latin typeface="Calibri" panose="020F0502020204030204" pitchFamily="34" charset="0"/>
              <a:ea typeface="Calibri" panose="020F0502020204030204" pitchFamily="34" charset="0"/>
              <a:cs typeface="Times New Roman" panose="02020603050405020304" pitchFamily="18" charset="0"/>
            </a:rPr>
            <a:t>zoektocht identiteit</a:t>
          </a:r>
          <a:endParaRPr lang="nl-NL" sz="1600" noProof="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persoonlijke zingeving</a:t>
          </a:r>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gebrek aan eigenwaarde</a:t>
          </a:r>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frustratie en belediging </a:t>
          </a:r>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custScaleX="130059">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custScaleX="130059">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custScaleX="130059">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custScaleX="130059">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Eerstelijns</a:t>
          </a:r>
          <a:r>
            <a:rPr lang="en-GB" sz="1900" dirty="0">
              <a:solidFill>
                <a:schemeClr val="tx1">
                  <a:lumMod val="75000"/>
                  <a:lumOff val="25000"/>
                </a:schemeClr>
              </a:solidFill>
            </a:rPr>
            <a:t> professionals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Concept van </a:t>
          </a:r>
          <a:r>
            <a:rPr lang="en-GB" sz="1900" dirty="0" err="1">
              <a:solidFill>
                <a:schemeClr val="tx1">
                  <a:lumMod val="75000"/>
                  <a:lumOff val="25000"/>
                </a:schemeClr>
              </a:solidFill>
            </a:rPr>
            <a:t>radicalisering</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Oefeningen</a:t>
          </a:r>
          <a:r>
            <a:rPr lang="en-GB" sz="1900" dirty="0">
              <a:solidFill>
                <a:schemeClr val="tx1">
                  <a:lumMod val="75000"/>
                  <a:lumOff val="25000"/>
                </a:schemeClr>
              </a:solidFill>
            </a:rPr>
            <a:t> </a:t>
          </a:r>
          <a:r>
            <a:rPr lang="en-GB" sz="1900" dirty="0" err="1">
              <a:solidFill>
                <a:schemeClr val="tx1">
                  <a:lumMod val="75000"/>
                  <a:lumOff val="25000"/>
                </a:schemeClr>
              </a:solidFill>
            </a:rPr>
            <a:t>en</a:t>
          </a:r>
          <a:r>
            <a:rPr lang="en-GB" sz="1900" dirty="0">
              <a:solidFill>
                <a:schemeClr val="tx1">
                  <a:lumMod val="75000"/>
                  <a:lumOff val="25000"/>
                </a:schemeClr>
              </a:solidFill>
            </a:rPr>
            <a:t> </a:t>
          </a:r>
          <a:r>
            <a:rPr lang="en-GB" sz="1900" dirty="0" err="1">
              <a:solidFill>
                <a:schemeClr val="tx1">
                  <a:lumMod val="75000"/>
                  <a:lumOff val="25000"/>
                </a:schemeClr>
              </a:solidFill>
            </a:rPr>
            <a:t>simulaties</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err="1">
              <a:solidFill>
                <a:schemeClr val="tx1">
                  <a:lumMod val="75000"/>
                  <a:lumOff val="25000"/>
                </a:schemeClr>
              </a:solidFill>
            </a:rPr>
            <a:t>Kennis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err="1">
              <a:solidFill>
                <a:schemeClr val="tx1">
                  <a:lumMod val="75000"/>
                  <a:lumOff val="25000"/>
                </a:schemeClr>
              </a:solidFill>
            </a:rPr>
            <a:t>Praktische</a:t>
          </a:r>
          <a:r>
            <a:rPr lang="en-GB" dirty="0">
              <a:solidFill>
                <a:schemeClr val="tx1">
                  <a:lumMod val="75000"/>
                  <a:lumOff val="25000"/>
                </a:schemeClr>
              </a:solidFill>
            </a:rPr>
            <a:t> </a:t>
          </a:r>
          <a:r>
            <a:rPr lang="en-GB" dirty="0" err="1">
              <a:solidFill>
                <a:schemeClr val="tx1">
                  <a:lumMod val="75000"/>
                  <a:lumOff val="25000"/>
                </a:schemeClr>
              </a:solidFill>
            </a:rPr>
            <a:t>vaardigheden</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r>
            <a:rPr lang="en-GB" sz="1900" dirty="0" err="1">
              <a:solidFill>
                <a:schemeClr val="tx1">
                  <a:lumMod val="75000"/>
                  <a:lumOff val="25000"/>
                </a:schemeClr>
              </a:solidFill>
            </a:rPr>
            <a:t>Ouders</a:t>
          </a:r>
          <a:endParaRPr lang="en-GB" sz="1900" dirty="0">
            <a:solidFill>
              <a:schemeClr val="tx1">
                <a:lumMod val="75000"/>
                <a:lumOff val="25000"/>
              </a:schemeClr>
            </a:solidFill>
          </a:endParaRP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Resultaat</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Tekenen</a:t>
          </a:r>
          <a:r>
            <a:rPr lang="en-GB" dirty="0">
              <a:solidFill>
                <a:schemeClr val="tx1">
                  <a:lumMod val="75000"/>
                  <a:lumOff val="25000"/>
                </a:schemeClr>
              </a:solidFill>
            </a:rPr>
            <a:t> </a:t>
          </a:r>
          <a:r>
            <a:rPr lang="en-GB" dirty="0" err="1">
              <a:solidFill>
                <a:schemeClr val="tx1">
                  <a:lumMod val="75000"/>
                  <a:lumOff val="25000"/>
                </a:schemeClr>
              </a:solidFill>
            </a:rPr>
            <a:t>herkennen</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Coachings</a:t>
          </a:r>
          <a:r>
            <a:rPr lang="en-GB" dirty="0">
              <a:solidFill>
                <a:schemeClr val="tx1">
                  <a:lumMod val="75000"/>
                  <a:lumOff val="25000"/>
                </a:schemeClr>
              </a:solidFill>
            </a:rPr>
            <a:t>- / </a:t>
          </a:r>
          <a:r>
            <a:rPr lang="en-GB" dirty="0" err="1">
              <a:solidFill>
                <a:schemeClr val="tx1">
                  <a:lumMod val="75000"/>
                  <a:lumOff val="25000"/>
                </a:schemeClr>
              </a:solidFill>
            </a:rPr>
            <a:t>opvoedingsvaardigheden</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en-GB" dirty="0" err="1">
              <a:solidFill>
                <a:schemeClr val="tx1">
                  <a:lumMod val="75000"/>
                  <a:lumOff val="25000"/>
                </a:schemeClr>
              </a:solidFill>
            </a:rPr>
            <a:t>Eerstelijns</a:t>
          </a:r>
          <a:r>
            <a:rPr lang="en-GB" dirty="0">
              <a:solidFill>
                <a:schemeClr val="tx1">
                  <a:lumMod val="75000"/>
                  <a:lumOff val="25000"/>
                </a:schemeClr>
              </a:solidFill>
            </a:rPr>
            <a:t> professionals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en-GB" dirty="0">
              <a:solidFill>
                <a:schemeClr val="tx1">
                  <a:lumMod val="75000"/>
                  <a:lumOff val="25000"/>
                </a:schemeClr>
              </a:solidFill>
            </a:rPr>
            <a:t>Concept van </a:t>
          </a:r>
          <a:r>
            <a:rPr lang="en-GB" dirty="0" err="1">
              <a:solidFill>
                <a:schemeClr val="tx1">
                  <a:lumMod val="75000"/>
                  <a:lumOff val="25000"/>
                </a:schemeClr>
              </a:solidFill>
            </a:rPr>
            <a:t>radicalisering</a:t>
          </a:r>
          <a:endParaRPr lang="en-GB"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en-GB" dirty="0" err="1">
              <a:solidFill>
                <a:schemeClr val="tx1">
                  <a:lumMod val="75000"/>
                  <a:lumOff val="25000"/>
                </a:schemeClr>
              </a:solidFill>
            </a:rPr>
            <a:t>Oefeningen</a:t>
          </a:r>
          <a:r>
            <a:rPr lang="en-GB" dirty="0">
              <a:solidFill>
                <a:schemeClr val="tx1">
                  <a:lumMod val="75000"/>
                  <a:lumOff val="25000"/>
                </a:schemeClr>
              </a:solidFill>
            </a:rPr>
            <a:t> </a:t>
          </a:r>
          <a:r>
            <a:rPr lang="en-GB" dirty="0" err="1">
              <a:solidFill>
                <a:schemeClr val="tx1">
                  <a:lumMod val="75000"/>
                  <a:lumOff val="25000"/>
                </a:schemeClr>
              </a:solidFill>
            </a:rPr>
            <a:t>en</a:t>
          </a:r>
          <a:r>
            <a:rPr lang="en-GB" dirty="0">
              <a:solidFill>
                <a:schemeClr val="tx1">
                  <a:lumMod val="75000"/>
                  <a:lumOff val="25000"/>
                </a:schemeClr>
              </a:solidFill>
            </a:rPr>
            <a:t> </a:t>
          </a:r>
          <a:r>
            <a:rPr lang="en-GB" dirty="0" err="1">
              <a:solidFill>
                <a:schemeClr val="tx1">
                  <a:lumMod val="75000"/>
                  <a:lumOff val="25000"/>
                </a:schemeClr>
              </a:solidFill>
            </a:rPr>
            <a:t>simulaties</a:t>
          </a:r>
          <a:endParaRPr lang="en-GB"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err="1">
              <a:solidFill>
                <a:schemeClr val="tx1">
                  <a:lumMod val="75000"/>
                  <a:lumOff val="25000"/>
                </a:schemeClr>
              </a:solidFill>
            </a:rPr>
            <a:t>Kennis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err="1">
              <a:solidFill>
                <a:schemeClr val="tx1">
                  <a:lumMod val="75000"/>
                  <a:lumOff val="25000"/>
                </a:schemeClr>
              </a:solidFill>
            </a:rPr>
            <a:t>Praktische</a:t>
          </a:r>
          <a:r>
            <a:rPr lang="en-GB" dirty="0">
              <a:solidFill>
                <a:schemeClr val="tx1">
                  <a:lumMod val="75000"/>
                  <a:lumOff val="25000"/>
                </a:schemeClr>
              </a:solidFill>
            </a:rPr>
            <a:t> </a:t>
          </a:r>
          <a:r>
            <a:rPr lang="en-GB" dirty="0" err="1">
              <a:solidFill>
                <a:schemeClr val="tx1">
                  <a:lumMod val="75000"/>
                  <a:lumOff val="25000"/>
                </a:schemeClr>
              </a:solidFill>
            </a:rPr>
            <a:t>vaardigheden</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Resultaat</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Tekenen</a:t>
          </a:r>
          <a:r>
            <a:rPr lang="en-GB" dirty="0">
              <a:solidFill>
                <a:schemeClr val="tx1">
                  <a:lumMod val="75000"/>
                  <a:lumOff val="25000"/>
                </a:schemeClr>
              </a:solidFill>
            </a:rPr>
            <a:t> </a:t>
          </a:r>
          <a:r>
            <a:rPr lang="en-GB" dirty="0" err="1">
              <a:solidFill>
                <a:schemeClr val="tx1">
                  <a:lumMod val="75000"/>
                  <a:lumOff val="25000"/>
                </a:schemeClr>
              </a:solidFill>
            </a:rPr>
            <a:t>herkennen</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Kritisch</a:t>
          </a:r>
          <a:r>
            <a:rPr lang="en-GB" dirty="0">
              <a:solidFill>
                <a:schemeClr val="tx1">
                  <a:lumMod val="75000"/>
                  <a:lumOff val="25000"/>
                </a:schemeClr>
              </a:solidFill>
            </a:rPr>
            <a:t> </a:t>
          </a:r>
          <a:r>
            <a:rPr lang="en-GB" dirty="0" err="1">
              <a:solidFill>
                <a:schemeClr val="tx1">
                  <a:lumMod val="75000"/>
                  <a:lumOff val="25000"/>
                </a:schemeClr>
              </a:solidFill>
            </a:rPr>
            <a:t>denkvermogen</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C2423-9825-450C-B0A7-1258F447986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nl-NL"/>
        </a:p>
      </dgm:t>
    </dgm:pt>
    <dgm:pt modelId="{FAA6747A-F24A-4256-9C6D-0369140B2514}">
      <dgm:prSet phldrT="[Tekst]" custT="1"/>
      <dgm:spPr/>
      <dgm:t>
        <a:bodyPr/>
        <a:lstStyle/>
        <a:p>
          <a:r>
            <a:rPr lang="nl-NL" sz="1800" b="1"/>
            <a:t>Sociale vaardigheden </a:t>
          </a:r>
          <a:endParaRPr lang="nl-NL" sz="1800" dirty="0"/>
        </a:p>
      </dgm:t>
    </dgm:pt>
    <dgm:pt modelId="{84729E24-941F-4EEF-B18F-EE403054B322}" type="parTrans" cxnId="{204353EB-E1AA-4CFC-B077-636AB3693F71}">
      <dgm:prSet/>
      <dgm:spPr/>
      <dgm:t>
        <a:bodyPr/>
        <a:lstStyle/>
        <a:p>
          <a:endParaRPr lang="nl-NL" sz="1800"/>
        </a:p>
      </dgm:t>
    </dgm:pt>
    <dgm:pt modelId="{C22A63F3-5B11-40CB-8E37-B08E417C7A05}" type="sibTrans" cxnId="{204353EB-E1AA-4CFC-B077-636AB3693F71}">
      <dgm:prSet/>
      <dgm:spPr/>
      <dgm:t>
        <a:bodyPr/>
        <a:lstStyle/>
        <a:p>
          <a:endParaRPr lang="nl-NL" sz="1800"/>
        </a:p>
      </dgm:t>
    </dgm:pt>
    <dgm:pt modelId="{08F12798-A714-4EA4-924C-08B4C03BE115}">
      <dgm:prSet phldrT="[Tekst]" custT="1"/>
      <dgm:spPr/>
      <dgm:t>
        <a:bodyPr/>
        <a:lstStyle/>
        <a:p>
          <a:r>
            <a:rPr lang="nl-NL" sz="1800" b="1" dirty="0"/>
            <a:t>Emotionele vaardigheden &amp; opbouw van autonomie </a:t>
          </a:r>
          <a:endParaRPr lang="nl-NL" sz="1800" dirty="0"/>
        </a:p>
      </dgm:t>
    </dgm:pt>
    <dgm:pt modelId="{818C5CE2-92C7-4066-B6A4-F20DFDF3620C}" type="parTrans" cxnId="{17DA15D5-71CD-48B0-ACE0-A3CAB98CD158}">
      <dgm:prSet/>
      <dgm:spPr/>
      <dgm:t>
        <a:bodyPr/>
        <a:lstStyle/>
        <a:p>
          <a:endParaRPr lang="nl-NL" sz="1800"/>
        </a:p>
      </dgm:t>
    </dgm:pt>
    <dgm:pt modelId="{CCF485A6-94AD-4AD8-A9E2-C4B27BCB8BB3}" type="sibTrans" cxnId="{17DA15D5-71CD-48B0-ACE0-A3CAB98CD158}">
      <dgm:prSet/>
      <dgm:spPr/>
      <dgm:t>
        <a:bodyPr/>
        <a:lstStyle/>
        <a:p>
          <a:endParaRPr lang="nl-NL" sz="1800"/>
        </a:p>
      </dgm:t>
    </dgm:pt>
    <dgm:pt modelId="{F3C8D6C9-57D0-4727-9817-0DCF4302F683}">
      <dgm:prSet phldrT="[Tekst]" custT="1"/>
      <dgm:spPr/>
      <dgm:t>
        <a:bodyPr/>
        <a:lstStyle/>
        <a:p>
          <a:r>
            <a:rPr lang="nl-NL" sz="1800" b="1"/>
            <a:t>Bemiddeling en onderhandeling </a:t>
          </a:r>
          <a:endParaRPr lang="nl-NL" sz="1800" dirty="0"/>
        </a:p>
      </dgm:t>
    </dgm:pt>
    <dgm:pt modelId="{415E6F4B-C3BC-40A8-9BA6-44B3CED861F3}" type="parTrans" cxnId="{E16EDE69-4A1A-4E9F-8162-C0A7D54B4580}">
      <dgm:prSet/>
      <dgm:spPr/>
      <dgm:t>
        <a:bodyPr/>
        <a:lstStyle/>
        <a:p>
          <a:endParaRPr lang="nl-NL" sz="1800"/>
        </a:p>
      </dgm:t>
    </dgm:pt>
    <dgm:pt modelId="{0FC0A9EC-444A-4997-901D-E83B5034A6D9}" type="sibTrans" cxnId="{E16EDE69-4A1A-4E9F-8162-C0A7D54B4580}">
      <dgm:prSet/>
      <dgm:spPr/>
      <dgm:t>
        <a:bodyPr/>
        <a:lstStyle/>
        <a:p>
          <a:endParaRPr lang="nl-NL" sz="1800"/>
        </a:p>
      </dgm:t>
    </dgm:pt>
    <dgm:pt modelId="{24190B1C-3C87-4094-940E-4743222E967A}">
      <dgm:prSet phldrT="[Tekst]" custT="1"/>
      <dgm:spPr/>
      <dgm:t>
        <a:bodyPr/>
        <a:lstStyle/>
        <a:p>
          <a:r>
            <a:rPr lang="nl-NL" sz="1800" b="1"/>
            <a:t>Probleemoplossen</a:t>
          </a:r>
          <a:endParaRPr lang="nl-NL" sz="1800" dirty="0"/>
        </a:p>
      </dgm:t>
    </dgm:pt>
    <dgm:pt modelId="{0FEA8252-18E2-49E1-8601-79450CC86680}" type="parTrans" cxnId="{977F75FE-D0D2-4992-847D-11262600EDDD}">
      <dgm:prSet/>
      <dgm:spPr/>
      <dgm:t>
        <a:bodyPr/>
        <a:lstStyle/>
        <a:p>
          <a:endParaRPr lang="nl-NL" sz="1800"/>
        </a:p>
      </dgm:t>
    </dgm:pt>
    <dgm:pt modelId="{A4A4924B-AE37-403F-83DF-40945F1A9C84}" type="sibTrans" cxnId="{977F75FE-D0D2-4992-847D-11262600EDDD}">
      <dgm:prSet/>
      <dgm:spPr/>
      <dgm:t>
        <a:bodyPr/>
        <a:lstStyle/>
        <a:p>
          <a:endParaRPr lang="nl-NL" sz="1800"/>
        </a:p>
      </dgm:t>
    </dgm:pt>
    <dgm:pt modelId="{5EDBF1B4-857B-4DF4-81FE-603F8A2B14C8}" type="pres">
      <dgm:prSet presAssocID="{120C2423-9825-450C-B0A7-1258F4479869}" presName="matrix" presStyleCnt="0">
        <dgm:presLayoutVars>
          <dgm:chMax val="1"/>
          <dgm:dir/>
          <dgm:resizeHandles val="exact"/>
        </dgm:presLayoutVars>
      </dgm:prSet>
      <dgm:spPr/>
    </dgm:pt>
    <dgm:pt modelId="{697C252F-8498-4D9E-9B1D-C37D02BC1572}" type="pres">
      <dgm:prSet presAssocID="{120C2423-9825-450C-B0A7-1258F4479869}" presName="diamond" presStyleLbl="bgShp" presStyleIdx="0" presStyleCnt="1"/>
      <dgm:spPr/>
    </dgm:pt>
    <dgm:pt modelId="{3C2F4326-004C-48E8-8044-7F1B0BA1F4C2}" type="pres">
      <dgm:prSet presAssocID="{120C2423-9825-450C-B0A7-1258F4479869}" presName="quad1" presStyleLbl="node1" presStyleIdx="0" presStyleCnt="4" custScaleX="151503" custLinFactNeighborX="-26256" custLinFactNeighborY="4041">
        <dgm:presLayoutVars>
          <dgm:chMax val="0"/>
          <dgm:chPref val="0"/>
          <dgm:bulletEnabled val="1"/>
        </dgm:presLayoutVars>
      </dgm:prSet>
      <dgm:spPr/>
    </dgm:pt>
    <dgm:pt modelId="{DEACF117-B6C0-4D2B-919A-3097DEB60127}" type="pres">
      <dgm:prSet presAssocID="{120C2423-9825-450C-B0A7-1258F4479869}" presName="quad2" presStyleLbl="node1" presStyleIdx="1" presStyleCnt="4" custScaleX="171154" custLinFactNeighborX="36644" custLinFactNeighborY="4041">
        <dgm:presLayoutVars>
          <dgm:chMax val="0"/>
          <dgm:chPref val="0"/>
          <dgm:bulletEnabled val="1"/>
        </dgm:presLayoutVars>
      </dgm:prSet>
      <dgm:spPr/>
    </dgm:pt>
    <dgm:pt modelId="{FDBA94F8-204E-4E2B-A0EA-67EDAFF0CE86}" type="pres">
      <dgm:prSet presAssocID="{120C2423-9825-450C-B0A7-1258F4479869}" presName="quad3" presStyleLbl="node1" presStyleIdx="2" presStyleCnt="4" custScaleX="151503" custLinFactNeighborX="-26256" custLinFactNeighborY="4041">
        <dgm:presLayoutVars>
          <dgm:chMax val="0"/>
          <dgm:chPref val="0"/>
          <dgm:bulletEnabled val="1"/>
        </dgm:presLayoutVars>
      </dgm:prSet>
      <dgm:spPr/>
    </dgm:pt>
    <dgm:pt modelId="{30D75411-D898-4A09-AD48-6ECB6BC6368C}" type="pres">
      <dgm:prSet presAssocID="{120C2423-9825-450C-B0A7-1258F4479869}" presName="quad4" presStyleLbl="node1" presStyleIdx="3" presStyleCnt="4" custScaleX="171154" custLinFactNeighborX="36644" custLinFactNeighborY="4041">
        <dgm:presLayoutVars>
          <dgm:chMax val="0"/>
          <dgm:chPref val="0"/>
          <dgm:bulletEnabled val="1"/>
        </dgm:presLayoutVars>
      </dgm:prSet>
      <dgm:spPr/>
    </dgm:pt>
  </dgm:ptLst>
  <dgm:cxnLst>
    <dgm:cxn modelId="{2EE6275B-D373-496D-9164-28B8624F1548}" type="presOf" srcId="{F3C8D6C9-57D0-4727-9817-0DCF4302F683}" destId="{FDBA94F8-204E-4E2B-A0EA-67EDAFF0CE86}" srcOrd="0" destOrd="0" presId="urn:microsoft.com/office/officeart/2005/8/layout/matrix3"/>
    <dgm:cxn modelId="{BBB6D545-36ED-4856-9734-46C33192043D}" type="presOf" srcId="{24190B1C-3C87-4094-940E-4743222E967A}" destId="{30D75411-D898-4A09-AD48-6ECB6BC6368C}" srcOrd="0" destOrd="0" presId="urn:microsoft.com/office/officeart/2005/8/layout/matrix3"/>
    <dgm:cxn modelId="{E16EDE69-4A1A-4E9F-8162-C0A7D54B4580}" srcId="{120C2423-9825-450C-B0A7-1258F4479869}" destId="{F3C8D6C9-57D0-4727-9817-0DCF4302F683}" srcOrd="2" destOrd="0" parTransId="{415E6F4B-C3BC-40A8-9BA6-44B3CED861F3}" sibTransId="{0FC0A9EC-444A-4997-901D-E83B5034A6D9}"/>
    <dgm:cxn modelId="{3416DC56-8D0F-4151-9C20-D4DAB0F092BA}" type="presOf" srcId="{120C2423-9825-450C-B0A7-1258F4479869}" destId="{5EDBF1B4-857B-4DF4-81FE-603F8A2B14C8}" srcOrd="0" destOrd="0" presId="urn:microsoft.com/office/officeart/2005/8/layout/matrix3"/>
    <dgm:cxn modelId="{8524719D-CB51-45B2-9275-F227318BC889}" type="presOf" srcId="{FAA6747A-F24A-4256-9C6D-0369140B2514}" destId="{3C2F4326-004C-48E8-8044-7F1B0BA1F4C2}" srcOrd="0" destOrd="0" presId="urn:microsoft.com/office/officeart/2005/8/layout/matrix3"/>
    <dgm:cxn modelId="{17DA15D5-71CD-48B0-ACE0-A3CAB98CD158}" srcId="{120C2423-9825-450C-B0A7-1258F4479869}" destId="{08F12798-A714-4EA4-924C-08B4C03BE115}" srcOrd="1" destOrd="0" parTransId="{818C5CE2-92C7-4066-B6A4-F20DFDF3620C}" sibTransId="{CCF485A6-94AD-4AD8-A9E2-C4B27BCB8BB3}"/>
    <dgm:cxn modelId="{204353EB-E1AA-4CFC-B077-636AB3693F71}" srcId="{120C2423-9825-450C-B0A7-1258F4479869}" destId="{FAA6747A-F24A-4256-9C6D-0369140B2514}" srcOrd="0" destOrd="0" parTransId="{84729E24-941F-4EEF-B18F-EE403054B322}" sibTransId="{C22A63F3-5B11-40CB-8E37-B08E417C7A05}"/>
    <dgm:cxn modelId="{967DB3F2-A785-4C49-BBDE-0CE57686A720}" type="presOf" srcId="{08F12798-A714-4EA4-924C-08B4C03BE115}" destId="{DEACF117-B6C0-4D2B-919A-3097DEB60127}" srcOrd="0" destOrd="0" presId="urn:microsoft.com/office/officeart/2005/8/layout/matrix3"/>
    <dgm:cxn modelId="{977F75FE-D0D2-4992-847D-11262600EDDD}" srcId="{120C2423-9825-450C-B0A7-1258F4479869}" destId="{24190B1C-3C87-4094-940E-4743222E967A}" srcOrd="3" destOrd="0" parTransId="{0FEA8252-18E2-49E1-8601-79450CC86680}" sibTransId="{A4A4924B-AE37-403F-83DF-40945F1A9C84}"/>
    <dgm:cxn modelId="{F73FDF2C-1037-4735-A8CC-5EF6153D4690}" type="presParOf" srcId="{5EDBF1B4-857B-4DF4-81FE-603F8A2B14C8}" destId="{697C252F-8498-4D9E-9B1D-C37D02BC1572}" srcOrd="0" destOrd="0" presId="urn:microsoft.com/office/officeart/2005/8/layout/matrix3"/>
    <dgm:cxn modelId="{B4A9C3C4-9C26-48B8-ABCB-3DF5606DF1AD}" type="presParOf" srcId="{5EDBF1B4-857B-4DF4-81FE-603F8A2B14C8}" destId="{3C2F4326-004C-48E8-8044-7F1B0BA1F4C2}" srcOrd="1" destOrd="0" presId="urn:microsoft.com/office/officeart/2005/8/layout/matrix3"/>
    <dgm:cxn modelId="{A5B59C63-1AC2-4396-B10B-785D3C117723}" type="presParOf" srcId="{5EDBF1B4-857B-4DF4-81FE-603F8A2B14C8}" destId="{DEACF117-B6C0-4D2B-919A-3097DEB60127}" srcOrd="2" destOrd="0" presId="urn:microsoft.com/office/officeart/2005/8/layout/matrix3"/>
    <dgm:cxn modelId="{6D3B1C01-97C9-4F6C-B09C-429217298F47}" type="presParOf" srcId="{5EDBF1B4-857B-4DF4-81FE-603F8A2B14C8}" destId="{FDBA94F8-204E-4E2B-A0EA-67EDAFF0CE86}" srcOrd="3" destOrd="0" presId="urn:microsoft.com/office/officeart/2005/8/layout/matrix3"/>
    <dgm:cxn modelId="{9389E0F3-AFAB-4B6B-ABF9-24350248990B}" type="presParOf" srcId="{5EDBF1B4-857B-4DF4-81FE-603F8A2B14C8}" destId="{30D75411-D898-4A09-AD48-6ECB6BC6368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err="1"/>
            <a:t>Radicalisering</a:t>
          </a:r>
          <a:r>
            <a:rPr lang="en-GB" dirty="0"/>
            <a:t> in het </a:t>
          </a:r>
          <a:r>
            <a:rPr lang="en-GB" dirty="0" err="1"/>
            <a:t>algemeen</a:t>
          </a:r>
          <a:r>
            <a:rPr lang="en-GB" dirty="0"/>
            <a:t> </a:t>
          </a:r>
          <a:r>
            <a:rPr lang="en-GB" dirty="0" err="1"/>
            <a:t>begrijpen</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err="1"/>
            <a:t>Verband</a:t>
          </a:r>
          <a:r>
            <a:rPr lang="en-GB" dirty="0"/>
            <a:t> </a:t>
          </a:r>
          <a:r>
            <a:rPr lang="en-GB" dirty="0" err="1"/>
            <a:t>tussen</a:t>
          </a:r>
          <a:r>
            <a:rPr lang="en-GB" dirty="0"/>
            <a:t> </a:t>
          </a:r>
          <a:r>
            <a:rPr lang="en-GB" dirty="0" err="1"/>
            <a:t>radicalisering</a:t>
          </a:r>
          <a:r>
            <a:rPr lang="en-GB" dirty="0"/>
            <a:t> </a:t>
          </a:r>
          <a:r>
            <a:rPr lang="en-GB" dirty="0" err="1"/>
            <a:t>en</a:t>
          </a:r>
          <a:r>
            <a:rPr lang="en-GB" dirty="0"/>
            <a:t> </a:t>
          </a:r>
          <a:r>
            <a:rPr lang="en-GB" dirty="0" err="1"/>
            <a:t>specifiek</a:t>
          </a:r>
          <a:r>
            <a:rPr lang="en-GB" dirty="0"/>
            <a:t> </a:t>
          </a:r>
          <a:r>
            <a:rPr lang="en-GB" dirty="0" err="1"/>
            <a:t>onderwerp</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err="1"/>
            <a:t>Toelichting</a:t>
          </a:r>
          <a:r>
            <a:rPr lang="en-GB" dirty="0"/>
            <a:t> </a:t>
          </a:r>
          <a:r>
            <a:rPr lang="en-GB" dirty="0" err="1"/>
            <a:t>specifiek</a:t>
          </a:r>
          <a:r>
            <a:rPr lang="en-GB" dirty="0"/>
            <a:t> </a:t>
          </a:r>
          <a:r>
            <a:rPr lang="en-GB" dirty="0" err="1"/>
            <a:t>onderwerp</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Oefeningen</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US" sz="1200" b="1" dirty="0"/>
            <a:t>Coaching </a:t>
          </a:r>
          <a:r>
            <a:rPr lang="en-US" sz="1200" b="1" dirty="0" err="1"/>
            <a:t>en</a:t>
          </a:r>
          <a:r>
            <a:rPr lang="en-US" sz="1200" b="1" dirty="0"/>
            <a:t> </a:t>
          </a:r>
          <a:r>
            <a:rPr lang="en-US" sz="1200" b="1" dirty="0" err="1"/>
            <a:t>opvoeding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Kritisch</a:t>
          </a:r>
          <a:r>
            <a:rPr lang="en-US" sz="1200" b="1" dirty="0"/>
            <a:t> </a:t>
          </a:r>
          <a:r>
            <a:rPr lang="en-US" sz="1200" b="1" dirty="0" err="1"/>
            <a:t>denken</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err="1"/>
            <a:t>Omgaan</a:t>
          </a:r>
          <a:r>
            <a:rPr lang="en-US" sz="1200" b="1" dirty="0"/>
            <a:t> met </a:t>
          </a:r>
          <a:r>
            <a:rPr lang="en-US" sz="1200" b="1" dirty="0" err="1"/>
            <a:t>boosheid</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err="1"/>
            <a:t>Verhalen</a:t>
          </a:r>
          <a:r>
            <a:rPr lang="en-US" sz="1200" b="1" dirty="0"/>
            <a:t> </a:t>
          </a:r>
          <a:r>
            <a:rPr lang="en-US" sz="1200" b="1" dirty="0" err="1"/>
            <a:t>en</a:t>
          </a:r>
          <a:r>
            <a:rPr lang="en-US" sz="1200" b="1" dirty="0"/>
            <a:t> </a:t>
          </a:r>
          <a:r>
            <a:rPr lang="en-US" sz="1200" b="1" dirty="0" err="1"/>
            <a:t>identiteit</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err="1"/>
            <a:t>Constructief</a:t>
          </a:r>
          <a:r>
            <a:rPr lang="en-US" sz="1200" b="1" dirty="0"/>
            <a:t> </a:t>
          </a:r>
          <a:r>
            <a:rPr lang="en-US" sz="1200" b="1" dirty="0" err="1"/>
            <a:t>discussiëren</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err="1"/>
            <a:t>Conflictoplossing</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err="1"/>
            <a:t>Proportionele</a:t>
          </a:r>
          <a:r>
            <a:rPr lang="en-US" sz="1200" b="1" dirty="0"/>
            <a:t> </a:t>
          </a:r>
          <a:r>
            <a:rPr lang="en-US" sz="1200" b="1" dirty="0" err="1"/>
            <a:t>overheidsreactie</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en-US" sz="1200" b="1" dirty="0" err="1"/>
            <a:t>Begrijp</a:t>
          </a:r>
          <a:r>
            <a:rPr lang="en-US" sz="1200" b="1" dirty="0"/>
            <a:t> het </a:t>
          </a:r>
          <a:r>
            <a:rPr lang="en-US" sz="1200" b="1" dirty="0" err="1"/>
            <a:t>onderwerp</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Herken</a:t>
          </a:r>
          <a:r>
            <a:rPr lang="en-US" sz="1200" b="1" dirty="0"/>
            <a:t> </a:t>
          </a:r>
          <a:r>
            <a:rPr lang="en-US" sz="1200" b="1" dirty="0" err="1"/>
            <a:t>problemen</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en-US" sz="1200" b="1" dirty="0"/>
            <a:t>Los </a:t>
          </a:r>
          <a:r>
            <a:rPr lang="en-US" sz="1200" b="1" dirty="0" err="1"/>
            <a:t>problemen</a:t>
          </a:r>
          <a:r>
            <a:rPr lang="en-US" sz="1200" b="1" dirty="0"/>
            <a:t> op</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7 workshops</a:t>
          </a:r>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Opbouw individuele capaciteiten</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Coaching en ouderschap</a:t>
          </a:r>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Kritisch denken</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Omgaan met boosheid</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Opbouw capaciteiten gemeenschap</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Narratieven en identiteit</a:t>
          </a:r>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Constructief discussiëren</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Conflicthantering</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Overheidsoptreden</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Proportionele overheidsreactie</a:t>
          </a:r>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gradFill rotWithShape="0">
          <a:gsLst>
            <a:gs pos="0">
              <a:schemeClr val="accent2">
                <a:alpha val="50000"/>
                <a:hueOff val="1620696"/>
                <a:satOff val="6188"/>
                <a:lumOff val="0"/>
                <a:alphaOff val="0"/>
                <a:shade val="51000"/>
                <a:satMod val="130000"/>
              </a:schemeClr>
            </a:gs>
            <a:gs pos="80000">
              <a:schemeClr val="accent2">
                <a:alpha val="50000"/>
                <a:hueOff val="1620696"/>
                <a:satOff val="6188"/>
                <a:lumOff val="0"/>
                <a:alphaOff val="0"/>
                <a:shade val="93000"/>
                <a:satMod val="130000"/>
              </a:schemeClr>
            </a:gs>
            <a:gs pos="100000">
              <a:schemeClr val="accent2">
                <a:alpha val="50000"/>
                <a:hueOff val="1620696"/>
                <a:satOff val="6188"/>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Identiteitszoekers</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gradFill rotWithShape="0">
          <a:gsLst>
            <a:gs pos="0">
              <a:schemeClr val="accent2">
                <a:alpha val="50000"/>
                <a:hueOff val="3241392"/>
                <a:satOff val="12376"/>
                <a:lumOff val="0"/>
                <a:alphaOff val="0"/>
                <a:shade val="51000"/>
                <a:satMod val="130000"/>
              </a:schemeClr>
            </a:gs>
            <a:gs pos="80000">
              <a:schemeClr val="accent2">
                <a:alpha val="50000"/>
                <a:hueOff val="3241392"/>
                <a:satOff val="12376"/>
                <a:lumOff val="0"/>
                <a:alphaOff val="0"/>
                <a:shade val="93000"/>
                <a:satMod val="130000"/>
              </a:schemeClr>
            </a:gs>
            <a:gs pos="100000">
              <a:schemeClr val="accent2">
                <a:alpha val="50000"/>
                <a:hueOff val="3241392"/>
                <a:satOff val="1237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gradFill rotWithShape="0">
          <a:gsLst>
            <a:gs pos="0">
              <a:schemeClr val="accent2">
                <a:alpha val="50000"/>
                <a:hueOff val="4862088"/>
                <a:satOff val="18565"/>
                <a:lumOff val="0"/>
                <a:alphaOff val="0"/>
                <a:shade val="51000"/>
                <a:satMod val="130000"/>
              </a:schemeClr>
            </a:gs>
            <a:gs pos="80000">
              <a:schemeClr val="accent2">
                <a:alpha val="50000"/>
                <a:hueOff val="4862088"/>
                <a:satOff val="18565"/>
                <a:lumOff val="0"/>
                <a:alphaOff val="0"/>
                <a:shade val="93000"/>
                <a:satMod val="130000"/>
              </a:schemeClr>
            </a:gs>
            <a:gs pos="100000">
              <a:schemeClr val="accent2">
                <a:alpha val="50000"/>
                <a:hueOff val="4862088"/>
                <a:satOff val="18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gradFill rotWithShape="0">
          <a:gsLst>
            <a:gs pos="0">
              <a:schemeClr val="accent2">
                <a:alpha val="50000"/>
                <a:hueOff val="6482784"/>
                <a:satOff val="24753"/>
                <a:lumOff val="0"/>
                <a:alphaOff val="0"/>
                <a:shade val="51000"/>
                <a:satMod val="130000"/>
              </a:schemeClr>
            </a:gs>
            <a:gs pos="80000">
              <a:schemeClr val="accent2">
                <a:alpha val="50000"/>
                <a:hueOff val="6482784"/>
                <a:satOff val="24753"/>
                <a:lumOff val="0"/>
                <a:alphaOff val="0"/>
                <a:shade val="93000"/>
                <a:satMod val="130000"/>
              </a:schemeClr>
            </a:gs>
            <a:gs pos="100000">
              <a:schemeClr val="accent2">
                <a:alpha val="50000"/>
                <a:hueOff val="6482784"/>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2053715" y="1429612"/>
          <a:ext cx="355678" cy="1016610"/>
        </a:xfrm>
        <a:custGeom>
          <a:avLst/>
          <a:gdLst/>
          <a:ahLst/>
          <a:cxnLst/>
          <a:rect l="0" t="0" r="0" b="0"/>
          <a:pathLst>
            <a:path>
              <a:moveTo>
                <a:pt x="0" y="0"/>
              </a:moveTo>
              <a:lnTo>
                <a:pt x="177839" y="0"/>
              </a:lnTo>
              <a:lnTo>
                <a:pt x="177839" y="1016610"/>
              </a:lnTo>
              <a:lnTo>
                <a:pt x="355678" y="101661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04628" y="1910991"/>
        <a:ext cx="53851" cy="53851"/>
      </dsp:txXfrm>
    </dsp:sp>
    <dsp:sp modelId="{618F6E6D-27F8-45FC-B548-0E35EC7FE99E}">
      <dsp:nvSpPr>
        <dsp:cNvPr id="0" name=""/>
        <dsp:cNvSpPr/>
      </dsp:nvSpPr>
      <dsp:spPr>
        <a:xfrm>
          <a:off x="2053715" y="1429612"/>
          <a:ext cx="355678" cy="338870"/>
        </a:xfrm>
        <a:custGeom>
          <a:avLst/>
          <a:gdLst/>
          <a:ahLst/>
          <a:cxnLst/>
          <a:rect l="0" t="0" r="0" b="0"/>
          <a:pathLst>
            <a:path>
              <a:moveTo>
                <a:pt x="0" y="0"/>
              </a:moveTo>
              <a:lnTo>
                <a:pt x="177839" y="0"/>
              </a:lnTo>
              <a:lnTo>
                <a:pt x="177839" y="338870"/>
              </a:lnTo>
              <a:lnTo>
                <a:pt x="355678" y="33887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19273" y="1586765"/>
        <a:ext cx="24563" cy="24563"/>
      </dsp:txXfrm>
    </dsp:sp>
    <dsp:sp modelId="{730842CC-27E0-48C0-8B83-D43F3A436C2F}">
      <dsp:nvSpPr>
        <dsp:cNvPr id="0" name=""/>
        <dsp:cNvSpPr/>
      </dsp:nvSpPr>
      <dsp:spPr>
        <a:xfrm>
          <a:off x="2053715" y="1090742"/>
          <a:ext cx="355678" cy="338870"/>
        </a:xfrm>
        <a:custGeom>
          <a:avLst/>
          <a:gdLst/>
          <a:ahLst/>
          <a:cxnLst/>
          <a:rect l="0" t="0" r="0" b="0"/>
          <a:pathLst>
            <a:path>
              <a:moveTo>
                <a:pt x="0" y="338870"/>
              </a:moveTo>
              <a:lnTo>
                <a:pt x="177839" y="338870"/>
              </a:lnTo>
              <a:lnTo>
                <a:pt x="177839" y="0"/>
              </a:lnTo>
              <a:lnTo>
                <a:pt x="3556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19273" y="1247895"/>
        <a:ext cx="24563" cy="24563"/>
      </dsp:txXfrm>
    </dsp:sp>
    <dsp:sp modelId="{3A8EE454-B18A-41E8-BDA5-5CD7AA8193F6}">
      <dsp:nvSpPr>
        <dsp:cNvPr id="0" name=""/>
        <dsp:cNvSpPr/>
      </dsp:nvSpPr>
      <dsp:spPr>
        <a:xfrm>
          <a:off x="2053715" y="413002"/>
          <a:ext cx="355678" cy="1016610"/>
        </a:xfrm>
        <a:custGeom>
          <a:avLst/>
          <a:gdLst/>
          <a:ahLst/>
          <a:cxnLst/>
          <a:rect l="0" t="0" r="0" b="0"/>
          <a:pathLst>
            <a:path>
              <a:moveTo>
                <a:pt x="0" y="1016610"/>
              </a:moveTo>
              <a:lnTo>
                <a:pt x="177839" y="1016610"/>
              </a:lnTo>
              <a:lnTo>
                <a:pt x="177839" y="0"/>
              </a:lnTo>
              <a:lnTo>
                <a:pt x="3556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04628" y="894381"/>
        <a:ext cx="53851" cy="53851"/>
      </dsp:txXfrm>
    </dsp:sp>
    <dsp:sp modelId="{34D749F2-B845-4348-A2FE-4A9BE275A625}">
      <dsp:nvSpPr>
        <dsp:cNvPr id="0" name=""/>
        <dsp:cNvSpPr/>
      </dsp:nvSpPr>
      <dsp:spPr>
        <a:xfrm rot="16200000">
          <a:off x="29747" y="832466"/>
          <a:ext cx="2853643" cy="119429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Triggers </a:t>
          </a:r>
          <a:r>
            <a:rPr lang="en-GB" sz="2800" kern="1200" dirty="0" err="1"/>
            <a:t>voor</a:t>
          </a:r>
          <a:endParaRPr lang="en-GB" sz="2800" kern="1200" dirty="0"/>
        </a:p>
        <a:p>
          <a:pPr marL="0" lvl="0" indent="0" algn="ctr" defTabSz="1244600">
            <a:lnSpc>
              <a:spcPct val="90000"/>
            </a:lnSpc>
            <a:spcBef>
              <a:spcPct val="0"/>
            </a:spcBef>
            <a:spcAft>
              <a:spcPct val="35000"/>
            </a:spcAft>
            <a:buNone/>
          </a:pPr>
          <a:r>
            <a:rPr lang="en-GB" sz="2800" kern="1200" dirty="0" err="1"/>
            <a:t>Radicalisering</a:t>
          </a:r>
          <a:endParaRPr lang="en-GB" sz="2800" kern="1200" dirty="0"/>
        </a:p>
      </dsp:txBody>
      <dsp:txXfrm>
        <a:off x="29747" y="832466"/>
        <a:ext cx="2853643" cy="1194292"/>
      </dsp:txXfrm>
    </dsp:sp>
    <dsp:sp modelId="{AC27FF8C-C154-41B9-9DC0-88D0616ADDFE}">
      <dsp:nvSpPr>
        <dsp:cNvPr id="0" name=""/>
        <dsp:cNvSpPr/>
      </dsp:nvSpPr>
      <dsp:spPr>
        <a:xfrm>
          <a:off x="2409393" y="141905"/>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effectLst/>
              <a:latin typeface="Calibri" panose="020F0502020204030204" pitchFamily="34" charset="0"/>
              <a:ea typeface="Calibri" panose="020F0502020204030204" pitchFamily="34" charset="0"/>
              <a:cs typeface="Times New Roman" panose="02020603050405020304" pitchFamily="18" charset="0"/>
            </a:rPr>
            <a:t>zoektocht identiteit</a:t>
          </a:r>
          <a:endParaRPr lang="nl-NL" sz="1600" kern="1200" noProof="0" dirty="0"/>
        </a:p>
      </dsp:txBody>
      <dsp:txXfrm>
        <a:off x="2409393" y="141905"/>
        <a:ext cx="2312956" cy="542192"/>
      </dsp:txXfrm>
    </dsp:sp>
    <dsp:sp modelId="{C0732F16-F8A1-4C31-B9AE-A22B1853253A}">
      <dsp:nvSpPr>
        <dsp:cNvPr id="0" name=""/>
        <dsp:cNvSpPr/>
      </dsp:nvSpPr>
      <dsp:spPr>
        <a:xfrm>
          <a:off x="2409393" y="81964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persoonlijke zingeving</a:t>
          </a:r>
        </a:p>
      </dsp:txBody>
      <dsp:txXfrm>
        <a:off x="2409393" y="819646"/>
        <a:ext cx="2312956" cy="542192"/>
      </dsp:txXfrm>
    </dsp:sp>
    <dsp:sp modelId="{144BEF06-41C9-492E-B409-4881CE0C743E}">
      <dsp:nvSpPr>
        <dsp:cNvPr id="0" name=""/>
        <dsp:cNvSpPr/>
      </dsp:nvSpPr>
      <dsp:spPr>
        <a:xfrm>
          <a:off x="2409393" y="149738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gebrek aan eigenwaarde</a:t>
          </a:r>
        </a:p>
      </dsp:txBody>
      <dsp:txXfrm>
        <a:off x="2409393" y="1497386"/>
        <a:ext cx="2312956" cy="542192"/>
      </dsp:txXfrm>
    </dsp:sp>
    <dsp:sp modelId="{8379E895-2119-4514-B80D-2D9F68845967}">
      <dsp:nvSpPr>
        <dsp:cNvPr id="0" name=""/>
        <dsp:cNvSpPr/>
      </dsp:nvSpPr>
      <dsp:spPr>
        <a:xfrm>
          <a:off x="2409393" y="217512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frustratie en belediging </a:t>
          </a:r>
        </a:p>
      </dsp:txBody>
      <dsp:txXfrm>
        <a:off x="2409393" y="2175126"/>
        <a:ext cx="2312956" cy="542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Resultaat</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Eerstelijns</a:t>
          </a:r>
          <a:r>
            <a:rPr lang="en-GB" sz="1900" kern="1200" dirty="0">
              <a:solidFill>
                <a:schemeClr val="tx1">
                  <a:lumMod val="75000"/>
                  <a:lumOff val="25000"/>
                </a:schemeClr>
              </a:solidFill>
            </a:rPr>
            <a:t> professionals</a:t>
          </a: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Ouders</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Concept van </a:t>
          </a:r>
          <a:r>
            <a:rPr lang="en-GB" sz="1900" kern="1200" dirty="0" err="1">
              <a:solidFill>
                <a:schemeClr val="tx1">
                  <a:lumMod val="75000"/>
                  <a:lumOff val="25000"/>
                </a:schemeClr>
              </a:solidFill>
            </a:rPr>
            <a:t>radicalisering</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Oefeningen</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en</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simulaties</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Kennis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Praktische</a:t>
          </a:r>
          <a:r>
            <a:rPr lang="en-GB" sz="1600" kern="1200" dirty="0">
              <a:solidFill>
                <a:schemeClr val="tx1">
                  <a:lumMod val="75000"/>
                  <a:lumOff val="25000"/>
                </a:schemeClr>
              </a:solidFill>
            </a:rPr>
            <a:t> </a:t>
          </a:r>
          <a:r>
            <a:rPr lang="en-GB" sz="1600" kern="1200" dirty="0" err="1">
              <a:solidFill>
                <a:schemeClr val="tx1">
                  <a:lumMod val="75000"/>
                  <a:lumOff val="25000"/>
                </a:schemeClr>
              </a:solidFill>
            </a:rPr>
            <a:t>vaardigheden</a:t>
          </a:r>
          <a:endParaRPr lang="en-GB" sz="16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Tekenen</a:t>
          </a:r>
          <a:r>
            <a:rPr lang="en-GB" sz="1600" kern="1200" dirty="0">
              <a:solidFill>
                <a:schemeClr val="tx1">
                  <a:lumMod val="75000"/>
                  <a:lumOff val="25000"/>
                </a:schemeClr>
              </a:solidFill>
            </a:rPr>
            <a:t> </a:t>
          </a:r>
          <a:r>
            <a:rPr lang="en-GB" sz="1600" kern="1200" dirty="0" err="1">
              <a:solidFill>
                <a:schemeClr val="tx1">
                  <a:lumMod val="75000"/>
                  <a:lumOff val="25000"/>
                </a:schemeClr>
              </a:solidFill>
            </a:rPr>
            <a:t>herkennen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Coachings</a:t>
          </a:r>
          <a:r>
            <a:rPr lang="en-GB" sz="1600" kern="1200" dirty="0">
              <a:solidFill>
                <a:schemeClr val="tx1">
                  <a:lumMod val="75000"/>
                  <a:lumOff val="25000"/>
                </a:schemeClr>
              </a:solidFill>
            </a:rPr>
            <a:t>- / </a:t>
          </a:r>
          <a:r>
            <a:rPr lang="en-GB" sz="1600" kern="1200" dirty="0" err="1">
              <a:solidFill>
                <a:schemeClr val="tx1">
                  <a:lumMod val="75000"/>
                  <a:lumOff val="25000"/>
                </a:schemeClr>
              </a:solidFill>
            </a:rPr>
            <a:t>opvoedingsvaardigheden</a:t>
          </a:r>
          <a:endParaRPr lang="en-GB" sz="1600" kern="1200" dirty="0">
            <a:solidFill>
              <a:schemeClr val="tx1">
                <a:lumMod val="75000"/>
                <a:lumOff val="25000"/>
              </a:schemeClr>
            </a:solidFill>
          </a:endParaRPr>
        </a:p>
      </dsp:txBody>
      <dsp:txXfrm>
        <a:off x="4888891" y="2556863"/>
        <a:ext cx="2883508" cy="8522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33322" cy="403332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16661" y="0"/>
          <a:ext cx="5755739" cy="403332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16661" y="0"/>
        <a:ext cx="2877869" cy="857080"/>
      </dsp:txXfrm>
    </dsp:sp>
    <dsp:sp modelId="{6A1A59E2-BE9E-43A4-9D6E-8DFAC286AEA7}">
      <dsp:nvSpPr>
        <dsp:cNvPr id="0" name=""/>
        <dsp:cNvSpPr/>
      </dsp:nvSpPr>
      <dsp:spPr>
        <a:xfrm>
          <a:off x="529373" y="857080"/>
          <a:ext cx="2974574" cy="2974574"/>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16661" y="857080"/>
          <a:ext cx="5755739" cy="297457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Wat</a:t>
          </a:r>
        </a:p>
      </dsp:txBody>
      <dsp:txXfrm>
        <a:off x="2016661" y="857080"/>
        <a:ext cx="2877869" cy="857080"/>
      </dsp:txXfrm>
    </dsp:sp>
    <dsp:sp modelId="{E23D1449-B424-46BB-B0E3-A988FB2BCD1F}">
      <dsp:nvSpPr>
        <dsp:cNvPr id="0" name=""/>
        <dsp:cNvSpPr/>
      </dsp:nvSpPr>
      <dsp:spPr>
        <a:xfrm>
          <a:off x="1058747" y="1714161"/>
          <a:ext cx="1915827" cy="1915827"/>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16661" y="1714161"/>
          <a:ext cx="5755739" cy="1915827"/>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Hoe</a:t>
          </a:r>
        </a:p>
      </dsp:txBody>
      <dsp:txXfrm>
        <a:off x="2016661" y="1714161"/>
        <a:ext cx="2877869" cy="857080"/>
      </dsp:txXfrm>
    </dsp:sp>
    <dsp:sp modelId="{BF653195-9924-4613-8F2D-729467B890E6}">
      <dsp:nvSpPr>
        <dsp:cNvPr id="0" name=""/>
        <dsp:cNvSpPr/>
      </dsp:nvSpPr>
      <dsp:spPr>
        <a:xfrm>
          <a:off x="1588120" y="2571242"/>
          <a:ext cx="857080" cy="85708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16661" y="2571242"/>
          <a:ext cx="5755739" cy="85708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Resultaat</a:t>
          </a:r>
          <a:endParaRPr lang="en-GB" sz="3900" kern="1200" dirty="0">
            <a:solidFill>
              <a:schemeClr val="tx1">
                <a:lumMod val="75000"/>
                <a:lumOff val="25000"/>
              </a:schemeClr>
            </a:solidFill>
          </a:endParaRPr>
        </a:p>
      </dsp:txBody>
      <dsp:txXfrm>
        <a:off x="2016661" y="2571242"/>
        <a:ext cx="2877869" cy="857080"/>
      </dsp:txXfrm>
    </dsp:sp>
    <dsp:sp modelId="{A5906B98-203F-4988-B407-B8E2FB5B95EE}">
      <dsp:nvSpPr>
        <dsp:cNvPr id="0" name=""/>
        <dsp:cNvSpPr/>
      </dsp:nvSpPr>
      <dsp:spPr>
        <a:xfrm>
          <a:off x="4894530" y="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Eerstelijns</a:t>
          </a:r>
          <a:r>
            <a:rPr lang="en-GB" sz="1800" kern="1200" dirty="0">
              <a:solidFill>
                <a:schemeClr val="tx1">
                  <a:lumMod val="75000"/>
                  <a:lumOff val="25000"/>
                </a:schemeClr>
              </a:solidFill>
            </a:rPr>
            <a:t> professionals</a:t>
          </a:r>
        </a:p>
      </dsp:txBody>
      <dsp:txXfrm>
        <a:off x="4894530" y="0"/>
        <a:ext cx="2877869" cy="857080"/>
      </dsp:txXfrm>
    </dsp:sp>
    <dsp:sp modelId="{ED256798-062E-4140-9838-778B40B4133B}">
      <dsp:nvSpPr>
        <dsp:cNvPr id="0" name=""/>
        <dsp:cNvSpPr/>
      </dsp:nvSpPr>
      <dsp:spPr>
        <a:xfrm>
          <a:off x="4894530" y="85708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Concept van </a:t>
          </a:r>
          <a:r>
            <a:rPr lang="en-GB" sz="1800" kern="1200" dirty="0" err="1">
              <a:solidFill>
                <a:schemeClr val="tx1">
                  <a:lumMod val="75000"/>
                  <a:lumOff val="25000"/>
                </a:schemeClr>
              </a:solidFill>
            </a:rPr>
            <a:t>radicalisering</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Oefeningen</a:t>
          </a:r>
          <a:r>
            <a:rPr lang="en-GB" sz="1800" kern="1200" dirty="0">
              <a:solidFill>
                <a:schemeClr val="tx1">
                  <a:lumMod val="75000"/>
                  <a:lumOff val="25000"/>
                </a:schemeClr>
              </a:solidFill>
            </a:rPr>
            <a:t> </a:t>
          </a:r>
          <a:r>
            <a:rPr lang="en-GB" sz="1800" kern="1200" dirty="0" err="1">
              <a:solidFill>
                <a:schemeClr val="tx1">
                  <a:lumMod val="75000"/>
                  <a:lumOff val="25000"/>
                </a:schemeClr>
              </a:solidFill>
            </a:rPr>
            <a:t>en</a:t>
          </a:r>
          <a:r>
            <a:rPr lang="en-GB" sz="1800" kern="1200" dirty="0">
              <a:solidFill>
                <a:schemeClr val="tx1">
                  <a:lumMod val="75000"/>
                  <a:lumOff val="25000"/>
                </a:schemeClr>
              </a:solidFill>
            </a:rPr>
            <a:t> </a:t>
          </a:r>
          <a:r>
            <a:rPr lang="en-GB" sz="1800" kern="1200" dirty="0" err="1">
              <a:solidFill>
                <a:schemeClr val="tx1">
                  <a:lumMod val="75000"/>
                  <a:lumOff val="25000"/>
                </a:schemeClr>
              </a:solidFill>
            </a:rPr>
            <a:t>simulaties</a:t>
          </a:r>
          <a:endParaRPr lang="en-GB" sz="1800" kern="1200" dirty="0">
            <a:solidFill>
              <a:schemeClr val="tx1">
                <a:lumMod val="75000"/>
                <a:lumOff val="25000"/>
              </a:schemeClr>
            </a:solidFill>
          </a:endParaRPr>
        </a:p>
      </dsp:txBody>
      <dsp:txXfrm>
        <a:off x="4894530" y="857080"/>
        <a:ext cx="2877869" cy="857080"/>
      </dsp:txXfrm>
    </dsp:sp>
    <dsp:sp modelId="{72233991-9FDD-466B-8563-82B17F89AC0F}">
      <dsp:nvSpPr>
        <dsp:cNvPr id="0" name=""/>
        <dsp:cNvSpPr/>
      </dsp:nvSpPr>
      <dsp:spPr>
        <a:xfrm>
          <a:off x="4894530" y="170948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Kennis</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Praktische</a:t>
          </a:r>
          <a:r>
            <a:rPr lang="en-GB" sz="1800" kern="1200" dirty="0">
              <a:solidFill>
                <a:schemeClr val="tx1">
                  <a:lumMod val="75000"/>
                  <a:lumOff val="25000"/>
                </a:schemeClr>
              </a:solidFill>
            </a:rPr>
            <a:t> </a:t>
          </a:r>
          <a:r>
            <a:rPr lang="en-GB" sz="1800" kern="1200" dirty="0" err="1">
              <a:solidFill>
                <a:schemeClr val="tx1">
                  <a:lumMod val="75000"/>
                  <a:lumOff val="25000"/>
                </a:schemeClr>
              </a:solidFill>
            </a:rPr>
            <a:t>vaardigheden</a:t>
          </a:r>
          <a:endParaRPr lang="en-GB" sz="1800" kern="1200" dirty="0">
            <a:solidFill>
              <a:schemeClr val="tx1">
                <a:lumMod val="75000"/>
                <a:lumOff val="25000"/>
              </a:schemeClr>
            </a:solidFill>
          </a:endParaRPr>
        </a:p>
      </dsp:txBody>
      <dsp:txXfrm>
        <a:off x="4894530" y="1709482"/>
        <a:ext cx="2877869" cy="857080"/>
      </dsp:txXfrm>
    </dsp:sp>
    <dsp:sp modelId="{58607765-02B2-4957-A800-0D639B23EACD}">
      <dsp:nvSpPr>
        <dsp:cNvPr id="0" name=""/>
        <dsp:cNvSpPr/>
      </dsp:nvSpPr>
      <dsp:spPr>
        <a:xfrm>
          <a:off x="4894530" y="257124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Tekenen</a:t>
          </a:r>
          <a:r>
            <a:rPr lang="en-GB" sz="1800" kern="1200" dirty="0">
              <a:solidFill>
                <a:schemeClr val="tx1">
                  <a:lumMod val="75000"/>
                  <a:lumOff val="25000"/>
                </a:schemeClr>
              </a:solidFill>
            </a:rPr>
            <a:t> </a:t>
          </a:r>
          <a:r>
            <a:rPr lang="en-GB" sz="1800" kern="1200" dirty="0" err="1">
              <a:solidFill>
                <a:schemeClr val="tx1">
                  <a:lumMod val="75000"/>
                  <a:lumOff val="25000"/>
                </a:schemeClr>
              </a:solidFill>
            </a:rPr>
            <a:t>herkennen</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Kritisch</a:t>
          </a:r>
          <a:r>
            <a:rPr lang="en-GB" sz="1800" kern="1200" dirty="0">
              <a:solidFill>
                <a:schemeClr val="tx1">
                  <a:lumMod val="75000"/>
                  <a:lumOff val="25000"/>
                </a:schemeClr>
              </a:solidFill>
            </a:rPr>
            <a:t> </a:t>
          </a:r>
          <a:r>
            <a:rPr lang="en-GB" sz="1800" kern="1200" dirty="0" err="1">
              <a:solidFill>
                <a:schemeClr val="tx1">
                  <a:lumMod val="75000"/>
                  <a:lumOff val="25000"/>
                </a:schemeClr>
              </a:solidFill>
            </a:rPr>
            <a:t>denkvermogen</a:t>
          </a:r>
          <a:endParaRPr lang="en-GB" sz="1800" kern="1200" dirty="0">
            <a:solidFill>
              <a:schemeClr val="tx1">
                <a:lumMod val="75000"/>
                <a:lumOff val="25000"/>
              </a:schemeClr>
            </a:solidFill>
          </a:endParaRPr>
        </a:p>
      </dsp:txBody>
      <dsp:txXfrm>
        <a:off x="4894530" y="2571242"/>
        <a:ext cx="2877869" cy="857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C252F-8498-4D9E-9B1D-C37D02BC1572}">
      <dsp:nvSpPr>
        <dsp:cNvPr id="0" name=""/>
        <dsp:cNvSpPr/>
      </dsp:nvSpPr>
      <dsp:spPr>
        <a:xfrm>
          <a:off x="1471534" y="0"/>
          <a:ext cx="4064000" cy="40640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F4326-004C-48E8-8044-7F1B0BA1F4C2}">
      <dsp:nvSpPr>
        <dsp:cNvPr id="0" name=""/>
        <dsp:cNvSpPr/>
      </dsp:nvSpPr>
      <dsp:spPr>
        <a:xfrm>
          <a:off x="1033316" y="450128"/>
          <a:ext cx="2401261" cy="1584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a:t>Sociale vaardigheden </a:t>
          </a:r>
          <a:endParaRPr lang="nl-NL" sz="1800" kern="1200" dirty="0"/>
        </a:p>
      </dsp:txBody>
      <dsp:txXfrm>
        <a:off x="1110687" y="527499"/>
        <a:ext cx="2246519" cy="1430218"/>
      </dsp:txXfrm>
    </dsp:sp>
    <dsp:sp modelId="{DEACF117-B6C0-4D2B-919A-3097DEB60127}">
      <dsp:nvSpPr>
        <dsp:cNvPr id="0" name=""/>
        <dsp:cNvSpPr/>
      </dsp:nvSpPr>
      <dsp:spPr>
        <a:xfrm>
          <a:off x="3581406" y="450128"/>
          <a:ext cx="2712722" cy="1584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Emotionele vaardigheden &amp; opbouw van autonomie </a:t>
          </a:r>
          <a:endParaRPr lang="nl-NL" sz="1800" kern="1200" dirty="0"/>
        </a:p>
      </dsp:txBody>
      <dsp:txXfrm>
        <a:off x="3658777" y="527499"/>
        <a:ext cx="2557980" cy="1430218"/>
      </dsp:txXfrm>
    </dsp:sp>
    <dsp:sp modelId="{FDBA94F8-204E-4E2B-A0EA-67EDAFF0CE86}">
      <dsp:nvSpPr>
        <dsp:cNvPr id="0" name=""/>
        <dsp:cNvSpPr/>
      </dsp:nvSpPr>
      <dsp:spPr>
        <a:xfrm>
          <a:off x="1033316" y="2157008"/>
          <a:ext cx="2401261" cy="1584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a:t>Bemiddeling en onderhandeling </a:t>
          </a:r>
          <a:endParaRPr lang="nl-NL" sz="1800" kern="1200" dirty="0"/>
        </a:p>
      </dsp:txBody>
      <dsp:txXfrm>
        <a:off x="1110687" y="2234379"/>
        <a:ext cx="2246519" cy="1430218"/>
      </dsp:txXfrm>
    </dsp:sp>
    <dsp:sp modelId="{30D75411-D898-4A09-AD48-6ECB6BC6368C}">
      <dsp:nvSpPr>
        <dsp:cNvPr id="0" name=""/>
        <dsp:cNvSpPr/>
      </dsp:nvSpPr>
      <dsp:spPr>
        <a:xfrm>
          <a:off x="3581406" y="2157008"/>
          <a:ext cx="2712722" cy="1584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a:t>Probleemoplossen</a:t>
          </a:r>
          <a:endParaRPr lang="nl-NL" sz="1800" kern="1200" dirty="0"/>
        </a:p>
      </dsp:txBody>
      <dsp:txXfrm>
        <a:off x="3658777" y="2234379"/>
        <a:ext cx="2557980" cy="1430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lang="en-GB" sz="1800" kern="1200" dirty="0" err="1"/>
            <a:t>Radicalisering</a:t>
          </a:r>
          <a:r>
            <a:rPr lang="en-GB" sz="1800" kern="1200" dirty="0"/>
            <a:t> in het </a:t>
          </a:r>
          <a:r>
            <a:rPr lang="en-GB" sz="1800" kern="1200" dirty="0" err="1"/>
            <a:t>algemeen</a:t>
          </a:r>
          <a:r>
            <a:rPr lang="en-GB" sz="1800" kern="1200" dirty="0"/>
            <a:t> </a:t>
          </a:r>
          <a:r>
            <a:rPr lang="en-GB" sz="1800" kern="1200" dirty="0" err="1"/>
            <a:t>begrijpen</a:t>
          </a:r>
          <a:endParaRPr lang="en-GB" sz="1800" kern="1200" dirty="0"/>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err="1"/>
            <a:t>Verband</a:t>
          </a:r>
          <a:r>
            <a:rPr lang="en-GB" sz="1800" kern="1200" dirty="0"/>
            <a:t> </a:t>
          </a:r>
          <a:r>
            <a:rPr lang="en-GB" sz="1800" kern="1200" dirty="0" err="1"/>
            <a:t>tussen</a:t>
          </a:r>
          <a:r>
            <a:rPr lang="en-GB" sz="1800" kern="1200" dirty="0"/>
            <a:t> </a:t>
          </a:r>
          <a:r>
            <a:rPr lang="en-GB" sz="1800" kern="1200" dirty="0" err="1"/>
            <a:t>radicalisering</a:t>
          </a:r>
          <a:r>
            <a:rPr lang="en-GB" sz="1800" kern="1200" dirty="0"/>
            <a:t> </a:t>
          </a:r>
          <a:r>
            <a:rPr lang="en-GB" sz="1800" kern="1200" dirty="0" err="1"/>
            <a:t>en</a:t>
          </a:r>
          <a:r>
            <a:rPr lang="en-GB" sz="1800" kern="1200" dirty="0"/>
            <a:t> </a:t>
          </a:r>
          <a:r>
            <a:rPr lang="en-GB" sz="1800" kern="1200" dirty="0" err="1"/>
            <a:t>specifiek</a:t>
          </a:r>
          <a:r>
            <a:rPr lang="en-GB" sz="1800" kern="1200" dirty="0"/>
            <a:t> </a:t>
          </a:r>
          <a:r>
            <a:rPr lang="en-GB" sz="1800" kern="1200" dirty="0" err="1"/>
            <a:t>onderwerp</a:t>
          </a:r>
          <a:endParaRPr lang="en-GB" sz="1800" kern="1200" dirty="0"/>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err="1"/>
            <a:t>Toelichting</a:t>
          </a:r>
          <a:r>
            <a:rPr lang="en-GB" sz="1800" kern="1200" dirty="0"/>
            <a:t> </a:t>
          </a:r>
          <a:r>
            <a:rPr lang="en-GB" sz="1800" kern="1200" dirty="0" err="1"/>
            <a:t>specifiek</a:t>
          </a:r>
          <a:r>
            <a:rPr lang="en-GB" sz="1800" kern="1200" dirty="0"/>
            <a:t> </a:t>
          </a:r>
          <a:r>
            <a:rPr lang="en-GB" sz="1800" kern="1200" dirty="0" err="1"/>
            <a:t>onderwerp</a:t>
          </a:r>
          <a:endParaRPr lang="en-GB" sz="1800" kern="1200" dirty="0"/>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800" kern="1200" dirty="0" err="1"/>
            <a:t>Oefeningen</a:t>
          </a:r>
          <a:endParaRPr lang="en-GB" sz="1800" kern="1200" dirty="0"/>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2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Coaching </a:t>
          </a:r>
          <a:r>
            <a:rPr lang="en-US" sz="1200" b="1" kern="1200" dirty="0" err="1"/>
            <a:t>en</a:t>
          </a:r>
          <a:r>
            <a:rPr lang="en-US" sz="1200" b="1" kern="1200" dirty="0"/>
            <a:t> </a:t>
          </a:r>
          <a:r>
            <a:rPr lang="en-US" sz="1200" b="1" kern="1200" dirty="0" err="1"/>
            <a:t>opvoeding</a:t>
          </a:r>
          <a:endParaRPr lang="bg-BG" sz="1200" b="1" kern="1200" dirty="0"/>
        </a:p>
      </dsp:txBody>
      <dsp:txXfrm>
        <a:off x="20280" y="21901"/>
        <a:ext cx="1786995" cy="374874"/>
      </dsp:txXfrm>
    </dsp:sp>
    <dsp:sp modelId="{883DA8C2-1EAD-474E-8B72-6A3EFBE8A85B}">
      <dsp:nvSpPr>
        <dsp:cNvPr id="0" name=""/>
        <dsp:cNvSpPr/>
      </dsp:nvSpPr>
      <dsp:spPr>
        <a:xfrm>
          <a:off x="0" y="42964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Kritisch</a:t>
          </a:r>
          <a:r>
            <a:rPr lang="en-US" sz="1200" b="1" kern="1200" dirty="0"/>
            <a:t> </a:t>
          </a:r>
          <a:r>
            <a:rPr lang="en-US" sz="1200" b="1" kern="1200" dirty="0" err="1"/>
            <a:t>denken</a:t>
          </a:r>
          <a:endParaRPr lang="bg-BG" sz="1200" b="1" kern="1200" dirty="0"/>
        </a:p>
      </dsp:txBody>
      <dsp:txXfrm>
        <a:off x="20280" y="449921"/>
        <a:ext cx="1786995" cy="374874"/>
      </dsp:txXfrm>
    </dsp:sp>
    <dsp:sp modelId="{98A52DE2-8112-4B2D-A0F2-FEA3155458A3}">
      <dsp:nvSpPr>
        <dsp:cNvPr id="0" name=""/>
        <dsp:cNvSpPr/>
      </dsp:nvSpPr>
      <dsp:spPr>
        <a:xfrm>
          <a:off x="0" y="85766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Omgaan</a:t>
          </a:r>
          <a:r>
            <a:rPr lang="en-US" sz="1200" b="1" kern="1200" dirty="0"/>
            <a:t> met </a:t>
          </a:r>
          <a:r>
            <a:rPr lang="en-US" sz="1200" b="1" kern="1200" dirty="0" err="1"/>
            <a:t>boosheid</a:t>
          </a:r>
          <a:endParaRPr lang="bg-BG" sz="1200" b="1" kern="1200" dirty="0"/>
        </a:p>
      </dsp:txBody>
      <dsp:txXfrm>
        <a:off x="20280" y="877942"/>
        <a:ext cx="1786995" cy="374874"/>
      </dsp:txXfrm>
    </dsp:sp>
    <dsp:sp modelId="{21094C16-D1CE-4C3F-A28D-AA899043E378}">
      <dsp:nvSpPr>
        <dsp:cNvPr id="0" name=""/>
        <dsp:cNvSpPr/>
      </dsp:nvSpPr>
      <dsp:spPr>
        <a:xfrm>
          <a:off x="0" y="128568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Verhalen</a:t>
          </a:r>
          <a:r>
            <a:rPr lang="en-US" sz="1200" b="1" kern="1200" dirty="0"/>
            <a:t> </a:t>
          </a:r>
          <a:r>
            <a:rPr lang="en-US" sz="1200" b="1" kern="1200" dirty="0" err="1"/>
            <a:t>en</a:t>
          </a:r>
          <a:r>
            <a:rPr lang="en-US" sz="1200" b="1" kern="1200" dirty="0"/>
            <a:t> </a:t>
          </a:r>
          <a:r>
            <a:rPr lang="en-US" sz="1200" b="1" kern="1200" dirty="0" err="1"/>
            <a:t>identiteit</a:t>
          </a:r>
          <a:endParaRPr lang="bg-BG" sz="1200" b="1" kern="1200" dirty="0"/>
        </a:p>
      </dsp:txBody>
      <dsp:txXfrm>
        <a:off x="20280" y="1305962"/>
        <a:ext cx="1786995" cy="374874"/>
      </dsp:txXfrm>
    </dsp:sp>
    <dsp:sp modelId="{1522FC64-7CDA-4CC7-AF2A-B5A786C87152}">
      <dsp:nvSpPr>
        <dsp:cNvPr id="0" name=""/>
        <dsp:cNvSpPr/>
      </dsp:nvSpPr>
      <dsp:spPr>
        <a:xfrm>
          <a:off x="0" y="171370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Constructief</a:t>
          </a:r>
          <a:r>
            <a:rPr lang="en-US" sz="1200" b="1" kern="1200" dirty="0"/>
            <a:t> </a:t>
          </a:r>
          <a:r>
            <a:rPr lang="en-US" sz="1200" b="1" kern="1200" dirty="0" err="1"/>
            <a:t>discussiëren</a:t>
          </a:r>
          <a:endParaRPr lang="en-US" sz="1200" b="1" kern="1200" dirty="0"/>
        </a:p>
      </dsp:txBody>
      <dsp:txXfrm>
        <a:off x="20280" y="1733982"/>
        <a:ext cx="1786995" cy="374874"/>
      </dsp:txXfrm>
    </dsp:sp>
    <dsp:sp modelId="{18FBCE78-34EE-48AC-BAD4-65A2D91C368F}">
      <dsp:nvSpPr>
        <dsp:cNvPr id="0" name=""/>
        <dsp:cNvSpPr/>
      </dsp:nvSpPr>
      <dsp:spPr>
        <a:xfrm>
          <a:off x="0" y="214172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Conflictoplossing</a:t>
          </a:r>
          <a:endParaRPr lang="bg-BG" sz="1200" b="1" kern="1200" dirty="0"/>
        </a:p>
      </dsp:txBody>
      <dsp:txXfrm>
        <a:off x="20280" y="2162002"/>
        <a:ext cx="1786995" cy="374874"/>
      </dsp:txXfrm>
    </dsp:sp>
    <dsp:sp modelId="{E77442EA-5B03-4F1B-9CC4-87F654081839}">
      <dsp:nvSpPr>
        <dsp:cNvPr id="0" name=""/>
        <dsp:cNvSpPr/>
      </dsp:nvSpPr>
      <dsp:spPr>
        <a:xfrm>
          <a:off x="0" y="256974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Proportionele</a:t>
          </a:r>
          <a:r>
            <a:rPr lang="en-US" sz="1200" b="1" kern="1200" dirty="0"/>
            <a:t> </a:t>
          </a:r>
          <a:r>
            <a:rPr lang="en-US" sz="1200" b="1" kern="1200" dirty="0" err="1"/>
            <a:t>overheidsreactie</a:t>
          </a:r>
          <a:endParaRPr lang="bg-BG" sz="1200" b="1" kern="1200" dirty="0"/>
        </a:p>
      </dsp:txBody>
      <dsp:txXfrm>
        <a:off x="20280" y="2590022"/>
        <a:ext cx="1786995" cy="374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Begrijp</a:t>
          </a:r>
          <a:r>
            <a:rPr lang="en-US" sz="1200" b="1" kern="1200" dirty="0"/>
            <a:t> het </a:t>
          </a:r>
          <a:r>
            <a:rPr lang="en-US" sz="1200" b="1" kern="1200" dirty="0" err="1"/>
            <a:t>onderwerp</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Herken</a:t>
          </a:r>
          <a:r>
            <a:rPr lang="en-US" sz="1200" b="1" kern="1200" dirty="0"/>
            <a:t> </a:t>
          </a:r>
          <a:r>
            <a:rPr lang="en-US" sz="1200" b="1" kern="1200" dirty="0" err="1"/>
            <a:t>problemen</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Los </a:t>
          </a:r>
          <a:r>
            <a:rPr lang="en-US" sz="1200" b="1" kern="1200" dirty="0" err="1"/>
            <a:t>problemen</a:t>
          </a:r>
          <a:r>
            <a:rPr lang="en-US" sz="1200" b="1" kern="1200" dirty="0"/>
            <a:t> op</a:t>
          </a:r>
          <a:endParaRPr lang="bg-BG" sz="1200" b="1" kern="1200" dirty="0"/>
        </a:p>
      </dsp:txBody>
      <dsp:txXfrm>
        <a:off x="13386" y="589030"/>
        <a:ext cx="1799309" cy="247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radicalrightanalysis.com/2018/05/29/journey-of-a-radical-right-prevent-referra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FrU9egvhb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thetimes.co.uk/article/teenager-guilty-of-all-female-terror-plot-against-british-museum-6pdbcfc05" TargetMode="External"/><Relationship Id="rId4" Type="http://schemas.openxmlformats.org/officeDocument/2006/relationships/hyperlink" Target="https://www.youtube.com/watch?v=fVaFmcT7ssg"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Welkom bij de training, stel jezelf voor (controleer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Noem kort de context en het hoofddoel van deze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noProof="0" dirty="0"/>
              <a:t>Onderdeel van het EU-project ARMOUR.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noProof="0" dirty="0"/>
              <a:t>Doel is om radicalisering onder jongeren terug te dringen.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Om dit te bereiken werkten partners uit 6 landen samen om ondersteuning te creëren voor eerstelijnsprofessionals die werken met jeugd van 10-18 jaar.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a:t>
            </a:r>
            <a:r>
              <a:rPr lang="nl-NL" noProof="0" dirty="0" err="1"/>
              <a:t>TvT</a:t>
            </a:r>
            <a:r>
              <a:rPr lang="nl-NL" noProof="0" dirty="0"/>
              <a:t> is bedoeld voor eerstelijnsprofessionals die geïnteresseerd zijn in het voorkomen van radicalisering. De </a:t>
            </a:r>
            <a:r>
              <a:rPr lang="nl-NL" noProof="0" dirty="0" err="1"/>
              <a:t>TvT</a:t>
            </a:r>
            <a:r>
              <a:rPr lang="nl-NL" noProof="0" dirty="0"/>
              <a:t> heeft 3 overlappende doelstellingen: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a:t>
            </a:r>
            <a:r>
              <a:rPr lang="nl-NL" noProof="0" dirty="0" err="1"/>
              <a:t>TvT</a:t>
            </a:r>
            <a:r>
              <a:rPr lang="nl-NL" noProof="0" dirty="0"/>
              <a:t> om zelf de training te kunnen geven (cascadering van </a:t>
            </a:r>
            <a:r>
              <a:rPr lang="nl-NL" noProof="0" dirty="0" err="1"/>
              <a:t>TvT</a:t>
            </a:r>
            <a:r>
              <a:rPr lang="nl-NL" noProof="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7 workshops om de workshops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 bijbehorende handleiding wordt ook een suggestie gedaan voor de tijdsplanning van de training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dirty="0"/>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231155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19366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algn="l" fontAlgn="base"/>
            <a:endParaRPr lang="nl-NL" b="0" i="0" dirty="0">
              <a:solidFill>
                <a:srgbClr val="282828"/>
              </a:solidFill>
              <a:effectLst/>
              <a:latin typeface="Open Sans"/>
            </a:endParaRPr>
          </a:p>
          <a:p>
            <a:pPr algn="l" fontAlgn="base"/>
            <a:endParaRPr lang="en-GB" b="1" i="0" dirty="0">
              <a:solidFill>
                <a:srgbClr val="282828"/>
              </a:solidFill>
              <a:effectLst/>
              <a:latin typeface="Open Sans"/>
            </a:endParaRPr>
          </a:p>
          <a:p>
            <a:pPr algn="l" fontAlgn="base"/>
            <a:endParaRPr lang="en-GB" b="1" i="0" dirty="0">
              <a:solidFill>
                <a:srgbClr val="282828"/>
              </a:solidFill>
              <a:effectLst/>
              <a:latin typeface="Open San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412021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123770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en-GB" dirty="0"/>
          </a:p>
          <a:p>
            <a:r>
              <a:rPr lang="en-GB" dirty="0" err="1"/>
              <a:t>Bronnen</a:t>
            </a:r>
            <a:r>
              <a:rPr lang="en-GB" dirty="0"/>
              <a:t> </a:t>
            </a:r>
            <a:r>
              <a:rPr lang="en-GB" dirty="0" err="1"/>
              <a:t>afbeeldingen</a:t>
            </a:r>
            <a:r>
              <a:rPr lang="en-GB" dirty="0"/>
              <a:t>: </a:t>
            </a:r>
          </a:p>
          <a:p>
            <a:pPr marL="228600" indent="-228600">
              <a:buAutoNum type="arabicPeriod"/>
            </a:pPr>
            <a:r>
              <a:rPr lang="en-GB" dirty="0"/>
              <a:t>https://www.juancole.com/2015/06/terrorists-americans-extremists.html</a:t>
            </a:r>
          </a:p>
          <a:p>
            <a:pPr marL="228600" indent="-228600">
              <a:buAutoNum type="arabicPeriod"/>
            </a:pPr>
            <a:r>
              <a:rPr lang="en-GB" dirty="0">
                <a:hlinkClick r:id="" action="ppaction://noaction"/>
              </a:rPr>
              <a:t>Metro.co.uk</a:t>
            </a:r>
          </a:p>
          <a:p>
            <a:pPr marL="228600" indent="-228600">
              <a:buAutoNum type="arabicPeriod"/>
            </a:pPr>
            <a:r>
              <a:rPr lang="en-GB" dirty="0">
                <a:hlinkClick r:id="" action="ppaction://noaction"/>
              </a:rPr>
              <a:t>Dialoguetimes.com</a:t>
            </a:r>
          </a:p>
          <a:p>
            <a:pPr marL="228600" indent="-228600">
              <a:buAutoNum type="arabicPeriod"/>
            </a:pPr>
            <a:r>
              <a:rPr lang="en-GB" b="0" i="0" dirty="0">
                <a:solidFill>
                  <a:srgbClr val="333333"/>
                </a:solidFill>
                <a:effectLst/>
                <a:latin typeface="TimesDigitalW04-Regular"/>
              </a:rPr>
              <a:t>Treehugger.com</a:t>
            </a:r>
          </a:p>
          <a:p>
            <a:pPr marL="228600" indent="-228600">
              <a:buAutoNum type="arabicPeriod"/>
            </a:pPr>
            <a:endParaRPr lang="en-GB" b="0" i="0" dirty="0">
              <a:solidFill>
                <a:srgbClr val="333333"/>
              </a:solidFill>
              <a:effectLst/>
              <a:latin typeface="TimesDigitalW04-Regular"/>
            </a:endParaRPr>
          </a:p>
          <a:p>
            <a:pPr marL="0" indent="0">
              <a:buNone/>
            </a:pPr>
            <a:r>
              <a:rPr lang="en-GB" b="0" i="0" dirty="0">
                <a:solidFill>
                  <a:srgbClr val="333333"/>
                </a:solidFill>
                <a:effectLst/>
                <a:latin typeface="TimesDigitalW04-Regular"/>
              </a:rPr>
              <a:t>NB Van </a:t>
            </a:r>
            <a:r>
              <a:rPr lang="en-GB" b="0" i="0" dirty="0" err="1">
                <a:solidFill>
                  <a:srgbClr val="333333"/>
                </a:solidFill>
                <a:effectLst/>
                <a:latin typeface="TimesDigitalW04-Regular"/>
              </a:rPr>
              <a:t>sommige</a:t>
            </a:r>
            <a:r>
              <a:rPr lang="en-GB" b="0" i="0" dirty="0">
                <a:solidFill>
                  <a:srgbClr val="333333"/>
                </a:solidFill>
                <a:effectLst/>
                <a:latin typeface="TimesDigitalW04-Regular"/>
              </a:rPr>
              <a:t> van </a:t>
            </a:r>
            <a:r>
              <a:rPr lang="en-GB" b="0" i="0" dirty="0" err="1">
                <a:solidFill>
                  <a:srgbClr val="333333"/>
                </a:solidFill>
                <a:effectLst/>
                <a:latin typeface="TimesDigitalW04-Regular"/>
              </a:rPr>
              <a:t>deze</a:t>
            </a:r>
            <a:r>
              <a:rPr lang="en-GB" b="0" i="0" dirty="0">
                <a:solidFill>
                  <a:srgbClr val="333333"/>
                </a:solidFill>
                <a:effectLst/>
                <a:latin typeface="TimesDigitalW04-Regular"/>
              </a:rPr>
              <a:t> </a:t>
            </a:r>
            <a:r>
              <a:rPr lang="en-GB" b="0" i="0" dirty="0" err="1">
                <a:solidFill>
                  <a:srgbClr val="333333"/>
                </a:solidFill>
                <a:effectLst/>
                <a:latin typeface="TimesDigitalW04-Regular"/>
              </a:rPr>
              <a:t>mensen</a:t>
            </a:r>
            <a:r>
              <a:rPr lang="en-GB" b="0" i="0" dirty="0">
                <a:solidFill>
                  <a:srgbClr val="333333"/>
                </a:solidFill>
                <a:effectLst/>
                <a:latin typeface="TimesDigitalW04-Regular"/>
              </a:rPr>
              <a:t> </a:t>
            </a:r>
            <a:r>
              <a:rPr lang="en-GB" b="0" i="0" dirty="0" err="1">
                <a:solidFill>
                  <a:srgbClr val="333333"/>
                </a:solidFill>
                <a:effectLst/>
                <a:latin typeface="TimesDigitalW04-Regular"/>
              </a:rPr>
              <a:t>kan</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met </a:t>
            </a:r>
            <a:r>
              <a:rPr lang="en-GB" b="0" i="0" dirty="0" err="1">
                <a:solidFill>
                  <a:srgbClr val="333333"/>
                </a:solidFill>
                <a:effectLst/>
                <a:latin typeface="TimesDigitalW04-Regular"/>
              </a:rPr>
              <a:t>zekerheid</a:t>
            </a:r>
            <a:r>
              <a:rPr lang="en-GB" b="0" i="0" dirty="0">
                <a:solidFill>
                  <a:srgbClr val="333333"/>
                </a:solidFill>
                <a:effectLst/>
                <a:latin typeface="TimesDigitalW04-Regular"/>
              </a:rPr>
              <a:t> </a:t>
            </a:r>
            <a:r>
              <a:rPr lang="en-GB" b="0" i="0" dirty="0" err="1">
                <a:solidFill>
                  <a:srgbClr val="333333"/>
                </a:solidFill>
                <a:effectLst/>
                <a:latin typeface="TimesDigitalW04-Regular"/>
              </a:rPr>
              <a:t>worden</a:t>
            </a:r>
            <a:r>
              <a:rPr lang="en-GB" b="0" i="0" dirty="0">
                <a:solidFill>
                  <a:srgbClr val="333333"/>
                </a:solidFill>
                <a:effectLst/>
                <a:latin typeface="TimesDigitalW04-Regular"/>
              </a:rPr>
              <a:t> </a:t>
            </a:r>
            <a:r>
              <a:rPr lang="en-GB" b="0" i="0" dirty="0" err="1">
                <a:solidFill>
                  <a:srgbClr val="333333"/>
                </a:solidFill>
                <a:effectLst/>
                <a:latin typeface="TimesDigitalW04-Regular"/>
              </a:rPr>
              <a:t>vastgesteld</a:t>
            </a:r>
            <a:r>
              <a:rPr lang="en-GB" b="0" i="0" dirty="0">
                <a:solidFill>
                  <a:srgbClr val="333333"/>
                </a:solidFill>
                <a:effectLst/>
                <a:latin typeface="TimesDigitalW04-Regular"/>
              </a:rPr>
              <a:t>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ze</a:t>
            </a:r>
            <a:r>
              <a:rPr lang="en-GB" b="0" i="0" dirty="0">
                <a:solidFill>
                  <a:srgbClr val="333333"/>
                </a:solidFill>
                <a:effectLst/>
                <a:latin typeface="TimesDigitalW04-Regular"/>
              </a:rPr>
              <a:t> </a:t>
            </a:r>
            <a:r>
              <a:rPr lang="en-GB" b="0" i="0" dirty="0" err="1">
                <a:solidFill>
                  <a:srgbClr val="333333"/>
                </a:solidFill>
                <a:effectLst/>
                <a:latin typeface="TimesDigitalW04-Regular"/>
              </a:rPr>
              <a:t>geweld</a:t>
            </a:r>
            <a:r>
              <a:rPr lang="en-GB" b="0" i="0" dirty="0">
                <a:solidFill>
                  <a:srgbClr val="333333"/>
                </a:solidFill>
                <a:effectLst/>
                <a:latin typeface="TimesDigitalW04-Regular"/>
              </a:rPr>
              <a:t> </a:t>
            </a:r>
            <a:r>
              <a:rPr lang="en-GB" b="0" i="0" dirty="0" err="1">
                <a:solidFill>
                  <a:srgbClr val="333333"/>
                </a:solidFill>
                <a:effectLst/>
                <a:latin typeface="TimesDigitalW04-Regular"/>
              </a:rPr>
              <a:t>hebben</a:t>
            </a:r>
            <a:r>
              <a:rPr lang="en-GB" b="0" i="0" dirty="0">
                <a:solidFill>
                  <a:srgbClr val="333333"/>
                </a:solidFill>
                <a:effectLst/>
                <a:latin typeface="TimesDigitalW04-Regular"/>
              </a:rPr>
              <a:t> </a:t>
            </a:r>
            <a:r>
              <a:rPr lang="en-GB" b="0" i="0" dirty="0" err="1">
                <a:solidFill>
                  <a:srgbClr val="333333"/>
                </a:solidFill>
                <a:effectLst/>
                <a:latin typeface="TimesDigitalW04-Regular"/>
              </a:rPr>
              <a:t>gebruikt</a:t>
            </a:r>
            <a:r>
              <a:rPr lang="en-GB" b="0" i="0" dirty="0">
                <a:solidFill>
                  <a:srgbClr val="333333"/>
                </a:solidFill>
                <a:effectLst/>
                <a:latin typeface="TimesDigitalW04-Regular"/>
              </a:rPr>
              <a:t>. Toch is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eerste</a:t>
            </a:r>
            <a:r>
              <a:rPr lang="en-GB" b="0" i="0" dirty="0">
                <a:solidFill>
                  <a:srgbClr val="333333"/>
                </a:solidFill>
                <a:effectLst/>
                <a:latin typeface="TimesDigitalW04-Regular"/>
              </a:rPr>
              <a:t> </a:t>
            </a:r>
            <a:r>
              <a:rPr lang="en-GB" b="0" i="0" dirty="0" err="1">
                <a:solidFill>
                  <a:srgbClr val="333333"/>
                </a:solidFill>
                <a:effectLst/>
                <a:latin typeface="TimesDigitalW04-Regular"/>
              </a:rPr>
              <a:t>drie</a:t>
            </a:r>
            <a:r>
              <a:rPr lang="en-GB" b="0" i="0" dirty="0">
                <a:solidFill>
                  <a:srgbClr val="333333"/>
                </a:solidFill>
                <a:effectLst/>
                <a:latin typeface="TimesDigitalW04-Regular"/>
              </a:rPr>
              <a:t> </a:t>
            </a:r>
            <a:r>
              <a:rPr lang="en-GB" b="0" i="0" dirty="0" err="1">
                <a:solidFill>
                  <a:srgbClr val="333333"/>
                </a:solidFill>
                <a:effectLst/>
                <a:latin typeface="TimesDigitalW04-Regular"/>
              </a:rPr>
              <a:t>afbeeldingen</a:t>
            </a:r>
            <a:r>
              <a:rPr lang="en-GB" b="0" i="0" dirty="0">
                <a:solidFill>
                  <a:srgbClr val="333333"/>
                </a:solidFill>
                <a:effectLst/>
                <a:latin typeface="TimesDigitalW04-Regular"/>
              </a:rPr>
              <a:t> </a:t>
            </a:r>
            <a:r>
              <a:rPr lang="en-GB" b="0" i="0" dirty="0" err="1">
                <a:solidFill>
                  <a:srgbClr val="333333"/>
                </a:solidFill>
                <a:effectLst/>
                <a:latin typeface="TimesDigitalW04-Regular"/>
              </a:rPr>
              <a:t>te</a:t>
            </a:r>
            <a:r>
              <a:rPr lang="en-GB" b="0" i="0" dirty="0">
                <a:solidFill>
                  <a:srgbClr val="333333"/>
                </a:solidFill>
                <a:effectLst/>
                <a:latin typeface="TimesDigitalW04-Regular"/>
              </a:rPr>
              <a:t> </a:t>
            </a:r>
            <a:r>
              <a:rPr lang="en-GB" b="0" i="0" dirty="0" err="1">
                <a:solidFill>
                  <a:srgbClr val="333333"/>
                </a:solidFill>
                <a:effectLst/>
                <a:latin typeface="TimesDigitalW04-Regular"/>
              </a:rPr>
              <a:t>veronderstellen</a:t>
            </a:r>
            <a:r>
              <a:rPr lang="en-GB" b="0" i="0" dirty="0">
                <a:solidFill>
                  <a:srgbClr val="333333"/>
                </a:solidFill>
                <a:effectLst/>
                <a:latin typeface="TimesDigitalW04-Regular"/>
              </a:rPr>
              <a:t> (</a:t>
            </a:r>
            <a:r>
              <a:rPr lang="en-GB" b="0" i="0" dirty="0" err="1">
                <a:solidFill>
                  <a:srgbClr val="333333"/>
                </a:solidFill>
                <a:effectLst/>
                <a:latin typeface="TimesDigitalW04-Regular"/>
              </a:rPr>
              <a:t>gezien</a:t>
            </a:r>
            <a:r>
              <a:rPr lang="en-GB" b="0" i="0" dirty="0">
                <a:solidFill>
                  <a:srgbClr val="333333"/>
                </a:solidFill>
                <a:effectLst/>
                <a:latin typeface="TimesDigitalW04-Regular"/>
              </a:rPr>
              <a:t> de </a:t>
            </a:r>
            <a:r>
              <a:rPr lang="en-GB" b="0" i="0" dirty="0" err="1">
                <a:solidFill>
                  <a:srgbClr val="333333"/>
                </a:solidFill>
                <a:effectLst/>
                <a:latin typeface="TimesDigitalW04-Regular"/>
              </a:rPr>
              <a:t>organisaties</a:t>
            </a:r>
            <a:r>
              <a:rPr lang="en-GB" b="0" i="0" dirty="0">
                <a:solidFill>
                  <a:srgbClr val="333333"/>
                </a:solidFill>
                <a:effectLst/>
                <a:latin typeface="TimesDigitalW04-Regular"/>
              </a:rPr>
              <a:t> of het </a:t>
            </a:r>
            <a:r>
              <a:rPr lang="en-GB" b="0" i="0" dirty="0" err="1">
                <a:solidFill>
                  <a:srgbClr val="333333"/>
                </a:solidFill>
                <a:effectLst/>
                <a:latin typeface="TimesDigitalW04-Regular"/>
              </a:rPr>
              <a:t>mes</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laatste</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a:t>
            </a:r>
            <a:r>
              <a:rPr lang="en-GB" b="0" i="0" dirty="0" err="1">
                <a:solidFill>
                  <a:srgbClr val="333333"/>
                </a:solidFill>
                <a:effectLst/>
                <a:latin typeface="TimesDigitalW04-Regular"/>
              </a:rPr>
              <a:t>vandaar</a:t>
            </a:r>
            <a:r>
              <a:rPr lang="en-GB" b="0" i="0" dirty="0">
                <a:solidFill>
                  <a:srgbClr val="333333"/>
                </a:solidFill>
                <a:effectLst/>
                <a:latin typeface="TimesDigitalW04-Regular"/>
              </a:rPr>
              <a:t> ‘activist’)</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een aantal voorbeelden</a:t>
            </a:r>
          </a:p>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training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training zullen worden ingelost</a:t>
            </a:r>
            <a:endParaRPr lang="en-GB" sz="18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die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push, pull </a:t>
            </a:r>
            <a:r>
              <a:rPr lang="en-GB" b="0" dirty="0" err="1"/>
              <a:t>en</a:t>
            </a:r>
            <a:r>
              <a:rPr lang="en-GB" b="0" dirty="0"/>
              <a:t> </a:t>
            </a:r>
            <a:r>
              <a:rPr lang="en-GB" b="0" dirty="0" err="1"/>
              <a:t>persoonlijke</a:t>
            </a:r>
            <a:r>
              <a:rPr lang="en-GB" b="0" dirty="0"/>
              <a:t> </a:t>
            </a:r>
            <a:r>
              <a:rPr lang="en-GB" b="0" dirty="0" err="1"/>
              <a:t>factoren</a:t>
            </a:r>
            <a:endParaRPr lang="en-GB" b="0" dirty="0"/>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a:t>
            </a:r>
            <a:r>
              <a:rPr lang="en-US" sz="1200" b="0" i="0" u="none" strike="noStrike" baseline="0" dirty="0" err="1"/>
              <a:t>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err="1">
                <a:solidFill>
                  <a:srgbClr val="505050"/>
                </a:solidFill>
                <a:effectLst/>
                <a:latin typeface="Calibri" panose="020F0502020204030204" pitchFamily="34" charset="0"/>
                <a:cs typeface="Calibri" panose="020F0502020204030204" pitchFamily="34" charset="0"/>
              </a:rPr>
              <a:t>Klik</a:t>
            </a:r>
            <a:r>
              <a:rPr lang="en-GB" sz="1200" b="0" i="1" dirty="0">
                <a:solidFill>
                  <a:srgbClr val="505050"/>
                </a:solidFill>
                <a:effectLst/>
                <a:latin typeface="Calibri" panose="020F0502020204030204" pitchFamily="34" charset="0"/>
                <a:cs typeface="Calibri" panose="020F0502020204030204" pitchFamily="34" charset="0"/>
              </a:rPr>
              <a:t> op </a:t>
            </a:r>
            <a:r>
              <a:rPr lang="en-GB" sz="1200" b="0" i="1" dirty="0" err="1">
                <a:solidFill>
                  <a:srgbClr val="505050"/>
                </a:solidFill>
                <a:effectLst/>
                <a:latin typeface="Calibri" panose="020F0502020204030204" pitchFamily="34" charset="0"/>
                <a:cs typeface="Calibri" panose="020F0502020204030204" pitchFamily="34" charset="0"/>
              </a:rPr>
              <a:t>afbeelding</a:t>
            </a:r>
            <a:r>
              <a:rPr lang="en-GB" sz="1200" b="0" i="1" dirty="0">
                <a:solidFill>
                  <a:srgbClr val="505050"/>
                </a:solidFill>
                <a:effectLst/>
                <a:latin typeface="Calibri" panose="020F0502020204030204" pitchFamily="34" charset="0"/>
                <a:cs typeface="Calibri" panose="020F0502020204030204" pitchFamily="34" charset="0"/>
              </a:rPr>
              <a:t> </a:t>
            </a:r>
            <a:r>
              <a:rPr lang="en-GB" sz="1200" b="0" i="1" dirty="0" err="1">
                <a:solidFill>
                  <a:srgbClr val="505050"/>
                </a:solidFill>
                <a:effectLst/>
                <a:latin typeface="Calibri" panose="020F0502020204030204" pitchFamily="34" charset="0"/>
                <a:cs typeface="Calibri" panose="020F0502020204030204" pitchFamily="34" charset="0"/>
              </a:rPr>
              <a:t>voor</a:t>
            </a:r>
            <a:r>
              <a:rPr lang="en-GB" sz="1200" b="0" i="1" dirty="0">
                <a:solidFill>
                  <a:srgbClr val="505050"/>
                </a:solidFill>
                <a:effectLst/>
                <a:latin typeface="Calibri" panose="020F0502020204030204" pitchFamily="34" charset="0"/>
                <a:cs typeface="Calibri" panose="020F0502020204030204" pitchFamily="34" charset="0"/>
              </a:rPr>
              <a:t> </a:t>
            </a:r>
            <a:r>
              <a:rPr lang="en-GB" sz="1200" b="0" i="1" dirty="0" err="1">
                <a:solidFill>
                  <a:srgbClr val="505050"/>
                </a:solidFill>
                <a:effectLst/>
                <a:latin typeface="Calibri" panose="020F0502020204030204" pitchFamily="34" charset="0"/>
                <a:cs typeface="Calibri" panose="020F0502020204030204" pitchFamily="34" charset="0"/>
              </a:rPr>
              <a:t>een</a:t>
            </a:r>
            <a:r>
              <a:rPr lang="en-GB" sz="1200" b="0" i="1" dirty="0">
                <a:solidFill>
                  <a:srgbClr val="505050"/>
                </a:solidFill>
                <a:effectLst/>
                <a:latin typeface="Calibri" panose="020F0502020204030204" pitchFamily="34" charset="0"/>
                <a:cs typeface="Calibri" panose="020F0502020204030204" pitchFamily="34" charset="0"/>
              </a:rPr>
              <a:t> interview met </a:t>
            </a:r>
            <a:r>
              <a:rPr lang="en-GB" sz="1200" b="0" i="1" dirty="0" err="1">
                <a:solidFill>
                  <a:srgbClr val="505050"/>
                </a:solidFill>
                <a:effectLst/>
                <a:latin typeface="Calibri" panose="020F0502020204030204" pitchFamily="34" charset="0"/>
                <a:cs typeface="Calibri" panose="020F0502020204030204" pitchFamily="34" charset="0"/>
              </a:rPr>
              <a:t>een</a:t>
            </a:r>
            <a:r>
              <a:rPr lang="en-GB" sz="1200" b="0" i="1" dirty="0">
                <a:solidFill>
                  <a:srgbClr val="505050"/>
                </a:solidFill>
                <a:effectLst/>
                <a:latin typeface="Calibri" panose="020F0502020204030204" pitchFamily="34" charset="0"/>
                <a:cs typeface="Calibri" panose="020F0502020204030204" pitchFamily="34" charset="0"/>
              </a:rPr>
              <a:t> </a:t>
            </a:r>
            <a:r>
              <a:rPr lang="en-GB" sz="1200" b="0" i="1" dirty="0" err="1">
                <a:solidFill>
                  <a:srgbClr val="505050"/>
                </a:solidFill>
                <a:effectLst/>
                <a:latin typeface="Calibri" panose="020F0502020204030204" pitchFamily="34" charset="0"/>
                <a:cs typeface="Calibri" panose="020F0502020204030204" pitchFamily="34" charset="0"/>
              </a:rPr>
              <a:t>voormalige</a:t>
            </a:r>
            <a:r>
              <a:rPr lang="en-GB" sz="1200" b="0" i="1" dirty="0">
                <a:solidFill>
                  <a:srgbClr val="505050"/>
                </a:solidFill>
                <a:effectLst/>
                <a:latin typeface="Calibri" panose="020F0502020204030204" pitchFamily="34" charset="0"/>
                <a:cs typeface="Calibri" panose="020F0502020204030204" pitchFamily="34" charset="0"/>
              </a:rPr>
              <a:t> extremist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FF0000"/>
                </a:solidFill>
                <a:latin typeface="Ink Free" panose="03080402000500000000" pitchFamily="66" charset="0"/>
              </a:rPr>
              <a:t>Noteer</a:t>
            </a:r>
            <a:r>
              <a:rPr lang="en-GB" sz="1200" dirty="0">
                <a:solidFill>
                  <a:srgbClr val="FF0000"/>
                </a:solidFill>
                <a:latin typeface="Ink Free" panose="03080402000500000000" pitchFamily="66" charset="0"/>
              </a:rPr>
              <a:t> </a:t>
            </a:r>
            <a:r>
              <a:rPr lang="en-GB" sz="1200" dirty="0" err="1">
                <a:solidFill>
                  <a:srgbClr val="FF0000"/>
                </a:solidFill>
                <a:latin typeface="Ink Free" panose="03080402000500000000" pitchFamily="66" charset="0"/>
              </a:rPr>
              <a:t>voorbeelden</a:t>
            </a:r>
            <a:r>
              <a:rPr lang="en-GB" sz="1200" dirty="0">
                <a:solidFill>
                  <a:srgbClr val="FF0000"/>
                </a:solidFill>
                <a:latin typeface="Ink Free" panose="03080402000500000000" pitchFamily="66" charset="0"/>
              </a:rPr>
              <a:t> van push, pull </a:t>
            </a:r>
            <a:r>
              <a:rPr lang="en-GB" sz="1200" dirty="0" err="1">
                <a:solidFill>
                  <a:srgbClr val="FF0000"/>
                </a:solidFill>
                <a:latin typeface="Ink Free" panose="03080402000500000000" pitchFamily="66" charset="0"/>
              </a:rPr>
              <a:t>en</a:t>
            </a:r>
            <a:r>
              <a:rPr lang="en-GB" sz="1200" dirty="0">
                <a:solidFill>
                  <a:srgbClr val="FF0000"/>
                </a:solidFill>
                <a:latin typeface="Ink Free" panose="03080402000500000000" pitchFamily="66" charset="0"/>
              </a:rPr>
              <a:t> </a:t>
            </a:r>
            <a:r>
              <a:rPr lang="en-GB" sz="1200" dirty="0" err="1">
                <a:solidFill>
                  <a:srgbClr val="FF0000"/>
                </a:solidFill>
                <a:latin typeface="Ink Free" panose="03080402000500000000" pitchFamily="66" charset="0"/>
              </a:rPr>
              <a:t>persoonlijke</a:t>
            </a:r>
            <a:r>
              <a:rPr lang="en-GB" sz="1200" dirty="0">
                <a:solidFill>
                  <a:srgbClr val="FF0000"/>
                </a:solidFill>
                <a:latin typeface="Ink Free" panose="03080402000500000000" pitchFamily="66" charset="0"/>
              </a:rPr>
              <a:t> </a:t>
            </a:r>
            <a:r>
              <a:rPr lang="en-GB" sz="1200" dirty="0" err="1">
                <a:solidFill>
                  <a:srgbClr val="FF0000"/>
                </a:solidFill>
                <a:latin typeface="Ink Free" panose="03080402000500000000" pitchFamily="66" charset="0"/>
              </a:rPr>
              <a:t>factoren</a:t>
            </a:r>
            <a:endParaRPr lang="en-GB" sz="1200" b="0" i="1" dirty="0">
              <a:solidFill>
                <a:srgbClr val="505050"/>
              </a:solidFill>
              <a:effectLst/>
              <a:latin typeface="Calibri" panose="020F0502020204030204" pitchFamily="34" charset="0"/>
              <a:cs typeface="Calibri" panose="020F0502020204030204" pitchFamily="34" charset="0"/>
            </a:endParaRPr>
          </a:p>
          <a:p>
            <a:r>
              <a:rPr lang="en-GB" dirty="0"/>
              <a:t>https://www.youtube.com/watch?v=kHszRyuR2Ic (7 min, je </a:t>
            </a:r>
            <a:r>
              <a:rPr lang="en-GB" dirty="0" err="1"/>
              <a:t>kunt</a:t>
            </a:r>
            <a:r>
              <a:rPr lang="en-GB" dirty="0"/>
              <a:t> </a:t>
            </a:r>
            <a:r>
              <a:rPr lang="en-GB" dirty="0" err="1"/>
              <a:t>ook</a:t>
            </a:r>
            <a:r>
              <a:rPr lang="en-GB" dirty="0"/>
              <a:t> </a:t>
            </a:r>
            <a:r>
              <a:rPr lang="en-GB" dirty="0" err="1"/>
              <a:t>eerder</a:t>
            </a:r>
            <a:r>
              <a:rPr lang="en-GB" dirty="0"/>
              <a:t> </a:t>
            </a:r>
            <a:r>
              <a:rPr lang="en-GB" dirty="0" err="1"/>
              <a:t>stoppen</a:t>
            </a:r>
            <a:r>
              <a:rPr lang="en-GB" dirty="0"/>
              <a:t>)</a:t>
            </a:r>
          </a:p>
          <a:p>
            <a:endParaRPr lang="en-GB"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a:p>
        </p:txBody>
      </p:sp>
    </p:spTree>
    <p:extLst>
      <p:ext uri="{BB962C8B-B14F-4D97-AF65-F5344CB8AC3E}">
        <p14:creationId xmlns:p14="http://schemas.microsoft.com/office/powerpoint/2010/main" val="2148281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eerste workshop die we hier beschrijven gaat over Coaching en ouderschap. We gebruiken het triggerfactormodel om te zien waarom dat belangrijk is bij het voorkomen van radicaliseren</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25</a:t>
            </a:fld>
            <a:endParaRPr lang="en-US" dirty="0">
              <a:solidFill>
                <a:prstClr val="black"/>
              </a:solidFill>
              <a:latin typeface="Calibri"/>
            </a:endParaRPr>
          </a:p>
        </p:txBody>
      </p:sp>
    </p:spTree>
    <p:extLst>
      <p:ext uri="{BB962C8B-B14F-4D97-AF65-F5344CB8AC3E}">
        <p14:creationId xmlns:p14="http://schemas.microsoft.com/office/powerpoint/2010/main" val="2358086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eerste workshop gaat over Coaching &amp; Ouderschap. We gebruiken het triggerfactormodel om te zien waarom dat belangrijk is bij het voorkomen van radicaliseren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noProof="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Ondersteunend ouderschap en coaching helpen bij het ontwikkelen van een positieve identiteit en stimuleren vaardigheden om met tegenslagen en triggers om te gaan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a:p>
        </p:txBody>
      </p:sp>
    </p:spTree>
    <p:extLst>
      <p:ext uri="{BB962C8B-B14F-4D97-AF65-F5344CB8AC3E}">
        <p14:creationId xmlns:p14="http://schemas.microsoft.com/office/powerpoint/2010/main" val="1689306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b="0" i="0" u="none" strike="noStrike" baseline="0" noProof="0" dirty="0">
                <a:latin typeface="Verdana" panose="020B0604030504040204" pitchFamily="34" charset="0"/>
              </a:rPr>
              <a:t>Dit is een ijsbreker uit de workshop. Pak ajb pen en papier of noteer op je pc/laptop/</a:t>
            </a:r>
            <a:r>
              <a:rPr lang="nl-NL" sz="1800" b="0" i="0" u="none" strike="noStrike" baseline="0" noProof="0" dirty="0" err="1">
                <a:latin typeface="Verdana" panose="020B0604030504040204" pitchFamily="34" charset="0"/>
              </a:rPr>
              <a:t>ipad</a:t>
            </a:r>
            <a:r>
              <a:rPr lang="nl-NL" sz="1800" b="0" i="0" u="none" strike="noStrike" baseline="0" noProof="0" dirty="0">
                <a:latin typeface="Verdana" panose="020B0604030504040204" pitchFamily="34" charset="0"/>
              </a:rPr>
              <a:t>/smartphone</a:t>
            </a:r>
          </a:p>
          <a:p>
            <a:r>
              <a:rPr lang="nl-NL" sz="1800" b="0" i="0" u="none" strike="noStrike" baseline="0" noProof="0" dirty="0">
                <a:solidFill>
                  <a:srgbClr val="000000"/>
                </a:solidFill>
                <a:latin typeface="Calibri" panose="020F0502020204030204" pitchFamily="34" charset="0"/>
              </a:rPr>
              <a:t> </a:t>
            </a:r>
            <a:endParaRPr lang="nl-NL" sz="1800" b="0" i="0" u="none" strike="noStrike" baseline="0" noProof="0" dirty="0">
              <a:solidFill>
                <a:srgbClr val="000000"/>
              </a:solidFill>
              <a:effectLst/>
              <a:latin typeface="Calibri" panose="020F0502020204030204" pitchFamily="34" charset="0"/>
              <a:cs typeface="Times New Roman" panose="02020603050405020304" pitchFamily="18" charset="0"/>
            </a:endParaRPr>
          </a:p>
          <a:p>
            <a:r>
              <a:rPr lang="nl-NL" sz="1800" b="0" i="0" u="none" strike="noStrike" baseline="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bespreek in duo’s één van deze twee vragen (maak een break-out sessie als er online wordt gewerkt): </a:t>
            </a:r>
            <a:endParaRPr lang="nl-NL"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SzPts val="1000"/>
              <a:buFont typeface="Symbol" panose="05050102010706020507" pitchFamily="18" charset="2"/>
              <a:buChar char=""/>
              <a:tabLst>
                <a:tab pos="457200" algn="l"/>
              </a:tabLst>
            </a:pPr>
            <a:r>
              <a:rPr lang="nl-NL" sz="1800" noProof="0" dirty="0">
                <a:effectLst/>
                <a:latin typeface="Calibri" panose="020F0502020204030204" pitchFamily="34" charset="0"/>
                <a:ea typeface="Calibri" panose="020F0502020204030204" pitchFamily="34" charset="0"/>
                <a:cs typeface="Times New Roman" panose="02020603050405020304" pitchFamily="18" charset="0"/>
              </a:rPr>
              <a:t>“Hoe kun je een goede coach/mentor omschrijven?"</a:t>
            </a:r>
          </a:p>
          <a:p>
            <a:pPr marL="342900" lvl="0" indent="-342900" algn="just">
              <a:lnSpc>
                <a:spcPct val="115000"/>
              </a:lnSpc>
              <a:spcAft>
                <a:spcPts val="600"/>
              </a:spcAft>
              <a:buSzPts val="1000"/>
              <a:buFont typeface="Symbol" panose="05050102010706020507" pitchFamily="18" charset="2"/>
              <a:buChar char=""/>
              <a:tabLst>
                <a:tab pos="457200" algn="l"/>
              </a:tabLst>
            </a:pPr>
            <a:r>
              <a:rPr lang="nl-NL" sz="1800" noProof="0" dirty="0">
                <a:effectLst/>
                <a:latin typeface="Calibri" panose="020F0502020204030204" pitchFamily="34" charset="0"/>
                <a:ea typeface="Calibri" panose="020F0502020204030204" pitchFamily="34" charset="0"/>
                <a:cs typeface="Times New Roman" panose="02020603050405020304" pitchFamily="18" charset="0"/>
              </a:rPr>
              <a:t>"Hoe kan je een goede ouder omschrijven?"</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nl-NL" sz="1800" b="0" i="0" u="none" strike="noStrike" baseline="0" dirty="0">
                <a:latin typeface="Calibri" panose="020F0502020204030204" pitchFamily="34" charset="0"/>
              </a:rPr>
              <a:t>De ontwikkeling van kinderen begint bij de geboorte en eindigt met de adolescentie. In elke fase heeft een kind een centrale uitdaging te overwinnen. Tieners en adolescenten zijn op een weg van kindertijd naar volwassenheid. Onderweg vormen zij hun identiteit en zoeken ze een plek in de wereld. In die tijd vinden biologische, sociale, emotionele, cognitieve en psychologische veranderingen plaats. Dat maakt het een uitdagende fase, zowel voor henzelf als hun ouders of verzorgenden. </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1" i="0" u="none" strike="noStrike" baseline="0" dirty="0">
              <a:latin typeface="Calibri" panose="020F0502020204030204" pitchFamily="34" charset="0"/>
            </a:endParaRPr>
          </a:p>
          <a:p>
            <a:pPr algn="just">
              <a:lnSpc>
                <a:spcPct val="107000"/>
              </a:lnSpc>
              <a:spcAft>
                <a:spcPts val="600"/>
              </a:spcAft>
            </a:pPr>
            <a:r>
              <a:rPr lang="en-GB" sz="1800" b="1" i="0" u="none" strike="noStrike" baseline="0" dirty="0" err="1">
                <a:latin typeface="Calibri" panose="020F0502020204030204" pitchFamily="34" charset="0"/>
              </a:rPr>
              <a:t>Achtergrondinfo</a:t>
            </a:r>
            <a:endParaRPr lang="en-GB" sz="1800" b="1" i="0" u="none" strike="noStrike" baseline="0" dirty="0">
              <a:latin typeface="Calibri" panose="020F0502020204030204" pitchFamily="34" charset="0"/>
            </a:endParaRPr>
          </a:p>
          <a:p>
            <a:pPr algn="l">
              <a:lnSpc>
                <a:spcPct val="107000"/>
              </a:lnSpc>
              <a:spcAft>
                <a:spcPts val="600"/>
              </a:spcAft>
            </a:pPr>
            <a:r>
              <a:rPr lang="nl-NL" sz="2800" dirty="0"/>
              <a:t>De adolescentie is ook de periode is waarin tieners ruzie beginnen te maken met hun ouders wanneer zij verschillende meningen hebben en afstand proberen te nemen van hun ouders en zich aansluiten bij verschillende peer-groepen. Deze workshop beoogt de juiste manieren en efficiënte strategieën te identificeren om de relaties tussen kinderen en ouders te versterken, om te voorkomen dat adolescenten het slachtoffer worden van polarisatie en radicalisering, door gespannen interacties met hun ouders. Het idee hierachter is om de opvoedingsstijl permanent aan te passen aan de behoeften en verwachtingen van tieners, die voortdurend in verandering zijn als gevolg van alle maatschappelijke ontwikkelingen (bv. toegang tot informatie, te veel informatie, nepnieuws enz.) Bovendien stellen de pedagogische en opvoedingsstrategieën de ouders in staat het gedrag, de beslissingen en de reacties van hun kinderen beter te begrijpen, zodat zij kunnen voorkomen dat hun tieners actief deel gaan uitmaken van het radicaliserings-/polariseringsproces, als gevolg van verschillende sociale problemen die niet worden onderkend of op een verkeerde manier worden behandeld. </a:t>
            </a: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600"/>
              </a:spcAft>
            </a:pPr>
            <a:endParaRPr lang="nl-NL" sz="1800" b="0" i="0" u="none" strike="noStrike" baseline="0" noProof="0" dirty="0">
              <a:latin typeface="Calibri" panose="020F0502020204030204" pitchFamily="34" charset="0"/>
            </a:endParaRPr>
          </a:p>
          <a:p>
            <a:pPr algn="just">
              <a:lnSpc>
                <a:spcPct val="107000"/>
              </a:lnSpc>
              <a:spcAft>
                <a:spcPts val="600"/>
              </a:spcAft>
            </a:pPr>
            <a:r>
              <a:rPr lang="nl-NL" sz="1800" b="0" i="0" u="none" strike="noStrike" baseline="0" noProof="0" dirty="0">
                <a:latin typeface="Calibri" panose="020F0502020204030204" pitchFamily="34" charset="0"/>
              </a:rPr>
              <a:t>De vragen die jongeren zichzelf bewust of onbewust stellen gedurende de adolescentie zijn de volgende:</a:t>
            </a:r>
          </a:p>
          <a:p>
            <a:pPr algn="just">
              <a:lnSpc>
                <a:spcPct val="107000"/>
              </a:lnSpc>
              <a:spcAft>
                <a:spcPts val="600"/>
              </a:spcAft>
            </a:pPr>
            <a:endParaRPr lang="nl-NL" sz="1800" b="0" i="0" u="none" strike="noStrike" baseline="0" noProof="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nl-NL" sz="1800" b="0" i="0" u="none" strike="noStrike" baseline="0" noProof="0" dirty="0">
                <a:latin typeface="Calibri" panose="020F0502020204030204" pitchFamily="34" charset="0"/>
              </a:rPr>
              <a:t>Als je deze vragen naast een aantal veelvoorkomende triggers zet, begrijp je waarom de adolescentie een kwetsbare periode is als het gaat om risico’s voor radicalisering.</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nl-NL" sz="1800" b="0" i="0" u="none" strike="noStrike" baseline="0" noProof="0" dirty="0">
              <a:latin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nl-NL" sz="1800" b="0" i="0" u="none" strike="noStrike" baseline="0" noProof="0" dirty="0">
                <a:latin typeface="Calibri" panose="020F0502020204030204" pitchFamily="34" charset="0"/>
              </a:rPr>
              <a:t>De manier waarop adolescenten tijdens deze socialisatie worden begeleid, kan ertoe bijdragen dat zij uitgroeien tot evenwichtige en volwassen jongvolwassenen. Het </a:t>
            </a:r>
            <a:br>
              <a:rPr lang="nl-NL" sz="1800" b="0" i="0" u="none" strike="noStrike" baseline="0" noProof="0" dirty="0">
                <a:latin typeface="Calibri" panose="020F0502020204030204" pitchFamily="34" charset="0"/>
              </a:rPr>
            </a:br>
            <a:r>
              <a:rPr lang="nl-NL" sz="1800" b="0" i="0" u="none" strike="noStrike" baseline="0" noProof="0" dirty="0">
                <a:latin typeface="Calibri" panose="020F0502020204030204" pitchFamily="34" charset="0"/>
              </a:rPr>
              <a:t>kan ook zijn dat zich tijdens deze reis naar volwassenheid triggers voor radicalisering ontwikkelen. </a:t>
            </a: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600"/>
              </a:spcAft>
            </a:pPr>
            <a:endParaRPr lang="en-GB" sz="1800" b="0" i="0" u="none" strike="noStrike" baseline="0" dirty="0">
              <a:latin typeface="Calibri" panose="020F0502020204030204" pitchFamily="34" charset="0"/>
            </a:endParaRPr>
          </a:p>
          <a:p>
            <a:pPr algn="l">
              <a:lnSpc>
                <a:spcPct val="107000"/>
              </a:lnSpc>
              <a:spcAft>
                <a:spcPts val="600"/>
              </a:spcAft>
            </a:pPr>
            <a:r>
              <a:rPr lang="nl-NL" sz="1800" b="0" i="0" u="none" strike="noStrike" baseline="0" dirty="0">
                <a:latin typeface="Calibri" panose="020F0502020204030204" pitchFamily="34" charset="0"/>
              </a:rPr>
              <a:t>De belangrijkste doelen die </a:t>
            </a:r>
            <a:r>
              <a:rPr lang="nl-NL" sz="1800" b="0" i="0" u="sng" strike="noStrike" baseline="0" dirty="0">
                <a:latin typeface="Calibri" panose="020F0502020204030204" pitchFamily="34" charset="0"/>
              </a:rPr>
              <a:t>ouders en coaches </a:t>
            </a:r>
            <a:r>
              <a:rPr lang="nl-NL" sz="1800" b="0" i="0" u="none" strike="noStrike" baseline="0" dirty="0">
                <a:latin typeface="Calibri" panose="020F0502020204030204" pitchFamily="34" charset="0"/>
              </a:rPr>
              <a:t>in deze ontwikkelingsfase hebben, en die als tegenwicht werken tegen radicaliserende triggers, zijn het mogelijk maken van positieve identiteitsvorming, het bieden van positieve bekrachtiging en het stimuleren van persoonlijke groei.</a:t>
            </a:r>
          </a:p>
          <a:p>
            <a:pPr algn="just">
              <a:lnSpc>
                <a:spcPct val="107000"/>
              </a:lnSpc>
              <a:spcAft>
                <a:spcPts val="600"/>
              </a:spcAft>
            </a:pPr>
            <a:endParaRPr lang="en-GB" sz="1800" b="0" i="0" u="none" strike="noStrike" baseline="0" dirty="0">
              <a:latin typeface="Calibri" panose="020F0502020204030204" pitchFamily="34" charset="0"/>
            </a:endParaRPr>
          </a:p>
          <a:p>
            <a:pPr algn="l">
              <a:lnSpc>
                <a:spcPct val="107000"/>
              </a:lnSpc>
              <a:spcAft>
                <a:spcPts val="600"/>
              </a:spcAft>
            </a:pPr>
            <a:r>
              <a:rPr lang="nl-NL" sz="1800" b="0" i="0" u="none" strike="noStrike" baseline="0" dirty="0">
                <a:latin typeface="Calibri" panose="020F0502020204030204" pitchFamily="34" charset="0"/>
              </a:rPr>
              <a:t>De belangrijkste vaardigheden waaraan </a:t>
            </a:r>
            <a:r>
              <a:rPr lang="nl-NL" sz="1800" b="0" i="0" u="sng" strike="noStrike" baseline="0" dirty="0">
                <a:latin typeface="Calibri" panose="020F0502020204030204" pitchFamily="34" charset="0"/>
              </a:rPr>
              <a:t>adolescenten</a:t>
            </a:r>
            <a:r>
              <a:rPr lang="nl-NL" sz="1800" b="0" i="0" u="none" strike="noStrike" baseline="0" dirty="0">
                <a:latin typeface="Calibri" panose="020F0502020204030204" pitchFamily="34" charset="0"/>
              </a:rPr>
              <a:t> tijdens deze fase aandacht moeten besteden om tot evenwichtige, weerbare en sociale volwassenen uit te groeien, </a:t>
            </a:r>
            <a:br>
              <a:rPr lang="nl-NL" sz="1800" b="0" i="0" u="none" strike="noStrike" baseline="0" dirty="0">
                <a:latin typeface="Calibri" panose="020F0502020204030204" pitchFamily="34" charset="0"/>
              </a:rPr>
            </a:br>
            <a:r>
              <a:rPr lang="nl-NL" sz="1800" b="0" i="0" u="none" strike="noStrike" baseline="0" dirty="0">
                <a:latin typeface="Calibri" panose="020F0502020204030204" pitchFamily="34" charset="0"/>
              </a:rPr>
              <a:t>en waarbij ouders en mentoren/begeleiders een belangrijke rol spelen, zijn de volgende: emoties herkennen en beheersen, empathie ontwikkelen, teamworkvaardigheden </a:t>
            </a:r>
            <a:br>
              <a:rPr lang="nl-NL" sz="1800" b="0" i="0" u="none" strike="noStrike" baseline="0" dirty="0">
                <a:latin typeface="Calibri" panose="020F0502020204030204" pitchFamily="34" charset="0"/>
              </a:rPr>
            </a:br>
            <a:r>
              <a:rPr lang="nl-NL" sz="1800" b="0" i="0" u="none" strike="noStrike" baseline="0" dirty="0">
                <a:latin typeface="Calibri" panose="020F0502020204030204" pitchFamily="34" charset="0"/>
              </a:rPr>
              <a:t>ontwikkelen en stereotypering en discriminatie van mensen herkennen, en bijsturen.</a:t>
            </a:r>
          </a:p>
          <a:p>
            <a:pPr algn="just">
              <a:lnSpc>
                <a:spcPct val="107000"/>
              </a:lnSpc>
              <a:spcAft>
                <a:spcPts val="600"/>
              </a:spcAft>
            </a:pPr>
            <a:endParaRPr lang="nl-NL"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Coaching en ouderschap kunnen de juiste instrumenten bieden om veerkracht en positieve identiteitsvorming te consolideren.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Hoe kunnen ouders en beroepskrachten de jongeren helpen om deze vaardigheden te ontwikkelen? De workshop die in dit project wordt aangeboden is bedoeld om hen daarbij te ondersteunen.</a:t>
            </a:r>
          </a:p>
          <a:p>
            <a:endParaRPr lang="nl-NL" noProof="0" dirty="0"/>
          </a:p>
          <a:p>
            <a:r>
              <a:rPr lang="nl-NL" noProof="0" dirty="0"/>
              <a:t>Het is bedoeld voor mentoren, coaches, ouders, verzorgers, enz. </a:t>
            </a:r>
          </a:p>
          <a:p>
            <a:endParaRPr lang="nl-NL" sz="1200" b="0" i="0" u="none" strike="noStrike" baseline="0" noProof="0" dirty="0">
              <a:latin typeface="Calibri" panose="020F0502020204030204" pitchFamily="34" charset="0"/>
            </a:endParaRPr>
          </a:p>
          <a:p>
            <a:r>
              <a:rPr lang="nl-NL" sz="1200" b="0" i="0" u="none" strike="noStrike" baseline="0" noProof="0" dirty="0">
                <a:latin typeface="Calibri" panose="020F0502020204030204" pitchFamily="34" charset="0"/>
              </a:rPr>
              <a:t>Voor meer informatie raad ik de trainershandleiding van de Workshop Coaching &amp; Ouderschap aan (deze komt later beschikbaar op firstlinepractitioners.com en https://www.traininghermes.eu/)</a:t>
            </a:r>
          </a:p>
          <a:p>
            <a:endParaRPr lang="nl-NL" sz="1200" b="0" i="0" u="none" strike="noStrike" baseline="0" noProof="0" dirty="0">
              <a:latin typeface="Calibri" panose="020F0502020204030204" pitchFamily="34" charset="0"/>
            </a:endParaRPr>
          </a:p>
          <a:p>
            <a:r>
              <a:rPr lang="nl-NL" sz="1200" b="0" i="0" u="none" strike="noStrike" baseline="0" noProof="0" dirty="0">
                <a:latin typeface="Calibri" panose="020F0502020204030204" pitchFamily="34" charset="0"/>
              </a:rPr>
              <a:t>Een deel van de oefeningen is gericht op jouw rol als ouder en coach. Het andere deel biedt oefeningen die je met jongeren kunt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noProof="0" dirty="0"/>
          </a:p>
          <a:p>
            <a:endParaRPr lang="nl-NL" sz="1200" b="0" i="0" u="none" strike="noStrike" baseline="0" noProof="0" dirty="0">
              <a:latin typeface="Calibri" panose="020F0502020204030204" pitchFamily="34" charset="0"/>
            </a:endParaRPr>
          </a:p>
          <a:p>
            <a:r>
              <a:rPr lang="nl-NL" sz="1200" b="0" i="0" u="none" strike="noStrike" baseline="0" noProof="0" dirty="0">
                <a:latin typeface="Calibri" panose="020F0502020204030204" pitchFamily="34" charset="0"/>
              </a:rPr>
              <a:t>We zullen nu een voorbeeld van een oefening uit de workshop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0" i="0" u="none" strike="noStrike" baseline="0" dirty="0">
                <a:latin typeface="Verdana" panose="020B0604030504040204" pitchFamily="34" charset="0"/>
              </a:rPr>
              <a:t>Pak </a:t>
            </a:r>
            <a:r>
              <a:rPr lang="en-GB" sz="1800" b="0" i="0" u="none" strike="noStrike" baseline="0" dirty="0" err="1">
                <a:latin typeface="Verdana" panose="020B0604030504040204" pitchFamily="34" charset="0"/>
              </a:rPr>
              <a:t>ajb</a:t>
            </a:r>
            <a:r>
              <a:rPr lang="en-GB" sz="1800" b="0" i="0" u="none" strike="noStrike" baseline="0" dirty="0">
                <a:latin typeface="Verdana" panose="020B0604030504040204" pitchFamily="34" charset="0"/>
              </a:rPr>
              <a:t> pen </a:t>
            </a:r>
            <a:r>
              <a:rPr lang="en-GB" sz="1800" b="0" i="0" u="none" strike="noStrike" baseline="0" dirty="0" err="1">
                <a:latin typeface="Verdana" panose="020B0604030504040204" pitchFamily="34" charset="0"/>
              </a:rPr>
              <a:t>en</a:t>
            </a:r>
            <a:r>
              <a:rPr lang="en-GB" sz="1800" b="0" i="0" u="none" strike="noStrike" baseline="0" dirty="0">
                <a:latin typeface="Verdana" panose="020B0604030504040204" pitchFamily="34" charset="0"/>
              </a:rPr>
              <a:t> papier of (laptop/</a:t>
            </a:r>
            <a:r>
              <a:rPr lang="en-GB" sz="1800" b="0" i="0" u="none" strike="noStrike" baseline="0" dirty="0" err="1">
                <a:latin typeface="Verdana" panose="020B0604030504040204" pitchFamily="34" charset="0"/>
              </a:rPr>
              <a:t>smarthone</a:t>
            </a:r>
            <a:r>
              <a:rPr lang="en-GB" sz="1800" b="0" i="0" u="none" strike="noStrike" baseline="0" dirty="0">
                <a:latin typeface="Verdana" panose="020B0604030504040204" pitchFamily="34" charset="0"/>
              </a:rPr>
              <a:t>/pc)</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0" i="0" u="none" strike="noStrike" baseline="0" dirty="0" err="1">
                <a:latin typeface="Verdana" panose="020B0604030504040204" pitchFamily="34" charset="0"/>
              </a:rPr>
              <a:t>En</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noteer</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voor</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jezelf</a:t>
            </a:r>
            <a:endParaRPr lang="en-GB" sz="1800" b="0" i="0" u="none" strike="noStrike" baseline="0" dirty="0">
              <a:latin typeface="Verdana" panose="020B0604030504040204" pitchFamily="34" charset="0"/>
            </a:endParaRPr>
          </a:p>
          <a:p>
            <a:r>
              <a:rPr lang="en-GB" sz="1800" b="0"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effectLst/>
              <a:latin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duurt ongeveer een half uur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afh</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van het aantal deelnemers)</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1</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trainer vraagt elke deelnemer om na te denken over een persoon die hen het meest heeft beïnvloed (op een positieve manier) en om de belangrijkste kenmerken van deze persoon op te schrijven, evenals hun reden om die persoon als de meest invloedrijke in hun leven te beschouwen.</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2:</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na te denken over drie grote nadelen voor de persoonlijke ontwikkeling van jongeren vandaag de dag en deze op te schrijven.</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3</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na te denken over en te beschrijven hoe hun rolmodel hen kan helpen de effecten van deze nadelen te verkleinen. </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4:</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na te denken over 3 andere kenmerken die volgens hen een rolmodel moet hebben (andere dan de kenmerken die eerder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zijn genoemd) en deze te noteren.</a:t>
            </a:r>
          </a:p>
          <a:p>
            <a:pPr>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Opmerking: voor de deelnemers die niet kunnen schrijven, zal de moderator een kleine groep samenstellen om de bovengenoemde punten te bespreken. </a:t>
            </a: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Stap 5:</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trainer nodigt elke deelnemer (of bij een grote groep: een aantal deelnemers) uit om zijn of haar rolmodel voor de groep te presenteren en te vertellen hoe dit kan helpen bij het werken met jongeren, waarbij alle deelnemers worden betrokken om commentaar te geven en te discussiëren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De oefening heet ‘bouw je eigen rolmodel’.</a:t>
            </a:r>
            <a:endParaRPr lang="nl-NL" sz="1800" b="0" i="1"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Vraag de deelnemers: Wat denk je dat het idee achter deze oefening is?</a:t>
            </a: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1- Het doel is: bewust worden van de goede kenmerken van rolmodellen uit iemands eigen leven, en dat vertalen naar de vraag ‘hoe doe ik het zelf’?</a:t>
            </a: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Elke workshop gaat vergezeld van een handleiding waarin het doel, de doelgroep en de duur van elke oefening worden beschreven. Ook worden instructies gegeven over de uitvoering en de materialen die nodig zijn voor de oefening.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tweede workshop die we vandaag beschrijven gaat over Kritisch denken. We gebruiken het triggerfactormodel om te zien waarom dat belangrijk is bij het voorkomen van radicaliseren</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34</a:t>
            </a:fld>
            <a:endParaRPr lang="en-US" dirty="0">
              <a:solidFill>
                <a:prstClr val="black"/>
              </a:solidFill>
              <a:latin typeface="Calibri"/>
            </a:endParaRPr>
          </a:p>
        </p:txBody>
      </p:sp>
    </p:spTree>
    <p:extLst>
      <p:ext uri="{BB962C8B-B14F-4D97-AF65-F5344CB8AC3E}">
        <p14:creationId xmlns:p14="http://schemas.microsoft.com/office/powerpoint/2010/main" val="1940480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baseline="0" noProof="0" dirty="0">
                <a:latin typeface="Verdana" panose="020B0604030504040204" pitchFamily="34" charset="0"/>
              </a:rPr>
              <a:t>De tweede workshop die we hier beschrijven gaat over Kritisch denken. </a:t>
            </a:r>
            <a:r>
              <a:rPr lang="nl-NL" b="0" dirty="0"/>
              <a:t>Een gebrek daaraan wordt beschouwd als een risicofactor voor radicalisering.</a:t>
            </a:r>
          </a:p>
          <a:p>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We gebruiken het triggerfactormodel om te zien waarom dat belangrijk is bij het voorkomen van radicaliseren. Kritisch denken is één van de vaardigheden waarmee je op een meer constructieve manier kunt omgaan met triggerfactoren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35</a:t>
            </a:fld>
            <a:endParaRPr lang="en-US"/>
          </a:p>
        </p:txBody>
      </p:sp>
    </p:spTree>
    <p:extLst>
      <p:ext uri="{BB962C8B-B14F-4D97-AF65-F5344CB8AC3E}">
        <p14:creationId xmlns:p14="http://schemas.microsoft.com/office/powerpoint/2010/main" val="1720672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Klik</a:t>
            </a:r>
            <a:r>
              <a:rPr lang="en-GB" dirty="0"/>
              <a:t> </a:t>
            </a:r>
            <a:r>
              <a:rPr lang="en-GB" dirty="0" err="1"/>
              <a:t>evt</a:t>
            </a:r>
            <a:r>
              <a:rPr lang="en-GB" dirty="0"/>
              <a:t> op cartoon </a:t>
            </a:r>
            <a:r>
              <a:rPr lang="en-GB" dirty="0" err="1"/>
              <a:t>voor</a:t>
            </a:r>
            <a:r>
              <a:rPr lang="en-GB" dirty="0"/>
              <a:t> </a:t>
            </a:r>
            <a:r>
              <a:rPr lang="en-GB" dirty="0" err="1"/>
              <a:t>uitleg</a:t>
            </a:r>
            <a:r>
              <a:rPr lang="en-GB" dirty="0"/>
              <a:t> </a:t>
            </a:r>
            <a:r>
              <a:rPr lang="en-GB" dirty="0" err="1"/>
              <a:t>kritisch</a:t>
            </a:r>
            <a:r>
              <a:rPr lang="en-GB" dirty="0"/>
              <a:t> </a:t>
            </a:r>
            <a:r>
              <a:rPr lang="en-GB" dirty="0" err="1"/>
              <a:t>denken</a:t>
            </a:r>
            <a:r>
              <a:rPr lang="en-GB" dirty="0"/>
              <a:t>: https://www.youtube.com/watch?v=-eEBuqwY-nE</a:t>
            </a:r>
          </a:p>
          <a:p>
            <a:endParaRPr lang="nl-NL" b="0" i="0" noProof="0" dirty="0">
              <a:solidFill>
                <a:srgbClr val="000000"/>
              </a:solidFill>
              <a:effectLst/>
              <a:latin typeface="Arimo"/>
            </a:endParaRPr>
          </a:p>
          <a:p>
            <a:r>
              <a:rPr lang="nl-NL" b="0" i="0" noProof="0" dirty="0">
                <a:solidFill>
                  <a:srgbClr val="000000"/>
                </a:solidFill>
                <a:effectLst/>
                <a:latin typeface="Arimo"/>
              </a:rPr>
              <a:t>@trainer – achtergrond</a:t>
            </a:r>
          </a:p>
          <a:p>
            <a:r>
              <a:rPr lang="nl-NL" b="0" i="0" noProof="0" dirty="0">
                <a:solidFill>
                  <a:srgbClr val="000000"/>
                </a:solidFill>
                <a:effectLst/>
                <a:latin typeface="Arimo"/>
              </a:rPr>
              <a:t>Waarom is kritisch denken zo belangrijk?</a:t>
            </a:r>
          </a:p>
          <a:p>
            <a:r>
              <a:rPr lang="nl-NL" b="0" i="0" noProof="0" dirty="0">
                <a:solidFill>
                  <a:srgbClr val="000000"/>
                </a:solidFill>
                <a:effectLst/>
                <a:latin typeface="Arimo"/>
              </a:rPr>
              <a:t>1 – omdat extremisten een binair, zwart-wit beeld van de wereld verspreiden en een “wij-tegen-zij” mentaliteit stimuleren. De meeste risicovolle doorverwijzingen waar ik mee te maken heb gehad werden aangetrokken door de zekerheid van duidelijke extremistische verhalen die geen ruimte lieten voor twijfel of interpretatie. Van de </a:t>
            </a:r>
            <a:r>
              <a:rPr lang="nl-NL" b="1" i="0" u="sng" noProof="0" dirty="0">
                <a:solidFill>
                  <a:srgbClr val="333333"/>
                </a:solidFill>
                <a:effectLst/>
                <a:latin typeface="Arimo"/>
                <a:hlinkClick r:id="rId3"/>
              </a:rPr>
              <a:t>15-jarige </a:t>
            </a:r>
            <a:r>
              <a:rPr lang="nl-NL" b="1" i="1" u="sng" noProof="0" dirty="0" err="1">
                <a:solidFill>
                  <a:srgbClr val="333333"/>
                </a:solidFill>
                <a:effectLst/>
                <a:latin typeface="Arimo"/>
                <a:hlinkClick r:id="rId3"/>
              </a:rPr>
              <a:t>white</a:t>
            </a:r>
            <a:r>
              <a:rPr lang="nl-NL" b="1" i="1" u="sng" noProof="0" dirty="0">
                <a:solidFill>
                  <a:srgbClr val="333333"/>
                </a:solidFill>
                <a:effectLst/>
                <a:latin typeface="Arimo"/>
                <a:hlinkClick r:id="rId3"/>
              </a:rPr>
              <a:t> </a:t>
            </a:r>
            <a:r>
              <a:rPr lang="nl-NL" b="1" i="1" u="sng" noProof="0" dirty="0" err="1">
                <a:solidFill>
                  <a:srgbClr val="333333"/>
                </a:solidFill>
                <a:effectLst/>
                <a:latin typeface="Arimo"/>
                <a:hlinkClick r:id="rId3"/>
              </a:rPr>
              <a:t>supremacist</a:t>
            </a:r>
            <a:r>
              <a:rPr lang="nl-NL" b="0" i="0" u="none" noProof="0" dirty="0">
                <a:solidFill>
                  <a:srgbClr val="333333"/>
                </a:solidFill>
                <a:effectLst/>
                <a:latin typeface="Arimo"/>
              </a:rPr>
              <a:t> die overtuigd was dat moslims westerlingen wilden doden en dat er een rassenoorlog aan zat te komen</a:t>
            </a:r>
            <a:r>
              <a:rPr lang="nl-NL" b="0" i="0" noProof="0" dirty="0">
                <a:solidFill>
                  <a:srgbClr val="000000"/>
                </a:solidFill>
                <a:effectLst/>
                <a:latin typeface="Arimo"/>
              </a:rPr>
              <a:t>, tot de jongen die tot de islam was bekeerd en geloofde dat moslims niet welkom waren in het Verenigd Koninkrijk en dat de enige plaats waar hij dus vrij zijn geloof kon beoefenen het zogenaamde kalifaat van Islamitische Staat was.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noProof="0" dirty="0">
                <a:solidFill>
                  <a:srgbClr val="000000"/>
                </a:solidFill>
                <a:effectLst/>
                <a:latin typeface="Arimo"/>
              </a:rPr>
              <a:t>2 – onze </a:t>
            </a:r>
            <a:r>
              <a:rPr lang="nl-NL" b="0" i="0" noProof="0" dirty="0" err="1">
                <a:solidFill>
                  <a:srgbClr val="000000"/>
                </a:solidFill>
                <a:effectLst/>
                <a:latin typeface="Arimo"/>
              </a:rPr>
              <a:t>social</a:t>
            </a:r>
            <a:r>
              <a:rPr lang="nl-NL" b="0" i="0" noProof="0" dirty="0">
                <a:solidFill>
                  <a:srgbClr val="000000"/>
                </a:solidFill>
                <a:effectLst/>
                <a:latin typeface="Arimo"/>
              </a:rPr>
              <a:t> media platforms staan vol met zogenaamd ‘nepnieuws’ en propaganda, en als we willen dat kinderen goed geïnformeerd en veilig zijn, is het belangrijk om bij bijna alles wat ze online zien na te denken over de bron. Van schijnbaar onschuldige geruchten over beroemdheden tot kwaadwillige pogingen van extremistische groeperingen om angst te verspreiden of kwetsbare mensen aan te trekken; alles moet zorgvuldig afgewogen worden om te voorkomen dat ze het slachtoffer worden van emotionele manipulatie. Dat is de pullfactor van ideologieën en manipulatieve of verkeerde informatie.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noProof="0" dirty="0">
                <a:solidFill>
                  <a:srgbClr val="000000"/>
                </a:solidFill>
                <a:effectLst/>
                <a:latin typeface="Arimo"/>
              </a:rPr>
              <a:t>3 – Daar bovenop komt nog de schade aan integratie en samenhang van de samenleving die veroorzaakt kan worden doordat men niet kritisch nadenkt over berichtgeving, zelfs binnen de reguliere media. Bedenk eens wat voor taal er wordt gebruikt wanneer nationale kranten terroristische aanvallen beschrijven. Hoe snel worden moslim-daders terroristen genoemd en worden hun misdaden door sommige kanalen aan het geloof gekoppeld? Ondertussen wordt soms een meer genuanceerd standpunt aangenomen wanneer de daders geen moslims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Bron: </a:t>
            </a:r>
            <a:r>
              <a:rPr lang="en-GB" b="0" i="0" dirty="0">
                <a:solidFill>
                  <a:srgbClr val="000000"/>
                </a:solidFill>
                <a:effectLst/>
                <a:latin typeface="Arimo"/>
              </a:rPr>
              <a:t>https://www.radicalrightanalysis.com/2018/07/26/uk-prevent-building-resilience-to-radicalisation-through-critical-thinki/</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36</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37</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Dit is een voorbeeld uit de workshop Kritisch denken. Neem een stuk papier (per groep). Mijn suggestie is om eerst te ervaren hoe de oefening gaat en daarna het doel te bespreken.</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Alternatief is om iedereen tegelijkertijd één zin over ‘de overheid' op een stuk papier te laten schrijven en die daarna in de groep voor te laten lezen.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Maak bij online uitvoering groepen in break-out rooms. Vraag de deelnemers om daar één voor één hun zin voor te lezen en te bespreken wat ze opvalt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duurt ongeveer 20-25 minuten. Je kunt het onderwerp naar eigen inzicht veranderen (haat/ overheid/ discriminatie/ vluchtelingen/ corona/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Het doel is dat de deelnemers begrijpen hoe elke deelnemer zijn eigen visie op het onderwerp toevoegt en hoe hun perspectieven verschillen.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Bovendien leren ze hun kennis en logica toe te passen om zichzelf zo duidelijk mogelijk uit te leggen.</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Zie de handleiding voor meer details</a:t>
            </a:r>
          </a:p>
          <a:p>
            <a:pPr marL="285750" indent="-285750">
              <a:lnSpc>
                <a:spcPct val="115000"/>
              </a:lnSpc>
              <a:spcAft>
                <a:spcPts val="600"/>
              </a:spcAft>
              <a:buFontTx/>
              <a:buChar char="-"/>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38</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Radicalisering kan overal plaatsvinden en gebeurt op basis van allerlei ideologieën. Je hebt zowel rechts, links, religieus als single-issue radicalisering.</a:t>
            </a:r>
          </a:p>
          <a:p>
            <a:endParaRPr lang="nl-NL" dirty="0"/>
          </a:p>
          <a:p>
            <a:r>
              <a:rPr lang="nl-NL" dirty="0"/>
              <a:t>Een van de kernvragen die gesteld wordt is: Waarom radicaliseren mensen? En hoe gebeurt dat dan? </a:t>
            </a:r>
          </a:p>
          <a:p>
            <a:endParaRPr lang="nl-NL" dirty="0"/>
          </a:p>
          <a:p>
            <a:r>
              <a:rPr lang="nl-NL" dirty="0"/>
              <a:t>Klik + Vraag de deelnemers te noteren wat hen opvalt in deze twee clips:</a:t>
            </a:r>
            <a:endParaRPr lang="en-GB" dirty="0"/>
          </a:p>
          <a:p>
            <a:endParaRPr lang="en-GB" dirty="0"/>
          </a:p>
          <a:p>
            <a:r>
              <a:rPr lang="en-GB" dirty="0" err="1"/>
              <a:t>Klik</a:t>
            </a:r>
            <a:r>
              <a:rPr lang="en-GB" dirty="0"/>
              <a:t> op ‘</a:t>
            </a:r>
            <a:r>
              <a:rPr lang="en-GB" dirty="0" err="1"/>
              <a:t>Waarom</a:t>
            </a:r>
            <a:r>
              <a:rPr lang="en-GB" dirty="0"/>
              <a:t>?’</a:t>
            </a:r>
            <a:endPar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r>
              <a:rPr lang="en-GB" dirty="0">
                <a:hlinkClick r:id="rId3"/>
              </a:rPr>
              <a:t>https://www.youtube.com/watch?v=NFrU9egvhbs</a:t>
            </a:r>
            <a:r>
              <a:rPr lang="en-GB" dirty="0"/>
              <a:t> (3.53m clip from FAST- Families against Stress and Trauma, about British young people who travelled to Syria, unexpected to their families)</a:t>
            </a:r>
          </a:p>
          <a:p>
            <a:endParaRPr lang="en-GB" dirty="0"/>
          </a:p>
          <a:p>
            <a:r>
              <a:rPr lang="en-GB" dirty="0" err="1"/>
              <a:t>Klik</a:t>
            </a:r>
            <a:r>
              <a:rPr lang="en-GB" dirty="0"/>
              <a:t> op ‘Hoe?’</a:t>
            </a:r>
          </a:p>
          <a:p>
            <a:r>
              <a:rPr lang="en-GB" dirty="0">
                <a:hlinkClick r:id="rId4"/>
              </a:rPr>
              <a:t>https://www.youtube.com/watch?v=fVaFmcT7ssg</a:t>
            </a:r>
            <a:r>
              <a:rPr lang="en-GB" dirty="0"/>
              <a:t> (4.57m clip from the Canadian Centre for the prevention of radicalisation leading to violence, about a possible path to radicalisation). </a:t>
            </a:r>
          </a:p>
          <a:p>
            <a:endParaRPr lang="en-GB" dirty="0"/>
          </a:p>
          <a:p>
            <a:r>
              <a:rPr lang="nl-NL" dirty="0"/>
              <a:t>Vraag achteraf wat ze hebben opgemerkt (verbind het later met de volgende dia)</a:t>
            </a:r>
          </a:p>
          <a:p>
            <a:endParaRPr lang="en-GB" dirty="0"/>
          </a:p>
          <a:p>
            <a:r>
              <a:rPr lang="en-GB" dirty="0"/>
              <a:t>@trainer:</a:t>
            </a:r>
          </a:p>
          <a:p>
            <a:r>
              <a:rPr lang="nl-NL" dirty="0"/>
              <a:t>Om de groep op te warmen over het onderwerp radicalisering en hen bewust te maken van de vele ideologieën en causale factoren</a:t>
            </a:r>
          </a:p>
          <a:p>
            <a:r>
              <a:rPr lang="nl-NL" dirty="0"/>
              <a:t>Deze oefening duurt ongeveer 15-20 minuten</a:t>
            </a:r>
          </a:p>
          <a:p>
            <a:endParaRPr lang="en-GB" dirty="0"/>
          </a:p>
          <a:p>
            <a:r>
              <a:rPr lang="en-GB" dirty="0" err="1"/>
              <a:t>Volledige</a:t>
            </a:r>
            <a:r>
              <a:rPr lang="en-GB" dirty="0"/>
              <a:t> </a:t>
            </a:r>
            <a:r>
              <a:rPr lang="en-GB" dirty="0" err="1"/>
              <a:t>bronnen</a:t>
            </a:r>
            <a:r>
              <a:rPr lang="en-GB" dirty="0"/>
              <a:t> </a:t>
            </a:r>
            <a:r>
              <a:rPr lang="en-GB" dirty="0" err="1"/>
              <a:t>afbeeldingen</a:t>
            </a:r>
            <a:r>
              <a:rPr lang="en-GB" dirty="0"/>
              <a:t>: </a:t>
            </a:r>
          </a:p>
          <a:p>
            <a:pPr marL="228600" indent="-228600">
              <a:buAutoNum type="arabicPeriod"/>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5"/>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1800" b="0" i="0" dirty="0">
                <a:effectLst/>
                <a:latin typeface="Roboto"/>
              </a:rPr>
              <a:t>Mexico City, Mexico, 03/08/2020: woman belonging to a radical feminist group is seen destroying a glass window during the women’s day protest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Deze oefening heet Probeer één zin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Vraag de deelnemers: Wat denken jullie dat het idee achter deze oefening is?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Het doel is om de impact van verschillende perspectieven op hetzelfde onderwerp te begrijpen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39</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Dit is een ander voorbeeld uit de workshop Kritisch denken. Pak je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laptop (or tablet/smartphone).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Deze</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duurt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ongeveer</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30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minuten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(of 20,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als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je de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artikelen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zelf</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kiest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800" i="0" dirty="0">
                <a:effectLst/>
                <a:latin typeface="Calibri" panose="020F0502020204030204" pitchFamily="34" charset="0"/>
                <a:ea typeface="Calibri" panose="020F0502020204030204" pitchFamily="34" charset="0"/>
                <a:cs typeface="Times New Roman" panose="02020603050405020304" pitchFamily="18" charset="0"/>
              </a:rPr>
              <a:t>De trainer verdeelt de groep in tweetallen. Online break-out sessies kunnen met de meeste platformen georganiseerd worden.</a:t>
            </a:r>
          </a:p>
          <a:p>
            <a:pPr algn="just">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800" i="0" dirty="0">
                <a:effectLst/>
                <a:latin typeface="Calibri" panose="020F0502020204030204" pitchFamily="34" charset="0"/>
                <a:ea typeface="Calibri" panose="020F0502020204030204" pitchFamily="34" charset="0"/>
                <a:cs typeface="Times New Roman" panose="02020603050405020304" pitchFamily="18" charset="0"/>
              </a:rPr>
              <a:t>Vraag hen dan een artikel te kiezen dat verband houdt met een recente gebeurtenis of ontwikkeling in de lokale taal (bv. immigratie, opwarming van de aarde of ontwikkeling van technologie zoals het internet der dingen, artificiële intelligentie) en presenteer het aan het publiek.</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noProof="0" dirty="0">
                <a:effectLst/>
                <a:latin typeface="Calibri" panose="020F0502020204030204" pitchFamily="34" charset="0"/>
                <a:ea typeface="Calibri" panose="020F0502020204030204" pitchFamily="34" charset="0"/>
                <a:cs typeface="Times New Roman" panose="02020603050405020304" pitchFamily="18" charset="0"/>
              </a:rPr>
              <a:t>(Je kunt ook zelf artikelen aanbieden, dat scheelt tijd, zie suggestie bij de materialen)</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Stap 3: De trainer vraagt elk team om alle 6 vragen te beantwoorden in de volgorde die in de infografiek hieronder wordt voorgesteld. Deel de hand-outs uit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Stap 4: Op het einde vraagt de trainer aan elke groep om te beslissen of het artikel al dan niet te vertrouwen is, op basis van de antwoorden op de leidende vragen, waarbij hij het belang van vragen voor het kritisch denkproces benadrukt.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40</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Deze oefening heet De zes vragen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Het doel is om de rol van vragen voor kritisch denken te begrijpen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Zie voor meer details de handleiding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41</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Als</a:t>
            </a:r>
            <a:r>
              <a:rPr lang="en-GB" dirty="0"/>
              <a:t> je </a:t>
            </a:r>
            <a:r>
              <a:rPr lang="en-GB" dirty="0" err="1"/>
              <a:t>je</a:t>
            </a:r>
            <a:r>
              <a:rPr lang="en-GB" dirty="0"/>
              <a:t> workshop </a:t>
            </a:r>
            <a:r>
              <a:rPr lang="en-GB" dirty="0" err="1"/>
              <a:t>evalueert</a:t>
            </a:r>
            <a:r>
              <a:rPr lang="en-GB" dirty="0"/>
              <a:t> met </a:t>
            </a:r>
            <a:r>
              <a:rPr lang="en-GB" dirty="0" err="1"/>
              <a:t>een</a:t>
            </a:r>
            <a:r>
              <a:rPr lang="en-GB" dirty="0"/>
              <a:t> </a:t>
            </a:r>
            <a:r>
              <a:rPr lang="en-GB" dirty="0" err="1"/>
              <a:t>vragenlijst</a:t>
            </a:r>
            <a:r>
              <a:rPr lang="en-GB" dirty="0"/>
              <a:t>, dan </a:t>
            </a:r>
            <a:r>
              <a:rPr lang="en-GB" dirty="0" err="1"/>
              <a:t>kun</a:t>
            </a:r>
            <a:r>
              <a:rPr lang="en-GB" dirty="0"/>
              <a:t> je </a:t>
            </a:r>
            <a:r>
              <a:rPr lang="en-GB" dirty="0" err="1"/>
              <a:t>deelnemers</a:t>
            </a:r>
            <a:r>
              <a:rPr lang="en-GB" dirty="0"/>
              <a:t> </a:t>
            </a:r>
            <a:r>
              <a:rPr lang="en-GB" dirty="0" err="1"/>
              <a:t>deze</a:t>
            </a:r>
            <a:r>
              <a:rPr lang="en-GB" dirty="0"/>
              <a:t> </a:t>
            </a:r>
            <a:r>
              <a:rPr lang="en-GB" dirty="0" err="1"/>
              <a:t>nummers</a:t>
            </a:r>
            <a:r>
              <a:rPr lang="en-GB" dirty="0"/>
              <a:t> laten </a:t>
            </a:r>
            <a:r>
              <a:rPr lang="en-GB" dirty="0" err="1"/>
              <a:t>gebruiken</a:t>
            </a:r>
            <a:r>
              <a:rPr lang="en-GB" dirty="0"/>
              <a:t> om </a:t>
            </a:r>
            <a:r>
              <a:rPr lang="en-GB" dirty="0" err="1"/>
              <a:t>specifiek</a:t>
            </a:r>
            <a:r>
              <a:rPr lang="en-GB" dirty="0"/>
              <a:t> feedback </a:t>
            </a:r>
            <a:r>
              <a:rPr lang="en-GB" dirty="0" err="1"/>
              <a:t>te</a:t>
            </a:r>
            <a:r>
              <a:rPr lang="en-GB" dirty="0"/>
              <a:t> </a:t>
            </a:r>
            <a:r>
              <a:rPr lang="en-GB" dirty="0" err="1"/>
              <a:t>geven</a:t>
            </a:r>
            <a:r>
              <a:rPr lang="en-GB" dirty="0"/>
              <a:t> over </a:t>
            </a:r>
            <a:r>
              <a:rPr lang="en-GB" dirty="0" err="1"/>
              <a:t>bepaalde</a:t>
            </a:r>
            <a:r>
              <a:rPr lang="en-GB" dirty="0"/>
              <a:t> </a:t>
            </a:r>
            <a:r>
              <a:rPr lang="en-GB" dirty="0" err="1"/>
              <a:t>oefeningen</a:t>
            </a: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42</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err="1"/>
              <a:t>Voor</a:t>
            </a:r>
            <a:r>
              <a:rPr lang="en-US" dirty="0"/>
              <a:t> de </a:t>
            </a:r>
            <a:r>
              <a:rPr lang="en-US" dirty="0" err="1"/>
              <a:t>volgende</a:t>
            </a:r>
            <a:r>
              <a:rPr lang="en-US" dirty="0"/>
              <a:t> </a:t>
            </a:r>
            <a:r>
              <a:rPr lang="en-US"/>
              <a:t>keer </a:t>
            </a:r>
            <a:r>
              <a:rPr lang="en-US" dirty="0" err="1"/>
              <a:t>wil</a:t>
            </a:r>
            <a:r>
              <a:rPr lang="en-US" dirty="0"/>
              <a:t> </a:t>
            </a:r>
            <a:r>
              <a:rPr lang="en-US" dirty="0" err="1"/>
              <a:t>ik</a:t>
            </a:r>
            <a:r>
              <a:rPr lang="en-US" dirty="0"/>
              <a:t> </a:t>
            </a:r>
            <a:r>
              <a:rPr lang="en-US" dirty="0" err="1"/>
              <a:t>graag</a:t>
            </a:r>
            <a:r>
              <a:rPr lang="en-US" dirty="0"/>
              <a:t> </a:t>
            </a:r>
            <a:r>
              <a:rPr lang="en-US" dirty="0" err="1"/>
              <a:t>dat</a:t>
            </a:r>
            <a:r>
              <a:rPr lang="en-US" dirty="0"/>
              <a:t> </a:t>
            </a:r>
            <a:r>
              <a:rPr lang="en-US" dirty="0" err="1"/>
              <a:t>jullie</a:t>
            </a:r>
            <a:r>
              <a:rPr lang="en-US" dirty="0"/>
              <a:t> </a:t>
            </a:r>
            <a:r>
              <a:rPr lang="en-US" dirty="0" err="1"/>
              <a:t>nadenken</a:t>
            </a:r>
            <a:r>
              <a:rPr lang="en-US" dirty="0"/>
              <a:t> over wat je </a:t>
            </a:r>
            <a:r>
              <a:rPr lang="en-US" dirty="0" err="1"/>
              <a:t>nodig</a:t>
            </a:r>
            <a:r>
              <a:rPr lang="en-US" dirty="0"/>
              <a:t> </a:t>
            </a:r>
            <a:r>
              <a:rPr lang="en-US" dirty="0" err="1"/>
              <a:t>hebt</a:t>
            </a:r>
            <a:r>
              <a:rPr lang="en-US" dirty="0"/>
              <a:t> in de context van je </a:t>
            </a:r>
            <a:r>
              <a:rPr lang="en-US" dirty="0" err="1"/>
              <a:t>werk</a:t>
            </a:r>
            <a:endParaRPr lang="en-US"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43</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om </a:t>
            </a:r>
            <a:r>
              <a:rPr lang="en-US" dirty="0" err="1"/>
              <a:t>bepaalde</a:t>
            </a:r>
            <a:r>
              <a:rPr lang="en-US" dirty="0"/>
              <a:t> </a:t>
            </a:r>
            <a:r>
              <a:rPr lang="en-US" dirty="0" err="1"/>
              <a:t>onderwerpen</a:t>
            </a:r>
            <a:r>
              <a:rPr lang="en-US" dirty="0"/>
              <a:t> </a:t>
            </a:r>
            <a:r>
              <a:rPr lang="en-US" dirty="0" err="1"/>
              <a:t>nog</a:t>
            </a:r>
            <a:r>
              <a:rPr lang="en-US" dirty="0"/>
              <a:t> wat </a:t>
            </a:r>
            <a:r>
              <a:rPr lang="en-US" dirty="0" err="1"/>
              <a:t>meer</a:t>
            </a:r>
            <a:r>
              <a:rPr lang="en-US" dirty="0"/>
              <a:t> </a:t>
            </a:r>
            <a:r>
              <a:rPr lang="en-US" dirty="0" err="1"/>
              <a:t>te</a:t>
            </a:r>
            <a:r>
              <a:rPr lang="en-US" dirty="0"/>
              <a:t> </a:t>
            </a:r>
            <a:r>
              <a:rPr lang="en-US" dirty="0" err="1"/>
              <a:t>consolideren</a:t>
            </a:r>
            <a:r>
              <a:rPr lang="en-US" dirty="0"/>
              <a:t> </a:t>
            </a:r>
            <a:r>
              <a:rPr lang="en-US" dirty="0" err="1"/>
              <a:t>en</a:t>
            </a:r>
            <a:r>
              <a:rPr lang="en-US" dirty="0"/>
              <a:t> </a:t>
            </a:r>
            <a:r>
              <a:rPr lang="en-US" dirty="0" err="1"/>
              <a:t>ook</a:t>
            </a:r>
            <a:r>
              <a:rPr lang="en-US" dirty="0"/>
              <a:t> om met </a:t>
            </a:r>
            <a:r>
              <a:rPr lang="en-US" dirty="0" err="1"/>
              <a:t>iets</a:t>
            </a:r>
            <a:r>
              <a:rPr lang="en-US" dirty="0"/>
              <a:t> </a:t>
            </a:r>
            <a:r>
              <a:rPr lang="en-US" dirty="0" err="1"/>
              <a:t>positiefs</a:t>
            </a:r>
            <a:r>
              <a:rPr lang="en-US" dirty="0"/>
              <a:t> </a:t>
            </a:r>
            <a:r>
              <a:rPr lang="en-US" dirty="0" err="1"/>
              <a:t>te</a:t>
            </a:r>
            <a:r>
              <a:rPr lang="en-US" dirty="0"/>
              <a:t> </a:t>
            </a:r>
            <a:r>
              <a:rPr lang="en-US" dirty="0" err="1"/>
              <a:t>eindigen</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44</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45</a:t>
            </a:fld>
            <a:endParaRPr lang="en-US"/>
          </a:p>
        </p:txBody>
      </p:sp>
    </p:spTree>
    <p:extLst>
      <p:ext uri="{BB962C8B-B14F-4D97-AF65-F5344CB8AC3E}">
        <p14:creationId xmlns:p14="http://schemas.microsoft.com/office/powerpoint/2010/main" val="244550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a:t>Veel van de onderwerpen die zojuist in de twee clips zijn genoemd, komen in deze cursus aan de orde. Deze onderwerpen zijn gekozen omdat ze relevant zijn in het proces van radicalisering. (zoals je net zag in de voorbeelden in de clips).</a:t>
            </a:r>
          </a:p>
          <a:p>
            <a:r>
              <a:rPr lang="nl-NL"/>
              <a:t>Dit werd bevestigd in interviews en focusgroepen met professionals. Naar aanleiding hiervan zijn 7 workshops gemaakt en getest in proeftuinen. </a:t>
            </a:r>
          </a:p>
          <a:p>
            <a:endParaRPr lang="nl-NL"/>
          </a:p>
          <a:p>
            <a:pPr marL="171450" indent="-171450">
              <a:buFont typeface="Arial" panose="020B0604020202020204" pitchFamily="34" charset="0"/>
              <a:buChar char="•"/>
            </a:pPr>
            <a:r>
              <a:rPr lang="nl-NL"/>
              <a:t>De eerste drie werken aan individuele vaardigheden (individuele capaciteitsopbouw in het licht van ongunstige omstandigheden). </a:t>
            </a:r>
          </a:p>
          <a:p>
            <a:pPr marL="171450" indent="-171450">
              <a:buFont typeface="Arial" panose="020B0604020202020204" pitchFamily="34" charset="0"/>
              <a:buChar char="•"/>
            </a:pPr>
            <a:r>
              <a:rPr lang="nl-NL"/>
              <a:t>De tweede groep gaat over empowerment van de omgeving van jongeren (empowerment van de gemeenschap en weerbaarheid tegen sociale polarisatie, radicalisering en gewelddadig extremisme) en </a:t>
            </a:r>
          </a:p>
          <a:p>
            <a:pPr marL="171450" indent="-171450">
              <a:buFont typeface="Arial" panose="020B0604020202020204" pitchFamily="34" charset="0"/>
              <a:buChar char="•"/>
            </a:pPr>
            <a:r>
              <a:rPr lang="nl-NL"/>
              <a:t>De laatste workshop gaat over effectief overheidsoptreden (proportionele reactie van de overheid op provocaties en latente conflicten).</a:t>
            </a:r>
          </a:p>
          <a:p>
            <a:pPr marL="171450" indent="-171450">
              <a:buFont typeface="Arial" panose="020B0604020202020204" pitchFamily="34" charset="0"/>
              <a:buChar char="•"/>
            </a:pPr>
            <a:endParaRPr lang="nl-NL"/>
          </a:p>
          <a:p>
            <a:pPr marL="0" indent="0">
              <a:buFont typeface="Arial" panose="020B0604020202020204" pitchFamily="34" charset="0"/>
              <a:buNone/>
            </a:pPr>
            <a:r>
              <a:rPr lang="nl-NL"/>
              <a:t>In deze training krijg je informatie en voorbeelden van elk van de 7 workshops. Ze zijn gericht op de internalisering en verdere replicatie van praktische, hands-on strategieën en persoonlijke vaardigheden zoals conflicthantering, vredesopbouw, kritisch denken, woedebeheersing, proportionele respons. We zullen je informatie en voorbeelden van oefeningen van elk onderwerp laten zien. Het basisidee is dat door het volgen van deze TvT, je in staat zult zijn om elk van de 7 workshops te geven.</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4</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Het </a:t>
            </a:r>
            <a:r>
              <a:rPr lang="en-GB" dirty="0" err="1"/>
              <a:t>doel</a:t>
            </a:r>
            <a:r>
              <a:rPr lang="en-GB" dirty="0"/>
              <a:t> van de workshops is </a:t>
            </a:r>
            <a:r>
              <a:rPr lang="en-GB" dirty="0" err="1"/>
              <a:t>eerstelijns</a:t>
            </a:r>
            <a:r>
              <a:rPr lang="en-GB" dirty="0"/>
              <a:t> </a:t>
            </a:r>
            <a:r>
              <a:rPr lang="en-GB" dirty="0" err="1"/>
              <a:t>gezondheidswerkers</a:t>
            </a:r>
            <a:r>
              <a:rPr lang="en-GB" dirty="0"/>
              <a:t> </a:t>
            </a:r>
            <a:r>
              <a:rPr lang="en-GB" dirty="0" err="1"/>
              <a:t>uitrusten</a:t>
            </a:r>
            <a:r>
              <a:rPr lang="en-GB" dirty="0"/>
              <a:t> met </a:t>
            </a:r>
            <a:r>
              <a:rPr lang="en-GB" dirty="0" err="1"/>
              <a:t>kennis</a:t>
            </a:r>
            <a:r>
              <a:rPr lang="en-GB" dirty="0"/>
              <a:t> </a:t>
            </a:r>
            <a:r>
              <a:rPr lang="en-GB" dirty="0" err="1"/>
              <a:t>en</a:t>
            </a:r>
            <a:r>
              <a:rPr lang="en-GB" dirty="0"/>
              <a:t> </a:t>
            </a:r>
            <a:r>
              <a:rPr lang="en-GB" dirty="0" err="1"/>
              <a:t>hulpmiddelen</a:t>
            </a:r>
            <a:r>
              <a:rPr lang="en-GB" dirty="0"/>
              <a:t> om </a:t>
            </a:r>
            <a:r>
              <a:rPr lang="en-GB" dirty="0" err="1"/>
              <a:t>jongeren</a:t>
            </a:r>
            <a:r>
              <a:rPr lang="en-GB" dirty="0"/>
              <a:t> </a:t>
            </a:r>
            <a:r>
              <a:rPr lang="en-GB" dirty="0" err="1"/>
              <a:t>te</a:t>
            </a:r>
            <a:r>
              <a:rPr lang="en-GB" dirty="0"/>
              <a:t> </a:t>
            </a:r>
            <a:r>
              <a:rPr lang="en-GB" dirty="0" err="1"/>
              <a:t>helpen</a:t>
            </a:r>
            <a:r>
              <a:rPr lang="en-GB" dirty="0"/>
              <a:t> </a:t>
            </a:r>
            <a:r>
              <a:rPr lang="en-GB" dirty="0" err="1"/>
              <a:t>weerbaarder</a:t>
            </a:r>
            <a:r>
              <a:rPr lang="en-GB" dirty="0"/>
              <a:t> </a:t>
            </a:r>
            <a:r>
              <a:rPr lang="en-GB" dirty="0" err="1"/>
              <a:t>te</a:t>
            </a:r>
            <a:r>
              <a:rPr lang="en-GB" dirty="0"/>
              <a:t> </a:t>
            </a:r>
            <a:r>
              <a:rPr lang="en-GB" dirty="0" err="1"/>
              <a:t>worden</a:t>
            </a:r>
            <a:r>
              <a:rPr lang="en-GB" dirty="0"/>
              <a:t> </a:t>
            </a:r>
            <a:r>
              <a:rPr lang="en-GB" dirty="0" err="1"/>
              <a:t>tegen</a:t>
            </a:r>
            <a:r>
              <a:rPr lang="en-GB" dirty="0"/>
              <a:t> </a:t>
            </a:r>
            <a:r>
              <a:rPr lang="en-GB" dirty="0" err="1"/>
              <a:t>radicalisering</a:t>
            </a:r>
            <a:r>
              <a:rPr lang="en-GB" dirty="0"/>
              <a:t>. De </a:t>
            </a:r>
            <a:r>
              <a:rPr lang="en-GB" dirty="0" err="1"/>
              <a:t>kerncompetenties</a:t>
            </a:r>
            <a:r>
              <a:rPr lang="en-GB" dirty="0"/>
              <a:t> die </a:t>
            </a:r>
            <a:r>
              <a:rPr lang="en-GB" dirty="0" err="1"/>
              <a:t>bij</a:t>
            </a:r>
            <a:r>
              <a:rPr lang="en-GB" dirty="0"/>
              <a:t> </a:t>
            </a:r>
            <a:r>
              <a:rPr lang="en-GB" dirty="0" err="1"/>
              <a:t>jongeren</a:t>
            </a:r>
            <a:r>
              <a:rPr lang="en-GB" dirty="0"/>
              <a:t> </a:t>
            </a:r>
            <a:r>
              <a:rPr lang="en-GB" dirty="0" err="1"/>
              <a:t>versterkt</a:t>
            </a:r>
            <a:r>
              <a:rPr lang="en-GB" dirty="0"/>
              <a:t> </a:t>
            </a:r>
            <a:r>
              <a:rPr lang="en-GB" dirty="0" err="1"/>
              <a:t>moeten</a:t>
            </a:r>
            <a:r>
              <a:rPr lang="en-GB" dirty="0"/>
              <a:t> </a:t>
            </a:r>
            <a:r>
              <a:rPr lang="en-GB" dirty="0" err="1"/>
              <a:t>worden</a:t>
            </a:r>
            <a:r>
              <a:rPr lang="en-GB" dirty="0"/>
              <a:t> </a:t>
            </a:r>
            <a:r>
              <a:rPr lang="en-GB" dirty="0" err="1"/>
              <a:t>zijn</a:t>
            </a:r>
            <a:r>
              <a:rPr lang="en-GB" dirty="0"/>
              <a:t> </a:t>
            </a:r>
            <a:r>
              <a:rPr lang="en-GB" dirty="0" err="1"/>
              <a:t>o.a.</a:t>
            </a:r>
            <a:r>
              <a:rPr lang="en-GB"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778EED"/>
                </a:solidFill>
              </a:rPr>
              <a:t>sociale</a:t>
            </a:r>
            <a:r>
              <a:rPr lang="en-GB" sz="1200" b="1" dirty="0">
                <a:solidFill>
                  <a:srgbClr val="778EED"/>
                </a:solidFill>
              </a:rPr>
              <a:t> </a:t>
            </a:r>
            <a:r>
              <a:rPr lang="en-GB" sz="1200" b="1" dirty="0" err="1">
                <a:solidFill>
                  <a:srgbClr val="778EED"/>
                </a:solidFill>
              </a:rPr>
              <a:t>vaardigheden</a:t>
            </a:r>
            <a:r>
              <a:rPr lang="en-GB" sz="1200" b="1" dirty="0">
                <a:solidFill>
                  <a:srgbClr val="778EED"/>
                </a:solidFill>
              </a:rPr>
              <a:t> </a:t>
            </a:r>
            <a:br>
              <a:rPr lang="en-GB" sz="1200" b="1" dirty="0"/>
            </a:br>
            <a:r>
              <a:rPr lang="en-GB" sz="1200" b="0" dirty="0" err="1"/>
              <a:t>ontvankelijkheid</a:t>
            </a:r>
            <a:r>
              <a:rPr lang="en-GB" sz="1200" b="0" dirty="0"/>
              <a:t> </a:t>
            </a:r>
            <a:r>
              <a:rPr lang="en-GB" sz="1200" b="0" dirty="0" err="1"/>
              <a:t>naar</a:t>
            </a:r>
            <a:r>
              <a:rPr lang="en-GB" sz="1200" b="0" dirty="0"/>
              <a:t> </a:t>
            </a:r>
            <a:r>
              <a:rPr lang="en-GB" sz="1200" b="0" dirty="0" err="1"/>
              <a:t>anderen</a:t>
            </a:r>
            <a:r>
              <a:rPr lang="en-GB" sz="1200" dirty="0"/>
              <a:t>, </a:t>
            </a:r>
            <a:r>
              <a:rPr lang="en-GB" sz="1200" dirty="0" err="1"/>
              <a:t>conceptuele</a:t>
            </a:r>
            <a:r>
              <a:rPr lang="en-GB" sz="1200" dirty="0"/>
              <a:t> </a:t>
            </a:r>
            <a:r>
              <a:rPr lang="en-GB" sz="1200" dirty="0" err="1"/>
              <a:t>en</a:t>
            </a:r>
            <a:r>
              <a:rPr lang="en-GB" sz="1200" dirty="0"/>
              <a:t> </a:t>
            </a:r>
            <a:r>
              <a:rPr lang="en-GB" sz="1200" dirty="0" err="1"/>
              <a:t>intellectuele</a:t>
            </a:r>
            <a:r>
              <a:rPr lang="en-GB" sz="1200" dirty="0"/>
              <a:t> </a:t>
            </a:r>
            <a:r>
              <a:rPr lang="en-GB" sz="1200" dirty="0" err="1"/>
              <a:t>flexibiliteit</a:t>
            </a:r>
            <a:r>
              <a:rPr lang="en-GB" sz="1200" dirty="0"/>
              <a:t>, </a:t>
            </a:r>
            <a:r>
              <a:rPr lang="en-GB" sz="1200" dirty="0" err="1"/>
              <a:t>geven</a:t>
            </a:r>
            <a:r>
              <a:rPr lang="en-GB" sz="1200" dirty="0"/>
              <a:t> om </a:t>
            </a:r>
            <a:r>
              <a:rPr lang="en-GB" sz="1200" dirty="0" err="1"/>
              <a:t>anderen</a:t>
            </a:r>
            <a:r>
              <a:rPr lang="en-GB" sz="1200" dirty="0"/>
              <a:t>, </a:t>
            </a:r>
            <a:r>
              <a:rPr lang="en-GB" sz="1200" dirty="0" err="1"/>
              <a:t>goede</a:t>
            </a:r>
            <a:r>
              <a:rPr lang="en-GB" sz="1200" dirty="0"/>
              <a:t> </a:t>
            </a:r>
            <a:r>
              <a:rPr lang="en-GB" sz="1200" dirty="0" err="1"/>
              <a:t>communicatievaardigheden</a:t>
            </a:r>
            <a:r>
              <a:rPr lang="en-GB" sz="1200" dirty="0"/>
              <a:t>, </a:t>
            </a:r>
            <a:r>
              <a:rPr lang="en-GB" sz="1200" dirty="0" err="1"/>
              <a:t>gevoel</a:t>
            </a:r>
            <a:r>
              <a:rPr lang="en-GB" sz="1200" dirty="0"/>
              <a:t> </a:t>
            </a:r>
            <a:r>
              <a:rPr lang="en-GB" sz="1200" dirty="0" err="1"/>
              <a:t>voor</a:t>
            </a:r>
            <a:r>
              <a:rPr lang="en-GB" sz="1200" dirty="0"/>
              <a:t> </a:t>
            </a:r>
            <a:r>
              <a:rPr lang="en-GB" sz="1200" dirty="0" err="1"/>
              <a:t>humor</a:t>
            </a:r>
            <a:r>
              <a:rPr lang="en-GB" sz="1200" b="1" dirty="0"/>
              <a:t> </a:t>
            </a:r>
            <a:r>
              <a:rPr lang="en-GB" sz="1200"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FF3847"/>
                </a:solidFill>
              </a:rPr>
              <a:t>emotionele</a:t>
            </a:r>
            <a:r>
              <a:rPr lang="en-GB" sz="1200" b="1" dirty="0">
                <a:solidFill>
                  <a:srgbClr val="FF3847"/>
                </a:solidFill>
              </a:rPr>
              <a:t> </a:t>
            </a:r>
            <a:r>
              <a:rPr lang="en-GB" sz="1200" b="1" dirty="0" err="1">
                <a:solidFill>
                  <a:srgbClr val="FF3847"/>
                </a:solidFill>
              </a:rPr>
              <a:t>vaardigheden</a:t>
            </a:r>
            <a:r>
              <a:rPr lang="en-GB" sz="1200" b="1" dirty="0">
                <a:solidFill>
                  <a:srgbClr val="FF3847"/>
                </a:solidFill>
              </a:rPr>
              <a:t> &amp; </a:t>
            </a:r>
            <a:r>
              <a:rPr lang="en-GB" sz="1200" b="1" dirty="0" err="1">
                <a:solidFill>
                  <a:srgbClr val="FF3847"/>
                </a:solidFill>
              </a:rPr>
              <a:t>opbouw</a:t>
            </a:r>
            <a:r>
              <a:rPr lang="en-GB" sz="1200" b="1" dirty="0">
                <a:solidFill>
                  <a:srgbClr val="FF3847"/>
                </a:solidFill>
              </a:rPr>
              <a:t> van </a:t>
            </a:r>
            <a:r>
              <a:rPr lang="en-GB" sz="1200" b="1" dirty="0" err="1">
                <a:solidFill>
                  <a:srgbClr val="FF3847"/>
                </a:solidFill>
              </a:rPr>
              <a:t>autonomie</a:t>
            </a:r>
            <a:br>
              <a:rPr lang="en-GB" sz="1200" b="1" dirty="0"/>
            </a:br>
            <a:r>
              <a:rPr lang="en-GB" sz="1200" b="0" dirty="0" err="1"/>
              <a:t>positief</a:t>
            </a:r>
            <a:r>
              <a:rPr lang="en-GB" sz="1200" b="0" dirty="0"/>
              <a:t> </a:t>
            </a:r>
            <a:r>
              <a:rPr lang="en-GB" sz="1200" b="0" dirty="0" err="1"/>
              <a:t>gevoel</a:t>
            </a:r>
            <a:r>
              <a:rPr lang="en-GB" sz="1200" b="0" dirty="0"/>
              <a:t> van </a:t>
            </a:r>
            <a:r>
              <a:rPr lang="en-GB" sz="1200" b="0" dirty="0" err="1"/>
              <a:t>onafhankelijkheid</a:t>
            </a:r>
            <a:r>
              <a:rPr lang="en-GB" sz="1200" b="0" dirty="0"/>
              <a:t>, </a:t>
            </a:r>
            <a:r>
              <a:rPr lang="en-GB" sz="1200" b="0" dirty="0" err="1"/>
              <a:t>opkomend</a:t>
            </a:r>
            <a:r>
              <a:rPr lang="en-GB" sz="1200" b="0" dirty="0"/>
              <a:t> </a:t>
            </a:r>
            <a:r>
              <a:rPr lang="en-GB" sz="1200" b="0" dirty="0" err="1"/>
              <a:t>gevoel</a:t>
            </a:r>
            <a:r>
              <a:rPr lang="en-GB" sz="1200" b="0" dirty="0"/>
              <a:t> van </a:t>
            </a:r>
            <a:r>
              <a:rPr lang="en-GB" sz="1200" b="0" dirty="0" err="1"/>
              <a:t>werkzaamheid</a:t>
            </a:r>
            <a:r>
              <a:rPr lang="en-GB" sz="1200" dirty="0"/>
              <a:t>, </a:t>
            </a:r>
            <a:r>
              <a:rPr lang="en-GB" sz="1200" dirty="0" err="1"/>
              <a:t>hoog</a:t>
            </a:r>
            <a:r>
              <a:rPr lang="en-GB" sz="1200" dirty="0"/>
              <a:t> </a:t>
            </a:r>
            <a:r>
              <a:rPr lang="en-GB" sz="1200" dirty="0" err="1"/>
              <a:t>gevoel</a:t>
            </a:r>
            <a:r>
              <a:rPr lang="en-GB" sz="1200" dirty="0"/>
              <a:t> van </a:t>
            </a:r>
            <a:r>
              <a:rPr lang="en-GB" sz="1200" dirty="0" err="1"/>
              <a:t>eigenwaarde</a:t>
            </a:r>
            <a:r>
              <a:rPr lang="en-GB" sz="1200" dirty="0"/>
              <a:t>, </a:t>
            </a:r>
            <a:r>
              <a:rPr lang="en-GB" sz="1200" dirty="0" err="1"/>
              <a:t>impulsbeheersing</a:t>
            </a:r>
            <a:r>
              <a:rPr lang="en-GB" sz="1200" dirty="0"/>
              <a:t>, </a:t>
            </a:r>
            <a:r>
              <a:rPr lang="en-GB" sz="1200" dirty="0" err="1"/>
              <a:t>plannen</a:t>
            </a:r>
            <a:r>
              <a:rPr lang="en-GB" sz="1200" dirty="0"/>
              <a:t> </a:t>
            </a:r>
            <a:r>
              <a:rPr lang="en-GB" sz="1200" dirty="0" err="1"/>
              <a:t>en</a:t>
            </a:r>
            <a:r>
              <a:rPr lang="en-GB" sz="1200" dirty="0"/>
              <a:t> </a:t>
            </a:r>
            <a:r>
              <a:rPr lang="en-GB" sz="1200" dirty="0" err="1"/>
              <a:t>doelen</a:t>
            </a:r>
            <a:r>
              <a:rPr lang="en-GB" sz="1200" dirty="0"/>
              <a:t> </a:t>
            </a:r>
            <a:r>
              <a:rPr lang="en-GB" sz="1200" dirty="0" err="1"/>
              <a:t>vaststellen</a:t>
            </a:r>
            <a:r>
              <a:rPr lang="en-GB" sz="1200" dirty="0"/>
              <a:t>, </a:t>
            </a:r>
            <a:r>
              <a:rPr lang="en-GB" sz="1200" dirty="0" err="1"/>
              <a:t>geloof</a:t>
            </a:r>
            <a:r>
              <a:rPr lang="en-GB" sz="1200" dirty="0"/>
              <a:t> in de </a:t>
            </a:r>
            <a:r>
              <a:rPr lang="en-GB" sz="1200" dirty="0" err="1"/>
              <a:t>toekomst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lgn="l">
              <a:defRPr/>
            </a:pPr>
            <a:r>
              <a:rPr lang="en-GB" sz="1200" b="1" dirty="0" err="1">
                <a:solidFill>
                  <a:srgbClr val="3AC001"/>
                </a:solidFill>
              </a:rPr>
              <a:t>bemiddeling</a:t>
            </a:r>
            <a:r>
              <a:rPr lang="en-GB" sz="1200" b="1" dirty="0">
                <a:solidFill>
                  <a:srgbClr val="3AC001"/>
                </a:solidFill>
              </a:rPr>
              <a:t> </a:t>
            </a:r>
            <a:r>
              <a:rPr lang="en-GB" sz="1200" b="1" dirty="0" err="1">
                <a:solidFill>
                  <a:srgbClr val="3AC001"/>
                </a:solidFill>
              </a:rPr>
              <a:t>en</a:t>
            </a:r>
            <a:r>
              <a:rPr lang="en-GB" sz="1200" b="1" dirty="0">
                <a:solidFill>
                  <a:srgbClr val="3AC001"/>
                </a:solidFill>
              </a:rPr>
              <a:t> </a:t>
            </a:r>
            <a:r>
              <a:rPr lang="en-GB" sz="1200" b="1" dirty="0" err="1">
                <a:solidFill>
                  <a:srgbClr val="3AC001"/>
                </a:solidFill>
              </a:rPr>
              <a:t>onderhandeling</a:t>
            </a:r>
            <a:endParaRPr lang="en-GB" sz="1200" b="1" dirty="0">
              <a:solidFill>
                <a:srgbClr val="3AC001"/>
              </a:solidFill>
            </a:endParaRPr>
          </a:p>
          <a:p>
            <a:pPr lvl="0" algn="l">
              <a:defRPr/>
            </a:pPr>
            <a:r>
              <a:rPr lang="en-GB" sz="1200" b="0" dirty="0" err="1">
                <a:solidFill>
                  <a:srgbClr val="3AC001"/>
                </a:solidFill>
              </a:rPr>
              <a:t>probleemoplossing</a:t>
            </a:r>
            <a:r>
              <a:rPr lang="en-GB" sz="1200" b="0" dirty="0">
                <a:solidFill>
                  <a:srgbClr val="3AC001"/>
                </a:solidFill>
              </a:rPr>
              <a:t> </a:t>
            </a:r>
            <a:r>
              <a:rPr lang="en-GB" sz="1200" b="0" dirty="0" err="1">
                <a:solidFill>
                  <a:srgbClr val="3AC001"/>
                </a:solidFill>
              </a:rPr>
              <a:t>en</a:t>
            </a:r>
            <a:r>
              <a:rPr lang="en-GB" sz="1200" b="0" dirty="0">
                <a:solidFill>
                  <a:srgbClr val="3AC001"/>
                </a:solidFill>
              </a:rPr>
              <a:t> consensus in </a:t>
            </a:r>
            <a:r>
              <a:rPr lang="en-GB" sz="1200" b="0" dirty="0" err="1">
                <a:solidFill>
                  <a:srgbClr val="3AC001"/>
                </a:solidFill>
              </a:rPr>
              <a:t>groepen</a:t>
            </a:r>
            <a:r>
              <a:rPr lang="en-GB" sz="1200" dirty="0"/>
              <a:t>, </a:t>
            </a:r>
            <a:r>
              <a:rPr lang="en-GB" sz="1200" dirty="0" err="1"/>
              <a:t>basisgroepen</a:t>
            </a:r>
            <a:r>
              <a:rPr lang="en-GB" sz="1200" dirty="0"/>
              <a:t>, </a:t>
            </a:r>
            <a:r>
              <a:rPr lang="en-GB" sz="1200" dirty="0" err="1"/>
              <a:t>stilstaan</a:t>
            </a:r>
            <a:r>
              <a:rPr lang="en-GB" sz="1200" dirty="0"/>
              <a:t> </a:t>
            </a:r>
            <a:r>
              <a:rPr lang="en-GB" sz="1200" dirty="0" err="1"/>
              <a:t>en</a:t>
            </a:r>
            <a:r>
              <a:rPr lang="en-GB" sz="1200" dirty="0"/>
              <a:t> </a:t>
            </a:r>
            <a:r>
              <a:rPr lang="en-GB" sz="1200" dirty="0" err="1"/>
              <a:t>nadenken</a:t>
            </a:r>
            <a:r>
              <a:rPr lang="en-GB" sz="1200" dirty="0"/>
              <a:t> </a:t>
            </a:r>
            <a:r>
              <a:rPr lang="en-GB" sz="1200" dirty="0" err="1"/>
              <a:t>alvorens</a:t>
            </a:r>
            <a:r>
              <a:rPr lang="en-GB" sz="1200" dirty="0"/>
              <a:t> </a:t>
            </a:r>
            <a:r>
              <a:rPr lang="en-GB" sz="1200" dirty="0" err="1"/>
              <a:t>te</a:t>
            </a:r>
            <a:r>
              <a:rPr lang="en-GB" sz="1200" dirty="0"/>
              <a:t> </a:t>
            </a:r>
            <a:r>
              <a:rPr lang="en-GB" sz="1200" dirty="0" err="1"/>
              <a:t>reageren</a:t>
            </a:r>
            <a:r>
              <a:rPr lang="en-GB" sz="1200" dirty="0"/>
              <a:t> op </a:t>
            </a:r>
            <a:r>
              <a:rPr lang="en-GB" sz="1200" dirty="0" err="1"/>
              <a:t>provocatie</a:t>
            </a:r>
            <a:endParaRPr lang="en-GB" sz="1200" dirty="0"/>
          </a:p>
          <a:p>
            <a:pPr lvl="0" algn="l">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FF035D"/>
                </a:solidFill>
              </a:rPr>
              <a:t>probleemoplossing</a:t>
            </a:r>
            <a:r>
              <a:rPr lang="en-GB" sz="1200" b="1" dirty="0">
                <a:solidFill>
                  <a:srgbClr val="FF035D"/>
                </a:solidFill>
              </a:rPr>
              <a:t> </a:t>
            </a:r>
            <a:br>
              <a:rPr lang="en-GB" sz="1200" b="1" dirty="0"/>
            </a:br>
            <a:r>
              <a:rPr lang="en-GB" sz="1200" dirty="0"/>
              <a:t>abstract </a:t>
            </a:r>
            <a:r>
              <a:rPr lang="en-GB" sz="1200" dirty="0" err="1"/>
              <a:t>denkvermogen</a:t>
            </a:r>
            <a:r>
              <a:rPr lang="en-GB" sz="1200" dirty="0"/>
              <a:t>, </a:t>
            </a:r>
            <a:r>
              <a:rPr lang="en-GB" sz="1200" dirty="0" err="1"/>
              <a:t>reflectief</a:t>
            </a:r>
            <a:r>
              <a:rPr lang="en-GB" sz="1200" dirty="0"/>
              <a:t> </a:t>
            </a:r>
            <a:r>
              <a:rPr lang="en-GB" sz="1200" dirty="0" err="1"/>
              <a:t>denkvermogen</a:t>
            </a:r>
            <a:r>
              <a:rPr lang="en-GB" sz="1200" dirty="0"/>
              <a:t>, </a:t>
            </a:r>
            <a:r>
              <a:rPr lang="en-GB" sz="1200" dirty="0" err="1"/>
              <a:t>kritisch</a:t>
            </a:r>
            <a:r>
              <a:rPr lang="en-GB" sz="1200" dirty="0"/>
              <a:t> </a:t>
            </a:r>
            <a:r>
              <a:rPr lang="en-GB" sz="1200" dirty="0" err="1"/>
              <a:t>redeneervermogen</a:t>
            </a:r>
            <a:r>
              <a:rPr lang="en-GB" sz="1200" dirty="0"/>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vermogen om alternatieve oplossingen te vinden in frustrerende situaties</a:t>
            </a:r>
            <a:endParaRPr lang="en-GB" sz="120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84203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 opzet van elke workshop is als volgt:</a:t>
            </a:r>
          </a:p>
          <a:p>
            <a:endParaRPr lang="nl-NL" dirty="0"/>
          </a:p>
          <a:p>
            <a:r>
              <a:rPr lang="nl-NL" sz="1200" b="0" i="0" u="none" strike="noStrike" baseline="0" dirty="0">
                <a:solidFill>
                  <a:srgbClr val="000000"/>
                </a:solidFill>
                <a:latin typeface="Calibri" panose="020F0502020204030204" pitchFamily="34" charset="0"/>
              </a:rPr>
              <a:t>De workshops bieden informatie en oefeningen voor: </a:t>
            </a:r>
          </a:p>
          <a:p>
            <a:pPr marL="285750" indent="-285750">
              <a:buFontTx/>
              <a:buChar char="-"/>
            </a:pPr>
            <a:r>
              <a:rPr lang="nl-NL" sz="1200" b="1" i="0" u="none" strike="noStrike" baseline="0" dirty="0">
                <a:solidFill>
                  <a:srgbClr val="000000"/>
                </a:solidFill>
                <a:latin typeface="Verdana" panose="020B0604030504040204" pitchFamily="34" charset="0"/>
              </a:rPr>
              <a:t>een goed begrip van de concepten</a:t>
            </a:r>
            <a:r>
              <a:rPr lang="nl-NL" sz="1200" b="0" i="0" u="none" strike="noStrike" baseline="0" dirty="0">
                <a:solidFill>
                  <a:srgbClr val="000000"/>
                </a:solidFill>
                <a:latin typeface="Verdana" panose="020B0604030504040204" pitchFamily="34" charset="0"/>
              </a:rPr>
              <a:t>; </a:t>
            </a:r>
          </a:p>
          <a:p>
            <a:pPr marL="0" indent="0">
              <a:buFontTx/>
              <a:buNone/>
            </a:pPr>
            <a:r>
              <a:rPr lang="nl-NL" sz="1200" b="0" i="0" u="none" strike="noStrike" baseline="0" dirty="0">
                <a:solidFill>
                  <a:srgbClr val="000000"/>
                </a:solidFill>
                <a:latin typeface="Verdana" panose="020B0604030504040204" pitchFamily="34" charset="0"/>
              </a:rPr>
              <a:t>Grofweg: radicalisering in het algemeen, het verband tussen radicalisering en het onderwerp van de workshop (één van 7 opties)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000000"/>
                </a:solidFill>
                <a:latin typeface="Calibri" panose="020F0502020204030204" pitchFamily="34" charset="0"/>
              </a:rPr>
              <a:t>Elke workshop begint met een algemene uitleg van het concept van radicalisering (net als vandaag), daarna wordt uitgelegd hoe bijv. je woede (niet) kunnen beheersen bijdraagt aan radicalisering.</a:t>
            </a:r>
          </a:p>
          <a:p>
            <a:pPr marL="0" indent="0">
              <a:buFontTx/>
              <a:buNone/>
            </a:pPr>
            <a:endParaRPr lang="nl-NL" sz="1200" b="0" i="0" u="none" strike="noStrike" baseline="0" dirty="0">
              <a:solidFill>
                <a:srgbClr val="000000"/>
              </a:solidFill>
              <a:latin typeface="Verdana" panose="020B0604030504040204" pitchFamily="34" charset="0"/>
            </a:endParaRPr>
          </a:p>
          <a:p>
            <a:pPr marL="285750" indent="-285750">
              <a:buFontTx/>
              <a:buChar char="-"/>
            </a:pPr>
            <a:r>
              <a:rPr lang="nl-NL" sz="1200" b="0" i="0" u="none" strike="noStrike" kern="1200" baseline="0" dirty="0">
                <a:solidFill>
                  <a:srgbClr val="000000"/>
                </a:solidFill>
                <a:latin typeface="Calibri" panose="020F0502020204030204" pitchFamily="34" charset="0"/>
                <a:ea typeface="+mn-ea"/>
                <a:cs typeface="+mn-cs"/>
              </a:rPr>
              <a:t>de </a:t>
            </a:r>
            <a:r>
              <a:rPr lang="nl-NL" sz="1200" b="1" i="0" u="none" strike="noStrike" baseline="0" dirty="0">
                <a:solidFill>
                  <a:srgbClr val="000000"/>
                </a:solidFill>
                <a:latin typeface="Calibri" panose="020F0502020204030204" pitchFamily="34" charset="0"/>
              </a:rPr>
              <a:t>internalisering van vaardigheden, strategieën </a:t>
            </a:r>
            <a:r>
              <a:rPr lang="nl-NL" sz="1200" b="0" i="0" u="none" strike="noStrike" baseline="0" dirty="0">
                <a:solidFill>
                  <a:srgbClr val="000000"/>
                </a:solidFill>
                <a:latin typeface="Calibri" panose="020F0502020204030204" pitchFamily="34" charset="0"/>
              </a:rPr>
              <a:t>en </a:t>
            </a:r>
            <a:r>
              <a:rPr lang="nl-NL" sz="1200" b="1" i="0" u="none" strike="noStrike" baseline="0" dirty="0">
                <a:solidFill>
                  <a:srgbClr val="000000"/>
                </a:solidFill>
                <a:latin typeface="Calibri" panose="020F0502020204030204" pitchFamily="34" charset="0"/>
              </a:rPr>
              <a:t>technieken </a:t>
            </a:r>
            <a:r>
              <a:rPr lang="nl-NL" sz="1200" b="0" i="0" u="none" strike="noStrike" baseline="0" dirty="0">
                <a:solidFill>
                  <a:srgbClr val="000000"/>
                </a:solidFill>
                <a:latin typeface="Calibri" panose="020F0502020204030204" pitchFamily="34" charset="0"/>
              </a:rPr>
              <a:t>om bij jongeren te gebruiken. Geoefend in de veilige omgeving van de workshop. </a:t>
            </a:r>
          </a:p>
          <a:p>
            <a:pPr marL="285750" indent="-285750">
              <a:buFontTx/>
              <a:buChar char="-"/>
            </a:pPr>
            <a:endParaRPr lang="nl-NL" sz="1200" b="0" i="0" u="none" strike="noStrike" baseline="0" dirty="0">
              <a:solidFill>
                <a:srgbClr val="000000"/>
              </a:solidFill>
              <a:latin typeface="Calibri" panose="020F0502020204030204" pitchFamily="34" charset="0"/>
            </a:endParaRPr>
          </a:p>
          <a:p>
            <a:pPr marL="0" indent="0">
              <a:buFontTx/>
              <a:buNone/>
            </a:pPr>
            <a:r>
              <a:rPr lang="nl-NL" sz="1200" b="0" i="0" u="none" strike="noStrike" baseline="0" dirty="0">
                <a:solidFill>
                  <a:srgbClr val="000000"/>
                </a:solidFill>
                <a:latin typeface="Calibri" panose="020F0502020204030204" pitchFamily="34" charset="0"/>
              </a:rPr>
              <a:t>De workshops bieden technieken die helpen om jongeren te leren hoe ze moeten reageren op disfunctionele situaties die een radicaliseringsproces kunnen </a:t>
            </a:r>
            <a:r>
              <a:rPr lang="nl-NL" sz="1200" b="0" i="0" u="none" strike="noStrike" baseline="0" dirty="0" err="1">
                <a:solidFill>
                  <a:srgbClr val="000000"/>
                </a:solidFill>
                <a:latin typeface="Calibri" panose="020F0502020204030204" pitchFamily="34" charset="0"/>
              </a:rPr>
              <a:t>triggeren</a:t>
            </a:r>
            <a:r>
              <a:rPr lang="nl-NL" sz="1200" b="0" i="0" u="none" strike="noStrike" baseline="0" dirty="0">
                <a:solidFill>
                  <a:srgbClr val="000000"/>
                </a:solidFill>
                <a:latin typeface="Calibri" panose="020F0502020204030204" pitchFamily="34" charset="0"/>
              </a:rPr>
              <a:t>. Professionals die werken met jongeren worden uitgerust met methoden om ze aan te moedigen hun gedrag onder controle te houden door keuzes te maken die op niet-gewelddadige wijze in hun behoeften kunnen voorzien en conflicten kunnen oplossen op principiële manieren.</a:t>
            </a:r>
          </a:p>
          <a:p>
            <a:pPr marL="0" indent="0">
              <a:buFontTx/>
              <a:buNone/>
            </a:pPr>
            <a:endParaRPr lang="nl-NL"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000000"/>
                </a:solidFill>
                <a:latin typeface="Calibri" panose="020F0502020204030204" pitchFamily="34" charset="0"/>
              </a:rPr>
              <a:t>De oefeningen hebben verschillende resultaten als doel. Sommige kweken een beter begrip van de onderwerpen, sommige helpen de problemen te identificeren/in kaart te brengen, en sommige helpen het probleem op te lossen. Daarom moet je ze samen gebruiken, en niet ieder apart, zodat ze efficiënter zijn.</a:t>
            </a:r>
          </a:p>
          <a:p>
            <a:endParaRPr lang="nl-NL" sz="1000" b="0" i="0" u="none" strike="noStrike" baseline="0" dirty="0">
              <a:solidFill>
                <a:srgbClr val="000000"/>
              </a:solidFill>
              <a:latin typeface="Calibri" panose="020F0502020204030204" pitchFamily="34" charset="0"/>
            </a:endParaRPr>
          </a:p>
          <a:p>
            <a:r>
              <a:rPr lang="nl-NL" sz="1000" b="0" i="0" u="none" strike="noStrike" baseline="0" dirty="0">
                <a:solidFill>
                  <a:srgbClr val="000000"/>
                </a:solidFill>
                <a:latin typeface="Calibri" panose="020F0502020204030204" pitchFamily="34" charset="0"/>
              </a:rPr>
              <a:t>Verder zijn de </a:t>
            </a:r>
            <a:r>
              <a:rPr lang="nl-NL" sz="1000" b="0" i="1" u="none" strike="noStrike" baseline="0" dirty="0">
                <a:solidFill>
                  <a:srgbClr val="000000"/>
                </a:solidFill>
                <a:latin typeface="Calibri" panose="020F0502020204030204" pitchFamily="34" charset="0"/>
              </a:rPr>
              <a:t>hands-on</a:t>
            </a:r>
            <a:r>
              <a:rPr lang="nl-NL" sz="1000" b="0" i="0" u="none" strike="noStrike" baseline="0" dirty="0">
                <a:solidFill>
                  <a:srgbClr val="000000"/>
                </a:solidFill>
                <a:latin typeface="Calibri" panose="020F0502020204030204" pitchFamily="34" charset="0"/>
              </a:rPr>
              <a:t> strategieën en vaardigheden die je leert tijdens de workshops gericht op zowel risicofactoren als beschermende factoren bij radicalisering.  </a:t>
            </a:r>
          </a:p>
          <a:p>
            <a:endParaRPr lang="nl-NL" sz="1000" b="0" i="0" u="none" strike="noStrike" baseline="0" dirty="0">
              <a:solidFill>
                <a:srgbClr val="000000"/>
              </a:solidFill>
              <a:latin typeface="Calibri" panose="020F0502020204030204" pitchFamily="34" charset="0"/>
            </a:endParaRPr>
          </a:p>
          <a:p>
            <a:r>
              <a:rPr lang="nl-NL" sz="1000" b="0" i="0" u="none" strike="noStrike" baseline="0" dirty="0">
                <a:solidFill>
                  <a:srgbClr val="000000"/>
                </a:solidFill>
                <a:latin typeface="Calibri" panose="020F0502020204030204" pitchFamily="34" charset="0"/>
              </a:rPr>
              <a:t>Iedere workshop eindigt met een evaluatie om de uitvoering te verbeteren en de inhoud relevanter te maken.</a:t>
            </a:r>
          </a:p>
          <a:p>
            <a:endParaRPr lang="nl-NL" noProof="0" dirty="0"/>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tweede deel van het programma van vandaag gaan we het hebben over radicalisering. Wat is radicalisering?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nl-NL" sz="1200" b="0" i="0" kern="1200" noProof="0" dirty="0">
              <a:solidFill>
                <a:schemeClr val="tx1"/>
              </a:solidFill>
              <a:effectLst/>
              <a:latin typeface="+mn-lt"/>
              <a:ea typeface="+mn-ea"/>
              <a:cs typeface="+mn-cs"/>
            </a:endParaRP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ideo" Target="https://www.youtube.com/embed/kHszRyuR2Ic?feature=oembed" TargetMode="Externa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s://www.youtube.com/watch?v=fVaFmcT7ss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NFrU9egvhbs"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noProof="0" dirty="0"/>
              <a:t>Training voor Trainers</a:t>
            </a:r>
          </a:p>
        </p:txBody>
      </p:sp>
      <p:sp>
        <p:nvSpPr>
          <p:cNvPr id="3" name="Subtitle 2"/>
          <p:cNvSpPr>
            <a:spLocks noGrp="1"/>
          </p:cNvSpPr>
          <p:nvPr>
            <p:ph type="subTitle" idx="1"/>
          </p:nvPr>
        </p:nvSpPr>
        <p:spPr>
          <a:ln>
            <a:noFill/>
          </a:ln>
        </p:spPr>
        <p:txBody>
          <a:bodyPr anchor="t">
            <a:normAutofit/>
          </a:bodyPr>
          <a:lstStyle/>
          <a:p>
            <a:r>
              <a:rPr lang="nl-NL" sz="2800" noProof="0" dirty="0">
                <a:solidFill>
                  <a:schemeClr val="tx1"/>
                </a:solidFill>
              </a:rPr>
              <a:t>Dag 1: Radicalisering van Jongeren Voorkomen</a:t>
            </a:r>
          </a:p>
        </p:txBody>
      </p:sp>
      <p:sp>
        <p:nvSpPr>
          <p:cNvPr id="5" name="Footer Placeholder 4"/>
          <p:cNvSpPr>
            <a:spLocks noGrp="1"/>
          </p:cNvSpPr>
          <p:nvPr>
            <p:ph type="ftr" sz="quarter" idx="11"/>
          </p:nvPr>
        </p:nvSpPr>
        <p:spPr/>
        <p:txBody>
          <a:bodyPr/>
          <a:lstStyle/>
          <a:p>
            <a:r>
              <a:rPr lang="en-US" dirty="0"/>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nl-NL" sz="3200" dirty="0"/>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r>
              <a:rPr lang="nl-NL" dirty="0">
                <a:solidFill>
                  <a:srgbClr val="496DC7"/>
                </a:solidFill>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r>
              <a:rPr lang="nl-NL" sz="900" dirty="0">
                <a:solidFill>
                  <a:srgbClr val="6BB1C9">
                    <a:lumMod val="60000"/>
                    <a:lumOff val="40000"/>
                  </a:srgbClr>
                </a:solidFill>
                <a:latin typeface="Calibri"/>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r>
              <a:rPr lang="nl-NL" dirty="0">
                <a:solidFill>
                  <a:schemeClr val="accent4">
                    <a:lumMod val="50000"/>
                  </a:schemeClr>
                </a:solidFill>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nl-NL" sz="3200" dirty="0"/>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r>
              <a:rPr lang="nl-NL" dirty="0">
                <a:solidFill>
                  <a:srgbClr val="496DC7"/>
                </a:solidFill>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r>
              <a:rPr lang="nl-NL" sz="900" dirty="0">
                <a:solidFill>
                  <a:srgbClr val="6BB1C9">
                    <a:lumMod val="60000"/>
                    <a:lumOff val="40000"/>
                  </a:srgbClr>
                </a:solidFill>
                <a:latin typeface="Calibri"/>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r>
              <a:rPr lang="nl-NL" dirty="0">
                <a:solidFill>
                  <a:schemeClr val="accent4">
                    <a:lumMod val="50000"/>
                  </a:schemeClr>
                </a:solidFill>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fld id="{CB318F78-A315-46C9-8B3F-2431B4397D31}" type="slidenum">
              <a:rPr lang="en-US" smtClean="0"/>
              <a:t>11</a:t>
            </a:fld>
            <a:endParaRPr lang="en-US" dirty="0"/>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extLst>
              <p:ext uri="{D42A27DB-BD31-4B8C-83A1-F6EECF244321}">
                <p14:modId xmlns:p14="http://schemas.microsoft.com/office/powerpoint/2010/main" val="2040292196"/>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3765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r>
              <a:rPr lang="nl-NL" sz="1000" i="1" dirty="0">
                <a:solidFill>
                  <a:schemeClr val="bg1">
                    <a:lumMod val="50000"/>
                  </a:schemeClr>
                </a:solidFill>
              </a:rPr>
              <a:t>Bron: </a:t>
            </a:r>
            <a:r>
              <a:rPr lang="nl-NL" sz="1000" i="1" dirty="0" err="1">
                <a:solidFill>
                  <a:schemeClr val="bg1">
                    <a:lumMod val="50000"/>
                  </a:schemeClr>
                </a:solidFill>
              </a:rPr>
              <a:t>Moghaddam</a:t>
            </a:r>
            <a:r>
              <a:rPr lang="nl-NL" sz="1000" i="1" dirty="0">
                <a:solidFill>
                  <a:schemeClr val="bg1">
                    <a:lumMod val="50000"/>
                  </a:schemeClr>
                </a:solidFill>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17497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2948461988"/>
              </p:ext>
            </p:extLst>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r>
              <a:rPr lang="en-US" sz="1000" i="1" dirty="0" err="1">
                <a:solidFill>
                  <a:schemeClr val="bg1">
                    <a:lumMod val="50000"/>
                  </a:schemeClr>
                </a:solidFill>
              </a:rPr>
              <a:t>Bron</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fld id="{CB318F78-A315-46C9-8B3F-2431B4397D31}" type="slidenum">
              <a:rPr lang="en-US" smtClean="0"/>
              <a:t>15</a:t>
            </a:fld>
            <a:endParaRPr lang="en-US" dirty="0"/>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2263A473-615A-4BFC-B222-64DAD3276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73" t="8316" r="15696" b="2692"/>
          <a:stretch/>
        </p:blipFill>
        <p:spPr bwMode="auto">
          <a:xfrm>
            <a:off x="7144928" y="2503482"/>
            <a:ext cx="1673799" cy="2339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u Extremism in India BY KHALID UMAR - Dialogue Times">
            <a:extLst>
              <a:ext uri="{FF2B5EF4-FFF2-40B4-BE49-F238E27FC236}">
                <a16:creationId xmlns:a16="http://schemas.microsoft.com/office/drawing/2014/main" id="{9598779F-3598-4D83-9C19-B946105AA8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39" t="21687" r="8965"/>
          <a:stretch/>
        </p:blipFill>
        <p:spPr bwMode="auto">
          <a:xfrm>
            <a:off x="5340830" y="4233352"/>
            <a:ext cx="1612846" cy="176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hat is Antifa? The anti-fascism movement that's growing ...">
            <a:extLst>
              <a:ext uri="{FF2B5EF4-FFF2-40B4-BE49-F238E27FC236}">
                <a16:creationId xmlns:a16="http://schemas.microsoft.com/office/drawing/2014/main" id="{A67F847C-C640-4571-BEAE-E92468EAA6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32" r="12637" b="7995"/>
          <a:stretch/>
        </p:blipFill>
        <p:spPr bwMode="auto">
          <a:xfrm>
            <a:off x="2934048" y="3046802"/>
            <a:ext cx="2199540" cy="176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nce 2002, Right-wing White Terrorists have Killed More ...">
            <a:extLst>
              <a:ext uri="{FF2B5EF4-FFF2-40B4-BE49-F238E27FC236}">
                <a16:creationId xmlns:a16="http://schemas.microsoft.com/office/drawing/2014/main" id="{11838E0E-F252-4507-BD21-D9F393E107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47"/>
          <a:stretch/>
        </p:blipFill>
        <p:spPr bwMode="auto">
          <a:xfrm>
            <a:off x="435615" y="4237003"/>
            <a:ext cx="2314578" cy="1760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3" name="Tekstvak 12">
            <a:extLst>
              <a:ext uri="{FF2B5EF4-FFF2-40B4-BE49-F238E27FC236}">
                <a16:creationId xmlns:a16="http://schemas.microsoft.com/office/drawing/2014/main" id="{7A1D9CAF-52F1-4151-8DD6-3D491DBB2AD8}"/>
              </a:ext>
            </a:extLst>
          </p:cNvPr>
          <p:cNvSpPr txBox="1"/>
          <p:nvPr/>
        </p:nvSpPr>
        <p:spPr>
          <a:xfrm>
            <a:off x="996226" y="5710265"/>
            <a:ext cx="1066800" cy="307777"/>
          </a:xfrm>
          <a:prstGeom prst="rect">
            <a:avLst/>
          </a:prstGeom>
          <a:noFill/>
        </p:spPr>
        <p:txBody>
          <a:bodyPr wrap="square" rtlCol="0">
            <a:spAutoFit/>
          </a:bodyPr>
          <a:lstStyle/>
          <a:p>
            <a:r>
              <a:rPr lang="en-GB" sz="1400" dirty="0" err="1">
                <a:solidFill>
                  <a:schemeClr val="bg1"/>
                </a:solidFill>
              </a:rPr>
              <a:t>Rechts</a:t>
            </a:r>
            <a:endParaRPr lang="en-GB" sz="1400" dirty="0">
              <a:solidFill>
                <a:schemeClr val="bg1"/>
              </a:solidFill>
            </a:endParaRPr>
          </a:p>
        </p:txBody>
      </p:sp>
      <p:sp>
        <p:nvSpPr>
          <p:cNvPr id="14" name="Tekstvak 13">
            <a:extLst>
              <a:ext uri="{FF2B5EF4-FFF2-40B4-BE49-F238E27FC236}">
                <a16:creationId xmlns:a16="http://schemas.microsoft.com/office/drawing/2014/main" id="{4CA36C14-73F4-4196-9354-8E39A2715126}"/>
              </a:ext>
            </a:extLst>
          </p:cNvPr>
          <p:cNvSpPr txBox="1"/>
          <p:nvPr/>
        </p:nvSpPr>
        <p:spPr>
          <a:xfrm>
            <a:off x="3222179" y="4495371"/>
            <a:ext cx="1066800" cy="307777"/>
          </a:xfrm>
          <a:prstGeom prst="rect">
            <a:avLst/>
          </a:prstGeom>
          <a:noFill/>
        </p:spPr>
        <p:txBody>
          <a:bodyPr wrap="square" rtlCol="0">
            <a:spAutoFit/>
          </a:bodyPr>
          <a:lstStyle/>
          <a:p>
            <a:r>
              <a:rPr lang="en-GB" sz="1400" dirty="0">
                <a:solidFill>
                  <a:schemeClr val="bg1"/>
                </a:solidFill>
              </a:rPr>
              <a:t>Links</a:t>
            </a:r>
          </a:p>
        </p:txBody>
      </p:sp>
      <p:sp>
        <p:nvSpPr>
          <p:cNvPr id="15" name="Tekstvak 14">
            <a:extLst>
              <a:ext uri="{FF2B5EF4-FFF2-40B4-BE49-F238E27FC236}">
                <a16:creationId xmlns:a16="http://schemas.microsoft.com/office/drawing/2014/main" id="{C438FD6A-BACB-4115-9F79-7631898D7A0D}"/>
              </a:ext>
            </a:extLst>
          </p:cNvPr>
          <p:cNvSpPr txBox="1"/>
          <p:nvPr/>
        </p:nvSpPr>
        <p:spPr>
          <a:xfrm>
            <a:off x="6002711" y="5689790"/>
            <a:ext cx="1066800" cy="307777"/>
          </a:xfrm>
          <a:prstGeom prst="rect">
            <a:avLst/>
          </a:prstGeom>
          <a:noFill/>
        </p:spPr>
        <p:txBody>
          <a:bodyPr wrap="square" rtlCol="0">
            <a:spAutoFit/>
          </a:bodyPr>
          <a:lstStyle/>
          <a:p>
            <a:r>
              <a:rPr lang="en-GB" sz="1400" dirty="0" err="1">
                <a:solidFill>
                  <a:schemeClr val="bg1"/>
                </a:solidFill>
              </a:rPr>
              <a:t>Religieus</a:t>
            </a:r>
            <a:endParaRPr lang="en-GB" sz="1400" dirty="0">
              <a:solidFill>
                <a:schemeClr val="bg1"/>
              </a:solidFill>
            </a:endParaRPr>
          </a:p>
        </p:txBody>
      </p:sp>
      <p:sp>
        <p:nvSpPr>
          <p:cNvPr id="16" name="Tekstvak 15">
            <a:extLst>
              <a:ext uri="{FF2B5EF4-FFF2-40B4-BE49-F238E27FC236}">
                <a16:creationId xmlns:a16="http://schemas.microsoft.com/office/drawing/2014/main" id="{1E42CCEB-47B6-4304-8023-D3B37367D9EA}"/>
              </a:ext>
            </a:extLst>
          </p:cNvPr>
          <p:cNvSpPr txBox="1"/>
          <p:nvPr/>
        </p:nvSpPr>
        <p:spPr>
          <a:xfrm>
            <a:off x="7616914" y="4535219"/>
            <a:ext cx="1066800" cy="307777"/>
          </a:xfrm>
          <a:prstGeom prst="rect">
            <a:avLst/>
          </a:prstGeom>
          <a:noFill/>
        </p:spPr>
        <p:txBody>
          <a:bodyPr wrap="square" rtlCol="0">
            <a:spAutoFit/>
          </a:bodyPr>
          <a:lstStyle/>
          <a:p>
            <a:r>
              <a:rPr lang="en-GB" sz="1400" dirty="0">
                <a:solidFill>
                  <a:schemeClr val="bg1"/>
                </a:solidFill>
              </a:rPr>
              <a:t>Single issue</a:t>
            </a:r>
          </a:p>
        </p:txBody>
      </p:sp>
      <p:sp>
        <p:nvSpPr>
          <p:cNvPr id="20" name="Tekstvak 19">
            <a:extLst>
              <a:ext uri="{FF2B5EF4-FFF2-40B4-BE49-F238E27FC236}">
                <a16:creationId xmlns:a16="http://schemas.microsoft.com/office/drawing/2014/main" id="{40968DB3-394C-4D9E-959E-73B6D5FE6BC8}"/>
              </a:ext>
            </a:extLst>
          </p:cNvPr>
          <p:cNvSpPr txBox="1"/>
          <p:nvPr/>
        </p:nvSpPr>
        <p:spPr>
          <a:xfrm>
            <a:off x="459963" y="5957719"/>
            <a:ext cx="2229277" cy="276999"/>
          </a:xfrm>
          <a:prstGeom prst="rect">
            <a:avLst/>
          </a:prstGeom>
          <a:noFill/>
        </p:spPr>
        <p:txBody>
          <a:bodyPr wrap="square">
            <a:spAutoFit/>
          </a:bodyPr>
          <a:lstStyle/>
          <a:p>
            <a:pPr algn="ctr"/>
            <a:r>
              <a:rPr lang="en-GB" sz="1200" dirty="0" err="1"/>
              <a:t>Rechts</a:t>
            </a:r>
            <a:r>
              <a:rPr lang="en-GB" sz="1200" dirty="0"/>
              <a:t>-extremist</a:t>
            </a:r>
          </a:p>
        </p:txBody>
      </p:sp>
      <p:sp>
        <p:nvSpPr>
          <p:cNvPr id="21" name="Tekstvak 20">
            <a:extLst>
              <a:ext uri="{FF2B5EF4-FFF2-40B4-BE49-F238E27FC236}">
                <a16:creationId xmlns:a16="http://schemas.microsoft.com/office/drawing/2014/main" id="{57087CB7-8FDD-4500-957F-0164A0B66FC5}"/>
              </a:ext>
            </a:extLst>
          </p:cNvPr>
          <p:cNvSpPr txBox="1"/>
          <p:nvPr/>
        </p:nvSpPr>
        <p:spPr>
          <a:xfrm>
            <a:off x="2928736" y="4767518"/>
            <a:ext cx="2229277" cy="276999"/>
          </a:xfrm>
          <a:prstGeom prst="rect">
            <a:avLst/>
          </a:prstGeom>
          <a:noFill/>
        </p:spPr>
        <p:txBody>
          <a:bodyPr wrap="square">
            <a:spAutoFit/>
          </a:bodyPr>
          <a:lstStyle/>
          <a:p>
            <a:pPr algn="ctr"/>
            <a:r>
              <a:rPr lang="en-GB" sz="1200" dirty="0"/>
              <a:t>Links-extremist</a:t>
            </a:r>
          </a:p>
        </p:txBody>
      </p:sp>
      <p:sp>
        <p:nvSpPr>
          <p:cNvPr id="22" name="Tekstvak 21">
            <a:extLst>
              <a:ext uri="{FF2B5EF4-FFF2-40B4-BE49-F238E27FC236}">
                <a16:creationId xmlns:a16="http://schemas.microsoft.com/office/drawing/2014/main" id="{12CB4796-CCF6-4A10-8E2D-979BD41D049A}"/>
              </a:ext>
            </a:extLst>
          </p:cNvPr>
          <p:cNvSpPr txBox="1"/>
          <p:nvPr/>
        </p:nvSpPr>
        <p:spPr>
          <a:xfrm>
            <a:off x="5159499" y="5957719"/>
            <a:ext cx="1794178" cy="276999"/>
          </a:xfrm>
          <a:prstGeom prst="rect">
            <a:avLst/>
          </a:prstGeom>
          <a:noFill/>
        </p:spPr>
        <p:txBody>
          <a:bodyPr wrap="square">
            <a:spAutoFit/>
          </a:bodyPr>
          <a:lstStyle/>
          <a:p>
            <a:pPr algn="ctr"/>
            <a:r>
              <a:rPr lang="en-GB" sz="1200" dirty="0" err="1"/>
              <a:t>Hindoe</a:t>
            </a:r>
            <a:r>
              <a:rPr lang="en-GB" sz="1200" dirty="0"/>
              <a:t> extremist</a:t>
            </a:r>
          </a:p>
        </p:txBody>
      </p:sp>
      <p:sp>
        <p:nvSpPr>
          <p:cNvPr id="23" name="Tekstvak 22">
            <a:extLst>
              <a:ext uri="{FF2B5EF4-FFF2-40B4-BE49-F238E27FC236}">
                <a16:creationId xmlns:a16="http://schemas.microsoft.com/office/drawing/2014/main" id="{887731E8-26E4-483B-9EFB-93A79F31E897}"/>
              </a:ext>
            </a:extLst>
          </p:cNvPr>
          <p:cNvSpPr txBox="1"/>
          <p:nvPr/>
        </p:nvSpPr>
        <p:spPr>
          <a:xfrm>
            <a:off x="7059210" y="4803148"/>
            <a:ext cx="1794178" cy="276999"/>
          </a:xfrm>
          <a:prstGeom prst="rect">
            <a:avLst/>
          </a:prstGeom>
          <a:noFill/>
        </p:spPr>
        <p:txBody>
          <a:bodyPr wrap="square">
            <a:spAutoFit/>
          </a:bodyPr>
          <a:lstStyle/>
          <a:p>
            <a:pPr algn="ctr"/>
            <a:r>
              <a:rPr lang="en-GB" sz="1200" dirty="0"/>
              <a:t>Eco-</a:t>
            </a:r>
            <a:r>
              <a:rPr lang="en-GB" sz="1200" dirty="0" err="1"/>
              <a:t>activisten</a:t>
            </a:r>
            <a:endParaRPr lang="en-GB" sz="1200" dirty="0"/>
          </a:p>
        </p:txBody>
      </p:sp>
      <p:sp>
        <p:nvSpPr>
          <p:cNvPr id="17" name="Tekstvak 16">
            <a:extLst>
              <a:ext uri="{FF2B5EF4-FFF2-40B4-BE49-F238E27FC236}">
                <a16:creationId xmlns:a16="http://schemas.microsoft.com/office/drawing/2014/main" id="{B4C1CECD-6695-4B40-8B10-F42AC2B11FAA}"/>
              </a:ext>
            </a:extLst>
          </p:cNvPr>
          <p:cNvSpPr txBox="1"/>
          <p:nvPr/>
        </p:nvSpPr>
        <p:spPr>
          <a:xfrm>
            <a:off x="424729" y="6269502"/>
            <a:ext cx="2314578" cy="215444"/>
          </a:xfrm>
          <a:prstGeom prst="rect">
            <a:avLst/>
          </a:prstGeom>
          <a:noFill/>
        </p:spPr>
        <p:txBody>
          <a:bodyPr wrap="square">
            <a:spAutoFit/>
          </a:bodyPr>
          <a:lstStyle/>
          <a:p>
            <a:pPr algn="ctr"/>
            <a:r>
              <a:rPr lang="en-GB" sz="800" dirty="0">
                <a:solidFill>
                  <a:schemeClr val="tx1">
                    <a:lumMod val="50000"/>
                    <a:lumOff val="50000"/>
                  </a:schemeClr>
                </a:solidFill>
              </a:rPr>
              <a:t>www.juancole.com</a:t>
            </a:r>
            <a:endParaRPr lang="nl-NL" sz="800" dirty="0">
              <a:solidFill>
                <a:schemeClr val="tx1">
                  <a:lumMod val="50000"/>
                  <a:lumOff val="50000"/>
                </a:schemeClr>
              </a:solidFill>
            </a:endParaRPr>
          </a:p>
        </p:txBody>
      </p:sp>
      <p:sp>
        <p:nvSpPr>
          <p:cNvPr id="19" name="Tekstvak 18">
            <a:extLst>
              <a:ext uri="{FF2B5EF4-FFF2-40B4-BE49-F238E27FC236}">
                <a16:creationId xmlns:a16="http://schemas.microsoft.com/office/drawing/2014/main" id="{91A1CFED-0BBE-4886-A597-F344912F8E90}"/>
              </a:ext>
            </a:extLst>
          </p:cNvPr>
          <p:cNvSpPr txBox="1"/>
          <p:nvPr/>
        </p:nvSpPr>
        <p:spPr>
          <a:xfrm>
            <a:off x="2862331" y="6223163"/>
            <a:ext cx="2314578" cy="215444"/>
          </a:xfrm>
          <a:prstGeom prst="rect">
            <a:avLst/>
          </a:prstGeom>
          <a:noFill/>
        </p:spPr>
        <p:txBody>
          <a:bodyPr wrap="square">
            <a:spAutoFit/>
          </a:bodyPr>
          <a:lstStyle/>
          <a:p>
            <a:pPr algn="ctr"/>
            <a:r>
              <a:rPr lang="en-GB" sz="800" dirty="0">
                <a:solidFill>
                  <a:schemeClr val="tx1">
                    <a:lumMod val="50000"/>
                    <a:lumOff val="50000"/>
                  </a:schemeClr>
                </a:solidFill>
              </a:rPr>
              <a:t>www.metro.co.uk</a:t>
            </a:r>
            <a:endParaRPr lang="nl-NL" sz="800" dirty="0">
              <a:solidFill>
                <a:schemeClr val="tx1">
                  <a:lumMod val="50000"/>
                  <a:lumOff val="50000"/>
                </a:schemeClr>
              </a:solidFill>
            </a:endParaRPr>
          </a:p>
        </p:txBody>
      </p:sp>
      <p:sp>
        <p:nvSpPr>
          <p:cNvPr id="24" name="Tekstvak 23">
            <a:extLst>
              <a:ext uri="{FF2B5EF4-FFF2-40B4-BE49-F238E27FC236}">
                <a16:creationId xmlns:a16="http://schemas.microsoft.com/office/drawing/2014/main" id="{59B81F56-E446-44FD-B75E-E30669ACD95A}"/>
              </a:ext>
            </a:extLst>
          </p:cNvPr>
          <p:cNvSpPr txBox="1"/>
          <p:nvPr/>
        </p:nvSpPr>
        <p:spPr>
          <a:xfrm>
            <a:off x="4989964" y="6246369"/>
            <a:ext cx="2314578" cy="215444"/>
          </a:xfrm>
          <a:prstGeom prst="rect">
            <a:avLst/>
          </a:prstGeom>
          <a:noFill/>
        </p:spPr>
        <p:txBody>
          <a:bodyPr wrap="square">
            <a:spAutoFit/>
          </a:bodyPr>
          <a:lstStyle/>
          <a:p>
            <a:pPr algn="ctr"/>
            <a:r>
              <a:rPr lang="en-GB" sz="800" dirty="0">
                <a:solidFill>
                  <a:schemeClr val="tx1">
                    <a:lumMod val="50000"/>
                    <a:lumOff val="50000"/>
                  </a:schemeClr>
                </a:solidFill>
              </a:rPr>
              <a:t>www.dialoguetimes.com</a:t>
            </a:r>
            <a:endParaRPr lang="nl-NL" sz="800" dirty="0">
              <a:solidFill>
                <a:schemeClr val="tx1">
                  <a:lumMod val="50000"/>
                  <a:lumOff val="50000"/>
                </a:schemeClr>
              </a:solidFill>
            </a:endParaRPr>
          </a:p>
        </p:txBody>
      </p:sp>
      <p:sp>
        <p:nvSpPr>
          <p:cNvPr id="25" name="Tekstvak 24">
            <a:extLst>
              <a:ext uri="{FF2B5EF4-FFF2-40B4-BE49-F238E27FC236}">
                <a16:creationId xmlns:a16="http://schemas.microsoft.com/office/drawing/2014/main" id="{FB90DE03-8C9A-40E6-BA9D-C970C18513DD}"/>
              </a:ext>
            </a:extLst>
          </p:cNvPr>
          <p:cNvSpPr txBox="1"/>
          <p:nvPr/>
        </p:nvSpPr>
        <p:spPr>
          <a:xfrm>
            <a:off x="6799010" y="6194667"/>
            <a:ext cx="2314578" cy="215444"/>
          </a:xfrm>
          <a:prstGeom prst="rect">
            <a:avLst/>
          </a:prstGeom>
          <a:noFill/>
        </p:spPr>
        <p:txBody>
          <a:bodyPr wrap="square">
            <a:spAutoFit/>
          </a:bodyPr>
          <a:lstStyle/>
          <a:p>
            <a:pPr algn="ctr"/>
            <a:r>
              <a:rPr lang="en-GB" sz="800" dirty="0">
                <a:solidFill>
                  <a:schemeClr val="tx1">
                    <a:lumMod val="50000"/>
                    <a:lumOff val="50000"/>
                  </a:schemeClr>
                </a:solidFill>
              </a:rPr>
              <a:t>www.treehugger.com</a:t>
            </a:r>
            <a:endParaRPr lang="nl-NL" sz="800" dirty="0">
              <a:solidFill>
                <a:schemeClr val="tx1">
                  <a:lumMod val="50000"/>
                  <a:lumOff val="50000"/>
                </a:schemeClr>
              </a:solidFill>
            </a:endParaRPr>
          </a:p>
        </p:txBody>
      </p:sp>
      <p:sp>
        <p:nvSpPr>
          <p:cNvPr id="26" name="Текстово поле 6">
            <a:extLst>
              <a:ext uri="{FF2B5EF4-FFF2-40B4-BE49-F238E27FC236}">
                <a16:creationId xmlns:a16="http://schemas.microsoft.com/office/drawing/2014/main" id="{A02C4AA0-9DB6-48BB-80B7-52672345EA2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49460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18F78-A315-46C9-8B3F-2431B4397D31}" type="slidenum">
              <a:rPr lang="en-US" smtClean="0"/>
              <a:t>1</a:t>
            </a:fld>
            <a:endParaRPr lang="en-US" dirty="0"/>
          </a:p>
        </p:txBody>
      </p:sp>
      <p:sp>
        <p:nvSpPr>
          <p:cNvPr id="9" name="Текстово поле 8">
            <a:extLst>
              <a:ext uri="{FF2B5EF4-FFF2-40B4-BE49-F238E27FC236}">
                <a16:creationId xmlns:a16="http://schemas.microsoft.com/office/drawing/2014/main" id="{E700DDFE-E822-46A0-BA7A-69D095DF53A9}"/>
              </a:ext>
            </a:extLst>
          </p:cNvPr>
          <p:cNvSpPr txBox="1"/>
          <p:nvPr/>
        </p:nvSpPr>
        <p:spPr>
          <a:xfrm>
            <a:off x="3821634" y="5563625"/>
            <a:ext cx="1159292" cy="215444"/>
          </a:xfrm>
          <a:prstGeom prst="rect">
            <a:avLst/>
          </a:prstGeom>
          <a:noFill/>
        </p:spPr>
        <p:txBody>
          <a:bodyPr wrap="none" rtlCol="0">
            <a:spAutoFit/>
          </a:bodyPr>
          <a:lstStyle/>
          <a:p>
            <a:r>
              <a:rPr lang="nl-NL" sz="800" i="1" dirty="0">
                <a:solidFill>
                  <a:schemeClr val="bg1">
                    <a:lumMod val="50000"/>
                  </a:schemeClr>
                </a:solidFill>
              </a:rPr>
              <a:t>Bron</a:t>
            </a:r>
            <a:r>
              <a:rPr lang="en-US" sz="800" i="1" dirty="0">
                <a:solidFill>
                  <a:schemeClr val="bg1">
                    <a:lumMod val="50000"/>
                  </a:schemeClr>
                </a:solidFill>
              </a:rPr>
              <a:t>:</a:t>
            </a:r>
            <a:r>
              <a:rPr lang="fr-FR" sz="800" i="1" dirty="0">
                <a:solidFill>
                  <a:schemeClr val="bg1">
                    <a:lumMod val="50000"/>
                  </a:schemeClr>
                </a:solidFill>
              </a:rPr>
              <a:t> LIBRe Foundation</a:t>
            </a: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algn="ctr"/>
            <a:r>
              <a:rPr lang="nl-NL" sz="2400" dirty="0">
                <a:latin typeface="Ink Free" panose="03080402000500000000" pitchFamily="66" charset="0"/>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19</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4280705995"/>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4AF3-5F84-4C7A-936A-F46C99EC4710}"/>
              </a:ext>
            </a:extLst>
          </p:cNvPr>
          <p:cNvSpPr>
            <a:spLocks noGrp="1"/>
          </p:cNvSpPr>
          <p:nvPr>
            <p:ph type="title"/>
          </p:nvPr>
        </p:nvSpPr>
        <p:spPr/>
        <p:txBody>
          <a:bodyPr/>
          <a:lstStyle/>
          <a:p>
            <a:r>
              <a:rPr lang="nl-NL" noProof="0" dirty="0"/>
              <a:t>Push, Pull en Persoonlijke factoren</a:t>
            </a:r>
          </a:p>
        </p:txBody>
      </p:sp>
      <p:pic>
        <p:nvPicPr>
          <p:cNvPr id="8" name="Onlinemedia 7" title="Daniel Gallant">
            <a:hlinkClick r:id="" action="ppaction://media"/>
            <a:extLst>
              <a:ext uri="{FF2B5EF4-FFF2-40B4-BE49-F238E27FC236}">
                <a16:creationId xmlns:a16="http://schemas.microsoft.com/office/drawing/2014/main" id="{A08202F0-75E9-4E58-B70D-2436FCD88C92}"/>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43DB4E1E-9175-42C4-BA41-0888781ADF79}"/>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A514F434-30D2-4DE4-8E47-EACA8FBE688A}"/>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B68E8B27-828D-4D25-9530-B63075F849EA}"/>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9" name="Текстово поле 6">
            <a:extLst>
              <a:ext uri="{FF2B5EF4-FFF2-40B4-BE49-F238E27FC236}">
                <a16:creationId xmlns:a16="http://schemas.microsoft.com/office/drawing/2014/main" id="{FA162EED-FFE8-4899-B902-53E0E83FC46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286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2. 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nvGraphicFramePr>
        <p:xfrm>
          <a:off x="685800" y="2285999"/>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2. 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163387" y="2153768"/>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9" name="Tekstvak 8">
            <a:extLst>
              <a:ext uri="{FF2B5EF4-FFF2-40B4-BE49-F238E27FC236}">
                <a16:creationId xmlns:a16="http://schemas.microsoft.com/office/drawing/2014/main" id="{4B374B2B-4279-42A6-877E-4F032EE8F89E}"/>
              </a:ext>
            </a:extLst>
          </p:cNvPr>
          <p:cNvSpPr txBox="1"/>
          <p:nvPr/>
        </p:nvSpPr>
        <p:spPr>
          <a:xfrm>
            <a:off x="4343400" y="5910642"/>
            <a:ext cx="4419600" cy="923330"/>
          </a:xfrm>
          <a:prstGeom prst="rect">
            <a:avLst/>
          </a:prstGeom>
          <a:noFill/>
        </p:spPr>
        <p:txBody>
          <a:bodyPr wrap="square" rtlCol="0">
            <a:spAutoFit/>
          </a:bodyPr>
          <a:lstStyle/>
          <a:p>
            <a:r>
              <a:rPr lang="nl-NL" sz="1800" dirty="0"/>
              <a:t>Eerder zagen we al dat je radicalisering als een gefaseerd proces kunt zien:</a:t>
            </a:r>
          </a:p>
          <a:p>
            <a:endParaRPr lang="nl-NL" dirty="0"/>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dirty="0"/>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2086645" cy="246221"/>
          </a:xfrm>
          <a:prstGeom prst="rect">
            <a:avLst/>
          </a:prstGeom>
          <a:noFill/>
        </p:spPr>
        <p:txBody>
          <a:bodyPr wrap="square" rtlCol="0">
            <a:spAutoFit/>
          </a:bodyPr>
          <a:lstStyle/>
          <a:p>
            <a:r>
              <a:rPr lang="nl-NL" sz="1000" dirty="0">
                <a:solidFill>
                  <a:schemeClr val="tx1">
                    <a:lumMod val="50000"/>
                    <a:lumOff val="50000"/>
                  </a:schemeClr>
                </a:solidFill>
              </a:rPr>
              <a:t>Bron: </a:t>
            </a:r>
            <a:r>
              <a:rPr lang="nl-NL" sz="1000" dirty="0" err="1">
                <a:solidFill>
                  <a:schemeClr val="tx1">
                    <a:lumMod val="50000"/>
                    <a:lumOff val="50000"/>
                  </a:schemeClr>
                </a:solidFill>
              </a:rPr>
              <a:t>based</a:t>
            </a:r>
            <a:r>
              <a:rPr lang="nl-NL" sz="1000" dirty="0">
                <a:solidFill>
                  <a:schemeClr val="tx1">
                    <a:lumMod val="50000"/>
                    <a:lumOff val="50000"/>
                  </a:schemeClr>
                </a:solidFill>
              </a:rPr>
              <a:t> on Feddes, et al.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VAARDIGHEDEN</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BA7DF"/>
                </a:solidFill>
                <a:ea typeface="Verdana" pitchFamily="34" charset="0"/>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2" presetClass="entr" presetSubtype="1"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0-#ppt_h/2"/>
                                          </p:val>
                                        </p:tav>
                                        <p:tav tm="100000">
                                          <p:val>
                                            <p:strVal val="#ppt_y"/>
                                          </p:val>
                                        </p:tav>
                                      </p:tavLst>
                                    </p:anim>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2000" fill="hold"/>
                                        <p:tgtEl>
                                          <p:spTgt spid="16"/>
                                        </p:tgtEl>
                                        <p:attrNameLst>
                                          <p:attrName>ppt_x</p:attrName>
                                        </p:attrNameLst>
                                      </p:cBhvr>
                                      <p:tavLst>
                                        <p:tav tm="0">
                                          <p:val>
                                            <p:strVal val="0-#ppt_w/2"/>
                                          </p:val>
                                        </p:tav>
                                        <p:tav tm="100000">
                                          <p:val>
                                            <p:strVal val="#ppt_x"/>
                                          </p:val>
                                        </p:tav>
                                      </p:tavLst>
                                    </p:anim>
                                    <p:anim calcmode="lin" valueType="num">
                                      <p:cBhvr additive="base">
                                        <p:cTn id="7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childTnLst>
                                </p:cTn>
                              </p:par>
                              <p:par>
                                <p:cTn id="98" presetID="1" presetClass="exit"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4" grpId="0"/>
      <p:bldP spid="34" grpId="1"/>
      <p:bldP spid="35" grpId="0"/>
      <p:bldP spid="35" grpId="1"/>
      <p:bldP spid="37" grpId="0"/>
      <p:bldP spid="3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noProof="0" dirty="0"/>
              <a:t>3. Coaching en Ouderschap</a:t>
            </a:r>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noProof="0" dirty="0"/>
              <a:t>Voorkomen van radicalisering door effectief </a:t>
            </a:r>
            <a:br>
              <a:rPr lang="nl-NL" i="1" noProof="0" dirty="0"/>
            </a:br>
            <a:r>
              <a:rPr lang="nl-NL" i="1" noProof="0" dirty="0"/>
              <a:t>coachen en ouderschap</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25</a:t>
            </a:fld>
            <a:endParaRPr lang="en-US" dirty="0">
              <a:solidFill>
                <a:prstClr val="white"/>
              </a:solidFill>
              <a:latin typeface="Calibri"/>
            </a:endParaRPr>
          </a:p>
        </p:txBody>
      </p:sp>
    </p:spTree>
    <p:extLst>
      <p:ext uri="{BB962C8B-B14F-4D97-AF65-F5344CB8AC3E}">
        <p14:creationId xmlns:p14="http://schemas.microsoft.com/office/powerpoint/2010/main" val="159032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1E27F10A-1C50-4982-9C43-36E1F5EB1196}"/>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216E49BB-3AD9-4878-9402-1B690D39294F}"/>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AF541E31-C802-423A-87D4-4E80744D8F4B}"/>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6" name="TextBox 8">
            <a:extLst>
              <a:ext uri="{FF2B5EF4-FFF2-40B4-BE49-F238E27FC236}">
                <a16:creationId xmlns:a16="http://schemas.microsoft.com/office/drawing/2014/main" id="{94AAA05A-33C8-435B-B239-28AF99E25161}"/>
              </a:ext>
            </a:extLst>
          </p:cNvPr>
          <p:cNvSpPr txBox="1"/>
          <p:nvPr/>
        </p:nvSpPr>
        <p:spPr>
          <a:xfrm>
            <a:off x="527573" y="6016409"/>
            <a:ext cx="323008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en Doosje (2015)</a:t>
            </a:r>
          </a:p>
        </p:txBody>
      </p:sp>
      <p:sp>
        <p:nvSpPr>
          <p:cNvPr id="7" name="Rectangle 235">
            <a:extLst>
              <a:ext uri="{FF2B5EF4-FFF2-40B4-BE49-F238E27FC236}">
                <a16:creationId xmlns:a16="http://schemas.microsoft.com/office/drawing/2014/main" id="{16AE7D29-CC04-4BF0-8AFB-58398AA14657}"/>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EBEE83DD-EACD-4D9D-9940-A682D41A74B6}"/>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2D56A8F3-05BA-4740-9E59-94EE48D6F321}"/>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C69D8ED4-FACA-4EEA-8275-CA8661645B27}"/>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472D3EDC-CC74-4706-BF66-4D070F708A27}"/>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F2C33D0F-8843-4EEB-AAE0-842C833C5303}"/>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DF782837-F170-4C8B-8CC0-0E4AE4F37F3A}"/>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24592042-A4AB-4A81-B9C9-925668E65EB8}"/>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4501C6F1-232B-4C4F-B57A-7F692A94401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159E896A-36EA-41E3-8F35-40BE245EA346}"/>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202D0662-66CE-4362-9903-4E124DCE260E}"/>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F7752F2F-4E01-4A3D-9FF0-D32C2EC88E02}"/>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3D4B7E65-D787-4B04-9F2C-5F42AC19BF93}"/>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00D1585A-C767-480E-BE33-6F00927BAB53}"/>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CB67DB04-03CF-4FC4-96C2-FE1415A94003}"/>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4C2B3618-26C0-49DC-B3D9-E11CA4749083}"/>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AA2B0F6B-F71A-4F81-9651-AF5FFCA55444}"/>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7B0DD681-2A83-416E-BC50-BBA78FA97D79}"/>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02B31895-4292-42C8-95F1-395FC202B7DA}"/>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0552DBC3-E2E9-4885-8713-7404491DA4F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AB1071C0-D4B4-4450-B592-973B5007E76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5C91BA1F-F266-4E88-BDF8-2316D1FD57AE}"/>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Tekstvak 28">
            <a:extLst>
              <a:ext uri="{FF2B5EF4-FFF2-40B4-BE49-F238E27FC236}">
                <a16:creationId xmlns:a16="http://schemas.microsoft.com/office/drawing/2014/main" id="{BD86B32C-AF2C-4643-9623-DF5541E042B2}"/>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0" name="Tekstvak 29">
            <a:extLst>
              <a:ext uri="{FF2B5EF4-FFF2-40B4-BE49-F238E27FC236}">
                <a16:creationId xmlns:a16="http://schemas.microsoft.com/office/drawing/2014/main" id="{F7D27EE0-030E-46D3-8546-81829E7080C0}"/>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1" name="Tekstvak 30">
            <a:extLst>
              <a:ext uri="{FF2B5EF4-FFF2-40B4-BE49-F238E27FC236}">
                <a16:creationId xmlns:a16="http://schemas.microsoft.com/office/drawing/2014/main" id="{514B1F49-62E5-45DA-9108-BE72442FB9A8}"/>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2" name="Rechte verbindingslijn met pijl 31">
            <a:extLst>
              <a:ext uri="{FF2B5EF4-FFF2-40B4-BE49-F238E27FC236}">
                <a16:creationId xmlns:a16="http://schemas.microsoft.com/office/drawing/2014/main" id="{ABE8C2C6-B563-474F-AA95-B1FA780F915E}"/>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3" name="Rechte verbindingslijn met pijl 32">
            <a:extLst>
              <a:ext uri="{FF2B5EF4-FFF2-40B4-BE49-F238E27FC236}">
                <a16:creationId xmlns:a16="http://schemas.microsoft.com/office/drawing/2014/main" id="{2DD6F607-7512-4BDA-9F30-DE3DCE92D0AC}"/>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4" name="Rechte verbindingslijn met pijl 33">
            <a:extLst>
              <a:ext uri="{FF2B5EF4-FFF2-40B4-BE49-F238E27FC236}">
                <a16:creationId xmlns:a16="http://schemas.microsoft.com/office/drawing/2014/main" id="{23C3352A-CDD7-4C9D-8247-D65F140373C6}"/>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5" name="Tekstvak 34">
            <a:extLst>
              <a:ext uri="{FF2B5EF4-FFF2-40B4-BE49-F238E27FC236}">
                <a16:creationId xmlns:a16="http://schemas.microsoft.com/office/drawing/2014/main" id="{D132523D-2355-43F3-A9ED-AF07EBD9C1E8}"/>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41" name="Title 1">
            <a:extLst>
              <a:ext uri="{FF2B5EF4-FFF2-40B4-BE49-F238E27FC236}">
                <a16:creationId xmlns:a16="http://schemas.microsoft.com/office/drawing/2014/main" id="{1D6AFD46-7CAB-47FF-B063-7A16D11D2040}"/>
              </a:ext>
            </a:extLst>
          </p:cNvPr>
          <p:cNvSpPr txBox="1">
            <a:spLocks/>
          </p:cNvSpPr>
          <p:nvPr/>
        </p:nvSpPr>
        <p:spPr>
          <a:xfrm>
            <a:off x="1325003" y="473913"/>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Triggerfactormodel</a:t>
            </a:r>
          </a:p>
        </p:txBody>
      </p:sp>
      <p:sp>
        <p:nvSpPr>
          <p:cNvPr id="36" name="Ovaal 35">
            <a:extLst>
              <a:ext uri="{FF2B5EF4-FFF2-40B4-BE49-F238E27FC236}">
                <a16:creationId xmlns:a16="http://schemas.microsoft.com/office/drawing/2014/main" id="{DD0251DE-14F1-4CAF-B862-363C69897D11}"/>
              </a:ext>
            </a:extLst>
          </p:cNvPr>
          <p:cNvSpPr/>
          <p:nvPr/>
        </p:nvSpPr>
        <p:spPr>
          <a:xfrm>
            <a:off x="1840013" y="5366266"/>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7" name="Ovaal 36">
            <a:extLst>
              <a:ext uri="{FF2B5EF4-FFF2-40B4-BE49-F238E27FC236}">
                <a16:creationId xmlns:a16="http://schemas.microsoft.com/office/drawing/2014/main" id="{49616552-E357-48EC-8857-4E51679894D5}"/>
              </a:ext>
            </a:extLst>
          </p:cNvPr>
          <p:cNvSpPr/>
          <p:nvPr/>
        </p:nvSpPr>
        <p:spPr>
          <a:xfrm>
            <a:off x="6939061" y="1863542"/>
            <a:ext cx="1996346" cy="538097"/>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8" name="Ovaal 37">
            <a:extLst>
              <a:ext uri="{FF2B5EF4-FFF2-40B4-BE49-F238E27FC236}">
                <a16:creationId xmlns:a16="http://schemas.microsoft.com/office/drawing/2014/main" id="{E84B8371-0F8E-45F3-B67F-CD24DE478526}"/>
              </a:ext>
            </a:extLst>
          </p:cNvPr>
          <p:cNvSpPr/>
          <p:nvPr/>
        </p:nvSpPr>
        <p:spPr>
          <a:xfrm>
            <a:off x="1209360" y="4834499"/>
            <a:ext cx="1492574"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838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hat Do Your Doodles Say About You?">
            <a:extLst>
              <a:ext uri="{FF2B5EF4-FFF2-40B4-BE49-F238E27FC236}">
                <a16:creationId xmlns:a16="http://schemas.microsoft.com/office/drawing/2014/main" id="{BF98730F-5474-412A-820D-E4E482EFF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0400"/>
            <a:ext cx="4847157" cy="270695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nl-NL" noProof="0" dirty="0"/>
              <a:t>3. Coaching en ouderschap</a:t>
            </a:r>
          </a:p>
        </p:txBody>
      </p:sp>
      <p:sp>
        <p:nvSpPr>
          <p:cNvPr id="7" name="Group">
            <a:extLst>
              <a:ext uri="{FF2B5EF4-FFF2-40B4-BE49-F238E27FC236}">
                <a16:creationId xmlns:a16="http://schemas.microsoft.com/office/drawing/2014/main" id="{F9CF3A32-0BF2-49C9-9D05-57F7577EA95F}"/>
              </a:ext>
            </a:extLst>
          </p:cNvPr>
          <p:cNvSpPr/>
          <p:nvPr/>
        </p:nvSpPr>
        <p:spPr>
          <a:xfrm flipH="1">
            <a:off x="4671950" y="2531449"/>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42B301"/>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BAE6CD3-49D0-41D7-A47F-898D17D8100C}"/>
              </a:ext>
            </a:extLst>
          </p:cNvPr>
          <p:cNvSpPr/>
          <p:nvPr/>
        </p:nvSpPr>
        <p:spPr>
          <a:xfrm>
            <a:off x="1642755" y="2531449"/>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8016EF"/>
              </a:gs>
              <a:gs pos="52282">
                <a:srgbClr val="6761F7"/>
              </a:gs>
              <a:gs pos="100000">
                <a:srgbClr val="4FACFE"/>
              </a:gs>
            </a:gsLst>
          </a:gradFill>
          <a:ln w="12700">
            <a:miter lim="400000"/>
          </a:ln>
        </p:spPr>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id="{BBA8B9E9-184D-4708-82EF-38300C3F8E5F}"/>
              </a:ext>
            </a:extLst>
          </p:cNvPr>
          <p:cNvSpPr txBox="1"/>
          <p:nvPr/>
        </p:nvSpPr>
        <p:spPr>
          <a:xfrm>
            <a:off x="1747965" y="2936287"/>
            <a:ext cx="1981199" cy="807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nl-NL" dirty="0"/>
              <a:t>Een goede coach?</a:t>
            </a:r>
            <a:endParaRPr dirty="0"/>
          </a:p>
        </p:txBody>
      </p:sp>
      <p:sp>
        <p:nvSpPr>
          <p:cNvPr id="10" name="TextBox 52">
            <a:extLst>
              <a:ext uri="{FF2B5EF4-FFF2-40B4-BE49-F238E27FC236}">
                <a16:creationId xmlns:a16="http://schemas.microsoft.com/office/drawing/2014/main" id="{5E45AD03-8AAE-4A52-9D9A-61EC2D5BE5A4}"/>
              </a:ext>
            </a:extLst>
          </p:cNvPr>
          <p:cNvSpPr txBox="1"/>
          <p:nvPr/>
        </p:nvSpPr>
        <p:spPr>
          <a:xfrm>
            <a:off x="5169752" y="2936287"/>
            <a:ext cx="1426001" cy="807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pPr algn="ctr"/>
            <a:r>
              <a:rPr lang="nl-NL" sz="2400" dirty="0">
                <a:latin typeface="Ink Free" panose="03080402000500000000" pitchFamily="66" charset="0"/>
              </a:rPr>
              <a:t>Een goede ouder?</a:t>
            </a:r>
            <a:endParaRPr sz="2400" dirty="0">
              <a:latin typeface="Ink Free" panose="03080402000500000000" pitchFamily="66" charset="0"/>
            </a:endParaRPr>
          </a:p>
        </p:txBody>
      </p:sp>
    </p:spTree>
    <p:extLst>
      <p:ext uri="{BB962C8B-B14F-4D97-AF65-F5344CB8AC3E}">
        <p14:creationId xmlns:p14="http://schemas.microsoft.com/office/powerpoint/2010/main" val="337276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noProof="0" dirty="0"/>
              <a:t>3. Adolescentie</a:t>
            </a:r>
          </a:p>
        </p:txBody>
      </p:sp>
      <p:grpSp>
        <p:nvGrpSpPr>
          <p:cNvPr id="9" name="Group">
            <a:extLst>
              <a:ext uri="{FF2B5EF4-FFF2-40B4-BE49-F238E27FC236}">
                <a16:creationId xmlns:a16="http://schemas.microsoft.com/office/drawing/2014/main" id="{F5382242-EE7D-4FB6-8BEF-E99FC1E9216B}"/>
              </a:ext>
            </a:extLst>
          </p:cNvPr>
          <p:cNvGrpSpPr/>
          <p:nvPr/>
        </p:nvGrpSpPr>
        <p:grpSpPr>
          <a:xfrm>
            <a:off x="4124958" y="1692931"/>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2597919" y="5806312"/>
            <a:ext cx="1846634"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r>
              <a:rPr lang="nl-NL" sz="2000" dirty="0"/>
              <a:t>Biologisch</a:t>
            </a:r>
            <a:endParaRPr sz="2000"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2246284" y="4011333"/>
            <a:ext cx="256541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nl-NL" sz="2000" dirty="0">
                <a:solidFill>
                  <a:schemeClr val="tx1"/>
                </a:solidFill>
              </a:rPr>
              <a:t>Emotioneel</a:t>
            </a:r>
            <a:endParaRPr sz="2000"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174400" y="4886230"/>
            <a:ext cx="1838414"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nl-NL" sz="2000" dirty="0">
                <a:solidFill>
                  <a:schemeClr val="tx1"/>
                </a:solidFill>
              </a:rPr>
              <a:t>Sociaal</a:t>
            </a:r>
            <a:endParaRPr sz="2000"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7018477" y="3461004"/>
            <a:ext cx="1979894"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nl-NL" sz="2000" dirty="0">
                <a:solidFill>
                  <a:schemeClr val="tx1"/>
                </a:solidFill>
              </a:rPr>
              <a:t>Psychologisch</a:t>
            </a:r>
            <a:endParaRPr sz="2000"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2597919" y="2498476"/>
            <a:ext cx="190951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nl-NL" sz="2000" dirty="0">
                <a:solidFill>
                  <a:schemeClr val="tx1"/>
                </a:solidFill>
              </a:rPr>
              <a:t>Cognitief</a:t>
            </a:r>
            <a:endParaRPr sz="2000"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897529"/>
            <a:ext cx="1198761" cy="611449"/>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048000" y="3265951"/>
            <a:ext cx="529040" cy="631577"/>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040513"/>
            <a:ext cx="678409" cy="901805"/>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583662" y="4348997"/>
            <a:ext cx="623004" cy="651125"/>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480144" y="2993655"/>
            <a:ext cx="528749" cy="620045"/>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640204"/>
            <a:ext cx="1725427" cy="971229"/>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386945" y="1908568"/>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96082" y="2120742"/>
            <a:ext cx="474963" cy="495240"/>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Tree>
    <p:extLst>
      <p:ext uri="{BB962C8B-B14F-4D97-AF65-F5344CB8AC3E}">
        <p14:creationId xmlns:p14="http://schemas.microsoft.com/office/powerpoint/2010/main" val="30371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4"/>
                                        </p:tgtEl>
                                        <p:attrNameLst>
                                          <p:attrName>style.visibility</p:attrName>
                                        </p:attrNameLst>
                                      </p:cBhvr>
                                      <p:to>
                                        <p:strVal val="visible"/>
                                      </p:to>
                                    </p:set>
                                    <p:animEffect transition="in" filter="box(out)">
                                      <p:cBhvr>
                                        <p:cTn id="7" dur="800"/>
                                        <p:tgtEl>
                                          <p:spTgt spid="34"/>
                                        </p:tgtEl>
                                      </p:cBhvr>
                                    </p:animEffect>
                                  </p:childTnLst>
                                </p:cTn>
                              </p:par>
                              <p:par>
                                <p:cTn id="8" presetID="23" presetClass="entr" presetSubtype="16" fill="hold" grpId="0" nodeType="withEffect">
                                  <p:stCondLst>
                                    <p:cond delay="0"/>
                                  </p:stCondLst>
                                  <p:iterate>
                                    <p:tmAbs val="0"/>
                                  </p:iterate>
                                  <p:childTnLst>
                                    <p:set>
                                      <p:cBhvr>
                                        <p:cTn id="9" fill="hold"/>
                                        <p:tgtEl>
                                          <p:spTgt spid="49"/>
                                        </p:tgtEl>
                                        <p:attrNameLst>
                                          <p:attrName>style.visibility</p:attrName>
                                        </p:attrNameLst>
                                      </p:cBhvr>
                                      <p:to>
                                        <p:strVal val="visible"/>
                                      </p:to>
                                    </p:set>
                                    <p:anim calcmode="lin" valueType="num">
                                      <p:cBhvr>
                                        <p:cTn id="10" dur="750" fill="hold"/>
                                        <p:tgtEl>
                                          <p:spTgt spid="49"/>
                                        </p:tgtEl>
                                        <p:attrNameLst>
                                          <p:attrName>ppt_w</p:attrName>
                                        </p:attrNameLst>
                                      </p:cBhvr>
                                      <p:tavLst>
                                        <p:tav tm="0">
                                          <p:val>
                                            <p:fltVal val="0"/>
                                          </p:val>
                                        </p:tav>
                                        <p:tav tm="100000">
                                          <p:val>
                                            <p:strVal val="#ppt_w"/>
                                          </p:val>
                                        </p:tav>
                                      </p:tavLst>
                                    </p:anim>
                                    <p:anim calcmode="lin" valueType="num">
                                      <p:cBhvr>
                                        <p:cTn id="11" dur="750" fill="hold"/>
                                        <p:tgtEl>
                                          <p:spTgt spid="49"/>
                                        </p:tgtEl>
                                        <p:attrNameLst>
                                          <p:attrName>ppt_h</p:attrName>
                                        </p:attrNameLst>
                                      </p:cBhvr>
                                      <p:tavLst>
                                        <p:tav tm="0">
                                          <p:val>
                                            <p:fltVal val="0"/>
                                          </p:val>
                                        </p:tav>
                                        <p:tav tm="100000">
                                          <p:val>
                                            <p:strVal val="#ppt_h"/>
                                          </p:val>
                                        </p:tav>
                                      </p:tavLst>
                                    </p:anim>
                                  </p:childTnLst>
                                </p:cTn>
                              </p:par>
                            </p:childTnLst>
                          </p:cTn>
                        </p:par>
                        <p:par>
                          <p:cTn id="12" fill="hold">
                            <p:stCondLst>
                              <p:cond delay="800"/>
                            </p:stCondLst>
                            <p:childTnLst>
                              <p:par>
                                <p:cTn id="13" presetID="23" presetClass="entr" presetSubtype="16" fill="hold" grpId="0" nodeType="afterEffect">
                                  <p:stCondLst>
                                    <p:cond delay="0"/>
                                  </p:stCondLst>
                                  <p:iterate>
                                    <p:tmAbs val="0"/>
                                  </p:iterate>
                                  <p:childTnLst>
                                    <p:set>
                                      <p:cBhvr>
                                        <p:cTn id="14" fill="hold"/>
                                        <p:tgtEl>
                                          <p:spTgt spid="50"/>
                                        </p:tgtEl>
                                        <p:attrNameLst>
                                          <p:attrName>style.visibility</p:attrName>
                                        </p:attrNameLst>
                                      </p:cBhvr>
                                      <p:to>
                                        <p:strVal val="visible"/>
                                      </p:to>
                                    </p:set>
                                    <p:anim calcmode="lin" valueType="num">
                                      <p:cBhvr>
                                        <p:cTn id="15" dur="750" fill="hold"/>
                                        <p:tgtEl>
                                          <p:spTgt spid="50"/>
                                        </p:tgtEl>
                                        <p:attrNameLst>
                                          <p:attrName>ppt_w</p:attrName>
                                        </p:attrNameLst>
                                      </p:cBhvr>
                                      <p:tavLst>
                                        <p:tav tm="0">
                                          <p:val>
                                            <p:fltVal val="0"/>
                                          </p:val>
                                        </p:tav>
                                        <p:tav tm="100000">
                                          <p:val>
                                            <p:strVal val="#ppt_w"/>
                                          </p:val>
                                        </p:tav>
                                      </p:tavLst>
                                    </p:anim>
                                    <p:anim calcmode="lin" valueType="num">
                                      <p:cBhvr>
                                        <p:cTn id="16" dur="750" fill="hold"/>
                                        <p:tgtEl>
                                          <p:spTgt spid="50"/>
                                        </p:tgtEl>
                                        <p:attrNameLst>
                                          <p:attrName>ppt_h</p:attrName>
                                        </p:attrNameLst>
                                      </p:cBhvr>
                                      <p:tavLst>
                                        <p:tav tm="0">
                                          <p:val>
                                            <p:fltVal val="0"/>
                                          </p:val>
                                        </p:tav>
                                        <p:tav tm="100000">
                                          <p:val>
                                            <p:strVal val="#ppt_h"/>
                                          </p:val>
                                        </p:tav>
                                      </p:tavLst>
                                    </p:anim>
                                  </p:childTnLst>
                                </p:cTn>
                              </p:par>
                              <p:par>
                                <p:cTn id="17" presetID="4" presetClass="entr" presetSubtype="32" fill="hold" grpId="0" nodeType="withEffect">
                                  <p:stCondLst>
                                    <p:cond delay="0"/>
                                  </p:stCondLst>
                                  <p:iterate>
                                    <p:tmAbs val="0"/>
                                  </p:iterate>
                                  <p:childTnLst>
                                    <p:set>
                                      <p:cBhvr>
                                        <p:cTn id="18" fill="hold"/>
                                        <p:tgtEl>
                                          <p:spTgt spid="38"/>
                                        </p:tgtEl>
                                        <p:attrNameLst>
                                          <p:attrName>style.visibility</p:attrName>
                                        </p:attrNameLst>
                                      </p:cBhvr>
                                      <p:to>
                                        <p:strVal val="visible"/>
                                      </p:to>
                                    </p:set>
                                    <p:animEffect transition="in" filter="box(out)">
                                      <p:cBhvr>
                                        <p:cTn id="19" dur="800"/>
                                        <p:tgtEl>
                                          <p:spTgt spid="38"/>
                                        </p:tgtEl>
                                      </p:cBhvr>
                                    </p:animEffect>
                                  </p:childTnLst>
                                </p:cTn>
                              </p:par>
                            </p:childTnLst>
                          </p:cTn>
                        </p:par>
                        <p:par>
                          <p:cTn id="20" fill="hold">
                            <p:stCondLst>
                              <p:cond delay="1600"/>
                            </p:stCondLst>
                            <p:childTnLst>
                              <p:par>
                                <p:cTn id="21" presetID="23" presetClass="entr" presetSubtype="16" fill="hold" grpId="0" nodeType="afterEffect">
                                  <p:stCondLst>
                                    <p:cond delay="0"/>
                                  </p:stCondLst>
                                  <p:iterate>
                                    <p:tmAbs val="0"/>
                                  </p:iterate>
                                  <p:childTnLst>
                                    <p:set>
                                      <p:cBhvr>
                                        <p:cTn id="22" fill="hold"/>
                                        <p:tgtEl>
                                          <p:spTgt spid="47"/>
                                        </p:tgtEl>
                                        <p:attrNameLst>
                                          <p:attrName>style.visibility</p:attrName>
                                        </p:attrNameLst>
                                      </p:cBhvr>
                                      <p:to>
                                        <p:strVal val="visible"/>
                                      </p:to>
                                    </p:set>
                                    <p:anim calcmode="lin" valueType="num">
                                      <p:cBhvr>
                                        <p:cTn id="23" dur="750" fill="hold"/>
                                        <p:tgtEl>
                                          <p:spTgt spid="47"/>
                                        </p:tgtEl>
                                        <p:attrNameLst>
                                          <p:attrName>ppt_w</p:attrName>
                                        </p:attrNameLst>
                                      </p:cBhvr>
                                      <p:tavLst>
                                        <p:tav tm="0">
                                          <p:val>
                                            <p:fltVal val="0"/>
                                          </p:val>
                                        </p:tav>
                                        <p:tav tm="100000">
                                          <p:val>
                                            <p:strVal val="#ppt_w"/>
                                          </p:val>
                                        </p:tav>
                                      </p:tavLst>
                                    </p:anim>
                                    <p:anim calcmode="lin" valueType="num">
                                      <p:cBhvr>
                                        <p:cTn id="24" dur="750" fill="hold"/>
                                        <p:tgtEl>
                                          <p:spTgt spid="47"/>
                                        </p:tgtEl>
                                        <p:attrNameLst>
                                          <p:attrName>ppt_h</p:attrName>
                                        </p:attrNameLst>
                                      </p:cBhvr>
                                      <p:tavLst>
                                        <p:tav tm="0">
                                          <p:val>
                                            <p:fltVal val="0"/>
                                          </p:val>
                                        </p:tav>
                                        <p:tav tm="100000">
                                          <p:val>
                                            <p:strVal val="#ppt_h"/>
                                          </p:val>
                                        </p:tav>
                                      </p:tavLst>
                                    </p:anim>
                                  </p:childTnLst>
                                </p:cTn>
                              </p:par>
                              <p:par>
                                <p:cTn id="25" presetID="4" presetClass="entr" presetSubtype="32" fill="hold" grpId="0" nodeType="with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800"/>
                                        <p:tgtEl>
                                          <p:spTgt spid="44"/>
                                        </p:tgtEl>
                                      </p:cBhvr>
                                    </p:animEffect>
                                  </p:childTnLst>
                                </p:cTn>
                              </p:par>
                              <p:par>
                                <p:cTn id="28" presetID="1" presetClass="exit" presetSubtype="0" fill="hold" nodeType="withEffect">
                                  <p:stCondLst>
                                    <p:cond delay="0"/>
                                  </p:stCondLst>
                                  <p:childTnLst>
                                    <p:set>
                                      <p:cBhvr>
                                        <p:cTn id="29" dur="1" fill="hold">
                                          <p:stCondLst>
                                            <p:cond delay="0"/>
                                          </p:stCondLst>
                                        </p:cTn>
                                        <p:tgtEl>
                                          <p:spTgt spid="52"/>
                                        </p:tgtEl>
                                        <p:attrNameLst>
                                          <p:attrName>style.visibility</p:attrName>
                                        </p:attrNameLst>
                                      </p:cBhvr>
                                      <p:to>
                                        <p:strVal val="hidden"/>
                                      </p:to>
                                    </p:set>
                                  </p:childTnLst>
                                </p:cTn>
                              </p:par>
                              <p:par>
                                <p:cTn id="30" presetID="4" presetClass="entr" presetSubtype="32" fill="hold" grpId="0" nodeType="withEffect">
                                  <p:stCondLst>
                                    <p:cond delay="0"/>
                                  </p:stCondLst>
                                  <p:iterate>
                                    <p:tmAbs val="0"/>
                                  </p:iterate>
                                  <p:childTnLst>
                                    <p:set>
                                      <p:cBhvr>
                                        <p:cTn id="31" fill="hold"/>
                                        <p:tgtEl>
                                          <p:spTgt spid="36"/>
                                        </p:tgtEl>
                                        <p:attrNameLst>
                                          <p:attrName>style.visibility</p:attrName>
                                        </p:attrNameLst>
                                      </p:cBhvr>
                                      <p:to>
                                        <p:strVal val="visible"/>
                                      </p:to>
                                    </p:set>
                                    <p:animEffect transition="in" filter="box(out)">
                                      <p:cBhvr>
                                        <p:cTn id="32" dur="800"/>
                                        <p:tgtEl>
                                          <p:spTgt spid="36"/>
                                        </p:tgtEl>
                                      </p:cBhvr>
                                    </p:animEffect>
                                  </p:childTnLst>
                                </p:cTn>
                              </p:par>
                            </p:childTnLst>
                          </p:cTn>
                        </p:par>
                        <p:par>
                          <p:cTn id="33" fill="hold">
                            <p:stCondLst>
                              <p:cond delay="2400"/>
                            </p:stCondLst>
                            <p:childTnLst>
                              <p:par>
                                <p:cTn id="34" presetID="4" presetClass="entr" presetSubtype="32" fill="hold" grpId="0" nodeType="afterEffect">
                                  <p:stCondLst>
                                    <p:cond delay="0"/>
                                  </p:stCondLst>
                                  <p:iterate>
                                    <p:tmAbs val="0"/>
                                  </p:iterate>
                                  <p:childTnLst>
                                    <p:set>
                                      <p:cBhvr>
                                        <p:cTn id="35" fill="hold"/>
                                        <p:tgtEl>
                                          <p:spTgt spid="40"/>
                                        </p:tgtEl>
                                        <p:attrNameLst>
                                          <p:attrName>style.visibility</p:attrName>
                                        </p:attrNameLst>
                                      </p:cBhvr>
                                      <p:to>
                                        <p:strVal val="visible"/>
                                      </p:to>
                                    </p:set>
                                    <p:animEffect transition="in" filter="box(out)">
                                      <p:cBhvr>
                                        <p:cTn id="36" dur="800"/>
                                        <p:tgtEl>
                                          <p:spTgt spid="40"/>
                                        </p:tgtEl>
                                      </p:cBhvr>
                                    </p:animEffect>
                                  </p:childTnLst>
                                </p:cTn>
                              </p:par>
                              <p:par>
                                <p:cTn id="37" presetID="23" presetClass="entr" presetSubtype="16" fill="hold" grpId="0" nodeType="withEffect">
                                  <p:stCondLst>
                                    <p:cond delay="0"/>
                                  </p:stCondLst>
                                  <p:iterate>
                                    <p:tmAbs val="0"/>
                                  </p:iterate>
                                  <p:childTnLst>
                                    <p:set>
                                      <p:cBhvr>
                                        <p:cTn id="38" fill="hold"/>
                                        <p:tgtEl>
                                          <p:spTgt spid="51"/>
                                        </p:tgtEl>
                                        <p:attrNameLst>
                                          <p:attrName>style.visibility</p:attrName>
                                        </p:attrNameLst>
                                      </p:cBhvr>
                                      <p:to>
                                        <p:strVal val="visible"/>
                                      </p:to>
                                    </p:set>
                                    <p:anim calcmode="lin" valueType="num">
                                      <p:cBhvr>
                                        <p:cTn id="39" dur="750" fill="hold"/>
                                        <p:tgtEl>
                                          <p:spTgt spid="51"/>
                                        </p:tgtEl>
                                        <p:attrNameLst>
                                          <p:attrName>ppt_w</p:attrName>
                                        </p:attrNameLst>
                                      </p:cBhvr>
                                      <p:tavLst>
                                        <p:tav tm="0">
                                          <p:val>
                                            <p:fltVal val="0"/>
                                          </p:val>
                                        </p:tav>
                                        <p:tav tm="100000">
                                          <p:val>
                                            <p:strVal val="#ppt_w"/>
                                          </p:val>
                                        </p:tav>
                                      </p:tavLst>
                                    </p:anim>
                                    <p:anim calcmode="lin" valueType="num">
                                      <p:cBhvr>
                                        <p:cTn id="40" dur="750" fill="hold"/>
                                        <p:tgtEl>
                                          <p:spTgt spid="51"/>
                                        </p:tgtEl>
                                        <p:attrNameLst>
                                          <p:attrName>ppt_h</p:attrName>
                                        </p:attrNameLst>
                                      </p:cBhvr>
                                      <p:tavLst>
                                        <p:tav tm="0">
                                          <p:val>
                                            <p:fltVal val="0"/>
                                          </p:val>
                                        </p:tav>
                                        <p:tav tm="100000">
                                          <p:val>
                                            <p:strVal val="#ppt_h"/>
                                          </p:val>
                                        </p:tav>
                                      </p:tavLst>
                                    </p:anim>
                                  </p:childTnLst>
                                </p:cTn>
                              </p:par>
                            </p:childTnLst>
                          </p:cTn>
                        </p:par>
                        <p:par>
                          <p:cTn id="41" fill="hold">
                            <p:stCondLst>
                              <p:cond delay="3200"/>
                            </p:stCondLst>
                            <p:childTnLst>
                              <p:par>
                                <p:cTn id="42" presetID="4" presetClass="entr" presetSubtype="32" fill="hold" grpId="0" nodeType="afterEffect">
                                  <p:stCondLst>
                                    <p:cond delay="0"/>
                                  </p:stCondLst>
                                  <p:iterate>
                                    <p:tmAbs val="0"/>
                                  </p:iterate>
                                  <p:childTnLst>
                                    <p:set>
                                      <p:cBhvr>
                                        <p:cTn id="43" fill="hold"/>
                                        <p:tgtEl>
                                          <p:spTgt spid="55"/>
                                        </p:tgtEl>
                                        <p:attrNameLst>
                                          <p:attrName>style.visibility</p:attrName>
                                        </p:attrNameLst>
                                      </p:cBhvr>
                                      <p:to>
                                        <p:strVal val="visible"/>
                                      </p:to>
                                    </p:set>
                                    <p:animEffect transition="in" filter="box(out)">
                                      <p:cBhvr>
                                        <p:cTn id="44" dur="800"/>
                                        <p:tgtEl>
                                          <p:spTgt spid="55"/>
                                        </p:tgtEl>
                                      </p:cBhvr>
                                    </p:animEffect>
                                  </p:childTnLst>
                                </p:cTn>
                              </p:par>
                            </p:childTnLst>
                          </p:cTn>
                        </p:par>
                        <p:par>
                          <p:cTn id="45" fill="hold">
                            <p:stCondLst>
                              <p:cond delay="4000"/>
                            </p:stCondLst>
                            <p:childTnLst>
                              <p:par>
                                <p:cTn id="46" presetID="1" presetClass="exit" presetSubtype="0" fill="hold" nodeType="afterEffect">
                                  <p:stCondLst>
                                    <p:cond delay="0"/>
                                  </p:stCondLst>
                                  <p:childTnLst>
                                    <p:set>
                                      <p:cBhvr>
                                        <p:cTn id="47" dur="1" fill="hold">
                                          <p:stCondLst>
                                            <p:cond delay="0"/>
                                          </p:stCondLst>
                                        </p:cTn>
                                        <p:tgtEl>
                                          <p:spTgt spid="44"/>
                                        </p:tgtEl>
                                        <p:attrNameLst>
                                          <p:attrName>style.visibility</p:attrName>
                                        </p:attrNameLst>
                                      </p:cBhvr>
                                      <p:to>
                                        <p:strVal val="hidden"/>
                                      </p:to>
                                    </p:set>
                                  </p:childTnLst>
                                </p:cTn>
                              </p:par>
                              <p:par>
                                <p:cTn id="48" presetID="4" presetClass="entr" presetSubtype="32" fill="hold" grpId="0" nodeType="withEffect">
                                  <p:stCondLst>
                                    <p:cond delay="0"/>
                                  </p:stCondLst>
                                  <p:iterate>
                                    <p:tmAbs val="0"/>
                                  </p:iterate>
                                  <p:childTnLst>
                                    <p:set>
                                      <p:cBhvr>
                                        <p:cTn id="49" fill="hold"/>
                                        <p:tgtEl>
                                          <p:spTgt spid="42"/>
                                        </p:tgtEl>
                                        <p:attrNameLst>
                                          <p:attrName>style.visibility</p:attrName>
                                        </p:attrNameLst>
                                      </p:cBhvr>
                                      <p:to>
                                        <p:strVal val="visible"/>
                                      </p:to>
                                    </p:set>
                                    <p:animEffect transition="in" filter="box(out)">
                                      <p:cBhvr>
                                        <p:cTn id="50" dur="800"/>
                                        <p:tgtEl>
                                          <p:spTgt spid="42"/>
                                        </p:tgtEl>
                                      </p:cBhvr>
                                    </p:animEffect>
                                  </p:childTnLst>
                                </p:cTn>
                              </p:par>
                              <p:par>
                                <p:cTn id="51" presetID="4" presetClass="entr" presetSubtype="32" fill="hold" grpId="0" nodeType="withEffect">
                                  <p:stCondLst>
                                    <p:cond delay="0"/>
                                  </p:stCondLst>
                                  <p:iterate>
                                    <p:tmAbs val="0"/>
                                  </p:iterate>
                                  <p:childTnLst>
                                    <p:set>
                                      <p:cBhvr>
                                        <p:cTn id="52" fill="hold"/>
                                        <p:tgtEl>
                                          <p:spTgt spid="61"/>
                                        </p:tgtEl>
                                        <p:attrNameLst>
                                          <p:attrName>style.visibility</p:attrName>
                                        </p:attrNameLst>
                                      </p:cBhvr>
                                      <p:to>
                                        <p:strVal val="visible"/>
                                      </p:to>
                                    </p:set>
                                    <p:animEffect transition="in" filter="box(out)">
                                      <p:cBhvr>
                                        <p:cTn id="53" dur="600"/>
                                        <p:tgtEl>
                                          <p:spTgt spid="61"/>
                                        </p:tgtEl>
                                      </p:cBhvr>
                                    </p:animEffect>
                                  </p:childTnLst>
                                </p:cTn>
                              </p:par>
                            </p:childTnLst>
                          </p:cTn>
                        </p:par>
                        <p:par>
                          <p:cTn id="54" fill="hold">
                            <p:stCondLst>
                              <p:cond delay="4800"/>
                            </p:stCondLst>
                            <p:childTnLst>
                              <p:par>
                                <p:cTn id="55" presetID="4" presetClass="entr" presetSubtype="32" fill="hold" grpId="0" nodeType="afterEffect">
                                  <p:stCondLst>
                                    <p:cond delay="0"/>
                                  </p:stCondLst>
                                  <p:iterate>
                                    <p:tmAbs val="0"/>
                                  </p:iterate>
                                  <p:childTnLst>
                                    <p:set>
                                      <p:cBhvr>
                                        <p:cTn id="56" fill="hold"/>
                                        <p:tgtEl>
                                          <p:spTgt spid="58"/>
                                        </p:tgtEl>
                                        <p:attrNameLst>
                                          <p:attrName>style.visibility</p:attrName>
                                        </p:attrNameLst>
                                      </p:cBhvr>
                                      <p:to>
                                        <p:strVal val="visible"/>
                                      </p:to>
                                    </p:set>
                                    <p:animEffect transition="in" filter="box(out)">
                                      <p:cBhvr>
                                        <p:cTn id="57" dur="800"/>
                                        <p:tgtEl>
                                          <p:spTgt spid="58"/>
                                        </p:tgtEl>
                                      </p:cBhvr>
                                    </p:animEffect>
                                  </p:childTnLst>
                                </p:cTn>
                              </p:par>
                              <p:par>
                                <p:cTn id="58" presetID="1" presetClass="exit" presetSubtype="0" fill="hold" nodeType="withEffect">
                                  <p:stCondLst>
                                    <p:cond delay="0"/>
                                  </p:stCondLst>
                                  <p:childTnLst>
                                    <p:set>
                                      <p:cBhvr>
                                        <p:cTn id="59"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5" grpId="0" animBg="1" advAuto="0"/>
      <p:bldP spid="58" grpId="0" animBg="1" advAuto="0"/>
      <p:bldP spid="6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nl-NL" noProof="0" dirty="0"/>
              <a:t>Programma</a:t>
            </a:r>
            <a:br>
              <a:rPr lang="nl-NL" noProof="0" dirty="0"/>
            </a:br>
            <a:r>
              <a:rPr lang="nl-NL" noProof="0" dirty="0"/>
              <a:t>(Dag 1)</a:t>
            </a:r>
          </a:p>
        </p:txBody>
      </p:sp>
      <p:sp>
        <p:nvSpPr>
          <p:cNvPr id="20" name="Content Placeholder 19"/>
          <p:cNvSpPr>
            <a:spLocks noGrp="1"/>
          </p:cNvSpPr>
          <p:nvPr>
            <p:ph idx="1"/>
          </p:nvPr>
        </p:nvSpPr>
        <p:spPr/>
        <p:txBody>
          <a:bodyPr/>
          <a:lstStyle/>
          <a:p>
            <a:pPr marL="514350" indent="-514350">
              <a:buFont typeface="+mj-lt"/>
              <a:buAutoNum type="arabicPeriod"/>
            </a:pPr>
            <a:r>
              <a:rPr lang="nl-NL" noProof="0" dirty="0"/>
              <a:t>Inleiding</a:t>
            </a:r>
          </a:p>
          <a:p>
            <a:pPr marL="514350" indent="-514350">
              <a:buFont typeface="+mj-lt"/>
              <a:buAutoNum type="arabicPeriod"/>
            </a:pPr>
            <a:r>
              <a:rPr lang="nl-NL" noProof="0" dirty="0"/>
              <a:t>Radicalisering</a:t>
            </a:r>
          </a:p>
          <a:p>
            <a:pPr marL="514350" indent="-514350">
              <a:buFont typeface="+mj-lt"/>
              <a:buAutoNum type="arabicPeriod"/>
            </a:pPr>
            <a:r>
              <a:rPr lang="nl-NL" noProof="0" dirty="0"/>
              <a:t>Coaching en ouderschap</a:t>
            </a:r>
          </a:p>
          <a:p>
            <a:pPr marL="533400" lvl="1" indent="0">
              <a:buNone/>
            </a:pPr>
            <a:r>
              <a:rPr lang="nl-NL" sz="2800" noProof="0" dirty="0">
                <a:solidFill>
                  <a:schemeClr val="tx1">
                    <a:lumMod val="75000"/>
                    <a:lumOff val="25000"/>
                  </a:schemeClr>
                </a:solidFill>
              </a:rPr>
              <a:t>incl. oefeningen</a:t>
            </a:r>
          </a:p>
          <a:p>
            <a:pPr marL="514350" indent="-514350">
              <a:buFont typeface="+mj-lt"/>
              <a:buAutoNum type="arabicPeriod"/>
            </a:pPr>
            <a:r>
              <a:rPr lang="nl-NL" noProof="0" dirty="0"/>
              <a:t>Kritisch denken</a:t>
            </a:r>
          </a:p>
          <a:p>
            <a:pPr marL="533400" lvl="1" indent="0">
              <a:buNone/>
            </a:pPr>
            <a:r>
              <a:rPr lang="nl-NL" sz="2800" noProof="0" dirty="0">
                <a:solidFill>
                  <a:schemeClr val="tx1">
                    <a:lumMod val="75000"/>
                    <a:lumOff val="25000"/>
                  </a:schemeClr>
                </a:solidFill>
              </a:rPr>
              <a:t>incl. oefeningen</a:t>
            </a:r>
          </a:p>
          <a:p>
            <a:pPr marL="514350" indent="-514350">
              <a:buFont typeface="+mj-lt"/>
              <a:buAutoNum type="arabicPeriod"/>
            </a:pPr>
            <a:r>
              <a:rPr lang="nl-NL" noProof="0" dirty="0"/>
              <a:t>Feedback</a:t>
            </a:r>
          </a:p>
          <a:p>
            <a:pPr marL="514350" indent="-514350">
              <a:buFont typeface="+mj-lt"/>
              <a:buAutoNum type="arabicPeriod"/>
            </a:pPr>
            <a:r>
              <a:rPr lang="nl-NL" noProof="0" dirty="0"/>
              <a:t>Conclusie</a:t>
            </a:r>
          </a:p>
          <a:p>
            <a:endParaRPr lang="nl-NL" noProof="0" dirty="0"/>
          </a:p>
        </p:txBody>
      </p:sp>
      <p:sp>
        <p:nvSpPr>
          <p:cNvPr id="21" name="Text Placeholder 20"/>
          <p:cNvSpPr>
            <a:spLocks noGrp="1"/>
          </p:cNvSpPr>
          <p:nvPr>
            <p:ph type="body" sz="half" idx="2"/>
          </p:nvPr>
        </p:nvSpPr>
        <p:spPr/>
        <p:txBody>
          <a:bodyPr>
            <a:normAutofit/>
          </a:bodyPr>
          <a:lstStyle/>
          <a:p>
            <a:endParaRPr lang="nl-NL" i="1" noProof="0" dirty="0">
              <a:solidFill>
                <a:schemeClr val="tx1">
                  <a:lumMod val="75000"/>
                  <a:lumOff val="25000"/>
                </a:schemeClr>
              </a:solidFill>
            </a:endParaRPr>
          </a:p>
          <a:p>
            <a:endParaRPr lang="nl-NL" i="1" noProof="0" dirty="0">
              <a:solidFill>
                <a:schemeClr val="tx1">
                  <a:lumMod val="75000"/>
                  <a:lumOff val="25000"/>
                </a:schemeClr>
              </a:solidFill>
            </a:endParaRPr>
          </a:p>
          <a:p>
            <a:endParaRPr lang="nl-NL" i="1" noProof="0" dirty="0">
              <a:solidFill>
                <a:schemeClr val="tx1">
                  <a:lumMod val="75000"/>
                  <a:lumOff val="25000"/>
                </a:schemeClr>
              </a:solidFill>
            </a:endParaRPr>
          </a:p>
          <a:p>
            <a:r>
              <a:rPr lang="nl-NL" sz="1200" i="1" u="sng" noProof="0" dirty="0">
                <a:solidFill>
                  <a:schemeClr val="tx1">
                    <a:lumMod val="75000"/>
                    <a:lumOff val="25000"/>
                  </a:schemeClr>
                </a:solidFill>
              </a:rPr>
              <a:t>Wat kun je verder verwachten?</a:t>
            </a:r>
          </a:p>
          <a:p>
            <a:endParaRPr lang="nl-NL" sz="1200" i="1" noProof="0" dirty="0">
              <a:solidFill>
                <a:schemeClr val="tx1">
                  <a:lumMod val="75000"/>
                  <a:lumOff val="25000"/>
                </a:schemeClr>
              </a:solidFill>
            </a:endParaRPr>
          </a:p>
          <a:p>
            <a:r>
              <a:rPr lang="nl-NL" sz="1200" i="1" noProof="0" dirty="0">
                <a:solidFill>
                  <a:schemeClr val="tx1">
                    <a:lumMod val="75000"/>
                    <a:lumOff val="25000"/>
                  </a:schemeClr>
                </a:solidFill>
              </a:rPr>
              <a:t>Dag 2 gaat over:</a:t>
            </a:r>
          </a:p>
          <a:p>
            <a:pPr marL="285750" indent="-285750">
              <a:buFont typeface="Arial" panose="020B0604020202020204" pitchFamily="34" charset="0"/>
              <a:buChar char="•"/>
            </a:pPr>
            <a:r>
              <a:rPr lang="nl-NL" sz="1200" i="1" noProof="0" dirty="0">
                <a:solidFill>
                  <a:schemeClr val="tx1">
                    <a:lumMod val="75000"/>
                    <a:lumOff val="25000"/>
                  </a:schemeClr>
                </a:solidFill>
              </a:rPr>
              <a:t>Omgaan met boosheid</a:t>
            </a:r>
          </a:p>
          <a:p>
            <a:pPr marL="285750" indent="-285750">
              <a:buFont typeface="Arial" panose="020B0604020202020204" pitchFamily="34" charset="0"/>
              <a:buChar char="•"/>
            </a:pPr>
            <a:r>
              <a:rPr lang="nl-NL" sz="1200" i="1" noProof="0" dirty="0">
                <a:solidFill>
                  <a:schemeClr val="tx1">
                    <a:lumMod val="75000"/>
                    <a:lumOff val="25000"/>
                  </a:schemeClr>
                </a:solidFill>
              </a:rPr>
              <a:t>Narratieven en identiteit</a:t>
            </a:r>
          </a:p>
          <a:p>
            <a:pPr marL="285750" indent="-285750">
              <a:buFont typeface="Arial" panose="020B0604020202020204" pitchFamily="34" charset="0"/>
              <a:buChar char="•"/>
            </a:pPr>
            <a:r>
              <a:rPr lang="nl-NL" sz="1200" i="1" noProof="0">
                <a:solidFill>
                  <a:schemeClr val="tx1">
                    <a:lumMod val="75000"/>
                    <a:lumOff val="25000"/>
                  </a:schemeClr>
                </a:solidFill>
              </a:rPr>
              <a:t>Constructief discussiëren</a:t>
            </a:r>
            <a:endParaRPr lang="nl-NL" sz="1200" i="1" noProof="0" dirty="0">
              <a:solidFill>
                <a:schemeClr val="tx1">
                  <a:lumMod val="75000"/>
                  <a:lumOff val="25000"/>
                </a:schemeClr>
              </a:solidFill>
            </a:endParaRPr>
          </a:p>
          <a:p>
            <a:pPr marL="285750" indent="-285750">
              <a:buFont typeface="Arial" panose="020B0604020202020204" pitchFamily="34" charset="0"/>
              <a:buChar char="•"/>
            </a:pPr>
            <a:endParaRPr lang="nl-NL" sz="1200" i="1" noProof="0" dirty="0">
              <a:solidFill>
                <a:schemeClr val="tx1">
                  <a:lumMod val="75000"/>
                  <a:lumOff val="25000"/>
                </a:schemeClr>
              </a:solidFill>
            </a:endParaRPr>
          </a:p>
          <a:p>
            <a:r>
              <a:rPr lang="nl-NL" sz="1200" i="1" noProof="0" dirty="0">
                <a:solidFill>
                  <a:schemeClr val="tx1">
                    <a:lumMod val="75000"/>
                    <a:lumOff val="25000"/>
                  </a:schemeClr>
                </a:solidFill>
              </a:rPr>
              <a:t>Dag 3 gaat over:</a:t>
            </a:r>
          </a:p>
          <a:p>
            <a:pPr marL="285750" indent="-285750">
              <a:buFont typeface="Arial" panose="020B0604020202020204" pitchFamily="34" charset="0"/>
              <a:buChar char="•"/>
            </a:pPr>
            <a:r>
              <a:rPr lang="nl-NL" sz="1200" i="1" noProof="0" dirty="0">
                <a:solidFill>
                  <a:schemeClr val="tx1">
                    <a:lumMod val="75000"/>
                    <a:lumOff val="25000"/>
                  </a:schemeClr>
                </a:solidFill>
              </a:rPr>
              <a:t>Conflicthantering</a:t>
            </a:r>
          </a:p>
          <a:p>
            <a:pPr marL="285750" indent="-285750">
              <a:buFont typeface="Arial" panose="020B0604020202020204" pitchFamily="34" charset="0"/>
              <a:buChar char="•"/>
            </a:pPr>
            <a:r>
              <a:rPr lang="nl-NL" sz="1200" i="1" noProof="0" dirty="0">
                <a:solidFill>
                  <a:schemeClr val="tx1">
                    <a:lumMod val="75000"/>
                    <a:lumOff val="25000"/>
                  </a:schemeClr>
                </a:solidFill>
              </a:rPr>
              <a:t>Proportionele overheidsreactie</a:t>
            </a:r>
          </a:p>
          <a:p>
            <a:pPr marL="285750" indent="-285750">
              <a:buFont typeface="Arial" panose="020B0604020202020204" pitchFamily="34" charset="0"/>
              <a:buChar char="•"/>
            </a:pPr>
            <a:r>
              <a:rPr lang="nl-NL" sz="1200" i="1" noProof="0" dirty="0">
                <a:solidFill>
                  <a:schemeClr val="tx1">
                    <a:lumMod val="75000"/>
                    <a:lumOff val="25000"/>
                  </a:schemeClr>
                </a:solidFill>
              </a:rPr>
              <a:t>Best </a:t>
            </a:r>
            <a:r>
              <a:rPr lang="nl-NL" sz="1200" i="1" noProof="0" dirty="0" err="1">
                <a:solidFill>
                  <a:schemeClr val="tx1">
                    <a:lumMod val="75000"/>
                    <a:lumOff val="25000"/>
                  </a:schemeClr>
                </a:solidFill>
              </a:rPr>
              <a:t>practices</a:t>
            </a:r>
            <a:endParaRPr lang="nl-NL" sz="1200" i="1" noProof="0" dirty="0">
              <a:solidFill>
                <a:schemeClr val="tx1">
                  <a:lumMod val="75000"/>
                  <a:lumOff val="25000"/>
                </a:schemeClr>
              </a:solidFill>
            </a:endParaRPr>
          </a:p>
          <a:p>
            <a:endParaRPr lang="nl-NL" i="1" noProof="0" dirty="0">
              <a:solidFill>
                <a:schemeClr val="tx1">
                  <a:lumMod val="75000"/>
                  <a:lumOff val="25000"/>
                </a:schemeClr>
              </a:solidFill>
            </a:endParaRPr>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Tree>
    <p:extLst>
      <p:ext uri="{BB962C8B-B14F-4D97-AF65-F5344CB8AC3E}">
        <p14:creationId xmlns:p14="http://schemas.microsoft.com/office/powerpoint/2010/main" val="36749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1">
                                            <p:txEl>
                                              <p:pRg st="5" end="5"/>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1">
                                            <p:txEl>
                                              <p:pRg st="6" end="6"/>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xEl>
                                              <p:pRg st="7" end="7"/>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xEl>
                                              <p:pRg st="10" end="1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xEl>
                                              <p:pRg st="11" end="1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xEl>
                                              <p:pRg st="12" end="1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noProof="0" dirty="0"/>
              <a:t>3. Adolescentie en radicalisering</a:t>
            </a:r>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nl-NL" noProof="0" dirty="0"/>
          </a:p>
          <a:p>
            <a:endParaRPr lang="nl-NL" noProof="0" dirty="0"/>
          </a:p>
          <a:p>
            <a:endParaRPr lang="nl-NL" noProof="0" dirty="0"/>
          </a:p>
        </p:txBody>
      </p:sp>
      <p:sp>
        <p:nvSpPr>
          <p:cNvPr id="5" name="Tijdelijke aanduiding voor voettekst 4">
            <a:extLst>
              <a:ext uri="{FF2B5EF4-FFF2-40B4-BE49-F238E27FC236}">
                <a16:creationId xmlns:a16="http://schemas.microsoft.com/office/drawing/2014/main" id="{7993E984-46A1-4C26-9258-DCED32249725}"/>
              </a:ext>
            </a:extLst>
          </p:cNvPr>
          <p:cNvSpPr>
            <a:spLocks noGrp="1"/>
          </p:cNvSpPr>
          <p:nvPr>
            <p:ph type="ftr" sz="quarter" idx="11"/>
          </p:nvPr>
        </p:nvSpPr>
        <p:spPr/>
        <p:txBody>
          <a:bodyPr/>
          <a:lstStyle/>
          <a:p>
            <a:r>
              <a:rPr lang="en-US"/>
              <a:t>www.armourproject.eu</a:t>
            </a:r>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nvGraphicFramePr>
        <p:xfrm>
          <a:off x="3545824" y="2703375"/>
          <a:ext cx="5581774" cy="28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EFB9A8C6-8DA0-4F7D-A9E8-0C89DC159F6F}"/>
              </a:ext>
            </a:extLst>
          </p:cNvPr>
          <p:cNvSpPr txBox="1"/>
          <p:nvPr/>
        </p:nvSpPr>
        <p:spPr>
          <a:xfrm rot="21231351">
            <a:off x="198746" y="4115018"/>
            <a:ext cx="3629891"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Ben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goed</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genoeg</a:t>
            </a:r>
            <a:r>
              <a:rPr lang="en-GB" sz="1800" b="0" i="0" u="none" strike="noStrike" baseline="0" dirty="0">
                <a:solidFill>
                  <a:schemeClr val="accent4">
                    <a:lumMod val="50000"/>
                  </a:schemeClr>
                </a:solidFill>
                <a:latin typeface="Ink Free" panose="03080402000500000000" pitchFamily="66" charset="0"/>
              </a:rPr>
              <a:t>?</a:t>
            </a:r>
          </a:p>
        </p:txBody>
      </p:sp>
      <p:sp>
        <p:nvSpPr>
          <p:cNvPr id="10" name="Tekstvak 9">
            <a:extLst>
              <a:ext uri="{FF2B5EF4-FFF2-40B4-BE49-F238E27FC236}">
                <a16:creationId xmlns:a16="http://schemas.microsoft.com/office/drawing/2014/main" id="{3EC93C3D-7B86-42EF-B3FF-6725EA2A9EB9}"/>
              </a:ext>
            </a:extLst>
          </p:cNvPr>
          <p:cNvSpPr txBox="1"/>
          <p:nvPr/>
        </p:nvSpPr>
        <p:spPr>
          <a:xfrm rot="21404044">
            <a:off x="381000" y="2494609"/>
            <a:ext cx="1371600"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Wie ben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p>
        </p:txBody>
      </p:sp>
      <p:sp>
        <p:nvSpPr>
          <p:cNvPr id="11" name="Tekstvak 10">
            <a:extLst>
              <a:ext uri="{FF2B5EF4-FFF2-40B4-BE49-F238E27FC236}">
                <a16:creationId xmlns:a16="http://schemas.microsoft.com/office/drawing/2014/main" id="{6200C95A-F9D4-43BE-A0A6-2A87D91AFD8A}"/>
              </a:ext>
            </a:extLst>
          </p:cNvPr>
          <p:cNvSpPr txBox="1"/>
          <p:nvPr/>
        </p:nvSpPr>
        <p:spPr>
          <a:xfrm rot="396558">
            <a:off x="1677406" y="2774816"/>
            <a:ext cx="2361318"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err="1">
                <a:solidFill>
                  <a:schemeClr val="accent4">
                    <a:lumMod val="50000"/>
                  </a:schemeClr>
                </a:solidFill>
                <a:latin typeface="Ink Free" panose="03080402000500000000" pitchFamily="66" charset="0"/>
              </a:rPr>
              <a:t>Waar</a:t>
            </a:r>
            <a:r>
              <a:rPr lang="en-GB" sz="1800" b="0" i="0" u="none" strike="noStrike" baseline="0" dirty="0">
                <a:solidFill>
                  <a:schemeClr val="accent4">
                    <a:lumMod val="50000"/>
                  </a:schemeClr>
                </a:solidFill>
                <a:latin typeface="Ink Free" panose="03080402000500000000" pitchFamily="66" charset="0"/>
              </a:rPr>
              <a:t> hoor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bij</a:t>
            </a:r>
            <a:r>
              <a:rPr lang="en-GB" sz="1800" b="0" i="0" u="none" strike="noStrike" baseline="0" dirty="0">
                <a:solidFill>
                  <a:schemeClr val="accent4">
                    <a:lumMod val="50000"/>
                  </a:schemeClr>
                </a:solidFill>
                <a:latin typeface="Ink Free" panose="03080402000500000000" pitchFamily="66" charset="0"/>
              </a:rPr>
              <a:t>?</a:t>
            </a:r>
          </a:p>
        </p:txBody>
      </p:sp>
      <p:sp>
        <p:nvSpPr>
          <p:cNvPr id="13" name="Tekstvak 12">
            <a:extLst>
              <a:ext uri="{FF2B5EF4-FFF2-40B4-BE49-F238E27FC236}">
                <a16:creationId xmlns:a16="http://schemas.microsoft.com/office/drawing/2014/main" id="{E129D9C7-1D5B-41D0-A065-18116C40B6D7}"/>
              </a:ext>
            </a:extLst>
          </p:cNvPr>
          <p:cNvSpPr txBox="1"/>
          <p:nvPr/>
        </p:nvSpPr>
        <p:spPr>
          <a:xfrm>
            <a:off x="164223" y="3140994"/>
            <a:ext cx="3381601"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Wat is </a:t>
            </a:r>
            <a:r>
              <a:rPr lang="en-GB" sz="1800" b="0" i="0" u="none" strike="noStrike" baseline="0" dirty="0" err="1">
                <a:solidFill>
                  <a:schemeClr val="accent4">
                    <a:lumMod val="50000"/>
                  </a:schemeClr>
                </a:solidFill>
                <a:latin typeface="Ink Free" panose="03080402000500000000" pitchFamily="66" charset="0"/>
              </a:rPr>
              <a:t>mijn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rol</a:t>
            </a:r>
            <a:r>
              <a:rPr lang="en-GB" sz="1800" b="0" i="0" u="none" strike="noStrike" baseline="0" dirty="0">
                <a:solidFill>
                  <a:schemeClr val="accent4">
                    <a:lumMod val="50000"/>
                  </a:schemeClr>
                </a:solidFill>
                <a:latin typeface="Ink Free" panose="03080402000500000000" pitchFamily="66" charset="0"/>
              </a:rPr>
              <a:t> op </a:t>
            </a:r>
            <a:r>
              <a:rPr lang="en-GB" sz="1800" b="0" i="0" u="none" strike="noStrike" baseline="0" dirty="0" err="1">
                <a:solidFill>
                  <a:schemeClr val="accent4">
                    <a:lumMod val="50000"/>
                  </a:schemeClr>
                </a:solidFill>
                <a:latin typeface="Ink Free" panose="03080402000500000000" pitchFamily="66" charset="0"/>
              </a:rPr>
              <a:t>aarde</a:t>
            </a:r>
            <a:r>
              <a:rPr lang="en-GB" sz="1800" b="0" i="0" u="none" strike="noStrike" baseline="0" dirty="0">
                <a:solidFill>
                  <a:schemeClr val="accent4">
                    <a:lumMod val="50000"/>
                  </a:schemeClr>
                </a:solidFill>
                <a:latin typeface="Ink Free" panose="03080402000500000000" pitchFamily="66" charset="0"/>
              </a:rPr>
              <a:t>? </a:t>
            </a:r>
          </a:p>
        </p:txBody>
      </p:sp>
      <p:sp>
        <p:nvSpPr>
          <p:cNvPr id="14" name="Tekstvak 13">
            <a:extLst>
              <a:ext uri="{FF2B5EF4-FFF2-40B4-BE49-F238E27FC236}">
                <a16:creationId xmlns:a16="http://schemas.microsoft.com/office/drawing/2014/main" id="{A359867E-0F85-4627-9498-F2E84ABC7507}"/>
              </a:ext>
            </a:extLst>
          </p:cNvPr>
          <p:cNvSpPr txBox="1"/>
          <p:nvPr/>
        </p:nvSpPr>
        <p:spPr>
          <a:xfrm rot="207671">
            <a:off x="638242" y="3689307"/>
            <a:ext cx="3608323"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Doe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ertoe</a:t>
            </a:r>
            <a:r>
              <a:rPr lang="en-GB" sz="1800" b="0" i="0" u="none" strike="noStrike" baseline="0" dirty="0">
                <a:solidFill>
                  <a:schemeClr val="accent4">
                    <a:lumMod val="50000"/>
                  </a:schemeClr>
                </a:solidFill>
                <a:latin typeface="Ink Free" panose="03080402000500000000" pitchFamily="66" charset="0"/>
              </a:rPr>
              <a:t>? Wat is </a:t>
            </a:r>
            <a:r>
              <a:rPr lang="en-GB" sz="1800" b="0" i="0" u="none" strike="noStrike" baseline="0" dirty="0" err="1">
                <a:solidFill>
                  <a:schemeClr val="accent4">
                    <a:lumMod val="50000"/>
                  </a:schemeClr>
                </a:solidFill>
                <a:latin typeface="Ink Free" panose="03080402000500000000" pitchFamily="66" charset="0"/>
              </a:rPr>
              <a:t>mijn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bijdrage</a:t>
            </a:r>
            <a:r>
              <a:rPr lang="en-GB" sz="1800" b="0" i="0" u="none" strike="noStrike" baseline="0" dirty="0">
                <a:solidFill>
                  <a:schemeClr val="accent4">
                    <a:lumMod val="50000"/>
                  </a:schemeClr>
                </a:solidFill>
                <a:latin typeface="Ink Free" panose="03080402000500000000" pitchFamily="66" charset="0"/>
              </a:rPr>
              <a:t>?</a:t>
            </a:r>
          </a:p>
        </p:txBody>
      </p:sp>
      <p:sp>
        <p:nvSpPr>
          <p:cNvPr id="15" name="Tekstvak 14">
            <a:extLst>
              <a:ext uri="{FF2B5EF4-FFF2-40B4-BE49-F238E27FC236}">
                <a16:creationId xmlns:a16="http://schemas.microsoft.com/office/drawing/2014/main" id="{38A705F5-E84C-4E69-8A1E-DB4438C86D7F}"/>
              </a:ext>
            </a:extLst>
          </p:cNvPr>
          <p:cNvSpPr txBox="1"/>
          <p:nvPr/>
        </p:nvSpPr>
        <p:spPr>
          <a:xfrm>
            <a:off x="1080799" y="4709177"/>
            <a:ext cx="3047387"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Hoe </a:t>
            </a:r>
            <a:r>
              <a:rPr lang="en-GB" sz="1800" b="0" i="0" u="none" strike="noStrike" baseline="0" dirty="0" err="1">
                <a:solidFill>
                  <a:schemeClr val="accent4">
                    <a:lumMod val="50000"/>
                  </a:schemeClr>
                </a:solidFill>
                <a:latin typeface="Ink Free" panose="03080402000500000000" pitchFamily="66" charset="0"/>
              </a:rPr>
              <a:t>ga</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met </a:t>
            </a:r>
            <a:r>
              <a:rPr lang="en-GB" sz="1800" b="0" i="0" u="none" strike="noStrike" baseline="0" dirty="0" err="1">
                <a:solidFill>
                  <a:schemeClr val="accent4">
                    <a:lumMod val="50000"/>
                  </a:schemeClr>
                </a:solidFill>
                <a:latin typeface="Ink Free" panose="03080402000500000000" pitchFamily="66" charset="0"/>
              </a:rPr>
              <a:t>tegenslag</a:t>
            </a:r>
            <a:r>
              <a:rPr lang="en-GB" sz="1800" b="0" i="0" u="none" strike="noStrike" baseline="0" dirty="0">
                <a:solidFill>
                  <a:schemeClr val="accent4">
                    <a:lumMod val="50000"/>
                  </a:schemeClr>
                </a:solidFill>
                <a:latin typeface="Ink Free" panose="03080402000500000000" pitchFamily="66" charset="0"/>
              </a:rPr>
              <a:t> om?</a:t>
            </a:r>
          </a:p>
        </p:txBody>
      </p:sp>
      <p:sp>
        <p:nvSpPr>
          <p:cNvPr id="17" name="Tekstvak 16">
            <a:extLst>
              <a:ext uri="{FF2B5EF4-FFF2-40B4-BE49-F238E27FC236}">
                <a16:creationId xmlns:a16="http://schemas.microsoft.com/office/drawing/2014/main" id="{AD254F5D-21F7-4143-AA8B-FCBFD97D6494}"/>
              </a:ext>
            </a:extLst>
          </p:cNvPr>
          <p:cNvSpPr txBox="1"/>
          <p:nvPr/>
        </p:nvSpPr>
        <p:spPr>
          <a:xfrm>
            <a:off x="188627" y="5190047"/>
            <a:ext cx="3047387"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Hoe </a:t>
            </a:r>
            <a:r>
              <a:rPr lang="en-GB" sz="1800" b="0" i="0" u="none" strike="noStrike" baseline="0" dirty="0" err="1">
                <a:solidFill>
                  <a:schemeClr val="accent4">
                    <a:lumMod val="50000"/>
                  </a:schemeClr>
                </a:solidFill>
                <a:latin typeface="Ink Free" panose="03080402000500000000" pitchFamily="66" charset="0"/>
              </a:rPr>
              <a:t>werkt</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een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relatie</a:t>
            </a:r>
            <a:r>
              <a:rPr lang="en-GB" sz="1800" b="0" i="0" u="none" strike="noStrike" baseline="0" dirty="0">
                <a:solidFill>
                  <a:schemeClr val="accent4">
                    <a:lumMod val="50000"/>
                  </a:schemeClr>
                </a:solidFill>
                <a:latin typeface="Ink Free" panose="03080402000500000000" pitchFamily="66" charset="0"/>
              </a:rPr>
              <a:t>?</a:t>
            </a:r>
          </a:p>
        </p:txBody>
      </p:sp>
      <p:sp>
        <p:nvSpPr>
          <p:cNvPr id="16" name="Tekstvak 15">
            <a:extLst>
              <a:ext uri="{FF2B5EF4-FFF2-40B4-BE49-F238E27FC236}">
                <a16:creationId xmlns:a16="http://schemas.microsoft.com/office/drawing/2014/main" id="{5450088B-6CFD-4ADC-BCA7-93E1659C3D92}"/>
              </a:ext>
            </a:extLst>
          </p:cNvPr>
          <p:cNvSpPr txBox="1"/>
          <p:nvPr/>
        </p:nvSpPr>
        <p:spPr>
          <a:xfrm rot="20929603">
            <a:off x="1956650" y="5344292"/>
            <a:ext cx="3047387"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Hoe </a:t>
            </a:r>
            <a:r>
              <a:rPr lang="en-GB" sz="1800" b="0" i="0" u="none" strike="noStrike" baseline="0" dirty="0" err="1">
                <a:solidFill>
                  <a:schemeClr val="accent4">
                    <a:lumMod val="50000"/>
                  </a:schemeClr>
                </a:solidFill>
                <a:latin typeface="Ink Free" panose="03080402000500000000" pitchFamily="66" charset="0"/>
              </a:rPr>
              <a:t>zien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anderen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mij</a:t>
            </a:r>
            <a:r>
              <a:rPr lang="en-GB" sz="1800" b="0" i="0" u="none" strike="noStrike" baseline="0" dirty="0">
                <a:solidFill>
                  <a:schemeClr val="accent4">
                    <a:lumMod val="50000"/>
                  </a:schemeClr>
                </a:solidFill>
                <a:latin typeface="Ink Free" panose="03080402000500000000" pitchFamily="66" charset="0"/>
              </a:rPr>
              <a:t>?</a:t>
            </a:r>
          </a:p>
        </p:txBody>
      </p:sp>
    </p:spTree>
    <p:extLst>
      <p:ext uri="{BB962C8B-B14F-4D97-AF65-F5344CB8AC3E}">
        <p14:creationId xmlns:p14="http://schemas.microsoft.com/office/powerpoint/2010/main" val="36861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grpId="0"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grpId="0" nodeType="afterEffect">
                                  <p:stCondLst>
                                    <p:cond delay="15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100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p:bldP spid="10" grpId="0"/>
      <p:bldP spid="11" grpId="0"/>
      <p:bldP spid="13" grpId="0"/>
      <p:bldP spid="14" grpId="0"/>
      <p:bldP spid="15" grpId="0"/>
      <p:bldP spid="17"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noProof="0" dirty="0"/>
              <a:t>3. Coaching en Ouderschap</a:t>
            </a:r>
          </a:p>
        </p:txBody>
      </p:sp>
      <p:sp>
        <p:nvSpPr>
          <p:cNvPr id="37" name="TextBox 52">
            <a:extLst>
              <a:ext uri="{FF2B5EF4-FFF2-40B4-BE49-F238E27FC236}">
                <a16:creationId xmlns:a16="http://schemas.microsoft.com/office/drawing/2014/main" id="{7DCA6F4A-9D2C-4A5D-BB1B-FA196FD548A4}"/>
              </a:ext>
            </a:extLst>
          </p:cNvPr>
          <p:cNvSpPr txBox="1"/>
          <p:nvPr/>
        </p:nvSpPr>
        <p:spPr>
          <a:xfrm>
            <a:off x="5217396" y="2371051"/>
            <a:ext cx="901823" cy="276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sz="1350" dirty="0"/>
              <a:t>     </a:t>
            </a:r>
          </a:p>
        </p:txBody>
      </p:sp>
      <p:graphicFrame>
        <p:nvGraphicFramePr>
          <p:cNvPr id="29" name="Tabel 28">
            <a:extLst>
              <a:ext uri="{FF2B5EF4-FFF2-40B4-BE49-F238E27FC236}">
                <a16:creationId xmlns:a16="http://schemas.microsoft.com/office/drawing/2014/main" id="{488818F9-9B6E-4364-89C2-6759CBA58359}"/>
              </a:ext>
            </a:extLst>
          </p:cNvPr>
          <p:cNvGraphicFramePr>
            <a:graphicFrameLocks noGrp="1"/>
          </p:cNvGraphicFramePr>
          <p:nvPr>
            <p:extLst>
              <p:ext uri="{D42A27DB-BD31-4B8C-83A1-F6EECF244321}">
                <p14:modId xmlns:p14="http://schemas.microsoft.com/office/powerpoint/2010/main" val="657820433"/>
              </p:ext>
            </p:extLst>
          </p:nvPr>
        </p:nvGraphicFramePr>
        <p:xfrm>
          <a:off x="707804" y="2648048"/>
          <a:ext cx="3218801" cy="3409383"/>
        </p:xfrm>
        <a:graphic>
          <a:graphicData uri="http://schemas.openxmlformats.org/drawingml/2006/table">
            <a:tbl>
              <a:tblPr firstRow="1" bandRow="1">
                <a:tableStyleId>{F5AB1C69-6EDB-4FF4-983F-18BD219EF322}</a:tableStyleId>
              </a:tblPr>
              <a:tblGrid>
                <a:gridCol w="3218801">
                  <a:extLst>
                    <a:ext uri="{9D8B030D-6E8A-4147-A177-3AD203B41FA5}">
                      <a16:colId xmlns:a16="http://schemas.microsoft.com/office/drawing/2014/main" val="783858337"/>
                    </a:ext>
                  </a:extLst>
                </a:gridCol>
              </a:tblGrid>
              <a:tr h="605223">
                <a:tc>
                  <a:txBody>
                    <a:bodyPr/>
                    <a:lstStyle/>
                    <a:p>
                      <a:pPr algn="ctr"/>
                      <a:r>
                        <a:rPr lang="nl-NL" sz="2000" noProof="0" dirty="0"/>
                        <a:t>Doelen ouders / coaches</a:t>
                      </a:r>
                      <a:endParaRPr lang="nl-NL" sz="2000" noProof="0" dirty="0">
                        <a:latin typeface="Ink Free" panose="03080402000500000000" pitchFamily="66" charset="0"/>
                      </a:endParaRPr>
                    </a:p>
                  </a:txBody>
                  <a:tcPr>
                    <a:solidFill>
                      <a:srgbClr val="0046D2"/>
                    </a:solidFill>
                  </a:tcPr>
                </a:tc>
                <a:extLst>
                  <a:ext uri="{0D108BD9-81ED-4DB2-BD59-A6C34878D82A}">
                    <a16:rowId xmlns:a16="http://schemas.microsoft.com/office/drawing/2014/main" val="3497737042"/>
                  </a:ext>
                </a:extLst>
              </a:tr>
              <a:tr h="2467447">
                <a:tc>
                  <a:txBody>
                    <a:bodyPr/>
                    <a:lstStyle/>
                    <a:p>
                      <a:pPr marL="0" indent="0" algn="ctr">
                        <a:lnSpc>
                          <a:spcPct val="100000"/>
                        </a:lnSpc>
                        <a:spcAft>
                          <a:spcPts val="1200"/>
                        </a:spcAft>
                        <a:buNone/>
                      </a:pPr>
                      <a:endParaRPr lang="nl-NL" sz="800" noProof="0" dirty="0">
                        <a:effectLst/>
                      </a:endParaRPr>
                    </a:p>
                    <a:p>
                      <a:pPr marL="0" indent="0" algn="ctr">
                        <a:lnSpc>
                          <a:spcPct val="100000"/>
                        </a:lnSpc>
                        <a:spcAft>
                          <a:spcPts val="1200"/>
                        </a:spcAft>
                        <a:buNone/>
                      </a:pPr>
                      <a:r>
                        <a:rPr lang="nl-NL" sz="2000" noProof="0" dirty="0">
                          <a:effectLst/>
                        </a:rPr>
                        <a:t>Stimuleer positieve identiteitsformatie</a:t>
                      </a:r>
                    </a:p>
                    <a:p>
                      <a:pPr marL="0" indent="0" algn="ctr">
                        <a:lnSpc>
                          <a:spcPct val="100000"/>
                        </a:lnSpc>
                        <a:spcAft>
                          <a:spcPts val="1200"/>
                        </a:spcAft>
                        <a:buNone/>
                      </a:pPr>
                      <a:r>
                        <a:rPr lang="nl-NL" sz="2000" noProof="0" dirty="0">
                          <a:effectLst/>
                        </a:rPr>
                        <a:t>Bied positieve bekrachtiging</a:t>
                      </a:r>
                    </a:p>
                    <a:p>
                      <a:pPr marL="0" indent="0" algn="ctr">
                        <a:lnSpc>
                          <a:spcPct val="100000"/>
                        </a:lnSpc>
                        <a:spcAft>
                          <a:spcPts val="1200"/>
                        </a:spcAft>
                        <a:buNone/>
                      </a:pPr>
                      <a:r>
                        <a:rPr lang="nl-NL" sz="2000" noProof="0" dirty="0">
                          <a:effectLst/>
                        </a:rPr>
                        <a:t>Grenzen stellen </a:t>
                      </a:r>
                    </a:p>
                    <a:p>
                      <a:pPr marL="0" indent="0" algn="ctr">
                        <a:lnSpc>
                          <a:spcPct val="100000"/>
                        </a:lnSpc>
                        <a:spcAft>
                          <a:spcPts val="1200"/>
                        </a:spcAft>
                        <a:buNone/>
                      </a:pPr>
                      <a:r>
                        <a:rPr lang="nl-NL" sz="2000" noProof="0" dirty="0">
                          <a:effectLst/>
                        </a:rPr>
                        <a:t>Stimuleer persoonlijke groei</a:t>
                      </a:r>
                      <a:r>
                        <a:rPr lang="nl-NL" sz="2000" noProof="0" dirty="0"/>
                        <a:t> </a:t>
                      </a:r>
                    </a:p>
                    <a:p>
                      <a:pPr algn="ctr"/>
                      <a:endParaRPr lang="nl-NL" sz="2000" noProof="0" dirty="0">
                        <a:latin typeface="Ink Free" panose="03080402000500000000" pitchFamily="66" charset="0"/>
                      </a:endParaRPr>
                    </a:p>
                  </a:txBody>
                  <a:tcPr>
                    <a:solidFill>
                      <a:srgbClr val="6699FF"/>
                    </a:solidFill>
                  </a:tcPr>
                </a:tc>
                <a:extLst>
                  <a:ext uri="{0D108BD9-81ED-4DB2-BD59-A6C34878D82A}">
                    <a16:rowId xmlns:a16="http://schemas.microsoft.com/office/drawing/2014/main" val="1638795784"/>
                  </a:ext>
                </a:extLst>
              </a:tr>
            </a:tbl>
          </a:graphicData>
        </a:graphic>
      </p:graphicFrame>
      <p:graphicFrame>
        <p:nvGraphicFramePr>
          <p:cNvPr id="38" name="Tabel 37">
            <a:extLst>
              <a:ext uri="{FF2B5EF4-FFF2-40B4-BE49-F238E27FC236}">
                <a16:creationId xmlns:a16="http://schemas.microsoft.com/office/drawing/2014/main" id="{C198E148-09A3-42C3-B126-1F7DEBA98BDA}"/>
              </a:ext>
            </a:extLst>
          </p:cNvPr>
          <p:cNvGraphicFramePr>
            <a:graphicFrameLocks noGrp="1"/>
          </p:cNvGraphicFramePr>
          <p:nvPr>
            <p:extLst>
              <p:ext uri="{D42A27DB-BD31-4B8C-83A1-F6EECF244321}">
                <p14:modId xmlns:p14="http://schemas.microsoft.com/office/powerpoint/2010/main" val="3167332367"/>
              </p:ext>
            </p:extLst>
          </p:nvPr>
        </p:nvGraphicFramePr>
        <p:xfrm>
          <a:off x="4414236" y="2677018"/>
          <a:ext cx="3218801" cy="3409383"/>
        </p:xfrm>
        <a:graphic>
          <a:graphicData uri="http://schemas.openxmlformats.org/drawingml/2006/table">
            <a:tbl>
              <a:tblPr firstRow="1" bandRow="1">
                <a:tableStyleId>{F5AB1C69-6EDB-4FF4-983F-18BD219EF322}</a:tableStyleId>
              </a:tblPr>
              <a:tblGrid>
                <a:gridCol w="3218801">
                  <a:extLst>
                    <a:ext uri="{9D8B030D-6E8A-4147-A177-3AD203B41FA5}">
                      <a16:colId xmlns:a16="http://schemas.microsoft.com/office/drawing/2014/main" val="783858337"/>
                    </a:ext>
                  </a:extLst>
                </a:gridCol>
              </a:tblGrid>
              <a:tr h="664642">
                <a:tc>
                  <a:txBody>
                    <a:bodyPr/>
                    <a:lstStyle/>
                    <a:p>
                      <a:pPr algn="ctr"/>
                      <a:r>
                        <a:rPr lang="nl-NL" sz="2000" noProof="0" dirty="0"/>
                        <a:t>Vaardigheden jeugd</a:t>
                      </a:r>
                      <a:endParaRPr lang="nl-NL" sz="2000" noProof="0" dirty="0">
                        <a:latin typeface="Ink Free" panose="03080402000500000000" pitchFamily="66" charset="0"/>
                      </a:endParaRPr>
                    </a:p>
                  </a:txBody>
                  <a:tcPr>
                    <a:solidFill>
                      <a:srgbClr val="006600"/>
                    </a:solidFill>
                  </a:tcPr>
                </a:tc>
                <a:extLst>
                  <a:ext uri="{0D108BD9-81ED-4DB2-BD59-A6C34878D82A}">
                    <a16:rowId xmlns:a16="http://schemas.microsoft.com/office/drawing/2014/main" val="3497737042"/>
                  </a:ext>
                </a:extLst>
              </a:tr>
              <a:tr h="2744741">
                <a:tc>
                  <a:txBody>
                    <a:bodyPr/>
                    <a:lstStyle/>
                    <a:p>
                      <a:pPr marL="0" indent="0" algn="ctr">
                        <a:lnSpc>
                          <a:spcPct val="100000"/>
                        </a:lnSpc>
                        <a:spcAft>
                          <a:spcPts val="1200"/>
                        </a:spcAft>
                        <a:buNone/>
                      </a:pPr>
                      <a:endParaRPr lang="nl-NL" sz="800" noProof="0" dirty="0">
                        <a:effectLst/>
                      </a:endParaRPr>
                    </a:p>
                    <a:p>
                      <a:pPr marL="0" indent="0" algn="ctr">
                        <a:lnSpc>
                          <a:spcPct val="100000"/>
                        </a:lnSpc>
                        <a:spcAft>
                          <a:spcPts val="1200"/>
                        </a:spcAft>
                        <a:buNone/>
                      </a:pPr>
                      <a:r>
                        <a:rPr lang="nl-NL" sz="2000" noProof="0" dirty="0">
                          <a:effectLst/>
                        </a:rPr>
                        <a:t>Omgaan met emoties </a:t>
                      </a:r>
                    </a:p>
                    <a:p>
                      <a:pPr marL="0" indent="0" algn="ctr">
                        <a:lnSpc>
                          <a:spcPct val="100000"/>
                        </a:lnSpc>
                        <a:spcAft>
                          <a:spcPts val="1200"/>
                        </a:spcAft>
                        <a:buNone/>
                      </a:pPr>
                      <a:r>
                        <a:rPr lang="nl-NL" sz="2000" noProof="0" dirty="0">
                          <a:effectLst/>
                        </a:rPr>
                        <a:t>Ontwikkelen van empathie</a:t>
                      </a:r>
                    </a:p>
                    <a:p>
                      <a:pPr marL="0" indent="0" algn="ctr">
                        <a:lnSpc>
                          <a:spcPct val="100000"/>
                        </a:lnSpc>
                        <a:spcAft>
                          <a:spcPts val="1200"/>
                        </a:spcAft>
                        <a:buNone/>
                      </a:pPr>
                      <a:r>
                        <a:rPr lang="nl-NL" sz="2000" noProof="0" dirty="0">
                          <a:effectLst/>
                        </a:rPr>
                        <a:t>Ontwikkelen van team skills</a:t>
                      </a:r>
                    </a:p>
                    <a:p>
                      <a:pPr marL="0" indent="0" algn="ctr">
                        <a:lnSpc>
                          <a:spcPct val="100000"/>
                        </a:lnSpc>
                        <a:spcAft>
                          <a:spcPts val="1200"/>
                        </a:spcAft>
                        <a:buNone/>
                      </a:pPr>
                      <a:r>
                        <a:rPr lang="nl-NL" sz="2000" noProof="0" dirty="0">
                          <a:effectLst/>
                        </a:rPr>
                        <a:t>Herkennen stereotypering</a:t>
                      </a:r>
                      <a:endParaRPr lang="nl-NL" sz="2000" noProof="0" dirty="0"/>
                    </a:p>
                    <a:p>
                      <a:pPr algn="ctr"/>
                      <a:endParaRPr lang="nl-NL" sz="2000" noProof="0" dirty="0">
                        <a:latin typeface="Ink Free" panose="03080402000500000000" pitchFamily="66" charset="0"/>
                      </a:endParaRPr>
                    </a:p>
                  </a:txBody>
                  <a:tcPr>
                    <a:solidFill>
                      <a:srgbClr val="3DC360"/>
                    </a:solidFill>
                  </a:tcPr>
                </a:tc>
                <a:extLst>
                  <a:ext uri="{0D108BD9-81ED-4DB2-BD59-A6C34878D82A}">
                    <a16:rowId xmlns:a16="http://schemas.microsoft.com/office/drawing/2014/main" val="1638795784"/>
                  </a:ext>
                </a:extLst>
              </a:tr>
            </a:tbl>
          </a:graphicData>
        </a:graphic>
      </p:graphicFrame>
    </p:spTree>
    <p:extLst>
      <p:ext uri="{BB962C8B-B14F-4D97-AF65-F5344CB8AC3E}">
        <p14:creationId xmlns:p14="http://schemas.microsoft.com/office/powerpoint/2010/main" val="30927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nl-NL" noProof="0" dirty="0"/>
          </a:p>
          <a:p>
            <a:endParaRPr lang="nl-NL" noProof="0"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98581188"/>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a:bodyPr>
          <a:lstStyle/>
          <a:p>
            <a:r>
              <a:rPr lang="nl-NL" noProof="0" dirty="0"/>
              <a:t>Workshop coaching en opvoeding</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31</a:t>
            </a:fld>
            <a:endParaRPr lang="en-US" dirty="0"/>
          </a:p>
        </p:txBody>
      </p:sp>
      <p:sp>
        <p:nvSpPr>
          <p:cNvPr id="6" name="Текстово поле 5">
            <a:extLst>
              <a:ext uri="{FF2B5EF4-FFF2-40B4-BE49-F238E27FC236}">
                <a16:creationId xmlns:a16="http://schemas.microsoft.com/office/drawing/2014/main"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08797" y="2308244"/>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Presenteer je rolmodel</a:t>
            </a:r>
            <a:r>
              <a:rPr dirty="0">
                <a:solidFill>
                  <a:schemeClr val="tx1">
                    <a:lumMod val="75000"/>
                    <a:lumOff val="25000"/>
                  </a:schemeClr>
                </a:solidFill>
              </a:rPr>
              <a:t>     </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3 andere kenmerken van jouw rolmodel</a:t>
            </a:r>
            <a:r>
              <a:rPr dirty="0">
                <a:solidFill>
                  <a:schemeClr val="tx1">
                    <a:lumMod val="75000"/>
                    <a:lumOff val="25000"/>
                  </a:schemeClr>
                </a:solidFill>
              </a:rPr>
              <a:t>     </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Hoe kan jouw rolmodel helpen deze nadelen te bestrijden</a:t>
            </a:r>
            <a:r>
              <a:rPr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3 grote nadelen voor jeugd tegenwoordig</a:t>
            </a:r>
            <a:r>
              <a:rPr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647866" y="4002323"/>
            <a:ext cx="27161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Beschrijf waarom</a:t>
            </a:r>
            <a:r>
              <a:rPr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Meest invloedrijke persoon</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normAutofit/>
          </a:bodyPr>
          <a:lstStyle/>
          <a:p>
            <a:r>
              <a:rPr lang="nl-NL" noProof="0" dirty="0"/>
              <a:t>Coaching en opvoeding: Oefening</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32</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617702" y="4792381"/>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108237" y="4246250"/>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492145" y="4699363"/>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242294" y="3334865"/>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324155" y="3421809"/>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169389" y="4750054"/>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258732" y="4150283"/>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670560" y="3290671"/>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779782" y="3387054"/>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205872" y="4415442"/>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328574" y="4507787"/>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426386" y="4467122"/>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565456" y="4568564"/>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823661" y="2842743"/>
            <a:ext cx="4455017" cy="492122"/>
          </a:xfrm>
          <a:prstGeom prst="rect">
            <a:avLst/>
          </a:prstGeom>
          <a:noFill/>
        </p:spPr>
        <p:txBody>
          <a:bodyPr wrap="square">
            <a:spAutoFit/>
          </a:bodyPr>
          <a:lstStyle/>
          <a:p>
            <a:pPr marL="0" marR="0" lvl="0" indent="0" fontAlgn="auto">
              <a:lnSpc>
                <a:spcPct val="115000"/>
              </a:lnSpc>
              <a:spcBef>
                <a:spcPct val="0"/>
              </a:spcBef>
              <a:spcAft>
                <a:spcPts val="600"/>
              </a:spcAft>
              <a:buClrTx/>
              <a:buSzTx/>
              <a:tabLst/>
              <a:defRPr/>
            </a:pPr>
            <a:r>
              <a:rPr lang="en-GB" sz="2400" dirty="0">
                <a:solidFill>
                  <a:srgbClr val="0770B1"/>
                </a:solidFill>
                <a:latin typeface="+mj-lt"/>
                <a:ea typeface="+mj-ea"/>
                <a:cs typeface="+mj-cs"/>
              </a:rPr>
              <a:t>Bouw je eigen </a:t>
            </a:r>
            <a:r>
              <a:rPr lang="en-GB" sz="2400" dirty="0" err="1">
                <a:solidFill>
                  <a:srgbClr val="0770B1"/>
                </a:solidFill>
                <a:latin typeface="+mj-lt"/>
                <a:ea typeface="+mj-ea"/>
                <a:cs typeface="+mj-cs"/>
              </a:rPr>
              <a:t>rolmodel</a:t>
            </a:r>
            <a:r>
              <a:rPr lang="en-GB" sz="2400" dirty="0">
                <a:solidFill>
                  <a:srgbClr val="0770B1"/>
                </a:solidFill>
                <a:latin typeface="+mj-lt"/>
                <a:ea typeface="+mj-ea"/>
                <a:cs typeface="+mj-cs"/>
              </a:rPr>
              <a:t> </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nl-NL" noProof="0" dirty="0"/>
              <a:t>Coaching en opvoeding: Oefening</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33</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300"/>
                                        <p:tgtEl>
                                          <p:spTgt spid="62"/>
                                        </p:tgtEl>
                                      </p:cBhvr>
                                    </p:animEffect>
                                  </p:childTnLst>
                                </p:cTn>
                              </p:par>
                            </p:childTnLst>
                          </p:cTn>
                        </p:par>
                        <p:par>
                          <p:cTn id="12" fill="hold">
                            <p:stCondLst>
                              <p:cond delay="9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3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300"/>
                                        <p:tgtEl>
                                          <p:spTgt spid="64"/>
                                        </p:tgtEl>
                                      </p:cBhvr>
                                    </p:animEffect>
                                  </p:childTnLst>
                                </p:cTn>
                              </p:par>
                            </p:childTnLst>
                          </p:cTn>
                        </p:par>
                        <p:par>
                          <p:cTn id="25" fill="hold">
                            <p:stCondLst>
                              <p:cond delay="9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3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300"/>
                                        <p:tgtEl>
                                          <p:spTgt spid="67"/>
                                        </p:tgtEl>
                                      </p:cBhvr>
                                    </p:animEffect>
                                  </p:childTnLst>
                                </p:cTn>
                              </p:par>
                            </p:childTnLst>
                          </p:cTn>
                        </p:par>
                        <p:par>
                          <p:cTn id="38" fill="hold">
                            <p:stCondLst>
                              <p:cond delay="9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3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300"/>
                                        <p:tgtEl>
                                          <p:spTgt spid="52"/>
                                        </p:tgtEl>
                                      </p:cBhvr>
                                    </p:animEffect>
                                  </p:childTnLst>
                                </p:cTn>
                              </p:par>
                            </p:childTnLst>
                          </p:cTn>
                        </p:par>
                        <p:par>
                          <p:cTn id="51" fill="hold">
                            <p:stCondLst>
                              <p:cond delay="9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300"/>
                                        <p:tgtEl>
                                          <p:spTgt spid="55"/>
                                        </p:tgtEl>
                                      </p:cBhvr>
                                    </p:animEffect>
                                  </p:childTnLst>
                                </p:cTn>
                              </p:par>
                            </p:childTnLst>
                          </p:cTn>
                        </p:par>
                        <p:par>
                          <p:cTn id="55" fill="hold">
                            <p:stCondLst>
                              <p:cond delay="12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noProof="0" dirty="0"/>
              <a:t>4. Kritisch denken</a:t>
            </a:r>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noProof="0" dirty="0"/>
              <a:t>Voorkomen van radicalisering door jongeren </a:t>
            </a:r>
            <a:br>
              <a:rPr lang="nl-NL" i="1" noProof="0" dirty="0"/>
            </a:br>
            <a:r>
              <a:rPr lang="nl-NL" i="1" noProof="0" dirty="0"/>
              <a:t>te leren kritisch denken</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34</a:t>
            </a:fld>
            <a:endParaRPr lang="en-US" dirty="0">
              <a:solidFill>
                <a:prstClr val="white"/>
              </a:solidFill>
              <a:latin typeface="Calibri"/>
            </a:endParaRPr>
          </a:p>
        </p:txBody>
      </p:sp>
    </p:spTree>
    <p:extLst>
      <p:ext uri="{BB962C8B-B14F-4D97-AF65-F5344CB8AC3E}">
        <p14:creationId xmlns:p14="http://schemas.microsoft.com/office/powerpoint/2010/main" val="23365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1E27F10A-1C50-4982-9C43-36E1F5EB1196}"/>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216E49BB-3AD9-4878-9402-1B690D39294F}"/>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AF541E31-C802-423A-87D4-4E80744D8F4B}"/>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6" name="TextBox 8">
            <a:extLst>
              <a:ext uri="{FF2B5EF4-FFF2-40B4-BE49-F238E27FC236}">
                <a16:creationId xmlns:a16="http://schemas.microsoft.com/office/drawing/2014/main" id="{94AAA05A-33C8-435B-B239-28AF99E25161}"/>
              </a:ext>
            </a:extLst>
          </p:cNvPr>
          <p:cNvSpPr txBox="1"/>
          <p:nvPr/>
        </p:nvSpPr>
        <p:spPr>
          <a:xfrm>
            <a:off x="527573" y="6016409"/>
            <a:ext cx="323008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en Doosje (2015)</a:t>
            </a:r>
          </a:p>
        </p:txBody>
      </p:sp>
      <p:sp>
        <p:nvSpPr>
          <p:cNvPr id="7" name="Rectangle 235">
            <a:extLst>
              <a:ext uri="{FF2B5EF4-FFF2-40B4-BE49-F238E27FC236}">
                <a16:creationId xmlns:a16="http://schemas.microsoft.com/office/drawing/2014/main" id="{16AE7D29-CC04-4BF0-8AFB-58398AA14657}"/>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EBEE83DD-EACD-4D9D-9940-A682D41A74B6}"/>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2D56A8F3-05BA-4740-9E59-94EE48D6F321}"/>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C69D8ED4-FACA-4EEA-8275-CA8661645B27}"/>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472D3EDC-CC74-4706-BF66-4D070F708A27}"/>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F2C33D0F-8843-4EEB-AAE0-842C833C5303}"/>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DF782837-F170-4C8B-8CC0-0E4AE4F37F3A}"/>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24592042-A4AB-4A81-B9C9-925668E65EB8}"/>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4501C6F1-232B-4C4F-B57A-7F692A94401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159E896A-36EA-41E3-8F35-40BE245EA346}"/>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202D0662-66CE-4362-9903-4E124DCE260E}"/>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F7752F2F-4E01-4A3D-9FF0-D32C2EC88E02}"/>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3D4B7E65-D787-4B04-9F2C-5F42AC19BF93}"/>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00D1585A-C767-480E-BE33-6F00927BAB53}"/>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CB67DB04-03CF-4FC4-96C2-FE1415A94003}"/>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4C2B3618-26C0-49DC-B3D9-E11CA4749083}"/>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AA2B0F6B-F71A-4F81-9651-AF5FFCA55444}"/>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7B0DD681-2A83-416E-BC50-BBA78FA97D79}"/>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02B31895-4292-42C8-95F1-395FC202B7DA}"/>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0552DBC3-E2E9-4885-8713-7404491DA4F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AB1071C0-D4B4-4450-B592-973B5007E76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5C91BA1F-F266-4E88-BDF8-2316D1FD57AE}"/>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Tekstvak 28">
            <a:extLst>
              <a:ext uri="{FF2B5EF4-FFF2-40B4-BE49-F238E27FC236}">
                <a16:creationId xmlns:a16="http://schemas.microsoft.com/office/drawing/2014/main" id="{BD86B32C-AF2C-4643-9623-DF5541E042B2}"/>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0" name="Tekstvak 29">
            <a:extLst>
              <a:ext uri="{FF2B5EF4-FFF2-40B4-BE49-F238E27FC236}">
                <a16:creationId xmlns:a16="http://schemas.microsoft.com/office/drawing/2014/main" id="{F7D27EE0-030E-46D3-8546-81829E7080C0}"/>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1" name="Tekstvak 30">
            <a:extLst>
              <a:ext uri="{FF2B5EF4-FFF2-40B4-BE49-F238E27FC236}">
                <a16:creationId xmlns:a16="http://schemas.microsoft.com/office/drawing/2014/main" id="{514B1F49-62E5-45DA-9108-BE72442FB9A8}"/>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2" name="Rechte verbindingslijn met pijl 31">
            <a:extLst>
              <a:ext uri="{FF2B5EF4-FFF2-40B4-BE49-F238E27FC236}">
                <a16:creationId xmlns:a16="http://schemas.microsoft.com/office/drawing/2014/main" id="{ABE8C2C6-B563-474F-AA95-B1FA780F915E}"/>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3" name="Rechte verbindingslijn met pijl 32">
            <a:extLst>
              <a:ext uri="{FF2B5EF4-FFF2-40B4-BE49-F238E27FC236}">
                <a16:creationId xmlns:a16="http://schemas.microsoft.com/office/drawing/2014/main" id="{2DD6F607-7512-4BDA-9F30-DE3DCE92D0AC}"/>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4" name="Rechte verbindingslijn met pijl 33">
            <a:extLst>
              <a:ext uri="{FF2B5EF4-FFF2-40B4-BE49-F238E27FC236}">
                <a16:creationId xmlns:a16="http://schemas.microsoft.com/office/drawing/2014/main" id="{23C3352A-CDD7-4C9D-8247-D65F140373C6}"/>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5" name="Tekstvak 34">
            <a:extLst>
              <a:ext uri="{FF2B5EF4-FFF2-40B4-BE49-F238E27FC236}">
                <a16:creationId xmlns:a16="http://schemas.microsoft.com/office/drawing/2014/main" id="{D132523D-2355-43F3-A9ED-AF07EBD9C1E8}"/>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41" name="Title 1">
            <a:extLst>
              <a:ext uri="{FF2B5EF4-FFF2-40B4-BE49-F238E27FC236}">
                <a16:creationId xmlns:a16="http://schemas.microsoft.com/office/drawing/2014/main" id="{1D6AFD46-7CAB-47FF-B063-7A16D11D2040}"/>
              </a:ext>
            </a:extLst>
          </p:cNvPr>
          <p:cNvSpPr txBox="1">
            <a:spLocks/>
          </p:cNvSpPr>
          <p:nvPr/>
        </p:nvSpPr>
        <p:spPr>
          <a:xfrm>
            <a:off x="1325003" y="473913"/>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Triggerfactormodel</a:t>
            </a:r>
          </a:p>
        </p:txBody>
      </p:sp>
      <p:sp>
        <p:nvSpPr>
          <p:cNvPr id="42" name="Ovaal 41">
            <a:extLst>
              <a:ext uri="{FF2B5EF4-FFF2-40B4-BE49-F238E27FC236}">
                <a16:creationId xmlns:a16="http://schemas.microsoft.com/office/drawing/2014/main" id="{2ED32135-E7C9-448C-AE30-94B5C7684037}"/>
              </a:ext>
            </a:extLst>
          </p:cNvPr>
          <p:cNvSpPr/>
          <p:nvPr/>
        </p:nvSpPr>
        <p:spPr>
          <a:xfrm>
            <a:off x="1966332" y="5412108"/>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al 42">
            <a:extLst>
              <a:ext uri="{FF2B5EF4-FFF2-40B4-BE49-F238E27FC236}">
                <a16:creationId xmlns:a16="http://schemas.microsoft.com/office/drawing/2014/main" id="{FF12DF54-5E93-44A2-AF8D-0CEDFC449DA6}"/>
              </a:ext>
            </a:extLst>
          </p:cNvPr>
          <p:cNvSpPr/>
          <p:nvPr/>
        </p:nvSpPr>
        <p:spPr>
          <a:xfrm>
            <a:off x="7163142" y="2420671"/>
            <a:ext cx="1996346" cy="502409"/>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4" name="Ovaal 43">
            <a:extLst>
              <a:ext uri="{FF2B5EF4-FFF2-40B4-BE49-F238E27FC236}">
                <a16:creationId xmlns:a16="http://schemas.microsoft.com/office/drawing/2014/main" id="{76114FC1-F97D-4980-8CCC-FE13484D3F74}"/>
              </a:ext>
            </a:extLst>
          </p:cNvPr>
          <p:cNvSpPr/>
          <p:nvPr/>
        </p:nvSpPr>
        <p:spPr>
          <a:xfrm>
            <a:off x="7077307" y="3511630"/>
            <a:ext cx="1996346" cy="483232"/>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9" name="Текстово поле 6">
            <a:extLst>
              <a:ext uri="{FF2B5EF4-FFF2-40B4-BE49-F238E27FC236}">
                <a16:creationId xmlns:a16="http://schemas.microsoft.com/office/drawing/2014/main" id="{1F5B4B6C-90C0-4190-BEA6-0BF570E8C4D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46874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533400" y="2286001"/>
            <a:ext cx="5029200" cy="2144712"/>
          </a:xfrm>
        </p:spPr>
        <p:txBody>
          <a:bodyPr>
            <a:normAutofit fontScale="92500" lnSpcReduction="10000"/>
          </a:bodyPr>
          <a:lstStyle/>
          <a:p>
            <a:pPr marL="0" indent="0">
              <a:lnSpc>
                <a:spcPct val="120000"/>
              </a:lnSpc>
              <a:spcBef>
                <a:spcPts val="0"/>
              </a:spcBef>
              <a:spcAft>
                <a:spcPts val="600"/>
              </a:spcAft>
              <a:buNone/>
            </a:pPr>
            <a:r>
              <a:rPr lang="nl-NL" sz="2600" noProof="0" dirty="0"/>
              <a:t>Kritisch denken</a:t>
            </a:r>
          </a:p>
          <a:p>
            <a:pPr marL="400050" lvl="1" indent="0">
              <a:lnSpc>
                <a:spcPct val="120000"/>
              </a:lnSpc>
              <a:spcBef>
                <a:spcPts val="0"/>
              </a:spcBef>
              <a:spcAft>
                <a:spcPts val="600"/>
              </a:spcAft>
              <a:buNone/>
            </a:pPr>
            <a:r>
              <a:rPr lang="nl-NL" sz="2200" noProof="0" dirty="0">
                <a:solidFill>
                  <a:schemeClr val="tx1">
                    <a:lumMod val="75000"/>
                    <a:lumOff val="25000"/>
                  </a:schemeClr>
                </a:solidFill>
              </a:rPr>
              <a:t>Bewust informatie analyseren</a:t>
            </a:r>
          </a:p>
          <a:p>
            <a:pPr marL="400050" lvl="1" indent="0">
              <a:lnSpc>
                <a:spcPct val="120000"/>
              </a:lnSpc>
              <a:spcBef>
                <a:spcPts val="0"/>
              </a:spcBef>
              <a:spcAft>
                <a:spcPts val="600"/>
              </a:spcAft>
              <a:buNone/>
            </a:pPr>
            <a:r>
              <a:rPr lang="nl-NL" sz="2200" noProof="0" dirty="0">
                <a:solidFill>
                  <a:schemeClr val="tx1">
                    <a:lumMod val="75000"/>
                    <a:lumOff val="25000"/>
                  </a:schemeClr>
                </a:solidFill>
              </a:rPr>
              <a:t>op basis van feiten </a:t>
            </a:r>
          </a:p>
          <a:p>
            <a:pPr marL="400050" lvl="1" indent="0">
              <a:lnSpc>
                <a:spcPct val="120000"/>
              </a:lnSpc>
              <a:spcBef>
                <a:spcPts val="0"/>
              </a:spcBef>
              <a:spcAft>
                <a:spcPts val="600"/>
              </a:spcAft>
              <a:buNone/>
            </a:pPr>
            <a:r>
              <a:rPr lang="nl-NL" sz="2200" noProof="0" dirty="0">
                <a:solidFill>
                  <a:schemeClr val="tx1">
                    <a:lumMod val="75000"/>
                    <a:lumOff val="25000"/>
                  </a:schemeClr>
                </a:solidFill>
              </a:rPr>
              <a:t>om beter oordeel te vormen en betere keuzes te maken</a:t>
            </a:r>
          </a:p>
          <a:p>
            <a:pPr marL="0" indent="0">
              <a:lnSpc>
                <a:spcPct val="120000"/>
              </a:lnSpc>
              <a:spcBef>
                <a:spcPts val="0"/>
              </a:spcBef>
              <a:spcAft>
                <a:spcPts val="600"/>
              </a:spcAft>
              <a:buNone/>
            </a:pPr>
            <a:endParaRPr lang="nl-NL" noProof="0" dirty="0"/>
          </a:p>
        </p:txBody>
      </p:sp>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430713"/>
            <a:ext cx="5029200" cy="2290766"/>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err="1"/>
              <a:t>Toepassen</a:t>
            </a:r>
            <a:r>
              <a:rPr lang="en-GB" dirty="0"/>
              <a:t> op </a:t>
            </a:r>
            <a:r>
              <a:rPr lang="en-GB" dirty="0" err="1"/>
              <a:t>polariserende</a:t>
            </a:r>
            <a:r>
              <a:rPr lang="en-GB" dirty="0"/>
              <a:t> </a:t>
            </a:r>
            <a:r>
              <a:rPr lang="en-GB" dirty="0" err="1"/>
              <a:t>boodschappen</a:t>
            </a:r>
            <a:r>
              <a:rPr lang="en-GB" dirty="0"/>
              <a:t> </a:t>
            </a:r>
            <a:r>
              <a:rPr lang="en-GB" dirty="0" err="1"/>
              <a:t>zoals</a:t>
            </a:r>
            <a:r>
              <a:rPr lang="en-GB" dirty="0"/>
              <a:t>:</a:t>
            </a:r>
          </a:p>
          <a:p>
            <a:r>
              <a:rPr lang="en-GB" sz="2000" dirty="0" err="1"/>
              <a:t>Binair</a:t>
            </a:r>
            <a:r>
              <a:rPr lang="en-GB" sz="2000" dirty="0"/>
              <a:t>, </a:t>
            </a:r>
            <a:r>
              <a:rPr lang="en-GB" sz="2000" dirty="0" err="1"/>
              <a:t>wij-zij</a:t>
            </a:r>
            <a:r>
              <a:rPr lang="en-GB" sz="2000" dirty="0"/>
              <a:t>, </a:t>
            </a:r>
            <a:r>
              <a:rPr lang="en-GB" sz="2000" dirty="0" err="1"/>
              <a:t>zwart-witpropaganda</a:t>
            </a:r>
            <a:r>
              <a:rPr lang="en-GB" sz="2000" dirty="0"/>
              <a:t> </a:t>
            </a:r>
          </a:p>
          <a:p>
            <a:r>
              <a:rPr lang="en-GB" sz="2000" dirty="0" err="1"/>
              <a:t>Nepnieuws</a:t>
            </a:r>
            <a:endParaRPr lang="en-GB" sz="2000" dirty="0"/>
          </a:p>
          <a:p>
            <a:r>
              <a:rPr lang="en-GB" sz="2000" dirty="0" err="1"/>
              <a:t>Vertekende</a:t>
            </a:r>
            <a:r>
              <a:rPr lang="en-GB" sz="2000" dirty="0"/>
              <a:t> </a:t>
            </a:r>
            <a:r>
              <a:rPr lang="en-GB" sz="2000" dirty="0" err="1"/>
              <a:t>berichtgeving</a:t>
            </a:r>
            <a:endParaRPr lang="en-GB" sz="2000" dirty="0"/>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36</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nl-NL" noProof="0" dirty="0"/>
              <a:t>Kritisch denken</a:t>
            </a:r>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4" name="Afbeelding 3">
            <a:hlinkClick r:id="rId3"/>
            <a:extLst>
              <a:ext uri="{FF2B5EF4-FFF2-40B4-BE49-F238E27FC236}">
                <a16:creationId xmlns:a16="http://schemas.microsoft.com/office/drawing/2014/main" id="{97DC58D1-B40D-4AC0-A044-E05EA7C9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254" y="2187799"/>
            <a:ext cx="3616346" cy="4168555"/>
          </a:xfrm>
          <a:prstGeom prst="rect">
            <a:avLst/>
          </a:prstGeom>
        </p:spPr>
      </p:pic>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nl-NL" noProof="0" dirty="0"/>
              <a:t> </a:t>
            </a:r>
          </a:p>
          <a:p>
            <a:endParaRPr lang="nl-NL" noProof="0" dirty="0"/>
          </a:p>
          <a:p>
            <a:endParaRPr lang="nl-NL" noProof="0"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37</a:t>
            </a:fld>
            <a:endParaRPr lang="en-US"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750255085"/>
              </p:ext>
            </p:extLst>
          </p:nvPr>
        </p:nvGraphicFramePr>
        <p:xfrm>
          <a:off x="674146" y="2286000"/>
          <a:ext cx="7772400" cy="40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Заглавие 8">
            <a:extLst>
              <a:ext uri="{FF2B5EF4-FFF2-40B4-BE49-F238E27FC236}">
                <a16:creationId xmlns:a16="http://schemas.microsoft.com/office/drawing/2014/main" id="{A6B8A105-D06E-4724-BEC2-858BCAD514BD}"/>
              </a:ext>
            </a:extLst>
          </p:cNvPr>
          <p:cNvSpPr>
            <a:spLocks noGrp="1"/>
          </p:cNvSpPr>
          <p:nvPr>
            <p:ph type="title"/>
          </p:nvPr>
        </p:nvSpPr>
        <p:spPr/>
        <p:txBody>
          <a:bodyPr/>
          <a:lstStyle/>
          <a:p>
            <a:r>
              <a:rPr lang="nl-NL" noProof="0" dirty="0"/>
              <a:t>Workshop kritisch denken</a:t>
            </a:r>
          </a:p>
        </p:txBody>
      </p:sp>
      <p:sp>
        <p:nvSpPr>
          <p:cNvPr id="8" name="Текстово поле 7">
            <a:extLst>
              <a:ext uri="{FF2B5EF4-FFF2-40B4-BE49-F238E27FC236}">
                <a16:creationId xmlns:a16="http://schemas.microsoft.com/office/drawing/2014/main"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490781" y="2291653"/>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Vertel</a:t>
            </a:r>
            <a:r>
              <a:rPr lang="en-US" dirty="0">
                <a:solidFill>
                  <a:schemeClr val="tx1">
                    <a:lumMod val="75000"/>
                    <a:lumOff val="25000"/>
                  </a:schemeClr>
                </a:solidFill>
              </a:rPr>
              <a:t> </a:t>
            </a:r>
            <a:r>
              <a:rPr lang="en-US" dirty="0" err="1">
                <a:solidFill>
                  <a:schemeClr val="tx1">
                    <a:lumMod val="75000"/>
                    <a:lumOff val="25000"/>
                  </a:schemeClr>
                </a:solidFill>
              </a:rPr>
              <a:t>conclusies</a:t>
            </a:r>
            <a:r>
              <a:rPr lang="en-US" dirty="0">
                <a:solidFill>
                  <a:schemeClr val="tx1">
                    <a:lumMod val="75000"/>
                    <a:lumOff val="25000"/>
                  </a:schemeClr>
                </a:solidFill>
              </a:rPr>
              <a:t> </a:t>
            </a:r>
            <a:r>
              <a:rPr lang="en-US" dirty="0" err="1">
                <a:solidFill>
                  <a:schemeClr val="tx1">
                    <a:lumMod val="75000"/>
                    <a:lumOff val="25000"/>
                  </a:schemeClr>
                </a:solidFill>
              </a:rPr>
              <a:t>aan</a:t>
            </a:r>
            <a:r>
              <a:rPr lang="en-US" dirty="0">
                <a:solidFill>
                  <a:schemeClr val="tx1">
                    <a:lumMod val="75000"/>
                    <a:lumOff val="25000"/>
                  </a:schemeClr>
                </a:solidFill>
              </a:rPr>
              <a:t> de </a:t>
            </a:r>
            <a:r>
              <a:rPr lang="en-US" dirty="0" err="1">
                <a:solidFill>
                  <a:schemeClr val="tx1">
                    <a:lumMod val="75000"/>
                    <a:lumOff val="25000"/>
                  </a:schemeClr>
                </a:solidFill>
              </a:rPr>
              <a:t>grote</a:t>
            </a:r>
            <a:r>
              <a:rPr lang="en-US" dirty="0">
                <a:solidFill>
                  <a:schemeClr val="tx1">
                    <a:lumMod val="75000"/>
                    <a:lumOff val="25000"/>
                  </a:schemeClr>
                </a:solidFill>
              </a:rPr>
              <a:t> </a:t>
            </a:r>
            <a:r>
              <a:rPr lang="en-US" dirty="0" err="1">
                <a:solidFill>
                  <a:schemeClr val="tx1">
                    <a:lumMod val="75000"/>
                    <a:lumOff val="25000"/>
                  </a:schemeClr>
                </a:solidFill>
              </a:rPr>
              <a:t>groep</a:t>
            </a:r>
            <a:endParaRPr lang="en-US"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1e </a:t>
            </a:r>
            <a:r>
              <a:rPr lang="en-US" dirty="0" err="1">
                <a:solidFill>
                  <a:schemeClr val="tx1">
                    <a:lumMod val="75000"/>
                    <a:lumOff val="25000"/>
                  </a:schemeClr>
                </a:solidFill>
              </a:rPr>
              <a:t>persoon</a:t>
            </a:r>
            <a:r>
              <a:rPr lang="en-US" dirty="0">
                <a:solidFill>
                  <a:schemeClr val="tx1">
                    <a:lumMod val="75000"/>
                    <a:lumOff val="25000"/>
                  </a:schemeClr>
                </a:solidFill>
              </a:rPr>
              <a:t> </a:t>
            </a:r>
            <a:r>
              <a:rPr lang="en-US" dirty="0" err="1">
                <a:solidFill>
                  <a:schemeClr val="tx1">
                    <a:lumMod val="75000"/>
                    <a:lumOff val="25000"/>
                  </a:schemeClr>
                </a:solidFill>
              </a:rPr>
              <a:t>vouwt</a:t>
            </a:r>
            <a:r>
              <a:rPr lang="en-US" dirty="0">
                <a:solidFill>
                  <a:schemeClr val="tx1">
                    <a:lumMod val="75000"/>
                    <a:lumOff val="25000"/>
                  </a:schemeClr>
                </a:solidFill>
              </a:rPr>
              <a:t> het papier open </a:t>
            </a:r>
            <a:r>
              <a:rPr lang="en-US" dirty="0" err="1">
                <a:solidFill>
                  <a:schemeClr val="tx1">
                    <a:lumMod val="75000"/>
                    <a:lumOff val="25000"/>
                  </a:schemeClr>
                </a:solidFill>
              </a:rPr>
              <a:t>en</a:t>
            </a:r>
            <a:r>
              <a:rPr lang="en-US" dirty="0">
                <a:solidFill>
                  <a:schemeClr val="tx1">
                    <a:lumMod val="75000"/>
                    <a:lumOff val="25000"/>
                  </a:schemeClr>
                </a:solidFill>
              </a:rPr>
              <a:t> </a:t>
            </a:r>
            <a:r>
              <a:rPr lang="en-US" dirty="0" err="1">
                <a:solidFill>
                  <a:schemeClr val="tx1">
                    <a:lumMod val="75000"/>
                    <a:lumOff val="25000"/>
                  </a:schemeClr>
                </a:solidFill>
              </a:rPr>
              <a:t>leest</a:t>
            </a:r>
            <a:r>
              <a:rPr lang="en-US" dirty="0">
                <a:solidFill>
                  <a:schemeClr val="tx1">
                    <a:lumMod val="75000"/>
                    <a:lumOff val="25000"/>
                  </a:schemeClr>
                </a:solidFill>
              </a:rPr>
              <a:t> </a:t>
            </a:r>
            <a:r>
              <a:rPr lang="en-US" dirty="0" err="1">
                <a:solidFill>
                  <a:schemeClr val="tx1">
                    <a:lumMod val="75000"/>
                    <a:lumOff val="25000"/>
                  </a:schemeClr>
                </a:solidFill>
              </a:rPr>
              <a:t>hardop</a:t>
            </a:r>
            <a:r>
              <a:rPr lang="en-US" dirty="0">
                <a:solidFill>
                  <a:schemeClr val="tx1">
                    <a:lumMod val="75000"/>
                    <a:lumOff val="25000"/>
                  </a:schemeClr>
                </a:solidFill>
              </a:rPr>
              <a:t> </a:t>
            </a:r>
            <a:r>
              <a:rPr lang="en-US" dirty="0" err="1">
                <a:solidFill>
                  <a:schemeClr val="tx1">
                    <a:lumMod val="75000"/>
                    <a:lumOff val="25000"/>
                  </a:schemeClr>
                </a:solidFill>
              </a:rPr>
              <a:t>voor</a:t>
            </a:r>
            <a:endParaRPr lang="en-US"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Schrijf</a:t>
            </a:r>
            <a:r>
              <a:rPr lang="en-US" dirty="0">
                <a:solidFill>
                  <a:schemeClr val="tx1">
                    <a:lumMod val="75000"/>
                    <a:lumOff val="25000"/>
                  </a:schemeClr>
                </a:solidFill>
              </a:rPr>
              <a:t> zin, </a:t>
            </a:r>
            <a:r>
              <a:rPr lang="en-US" dirty="0" err="1">
                <a:solidFill>
                  <a:schemeClr val="tx1">
                    <a:lumMod val="75000"/>
                    <a:lumOff val="25000"/>
                  </a:schemeClr>
                </a:solidFill>
              </a:rPr>
              <a:t>vouw</a:t>
            </a:r>
            <a:r>
              <a:rPr lang="en-US" dirty="0">
                <a:solidFill>
                  <a:schemeClr val="tx1">
                    <a:lumMod val="75000"/>
                    <a:lumOff val="25000"/>
                  </a:schemeClr>
                </a:solidFill>
              </a:rPr>
              <a:t> op </a:t>
            </a:r>
            <a:r>
              <a:rPr lang="en-US" dirty="0" err="1">
                <a:solidFill>
                  <a:schemeClr val="tx1">
                    <a:lumMod val="75000"/>
                    <a:lumOff val="25000"/>
                  </a:schemeClr>
                </a:solidFill>
              </a:rPr>
              <a:t>en</a:t>
            </a:r>
            <a:r>
              <a:rPr lang="en-US" dirty="0">
                <a:solidFill>
                  <a:schemeClr val="tx1">
                    <a:lumMod val="75000"/>
                    <a:lumOff val="25000"/>
                  </a:schemeClr>
                </a:solidFill>
              </a:rPr>
              <a:t> </a:t>
            </a:r>
            <a:r>
              <a:rPr lang="en-US" dirty="0" err="1">
                <a:solidFill>
                  <a:schemeClr val="tx1">
                    <a:lumMod val="75000"/>
                    <a:lumOff val="25000"/>
                  </a:schemeClr>
                </a:solidFill>
              </a:rPr>
              <a:t>geef</a:t>
            </a:r>
            <a:r>
              <a:rPr lang="en-US" dirty="0">
                <a:solidFill>
                  <a:schemeClr val="tx1">
                    <a:lumMod val="75000"/>
                    <a:lumOff val="25000"/>
                  </a:schemeClr>
                </a:solidFill>
              </a:rPr>
              <a:t> door </a:t>
            </a:r>
            <a:r>
              <a:rPr lang="en-US" dirty="0" err="1">
                <a:solidFill>
                  <a:schemeClr val="tx1">
                    <a:lumMod val="75000"/>
                    <a:lumOff val="25000"/>
                  </a:schemeClr>
                </a:solidFill>
              </a:rPr>
              <a:t>aan</a:t>
            </a:r>
            <a:r>
              <a:rPr lang="en-US" dirty="0">
                <a:solidFill>
                  <a:schemeClr val="tx1">
                    <a:lumMod val="75000"/>
                    <a:lumOff val="25000"/>
                  </a:schemeClr>
                </a:solidFill>
              </a:rPr>
              <a:t> de </a:t>
            </a:r>
            <a:r>
              <a:rPr lang="en-US" dirty="0" err="1">
                <a:solidFill>
                  <a:schemeClr val="tx1">
                    <a:lumMod val="75000"/>
                    <a:lumOff val="25000"/>
                  </a:schemeClr>
                </a:solidFill>
              </a:rPr>
              <a:t>volgende</a:t>
            </a:r>
            <a:r>
              <a:rPr lang="en-US" dirty="0">
                <a:solidFill>
                  <a:schemeClr val="tx1">
                    <a:lumMod val="75000"/>
                    <a:lumOff val="25000"/>
                  </a:schemeClr>
                </a:solidFill>
              </a:rPr>
              <a:t> </a:t>
            </a:r>
            <a:r>
              <a:rPr lang="en-US" dirty="0" err="1">
                <a:solidFill>
                  <a:schemeClr val="tx1">
                    <a:lumMod val="75000"/>
                    <a:lumOff val="25000"/>
                  </a:schemeClr>
                </a:solidFill>
              </a:rPr>
              <a:t>persoon</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006028" y="6080144"/>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Vouw</a:t>
            </a:r>
            <a:r>
              <a:rPr lang="en-US" dirty="0">
                <a:solidFill>
                  <a:schemeClr val="tx1">
                    <a:lumMod val="75000"/>
                    <a:lumOff val="25000"/>
                  </a:schemeClr>
                </a:solidFill>
              </a:rPr>
              <a:t> het papier op </a:t>
            </a:r>
            <a:r>
              <a:rPr lang="en-US" dirty="0" err="1">
                <a:solidFill>
                  <a:schemeClr val="tx1">
                    <a:lumMod val="75000"/>
                    <a:lumOff val="25000"/>
                  </a:schemeClr>
                </a:solidFill>
              </a:rPr>
              <a:t>en</a:t>
            </a:r>
            <a:r>
              <a:rPr lang="en-US" dirty="0">
                <a:solidFill>
                  <a:schemeClr val="tx1">
                    <a:lumMod val="75000"/>
                    <a:lumOff val="25000"/>
                  </a:schemeClr>
                </a:solidFill>
              </a:rPr>
              <a:t> </a:t>
            </a:r>
            <a:r>
              <a:rPr lang="en-US" dirty="0" err="1">
                <a:solidFill>
                  <a:schemeClr val="tx1">
                    <a:lumMod val="75000"/>
                    <a:lumOff val="25000"/>
                  </a:schemeClr>
                </a:solidFill>
              </a:rPr>
              <a:t>geef</a:t>
            </a:r>
            <a:r>
              <a:rPr lang="en-US" dirty="0">
                <a:solidFill>
                  <a:schemeClr val="tx1">
                    <a:lumMod val="75000"/>
                    <a:lumOff val="25000"/>
                  </a:schemeClr>
                </a:solidFill>
              </a:rPr>
              <a:t> door </a:t>
            </a:r>
            <a:r>
              <a:rPr lang="en-US" dirty="0" err="1">
                <a:solidFill>
                  <a:schemeClr val="tx1">
                    <a:lumMod val="75000"/>
                    <a:lumOff val="25000"/>
                  </a:schemeClr>
                </a:solidFill>
              </a:rPr>
              <a:t>aan</a:t>
            </a:r>
            <a:r>
              <a:rPr lang="en-US" dirty="0">
                <a:solidFill>
                  <a:schemeClr val="tx1">
                    <a:lumMod val="75000"/>
                    <a:lumOff val="25000"/>
                  </a:schemeClr>
                </a:solidFill>
              </a:rPr>
              <a:t> 2e </a:t>
            </a:r>
            <a:r>
              <a:rPr lang="en-US" dirty="0" err="1">
                <a:solidFill>
                  <a:schemeClr val="tx1">
                    <a:lumMod val="75000"/>
                    <a:lumOff val="25000"/>
                  </a:schemeClr>
                </a:solidFill>
              </a:rPr>
              <a:t>persoon</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1e </a:t>
            </a:r>
            <a:r>
              <a:rPr lang="en-US" dirty="0" err="1">
                <a:solidFill>
                  <a:schemeClr val="tx1">
                    <a:lumMod val="75000"/>
                    <a:lumOff val="25000"/>
                  </a:schemeClr>
                </a:solidFill>
              </a:rPr>
              <a:t>persoon</a:t>
            </a:r>
            <a:r>
              <a:rPr lang="en-US" dirty="0">
                <a:solidFill>
                  <a:schemeClr val="tx1">
                    <a:lumMod val="75000"/>
                    <a:lumOff val="25000"/>
                  </a:schemeClr>
                </a:solidFill>
              </a:rPr>
              <a:t> </a:t>
            </a:r>
            <a:r>
              <a:rPr lang="en-US" dirty="0" err="1">
                <a:solidFill>
                  <a:schemeClr val="tx1">
                    <a:lumMod val="75000"/>
                    <a:lumOff val="25000"/>
                  </a:schemeClr>
                </a:solidFill>
              </a:rPr>
              <a:t>schrijft</a:t>
            </a:r>
            <a:r>
              <a:rPr lang="en-US" dirty="0">
                <a:solidFill>
                  <a:schemeClr val="tx1">
                    <a:lumMod val="75000"/>
                    <a:lumOff val="25000"/>
                  </a:schemeClr>
                </a:solidFill>
              </a:rPr>
              <a:t> </a:t>
            </a:r>
            <a:r>
              <a:rPr lang="en-US" dirty="0" err="1">
                <a:solidFill>
                  <a:schemeClr val="tx1">
                    <a:lumMod val="75000"/>
                    <a:lumOff val="25000"/>
                  </a:schemeClr>
                </a:solidFill>
              </a:rPr>
              <a:t>één</a:t>
            </a:r>
            <a:r>
              <a:rPr lang="en-US" dirty="0">
                <a:solidFill>
                  <a:schemeClr val="tx1">
                    <a:lumMod val="75000"/>
                    <a:lumOff val="25000"/>
                  </a:schemeClr>
                </a:solidFill>
              </a:rPr>
              <a:t> zin over ‘de </a:t>
            </a:r>
            <a:r>
              <a:rPr lang="en-US" dirty="0" err="1">
                <a:solidFill>
                  <a:schemeClr val="tx1">
                    <a:lumMod val="75000"/>
                    <a:lumOff val="25000"/>
                  </a:schemeClr>
                </a:solidFill>
              </a:rPr>
              <a:t>overheid</a:t>
            </a:r>
            <a:r>
              <a:rPr lang="en-US" dirty="0">
                <a:solidFill>
                  <a:schemeClr val="tx1">
                    <a:lumMod val="75000"/>
                    <a:lumOff val="25000"/>
                  </a:schemeClr>
                </a:solidFill>
              </a:rPr>
              <a:t>’</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Vorm groepen van 4-6 personen</a:t>
            </a: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noProof="0" dirty="0"/>
              <a:t>Kritisch denken: Oefening 1</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38</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115" y="4669380"/>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659" y="3814258"/>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594883" y="6172200"/>
            <a:ext cx="1110717" cy="276999"/>
          </a:xfrm>
          <a:prstGeom prst="rect">
            <a:avLst/>
          </a:prstGeom>
          <a:noFill/>
        </p:spPr>
        <p:txBody>
          <a:bodyPr wrap="square">
            <a:spAutoFit/>
          </a:bodyPr>
          <a:lstStyle/>
          <a:p>
            <a:pPr algn="ctr"/>
            <a:r>
              <a:rPr lang="en-GB" sz="1200" dirty="0">
                <a:solidFill>
                  <a:schemeClr val="tx1">
                    <a:lumMod val="75000"/>
                    <a:lumOff val="25000"/>
                  </a:schemeClr>
                </a:solidFill>
              </a:rPr>
              <a:t>IS-</a:t>
            </a:r>
            <a:r>
              <a:rPr lang="en-GB" sz="1200" dirty="0" err="1">
                <a:solidFill>
                  <a:schemeClr val="tx1">
                    <a:lumMod val="75000"/>
                    <a:lumOff val="25000"/>
                  </a:schemeClr>
                </a:solidFill>
              </a:rPr>
              <a:t>strijder</a:t>
            </a:r>
            <a:endParaRPr lang="en-GB" sz="1200" dirty="0">
              <a:solidFill>
                <a:schemeClr val="tx1">
                  <a:lumMod val="75000"/>
                  <a:lumOff val="25000"/>
                </a:schemeClr>
              </a:solidFill>
            </a:endParaRPr>
          </a:p>
        </p:txBody>
      </p:sp>
      <p:sp>
        <p:nvSpPr>
          <p:cNvPr id="7" name="Title 6"/>
          <p:cNvSpPr>
            <a:spLocks noGrp="1"/>
          </p:cNvSpPr>
          <p:nvPr>
            <p:ph type="title"/>
          </p:nvPr>
        </p:nvSpPr>
        <p:spPr/>
        <p:txBody>
          <a:bodyPr/>
          <a:lstStyle/>
          <a:p>
            <a:r>
              <a:rPr lang="nl-NL" noProof="0" dirty="0"/>
              <a:t>Inleiding (1)</a:t>
            </a:r>
          </a:p>
        </p:txBody>
      </p:sp>
      <p:sp>
        <p:nvSpPr>
          <p:cNvPr id="10" name="Rechthoek 6">
            <a:extLst>
              <a:ext uri="{FF2B5EF4-FFF2-40B4-BE49-F238E27FC236}">
                <a16:creationId xmlns:a16="http://schemas.microsoft.com/office/drawing/2014/main" id="{29AD3D51-C296-4A69-A11B-7BC1551B2FA3}"/>
              </a:ext>
            </a:extLst>
          </p:cNvPr>
          <p:cNvSpPr/>
          <p:nvPr/>
        </p:nvSpPr>
        <p:spPr>
          <a:xfrm>
            <a:off x="1125334" y="2840154"/>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err="1">
                <a:solidFill>
                  <a:schemeClr val="bg1"/>
                </a:solidFill>
                <a:hlinkClick r:id="rId6">
                  <a:extLst>
                    <a:ext uri="{A12FA001-AC4F-418D-AE19-62706E023703}">
                      <ahyp:hlinkClr xmlns:ahyp="http://schemas.microsoft.com/office/drawing/2018/hyperlinkcolor" val="tx"/>
                    </a:ext>
                  </a:extLst>
                </a:hlinkClick>
              </a:rPr>
              <a:t>Waarom</a:t>
            </a:r>
            <a:r>
              <a:rPr lang="en-GB" sz="2400" b="1" dirty="0">
                <a:solidFill>
                  <a:schemeClr val="bg1"/>
                </a:solidFill>
                <a:hlinkClick r:id="rId6">
                  <a:extLst>
                    <a:ext uri="{A12FA001-AC4F-418D-AE19-62706E023703}">
                      <ahyp:hlinkClr xmlns:ahyp="http://schemas.microsoft.com/office/drawing/2018/hyperlinkcolor" val="tx"/>
                    </a:ext>
                  </a:extLst>
                </a:hlinkClick>
              </a:rPr>
              <a:t>?</a:t>
            </a:r>
            <a:endParaRPr lang="en-GB" sz="2400" b="1" dirty="0">
              <a:solidFill>
                <a:schemeClr val="bg1"/>
              </a:solidFill>
            </a:endParaRPr>
          </a:p>
        </p:txBody>
      </p:sp>
      <p:sp>
        <p:nvSpPr>
          <p:cNvPr id="12" name="Rechthoek 8">
            <a:extLst>
              <a:ext uri="{FF2B5EF4-FFF2-40B4-BE49-F238E27FC236}">
                <a16:creationId xmlns:a16="http://schemas.microsoft.com/office/drawing/2014/main" id="{90591A75-520C-4A62-9291-0734C5516474}"/>
              </a:ext>
            </a:extLst>
          </p:cNvPr>
          <p:cNvSpPr/>
          <p:nvPr/>
        </p:nvSpPr>
        <p:spPr>
          <a:xfrm>
            <a:off x="3715181" y="3309503"/>
            <a:ext cx="1752600" cy="838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hlinkClick r:id="rId7">
                  <a:extLst>
                    <a:ext uri="{A12FA001-AC4F-418D-AE19-62706E023703}">
                      <ahyp:hlinkClr xmlns:ahyp="http://schemas.microsoft.com/office/drawing/2018/hyperlinkcolor" val="tx"/>
                    </a:ext>
                  </a:extLst>
                </a:hlinkClick>
              </a:rPr>
              <a:t>Hoe?</a:t>
            </a:r>
            <a:endParaRPr lang="en-GB" sz="2400" dirty="0">
              <a:solidFill>
                <a:schemeClr val="bg1"/>
              </a:solidFill>
            </a:endParaRP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774458" y="5826175"/>
            <a:ext cx="1066800" cy="307777"/>
          </a:xfrm>
          <a:prstGeom prst="rect">
            <a:avLst/>
          </a:prstGeom>
          <a:noFill/>
        </p:spPr>
        <p:txBody>
          <a:bodyPr wrap="square" rtlCol="0">
            <a:spAutoFit/>
          </a:bodyPr>
          <a:lstStyle/>
          <a:p>
            <a:r>
              <a:rPr lang="en-GB" sz="1400" b="1" dirty="0" err="1">
                <a:solidFill>
                  <a:schemeClr val="bg1"/>
                </a:solidFill>
              </a:rPr>
              <a:t>Religieus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30227" y="6172200"/>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Feministische</a:t>
            </a:r>
            <a:r>
              <a:rPr lang="en-GB" sz="1200" dirty="0">
                <a:solidFill>
                  <a:schemeClr val="tx1">
                    <a:lumMod val="75000"/>
                    <a:lumOff val="25000"/>
                  </a:schemeClr>
                </a:solidFill>
              </a:rPr>
              <a: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30474" y="5826177"/>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490463" y="6503280"/>
            <a:ext cx="2387471" cy="215444"/>
          </a:xfrm>
          <a:prstGeom prst="rect">
            <a:avLst/>
          </a:prstGeom>
          <a:noFill/>
        </p:spPr>
        <p:txBody>
          <a:bodyPr wrap="square">
            <a:spAutoFit/>
          </a:bodyPr>
          <a:lstStyle/>
          <a:p>
            <a:pPr algn="ctr"/>
            <a:r>
              <a:rPr lang="en-GB" sz="800" i="1" dirty="0" err="1">
                <a:solidFill>
                  <a:schemeClr val="tx1">
                    <a:lumMod val="50000"/>
                    <a:lumOff val="50000"/>
                  </a:schemeClr>
                </a:solidFill>
                <a:effectLst/>
                <a:ea typeface="Calibri" panose="020F0502020204030204" pitchFamily="34" charset="0"/>
                <a:cs typeface="Arial" panose="020B0604020202020204" pitchFamily="34" charset="0"/>
              </a:rPr>
              <a:t>Bron</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502829"/>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19400" y="6502829"/>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45274" y="6502829"/>
            <a:ext cx="1765126" cy="215444"/>
          </a:xfrm>
          <a:prstGeom prst="rect">
            <a:avLst/>
          </a:prstGeom>
          <a:noFill/>
        </p:spPr>
        <p:txBody>
          <a:bodyPr wrap="square">
            <a:spAutoFit/>
          </a:bodyPr>
          <a:lstStyle/>
          <a:p>
            <a:pPr algn="ctr"/>
            <a:r>
              <a:rPr lang="en-GB" sz="800" i="1" dirty="0" err="1">
                <a:solidFill>
                  <a:schemeClr val="tx1">
                    <a:lumMod val="50000"/>
                    <a:lumOff val="50000"/>
                  </a:schemeClr>
                </a:solidFill>
                <a:cs typeface="Arial" panose="020B0604020202020204" pitchFamily="34" charset="0"/>
              </a:rPr>
              <a:t>Bron</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5" name="Tekstvak 2">
            <a:extLst>
              <a:ext uri="{FF2B5EF4-FFF2-40B4-BE49-F238E27FC236}">
                <a16:creationId xmlns:a16="http://schemas.microsoft.com/office/drawing/2014/main" id="{913A3071-72F5-48A0-80B7-275EECEB3AE6}"/>
              </a:ext>
            </a:extLst>
          </p:cNvPr>
          <p:cNvSpPr txBox="1"/>
          <p:nvPr/>
        </p:nvSpPr>
        <p:spPr>
          <a:xfrm rot="1067140">
            <a:off x="5077275" y="2958454"/>
            <a:ext cx="3734054" cy="461665"/>
          </a:xfrm>
          <a:prstGeom prst="rect">
            <a:avLst/>
          </a:prstGeom>
          <a:noFill/>
        </p:spPr>
        <p:txBody>
          <a:bodyPr wrap="square" rtlCol="0">
            <a:spAutoFit/>
          </a:bodyPr>
          <a:lstStyle/>
          <a:p>
            <a:pPr algn="ctr"/>
            <a:r>
              <a:rPr lang="en-GB" sz="2400" b="1" dirty="0">
                <a:solidFill>
                  <a:schemeClr val="accent4">
                    <a:lumMod val="75000"/>
                  </a:schemeClr>
                </a:solidFill>
              </a:rPr>
              <a:t>Wat </a:t>
            </a:r>
            <a:r>
              <a:rPr lang="en-GB" sz="2400" b="1" dirty="0" err="1">
                <a:solidFill>
                  <a:schemeClr val="accent4">
                    <a:lumMod val="75000"/>
                  </a:schemeClr>
                </a:solidFill>
              </a:rPr>
              <a:t>valt</a:t>
            </a:r>
            <a:r>
              <a:rPr lang="en-GB" sz="2400" b="1" dirty="0">
                <a:solidFill>
                  <a:schemeClr val="accent4">
                    <a:lumMod val="75000"/>
                  </a:schemeClr>
                </a:solidFill>
              </a:rPr>
              <a:t> je op?</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
                                        <p:tgtEl>
                                          <p:spTgt spid="23"/>
                                        </p:tgtEl>
                                      </p:cBhvr>
                                    </p:animEffect>
                                    <p:set>
                                      <p:cBhvr>
                                        <p:cTn id="9" dur="1" fill="hold">
                                          <p:stCondLst>
                                            <p:cond delay="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
                                        <p:tgtEl>
                                          <p:spTgt spid="24"/>
                                        </p:tgtEl>
                                      </p:cBhvr>
                                    </p:animEffect>
                                    <p:set>
                                      <p:cBhvr>
                                        <p:cTn id="12" dur="1" fill="hold">
                                          <p:stCondLst>
                                            <p:cond delay="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
                                        <p:tgtEl>
                                          <p:spTgt spid="26"/>
                                        </p:tgtEl>
                                      </p:cBhvr>
                                    </p:animEffect>
                                    <p:set>
                                      <p:cBhvr>
                                        <p:cTn id="15" dur="1" fill="hold">
                                          <p:stCondLst>
                                            <p:cond delay="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
                                        <p:tgtEl>
                                          <p:spTgt spid="27"/>
                                        </p:tgtEl>
                                      </p:cBhvr>
                                    </p:animEffect>
                                    <p:set>
                                      <p:cBhvr>
                                        <p:cTn id="18" dur="1" fill="hold">
                                          <p:stCondLst>
                                            <p:cond delay="99"/>
                                          </p:stCondLst>
                                        </p:cTn>
                                        <p:tgtEl>
                                          <p:spTgt spid="2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
                                        <p:tgtEl>
                                          <p:spTgt spid="17"/>
                                        </p:tgtEl>
                                      </p:cBhvr>
                                    </p:animEffect>
                                    <p:set>
                                      <p:cBhvr>
                                        <p:cTn id="21" dur="1" fill="hold">
                                          <p:stCondLst>
                                            <p:cond delay="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
                                        <p:tgtEl>
                                          <p:spTgt spid="18"/>
                                        </p:tgtEl>
                                      </p:cBhvr>
                                    </p:animEffect>
                                    <p:set>
                                      <p:cBhvr>
                                        <p:cTn id="24" dur="1" fill="hold">
                                          <p:stCondLst>
                                            <p:cond delay="99"/>
                                          </p:stCondLst>
                                        </p:cTn>
                                        <p:tgtEl>
                                          <p:spTgt spid="1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
                                        <p:tgtEl>
                                          <p:spTgt spid="19"/>
                                        </p:tgtEl>
                                      </p:cBhvr>
                                    </p:animEffect>
                                    <p:set>
                                      <p:cBhvr>
                                        <p:cTn id="27" dur="1" fill="hold">
                                          <p:stCondLst>
                                            <p:cond delay="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
                                        <p:tgtEl>
                                          <p:spTgt spid="20"/>
                                        </p:tgtEl>
                                      </p:cBhvr>
                                    </p:animEffect>
                                    <p:set>
                                      <p:cBhvr>
                                        <p:cTn id="30" dur="1" fill="hold">
                                          <p:stCondLst>
                                            <p:cond delay="99"/>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P spid="12" grpId="0" animBg="1"/>
      <p:bldP spid="18" grpId="0"/>
      <p:bldP spid="19" grpId="0"/>
      <p:bldP spid="23" grpId="0"/>
      <p:bldP spid="24" grpId="0"/>
      <p:bldP spid="27" grpId="0"/>
      <p:bldP spid="17" grpId="0"/>
      <p:bldP spid="31" grpId="0"/>
      <p:bldP spid="34" grpId="0"/>
      <p:bldP spid="35" grpId="0"/>
      <p:bldP spid="36" grpId="0"/>
      <p:bldP spid="20"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4568704"/>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022573"/>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475686"/>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111188"/>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201165"/>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526377"/>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3926606"/>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066994"/>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163377"/>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191765"/>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284110"/>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243445"/>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356744"/>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Probeer</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één</a:t>
            </a:r>
            <a:r>
              <a:rPr lang="en-GB" sz="2400" dirty="0">
                <a:solidFill>
                  <a:srgbClr val="0770B1"/>
                </a:solidFill>
                <a:latin typeface="+mj-lt"/>
                <a:ea typeface="+mj-ea"/>
                <a:cs typeface="+mj-cs"/>
              </a:rPr>
              <a:t> zin</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nl-NL" noProof="0" dirty="0"/>
              <a:t>Kritisch denken: Oefening 1</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39</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id="{3B5F4A0D-6C23-4A07-B833-021EFDEFE655}"/>
              </a:ext>
            </a:extLst>
          </p:cNvPr>
          <p:cNvSpPr/>
          <p:nvPr/>
        </p:nvSpPr>
        <p:spPr>
          <a:xfrm>
            <a:off x="685800" y="3806810"/>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32305"/>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5" y="3186739"/>
            <a:ext cx="2688559"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Maak tweetallen</a:t>
            </a:r>
            <a:r>
              <a:rPr sz="2000" b="1" dirty="0"/>
              <a:t>     </a:t>
            </a:r>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Lees het artikel</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5" y="4668978"/>
            <a:ext cx="2880645"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Beantwoord de 6 vragen</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Betrouwbaar?</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nl-NL" noProof="0" dirty="0"/>
              <a:t>Kritisch denken:</a:t>
            </a:r>
            <a:br>
              <a:rPr lang="nl-NL" noProof="0" dirty="0"/>
            </a:br>
            <a:r>
              <a:rPr lang="nl-NL" noProof="0" dirty="0"/>
              <a:t>Oefening 2 </a:t>
            </a:r>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endParaRPr lang="en-US" dirty="0"/>
          </a:p>
        </p:txBody>
      </p:sp>
      <p:graphicFrame>
        <p:nvGraphicFramePr>
          <p:cNvPr id="13" name="Tabel 12">
            <a:extLst>
              <a:ext uri="{FF2B5EF4-FFF2-40B4-BE49-F238E27FC236}">
                <a16:creationId xmlns:a16="http://schemas.microsoft.com/office/drawing/2014/main" id="{F978E220-2B24-4DF5-A0C2-E70EE77B3B6E}"/>
              </a:ext>
            </a:extLst>
          </p:cNvPr>
          <p:cNvGraphicFramePr>
            <a:graphicFrameLocks noGrp="1"/>
          </p:cNvGraphicFramePr>
          <p:nvPr/>
        </p:nvGraphicFramePr>
        <p:xfrm>
          <a:off x="4306163" y="-142310"/>
          <a:ext cx="4876800" cy="6863789"/>
        </p:xfrm>
        <a:graphic>
          <a:graphicData uri="http://schemas.openxmlformats.org/drawingml/2006/table">
            <a:tbl>
              <a:tblPr firstRow="1" firstCol="1" bandRow="1"/>
              <a:tblGrid>
                <a:gridCol w="1337187">
                  <a:extLst>
                    <a:ext uri="{9D8B030D-6E8A-4147-A177-3AD203B41FA5}">
                      <a16:colId xmlns:a16="http://schemas.microsoft.com/office/drawing/2014/main" val="1996581992"/>
                    </a:ext>
                  </a:extLst>
                </a:gridCol>
                <a:gridCol w="3539613">
                  <a:extLst>
                    <a:ext uri="{9D8B030D-6E8A-4147-A177-3AD203B41FA5}">
                      <a16:colId xmlns:a16="http://schemas.microsoft.com/office/drawing/2014/main" val="619854715"/>
                    </a:ext>
                  </a:extLst>
                </a:gridCol>
              </a:tblGrid>
              <a:tr h="1143000">
                <a:tc>
                  <a:txBody>
                    <a:bodyPr/>
                    <a:lstStyle/>
                    <a:p>
                      <a:pPr algn="r">
                        <a:lnSpc>
                          <a:spcPct val="107000"/>
                        </a:lnSpc>
                        <a:spcAft>
                          <a:spcPts val="600"/>
                        </a:spcAft>
                      </a:pPr>
                      <a:r>
                        <a:rPr lang="nl-NL" sz="80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6</a:t>
                      </a:r>
                      <a:endParaRPr lang="nl-NL" sz="80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700"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endParaRPr lang="nl-NL" sz="5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endParaRPr lang="nl-NL" sz="1100" b="1" dirty="0">
                        <a:solidFill>
                          <a:srgbClr val="3B3838"/>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nl-NL" sz="2400"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Kritische vragen</a:t>
                      </a:r>
                      <a:endParaRPr lang="nl-NL" sz="24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FFFFFF"/>
                    </a:solidFill>
                  </a:tcPr>
                </a:tc>
                <a:extLst>
                  <a:ext uri="{0D108BD9-81ED-4DB2-BD59-A6C34878D82A}">
                    <a16:rowId xmlns:a16="http://schemas.microsoft.com/office/drawing/2014/main" val="1739362835"/>
                  </a:ext>
                </a:extLst>
              </a:tr>
              <a:tr h="869279">
                <a:tc>
                  <a:txBody>
                    <a:bodyPr/>
                    <a:lstStyle/>
                    <a:p>
                      <a:pPr algn="r">
                        <a:lnSpc>
                          <a:spcPct val="107000"/>
                        </a:lnSpc>
                        <a:spcAft>
                          <a:spcPts val="600"/>
                        </a:spcAft>
                      </a:pPr>
                      <a:r>
                        <a:rPr lang="nl-NL" sz="2400" b="1" dirty="0">
                          <a:solidFill>
                            <a:srgbClr val="2F5597"/>
                          </a:solidFill>
                          <a:effectLst/>
                          <a:latin typeface="Calibri" panose="020F0502020204030204" pitchFamily="34" charset="0"/>
                          <a:ea typeface="Calibri" panose="020F0502020204030204" pitchFamily="34" charset="0"/>
                          <a:cs typeface="Arial" panose="020B0604020202020204" pitchFamily="34" charset="0"/>
                        </a:rPr>
                        <a:t>Wie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Wie zei het?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Iemand die je kent? Een beroemdheid?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Iemand met officieel gezag of expertise?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Maakt het uit wie het zegt?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2F5496"/>
                    </a:solidFill>
                  </a:tcPr>
                </a:tc>
                <a:extLst>
                  <a:ext uri="{0D108BD9-81ED-4DB2-BD59-A6C34878D82A}">
                    <a16:rowId xmlns:a16="http://schemas.microsoft.com/office/drawing/2014/main" val="3825729826"/>
                  </a:ext>
                </a:extLst>
              </a:tr>
              <a:tr h="869279">
                <a:tc>
                  <a:txBody>
                    <a:bodyPr/>
                    <a:lstStyle/>
                    <a:p>
                      <a:pPr algn="r">
                        <a:lnSpc>
                          <a:spcPct val="107000"/>
                        </a:lnSpc>
                        <a:spcAft>
                          <a:spcPts val="600"/>
                        </a:spcAft>
                      </a:pPr>
                      <a:r>
                        <a:rPr lang="nl-NL"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Wat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Wat wordt er precies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Zijn het feiten of meningen?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Geven ze alle feiten?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Of worden er dingen weggelaten?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7030A0"/>
                    </a:solidFill>
                  </a:tcPr>
                </a:tc>
                <a:extLst>
                  <a:ext uri="{0D108BD9-81ED-4DB2-BD59-A6C34878D82A}">
                    <a16:rowId xmlns:a16="http://schemas.microsoft.com/office/drawing/2014/main" val="4171995701"/>
                  </a:ext>
                </a:extLst>
              </a:tr>
              <a:tr h="869279">
                <a:tc>
                  <a:txBody>
                    <a:bodyPr/>
                    <a:lstStyle/>
                    <a:p>
                      <a:pPr algn="r">
                        <a:lnSpc>
                          <a:spcPct val="107000"/>
                        </a:lnSpc>
                        <a:spcAft>
                          <a:spcPts val="600"/>
                        </a:spcAft>
                      </a:pPr>
                      <a:r>
                        <a:rPr lang="nl-NL" sz="2400" b="1" dirty="0">
                          <a:solidFill>
                            <a:srgbClr val="33CCFF"/>
                          </a:solidFill>
                          <a:effectLst/>
                          <a:latin typeface="Calibri" panose="020F0502020204030204" pitchFamily="34" charset="0"/>
                          <a:ea typeface="Calibri" panose="020F0502020204030204" pitchFamily="34" charset="0"/>
                          <a:cs typeface="Arial" panose="020B0604020202020204" pitchFamily="34" charset="0"/>
                        </a:rPr>
                        <a:t>Waar</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33CCFF"/>
                          </a:solidFill>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Waar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Is het in het openbaar gezegd of privé?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Hebben anderen kunnen reageren?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Is de andere kant belicht?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33CCFF"/>
                    </a:solidFill>
                  </a:tcPr>
                </a:tc>
                <a:extLst>
                  <a:ext uri="{0D108BD9-81ED-4DB2-BD59-A6C34878D82A}">
                    <a16:rowId xmlns:a16="http://schemas.microsoft.com/office/drawing/2014/main" val="1596554689"/>
                  </a:ext>
                </a:extLst>
              </a:tr>
              <a:tr h="709923">
                <a:tc>
                  <a:txBody>
                    <a:bodyPr/>
                    <a:lstStyle/>
                    <a:p>
                      <a:pPr algn="r">
                        <a:lnSpc>
                          <a:spcPct val="107000"/>
                        </a:lnSpc>
                        <a:spcAft>
                          <a:spcPts val="600"/>
                        </a:spcAft>
                      </a:pPr>
                      <a:r>
                        <a:rPr lang="nl-NL" sz="2400" b="1" dirty="0">
                          <a:solidFill>
                            <a:srgbClr val="00CC66"/>
                          </a:solidFill>
                          <a:effectLst/>
                          <a:latin typeface="Calibri" panose="020F0502020204030204" pitchFamily="34" charset="0"/>
                          <a:ea typeface="Calibri" panose="020F0502020204030204" pitchFamily="34" charset="0"/>
                          <a:cs typeface="Arial" panose="020B0604020202020204" pitchFamily="34" charset="0"/>
                        </a:rPr>
                        <a:t>Wanneer</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00CC66"/>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Wanneer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Op een neutraal moment?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Voor, na of tijdens een belangrijke gebeurtenis?</a:t>
                      </a:r>
                      <a:r>
                        <a:rPr lang="nl-NL" sz="1200" dirty="0">
                          <a:effectLst/>
                          <a:latin typeface="Calibri" panose="020F0502020204030204" pitchFamily="34" charset="0"/>
                          <a:ea typeface="Calibri" panose="020F0502020204030204" pitchFamily="34" charset="0"/>
                          <a:cs typeface="Calibri" panose="020F050202020403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00CC66"/>
                    </a:solidFill>
                  </a:tcPr>
                </a:tc>
                <a:extLst>
                  <a:ext uri="{0D108BD9-81ED-4DB2-BD59-A6C34878D82A}">
                    <a16:rowId xmlns:a16="http://schemas.microsoft.com/office/drawing/2014/main" val="2825973622"/>
                  </a:ext>
                </a:extLst>
              </a:tr>
              <a:tr h="897936">
                <a:tc>
                  <a:txBody>
                    <a:bodyPr/>
                    <a:lstStyle/>
                    <a:p>
                      <a:pPr algn="r">
                        <a:lnSpc>
                          <a:spcPct val="107000"/>
                        </a:lnSpc>
                        <a:spcAft>
                          <a:spcPts val="600"/>
                        </a:spcAft>
                      </a:pPr>
                      <a:r>
                        <a:rPr lang="nl-NL" sz="2400" b="1" dirty="0">
                          <a:solidFill>
                            <a:srgbClr val="FF9999"/>
                          </a:solidFill>
                          <a:effectLst/>
                          <a:latin typeface="Calibri" panose="020F0502020204030204" pitchFamily="34" charset="0"/>
                          <a:ea typeface="Calibri" panose="020F0502020204030204" pitchFamily="34" charset="0"/>
                          <a:cs typeface="Arial" panose="020B0604020202020204" pitchFamily="34" charset="0"/>
                        </a:rPr>
                        <a:t>Waarom</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FF9999"/>
                          </a:solidFill>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Waarom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Zijn de meningen onderbouwd?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Is het bedoeld om iets mooier of slechter te schetsen?</a:t>
                      </a:r>
                      <a:r>
                        <a:rPr lang="nl-NL" sz="1200" dirty="0">
                          <a:effectLst/>
                          <a:latin typeface="Calibri" panose="020F0502020204030204" pitchFamily="34" charset="0"/>
                          <a:ea typeface="Calibri" panose="020F0502020204030204" pitchFamily="34" charset="0"/>
                          <a:cs typeface="Calibri" panose="020F050202020403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FF9999"/>
                    </a:solidFill>
                  </a:tcPr>
                </a:tc>
                <a:extLst>
                  <a:ext uri="{0D108BD9-81ED-4DB2-BD59-A6C34878D82A}">
                    <a16:rowId xmlns:a16="http://schemas.microsoft.com/office/drawing/2014/main" val="1302756268"/>
                  </a:ext>
                </a:extLst>
              </a:tr>
              <a:tr h="869279">
                <a:tc>
                  <a:txBody>
                    <a:bodyPr/>
                    <a:lstStyle/>
                    <a:p>
                      <a:pPr algn="r">
                        <a:lnSpc>
                          <a:spcPct val="107000"/>
                        </a:lnSpc>
                        <a:spcAft>
                          <a:spcPts val="600"/>
                        </a:spcAft>
                      </a:pPr>
                      <a:r>
                        <a:rPr lang="nl-NL" sz="2400" b="1" dirty="0">
                          <a:solidFill>
                            <a:srgbClr val="CC0099"/>
                          </a:solidFill>
                          <a:effectLst/>
                          <a:latin typeface="Calibri" panose="020F0502020204030204" pitchFamily="34" charset="0"/>
                          <a:ea typeface="Calibri" panose="020F0502020204030204" pitchFamily="34" charset="0"/>
                          <a:cs typeface="Arial" panose="020B0604020202020204" pitchFamily="34" charset="0"/>
                        </a:rPr>
                        <a:t>Hoe</a:t>
                      </a:r>
                      <a:r>
                        <a:rPr lang="nl-NL" sz="2400" b="1" dirty="0">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CC0099"/>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Hoe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Is het boos, vrolijk, verdrietig of onverschillig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CC0099"/>
                    </a:solidFill>
                  </a:tcPr>
                </a:tc>
                <a:extLst>
                  <a:ext uri="{0D108BD9-81ED-4DB2-BD59-A6C34878D82A}">
                    <a16:rowId xmlns:a16="http://schemas.microsoft.com/office/drawing/2014/main" val="2246165522"/>
                  </a:ext>
                </a:extLst>
              </a:tr>
            </a:tbl>
          </a:graphicData>
        </a:graphic>
      </p:graphicFrame>
    </p:spTree>
    <p:extLst>
      <p:ext uri="{BB962C8B-B14F-4D97-AF65-F5344CB8AC3E}">
        <p14:creationId xmlns:p14="http://schemas.microsoft.com/office/powerpoint/2010/main" val="38029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p:tmAbs val="0"/>
                                  </p:iterate>
                                  <p:childTnLst>
                                    <p:set>
                                      <p:cBhvr>
                                        <p:cTn id="30" fill="hold"/>
                                        <p:tgtEl>
                                          <p:spTgt spid="23"/>
                                        </p:tgtEl>
                                        <p:attrNameLst>
                                          <p:attrName>style.visibility</p:attrName>
                                        </p:attrNameLst>
                                      </p:cBhvr>
                                      <p:to>
                                        <p:strVal val="visible"/>
                                      </p:to>
                                    </p:set>
                                    <p:animEffect transition="in" filter="wipe(left)">
                                      <p:cBhvr>
                                        <p:cTn id="31" dur="600"/>
                                        <p:tgtEl>
                                          <p:spTgt spid="23"/>
                                        </p:tgtEl>
                                      </p:cBhvr>
                                    </p:animEffect>
                                  </p:childTnLst>
                                </p:cTn>
                              </p:par>
                              <p:par>
                                <p:cTn id="32" presetID="4" presetClass="entr" presetSubtype="32" fill="hold" grpId="0" nodeType="withEffect">
                                  <p:stCondLst>
                                    <p:cond delay="0"/>
                                  </p:stCondLst>
                                  <p:iterate>
                                    <p:tmAbs val="0"/>
                                  </p:iterate>
                                  <p:childTnLst>
                                    <p:set>
                                      <p:cBhvr>
                                        <p:cTn id="33" fill="hold"/>
                                        <p:tgtEl>
                                          <p:spTgt spid="28"/>
                                        </p:tgtEl>
                                        <p:attrNameLst>
                                          <p:attrName>style.visibility</p:attrName>
                                        </p:attrNameLst>
                                      </p:cBhvr>
                                      <p:to>
                                        <p:strVal val="visible"/>
                                      </p:to>
                                    </p:set>
                                    <p:animEffect transition="in" filter="box(out)">
                                      <p:cBhvr>
                                        <p:cTn id="34"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85342" y="4612898"/>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75877" y="4066767"/>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9785" y="4519880"/>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9934" y="3155382"/>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76789" y="3245359"/>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37029" y="4570571"/>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26372" y="3970800"/>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38200" y="3111188"/>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47422" y="3207571"/>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73512" y="4235959"/>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96214" y="4328304"/>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94026" y="4287639"/>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23924" y="44009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De 6 </a:t>
            </a:r>
            <a:r>
              <a:rPr lang="en-GB" sz="2400" dirty="0" err="1">
                <a:solidFill>
                  <a:srgbClr val="0770B1"/>
                </a:solidFill>
                <a:latin typeface="+mj-lt"/>
                <a:ea typeface="+mj-ea"/>
                <a:cs typeface="+mj-cs"/>
              </a:rPr>
              <a:t>vragen</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nl-NL" noProof="0" dirty="0"/>
              <a:t>Kritisch denken: Oefening 2</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41</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nl-NL" sz="2200" noProof="0" dirty="0"/>
          </a:p>
          <a:p>
            <a:pPr marL="0" indent="0">
              <a:buNone/>
            </a:pPr>
            <a:r>
              <a:rPr lang="nl-NL" b="1" noProof="0" dirty="0"/>
              <a:t>Oefeningen</a:t>
            </a:r>
          </a:p>
          <a:p>
            <a:pPr marL="385763" indent="-385763">
              <a:buFont typeface="+mj-lt"/>
              <a:buAutoNum type="arabicPeriod"/>
            </a:pPr>
            <a:r>
              <a:rPr lang="nl-NL" sz="2200" noProof="0" dirty="0"/>
              <a:t>Wat valt je op?</a:t>
            </a:r>
          </a:p>
          <a:p>
            <a:pPr marL="385763" indent="-385763">
              <a:buFont typeface="+mj-lt"/>
              <a:buAutoNum type="arabicPeriod"/>
            </a:pPr>
            <a:r>
              <a:rPr lang="nl-NL" sz="2200" noProof="0" dirty="0"/>
              <a:t>Een goede coach/ouder?</a:t>
            </a:r>
          </a:p>
          <a:p>
            <a:pPr marL="385763" indent="-385763">
              <a:buFont typeface="+mj-lt"/>
              <a:buAutoNum type="arabicPeriod"/>
            </a:pPr>
            <a:r>
              <a:rPr lang="nl-NL" sz="2200" noProof="0" dirty="0"/>
              <a:t>Bouw je eigen rolmodel</a:t>
            </a:r>
          </a:p>
          <a:p>
            <a:pPr marL="385763" indent="-385763">
              <a:buFont typeface="+mj-lt"/>
              <a:buAutoNum type="arabicPeriod"/>
            </a:pPr>
            <a:r>
              <a:rPr lang="nl-NL" sz="2200" noProof="0" dirty="0"/>
              <a:t>Probeer één zin</a:t>
            </a:r>
          </a:p>
          <a:p>
            <a:pPr marL="385763" indent="-385763">
              <a:buFont typeface="+mj-lt"/>
              <a:buAutoNum type="arabicPeriod"/>
            </a:pPr>
            <a:r>
              <a:rPr lang="nl-NL" sz="2200" noProof="0" dirty="0"/>
              <a:t>De 6 vragen</a:t>
            </a:r>
            <a:endParaRPr lang="nl-NL" noProof="0"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42</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normAutofit/>
          </a:bodyPr>
          <a:lstStyle/>
          <a:p>
            <a:r>
              <a:rPr lang="nl-NL" noProof="0" dirty="0"/>
              <a:t>Een vraag voor de volgende keer</a:t>
            </a:r>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838200" y="2501709"/>
            <a:ext cx="71628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nl-NL" noProof="0" dirty="0"/>
              <a:t>Wat heb je in de context van je werk het meest nodig om bij te dragen aan het </a:t>
            </a:r>
            <a:r>
              <a:rPr lang="nl-NL" i="1" noProof="0" dirty="0"/>
              <a:t>voorkomen</a:t>
            </a:r>
            <a:r>
              <a:rPr lang="nl-NL" noProof="0" dirty="0"/>
              <a:t> van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43</a:t>
            </a:fld>
            <a:endParaRPr lang="en-US"/>
          </a:p>
        </p:txBody>
      </p:sp>
      <p:sp>
        <p:nvSpPr>
          <p:cNvPr id="5" name="Текстово поле 4">
            <a:extLst>
              <a:ext uri="{FF2B5EF4-FFF2-40B4-BE49-F238E27FC236}">
                <a16:creationId xmlns:a16="http://schemas.microsoft.com/office/drawing/2014/main"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44</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200" dirty="0"/>
              <a:t>Wat </a:t>
            </a:r>
            <a:r>
              <a:rPr lang="en-US" sz="2200" dirty="0" err="1"/>
              <a:t>vond</a:t>
            </a:r>
            <a:r>
              <a:rPr lang="en-US" sz="2200" dirty="0"/>
              <a:t> je </a:t>
            </a:r>
            <a:r>
              <a:rPr lang="en-US" sz="2200" dirty="0" err="1"/>
              <a:t>vandaag</a:t>
            </a:r>
            <a:r>
              <a:rPr lang="en-US" sz="2200" dirty="0"/>
              <a:t> het </a:t>
            </a:r>
            <a:r>
              <a:rPr lang="en-US" sz="2200" dirty="0" err="1"/>
              <a:t>meest</a:t>
            </a:r>
            <a:r>
              <a:rPr lang="en-US" sz="2200" dirty="0"/>
              <a:t> </a:t>
            </a:r>
            <a:r>
              <a:rPr lang="en-US" sz="2200" dirty="0" err="1"/>
              <a:t>interessant</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189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Inleiding (2)</a:t>
            </a:r>
          </a:p>
        </p:txBody>
      </p:sp>
      <p:sp>
        <p:nvSpPr>
          <p:cNvPr id="6" name="Slide Number Placeholder 5"/>
          <p:cNvSpPr>
            <a:spLocks noGrp="1"/>
          </p:cNvSpPr>
          <p:nvPr>
            <p:ph type="sldNum" sz="quarter" idx="12"/>
          </p:nvPr>
        </p:nvSpPr>
        <p:spPr/>
        <p:txBody>
          <a:bodyPr/>
          <a:lstStyle/>
          <a:p>
            <a:fld id="{CB318F78-A315-46C9-8B3F-2431B4397D31}" type="slidenum">
              <a:rPr lang="nl-NL" smtClean="0"/>
              <a:t>4</a:t>
            </a:fld>
            <a:endParaRPr lang="nl-NL" dirty="0"/>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938863683"/>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nl-NL" b="1" dirty="0">
                <a:solidFill>
                  <a:schemeClr val="accent3">
                    <a:lumMod val="75000"/>
                  </a:schemeClr>
                </a:solidFill>
              </a:rPr>
              <a:t>1</a:t>
            </a: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Kerncompetenties</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lang="nl-NL" sz="2475" dirty="0"/>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lang="nl-NL" sz="1350" dirty="0"/>
          </a:p>
        </p:txBody>
      </p:sp>
      <p:graphicFrame>
        <p:nvGraphicFramePr>
          <p:cNvPr id="3" name="Diagram 2">
            <a:extLst>
              <a:ext uri="{FF2B5EF4-FFF2-40B4-BE49-F238E27FC236}">
                <a16:creationId xmlns:a16="http://schemas.microsoft.com/office/drawing/2014/main" id="{003BFECB-15C6-4124-B26B-D9C0878CC549}"/>
              </a:ext>
            </a:extLst>
          </p:cNvPr>
          <p:cNvGraphicFramePr/>
          <p:nvPr/>
        </p:nvGraphicFramePr>
        <p:xfrm>
          <a:off x="990600" y="2360798"/>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7782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lstStyle/>
          <a:p>
            <a:r>
              <a:rPr lang="nl-NL" noProof="0" dirty="0"/>
              <a:t>Opzet Workshops</a:t>
            </a:r>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6</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extLst>
              <p:ext uri="{D42A27DB-BD31-4B8C-83A1-F6EECF244321}">
                <p14:modId xmlns:p14="http://schemas.microsoft.com/office/powerpoint/2010/main" val="29247527"/>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6781090" y="2280741"/>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extLst>
                <p:ext uri="{D42A27DB-BD31-4B8C-83A1-F6EECF244321}">
                  <p14:modId xmlns:p14="http://schemas.microsoft.com/office/powerpoint/2010/main" val="2556352534"/>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a:p>
          </p:txBody>
        </p:sp>
      </p:grpSp>
      <p:grpSp>
        <p:nvGrpSpPr>
          <p:cNvPr id="61" name="Групиране 60">
            <a:extLst>
              <a:ext uri="{FF2B5EF4-FFF2-40B4-BE49-F238E27FC236}">
                <a16:creationId xmlns:a16="http://schemas.microsoft.com/office/drawing/2014/main" id="{9EC66155-E457-46BC-9036-3B5FDA3456AB}"/>
              </a:ext>
            </a:extLst>
          </p:cNvPr>
          <p:cNvGrpSpPr/>
          <p:nvPr/>
        </p:nvGrpSpPr>
        <p:grpSpPr>
          <a:xfrm>
            <a:off x="6803644" y="5341111"/>
            <a:ext cx="2172146" cy="865591"/>
            <a:chOff x="6842900" y="4800600"/>
            <a:chExt cx="2224897" cy="1584159"/>
          </a:xfrm>
        </p:grpSpPr>
        <p:graphicFrame>
          <p:nvGraphicFramePr>
            <p:cNvPr id="59" name="Диаграма 58">
              <a:extLst>
                <a:ext uri="{FF2B5EF4-FFF2-40B4-BE49-F238E27FC236}">
                  <a16:creationId xmlns:a16="http://schemas.microsoft.com/office/drawing/2014/main" id="{73099F9F-591A-4F9C-9B20-116D2E723EA4}"/>
                </a:ext>
              </a:extLst>
            </p:cNvPr>
            <p:cNvGraphicFramePr/>
            <p:nvPr>
              <p:extLst>
                <p:ext uri="{D42A27DB-BD31-4B8C-83A1-F6EECF244321}">
                  <p14:modId xmlns:p14="http://schemas.microsoft.com/office/powerpoint/2010/main" val="611362416"/>
                </p:ext>
              </p:extLst>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617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r>
              <a:rPr lang="en-US" sz="800" i="1" dirty="0" err="1">
                <a:solidFill>
                  <a:schemeClr val="bg1">
                    <a:lumMod val="50000"/>
                  </a:schemeClr>
                </a:solidFill>
              </a:rPr>
              <a:t>Bron</a:t>
            </a:r>
            <a:r>
              <a:rPr lang="en-US" sz="800" i="1" dirty="0">
                <a:solidFill>
                  <a:schemeClr val="bg1">
                    <a:lumMod val="50000"/>
                  </a:schemeClr>
                </a:solidFill>
              </a:rPr>
              <a:t>: </a:t>
            </a:r>
            <a:r>
              <a:rPr lang="en-US" sz="800" i="1" dirty="0" err="1">
                <a:solidFill>
                  <a:schemeClr val="bg1">
                    <a:lumMod val="50000"/>
                  </a:schemeClr>
                </a:solidFill>
              </a:rPr>
              <a:t>Europese</a:t>
            </a:r>
            <a:r>
              <a:rPr lang="en-US" sz="800" i="1" dirty="0">
                <a:solidFill>
                  <a:schemeClr val="bg1">
                    <a:lumMod val="50000"/>
                  </a:schemeClr>
                </a:solidFill>
              </a:rPr>
              <a:t> </a:t>
            </a:r>
            <a:r>
              <a:rPr lang="en-US" sz="800" i="1" dirty="0" err="1">
                <a:solidFill>
                  <a:schemeClr val="bg1">
                    <a:lumMod val="50000"/>
                  </a:schemeClr>
                </a:solidFill>
              </a:rPr>
              <a:t>Commissie</a:t>
            </a:r>
            <a:endParaRPr lang="en-US" sz="800" i="1" dirty="0">
              <a:solidFill>
                <a:schemeClr val="bg1">
                  <a:lumMod val="50000"/>
                </a:schemeClr>
              </a:solidFill>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fontAlgn="t">
              <a:spcBef>
                <a:spcPts val="0"/>
              </a:spcBef>
              <a:spcAft>
                <a:spcPts val="600"/>
              </a:spcAft>
              <a:buFont typeface="Arial" pitchFamily="34" charset="0"/>
              <a:buNone/>
              <a:defRPr/>
            </a:pPr>
            <a:r>
              <a:rPr lang="nl-NL" sz="2000" dirty="0"/>
              <a:t>De volgende definitie van radicalisering is van de</a:t>
            </a:r>
            <a:br>
              <a:rPr lang="nl-NL" sz="2000" dirty="0"/>
            </a:br>
            <a:r>
              <a:rPr lang="nl-NL" sz="2000" dirty="0"/>
              <a:t>Europese Commissie (2020) en wordt binnen deze training gebruikt</a:t>
            </a:r>
            <a:r>
              <a:rPr lang="nl-NL" sz="2000" dirty="0">
                <a:ea typeface="Calibri" panose="020F0502020204030204" pitchFamily="34" charset="0"/>
                <a:cs typeface="Calibri" panose="020F0502020204030204" pitchFamily="34" charset="0"/>
              </a:rPr>
              <a:t>:</a:t>
            </a:r>
            <a:r>
              <a:rPr lang="nl-NL" sz="1100" dirty="0">
                <a:ea typeface="Calibri" panose="020F0502020204030204" pitchFamily="34" charset="0"/>
                <a:cs typeface="Calibri" panose="020F0502020204030204" pitchFamily="34" charset="0"/>
              </a:rPr>
              <a:t> </a:t>
            </a:r>
          </a:p>
          <a:p>
            <a:pPr marL="0" indent="0" algn="ctr" fontAlgn="t">
              <a:lnSpc>
                <a:spcPts val="2800"/>
              </a:lnSpc>
              <a:spcBef>
                <a:spcPts val="0"/>
              </a:spcBef>
              <a:buFont typeface="Arial" pitchFamily="34" charset="0"/>
              <a:buNone/>
              <a:defRPr/>
            </a:pPr>
            <a:r>
              <a:rPr lang="nl-NL" sz="2000" i="1" dirty="0"/>
              <a:t>“een gefaseerd en complex proces </a:t>
            </a:r>
          </a:p>
          <a:p>
            <a:pPr marL="0" indent="0" algn="ctr" fontAlgn="t">
              <a:lnSpc>
                <a:spcPts val="2800"/>
              </a:lnSpc>
              <a:spcBef>
                <a:spcPts val="0"/>
              </a:spcBef>
              <a:buFont typeface="Arial" pitchFamily="34" charset="0"/>
              <a:buNone/>
              <a:defRPr/>
            </a:pPr>
            <a:r>
              <a:rPr lang="nl-NL" sz="2000" i="1" dirty="0"/>
              <a:t>waarin een individu of een groep</a:t>
            </a:r>
          </a:p>
          <a:p>
            <a:pPr marL="0" indent="0" algn="ctr" fontAlgn="t">
              <a:lnSpc>
                <a:spcPts val="2800"/>
              </a:lnSpc>
              <a:spcBef>
                <a:spcPts val="0"/>
              </a:spcBef>
              <a:buFont typeface="Arial" pitchFamily="34" charset="0"/>
              <a:buNone/>
              <a:defRPr/>
            </a:pPr>
            <a:r>
              <a:rPr lang="nl-NL" sz="2000" i="1" dirty="0"/>
              <a:t>een radicale ideologie of overtuiging omarmt</a:t>
            </a:r>
          </a:p>
          <a:p>
            <a:pPr marL="0" indent="0" algn="ctr" fontAlgn="t">
              <a:lnSpc>
                <a:spcPts val="2800"/>
              </a:lnSpc>
              <a:spcBef>
                <a:spcPts val="0"/>
              </a:spcBef>
              <a:buFont typeface="Arial" pitchFamily="34" charset="0"/>
              <a:buNone/>
              <a:defRPr/>
            </a:pPr>
            <a:r>
              <a:rPr lang="nl-NL" sz="2000" i="1" dirty="0"/>
              <a:t>die geweld accepteert, gebruikt of door de vingers ziet [ ] </a:t>
            </a:r>
          </a:p>
          <a:p>
            <a:pPr marL="0" indent="0" algn="ctr" fontAlgn="t">
              <a:lnSpc>
                <a:spcPts val="2800"/>
              </a:lnSpc>
              <a:spcBef>
                <a:spcPts val="0"/>
              </a:spcBef>
              <a:buFont typeface="Arial" pitchFamily="34" charset="0"/>
              <a:buNone/>
              <a:defRPr/>
            </a:pPr>
            <a:r>
              <a:rPr lang="nl-NL" sz="2000" i="1" dirty="0"/>
              <a:t>om een specifiek politiek of ideologisch doel te bereiken.”</a:t>
            </a:r>
          </a:p>
          <a:p>
            <a:pPr marL="0" indent="0" algn="ctr">
              <a:lnSpc>
                <a:spcPct val="150000"/>
              </a:lnSpc>
              <a:buFont typeface="Arial" pitchFamily="34" charset="0"/>
              <a:buNone/>
            </a:pPr>
            <a:endParaRPr lang="nl-NL" sz="2000" dirty="0"/>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r>
              <a:rPr lang="nl-NL" sz="900" dirty="0">
                <a:solidFill>
                  <a:srgbClr val="6BB1C9">
                    <a:lumMod val="60000"/>
                    <a:lumOff val="40000"/>
                  </a:srgbClr>
                </a:solidFill>
                <a:latin typeface="Calibri"/>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r>
              <a:rPr lang="en-GB" sz="1400" dirty="0" err="1"/>
              <a:t>Buitenparlementaire</a:t>
            </a:r>
            <a:r>
              <a:rPr lang="en-GB" sz="1400" dirty="0"/>
              <a:t>, maar </a:t>
            </a:r>
            <a:r>
              <a:rPr lang="en-GB" sz="1400" dirty="0" err="1"/>
              <a:t>legale</a:t>
            </a:r>
            <a:r>
              <a:rPr lang="en-GB" sz="1400" dirty="0"/>
              <a:t> </a:t>
            </a:r>
            <a:r>
              <a:rPr lang="en-GB" sz="1400" dirty="0" err="1"/>
              <a:t>acties</a:t>
            </a:r>
            <a:r>
              <a:rPr lang="en-GB" sz="1400" dirty="0"/>
              <a:t> om </a:t>
            </a:r>
            <a:r>
              <a:rPr lang="nl-NL" sz="1400" dirty="0"/>
              <a:t>ideologische</a:t>
            </a:r>
            <a:r>
              <a:rPr lang="en-GB" sz="1400" dirty="0"/>
              <a:t> </a:t>
            </a:r>
            <a:r>
              <a:rPr lang="en-GB" sz="1400" dirty="0" err="1"/>
              <a:t>doelen</a:t>
            </a:r>
            <a:r>
              <a:rPr lang="en-GB" sz="1400" dirty="0"/>
              <a:t> </a:t>
            </a:r>
            <a:r>
              <a:rPr lang="en-GB" sz="1400" dirty="0" err="1"/>
              <a:t>te</a:t>
            </a:r>
            <a:r>
              <a:rPr lang="en-GB" sz="1400" dirty="0"/>
              <a:t> </a:t>
            </a:r>
            <a:r>
              <a:rPr lang="en-GB" sz="1400" dirty="0" err="1"/>
              <a:t>bereiken</a:t>
            </a:r>
            <a:r>
              <a:rPr lang="en-GB" sz="1400" dirty="0"/>
              <a:t> (</a:t>
            </a:r>
            <a:r>
              <a:rPr lang="nl-NL" sz="1400" dirty="0"/>
              <a:t>Van den </a:t>
            </a:r>
            <a:r>
              <a:rPr lang="en-GB" sz="1400" dirty="0"/>
              <a:t>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r>
              <a:rPr lang="nl-NL" sz="1400" dirty="0"/>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r>
              <a:rPr lang="nl-NL" sz="1400" dirty="0"/>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r>
              <a:rPr lang="nl-NL" sz="1400" dirty="0"/>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a:t>
            </a:r>
            <a:r>
              <a:rPr lang="en-GB" sz="1400" dirty="0"/>
              <a:t>(</a:t>
            </a:r>
            <a:r>
              <a:rPr lang="nl-NL" sz="1400" dirty="0"/>
              <a:t>Van den </a:t>
            </a:r>
            <a:r>
              <a:rPr lang="en-GB" sz="1400" dirty="0"/>
              <a:t>Bos, 2019)</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7947</TotalTime>
  <Words>6859</Words>
  <Application>Microsoft Office PowerPoint</Application>
  <PresentationFormat>Diavoorstelling (4:3)</PresentationFormat>
  <Paragraphs>865</Paragraphs>
  <Slides>46</Slides>
  <Notes>46</Notes>
  <HiddenSlides>0</HiddenSlides>
  <MMClips>5</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46</vt:i4>
      </vt:variant>
    </vt:vector>
  </HeadingPairs>
  <TitlesOfParts>
    <vt:vector size="59" baseType="lpstr">
      <vt:lpstr>Arial</vt:lpstr>
      <vt:lpstr>Arimo</vt:lpstr>
      <vt:lpstr>Avenir Roman</vt:lpstr>
      <vt:lpstr>Bellota Regular</vt:lpstr>
      <vt:lpstr>Calibri</vt:lpstr>
      <vt:lpstr>Ink Free</vt:lpstr>
      <vt:lpstr>Open Sans</vt:lpstr>
      <vt:lpstr>OpenSansRegular</vt:lpstr>
      <vt:lpstr>Roboto</vt:lpstr>
      <vt:lpstr>Symbol</vt:lpstr>
      <vt:lpstr>TimesDigitalW04-Regular</vt:lpstr>
      <vt:lpstr>Verdana</vt:lpstr>
      <vt:lpstr>Office Theme</vt:lpstr>
      <vt:lpstr>Training voor Trainers</vt:lpstr>
      <vt:lpstr>PowerPoint-presentatie</vt:lpstr>
      <vt:lpstr>Programma (Dag 1)</vt:lpstr>
      <vt:lpstr>Inleiding (1)</vt:lpstr>
      <vt:lpstr>Inleiding (2)</vt:lpstr>
      <vt:lpstr>Kerncompetenties</vt:lpstr>
      <vt:lpstr>Opzet Workshops</vt:lpstr>
      <vt:lpstr>Radicalisering</vt:lpstr>
      <vt:lpstr>2. Verwante begrippen</vt:lpstr>
      <vt:lpstr>2. 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Push, Pull en Persoonlijke factoren</vt:lpstr>
      <vt:lpstr>2. Triggerfactormodel</vt:lpstr>
      <vt:lpstr>2. Vier types geradicaliseerden</vt:lpstr>
      <vt:lpstr>PowerPoint-presentatie</vt:lpstr>
      <vt:lpstr>3. Coaching en Ouderschap</vt:lpstr>
      <vt:lpstr>PowerPoint-presentatie</vt:lpstr>
      <vt:lpstr>3. Coaching en ouderschap</vt:lpstr>
      <vt:lpstr>3. Adolescentie</vt:lpstr>
      <vt:lpstr>3. Adolescentie en radicalisering</vt:lpstr>
      <vt:lpstr>3. Coaching en Ouderschap</vt:lpstr>
      <vt:lpstr>Workshop coaching en opvoeding</vt:lpstr>
      <vt:lpstr>Coaching en opvoeding: Oefening</vt:lpstr>
      <vt:lpstr>Coaching en opvoeding: Oefening</vt:lpstr>
      <vt:lpstr>4. Kritisch denken</vt:lpstr>
      <vt:lpstr>PowerPoint-presentatie</vt:lpstr>
      <vt:lpstr>Kritisch denken</vt:lpstr>
      <vt:lpstr>Workshop kritisch denken</vt:lpstr>
      <vt:lpstr>Kritisch denken: Oefening 1</vt:lpstr>
      <vt:lpstr>Kritisch denken: Oefening 1</vt:lpstr>
      <vt:lpstr>Kritisch denken: Oefening 2 </vt:lpstr>
      <vt:lpstr>Kritisch denken: Oefening 2</vt:lpstr>
      <vt:lpstr>Feedback</vt:lpstr>
      <vt:lpstr>Een vraag voor de volgende keer</vt:lpstr>
      <vt:lpstr>Conclusie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C. Onderdelinden</cp:lastModifiedBy>
  <cp:revision>220</cp:revision>
  <dcterms:created xsi:type="dcterms:W3CDTF">2019-01-04T14:31:26Z</dcterms:created>
  <dcterms:modified xsi:type="dcterms:W3CDTF">2021-06-25T14:23:16Z</dcterms:modified>
</cp:coreProperties>
</file>