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9"/>
  </p:notesMasterIdLst>
  <p:handoutMasterIdLst>
    <p:handoutMasterId r:id="rId40"/>
  </p:handoutMasterIdLst>
  <p:sldIdLst>
    <p:sldId id="266" r:id="rId2"/>
    <p:sldId id="292" r:id="rId3"/>
    <p:sldId id="446" r:id="rId4"/>
    <p:sldId id="287" r:id="rId5"/>
    <p:sldId id="406" r:id="rId6"/>
    <p:sldId id="419" r:id="rId7"/>
    <p:sldId id="355" r:id="rId8"/>
    <p:sldId id="351" r:id="rId9"/>
    <p:sldId id="422" r:id="rId10"/>
    <p:sldId id="321" r:id="rId11"/>
    <p:sldId id="455" r:id="rId12"/>
    <p:sldId id="400" r:id="rId13"/>
    <p:sldId id="456" r:id="rId14"/>
    <p:sldId id="457" r:id="rId15"/>
    <p:sldId id="458" r:id="rId16"/>
    <p:sldId id="459" r:id="rId17"/>
    <p:sldId id="411" r:id="rId18"/>
    <p:sldId id="439" r:id="rId19"/>
    <p:sldId id="354" r:id="rId20"/>
    <p:sldId id="460" r:id="rId21"/>
    <p:sldId id="461" r:id="rId22"/>
    <p:sldId id="462" r:id="rId23"/>
    <p:sldId id="463" r:id="rId24"/>
    <p:sldId id="357" r:id="rId25"/>
    <p:sldId id="369" r:id="rId26"/>
    <p:sldId id="464" r:id="rId27"/>
    <p:sldId id="465" r:id="rId28"/>
    <p:sldId id="466" r:id="rId29"/>
    <p:sldId id="441" r:id="rId30"/>
    <p:sldId id="467" r:id="rId31"/>
    <p:sldId id="447" r:id="rId32"/>
    <p:sldId id="444" r:id="rId33"/>
    <p:sldId id="468" r:id="rId34"/>
    <p:sldId id="469" r:id="rId35"/>
    <p:sldId id="435" r:id="rId36"/>
    <p:sldId id="470" r:id="rId37"/>
    <p:sldId id="26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6600"/>
    <a:srgbClr val="CC3399"/>
    <a:srgbClr val="F9A307"/>
    <a:srgbClr val="0BA7DF"/>
    <a:srgbClr val="084092"/>
    <a:srgbClr val="006600"/>
    <a:srgbClr val="0770B1"/>
    <a:srgbClr val="26687C"/>
    <a:srgbClr val="EB95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p:cViewPr varScale="1">
        <p:scale>
          <a:sx n="111" d="100"/>
          <a:sy n="111" d="100"/>
        </p:scale>
        <p:origin x="1536"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rPr lang="en-US" dirty="0"/>
            <a:t>7 workshops</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Individual capacity building</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Coaching and parenting</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Critical thinking</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Community capacity building</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State response</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Anger management</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Narratives and identity</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Debating and simulation</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Conflict management</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Proportionate state response</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en-GB" dirty="0"/>
            <a:t>Understanding radicalization in general</a:t>
          </a:r>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en-GB" dirty="0"/>
            <a:t>Relation between radicalisation and specific topic </a:t>
          </a:r>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en-GB" dirty="0"/>
            <a:t>Clarification specific topic</a:t>
          </a:r>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en-GB" dirty="0"/>
            <a:t>Exercises</a:t>
          </a:r>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t>1. A good mentor/parent?</a:t>
          </a:r>
          <a:endParaRPr lang="bg-BG" dirty="0"/>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E49221A-D24D-49D3-933C-632FDDD578F3}">
      <dgm:prSet phldrT="[Текст]"/>
      <dgm:spPr/>
      <dgm:t>
        <a:bodyPr/>
        <a:lstStyle/>
        <a:p>
          <a:r>
            <a:rPr lang="en-US" dirty="0"/>
            <a:t>2. Build your own role model</a:t>
          </a:r>
          <a:endParaRPr lang="bg-BG" dirty="0"/>
        </a:p>
      </dgm:t>
    </dgm:pt>
    <dgm:pt modelId="{D0B2DF11-194B-4F54-9105-BA002DC0025F}" type="parTrans" cxnId="{6B9E2F00-EB30-4F2F-86C9-6E6942239E54}">
      <dgm:prSet/>
      <dgm:spPr/>
      <dgm:t>
        <a:bodyPr/>
        <a:lstStyle/>
        <a:p>
          <a:endParaRPr lang="bg-BG"/>
        </a:p>
      </dgm:t>
    </dgm:pt>
    <dgm:pt modelId="{2FDB090A-8B09-468D-8A14-877AF251C46D}" type="sibTrans" cxnId="{6B9E2F00-EB30-4F2F-86C9-6E6942239E54}">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pt>
    <dgm:pt modelId="{ED40621B-4149-429C-BC00-C82ABFD3182B}" type="pres">
      <dgm:prSet presAssocID="{1FC1DEAC-C438-46F3-A96F-A6B712E350C8}" presName="parentText" presStyleLbl="node1" presStyleIdx="0" presStyleCnt="2">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2"/>
      <dgm:spPr/>
    </dgm:pt>
    <dgm:pt modelId="{D1D765D9-0528-4F2C-82E5-DD52268BF058}" type="pres">
      <dgm:prSet presAssocID="{7E49221A-D24D-49D3-933C-632FDDD578F3}" presName="parentText" presStyleLbl="node1" presStyleIdx="1" presStyleCnt="2">
        <dgm:presLayoutVars>
          <dgm:chMax val="0"/>
          <dgm:bulletEnabled val="1"/>
        </dgm:presLayoutVars>
      </dgm:prSet>
      <dgm:spPr/>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2">
        <dgm:presLayoutVars>
          <dgm:bulletEnabled val="1"/>
        </dgm:presLayoutVars>
      </dgm:prSet>
      <dgm:spPr/>
    </dgm:pt>
  </dgm:ptLst>
  <dgm:cxnLst>
    <dgm:cxn modelId="{6B9E2F00-EB30-4F2F-86C9-6E6942239E54}" srcId="{A4759D0C-1A33-4E41-8003-1522F5826868}" destId="{7E49221A-D24D-49D3-933C-632FDDD578F3}" srcOrd="1" destOrd="0" parTransId="{D0B2DF11-194B-4F54-9105-BA002DC0025F}" sibTransId="{2FDB090A-8B09-468D-8A14-877AF251C46D}"/>
    <dgm:cxn modelId="{815A7D2E-AF7F-45CE-BDC2-46333C6FA5B0}" type="presOf" srcId="{1FC1DEAC-C438-46F3-A96F-A6B712E350C8}" destId="{423BEAF9-91AF-43F1-980C-1B8601F7ECB2}" srcOrd="0" destOrd="0" presId="urn:microsoft.com/office/officeart/2005/8/layout/list1"/>
    <dgm:cxn modelId="{5726F5AC-3DB1-4CCA-9648-F6192F61258E}" type="presOf" srcId="{7E49221A-D24D-49D3-933C-632FDDD578F3}" destId="{D1D765D9-0528-4F2C-82E5-DD52268BF058}" srcOrd="1"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F5B07AED-3367-4C50-90D7-568784965F91}" type="presOf" srcId="{7E49221A-D24D-49D3-933C-632FDDD578F3}" destId="{7DB09466-0919-452F-BD9D-ABF58418B11A}" srcOrd="0" destOrd="0" presId="urn:microsoft.com/office/officeart/2005/8/layout/list1"/>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AE6C3F98-9089-437D-B5E7-633CAF0C64AE}" type="presParOf" srcId="{52EE124C-B1B7-4282-9940-22B32D2106B6}" destId="{1A6D4BFB-7B3E-4CE5-A338-E699A1A60A96}" srcOrd="3" destOrd="0" presId="urn:microsoft.com/office/officeart/2005/8/layout/list1"/>
    <dgm:cxn modelId="{1999EED9-E609-493D-B7EA-28FC2A1554EC}" type="presParOf" srcId="{52EE124C-B1B7-4282-9940-22B32D2106B6}" destId="{716C324C-52E3-4C67-9107-0A350E47C754}" srcOrd="4" destOrd="0" presId="urn:microsoft.com/office/officeart/2005/8/layout/list1"/>
    <dgm:cxn modelId="{26336155-F391-4B5E-BF63-46AF9ADDCF22}" type="presParOf" srcId="{716C324C-52E3-4C67-9107-0A350E47C754}" destId="{7DB09466-0919-452F-BD9D-ABF58418B11A}" srcOrd="0" destOrd="0" presId="urn:microsoft.com/office/officeart/2005/8/layout/list1"/>
    <dgm:cxn modelId="{F35AFB9C-2722-4CC1-8110-A6F3F733F80B}" type="presParOf" srcId="{716C324C-52E3-4C67-9107-0A350E47C754}" destId="{D1D765D9-0528-4F2C-82E5-DD52268BF058}" srcOrd="1" destOrd="0" presId="urn:microsoft.com/office/officeart/2005/8/layout/list1"/>
    <dgm:cxn modelId="{4900840B-3889-45A0-AE8E-F6B7645AA174}" type="presParOf" srcId="{52EE124C-B1B7-4282-9940-22B32D2106B6}" destId="{C9FFA8A9-8A60-47AC-A307-DA14617BC2BA}" srcOrd="5" destOrd="0" presId="urn:microsoft.com/office/officeart/2005/8/layout/list1"/>
    <dgm:cxn modelId="{F0CAB345-DDA9-4B61-8812-753BAAB4B493}" type="presParOf" srcId="{52EE124C-B1B7-4282-9940-22B32D2106B6}" destId="{E6F02A8B-3A8D-4AC2-8A94-E2C59D34CB0E}" srcOrd="6"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t>1. Try one sentence</a:t>
          </a:r>
          <a:endParaRPr lang="bg-BG" dirty="0"/>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E49221A-D24D-49D3-933C-632FDDD578F3}">
      <dgm:prSet phldrT="[Текст]"/>
      <dgm:spPr/>
      <dgm:t>
        <a:bodyPr/>
        <a:lstStyle/>
        <a:p>
          <a:r>
            <a:rPr lang="en-US" dirty="0"/>
            <a:t>2. The 6 questions</a:t>
          </a:r>
          <a:endParaRPr lang="bg-BG" dirty="0"/>
        </a:p>
      </dgm:t>
    </dgm:pt>
    <dgm:pt modelId="{D0B2DF11-194B-4F54-9105-BA002DC0025F}" type="parTrans" cxnId="{6B9E2F00-EB30-4F2F-86C9-6E6942239E54}">
      <dgm:prSet/>
      <dgm:spPr/>
      <dgm:t>
        <a:bodyPr/>
        <a:lstStyle/>
        <a:p>
          <a:endParaRPr lang="bg-BG"/>
        </a:p>
      </dgm:t>
    </dgm:pt>
    <dgm:pt modelId="{2FDB090A-8B09-468D-8A14-877AF251C46D}" type="sibTrans" cxnId="{6B9E2F00-EB30-4F2F-86C9-6E6942239E54}">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pt>
    <dgm:pt modelId="{ED40621B-4149-429C-BC00-C82ABFD3182B}" type="pres">
      <dgm:prSet presAssocID="{1FC1DEAC-C438-46F3-A96F-A6B712E350C8}" presName="parentText" presStyleLbl="node1" presStyleIdx="0" presStyleCnt="2">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2"/>
      <dgm:spPr/>
    </dgm:pt>
    <dgm:pt modelId="{D1D765D9-0528-4F2C-82E5-DD52268BF058}" type="pres">
      <dgm:prSet presAssocID="{7E49221A-D24D-49D3-933C-632FDDD578F3}" presName="parentText" presStyleLbl="node1" presStyleIdx="1" presStyleCnt="2">
        <dgm:presLayoutVars>
          <dgm:chMax val="0"/>
          <dgm:bulletEnabled val="1"/>
        </dgm:presLayoutVars>
      </dgm:prSet>
      <dgm:spPr/>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2">
        <dgm:presLayoutVars>
          <dgm:bulletEnabled val="1"/>
        </dgm:presLayoutVars>
      </dgm:prSet>
      <dgm:spPr/>
    </dgm:pt>
  </dgm:ptLst>
  <dgm:cxnLst>
    <dgm:cxn modelId="{6B9E2F00-EB30-4F2F-86C9-6E6942239E54}" srcId="{A4759D0C-1A33-4E41-8003-1522F5826868}" destId="{7E49221A-D24D-49D3-933C-632FDDD578F3}" srcOrd="1" destOrd="0" parTransId="{D0B2DF11-194B-4F54-9105-BA002DC0025F}" sibTransId="{2FDB090A-8B09-468D-8A14-877AF251C46D}"/>
    <dgm:cxn modelId="{815A7D2E-AF7F-45CE-BDC2-46333C6FA5B0}" type="presOf" srcId="{1FC1DEAC-C438-46F3-A96F-A6B712E350C8}" destId="{423BEAF9-91AF-43F1-980C-1B8601F7ECB2}" srcOrd="0" destOrd="0" presId="urn:microsoft.com/office/officeart/2005/8/layout/list1"/>
    <dgm:cxn modelId="{5726F5AC-3DB1-4CCA-9648-F6192F61258E}" type="presOf" srcId="{7E49221A-D24D-49D3-933C-632FDDD578F3}" destId="{D1D765D9-0528-4F2C-82E5-DD52268BF058}" srcOrd="1"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F5B07AED-3367-4C50-90D7-568784965F91}" type="presOf" srcId="{7E49221A-D24D-49D3-933C-632FDDD578F3}" destId="{7DB09466-0919-452F-BD9D-ABF58418B11A}" srcOrd="0" destOrd="0" presId="urn:microsoft.com/office/officeart/2005/8/layout/list1"/>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AE6C3F98-9089-437D-B5E7-633CAF0C64AE}" type="presParOf" srcId="{52EE124C-B1B7-4282-9940-22B32D2106B6}" destId="{1A6D4BFB-7B3E-4CE5-A338-E699A1A60A96}" srcOrd="3" destOrd="0" presId="urn:microsoft.com/office/officeart/2005/8/layout/list1"/>
    <dgm:cxn modelId="{1999EED9-E609-493D-B7EA-28FC2A1554EC}" type="presParOf" srcId="{52EE124C-B1B7-4282-9940-22B32D2106B6}" destId="{716C324C-52E3-4C67-9107-0A350E47C754}" srcOrd="4" destOrd="0" presId="urn:microsoft.com/office/officeart/2005/8/layout/list1"/>
    <dgm:cxn modelId="{26336155-F391-4B5E-BF63-46AF9ADDCF22}" type="presParOf" srcId="{716C324C-52E3-4C67-9107-0A350E47C754}" destId="{7DB09466-0919-452F-BD9D-ABF58418B11A}" srcOrd="0" destOrd="0" presId="urn:microsoft.com/office/officeart/2005/8/layout/list1"/>
    <dgm:cxn modelId="{F35AFB9C-2722-4CC1-8110-A6F3F733F80B}" type="presParOf" srcId="{716C324C-52E3-4C67-9107-0A350E47C754}" destId="{D1D765D9-0528-4F2C-82E5-DD52268BF058}" srcOrd="1" destOrd="0" presId="urn:microsoft.com/office/officeart/2005/8/layout/list1"/>
    <dgm:cxn modelId="{4900840B-3889-45A0-AE8E-F6B7645AA174}" type="presParOf" srcId="{52EE124C-B1B7-4282-9940-22B32D2106B6}" destId="{C9FFA8A9-8A60-47AC-A307-DA14617BC2BA}" srcOrd="5" destOrd="0" presId="urn:microsoft.com/office/officeart/2005/8/layout/list1"/>
    <dgm:cxn modelId="{F0CAB345-DDA9-4B61-8812-753BAAB4B493}" type="presParOf" srcId="{52EE124C-B1B7-4282-9940-22B32D2106B6}" destId="{E6F02A8B-3A8D-4AC2-8A94-E2C59D34CB0E}" srcOrd="6" destOrd="0" presId="urn:microsoft.com/office/officeart/2005/8/layout/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16CEED-C273-4D1F-A21C-008F591E7F67}"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6224379F-43B8-4F2A-A9E7-55EBDF3D597C}">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a:t>Natural and automatic response</a:t>
          </a:r>
        </a:p>
      </dgm:t>
    </dgm:pt>
    <dgm:pt modelId="{6236E326-E38D-454B-B5F4-B4B22A1C93EB}" type="parTrans" cxnId="{E1975C12-D122-47DE-BE28-59733CF40F36}">
      <dgm:prSet/>
      <dgm:spPr/>
      <dgm:t>
        <a:bodyPr/>
        <a:lstStyle/>
        <a:p>
          <a:endParaRPr lang="en-US"/>
        </a:p>
      </dgm:t>
    </dgm:pt>
    <dgm:pt modelId="{2E9CFB9A-43AE-4DFD-BFDE-2286998F289B}" type="sibTrans" cxnId="{E1975C12-D122-47DE-BE28-59733CF40F36}">
      <dgm:prSet/>
      <dgm:spPr/>
      <dgm:t>
        <a:bodyPr/>
        <a:lstStyle/>
        <a:p>
          <a:endParaRPr lang="en-US"/>
        </a:p>
      </dgm:t>
    </dgm:pt>
    <dgm:pt modelId="{7A5E5351-2EFA-4859-920A-D780581E864B}">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a:t>Fundamental yet often secondary emotion</a:t>
          </a:r>
        </a:p>
      </dgm:t>
    </dgm:pt>
    <dgm:pt modelId="{7F52040A-573A-40D0-A82C-A5843DAEC7AF}" type="parTrans" cxnId="{8C294B5D-D331-47D2-BE22-9CA17B45407B}">
      <dgm:prSet/>
      <dgm:spPr/>
      <dgm:t>
        <a:bodyPr/>
        <a:lstStyle/>
        <a:p>
          <a:endParaRPr lang="en-US"/>
        </a:p>
      </dgm:t>
    </dgm:pt>
    <dgm:pt modelId="{C1E532F2-6422-429C-AE65-9C74326475A9}" type="sibTrans" cxnId="{8C294B5D-D331-47D2-BE22-9CA17B45407B}">
      <dgm:prSet/>
      <dgm:spPr/>
      <dgm:t>
        <a:bodyPr/>
        <a:lstStyle/>
        <a:p>
          <a:endParaRPr lang="en-US"/>
        </a:p>
      </dgm:t>
    </dgm:pt>
    <dgm:pt modelId="{E3A2566B-C97D-4F4D-9441-DA0FC3A41632}">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a:t>Push factor</a:t>
          </a:r>
        </a:p>
      </dgm:t>
    </dgm:pt>
    <dgm:pt modelId="{E8877584-33A0-4EE7-8B6E-865199AB89C5}" type="parTrans" cxnId="{F8A6C691-ACEA-48A7-B050-8BFE4529502E}">
      <dgm:prSet/>
      <dgm:spPr/>
      <dgm:t>
        <a:bodyPr/>
        <a:lstStyle/>
        <a:p>
          <a:endParaRPr lang="en-US"/>
        </a:p>
      </dgm:t>
    </dgm:pt>
    <dgm:pt modelId="{EB77CF9F-E33B-44D3-A7A1-F2FF3AEF5E28}" type="sibTrans" cxnId="{F8A6C691-ACEA-48A7-B050-8BFE4529502E}">
      <dgm:prSet/>
      <dgm:spPr/>
      <dgm:t>
        <a:bodyPr/>
        <a:lstStyle/>
        <a:p>
          <a:endParaRPr lang="en-US"/>
        </a:p>
      </dgm:t>
    </dgm:pt>
    <dgm:pt modelId="{6F7A1A34-A9AE-4DCB-BAC5-E90640BB9FC5}">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a:t>Managing it is a skill</a:t>
          </a:r>
        </a:p>
      </dgm:t>
    </dgm:pt>
    <dgm:pt modelId="{8AE32B1A-F725-4E03-8F48-6A103CE612BA}" type="parTrans" cxnId="{A9C7D73E-3361-4A3F-9946-EFF24E3E3094}">
      <dgm:prSet/>
      <dgm:spPr/>
      <dgm:t>
        <a:bodyPr/>
        <a:lstStyle/>
        <a:p>
          <a:endParaRPr lang="en-US"/>
        </a:p>
      </dgm:t>
    </dgm:pt>
    <dgm:pt modelId="{E39961BB-C94C-40BC-AC2C-983964E5B39A}" type="sibTrans" cxnId="{A9C7D73E-3361-4A3F-9946-EFF24E3E3094}">
      <dgm:prSet/>
      <dgm:spPr/>
      <dgm:t>
        <a:bodyPr/>
        <a:lstStyle/>
        <a:p>
          <a:endParaRPr lang="en-US"/>
        </a:p>
      </dgm:t>
    </dgm:pt>
    <dgm:pt modelId="{D6773533-644E-4D3B-B919-360FC1F4696A}">
      <dgm:prSet phldrT="[Text]" custT="1">
        <dgm:style>
          <a:lnRef idx="1">
            <a:schemeClr val="accent3"/>
          </a:lnRef>
          <a:fillRef idx="2">
            <a:schemeClr val="accent3"/>
          </a:fillRef>
          <a:effectRef idx="1">
            <a:schemeClr val="accent3"/>
          </a:effectRef>
          <a:fontRef idx="minor">
            <a:schemeClr val="dk1"/>
          </a:fontRef>
        </dgm:style>
      </dgm:prSet>
      <dgm:spPr>
        <a:noFill/>
        <a:ln>
          <a:solidFill>
            <a:srgbClr val="FF6600"/>
          </a:solidFill>
        </a:ln>
      </dgm:spPr>
      <dgm:t>
        <a:bodyPr/>
        <a:lstStyle/>
        <a:p>
          <a:endParaRPr lang="en-US" sz="1600" b="1" dirty="0"/>
        </a:p>
      </dgm:t>
    </dgm:pt>
    <dgm:pt modelId="{45D66C51-4E64-4AB8-8FF4-72019CDD6635}" type="sibTrans" cxnId="{B36B4D5F-2DBB-4B92-8E32-7702237A7E65}">
      <dgm:prSet/>
      <dgm:spPr/>
      <dgm:t>
        <a:bodyPr/>
        <a:lstStyle/>
        <a:p>
          <a:endParaRPr lang="en-US"/>
        </a:p>
      </dgm:t>
    </dgm:pt>
    <dgm:pt modelId="{785DFC40-6A10-4F2E-93DD-B15C384C68D5}" type="parTrans" cxnId="{B36B4D5F-2DBB-4B92-8E32-7702237A7E65}">
      <dgm:prSet/>
      <dgm:spPr/>
      <dgm:t>
        <a:bodyPr/>
        <a:lstStyle/>
        <a:p>
          <a:endParaRPr lang="en-US"/>
        </a:p>
      </dgm:t>
    </dgm:pt>
    <dgm:pt modelId="{CC8AAA5B-860C-4D61-AD8A-64BF61902E42}">
      <dgm:prSet/>
      <dgm:spPr/>
      <dgm:t>
        <a:bodyPr/>
        <a:lstStyle/>
        <a:p>
          <a:endParaRPr lang="en-GB" sz="1600" b="1" dirty="0"/>
        </a:p>
      </dgm:t>
    </dgm:pt>
    <dgm:pt modelId="{84343F1B-E04E-4994-9EFE-AA6D08992714}" type="parTrans" cxnId="{F2E8ACA5-8622-45B8-B34D-2AA62A2859FD}">
      <dgm:prSet/>
      <dgm:spPr/>
      <dgm:t>
        <a:bodyPr/>
        <a:lstStyle/>
        <a:p>
          <a:endParaRPr lang="en-US"/>
        </a:p>
      </dgm:t>
    </dgm:pt>
    <dgm:pt modelId="{A92E694B-94C5-43FA-99CB-A9CED96D8174}" type="sibTrans" cxnId="{F2E8ACA5-8622-45B8-B34D-2AA62A2859FD}">
      <dgm:prSet/>
      <dgm:spPr/>
      <dgm:t>
        <a:bodyPr/>
        <a:lstStyle/>
        <a:p>
          <a:endParaRPr lang="en-US"/>
        </a:p>
      </dgm:t>
    </dgm:pt>
    <dgm:pt modelId="{8A5C3110-336E-4AC7-AA73-39E669B26596}">
      <dgm:prSe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a:t>Direct vs chronical</a:t>
          </a:r>
        </a:p>
      </dgm:t>
    </dgm:pt>
    <dgm:pt modelId="{965E6627-6BFF-4F16-A12A-87AC294D1E05}" type="parTrans" cxnId="{380EAEB5-64A7-412B-84E0-41D5E424F93A}">
      <dgm:prSet/>
      <dgm:spPr/>
      <dgm:t>
        <a:bodyPr/>
        <a:lstStyle/>
        <a:p>
          <a:endParaRPr lang="en-US"/>
        </a:p>
      </dgm:t>
    </dgm:pt>
    <dgm:pt modelId="{5696EF55-79B1-4073-8BD4-57BE45B4E803}" type="sibTrans" cxnId="{380EAEB5-64A7-412B-84E0-41D5E424F93A}">
      <dgm:prSet/>
      <dgm:spPr/>
      <dgm:t>
        <a:bodyPr/>
        <a:lstStyle/>
        <a:p>
          <a:endParaRPr lang="en-US"/>
        </a:p>
      </dgm:t>
    </dgm:pt>
    <dgm:pt modelId="{1C05C148-DEED-4696-99AB-322300E892B3}" type="pres">
      <dgm:prSet presAssocID="{FA16CEED-C273-4D1F-A21C-008F591E7F67}" presName="composite" presStyleCnt="0">
        <dgm:presLayoutVars>
          <dgm:chMax val="1"/>
          <dgm:dir/>
          <dgm:resizeHandles val="exact"/>
        </dgm:presLayoutVars>
      </dgm:prSet>
      <dgm:spPr/>
    </dgm:pt>
    <dgm:pt modelId="{671F9C92-3D76-404A-83D0-FB2B400FBB16}" type="pres">
      <dgm:prSet presAssocID="{FA16CEED-C273-4D1F-A21C-008F591E7F67}" presName="radial" presStyleCnt="0">
        <dgm:presLayoutVars>
          <dgm:animLvl val="ctr"/>
        </dgm:presLayoutVars>
      </dgm:prSet>
      <dgm:spPr/>
    </dgm:pt>
    <dgm:pt modelId="{99B8D19E-CDAF-405F-9D33-C9CCA1FE28B8}" type="pres">
      <dgm:prSet presAssocID="{D6773533-644E-4D3B-B919-360FC1F4696A}" presName="centerShape" presStyleLbl="vennNode1" presStyleIdx="0" presStyleCnt="6"/>
      <dgm:spPr/>
    </dgm:pt>
    <dgm:pt modelId="{AF0B5D36-ACB3-4C4C-A226-384FC7F8BC10}" type="pres">
      <dgm:prSet presAssocID="{6224379F-43B8-4F2A-A9E7-55EBDF3D597C}" presName="node" presStyleLbl="vennNode1" presStyleIdx="1" presStyleCnt="6" custScaleX="178285" custScaleY="107647">
        <dgm:presLayoutVars>
          <dgm:bulletEnabled val="1"/>
        </dgm:presLayoutVars>
      </dgm:prSet>
      <dgm:spPr/>
    </dgm:pt>
    <dgm:pt modelId="{2A92D750-9ADE-4258-94EC-074E4C45AA48}" type="pres">
      <dgm:prSet presAssocID="{7A5E5351-2EFA-4859-920A-D780581E864B}" presName="node" presStyleLbl="vennNode1" presStyleIdx="2" presStyleCnt="6" custScaleX="178285" custScaleY="107647" custRadScaleRad="130055" custRadScaleInc="12718">
        <dgm:presLayoutVars>
          <dgm:bulletEnabled val="1"/>
        </dgm:presLayoutVars>
      </dgm:prSet>
      <dgm:spPr/>
    </dgm:pt>
    <dgm:pt modelId="{54A0A1A9-0D79-410A-8963-AFC64FD7AD0E}" type="pres">
      <dgm:prSet presAssocID="{8A5C3110-336E-4AC7-AA73-39E669B26596}" presName="node" presStyleLbl="vennNode1" presStyleIdx="3" presStyleCnt="6" custScaleX="178285" custScaleY="107647" custRadScaleRad="108822" custRadScaleInc="-8800">
        <dgm:presLayoutVars>
          <dgm:bulletEnabled val="1"/>
        </dgm:presLayoutVars>
      </dgm:prSet>
      <dgm:spPr/>
    </dgm:pt>
    <dgm:pt modelId="{5700B36B-E52A-48C9-A9C6-3C6B25ADABA9}" type="pres">
      <dgm:prSet presAssocID="{E3A2566B-C97D-4F4D-9441-DA0FC3A41632}" presName="node" presStyleLbl="vennNode1" presStyleIdx="4" presStyleCnt="6" custScaleX="178285" custScaleY="107647" custRadScaleRad="112568" custRadScaleInc="11651">
        <dgm:presLayoutVars>
          <dgm:bulletEnabled val="1"/>
        </dgm:presLayoutVars>
      </dgm:prSet>
      <dgm:spPr/>
    </dgm:pt>
    <dgm:pt modelId="{03BF36AC-E73E-4A5A-B7C3-CB6F4B28016B}" type="pres">
      <dgm:prSet presAssocID="{6F7A1A34-A9AE-4DCB-BAC5-E90640BB9FC5}" presName="node" presStyleLbl="vennNode1" presStyleIdx="5" presStyleCnt="6" custScaleX="178285" custScaleY="107647" custRadScaleRad="134937" custRadScaleInc="-12531">
        <dgm:presLayoutVars>
          <dgm:bulletEnabled val="1"/>
        </dgm:presLayoutVars>
      </dgm:prSet>
      <dgm:spPr/>
    </dgm:pt>
  </dgm:ptLst>
  <dgm:cxnLst>
    <dgm:cxn modelId="{E1975C12-D122-47DE-BE28-59733CF40F36}" srcId="{D6773533-644E-4D3B-B919-360FC1F4696A}" destId="{6224379F-43B8-4F2A-A9E7-55EBDF3D597C}" srcOrd="0" destOrd="0" parTransId="{6236E326-E38D-454B-B5F4-B4B22A1C93EB}" sibTransId="{2E9CFB9A-43AE-4DFD-BFDE-2286998F289B}"/>
    <dgm:cxn modelId="{0DB76F14-1C36-4DFD-8CD8-6A44271A3A5E}" type="presOf" srcId="{8A5C3110-336E-4AC7-AA73-39E669B26596}" destId="{54A0A1A9-0D79-410A-8963-AFC64FD7AD0E}" srcOrd="0" destOrd="0" presId="urn:microsoft.com/office/officeart/2005/8/layout/radial3"/>
    <dgm:cxn modelId="{B912D916-7321-4684-A24E-AEE00617A155}" type="presOf" srcId="{D6773533-644E-4D3B-B919-360FC1F4696A}" destId="{99B8D19E-CDAF-405F-9D33-C9CCA1FE28B8}" srcOrd="0" destOrd="0" presId="urn:microsoft.com/office/officeart/2005/8/layout/radial3"/>
    <dgm:cxn modelId="{A9C7D73E-3361-4A3F-9946-EFF24E3E3094}" srcId="{D6773533-644E-4D3B-B919-360FC1F4696A}" destId="{6F7A1A34-A9AE-4DCB-BAC5-E90640BB9FC5}" srcOrd="4" destOrd="0" parTransId="{8AE32B1A-F725-4E03-8F48-6A103CE612BA}" sibTransId="{E39961BB-C94C-40BC-AC2C-983964E5B39A}"/>
    <dgm:cxn modelId="{8C294B5D-D331-47D2-BE22-9CA17B45407B}" srcId="{D6773533-644E-4D3B-B919-360FC1F4696A}" destId="{7A5E5351-2EFA-4859-920A-D780581E864B}" srcOrd="1" destOrd="0" parTransId="{7F52040A-573A-40D0-A82C-A5843DAEC7AF}" sibTransId="{C1E532F2-6422-429C-AE65-9C74326475A9}"/>
    <dgm:cxn modelId="{B36B4D5F-2DBB-4B92-8E32-7702237A7E65}" srcId="{FA16CEED-C273-4D1F-A21C-008F591E7F67}" destId="{D6773533-644E-4D3B-B919-360FC1F4696A}" srcOrd="0" destOrd="0" parTransId="{785DFC40-6A10-4F2E-93DD-B15C384C68D5}" sibTransId="{45D66C51-4E64-4AB8-8FF4-72019CDD6635}"/>
    <dgm:cxn modelId="{3F005363-D566-4BF3-AB0C-0D4018E1C5AD}" type="presOf" srcId="{FA16CEED-C273-4D1F-A21C-008F591E7F67}" destId="{1C05C148-DEED-4696-99AB-322300E892B3}" srcOrd="0" destOrd="0" presId="urn:microsoft.com/office/officeart/2005/8/layout/radial3"/>
    <dgm:cxn modelId="{F8A6C691-ACEA-48A7-B050-8BFE4529502E}" srcId="{D6773533-644E-4D3B-B919-360FC1F4696A}" destId="{E3A2566B-C97D-4F4D-9441-DA0FC3A41632}" srcOrd="3" destOrd="0" parTransId="{E8877584-33A0-4EE7-8B6E-865199AB89C5}" sibTransId="{EB77CF9F-E33B-44D3-A7A1-F2FF3AEF5E28}"/>
    <dgm:cxn modelId="{112CC791-33FD-45EA-98FA-CB51E22860DE}" type="presOf" srcId="{7A5E5351-2EFA-4859-920A-D780581E864B}" destId="{2A92D750-9ADE-4258-94EC-074E4C45AA48}" srcOrd="0" destOrd="0" presId="urn:microsoft.com/office/officeart/2005/8/layout/radial3"/>
    <dgm:cxn modelId="{F2E8ACA5-8622-45B8-B34D-2AA62A2859FD}" srcId="{FA16CEED-C273-4D1F-A21C-008F591E7F67}" destId="{CC8AAA5B-860C-4D61-AD8A-64BF61902E42}" srcOrd="1" destOrd="0" parTransId="{84343F1B-E04E-4994-9EFE-AA6D08992714}" sibTransId="{A92E694B-94C5-43FA-99CB-A9CED96D8174}"/>
    <dgm:cxn modelId="{380EAEB5-64A7-412B-84E0-41D5E424F93A}" srcId="{D6773533-644E-4D3B-B919-360FC1F4696A}" destId="{8A5C3110-336E-4AC7-AA73-39E669B26596}" srcOrd="2" destOrd="0" parTransId="{965E6627-6BFF-4F16-A12A-87AC294D1E05}" sibTransId="{5696EF55-79B1-4073-8BD4-57BE45B4E803}"/>
    <dgm:cxn modelId="{7991D5C6-FE53-4340-96FC-0B42CF023597}" type="presOf" srcId="{E3A2566B-C97D-4F4D-9441-DA0FC3A41632}" destId="{5700B36B-E52A-48C9-A9C6-3C6B25ADABA9}" srcOrd="0" destOrd="0" presId="urn:microsoft.com/office/officeart/2005/8/layout/radial3"/>
    <dgm:cxn modelId="{6C666AC8-C336-42DC-8689-3BAB792B6773}" type="presOf" srcId="{6224379F-43B8-4F2A-A9E7-55EBDF3D597C}" destId="{AF0B5D36-ACB3-4C4C-A226-384FC7F8BC10}" srcOrd="0" destOrd="0" presId="urn:microsoft.com/office/officeart/2005/8/layout/radial3"/>
    <dgm:cxn modelId="{88886ACC-9C42-452B-B3A6-CC78F08FE1BC}" type="presOf" srcId="{6F7A1A34-A9AE-4DCB-BAC5-E90640BB9FC5}" destId="{03BF36AC-E73E-4A5A-B7C3-CB6F4B28016B}" srcOrd="0" destOrd="0" presId="urn:microsoft.com/office/officeart/2005/8/layout/radial3"/>
    <dgm:cxn modelId="{35EF00C0-990F-4224-99A9-888ACC562287}" type="presParOf" srcId="{1C05C148-DEED-4696-99AB-322300E892B3}" destId="{671F9C92-3D76-404A-83D0-FB2B400FBB16}" srcOrd="0" destOrd="0" presId="urn:microsoft.com/office/officeart/2005/8/layout/radial3"/>
    <dgm:cxn modelId="{8D994BD7-4B23-49A5-982D-76B1289E51FF}" type="presParOf" srcId="{671F9C92-3D76-404A-83D0-FB2B400FBB16}" destId="{99B8D19E-CDAF-405F-9D33-C9CCA1FE28B8}" srcOrd="0" destOrd="0" presId="urn:microsoft.com/office/officeart/2005/8/layout/radial3"/>
    <dgm:cxn modelId="{C07876F0-3555-4D0A-8985-8B4CD1FBCF49}" type="presParOf" srcId="{671F9C92-3D76-404A-83D0-FB2B400FBB16}" destId="{AF0B5D36-ACB3-4C4C-A226-384FC7F8BC10}" srcOrd="1" destOrd="0" presId="urn:microsoft.com/office/officeart/2005/8/layout/radial3"/>
    <dgm:cxn modelId="{9C2D6EA3-E0BE-4B57-B443-3C8AB47525CA}" type="presParOf" srcId="{671F9C92-3D76-404A-83D0-FB2B400FBB16}" destId="{2A92D750-9ADE-4258-94EC-074E4C45AA48}" srcOrd="2" destOrd="0" presId="urn:microsoft.com/office/officeart/2005/8/layout/radial3"/>
    <dgm:cxn modelId="{7E751CC5-FDC8-436F-9862-815DD9D59269}" type="presParOf" srcId="{671F9C92-3D76-404A-83D0-FB2B400FBB16}" destId="{54A0A1A9-0D79-410A-8963-AFC64FD7AD0E}" srcOrd="3" destOrd="0" presId="urn:microsoft.com/office/officeart/2005/8/layout/radial3"/>
    <dgm:cxn modelId="{1277542A-5403-4957-9394-30900D5F2917}" type="presParOf" srcId="{671F9C92-3D76-404A-83D0-FB2B400FBB16}" destId="{5700B36B-E52A-48C9-A9C6-3C6B25ADABA9}" srcOrd="4" destOrd="0" presId="urn:microsoft.com/office/officeart/2005/8/layout/radial3"/>
    <dgm:cxn modelId="{A90E4487-5944-4A0C-B703-D488F1ADD876}" type="presParOf" srcId="{671F9C92-3D76-404A-83D0-FB2B400FBB16}" destId="{03BF36AC-E73E-4A5A-B7C3-CB6F4B28016B}" srcOrd="5" destOrd="0" presId="urn:microsoft.com/office/officeart/2005/8/layout/radial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a:solidFill>
                <a:schemeClr val="tx1">
                  <a:lumMod val="75000"/>
                  <a:lumOff val="25000"/>
                </a:schemeClr>
              </a:solidFill>
            </a:rPr>
            <a:t>Who</a:t>
          </a: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900" dirty="0">
              <a:solidFill>
                <a:schemeClr val="tx1">
                  <a:lumMod val="75000"/>
                  <a:lumOff val="25000"/>
                </a:schemeClr>
              </a:solidFill>
            </a:rPr>
            <a:t>First line practitioners</a:t>
          </a: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What</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n-GB" sz="1900" dirty="0">
              <a:solidFill>
                <a:schemeClr val="tx1">
                  <a:lumMod val="75000"/>
                  <a:lumOff val="25000"/>
                </a:schemeClr>
              </a:solidFill>
            </a:rPr>
            <a:t>Framework radicalisation</a:t>
          </a: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900" dirty="0">
              <a:solidFill>
                <a:schemeClr val="tx1">
                  <a:lumMod val="75000"/>
                  <a:lumOff val="25000"/>
                </a:schemeClr>
              </a:solidFill>
            </a:rPr>
            <a:t>Exercises and simulations</a:t>
          </a: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How</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n-GB" dirty="0">
              <a:solidFill>
                <a:schemeClr val="tx1">
                  <a:lumMod val="75000"/>
                  <a:lumOff val="25000"/>
                </a:schemeClr>
              </a:solidFill>
            </a:rPr>
            <a:t>Knowledge</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n-GB" dirty="0">
              <a:solidFill>
                <a:schemeClr val="tx1">
                  <a:lumMod val="75000"/>
                  <a:lumOff val="25000"/>
                </a:schemeClr>
              </a:solidFill>
            </a:rPr>
            <a:t>Practice skills</a:t>
          </a: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a:solidFill>
                <a:schemeClr val="tx1">
                  <a:lumMod val="75000"/>
                  <a:lumOff val="25000"/>
                </a:schemeClr>
              </a:solidFill>
            </a:rPr>
            <a:t>Result</a:t>
          </a: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n-GB" dirty="0">
              <a:solidFill>
                <a:schemeClr val="tx1">
                  <a:lumMod val="75000"/>
                  <a:lumOff val="25000"/>
                </a:schemeClr>
              </a:solidFill>
            </a:rPr>
            <a:t>Recognising signs</a:t>
          </a: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n-GB" dirty="0">
              <a:solidFill>
                <a:schemeClr val="tx1">
                  <a:lumMod val="75000"/>
                  <a:lumOff val="25000"/>
                </a:schemeClr>
              </a:solidFill>
            </a:rPr>
            <a:t>Anger management skills</a:t>
          </a: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001C79-3885-4A94-B5E3-4D6836C0E203}" type="doc">
      <dgm:prSet loTypeId="urn:microsoft.com/office/officeart/2005/8/layout/venn1" loCatId="relationship" qsTypeId="urn:microsoft.com/office/officeart/2005/8/quickstyle/3d3" qsCatId="3D" csTypeId="urn:microsoft.com/office/officeart/2005/8/colors/accent4_2" csCatId="accent4" phldr="1"/>
      <dgm:spPr/>
    </dgm:pt>
    <dgm:pt modelId="{925941C5-F819-443B-B5FA-64A1EEDD0C36}">
      <dgm:prSet phldrT="[Tekst]"/>
      <dgm:spPr/>
      <dgm:t>
        <a:bodyPr/>
        <a:lstStyle/>
        <a:p>
          <a:r>
            <a:rPr lang="en-GB"/>
            <a:t>Internal identity</a:t>
          </a:r>
          <a:endParaRPr lang="en-GB" dirty="0"/>
        </a:p>
      </dgm:t>
    </dgm:pt>
    <dgm:pt modelId="{9C4E13C5-673F-4D3F-85E6-2F39A8AB2170}" type="parTrans" cxnId="{199A0010-39B8-490F-B001-0904E6A3B826}">
      <dgm:prSet/>
      <dgm:spPr/>
      <dgm:t>
        <a:bodyPr/>
        <a:lstStyle/>
        <a:p>
          <a:endParaRPr lang="en-GB"/>
        </a:p>
      </dgm:t>
    </dgm:pt>
    <dgm:pt modelId="{2A26F1AF-886E-43EA-AC5E-1ACB1F9B9729}" type="sibTrans" cxnId="{199A0010-39B8-490F-B001-0904E6A3B826}">
      <dgm:prSet/>
      <dgm:spPr/>
      <dgm:t>
        <a:bodyPr/>
        <a:lstStyle/>
        <a:p>
          <a:endParaRPr lang="en-GB"/>
        </a:p>
      </dgm:t>
    </dgm:pt>
    <dgm:pt modelId="{A3A93CB9-F726-4FD5-A156-8A1C23B81563}">
      <dgm:prSet phldrT="[Tekst]"/>
      <dgm:spPr/>
      <dgm:t>
        <a:bodyPr/>
        <a:lstStyle/>
        <a:p>
          <a:r>
            <a:rPr lang="en-GB"/>
            <a:t>External identity</a:t>
          </a:r>
          <a:endParaRPr lang="en-GB" dirty="0"/>
        </a:p>
      </dgm:t>
    </dgm:pt>
    <dgm:pt modelId="{50CC28C3-E3ED-420D-B6C8-60DD2FD2B216}" type="parTrans" cxnId="{2E358F73-6CA0-433F-9276-B42DE73DAB52}">
      <dgm:prSet/>
      <dgm:spPr/>
      <dgm:t>
        <a:bodyPr/>
        <a:lstStyle/>
        <a:p>
          <a:endParaRPr lang="en-GB"/>
        </a:p>
      </dgm:t>
    </dgm:pt>
    <dgm:pt modelId="{CFFBF3DB-45B0-4C8D-9371-FC90ED16BB40}" type="sibTrans" cxnId="{2E358F73-6CA0-433F-9276-B42DE73DAB52}">
      <dgm:prSet/>
      <dgm:spPr/>
      <dgm:t>
        <a:bodyPr/>
        <a:lstStyle/>
        <a:p>
          <a:endParaRPr lang="en-GB"/>
        </a:p>
      </dgm:t>
    </dgm:pt>
    <dgm:pt modelId="{6C70655E-4D24-48C0-87B8-35D407BDEF8F}" type="pres">
      <dgm:prSet presAssocID="{1B001C79-3885-4A94-B5E3-4D6836C0E203}" presName="compositeShape" presStyleCnt="0">
        <dgm:presLayoutVars>
          <dgm:chMax val="7"/>
          <dgm:dir/>
          <dgm:resizeHandles val="exact"/>
        </dgm:presLayoutVars>
      </dgm:prSet>
      <dgm:spPr/>
    </dgm:pt>
    <dgm:pt modelId="{E84B3A34-9B99-40BE-BF16-13442021F0DB}" type="pres">
      <dgm:prSet presAssocID="{925941C5-F819-443B-B5FA-64A1EEDD0C36}" presName="circ1" presStyleLbl="vennNode1" presStyleIdx="0" presStyleCnt="2"/>
      <dgm:spPr/>
    </dgm:pt>
    <dgm:pt modelId="{C0294074-ABD1-4891-B4C6-AEF73E181EFE}" type="pres">
      <dgm:prSet presAssocID="{925941C5-F819-443B-B5FA-64A1EEDD0C36}" presName="circ1Tx" presStyleLbl="revTx" presStyleIdx="0" presStyleCnt="0">
        <dgm:presLayoutVars>
          <dgm:chMax val="0"/>
          <dgm:chPref val="0"/>
          <dgm:bulletEnabled val="1"/>
        </dgm:presLayoutVars>
      </dgm:prSet>
      <dgm:spPr/>
    </dgm:pt>
    <dgm:pt modelId="{30D752B7-372C-480B-9860-730BE3ED62D7}" type="pres">
      <dgm:prSet presAssocID="{A3A93CB9-F726-4FD5-A156-8A1C23B81563}" presName="circ2" presStyleLbl="vennNode1" presStyleIdx="1" presStyleCnt="2"/>
      <dgm:spPr/>
    </dgm:pt>
    <dgm:pt modelId="{AFFFCFE8-D653-43E6-B601-08CBD8F01952}" type="pres">
      <dgm:prSet presAssocID="{A3A93CB9-F726-4FD5-A156-8A1C23B81563}" presName="circ2Tx" presStyleLbl="revTx" presStyleIdx="0" presStyleCnt="0">
        <dgm:presLayoutVars>
          <dgm:chMax val="0"/>
          <dgm:chPref val="0"/>
          <dgm:bulletEnabled val="1"/>
        </dgm:presLayoutVars>
      </dgm:prSet>
      <dgm:spPr/>
    </dgm:pt>
  </dgm:ptLst>
  <dgm:cxnLst>
    <dgm:cxn modelId="{199A0010-39B8-490F-B001-0904E6A3B826}" srcId="{1B001C79-3885-4A94-B5E3-4D6836C0E203}" destId="{925941C5-F819-443B-B5FA-64A1EEDD0C36}" srcOrd="0" destOrd="0" parTransId="{9C4E13C5-673F-4D3F-85E6-2F39A8AB2170}" sibTransId="{2A26F1AF-886E-43EA-AC5E-1ACB1F9B9729}"/>
    <dgm:cxn modelId="{C0008A14-1C65-442A-9CD9-C45FE4AA5C6A}" type="presOf" srcId="{A3A93CB9-F726-4FD5-A156-8A1C23B81563}" destId="{AFFFCFE8-D653-43E6-B601-08CBD8F01952}" srcOrd="1" destOrd="0" presId="urn:microsoft.com/office/officeart/2005/8/layout/venn1"/>
    <dgm:cxn modelId="{55ED4363-80D9-41F1-86DF-09E45AABBD40}" type="presOf" srcId="{925941C5-F819-443B-B5FA-64A1EEDD0C36}" destId="{E84B3A34-9B99-40BE-BF16-13442021F0DB}" srcOrd="0" destOrd="0" presId="urn:microsoft.com/office/officeart/2005/8/layout/venn1"/>
    <dgm:cxn modelId="{E7936145-B503-42A8-96CD-CB1E9213EE1A}" type="presOf" srcId="{1B001C79-3885-4A94-B5E3-4D6836C0E203}" destId="{6C70655E-4D24-48C0-87B8-35D407BDEF8F}" srcOrd="0" destOrd="0" presId="urn:microsoft.com/office/officeart/2005/8/layout/venn1"/>
    <dgm:cxn modelId="{2E358F73-6CA0-433F-9276-B42DE73DAB52}" srcId="{1B001C79-3885-4A94-B5E3-4D6836C0E203}" destId="{A3A93CB9-F726-4FD5-A156-8A1C23B81563}" srcOrd="1" destOrd="0" parTransId="{50CC28C3-E3ED-420D-B6C8-60DD2FD2B216}" sibTransId="{CFFBF3DB-45B0-4C8D-9371-FC90ED16BB40}"/>
    <dgm:cxn modelId="{5CE9F584-D4B9-401C-AA76-02431908B79A}" type="presOf" srcId="{925941C5-F819-443B-B5FA-64A1EEDD0C36}" destId="{C0294074-ABD1-4891-B4C6-AEF73E181EFE}" srcOrd="1" destOrd="0" presId="urn:microsoft.com/office/officeart/2005/8/layout/venn1"/>
    <dgm:cxn modelId="{AD45C8A1-12CC-4C44-9B60-D2FA0E864608}" type="presOf" srcId="{A3A93CB9-F726-4FD5-A156-8A1C23B81563}" destId="{30D752B7-372C-480B-9860-730BE3ED62D7}" srcOrd="0" destOrd="0" presId="urn:microsoft.com/office/officeart/2005/8/layout/venn1"/>
    <dgm:cxn modelId="{FF9D905F-15E3-44AF-B596-AA946B30C7F5}" type="presParOf" srcId="{6C70655E-4D24-48C0-87B8-35D407BDEF8F}" destId="{E84B3A34-9B99-40BE-BF16-13442021F0DB}" srcOrd="0" destOrd="0" presId="urn:microsoft.com/office/officeart/2005/8/layout/venn1"/>
    <dgm:cxn modelId="{4E10EC16-529C-4ADF-906A-0B70A652F61E}" type="presParOf" srcId="{6C70655E-4D24-48C0-87B8-35D407BDEF8F}" destId="{C0294074-ABD1-4891-B4C6-AEF73E181EFE}" srcOrd="1" destOrd="0" presId="urn:microsoft.com/office/officeart/2005/8/layout/venn1"/>
    <dgm:cxn modelId="{B30770C3-9B05-463D-A2DE-988B6A08787F}" type="presParOf" srcId="{6C70655E-4D24-48C0-87B8-35D407BDEF8F}" destId="{30D752B7-372C-480B-9860-730BE3ED62D7}" srcOrd="2" destOrd="0" presId="urn:microsoft.com/office/officeart/2005/8/layout/venn1"/>
    <dgm:cxn modelId="{3D63EFF8-474C-4657-A74D-9CBB1E4E3B24}" type="presParOf" srcId="{6C70655E-4D24-48C0-87B8-35D407BDEF8F}" destId="{AFFFCFE8-D653-43E6-B601-08CBD8F0195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a:solidFill>
                <a:schemeClr val="tx1">
                  <a:lumMod val="75000"/>
                  <a:lumOff val="25000"/>
                </a:schemeClr>
              </a:solidFill>
            </a:rPr>
            <a:t>Who</a:t>
          </a: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900" dirty="0">
              <a:solidFill>
                <a:schemeClr val="tx1">
                  <a:lumMod val="75000"/>
                  <a:lumOff val="25000"/>
                </a:schemeClr>
              </a:solidFill>
            </a:rPr>
            <a:t>First line practitioners</a:t>
          </a: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What</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n-GB" sz="1900" dirty="0">
              <a:solidFill>
                <a:schemeClr val="tx1">
                  <a:lumMod val="75000"/>
                  <a:lumOff val="25000"/>
                </a:schemeClr>
              </a:solidFill>
            </a:rPr>
            <a:t>Framework radicalisation</a:t>
          </a: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900" dirty="0">
              <a:solidFill>
                <a:schemeClr val="tx1">
                  <a:lumMod val="75000"/>
                  <a:lumOff val="25000"/>
                </a:schemeClr>
              </a:solidFill>
            </a:rPr>
            <a:t>Exercises and simulations</a:t>
          </a: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How</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n-GB" dirty="0">
              <a:solidFill>
                <a:schemeClr val="tx1">
                  <a:lumMod val="75000"/>
                  <a:lumOff val="25000"/>
                </a:schemeClr>
              </a:solidFill>
            </a:rPr>
            <a:t>Knowledge</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n-GB" dirty="0">
              <a:solidFill>
                <a:schemeClr val="tx1">
                  <a:lumMod val="75000"/>
                  <a:lumOff val="25000"/>
                </a:schemeClr>
              </a:solidFill>
            </a:rPr>
            <a:t>Practice skills</a:t>
          </a: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a:solidFill>
                <a:schemeClr val="tx1">
                  <a:lumMod val="75000"/>
                  <a:lumOff val="25000"/>
                </a:schemeClr>
              </a:solidFill>
            </a:rPr>
            <a:t>Result</a:t>
          </a: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n-GB" dirty="0">
              <a:solidFill>
                <a:schemeClr val="tx1">
                  <a:lumMod val="75000"/>
                  <a:lumOff val="25000"/>
                </a:schemeClr>
              </a:solidFill>
            </a:rPr>
            <a:t>Recognising signs</a:t>
          </a: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n-GB" dirty="0">
              <a:solidFill>
                <a:schemeClr val="tx1">
                  <a:lumMod val="65000"/>
                  <a:lumOff val="35000"/>
                </a:schemeClr>
              </a:solidFill>
            </a:rPr>
            <a:t>Deal with dysfunctional narratives</a:t>
          </a: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a:solidFill>
                <a:schemeClr val="tx1">
                  <a:lumMod val="75000"/>
                  <a:lumOff val="25000"/>
                </a:schemeClr>
              </a:solidFill>
            </a:rPr>
            <a:t>Who</a:t>
          </a: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900" dirty="0">
              <a:solidFill>
                <a:schemeClr val="tx1">
                  <a:lumMod val="75000"/>
                  <a:lumOff val="25000"/>
                </a:schemeClr>
              </a:solidFill>
            </a:rPr>
            <a:t>First line practitioners</a:t>
          </a: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What</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n-GB" sz="1900" dirty="0">
              <a:solidFill>
                <a:schemeClr val="tx1">
                  <a:lumMod val="75000"/>
                  <a:lumOff val="25000"/>
                </a:schemeClr>
              </a:solidFill>
            </a:rPr>
            <a:t>Framework radicalisation</a:t>
          </a: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900" dirty="0">
              <a:solidFill>
                <a:schemeClr val="tx1">
                  <a:lumMod val="75000"/>
                  <a:lumOff val="25000"/>
                </a:schemeClr>
              </a:solidFill>
            </a:rPr>
            <a:t>Exercises and simulations</a:t>
          </a: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How</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n-GB" dirty="0">
              <a:solidFill>
                <a:schemeClr val="tx1">
                  <a:lumMod val="75000"/>
                  <a:lumOff val="25000"/>
                </a:schemeClr>
              </a:solidFill>
            </a:rPr>
            <a:t>Knowledge</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n-GB" dirty="0">
              <a:solidFill>
                <a:schemeClr val="tx1">
                  <a:lumMod val="75000"/>
                  <a:lumOff val="25000"/>
                </a:schemeClr>
              </a:solidFill>
            </a:rPr>
            <a:t>Practice skills</a:t>
          </a: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a:solidFill>
                <a:schemeClr val="tx1">
                  <a:lumMod val="75000"/>
                  <a:lumOff val="25000"/>
                </a:schemeClr>
              </a:solidFill>
            </a:rPr>
            <a:t>Result</a:t>
          </a: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n-GB" dirty="0">
              <a:solidFill>
                <a:schemeClr val="tx1">
                  <a:lumMod val="75000"/>
                  <a:lumOff val="25000"/>
                </a:schemeClr>
              </a:solidFill>
            </a:rPr>
            <a:t>Recognising signs</a:t>
          </a: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n-GB" dirty="0"/>
            <a:t>Debating skills</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7 workshops</a:t>
          </a:r>
          <a:endParaRPr lang="bg-BG" sz="13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Individual capacity building</a:t>
          </a:r>
          <a:endParaRPr lang="bg-BG" sz="13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Coaching and parenting</a:t>
          </a:r>
          <a:endParaRPr lang="bg-BG" sz="13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Critical thinking</a:t>
          </a:r>
          <a:endParaRPr lang="bg-BG" sz="1300" kern="1200" dirty="0"/>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Anger management</a:t>
          </a:r>
          <a:endParaRPr lang="bg-BG" sz="1300" kern="1200" dirty="0"/>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Community capacity building</a:t>
          </a:r>
          <a:endParaRPr lang="bg-BG" sz="13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Narratives and identity</a:t>
          </a:r>
          <a:endParaRPr lang="bg-BG" sz="13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Debating and simulation</a:t>
          </a:r>
          <a:endParaRPr lang="bg-BG" sz="13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Conflict management</a:t>
          </a:r>
          <a:endParaRPr lang="bg-BG" sz="13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State response</a:t>
          </a:r>
          <a:endParaRPr lang="bg-BG" sz="13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Proportionate state response</a:t>
          </a:r>
          <a:endParaRPr lang="bg-BG" sz="1300" kern="1200" dirty="0"/>
        </a:p>
      </dsp:txBody>
      <dsp:txXfrm>
        <a:off x="4394026" y="4379417"/>
        <a:ext cx="1226360" cy="594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3633905" y="-558397"/>
          <a:ext cx="4331894" cy="4331894"/>
        </a:xfrm>
        <a:prstGeom prst="blockArc">
          <a:avLst>
            <a:gd name="adj1" fmla="val 18900000"/>
            <a:gd name="adj2" fmla="val 2700000"/>
            <a:gd name="adj3" fmla="val 49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365895" y="247176"/>
          <a:ext cx="4821632" cy="4946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lvl="0" indent="0" algn="l" defTabSz="711200">
            <a:lnSpc>
              <a:spcPct val="90000"/>
            </a:lnSpc>
            <a:spcBef>
              <a:spcPct val="0"/>
            </a:spcBef>
            <a:spcAft>
              <a:spcPct val="35000"/>
            </a:spcAft>
            <a:buClrTx/>
            <a:buSzTx/>
            <a:buFontTx/>
            <a:buNone/>
          </a:pPr>
          <a:r>
            <a:rPr lang="en-GB" sz="1600" kern="1200" dirty="0"/>
            <a:t>Understanding radicalization in general</a:t>
          </a:r>
        </a:p>
      </dsp:txBody>
      <dsp:txXfrm>
        <a:off x="365895" y="247176"/>
        <a:ext cx="4821632" cy="494610"/>
      </dsp:txXfrm>
    </dsp:sp>
    <dsp:sp modelId="{41D38068-98F0-41CC-A924-9DCB81A8CED3}">
      <dsp:nvSpPr>
        <dsp:cNvPr id="0" name=""/>
        <dsp:cNvSpPr/>
      </dsp:nvSpPr>
      <dsp:spPr>
        <a:xfrm>
          <a:off x="56763" y="185350"/>
          <a:ext cx="618263" cy="61826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649467" y="989221"/>
          <a:ext cx="4538060" cy="49461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t>Relation between radicalisation and specific topic </a:t>
          </a:r>
        </a:p>
      </dsp:txBody>
      <dsp:txXfrm>
        <a:off x="649467" y="989221"/>
        <a:ext cx="4538060" cy="494610"/>
      </dsp:txXfrm>
    </dsp:sp>
    <dsp:sp modelId="{A36D6CBA-EEA4-43E4-85F1-390086E2844C}">
      <dsp:nvSpPr>
        <dsp:cNvPr id="0" name=""/>
        <dsp:cNvSpPr/>
      </dsp:nvSpPr>
      <dsp:spPr>
        <a:xfrm>
          <a:off x="340335" y="927395"/>
          <a:ext cx="618263" cy="61826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649467" y="1731267"/>
          <a:ext cx="4538060" cy="49461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t>Clarification specific topic</a:t>
          </a:r>
        </a:p>
      </dsp:txBody>
      <dsp:txXfrm>
        <a:off x="649467" y="1731267"/>
        <a:ext cx="4538060" cy="494610"/>
      </dsp:txXfrm>
    </dsp:sp>
    <dsp:sp modelId="{F839506C-2F4B-4A51-9B06-A7509B905F51}">
      <dsp:nvSpPr>
        <dsp:cNvPr id="0" name=""/>
        <dsp:cNvSpPr/>
      </dsp:nvSpPr>
      <dsp:spPr>
        <a:xfrm>
          <a:off x="340335" y="1669440"/>
          <a:ext cx="618263" cy="61826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365895" y="2473312"/>
          <a:ext cx="4821632" cy="49461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lang="en-GB" sz="1600" kern="1200" dirty="0"/>
            <a:t>Exercises</a:t>
          </a:r>
        </a:p>
      </dsp:txBody>
      <dsp:txXfrm>
        <a:off x="365895" y="2473312"/>
        <a:ext cx="4821632" cy="494610"/>
      </dsp:txXfrm>
    </dsp:sp>
    <dsp:sp modelId="{F44831EC-625D-42B6-BDD1-35E82763C17C}">
      <dsp:nvSpPr>
        <dsp:cNvPr id="0" name=""/>
        <dsp:cNvSpPr/>
      </dsp:nvSpPr>
      <dsp:spPr>
        <a:xfrm>
          <a:off x="56763" y="2411485"/>
          <a:ext cx="618263" cy="61826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1077449"/>
          <a:ext cx="4508274"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797009"/>
          <a:ext cx="3155791"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44550">
            <a:lnSpc>
              <a:spcPct val="90000"/>
            </a:lnSpc>
            <a:spcBef>
              <a:spcPct val="0"/>
            </a:spcBef>
            <a:spcAft>
              <a:spcPct val="35000"/>
            </a:spcAft>
            <a:buNone/>
          </a:pPr>
          <a:r>
            <a:rPr lang="en-US" sz="1900" kern="1200" dirty="0"/>
            <a:t>1. A good mentor/parent?</a:t>
          </a:r>
          <a:endParaRPr lang="bg-BG" sz="1900" kern="1200" dirty="0"/>
        </a:p>
      </dsp:txBody>
      <dsp:txXfrm>
        <a:off x="252793" y="824389"/>
        <a:ext cx="3101031" cy="506120"/>
      </dsp:txXfrm>
    </dsp:sp>
    <dsp:sp modelId="{E6F02A8B-3A8D-4AC2-8A94-E2C59D34CB0E}">
      <dsp:nvSpPr>
        <dsp:cNvPr id="0" name=""/>
        <dsp:cNvSpPr/>
      </dsp:nvSpPr>
      <dsp:spPr>
        <a:xfrm>
          <a:off x="0" y="1939290"/>
          <a:ext cx="4508274" cy="478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65D9-0528-4F2C-82E5-DD52268BF058}">
      <dsp:nvSpPr>
        <dsp:cNvPr id="0" name=""/>
        <dsp:cNvSpPr/>
      </dsp:nvSpPr>
      <dsp:spPr>
        <a:xfrm>
          <a:off x="225413" y="1658850"/>
          <a:ext cx="3155791" cy="5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44550">
            <a:lnSpc>
              <a:spcPct val="90000"/>
            </a:lnSpc>
            <a:spcBef>
              <a:spcPct val="0"/>
            </a:spcBef>
            <a:spcAft>
              <a:spcPct val="35000"/>
            </a:spcAft>
            <a:buNone/>
          </a:pPr>
          <a:r>
            <a:rPr lang="en-US" sz="1900" kern="1200" dirty="0"/>
            <a:t>2. Build your own role model</a:t>
          </a:r>
          <a:endParaRPr lang="bg-BG" sz="1900" kern="1200" dirty="0"/>
        </a:p>
      </dsp:txBody>
      <dsp:txXfrm>
        <a:off x="252793" y="1686230"/>
        <a:ext cx="3101031"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300878"/>
          <a:ext cx="3687417"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184370" y="5678"/>
          <a:ext cx="2581191"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63" tIns="0" rIns="97563" bIns="0" numCol="1" spcCol="1270" anchor="ctr" anchorCtr="0">
          <a:noAutofit/>
        </a:bodyPr>
        <a:lstStyle/>
        <a:p>
          <a:pPr marL="0" lvl="0" indent="0" algn="l" defTabSz="889000">
            <a:lnSpc>
              <a:spcPct val="90000"/>
            </a:lnSpc>
            <a:spcBef>
              <a:spcPct val="0"/>
            </a:spcBef>
            <a:spcAft>
              <a:spcPct val="35000"/>
            </a:spcAft>
            <a:buNone/>
          </a:pPr>
          <a:r>
            <a:rPr lang="en-US" sz="2000" kern="1200" dirty="0"/>
            <a:t>1. Try one sentence</a:t>
          </a:r>
          <a:endParaRPr lang="bg-BG" sz="2000" kern="1200" dirty="0"/>
        </a:p>
      </dsp:txBody>
      <dsp:txXfrm>
        <a:off x="213191" y="34499"/>
        <a:ext cx="2523549" cy="532758"/>
      </dsp:txXfrm>
    </dsp:sp>
    <dsp:sp modelId="{E6F02A8B-3A8D-4AC2-8A94-E2C59D34CB0E}">
      <dsp:nvSpPr>
        <dsp:cNvPr id="0" name=""/>
        <dsp:cNvSpPr/>
      </dsp:nvSpPr>
      <dsp:spPr>
        <a:xfrm>
          <a:off x="0" y="1208078"/>
          <a:ext cx="3687417"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65D9-0528-4F2C-82E5-DD52268BF058}">
      <dsp:nvSpPr>
        <dsp:cNvPr id="0" name=""/>
        <dsp:cNvSpPr/>
      </dsp:nvSpPr>
      <dsp:spPr>
        <a:xfrm>
          <a:off x="184370" y="912878"/>
          <a:ext cx="2581191" cy="59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63" tIns="0" rIns="97563" bIns="0" numCol="1" spcCol="1270" anchor="ctr" anchorCtr="0">
          <a:noAutofit/>
        </a:bodyPr>
        <a:lstStyle/>
        <a:p>
          <a:pPr marL="0" lvl="0" indent="0" algn="l" defTabSz="889000">
            <a:lnSpc>
              <a:spcPct val="90000"/>
            </a:lnSpc>
            <a:spcBef>
              <a:spcPct val="0"/>
            </a:spcBef>
            <a:spcAft>
              <a:spcPct val="35000"/>
            </a:spcAft>
            <a:buNone/>
          </a:pPr>
          <a:r>
            <a:rPr lang="en-US" sz="2000" kern="1200" dirty="0"/>
            <a:t>2. The 6 questions</a:t>
          </a:r>
          <a:endParaRPr lang="bg-BG" sz="2000" kern="1200" dirty="0"/>
        </a:p>
      </dsp:txBody>
      <dsp:txXfrm>
        <a:off x="213191" y="941699"/>
        <a:ext cx="2523549"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8D19E-CDAF-405F-9D33-C9CCA1FE28B8}">
      <dsp:nvSpPr>
        <dsp:cNvPr id="0" name=""/>
        <dsp:cNvSpPr/>
      </dsp:nvSpPr>
      <dsp:spPr>
        <a:xfrm>
          <a:off x="2724708" y="1002113"/>
          <a:ext cx="2322983" cy="2322983"/>
        </a:xfrm>
        <a:prstGeom prst="ellipse">
          <a:avLst/>
        </a:prstGeom>
        <a:no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a:off x="3064901" y="1342306"/>
        <a:ext cx="1642597" cy="1642597"/>
      </dsp:txXfrm>
    </dsp:sp>
    <dsp:sp modelId="{AF0B5D36-ACB3-4C4C-A226-384FC7F8BC10}">
      <dsp:nvSpPr>
        <dsp:cNvPr id="0" name=""/>
        <dsp:cNvSpPr/>
      </dsp:nvSpPr>
      <dsp:spPr>
        <a:xfrm>
          <a:off x="2850817" y="27259"/>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Natural and automatic response</a:t>
          </a:r>
        </a:p>
      </dsp:txBody>
      <dsp:txXfrm>
        <a:off x="3154074" y="210363"/>
        <a:ext cx="1464251" cy="884103"/>
      </dsp:txXfrm>
    </dsp:sp>
    <dsp:sp modelId="{2A92D750-9ADE-4258-94EC-074E4C45AA48}">
      <dsp:nvSpPr>
        <dsp:cNvPr id="0" name=""/>
        <dsp:cNvSpPr/>
      </dsp:nvSpPr>
      <dsp:spPr>
        <a:xfrm>
          <a:off x="4792833" y="1236316"/>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Fundamental yet often secondary emotion</a:t>
          </a:r>
        </a:p>
      </dsp:txBody>
      <dsp:txXfrm>
        <a:off x="5096090" y="1419420"/>
        <a:ext cx="1464251" cy="884103"/>
      </dsp:txXfrm>
    </dsp:sp>
    <dsp:sp modelId="{54A0A1A9-0D79-410A-8963-AFC64FD7AD0E}">
      <dsp:nvSpPr>
        <dsp:cNvPr id="0" name=""/>
        <dsp:cNvSpPr/>
      </dsp:nvSpPr>
      <dsp:spPr>
        <a:xfrm>
          <a:off x="3958355" y="2754083"/>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Direct vs chronical</a:t>
          </a:r>
        </a:p>
      </dsp:txBody>
      <dsp:txXfrm>
        <a:off x="4261612" y="2937187"/>
        <a:ext cx="1464251" cy="884103"/>
      </dsp:txXfrm>
    </dsp:sp>
    <dsp:sp modelId="{5700B36B-E52A-48C9-A9C6-3C6B25ADABA9}">
      <dsp:nvSpPr>
        <dsp:cNvPr id="0" name=""/>
        <dsp:cNvSpPr/>
      </dsp:nvSpPr>
      <dsp:spPr>
        <a:xfrm>
          <a:off x="1660847" y="2754085"/>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Push factor</a:t>
          </a:r>
        </a:p>
      </dsp:txBody>
      <dsp:txXfrm>
        <a:off x="1964104" y="2937189"/>
        <a:ext cx="1464251" cy="884103"/>
      </dsp:txXfrm>
    </dsp:sp>
    <dsp:sp modelId="{03BF36AC-E73E-4A5A-B7C3-CB6F4B28016B}">
      <dsp:nvSpPr>
        <dsp:cNvPr id="0" name=""/>
        <dsp:cNvSpPr/>
      </dsp:nvSpPr>
      <dsp:spPr>
        <a:xfrm>
          <a:off x="836643" y="1220240"/>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Managing it is a skill</a:t>
          </a:r>
        </a:p>
      </dsp:txBody>
      <dsp:txXfrm>
        <a:off x="1139900" y="1403344"/>
        <a:ext cx="1464251" cy="8841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Who</a:t>
          </a: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What</a:t>
          </a: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How</a:t>
          </a: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Result</a:t>
          </a: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First line practitioners</a:t>
          </a: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Framework radicalisation</a:t>
          </a:r>
        </a:p>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Exercises and simulations</a:t>
          </a: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Knowledge</a:t>
          </a:r>
        </a:p>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Practice skills</a:t>
          </a: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Recognising signs</a:t>
          </a:r>
        </a:p>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Anger management skills</a:t>
          </a:r>
        </a:p>
      </dsp:txBody>
      <dsp:txXfrm>
        <a:off x="4888891" y="2556863"/>
        <a:ext cx="2883508" cy="8522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B3A34-9B99-40BE-BF16-13442021F0DB}">
      <dsp:nvSpPr>
        <dsp:cNvPr id="0" name=""/>
        <dsp:cNvSpPr/>
      </dsp:nvSpPr>
      <dsp:spPr>
        <a:xfrm>
          <a:off x="94059" y="255279"/>
          <a:ext cx="2320123" cy="2320123"/>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GB" sz="3100" kern="1200"/>
            <a:t>Internal identity</a:t>
          </a:r>
          <a:endParaRPr lang="en-GB" sz="3100" kern="1200" dirty="0"/>
        </a:p>
      </dsp:txBody>
      <dsp:txXfrm>
        <a:off x="418040" y="528871"/>
        <a:ext cx="1337728" cy="1772938"/>
      </dsp:txXfrm>
    </dsp:sp>
    <dsp:sp modelId="{30D752B7-372C-480B-9860-730BE3ED62D7}">
      <dsp:nvSpPr>
        <dsp:cNvPr id="0" name=""/>
        <dsp:cNvSpPr/>
      </dsp:nvSpPr>
      <dsp:spPr>
        <a:xfrm>
          <a:off x="1766219" y="255279"/>
          <a:ext cx="2320123" cy="2320123"/>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GB" sz="3100" kern="1200"/>
            <a:t>External identity</a:t>
          </a:r>
          <a:endParaRPr lang="en-GB" sz="3100" kern="1200" dirty="0"/>
        </a:p>
      </dsp:txBody>
      <dsp:txXfrm>
        <a:off x="2424633" y="528871"/>
        <a:ext cx="1337728" cy="17729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Who</a:t>
          </a: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What</a:t>
          </a: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How</a:t>
          </a: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Result</a:t>
          </a: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First line practitioners</a:t>
          </a: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Framework radicalisation</a:t>
          </a:r>
        </a:p>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Exercises and simulations</a:t>
          </a: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solidFill>
                <a:schemeClr val="tx1">
                  <a:lumMod val="75000"/>
                  <a:lumOff val="25000"/>
                </a:schemeClr>
              </a:solidFill>
            </a:rPr>
            <a:t>Knowledge</a:t>
          </a:r>
        </a:p>
        <a:p>
          <a:pPr marL="171450" lvl="1" indent="-171450" algn="l" defTabSz="711200">
            <a:lnSpc>
              <a:spcPct val="90000"/>
            </a:lnSpc>
            <a:spcBef>
              <a:spcPct val="0"/>
            </a:spcBef>
            <a:spcAft>
              <a:spcPct val="15000"/>
            </a:spcAft>
            <a:buChar char="•"/>
          </a:pPr>
          <a:r>
            <a:rPr lang="en-GB" sz="1600" kern="1200" dirty="0">
              <a:solidFill>
                <a:schemeClr val="tx1">
                  <a:lumMod val="75000"/>
                  <a:lumOff val="25000"/>
                </a:schemeClr>
              </a:solidFill>
            </a:rPr>
            <a:t>Practice skills</a:t>
          </a: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solidFill>
                <a:schemeClr val="tx1">
                  <a:lumMod val="75000"/>
                  <a:lumOff val="25000"/>
                </a:schemeClr>
              </a:solidFill>
            </a:rPr>
            <a:t>Recognising signs</a:t>
          </a:r>
        </a:p>
        <a:p>
          <a:pPr marL="171450" lvl="1" indent="-171450" algn="l" defTabSz="711200">
            <a:lnSpc>
              <a:spcPct val="90000"/>
            </a:lnSpc>
            <a:spcBef>
              <a:spcPct val="0"/>
            </a:spcBef>
            <a:spcAft>
              <a:spcPct val="15000"/>
            </a:spcAft>
            <a:buChar char="•"/>
          </a:pPr>
          <a:r>
            <a:rPr lang="en-GB" sz="1600" kern="1200" dirty="0">
              <a:solidFill>
                <a:schemeClr val="tx1">
                  <a:lumMod val="65000"/>
                  <a:lumOff val="35000"/>
                </a:schemeClr>
              </a:solidFill>
            </a:rPr>
            <a:t>Deal with dysfunctional narratives</a:t>
          </a:r>
        </a:p>
      </dsp:txBody>
      <dsp:txXfrm>
        <a:off x="4888891" y="2556863"/>
        <a:ext cx="2883508" cy="8522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Who</a:t>
          </a: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What</a:t>
          </a: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How</a:t>
          </a: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Result</a:t>
          </a: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First line practitioners</a:t>
          </a: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Framework radicalisation</a:t>
          </a:r>
        </a:p>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Exercises and simulations</a:t>
          </a: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solidFill>
                <a:schemeClr val="tx1">
                  <a:lumMod val="75000"/>
                  <a:lumOff val="25000"/>
                </a:schemeClr>
              </a:solidFill>
            </a:rPr>
            <a:t>Knowledge</a:t>
          </a:r>
        </a:p>
        <a:p>
          <a:pPr marL="228600" lvl="1" indent="-228600" algn="l" defTabSz="977900">
            <a:lnSpc>
              <a:spcPct val="90000"/>
            </a:lnSpc>
            <a:spcBef>
              <a:spcPct val="0"/>
            </a:spcBef>
            <a:spcAft>
              <a:spcPct val="15000"/>
            </a:spcAft>
            <a:buChar char="•"/>
          </a:pPr>
          <a:r>
            <a:rPr lang="en-GB" sz="2200" kern="1200" dirty="0">
              <a:solidFill>
                <a:schemeClr val="tx1">
                  <a:lumMod val="75000"/>
                  <a:lumOff val="25000"/>
                </a:schemeClr>
              </a:solidFill>
            </a:rPr>
            <a:t>Practice skills</a:t>
          </a: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solidFill>
                <a:schemeClr val="tx1">
                  <a:lumMod val="75000"/>
                  <a:lumOff val="25000"/>
                </a:schemeClr>
              </a:solidFill>
            </a:rPr>
            <a:t>Recognising signs</a:t>
          </a:r>
        </a:p>
        <a:p>
          <a:pPr marL="228600" lvl="1" indent="-228600" algn="l" defTabSz="977900">
            <a:lnSpc>
              <a:spcPct val="90000"/>
            </a:lnSpc>
            <a:spcBef>
              <a:spcPct val="0"/>
            </a:spcBef>
            <a:spcAft>
              <a:spcPct val="15000"/>
            </a:spcAft>
            <a:buChar char="•"/>
          </a:pPr>
          <a:r>
            <a:rPr lang="en-GB" sz="2200" kern="1200" dirty="0"/>
            <a:t>Debating skills</a:t>
          </a:r>
          <a:endParaRPr lang="en-GB" sz="2200" kern="1200" dirty="0">
            <a:solidFill>
              <a:schemeClr val="tx1">
                <a:lumMod val="75000"/>
                <a:lumOff val="25000"/>
              </a:schemeClr>
            </a:solidFill>
          </a:endParaRPr>
        </a:p>
      </dsp:txBody>
      <dsp:txXfrm>
        <a:off x="4888891" y="2556863"/>
        <a:ext cx="2883508" cy="8522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4/26/2021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4/26/2021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jia.sipa.columbia.edu/online-articles/understanding-radicalization-through-lens-%E2%80%98identity-vulnerability%E2%80%9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t-54744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medium.com/@robertocarlosgarcia/men-dont-cry-on-toxic-masculinity-6e7917c8a44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reducation.net/resources/anger_management/anger__a_secondary_emotion.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r>
              <a:rPr lang="en-GB" sz="1800" b="1" i="0" u="none" strike="noStrike" baseline="0" dirty="0">
                <a:latin typeface="Verdana" panose="020B0604030504040204" pitchFamily="34" charset="0"/>
              </a:rPr>
              <a:t>Instructions / suggested text sheet 0</a:t>
            </a:r>
          </a:p>
          <a:p>
            <a:pPr algn="l"/>
            <a:endParaRPr lang="en-GB" dirty="0"/>
          </a:p>
          <a:p>
            <a:pPr algn="l"/>
            <a:r>
              <a:rPr lang="en-GB" dirty="0"/>
              <a:t>Welcome back (check if attendance list is signed by all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@Trainer (see manual for further instructions)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u="sng" dirty="0"/>
              <a:t>Needed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Attendance list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Laptop/PC and beamer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Pens and paper for participants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Flip over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markers, cards, puzzle, white paper sheets, scissors, *smartphones to access </a:t>
            </a:r>
            <a:r>
              <a:rPr lang="en-GB" sz="1200" kern="1200" dirty="0" err="1">
                <a:solidFill>
                  <a:schemeClr val="tx1"/>
                </a:solidFill>
                <a:effectLst/>
                <a:latin typeface="+mn-lt"/>
                <a:ea typeface="+mn-ea"/>
                <a:cs typeface="+mn-cs"/>
              </a:rPr>
              <a:t>Pauliseverywhere</a:t>
            </a:r>
            <a:r>
              <a:rPr lang="en-GB" sz="1200" kern="1200" dirty="0">
                <a:solidFill>
                  <a:schemeClr val="tx1"/>
                </a:solidFill>
                <a:effectLst/>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internet access,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Handouts exercises (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Surveys</a:t>
            </a:r>
            <a:endParaRPr lang="en-GB" dirty="0"/>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Suggested planning day 2</a:t>
            </a:r>
            <a:r>
              <a:rPr lang="en-GB" u="none" dirty="0"/>
              <a:t> (depending on your choice of exercises)</a:t>
            </a:r>
            <a:endParaRPr lang="en-GB" u="sng" dirty="0"/>
          </a:p>
          <a:p>
            <a:pPr lvl="0"/>
            <a:endParaRPr lang="en-GB" sz="1200" kern="1200" dirty="0">
              <a:solidFill>
                <a:schemeClr val="tx1"/>
              </a:solidFill>
              <a:effectLst/>
              <a:latin typeface="+mn-lt"/>
              <a:ea typeface="+mn-ea"/>
              <a:cs typeface="+mn-cs"/>
            </a:endParaRPr>
          </a:p>
          <a:p>
            <a:pPr marL="0" lvl="0" indent="0">
              <a:buFont typeface="+mj-lt"/>
              <a:buNone/>
            </a:pPr>
            <a:r>
              <a:rPr lang="en-GB" sz="1200" kern="1200" dirty="0">
                <a:solidFill>
                  <a:schemeClr val="tx1"/>
                </a:solidFill>
                <a:effectLst/>
                <a:latin typeface="+mn-lt"/>
                <a:ea typeface="+mn-ea"/>
                <a:cs typeface="+mn-cs"/>
              </a:rPr>
              <a:t>Walk-in, coffee, tea		15 min</a:t>
            </a:r>
          </a:p>
          <a:p>
            <a:pPr marL="228600" lvl="0" indent="-228600">
              <a:buFont typeface="+mj-lt"/>
              <a:buAutoNum type="arabicPeriod"/>
            </a:pPr>
            <a:r>
              <a:rPr lang="en-GB" sz="1200" kern="1200" dirty="0">
                <a:solidFill>
                  <a:schemeClr val="tx1"/>
                </a:solidFill>
                <a:effectLst/>
                <a:latin typeface="+mn-lt"/>
                <a:ea typeface="+mn-ea"/>
                <a:cs typeface="+mn-cs"/>
              </a:rPr>
              <a:t>Introduction 		45 min</a:t>
            </a:r>
          </a:p>
          <a:p>
            <a:pPr marL="228600" lvl="0" indent="-228600">
              <a:buFont typeface="+mj-lt"/>
              <a:buAutoNum type="arabicPeriod"/>
            </a:pPr>
            <a:r>
              <a:rPr lang="en-GB" sz="1200" kern="1200" dirty="0">
                <a:solidFill>
                  <a:schemeClr val="tx1"/>
                </a:solidFill>
                <a:effectLst/>
                <a:latin typeface="+mn-lt"/>
                <a:ea typeface="+mn-ea"/>
                <a:cs typeface="+mn-cs"/>
              </a:rPr>
              <a:t>Explanation radicalisation		45 min (depending on initial knowledge, this can be extended or shortened)</a:t>
            </a:r>
          </a:p>
          <a:p>
            <a:pPr marL="0" lvl="0" indent="0">
              <a:buFont typeface="+mj-lt"/>
              <a:buNone/>
            </a:pPr>
            <a:r>
              <a:rPr lang="en-GB" sz="1200" kern="1200" dirty="0">
                <a:solidFill>
                  <a:schemeClr val="tx1"/>
                </a:solidFill>
                <a:effectLst/>
                <a:latin typeface="+mn-lt"/>
                <a:ea typeface="+mn-ea"/>
                <a:cs typeface="+mn-cs"/>
              </a:rPr>
              <a:t>Break			15 min</a:t>
            </a:r>
          </a:p>
          <a:p>
            <a:pPr marL="228600" lvl="0" indent="-228600">
              <a:buFont typeface="+mj-lt"/>
              <a:buAutoNum type="arabicPeriod" startAt="3"/>
            </a:pPr>
            <a:r>
              <a:rPr lang="en-GB" sz="1200" kern="1200" dirty="0">
                <a:solidFill>
                  <a:schemeClr val="tx1"/>
                </a:solidFill>
                <a:effectLst/>
                <a:latin typeface="+mn-lt"/>
                <a:ea typeface="+mn-ea"/>
                <a:cs typeface="+mn-cs"/>
              </a:rPr>
              <a:t>Relation between Anger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 radicalisation		45 min</a:t>
            </a:r>
          </a:p>
          <a:p>
            <a:pPr marL="228600" lvl="0" indent="-228600">
              <a:buFont typeface="+mj-lt"/>
              <a:buAutoNum type="arabicPeriod" startAt="3"/>
            </a:pPr>
            <a:r>
              <a:rPr lang="en-GB" sz="1200" kern="1200" dirty="0">
                <a:solidFill>
                  <a:schemeClr val="tx1"/>
                </a:solidFill>
                <a:effectLst/>
                <a:latin typeface="+mn-lt"/>
                <a:ea typeface="+mn-ea"/>
                <a:cs typeface="+mn-cs"/>
              </a:rPr>
              <a:t>Exercise(s)	Anger management	60 min</a:t>
            </a:r>
          </a:p>
          <a:p>
            <a:pPr marL="0" lvl="0" indent="0">
              <a:buFont typeface="+mj-lt"/>
              <a:buNone/>
            </a:pPr>
            <a:r>
              <a:rPr lang="en-GB" sz="1200" kern="1200" dirty="0">
                <a:solidFill>
                  <a:schemeClr val="tx1"/>
                </a:solidFill>
                <a:effectLst/>
                <a:latin typeface="+mn-lt"/>
                <a:ea typeface="+mn-ea"/>
                <a:cs typeface="+mn-cs"/>
              </a:rPr>
              <a:t>Lunch			60 min (take time for exchange of experiences and building network if possible)</a:t>
            </a:r>
          </a:p>
          <a:p>
            <a:pPr marL="228600" lvl="0" indent="-228600">
              <a:buFont typeface="+mj-lt"/>
              <a:buAutoNum type="arabicPeriod" startAt="5"/>
            </a:pPr>
            <a:r>
              <a:rPr lang="en-GB" sz="1200" kern="1200" dirty="0">
                <a:solidFill>
                  <a:schemeClr val="tx1"/>
                </a:solidFill>
                <a:effectLst/>
                <a:latin typeface="+mn-lt"/>
                <a:ea typeface="+mn-ea"/>
                <a:cs typeface="+mn-cs"/>
              </a:rPr>
              <a:t>Relation narratives		30 min</a:t>
            </a:r>
          </a:p>
          <a:p>
            <a:pPr marL="228600" lvl="0" indent="-228600">
              <a:buFont typeface="+mj-lt"/>
              <a:buAutoNum type="arabicPeriod" startAt="6"/>
            </a:pPr>
            <a:r>
              <a:rPr lang="en-GB" sz="1200" kern="1200" dirty="0">
                <a:solidFill>
                  <a:schemeClr val="tx1"/>
                </a:solidFill>
                <a:effectLst/>
                <a:latin typeface="+mn-lt"/>
                <a:ea typeface="+mn-ea"/>
                <a:cs typeface="+mn-cs"/>
              </a:rPr>
              <a:t>Exercise(s) 	Narratives		45 min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kern="1200" dirty="0">
                <a:solidFill>
                  <a:schemeClr val="tx1"/>
                </a:solidFill>
                <a:effectLst/>
                <a:latin typeface="+mn-lt"/>
                <a:ea typeface="+mn-ea"/>
                <a:cs typeface="+mn-cs"/>
              </a:rPr>
              <a:t>Break			15 min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GB" sz="1200" kern="1200" dirty="0">
                <a:solidFill>
                  <a:schemeClr val="tx1"/>
                </a:solidFill>
                <a:effectLst/>
                <a:latin typeface="+mn-lt"/>
                <a:ea typeface="+mn-ea"/>
                <a:cs typeface="+mn-cs"/>
              </a:rPr>
              <a:t>Exercise(s) 	Narratives		30 min</a:t>
            </a:r>
          </a:p>
          <a:p>
            <a:pPr marL="228600" lvl="0" indent="-228600">
              <a:buFont typeface="+mj-lt"/>
              <a:buAutoNum type="arabicPeriod" startAt="7"/>
            </a:pPr>
            <a:r>
              <a:rPr lang="en-GB" sz="1200" kern="1200" dirty="0">
                <a:solidFill>
                  <a:schemeClr val="tx1"/>
                </a:solidFill>
                <a:effectLst/>
                <a:latin typeface="+mn-lt"/>
                <a:ea typeface="+mn-ea"/>
                <a:cs typeface="+mn-cs"/>
              </a:rPr>
              <a:t>Feedback and conclusion		15 min</a:t>
            </a:r>
          </a:p>
          <a:p>
            <a:pPr marL="0" lvl="0" indent="0">
              <a:buFont typeface="+mj-lt"/>
              <a:buNone/>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Usually things take more time because of questions and interaction so take about 7 hours. Depending on the number of participants, their level of knowledge at the start and the amount of discussion, the amount and choice of exercises, the estimated time of the first session can vary.</a:t>
            </a:r>
          </a:p>
          <a:p>
            <a:pPr marL="0" lvl="0" indent="0">
              <a:buFont typeface="+mj-lt"/>
              <a:buNone/>
            </a:pPr>
            <a:endParaRPr lang="en-GB" sz="1000" kern="1200" dirty="0">
              <a:solidFill>
                <a:schemeClr val="tx1"/>
              </a:solidFill>
              <a:effectLst/>
              <a:latin typeface="+mn-lt"/>
              <a:ea typeface="+mn-ea"/>
              <a:cs typeface="+mn-cs"/>
            </a:endParaRPr>
          </a:p>
          <a:p>
            <a:pPr marL="0" lvl="0" indent="0">
              <a:buFont typeface="+mj-lt"/>
              <a:buNone/>
            </a:pPr>
            <a:r>
              <a:rPr lang="en-GB" sz="1000" kern="1200" dirty="0">
                <a:solidFill>
                  <a:schemeClr val="tx1"/>
                </a:solidFill>
                <a:effectLst/>
                <a:latin typeface="+mn-lt"/>
                <a:ea typeface="+mn-ea"/>
                <a:cs typeface="+mn-cs"/>
              </a:rPr>
              <a:t>One could start at 09.00 AM and plan to end at 16.30 PM.</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600" b="1" i="0" u="none" strike="noStrike" baseline="0" dirty="0">
                <a:latin typeface="Verdana" panose="020B0604030504040204" pitchFamily="34" charset="0"/>
              </a:rPr>
              <a:t>Instructions / suggested text sheet 9</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600" dirty="0"/>
              <a:t>Some characteristics of anger</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sz="1600" dirty="0"/>
              <a:t>It is considered a natural and mostly automatic response to adverse acts </a:t>
            </a:r>
          </a:p>
          <a:p>
            <a:pPr marL="285750" indent="-285750">
              <a:lnSpc>
                <a:spcPct val="90000"/>
              </a:lnSpc>
              <a:buFont typeface="Arial" panose="020B0604020202020204" pitchFamily="34" charset="0"/>
              <a:buChar char="•"/>
            </a:pPr>
            <a:r>
              <a:rPr lang="en-GB" sz="1600" dirty="0"/>
              <a:t>Anger is a </a:t>
            </a:r>
            <a:r>
              <a:rPr lang="en-GB" sz="1600" b="1" dirty="0"/>
              <a:t>fundamental emotion.</a:t>
            </a:r>
            <a:r>
              <a:rPr lang="en-GB" sz="1600" dirty="0"/>
              <a:t> </a:t>
            </a:r>
            <a:r>
              <a:rPr lang="en-GB" sz="1600" baseline="0" dirty="0"/>
              <a:t> And it often takes the place of an underlying emotion. </a:t>
            </a:r>
            <a:r>
              <a:rPr lang="en-GB" sz="1600" dirty="0"/>
              <a:t>Some</a:t>
            </a:r>
            <a:r>
              <a:rPr lang="en-GB" sz="1600" baseline="0" dirty="0"/>
              <a:t> people feel it is a ‘bad’ or negative emotion, others say it only becomes a problem when someone is holding on to anger and it becomes chronical.</a:t>
            </a:r>
            <a:endParaRPr lang="en-GB" sz="1600" dirty="0"/>
          </a:p>
          <a:p>
            <a:pPr marL="285750" indent="-285750">
              <a:lnSpc>
                <a:spcPct val="90000"/>
              </a:lnSpc>
              <a:buFont typeface="Arial" panose="020B0604020202020204" pitchFamily="34" charset="0"/>
              <a:buChar char="•"/>
            </a:pPr>
            <a:r>
              <a:rPr lang="en-GB" sz="1600" dirty="0"/>
              <a:t>As explained before, anger is a </a:t>
            </a:r>
            <a:r>
              <a:rPr lang="en-GB" sz="1600" b="1" dirty="0"/>
              <a:t>push factor </a:t>
            </a:r>
            <a:r>
              <a:rPr lang="en-GB" sz="1600" dirty="0"/>
              <a:t>towards radicalisation </a:t>
            </a:r>
          </a:p>
          <a:p>
            <a:pPr marL="742950" lvl="1" indent="-285750">
              <a:lnSpc>
                <a:spcPct val="90000"/>
              </a:lnSpc>
              <a:buFont typeface="Arial" panose="020B0604020202020204" pitchFamily="34" charset="0"/>
              <a:buChar char="•"/>
            </a:pPr>
            <a:r>
              <a:rPr lang="en-GB" sz="1800" dirty="0"/>
              <a:t>together with a sense of identity /‘quest for significance’, individual frustration and insult, cognitive-social factors like risk taking and reduced social contact, personal victimization, displacement of aggression</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sz="1600" b="1" dirty="0"/>
              <a:t>Learning to manage anger properly is a skill, </a:t>
            </a:r>
            <a:r>
              <a:rPr lang="en-GB" sz="1600" dirty="0"/>
              <a:t>i</a:t>
            </a:r>
            <a:r>
              <a:rPr lang="en-GB" sz="1600" b="1" dirty="0"/>
              <a:t>t </a:t>
            </a:r>
            <a:r>
              <a:rPr lang="en-GB" sz="1600" dirty="0"/>
              <a:t>does not come by instinct. It is related to how we place a threshold to a complex interplay with other emotions.  </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People who are incapable of getting angry are also incapable of standing up for themselves. </a:t>
            </a:r>
            <a:r>
              <a:rPr lang="en-GB" sz="1600" b="1" dirty="0">
                <a:latin typeface="Calibri" panose="020F0502020204030204" pitchFamily="34" charset="0"/>
                <a:ea typeface="Calibri" panose="020F0502020204030204" pitchFamily="34" charset="0"/>
                <a:cs typeface="Times New Roman" panose="02020603050405020304" pitchFamily="18" charset="0"/>
              </a:rPr>
              <a:t>It is important then that people learn how to express anger appropriately.</a:t>
            </a:r>
            <a:r>
              <a:rPr lang="en-GB" sz="16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People need to learn healthy and socially respectful ways to express angry feelings,</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i="1" dirty="0">
                <a:latin typeface="Calibri" panose="020F0502020204030204" pitchFamily="34" charset="0"/>
                <a:ea typeface="Calibri" panose="020F0502020204030204" pitchFamily="34" charset="0"/>
                <a:cs typeface="Times New Roman" panose="02020603050405020304" pitchFamily="18" charset="0"/>
              </a:rPr>
              <a:t>and to not to let anger get out of control to the point where it negatively affects relationships, employability and health</a:t>
            </a:r>
            <a:r>
              <a:rPr lang="en-GB" sz="1600" dirty="0">
                <a:latin typeface="Calibri" panose="020F0502020204030204" pitchFamily="34" charset="0"/>
                <a:ea typeface="Calibri" panose="020F0502020204030204" pitchFamily="34" charset="0"/>
                <a:cs typeface="Times New Roman" panose="02020603050405020304" pitchFamily="18" charset="0"/>
              </a:rPr>
              <a:t>.</a:t>
            </a:r>
            <a:r>
              <a:rPr lang="ro-RO" sz="1600" dirty="0"/>
              <a:t> </a:t>
            </a:r>
          </a:p>
          <a:p>
            <a:pPr marL="285750" indent="-285750">
              <a:buFont typeface="Arial" panose="020B0604020202020204" pitchFamily="34" charset="0"/>
              <a:buChar char="•"/>
            </a:pPr>
            <a:r>
              <a:rPr lang="en-GB" sz="1600" dirty="0"/>
              <a:t>It is more satisfying to feel angry than to acknowledge the painful feelings associated with vulnerability.</a:t>
            </a:r>
            <a:endParaRPr lang="ro-RO" sz="1600" dirty="0"/>
          </a:p>
          <a:p>
            <a:pPr marL="0" indent="0">
              <a:lnSpc>
                <a:spcPct val="90000"/>
              </a:lnSpc>
              <a:buFont typeface="Arial" panose="020B0604020202020204" pitchFamily="34" charset="0"/>
              <a:buNone/>
            </a:pPr>
            <a:endParaRPr lang="en-GB" sz="16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9</a:t>
            </a:fld>
            <a:endParaRPr lang="en-US" dirty="0"/>
          </a:p>
        </p:txBody>
      </p:sp>
    </p:spTree>
    <p:extLst>
      <p:ext uri="{BB962C8B-B14F-4D97-AF65-F5344CB8AC3E}">
        <p14:creationId xmlns:p14="http://schemas.microsoft.com/office/powerpoint/2010/main" val="1884466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baseline="0" dirty="0">
                <a:latin typeface="Verdana" panose="020B0604030504040204" pitchFamily="34" charset="0"/>
              </a:rPr>
              <a:t>Instructions / suggested text sheet 10</a:t>
            </a:r>
          </a:p>
          <a:p>
            <a:r>
              <a:rPr lang="en-GB" sz="1000" dirty="0"/>
              <a:t>How can first line practitioners help youths to develop anger management skills? The workshop that is offered in this project is meant to support them in doing so.</a:t>
            </a:r>
          </a:p>
          <a:p>
            <a:endParaRPr lang="en-GB" sz="1000" dirty="0"/>
          </a:p>
          <a:p>
            <a:r>
              <a:rPr lang="en-GB" sz="1000" b="1" i="0" u="none" strike="noStrike" baseline="0" dirty="0">
                <a:solidFill>
                  <a:srgbClr val="000000"/>
                </a:solidFill>
                <a:latin typeface="Calibri" panose="020F0502020204030204" pitchFamily="34" charset="0"/>
              </a:rPr>
              <a:t>‘The Anger Management Lab’ </a:t>
            </a:r>
            <a:r>
              <a:rPr lang="en-GB" sz="1000" b="0" i="0" u="none" strike="noStrike" baseline="0" dirty="0">
                <a:solidFill>
                  <a:srgbClr val="000000"/>
                </a:solidFill>
                <a:latin typeface="Calibri" panose="020F0502020204030204" pitchFamily="34" charset="0"/>
              </a:rPr>
              <a:t>looks into how to better teach anger management as a form of psychoeducational intervention. It comprises a series of exercises that, if used in convergence, can help first line professionals working with young people vulnerable to radicalisation use anger management strategies and techniques to help divert them from violent an destructive behaviour. The techniques described have been inspired by the work of coachers and therapists in teaching and promoting anger management. </a:t>
            </a:r>
            <a:endParaRPr lang="en-GB" sz="1000" b="0" i="0" u="none" strike="noStrike" baseline="0" dirty="0">
              <a:latin typeface="Calibri" panose="020F0502020204030204" pitchFamily="34" charset="0"/>
            </a:endParaRPr>
          </a:p>
          <a:p>
            <a:r>
              <a:rPr lang="en-GB" sz="1000" b="0" i="0" u="none" strike="noStrike" baseline="0" dirty="0">
                <a:latin typeface="Calibri" panose="020F0502020204030204" pitchFamily="34" charset="0"/>
              </a:rPr>
              <a:t>The underlying idea is that by helping them to dissipate or control their anger will assist in preventing them from radicalization/polarization. </a:t>
            </a:r>
          </a:p>
          <a:p>
            <a:endParaRPr lang="en-GB" sz="1000" b="0" i="0" u="none" strike="noStrike" baseline="0" dirty="0">
              <a:latin typeface="Calibri" panose="020F0502020204030204" pitchFamily="34" charset="0"/>
            </a:endParaRPr>
          </a:p>
          <a:p>
            <a:r>
              <a:rPr lang="en-GB" sz="1000" b="0" i="0" u="none" strike="noStrike" baseline="0" dirty="0">
                <a:latin typeface="Calibri" panose="020F0502020204030204" pitchFamily="34" charset="0"/>
              </a:rPr>
              <a:t>For more detailed information I recommend the Manual for trainers of the Workshop Anger Management (show the site where it can be found? Or give a printed version as a gift? Put is on the </a:t>
            </a:r>
            <a:r>
              <a:rPr lang="en-GB" sz="1000" b="0" i="0" u="none" strike="noStrike" baseline="0" dirty="0" err="1">
                <a:latin typeface="Calibri" panose="020F0502020204030204" pitchFamily="34" charset="0"/>
              </a:rPr>
              <a:t>usb</a:t>
            </a:r>
            <a:r>
              <a:rPr lang="en-GB" sz="1000" b="0" i="0" u="none" strike="noStrike" baseline="0" dirty="0">
                <a:latin typeface="Calibri" panose="020F0502020204030204" pitchFamily="34" charset="0"/>
              </a:rPr>
              <a:t>-pen)</a:t>
            </a:r>
          </a:p>
          <a:p>
            <a:endParaRPr lang="en-GB" sz="1000" b="0" i="0" u="none" strike="noStrike" baseline="0" dirty="0">
              <a:latin typeface="Calibri" panose="020F0502020204030204" pitchFamily="34" charset="0"/>
            </a:endParaRPr>
          </a:p>
          <a:p>
            <a:r>
              <a:rPr lang="en-GB" sz="1000" b="0" i="0" u="none" strike="noStrike" baseline="0" dirty="0">
                <a:latin typeface="Calibri" panose="020F0502020204030204" pitchFamily="34" charset="0"/>
              </a:rPr>
              <a:t>We will now take an example of possible exercises from the workshop</a:t>
            </a:r>
            <a:endParaRPr lang="en-GB" sz="10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10</a:t>
            </a:fld>
            <a:endParaRPr lang="en-US" dirty="0"/>
          </a:p>
        </p:txBody>
      </p:sp>
    </p:spTree>
    <p:extLst>
      <p:ext uri="{BB962C8B-B14F-4D97-AF65-F5344CB8AC3E}">
        <p14:creationId xmlns:p14="http://schemas.microsoft.com/office/powerpoint/2010/main" val="2360270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11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is an example of one of the exercises in the workshop Anger Management. </a:t>
            </a:r>
            <a:r>
              <a:rPr lang="en-GB" dirty="0"/>
              <a:t>Multiple options are available and most are easy to replicate with youths.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My suggestion is to first experience how the exercise goes and then discuss the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@Trainer: Takes 20-30 min (depending on amount of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Hand out the wheel on paper.</a:t>
            </a:r>
          </a:p>
          <a:p>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0" dirty="0">
                <a:effectLst/>
                <a:latin typeface="Calibri" panose="020F0502020204030204" pitchFamily="34" charset="0"/>
                <a:ea typeface="Calibri" panose="020F0502020204030204" pitchFamily="34" charset="0"/>
                <a:cs typeface="Times New Roman" panose="02020603050405020304" pitchFamily="18" charset="0"/>
              </a:rPr>
              <a:t>This option asks every participant (who wishes to join) to choose an emotion and express it in front of the group. Others have to guess which emotion is expressed.</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Note: some people find this hard, create a safe environment and try to encourage them, but also allow people to opt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Note: for age groups younger than 14, there will be used a simpler version of the emotions wheel.</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198852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sheet 12</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exercise is named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Hints</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Each workshop comes with a manual that describes the objective, target audience and timing of each exercise. Also </a:t>
            </a:r>
            <a:br>
              <a:rPr lang="en-GB" sz="1200" b="0" dirty="0">
                <a:effectLst/>
                <a:latin typeface="Calibri" panose="020F0502020204030204" pitchFamily="34" charset="0"/>
                <a:ea typeface="Calibri" panose="020F0502020204030204" pitchFamily="34" charset="0"/>
                <a:cs typeface="Times New Roman" panose="02020603050405020304" pitchFamily="18" charset="0"/>
              </a:rPr>
            </a:br>
            <a:r>
              <a:rPr lang="en-GB" sz="1200" b="0" dirty="0">
                <a:effectLst/>
                <a:latin typeface="Calibri" panose="020F0502020204030204" pitchFamily="34" charset="0"/>
                <a:ea typeface="Calibri" panose="020F0502020204030204" pitchFamily="34" charset="0"/>
                <a:cs typeface="Times New Roman" panose="02020603050405020304" pitchFamily="18" charset="0"/>
              </a:rPr>
              <a:t>instructions are given about the execution and materials needed for the exercise.</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Wheel of emotions - Hints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objective is to make first line practitioners and youth aware of emotions and the way they are expressed. Later it can also be used to distinguish between </a:t>
            </a:r>
            <a:r>
              <a:rPr lang="en-GB" sz="1200" dirty="0">
                <a:effectLst/>
                <a:latin typeface="Calibri" panose="020F0502020204030204" pitchFamily="34" charset="0"/>
                <a:ea typeface="Calibri" panose="020F0502020204030204" pitchFamily="34" charset="0"/>
                <a:cs typeface="Times New Roman" panose="02020603050405020304" pitchFamily="18" charset="0"/>
              </a:rPr>
              <a:t>anger, chronic hurt and dis-adaptive behaviour </a:t>
            </a:r>
          </a:p>
          <a:p>
            <a:pPr lvl="1">
              <a:lnSpc>
                <a:spcPct val="115000"/>
              </a:lnSpc>
              <a:spcAft>
                <a:spcPts val="6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 audience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Puberty/teenage/adult (first line practitioners and youths)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Timing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part of the exercise 20-30 min (depending on the number of participants)</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Description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6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Participants are first instructed to randomly pick one feeling in the emotion wheel and role play (mime) its expression for others to recognise.</a:t>
            </a:r>
          </a:p>
          <a:p>
            <a:pPr lvl="1" algn="l">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method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Extended practice, c</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ognitive modelling through mentor think aloud, covert self-instruction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12</a:t>
            </a:fld>
            <a:endParaRPr lang="en-US" dirty="0"/>
          </a:p>
        </p:txBody>
      </p:sp>
    </p:spTree>
    <p:extLst>
      <p:ext uri="{BB962C8B-B14F-4D97-AF65-F5344CB8AC3E}">
        <p14:creationId xmlns:p14="http://schemas.microsoft.com/office/powerpoint/2010/main" val="1693089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 / suggested text sheet 13</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is another example of one of the exercises in the workshop Anger management. Distribute the handout. </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exercise takes about 20-25 minutes (if you need to shorten the program you can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skip this exercise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and just show it)</a:t>
            </a:r>
          </a:p>
          <a:p>
            <a:pPr>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Read the text</a:t>
            </a:r>
          </a:p>
          <a:p>
            <a:pPr>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Choose 1 useful tip from each phase (before - during - after a tantrum)</a:t>
            </a:r>
          </a:p>
          <a:p>
            <a:pPr>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Indicate why it attracts you</a:t>
            </a:r>
          </a:p>
          <a:p>
            <a:pPr algn="l">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13</a:t>
            </a:fld>
            <a:endParaRPr lang="en-US" dirty="0"/>
          </a:p>
        </p:txBody>
      </p:sp>
    </p:spTree>
    <p:extLst>
      <p:ext uri="{BB962C8B-B14F-4D97-AF65-F5344CB8AC3E}">
        <p14:creationId xmlns:p14="http://schemas.microsoft.com/office/powerpoint/2010/main" val="1928606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sheet 14</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exercise is named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Make a plan!</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Each workshop comes with a manual that describes the objective, target audience and timing of each exercise. Also </a:t>
            </a:r>
            <a:br>
              <a:rPr lang="en-GB" sz="1200" b="0" dirty="0">
                <a:effectLst/>
                <a:latin typeface="Calibri" panose="020F0502020204030204" pitchFamily="34" charset="0"/>
                <a:ea typeface="Calibri" panose="020F0502020204030204" pitchFamily="34" charset="0"/>
                <a:cs typeface="Times New Roman" panose="02020603050405020304" pitchFamily="18" charset="0"/>
              </a:rPr>
            </a:br>
            <a:r>
              <a:rPr lang="en-GB" sz="1200" b="0" dirty="0">
                <a:effectLst/>
                <a:latin typeface="Calibri" panose="020F0502020204030204" pitchFamily="34" charset="0"/>
                <a:ea typeface="Calibri" panose="020F0502020204030204" pitchFamily="34" charset="0"/>
                <a:cs typeface="Times New Roman" panose="02020603050405020304" pitchFamily="18" charset="0"/>
              </a:rPr>
              <a:t>instructions are given about the execution and materials needed for the exercise.</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Make a plan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objective is to</a:t>
            </a:r>
            <a:r>
              <a:rPr lang="en-GB" sz="1200" dirty="0">
                <a:effectLst/>
                <a:latin typeface="Calibri" panose="020F0502020204030204" pitchFamily="34" charset="0"/>
                <a:ea typeface="Calibri" panose="020F0502020204030204" pitchFamily="34" charset="0"/>
                <a:cs typeface="Times New Roman" panose="02020603050405020304" pitchFamily="18" charset="0"/>
              </a:rPr>
              <a:t> learn how to help contain and steer anger management issues by </a:t>
            </a:r>
            <a:r>
              <a:rPr lang="en-GB" sz="1200" b="0" i="0" dirty="0">
                <a:effectLst/>
                <a:latin typeface="Calibri" panose="020F0502020204030204" pitchFamily="34" charset="0"/>
                <a:ea typeface="Calibri" panose="020F0502020204030204" pitchFamily="34" charset="0"/>
                <a:cs typeface="Times New Roman" panose="02020603050405020304" pitchFamily="18" charset="0"/>
              </a:rPr>
              <a:t>learning how anger can be controlled by thinking about a strategy beforehand</a:t>
            </a: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 audience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Teenage/adult (first line practitioners and youths)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Timing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part of the exercise 20-25 minutes</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Description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Participants are asked to read the text below and then choose one tip per phase in terms of applicability and use. Activities should be structured on moments – before, during and after an anger outburst. </a:t>
            </a: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Then, they should present results </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Read the text</a:t>
            </a:r>
          </a:p>
          <a:p>
            <a:pPr lvl="1">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Choose 1 useful tip from each phase (before - during - after a tantrum)</a:t>
            </a:r>
          </a:p>
          <a:p>
            <a:pPr lvl="1">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Indicate why it attracts you</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method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Reading comprehension and guided discussion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14</a:t>
            </a:fld>
            <a:endParaRPr lang="en-US" dirty="0"/>
          </a:p>
        </p:txBody>
      </p:sp>
    </p:spTree>
    <p:extLst>
      <p:ext uri="{BB962C8B-B14F-4D97-AF65-F5344CB8AC3E}">
        <p14:creationId xmlns:p14="http://schemas.microsoft.com/office/powerpoint/2010/main" val="3315400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latin typeface="Arial" charset="0"/>
                <a:cs typeface="Arial" charset="0"/>
              </a:rPr>
              <a:t>For our next topic we go back to the trigger factor model which described several components of radicalisation. </a:t>
            </a:r>
          </a:p>
          <a:p>
            <a:endParaRPr lang="en-GB" dirty="0">
              <a:latin typeface="Arial" charset="0"/>
              <a:cs typeface="Arial" charset="0"/>
            </a:endParaRPr>
          </a:p>
          <a:p>
            <a:pPr marL="0" indent="0">
              <a:buFont typeface="+mj-lt"/>
              <a:buNone/>
            </a:pPr>
            <a:r>
              <a:rPr lang="en-GB" dirty="0">
                <a:latin typeface="Arial" charset="0"/>
                <a:cs typeface="Arial" charset="0"/>
              </a:rPr>
              <a:t>We will now focus on two topics that are interconnected and also related to the way people react to triggers: Identity and narratives</a:t>
            </a:r>
          </a:p>
          <a:p>
            <a:pPr marL="228600" indent="-228600">
              <a:buFont typeface="+mj-lt"/>
              <a:buAutoNum type="arabicPeriod"/>
            </a:pPr>
            <a:endParaRPr lang="en-GB" dirty="0">
              <a:latin typeface="Arial" charset="0"/>
              <a:cs typeface="Arial" charset="0"/>
            </a:endParaRPr>
          </a:p>
          <a:p>
            <a:pPr marL="228600" indent="-228600">
              <a:buFont typeface="+mj-lt"/>
              <a:buAutoNum type="arabicPeriod"/>
            </a:pPr>
            <a:r>
              <a:rPr lang="nl-NL" dirty="0"/>
              <a:t>Identity</a:t>
            </a:r>
          </a:p>
          <a:p>
            <a:pPr marL="228600" indent="-228600">
              <a:buFont typeface="+mj-lt"/>
              <a:buAutoNum type="arabicPeriod"/>
            </a:pPr>
            <a:endParaRPr lang="nl-NL" dirty="0"/>
          </a:p>
          <a:p>
            <a:pPr marL="228600" indent="-228600">
              <a:buFont typeface="+mj-lt"/>
              <a:buAutoNum type="arabicPeriod"/>
            </a:pPr>
            <a:r>
              <a:rPr lang="nl-NL" dirty="0"/>
              <a:t>Personal experiences with discrimination</a:t>
            </a:r>
            <a:br>
              <a:rPr lang="nl-NL" dirty="0"/>
            </a:br>
            <a:endParaRPr lang="nl-NL" dirty="0"/>
          </a:p>
          <a:p>
            <a:pPr marL="228600" indent="-228600">
              <a:buFont typeface="+mj-lt"/>
              <a:buAutoNum type="arabicPeriod"/>
            </a:pPr>
            <a:r>
              <a:rPr lang="nl-NL" dirty="0"/>
              <a:t>Confrontation with propaganda</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Personal experiences and propaganda feed into the narratives that we have of ourselves and of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We will see that narratives and identity can become a vulnerability for radicalisation but can also be protective factors</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15</a:t>
            </a:fld>
            <a:endParaRPr lang="en-US"/>
          </a:p>
        </p:txBody>
      </p:sp>
    </p:spTree>
    <p:extLst>
      <p:ext uri="{BB962C8B-B14F-4D97-AF65-F5344CB8AC3E}">
        <p14:creationId xmlns:p14="http://schemas.microsoft.com/office/powerpoint/2010/main" val="88571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n-GB" sz="1800" b="1" i="0" u="none" strike="noStrike" baseline="0" dirty="0">
                <a:latin typeface="Verdana" panose="020B0604030504040204" pitchFamily="34" charset="0"/>
              </a:rPr>
              <a:t>Instructions / suggested text sheet 16</a:t>
            </a:r>
          </a:p>
          <a:p>
            <a:pPr marL="0" marR="0" lvl="0" indent="0" algn="l" defTabSz="945307"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pPr defTabSz="945307">
              <a:defRPr/>
            </a:pPr>
            <a:r>
              <a:rPr lang="en-GB" sz="1800" noProof="0" dirty="0"/>
              <a:t>But what are narratives? What is identity? And how are they related?</a:t>
            </a:r>
          </a:p>
          <a:p>
            <a:pPr defTabSz="945307">
              <a:defRPr/>
            </a:pPr>
            <a:endParaRPr lang="en-GB" sz="1800" noProof="0" dirty="0"/>
          </a:p>
          <a:p>
            <a:pPr defTabSz="945307">
              <a:defRPr/>
            </a:pPr>
            <a:r>
              <a:rPr lang="en-GB" sz="1800" b="1" noProof="0" dirty="0"/>
              <a:t>Identity:</a:t>
            </a:r>
            <a:r>
              <a:rPr lang="en-GB" sz="1800" noProof="0" dirty="0"/>
              <a:t> the feeling of being a unique and internally coherent person despite all the changes in relation to others. (a construct)</a:t>
            </a:r>
          </a:p>
          <a:p>
            <a:pPr defTabSz="945307">
              <a:defRPr/>
            </a:pPr>
            <a:r>
              <a:rPr lang="en-GB" sz="1800" noProof="0" dirty="0"/>
              <a:t>The development of one’s identity happens along the central questions shown on the sheet. The answers to these questions are a result of the interaction between one’s personality with a certain frame of reference and one’s experiences. So the way you interpret experiences is coloured by your current beliefs. </a:t>
            </a:r>
          </a:p>
          <a:p>
            <a:pPr defTabSz="945307">
              <a:defRPr/>
            </a:pPr>
            <a:endParaRPr lang="en-GB" sz="1800" noProof="0" dirty="0"/>
          </a:p>
          <a:p>
            <a:pPr algn="l"/>
            <a:r>
              <a:rPr lang="en-GB" sz="1800" noProof="0" dirty="0"/>
              <a:t>Background information for trainer</a:t>
            </a:r>
          </a:p>
          <a:p>
            <a:r>
              <a:rPr lang="en-GB" sz="1800" noProof="0" dirty="0">
                <a:hlinkClick r:id="rId3"/>
              </a:rPr>
              <a:t>https://jia.sipa.columbia.edu/online-articles/understanding-radicalization-through-lens-%E2%80%98identity-vulnerability%E2%80%99</a:t>
            </a:r>
            <a:endParaRPr lang="en-GB" sz="1800" noProof="0" dirty="0"/>
          </a:p>
          <a:p>
            <a:endParaRPr lang="en-GB" sz="1800" noProof="0" dirty="0"/>
          </a:p>
          <a:p>
            <a:r>
              <a:rPr lang="en-GB" sz="1800" noProof="0" dirty="0"/>
              <a:t>Erikson (1968): the central developmental task of adolescence is the development of one's own identity. Reorientation and discovery of possibilities and limitations.</a:t>
            </a:r>
          </a:p>
          <a:p>
            <a:r>
              <a:rPr lang="en-GB" sz="1800" noProof="0" dirty="0"/>
              <a:t>The development process is a long-term interaction between predisposition and environmental factors.</a:t>
            </a:r>
          </a:p>
          <a:p>
            <a:r>
              <a:rPr lang="en-GB" sz="1800" noProof="0" dirty="0"/>
              <a:t>Pedagogy and psychology follow Erikson's life course theory. He distinguishes eight phases in a human life. In every phase of life a person is confronted with a psychosocial crisis that has to be solved. The results of this crisis influence someone's personality. In phase five of life, this is the period of adolescence, forming a stable identity and a stable self-image are the most important tasks. In this age phase (12- 18 years), young people develop an image of themselves in comparison with other people. When the process succeeds, a stable identity is formed at the end of this phase. When the process fails, role confusion can occur and an identity crisis can arise. Within this theory 'identity' is looked at from a psychological point of view. </a:t>
            </a:r>
          </a:p>
          <a:p>
            <a:endParaRPr lang="en-GB" sz="1800" noProof="0" dirty="0"/>
          </a:p>
          <a:p>
            <a:r>
              <a:rPr lang="en-GB" sz="1800" noProof="0" dirty="0"/>
              <a:t>So during </a:t>
            </a:r>
            <a:r>
              <a:rPr lang="en-GB" sz="1800" b="1" noProof="0" dirty="0"/>
              <a:t>adolescence</a:t>
            </a:r>
            <a:r>
              <a:rPr lang="en-GB" sz="1800" noProof="0" dirty="0"/>
              <a:t> young people ask themselves ‘Who am I?’ of ‘Who do I want to become?’. In order to answer these questions, different (identity) alternatives are usually explored (exploration). E.g. entering into new friendship relationships, adopting a different style of clothing or even expressing risky behaviour.</a:t>
            </a:r>
          </a:p>
          <a:p>
            <a:endParaRPr lang="en-GB" sz="1800" noProof="0" dirty="0"/>
          </a:p>
          <a:p>
            <a:r>
              <a:rPr lang="en-GB" sz="1800" noProof="0" dirty="0"/>
              <a:t>The search for one's own identity can be through music, clothing, friends, school, jobs, hobbies and other pursuits, sports, culture, norms and values, faith, beliefs in other areas, skills, cars, hair style and anything else you are interested in. The most important thing is that young people gather friends around them during this period. If you go into unfamiliar territory, you feel a lot safer with friends around you. Friends are often one of the starting points for the search for one's own identity and constantly consulting with them provides a basis for exploring what does and does not suit you. They are usually about the same age, the same level of education, and the same ethnic and social background. You feel attracted to people who resemble you. </a:t>
            </a:r>
          </a:p>
          <a:p>
            <a:r>
              <a:rPr lang="en-GB" sz="1800" noProof="0" dirty="0"/>
              <a:t> </a:t>
            </a:r>
          </a:p>
          <a:p>
            <a:pPr defTabSz="945307">
              <a:defRPr/>
            </a:pPr>
            <a:r>
              <a:rPr lang="en-GB" sz="1800" noProof="0" dirty="0"/>
              <a:t>The individual uses narratives to make sense of the world. </a:t>
            </a:r>
            <a:r>
              <a:rPr lang="en-GB" sz="1800" dirty="0"/>
              <a:t>The process of identity development represents the link between self and society. </a:t>
            </a:r>
            <a:endParaRPr lang="en-GB" sz="1800" noProof="0" dirty="0"/>
          </a:p>
          <a:p>
            <a:pPr defTabSz="945307">
              <a:defRPr/>
            </a:pPr>
            <a:endParaRPr lang="en-GB" sz="1800" noProof="0" dirty="0"/>
          </a:p>
          <a:p>
            <a:pPr defTabSz="945307">
              <a:defRPr/>
            </a:pPr>
            <a:r>
              <a:rPr lang="en-GB" sz="1800" noProof="0" dirty="0"/>
              <a:t>The narratives we are attracted to can change over time.</a:t>
            </a:r>
          </a:p>
          <a:p>
            <a:pPr defTabSz="945307">
              <a:defRPr/>
            </a:pPr>
            <a:r>
              <a:rPr lang="en-GB" sz="1800" noProof="0" dirty="0"/>
              <a:t>There is no identity without a story. We always need language to shape our identity and we are influenced by the stories we believe in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3048685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dirty="0">
                <a:latin typeface="Verdana" panose="020B0604030504040204" pitchFamily="34" charset="0"/>
              </a:rPr>
              <a:t>Instructions / suggested text sheet 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a narrative from a sociological and a psychological point of 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By narrative we mean the short or longer stories that we grow up with and hear in our environment. These stories often contain implicit instructions on how to behave within a certain context. In a neutral sense, they offer a guideline for behaving properly and doing well in the group you are growing up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Ranging from cultural  master narratives to personal life stories; fed by sayings, images, feedback, explicit and implicit rules. It is a way for individuals and groups to make sense of events and actions in their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As an example the historical stories of the Israelis and the Palestinians, they can be seen as </a:t>
            </a:r>
            <a:r>
              <a:rPr lang="en-GB" sz="2800" dirty="0"/>
              <a:t>“master narratives” of national identity. </a:t>
            </a:r>
            <a:r>
              <a:rPr lang="en-GB" sz="1800" dirty="0">
                <a:effectLst/>
                <a:latin typeface="Calibri" panose="020F0502020204030204" pitchFamily="34" charset="0"/>
                <a:ea typeface="Calibri" panose="020F0502020204030204" pitchFamily="34" charset="0"/>
                <a:cs typeface="Times New Roman" panose="02020603050405020304" pitchFamily="18" charset="0"/>
              </a:rPr>
              <a:t>Two views, two frames of references, two meanings of history.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(Alternative example: Make America great again vs Black Lives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@Trainer for more background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a:t>Narrative and the Cultural Psychology of Identity </a:t>
            </a:r>
            <a:r>
              <a:rPr lang="en-GB" sz="2800" dirty="0"/>
              <a:t>Phillip L. Hammack University of California, Santa Cruz, 2008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@Trainer</a:t>
            </a:r>
          </a:p>
          <a:p>
            <a:pPr>
              <a:lnSpc>
                <a:spcPct val="115000"/>
              </a:lnSpc>
              <a:spcAft>
                <a:spcPts val="600"/>
              </a:spcAft>
            </a:pPr>
            <a:r>
              <a:rPr lang="en-GB" sz="2800" dirty="0"/>
              <a:t>For many people, narratives are a complex concept. At the end of the explanation (slides 18-25) the k</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ey take away should be: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Identity is formed through stories. Those that we tell each other and those that we tell ourselves to explain and motivate our choices, our reactions, our past, present and future.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Collective identities are also formed through stories.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are no fixed identities, as identity just as any other specific feature of the human personality is undergoing a constant process of change.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One of the most basic therapeutic principles in narrative therapy is that we find meaning and healing through telling stories. (Courtney, 2017)</a:t>
            </a:r>
          </a:p>
          <a:p>
            <a:pPr marL="342900" lvl="0" indent="-342900" algn="just">
              <a:lnSpc>
                <a:spcPct val="115000"/>
              </a:lnSpc>
              <a:spcAft>
                <a:spcPts val="600"/>
              </a:spcAft>
              <a:buFont typeface="Symbol" panose="05050102010706020507" pitchFamily="18" charset="2"/>
              <a:buChar char=""/>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600"/>
              </a:spcAft>
              <a:buFont typeface="Symbol" panose="05050102010706020507" pitchFamily="18" charset="2"/>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Stories often form the basis of power relations. Dominant narratives are aimed at allowing a particular group to maintain a dominant position in a community or society. Marginal narratives help to keep other groups in a subordinate position. It goes without saying that the use of these narratives is context-dependent and part of the system that we as a society maintain together'.</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2569145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dirty="0">
                <a:latin typeface="Verdana" panose="020B0604030504040204" pitchFamily="34" charset="0"/>
              </a:rPr>
              <a:t>Instructions / suggested text sheet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So all these stories feed into our identity, or identities, because we have more than one identity, both internally and externally.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Internally we have our own personal identities, the way we see ourselves, the stories that we keep. The identities other people project onto us form our external identities, their stories about us, both as individuals and as part of certain groups. Some of these stories overlap, others do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@Trainer: Background information to form your own explanation of this topic to the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Narratives have been acknowledged in e.g. sociological, psychological, cultural anthropological studies etc. as a basic strategy lying at the heart of identity formation and restructuring. In simple words,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identity is formed through narratives</a:t>
            </a:r>
            <a:r>
              <a:rPr lang="en-GB" sz="1800" dirty="0">
                <a:effectLst/>
                <a:latin typeface="Calibri" panose="020F0502020204030204" pitchFamily="34" charset="0"/>
                <a:ea typeface="Calibri" panose="020F0502020204030204" pitchFamily="34" charset="0"/>
                <a:cs typeface="Times New Roman" panose="02020603050405020304" pitchFamily="18" charset="0"/>
              </a:rPr>
              <a:t>. Those that we tell each other and those that we tell ourselves to explain and motivate our choices, our reactions, our past, present and future. One’s </a:t>
            </a:r>
            <a:r>
              <a:rPr lang="en-GB" sz="2800" dirty="0"/>
              <a:t>personal narrative is constructed and reconstructed across the life course and scripted in and through social interaction and social practice.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Individuals are both containers of identities that other people project upon them through stories and distributors of identities they themselves project out to the world through their own stories.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relationship between a “master” narrative and a personal narrative of identity provides direct access to the process of social reproduction and change. The concept of a master narrative (see Bamberg, 2004; Thorne, 2004; Thorne &amp; McLean, 2003) is consistent with notions of a “dominant discourse” As individuals begin to construct personal narratives of identity that will anchor the cognitive and social context through which they develop, they engage with master narratives of identity</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en-GB" dirty="0"/>
              <a:t>Young people define and redefine identity in relation to others. The cultural environment is therefore important. This is where social interactions take place and identities are defined. From childhood on, young people are taught the rules, norms, values and behaviours that are common within the 'culture' in which they grow up. They learn the social position of certain subgroups and rules of conduct for how to behave towards certain individuals. These social classifications become 'normal' for young people and provide 'a set of self-evident ways of thinking, feeling and doing. " The classifications and the interpretations are not static. They differ from culture to culture and can change over time. </a:t>
            </a:r>
          </a:p>
          <a:p>
            <a:endParaRPr lang="en-GB" dirty="0"/>
          </a:p>
          <a:p>
            <a:r>
              <a:rPr lang="en-GB" dirty="0" err="1"/>
              <a:t>Kósa</a:t>
            </a:r>
            <a:r>
              <a:rPr lang="en-GB" dirty="0"/>
              <a:t>, E. (2005). ‘Mass media and identity development in adolescence’. In </a:t>
            </a:r>
            <a:r>
              <a:rPr lang="en-GB" dirty="0" err="1"/>
              <a:t>Fülöp</a:t>
            </a:r>
            <a:r>
              <a:rPr lang="en-GB" dirty="0"/>
              <a:t>, M. </a:t>
            </a:r>
            <a:r>
              <a:rPr lang="en-GB" dirty="0" err="1"/>
              <a:t>en</a:t>
            </a:r>
            <a:r>
              <a:rPr lang="en-GB" dirty="0"/>
              <a:t> Ross, A. (red)., Growing up in Europe today. Developing identities among adolescents. Stoke on Trent/ Sterling: Trentham Books, p. 121- 137. </a:t>
            </a:r>
          </a:p>
          <a:p>
            <a:endParaRPr lang="en-GB" dirty="0"/>
          </a:p>
          <a:p>
            <a:r>
              <a:rPr lang="en-GB" dirty="0"/>
              <a:t>People have multiple identities: husband, father, Brit, soccer player, baker or woman, sister, Turk, painter, socialist. Each of these identities includes norms, values, prejudices, choices,....</a:t>
            </a:r>
          </a:p>
          <a:p>
            <a:r>
              <a:rPr lang="en-GB" dirty="0"/>
              <a:t>We have our ow perception of who we are, but there is also the identity that is seen by others</a:t>
            </a:r>
          </a:p>
          <a:p>
            <a:endParaRPr lang="en-GB" dirty="0"/>
          </a:p>
          <a:p>
            <a:r>
              <a:rPr lang="en-GB" dirty="0"/>
              <a:t>If there are competing / conflicting identities radicalisation can take place. If the social and moral norms of conflicting identities do not match, this creates tension (sometimes cognitive dissonance). The identity that is under most pressure is strengthened.</a:t>
            </a:r>
          </a:p>
          <a:p>
            <a:endParaRPr lang="en-GB" dirty="0"/>
          </a:p>
          <a:p>
            <a:r>
              <a:rPr lang="en-GB" dirty="0"/>
              <a:t>The experience of identity threat, or of existential insecurity in matters of identity, most certainly influences the process of social regeneration (see Giddens, 1991; </a:t>
            </a:r>
            <a:r>
              <a:rPr lang="en-GB" dirty="0" err="1"/>
              <a:t>Kinnvall</a:t>
            </a:r>
            <a:r>
              <a:rPr lang="en-GB" dirty="0"/>
              <a:t>, 2004; Pettigrew, 2003). Concern over the possible loss of collective identity, which is common among many groups who are marginalized or disempowered within a particular social structure, likely motivates a strong connection between master narratives and personal narratives of identity (Hammack, 2008)</a:t>
            </a:r>
          </a:p>
          <a:p>
            <a:endParaRPr lang="en-GB" dirty="0"/>
          </a:p>
          <a:p>
            <a:r>
              <a:rPr lang="en-GB" dirty="0"/>
              <a:t>Exercises help with this struggle (externalize the problem, break it down, look at past to know you are capable of dealing with the situation)</a:t>
            </a:r>
          </a:p>
          <a:p>
            <a:r>
              <a:rPr lang="en-GB" dirty="0"/>
              <a:t>Hang on to a positive narrative under threat of another</a:t>
            </a:r>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18</a:t>
            </a:fld>
            <a:endParaRPr lang="en-US"/>
          </a:p>
        </p:txBody>
      </p:sp>
    </p:spTree>
    <p:extLst>
      <p:ext uri="{BB962C8B-B14F-4D97-AF65-F5344CB8AC3E}">
        <p14:creationId xmlns:p14="http://schemas.microsoft.com/office/powerpoint/2010/main" val="227266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1</a:t>
            </a:r>
          </a:p>
          <a:p>
            <a:endParaRPr lang="en-GB" b="1" noProof="0" dirty="0"/>
          </a:p>
          <a:p>
            <a:r>
              <a:rPr lang="en-GB" b="1" noProof="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Start with a rehearsal of last time. Take some time because it stimulates memory and activates the participants, and it lays a better foundation for day 2.</a:t>
            </a:r>
            <a:endParaRPr lang="nl-NL" noProof="0" dirty="0"/>
          </a:p>
          <a:p>
            <a:r>
              <a:rPr lang="en-GB" noProof="0" dirty="0"/>
              <a:t>You can show the selected pictures to jog their memory, but better to just let them tell you the content</a:t>
            </a:r>
          </a:p>
          <a:p>
            <a:endParaRPr lang="en-GB" noProof="0" dirty="0"/>
          </a:p>
          <a:p>
            <a:r>
              <a:rPr lang="en-GB" noProof="0" dirty="0"/>
              <a:t>(NB this sheet looks a bit chaotic, but if you ‘play’ it, it will be clear)</a:t>
            </a:r>
          </a:p>
          <a:p>
            <a:endParaRPr lang="en-GB" noProof="0" dirty="0"/>
          </a:p>
          <a:p>
            <a:r>
              <a:rPr lang="en-GB" noProof="0" dirty="0"/>
              <a:t>What did we do last time? What do you remember?</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Introduction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 7 workshops (coaching and parenting, critical thinking, anger management, narratives, conflict handling, </a:t>
            </a:r>
            <a:r>
              <a:rPr lang="en-GB" sz="1200" noProof="0" dirty="0"/>
              <a:t>s</a:t>
            </a:r>
            <a:r>
              <a:rPr lang="en-GB" sz="1200" dirty="0" err="1"/>
              <a:t>imulation</a:t>
            </a:r>
            <a:r>
              <a:rPr lang="en-GB" sz="1200" dirty="0"/>
              <a:t> and discussion, </a:t>
            </a:r>
            <a:r>
              <a:rPr lang="en-GB" noProof="0" dirty="0"/>
              <a:t>state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 set up workshops (</a:t>
            </a:r>
            <a:r>
              <a:rPr lang="en-GB" sz="1200" b="0" i="0" u="none" strike="noStrike" baseline="0" dirty="0">
                <a:solidFill>
                  <a:srgbClr val="000000"/>
                </a:solidFill>
                <a:latin typeface="Verdana" panose="020B0604030504040204" pitchFamily="34" charset="0"/>
              </a:rPr>
              <a:t>radicalisation in general, the relationship between radicalisation and the workshop’s topic, insight into the specific topic, exercises)</a:t>
            </a:r>
            <a:endParaRPr lang="en-GB" noProof="0" dirty="0"/>
          </a:p>
          <a:p>
            <a:endParaRPr lang="en-GB" noProof="0" dirty="0"/>
          </a:p>
          <a:p>
            <a:r>
              <a:rPr lang="en-GB" noProof="0" dirty="0"/>
              <a:t>Radicalisation </a:t>
            </a:r>
          </a:p>
          <a:p>
            <a:r>
              <a:rPr lang="en-GB" noProof="0" dirty="0"/>
              <a:t>– definition</a:t>
            </a:r>
          </a:p>
          <a:p>
            <a:r>
              <a:rPr lang="en-GB" noProof="0" dirty="0"/>
              <a:t>– trigger model</a:t>
            </a:r>
          </a:p>
          <a:p>
            <a:r>
              <a:rPr lang="en-GB" noProof="0" dirty="0"/>
              <a:t>– different ideologies: </a:t>
            </a:r>
            <a:r>
              <a:rPr lang="en-US" dirty="0"/>
              <a:t>religiously</a:t>
            </a:r>
            <a:r>
              <a:rPr lang="en-US" baseline="0" dirty="0"/>
              <a:t> centered, or extreme-right, extreme left or single issue, like animal activism and extremism</a:t>
            </a:r>
          </a:p>
          <a:p>
            <a:r>
              <a:rPr lang="en-GB" noProof="0" dirty="0"/>
              <a:t>– p</a:t>
            </a:r>
            <a:r>
              <a:rPr lang="en-US" baseline="0" dirty="0" err="1"/>
              <a:t>ossible</a:t>
            </a:r>
            <a:r>
              <a:rPr lang="en-US" baseline="0" dirty="0"/>
              <a:t> signs</a:t>
            </a:r>
          </a:p>
          <a:p>
            <a:endParaRPr lang="en-GB" noProof="0" dirty="0"/>
          </a:p>
          <a:p>
            <a:r>
              <a:rPr lang="en-GB" noProof="0" dirty="0"/>
              <a:t>Coaching and Parenting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latin typeface="Calibri" panose="020F0502020204030204" pitchFamily="34" charset="0"/>
              </a:rPr>
              <a:t>Child development starts at birth and ends with adolescence. During that time biological, social, emotional, cognitive and psychological changes take place. In each phase a child has a central challenge to overcome. Teenagers and adolescents are on a road from childhood to maturity. Forming their identity along the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Explanation on the way coaching and parenting can either increase of decrease the chances of radicalisation </a:t>
            </a:r>
          </a:p>
          <a:p>
            <a:r>
              <a:rPr lang="en-GB" noProof="0" dirty="0"/>
              <a:t>Exercises:</a:t>
            </a:r>
          </a:p>
          <a:p>
            <a:pPr lvl="1"/>
            <a:r>
              <a:rPr lang="en-GB" noProof="0" dirty="0"/>
              <a:t>What makes a good mentor/parent?</a:t>
            </a:r>
          </a:p>
          <a:p>
            <a:pPr lvl="1"/>
            <a:r>
              <a:rPr lang="en-GB" noProof="0" dirty="0"/>
              <a:t>Build your own role model</a:t>
            </a:r>
          </a:p>
          <a:p>
            <a:endParaRPr lang="en-GB" noProof="0" dirty="0"/>
          </a:p>
          <a:p>
            <a:r>
              <a:rPr lang="en-GB" noProof="0" dirty="0"/>
              <a:t>Critical thinking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noProof="0" dirty="0">
                <a:solidFill>
                  <a:schemeClr val="tx1"/>
                </a:solidFill>
                <a:latin typeface="Calibri" panose="020F0502020204030204" pitchFamily="34" charset="0"/>
                <a:ea typeface="+mn-ea"/>
                <a:cs typeface="+mn-cs"/>
              </a:rPr>
              <a:t>Explanation on how easily people will fall prey to propaganda and lies if they do not think critically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noProof="0" dirty="0">
                <a:solidFill>
                  <a:schemeClr val="tx1"/>
                </a:solidFill>
                <a:latin typeface="Calibri" panose="020F0502020204030204" pitchFamily="34" charset="0"/>
                <a:ea typeface="+mn-ea"/>
                <a:cs typeface="+mn-cs"/>
              </a:rPr>
              <a:t>What is critical thinking?</a:t>
            </a:r>
          </a:p>
          <a:p>
            <a:r>
              <a:rPr lang="en-GB" noProof="0" dirty="0"/>
              <a:t>Exercises: experiencing one or more of the exercises to improve critical thinking</a:t>
            </a:r>
          </a:p>
          <a:p>
            <a:pPr lvl="1"/>
            <a:r>
              <a:rPr lang="en-GB" noProof="0" dirty="0"/>
              <a:t>Try one sentence</a:t>
            </a:r>
          </a:p>
          <a:p>
            <a:pPr lvl="1"/>
            <a:r>
              <a:rPr lang="en-GB" noProof="0" dirty="0"/>
              <a:t>The 6 questions</a:t>
            </a:r>
          </a:p>
          <a:p>
            <a:endParaRPr lang="en-GB" noProof="0" dirty="0"/>
          </a:p>
          <a:p>
            <a:r>
              <a:rPr lang="en-GB" noProof="0" dirty="0"/>
              <a:t>Feedback – Very important, to improve the effectiveness of the training</a:t>
            </a:r>
          </a:p>
          <a:p>
            <a:endParaRPr lang="en-GB" noProof="0" dirty="0"/>
          </a:p>
          <a:p>
            <a:r>
              <a:rPr lang="en-GB" noProof="0" dirty="0"/>
              <a:t>I also asked if you would think about things you need in your job context regarding radicalisation. </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a:t>
            </a:fld>
            <a:endParaRPr lang="en-US" dirty="0"/>
          </a:p>
        </p:txBody>
      </p:sp>
    </p:spTree>
    <p:extLst>
      <p:ext uri="{BB962C8B-B14F-4D97-AF65-F5344CB8AC3E}">
        <p14:creationId xmlns:p14="http://schemas.microsoft.com/office/powerpoint/2010/main" val="1330498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sz="1200" b="0" dirty="0">
                <a:effectLst/>
                <a:latin typeface="Calibri" panose="020F0502020204030204" pitchFamily="34" charset="0"/>
                <a:ea typeface="Calibri" panose="020F0502020204030204" pitchFamily="34" charset="0"/>
                <a:cs typeface="Times New Roman" panose="02020603050405020304" pitchFamily="18" charset="0"/>
              </a:rPr>
              <a:t>This is an example of one of the exercises in the workshop Narratives and identity. </a:t>
            </a:r>
            <a:endParaRPr lang="en-GB" dirty="0">
              <a:hlinkClick r:id="rId3"/>
            </a:endParaRPr>
          </a:p>
          <a:p>
            <a:r>
              <a:rPr lang="en-GB" dirty="0">
                <a:hlinkClick r:id="rId3"/>
              </a:rPr>
              <a:t>https://www.ted.com/talks/chimamanda_ngozi_adichie_the_danger_of_a_single_story#t-547447</a:t>
            </a:r>
            <a:r>
              <a:rPr lang="en-GB" dirty="0"/>
              <a:t> (tot 9.40) Click on picture</a:t>
            </a:r>
          </a:p>
          <a:p>
            <a:endParaRPr lang="en-GB" dirty="0"/>
          </a:p>
          <a:p>
            <a:r>
              <a:rPr lang="en-GB" dirty="0"/>
              <a:t>Ask people to comment, what struck them, what do they take away from this clip? How do stories influence identity?</a:t>
            </a:r>
          </a:p>
          <a:p>
            <a:endParaRPr lang="en-GB" dirty="0"/>
          </a:p>
          <a:p>
            <a:r>
              <a:rPr lang="en-GB" dirty="0"/>
              <a:t>Discuss in twos examples of narratives that can either have a positive or negative effect on  radicalisation</a:t>
            </a:r>
          </a:p>
          <a:p>
            <a:endParaRPr lang="en-GB" dirty="0"/>
          </a:p>
          <a:p>
            <a:r>
              <a:rPr lang="en-GB" dirty="0"/>
              <a:t>How could you use stories in a positive way?</a:t>
            </a:r>
          </a:p>
          <a:p>
            <a:endParaRPr lang="en-GB" dirty="0"/>
          </a:p>
          <a:p>
            <a:pPr defTabSz="945307">
              <a:defRPr/>
            </a:pPr>
            <a:r>
              <a:rPr lang="en-GB" b="1" dirty="0"/>
              <a:t>Exercise No. 3 Spot the problem narrative therapy can solve </a:t>
            </a:r>
            <a:r>
              <a:rPr lang="en-GB" dirty="0"/>
              <a:t>	</a:t>
            </a:r>
          </a:p>
          <a:p>
            <a:r>
              <a:rPr lang="en-GB" dirty="0"/>
              <a:t>Participants are instructed to watch the </a:t>
            </a:r>
            <a:r>
              <a:rPr lang="en-GB" dirty="0" err="1"/>
              <a:t>TedTalk</a:t>
            </a:r>
            <a:r>
              <a:rPr lang="en-GB" dirty="0"/>
              <a:t> by Chimamanda Adichie and, subsequently, a group discussion is encouraged to delineate the therapeutic functions of a story. The relationship between exposure to a single story and the emergence of polarisation, extremism, tribalism, nationalism etc. are discussed both in terms of risks and coping strategies. </a:t>
            </a:r>
          </a:p>
          <a:p>
            <a:endParaRPr lang="en-GB" dirty="0"/>
          </a:p>
          <a:p>
            <a:r>
              <a:rPr lang="en-US" dirty="0"/>
              <a:t>Notes for trainers to give emphasis to during the discussion: </a:t>
            </a:r>
          </a:p>
          <a:p>
            <a:pPr marL="177245" indent="-177245">
              <a:buFontTx/>
              <a:buChar char="-"/>
            </a:pPr>
            <a:r>
              <a:rPr lang="en-US" dirty="0"/>
              <a:t>Narrative therapy is based on the idea that reality is subjective, multiple and fluid. If we construct meaning through language within communities of people and maintain it through storytelling, then the way we frame the story becomes critical to our identity formation and power of self-regulation; </a:t>
            </a:r>
          </a:p>
          <a:p>
            <a:pPr marL="177245" indent="-177245">
              <a:buFontTx/>
              <a:buChar char="-"/>
            </a:pPr>
            <a:r>
              <a:rPr lang="en-US" dirty="0"/>
              <a:t>However, “research into narrative therapy is at a comparatively embryonic stage. Few studies exist that would be considered as ‘good’ evidence for the effectiveness of narrative therapy within the traditions of therapeutic outcome research. “ (Wallis, Burns, &amp; </a:t>
            </a:r>
            <a:r>
              <a:rPr lang="en-US" dirty="0" err="1"/>
              <a:t>Capdevila</a:t>
            </a:r>
            <a:r>
              <a:rPr lang="en-US" dirty="0"/>
              <a:t>, 2011, p. 488);  </a:t>
            </a:r>
          </a:p>
          <a:p>
            <a:pPr marL="177245" indent="-177245">
              <a:buFontTx/>
              <a:buChar char="-"/>
            </a:pPr>
            <a:r>
              <a:rPr lang="en-US" dirty="0"/>
              <a:t>Apart from psychologists doing therapy, teachers, trainers, coaches or educational </a:t>
            </a:r>
            <a:r>
              <a:rPr lang="en-US" dirty="0" err="1"/>
              <a:t>councillors</a:t>
            </a:r>
            <a:r>
              <a:rPr lang="en-US" dirty="0"/>
              <a:t> could benefit a great deal from integrating the therapeutic approach to narratives into their practices. </a:t>
            </a:r>
          </a:p>
          <a:p>
            <a:pPr marL="177245" indent="-177245">
              <a:buFontTx/>
              <a:buChar char="-"/>
            </a:pPr>
            <a:r>
              <a:rPr lang="en-US" dirty="0"/>
              <a:t>Narrative therapy can help to: discern if a story becomes toxic to our identity (e.g. narratives of gender, sexual orientation, disability, ethnicity); if a taboo needs to be debunked about who is allowed to tell a story (e.g. interpreting religious precepts, community values etc.); if we are in the grip of a conflict between multiple identities; if we feel overwhelmed and disempowered etc. </a:t>
            </a:r>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19</a:t>
            </a:fld>
            <a:endParaRPr lang="en-US"/>
          </a:p>
        </p:txBody>
      </p:sp>
    </p:spTree>
    <p:extLst>
      <p:ext uri="{BB962C8B-B14F-4D97-AF65-F5344CB8AC3E}">
        <p14:creationId xmlns:p14="http://schemas.microsoft.com/office/powerpoint/2010/main" val="123160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sheet 20</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exercise is named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Spot the problem</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objective is to </a:t>
            </a:r>
            <a:r>
              <a:rPr lang="en-GB" sz="1200" dirty="0">
                <a:effectLst/>
                <a:latin typeface="Calibri" panose="020F0502020204030204" pitchFamily="34" charset="0"/>
                <a:ea typeface="Calibri" panose="020F0502020204030204" pitchFamily="34" charset="0"/>
                <a:cs typeface="Times New Roman" panose="02020603050405020304" pitchFamily="18" charset="0"/>
              </a:rPr>
              <a:t>identify individual and collective problems addressed by narrative therapy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Each workshop comes with a manual that describes the objective, target audience and timing of each exercise. Also </a:t>
            </a:r>
            <a:br>
              <a:rPr lang="en-GB" sz="1200" b="0" dirty="0">
                <a:effectLst/>
                <a:latin typeface="Calibri" panose="020F0502020204030204" pitchFamily="34" charset="0"/>
                <a:ea typeface="Calibri" panose="020F0502020204030204" pitchFamily="34" charset="0"/>
                <a:cs typeface="Times New Roman" panose="02020603050405020304" pitchFamily="18" charset="0"/>
              </a:rPr>
            </a:br>
            <a:r>
              <a:rPr lang="en-GB" sz="1200" b="0" dirty="0">
                <a:effectLst/>
                <a:latin typeface="Calibri" panose="020F0502020204030204" pitchFamily="34" charset="0"/>
                <a:ea typeface="Calibri" panose="020F0502020204030204" pitchFamily="34" charset="0"/>
                <a:cs typeface="Times New Roman" panose="02020603050405020304" pitchFamily="18" charset="0"/>
              </a:rPr>
              <a:t>instructions are given about the execution and materials needed for the exercise.</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Spot the problem narrative therapy can solve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200" dirty="0">
                <a:effectLst/>
                <a:latin typeface="Calibri" panose="020F0502020204030204" pitchFamily="34" charset="0"/>
                <a:ea typeface="Calibri" panose="020F0502020204030204" pitchFamily="34" charset="0"/>
                <a:cs typeface="Times New Roman" panose="02020603050405020304" pitchFamily="18" charset="0"/>
              </a:rPr>
              <a:t>“To identify individual and collective problems addressed by narrative therapy”</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lvl="1">
              <a:lnSpc>
                <a:spcPct val="115000"/>
              </a:lnSpc>
              <a:spcAft>
                <a:spcPts val="6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 audience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16+/adult</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Timing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20-30 min</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Description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200" dirty="0"/>
              <a:t>Participants are instructed to watch the </a:t>
            </a:r>
            <a:r>
              <a:rPr lang="en-GB" sz="1200" dirty="0" err="1"/>
              <a:t>TedTalk</a:t>
            </a:r>
            <a:r>
              <a:rPr lang="en-GB" sz="1200" dirty="0"/>
              <a:t> by Chimamanda Adichie and, subsequently, a group discussion is encouraged to delineate the therapeutic functions of a story. The relationship between exposure to a single story and the emergence of polarisation, extremism, tribalism, nationalism etc. are discussed both in terms of risks and coping strategies. </a:t>
            </a:r>
          </a:p>
          <a:p>
            <a:pPr lvl="1" algn="l">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method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Learning by doing demonstration and guided discussion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98095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21</a:t>
            </a:r>
          </a:p>
          <a:p>
            <a:pPr marL="0" marR="0" lvl="0" indent="0" algn="l" defTabSz="945307"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defTabSz="945307">
              <a:defRPr/>
            </a:pPr>
            <a:r>
              <a:rPr lang="en-GB" dirty="0"/>
              <a:t>So narratives have a neutral to positive function in that they help us to understand the world and know what to do in certain contexts. This earns respect and appreciation within our (sub)culture.</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21</a:t>
            </a:fld>
            <a:endParaRPr lang="en-US"/>
          </a:p>
        </p:txBody>
      </p:sp>
    </p:spTree>
    <p:extLst>
      <p:ext uri="{BB962C8B-B14F-4D97-AF65-F5344CB8AC3E}">
        <p14:creationId xmlns:p14="http://schemas.microsoft.com/office/powerpoint/2010/main" val="1678228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22</a:t>
            </a:r>
          </a:p>
          <a:p>
            <a:pPr defTabSz="945307">
              <a:defRPr/>
            </a:pPr>
            <a:endParaRPr lang="en-GB" dirty="0"/>
          </a:p>
          <a:p>
            <a:pPr defTabSz="945307">
              <a:defRPr/>
            </a:pPr>
            <a:r>
              <a:rPr lang="en-GB" dirty="0"/>
              <a:t>Some narratives are empowering or instructive, others exclude, dehumanise or evoke hatred. And those can be become a push or pull factor for radicalisation</a:t>
            </a:r>
          </a:p>
          <a:p>
            <a:pPr defTabSz="945307">
              <a:defRPr/>
            </a:pPr>
            <a:endParaRPr lang="en-GB" dirty="0"/>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 background info from D3.2.4</a:t>
            </a:r>
          </a:p>
          <a:p>
            <a:pPr algn="just">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Scientific studies of factors of radicalisation cite troubled and conflictual identities among the most frequently pull factors: a sense of identity described as a ‘quest for significance’ (A. W.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Kruglanski</a:t>
            </a:r>
            <a:r>
              <a:rPr lang="en-GB" sz="1200" dirty="0">
                <a:effectLst/>
                <a:latin typeface="Calibri" panose="020F0502020204030204" pitchFamily="34" charset="0"/>
                <a:ea typeface="Calibri" panose="020F0502020204030204" pitchFamily="34" charset="0"/>
                <a:cs typeface="Times New Roman" panose="02020603050405020304" pitchFamily="18" charset="0"/>
              </a:rPr>
              <a:t> 2014), ‘search for identity contributing to a sense of belonging, worth and purpose’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Dalgaard</a:t>
            </a:r>
            <a:r>
              <a:rPr lang="en-GB" sz="1200" dirty="0">
                <a:effectLst/>
                <a:latin typeface="Calibri" panose="020F0502020204030204" pitchFamily="34" charset="0"/>
                <a:ea typeface="Calibri" panose="020F0502020204030204" pitchFamily="34" charset="0"/>
                <a:cs typeface="Times New Roman" panose="02020603050405020304" pitchFamily="18" charset="0"/>
              </a:rPr>
              <a:t>-Nielsen 2008b), personal fulfilment (Silverman 2017), lack of self-esteem (R. &amp;.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Borum</a:t>
            </a:r>
            <a:r>
              <a:rPr lang="en-GB" sz="1200" dirty="0">
                <a:effectLst/>
                <a:latin typeface="Calibri" panose="020F0502020204030204" pitchFamily="34" charset="0"/>
                <a:ea typeface="Calibri" panose="020F0502020204030204" pitchFamily="34" charset="0"/>
                <a:cs typeface="Times New Roman" panose="02020603050405020304" pitchFamily="18" charset="0"/>
              </a:rPr>
              <a:t> 2017)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Chassman</a:t>
            </a:r>
            <a:r>
              <a:rPr lang="en-GB" sz="1200" dirty="0">
                <a:effectLst/>
                <a:latin typeface="Calibri" panose="020F0502020204030204" pitchFamily="34" charset="0"/>
                <a:ea typeface="Calibri" panose="020F0502020204030204" pitchFamily="34" charset="0"/>
                <a:cs typeface="Times New Roman" panose="02020603050405020304" pitchFamily="18" charset="0"/>
              </a:rPr>
              <a:t> 2016)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Christmann</a:t>
            </a:r>
            <a:r>
              <a:rPr lang="en-GB" sz="1200" dirty="0">
                <a:effectLst/>
                <a:latin typeface="Calibri" panose="020F0502020204030204" pitchFamily="34" charset="0"/>
                <a:ea typeface="Calibri" panose="020F0502020204030204" pitchFamily="34" charset="0"/>
                <a:cs typeface="Times New Roman" panose="02020603050405020304" pitchFamily="18" charset="0"/>
              </a:rPr>
              <a:t> 2012) (Dawson 2017)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Lindekilde</a:t>
            </a:r>
            <a:r>
              <a:rPr lang="en-GB" sz="1200" dirty="0">
                <a:effectLst/>
                <a:latin typeface="Calibri" panose="020F0502020204030204" pitchFamily="34" charset="0"/>
                <a:ea typeface="Calibri" panose="020F0502020204030204" pitchFamily="34" charset="0"/>
                <a:cs typeface="Times New Roman" panose="02020603050405020304" pitchFamily="18" charset="0"/>
              </a:rPr>
              <a:t> 2016)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Senzai</a:t>
            </a:r>
            <a:r>
              <a:rPr lang="en-GB" sz="1200" dirty="0">
                <a:effectLst/>
                <a:latin typeface="Calibri" panose="020F0502020204030204" pitchFamily="34" charset="0"/>
                <a:ea typeface="Calibri" panose="020F0502020204030204" pitchFamily="34" charset="0"/>
                <a:cs typeface="Times New Roman" panose="02020603050405020304" pitchFamily="18" charset="0"/>
              </a:rPr>
              <a:t> 2015), individual frustration and insult (Larry 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Beutler</a:t>
            </a:r>
            <a:r>
              <a:rPr lang="en-GB" sz="1200" dirty="0">
                <a:effectLst/>
                <a:latin typeface="Calibri" panose="020F0502020204030204" pitchFamily="34" charset="0"/>
                <a:ea typeface="Calibri" panose="020F0502020204030204" pitchFamily="34" charset="0"/>
                <a:cs typeface="Times New Roman" panose="02020603050405020304" pitchFamily="18" charset="0"/>
              </a:rPr>
              <a:t>, Psychology of terrorism 2007 ), cognitive-social factors like risk taking and reduced social contact (M. &amp;. Taylor 2006), personal victimization (C. &amp;. McCauley 2011), displacement of aggression (Moghaddam 2005), are all related to a conflictual and dysfunctional sense of identity.</a:t>
            </a: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22</a:t>
            </a:fld>
            <a:endParaRPr lang="en-US"/>
          </a:p>
        </p:txBody>
      </p:sp>
    </p:spTree>
    <p:extLst>
      <p:ext uri="{BB962C8B-B14F-4D97-AF65-F5344CB8AC3E}">
        <p14:creationId xmlns:p14="http://schemas.microsoft.com/office/powerpoint/2010/main" val="2765684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23</a:t>
            </a:r>
          </a:p>
          <a:p>
            <a:pPr defTabSz="945307">
              <a:defRPr/>
            </a:pPr>
            <a:endParaRPr lang="en-GB" dirty="0"/>
          </a:p>
          <a:p>
            <a:pPr defTabSz="945307">
              <a:defRPr/>
            </a:pPr>
            <a:r>
              <a:rPr lang="en-GB" dirty="0"/>
              <a:t>A toxic narrative is a narrative that primarily evokes fear, rejection or even hate leading to conflicting or dysfunctional narratives of self and others</a:t>
            </a:r>
          </a:p>
          <a:p>
            <a:pPr defTabSz="945307">
              <a:defRPr/>
            </a:pPr>
            <a:endParaRPr lang="en-GB" dirty="0"/>
          </a:p>
          <a:p>
            <a:pPr defTabSz="945307">
              <a:defRPr/>
            </a:pPr>
            <a:r>
              <a:rPr lang="en-GB" dirty="0"/>
              <a:t>Any story that disempowers the individual, reduces him to a narrow set of values and stirs negative emotion is set to have a negative effect.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picture: https://www.insightswb.com/wp-content/uploads/2017/01/plant.jpg</a:t>
            </a:r>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23</a:t>
            </a:fld>
            <a:endParaRPr lang="en-US"/>
          </a:p>
        </p:txBody>
      </p:sp>
    </p:spTree>
    <p:extLst>
      <p:ext uri="{BB962C8B-B14F-4D97-AF65-F5344CB8AC3E}">
        <p14:creationId xmlns:p14="http://schemas.microsoft.com/office/powerpoint/2010/main" val="3223123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24</a:t>
            </a:r>
          </a:p>
          <a:p>
            <a:pPr defTabSz="945307">
              <a:defRPr/>
            </a:pPr>
            <a:endParaRPr lang="en-GB" dirty="0">
              <a:hlinkClick r:id="rId3"/>
            </a:endParaRPr>
          </a:p>
          <a:p>
            <a:pPr defTabSz="945307">
              <a:defRPr/>
            </a:pPr>
            <a:r>
              <a:rPr lang="en-GB" dirty="0">
                <a:hlinkClick r:id="rId3"/>
              </a:rPr>
              <a:t>https://medium.com/@robertocarlosgarcia/men-dont-cry-on-toxic-masculinity-6e7917c8a44e</a:t>
            </a:r>
            <a:endParaRPr lang="en-GB" dirty="0"/>
          </a:p>
          <a:p>
            <a:pPr defTabSz="945307">
              <a:defRPr/>
            </a:pPr>
            <a:endParaRPr lang="en-GB" dirty="0"/>
          </a:p>
          <a:p>
            <a:pPr defTabSz="945307">
              <a:defRPr/>
            </a:pPr>
            <a:r>
              <a:rPr lang="en-GB" dirty="0"/>
              <a:t>Other examples of the implicit instructions are the next images.</a:t>
            </a:r>
          </a:p>
          <a:p>
            <a:pPr defTabSz="945307">
              <a:defRPr/>
            </a:pPr>
            <a:endParaRPr lang="en-GB" dirty="0"/>
          </a:p>
          <a:p>
            <a:pPr defTabSz="945307">
              <a:defRPr/>
            </a:pPr>
            <a:r>
              <a:rPr lang="en-GB" dirty="0"/>
              <a:t>They often give an image and an opinion about certain groups and subcultures such as gender, sexual organisation, cultures.</a:t>
            </a:r>
          </a:p>
          <a:p>
            <a:pPr defTabSz="945307">
              <a:defRPr/>
            </a:pPr>
            <a:r>
              <a:rPr lang="en-GB" dirty="0"/>
              <a:t>Click</a:t>
            </a:r>
          </a:p>
          <a:p>
            <a:pPr defTabSz="945307">
              <a:defRPr/>
            </a:pPr>
            <a:endParaRPr lang="en-GB" dirty="0"/>
          </a:p>
          <a:p>
            <a:pPr defTabSz="945307">
              <a:defRPr/>
            </a:pPr>
            <a:r>
              <a:rPr lang="en-GB" dirty="0"/>
              <a:t>But isn’t George Bush also a man?</a:t>
            </a:r>
          </a:p>
          <a:p>
            <a:pPr defTabSz="945307">
              <a:defRPr/>
            </a:pPr>
            <a:r>
              <a:rPr lang="en-GB" dirty="0"/>
              <a:t>Can’t Sadiq Khan be British?</a:t>
            </a:r>
          </a:p>
          <a:p>
            <a:pPr defTabSz="945307">
              <a:defRPr/>
            </a:pPr>
            <a:r>
              <a:rPr lang="en-GB" dirty="0"/>
              <a:t>Is it ok for a woman to be muscular?</a:t>
            </a:r>
          </a:p>
          <a:p>
            <a:pPr defTabSz="945307">
              <a:defRPr/>
            </a:pPr>
            <a:r>
              <a:rPr lang="en-GB" dirty="0"/>
              <a:t>Isn’t he a Muslim?</a:t>
            </a:r>
          </a:p>
          <a:p>
            <a:pPr defTabSz="945307">
              <a:defRPr/>
            </a:pPr>
            <a:r>
              <a:rPr lang="en-GB" dirty="0"/>
              <a:t>Can’t he be gay?</a:t>
            </a:r>
          </a:p>
          <a:p>
            <a:pPr defTabSz="945307">
              <a:defRPr/>
            </a:pPr>
            <a:endParaRPr lang="en-GB" dirty="0"/>
          </a:p>
          <a:p>
            <a:pPr defTabSz="945307">
              <a:defRPr/>
            </a:pPr>
            <a:r>
              <a:rPr lang="en-GB" b="1" dirty="0"/>
              <a:t>@Trainer: background info on the pictures</a:t>
            </a:r>
          </a:p>
          <a:p>
            <a:pPr defTabSz="945307">
              <a:defRPr/>
            </a:pPr>
            <a:r>
              <a:rPr lang="en-US" sz="1200" i="1" dirty="0">
                <a:solidFill>
                  <a:schemeClr val="bg1">
                    <a:lumMod val="65000"/>
                  </a:schemeClr>
                </a:solidFill>
              </a:rPr>
              <a:t>Then-President George W. Bush tears up during a ceremony to present the Medal of Honor posthumously to Navy SEAL Petty Officer Michael </a:t>
            </a:r>
            <a:r>
              <a:rPr lang="en-US" sz="1200" i="1" dirty="0" err="1">
                <a:solidFill>
                  <a:schemeClr val="bg1">
                    <a:lumMod val="65000"/>
                  </a:schemeClr>
                </a:solidFill>
              </a:rPr>
              <a:t>Monsoor</a:t>
            </a:r>
            <a:r>
              <a:rPr lang="en-US" sz="1200" i="1" dirty="0">
                <a:solidFill>
                  <a:schemeClr val="bg1">
                    <a:lumMod val="65000"/>
                  </a:schemeClr>
                </a:solidFill>
              </a:rPr>
              <a:t>. </a:t>
            </a:r>
          </a:p>
          <a:p>
            <a:pPr defTabSz="945307">
              <a:defRPr/>
            </a:pPr>
            <a:endParaRPr lang="en-GB" b="0" i="0" dirty="0">
              <a:solidFill>
                <a:srgbClr val="232323"/>
              </a:solidFill>
              <a:effectLst/>
              <a:latin typeface="Georgia" panose="02040502050405020303" pitchFamily="18" charset="0"/>
            </a:endParaRPr>
          </a:p>
          <a:p>
            <a:pPr defTabSz="945307">
              <a:defRPr/>
            </a:pPr>
            <a:r>
              <a:rPr lang="en-GB" b="0" i="0" dirty="0">
                <a:solidFill>
                  <a:srgbClr val="232323"/>
                </a:solidFill>
                <a:effectLst/>
                <a:latin typeface="Georgia" panose="02040502050405020303" pitchFamily="18" charset="0"/>
              </a:rPr>
              <a:t>Sadiq Khan is a British citizen of Pakistani descent, he is a politician, a lawyer and he is mayor of London since 2016</a:t>
            </a:r>
          </a:p>
          <a:p>
            <a:pPr defTabSz="945307">
              <a:defRPr/>
            </a:pPr>
            <a:r>
              <a:rPr lang="en-US" sz="1200" i="1" dirty="0">
                <a:solidFill>
                  <a:schemeClr val="bg1">
                    <a:lumMod val="65000"/>
                  </a:schemeClr>
                </a:solidFill>
              </a:rPr>
              <a:t>Mayor of London Sadiq Khan addresses supporters of the “Britain Stronger In Europe” movement in west London on May 30.</a:t>
            </a:r>
          </a:p>
          <a:p>
            <a:pPr defTabSz="945307">
              <a:defRPr/>
            </a:pPr>
            <a:endParaRPr lang="en-GB" b="0" i="0" dirty="0">
              <a:solidFill>
                <a:srgbClr val="232323"/>
              </a:solidFill>
              <a:effectLst/>
              <a:latin typeface="Georgia" panose="02040502050405020303" pitchFamily="18" charset="0"/>
            </a:endParaRPr>
          </a:p>
          <a:p>
            <a:pPr defTabSz="945307">
              <a:defRPr/>
            </a:pPr>
            <a:r>
              <a:rPr lang="en-GB" b="0" i="0" dirty="0">
                <a:solidFill>
                  <a:srgbClr val="232323"/>
                </a:solidFill>
                <a:effectLst/>
                <a:latin typeface="Georgia" panose="02040502050405020303" pitchFamily="18" charset="0"/>
              </a:rPr>
              <a:t>Serena Williams is an American professional tennis player, who has won 23 Grand Slam </a:t>
            </a:r>
            <a:r>
              <a:rPr lang="en-GB" b="0" i="0" dirty="0" err="1">
                <a:solidFill>
                  <a:srgbClr val="232323"/>
                </a:solidFill>
                <a:effectLst/>
                <a:latin typeface="Georgia" panose="02040502050405020303" pitchFamily="18" charset="0"/>
              </a:rPr>
              <a:t>titels</a:t>
            </a:r>
            <a:r>
              <a:rPr lang="en-GB" b="0" i="0" dirty="0">
                <a:solidFill>
                  <a:srgbClr val="232323"/>
                </a:solidFill>
                <a:effectLst/>
                <a:latin typeface="Georgia" panose="02040502050405020303" pitchFamily="18" charset="0"/>
              </a:rPr>
              <a:t>. She is often mocked for her muscular physique, for not being feminine enough. </a:t>
            </a:r>
            <a:r>
              <a:rPr lang="en-US" sz="1200" i="1" dirty="0">
                <a:solidFill>
                  <a:schemeClr val="bg1">
                    <a:lumMod val="65000"/>
                  </a:schemeClr>
                </a:solidFill>
              </a:rPr>
              <a:t>Serena Williams reacts after defeating Bethanie </a:t>
            </a:r>
            <a:r>
              <a:rPr lang="en-US" sz="1200" i="1" dirty="0" err="1">
                <a:solidFill>
                  <a:schemeClr val="bg1">
                    <a:lumMod val="65000"/>
                  </a:schemeClr>
                </a:solidFill>
              </a:rPr>
              <a:t>Mattek</a:t>
            </a:r>
            <a:r>
              <a:rPr lang="en-US" sz="1200" i="1" dirty="0">
                <a:solidFill>
                  <a:schemeClr val="bg1">
                    <a:lumMod val="65000"/>
                  </a:schemeClr>
                </a:solidFill>
              </a:rPr>
              <a:t>-Sands during their Women's Singles Third Round match of the 2015 US Open.</a:t>
            </a:r>
            <a:endParaRPr lang="en-GB" b="0" i="0" dirty="0">
              <a:solidFill>
                <a:srgbClr val="232323"/>
              </a:solidFill>
              <a:effectLst/>
              <a:latin typeface="Georgia" panose="02040502050405020303" pitchFamily="18" charset="0"/>
            </a:endParaRPr>
          </a:p>
          <a:p>
            <a:pPr defTabSz="945307">
              <a:defRPr/>
            </a:pPr>
            <a:endParaRPr lang="en-GB" b="0" i="0" dirty="0">
              <a:solidFill>
                <a:srgbClr val="232323"/>
              </a:solidFill>
              <a:effectLst/>
              <a:latin typeface="Georgia" panose="02040502050405020303" pitchFamily="18" charset="0"/>
            </a:endParaRPr>
          </a:p>
          <a:p>
            <a:pPr defTabSz="945307">
              <a:defRPr/>
            </a:pPr>
            <a:r>
              <a:rPr lang="en-GB" b="0" i="0" dirty="0">
                <a:solidFill>
                  <a:srgbClr val="232323"/>
                </a:solidFill>
                <a:effectLst/>
                <a:latin typeface="Georgia" panose="02040502050405020303" pitchFamily="18" charset="0"/>
              </a:rPr>
              <a:t>Mohamed Salah is an Egyptian professional soccer player, currently playing for Liverpool FC. He is Muslim. </a:t>
            </a:r>
            <a:r>
              <a:rPr lang="en-US" sz="1200" i="1" dirty="0">
                <a:solidFill>
                  <a:schemeClr val="bg1">
                    <a:lumMod val="65000"/>
                  </a:schemeClr>
                </a:solidFill>
              </a:rPr>
              <a:t>Salah, a club record signing from Roma this summer, celebrates after scoring for his new Liverpool side after 20 minutes.</a:t>
            </a:r>
            <a:endParaRPr lang="en-GB" b="0" i="0" dirty="0">
              <a:solidFill>
                <a:srgbClr val="232323"/>
              </a:solidFill>
              <a:effectLst/>
              <a:latin typeface="Georgia" panose="02040502050405020303" pitchFamily="18" charset="0"/>
            </a:endParaRPr>
          </a:p>
          <a:p>
            <a:pPr defTabSz="945307">
              <a:defRPr/>
            </a:pPr>
            <a:endParaRPr lang="en-GB" b="0" i="0" dirty="0">
              <a:solidFill>
                <a:srgbClr val="232323"/>
              </a:solidFill>
              <a:effectLst/>
              <a:latin typeface="Georgia" panose="02040502050405020303" pitchFamily="18" charset="0"/>
            </a:endParaRPr>
          </a:p>
          <a:p>
            <a:pPr defTabSz="945307">
              <a:defRPr/>
            </a:pPr>
            <a:r>
              <a:rPr lang="en-GB" b="0" i="0" dirty="0">
                <a:solidFill>
                  <a:srgbClr val="232323"/>
                </a:solidFill>
                <a:effectLst/>
                <a:latin typeface="Georgia" panose="02040502050405020303" pitchFamily="18" charset="0"/>
              </a:rPr>
              <a:t>Actor </a:t>
            </a:r>
            <a:r>
              <a:rPr lang="en-GB" b="0" i="0" dirty="0" err="1">
                <a:solidFill>
                  <a:srgbClr val="202122"/>
                </a:solidFill>
                <a:effectLst/>
                <a:latin typeface="Arial" panose="020B0604020202020204" pitchFamily="34" charset="0"/>
              </a:rPr>
              <a:t>Trevante</a:t>
            </a:r>
            <a:r>
              <a:rPr lang="en-GB" b="0" i="0" dirty="0">
                <a:solidFill>
                  <a:srgbClr val="202122"/>
                </a:solidFill>
                <a:effectLst/>
                <a:latin typeface="Arial" panose="020B0604020202020204" pitchFamily="34" charset="0"/>
              </a:rPr>
              <a:t> Rhodes </a:t>
            </a:r>
            <a:r>
              <a:rPr lang="en-GB" b="0" i="0" dirty="0">
                <a:solidFill>
                  <a:srgbClr val="232323"/>
                </a:solidFill>
                <a:effectLst/>
                <a:latin typeface="Georgia" panose="02040502050405020303" pitchFamily="18" charset="0"/>
              </a:rPr>
              <a:t>plays Chiron, a gay African-American man growing up in the </a:t>
            </a:r>
            <a:r>
              <a:rPr lang="en-GB" b="0" i="0" dirty="0" err="1">
                <a:solidFill>
                  <a:srgbClr val="232323"/>
                </a:solidFill>
                <a:effectLst/>
                <a:latin typeface="Georgia" panose="02040502050405020303" pitchFamily="18" charset="0"/>
              </a:rPr>
              <a:t>ahrsh</a:t>
            </a:r>
            <a:r>
              <a:rPr lang="en-GB" b="0" i="0" dirty="0">
                <a:solidFill>
                  <a:srgbClr val="232323"/>
                </a:solidFill>
                <a:effectLst/>
                <a:latin typeface="Georgia" panose="02040502050405020303" pitchFamily="18" charset="0"/>
              </a:rPr>
              <a:t> world of the ghetto, in a beautiful movie about identity, narratives and choices . </a:t>
            </a:r>
            <a:r>
              <a:rPr lang="fr-FR" sz="1200" i="1" dirty="0" err="1">
                <a:solidFill>
                  <a:schemeClr val="bg1">
                    <a:lumMod val="65000"/>
                  </a:schemeClr>
                </a:solidFill>
              </a:rPr>
              <a:t>Trevante</a:t>
            </a:r>
            <a:r>
              <a:rPr lang="fr-FR" sz="1200" i="1" dirty="0">
                <a:solidFill>
                  <a:schemeClr val="bg1">
                    <a:lumMod val="65000"/>
                  </a:schemeClr>
                </a:solidFill>
              </a:rPr>
              <a:t> Rhodes </a:t>
            </a:r>
            <a:r>
              <a:rPr lang="fr-FR" sz="1200" i="1" dirty="0" err="1">
                <a:solidFill>
                  <a:schemeClr val="bg1">
                    <a:lumMod val="65000"/>
                  </a:schemeClr>
                </a:solidFill>
              </a:rPr>
              <a:t>plays</a:t>
            </a:r>
            <a:r>
              <a:rPr lang="fr-FR" sz="1200" i="1" dirty="0">
                <a:solidFill>
                  <a:schemeClr val="bg1">
                    <a:lumMod val="65000"/>
                  </a:schemeClr>
                </a:solidFill>
              </a:rPr>
              <a:t> </a:t>
            </a:r>
            <a:r>
              <a:rPr lang="fr-FR" sz="1200" i="1" dirty="0" err="1">
                <a:solidFill>
                  <a:schemeClr val="bg1">
                    <a:lumMod val="65000"/>
                  </a:schemeClr>
                </a:solidFill>
              </a:rPr>
              <a:t>African</a:t>
            </a:r>
            <a:r>
              <a:rPr lang="fr-FR" sz="1200" i="1" dirty="0">
                <a:solidFill>
                  <a:schemeClr val="bg1">
                    <a:lumMod val="65000"/>
                  </a:schemeClr>
                </a:solidFill>
              </a:rPr>
              <a:t>-American gay man in ‘</a:t>
            </a:r>
            <a:r>
              <a:rPr lang="fr-FR" sz="1200" i="1" dirty="0" err="1">
                <a:solidFill>
                  <a:schemeClr val="bg1">
                    <a:lumMod val="65000"/>
                  </a:schemeClr>
                </a:solidFill>
              </a:rPr>
              <a:t>Moonlight</a:t>
            </a:r>
            <a:r>
              <a:rPr lang="fr-FR" sz="1200" i="1" dirty="0">
                <a:solidFill>
                  <a:schemeClr val="bg1">
                    <a:lumMod val="65000"/>
                  </a:schemeClr>
                </a:solidFill>
              </a:rPr>
              <a:t>’ (2016)</a:t>
            </a:r>
            <a:endParaRPr lang="en-GB"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24</a:t>
            </a:fld>
            <a:endParaRPr lang="en-US"/>
          </a:p>
        </p:txBody>
      </p:sp>
    </p:spTree>
    <p:extLst>
      <p:ext uri="{BB962C8B-B14F-4D97-AF65-F5344CB8AC3E}">
        <p14:creationId xmlns:p14="http://schemas.microsoft.com/office/powerpoint/2010/main" val="3627314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baseline="0" dirty="0">
                <a:latin typeface="Verdana" panose="020B0604030504040204" pitchFamily="34" charset="0"/>
              </a:rPr>
              <a:t>Instructions / suggested text sheet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0" u="none" strike="noStrike" baseline="0" dirty="0">
              <a:latin typeface="Verdana" panose="020B0604030504040204" pitchFamily="34" charset="0"/>
            </a:endParaRPr>
          </a:p>
          <a:p>
            <a:r>
              <a:rPr lang="en-GB" sz="800" dirty="0"/>
              <a:t>How can practitioners help youths to deal wit toxic narratives? The workshop that is offered in this project is meant to support them in doing so.</a:t>
            </a:r>
          </a:p>
          <a:p>
            <a:endParaRPr lang="en-GB" sz="800" dirty="0"/>
          </a:p>
          <a:p>
            <a:r>
              <a:rPr lang="en-GB" sz="800" dirty="0"/>
              <a:t>It is meant for first line practitioners like teachers, social workers, police officers, </a:t>
            </a:r>
            <a:r>
              <a:rPr lang="en-GB" sz="800" dirty="0">
                <a:effectLst/>
                <a:latin typeface="Calibri" panose="020F0502020204030204" pitchFamily="34" charset="0"/>
                <a:ea typeface="Calibri" panose="020F0502020204030204" pitchFamily="34" charset="0"/>
                <a:cs typeface="Times New Roman" panose="02020603050405020304" pitchFamily="18" charset="0"/>
              </a:rPr>
              <a:t>mentors, psychologists etc. </a:t>
            </a:r>
            <a:endParaRPr lang="en-GB" sz="800" dirty="0"/>
          </a:p>
          <a:p>
            <a:endParaRPr lang="en-GB" sz="800" dirty="0"/>
          </a:p>
          <a:p>
            <a:r>
              <a:rPr lang="en-GB" sz="800" b="1" i="0" u="none" strike="noStrike" baseline="0" dirty="0">
                <a:solidFill>
                  <a:srgbClr val="000000"/>
                </a:solidFill>
                <a:latin typeface="Calibri" panose="020F0502020204030204" pitchFamily="34" charset="0"/>
              </a:rPr>
              <a:t>‘The Narrative and Identity’ </a:t>
            </a:r>
            <a:r>
              <a:rPr lang="en-GB" sz="800" b="0" i="0" u="none" strike="noStrike" baseline="0" dirty="0">
                <a:solidFill>
                  <a:srgbClr val="000000"/>
                </a:solidFill>
                <a:latin typeface="Calibri" panose="020F0502020204030204" pitchFamily="34" charset="0"/>
              </a:rPr>
              <a:t>workshop</a:t>
            </a:r>
            <a:r>
              <a:rPr lang="en-GB" sz="800" b="1" i="0" u="none" strike="noStrike" baseline="0" dirty="0">
                <a:solidFill>
                  <a:srgbClr val="000000"/>
                </a:solidFill>
                <a:latin typeface="Calibri" panose="020F0502020204030204" pitchFamily="34" charset="0"/>
              </a:rPr>
              <a:t> </a:t>
            </a:r>
            <a:r>
              <a:rPr lang="en-GB" sz="800" b="0" i="0" u="none" strike="noStrike" baseline="0" dirty="0">
                <a:solidFill>
                  <a:srgbClr val="000000"/>
                </a:solidFill>
                <a:latin typeface="Calibri" panose="020F0502020204030204" pitchFamily="34" charset="0"/>
              </a:rPr>
              <a:t>delivers a framework, scenario, and detailed set of exercises and simulations that can assist participants in understanding the role narratives play in our identity formation, the way they can spot dysfunctional or toxic narratives and, last but not least, the way in which they can use narratives in order to employ promising psychoeducational intervention practices in their professional daily routine. It comprises a series of exercises that, if used in convergence, can help first line professionals use narrative therapy strategies and techniques to help divert young people from a negative image of self and others. It also offers solutions to encourage in young people positive and empowering ways of self-expression and self-affirmation. The techniques described have been inspired by the work of therapists using narrative therapy in treatment of phobias, anxiety, depression, schizophrenia etc. </a:t>
            </a:r>
          </a:p>
          <a:p>
            <a:endParaRPr lang="en-GB" sz="800" b="0" i="0" u="none" strike="noStrike" baseline="0" dirty="0">
              <a:latin typeface="Calibri" panose="020F0502020204030204" pitchFamily="34" charset="0"/>
            </a:endParaRPr>
          </a:p>
          <a:p>
            <a:pPr algn="just">
              <a:lnSpc>
                <a:spcPct val="115000"/>
              </a:lnSpc>
              <a:spcAft>
                <a:spcPts val="600"/>
              </a:spcAft>
            </a:pPr>
            <a:r>
              <a:rPr lang="en-GB" sz="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From D3.2.4</a:t>
            </a:r>
          </a:p>
          <a:p>
            <a:pPr algn="just">
              <a:lnSpc>
                <a:spcPct val="115000"/>
              </a:lnSpc>
              <a:spcAft>
                <a:spcPts val="600"/>
              </a:spcAft>
            </a:pPr>
            <a:r>
              <a:rPr lang="en-GB" sz="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lab proposes techniques that help teach young individuals respond to negative stimuli and toxic narratives in concrete situations. It equips professionals involved in interaction with young people with solutions to encourage them </a:t>
            </a: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to control behaviour by reframing their identity and image about self, empowering own positive choices. The aim is to teach first line professionals address young people vulnerable to radicalisation by responding to their needs in non-destructive ways and making them resilient to conflicts while adopting a sense of personal value.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800" b="0" i="0" u="none" strike="noStrike" baseline="0" dirty="0">
              <a:latin typeface="Calibri" panose="020F0502020204030204" pitchFamily="34" charset="0"/>
            </a:endParaRPr>
          </a:p>
          <a:p>
            <a:r>
              <a:rPr lang="en-GB" sz="800" b="0" i="0" u="none" strike="noStrike" baseline="0" dirty="0">
                <a:latin typeface="Calibri" panose="020F0502020204030204" pitchFamily="34" charset="0"/>
              </a:rPr>
              <a:t>For more detailed information I recommend the Manual for trainers of the Workshop Narratives and identity (show the site where it can be found? Or give a printed version as a gift?)</a:t>
            </a:r>
          </a:p>
          <a:p>
            <a:endParaRPr lang="en-GB" sz="800" b="0" i="0" u="none" strike="noStrike" baseline="0" dirty="0">
              <a:latin typeface="Calibri" panose="020F0502020204030204" pitchFamily="34" charset="0"/>
            </a:endParaRPr>
          </a:p>
          <a:p>
            <a:r>
              <a:rPr lang="en-GB" sz="800" b="0" i="0" u="none" strike="noStrike" baseline="0" dirty="0">
                <a:latin typeface="Calibri" panose="020F0502020204030204" pitchFamily="34" charset="0"/>
              </a:rPr>
              <a:t>We will now take an example of possible exercises from the workshop</a:t>
            </a:r>
            <a:endParaRPr lang="en-GB" sz="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3689844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n-GB" sz="1800" b="1" i="0" u="none" strike="noStrike" baseline="0" dirty="0">
                <a:latin typeface="Verdana" panose="020B0604030504040204" pitchFamily="34" charset="0"/>
              </a:rPr>
              <a:t>Instructions / suggested text sheet 26</a:t>
            </a:r>
          </a:p>
          <a:p>
            <a:pPr defTabSz="945307">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is an example of one of the exercises in the workshop Narratives and Identity</a:t>
            </a:r>
            <a:r>
              <a:rPr lang="en-GB" sz="1800" b="1" dirty="0"/>
              <a:t>	</a:t>
            </a:r>
            <a:endParaRPr lang="en-GB" sz="1800" dirty="0"/>
          </a:p>
          <a:p>
            <a:pPr indent="-236327">
              <a:lnSpc>
                <a:spcPct val="90000"/>
              </a:lnSpc>
              <a:spcAft>
                <a:spcPts val="620"/>
              </a:spcAft>
              <a:buFont typeface="Arial" panose="020B0604020202020204" pitchFamily="34" charset="0"/>
              <a:buChar char="•"/>
            </a:pPr>
            <a:endParaRPr lang="en-US" sz="1800" dirty="0"/>
          </a:p>
          <a:p>
            <a:pPr marL="0" marR="0" lvl="0" indent="-236327" algn="l" defTabSz="914400" rtl="0" eaLnBrk="1" fontAlgn="auto" latinLnBrk="0" hangingPunct="1">
              <a:lnSpc>
                <a:spcPct val="90000"/>
              </a:lnSpc>
              <a:spcBef>
                <a:spcPts val="0"/>
              </a:spcBef>
              <a:spcAft>
                <a:spcPts val="620"/>
              </a:spcAft>
              <a:buClrTx/>
              <a:buSzTx/>
              <a:buFont typeface="Arial" panose="020B0604020202020204" pitchFamily="34" charset="0"/>
              <a:buChar char="•"/>
              <a:tabLst/>
              <a:defRPr/>
            </a:pPr>
            <a:r>
              <a:rPr lang="en-US" sz="1800" dirty="0"/>
              <a:t>Make groups of </a:t>
            </a:r>
            <a:r>
              <a:rPr lang="en-US" sz="1800" baseline="0" dirty="0"/>
              <a:t> 3, </a:t>
            </a:r>
            <a:r>
              <a:rPr lang="en-US" sz="1800" dirty="0"/>
              <a:t>4</a:t>
            </a:r>
            <a:r>
              <a:rPr lang="en-US" sz="1800" baseline="0" dirty="0"/>
              <a:t> of </a:t>
            </a:r>
            <a:r>
              <a:rPr lang="en-US" sz="1800" dirty="0"/>
              <a:t>5 </a:t>
            </a:r>
            <a:br>
              <a:rPr lang="en-US" sz="1800" dirty="0"/>
            </a:br>
            <a:endParaRPr lang="en-US" sz="1800" dirty="0"/>
          </a:p>
          <a:p>
            <a:pPr marL="0" marR="0" lvl="0" indent="-236327" algn="l" defTabSz="914400" rtl="0" eaLnBrk="1" fontAlgn="auto" latinLnBrk="0" hangingPunct="1">
              <a:lnSpc>
                <a:spcPct val="90000"/>
              </a:lnSpc>
              <a:spcBef>
                <a:spcPts val="0"/>
              </a:spcBef>
              <a:spcAft>
                <a:spcPts val="620"/>
              </a:spcAft>
              <a:buClrTx/>
              <a:buSzTx/>
              <a:buFont typeface="Arial" panose="020B0604020202020204" pitchFamily="34" charset="0"/>
              <a:buChar char="•"/>
              <a:tabLst/>
              <a:defRPr/>
            </a:pPr>
            <a:r>
              <a:rPr lang="en-US" sz="1800" dirty="0"/>
              <a:t>Let them choose if they would like to use the form for 12-16 </a:t>
            </a:r>
            <a:r>
              <a:rPr lang="en-US" sz="1800" dirty="0" err="1"/>
              <a:t>yr</a:t>
            </a:r>
            <a:r>
              <a:rPr lang="en-US" sz="1800" dirty="0"/>
              <a:t> old or the one for 16+</a:t>
            </a:r>
          </a:p>
          <a:p>
            <a:pPr indent="-236327">
              <a:lnSpc>
                <a:spcPct val="90000"/>
              </a:lnSpc>
              <a:spcAft>
                <a:spcPts val="620"/>
              </a:spcAft>
              <a:buFont typeface="Arial" panose="020B0604020202020204" pitchFamily="34" charset="0"/>
              <a:buChar char="•"/>
            </a:pPr>
            <a:endParaRPr lang="en-US" sz="1800" dirty="0"/>
          </a:p>
          <a:p>
            <a:pPr indent="-236327">
              <a:lnSpc>
                <a:spcPct val="90000"/>
              </a:lnSpc>
              <a:spcAft>
                <a:spcPts val="620"/>
              </a:spcAft>
              <a:buFont typeface="Arial" panose="020B0604020202020204" pitchFamily="34" charset="0"/>
              <a:buChar char="•"/>
            </a:pPr>
            <a:r>
              <a:rPr lang="en-US" sz="1800" dirty="0"/>
              <a:t>Answer the question “Who am I?” by using form 2 or 3. Be aware there is a form for younger children</a:t>
            </a:r>
          </a:p>
          <a:p>
            <a:pPr indent="-236327">
              <a:lnSpc>
                <a:spcPct val="90000"/>
              </a:lnSpc>
              <a:spcAft>
                <a:spcPts val="620"/>
              </a:spcAft>
              <a:buFont typeface="Arial" panose="020B0604020202020204" pitchFamily="34" charset="0"/>
              <a:buChar char="•"/>
            </a:pPr>
            <a:endParaRPr lang="en-US" sz="1800" dirty="0"/>
          </a:p>
          <a:p>
            <a:pPr indent="-236327">
              <a:lnSpc>
                <a:spcPct val="90000"/>
              </a:lnSpc>
              <a:spcAft>
                <a:spcPts val="620"/>
              </a:spcAft>
              <a:buFont typeface="Arial" panose="020B0604020202020204" pitchFamily="34" charset="0"/>
              <a:buChar char="•"/>
            </a:pPr>
            <a:r>
              <a:rPr lang="ro-RO" sz="1800" dirty="0"/>
              <a:t>G</a:t>
            </a:r>
            <a:r>
              <a:rPr lang="en-US" sz="1800" dirty="0" err="1"/>
              <a:t>roup</a:t>
            </a:r>
            <a:r>
              <a:rPr lang="en-US" sz="1800" dirty="0"/>
              <a:t> discussion</a:t>
            </a:r>
            <a:r>
              <a:rPr lang="ro-RO" sz="1800" dirty="0"/>
              <a:t>: </a:t>
            </a:r>
            <a:r>
              <a:rPr lang="en-US" sz="1800" dirty="0"/>
              <a:t>reflect on the value of the personal story, its positive / negative tone, how the selection of storied events was made, and what kind of cultural filters </a:t>
            </a:r>
            <a:r>
              <a:rPr lang="ro-RO" sz="1800" dirty="0"/>
              <a:t>we apply</a:t>
            </a:r>
            <a:r>
              <a:rPr lang="en-US" sz="1800" dirty="0"/>
              <a:t>. </a:t>
            </a:r>
          </a:p>
          <a:p>
            <a:pPr indent="-236327">
              <a:lnSpc>
                <a:spcPct val="90000"/>
              </a:lnSpc>
              <a:spcAft>
                <a:spcPts val="620"/>
              </a:spcAft>
              <a:buFont typeface="Arial" panose="020B0604020202020204" pitchFamily="34" charset="0"/>
              <a:buChar char="•"/>
            </a:pPr>
            <a:endParaRPr lang="en-US" sz="1800" dirty="0"/>
          </a:p>
          <a:p>
            <a:pPr indent="-236327">
              <a:lnSpc>
                <a:spcPct val="90000"/>
              </a:lnSpc>
              <a:spcAft>
                <a:spcPts val="620"/>
              </a:spcAft>
              <a:buFont typeface="Arial" panose="020B0604020202020204" pitchFamily="34" charset="0"/>
              <a:buChar char="•"/>
            </a:pPr>
            <a:r>
              <a:rPr lang="ro-RO" sz="1800" dirty="0"/>
              <a:t>Round up </a:t>
            </a:r>
            <a:r>
              <a:rPr lang="en-US" sz="1800" dirty="0"/>
              <a:t>2 minutes discussion</a:t>
            </a:r>
            <a:r>
              <a:rPr lang="ro-RO" sz="1800" dirty="0"/>
              <a:t>: </a:t>
            </a:r>
            <a:r>
              <a:rPr lang="nl-NL" sz="1800" dirty="0"/>
              <a:t>What struck you in the exercise / </a:t>
            </a:r>
            <a:r>
              <a:rPr lang="en-US" sz="1800" dirty="0"/>
              <a:t>the trainer collect</a:t>
            </a:r>
            <a:r>
              <a:rPr lang="ro-RO" sz="1800" dirty="0"/>
              <a:t>s</a:t>
            </a:r>
            <a:r>
              <a:rPr lang="en-US" sz="1800" dirty="0"/>
              <a:t> possible answers on a flipchart.</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2720882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sheet 27</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exercise is named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Who am I?</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objective is to </a:t>
            </a:r>
            <a:r>
              <a:rPr lang="en-GB" sz="1200" dirty="0">
                <a:effectLst/>
                <a:latin typeface="Calibri" panose="020F0502020204030204" pitchFamily="34" charset="0"/>
                <a:ea typeface="Calibri" panose="020F0502020204030204" pitchFamily="34" charset="0"/>
                <a:cs typeface="Times New Roman" panose="02020603050405020304" pitchFamily="18" charset="0"/>
              </a:rPr>
              <a:t>let participants experience their own narrative and the influences that shaped it, also to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get a preliminary scan on participants beliefs and knowledge on narratives from a social sciences perspective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Each workshop comes with a manual that describes the objective, target audience and timing of each exercise. Also </a:t>
            </a:r>
            <a:br>
              <a:rPr lang="en-GB" sz="1200" b="0" dirty="0">
                <a:effectLst/>
                <a:latin typeface="Calibri" panose="020F0502020204030204" pitchFamily="34" charset="0"/>
                <a:ea typeface="Calibri" panose="020F0502020204030204" pitchFamily="34" charset="0"/>
                <a:cs typeface="Times New Roman" panose="02020603050405020304" pitchFamily="18" charset="0"/>
              </a:rPr>
            </a:br>
            <a:r>
              <a:rPr lang="en-GB" sz="1200" b="0" dirty="0">
                <a:effectLst/>
                <a:latin typeface="Calibri" panose="020F0502020204030204" pitchFamily="34" charset="0"/>
                <a:ea typeface="Calibri" panose="020F0502020204030204" pitchFamily="34" charset="0"/>
                <a:cs typeface="Times New Roman" panose="02020603050405020304" pitchFamily="18" charset="0"/>
              </a:rPr>
              <a:t>instructions are given about the execution and materials needed for the exercise.</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Who am 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200" dirty="0">
                <a:effectLst/>
                <a:latin typeface="Calibri" panose="020F0502020204030204" pitchFamily="34" charset="0"/>
                <a:ea typeface="Calibri" panose="020F0502020204030204" pitchFamily="34" charset="0"/>
                <a:cs typeface="Times New Roman" panose="02020603050405020304" pitchFamily="18" charset="0"/>
              </a:rPr>
              <a:t>To let participants experience their own narrative and the influences that shaped it </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lvl="1">
              <a:lnSpc>
                <a:spcPct val="115000"/>
              </a:lnSpc>
              <a:spcAft>
                <a:spcPts val="6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 audience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Any  (if adapted to target group audience level of understanding)</a:t>
            </a:r>
          </a:p>
          <a:p>
            <a:pPr lvl="1"/>
            <a:r>
              <a:rPr lang="en-GB" sz="1200" dirty="0">
                <a:effectLst/>
                <a:latin typeface="Calibri" panose="020F0502020204030204" pitchFamily="34" charset="0"/>
                <a:ea typeface="Calibri" panose="020F0502020204030204" pitchFamily="34" charset="0"/>
                <a:cs typeface="Times New Roman" panose="02020603050405020304" pitchFamily="18" charset="0"/>
              </a:rPr>
              <a:t>3 distinct exercise handouts are offered: beginner (recommended for age: 6+12), intermediate (recommended for age: 12-16+), and advanced (recommended for age 16+/adults</a:t>
            </a:r>
          </a:p>
          <a:p>
            <a:pPr lvl="1"/>
            <a:r>
              <a:rPr lang="en-GB" sz="1200" b="1" dirty="0">
                <a:effectLst/>
                <a:latin typeface="Calibri" panose="020F0502020204030204" pitchFamily="34" charset="0"/>
                <a:ea typeface="Calibri" panose="020F0502020204030204" pitchFamily="34" charset="0"/>
                <a:cs typeface="Times New Roman" panose="02020603050405020304" pitchFamily="18" charset="0"/>
              </a:rPr>
              <a:t>Timing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45 min</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Description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2" indent="-236327" algn="l" defTabSz="914400" rtl="0" eaLnBrk="1" fontAlgn="auto" latinLnBrk="0" hangingPunct="1">
              <a:lnSpc>
                <a:spcPct val="90000"/>
              </a:lnSpc>
              <a:spcBef>
                <a:spcPts val="0"/>
              </a:spcBef>
              <a:spcAft>
                <a:spcPts val="620"/>
              </a:spcAft>
              <a:buClrTx/>
              <a:buSzTx/>
              <a:buFont typeface="Arial" panose="020B0604020202020204" pitchFamily="34" charset="0"/>
              <a:buChar char="•"/>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t>Make groups of </a:t>
            </a:r>
            <a:r>
              <a:rPr lang="en-US" sz="1200" baseline="0" dirty="0"/>
              <a:t> 3, </a:t>
            </a:r>
            <a:r>
              <a:rPr lang="en-US" sz="1200" dirty="0"/>
              <a:t>4</a:t>
            </a:r>
            <a:r>
              <a:rPr lang="en-US" sz="1200" baseline="0" dirty="0"/>
              <a:t> of </a:t>
            </a:r>
            <a:r>
              <a:rPr lang="en-US" sz="1200" dirty="0"/>
              <a:t>5 </a:t>
            </a:r>
            <a:br>
              <a:rPr lang="en-US" sz="1200" dirty="0"/>
            </a:br>
            <a:r>
              <a:rPr lang="en-US" sz="1200" dirty="0"/>
              <a:t>Let them choose if they would like to use the form for 12-16 </a:t>
            </a:r>
            <a:r>
              <a:rPr lang="en-US" sz="1200" dirty="0" err="1"/>
              <a:t>yr</a:t>
            </a:r>
            <a:r>
              <a:rPr lang="en-US" sz="1200" dirty="0"/>
              <a:t> old or the one for 16+</a:t>
            </a:r>
          </a:p>
          <a:p>
            <a:pPr lvl="2" indent="-236327">
              <a:lnSpc>
                <a:spcPct val="90000"/>
              </a:lnSpc>
              <a:spcAft>
                <a:spcPts val="620"/>
              </a:spcAft>
              <a:buFont typeface="Arial" panose="020B0604020202020204" pitchFamily="34" charset="0"/>
              <a:buChar char="•"/>
            </a:pPr>
            <a:r>
              <a:rPr lang="en-US" sz="1200" dirty="0"/>
              <a:t>Answer the question “Who am I?” by using form 2 or 3. Be aware there is a form for younger children</a:t>
            </a:r>
          </a:p>
          <a:p>
            <a:pPr lvl="2" indent="-236327">
              <a:lnSpc>
                <a:spcPct val="90000"/>
              </a:lnSpc>
              <a:spcAft>
                <a:spcPts val="620"/>
              </a:spcAft>
              <a:buFont typeface="Arial" panose="020B0604020202020204" pitchFamily="34" charset="0"/>
              <a:buChar char="•"/>
            </a:pPr>
            <a:r>
              <a:rPr lang="ro-RO" sz="1200" dirty="0"/>
              <a:t>G</a:t>
            </a:r>
            <a:r>
              <a:rPr lang="en-US" sz="1200" dirty="0" err="1"/>
              <a:t>roup</a:t>
            </a:r>
            <a:r>
              <a:rPr lang="en-US" sz="1200" dirty="0"/>
              <a:t> discussion</a:t>
            </a:r>
            <a:r>
              <a:rPr lang="ro-RO" sz="1200" dirty="0"/>
              <a:t>: </a:t>
            </a:r>
            <a:r>
              <a:rPr lang="en-US" sz="1200" dirty="0"/>
              <a:t>reflect on the value of the personal story, its positive / negative tone, how the selection of storied events was made, and what kind of cultural filters </a:t>
            </a:r>
            <a:r>
              <a:rPr lang="ro-RO" sz="1200" dirty="0"/>
              <a:t>we apply</a:t>
            </a:r>
            <a:r>
              <a:rPr lang="en-US" sz="1200" dirty="0"/>
              <a:t>. </a:t>
            </a:r>
          </a:p>
          <a:p>
            <a:pPr lvl="2" indent="-236327">
              <a:lnSpc>
                <a:spcPct val="90000"/>
              </a:lnSpc>
              <a:spcAft>
                <a:spcPts val="620"/>
              </a:spcAft>
              <a:buFont typeface="Arial" panose="020B0604020202020204" pitchFamily="34" charset="0"/>
              <a:buChar char="•"/>
            </a:pPr>
            <a:r>
              <a:rPr lang="ro-RO" sz="1200" dirty="0"/>
              <a:t>Round up </a:t>
            </a:r>
            <a:r>
              <a:rPr lang="en-US" sz="1200" dirty="0"/>
              <a:t>2 minutes discussion</a:t>
            </a:r>
            <a:r>
              <a:rPr lang="ro-RO" sz="1200" dirty="0"/>
              <a:t>: </a:t>
            </a:r>
            <a:r>
              <a:rPr lang="nl-NL" sz="1200" dirty="0"/>
              <a:t>What struck you in the exercise / </a:t>
            </a:r>
            <a:r>
              <a:rPr lang="en-US" sz="1200" dirty="0"/>
              <a:t>the trainer collect</a:t>
            </a:r>
            <a:r>
              <a:rPr lang="ro-RO" sz="1200" dirty="0"/>
              <a:t>s</a:t>
            </a:r>
            <a:r>
              <a:rPr lang="en-US" sz="1200" dirty="0"/>
              <a:t> possible answers on a flipchart.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method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Learning by doing demonstration and guided discussion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4288258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dirty="0">
                <a:latin typeface="Verdana" panose="020B0604030504040204" pitchFamily="34" charset="0"/>
              </a:rPr>
              <a:t>Instructions / suggested text sheet 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Our next workshop is about the ability to enter a discussion or debate in a constructive way. </a:t>
            </a: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knowledge, skills, values and attitudes learnt during the workshop dedicated to simulation and debate are meant to facilitate resilience building to extreme ideologies and violent behaviour, by consolidating critical thinking, communication, cooperation, empathy, and (self) reflection.</a:t>
            </a: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workshop will have no impact if implemented only once. The debate-based workshop should take place regularly.</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From D3.2.5</a:t>
            </a: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Teaching simulation and debate serves the purpose of developing knowledge and skills through the cognitive behavioural instructional model and the learning by doing model. It is also a form of psychoeducational intervention in which the moderator of the debate functions as a coach ready to offer replicable strategies of positive self-expression and goal-oriented communication while also fostering tolerance and open minded assessment of other people’s adverse opinions.</a:t>
            </a: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knowledge, skills, values and attitudes learnt during the workshop dedicated to simulation and debate are meant to facilitate resilience building to extreme ideologies and violent behaviour, by consolidating critical thinking, communication, cooperation, empathy, and (self) reflection</a:t>
            </a: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we believe simulation debate as a psycho-educational intervention method, has the potential to increase resilience to push and pull factors of radicalization such as: a sense of identity described as a ‘quest for significance’, ‘search for identity contributing to a sense of belonging, worth and purpose’ , personal fulfilment, lack of self-esteem, individual frustration and insult , cognitive-social factors like risk taking and reduced social contact, personal victimization, displacement of aggression, are all related to a conflictual and dysfunctional sense of identity.</a:t>
            </a: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Although debate and simulation games have been widely used in academic contexts, including as learning instruments, the EL differs from a regular debate training in the sense it does not aim to equip the participants with the necessary knowledge and skills to be a part of a debate, but rather to understand its purpose, structure and the context in which it can be employed, as well as. methodological constraints and loose ends</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139606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At the end of the first day, I asked you to think about what you need most in your job context.</a:t>
            </a:r>
          </a:p>
          <a:p>
            <a:endParaRPr lang="en-US" dirty="0"/>
          </a:p>
          <a:p>
            <a:r>
              <a:rPr lang="en-US" dirty="0"/>
              <a:t>@Trainer</a:t>
            </a:r>
          </a:p>
          <a:p>
            <a:r>
              <a:rPr lang="en-US" dirty="0"/>
              <a:t>Collect answers (and check if they will be dealt with in the course)</a:t>
            </a:r>
          </a:p>
        </p:txBody>
      </p:sp>
      <p:sp>
        <p:nvSpPr>
          <p:cNvPr id="4" name="Slide Number Placeholder 3"/>
          <p:cNvSpPr>
            <a:spLocks noGrp="1"/>
          </p:cNvSpPr>
          <p:nvPr>
            <p:ph type="sldNum" sz="quarter" idx="10"/>
          </p:nvPr>
        </p:nvSpPr>
        <p:spPr/>
        <p:txBody>
          <a:bodyPr/>
          <a:lstStyle/>
          <a:p>
            <a:fld id="{4D7F6500-7E3F-4999-8C74-183F6B321703}" type="slidenum">
              <a:rPr lang="en-US" smtClean="0"/>
              <a:t>2</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baseline="0" dirty="0">
                <a:latin typeface="Verdana" panose="020B0604030504040204" pitchFamily="34" charset="0"/>
              </a:rPr>
              <a:t>Instructions / suggested text sheet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0" u="none" strike="noStrike" baseline="0" dirty="0">
              <a:latin typeface="Verdana" panose="020B0604030504040204" pitchFamily="34" charset="0"/>
            </a:endParaRPr>
          </a:p>
          <a:p>
            <a:r>
              <a:rPr lang="en-GB" sz="800" dirty="0"/>
              <a:t>How can first line practitioners help youths to develop debating skills? The workshop that is offered in this project is meant to support them in doing so.</a:t>
            </a:r>
          </a:p>
          <a:p>
            <a:endParaRPr lang="en-GB" sz="800" dirty="0"/>
          </a:p>
          <a:p>
            <a:r>
              <a:rPr lang="en-GB" sz="800" b="0" i="0" u="none" strike="noStrike" baseline="0" dirty="0">
                <a:latin typeface="Calibri" panose="020F0502020204030204" pitchFamily="34" charset="0"/>
              </a:rPr>
              <a:t>For more detailed information I recommend the Manual for trainers of the Workshop Anger Management (show the site where it can be found? Or give a printed version as a gift?)</a:t>
            </a:r>
          </a:p>
          <a:p>
            <a:endParaRPr lang="en-GB" sz="800" b="0" i="0" u="none" strike="noStrike" baseline="0" dirty="0">
              <a:latin typeface="Calibri" panose="020F0502020204030204" pitchFamily="34" charset="0"/>
            </a:endParaRPr>
          </a:p>
          <a:p>
            <a:r>
              <a:rPr lang="en-GB" sz="800" b="0" i="0" u="none" strike="noStrike" baseline="0" dirty="0">
                <a:latin typeface="Calibri" panose="020F0502020204030204" pitchFamily="34" charset="0"/>
              </a:rPr>
              <a:t>We will now take an example of possible exercises from the workshop</a:t>
            </a:r>
            <a:endParaRPr lang="en-GB" sz="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290909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Click on #Dare to be grey</a:t>
            </a:r>
          </a:p>
          <a:p>
            <a:endParaRPr lang="en-GB" dirty="0"/>
          </a:p>
          <a:p>
            <a:r>
              <a:rPr lang="en-GB" dirty="0"/>
              <a:t>One of the underlying goals is to realise that black or white opinions are not the only ones, and that you do not have to ‘pick sides’, you can have a nuanced, ‘grey’ opinion. Dare to be grey is a </a:t>
            </a:r>
            <a:r>
              <a:rPr lang="en-GB" b="0" dirty="0"/>
              <a:t>project </a:t>
            </a:r>
            <a:r>
              <a:rPr lang="en-GB" b="0" i="0" dirty="0">
                <a:solidFill>
                  <a:srgbClr val="000402"/>
                </a:solidFill>
                <a:effectLst/>
                <a:latin typeface="Barlow"/>
              </a:rPr>
              <a:t>that aims to oppose online and offline polarization by amplifying opinions of the ‘grey middle’. Campaigners, data analysts and social workers join hands to combat polarization and the processes of radicalization that stem from it.</a:t>
            </a:r>
            <a:endParaRPr lang="en-GB" b="0" dirty="0"/>
          </a:p>
          <a:p>
            <a:endParaRPr lang="en-GB" dirty="0"/>
          </a:p>
          <a:p>
            <a:r>
              <a:rPr lang="en-GB" dirty="0"/>
              <a:t>https://projectgrey.eu/</a:t>
            </a:r>
          </a:p>
          <a:p>
            <a:r>
              <a:rPr lang="en-GB" dirty="0"/>
              <a:t>https://youtu.be/WPChHeKaurQ</a:t>
            </a:r>
          </a:p>
          <a:p>
            <a:endParaRPr lang="en-GB" dirty="0"/>
          </a:p>
          <a:p>
            <a:r>
              <a:rPr lang="en-GB" dirty="0"/>
              <a:t>CO: This sheet could also fit Critical Thinking </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4110132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 / suggested text sheet 31</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is an example of one of the exercises in the workshop Debate and simulation. Again, my suggestion is to first experience how the exercise goes and then discuss the objectives</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exercise takes about 40 minutes (depending on the amount of statements and participants)</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Inform students that they will listen to statements which are </a:t>
            </a:r>
            <a:r>
              <a:rPr lang="en-GB" sz="1200" u="sng" dirty="0">
                <a:effectLst/>
                <a:latin typeface="Calibri" panose="020F0502020204030204" pitchFamily="34" charset="0"/>
                <a:ea typeface="Times New Roman" panose="02020603050405020304" pitchFamily="18" charset="0"/>
                <a:cs typeface="Times New Roman" panose="02020603050405020304" pitchFamily="18" charset="0"/>
              </a:rPr>
              <a:t>always</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true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Step 2: </a:t>
            </a:r>
            <a:r>
              <a:rPr lang="en-GB" sz="1200" i="0" dirty="0">
                <a:effectLst/>
                <a:latin typeface="Calibri" panose="020F0502020204030204" pitchFamily="34" charset="0"/>
                <a:ea typeface="Times New Roman" panose="02020603050405020304" pitchFamily="18" charset="0"/>
                <a:cs typeface="Times New Roman" panose="02020603050405020304" pitchFamily="18" charset="0"/>
              </a:rPr>
              <a:t>Their job is to</a:t>
            </a: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dirty="0"/>
              <a:t>think of as many cases/situations where the statement is false, and to make their own lists.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a:t>
            </a:r>
            <a:r>
              <a:rPr lang="en-GB" sz="1200" dirty="0">
                <a:effectLst/>
                <a:latin typeface="Calibri" panose="020F0502020204030204" pitchFamily="34" charset="0"/>
                <a:ea typeface="Calibri" panose="020F0502020204030204" pitchFamily="34" charset="0"/>
                <a:cs typeface="Times New Roman" panose="02020603050405020304" pitchFamily="18" charset="0"/>
              </a:rPr>
              <a:t>: G</a:t>
            </a:r>
            <a:r>
              <a:rPr lang="en-GB" dirty="0"/>
              <a:t>o around the group asking for one example from each student; if a student gives an example that has already been mentioned, they have one minute to think of another.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4</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dirty="0"/>
              <a:t>If the student fails to think of a new example, they are out of the game. The teacher keeps asking each student in turn until only one student has examples left on their list.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5</a:t>
            </a:r>
            <a:r>
              <a:rPr lang="en-GB" sz="1200" i="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rPr>
              <a:t>At the end of the exercise, 15-20 minutes should be allotted to group discussion concerning the ideas expressed and what consequences do they entail (today it can be a short round)</a:t>
            </a: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The statement could be ‘killing is wrong’</a:t>
            </a:r>
          </a:p>
          <a:p>
            <a:r>
              <a:rPr lang="en-GB" dirty="0"/>
              <a:t>Another one could be ‘???</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31</a:t>
            </a:fld>
            <a:endParaRPr lang="en-US" dirty="0"/>
          </a:p>
        </p:txBody>
      </p:sp>
    </p:spTree>
    <p:extLst>
      <p:ext uri="{BB962C8B-B14F-4D97-AF65-F5344CB8AC3E}">
        <p14:creationId xmlns:p14="http://schemas.microsoft.com/office/powerpoint/2010/main" val="1093082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sheet 32</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exercise is named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True or false?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Each workshop comes with a manual that describes the objective, target audience and timing of each exercise. Also </a:t>
            </a:r>
            <a:br>
              <a:rPr lang="en-GB" sz="1200" b="0" dirty="0">
                <a:effectLst/>
                <a:latin typeface="Calibri" panose="020F0502020204030204" pitchFamily="34" charset="0"/>
                <a:ea typeface="Calibri" panose="020F0502020204030204" pitchFamily="34" charset="0"/>
                <a:cs typeface="Times New Roman" panose="02020603050405020304" pitchFamily="18" charset="0"/>
              </a:rPr>
            </a:br>
            <a:r>
              <a:rPr lang="en-GB" sz="1200" b="0" dirty="0">
                <a:effectLst/>
                <a:latin typeface="Calibri" panose="020F0502020204030204" pitchFamily="34" charset="0"/>
                <a:ea typeface="Calibri" panose="020F0502020204030204" pitchFamily="34" charset="0"/>
                <a:cs typeface="Times New Roman" panose="02020603050405020304" pitchFamily="18" charset="0"/>
              </a:rPr>
              <a:t>instructions are given about the execution and materials needed for the exercise.</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True or false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800" dirty="0"/>
              <a:t>• To help improve lateral thinking skills </a:t>
            </a:r>
          </a:p>
          <a:p>
            <a:pPr lvl="1"/>
            <a:r>
              <a:rPr lang="en-GB" sz="1800" dirty="0"/>
              <a:t>• To help improve rebuttal skills </a:t>
            </a:r>
          </a:p>
          <a:p>
            <a:pPr lvl="1"/>
            <a:r>
              <a:rPr lang="en-GB" sz="1800" dirty="0"/>
              <a:t>• To encourage quick thinking skills </a:t>
            </a:r>
          </a:p>
          <a:p>
            <a:pPr lvl="1"/>
            <a:r>
              <a:rPr lang="en-GB" sz="1800" dirty="0"/>
              <a:t>• To encourage memory skills </a:t>
            </a:r>
          </a:p>
          <a:p>
            <a:pPr lvl="1"/>
            <a:r>
              <a:rPr lang="en-GB" sz="1800" dirty="0"/>
              <a:t>• To improve vocabulary and word usage </a:t>
            </a:r>
          </a:p>
          <a:p>
            <a:pPr lvl="1"/>
            <a:r>
              <a:rPr lang="en-GB" sz="1800" dirty="0"/>
              <a:t>• To encourage listening skills </a:t>
            </a:r>
          </a:p>
          <a:p>
            <a:pPr lvl="1"/>
            <a:r>
              <a:rPr lang="en-GB" sz="1800" dirty="0"/>
              <a:t>• To encourage peer assessment </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lvl="1">
              <a:lnSpc>
                <a:spcPct val="115000"/>
              </a:lnSpc>
              <a:spcAft>
                <a:spcPts val="6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 audience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puberty/teenage/adult </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Timing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15-45 min (depending on the amount of statements and the size of the group)</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Description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Inform students that they will listen to statements which are always true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Step 2: </a:t>
            </a:r>
            <a:r>
              <a:rPr lang="en-GB" sz="1200" i="0" dirty="0">
                <a:effectLst/>
                <a:latin typeface="Calibri" panose="020F0502020204030204" pitchFamily="34" charset="0"/>
                <a:ea typeface="Times New Roman" panose="02020603050405020304" pitchFamily="18" charset="0"/>
                <a:cs typeface="Times New Roman" panose="02020603050405020304" pitchFamily="18" charset="0"/>
              </a:rPr>
              <a:t>Ask them to </a:t>
            </a:r>
            <a:r>
              <a:rPr lang="en-GB" sz="1200" dirty="0"/>
              <a:t>think of as many cases where the statement is false, and to make their own lists.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t>go around the group asking for one example from each student; if a student gives an example that has already been mentioned, they have one minute to think of another.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4</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t>If the student fails to think of a new example, they are out of the game. The teacher keeps asking each student in turn until only one student has examples left on their list.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5</a:t>
            </a:r>
            <a:r>
              <a:rPr lang="en-GB" sz="1200" i="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rPr>
              <a:t>At the end of the exercise, 10-15 minutes should be allotted to group discussion concerning the ideas expressed and what consequences do they entail (today it can be a short round)</a:t>
            </a: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method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Extended practice, guided discussion, covert self-instruction (student inner speech)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32</a:t>
            </a:fld>
            <a:endParaRPr lang="en-US" dirty="0"/>
          </a:p>
        </p:txBody>
      </p:sp>
    </p:spTree>
    <p:extLst>
      <p:ext uri="{BB962C8B-B14F-4D97-AF65-F5344CB8AC3E}">
        <p14:creationId xmlns:p14="http://schemas.microsoft.com/office/powerpoint/2010/main" val="149909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33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a:t>
            </a:r>
            <a:r>
              <a:rPr lang="en-GB" dirty="0" err="1"/>
              <a:t>secon</a:t>
            </a:r>
            <a:r>
              <a:rPr lang="en-GB" dirty="0"/>
              <a:t> session of the TTT, we introduced three workshops of project ARMOUR, on Anger Management, Narratives &amp; Identity and Debate &amp; simulation</a:t>
            </a:r>
            <a:endParaRPr lang="en-GB" sz="1200" b="1" i="0" u="none" strike="noStrike" baseline="0" dirty="0">
              <a:latin typeface="Verdana" panose="020B0604030504040204" pitchFamily="34" charset="0"/>
            </a:endParaRPr>
          </a:p>
          <a:p>
            <a:endParaRPr lang="en-GB" dirty="0"/>
          </a:p>
          <a:p>
            <a:r>
              <a:rPr lang="en-GB" dirty="0"/>
              <a:t>Distribute T2 survey day 2. </a:t>
            </a:r>
          </a:p>
          <a:p>
            <a:r>
              <a:rPr lang="en-GB" dirty="0"/>
              <a:t>Explain that participants can use the number of the exercise as shown to add comments on a specific exercise</a:t>
            </a:r>
          </a:p>
          <a:p>
            <a:endParaRPr lang="en-GB" dirty="0"/>
          </a:p>
          <a:p>
            <a:r>
              <a:rPr lang="en-GB" dirty="0"/>
              <a:t>Did they help you get to grips with the concepts?</a:t>
            </a:r>
          </a:p>
          <a:p>
            <a:r>
              <a:rPr lang="en-GB" dirty="0"/>
              <a:t>Are they useful for use with young people?</a:t>
            </a:r>
          </a:p>
          <a:p>
            <a:r>
              <a:rPr lang="en-GB" dirty="0"/>
              <a:t>Which ones are useful in your work (or privately)?</a:t>
            </a:r>
          </a:p>
          <a:p>
            <a:endParaRPr lang="en-GB" dirty="0"/>
          </a:p>
          <a:p>
            <a:r>
              <a:rPr lang="en-GB" dirty="0"/>
              <a:t>Next time we will look at Conflict handling and State response as contributing factors in radicalisation</a:t>
            </a:r>
          </a:p>
          <a:p>
            <a:endParaRPr lang="en-GB"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33</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For the next day I would like you to  … </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34</a:t>
            </a:fld>
            <a:endParaRPr lang="en-US"/>
          </a:p>
        </p:txBody>
      </p:sp>
    </p:spTree>
    <p:extLst>
      <p:ext uri="{BB962C8B-B14F-4D97-AF65-F5344CB8AC3E}">
        <p14:creationId xmlns:p14="http://schemas.microsoft.com/office/powerpoint/2010/main" val="4130497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@Trainer: Make a round and collect highlights</a:t>
            </a:r>
          </a:p>
          <a:p>
            <a:endParaRPr lang="en-US" dirty="0"/>
          </a:p>
          <a:p>
            <a:r>
              <a:rPr lang="en-US" dirty="0"/>
              <a:t>The rationale behind this is to end with a positive and to reinforce these particular topics</a:t>
            </a:r>
          </a:p>
        </p:txBody>
      </p:sp>
      <p:sp>
        <p:nvSpPr>
          <p:cNvPr id="4" name="Slide Number Placeholder 3"/>
          <p:cNvSpPr>
            <a:spLocks noGrp="1"/>
          </p:cNvSpPr>
          <p:nvPr>
            <p:ph type="sldNum" sz="quarter" idx="10"/>
          </p:nvPr>
        </p:nvSpPr>
        <p:spPr/>
        <p:txBody>
          <a:bodyPr/>
          <a:lstStyle/>
          <a:p>
            <a:fld id="{4D7F6500-7E3F-4999-8C74-183F6B321703}" type="slidenum">
              <a:rPr lang="en-US" smtClean="0"/>
              <a:t>35</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latin typeface="Arial" charset="0"/>
                <a:cs typeface="Arial" charset="0"/>
              </a:rPr>
              <a:t>We ended our exploration of radicalisation with the trigger factor model which described several components and their interaction. </a:t>
            </a:r>
          </a:p>
          <a:p>
            <a:endParaRPr lang="en-GB" dirty="0">
              <a:latin typeface="Arial" charset="0"/>
              <a:cs typeface="Arial" charset="0"/>
            </a:endParaRPr>
          </a:p>
          <a:p>
            <a:pPr marL="0" indent="0">
              <a:buFont typeface="+mj-lt"/>
              <a:buNone/>
            </a:pPr>
            <a:r>
              <a:rPr lang="en-GB" dirty="0">
                <a:latin typeface="Arial" charset="0"/>
                <a:cs typeface="Arial" charset="0"/>
              </a:rPr>
              <a:t>And saw how the workshops in this project tie in with many of the mentioned factors and characteristics</a:t>
            </a:r>
          </a:p>
          <a:p>
            <a:pPr marL="228600" indent="-228600">
              <a:buFont typeface="+mj-lt"/>
              <a:buAutoNum type="arabicPeriod"/>
            </a:pPr>
            <a:endParaRPr lang="en-GB" dirty="0">
              <a:latin typeface="Arial" charset="0"/>
              <a:cs typeface="Arial" charset="0"/>
            </a:endParaRPr>
          </a:p>
          <a:p>
            <a:pPr marL="228600" indent="-228600">
              <a:buFont typeface="+mj-lt"/>
              <a:buAutoNum type="arabicPeriod"/>
            </a:pPr>
            <a:r>
              <a:rPr lang="nl-NL" dirty="0"/>
              <a:t>Skills: e.g. critical thinking, anger management, debating</a:t>
            </a:r>
          </a:p>
          <a:p>
            <a:pPr marL="228600" indent="-228600">
              <a:buFont typeface="+mj-lt"/>
              <a:buAutoNum type="arabicPeriod"/>
            </a:pPr>
            <a:endParaRPr lang="nl-NL" dirty="0"/>
          </a:p>
          <a:p>
            <a:pPr marL="228600" indent="-228600">
              <a:buFont typeface="+mj-lt"/>
              <a:buAutoNum type="arabicPeriod"/>
            </a:pPr>
            <a:r>
              <a:rPr lang="nl-NL" dirty="0"/>
              <a:t>Identity: e.g. narratives and parenting</a:t>
            </a:r>
          </a:p>
          <a:p>
            <a:pPr marL="228600" indent="-228600">
              <a:buFont typeface="+mj-lt"/>
              <a:buAutoNum type="arabicPeriod"/>
            </a:pPr>
            <a:endParaRPr lang="nl-NL" dirty="0"/>
          </a:p>
          <a:p>
            <a:pPr marL="228600" indent="-228600">
              <a:buFont typeface="+mj-lt"/>
              <a:buAutoNum type="arabicPeriod"/>
            </a:pPr>
            <a:r>
              <a:rPr lang="nl-NL" dirty="0"/>
              <a:t>Personal experiences with discrimination: e.g. conflict management and coaching (so teachers know how to respond)</a:t>
            </a:r>
          </a:p>
          <a:p>
            <a:pPr marL="228600" indent="-228600">
              <a:buFont typeface="+mj-lt"/>
              <a:buAutoNum type="arabicPeriod"/>
            </a:pPr>
            <a:endParaRPr lang="nl-NL" dirty="0"/>
          </a:p>
          <a:p>
            <a:pPr marL="228600" indent="-228600">
              <a:buFont typeface="+mj-lt"/>
              <a:buAutoNum type="arabicPeriod"/>
            </a:pPr>
            <a:r>
              <a:rPr lang="nl-NL" dirty="0"/>
              <a:t>Problems at home: parenting</a:t>
            </a:r>
          </a:p>
          <a:p>
            <a:pPr marL="228600" indent="-228600">
              <a:buFont typeface="+mj-lt"/>
              <a:buAutoNum type="arabicPeriod"/>
            </a:pPr>
            <a:endParaRPr lang="nl-NL" dirty="0"/>
          </a:p>
          <a:p>
            <a:pPr marL="228600" indent="-228600">
              <a:buFont typeface="+mj-lt"/>
              <a:buAutoNum type="arabicPeriod"/>
            </a:pPr>
            <a:r>
              <a:rPr lang="nl-NL" dirty="0"/>
              <a:t>Government policy: proportionate state response</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Today we will continue with three other contributing factors of radicalisation: anger, narratives and discussion skills.</a:t>
            </a: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4</a:t>
            </a:r>
          </a:p>
          <a:p>
            <a:endParaRPr lang="en-GB" noProof="0" dirty="0"/>
          </a:p>
          <a:p>
            <a:r>
              <a:rPr lang="nl-NL" noProof="0" dirty="0"/>
              <a:t>Anger – what is it, how can it fuel radicalisation and how to control it</a:t>
            </a:r>
          </a:p>
          <a:p>
            <a:r>
              <a:rPr lang="nl-NL" noProof="0" dirty="0" err="1"/>
              <a:t>Exercises</a:t>
            </a:r>
            <a:r>
              <a:rPr lang="nl-NL" noProof="0" dirty="0"/>
              <a:t>– </a:t>
            </a:r>
            <a:r>
              <a:rPr lang="nl-NL" noProof="0" dirty="0" err="1"/>
              <a:t>experimenting</a:t>
            </a:r>
            <a:r>
              <a:rPr lang="nl-NL" noProof="0" dirty="0"/>
              <a:t> </a:t>
            </a:r>
            <a:r>
              <a:rPr lang="nl-NL" noProof="0" dirty="0" err="1"/>
              <a:t>with</a:t>
            </a:r>
            <a:r>
              <a:rPr lang="nl-NL" noProof="0" dirty="0"/>
              <a:t> </a:t>
            </a:r>
            <a:r>
              <a:rPr lang="nl-NL" noProof="0" dirty="0" err="1"/>
              <a:t>exercises</a:t>
            </a:r>
            <a:r>
              <a:rPr lang="nl-NL" noProof="0" dirty="0"/>
              <a:t> </a:t>
            </a:r>
            <a:r>
              <a:rPr lang="nl-NL" noProof="0" dirty="0" err="1"/>
              <a:t>to</a:t>
            </a:r>
            <a:r>
              <a:rPr lang="nl-NL" noProof="0" dirty="0"/>
              <a:t> help </a:t>
            </a:r>
            <a:r>
              <a:rPr lang="nl-NL" noProof="0" dirty="0" err="1"/>
              <a:t>youth</a:t>
            </a:r>
            <a:r>
              <a:rPr lang="nl-NL" noProof="0" dirty="0"/>
              <a:t> </a:t>
            </a:r>
            <a:r>
              <a:rPr lang="nl-NL" noProof="0" dirty="0" err="1"/>
              <a:t>to</a:t>
            </a:r>
            <a:r>
              <a:rPr lang="nl-NL" noProof="0" dirty="0"/>
              <a:t> manage </a:t>
            </a:r>
            <a:r>
              <a:rPr lang="nl-NL" noProof="0" dirty="0" err="1"/>
              <a:t>their</a:t>
            </a:r>
            <a:r>
              <a:rPr lang="nl-NL" noProof="0" dirty="0"/>
              <a:t> </a:t>
            </a:r>
            <a:r>
              <a:rPr lang="nl-NL" noProof="0" dirty="0" err="1"/>
              <a:t>anger</a:t>
            </a:r>
            <a:endParaRPr lang="nl-NL" noProof="0" dirty="0"/>
          </a:p>
          <a:p>
            <a:r>
              <a:rPr lang="en-GB" noProof="0" dirty="0"/>
              <a:t>Narratives– explanation on the way narratives and identity forming can either increase the chances of radicalisation </a:t>
            </a:r>
          </a:p>
          <a:p>
            <a:r>
              <a:rPr lang="en-GB" noProof="0" dirty="0"/>
              <a:t>Exercises– experiencing one or more of the exercises to use narratives in a more positive way</a:t>
            </a:r>
          </a:p>
          <a:p>
            <a:r>
              <a:rPr lang="en-GB" noProof="0" dirty="0"/>
              <a:t>Debate and simulation</a:t>
            </a:r>
          </a:p>
          <a:p>
            <a:r>
              <a:rPr lang="en-GB" noProof="0" dirty="0"/>
              <a:t>Exercises</a:t>
            </a:r>
          </a:p>
          <a:p>
            <a:r>
              <a:rPr lang="nl-NL" noProof="0" dirty="0"/>
              <a:t>Feedback – </a:t>
            </a:r>
            <a:r>
              <a:rPr lang="nl-NL" noProof="0" dirty="0" err="1"/>
              <a:t>your</a:t>
            </a:r>
            <a:r>
              <a:rPr lang="nl-NL" noProof="0" dirty="0"/>
              <a:t> feedback on </a:t>
            </a:r>
            <a:r>
              <a:rPr lang="nl-NL" noProof="0" dirty="0" err="1"/>
              <a:t>the</a:t>
            </a:r>
            <a:r>
              <a:rPr lang="nl-NL" noProof="0" dirty="0"/>
              <a:t> </a:t>
            </a:r>
            <a:r>
              <a:rPr lang="nl-NL" noProof="0" dirty="0" err="1"/>
              <a:t>exercises</a:t>
            </a:r>
            <a:r>
              <a:rPr lang="nl-NL" noProof="0" dirty="0"/>
              <a:t> of </a:t>
            </a:r>
            <a:r>
              <a:rPr lang="nl-NL" noProof="0" dirty="0" err="1"/>
              <a:t>the</a:t>
            </a:r>
            <a:r>
              <a:rPr lang="nl-NL" noProof="0" dirty="0"/>
              <a:t> second </a:t>
            </a:r>
            <a:r>
              <a:rPr lang="nl-NL" noProof="0" dirty="0" err="1"/>
              <a:t>day</a:t>
            </a:r>
            <a:endParaRPr lang="nl-NL" noProof="0" dirty="0"/>
          </a:p>
          <a:p>
            <a:endParaRPr lang="nl-NL" noProof="0" dirty="0"/>
          </a:p>
          <a:p>
            <a:endParaRPr lang="nl-NL" noProof="0" dirty="0"/>
          </a:p>
          <a:p>
            <a:endParaRPr lang="nl-NL" noProof="0"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4</a:t>
            </a:fld>
            <a:endParaRPr lang="en-US" dirty="0"/>
          </a:p>
        </p:txBody>
      </p:sp>
    </p:spTree>
    <p:extLst>
      <p:ext uri="{BB962C8B-B14F-4D97-AF65-F5344CB8AC3E}">
        <p14:creationId xmlns:p14="http://schemas.microsoft.com/office/powerpoint/2010/main" val="2653283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b="1" i="0" u="none" strike="noStrike" baseline="0" dirty="0">
                <a:latin typeface="Verdana" panose="020B0604030504040204" pitchFamily="34" charset="0"/>
              </a:rPr>
              <a:t>Instructions / suggested text sheet 5</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We will start with an example of one of the exercises in the workshop Anger Management. Please take a paper and pen (or tablet/smartphone/laptop). </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r>
              <a:rPr lang="en-GB" sz="1800" b="1" dirty="0"/>
              <a:t>#1 Brainstorming – free associations  	</a:t>
            </a:r>
            <a:r>
              <a:rPr lang="en-GB" sz="1800" dirty="0"/>
              <a:t>Icebreaker 1 (15-20 min)</a:t>
            </a:r>
          </a:p>
          <a:p>
            <a:pPr defTabSz="945307">
              <a:defRPr/>
            </a:pPr>
            <a:endParaRPr lang="en-GB" sz="1800" dirty="0"/>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exercise is one of the icebreakers in the workshop on Anger Management. It takes about 15-20 minutes</a:t>
            </a:r>
          </a:p>
          <a:p>
            <a:pPr defTabSz="945307">
              <a:defRP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1-4: </a:t>
            </a:r>
            <a:r>
              <a:rPr lang="en-GB" sz="1800" dirty="0"/>
              <a:t>Trainer asks participants to answer the following questions (one by one) by writing no more than three words per question on a sheet of paper. 	(4 min)</a:t>
            </a:r>
          </a:p>
          <a:p>
            <a:r>
              <a:rPr lang="en-GB" sz="1800" dirty="0"/>
              <a:t>Step 5: each participant chooses a partner and shares answers with him/her. (4 min)</a:t>
            </a:r>
          </a:p>
          <a:p>
            <a:r>
              <a:rPr lang="en-GB" sz="1800" dirty="0"/>
              <a:t>Step 6:  a 2 minutes roundup discussion is used by the trainer to collect possible answers on a flipchart. 	Hopefully, the observations of the participants point to the objective of this exercises: to become aware of one’s personal way of experiencing and dealing with anger, and to be able to recognise it. People become aware that anger is something we are all familiar with.</a:t>
            </a:r>
          </a:p>
          <a:p>
            <a:pPr defTabSz="945307">
              <a:defRPr/>
            </a:pPr>
            <a:endParaRPr lang="en-GB" sz="1800" dirty="0"/>
          </a:p>
          <a:p>
            <a:r>
              <a:rPr lang="en-GB" sz="1800" dirty="0"/>
              <a:t>Trainer closes the ice breaker by pointing at the most common answers and</a:t>
            </a:r>
            <a:r>
              <a:rPr lang="en-GB" sz="1800" baseline="0" dirty="0"/>
              <a:t> telling that we will come back to the concept of anger later on.</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5</a:t>
            </a:fld>
            <a:endParaRPr lang="en-US" dirty="0"/>
          </a:p>
        </p:txBody>
      </p:sp>
    </p:spTree>
    <p:extLst>
      <p:ext uri="{BB962C8B-B14F-4D97-AF65-F5344CB8AC3E}">
        <p14:creationId xmlns:p14="http://schemas.microsoft.com/office/powerpoint/2010/main" val="146942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https://vimeo.com/113623893</a:t>
            </a:r>
          </a:p>
          <a:p>
            <a:r>
              <a:rPr lang="en-GB" dirty="0"/>
              <a:t>@Trainer</a:t>
            </a:r>
          </a:p>
          <a:p>
            <a:r>
              <a:rPr lang="en-GB" dirty="0"/>
              <a:t>Clip to illustrate the connection between anger and radicalisation (show 9.46-12.42 min)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6</a:t>
            </a:fld>
            <a:endParaRPr lang="en-US" dirty="0"/>
          </a:p>
        </p:txBody>
      </p:sp>
    </p:spTree>
    <p:extLst>
      <p:ext uri="{BB962C8B-B14F-4D97-AF65-F5344CB8AC3E}">
        <p14:creationId xmlns:p14="http://schemas.microsoft.com/office/powerpoint/2010/main" val="1113941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One of the causal factors that has been scrutinised by researchers is experienced injustice, like unfair treatment, relative deprivation, immorality etc.</a:t>
            </a:r>
          </a:p>
          <a:p>
            <a:endParaRPr lang="en-GB" dirty="0"/>
          </a:p>
          <a:p>
            <a:r>
              <a:rPr lang="en-GB" dirty="0"/>
              <a:t>This can become a push factor to radicalisation, especially when people feel insecure, or are not able to control certain emotions. </a:t>
            </a:r>
          </a:p>
          <a:p>
            <a:r>
              <a:rPr lang="en-GB" dirty="0"/>
              <a:t>P19 </a:t>
            </a:r>
            <a:r>
              <a:rPr lang="en-GB" dirty="0" err="1"/>
              <a:t>Kees</a:t>
            </a:r>
            <a:r>
              <a:rPr lang="en-GB" dirty="0"/>
              <a:t> van den Bos (2019)</a:t>
            </a:r>
          </a:p>
          <a:p>
            <a:endParaRPr lang="en-GB" dirty="0"/>
          </a:p>
          <a:p>
            <a:r>
              <a:rPr lang="en-GB" dirty="0"/>
              <a:t>The anger pushes them away from mainstream society, because it causes a negative association.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7</a:t>
            </a:fld>
            <a:endParaRPr lang="en-US" dirty="0"/>
          </a:p>
        </p:txBody>
      </p:sp>
    </p:spTree>
    <p:extLst>
      <p:ext uri="{BB962C8B-B14F-4D97-AF65-F5344CB8AC3E}">
        <p14:creationId xmlns:p14="http://schemas.microsoft.com/office/powerpoint/2010/main" val="2359730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When people are angry it is often not the only emotion in play.</a:t>
            </a:r>
          </a:p>
          <a:p>
            <a:endParaRPr lang="en-GB" dirty="0"/>
          </a:p>
          <a:p>
            <a:r>
              <a:rPr lang="en-GB" dirty="0" err="1"/>
              <a:t>Pg</a:t>
            </a:r>
            <a:r>
              <a:rPr lang="en-GB" dirty="0"/>
              <a:t> 13 of D3.2 Anger as second-hand emotion</a:t>
            </a:r>
          </a:p>
          <a:p>
            <a:r>
              <a:rPr lang="en-US" sz="1200" b="0" i="0" kern="1200" dirty="0">
                <a:solidFill>
                  <a:schemeClr val="tx1"/>
                </a:solidFill>
                <a:effectLst/>
                <a:latin typeface="+mn-lt"/>
                <a:ea typeface="+mn-ea"/>
                <a:cs typeface="+mn-cs"/>
              </a:rPr>
              <a:t>Anger can be a fundamental and primary emotion, but is also often called a secondary emotion because we tend to resort to anger in order to protect ourselves from or cover up other vulnerable feelings. A primary feeling is what is felt immediately before we feel anger. We almost always feel something else first before we get angry. We might first feel afraid, attacked, offended, disrespected, forced, trapped, or pressured. If any of these feelings are intense enough, we think of the emotion as anger.</a:t>
            </a:r>
          </a:p>
          <a:p>
            <a:r>
              <a:rPr lang="en-US" sz="1200" b="0" i="0" kern="1200" dirty="0">
                <a:solidFill>
                  <a:schemeClr val="tx1"/>
                </a:solidFill>
                <a:effectLst/>
                <a:latin typeface="+mn-lt"/>
                <a:ea typeface="+mn-ea"/>
                <a:cs typeface="+mn-cs"/>
              </a:rPr>
              <a:t>As the drawing illustrates, anger is like an iceberg in that only some of the emotions are visible. The other emotions exist "below the water line" where they are not immediately obvious to outside observers. (</a:t>
            </a:r>
            <a:r>
              <a:rPr lang="nl-NL" dirty="0">
                <a:hlinkClick r:id="rId3"/>
              </a:rPr>
              <a:t>http://creducation.net/resources/anger_management/anger__a_secondary_emotion.html</a:t>
            </a:r>
            <a:r>
              <a:rPr lang="nl-NL" dirty="0"/>
              <a:t>)</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Why do you think this could be relevant in this context?</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8</a:t>
            </a:fld>
            <a:endParaRPr lang="en-US" dirty="0"/>
          </a:p>
        </p:txBody>
      </p:sp>
    </p:spTree>
    <p:extLst>
      <p:ext uri="{BB962C8B-B14F-4D97-AF65-F5344CB8AC3E}">
        <p14:creationId xmlns:p14="http://schemas.microsoft.com/office/powerpoint/2010/main" val="2261595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D6AE-8010-5E44-BAA3-BE7753F19C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5921C16-C9CC-8043-A60D-137F614112E8}"/>
              </a:ext>
            </a:extLst>
          </p:cNvPr>
          <p:cNvSpPr>
            <a:spLocks noGrp="1"/>
          </p:cNvSpPr>
          <p:nvPr>
            <p:ph type="dt" sz="half" idx="10"/>
          </p:nvPr>
        </p:nvSpPr>
        <p:spPr/>
        <p:txBody>
          <a:bodyPr/>
          <a:lstStyle/>
          <a:p>
            <a:fld id="{900F952F-9F2A-3B41-94DF-6C28EB7B3F89}" type="datetimeFigureOut">
              <a:rPr lang="en-US" smtClean="0"/>
              <a:t>4/26/2021</a:t>
            </a:fld>
            <a:endParaRPr lang="en-US"/>
          </a:p>
        </p:txBody>
      </p:sp>
      <p:sp>
        <p:nvSpPr>
          <p:cNvPr id="4" name="Footer Placeholder 3">
            <a:extLst>
              <a:ext uri="{FF2B5EF4-FFF2-40B4-BE49-F238E27FC236}">
                <a16:creationId xmlns:a16="http://schemas.microsoft.com/office/drawing/2014/main" id="{7A8B4419-B85C-9A47-8D7D-96D771A4A7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32FE0A-7805-9147-A310-6CCF7E351539}"/>
              </a:ext>
            </a:extLst>
          </p:cNvPr>
          <p:cNvSpPr>
            <a:spLocks noGrp="1"/>
          </p:cNvSpPr>
          <p:nvPr>
            <p:ph type="sldNum" sz="quarter" idx="12"/>
          </p:nvPr>
        </p:nvSpPr>
        <p:spPr/>
        <p:txBody>
          <a:bodyPr/>
          <a:lstStyle/>
          <a:p>
            <a:fld id="{C3AC1402-7F43-2044-B3DC-CD7A3D534DEB}" type="slidenum">
              <a:rPr lang="en-US" smtClean="0"/>
              <a:t>‹Nr.›</a:t>
            </a:fld>
            <a:endParaRPr lang="en-US"/>
          </a:p>
        </p:txBody>
      </p:sp>
    </p:spTree>
    <p:extLst>
      <p:ext uri="{BB962C8B-B14F-4D97-AF65-F5344CB8AC3E}">
        <p14:creationId xmlns:p14="http://schemas.microsoft.com/office/powerpoint/2010/main" val="397053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 id="214748367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8.jpe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t-547447"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WPChHeKaurQ"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player.vimeo.com/video/113623893?app_id=122963" TargetMode="Externa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nl-NL" dirty="0"/>
              <a:t>Train the Trainer</a:t>
            </a:r>
            <a:endParaRPr lang="en-US" dirty="0"/>
          </a:p>
        </p:txBody>
      </p:sp>
      <p:sp>
        <p:nvSpPr>
          <p:cNvPr id="3" name="Subtitle 2"/>
          <p:cNvSpPr>
            <a:spLocks noGrp="1"/>
          </p:cNvSpPr>
          <p:nvPr>
            <p:ph type="subTitle" idx="1"/>
          </p:nvPr>
        </p:nvSpPr>
        <p:spPr>
          <a:ln>
            <a:noFill/>
          </a:ln>
        </p:spPr>
        <p:txBody>
          <a:bodyPr anchor="t">
            <a:normAutofit/>
          </a:bodyPr>
          <a:lstStyle/>
          <a:p>
            <a:r>
              <a:rPr lang="en-US" sz="2800" dirty="0">
                <a:solidFill>
                  <a:schemeClr val="tx1"/>
                </a:solidFill>
              </a:rPr>
              <a:t>Session 2: Preventing Youth Radicalisation</a:t>
            </a:r>
          </a:p>
        </p:txBody>
      </p:sp>
      <p:sp>
        <p:nvSpPr>
          <p:cNvPr id="5" name="Footer Placeholder 4"/>
          <p:cNvSpPr>
            <a:spLocks noGrp="1"/>
          </p:cNvSpPr>
          <p:nvPr>
            <p:ph type="ftr" sz="quarter" idx="11"/>
          </p:nvPr>
        </p:nvSpPr>
        <p:spPr/>
        <p:txBody>
          <a:bodyPr/>
          <a:lstStyle/>
          <a:p>
            <a:r>
              <a:rPr lang="en-US"/>
              <a:t>www.armourproject.eu</a:t>
            </a:r>
            <a:endParaRPr lang="en-US" dirty="0"/>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descr="Картина, която съдържа графична колекция&#10;&#10;Описанието е генерирано автоматично">
            <a:extLst>
              <a:ext uri="{FF2B5EF4-FFF2-40B4-BE49-F238E27FC236}">
                <a16:creationId xmlns:a16="http://schemas.microsoft.com/office/drawing/2014/main" id="{CD71DDB6-1CC7-4A7E-BB2E-8D82E4169B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6329" y="3587932"/>
            <a:ext cx="1811341" cy="1787434"/>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1100232335"/>
              </p:ext>
            </p:extLst>
          </p:nvPr>
        </p:nvGraphicFramePr>
        <p:xfrm>
          <a:off x="685800" y="2279654"/>
          <a:ext cx="7772400"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9</a:t>
            </a:fld>
            <a:endParaRPr lang="en-US" dirty="0"/>
          </a:p>
        </p:txBody>
      </p:sp>
      <p:sp>
        <p:nvSpPr>
          <p:cNvPr id="5" name="Заглавие 4">
            <a:extLst>
              <a:ext uri="{FF2B5EF4-FFF2-40B4-BE49-F238E27FC236}">
                <a16:creationId xmlns:a16="http://schemas.microsoft.com/office/drawing/2014/main" id="{12854B48-4AD8-4EDD-9A68-F080824B3133}"/>
              </a:ext>
            </a:extLst>
          </p:cNvPr>
          <p:cNvSpPr>
            <a:spLocks noGrp="1"/>
          </p:cNvSpPr>
          <p:nvPr>
            <p:ph type="title"/>
          </p:nvPr>
        </p:nvSpPr>
        <p:spPr/>
        <p:txBody>
          <a:bodyPr/>
          <a:lstStyle/>
          <a:p>
            <a:r>
              <a:rPr lang="en-US" dirty="0"/>
              <a:t>Anger</a:t>
            </a:r>
            <a:endParaRPr lang="bg-BG" dirty="0"/>
          </a:p>
        </p:txBody>
      </p:sp>
    </p:spTree>
    <p:extLst>
      <p:ext uri="{BB962C8B-B14F-4D97-AF65-F5344CB8AC3E}">
        <p14:creationId xmlns:p14="http://schemas.microsoft.com/office/powerpoint/2010/main" val="11174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F0B5D36-ACB3-4C4C-A226-384FC7F8BC1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A92D750-9ADE-4258-94EC-074E4C45AA4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4A0A1A9-0D79-410A-8963-AFC64FD7AD0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700B36B-E52A-48C9-A9C6-3C6B25ADABA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3BF36AC-E73E-4A5A-B7C3-CB6F4B2801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1246065383"/>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Workshop on anger management</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10</a:t>
            </a:fld>
            <a:endParaRPr lang="en-US" dirty="0"/>
          </a:p>
        </p:txBody>
      </p:sp>
    </p:spTree>
    <p:extLst>
      <p:ext uri="{BB962C8B-B14F-4D97-AF65-F5344CB8AC3E}">
        <p14:creationId xmlns:p14="http://schemas.microsoft.com/office/powerpoint/2010/main" val="397777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Anger management: Exercise 1</a:t>
            </a:r>
          </a:p>
        </p:txBody>
      </p:sp>
      <p:sp>
        <p:nvSpPr>
          <p:cNvPr id="3" name="Текстов контейнер 2">
            <a:extLst>
              <a:ext uri="{FF2B5EF4-FFF2-40B4-BE49-F238E27FC236}">
                <a16:creationId xmlns:a16="http://schemas.microsoft.com/office/drawing/2014/main" id="{8304D1A8-30A8-4354-AB2B-7E96556F3865}"/>
              </a:ext>
            </a:extLst>
          </p:cNvPr>
          <p:cNvSpPr>
            <a:spLocks noGrp="1"/>
          </p:cNvSpPr>
          <p:nvPr>
            <p:ph idx="1"/>
          </p:nvPr>
        </p:nvSpPr>
        <p:spPr>
          <a:xfrm>
            <a:off x="685800" y="2286000"/>
            <a:ext cx="3124200" cy="3733799"/>
          </a:xfrm>
        </p:spPr>
        <p:txBody>
          <a:bodyPr/>
          <a:lstStyle/>
          <a:p>
            <a:pPr marL="0" indent="0">
              <a:buNone/>
            </a:pPr>
            <a:endParaRPr lang="en-GB" sz="2000" b="1" dirty="0">
              <a:solidFill>
                <a:schemeClr val="tx1">
                  <a:lumMod val="75000"/>
                  <a:lumOff val="25000"/>
                </a:schemeClr>
              </a:solidFill>
            </a:endParaRPr>
          </a:p>
          <a:p>
            <a:pPr marL="0" indent="0">
              <a:buNone/>
            </a:pPr>
            <a:r>
              <a:rPr lang="en-GB" sz="2000" b="1" dirty="0">
                <a:solidFill>
                  <a:schemeClr val="tx1">
                    <a:lumMod val="75000"/>
                    <a:lumOff val="25000"/>
                  </a:schemeClr>
                </a:solidFill>
              </a:rPr>
              <a:t>Wheel of emotions</a:t>
            </a:r>
          </a:p>
          <a:p>
            <a:pPr marL="0" indent="0">
              <a:buNone/>
            </a:pPr>
            <a:r>
              <a:rPr lang="en-GB" sz="1050" dirty="0">
                <a:solidFill>
                  <a:schemeClr val="tx1">
                    <a:lumMod val="75000"/>
                    <a:lumOff val="25000"/>
                  </a:schemeClr>
                </a:solidFill>
              </a:rPr>
              <a:t>(Robert </a:t>
            </a:r>
            <a:r>
              <a:rPr lang="en-GB" sz="1050" dirty="0" err="1">
                <a:solidFill>
                  <a:schemeClr val="tx1">
                    <a:lumMod val="75000"/>
                    <a:lumOff val="25000"/>
                  </a:schemeClr>
                </a:solidFill>
              </a:rPr>
              <a:t>Plutchik</a:t>
            </a:r>
            <a:r>
              <a:rPr lang="en-GB" sz="1050" dirty="0">
                <a:solidFill>
                  <a:schemeClr val="tx1">
                    <a:lumMod val="75000"/>
                    <a:lumOff val="25000"/>
                  </a:schemeClr>
                </a:solidFill>
              </a:rPr>
              <a:t>, 1980)</a:t>
            </a:r>
          </a:p>
          <a:p>
            <a:pPr marL="0" indent="0">
              <a:buNone/>
            </a:pPr>
            <a:endParaRPr lang="en-GB" sz="1050" dirty="0">
              <a:solidFill>
                <a:schemeClr val="tx1">
                  <a:lumMod val="75000"/>
                  <a:lumOff val="25000"/>
                </a:schemeClr>
              </a:solidFill>
            </a:endParaRPr>
          </a:p>
          <a:p>
            <a:pPr marL="0" indent="0">
              <a:buNone/>
            </a:pPr>
            <a:r>
              <a:rPr lang="nl-NL" sz="2000" dirty="0">
                <a:solidFill>
                  <a:schemeClr val="tx1">
                    <a:lumMod val="75000"/>
                    <a:lumOff val="25000"/>
                  </a:schemeClr>
                </a:solidFill>
              </a:rPr>
              <a:t>Hints:</a:t>
            </a:r>
          </a:p>
          <a:p>
            <a:pPr marL="285750" indent="-285750">
              <a:buFont typeface="Arial" panose="020B0604020202020204" pitchFamily="34" charset="0"/>
              <a:buChar char="•"/>
            </a:pPr>
            <a:r>
              <a:rPr lang="nl-NL" sz="2000" dirty="0">
                <a:solidFill>
                  <a:schemeClr val="tx1">
                    <a:lumMod val="75000"/>
                    <a:lumOff val="25000"/>
                  </a:schemeClr>
                </a:solidFill>
              </a:rPr>
              <a:t>Choose an emotion from the wheel</a:t>
            </a:r>
          </a:p>
          <a:p>
            <a:pPr marL="285750" indent="-285750">
              <a:buFont typeface="Arial" panose="020B0604020202020204" pitchFamily="34" charset="0"/>
              <a:buChar char="•"/>
            </a:pPr>
            <a:r>
              <a:rPr lang="nl-NL" sz="2000" dirty="0">
                <a:solidFill>
                  <a:schemeClr val="tx1">
                    <a:lumMod val="75000"/>
                    <a:lumOff val="25000"/>
                  </a:schemeClr>
                </a:solidFill>
              </a:rPr>
              <a:t>Express it non-verbally so others can recognise it</a:t>
            </a:r>
            <a:endParaRPr lang="bg-BG" sz="2000" dirty="0">
              <a:solidFill>
                <a:schemeClr val="tx1">
                  <a:lumMod val="75000"/>
                  <a:lumOff val="25000"/>
                </a:schemeClr>
              </a:solidFill>
            </a:endParaRP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11</a:t>
            </a:fld>
            <a:endParaRPr lang="en-US" dirty="0"/>
          </a:p>
        </p:txBody>
      </p:sp>
      <p:pic>
        <p:nvPicPr>
          <p:cNvPr id="7" name="Picture 2" descr="colored feeling wheel CC license">
            <a:extLst>
              <a:ext uri="{FF2B5EF4-FFF2-40B4-BE49-F238E27FC236}">
                <a16:creationId xmlns:a16="http://schemas.microsoft.com/office/drawing/2014/main" id="{F18A3022-E817-4BD5-9687-27FF11F9AA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878" y="2286000"/>
            <a:ext cx="410432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60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Anger management: Exercise 1</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12</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Wheel of emotions - hints</a:t>
            </a:r>
          </a:p>
        </p:txBody>
      </p:sp>
    </p:spTree>
    <p:extLst>
      <p:ext uri="{BB962C8B-B14F-4D97-AF65-F5344CB8AC3E}">
        <p14:creationId xmlns:p14="http://schemas.microsoft.com/office/powerpoint/2010/main" val="345955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Anger management: Exercise 2</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13</a:t>
            </a:fld>
            <a:endParaRPr lang="en-US" dirty="0"/>
          </a:p>
        </p:txBody>
      </p:sp>
      <p:sp>
        <p:nvSpPr>
          <p:cNvPr id="24" name="Hexagon 72">
            <a:extLst>
              <a:ext uri="{FF2B5EF4-FFF2-40B4-BE49-F238E27FC236}">
                <a16:creationId xmlns:a16="http://schemas.microsoft.com/office/drawing/2014/main" id="{7FF687C4-61CA-4A15-8626-BDFD8BA8A5A5}"/>
              </a:ext>
            </a:extLst>
          </p:cNvPr>
          <p:cNvSpPr/>
          <p:nvPr/>
        </p:nvSpPr>
        <p:spPr>
          <a:xfrm>
            <a:off x="1254048" y="3086385"/>
            <a:ext cx="2615889"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5" name="Freeform 13">
            <a:extLst>
              <a:ext uri="{FF2B5EF4-FFF2-40B4-BE49-F238E27FC236}">
                <a16:creationId xmlns:a16="http://schemas.microsoft.com/office/drawing/2014/main" id="{D78EDE39-BBE0-409C-8DD4-E2F3C11E4650}"/>
              </a:ext>
            </a:extLst>
          </p:cNvPr>
          <p:cNvSpPr/>
          <p:nvPr/>
        </p:nvSpPr>
        <p:spPr>
          <a:xfrm>
            <a:off x="5942689" y="3001399"/>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26" name="Hexagon 76">
            <a:extLst>
              <a:ext uri="{FF2B5EF4-FFF2-40B4-BE49-F238E27FC236}">
                <a16:creationId xmlns:a16="http://schemas.microsoft.com/office/drawing/2014/main" id="{B3A8F904-9043-4663-BB43-4FB0A66C9DF4}"/>
              </a:ext>
            </a:extLst>
          </p:cNvPr>
          <p:cNvSpPr/>
          <p:nvPr/>
        </p:nvSpPr>
        <p:spPr>
          <a:xfrm>
            <a:off x="3374380" y="3069681"/>
            <a:ext cx="2615888"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7" name="Freeform 89">
            <a:extLst>
              <a:ext uri="{FF2B5EF4-FFF2-40B4-BE49-F238E27FC236}">
                <a16:creationId xmlns:a16="http://schemas.microsoft.com/office/drawing/2014/main" id="{52934689-1ACC-49ED-9926-0E51CB6962C5}"/>
              </a:ext>
            </a:extLst>
          </p:cNvPr>
          <p:cNvSpPr/>
          <p:nvPr/>
        </p:nvSpPr>
        <p:spPr>
          <a:xfrm>
            <a:off x="2730710" y="3067199"/>
            <a:ext cx="1794082" cy="2284791"/>
          </a:xfrm>
          <a:custGeom>
            <a:avLst/>
            <a:gdLst/>
            <a:ahLst/>
            <a:cxnLst>
              <a:cxn ang="0">
                <a:pos x="wd2" y="hd2"/>
              </a:cxn>
              <a:cxn ang="5400000">
                <a:pos x="wd2" y="hd2"/>
              </a:cxn>
              <a:cxn ang="10800000">
                <a:pos x="wd2" y="hd2"/>
              </a:cxn>
              <a:cxn ang="16200000">
                <a:pos x="wd2" y="hd2"/>
              </a:cxn>
            </a:cxnLst>
            <a:rect l="0" t="0" r="r" b="b"/>
            <a:pathLst>
              <a:path w="21600" h="21600" extrusionOk="0">
                <a:moveTo>
                  <a:pt x="14970" y="0"/>
                </a:moveTo>
                <a:lnTo>
                  <a:pt x="21600" y="25"/>
                </a:lnTo>
                <a:lnTo>
                  <a:pt x="10797" y="15615"/>
                </a:lnTo>
                <a:lnTo>
                  <a:pt x="10788" y="15603"/>
                </a:lnTo>
                <a:lnTo>
                  <a:pt x="6691" y="21600"/>
                </a:lnTo>
                <a:lnTo>
                  <a:pt x="0" y="21588"/>
                </a:lnTo>
                <a:lnTo>
                  <a:pt x="10888" y="6167"/>
                </a:lnTo>
                <a:lnTo>
                  <a:pt x="10897" y="6179"/>
                </a:lnTo>
                <a:lnTo>
                  <a:pt x="14970" y="0"/>
                </a:lnTo>
                <a:close/>
              </a:path>
            </a:pathLst>
          </a:custGeom>
          <a:gradFill>
            <a:gsLst>
              <a:gs pos="39">
                <a:srgbClr val="CDD5D8"/>
              </a:gs>
              <a:gs pos="36677">
                <a:srgbClr val="E6EAEB"/>
              </a:gs>
              <a:gs pos="77153">
                <a:srgbClr val="FFFFFF"/>
              </a:gs>
            </a:gsLst>
            <a:lin ang="2089255"/>
          </a:gradFill>
          <a:ln w="12700">
            <a:miter lim="400000"/>
          </a:ln>
        </p:spPr>
        <p:txBody>
          <a:bodyPr lIns="45719" rIns="45719" anchor="ctr"/>
          <a:lstStyle/>
          <a:p>
            <a:pPr>
              <a:defRPr>
                <a:solidFill>
                  <a:srgbClr val="FFFFFF"/>
                </a:solidFill>
              </a:defRPr>
            </a:pPr>
            <a:endParaRPr/>
          </a:p>
        </p:txBody>
      </p:sp>
      <p:sp>
        <p:nvSpPr>
          <p:cNvPr id="28" name="Hexagon 162">
            <a:extLst>
              <a:ext uri="{FF2B5EF4-FFF2-40B4-BE49-F238E27FC236}">
                <a16:creationId xmlns:a16="http://schemas.microsoft.com/office/drawing/2014/main" id="{C469A176-9B4F-47C3-8A00-66D4E3172833}"/>
              </a:ext>
            </a:extLst>
          </p:cNvPr>
          <p:cNvSpPr/>
          <p:nvPr/>
        </p:nvSpPr>
        <p:spPr>
          <a:xfrm>
            <a:off x="5486400" y="3069681"/>
            <a:ext cx="2615888"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9" name="Hexagon 1">
            <a:extLst>
              <a:ext uri="{FF2B5EF4-FFF2-40B4-BE49-F238E27FC236}">
                <a16:creationId xmlns:a16="http://schemas.microsoft.com/office/drawing/2014/main" id="{6B7F95C0-45DC-424F-93BD-D7BD68FE3E5C}"/>
              </a:ext>
            </a:extLst>
          </p:cNvPr>
          <p:cNvSpPr/>
          <p:nvPr/>
        </p:nvSpPr>
        <p:spPr>
          <a:xfrm>
            <a:off x="1778273" y="3544941"/>
            <a:ext cx="1567441"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92D050"/>
          </a:solidFill>
          <a:ln w="12700">
            <a:solidFill>
              <a:srgbClr val="92D050"/>
            </a:solidFill>
            <a:miter lim="400000"/>
          </a:ln>
        </p:spPr>
        <p:txBody>
          <a:bodyPr lIns="45719" rIns="45719" anchor="ctr"/>
          <a:lstStyle/>
          <a:p>
            <a:pPr algn="ctr">
              <a:defRPr>
                <a:solidFill>
                  <a:srgbClr val="FFFFFF"/>
                </a:solidFill>
              </a:defRPr>
            </a:pPr>
            <a:r>
              <a:rPr lang="nl-NL" dirty="0"/>
              <a:t>Read </a:t>
            </a:r>
            <a:r>
              <a:rPr lang="nl-NL" dirty="0" err="1"/>
              <a:t>the</a:t>
            </a:r>
            <a:r>
              <a:rPr lang="nl-NL" dirty="0"/>
              <a:t> </a:t>
            </a:r>
            <a:r>
              <a:rPr lang="nl-NL" dirty="0" err="1"/>
              <a:t>text</a:t>
            </a:r>
            <a:endParaRPr dirty="0"/>
          </a:p>
        </p:txBody>
      </p:sp>
      <p:sp>
        <p:nvSpPr>
          <p:cNvPr id="30" name="Hexagon 77">
            <a:extLst>
              <a:ext uri="{FF2B5EF4-FFF2-40B4-BE49-F238E27FC236}">
                <a16:creationId xmlns:a16="http://schemas.microsoft.com/office/drawing/2014/main" id="{69B87358-70E0-4AAB-8C27-D3E6CDA3E554}"/>
              </a:ext>
            </a:extLst>
          </p:cNvPr>
          <p:cNvSpPr/>
          <p:nvPr/>
        </p:nvSpPr>
        <p:spPr>
          <a:xfrm>
            <a:off x="3898603" y="3544941"/>
            <a:ext cx="156744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BA7DF"/>
          </a:solidFill>
          <a:ln w="12700">
            <a:solidFill>
              <a:srgbClr val="0BA7DF"/>
            </a:solidFill>
            <a:miter lim="400000"/>
          </a:ln>
        </p:spPr>
        <p:txBody>
          <a:bodyPr lIns="45719" rIns="45719" anchor="ctr"/>
          <a:lstStyle/>
          <a:p>
            <a:pPr algn="ctr">
              <a:defRPr>
                <a:solidFill>
                  <a:srgbClr val="FFFFFF"/>
                </a:solidFill>
              </a:defRPr>
            </a:pPr>
            <a:r>
              <a:rPr lang="nl-NL" dirty="0" err="1"/>
              <a:t>Choose</a:t>
            </a:r>
            <a:r>
              <a:rPr lang="nl-NL" dirty="0"/>
              <a:t> 1 tip per </a:t>
            </a:r>
            <a:r>
              <a:rPr lang="nl-NL" dirty="0" err="1"/>
              <a:t>phase</a:t>
            </a:r>
            <a:endParaRPr dirty="0"/>
          </a:p>
        </p:txBody>
      </p:sp>
      <p:sp>
        <p:nvSpPr>
          <p:cNvPr id="31" name="Hexagon 166">
            <a:extLst>
              <a:ext uri="{FF2B5EF4-FFF2-40B4-BE49-F238E27FC236}">
                <a16:creationId xmlns:a16="http://schemas.microsoft.com/office/drawing/2014/main" id="{A391A542-27DA-4CBD-BC86-2F531C5340A7}"/>
              </a:ext>
            </a:extLst>
          </p:cNvPr>
          <p:cNvSpPr/>
          <p:nvPr/>
        </p:nvSpPr>
        <p:spPr>
          <a:xfrm>
            <a:off x="6010623" y="3544941"/>
            <a:ext cx="156744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CC3399"/>
          </a:solidFill>
          <a:ln w="12700">
            <a:solidFill>
              <a:srgbClr val="CC3399"/>
            </a:solidFill>
            <a:miter lim="400000"/>
          </a:ln>
        </p:spPr>
        <p:txBody>
          <a:bodyPr lIns="45719" rIns="45719" anchor="ctr"/>
          <a:lstStyle/>
          <a:p>
            <a:pPr algn="ctr">
              <a:defRPr>
                <a:solidFill>
                  <a:srgbClr val="FFFFFF"/>
                </a:solidFill>
              </a:defRPr>
            </a:pPr>
            <a:r>
              <a:rPr lang="nl-NL" dirty="0" err="1"/>
              <a:t>Explain</a:t>
            </a:r>
            <a:r>
              <a:rPr lang="nl-NL" dirty="0"/>
              <a:t> </a:t>
            </a:r>
            <a:r>
              <a:rPr lang="nl-NL" dirty="0" err="1"/>
              <a:t>why</a:t>
            </a:r>
            <a:endParaRPr dirty="0"/>
          </a:p>
        </p:txBody>
      </p:sp>
      <p:sp>
        <p:nvSpPr>
          <p:cNvPr id="32" name="Freeform 165">
            <a:extLst>
              <a:ext uri="{FF2B5EF4-FFF2-40B4-BE49-F238E27FC236}">
                <a16:creationId xmlns:a16="http://schemas.microsoft.com/office/drawing/2014/main" id="{E6352DC0-26F2-4E94-9883-C6E8B99D4C57}"/>
              </a:ext>
            </a:extLst>
          </p:cNvPr>
          <p:cNvSpPr/>
          <p:nvPr/>
        </p:nvSpPr>
        <p:spPr>
          <a:xfrm>
            <a:off x="4850922" y="3069800"/>
            <a:ext cx="1779185" cy="2266367"/>
          </a:xfrm>
          <a:custGeom>
            <a:avLst/>
            <a:gdLst/>
            <a:ahLst/>
            <a:cxnLst>
              <a:cxn ang="0">
                <a:pos x="wd2" y="hd2"/>
              </a:cxn>
              <a:cxn ang="5400000">
                <a:pos x="wd2" y="hd2"/>
              </a:cxn>
              <a:cxn ang="10800000">
                <a:pos x="wd2" y="hd2"/>
              </a:cxn>
              <a:cxn ang="16200000">
                <a:pos x="wd2" y="hd2"/>
              </a:cxn>
            </a:cxnLst>
            <a:rect l="0" t="0" r="r" b="b"/>
            <a:pathLst>
              <a:path w="21600" h="21600" extrusionOk="0">
                <a:moveTo>
                  <a:pt x="14764" y="0"/>
                </a:moveTo>
                <a:lnTo>
                  <a:pt x="21600" y="11"/>
                </a:lnTo>
                <a:lnTo>
                  <a:pt x="10642" y="15599"/>
                </a:lnTo>
                <a:lnTo>
                  <a:pt x="10633" y="15587"/>
                </a:lnTo>
                <a:lnTo>
                  <a:pt x="6502" y="21588"/>
                </a:lnTo>
                <a:lnTo>
                  <a:pt x="0" y="21600"/>
                </a:lnTo>
                <a:lnTo>
                  <a:pt x="10734" y="6144"/>
                </a:lnTo>
                <a:lnTo>
                  <a:pt x="10743" y="6156"/>
                </a:lnTo>
                <a:lnTo>
                  <a:pt x="14764" y="0"/>
                </a:lnTo>
                <a:close/>
              </a:path>
            </a:pathLst>
          </a:custGeom>
          <a:gradFill>
            <a:gsLst>
              <a:gs pos="39">
                <a:srgbClr val="CDD5D8"/>
              </a:gs>
              <a:gs pos="36677">
                <a:srgbClr val="E6EAEB"/>
              </a:gs>
              <a:gs pos="77153">
                <a:srgbClr val="FFFFFF"/>
              </a:gs>
            </a:gsLst>
            <a:lin ang="2089255"/>
          </a:gradFill>
          <a:ln w="12700">
            <a:miter lim="400000"/>
          </a:ln>
        </p:spPr>
        <p:txBody>
          <a:bodyPr lIns="45719" rIns="45719" anchor="ctr"/>
          <a:lstStyle/>
          <a:p>
            <a:pPr>
              <a:defRPr>
                <a:solidFill>
                  <a:srgbClr val="FFFFFF"/>
                </a:solidFill>
              </a:defRPr>
            </a:pPr>
            <a:endParaRPr/>
          </a:p>
        </p:txBody>
      </p:sp>
    </p:spTree>
    <p:extLst>
      <p:ext uri="{BB962C8B-B14F-4D97-AF65-F5344CB8AC3E}">
        <p14:creationId xmlns:p14="http://schemas.microsoft.com/office/powerpoint/2010/main" val="164338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600"/>
                                        <p:tgtEl>
                                          <p:spTgt spid="24"/>
                                        </p:tgtEl>
                                      </p:cBhvr>
                                    </p:animEffect>
                                  </p:childTnLst>
                                </p:cTn>
                              </p:par>
                            </p:childTnLst>
                          </p:cTn>
                        </p:par>
                        <p:par>
                          <p:cTn id="8" fill="hold">
                            <p:stCondLst>
                              <p:cond delay="600"/>
                            </p:stCondLst>
                            <p:childTnLst>
                              <p:par>
                                <p:cTn id="9" presetID="4" presetClass="entr" presetSubtype="32" fill="hold" grpId="0" nodeType="afterEffect">
                                  <p:stCondLst>
                                    <p:cond delay="0"/>
                                  </p:stCondLst>
                                  <p:iterate>
                                    <p:tmAbs val="0"/>
                                  </p:iterate>
                                  <p:childTnLst>
                                    <p:set>
                                      <p:cBhvr>
                                        <p:cTn id="10" fill="hold"/>
                                        <p:tgtEl>
                                          <p:spTgt spid="29"/>
                                        </p:tgtEl>
                                        <p:attrNameLst>
                                          <p:attrName>style.visibility</p:attrName>
                                        </p:attrNameLst>
                                      </p:cBhvr>
                                      <p:to>
                                        <p:strVal val="visible"/>
                                      </p:to>
                                    </p:set>
                                    <p:animEffect transition="in" filter="box(out)">
                                      <p:cBhvr>
                                        <p:cTn id="11" dur="6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iterate>
                                    <p:tmAbs val="0"/>
                                  </p:iterate>
                                  <p:childTnLst>
                                    <p:set>
                                      <p:cBhvr>
                                        <p:cTn id="15" fill="hold"/>
                                        <p:tgtEl>
                                          <p:spTgt spid="26"/>
                                        </p:tgtEl>
                                        <p:attrNameLst>
                                          <p:attrName>style.visibility</p:attrName>
                                        </p:attrNameLst>
                                      </p:cBhvr>
                                      <p:to>
                                        <p:strVal val="visible"/>
                                      </p:to>
                                    </p:set>
                                    <p:animEffect transition="in" filter="box(out)">
                                      <p:cBhvr>
                                        <p:cTn id="16" dur="600"/>
                                        <p:tgtEl>
                                          <p:spTgt spid="26"/>
                                        </p:tgtEl>
                                      </p:cBhvr>
                                    </p:animEffect>
                                  </p:childTnLst>
                                </p:cTn>
                              </p:par>
                            </p:childTnLst>
                          </p:cTn>
                        </p:par>
                        <p:par>
                          <p:cTn id="17" fill="hold">
                            <p:stCondLst>
                              <p:cond delay="600"/>
                            </p:stCondLst>
                            <p:childTnLst>
                              <p:par>
                                <p:cTn id="18" presetID="4" presetClass="entr" presetSubtype="32" fill="hold" grpId="0" nodeType="afterEffect">
                                  <p:stCondLst>
                                    <p:cond delay="0"/>
                                  </p:stCondLst>
                                  <p:iterate>
                                    <p:tmAbs val="0"/>
                                  </p:iterate>
                                  <p:childTnLst>
                                    <p:set>
                                      <p:cBhvr>
                                        <p:cTn id="19" fill="hold"/>
                                        <p:tgtEl>
                                          <p:spTgt spid="30"/>
                                        </p:tgtEl>
                                        <p:attrNameLst>
                                          <p:attrName>style.visibility</p:attrName>
                                        </p:attrNameLst>
                                      </p:cBhvr>
                                      <p:to>
                                        <p:strVal val="visible"/>
                                      </p:to>
                                    </p:set>
                                    <p:animEffect transition="in" filter="box(out)">
                                      <p:cBhvr>
                                        <p:cTn id="20" dur="600"/>
                                        <p:tgtEl>
                                          <p:spTgt spid="30"/>
                                        </p:tgtEl>
                                      </p:cBhvr>
                                    </p:animEffect>
                                  </p:childTnLst>
                                </p:cTn>
                              </p:par>
                              <p:par>
                                <p:cTn id="21" presetID="4" presetClass="entr" presetSubtype="32" fill="hold" grpId="0" nodeType="with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6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28"/>
                                        </p:tgtEl>
                                        <p:attrNameLst>
                                          <p:attrName>style.visibility</p:attrName>
                                        </p:attrNameLst>
                                      </p:cBhvr>
                                      <p:to>
                                        <p:strVal val="visible"/>
                                      </p:to>
                                    </p:set>
                                    <p:animEffect transition="in" filter="box(out)">
                                      <p:cBhvr>
                                        <p:cTn id="28" dur="600"/>
                                        <p:tgtEl>
                                          <p:spTgt spid="28"/>
                                        </p:tgtEl>
                                      </p:cBhvr>
                                    </p:animEffect>
                                  </p:childTnLst>
                                </p:cTn>
                              </p:par>
                            </p:childTnLst>
                          </p:cTn>
                        </p:par>
                        <p:par>
                          <p:cTn id="29" fill="hold">
                            <p:stCondLst>
                              <p:cond delay="600"/>
                            </p:stCondLst>
                            <p:childTnLst>
                              <p:par>
                                <p:cTn id="30" presetID="4" presetClass="entr" presetSubtype="32" fill="hold" grpId="0" nodeType="afterEffect">
                                  <p:stCondLst>
                                    <p:cond delay="0"/>
                                  </p:stCondLst>
                                  <p:iterate>
                                    <p:tmAbs val="0"/>
                                  </p:iterate>
                                  <p:childTnLst>
                                    <p:set>
                                      <p:cBhvr>
                                        <p:cTn id="31" fill="hold"/>
                                        <p:tgtEl>
                                          <p:spTgt spid="31"/>
                                        </p:tgtEl>
                                        <p:attrNameLst>
                                          <p:attrName>style.visibility</p:attrName>
                                        </p:attrNameLst>
                                      </p:cBhvr>
                                      <p:to>
                                        <p:strVal val="visible"/>
                                      </p:to>
                                    </p:set>
                                    <p:animEffect transition="in" filter="box(out)">
                                      <p:cBhvr>
                                        <p:cTn id="32" dur="600"/>
                                        <p:tgtEl>
                                          <p:spTgt spid="31"/>
                                        </p:tgtEl>
                                      </p:cBhvr>
                                    </p:animEffect>
                                  </p:childTnLst>
                                </p:cTn>
                              </p:par>
                            </p:childTnLst>
                          </p:cTn>
                        </p:par>
                        <p:par>
                          <p:cTn id="33" fill="hold">
                            <p:stCondLst>
                              <p:cond delay="1200"/>
                            </p:stCondLst>
                            <p:childTnLst>
                              <p:par>
                                <p:cTn id="34" presetID="4" presetClass="entr" presetSubtype="32" fill="hold" grpId="0" nodeType="afterEffect">
                                  <p:stCondLst>
                                    <p:cond delay="0"/>
                                  </p:stCondLst>
                                  <p:iterate>
                                    <p:tmAbs val="0"/>
                                  </p:iterate>
                                  <p:childTnLst>
                                    <p:set>
                                      <p:cBhvr>
                                        <p:cTn id="35" fill="hold"/>
                                        <p:tgtEl>
                                          <p:spTgt spid="32"/>
                                        </p:tgtEl>
                                        <p:attrNameLst>
                                          <p:attrName>style.visibility</p:attrName>
                                        </p:attrNameLst>
                                      </p:cBhvr>
                                      <p:to>
                                        <p:strVal val="visible"/>
                                      </p:to>
                                    </p:set>
                                    <p:animEffect transition="in" filter="box(out)">
                                      <p:cBhvr>
                                        <p:cTn id="36"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6" grpId="0" animBg="1" advAuto="0"/>
      <p:bldP spid="27" grpId="0" animBg="1" advAuto="0"/>
      <p:bldP spid="28" grpId="0" animBg="1" advAuto="0"/>
      <p:bldP spid="29" grpId="0" animBg="1" advAuto="0"/>
      <p:bldP spid="30" grpId="0" animBg="1" advAuto="0"/>
      <p:bldP spid="31" grpId="0" animBg="1" advAuto="0"/>
      <p:bldP spid="3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Anger management: Exercise 2</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14</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Make a plan!</a:t>
            </a:r>
          </a:p>
        </p:txBody>
      </p:sp>
    </p:spTree>
    <p:extLst>
      <p:ext uri="{BB962C8B-B14F-4D97-AF65-F5344CB8AC3E}">
        <p14:creationId xmlns:p14="http://schemas.microsoft.com/office/powerpoint/2010/main" val="878301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15</a:t>
            </a:fld>
            <a:endParaRPr lang="en-US" dirty="0"/>
          </a:p>
        </p:txBody>
      </p:sp>
      <p:pic>
        <p:nvPicPr>
          <p:cNvPr id="30" name="Картина 29" descr="Картина, която съдържа текст, удрящ&#10;&#10;Описанието е генерирано автоматично">
            <a:extLst>
              <a:ext uri="{FF2B5EF4-FFF2-40B4-BE49-F238E27FC236}">
                <a16:creationId xmlns:a16="http://schemas.microsoft.com/office/drawing/2014/main" id="{9401A3B3-A3FC-436E-8C03-66F715C8F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179" y="1423763"/>
            <a:ext cx="3268664" cy="573312"/>
          </a:xfrm>
          <a:prstGeom prst="rect">
            <a:avLst/>
          </a:prstGeom>
        </p:spPr>
      </p:pic>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36" name="Картина 35" descr="Картина, която съдържа текст, визитка, екранна снимка&#10;&#10;Описанието е генерирано автоматично">
            <a:extLst>
              <a:ext uri="{FF2B5EF4-FFF2-40B4-BE49-F238E27FC236}">
                <a16:creationId xmlns:a16="http://schemas.microsoft.com/office/drawing/2014/main" id="{42F7BCFD-EF0E-4CB5-A110-3EE579C9D4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0112" y="4964033"/>
            <a:ext cx="3897886" cy="1836023"/>
          </a:xfrm>
          <a:prstGeom prst="rect">
            <a:avLst/>
          </a:prstGeom>
        </p:spPr>
      </p:pic>
      <p:pic>
        <p:nvPicPr>
          <p:cNvPr id="38" name="Картина 37" descr="Картина, която съдържа текст, удрящ&#10;&#10;Описанието е генерирано автоматично">
            <a:extLst>
              <a:ext uri="{FF2B5EF4-FFF2-40B4-BE49-F238E27FC236}">
                <a16:creationId xmlns:a16="http://schemas.microsoft.com/office/drawing/2014/main" id="{E65B0258-6EBD-4413-BD5C-D2BE2F24B9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229" y="1429659"/>
            <a:ext cx="3268664" cy="530183"/>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3" y="1242632"/>
            <a:ext cx="1620957" cy="1492716"/>
            <a:chOff x="7446843" y="1242632"/>
            <a:chExt cx="1620957" cy="1492716"/>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nl-NL" sz="1300" dirty="0"/>
                <a:t>Personal experience with discrimination </a:t>
              </a:r>
              <a:endParaRPr lang="en-GB" sz="1300" dirty="0"/>
            </a:p>
            <a:p>
              <a:pPr marL="174625" indent="-174625">
                <a:buFont typeface="Arial" panose="020B0604020202020204" pitchFamily="34" charset="0"/>
                <a:buChar char="•"/>
              </a:pPr>
              <a:r>
                <a:rPr lang="nl-NL" sz="1300" dirty="0"/>
                <a:t>Problems at home</a:t>
              </a:r>
            </a:p>
            <a:p>
              <a:pPr marL="174625" indent="-174625">
                <a:buFont typeface="Arial" panose="020B0604020202020204" pitchFamily="34" charset="0"/>
                <a:buChar char="•"/>
              </a:pPr>
              <a:r>
                <a:rPr lang="nl-NL" sz="1300" dirty="0"/>
                <a:t>Confrontation w. death</a:t>
              </a:r>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75471" y="2060362"/>
              <a:ext cx="297010"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3" y="2786785"/>
            <a:ext cx="1620957" cy="1492716"/>
            <a:chOff x="7446843" y="2786785"/>
            <a:chExt cx="1620957" cy="1492716"/>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Confrontation with propaganda</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Part of radical group</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Injustice against group</a:t>
              </a:r>
              <a:endParaRPr lang="en-GB" sz="13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endCxn id="49" idx="1"/>
            </p:cNvCxnSpPr>
            <p:nvPr/>
          </p:nvCxnSpPr>
          <p:spPr>
            <a:xfrm>
              <a:off x="7446843" y="2911156"/>
              <a:ext cx="154266" cy="62198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9"/>
            <a:ext cx="1620958" cy="1951269"/>
            <a:chOff x="7446842" y="3468119"/>
            <a:chExt cx="1620958" cy="1951269"/>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1092607"/>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nl-NL" sz="1300" dirty="0"/>
                <a:t>Calls to action</a:t>
              </a:r>
            </a:p>
            <a:p>
              <a:pPr marL="174625" indent="-174625">
                <a:buFont typeface="Arial" panose="020B0604020202020204" pitchFamily="34" charset="0"/>
                <a:buChar char="•"/>
                <a:defRPr/>
              </a:pPr>
              <a:r>
                <a:rPr lang="nl-NL" sz="1300" dirty="0"/>
                <a:t>Government policy </a:t>
              </a:r>
              <a:endParaRPr lang="en-GB" sz="1300" dirty="0"/>
            </a:p>
            <a:p>
              <a:pPr marL="174625" indent="-174625">
                <a:buFont typeface="Arial" panose="020B0604020202020204" pitchFamily="34" charset="0"/>
                <a:buChar char="•"/>
                <a:defRPr/>
              </a:pPr>
              <a:r>
                <a:rPr lang="nl-NL" sz="1300" dirty="0"/>
                <a:t>War against group </a:t>
              </a:r>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821493" y="4093468"/>
              <a:ext cx="1404965" cy="154268"/>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67" name="Овал 66">
            <a:extLst>
              <a:ext uri="{FF2B5EF4-FFF2-40B4-BE49-F238E27FC236}">
                <a16:creationId xmlns:a16="http://schemas.microsoft.com/office/drawing/2014/main" id="{F4C8B7F7-BCFF-4018-B8F8-BB11D1718211}"/>
              </a:ext>
            </a:extLst>
          </p:cNvPr>
          <p:cNvSpPr/>
          <p:nvPr/>
        </p:nvSpPr>
        <p:spPr>
          <a:xfrm>
            <a:off x="7446841" y="1097417"/>
            <a:ext cx="1697159" cy="17075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8" name="Овал 67">
            <a:extLst>
              <a:ext uri="{FF2B5EF4-FFF2-40B4-BE49-F238E27FC236}">
                <a16:creationId xmlns:a16="http://schemas.microsoft.com/office/drawing/2014/main" id="{D34BFEA6-6013-4037-86C3-5202232181DA}"/>
              </a:ext>
            </a:extLst>
          </p:cNvPr>
          <p:cNvSpPr/>
          <p:nvPr/>
        </p:nvSpPr>
        <p:spPr>
          <a:xfrm>
            <a:off x="7467600" y="2652256"/>
            <a:ext cx="1697159" cy="17075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71" name="Картина 70">
            <a:extLst>
              <a:ext uri="{FF2B5EF4-FFF2-40B4-BE49-F238E27FC236}">
                <a16:creationId xmlns:a16="http://schemas.microsoft.com/office/drawing/2014/main" id="{420D9415-659A-40BF-89B3-1DDC5B9D66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8" y="4950015"/>
            <a:ext cx="3268663" cy="1737628"/>
          </a:xfrm>
          <a:prstGeom prst="rect">
            <a:avLst/>
          </a:prstGeom>
        </p:spPr>
      </p:pic>
      <p:sp>
        <p:nvSpPr>
          <p:cNvPr id="73" name="Овал 72">
            <a:extLst>
              <a:ext uri="{FF2B5EF4-FFF2-40B4-BE49-F238E27FC236}">
                <a16:creationId xmlns:a16="http://schemas.microsoft.com/office/drawing/2014/main" id="{3B8C1408-81FB-4570-A106-9D93D0EB885B}"/>
              </a:ext>
            </a:extLst>
          </p:cNvPr>
          <p:cNvSpPr/>
          <p:nvPr/>
        </p:nvSpPr>
        <p:spPr>
          <a:xfrm>
            <a:off x="1278311" y="5524467"/>
            <a:ext cx="1430496"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pic>
        <p:nvPicPr>
          <p:cNvPr id="83" name="Картина 82">
            <a:extLst>
              <a:ext uri="{FF2B5EF4-FFF2-40B4-BE49-F238E27FC236}">
                <a16:creationId xmlns:a16="http://schemas.microsoft.com/office/drawing/2014/main" id="{FA047811-63FA-4E55-B821-B88D0A33A905}"/>
              </a:ext>
            </a:extLst>
          </p:cNvPr>
          <p:cNvPicPr>
            <a:picLocks noChangeAspect="1"/>
          </p:cNvPicPr>
          <p:nvPr/>
        </p:nvPicPr>
        <p:blipFill>
          <a:blip r:embed="rId9"/>
          <a:stretch>
            <a:fillRect/>
          </a:stretch>
        </p:blipFill>
        <p:spPr>
          <a:xfrm>
            <a:off x="2228282" y="388255"/>
            <a:ext cx="3286125" cy="704850"/>
          </a:xfrm>
          <a:prstGeom prst="rect">
            <a:avLst/>
          </a:prstGeom>
        </p:spPr>
      </p:pic>
      <p:pic>
        <p:nvPicPr>
          <p:cNvPr id="24" name="Картина 23">
            <a:extLst>
              <a:ext uri="{FF2B5EF4-FFF2-40B4-BE49-F238E27FC236}">
                <a16:creationId xmlns:a16="http://schemas.microsoft.com/office/drawing/2014/main" id="{CC83DA49-68E5-4ADD-BAF1-D6BD50320A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1493" y="1978258"/>
            <a:ext cx="3230327" cy="2893180"/>
          </a:xfrm>
          <a:prstGeom prst="rect">
            <a:avLst/>
          </a:prstGeom>
        </p:spPr>
      </p:pic>
      <p:pic>
        <p:nvPicPr>
          <p:cNvPr id="25" name="Картина 24" descr="Картина, която съдържа маса&#10;&#10;Описанието е генерирано автоматично">
            <a:extLst>
              <a:ext uri="{FF2B5EF4-FFF2-40B4-BE49-F238E27FC236}">
                <a16:creationId xmlns:a16="http://schemas.microsoft.com/office/drawing/2014/main" id="{FCBCEF67-ED40-4CFA-AD1F-15E95DCCFD3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78179" y="1987916"/>
            <a:ext cx="3213222" cy="1653099"/>
          </a:xfrm>
          <a:prstGeom prst="rect">
            <a:avLst/>
          </a:prstGeom>
        </p:spPr>
      </p:pic>
    </p:spTree>
    <p:extLst>
      <p:ext uri="{BB962C8B-B14F-4D97-AF65-F5344CB8AC3E}">
        <p14:creationId xmlns:p14="http://schemas.microsoft.com/office/powerpoint/2010/main" val="248660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ndy zonnebril - Grijs">
            <a:extLst>
              <a:ext uri="{FF2B5EF4-FFF2-40B4-BE49-F238E27FC236}">
                <a16:creationId xmlns:a16="http://schemas.microsoft.com/office/drawing/2014/main" id="{37D2671A-2537-4CD7-95C8-AEEDE9B637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520" b="24418"/>
          <a:stretch/>
        </p:blipFill>
        <p:spPr bwMode="auto">
          <a:xfrm>
            <a:off x="5943600" y="4114800"/>
            <a:ext cx="1866901"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CD5DB7F-A7F8-4039-AC00-53BD8D8666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326" b="26532"/>
          <a:stretch/>
        </p:blipFill>
        <p:spPr bwMode="auto">
          <a:xfrm>
            <a:off x="5913120" y="2349484"/>
            <a:ext cx="1866900" cy="10668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en-GB" dirty="0"/>
              <a:t>Narrative and identity</a:t>
            </a:r>
          </a:p>
        </p:txBody>
      </p:sp>
      <p:sp>
        <p:nvSpPr>
          <p:cNvPr id="6" name="Текстов контейнер 5">
            <a:extLst>
              <a:ext uri="{FF2B5EF4-FFF2-40B4-BE49-F238E27FC236}">
                <a16:creationId xmlns:a16="http://schemas.microsoft.com/office/drawing/2014/main" id="{B4CF6519-30B0-4553-90DE-FB2E0A89CB1B}"/>
              </a:ext>
            </a:extLst>
          </p:cNvPr>
          <p:cNvSpPr>
            <a:spLocks noGrp="1"/>
          </p:cNvSpPr>
          <p:nvPr>
            <p:ph type="body" sz="half" idx="2"/>
          </p:nvPr>
        </p:nvSpPr>
        <p:spPr>
          <a:xfrm>
            <a:off x="685802" y="2667004"/>
            <a:ext cx="4495798" cy="3754053"/>
          </a:xfrm>
        </p:spPr>
        <p:txBody>
          <a:bodyPr>
            <a:normAutofit/>
          </a:bodyPr>
          <a:lstStyle/>
          <a:p>
            <a:pPr algn="ctr"/>
            <a:endParaRPr lang="en-GB" sz="1600" b="1" dirty="0">
              <a:solidFill>
                <a:schemeClr val="tx1">
                  <a:lumMod val="75000"/>
                  <a:lumOff val="25000"/>
                </a:schemeClr>
              </a:solidFill>
            </a:endParaRPr>
          </a:p>
          <a:p>
            <a:r>
              <a:rPr lang="nl-NL" sz="2000" b="1" dirty="0"/>
              <a:t>Identity</a:t>
            </a:r>
          </a:p>
          <a:p>
            <a:pPr marL="342900" indent="-342900">
              <a:buFont typeface="Arial" panose="020B0604020202020204" pitchFamily="34" charset="0"/>
              <a:buChar char="•"/>
            </a:pPr>
            <a:r>
              <a:rPr lang="nl-NL" sz="2000" dirty="0"/>
              <a:t>How do I see myself?</a:t>
            </a:r>
          </a:p>
          <a:p>
            <a:pPr marL="342900" indent="-342900">
              <a:buFont typeface="Arial" panose="020B0604020202020204" pitchFamily="34" charset="0"/>
              <a:buChar char="•"/>
            </a:pPr>
            <a:r>
              <a:rPr lang="nl-NL" sz="2000" dirty="0"/>
              <a:t>Who am I to others?</a:t>
            </a:r>
          </a:p>
          <a:p>
            <a:pPr marL="342900" indent="-342900">
              <a:buFont typeface="Arial" panose="020B0604020202020204" pitchFamily="34" charset="0"/>
              <a:buChar char="•"/>
            </a:pPr>
            <a:r>
              <a:rPr lang="nl-NL" sz="2000" dirty="0"/>
              <a:t>Who am I? What do I want in life?</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en-GB" sz="2000" dirty="0"/>
              <a:t>Continuous interaction between </a:t>
            </a:r>
            <a:br>
              <a:rPr lang="en-GB" sz="2000" dirty="0"/>
            </a:br>
            <a:r>
              <a:rPr lang="en-GB" sz="2000" dirty="0"/>
              <a:t>disposition and experiences</a:t>
            </a:r>
            <a:endParaRPr lang="en-US" b="1"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Tijdelijke aanduiding voor dianummer 5">
            <a:extLst>
              <a:ext uri="{FF2B5EF4-FFF2-40B4-BE49-F238E27FC236}">
                <a16:creationId xmlns:a16="http://schemas.microsoft.com/office/drawing/2014/main" id="{D7964D0C-8FD4-4F8D-A003-899C48FE1237}"/>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16</a:t>
            </a:fld>
            <a:endParaRPr lang="en-US" dirty="0"/>
          </a:p>
        </p:txBody>
      </p:sp>
      <p:sp>
        <p:nvSpPr>
          <p:cNvPr id="42" name="Tekstvak 8">
            <a:extLst>
              <a:ext uri="{FF2B5EF4-FFF2-40B4-BE49-F238E27FC236}">
                <a16:creationId xmlns:a16="http://schemas.microsoft.com/office/drawing/2014/main" id="{3D44E1D9-4BAE-4D9A-BA14-AE773EE32753}"/>
              </a:ext>
            </a:extLst>
          </p:cNvPr>
          <p:cNvSpPr txBox="1"/>
          <p:nvPr/>
        </p:nvSpPr>
        <p:spPr>
          <a:xfrm>
            <a:off x="6200370" y="3654286"/>
            <a:ext cx="2297017" cy="300082"/>
          </a:xfrm>
          <a:prstGeom prst="rect">
            <a:avLst/>
          </a:prstGeom>
          <a:noFill/>
        </p:spPr>
        <p:txBody>
          <a:bodyPr wrap="square" rtlCol="0">
            <a:spAutoFit/>
          </a:bodyPr>
          <a:lstStyle/>
          <a:p>
            <a:r>
              <a:rPr lang="en-GB" sz="1350" dirty="0"/>
              <a:t>Frame of reality</a:t>
            </a:r>
          </a:p>
        </p:txBody>
      </p:sp>
      <p:sp>
        <p:nvSpPr>
          <p:cNvPr id="10" name="Tekstvak 9">
            <a:extLst>
              <a:ext uri="{FF2B5EF4-FFF2-40B4-BE49-F238E27FC236}">
                <a16:creationId xmlns:a16="http://schemas.microsoft.com/office/drawing/2014/main" id="{5C6C51EE-5B53-4AD7-A0F3-CB5A56EB2A75}"/>
              </a:ext>
            </a:extLst>
          </p:cNvPr>
          <p:cNvSpPr txBox="1"/>
          <p:nvPr/>
        </p:nvSpPr>
        <p:spPr>
          <a:xfrm>
            <a:off x="7518601" y="1693443"/>
            <a:ext cx="1879194" cy="184666"/>
          </a:xfrm>
          <a:prstGeom prst="rect">
            <a:avLst/>
          </a:prstGeom>
          <a:noFill/>
        </p:spPr>
        <p:txBody>
          <a:bodyPr wrap="square">
            <a:spAutoFit/>
          </a:bodyPr>
          <a:lstStyle/>
          <a:p>
            <a:r>
              <a:rPr lang="en-GB" sz="600" i="1" dirty="0">
                <a:solidFill>
                  <a:schemeClr val="bg1">
                    <a:lumMod val="65000"/>
                  </a:schemeClr>
                </a:solidFill>
              </a:rPr>
              <a:t>Image source: www.partyzonnebrillen.nl</a:t>
            </a:r>
            <a:endParaRPr lang="nl-NL" sz="600" i="1" dirty="0">
              <a:solidFill>
                <a:schemeClr val="bg1">
                  <a:lumMod val="65000"/>
                </a:schemeClr>
              </a:solidFill>
            </a:endParaRPr>
          </a:p>
        </p:txBody>
      </p:sp>
    </p:spTree>
    <p:extLst>
      <p:ext uri="{BB962C8B-B14F-4D97-AF65-F5344CB8AC3E}">
        <p14:creationId xmlns:p14="http://schemas.microsoft.com/office/powerpoint/2010/main" val="29456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063510-FCA9-4695-AB7A-6BEDBCB836F1}"/>
              </a:ext>
            </a:extLst>
          </p:cNvPr>
          <p:cNvSpPr>
            <a:spLocks noGrp="1"/>
          </p:cNvSpPr>
          <p:nvPr>
            <p:ph idx="1"/>
          </p:nvPr>
        </p:nvSpPr>
        <p:spPr/>
        <p:txBody>
          <a:bodyPr>
            <a:normAutofit/>
          </a:bodyPr>
          <a:lstStyle/>
          <a:p>
            <a:pPr marL="0" indent="0">
              <a:buNone/>
            </a:pPr>
            <a:r>
              <a:rPr lang="en-GB" sz="2200" b="1" dirty="0"/>
              <a:t>What is a narrative?</a:t>
            </a:r>
          </a:p>
          <a:p>
            <a:pPr marL="0" indent="0">
              <a:buNone/>
            </a:pPr>
            <a:r>
              <a:rPr lang="en-GB" sz="2200" dirty="0"/>
              <a:t>The stories we tell ourselves and others</a:t>
            </a:r>
          </a:p>
        </p:txBody>
      </p:sp>
      <p:sp>
        <p:nvSpPr>
          <p:cNvPr id="6" name="Tijdelijke aanduiding voor dianummer 5">
            <a:extLst>
              <a:ext uri="{FF2B5EF4-FFF2-40B4-BE49-F238E27FC236}">
                <a16:creationId xmlns:a16="http://schemas.microsoft.com/office/drawing/2014/main" id="{5E5A9EB5-322E-4728-89C1-392A9F66F1BD}"/>
              </a:ext>
            </a:extLst>
          </p:cNvPr>
          <p:cNvSpPr>
            <a:spLocks noGrp="1"/>
          </p:cNvSpPr>
          <p:nvPr>
            <p:ph type="sldNum" sz="quarter" idx="12"/>
          </p:nvPr>
        </p:nvSpPr>
        <p:spPr/>
        <p:txBody>
          <a:bodyPr/>
          <a:lstStyle/>
          <a:p>
            <a:fld id="{CB318F78-A315-46C9-8B3F-2431B4397D31}" type="slidenum">
              <a:rPr lang="en-US" smtClean="0"/>
              <a:t>17</a:t>
            </a:fld>
            <a:endParaRPr lang="en-US" dirty="0"/>
          </a:p>
        </p:txBody>
      </p:sp>
      <p:sp>
        <p:nvSpPr>
          <p:cNvPr id="8" name="Tekstvak 7">
            <a:extLst>
              <a:ext uri="{FF2B5EF4-FFF2-40B4-BE49-F238E27FC236}">
                <a16:creationId xmlns:a16="http://schemas.microsoft.com/office/drawing/2014/main" id="{DAEC871C-4DA6-4B3E-80C1-A7D96DF0B3EF}"/>
              </a:ext>
            </a:extLst>
          </p:cNvPr>
          <p:cNvSpPr txBox="1"/>
          <p:nvPr/>
        </p:nvSpPr>
        <p:spPr>
          <a:xfrm>
            <a:off x="685800" y="3282076"/>
            <a:ext cx="3657600" cy="2308324"/>
          </a:xfrm>
          <a:prstGeom prst="rect">
            <a:avLst/>
          </a:prstGeom>
          <a:noFill/>
        </p:spPr>
        <p:txBody>
          <a:bodyPr wrap="square">
            <a:spAutoFit/>
          </a:bodyPr>
          <a:lstStyle/>
          <a:p>
            <a:r>
              <a:rPr lang="en-GB" dirty="0"/>
              <a:t>In 1948, a nation emerged from the ashes of the Holocaust. The sandy shores, fertile soil, and mountainous beauty of their original homeland once again welcomed them. For them, there was at last a beacon of light at the end of the darkest of nights. </a:t>
            </a:r>
          </a:p>
        </p:txBody>
      </p:sp>
      <p:sp>
        <p:nvSpPr>
          <p:cNvPr id="10" name="Tekstvak 9">
            <a:extLst>
              <a:ext uri="{FF2B5EF4-FFF2-40B4-BE49-F238E27FC236}">
                <a16:creationId xmlns:a16="http://schemas.microsoft.com/office/drawing/2014/main" id="{2AB7FE3A-A7A4-4CD4-A199-0F5FE7CD7515}"/>
              </a:ext>
            </a:extLst>
          </p:cNvPr>
          <p:cNvSpPr txBox="1"/>
          <p:nvPr/>
        </p:nvSpPr>
        <p:spPr>
          <a:xfrm>
            <a:off x="4572000" y="3282076"/>
            <a:ext cx="3752850" cy="2585323"/>
          </a:xfrm>
          <a:prstGeom prst="rect">
            <a:avLst/>
          </a:prstGeom>
          <a:noFill/>
        </p:spPr>
        <p:txBody>
          <a:bodyPr wrap="square">
            <a:spAutoFit/>
          </a:bodyPr>
          <a:lstStyle/>
          <a:p>
            <a:r>
              <a:rPr lang="en-GB" dirty="0"/>
              <a:t>In 1948, a peaceful people underwent a prolific tragedy with the rupture of their homeland. Having welcomed with open arms the victims of a terrible tragedy in a distant land to a place where people of multiple faiths lived in social harmony, they shared their land and their food, only to be assaulted in a violent attack. </a:t>
            </a:r>
          </a:p>
        </p:txBody>
      </p:sp>
      <p:sp>
        <p:nvSpPr>
          <p:cNvPr id="11" name="Tekstvak 10">
            <a:extLst>
              <a:ext uri="{FF2B5EF4-FFF2-40B4-BE49-F238E27FC236}">
                <a16:creationId xmlns:a16="http://schemas.microsoft.com/office/drawing/2014/main" id="{B258B11C-5E9A-465B-87DA-5DBE307F5DC0}"/>
              </a:ext>
            </a:extLst>
          </p:cNvPr>
          <p:cNvSpPr txBox="1"/>
          <p:nvPr/>
        </p:nvSpPr>
        <p:spPr>
          <a:xfrm>
            <a:off x="4572000" y="5941855"/>
            <a:ext cx="1524000" cy="215444"/>
          </a:xfrm>
          <a:prstGeom prst="rect">
            <a:avLst/>
          </a:prstGeom>
          <a:noFill/>
        </p:spPr>
        <p:txBody>
          <a:bodyPr wrap="square" rtlCol="0">
            <a:spAutoFit/>
          </a:bodyPr>
          <a:lstStyle/>
          <a:p>
            <a:r>
              <a:rPr lang="en-GB" sz="800" i="1" dirty="0">
                <a:solidFill>
                  <a:schemeClr val="bg1">
                    <a:lumMod val="65000"/>
                  </a:schemeClr>
                </a:solidFill>
              </a:rPr>
              <a:t>Source: Hammack, 2014</a:t>
            </a:r>
          </a:p>
        </p:txBody>
      </p:sp>
      <p:sp>
        <p:nvSpPr>
          <p:cNvPr id="9" name="Заглавие 8">
            <a:extLst>
              <a:ext uri="{FF2B5EF4-FFF2-40B4-BE49-F238E27FC236}">
                <a16:creationId xmlns:a16="http://schemas.microsoft.com/office/drawing/2014/main" id="{F3BEB7A5-D162-4076-B4F4-51F063445DB8}"/>
              </a:ext>
            </a:extLst>
          </p:cNvPr>
          <p:cNvSpPr>
            <a:spLocks noGrp="1"/>
          </p:cNvSpPr>
          <p:nvPr>
            <p:ph type="title"/>
          </p:nvPr>
        </p:nvSpPr>
        <p:spPr/>
        <p:txBody>
          <a:bodyPr/>
          <a:lstStyle/>
          <a:p>
            <a:r>
              <a:rPr lang="en-GB" dirty="0"/>
              <a:t>Narratives and identity</a:t>
            </a:r>
            <a:endParaRPr lang="bg-BG" dirty="0"/>
          </a:p>
        </p:txBody>
      </p:sp>
    </p:spTree>
    <p:extLst>
      <p:ext uri="{BB962C8B-B14F-4D97-AF65-F5344CB8AC3E}">
        <p14:creationId xmlns:p14="http://schemas.microsoft.com/office/powerpoint/2010/main" val="155465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6CDEBB0B-BAAC-4E47-AF7D-37D795F0CB8B}"/>
              </a:ext>
            </a:extLst>
          </p:cNvPr>
          <p:cNvSpPr txBox="1"/>
          <p:nvPr/>
        </p:nvSpPr>
        <p:spPr>
          <a:xfrm>
            <a:off x="685800" y="1992696"/>
            <a:ext cx="7876592" cy="4770537"/>
          </a:xfrm>
          <a:prstGeom prst="rect">
            <a:avLst/>
          </a:prstGeom>
          <a:noFill/>
          <a:scene3d>
            <a:camera prst="orthographicFront">
              <a:rot lat="0" lon="0" rev="0"/>
            </a:camera>
            <a:lightRig rig="threePt" dir="t"/>
          </a:scene3d>
        </p:spPr>
        <p:txBody>
          <a:bodyPr wrap="square" rtlCol="0">
            <a:spAutoFit/>
          </a:bodyPr>
          <a:lstStyle/>
          <a:p>
            <a:pPr algn="ctr"/>
            <a:r>
              <a:rPr lang="en-GB" sz="8000" dirty="0">
                <a:solidFill>
                  <a:srgbClr val="0070C0"/>
                </a:solidFill>
              </a:rPr>
              <a:t>Culture and</a:t>
            </a:r>
          </a:p>
          <a:p>
            <a:pPr algn="ctr"/>
            <a:endParaRPr lang="en-GB" sz="8000" dirty="0">
              <a:solidFill>
                <a:srgbClr val="0070C0"/>
              </a:solidFill>
            </a:endParaRPr>
          </a:p>
          <a:p>
            <a:pPr algn="ctr"/>
            <a:endParaRPr lang="en-GB" sz="3200" dirty="0">
              <a:solidFill>
                <a:srgbClr val="0070C0"/>
              </a:solidFill>
            </a:endParaRPr>
          </a:p>
          <a:p>
            <a:pPr algn="ctr"/>
            <a:endParaRPr lang="en-GB" sz="3200" dirty="0">
              <a:solidFill>
                <a:srgbClr val="0070C0"/>
              </a:solidFill>
            </a:endParaRPr>
          </a:p>
          <a:p>
            <a:pPr algn="ctr"/>
            <a:r>
              <a:rPr lang="en-GB" sz="8000" dirty="0">
                <a:solidFill>
                  <a:srgbClr val="0070C0"/>
                </a:solidFill>
              </a:rPr>
              <a:t>broader context</a:t>
            </a:r>
          </a:p>
        </p:txBody>
      </p:sp>
      <p:graphicFrame>
        <p:nvGraphicFramePr>
          <p:cNvPr id="12" name="Diagram 11">
            <a:extLst>
              <a:ext uri="{FF2B5EF4-FFF2-40B4-BE49-F238E27FC236}">
                <a16:creationId xmlns:a16="http://schemas.microsoft.com/office/drawing/2014/main" id="{2FF2E3FB-2E25-4EBA-A199-A568C2363153}"/>
              </a:ext>
            </a:extLst>
          </p:cNvPr>
          <p:cNvGraphicFramePr/>
          <p:nvPr>
            <p:extLst>
              <p:ext uri="{D42A27DB-BD31-4B8C-83A1-F6EECF244321}">
                <p14:modId xmlns:p14="http://schemas.microsoft.com/office/powerpoint/2010/main" val="4279649591"/>
              </p:ext>
            </p:extLst>
          </p:nvPr>
        </p:nvGraphicFramePr>
        <p:xfrm>
          <a:off x="2686268" y="3047999"/>
          <a:ext cx="4180402" cy="283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jdelijke aanduiding voor dianummer 5">
            <a:extLst>
              <a:ext uri="{FF2B5EF4-FFF2-40B4-BE49-F238E27FC236}">
                <a16:creationId xmlns:a16="http://schemas.microsoft.com/office/drawing/2014/main" id="{B99E1452-6DCD-4D50-A915-55A4274BEE7E}"/>
              </a:ext>
            </a:extLst>
          </p:cNvPr>
          <p:cNvSpPr>
            <a:spLocks noGrp="1"/>
          </p:cNvSpPr>
          <p:nvPr>
            <p:ph type="sldNum" sz="quarter" idx="12"/>
          </p:nvPr>
        </p:nvSpPr>
        <p:spPr/>
        <p:txBody>
          <a:bodyPr/>
          <a:lstStyle/>
          <a:p>
            <a:fld id="{CB318F78-A315-46C9-8B3F-2431B4397D31}" type="slidenum">
              <a:rPr lang="en-US" smtClean="0"/>
              <a:t>18</a:t>
            </a:fld>
            <a:endParaRPr lang="en-US" dirty="0"/>
          </a:p>
        </p:txBody>
      </p:sp>
      <p:sp>
        <p:nvSpPr>
          <p:cNvPr id="3" name="Pijl: links/rechts 2">
            <a:extLst>
              <a:ext uri="{FF2B5EF4-FFF2-40B4-BE49-F238E27FC236}">
                <a16:creationId xmlns:a16="http://schemas.microsoft.com/office/drawing/2014/main" id="{DE02E9AB-7A29-419C-9E11-C75CF54011FE}"/>
              </a:ext>
            </a:extLst>
          </p:cNvPr>
          <p:cNvSpPr/>
          <p:nvPr/>
        </p:nvSpPr>
        <p:spPr>
          <a:xfrm>
            <a:off x="2505452" y="4381177"/>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Pijl: links/rechts 3">
            <a:extLst>
              <a:ext uri="{FF2B5EF4-FFF2-40B4-BE49-F238E27FC236}">
                <a16:creationId xmlns:a16="http://schemas.microsoft.com/office/drawing/2014/main" id="{291DCF71-B9F8-4683-B640-3184EA43209A}"/>
              </a:ext>
            </a:extLst>
          </p:cNvPr>
          <p:cNvSpPr/>
          <p:nvPr/>
        </p:nvSpPr>
        <p:spPr>
          <a:xfrm rot="4557724">
            <a:off x="5053657" y="3164404"/>
            <a:ext cx="581934" cy="190583"/>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Pijl: links/rechts 4">
            <a:extLst>
              <a:ext uri="{FF2B5EF4-FFF2-40B4-BE49-F238E27FC236}">
                <a16:creationId xmlns:a16="http://schemas.microsoft.com/office/drawing/2014/main" id="{37AF1879-AD94-4A58-B42E-8C9ECB29A5A3}"/>
              </a:ext>
            </a:extLst>
          </p:cNvPr>
          <p:cNvSpPr/>
          <p:nvPr/>
        </p:nvSpPr>
        <p:spPr>
          <a:xfrm>
            <a:off x="3682766" y="5151954"/>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Pijl: links/rechts 14">
            <a:extLst>
              <a:ext uri="{FF2B5EF4-FFF2-40B4-BE49-F238E27FC236}">
                <a16:creationId xmlns:a16="http://schemas.microsoft.com/office/drawing/2014/main" id="{E868AD14-2956-40E6-8117-5F081FDF5191}"/>
              </a:ext>
            </a:extLst>
          </p:cNvPr>
          <p:cNvSpPr/>
          <p:nvPr/>
        </p:nvSpPr>
        <p:spPr>
          <a:xfrm rot="3339704">
            <a:off x="6073684" y="5283505"/>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Pijl: links/rechts 16">
            <a:extLst>
              <a:ext uri="{FF2B5EF4-FFF2-40B4-BE49-F238E27FC236}">
                <a16:creationId xmlns:a16="http://schemas.microsoft.com/office/drawing/2014/main" id="{FA08B369-75D7-4C86-8B42-DEB7BADBDFF9}"/>
              </a:ext>
            </a:extLst>
          </p:cNvPr>
          <p:cNvSpPr/>
          <p:nvPr/>
        </p:nvSpPr>
        <p:spPr>
          <a:xfrm>
            <a:off x="6477000" y="4130445"/>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Pijl: links/rechts 18">
            <a:extLst>
              <a:ext uri="{FF2B5EF4-FFF2-40B4-BE49-F238E27FC236}">
                <a16:creationId xmlns:a16="http://schemas.microsoft.com/office/drawing/2014/main" id="{47380726-3963-436B-93A6-FA4BAA3934D4}"/>
              </a:ext>
            </a:extLst>
          </p:cNvPr>
          <p:cNvSpPr/>
          <p:nvPr/>
        </p:nvSpPr>
        <p:spPr>
          <a:xfrm rot="2199970">
            <a:off x="2671920" y="3705232"/>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Pijl: links/rechts 19">
            <a:extLst>
              <a:ext uri="{FF2B5EF4-FFF2-40B4-BE49-F238E27FC236}">
                <a16:creationId xmlns:a16="http://schemas.microsoft.com/office/drawing/2014/main" id="{F20FB990-6799-483E-BF03-7A86148EC4A8}"/>
              </a:ext>
            </a:extLst>
          </p:cNvPr>
          <p:cNvSpPr/>
          <p:nvPr/>
        </p:nvSpPr>
        <p:spPr>
          <a:xfrm>
            <a:off x="4568780" y="4377965"/>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Заглавие 8">
            <a:extLst>
              <a:ext uri="{FF2B5EF4-FFF2-40B4-BE49-F238E27FC236}">
                <a16:creationId xmlns:a16="http://schemas.microsoft.com/office/drawing/2014/main" id="{23BB6273-7C2D-438A-A338-50595729D877}"/>
              </a:ext>
            </a:extLst>
          </p:cNvPr>
          <p:cNvSpPr>
            <a:spLocks noGrp="1"/>
          </p:cNvSpPr>
          <p:nvPr>
            <p:ph type="title"/>
          </p:nvPr>
        </p:nvSpPr>
        <p:spPr/>
        <p:txBody>
          <a:bodyPr/>
          <a:lstStyle/>
          <a:p>
            <a:r>
              <a:rPr lang="en-GB" dirty="0"/>
              <a:t>Narratives and identity</a:t>
            </a:r>
            <a:endParaRPr lang="bg-BG" dirty="0"/>
          </a:p>
        </p:txBody>
      </p:sp>
    </p:spTree>
    <p:extLst>
      <p:ext uri="{BB962C8B-B14F-4D97-AF65-F5344CB8AC3E}">
        <p14:creationId xmlns:p14="http://schemas.microsoft.com/office/powerpoint/2010/main" val="35412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animBg="1"/>
      <p:bldP spid="5" grpId="0" animBg="1"/>
      <p:bldP spid="15" grpId="0" animBg="1"/>
      <p:bldP spid="17"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лавие 4">
            <a:extLst>
              <a:ext uri="{FF2B5EF4-FFF2-40B4-BE49-F238E27FC236}">
                <a16:creationId xmlns:a16="http://schemas.microsoft.com/office/drawing/2014/main" id="{444F6EC4-78D0-4F48-8412-80CDE9B424CE}"/>
              </a:ext>
            </a:extLst>
          </p:cNvPr>
          <p:cNvSpPr>
            <a:spLocks noGrp="1"/>
          </p:cNvSpPr>
          <p:nvPr>
            <p:ph type="title"/>
          </p:nvPr>
        </p:nvSpPr>
        <p:spPr/>
        <p:txBody>
          <a:bodyPr/>
          <a:lstStyle/>
          <a:p>
            <a:r>
              <a:rPr lang="nl-NL" dirty="0"/>
              <a:t>Recap of Day 1</a:t>
            </a:r>
            <a:endParaRPr lang="bg-BG" dirty="0"/>
          </a:p>
        </p:txBody>
      </p:sp>
      <p:sp>
        <p:nvSpPr>
          <p:cNvPr id="12" name="Текстов контейнер 11">
            <a:extLst>
              <a:ext uri="{FF2B5EF4-FFF2-40B4-BE49-F238E27FC236}">
                <a16:creationId xmlns:a16="http://schemas.microsoft.com/office/drawing/2014/main" id="{5F90CC38-2812-4205-AD38-B3A6E1E6CCDF}"/>
              </a:ext>
            </a:extLst>
          </p:cNvPr>
          <p:cNvSpPr>
            <a:spLocks noGrp="1"/>
          </p:cNvSpPr>
          <p:nvPr>
            <p:ph type="body" sz="half" idx="2"/>
          </p:nvPr>
        </p:nvSpPr>
        <p:spPr/>
        <p:txBody>
          <a:bodyPr>
            <a:normAutofit/>
          </a:bodyPr>
          <a:lstStyle/>
          <a:p>
            <a:pPr marL="457200" indent="-457200">
              <a:buFont typeface="+mj-lt"/>
              <a:buAutoNum type="arabicPeriod"/>
            </a:pPr>
            <a:r>
              <a:rPr lang="en-GB" sz="2000" dirty="0"/>
              <a:t>Introduction</a:t>
            </a:r>
          </a:p>
          <a:p>
            <a:pPr marL="457200" indent="-457200">
              <a:buFont typeface="+mj-lt"/>
              <a:buAutoNum type="arabicPeriod"/>
            </a:pPr>
            <a:r>
              <a:rPr lang="en-GB" sz="2000" dirty="0"/>
              <a:t>Radicalisation</a:t>
            </a:r>
          </a:p>
          <a:p>
            <a:pPr marL="457200" indent="-457200">
              <a:buFont typeface="+mj-lt"/>
              <a:buAutoNum type="arabicPeriod"/>
            </a:pPr>
            <a:r>
              <a:rPr lang="en-GB" sz="2000" dirty="0"/>
              <a:t>Coaching and parenting</a:t>
            </a:r>
          </a:p>
          <a:p>
            <a:pPr marL="457200" indent="-457200">
              <a:buFont typeface="+mj-lt"/>
              <a:buAutoNum type="arabicPeriod"/>
            </a:pPr>
            <a:r>
              <a:rPr lang="en-GB" sz="2000" dirty="0"/>
              <a:t>Exercises</a:t>
            </a:r>
          </a:p>
          <a:p>
            <a:pPr marL="457200" indent="-457200">
              <a:buFont typeface="+mj-lt"/>
              <a:buAutoNum type="arabicPeriod"/>
            </a:pPr>
            <a:r>
              <a:rPr lang="en-GB" sz="2000" dirty="0"/>
              <a:t>Critical thinking</a:t>
            </a:r>
          </a:p>
          <a:p>
            <a:pPr marL="457200" indent="-457200">
              <a:buFont typeface="+mj-lt"/>
              <a:buAutoNum type="arabicPeriod"/>
            </a:pPr>
            <a:r>
              <a:rPr lang="en-GB" sz="2000" dirty="0"/>
              <a:t>Exercises</a:t>
            </a:r>
          </a:p>
          <a:p>
            <a:pPr marL="457200" indent="-457200">
              <a:buFont typeface="+mj-lt"/>
              <a:buAutoNum type="arabicPeriod"/>
            </a:pPr>
            <a:r>
              <a:rPr lang="en-GB" sz="2000" dirty="0"/>
              <a:t>Feedback</a:t>
            </a:r>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1</a:t>
            </a:fld>
            <a:endParaRPr lang="en-US" dirty="0"/>
          </a:p>
        </p:txBody>
      </p:sp>
      <p:graphicFrame>
        <p:nvGraphicFramePr>
          <p:cNvPr id="16" name="Диаграма 15">
            <a:extLst>
              <a:ext uri="{FF2B5EF4-FFF2-40B4-BE49-F238E27FC236}">
                <a16:creationId xmlns:a16="http://schemas.microsoft.com/office/drawing/2014/main" id="{6EFB9F9B-D300-49A4-BA93-80A2C4AA28AF}"/>
              </a:ext>
            </a:extLst>
          </p:cNvPr>
          <p:cNvGraphicFramePr/>
          <p:nvPr>
            <p:extLst>
              <p:ext uri="{D42A27DB-BD31-4B8C-83A1-F6EECF244321}">
                <p14:modId xmlns:p14="http://schemas.microsoft.com/office/powerpoint/2010/main" val="4239418950"/>
              </p:ext>
            </p:extLst>
          </p:nvPr>
        </p:nvGraphicFramePr>
        <p:xfrm>
          <a:off x="2460700" y="1447800"/>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29">
            <a:extLst>
              <a:ext uri="{FF2B5EF4-FFF2-40B4-BE49-F238E27FC236}">
                <a16:creationId xmlns:a16="http://schemas.microsoft.com/office/drawing/2014/main" id="{A0C227BE-15DA-49B7-98D0-A73AA7CBF144}"/>
              </a:ext>
            </a:extLst>
          </p:cNvPr>
          <p:cNvGraphicFramePr/>
          <p:nvPr>
            <p:extLst>
              <p:ext uri="{D42A27DB-BD31-4B8C-83A1-F6EECF244321}">
                <p14:modId xmlns:p14="http://schemas.microsoft.com/office/powerpoint/2010/main" val="3212591901"/>
              </p:ext>
            </p:extLst>
          </p:nvPr>
        </p:nvGraphicFramePr>
        <p:xfrm>
          <a:off x="3633085" y="2861371"/>
          <a:ext cx="5229307" cy="3215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Контейнер за съдържание 2">
            <a:extLst>
              <a:ext uri="{FF2B5EF4-FFF2-40B4-BE49-F238E27FC236}">
                <a16:creationId xmlns:a16="http://schemas.microsoft.com/office/drawing/2014/main" id="{E6ED115D-AC16-4092-946C-E076C3E3A839}"/>
              </a:ext>
            </a:extLst>
          </p:cNvPr>
          <p:cNvSpPr>
            <a:spLocks noGrp="1"/>
          </p:cNvSpPr>
          <p:nvPr>
            <p:ph idx="1"/>
          </p:nvPr>
        </p:nvSpPr>
        <p:spPr>
          <a:xfrm>
            <a:off x="3721326" y="3101784"/>
            <a:ext cx="5052824" cy="2174507"/>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GB" sz="1800" dirty="0"/>
              <a:t>“a phased and complex process </a:t>
            </a:r>
            <a:br>
              <a:rPr lang="en-GB" sz="1800" dirty="0"/>
            </a:br>
            <a:r>
              <a:rPr lang="en-GB" sz="1800" dirty="0"/>
              <a:t>in which an individual or a group </a:t>
            </a:r>
            <a:br>
              <a:rPr lang="en-GB" sz="1800" dirty="0"/>
            </a:br>
            <a:r>
              <a:rPr lang="en-GB" sz="1800" dirty="0"/>
              <a:t>embraces a radical ideology or belief </a:t>
            </a:r>
            <a:br>
              <a:rPr lang="en-GB" sz="1800" dirty="0"/>
            </a:br>
            <a:r>
              <a:rPr lang="en-GB" sz="1800" dirty="0"/>
              <a:t>that accepts, uses or condones violence [ ] </a:t>
            </a:r>
            <a:br>
              <a:rPr lang="en-GB" sz="1800" dirty="0"/>
            </a:br>
            <a:r>
              <a:rPr lang="en-GB" sz="1800" dirty="0"/>
              <a:t>to reach a specific political or ideological purpose.”</a:t>
            </a:r>
          </a:p>
        </p:txBody>
      </p:sp>
      <p:graphicFrame>
        <p:nvGraphicFramePr>
          <p:cNvPr id="19" name="Диаграма 18">
            <a:extLst>
              <a:ext uri="{FF2B5EF4-FFF2-40B4-BE49-F238E27FC236}">
                <a16:creationId xmlns:a16="http://schemas.microsoft.com/office/drawing/2014/main" id="{EBA120C1-3F76-4029-933E-E36ADEBE5D94}"/>
              </a:ext>
            </a:extLst>
          </p:cNvPr>
          <p:cNvGraphicFramePr/>
          <p:nvPr>
            <p:extLst>
              <p:ext uri="{D42A27DB-BD31-4B8C-83A1-F6EECF244321}">
                <p14:modId xmlns:p14="http://schemas.microsoft.com/office/powerpoint/2010/main" val="201503336"/>
              </p:ext>
            </p:extLst>
          </p:nvPr>
        </p:nvGraphicFramePr>
        <p:xfrm>
          <a:off x="3721326" y="2581488"/>
          <a:ext cx="4508274" cy="32151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21" name="Съединител: извита линия 20">
            <a:extLst>
              <a:ext uri="{FF2B5EF4-FFF2-40B4-BE49-F238E27FC236}">
                <a16:creationId xmlns:a16="http://schemas.microsoft.com/office/drawing/2014/main" id="{5458400F-2C0E-4C3C-B612-F1256684B9C9}"/>
              </a:ext>
            </a:extLst>
          </p:cNvPr>
          <p:cNvCxnSpPr>
            <a:cxnSpLocks/>
            <a:endCxn id="19" idx="1"/>
          </p:cNvCxnSpPr>
          <p:nvPr/>
        </p:nvCxnSpPr>
        <p:spPr>
          <a:xfrm flipV="1">
            <a:off x="2460700" y="4189038"/>
            <a:ext cx="1260626" cy="30514"/>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25" name="Диаграма 24">
            <a:extLst>
              <a:ext uri="{FF2B5EF4-FFF2-40B4-BE49-F238E27FC236}">
                <a16:creationId xmlns:a16="http://schemas.microsoft.com/office/drawing/2014/main" id="{EF7A3147-8417-4A34-843A-6089931F45D1}"/>
              </a:ext>
            </a:extLst>
          </p:cNvPr>
          <p:cNvGraphicFramePr/>
          <p:nvPr>
            <p:extLst>
              <p:ext uri="{D42A27DB-BD31-4B8C-83A1-F6EECF244321}">
                <p14:modId xmlns:p14="http://schemas.microsoft.com/office/powerpoint/2010/main" val="3397358285"/>
              </p:ext>
            </p:extLst>
          </p:nvPr>
        </p:nvGraphicFramePr>
        <p:xfrm>
          <a:off x="3721326" y="3311443"/>
          <a:ext cx="3687417" cy="171775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26" name="Съединител: извита линия 25">
            <a:extLst>
              <a:ext uri="{FF2B5EF4-FFF2-40B4-BE49-F238E27FC236}">
                <a16:creationId xmlns:a16="http://schemas.microsoft.com/office/drawing/2014/main" id="{23B30FC1-45DF-40B3-AA6C-FFF7205BE208}"/>
              </a:ext>
            </a:extLst>
          </p:cNvPr>
          <p:cNvCxnSpPr>
            <a:cxnSpLocks/>
            <a:endCxn id="25" idx="1"/>
          </p:cNvCxnSpPr>
          <p:nvPr/>
        </p:nvCxnSpPr>
        <p:spPr>
          <a:xfrm flipV="1">
            <a:off x="2460700" y="4170321"/>
            <a:ext cx="1260626" cy="805393"/>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5432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6"/>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6" grpId="1">
        <p:bldAsOne/>
      </p:bldGraphic>
      <p:bldGraphic spid="17" grpId="0">
        <p:bldAsOne/>
      </p:bldGraphic>
      <p:bldGraphic spid="17" grpId="1">
        <p:bldAsOne/>
      </p:bldGraphic>
      <p:bldP spid="18" grpId="0" uiExpand="1" animBg="1" autoUpdateAnimBg="0"/>
      <p:bldP spid="18" grpId="1" animBg="1"/>
      <p:bldGraphic spid="19" grpId="0">
        <p:bldAsOne/>
      </p:bldGraphic>
      <p:bldGraphic spid="19" grpId="1">
        <p:bldAsOne/>
      </p:bldGraphic>
      <p:bldGraphic spid="25" grpId="0">
        <p:bldAsOne/>
      </p:bldGraphic>
      <p:bldGraphic spid="25"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lstStyle/>
          <a:p>
            <a:r>
              <a:rPr lang="en-GB" dirty="0"/>
              <a:t>Narratives and identity: Exercise </a:t>
            </a:r>
            <a:endParaRPr lang="bg-BG" dirty="0"/>
          </a:p>
        </p:txBody>
      </p:sp>
      <p:sp>
        <p:nvSpPr>
          <p:cNvPr id="7" name="Контейнер за съдържание 6">
            <a:extLst>
              <a:ext uri="{FF2B5EF4-FFF2-40B4-BE49-F238E27FC236}">
                <a16:creationId xmlns:a16="http://schemas.microsoft.com/office/drawing/2014/main" id="{02C5EE87-E18B-48B2-A548-69D12F8B79D9}"/>
              </a:ext>
            </a:extLst>
          </p:cNvPr>
          <p:cNvSpPr>
            <a:spLocks noGrp="1"/>
          </p:cNvSpPr>
          <p:nvPr>
            <p:ph idx="1"/>
          </p:nvPr>
        </p:nvSpPr>
        <p:spPr>
          <a:xfrm>
            <a:off x="685800" y="2286000"/>
            <a:ext cx="3886200" cy="3733799"/>
          </a:xfrm>
        </p:spPr>
        <p:txBody>
          <a:bodyPr/>
          <a:lstStyle/>
          <a:p>
            <a:r>
              <a:rPr lang="en-US" dirty="0"/>
              <a:t>How do narratives influence identity?</a:t>
            </a:r>
          </a:p>
          <a:p>
            <a:r>
              <a:rPr lang="en-US" dirty="0"/>
              <a:t>Think of examples of negative stories in relation to radicalization</a:t>
            </a:r>
          </a:p>
          <a:p>
            <a:r>
              <a:rPr lang="en-US" dirty="0"/>
              <a:t>How can you use stories in a positive way?</a:t>
            </a:r>
            <a:endParaRPr lang="bg-BG" dirty="0"/>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19</a:t>
            </a:fld>
            <a:endParaRPr lang="en-US" dirty="0"/>
          </a:p>
        </p:txBody>
      </p:sp>
      <p:pic>
        <p:nvPicPr>
          <p:cNvPr id="8" name="Picture 2" descr="Chimamanda Ngozi Adichie: The danger of a single story ...">
            <a:hlinkClick r:id="rId3"/>
            <a:extLst>
              <a:ext uri="{FF2B5EF4-FFF2-40B4-BE49-F238E27FC236}">
                <a16:creationId xmlns:a16="http://schemas.microsoft.com/office/drawing/2014/main" id="{EE9528D2-25CA-4B13-B53D-CF16D36CDD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53000" y="2683073"/>
            <a:ext cx="3505200" cy="22860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Tekstvak 3">
            <a:extLst>
              <a:ext uri="{FF2B5EF4-FFF2-40B4-BE49-F238E27FC236}">
                <a16:creationId xmlns:a16="http://schemas.microsoft.com/office/drawing/2014/main" id="{944122CF-F6DB-4A1B-BFC8-F7CBF547A473}"/>
              </a:ext>
            </a:extLst>
          </p:cNvPr>
          <p:cNvSpPr txBox="1"/>
          <p:nvPr/>
        </p:nvSpPr>
        <p:spPr>
          <a:xfrm>
            <a:off x="6096000" y="4969074"/>
            <a:ext cx="2204926" cy="261610"/>
          </a:xfrm>
          <a:prstGeom prst="rect">
            <a:avLst/>
          </a:prstGeom>
          <a:noFill/>
        </p:spPr>
        <p:txBody>
          <a:bodyPr wrap="square" rtlCol="0">
            <a:spAutoFit/>
          </a:bodyPr>
          <a:lstStyle/>
          <a:p>
            <a:r>
              <a:rPr lang="en-GB" sz="1050" i="1" dirty="0">
                <a:solidFill>
                  <a:schemeClr val="bg1">
                    <a:lumMod val="50000"/>
                  </a:schemeClr>
                </a:solidFill>
              </a:rPr>
              <a:t>Chimamanda Adichie</a:t>
            </a:r>
          </a:p>
        </p:txBody>
      </p:sp>
    </p:spTree>
    <p:extLst>
      <p:ext uri="{BB962C8B-B14F-4D97-AF65-F5344CB8AC3E}">
        <p14:creationId xmlns:p14="http://schemas.microsoft.com/office/powerpoint/2010/main" val="85151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Narratives and identity: Exercise</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20</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Spot the problem</a:t>
            </a:r>
          </a:p>
        </p:txBody>
      </p:sp>
    </p:spTree>
    <p:extLst>
      <p:ext uri="{BB962C8B-B14F-4D97-AF65-F5344CB8AC3E}">
        <p14:creationId xmlns:p14="http://schemas.microsoft.com/office/powerpoint/2010/main" val="640773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lstStyle/>
          <a:p>
            <a:r>
              <a:rPr lang="en-GB" dirty="0"/>
              <a:t>Narratives and identity: Exercise </a:t>
            </a:r>
            <a:endParaRPr lang="bg-BG" dirty="0"/>
          </a:p>
        </p:txBody>
      </p:sp>
      <p:sp>
        <p:nvSpPr>
          <p:cNvPr id="7" name="Контейнер за съдържание 6">
            <a:extLst>
              <a:ext uri="{FF2B5EF4-FFF2-40B4-BE49-F238E27FC236}">
                <a16:creationId xmlns:a16="http://schemas.microsoft.com/office/drawing/2014/main" id="{02C5EE87-E18B-48B2-A548-69D12F8B79D9}"/>
              </a:ext>
            </a:extLst>
          </p:cNvPr>
          <p:cNvSpPr>
            <a:spLocks noGrp="1"/>
          </p:cNvSpPr>
          <p:nvPr>
            <p:ph idx="1"/>
          </p:nvPr>
        </p:nvSpPr>
        <p:spPr>
          <a:xfrm>
            <a:off x="685800" y="2286000"/>
            <a:ext cx="4114800" cy="3733799"/>
          </a:xfrm>
        </p:spPr>
        <p:txBody>
          <a:bodyPr/>
          <a:lstStyle/>
          <a:p>
            <a:pPr marL="0" indent="0">
              <a:buNone/>
            </a:pPr>
            <a:r>
              <a:rPr lang="nl-NL" b="1" dirty="0"/>
              <a:t>Narratives</a:t>
            </a:r>
          </a:p>
          <a:p>
            <a:pPr marL="400050"/>
            <a:r>
              <a:rPr lang="nl-NL" dirty="0"/>
              <a:t>to understand the world</a:t>
            </a:r>
          </a:p>
          <a:p>
            <a:pPr marL="400050"/>
            <a:r>
              <a:rPr lang="nl-NL" dirty="0"/>
              <a:t>to know how to behave in it</a:t>
            </a:r>
          </a:p>
          <a:p>
            <a:pPr marL="400050"/>
            <a:r>
              <a:rPr lang="nl-NL" dirty="0"/>
              <a:t>culturally instructive</a:t>
            </a:r>
          </a:p>
          <a:p>
            <a:pPr marL="0" indent="0">
              <a:buNone/>
            </a:pPr>
            <a:endParaRPr lang="bg-BG" dirty="0"/>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21</a:t>
            </a:fld>
            <a:endParaRPr lang="en-US" dirty="0"/>
          </a:p>
        </p:txBody>
      </p:sp>
      <p:sp>
        <p:nvSpPr>
          <p:cNvPr id="11" name="Tekstvak 8">
            <a:extLst>
              <a:ext uri="{FF2B5EF4-FFF2-40B4-BE49-F238E27FC236}">
                <a16:creationId xmlns:a16="http://schemas.microsoft.com/office/drawing/2014/main" id="{C39E0B0E-E756-4E4E-8365-0375A462A94A}"/>
              </a:ext>
            </a:extLst>
          </p:cNvPr>
          <p:cNvSpPr txBox="1"/>
          <p:nvPr/>
        </p:nvSpPr>
        <p:spPr>
          <a:xfrm>
            <a:off x="5179199" y="5410200"/>
            <a:ext cx="3119398" cy="646331"/>
          </a:xfrm>
          <a:prstGeom prst="rect">
            <a:avLst/>
          </a:prstGeom>
          <a:noFill/>
        </p:spPr>
        <p:txBody>
          <a:bodyPr wrap="square" rtlCol="0">
            <a:spAutoFit/>
          </a:bodyPr>
          <a:lstStyle/>
          <a:p>
            <a:pPr algn="ctr"/>
            <a:r>
              <a:rPr lang="en-GB" dirty="0"/>
              <a:t>“Hard work and self-reliance our virtues”</a:t>
            </a:r>
            <a:endParaRPr lang="en-GB" sz="1050" dirty="0"/>
          </a:p>
        </p:txBody>
      </p:sp>
      <p:pic>
        <p:nvPicPr>
          <p:cNvPr id="8" name="Grafik 2">
            <a:extLst>
              <a:ext uri="{FF2B5EF4-FFF2-40B4-BE49-F238E27FC236}">
                <a16:creationId xmlns:a16="http://schemas.microsoft.com/office/drawing/2014/main" id="{5173EDD6-4B0C-4E20-B5B6-A24DB0B065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141" y="2377496"/>
            <a:ext cx="3093456" cy="2433291"/>
          </a:xfrm>
          <a:prstGeom prst="rect">
            <a:avLst/>
          </a:prstGeom>
        </p:spPr>
      </p:pic>
      <p:sp>
        <p:nvSpPr>
          <p:cNvPr id="9" name="Textfeld 12">
            <a:extLst>
              <a:ext uri="{FF2B5EF4-FFF2-40B4-BE49-F238E27FC236}">
                <a16:creationId xmlns:a16="http://schemas.microsoft.com/office/drawing/2014/main" id="{7EB35F70-B819-4E03-983D-E33E83F780F7}"/>
              </a:ext>
            </a:extLst>
          </p:cNvPr>
          <p:cNvSpPr txBox="1"/>
          <p:nvPr/>
        </p:nvSpPr>
        <p:spPr>
          <a:xfrm>
            <a:off x="5989869" y="4787327"/>
            <a:ext cx="1524000" cy="215444"/>
          </a:xfrm>
          <a:prstGeom prst="rect">
            <a:avLst/>
          </a:prstGeom>
          <a:noFill/>
        </p:spPr>
        <p:txBody>
          <a:bodyPr wrap="square">
            <a:spAutoFit/>
          </a:bodyPr>
          <a:lstStyle/>
          <a:p>
            <a:r>
              <a:rPr lang="de-AT" sz="800" i="1" dirty="0">
                <a:solidFill>
                  <a:schemeClr val="bg1">
                    <a:lumMod val="50000"/>
                  </a:schemeClr>
                </a:solidFill>
              </a:rPr>
              <a:t>Source: www.shutterstock.com</a:t>
            </a:r>
          </a:p>
        </p:txBody>
      </p:sp>
    </p:spTree>
    <p:extLst>
      <p:ext uri="{BB962C8B-B14F-4D97-AF65-F5344CB8AC3E}">
        <p14:creationId xmlns:p14="http://schemas.microsoft.com/office/powerpoint/2010/main" val="368508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lstStyle/>
          <a:p>
            <a:r>
              <a:rPr lang="en-GB" dirty="0"/>
              <a:t>Narratives and identity: Exercise </a:t>
            </a:r>
            <a:endParaRPr lang="bg-BG" dirty="0"/>
          </a:p>
        </p:txBody>
      </p:sp>
      <p:sp>
        <p:nvSpPr>
          <p:cNvPr id="7" name="Контейнер за съдържание 6">
            <a:extLst>
              <a:ext uri="{FF2B5EF4-FFF2-40B4-BE49-F238E27FC236}">
                <a16:creationId xmlns:a16="http://schemas.microsoft.com/office/drawing/2014/main" id="{02C5EE87-E18B-48B2-A548-69D12F8B79D9}"/>
              </a:ext>
            </a:extLst>
          </p:cNvPr>
          <p:cNvSpPr>
            <a:spLocks noGrp="1"/>
          </p:cNvSpPr>
          <p:nvPr>
            <p:ph idx="1"/>
          </p:nvPr>
        </p:nvSpPr>
        <p:spPr>
          <a:xfrm>
            <a:off x="685800" y="2286000"/>
            <a:ext cx="4114800" cy="3733799"/>
          </a:xfrm>
        </p:spPr>
        <p:txBody>
          <a:bodyPr/>
          <a:lstStyle/>
          <a:p>
            <a:pPr marL="0" indent="0">
              <a:buNone/>
            </a:pPr>
            <a:r>
              <a:rPr lang="nl-NL" b="1" dirty="0"/>
              <a:t>Narratives</a:t>
            </a:r>
          </a:p>
          <a:p>
            <a:pPr marL="400050"/>
            <a:r>
              <a:rPr lang="nl-NL" dirty="0"/>
              <a:t>to understand the world</a:t>
            </a:r>
          </a:p>
          <a:p>
            <a:pPr marL="400050"/>
            <a:r>
              <a:rPr lang="nl-NL" dirty="0"/>
              <a:t>to know how to behave in it</a:t>
            </a:r>
          </a:p>
          <a:p>
            <a:pPr marL="400050"/>
            <a:r>
              <a:rPr lang="nl-NL" dirty="0"/>
              <a:t>culturally instructive</a:t>
            </a:r>
          </a:p>
          <a:p>
            <a:pPr marL="57150" indent="0">
              <a:buNone/>
            </a:pPr>
            <a:endParaRPr lang="nl-NL" dirty="0"/>
          </a:p>
          <a:p>
            <a:pPr marL="57150" indent="0">
              <a:buNone/>
            </a:pPr>
            <a:r>
              <a:rPr lang="nl-NL" dirty="0"/>
              <a:t>Narratives can also be a</a:t>
            </a:r>
          </a:p>
          <a:p>
            <a:pPr marL="400050" lvl="1" indent="-342900">
              <a:buFont typeface="Arial" pitchFamily="34" charset="0"/>
              <a:buChar char="•"/>
            </a:pPr>
            <a:r>
              <a:rPr lang="nl-NL" sz="2400" dirty="0">
                <a:solidFill>
                  <a:schemeClr val="tx1">
                    <a:lumMod val="75000"/>
                    <a:lumOff val="25000"/>
                  </a:schemeClr>
                </a:solidFill>
              </a:rPr>
              <a:t>push factor for radicalisering</a:t>
            </a:r>
          </a:p>
          <a:p>
            <a:pPr marL="400050" lvl="1" indent="-342900">
              <a:buFont typeface="Arial" pitchFamily="34" charset="0"/>
              <a:buChar char="•"/>
            </a:pPr>
            <a:r>
              <a:rPr lang="nl-NL" sz="2400" dirty="0">
                <a:solidFill>
                  <a:schemeClr val="tx1">
                    <a:lumMod val="75000"/>
                    <a:lumOff val="25000"/>
                  </a:schemeClr>
                </a:solidFill>
              </a:rPr>
              <a:t>pull factor for radicalisering</a:t>
            </a:r>
          </a:p>
          <a:p>
            <a:pPr marL="57150" indent="0">
              <a:buNone/>
            </a:pPr>
            <a:endParaRPr lang="nl-NL" dirty="0"/>
          </a:p>
          <a:p>
            <a:pPr marL="0" indent="0">
              <a:buNone/>
            </a:pPr>
            <a:endParaRPr lang="bg-BG" dirty="0"/>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22</a:t>
            </a:fld>
            <a:endParaRPr lang="en-US" dirty="0"/>
          </a:p>
        </p:txBody>
      </p:sp>
      <p:pic>
        <p:nvPicPr>
          <p:cNvPr id="3" name="Картина 2">
            <a:extLst>
              <a:ext uri="{FF2B5EF4-FFF2-40B4-BE49-F238E27FC236}">
                <a16:creationId xmlns:a16="http://schemas.microsoft.com/office/drawing/2014/main" id="{335B995E-8661-44C0-876F-0C095EF67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468" y="2303417"/>
            <a:ext cx="2592046" cy="2382012"/>
          </a:xfrm>
          <a:prstGeom prst="rect">
            <a:avLst/>
          </a:prstGeom>
          <a:ln>
            <a:noFill/>
          </a:ln>
          <a:effectLst>
            <a:softEdge rad="112500"/>
          </a:effectLst>
        </p:spPr>
      </p:pic>
      <p:pic>
        <p:nvPicPr>
          <p:cNvPr id="11" name="Картина 10">
            <a:extLst>
              <a:ext uri="{FF2B5EF4-FFF2-40B4-BE49-F238E27FC236}">
                <a16:creationId xmlns:a16="http://schemas.microsoft.com/office/drawing/2014/main" id="{6C708603-FE59-4F9C-BA29-BE027ED6C5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4724401"/>
            <a:ext cx="2372291" cy="1574292"/>
          </a:xfrm>
          <a:prstGeom prst="rect">
            <a:avLst/>
          </a:prstGeom>
          <a:ln>
            <a:noFill/>
          </a:ln>
          <a:effectLst>
            <a:softEdge rad="112500"/>
          </a:effectLst>
        </p:spPr>
      </p:pic>
    </p:spTree>
    <p:extLst>
      <p:ext uri="{BB962C8B-B14F-4D97-AF65-F5344CB8AC3E}">
        <p14:creationId xmlns:p14="http://schemas.microsoft.com/office/powerpoint/2010/main" val="37498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Контейнер за съдържание 6">
            <a:extLst>
              <a:ext uri="{FF2B5EF4-FFF2-40B4-BE49-F238E27FC236}">
                <a16:creationId xmlns:a16="http://schemas.microsoft.com/office/drawing/2014/main" id="{27D756E2-8EE5-4536-81BE-4116E7A22586}"/>
              </a:ext>
            </a:extLst>
          </p:cNvPr>
          <p:cNvSpPr>
            <a:spLocks noGrp="1"/>
          </p:cNvSpPr>
          <p:nvPr>
            <p:ph idx="1"/>
          </p:nvPr>
        </p:nvSpPr>
        <p:spPr/>
        <p:txBody>
          <a:bodyPr>
            <a:normAutofit/>
          </a:bodyPr>
          <a:lstStyle/>
          <a:p>
            <a:pPr marL="0" indent="0">
              <a:buNone/>
            </a:pPr>
            <a:r>
              <a:rPr lang="en-GB" b="1" dirty="0">
                <a:latin typeface="+mj-lt"/>
                <a:ea typeface="+mj-ea"/>
                <a:cs typeface="+mj-cs"/>
              </a:rPr>
              <a:t>evoke</a:t>
            </a:r>
          </a:p>
          <a:p>
            <a:pPr marL="400050"/>
            <a:r>
              <a:rPr lang="en-GB" dirty="0"/>
              <a:t>Fear</a:t>
            </a:r>
          </a:p>
          <a:p>
            <a:pPr marL="400050"/>
            <a:r>
              <a:rPr lang="en-GB" dirty="0"/>
              <a:t>Rejection </a:t>
            </a:r>
          </a:p>
          <a:p>
            <a:pPr marL="400050"/>
            <a:r>
              <a:rPr lang="en-GB" dirty="0"/>
              <a:t>Hate</a:t>
            </a:r>
          </a:p>
          <a:p>
            <a:endParaRPr lang="bg-BG" dirty="0"/>
          </a:p>
        </p:txBody>
      </p:sp>
      <p:sp>
        <p:nvSpPr>
          <p:cNvPr id="5" name="Tijdelijke aanduiding voor dianummer 5">
            <a:extLst>
              <a:ext uri="{FF2B5EF4-FFF2-40B4-BE49-F238E27FC236}">
                <a16:creationId xmlns:a16="http://schemas.microsoft.com/office/drawing/2014/main" id="{C9911447-371C-4E76-B18E-BDD96D0B9F88}"/>
              </a:ext>
            </a:extLst>
          </p:cNvPr>
          <p:cNvSpPr>
            <a:spLocks noGrp="1"/>
          </p:cNvSpPr>
          <p:nvPr>
            <p:ph type="sldNum" sz="quarter" idx="12"/>
          </p:nvPr>
        </p:nvSpPr>
        <p:spPr/>
        <p:txBody>
          <a:bodyPr/>
          <a:lstStyle/>
          <a:p>
            <a:fld id="{CB318F78-A315-46C9-8B3F-2431B4397D31}" type="slidenum">
              <a:rPr lang="en-US" smtClean="0"/>
              <a:t>23</a:t>
            </a:fld>
            <a:endParaRPr lang="en-US" dirty="0"/>
          </a:p>
        </p:txBody>
      </p:sp>
      <p:sp>
        <p:nvSpPr>
          <p:cNvPr id="9" name="Заглавие 8">
            <a:extLst>
              <a:ext uri="{FF2B5EF4-FFF2-40B4-BE49-F238E27FC236}">
                <a16:creationId xmlns:a16="http://schemas.microsoft.com/office/drawing/2014/main" id="{A7156F2E-2772-497F-AC31-20EC12C0DB03}"/>
              </a:ext>
            </a:extLst>
          </p:cNvPr>
          <p:cNvSpPr>
            <a:spLocks noGrp="1"/>
          </p:cNvSpPr>
          <p:nvPr>
            <p:ph type="title"/>
          </p:nvPr>
        </p:nvSpPr>
        <p:spPr/>
        <p:txBody>
          <a:bodyPr/>
          <a:lstStyle/>
          <a:p>
            <a:r>
              <a:rPr lang="en-GB" dirty="0"/>
              <a:t>Toxic narratives</a:t>
            </a:r>
            <a:endParaRPr lang="bg-BG" dirty="0"/>
          </a:p>
        </p:txBody>
      </p:sp>
      <p:pic>
        <p:nvPicPr>
          <p:cNvPr id="6" name="Картина 5">
            <a:extLst>
              <a:ext uri="{FF2B5EF4-FFF2-40B4-BE49-F238E27FC236}">
                <a16:creationId xmlns:a16="http://schemas.microsoft.com/office/drawing/2014/main" id="{D8B91038-AD56-4D74-8A36-6DE4D4596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0124" y="2470155"/>
            <a:ext cx="4108076" cy="3581400"/>
          </a:xfrm>
          <a:prstGeom prst="rect">
            <a:avLst/>
          </a:prstGeom>
        </p:spPr>
      </p:pic>
    </p:spTree>
    <p:extLst>
      <p:ext uri="{BB962C8B-B14F-4D97-AF65-F5344CB8AC3E}">
        <p14:creationId xmlns:p14="http://schemas.microsoft.com/office/powerpoint/2010/main" val="367076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Картина 30" descr="Картина, която съдържа силует&#10;&#10;Описанието е генерирано автоматично">
            <a:extLst>
              <a:ext uri="{FF2B5EF4-FFF2-40B4-BE49-F238E27FC236}">
                <a16:creationId xmlns:a16="http://schemas.microsoft.com/office/drawing/2014/main" id="{396E0FBD-6415-4F1F-809A-4CEF33C73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2547" y="4116396"/>
            <a:ext cx="507263" cy="562649"/>
          </a:xfrm>
          <a:prstGeom prst="rect">
            <a:avLst/>
          </a:prstGeom>
        </p:spPr>
      </p:pic>
      <p:sp>
        <p:nvSpPr>
          <p:cNvPr id="27" name="Заглавие 26">
            <a:extLst>
              <a:ext uri="{FF2B5EF4-FFF2-40B4-BE49-F238E27FC236}">
                <a16:creationId xmlns:a16="http://schemas.microsoft.com/office/drawing/2014/main" id="{7B8829E7-3270-4203-AC36-35BF724B0745}"/>
              </a:ext>
            </a:extLst>
          </p:cNvPr>
          <p:cNvSpPr>
            <a:spLocks noGrp="1"/>
          </p:cNvSpPr>
          <p:nvPr>
            <p:ph type="title"/>
          </p:nvPr>
        </p:nvSpPr>
        <p:spPr/>
        <p:txBody>
          <a:bodyPr/>
          <a:lstStyle/>
          <a:p>
            <a:r>
              <a:rPr lang="en-US" dirty="0"/>
              <a:t>Narratives</a:t>
            </a:r>
            <a:endParaRPr lang="bg-BG" dirty="0"/>
          </a:p>
        </p:txBody>
      </p:sp>
      <p:sp>
        <p:nvSpPr>
          <p:cNvPr id="7" name="Tekstvak 6">
            <a:extLst>
              <a:ext uri="{FF2B5EF4-FFF2-40B4-BE49-F238E27FC236}">
                <a16:creationId xmlns:a16="http://schemas.microsoft.com/office/drawing/2014/main" id="{1675DD71-B9B3-4D8A-8FB6-BBBF71A7EFF2}"/>
              </a:ext>
            </a:extLst>
          </p:cNvPr>
          <p:cNvSpPr txBox="1"/>
          <p:nvPr/>
        </p:nvSpPr>
        <p:spPr>
          <a:xfrm>
            <a:off x="3156705" y="6332810"/>
            <a:ext cx="3352800" cy="338554"/>
          </a:xfrm>
          <a:prstGeom prst="rect">
            <a:avLst/>
          </a:prstGeom>
          <a:noFill/>
        </p:spPr>
        <p:txBody>
          <a:bodyPr wrap="square" rtlCol="0">
            <a:spAutoFit/>
          </a:bodyPr>
          <a:lstStyle/>
          <a:p>
            <a:pPr algn="r"/>
            <a:r>
              <a:rPr lang="en-US" sz="800" i="1" dirty="0" err="1">
                <a:solidFill>
                  <a:schemeClr val="bg1">
                    <a:lumMod val="65000"/>
                  </a:schemeClr>
                </a:solidFill>
              </a:rPr>
              <a:t>Trevante</a:t>
            </a:r>
            <a:r>
              <a:rPr lang="en-US" sz="800" i="1" dirty="0">
                <a:solidFill>
                  <a:schemeClr val="bg1">
                    <a:lumMod val="65000"/>
                  </a:schemeClr>
                </a:solidFill>
              </a:rPr>
              <a:t> Rhodes speaking at the 2018 San Diego Comic Con International</a:t>
            </a:r>
          </a:p>
          <a:p>
            <a:pPr algn="r"/>
            <a:r>
              <a:rPr lang="en-GB" sz="800" i="1" dirty="0">
                <a:solidFill>
                  <a:schemeClr val="bg1">
                    <a:lumMod val="65000"/>
                  </a:schemeClr>
                </a:solidFill>
              </a:rPr>
              <a:t>Image credit: Gage Skidmore via commons.wikimedia.org</a:t>
            </a:r>
          </a:p>
        </p:txBody>
      </p:sp>
      <p:sp>
        <p:nvSpPr>
          <p:cNvPr id="13" name="Rechthoek 12">
            <a:extLst>
              <a:ext uri="{FF2B5EF4-FFF2-40B4-BE49-F238E27FC236}">
                <a16:creationId xmlns:a16="http://schemas.microsoft.com/office/drawing/2014/main" id="{06A67AB8-668A-491F-A8C1-5C1CF5010F5C}"/>
              </a:ext>
            </a:extLst>
          </p:cNvPr>
          <p:cNvSpPr/>
          <p:nvPr/>
        </p:nvSpPr>
        <p:spPr>
          <a:xfrm>
            <a:off x="163928" y="6096001"/>
            <a:ext cx="2503072" cy="369332"/>
          </a:xfrm>
          <a:prstGeom prst="rect">
            <a:avLst/>
          </a:prstGeom>
        </p:spPr>
        <p:txBody>
          <a:bodyPr wrap="square">
            <a:spAutoFit/>
          </a:bodyPr>
          <a:lstStyle/>
          <a:p>
            <a:pPr fontAlgn="base"/>
            <a:r>
              <a:rPr lang="en-GB" sz="900" i="1" dirty="0">
                <a:solidFill>
                  <a:schemeClr val="bg1">
                    <a:lumMod val="65000"/>
                  </a:schemeClr>
                </a:solidFill>
              </a:rPr>
              <a:t>George Bush</a:t>
            </a:r>
          </a:p>
          <a:p>
            <a:pPr fontAlgn="base"/>
            <a:r>
              <a:rPr lang="en-GB" sz="900" i="1" dirty="0">
                <a:solidFill>
                  <a:schemeClr val="bg1">
                    <a:lumMod val="65000"/>
                  </a:schemeClr>
                </a:solidFill>
              </a:rPr>
              <a:t>Image credit: </a:t>
            </a:r>
            <a:r>
              <a:rPr lang="en-US" sz="900" i="1" dirty="0">
                <a:solidFill>
                  <a:schemeClr val="bg1">
                    <a:lumMod val="65000"/>
                  </a:schemeClr>
                </a:solidFill>
              </a:rPr>
              <a:t>White House photo by Eric Draper</a:t>
            </a:r>
          </a:p>
        </p:txBody>
      </p:sp>
      <p:sp>
        <p:nvSpPr>
          <p:cNvPr id="14" name="Rechthoek 13">
            <a:extLst>
              <a:ext uri="{FF2B5EF4-FFF2-40B4-BE49-F238E27FC236}">
                <a16:creationId xmlns:a16="http://schemas.microsoft.com/office/drawing/2014/main" id="{137A9E23-E906-4B93-9E75-CBF1A8BAFDF2}"/>
              </a:ext>
            </a:extLst>
          </p:cNvPr>
          <p:cNvSpPr/>
          <p:nvPr/>
        </p:nvSpPr>
        <p:spPr>
          <a:xfrm>
            <a:off x="7017311" y="3685957"/>
            <a:ext cx="1874202" cy="461665"/>
          </a:xfrm>
          <a:prstGeom prst="rect">
            <a:avLst/>
          </a:prstGeom>
        </p:spPr>
        <p:txBody>
          <a:bodyPr wrap="square">
            <a:spAutoFit/>
          </a:bodyPr>
          <a:lstStyle/>
          <a:p>
            <a:pPr fontAlgn="base"/>
            <a:r>
              <a:rPr lang="en-US" sz="800" i="1" dirty="0">
                <a:solidFill>
                  <a:schemeClr val="bg1">
                    <a:lumMod val="65000"/>
                  </a:schemeClr>
                </a:solidFill>
              </a:rPr>
              <a:t>Serena Williams</a:t>
            </a:r>
          </a:p>
          <a:p>
            <a:pPr fontAlgn="base"/>
            <a:r>
              <a:rPr lang="en-GB" sz="800" i="1" dirty="0">
                <a:solidFill>
                  <a:schemeClr val="bg1">
                    <a:lumMod val="65000"/>
                  </a:schemeClr>
                </a:solidFill>
              </a:rPr>
              <a:t>Image credit: </a:t>
            </a:r>
            <a:r>
              <a:rPr lang="en-US" sz="800" i="1" dirty="0">
                <a:solidFill>
                  <a:schemeClr val="bg1">
                    <a:lumMod val="65000"/>
                  </a:schemeClr>
                </a:solidFill>
              </a:rPr>
              <a:t>Hanson K Joseph</a:t>
            </a:r>
            <a:r>
              <a:rPr lang="en-GB" sz="800" i="1" dirty="0">
                <a:solidFill>
                  <a:schemeClr val="bg1">
                    <a:lumMod val="65000"/>
                  </a:schemeClr>
                </a:solidFill>
              </a:rPr>
              <a:t> via commons.wikimedia.org</a:t>
            </a:r>
          </a:p>
        </p:txBody>
      </p:sp>
      <p:sp>
        <p:nvSpPr>
          <p:cNvPr id="15" name="Rechthoek 14">
            <a:extLst>
              <a:ext uri="{FF2B5EF4-FFF2-40B4-BE49-F238E27FC236}">
                <a16:creationId xmlns:a16="http://schemas.microsoft.com/office/drawing/2014/main" id="{0AA0E7E1-45FF-41FF-914F-5F9867294CAC}"/>
              </a:ext>
            </a:extLst>
          </p:cNvPr>
          <p:cNvSpPr/>
          <p:nvPr/>
        </p:nvSpPr>
        <p:spPr>
          <a:xfrm>
            <a:off x="6007714" y="1416992"/>
            <a:ext cx="2164789" cy="461665"/>
          </a:xfrm>
          <a:prstGeom prst="rect">
            <a:avLst/>
          </a:prstGeom>
        </p:spPr>
        <p:txBody>
          <a:bodyPr wrap="square">
            <a:spAutoFit/>
          </a:bodyPr>
          <a:lstStyle/>
          <a:p>
            <a:pPr fontAlgn="base"/>
            <a:r>
              <a:rPr lang="en-US" sz="800" i="1" dirty="0">
                <a:solidFill>
                  <a:schemeClr val="bg1">
                    <a:lumMod val="65000"/>
                  </a:schemeClr>
                </a:solidFill>
              </a:rPr>
              <a:t>Sadiq Khan </a:t>
            </a:r>
          </a:p>
          <a:p>
            <a:pPr fontAlgn="base"/>
            <a:r>
              <a:rPr lang="en-GB" sz="800" i="1" dirty="0">
                <a:solidFill>
                  <a:schemeClr val="bg1">
                    <a:lumMod val="65000"/>
                  </a:schemeClr>
                </a:solidFill>
              </a:rPr>
              <a:t>Image credit: </a:t>
            </a:r>
            <a:r>
              <a:rPr lang="nl-NL" sz="800" i="1" dirty="0">
                <a:solidFill>
                  <a:schemeClr val="bg1">
                    <a:lumMod val="65000"/>
                  </a:schemeClr>
                </a:solidFill>
              </a:rPr>
              <a:t>Shayan Barjesteh van Waalwijk van Doorn via commons.wikimedia.org/</a:t>
            </a:r>
            <a:endParaRPr lang="en-US" sz="800" i="1" dirty="0">
              <a:solidFill>
                <a:schemeClr val="bg1">
                  <a:lumMod val="65000"/>
                </a:schemeClr>
              </a:solidFill>
            </a:endParaRPr>
          </a:p>
        </p:txBody>
      </p:sp>
      <p:cxnSp>
        <p:nvCxnSpPr>
          <p:cNvPr id="20" name="Rechte verbindingslijn 19">
            <a:extLst>
              <a:ext uri="{FF2B5EF4-FFF2-40B4-BE49-F238E27FC236}">
                <a16:creationId xmlns:a16="http://schemas.microsoft.com/office/drawing/2014/main" id="{B2C0C826-8516-4832-A8F1-D8B255384B82}"/>
              </a:ext>
            </a:extLst>
          </p:cNvPr>
          <p:cNvCxnSpPr>
            <a:cxnSpLocks/>
          </p:cNvCxnSpPr>
          <p:nvPr/>
        </p:nvCxnSpPr>
        <p:spPr>
          <a:xfrm flipV="1">
            <a:off x="3855708" y="2068771"/>
            <a:ext cx="602161" cy="1135672"/>
          </a:xfrm>
          <a:prstGeom prst="line">
            <a:avLst/>
          </a:prstGeom>
        </p:spPr>
        <p:style>
          <a:lnRef idx="1">
            <a:schemeClr val="accent5"/>
          </a:lnRef>
          <a:fillRef idx="0">
            <a:schemeClr val="accent5"/>
          </a:fillRef>
          <a:effectRef idx="0">
            <a:schemeClr val="accent5"/>
          </a:effectRef>
          <a:fontRef idx="minor">
            <a:schemeClr val="tx1"/>
          </a:fontRef>
        </p:style>
      </p:cxnSp>
      <p:cxnSp>
        <p:nvCxnSpPr>
          <p:cNvPr id="24" name="Rechte verbindingslijn 23">
            <a:extLst>
              <a:ext uri="{FF2B5EF4-FFF2-40B4-BE49-F238E27FC236}">
                <a16:creationId xmlns:a16="http://schemas.microsoft.com/office/drawing/2014/main" id="{A366ADA7-53AA-460A-A5D1-6B9E748729C2}"/>
              </a:ext>
            </a:extLst>
          </p:cNvPr>
          <p:cNvCxnSpPr>
            <a:cxnSpLocks/>
          </p:cNvCxnSpPr>
          <p:nvPr/>
        </p:nvCxnSpPr>
        <p:spPr>
          <a:xfrm>
            <a:off x="4572000" y="5332073"/>
            <a:ext cx="1905002" cy="840127"/>
          </a:xfrm>
          <a:prstGeom prst="line">
            <a:avLst/>
          </a:prstGeom>
        </p:spPr>
        <p:style>
          <a:lnRef idx="1">
            <a:schemeClr val="accent5"/>
          </a:lnRef>
          <a:fillRef idx="0">
            <a:schemeClr val="accent5"/>
          </a:fillRef>
          <a:effectRef idx="0">
            <a:schemeClr val="accent5"/>
          </a:effectRef>
          <a:fontRef idx="minor">
            <a:schemeClr val="tx1"/>
          </a:fontRef>
        </p:style>
      </p:cxnSp>
      <p:cxnSp>
        <p:nvCxnSpPr>
          <p:cNvPr id="26" name="Rechte verbindingslijn 25">
            <a:extLst>
              <a:ext uri="{FF2B5EF4-FFF2-40B4-BE49-F238E27FC236}">
                <a16:creationId xmlns:a16="http://schemas.microsoft.com/office/drawing/2014/main" id="{38225D4C-1EDA-4F88-A7A4-AAC5E6E1E831}"/>
              </a:ext>
            </a:extLst>
          </p:cNvPr>
          <p:cNvCxnSpPr>
            <a:cxnSpLocks/>
            <a:endCxn id="1026" idx="1"/>
          </p:cNvCxnSpPr>
          <p:nvPr/>
        </p:nvCxnSpPr>
        <p:spPr>
          <a:xfrm flipV="1">
            <a:off x="4509093" y="2767634"/>
            <a:ext cx="2536014" cy="854009"/>
          </a:xfrm>
          <a:prstGeom prst="line">
            <a:avLst/>
          </a:prstGeom>
        </p:spPr>
        <p:style>
          <a:lnRef idx="1">
            <a:schemeClr val="accent5"/>
          </a:lnRef>
          <a:fillRef idx="0">
            <a:schemeClr val="accent5"/>
          </a:fillRef>
          <a:effectRef idx="0">
            <a:schemeClr val="accent5"/>
          </a:effectRef>
          <a:fontRef idx="minor">
            <a:schemeClr val="tx1"/>
          </a:fontRef>
        </p:style>
      </p:cxnSp>
      <p:cxnSp>
        <p:nvCxnSpPr>
          <p:cNvPr id="28" name="Rechte verbindingslijn 27">
            <a:extLst>
              <a:ext uri="{FF2B5EF4-FFF2-40B4-BE49-F238E27FC236}">
                <a16:creationId xmlns:a16="http://schemas.microsoft.com/office/drawing/2014/main" id="{A074B2BB-F42D-448A-9FF2-D4013ECCD934}"/>
              </a:ext>
            </a:extLst>
          </p:cNvPr>
          <p:cNvCxnSpPr>
            <a:cxnSpLocks/>
            <a:stCxn id="31" idx="3"/>
            <a:endCxn id="3" idx="1"/>
          </p:cNvCxnSpPr>
          <p:nvPr/>
        </p:nvCxnSpPr>
        <p:spPr>
          <a:xfrm flipV="1">
            <a:off x="4439810" y="4205211"/>
            <a:ext cx="558013" cy="192510"/>
          </a:xfrm>
          <a:prstGeom prst="line">
            <a:avLst/>
          </a:prstGeom>
        </p:spPr>
        <p:style>
          <a:lnRef idx="1">
            <a:schemeClr val="accent5"/>
          </a:lnRef>
          <a:fillRef idx="0">
            <a:schemeClr val="accent5"/>
          </a:fillRef>
          <a:effectRef idx="0">
            <a:schemeClr val="accent5"/>
          </a:effectRef>
          <a:fontRef idx="minor">
            <a:schemeClr val="tx1"/>
          </a:fontRef>
        </p:style>
      </p:cxnSp>
      <p:sp>
        <p:nvSpPr>
          <p:cNvPr id="16" name="Rechthoek 15">
            <a:extLst>
              <a:ext uri="{FF2B5EF4-FFF2-40B4-BE49-F238E27FC236}">
                <a16:creationId xmlns:a16="http://schemas.microsoft.com/office/drawing/2014/main" id="{486BC481-118B-47E3-A300-582856B1F593}"/>
              </a:ext>
            </a:extLst>
          </p:cNvPr>
          <p:cNvSpPr/>
          <p:nvPr/>
        </p:nvSpPr>
        <p:spPr>
          <a:xfrm>
            <a:off x="4888956" y="5054312"/>
            <a:ext cx="2086439" cy="461665"/>
          </a:xfrm>
          <a:prstGeom prst="rect">
            <a:avLst/>
          </a:prstGeom>
        </p:spPr>
        <p:txBody>
          <a:bodyPr wrap="square">
            <a:spAutoFit/>
          </a:bodyPr>
          <a:lstStyle/>
          <a:p>
            <a:pPr fontAlgn="base"/>
            <a:r>
              <a:rPr lang="en-GB" sz="800" i="1" dirty="0">
                <a:solidFill>
                  <a:schemeClr val="bg1">
                    <a:lumMod val="65000"/>
                  </a:schemeClr>
                </a:solidFill>
              </a:rPr>
              <a:t>Mohamed Salah</a:t>
            </a:r>
          </a:p>
          <a:p>
            <a:pPr fontAlgn="base"/>
            <a:r>
              <a:rPr lang="en-GB" sz="800" i="1" dirty="0">
                <a:solidFill>
                  <a:schemeClr val="bg1">
                    <a:lumMod val="65000"/>
                  </a:schemeClr>
                </a:solidFill>
              </a:rPr>
              <a:t>Image credit: Fars News Agency via commons.wikimedia.org </a:t>
            </a:r>
            <a:endParaRPr lang="en-US" sz="800" i="1" dirty="0">
              <a:solidFill>
                <a:schemeClr val="bg1">
                  <a:lumMod val="65000"/>
                </a:schemeClr>
              </a:solidFill>
            </a:endParaRPr>
          </a:p>
        </p:txBody>
      </p:sp>
      <p:sp>
        <p:nvSpPr>
          <p:cNvPr id="17" name="Правоъгълник 16">
            <a:extLst>
              <a:ext uri="{FF2B5EF4-FFF2-40B4-BE49-F238E27FC236}">
                <a16:creationId xmlns:a16="http://schemas.microsoft.com/office/drawing/2014/main" id="{59587C6E-145A-4928-A455-D34458C81D5F}"/>
              </a:ext>
            </a:extLst>
          </p:cNvPr>
          <p:cNvSpPr/>
          <p:nvPr/>
        </p:nvSpPr>
        <p:spPr>
          <a:xfrm>
            <a:off x="252488" y="2819400"/>
            <a:ext cx="2400984" cy="13334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REAL MEN DON’T CRY</a:t>
            </a:r>
            <a:endParaRPr lang="bg-BG" dirty="0"/>
          </a:p>
        </p:txBody>
      </p:sp>
      <p:pic>
        <p:nvPicPr>
          <p:cNvPr id="1026" name="Picture 2">
            <a:extLst>
              <a:ext uri="{FF2B5EF4-FFF2-40B4-BE49-F238E27FC236}">
                <a16:creationId xmlns:a16="http://schemas.microsoft.com/office/drawing/2014/main" id="{F9130C94-E23A-40E7-B04D-DF7EBA343A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5107" y="1849311"/>
            <a:ext cx="1471770" cy="18366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7D47D46-D3CD-48C7-832D-B3D82F4808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219" y="297712"/>
            <a:ext cx="1537145" cy="22385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14280334-09AD-4DCA-9DD6-3C7AAF3E9B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7823" y="3347961"/>
            <a:ext cx="15525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87931BE-7445-44CC-908B-B388B463F3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2" y="5268625"/>
            <a:ext cx="2086440" cy="13900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54B73E7-B93E-43D0-944A-DA9A511E52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488" y="4263667"/>
            <a:ext cx="2414512" cy="1776893"/>
          </a:xfrm>
          <a:prstGeom prst="rect">
            <a:avLst/>
          </a:prstGeom>
          <a:noFill/>
          <a:extLst>
            <a:ext uri="{909E8E84-426E-40DD-AFC4-6F175D3DCCD1}">
              <a14:hiddenFill xmlns:a14="http://schemas.microsoft.com/office/drawing/2010/main">
                <a:solidFill>
                  <a:srgbClr val="FFFFFF"/>
                </a:solidFill>
              </a14:hiddenFill>
            </a:ext>
          </a:extLst>
        </p:spPr>
      </p:pic>
      <p:sp>
        <p:nvSpPr>
          <p:cNvPr id="10" name="Правоъгълник 9">
            <a:extLst>
              <a:ext uri="{FF2B5EF4-FFF2-40B4-BE49-F238E27FC236}">
                <a16:creationId xmlns:a16="http://schemas.microsoft.com/office/drawing/2014/main" id="{2C9EE578-41D0-48EA-81FE-9282358828E7}"/>
              </a:ext>
            </a:extLst>
          </p:cNvPr>
          <p:cNvSpPr/>
          <p:nvPr/>
        </p:nvSpPr>
        <p:spPr>
          <a:xfrm>
            <a:off x="2891493" y="3035248"/>
            <a:ext cx="1689487" cy="229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BRITISH</a:t>
            </a:r>
          </a:p>
          <a:p>
            <a:endParaRPr lang="en-US" b="1" dirty="0">
              <a:solidFill>
                <a:srgbClr val="002060"/>
              </a:solidFill>
            </a:endParaRPr>
          </a:p>
          <a:p>
            <a:r>
              <a:rPr lang="en-US" b="1" dirty="0">
                <a:solidFill>
                  <a:srgbClr val="002060"/>
                </a:solidFill>
              </a:rPr>
              <a:t>FEMALE</a:t>
            </a:r>
          </a:p>
          <a:p>
            <a:endParaRPr lang="en-US" b="1" dirty="0">
              <a:solidFill>
                <a:srgbClr val="002060"/>
              </a:solidFill>
            </a:endParaRPr>
          </a:p>
          <a:p>
            <a:r>
              <a:rPr lang="en-US" b="1" dirty="0">
                <a:solidFill>
                  <a:srgbClr val="002060"/>
                </a:solidFill>
              </a:rPr>
              <a:t>MUSLIM</a:t>
            </a:r>
          </a:p>
          <a:p>
            <a:endParaRPr lang="en-US" b="1" dirty="0">
              <a:solidFill>
                <a:srgbClr val="002060"/>
              </a:solidFill>
            </a:endParaRPr>
          </a:p>
          <a:p>
            <a:r>
              <a:rPr lang="en-US" b="1" dirty="0">
                <a:solidFill>
                  <a:srgbClr val="002060"/>
                </a:solidFill>
              </a:rPr>
              <a:t>GAY</a:t>
            </a:r>
            <a:endParaRPr lang="bg-BG" b="1" dirty="0">
              <a:solidFill>
                <a:srgbClr val="002060"/>
              </a:solidFill>
            </a:endParaRPr>
          </a:p>
        </p:txBody>
      </p:sp>
      <p:pic>
        <p:nvPicPr>
          <p:cNvPr id="22" name="Картина 21">
            <a:extLst>
              <a:ext uri="{FF2B5EF4-FFF2-40B4-BE49-F238E27FC236}">
                <a16:creationId xmlns:a16="http://schemas.microsoft.com/office/drawing/2014/main" id="{4FDDE481-7BB3-45A7-8465-7B850260E1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70412" y="3092996"/>
            <a:ext cx="436269" cy="315613"/>
          </a:xfrm>
          <a:prstGeom prst="rect">
            <a:avLst/>
          </a:prstGeom>
        </p:spPr>
      </p:pic>
      <p:pic>
        <p:nvPicPr>
          <p:cNvPr id="25" name="Картина 24">
            <a:extLst>
              <a:ext uri="{FF2B5EF4-FFF2-40B4-BE49-F238E27FC236}">
                <a16:creationId xmlns:a16="http://schemas.microsoft.com/office/drawing/2014/main" id="{3C9A931F-0DBC-41B2-A041-D0EA60788E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90213" y="3545032"/>
            <a:ext cx="513058" cy="562256"/>
          </a:xfrm>
          <a:prstGeom prst="rect">
            <a:avLst/>
          </a:prstGeom>
        </p:spPr>
      </p:pic>
      <p:pic>
        <p:nvPicPr>
          <p:cNvPr id="35" name="Картина 34" descr="Картина, която съдържа лице, открито, мъж, носене&#10;&#10;Описанието е генерирано автоматично">
            <a:extLst>
              <a:ext uri="{FF2B5EF4-FFF2-40B4-BE49-F238E27FC236}">
                <a16:creationId xmlns:a16="http://schemas.microsoft.com/office/drawing/2014/main" id="{601322FF-A2BD-4E41-BDF4-B5FFEE5EBF0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6256" r="15677"/>
          <a:stretch/>
        </p:blipFill>
        <p:spPr>
          <a:xfrm>
            <a:off x="3877102" y="4715478"/>
            <a:ext cx="574962" cy="562255"/>
          </a:xfrm>
          <a:prstGeom prst="rect">
            <a:avLst/>
          </a:prstGeom>
        </p:spPr>
      </p:pic>
    </p:spTree>
    <p:extLst>
      <p:ext uri="{BB962C8B-B14F-4D97-AF65-F5344CB8AC3E}">
        <p14:creationId xmlns:p14="http://schemas.microsoft.com/office/powerpoint/2010/main" val="255624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P spid="17"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1084897660"/>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Workshop on narratives and identity</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25</a:t>
            </a:fld>
            <a:endParaRPr lang="en-US" dirty="0"/>
          </a:p>
        </p:txBody>
      </p:sp>
    </p:spTree>
    <p:extLst>
      <p:ext uri="{BB962C8B-B14F-4D97-AF65-F5344CB8AC3E}">
        <p14:creationId xmlns:p14="http://schemas.microsoft.com/office/powerpoint/2010/main" val="1422131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What struck you?</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GB" dirty="0"/>
              <a:t>Reflect on the meaning</a:t>
            </a:r>
          </a:p>
        </p:txBody>
      </p:sp>
      <p:sp>
        <p:nvSpPr>
          <p:cNvPr id="35" name="TextBox 52">
            <a:extLst>
              <a:ext uri="{FF2B5EF4-FFF2-40B4-BE49-F238E27FC236}">
                <a16:creationId xmlns:a16="http://schemas.microsoft.com/office/drawing/2014/main" id="{BD993792-9DAB-4D20-A18F-967B178D09CB}"/>
              </a:ext>
            </a:extLst>
          </p:cNvPr>
          <p:cNvSpPr txBox="1"/>
          <p:nvPr/>
        </p:nvSpPr>
        <p:spPr>
          <a:xfrm>
            <a:off x="673543" y="5932411"/>
            <a:ext cx="2861026"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Share your story within group</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Who am I?</a:t>
            </a:r>
          </a:p>
        </p:txBody>
      </p:sp>
      <p:sp>
        <p:nvSpPr>
          <p:cNvPr id="39" name="TextBox 52">
            <a:extLst>
              <a:ext uri="{FF2B5EF4-FFF2-40B4-BE49-F238E27FC236}">
                <a16:creationId xmlns:a16="http://schemas.microsoft.com/office/drawing/2014/main" id="{08D2C4F2-DA01-4B98-A17B-8AFC346D1439}"/>
              </a:ext>
            </a:extLst>
          </p:cNvPr>
          <p:cNvSpPr txBox="1"/>
          <p:nvPr/>
        </p:nvSpPr>
        <p:spPr>
          <a:xfrm>
            <a:off x="5881067" y="4178534"/>
            <a:ext cx="2716147"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Choose form</a:t>
            </a:r>
          </a:p>
          <a:p>
            <a:pPr algn="ctr"/>
            <a:endParaRPr lang="en-US" dirty="0">
              <a:solidFill>
                <a:schemeClr val="tx1">
                  <a:lumMod val="75000"/>
                  <a:lumOff val="25000"/>
                </a:schemeClr>
              </a:solidFill>
            </a:endParaRP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Make groups of 3, 4 or 5</a:t>
            </a: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a:t>Narratives and identity: Exercise 2</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26</a:t>
            </a:fld>
            <a:endParaRPr lang="en-US" dirty="0"/>
          </a:p>
        </p:txBody>
      </p:sp>
    </p:spTree>
    <p:extLst>
      <p:ext uri="{BB962C8B-B14F-4D97-AF65-F5344CB8AC3E}">
        <p14:creationId xmlns:p14="http://schemas.microsoft.com/office/powerpoint/2010/main" val="194902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Narratives and identity: Exercise 2</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27</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Who am I?</a:t>
            </a:r>
          </a:p>
        </p:txBody>
      </p:sp>
    </p:spTree>
    <p:extLst>
      <p:ext uri="{BB962C8B-B14F-4D97-AF65-F5344CB8AC3E}">
        <p14:creationId xmlns:p14="http://schemas.microsoft.com/office/powerpoint/2010/main" val="2733841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a:extLst>
              <a:ext uri="{FF2B5EF4-FFF2-40B4-BE49-F238E27FC236}">
                <a16:creationId xmlns:a16="http://schemas.microsoft.com/office/drawing/2014/main" id="{2E13CD3D-20BA-4B5A-AD16-5AAE259452FB}"/>
              </a:ext>
            </a:extLst>
          </p:cNvPr>
          <p:cNvGrpSpPr/>
          <p:nvPr/>
        </p:nvGrpSpPr>
        <p:grpSpPr>
          <a:xfrm>
            <a:off x="550965" y="5390520"/>
            <a:ext cx="3235635" cy="747731"/>
            <a:chOff x="0" y="0"/>
            <a:chExt cx="4314178" cy="996972"/>
          </a:xfrm>
          <a:solidFill>
            <a:srgbClr val="92D050"/>
          </a:solidFill>
        </p:grpSpPr>
        <p:sp>
          <p:nvSpPr>
            <p:cNvPr id="8" name="Freeform 2">
              <a:extLst>
                <a:ext uri="{FF2B5EF4-FFF2-40B4-BE49-F238E27FC236}">
                  <a16:creationId xmlns:a16="http://schemas.microsoft.com/office/drawing/2014/main" id="{64D6FBD8-9E4E-4F78-B31E-1EB03C856063}"/>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9" name="Freeform 3">
              <a:extLst>
                <a:ext uri="{FF2B5EF4-FFF2-40B4-BE49-F238E27FC236}">
                  <a16:creationId xmlns:a16="http://schemas.microsoft.com/office/drawing/2014/main" id="{D3A17023-72E4-48C3-A85C-6D25F1049F0F}"/>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16" name="Group">
            <a:extLst>
              <a:ext uri="{FF2B5EF4-FFF2-40B4-BE49-F238E27FC236}">
                <a16:creationId xmlns:a16="http://schemas.microsoft.com/office/drawing/2014/main" id="{35FD8DE7-C1BF-411E-B396-BB8F5718D018}"/>
              </a:ext>
            </a:extLst>
          </p:cNvPr>
          <p:cNvGrpSpPr/>
          <p:nvPr/>
        </p:nvGrpSpPr>
        <p:grpSpPr>
          <a:xfrm>
            <a:off x="4933400" y="3436060"/>
            <a:ext cx="3235635" cy="747731"/>
            <a:chOff x="0" y="0"/>
            <a:chExt cx="4314178" cy="996972"/>
          </a:xfrm>
          <a:solidFill>
            <a:srgbClr val="00B0F0"/>
          </a:solidFill>
        </p:grpSpPr>
        <p:sp>
          <p:nvSpPr>
            <p:cNvPr id="17" name="Freeform 2">
              <a:extLst>
                <a:ext uri="{FF2B5EF4-FFF2-40B4-BE49-F238E27FC236}">
                  <a16:creationId xmlns:a16="http://schemas.microsoft.com/office/drawing/2014/main" id="{9C954FBD-3F1E-4D3E-ACDA-3AF2E3396B1B}"/>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8" name="Freeform 3">
              <a:extLst>
                <a:ext uri="{FF2B5EF4-FFF2-40B4-BE49-F238E27FC236}">
                  <a16:creationId xmlns:a16="http://schemas.microsoft.com/office/drawing/2014/main" id="{CE80667C-2E03-4157-98C7-689C30D88009}"/>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19" name="Group">
            <a:extLst>
              <a:ext uri="{FF2B5EF4-FFF2-40B4-BE49-F238E27FC236}">
                <a16:creationId xmlns:a16="http://schemas.microsoft.com/office/drawing/2014/main" id="{9EDC247C-51DB-4CA4-A0B3-5D974E0ECDEC}"/>
              </a:ext>
            </a:extLst>
          </p:cNvPr>
          <p:cNvGrpSpPr/>
          <p:nvPr/>
        </p:nvGrpSpPr>
        <p:grpSpPr>
          <a:xfrm>
            <a:off x="550965" y="4416064"/>
            <a:ext cx="3235635" cy="747731"/>
            <a:chOff x="0" y="0"/>
            <a:chExt cx="4314178" cy="996972"/>
          </a:xfrm>
          <a:solidFill>
            <a:srgbClr val="92D050"/>
          </a:solidFill>
        </p:grpSpPr>
        <p:sp>
          <p:nvSpPr>
            <p:cNvPr id="20" name="Freeform 2">
              <a:extLst>
                <a:ext uri="{FF2B5EF4-FFF2-40B4-BE49-F238E27FC236}">
                  <a16:creationId xmlns:a16="http://schemas.microsoft.com/office/drawing/2014/main" id="{4C9C208E-B55C-4230-AED2-865C2F099AD2}"/>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1" name="Freeform 3">
              <a:extLst>
                <a:ext uri="{FF2B5EF4-FFF2-40B4-BE49-F238E27FC236}">
                  <a16:creationId xmlns:a16="http://schemas.microsoft.com/office/drawing/2014/main" id="{8953725D-6C8C-4B0A-9B70-3A19C3F0FECB}"/>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2" name="Group">
            <a:extLst>
              <a:ext uri="{FF2B5EF4-FFF2-40B4-BE49-F238E27FC236}">
                <a16:creationId xmlns:a16="http://schemas.microsoft.com/office/drawing/2014/main" id="{CB13F98A-08F1-463F-9593-90F441922016}"/>
              </a:ext>
            </a:extLst>
          </p:cNvPr>
          <p:cNvGrpSpPr/>
          <p:nvPr/>
        </p:nvGrpSpPr>
        <p:grpSpPr>
          <a:xfrm>
            <a:off x="550965" y="3441607"/>
            <a:ext cx="3235635" cy="747731"/>
            <a:chOff x="0" y="0"/>
            <a:chExt cx="4314178" cy="996972"/>
          </a:xfrm>
          <a:solidFill>
            <a:srgbClr val="92D050"/>
          </a:solidFill>
        </p:grpSpPr>
        <p:sp>
          <p:nvSpPr>
            <p:cNvPr id="23" name="Freeform 2">
              <a:extLst>
                <a:ext uri="{FF2B5EF4-FFF2-40B4-BE49-F238E27FC236}">
                  <a16:creationId xmlns:a16="http://schemas.microsoft.com/office/drawing/2014/main" id="{63F933BB-90C3-44E2-B7AC-E41D21E6FBAF}"/>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4" name="Freeform 3">
              <a:extLst>
                <a:ext uri="{FF2B5EF4-FFF2-40B4-BE49-F238E27FC236}">
                  <a16:creationId xmlns:a16="http://schemas.microsoft.com/office/drawing/2014/main" id="{BB22B907-1C85-43FD-A47D-7754696DC443}"/>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5" name="Group">
            <a:extLst>
              <a:ext uri="{FF2B5EF4-FFF2-40B4-BE49-F238E27FC236}">
                <a16:creationId xmlns:a16="http://schemas.microsoft.com/office/drawing/2014/main" id="{23BE5922-1B0B-4C84-8CF9-29D3603500D6}"/>
              </a:ext>
            </a:extLst>
          </p:cNvPr>
          <p:cNvGrpSpPr/>
          <p:nvPr/>
        </p:nvGrpSpPr>
        <p:grpSpPr>
          <a:xfrm>
            <a:off x="586098" y="2474580"/>
            <a:ext cx="3235635" cy="747731"/>
            <a:chOff x="0" y="0"/>
            <a:chExt cx="4314178" cy="996972"/>
          </a:xfrm>
          <a:solidFill>
            <a:srgbClr val="92D050"/>
          </a:solidFill>
        </p:grpSpPr>
        <p:sp>
          <p:nvSpPr>
            <p:cNvPr id="26" name="Freeform 2">
              <a:extLst>
                <a:ext uri="{FF2B5EF4-FFF2-40B4-BE49-F238E27FC236}">
                  <a16:creationId xmlns:a16="http://schemas.microsoft.com/office/drawing/2014/main" id="{E38CF76F-7D4C-4B42-97FA-60B07DBE086B}"/>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7" name="Freeform 3">
              <a:extLst>
                <a:ext uri="{FF2B5EF4-FFF2-40B4-BE49-F238E27FC236}">
                  <a16:creationId xmlns:a16="http://schemas.microsoft.com/office/drawing/2014/main" id="{FFB6A426-71EE-48D2-8438-F251D590A762}"/>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8" name="Group">
            <a:extLst>
              <a:ext uri="{FF2B5EF4-FFF2-40B4-BE49-F238E27FC236}">
                <a16:creationId xmlns:a16="http://schemas.microsoft.com/office/drawing/2014/main" id="{5E471FC1-78E2-4C8C-B9F9-B620D438DC0E}"/>
              </a:ext>
            </a:extLst>
          </p:cNvPr>
          <p:cNvGrpSpPr/>
          <p:nvPr/>
        </p:nvGrpSpPr>
        <p:grpSpPr>
          <a:xfrm>
            <a:off x="4933401" y="2432034"/>
            <a:ext cx="3235635" cy="747731"/>
            <a:chOff x="0" y="0"/>
            <a:chExt cx="4314178" cy="996972"/>
          </a:xfrm>
          <a:solidFill>
            <a:srgbClr val="00B0F0"/>
          </a:solidFill>
        </p:grpSpPr>
        <p:sp>
          <p:nvSpPr>
            <p:cNvPr id="29" name="Freeform 2">
              <a:extLst>
                <a:ext uri="{FF2B5EF4-FFF2-40B4-BE49-F238E27FC236}">
                  <a16:creationId xmlns:a16="http://schemas.microsoft.com/office/drawing/2014/main" id="{13790173-E04C-435F-946F-47AC81C6F7D7}"/>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0" name="Freeform 3">
              <a:extLst>
                <a:ext uri="{FF2B5EF4-FFF2-40B4-BE49-F238E27FC236}">
                  <a16:creationId xmlns:a16="http://schemas.microsoft.com/office/drawing/2014/main" id="{09EAD80E-4EF2-40E2-8A1A-02CA40C4A80C}"/>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31" name="Group">
            <a:extLst>
              <a:ext uri="{FF2B5EF4-FFF2-40B4-BE49-F238E27FC236}">
                <a16:creationId xmlns:a16="http://schemas.microsoft.com/office/drawing/2014/main" id="{BDA99221-192B-4A65-919A-2467F229ADA2}"/>
              </a:ext>
            </a:extLst>
          </p:cNvPr>
          <p:cNvGrpSpPr/>
          <p:nvPr/>
        </p:nvGrpSpPr>
        <p:grpSpPr>
          <a:xfrm>
            <a:off x="4933399" y="4414867"/>
            <a:ext cx="3235635" cy="747731"/>
            <a:chOff x="0" y="0"/>
            <a:chExt cx="4314178" cy="996972"/>
          </a:xfrm>
          <a:solidFill>
            <a:srgbClr val="00B0F0"/>
          </a:solidFill>
        </p:grpSpPr>
        <p:sp>
          <p:nvSpPr>
            <p:cNvPr id="32" name="Freeform 2">
              <a:extLst>
                <a:ext uri="{FF2B5EF4-FFF2-40B4-BE49-F238E27FC236}">
                  <a16:creationId xmlns:a16="http://schemas.microsoft.com/office/drawing/2014/main" id="{0FB7963C-47DE-4219-BB81-4A60351D009A}"/>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3" name="Freeform 3">
              <a:extLst>
                <a:ext uri="{FF2B5EF4-FFF2-40B4-BE49-F238E27FC236}">
                  <a16:creationId xmlns:a16="http://schemas.microsoft.com/office/drawing/2014/main" id="{8A0FFB06-1A53-4432-A0D3-A264F2742CC2}"/>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34" name="Group">
            <a:extLst>
              <a:ext uri="{FF2B5EF4-FFF2-40B4-BE49-F238E27FC236}">
                <a16:creationId xmlns:a16="http://schemas.microsoft.com/office/drawing/2014/main" id="{2EE67817-2D29-4AB5-ABE8-55A6168F60CC}"/>
              </a:ext>
            </a:extLst>
          </p:cNvPr>
          <p:cNvGrpSpPr/>
          <p:nvPr/>
        </p:nvGrpSpPr>
        <p:grpSpPr>
          <a:xfrm>
            <a:off x="4933398" y="5465451"/>
            <a:ext cx="3235635" cy="747731"/>
            <a:chOff x="0" y="0"/>
            <a:chExt cx="4314178" cy="996972"/>
          </a:xfrm>
          <a:solidFill>
            <a:srgbClr val="00B0F0"/>
          </a:solidFill>
        </p:grpSpPr>
        <p:sp>
          <p:nvSpPr>
            <p:cNvPr id="35" name="Freeform 2">
              <a:extLst>
                <a:ext uri="{FF2B5EF4-FFF2-40B4-BE49-F238E27FC236}">
                  <a16:creationId xmlns:a16="http://schemas.microsoft.com/office/drawing/2014/main" id="{B0AF078F-62BC-43C2-860D-4C3FEF7FAA02}"/>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6" name="Freeform 3">
              <a:extLst>
                <a:ext uri="{FF2B5EF4-FFF2-40B4-BE49-F238E27FC236}">
                  <a16:creationId xmlns:a16="http://schemas.microsoft.com/office/drawing/2014/main" id="{A89E64D1-EB65-4C9A-AD29-FE911222E3B1}"/>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41" name="TextBox 52">
            <a:extLst>
              <a:ext uri="{FF2B5EF4-FFF2-40B4-BE49-F238E27FC236}">
                <a16:creationId xmlns:a16="http://schemas.microsoft.com/office/drawing/2014/main" id="{9BC16356-CA84-4E3D-AB2A-44A66DF8E224}"/>
              </a:ext>
            </a:extLst>
          </p:cNvPr>
          <p:cNvSpPr txBox="1"/>
          <p:nvPr/>
        </p:nvSpPr>
        <p:spPr>
          <a:xfrm>
            <a:off x="1425472" y="2802236"/>
            <a:ext cx="22098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nl-NL" sz="1575" dirty="0"/>
              <a:t>Knowledge</a:t>
            </a:r>
            <a:r>
              <a:rPr sz="1575" dirty="0"/>
              <a:t>     </a:t>
            </a:r>
          </a:p>
        </p:txBody>
      </p:sp>
      <p:sp>
        <p:nvSpPr>
          <p:cNvPr id="42" name="TextBox 52">
            <a:extLst>
              <a:ext uri="{FF2B5EF4-FFF2-40B4-BE49-F238E27FC236}">
                <a16:creationId xmlns:a16="http://schemas.microsoft.com/office/drawing/2014/main" id="{A108A06B-3E3D-44E4-81C8-BB50810B5638}"/>
              </a:ext>
            </a:extLst>
          </p:cNvPr>
          <p:cNvSpPr txBox="1"/>
          <p:nvPr/>
        </p:nvSpPr>
        <p:spPr>
          <a:xfrm>
            <a:off x="1349272" y="4763136"/>
            <a:ext cx="22860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nl-NL" sz="1575" dirty="0" err="1"/>
              <a:t>Values</a:t>
            </a:r>
            <a:r>
              <a:rPr sz="1575" dirty="0"/>
              <a:t>     </a:t>
            </a:r>
          </a:p>
        </p:txBody>
      </p:sp>
      <p:sp>
        <p:nvSpPr>
          <p:cNvPr id="43" name="TextBox 52">
            <a:extLst>
              <a:ext uri="{FF2B5EF4-FFF2-40B4-BE49-F238E27FC236}">
                <a16:creationId xmlns:a16="http://schemas.microsoft.com/office/drawing/2014/main" id="{1E138043-1259-4324-9922-0740AEE6D310}"/>
              </a:ext>
            </a:extLst>
          </p:cNvPr>
          <p:cNvSpPr txBox="1"/>
          <p:nvPr/>
        </p:nvSpPr>
        <p:spPr>
          <a:xfrm>
            <a:off x="1425472" y="3831553"/>
            <a:ext cx="22098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nl-NL" sz="1575" dirty="0"/>
              <a:t>Skills</a:t>
            </a:r>
            <a:r>
              <a:rPr sz="1575" dirty="0"/>
              <a:t>     </a:t>
            </a:r>
          </a:p>
        </p:txBody>
      </p:sp>
      <p:sp>
        <p:nvSpPr>
          <p:cNvPr id="44" name="TextBox 52">
            <a:extLst>
              <a:ext uri="{FF2B5EF4-FFF2-40B4-BE49-F238E27FC236}">
                <a16:creationId xmlns:a16="http://schemas.microsoft.com/office/drawing/2014/main" id="{D70B929C-FFFA-4685-B727-5FB0339BA1FA}"/>
              </a:ext>
            </a:extLst>
          </p:cNvPr>
          <p:cNvSpPr txBox="1"/>
          <p:nvPr/>
        </p:nvSpPr>
        <p:spPr>
          <a:xfrm>
            <a:off x="1349272" y="5684703"/>
            <a:ext cx="22860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nl-NL" sz="1575" dirty="0"/>
              <a:t>Attitudes</a:t>
            </a:r>
            <a:r>
              <a:rPr sz="1575" dirty="0"/>
              <a:t>     </a:t>
            </a:r>
          </a:p>
        </p:txBody>
      </p:sp>
      <p:sp>
        <p:nvSpPr>
          <p:cNvPr id="45" name="TextBox 52">
            <a:extLst>
              <a:ext uri="{FF2B5EF4-FFF2-40B4-BE49-F238E27FC236}">
                <a16:creationId xmlns:a16="http://schemas.microsoft.com/office/drawing/2014/main" id="{5B4B72BA-9A66-46DE-9A3A-C464069048DF}"/>
              </a:ext>
            </a:extLst>
          </p:cNvPr>
          <p:cNvSpPr txBox="1"/>
          <p:nvPr/>
        </p:nvSpPr>
        <p:spPr>
          <a:xfrm>
            <a:off x="5105400" y="2774719"/>
            <a:ext cx="13716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575" dirty="0"/>
              <a:t>Critical thinking</a:t>
            </a:r>
            <a:r>
              <a:rPr sz="1575" dirty="0"/>
              <a:t>     </a:t>
            </a:r>
          </a:p>
        </p:txBody>
      </p:sp>
      <p:sp>
        <p:nvSpPr>
          <p:cNvPr id="46" name="TextBox 52">
            <a:extLst>
              <a:ext uri="{FF2B5EF4-FFF2-40B4-BE49-F238E27FC236}">
                <a16:creationId xmlns:a16="http://schemas.microsoft.com/office/drawing/2014/main" id="{0222B999-2FE1-4472-B702-0DCB84049451}"/>
              </a:ext>
            </a:extLst>
          </p:cNvPr>
          <p:cNvSpPr txBox="1"/>
          <p:nvPr/>
        </p:nvSpPr>
        <p:spPr>
          <a:xfrm>
            <a:off x="5153884" y="3719915"/>
            <a:ext cx="2598915"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575" dirty="0"/>
              <a:t>Communication</a:t>
            </a:r>
            <a:endParaRPr sz="1575" dirty="0"/>
          </a:p>
        </p:txBody>
      </p:sp>
      <p:sp>
        <p:nvSpPr>
          <p:cNvPr id="47" name="TextBox 52">
            <a:extLst>
              <a:ext uri="{FF2B5EF4-FFF2-40B4-BE49-F238E27FC236}">
                <a16:creationId xmlns:a16="http://schemas.microsoft.com/office/drawing/2014/main" id="{97958E54-B5B9-4B55-9979-39FEDF908E9A}"/>
              </a:ext>
            </a:extLst>
          </p:cNvPr>
          <p:cNvSpPr txBox="1"/>
          <p:nvPr/>
        </p:nvSpPr>
        <p:spPr>
          <a:xfrm>
            <a:off x="5120428" y="4727614"/>
            <a:ext cx="2347172"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575" dirty="0"/>
              <a:t>Cooperation </a:t>
            </a:r>
            <a:r>
              <a:rPr lang="nl-NL" sz="1575" dirty="0" err="1"/>
              <a:t>and</a:t>
            </a:r>
            <a:r>
              <a:rPr lang="nl-NL" sz="1575" dirty="0"/>
              <a:t> </a:t>
            </a:r>
            <a:r>
              <a:rPr lang="nl-NL" sz="1575" dirty="0" err="1"/>
              <a:t>empathy</a:t>
            </a:r>
            <a:r>
              <a:rPr sz="1575" dirty="0"/>
              <a:t>     </a:t>
            </a:r>
          </a:p>
        </p:txBody>
      </p:sp>
      <p:sp>
        <p:nvSpPr>
          <p:cNvPr id="48" name="TextBox 52">
            <a:extLst>
              <a:ext uri="{FF2B5EF4-FFF2-40B4-BE49-F238E27FC236}">
                <a16:creationId xmlns:a16="http://schemas.microsoft.com/office/drawing/2014/main" id="{F1602C11-777E-4B94-9384-54B7CE97F24F}"/>
              </a:ext>
            </a:extLst>
          </p:cNvPr>
          <p:cNvSpPr txBox="1"/>
          <p:nvPr/>
        </p:nvSpPr>
        <p:spPr>
          <a:xfrm>
            <a:off x="4978919" y="5764386"/>
            <a:ext cx="13716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575" dirty="0"/>
              <a:t>(</a:t>
            </a:r>
            <a:r>
              <a:rPr lang="nl-NL" sz="1575" dirty="0" err="1"/>
              <a:t>Self</a:t>
            </a:r>
            <a:r>
              <a:rPr lang="nl-NL" sz="1575" dirty="0"/>
              <a:t>) </a:t>
            </a:r>
            <a:r>
              <a:rPr lang="nl-NL" sz="1575" dirty="0" err="1"/>
              <a:t>reflection</a:t>
            </a:r>
            <a:endParaRPr sz="1575" dirty="0"/>
          </a:p>
        </p:txBody>
      </p:sp>
      <p:grpSp>
        <p:nvGrpSpPr>
          <p:cNvPr id="49" name="Group">
            <a:extLst>
              <a:ext uri="{FF2B5EF4-FFF2-40B4-BE49-F238E27FC236}">
                <a16:creationId xmlns:a16="http://schemas.microsoft.com/office/drawing/2014/main" id="{BE0F20EC-88FF-4967-B6D0-754CB96F4096}"/>
              </a:ext>
            </a:extLst>
          </p:cNvPr>
          <p:cNvGrpSpPr/>
          <p:nvPr/>
        </p:nvGrpSpPr>
        <p:grpSpPr>
          <a:xfrm>
            <a:off x="3947277" y="2240011"/>
            <a:ext cx="834790" cy="4349712"/>
            <a:chOff x="-18" y="-3"/>
            <a:chExt cx="1047974" cy="5501505"/>
          </a:xfrm>
        </p:grpSpPr>
        <p:grpSp>
          <p:nvGrpSpPr>
            <p:cNvPr id="50" name="Group">
              <a:extLst>
                <a:ext uri="{FF2B5EF4-FFF2-40B4-BE49-F238E27FC236}">
                  <a16:creationId xmlns:a16="http://schemas.microsoft.com/office/drawing/2014/main" id="{DDCD7CE0-15DD-4634-B409-F192C86549B4}"/>
                </a:ext>
              </a:extLst>
            </p:cNvPr>
            <p:cNvGrpSpPr/>
            <p:nvPr/>
          </p:nvGrpSpPr>
          <p:grpSpPr>
            <a:xfrm>
              <a:off x="33734" y="477289"/>
              <a:ext cx="983944" cy="5024213"/>
              <a:chOff x="-1" y="-2"/>
              <a:chExt cx="983943" cy="5024211"/>
            </a:xfrm>
          </p:grpSpPr>
          <p:grpSp>
            <p:nvGrpSpPr>
              <p:cNvPr id="78" name="Group">
                <a:extLst>
                  <a:ext uri="{FF2B5EF4-FFF2-40B4-BE49-F238E27FC236}">
                    <a16:creationId xmlns:a16="http://schemas.microsoft.com/office/drawing/2014/main" id="{035D2308-B7FA-41AA-AE5F-7C24C3B9ECCD}"/>
                  </a:ext>
                </a:extLst>
              </p:cNvPr>
              <p:cNvGrpSpPr/>
              <p:nvPr/>
            </p:nvGrpSpPr>
            <p:grpSpPr>
              <a:xfrm>
                <a:off x="9701" y="3691956"/>
                <a:ext cx="963923" cy="1330390"/>
                <a:chOff x="0" y="0"/>
                <a:chExt cx="963922" cy="1330389"/>
              </a:xfrm>
            </p:grpSpPr>
            <p:sp>
              <p:nvSpPr>
                <p:cNvPr id="91" name="Freeform 732">
                  <a:extLst>
                    <a:ext uri="{FF2B5EF4-FFF2-40B4-BE49-F238E27FC236}">
                      <a16:creationId xmlns:a16="http://schemas.microsoft.com/office/drawing/2014/main" id="{2CBFAB73-E897-460B-9C76-7F09B45BEC8D}"/>
                    </a:ext>
                  </a:extLst>
                </p:cNvPr>
                <p:cNvSpPr/>
                <p:nvPr/>
              </p:nvSpPr>
              <p:spPr>
                <a:xfrm>
                  <a:off x="144066" y="-1"/>
                  <a:ext cx="329797" cy="986022"/>
                </a:xfrm>
                <a:custGeom>
                  <a:avLst/>
                  <a:gdLst/>
                  <a:ahLst/>
                  <a:cxnLst>
                    <a:cxn ang="0">
                      <a:pos x="wd2" y="hd2"/>
                    </a:cxn>
                    <a:cxn ang="5400000">
                      <a:pos x="wd2" y="hd2"/>
                    </a:cxn>
                    <a:cxn ang="10800000">
                      <a:pos x="wd2" y="hd2"/>
                    </a:cxn>
                    <a:cxn ang="16200000">
                      <a:pos x="wd2" y="hd2"/>
                    </a:cxn>
                  </a:cxnLst>
                  <a:rect l="0" t="0" r="r" b="b"/>
                  <a:pathLst>
                    <a:path w="21600" h="21600" extrusionOk="0">
                      <a:moveTo>
                        <a:pt x="21600" y="21458"/>
                      </a:moveTo>
                      <a:lnTo>
                        <a:pt x="21337" y="0"/>
                      </a:lnTo>
                      <a:lnTo>
                        <a:pt x="5016" y="0"/>
                      </a:lnTo>
                      <a:lnTo>
                        <a:pt x="0" y="3236"/>
                      </a:lnTo>
                      <a:lnTo>
                        <a:pt x="14926" y="21600"/>
                      </a:lnTo>
                      <a:cubicBezTo>
                        <a:pt x="17133" y="21466"/>
                        <a:pt x="19369" y="21419"/>
                        <a:pt x="21600" y="21458"/>
                      </a:cubicBezTo>
                      <a:close/>
                    </a:path>
                  </a:pathLst>
                </a:custGeom>
                <a:solidFill>
                  <a:srgbClr val="FFE6CA"/>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2" name="Freeform 733">
                  <a:extLst>
                    <a:ext uri="{FF2B5EF4-FFF2-40B4-BE49-F238E27FC236}">
                      <a16:creationId xmlns:a16="http://schemas.microsoft.com/office/drawing/2014/main" id="{382F9979-E20E-4240-B796-E23001BAD9F8}"/>
                    </a:ext>
                  </a:extLst>
                </p:cNvPr>
                <p:cNvSpPr/>
                <p:nvPr/>
              </p:nvSpPr>
              <p:spPr>
                <a:xfrm>
                  <a:off x="469847" y="0"/>
                  <a:ext cx="329488" cy="993929"/>
                </a:xfrm>
                <a:custGeom>
                  <a:avLst/>
                  <a:gdLst/>
                  <a:ahLst/>
                  <a:cxnLst>
                    <a:cxn ang="0">
                      <a:pos x="wd2" y="hd2"/>
                    </a:cxn>
                    <a:cxn ang="5400000">
                      <a:pos x="wd2" y="hd2"/>
                    </a:cxn>
                    <a:cxn ang="10800000">
                      <a:pos x="wd2" y="hd2"/>
                    </a:cxn>
                    <a:cxn ang="16200000">
                      <a:pos x="wd2" y="hd2"/>
                    </a:cxn>
                  </a:cxnLst>
                  <a:rect l="0" t="0" r="r" b="b"/>
                  <a:pathLst>
                    <a:path w="21600" h="21600" extrusionOk="0">
                      <a:moveTo>
                        <a:pt x="6660" y="21600"/>
                      </a:moveTo>
                      <a:lnTo>
                        <a:pt x="21600" y="3375"/>
                      </a:lnTo>
                      <a:lnTo>
                        <a:pt x="16195" y="0"/>
                      </a:lnTo>
                      <a:lnTo>
                        <a:pt x="0" y="0"/>
                      </a:lnTo>
                      <a:lnTo>
                        <a:pt x="263" y="21288"/>
                      </a:lnTo>
                      <a:cubicBezTo>
                        <a:pt x="2417" y="21311"/>
                        <a:pt x="4559" y="21416"/>
                        <a:pt x="6660" y="21600"/>
                      </a:cubicBezTo>
                      <a:close/>
                    </a:path>
                  </a:pathLst>
                </a:custGeom>
                <a:solidFill>
                  <a:srgbClr val="FFDAB0"/>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3" name="Freeform 734">
                  <a:extLst>
                    <a:ext uri="{FF2B5EF4-FFF2-40B4-BE49-F238E27FC236}">
                      <a16:creationId xmlns:a16="http://schemas.microsoft.com/office/drawing/2014/main" id="{9F2EEC5B-F33E-46D9-BDA6-12955055DF88}"/>
                    </a:ext>
                  </a:extLst>
                </p:cNvPr>
                <p:cNvSpPr/>
                <p:nvPr/>
              </p:nvSpPr>
              <p:spPr>
                <a:xfrm>
                  <a:off x="571441" y="155290"/>
                  <a:ext cx="392482" cy="869552"/>
                </a:xfrm>
                <a:custGeom>
                  <a:avLst/>
                  <a:gdLst/>
                  <a:ahLst/>
                  <a:cxnLst>
                    <a:cxn ang="0">
                      <a:pos x="wd2" y="hd2"/>
                    </a:cxn>
                    <a:cxn ang="5400000">
                      <a:pos x="wd2" y="hd2"/>
                    </a:cxn>
                    <a:cxn ang="10800000">
                      <a:pos x="wd2" y="hd2"/>
                    </a:cxn>
                    <a:cxn ang="16200000">
                      <a:pos x="wd2" y="hd2"/>
                    </a:cxn>
                  </a:cxnLst>
                  <a:rect l="0" t="0" r="r" b="b"/>
                  <a:pathLst>
                    <a:path w="21600" h="21600" extrusionOk="0">
                      <a:moveTo>
                        <a:pt x="4725" y="21600"/>
                      </a:moveTo>
                      <a:lnTo>
                        <a:pt x="21600" y="7706"/>
                      </a:lnTo>
                      <a:lnTo>
                        <a:pt x="12542" y="0"/>
                      </a:lnTo>
                      <a:lnTo>
                        <a:pt x="0" y="20832"/>
                      </a:lnTo>
                      <a:cubicBezTo>
                        <a:pt x="1612" y="21021"/>
                        <a:pt x="3192" y="21277"/>
                        <a:pt x="4725" y="21600"/>
                      </a:cubicBezTo>
                      <a:close/>
                    </a:path>
                  </a:pathLst>
                </a:custGeom>
                <a:solidFill>
                  <a:srgbClr val="D6B38B"/>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4" name="Freeform 735">
                  <a:extLst>
                    <a:ext uri="{FF2B5EF4-FFF2-40B4-BE49-F238E27FC236}">
                      <a16:creationId xmlns:a16="http://schemas.microsoft.com/office/drawing/2014/main" id="{BB560A90-3973-42AB-9150-4B9CEC7B98F2}"/>
                    </a:ext>
                  </a:extLst>
                </p:cNvPr>
                <p:cNvSpPr/>
                <p:nvPr/>
              </p:nvSpPr>
              <p:spPr>
                <a:xfrm>
                  <a:off x="-1" y="147740"/>
                  <a:ext cx="370726" cy="866679"/>
                </a:xfrm>
                <a:custGeom>
                  <a:avLst/>
                  <a:gdLst/>
                  <a:ahLst/>
                  <a:cxnLst>
                    <a:cxn ang="0">
                      <a:pos x="wd2" y="hd2"/>
                    </a:cxn>
                    <a:cxn ang="5400000">
                      <a:pos x="wd2" y="hd2"/>
                    </a:cxn>
                    <a:cxn ang="10800000">
                      <a:pos x="wd2" y="hd2"/>
                    </a:cxn>
                    <a:cxn ang="16200000">
                      <a:pos x="wd2" y="hd2"/>
                    </a:cxn>
                  </a:cxnLst>
                  <a:rect l="0" t="0" r="r" b="b"/>
                  <a:pathLst>
                    <a:path w="21600" h="21600" extrusionOk="0">
                      <a:moveTo>
                        <a:pt x="8394" y="0"/>
                      </a:moveTo>
                      <a:lnTo>
                        <a:pt x="0" y="7765"/>
                      </a:lnTo>
                      <a:lnTo>
                        <a:pt x="16364" y="21600"/>
                      </a:lnTo>
                      <a:cubicBezTo>
                        <a:pt x="17209" y="21448"/>
                        <a:pt x="18072" y="21315"/>
                        <a:pt x="18950" y="21202"/>
                      </a:cubicBezTo>
                      <a:cubicBezTo>
                        <a:pt x="19821" y="21091"/>
                        <a:pt x="20706" y="20999"/>
                        <a:pt x="21600" y="20928"/>
                      </a:cubicBezTo>
                      <a:lnTo>
                        <a:pt x="8394" y="0"/>
                      </a:lnTo>
                      <a:close/>
                    </a:path>
                  </a:pathLst>
                </a:custGeom>
                <a:solidFill>
                  <a:srgbClr val="FFF2E3"/>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5" name="Freeform 737">
                  <a:extLst>
                    <a:ext uri="{FF2B5EF4-FFF2-40B4-BE49-F238E27FC236}">
                      <a16:creationId xmlns:a16="http://schemas.microsoft.com/office/drawing/2014/main" id="{95A4B287-6B08-49FA-B8F1-E2984E604B0D}"/>
                    </a:ext>
                  </a:extLst>
                </p:cNvPr>
                <p:cNvSpPr/>
                <p:nvPr/>
              </p:nvSpPr>
              <p:spPr>
                <a:xfrm>
                  <a:off x="282098" y="957502"/>
                  <a:ext cx="375190" cy="372888"/>
                </a:xfrm>
                <a:custGeom>
                  <a:avLst/>
                  <a:gdLst/>
                  <a:ahLst/>
                  <a:cxnLst>
                    <a:cxn ang="0">
                      <a:pos x="wd2" y="hd2"/>
                    </a:cxn>
                    <a:cxn ang="5400000">
                      <a:pos x="wd2" y="hd2"/>
                    </a:cxn>
                    <a:cxn ang="10800000">
                      <a:pos x="wd2" y="hd2"/>
                    </a:cxn>
                    <a:cxn ang="16200000">
                      <a:pos x="wd2" y="hd2"/>
                    </a:cxn>
                  </a:cxnLst>
                  <a:rect l="0" t="0" r="r" b="b"/>
                  <a:pathLst>
                    <a:path w="21600" h="21184" extrusionOk="0">
                      <a:moveTo>
                        <a:pt x="0" y="3233"/>
                      </a:moveTo>
                      <a:lnTo>
                        <a:pt x="9458" y="20285"/>
                      </a:lnTo>
                      <a:cubicBezTo>
                        <a:pt x="9796" y="20860"/>
                        <a:pt x="10365" y="21198"/>
                        <a:pt x="10969" y="21183"/>
                      </a:cubicBezTo>
                      <a:cubicBezTo>
                        <a:pt x="11566" y="21191"/>
                        <a:pt x="12128" y="20853"/>
                        <a:pt x="12462" y="20285"/>
                      </a:cubicBezTo>
                      <a:lnTo>
                        <a:pt x="21600" y="3825"/>
                      </a:lnTo>
                      <a:cubicBezTo>
                        <a:pt x="19822" y="3049"/>
                        <a:pt x="18809" y="497"/>
                        <a:pt x="17209" y="88"/>
                      </a:cubicBezTo>
                      <a:cubicBezTo>
                        <a:pt x="15253" y="-402"/>
                        <a:pt x="12818" y="1313"/>
                        <a:pt x="11040" y="1252"/>
                      </a:cubicBezTo>
                      <a:cubicBezTo>
                        <a:pt x="8907" y="1252"/>
                        <a:pt x="6560" y="-239"/>
                        <a:pt x="4782" y="88"/>
                      </a:cubicBezTo>
                      <a:cubicBezTo>
                        <a:pt x="3004" y="415"/>
                        <a:pt x="1422" y="2641"/>
                        <a:pt x="0" y="3233"/>
                      </a:cubicBezTo>
                      <a:close/>
                    </a:path>
                  </a:pathLst>
                </a:custGeom>
                <a:solidFill>
                  <a:srgbClr val="636363"/>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grpSp>
          <p:sp>
            <p:nvSpPr>
              <p:cNvPr id="79" name="Shape">
                <a:extLst>
                  <a:ext uri="{FF2B5EF4-FFF2-40B4-BE49-F238E27FC236}">
                    <a16:creationId xmlns:a16="http://schemas.microsoft.com/office/drawing/2014/main" id="{6C03FF51-A3D4-4D8A-93CE-213965FA54FA}"/>
                  </a:ext>
                </a:extLst>
              </p:cNvPr>
              <p:cNvSpPr/>
              <p:nvPr/>
            </p:nvSpPr>
            <p:spPr>
              <a:xfrm>
                <a:off x="246142" y="3117459"/>
                <a:ext cx="245513"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7" y="20578"/>
                      <a:pt x="3276" y="20872"/>
                    </a:cubicBezTo>
                    <a:lnTo>
                      <a:pt x="7496" y="21424"/>
                    </a:lnTo>
                    <a:cubicBezTo>
                      <a:pt x="8527" y="21545"/>
                      <a:pt x="9636" y="21600"/>
                      <a:pt x="10772" y="21600"/>
                    </a:cubicBezTo>
                    <a:cubicBezTo>
                      <a:pt x="11909" y="21600"/>
                      <a:pt x="13073" y="21545"/>
                      <a:pt x="14104" y="21424"/>
                    </a:cubicBezTo>
                    <a:lnTo>
                      <a:pt x="18324" y="20872"/>
                    </a:lnTo>
                    <a:cubicBezTo>
                      <a:pt x="20285" y="20579"/>
                      <a:pt x="21464" y="20110"/>
                      <a:pt x="21600" y="19603"/>
                    </a:cubicBezTo>
                    <a:lnTo>
                      <a:pt x="21600" y="0"/>
                    </a:lnTo>
                    <a:lnTo>
                      <a:pt x="0" y="0"/>
                    </a:lnTo>
                    <a:close/>
                  </a:path>
                </a:pathLst>
              </a:cu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0" name="Shape">
                <a:extLst>
                  <a:ext uri="{FF2B5EF4-FFF2-40B4-BE49-F238E27FC236}">
                    <a16:creationId xmlns:a16="http://schemas.microsoft.com/office/drawing/2014/main" id="{788EFF25-DD17-4427-9053-D28BB21C6DC6}"/>
                  </a:ext>
                </a:extLst>
              </p:cNvPr>
              <p:cNvSpPr/>
              <p:nvPr/>
            </p:nvSpPr>
            <p:spPr>
              <a:xfrm>
                <a:off x="737795" y="3117459"/>
                <a:ext cx="246145"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477" y="21424"/>
                    </a:lnTo>
                    <a:cubicBezTo>
                      <a:pt x="8505" y="21545"/>
                      <a:pt x="9653" y="21600"/>
                      <a:pt x="10800" y="21600"/>
                    </a:cubicBezTo>
                    <a:cubicBezTo>
                      <a:pt x="11947" y="21600"/>
                      <a:pt x="13095" y="21545"/>
                      <a:pt x="14123" y="21424"/>
                    </a:cubicBezTo>
                    <a:lnTo>
                      <a:pt x="18277" y="20872"/>
                    </a:lnTo>
                    <a:cubicBezTo>
                      <a:pt x="20226" y="20578"/>
                      <a:pt x="21461" y="20110"/>
                      <a:pt x="21600" y="19603"/>
                    </a:cubicBezTo>
                    <a:lnTo>
                      <a:pt x="21600" y="0"/>
                    </a:lnTo>
                    <a:lnTo>
                      <a:pt x="0" y="0"/>
                    </a:lnTo>
                    <a:close/>
                  </a:path>
                </a:pathLst>
              </a:cu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1" name="Shape">
                <a:extLst>
                  <a:ext uri="{FF2B5EF4-FFF2-40B4-BE49-F238E27FC236}">
                    <a16:creationId xmlns:a16="http://schemas.microsoft.com/office/drawing/2014/main" id="{694EA4BD-8155-413A-85B2-71782FF6B100}"/>
                  </a:ext>
                </a:extLst>
              </p:cNvPr>
              <p:cNvSpPr/>
              <p:nvPr/>
            </p:nvSpPr>
            <p:spPr>
              <a:xfrm>
                <a:off x="-1" y="3117459"/>
                <a:ext cx="246145"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4" y="20578"/>
                      <a:pt x="3268" y="20872"/>
                    </a:cubicBezTo>
                    <a:lnTo>
                      <a:pt x="7477" y="21424"/>
                    </a:lnTo>
                    <a:cubicBezTo>
                      <a:pt x="8505" y="21545"/>
                      <a:pt x="9611" y="21600"/>
                      <a:pt x="10745" y="21600"/>
                    </a:cubicBezTo>
                    <a:cubicBezTo>
                      <a:pt x="11878" y="21600"/>
                      <a:pt x="13039" y="21545"/>
                      <a:pt x="14068" y="21424"/>
                    </a:cubicBezTo>
                    <a:lnTo>
                      <a:pt x="18277" y="20872"/>
                    </a:lnTo>
                    <a:cubicBezTo>
                      <a:pt x="20229" y="20578"/>
                      <a:pt x="21464" y="20110"/>
                      <a:pt x="21600" y="19603"/>
                    </a:cubicBezTo>
                    <a:lnTo>
                      <a:pt x="21600" y="0"/>
                    </a:lnTo>
                    <a:lnTo>
                      <a:pt x="0" y="0"/>
                    </a:lnTo>
                    <a:close/>
                  </a:path>
                </a:pathLst>
              </a:custGeom>
              <a:solidFill>
                <a:srgbClr val="FFDD03"/>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2" name="Shape">
                <a:extLst>
                  <a:ext uri="{FF2B5EF4-FFF2-40B4-BE49-F238E27FC236}">
                    <a16:creationId xmlns:a16="http://schemas.microsoft.com/office/drawing/2014/main" id="{C372DE92-38AE-4AD2-819A-D2C8A1B670AA}"/>
                  </a:ext>
                </a:extLst>
              </p:cNvPr>
              <p:cNvSpPr/>
              <p:nvPr/>
            </p:nvSpPr>
            <p:spPr>
              <a:xfrm>
                <a:off x="491653" y="3117459"/>
                <a:ext cx="246144"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532" y="21424"/>
                    </a:lnTo>
                    <a:cubicBezTo>
                      <a:pt x="8561" y="21545"/>
                      <a:pt x="9667" y="21600"/>
                      <a:pt x="10800" y="21600"/>
                    </a:cubicBezTo>
                    <a:cubicBezTo>
                      <a:pt x="11933" y="21600"/>
                      <a:pt x="13095" y="21545"/>
                      <a:pt x="14123" y="21424"/>
                    </a:cubicBezTo>
                    <a:lnTo>
                      <a:pt x="18332" y="20872"/>
                    </a:lnTo>
                    <a:cubicBezTo>
                      <a:pt x="20286" y="20578"/>
                      <a:pt x="21462" y="20110"/>
                      <a:pt x="21600" y="19603"/>
                    </a:cubicBezTo>
                    <a:lnTo>
                      <a:pt x="21600" y="0"/>
                    </a:lnTo>
                    <a:lnTo>
                      <a:pt x="0" y="0"/>
                    </a:lnTo>
                    <a:close/>
                  </a:path>
                </a:pathLst>
              </a:cu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nvGrpSpPr>
              <p:cNvPr id="83" name="Group">
                <a:extLst>
                  <a:ext uri="{FF2B5EF4-FFF2-40B4-BE49-F238E27FC236}">
                    <a16:creationId xmlns:a16="http://schemas.microsoft.com/office/drawing/2014/main" id="{2D3B402D-2457-4218-98CF-9EC3306C5243}"/>
                  </a:ext>
                </a:extLst>
              </p:cNvPr>
              <p:cNvGrpSpPr/>
              <p:nvPr/>
            </p:nvGrpSpPr>
            <p:grpSpPr>
              <a:xfrm>
                <a:off x="-1" y="-2"/>
                <a:ext cx="983943" cy="4095223"/>
                <a:chOff x="0" y="-1"/>
                <a:chExt cx="983941" cy="4095222"/>
              </a:xfrm>
            </p:grpSpPr>
            <p:sp>
              <p:nvSpPr>
                <p:cNvPr id="87" name="Rectangle">
                  <a:extLst>
                    <a:ext uri="{FF2B5EF4-FFF2-40B4-BE49-F238E27FC236}">
                      <a16:creationId xmlns:a16="http://schemas.microsoft.com/office/drawing/2014/main" id="{E9CA8C95-8DD1-4515-BEE6-E385639891F8}"/>
                    </a:ext>
                  </a:extLst>
                </p:cNvPr>
                <p:cNvSpPr/>
                <p:nvPr/>
              </p:nvSpPr>
              <p:spPr>
                <a:xfrm>
                  <a:off x="0" y="-1"/>
                  <a:ext cx="246144" cy="3299682"/>
                </a:xfrm>
                <a:prstGeom prst="rect">
                  <a:avLst/>
                </a:prstGeom>
                <a:solidFill>
                  <a:srgbClr val="FFDD03"/>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8" name="Rectangle">
                  <a:extLst>
                    <a:ext uri="{FF2B5EF4-FFF2-40B4-BE49-F238E27FC236}">
                      <a16:creationId xmlns:a16="http://schemas.microsoft.com/office/drawing/2014/main" id="{93B397EF-CF9E-4F8A-BFD9-0CD6C0525228}"/>
                    </a:ext>
                  </a:extLst>
                </p:cNvPr>
                <p:cNvSpPr/>
                <p:nvPr/>
              </p:nvSpPr>
              <p:spPr>
                <a:xfrm>
                  <a:off x="246138" y="627947"/>
                  <a:ext cx="263765" cy="3467274"/>
                </a:xfrm>
                <a:prstGeom prst="rect">
                  <a:avLst/>
                </a:pr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lgn="ctr">
                    <a:defRPr>
                      <a:solidFill>
                        <a:srgbClr val="FFFFFF"/>
                      </a:solidFill>
                    </a:defRPr>
                  </a:pPr>
                  <a:r>
                    <a:rPr lang="nl-NL" dirty="0" err="1">
                      <a:solidFill>
                        <a:srgbClr val="C00000"/>
                      </a:solidFill>
                    </a:rPr>
                    <a:t>Res</a:t>
                  </a:r>
                  <a:endParaRPr lang="nl-NL" dirty="0">
                    <a:solidFill>
                      <a:srgbClr val="C00000"/>
                    </a:solidFill>
                  </a:endParaRPr>
                </a:p>
                <a:p>
                  <a:pPr algn="ctr">
                    <a:defRPr>
                      <a:solidFill>
                        <a:srgbClr val="FFFFFF"/>
                      </a:solidFill>
                    </a:defRPr>
                  </a:pPr>
                  <a:r>
                    <a:rPr lang="nl-NL" dirty="0">
                      <a:solidFill>
                        <a:srgbClr val="C00000"/>
                      </a:solidFill>
                    </a:rPr>
                    <a:t>i</a:t>
                  </a:r>
                  <a:br>
                    <a:rPr lang="nl-NL" dirty="0">
                      <a:solidFill>
                        <a:srgbClr val="C00000"/>
                      </a:solidFill>
                    </a:rPr>
                  </a:br>
                  <a:r>
                    <a:rPr lang="nl-NL" dirty="0">
                      <a:solidFill>
                        <a:srgbClr val="C00000"/>
                      </a:solidFill>
                    </a:rPr>
                    <a:t>l</a:t>
                  </a:r>
                  <a:br>
                    <a:rPr lang="nl-NL" dirty="0">
                      <a:solidFill>
                        <a:srgbClr val="C00000"/>
                      </a:solidFill>
                    </a:rPr>
                  </a:br>
                  <a:r>
                    <a:rPr lang="nl-NL" dirty="0" err="1">
                      <a:solidFill>
                        <a:srgbClr val="C00000"/>
                      </a:solidFill>
                    </a:rPr>
                    <a:t>ience</a:t>
                  </a:r>
                  <a:endParaRPr dirty="0">
                    <a:solidFill>
                      <a:srgbClr val="C00000"/>
                    </a:solidFill>
                  </a:endParaRPr>
                </a:p>
              </p:txBody>
            </p:sp>
            <p:sp>
              <p:nvSpPr>
                <p:cNvPr id="89" name="Rectangle">
                  <a:extLst>
                    <a:ext uri="{FF2B5EF4-FFF2-40B4-BE49-F238E27FC236}">
                      <a16:creationId xmlns:a16="http://schemas.microsoft.com/office/drawing/2014/main" id="{C0939BEE-38FB-4981-BC44-6E970C6D6130}"/>
                    </a:ext>
                  </a:extLst>
                </p:cNvPr>
                <p:cNvSpPr/>
                <p:nvPr/>
              </p:nvSpPr>
              <p:spPr>
                <a:xfrm>
                  <a:off x="491653" y="-1"/>
                  <a:ext cx="246145" cy="3299682"/>
                </a:xfrm>
                <a:prstGeom prst="rect">
                  <a:avLst/>
                </a:pr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90" name="Rectangle">
                  <a:extLst>
                    <a:ext uri="{FF2B5EF4-FFF2-40B4-BE49-F238E27FC236}">
                      <a16:creationId xmlns:a16="http://schemas.microsoft.com/office/drawing/2014/main" id="{81CEE846-4B15-4C5A-8DAE-6F47971176FC}"/>
                    </a:ext>
                  </a:extLst>
                </p:cNvPr>
                <p:cNvSpPr/>
                <p:nvPr/>
              </p:nvSpPr>
              <p:spPr>
                <a:xfrm>
                  <a:off x="737797" y="-1"/>
                  <a:ext cx="246144" cy="3299682"/>
                </a:xfrm>
                <a:prstGeom prst="rect">
                  <a:avLst/>
                </a:pr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84" name="Group">
                <a:extLst>
                  <a:ext uri="{FF2B5EF4-FFF2-40B4-BE49-F238E27FC236}">
                    <a16:creationId xmlns:a16="http://schemas.microsoft.com/office/drawing/2014/main" id="{6E298244-16A2-4087-B9BF-AA29B6028745}"/>
                  </a:ext>
                </a:extLst>
              </p:cNvPr>
              <p:cNvGrpSpPr/>
              <p:nvPr/>
            </p:nvGrpSpPr>
            <p:grpSpPr>
              <a:xfrm>
                <a:off x="323959" y="4668618"/>
                <a:ext cx="306643" cy="355591"/>
                <a:chOff x="0" y="6"/>
                <a:chExt cx="306642" cy="355590"/>
              </a:xfrm>
            </p:grpSpPr>
            <p:sp>
              <p:nvSpPr>
                <p:cNvPr id="85" name="Freeform 77">
                  <a:extLst>
                    <a:ext uri="{FF2B5EF4-FFF2-40B4-BE49-F238E27FC236}">
                      <a16:creationId xmlns:a16="http://schemas.microsoft.com/office/drawing/2014/main" id="{8F3E828C-33BB-4E5C-8D4E-1F0E63CBCABD}"/>
                    </a:ext>
                  </a:extLst>
                </p:cNvPr>
                <p:cNvSpPr/>
                <p:nvPr/>
              </p:nvSpPr>
              <p:spPr>
                <a:xfrm rot="10800000">
                  <a:off x="171590" y="11664"/>
                  <a:ext cx="135053" cy="343933"/>
                </a:xfrm>
                <a:custGeom>
                  <a:avLst/>
                  <a:gdLst/>
                  <a:ahLst/>
                  <a:cxnLst>
                    <a:cxn ang="0">
                      <a:pos x="wd2" y="hd2"/>
                    </a:cxn>
                    <a:cxn ang="5400000">
                      <a:pos x="wd2" y="hd2"/>
                    </a:cxn>
                    <a:cxn ang="10800000">
                      <a:pos x="wd2" y="hd2"/>
                    </a:cxn>
                    <a:cxn ang="16200000">
                      <a:pos x="wd2" y="hd2"/>
                    </a:cxn>
                  </a:cxnLst>
                  <a:rect l="0" t="0" r="r" b="b"/>
                  <a:pathLst>
                    <a:path w="21600" h="21384" extrusionOk="0">
                      <a:moveTo>
                        <a:pt x="0" y="19401"/>
                      </a:moveTo>
                      <a:lnTo>
                        <a:pt x="21600" y="0"/>
                      </a:lnTo>
                      <a:lnTo>
                        <a:pt x="13652" y="19935"/>
                      </a:lnTo>
                      <a:cubicBezTo>
                        <a:pt x="11956" y="21047"/>
                        <a:pt x="8570" y="21600"/>
                        <a:pt x="5335" y="21305"/>
                      </a:cubicBezTo>
                      <a:cubicBezTo>
                        <a:pt x="2799" y="21073"/>
                        <a:pt x="763" y="20341"/>
                        <a:pt x="0" y="19401"/>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86" name="Freeform 78">
                  <a:extLst>
                    <a:ext uri="{FF2B5EF4-FFF2-40B4-BE49-F238E27FC236}">
                      <a16:creationId xmlns:a16="http://schemas.microsoft.com/office/drawing/2014/main" id="{378E00DA-44A7-40BB-B08E-820E3250A6A3}"/>
                    </a:ext>
                  </a:extLst>
                </p:cNvPr>
                <p:cNvSpPr/>
                <p:nvPr/>
              </p:nvSpPr>
              <p:spPr>
                <a:xfrm rot="10800000">
                  <a:off x="0" y="6"/>
                  <a:ext cx="142068" cy="355591"/>
                </a:xfrm>
                <a:custGeom>
                  <a:avLst/>
                  <a:gdLst/>
                  <a:ahLst/>
                  <a:cxnLst>
                    <a:cxn ang="0">
                      <a:pos x="wd2" y="hd2"/>
                    </a:cxn>
                    <a:cxn ang="5400000">
                      <a:pos x="wd2" y="hd2"/>
                    </a:cxn>
                    <a:cxn ang="10800000">
                      <a:pos x="wd2" y="hd2"/>
                    </a:cxn>
                    <a:cxn ang="16200000">
                      <a:pos x="wd2" y="hd2"/>
                    </a:cxn>
                  </a:cxnLst>
                  <a:rect l="0" t="0" r="r" b="b"/>
                  <a:pathLst>
                    <a:path w="21600" h="21474" extrusionOk="0">
                      <a:moveTo>
                        <a:pt x="21600" y="19790"/>
                      </a:moveTo>
                      <a:lnTo>
                        <a:pt x="0" y="0"/>
                      </a:lnTo>
                      <a:lnTo>
                        <a:pt x="8889" y="20997"/>
                      </a:lnTo>
                      <a:cubicBezTo>
                        <a:pt x="10995" y="21485"/>
                        <a:pt x="13606" y="21600"/>
                        <a:pt x="16005" y="21334"/>
                      </a:cubicBezTo>
                      <a:cubicBezTo>
                        <a:pt x="18284" y="21082"/>
                        <a:pt x="20208" y="20521"/>
                        <a:pt x="21600" y="19790"/>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grpSp>
        </p:grpSp>
        <p:grpSp>
          <p:nvGrpSpPr>
            <p:cNvPr id="51" name="Google Shape;30;p1">
              <a:extLst>
                <a:ext uri="{FF2B5EF4-FFF2-40B4-BE49-F238E27FC236}">
                  <a16:creationId xmlns:a16="http://schemas.microsoft.com/office/drawing/2014/main" id="{000876E0-88F2-4A37-AE3D-F4672AE15661}"/>
                </a:ext>
              </a:extLst>
            </p:cNvPr>
            <p:cNvGrpSpPr/>
            <p:nvPr/>
          </p:nvGrpSpPr>
          <p:grpSpPr>
            <a:xfrm>
              <a:off x="-18" y="-3"/>
              <a:ext cx="1047974" cy="1121774"/>
              <a:chOff x="-17" y="-1"/>
              <a:chExt cx="1047972" cy="1121772"/>
            </a:xfrm>
          </p:grpSpPr>
          <p:grpSp>
            <p:nvGrpSpPr>
              <p:cNvPr id="52" name="Google Shape;31;p1">
                <a:extLst>
                  <a:ext uri="{FF2B5EF4-FFF2-40B4-BE49-F238E27FC236}">
                    <a16:creationId xmlns:a16="http://schemas.microsoft.com/office/drawing/2014/main" id="{BD239EA3-54B3-4AB4-9AE9-032F1AED0703}"/>
                  </a:ext>
                </a:extLst>
              </p:cNvPr>
              <p:cNvGrpSpPr/>
              <p:nvPr/>
            </p:nvGrpSpPr>
            <p:grpSpPr>
              <a:xfrm>
                <a:off x="-18" y="-2"/>
                <a:ext cx="1047974" cy="1121774"/>
                <a:chOff x="-17" y="0"/>
                <a:chExt cx="1047972" cy="1121772"/>
              </a:xfrm>
            </p:grpSpPr>
            <p:sp>
              <p:nvSpPr>
                <p:cNvPr id="54" name="Google Shape;32;p1">
                  <a:extLst>
                    <a:ext uri="{FF2B5EF4-FFF2-40B4-BE49-F238E27FC236}">
                      <a16:creationId xmlns:a16="http://schemas.microsoft.com/office/drawing/2014/main" id="{EF315C45-265F-4B8A-BE44-4ED42626DC1C}"/>
                    </a:ext>
                  </a:extLst>
                </p:cNvPr>
                <p:cNvSpPr/>
                <p:nvPr/>
              </p:nvSpPr>
              <p:spPr>
                <a:xfrm rot="16200000">
                  <a:off x="164082" y="-112313"/>
                  <a:ext cx="733037" cy="9576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084" y="21600"/>
                      </a:lnTo>
                      <a:cubicBezTo>
                        <a:pt x="20021" y="21600"/>
                        <a:pt x="21600" y="20098"/>
                        <a:pt x="21600" y="18244"/>
                      </a:cubicBezTo>
                      <a:lnTo>
                        <a:pt x="21600" y="3356"/>
                      </a:lnTo>
                      <a:cubicBezTo>
                        <a:pt x="21600" y="1502"/>
                        <a:pt x="20021" y="0"/>
                        <a:pt x="18084" y="0"/>
                      </a:cubicBezTo>
                      <a:lnTo>
                        <a:pt x="0" y="0"/>
                      </a:lnTo>
                      <a:close/>
                    </a:path>
                  </a:pathLst>
                </a:cu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55" name="Google Shape;33;p1">
                  <a:extLst>
                    <a:ext uri="{FF2B5EF4-FFF2-40B4-BE49-F238E27FC236}">
                      <a16:creationId xmlns:a16="http://schemas.microsoft.com/office/drawing/2014/main" id="{A963C84A-9422-416E-8DE1-BC04C47E3C3D}"/>
                    </a:ext>
                  </a:extLst>
                </p:cNvPr>
                <p:cNvSpPr/>
                <p:nvPr/>
              </p:nvSpPr>
              <p:spPr>
                <a:xfrm rot="16200000">
                  <a:off x="161796" y="262994"/>
                  <a:ext cx="732736" cy="984822"/>
                </a:xfrm>
                <a:custGeom>
                  <a:avLst/>
                  <a:gdLst/>
                  <a:ahLst/>
                  <a:cxnLst>
                    <a:cxn ang="0">
                      <a:pos x="wd2" y="hd2"/>
                    </a:cxn>
                    <a:cxn ang="5400000">
                      <a:pos x="wd2" y="hd2"/>
                    </a:cxn>
                    <a:cxn ang="10800000">
                      <a:pos x="wd2" y="hd2"/>
                    </a:cxn>
                    <a:cxn ang="16200000">
                      <a:pos x="wd2" y="hd2"/>
                    </a:cxn>
                  </a:cxnLst>
                  <a:rect l="0" t="0" r="r" b="b"/>
                  <a:pathLst>
                    <a:path w="21582" h="21600" extrusionOk="0">
                      <a:moveTo>
                        <a:pt x="4" y="21133"/>
                      </a:moveTo>
                      <a:lnTo>
                        <a:pt x="4" y="426"/>
                      </a:lnTo>
                      <a:cubicBezTo>
                        <a:pt x="-7" y="198"/>
                        <a:pt x="232" y="8"/>
                        <a:pt x="538" y="0"/>
                      </a:cubicBezTo>
                      <a:cubicBezTo>
                        <a:pt x="538" y="0"/>
                        <a:pt x="538" y="0"/>
                        <a:pt x="539" y="0"/>
                      </a:cubicBezTo>
                      <a:lnTo>
                        <a:pt x="4227" y="0"/>
                      </a:lnTo>
                      <a:lnTo>
                        <a:pt x="4227" y="185"/>
                      </a:lnTo>
                      <a:lnTo>
                        <a:pt x="6274" y="185"/>
                      </a:lnTo>
                      <a:lnTo>
                        <a:pt x="6274" y="0"/>
                      </a:lnTo>
                      <a:lnTo>
                        <a:pt x="15283" y="0"/>
                      </a:lnTo>
                      <a:lnTo>
                        <a:pt x="15283" y="185"/>
                      </a:lnTo>
                      <a:lnTo>
                        <a:pt x="17358" y="185"/>
                      </a:lnTo>
                      <a:lnTo>
                        <a:pt x="17358" y="0"/>
                      </a:lnTo>
                      <a:lnTo>
                        <a:pt x="21047" y="0"/>
                      </a:lnTo>
                      <a:cubicBezTo>
                        <a:pt x="21352" y="7"/>
                        <a:pt x="21592" y="198"/>
                        <a:pt x="21582" y="425"/>
                      </a:cubicBezTo>
                      <a:cubicBezTo>
                        <a:pt x="21582" y="425"/>
                        <a:pt x="21582" y="425"/>
                        <a:pt x="21582" y="426"/>
                      </a:cubicBezTo>
                      <a:lnTo>
                        <a:pt x="21582" y="21133"/>
                      </a:lnTo>
                      <a:cubicBezTo>
                        <a:pt x="21592" y="21362"/>
                        <a:pt x="21354" y="21555"/>
                        <a:pt x="21047" y="21566"/>
                      </a:cubicBezTo>
                      <a:lnTo>
                        <a:pt x="17358" y="21566"/>
                      </a:lnTo>
                      <a:lnTo>
                        <a:pt x="17358" y="21408"/>
                      </a:lnTo>
                      <a:lnTo>
                        <a:pt x="15283" y="21408"/>
                      </a:lnTo>
                      <a:lnTo>
                        <a:pt x="15283" y="21600"/>
                      </a:lnTo>
                      <a:lnTo>
                        <a:pt x="6274" y="21600"/>
                      </a:lnTo>
                      <a:lnTo>
                        <a:pt x="6274" y="21408"/>
                      </a:lnTo>
                      <a:lnTo>
                        <a:pt x="4236" y="21408"/>
                      </a:lnTo>
                      <a:lnTo>
                        <a:pt x="4236" y="21600"/>
                      </a:lnTo>
                      <a:lnTo>
                        <a:pt x="548" y="21600"/>
                      </a:lnTo>
                      <a:cubicBezTo>
                        <a:pt x="237" y="21594"/>
                        <a:pt x="-8" y="21402"/>
                        <a:pt x="0" y="21171"/>
                      </a:cubicBezTo>
                      <a:cubicBezTo>
                        <a:pt x="1" y="21158"/>
                        <a:pt x="2" y="21146"/>
                        <a:pt x="4" y="21133"/>
                      </a:cubicBezTo>
                      <a:close/>
                    </a:path>
                  </a:pathLst>
                </a:custGeom>
                <a:solidFill>
                  <a:srgbClr val="BCBEC0"/>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nvGrpSpPr>
                <p:cNvPr id="56" name="Google Shape;34;p1">
                  <a:extLst>
                    <a:ext uri="{FF2B5EF4-FFF2-40B4-BE49-F238E27FC236}">
                      <a16:creationId xmlns:a16="http://schemas.microsoft.com/office/drawing/2014/main" id="{E3ECFD93-883E-4F46-AC04-C933E4F1BADC}"/>
                    </a:ext>
                  </a:extLst>
                </p:cNvPr>
                <p:cNvGrpSpPr/>
                <p:nvPr/>
              </p:nvGrpSpPr>
              <p:grpSpPr>
                <a:xfrm>
                  <a:off x="-18" y="415578"/>
                  <a:ext cx="1047974" cy="646035"/>
                  <a:chOff x="-17" y="0"/>
                  <a:chExt cx="1047972" cy="646034"/>
                </a:xfrm>
              </p:grpSpPr>
              <p:sp>
                <p:nvSpPr>
                  <p:cNvPr id="72" name="Google Shape;35;p1">
                    <a:extLst>
                      <a:ext uri="{FF2B5EF4-FFF2-40B4-BE49-F238E27FC236}">
                        <a16:creationId xmlns:a16="http://schemas.microsoft.com/office/drawing/2014/main" id="{F89E98FF-D1DF-4506-AF5B-1A20A2590738}"/>
                      </a:ext>
                    </a:extLst>
                  </p:cNvPr>
                  <p:cNvSpPr/>
                  <p:nvPr/>
                </p:nvSpPr>
                <p:spPr>
                  <a:xfrm rot="16200000">
                    <a:off x="497433" y="-369437"/>
                    <a:ext cx="58861" cy="1042184"/>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9" y="21533"/>
                        </a:cubicBezTo>
                        <a:cubicBezTo>
                          <a:pt x="5687" y="21568"/>
                          <a:pt x="639" y="21325"/>
                          <a:pt x="55" y="20991"/>
                        </a:cubicBezTo>
                        <a:cubicBezTo>
                          <a:pt x="-18" y="20950"/>
                          <a:pt x="-18" y="20908"/>
                          <a:pt x="55" y="20866"/>
                        </a:cubicBezTo>
                        <a:close/>
                      </a:path>
                    </a:pathLst>
                  </a:custGeom>
                  <a:solidFill>
                    <a:srgbClr val="6D6E71"/>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3" name="Google Shape;36;p1">
                    <a:extLst>
                      <a:ext uri="{FF2B5EF4-FFF2-40B4-BE49-F238E27FC236}">
                        <a16:creationId xmlns:a16="http://schemas.microsoft.com/office/drawing/2014/main" id="{FD5D02B4-F8DA-431E-9552-3C77954173A1}"/>
                      </a:ext>
                    </a:extLst>
                  </p:cNvPr>
                  <p:cNvSpPr/>
                  <p:nvPr/>
                </p:nvSpPr>
                <p:spPr>
                  <a:xfrm rot="16200000">
                    <a:off x="509974" y="-447880"/>
                    <a:ext cx="41811" cy="937569"/>
                  </a:xfrm>
                  <a:prstGeom prst="rect">
                    <a:avLst/>
                  </a:prstGeom>
                  <a:solidFill>
                    <a:srgbClr val="000000">
                      <a:alpha val="6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4" name="Google Shape;37;p1">
                    <a:extLst>
                      <a:ext uri="{FF2B5EF4-FFF2-40B4-BE49-F238E27FC236}">
                        <a16:creationId xmlns:a16="http://schemas.microsoft.com/office/drawing/2014/main" id="{651EE0E5-7BC0-4A04-868B-2D2E041DD071}"/>
                      </a:ext>
                    </a:extLst>
                  </p:cNvPr>
                  <p:cNvSpPr/>
                  <p:nvPr/>
                </p:nvSpPr>
                <p:spPr>
                  <a:xfrm rot="16200000">
                    <a:off x="506477" y="133499"/>
                    <a:ext cx="41811" cy="983260"/>
                  </a:xfrm>
                  <a:prstGeom prst="rect">
                    <a:avLst/>
                  </a:prstGeom>
                  <a:solidFill>
                    <a:srgbClr val="000000">
                      <a:alpha val="4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5" name="Google Shape;38;p1">
                    <a:extLst>
                      <a:ext uri="{FF2B5EF4-FFF2-40B4-BE49-F238E27FC236}">
                        <a16:creationId xmlns:a16="http://schemas.microsoft.com/office/drawing/2014/main" id="{DD1F0680-E25C-42AA-8443-9387556B2FCC}"/>
                      </a:ext>
                    </a:extLst>
                  </p:cNvPr>
                  <p:cNvSpPr/>
                  <p:nvPr/>
                </p:nvSpPr>
                <p:spPr>
                  <a:xfrm rot="16200000">
                    <a:off x="491642" y="6937"/>
                    <a:ext cx="58863" cy="1042183"/>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8" y="21533"/>
                        </a:cubicBezTo>
                        <a:cubicBezTo>
                          <a:pt x="5687" y="21568"/>
                          <a:pt x="639" y="21325"/>
                          <a:pt x="55" y="20991"/>
                        </a:cubicBezTo>
                        <a:cubicBezTo>
                          <a:pt x="-18" y="20950"/>
                          <a:pt x="-18" y="20908"/>
                          <a:pt x="55" y="20866"/>
                        </a:cubicBezTo>
                        <a:close/>
                      </a:path>
                    </a:pathLst>
                  </a:custGeom>
                  <a:gradFill flip="none" rotWithShape="1">
                    <a:gsLst>
                      <a:gs pos="0">
                        <a:srgbClr val="606867"/>
                      </a:gs>
                      <a:gs pos="24000">
                        <a:srgbClr val="606867"/>
                      </a:gs>
                      <a:gs pos="79000">
                        <a:srgbClr val="222625"/>
                      </a:gs>
                      <a:gs pos="100000">
                        <a:srgbClr val="222625"/>
                      </a:gs>
                    </a:gsLst>
                    <a:lin ang="3514153" scaled="0"/>
                  </a:gradFill>
                  <a:ln w="9525" cap="flat">
                    <a:solidFill>
                      <a:srgbClr val="707473"/>
                    </a:solidFill>
                    <a:prstDash val="solid"/>
                    <a:miter lim="800000"/>
                  </a:ln>
                  <a:effectLst>
                    <a:outerShdw blurRad="241300" dist="101600" dir="2700000" rotWithShape="0">
                      <a:srgbClr val="000000">
                        <a:alpha val="40000"/>
                      </a:srgbClr>
                    </a:outerShdw>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6" name="Google Shape;39;p1">
                    <a:extLst>
                      <a:ext uri="{FF2B5EF4-FFF2-40B4-BE49-F238E27FC236}">
                        <a16:creationId xmlns:a16="http://schemas.microsoft.com/office/drawing/2014/main" id="{CC2C9B26-8C7A-4489-80B8-1B2747718C72}"/>
                      </a:ext>
                    </a:extLst>
                  </p:cNvPr>
                  <p:cNvSpPr/>
                  <p:nvPr/>
                </p:nvSpPr>
                <p:spPr>
                  <a:xfrm rot="16200000">
                    <a:off x="425064" y="-125297"/>
                    <a:ext cx="41811" cy="553907"/>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7" name="Google Shape;40;p1">
                    <a:extLst>
                      <a:ext uri="{FF2B5EF4-FFF2-40B4-BE49-F238E27FC236}">
                        <a16:creationId xmlns:a16="http://schemas.microsoft.com/office/drawing/2014/main" id="{CF3C4B29-4EEB-4E7A-AEBC-2E34BE120948}"/>
                      </a:ext>
                    </a:extLst>
                  </p:cNvPr>
                  <p:cNvSpPr/>
                  <p:nvPr/>
                </p:nvSpPr>
                <p:spPr>
                  <a:xfrm rot="16200000">
                    <a:off x="425064" y="251077"/>
                    <a:ext cx="41811" cy="553907"/>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7" name="Google Shape;41;p1">
                  <a:extLst>
                    <a:ext uri="{FF2B5EF4-FFF2-40B4-BE49-F238E27FC236}">
                      <a16:creationId xmlns:a16="http://schemas.microsoft.com/office/drawing/2014/main" id="{E90F2E66-F4FD-42CC-AA95-6C1D48DAD3EB}"/>
                    </a:ext>
                  </a:extLst>
                </p:cNvPr>
                <p:cNvGrpSpPr/>
                <p:nvPr/>
              </p:nvGrpSpPr>
              <p:grpSpPr>
                <a:xfrm>
                  <a:off x="463853" y="689040"/>
                  <a:ext cx="133496" cy="132749"/>
                  <a:chOff x="-1" y="2"/>
                  <a:chExt cx="133495" cy="132748"/>
                </a:xfrm>
              </p:grpSpPr>
              <p:grpSp>
                <p:nvGrpSpPr>
                  <p:cNvPr id="68" name="Google Shape;42;p1">
                    <a:extLst>
                      <a:ext uri="{FF2B5EF4-FFF2-40B4-BE49-F238E27FC236}">
                        <a16:creationId xmlns:a16="http://schemas.microsoft.com/office/drawing/2014/main" id="{2F06C997-A0EA-452A-B5EB-6A512E10CAB0}"/>
                      </a:ext>
                    </a:extLst>
                  </p:cNvPr>
                  <p:cNvGrpSpPr/>
                  <p:nvPr/>
                </p:nvGrpSpPr>
                <p:grpSpPr>
                  <a:xfrm>
                    <a:off x="-2" y="2"/>
                    <a:ext cx="133496" cy="132749"/>
                    <a:chOff x="0" y="2"/>
                    <a:chExt cx="133495" cy="132748"/>
                  </a:xfrm>
                </p:grpSpPr>
                <p:sp>
                  <p:nvSpPr>
                    <p:cNvPr id="70" name="Google Shape;43;p1">
                      <a:extLst>
                        <a:ext uri="{FF2B5EF4-FFF2-40B4-BE49-F238E27FC236}">
                          <a16:creationId xmlns:a16="http://schemas.microsoft.com/office/drawing/2014/main" id="{E4EE0A33-81A3-4C2A-9201-1688E9B4AC05}"/>
                        </a:ext>
                      </a:extLst>
                    </p:cNvPr>
                    <p:cNvSpPr/>
                    <p:nvPr/>
                  </p:nvSpPr>
                  <p:spPr>
                    <a:xfrm rot="16200000">
                      <a:off x="8286" y="4247"/>
                      <a:ext cx="125233" cy="12518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1" name="Google Shape;44;p1">
                      <a:extLst>
                        <a:ext uri="{FF2B5EF4-FFF2-40B4-BE49-F238E27FC236}">
                          <a16:creationId xmlns:a16="http://schemas.microsoft.com/office/drawing/2014/main" id="{9DD4082D-01EE-4C30-8025-1D230129A8BB}"/>
                        </a:ext>
                      </a:extLst>
                    </p:cNvPr>
                    <p:cNvSpPr/>
                    <p:nvPr/>
                  </p:nvSpPr>
                  <p:spPr>
                    <a:xfrm rot="16200000">
                      <a:off x="-21" y="22"/>
                      <a:ext cx="132749" cy="132709"/>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9" name="Google Shape;45;p1">
                    <a:extLst>
                      <a:ext uri="{FF2B5EF4-FFF2-40B4-BE49-F238E27FC236}">
                        <a16:creationId xmlns:a16="http://schemas.microsoft.com/office/drawing/2014/main" id="{24CED865-801F-4318-B860-1E8B500868CE}"/>
                      </a:ext>
                    </a:extLst>
                  </p:cNvPr>
                  <p:cNvSpPr/>
                  <p:nvPr/>
                </p:nvSpPr>
                <p:spPr>
                  <a:xfrm rot="16200000">
                    <a:off x="12268" y="11917"/>
                    <a:ext cx="108952" cy="108906"/>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8" name="Google Shape;46;p1">
                  <a:extLst>
                    <a:ext uri="{FF2B5EF4-FFF2-40B4-BE49-F238E27FC236}">
                      <a16:creationId xmlns:a16="http://schemas.microsoft.com/office/drawing/2014/main" id="{755ECF6B-A537-45AC-BBED-4563690141DE}"/>
                    </a:ext>
                  </a:extLst>
                </p:cNvPr>
                <p:cNvGrpSpPr/>
                <p:nvPr/>
              </p:nvGrpSpPr>
              <p:grpSpPr>
                <a:xfrm>
                  <a:off x="149614" y="689040"/>
                  <a:ext cx="133496" cy="132749"/>
                  <a:chOff x="-1" y="2"/>
                  <a:chExt cx="133494" cy="132748"/>
                </a:xfrm>
              </p:grpSpPr>
              <p:grpSp>
                <p:nvGrpSpPr>
                  <p:cNvPr id="64" name="Google Shape;47;p1">
                    <a:extLst>
                      <a:ext uri="{FF2B5EF4-FFF2-40B4-BE49-F238E27FC236}">
                        <a16:creationId xmlns:a16="http://schemas.microsoft.com/office/drawing/2014/main" id="{04F4761C-6850-4149-A66A-E7FD34D98460}"/>
                      </a:ext>
                    </a:extLst>
                  </p:cNvPr>
                  <p:cNvGrpSpPr/>
                  <p:nvPr/>
                </p:nvGrpSpPr>
                <p:grpSpPr>
                  <a:xfrm>
                    <a:off x="-2" y="2"/>
                    <a:ext cx="133496" cy="132749"/>
                    <a:chOff x="0" y="2"/>
                    <a:chExt cx="133494" cy="132748"/>
                  </a:xfrm>
                </p:grpSpPr>
                <p:sp>
                  <p:nvSpPr>
                    <p:cNvPr id="66" name="Google Shape;48;p1">
                      <a:extLst>
                        <a:ext uri="{FF2B5EF4-FFF2-40B4-BE49-F238E27FC236}">
                          <a16:creationId xmlns:a16="http://schemas.microsoft.com/office/drawing/2014/main" id="{F826CA5A-A597-46A4-8B3F-CB3FD79C72D9}"/>
                        </a:ext>
                      </a:extLst>
                    </p:cNvPr>
                    <p:cNvSpPr/>
                    <p:nvPr/>
                  </p:nvSpPr>
                  <p:spPr>
                    <a:xfrm rot="16200000">
                      <a:off x="8286" y="4247"/>
                      <a:ext cx="125233" cy="12518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67" name="Google Shape;49;p1">
                      <a:extLst>
                        <a:ext uri="{FF2B5EF4-FFF2-40B4-BE49-F238E27FC236}">
                          <a16:creationId xmlns:a16="http://schemas.microsoft.com/office/drawing/2014/main" id="{06501281-F2DC-4D1C-824D-887696D46E71}"/>
                        </a:ext>
                      </a:extLst>
                    </p:cNvPr>
                    <p:cNvSpPr/>
                    <p:nvPr/>
                  </p:nvSpPr>
                  <p:spPr>
                    <a:xfrm rot="16200000">
                      <a:off x="-21" y="23"/>
                      <a:ext cx="132749" cy="132708"/>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5" name="Google Shape;50;p1">
                    <a:extLst>
                      <a:ext uri="{FF2B5EF4-FFF2-40B4-BE49-F238E27FC236}">
                        <a16:creationId xmlns:a16="http://schemas.microsoft.com/office/drawing/2014/main" id="{966CB583-0062-40D3-B4D3-664AC09DC5EA}"/>
                      </a:ext>
                    </a:extLst>
                  </p:cNvPr>
                  <p:cNvSpPr/>
                  <p:nvPr/>
                </p:nvSpPr>
                <p:spPr>
                  <a:xfrm rot="16200000">
                    <a:off x="12268" y="11917"/>
                    <a:ext cx="108952" cy="108906"/>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9" name="Google Shape;51;p1">
                  <a:extLst>
                    <a:ext uri="{FF2B5EF4-FFF2-40B4-BE49-F238E27FC236}">
                      <a16:creationId xmlns:a16="http://schemas.microsoft.com/office/drawing/2014/main" id="{DEFC4D2F-F882-4BDB-9062-621619523709}"/>
                    </a:ext>
                  </a:extLst>
                </p:cNvPr>
                <p:cNvGrpSpPr/>
                <p:nvPr/>
              </p:nvGrpSpPr>
              <p:grpSpPr>
                <a:xfrm>
                  <a:off x="726464" y="685236"/>
                  <a:ext cx="133493" cy="132749"/>
                  <a:chOff x="-1" y="2"/>
                  <a:chExt cx="133492" cy="132748"/>
                </a:xfrm>
              </p:grpSpPr>
              <p:grpSp>
                <p:nvGrpSpPr>
                  <p:cNvPr id="60" name="Google Shape;52;p1">
                    <a:extLst>
                      <a:ext uri="{FF2B5EF4-FFF2-40B4-BE49-F238E27FC236}">
                        <a16:creationId xmlns:a16="http://schemas.microsoft.com/office/drawing/2014/main" id="{CD794F0D-0F9D-4D4A-932A-7656509A66CE}"/>
                      </a:ext>
                    </a:extLst>
                  </p:cNvPr>
                  <p:cNvGrpSpPr/>
                  <p:nvPr/>
                </p:nvGrpSpPr>
                <p:grpSpPr>
                  <a:xfrm>
                    <a:off x="-2" y="2"/>
                    <a:ext cx="133494" cy="132749"/>
                    <a:chOff x="0" y="2"/>
                    <a:chExt cx="133492" cy="132748"/>
                  </a:xfrm>
                </p:grpSpPr>
                <p:sp>
                  <p:nvSpPr>
                    <p:cNvPr id="62" name="Google Shape;53;p1">
                      <a:extLst>
                        <a:ext uri="{FF2B5EF4-FFF2-40B4-BE49-F238E27FC236}">
                          <a16:creationId xmlns:a16="http://schemas.microsoft.com/office/drawing/2014/main" id="{FFD1AF46-EFA1-429B-B76E-3970D1296016}"/>
                        </a:ext>
                      </a:extLst>
                    </p:cNvPr>
                    <p:cNvSpPr/>
                    <p:nvPr/>
                  </p:nvSpPr>
                  <p:spPr>
                    <a:xfrm rot="16200000">
                      <a:off x="8285" y="4248"/>
                      <a:ext cx="125233" cy="125183"/>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63" name="Google Shape;54;p1">
                      <a:extLst>
                        <a:ext uri="{FF2B5EF4-FFF2-40B4-BE49-F238E27FC236}">
                          <a16:creationId xmlns:a16="http://schemas.microsoft.com/office/drawing/2014/main" id="{4F741440-B40E-42B7-8BE5-FC8C21EB9D98}"/>
                        </a:ext>
                      </a:extLst>
                    </p:cNvPr>
                    <p:cNvSpPr/>
                    <p:nvPr/>
                  </p:nvSpPr>
                  <p:spPr>
                    <a:xfrm rot="16200000">
                      <a:off x="-22" y="23"/>
                      <a:ext cx="132749" cy="132707"/>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1" name="Google Shape;55;p1">
                    <a:extLst>
                      <a:ext uri="{FF2B5EF4-FFF2-40B4-BE49-F238E27FC236}">
                        <a16:creationId xmlns:a16="http://schemas.microsoft.com/office/drawing/2014/main" id="{57B305C1-DFE7-4E9B-A43C-555D8DDF9EBC}"/>
                      </a:ext>
                    </a:extLst>
                  </p:cNvPr>
                  <p:cNvSpPr/>
                  <p:nvPr/>
                </p:nvSpPr>
                <p:spPr>
                  <a:xfrm rot="16200000">
                    <a:off x="12267" y="11917"/>
                    <a:ext cx="108952" cy="108905"/>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sp>
            <p:nvSpPr>
              <p:cNvPr id="53" name="Google Shape;56;p1">
                <a:extLst>
                  <a:ext uri="{FF2B5EF4-FFF2-40B4-BE49-F238E27FC236}">
                    <a16:creationId xmlns:a16="http://schemas.microsoft.com/office/drawing/2014/main" id="{868F257A-8381-4EF1-AE67-67A6B2B58E32}"/>
                  </a:ext>
                </a:extLst>
              </p:cNvPr>
              <p:cNvSpPr/>
              <p:nvPr/>
            </p:nvSpPr>
            <p:spPr>
              <a:xfrm>
                <a:off x="470116" y="20865"/>
                <a:ext cx="532910" cy="364847"/>
              </a:xfrm>
              <a:custGeom>
                <a:avLst/>
                <a:gdLst/>
                <a:ahLst/>
                <a:cxnLst>
                  <a:cxn ang="0">
                    <a:pos x="wd2" y="hd2"/>
                  </a:cxn>
                  <a:cxn ang="5400000">
                    <a:pos x="wd2" y="hd2"/>
                  </a:cxn>
                  <a:cxn ang="10800000">
                    <a:pos x="wd2" y="hd2"/>
                  </a:cxn>
                  <a:cxn ang="16200000">
                    <a:pos x="wd2" y="hd2"/>
                  </a:cxn>
                </a:cxnLst>
                <a:rect l="0" t="0" r="r" b="b"/>
                <a:pathLst>
                  <a:path w="21600" h="21600" extrusionOk="0">
                    <a:moveTo>
                      <a:pt x="17063" y="0"/>
                    </a:moveTo>
                    <a:lnTo>
                      <a:pt x="4537" y="0"/>
                    </a:lnTo>
                    <a:cubicBezTo>
                      <a:pt x="2032" y="0"/>
                      <a:pt x="0" y="1435"/>
                      <a:pt x="0" y="3196"/>
                    </a:cubicBezTo>
                    <a:lnTo>
                      <a:pt x="0" y="21600"/>
                    </a:lnTo>
                    <a:lnTo>
                      <a:pt x="21600" y="21600"/>
                    </a:lnTo>
                    <a:lnTo>
                      <a:pt x="21600" y="3196"/>
                    </a:lnTo>
                    <a:cubicBezTo>
                      <a:pt x="21600" y="1435"/>
                      <a:pt x="19560" y="0"/>
                      <a:pt x="17063" y="0"/>
                    </a:cubicBezTo>
                    <a:close/>
                  </a:path>
                </a:pathLst>
              </a:custGeom>
              <a:gradFill flip="none" rotWithShape="1">
                <a:gsLst>
                  <a:gs pos="0">
                    <a:srgbClr val="FFFFFF"/>
                  </a:gs>
                  <a:gs pos="22846">
                    <a:srgbClr val="FFFFFF"/>
                  </a:gs>
                  <a:gs pos="63321">
                    <a:srgbClr val="E6EAEB"/>
                  </a:gs>
                  <a:gs pos="99960">
                    <a:srgbClr val="CDD5D8"/>
                  </a:gs>
                  <a:gs pos="100000">
                    <a:srgbClr val="CDD5D8"/>
                  </a:gs>
                </a:gsLst>
                <a:lin ang="2089255" scaled="0"/>
              </a:gra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sp>
        <p:nvSpPr>
          <p:cNvPr id="4" name="Заглавие 3">
            <a:extLst>
              <a:ext uri="{FF2B5EF4-FFF2-40B4-BE49-F238E27FC236}">
                <a16:creationId xmlns:a16="http://schemas.microsoft.com/office/drawing/2014/main" id="{38474582-918F-4D45-89AD-5EC1EC6C43F0}"/>
              </a:ext>
            </a:extLst>
          </p:cNvPr>
          <p:cNvSpPr>
            <a:spLocks noGrp="1"/>
          </p:cNvSpPr>
          <p:nvPr>
            <p:ph type="title"/>
          </p:nvPr>
        </p:nvSpPr>
        <p:spPr/>
        <p:txBody>
          <a:bodyPr/>
          <a:lstStyle/>
          <a:p>
            <a:r>
              <a:rPr lang="en-GB" dirty="0"/>
              <a:t>Debate and simulation</a:t>
            </a:r>
            <a:endParaRPr lang="bg-BG" dirty="0"/>
          </a:p>
        </p:txBody>
      </p:sp>
    </p:spTree>
    <p:extLst>
      <p:ext uri="{BB962C8B-B14F-4D97-AF65-F5344CB8AC3E}">
        <p14:creationId xmlns:p14="http://schemas.microsoft.com/office/powerpoint/2010/main" val="3372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p:tmAbs val="0"/>
                                  </p:iterate>
                                  <p:childTnLst>
                                    <p:set>
                                      <p:cBhvr>
                                        <p:cTn id="6" fill="hold"/>
                                        <p:tgtEl>
                                          <p:spTgt spid="25"/>
                                        </p:tgtEl>
                                        <p:attrNameLst>
                                          <p:attrName>style.visibility</p:attrName>
                                        </p:attrNameLst>
                                      </p:cBhvr>
                                      <p:to>
                                        <p:strVal val="visible"/>
                                      </p:to>
                                    </p:set>
                                    <p:animEffect transition="in" filter="wipe(right)">
                                      <p:cBhvr>
                                        <p:cTn id="7" dur="300"/>
                                        <p:tgtEl>
                                          <p:spTgt spid="25"/>
                                        </p:tgtEl>
                                      </p:cBhvr>
                                    </p:animEffect>
                                  </p:childTnLst>
                                </p:cTn>
                              </p:par>
                            </p:childTnLst>
                          </p:cTn>
                        </p:par>
                        <p:par>
                          <p:cTn id="8" fill="hold">
                            <p:stCondLst>
                              <p:cond delay="300"/>
                            </p:stCondLst>
                            <p:childTnLst>
                              <p:par>
                                <p:cTn id="9" presetID="22" presetClass="entr" presetSubtype="2"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right)">
                                      <p:cBhvr>
                                        <p:cTn id="11" dur="3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iterate>
                                    <p:tmAbs val="0"/>
                                  </p:iterate>
                                  <p:childTnLst>
                                    <p:set>
                                      <p:cBhvr>
                                        <p:cTn id="15" fill="hold"/>
                                        <p:tgtEl>
                                          <p:spTgt spid="22"/>
                                        </p:tgtEl>
                                        <p:attrNameLst>
                                          <p:attrName>style.visibility</p:attrName>
                                        </p:attrNameLst>
                                      </p:cBhvr>
                                      <p:to>
                                        <p:strVal val="visible"/>
                                      </p:to>
                                    </p:set>
                                    <p:animEffect transition="in" filter="wipe(right)">
                                      <p:cBhvr>
                                        <p:cTn id="16" dur="300"/>
                                        <p:tgtEl>
                                          <p:spTgt spid="22"/>
                                        </p:tgtEl>
                                      </p:cBhvr>
                                    </p:animEffect>
                                  </p:childTnLst>
                                </p:cTn>
                              </p:par>
                            </p:childTnLst>
                          </p:cTn>
                        </p:par>
                        <p:par>
                          <p:cTn id="17" fill="hold">
                            <p:stCondLst>
                              <p:cond delay="300"/>
                            </p:stCondLst>
                            <p:childTnLst>
                              <p:par>
                                <p:cTn id="18" presetID="22" presetClass="entr" presetSubtype="2" fill="hold" grpId="0" nodeType="afterEffect">
                                  <p:stCondLst>
                                    <p:cond delay="0"/>
                                  </p:stCondLst>
                                  <p:iterate>
                                    <p:tmAbs val="0"/>
                                  </p:iterate>
                                  <p:childTnLst>
                                    <p:set>
                                      <p:cBhvr>
                                        <p:cTn id="19" fill="hold"/>
                                        <p:tgtEl>
                                          <p:spTgt spid="43"/>
                                        </p:tgtEl>
                                        <p:attrNameLst>
                                          <p:attrName>style.visibility</p:attrName>
                                        </p:attrNameLst>
                                      </p:cBhvr>
                                      <p:to>
                                        <p:strVal val="visible"/>
                                      </p:to>
                                    </p:set>
                                    <p:animEffect transition="in" filter="wipe(right)">
                                      <p:cBhvr>
                                        <p:cTn id="20" dur="3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iterate>
                                    <p:tmAbs val="0"/>
                                  </p:iterate>
                                  <p:childTnLst>
                                    <p:set>
                                      <p:cBhvr>
                                        <p:cTn id="24" fill="hold"/>
                                        <p:tgtEl>
                                          <p:spTgt spid="19"/>
                                        </p:tgtEl>
                                        <p:attrNameLst>
                                          <p:attrName>style.visibility</p:attrName>
                                        </p:attrNameLst>
                                      </p:cBhvr>
                                      <p:to>
                                        <p:strVal val="visible"/>
                                      </p:to>
                                    </p:set>
                                    <p:animEffect transition="in" filter="wipe(right)">
                                      <p:cBhvr>
                                        <p:cTn id="25" dur="300"/>
                                        <p:tgtEl>
                                          <p:spTgt spid="19"/>
                                        </p:tgtEl>
                                      </p:cBhvr>
                                    </p:animEffect>
                                  </p:childTnLst>
                                </p:cTn>
                              </p:par>
                            </p:childTnLst>
                          </p:cTn>
                        </p:par>
                        <p:par>
                          <p:cTn id="26" fill="hold">
                            <p:stCondLst>
                              <p:cond delay="300"/>
                            </p:stCondLst>
                            <p:childTnLst>
                              <p:par>
                                <p:cTn id="27" presetID="22" presetClass="entr" presetSubtype="2" fill="hold" grpId="0" nodeType="afterEffect">
                                  <p:stCondLst>
                                    <p:cond delay="0"/>
                                  </p:stCondLst>
                                  <p:iterate>
                                    <p:tmAbs val="0"/>
                                  </p:iterate>
                                  <p:childTnLst>
                                    <p:set>
                                      <p:cBhvr>
                                        <p:cTn id="28" fill="hold"/>
                                        <p:tgtEl>
                                          <p:spTgt spid="42"/>
                                        </p:tgtEl>
                                        <p:attrNameLst>
                                          <p:attrName>style.visibility</p:attrName>
                                        </p:attrNameLst>
                                      </p:cBhvr>
                                      <p:to>
                                        <p:strVal val="visible"/>
                                      </p:to>
                                    </p:set>
                                    <p:animEffect transition="in" filter="wipe(right)">
                                      <p:cBhvr>
                                        <p:cTn id="29" dur="3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iterate>
                                    <p:tmAbs val="0"/>
                                  </p:iterate>
                                  <p:childTnLst>
                                    <p:set>
                                      <p:cBhvr>
                                        <p:cTn id="33" fill="hold"/>
                                        <p:tgtEl>
                                          <p:spTgt spid="7"/>
                                        </p:tgtEl>
                                        <p:attrNameLst>
                                          <p:attrName>style.visibility</p:attrName>
                                        </p:attrNameLst>
                                      </p:cBhvr>
                                      <p:to>
                                        <p:strVal val="visible"/>
                                      </p:to>
                                    </p:set>
                                    <p:animEffect transition="in" filter="wipe(right)">
                                      <p:cBhvr>
                                        <p:cTn id="34" dur="300"/>
                                        <p:tgtEl>
                                          <p:spTgt spid="7"/>
                                        </p:tgtEl>
                                      </p:cBhvr>
                                    </p:animEffect>
                                  </p:childTnLst>
                                </p:cTn>
                              </p:par>
                            </p:childTnLst>
                          </p:cTn>
                        </p:par>
                        <p:par>
                          <p:cTn id="35" fill="hold">
                            <p:stCondLst>
                              <p:cond delay="300"/>
                            </p:stCondLst>
                            <p:childTnLst>
                              <p:par>
                                <p:cTn id="36" presetID="22" presetClass="entr" presetSubtype="2" fill="hold" grpId="0" nodeType="afterEffect">
                                  <p:stCondLst>
                                    <p:cond delay="0"/>
                                  </p:stCondLst>
                                  <p:iterate>
                                    <p:tmAbs val="0"/>
                                  </p:iterate>
                                  <p:childTnLst>
                                    <p:set>
                                      <p:cBhvr>
                                        <p:cTn id="37" fill="hold"/>
                                        <p:tgtEl>
                                          <p:spTgt spid="44"/>
                                        </p:tgtEl>
                                        <p:attrNameLst>
                                          <p:attrName>style.visibility</p:attrName>
                                        </p:attrNameLst>
                                      </p:cBhvr>
                                      <p:to>
                                        <p:strVal val="visible"/>
                                      </p:to>
                                    </p:set>
                                    <p:animEffect transition="in" filter="wipe(right)">
                                      <p:cBhvr>
                                        <p:cTn id="38" dur="3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28"/>
                                        </p:tgtEl>
                                        <p:attrNameLst>
                                          <p:attrName>style.visibility</p:attrName>
                                        </p:attrNameLst>
                                      </p:cBhvr>
                                      <p:to>
                                        <p:strVal val="visible"/>
                                      </p:to>
                                    </p:set>
                                    <p:animEffect transition="in" filter="wipe(left)">
                                      <p:cBhvr>
                                        <p:cTn id="43" dur="300"/>
                                        <p:tgtEl>
                                          <p:spTgt spid="28"/>
                                        </p:tgtEl>
                                      </p:cBhvr>
                                    </p:animEffect>
                                  </p:childTnLst>
                                </p:cTn>
                              </p:par>
                            </p:childTnLst>
                          </p:cTn>
                        </p:par>
                        <p:par>
                          <p:cTn id="44" fill="hold">
                            <p:stCondLst>
                              <p:cond delay="300"/>
                            </p:stCondLst>
                            <p:childTnLst>
                              <p:par>
                                <p:cTn id="45" presetID="22" presetClass="entr" presetSubtype="2" fill="hold" grpId="0" nodeType="afterEffect">
                                  <p:stCondLst>
                                    <p:cond delay="0"/>
                                  </p:stCondLst>
                                  <p:iterate>
                                    <p:tmAbs val="0"/>
                                  </p:iterate>
                                  <p:childTnLst>
                                    <p:set>
                                      <p:cBhvr>
                                        <p:cTn id="46" fill="hold"/>
                                        <p:tgtEl>
                                          <p:spTgt spid="45"/>
                                        </p:tgtEl>
                                        <p:attrNameLst>
                                          <p:attrName>style.visibility</p:attrName>
                                        </p:attrNameLst>
                                      </p:cBhvr>
                                      <p:to>
                                        <p:strVal val="visible"/>
                                      </p:to>
                                    </p:set>
                                    <p:animEffect transition="in" filter="wipe(right)">
                                      <p:cBhvr>
                                        <p:cTn id="47" dur="3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6"/>
                                        </p:tgtEl>
                                        <p:attrNameLst>
                                          <p:attrName>style.visibility</p:attrName>
                                        </p:attrNameLst>
                                      </p:cBhvr>
                                      <p:to>
                                        <p:strVal val="visible"/>
                                      </p:to>
                                    </p:set>
                                    <p:animEffect transition="in" filter="wipe(left)">
                                      <p:cBhvr>
                                        <p:cTn id="52" dur="300"/>
                                        <p:tgtEl>
                                          <p:spTgt spid="16"/>
                                        </p:tgtEl>
                                      </p:cBhvr>
                                    </p:animEffect>
                                  </p:childTnLst>
                                </p:cTn>
                              </p:par>
                            </p:childTnLst>
                          </p:cTn>
                        </p:par>
                        <p:par>
                          <p:cTn id="53" fill="hold">
                            <p:stCondLst>
                              <p:cond delay="300"/>
                            </p:stCondLst>
                            <p:childTnLst>
                              <p:par>
                                <p:cTn id="54" presetID="22" presetClass="entr" presetSubtype="2" fill="hold" grpId="0" nodeType="afterEffect">
                                  <p:stCondLst>
                                    <p:cond delay="0"/>
                                  </p:stCondLst>
                                  <p:iterate>
                                    <p:tmAbs val="0"/>
                                  </p:iterate>
                                  <p:childTnLst>
                                    <p:set>
                                      <p:cBhvr>
                                        <p:cTn id="55" fill="hold"/>
                                        <p:tgtEl>
                                          <p:spTgt spid="46"/>
                                        </p:tgtEl>
                                        <p:attrNameLst>
                                          <p:attrName>style.visibility</p:attrName>
                                        </p:attrNameLst>
                                      </p:cBhvr>
                                      <p:to>
                                        <p:strVal val="visible"/>
                                      </p:to>
                                    </p:set>
                                    <p:animEffect transition="in" filter="wipe(right)">
                                      <p:cBhvr>
                                        <p:cTn id="56" dur="3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p:tmAbs val="0"/>
                                  </p:iterate>
                                  <p:childTnLst>
                                    <p:set>
                                      <p:cBhvr>
                                        <p:cTn id="60" fill="hold"/>
                                        <p:tgtEl>
                                          <p:spTgt spid="31"/>
                                        </p:tgtEl>
                                        <p:attrNameLst>
                                          <p:attrName>style.visibility</p:attrName>
                                        </p:attrNameLst>
                                      </p:cBhvr>
                                      <p:to>
                                        <p:strVal val="visible"/>
                                      </p:to>
                                    </p:set>
                                    <p:animEffect transition="in" filter="wipe(left)">
                                      <p:cBhvr>
                                        <p:cTn id="61" dur="300"/>
                                        <p:tgtEl>
                                          <p:spTgt spid="31"/>
                                        </p:tgtEl>
                                      </p:cBhvr>
                                    </p:animEffect>
                                  </p:childTnLst>
                                </p:cTn>
                              </p:par>
                            </p:childTnLst>
                          </p:cTn>
                        </p:par>
                        <p:par>
                          <p:cTn id="62" fill="hold">
                            <p:stCondLst>
                              <p:cond delay="300"/>
                            </p:stCondLst>
                            <p:childTnLst>
                              <p:par>
                                <p:cTn id="63" presetID="22" presetClass="entr" presetSubtype="2" fill="hold" grpId="0" nodeType="afterEffect">
                                  <p:stCondLst>
                                    <p:cond delay="0"/>
                                  </p:stCondLst>
                                  <p:iterate>
                                    <p:tmAbs val="0"/>
                                  </p:iterate>
                                  <p:childTnLst>
                                    <p:set>
                                      <p:cBhvr>
                                        <p:cTn id="64" fill="hold"/>
                                        <p:tgtEl>
                                          <p:spTgt spid="47"/>
                                        </p:tgtEl>
                                        <p:attrNameLst>
                                          <p:attrName>style.visibility</p:attrName>
                                        </p:attrNameLst>
                                      </p:cBhvr>
                                      <p:to>
                                        <p:strVal val="visible"/>
                                      </p:to>
                                    </p:set>
                                    <p:animEffect transition="in" filter="wipe(right)">
                                      <p:cBhvr>
                                        <p:cTn id="65" dur="300"/>
                                        <p:tgtEl>
                                          <p:spTgt spid="4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p:tmAbs val="0"/>
                                  </p:iterate>
                                  <p:childTnLst>
                                    <p:set>
                                      <p:cBhvr>
                                        <p:cTn id="69" fill="hold"/>
                                        <p:tgtEl>
                                          <p:spTgt spid="34"/>
                                        </p:tgtEl>
                                        <p:attrNameLst>
                                          <p:attrName>style.visibility</p:attrName>
                                        </p:attrNameLst>
                                      </p:cBhvr>
                                      <p:to>
                                        <p:strVal val="visible"/>
                                      </p:to>
                                    </p:set>
                                    <p:animEffect transition="in" filter="wipe(left)">
                                      <p:cBhvr>
                                        <p:cTn id="70" dur="300"/>
                                        <p:tgtEl>
                                          <p:spTgt spid="34"/>
                                        </p:tgtEl>
                                      </p:cBhvr>
                                    </p:animEffect>
                                  </p:childTnLst>
                                </p:cTn>
                              </p:par>
                            </p:childTnLst>
                          </p:cTn>
                        </p:par>
                        <p:par>
                          <p:cTn id="71" fill="hold">
                            <p:stCondLst>
                              <p:cond delay="300"/>
                            </p:stCondLst>
                            <p:childTnLst>
                              <p:par>
                                <p:cTn id="72" presetID="22" presetClass="entr" presetSubtype="2" fill="hold" grpId="0" nodeType="afterEffect">
                                  <p:stCondLst>
                                    <p:cond delay="0"/>
                                  </p:stCondLst>
                                  <p:iterate>
                                    <p:tmAbs val="0"/>
                                  </p:iterate>
                                  <p:childTnLst>
                                    <p:set>
                                      <p:cBhvr>
                                        <p:cTn id="73" fill="hold"/>
                                        <p:tgtEl>
                                          <p:spTgt spid="48"/>
                                        </p:tgtEl>
                                        <p:attrNameLst>
                                          <p:attrName>style.visibility</p:attrName>
                                        </p:attrNameLst>
                                      </p:cBhvr>
                                      <p:to>
                                        <p:strVal val="visible"/>
                                      </p:to>
                                    </p:set>
                                    <p:animEffect transition="in" filter="wipe(right)">
                                      <p:cBhvr>
                                        <p:cTn id="74" dur="3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16" grpId="0" animBg="1" advAuto="0"/>
      <p:bldP spid="19" grpId="0" animBg="1" advAuto="0"/>
      <p:bldP spid="22" grpId="0" animBg="1" advAuto="0"/>
      <p:bldP spid="25" grpId="0" animBg="1" advAuto="0"/>
      <p:bldP spid="28" grpId="0" animBg="1" advAuto="0"/>
      <p:bldP spid="31" grpId="0" animBg="1" advAuto="0"/>
      <p:bldP spid="34" grpId="0" animBg="1" advAuto="0"/>
      <p:bldP spid="41" grpId="0" animBg="1" advAuto="0"/>
      <p:bldP spid="42" grpId="0" animBg="1" advAuto="0"/>
      <p:bldP spid="43" grpId="0" animBg="1" advAuto="0"/>
      <p:bldP spid="44" grpId="0" animBg="1" advAuto="0"/>
      <p:bldP spid="45" grpId="0" animBg="1" advAuto="0"/>
      <p:bldP spid="46" grpId="0" animBg="1" advAuto="0"/>
      <p:bldP spid="47" grpId="0" animBg="1" advAuto="0"/>
      <p:bldP spid="48"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a:t>
            </a:fld>
            <a:endParaRPr lang="en-US" dirty="0"/>
          </a:p>
        </p:txBody>
      </p:sp>
      <p:sp>
        <p:nvSpPr>
          <p:cNvPr id="5" name="Заглавие 4">
            <a:extLst>
              <a:ext uri="{FF2B5EF4-FFF2-40B4-BE49-F238E27FC236}">
                <a16:creationId xmlns:a16="http://schemas.microsoft.com/office/drawing/2014/main" id="{A5392224-5DF9-4A23-98B1-5D57EB11649E}"/>
              </a:ext>
            </a:extLst>
          </p:cNvPr>
          <p:cNvSpPr>
            <a:spLocks noGrp="1"/>
          </p:cNvSpPr>
          <p:nvPr>
            <p:ph type="title"/>
          </p:nvPr>
        </p:nvSpPr>
        <p:spPr/>
        <p:txBody>
          <a:bodyPr/>
          <a:lstStyle/>
          <a:p>
            <a:r>
              <a:rPr lang="en-GB" dirty="0"/>
              <a:t>Question</a:t>
            </a:r>
            <a:endParaRPr lang="bg-BG" dirty="0"/>
          </a:p>
        </p:txBody>
      </p:sp>
      <p:sp>
        <p:nvSpPr>
          <p:cNvPr id="9" name="Контейнер за съдържание 2">
            <a:extLst>
              <a:ext uri="{FF2B5EF4-FFF2-40B4-BE49-F238E27FC236}">
                <a16:creationId xmlns:a16="http://schemas.microsoft.com/office/drawing/2014/main" id="{3932327B-2719-4596-AC98-E112F20E585D}"/>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US" sz="2200" dirty="0"/>
              <a:t>What do you need most in your job context to contribute to the prevention of </a:t>
            </a:r>
            <a:r>
              <a:rPr lang="en-US" sz="2200" dirty="0" err="1"/>
              <a:t>radicalisation</a:t>
            </a:r>
            <a:r>
              <a:rPr lang="en-US" sz="2200" dirty="0"/>
              <a:t>?</a:t>
            </a:r>
          </a:p>
        </p:txBody>
      </p:sp>
    </p:spTree>
    <p:extLst>
      <p:ext uri="{BB962C8B-B14F-4D97-AF65-F5344CB8AC3E}">
        <p14:creationId xmlns:p14="http://schemas.microsoft.com/office/powerpoint/2010/main" val="10689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1437792419"/>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Workshop on debate and simulation</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29</a:t>
            </a:fld>
            <a:endParaRPr lang="en-US" dirty="0"/>
          </a:p>
        </p:txBody>
      </p:sp>
    </p:spTree>
    <p:extLst>
      <p:ext uri="{BB962C8B-B14F-4D97-AF65-F5344CB8AC3E}">
        <p14:creationId xmlns:p14="http://schemas.microsoft.com/office/powerpoint/2010/main" val="2142263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E58B1-E5E3-4DA4-BBE5-CF06A5D0902C}"/>
              </a:ext>
            </a:extLst>
          </p:cNvPr>
          <p:cNvSpPr>
            <a:spLocks noGrp="1"/>
          </p:cNvSpPr>
          <p:nvPr>
            <p:ph type="title"/>
          </p:nvPr>
        </p:nvSpPr>
        <p:spPr/>
        <p:txBody>
          <a:bodyPr/>
          <a:lstStyle/>
          <a:p>
            <a:r>
              <a:rPr lang="en-GB" dirty="0"/>
              <a:t>The middle ground</a:t>
            </a:r>
          </a:p>
        </p:txBody>
      </p:sp>
      <p:sp>
        <p:nvSpPr>
          <p:cNvPr id="6" name="Tijdelijke aanduiding voor dianummer 5">
            <a:extLst>
              <a:ext uri="{FF2B5EF4-FFF2-40B4-BE49-F238E27FC236}">
                <a16:creationId xmlns:a16="http://schemas.microsoft.com/office/drawing/2014/main" id="{844FD8C0-0F76-4FE4-B699-50F6BE970B55}"/>
              </a:ext>
            </a:extLst>
          </p:cNvPr>
          <p:cNvSpPr>
            <a:spLocks noGrp="1"/>
          </p:cNvSpPr>
          <p:nvPr>
            <p:ph type="sldNum" sz="quarter" idx="12"/>
          </p:nvPr>
        </p:nvSpPr>
        <p:spPr/>
        <p:txBody>
          <a:bodyPr/>
          <a:lstStyle/>
          <a:p>
            <a:fld id="{CB318F78-A315-46C9-8B3F-2431B4397D31}" type="slidenum">
              <a:rPr lang="en-US" smtClean="0"/>
              <a:t>30</a:t>
            </a:fld>
            <a:endParaRPr lang="en-US" dirty="0"/>
          </a:p>
        </p:txBody>
      </p:sp>
      <p:pic>
        <p:nvPicPr>
          <p:cNvPr id="1026" name="Picture 2">
            <a:hlinkClick r:id="rId3"/>
            <a:extLst>
              <a:ext uri="{FF2B5EF4-FFF2-40B4-BE49-F238E27FC236}">
                <a16:creationId xmlns:a16="http://schemas.microsoft.com/office/drawing/2014/main" id="{1FA8511B-3BBE-4F60-94A0-9DDF341F17E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18930" y="2609776"/>
            <a:ext cx="4549587" cy="315685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05B80222-26D6-44CB-9859-6ADE8DC59942}"/>
              </a:ext>
            </a:extLst>
          </p:cNvPr>
          <p:cNvSpPr txBox="1"/>
          <p:nvPr/>
        </p:nvSpPr>
        <p:spPr>
          <a:xfrm>
            <a:off x="5301647" y="2609776"/>
            <a:ext cx="3156553" cy="1200329"/>
          </a:xfrm>
          <a:prstGeom prst="rect">
            <a:avLst/>
          </a:prstGeom>
          <a:noFill/>
        </p:spPr>
        <p:txBody>
          <a:bodyPr wrap="square">
            <a:spAutoFit/>
          </a:bodyPr>
          <a:lstStyle/>
          <a:p>
            <a:pPr algn="r"/>
            <a:r>
              <a:rPr lang="en-GB" i="1" dirty="0">
                <a:solidFill>
                  <a:schemeClr val="tx1">
                    <a:lumMod val="75000"/>
                    <a:lumOff val="25000"/>
                  </a:schemeClr>
                </a:solidFill>
                <a:latin typeface="Calibri" panose="020F0502020204030204" pitchFamily="34" charset="0"/>
                <a:cs typeface="Times New Roman" panose="02020603050405020304" pitchFamily="18" charset="0"/>
              </a:rPr>
              <a:t>"Black and white thinking is when you believe that your story is the only truth“</a:t>
            </a:r>
          </a:p>
          <a:p>
            <a:pPr algn="r"/>
            <a:r>
              <a:rPr lang="en-GB" b="1" i="1" dirty="0" err="1">
                <a:solidFill>
                  <a:schemeClr val="tx1">
                    <a:lumMod val="75000"/>
                    <a:lumOff val="25000"/>
                  </a:schemeClr>
                </a:solidFill>
                <a:latin typeface="Calibri" panose="020F0502020204030204" pitchFamily="34" charset="0"/>
                <a:cs typeface="Times New Roman" panose="02020603050405020304" pitchFamily="18" charset="0"/>
              </a:rPr>
              <a:t>Babah</a:t>
            </a:r>
            <a:r>
              <a:rPr lang="en-GB" b="1" i="1" dirty="0">
                <a:solidFill>
                  <a:schemeClr val="tx1">
                    <a:lumMod val="75000"/>
                    <a:lumOff val="25000"/>
                  </a:schemeClr>
                </a:solidFill>
                <a:latin typeface="Calibri" panose="020F0502020204030204" pitchFamily="34" charset="0"/>
                <a:cs typeface="Times New Roman" panose="02020603050405020304" pitchFamily="18" charset="0"/>
              </a:rPr>
              <a:t> </a:t>
            </a:r>
            <a:r>
              <a:rPr lang="en-GB" b="1" i="1" dirty="0" err="1">
                <a:solidFill>
                  <a:schemeClr val="tx1">
                    <a:lumMod val="75000"/>
                    <a:lumOff val="25000"/>
                  </a:schemeClr>
                </a:solidFill>
                <a:latin typeface="Calibri" panose="020F0502020204030204" pitchFamily="34" charset="0"/>
                <a:cs typeface="Times New Roman" panose="02020603050405020304" pitchFamily="18" charset="0"/>
              </a:rPr>
              <a:t>Trawally</a:t>
            </a:r>
            <a:r>
              <a:rPr lang="en-GB" b="1" i="1" dirty="0">
                <a:solidFill>
                  <a:schemeClr val="tx1">
                    <a:lumMod val="75000"/>
                    <a:lumOff val="25000"/>
                  </a:schemeClr>
                </a:solidFill>
                <a:latin typeface="Calibri" panose="020F0502020204030204" pitchFamily="34" charset="0"/>
                <a:cs typeface="Times New Roman" panose="02020603050405020304" pitchFamily="18" charset="0"/>
              </a:rPr>
              <a:t> </a:t>
            </a:r>
            <a:endParaRPr lang="en-GB" dirty="0">
              <a:solidFill>
                <a:schemeClr val="tx1">
                  <a:lumMod val="75000"/>
                  <a:lumOff val="25000"/>
                </a:schemeClr>
              </a:solidFill>
            </a:endParaRPr>
          </a:p>
        </p:txBody>
      </p:sp>
      <p:sp>
        <p:nvSpPr>
          <p:cNvPr id="9" name="Tekstvak 8">
            <a:extLst>
              <a:ext uri="{FF2B5EF4-FFF2-40B4-BE49-F238E27FC236}">
                <a16:creationId xmlns:a16="http://schemas.microsoft.com/office/drawing/2014/main" id="{D38CE02A-C148-4C23-9AF2-3B3841BC25D5}"/>
              </a:ext>
            </a:extLst>
          </p:cNvPr>
          <p:cNvSpPr txBox="1"/>
          <p:nvPr/>
        </p:nvSpPr>
        <p:spPr>
          <a:xfrm>
            <a:off x="2041223" y="4352432"/>
            <a:ext cx="1905000" cy="576000"/>
          </a:xfrm>
          <a:prstGeom prst="rect">
            <a:avLst/>
          </a:prstGeom>
          <a:solidFill>
            <a:schemeClr val="tx1">
              <a:lumMod val="95000"/>
              <a:lumOff val="5000"/>
            </a:schemeClr>
          </a:solidFill>
        </p:spPr>
        <p:txBody>
          <a:bodyPr wrap="square" rtlCol="0">
            <a:spAutoFit/>
          </a:bodyPr>
          <a:lstStyle/>
          <a:p>
            <a:pPr algn="ctr">
              <a:spcBef>
                <a:spcPts val="1000"/>
              </a:spcBef>
            </a:pPr>
            <a:r>
              <a:rPr lang="en-GB" sz="1400" dirty="0">
                <a:solidFill>
                  <a:schemeClr val="bg1"/>
                </a:solidFill>
              </a:rPr>
              <a:t>Beyond black and white thinking</a:t>
            </a:r>
          </a:p>
        </p:txBody>
      </p:sp>
    </p:spTree>
    <p:extLst>
      <p:ext uri="{BB962C8B-B14F-4D97-AF65-F5344CB8AC3E}">
        <p14:creationId xmlns:p14="http://schemas.microsoft.com/office/powerpoint/2010/main" val="283975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31</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782653"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2000" dirty="0"/>
              <a:t>Statement is </a:t>
            </a:r>
            <a:r>
              <a:rPr lang="nl-NL" sz="2000" dirty="0" err="1"/>
              <a:t>true</a:t>
            </a:r>
            <a:r>
              <a:rPr lang="nl-NL" sz="2000" dirty="0"/>
              <a:t> </a:t>
            </a:r>
            <a:r>
              <a:rPr sz="2000" dirty="0"/>
              <a:t>     </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2000" dirty="0" err="1"/>
              <a:t>When</a:t>
            </a:r>
            <a:r>
              <a:rPr lang="nl-NL" sz="2000" dirty="0"/>
              <a:t> is </a:t>
            </a:r>
            <a:r>
              <a:rPr lang="nl-NL" sz="2000" dirty="0" err="1"/>
              <a:t>it</a:t>
            </a:r>
            <a:r>
              <a:rPr lang="nl-NL" sz="2000" dirty="0"/>
              <a:t> </a:t>
            </a:r>
            <a:r>
              <a:rPr lang="nl-NL" sz="2000" dirty="0" err="1"/>
              <a:t>false</a:t>
            </a:r>
            <a:r>
              <a:rPr lang="nl-NL" sz="2000" dirty="0"/>
              <a:t>?</a:t>
            </a:r>
            <a:r>
              <a:rPr sz="2000" dirty="0"/>
              <a:t>     </a:t>
            </a:r>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7" y="4341038"/>
            <a:ext cx="3172348"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2000" dirty="0"/>
              <a:t>Share </a:t>
            </a:r>
            <a:r>
              <a:rPr lang="nl-NL" sz="2000" dirty="0" err="1"/>
              <a:t>one</a:t>
            </a:r>
            <a:r>
              <a:rPr lang="nl-NL" sz="2000" dirty="0"/>
              <a:t> </a:t>
            </a:r>
            <a:r>
              <a:rPr lang="nl-NL" sz="2000" dirty="0" err="1"/>
              <a:t>example</a:t>
            </a:r>
            <a:r>
              <a:rPr sz="2000" dirty="0"/>
              <a:t>     </a:t>
            </a:r>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2000" dirty="0"/>
              <a:t>Last </a:t>
            </a:r>
            <a:r>
              <a:rPr lang="nl-NL" sz="2000" dirty="0" err="1"/>
              <a:t>one</a:t>
            </a:r>
            <a:r>
              <a:rPr lang="nl-NL" sz="2000" dirty="0"/>
              <a:t> </a:t>
            </a:r>
            <a:r>
              <a:rPr lang="nl-NL" sz="2000" dirty="0" err="1"/>
              <a:t>with</a:t>
            </a:r>
            <a:r>
              <a:rPr lang="nl-NL" sz="2000" dirty="0"/>
              <a:t> new case </a:t>
            </a:r>
            <a:r>
              <a:rPr lang="nl-NL" sz="2000" dirty="0" err="1"/>
              <a:t>wins</a:t>
            </a:r>
            <a:r>
              <a:rPr sz="2000" dirty="0"/>
              <a:t>     </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368884" y="2681737"/>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dirty="0"/>
              <a:t>Killing is </a:t>
            </a:r>
            <a:r>
              <a:rPr lang="nl-NL" dirty="0" err="1"/>
              <a:t>always</a:t>
            </a:r>
            <a:r>
              <a:rPr lang="nl-NL" dirty="0"/>
              <a:t> wrong</a:t>
            </a:r>
            <a:endParaRPr dirty="0"/>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en-GB" dirty="0"/>
              <a:t>Debate and simulation: Exercise 1</a:t>
            </a:r>
            <a:endParaRPr lang="bg-BG" dirty="0"/>
          </a:p>
        </p:txBody>
      </p:sp>
    </p:spTree>
    <p:extLst>
      <p:ext uri="{BB962C8B-B14F-4D97-AF65-F5344CB8AC3E}">
        <p14:creationId xmlns:p14="http://schemas.microsoft.com/office/powerpoint/2010/main" val="428379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3"/>
                                        </p:tgtEl>
                                        <p:attrNameLst>
                                          <p:attrName>style.visibility</p:attrName>
                                        </p:attrNameLst>
                                      </p:cBhvr>
                                      <p:to>
                                        <p:strVal val="visible"/>
                                      </p:to>
                                    </p:set>
                                    <p:animEffect transition="in" filter="box(out)">
                                      <p:cBhvr>
                                        <p:cTn id="7" dur="100"/>
                                        <p:tgtEl>
                                          <p:spTgt spid="33"/>
                                        </p:tgtEl>
                                      </p:cBhvr>
                                    </p:animEffect>
                                  </p:childTnLst>
                                </p:cTn>
                              </p:par>
                            </p:childTnLst>
                          </p:cTn>
                        </p:par>
                        <p:par>
                          <p:cTn id="8" fill="hold">
                            <p:stCondLst>
                              <p:cond delay="100"/>
                            </p:stCondLst>
                            <p:childTnLst>
                              <p:par>
                                <p:cTn id="9" presetID="22" presetClass="entr" presetSubtype="2" fill="hold" grpId="0" nodeType="afterEffect">
                                  <p:stCondLst>
                                    <p:cond delay="0"/>
                                  </p:stCondLst>
                                  <p:iterate>
                                    <p:tmAbs val="0"/>
                                  </p:iterate>
                                  <p:childTnLst>
                                    <p:set>
                                      <p:cBhvr>
                                        <p:cTn id="10" fill="hold"/>
                                        <p:tgtEl>
                                          <p:spTgt spid="26"/>
                                        </p:tgtEl>
                                        <p:attrNameLst>
                                          <p:attrName>style.visibility</p:attrName>
                                        </p:attrNameLst>
                                      </p:cBhvr>
                                      <p:to>
                                        <p:strVal val="visible"/>
                                      </p:to>
                                    </p:set>
                                    <p:animEffect transition="in" filter="wipe(right)">
                                      <p:cBhvr>
                                        <p:cTn id="11" dur="100"/>
                                        <p:tgtEl>
                                          <p:spTgt spid="26"/>
                                        </p:tgtEl>
                                      </p:cBhvr>
                                    </p:animEffect>
                                  </p:childTnLst>
                                </p:cTn>
                              </p:par>
                            </p:childTnLst>
                          </p:cTn>
                        </p:par>
                        <p:par>
                          <p:cTn id="12" fill="hold">
                            <p:stCondLst>
                              <p:cond delay="200"/>
                            </p:stCondLst>
                            <p:childTnLst>
                              <p:par>
                                <p:cTn id="13" presetID="22" presetClass="entr" presetSubtype="8" fill="hold" grpId="0" nodeType="afterEffect">
                                  <p:stCondLst>
                                    <p:cond delay="0"/>
                                  </p:stCondLst>
                                  <p:iterate>
                                    <p:tmAbs val="0"/>
                                  </p:iterate>
                                  <p:childTnLst>
                                    <p:set>
                                      <p:cBhvr>
                                        <p:cTn id="14" fill="hold"/>
                                        <p:tgtEl>
                                          <p:spTgt spid="35"/>
                                        </p:tgtEl>
                                        <p:attrNameLst>
                                          <p:attrName>style.visibility</p:attrName>
                                        </p:attrNameLst>
                                      </p:cBhvr>
                                      <p:to>
                                        <p:strVal val="visible"/>
                                      </p:to>
                                    </p:set>
                                    <p:animEffect transition="in" filter="wipe(left)">
                                      <p:cBhvr>
                                        <p:cTn id="15" dur="100"/>
                                        <p:tgtEl>
                                          <p:spTgt spid="35"/>
                                        </p:tgtEl>
                                      </p:cBhvr>
                                    </p:animEffect>
                                  </p:childTnLst>
                                </p:cTn>
                              </p:par>
                            </p:childTnLst>
                          </p:cTn>
                        </p:par>
                        <p:par>
                          <p:cTn id="16" fill="hold">
                            <p:stCondLst>
                              <p:cond delay="300"/>
                            </p:stCondLst>
                            <p:childTnLst>
                              <p:par>
                                <p:cTn id="17" presetID="22" presetClass="entr" presetSubtype="8" fill="hold" grpId="0" nodeType="afterEffect">
                                  <p:stCondLst>
                                    <p:cond delay="0"/>
                                  </p:stCondLst>
                                  <p:iterate>
                                    <p:tmAbs val="0"/>
                                  </p:iterate>
                                  <p:childTnLst>
                                    <p:set>
                                      <p:cBhvr>
                                        <p:cTn id="18" fill="hold"/>
                                        <p:tgtEl>
                                          <p:spTgt spid="38"/>
                                        </p:tgtEl>
                                        <p:attrNameLst>
                                          <p:attrName>style.visibility</p:attrName>
                                        </p:attrNameLst>
                                      </p:cBhvr>
                                      <p:to>
                                        <p:strVal val="visible"/>
                                      </p:to>
                                    </p:set>
                                    <p:animEffect transition="in" filter="wipe(left)">
                                      <p:cBhvr>
                                        <p:cTn id="19" dur="100"/>
                                        <p:tgtEl>
                                          <p:spTgt spid="38"/>
                                        </p:tgtEl>
                                      </p:cBhvr>
                                    </p:animEffect>
                                  </p:childTnLst>
                                </p:cTn>
                              </p:par>
                              <p:par>
                                <p:cTn id="20" presetID="4" presetClass="entr" presetSubtype="32" fill="hold" grpId="0" nodeType="withEffect">
                                  <p:stCondLst>
                                    <p:cond delay="0"/>
                                  </p:stCondLst>
                                  <p:iterate>
                                    <p:tmAbs val="0"/>
                                  </p:iterate>
                                  <p:childTnLst>
                                    <p:set>
                                      <p:cBhvr>
                                        <p:cTn id="21" fill="hold"/>
                                        <p:tgtEl>
                                          <p:spTgt spid="42"/>
                                        </p:tgtEl>
                                        <p:attrNameLst>
                                          <p:attrName>style.visibility</p:attrName>
                                        </p:attrNameLst>
                                      </p:cBhvr>
                                      <p:to>
                                        <p:strVal val="visible"/>
                                      </p:to>
                                    </p:set>
                                    <p:animEffect transition="in" filter="box(out)">
                                      <p:cBhvr>
                                        <p:cTn id="22" dur="1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iterate>
                                    <p:tmAbs val="0"/>
                                  </p:iterate>
                                  <p:childTnLst>
                                    <p:set>
                                      <p:cBhvr>
                                        <p:cTn id="26" fill="hold"/>
                                        <p:tgtEl>
                                          <p:spTgt spid="32"/>
                                        </p:tgtEl>
                                        <p:attrNameLst>
                                          <p:attrName>style.visibility</p:attrName>
                                        </p:attrNameLst>
                                      </p:cBhvr>
                                      <p:to>
                                        <p:strVal val="visible"/>
                                      </p:to>
                                    </p:set>
                                    <p:animEffect transition="in" filter="box(out)">
                                      <p:cBhvr>
                                        <p:cTn id="27" dur="100"/>
                                        <p:tgtEl>
                                          <p:spTgt spid="32"/>
                                        </p:tgtEl>
                                      </p:cBhvr>
                                    </p:animEffect>
                                  </p:childTnLst>
                                </p:cTn>
                              </p:par>
                            </p:childTnLst>
                          </p:cTn>
                        </p:par>
                        <p:par>
                          <p:cTn id="28" fill="hold">
                            <p:stCondLst>
                              <p:cond delay="100"/>
                            </p:stCondLst>
                            <p:childTnLst>
                              <p:par>
                                <p:cTn id="29" presetID="22" presetClass="entr" presetSubtype="2" fill="hold" grpId="0" nodeType="afterEffect">
                                  <p:stCondLst>
                                    <p:cond delay="0"/>
                                  </p:stCondLst>
                                  <p:iterate>
                                    <p:tmAbs val="0"/>
                                  </p:iterate>
                                  <p:childTnLst>
                                    <p:set>
                                      <p:cBhvr>
                                        <p:cTn id="30" fill="hold"/>
                                        <p:tgtEl>
                                          <p:spTgt spid="27"/>
                                        </p:tgtEl>
                                        <p:attrNameLst>
                                          <p:attrName>style.visibility</p:attrName>
                                        </p:attrNameLst>
                                      </p:cBhvr>
                                      <p:to>
                                        <p:strVal val="visible"/>
                                      </p:to>
                                    </p:set>
                                    <p:animEffect transition="in" filter="wipe(right)">
                                      <p:cBhvr>
                                        <p:cTn id="31" dur="100"/>
                                        <p:tgtEl>
                                          <p:spTgt spid="27"/>
                                        </p:tgtEl>
                                      </p:cBhvr>
                                    </p:animEffect>
                                  </p:childTnLst>
                                </p:cTn>
                              </p:par>
                            </p:childTnLst>
                          </p:cTn>
                        </p:par>
                        <p:par>
                          <p:cTn id="32" fill="hold">
                            <p:stCondLst>
                              <p:cond delay="200"/>
                            </p:stCondLst>
                            <p:childTnLst>
                              <p:par>
                                <p:cTn id="33" presetID="22" presetClass="entr" presetSubtype="8" fill="hold" grpId="0" nodeType="afterEffect">
                                  <p:stCondLst>
                                    <p:cond delay="0"/>
                                  </p:stCondLst>
                                  <p:iterate>
                                    <p:tmAbs val="0"/>
                                  </p:iterate>
                                  <p:childTnLst>
                                    <p:set>
                                      <p:cBhvr>
                                        <p:cTn id="34" fill="hold"/>
                                        <p:tgtEl>
                                          <p:spTgt spid="34"/>
                                        </p:tgtEl>
                                        <p:attrNameLst>
                                          <p:attrName>style.visibility</p:attrName>
                                        </p:attrNameLst>
                                      </p:cBhvr>
                                      <p:to>
                                        <p:strVal val="visible"/>
                                      </p:to>
                                    </p:set>
                                    <p:animEffect transition="in" filter="wipe(left)">
                                      <p:cBhvr>
                                        <p:cTn id="35" dur="100"/>
                                        <p:tgtEl>
                                          <p:spTgt spid="34"/>
                                        </p:tgtEl>
                                      </p:cBhvr>
                                    </p:animEffect>
                                  </p:childTnLst>
                                </p:cTn>
                              </p:par>
                            </p:childTnLst>
                          </p:cTn>
                        </p:par>
                        <p:par>
                          <p:cTn id="36" fill="hold">
                            <p:stCondLst>
                              <p:cond delay="300"/>
                            </p:stCondLst>
                            <p:childTnLst>
                              <p:par>
                                <p:cTn id="37" presetID="22" presetClass="entr" presetSubtype="8" fill="hold" grpId="0" nodeType="afterEffect">
                                  <p:stCondLst>
                                    <p:cond delay="0"/>
                                  </p:stCondLst>
                                  <p:iterate>
                                    <p:tmAbs val="0"/>
                                  </p:iterate>
                                  <p:childTnLst>
                                    <p:set>
                                      <p:cBhvr>
                                        <p:cTn id="38" fill="hold"/>
                                        <p:tgtEl>
                                          <p:spTgt spid="39"/>
                                        </p:tgtEl>
                                        <p:attrNameLst>
                                          <p:attrName>style.visibility</p:attrName>
                                        </p:attrNameLst>
                                      </p:cBhvr>
                                      <p:to>
                                        <p:strVal val="visible"/>
                                      </p:to>
                                    </p:set>
                                    <p:animEffect transition="in" filter="wipe(left)">
                                      <p:cBhvr>
                                        <p:cTn id="39" dur="100"/>
                                        <p:tgtEl>
                                          <p:spTgt spid="39"/>
                                        </p:tgtEl>
                                      </p:cBhvr>
                                    </p:animEffect>
                                  </p:childTnLst>
                                </p:cTn>
                              </p:par>
                              <p:par>
                                <p:cTn id="40" presetID="4" presetClass="entr" presetSubtype="32" fill="hold" grpId="0" nodeType="withEffect">
                                  <p:stCondLst>
                                    <p:cond delay="0"/>
                                  </p:stCondLst>
                                  <p:iterate>
                                    <p:tmAbs val="0"/>
                                  </p:iterate>
                                  <p:childTnLst>
                                    <p:set>
                                      <p:cBhvr>
                                        <p:cTn id="41" fill="hold"/>
                                        <p:tgtEl>
                                          <p:spTgt spid="45"/>
                                        </p:tgtEl>
                                        <p:attrNameLst>
                                          <p:attrName>style.visibility</p:attrName>
                                        </p:attrNameLst>
                                      </p:cBhvr>
                                      <p:to>
                                        <p:strVal val="visible"/>
                                      </p:to>
                                    </p:set>
                                    <p:animEffect transition="in" filter="box(out)">
                                      <p:cBhvr>
                                        <p:cTn id="42" dur="1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iterate>
                                    <p:tmAbs val="0"/>
                                  </p:iterate>
                                  <p:childTnLst>
                                    <p:set>
                                      <p:cBhvr>
                                        <p:cTn id="46" fill="hold"/>
                                        <p:tgtEl>
                                          <p:spTgt spid="31"/>
                                        </p:tgtEl>
                                        <p:attrNameLst>
                                          <p:attrName>style.visibility</p:attrName>
                                        </p:attrNameLst>
                                      </p:cBhvr>
                                      <p:to>
                                        <p:strVal val="visible"/>
                                      </p:to>
                                    </p:set>
                                    <p:animEffect transition="in" filter="box(out)">
                                      <p:cBhvr>
                                        <p:cTn id="47" dur="100"/>
                                        <p:tgtEl>
                                          <p:spTgt spid="31"/>
                                        </p:tgtEl>
                                      </p:cBhvr>
                                    </p:animEffect>
                                  </p:childTnLst>
                                </p:cTn>
                              </p:par>
                            </p:childTnLst>
                          </p:cTn>
                        </p:par>
                        <p:par>
                          <p:cTn id="48" fill="hold">
                            <p:stCondLst>
                              <p:cond delay="100"/>
                            </p:stCondLst>
                            <p:childTnLst>
                              <p:par>
                                <p:cTn id="49" presetID="22" presetClass="entr" presetSubtype="2" fill="hold" grpId="0" nodeType="afterEffect">
                                  <p:stCondLst>
                                    <p:cond delay="0"/>
                                  </p:stCondLst>
                                  <p:iterate>
                                    <p:tmAbs val="0"/>
                                  </p:iterate>
                                  <p:childTnLst>
                                    <p:set>
                                      <p:cBhvr>
                                        <p:cTn id="50" fill="hold"/>
                                        <p:tgtEl>
                                          <p:spTgt spid="28"/>
                                        </p:tgtEl>
                                        <p:attrNameLst>
                                          <p:attrName>style.visibility</p:attrName>
                                        </p:attrNameLst>
                                      </p:cBhvr>
                                      <p:to>
                                        <p:strVal val="visible"/>
                                      </p:to>
                                    </p:set>
                                    <p:animEffect transition="in" filter="wipe(right)">
                                      <p:cBhvr>
                                        <p:cTn id="51" dur="100"/>
                                        <p:tgtEl>
                                          <p:spTgt spid="28"/>
                                        </p:tgtEl>
                                      </p:cBhvr>
                                    </p:animEffect>
                                  </p:childTnLst>
                                </p:cTn>
                              </p:par>
                            </p:childTnLst>
                          </p:cTn>
                        </p:par>
                        <p:par>
                          <p:cTn id="52" fill="hold">
                            <p:stCondLst>
                              <p:cond delay="200"/>
                            </p:stCondLst>
                            <p:childTnLst>
                              <p:par>
                                <p:cTn id="53" presetID="22" presetClass="entr" presetSubtype="8" fill="hold" grpId="0" nodeType="afterEffect">
                                  <p:stCondLst>
                                    <p:cond delay="0"/>
                                  </p:stCondLst>
                                  <p:iterate>
                                    <p:tmAbs val="0"/>
                                  </p:iterate>
                                  <p:childTnLst>
                                    <p:set>
                                      <p:cBhvr>
                                        <p:cTn id="54" fill="hold"/>
                                        <p:tgtEl>
                                          <p:spTgt spid="36"/>
                                        </p:tgtEl>
                                        <p:attrNameLst>
                                          <p:attrName>style.visibility</p:attrName>
                                        </p:attrNameLst>
                                      </p:cBhvr>
                                      <p:to>
                                        <p:strVal val="visible"/>
                                      </p:to>
                                    </p:set>
                                    <p:animEffect transition="in" filter="wipe(left)">
                                      <p:cBhvr>
                                        <p:cTn id="55" dur="100"/>
                                        <p:tgtEl>
                                          <p:spTgt spid="36"/>
                                        </p:tgtEl>
                                      </p:cBhvr>
                                    </p:animEffect>
                                  </p:childTnLst>
                                </p:cTn>
                              </p:par>
                            </p:childTnLst>
                          </p:cTn>
                        </p:par>
                        <p:par>
                          <p:cTn id="56" fill="hold">
                            <p:stCondLst>
                              <p:cond delay="300"/>
                            </p:stCondLst>
                            <p:childTnLst>
                              <p:par>
                                <p:cTn id="57" presetID="22" presetClass="entr" presetSubtype="8" fill="hold" grpId="0" nodeType="afterEffect">
                                  <p:stCondLst>
                                    <p:cond delay="0"/>
                                  </p:stCondLst>
                                  <p:iterate>
                                    <p:tmAbs val="0"/>
                                  </p:iterate>
                                  <p:childTnLst>
                                    <p:set>
                                      <p:cBhvr>
                                        <p:cTn id="58" fill="hold"/>
                                        <p:tgtEl>
                                          <p:spTgt spid="40"/>
                                        </p:tgtEl>
                                        <p:attrNameLst>
                                          <p:attrName>style.visibility</p:attrName>
                                        </p:attrNameLst>
                                      </p:cBhvr>
                                      <p:to>
                                        <p:strVal val="visible"/>
                                      </p:to>
                                    </p:set>
                                    <p:animEffect transition="in" filter="wipe(left)">
                                      <p:cBhvr>
                                        <p:cTn id="59" dur="100"/>
                                        <p:tgtEl>
                                          <p:spTgt spid="40"/>
                                        </p:tgtEl>
                                      </p:cBhvr>
                                    </p:animEffect>
                                  </p:childTnLst>
                                </p:cTn>
                              </p:par>
                              <p:par>
                                <p:cTn id="60" presetID="4" presetClass="entr" presetSubtype="32" fill="hold" grpId="0" nodeType="withEffect">
                                  <p:stCondLst>
                                    <p:cond delay="0"/>
                                  </p:stCondLst>
                                  <p:iterate>
                                    <p:tmAbs val="0"/>
                                  </p:iterate>
                                  <p:childTnLst>
                                    <p:set>
                                      <p:cBhvr>
                                        <p:cTn id="61" fill="hold"/>
                                        <p:tgtEl>
                                          <p:spTgt spid="48"/>
                                        </p:tgtEl>
                                        <p:attrNameLst>
                                          <p:attrName>style.visibility</p:attrName>
                                        </p:attrNameLst>
                                      </p:cBhvr>
                                      <p:to>
                                        <p:strVal val="visible"/>
                                      </p:to>
                                    </p:set>
                                    <p:animEffect transition="in" filter="box(out)">
                                      <p:cBhvr>
                                        <p:cTn id="62" dur="1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iterate>
                                    <p:tmAbs val="0"/>
                                  </p:iterate>
                                  <p:childTnLst>
                                    <p:set>
                                      <p:cBhvr>
                                        <p:cTn id="66" fill="hold"/>
                                        <p:tgtEl>
                                          <p:spTgt spid="30"/>
                                        </p:tgtEl>
                                        <p:attrNameLst>
                                          <p:attrName>style.visibility</p:attrName>
                                        </p:attrNameLst>
                                      </p:cBhvr>
                                      <p:to>
                                        <p:strVal val="visible"/>
                                      </p:to>
                                    </p:set>
                                    <p:animEffect transition="in" filter="box(out)">
                                      <p:cBhvr>
                                        <p:cTn id="67" dur="100"/>
                                        <p:tgtEl>
                                          <p:spTgt spid="30"/>
                                        </p:tgtEl>
                                      </p:cBhvr>
                                    </p:animEffect>
                                  </p:childTnLst>
                                </p:cTn>
                              </p:par>
                            </p:childTnLst>
                          </p:cTn>
                        </p:par>
                        <p:par>
                          <p:cTn id="68" fill="hold">
                            <p:stCondLst>
                              <p:cond delay="100"/>
                            </p:stCondLst>
                            <p:childTnLst>
                              <p:par>
                                <p:cTn id="69" presetID="22" presetClass="entr" presetSubtype="2"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right)">
                                      <p:cBhvr>
                                        <p:cTn id="71" dur="100"/>
                                        <p:tgtEl>
                                          <p:spTgt spid="29"/>
                                        </p:tgtEl>
                                      </p:cBhvr>
                                    </p:animEffect>
                                  </p:childTnLst>
                                </p:cTn>
                              </p:par>
                            </p:childTnLst>
                          </p:cTn>
                        </p:par>
                        <p:par>
                          <p:cTn id="72" fill="hold">
                            <p:stCondLst>
                              <p:cond delay="200"/>
                            </p:stCondLst>
                            <p:childTnLst>
                              <p:par>
                                <p:cTn id="73" presetID="22" presetClass="entr" presetSubtype="8" fill="hold" grpId="0" nodeType="afterEffect">
                                  <p:stCondLst>
                                    <p:cond delay="0"/>
                                  </p:stCondLst>
                                  <p:iterate>
                                    <p:tmAbs val="0"/>
                                  </p:iterate>
                                  <p:childTnLst>
                                    <p:set>
                                      <p:cBhvr>
                                        <p:cTn id="74" fill="hold"/>
                                        <p:tgtEl>
                                          <p:spTgt spid="37"/>
                                        </p:tgtEl>
                                        <p:attrNameLst>
                                          <p:attrName>style.visibility</p:attrName>
                                        </p:attrNameLst>
                                      </p:cBhvr>
                                      <p:to>
                                        <p:strVal val="visible"/>
                                      </p:to>
                                    </p:set>
                                    <p:animEffect transition="in" filter="wipe(left)">
                                      <p:cBhvr>
                                        <p:cTn id="75" dur="100"/>
                                        <p:tgtEl>
                                          <p:spTgt spid="37"/>
                                        </p:tgtEl>
                                      </p:cBhvr>
                                    </p:animEffect>
                                  </p:childTnLst>
                                </p:cTn>
                              </p:par>
                            </p:childTnLst>
                          </p:cTn>
                        </p:par>
                        <p:par>
                          <p:cTn id="76" fill="hold">
                            <p:stCondLst>
                              <p:cond delay="300"/>
                            </p:stCondLst>
                            <p:childTnLst>
                              <p:par>
                                <p:cTn id="77" presetID="22" presetClass="entr" presetSubtype="8" fill="hold" grpId="0" nodeType="afterEffect">
                                  <p:stCondLst>
                                    <p:cond delay="0"/>
                                  </p:stCondLst>
                                  <p:iterate>
                                    <p:tmAbs val="0"/>
                                  </p:iterate>
                                  <p:childTnLst>
                                    <p:set>
                                      <p:cBhvr>
                                        <p:cTn id="78" fill="hold"/>
                                        <p:tgtEl>
                                          <p:spTgt spid="41"/>
                                        </p:tgtEl>
                                        <p:attrNameLst>
                                          <p:attrName>style.visibility</p:attrName>
                                        </p:attrNameLst>
                                      </p:cBhvr>
                                      <p:to>
                                        <p:strVal val="visible"/>
                                      </p:to>
                                    </p:set>
                                    <p:animEffect transition="in" filter="wipe(left)">
                                      <p:cBhvr>
                                        <p:cTn id="79" dur="100"/>
                                        <p:tgtEl>
                                          <p:spTgt spid="41"/>
                                        </p:tgtEl>
                                      </p:cBhvr>
                                    </p:animEffect>
                                  </p:childTnLst>
                                </p:cTn>
                              </p:par>
                              <p:par>
                                <p:cTn id="80" presetID="4" presetClass="entr" presetSubtype="32" fill="hold" grpId="0" nodeType="withEffect">
                                  <p:stCondLst>
                                    <p:cond delay="0"/>
                                  </p:stCondLst>
                                  <p:iterate>
                                    <p:tmAbs val="0"/>
                                  </p:iterate>
                                  <p:childTnLst>
                                    <p:set>
                                      <p:cBhvr>
                                        <p:cTn id="81" fill="hold"/>
                                        <p:tgtEl>
                                          <p:spTgt spid="51"/>
                                        </p:tgtEl>
                                        <p:attrNameLst>
                                          <p:attrName>style.visibility</p:attrName>
                                        </p:attrNameLst>
                                      </p:cBhvr>
                                      <p:to>
                                        <p:strVal val="visible"/>
                                      </p:to>
                                    </p:set>
                                    <p:animEffect transition="in" filter="box(out)">
                                      <p:cBhvr>
                                        <p:cTn id="82" dur="100"/>
                                        <p:tgtEl>
                                          <p:spTgt spid="51"/>
                                        </p:tgtEl>
                                      </p:cBhvr>
                                    </p:animEffect>
                                  </p:childTnLst>
                                </p:cTn>
                              </p:par>
                            </p:childTnLst>
                          </p:cTn>
                        </p:par>
                        <p:par>
                          <p:cTn id="83" fill="hold">
                            <p:stCondLst>
                              <p:cond delay="400"/>
                            </p:stCondLst>
                            <p:childTnLst>
                              <p:par>
                                <p:cTn id="84" presetID="4" presetClass="entr" presetSubtype="32" fill="hold" grpId="0" nodeType="afterEffect">
                                  <p:stCondLst>
                                    <p:cond delay="0"/>
                                  </p:stCondLst>
                                  <p:iterate>
                                    <p:tmAbs val="0"/>
                                  </p:iterate>
                                  <p:childTnLst>
                                    <p:set>
                                      <p:cBhvr>
                                        <p:cTn id="85" fill="hold"/>
                                        <p:tgtEl>
                                          <p:spTgt spid="58"/>
                                        </p:tgtEl>
                                        <p:attrNameLst>
                                          <p:attrName>style.visibility</p:attrName>
                                        </p:attrNameLst>
                                      </p:cBhvr>
                                      <p:to>
                                        <p:strVal val="visible"/>
                                      </p:to>
                                    </p:set>
                                    <p:animEffect transition="in" filter="box(out)">
                                      <p:cBhvr>
                                        <p:cTn id="86" dur="1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32" fill="hold" grpId="0" nodeType="clickEffect">
                                  <p:stCondLst>
                                    <p:cond delay="0"/>
                                  </p:stCondLst>
                                  <p:iterate>
                                    <p:tmAbs val="0"/>
                                  </p:iterate>
                                  <p:childTnLst>
                                    <p:set>
                                      <p:cBhvr>
                                        <p:cTn id="90" fill="hold"/>
                                        <p:tgtEl>
                                          <p:spTgt spid="61"/>
                                        </p:tgtEl>
                                        <p:attrNameLst>
                                          <p:attrName>style.visibility</p:attrName>
                                        </p:attrNameLst>
                                      </p:cBhvr>
                                      <p:to>
                                        <p:strVal val="visible"/>
                                      </p:to>
                                    </p:set>
                                    <p:animEffect transition="in" filter="box(out)">
                                      <p:cBhvr>
                                        <p:cTn id="91" dur="6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Debate and simulation: Exercise 1</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32</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True or false?</a:t>
            </a:r>
          </a:p>
        </p:txBody>
      </p:sp>
    </p:spTree>
    <p:extLst>
      <p:ext uri="{BB962C8B-B14F-4D97-AF65-F5344CB8AC3E}">
        <p14:creationId xmlns:p14="http://schemas.microsoft.com/office/powerpoint/2010/main" val="1413691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p:txBody>
          <a:bodyPr>
            <a:normAutofit/>
          </a:bodyPr>
          <a:lstStyle/>
          <a:p>
            <a:pPr marL="0" indent="0">
              <a:buNone/>
            </a:pPr>
            <a:endParaRPr lang="bg-BG" sz="2200" dirty="0"/>
          </a:p>
          <a:p>
            <a:pPr marL="0" indent="0">
              <a:buNone/>
            </a:pPr>
            <a:r>
              <a:rPr lang="nl-NL" sz="2200" dirty="0"/>
              <a:t>Exercises</a:t>
            </a:r>
          </a:p>
          <a:p>
            <a:pPr marL="385763" indent="-385763">
              <a:buFont typeface="+mj-lt"/>
              <a:buAutoNum type="arabicPeriod"/>
            </a:pPr>
            <a:r>
              <a:rPr lang="en-US" sz="2200" dirty="0"/>
              <a:t>How do I know I am angry?</a:t>
            </a:r>
          </a:p>
          <a:p>
            <a:pPr marL="385763" indent="-385763">
              <a:buFont typeface="+mj-lt"/>
              <a:buAutoNum type="arabicPeriod"/>
            </a:pPr>
            <a:r>
              <a:rPr lang="en-US" sz="2200" dirty="0"/>
              <a:t>Wheel of emotions – hints</a:t>
            </a:r>
          </a:p>
          <a:p>
            <a:pPr marL="385763" indent="-385763">
              <a:buFont typeface="+mj-lt"/>
              <a:buAutoNum type="arabicPeriod"/>
            </a:pPr>
            <a:r>
              <a:rPr lang="en-US" sz="2200" dirty="0"/>
              <a:t>Make a plan!</a:t>
            </a:r>
          </a:p>
          <a:p>
            <a:pPr marL="385763" indent="-385763">
              <a:buFont typeface="+mj-lt"/>
              <a:buAutoNum type="arabicPeriod"/>
            </a:pPr>
            <a:r>
              <a:rPr lang="en-US" sz="2200" dirty="0"/>
              <a:t>Spot the problem </a:t>
            </a:r>
            <a:r>
              <a:rPr lang="en-US" sz="1600" dirty="0"/>
              <a:t>(Chimamanda Adichie)</a:t>
            </a:r>
          </a:p>
          <a:p>
            <a:pPr marL="385763" indent="-385763">
              <a:buFont typeface="+mj-lt"/>
              <a:buAutoNum type="arabicPeriod"/>
            </a:pPr>
            <a:r>
              <a:rPr lang="en-US" sz="2200" dirty="0"/>
              <a:t>Who am I?</a:t>
            </a:r>
          </a:p>
          <a:p>
            <a:pPr marL="385763" indent="-385763">
              <a:buFont typeface="+mj-lt"/>
              <a:buAutoNum type="arabicPeriod"/>
            </a:pPr>
            <a:r>
              <a:rPr lang="en-US" sz="2200" dirty="0"/>
              <a:t>True or false?</a:t>
            </a:r>
          </a:p>
          <a:p>
            <a:pPr marL="0" indent="0">
              <a:buNone/>
            </a:pPr>
            <a:endParaRPr lang="en-GB"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33</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en-GB" dirty="0"/>
              <a:t>Feedback</a:t>
            </a:r>
            <a:endParaRPr lang="bg-BG" dirty="0"/>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bg-BG" dirty="0"/>
              <a:t>А </a:t>
            </a:r>
            <a:r>
              <a:rPr lang="en-US" dirty="0"/>
              <a:t>question</a:t>
            </a:r>
            <a:r>
              <a:rPr lang="en-GB" dirty="0"/>
              <a:t> for the next time</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US" sz="2200" dirty="0"/>
              <a:t>See if you encounter situations to which you </a:t>
            </a:r>
            <a:br>
              <a:rPr lang="en-US" sz="2200" dirty="0"/>
            </a:br>
            <a:r>
              <a:rPr lang="en-US" sz="2200" dirty="0"/>
              <a:t>can apply what you’ve learned so far</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34</a:t>
            </a:fld>
            <a:endParaRPr lang="en-US"/>
          </a:p>
        </p:txBody>
      </p:sp>
    </p:spTree>
    <p:extLst>
      <p:ext uri="{BB962C8B-B14F-4D97-AF65-F5344CB8AC3E}">
        <p14:creationId xmlns:p14="http://schemas.microsoft.com/office/powerpoint/2010/main" val="32687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en-GB" dirty="0"/>
          </a:p>
          <a:p>
            <a:pPr marL="0" indent="0" algn="ctr">
              <a:buNone/>
            </a:pPr>
            <a:r>
              <a:rPr lang="en-GB" dirty="0"/>
              <a:t>What was most interesting to you today?</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35</a:t>
            </a:fld>
            <a:endParaRPr lang="en-US" dirty="0"/>
          </a:p>
        </p:txBody>
      </p:sp>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200"/>
              <a:t>What was most interesting to you today?</a:t>
            </a:r>
            <a:endParaRPr lang="en-US" sz="2200" dirty="0"/>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en-GB" dirty="0"/>
              <a:t>Conclusion</a:t>
            </a:r>
            <a:endParaRPr lang="bg-BG" dirty="0"/>
          </a:p>
        </p:txBody>
      </p:sp>
      <p:pic>
        <p:nvPicPr>
          <p:cNvPr id="4" name="Картина 3">
            <a:extLst>
              <a:ext uri="{FF2B5EF4-FFF2-40B4-BE49-F238E27FC236}">
                <a16:creationId xmlns:a16="http://schemas.microsoft.com/office/drawing/2014/main" id="{3424A4AE-33BE-4101-9B19-F46E73EC5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3754" y="3640183"/>
            <a:ext cx="2456491" cy="2831592"/>
          </a:xfrm>
          <a:prstGeom prst="rect">
            <a:avLst/>
          </a:prstGeom>
        </p:spPr>
      </p:pic>
    </p:spTree>
    <p:extLst>
      <p:ext uri="{BB962C8B-B14F-4D97-AF65-F5344CB8AC3E}">
        <p14:creationId xmlns:p14="http://schemas.microsoft.com/office/powerpoint/2010/main" val="261024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en-US" dirty="0"/>
              <a:t>Thank you!</a:t>
            </a:r>
          </a:p>
        </p:txBody>
      </p:sp>
    </p:spTree>
    <p:extLst>
      <p:ext uri="{BB962C8B-B14F-4D97-AF65-F5344CB8AC3E}">
        <p14:creationId xmlns:p14="http://schemas.microsoft.com/office/powerpoint/2010/main" val="131892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3</a:t>
            </a:fld>
            <a:endParaRPr lang="en-US" dirty="0"/>
          </a:p>
        </p:txBody>
      </p:sp>
      <p:pic>
        <p:nvPicPr>
          <p:cNvPr id="30" name="Картина 29" descr="Картина, която съдържа текст, удрящ&#10;&#10;Описанието е генерирано автоматично">
            <a:extLst>
              <a:ext uri="{FF2B5EF4-FFF2-40B4-BE49-F238E27FC236}">
                <a16:creationId xmlns:a16="http://schemas.microsoft.com/office/drawing/2014/main" id="{9401A3B3-A3FC-436E-8C03-66F715C8F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179" y="1423763"/>
            <a:ext cx="3268664" cy="573312"/>
          </a:xfrm>
          <a:prstGeom prst="rect">
            <a:avLst/>
          </a:prstGeom>
        </p:spPr>
      </p:pic>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36" name="Картина 35" descr="Картина, която съдържа текст, визитка, екранна снимка&#10;&#10;Описанието е генерирано автоматично">
            <a:extLst>
              <a:ext uri="{FF2B5EF4-FFF2-40B4-BE49-F238E27FC236}">
                <a16:creationId xmlns:a16="http://schemas.microsoft.com/office/drawing/2014/main" id="{42F7BCFD-EF0E-4CB5-A110-3EE579C9D4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0112" y="4964033"/>
            <a:ext cx="3897886" cy="1836023"/>
          </a:xfrm>
          <a:prstGeom prst="rect">
            <a:avLst/>
          </a:prstGeom>
        </p:spPr>
      </p:pic>
      <p:pic>
        <p:nvPicPr>
          <p:cNvPr id="38" name="Картина 37" descr="Картина, която съдържа текст, удрящ&#10;&#10;Описанието е генерирано автоматично">
            <a:extLst>
              <a:ext uri="{FF2B5EF4-FFF2-40B4-BE49-F238E27FC236}">
                <a16:creationId xmlns:a16="http://schemas.microsoft.com/office/drawing/2014/main" id="{E65B0258-6EBD-4413-BD5C-D2BE2F24B9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229" y="1429659"/>
            <a:ext cx="3268664" cy="530183"/>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3" y="1242632"/>
            <a:ext cx="1620957" cy="1492716"/>
            <a:chOff x="7446843" y="1242632"/>
            <a:chExt cx="1620957" cy="1492716"/>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nl-NL" sz="1300" dirty="0"/>
                <a:t>Personal experience with discrimination </a:t>
              </a:r>
              <a:endParaRPr lang="en-GB" sz="1300" dirty="0"/>
            </a:p>
            <a:p>
              <a:pPr marL="174625" indent="-174625">
                <a:buFont typeface="Arial" panose="020B0604020202020204" pitchFamily="34" charset="0"/>
                <a:buChar char="•"/>
              </a:pPr>
              <a:r>
                <a:rPr lang="nl-NL" sz="1300" dirty="0"/>
                <a:t>Problems at home</a:t>
              </a:r>
            </a:p>
            <a:p>
              <a:pPr marL="174625" indent="-174625">
                <a:buFont typeface="Arial" panose="020B0604020202020204" pitchFamily="34" charset="0"/>
                <a:buChar char="•"/>
              </a:pPr>
              <a:r>
                <a:rPr lang="nl-NL" sz="1300" dirty="0"/>
                <a:t>Confrontation w. death</a:t>
              </a:r>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75471" y="2060362"/>
              <a:ext cx="297010"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3" y="2786785"/>
            <a:ext cx="1620957" cy="1492716"/>
            <a:chOff x="7446843" y="2786785"/>
            <a:chExt cx="1620957" cy="1492716"/>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Confrontation with propaganda</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Part of radical group</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Injustice against group</a:t>
              </a:r>
              <a:endParaRPr lang="en-GB" sz="13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endCxn id="49" idx="1"/>
            </p:cNvCxnSpPr>
            <p:nvPr/>
          </p:nvCxnSpPr>
          <p:spPr>
            <a:xfrm>
              <a:off x="7446843" y="2911156"/>
              <a:ext cx="154266" cy="62198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9"/>
            <a:ext cx="1620958" cy="1951269"/>
            <a:chOff x="7446842" y="3468119"/>
            <a:chExt cx="1620958" cy="1951269"/>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1092607"/>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nl-NL" sz="1300" dirty="0"/>
                <a:t>Calls to action</a:t>
              </a:r>
            </a:p>
            <a:p>
              <a:pPr marL="174625" indent="-174625">
                <a:buFont typeface="Arial" panose="020B0604020202020204" pitchFamily="34" charset="0"/>
                <a:buChar char="•"/>
                <a:defRPr/>
              </a:pPr>
              <a:r>
                <a:rPr lang="nl-NL" sz="1300" dirty="0"/>
                <a:t>Government policy </a:t>
              </a:r>
              <a:endParaRPr lang="en-GB" sz="1300" dirty="0"/>
            </a:p>
            <a:p>
              <a:pPr marL="174625" indent="-174625">
                <a:buFont typeface="Arial" panose="020B0604020202020204" pitchFamily="34" charset="0"/>
                <a:buChar char="•"/>
                <a:defRPr/>
              </a:pPr>
              <a:r>
                <a:rPr lang="nl-NL" sz="1300" dirty="0"/>
                <a:t>War against group </a:t>
              </a:r>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821493" y="4093468"/>
              <a:ext cx="1404965" cy="154268"/>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67" name="Овал 66">
            <a:extLst>
              <a:ext uri="{FF2B5EF4-FFF2-40B4-BE49-F238E27FC236}">
                <a16:creationId xmlns:a16="http://schemas.microsoft.com/office/drawing/2014/main" id="{F4C8B7F7-BCFF-4018-B8F8-BB11D1718211}"/>
              </a:ext>
            </a:extLst>
          </p:cNvPr>
          <p:cNvSpPr/>
          <p:nvPr/>
        </p:nvSpPr>
        <p:spPr>
          <a:xfrm>
            <a:off x="7446841" y="1097417"/>
            <a:ext cx="1697159" cy="17075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8" name="Овал 67">
            <a:extLst>
              <a:ext uri="{FF2B5EF4-FFF2-40B4-BE49-F238E27FC236}">
                <a16:creationId xmlns:a16="http://schemas.microsoft.com/office/drawing/2014/main" id="{D34BFEA6-6013-4037-86C3-5202232181DA}"/>
              </a:ext>
            </a:extLst>
          </p:cNvPr>
          <p:cNvSpPr/>
          <p:nvPr/>
        </p:nvSpPr>
        <p:spPr>
          <a:xfrm>
            <a:off x="7467600" y="2652256"/>
            <a:ext cx="1697159" cy="17075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9" name="Овал 68">
            <a:extLst>
              <a:ext uri="{FF2B5EF4-FFF2-40B4-BE49-F238E27FC236}">
                <a16:creationId xmlns:a16="http://schemas.microsoft.com/office/drawing/2014/main" id="{ECF04DB1-FAA0-4699-A2DB-9B579C8FCA6D}"/>
              </a:ext>
            </a:extLst>
          </p:cNvPr>
          <p:cNvSpPr/>
          <p:nvPr/>
        </p:nvSpPr>
        <p:spPr>
          <a:xfrm>
            <a:off x="7465423" y="4257907"/>
            <a:ext cx="1697159" cy="138313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71" name="Картина 70">
            <a:extLst>
              <a:ext uri="{FF2B5EF4-FFF2-40B4-BE49-F238E27FC236}">
                <a16:creationId xmlns:a16="http://schemas.microsoft.com/office/drawing/2014/main" id="{420D9415-659A-40BF-89B3-1DDC5B9D66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8" y="4950015"/>
            <a:ext cx="3268663" cy="1737628"/>
          </a:xfrm>
          <a:prstGeom prst="rect">
            <a:avLst/>
          </a:prstGeom>
        </p:spPr>
      </p:pic>
      <p:sp>
        <p:nvSpPr>
          <p:cNvPr id="73" name="Овал 72">
            <a:extLst>
              <a:ext uri="{FF2B5EF4-FFF2-40B4-BE49-F238E27FC236}">
                <a16:creationId xmlns:a16="http://schemas.microsoft.com/office/drawing/2014/main" id="{3B8C1408-81FB-4570-A106-9D93D0EB885B}"/>
              </a:ext>
            </a:extLst>
          </p:cNvPr>
          <p:cNvSpPr/>
          <p:nvPr/>
        </p:nvSpPr>
        <p:spPr>
          <a:xfrm>
            <a:off x="1278311" y="5524467"/>
            <a:ext cx="1430496"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
        <p:nvSpPr>
          <p:cNvPr id="74" name="Овал 73">
            <a:extLst>
              <a:ext uri="{FF2B5EF4-FFF2-40B4-BE49-F238E27FC236}">
                <a16:creationId xmlns:a16="http://schemas.microsoft.com/office/drawing/2014/main" id="{24158BD1-8A76-494C-8074-24EE0F27D2C0}"/>
              </a:ext>
            </a:extLst>
          </p:cNvPr>
          <p:cNvSpPr/>
          <p:nvPr/>
        </p:nvSpPr>
        <p:spPr>
          <a:xfrm>
            <a:off x="2042677" y="6128726"/>
            <a:ext cx="1096247"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pic>
        <p:nvPicPr>
          <p:cNvPr id="83" name="Картина 82">
            <a:extLst>
              <a:ext uri="{FF2B5EF4-FFF2-40B4-BE49-F238E27FC236}">
                <a16:creationId xmlns:a16="http://schemas.microsoft.com/office/drawing/2014/main" id="{FA047811-63FA-4E55-B821-B88D0A33A905}"/>
              </a:ext>
            </a:extLst>
          </p:cNvPr>
          <p:cNvPicPr>
            <a:picLocks noChangeAspect="1"/>
          </p:cNvPicPr>
          <p:nvPr/>
        </p:nvPicPr>
        <p:blipFill>
          <a:blip r:embed="rId9"/>
          <a:stretch>
            <a:fillRect/>
          </a:stretch>
        </p:blipFill>
        <p:spPr>
          <a:xfrm>
            <a:off x="2228282" y="388255"/>
            <a:ext cx="3286125" cy="704850"/>
          </a:xfrm>
          <a:prstGeom prst="rect">
            <a:avLst/>
          </a:prstGeom>
        </p:spPr>
      </p:pic>
      <p:pic>
        <p:nvPicPr>
          <p:cNvPr id="3" name="Картина 2">
            <a:extLst>
              <a:ext uri="{FF2B5EF4-FFF2-40B4-BE49-F238E27FC236}">
                <a16:creationId xmlns:a16="http://schemas.microsoft.com/office/drawing/2014/main" id="{E341BCE8-38C7-4E83-A6C4-E2164A0BAAB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1493" y="1978258"/>
            <a:ext cx="3230327" cy="2893180"/>
          </a:xfrm>
          <a:prstGeom prst="rect">
            <a:avLst/>
          </a:prstGeom>
        </p:spPr>
      </p:pic>
      <p:pic>
        <p:nvPicPr>
          <p:cNvPr id="5" name="Картина 4" descr="Картина, която съдържа маса&#10;&#10;Описанието е генерирано автоматично">
            <a:extLst>
              <a:ext uri="{FF2B5EF4-FFF2-40B4-BE49-F238E27FC236}">
                <a16:creationId xmlns:a16="http://schemas.microsoft.com/office/drawing/2014/main" id="{5B82C8F5-9365-4964-BE50-042832DA1C0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78179" y="1987916"/>
            <a:ext cx="3213222" cy="1653099"/>
          </a:xfrm>
          <a:prstGeom prst="rect">
            <a:avLst/>
          </a:prstGeom>
        </p:spPr>
      </p:pic>
    </p:spTree>
    <p:extLst>
      <p:ext uri="{BB962C8B-B14F-4D97-AF65-F5344CB8AC3E}">
        <p14:creationId xmlns:p14="http://schemas.microsoft.com/office/powerpoint/2010/main" val="43355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3"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6E45350-9C36-4921-AD66-BF41A9E248E2}"/>
              </a:ext>
            </a:extLst>
          </p:cNvPr>
          <p:cNvSpPr>
            <a:spLocks noGrp="1"/>
          </p:cNvSpPr>
          <p:nvPr>
            <p:ph idx="1"/>
          </p:nvPr>
        </p:nvSpPr>
        <p:spPr/>
        <p:txBody>
          <a:bodyPr>
            <a:normAutofit/>
          </a:bodyPr>
          <a:lstStyle/>
          <a:p>
            <a:pPr marL="457200" indent="-457200">
              <a:buFont typeface="+mj-lt"/>
              <a:buAutoNum type="arabicPeriod"/>
            </a:pPr>
            <a:r>
              <a:rPr lang="en-GB" dirty="0"/>
              <a:t>Recap of Day 1</a:t>
            </a:r>
          </a:p>
          <a:p>
            <a:pPr marL="457200" indent="-457200">
              <a:buFont typeface="+mj-lt"/>
              <a:buAutoNum type="arabicPeriod"/>
            </a:pPr>
            <a:r>
              <a:rPr lang="en-GB" dirty="0"/>
              <a:t>Anger management</a:t>
            </a:r>
          </a:p>
          <a:p>
            <a:pPr marL="457200" indent="-457200">
              <a:buFont typeface="+mj-lt"/>
              <a:buAutoNum type="arabicPeriod"/>
            </a:pPr>
            <a:r>
              <a:rPr lang="en-GB" dirty="0"/>
              <a:t>Exercises</a:t>
            </a:r>
          </a:p>
          <a:p>
            <a:pPr marL="457200" indent="-457200">
              <a:buFont typeface="+mj-lt"/>
              <a:buAutoNum type="arabicPeriod"/>
            </a:pPr>
            <a:r>
              <a:rPr lang="en-GB" dirty="0"/>
              <a:t>Narratives and identity</a:t>
            </a:r>
          </a:p>
          <a:p>
            <a:pPr marL="457200" indent="-457200">
              <a:buFont typeface="+mj-lt"/>
              <a:buAutoNum type="arabicPeriod"/>
            </a:pPr>
            <a:r>
              <a:rPr lang="en-GB" dirty="0"/>
              <a:t>Exercises</a:t>
            </a:r>
          </a:p>
          <a:p>
            <a:pPr marL="457200" indent="-457200">
              <a:buFont typeface="+mj-lt"/>
              <a:buAutoNum type="arabicPeriod"/>
            </a:pPr>
            <a:r>
              <a:rPr lang="en-GB" dirty="0"/>
              <a:t>Debate and simulation</a:t>
            </a:r>
          </a:p>
          <a:p>
            <a:pPr marL="457200" indent="-457200">
              <a:buFont typeface="+mj-lt"/>
              <a:buAutoNum type="arabicPeriod"/>
            </a:pPr>
            <a:r>
              <a:rPr lang="en-GB" dirty="0"/>
              <a:t>Exercises</a:t>
            </a:r>
          </a:p>
          <a:p>
            <a:pPr marL="457200" indent="-457200">
              <a:buFont typeface="+mj-lt"/>
              <a:buAutoNum type="arabicPeriod"/>
            </a:pPr>
            <a:r>
              <a:rPr lang="en-GB" dirty="0"/>
              <a:t>Feedback and conclusion</a:t>
            </a:r>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4</a:t>
            </a:fld>
            <a:endParaRPr lang="en-US" dirty="0"/>
          </a:p>
        </p:txBody>
      </p:sp>
      <p:sp>
        <p:nvSpPr>
          <p:cNvPr id="5" name="Заглавие 4">
            <a:extLst>
              <a:ext uri="{FF2B5EF4-FFF2-40B4-BE49-F238E27FC236}">
                <a16:creationId xmlns:a16="http://schemas.microsoft.com/office/drawing/2014/main" id="{F045F4F0-DFF0-4F8D-AEBE-AA1CFAC92E14}"/>
              </a:ext>
            </a:extLst>
          </p:cNvPr>
          <p:cNvSpPr>
            <a:spLocks noGrp="1"/>
          </p:cNvSpPr>
          <p:nvPr>
            <p:ph type="title"/>
          </p:nvPr>
        </p:nvSpPr>
        <p:spPr/>
        <p:txBody>
          <a:bodyPr/>
          <a:lstStyle/>
          <a:p>
            <a:r>
              <a:rPr lang="en-US" dirty="0"/>
              <a:t>Today’s programme</a:t>
            </a:r>
            <a:endParaRPr lang="bg-BG" dirty="0"/>
          </a:p>
        </p:txBody>
      </p:sp>
    </p:spTree>
    <p:extLst>
      <p:ext uri="{BB962C8B-B14F-4D97-AF65-F5344CB8AC3E}">
        <p14:creationId xmlns:p14="http://schemas.microsoft.com/office/powerpoint/2010/main" val="378299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What struck you?</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Discuss in twos</a:t>
            </a: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How does my angry reaction affect others? </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How do I react when I'm angry? </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300206" y="4232025"/>
            <a:ext cx="2716147" cy="900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What events/people/</a:t>
            </a:r>
            <a:br>
              <a:rPr lang="en-US" dirty="0">
                <a:solidFill>
                  <a:schemeClr val="tx1">
                    <a:lumMod val="75000"/>
                    <a:lumOff val="25000"/>
                  </a:schemeClr>
                </a:solidFill>
              </a:rPr>
            </a:br>
            <a:r>
              <a:rPr lang="en-US" dirty="0">
                <a:solidFill>
                  <a:schemeClr val="tx1">
                    <a:lumMod val="75000"/>
                    <a:lumOff val="25000"/>
                  </a:schemeClr>
                </a:solidFill>
              </a:rPr>
              <a:t>places/things make me angry? </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How do I know I am angry?</a:t>
            </a: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a:t>Anger: Exercise</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5</a:t>
            </a:fld>
            <a:endParaRPr lang="en-US" dirty="0"/>
          </a:p>
        </p:txBody>
      </p:sp>
    </p:spTree>
    <p:extLst>
      <p:ext uri="{BB962C8B-B14F-4D97-AF65-F5344CB8AC3E}">
        <p14:creationId xmlns:p14="http://schemas.microsoft.com/office/powerpoint/2010/main" val="10528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6D936375-326A-4F48-9803-EEA3C6D1385C}"/>
              </a:ext>
            </a:extLst>
          </p:cNvPr>
          <p:cNvSpPr>
            <a:spLocks noGrp="1"/>
          </p:cNvSpPr>
          <p:nvPr>
            <p:ph type="sldNum" sz="quarter" idx="12"/>
          </p:nvPr>
        </p:nvSpPr>
        <p:spPr/>
        <p:txBody>
          <a:bodyPr/>
          <a:lstStyle/>
          <a:p>
            <a:fld id="{CB318F78-A315-46C9-8B3F-2431B4397D31}" type="slidenum">
              <a:rPr lang="en-US" smtClean="0"/>
              <a:t>6</a:t>
            </a:fld>
            <a:endParaRPr lang="en-US" dirty="0"/>
          </a:p>
        </p:txBody>
      </p:sp>
      <p:sp>
        <p:nvSpPr>
          <p:cNvPr id="4" name="Заглавие 3">
            <a:extLst>
              <a:ext uri="{FF2B5EF4-FFF2-40B4-BE49-F238E27FC236}">
                <a16:creationId xmlns:a16="http://schemas.microsoft.com/office/drawing/2014/main" id="{5EFCD1D1-9501-4618-B28D-D48CE3C46167}"/>
              </a:ext>
            </a:extLst>
          </p:cNvPr>
          <p:cNvSpPr>
            <a:spLocks noGrp="1"/>
          </p:cNvSpPr>
          <p:nvPr>
            <p:ph type="title"/>
          </p:nvPr>
        </p:nvSpPr>
        <p:spPr/>
        <p:txBody>
          <a:bodyPr/>
          <a:lstStyle/>
          <a:p>
            <a:r>
              <a:rPr lang="en-GB" dirty="0"/>
              <a:t>Anger</a:t>
            </a:r>
            <a:endParaRPr lang="bg-BG" dirty="0"/>
          </a:p>
        </p:txBody>
      </p:sp>
      <p:sp>
        <p:nvSpPr>
          <p:cNvPr id="8" name="TextBox 5">
            <a:extLst>
              <a:ext uri="{FF2B5EF4-FFF2-40B4-BE49-F238E27FC236}">
                <a16:creationId xmlns:a16="http://schemas.microsoft.com/office/drawing/2014/main" id="{296B0811-0AFC-4209-AF20-8FA9DCBD406A}"/>
              </a:ext>
            </a:extLst>
          </p:cNvPr>
          <p:cNvSpPr txBox="1"/>
          <p:nvPr/>
        </p:nvSpPr>
        <p:spPr>
          <a:xfrm>
            <a:off x="3083260" y="5815134"/>
            <a:ext cx="2520280" cy="215444"/>
          </a:xfrm>
          <a:prstGeom prst="rect">
            <a:avLst/>
          </a:prstGeom>
          <a:noFill/>
        </p:spPr>
        <p:txBody>
          <a:bodyPr wrap="square" rtlCol="0">
            <a:spAutoFit/>
          </a:bodyPr>
          <a:lstStyle/>
          <a:p>
            <a:pPr algn="ctr"/>
            <a:r>
              <a:rPr lang="nl-NL" sz="800" i="1" dirty="0">
                <a:solidFill>
                  <a:schemeClr val="bg1">
                    <a:lumMod val="50000"/>
                  </a:schemeClr>
                </a:solidFill>
              </a:rPr>
              <a:t>Source: terratoolkit.eu</a:t>
            </a:r>
          </a:p>
        </p:txBody>
      </p:sp>
      <p:pic>
        <p:nvPicPr>
          <p:cNvPr id="3" name="Onlinemedia 2" title="Soren Lerche, DK">
            <a:hlinkClick r:id="" action="ppaction://media"/>
            <a:extLst>
              <a:ext uri="{FF2B5EF4-FFF2-40B4-BE49-F238E27FC236}">
                <a16:creationId xmlns:a16="http://schemas.microsoft.com/office/drawing/2014/main" id="{81E1D671-83D3-4AD3-986D-FC3F63576433}"/>
              </a:ext>
            </a:extLst>
          </p:cNvPr>
          <p:cNvPicPr>
            <a:picLocks noRot="1" noChangeAspect="1"/>
          </p:cNvPicPr>
          <p:nvPr>
            <a:videoFile r:link="rId1"/>
          </p:nvPr>
        </p:nvPicPr>
        <p:blipFill>
          <a:blip r:embed="rId4"/>
          <a:stretch>
            <a:fillRect/>
          </a:stretch>
        </p:blipFill>
        <p:spPr>
          <a:xfrm>
            <a:off x="1371600" y="2423082"/>
            <a:ext cx="5943600" cy="3343275"/>
          </a:xfrm>
          <a:prstGeom prst="rect">
            <a:avLst/>
          </a:prstGeom>
        </p:spPr>
      </p:pic>
      <p:sp>
        <p:nvSpPr>
          <p:cNvPr id="9" name="Tekstvak 8">
            <a:extLst>
              <a:ext uri="{FF2B5EF4-FFF2-40B4-BE49-F238E27FC236}">
                <a16:creationId xmlns:a16="http://schemas.microsoft.com/office/drawing/2014/main" id="{BD946D91-5C76-4F56-A3ED-B4399EAF305A}"/>
              </a:ext>
            </a:extLst>
          </p:cNvPr>
          <p:cNvSpPr txBox="1"/>
          <p:nvPr/>
        </p:nvSpPr>
        <p:spPr>
          <a:xfrm>
            <a:off x="2286000" y="1459102"/>
            <a:ext cx="4572000" cy="646331"/>
          </a:xfrm>
          <a:prstGeom prst="rect">
            <a:avLst/>
          </a:prstGeom>
          <a:noFill/>
        </p:spPr>
        <p:txBody>
          <a:bodyPr wrap="square">
            <a:spAutoFit/>
          </a:bodyPr>
          <a:lstStyle/>
          <a:p>
            <a:pPr lvl="0" algn="ctr" eaLnBrk="0" fontAlgn="base" hangingPunct="0">
              <a:spcBef>
                <a:spcPct val="0"/>
              </a:spcBef>
              <a:spcAft>
                <a:spcPct val="0"/>
              </a:spcAft>
            </a:pPr>
            <a:r>
              <a:rPr lang="en-US" altLang="en-US" i="1" dirty="0">
                <a:latin typeface="Arial" panose="020B0604020202020204" pitchFamily="34" charset="0"/>
              </a:rPr>
              <a:t>‘Try to understand why they are angry and try to challenge this anger.’</a:t>
            </a:r>
            <a:endParaRPr lang="en-US" altLang="en-US" sz="1500" i="1" dirty="0">
              <a:solidFill>
                <a:srgbClr val="000000"/>
              </a:solidFill>
              <a:latin typeface="Open Sans"/>
            </a:endParaRPr>
          </a:p>
        </p:txBody>
      </p:sp>
    </p:spTree>
    <p:extLst>
      <p:ext uri="{BB962C8B-B14F-4D97-AF65-F5344CB8AC3E}">
        <p14:creationId xmlns:p14="http://schemas.microsoft.com/office/powerpoint/2010/main" val="36336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3F7B9CB-440B-4BF9-B6C3-B766AC38D54A}"/>
              </a:ext>
            </a:extLst>
          </p:cNvPr>
          <p:cNvSpPr>
            <a:spLocks noGrp="1"/>
          </p:cNvSpPr>
          <p:nvPr>
            <p:ph type="sldNum" sz="quarter" idx="12"/>
          </p:nvPr>
        </p:nvSpPr>
        <p:spPr/>
        <p:txBody>
          <a:bodyPr/>
          <a:lstStyle/>
          <a:p>
            <a:fld id="{CB318F78-A315-46C9-8B3F-2431B4397D31}" type="slidenum">
              <a:rPr lang="en-US" smtClean="0"/>
              <a:t>7</a:t>
            </a:fld>
            <a:endParaRPr lang="en-US" dirty="0"/>
          </a:p>
        </p:txBody>
      </p:sp>
      <p:sp>
        <p:nvSpPr>
          <p:cNvPr id="7" name="Rechthoek: afgeronde hoeken 6">
            <a:extLst>
              <a:ext uri="{FF2B5EF4-FFF2-40B4-BE49-F238E27FC236}">
                <a16:creationId xmlns:a16="http://schemas.microsoft.com/office/drawing/2014/main" id="{B1293308-9871-4FB7-8ED2-667012AE2196}"/>
              </a:ext>
            </a:extLst>
          </p:cNvPr>
          <p:cNvSpPr/>
          <p:nvPr/>
        </p:nvSpPr>
        <p:spPr>
          <a:xfrm>
            <a:off x="1366521" y="3708400"/>
            <a:ext cx="1524000" cy="762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t>Experienced injustice</a:t>
            </a:r>
          </a:p>
        </p:txBody>
      </p:sp>
      <p:sp>
        <p:nvSpPr>
          <p:cNvPr id="8" name="Rechthoek: afgeronde hoeken 7">
            <a:extLst>
              <a:ext uri="{FF2B5EF4-FFF2-40B4-BE49-F238E27FC236}">
                <a16:creationId xmlns:a16="http://schemas.microsoft.com/office/drawing/2014/main" id="{71E1EDA7-45AE-4108-BCD6-72DFAC21B876}"/>
              </a:ext>
            </a:extLst>
          </p:cNvPr>
          <p:cNvSpPr/>
          <p:nvPr/>
        </p:nvSpPr>
        <p:spPr>
          <a:xfrm>
            <a:off x="6253480" y="3708400"/>
            <a:ext cx="1671320" cy="762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t>Radicalisation</a:t>
            </a:r>
          </a:p>
        </p:txBody>
      </p:sp>
      <p:sp>
        <p:nvSpPr>
          <p:cNvPr id="9" name="Pijl: rechts 8">
            <a:extLst>
              <a:ext uri="{FF2B5EF4-FFF2-40B4-BE49-F238E27FC236}">
                <a16:creationId xmlns:a16="http://schemas.microsoft.com/office/drawing/2014/main" id="{1EDF9DF3-BE7F-4DC1-A826-076566216259}"/>
              </a:ext>
            </a:extLst>
          </p:cNvPr>
          <p:cNvSpPr/>
          <p:nvPr/>
        </p:nvSpPr>
        <p:spPr>
          <a:xfrm>
            <a:off x="3048000" y="3708400"/>
            <a:ext cx="3048000" cy="75247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b="1" dirty="0"/>
              <a:t>Anger</a:t>
            </a:r>
          </a:p>
        </p:txBody>
      </p:sp>
      <p:sp>
        <p:nvSpPr>
          <p:cNvPr id="11" name="Pijl: rechts 10">
            <a:extLst>
              <a:ext uri="{FF2B5EF4-FFF2-40B4-BE49-F238E27FC236}">
                <a16:creationId xmlns:a16="http://schemas.microsoft.com/office/drawing/2014/main" id="{3A6DE0A5-BDB6-43DF-9515-A3440ECAA20B}"/>
              </a:ext>
            </a:extLst>
          </p:cNvPr>
          <p:cNvSpPr/>
          <p:nvPr/>
        </p:nvSpPr>
        <p:spPr>
          <a:xfrm rot="5400000">
            <a:off x="4307840" y="3432174"/>
            <a:ext cx="685801" cy="1524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Pijl: rechts 11">
            <a:extLst>
              <a:ext uri="{FF2B5EF4-FFF2-40B4-BE49-F238E27FC236}">
                <a16:creationId xmlns:a16="http://schemas.microsoft.com/office/drawing/2014/main" id="{6E67A5E7-D5A0-407A-8571-23B3DE1DA5F9}"/>
              </a:ext>
            </a:extLst>
          </p:cNvPr>
          <p:cNvSpPr/>
          <p:nvPr/>
        </p:nvSpPr>
        <p:spPr>
          <a:xfrm rot="16200000">
            <a:off x="4305301" y="4610099"/>
            <a:ext cx="685801" cy="15240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Rechthoek: afgeronde hoeken 12">
            <a:extLst>
              <a:ext uri="{FF2B5EF4-FFF2-40B4-BE49-F238E27FC236}">
                <a16:creationId xmlns:a16="http://schemas.microsoft.com/office/drawing/2014/main" id="{F1D05287-9AF8-4596-93B8-3C40715924C0}"/>
              </a:ext>
            </a:extLst>
          </p:cNvPr>
          <p:cNvSpPr/>
          <p:nvPr/>
        </p:nvSpPr>
        <p:spPr>
          <a:xfrm>
            <a:off x="3581401" y="5083176"/>
            <a:ext cx="2133600" cy="9525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Insufficient self correction of impulses</a:t>
            </a:r>
          </a:p>
        </p:txBody>
      </p:sp>
      <p:sp>
        <p:nvSpPr>
          <p:cNvPr id="14" name="Rechthoek: afgeronde hoeken 13">
            <a:extLst>
              <a:ext uri="{FF2B5EF4-FFF2-40B4-BE49-F238E27FC236}">
                <a16:creationId xmlns:a16="http://schemas.microsoft.com/office/drawing/2014/main" id="{AFC94FBB-8B37-4D7B-BCF7-E061BBD26F47}"/>
              </a:ext>
            </a:extLst>
          </p:cNvPr>
          <p:cNvSpPr/>
          <p:nvPr/>
        </p:nvSpPr>
        <p:spPr>
          <a:xfrm>
            <a:off x="3888740" y="2397125"/>
            <a:ext cx="1524000" cy="685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Insecurity</a:t>
            </a:r>
          </a:p>
        </p:txBody>
      </p:sp>
      <p:sp>
        <p:nvSpPr>
          <p:cNvPr id="4" name="Заглавие 3">
            <a:extLst>
              <a:ext uri="{FF2B5EF4-FFF2-40B4-BE49-F238E27FC236}">
                <a16:creationId xmlns:a16="http://schemas.microsoft.com/office/drawing/2014/main" id="{B1BF98ED-5F3E-42EB-AB41-59949380FD25}"/>
              </a:ext>
            </a:extLst>
          </p:cNvPr>
          <p:cNvSpPr>
            <a:spLocks noGrp="1"/>
          </p:cNvSpPr>
          <p:nvPr>
            <p:ph type="title"/>
          </p:nvPr>
        </p:nvSpPr>
        <p:spPr/>
        <p:txBody>
          <a:bodyPr/>
          <a:lstStyle/>
          <a:p>
            <a:r>
              <a:rPr lang="en-US" dirty="0"/>
              <a:t>Anger</a:t>
            </a:r>
            <a:endParaRPr lang="bg-BG" dirty="0"/>
          </a:p>
        </p:txBody>
      </p:sp>
      <p:sp>
        <p:nvSpPr>
          <p:cNvPr id="15" name="TextBox 5">
            <a:extLst>
              <a:ext uri="{FF2B5EF4-FFF2-40B4-BE49-F238E27FC236}">
                <a16:creationId xmlns:a16="http://schemas.microsoft.com/office/drawing/2014/main" id="{4241B72F-E99B-4665-8FF3-1A1A79F55B4E}"/>
              </a:ext>
            </a:extLst>
          </p:cNvPr>
          <p:cNvSpPr txBox="1"/>
          <p:nvPr/>
        </p:nvSpPr>
        <p:spPr>
          <a:xfrm>
            <a:off x="685800" y="6068333"/>
            <a:ext cx="2520280" cy="215444"/>
          </a:xfrm>
          <a:prstGeom prst="rect">
            <a:avLst/>
          </a:prstGeom>
          <a:noFill/>
        </p:spPr>
        <p:txBody>
          <a:bodyPr wrap="square" rtlCol="0">
            <a:spAutoFit/>
          </a:bodyPr>
          <a:lstStyle/>
          <a:p>
            <a:pPr algn="ctr"/>
            <a:r>
              <a:rPr lang="nl-NL" sz="800" i="1" dirty="0">
                <a:solidFill>
                  <a:schemeClr val="bg1">
                    <a:lumMod val="50000"/>
                  </a:schemeClr>
                </a:solidFill>
              </a:rPr>
              <a:t>Source: Van den Bos (2019)</a:t>
            </a:r>
          </a:p>
        </p:txBody>
      </p:sp>
    </p:spTree>
    <p:extLst>
      <p:ext uri="{BB962C8B-B14F-4D97-AF65-F5344CB8AC3E}">
        <p14:creationId xmlns:p14="http://schemas.microsoft.com/office/powerpoint/2010/main" val="7982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EF5F6-B14C-4A18-A46B-22922D5283F7}"/>
              </a:ext>
            </a:extLst>
          </p:cNvPr>
          <p:cNvSpPr>
            <a:spLocks noGrp="1"/>
          </p:cNvSpPr>
          <p:nvPr>
            <p:ph type="title"/>
          </p:nvPr>
        </p:nvSpPr>
        <p:spPr/>
        <p:txBody>
          <a:bodyPr/>
          <a:lstStyle/>
          <a:p>
            <a:r>
              <a:rPr lang="en-GB" dirty="0"/>
              <a:t>Anger</a:t>
            </a:r>
          </a:p>
        </p:txBody>
      </p:sp>
      <p:sp>
        <p:nvSpPr>
          <p:cNvPr id="6" name="Tijdelijke aanduiding voor dianummer 5">
            <a:extLst>
              <a:ext uri="{FF2B5EF4-FFF2-40B4-BE49-F238E27FC236}">
                <a16:creationId xmlns:a16="http://schemas.microsoft.com/office/drawing/2014/main" id="{752E1FA0-7025-4C6F-9255-BA89DB7E78C2}"/>
              </a:ext>
            </a:extLst>
          </p:cNvPr>
          <p:cNvSpPr>
            <a:spLocks noGrp="1"/>
          </p:cNvSpPr>
          <p:nvPr>
            <p:ph type="sldNum" sz="quarter" idx="12"/>
          </p:nvPr>
        </p:nvSpPr>
        <p:spPr/>
        <p:txBody>
          <a:bodyPr/>
          <a:lstStyle/>
          <a:p>
            <a:fld id="{CB318F78-A315-46C9-8B3F-2431B4397D31}" type="slidenum">
              <a:rPr lang="en-US" smtClean="0"/>
              <a:t>8</a:t>
            </a:fld>
            <a:endParaRPr lang="en-US" dirty="0"/>
          </a:p>
        </p:txBody>
      </p:sp>
      <p:sp>
        <p:nvSpPr>
          <p:cNvPr id="9" name="Tekstvak 8">
            <a:extLst>
              <a:ext uri="{FF2B5EF4-FFF2-40B4-BE49-F238E27FC236}">
                <a16:creationId xmlns:a16="http://schemas.microsoft.com/office/drawing/2014/main" id="{BA51A5ED-C96A-48B1-945E-654C003B0D37}"/>
              </a:ext>
            </a:extLst>
          </p:cNvPr>
          <p:cNvSpPr txBox="1"/>
          <p:nvPr/>
        </p:nvSpPr>
        <p:spPr>
          <a:xfrm>
            <a:off x="623455" y="2859613"/>
            <a:ext cx="2803960" cy="1138773"/>
          </a:xfrm>
          <a:prstGeom prst="rect">
            <a:avLst/>
          </a:prstGeom>
          <a:noFill/>
        </p:spPr>
        <p:txBody>
          <a:bodyPr wrap="square">
            <a:spAutoFit/>
          </a:bodyPr>
          <a:lstStyle/>
          <a:p>
            <a:endParaRPr lang="en-GB" sz="2000" dirty="0">
              <a:solidFill>
                <a:schemeClr val="tx1">
                  <a:lumMod val="75000"/>
                  <a:lumOff val="25000"/>
                </a:schemeClr>
              </a:solidFill>
            </a:endParaRPr>
          </a:p>
          <a:p>
            <a:r>
              <a:rPr lang="en-US" sz="2400" b="0" i="0" kern="1200" dirty="0">
                <a:solidFill>
                  <a:schemeClr val="tx1">
                    <a:lumMod val="75000"/>
                    <a:lumOff val="25000"/>
                  </a:schemeClr>
                </a:solidFill>
                <a:effectLst/>
              </a:rPr>
              <a:t>Primary and </a:t>
            </a:r>
            <a:br>
              <a:rPr lang="en-US" sz="2400" b="0" i="0" kern="1200" dirty="0">
                <a:solidFill>
                  <a:schemeClr val="tx1">
                    <a:lumMod val="75000"/>
                    <a:lumOff val="25000"/>
                  </a:schemeClr>
                </a:solidFill>
                <a:effectLst/>
              </a:rPr>
            </a:br>
            <a:r>
              <a:rPr lang="en-US" sz="2400" b="0" i="0" kern="1200" dirty="0">
                <a:solidFill>
                  <a:schemeClr val="tx1">
                    <a:lumMod val="75000"/>
                    <a:lumOff val="25000"/>
                  </a:schemeClr>
                </a:solidFill>
                <a:effectLst/>
              </a:rPr>
              <a:t>secondary emotion </a:t>
            </a:r>
            <a:endParaRPr lang="en-GB" sz="2400" dirty="0">
              <a:solidFill>
                <a:schemeClr val="tx1">
                  <a:lumMod val="75000"/>
                  <a:lumOff val="25000"/>
                </a:schemeClr>
              </a:solidFill>
            </a:endParaRPr>
          </a:p>
        </p:txBody>
      </p:sp>
      <p:sp>
        <p:nvSpPr>
          <p:cNvPr id="7" name="TextBox 5">
            <a:extLst>
              <a:ext uri="{FF2B5EF4-FFF2-40B4-BE49-F238E27FC236}">
                <a16:creationId xmlns:a16="http://schemas.microsoft.com/office/drawing/2014/main" id="{C0A83567-1C15-450C-B5A8-EB2F2C10B423}"/>
              </a:ext>
            </a:extLst>
          </p:cNvPr>
          <p:cNvSpPr txBox="1"/>
          <p:nvPr/>
        </p:nvSpPr>
        <p:spPr>
          <a:xfrm>
            <a:off x="4056857" y="6292695"/>
            <a:ext cx="4992685" cy="215444"/>
          </a:xfrm>
          <a:prstGeom prst="rect">
            <a:avLst/>
          </a:prstGeom>
          <a:noFill/>
        </p:spPr>
        <p:txBody>
          <a:bodyPr wrap="square" rtlCol="0">
            <a:spAutoFit/>
          </a:bodyPr>
          <a:lstStyle/>
          <a:p>
            <a:r>
              <a:rPr lang="nl-NL" sz="800" i="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Based on: https://www.gottman.com/blog/the-anger-iceberg/</a:t>
            </a:r>
            <a:endParaRPr lang="en-GB" sz="800" i="1" dirty="0">
              <a:solidFill>
                <a:schemeClr val="bg1">
                  <a:lumMod val="50000"/>
                </a:schemeClr>
              </a:solidFill>
            </a:endParaRPr>
          </a:p>
        </p:txBody>
      </p:sp>
      <p:pic>
        <p:nvPicPr>
          <p:cNvPr id="8" name="Картина 7">
            <a:extLst>
              <a:ext uri="{FF2B5EF4-FFF2-40B4-BE49-F238E27FC236}">
                <a16:creationId xmlns:a16="http://schemas.microsoft.com/office/drawing/2014/main" id="{6BA7D7B5-E498-4654-B091-26FEF73DF3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400175"/>
            <a:ext cx="3779520" cy="4898136"/>
          </a:xfrm>
          <a:prstGeom prst="rect">
            <a:avLst/>
          </a:prstGeom>
        </p:spPr>
      </p:pic>
    </p:spTree>
    <p:extLst>
      <p:ext uri="{BB962C8B-B14F-4D97-AF65-F5344CB8AC3E}">
        <p14:creationId xmlns:p14="http://schemas.microsoft.com/office/powerpoint/2010/main" val="10168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0</TotalTime>
  <Words>8596</Words>
  <Application>Microsoft Office PowerPoint</Application>
  <PresentationFormat>Bildschirmpräsentation (4:3)</PresentationFormat>
  <Paragraphs>886</Paragraphs>
  <Slides>37</Slides>
  <Notes>36</Notes>
  <HiddenSlides>0</HiddenSlides>
  <MMClips>1</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37</vt:i4>
      </vt:variant>
    </vt:vector>
  </HeadingPairs>
  <TitlesOfParts>
    <vt:vector size="46" baseType="lpstr">
      <vt:lpstr>Arial</vt:lpstr>
      <vt:lpstr>Avenir Roman</vt:lpstr>
      <vt:lpstr>Barlow</vt:lpstr>
      <vt:lpstr>Calibri</vt:lpstr>
      <vt:lpstr>Georgia</vt:lpstr>
      <vt:lpstr>Open Sans</vt:lpstr>
      <vt:lpstr>Symbol</vt:lpstr>
      <vt:lpstr>Verdana</vt:lpstr>
      <vt:lpstr>Office Theme</vt:lpstr>
      <vt:lpstr>Train the Trainer</vt:lpstr>
      <vt:lpstr>Recap of Day 1</vt:lpstr>
      <vt:lpstr>Question</vt:lpstr>
      <vt:lpstr>PowerPoint-Präsentation</vt:lpstr>
      <vt:lpstr>Today’s programme</vt:lpstr>
      <vt:lpstr>Anger: Exercise</vt:lpstr>
      <vt:lpstr>Anger</vt:lpstr>
      <vt:lpstr>Anger</vt:lpstr>
      <vt:lpstr>Anger</vt:lpstr>
      <vt:lpstr>Anger</vt:lpstr>
      <vt:lpstr>Workshop on anger management</vt:lpstr>
      <vt:lpstr>Anger management: Exercise 1</vt:lpstr>
      <vt:lpstr>Anger management: Exercise 1</vt:lpstr>
      <vt:lpstr>Anger management: Exercise 2</vt:lpstr>
      <vt:lpstr>Anger management: Exercise 2</vt:lpstr>
      <vt:lpstr>PowerPoint-Präsentation</vt:lpstr>
      <vt:lpstr>Narrative and identity</vt:lpstr>
      <vt:lpstr>Narratives and identity</vt:lpstr>
      <vt:lpstr>Narratives and identity</vt:lpstr>
      <vt:lpstr>Narratives and identity: Exercise </vt:lpstr>
      <vt:lpstr>Narratives and identity: Exercise</vt:lpstr>
      <vt:lpstr>Narratives and identity: Exercise </vt:lpstr>
      <vt:lpstr>Narratives and identity: Exercise </vt:lpstr>
      <vt:lpstr>Toxic narratives</vt:lpstr>
      <vt:lpstr>Narratives</vt:lpstr>
      <vt:lpstr>Workshop on narratives and identity</vt:lpstr>
      <vt:lpstr>Narratives and identity: Exercise 2</vt:lpstr>
      <vt:lpstr>Narratives and identity: Exercise 2</vt:lpstr>
      <vt:lpstr>Debate and simulation</vt:lpstr>
      <vt:lpstr>Workshop on debate and simulation</vt:lpstr>
      <vt:lpstr>The middle ground</vt:lpstr>
      <vt:lpstr>Debate and simulation: Exercise 1</vt:lpstr>
      <vt:lpstr>Debate and simulation: Exercise 1</vt:lpstr>
      <vt:lpstr>Feedback</vt:lpstr>
      <vt:lpstr>А question for the next time</vt:lpstr>
      <vt:lpstr>Conclusion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SPG</cp:lastModifiedBy>
  <cp:revision>131</cp:revision>
  <dcterms:created xsi:type="dcterms:W3CDTF">2019-01-04T14:31:26Z</dcterms:created>
  <dcterms:modified xsi:type="dcterms:W3CDTF">2021-04-26T10:11:13Z</dcterms:modified>
</cp:coreProperties>
</file>