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6"/>
  </p:notesMasterIdLst>
  <p:handoutMasterIdLst>
    <p:handoutMasterId r:id="rId37"/>
  </p:handoutMasterIdLst>
  <p:sldIdLst>
    <p:sldId id="266" r:id="rId2"/>
    <p:sldId id="406" r:id="rId3"/>
    <p:sldId id="419" r:id="rId4"/>
    <p:sldId id="355" r:id="rId5"/>
    <p:sldId id="351" r:id="rId6"/>
    <p:sldId id="422" r:id="rId7"/>
    <p:sldId id="321" r:id="rId8"/>
    <p:sldId id="455" r:id="rId9"/>
    <p:sldId id="400" r:id="rId10"/>
    <p:sldId id="456" r:id="rId11"/>
    <p:sldId id="457" r:id="rId12"/>
    <p:sldId id="458" r:id="rId13"/>
    <p:sldId id="459" r:id="rId14"/>
    <p:sldId id="411" r:id="rId15"/>
    <p:sldId id="439" r:id="rId16"/>
    <p:sldId id="354" r:id="rId17"/>
    <p:sldId id="460" r:id="rId18"/>
    <p:sldId id="461" r:id="rId19"/>
    <p:sldId id="462" r:id="rId20"/>
    <p:sldId id="463" r:id="rId21"/>
    <p:sldId id="357" r:id="rId22"/>
    <p:sldId id="369" r:id="rId23"/>
    <p:sldId id="464" r:id="rId24"/>
    <p:sldId id="465" r:id="rId25"/>
    <p:sldId id="466" r:id="rId26"/>
    <p:sldId id="441" r:id="rId27"/>
    <p:sldId id="467" r:id="rId28"/>
    <p:sldId id="447" r:id="rId29"/>
    <p:sldId id="444" r:id="rId30"/>
    <p:sldId id="468" r:id="rId31"/>
    <p:sldId id="469" r:id="rId32"/>
    <p:sldId id="435" r:id="rId33"/>
    <p:sldId id="470" r:id="rId34"/>
    <p:sldId id="2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00"/>
    <a:srgbClr val="CC3399"/>
    <a:srgbClr val="F9A307"/>
    <a:srgbClr val="0BA7DF"/>
    <a:srgbClr val="084092"/>
    <a:srgbClr val="006600"/>
    <a:srgbClr val="0770B1"/>
    <a:srgbClr val="26687C"/>
    <a:srgbClr val="EB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77" autoAdjust="0"/>
  </p:normalViewPr>
  <p:slideViewPr>
    <p:cSldViewPr>
      <p:cViewPr varScale="1">
        <p:scale>
          <a:sx n="92" d="100"/>
          <a:sy n="92" d="100"/>
        </p:scale>
        <p:origin x="2076"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Automatische</a:t>
          </a:r>
          <a:r>
            <a:rPr lang="en-US" sz="1600" b="1" dirty="0"/>
            <a:t> </a:t>
          </a:r>
          <a:r>
            <a:rPr lang="en-US" sz="1600" b="1" dirty="0" err="1"/>
            <a:t>Reflexte</a:t>
          </a:r>
          <a:endParaRPr lang="en-US" sz="1600" b="1" dirty="0"/>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Fundamentale</a:t>
          </a:r>
          <a:r>
            <a:rPr lang="en-US" sz="1600" b="1" dirty="0"/>
            <a:t> </a:t>
          </a:r>
          <a:r>
            <a:rPr lang="en-US" sz="1600" b="1" dirty="0" err="1"/>
            <a:t>Emotionen</a:t>
          </a:r>
          <a:endParaRPr lang="en-US" sz="1600" b="1" dirty="0"/>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Push-</a:t>
          </a:r>
          <a:r>
            <a:rPr lang="en-US" sz="1600" b="1" dirty="0" err="1"/>
            <a:t>Faktoren</a:t>
          </a:r>
          <a:endParaRPr lang="en-US" sz="1600" b="1" dirty="0"/>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Wut</a:t>
          </a:r>
          <a:r>
            <a:rPr lang="en-US" sz="1600" b="1" dirty="0"/>
            <a:t>-Management</a:t>
          </a:r>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noFill/>
        <a:ln>
          <a:solidFill>
            <a:srgbClr val="FF6600"/>
          </a:solidFill>
        </a:ln>
      </dgm:spPr>
      <dgm:t>
        <a:bodyPr/>
        <a:lstStyle/>
        <a:p>
          <a:endParaRPr lang="en-US" sz="1600" b="1"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en-GB" sz="1600" b="1"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Chronische</a:t>
          </a:r>
          <a:r>
            <a:rPr lang="en-US" sz="1600" b="1" dirty="0"/>
            <a:t> </a:t>
          </a:r>
          <a:r>
            <a:rPr lang="en-US" sz="1600" b="1" dirty="0" err="1"/>
            <a:t>Reaktionen</a:t>
          </a:r>
          <a:endParaRPr lang="en-US" sz="1600" b="1" dirty="0"/>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0DB76F14-1C36-4DFD-8CD8-6A44271A3A5E}" type="presOf" srcId="{8A5C3110-336E-4AC7-AA73-39E669B26596}" destId="{54A0A1A9-0D79-410A-8963-AFC64FD7AD0E}" srcOrd="0" destOrd="0" presId="urn:microsoft.com/office/officeart/2005/8/layout/radial3"/>
    <dgm:cxn modelId="{B912D916-7321-4684-A24E-AEE00617A155}" type="presOf" srcId="{D6773533-644E-4D3B-B919-360FC1F4696A}" destId="{99B8D19E-CDAF-405F-9D33-C9CCA1FE28B8}"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3F005363-D566-4BF3-AB0C-0D4018E1C5AD}" type="presOf" srcId="{FA16CEED-C273-4D1F-A21C-008F591E7F67}" destId="{1C05C148-DEED-4696-99AB-322300E892B3}"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112CC791-33FD-45EA-98FA-CB51E22860DE}" type="presOf" srcId="{7A5E5351-2EFA-4859-920A-D780581E864B}" destId="{2A92D750-9ADE-4258-94EC-074E4C45AA48}" srcOrd="0" destOrd="0" presId="urn:microsoft.com/office/officeart/2005/8/layout/radial3"/>
    <dgm:cxn modelId="{F2E8ACA5-8622-45B8-B34D-2AA62A2859FD}" srcId="{FA16CEED-C273-4D1F-A21C-008F591E7F67}" destId="{CC8AAA5B-860C-4D61-AD8A-64BF61902E42}" srcOrd="1" destOrd="0" parTransId="{84343F1B-E04E-4994-9EFE-AA6D08992714}" sibTransId="{A92E694B-94C5-43FA-99CB-A9CED96D8174}"/>
    <dgm:cxn modelId="{380EAEB5-64A7-412B-84E0-41D5E424F93A}" srcId="{D6773533-644E-4D3B-B919-360FC1F4696A}" destId="{8A5C3110-336E-4AC7-AA73-39E669B26596}" srcOrd="2" destOrd="0" parTransId="{965E6627-6BFF-4F16-A12A-87AC294D1E05}" sibTransId="{5696EF55-79B1-4073-8BD4-57BE45B4E803}"/>
    <dgm:cxn modelId="{7991D5C6-FE53-4340-96FC-0B42CF023597}" type="presOf" srcId="{E3A2566B-C97D-4F4D-9441-DA0FC3A41632}" destId="{5700B36B-E52A-48C9-A9C6-3C6B25ADABA9}" srcOrd="0" destOrd="0" presId="urn:microsoft.com/office/officeart/2005/8/layout/radial3"/>
    <dgm:cxn modelId="{6C666AC8-C336-42DC-8689-3BAB792B6773}" type="presOf" srcId="{6224379F-43B8-4F2A-A9E7-55EBDF3D597C}" destId="{AF0B5D36-ACB3-4C4C-A226-384FC7F8BC10}" srcOrd="0" destOrd="0" presId="urn:microsoft.com/office/officeart/2005/8/layout/radial3"/>
    <dgm:cxn modelId="{88886ACC-9C42-452B-B3A6-CC78F08FE1BC}" type="presOf" srcId="{6F7A1A34-A9AE-4DCB-BAC5-E90640BB9FC5}" destId="{03BF36AC-E73E-4A5A-B7C3-CB6F4B28016B}" srcOrd="0" destOrd="0" presId="urn:microsoft.com/office/officeart/2005/8/layout/radial3"/>
    <dgm:cxn modelId="{35EF00C0-990F-4224-99A9-888ACC562287}" type="presParOf" srcId="{1C05C148-DEED-4696-99AB-322300E892B3}" destId="{671F9C92-3D76-404A-83D0-FB2B400FBB16}" srcOrd="0" destOrd="0" presId="urn:microsoft.com/office/officeart/2005/8/layout/radial3"/>
    <dgm:cxn modelId="{8D994BD7-4B23-49A5-982D-76B1289E51FF}" type="presParOf" srcId="{671F9C92-3D76-404A-83D0-FB2B400FBB16}" destId="{99B8D19E-CDAF-405F-9D33-C9CCA1FE28B8}" srcOrd="0" destOrd="0" presId="urn:microsoft.com/office/officeart/2005/8/layout/radial3"/>
    <dgm:cxn modelId="{C07876F0-3555-4D0A-8985-8B4CD1FBCF49}" type="presParOf" srcId="{671F9C92-3D76-404A-83D0-FB2B400FBB16}" destId="{AF0B5D36-ACB3-4C4C-A226-384FC7F8BC10}" srcOrd="1" destOrd="0" presId="urn:microsoft.com/office/officeart/2005/8/layout/radial3"/>
    <dgm:cxn modelId="{9C2D6EA3-E0BE-4B57-B443-3C8AB47525CA}" type="presParOf" srcId="{671F9C92-3D76-404A-83D0-FB2B400FBB16}" destId="{2A92D750-9ADE-4258-94EC-074E4C45AA48}" srcOrd="2" destOrd="0" presId="urn:microsoft.com/office/officeart/2005/8/layout/radial3"/>
    <dgm:cxn modelId="{7E751CC5-FDC8-436F-9862-815DD9D59269}" type="presParOf" srcId="{671F9C92-3D76-404A-83D0-FB2B400FBB16}" destId="{54A0A1A9-0D79-410A-8963-AFC64FD7AD0E}" srcOrd="3" destOrd="0" presId="urn:microsoft.com/office/officeart/2005/8/layout/radial3"/>
    <dgm:cxn modelId="{1277542A-5403-4957-9394-30900D5F2917}" type="presParOf" srcId="{671F9C92-3D76-404A-83D0-FB2B400FBB16}" destId="{5700B36B-E52A-48C9-A9C6-3C6B25ADABA9}" srcOrd="4" destOrd="0" presId="urn:microsoft.com/office/officeart/2005/8/layout/radial3"/>
    <dgm:cxn modelId="{A90E4487-5944-4A0C-B703-D488F1ADD876}"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Wer</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2000" dirty="0" err="1">
              <a:solidFill>
                <a:schemeClr val="tx1">
                  <a:lumMod val="75000"/>
                  <a:lumOff val="25000"/>
                </a:schemeClr>
              </a:solidFill>
            </a:rPr>
            <a:t>PraktikerInnen</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Was</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err="1">
              <a:solidFill>
                <a:schemeClr val="tx1">
                  <a:lumMod val="75000"/>
                  <a:lumOff val="25000"/>
                </a:schemeClr>
              </a:solidFill>
            </a:rPr>
            <a:t>Rahmenbedingungen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Übungen</a:t>
          </a:r>
          <a:r>
            <a:rPr lang="en-GB" sz="1900" dirty="0">
              <a:solidFill>
                <a:schemeClr val="tx1">
                  <a:lumMod val="75000"/>
                  <a:lumOff val="25000"/>
                </a:schemeClr>
              </a:solidFill>
            </a:rPr>
            <a:t> &amp; </a:t>
          </a:r>
          <a:r>
            <a:rPr lang="en-GB" sz="1900" dirty="0" err="1">
              <a:solidFill>
                <a:schemeClr val="tx1">
                  <a:lumMod val="75000"/>
                  <a:lumOff val="25000"/>
                </a:schemeClr>
              </a:solidFill>
            </a:rPr>
            <a:t>Simulationen</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Wie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n-GB" sz="2000" dirty="0">
              <a:solidFill>
                <a:schemeClr val="tx1">
                  <a:lumMod val="75000"/>
                  <a:lumOff val="25000"/>
                </a:schemeClr>
              </a:solidFill>
            </a:rPr>
            <a:t>Wissen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n-GB" sz="2000" dirty="0" err="1">
              <a:solidFill>
                <a:schemeClr val="tx1">
                  <a:lumMod val="75000"/>
                  <a:lumOff val="25000"/>
                </a:schemeClr>
              </a:solidFill>
            </a:rPr>
            <a:t>Praktische</a:t>
          </a:r>
          <a:r>
            <a:rPr lang="en-GB" sz="2000" dirty="0">
              <a:solidFill>
                <a:schemeClr val="tx1">
                  <a:lumMod val="75000"/>
                  <a:lumOff val="25000"/>
                </a:schemeClr>
              </a:solidFill>
            </a:rPr>
            <a:t>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Ergebnis</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n-GB" sz="2000" dirty="0" err="1">
              <a:solidFill>
                <a:schemeClr val="tx1">
                  <a:lumMod val="75000"/>
                  <a:lumOff val="25000"/>
                </a:schemeClr>
              </a:solidFill>
            </a:rPr>
            <a:t>Zeichen</a:t>
          </a:r>
          <a:r>
            <a:rPr lang="en-GB" sz="2000" dirty="0">
              <a:solidFill>
                <a:schemeClr val="tx1">
                  <a:lumMod val="75000"/>
                  <a:lumOff val="25000"/>
                </a:schemeClr>
              </a:solidFill>
            </a:rPr>
            <a:t> </a:t>
          </a:r>
          <a:r>
            <a:rPr lang="en-GB" sz="2000" dirty="0" err="1">
              <a:solidFill>
                <a:schemeClr val="tx1">
                  <a:lumMod val="75000"/>
                  <a:lumOff val="25000"/>
                </a:schemeClr>
              </a:solidFill>
            </a:rPr>
            <a:t>erkennen</a:t>
          </a:r>
          <a:endParaRPr lang="en-GB" sz="20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n-GB" sz="2000" dirty="0" err="1">
              <a:solidFill>
                <a:schemeClr val="tx1">
                  <a:lumMod val="75000"/>
                  <a:lumOff val="25000"/>
                </a:schemeClr>
              </a:solidFill>
            </a:rPr>
            <a:t>Wutmanagement</a:t>
          </a:r>
          <a:endParaRPr lang="en-GB" sz="20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custScaleX="100000" custLinFactNeighborX="1321">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3d3" qsCatId="3D" csTypeId="urn:microsoft.com/office/officeart/2005/8/colors/accent4_2" csCatId="accent4" phldr="1"/>
      <dgm:spPr/>
    </dgm:pt>
    <dgm:pt modelId="{925941C5-F819-443B-B5FA-64A1EEDD0C36}">
      <dgm:prSet phldrT="[Tekst]"/>
      <dgm:spPr/>
      <dgm:t>
        <a:bodyPr/>
        <a:lstStyle/>
        <a:p>
          <a:r>
            <a:rPr lang="en-GB" dirty="0"/>
            <a:t>Interne </a:t>
          </a:r>
          <a:r>
            <a:rPr lang="en-GB" dirty="0" err="1"/>
            <a:t>Identität</a:t>
          </a:r>
          <a:endParaRPr lang="en-GB"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rPr lang="en-GB" dirty="0" err="1"/>
            <a:t>Externe</a:t>
          </a:r>
          <a:r>
            <a:rPr lang="en-GB" dirty="0"/>
            <a:t> </a:t>
          </a:r>
          <a:r>
            <a:rPr lang="en-GB" dirty="0" err="1"/>
            <a:t>Identität</a:t>
          </a:r>
          <a:endParaRPr lang="en-GB"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199A0010-39B8-490F-B001-0904E6A3B826}" srcId="{1B001C79-3885-4A94-B5E3-4D6836C0E203}" destId="{925941C5-F819-443B-B5FA-64A1EEDD0C36}" srcOrd="0" destOrd="0" parTransId="{9C4E13C5-673F-4D3F-85E6-2F39A8AB2170}" sibTransId="{2A26F1AF-886E-43EA-AC5E-1ACB1F9B9729}"/>
    <dgm:cxn modelId="{C0008A14-1C65-442A-9CD9-C45FE4AA5C6A}" type="presOf" srcId="{A3A93CB9-F726-4FD5-A156-8A1C23B81563}" destId="{AFFFCFE8-D653-43E6-B601-08CBD8F01952}" srcOrd="1" destOrd="0" presId="urn:microsoft.com/office/officeart/2005/8/layout/venn1"/>
    <dgm:cxn modelId="{55ED4363-80D9-41F1-86DF-09E45AABBD40}" type="presOf" srcId="{925941C5-F819-443B-B5FA-64A1EEDD0C36}" destId="{E84B3A34-9B99-40BE-BF16-13442021F0DB}" srcOrd="0" destOrd="0" presId="urn:microsoft.com/office/officeart/2005/8/layout/venn1"/>
    <dgm:cxn modelId="{E7936145-B503-42A8-96CD-CB1E9213EE1A}"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5CE9F584-D4B9-401C-AA76-02431908B79A}" type="presOf" srcId="{925941C5-F819-443B-B5FA-64A1EEDD0C36}" destId="{C0294074-ABD1-4891-B4C6-AEF73E181EFE}" srcOrd="1" destOrd="0" presId="urn:microsoft.com/office/officeart/2005/8/layout/venn1"/>
    <dgm:cxn modelId="{AD45C8A1-12CC-4C44-9B60-D2FA0E864608}" type="presOf" srcId="{A3A93CB9-F726-4FD5-A156-8A1C23B81563}" destId="{30D752B7-372C-480B-9860-730BE3ED62D7}" srcOrd="0" destOrd="0" presId="urn:microsoft.com/office/officeart/2005/8/layout/venn1"/>
    <dgm:cxn modelId="{FF9D905F-15E3-44AF-B596-AA946B30C7F5}" type="presParOf" srcId="{6C70655E-4D24-48C0-87B8-35D407BDEF8F}" destId="{E84B3A34-9B99-40BE-BF16-13442021F0DB}" srcOrd="0" destOrd="0" presId="urn:microsoft.com/office/officeart/2005/8/layout/venn1"/>
    <dgm:cxn modelId="{4E10EC16-529C-4ADF-906A-0B70A652F61E}" type="presParOf" srcId="{6C70655E-4D24-48C0-87B8-35D407BDEF8F}" destId="{C0294074-ABD1-4891-B4C6-AEF73E181EFE}" srcOrd="1" destOrd="0" presId="urn:microsoft.com/office/officeart/2005/8/layout/venn1"/>
    <dgm:cxn modelId="{B30770C3-9B05-463D-A2DE-988B6A08787F}" type="presParOf" srcId="{6C70655E-4D24-48C0-87B8-35D407BDEF8F}" destId="{30D752B7-372C-480B-9860-730BE3ED62D7}" srcOrd="2" destOrd="0" presId="urn:microsoft.com/office/officeart/2005/8/layout/venn1"/>
    <dgm:cxn modelId="{3D63EFF8-474C-4657-A74D-9CBB1E4E3B24}"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Wer</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PraktikerInnen</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Was</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err="1">
              <a:solidFill>
                <a:schemeClr val="tx1">
                  <a:lumMod val="75000"/>
                  <a:lumOff val="25000"/>
                </a:schemeClr>
              </a:solidFill>
            </a:rPr>
            <a:t>Rahmenbedingungen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Übungen</a:t>
          </a:r>
          <a:r>
            <a:rPr lang="en-GB" sz="1900" dirty="0">
              <a:solidFill>
                <a:schemeClr val="tx1">
                  <a:lumMod val="75000"/>
                  <a:lumOff val="25000"/>
                </a:schemeClr>
              </a:solidFill>
            </a:rPr>
            <a:t>, </a:t>
          </a:r>
          <a:r>
            <a:rPr lang="en-GB" sz="1900" dirty="0" err="1">
              <a:solidFill>
                <a:schemeClr val="tx1">
                  <a:lumMod val="75000"/>
                  <a:lumOff val="25000"/>
                </a:schemeClr>
              </a:solidFill>
            </a:rPr>
            <a:t>Simulationen</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Wie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n-GB" sz="1900" dirty="0">
              <a:solidFill>
                <a:schemeClr val="tx1">
                  <a:lumMod val="75000"/>
                  <a:lumOff val="25000"/>
                </a:schemeClr>
              </a:solidFill>
            </a:rPr>
            <a:t>Wissen </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n-GB" sz="1900" dirty="0" err="1">
              <a:solidFill>
                <a:schemeClr val="tx1">
                  <a:lumMod val="75000"/>
                  <a:lumOff val="25000"/>
                </a:schemeClr>
              </a:solidFill>
            </a:rPr>
            <a:t>Praktische</a:t>
          </a:r>
          <a:r>
            <a:rPr lang="en-GB" sz="1900" dirty="0">
              <a:solidFill>
                <a:schemeClr val="tx1">
                  <a:lumMod val="75000"/>
                  <a:lumOff val="25000"/>
                </a:schemeClr>
              </a:solidFill>
            </a:rPr>
            <a:t>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Ergebnis</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err="1">
              <a:solidFill>
                <a:schemeClr val="tx1">
                  <a:lumMod val="75000"/>
                  <a:lumOff val="25000"/>
                </a:schemeClr>
              </a:solidFill>
            </a:rPr>
            <a:t>Zeichen</a:t>
          </a:r>
          <a:r>
            <a:rPr lang="en-GB" dirty="0">
              <a:solidFill>
                <a:schemeClr val="tx1">
                  <a:lumMod val="75000"/>
                  <a:lumOff val="25000"/>
                </a:schemeClr>
              </a:solidFill>
            </a:rPr>
            <a:t> </a:t>
          </a:r>
          <a:r>
            <a:rPr lang="en-GB" dirty="0" err="1">
              <a:solidFill>
                <a:schemeClr val="tx1">
                  <a:lumMod val="75000"/>
                  <a:lumOff val="25000"/>
                </a:schemeClr>
              </a:solidFill>
            </a:rPr>
            <a:t>erkennen</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65000"/>
                  <a:lumOff val="35000"/>
                </a:schemeClr>
              </a:solidFill>
            </a:rPr>
            <a:t>Umgang</a:t>
          </a:r>
          <a:r>
            <a:rPr lang="en-GB" dirty="0">
              <a:solidFill>
                <a:schemeClr val="tx1">
                  <a:lumMod val="65000"/>
                  <a:lumOff val="35000"/>
                </a:schemeClr>
              </a:solidFill>
            </a:rPr>
            <a:t> </a:t>
          </a:r>
          <a:r>
            <a:rPr lang="en-GB" dirty="0" err="1">
              <a:solidFill>
                <a:schemeClr val="tx1">
                  <a:lumMod val="65000"/>
                  <a:lumOff val="35000"/>
                </a:schemeClr>
              </a:solidFill>
            </a:rPr>
            <a:t>mit</a:t>
          </a:r>
          <a:r>
            <a:rPr lang="en-GB" dirty="0">
              <a:solidFill>
                <a:schemeClr val="tx1">
                  <a:lumMod val="65000"/>
                  <a:lumOff val="35000"/>
                </a:schemeClr>
              </a:solidFill>
            </a:rPr>
            <a:t> </a:t>
          </a:r>
          <a:r>
            <a:rPr lang="en-GB" dirty="0" err="1">
              <a:solidFill>
                <a:schemeClr val="tx1">
                  <a:lumMod val="65000"/>
                  <a:lumOff val="35000"/>
                </a:schemeClr>
              </a:solidFill>
            </a:rPr>
            <a:t>dysfunktionalen</a:t>
          </a:r>
          <a:r>
            <a:rPr lang="en-GB" dirty="0">
              <a:solidFill>
                <a:schemeClr val="tx1">
                  <a:lumMod val="65000"/>
                  <a:lumOff val="35000"/>
                </a:schemeClr>
              </a:solidFill>
            </a:rPr>
            <a:t> </a:t>
          </a:r>
          <a:r>
            <a:rPr lang="en-GB" dirty="0" err="1">
              <a:solidFill>
                <a:schemeClr val="tx1">
                  <a:lumMod val="65000"/>
                  <a:lumOff val="35000"/>
                </a:schemeClr>
              </a:solidFill>
            </a:rPr>
            <a:t>Narrativen</a:t>
          </a:r>
          <a:endParaRPr lang="en-GB" dirty="0">
            <a:solidFill>
              <a:schemeClr val="tx1">
                <a:lumMod val="65000"/>
                <a:lumOff val="3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Wer</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2000" dirty="0" err="1">
              <a:solidFill>
                <a:schemeClr val="tx1">
                  <a:lumMod val="75000"/>
                  <a:lumOff val="25000"/>
                </a:schemeClr>
              </a:solidFill>
            </a:rPr>
            <a:t>PraktikerInnen</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Was</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err="1">
              <a:solidFill>
                <a:schemeClr val="tx1">
                  <a:lumMod val="75000"/>
                  <a:lumOff val="25000"/>
                </a:schemeClr>
              </a:solidFill>
            </a:rPr>
            <a:t>Rahmenbedingungen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err="1">
              <a:solidFill>
                <a:schemeClr val="tx1">
                  <a:lumMod val="75000"/>
                  <a:lumOff val="25000"/>
                </a:schemeClr>
              </a:solidFill>
            </a:rPr>
            <a:t>Übungen</a:t>
          </a:r>
          <a:r>
            <a:rPr lang="en-GB" sz="1900" dirty="0">
              <a:solidFill>
                <a:schemeClr val="tx1">
                  <a:lumMod val="75000"/>
                  <a:lumOff val="25000"/>
                </a:schemeClr>
              </a:solidFill>
            </a:rPr>
            <a:t> &amp; </a:t>
          </a:r>
          <a:r>
            <a:rPr lang="en-GB" sz="1900" dirty="0" err="1">
              <a:solidFill>
                <a:schemeClr val="tx1">
                  <a:lumMod val="75000"/>
                  <a:lumOff val="25000"/>
                </a:schemeClr>
              </a:solidFill>
            </a:rPr>
            <a:t>Simulationen</a:t>
          </a:r>
          <a:endParaRPr lang="en-GB" sz="1900"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Wie</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n-GB" sz="2000" dirty="0">
              <a:solidFill>
                <a:schemeClr val="tx1">
                  <a:lumMod val="75000"/>
                  <a:lumOff val="25000"/>
                </a:schemeClr>
              </a:solidFill>
            </a:rPr>
            <a:t>Wissen</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n-GB" sz="2000" dirty="0" err="1">
              <a:solidFill>
                <a:schemeClr val="tx1">
                  <a:lumMod val="75000"/>
                  <a:lumOff val="25000"/>
                </a:schemeClr>
              </a:solidFill>
            </a:rPr>
            <a:t>Praktische</a:t>
          </a:r>
          <a:r>
            <a:rPr lang="en-GB" sz="2000" dirty="0">
              <a:solidFill>
                <a:schemeClr val="tx1">
                  <a:lumMod val="75000"/>
                  <a:lumOff val="25000"/>
                </a:schemeClr>
              </a:solidFill>
            </a:rPr>
            <a:t>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Ergebnis</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n-GB" sz="2000" dirty="0" err="1">
              <a:solidFill>
                <a:schemeClr val="tx1">
                  <a:lumMod val="75000"/>
                  <a:lumOff val="25000"/>
                </a:schemeClr>
              </a:solidFill>
            </a:rPr>
            <a:t>Zeichen</a:t>
          </a:r>
          <a:r>
            <a:rPr lang="en-GB" sz="2000" dirty="0">
              <a:solidFill>
                <a:schemeClr val="tx1">
                  <a:lumMod val="75000"/>
                  <a:lumOff val="25000"/>
                </a:schemeClr>
              </a:solidFill>
            </a:rPr>
            <a:t> </a:t>
          </a:r>
          <a:r>
            <a:rPr lang="en-GB" sz="2000" dirty="0" err="1">
              <a:solidFill>
                <a:schemeClr val="tx1">
                  <a:lumMod val="75000"/>
                  <a:lumOff val="25000"/>
                </a:schemeClr>
              </a:solidFill>
            </a:rPr>
            <a:t>erkennen</a:t>
          </a:r>
          <a:endParaRPr lang="en-GB" sz="2000"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n-GB" sz="2000" dirty="0" err="1">
              <a:solidFill>
                <a:schemeClr val="tx1">
                  <a:lumMod val="75000"/>
                  <a:lumOff val="25000"/>
                </a:schemeClr>
              </a:solidFill>
            </a:rPr>
            <a:t>Fertigkeiten</a:t>
          </a:r>
          <a:r>
            <a:rPr lang="en-GB" sz="2000" dirty="0">
              <a:solidFill>
                <a:schemeClr val="tx1">
                  <a:lumMod val="75000"/>
                  <a:lumOff val="25000"/>
                </a:schemeClr>
              </a:solidFill>
            </a:rPr>
            <a:t> </a:t>
          </a:r>
          <a:r>
            <a:rPr lang="en-GB" sz="2000" dirty="0" err="1">
              <a:solidFill>
                <a:schemeClr val="tx1">
                  <a:lumMod val="75000"/>
                  <a:lumOff val="25000"/>
                </a:schemeClr>
              </a:solidFill>
            </a:rPr>
            <a:t>besprechen</a:t>
          </a:r>
          <a:endParaRPr lang="en-GB" sz="2000"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custScaleX="100000" custLinFactNeighborX="1321">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no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Automatische</a:t>
          </a:r>
          <a:r>
            <a:rPr lang="en-US" sz="1600" b="1" kern="1200" dirty="0"/>
            <a:t> </a:t>
          </a:r>
          <a:r>
            <a:rPr lang="en-US" sz="1600" b="1" kern="1200" dirty="0" err="1"/>
            <a:t>Reflexte</a:t>
          </a:r>
          <a:endParaRPr lang="en-US" sz="1600" b="1" kern="1200" dirty="0"/>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Fundamentale</a:t>
          </a:r>
          <a:r>
            <a:rPr lang="en-US" sz="1600" b="1" kern="1200" dirty="0"/>
            <a:t> </a:t>
          </a:r>
          <a:r>
            <a:rPr lang="en-US" sz="1600" b="1" kern="1200" dirty="0" err="1"/>
            <a:t>Emotionen</a:t>
          </a:r>
          <a:endParaRPr lang="en-US" sz="1600" b="1" kern="1200" dirty="0"/>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Chronische</a:t>
          </a:r>
          <a:r>
            <a:rPr lang="en-US" sz="1600" b="1" kern="1200" dirty="0"/>
            <a:t> </a:t>
          </a:r>
          <a:r>
            <a:rPr lang="en-US" sz="1600" b="1" kern="1200" dirty="0" err="1"/>
            <a:t>Reaktionen</a:t>
          </a:r>
          <a:endParaRPr lang="en-US" sz="1600" b="1" kern="1200" dirty="0"/>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Push-</a:t>
          </a:r>
          <a:r>
            <a:rPr lang="en-US" sz="1600" b="1" kern="1200" dirty="0" err="1"/>
            <a:t>Faktoren</a:t>
          </a:r>
          <a:endParaRPr lang="en-US" sz="1600" b="1" kern="1200" dirty="0"/>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Wut</a:t>
          </a:r>
          <a:r>
            <a:rPr lang="en-US" sz="1600" b="1" kern="1200" dirty="0"/>
            <a:t>-Management</a:t>
          </a:r>
        </a:p>
      </dsp:txBody>
      <dsp:txXfrm>
        <a:off x="1139900" y="1403344"/>
        <a:ext cx="1464251" cy="884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Wer</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Was</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Wie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Ergebnis</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PraktikerInnen</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Rahmenbedingungen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Übungen</a:t>
          </a:r>
          <a:r>
            <a:rPr lang="en-GB" sz="1900" kern="1200" dirty="0">
              <a:solidFill>
                <a:schemeClr val="tx1">
                  <a:lumMod val="75000"/>
                  <a:lumOff val="25000"/>
                </a:schemeClr>
              </a:solidFill>
            </a:rPr>
            <a:t> &amp; </a:t>
          </a:r>
          <a:r>
            <a:rPr lang="en-GB" sz="1900" kern="1200" dirty="0" err="1">
              <a:solidFill>
                <a:schemeClr val="tx1">
                  <a:lumMod val="75000"/>
                  <a:lumOff val="25000"/>
                </a:schemeClr>
              </a:solidFill>
            </a:rPr>
            <a:t>Simulationen</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lumMod val="75000"/>
                  <a:lumOff val="25000"/>
                </a:schemeClr>
              </a:solidFill>
            </a:rPr>
            <a:t>Wissen</a:t>
          </a:r>
        </a:p>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Praktische</a:t>
          </a:r>
          <a:r>
            <a:rPr lang="en-GB" sz="2000" kern="1200" dirty="0">
              <a:solidFill>
                <a:schemeClr val="tx1">
                  <a:lumMod val="75000"/>
                  <a:lumOff val="25000"/>
                </a:schemeClr>
              </a:solidFill>
            </a:rPr>
            <a:t> Skills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Zeichen</a:t>
          </a:r>
          <a:r>
            <a:rPr lang="en-GB" sz="2000" kern="1200" dirty="0">
              <a:solidFill>
                <a:schemeClr val="tx1">
                  <a:lumMod val="75000"/>
                  <a:lumOff val="25000"/>
                </a:schemeClr>
              </a:solidFill>
            </a:rPr>
            <a:t> </a:t>
          </a:r>
          <a:r>
            <a:rPr lang="en-GB" sz="2000" kern="1200" dirty="0" err="1">
              <a:solidFill>
                <a:schemeClr val="tx1">
                  <a:lumMod val="75000"/>
                  <a:lumOff val="25000"/>
                </a:schemeClr>
              </a:solidFill>
            </a:rPr>
            <a:t>erkennen</a:t>
          </a:r>
          <a:endParaRPr lang="en-GB" sz="2000"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Wutmanagement</a:t>
          </a:r>
          <a:endParaRPr lang="en-GB" sz="2000" kern="1200" dirty="0">
            <a:solidFill>
              <a:schemeClr val="tx1">
                <a:lumMod val="75000"/>
                <a:lumOff val="25000"/>
              </a:schemeClr>
            </a:solidFill>
          </a:endParaRPr>
        </a:p>
      </dsp:txBody>
      <dsp:txXfrm>
        <a:off x="4888891" y="2556863"/>
        <a:ext cx="2883508" cy="852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Interne </a:t>
          </a:r>
          <a:r>
            <a:rPr lang="en-GB" sz="3000" kern="1200" dirty="0" err="1"/>
            <a:t>Identität</a:t>
          </a:r>
          <a:endParaRPr lang="en-GB" sz="3000" kern="1200" dirty="0"/>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err="1"/>
            <a:t>Externe</a:t>
          </a:r>
          <a:r>
            <a:rPr lang="en-GB" sz="3000" kern="1200" dirty="0"/>
            <a:t> </a:t>
          </a:r>
          <a:r>
            <a:rPr lang="en-GB" sz="3000" kern="1200" dirty="0" err="1"/>
            <a:t>Identität</a:t>
          </a:r>
          <a:endParaRPr lang="en-GB" sz="3000" kern="1200" dirty="0"/>
        </a:p>
      </dsp:txBody>
      <dsp:txXfrm>
        <a:off x="2424633" y="528871"/>
        <a:ext cx="1337728" cy="1772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Wer</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Was</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Wie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Ergebnis</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PraktikerInnen</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Rahmenbedingungen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Übungen</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Simulationen</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Wissen </a:t>
          </a: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Praktische</a:t>
          </a:r>
          <a:r>
            <a:rPr lang="en-GB" sz="1900" kern="1200" dirty="0">
              <a:solidFill>
                <a:schemeClr val="tx1">
                  <a:lumMod val="75000"/>
                  <a:lumOff val="25000"/>
                </a:schemeClr>
              </a:solidFill>
            </a:rPr>
            <a:t> Skills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Zeichen</a:t>
          </a:r>
          <a:r>
            <a:rPr lang="en-GB" sz="1600" kern="1200" dirty="0">
              <a:solidFill>
                <a:schemeClr val="tx1">
                  <a:lumMod val="75000"/>
                  <a:lumOff val="25000"/>
                </a:schemeClr>
              </a:solidFill>
            </a:rPr>
            <a:t> </a:t>
          </a:r>
          <a:r>
            <a:rPr lang="en-GB" sz="1600" kern="1200" dirty="0" err="1">
              <a:solidFill>
                <a:schemeClr val="tx1">
                  <a:lumMod val="75000"/>
                  <a:lumOff val="25000"/>
                </a:schemeClr>
              </a:solidFill>
            </a:rPr>
            <a:t>erkennen</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65000"/>
                  <a:lumOff val="35000"/>
                </a:schemeClr>
              </a:solidFill>
            </a:rPr>
            <a:t>Umgang</a:t>
          </a:r>
          <a:r>
            <a:rPr lang="en-GB" sz="1600" kern="1200" dirty="0">
              <a:solidFill>
                <a:schemeClr val="tx1">
                  <a:lumMod val="65000"/>
                  <a:lumOff val="35000"/>
                </a:schemeClr>
              </a:solidFill>
            </a:rPr>
            <a:t> </a:t>
          </a:r>
          <a:r>
            <a:rPr lang="en-GB" sz="1600" kern="1200" dirty="0" err="1">
              <a:solidFill>
                <a:schemeClr val="tx1">
                  <a:lumMod val="65000"/>
                  <a:lumOff val="35000"/>
                </a:schemeClr>
              </a:solidFill>
            </a:rPr>
            <a:t>mit</a:t>
          </a:r>
          <a:r>
            <a:rPr lang="en-GB" sz="1600" kern="1200" dirty="0">
              <a:solidFill>
                <a:schemeClr val="tx1">
                  <a:lumMod val="65000"/>
                  <a:lumOff val="35000"/>
                </a:schemeClr>
              </a:solidFill>
            </a:rPr>
            <a:t> </a:t>
          </a:r>
          <a:r>
            <a:rPr lang="en-GB" sz="1600" kern="1200" dirty="0" err="1">
              <a:solidFill>
                <a:schemeClr val="tx1">
                  <a:lumMod val="65000"/>
                  <a:lumOff val="35000"/>
                </a:schemeClr>
              </a:solidFill>
            </a:rPr>
            <a:t>dysfunktionalen</a:t>
          </a:r>
          <a:r>
            <a:rPr lang="en-GB" sz="1600" kern="1200" dirty="0">
              <a:solidFill>
                <a:schemeClr val="tx1">
                  <a:lumMod val="65000"/>
                  <a:lumOff val="35000"/>
                </a:schemeClr>
              </a:solidFill>
            </a:rPr>
            <a:t> </a:t>
          </a:r>
          <a:r>
            <a:rPr lang="en-GB" sz="1600" kern="1200" dirty="0" err="1">
              <a:solidFill>
                <a:schemeClr val="tx1">
                  <a:lumMod val="65000"/>
                  <a:lumOff val="35000"/>
                </a:schemeClr>
              </a:solidFill>
            </a:rPr>
            <a:t>Narrativen</a:t>
          </a:r>
          <a:endParaRPr lang="en-GB" sz="1600" kern="1200" dirty="0">
            <a:solidFill>
              <a:schemeClr val="tx1">
                <a:lumMod val="65000"/>
                <a:lumOff val="35000"/>
              </a:schemeClr>
            </a:solidFill>
          </a:endParaRPr>
        </a:p>
      </dsp:txBody>
      <dsp:txXfrm>
        <a:off x="4888891" y="2556863"/>
        <a:ext cx="2883508" cy="852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Wer</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Was</a:t>
          </a: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Wie</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Ergebnis</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PraktikerInnen</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Rahmenbedingungen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Übungen</a:t>
          </a:r>
          <a:r>
            <a:rPr lang="en-GB" sz="1900" kern="1200" dirty="0">
              <a:solidFill>
                <a:schemeClr val="tx1">
                  <a:lumMod val="75000"/>
                  <a:lumOff val="25000"/>
                </a:schemeClr>
              </a:solidFill>
            </a:rPr>
            <a:t> &amp; </a:t>
          </a:r>
          <a:r>
            <a:rPr lang="en-GB" sz="1900" kern="1200" dirty="0" err="1">
              <a:solidFill>
                <a:schemeClr val="tx1">
                  <a:lumMod val="75000"/>
                  <a:lumOff val="25000"/>
                </a:schemeClr>
              </a:solidFill>
            </a:rPr>
            <a:t>Simulationen</a:t>
          </a:r>
          <a:endParaRPr lang="en-GB" sz="19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chemeClr val="tx1">
                  <a:lumMod val="75000"/>
                  <a:lumOff val="25000"/>
                </a:schemeClr>
              </a:solidFill>
            </a:rPr>
            <a:t>Wissen</a:t>
          </a:r>
        </a:p>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Praktische</a:t>
          </a:r>
          <a:r>
            <a:rPr lang="en-GB" sz="2000" kern="1200" dirty="0">
              <a:solidFill>
                <a:schemeClr val="tx1">
                  <a:lumMod val="75000"/>
                  <a:lumOff val="25000"/>
                </a:schemeClr>
              </a:solidFill>
            </a:rPr>
            <a:t> Skills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Zeichen</a:t>
          </a:r>
          <a:r>
            <a:rPr lang="en-GB" sz="2000" kern="1200" dirty="0">
              <a:solidFill>
                <a:schemeClr val="tx1">
                  <a:lumMod val="75000"/>
                  <a:lumOff val="25000"/>
                </a:schemeClr>
              </a:solidFill>
            </a:rPr>
            <a:t> </a:t>
          </a:r>
          <a:r>
            <a:rPr lang="en-GB" sz="2000" kern="1200" dirty="0" err="1">
              <a:solidFill>
                <a:schemeClr val="tx1">
                  <a:lumMod val="75000"/>
                  <a:lumOff val="25000"/>
                </a:schemeClr>
              </a:solidFill>
            </a:rPr>
            <a:t>erkennen</a:t>
          </a:r>
          <a:endParaRPr lang="en-GB" sz="2000"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sz="2000" kern="1200" dirty="0" err="1">
              <a:solidFill>
                <a:schemeClr val="tx1">
                  <a:lumMod val="75000"/>
                  <a:lumOff val="25000"/>
                </a:schemeClr>
              </a:solidFill>
            </a:rPr>
            <a:t>Fertigkeiten</a:t>
          </a:r>
          <a:r>
            <a:rPr lang="en-GB" sz="2000" kern="1200" dirty="0">
              <a:solidFill>
                <a:schemeClr val="tx1">
                  <a:lumMod val="75000"/>
                  <a:lumOff val="25000"/>
                </a:schemeClr>
              </a:solidFill>
            </a:rPr>
            <a:t> </a:t>
          </a:r>
          <a:r>
            <a:rPr lang="en-GB" sz="2000" kern="1200" dirty="0" err="1">
              <a:solidFill>
                <a:schemeClr val="tx1">
                  <a:lumMod val="75000"/>
                  <a:lumOff val="25000"/>
                </a:schemeClr>
              </a:solidFill>
            </a:rPr>
            <a:t>besprechen</a:t>
          </a:r>
          <a:endParaRPr lang="en-GB" sz="2000" kern="1200" dirty="0">
            <a:solidFill>
              <a:schemeClr val="tx1">
                <a:lumMod val="75000"/>
                <a:lumOff val="25000"/>
              </a:schemeClr>
            </a:solidFill>
          </a:endParaRP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de-DE" sz="1800" b="0" i="0" u="none" strike="noStrike" baseline="0" dirty="0">
                <a:latin typeface="Verdana" panose="020B0604030504040204" pitchFamily="34" charset="0"/>
              </a:rPr>
              <a:t>Anleitung / vorgeschlagenes Textblatt 0</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Willkommen zurück (überprüfen Sie, ob die Anwesenheitsliste von allen Teilnehmern unterschrieben ist)</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@Trainer (siehe Handbuch für weitere Anweisungen)</a:t>
            </a:r>
          </a:p>
          <a:p>
            <a:pPr algn="l"/>
            <a:r>
              <a:rPr lang="de-DE" sz="1800" b="0" i="0" u="none" strike="noStrike" baseline="0" dirty="0">
                <a:latin typeface="Verdana" panose="020B0604030504040204" pitchFamily="34" charset="0"/>
              </a:rPr>
              <a:t>Erforderlich</a:t>
            </a:r>
          </a:p>
          <a:p>
            <a:pPr algn="l"/>
            <a:r>
              <a:rPr lang="de-DE" sz="1800" b="0" i="0" u="none" strike="noStrike" baseline="0" dirty="0">
                <a:latin typeface="Verdana" panose="020B0604030504040204" pitchFamily="34" charset="0"/>
              </a:rPr>
              <a:t>Anwesenheitsliste</a:t>
            </a:r>
          </a:p>
          <a:p>
            <a:pPr algn="l"/>
            <a:r>
              <a:rPr lang="de-DE" sz="1800" b="0" i="0" u="none" strike="noStrike" baseline="0" dirty="0">
                <a:latin typeface="Verdana" panose="020B0604030504040204" pitchFamily="34" charset="0"/>
              </a:rPr>
              <a:t>Laptop/PC und </a:t>
            </a:r>
            <a:r>
              <a:rPr lang="de-DE" sz="1800" b="0" i="0" u="none" strike="noStrike" baseline="0" dirty="0" err="1">
                <a:latin typeface="Verdana" panose="020B0604030504040204" pitchFamily="34" charset="0"/>
              </a:rPr>
              <a:t>Beamer</a:t>
            </a:r>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Stifte und Papier für die Teilnehmer</a:t>
            </a:r>
          </a:p>
          <a:p>
            <a:pPr algn="l"/>
            <a:r>
              <a:rPr lang="de-DE" sz="1800" b="0" i="0" u="none" strike="noStrike" baseline="0" dirty="0">
                <a:latin typeface="Verdana" panose="020B0604030504040204" pitchFamily="34" charset="0"/>
              </a:rPr>
              <a:t>Umdrehen</a:t>
            </a:r>
          </a:p>
          <a:p>
            <a:pPr algn="l"/>
            <a:r>
              <a:rPr lang="de-DE" sz="1800" b="0" i="0" u="none" strike="noStrike" baseline="0" dirty="0">
                <a:latin typeface="Verdana" panose="020B0604030504040204" pitchFamily="34" charset="0"/>
              </a:rPr>
              <a:t>Marker, Karten, Puzzle, weiße Papierbögen, Scheren, *Smartphones, um überall auf Paulis zuzugreifen.</a:t>
            </a:r>
          </a:p>
          <a:p>
            <a:pPr algn="l"/>
            <a:r>
              <a:rPr lang="de-DE" sz="1800" b="0" i="0" u="none" strike="noStrike" baseline="0" dirty="0">
                <a:latin typeface="Verdana" panose="020B0604030504040204" pitchFamily="34" charset="0"/>
              </a:rPr>
              <a:t>Internet Zugang,</a:t>
            </a:r>
          </a:p>
          <a:p>
            <a:pPr algn="l"/>
            <a:r>
              <a:rPr lang="de-DE" sz="1800" b="0" i="0" u="none" strike="noStrike" baseline="0" dirty="0">
                <a:latin typeface="Verdana" panose="020B0604030504040204" pitchFamily="34" charset="0"/>
              </a:rPr>
              <a:t>Handout-Übungen ( )</a:t>
            </a:r>
          </a:p>
          <a:p>
            <a:pPr algn="l"/>
            <a:r>
              <a:rPr lang="de-DE" sz="1800" b="0" i="0" u="none" strike="noStrike" baseline="0" dirty="0">
                <a:latin typeface="Verdana" panose="020B0604030504040204" pitchFamily="34" charset="0"/>
              </a:rPr>
              <a:t>Umfragen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Planungsvorschlag Tag 2 (je nach Übungsauswahl)</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Walk-in, Kaffee, Tee 15 min</a:t>
            </a:r>
          </a:p>
          <a:p>
            <a:pPr algn="l"/>
            <a:r>
              <a:rPr lang="de-DE" sz="1800" b="0" i="0" u="none" strike="noStrike" baseline="0" dirty="0">
                <a:latin typeface="Verdana" panose="020B0604030504040204" pitchFamily="34" charset="0"/>
              </a:rPr>
              <a:t>Einführung 45 Minuten</a:t>
            </a:r>
          </a:p>
          <a:p>
            <a:pPr algn="l"/>
            <a:r>
              <a:rPr lang="de-DE" sz="1800" b="0" i="0" u="none" strike="noStrike" baseline="0" dirty="0">
                <a:latin typeface="Verdana" panose="020B0604030504040204" pitchFamily="34" charset="0"/>
              </a:rPr>
              <a:t>Erklärung Radikalisierung 45 min (je nach Vorkenntnissen kann diese verlängert oder verkürzt werden)</a:t>
            </a:r>
          </a:p>
          <a:p>
            <a:pPr algn="l"/>
            <a:r>
              <a:rPr lang="de-DE" sz="1800" b="0" i="0" u="none" strike="noStrike" baseline="0" dirty="0">
                <a:latin typeface="Verdana" panose="020B0604030504040204" pitchFamily="34" charset="0"/>
              </a:rPr>
              <a:t>Pause 15 Minuten</a:t>
            </a:r>
          </a:p>
          <a:p>
            <a:pPr algn="l"/>
            <a:r>
              <a:rPr lang="de-DE" sz="1800" b="0" i="0" u="none" strike="noStrike" baseline="0" dirty="0">
                <a:latin typeface="Verdana" panose="020B0604030504040204" pitchFamily="34" charset="0"/>
              </a:rPr>
              <a:t>Zusammenhang zwischen Wut und Radikalisierung 45 min</a:t>
            </a:r>
          </a:p>
          <a:p>
            <a:pPr algn="l"/>
            <a:r>
              <a:rPr lang="de-DE" sz="1800" b="0" i="0" u="none" strike="noStrike" baseline="0" dirty="0">
                <a:latin typeface="Verdana" panose="020B0604030504040204" pitchFamily="34" charset="0"/>
              </a:rPr>
              <a:t>Übung(en) Wutmanagement 60 min</a:t>
            </a:r>
          </a:p>
          <a:p>
            <a:pPr algn="l"/>
            <a:r>
              <a:rPr lang="de-DE" sz="1800" b="0" i="0" u="none" strike="noStrike" baseline="0" dirty="0">
                <a:latin typeface="Verdana" panose="020B0604030504040204" pitchFamily="34" charset="0"/>
              </a:rPr>
              <a:t>Mittagessen 60 min (nehmen Sie sich nach Möglichkeit Zeit für Erfahrungsaustausch und Aufbau von Netzwerken)</a:t>
            </a:r>
          </a:p>
          <a:p>
            <a:pPr algn="l"/>
            <a:r>
              <a:rPr lang="de-DE" sz="1800" b="0" i="0" u="none" strike="noStrike" baseline="0" dirty="0">
                <a:latin typeface="Verdana" panose="020B0604030504040204" pitchFamily="34" charset="0"/>
              </a:rPr>
              <a:t>Beziehungserzählungen 30 min</a:t>
            </a:r>
          </a:p>
          <a:p>
            <a:pPr algn="l"/>
            <a:r>
              <a:rPr lang="de-DE" sz="1800" b="0" i="0" u="none" strike="noStrike" baseline="0" dirty="0">
                <a:latin typeface="Verdana" panose="020B0604030504040204" pitchFamily="34" charset="0"/>
              </a:rPr>
              <a:t>Übung(en) Erzählungen 45 min</a:t>
            </a:r>
          </a:p>
          <a:p>
            <a:pPr algn="l"/>
            <a:r>
              <a:rPr lang="de-DE" sz="1800" b="0" i="0" u="none" strike="noStrike" baseline="0" dirty="0">
                <a:latin typeface="Verdana" panose="020B0604030504040204" pitchFamily="34" charset="0"/>
              </a:rPr>
              <a:t>Pause 15 Minuten</a:t>
            </a:r>
          </a:p>
          <a:p>
            <a:pPr algn="l"/>
            <a:r>
              <a:rPr lang="de-DE" sz="1800" b="0" i="0" u="none" strike="noStrike" baseline="0" dirty="0">
                <a:latin typeface="Verdana" panose="020B0604030504040204" pitchFamily="34" charset="0"/>
              </a:rPr>
              <a:t>Übung(en) Erzählungen 30 min</a:t>
            </a:r>
          </a:p>
          <a:p>
            <a:pPr algn="l"/>
            <a:r>
              <a:rPr lang="de-DE" sz="1800" b="0" i="0" u="none" strike="noStrike" baseline="0" dirty="0">
                <a:latin typeface="Verdana" panose="020B0604030504040204" pitchFamily="34" charset="0"/>
              </a:rPr>
              <a:t>Feedback und Fazit 15 min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Normalerweise dauern die Dinge aufgrund von Fragen und Interaktionen länger, also etwa 7 Stunden. Abhängig von der Teilnehmerzahl, ihrem Kenntnisstand zu Beginn und dem Umfang der Diskussion, der Menge und Auswahl der Übungen kann die voraussichtliche Zeit der ersten Sitzung variieren.</a:t>
            </a:r>
          </a:p>
          <a:p>
            <a:pPr algn="l"/>
            <a:endParaRPr lang="de-DE" sz="1800" b="0" i="0" u="none" strike="noStrike" baseline="0" dirty="0">
              <a:latin typeface="Verdana" panose="020B0604030504040204" pitchFamily="34" charset="0"/>
            </a:endParaRPr>
          </a:p>
          <a:p>
            <a:pPr algn="l"/>
            <a:r>
              <a:rPr lang="de-DE" sz="1800" b="0" i="0" u="none" strike="noStrike" baseline="0" dirty="0">
                <a:latin typeface="Verdana" panose="020B0604030504040204" pitchFamily="34" charset="0"/>
              </a:rPr>
              <a:t>Man könnte um 09.00 Uhr beginnen und planen, um 16.30 Uhr zu enden.</a:t>
            </a:r>
            <a:endParaRPr lang="en-GB" sz="1000" b="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Übung heißt Hinweise</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Jedem Workshop liegt ein Handbuch bei, das das Ziel, die Zielgruppe und den Zeitpunkt jeder Übung beschreibt. Außerdem werden Anweisungen zur Durchführung und zu den Materialien gegeben, die für die Übung benötigt werden.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Rad der Emotionen - Tipps</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Das Ziel ist es, den Praktikern und Jugendlichen der ersten Linie Emotionen und deren Ausdrucksweisen bewusst zu machen. Später kann es auch verwendet werden, um zwischen Wut, chronischer Verletzung und unangepasstem Verhalten zu unterscheiden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Pubertät/Teenager/Erwachsene (Erstlinienpraktiker und Jugendliche)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Dieser Teil der Übung 20-30 min (je nach Teilnehmerzahl)</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Teilnehmer werden zunächst angewiesen, zufällig ein Gefühl im Emotionsrad auszuwählen und seinen Ausdruck zu spielen (Mime), damit andere sie erkennen können.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Erweitertes Üben, kognitives Modellieren durch lautes Denken des Mentors, verdeckte Selbstinstruktion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169308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 ist ein weiteres Beispiel für eine der Übungen im Workshop Wutmanagement. Verteilen Sie das Handout.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Diese Übung dauert ca. 20-25 Minuten (wenn Sie das Programm kürzen müssen, können Sie diese Übung überspringen und einfach zeigen)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Lesen Sie den Text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Wähle 1 nützlichen Tipp aus jeder Phase (vor – während – nach einem Wutanfall)</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Geben Sie an, warum es Sie anzieht</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92860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Übung heißt Mach einen Plan!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Jedem Workshop liegt ein Handbuch bei, das das Ziel, die Zielgruppe und den Zeitpunkt jeder Übung beschreibt. Außerdem werden Anweisungen zur Durchführung und zu den für die Übung benötigten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Mach einen Plan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 ist es zu lernen, wie man </a:t>
            </a:r>
            <a:r>
              <a:rPr lang="de-DE" sz="1200" b="0" i="0" u="none" strike="noStrike" baseline="0" dirty="0" err="1">
                <a:latin typeface="Verdana" panose="020B0604030504040204" pitchFamily="34" charset="0"/>
              </a:rPr>
              <a:t>Ärgermanagement</a:t>
            </a:r>
            <a:r>
              <a:rPr lang="de-DE" sz="1200" b="0" i="0" u="none" strike="noStrike" baseline="0" dirty="0">
                <a:latin typeface="Verdana" panose="020B0604030504040204" pitchFamily="34" charset="0"/>
              </a:rPr>
              <a:t>-Probleme eindämmen und steuern kann, indem man lernt, wie man Ärger kontrollieren kann, indem man sich vorher eine Strategie ausdenkt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Teenager/Erwachsene (Erste Linie Praktiker und Jugendliche)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Dieser Teil der Übung 20-25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Teilnehmer werden gebeten, den untenstehenden Text zu lesen und dann pro Phase einen Tipp in Bezug auf Anwendbarkeit und Verwendung auszuwählen. Aktivitäten sollten nach Momenten strukturiert sein – vor, während und nach einem Wutausbruch.</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Dann sollten sie die Ergebnisse präsentieren Schritt 1: Lesen Sie den Text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Wähle 1 nützlichen Tipp aus jeder Phase (vor – während – nach einem Wutanfall)</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Geben Sie an, warum es Sie anzieht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Leseverständnis und geführte Diskussion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31540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Für unser nächstes Thema kehren wir zum </a:t>
            </a:r>
            <a:r>
              <a:rPr lang="de-DE" sz="1200" b="0" i="0" u="none" strike="noStrike" baseline="0" dirty="0" err="1">
                <a:latin typeface="Verdana" panose="020B0604030504040204" pitchFamily="34" charset="0"/>
              </a:rPr>
              <a:t>Triggerfaktormodell</a:t>
            </a:r>
            <a:r>
              <a:rPr lang="de-DE" sz="1200" b="0" i="0" u="none" strike="noStrike" baseline="0" dirty="0">
                <a:latin typeface="Verdana" panose="020B0604030504040204" pitchFamily="34" charset="0"/>
              </a:rPr>
              <a:t> zurück, das mehrere Komponenten der Radikalisierung beschreibt.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Wir werden uns nun auf zwei Themen konzentrieren, die miteinander verbunden sind und auch mit der Art und Weise zusammenhängen, wie Menschen auf Auslöser reagieren: Identität und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Identität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Persönliche Erfahrungen mit Diskriminierung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Konfrontation mit Propaganda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Persönliche Erfahrungen und Propaganda fließen in die Erzählungen ein, die wir von uns selbst und von anderen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Wir werden sehen, dass Narrative und Identität zu einer Anfälligkeit für Radikalisierung werden können, aber auch Schutzfaktoren sein können</a:t>
            </a:r>
            <a:endParaRPr lang="en-GB" b="0" noProof="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88571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Aber was sind Narrative? Was ist Identität? Und wie hängen sie zusammen?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Identität: das Gefühl, trotz aller Veränderungen in Bezug auf andere eine einzigartige und in sich stimmige Person zu sein. (ein Konstrukt)</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Die Entwicklung der eigenen Identität erfolgt entlang der zentralen Fragen, die auf dem Blatt gezeigt werden. Die Antworten auf diese Fragen ergeben sich aus der Wechselwirkung zwischen der eigenen Persönlichkeit mit einem bestimmten Bezugsrahmen und den Erfahrungen. Die Art und Weise, wie Sie Erfahrungen interpretieren, ist also von Ihren aktuellen Überzeugungen geprägt.</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Hintergrundinformationen für Trainer</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https://jia.sipa.columbia.edu/online-articles/understanding-radicalization-through-lens-%E2%80%98identity-vulnerability%E2%80%99</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Erikson (1968): Die zentrale Entwicklungsaufgabe der Adoleszenz ist die Entwicklung der eigenen Identität. Neuorientierung und Entdeckung von Möglichkeiten und Grenzen.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Der Entwicklungsprozess ist ein langfristiges Zusammenspiel zwischen Veranlagung und Umweltfaktoren.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Pädagogik und Psychologie folgen der Lebenslauftheorie von Erikson. Er unterscheidet acht Phasen in einem menschlichen Leben. In jeder Lebensphase ist ein Mensch mit einer psychosozialen Krise konfrontiert, die es zu lösen gilt. Die Folgen dieser Krise beeinflussen die Persönlichkeit eines Menschen. In der fünften Lebensphase ist dies die Zeit der Adoleszenz, eine stabile Identitätsbildung und ein stabiles Selbstbild sind die wichtigsten Aufgaben. In dieser Altersphase (12-18 Jahre) entwickeln junge Menschen ein Bild von sich selbst im Vergleich zu anderen Menschen. Wenn der Prozess erfolgreich ist, wird am Ende dieser Phase eine stabile Identität gebildet. Wenn der Prozess fehlschlägt, kann es zu Rollenverwirrung und einer Identitätskrise kommen. Innerhalb dieser Theorie wird „Identität“ aus psychologischer Sicht betrachtet.</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noProof="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noProof="0" dirty="0"/>
              <a:t>In der Pubertät fragen sich junge Menschen also „Wer bin ich?“ oder „Wer möchte ich werden?“. Um diese Fragen zu beantworten, werden in der Regel verschiedene (Identitäts-)Alternativen ausgelotet (Exploration). Z.B. neue Freundschaftsbeziehungen eingehen, einen anderen Kleidungsstil annehmen oder sogar riskantes Verhalten zeigen.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noProof="0" dirty="0"/>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noProof="0" dirty="0"/>
              <a:t>Die Suche nach der eigenen Identität kann durch Musik, Kleidung, Freunde, Schule, Jobs, Hobbys und andere Beschäftigungen, Sport, Kultur, Normen und Werte, Glauben, Überzeugungen in anderen Bereichen, Fähigkeiten, Autos, Frisur und alles andere sein, was Sie sind interessiert. Das Wichtigste ist, dass junge Leute in dieser Zeit Freunde um sich sammeln. Wenn Sie sich auf unbekanntes Terrain begeben, fühlen Sie sich mit Freunden um Sie herum viel sicherer. Freunde sind oft einer der Ausgangspunkte für die Suche nach der eigenen Identität und die ständige Rücksprache mit ihnen bietet eine Grundlage, um herauszufinden, was zu einem passt und was nicht. Sie sind in der Regel etwa gleich alt, haben denselben Bildungsstand und denselben ethnischen und sozialen Hintergrund. Sie fühlen sich von Menschen angezogen, die Ihnen ähneln.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noProof="0" dirty="0"/>
              <a:t> </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noProof="0" dirty="0"/>
              <a:t>Das Individuum verwendet Erzählungen, um der Welt einen Sinn zu geben. Der Prozess der Identitätsentwicklung stellt die Verbindung zwischen Selbst und Gesellschaft dar.</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noProof="0" dirty="0"/>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noProof="0" dirty="0"/>
              <a:t>Die Erzählungen, zu denen wir uns hingezogen fühlen, können sich im Laufe der Zeit ändern.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noProof="0" dirty="0"/>
              <a:t>Ohne Geschichte keine Identität. Wir brauchen immer Sprache, um unsere Identität zu formen und wir werden von den Geschichten beeinflusst, an die wir glauben</a:t>
            </a:r>
            <a:endParaRPr lang="en-GB" sz="1800" b="0"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Was ist eine Erzählung aus soziologischer und psychologischer Sicht?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Unter Erzählung verstehen wir die kurzen oder längeren Geschichten, mit denen wir aufwachsen und die wir in unserer Umgebung hören. Diese Geschichten enthalten oft implizite Anweisungen, wie man sich in einem bestimmten Kontext verhalten soll. Im neutralen Sinne bieten sie einen Leitfaden für das richtige Verhalten und das gute Abschneiden in der Gruppe, in der man aufwächst.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Von kulturellen Meistererzählungen bis hin zu persönlichen Lebensgeschichten; gespeist von Sprüchen, Bildern, Feedback, expliziten und impliziten Regeln. Es ist eine Möglichkeit für Einzelpersonen und Gruppen, Ereignisse und Handlungen in ihrem Leben zu verstehen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Als Beispiel für die historischen Geschichten der Israelis und Palästinenser können sie als „Meisternarrative“ der nationalen Identität angesehen werden. Zwei Ansichten, zwei Bezugsrahmen, zwei Bedeutungen von Geschichte.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(Alternatives Beispiel: Amerika wieder großartig machen vs. Black </a:t>
            </a:r>
            <a:r>
              <a:rPr lang="de-DE" sz="1800" b="0" i="0" u="none" strike="noStrike" baseline="0" dirty="0" err="1">
                <a:latin typeface="Verdana" panose="020B0604030504040204" pitchFamily="34" charset="0"/>
              </a:rPr>
              <a:t>Lives</a:t>
            </a:r>
            <a:r>
              <a:rPr lang="de-DE" sz="1800" b="0" i="0" u="none" strike="noStrike" baseline="0" dirty="0">
                <a:latin typeface="Verdana" panose="020B0604030504040204" pitchFamily="34" charset="0"/>
              </a:rPr>
              <a:t>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@Trainer für weitere Hintergrundinformationen: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Narrative und Kulturpsychologie der Identität Phillip L. </a:t>
            </a:r>
            <a:r>
              <a:rPr lang="de-DE" sz="1800" b="0" i="0" u="none" strike="noStrike" baseline="0" dirty="0" err="1">
                <a:latin typeface="Verdana" panose="020B0604030504040204" pitchFamily="34" charset="0"/>
              </a:rPr>
              <a:t>Hammack</a:t>
            </a:r>
            <a:r>
              <a:rPr lang="de-DE" sz="1800" b="0" i="0" u="none" strike="noStrike" baseline="0" dirty="0">
                <a:latin typeface="Verdana" panose="020B0604030504040204" pitchFamily="34" charset="0"/>
              </a:rPr>
              <a:t> University </a:t>
            </a:r>
            <a:r>
              <a:rPr lang="de-DE" sz="1800" b="0" i="0" u="none" strike="noStrike" baseline="0" dirty="0" err="1">
                <a:latin typeface="Verdana" panose="020B0604030504040204" pitchFamily="34" charset="0"/>
              </a:rPr>
              <a:t>of</a:t>
            </a:r>
            <a:r>
              <a:rPr lang="de-DE" sz="1800" b="0" i="0" u="none" strike="noStrike" baseline="0" dirty="0">
                <a:latin typeface="Verdana" panose="020B0604030504040204" pitchFamily="34" charset="0"/>
              </a:rPr>
              <a:t> California, Santa Cruz,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Für viele Menschen sind Erzählungen ein komplexes Konzept. Am Ende der Erklärung (Folien 18-25) sollte der Schlüssel zum Mitnehmen lauten: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Identität entsteht durch Geschichten. Diejenigen, die wir einander erzählen, und die, die wir uns selbst sagen, um unsere Entscheidungen, unsere Reaktionen, unsere Vergangenheit, Gegenwart und Zukunft zu erklären und zu motivieren.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Kollektive Identitäten werden auch durch Geschichten geformt.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Es gibt keine festen Identitäten, denn Identität unterliegt wie jedes andere spezifische Merkmal der menschlichen Persönlichkeit einem ständigen Veränderungsprozess.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Eines der grundlegendsten therapeutischen Prinzipien in der narrativen Therapie ist, dass wir durch das Erzählen von Geschichten Sinn und Heilung finden. (Courtney,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Geschichten bilden oft die Grundlage von Machtverhältnissen. Dominante Narrative zielen darauf ab, einer bestimmten Gruppe zu ermöglichen, eine dominante Position in einer Gemeinschaft oder Gesellschaft zu behaupten. Randerzählungen helfen, andere Gruppen in einer untergeordneten Position zu halten. Es versteht sich von selbst, dass die Verwendung dieser Narrative kontextabhängig und Teil des Systems ist, das wir als Gesellschaft gemeinsam pflegen“.</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56914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All diese Geschichten fließen also in unsere Identität oder unsere Identitäten ein, weil wir sowohl intern als auch extern mehr als eine Identität haben.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Intern haben wir unsere eigene persönliche Identität, unser Selbstverständnis, die Geschichten, die wir bewahren. Die Identitäten, die andere Menschen auf uns projizieren, bilden unsere äußeren Identitäten, ihre Geschichten über uns, sowohl als Individuen als auch als Teil bestimmter Gruppen. Einige dieser Geschichten überschneiden sich, andere nicht.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@Trainer: Hintergrundinformationen, um den Teilnehmern eine eigene Erklärung zu diesem Thema zu bilden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Erzählungen wurden z.B. soziologische, psychologische, kulturanthropologische Studien etc. als grundlegende Strategie der Identitätsbildung und -restrukturierung. In einfachen Worten wird Identität durch Erzählungen gebildet. Diejenigen, die wir einander erzählen, und die, die wir uns selbst sagen, um unsere Entscheidungen, unsere Reaktionen, unsere Vergangenheit, Gegenwart und Zukunft zu erklären und zu motivieren. Die persönliche Erzählung wird im Laufe des Lebens konstruiert und rekonstruiert und in und durch soziale Interaktion und soziale Praxis geschrieben.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Individuen sind sowohl Behälter von Identitäten, die andere Menschen durch Geschichten auf sie projizieren, als auch Verteiler von Identitäten, die sie selbst durch ihre eigenen Geschichten in die Welt projizieren.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Die Beziehung zwischen einem „Master“-Narrativ und einem persönlichen Identitätsnarrativ bietet einen direkten Zugang zum Prozess sozialer Reproduktion und Veränderung. Das Konzept einer Master-Narrative (siehe Bamberg, 2004; Thorne, 2004; Thorne &amp; McLean, 2003) steht im Einklang mit den Vorstellungen eines „dominanten Diskurses“. die sie entwickeln, setzen sie sich mit Meistererzählungen der Identität auseinander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r>
              <a:rPr lang="de-DE" b="0" dirty="0"/>
              <a:t>Junge Menschen definieren und definieren Identität in Bezug auf andere. Das kulturelle Umfeld ist daher wichtig. Hier finden soziale Interaktionen statt und Identitäten werden definiert. Von Kindheit an werden jungen Menschen die Regeln, Normen, Werte und Verhaltensweisen beigebracht, die in der „Kultur“, in der sie aufwachsen, üblich sind. Sie lernen die soziale Stellung bestimmter Untergruppen und Verhaltensregeln für das Verhalten gegenüber bestimmten Personen kennen. Diese sozialen Klassifikationen werden für junge Menschen „normal“ und bieten „eine Reihe von selbstverständlichen Denk-, Fühl- und Handlungsweisen“. „Die Klassifizierungen und Interpretationen sind nicht statisch. Sie unterscheiden sich von Kultur zu Kultur und können sich im Laufe der Zeit ändern.</a:t>
            </a:r>
          </a:p>
          <a:p>
            <a:endParaRPr lang="de-DE" b="0" dirty="0"/>
          </a:p>
          <a:p>
            <a:r>
              <a:rPr lang="de-DE" b="0" dirty="0" err="1"/>
              <a:t>Kósa</a:t>
            </a:r>
            <a:r>
              <a:rPr lang="de-DE" b="0" dirty="0"/>
              <a:t>, E. (2005). „Massenmedien und Identitätsentwicklung im Jugendalter“. In </a:t>
            </a:r>
            <a:r>
              <a:rPr lang="de-DE" b="0" dirty="0" err="1"/>
              <a:t>Fülöp</a:t>
            </a:r>
            <a:r>
              <a:rPr lang="de-DE" b="0" dirty="0"/>
              <a:t>, M. en Ross, A. (rot), Aufwachsen in Europa heute. Identitätsbildung unter Jugendlichen. Stoke on Trent/Sterling: </a:t>
            </a:r>
            <a:r>
              <a:rPr lang="de-DE" b="0" dirty="0" err="1"/>
              <a:t>Trentham</a:t>
            </a:r>
            <a:r>
              <a:rPr lang="de-DE" b="0" dirty="0"/>
              <a:t> Books, p. 121-137.</a:t>
            </a:r>
          </a:p>
          <a:p>
            <a:endParaRPr lang="de-DE" b="0" dirty="0"/>
          </a:p>
          <a:p>
            <a:r>
              <a:rPr lang="de-DE" b="0" dirty="0"/>
              <a:t>Menschen haben mehrere Identitäten: Ehemann, Vater, Brite, Fußballspieler, Bäcker oder Frau, Schwester, Türkin, Malerin, Sozialistin. Jede dieser Identitäten beinhaltet Normen, Werte, Vorurteile, Entscheidungen, ....</a:t>
            </a:r>
          </a:p>
          <a:p>
            <a:r>
              <a:rPr lang="de-DE" b="0" dirty="0"/>
              <a:t>Wir haben unsere eigene Wahrnehmung dessen, wer wir sind, aber es gibt auch die Identität, die von anderen gesehen wird</a:t>
            </a:r>
          </a:p>
          <a:p>
            <a:endParaRPr lang="de-DE" b="0" dirty="0"/>
          </a:p>
          <a:p>
            <a:r>
              <a:rPr lang="de-DE" b="0" dirty="0"/>
              <a:t>Bei konkurrierenden / widersprüchlichen Identitäten kann eine Radikalisierung stattfinden. Wenn die sozialen und moralischen Normen widersprüchlicher Identitäten nicht übereinstimmen, führt dies zu Spannungen (manchmal kognitiven Dissonanzen). Die am stärksten unter Druck stehende Identität wird gestärkt.</a:t>
            </a:r>
          </a:p>
          <a:p>
            <a:endParaRPr lang="de-DE" b="0" dirty="0"/>
          </a:p>
          <a:p>
            <a:r>
              <a:rPr lang="de-DE" b="0" dirty="0"/>
              <a:t>Die Erfahrung von Identitätsbedrohung oder existenzieller Unsicherheit in Identitätsfragen beeinflusst mit Sicherheit den Prozess der sozialen Erneuerung (vgl. Giddens 1991; </a:t>
            </a:r>
            <a:r>
              <a:rPr lang="de-DE" b="0" dirty="0" err="1"/>
              <a:t>Kinnvall</a:t>
            </a:r>
            <a:r>
              <a:rPr lang="de-DE" b="0" dirty="0"/>
              <a:t> 2004; Pettigrew 2003). Die Besorgnis über den möglichen Verlust der kollektiven Identität, der bei vielen Gruppen verbreitet ist, die innerhalb einer bestimmten sozialen Struktur marginalisiert oder entmachtet werden, motiviert wahrscheinlich eine starke Verbindung zwischen Meistererzählungen und persönlichen Identitätserzählungen (</a:t>
            </a:r>
            <a:r>
              <a:rPr lang="de-DE" b="0" dirty="0" err="1"/>
              <a:t>Hammack</a:t>
            </a:r>
            <a:r>
              <a:rPr lang="de-DE" b="0" dirty="0"/>
              <a:t>, 2008).</a:t>
            </a:r>
          </a:p>
          <a:p>
            <a:endParaRPr lang="de-DE" b="0" dirty="0"/>
          </a:p>
          <a:p>
            <a:r>
              <a:rPr lang="de-DE" b="0" dirty="0"/>
              <a:t>Übungen helfen bei diesem Kampf (das Problem äußern, abbauen, in die Vergangenheit schauen, um zu wissen, dass Sie in der Lage sind, mit der Situation umzugehen)</a:t>
            </a:r>
          </a:p>
          <a:p>
            <a:r>
              <a:rPr lang="de-DE" b="0" dirty="0"/>
              <a:t>Halte an einer positiven Erzählung fest, wenn du von einer anderen bedroht wirst</a:t>
            </a:r>
            <a:endParaRPr lang="en-GB"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15</a:t>
            </a:fld>
            <a:endParaRPr lang="en-US"/>
          </a:p>
        </p:txBody>
      </p:sp>
    </p:spTree>
    <p:extLst>
      <p:ext uri="{BB962C8B-B14F-4D97-AF65-F5344CB8AC3E}">
        <p14:creationId xmlns:p14="http://schemas.microsoft.com/office/powerpoint/2010/main" val="227266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 ist ein Beispiel für eine der Übungen im Workshop Narrative und Identität.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https://www.ted.com/talks/chimamanda_ngozi_adichie_the_danger_of_a_single_story#t-547447 (tot 9,40) Bild anklicken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Bitten Sie die Leute um einen Kommentar, was ist ihnen aufgefallen, was nehmen sie aus diesem Clip mit? Wie beeinflussen Geschichten die Identität?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Diskutieren Sie zu zweit Beispiele für Narrative, die sich entweder positiv oder negativ auf die Radikalisierung auswirken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Wie können Sie Geschichten positiv nutzen?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 Nr. 3 Finden Sie das Problem, das die narrative Therapie lösen kann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Teilnehmer werden angewiesen, sich den </a:t>
            </a:r>
            <a:r>
              <a:rPr lang="de-DE" sz="1200" b="0" i="0" u="none" strike="noStrike" baseline="0" dirty="0" err="1">
                <a:latin typeface="Verdana" panose="020B0604030504040204" pitchFamily="34" charset="0"/>
              </a:rPr>
              <a:t>TedTalk</a:t>
            </a:r>
            <a:r>
              <a:rPr lang="de-DE" sz="1200" b="0" i="0" u="none" strike="noStrike" baseline="0" dirty="0">
                <a:latin typeface="Verdana" panose="020B0604030504040204" pitchFamily="34" charset="0"/>
              </a:rPr>
              <a:t> von </a:t>
            </a:r>
            <a:r>
              <a:rPr lang="de-DE" sz="1200" b="0" i="0" u="none" strike="noStrike" baseline="0" dirty="0" err="1">
                <a:latin typeface="Verdana" panose="020B0604030504040204" pitchFamily="34" charset="0"/>
              </a:rPr>
              <a:t>Chimamanda</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Adichie</a:t>
            </a:r>
            <a:r>
              <a:rPr lang="de-DE" sz="1200" b="0" i="0" u="none" strike="noStrike" baseline="0" dirty="0">
                <a:latin typeface="Verdana" panose="020B0604030504040204" pitchFamily="34" charset="0"/>
              </a:rPr>
              <a:t> anzusehen und anschließend wird eine Gruppendiskussion angeregt, um die therapeutischen Funktionen einer Geschichte zu beschreiben. Der Zusammenhang zwischen der Exposition gegenüber einer einzigen Geschichte und dem Aufkommen von Polarisierung, Extremismus, Tribalismus, Nationalismus usw. wird sowohl im Hinblick auf Risiken als auch auf Bewältigungsstrategien diskutiert.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Hinweise für Trainer, die während der Diskussion hervorgehoben werden sollten: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Narrative Therapie basiert auf der Idee, dass die Realität subjektiv, vielfältig und fließend ist. Wenn wir Bedeutung durch Sprache innerhalb von Gemeinschaften von Menschen konstruieren und sie durch Geschichtenerzählen aufrechterhalten, dann wird die Art und Weise, wie wir die Geschichte gestalten, entscheidend für unsere Identitätsbildung und Selbstregulierung;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Erforschung der narrativen Therapie befindet sich jedoch in einem vergleichsweise embryonalen Stadium. Es gibt nur wenige Studien, die innerhalb der Traditionen der Therapieergebnisforschung als „gute“ Evidenz für die Wirksamkeit der narrativen Therapie angesehen werden könnten. “ (Wallis, Burns &amp; Capdevila, 2011, S. 488);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Abgesehen von Psychologen, die die Therapie durchführen, könnten Lehrer, Trainer, Coaches oder Bildungsräte viel davon profitieren, den therapeutischen Ansatz von Narrativen in ihre Praxis zu integrieren.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Narrative Therapie kann helfen: zu erkennen, ob eine Geschichte für unsere Identität giftig wird (z. B. Erzählungen über Geschlecht, sexuelle Orientierung, Behinderung, ethnische Zugehörigkeit); wenn ein Tabu entlarvt werden muss, wer eine Geschichte erzählen darf (z. B. Interpretation religiöser Vorschriften, Gemeinschaftswerte usw.); wenn wir in einem Konflikt zwischen mehreren Identitäten sind; wenn wir uns überfordert und entmachtet fühlen usw.</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16</a:t>
            </a:fld>
            <a:endParaRPr lang="en-US"/>
          </a:p>
        </p:txBody>
      </p:sp>
    </p:spTree>
    <p:extLst>
      <p:ext uri="{BB962C8B-B14F-4D97-AF65-F5344CB8AC3E}">
        <p14:creationId xmlns:p14="http://schemas.microsoft.com/office/powerpoint/2010/main" val="123160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Übung heißt Finde das Problem</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 ist es, individuelle und kollektive Probleme zu identifizieren, die durch die narrative Therapie angesprochen werden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Jedem Workshop liegt ein Handbuch bei, das das Ziel, die Zielgruppe und den Zeitpunkt jeder Übung beschreibt. Außerdem werden Anweisungen zur Durchführung und zu den für die Übung benötigten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Finde das Problem, das die narrative Therapie lösen kann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„Individuelle und kollektive Probleme identifizieren, die durch die narrative Therapie angesprochen werden“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16+/Erwachsene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20-30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Teilnehmer werden angewiesen, sich den </a:t>
            </a:r>
            <a:r>
              <a:rPr lang="de-DE" sz="1200" b="0" i="0" u="none" strike="noStrike" baseline="0" dirty="0" err="1">
                <a:latin typeface="Verdana" panose="020B0604030504040204" pitchFamily="34" charset="0"/>
              </a:rPr>
              <a:t>TedTalk</a:t>
            </a:r>
            <a:r>
              <a:rPr lang="de-DE" sz="1200" b="0" i="0" u="none" strike="noStrike" baseline="0" dirty="0">
                <a:latin typeface="Verdana" panose="020B0604030504040204" pitchFamily="34" charset="0"/>
              </a:rPr>
              <a:t> von </a:t>
            </a:r>
            <a:r>
              <a:rPr lang="de-DE" sz="1200" b="0" i="0" u="none" strike="noStrike" baseline="0" dirty="0" err="1">
                <a:latin typeface="Verdana" panose="020B0604030504040204" pitchFamily="34" charset="0"/>
              </a:rPr>
              <a:t>Chimamanda</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Adichie</a:t>
            </a:r>
            <a:r>
              <a:rPr lang="de-DE" sz="1200" b="0" i="0" u="none" strike="noStrike" baseline="0" dirty="0">
                <a:latin typeface="Verdana" panose="020B0604030504040204" pitchFamily="34" charset="0"/>
              </a:rPr>
              <a:t> anzusehen und anschließend wird eine Gruppendiskussion angeregt, um die therapeutischen Funktionen einer Geschichte zu beschreiben. Der Zusammenhang zwischen der Exposition gegenüber einer einzigen Geschichte und dem Aufkommen von Polarisierung, Extremismus, Tribalismus, Nationalismus usw. wird sowohl im Hinblick auf Risiken als auch auf Bewältigungsstrategien diskutiert.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Lernen durch Demonstration und geführte Diskussion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398095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Erzählungen haben also eine neutrale bis positive Funktion, indem sie uns helfen, die Welt zu verstehen und zu wissen, was in bestimmten Kontexten zu tun ist. Das verdient Respekt und Wertschätzung innerhalb unserer (Sub-)Kultur.</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167822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Wut – was ist das, wie kann sie Radikalisierung anheizen und wie man sie kontrolliert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Übungen – Experimentieren mit Übungen, um Jugendlichen zu helfen, mit ihrer Wut umzugehen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Narrative – Erklärung, wie Narrative und Identitätsbildung entweder die Radikalisierungschancen erhöhen können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Übungen – Erleben Sie eine oder mehrere der Übungen, um Erzählungen auf positivere Weise zu verwenden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Debatte und Simulation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Übungen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Feedback – Ihr Feedback zu den Übungen des zweiten Tages</a:t>
            </a:r>
            <a:endParaRPr lang="nl-NL" b="0"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265328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Manche Narrative sind stärkend oder lehrreich, andere schließen aus, entmenschlichen oder wecken Hass. Und diese können zu einem Push- oder Pull-Faktor für Radikalisierung werden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Hintergrundinfos von D3.2.4</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Wissenschaftliche Studien zu Faktoren der Radikalisierung nennen problematische und konfliktreiche Identitäten als die häufigsten Pull-Faktoren: ein Identitätsgefühl, das als „Suche nach Bedeutung“ beschrieben wird (AW </a:t>
            </a:r>
            <a:r>
              <a:rPr lang="de-DE" sz="1200" b="0" i="0" u="none" strike="noStrike" baseline="0" dirty="0" err="1">
                <a:latin typeface="Verdana" panose="020B0604030504040204" pitchFamily="34" charset="0"/>
              </a:rPr>
              <a:t>Kruglanski</a:t>
            </a:r>
            <a:r>
              <a:rPr lang="de-DE" sz="1200" b="0" i="0" u="none" strike="noStrike" baseline="0" dirty="0">
                <a:latin typeface="Verdana" panose="020B0604030504040204" pitchFamily="34" charset="0"/>
              </a:rPr>
              <a:t> 2014), „Suche nach Identität, die zu einem Gefühl von Zugehörigkeit, Wert und Zweck beiträgt“ “ (</a:t>
            </a:r>
            <a:r>
              <a:rPr lang="de-DE" sz="1200" b="0" i="0" u="none" strike="noStrike" baseline="0" dirty="0" err="1">
                <a:latin typeface="Verdana" panose="020B0604030504040204" pitchFamily="34" charset="0"/>
              </a:rPr>
              <a:t>Dalgaard</a:t>
            </a:r>
            <a:r>
              <a:rPr lang="de-DE" sz="1200" b="0" i="0" u="none" strike="noStrike" baseline="0" dirty="0">
                <a:latin typeface="Verdana" panose="020B0604030504040204" pitchFamily="34" charset="0"/>
              </a:rPr>
              <a:t>-Nielsen 2008b), persönliche Erfüllung (Silverman 2017), mangelndes Selbstwertgefühl (R. &amp;. </a:t>
            </a:r>
            <a:r>
              <a:rPr lang="de-DE" sz="1200" b="0" i="0" u="none" strike="noStrike" baseline="0" dirty="0" err="1">
                <a:latin typeface="Verdana" panose="020B0604030504040204" pitchFamily="34" charset="0"/>
              </a:rPr>
              <a:t>Borum</a:t>
            </a:r>
            <a:r>
              <a:rPr lang="de-DE" sz="1200" b="0" i="0" u="none" strike="noStrike" baseline="0" dirty="0">
                <a:latin typeface="Verdana" panose="020B0604030504040204" pitchFamily="34" charset="0"/>
              </a:rPr>
              <a:t> 2017) (</a:t>
            </a:r>
            <a:r>
              <a:rPr lang="de-DE" sz="1200" b="0" i="0" u="none" strike="noStrike" baseline="0" dirty="0" err="1">
                <a:latin typeface="Verdana" panose="020B0604030504040204" pitchFamily="34" charset="0"/>
              </a:rPr>
              <a:t>Chassman</a:t>
            </a:r>
            <a:r>
              <a:rPr lang="de-DE" sz="1200" b="0" i="0" u="none" strike="noStrike" baseline="0" dirty="0">
                <a:latin typeface="Verdana" panose="020B0604030504040204" pitchFamily="34" charset="0"/>
              </a:rPr>
              <a:t> 2016) (Christmann 2012) (Dawson 2017) (</a:t>
            </a:r>
            <a:r>
              <a:rPr lang="de-DE" sz="1200" b="0" i="0" u="none" strike="noStrike" baseline="0" dirty="0" err="1">
                <a:latin typeface="Verdana" panose="020B0604030504040204" pitchFamily="34" charset="0"/>
              </a:rPr>
              <a:t>Lindekilde</a:t>
            </a:r>
            <a:r>
              <a:rPr lang="de-DE" sz="1200" b="0" i="0" u="none" strike="noStrike" baseline="0" dirty="0">
                <a:latin typeface="Verdana" panose="020B0604030504040204" pitchFamily="34" charset="0"/>
              </a:rPr>
              <a:t> 2016) (</a:t>
            </a:r>
            <a:r>
              <a:rPr lang="de-DE" sz="1200" b="0" i="0" u="none" strike="noStrike" baseline="0" dirty="0" err="1">
                <a:latin typeface="Verdana" panose="020B0604030504040204" pitchFamily="34" charset="0"/>
              </a:rPr>
              <a:t>Senzai</a:t>
            </a:r>
            <a:r>
              <a:rPr lang="de-DE" sz="1200" b="0" i="0" u="none" strike="noStrike" baseline="0" dirty="0">
                <a:latin typeface="Verdana" panose="020B0604030504040204" pitchFamily="34" charset="0"/>
              </a:rPr>
              <a:t> 2015), individuell Frustration und Beleidigung (Larry E. Beutler, </a:t>
            </a:r>
            <a:r>
              <a:rPr lang="de-DE" sz="1200" b="0" i="0" u="none" strike="noStrike" baseline="0" dirty="0" err="1">
                <a:latin typeface="Verdana" panose="020B0604030504040204" pitchFamily="34" charset="0"/>
              </a:rPr>
              <a:t>Psychology</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of</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Terrorism</a:t>
            </a:r>
            <a:r>
              <a:rPr lang="de-DE" sz="1200" b="0" i="0" u="none" strike="noStrike" baseline="0" dirty="0">
                <a:latin typeface="Verdana" panose="020B0604030504040204" pitchFamily="34" charset="0"/>
              </a:rPr>
              <a:t> 2007), kognitiv-soziale Faktoren wie Risikobereitschaft und reduzierter sozialer Kontakt (M. &amp; Taylor 2006), persönliche Viktimisierung (C. &amp; McCauley 2011), Aggressionsverdrängung ( </a:t>
            </a:r>
            <a:r>
              <a:rPr lang="de-DE" sz="1200" b="0" i="0" u="none" strike="noStrike" baseline="0" dirty="0" err="1">
                <a:latin typeface="Verdana" panose="020B0604030504040204" pitchFamily="34" charset="0"/>
              </a:rPr>
              <a:t>Moghaddam</a:t>
            </a:r>
            <a:r>
              <a:rPr lang="de-DE" sz="1200" b="0" i="0" u="none" strike="noStrike" baseline="0" dirty="0">
                <a:latin typeface="Verdana" panose="020B0604030504040204" pitchFamily="34" charset="0"/>
              </a:rPr>
              <a:t> 2005) sind alle mit einem konflikthaften und dysfunktionalen Identitätsgefühl verbunden.</a:t>
            </a:r>
            <a:endParaRPr lang="en-GB"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2765684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 toxische Erzählung ist eine Erzählung, die in erster Linie Angst, Ablehnung oder sogar Hass hervorruft, was zu widersprüchlichen oder dysfunktionalen Erzählungen über sich selbst und andere führt</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Jede Geschichte, die das Individuum entmachtet, auf ein enges Wertespektrum reduziert und negative Emotionen weckt, wird sich negativ auswirken.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Quellbild: https://www.insightswb.com/wp-content/uploads/2017/01/plant.jpg</a:t>
            </a:r>
            <a:endParaRPr lang="en-GB"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20</a:t>
            </a:fld>
            <a:endParaRPr lang="en-US"/>
          </a:p>
        </p:txBody>
      </p:sp>
    </p:spTree>
    <p:extLst>
      <p:ext uri="{BB962C8B-B14F-4D97-AF65-F5344CB8AC3E}">
        <p14:creationId xmlns:p14="http://schemas.microsoft.com/office/powerpoint/2010/main" val="322312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https://medium.com/@robertocarlosgarcia/men-dont-cry-on-toxic-masculinity-6e7917c8a44e</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Weitere Beispiele für die impliziten Anweisungen sind die nächsten Bilder.</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Sie geben oft ein Bild und eine Meinung über bestimmte Gruppen und Subkulturen wie Geschlecht, sexuelle Organisation, Kulturen.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Klicken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Aber ist George Bush nicht auch ein Mann?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Kann Sadiq Khan nicht Brite sein?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Darf eine Frau muskulös sein?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Ist er kein Muslim?</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Kann er nicht schwul sein?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Hintergrundinfos zu den Bildern</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damalige Präsident George W. Bush zerreißt während einer Zeremonie, um die </a:t>
            </a:r>
            <a:r>
              <a:rPr lang="de-DE" sz="1200" b="0" i="0" u="none" strike="noStrike" baseline="0" dirty="0" err="1">
                <a:latin typeface="Verdana" panose="020B0604030504040204" pitchFamily="34" charset="0"/>
              </a:rPr>
              <a:t>Medal</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of</a:t>
            </a:r>
            <a:r>
              <a:rPr lang="de-DE" sz="1200" b="0" i="0" u="none" strike="noStrike" baseline="0" dirty="0">
                <a:latin typeface="Verdana" panose="020B0604030504040204" pitchFamily="34" charset="0"/>
              </a:rPr>
              <a:t> Honor posthum an Navy SEAL Petty Officer Michael </a:t>
            </a:r>
            <a:r>
              <a:rPr lang="de-DE" sz="1200" b="0" i="0" u="none" strike="noStrike" baseline="0" dirty="0" err="1">
                <a:latin typeface="Verdana" panose="020B0604030504040204" pitchFamily="34" charset="0"/>
              </a:rPr>
              <a:t>Monsoor</a:t>
            </a:r>
            <a:r>
              <a:rPr lang="de-DE" sz="1200" b="0" i="0" u="none" strike="noStrike" baseline="0" dirty="0">
                <a:latin typeface="Verdana" panose="020B0604030504040204" pitchFamily="34" charset="0"/>
              </a:rPr>
              <a:t> zu überreichen.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Sadiq Khan ist britischer Staatsbürger pakistanischer Abstammung, Politiker, Rechtsanwalt und seit 2016 Bürgermeister von London </a:t>
            </a:r>
            <a:r>
              <a:rPr lang="de-DE" sz="1200" b="0" i="0" u="none" strike="noStrike" baseline="0" dirty="0" err="1">
                <a:latin typeface="Verdana" panose="020B0604030504040204" pitchFamily="34" charset="0"/>
              </a:rPr>
              <a:t>of</a:t>
            </a: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Bürgermeister von London, Sadiq Khan, spricht am 30. Mai im Westen Londons zu Unterstützern der Bewegung „Britain </a:t>
            </a:r>
            <a:r>
              <a:rPr lang="de-DE" sz="1200" b="0" i="0" u="none" strike="noStrike" baseline="0" dirty="0" err="1">
                <a:latin typeface="Verdana" panose="020B0604030504040204" pitchFamily="34" charset="0"/>
              </a:rPr>
              <a:t>Stronger</a:t>
            </a:r>
            <a:r>
              <a:rPr lang="de-DE" sz="1200" b="0" i="0" u="none" strike="noStrike" baseline="0" dirty="0">
                <a:latin typeface="Verdana" panose="020B0604030504040204" pitchFamily="34" charset="0"/>
              </a:rPr>
              <a:t> In Europe“.</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Serena Williams ist eine US-amerikanische Tennisprofi, die 23 Grand-Slam-Titel gewonnen hat. Sie wird oft wegen ihres muskulösen Körpers verspottet, weil sie nicht weiblich genug ist. Serena Williams reagiert nach dem Sieg über Bethanie Mattek-Sands im Dameneinzel der dritten Runde der US Open 2015.</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Mohamed Salah ist ein ägyptischer Fußballprofi und spielt derzeit für den FC Liverpool. Er ist Muslim. Salah, ein Club-Rekord-Neuzugang von Roma in diesem Sommer, feiert, nachdem er nach 20 Minuten für seine neue Liverpooler Mannschaft getroffen hat.</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Schauspieler </a:t>
            </a:r>
            <a:r>
              <a:rPr lang="de-DE" sz="1200" b="0" i="0" u="none" strike="noStrike" baseline="0" dirty="0" err="1">
                <a:latin typeface="Verdana" panose="020B0604030504040204" pitchFamily="34" charset="0"/>
              </a:rPr>
              <a:t>Trevante</a:t>
            </a:r>
            <a:r>
              <a:rPr lang="de-DE" sz="1200" b="0" i="0" u="none" strike="noStrike" baseline="0" dirty="0">
                <a:latin typeface="Verdana" panose="020B0604030504040204" pitchFamily="34" charset="0"/>
              </a:rPr>
              <a:t> Rhodes spielt Chiron, einen schwulen Afroamerikaner, der in der </a:t>
            </a:r>
            <a:r>
              <a:rPr lang="de-DE" sz="1200" b="0" i="0" u="none" strike="noStrike" baseline="0" dirty="0" err="1">
                <a:latin typeface="Verdana" panose="020B0604030504040204" pitchFamily="34" charset="0"/>
              </a:rPr>
              <a:t>ahrsh</a:t>
            </a:r>
            <a:r>
              <a:rPr lang="de-DE" sz="1200" b="0" i="0" u="none" strike="noStrike" baseline="0" dirty="0">
                <a:latin typeface="Verdana" panose="020B0604030504040204" pitchFamily="34" charset="0"/>
              </a:rPr>
              <a:t>-Welt des Ghettos aufwächst, in einem wunderschönen Film über Identität, Erzählungen und Entscheidungen. </a:t>
            </a:r>
            <a:r>
              <a:rPr lang="de-DE" sz="1200" b="0" i="0" u="none" strike="noStrike" baseline="0" dirty="0" err="1">
                <a:latin typeface="Verdana" panose="020B0604030504040204" pitchFamily="34" charset="0"/>
              </a:rPr>
              <a:t>Trevante</a:t>
            </a:r>
            <a:r>
              <a:rPr lang="de-DE" sz="1200" b="0" i="0" u="none" strike="noStrike" baseline="0" dirty="0">
                <a:latin typeface="Verdana" panose="020B0604030504040204" pitchFamily="34" charset="0"/>
              </a:rPr>
              <a:t> Rhodes spielt in "Moonlight" (2016) einen schwulen Afroamerikaner</a:t>
            </a:r>
            <a:endParaRPr lang="en-GB"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21</a:t>
            </a:fld>
            <a:endParaRPr lang="en-US"/>
          </a:p>
        </p:txBody>
      </p:sp>
    </p:spTree>
    <p:extLst>
      <p:ext uri="{BB962C8B-B14F-4D97-AF65-F5344CB8AC3E}">
        <p14:creationId xmlns:p14="http://schemas.microsoft.com/office/powerpoint/2010/main" val="362731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Wie können Praktiker Jugendlichen helfen, mit giftigen Erzählungen umzugehen? Der in diesem Projekt angebotene Workshop soll sie dabei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Es ist für Praktiker in erster Linie wie Lehrer, Sozialarbeiter, Polizisten, Mentoren, Psychologen usw. gedacht.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Der Workshop 'The Narrative and Identity' bietet einen Rahmen, ein Szenario und eine detaillierte Reihe von Übungen und Simulationen, die den Teilnehmern helfen können, die Rolle von Narrativen bei unserer Identitätsbildung zu verstehen, dysfunktionale oder toxische Narrative zu erkennen und nicht zuletzt , wie sie Narrative nutzen können, um vielversprechende psychoedukative Interventionspraktiken in ihrem beruflichen Alltag einzusetzen. Es umfasst eine Reihe von Übungen, die, wenn sie in Konvergenz verwendet werden, First-Line-Experten helfen können, narrative Therapiestrategien und -techniken anzuwenden, um jungen Menschen zu helfen, von einem negativen Bild von sich selbst und anderen abzulenken. Es bietet auch Lösungen, um bei jungen Menschen positive und ermächtigende Wege der Selbstdarstellung und Selbstbestätigung zu fördern. Die beschriebenen Techniken wurden durch die Arbeit von Therapeuten inspiriert, die narrative Therapie bei der Behandlung von Phobien, Angstzuständen, Depressionen, Schizophrenie usw. anwenden.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Ab D3.2.4</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Das Labor schlägt Techniken vor, die jungen Menschen beibringen, in konkreten Situationen auf negative Reize und toxische Narrative zu reagieren. Es bietet Fachleuten, die in der Interaktion mit jungen Menschen tätig sind, Lösungen, um sie zu ermutigen, ihr Verhalten zu kontrollieren, indem sie ihre Identität und ihr Selbstbild neu definieren und ihre eigenen positiven Entscheidungen befähigen. Ziel ist es, Erstfachkräfte zu lehren, junge Menschen, die anfällig für Radikalisierung sind, anzusprechen, indem sie nicht destruktiv auf ihre Bedürfnisse eingehen und sie widerstandsfähig gegen Konflikte machen, während sie ein Gefühl für persönlichen Wert entwickeln.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Für nähere Informationen empfehle ich das Handbuch für TrainerInnen des Workshops Narratives and Identity (Seite zeigen, wo es zu finden ist? Oder eine gedruckte Version verschenken?)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Wir nehmen nun ein Beispiel für mögliche Übungen aus dem Workshop</a:t>
            </a:r>
            <a:endParaRPr lang="en-GB" sz="8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3689844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Dies ist ein Beispiel für eine der Übungen im Workshop Narratives and Identity</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Bilden Sie Gruppen von 3, 4 von 5</a:t>
            </a: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Lassen Sie sie wählen, ob sie das Formular für 12-16-Jährige oder das Formular für 16+ verwenden möchten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Beantworten Sie die Frage „Wer bin ich?“ indem Sie Formular 2 oder 3 verwenden. Beachten Sie, dass es ein Formular für jüngere Kinder gibt</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Gruppendiskussion: Reflektieren Sie den Wert der persönlichen Geschichte, ihren positiven / negativen Ton, wie die Auswahl der geschichtsträchtigen Ereignisse getroffen wurde und welche kulturellen Filter wir anwenden.</a:t>
            </a:r>
          </a:p>
          <a:p>
            <a:pPr marL="0" marR="0" lvl="0" indent="0" algn="l" defTabSz="945307"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2 Minuten Diskussion zusammenfassen: Was Ihnen bei der Übung aufgefallen ist / der Trainer sammelt mögliche Antworten auf einem Flipchart.</a:t>
            </a:r>
            <a:endParaRPr lang="en-US" sz="18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2720882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Übung heißt Wer bin ich?</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 ist es, die Teilnehmer ihre eigene Erzählung und die Einflüsse, die sie geformt haben, erleben zu lassen, sowie einen ersten Scan der Überzeugungen und des Wissens der Teilnehmer über Erzählungen aus sozialwissenschaftlicher Perspektive zu erhalten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Jedem Workshop liegt ein Handbuch bei, das das Ziel, die Zielgruppe und den Zeitpunkt jeder Übung beschreibt. Außerdem werden Anweisungen zur Durchführung und zu den für die Übung benötigten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Wer bin ich?</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Teilnehmer ihre eigene Erzählung und die Einflüsse, die sie geprägt haben, erleben lassen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Beliebig (sofern an das Verständnis der Zielgruppe angepasst)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Es werden 3 verschiedene Übungshandouts angeboten: Anfänger (empfohlen für Alter: 6+12), Mittelstufe (empfohlen für Alter: 12-16+) und Fortgeschrittene (empfohlen für Alter 16+/Erwachsene)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45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Bilden Sie Gruppen von 3, 4 von 5 Lassen Sie sie wählen, ob sie das Formular für 12-16-Jährige oder das Formular für 16+ verwenden möchten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Beantworten Sie die Frage „Wer bin ich?“ indem Sie Formular 2 oder 3 verwenden. Beachten Sie, dass es ein Formular für jüngere Kinder gibt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Gruppendiskussion: Reflektieren Sie den Wert der persönlichen Geschichte, ihren positiven / negativen Ton, wie die Auswahl der geschichtsträchtigen Ereignisse getroffen wurde und welche kulturellen Filter wir anwenden.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2 Minuten Diskussion zusammenfassen: Was Ihnen bei der Übung aufgefallen ist / der Trainer sammelt mögliche Antworten auf einem Flipchart.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Lernen durch Demonstration und geführte Diskussion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4288258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In unserem nächsten Workshop geht es um die Fähigkeit, sich konstruktiv in eine Diskussion oder Debatte einzubringen.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Die Kenntnisse, Fähigkeiten, Werte und Einstellungen, die während des Workshops zu Simulation und Debatte erlernt wurden, sollen den Aufbau von Resilienz gegenüber extremen Ideologien und gewalttätigem Verhalten erleichtern, indem sie kritisches Denken, Kommunikation, Kooperation, Empathie und (Selbst-)Reflektion festigen.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Dieser Workshop hat keine Auswirkungen, wenn er nur einmal durchgeführt wird. Der diskussionsbasierte Workshop sollte regelmäßig stattfinden.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Ab D3.2.5</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Das Lehren von Simulation und Debatte dient dem Zweck, Wissen und Fähigkeiten durch das kognitive Verhaltenslehrmodell und das Learning-</a:t>
            </a:r>
            <a:r>
              <a:rPr lang="de-DE" sz="1800" b="0" i="0" u="none" strike="noStrike" baseline="0" dirty="0" err="1">
                <a:latin typeface="Verdana" panose="020B0604030504040204" pitchFamily="34" charset="0"/>
              </a:rPr>
              <a:t>by</a:t>
            </a:r>
            <a:r>
              <a:rPr lang="de-DE" sz="1800" b="0" i="0" u="none" strike="noStrike" baseline="0" dirty="0">
                <a:latin typeface="Verdana" panose="020B0604030504040204" pitchFamily="34" charset="0"/>
              </a:rPr>
              <a:t>-</a:t>
            </a:r>
            <a:r>
              <a:rPr lang="de-DE" sz="1800" b="0" i="0" u="none" strike="noStrike" baseline="0" dirty="0" err="1">
                <a:latin typeface="Verdana" panose="020B0604030504040204" pitchFamily="34" charset="0"/>
              </a:rPr>
              <a:t>doing</a:t>
            </a:r>
            <a:r>
              <a:rPr lang="de-DE" sz="1800" b="0" i="0" u="none" strike="noStrike" baseline="0" dirty="0">
                <a:latin typeface="Verdana" panose="020B0604030504040204" pitchFamily="34" charset="0"/>
              </a:rPr>
              <a:t>-Modell zu entwickeln. Es ist auch eine Form der psychoedukativen Intervention, bei der der Moderator der Debatte als Coach fungiert, der bereit ist, reproduzierbare Strategien positiver Selbstdarstellung und zielorientierter Kommunikation anzubieten und gleichzeitig Toleranz und aufgeschlossene Einschätzung der negativen Meinungen anderer Menschen zu fördern.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Kenntnisse, Fähigkeiten, Werte und Einstellungen, die während des Workshops zu Simulation und Debatte erlernt wurden, sollen den Aufbau von Widerstandsfähigkeit gegenüber extremen Ideologien und gewalttätigem Verhalten erleichtern, indem kritisches Denken, Kommunikation, Kooperation, Empathie und (Selbst-)Reflektion gefestigt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Wir glauben, dass die Simulationsdebatte als psychoedukative Interventionsmethode das Potenzial hat, die Widerstandsfähigkeit gegenüber Push- und Pull-Faktoren der Radikalisierung zu erhöhen, wie z Zugehörigkeit, Wert und Zweck', persönliche Erfüllung, Mangel an Selbstwertgefühl, individuelle Frustration und Beleidigung, kognitiv-soziale Faktoren wie Risikobereitschaft und reduzierter sozialer Kontakt, persönliche Viktimisierung, Verdrängung von Aggression, alle hängen mit einem konflikthaften und dysfunktionalen Gefühl von Identität.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u="none" strike="noStrike" baseline="0" dirty="0">
                <a:latin typeface="Verdana" panose="020B0604030504040204" pitchFamily="34" charset="0"/>
              </a:rPr>
              <a:t>Obwohl Debatten- und Planspiele in akademischen Kontexten weit verbreitet sind, auch als Lerninstrumente, unterscheidet sich das EL von einem regulären Debattentraining insofern, als es nicht darauf abzielt, die Teilnehmer mit den notwendigen Kenntnissen und Fähigkeiten auszustatten, um an einer Debatte teilzunehmen , sondern vielmehr seinen Zweck, seine Struktur und den Kontext, in dem es eingesetzt werden kann, zu verstehen. methodische Zwänge und lose Enden</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1396067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Wie können Praktiker in erster Linie Jugendlichen helfen, Debattierfähigkeiten zu entwickeln? Der in diesem Projekt angebotene Workshop soll sie dabei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Für nähere Informationen empfehle ich das Handbuch für Ausbilder der Werkstatt Wutmanagement (Seite zeigen, wo es zu finden ist? Oder eine gedruckte Version verschenken?)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Wir nehmen nun ein Beispiel für mögliche Übungen aus dem Workshop</a:t>
            </a:r>
            <a:endParaRPr lang="en-GB" sz="8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290909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Klicke auf #Wage es, grau zu sein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Eines der zugrunde liegenden Ziele besteht darin, zu erkennen, dass schwarze oder weiße Meinungen nicht die einzigen sind und dass Sie keine „Seiten wählen“ müssen, sondern eine nuancierte, „graue“ Meinung haben können. Dare </a:t>
            </a:r>
            <a:r>
              <a:rPr lang="de-DE" sz="1200" b="0" i="0" u="none" strike="noStrike" baseline="0" dirty="0" err="1">
                <a:latin typeface="Verdana" panose="020B0604030504040204" pitchFamily="34" charset="0"/>
              </a:rPr>
              <a:t>to</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be</a:t>
            </a:r>
            <a:r>
              <a:rPr lang="de-DE" sz="1200" b="0" i="0" u="none" strike="noStrike" baseline="0" dirty="0">
                <a:latin typeface="Verdana" panose="020B0604030504040204" pitchFamily="34" charset="0"/>
              </a:rPr>
              <a:t> </a:t>
            </a:r>
            <a:r>
              <a:rPr lang="de-DE" sz="1200" b="0" i="0" u="none" strike="noStrike" baseline="0" dirty="0" err="1">
                <a:latin typeface="Verdana" panose="020B0604030504040204" pitchFamily="34" charset="0"/>
              </a:rPr>
              <a:t>grey</a:t>
            </a:r>
            <a:r>
              <a:rPr lang="de-DE" sz="1200" b="0" i="0" u="none" strike="noStrike" baseline="0" dirty="0">
                <a:latin typeface="Verdana" panose="020B0604030504040204" pitchFamily="34" charset="0"/>
              </a:rPr>
              <a:t> ist ein Projekt, das der Online- und Offline-Polarisierung entgegenwirken soll, indem es die Meinungen der „grauen Mitte“ verstärkt. Aktivisten, Datenanalysten und Sozialarbeiter kämpfen gemeinsam gegen die Polarisierung und die daraus resultierenden Radikalisierungsprozesse.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https://projectgrey.eu/</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https://youtu.be/WPChHeKaurQ</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CO: Dieses Blatt könnte auch zu Critical </a:t>
            </a:r>
            <a:r>
              <a:rPr lang="de-DE" sz="1200" b="0" i="0" u="none" strike="noStrike" baseline="0" dirty="0" err="1">
                <a:latin typeface="Verdana" panose="020B0604030504040204" pitchFamily="34" charset="0"/>
              </a:rPr>
              <a:t>Thinking</a:t>
            </a:r>
            <a:r>
              <a:rPr lang="de-DE" sz="1200" b="0" i="0" u="none" strike="noStrike" baseline="0" dirty="0">
                <a:latin typeface="Verdana" panose="020B0604030504040204" pitchFamily="34" charset="0"/>
              </a:rPr>
              <a:t> passen</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411013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 ist ein Beispiel für eine der Übungen im Workshop Debatte und Simulation. Auch hier ist mein Vorschlag, zuerst zu erleben, wie die Übung abläuft, und dann die Ziele zu diskutieren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Diese Übung dauert ca. 40 Minuten (je nach Anzahl der Aussagen und Teilnehmer)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Informieren Sie die Schüler, dass sie sich Aussagen anhören, die immer wahr sind</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2: Ihre Aufgabe ist es, sich so viele Fälle/Situationen auszudenken, in denen die Aussage falsch ist, und ihre eigenen Listen zu erstellen.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Gehen Sie in der Gruppe umher und bitten Sie jeden Schüler um ein Beispiel; Wenn ein Schüler ein bereits erwähntes Beispiel nennt, hat er eine Minute Zeit, an ein anderes zu denken.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4: Wenn dem Schüler kein neues Beispiel einfällt, ist er aus dem Spiel. Der Lehrer fragt nacheinander jeden Schüler, bis nur noch ein Schüler Beispiele auf seiner Liste hat.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5: Am Ende der Übung sollten 15-20 Minuten für eine Gruppendiskussion über die geäußerten Ideen und deren Konsequenzen vorgesehen sein (heute kann es eine kurze Runde sein)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Aussage könnte lauten: „Töten ist falsch“</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Ein anderer könnte sein ‚???</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09308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Wir beginnen mit einem Beispiel einer der Übungen im Workshop Wutmanagement. Bitte nehmen Sie Papier und Stift (oder Tablet/Smartphone/Laptop) mit.</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#1 Brainstorming – freie Assoziationen </a:t>
            </a:r>
            <a:r>
              <a:rPr lang="de-DE" sz="1800" b="0" i="0" u="none" strike="noStrike" baseline="0" dirty="0" err="1">
                <a:latin typeface="Verdana" panose="020B0604030504040204" pitchFamily="34" charset="0"/>
              </a:rPr>
              <a:t>Icebreaker</a:t>
            </a:r>
            <a:r>
              <a:rPr lang="de-DE" sz="1800" b="0" i="0" u="none" strike="noStrike" baseline="0" dirty="0">
                <a:latin typeface="Verdana" panose="020B0604030504040204" pitchFamily="34" charset="0"/>
              </a:rPr>
              <a:t> 1 (15-20 min)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Diese Übung ist einer der Eisbrecher im Workshop zum Thema Wutmanagement. Es dauert ungefähr 15-20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1-4: Der Trainer fordert die Teilnehmer auf, die folgenden Fragen (eine nach der anderen) zu beantworten, indem sie nicht mehr als drei Wörter pro Frage auf ein Blatt Papier schreiben. (4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5: Jeder Teilnehmer wählt einen Partner aus und teilt ihm die Antworten mit. (4 Minuten)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Schritt 6: In einer 2-minütigen Roundup-Diskussion sammelt der Trainer mögliche Antworten auf einem Flipchart. Die Beobachtungen der Teilnehmenden weisen hoffentlich auf das Ziel dieser Übungen hin: sich seiner persönlichen Art des Erlebens und Umgangs mit Wut bewusst zu werden und diese erkennen zu können. Die Menschen werden sich bewusst, dass Wut etwas ist, mit dem wir alle vertraut sind.</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8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800" b="0" i="0" u="none" strike="noStrike" baseline="0" dirty="0">
                <a:latin typeface="Verdana" panose="020B0604030504040204" pitchFamily="34" charset="0"/>
              </a:rPr>
              <a:t>Der Trainer schließt den Eisbrecher, indem er auf die häufigsten Antworten zeigt und sagt, dass wir später auf das Konzept der Wut zurückkommen werden.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Die Übung heißt Wahr oder Falsch?</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Fragen Sie die Teilnehmer: Was halten Sie von der Idee hinter dieser Übung?</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Jedem Workshop liegt ein Handbuch bei, das das Ziel, die Zielgruppe und den Zeitpunkt jeder Übung beschreibt. Außerdem werden Anweisungen zur Durchführung und zu den für die Übung benötigten Materialien gegeben.</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Richtig oder falsch</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Zielsetzung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 Um die Fähigkeiten zum Querdenken zu verbessern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 Zur Verbesserung der Widerlegungsfähigkeiten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 Schnelles Denken fördern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 Um Gedächtnisfähigkeiten zu fördern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 Um den Wortschatz und die Wortverwendung zu verbessern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 Förderung der Hörfähigkeiten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 Förderung der Peer-Bewertung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Zielgruppe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Pubertät/Teenager/Erwachsener</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Zeitliche Koordinierung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15-45 min (je nach Anzahl der Aussagen und Gruppengröße)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Beschreibung</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1: Informieren Sie die Schüler, dass sie sich Aussagen anhören, die immer wahr sind</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2: Bitten Sie sie, sich so viele Fälle auszudenken, in denen die Aussage falsch ist, und ihre eigenen Listen zu erstellen.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3: Gehen Sie in der Gruppe umher und bitten Sie jeden Schüler um ein Beispiel; Wenn ein Schüler ein bereits erwähntes Beispiel nennt, hat er eine Minute Zeit, an ein anderes zu denken.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4: Wenn dem Schüler kein neues Beispiel einfällt, ist er aus dem Spiel. Der Lehrer fragt nacheinander jeden Schüler, bis nur noch ein Schüler Beispiele auf seiner Liste hat.</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Schritt 5: Am Ende der Übung sollten 10-15 Minuten für eine Gruppendiskussion über die geäußerten Ideen und deren Konsequenzen vorgesehen sein (heute kann es eine kurze Runde sein)</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Lernmethode</a:t>
            </a:r>
          </a:p>
          <a:p>
            <a:pPr marL="0" marR="0" lvl="0" indent="0" algn="l" defTabSz="914400" rtl="0" eaLnBrk="1" fontAlgn="auto" latinLnBrk="0" hangingPunct="1">
              <a:lnSpc>
                <a:spcPct val="115000"/>
              </a:lnSpc>
              <a:spcBef>
                <a:spcPts val="0"/>
              </a:spcBef>
              <a:spcAft>
                <a:spcPts val="600"/>
              </a:spcAft>
              <a:buClrTx/>
              <a:buSzTx/>
              <a:buFontTx/>
              <a:buNone/>
              <a:tabLst/>
              <a:defRPr/>
            </a:pPr>
            <a:r>
              <a:rPr lang="de-DE" sz="1200" b="0" i="0" u="none" strike="noStrike" baseline="0" dirty="0">
                <a:latin typeface="Verdana" panose="020B0604030504040204" pitchFamily="34" charset="0"/>
              </a:rPr>
              <a:t>Erweitertes Üben, geführte Diskussion, verdeckte Selbstinstruktion (innere Rede des Schülers)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149909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In dieser Session des TTT haben wir drei Workshops des Projekts ARMOUR vorgestellt, zu den Themen Anger Management, Narratives &amp; Identity und </a:t>
            </a:r>
            <a:r>
              <a:rPr lang="de-DE" sz="1200" b="0" i="0" u="none" strike="noStrike" baseline="0" dirty="0" err="1">
                <a:latin typeface="Verdana" panose="020B0604030504040204" pitchFamily="34" charset="0"/>
              </a:rPr>
              <a:t>Debate</a:t>
            </a:r>
            <a:r>
              <a:rPr lang="de-DE" sz="1200" b="0" i="0" u="none" strike="noStrike" baseline="0" dirty="0">
                <a:latin typeface="Verdana" panose="020B0604030504040204" pitchFamily="34" charset="0"/>
              </a:rPr>
              <a:t> &amp; Simulation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Verteilen Sie T2-Umfragetag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Erklären Sie, dass die Teilnehmer die Nummer der Übung wie gezeigt verwenden können, um Kommentare zu einer bestimmten Übung hinzuzufügen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Haben sie Ihnen geholfen, sich mit den Konzepten auseinanderzusetzen?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Sind sie für junge Leute nützlich?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Welche sind für Ihre Arbeit (oder privat) nützlich?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Das nächste Mal werden wir Konfliktbearbeitung und staatliche Reaktionen als Faktoren betrachten, die zur Radikalisierung beitragen</a:t>
            </a:r>
            <a:endParaRPr lang="en-GB"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30</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Für den nächsten Tag möchte ich, dass Sie …</a:t>
            </a:r>
            <a:endParaRPr lang="en-US" b="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31</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Mach eine Runde und sammle Highlights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Der Grund dafür ist, mit einem positiven zu enden und diese speziellen Themen zu verstärken</a:t>
            </a:r>
            <a:endParaRPr lang="en-US" b="0" dirty="0"/>
          </a:p>
        </p:txBody>
      </p:sp>
      <p:sp>
        <p:nvSpPr>
          <p:cNvPr id="4" name="Slide Number Placeholder 3"/>
          <p:cNvSpPr>
            <a:spLocks noGrp="1"/>
          </p:cNvSpPr>
          <p:nvPr>
            <p:ph type="sldNum" sz="quarter" idx="10"/>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https://vimeo.com/113623893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Clip zur Veranschaulichung des Zusammenhangs zwischen Wut und Radikalisierung (Show 9,46-12,42 min)</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111394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Einer der ursächlichen Faktoren, der von Forschern untersucht wurde, ist erlebte Ungerechtigkeit, wie unfaire Behandlung, relative Entbehrung, Unmoral usw.</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 kann zu einem Push-Faktor für Radikalisierung werden, insbesondere wenn Menschen sich unsicher fühlen oder bestimmte Emotionen nicht kontrollieren können.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P19 Kees van den Bos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 Wut drängt sie von der Mainstream-Gesellschaft weg, weil sie eine negative Assoziation hervorruft.</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35973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Wenn Menschen wütend sind, ist dies oft nicht die einzige Emotion im Spiel.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Seite 13 von D3.2 Wut als Emotion aus zweiter Hand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Wut kann eine grundlegende und primäre Emotion sein, wird aber oft auch als sekundäre Emotion bezeichnet, weil wir dazu neigen, auf Wut zurückzugreifen, um uns vor anderen verletzlichen Gefühlen zu schützen oder diese zu vertuschen. Ein primäres Gefühl ist das, was unmittelbar vor dem Empfinden von Wut empfunden wird. Wir fühlen fast immer zuerst etwas anderes, bevor wir wütend werden. Vielleicht fühlen wir uns zuerst ängstlich, angegriffen, beleidigt, respektlos, gezwungen, gefangen oder unter Druck gesetzt. Wenn eines dieser Gefühle intensiv genug ist, betrachten wir die Emotion als Wut.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Wie die Zeichnung zeigt, ist Wut wie ein Eisberg, da nur einige der Emotionen sichtbar sind. Die anderen Emotionen existieren "unter der Wasserlinie", wo sie für externe Beobachter nicht sofort offensichtlich sind. (http://creducation.net/resources/anger_management/anger__a_secondary_emotion.html)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Warum könnte das Ihrer Meinung nach in diesem Zusammenhang relevant sein?</a:t>
            </a:r>
            <a:endParaRPr lang="en-GB"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de-DE" sz="1600" b="0" i="0" u="none" strike="noStrike" baseline="0" dirty="0">
              <a:latin typeface="Verdana" panose="020B060403050404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Einige Merkmale von Wut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Es gilt als natürliche und meist automatische Reaktion auf unerwünschte Handlungen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Wut ist ein grundlegendes Gefühl. Und es tritt oft an die Stelle einer zugrunde liegenden Emotion. Manche Leute empfinden es als „schlechtes“ oder negatives Gefühl, andere sagen, es wird nur dann zu einem Problem, wenn jemand an seiner Wut festhält und sie chronisch wird.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Wie bereits erwähnt, ist Wut ein Push-Faktor zur Radikalisierung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verbunden mit Identitätsgefühl / „Suche nach Bedeutung“, individuelle Frustration und Beleidigung, kognitiv-soziale Faktoren wie Risikobereitschaft und reduzierter sozialer Kontakt, persönliche Viktimisierung, Aggressionsverdrängung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Zu lernen, mit Wut richtig umzugehen, ist eine Fähigkeit, sie kommt nicht vom Instinkt. Es hängt damit zusammen, wie wir eine Schwelle zu einem komplexen Zusammenspiel mit anderen Emotionen setzen.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Menschen, die nicht in der Lage sind, wütend zu werden, sind auch nicht in der Lage, für sich selbst einzustehen. Es ist daher wichtig, dass die Menschen lernen, Wut angemessen auszudrücken.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Die Menschen müssen lernen, auf gesunde und sozial respektvolle Weise wütende Gefühle auszudrücken und Wut nicht so weit außer Kontrolle geraten zu lassen, dass sie sich negativ auf Beziehungen, Beschäftigungsfähigkeit und Gesundheit auswirkt.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sz="1600" b="0" i="0" u="none" strike="noStrike" baseline="0" dirty="0">
                <a:latin typeface="Verdana" panose="020B0604030504040204" pitchFamily="34" charset="0"/>
              </a:rPr>
              <a:t>Es ist befriedigender, wütender zu sein, als die schmerzhaften Gefühle anzuerkennen, die mit Verletzlichkeit verbunden sind.</a:t>
            </a:r>
            <a:endParaRPr lang="en-GB" sz="16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188446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Wie können Praktiker in erster Linie Jugendlichen helfen, Fähigkeiten zum Umgang mit Wut zu entwickeln? Der in diesem Projekt angebotene Workshop soll sie dabei unterstützen.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„The Anger Management Lab“ untersucht, wie man Wutmanagement als eine Form der psychoedukativen Intervention besser lehren kann. Es umfasst eine Reihe von Übungen, die, wenn sie in Konvergenz verwendet werden, First-Line-Professionals, die mit jungen Menschen arbeiten, die anfällig für Radikalisierung sind, dabei unterstützen können, Strategien und Techniken zur Aggressionsbewältigung anzuwenden, um sie von gewalttätigem und destruktivem Verhalten abzulenken. Die beschriebenen Techniken wurden durch die Arbeit von Trainern und Therapeuten bei der Lehre und Förderung von Wutmanagement inspiriert.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Die zugrunde liegende Idee ist, dass eine Radikalisierung/Polarisierung verhindert werden kann, indem man ihnen hilft, ihre Wut zu zerstreuen oder zu kontrollieren.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Für nähere Informationen empfehle ich das Handbuch für Ausbilder der Werkstatt Wutmanagement (Seite zeigen, wo es zu finden ist? Oder eine gedruckte Version verschenken? Auf den USB-Stift legen)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800" b="0" i="0" u="none" strike="noStrike" baseline="0" dirty="0">
                <a:latin typeface="Verdana" panose="020B0604030504040204" pitchFamily="34" charset="0"/>
              </a:rPr>
              <a:t>Wir nehmen nun ein Beispiel für mögliche Übungen aus dem Workshop</a:t>
            </a:r>
            <a:endParaRPr lang="en-GB" sz="1000" b="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Dies ist ein Beispiel für eine der Übungen im Workshop Wutmanagement. Es stehen mehrere Optionen zur Verfügung, und die meisten sind bei Jugendlichen leicht zu replizieren. Mein Vorschlag ist, zuerst den Ablauf der Übung zu erleben und dann die Ziele zu besprechen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@Trainer: Dauer 20-30 min (je nach Teilnehmerzahl)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Verteilen Sie das Rad auf Papier.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Bei dieser Option wird jeder Teilnehmer (der beitreten möchte) aufgefordert, eine Emotion auszuwählen und diese vor der Gruppe auszudrücken. Andere müssen erraten, welche Emotion ausgedrückt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Hinweis: Manche Leute finden das schwer, schaffen eine sichere Umgebung und versuchen, sie zu ermutigen, erlauben aber auch den Leuten, sich abzumelden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baseline="0" dirty="0">
                <a:latin typeface="Verdana" panose="020B0604030504040204" pitchFamily="34" charset="0"/>
              </a:rPr>
              <a:t>Hinweis: Für Altersgruppen unter 14 Jahren wird eine einfachere Version des Emotionsrades verwendet.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198852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6/7/2021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‹Nr.›</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WPChHeKaurQ"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player.vimeo.com/video/113623893?app_id=122963"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a:solidFill>
                  <a:schemeClr val="tx1"/>
                </a:solidFill>
              </a:rPr>
              <a:t>Tag 2: </a:t>
            </a:r>
            <a:r>
              <a:rPr lang="en-US" sz="2800" dirty="0" err="1">
                <a:solidFill>
                  <a:schemeClr val="tx1"/>
                </a:solidFill>
              </a:rPr>
              <a:t>Radikalisierungsprävention</a:t>
            </a:r>
            <a:r>
              <a:rPr lang="en-US" sz="2800" dirty="0">
                <a:solidFill>
                  <a:schemeClr val="tx1"/>
                </a:solidFill>
              </a:rPr>
              <a:t> </a:t>
            </a:r>
            <a:r>
              <a:rPr lang="en-US" sz="2800" dirty="0" err="1">
                <a:solidFill>
                  <a:schemeClr val="tx1"/>
                </a:solidFill>
              </a:rPr>
              <a:t>bei</a:t>
            </a:r>
            <a:r>
              <a:rPr lang="en-US" sz="2800" dirty="0">
                <a:solidFill>
                  <a:schemeClr val="tx1"/>
                </a:solidFill>
              </a:rPr>
              <a:t> </a:t>
            </a:r>
            <a:r>
              <a:rPr lang="en-US" sz="2800" dirty="0" err="1">
                <a:solidFill>
                  <a:schemeClr val="tx1"/>
                </a:solidFill>
              </a:rPr>
              <a:t>jungen</a:t>
            </a:r>
            <a:r>
              <a:rPr lang="en-US" sz="2800" dirty="0">
                <a:solidFill>
                  <a:schemeClr val="tx1"/>
                </a:solidFill>
              </a:rPr>
              <a:t> Menschen </a:t>
            </a: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Wut</a:t>
            </a:r>
            <a:r>
              <a:rPr lang="en-GB" dirty="0"/>
              <a:t>-Management: </a:t>
            </a:r>
            <a:r>
              <a:rPr lang="en-GB" dirty="0" err="1"/>
              <a:t>Übung</a:t>
            </a:r>
            <a:r>
              <a:rPr lang="en-GB" dirty="0"/>
              <a:t>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latin typeface="+mj-lt"/>
                <a:ea typeface="+mj-ea"/>
                <a:cs typeface="+mj-cs"/>
              </a:rPr>
              <a:t>Rad der </a:t>
            </a:r>
            <a:r>
              <a:rPr lang="en-GB" sz="2400" dirty="0" err="1">
                <a:latin typeface="+mj-lt"/>
                <a:ea typeface="+mj-ea"/>
                <a:cs typeface="+mj-cs"/>
              </a:rPr>
              <a:t>Emotionen</a:t>
            </a:r>
            <a:r>
              <a:rPr lang="en-GB" sz="2400" dirty="0">
                <a:latin typeface="+mj-lt"/>
                <a:ea typeface="+mj-ea"/>
                <a:cs typeface="+mj-cs"/>
              </a:rPr>
              <a:t> – </a:t>
            </a:r>
            <a:r>
              <a:rPr lang="en-GB" sz="2400" dirty="0" err="1">
                <a:latin typeface="+mj-lt"/>
                <a:ea typeface="+mj-ea"/>
                <a:cs typeface="+mj-cs"/>
              </a:rPr>
              <a:t>Hinweise</a:t>
            </a:r>
            <a:endParaRPr lang="en-GB" sz="2400" dirty="0">
              <a:latin typeface="+mj-lt"/>
              <a:ea typeface="+mj-ea"/>
              <a:cs typeface="+mj-cs"/>
            </a:endParaRPr>
          </a:p>
        </p:txBody>
      </p:sp>
    </p:spTree>
    <p:extLst>
      <p:ext uri="{BB962C8B-B14F-4D97-AF65-F5344CB8AC3E}">
        <p14:creationId xmlns:p14="http://schemas.microsoft.com/office/powerpoint/2010/main" val="345955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Wut</a:t>
            </a:r>
            <a:r>
              <a:rPr lang="en-GB" dirty="0"/>
              <a:t>-Management: </a:t>
            </a:r>
            <a:r>
              <a:rPr lang="en-GB" dirty="0" err="1"/>
              <a:t>Übung</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4" name="Hexagon 72">
            <a:extLst>
              <a:ext uri="{FF2B5EF4-FFF2-40B4-BE49-F238E27FC236}">
                <a16:creationId xmlns:a16="http://schemas.microsoft.com/office/drawing/2014/main" id="{7FF687C4-61CA-4A15-8626-BDFD8BA8A5A5}"/>
              </a:ext>
            </a:extLst>
          </p:cNvPr>
          <p:cNvSpPr/>
          <p:nvPr/>
        </p:nvSpPr>
        <p:spPr>
          <a:xfrm>
            <a:off x="1254048" y="3086385"/>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5" name="Freeform 13">
            <a:extLst>
              <a:ext uri="{FF2B5EF4-FFF2-40B4-BE49-F238E27FC236}">
                <a16:creationId xmlns:a16="http://schemas.microsoft.com/office/drawing/2014/main" id="{D78EDE39-BBE0-409C-8DD4-E2F3C11E4650}"/>
              </a:ext>
            </a:extLst>
          </p:cNvPr>
          <p:cNvSpPr/>
          <p:nvPr/>
        </p:nvSpPr>
        <p:spPr>
          <a:xfrm>
            <a:off x="5942689" y="300139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26" name="Hexagon 76">
            <a:extLst>
              <a:ext uri="{FF2B5EF4-FFF2-40B4-BE49-F238E27FC236}">
                <a16:creationId xmlns:a16="http://schemas.microsoft.com/office/drawing/2014/main" id="{B3A8F904-9043-4663-BB43-4FB0A66C9DF4}"/>
              </a:ext>
            </a:extLst>
          </p:cNvPr>
          <p:cNvSpPr/>
          <p:nvPr/>
        </p:nvSpPr>
        <p:spPr>
          <a:xfrm>
            <a:off x="337438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7" name="Freeform 89">
            <a:extLst>
              <a:ext uri="{FF2B5EF4-FFF2-40B4-BE49-F238E27FC236}">
                <a16:creationId xmlns:a16="http://schemas.microsoft.com/office/drawing/2014/main" id="{52934689-1ACC-49ED-9926-0E51CB6962C5}"/>
              </a:ext>
            </a:extLst>
          </p:cNvPr>
          <p:cNvSpPr/>
          <p:nvPr/>
        </p:nvSpPr>
        <p:spPr>
          <a:xfrm>
            <a:off x="2730710" y="3067199"/>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28" name="Hexagon 162">
            <a:extLst>
              <a:ext uri="{FF2B5EF4-FFF2-40B4-BE49-F238E27FC236}">
                <a16:creationId xmlns:a16="http://schemas.microsoft.com/office/drawing/2014/main" id="{C469A176-9B4F-47C3-8A00-66D4E3172833}"/>
              </a:ext>
            </a:extLst>
          </p:cNvPr>
          <p:cNvSpPr/>
          <p:nvPr/>
        </p:nvSpPr>
        <p:spPr>
          <a:xfrm>
            <a:off x="548640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9" name="Hexagon 1">
            <a:extLst>
              <a:ext uri="{FF2B5EF4-FFF2-40B4-BE49-F238E27FC236}">
                <a16:creationId xmlns:a16="http://schemas.microsoft.com/office/drawing/2014/main" id="{6B7F95C0-45DC-424F-93BD-D7BD68FE3E5C}"/>
              </a:ext>
            </a:extLst>
          </p:cNvPr>
          <p:cNvSpPr/>
          <p:nvPr/>
        </p:nvSpPr>
        <p:spPr>
          <a:xfrm>
            <a:off x="1778273" y="3544941"/>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lim="400000"/>
          </a:ln>
        </p:spPr>
        <p:txBody>
          <a:bodyPr lIns="45719" rIns="45719" anchor="ctr"/>
          <a:lstStyle/>
          <a:p>
            <a:pPr algn="ctr">
              <a:defRPr>
                <a:solidFill>
                  <a:srgbClr val="FFFFFF"/>
                </a:solidFill>
              </a:defRPr>
            </a:pPr>
            <a:r>
              <a:rPr lang="nl-NL" dirty="0"/>
              <a:t>Lese den Text</a:t>
            </a:r>
            <a:endParaRPr dirty="0"/>
          </a:p>
        </p:txBody>
      </p:sp>
      <p:sp>
        <p:nvSpPr>
          <p:cNvPr id="30" name="Hexagon 77">
            <a:extLst>
              <a:ext uri="{FF2B5EF4-FFF2-40B4-BE49-F238E27FC236}">
                <a16:creationId xmlns:a16="http://schemas.microsoft.com/office/drawing/2014/main" id="{69B87358-70E0-4AAB-8C27-D3E6CDA3E554}"/>
              </a:ext>
            </a:extLst>
          </p:cNvPr>
          <p:cNvSpPr/>
          <p:nvPr/>
        </p:nvSpPr>
        <p:spPr>
          <a:xfrm>
            <a:off x="389860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lim="400000"/>
          </a:ln>
        </p:spPr>
        <p:txBody>
          <a:bodyPr lIns="45719" rIns="45719" anchor="ctr"/>
          <a:lstStyle/>
          <a:p>
            <a:pPr algn="ctr">
              <a:defRPr>
                <a:solidFill>
                  <a:srgbClr val="FFFFFF"/>
                </a:solidFill>
              </a:defRPr>
            </a:pPr>
            <a:r>
              <a:rPr lang="nl-NL" dirty="0"/>
              <a:t>Wähle 1 Tip aus</a:t>
            </a:r>
            <a:endParaRPr dirty="0"/>
          </a:p>
        </p:txBody>
      </p:sp>
      <p:sp>
        <p:nvSpPr>
          <p:cNvPr id="31" name="Hexagon 166">
            <a:extLst>
              <a:ext uri="{FF2B5EF4-FFF2-40B4-BE49-F238E27FC236}">
                <a16:creationId xmlns:a16="http://schemas.microsoft.com/office/drawing/2014/main" id="{A391A542-27DA-4CBD-BC86-2F531C5340A7}"/>
              </a:ext>
            </a:extLst>
          </p:cNvPr>
          <p:cNvSpPr/>
          <p:nvPr/>
        </p:nvSpPr>
        <p:spPr>
          <a:xfrm>
            <a:off x="601062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lim="400000"/>
          </a:ln>
        </p:spPr>
        <p:txBody>
          <a:bodyPr lIns="45719" rIns="45719" anchor="ctr"/>
          <a:lstStyle/>
          <a:p>
            <a:pPr algn="ctr">
              <a:defRPr>
                <a:solidFill>
                  <a:srgbClr val="FFFFFF"/>
                </a:solidFill>
              </a:defRPr>
            </a:pPr>
            <a:r>
              <a:rPr lang="nl-NL" dirty="0"/>
              <a:t>Warum?</a:t>
            </a:r>
            <a:endParaRPr dirty="0"/>
          </a:p>
        </p:txBody>
      </p:sp>
      <p:sp>
        <p:nvSpPr>
          <p:cNvPr id="32" name="Freeform 165">
            <a:extLst>
              <a:ext uri="{FF2B5EF4-FFF2-40B4-BE49-F238E27FC236}">
                <a16:creationId xmlns:a16="http://schemas.microsoft.com/office/drawing/2014/main" id="{E6352DC0-26F2-4E94-9883-C6E8B99D4C57}"/>
              </a:ext>
            </a:extLst>
          </p:cNvPr>
          <p:cNvSpPr/>
          <p:nvPr/>
        </p:nvSpPr>
        <p:spPr>
          <a:xfrm>
            <a:off x="4850922" y="3069800"/>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Tree>
    <p:extLst>
      <p:ext uri="{BB962C8B-B14F-4D97-AF65-F5344CB8AC3E}">
        <p14:creationId xmlns:p14="http://schemas.microsoft.com/office/powerpoint/2010/main" val="16433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600"/>
                                        <p:tgtEl>
                                          <p:spTgt spid="24"/>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6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26"/>
                                        </p:tgtEl>
                                        <p:attrNameLst>
                                          <p:attrName>style.visibility</p:attrName>
                                        </p:attrNameLst>
                                      </p:cBhvr>
                                      <p:to>
                                        <p:strVal val="visible"/>
                                      </p:to>
                                    </p:set>
                                    <p:animEffect transition="in" filter="box(out)">
                                      <p:cBhvr>
                                        <p:cTn id="16" dur="600"/>
                                        <p:tgtEl>
                                          <p:spTgt spid="26"/>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30"/>
                                        </p:tgtEl>
                                        <p:attrNameLst>
                                          <p:attrName>style.visibility</p:attrName>
                                        </p:attrNameLst>
                                      </p:cBhvr>
                                      <p:to>
                                        <p:strVal val="visible"/>
                                      </p:to>
                                    </p:set>
                                    <p:animEffect transition="in" filter="box(out)">
                                      <p:cBhvr>
                                        <p:cTn id="20" dur="600"/>
                                        <p:tgtEl>
                                          <p:spTgt spid="30"/>
                                        </p:tgtEl>
                                      </p:cBhvr>
                                    </p:animEffect>
                                  </p:childTnLst>
                                </p:cTn>
                              </p:par>
                              <p:par>
                                <p:cTn id="21" presetID="4" presetClass="entr" presetSubtype="32" fill="hold" grpId="0" nodeType="with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6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28"/>
                                        </p:tgtEl>
                                        <p:attrNameLst>
                                          <p:attrName>style.visibility</p:attrName>
                                        </p:attrNameLst>
                                      </p:cBhvr>
                                      <p:to>
                                        <p:strVal val="visible"/>
                                      </p:to>
                                    </p:set>
                                    <p:animEffect transition="in" filter="box(out)">
                                      <p:cBhvr>
                                        <p:cTn id="28" dur="600"/>
                                        <p:tgtEl>
                                          <p:spTgt spid="28"/>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31"/>
                                        </p:tgtEl>
                                        <p:attrNameLst>
                                          <p:attrName>style.visibility</p:attrName>
                                        </p:attrNameLst>
                                      </p:cBhvr>
                                      <p:to>
                                        <p:strVal val="visible"/>
                                      </p:to>
                                    </p:set>
                                    <p:animEffect transition="in" filter="box(out)">
                                      <p:cBhvr>
                                        <p:cTn id="32" dur="600"/>
                                        <p:tgtEl>
                                          <p:spTgt spid="31"/>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32"/>
                                        </p:tgtEl>
                                        <p:attrNameLst>
                                          <p:attrName>style.visibility</p:attrName>
                                        </p:attrNameLst>
                                      </p:cBhvr>
                                      <p:to>
                                        <p:strVal val="visible"/>
                                      </p:to>
                                    </p:set>
                                    <p:animEffect transition="in" filter="box(out)">
                                      <p:cBhvr>
                                        <p:cTn id="36"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29" grpId="0" animBg="1" advAuto="0"/>
      <p:bldP spid="30" grpId="0" animBg="1" advAuto="0"/>
      <p:bldP spid="31" grpId="0" animBg="1" advAuto="0"/>
      <p:bldP spid="3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Wut</a:t>
            </a:r>
            <a:r>
              <a:rPr lang="en-GB" dirty="0"/>
              <a:t>-Management: </a:t>
            </a:r>
            <a:r>
              <a:rPr lang="en-GB" dirty="0" err="1"/>
              <a:t>Übung</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Erstelle</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einen</a:t>
            </a:r>
            <a:r>
              <a:rPr lang="en-GB" sz="2400" dirty="0">
                <a:solidFill>
                  <a:srgbClr val="0770B1"/>
                </a:solidFill>
                <a:latin typeface="+mj-lt"/>
                <a:ea typeface="+mj-ea"/>
                <a:cs typeface="+mj-cs"/>
              </a:rPr>
              <a:t> Plan!</a:t>
            </a:r>
          </a:p>
        </p:txBody>
      </p:sp>
      <p:sp>
        <p:nvSpPr>
          <p:cNvPr id="24" name="Google Shape;18;p1">
            <a:extLst>
              <a:ext uri="{FF2B5EF4-FFF2-40B4-BE49-F238E27FC236}">
                <a16:creationId xmlns:a16="http://schemas.microsoft.com/office/drawing/2014/main" id="{AB18F16E-F0FD-4A61-960F-6FB2D73B92AB}"/>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25" name="Google Shape;25;p1">
            <a:extLst>
              <a:ext uri="{FF2B5EF4-FFF2-40B4-BE49-F238E27FC236}">
                <a16:creationId xmlns:a16="http://schemas.microsoft.com/office/drawing/2014/main" id="{A693C24C-86E3-4293-A184-E7A31C11877C}"/>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6" name="Google Shape;26;p1">
            <a:extLst>
              <a:ext uri="{FF2B5EF4-FFF2-40B4-BE49-F238E27FC236}">
                <a16:creationId xmlns:a16="http://schemas.microsoft.com/office/drawing/2014/main" id="{0C2C1898-E856-4919-9F5A-9CFF229406EC}"/>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28;p1">
            <a:extLst>
              <a:ext uri="{FF2B5EF4-FFF2-40B4-BE49-F238E27FC236}">
                <a16:creationId xmlns:a16="http://schemas.microsoft.com/office/drawing/2014/main" id="{A72A6A12-C2A9-46CD-99CE-D6065A3C7B65}"/>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8" name="Google Shape;29;p1">
            <a:extLst>
              <a:ext uri="{FF2B5EF4-FFF2-40B4-BE49-F238E27FC236}">
                <a16:creationId xmlns:a16="http://schemas.microsoft.com/office/drawing/2014/main" id="{49B7C318-0A59-4FF1-AC56-8E6952707758}"/>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a:t>
            </a:r>
            <a:endParaRPr dirty="0">
              <a:solidFill>
                <a:schemeClr val="tx1">
                  <a:lumMod val="75000"/>
                  <a:lumOff val="25000"/>
                </a:schemeClr>
              </a:solidFill>
            </a:endParaRPr>
          </a:p>
        </p:txBody>
      </p:sp>
      <p:sp>
        <p:nvSpPr>
          <p:cNvPr id="29" name="Google Shape;32;p1">
            <a:extLst>
              <a:ext uri="{FF2B5EF4-FFF2-40B4-BE49-F238E27FC236}">
                <a16:creationId xmlns:a16="http://schemas.microsoft.com/office/drawing/2014/main" id="{AF5DE55B-97C6-4671-A6C5-5990F2D588C6}"/>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0" name="Google Shape;33;p1">
            <a:extLst>
              <a:ext uri="{FF2B5EF4-FFF2-40B4-BE49-F238E27FC236}">
                <a16:creationId xmlns:a16="http://schemas.microsoft.com/office/drawing/2014/main" id="{4FAF096E-649F-406C-AF74-A7321A53FB85}"/>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1" name="Google Shape;34;p1">
            <a:extLst>
              <a:ext uri="{FF2B5EF4-FFF2-40B4-BE49-F238E27FC236}">
                <a16:creationId xmlns:a16="http://schemas.microsoft.com/office/drawing/2014/main" id="{62B4D7D9-4FEB-436A-8CDA-ECF68FD24E1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2" name="Google Shape;35;p1">
            <a:extLst>
              <a:ext uri="{FF2B5EF4-FFF2-40B4-BE49-F238E27FC236}">
                <a16:creationId xmlns:a16="http://schemas.microsoft.com/office/drawing/2014/main" id="{1178AFA4-50F7-4CC1-966D-1AE666132A9B}"/>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33" name="Google Shape;37;p1">
            <a:extLst>
              <a:ext uri="{FF2B5EF4-FFF2-40B4-BE49-F238E27FC236}">
                <a16:creationId xmlns:a16="http://schemas.microsoft.com/office/drawing/2014/main" id="{8D6B85CC-1306-4780-A614-8E9897A53DB3}"/>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4" name="Google Shape;38;p1">
            <a:extLst>
              <a:ext uri="{FF2B5EF4-FFF2-40B4-BE49-F238E27FC236}">
                <a16:creationId xmlns:a16="http://schemas.microsoft.com/office/drawing/2014/main" id="{DA003E50-E11B-4494-9141-8FFFDFD3D19E}"/>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35" name="Google Shape;40;p1">
            <a:extLst>
              <a:ext uri="{FF2B5EF4-FFF2-40B4-BE49-F238E27FC236}">
                <a16:creationId xmlns:a16="http://schemas.microsoft.com/office/drawing/2014/main" id="{16757DEA-E29C-4DB3-B2D6-87AFE1CB1584}"/>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36" name="Google Shape;41;p1">
            <a:extLst>
              <a:ext uri="{FF2B5EF4-FFF2-40B4-BE49-F238E27FC236}">
                <a16:creationId xmlns:a16="http://schemas.microsoft.com/office/drawing/2014/main" id="{209778C3-1685-49FC-83F8-172899757822}"/>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Tree>
    <p:extLst>
      <p:ext uri="{BB962C8B-B14F-4D97-AF65-F5344CB8AC3E}">
        <p14:creationId xmlns:p14="http://schemas.microsoft.com/office/powerpoint/2010/main" val="87830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12</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092607"/>
            <a:chOff x="7446843" y="1242632"/>
            <a:chExt cx="1620957" cy="1092607"/>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de-AT" sz="1300" dirty="0"/>
                <a:t>Erfahrung mit Diskriminierung</a:t>
              </a:r>
              <a:endParaRPr lang="en-GB" sz="1300" dirty="0"/>
            </a:p>
            <a:p>
              <a:pPr marL="174625" indent="-174625">
                <a:buFont typeface="Arial" panose="020B0604020202020204" pitchFamily="34" charset="0"/>
                <a:buChar char="•"/>
              </a:pPr>
              <a:r>
                <a:rPr lang="nl-NL" sz="1300" dirty="0"/>
                <a:t>Probleme zuhause</a:t>
              </a:r>
            </a:p>
            <a:p>
              <a:pPr marL="174625" indent="-174625">
                <a:buFont typeface="Arial" panose="020B0604020202020204" pitchFamily="34" charset="0"/>
                <a:buChar char="•"/>
              </a:pPr>
              <a:r>
                <a:rPr lang="nl-NL" sz="1300" dirty="0"/>
                <a:t>Andere</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275443" y="1960336"/>
              <a:ext cx="497066"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4" y="2786785"/>
            <a:ext cx="1620956" cy="1292662"/>
            <a:chOff x="7446844" y="2786785"/>
            <a:chExt cx="1620956" cy="1292662"/>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Konfrontation mit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Teilnahme an einer radikalen Gruppe</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Ungerechtigkeit</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rot="16200000" flipH="1">
              <a:off x="7262994" y="3095000"/>
              <a:ext cx="521965" cy="154265"/>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7"/>
            <a:ext cx="1620958" cy="1751216"/>
            <a:chOff x="7446842" y="3468117"/>
            <a:chExt cx="1620958" cy="1751216"/>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89255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Aktionen</a:t>
              </a:r>
            </a:p>
            <a:p>
              <a:pPr marL="174625" indent="-174625">
                <a:buFont typeface="Arial" panose="020B0604020202020204" pitchFamily="34" charset="0"/>
                <a:buChar char="•"/>
                <a:defRPr/>
              </a:pPr>
              <a:r>
                <a:rPr lang="de-AT" sz="1300" dirty="0"/>
                <a:t>Politik</a:t>
              </a:r>
              <a:endParaRPr lang="en-GB" sz="1300" dirty="0"/>
            </a:p>
            <a:p>
              <a:pPr marL="174625" indent="-174625">
                <a:buFont typeface="Arial" panose="020B0604020202020204" pitchFamily="34" charset="0"/>
                <a:buChar char="•"/>
                <a:defRPr/>
              </a:pPr>
              <a:r>
                <a:rPr lang="nl-NL" sz="1300" dirty="0"/>
                <a:t>Krieg und Restriktionen</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71506" y="4043453"/>
              <a:ext cx="1304939"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7" name="Овал 66">
            <a:extLst>
              <a:ext uri="{FF2B5EF4-FFF2-40B4-BE49-F238E27FC236}">
                <a16:creationId xmlns:a16="http://schemas.microsoft.com/office/drawing/2014/main" id="{F4C8B7F7-BCFF-4018-B8F8-BB11D1718211}"/>
              </a:ext>
            </a:extLst>
          </p:cNvPr>
          <p:cNvSpPr/>
          <p:nvPr/>
        </p:nvSpPr>
        <p:spPr>
          <a:xfrm>
            <a:off x="7446841" y="1097417"/>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Овал 67">
            <a:extLst>
              <a:ext uri="{FF2B5EF4-FFF2-40B4-BE49-F238E27FC236}">
                <a16:creationId xmlns:a16="http://schemas.microsoft.com/office/drawing/2014/main" id="{D34BFEA6-6013-4037-86C3-5202232181D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3" name="Овал 72">
            <a:extLst>
              <a:ext uri="{FF2B5EF4-FFF2-40B4-BE49-F238E27FC236}">
                <a16:creationId xmlns:a16="http://schemas.microsoft.com/office/drawing/2014/main" id="{3B8C1408-81FB-4570-A106-9D93D0EB885B}"/>
              </a:ext>
            </a:extLst>
          </p:cNvPr>
          <p:cNvSpPr/>
          <p:nvPr/>
        </p:nvSpPr>
        <p:spPr>
          <a:xfrm>
            <a:off x="1278311" y="5524467"/>
            <a:ext cx="143049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pic>
        <p:nvPicPr>
          <p:cNvPr id="24" name="Картина 23">
            <a:extLst>
              <a:ext uri="{FF2B5EF4-FFF2-40B4-BE49-F238E27FC236}">
                <a16:creationId xmlns:a16="http://schemas.microsoft.com/office/drawing/2014/main" id="{CC83DA49-68E5-4ADD-BAF1-D6BD50320A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3218" y="1961280"/>
            <a:ext cx="3230327" cy="2893180"/>
          </a:xfrm>
          <a:prstGeom prst="rect">
            <a:avLst/>
          </a:prstGeom>
        </p:spPr>
      </p:pic>
      <p:pic>
        <p:nvPicPr>
          <p:cNvPr id="25" name="Картина 24" descr="Картина, която съдържа маса&#10;&#10;Описанието е генерирано автоматично">
            <a:extLst>
              <a:ext uri="{FF2B5EF4-FFF2-40B4-BE49-F238E27FC236}">
                <a16:creationId xmlns:a16="http://schemas.microsoft.com/office/drawing/2014/main" id="{FCBCEF67-ED40-4CFA-AD1F-15E95DCCFD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8179" y="1987916"/>
            <a:ext cx="3213222" cy="1653099"/>
          </a:xfrm>
          <a:prstGeom prst="rect">
            <a:avLst/>
          </a:prstGeom>
        </p:spPr>
      </p:pic>
    </p:spTree>
    <p:extLst>
      <p:ext uri="{BB962C8B-B14F-4D97-AF65-F5344CB8AC3E}">
        <p14:creationId xmlns:p14="http://schemas.microsoft.com/office/powerpoint/2010/main" val="24866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ndy zonnebril - Grijs">
            <a:extLst>
              <a:ext uri="{FF2B5EF4-FFF2-40B4-BE49-F238E27FC236}">
                <a16:creationId xmlns:a16="http://schemas.microsoft.com/office/drawing/2014/main" id="{37D2671A-2537-4CD7-95C8-AEEDE9B637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20" b="24418"/>
          <a:stretch/>
        </p:blipFill>
        <p:spPr bwMode="auto">
          <a:xfrm>
            <a:off x="5943600" y="4114800"/>
            <a:ext cx="1866901"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CD5DB7F-A7F8-4039-AC00-53BD8D8666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26" b="26532"/>
          <a:stretch/>
        </p:blipFill>
        <p:spPr bwMode="auto">
          <a:xfrm>
            <a:off x="5913120" y="2349484"/>
            <a:ext cx="1866900" cy="106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a:t>Narrative und </a:t>
            </a:r>
            <a:r>
              <a:rPr lang="en-GB" dirty="0" err="1"/>
              <a:t>Identitäten</a:t>
            </a:r>
            <a:endParaRPr lang="en-GB" dirty="0"/>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4495798" cy="3754053"/>
          </a:xfrm>
        </p:spPr>
        <p:txBody>
          <a:bodyPr>
            <a:normAutofit/>
          </a:bodyPr>
          <a:lstStyle/>
          <a:p>
            <a:pPr algn="ctr"/>
            <a:endParaRPr lang="en-GB" sz="1600" b="1" dirty="0">
              <a:solidFill>
                <a:schemeClr val="tx1">
                  <a:lumMod val="75000"/>
                  <a:lumOff val="25000"/>
                </a:schemeClr>
              </a:solidFill>
            </a:endParaRPr>
          </a:p>
          <a:p>
            <a:r>
              <a:rPr lang="nl-NL" sz="2000" b="1" dirty="0"/>
              <a:t>Identität</a:t>
            </a:r>
          </a:p>
          <a:p>
            <a:pPr marL="342900" indent="-342900">
              <a:buFont typeface="Arial" panose="020B0604020202020204" pitchFamily="34" charset="0"/>
              <a:buChar char="•"/>
            </a:pPr>
            <a:r>
              <a:rPr lang="nl-NL" sz="2000" dirty="0"/>
              <a:t>Wie sehe ich mich selbst?</a:t>
            </a:r>
          </a:p>
          <a:p>
            <a:pPr marL="342900" indent="-342900">
              <a:buFont typeface="Arial" panose="020B0604020202020204" pitchFamily="34" charset="0"/>
              <a:buChar char="•"/>
            </a:pPr>
            <a:r>
              <a:rPr lang="nl-NL" sz="2000" dirty="0"/>
              <a:t>Wie nehmen mich andere wahr?</a:t>
            </a:r>
          </a:p>
          <a:p>
            <a:pPr marL="342900" indent="-342900">
              <a:buFont typeface="Arial" panose="020B0604020202020204" pitchFamily="34" charset="0"/>
              <a:buChar char="•"/>
            </a:pPr>
            <a:r>
              <a:rPr lang="nl-NL" sz="2000" dirty="0"/>
              <a:t>Wer bin ich? Was möchte ich im Leben?</a:t>
            </a:r>
          </a:p>
          <a:p>
            <a:pPr marL="342900" indent="-342900">
              <a:buFont typeface="Arial" panose="020B0604020202020204" pitchFamily="34" charset="0"/>
              <a:buChar char="•"/>
            </a:pPr>
            <a:r>
              <a:rPr lang="nl-NL" sz="2000" dirty="0"/>
              <a:t>Interaktion zwischen Dispositionen und Erfahrungen</a:t>
            </a:r>
            <a:endParaRPr lang="en-US"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13</a:t>
            </a:fld>
            <a:endParaRPr lang="en-US" dirty="0"/>
          </a:p>
        </p:txBody>
      </p:sp>
      <p:sp>
        <p:nvSpPr>
          <p:cNvPr id="42" name="Tekstvak 8">
            <a:extLst>
              <a:ext uri="{FF2B5EF4-FFF2-40B4-BE49-F238E27FC236}">
                <a16:creationId xmlns:a16="http://schemas.microsoft.com/office/drawing/2014/main" id="{3D44E1D9-4BAE-4D9A-BA14-AE773EE32753}"/>
              </a:ext>
            </a:extLst>
          </p:cNvPr>
          <p:cNvSpPr txBox="1"/>
          <p:nvPr/>
        </p:nvSpPr>
        <p:spPr>
          <a:xfrm>
            <a:off x="6200370" y="3654286"/>
            <a:ext cx="2297017" cy="300082"/>
          </a:xfrm>
          <a:prstGeom prst="rect">
            <a:avLst/>
          </a:prstGeom>
          <a:noFill/>
        </p:spPr>
        <p:txBody>
          <a:bodyPr wrap="square" rtlCol="0">
            <a:spAutoFit/>
          </a:bodyPr>
          <a:lstStyle/>
          <a:p>
            <a:r>
              <a:rPr lang="en-GB" sz="1350" dirty="0"/>
              <a:t>Frame of reality</a:t>
            </a:r>
          </a:p>
        </p:txBody>
      </p:sp>
      <p:sp>
        <p:nvSpPr>
          <p:cNvPr id="10" name="Tekstvak 9">
            <a:extLst>
              <a:ext uri="{FF2B5EF4-FFF2-40B4-BE49-F238E27FC236}">
                <a16:creationId xmlns:a16="http://schemas.microsoft.com/office/drawing/2014/main" id="{5C6C51EE-5B53-4AD7-A0F3-CB5A56EB2A75}"/>
              </a:ext>
            </a:extLst>
          </p:cNvPr>
          <p:cNvSpPr txBox="1"/>
          <p:nvPr/>
        </p:nvSpPr>
        <p:spPr>
          <a:xfrm>
            <a:off x="7518601" y="1693443"/>
            <a:ext cx="1879194" cy="184666"/>
          </a:xfrm>
          <a:prstGeom prst="rect">
            <a:avLst/>
          </a:prstGeom>
          <a:noFill/>
        </p:spPr>
        <p:txBody>
          <a:bodyPr wrap="square">
            <a:spAutoFit/>
          </a:bodyPr>
          <a:lstStyle/>
          <a:p>
            <a:r>
              <a:rPr lang="en-GB" sz="600" i="1" dirty="0">
                <a:solidFill>
                  <a:schemeClr val="bg1">
                    <a:lumMod val="65000"/>
                  </a:schemeClr>
                </a:solidFill>
              </a:rPr>
              <a:t>Image source: www.partyzonnebrillen.nl</a:t>
            </a:r>
            <a:endParaRPr lang="nl-NL" sz="600" i="1" dirty="0">
              <a:solidFill>
                <a:schemeClr val="bg1">
                  <a:lumMod val="6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063510-FCA9-4695-AB7A-6BEDBCB836F1}"/>
              </a:ext>
            </a:extLst>
          </p:cNvPr>
          <p:cNvSpPr>
            <a:spLocks noGrp="1"/>
          </p:cNvSpPr>
          <p:nvPr>
            <p:ph idx="1"/>
          </p:nvPr>
        </p:nvSpPr>
        <p:spPr/>
        <p:txBody>
          <a:bodyPr>
            <a:normAutofit/>
          </a:bodyPr>
          <a:lstStyle/>
          <a:p>
            <a:pPr marL="0" indent="0">
              <a:buNone/>
            </a:pPr>
            <a:r>
              <a:rPr lang="en-GB" sz="2200" b="1" dirty="0"/>
              <a:t>Was </a:t>
            </a:r>
            <a:r>
              <a:rPr lang="en-GB" sz="2200" b="1" dirty="0" err="1"/>
              <a:t>ist</a:t>
            </a:r>
            <a:r>
              <a:rPr lang="en-GB" sz="2200" b="1" dirty="0"/>
              <a:t> </a:t>
            </a:r>
            <a:r>
              <a:rPr lang="en-GB" sz="2200" b="1" dirty="0" err="1"/>
              <a:t>ein</a:t>
            </a:r>
            <a:r>
              <a:rPr lang="en-GB" sz="2200" b="1" dirty="0"/>
              <a:t> </a:t>
            </a:r>
            <a:r>
              <a:rPr lang="en-GB" sz="2200" b="1" dirty="0" err="1"/>
              <a:t>Narrativ</a:t>
            </a:r>
            <a:r>
              <a:rPr lang="en-GB" sz="2200" b="1" dirty="0"/>
              <a:t>?</a:t>
            </a:r>
          </a:p>
          <a:p>
            <a:pPr marL="0" indent="0">
              <a:buNone/>
            </a:pPr>
            <a:r>
              <a:rPr lang="en-GB" sz="2200" dirty="0"/>
              <a:t>Es </a:t>
            </a:r>
            <a:r>
              <a:rPr lang="en-GB" sz="2200" dirty="0" err="1"/>
              <a:t>sind</a:t>
            </a:r>
            <a:r>
              <a:rPr lang="en-GB" sz="2200" dirty="0"/>
              <a:t> die </a:t>
            </a:r>
            <a:r>
              <a:rPr lang="en-GB" sz="2200" dirty="0" err="1"/>
              <a:t>Geschichten</a:t>
            </a:r>
            <a:r>
              <a:rPr lang="en-GB" sz="2200" dirty="0"/>
              <a:t>, die </a:t>
            </a:r>
            <a:r>
              <a:rPr lang="en-GB" sz="2200" dirty="0" err="1"/>
              <a:t>wir</a:t>
            </a:r>
            <a:r>
              <a:rPr lang="en-GB" sz="2200" dirty="0"/>
              <a:t> </a:t>
            </a:r>
            <a:r>
              <a:rPr lang="en-GB" sz="2200" dirty="0" err="1"/>
              <a:t>uns</a:t>
            </a:r>
            <a:r>
              <a:rPr lang="en-GB" sz="2200" dirty="0"/>
              <a:t> und </a:t>
            </a:r>
            <a:r>
              <a:rPr lang="en-GB" sz="2200" dirty="0" err="1"/>
              <a:t>anderen</a:t>
            </a:r>
            <a:r>
              <a:rPr lang="en-GB" sz="2200" dirty="0"/>
              <a:t> </a:t>
            </a:r>
            <a:r>
              <a:rPr lang="en-GB" sz="2200" dirty="0" err="1"/>
              <a:t>erzählen</a:t>
            </a:r>
            <a:endParaRPr lang="en-GB" sz="2200" dirty="0"/>
          </a:p>
        </p:txBody>
      </p:sp>
      <p:sp>
        <p:nvSpPr>
          <p:cNvPr id="6" name="Tijdelijke aanduiding voor dianummer 5">
            <a:extLst>
              <a:ext uri="{FF2B5EF4-FFF2-40B4-BE49-F238E27FC236}">
                <a16:creationId xmlns:a16="http://schemas.microsoft.com/office/drawing/2014/main" id="{5E5A9EB5-322E-4728-89C1-392A9F66F1BD}"/>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8" name="Tekstvak 7">
            <a:extLst>
              <a:ext uri="{FF2B5EF4-FFF2-40B4-BE49-F238E27FC236}">
                <a16:creationId xmlns:a16="http://schemas.microsoft.com/office/drawing/2014/main" id="{DAEC871C-4DA6-4B3E-80C1-A7D96DF0B3EF}"/>
              </a:ext>
            </a:extLst>
          </p:cNvPr>
          <p:cNvSpPr txBox="1"/>
          <p:nvPr/>
        </p:nvSpPr>
        <p:spPr>
          <a:xfrm>
            <a:off x="685800" y="3282076"/>
            <a:ext cx="3657600" cy="2308324"/>
          </a:xfrm>
          <a:prstGeom prst="rect">
            <a:avLst/>
          </a:prstGeom>
          <a:noFill/>
        </p:spPr>
        <p:txBody>
          <a:bodyPr wrap="square">
            <a:spAutoFit/>
          </a:bodyPr>
          <a:lstStyle/>
          <a:p>
            <a:r>
              <a:rPr lang="de-DE" dirty="0"/>
              <a:t>1948 entstand eine Nation aus der Asche des Holocaust. Die sandigen Ufer, fruchtbaren Böden und die bergige Schönheit ihrer ursprünglichen Heimat hießen sie wieder willkommen. Für sie gab es endlich ein Leuchtfeuer am Ende der dunkelsten Nächte.</a:t>
            </a:r>
            <a:endParaRPr lang="en-GB" dirty="0"/>
          </a:p>
        </p:txBody>
      </p:sp>
      <p:sp>
        <p:nvSpPr>
          <p:cNvPr id="10" name="Tekstvak 9">
            <a:extLst>
              <a:ext uri="{FF2B5EF4-FFF2-40B4-BE49-F238E27FC236}">
                <a16:creationId xmlns:a16="http://schemas.microsoft.com/office/drawing/2014/main" id="{2AB7FE3A-A7A4-4CD4-A199-0F5FE7CD7515}"/>
              </a:ext>
            </a:extLst>
          </p:cNvPr>
          <p:cNvSpPr txBox="1"/>
          <p:nvPr/>
        </p:nvSpPr>
        <p:spPr>
          <a:xfrm>
            <a:off x="4572000" y="3282076"/>
            <a:ext cx="3752850" cy="3139321"/>
          </a:xfrm>
          <a:prstGeom prst="rect">
            <a:avLst/>
          </a:prstGeom>
          <a:noFill/>
        </p:spPr>
        <p:txBody>
          <a:bodyPr wrap="square">
            <a:spAutoFit/>
          </a:bodyPr>
          <a:lstStyle/>
          <a:p>
            <a:r>
              <a:rPr lang="de-DE" dirty="0"/>
              <a:t>1948 erlebte ein friedliches Volk eine Tragödie. Nachdem sie die Opfer einer schrecklichen Tragödie in einem fernen Land mit offenen Armen an einem Ort aufgenommen hatten, an dem Menschen unterschiedlicher Glaubensrichtungen in sozialer Harmonie lebten, teilten sie ihr Land und ihre Nahrung, nur um bei einem gewaltsamen Angriff angegriffen zu werden.</a:t>
            </a:r>
            <a:endParaRPr lang="en-GB" dirty="0"/>
          </a:p>
        </p:txBody>
      </p:sp>
      <p:sp>
        <p:nvSpPr>
          <p:cNvPr id="11" name="Tekstvak 10">
            <a:extLst>
              <a:ext uri="{FF2B5EF4-FFF2-40B4-BE49-F238E27FC236}">
                <a16:creationId xmlns:a16="http://schemas.microsoft.com/office/drawing/2014/main" id="{B258B11C-5E9A-465B-87DA-5DBE307F5DC0}"/>
              </a:ext>
            </a:extLst>
          </p:cNvPr>
          <p:cNvSpPr txBox="1"/>
          <p:nvPr/>
        </p:nvSpPr>
        <p:spPr>
          <a:xfrm>
            <a:off x="4572000" y="6413956"/>
            <a:ext cx="1524000" cy="215444"/>
          </a:xfrm>
          <a:prstGeom prst="rect">
            <a:avLst/>
          </a:prstGeom>
          <a:noFill/>
        </p:spPr>
        <p:txBody>
          <a:bodyPr wrap="square" rtlCol="0">
            <a:spAutoFit/>
          </a:bodyPr>
          <a:lstStyle/>
          <a:p>
            <a:r>
              <a:rPr lang="en-GB" sz="800" i="1" dirty="0">
                <a:solidFill>
                  <a:schemeClr val="bg1">
                    <a:lumMod val="65000"/>
                  </a:schemeClr>
                </a:solidFill>
              </a:rPr>
              <a:t>Source: Hammack, 2014</a:t>
            </a:r>
          </a:p>
        </p:txBody>
      </p:sp>
      <p:sp>
        <p:nvSpPr>
          <p:cNvPr id="9" name="Заглавие 8">
            <a:extLst>
              <a:ext uri="{FF2B5EF4-FFF2-40B4-BE49-F238E27FC236}">
                <a16:creationId xmlns:a16="http://schemas.microsoft.com/office/drawing/2014/main" id="{F3BEB7A5-D162-4076-B4F4-51F063445DB8}"/>
              </a:ext>
            </a:extLst>
          </p:cNvPr>
          <p:cNvSpPr>
            <a:spLocks noGrp="1"/>
          </p:cNvSpPr>
          <p:nvPr>
            <p:ph type="title"/>
          </p:nvPr>
        </p:nvSpPr>
        <p:spPr/>
        <p:txBody>
          <a:bodyPr/>
          <a:lstStyle/>
          <a:p>
            <a:r>
              <a:rPr lang="en-GB" dirty="0"/>
              <a:t>Narrative und </a:t>
            </a:r>
            <a:r>
              <a:rPr lang="en-GB" dirty="0" err="1"/>
              <a:t>Identitäten</a:t>
            </a:r>
            <a:endParaRPr lang="bg-BG" dirty="0"/>
          </a:p>
        </p:txBody>
      </p:sp>
    </p:spTree>
    <p:extLst>
      <p:ext uri="{BB962C8B-B14F-4D97-AF65-F5344CB8AC3E}">
        <p14:creationId xmlns:p14="http://schemas.microsoft.com/office/powerpoint/2010/main" val="1554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6CDEBB0B-BAAC-4E47-AF7D-37D795F0CB8B}"/>
              </a:ext>
            </a:extLst>
          </p:cNvPr>
          <p:cNvSpPr txBox="1"/>
          <p:nvPr/>
        </p:nvSpPr>
        <p:spPr>
          <a:xfrm>
            <a:off x="685800" y="1992696"/>
            <a:ext cx="7876592" cy="4770537"/>
          </a:xfrm>
          <a:prstGeom prst="rect">
            <a:avLst/>
          </a:prstGeom>
          <a:noFill/>
          <a:scene3d>
            <a:camera prst="orthographicFront">
              <a:rot lat="0" lon="0" rev="0"/>
            </a:camera>
            <a:lightRig rig="threePt" dir="t"/>
          </a:scene3d>
        </p:spPr>
        <p:txBody>
          <a:bodyPr wrap="square" rtlCol="0">
            <a:spAutoFit/>
          </a:bodyPr>
          <a:lstStyle/>
          <a:p>
            <a:pPr algn="ctr"/>
            <a:r>
              <a:rPr lang="en-GB" sz="8000" dirty="0">
                <a:solidFill>
                  <a:srgbClr val="0070C0"/>
                </a:solidFill>
              </a:rPr>
              <a:t>Kultur und</a:t>
            </a:r>
          </a:p>
          <a:p>
            <a:pPr algn="ctr"/>
            <a:endParaRPr lang="en-GB" sz="8000" dirty="0">
              <a:solidFill>
                <a:srgbClr val="0070C0"/>
              </a:solidFill>
            </a:endParaRPr>
          </a:p>
          <a:p>
            <a:pPr algn="ctr"/>
            <a:endParaRPr lang="en-GB" sz="3200" dirty="0">
              <a:solidFill>
                <a:srgbClr val="0070C0"/>
              </a:solidFill>
            </a:endParaRPr>
          </a:p>
          <a:p>
            <a:pPr algn="ctr"/>
            <a:endParaRPr lang="en-GB" sz="3200" dirty="0">
              <a:solidFill>
                <a:srgbClr val="0070C0"/>
              </a:solidFill>
            </a:endParaRPr>
          </a:p>
          <a:p>
            <a:pPr algn="ctr"/>
            <a:r>
              <a:rPr lang="en-GB" sz="8000" dirty="0" err="1">
                <a:solidFill>
                  <a:srgbClr val="0070C0"/>
                </a:solidFill>
              </a:rPr>
              <a:t>Kontext</a:t>
            </a:r>
            <a:endParaRPr lang="en-GB" sz="8000" dirty="0">
              <a:solidFill>
                <a:srgbClr val="0070C0"/>
              </a:solidFill>
            </a:endParaRPr>
          </a:p>
        </p:txBody>
      </p:sp>
      <p:graphicFrame>
        <p:nvGraphicFramePr>
          <p:cNvPr id="12" name="Diagram 11">
            <a:extLst>
              <a:ext uri="{FF2B5EF4-FFF2-40B4-BE49-F238E27FC236}">
                <a16:creationId xmlns:a16="http://schemas.microsoft.com/office/drawing/2014/main" id="{2FF2E3FB-2E25-4EBA-A199-A568C2363153}"/>
              </a:ext>
            </a:extLst>
          </p:cNvPr>
          <p:cNvGraphicFramePr/>
          <p:nvPr>
            <p:extLst>
              <p:ext uri="{D42A27DB-BD31-4B8C-83A1-F6EECF244321}">
                <p14:modId xmlns:p14="http://schemas.microsoft.com/office/powerpoint/2010/main" val="4232118989"/>
              </p:ext>
            </p:extLst>
          </p:nvPr>
        </p:nvGraphicFramePr>
        <p:xfrm>
          <a:off x="2686268" y="3047999"/>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B99E1452-6DCD-4D50-A915-55A4274BEE7E}"/>
              </a:ext>
            </a:extLst>
          </p:cNvPr>
          <p:cNvSpPr>
            <a:spLocks noGrp="1"/>
          </p:cNvSpPr>
          <p:nvPr>
            <p:ph type="sldNum" sz="quarter" idx="12"/>
          </p:nvPr>
        </p:nvSpPr>
        <p:spPr/>
        <p:txBody>
          <a:bodyPr/>
          <a:lstStyle/>
          <a:p>
            <a:fld id="{CB318F78-A315-46C9-8B3F-2431B4397D31}" type="slidenum">
              <a:rPr lang="en-US" smtClean="0"/>
              <a:t>15</a:t>
            </a:fld>
            <a:endParaRPr lang="en-US" dirty="0"/>
          </a:p>
        </p:txBody>
      </p:sp>
      <p:sp>
        <p:nvSpPr>
          <p:cNvPr id="3" name="Pijl: links/rechts 2">
            <a:extLst>
              <a:ext uri="{FF2B5EF4-FFF2-40B4-BE49-F238E27FC236}">
                <a16:creationId xmlns:a16="http://schemas.microsoft.com/office/drawing/2014/main" id="{DE02E9AB-7A29-419C-9E11-C75CF54011FE}"/>
              </a:ext>
            </a:extLst>
          </p:cNvPr>
          <p:cNvSpPr/>
          <p:nvPr/>
        </p:nvSpPr>
        <p:spPr>
          <a:xfrm>
            <a:off x="2505452" y="438117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Pijl: links/rechts 3">
            <a:extLst>
              <a:ext uri="{FF2B5EF4-FFF2-40B4-BE49-F238E27FC236}">
                <a16:creationId xmlns:a16="http://schemas.microsoft.com/office/drawing/2014/main" id="{291DCF71-B9F8-4683-B640-3184EA43209A}"/>
              </a:ext>
            </a:extLst>
          </p:cNvPr>
          <p:cNvSpPr/>
          <p:nvPr/>
        </p:nvSpPr>
        <p:spPr>
          <a:xfrm rot="4557724">
            <a:off x="5053657" y="3164404"/>
            <a:ext cx="581934" cy="190583"/>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Pijl: links/rechts 4">
            <a:extLst>
              <a:ext uri="{FF2B5EF4-FFF2-40B4-BE49-F238E27FC236}">
                <a16:creationId xmlns:a16="http://schemas.microsoft.com/office/drawing/2014/main" id="{37AF1879-AD94-4A58-B42E-8C9ECB29A5A3}"/>
              </a:ext>
            </a:extLst>
          </p:cNvPr>
          <p:cNvSpPr/>
          <p:nvPr/>
        </p:nvSpPr>
        <p:spPr>
          <a:xfrm>
            <a:off x="3682766" y="5151954"/>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Pijl: links/rechts 14">
            <a:extLst>
              <a:ext uri="{FF2B5EF4-FFF2-40B4-BE49-F238E27FC236}">
                <a16:creationId xmlns:a16="http://schemas.microsoft.com/office/drawing/2014/main" id="{E868AD14-2956-40E6-8117-5F081FDF5191}"/>
              </a:ext>
            </a:extLst>
          </p:cNvPr>
          <p:cNvSpPr/>
          <p:nvPr/>
        </p:nvSpPr>
        <p:spPr>
          <a:xfrm rot="3339704">
            <a:off x="6073684" y="528350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Pijl: links/rechts 16">
            <a:extLst>
              <a:ext uri="{FF2B5EF4-FFF2-40B4-BE49-F238E27FC236}">
                <a16:creationId xmlns:a16="http://schemas.microsoft.com/office/drawing/2014/main" id="{FA08B369-75D7-4C86-8B42-DEB7BADBDFF9}"/>
              </a:ext>
            </a:extLst>
          </p:cNvPr>
          <p:cNvSpPr/>
          <p:nvPr/>
        </p:nvSpPr>
        <p:spPr>
          <a:xfrm>
            <a:off x="6477000" y="413044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Pijl: links/rechts 18">
            <a:extLst>
              <a:ext uri="{FF2B5EF4-FFF2-40B4-BE49-F238E27FC236}">
                <a16:creationId xmlns:a16="http://schemas.microsoft.com/office/drawing/2014/main" id="{47380726-3963-436B-93A6-FA4BAA3934D4}"/>
              </a:ext>
            </a:extLst>
          </p:cNvPr>
          <p:cNvSpPr/>
          <p:nvPr/>
        </p:nvSpPr>
        <p:spPr>
          <a:xfrm rot="2199970">
            <a:off x="2671920" y="3705232"/>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Pijl: links/rechts 19">
            <a:extLst>
              <a:ext uri="{FF2B5EF4-FFF2-40B4-BE49-F238E27FC236}">
                <a16:creationId xmlns:a16="http://schemas.microsoft.com/office/drawing/2014/main" id="{F20FB990-6799-483E-BF03-7A86148EC4A8}"/>
              </a:ext>
            </a:extLst>
          </p:cNvPr>
          <p:cNvSpPr/>
          <p:nvPr/>
        </p:nvSpPr>
        <p:spPr>
          <a:xfrm>
            <a:off x="4568780" y="437796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Заглавие 8">
            <a:extLst>
              <a:ext uri="{FF2B5EF4-FFF2-40B4-BE49-F238E27FC236}">
                <a16:creationId xmlns:a16="http://schemas.microsoft.com/office/drawing/2014/main" id="{23BB6273-7C2D-438A-A338-50595729D877}"/>
              </a:ext>
            </a:extLst>
          </p:cNvPr>
          <p:cNvSpPr>
            <a:spLocks noGrp="1"/>
          </p:cNvSpPr>
          <p:nvPr>
            <p:ph type="title"/>
          </p:nvPr>
        </p:nvSpPr>
        <p:spPr/>
        <p:txBody>
          <a:bodyPr/>
          <a:lstStyle/>
          <a:p>
            <a:r>
              <a:rPr lang="en-GB" dirty="0"/>
              <a:t>Narrative und </a:t>
            </a:r>
            <a:r>
              <a:rPr lang="en-GB" dirty="0" err="1"/>
              <a:t>Identitäten</a:t>
            </a:r>
            <a:endParaRPr lang="bg-BG" dirty="0"/>
          </a:p>
        </p:txBody>
      </p:sp>
    </p:spTree>
    <p:extLst>
      <p:ext uri="{BB962C8B-B14F-4D97-AF65-F5344CB8AC3E}">
        <p14:creationId xmlns:p14="http://schemas.microsoft.com/office/powerpoint/2010/main" val="35412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5" grpId="0" animBg="1"/>
      <p:bldP spid="15" grpId="0" animBg="1"/>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a:t>Narrative und </a:t>
            </a:r>
            <a:r>
              <a:rPr lang="en-GB" dirty="0" err="1"/>
              <a:t>Identitäten</a:t>
            </a:r>
            <a:r>
              <a:rPr lang="en-GB" dirty="0"/>
              <a:t>: </a:t>
            </a:r>
            <a:r>
              <a:rPr lang="en-GB" dirty="0" err="1"/>
              <a:t>Übungen</a:t>
            </a:r>
            <a:r>
              <a:rPr lang="en-GB" dirty="0"/>
              <a:t>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3886200" cy="3733799"/>
          </a:xfrm>
        </p:spPr>
        <p:txBody>
          <a:bodyPr/>
          <a:lstStyle/>
          <a:p>
            <a:r>
              <a:rPr lang="en-US" dirty="0"/>
              <a:t>Wie </a:t>
            </a:r>
            <a:r>
              <a:rPr lang="en-US" dirty="0" err="1"/>
              <a:t>beeinflussen</a:t>
            </a:r>
            <a:r>
              <a:rPr lang="en-US" dirty="0"/>
              <a:t> Narrative die </a:t>
            </a:r>
            <a:r>
              <a:rPr lang="en-US" dirty="0" err="1"/>
              <a:t>Identitäten</a:t>
            </a:r>
            <a:r>
              <a:rPr lang="en-US" dirty="0"/>
              <a:t>?</a:t>
            </a:r>
          </a:p>
          <a:p>
            <a:r>
              <a:rPr lang="en-US" dirty="0" err="1"/>
              <a:t>Denke</a:t>
            </a:r>
            <a:r>
              <a:rPr lang="en-US" dirty="0"/>
              <a:t> an negative </a:t>
            </a:r>
            <a:r>
              <a:rPr lang="en-US" dirty="0" err="1"/>
              <a:t>Beispiele</a:t>
            </a:r>
            <a:r>
              <a:rPr lang="en-US" dirty="0"/>
              <a:t> </a:t>
            </a:r>
            <a:r>
              <a:rPr lang="en-US" dirty="0" err="1"/>
              <a:t>im</a:t>
            </a:r>
            <a:r>
              <a:rPr lang="en-US" dirty="0"/>
              <a:t> </a:t>
            </a:r>
            <a:r>
              <a:rPr lang="en-US" dirty="0" err="1"/>
              <a:t>Kontext</a:t>
            </a:r>
            <a:r>
              <a:rPr lang="en-US" dirty="0"/>
              <a:t> von </a:t>
            </a:r>
            <a:r>
              <a:rPr lang="en-US" dirty="0" err="1"/>
              <a:t>Radikalisierung</a:t>
            </a:r>
            <a:endParaRPr lang="en-US" dirty="0"/>
          </a:p>
          <a:p>
            <a:r>
              <a:rPr lang="en-US" dirty="0"/>
              <a:t>Wie </a:t>
            </a:r>
            <a:r>
              <a:rPr lang="en-US" dirty="0" err="1"/>
              <a:t>kann</a:t>
            </a:r>
            <a:r>
              <a:rPr lang="en-US" dirty="0"/>
              <a:t> </a:t>
            </a:r>
            <a:r>
              <a:rPr lang="en-US" dirty="0" err="1"/>
              <a:t>Geschichten</a:t>
            </a:r>
            <a:r>
              <a:rPr lang="en-US" dirty="0"/>
              <a:t> </a:t>
            </a:r>
            <a:r>
              <a:rPr lang="en-US" dirty="0" err="1"/>
              <a:t>im</a:t>
            </a:r>
            <a:r>
              <a:rPr lang="en-US" dirty="0"/>
              <a:t> positive Sinn </a:t>
            </a:r>
            <a:r>
              <a:rPr lang="en-US" dirty="0" err="1"/>
              <a:t>verwenden</a:t>
            </a:r>
            <a:r>
              <a:rPr lang="en-US" dirty="0"/>
              <a:t>?</a:t>
            </a: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16</a:t>
            </a:fld>
            <a:endParaRPr lang="en-US" dirty="0"/>
          </a:p>
        </p:txBody>
      </p:sp>
      <p:pic>
        <p:nvPicPr>
          <p:cNvPr id="8" name="Picture 2" descr="Chimamanda Ngozi Adichie: The danger of a single story ...">
            <a:hlinkClick r:id="rId3"/>
            <a:extLst>
              <a:ext uri="{FF2B5EF4-FFF2-40B4-BE49-F238E27FC236}">
                <a16:creationId xmlns:a16="http://schemas.microsoft.com/office/drawing/2014/main" id="{EE9528D2-25CA-4B13-B53D-CF16D36CD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53000" y="2683073"/>
            <a:ext cx="3505200" cy="2286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kstvak 3">
            <a:extLst>
              <a:ext uri="{FF2B5EF4-FFF2-40B4-BE49-F238E27FC236}">
                <a16:creationId xmlns:a16="http://schemas.microsoft.com/office/drawing/2014/main" id="{944122CF-F6DB-4A1B-BFC8-F7CBF547A473}"/>
              </a:ext>
            </a:extLst>
          </p:cNvPr>
          <p:cNvSpPr txBox="1"/>
          <p:nvPr/>
        </p:nvSpPr>
        <p:spPr>
          <a:xfrm>
            <a:off x="6096000" y="4969074"/>
            <a:ext cx="2204926" cy="261610"/>
          </a:xfrm>
          <a:prstGeom prst="rect">
            <a:avLst/>
          </a:prstGeom>
          <a:noFill/>
        </p:spPr>
        <p:txBody>
          <a:bodyPr wrap="square" rtlCol="0">
            <a:spAutoFit/>
          </a:bodyPr>
          <a:lstStyle/>
          <a:p>
            <a:r>
              <a:rPr lang="en-GB" sz="1050" i="1" dirty="0">
                <a:solidFill>
                  <a:schemeClr val="bg1">
                    <a:lumMod val="50000"/>
                  </a:schemeClr>
                </a:solidFill>
              </a:rPr>
              <a:t>Chimamanda Adichie</a:t>
            </a:r>
          </a:p>
        </p:txBody>
      </p:sp>
    </p:spTree>
    <p:extLst>
      <p:ext uri="{BB962C8B-B14F-4D97-AF65-F5344CB8AC3E}">
        <p14:creationId xmlns:p14="http://schemas.microsoft.com/office/powerpoint/2010/main" val="8515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Narrative und </a:t>
            </a:r>
            <a:r>
              <a:rPr lang="en-GB" dirty="0" err="1"/>
              <a:t>Identitäten</a:t>
            </a:r>
            <a:r>
              <a:rPr lang="en-GB" dirty="0"/>
              <a:t>: </a:t>
            </a:r>
            <a:r>
              <a:rPr lang="en-GB" dirty="0" err="1"/>
              <a:t>Übungen</a:t>
            </a:r>
            <a:r>
              <a:rPr lang="en-GB" dirty="0"/>
              <a:t> </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17</a:t>
            </a:fld>
            <a:endParaRPr lang="en-US" dirty="0"/>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Erkenne</a:t>
            </a:r>
            <a:r>
              <a:rPr lang="en-GB" sz="2400" dirty="0">
                <a:solidFill>
                  <a:srgbClr val="0770B1"/>
                </a:solidFill>
                <a:latin typeface="+mj-lt"/>
                <a:ea typeface="+mj-ea"/>
                <a:cs typeface="+mj-cs"/>
              </a:rPr>
              <a:t> das Problem</a:t>
            </a:r>
          </a:p>
        </p:txBody>
      </p:sp>
      <p:sp>
        <p:nvSpPr>
          <p:cNvPr id="24" name="Google Shape;18;p1">
            <a:extLst>
              <a:ext uri="{FF2B5EF4-FFF2-40B4-BE49-F238E27FC236}">
                <a16:creationId xmlns:a16="http://schemas.microsoft.com/office/drawing/2014/main" id="{7A9D06C2-2A37-481C-9348-65F5AB22FAEB}"/>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25" name="Google Shape;25;p1">
            <a:extLst>
              <a:ext uri="{FF2B5EF4-FFF2-40B4-BE49-F238E27FC236}">
                <a16:creationId xmlns:a16="http://schemas.microsoft.com/office/drawing/2014/main" id="{701CA863-CC1B-43B9-985E-C10184102897}"/>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6" name="Google Shape;26;p1">
            <a:extLst>
              <a:ext uri="{FF2B5EF4-FFF2-40B4-BE49-F238E27FC236}">
                <a16:creationId xmlns:a16="http://schemas.microsoft.com/office/drawing/2014/main" id="{C1510BC5-C8E1-4454-B5EA-857EAAD1B59E}"/>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28;p1">
            <a:extLst>
              <a:ext uri="{FF2B5EF4-FFF2-40B4-BE49-F238E27FC236}">
                <a16:creationId xmlns:a16="http://schemas.microsoft.com/office/drawing/2014/main" id="{C51D2510-D3D4-42AA-A130-D5FB677CC7CE}"/>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8" name="Google Shape;29;p1">
            <a:extLst>
              <a:ext uri="{FF2B5EF4-FFF2-40B4-BE49-F238E27FC236}">
                <a16:creationId xmlns:a16="http://schemas.microsoft.com/office/drawing/2014/main" id="{FE00FA9C-091F-48C0-9291-8428B0F93B05}"/>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a:t>
            </a:r>
            <a:endParaRPr dirty="0">
              <a:solidFill>
                <a:schemeClr val="tx1">
                  <a:lumMod val="75000"/>
                  <a:lumOff val="25000"/>
                </a:schemeClr>
              </a:solidFill>
            </a:endParaRPr>
          </a:p>
        </p:txBody>
      </p:sp>
      <p:sp>
        <p:nvSpPr>
          <p:cNvPr id="29" name="Google Shape;32;p1">
            <a:extLst>
              <a:ext uri="{FF2B5EF4-FFF2-40B4-BE49-F238E27FC236}">
                <a16:creationId xmlns:a16="http://schemas.microsoft.com/office/drawing/2014/main" id="{AAAB38E9-E2D8-4A89-8B8C-A517C50A3811}"/>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0" name="Google Shape;33;p1">
            <a:extLst>
              <a:ext uri="{FF2B5EF4-FFF2-40B4-BE49-F238E27FC236}">
                <a16:creationId xmlns:a16="http://schemas.microsoft.com/office/drawing/2014/main" id="{83721A4E-2AD2-4E3B-A039-5DDB352AD5B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1" name="Google Shape;34;p1">
            <a:extLst>
              <a:ext uri="{FF2B5EF4-FFF2-40B4-BE49-F238E27FC236}">
                <a16:creationId xmlns:a16="http://schemas.microsoft.com/office/drawing/2014/main" id="{EFC71205-73A0-4EDB-97C6-DABCF1ACE3F7}"/>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2" name="Google Shape;35;p1">
            <a:extLst>
              <a:ext uri="{FF2B5EF4-FFF2-40B4-BE49-F238E27FC236}">
                <a16:creationId xmlns:a16="http://schemas.microsoft.com/office/drawing/2014/main" id="{CB8099E5-6556-46ED-9768-D74C55610347}"/>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33" name="Google Shape;37;p1">
            <a:extLst>
              <a:ext uri="{FF2B5EF4-FFF2-40B4-BE49-F238E27FC236}">
                <a16:creationId xmlns:a16="http://schemas.microsoft.com/office/drawing/2014/main" id="{A1138C68-CBC2-4333-ACBF-6FDDE8E3F323}"/>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4" name="Google Shape;38;p1">
            <a:extLst>
              <a:ext uri="{FF2B5EF4-FFF2-40B4-BE49-F238E27FC236}">
                <a16:creationId xmlns:a16="http://schemas.microsoft.com/office/drawing/2014/main" id="{744B66A7-0676-4300-BE6B-48BD315053A5}"/>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35" name="Google Shape;40;p1">
            <a:extLst>
              <a:ext uri="{FF2B5EF4-FFF2-40B4-BE49-F238E27FC236}">
                <a16:creationId xmlns:a16="http://schemas.microsoft.com/office/drawing/2014/main" id="{97B7EC0C-1E16-4697-8EDA-A4F57CD6EB55}"/>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36" name="Google Shape;41;p1">
            <a:extLst>
              <a:ext uri="{FF2B5EF4-FFF2-40B4-BE49-F238E27FC236}">
                <a16:creationId xmlns:a16="http://schemas.microsoft.com/office/drawing/2014/main" id="{D5297558-12BB-4710-8E6F-C302CC62CB1F}"/>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Tree>
    <p:extLst>
      <p:ext uri="{BB962C8B-B14F-4D97-AF65-F5344CB8AC3E}">
        <p14:creationId xmlns:p14="http://schemas.microsoft.com/office/powerpoint/2010/main" val="64077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a:t>Narrative und </a:t>
            </a:r>
            <a:r>
              <a:rPr lang="en-GB" dirty="0" err="1"/>
              <a:t>Identitäten</a:t>
            </a:r>
            <a:r>
              <a:rPr lang="en-GB" dirty="0"/>
              <a:t>: </a:t>
            </a:r>
            <a:r>
              <a:rPr lang="en-GB" dirty="0" err="1"/>
              <a:t>Übungen</a:t>
            </a:r>
            <a:r>
              <a:rPr lang="en-GB" dirty="0"/>
              <a:t>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lstStyle/>
          <a:p>
            <a:pPr marL="0" indent="0">
              <a:buNone/>
            </a:pPr>
            <a:r>
              <a:rPr lang="nl-NL" b="1" dirty="0"/>
              <a:t>Narrative</a:t>
            </a:r>
          </a:p>
          <a:p>
            <a:pPr marL="400050"/>
            <a:r>
              <a:rPr lang="nl-NL" dirty="0"/>
              <a:t>Um die Welt zu verstehen</a:t>
            </a:r>
          </a:p>
          <a:p>
            <a:pPr marL="400050"/>
            <a:r>
              <a:rPr lang="nl-NL" dirty="0"/>
              <a:t>Um zu wissen, wie man sich verhält</a:t>
            </a:r>
          </a:p>
          <a:p>
            <a:pPr marL="400050"/>
            <a:r>
              <a:rPr lang="nl-NL" dirty="0"/>
              <a:t>Kulturell instruktiv</a:t>
            </a:r>
          </a:p>
          <a:p>
            <a:pPr marL="0" indent="0">
              <a:buNone/>
            </a:pP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11" name="Tekstvak 8">
            <a:extLst>
              <a:ext uri="{FF2B5EF4-FFF2-40B4-BE49-F238E27FC236}">
                <a16:creationId xmlns:a16="http://schemas.microsoft.com/office/drawing/2014/main" id="{C39E0B0E-E756-4E4E-8365-0375A462A94A}"/>
              </a:ext>
            </a:extLst>
          </p:cNvPr>
          <p:cNvSpPr txBox="1"/>
          <p:nvPr/>
        </p:nvSpPr>
        <p:spPr>
          <a:xfrm>
            <a:off x="5179199" y="5410200"/>
            <a:ext cx="3119398" cy="646331"/>
          </a:xfrm>
          <a:prstGeom prst="rect">
            <a:avLst/>
          </a:prstGeom>
          <a:noFill/>
        </p:spPr>
        <p:txBody>
          <a:bodyPr wrap="square" rtlCol="0">
            <a:spAutoFit/>
          </a:bodyPr>
          <a:lstStyle/>
          <a:p>
            <a:pPr algn="ctr"/>
            <a:r>
              <a:rPr lang="en-GB" dirty="0"/>
              <a:t>“Hart </a:t>
            </a:r>
            <a:r>
              <a:rPr lang="en-GB" dirty="0" err="1"/>
              <a:t>arbeitend</a:t>
            </a:r>
            <a:r>
              <a:rPr lang="en-GB" dirty="0"/>
              <a:t> und den </a:t>
            </a:r>
            <a:r>
              <a:rPr lang="en-GB" dirty="0" err="1"/>
              <a:t>Werten</a:t>
            </a:r>
            <a:r>
              <a:rPr lang="en-GB" dirty="0"/>
              <a:t> </a:t>
            </a:r>
            <a:r>
              <a:rPr lang="en-GB" dirty="0" err="1"/>
              <a:t>folgend</a:t>
            </a:r>
            <a:r>
              <a:rPr lang="en-GB" dirty="0"/>
              <a:t>”</a:t>
            </a:r>
            <a:endParaRPr lang="en-GB" sz="1050" dirty="0"/>
          </a:p>
        </p:txBody>
      </p:sp>
      <p:pic>
        <p:nvPicPr>
          <p:cNvPr id="8" name="Grafik 2">
            <a:extLst>
              <a:ext uri="{FF2B5EF4-FFF2-40B4-BE49-F238E27FC236}">
                <a16:creationId xmlns:a16="http://schemas.microsoft.com/office/drawing/2014/main" id="{5173EDD6-4B0C-4E20-B5B6-A24DB0B06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141" y="2377496"/>
            <a:ext cx="3093456" cy="2433291"/>
          </a:xfrm>
          <a:prstGeom prst="rect">
            <a:avLst/>
          </a:prstGeom>
        </p:spPr>
      </p:pic>
      <p:sp>
        <p:nvSpPr>
          <p:cNvPr id="9" name="Textfeld 12">
            <a:extLst>
              <a:ext uri="{FF2B5EF4-FFF2-40B4-BE49-F238E27FC236}">
                <a16:creationId xmlns:a16="http://schemas.microsoft.com/office/drawing/2014/main" id="{7EB35F70-B819-4E03-983D-E33E83F780F7}"/>
              </a:ext>
            </a:extLst>
          </p:cNvPr>
          <p:cNvSpPr txBox="1"/>
          <p:nvPr/>
        </p:nvSpPr>
        <p:spPr>
          <a:xfrm>
            <a:off x="5989869" y="4787327"/>
            <a:ext cx="1524000" cy="215444"/>
          </a:xfrm>
          <a:prstGeom prst="rect">
            <a:avLst/>
          </a:prstGeom>
          <a:noFill/>
        </p:spPr>
        <p:txBody>
          <a:bodyPr wrap="square">
            <a:spAutoFit/>
          </a:bodyPr>
          <a:lstStyle/>
          <a:p>
            <a:r>
              <a:rPr lang="de-AT" sz="800" i="1" dirty="0">
                <a:solidFill>
                  <a:schemeClr val="bg1">
                    <a:lumMod val="50000"/>
                  </a:schemeClr>
                </a:solidFill>
              </a:rPr>
              <a:t>Source: www.shutterstock.com</a:t>
            </a:r>
          </a:p>
        </p:txBody>
      </p:sp>
    </p:spTree>
    <p:extLst>
      <p:ext uri="{BB962C8B-B14F-4D97-AF65-F5344CB8AC3E}">
        <p14:creationId xmlns:p14="http://schemas.microsoft.com/office/powerpoint/2010/main" val="3685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en-GB" dirty="0" err="1"/>
              <a:t>Wut</a:t>
            </a:r>
            <a:r>
              <a:rPr lang="en-GB" dirty="0"/>
              <a:t>-Management</a:t>
            </a:r>
          </a:p>
          <a:p>
            <a:pPr marL="457200" indent="-457200">
              <a:buFont typeface="+mj-lt"/>
              <a:buAutoNum type="arabicPeriod"/>
            </a:pPr>
            <a:r>
              <a:rPr lang="en-GB" dirty="0" err="1"/>
              <a:t>Übungen</a:t>
            </a:r>
            <a:endParaRPr lang="en-GB" dirty="0"/>
          </a:p>
          <a:p>
            <a:pPr marL="457200" indent="-457200">
              <a:buFont typeface="+mj-lt"/>
              <a:buAutoNum type="arabicPeriod"/>
            </a:pPr>
            <a:r>
              <a:rPr lang="en-GB" dirty="0"/>
              <a:t>Narrative und </a:t>
            </a:r>
            <a:r>
              <a:rPr lang="en-GB" dirty="0" err="1"/>
              <a:t>Identitäten</a:t>
            </a:r>
            <a:endParaRPr lang="en-GB" dirty="0"/>
          </a:p>
          <a:p>
            <a:pPr marL="457200" indent="-457200">
              <a:buFont typeface="+mj-lt"/>
              <a:buAutoNum type="arabicPeriod"/>
            </a:pPr>
            <a:r>
              <a:rPr lang="en-GB" dirty="0" err="1"/>
              <a:t>Übungen</a:t>
            </a:r>
            <a:endParaRPr lang="en-GB" dirty="0"/>
          </a:p>
          <a:p>
            <a:pPr marL="457200" indent="-457200">
              <a:buFont typeface="+mj-lt"/>
              <a:buAutoNum type="arabicPeriod"/>
            </a:pPr>
            <a:r>
              <a:rPr lang="en-GB" dirty="0" err="1"/>
              <a:t>Debatten</a:t>
            </a:r>
            <a:r>
              <a:rPr lang="en-GB" dirty="0"/>
              <a:t> und </a:t>
            </a:r>
            <a:r>
              <a:rPr lang="en-GB" dirty="0" err="1"/>
              <a:t>Simulationen</a:t>
            </a:r>
            <a:endParaRPr lang="en-GB" dirty="0"/>
          </a:p>
          <a:p>
            <a:pPr marL="457200" indent="-457200">
              <a:buFont typeface="+mj-lt"/>
              <a:buAutoNum type="arabicPeriod"/>
            </a:pPr>
            <a:r>
              <a:rPr lang="en-GB" dirty="0" err="1"/>
              <a:t>Übungen</a:t>
            </a:r>
            <a:endParaRPr lang="en-GB" dirty="0"/>
          </a:p>
          <a:p>
            <a:pPr marL="457200" indent="-457200">
              <a:buFont typeface="+mj-lt"/>
              <a:buAutoNum type="arabicPeriod"/>
            </a:pPr>
            <a:r>
              <a:rPr lang="en-GB" dirty="0"/>
              <a:t>Feedback und </a:t>
            </a:r>
            <a:r>
              <a:rPr lang="en-GB" dirty="0" err="1"/>
              <a:t>Schlussfolgerungen</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en-US" dirty="0" err="1"/>
              <a:t>Programm</a:t>
            </a:r>
            <a:endParaRPr lang="bg-BG" dirty="0"/>
          </a:p>
        </p:txBody>
      </p:sp>
    </p:spTree>
    <p:extLst>
      <p:ext uri="{BB962C8B-B14F-4D97-AF65-F5344CB8AC3E}">
        <p14:creationId xmlns:p14="http://schemas.microsoft.com/office/powerpoint/2010/main" val="378299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a:t>Narrative und </a:t>
            </a:r>
            <a:r>
              <a:rPr lang="en-GB" dirty="0" err="1"/>
              <a:t>Identitäten</a:t>
            </a:r>
            <a:r>
              <a:rPr lang="en-GB" dirty="0"/>
              <a:t>: </a:t>
            </a:r>
            <a:r>
              <a:rPr lang="en-GB" dirty="0" err="1"/>
              <a:t>Übungen</a:t>
            </a:r>
            <a:r>
              <a:rPr lang="en-GB" dirty="0"/>
              <a:t>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normAutofit fontScale="92500" lnSpcReduction="10000"/>
          </a:bodyPr>
          <a:lstStyle/>
          <a:p>
            <a:pPr marL="0" indent="0">
              <a:buNone/>
            </a:pPr>
            <a:r>
              <a:rPr lang="nl-NL" b="1" dirty="0"/>
              <a:t>Narrative</a:t>
            </a:r>
          </a:p>
          <a:p>
            <a:pPr marL="400050"/>
            <a:r>
              <a:rPr lang="nl-NL" dirty="0"/>
              <a:t>Um die Welt zu verstehen</a:t>
            </a:r>
          </a:p>
          <a:p>
            <a:pPr marL="400050"/>
            <a:r>
              <a:rPr lang="nl-NL" dirty="0"/>
              <a:t>Um zu wissen, wie man sich verhält</a:t>
            </a:r>
          </a:p>
          <a:p>
            <a:pPr marL="400050"/>
            <a:r>
              <a:rPr lang="nl-NL" dirty="0"/>
              <a:t>Kulturell instruktiv</a:t>
            </a:r>
          </a:p>
          <a:p>
            <a:pPr marL="57150" indent="0">
              <a:buNone/>
            </a:pPr>
            <a:endParaRPr lang="nl-NL" dirty="0"/>
          </a:p>
          <a:p>
            <a:pPr marL="57150" indent="0">
              <a:buNone/>
            </a:pPr>
            <a:r>
              <a:rPr lang="nl-NL" dirty="0"/>
              <a:t>Narrative können auch </a:t>
            </a:r>
          </a:p>
          <a:p>
            <a:pPr marL="400050"/>
            <a:r>
              <a:rPr lang="nl-NL" dirty="0"/>
              <a:t>P</a:t>
            </a:r>
            <a:r>
              <a:rPr lang="nl-NL" sz="2400" dirty="0">
                <a:solidFill>
                  <a:schemeClr val="tx1">
                    <a:lumMod val="75000"/>
                    <a:lumOff val="25000"/>
                  </a:schemeClr>
                </a:solidFill>
              </a:rPr>
              <a:t>ush Faktoren </a:t>
            </a:r>
          </a:p>
          <a:p>
            <a:pPr marL="400050"/>
            <a:r>
              <a:rPr lang="nl-NL" dirty="0"/>
              <a:t>Push Faktoren</a:t>
            </a:r>
          </a:p>
          <a:p>
            <a:pPr marL="57150" indent="0">
              <a:buNone/>
            </a:pPr>
            <a:r>
              <a:rPr lang="nl-NL" dirty="0"/>
              <a:t>für Radikalisierung sein.</a:t>
            </a:r>
          </a:p>
          <a:p>
            <a:pPr marL="0" indent="0">
              <a:buNone/>
            </a:pP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19</a:t>
            </a:fld>
            <a:endParaRPr lang="en-US" dirty="0"/>
          </a:p>
        </p:txBody>
      </p:sp>
      <p:pic>
        <p:nvPicPr>
          <p:cNvPr id="3" name="Картина 2">
            <a:extLst>
              <a:ext uri="{FF2B5EF4-FFF2-40B4-BE49-F238E27FC236}">
                <a16:creationId xmlns:a16="http://schemas.microsoft.com/office/drawing/2014/main" id="{335B995E-8661-44C0-876F-0C095EF67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468" y="2303417"/>
            <a:ext cx="2592046" cy="2382012"/>
          </a:xfrm>
          <a:prstGeom prst="rect">
            <a:avLst/>
          </a:prstGeom>
          <a:ln>
            <a:noFill/>
          </a:ln>
          <a:effectLst>
            <a:softEdge rad="112500"/>
          </a:effectLst>
        </p:spPr>
      </p:pic>
      <p:pic>
        <p:nvPicPr>
          <p:cNvPr id="11" name="Картина 10">
            <a:extLst>
              <a:ext uri="{FF2B5EF4-FFF2-40B4-BE49-F238E27FC236}">
                <a16:creationId xmlns:a16="http://schemas.microsoft.com/office/drawing/2014/main" id="{6C708603-FE59-4F9C-BA29-BE027ED6C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4724401"/>
            <a:ext cx="2372291" cy="1574292"/>
          </a:xfrm>
          <a:prstGeom prst="rect">
            <a:avLst/>
          </a:prstGeom>
          <a:ln>
            <a:noFill/>
          </a:ln>
          <a:effectLst>
            <a:softEdge rad="112500"/>
          </a:effectLst>
        </p:spPr>
      </p:pic>
    </p:spTree>
    <p:extLst>
      <p:ext uri="{BB962C8B-B14F-4D97-AF65-F5344CB8AC3E}">
        <p14:creationId xmlns:p14="http://schemas.microsoft.com/office/powerpoint/2010/main" val="3749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съдържание 6">
            <a:extLst>
              <a:ext uri="{FF2B5EF4-FFF2-40B4-BE49-F238E27FC236}">
                <a16:creationId xmlns:a16="http://schemas.microsoft.com/office/drawing/2014/main" id="{27D756E2-8EE5-4536-81BE-4116E7A22586}"/>
              </a:ext>
            </a:extLst>
          </p:cNvPr>
          <p:cNvSpPr>
            <a:spLocks noGrp="1"/>
          </p:cNvSpPr>
          <p:nvPr>
            <p:ph idx="1"/>
          </p:nvPr>
        </p:nvSpPr>
        <p:spPr/>
        <p:txBody>
          <a:bodyPr>
            <a:normAutofit/>
          </a:bodyPr>
          <a:lstStyle/>
          <a:p>
            <a:pPr marL="0" indent="0">
              <a:buNone/>
            </a:pPr>
            <a:r>
              <a:rPr lang="en-GB" b="1" dirty="0" err="1">
                <a:latin typeface="+mj-lt"/>
                <a:ea typeface="+mj-ea"/>
                <a:cs typeface="+mj-cs"/>
              </a:rPr>
              <a:t>Rufen</a:t>
            </a:r>
            <a:r>
              <a:rPr lang="en-GB" b="1" dirty="0">
                <a:latin typeface="+mj-lt"/>
                <a:ea typeface="+mj-ea"/>
                <a:cs typeface="+mj-cs"/>
              </a:rPr>
              <a:t> </a:t>
            </a:r>
            <a:r>
              <a:rPr lang="en-GB" b="1" dirty="0" err="1">
                <a:latin typeface="+mj-lt"/>
                <a:ea typeface="+mj-ea"/>
                <a:cs typeface="+mj-cs"/>
              </a:rPr>
              <a:t>folgendes</a:t>
            </a:r>
            <a:r>
              <a:rPr lang="en-GB" b="1" dirty="0">
                <a:latin typeface="+mj-lt"/>
                <a:ea typeface="+mj-ea"/>
                <a:cs typeface="+mj-cs"/>
              </a:rPr>
              <a:t> </a:t>
            </a:r>
            <a:r>
              <a:rPr lang="en-GB" b="1" dirty="0" err="1">
                <a:latin typeface="+mj-lt"/>
                <a:ea typeface="+mj-ea"/>
                <a:cs typeface="+mj-cs"/>
              </a:rPr>
              <a:t>hervor</a:t>
            </a:r>
            <a:r>
              <a:rPr lang="en-GB" b="1" dirty="0">
                <a:latin typeface="+mj-lt"/>
                <a:ea typeface="+mj-ea"/>
                <a:cs typeface="+mj-cs"/>
              </a:rPr>
              <a:t>:</a:t>
            </a:r>
          </a:p>
          <a:p>
            <a:pPr marL="400050"/>
            <a:r>
              <a:rPr lang="en-GB" dirty="0"/>
              <a:t>Angst</a:t>
            </a:r>
          </a:p>
          <a:p>
            <a:pPr marL="400050"/>
            <a:r>
              <a:rPr lang="en-GB" dirty="0" err="1"/>
              <a:t>Ablehnung</a:t>
            </a:r>
            <a:r>
              <a:rPr lang="en-GB" dirty="0"/>
              <a:t> </a:t>
            </a:r>
          </a:p>
          <a:p>
            <a:pPr marL="400050"/>
            <a:r>
              <a:rPr lang="en-GB" dirty="0"/>
              <a:t>Hass</a:t>
            </a:r>
          </a:p>
          <a:p>
            <a:endParaRPr lang="bg-BG" dirty="0"/>
          </a:p>
        </p:txBody>
      </p:sp>
      <p:sp>
        <p:nvSpPr>
          <p:cNvPr id="5" name="Tijdelijke aanduiding voor dianummer 5">
            <a:extLst>
              <a:ext uri="{FF2B5EF4-FFF2-40B4-BE49-F238E27FC236}">
                <a16:creationId xmlns:a16="http://schemas.microsoft.com/office/drawing/2014/main" id="{C9911447-371C-4E76-B18E-BDD96D0B9F88}"/>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Заглавие 8">
            <a:extLst>
              <a:ext uri="{FF2B5EF4-FFF2-40B4-BE49-F238E27FC236}">
                <a16:creationId xmlns:a16="http://schemas.microsoft.com/office/drawing/2014/main" id="{A7156F2E-2772-497F-AC31-20EC12C0DB03}"/>
              </a:ext>
            </a:extLst>
          </p:cNvPr>
          <p:cNvSpPr>
            <a:spLocks noGrp="1"/>
          </p:cNvSpPr>
          <p:nvPr>
            <p:ph type="title"/>
          </p:nvPr>
        </p:nvSpPr>
        <p:spPr/>
        <p:txBody>
          <a:bodyPr/>
          <a:lstStyle/>
          <a:p>
            <a:r>
              <a:rPr lang="en-GB" dirty="0" err="1"/>
              <a:t>Toxische</a:t>
            </a:r>
            <a:r>
              <a:rPr lang="en-GB" dirty="0"/>
              <a:t> Narrative</a:t>
            </a:r>
            <a:endParaRPr lang="bg-BG" dirty="0"/>
          </a:p>
        </p:txBody>
      </p:sp>
      <p:pic>
        <p:nvPicPr>
          <p:cNvPr id="6" name="Картина 5">
            <a:extLst>
              <a:ext uri="{FF2B5EF4-FFF2-40B4-BE49-F238E27FC236}">
                <a16:creationId xmlns:a16="http://schemas.microsoft.com/office/drawing/2014/main" id="{D8B91038-AD56-4D74-8A36-6DE4D459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124" y="2470155"/>
            <a:ext cx="4108076" cy="3581400"/>
          </a:xfrm>
          <a:prstGeom prst="rect">
            <a:avLst/>
          </a:prstGeom>
        </p:spPr>
      </p:pic>
    </p:spTree>
    <p:extLst>
      <p:ext uri="{BB962C8B-B14F-4D97-AF65-F5344CB8AC3E}">
        <p14:creationId xmlns:p14="http://schemas.microsoft.com/office/powerpoint/2010/main" val="36707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Картина 30" descr="Картина, която съдържа силует&#10;&#10;Описанието е генерирано автоматично">
            <a:extLst>
              <a:ext uri="{FF2B5EF4-FFF2-40B4-BE49-F238E27FC236}">
                <a16:creationId xmlns:a16="http://schemas.microsoft.com/office/drawing/2014/main" id="{396E0FBD-6415-4F1F-809A-4CEF33C73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547" y="4116396"/>
            <a:ext cx="507263" cy="562649"/>
          </a:xfrm>
          <a:prstGeom prst="rect">
            <a:avLst/>
          </a:prstGeom>
        </p:spPr>
      </p:pic>
      <p:sp>
        <p:nvSpPr>
          <p:cNvPr id="27" name="Заглавие 26">
            <a:extLst>
              <a:ext uri="{FF2B5EF4-FFF2-40B4-BE49-F238E27FC236}">
                <a16:creationId xmlns:a16="http://schemas.microsoft.com/office/drawing/2014/main" id="{7B8829E7-3270-4203-AC36-35BF724B0745}"/>
              </a:ext>
            </a:extLst>
          </p:cNvPr>
          <p:cNvSpPr>
            <a:spLocks noGrp="1"/>
          </p:cNvSpPr>
          <p:nvPr>
            <p:ph type="title"/>
          </p:nvPr>
        </p:nvSpPr>
        <p:spPr/>
        <p:txBody>
          <a:bodyPr/>
          <a:lstStyle/>
          <a:p>
            <a:r>
              <a:rPr lang="en-US" dirty="0"/>
              <a:t>Narrative</a:t>
            </a:r>
            <a:endParaRPr lang="bg-BG" dirty="0"/>
          </a:p>
        </p:txBody>
      </p:sp>
      <p:sp>
        <p:nvSpPr>
          <p:cNvPr id="7" name="Tekstvak 6">
            <a:extLst>
              <a:ext uri="{FF2B5EF4-FFF2-40B4-BE49-F238E27FC236}">
                <a16:creationId xmlns:a16="http://schemas.microsoft.com/office/drawing/2014/main" id="{1675DD71-B9B3-4D8A-8FB6-BBBF71A7EFF2}"/>
              </a:ext>
            </a:extLst>
          </p:cNvPr>
          <p:cNvSpPr txBox="1"/>
          <p:nvPr/>
        </p:nvSpPr>
        <p:spPr>
          <a:xfrm>
            <a:off x="3156705" y="6332810"/>
            <a:ext cx="3352800" cy="338554"/>
          </a:xfrm>
          <a:prstGeom prst="rect">
            <a:avLst/>
          </a:prstGeom>
          <a:noFill/>
        </p:spPr>
        <p:txBody>
          <a:bodyPr wrap="square" rtlCol="0">
            <a:spAutoFit/>
          </a:bodyPr>
          <a:lstStyle/>
          <a:p>
            <a:pPr algn="r"/>
            <a:r>
              <a:rPr lang="en-US" sz="800" i="1" dirty="0" err="1">
                <a:solidFill>
                  <a:schemeClr val="bg1">
                    <a:lumMod val="65000"/>
                  </a:schemeClr>
                </a:solidFill>
              </a:rPr>
              <a:t>Trevante</a:t>
            </a:r>
            <a:r>
              <a:rPr lang="en-US" sz="800" i="1" dirty="0">
                <a:solidFill>
                  <a:schemeClr val="bg1">
                    <a:lumMod val="65000"/>
                  </a:schemeClr>
                </a:solidFill>
              </a:rPr>
              <a:t> Rhodes speaking at the 2018 San Diego Comic Con International</a:t>
            </a:r>
          </a:p>
          <a:p>
            <a:pPr algn="r"/>
            <a:r>
              <a:rPr lang="en-GB" sz="800" i="1" dirty="0">
                <a:solidFill>
                  <a:schemeClr val="bg1">
                    <a:lumMod val="65000"/>
                  </a:schemeClr>
                </a:solidFill>
              </a:rPr>
              <a:t>Image credit: Gage Skidmore via commons.wikimedia.org</a:t>
            </a:r>
          </a:p>
        </p:txBody>
      </p:sp>
      <p:sp>
        <p:nvSpPr>
          <p:cNvPr id="13" name="Rechthoek 12">
            <a:extLst>
              <a:ext uri="{FF2B5EF4-FFF2-40B4-BE49-F238E27FC236}">
                <a16:creationId xmlns:a16="http://schemas.microsoft.com/office/drawing/2014/main" id="{06A67AB8-668A-491F-A8C1-5C1CF5010F5C}"/>
              </a:ext>
            </a:extLst>
          </p:cNvPr>
          <p:cNvSpPr/>
          <p:nvPr/>
        </p:nvSpPr>
        <p:spPr>
          <a:xfrm>
            <a:off x="163928" y="6096001"/>
            <a:ext cx="2503072" cy="369332"/>
          </a:xfrm>
          <a:prstGeom prst="rect">
            <a:avLst/>
          </a:prstGeom>
        </p:spPr>
        <p:txBody>
          <a:bodyPr wrap="square">
            <a:spAutoFit/>
          </a:bodyPr>
          <a:lstStyle/>
          <a:p>
            <a:pPr fontAlgn="base"/>
            <a:r>
              <a:rPr lang="en-GB" sz="900" i="1" dirty="0">
                <a:solidFill>
                  <a:schemeClr val="bg1">
                    <a:lumMod val="65000"/>
                  </a:schemeClr>
                </a:solidFill>
              </a:rPr>
              <a:t>George Bush</a:t>
            </a:r>
          </a:p>
          <a:p>
            <a:pPr fontAlgn="base"/>
            <a:r>
              <a:rPr lang="en-GB" sz="900" i="1" dirty="0">
                <a:solidFill>
                  <a:schemeClr val="bg1">
                    <a:lumMod val="65000"/>
                  </a:schemeClr>
                </a:solidFill>
              </a:rPr>
              <a:t>Image credit: </a:t>
            </a:r>
            <a:r>
              <a:rPr lang="en-US" sz="900" i="1" dirty="0">
                <a:solidFill>
                  <a:schemeClr val="bg1">
                    <a:lumMod val="65000"/>
                  </a:schemeClr>
                </a:solidFill>
              </a:rPr>
              <a:t>White House photo by Eric Draper</a:t>
            </a:r>
          </a:p>
        </p:txBody>
      </p:sp>
      <p:sp>
        <p:nvSpPr>
          <p:cNvPr id="14" name="Rechthoek 13">
            <a:extLst>
              <a:ext uri="{FF2B5EF4-FFF2-40B4-BE49-F238E27FC236}">
                <a16:creationId xmlns:a16="http://schemas.microsoft.com/office/drawing/2014/main" id="{137A9E23-E906-4B93-9E75-CBF1A8BAFDF2}"/>
              </a:ext>
            </a:extLst>
          </p:cNvPr>
          <p:cNvSpPr/>
          <p:nvPr/>
        </p:nvSpPr>
        <p:spPr>
          <a:xfrm>
            <a:off x="7017311" y="3685957"/>
            <a:ext cx="1874202" cy="461665"/>
          </a:xfrm>
          <a:prstGeom prst="rect">
            <a:avLst/>
          </a:prstGeom>
        </p:spPr>
        <p:txBody>
          <a:bodyPr wrap="square">
            <a:spAutoFit/>
          </a:bodyPr>
          <a:lstStyle/>
          <a:p>
            <a:pPr fontAlgn="base"/>
            <a:r>
              <a:rPr lang="en-US" sz="800" i="1" dirty="0">
                <a:solidFill>
                  <a:schemeClr val="bg1">
                    <a:lumMod val="65000"/>
                  </a:schemeClr>
                </a:solidFill>
              </a:rPr>
              <a:t>Serena Williams</a:t>
            </a:r>
          </a:p>
          <a:p>
            <a:pPr fontAlgn="base"/>
            <a:r>
              <a:rPr lang="en-GB" sz="800" i="1" dirty="0">
                <a:solidFill>
                  <a:schemeClr val="bg1">
                    <a:lumMod val="65000"/>
                  </a:schemeClr>
                </a:solidFill>
              </a:rPr>
              <a:t>Image credit: </a:t>
            </a:r>
            <a:r>
              <a:rPr lang="en-US" sz="800" i="1" dirty="0">
                <a:solidFill>
                  <a:schemeClr val="bg1">
                    <a:lumMod val="65000"/>
                  </a:schemeClr>
                </a:solidFill>
              </a:rPr>
              <a:t>Hanson K Joseph</a:t>
            </a:r>
            <a:r>
              <a:rPr lang="en-GB" sz="800" i="1" dirty="0">
                <a:solidFill>
                  <a:schemeClr val="bg1">
                    <a:lumMod val="65000"/>
                  </a:schemeClr>
                </a:solidFill>
              </a:rPr>
              <a:t> via commons.wikimedia.org</a:t>
            </a:r>
          </a:p>
        </p:txBody>
      </p:sp>
      <p:sp>
        <p:nvSpPr>
          <p:cNvPr id="15" name="Rechthoek 14">
            <a:extLst>
              <a:ext uri="{FF2B5EF4-FFF2-40B4-BE49-F238E27FC236}">
                <a16:creationId xmlns:a16="http://schemas.microsoft.com/office/drawing/2014/main" id="{0AA0E7E1-45FF-41FF-914F-5F9867294CAC}"/>
              </a:ext>
            </a:extLst>
          </p:cNvPr>
          <p:cNvSpPr/>
          <p:nvPr/>
        </p:nvSpPr>
        <p:spPr>
          <a:xfrm>
            <a:off x="6007714" y="1416992"/>
            <a:ext cx="2164789" cy="461665"/>
          </a:xfrm>
          <a:prstGeom prst="rect">
            <a:avLst/>
          </a:prstGeom>
        </p:spPr>
        <p:txBody>
          <a:bodyPr wrap="square">
            <a:spAutoFit/>
          </a:bodyPr>
          <a:lstStyle/>
          <a:p>
            <a:pPr fontAlgn="base"/>
            <a:r>
              <a:rPr lang="en-US" sz="800" i="1" dirty="0">
                <a:solidFill>
                  <a:schemeClr val="bg1">
                    <a:lumMod val="65000"/>
                  </a:schemeClr>
                </a:solidFill>
              </a:rPr>
              <a:t>Sadiq Khan </a:t>
            </a:r>
          </a:p>
          <a:p>
            <a:pPr fontAlgn="base"/>
            <a:r>
              <a:rPr lang="en-GB" sz="800" i="1" dirty="0">
                <a:solidFill>
                  <a:schemeClr val="bg1">
                    <a:lumMod val="65000"/>
                  </a:schemeClr>
                </a:solidFill>
              </a:rPr>
              <a:t>Image credit: </a:t>
            </a:r>
            <a:r>
              <a:rPr lang="nl-NL" sz="800" i="1" dirty="0">
                <a:solidFill>
                  <a:schemeClr val="bg1">
                    <a:lumMod val="65000"/>
                  </a:schemeClr>
                </a:solidFill>
              </a:rPr>
              <a:t>Shayan Barjesteh van Waalwijk van Doorn via commons.wikimedia.org/</a:t>
            </a:r>
            <a:endParaRPr lang="en-US" sz="800" i="1" dirty="0">
              <a:solidFill>
                <a:schemeClr val="bg1">
                  <a:lumMod val="65000"/>
                </a:schemeClr>
              </a:solidFill>
            </a:endParaRPr>
          </a:p>
        </p:txBody>
      </p:sp>
      <p:cxnSp>
        <p:nvCxnSpPr>
          <p:cNvPr id="20" name="Rechte verbindingslijn 19">
            <a:extLst>
              <a:ext uri="{FF2B5EF4-FFF2-40B4-BE49-F238E27FC236}">
                <a16:creationId xmlns:a16="http://schemas.microsoft.com/office/drawing/2014/main" id="{B2C0C826-8516-4832-A8F1-D8B255384B82}"/>
              </a:ext>
            </a:extLst>
          </p:cNvPr>
          <p:cNvCxnSpPr>
            <a:cxnSpLocks/>
          </p:cNvCxnSpPr>
          <p:nvPr/>
        </p:nvCxnSpPr>
        <p:spPr>
          <a:xfrm flipV="1">
            <a:off x="3855708" y="2068771"/>
            <a:ext cx="602161" cy="1135672"/>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Rechte verbindingslijn 23">
            <a:extLst>
              <a:ext uri="{FF2B5EF4-FFF2-40B4-BE49-F238E27FC236}">
                <a16:creationId xmlns:a16="http://schemas.microsoft.com/office/drawing/2014/main" id="{A366ADA7-53AA-460A-A5D1-6B9E748729C2}"/>
              </a:ext>
            </a:extLst>
          </p:cNvPr>
          <p:cNvCxnSpPr>
            <a:cxnSpLocks/>
          </p:cNvCxnSpPr>
          <p:nvPr/>
        </p:nvCxnSpPr>
        <p:spPr>
          <a:xfrm>
            <a:off x="4403271" y="5567684"/>
            <a:ext cx="2073731" cy="604516"/>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Rechte verbindingslijn 25">
            <a:extLst>
              <a:ext uri="{FF2B5EF4-FFF2-40B4-BE49-F238E27FC236}">
                <a16:creationId xmlns:a16="http://schemas.microsoft.com/office/drawing/2014/main" id="{38225D4C-1EDA-4F88-A7A4-AAC5E6E1E831}"/>
              </a:ext>
            </a:extLst>
          </p:cNvPr>
          <p:cNvCxnSpPr>
            <a:cxnSpLocks/>
            <a:endCxn id="1026" idx="1"/>
          </p:cNvCxnSpPr>
          <p:nvPr/>
        </p:nvCxnSpPr>
        <p:spPr>
          <a:xfrm flipV="1">
            <a:off x="4509093" y="2767634"/>
            <a:ext cx="2536014" cy="8540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Rechte verbindingslijn 27">
            <a:extLst>
              <a:ext uri="{FF2B5EF4-FFF2-40B4-BE49-F238E27FC236}">
                <a16:creationId xmlns:a16="http://schemas.microsoft.com/office/drawing/2014/main" id="{A074B2BB-F42D-448A-9FF2-D4013ECCD934}"/>
              </a:ext>
            </a:extLst>
          </p:cNvPr>
          <p:cNvCxnSpPr>
            <a:cxnSpLocks/>
            <a:stCxn id="31" idx="3"/>
            <a:endCxn id="3" idx="1"/>
          </p:cNvCxnSpPr>
          <p:nvPr/>
        </p:nvCxnSpPr>
        <p:spPr>
          <a:xfrm flipV="1">
            <a:off x="4439810" y="4205211"/>
            <a:ext cx="558013" cy="192510"/>
          </a:xfrm>
          <a:prstGeom prst="line">
            <a:avLst/>
          </a:prstGeom>
        </p:spPr>
        <p:style>
          <a:lnRef idx="1">
            <a:schemeClr val="accent5"/>
          </a:lnRef>
          <a:fillRef idx="0">
            <a:schemeClr val="accent5"/>
          </a:fillRef>
          <a:effectRef idx="0">
            <a:schemeClr val="accent5"/>
          </a:effectRef>
          <a:fontRef idx="minor">
            <a:schemeClr val="tx1"/>
          </a:fontRef>
        </p:style>
      </p:cxnSp>
      <p:sp>
        <p:nvSpPr>
          <p:cNvPr id="16" name="Rechthoek 15">
            <a:extLst>
              <a:ext uri="{FF2B5EF4-FFF2-40B4-BE49-F238E27FC236}">
                <a16:creationId xmlns:a16="http://schemas.microsoft.com/office/drawing/2014/main" id="{486BC481-118B-47E3-A300-582856B1F593}"/>
              </a:ext>
            </a:extLst>
          </p:cNvPr>
          <p:cNvSpPr/>
          <p:nvPr/>
        </p:nvSpPr>
        <p:spPr>
          <a:xfrm>
            <a:off x="4888956" y="5054312"/>
            <a:ext cx="2086439" cy="461665"/>
          </a:xfrm>
          <a:prstGeom prst="rect">
            <a:avLst/>
          </a:prstGeom>
        </p:spPr>
        <p:txBody>
          <a:bodyPr wrap="square">
            <a:spAutoFit/>
          </a:bodyPr>
          <a:lstStyle/>
          <a:p>
            <a:pPr fontAlgn="base"/>
            <a:r>
              <a:rPr lang="en-GB" sz="800" i="1" dirty="0">
                <a:solidFill>
                  <a:schemeClr val="bg1">
                    <a:lumMod val="65000"/>
                  </a:schemeClr>
                </a:solidFill>
              </a:rPr>
              <a:t>Mohamed Salah</a:t>
            </a:r>
          </a:p>
          <a:p>
            <a:pPr fontAlgn="base"/>
            <a:r>
              <a:rPr lang="en-GB" sz="800" i="1" dirty="0">
                <a:solidFill>
                  <a:schemeClr val="bg1">
                    <a:lumMod val="65000"/>
                  </a:schemeClr>
                </a:solidFill>
              </a:rPr>
              <a:t>Image credit: Fars News Agency via commons.wikimedia.org </a:t>
            </a:r>
            <a:endParaRPr lang="en-US" sz="800" i="1" dirty="0">
              <a:solidFill>
                <a:schemeClr val="bg1">
                  <a:lumMod val="65000"/>
                </a:schemeClr>
              </a:solidFill>
            </a:endParaRPr>
          </a:p>
        </p:txBody>
      </p:sp>
      <p:sp>
        <p:nvSpPr>
          <p:cNvPr id="17" name="Правоъгълник 16">
            <a:extLst>
              <a:ext uri="{FF2B5EF4-FFF2-40B4-BE49-F238E27FC236}">
                <a16:creationId xmlns:a16="http://schemas.microsoft.com/office/drawing/2014/main" id="{59587C6E-145A-4928-A455-D34458C81D5F}"/>
              </a:ext>
            </a:extLst>
          </p:cNvPr>
          <p:cNvSpPr/>
          <p:nvPr/>
        </p:nvSpPr>
        <p:spPr>
          <a:xfrm>
            <a:off x="252488" y="2819400"/>
            <a:ext cx="2400984" cy="1333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a:t>Echte</a:t>
            </a:r>
            <a:r>
              <a:rPr lang="en-US" dirty="0"/>
              <a:t> </a:t>
            </a:r>
            <a:r>
              <a:rPr lang="en-US" dirty="0" err="1"/>
              <a:t>Männer</a:t>
            </a:r>
            <a:r>
              <a:rPr lang="en-US" dirty="0"/>
              <a:t> </a:t>
            </a:r>
            <a:r>
              <a:rPr lang="en-US" dirty="0" err="1"/>
              <a:t>weinen</a:t>
            </a:r>
            <a:r>
              <a:rPr lang="en-US" dirty="0"/>
              <a:t> </a:t>
            </a:r>
            <a:r>
              <a:rPr lang="en-US" dirty="0" err="1"/>
              <a:t>nicht</a:t>
            </a:r>
            <a:endParaRPr lang="bg-BG" dirty="0"/>
          </a:p>
        </p:txBody>
      </p:sp>
      <p:pic>
        <p:nvPicPr>
          <p:cNvPr id="1026" name="Picture 2">
            <a:extLst>
              <a:ext uri="{FF2B5EF4-FFF2-40B4-BE49-F238E27FC236}">
                <a16:creationId xmlns:a16="http://schemas.microsoft.com/office/drawing/2014/main" id="{F9130C94-E23A-40E7-B04D-DF7EBA343A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5107" y="1849311"/>
            <a:ext cx="1471770" cy="1836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D47D46-D3CD-48C7-832D-B3D82F4808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219" y="297712"/>
            <a:ext cx="1537145" cy="22385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14280334-09AD-4DCA-9DD6-3C7AAF3E9B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823" y="3347961"/>
            <a:ext cx="15525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7931BE-7445-44CC-908B-B388B463F3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2" y="5268625"/>
            <a:ext cx="2086440" cy="13900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54B73E7-B93E-43D0-944A-DA9A511E52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88" y="4263667"/>
            <a:ext cx="2414512" cy="1776893"/>
          </a:xfrm>
          <a:prstGeom prst="rect">
            <a:avLst/>
          </a:prstGeom>
          <a:noFill/>
          <a:extLst>
            <a:ext uri="{909E8E84-426E-40DD-AFC4-6F175D3DCCD1}">
              <a14:hiddenFill xmlns:a14="http://schemas.microsoft.com/office/drawing/2010/main">
                <a:solidFill>
                  <a:srgbClr val="FFFFFF"/>
                </a:solidFill>
              </a14:hiddenFill>
            </a:ext>
          </a:extLst>
        </p:spPr>
      </p:pic>
      <p:sp>
        <p:nvSpPr>
          <p:cNvPr id="10" name="Правоъгълник 9">
            <a:extLst>
              <a:ext uri="{FF2B5EF4-FFF2-40B4-BE49-F238E27FC236}">
                <a16:creationId xmlns:a16="http://schemas.microsoft.com/office/drawing/2014/main" id="{2C9EE578-41D0-48EA-81FE-9282358828E7}"/>
              </a:ext>
            </a:extLst>
          </p:cNvPr>
          <p:cNvSpPr/>
          <p:nvPr/>
        </p:nvSpPr>
        <p:spPr>
          <a:xfrm>
            <a:off x="2891493" y="3035248"/>
            <a:ext cx="1689487" cy="229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002060"/>
                </a:solidFill>
              </a:rPr>
              <a:t>Britisch</a:t>
            </a:r>
            <a:endParaRPr lang="en-US" b="1" dirty="0">
              <a:solidFill>
                <a:srgbClr val="002060"/>
              </a:solidFill>
            </a:endParaRPr>
          </a:p>
          <a:p>
            <a:endParaRPr lang="en-US" b="1" dirty="0">
              <a:solidFill>
                <a:srgbClr val="002060"/>
              </a:solidFill>
            </a:endParaRPr>
          </a:p>
          <a:p>
            <a:r>
              <a:rPr lang="en-US" b="1" dirty="0" err="1">
                <a:solidFill>
                  <a:srgbClr val="002060"/>
                </a:solidFill>
              </a:rPr>
              <a:t>Weiblich</a:t>
            </a:r>
            <a:endParaRPr lang="en-US" b="1" dirty="0">
              <a:solidFill>
                <a:srgbClr val="002060"/>
              </a:solidFill>
            </a:endParaRPr>
          </a:p>
          <a:p>
            <a:endParaRPr lang="en-US" b="1" dirty="0">
              <a:solidFill>
                <a:srgbClr val="002060"/>
              </a:solidFill>
            </a:endParaRPr>
          </a:p>
          <a:p>
            <a:r>
              <a:rPr lang="en-US" b="1" dirty="0" err="1">
                <a:solidFill>
                  <a:srgbClr val="002060"/>
                </a:solidFill>
              </a:rPr>
              <a:t>Muslimisch</a:t>
            </a:r>
            <a:endParaRPr lang="en-US" b="1" dirty="0">
              <a:solidFill>
                <a:srgbClr val="002060"/>
              </a:solidFill>
            </a:endParaRPr>
          </a:p>
          <a:p>
            <a:endParaRPr lang="en-US" b="1" dirty="0">
              <a:solidFill>
                <a:srgbClr val="002060"/>
              </a:solidFill>
            </a:endParaRPr>
          </a:p>
          <a:p>
            <a:r>
              <a:rPr lang="en-US" b="1" dirty="0" err="1">
                <a:solidFill>
                  <a:srgbClr val="002060"/>
                </a:solidFill>
              </a:rPr>
              <a:t>Homosexuell</a:t>
            </a:r>
            <a:endParaRPr lang="bg-BG" b="1" dirty="0">
              <a:solidFill>
                <a:srgbClr val="002060"/>
              </a:solidFill>
            </a:endParaRPr>
          </a:p>
        </p:txBody>
      </p:sp>
      <p:pic>
        <p:nvPicPr>
          <p:cNvPr id="22" name="Картина 21">
            <a:extLst>
              <a:ext uri="{FF2B5EF4-FFF2-40B4-BE49-F238E27FC236}">
                <a16:creationId xmlns:a16="http://schemas.microsoft.com/office/drawing/2014/main" id="{4FDDE481-7BB3-45A7-8465-7B850260E1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0412" y="3092996"/>
            <a:ext cx="436269" cy="315613"/>
          </a:xfrm>
          <a:prstGeom prst="rect">
            <a:avLst/>
          </a:prstGeom>
        </p:spPr>
      </p:pic>
      <p:pic>
        <p:nvPicPr>
          <p:cNvPr id="25" name="Картина 24">
            <a:extLst>
              <a:ext uri="{FF2B5EF4-FFF2-40B4-BE49-F238E27FC236}">
                <a16:creationId xmlns:a16="http://schemas.microsoft.com/office/drawing/2014/main" id="{3C9A931F-0DBC-41B2-A041-D0EA60788E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0213" y="3545032"/>
            <a:ext cx="513058" cy="562256"/>
          </a:xfrm>
          <a:prstGeom prst="rect">
            <a:avLst/>
          </a:prstGeom>
        </p:spPr>
      </p:pic>
      <p:pic>
        <p:nvPicPr>
          <p:cNvPr id="35" name="Картина 34" descr="Картина, която съдържа лице, открито, мъж, носене&#10;&#10;Описанието е генерирано автоматично">
            <a:extLst>
              <a:ext uri="{FF2B5EF4-FFF2-40B4-BE49-F238E27FC236}">
                <a16:creationId xmlns:a16="http://schemas.microsoft.com/office/drawing/2014/main" id="{601322FF-A2BD-4E41-BDF4-B5FFEE5EBF0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256" r="15677"/>
          <a:stretch/>
        </p:blipFill>
        <p:spPr>
          <a:xfrm>
            <a:off x="3736236" y="5189881"/>
            <a:ext cx="574962" cy="562255"/>
          </a:xfrm>
          <a:prstGeom prst="rect">
            <a:avLst/>
          </a:prstGeom>
        </p:spPr>
      </p:pic>
    </p:spTree>
    <p:extLst>
      <p:ext uri="{BB962C8B-B14F-4D97-AF65-F5344CB8AC3E}">
        <p14:creationId xmlns:p14="http://schemas.microsoft.com/office/powerpoint/2010/main" val="25562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124971166"/>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normAutofit fontScale="90000"/>
          </a:bodyPr>
          <a:lstStyle/>
          <a:p>
            <a:r>
              <a:rPr lang="en-GB" dirty="0"/>
              <a:t>Workshop </a:t>
            </a:r>
            <a:r>
              <a:rPr lang="en-GB" dirty="0" err="1"/>
              <a:t>zum</a:t>
            </a:r>
            <a:r>
              <a:rPr lang="en-GB" dirty="0"/>
              <a:t> Thema Narrative und </a:t>
            </a:r>
            <a:r>
              <a:rPr lang="en-GB" dirty="0" err="1"/>
              <a:t>Identitäten</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Tree>
    <p:extLst>
      <p:ext uri="{BB962C8B-B14F-4D97-AF65-F5344CB8AC3E}">
        <p14:creationId xmlns:p14="http://schemas.microsoft.com/office/powerpoint/2010/main" val="142213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Was ist relevant?</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GB" dirty="0"/>
              <a:t>Reflexion der </a:t>
            </a:r>
            <a:r>
              <a:rPr lang="en-GB" dirty="0" err="1"/>
              <a:t>Bedeutung</a:t>
            </a:r>
            <a:endParaRPr lang="en-GB"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673543" y="5932411"/>
            <a:ext cx="286102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Geschichte</a:t>
            </a:r>
            <a:r>
              <a:rPr lang="en-US" dirty="0">
                <a:solidFill>
                  <a:schemeClr val="tx1">
                    <a:lumMod val="75000"/>
                    <a:lumOff val="25000"/>
                  </a:schemeClr>
                </a:solidFill>
              </a:rPr>
              <a:t> in der Gruppe</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Wer</a:t>
            </a:r>
            <a:r>
              <a:rPr lang="en-US" dirty="0">
                <a:solidFill>
                  <a:schemeClr val="tx1">
                    <a:lumMod val="75000"/>
                    <a:lumOff val="25000"/>
                  </a:schemeClr>
                </a:solidFill>
              </a:rPr>
              <a:t> bin ich?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5881067" y="4178534"/>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Auswahl</a:t>
            </a:r>
            <a:r>
              <a:rPr lang="en-US" dirty="0">
                <a:solidFill>
                  <a:schemeClr val="tx1">
                    <a:lumMod val="75000"/>
                    <a:lumOff val="25000"/>
                  </a:schemeClr>
                </a:solidFill>
              </a:rPr>
              <a:t> der Form</a:t>
            </a:r>
          </a:p>
          <a:p>
            <a:pPr algn="ct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err="1">
                <a:solidFill>
                  <a:schemeClr val="tx1">
                    <a:lumMod val="75000"/>
                    <a:lumOff val="25000"/>
                  </a:schemeClr>
                </a:solidFill>
              </a:rPr>
              <a:t>Gruppenbildung</a:t>
            </a:r>
            <a:endParaRPr lang="en-US" dirty="0">
              <a:solidFill>
                <a:schemeClr val="tx1">
                  <a:lumMod val="75000"/>
                  <a:lumOff val="25000"/>
                </a:schemeClr>
              </a:solidFill>
            </a:endParaRP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Narrative und </a:t>
            </a:r>
            <a:r>
              <a:rPr lang="en-GB" dirty="0" err="1"/>
              <a:t>Identitäten</a:t>
            </a:r>
            <a:r>
              <a:rPr lang="en-GB" dirty="0"/>
              <a:t>: </a:t>
            </a:r>
            <a:r>
              <a:rPr lang="en-GB" dirty="0" err="1"/>
              <a:t>Übungen</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23</a:t>
            </a:fld>
            <a:endParaRPr lang="en-US" dirty="0"/>
          </a:p>
        </p:txBody>
      </p:sp>
    </p:spTree>
    <p:extLst>
      <p:ext uri="{BB962C8B-B14F-4D97-AF65-F5344CB8AC3E}">
        <p14:creationId xmlns:p14="http://schemas.microsoft.com/office/powerpoint/2010/main" val="19490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Narrative und </a:t>
            </a:r>
            <a:r>
              <a:rPr lang="en-GB" dirty="0" err="1"/>
              <a:t>Identitäten</a:t>
            </a:r>
            <a:r>
              <a:rPr lang="en-GB" dirty="0"/>
              <a:t>: </a:t>
            </a:r>
            <a:r>
              <a:rPr lang="en-GB" dirty="0" err="1"/>
              <a:t>Übungen</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24</a:t>
            </a:fld>
            <a:endParaRPr lang="en-US" dirty="0"/>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Wer</a:t>
            </a:r>
            <a:r>
              <a:rPr lang="en-GB" sz="2400" dirty="0">
                <a:solidFill>
                  <a:srgbClr val="0770B1"/>
                </a:solidFill>
                <a:latin typeface="+mj-lt"/>
                <a:ea typeface="+mj-ea"/>
                <a:cs typeface="+mj-cs"/>
              </a:rPr>
              <a:t> bin ich? </a:t>
            </a:r>
          </a:p>
        </p:txBody>
      </p:sp>
      <p:sp>
        <p:nvSpPr>
          <p:cNvPr id="24" name="Google Shape;18;p1">
            <a:extLst>
              <a:ext uri="{FF2B5EF4-FFF2-40B4-BE49-F238E27FC236}">
                <a16:creationId xmlns:a16="http://schemas.microsoft.com/office/drawing/2014/main" id="{006F51F4-78B1-4A21-B405-00621E371665}"/>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25" name="Google Shape;25;p1">
            <a:extLst>
              <a:ext uri="{FF2B5EF4-FFF2-40B4-BE49-F238E27FC236}">
                <a16:creationId xmlns:a16="http://schemas.microsoft.com/office/drawing/2014/main" id="{53BEFC8F-9E03-4DE9-AF8B-39FB6331EA74}"/>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6" name="Google Shape;26;p1">
            <a:extLst>
              <a:ext uri="{FF2B5EF4-FFF2-40B4-BE49-F238E27FC236}">
                <a16:creationId xmlns:a16="http://schemas.microsoft.com/office/drawing/2014/main" id="{E5E07634-2EEB-4E6C-89DE-0BDC2E6784CB}"/>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28;p1">
            <a:extLst>
              <a:ext uri="{FF2B5EF4-FFF2-40B4-BE49-F238E27FC236}">
                <a16:creationId xmlns:a16="http://schemas.microsoft.com/office/drawing/2014/main" id="{46A96A4D-9F66-4180-B3F5-4CEA1349AFB7}"/>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8" name="Google Shape;29;p1">
            <a:extLst>
              <a:ext uri="{FF2B5EF4-FFF2-40B4-BE49-F238E27FC236}">
                <a16:creationId xmlns:a16="http://schemas.microsoft.com/office/drawing/2014/main" id="{0EAC44D1-B613-46A7-93BE-363DD56AB685}"/>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a:t>
            </a:r>
            <a:endParaRPr dirty="0">
              <a:solidFill>
                <a:schemeClr val="tx1">
                  <a:lumMod val="75000"/>
                  <a:lumOff val="25000"/>
                </a:schemeClr>
              </a:solidFill>
            </a:endParaRPr>
          </a:p>
        </p:txBody>
      </p:sp>
      <p:sp>
        <p:nvSpPr>
          <p:cNvPr id="29" name="Google Shape;32;p1">
            <a:extLst>
              <a:ext uri="{FF2B5EF4-FFF2-40B4-BE49-F238E27FC236}">
                <a16:creationId xmlns:a16="http://schemas.microsoft.com/office/drawing/2014/main" id="{A17CFEC2-888B-4B20-A6FF-50D8B71F02C1}"/>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0" name="Google Shape;33;p1">
            <a:extLst>
              <a:ext uri="{FF2B5EF4-FFF2-40B4-BE49-F238E27FC236}">
                <a16:creationId xmlns:a16="http://schemas.microsoft.com/office/drawing/2014/main" id="{B0F697D1-EB56-446F-865F-D47B991550AF}"/>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1" name="Google Shape;34;p1">
            <a:extLst>
              <a:ext uri="{FF2B5EF4-FFF2-40B4-BE49-F238E27FC236}">
                <a16:creationId xmlns:a16="http://schemas.microsoft.com/office/drawing/2014/main" id="{DC5987EA-1349-48A9-BDBC-B3E9549FD9A0}"/>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2" name="Google Shape;35;p1">
            <a:extLst>
              <a:ext uri="{FF2B5EF4-FFF2-40B4-BE49-F238E27FC236}">
                <a16:creationId xmlns:a16="http://schemas.microsoft.com/office/drawing/2014/main" id="{D554A729-43D9-4C9F-B994-98E8CEAA0B6A}"/>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33" name="Google Shape;37;p1">
            <a:extLst>
              <a:ext uri="{FF2B5EF4-FFF2-40B4-BE49-F238E27FC236}">
                <a16:creationId xmlns:a16="http://schemas.microsoft.com/office/drawing/2014/main" id="{149AD1A4-7CCC-456B-9A8F-44B96EC9F9DB}"/>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4" name="Google Shape;38;p1">
            <a:extLst>
              <a:ext uri="{FF2B5EF4-FFF2-40B4-BE49-F238E27FC236}">
                <a16:creationId xmlns:a16="http://schemas.microsoft.com/office/drawing/2014/main" id="{655634FC-2F55-4065-873E-7119F9CA5AFA}"/>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35" name="Google Shape;40;p1">
            <a:extLst>
              <a:ext uri="{FF2B5EF4-FFF2-40B4-BE49-F238E27FC236}">
                <a16:creationId xmlns:a16="http://schemas.microsoft.com/office/drawing/2014/main" id="{BE1A3968-5F5A-4B08-95B6-1B778983D3D6}"/>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36" name="Google Shape;41;p1">
            <a:extLst>
              <a:ext uri="{FF2B5EF4-FFF2-40B4-BE49-F238E27FC236}">
                <a16:creationId xmlns:a16="http://schemas.microsoft.com/office/drawing/2014/main" id="{B9964E10-A9CD-4097-BB2F-98437062F1F3}"/>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Tree>
    <p:extLst>
      <p:ext uri="{BB962C8B-B14F-4D97-AF65-F5344CB8AC3E}">
        <p14:creationId xmlns:p14="http://schemas.microsoft.com/office/powerpoint/2010/main" val="2733841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2E13CD3D-20BA-4B5A-AD16-5AAE259452FB}"/>
              </a:ext>
            </a:extLst>
          </p:cNvPr>
          <p:cNvGrpSpPr/>
          <p:nvPr/>
        </p:nvGrpSpPr>
        <p:grpSpPr>
          <a:xfrm>
            <a:off x="550965" y="5390520"/>
            <a:ext cx="3235635" cy="747731"/>
            <a:chOff x="0" y="0"/>
            <a:chExt cx="4314178" cy="996972"/>
          </a:xfrm>
          <a:solidFill>
            <a:srgbClr val="92D050"/>
          </a:solidFill>
        </p:grpSpPr>
        <p:sp>
          <p:nvSpPr>
            <p:cNvPr id="8" name="Freeform 2">
              <a:extLst>
                <a:ext uri="{FF2B5EF4-FFF2-40B4-BE49-F238E27FC236}">
                  <a16:creationId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a16="http://schemas.microsoft.com/office/drawing/2014/main" id="{35FD8DE7-C1BF-411E-B396-BB8F5718D018}"/>
              </a:ext>
            </a:extLst>
          </p:cNvPr>
          <p:cNvGrpSpPr/>
          <p:nvPr/>
        </p:nvGrpSpPr>
        <p:grpSpPr>
          <a:xfrm>
            <a:off x="4933400" y="3436060"/>
            <a:ext cx="3235635" cy="747731"/>
            <a:chOff x="0" y="0"/>
            <a:chExt cx="4314178" cy="996972"/>
          </a:xfrm>
          <a:solidFill>
            <a:srgbClr val="00B0F0"/>
          </a:solidFill>
        </p:grpSpPr>
        <p:sp>
          <p:nvSpPr>
            <p:cNvPr id="17" name="Freeform 2">
              <a:extLst>
                <a:ext uri="{FF2B5EF4-FFF2-40B4-BE49-F238E27FC236}">
                  <a16:creationId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a16="http://schemas.microsoft.com/office/drawing/2014/main" id="{9EDC247C-51DB-4CA4-A0B3-5D974E0ECDEC}"/>
              </a:ext>
            </a:extLst>
          </p:cNvPr>
          <p:cNvGrpSpPr/>
          <p:nvPr/>
        </p:nvGrpSpPr>
        <p:grpSpPr>
          <a:xfrm>
            <a:off x="550965" y="4416064"/>
            <a:ext cx="3235635" cy="747731"/>
            <a:chOff x="0" y="0"/>
            <a:chExt cx="4314178" cy="996972"/>
          </a:xfrm>
          <a:solidFill>
            <a:srgbClr val="92D050"/>
          </a:solidFill>
        </p:grpSpPr>
        <p:sp>
          <p:nvSpPr>
            <p:cNvPr id="20" name="Freeform 2">
              <a:extLst>
                <a:ext uri="{FF2B5EF4-FFF2-40B4-BE49-F238E27FC236}">
                  <a16:creationId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a16="http://schemas.microsoft.com/office/drawing/2014/main" id="{CB13F98A-08F1-463F-9593-90F441922016}"/>
              </a:ext>
            </a:extLst>
          </p:cNvPr>
          <p:cNvGrpSpPr/>
          <p:nvPr/>
        </p:nvGrpSpPr>
        <p:grpSpPr>
          <a:xfrm>
            <a:off x="550965" y="3441607"/>
            <a:ext cx="3235635" cy="747731"/>
            <a:chOff x="0" y="0"/>
            <a:chExt cx="4314178" cy="996972"/>
          </a:xfrm>
          <a:solidFill>
            <a:srgbClr val="92D050"/>
          </a:solidFill>
        </p:grpSpPr>
        <p:sp>
          <p:nvSpPr>
            <p:cNvPr id="23" name="Freeform 2">
              <a:extLst>
                <a:ext uri="{FF2B5EF4-FFF2-40B4-BE49-F238E27FC236}">
                  <a16:creationId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a16="http://schemas.microsoft.com/office/drawing/2014/main" id="{23BE5922-1B0B-4C84-8CF9-29D3603500D6}"/>
              </a:ext>
            </a:extLst>
          </p:cNvPr>
          <p:cNvGrpSpPr/>
          <p:nvPr/>
        </p:nvGrpSpPr>
        <p:grpSpPr>
          <a:xfrm>
            <a:off x="586098" y="2474580"/>
            <a:ext cx="3235635" cy="747731"/>
            <a:chOff x="0" y="0"/>
            <a:chExt cx="4314178" cy="996972"/>
          </a:xfrm>
          <a:solidFill>
            <a:srgbClr val="92D050"/>
          </a:solidFill>
        </p:grpSpPr>
        <p:sp>
          <p:nvSpPr>
            <p:cNvPr id="26" name="Freeform 2">
              <a:extLst>
                <a:ext uri="{FF2B5EF4-FFF2-40B4-BE49-F238E27FC236}">
                  <a16:creationId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a16="http://schemas.microsoft.com/office/drawing/2014/main" id="{5E471FC1-78E2-4C8C-B9F9-B620D438DC0E}"/>
              </a:ext>
            </a:extLst>
          </p:cNvPr>
          <p:cNvGrpSpPr/>
          <p:nvPr/>
        </p:nvGrpSpPr>
        <p:grpSpPr>
          <a:xfrm>
            <a:off x="4933401" y="2432034"/>
            <a:ext cx="3235635" cy="747731"/>
            <a:chOff x="0" y="0"/>
            <a:chExt cx="4314178" cy="996972"/>
          </a:xfrm>
          <a:solidFill>
            <a:srgbClr val="00B0F0"/>
          </a:solidFill>
        </p:grpSpPr>
        <p:sp>
          <p:nvSpPr>
            <p:cNvPr id="29" name="Freeform 2">
              <a:extLst>
                <a:ext uri="{FF2B5EF4-FFF2-40B4-BE49-F238E27FC236}">
                  <a16:creationId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a16="http://schemas.microsoft.com/office/drawing/2014/main" id="{BDA99221-192B-4A65-919A-2467F229ADA2}"/>
              </a:ext>
            </a:extLst>
          </p:cNvPr>
          <p:cNvGrpSpPr/>
          <p:nvPr/>
        </p:nvGrpSpPr>
        <p:grpSpPr>
          <a:xfrm>
            <a:off x="4933399" y="4414867"/>
            <a:ext cx="3235635" cy="747731"/>
            <a:chOff x="0" y="0"/>
            <a:chExt cx="4314178" cy="996972"/>
          </a:xfrm>
          <a:solidFill>
            <a:srgbClr val="00B0F0"/>
          </a:solidFill>
        </p:grpSpPr>
        <p:sp>
          <p:nvSpPr>
            <p:cNvPr id="32" name="Freeform 2">
              <a:extLst>
                <a:ext uri="{FF2B5EF4-FFF2-40B4-BE49-F238E27FC236}">
                  <a16:creationId xmlns:a16="http://schemas.microsoft.com/office/drawing/2014/main" id="{0FB7963C-47DE-4219-BB81-4A60351D009A}"/>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a16="http://schemas.microsoft.com/office/drawing/2014/main" id="{2EE67817-2D29-4AB5-ABE8-55A6168F60CC}"/>
              </a:ext>
            </a:extLst>
          </p:cNvPr>
          <p:cNvGrpSpPr/>
          <p:nvPr/>
        </p:nvGrpSpPr>
        <p:grpSpPr>
          <a:xfrm>
            <a:off x="4933398" y="5465451"/>
            <a:ext cx="3235635" cy="747731"/>
            <a:chOff x="0" y="0"/>
            <a:chExt cx="4314178" cy="996972"/>
          </a:xfrm>
          <a:solidFill>
            <a:srgbClr val="00B0F0"/>
          </a:solidFill>
        </p:grpSpPr>
        <p:sp>
          <p:nvSpPr>
            <p:cNvPr id="35" name="Freeform 2">
              <a:extLst>
                <a:ext uri="{FF2B5EF4-FFF2-40B4-BE49-F238E27FC236}">
                  <a16:creationId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a16="http://schemas.microsoft.com/office/drawing/2014/main" id="{9BC16356-CA84-4E3D-AB2A-44A66DF8E224}"/>
              </a:ext>
            </a:extLst>
          </p:cNvPr>
          <p:cNvSpPr txBox="1"/>
          <p:nvPr/>
        </p:nvSpPr>
        <p:spPr>
          <a:xfrm>
            <a:off x="1425472" y="2802236"/>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Wissen </a:t>
            </a:r>
            <a:r>
              <a:rPr sz="1575" dirty="0"/>
              <a:t>     </a:t>
            </a:r>
          </a:p>
        </p:txBody>
      </p:sp>
      <p:sp>
        <p:nvSpPr>
          <p:cNvPr id="42" name="TextBox 52">
            <a:extLst>
              <a:ext uri="{FF2B5EF4-FFF2-40B4-BE49-F238E27FC236}">
                <a16:creationId xmlns:a16="http://schemas.microsoft.com/office/drawing/2014/main" id="{A108A06B-3E3D-44E4-81C8-BB50810B5638}"/>
              </a:ext>
            </a:extLst>
          </p:cNvPr>
          <p:cNvSpPr txBox="1"/>
          <p:nvPr/>
        </p:nvSpPr>
        <p:spPr>
          <a:xfrm>
            <a:off x="1349272" y="4763136"/>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Werte</a:t>
            </a:r>
            <a:r>
              <a:rPr sz="1575" dirty="0"/>
              <a:t>     </a:t>
            </a:r>
          </a:p>
        </p:txBody>
      </p:sp>
      <p:sp>
        <p:nvSpPr>
          <p:cNvPr id="43" name="TextBox 52">
            <a:extLst>
              <a:ext uri="{FF2B5EF4-FFF2-40B4-BE49-F238E27FC236}">
                <a16:creationId xmlns:a16="http://schemas.microsoft.com/office/drawing/2014/main" id="{1E138043-1259-4324-9922-0740AEE6D310}"/>
              </a:ext>
            </a:extLst>
          </p:cNvPr>
          <p:cNvSpPr txBox="1"/>
          <p:nvPr/>
        </p:nvSpPr>
        <p:spPr>
          <a:xfrm>
            <a:off x="1425472" y="3831553"/>
            <a:ext cx="22098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Fertigkeiten</a:t>
            </a:r>
            <a:r>
              <a:rPr sz="1575" dirty="0"/>
              <a:t>     </a:t>
            </a:r>
          </a:p>
        </p:txBody>
      </p:sp>
      <p:sp>
        <p:nvSpPr>
          <p:cNvPr id="44" name="TextBox 52">
            <a:extLst>
              <a:ext uri="{FF2B5EF4-FFF2-40B4-BE49-F238E27FC236}">
                <a16:creationId xmlns:a16="http://schemas.microsoft.com/office/drawing/2014/main" id="{D70B929C-FFFA-4685-B727-5FB0339BA1FA}"/>
              </a:ext>
            </a:extLst>
          </p:cNvPr>
          <p:cNvSpPr txBox="1"/>
          <p:nvPr/>
        </p:nvSpPr>
        <p:spPr>
          <a:xfrm>
            <a:off x="1349272" y="5684703"/>
            <a:ext cx="22860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nl-NL" sz="1575" dirty="0"/>
              <a:t>Einstellungen</a:t>
            </a:r>
            <a:r>
              <a:rPr sz="1575" dirty="0"/>
              <a:t>     </a:t>
            </a:r>
          </a:p>
        </p:txBody>
      </p:sp>
      <p:sp>
        <p:nvSpPr>
          <p:cNvPr id="45" name="TextBox 52">
            <a:extLst>
              <a:ext uri="{FF2B5EF4-FFF2-40B4-BE49-F238E27FC236}">
                <a16:creationId xmlns:a16="http://schemas.microsoft.com/office/drawing/2014/main" id="{5B4B72BA-9A66-46DE-9A3A-C464069048DF}"/>
              </a:ext>
            </a:extLst>
          </p:cNvPr>
          <p:cNvSpPr txBox="1"/>
          <p:nvPr/>
        </p:nvSpPr>
        <p:spPr>
          <a:xfrm>
            <a:off x="5105400" y="2774719"/>
            <a:ext cx="17526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de-AT" sz="1575" dirty="0"/>
              <a:t>Kritisches Denken</a:t>
            </a:r>
            <a:endParaRPr sz="1575" dirty="0"/>
          </a:p>
        </p:txBody>
      </p:sp>
      <p:sp>
        <p:nvSpPr>
          <p:cNvPr id="46" name="TextBox 52">
            <a:extLst>
              <a:ext uri="{FF2B5EF4-FFF2-40B4-BE49-F238E27FC236}">
                <a16:creationId xmlns:a16="http://schemas.microsoft.com/office/drawing/2014/main" id="{0222B999-2FE1-4472-B702-0DCB84049451}"/>
              </a:ext>
            </a:extLst>
          </p:cNvPr>
          <p:cNvSpPr txBox="1"/>
          <p:nvPr/>
        </p:nvSpPr>
        <p:spPr>
          <a:xfrm>
            <a:off x="5153884" y="3719915"/>
            <a:ext cx="2598915"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dirty="0"/>
              <a:t>Kommunikation</a:t>
            </a:r>
            <a:endParaRPr sz="1575" dirty="0"/>
          </a:p>
        </p:txBody>
      </p:sp>
      <p:sp>
        <p:nvSpPr>
          <p:cNvPr id="47" name="TextBox 52">
            <a:extLst>
              <a:ext uri="{FF2B5EF4-FFF2-40B4-BE49-F238E27FC236}">
                <a16:creationId xmlns:a16="http://schemas.microsoft.com/office/drawing/2014/main" id="{97958E54-B5B9-4B55-9979-39FEDF908E9A}"/>
              </a:ext>
            </a:extLst>
          </p:cNvPr>
          <p:cNvSpPr txBox="1"/>
          <p:nvPr/>
        </p:nvSpPr>
        <p:spPr>
          <a:xfrm>
            <a:off x="5120428" y="4727614"/>
            <a:ext cx="2347172"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de-AT" sz="1575" dirty="0"/>
              <a:t>Kooperation und Empathie</a:t>
            </a:r>
            <a:endParaRPr sz="1575" dirty="0"/>
          </a:p>
        </p:txBody>
      </p:sp>
      <p:sp>
        <p:nvSpPr>
          <p:cNvPr id="48" name="TextBox 52">
            <a:extLst>
              <a:ext uri="{FF2B5EF4-FFF2-40B4-BE49-F238E27FC236}">
                <a16:creationId xmlns:a16="http://schemas.microsoft.com/office/drawing/2014/main" id="{F1602C11-777E-4B94-9384-54B7CE97F24F}"/>
              </a:ext>
            </a:extLst>
          </p:cNvPr>
          <p:cNvSpPr txBox="1"/>
          <p:nvPr/>
        </p:nvSpPr>
        <p:spPr>
          <a:xfrm>
            <a:off x="5105400" y="5764386"/>
            <a:ext cx="137160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575" dirty="0"/>
              <a:t>Selbstreflexion</a:t>
            </a:r>
            <a:endParaRPr sz="1575" dirty="0"/>
          </a:p>
        </p:txBody>
      </p:sp>
      <p:grpSp>
        <p:nvGrpSpPr>
          <p:cNvPr id="49" name="Group">
            <a:extLst>
              <a:ext uri="{FF2B5EF4-FFF2-40B4-BE49-F238E27FC236}">
                <a16:creationId xmlns:a16="http://schemas.microsoft.com/office/drawing/2014/main" id="{BE0F20EC-88FF-4967-B6D0-754CB96F4096}"/>
              </a:ext>
            </a:extLst>
          </p:cNvPr>
          <p:cNvGrpSpPr/>
          <p:nvPr/>
        </p:nvGrpSpPr>
        <p:grpSpPr>
          <a:xfrm>
            <a:off x="3947277" y="2240011"/>
            <a:ext cx="834790" cy="4349712"/>
            <a:chOff x="-18" y="-3"/>
            <a:chExt cx="1047974" cy="5501505"/>
          </a:xfrm>
        </p:grpSpPr>
        <p:grpSp>
          <p:nvGrpSpPr>
            <p:cNvPr id="50" name="Group">
              <a:extLst>
                <a:ext uri="{FF2B5EF4-FFF2-40B4-BE49-F238E27FC236}">
                  <a16:creationId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a16="http://schemas.microsoft.com/office/drawing/2014/main" id="{2D3B402D-2457-4218-98CF-9EC3306C5243}"/>
                  </a:ext>
                </a:extLst>
              </p:cNvPr>
              <p:cNvGrpSpPr/>
              <p:nvPr/>
            </p:nvGrpSpPr>
            <p:grpSpPr>
              <a:xfrm>
                <a:off x="-1" y="-2"/>
                <a:ext cx="983943" cy="4095223"/>
                <a:chOff x="0" y="-1"/>
                <a:chExt cx="983941" cy="4095222"/>
              </a:xfrm>
            </p:grpSpPr>
            <p:sp>
              <p:nvSpPr>
                <p:cNvPr id="87" name="Rectangle">
                  <a:extLst>
                    <a:ext uri="{FF2B5EF4-FFF2-40B4-BE49-F238E27FC236}">
                      <a16:creationId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a16="http://schemas.microsoft.com/office/drawing/2014/main" id="{93B397EF-CF9E-4F8A-BFD9-0CD6C0525228}"/>
                    </a:ext>
                  </a:extLst>
                </p:cNvPr>
                <p:cNvSpPr/>
                <p:nvPr/>
              </p:nvSpPr>
              <p:spPr>
                <a:xfrm>
                  <a:off x="246138" y="627947"/>
                  <a:ext cx="263765" cy="3467274"/>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nl-NL" dirty="0" err="1">
                      <a:solidFill>
                        <a:srgbClr val="C00000"/>
                      </a:solidFill>
                    </a:rPr>
                    <a:t>Res</a:t>
                  </a:r>
                  <a:endParaRPr lang="nl-NL" dirty="0">
                    <a:solidFill>
                      <a:srgbClr val="C00000"/>
                    </a:solidFill>
                  </a:endParaRPr>
                </a:p>
                <a:p>
                  <a:pPr algn="ctr">
                    <a:defRPr>
                      <a:solidFill>
                        <a:srgbClr val="FFFFFF"/>
                      </a:solidFill>
                    </a:defRPr>
                  </a:pPr>
                  <a:r>
                    <a:rPr lang="nl-NL" dirty="0">
                      <a:solidFill>
                        <a:srgbClr val="C00000"/>
                      </a:solidFill>
                    </a:rPr>
                    <a:t>i</a:t>
                  </a:r>
                  <a:br>
                    <a:rPr lang="nl-NL" dirty="0">
                      <a:solidFill>
                        <a:srgbClr val="C00000"/>
                      </a:solidFill>
                    </a:rPr>
                  </a:br>
                  <a:r>
                    <a:rPr lang="nl-NL" dirty="0">
                      <a:solidFill>
                        <a:srgbClr val="C00000"/>
                      </a:solidFill>
                    </a:rPr>
                    <a:t>l</a:t>
                  </a:r>
                  <a:br>
                    <a:rPr lang="nl-NL" dirty="0">
                      <a:solidFill>
                        <a:srgbClr val="C00000"/>
                      </a:solidFill>
                    </a:rPr>
                  </a:br>
                  <a:r>
                    <a:rPr lang="nl-NL" dirty="0" err="1">
                      <a:solidFill>
                        <a:srgbClr val="C00000"/>
                      </a:solidFill>
                    </a:rPr>
                    <a:t>ience</a:t>
                  </a:r>
                  <a:endParaRPr dirty="0">
                    <a:solidFill>
                      <a:srgbClr val="C00000"/>
                    </a:solidFill>
                  </a:endParaRPr>
                </a:p>
              </p:txBody>
            </p:sp>
            <p:sp>
              <p:nvSpPr>
                <p:cNvPr id="89" name="Rectangle">
                  <a:extLst>
                    <a:ext uri="{FF2B5EF4-FFF2-40B4-BE49-F238E27FC236}">
                      <a16:creationId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a16="http://schemas.microsoft.com/office/drawing/2014/main" id="{000876E0-88F2-4A37-AE3D-F4672AE15661}"/>
                </a:ext>
              </a:extLst>
            </p:cNvPr>
            <p:cNvGrpSpPr/>
            <p:nvPr/>
          </p:nvGrpSpPr>
          <p:grpSpPr>
            <a:xfrm>
              <a:off x="-18" y="-3"/>
              <a:ext cx="1047974" cy="1121774"/>
              <a:chOff x="-17" y="-1"/>
              <a:chExt cx="1047972" cy="1121772"/>
            </a:xfrm>
          </p:grpSpPr>
          <p:grpSp>
            <p:nvGrpSpPr>
              <p:cNvPr id="52" name="Google Shape;31;p1">
                <a:extLst>
                  <a:ext uri="{FF2B5EF4-FFF2-40B4-BE49-F238E27FC236}">
                    <a16:creationId xmlns:a16="http://schemas.microsoft.com/office/drawing/2014/main" id="{BD239EA3-54B3-4AB4-9AE9-032F1AED0703}"/>
                  </a:ext>
                </a:extLst>
              </p:cNvPr>
              <p:cNvGrpSpPr/>
              <p:nvPr/>
            </p:nvGrpSpPr>
            <p:grpSpPr>
              <a:xfrm>
                <a:off x="-18" y="-2"/>
                <a:ext cx="1047974" cy="1121774"/>
                <a:chOff x="-17" y="0"/>
                <a:chExt cx="1047972" cy="1121772"/>
              </a:xfrm>
            </p:grpSpPr>
            <p:sp>
              <p:nvSpPr>
                <p:cNvPr id="54" name="Google Shape;32;p1">
                  <a:extLst>
                    <a:ext uri="{FF2B5EF4-FFF2-40B4-BE49-F238E27FC236}">
                      <a16:creationId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a16="http://schemas.microsoft.com/office/drawing/2014/main" id="{E3ECFD93-883E-4F46-AC04-C933E4F1BADC}"/>
                    </a:ext>
                  </a:extLst>
                </p:cNvPr>
                <p:cNvGrpSpPr/>
                <p:nvPr/>
              </p:nvGrpSpPr>
              <p:grpSpPr>
                <a:xfrm>
                  <a:off x="-18" y="415578"/>
                  <a:ext cx="1047974" cy="646035"/>
                  <a:chOff x="-17" y="0"/>
                  <a:chExt cx="1047972" cy="646034"/>
                </a:xfrm>
              </p:grpSpPr>
              <p:sp>
                <p:nvSpPr>
                  <p:cNvPr id="72" name="Google Shape;35;p1">
                    <a:extLst>
                      <a:ext uri="{FF2B5EF4-FFF2-40B4-BE49-F238E27FC236}">
                        <a16:creationId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a16="http://schemas.microsoft.com/office/drawing/2014/main" id="{DD1F0680-E25C-42AA-8443-9387556B2FCC}"/>
                      </a:ext>
                    </a:extLst>
                  </p:cNvPr>
                  <p:cNvSpPr/>
                  <p:nvPr/>
                </p:nvSpPr>
                <p:spPr>
                  <a:xfrm rot="16200000">
                    <a:off x="491642" y="6937"/>
                    <a:ext cx="58863" cy="1042183"/>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4" name="Заглавие 3">
            <a:extLst>
              <a:ext uri="{FF2B5EF4-FFF2-40B4-BE49-F238E27FC236}">
                <a16:creationId xmlns:a16="http://schemas.microsoft.com/office/drawing/2014/main" id="{38474582-918F-4D45-89AD-5EC1EC6C43F0}"/>
              </a:ext>
            </a:extLst>
          </p:cNvPr>
          <p:cNvSpPr>
            <a:spLocks noGrp="1"/>
          </p:cNvSpPr>
          <p:nvPr>
            <p:ph type="title"/>
          </p:nvPr>
        </p:nvSpPr>
        <p:spPr/>
        <p:txBody>
          <a:bodyPr/>
          <a:lstStyle/>
          <a:p>
            <a:r>
              <a:rPr lang="en-GB" dirty="0" err="1"/>
              <a:t>Debatte</a:t>
            </a:r>
            <a:r>
              <a:rPr lang="en-GB" dirty="0"/>
              <a:t> und Simulation</a:t>
            </a:r>
            <a:endParaRPr lang="bg-BG" dirty="0"/>
          </a:p>
        </p:txBody>
      </p:sp>
    </p:spTree>
    <p:extLst>
      <p:ext uri="{BB962C8B-B14F-4D97-AF65-F5344CB8AC3E}">
        <p14:creationId xmlns:p14="http://schemas.microsoft.com/office/powerpoint/2010/main" val="337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22"/>
                                        </p:tgtEl>
                                        <p:attrNameLst>
                                          <p:attrName>style.visibility</p:attrName>
                                        </p:attrNameLst>
                                      </p:cBhvr>
                                      <p:to>
                                        <p:strVal val="visible"/>
                                      </p:to>
                                    </p:set>
                                    <p:animEffect transition="in" filter="wipe(right)">
                                      <p:cBhvr>
                                        <p:cTn id="16" dur="300"/>
                                        <p:tgtEl>
                                          <p:spTgt spid="22"/>
                                        </p:tgtEl>
                                      </p:cBhvr>
                                    </p:animEffect>
                                  </p:childTnLst>
                                </p:cTn>
                              </p:par>
                            </p:childTnLst>
                          </p:cTn>
                        </p:par>
                        <p:par>
                          <p:cTn id="17" fill="hold">
                            <p:stCondLst>
                              <p:cond delay="300"/>
                            </p:stCondLst>
                            <p:childTnLst>
                              <p:par>
                                <p:cTn id="18" presetID="22" presetClass="entr" presetSubtype="2" fill="hold" grpId="0" nodeType="afterEffect">
                                  <p:stCondLst>
                                    <p:cond delay="0"/>
                                  </p:stCondLst>
                                  <p:iterate>
                                    <p:tmAbs val="0"/>
                                  </p:iterate>
                                  <p:childTnLst>
                                    <p:set>
                                      <p:cBhvr>
                                        <p:cTn id="19" fill="hold"/>
                                        <p:tgtEl>
                                          <p:spTgt spid="43"/>
                                        </p:tgtEl>
                                        <p:attrNameLst>
                                          <p:attrName>style.visibility</p:attrName>
                                        </p:attrNameLst>
                                      </p:cBhvr>
                                      <p:to>
                                        <p:strVal val="visible"/>
                                      </p:to>
                                    </p:set>
                                    <p:animEffect transition="in" filter="wipe(right)">
                                      <p:cBhvr>
                                        <p:cTn id="20" dur="3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9"/>
                                        </p:tgtEl>
                                        <p:attrNameLst>
                                          <p:attrName>style.visibility</p:attrName>
                                        </p:attrNameLst>
                                      </p:cBhvr>
                                      <p:to>
                                        <p:strVal val="visible"/>
                                      </p:to>
                                    </p:set>
                                    <p:animEffect transition="in" filter="wipe(right)">
                                      <p:cBhvr>
                                        <p:cTn id="25" dur="300"/>
                                        <p:tgtEl>
                                          <p:spTgt spid="19"/>
                                        </p:tgtEl>
                                      </p:cBhvr>
                                    </p:animEffect>
                                  </p:childTnLst>
                                </p:cTn>
                              </p:par>
                            </p:childTnLst>
                          </p:cTn>
                        </p:par>
                        <p:par>
                          <p:cTn id="26" fill="hold">
                            <p:stCondLst>
                              <p:cond delay="300"/>
                            </p:stCondLst>
                            <p:childTnLst>
                              <p:par>
                                <p:cTn id="27" presetID="22" presetClass="entr" presetSubtype="2" fill="hold" grpId="0" nodeType="afterEffect">
                                  <p:stCondLst>
                                    <p:cond delay="0"/>
                                  </p:stCondLst>
                                  <p:iterate>
                                    <p:tmAbs val="0"/>
                                  </p:iterate>
                                  <p:childTnLst>
                                    <p:set>
                                      <p:cBhvr>
                                        <p:cTn id="28" fill="hold"/>
                                        <p:tgtEl>
                                          <p:spTgt spid="42"/>
                                        </p:tgtEl>
                                        <p:attrNameLst>
                                          <p:attrName>style.visibility</p:attrName>
                                        </p:attrNameLst>
                                      </p:cBhvr>
                                      <p:to>
                                        <p:strVal val="visible"/>
                                      </p:to>
                                    </p:set>
                                    <p:animEffect transition="in" filter="wipe(right)">
                                      <p:cBhvr>
                                        <p:cTn id="29" dur="3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iterate>
                                    <p:tmAbs val="0"/>
                                  </p:iterate>
                                  <p:childTnLst>
                                    <p:set>
                                      <p:cBhvr>
                                        <p:cTn id="33" fill="hold"/>
                                        <p:tgtEl>
                                          <p:spTgt spid="7"/>
                                        </p:tgtEl>
                                        <p:attrNameLst>
                                          <p:attrName>style.visibility</p:attrName>
                                        </p:attrNameLst>
                                      </p:cBhvr>
                                      <p:to>
                                        <p:strVal val="visible"/>
                                      </p:to>
                                    </p:set>
                                    <p:animEffect transition="in" filter="wipe(right)">
                                      <p:cBhvr>
                                        <p:cTn id="34" dur="300"/>
                                        <p:tgtEl>
                                          <p:spTgt spid="7"/>
                                        </p:tgtEl>
                                      </p:cBhvr>
                                    </p:animEffect>
                                  </p:childTnLst>
                                </p:cTn>
                              </p:par>
                            </p:childTnLst>
                          </p:cTn>
                        </p:par>
                        <p:par>
                          <p:cTn id="35" fill="hold">
                            <p:stCondLst>
                              <p:cond delay="300"/>
                            </p:stCondLst>
                            <p:childTnLst>
                              <p:par>
                                <p:cTn id="36" presetID="22" presetClass="entr" presetSubtype="2" fill="hold" grpId="0" nodeType="afterEffect">
                                  <p:stCondLst>
                                    <p:cond delay="0"/>
                                  </p:stCondLst>
                                  <p:iterate>
                                    <p:tmAbs val="0"/>
                                  </p:iterate>
                                  <p:childTnLst>
                                    <p:set>
                                      <p:cBhvr>
                                        <p:cTn id="37" fill="hold"/>
                                        <p:tgtEl>
                                          <p:spTgt spid="44"/>
                                        </p:tgtEl>
                                        <p:attrNameLst>
                                          <p:attrName>style.visibility</p:attrName>
                                        </p:attrNameLst>
                                      </p:cBhvr>
                                      <p:to>
                                        <p:strVal val="visible"/>
                                      </p:to>
                                    </p:set>
                                    <p:animEffect transition="in" filter="wipe(right)">
                                      <p:cBhvr>
                                        <p:cTn id="38" dur="3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28"/>
                                        </p:tgtEl>
                                        <p:attrNameLst>
                                          <p:attrName>style.visibility</p:attrName>
                                        </p:attrNameLst>
                                      </p:cBhvr>
                                      <p:to>
                                        <p:strVal val="visible"/>
                                      </p:to>
                                    </p:set>
                                    <p:animEffect transition="in" filter="wipe(left)">
                                      <p:cBhvr>
                                        <p:cTn id="43" dur="300"/>
                                        <p:tgtEl>
                                          <p:spTgt spid="28"/>
                                        </p:tgtEl>
                                      </p:cBhvr>
                                    </p:animEffect>
                                  </p:childTnLst>
                                </p:cTn>
                              </p:par>
                            </p:childTnLst>
                          </p:cTn>
                        </p:par>
                        <p:par>
                          <p:cTn id="44" fill="hold">
                            <p:stCondLst>
                              <p:cond delay="300"/>
                            </p:stCondLst>
                            <p:childTnLst>
                              <p:par>
                                <p:cTn id="45" presetID="22" presetClass="entr" presetSubtype="2" fill="hold" grpId="0" nodeType="afterEffect">
                                  <p:stCondLst>
                                    <p:cond delay="0"/>
                                  </p:stCondLst>
                                  <p:iterate>
                                    <p:tmAbs val="0"/>
                                  </p:iterate>
                                  <p:childTnLst>
                                    <p:set>
                                      <p:cBhvr>
                                        <p:cTn id="46" fill="hold"/>
                                        <p:tgtEl>
                                          <p:spTgt spid="45"/>
                                        </p:tgtEl>
                                        <p:attrNameLst>
                                          <p:attrName>style.visibility</p:attrName>
                                        </p:attrNameLst>
                                      </p:cBhvr>
                                      <p:to>
                                        <p:strVal val="visible"/>
                                      </p:to>
                                    </p:set>
                                    <p:animEffect transition="in" filter="wipe(right)">
                                      <p:cBhvr>
                                        <p:cTn id="47" dur="3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300"/>
                                        <p:tgtEl>
                                          <p:spTgt spid="16"/>
                                        </p:tgtEl>
                                      </p:cBhvr>
                                    </p:animEffect>
                                  </p:childTnLst>
                                </p:cTn>
                              </p:par>
                            </p:childTnLst>
                          </p:cTn>
                        </p:par>
                        <p:par>
                          <p:cTn id="53" fill="hold">
                            <p:stCondLst>
                              <p:cond delay="300"/>
                            </p:stCondLst>
                            <p:childTnLst>
                              <p:par>
                                <p:cTn id="54" presetID="22" presetClass="entr" presetSubtype="2" fill="hold" grpId="0" nodeType="afterEffect">
                                  <p:stCondLst>
                                    <p:cond delay="0"/>
                                  </p:stCondLst>
                                  <p:iterate>
                                    <p:tmAbs val="0"/>
                                  </p:iterate>
                                  <p:childTnLst>
                                    <p:set>
                                      <p:cBhvr>
                                        <p:cTn id="55" fill="hold"/>
                                        <p:tgtEl>
                                          <p:spTgt spid="46"/>
                                        </p:tgtEl>
                                        <p:attrNameLst>
                                          <p:attrName>style.visibility</p:attrName>
                                        </p:attrNameLst>
                                      </p:cBhvr>
                                      <p:to>
                                        <p:strVal val="visible"/>
                                      </p:to>
                                    </p:set>
                                    <p:animEffect transition="in" filter="wipe(right)">
                                      <p:cBhvr>
                                        <p:cTn id="56" dur="3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p:tmAbs val="0"/>
                                  </p:iterate>
                                  <p:childTnLst>
                                    <p:set>
                                      <p:cBhvr>
                                        <p:cTn id="60" fill="hold"/>
                                        <p:tgtEl>
                                          <p:spTgt spid="31"/>
                                        </p:tgtEl>
                                        <p:attrNameLst>
                                          <p:attrName>style.visibility</p:attrName>
                                        </p:attrNameLst>
                                      </p:cBhvr>
                                      <p:to>
                                        <p:strVal val="visible"/>
                                      </p:to>
                                    </p:set>
                                    <p:animEffect transition="in" filter="wipe(left)">
                                      <p:cBhvr>
                                        <p:cTn id="61" dur="300"/>
                                        <p:tgtEl>
                                          <p:spTgt spid="31"/>
                                        </p:tgtEl>
                                      </p:cBhvr>
                                    </p:animEffect>
                                  </p:childTnLst>
                                </p:cTn>
                              </p:par>
                            </p:childTnLst>
                          </p:cTn>
                        </p:par>
                        <p:par>
                          <p:cTn id="62" fill="hold">
                            <p:stCondLst>
                              <p:cond delay="300"/>
                            </p:stCondLst>
                            <p:childTnLst>
                              <p:par>
                                <p:cTn id="63" presetID="22" presetClass="entr" presetSubtype="2" fill="hold" grpId="0" nodeType="afterEffect">
                                  <p:stCondLst>
                                    <p:cond delay="0"/>
                                  </p:stCondLst>
                                  <p:iterate>
                                    <p:tmAbs val="0"/>
                                  </p:iterate>
                                  <p:childTnLst>
                                    <p:set>
                                      <p:cBhvr>
                                        <p:cTn id="64" fill="hold"/>
                                        <p:tgtEl>
                                          <p:spTgt spid="47"/>
                                        </p:tgtEl>
                                        <p:attrNameLst>
                                          <p:attrName>style.visibility</p:attrName>
                                        </p:attrNameLst>
                                      </p:cBhvr>
                                      <p:to>
                                        <p:strVal val="visible"/>
                                      </p:to>
                                    </p:set>
                                    <p:animEffect transition="in" filter="wipe(right)">
                                      <p:cBhvr>
                                        <p:cTn id="65" dur="3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p:tmAbs val="0"/>
                                  </p:iterate>
                                  <p:childTnLst>
                                    <p:set>
                                      <p:cBhvr>
                                        <p:cTn id="69" fill="hold"/>
                                        <p:tgtEl>
                                          <p:spTgt spid="34"/>
                                        </p:tgtEl>
                                        <p:attrNameLst>
                                          <p:attrName>style.visibility</p:attrName>
                                        </p:attrNameLst>
                                      </p:cBhvr>
                                      <p:to>
                                        <p:strVal val="visible"/>
                                      </p:to>
                                    </p:set>
                                    <p:animEffect transition="in" filter="wipe(left)">
                                      <p:cBhvr>
                                        <p:cTn id="70" dur="300"/>
                                        <p:tgtEl>
                                          <p:spTgt spid="34"/>
                                        </p:tgtEl>
                                      </p:cBhvr>
                                    </p:animEffect>
                                  </p:childTnLst>
                                </p:cTn>
                              </p:par>
                            </p:childTnLst>
                          </p:cTn>
                        </p:par>
                        <p:par>
                          <p:cTn id="71" fill="hold">
                            <p:stCondLst>
                              <p:cond delay="300"/>
                            </p:stCondLst>
                            <p:childTnLst>
                              <p:par>
                                <p:cTn id="72" presetID="22" presetClass="entr" presetSubtype="2" fill="hold" grpId="0" nodeType="afterEffect">
                                  <p:stCondLst>
                                    <p:cond delay="0"/>
                                  </p:stCondLst>
                                  <p:iterate>
                                    <p:tmAbs val="0"/>
                                  </p:iterate>
                                  <p:childTnLst>
                                    <p:set>
                                      <p:cBhvr>
                                        <p:cTn id="73" fill="hold"/>
                                        <p:tgtEl>
                                          <p:spTgt spid="48"/>
                                        </p:tgtEl>
                                        <p:attrNameLst>
                                          <p:attrName>style.visibility</p:attrName>
                                        </p:attrNameLst>
                                      </p:cBhvr>
                                      <p:to>
                                        <p:strVal val="visible"/>
                                      </p:to>
                                    </p:set>
                                    <p:animEffect transition="in" filter="wipe(right)">
                                      <p:cBhvr>
                                        <p:cTn id="74" dur="3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a:t>
            </a:r>
            <a:r>
              <a:rPr lang="en-GB" dirty="0" err="1"/>
              <a:t>zu</a:t>
            </a:r>
            <a:r>
              <a:rPr lang="en-GB" dirty="0"/>
              <a:t> </a:t>
            </a:r>
            <a:r>
              <a:rPr lang="en-GB" dirty="0" err="1"/>
              <a:t>Debatte</a:t>
            </a:r>
            <a:r>
              <a:rPr lang="en-GB" dirty="0"/>
              <a:t> und Simulation</a:t>
            </a:r>
            <a:endParaRPr lang="bg-BG" dirty="0"/>
          </a:p>
        </p:txBody>
      </p:sp>
      <p:sp>
        <p:nvSpPr>
          <p:cNvPr id="11" name="Inhaltsplatzhalter 10">
            <a:extLst>
              <a:ext uri="{FF2B5EF4-FFF2-40B4-BE49-F238E27FC236}">
                <a16:creationId xmlns:a16="http://schemas.microsoft.com/office/drawing/2014/main" id="{FC27F4A1-90D0-4E11-BC60-EDA12BBAF8BA}"/>
              </a:ext>
            </a:extLst>
          </p:cNvPr>
          <p:cNvSpPr>
            <a:spLocks noGrp="1"/>
          </p:cNvSpPr>
          <p:nvPr>
            <p:ph idx="1"/>
          </p:nvPr>
        </p:nvSpPr>
        <p:spPr/>
        <p:txBody>
          <a:bodyPr/>
          <a:lstStyle/>
          <a:p>
            <a:endParaRPr lang="de-AT"/>
          </a:p>
        </p:txBody>
      </p:sp>
      <p:sp>
        <p:nvSpPr>
          <p:cNvPr id="12" name="Tijdelijke aanduiding voor inhoud 2">
            <a:extLst>
              <a:ext uri="{FF2B5EF4-FFF2-40B4-BE49-F238E27FC236}">
                <a16:creationId xmlns:a16="http://schemas.microsoft.com/office/drawing/2014/main" id="{C76695B9-E28C-46E8-9351-971ABFAEAE96}"/>
              </a:ext>
            </a:extLst>
          </p:cNvPr>
          <p:cNvSpPr txBox="1">
            <a:spLocks/>
          </p:cNvSpPr>
          <p:nvPr/>
        </p:nvSpPr>
        <p:spPr>
          <a:xfrm>
            <a:off x="685800" y="2286000"/>
            <a:ext cx="5029200" cy="3733799"/>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p>
          <a:p>
            <a:endParaRPr lang="en-GB" dirty="0"/>
          </a:p>
        </p:txBody>
      </p:sp>
      <p:graphicFrame>
        <p:nvGraphicFramePr>
          <p:cNvPr id="13" name="Diagram 6">
            <a:extLst>
              <a:ext uri="{FF2B5EF4-FFF2-40B4-BE49-F238E27FC236}">
                <a16:creationId xmlns:a16="http://schemas.microsoft.com/office/drawing/2014/main" id="{3C055B8B-96CE-4EAE-8C3C-5BB4B490AA9E}"/>
              </a:ext>
            </a:extLst>
          </p:cNvPr>
          <p:cNvGraphicFramePr/>
          <p:nvPr>
            <p:extLst>
              <p:ext uri="{D42A27DB-BD31-4B8C-83A1-F6EECF244321}">
                <p14:modId xmlns:p14="http://schemas.microsoft.com/office/powerpoint/2010/main" val="3790762931"/>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26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E58B1-E5E3-4DA4-BBE5-CF06A5D0902C}"/>
              </a:ext>
            </a:extLst>
          </p:cNvPr>
          <p:cNvSpPr>
            <a:spLocks noGrp="1"/>
          </p:cNvSpPr>
          <p:nvPr>
            <p:ph type="title"/>
          </p:nvPr>
        </p:nvSpPr>
        <p:spPr/>
        <p:txBody>
          <a:bodyPr/>
          <a:lstStyle/>
          <a:p>
            <a:r>
              <a:rPr lang="en-GB" dirty="0"/>
              <a:t>Die Mitte</a:t>
            </a:r>
          </a:p>
        </p:txBody>
      </p:sp>
      <p:sp>
        <p:nvSpPr>
          <p:cNvPr id="6" name="Tijdelijke aanduiding voor dianummer 5">
            <a:extLst>
              <a:ext uri="{FF2B5EF4-FFF2-40B4-BE49-F238E27FC236}">
                <a16:creationId xmlns:a16="http://schemas.microsoft.com/office/drawing/2014/main" id="{844FD8C0-0F76-4FE4-B699-50F6BE970B55}"/>
              </a:ext>
            </a:extLst>
          </p:cNvPr>
          <p:cNvSpPr>
            <a:spLocks noGrp="1"/>
          </p:cNvSpPr>
          <p:nvPr>
            <p:ph type="sldNum" sz="quarter" idx="12"/>
          </p:nvPr>
        </p:nvSpPr>
        <p:spPr/>
        <p:txBody>
          <a:bodyPr/>
          <a:lstStyle/>
          <a:p>
            <a:fld id="{CB318F78-A315-46C9-8B3F-2431B4397D31}" type="slidenum">
              <a:rPr lang="en-US" smtClean="0"/>
              <a:t>27</a:t>
            </a:fld>
            <a:endParaRPr lang="en-US" dirty="0"/>
          </a:p>
        </p:txBody>
      </p:sp>
      <p:pic>
        <p:nvPicPr>
          <p:cNvPr id="1026" name="Picture 2">
            <a:hlinkClick r:id="rId3"/>
            <a:extLst>
              <a:ext uri="{FF2B5EF4-FFF2-40B4-BE49-F238E27FC236}">
                <a16:creationId xmlns:a16="http://schemas.microsoft.com/office/drawing/2014/main" id="{1FA8511B-3BBE-4F60-94A0-9DDF341F17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8930" y="2609776"/>
            <a:ext cx="4549587" cy="31568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5B80222-26D6-44CB-9859-6ADE8DC59942}"/>
              </a:ext>
            </a:extLst>
          </p:cNvPr>
          <p:cNvSpPr txBox="1"/>
          <p:nvPr/>
        </p:nvSpPr>
        <p:spPr>
          <a:xfrm>
            <a:off x="5301647" y="2609776"/>
            <a:ext cx="3156553" cy="1200329"/>
          </a:xfrm>
          <a:prstGeom prst="rect">
            <a:avLst/>
          </a:prstGeom>
          <a:noFill/>
        </p:spPr>
        <p:txBody>
          <a:bodyPr wrap="square">
            <a:spAutoFit/>
          </a:bodyPr>
          <a:lstStyle/>
          <a:p>
            <a:pPr algn="r"/>
            <a:r>
              <a:rPr lang="en-GB" i="1" dirty="0">
                <a:solidFill>
                  <a:schemeClr val="tx1">
                    <a:lumMod val="75000"/>
                    <a:lumOff val="25000"/>
                  </a:schemeClr>
                </a:solidFill>
                <a:latin typeface="Calibri" panose="020F0502020204030204" pitchFamily="34" charset="0"/>
                <a:cs typeface="Times New Roman" panose="02020603050405020304" pitchFamily="18" charset="0"/>
              </a:rPr>
              <a:t>"Black and white thinking is when you believe that your story is the only truth“</a:t>
            </a:r>
          </a:p>
          <a:p>
            <a:pPr algn="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Babah</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Trawally</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endParaRPr lang="en-GB" dirty="0">
              <a:solidFill>
                <a:schemeClr val="tx1">
                  <a:lumMod val="75000"/>
                  <a:lumOff val="25000"/>
                </a:schemeClr>
              </a:solidFill>
            </a:endParaRPr>
          </a:p>
        </p:txBody>
      </p:sp>
      <p:sp>
        <p:nvSpPr>
          <p:cNvPr id="9" name="Tekstvak 8">
            <a:extLst>
              <a:ext uri="{FF2B5EF4-FFF2-40B4-BE49-F238E27FC236}">
                <a16:creationId xmlns:a16="http://schemas.microsoft.com/office/drawing/2014/main" id="{D38CE02A-C148-4C23-9AF2-3B3841BC25D5}"/>
              </a:ext>
            </a:extLst>
          </p:cNvPr>
          <p:cNvSpPr txBox="1"/>
          <p:nvPr/>
        </p:nvSpPr>
        <p:spPr>
          <a:xfrm>
            <a:off x="2041223" y="4352432"/>
            <a:ext cx="1905000" cy="576000"/>
          </a:xfrm>
          <a:prstGeom prst="rect">
            <a:avLst/>
          </a:prstGeom>
          <a:solidFill>
            <a:schemeClr val="tx1">
              <a:lumMod val="95000"/>
              <a:lumOff val="5000"/>
            </a:schemeClr>
          </a:solidFill>
        </p:spPr>
        <p:txBody>
          <a:bodyPr wrap="square" rtlCol="0">
            <a:spAutoFit/>
          </a:bodyPr>
          <a:lstStyle/>
          <a:p>
            <a:pPr algn="ctr">
              <a:spcBef>
                <a:spcPts val="1000"/>
              </a:spcBef>
            </a:pPr>
            <a:r>
              <a:rPr lang="en-GB" sz="1400" dirty="0">
                <a:solidFill>
                  <a:schemeClr val="bg1"/>
                </a:solidFill>
              </a:rPr>
              <a:t>Beyond black and white thinking</a:t>
            </a:r>
          </a:p>
        </p:txBody>
      </p:sp>
    </p:spTree>
    <p:extLst>
      <p:ext uri="{BB962C8B-B14F-4D97-AF65-F5344CB8AC3E}">
        <p14:creationId xmlns:p14="http://schemas.microsoft.com/office/powerpoint/2010/main" val="28397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28</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782653"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de-AT" sz="2000" dirty="0"/>
              <a:t>Aussage ist wahr</a:t>
            </a:r>
            <a:endParaRPr sz="2000"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dirty="0"/>
              <a:t>Wann ist sie falsch?</a:t>
            </a:r>
            <a:r>
              <a:rPr sz="2000" dirty="0"/>
              <a:t>     </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de-AT" sz="2000" dirty="0"/>
              <a:t>Teile ein Beispiel</a:t>
            </a:r>
            <a:endParaRPr sz="2000"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de-AT" sz="2000" dirty="0"/>
              <a:t>Der aktuellste Fall gewinnt</a:t>
            </a:r>
            <a:endParaRPr sz="2000"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368884" y="2681737"/>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dirty="0"/>
              <a:t>Töten ist immer falsch</a:t>
            </a:r>
            <a:endParaRPr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err="1"/>
              <a:t>Debatte</a:t>
            </a:r>
            <a:r>
              <a:rPr lang="en-GB" dirty="0"/>
              <a:t> und Simulation: </a:t>
            </a:r>
            <a:r>
              <a:rPr lang="en-GB" dirty="0" err="1"/>
              <a:t>Übungen</a:t>
            </a:r>
            <a:endParaRPr lang="bg-BG" dirty="0"/>
          </a:p>
        </p:txBody>
      </p:sp>
    </p:spTree>
    <p:extLst>
      <p:ext uri="{BB962C8B-B14F-4D97-AF65-F5344CB8AC3E}">
        <p14:creationId xmlns:p14="http://schemas.microsoft.com/office/powerpoint/2010/main" val="42837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Was bewegt Sie?</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Diskussion in 2er Gruppen</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Welche</a:t>
            </a:r>
            <a:r>
              <a:rPr lang="en-US" dirty="0">
                <a:solidFill>
                  <a:schemeClr val="tx1">
                    <a:lumMod val="75000"/>
                    <a:lumOff val="25000"/>
                  </a:schemeClr>
                </a:solidFill>
              </a:rPr>
              <a:t> </a:t>
            </a:r>
            <a:r>
              <a:rPr lang="en-US" dirty="0" err="1">
                <a:solidFill>
                  <a:schemeClr val="tx1">
                    <a:lumMod val="75000"/>
                    <a:lumOff val="25000"/>
                  </a:schemeClr>
                </a:solidFill>
              </a:rPr>
              <a:t>Auswirkungen</a:t>
            </a:r>
            <a:r>
              <a:rPr lang="en-US" dirty="0">
                <a:solidFill>
                  <a:schemeClr val="tx1">
                    <a:lumMod val="75000"/>
                    <a:lumOff val="25000"/>
                  </a:schemeClr>
                </a:solidFill>
              </a:rPr>
              <a:t> hat dies auf </a:t>
            </a:r>
            <a:r>
              <a:rPr lang="en-US" dirty="0" err="1">
                <a:solidFill>
                  <a:schemeClr val="tx1">
                    <a:lumMod val="75000"/>
                    <a:lumOff val="25000"/>
                  </a:schemeClr>
                </a:solidFill>
              </a:rPr>
              <a:t>mein</a:t>
            </a:r>
            <a:r>
              <a:rPr lang="en-US" dirty="0">
                <a:solidFill>
                  <a:schemeClr val="tx1">
                    <a:lumMod val="75000"/>
                    <a:lumOff val="25000"/>
                  </a:schemeClr>
                </a:solidFill>
              </a:rPr>
              <a:t> </a:t>
            </a:r>
            <a:r>
              <a:rPr lang="en-US" dirty="0" err="1">
                <a:solidFill>
                  <a:schemeClr val="tx1">
                    <a:lumMod val="75000"/>
                    <a:lumOff val="25000"/>
                  </a:schemeClr>
                </a:solidFill>
              </a:rPr>
              <a:t>Umfeld</a:t>
            </a:r>
            <a:r>
              <a:rPr lang="en-US"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Wie </a:t>
            </a:r>
            <a:r>
              <a:rPr lang="en-US" dirty="0" err="1">
                <a:solidFill>
                  <a:schemeClr val="tx1">
                    <a:lumMod val="75000"/>
                    <a:lumOff val="25000"/>
                  </a:schemeClr>
                </a:solidFill>
              </a:rPr>
              <a:t>reagiere</a:t>
            </a:r>
            <a:r>
              <a:rPr lang="en-US" dirty="0">
                <a:solidFill>
                  <a:schemeClr val="tx1">
                    <a:lumMod val="75000"/>
                    <a:lumOff val="25000"/>
                  </a:schemeClr>
                </a:solidFill>
              </a:rPr>
              <a:t> ich, </a:t>
            </a:r>
            <a:r>
              <a:rPr lang="en-US" dirty="0" err="1">
                <a:solidFill>
                  <a:schemeClr val="tx1">
                    <a:lumMod val="75000"/>
                    <a:lumOff val="25000"/>
                  </a:schemeClr>
                </a:solidFill>
              </a:rPr>
              <a:t>wenn</a:t>
            </a:r>
            <a:r>
              <a:rPr lang="en-US" dirty="0">
                <a:solidFill>
                  <a:schemeClr val="tx1">
                    <a:lumMod val="75000"/>
                    <a:lumOff val="25000"/>
                  </a:schemeClr>
                </a:solidFill>
              </a:rPr>
              <a:t> ich </a:t>
            </a:r>
            <a:r>
              <a:rPr lang="en-US" dirty="0" err="1">
                <a:solidFill>
                  <a:schemeClr val="tx1">
                    <a:lumMod val="75000"/>
                    <a:lumOff val="25000"/>
                  </a:schemeClr>
                </a:solidFill>
              </a:rPr>
              <a:t>wütend</a:t>
            </a:r>
            <a:r>
              <a:rPr lang="en-US" dirty="0">
                <a:solidFill>
                  <a:schemeClr val="tx1">
                    <a:lumMod val="75000"/>
                    <a:lumOff val="25000"/>
                  </a:schemeClr>
                </a:solidFill>
              </a:rPr>
              <a:t> bin?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Welche</a:t>
            </a:r>
            <a:r>
              <a:rPr lang="en-US" dirty="0">
                <a:solidFill>
                  <a:schemeClr val="tx1">
                    <a:lumMod val="75000"/>
                    <a:lumOff val="25000"/>
                  </a:schemeClr>
                </a:solidFill>
              </a:rPr>
              <a:t> Dinge </a:t>
            </a:r>
            <a:r>
              <a:rPr lang="en-US" dirty="0" err="1">
                <a:solidFill>
                  <a:schemeClr val="tx1">
                    <a:lumMod val="75000"/>
                    <a:lumOff val="25000"/>
                  </a:schemeClr>
                </a:solidFill>
              </a:rPr>
              <a:t>machen</a:t>
            </a:r>
            <a:r>
              <a:rPr lang="en-US" dirty="0">
                <a:solidFill>
                  <a:schemeClr val="tx1">
                    <a:lumMod val="75000"/>
                    <a:lumOff val="25000"/>
                  </a:schemeClr>
                </a:solidFill>
              </a:rPr>
              <a:t> </a:t>
            </a:r>
            <a:r>
              <a:rPr lang="en-US" dirty="0" err="1">
                <a:solidFill>
                  <a:schemeClr val="tx1">
                    <a:lumMod val="75000"/>
                    <a:lumOff val="25000"/>
                  </a:schemeClr>
                </a:solidFill>
              </a:rPr>
              <a:t>mich</a:t>
            </a:r>
            <a:r>
              <a:rPr lang="en-US" dirty="0">
                <a:solidFill>
                  <a:schemeClr val="tx1">
                    <a:lumMod val="75000"/>
                    <a:lumOff val="25000"/>
                  </a:schemeClr>
                </a:solidFill>
              </a:rPr>
              <a:t> </a:t>
            </a:r>
            <a:r>
              <a:rPr lang="en-US" dirty="0" err="1">
                <a:solidFill>
                  <a:schemeClr val="tx1">
                    <a:lumMod val="75000"/>
                    <a:lumOff val="25000"/>
                  </a:schemeClr>
                </a:solidFill>
              </a:rPr>
              <a:t>wütend</a:t>
            </a:r>
            <a:r>
              <a:rPr lang="en-US" dirty="0">
                <a:solidFill>
                  <a:schemeClr val="tx1">
                    <a:lumMod val="75000"/>
                    <a:lumOff val="25000"/>
                  </a:schemeClr>
                </a:solidFill>
              </a:rPr>
              <a: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Wie </a:t>
            </a:r>
            <a:r>
              <a:rPr lang="en-US" dirty="0" err="1">
                <a:solidFill>
                  <a:schemeClr val="tx1">
                    <a:lumMod val="75000"/>
                    <a:lumOff val="25000"/>
                  </a:schemeClr>
                </a:solidFill>
              </a:rPr>
              <a:t>weiss</a:t>
            </a:r>
            <a:r>
              <a:rPr lang="en-US" dirty="0">
                <a:solidFill>
                  <a:schemeClr val="tx1">
                    <a:lumMod val="75000"/>
                    <a:lumOff val="25000"/>
                  </a:schemeClr>
                </a:solidFill>
              </a:rPr>
              <a:t> ich, </a:t>
            </a:r>
            <a:r>
              <a:rPr lang="en-US" dirty="0" err="1">
                <a:solidFill>
                  <a:schemeClr val="tx1">
                    <a:lumMod val="75000"/>
                    <a:lumOff val="25000"/>
                  </a:schemeClr>
                </a:solidFill>
              </a:rPr>
              <a:t>dass</a:t>
            </a:r>
            <a:r>
              <a:rPr lang="en-US" dirty="0">
                <a:solidFill>
                  <a:schemeClr val="tx1">
                    <a:lumMod val="75000"/>
                    <a:lumOff val="25000"/>
                  </a:schemeClr>
                </a:solidFill>
              </a:rPr>
              <a:t> ich </a:t>
            </a:r>
            <a:r>
              <a:rPr lang="en-US" dirty="0" err="1">
                <a:solidFill>
                  <a:schemeClr val="tx1">
                    <a:lumMod val="75000"/>
                    <a:lumOff val="25000"/>
                  </a:schemeClr>
                </a:solidFill>
              </a:rPr>
              <a:t>wütend</a:t>
            </a:r>
            <a:r>
              <a:rPr lang="en-US" dirty="0">
                <a:solidFill>
                  <a:schemeClr val="tx1">
                    <a:lumMod val="75000"/>
                    <a:lumOff val="25000"/>
                  </a:schemeClr>
                </a:solidFill>
              </a:rPr>
              <a:t> bin?</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err="1"/>
              <a:t>Wut</a:t>
            </a:r>
            <a:r>
              <a:rPr lang="en-GB" dirty="0"/>
              <a:t>: </a:t>
            </a:r>
            <a:r>
              <a:rPr lang="en-GB" dirty="0" err="1"/>
              <a:t>Übung</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a:t>
            </a:fld>
            <a:endParaRPr lang="en-US" dirty="0"/>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Debatte</a:t>
            </a:r>
            <a:r>
              <a:rPr lang="en-GB" dirty="0"/>
              <a:t> und Simulation: </a:t>
            </a:r>
            <a:r>
              <a:rPr lang="en-GB" dirty="0" err="1"/>
              <a:t>Übungen</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29</a:t>
            </a:fld>
            <a:endParaRPr lang="en-US" dirty="0"/>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Richtig</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oder</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Falsch</a:t>
            </a:r>
            <a:r>
              <a:rPr lang="en-GB" sz="2400" dirty="0">
                <a:solidFill>
                  <a:srgbClr val="0770B1"/>
                </a:solidFill>
                <a:latin typeface="+mj-lt"/>
                <a:ea typeface="+mj-ea"/>
                <a:cs typeface="+mj-cs"/>
              </a:rPr>
              <a:t>?</a:t>
            </a:r>
          </a:p>
        </p:txBody>
      </p:sp>
      <p:sp>
        <p:nvSpPr>
          <p:cNvPr id="24" name="Google Shape;18;p1">
            <a:extLst>
              <a:ext uri="{FF2B5EF4-FFF2-40B4-BE49-F238E27FC236}">
                <a16:creationId xmlns:a16="http://schemas.microsoft.com/office/drawing/2014/main" id="{F2445DCE-C3C9-4E35-AD3C-288425635EA3}"/>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25" name="Google Shape;25;p1">
            <a:extLst>
              <a:ext uri="{FF2B5EF4-FFF2-40B4-BE49-F238E27FC236}">
                <a16:creationId xmlns:a16="http://schemas.microsoft.com/office/drawing/2014/main" id="{DF94F035-5F83-4BAA-A6E8-67DDDC7E9060}"/>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6" name="Google Shape;26;p1">
            <a:extLst>
              <a:ext uri="{FF2B5EF4-FFF2-40B4-BE49-F238E27FC236}">
                <a16:creationId xmlns:a16="http://schemas.microsoft.com/office/drawing/2014/main" id="{02276A2A-A27F-4E69-9A5E-A04E24676055}"/>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7" name="Google Shape;28;p1">
            <a:extLst>
              <a:ext uri="{FF2B5EF4-FFF2-40B4-BE49-F238E27FC236}">
                <a16:creationId xmlns:a16="http://schemas.microsoft.com/office/drawing/2014/main" id="{D4BEBFA5-FAEC-46F4-B01D-C2C70EC80B41}"/>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8" name="Google Shape;29;p1">
            <a:extLst>
              <a:ext uri="{FF2B5EF4-FFF2-40B4-BE49-F238E27FC236}">
                <a16:creationId xmlns:a16="http://schemas.microsoft.com/office/drawing/2014/main" id="{C302AB65-DEDE-4702-95AB-92048F3AD26D}"/>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Anleitung</a:t>
            </a:r>
            <a:endParaRPr dirty="0">
              <a:solidFill>
                <a:schemeClr val="tx1">
                  <a:lumMod val="75000"/>
                  <a:lumOff val="25000"/>
                </a:schemeClr>
              </a:solidFill>
            </a:endParaRPr>
          </a:p>
        </p:txBody>
      </p:sp>
      <p:sp>
        <p:nvSpPr>
          <p:cNvPr id="29" name="Google Shape;32;p1">
            <a:extLst>
              <a:ext uri="{FF2B5EF4-FFF2-40B4-BE49-F238E27FC236}">
                <a16:creationId xmlns:a16="http://schemas.microsoft.com/office/drawing/2014/main" id="{677F0E36-6B87-4A50-9DD4-3BEA2D95A76F}"/>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0" name="Google Shape;33;p1">
            <a:extLst>
              <a:ext uri="{FF2B5EF4-FFF2-40B4-BE49-F238E27FC236}">
                <a16:creationId xmlns:a16="http://schemas.microsoft.com/office/drawing/2014/main" id="{AEC97174-2E80-475E-A875-E01E40C43FD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1" name="Google Shape;34;p1">
            <a:extLst>
              <a:ext uri="{FF2B5EF4-FFF2-40B4-BE49-F238E27FC236}">
                <a16:creationId xmlns:a16="http://schemas.microsoft.com/office/drawing/2014/main" id="{E38F743E-03FA-4637-AD06-D32C35C94249}"/>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2" name="Google Shape;35;p1">
            <a:extLst>
              <a:ext uri="{FF2B5EF4-FFF2-40B4-BE49-F238E27FC236}">
                <a16:creationId xmlns:a16="http://schemas.microsoft.com/office/drawing/2014/main" id="{ED020D29-279D-49D1-85E4-4A947B482F28}"/>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Ziele</a:t>
            </a:r>
            <a:endParaRPr dirty="0">
              <a:solidFill>
                <a:schemeClr val="tx1">
                  <a:lumMod val="75000"/>
                  <a:lumOff val="25000"/>
                </a:schemeClr>
              </a:solidFill>
            </a:endParaRPr>
          </a:p>
        </p:txBody>
      </p:sp>
      <p:sp>
        <p:nvSpPr>
          <p:cNvPr id="33" name="Google Shape;37;p1">
            <a:extLst>
              <a:ext uri="{FF2B5EF4-FFF2-40B4-BE49-F238E27FC236}">
                <a16:creationId xmlns:a16="http://schemas.microsoft.com/office/drawing/2014/main" id="{8289A340-4BD9-44B6-AAC6-7113C0A747E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34" name="Google Shape;38;p1">
            <a:extLst>
              <a:ext uri="{FF2B5EF4-FFF2-40B4-BE49-F238E27FC236}">
                <a16:creationId xmlns:a16="http://schemas.microsoft.com/office/drawing/2014/main" id="{84D08FD2-6DB5-4F96-8F4D-FB894ED47B68}"/>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Zielgruppe</a:t>
            </a:r>
            <a:endParaRPr dirty="0">
              <a:solidFill>
                <a:schemeClr val="tx1">
                  <a:lumMod val="75000"/>
                  <a:lumOff val="25000"/>
                </a:schemeClr>
              </a:solidFill>
            </a:endParaRPr>
          </a:p>
        </p:txBody>
      </p:sp>
      <p:sp>
        <p:nvSpPr>
          <p:cNvPr id="35" name="Google Shape;40;p1">
            <a:extLst>
              <a:ext uri="{FF2B5EF4-FFF2-40B4-BE49-F238E27FC236}">
                <a16:creationId xmlns:a16="http://schemas.microsoft.com/office/drawing/2014/main" id="{1CC7DE61-329D-4C3F-99C3-63291D56D453}"/>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36" name="Google Shape;41;p1">
            <a:extLst>
              <a:ext uri="{FF2B5EF4-FFF2-40B4-BE49-F238E27FC236}">
                <a16:creationId xmlns:a16="http://schemas.microsoft.com/office/drawing/2014/main" id="{CCCDB550-BB51-458E-8311-2A9B53B45A3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Dauer</a:t>
            </a:r>
            <a:endParaRPr dirty="0">
              <a:solidFill>
                <a:schemeClr val="tx1">
                  <a:lumMod val="75000"/>
                  <a:lumOff val="25000"/>
                </a:schemeClr>
              </a:solidFill>
            </a:endParaRPr>
          </a:p>
        </p:txBody>
      </p:sp>
    </p:spTree>
    <p:extLst>
      <p:ext uri="{BB962C8B-B14F-4D97-AF65-F5344CB8AC3E}">
        <p14:creationId xmlns:p14="http://schemas.microsoft.com/office/powerpoint/2010/main" val="1413691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sz="2200" dirty="0"/>
              <a:t>Übungen</a:t>
            </a:r>
          </a:p>
          <a:p>
            <a:pPr marL="385763" indent="-385763">
              <a:buFont typeface="+mj-lt"/>
              <a:buAutoNum type="arabicPeriod"/>
            </a:pPr>
            <a:r>
              <a:rPr lang="en-US" sz="2200" dirty="0"/>
              <a:t>Wie </a:t>
            </a:r>
            <a:r>
              <a:rPr lang="en-US" sz="2200" dirty="0" err="1"/>
              <a:t>weiss</a:t>
            </a:r>
            <a:r>
              <a:rPr lang="en-US" sz="2200" dirty="0"/>
              <a:t> ich, </a:t>
            </a:r>
            <a:r>
              <a:rPr lang="en-US" sz="2200" dirty="0" err="1"/>
              <a:t>dass</a:t>
            </a:r>
            <a:r>
              <a:rPr lang="en-US" sz="2200" dirty="0"/>
              <a:t> ich </a:t>
            </a:r>
            <a:r>
              <a:rPr lang="en-US" sz="2200" dirty="0" err="1"/>
              <a:t>wütend</a:t>
            </a:r>
            <a:r>
              <a:rPr lang="en-US" sz="2200" dirty="0"/>
              <a:t> bin?</a:t>
            </a:r>
          </a:p>
          <a:p>
            <a:pPr marL="385763" indent="-385763">
              <a:buFont typeface="+mj-lt"/>
              <a:buAutoNum type="arabicPeriod"/>
            </a:pPr>
            <a:r>
              <a:rPr lang="en-US" sz="2200" dirty="0"/>
              <a:t>Rad der </a:t>
            </a:r>
            <a:r>
              <a:rPr lang="en-US" sz="2200" dirty="0" err="1"/>
              <a:t>Emotionen</a:t>
            </a:r>
            <a:endParaRPr lang="en-US" sz="2200" dirty="0"/>
          </a:p>
          <a:p>
            <a:pPr marL="385763" indent="-385763">
              <a:buFont typeface="+mj-lt"/>
              <a:buAutoNum type="arabicPeriod"/>
            </a:pPr>
            <a:r>
              <a:rPr lang="en-US" sz="2200" dirty="0" err="1"/>
              <a:t>Erstelle</a:t>
            </a:r>
            <a:r>
              <a:rPr lang="en-US" sz="2200" dirty="0"/>
              <a:t> </a:t>
            </a:r>
            <a:r>
              <a:rPr lang="en-US" sz="2200" dirty="0" err="1"/>
              <a:t>einen</a:t>
            </a:r>
            <a:r>
              <a:rPr lang="en-US" sz="2200" dirty="0"/>
              <a:t> Plan</a:t>
            </a:r>
          </a:p>
          <a:p>
            <a:pPr marL="385763" indent="-385763">
              <a:buFont typeface="+mj-lt"/>
              <a:buAutoNum type="arabicPeriod"/>
            </a:pPr>
            <a:r>
              <a:rPr lang="en-US" sz="2200" dirty="0" err="1"/>
              <a:t>Erkenne</a:t>
            </a:r>
            <a:r>
              <a:rPr lang="en-US" sz="2200" dirty="0"/>
              <a:t> das Problem</a:t>
            </a:r>
            <a:endParaRPr lang="en-US" sz="1600" dirty="0"/>
          </a:p>
          <a:p>
            <a:pPr marL="385763" indent="-385763">
              <a:buFont typeface="+mj-lt"/>
              <a:buAutoNum type="arabicPeriod"/>
            </a:pPr>
            <a:r>
              <a:rPr lang="en-US" sz="2200" dirty="0" err="1"/>
              <a:t>Wer</a:t>
            </a:r>
            <a:r>
              <a:rPr lang="en-US" sz="2200" dirty="0"/>
              <a:t> bin ich?</a:t>
            </a:r>
          </a:p>
          <a:p>
            <a:pPr marL="385763" indent="-385763">
              <a:buFont typeface="+mj-lt"/>
              <a:buAutoNum type="arabicPeriod"/>
            </a:pPr>
            <a:r>
              <a:rPr lang="en-US" sz="2200" dirty="0" err="1"/>
              <a:t>Richtig</a:t>
            </a:r>
            <a:r>
              <a:rPr lang="en-US" sz="2200" dirty="0"/>
              <a:t> </a:t>
            </a:r>
            <a:r>
              <a:rPr lang="en-US" sz="2200" dirty="0" err="1"/>
              <a:t>oder</a:t>
            </a:r>
            <a:r>
              <a:rPr lang="en-US" sz="2200" dirty="0"/>
              <a:t> </a:t>
            </a:r>
            <a:r>
              <a:rPr lang="en-US" sz="2200" dirty="0" err="1"/>
              <a:t>falsch</a:t>
            </a:r>
            <a:r>
              <a:rPr lang="en-US" sz="2200" dirty="0"/>
              <a:t>?</a:t>
            </a:r>
          </a:p>
          <a:p>
            <a:pPr marL="0" indent="0">
              <a:buNone/>
            </a:pP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30</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de-AT" dirty="0"/>
              <a:t>Frage für das nächste Mal</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de-DE" sz="2200" dirty="0"/>
              <a:t>Sehen Sie, ob Sie auf Situationen stoßen, wo Sie das bisher Gelernte anwenden können.</a:t>
            </a:r>
            <a:endParaRPr lang="en-US" sz="220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31</a:t>
            </a:fld>
            <a:endParaRPr lang="en-US"/>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sz="2200" dirty="0"/>
              <a:t>Was war </a:t>
            </a:r>
            <a:r>
              <a:rPr lang="en-US" sz="2200" dirty="0" err="1"/>
              <a:t>besonders</a:t>
            </a:r>
            <a:r>
              <a:rPr lang="en-US" sz="2200" dirty="0"/>
              <a:t> </a:t>
            </a:r>
            <a:r>
              <a:rPr lang="en-US" sz="2200" dirty="0" err="1"/>
              <a:t>interessant</a:t>
            </a:r>
            <a:r>
              <a:rPr lang="en-US" sz="2200" dirty="0"/>
              <a:t> </a:t>
            </a:r>
            <a:r>
              <a:rPr lang="en-US" sz="2200" dirty="0" err="1"/>
              <a:t>für</a:t>
            </a:r>
            <a:r>
              <a:rPr lang="en-US" sz="2200" dirty="0"/>
              <a:t> Sie?</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en-GB" dirty="0" err="1"/>
              <a:t>Abschluss</a:t>
            </a:r>
            <a:endParaRPr lang="bg-BG" dirty="0"/>
          </a:p>
        </p:txBody>
      </p:sp>
      <p:pic>
        <p:nvPicPr>
          <p:cNvPr id="4" name="Картина 3">
            <a:extLst>
              <a:ext uri="{FF2B5EF4-FFF2-40B4-BE49-F238E27FC236}">
                <a16:creationId xmlns:a16="http://schemas.microsoft.com/office/drawing/2014/main" id="{3424A4AE-33BE-4101-9B19-F46E73EC5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754" y="3640183"/>
            <a:ext cx="2456491" cy="2831592"/>
          </a:xfrm>
          <a:prstGeom prst="rect">
            <a:avLst/>
          </a:prstGeom>
        </p:spPr>
      </p:pic>
    </p:spTree>
    <p:extLst>
      <p:ext uri="{BB962C8B-B14F-4D97-AF65-F5344CB8AC3E}">
        <p14:creationId xmlns:p14="http://schemas.microsoft.com/office/powerpoint/2010/main" val="26102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err="1"/>
              <a:t>Vielen</a:t>
            </a:r>
            <a:r>
              <a:rPr lang="en-US" dirty="0"/>
              <a:t> Dank!</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en-GB" dirty="0" err="1"/>
              <a:t>Wut</a:t>
            </a:r>
            <a:endParaRPr lang="bg-BG" dirty="0"/>
          </a:p>
        </p:txBody>
      </p:sp>
      <p:sp>
        <p:nvSpPr>
          <p:cNvPr id="8" name="TextBox 5">
            <a:extLst>
              <a:ext uri="{FF2B5EF4-FFF2-40B4-BE49-F238E27FC236}">
                <a16:creationId xmlns:a16="http://schemas.microsoft.com/office/drawing/2014/main" id="{296B0811-0AFC-4209-AF20-8FA9DCBD406A}"/>
              </a:ext>
            </a:extLst>
          </p:cNvPr>
          <p:cNvSpPr txBox="1"/>
          <p:nvPr/>
        </p:nvSpPr>
        <p:spPr>
          <a:xfrm>
            <a:off x="3083260" y="5815134"/>
            <a:ext cx="2520280" cy="215444"/>
          </a:xfrm>
          <a:prstGeom prst="rect">
            <a:avLst/>
          </a:prstGeom>
          <a:noFill/>
        </p:spPr>
        <p:txBody>
          <a:bodyPr wrap="square" rtlCol="0">
            <a:spAutoFit/>
          </a:bodyPr>
          <a:lstStyle/>
          <a:p>
            <a:pPr algn="ctr"/>
            <a:r>
              <a:rPr lang="nl-NL" sz="800" i="1" dirty="0">
                <a:solidFill>
                  <a:schemeClr val="bg1">
                    <a:lumMod val="50000"/>
                  </a:schemeClr>
                </a:solidFill>
              </a:rPr>
              <a:t>Source: terratoolkit.eu</a:t>
            </a:r>
          </a:p>
        </p:txBody>
      </p:sp>
      <p:pic>
        <p:nvPicPr>
          <p:cNvPr id="3" name="Onlinemedia 2" title="Soren Lerche, DK">
            <a:hlinkClick r:id="" action="ppaction://media"/>
            <a:extLst>
              <a:ext uri="{FF2B5EF4-FFF2-40B4-BE49-F238E27FC236}">
                <a16:creationId xmlns:a16="http://schemas.microsoft.com/office/drawing/2014/main" id="{81E1D671-83D3-4AD3-986D-FC3F63576433}"/>
              </a:ext>
            </a:extLst>
          </p:cNvPr>
          <p:cNvPicPr>
            <a:picLocks noRot="1" noChangeAspect="1"/>
          </p:cNvPicPr>
          <p:nvPr>
            <a:videoFile r:link="rId1"/>
          </p:nvPr>
        </p:nvPicPr>
        <p:blipFill>
          <a:blip r:embed="rId4"/>
          <a:stretch>
            <a:fillRect/>
          </a:stretch>
        </p:blipFill>
        <p:spPr>
          <a:xfrm>
            <a:off x="1371600" y="2423082"/>
            <a:ext cx="5943600" cy="3343275"/>
          </a:xfrm>
          <a:prstGeom prst="rect">
            <a:avLst/>
          </a:prstGeom>
        </p:spPr>
      </p:pic>
      <p:sp>
        <p:nvSpPr>
          <p:cNvPr id="9" name="Tekstvak 8">
            <a:extLst>
              <a:ext uri="{FF2B5EF4-FFF2-40B4-BE49-F238E27FC236}">
                <a16:creationId xmlns:a16="http://schemas.microsoft.com/office/drawing/2014/main" id="{BD946D91-5C76-4F56-A3ED-B4399EAF305A}"/>
              </a:ext>
            </a:extLst>
          </p:cNvPr>
          <p:cNvSpPr txBox="1"/>
          <p:nvPr/>
        </p:nvSpPr>
        <p:spPr>
          <a:xfrm>
            <a:off x="2286000" y="1487269"/>
            <a:ext cx="5029200" cy="646331"/>
          </a:xfrm>
          <a:prstGeom prst="rect">
            <a:avLst/>
          </a:prstGeom>
          <a:noFill/>
        </p:spPr>
        <p:txBody>
          <a:bodyPr wrap="square">
            <a:spAutoFit/>
          </a:bodyPr>
          <a:lstStyle/>
          <a:p>
            <a:pPr lvl="0" algn="ctr" eaLnBrk="0" fontAlgn="base" hangingPunct="0">
              <a:spcBef>
                <a:spcPct val="0"/>
              </a:spcBef>
              <a:spcAft>
                <a:spcPct val="0"/>
              </a:spcAft>
            </a:pPr>
            <a:r>
              <a:rPr lang="en-US" altLang="en-US" i="1" dirty="0">
                <a:latin typeface="Arial" panose="020B0604020202020204" pitchFamily="34" charset="0"/>
              </a:rPr>
              <a:t>‘</a:t>
            </a:r>
            <a:r>
              <a:rPr lang="en-US" altLang="en-US" i="1" dirty="0" err="1">
                <a:latin typeface="Arial" panose="020B0604020202020204" pitchFamily="34" charset="0"/>
              </a:rPr>
              <a:t>Versuchen</a:t>
            </a:r>
            <a:r>
              <a:rPr lang="en-US" altLang="en-US" i="1" dirty="0">
                <a:latin typeface="Arial" panose="020B0604020202020204" pitchFamily="34" charset="0"/>
              </a:rPr>
              <a:t> Sie </a:t>
            </a:r>
            <a:r>
              <a:rPr lang="en-US" altLang="en-US" i="1" dirty="0" err="1">
                <a:latin typeface="Arial" panose="020B0604020202020204" pitchFamily="34" charset="0"/>
              </a:rPr>
              <a:t>zu</a:t>
            </a:r>
            <a:r>
              <a:rPr lang="en-US" altLang="en-US" i="1" dirty="0">
                <a:latin typeface="Arial" panose="020B0604020202020204" pitchFamily="34" charset="0"/>
              </a:rPr>
              <a:t> verstehen, </a:t>
            </a:r>
            <a:r>
              <a:rPr lang="en-US" altLang="en-US" i="1" dirty="0" err="1">
                <a:latin typeface="Arial" panose="020B0604020202020204" pitchFamily="34" charset="0"/>
              </a:rPr>
              <a:t>warum</a:t>
            </a:r>
            <a:r>
              <a:rPr lang="en-US" altLang="en-US" i="1" dirty="0">
                <a:latin typeface="Arial" panose="020B0604020202020204" pitchFamily="34" charset="0"/>
              </a:rPr>
              <a:t> </a:t>
            </a:r>
            <a:r>
              <a:rPr lang="en-US" altLang="en-US" i="1" dirty="0" err="1">
                <a:latin typeface="Arial" panose="020B0604020202020204" pitchFamily="34" charset="0"/>
              </a:rPr>
              <a:t>sie</a:t>
            </a:r>
            <a:r>
              <a:rPr lang="en-US" altLang="en-US" i="1" dirty="0">
                <a:latin typeface="Arial" panose="020B0604020202020204" pitchFamily="34" charset="0"/>
              </a:rPr>
              <a:t> </a:t>
            </a:r>
            <a:r>
              <a:rPr lang="en-US" altLang="en-US" i="1" dirty="0" err="1">
                <a:latin typeface="Arial" panose="020B0604020202020204" pitchFamily="34" charset="0"/>
              </a:rPr>
              <a:t>wütend</a:t>
            </a:r>
            <a:r>
              <a:rPr lang="en-US" altLang="en-US" i="1" dirty="0">
                <a:latin typeface="Arial" panose="020B0604020202020204" pitchFamily="34" charset="0"/>
              </a:rPr>
              <a:t> </a:t>
            </a:r>
            <a:r>
              <a:rPr lang="en-US" altLang="en-US" i="1" dirty="0" err="1">
                <a:latin typeface="Arial" panose="020B0604020202020204" pitchFamily="34" charset="0"/>
              </a:rPr>
              <a:t>sind</a:t>
            </a:r>
            <a:r>
              <a:rPr lang="en-US" altLang="en-US" i="1" dirty="0">
                <a:latin typeface="Arial" panose="020B0604020202020204" pitchFamily="34" charset="0"/>
              </a:rPr>
              <a:t> und </a:t>
            </a:r>
            <a:r>
              <a:rPr lang="en-US" altLang="en-US" i="1" dirty="0" err="1">
                <a:latin typeface="Arial" panose="020B0604020202020204" pitchFamily="34" charset="0"/>
              </a:rPr>
              <a:t>addressieren</a:t>
            </a:r>
            <a:r>
              <a:rPr lang="en-US" altLang="en-US" i="1" dirty="0">
                <a:latin typeface="Arial" panose="020B0604020202020204" pitchFamily="34" charset="0"/>
              </a:rPr>
              <a:t> </a:t>
            </a:r>
            <a:r>
              <a:rPr lang="en-US" altLang="en-US" i="1" dirty="0" err="1">
                <a:latin typeface="Arial" panose="020B0604020202020204" pitchFamily="34" charset="0"/>
              </a:rPr>
              <a:t>sie</a:t>
            </a:r>
            <a:r>
              <a:rPr lang="en-US" altLang="en-US" i="1" dirty="0">
                <a:latin typeface="Arial" panose="020B0604020202020204" pitchFamily="34" charset="0"/>
              </a:rPr>
              <a:t> </a:t>
            </a:r>
            <a:r>
              <a:rPr lang="en-US" altLang="en-US" i="1" dirty="0" err="1">
                <a:latin typeface="Arial" panose="020B0604020202020204" pitchFamily="34" charset="0"/>
              </a:rPr>
              <a:t>diese</a:t>
            </a:r>
            <a:r>
              <a:rPr lang="en-US" altLang="en-US" i="1" dirty="0">
                <a:latin typeface="Arial" panose="020B0604020202020204" pitchFamily="34" charset="0"/>
              </a:rPr>
              <a:t> </a:t>
            </a:r>
            <a:r>
              <a:rPr lang="en-US" altLang="en-US" i="1" dirty="0" err="1">
                <a:latin typeface="Arial" panose="020B0604020202020204" pitchFamily="34" charset="0"/>
              </a:rPr>
              <a:t>Wut</a:t>
            </a:r>
            <a:r>
              <a:rPr lang="en-US" altLang="en-US" i="1" dirty="0">
                <a:latin typeface="Arial" panose="020B0604020202020204" pitchFamily="34" charset="0"/>
              </a:rPr>
              <a:t>.’</a:t>
            </a:r>
            <a:endParaRPr lang="en-US" altLang="en-US" sz="1500" i="1" dirty="0">
              <a:solidFill>
                <a:srgbClr val="000000"/>
              </a:solidFill>
              <a:latin typeface="Open Sans"/>
            </a:endParaRPr>
          </a:p>
        </p:txBody>
      </p:sp>
    </p:spTree>
    <p:extLst>
      <p:ext uri="{BB962C8B-B14F-4D97-AF65-F5344CB8AC3E}">
        <p14:creationId xmlns:p14="http://schemas.microsoft.com/office/powerpoint/2010/main" val="3633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7" name="Rechthoek: afgeronde hoeken 6">
            <a:extLst>
              <a:ext uri="{FF2B5EF4-FFF2-40B4-BE49-F238E27FC236}">
                <a16:creationId xmlns:a16="http://schemas.microsoft.com/office/drawing/2014/main" id="{B1293308-9871-4FB7-8ED2-667012AE2196}"/>
              </a:ext>
            </a:extLst>
          </p:cNvPr>
          <p:cNvSpPr/>
          <p:nvPr/>
        </p:nvSpPr>
        <p:spPr>
          <a:xfrm>
            <a:off x="914400" y="3708400"/>
            <a:ext cx="1976121"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err="1"/>
              <a:t>Ungerechtigkeit</a:t>
            </a:r>
            <a:endParaRPr lang="en-GB" b="1" dirty="0"/>
          </a:p>
        </p:txBody>
      </p:sp>
      <p:sp>
        <p:nvSpPr>
          <p:cNvPr id="8" name="Rechthoek: afgeronde hoeken 7">
            <a:extLst>
              <a:ext uri="{FF2B5EF4-FFF2-40B4-BE49-F238E27FC236}">
                <a16:creationId xmlns:a16="http://schemas.microsoft.com/office/drawing/2014/main" id="{71E1EDA7-45AE-4108-BCD6-72DFAC21B876}"/>
              </a:ext>
            </a:extLst>
          </p:cNvPr>
          <p:cNvSpPr/>
          <p:nvPr/>
        </p:nvSpPr>
        <p:spPr>
          <a:xfrm>
            <a:off x="6253480" y="3708400"/>
            <a:ext cx="205232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err="1"/>
              <a:t>Radikalisierung</a:t>
            </a:r>
            <a:endParaRPr lang="en-GB" b="1" dirty="0"/>
          </a:p>
        </p:txBody>
      </p:sp>
      <p:sp>
        <p:nvSpPr>
          <p:cNvPr id="9" name="Pijl: rechts 8">
            <a:extLst>
              <a:ext uri="{FF2B5EF4-FFF2-40B4-BE49-F238E27FC236}">
                <a16:creationId xmlns:a16="http://schemas.microsoft.com/office/drawing/2014/main" id="{1EDF9DF3-BE7F-4DC1-A826-076566216259}"/>
              </a:ext>
            </a:extLst>
          </p:cNvPr>
          <p:cNvSpPr/>
          <p:nvPr/>
        </p:nvSpPr>
        <p:spPr>
          <a:xfrm>
            <a:off x="3065252" y="3708400"/>
            <a:ext cx="3048000" cy="7524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err="1"/>
              <a:t>Wut</a:t>
            </a:r>
            <a:endParaRPr lang="en-GB" sz="2000" b="1" dirty="0"/>
          </a:p>
        </p:txBody>
      </p:sp>
      <p:sp>
        <p:nvSpPr>
          <p:cNvPr id="11" name="Pijl: rechts 10">
            <a:extLst>
              <a:ext uri="{FF2B5EF4-FFF2-40B4-BE49-F238E27FC236}">
                <a16:creationId xmlns:a16="http://schemas.microsoft.com/office/drawing/2014/main" id="{3A6DE0A5-BDB6-43DF-9515-A3440ECAA20B}"/>
              </a:ext>
            </a:extLst>
          </p:cNvPr>
          <p:cNvSpPr/>
          <p:nvPr/>
        </p:nvSpPr>
        <p:spPr>
          <a:xfrm rot="5400000">
            <a:off x="4307840" y="3432174"/>
            <a:ext cx="685801" cy="1524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Pijl: rechts 11">
            <a:extLst>
              <a:ext uri="{FF2B5EF4-FFF2-40B4-BE49-F238E27FC236}">
                <a16:creationId xmlns:a16="http://schemas.microsoft.com/office/drawing/2014/main" id="{6E67A5E7-D5A0-407A-8571-23B3DE1DA5F9}"/>
              </a:ext>
            </a:extLst>
          </p:cNvPr>
          <p:cNvSpPr/>
          <p:nvPr/>
        </p:nvSpPr>
        <p:spPr>
          <a:xfrm rot="16200000">
            <a:off x="4305301" y="4610099"/>
            <a:ext cx="685801" cy="1524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hthoek: afgeronde hoeken 12">
            <a:extLst>
              <a:ext uri="{FF2B5EF4-FFF2-40B4-BE49-F238E27FC236}">
                <a16:creationId xmlns:a16="http://schemas.microsoft.com/office/drawing/2014/main" id="{F1D05287-9AF8-4596-93B8-3C40715924C0}"/>
              </a:ext>
            </a:extLst>
          </p:cNvPr>
          <p:cNvSpPr/>
          <p:nvPr/>
        </p:nvSpPr>
        <p:spPr>
          <a:xfrm>
            <a:off x="3581401" y="5083176"/>
            <a:ext cx="2133600" cy="7524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err="1"/>
              <a:t>Unzureichende</a:t>
            </a:r>
            <a:r>
              <a:rPr lang="en-GB" b="1" dirty="0"/>
              <a:t> </a:t>
            </a:r>
            <a:r>
              <a:rPr lang="en-GB" b="1" dirty="0" err="1"/>
              <a:t>Selbstkontrolle</a:t>
            </a:r>
            <a:endParaRPr lang="en-GB" b="1" dirty="0"/>
          </a:p>
        </p:txBody>
      </p:sp>
      <p:sp>
        <p:nvSpPr>
          <p:cNvPr id="14" name="Rechthoek: afgeronde hoeken 13">
            <a:extLst>
              <a:ext uri="{FF2B5EF4-FFF2-40B4-BE49-F238E27FC236}">
                <a16:creationId xmlns:a16="http://schemas.microsoft.com/office/drawing/2014/main" id="{AFC94FBB-8B37-4D7B-BCF7-E061BBD26F47}"/>
              </a:ext>
            </a:extLst>
          </p:cNvPr>
          <p:cNvSpPr/>
          <p:nvPr/>
        </p:nvSpPr>
        <p:spPr>
          <a:xfrm>
            <a:off x="3888740" y="2397125"/>
            <a:ext cx="15240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err="1"/>
              <a:t>Unsicherheit</a:t>
            </a:r>
            <a:endParaRPr lang="en-GB" b="1" dirty="0"/>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en-US" dirty="0" err="1"/>
              <a:t>Wut</a:t>
            </a:r>
            <a:endParaRPr lang="bg-BG" dirty="0"/>
          </a:p>
        </p:txBody>
      </p:sp>
      <p:sp>
        <p:nvSpPr>
          <p:cNvPr id="15" name="TextBox 5">
            <a:extLst>
              <a:ext uri="{FF2B5EF4-FFF2-40B4-BE49-F238E27FC236}">
                <a16:creationId xmlns:a16="http://schemas.microsoft.com/office/drawing/2014/main" id="{4241B72F-E99B-4665-8FF3-1A1A79F55B4E}"/>
              </a:ext>
            </a:extLst>
          </p:cNvPr>
          <p:cNvSpPr txBox="1"/>
          <p:nvPr/>
        </p:nvSpPr>
        <p:spPr>
          <a:xfrm>
            <a:off x="685800" y="6068333"/>
            <a:ext cx="2520280" cy="215444"/>
          </a:xfrm>
          <a:prstGeom prst="rect">
            <a:avLst/>
          </a:prstGeom>
          <a:noFill/>
        </p:spPr>
        <p:txBody>
          <a:bodyPr wrap="square" rtlCol="0">
            <a:spAutoFit/>
          </a:bodyPr>
          <a:lstStyle/>
          <a:p>
            <a:pPr algn="ctr"/>
            <a:r>
              <a:rPr lang="nl-NL" sz="800" i="1" dirty="0">
                <a:solidFill>
                  <a:schemeClr val="bg1">
                    <a:lumMod val="50000"/>
                  </a:schemeClr>
                </a:solidFill>
              </a:rPr>
              <a:t>Source: Van den Bos (2019)</a:t>
            </a:r>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en-GB" dirty="0" err="1"/>
              <a:t>Wut</a:t>
            </a:r>
            <a:endParaRPr lang="en-GB" dirty="0"/>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5</a:t>
            </a:fld>
            <a:endParaRPr lang="en-US" dirty="0"/>
          </a:p>
        </p:txBody>
      </p:sp>
      <p:sp>
        <p:nvSpPr>
          <p:cNvPr id="9" name="Tekstvak 8">
            <a:extLst>
              <a:ext uri="{FF2B5EF4-FFF2-40B4-BE49-F238E27FC236}">
                <a16:creationId xmlns:a16="http://schemas.microsoft.com/office/drawing/2014/main" id="{BA51A5ED-C96A-48B1-945E-654C003B0D37}"/>
              </a:ext>
            </a:extLst>
          </p:cNvPr>
          <p:cNvSpPr txBox="1"/>
          <p:nvPr/>
        </p:nvSpPr>
        <p:spPr>
          <a:xfrm>
            <a:off x="623454" y="2859613"/>
            <a:ext cx="3034145" cy="1138773"/>
          </a:xfrm>
          <a:prstGeom prst="rect">
            <a:avLst/>
          </a:prstGeom>
          <a:noFill/>
        </p:spPr>
        <p:txBody>
          <a:bodyPr wrap="square">
            <a:spAutoFit/>
          </a:bodyPr>
          <a:lstStyle/>
          <a:p>
            <a:endParaRPr lang="en-GB" sz="2000" dirty="0">
              <a:solidFill>
                <a:schemeClr val="tx1">
                  <a:lumMod val="75000"/>
                  <a:lumOff val="25000"/>
                </a:schemeClr>
              </a:solidFill>
            </a:endParaRPr>
          </a:p>
          <a:p>
            <a:r>
              <a:rPr lang="en-US" sz="2400" b="0" i="0" kern="1200" dirty="0" err="1">
                <a:solidFill>
                  <a:schemeClr val="tx1">
                    <a:lumMod val="75000"/>
                    <a:lumOff val="25000"/>
                  </a:schemeClr>
                </a:solidFill>
                <a:effectLst/>
              </a:rPr>
              <a:t>Pri</a:t>
            </a:r>
            <a:r>
              <a:rPr lang="en-US" sz="2400" dirty="0" err="1">
                <a:solidFill>
                  <a:schemeClr val="tx1">
                    <a:lumMod val="75000"/>
                    <a:lumOff val="25000"/>
                  </a:schemeClr>
                </a:solidFill>
              </a:rPr>
              <a:t>märe</a:t>
            </a:r>
            <a:r>
              <a:rPr lang="en-US" sz="2400" dirty="0">
                <a:solidFill>
                  <a:schemeClr val="tx1">
                    <a:lumMod val="75000"/>
                    <a:lumOff val="25000"/>
                  </a:schemeClr>
                </a:solidFill>
              </a:rPr>
              <a:t> und </a:t>
            </a:r>
            <a:r>
              <a:rPr lang="en-US" sz="2400" dirty="0" err="1">
                <a:solidFill>
                  <a:schemeClr val="tx1">
                    <a:lumMod val="75000"/>
                    <a:lumOff val="25000"/>
                  </a:schemeClr>
                </a:solidFill>
              </a:rPr>
              <a:t>sekundäre</a:t>
            </a:r>
            <a:r>
              <a:rPr lang="en-US" sz="2400" dirty="0">
                <a:solidFill>
                  <a:schemeClr val="tx1">
                    <a:lumMod val="75000"/>
                    <a:lumOff val="25000"/>
                  </a:schemeClr>
                </a:solidFill>
              </a:rPr>
              <a:t> </a:t>
            </a:r>
            <a:r>
              <a:rPr lang="en-US" sz="2400" b="0" i="0" kern="1200" dirty="0" err="1">
                <a:solidFill>
                  <a:schemeClr val="tx1">
                    <a:lumMod val="75000"/>
                    <a:lumOff val="25000"/>
                  </a:schemeClr>
                </a:solidFill>
                <a:effectLst/>
              </a:rPr>
              <a:t>Emotionen</a:t>
            </a:r>
            <a:endParaRPr lang="en-GB" sz="2400" dirty="0">
              <a:solidFill>
                <a:schemeClr val="tx1">
                  <a:lumMod val="75000"/>
                  <a:lumOff val="25000"/>
                </a:schemeClr>
              </a:solidFill>
            </a:endParaRPr>
          </a:p>
        </p:txBody>
      </p:sp>
      <p:sp>
        <p:nvSpPr>
          <p:cNvPr id="7" name="TextBox 5">
            <a:extLst>
              <a:ext uri="{FF2B5EF4-FFF2-40B4-BE49-F238E27FC236}">
                <a16:creationId xmlns:a16="http://schemas.microsoft.com/office/drawing/2014/main" id="{C0A83567-1C15-450C-B5A8-EB2F2C10B423}"/>
              </a:ext>
            </a:extLst>
          </p:cNvPr>
          <p:cNvSpPr txBox="1"/>
          <p:nvPr/>
        </p:nvSpPr>
        <p:spPr>
          <a:xfrm>
            <a:off x="4056857" y="6292695"/>
            <a:ext cx="4992685" cy="215444"/>
          </a:xfrm>
          <a:prstGeom prst="rect">
            <a:avLst/>
          </a:prstGeom>
          <a:noFill/>
        </p:spPr>
        <p:txBody>
          <a:bodyPr wrap="square" rtlCol="0">
            <a:spAutoFit/>
          </a:bodyPr>
          <a:lstStyle/>
          <a:p>
            <a:r>
              <a:rPr lang="nl-NL" sz="8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Based on: https://www.gottman.com/blog/the-anger-iceberg/</a:t>
            </a:r>
            <a:endParaRPr lang="en-GB" sz="800" i="1" dirty="0">
              <a:solidFill>
                <a:schemeClr val="bg1">
                  <a:lumMod val="50000"/>
                </a:schemeClr>
              </a:solidFill>
            </a:endParaRPr>
          </a:p>
        </p:txBody>
      </p:sp>
      <p:pic>
        <p:nvPicPr>
          <p:cNvPr id="8" name="Картина 7">
            <a:extLst>
              <a:ext uri="{FF2B5EF4-FFF2-40B4-BE49-F238E27FC236}">
                <a16:creationId xmlns:a16="http://schemas.microsoft.com/office/drawing/2014/main" id="{6BA7D7B5-E498-4654-B091-26FEF73DF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1400175"/>
            <a:ext cx="3779520" cy="4898136"/>
          </a:xfrm>
          <a:prstGeom prst="rect">
            <a:avLst/>
          </a:prstGeom>
        </p:spPr>
      </p:pic>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Картина, която съдържа графична колекция&#10;&#10;Описанието е генерирано автоматично">
            <a:extLst>
              <a:ext uri="{FF2B5EF4-FFF2-40B4-BE49-F238E27FC236}">
                <a16:creationId xmlns:a16="http://schemas.microsoft.com/office/drawing/2014/main" id="{CD71DDB6-1CC7-4A7E-BB2E-8D82E4169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329" y="3587932"/>
            <a:ext cx="1811341" cy="178743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03797513"/>
              </p:ext>
            </p:extLst>
          </p:nvPr>
        </p:nvGraphicFramePr>
        <p:xfrm>
          <a:off x="685800" y="2279654"/>
          <a:ext cx="7772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en-US" dirty="0" err="1"/>
              <a:t>Wut</a:t>
            </a:r>
            <a:endParaRPr lang="bg-BG" dirty="0"/>
          </a:p>
        </p:txBody>
      </p:sp>
    </p:spTree>
    <p:extLst>
      <p:ext uri="{BB962C8B-B14F-4D97-AF65-F5344CB8AC3E}">
        <p14:creationId xmlns:p14="http://schemas.microsoft.com/office/powerpoint/2010/main" val="1117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5650315"/>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a:t>
            </a:r>
            <a:r>
              <a:rPr lang="en-GB" dirty="0" err="1"/>
              <a:t>zu</a:t>
            </a:r>
            <a:r>
              <a:rPr lang="en-GB" dirty="0"/>
              <a:t> </a:t>
            </a:r>
            <a:r>
              <a:rPr lang="en-GB" dirty="0" err="1"/>
              <a:t>Wutmanagement</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7</a:t>
            </a:fld>
            <a:endParaRPr lang="en-US" dirty="0"/>
          </a:p>
        </p:txBody>
      </p:sp>
    </p:spTree>
    <p:extLst>
      <p:ext uri="{BB962C8B-B14F-4D97-AF65-F5344CB8AC3E}">
        <p14:creationId xmlns:p14="http://schemas.microsoft.com/office/powerpoint/2010/main" val="3977771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Wut</a:t>
            </a:r>
            <a:r>
              <a:rPr lang="en-GB" dirty="0"/>
              <a:t>-Management: </a:t>
            </a:r>
            <a:r>
              <a:rPr lang="en-GB" dirty="0" err="1"/>
              <a:t>Übung</a:t>
            </a:r>
            <a:r>
              <a:rPr lang="en-GB" dirty="0"/>
              <a:t> 1</a:t>
            </a:r>
          </a:p>
        </p:txBody>
      </p:sp>
      <p:sp>
        <p:nvSpPr>
          <p:cNvPr id="3" name="Текстов контейнер 2">
            <a:extLst>
              <a:ext uri="{FF2B5EF4-FFF2-40B4-BE49-F238E27FC236}">
                <a16:creationId xmlns:a16="http://schemas.microsoft.com/office/drawing/2014/main" id="{8304D1A8-30A8-4354-AB2B-7E96556F3865}"/>
              </a:ext>
            </a:extLst>
          </p:cNvPr>
          <p:cNvSpPr>
            <a:spLocks noGrp="1"/>
          </p:cNvSpPr>
          <p:nvPr>
            <p:ph idx="1"/>
          </p:nvPr>
        </p:nvSpPr>
        <p:spPr>
          <a:xfrm>
            <a:off x="685800" y="2286000"/>
            <a:ext cx="3124200" cy="3733799"/>
          </a:xfrm>
        </p:spPr>
        <p:txBody>
          <a:bodyPr>
            <a:normAutofit/>
          </a:bodyPr>
          <a:lstStyle/>
          <a:p>
            <a:pPr marL="0" indent="0">
              <a:buNone/>
            </a:pPr>
            <a:endParaRPr lang="en-GB" sz="2000" b="1" dirty="0">
              <a:solidFill>
                <a:schemeClr val="tx1">
                  <a:lumMod val="75000"/>
                  <a:lumOff val="25000"/>
                </a:schemeClr>
              </a:solidFill>
            </a:endParaRPr>
          </a:p>
          <a:p>
            <a:pPr marL="0" indent="0">
              <a:buNone/>
            </a:pPr>
            <a:r>
              <a:rPr lang="en-GB" sz="2000" b="1" dirty="0">
                <a:solidFill>
                  <a:schemeClr val="tx1">
                    <a:lumMod val="75000"/>
                    <a:lumOff val="25000"/>
                  </a:schemeClr>
                </a:solidFill>
              </a:rPr>
              <a:t>Rad der </a:t>
            </a:r>
            <a:r>
              <a:rPr lang="en-GB" sz="2000" b="1" dirty="0" err="1">
                <a:solidFill>
                  <a:schemeClr val="tx1">
                    <a:lumMod val="75000"/>
                    <a:lumOff val="25000"/>
                  </a:schemeClr>
                </a:solidFill>
              </a:rPr>
              <a:t>Emotionen</a:t>
            </a:r>
            <a:endParaRPr lang="en-GB" sz="2000" b="1" dirty="0">
              <a:solidFill>
                <a:schemeClr val="tx1">
                  <a:lumMod val="75000"/>
                  <a:lumOff val="25000"/>
                </a:schemeClr>
              </a:solidFill>
            </a:endParaRPr>
          </a:p>
          <a:p>
            <a:pPr marL="0" indent="0">
              <a:buNone/>
            </a:pPr>
            <a:r>
              <a:rPr lang="en-GB" sz="1050" dirty="0">
                <a:solidFill>
                  <a:schemeClr val="tx1">
                    <a:lumMod val="75000"/>
                    <a:lumOff val="25000"/>
                  </a:schemeClr>
                </a:solidFill>
              </a:rPr>
              <a:t>(Robert </a:t>
            </a:r>
            <a:r>
              <a:rPr lang="en-GB" sz="1050" dirty="0" err="1">
                <a:solidFill>
                  <a:schemeClr val="tx1">
                    <a:lumMod val="75000"/>
                    <a:lumOff val="25000"/>
                  </a:schemeClr>
                </a:solidFill>
              </a:rPr>
              <a:t>Plutchik</a:t>
            </a:r>
            <a:r>
              <a:rPr lang="en-GB" sz="1050" dirty="0">
                <a:solidFill>
                  <a:schemeClr val="tx1">
                    <a:lumMod val="75000"/>
                    <a:lumOff val="25000"/>
                  </a:schemeClr>
                </a:solidFill>
              </a:rPr>
              <a:t>, 1980)</a:t>
            </a:r>
          </a:p>
          <a:p>
            <a:pPr marL="0" indent="0">
              <a:buNone/>
            </a:pPr>
            <a:endParaRPr lang="en-GB" sz="1050" dirty="0">
              <a:solidFill>
                <a:schemeClr val="tx1">
                  <a:lumMod val="75000"/>
                  <a:lumOff val="25000"/>
                </a:schemeClr>
              </a:solidFill>
            </a:endParaRPr>
          </a:p>
          <a:p>
            <a:pPr marL="0" indent="0">
              <a:buNone/>
            </a:pPr>
            <a:r>
              <a:rPr lang="nl-NL" sz="2000" dirty="0">
                <a:solidFill>
                  <a:schemeClr val="tx1">
                    <a:lumMod val="75000"/>
                    <a:lumOff val="25000"/>
                  </a:schemeClr>
                </a:solidFill>
              </a:rPr>
              <a:t>Hinweise:</a:t>
            </a:r>
          </a:p>
          <a:p>
            <a:pPr marL="285750" indent="-285750">
              <a:buFont typeface="Arial" panose="020B0604020202020204" pitchFamily="34" charset="0"/>
              <a:buChar char="•"/>
            </a:pPr>
            <a:r>
              <a:rPr lang="nl-NL" sz="2000" dirty="0">
                <a:solidFill>
                  <a:schemeClr val="tx1">
                    <a:lumMod val="75000"/>
                    <a:lumOff val="25000"/>
                  </a:schemeClr>
                </a:solidFill>
              </a:rPr>
              <a:t>Wähle eine Emotion</a:t>
            </a:r>
          </a:p>
          <a:p>
            <a:pPr marL="285750" indent="-285750">
              <a:buFont typeface="Arial" panose="020B0604020202020204" pitchFamily="34" charset="0"/>
              <a:buChar char="•"/>
            </a:pPr>
            <a:r>
              <a:rPr lang="nl-NL" sz="2000" dirty="0">
                <a:solidFill>
                  <a:schemeClr val="tx1">
                    <a:lumMod val="75000"/>
                    <a:lumOff val="25000"/>
                  </a:schemeClr>
                </a:solidFill>
              </a:rPr>
              <a:t>Drücke es non-verbal aus, wobei es für die anderen TeilnehmerInnen verständlich sein soll</a:t>
            </a:r>
            <a:endParaRPr lang="bg-BG" sz="20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8</a:t>
            </a:fld>
            <a:endParaRPr lang="en-US" dirty="0"/>
          </a:p>
        </p:txBody>
      </p:sp>
      <p:pic>
        <p:nvPicPr>
          <p:cNvPr id="7" name="Picture 2" descr="colored feeling wheel CC license">
            <a:extLst>
              <a:ext uri="{FF2B5EF4-FFF2-40B4-BE49-F238E27FC236}">
                <a16:creationId xmlns:a16="http://schemas.microsoft.com/office/drawing/2014/main" id="{F18A3022-E817-4BD5-9687-27FF11F9AA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878" y="2286000"/>
            <a:ext cx="410432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7552</Words>
  <Application>Microsoft Office PowerPoint</Application>
  <PresentationFormat>Bildschirmpräsentation (4:3)</PresentationFormat>
  <Paragraphs>744</Paragraphs>
  <Slides>34</Slides>
  <Notes>33</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34</vt:i4>
      </vt:variant>
    </vt:vector>
  </HeadingPairs>
  <TitlesOfParts>
    <vt:vector size="40" baseType="lpstr">
      <vt:lpstr>Arial</vt:lpstr>
      <vt:lpstr>Avenir Roman</vt:lpstr>
      <vt:lpstr>Calibri</vt:lpstr>
      <vt:lpstr>Open Sans</vt:lpstr>
      <vt:lpstr>Verdana</vt:lpstr>
      <vt:lpstr>Office Theme</vt:lpstr>
      <vt:lpstr>Train the Trainer</vt:lpstr>
      <vt:lpstr>Programm</vt:lpstr>
      <vt:lpstr>Wut: Übung</vt:lpstr>
      <vt:lpstr>Wut</vt:lpstr>
      <vt:lpstr>Wut</vt:lpstr>
      <vt:lpstr>Wut</vt:lpstr>
      <vt:lpstr>Wut</vt:lpstr>
      <vt:lpstr>Workshop zu Wutmanagement</vt:lpstr>
      <vt:lpstr>Wut-Management: Übung 1</vt:lpstr>
      <vt:lpstr>Wut-Management: Übung 1</vt:lpstr>
      <vt:lpstr>Wut-Management: Übung 2</vt:lpstr>
      <vt:lpstr>Wut-Management: Übung 2</vt:lpstr>
      <vt:lpstr>PowerPoint-Präsentation</vt:lpstr>
      <vt:lpstr>Narrative und Identitäten</vt:lpstr>
      <vt:lpstr>Narrative und Identitäten</vt:lpstr>
      <vt:lpstr>Narrative und Identitäten</vt:lpstr>
      <vt:lpstr>Narrative und Identitäten: Übungen </vt:lpstr>
      <vt:lpstr>Narrative und Identitäten: Übungen </vt:lpstr>
      <vt:lpstr>Narrative und Identitäten: Übungen </vt:lpstr>
      <vt:lpstr>Narrative und Identitäten: Übungen </vt:lpstr>
      <vt:lpstr>Toxische Narrative</vt:lpstr>
      <vt:lpstr>Narrative</vt:lpstr>
      <vt:lpstr>Workshop zum Thema Narrative und Identitäten</vt:lpstr>
      <vt:lpstr>Narrative und Identitäten: Übungen</vt:lpstr>
      <vt:lpstr>Narrative und Identitäten: Übungen</vt:lpstr>
      <vt:lpstr>Debatte und Simulation</vt:lpstr>
      <vt:lpstr>Workshop zu Debatte und Simulation</vt:lpstr>
      <vt:lpstr>Die Mitte</vt:lpstr>
      <vt:lpstr>Debatte und Simulation: Übungen</vt:lpstr>
      <vt:lpstr>Debatte und Simulation: Übungen</vt:lpstr>
      <vt:lpstr>Feedback</vt:lpstr>
      <vt:lpstr>Frage für das nächste Mal</vt:lpstr>
      <vt:lpstr>Abschluss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SPG</cp:lastModifiedBy>
  <cp:revision>156</cp:revision>
  <dcterms:created xsi:type="dcterms:W3CDTF">2019-01-04T14:31:26Z</dcterms:created>
  <dcterms:modified xsi:type="dcterms:W3CDTF">2021-06-07T11:50:26Z</dcterms:modified>
</cp:coreProperties>
</file>