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4"/>
  </p:notesMasterIdLst>
  <p:handoutMasterIdLst>
    <p:handoutMasterId r:id="rId45"/>
  </p:handoutMasterIdLst>
  <p:sldIdLst>
    <p:sldId id="471" r:id="rId2"/>
    <p:sldId id="292" r:id="rId3"/>
    <p:sldId id="446" r:id="rId4"/>
    <p:sldId id="578" r:id="rId5"/>
    <p:sldId id="406" r:id="rId6"/>
    <p:sldId id="575" r:id="rId7"/>
    <p:sldId id="587" r:id="rId8"/>
    <p:sldId id="419" r:id="rId9"/>
    <p:sldId id="355" r:id="rId10"/>
    <p:sldId id="351" r:id="rId11"/>
    <p:sldId id="422" r:id="rId12"/>
    <p:sldId id="321" r:id="rId13"/>
    <p:sldId id="440" r:id="rId14"/>
    <p:sldId id="400" r:id="rId15"/>
    <p:sldId id="456" r:id="rId16"/>
    <p:sldId id="501" r:id="rId17"/>
    <p:sldId id="442" r:id="rId18"/>
    <p:sldId id="579" r:id="rId19"/>
    <p:sldId id="585" r:id="rId20"/>
    <p:sldId id="411" r:id="rId21"/>
    <p:sldId id="354" r:id="rId22"/>
    <p:sldId id="582" r:id="rId23"/>
    <p:sldId id="552" r:id="rId24"/>
    <p:sldId id="553" r:id="rId25"/>
    <p:sldId id="461" r:id="rId26"/>
    <p:sldId id="462" r:id="rId27"/>
    <p:sldId id="463" r:id="rId28"/>
    <p:sldId id="357" r:id="rId29"/>
    <p:sldId id="369" r:id="rId30"/>
    <p:sldId id="423" r:id="rId31"/>
    <p:sldId id="465" r:id="rId32"/>
    <p:sldId id="466" r:id="rId33"/>
    <p:sldId id="583" r:id="rId34"/>
    <p:sldId id="586" r:id="rId35"/>
    <p:sldId id="441" r:id="rId36"/>
    <p:sldId id="507" r:id="rId37"/>
    <p:sldId id="505" r:id="rId38"/>
    <p:sldId id="506" r:id="rId39"/>
    <p:sldId id="469" r:id="rId40"/>
    <p:sldId id="435" r:id="rId41"/>
    <p:sldId id="470" r:id="rId42"/>
    <p:sldId id="26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8" autoAdjust="0"/>
    <p:restoredTop sz="73269" autoAdjust="0"/>
  </p:normalViewPr>
  <p:slideViewPr>
    <p:cSldViewPr>
      <p:cViewPr varScale="1">
        <p:scale>
          <a:sx n="80" d="100"/>
          <a:sy n="80" d="100"/>
        </p:scale>
        <p:origin x="2430" y="90"/>
      </p:cViewPr>
      <p:guideLst>
        <p:guide orient="horz" pos="2160"/>
        <p:guide pos="2880"/>
      </p:guideLst>
    </p:cSldViewPr>
  </p:slideViewPr>
  <p:outlineViewPr>
    <p:cViewPr>
      <p:scale>
        <a:sx n="33" d="100"/>
        <a:sy n="33" d="100"/>
      </p:scale>
      <p:origin x="0" y="-11748"/>
    </p:cViewPr>
  </p:outlineViewPr>
  <p:notesTextViewPr>
    <p:cViewPr>
      <p:scale>
        <a:sx n="3" d="2"/>
        <a:sy n="3" d="2"/>
      </p:scale>
      <p:origin x="0" y="-3246"/>
    </p:cViewPr>
  </p:notesTextViewPr>
  <p:sorterViewPr>
    <p:cViewPr>
      <p:scale>
        <a:sx n="100" d="100"/>
        <a:sy n="100" d="100"/>
      </p:scale>
      <p:origin x="0" y="0"/>
    </p:cViewPr>
  </p:sorterViewPr>
  <p:notesViewPr>
    <p:cSldViewPr>
      <p:cViewPr varScale="1">
        <p:scale>
          <a:sx n="81" d="100"/>
          <a:sy n="81" d="100"/>
        </p:scale>
        <p:origin x="15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a:t>
          </a:r>
          <a:r>
            <a:rPr lang="en-US" dirty="0" err="1"/>
            <a:t>Een</a:t>
          </a:r>
          <a:r>
            <a:rPr lang="en-US" dirty="0"/>
            <a:t> </a:t>
          </a:r>
          <a:r>
            <a:rPr lang="en-US" dirty="0" err="1"/>
            <a:t>goede</a:t>
          </a:r>
          <a:r>
            <a:rPr lang="en-US" dirty="0"/>
            <a:t> coach / </a:t>
          </a:r>
          <a:r>
            <a:rPr lang="en-US" dirty="0" err="1"/>
            <a:t>ouder</a:t>
          </a:r>
          <a:r>
            <a:rPr lang="en-US" dirty="0"/>
            <a:t>?</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Bouw je eigen </a:t>
          </a:r>
          <a:r>
            <a:rPr lang="en-US" dirty="0" err="1"/>
            <a:t>rolmodel</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err="1"/>
            <a:t>Radicalisering</a:t>
          </a:r>
          <a:r>
            <a:rPr lang="en-GB" dirty="0"/>
            <a:t> in het </a:t>
          </a:r>
          <a:r>
            <a:rPr lang="en-GB" dirty="0" err="1"/>
            <a:t>algemeen</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err="1"/>
            <a:t>Verband</a:t>
          </a:r>
          <a:r>
            <a:rPr lang="en-GB" dirty="0"/>
            <a:t> </a:t>
          </a:r>
          <a:r>
            <a:rPr lang="en-GB" dirty="0" err="1"/>
            <a:t>tussen</a:t>
          </a:r>
          <a:r>
            <a:rPr lang="en-GB" dirty="0"/>
            <a:t> </a:t>
          </a:r>
          <a:r>
            <a:rPr lang="en-GB" dirty="0" err="1"/>
            <a:t>radicalisering</a:t>
          </a:r>
          <a:r>
            <a:rPr lang="en-GB" dirty="0"/>
            <a:t> </a:t>
          </a:r>
          <a:r>
            <a:rPr lang="en-GB" dirty="0" err="1"/>
            <a:t>en</a:t>
          </a:r>
          <a:r>
            <a:rPr lang="en-GB" dirty="0"/>
            <a:t> </a:t>
          </a:r>
          <a:r>
            <a:rPr lang="en-GB" dirty="0" err="1"/>
            <a:t>specifiek</a:t>
          </a:r>
          <a:r>
            <a:rPr lang="en-GB" dirty="0"/>
            <a:t> </a:t>
          </a:r>
          <a:r>
            <a:rPr lang="en-GB" dirty="0" err="1"/>
            <a:t>onderwerp</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err="1"/>
            <a:t>Toelichting</a:t>
          </a:r>
          <a:r>
            <a:rPr lang="en-GB" dirty="0"/>
            <a:t> op </a:t>
          </a:r>
          <a:r>
            <a:rPr lang="en-GB" dirty="0" err="1"/>
            <a:t>een</a:t>
          </a:r>
          <a:r>
            <a:rPr lang="en-GB" dirty="0"/>
            <a:t> </a:t>
          </a:r>
          <a:r>
            <a:rPr lang="en-GB" dirty="0" err="1"/>
            <a:t>specifiek</a:t>
          </a:r>
          <a:r>
            <a:rPr lang="en-GB" dirty="0"/>
            <a:t> </a:t>
          </a:r>
          <a:r>
            <a:rPr lang="en-GB" dirty="0" err="1"/>
            <a:t>onderwerp</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Oefeningen</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a:t>
          </a:r>
          <a:r>
            <a:rPr lang="en-US" dirty="0" err="1"/>
            <a:t>Probeer</a:t>
          </a:r>
          <a:r>
            <a:rPr lang="en-US" dirty="0"/>
            <a:t> </a:t>
          </a:r>
          <a:r>
            <a:rPr lang="en-US" dirty="0" err="1"/>
            <a:t>één</a:t>
          </a:r>
          <a:r>
            <a:rPr lang="en-US" dirty="0"/>
            <a:t> zin</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De 6 </a:t>
          </a:r>
          <a:r>
            <a:rPr lang="en-US" dirty="0" err="1"/>
            <a:t>vragen</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Opbouw</a:t>
          </a:r>
          <a:r>
            <a:rPr lang="en-US" dirty="0"/>
            <a:t> </a:t>
          </a:r>
          <a:r>
            <a:rPr lang="en-US" dirty="0" err="1"/>
            <a:t>individuele</a:t>
          </a:r>
          <a:r>
            <a:rPr lang="en-US" dirty="0"/>
            <a:t> </a:t>
          </a:r>
          <a:r>
            <a:rPr lang="en-US" dirty="0" err="1"/>
            <a:t>capaciteiten</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t>
          </a:r>
          <a:r>
            <a:rPr lang="en-US" dirty="0" err="1"/>
            <a:t>en</a:t>
          </a:r>
          <a:r>
            <a:rPr lang="en-US" dirty="0"/>
            <a:t> </a:t>
          </a:r>
          <a:r>
            <a:rPr lang="en-US" dirty="0" err="1"/>
            <a:t>ouderschap</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Kritisch</a:t>
          </a:r>
          <a:r>
            <a:rPr lang="en-US" dirty="0"/>
            <a:t> </a:t>
          </a:r>
          <a:r>
            <a:rPr lang="en-US" dirty="0" err="1"/>
            <a:t>denken</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Opbouw</a:t>
          </a:r>
          <a:r>
            <a:rPr lang="en-US" dirty="0"/>
            <a:t> </a:t>
          </a:r>
          <a:r>
            <a:rPr lang="en-US" dirty="0" err="1"/>
            <a:t>capaciteiten</a:t>
          </a:r>
          <a:r>
            <a:rPr lang="en-US" dirty="0"/>
            <a:t> </a:t>
          </a:r>
          <a:r>
            <a:rPr lang="en-US" dirty="0" err="1"/>
            <a:t>gemeenschap</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a:t>Overheidsoptreden</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Omgaan</a:t>
          </a:r>
          <a:r>
            <a:rPr lang="en-US" dirty="0"/>
            <a:t> met </a:t>
          </a:r>
          <a:r>
            <a:rPr lang="en-US" dirty="0" err="1"/>
            <a:t>boosheid</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Narrativen</a:t>
          </a:r>
          <a:r>
            <a:rPr lang="en-US" dirty="0"/>
            <a:t> </a:t>
          </a:r>
          <a:r>
            <a:rPr lang="en-US" dirty="0" err="1"/>
            <a:t>en</a:t>
          </a:r>
          <a:r>
            <a:rPr lang="en-US" dirty="0"/>
            <a:t> </a:t>
          </a:r>
          <a:r>
            <a:rPr lang="en-US" dirty="0" err="1"/>
            <a:t>identiteit</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Constructief</a:t>
          </a:r>
          <a:r>
            <a:rPr lang="en-US" dirty="0"/>
            <a:t> </a:t>
          </a:r>
          <a:r>
            <a:rPr lang="en-US" dirty="0" err="1"/>
            <a:t>discussiëren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Conflicthantering</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a:t>Proportionele</a:t>
          </a:r>
          <a:r>
            <a:rPr lang="en-US" dirty="0"/>
            <a:t> </a:t>
          </a:r>
          <a:r>
            <a:rPr lang="en-US" dirty="0" err="1"/>
            <a:t>overheidsreactie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Natuurlijke</a:t>
          </a:r>
          <a:r>
            <a:rPr lang="en-US" sz="1600" b="1" dirty="0"/>
            <a:t> </a:t>
          </a:r>
          <a:r>
            <a:rPr lang="en-US" sz="1600" b="1" dirty="0" err="1"/>
            <a:t>en</a:t>
          </a:r>
          <a:r>
            <a:rPr lang="en-US" sz="1600" b="1" dirty="0"/>
            <a:t> </a:t>
          </a:r>
          <a:r>
            <a:rPr lang="en-US" sz="1600" b="1" dirty="0" err="1"/>
            <a:t>automatische</a:t>
          </a:r>
          <a:r>
            <a:rPr lang="en-US" sz="1600" b="1" dirty="0"/>
            <a:t> </a:t>
          </a:r>
          <a:r>
            <a:rPr lang="en-US" sz="1600" b="1" dirty="0" err="1"/>
            <a:t>reactie</a:t>
          </a:r>
          <a:endParaRPr lang="en-US" sz="1600" b="1" dirty="0"/>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Fundamentele</a:t>
          </a:r>
          <a:r>
            <a:rPr lang="en-US" sz="1600" b="1" dirty="0"/>
            <a:t> maar </a:t>
          </a:r>
          <a:r>
            <a:rPr lang="en-US" sz="1600" b="1" dirty="0" err="1"/>
            <a:t>vaak</a:t>
          </a:r>
          <a:r>
            <a:rPr lang="en-US" sz="1600" b="1" dirty="0"/>
            <a:t> </a:t>
          </a:r>
          <a:r>
            <a:rPr lang="en-US" sz="1600" b="1" dirty="0" err="1"/>
            <a:t>secundaire</a:t>
          </a:r>
          <a:r>
            <a:rPr lang="en-US" sz="1600" b="1" dirty="0"/>
            <a:t> </a:t>
          </a:r>
          <a:r>
            <a:rPr lang="en-US" sz="1600" b="1" dirty="0" err="1"/>
            <a:t>emotie</a:t>
          </a:r>
          <a:endParaRPr lang="en-US" sz="1600" b="1" dirty="0"/>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Push factor</a:t>
          </a:r>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Ermee</a:t>
          </a:r>
          <a:r>
            <a:rPr lang="en-US" sz="1600" b="1" dirty="0"/>
            <a:t> </a:t>
          </a:r>
          <a:r>
            <a:rPr lang="en-US" sz="1600" b="1" dirty="0" err="1"/>
            <a:t>kunnen</a:t>
          </a:r>
          <a:r>
            <a:rPr lang="en-US" sz="1600" b="1" dirty="0"/>
            <a:t> </a:t>
          </a:r>
          <a:r>
            <a:rPr lang="en-US" sz="1600" b="1" dirty="0" err="1"/>
            <a:t>omgaan</a:t>
          </a:r>
          <a:r>
            <a:rPr lang="en-US" sz="1600" b="1" dirty="0"/>
            <a:t> is </a:t>
          </a:r>
          <a:r>
            <a:rPr lang="en-US" sz="1600" b="1" dirty="0" err="1"/>
            <a:t>aangeleerd</a:t>
          </a:r>
          <a:endParaRPr lang="en-US" sz="1600" b="1" dirty="0"/>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Direct vs </a:t>
          </a:r>
          <a:r>
            <a:rPr lang="en-US" sz="1600" b="1" dirty="0" err="1"/>
            <a:t>chronisch</a:t>
          </a:r>
          <a:endParaRPr lang="en-US" sz="1600" b="1" dirty="0"/>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custT="1"/>
      <dgm:spPr/>
      <dgm:t>
        <a:bodyPr/>
        <a:lstStyle/>
        <a:p>
          <a:r>
            <a:rPr lang="en-GB" sz="2800" dirty="0"/>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nl-NL" sz="1700" noProof="0" dirty="0"/>
            <a:t>Eerstelijnsprofessionals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custT="1"/>
      <dgm:spPr/>
      <dgm:t>
        <a:bodyPr/>
        <a:lstStyle/>
        <a:p>
          <a:r>
            <a:rPr lang="nl-NL" sz="2800" noProof="0" dirty="0"/>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nl-NL" sz="1700" noProof="0" dirty="0"/>
            <a:t>Framework radicalisering</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nl-NL" sz="1700" noProof="0" dirty="0"/>
            <a:t>Oefeningen</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custT="1"/>
      <dgm:spPr/>
      <dgm:t>
        <a:bodyPr/>
        <a:lstStyle/>
        <a:p>
          <a:r>
            <a:rPr lang="en-GB" sz="2800" dirty="0"/>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nl-NL" sz="1700" noProof="0" dirty="0"/>
            <a:t>Kennis krijgen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nl-NL" sz="1700" noProof="0" dirty="0"/>
            <a:t>Vaardigheden oefenen</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r>
            <a:rPr lang="nl-NL" sz="1700" noProof="0" dirty="0"/>
            <a:t>Ouders</a:t>
          </a: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custT="1"/>
      <dgm:spPr/>
      <dgm:t>
        <a:bodyPr/>
        <a:lstStyle/>
        <a:p>
          <a:r>
            <a:rPr lang="en-GB" sz="2800" dirty="0" err="1"/>
            <a:t>Resultaat</a:t>
          </a:r>
          <a:endParaRPr lang="en-GB" sz="2800"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nl-NL" noProof="0" dirty="0"/>
            <a:t>Herkennen signalen</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nl-NL" noProof="0" dirty="0" err="1"/>
            <a:t>Anger</a:t>
          </a:r>
          <a:r>
            <a:rPr lang="nl-NL" noProof="0" dirty="0"/>
            <a:t> management skills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rPr lang="en-GB" dirty="0"/>
            <a:t>Interne </a:t>
          </a:r>
          <a:r>
            <a:rPr lang="en-GB" dirty="0" err="1"/>
            <a:t>identiteit</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en-GB" dirty="0" err="1"/>
            <a:t>Externe</a:t>
          </a:r>
          <a:r>
            <a:rPr lang="en-GB" dirty="0"/>
            <a:t> </a:t>
          </a:r>
          <a:r>
            <a:rPr lang="en-GB" dirty="0" err="1"/>
            <a:t>identiteit</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custT="1"/>
      <dgm:spPr/>
      <dgm:t>
        <a:bodyPr/>
        <a:lstStyle/>
        <a:p>
          <a:r>
            <a:rPr lang="en-GB" sz="2800" dirty="0"/>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en-GB" dirty="0" err="1"/>
            <a:t>Eerstelijnsprofessionals</a:t>
          </a:r>
          <a:endParaRPr lang="en-GB" dirty="0"/>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custT="1"/>
      <dgm:spPr/>
      <dgm:t>
        <a:bodyPr/>
        <a:lstStyle/>
        <a:p>
          <a:r>
            <a:rPr lang="en-GB" sz="2800" dirty="0"/>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en-GB" dirty="0"/>
            <a:t>Framework </a:t>
          </a:r>
          <a:r>
            <a:rPr lang="en-GB" dirty="0" err="1"/>
            <a:t>radicalisering</a:t>
          </a:r>
          <a:endParaRPr lang="en-GB" dirty="0"/>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en-GB" dirty="0" err="1"/>
            <a:t>Oefeningen</a:t>
          </a:r>
          <a:endParaRPr lang="en-GB" dirty="0"/>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custT="1"/>
      <dgm:spPr/>
      <dgm:t>
        <a:bodyPr/>
        <a:lstStyle/>
        <a:p>
          <a:r>
            <a:rPr lang="en-GB" sz="2800" dirty="0"/>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err="1"/>
            <a:t>Kennis</a:t>
          </a:r>
          <a:r>
            <a:rPr lang="en-GB" dirty="0"/>
            <a:t> </a:t>
          </a:r>
          <a:r>
            <a:rPr lang="en-GB" dirty="0" err="1"/>
            <a:t>krijgen</a:t>
          </a:r>
          <a:endParaRPr lang="en-GB" dirty="0"/>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err="1"/>
            <a:t>Vaardigheden</a:t>
          </a:r>
          <a:r>
            <a:rPr lang="en-GB" dirty="0"/>
            <a:t> </a:t>
          </a:r>
          <a:r>
            <a:rPr lang="en-GB" dirty="0" err="1"/>
            <a:t>oefenen</a:t>
          </a:r>
          <a:endParaRPr lang="en-GB" dirty="0"/>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custT="1"/>
      <dgm:spPr/>
      <dgm:t>
        <a:bodyPr/>
        <a:lstStyle/>
        <a:p>
          <a:r>
            <a:rPr lang="en-GB" sz="2800" dirty="0" err="1"/>
            <a:t>Resultaat</a:t>
          </a:r>
          <a:endParaRPr lang="en-GB" sz="2800"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nl-NL" noProof="0" dirty="0"/>
            <a:t>Herkennen signalen</a:t>
          </a:r>
          <a:endParaRPr lang="en-GB" dirty="0"/>
        </a:p>
      </dgm:t>
    </dgm:pt>
    <dgm:pt modelId="{DF400E71-F62E-4429-9BA0-3C44367C473E}" type="parTrans" cxnId="{0CC227D6-88D3-49A7-8750-3C48E4D154D7}">
      <dgm:prSet/>
      <dgm:spPr/>
      <dgm:t>
        <a:bodyPr/>
        <a:lstStyle/>
        <a:p>
          <a:endParaRPr lang="nl-NL"/>
        </a:p>
      </dgm:t>
    </dgm:pt>
    <dgm:pt modelId="{4DC2B445-65BE-41C1-8A0B-44BCD068B89D}" type="sibTrans" cxnId="{0CC227D6-88D3-49A7-8750-3C48E4D154D7}">
      <dgm:prSet/>
      <dgm:spPr/>
      <dgm:t>
        <a:bodyPr/>
        <a:lstStyle/>
        <a:p>
          <a:endParaRPr lang="nl-NL"/>
        </a:p>
      </dgm:t>
    </dgm:pt>
    <dgm:pt modelId="{ABE8A5B4-E513-420F-8615-7FC725422FB3}">
      <dgm:prSet phldrT="[Tekst]"/>
      <dgm:spPr/>
      <dgm:t>
        <a:bodyPr/>
        <a:lstStyle/>
        <a:p>
          <a:r>
            <a:rPr lang="en-GB" dirty="0" err="1"/>
            <a:t>Omgaan</a:t>
          </a:r>
          <a:r>
            <a:rPr lang="en-GB" dirty="0"/>
            <a:t> </a:t>
          </a:r>
          <a:r>
            <a:rPr lang="en-GB" dirty="0" err="1"/>
            <a:t>dysfunctionele</a:t>
          </a:r>
          <a:r>
            <a:rPr lang="en-GB" dirty="0"/>
            <a:t> narratieven</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F4EAE681-8294-4B72-AD8A-86D5E3106421}">
      <dgm:prSet phldrT="[Tekst]"/>
      <dgm:spPr/>
      <dgm:t>
        <a:bodyPr/>
        <a:lstStyle/>
        <a:p>
          <a:r>
            <a:rPr lang="en-GB" dirty="0"/>
            <a:t>Meer </a:t>
          </a:r>
          <a:r>
            <a:rPr lang="en-GB" dirty="0" err="1"/>
            <a:t>positieve</a:t>
          </a:r>
          <a:r>
            <a:rPr lang="en-GB" dirty="0"/>
            <a:t> </a:t>
          </a:r>
          <a:r>
            <a:rPr lang="en-GB" dirty="0" err="1"/>
            <a:t>identiteit</a:t>
          </a:r>
          <a:endParaRPr lang="en-GB" dirty="0"/>
        </a:p>
      </dgm:t>
    </dgm:pt>
    <dgm:pt modelId="{79117FC4-1061-43E5-9F10-3A49594CC6F3}" type="parTrans" cxnId="{7231C326-CD84-49B3-A98B-3C37CBEB0BED}">
      <dgm:prSet/>
      <dgm:spPr/>
    </dgm:pt>
    <dgm:pt modelId="{A19C756E-FA10-499F-B034-FE239A8E6B4E}" type="sibTrans" cxnId="{7231C326-CD84-49B3-A98B-3C37CBEB0BED}">
      <dgm:prSet/>
      <dgm:spPr/>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7231C326-CD84-49B3-A98B-3C37CBEB0BED}" srcId="{24EBDD27-769C-422A-921F-6A362873931C}" destId="{F4EAE681-8294-4B72-AD8A-86D5E3106421}" srcOrd="2" destOrd="0" parTransId="{79117FC4-1061-43E5-9F10-3A49594CC6F3}" sibTransId="{A19C756E-FA10-499F-B034-FE239A8E6B4E}"/>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C6FEBCFC-97D1-49D1-84AA-4A9F7645EF5C}" type="presOf" srcId="{F4EAE681-8294-4B72-AD8A-86D5E3106421}" destId="{58607765-02B2-4957-A800-0D639B23EACD}" srcOrd="0" destOrd="2"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custT="1"/>
      <dgm:spPr/>
      <dgm:t>
        <a:bodyPr/>
        <a:lstStyle/>
        <a:p>
          <a:r>
            <a:rPr lang="en-GB" sz="2800" dirty="0"/>
            <a:t>Wie</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nl-NL" sz="1700" noProof="0" dirty="0"/>
            <a:t>Eerstelijnsprofessionals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custT="1"/>
      <dgm:spPr/>
      <dgm:t>
        <a:bodyPr/>
        <a:lstStyle/>
        <a:p>
          <a:r>
            <a:rPr lang="nl-NL" sz="2800" noProof="0" dirty="0"/>
            <a:t>Wat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nl-NL" sz="1700" noProof="0" dirty="0"/>
            <a:t>Framework radicalisering</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nl-NL" sz="1700" noProof="0" dirty="0"/>
            <a:t>Oefeningen</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custT="1"/>
      <dgm:spPr/>
      <dgm:t>
        <a:bodyPr/>
        <a:lstStyle/>
        <a:p>
          <a:r>
            <a:rPr lang="en-GB" sz="2800" dirty="0"/>
            <a:t>Hoe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nl-NL" sz="1700" noProof="0" dirty="0"/>
            <a:t>Kennis krijgen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nl-NL" sz="1700" noProof="0" dirty="0"/>
            <a:t>Vaardigheden oefenen</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custT="1"/>
      <dgm:spPr/>
      <dgm:t>
        <a:bodyPr/>
        <a:lstStyle/>
        <a:p>
          <a:r>
            <a:rPr lang="en-GB" sz="2800" dirty="0" err="1"/>
            <a:t>Resultaat</a:t>
          </a:r>
          <a:endParaRPr lang="en-GB" sz="2800"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nl-NL" sz="1700" noProof="0" dirty="0"/>
            <a:t>Herkennen signalen</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nl-NL" sz="1700" noProof="0" dirty="0"/>
            <a:t>Discussievaardigheden</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1077449"/>
          <a:ext cx="4508274"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797009"/>
          <a:ext cx="3155791"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en-US" sz="1900" kern="1200" dirty="0"/>
            <a:t>1. </a:t>
          </a:r>
          <a:r>
            <a:rPr lang="en-US" sz="1900" kern="1200" dirty="0" err="1"/>
            <a:t>Een</a:t>
          </a:r>
          <a:r>
            <a:rPr lang="en-US" sz="1900" kern="1200" dirty="0"/>
            <a:t> </a:t>
          </a:r>
          <a:r>
            <a:rPr lang="en-US" sz="1900" kern="1200" dirty="0" err="1"/>
            <a:t>goede</a:t>
          </a:r>
          <a:r>
            <a:rPr lang="en-US" sz="1900" kern="1200" dirty="0"/>
            <a:t> coach / </a:t>
          </a:r>
          <a:r>
            <a:rPr lang="en-US" sz="1900" kern="1200" dirty="0" err="1"/>
            <a:t>ouder</a:t>
          </a:r>
          <a:r>
            <a:rPr lang="en-US" sz="1900" kern="1200" dirty="0"/>
            <a:t>?</a:t>
          </a:r>
          <a:endParaRPr lang="bg-BG" sz="1900" kern="1200" dirty="0"/>
        </a:p>
      </dsp:txBody>
      <dsp:txXfrm>
        <a:off x="252793" y="824389"/>
        <a:ext cx="3101031" cy="506120"/>
      </dsp:txXfrm>
    </dsp:sp>
    <dsp:sp modelId="{E6F02A8B-3A8D-4AC2-8A94-E2C59D34CB0E}">
      <dsp:nvSpPr>
        <dsp:cNvPr id="0" name=""/>
        <dsp:cNvSpPr/>
      </dsp:nvSpPr>
      <dsp:spPr>
        <a:xfrm>
          <a:off x="0" y="1939290"/>
          <a:ext cx="4508274"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658850"/>
          <a:ext cx="3155791"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en-US" sz="1900" kern="1200" dirty="0"/>
            <a:t>2. Bouw je eigen </a:t>
          </a:r>
          <a:r>
            <a:rPr lang="en-US" sz="1900" kern="1200" dirty="0" err="1"/>
            <a:t>rolmodel</a:t>
          </a:r>
          <a:endParaRPr lang="bg-BG" sz="1900" kern="1200" dirty="0"/>
        </a:p>
      </dsp:txBody>
      <dsp:txXfrm>
        <a:off x="252793" y="1686230"/>
        <a:ext cx="3101031"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ClrTx/>
            <a:buSzTx/>
            <a:buFontTx/>
            <a:buNone/>
          </a:pPr>
          <a:r>
            <a:rPr lang="en-GB" sz="1400" kern="1200" dirty="0" err="1"/>
            <a:t>Radicalisering</a:t>
          </a:r>
          <a:r>
            <a:rPr lang="en-GB" sz="1400" kern="1200" dirty="0"/>
            <a:t> in het </a:t>
          </a:r>
          <a:r>
            <a:rPr lang="en-GB" sz="1400" kern="1200" dirty="0" err="1"/>
            <a:t>algemeen</a:t>
          </a:r>
          <a:endParaRPr lang="en-GB" sz="1400" kern="1200" dirty="0"/>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err="1"/>
            <a:t>Verband</a:t>
          </a:r>
          <a:r>
            <a:rPr lang="en-GB" sz="1400" kern="1200" dirty="0"/>
            <a:t> </a:t>
          </a:r>
          <a:r>
            <a:rPr lang="en-GB" sz="1400" kern="1200" dirty="0" err="1"/>
            <a:t>tussen</a:t>
          </a:r>
          <a:r>
            <a:rPr lang="en-GB" sz="1400" kern="1200" dirty="0"/>
            <a:t> </a:t>
          </a:r>
          <a:r>
            <a:rPr lang="en-GB" sz="1400" kern="1200" dirty="0" err="1"/>
            <a:t>radicalisering</a:t>
          </a:r>
          <a:r>
            <a:rPr lang="en-GB" sz="1400" kern="1200" dirty="0"/>
            <a:t> </a:t>
          </a:r>
          <a:r>
            <a:rPr lang="en-GB" sz="1400" kern="1200" dirty="0" err="1"/>
            <a:t>en</a:t>
          </a:r>
          <a:r>
            <a:rPr lang="en-GB" sz="1400" kern="1200" dirty="0"/>
            <a:t> </a:t>
          </a:r>
          <a:r>
            <a:rPr lang="en-GB" sz="1400" kern="1200" dirty="0" err="1"/>
            <a:t>specifiek</a:t>
          </a:r>
          <a:r>
            <a:rPr lang="en-GB" sz="1400" kern="1200" dirty="0"/>
            <a:t> </a:t>
          </a:r>
          <a:r>
            <a:rPr lang="en-GB" sz="1400" kern="1200" dirty="0" err="1"/>
            <a:t>onderwerp</a:t>
          </a:r>
          <a:endParaRPr lang="en-GB" sz="1400" kern="1200" dirty="0"/>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err="1"/>
            <a:t>Toelichting</a:t>
          </a:r>
          <a:r>
            <a:rPr lang="en-GB" sz="1400" kern="1200" dirty="0"/>
            <a:t> op </a:t>
          </a:r>
          <a:r>
            <a:rPr lang="en-GB" sz="1400" kern="1200" dirty="0" err="1"/>
            <a:t>een</a:t>
          </a:r>
          <a:r>
            <a:rPr lang="en-GB" sz="1400" kern="1200" dirty="0"/>
            <a:t> </a:t>
          </a:r>
          <a:r>
            <a:rPr lang="en-GB" sz="1400" kern="1200" dirty="0" err="1"/>
            <a:t>specifiek</a:t>
          </a:r>
          <a:r>
            <a:rPr lang="en-GB" sz="1400" kern="1200" dirty="0"/>
            <a:t> </a:t>
          </a:r>
          <a:r>
            <a:rPr lang="en-GB" sz="1400" kern="1200" dirty="0" err="1"/>
            <a:t>onderwerp</a:t>
          </a:r>
          <a:endParaRPr lang="en-GB" sz="1400" kern="1200" dirty="0"/>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400" kern="1200" dirty="0" err="1"/>
            <a:t>Oefeningen</a:t>
          </a:r>
          <a:endParaRPr lang="en-GB" sz="1400" kern="1200" dirty="0"/>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3687417"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184370" y="5678"/>
          <a:ext cx="25811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89000">
            <a:lnSpc>
              <a:spcPct val="90000"/>
            </a:lnSpc>
            <a:spcBef>
              <a:spcPct val="0"/>
            </a:spcBef>
            <a:spcAft>
              <a:spcPct val="35000"/>
            </a:spcAft>
            <a:buNone/>
          </a:pPr>
          <a:r>
            <a:rPr lang="en-US" sz="2000" kern="1200" dirty="0"/>
            <a:t>1. </a:t>
          </a:r>
          <a:r>
            <a:rPr lang="en-US" sz="2000" kern="1200" dirty="0" err="1"/>
            <a:t>Probeer</a:t>
          </a:r>
          <a:r>
            <a:rPr lang="en-US" sz="2000" kern="1200" dirty="0"/>
            <a:t> </a:t>
          </a:r>
          <a:r>
            <a:rPr lang="en-US" sz="2000" kern="1200" dirty="0" err="1"/>
            <a:t>één</a:t>
          </a:r>
          <a:r>
            <a:rPr lang="en-US" sz="2000" kern="1200" dirty="0"/>
            <a:t> zin</a:t>
          </a:r>
          <a:endParaRPr lang="bg-BG" sz="2000" kern="1200" dirty="0"/>
        </a:p>
      </dsp:txBody>
      <dsp:txXfrm>
        <a:off x="213191" y="34499"/>
        <a:ext cx="2523549" cy="532758"/>
      </dsp:txXfrm>
    </dsp:sp>
    <dsp:sp modelId="{E6F02A8B-3A8D-4AC2-8A94-E2C59D34CB0E}">
      <dsp:nvSpPr>
        <dsp:cNvPr id="0" name=""/>
        <dsp:cNvSpPr/>
      </dsp:nvSpPr>
      <dsp:spPr>
        <a:xfrm>
          <a:off x="0" y="1208078"/>
          <a:ext cx="3687417"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184370" y="912878"/>
          <a:ext cx="25811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89000">
            <a:lnSpc>
              <a:spcPct val="90000"/>
            </a:lnSpc>
            <a:spcBef>
              <a:spcPct val="0"/>
            </a:spcBef>
            <a:spcAft>
              <a:spcPct val="35000"/>
            </a:spcAft>
            <a:buNone/>
          </a:pPr>
          <a:r>
            <a:rPr lang="en-US" sz="2000" kern="1200" dirty="0"/>
            <a:t>2. De 6 </a:t>
          </a:r>
          <a:r>
            <a:rPr lang="en-US" sz="2000" kern="1200" dirty="0" err="1"/>
            <a:t>vragen</a:t>
          </a:r>
          <a:endParaRPr lang="bg-BG" sz="2000" kern="1200" dirty="0"/>
        </a:p>
      </dsp:txBody>
      <dsp:txXfrm>
        <a:off x="213191" y="941699"/>
        <a:ext cx="2523549"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 workshops</a:t>
          </a:r>
          <a:endParaRPr lang="bg-BG" sz="12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Opbouw</a:t>
          </a:r>
          <a:r>
            <a:rPr lang="en-US" sz="1200" kern="1200" dirty="0"/>
            <a:t> </a:t>
          </a:r>
          <a:r>
            <a:rPr lang="en-US" sz="1200" kern="1200" dirty="0" err="1"/>
            <a:t>individuele</a:t>
          </a:r>
          <a:r>
            <a:rPr lang="en-US" sz="1200" kern="1200" dirty="0"/>
            <a:t> </a:t>
          </a:r>
          <a:r>
            <a:rPr lang="en-US" sz="1200" kern="1200" dirty="0" err="1"/>
            <a:t>capaciteiten</a:t>
          </a:r>
          <a:endParaRPr lang="bg-BG" sz="12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Coaching </a:t>
          </a:r>
          <a:r>
            <a:rPr lang="en-US" sz="1200" kern="1200" dirty="0" err="1"/>
            <a:t>en</a:t>
          </a:r>
          <a:r>
            <a:rPr lang="en-US" sz="1200" kern="1200" dirty="0"/>
            <a:t> </a:t>
          </a:r>
          <a:r>
            <a:rPr lang="en-US" sz="1200" kern="1200" dirty="0" err="1"/>
            <a:t>ouderschap</a:t>
          </a:r>
          <a:endParaRPr lang="bg-BG" sz="12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Kritisch</a:t>
          </a:r>
          <a:r>
            <a:rPr lang="en-US" sz="1200" kern="1200" dirty="0"/>
            <a:t> </a:t>
          </a:r>
          <a:r>
            <a:rPr lang="en-US" sz="1200" kern="1200" dirty="0" err="1"/>
            <a:t>denken</a:t>
          </a:r>
          <a:endParaRPr lang="bg-BG" sz="12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Omgaan</a:t>
          </a:r>
          <a:r>
            <a:rPr lang="en-US" sz="1200" kern="1200" dirty="0"/>
            <a:t> met </a:t>
          </a:r>
          <a:r>
            <a:rPr lang="en-US" sz="1200" kern="1200" dirty="0" err="1"/>
            <a:t>boosheid</a:t>
          </a:r>
          <a:endParaRPr lang="bg-BG" sz="12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Opbouw</a:t>
          </a:r>
          <a:r>
            <a:rPr lang="en-US" sz="1200" kern="1200" dirty="0"/>
            <a:t> </a:t>
          </a:r>
          <a:r>
            <a:rPr lang="en-US" sz="1200" kern="1200" dirty="0" err="1"/>
            <a:t>capaciteiten</a:t>
          </a:r>
          <a:r>
            <a:rPr lang="en-US" sz="1200" kern="1200" dirty="0"/>
            <a:t> </a:t>
          </a:r>
          <a:r>
            <a:rPr lang="en-US" sz="1200" kern="1200" dirty="0" err="1"/>
            <a:t>gemeenschap</a:t>
          </a:r>
          <a:endParaRPr lang="bg-BG" sz="12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Narrativen</a:t>
          </a:r>
          <a:r>
            <a:rPr lang="en-US" sz="1200" kern="1200" dirty="0"/>
            <a:t> </a:t>
          </a:r>
          <a:r>
            <a:rPr lang="en-US" sz="1200" kern="1200" dirty="0" err="1"/>
            <a:t>en</a:t>
          </a:r>
          <a:r>
            <a:rPr lang="en-US" sz="1200" kern="1200" dirty="0"/>
            <a:t> </a:t>
          </a:r>
          <a:r>
            <a:rPr lang="en-US" sz="1200" kern="1200" dirty="0" err="1"/>
            <a:t>identiteit</a:t>
          </a:r>
          <a:endParaRPr lang="bg-BG" sz="12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Constructief</a:t>
          </a:r>
          <a:r>
            <a:rPr lang="en-US" sz="1200" kern="1200" dirty="0"/>
            <a:t> </a:t>
          </a:r>
          <a:r>
            <a:rPr lang="en-US" sz="1200" kern="1200" dirty="0" err="1"/>
            <a:t>discussiëren</a:t>
          </a:r>
          <a:endParaRPr lang="bg-BG" sz="12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Conflicthantering</a:t>
          </a:r>
          <a:endParaRPr lang="bg-BG" sz="12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Overheidsoptreden</a:t>
          </a:r>
          <a:endParaRPr lang="bg-BG" sz="12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Proportionele</a:t>
          </a:r>
          <a:r>
            <a:rPr lang="en-US" sz="1200" kern="1200" dirty="0"/>
            <a:t> </a:t>
          </a:r>
          <a:r>
            <a:rPr lang="en-US" sz="1200" kern="1200" dirty="0" err="1"/>
            <a:t>overheidsreactie</a:t>
          </a:r>
          <a:endParaRPr lang="bg-BG" sz="1200" kern="1200" dirty="0"/>
        </a:p>
      </dsp:txBody>
      <dsp:txXfrm>
        <a:off x="4394026" y="4379417"/>
        <a:ext cx="1226360" cy="594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no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Natuurlijke</a:t>
          </a:r>
          <a:r>
            <a:rPr lang="en-US" sz="1600" b="1" kern="1200" dirty="0"/>
            <a:t> </a:t>
          </a:r>
          <a:r>
            <a:rPr lang="en-US" sz="1600" b="1" kern="1200" dirty="0" err="1"/>
            <a:t>en</a:t>
          </a:r>
          <a:r>
            <a:rPr lang="en-US" sz="1600" b="1" kern="1200" dirty="0"/>
            <a:t> </a:t>
          </a:r>
          <a:r>
            <a:rPr lang="en-US" sz="1600" b="1" kern="1200" dirty="0" err="1"/>
            <a:t>automatische</a:t>
          </a:r>
          <a:r>
            <a:rPr lang="en-US" sz="1600" b="1" kern="1200" dirty="0"/>
            <a:t> </a:t>
          </a:r>
          <a:r>
            <a:rPr lang="en-US" sz="1600" b="1" kern="1200" dirty="0" err="1"/>
            <a:t>reactie</a:t>
          </a:r>
          <a:endParaRPr lang="en-US" sz="1600" b="1" kern="1200" dirty="0"/>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Fundamentele</a:t>
          </a:r>
          <a:r>
            <a:rPr lang="en-US" sz="1600" b="1" kern="1200" dirty="0"/>
            <a:t> maar </a:t>
          </a:r>
          <a:r>
            <a:rPr lang="en-US" sz="1600" b="1" kern="1200" dirty="0" err="1"/>
            <a:t>vaak</a:t>
          </a:r>
          <a:r>
            <a:rPr lang="en-US" sz="1600" b="1" kern="1200" dirty="0"/>
            <a:t> </a:t>
          </a:r>
          <a:r>
            <a:rPr lang="en-US" sz="1600" b="1" kern="1200" dirty="0" err="1"/>
            <a:t>secundaire</a:t>
          </a:r>
          <a:r>
            <a:rPr lang="en-US" sz="1600" b="1" kern="1200" dirty="0"/>
            <a:t> </a:t>
          </a:r>
          <a:r>
            <a:rPr lang="en-US" sz="1600" b="1" kern="1200" dirty="0" err="1"/>
            <a:t>emotie</a:t>
          </a:r>
          <a:endParaRPr lang="en-US" sz="1600" b="1" kern="1200" dirty="0"/>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Direct vs </a:t>
          </a:r>
          <a:r>
            <a:rPr lang="en-US" sz="1600" b="1" kern="1200" dirty="0" err="1"/>
            <a:t>chronisch</a:t>
          </a:r>
          <a:endParaRPr lang="en-US" sz="1600" b="1" kern="1200" dirty="0"/>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Push factor</a:t>
          </a:r>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Ermee</a:t>
          </a:r>
          <a:r>
            <a:rPr lang="en-US" sz="1600" b="1" kern="1200" dirty="0"/>
            <a:t> </a:t>
          </a:r>
          <a:r>
            <a:rPr lang="en-US" sz="1600" b="1" kern="1200" dirty="0" err="1"/>
            <a:t>kunnen</a:t>
          </a:r>
          <a:r>
            <a:rPr lang="en-US" sz="1600" b="1" kern="1200" dirty="0"/>
            <a:t> </a:t>
          </a:r>
          <a:r>
            <a:rPr lang="en-US" sz="1600" b="1" kern="1200" dirty="0" err="1"/>
            <a:t>omgaan</a:t>
          </a:r>
          <a:r>
            <a:rPr lang="en-US" sz="1600" b="1" kern="1200" dirty="0"/>
            <a:t> is </a:t>
          </a:r>
          <a:r>
            <a:rPr lang="en-US" sz="1600" b="1" kern="1200" dirty="0" err="1"/>
            <a:t>aangeleerd</a:t>
          </a:r>
          <a:endParaRPr lang="en-US" sz="1600" b="1" kern="1200" dirty="0"/>
        </a:p>
      </dsp:txBody>
      <dsp:txXfrm>
        <a:off x="1139900" y="1403344"/>
        <a:ext cx="1464251" cy="88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Wie</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noProof="0" dirty="0"/>
            <a:t>Wat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Hoe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Resultaat</a:t>
          </a:r>
          <a:endParaRPr lang="en-GB" sz="2800" kern="1200" dirty="0"/>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Eerstelijnsprofessionals</a:t>
          </a:r>
        </a:p>
        <a:p>
          <a:pPr marL="171450" lvl="1" indent="-171450" algn="l" defTabSz="755650">
            <a:lnSpc>
              <a:spcPct val="90000"/>
            </a:lnSpc>
            <a:spcBef>
              <a:spcPct val="0"/>
            </a:spcBef>
            <a:spcAft>
              <a:spcPct val="15000"/>
            </a:spcAft>
            <a:buChar char="•"/>
          </a:pPr>
          <a:r>
            <a:rPr lang="nl-NL" sz="1700" kern="1200" noProof="0" dirty="0"/>
            <a:t>Ouders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Framework radicalisering</a:t>
          </a:r>
        </a:p>
        <a:p>
          <a:pPr marL="171450" lvl="1" indent="-171450" algn="l" defTabSz="755650">
            <a:lnSpc>
              <a:spcPct val="90000"/>
            </a:lnSpc>
            <a:spcBef>
              <a:spcPct val="0"/>
            </a:spcBef>
            <a:spcAft>
              <a:spcPct val="15000"/>
            </a:spcAft>
            <a:buChar char="•"/>
          </a:pPr>
          <a:r>
            <a:rPr lang="nl-NL" sz="1700" kern="1200" noProof="0" dirty="0"/>
            <a:t>Oefeningen</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Kennis krijgen</a:t>
          </a:r>
        </a:p>
        <a:p>
          <a:pPr marL="171450" lvl="1" indent="-171450" algn="l" defTabSz="755650">
            <a:lnSpc>
              <a:spcPct val="90000"/>
            </a:lnSpc>
            <a:spcBef>
              <a:spcPct val="0"/>
            </a:spcBef>
            <a:spcAft>
              <a:spcPct val="15000"/>
            </a:spcAft>
            <a:buChar char="•"/>
          </a:pPr>
          <a:r>
            <a:rPr lang="nl-NL" sz="1700" kern="1200" noProof="0" dirty="0"/>
            <a:t>Vaardigheden oefenen</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nl-NL" sz="1900" kern="1200" noProof="0" dirty="0"/>
            <a:t>Herkennen signalen</a:t>
          </a:r>
        </a:p>
        <a:p>
          <a:pPr marL="171450" lvl="1" indent="-171450" algn="l" defTabSz="844550">
            <a:lnSpc>
              <a:spcPct val="90000"/>
            </a:lnSpc>
            <a:spcBef>
              <a:spcPct val="0"/>
            </a:spcBef>
            <a:spcAft>
              <a:spcPct val="15000"/>
            </a:spcAft>
            <a:buChar char="•"/>
          </a:pPr>
          <a:r>
            <a:rPr lang="nl-NL" sz="1900" kern="1200" noProof="0" dirty="0" err="1"/>
            <a:t>Anger</a:t>
          </a:r>
          <a:r>
            <a:rPr lang="nl-NL" sz="1900" kern="1200" noProof="0" dirty="0"/>
            <a:t> management skills</a:t>
          </a:r>
        </a:p>
      </dsp:txBody>
      <dsp:txXfrm>
        <a:off x="4888891" y="2556863"/>
        <a:ext cx="2883508" cy="852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Interne </a:t>
          </a:r>
          <a:r>
            <a:rPr lang="en-GB" sz="2800" kern="1200" dirty="0" err="1"/>
            <a:t>identiteit</a:t>
          </a:r>
          <a:endParaRPr lang="en-GB" sz="28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err="1"/>
            <a:t>Externe</a:t>
          </a:r>
          <a:r>
            <a:rPr lang="en-GB" sz="2800" kern="1200" dirty="0"/>
            <a:t> </a:t>
          </a:r>
          <a:r>
            <a:rPr lang="en-GB" sz="2800" kern="1200" dirty="0" err="1"/>
            <a:t>identiteit</a:t>
          </a:r>
          <a:endParaRPr lang="en-GB" sz="2800" kern="1200" dirty="0"/>
        </a:p>
      </dsp:txBody>
      <dsp:txXfrm>
        <a:off x="2424633" y="528871"/>
        <a:ext cx="1337728" cy="1772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64000" cy="406400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32000" y="0"/>
          <a:ext cx="5740400" cy="406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Wie</a:t>
          </a:r>
        </a:p>
      </dsp:txBody>
      <dsp:txXfrm>
        <a:off x="2032000" y="0"/>
        <a:ext cx="2870200" cy="863599"/>
      </dsp:txXfrm>
    </dsp:sp>
    <dsp:sp modelId="{6A1A59E2-BE9E-43A4-9D6E-8DFAC286AEA7}">
      <dsp:nvSpPr>
        <dsp:cNvPr id="0" name=""/>
        <dsp:cNvSpPr/>
      </dsp:nvSpPr>
      <dsp:spPr>
        <a:xfrm>
          <a:off x="533399" y="863599"/>
          <a:ext cx="2997200" cy="2997200"/>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32000" y="863599"/>
          <a:ext cx="5740400" cy="2997200"/>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Wat</a:t>
          </a:r>
        </a:p>
      </dsp:txBody>
      <dsp:txXfrm>
        <a:off x="2032000" y="863599"/>
        <a:ext cx="2870200" cy="863600"/>
      </dsp:txXfrm>
    </dsp:sp>
    <dsp:sp modelId="{E23D1449-B424-46BB-B0E3-A988FB2BCD1F}">
      <dsp:nvSpPr>
        <dsp:cNvPr id="0" name=""/>
        <dsp:cNvSpPr/>
      </dsp:nvSpPr>
      <dsp:spPr>
        <a:xfrm>
          <a:off x="1066800" y="1727200"/>
          <a:ext cx="1930400" cy="1930400"/>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32000" y="1727200"/>
          <a:ext cx="5740400" cy="1930400"/>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Hoe</a:t>
          </a:r>
        </a:p>
      </dsp:txBody>
      <dsp:txXfrm>
        <a:off x="2032000" y="1727200"/>
        <a:ext cx="2870200" cy="863599"/>
      </dsp:txXfrm>
    </dsp:sp>
    <dsp:sp modelId="{BF653195-9924-4613-8F2D-729467B890E6}">
      <dsp:nvSpPr>
        <dsp:cNvPr id="0" name=""/>
        <dsp:cNvSpPr/>
      </dsp:nvSpPr>
      <dsp:spPr>
        <a:xfrm>
          <a:off x="1600200" y="2590799"/>
          <a:ext cx="863600" cy="86360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32000" y="2590799"/>
          <a:ext cx="5740400" cy="86360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Resultaat</a:t>
          </a:r>
          <a:endParaRPr lang="en-GB" sz="2800" kern="1200" dirty="0"/>
        </a:p>
      </dsp:txBody>
      <dsp:txXfrm>
        <a:off x="2032000" y="2590799"/>
        <a:ext cx="2870200" cy="863600"/>
      </dsp:txXfrm>
    </dsp:sp>
    <dsp:sp modelId="{A5906B98-203F-4988-B407-B8E2FB5B95EE}">
      <dsp:nvSpPr>
        <dsp:cNvPr id="0" name=""/>
        <dsp:cNvSpPr/>
      </dsp:nvSpPr>
      <dsp:spPr>
        <a:xfrm>
          <a:off x="4902200" y="0"/>
          <a:ext cx="2870200" cy="863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err="1"/>
            <a:t>Eerstelijnsprofessionals</a:t>
          </a:r>
          <a:endParaRPr lang="en-GB" sz="1400" kern="1200" dirty="0"/>
        </a:p>
      </dsp:txBody>
      <dsp:txXfrm>
        <a:off x="4902200" y="0"/>
        <a:ext cx="2870200" cy="863599"/>
      </dsp:txXfrm>
    </dsp:sp>
    <dsp:sp modelId="{ED256798-062E-4140-9838-778B40B4133B}">
      <dsp:nvSpPr>
        <dsp:cNvPr id="0" name=""/>
        <dsp:cNvSpPr/>
      </dsp:nvSpPr>
      <dsp:spPr>
        <a:xfrm>
          <a:off x="4902200" y="863599"/>
          <a:ext cx="2870200" cy="8636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Framework </a:t>
          </a:r>
          <a:r>
            <a:rPr lang="en-GB" sz="1400" kern="1200" dirty="0" err="1"/>
            <a:t>radicalisering</a:t>
          </a:r>
          <a:endParaRPr lang="en-GB" sz="1400" kern="1200" dirty="0"/>
        </a:p>
        <a:p>
          <a:pPr marL="114300" lvl="1" indent="-114300" algn="l" defTabSz="622300">
            <a:lnSpc>
              <a:spcPct val="90000"/>
            </a:lnSpc>
            <a:spcBef>
              <a:spcPct val="0"/>
            </a:spcBef>
            <a:spcAft>
              <a:spcPct val="15000"/>
            </a:spcAft>
            <a:buChar char="•"/>
          </a:pPr>
          <a:r>
            <a:rPr lang="en-GB" sz="1400" kern="1200" dirty="0" err="1"/>
            <a:t>Oefeningen</a:t>
          </a:r>
          <a:endParaRPr lang="en-GB" sz="1400" kern="1200" dirty="0"/>
        </a:p>
      </dsp:txBody>
      <dsp:txXfrm>
        <a:off x="4902200" y="863599"/>
        <a:ext cx="2870200" cy="863600"/>
      </dsp:txXfrm>
    </dsp:sp>
    <dsp:sp modelId="{72233991-9FDD-466B-8563-82B17F89AC0F}">
      <dsp:nvSpPr>
        <dsp:cNvPr id="0" name=""/>
        <dsp:cNvSpPr/>
      </dsp:nvSpPr>
      <dsp:spPr>
        <a:xfrm>
          <a:off x="4902200" y="1722484"/>
          <a:ext cx="2870200" cy="8635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err="1"/>
            <a:t>Kennis</a:t>
          </a:r>
          <a:r>
            <a:rPr lang="en-GB" sz="1400" kern="1200" dirty="0"/>
            <a:t> </a:t>
          </a:r>
          <a:r>
            <a:rPr lang="en-GB" sz="1400" kern="1200" dirty="0" err="1"/>
            <a:t>krijgen</a:t>
          </a:r>
          <a:endParaRPr lang="en-GB" sz="1400" kern="1200" dirty="0"/>
        </a:p>
        <a:p>
          <a:pPr marL="114300" lvl="1" indent="-114300" algn="l" defTabSz="622300">
            <a:lnSpc>
              <a:spcPct val="90000"/>
            </a:lnSpc>
            <a:spcBef>
              <a:spcPct val="0"/>
            </a:spcBef>
            <a:spcAft>
              <a:spcPct val="15000"/>
            </a:spcAft>
            <a:buChar char="•"/>
          </a:pPr>
          <a:r>
            <a:rPr lang="en-GB" sz="1400" kern="1200" dirty="0" err="1"/>
            <a:t>Vaardigheden</a:t>
          </a:r>
          <a:r>
            <a:rPr lang="en-GB" sz="1400" kern="1200" dirty="0"/>
            <a:t> </a:t>
          </a:r>
          <a:r>
            <a:rPr lang="en-GB" sz="1400" kern="1200" dirty="0" err="1"/>
            <a:t>oefenen</a:t>
          </a:r>
          <a:endParaRPr lang="en-GB" sz="1400" kern="1200" dirty="0"/>
        </a:p>
      </dsp:txBody>
      <dsp:txXfrm>
        <a:off x="4902200" y="1722484"/>
        <a:ext cx="2870200" cy="863599"/>
      </dsp:txXfrm>
    </dsp:sp>
    <dsp:sp modelId="{58607765-02B2-4957-A800-0D639B23EACD}">
      <dsp:nvSpPr>
        <dsp:cNvPr id="0" name=""/>
        <dsp:cNvSpPr/>
      </dsp:nvSpPr>
      <dsp:spPr>
        <a:xfrm>
          <a:off x="4902200" y="2590799"/>
          <a:ext cx="2870200" cy="8636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nl-NL" sz="1400" kern="1200" noProof="0" dirty="0"/>
            <a:t>Herkennen signalen</a:t>
          </a:r>
          <a:endParaRPr lang="en-GB" sz="1400" kern="1200" dirty="0"/>
        </a:p>
        <a:p>
          <a:pPr marL="114300" lvl="1" indent="-114300" algn="l" defTabSz="622300">
            <a:lnSpc>
              <a:spcPct val="90000"/>
            </a:lnSpc>
            <a:spcBef>
              <a:spcPct val="0"/>
            </a:spcBef>
            <a:spcAft>
              <a:spcPct val="15000"/>
            </a:spcAft>
            <a:buChar char="•"/>
          </a:pPr>
          <a:r>
            <a:rPr lang="en-GB" sz="1400" kern="1200" dirty="0" err="1"/>
            <a:t>Omgaan</a:t>
          </a:r>
          <a:r>
            <a:rPr lang="en-GB" sz="1400" kern="1200" dirty="0"/>
            <a:t> </a:t>
          </a:r>
          <a:r>
            <a:rPr lang="en-GB" sz="1400" kern="1200" dirty="0" err="1"/>
            <a:t>dysfunctionele</a:t>
          </a:r>
          <a:r>
            <a:rPr lang="en-GB" sz="1400" kern="1200" dirty="0"/>
            <a:t> narratieven</a:t>
          </a:r>
        </a:p>
        <a:p>
          <a:pPr marL="114300" lvl="1" indent="-114300" algn="l" defTabSz="622300">
            <a:lnSpc>
              <a:spcPct val="90000"/>
            </a:lnSpc>
            <a:spcBef>
              <a:spcPct val="0"/>
            </a:spcBef>
            <a:spcAft>
              <a:spcPct val="15000"/>
            </a:spcAft>
            <a:buChar char="•"/>
          </a:pPr>
          <a:r>
            <a:rPr lang="en-GB" sz="1400" kern="1200" dirty="0"/>
            <a:t>Meer </a:t>
          </a:r>
          <a:r>
            <a:rPr lang="en-GB" sz="1400" kern="1200" dirty="0" err="1"/>
            <a:t>positieve</a:t>
          </a:r>
          <a:r>
            <a:rPr lang="en-GB" sz="1400" kern="1200" dirty="0"/>
            <a:t> </a:t>
          </a:r>
          <a:r>
            <a:rPr lang="en-GB" sz="1400" kern="1200" dirty="0" err="1"/>
            <a:t>identiteit</a:t>
          </a:r>
          <a:endParaRPr lang="en-GB" sz="1400" kern="1200" dirty="0"/>
        </a:p>
      </dsp:txBody>
      <dsp:txXfrm>
        <a:off x="4902200" y="2590799"/>
        <a:ext cx="2870200" cy="863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Wie</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noProof="0" dirty="0"/>
            <a:t>Wat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Hoe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Resultaat</a:t>
          </a:r>
          <a:endParaRPr lang="en-GB" sz="2800" kern="1200" dirty="0"/>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Eerstelijnsprofessionals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Framework radicalisering</a:t>
          </a:r>
        </a:p>
        <a:p>
          <a:pPr marL="171450" lvl="1" indent="-171450" algn="l" defTabSz="755650">
            <a:lnSpc>
              <a:spcPct val="90000"/>
            </a:lnSpc>
            <a:spcBef>
              <a:spcPct val="0"/>
            </a:spcBef>
            <a:spcAft>
              <a:spcPct val="15000"/>
            </a:spcAft>
            <a:buChar char="•"/>
          </a:pPr>
          <a:r>
            <a:rPr lang="nl-NL" sz="1700" kern="1200" noProof="0" dirty="0"/>
            <a:t>Oefeningen</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Kennis krijgen</a:t>
          </a:r>
        </a:p>
        <a:p>
          <a:pPr marL="171450" lvl="1" indent="-171450" algn="l" defTabSz="755650">
            <a:lnSpc>
              <a:spcPct val="90000"/>
            </a:lnSpc>
            <a:spcBef>
              <a:spcPct val="0"/>
            </a:spcBef>
            <a:spcAft>
              <a:spcPct val="15000"/>
            </a:spcAft>
            <a:buChar char="•"/>
          </a:pPr>
          <a:r>
            <a:rPr lang="nl-NL" sz="1700" kern="1200" noProof="0" dirty="0"/>
            <a:t>Vaardigheden oefenen</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55650">
            <a:lnSpc>
              <a:spcPct val="90000"/>
            </a:lnSpc>
            <a:spcBef>
              <a:spcPct val="0"/>
            </a:spcBef>
            <a:spcAft>
              <a:spcPct val="15000"/>
            </a:spcAft>
            <a:buChar char="•"/>
          </a:pPr>
          <a:r>
            <a:rPr lang="nl-NL" sz="1700" kern="1200" noProof="0" dirty="0"/>
            <a:t>Herkennen signalen</a:t>
          </a:r>
        </a:p>
        <a:p>
          <a:pPr marL="171450" lvl="1" indent="-171450" algn="l" defTabSz="755650">
            <a:lnSpc>
              <a:spcPct val="90000"/>
            </a:lnSpc>
            <a:spcBef>
              <a:spcPct val="0"/>
            </a:spcBef>
            <a:spcAft>
              <a:spcPct val="15000"/>
            </a:spcAft>
            <a:buChar char="•"/>
          </a:pPr>
          <a:r>
            <a:rPr lang="nl-NL" sz="1700" kern="1200" noProof="0" dirty="0"/>
            <a:t>Discussievaardigheden</a:t>
          </a: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5/25/2021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oolshero.nl/psychologie/persoonlijk-geluk/emotiewiel-robert-plutchik/"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amsterdam-psycholoog.nl/eenvoudige-manieren-om-kinderen-te-leren-over-emoties-in-het-dagelijks-leven/" TargetMode="External"/><Relationship Id="rId4" Type="http://schemas.openxmlformats.org/officeDocument/2006/relationships/hyperlink" Target="https://childhood101.com/helping-children-manage-big-emotions-my-emotions-wheel-printabl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jia.sipa.columbia.edu/online-articles/understanding-radicalization-through-lens-%E2%80%98identity-vulnerability%E2%80%99"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ieuwezijds.nl/thema/opvoeding/Puberteitenadolescentie.html" TargetMode="External"/><Relationship Id="rId5" Type="http://schemas.openxmlformats.org/officeDocument/2006/relationships/hyperlink" Target="https://opgroeienblog.wordpress.com/2016/07/18/wie-ben-ik-identiteit-in-adolescentie-en-vroege-volwassenheid/" TargetMode="External"/><Relationship Id="rId4" Type="http://schemas.openxmlformats.org/officeDocument/2006/relationships/hyperlink" Target="https://educatie-en-school.infonu.nl/samenvattingen/73346-samenvatting-psychologie-van-de-adolescentie-h1-h3-h4-h5.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A1BzWUe3XMw&amp;t=1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edium.com/@robertocarlosgarcia/men-dont-cry-on-toxic-masculinity-6e7917c8a44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Welkom bij de training, (controleer of de presentielijst door alle deelnemers is ondertekend).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 bijbehorende handleiding wordt een suggestie gedaan voor de tijdsplanning van de training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dirty="0"/>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Een van de factoren die door meerdere onderzoekers is bekeken, is ervaren onrechtvaardigheid, zoals oneerlijke behandeling, relatieve deprivatie, immoraliteit </a:t>
            </a:r>
            <a:r>
              <a:rPr lang="nl-NL" noProof="0" dirty="0" err="1"/>
              <a:t>etc</a:t>
            </a:r>
            <a:endParaRPr lang="nl-NL" noProof="0" dirty="0"/>
          </a:p>
          <a:p>
            <a:endParaRPr lang="nl-NL" noProof="0" dirty="0"/>
          </a:p>
          <a:p>
            <a:r>
              <a:rPr lang="nl-NL" noProof="0" dirty="0"/>
              <a:t>Dit kan leiden tot radicalisering, vooral wanneer mensen zich onzeker voelen, of niet in staat zijn bepaalde emoties onder controle te houden. Boosheid is daar één van, zeker als mensen zich onzeker voelen en ze er niet goed mee om kunnen gaan. P19 Kees van den Bos (2019)</a:t>
            </a:r>
          </a:p>
          <a:p>
            <a:endParaRPr lang="nl-NL" noProof="0" dirty="0"/>
          </a:p>
          <a:p>
            <a:r>
              <a:rPr lang="nl-NL" noProof="0" dirty="0"/>
              <a:t>Hoewel boosheid een natuurlijke en fundamentele emotie is, kan deze chronisch worden en daarmee problemen veroorzaken. Deze chronische boosheid duwt hen weg van de mainstream maatschappij, omdat het een negatieve associatie geeft.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Wat is boosheid eigenlijk?</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Boosheid wordt vaak een secundaire emotie genoemd omdat we de neiging hebben onze toevlucht te nemen tot boosheid om ons te beschermen tegen andere kwetsbare gevoelens of deze te verdoezelen. </a:t>
            </a:r>
          </a:p>
          <a:p>
            <a:r>
              <a:rPr lang="nl-NL" sz="1200" b="0" i="0" kern="1200" dirty="0">
                <a:solidFill>
                  <a:schemeClr val="tx1"/>
                </a:solidFill>
                <a:effectLst/>
                <a:latin typeface="+mn-lt"/>
                <a:ea typeface="+mn-ea"/>
                <a:cs typeface="+mn-cs"/>
              </a:rPr>
              <a:t>Een primair gevoel is in dit geval dat wat er wordt gevoeld vlak voordat we boosheid voelen. We voelen bijna altijd eerst iets anders voordat we boos worden. We kunnen ons eerst bang voelen, aangevallen, beledigd, niet gerespecteerd, klem of onder druk gezet. Als een van deze gevoelens intens genoeg zijn, denken we aan de emotie als woede.</a:t>
            </a:r>
          </a:p>
          <a:p>
            <a:r>
              <a:rPr lang="nl-NL" sz="1200" b="0" i="0" kern="1200" dirty="0">
                <a:solidFill>
                  <a:schemeClr val="tx1"/>
                </a:solidFill>
                <a:effectLst/>
                <a:latin typeface="+mn-lt"/>
                <a:ea typeface="+mn-ea"/>
                <a:cs typeface="+mn-cs"/>
              </a:rPr>
              <a:t>Zoals de tekening laat zien, is woede als een ijsberg, in zoverre dat slechts een deel van de emoties zichtbaar zijn. De andere emoties bestaan "onder de waterlijn" waar ze niet direct zichtbaar zijn voor externe waarnemers. </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Bespreek</a:t>
            </a:r>
            <a:r>
              <a:rPr lang="en-US" dirty="0"/>
              <a:t> in </a:t>
            </a:r>
            <a:r>
              <a:rPr lang="en-US" dirty="0" err="1"/>
              <a:t>tweetallen</a:t>
            </a:r>
            <a:r>
              <a:rPr lang="en-US" dirty="0"/>
              <a:t> of </a:t>
            </a:r>
            <a:r>
              <a:rPr lang="en-US" dirty="0" err="1"/>
              <a:t>jullie</a:t>
            </a:r>
            <a:r>
              <a:rPr lang="en-US" dirty="0"/>
              <a:t> </a:t>
            </a:r>
            <a:r>
              <a:rPr lang="en-US" dirty="0" err="1"/>
              <a:t>dit</a:t>
            </a:r>
            <a:r>
              <a:rPr lang="en-US" dirty="0"/>
              <a:t> </a:t>
            </a:r>
            <a:r>
              <a:rPr lang="en-US" dirty="0" err="1"/>
              <a:t>herkennen</a:t>
            </a:r>
            <a:r>
              <a:rPr lang="en-US" dirty="0"/>
              <a:t> (</a:t>
            </a:r>
            <a:r>
              <a:rPr lang="en-US" dirty="0" err="1"/>
              <a:t>bij</a:t>
            </a:r>
            <a:r>
              <a:rPr lang="en-US" dirty="0"/>
              <a:t> </a:t>
            </a:r>
            <a:r>
              <a:rPr lang="en-US" dirty="0" err="1"/>
              <a:t>jezelf</a:t>
            </a:r>
            <a:r>
              <a:rPr lang="en-US" dirty="0"/>
              <a:t> of </a:t>
            </a:r>
            <a:r>
              <a:rPr lang="en-US" dirty="0" err="1"/>
              <a:t>bij</a:t>
            </a:r>
            <a:r>
              <a:rPr lang="en-US" dirty="0"/>
              <a:t> </a:t>
            </a:r>
            <a:r>
              <a:rPr lang="en-US" dirty="0" err="1"/>
              <a:t>anderen</a:t>
            </a:r>
            <a:r>
              <a:rPr lang="en-US" dirty="0"/>
              <a:t>). </a:t>
            </a:r>
            <a:r>
              <a:rPr lang="nl-NL" dirty="0"/>
              <a:t>(</a:t>
            </a:r>
            <a:r>
              <a:rPr lang="nl-NL" i="1" dirty="0"/>
              <a:t>Dit kan bij een online uitvoering gedaan worden door een break-out sessie in te voegen</a:t>
            </a:r>
            <a:r>
              <a:rPr lang="nl-NL"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sz="1200" b="0" i="0" kern="1200" dirty="0">
                <a:solidFill>
                  <a:schemeClr val="tx1"/>
                </a:solidFill>
                <a:effectLst/>
                <a:latin typeface="+mn-lt"/>
                <a:ea typeface="+mn-ea"/>
                <a:cs typeface="+mn-cs"/>
              </a:rPr>
              <a:t>(</a:t>
            </a:r>
            <a:r>
              <a:rPr lang="nl-NL" dirty="0">
                <a:hlinkClick r:id="rId3"/>
              </a:rPr>
              <a:t>http://creducation.net/resources/boosheid_management/boosheid__a_secondary_emotion.html</a:t>
            </a:r>
            <a:r>
              <a:rPr lang="nl-NL" dirty="0"/>
              <a:t>)</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Waarom zou dit relevant kunnen zijn als het over radicalisering gaat?</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er is </a:t>
            </a:r>
            <a:r>
              <a:rPr lang="en-GB" dirty="0" err="1"/>
              <a:t>een</a:t>
            </a:r>
            <a:r>
              <a:rPr lang="en-GB" dirty="0"/>
              <a:t> handout </a:t>
            </a:r>
            <a:r>
              <a:rPr lang="en-GB" dirty="0" err="1"/>
              <a:t>voor</a:t>
            </a:r>
            <a:r>
              <a:rPr lang="en-GB" dirty="0"/>
              <a:t> het </a:t>
            </a:r>
            <a:r>
              <a:rPr lang="en-GB" dirty="0" err="1"/>
              <a:t>geval</a:t>
            </a:r>
            <a:r>
              <a:rPr lang="en-GB" dirty="0"/>
              <a:t> </a:t>
            </a:r>
            <a:r>
              <a:rPr lang="en-GB" dirty="0" err="1"/>
              <a:t>deze</a:t>
            </a:r>
            <a:r>
              <a:rPr lang="en-GB" dirty="0"/>
              <a:t> </a:t>
            </a:r>
            <a:r>
              <a:rPr lang="en-GB" dirty="0" err="1"/>
              <a:t>afbeelding</a:t>
            </a:r>
            <a:r>
              <a:rPr lang="en-GB" dirty="0"/>
              <a:t> </a:t>
            </a:r>
            <a:r>
              <a:rPr lang="en-GB" dirty="0" err="1"/>
              <a:t>niet</a:t>
            </a:r>
            <a:r>
              <a:rPr lang="en-GB" dirty="0"/>
              <a:t> </a:t>
            </a:r>
            <a:r>
              <a:rPr lang="en-GB" dirty="0" err="1"/>
              <a:t>goed</a:t>
            </a:r>
            <a:r>
              <a:rPr lang="en-GB" dirty="0"/>
              <a:t> </a:t>
            </a:r>
            <a:r>
              <a:rPr lang="en-GB" dirty="0" err="1"/>
              <a:t>leesbaar</a:t>
            </a:r>
            <a:r>
              <a:rPr lang="en-GB" dirty="0"/>
              <a:t> </a:t>
            </a:r>
            <a:r>
              <a:rPr lang="en-GB" dirty="0" err="1"/>
              <a:t>zou</a:t>
            </a:r>
            <a:r>
              <a:rPr lang="en-GB" dirty="0"/>
              <a:t> </a:t>
            </a:r>
            <a:r>
              <a:rPr lang="en-GB" dirty="0" err="1"/>
              <a:t>zijn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Achtergrondinfo</a:t>
            </a:r>
            <a:r>
              <a:rPr lang="en-GB" dirty="0"/>
              <a:t> </a:t>
            </a:r>
            <a:r>
              <a:rPr lang="en-GB" dirty="0" err="1"/>
              <a:t>voor</a:t>
            </a:r>
            <a:r>
              <a:rPr lang="en-GB" dirty="0"/>
              <a:t> 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Het is bevredigender om je boos te voelen dan om de pijnlijke gevoelens te erkennen die met kwetsbaarheid gepaard 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Je kunt woede gebruiken om gevoelens van kwetsbaarheid en hulpeloosheid om te zetten in gevoelens van controle en macht.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Sommige mensen ontwikkelen een onbewuste gewoonte om bijna al hun kwetsbare gevoelens om te zetten in woede, zodat ze kunnen vermijden dat ze ermee moeten omgaan.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probleem wordt dat zelfs wanneer woede je afleidt van het feit dat je je kwetsbaar voelt, je je nog steeds op een bepaald niveau kwetsbaar voelt.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Boosheid kan de pijn niet doen verdwijnen - het leidt je er alleen maar van af.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Boosheid lost over het algemeen niet de problemen op waardoor je je in de eerste plaats angstig of kwetsbaar voelde, en kan nieuwe problemen veroorzaken, waaronder sociale en gezondheidsproblemen.</a:t>
            </a:r>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945307">
              <a:lnSpc>
                <a:spcPct val="90000"/>
              </a:lnSpc>
              <a:buFont typeface="Arial" panose="020B0604020202020204" pitchFamily="34" charset="0"/>
              <a:buNone/>
              <a:defRPr/>
            </a:pPr>
            <a:r>
              <a:rPr lang="en-GB" sz="1600" dirty="0" err="1"/>
              <a:t>Zoals</a:t>
            </a:r>
            <a:r>
              <a:rPr lang="en-GB" sz="1600" dirty="0"/>
              <a:t> </a:t>
            </a:r>
            <a:r>
              <a:rPr lang="en-GB" sz="1600" dirty="0" err="1"/>
              <a:t>jullie</a:t>
            </a:r>
            <a:r>
              <a:rPr lang="en-GB" sz="1600" dirty="0"/>
              <a:t> </a:t>
            </a:r>
            <a:r>
              <a:rPr lang="en-GB" sz="1600" dirty="0" err="1"/>
              <a:t>hebben</a:t>
            </a:r>
            <a:r>
              <a:rPr lang="en-GB" sz="1600" dirty="0"/>
              <a:t> </a:t>
            </a:r>
            <a:r>
              <a:rPr lang="en-GB" sz="1600" dirty="0" err="1"/>
              <a:t>gezien</a:t>
            </a:r>
            <a:r>
              <a:rPr lang="en-GB" sz="1600" dirty="0"/>
              <a:t>, </a:t>
            </a:r>
            <a:r>
              <a:rPr lang="en-GB" sz="1600" dirty="0" err="1"/>
              <a:t>heeft</a:t>
            </a:r>
            <a:r>
              <a:rPr lang="en-GB" sz="1600" dirty="0"/>
              <a:t> </a:t>
            </a:r>
            <a:r>
              <a:rPr lang="en-GB" sz="1600" dirty="0" err="1"/>
              <a:t>boosheid</a:t>
            </a:r>
            <a:r>
              <a:rPr lang="en-GB" sz="1600" dirty="0"/>
              <a:t> </a:t>
            </a:r>
            <a:r>
              <a:rPr lang="en-GB" sz="1600" dirty="0" err="1"/>
              <a:t>verschillende</a:t>
            </a:r>
            <a:r>
              <a:rPr lang="en-GB" sz="1600" dirty="0"/>
              <a:t> </a:t>
            </a:r>
            <a:r>
              <a:rPr lang="en-GB" sz="1600" dirty="0" err="1"/>
              <a:t>kenmerken</a:t>
            </a:r>
            <a:r>
              <a:rPr lang="en-GB" sz="1600" dirty="0"/>
              <a:t> </a:t>
            </a:r>
            <a:r>
              <a:rPr lang="en-GB" sz="1600" dirty="0" err="1"/>
              <a:t>en</a:t>
            </a:r>
            <a:r>
              <a:rPr lang="en-GB" sz="1600" dirty="0"/>
              <a:t> </a:t>
            </a:r>
            <a:r>
              <a:rPr lang="en-GB" sz="1600" dirty="0" err="1"/>
              <a:t>functies</a:t>
            </a:r>
            <a:r>
              <a:rPr lang="en-GB" sz="1600" dirty="0"/>
              <a:t>.</a:t>
            </a:r>
          </a:p>
          <a:p>
            <a:pPr marL="0" indent="0" defTabSz="945307">
              <a:lnSpc>
                <a:spcPct val="90000"/>
              </a:lnSpc>
              <a:buFont typeface="Arial" panose="020B0604020202020204" pitchFamily="34" charset="0"/>
              <a:buNone/>
              <a:defRPr/>
            </a:pPr>
            <a:endParaRPr lang="en-GB" sz="1600" dirty="0"/>
          </a:p>
          <a:p>
            <a:pPr marL="285750" indent="-285750" defTabSz="945307">
              <a:lnSpc>
                <a:spcPct val="90000"/>
              </a:lnSpc>
              <a:buFont typeface="Arial" panose="020B0604020202020204" pitchFamily="34" charset="0"/>
              <a:buChar char="•"/>
              <a:defRPr/>
            </a:pPr>
            <a:r>
              <a:rPr lang="nl-NL" sz="1600" dirty="0"/>
              <a:t>Het wordt beschouwd als een natuurlijke en meestal automatische reactie op negatieve ervaringen. </a:t>
            </a:r>
          </a:p>
          <a:p>
            <a:pPr marL="285750" indent="-285750" defTabSz="945307">
              <a:lnSpc>
                <a:spcPct val="90000"/>
              </a:lnSpc>
              <a:buFont typeface="Arial" panose="020B0604020202020204" pitchFamily="34" charset="0"/>
              <a:buChar char="•"/>
              <a:defRPr/>
            </a:pPr>
            <a:r>
              <a:rPr lang="nl-NL" sz="1600" dirty="0"/>
              <a:t>Boosheid is een fundamentele emotie.  Sommigen vinden het een 'slechte' of negatieve emotie, anderen zeggen dat het alleen een probleem wordt als iemand woede gaat koesteren en eraan blijft vasthouden.</a:t>
            </a:r>
          </a:p>
          <a:p>
            <a:pPr marL="285750" indent="-285750" defTabSz="945307">
              <a:lnSpc>
                <a:spcPct val="90000"/>
              </a:lnSpc>
              <a:buFont typeface="Arial" panose="020B0604020202020204" pitchFamily="34" charset="0"/>
              <a:buChar char="•"/>
              <a:defRPr/>
            </a:pPr>
            <a:r>
              <a:rPr lang="nl-NL" sz="1600" dirty="0"/>
              <a:t>Mensen die niet in staat zijn om boos te worden, zijn ook niet in staat om voor zichzelf op te komen. Het is dan belangrijk dat mensen leren hoe ze hun boosheid op de juiste manier kunnen uiten. </a:t>
            </a:r>
          </a:p>
          <a:p>
            <a:pPr marL="285750" indent="-285750" defTabSz="945307">
              <a:lnSpc>
                <a:spcPct val="90000"/>
              </a:lnSpc>
              <a:buFont typeface="Arial" panose="020B0604020202020204" pitchFamily="34" charset="0"/>
              <a:buChar char="•"/>
              <a:defRPr/>
            </a:pPr>
            <a:r>
              <a:rPr lang="nl-NL" sz="1600" dirty="0"/>
              <a:t>Mensen moeten gezonde en sociaal respectvolle manieren leren om boze gevoelens te uiten, en om boosheid niet zo ver uit de hand te laten lopen dat het een negatief effect heeft op de relaties, de inzetbaarheid en de gezondheid. </a:t>
            </a:r>
          </a:p>
          <a:p>
            <a:pPr marL="285750" indent="-285750" defTabSz="945307">
              <a:lnSpc>
                <a:spcPct val="90000"/>
              </a:lnSpc>
              <a:buFont typeface="Arial" panose="020B0604020202020204" pitchFamily="34" charset="0"/>
              <a:buChar char="•"/>
              <a:defRPr/>
            </a:pPr>
            <a:r>
              <a:rPr lang="nl-NL" sz="1600" dirty="0"/>
              <a:t>Zoals eerder uitgelegd is boosheid een push-factor in de richting van radicalisering.  </a:t>
            </a:r>
            <a:br>
              <a:rPr lang="nl-NL" sz="1600" dirty="0"/>
            </a:br>
            <a:r>
              <a:rPr lang="nl-NL" sz="1600" dirty="0"/>
              <a:t>(samen met een gevoel van identiteit / 'zoektocht naar betekenis', individuele frustratie en belediging, cognitief-sociale factoren zoals het nemen van risico's en verminderd sociaal contact, persoonlijk slachtofferschap, verdringing van agressie)</a:t>
            </a:r>
          </a:p>
          <a:p>
            <a:pPr marL="285750" indent="-285750" defTabSz="945307">
              <a:lnSpc>
                <a:spcPct val="90000"/>
              </a:lnSpc>
              <a:buFont typeface="Arial" panose="020B0604020202020204" pitchFamily="34" charset="0"/>
              <a:buChar char="•"/>
              <a:defRPr/>
            </a:pPr>
            <a:r>
              <a:rPr lang="nl-NL" sz="1600" dirty="0"/>
              <a:t>Het leren omgaan met boosheid is een aangeleerde vaardigheid, het komt niet door instinct.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Font typeface="Arial" panose="020B0604020202020204" pitchFamily="34" charset="0"/>
              <a:buNone/>
            </a:pPr>
            <a:endParaRPr lang="en-GB" sz="1600" dirty="0"/>
          </a:p>
          <a:p>
            <a:pPr marL="295408" indent="-295408">
              <a:buFont typeface="Arial" panose="020B0604020202020204" pitchFamily="34" charset="0"/>
              <a:buChar char="•"/>
            </a:pPr>
            <a:r>
              <a:rPr lang="en-GB" sz="1600" dirty="0" err="1"/>
              <a:t>Een</a:t>
            </a:r>
            <a:r>
              <a:rPr lang="en-GB" sz="1600" dirty="0"/>
              <a:t> </a:t>
            </a:r>
            <a:r>
              <a:rPr lang="en-GB" sz="1600" dirty="0" err="1"/>
              <a:t>ander</a:t>
            </a:r>
            <a:r>
              <a:rPr lang="en-GB" sz="1600" dirty="0"/>
              <a:t> </a:t>
            </a:r>
            <a:r>
              <a:rPr lang="en-GB" sz="1600" dirty="0" err="1"/>
              <a:t>kenmerk</a:t>
            </a:r>
            <a:r>
              <a:rPr lang="en-GB" sz="1600" dirty="0"/>
              <a:t> is </a:t>
            </a:r>
            <a:r>
              <a:rPr lang="en-GB" sz="1600" dirty="0" err="1"/>
              <a:t>dat</a:t>
            </a:r>
            <a:r>
              <a:rPr lang="en-GB" sz="1600" dirty="0"/>
              <a:t> </a:t>
            </a:r>
            <a:r>
              <a:rPr lang="en-GB" sz="1600" dirty="0" err="1"/>
              <a:t>boosheid</a:t>
            </a:r>
            <a:r>
              <a:rPr lang="en-GB" sz="1600" dirty="0"/>
              <a:t> </a:t>
            </a:r>
            <a:r>
              <a:rPr lang="nl-NL" sz="1600" dirty="0"/>
              <a:t>voor veel mensen meer voldoening geeft, dan de pijnlijke gevoelens te erkennen die bijvoorbeeld met kwetsbaarheid gepaard gaan. (zie vorige dia)</a:t>
            </a:r>
            <a:endParaRPr lang="ro-RO" sz="1600" dirty="0"/>
          </a:p>
          <a:p>
            <a:pPr marL="0" indent="0">
              <a:lnSpc>
                <a:spcPct val="90000"/>
              </a:lnSpc>
              <a:buFont typeface="Arial" panose="020B0604020202020204" pitchFamily="34" charset="0"/>
              <a:buNone/>
            </a:pPr>
            <a:endParaRPr lang="en-GB" sz="16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r>
              <a:rPr lang="nl-NL" noProof="0" dirty="0"/>
              <a:t>Hoe kunnen ouders en beroepskrachten jongeren helpen om met boosheid om te leren gaan? De workshop die in dit project wordt aangeboden is bedoeld om hen daarbij te ondersteunen.</a:t>
            </a:r>
          </a:p>
          <a:p>
            <a:endParaRPr lang="nl-NL" noProof="0" dirty="0"/>
          </a:p>
          <a:p>
            <a:r>
              <a:rPr lang="nl-NL" noProof="0" dirty="0"/>
              <a:t>Het is bedoeld voor eerstelijnsprofessionals en ouders. </a:t>
            </a:r>
          </a:p>
          <a:p>
            <a:endParaRPr lang="nl-NL" sz="1800" b="0" i="0" u="none" strike="noStrike" baseline="0" noProof="0" dirty="0">
              <a:latin typeface="Calibri" panose="020F0502020204030204" pitchFamily="34" charset="0"/>
            </a:endParaRPr>
          </a:p>
          <a:p>
            <a:r>
              <a:rPr lang="nl-NL" sz="1800" b="0" i="0" u="none" strike="noStrike" baseline="0" noProof="0" dirty="0">
                <a:latin typeface="Calibri" panose="020F0502020204030204" pitchFamily="34" charset="0"/>
              </a:rPr>
              <a:t>Voor meer informatie raad ik de trainershandleiding van de Workshop Omgaan met boosheid aan (deze komt later beschikbaar op firstlinepractitioners.com en op https://www.traininghermes.eu)</a:t>
            </a:r>
          </a:p>
          <a:p>
            <a:endParaRPr lang="nl-NL" sz="1800" b="0" i="0" u="none" strike="noStrike" baseline="0" noProof="0" dirty="0">
              <a:latin typeface="Calibri" panose="020F0502020204030204" pitchFamily="34" charset="0"/>
            </a:endParaRPr>
          </a:p>
          <a:p>
            <a:r>
              <a:rPr lang="nl-NL" sz="1800" b="0" i="0" u="none" strike="noStrike" baseline="0" noProof="0" dirty="0">
                <a:latin typeface="Calibri" panose="020F0502020204030204" pitchFamily="34" charset="0"/>
              </a:rPr>
              <a:t>Een deel van de oefeningen is gericht op jouw rol als ouder en coach. Het andere deel biedt oefeningen die je met jongeren kunt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noProof="0" dirty="0"/>
          </a:p>
          <a:p>
            <a:endParaRPr lang="nl-NL" sz="1800" b="0" i="0" u="none" strike="noStrike" baseline="0" noProof="0" dirty="0">
              <a:latin typeface="Calibri" panose="020F0502020204030204" pitchFamily="34" charset="0"/>
            </a:endParaRPr>
          </a:p>
          <a:p>
            <a:r>
              <a:rPr lang="nl-NL" sz="1800" b="0" i="0" u="none" strike="noStrike" baseline="0" noProof="0" dirty="0">
                <a:latin typeface="Calibri" panose="020F0502020204030204" pitchFamily="34" charset="0"/>
              </a:rPr>
              <a:t>We zullen nu een voorbeeld van een oefening uit de workshop doen</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Dit</a:t>
            </a:r>
            <a:r>
              <a:rPr lang="en-GB" dirty="0"/>
              <a:t> is </a:t>
            </a:r>
            <a:r>
              <a:rPr lang="en-GB" dirty="0" err="1"/>
              <a:t>een</a:t>
            </a:r>
            <a:r>
              <a:rPr lang="en-GB" dirty="0"/>
              <a:t> </a:t>
            </a:r>
            <a:r>
              <a:rPr lang="en-GB" dirty="0" err="1"/>
              <a:t>oefening</a:t>
            </a:r>
            <a:r>
              <a:rPr lang="en-GB" dirty="0"/>
              <a:t> </a:t>
            </a:r>
            <a:r>
              <a:rPr lang="en-GB" dirty="0" err="1"/>
              <a:t>uit</a:t>
            </a:r>
            <a:r>
              <a:rPr lang="en-GB" dirty="0"/>
              <a:t> de workshop </a:t>
            </a:r>
            <a:r>
              <a:rPr lang="en-GB" dirty="0" err="1"/>
              <a:t>Omgaan</a:t>
            </a:r>
            <a:r>
              <a:rPr lang="en-GB" dirty="0"/>
              <a:t> met </a:t>
            </a:r>
            <a:r>
              <a:rPr lang="en-GB" dirty="0" err="1"/>
              <a:t>boosheid</a:t>
            </a:r>
            <a:r>
              <a:rPr lang="en-GB" dirty="0"/>
              <a:t>.</a:t>
            </a:r>
          </a:p>
          <a:p>
            <a:endParaRPr lang="en-GB" dirty="0"/>
          </a:p>
          <a:p>
            <a:r>
              <a:rPr lang="en-GB" dirty="0"/>
              <a:t>Er </a:t>
            </a:r>
            <a:r>
              <a:rPr lang="en-GB" dirty="0" err="1"/>
              <a:t>zijn</a:t>
            </a:r>
            <a:r>
              <a:rPr lang="en-GB" dirty="0"/>
              <a:t> </a:t>
            </a:r>
            <a:r>
              <a:rPr lang="en-GB" dirty="0" err="1"/>
              <a:t>meerdere</a:t>
            </a:r>
            <a:r>
              <a:rPr lang="en-GB" dirty="0"/>
              <a:t> </a:t>
            </a:r>
            <a:r>
              <a:rPr lang="en-GB" dirty="0" err="1"/>
              <a:t>variaties</a:t>
            </a:r>
            <a:r>
              <a:rPr lang="en-GB" dirty="0"/>
              <a:t> </a:t>
            </a:r>
            <a:r>
              <a:rPr lang="en-GB" dirty="0" err="1"/>
              <a:t>mogelijk</a:t>
            </a:r>
            <a:r>
              <a:rPr lang="en-GB" dirty="0"/>
              <a:t>. De </a:t>
            </a:r>
            <a:r>
              <a:rPr lang="en-GB" dirty="0" err="1"/>
              <a:t>meeste</a:t>
            </a:r>
            <a:r>
              <a:rPr lang="en-GB" dirty="0"/>
              <a:t> </a:t>
            </a:r>
            <a:r>
              <a:rPr lang="en-GB" dirty="0" err="1"/>
              <a:t>kun</a:t>
            </a:r>
            <a:r>
              <a:rPr lang="en-GB" dirty="0"/>
              <a:t> je </a:t>
            </a:r>
            <a:r>
              <a:rPr lang="en-GB" dirty="0" err="1"/>
              <a:t>ook</a:t>
            </a:r>
            <a:r>
              <a:rPr lang="en-GB" dirty="0"/>
              <a:t> prima met </a:t>
            </a:r>
            <a:r>
              <a:rPr lang="en-GB" dirty="0" err="1"/>
              <a:t>jongeren</a:t>
            </a:r>
            <a:r>
              <a:rPr lang="en-GB" dirty="0"/>
              <a:t> </a:t>
            </a:r>
            <a:r>
              <a:rPr lang="en-GB" dirty="0" err="1"/>
              <a:t>doen</a:t>
            </a:r>
            <a:r>
              <a:rPr lang="en-GB" dirty="0"/>
              <a:t> </a:t>
            </a:r>
            <a:r>
              <a:rPr lang="en-GB" dirty="0" err="1"/>
              <a:t>als</a:t>
            </a:r>
            <a:r>
              <a:rPr lang="en-GB" dirty="0"/>
              <a:t> er </a:t>
            </a:r>
            <a:r>
              <a:rPr lang="en-GB" dirty="0" err="1"/>
              <a:t>voldoende</a:t>
            </a:r>
            <a:r>
              <a:rPr lang="en-GB" dirty="0"/>
              <a:t> </a:t>
            </a:r>
            <a:r>
              <a:rPr lang="en-GB" dirty="0" err="1"/>
              <a:t>veiligheid</a:t>
            </a:r>
            <a:r>
              <a:rPr lang="en-GB" dirty="0"/>
              <a:t> in de </a:t>
            </a:r>
            <a:r>
              <a:rPr lang="en-GB" dirty="0" err="1"/>
              <a:t>groep</a:t>
            </a:r>
            <a:r>
              <a:rPr lang="en-GB" dirty="0"/>
              <a:t> is</a:t>
            </a:r>
          </a:p>
          <a:p>
            <a:endParaRPr lang="en-GB" dirty="0"/>
          </a:p>
          <a:p>
            <a:r>
              <a:rPr lang="en-GB" dirty="0"/>
              <a:t>De </a:t>
            </a:r>
            <a:r>
              <a:rPr lang="en-GB" dirty="0" err="1"/>
              <a:t>eerste</a:t>
            </a:r>
            <a:r>
              <a:rPr lang="en-GB" dirty="0"/>
              <a:t> </a:t>
            </a:r>
            <a:r>
              <a:rPr lang="en-GB" dirty="0" err="1"/>
              <a:t>opdracht</a:t>
            </a:r>
            <a:r>
              <a:rPr lang="en-GB" dirty="0"/>
              <a:t> is om </a:t>
            </a:r>
            <a:r>
              <a:rPr lang="en-GB" dirty="0" err="1"/>
              <a:t>een</a:t>
            </a:r>
            <a:r>
              <a:rPr lang="en-GB" dirty="0"/>
              <a:t> </a:t>
            </a:r>
            <a:r>
              <a:rPr lang="en-GB" dirty="0" err="1"/>
              <a:t>gevoel</a:t>
            </a:r>
            <a:r>
              <a:rPr lang="en-GB" dirty="0"/>
              <a:t> </a:t>
            </a:r>
            <a:r>
              <a:rPr lang="en-GB" dirty="0" err="1"/>
              <a:t>uit</a:t>
            </a:r>
            <a:r>
              <a:rPr lang="en-GB" dirty="0"/>
              <a:t> het </a:t>
            </a:r>
            <a:r>
              <a:rPr lang="en-GB" dirty="0" err="1"/>
              <a:t>wiel</a:t>
            </a:r>
            <a:r>
              <a:rPr lang="en-GB" dirty="0"/>
              <a:t> </a:t>
            </a:r>
            <a:r>
              <a:rPr lang="en-GB" dirty="0" err="1"/>
              <a:t>te</a:t>
            </a:r>
            <a:r>
              <a:rPr lang="en-GB" dirty="0"/>
              <a:t> </a:t>
            </a:r>
            <a:r>
              <a:rPr lang="en-GB" dirty="0" err="1"/>
              <a:t>kiezen</a:t>
            </a:r>
            <a:r>
              <a:rPr lang="en-GB" dirty="0"/>
              <a:t> </a:t>
            </a:r>
            <a:r>
              <a:rPr lang="en-GB" dirty="0" err="1"/>
              <a:t>en</a:t>
            </a:r>
            <a:r>
              <a:rPr lang="en-GB" dirty="0"/>
              <a:t> </a:t>
            </a:r>
            <a:r>
              <a:rPr lang="en-GB" dirty="0" err="1"/>
              <a:t>dat</a:t>
            </a:r>
            <a:r>
              <a:rPr lang="en-GB" dirty="0"/>
              <a:t> (</a:t>
            </a:r>
            <a:r>
              <a:rPr lang="en-GB" dirty="0" err="1"/>
              <a:t>zonder</a:t>
            </a:r>
            <a:r>
              <a:rPr lang="en-GB" dirty="0"/>
              <a:t> </a:t>
            </a:r>
            <a:r>
              <a:rPr lang="en-GB" dirty="0" err="1"/>
              <a:t>woorden</a:t>
            </a:r>
            <a:r>
              <a:rPr lang="en-GB" dirty="0"/>
              <a:t>) </a:t>
            </a:r>
            <a:r>
              <a:rPr lang="en-GB" dirty="0" err="1"/>
              <a:t>uit</a:t>
            </a:r>
            <a:r>
              <a:rPr lang="en-GB" dirty="0"/>
              <a:t> </a:t>
            </a:r>
            <a:r>
              <a:rPr lang="en-GB" dirty="0" err="1"/>
              <a:t>te</a:t>
            </a:r>
            <a:r>
              <a:rPr lang="en-GB" dirty="0"/>
              <a:t> </a:t>
            </a:r>
            <a:r>
              <a:rPr lang="en-GB" dirty="0" err="1"/>
              <a:t>beelden</a:t>
            </a:r>
            <a:r>
              <a:rPr lang="en-GB" dirty="0"/>
              <a:t> </a:t>
            </a:r>
            <a:r>
              <a:rPr lang="en-GB" dirty="0" err="1"/>
              <a:t>voor</a:t>
            </a:r>
            <a:r>
              <a:rPr lang="en-GB" dirty="0"/>
              <a:t> de </a:t>
            </a:r>
            <a:r>
              <a:rPr lang="en-GB" dirty="0" err="1"/>
              <a:t>groep</a:t>
            </a:r>
            <a:r>
              <a:rPr lang="en-GB" dirty="0"/>
              <a:t>. De </a:t>
            </a:r>
            <a:r>
              <a:rPr lang="en-GB" dirty="0" err="1"/>
              <a:t>anderen</a:t>
            </a:r>
            <a:r>
              <a:rPr lang="en-GB" dirty="0"/>
              <a:t> </a:t>
            </a:r>
            <a:r>
              <a:rPr lang="en-GB" dirty="0" err="1"/>
              <a:t>moeten</a:t>
            </a:r>
            <a:r>
              <a:rPr lang="en-GB" dirty="0"/>
              <a:t> </a:t>
            </a:r>
            <a:r>
              <a:rPr lang="en-GB" dirty="0" err="1"/>
              <a:t>raden</a:t>
            </a:r>
            <a:r>
              <a:rPr lang="en-GB" dirty="0"/>
              <a:t> </a:t>
            </a:r>
            <a:r>
              <a:rPr lang="en-GB" dirty="0" err="1"/>
              <a:t>welke</a:t>
            </a:r>
            <a:r>
              <a:rPr lang="en-GB" dirty="0"/>
              <a:t> </a:t>
            </a:r>
            <a:r>
              <a:rPr lang="en-GB" dirty="0" err="1"/>
              <a:t>emotie</a:t>
            </a:r>
            <a:r>
              <a:rPr lang="en-GB" dirty="0"/>
              <a:t> </a:t>
            </a:r>
            <a:r>
              <a:rPr lang="en-GB" dirty="0" err="1"/>
              <a:t>uitgebeeld</a:t>
            </a:r>
            <a:r>
              <a:rPr lang="en-GB" dirty="0"/>
              <a:t> </a:t>
            </a:r>
            <a:r>
              <a:rPr lang="en-GB" dirty="0" err="1"/>
              <a:t>wordt</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Deel</a:t>
            </a:r>
            <a:r>
              <a:rPr lang="en-GB" dirty="0"/>
              <a:t> de handout met het </a:t>
            </a:r>
            <a:r>
              <a:rPr lang="en-GB" dirty="0" err="1"/>
              <a:t>wiel</a:t>
            </a:r>
            <a:r>
              <a:rPr lang="en-GB" dirty="0"/>
              <a:t> </a:t>
            </a:r>
            <a:r>
              <a:rPr lang="en-GB" dirty="0" err="1"/>
              <a:t>uit</a:t>
            </a:r>
            <a:endParaRPr lang="en-GB" dirty="0"/>
          </a:p>
          <a:p>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b="0" dirty="0">
                <a:effectLst/>
                <a:latin typeface="Calibri" panose="020F0502020204030204" pitchFamily="34" charset="0"/>
                <a:ea typeface="Calibri" panose="020F0502020204030204" pitchFamily="34" charset="0"/>
                <a:cs typeface="Times New Roman" panose="02020603050405020304" pitchFamily="18" charset="0"/>
              </a:rPr>
              <a:t>Opmerking: sommige mensen vinden dit best moeilijk, creëer een veilige omgeving en probeer hen aan te moedigen, maar sta ook toe dat mensen zich afmelden</a:t>
            </a:r>
          </a:p>
          <a:p>
            <a:r>
              <a:rPr lang="nl-NL" sz="1200" b="0" dirty="0">
                <a:effectLst/>
                <a:latin typeface="Calibri" panose="020F0502020204030204" pitchFamily="34" charset="0"/>
                <a:ea typeface="Calibri" panose="020F0502020204030204" pitchFamily="34" charset="0"/>
                <a:cs typeface="Times New Roman" panose="02020603050405020304" pitchFamily="18" charset="0"/>
              </a:rPr>
              <a:t>Opmerking: voor leeftijdsgroepen jonger dan 14 jaar kan er een eenvoudigere versie van het emotiewiel worden gebruikt.</a:t>
            </a:r>
          </a:p>
          <a:p>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err="1"/>
              <a:t>Achtergrondinformatie</a:t>
            </a:r>
            <a:r>
              <a:rPr lang="en-GB" dirty="0"/>
              <a:t>:</a:t>
            </a:r>
          </a:p>
          <a:p>
            <a:r>
              <a:rPr lang="en-GB" dirty="0">
                <a:hlinkClick r:id="rId3"/>
              </a:rPr>
              <a:t>https://www.toolshero.nl/psychologie/persoonlijk-geluk/emotiewiel-robert-plutchik/</a:t>
            </a:r>
            <a:endParaRPr lang="en-GB" dirty="0"/>
          </a:p>
          <a:p>
            <a:endParaRPr lang="en-GB" dirty="0"/>
          </a:p>
          <a:p>
            <a:r>
              <a:rPr lang="en-GB" dirty="0" err="1"/>
              <a:t>Instructies</a:t>
            </a:r>
            <a:r>
              <a:rPr lang="en-GB" dirty="0"/>
              <a:t> hoe het </a:t>
            </a:r>
            <a:r>
              <a:rPr lang="en-GB" dirty="0" err="1"/>
              <a:t>wiel</a:t>
            </a:r>
            <a:r>
              <a:rPr lang="en-GB" dirty="0"/>
              <a:t> </a:t>
            </a:r>
            <a:r>
              <a:rPr lang="en-GB" dirty="0" err="1"/>
              <a:t>te</a:t>
            </a:r>
            <a:r>
              <a:rPr lang="en-GB" dirty="0"/>
              <a:t> </a:t>
            </a:r>
            <a:r>
              <a:rPr lang="en-GB" dirty="0" err="1"/>
              <a:t>gebruiken</a:t>
            </a:r>
            <a:r>
              <a:rPr lang="en-GB" dirty="0"/>
              <a:t> </a:t>
            </a:r>
            <a:r>
              <a:rPr lang="en-GB" dirty="0" err="1"/>
              <a:t>bij</a:t>
            </a:r>
            <a:r>
              <a:rPr lang="en-GB" dirty="0"/>
              <a:t> </a:t>
            </a:r>
            <a:r>
              <a:rPr lang="en-GB" dirty="0" err="1"/>
              <a:t>kinderen</a:t>
            </a:r>
            <a:endParaRPr lang="en-GB" dirty="0"/>
          </a:p>
          <a:p>
            <a:r>
              <a:rPr lang="en-GB" dirty="0">
                <a:hlinkClick r:id="rId4"/>
              </a:rPr>
              <a:t>https://childhood101.com/helping-children-manage-big-emotions-my-emotions-wheel-printable/</a:t>
            </a:r>
            <a:endParaRPr lang="en-GB" dirty="0"/>
          </a:p>
          <a:p>
            <a:r>
              <a:rPr lang="en-GB" dirty="0">
                <a:hlinkClick r:id="rId5"/>
              </a:rPr>
              <a:t>https://www.amsterdam-psycholoog.nl/eenvoudige-manieren-om-kinderen-te-leren-over-emoties-in-het-dagelijks-leven/</a:t>
            </a:r>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198852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Deze</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heet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Hints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Het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doel</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is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om eerstelijns professionals en jongeren bewust te maken van emoties en de manier waarop die tot uiting komen. Later kan het ook gebruikt worden om onderscheid te maken tussen boosheid, chronische pijn en onaangepast gedrag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Elke workshop gaat vergezeld van een handleiding waarin het doel, de doelgroep en de duur van elke oefening worden beschreven. Ook worden instructies gegeven over de uitvoering en de materialen die nodig zijn voor de oefening.</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169308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Deze oefening is bedoeld om te leren hoe boosheid kan worden beheerst door vooraf na te denken over een strategie. Deelnemers wordt gevraagd de tekst te lezen en vervolgens een top van de activiteiten te maken die zij relevant vinden in hun dagelijkse werk wat betreft toepasbaarheid en gebruik. De activiteiten moeten worden gestructureerd op momenten - voor, tijdens en na een woede-uitbarsting. Vervolgens moeten ze resultaten presenteren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defTabSz="945307">
              <a:defRPr/>
            </a:pPr>
            <a:r>
              <a:rPr lang="nl-NL" dirty="0"/>
              <a:t>(</a:t>
            </a:r>
            <a:r>
              <a:rPr lang="nl-NL" i="1" dirty="0"/>
              <a:t>Bij een online uitvoering kunnen mensen dit thuis op hun PC/laptop doen, als het bestand vooraf is gemaild)</a:t>
            </a:r>
            <a:endParaRPr lang="nl-NL" dirty="0"/>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 / suggested text sheet 13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another example of one of the exercises in the workshop Anger management. Distribute the handout. </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20-25 minutes (if you need to shorten the program you can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skip this exercise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and just show it)</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Read the text</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Choose 1 useful tip from each phase (before - during - after a tantrum)</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Indicate why it attracts you</a:t>
            </a: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31599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De oefening heet ‘maak een plan’.</a:t>
            </a:r>
            <a:endParaRPr lang="nl-NL" sz="1800" b="0" i="1"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Vraag de deelnemers: Wat denk je dat het idee achter deze oefening is?</a:t>
            </a: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1- Het doel is: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to</a:t>
            </a:r>
            <a:r>
              <a:rPr lang="en-GB" sz="1800" dirty="0">
                <a:effectLst/>
                <a:latin typeface="Calibri" panose="020F0502020204030204" pitchFamily="34" charset="0"/>
                <a:ea typeface="Calibri" panose="020F0502020204030204" pitchFamily="34" charset="0"/>
                <a:cs typeface="Times New Roman" panose="02020603050405020304" pitchFamily="18" charset="0"/>
              </a:rPr>
              <a:t> learn how to help contain and steer anger management issues by </a:t>
            </a:r>
            <a:r>
              <a:rPr lang="en-GB" sz="1800" b="0" i="0" dirty="0">
                <a:effectLst/>
                <a:latin typeface="Calibri" panose="020F0502020204030204" pitchFamily="34" charset="0"/>
                <a:ea typeface="Calibri" panose="020F0502020204030204" pitchFamily="34" charset="0"/>
                <a:cs typeface="Times New Roman" panose="02020603050405020304" pitchFamily="18" charset="0"/>
              </a:rPr>
              <a:t>learning how anger can be controlled by thinking about a strategy beforehand</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Elke workshop gaat vergezeld van een handleiding waarin het doel, de doelgroep en de duur van elke oefening worden beschreven. Ook worden instructies gegeven over de uitvoering en de materialen die nodig zijn voor de oefening.</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vierde workshop gaat over Narratieven en identiteit. We gebruiken weer het triggerfactormodel om te zien waarom dit onderwerp belangrijk is bij het voorkomen van radicaliseren en gaan daarna in op de betekenis van narratieven en identiteit</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17</a:t>
            </a:fld>
            <a:endParaRPr lang="en-US" dirty="0">
              <a:solidFill>
                <a:prstClr val="black"/>
              </a:solidFill>
              <a:latin typeface="Calibri"/>
            </a:endParaRPr>
          </a:p>
        </p:txBody>
      </p:sp>
    </p:spTree>
    <p:extLst>
      <p:ext uri="{BB962C8B-B14F-4D97-AF65-F5344CB8AC3E}">
        <p14:creationId xmlns:p14="http://schemas.microsoft.com/office/powerpoint/2010/main" val="2207208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Narratieven hebben indirect een grote invloed op iemand identiteit. In directe zin kunnen </a:t>
            </a:r>
            <a:r>
              <a:rPr lang="nl-NL" sz="1200" b="0" i="0" u="none" strike="noStrike" baseline="0" noProof="0" dirty="0" err="1">
                <a:latin typeface="Verdana" panose="020B0604030504040204" pitchFamily="34" charset="0"/>
              </a:rPr>
              <a:t>zgn</a:t>
            </a:r>
            <a:r>
              <a:rPr lang="nl-NL" sz="1200" b="0" i="0" u="none" strike="noStrike" baseline="0" noProof="0" dirty="0">
                <a:latin typeface="Verdana" panose="020B0604030504040204" pitchFamily="34" charset="0"/>
              </a:rPr>
              <a:t> </a:t>
            </a:r>
            <a:r>
              <a:rPr lang="nl-NL" sz="1200" b="0" i="0" u="none" strike="noStrike" baseline="0" noProof="0" dirty="0" err="1">
                <a:latin typeface="Verdana" panose="020B0604030504040204" pitchFamily="34" charset="0"/>
              </a:rPr>
              <a:t>toxic</a:t>
            </a:r>
            <a:r>
              <a:rPr lang="nl-NL" sz="1200" b="0" i="0" u="none" strike="noStrike" baseline="0" noProof="0" dirty="0">
                <a:latin typeface="Verdana" panose="020B0604030504040204" pitchFamily="34" charset="0"/>
              </a:rPr>
              <a:t> </a:t>
            </a:r>
            <a:r>
              <a:rPr lang="nl-NL" sz="1200" b="0" i="0" u="none" strike="noStrike" baseline="0" noProof="0" dirty="0" err="1">
                <a:latin typeface="Verdana" panose="020B0604030504040204" pitchFamily="34" charset="0"/>
              </a:rPr>
              <a:t>narratives</a:t>
            </a:r>
            <a:r>
              <a:rPr lang="nl-NL" sz="1200" b="0" i="0" u="none" strike="noStrike" baseline="0" noProof="0" dirty="0">
                <a:latin typeface="Verdana" panose="020B0604030504040204" pitchFamily="34" charset="0"/>
              </a:rPr>
              <a:t> kwetsend en discriminerend zijn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We zullen ons nu richten op deze twee onderwerpen die met elkaar samenhangen en ook te maken hebben met de manier waarop mensen reageren op triggers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noProof="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Verdana" panose="020B0604030504040204" pitchFamily="34" charset="0"/>
              </a:rPr>
              <a:t>Persoonlijke ervaringen en propaganda voeden de verhalen die we van onszelf en van anderen hebben.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Verdana" panose="020B0604030504040204" pitchFamily="34" charset="0"/>
              </a:rPr>
              <a:t>We zullen zien dat narratieven en identiteit kwetsbaar kunnen maken voor radicalisering, maar ook beschermende factoren kunnen zijn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309404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a:p>
            <a:r>
              <a:rPr lang="nl-NL" b="1"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Begin met een ‘overhoring’ van de eerste dag. Neem daar de tijd voor omdat het </a:t>
            </a:r>
            <a:r>
              <a:rPr lang="nl-NL" dirty="0" err="1"/>
              <a:t>het</a:t>
            </a:r>
            <a:r>
              <a:rPr lang="nl-NL" dirty="0"/>
              <a:t> geheugen stimuleert en de deelnemers activeert, en het legt daarmee een betere basis voor dag 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kunt de geselecteerde afbeeldingen laten zien om hun geheugen op te frissen, maar beter is het om hen gewoon de inhoud te laten vertellen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de sheet ziet er een beetje chaotisch uit, maar als je het 'afspeelt', wordt het duidelijk)</a:t>
            </a:r>
          </a:p>
          <a:p>
            <a:endParaRPr lang="nl-NL" dirty="0"/>
          </a:p>
          <a:p>
            <a:r>
              <a:rPr lang="nl-NL" dirty="0"/>
              <a:t>Wat hebben we de laatste keer gedaan? Wat herinner je je nog?</a:t>
            </a:r>
          </a:p>
          <a:p>
            <a:endParaRPr lang="nl-NL" dirty="0"/>
          </a:p>
          <a:p>
            <a:r>
              <a:rPr lang="nl-NL" dirty="0"/>
              <a:t>Inleiding </a:t>
            </a:r>
          </a:p>
          <a:p>
            <a:r>
              <a:rPr lang="nl-NL" dirty="0"/>
              <a:t>- 7 workshops (coaching en opvoeding, kritisch denken, omgaan met boosheid, narratieven, conflicthantering, simulatie en discussie, overheidsrespons)</a:t>
            </a:r>
          </a:p>
          <a:p>
            <a:r>
              <a:rPr lang="nl-NL" dirty="0"/>
              <a:t>- opzet workshops (radicalisering in het algemeen, de relatie tussen radicalisering en het onderwerp van de workshop, inzicht in het specifieke onderwerp, oefeningen)</a:t>
            </a:r>
          </a:p>
          <a:p>
            <a:endParaRPr lang="nl-NL" dirty="0"/>
          </a:p>
          <a:p>
            <a:r>
              <a:rPr lang="nl-NL" dirty="0"/>
              <a:t>Radicalisering </a:t>
            </a:r>
          </a:p>
          <a:p>
            <a:r>
              <a:rPr lang="nl-NL" dirty="0"/>
              <a:t>- definitie</a:t>
            </a:r>
          </a:p>
          <a:p>
            <a:r>
              <a:rPr lang="nl-NL" dirty="0"/>
              <a:t>- triggermodel</a:t>
            </a:r>
          </a:p>
          <a:p>
            <a:r>
              <a:rPr lang="nl-NL" dirty="0"/>
              <a:t>- verschillende ideologieën: religieus gecentreerd, of </a:t>
            </a:r>
            <a:r>
              <a:rPr lang="nl-NL" dirty="0" err="1"/>
              <a:t>extreem-rechts</a:t>
            </a:r>
            <a:r>
              <a:rPr lang="nl-NL" dirty="0"/>
              <a:t>, extreem-links of single issue, zoals dierenactivisme en extremisme</a:t>
            </a:r>
          </a:p>
          <a:p>
            <a:r>
              <a:rPr lang="nl-NL" dirty="0"/>
              <a:t>- mogelijke signalen</a:t>
            </a:r>
          </a:p>
          <a:p>
            <a:endParaRPr lang="nl-NL" dirty="0"/>
          </a:p>
          <a:p>
            <a:r>
              <a:rPr lang="nl-NL" dirty="0"/>
              <a:t>Coaching en ouderschap </a:t>
            </a:r>
          </a:p>
          <a:p>
            <a:r>
              <a:rPr lang="nl-NL" dirty="0"/>
              <a:t>- De ontwikkeling van kinderen begint bij de geboorte en eindigt met de adolescentie. In die tijd vinden biologische, sociale, emotionele, cognitieve en psychologische </a:t>
            </a:r>
            <a:r>
              <a:rPr lang="nl-NL" dirty="0" err="1"/>
              <a:t>vereneringen</a:t>
            </a:r>
            <a:r>
              <a:rPr lang="nl-NL" dirty="0"/>
              <a:t> plaats. In elke fase heeft een kind een centrale uitdaging te overwinnen. Tieners en adolescenten zijn op een weg van kindertijd naar volwassenheid. Onderweg vormen ze hun identiteit.</a:t>
            </a:r>
          </a:p>
          <a:p>
            <a:r>
              <a:rPr lang="nl-NL" dirty="0"/>
              <a:t>- Uitleg over de manier waarop coaching en opvoeding de kans op radicalisering kunnen vergroten of verkleinen </a:t>
            </a:r>
          </a:p>
          <a:p>
            <a:r>
              <a:rPr lang="nl-NL" dirty="0"/>
              <a:t>- Oefeningen:</a:t>
            </a:r>
          </a:p>
          <a:p>
            <a:pPr marL="171450" indent="-171450">
              <a:buFont typeface="Arial" panose="020B0604020202020204" pitchFamily="34" charset="0"/>
              <a:buChar char="•"/>
            </a:pPr>
            <a:r>
              <a:rPr lang="nl-NL" dirty="0"/>
              <a:t>Wat maakt een goede mentor/ouder?</a:t>
            </a:r>
          </a:p>
          <a:p>
            <a:pPr marL="171450" indent="-171450">
              <a:buFont typeface="Arial" panose="020B0604020202020204" pitchFamily="34" charset="0"/>
              <a:buChar char="•"/>
            </a:pPr>
            <a:r>
              <a:rPr lang="nl-NL" dirty="0"/>
              <a:t>Bouw je eigen rolmodel</a:t>
            </a:r>
          </a:p>
          <a:p>
            <a:endParaRPr lang="nl-NL" dirty="0"/>
          </a:p>
          <a:p>
            <a:r>
              <a:rPr lang="nl-NL" dirty="0"/>
              <a:t>Kritisch denken</a:t>
            </a:r>
          </a:p>
          <a:p>
            <a:r>
              <a:rPr lang="nl-NL" dirty="0"/>
              <a:t>- Uitleg over hoe gemakkelijk mensen ten prooi vallen aan </a:t>
            </a:r>
            <a:r>
              <a:rPr lang="nl-NL" dirty="0" err="1"/>
              <a:t>propagena</a:t>
            </a:r>
            <a:r>
              <a:rPr lang="nl-NL" dirty="0"/>
              <a:t> en leugens als ze niet kritisch denken</a:t>
            </a:r>
          </a:p>
          <a:p>
            <a:r>
              <a:rPr lang="nl-NL" dirty="0"/>
              <a:t>- Wat is kritisch denken?</a:t>
            </a:r>
          </a:p>
          <a:p>
            <a:r>
              <a:rPr lang="nl-NL" dirty="0"/>
              <a:t>- Oefeningen: ervaar een of meer van de oefeningen om kritisch denken te verbeteren</a:t>
            </a:r>
          </a:p>
          <a:p>
            <a:pPr marL="171450" indent="-171450">
              <a:buFont typeface="Arial" panose="020B0604020202020204" pitchFamily="34" charset="0"/>
              <a:buChar char="•"/>
            </a:pPr>
            <a:r>
              <a:rPr lang="nl-NL" dirty="0"/>
              <a:t>Probeer één zin</a:t>
            </a:r>
          </a:p>
          <a:p>
            <a:pPr marL="171450" indent="-171450">
              <a:buFont typeface="Arial" panose="020B0604020202020204" pitchFamily="34" charset="0"/>
              <a:buChar char="•"/>
            </a:pPr>
            <a:r>
              <a:rPr lang="nl-NL" dirty="0"/>
              <a:t>De 6 vragen</a:t>
            </a:r>
          </a:p>
          <a:p>
            <a:endParaRPr lang="nl-NL" dirty="0"/>
          </a:p>
          <a:p>
            <a:r>
              <a:rPr lang="nl-NL" dirty="0"/>
              <a:t>Feedback - Heel belangrijk, om de effectiviteit van de training te verbeteren</a:t>
            </a:r>
          </a:p>
          <a:p>
            <a:endParaRPr lang="nl-NL" dirty="0"/>
          </a:p>
          <a:p>
            <a:r>
              <a:rPr lang="nl-NL" dirty="0"/>
              <a:t>Ik vroeg ook of je na wilde denken over dingen die je in je werkcontext nodig hebt in </a:t>
            </a:r>
            <a:r>
              <a:rPr lang="nl-NL" dirty="0" err="1"/>
              <a:t>verben</a:t>
            </a:r>
            <a:r>
              <a:rPr lang="nl-NL" dirty="0"/>
              <a:t> met radicalisering.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33049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r>
              <a:rPr lang="nl-NL" sz="1800" dirty="0"/>
              <a:t>Maar wat zijn narratieven? Wat is identiteit? En wat hebben die met elkaar te maken?</a:t>
            </a:r>
          </a:p>
          <a:p>
            <a:endParaRPr lang="nl-NL" sz="1800" dirty="0"/>
          </a:p>
          <a:p>
            <a:endParaRPr lang="nl-NL" sz="1800" dirty="0"/>
          </a:p>
          <a:p>
            <a:r>
              <a:rPr lang="nl-NL" sz="1800" b="1" dirty="0"/>
              <a:t>Achtergrondinfo trainer</a:t>
            </a:r>
          </a:p>
          <a:p>
            <a:pPr defTabSz="945307">
              <a:defRPr/>
            </a:pPr>
            <a:r>
              <a:rPr lang="nl-NL" sz="1800" b="1" dirty="0"/>
              <a:t>Identiteit:</a:t>
            </a:r>
            <a:r>
              <a:rPr lang="nl-NL" sz="1800" dirty="0"/>
              <a:t> gevoel een unieke en innerlijk samenhangende persoon te zijn ondanks alle veranderingen in relatie tot anderen. (een constructie)</a:t>
            </a:r>
          </a:p>
          <a:p>
            <a:pPr algn="l"/>
            <a:r>
              <a:rPr lang="nl-NL" sz="1800" dirty="0"/>
              <a:t>Cognitief, affectief en conatief (handelingsbereidheid)</a:t>
            </a:r>
          </a:p>
          <a:p>
            <a:pPr algn="l"/>
            <a:endParaRPr lang="nl-NL" sz="1800" dirty="0"/>
          </a:p>
          <a:p>
            <a:r>
              <a:rPr lang="nl-NL" sz="1800" dirty="0">
                <a:hlinkClick r:id="rId3"/>
              </a:rPr>
              <a:t>https://jia.sipa.columbia.edu/online-articles/understanding-radicalization-through-lens-%E2%80%98identity-vulnerability%E2%80%99</a:t>
            </a:r>
            <a:endParaRPr lang="nl-NL" sz="1800" dirty="0"/>
          </a:p>
          <a:p>
            <a:endParaRPr lang="nl-NL" sz="1800" dirty="0"/>
          </a:p>
          <a:p>
            <a:r>
              <a:rPr lang="nl-NL" sz="1800" dirty="0" err="1"/>
              <a:t>Erikson</a:t>
            </a:r>
            <a:r>
              <a:rPr lang="nl-NL" sz="1800" dirty="0"/>
              <a:t> (1968): de centrale ontwikkelingstaak van de adolescentie is het ontwikkelen van een eigen identiteit. Heroriëntatie. Ontdekken van mogelijkheden en beperkingen.</a:t>
            </a:r>
          </a:p>
          <a:p>
            <a:r>
              <a:rPr lang="nl-NL" sz="1800" dirty="0">
                <a:hlinkClick r:id="rId4"/>
              </a:rPr>
              <a:t>https://educatie-en-school.infonu.nl/samenvattingen/73346-samenvatting-psychologie-van-de-adolescentie-h1-h3-h4-h5.html</a:t>
            </a:r>
            <a:r>
              <a:rPr lang="nl-NL" sz="1800" dirty="0"/>
              <a:t> Het ontwikkelingsproces is een langdurige wisselwerking (interactie) tussen aanleg en omgevingsfactoren</a:t>
            </a:r>
          </a:p>
          <a:p>
            <a:pPr defTabSz="945307">
              <a:defRPr/>
            </a:pPr>
            <a:r>
              <a:rPr lang="nl-NL" sz="1800" dirty="0"/>
              <a:t>De pedagogiek en de psychologie volgen met name de levenslooptheorie van </a:t>
            </a:r>
            <a:r>
              <a:rPr lang="nl-NL" sz="1800" dirty="0" err="1"/>
              <a:t>Erikson</a:t>
            </a:r>
            <a:r>
              <a:rPr lang="nl-NL" sz="1800" dirty="0"/>
              <a:t>. Hij onderscheidt acht fasen in een mensenleven. In iedere levensfase krijgt de mens te maken met een psychosociale crisis die opgelost moet worden. De resultaten van deze crisis zijn van invloed op de persoonlijkheid van iemand. In levensfase vijf, dit is de periode van adolescentie, zijn het vormen van een stabiele identiteit en een stabiel zelfbeeld de belangrijkste opgaven. In deze leeftijdsfase (12- 18 jaar) ontwikkelen jongeren een beeld van zichzelf in vergelijking met andere personen. Wanneer het proces slaagt wordt aan het eind van deze fase een stabiele identiteit gevormd. Wanneer het proces mislukt kan er rolverwarring optreden en een identiteitscrisis ontstaan. Binnen deze theorie wordt ‘identiteit’ bekeken vanuit een psychologisch oogpunt. </a:t>
            </a:r>
          </a:p>
          <a:p>
            <a:endParaRPr lang="nl-NL" sz="1800" dirty="0"/>
          </a:p>
          <a:p>
            <a:endParaRPr lang="nl-NL" sz="1800" dirty="0"/>
          </a:p>
          <a:p>
            <a:pPr defTabSz="945307">
              <a:defRPr/>
            </a:pPr>
            <a:endParaRPr lang="nl-NL" sz="1800" dirty="0"/>
          </a:p>
          <a:p>
            <a:r>
              <a:rPr lang="nl-NL" sz="1800" dirty="0">
                <a:hlinkClick r:id="rId5"/>
              </a:rPr>
              <a:t>https://opgroeienblog.wordpress.com/2016/07/18/wie-ben-ik-identiteit-in-adolescentie-en-vroege-volwassenheid/</a:t>
            </a:r>
            <a:r>
              <a:rPr lang="nl-NL" sz="1800" dirty="0"/>
              <a:t> In de </a:t>
            </a:r>
            <a:r>
              <a:rPr lang="nl-NL" sz="1800" b="1" dirty="0"/>
              <a:t>adolescentie</a:t>
            </a:r>
            <a:r>
              <a:rPr lang="nl-NL" sz="1800" dirty="0"/>
              <a:t> stellen jongeren zich de vraag ‘Wie ben ik?’ of ‘Wie wil ik zijn?’. Om een antwoord te bieden op deze vragen, worden doorgaans verschillende (</a:t>
            </a:r>
            <a:r>
              <a:rPr lang="nl-NL" sz="1800" dirty="0" err="1"/>
              <a:t>identiteits</a:t>
            </a:r>
            <a:r>
              <a:rPr lang="nl-NL" sz="1800" dirty="0"/>
              <a:t>)alternatieven verkend </a:t>
            </a:r>
            <a:r>
              <a:rPr lang="nl-NL" sz="1800" i="1" dirty="0"/>
              <a:t>(exploratie). </a:t>
            </a:r>
            <a:r>
              <a:rPr lang="nl-NL" sz="1800" dirty="0"/>
              <a:t>Kijk maar naar het aangaan van nieuwe vriendschapsrelaties, het aannemen van een andere kledingstijl of zelfs het uiten van risicovol gedrag.</a:t>
            </a:r>
          </a:p>
          <a:p>
            <a:r>
              <a:rPr lang="nl-NL" sz="1800" dirty="0">
                <a:hlinkClick r:id="rId6"/>
              </a:rPr>
              <a:t>https://www.nieuwezijds.nl/thema/opvoeding/Puberteitenadolescentie.html</a:t>
            </a:r>
            <a:r>
              <a:rPr lang="nl-NL" sz="1800" dirty="0"/>
              <a:t> geborgenheid, erkenning en respect</a:t>
            </a:r>
            <a:br>
              <a:rPr lang="nl-NL" sz="1800" dirty="0"/>
            </a:br>
            <a:r>
              <a:rPr lang="nl-NL" sz="1800" dirty="0"/>
              <a:t>Die zoektocht naar de eigen identiteit kan lopen via muziek, kleding, vrienden, school, baantjes, hobby’s en andere bezigheden, sport, cultuur, normen en waarden, geloof, overtuigingen op ander vlak, vaardigheden, auto’s, haarstijl en alles waar je belangstelling verder maar naar uitgaat. </a:t>
            </a:r>
            <a:br>
              <a:rPr lang="nl-NL" sz="1800" dirty="0"/>
            </a:br>
            <a:r>
              <a:rPr lang="nl-NL" sz="1800" dirty="0"/>
              <a:t>Het belangrijkste is dat jongeren in deze periode vrienden en vriendinnen om zich heen verzamelen. Als je je op onbekend terrein begeeft, voel je je met vrienden om je heen een stuk veiliger. Vrienden zijn vaak een van de startpunten voor de zoektocht naar de eigen identiteit en voortdurend bij hen te rade gaan biedt houvast bij het onderzoeken van wat wel en niet bij je past. Ze hebben meestal ongeveer dezelfde leeftijd, hetzelfde opleidingsniveau, en dezelfde etnische en sociale achtergrond. Je voelt je aangetrokken tot mensen die op je lijken. </a:t>
            </a:r>
          </a:p>
          <a:p>
            <a:pPr defTabSz="945307">
              <a:defRPr/>
            </a:pPr>
            <a:endParaRPr lang="nl-NL" sz="1800" noProof="0" dirty="0"/>
          </a:p>
          <a:p>
            <a:pPr defTabSz="945307">
              <a:defRPr/>
            </a:pPr>
            <a:r>
              <a:rPr lang="nl-NL" sz="1800" noProof="0" dirty="0"/>
              <a:t>De narratieven die ons aantrekken kunnen door de tijd heen veranderen.</a:t>
            </a:r>
          </a:p>
          <a:p>
            <a:pPr defTabSz="945307">
              <a:defRPr/>
            </a:pPr>
            <a:r>
              <a:rPr lang="nl-NL" sz="1800" noProof="0" dirty="0"/>
              <a:t>Er is geen identiteit zonder een verhaal. We hebben altijd taal nodig om onze identiteit vorm te geven en we worden beïnvloed door de verhalen waar we in geloven.</a:t>
            </a:r>
          </a:p>
        </p:txBody>
      </p:sp>
      <p:sp>
        <p:nvSpPr>
          <p:cNvPr id="4" name="Tijdelijke aanduiding voor dianummer 3"/>
          <p:cNvSpPr>
            <a:spLocks noGrp="1"/>
          </p:cNvSpPr>
          <p:nvPr>
            <p:ph type="sldNum" sz="quarter" idx="5"/>
          </p:nvPr>
        </p:nvSpPr>
        <p:spPr/>
        <p:txBody>
          <a:bodyPr/>
          <a:lstStyle/>
          <a:p>
            <a:fld id="{4D7F6500-7E3F-4999-8C74-183F6B321703}" type="slidenum">
              <a:rPr lang="nl-NL" smtClean="0"/>
              <a:t>19</a:t>
            </a:fld>
            <a:endParaRPr lang="nl-NL" dirty="0"/>
          </a:p>
        </p:txBody>
      </p:sp>
    </p:spTree>
    <p:extLst>
      <p:ext uri="{BB962C8B-B14F-4D97-AF65-F5344CB8AC3E}">
        <p14:creationId xmlns:p14="http://schemas.microsoft.com/office/powerpoint/2010/main" val="3048685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Dus al deze verhalen voeden onze identiteit, of identiteiten, want we hebben meer dan één identiteit, zowel intern als extern.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Intern hebben we onze eigen persoonlijke identiteit, de manier waarop we onszelf zien, de verhalen die we bewaren. De identiteiten die andere mensen op ons projecteren vormen onze externe identiteiten, hun verhalen over ons, als individu en als deel van bepaalde groepen. Sommige van die verhalen overlappen elkaar, andere niet.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u="none" strike="noStrike" baseline="0" dirty="0">
                <a:latin typeface="Verdana" panose="020B0604030504040204" pitchFamily="34" charset="0"/>
              </a:rPr>
              <a:t>@Trainer</a:t>
            </a:r>
            <a:r>
              <a:rPr lang="nl-NL" sz="1800" b="0" i="0" u="none" strike="noStrike" baseline="0" dirty="0">
                <a:latin typeface="Verdana" panose="020B0604030504040204" pitchFamily="34" charset="0"/>
              </a:rPr>
              <a:t>: Achtergrondinformatie om je eigen uitleg over dit onderwerp te vormen voor de deelnemers (zie ook de handleiding)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Narratieven worden in o.a. sociologische, psychologische en cultureel antropologische studies erkend als een basisstrategie die aan de basis ligt van identiteitsvorming en herstructurering. Eenvoudig gezegd, identiteit wordt gevormd door verhalen. Verhalen die we elkaar vertellen en verhalen die we onszelf vertellen om onze keuzes, onze reacties, ons verleden, heden en toekomst te verklaren en te motiveren. Iemands persoonlijke verhaal wordt geconstrueerd en gereconstrueerd gedurende de levensloop en vastgelegd in en door sociale interactie en sociale praktijk.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Individuen zijn zowel dragers van identiteiten die anderen op hen projecteren via verhalen als verspreiders van identiteiten die zij zelf projecteren op de wereld via hun eigen verhalen.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20</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Vraag</a:t>
            </a:r>
            <a:r>
              <a:rPr lang="en-GB" dirty="0"/>
              <a:t> </a:t>
            </a:r>
            <a:r>
              <a:rPr lang="en-GB" dirty="0" err="1"/>
              <a:t>mensen</a:t>
            </a:r>
            <a:r>
              <a:rPr lang="en-GB" dirty="0"/>
              <a:t> </a:t>
            </a:r>
            <a:r>
              <a:rPr lang="en-GB" dirty="0" err="1"/>
              <a:t>vooraf</a:t>
            </a:r>
            <a:r>
              <a:rPr lang="en-GB" dirty="0"/>
              <a:t> op </a:t>
            </a:r>
            <a:r>
              <a:rPr lang="en-GB" dirty="0" err="1"/>
              <a:t>te</a:t>
            </a:r>
            <a:r>
              <a:rPr lang="en-GB" dirty="0"/>
              <a:t> </a:t>
            </a:r>
            <a:r>
              <a:rPr lang="en-GB" dirty="0" err="1"/>
              <a:t>schrijven</a:t>
            </a:r>
            <a:r>
              <a:rPr lang="en-GB" dirty="0"/>
              <a:t> wat </a:t>
            </a:r>
            <a:r>
              <a:rPr lang="en-GB" dirty="0" err="1"/>
              <a:t>ze</a:t>
            </a:r>
            <a:r>
              <a:rPr lang="en-GB" dirty="0"/>
              <a:t> </a:t>
            </a:r>
            <a:r>
              <a:rPr lang="en-GB" dirty="0" err="1"/>
              <a:t>opvalt</a:t>
            </a:r>
            <a:r>
              <a:rPr lang="en-GB" dirty="0"/>
              <a:t> in de clip. Wat </a:t>
            </a:r>
            <a:r>
              <a:rPr lang="en-GB" dirty="0" err="1"/>
              <a:t>doen</a:t>
            </a:r>
            <a:r>
              <a:rPr lang="en-GB" dirty="0"/>
              <a:t> </a:t>
            </a:r>
            <a:r>
              <a:rPr lang="en-GB" dirty="0" err="1"/>
              <a:t>verhalen</a:t>
            </a:r>
            <a:r>
              <a:rPr lang="en-GB" baseline="0" dirty="0"/>
              <a:t> tov </a:t>
            </a:r>
            <a:r>
              <a:rPr lang="en-GB" baseline="0" dirty="0" err="1"/>
              <a:t>identiteit</a:t>
            </a:r>
            <a:r>
              <a:rPr lang="en-GB" baseline="0" dirty="0"/>
              <a:t>?</a:t>
            </a:r>
            <a:endParaRPr lang="en-GB" dirty="0"/>
          </a:p>
          <a:p>
            <a:endParaRPr lang="en-GB" dirty="0"/>
          </a:p>
          <a:p>
            <a:endParaRPr lang="en-GB" b="1"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21</a:t>
            </a:fld>
            <a:endParaRPr lang="en-US" dirty="0">
              <a:solidFill>
                <a:prstClr val="black"/>
              </a:solidFill>
              <a:latin typeface="Calibri"/>
            </a:endParaRPr>
          </a:p>
        </p:txBody>
      </p:sp>
    </p:spTree>
    <p:extLst>
      <p:ext uri="{BB962C8B-B14F-4D97-AF65-F5344CB8AC3E}">
        <p14:creationId xmlns:p14="http://schemas.microsoft.com/office/powerpoint/2010/main" val="355087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https://www.ted.com/talks/chimamanda_ngozi_adichie_the_danger_of_a_single_story#t-547447</a:t>
            </a:r>
            <a:r>
              <a:rPr lang="en-GB" dirty="0"/>
              <a:t> (tot 9.40 of tot 6.35 min) </a:t>
            </a:r>
            <a:r>
              <a:rPr lang="en-GB" dirty="0" err="1"/>
              <a:t>Klik</a:t>
            </a:r>
            <a:r>
              <a:rPr lang="en-GB" dirty="0"/>
              <a:t> op de </a:t>
            </a:r>
            <a:r>
              <a:rPr lang="en-GB" dirty="0" err="1"/>
              <a:t>afbeelding</a:t>
            </a:r>
            <a:r>
              <a:rPr lang="en-GB" dirty="0"/>
              <a:t> (</a:t>
            </a:r>
            <a:r>
              <a:rPr lang="en-GB" dirty="0" err="1"/>
              <a:t>deze</a:t>
            </a:r>
            <a:r>
              <a:rPr lang="en-GB" dirty="0"/>
              <a:t> is nu embedded, </a:t>
            </a:r>
            <a:r>
              <a:rPr lang="en-GB" dirty="0" err="1"/>
              <a:t>zodat</a:t>
            </a:r>
            <a:r>
              <a:rPr lang="en-GB" dirty="0"/>
              <a:t> </a:t>
            </a:r>
            <a:r>
              <a:rPr lang="en-GB" dirty="0" err="1"/>
              <a:t>bij</a:t>
            </a:r>
            <a:r>
              <a:rPr lang="en-GB" dirty="0"/>
              <a:t> </a:t>
            </a:r>
            <a:r>
              <a:rPr lang="en-GB" dirty="0" err="1"/>
              <a:t>een</a:t>
            </a:r>
            <a:r>
              <a:rPr lang="en-GB" dirty="0"/>
              <a:t> online </a:t>
            </a:r>
            <a:r>
              <a:rPr lang="en-GB" dirty="0" err="1"/>
              <a:t>uitvoering</a:t>
            </a:r>
            <a:r>
              <a:rPr lang="en-GB" dirty="0"/>
              <a:t> de </a:t>
            </a:r>
            <a:r>
              <a:rPr lang="en-GB" dirty="0" err="1"/>
              <a:t>deelnemers</a:t>
            </a:r>
            <a:r>
              <a:rPr lang="en-GB" dirty="0"/>
              <a:t> de clip </a:t>
            </a:r>
            <a:r>
              <a:rPr lang="en-GB" dirty="0" err="1"/>
              <a:t>als</a:t>
            </a:r>
            <a:r>
              <a:rPr lang="en-GB" dirty="0"/>
              <a:t> </a:t>
            </a:r>
            <a:r>
              <a:rPr lang="en-GB" dirty="0" err="1"/>
              <a:t>onderdeel</a:t>
            </a:r>
            <a:r>
              <a:rPr lang="en-GB" dirty="0"/>
              <a:t> ban de ppt </a:t>
            </a:r>
            <a:r>
              <a:rPr lang="en-GB" dirty="0" err="1"/>
              <a:t>blijven</a:t>
            </a:r>
            <a:r>
              <a:rPr lang="en-GB" dirty="0"/>
              <a:t> </a:t>
            </a:r>
            <a:r>
              <a:rPr lang="en-GB" dirty="0" err="1"/>
              <a:t>zien</a:t>
            </a:r>
            <a:r>
              <a:rPr lang="en-GB" dirty="0"/>
              <a:t>)</a:t>
            </a:r>
          </a:p>
          <a:p>
            <a:endParaRPr lang="en-GB" dirty="0"/>
          </a:p>
          <a:p>
            <a:endParaRPr lang="en-GB" b="1"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22</a:t>
            </a:fld>
            <a:endParaRPr lang="en-US" dirty="0">
              <a:solidFill>
                <a:prstClr val="black"/>
              </a:solidFill>
              <a:latin typeface="Calibri"/>
            </a:endParaRPr>
          </a:p>
        </p:txBody>
      </p:sp>
    </p:spTree>
    <p:extLst>
      <p:ext uri="{BB962C8B-B14F-4D97-AF65-F5344CB8AC3E}">
        <p14:creationId xmlns:p14="http://schemas.microsoft.com/office/powerpoint/2010/main" val="598472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https://www.ted.com/talks/chimamanda_ngozi_adichie_the_danger_of_a_single_story#t-547447</a:t>
            </a:r>
            <a:r>
              <a:rPr lang="en-GB" dirty="0"/>
              <a:t> (tot 9.40)</a:t>
            </a:r>
          </a:p>
          <a:p>
            <a:endParaRPr lang="en-GB" dirty="0"/>
          </a:p>
          <a:p>
            <a:r>
              <a:rPr lang="en-GB" dirty="0" err="1"/>
              <a:t>Vraag</a:t>
            </a:r>
            <a:r>
              <a:rPr lang="en-GB" dirty="0"/>
              <a:t> </a:t>
            </a:r>
            <a:r>
              <a:rPr lang="en-GB" dirty="0" err="1"/>
              <a:t>mensen</a:t>
            </a:r>
            <a:r>
              <a:rPr lang="en-GB" dirty="0"/>
              <a:t> wat </a:t>
            </a:r>
            <a:r>
              <a:rPr lang="en-GB" dirty="0" err="1"/>
              <a:t>ze</a:t>
            </a:r>
            <a:r>
              <a:rPr lang="en-GB" dirty="0"/>
              <a:t> </a:t>
            </a:r>
            <a:r>
              <a:rPr lang="en-GB" dirty="0" err="1"/>
              <a:t>opviel</a:t>
            </a:r>
            <a:r>
              <a:rPr lang="en-GB" dirty="0"/>
              <a:t>. Wat </a:t>
            </a:r>
            <a:r>
              <a:rPr lang="en-GB" dirty="0" err="1"/>
              <a:t>doen</a:t>
            </a:r>
            <a:r>
              <a:rPr lang="en-GB" dirty="0"/>
              <a:t> </a:t>
            </a:r>
            <a:r>
              <a:rPr lang="en-GB" dirty="0" err="1"/>
              <a:t>verhalen</a:t>
            </a:r>
            <a:r>
              <a:rPr lang="en-GB" baseline="0" dirty="0"/>
              <a:t> tov </a:t>
            </a:r>
            <a:r>
              <a:rPr lang="en-GB" baseline="0" dirty="0" err="1"/>
              <a:t>identiteit</a:t>
            </a:r>
            <a:r>
              <a:rPr lang="en-GB" baseline="0" dirty="0"/>
              <a:t>?</a:t>
            </a:r>
            <a:endParaRPr lang="en-GB" dirty="0"/>
          </a:p>
          <a:p>
            <a:endParaRPr lang="en-GB" dirty="0"/>
          </a:p>
          <a:p>
            <a:r>
              <a:rPr lang="en-GB" dirty="0" err="1"/>
              <a:t>Daarna</a:t>
            </a:r>
            <a:r>
              <a:rPr lang="en-GB" dirty="0"/>
              <a:t>:</a:t>
            </a:r>
          </a:p>
          <a:p>
            <a:r>
              <a:rPr lang="en-GB" dirty="0" err="1"/>
              <a:t>Bedenk</a:t>
            </a:r>
            <a:r>
              <a:rPr lang="en-GB" dirty="0"/>
              <a:t> in </a:t>
            </a:r>
            <a:r>
              <a:rPr lang="en-GB" dirty="0" err="1"/>
              <a:t>tweetallen</a:t>
            </a:r>
            <a:r>
              <a:rPr lang="en-GB" dirty="0"/>
              <a:t> </a:t>
            </a:r>
            <a:r>
              <a:rPr lang="en-GB" dirty="0" err="1"/>
              <a:t>voorbeelden</a:t>
            </a:r>
            <a:r>
              <a:rPr lang="en-GB" dirty="0"/>
              <a:t> van narratieven die </a:t>
            </a:r>
            <a:r>
              <a:rPr lang="en-GB" dirty="0" err="1"/>
              <a:t>positief</a:t>
            </a:r>
            <a:r>
              <a:rPr lang="en-GB" dirty="0"/>
              <a:t> of </a:t>
            </a:r>
            <a:r>
              <a:rPr lang="en-GB" dirty="0" err="1"/>
              <a:t>negatief</a:t>
            </a:r>
            <a:r>
              <a:rPr lang="en-GB" dirty="0"/>
              <a:t> </a:t>
            </a:r>
            <a:r>
              <a:rPr lang="en-GB" dirty="0" err="1"/>
              <a:t>zijn</a:t>
            </a:r>
            <a:r>
              <a:rPr lang="en-GB" dirty="0"/>
              <a:t> in </a:t>
            </a:r>
            <a:r>
              <a:rPr lang="en-GB" dirty="0" err="1"/>
              <a:t>relatie</a:t>
            </a:r>
            <a:r>
              <a:rPr lang="en-GB" dirty="0"/>
              <a:t> tot </a:t>
            </a:r>
            <a:r>
              <a:rPr lang="en-GB" dirty="0" err="1"/>
              <a:t>radicalisering</a:t>
            </a:r>
            <a:endParaRPr lang="en-GB" dirty="0"/>
          </a:p>
          <a:p>
            <a:endParaRPr lang="en-GB" dirty="0"/>
          </a:p>
          <a:p>
            <a:r>
              <a:rPr lang="en-GB" dirty="0">
                <a:solidFill>
                  <a:schemeClr val="accent4">
                    <a:lumMod val="50000"/>
                  </a:schemeClr>
                </a:solidFill>
              </a:rPr>
              <a:t>Hoe </a:t>
            </a:r>
            <a:r>
              <a:rPr lang="en-GB" dirty="0" err="1">
                <a:solidFill>
                  <a:schemeClr val="accent4">
                    <a:lumMod val="50000"/>
                  </a:schemeClr>
                </a:solidFill>
              </a:rPr>
              <a:t>kun</a:t>
            </a:r>
            <a:r>
              <a:rPr lang="en-GB" dirty="0">
                <a:solidFill>
                  <a:schemeClr val="accent4">
                    <a:lumMod val="50000"/>
                  </a:schemeClr>
                </a:solidFill>
              </a:rPr>
              <a:t> je narratieven op </a:t>
            </a:r>
            <a:r>
              <a:rPr lang="en-GB" dirty="0" err="1">
                <a:solidFill>
                  <a:schemeClr val="accent4">
                    <a:lumMod val="50000"/>
                  </a:schemeClr>
                </a:solidFill>
              </a:rPr>
              <a:t>een</a:t>
            </a:r>
            <a:r>
              <a:rPr lang="en-GB" dirty="0">
                <a:solidFill>
                  <a:schemeClr val="accent4">
                    <a:lumMod val="50000"/>
                  </a:schemeClr>
                </a:solidFill>
              </a:rPr>
              <a:t> </a:t>
            </a:r>
            <a:r>
              <a:rPr lang="en-GB" dirty="0" err="1">
                <a:solidFill>
                  <a:schemeClr val="accent4">
                    <a:lumMod val="50000"/>
                  </a:schemeClr>
                </a:solidFill>
              </a:rPr>
              <a:t>positieve</a:t>
            </a:r>
            <a:r>
              <a:rPr lang="en-GB" dirty="0">
                <a:solidFill>
                  <a:schemeClr val="accent4">
                    <a:lumMod val="50000"/>
                  </a:schemeClr>
                </a:solidFill>
              </a:rPr>
              <a:t> </a:t>
            </a:r>
            <a:r>
              <a:rPr lang="en-GB" dirty="0" err="1">
                <a:solidFill>
                  <a:schemeClr val="accent4">
                    <a:lumMod val="50000"/>
                  </a:schemeClr>
                </a:solidFill>
              </a:rPr>
              <a:t>manier</a:t>
            </a:r>
            <a:r>
              <a:rPr lang="en-GB" dirty="0">
                <a:solidFill>
                  <a:schemeClr val="accent4">
                    <a:lumMod val="50000"/>
                  </a:schemeClr>
                </a:solidFill>
              </a:rPr>
              <a:t> </a:t>
            </a:r>
            <a:r>
              <a:rPr lang="en-GB" dirty="0" err="1">
                <a:solidFill>
                  <a:schemeClr val="accent4">
                    <a:lumMod val="50000"/>
                  </a:schemeClr>
                </a:solidFill>
              </a:rPr>
              <a:t>gebruiken</a:t>
            </a:r>
            <a:r>
              <a:rPr lang="en-GB" dirty="0"/>
              <a:t>?</a:t>
            </a:r>
          </a:p>
          <a:p>
            <a:endParaRPr lang="en-GB" dirty="0"/>
          </a:p>
          <a:p>
            <a:endParaRPr lang="en-GB" b="1"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23</a:t>
            </a:fld>
            <a:endParaRPr lang="en-US" dirty="0">
              <a:solidFill>
                <a:prstClr val="black"/>
              </a:solidFill>
              <a:latin typeface="Calibri"/>
            </a:endParaRPr>
          </a:p>
        </p:txBody>
      </p:sp>
    </p:spTree>
    <p:extLst>
      <p:ext uri="{BB962C8B-B14F-4D97-AF65-F5344CB8AC3E}">
        <p14:creationId xmlns:p14="http://schemas.microsoft.com/office/powerpoint/2010/main" val="1047806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De naam van 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is: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Herken</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het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probleem</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Het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doel</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van de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is om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problemen</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te</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herkennen</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die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voortkomen</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uit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‘single story’ of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ander</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onvolledig</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of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onjuist</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narratief</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over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iemand</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anders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98095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defTabSz="945307">
              <a:defRPr/>
            </a:pPr>
            <a:r>
              <a:rPr lang="en-GB" dirty="0"/>
              <a:t>Met </a:t>
            </a:r>
            <a:r>
              <a:rPr lang="en-GB" dirty="0" err="1"/>
              <a:t>narratief</a:t>
            </a:r>
            <a:r>
              <a:rPr lang="en-GB" dirty="0"/>
              <a:t> </a:t>
            </a:r>
            <a:r>
              <a:rPr lang="en-GB" dirty="0" err="1"/>
              <a:t>wordt</a:t>
            </a:r>
            <a:r>
              <a:rPr lang="en-GB" dirty="0"/>
              <a:t> </a:t>
            </a:r>
            <a:r>
              <a:rPr lang="en-GB" dirty="0" err="1"/>
              <a:t>bedoeld</a:t>
            </a:r>
            <a:r>
              <a:rPr lang="en-GB" dirty="0"/>
              <a:t> de </a:t>
            </a:r>
            <a:r>
              <a:rPr lang="en-GB" dirty="0" err="1"/>
              <a:t>korte</a:t>
            </a:r>
            <a:r>
              <a:rPr lang="en-GB" dirty="0"/>
              <a:t> of </a:t>
            </a:r>
            <a:r>
              <a:rPr lang="en-GB" dirty="0" err="1"/>
              <a:t>langere</a:t>
            </a:r>
            <a:r>
              <a:rPr lang="en-GB" dirty="0"/>
              <a:t> </a:t>
            </a:r>
            <a:r>
              <a:rPr lang="en-GB" dirty="0" err="1"/>
              <a:t>verhalen</a:t>
            </a:r>
            <a:r>
              <a:rPr lang="en-GB" dirty="0"/>
              <a:t> die we </a:t>
            </a:r>
            <a:r>
              <a:rPr lang="en-GB" dirty="0" err="1"/>
              <a:t>tijdens</a:t>
            </a:r>
            <a:r>
              <a:rPr lang="en-GB" dirty="0"/>
              <a:t> </a:t>
            </a:r>
            <a:r>
              <a:rPr lang="en-GB" dirty="0" err="1"/>
              <a:t>ons</a:t>
            </a:r>
            <a:r>
              <a:rPr lang="en-GB" dirty="0"/>
              <a:t> </a:t>
            </a:r>
            <a:r>
              <a:rPr lang="en-GB" dirty="0" err="1"/>
              <a:t>opgroeien</a:t>
            </a:r>
            <a:r>
              <a:rPr lang="en-GB" dirty="0"/>
              <a:t> </a:t>
            </a:r>
            <a:r>
              <a:rPr lang="en-GB" dirty="0" err="1"/>
              <a:t>en</a:t>
            </a:r>
            <a:r>
              <a:rPr lang="en-GB" dirty="0"/>
              <a:t> </a:t>
            </a:r>
            <a:r>
              <a:rPr lang="en-GB" dirty="0" err="1"/>
              <a:t>ook</a:t>
            </a:r>
            <a:r>
              <a:rPr lang="en-GB" dirty="0"/>
              <a:t> later van </a:t>
            </a:r>
            <a:r>
              <a:rPr lang="en-GB" dirty="0" err="1"/>
              <a:t>onze</a:t>
            </a:r>
            <a:r>
              <a:rPr lang="en-GB" dirty="0"/>
              <a:t> </a:t>
            </a:r>
            <a:r>
              <a:rPr lang="en-GB" dirty="0" err="1"/>
              <a:t>omgeving</a:t>
            </a:r>
            <a:r>
              <a:rPr lang="en-GB" dirty="0"/>
              <a:t> </a:t>
            </a:r>
            <a:r>
              <a:rPr lang="en-GB" dirty="0" err="1"/>
              <a:t>horen</a:t>
            </a:r>
            <a:r>
              <a:rPr lang="en-GB" dirty="0"/>
              <a:t>. </a:t>
            </a:r>
            <a:r>
              <a:rPr lang="en-GB" dirty="0" err="1"/>
              <a:t>Deze</a:t>
            </a:r>
            <a:r>
              <a:rPr lang="en-GB" dirty="0"/>
              <a:t> </a:t>
            </a:r>
            <a:r>
              <a:rPr lang="en-GB" dirty="0" err="1"/>
              <a:t>verhalen</a:t>
            </a:r>
            <a:r>
              <a:rPr lang="en-GB" dirty="0"/>
              <a:t> </a:t>
            </a:r>
            <a:r>
              <a:rPr lang="en-GB" dirty="0" err="1"/>
              <a:t>bevatten</a:t>
            </a:r>
            <a:r>
              <a:rPr lang="en-GB" dirty="0"/>
              <a:t> </a:t>
            </a:r>
            <a:r>
              <a:rPr lang="en-GB" dirty="0" err="1"/>
              <a:t>vaak</a:t>
            </a:r>
            <a:r>
              <a:rPr lang="en-GB" dirty="0"/>
              <a:t> </a:t>
            </a:r>
            <a:r>
              <a:rPr lang="en-GB" dirty="0" err="1"/>
              <a:t>impliciete</a:t>
            </a:r>
            <a:r>
              <a:rPr lang="en-GB" dirty="0"/>
              <a:t> </a:t>
            </a:r>
            <a:r>
              <a:rPr lang="en-GB" dirty="0" err="1"/>
              <a:t>instructies</a:t>
            </a:r>
            <a:r>
              <a:rPr lang="en-GB" dirty="0"/>
              <a:t> over hoe we </a:t>
            </a:r>
            <a:r>
              <a:rPr lang="en-GB" dirty="0" err="1"/>
              <a:t>ons</a:t>
            </a:r>
            <a:r>
              <a:rPr lang="en-GB" dirty="0"/>
              <a:t> </a:t>
            </a:r>
            <a:r>
              <a:rPr lang="en-GB" dirty="0" err="1"/>
              <a:t>moeten</a:t>
            </a:r>
            <a:r>
              <a:rPr lang="en-GB" dirty="0"/>
              <a:t> </a:t>
            </a:r>
            <a:r>
              <a:rPr lang="en-GB" dirty="0" err="1"/>
              <a:t>gedragen</a:t>
            </a:r>
            <a:r>
              <a:rPr lang="en-GB" dirty="0"/>
              <a:t> </a:t>
            </a:r>
            <a:r>
              <a:rPr lang="en-GB" dirty="0" err="1"/>
              <a:t>binnen</a:t>
            </a:r>
            <a:r>
              <a:rPr lang="en-GB" dirty="0"/>
              <a:t> </a:t>
            </a:r>
            <a:r>
              <a:rPr lang="en-GB" dirty="0" err="1"/>
              <a:t>een</a:t>
            </a:r>
            <a:r>
              <a:rPr lang="en-GB" dirty="0"/>
              <a:t> </a:t>
            </a:r>
            <a:r>
              <a:rPr lang="en-GB" dirty="0" err="1"/>
              <a:t>bepaalde</a:t>
            </a:r>
            <a:r>
              <a:rPr lang="en-GB" dirty="0"/>
              <a:t> context. In </a:t>
            </a:r>
            <a:r>
              <a:rPr lang="en-GB" dirty="0" err="1"/>
              <a:t>neutrale</a:t>
            </a:r>
            <a:r>
              <a:rPr lang="en-GB" dirty="0"/>
              <a:t> zin </a:t>
            </a:r>
            <a:r>
              <a:rPr lang="en-GB" dirty="0" err="1"/>
              <a:t>een</a:t>
            </a:r>
            <a:r>
              <a:rPr lang="en-GB" dirty="0"/>
              <a:t> </a:t>
            </a:r>
            <a:r>
              <a:rPr lang="en-GB" dirty="0" err="1"/>
              <a:t>leidraad</a:t>
            </a:r>
            <a:r>
              <a:rPr lang="en-GB" dirty="0"/>
              <a:t> </a:t>
            </a:r>
            <a:r>
              <a:rPr lang="en-GB" dirty="0" err="1"/>
              <a:t>voor</a:t>
            </a:r>
            <a:r>
              <a:rPr lang="en-GB" dirty="0"/>
              <a:t> </a:t>
            </a:r>
            <a:r>
              <a:rPr lang="en-GB" dirty="0" err="1"/>
              <a:t>wanneer</a:t>
            </a:r>
            <a:r>
              <a:rPr lang="en-GB" dirty="0"/>
              <a:t> je het in de </a:t>
            </a:r>
            <a:r>
              <a:rPr lang="en-GB" dirty="0" err="1"/>
              <a:t>groep</a:t>
            </a:r>
            <a:r>
              <a:rPr lang="en-GB" dirty="0"/>
              <a:t> </a:t>
            </a:r>
            <a:r>
              <a:rPr lang="en-GB" dirty="0" err="1"/>
              <a:t>waar</a:t>
            </a:r>
            <a:r>
              <a:rPr lang="en-GB" dirty="0"/>
              <a:t> je </a:t>
            </a:r>
            <a:r>
              <a:rPr lang="en-GB" dirty="0" err="1"/>
              <a:t>opgroeit</a:t>
            </a:r>
            <a:r>
              <a:rPr lang="en-GB" dirty="0"/>
              <a:t> </a:t>
            </a:r>
            <a:r>
              <a:rPr lang="en-GB" dirty="0" err="1"/>
              <a:t>goed</a:t>
            </a:r>
            <a:r>
              <a:rPr lang="en-GB" dirty="0"/>
              <a:t> </a:t>
            </a:r>
            <a:r>
              <a:rPr lang="en-GB" dirty="0" err="1"/>
              <a:t>doet</a:t>
            </a:r>
            <a:r>
              <a:rPr lang="en-GB" dirty="0"/>
              <a:t>. </a:t>
            </a:r>
          </a:p>
          <a:p>
            <a:pPr defTabSz="945307">
              <a:defRPr/>
            </a:pPr>
            <a:endParaRPr lang="en-GB" dirty="0"/>
          </a:p>
          <a:p>
            <a:pPr defTabSz="945307">
              <a:defRPr/>
            </a:pPr>
            <a:r>
              <a:rPr lang="en-GB" dirty="0"/>
              <a:t>Hiermee </a:t>
            </a:r>
            <a:r>
              <a:rPr lang="en-GB" dirty="0" err="1"/>
              <a:t>kun</a:t>
            </a:r>
            <a:r>
              <a:rPr lang="en-GB" dirty="0"/>
              <a:t> je </a:t>
            </a:r>
            <a:r>
              <a:rPr lang="en-GB" dirty="0" err="1"/>
              <a:t>dus</a:t>
            </a:r>
            <a:r>
              <a:rPr lang="en-GB" dirty="0"/>
              <a:t> respect, </a:t>
            </a:r>
            <a:r>
              <a:rPr lang="en-GB" dirty="0" err="1"/>
              <a:t>waardering</a:t>
            </a:r>
            <a:r>
              <a:rPr lang="en-GB" dirty="0"/>
              <a:t> </a:t>
            </a:r>
            <a:r>
              <a:rPr lang="en-GB" dirty="0" err="1"/>
              <a:t>en</a:t>
            </a:r>
            <a:r>
              <a:rPr lang="en-GB" dirty="0"/>
              <a:t> </a:t>
            </a:r>
            <a:r>
              <a:rPr lang="en-GB" dirty="0" err="1"/>
              <a:t>geborgenheid</a:t>
            </a:r>
            <a:r>
              <a:rPr lang="en-GB" dirty="0"/>
              <a:t> </a:t>
            </a:r>
            <a:r>
              <a:rPr lang="en-GB" dirty="0" err="1"/>
              <a:t>krijgen</a:t>
            </a:r>
            <a:r>
              <a:rPr lang="en-GB" dirty="0"/>
              <a:t>. </a:t>
            </a:r>
            <a:r>
              <a:rPr lang="en-GB" dirty="0" err="1"/>
              <a:t>Soms</a:t>
            </a:r>
            <a:r>
              <a:rPr lang="en-GB" dirty="0"/>
              <a:t> </a:t>
            </a:r>
            <a:r>
              <a:rPr lang="en-GB" dirty="0" err="1"/>
              <a:t>binnen</a:t>
            </a:r>
            <a:r>
              <a:rPr lang="en-GB" dirty="0"/>
              <a:t> </a:t>
            </a:r>
            <a:r>
              <a:rPr lang="en-GB" dirty="0" err="1"/>
              <a:t>één</a:t>
            </a:r>
            <a:r>
              <a:rPr lang="en-GB" dirty="0"/>
              <a:t> </a:t>
            </a:r>
            <a:r>
              <a:rPr lang="en-GB" dirty="0" err="1"/>
              <a:t>groep</a:t>
            </a:r>
            <a:r>
              <a:rPr lang="en-GB" dirty="0"/>
              <a:t>, maar </a:t>
            </a:r>
            <a:r>
              <a:rPr lang="en-GB" dirty="0" err="1"/>
              <a:t>vaak</a:t>
            </a:r>
            <a:r>
              <a:rPr lang="en-GB" dirty="0"/>
              <a:t> </a:t>
            </a:r>
            <a:r>
              <a:rPr lang="en-GB" dirty="0" err="1"/>
              <a:t>binnen</a:t>
            </a:r>
            <a:r>
              <a:rPr lang="en-GB" dirty="0"/>
              <a:t> </a:t>
            </a:r>
            <a:r>
              <a:rPr lang="en-GB" dirty="0" err="1"/>
              <a:t>meerdere</a:t>
            </a:r>
            <a:r>
              <a:rPr lang="en-GB" dirty="0"/>
              <a:t> </a:t>
            </a:r>
            <a:r>
              <a:rPr lang="en-GB" dirty="0" err="1"/>
              <a:t>groepen</a:t>
            </a:r>
            <a:r>
              <a:rPr lang="en-GB" dirty="0"/>
              <a:t> met </a:t>
            </a:r>
            <a:r>
              <a:rPr lang="en-GB" dirty="0" err="1"/>
              <a:t>meerdere</a:t>
            </a:r>
            <a:r>
              <a:rPr lang="en-GB" dirty="0"/>
              <a:t> </a:t>
            </a:r>
            <a:r>
              <a:rPr lang="en-GB" dirty="0" err="1"/>
              <a:t>identiteiten</a:t>
            </a:r>
            <a:r>
              <a:rPr lang="en-GB" dirty="0"/>
              <a:t> (</a:t>
            </a:r>
            <a:r>
              <a:rPr lang="en-GB" dirty="0">
                <a:hlinkClick r:id="rId3"/>
              </a:rPr>
              <a:t>https://www.youtube.com/watch?v=A1BzWUe3XMw&amp;t=1s</a:t>
            </a:r>
            <a:r>
              <a:rPr lang="en-GB" dirty="0"/>
              <a:t>)</a:t>
            </a:r>
          </a:p>
          <a:p>
            <a:pPr defTabSz="945307">
              <a:defRPr/>
            </a:pPr>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25</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defTabSz="945307">
              <a:defRPr/>
            </a:pPr>
            <a:r>
              <a:rPr lang="nl-NL" noProof="0" dirty="0"/>
              <a:t>Het kan ook zorgen voor disrespect en voor een push richting radicalisering of in andere gevallen zorgen voor een pull richting radicalisering</a:t>
            </a:r>
          </a:p>
          <a:p>
            <a:pPr defTabSz="945307">
              <a:defRPr/>
            </a:pPr>
            <a:endParaRPr lang="nl-NL" noProof="0" dirty="0"/>
          </a:p>
          <a:p>
            <a:pPr defTabSz="945307">
              <a:defRPr/>
            </a:pPr>
            <a:r>
              <a:rPr lang="en-GB" dirty="0"/>
              <a:t>Experienced prejudice and perceived exclusion from an in-group </a:t>
            </a:r>
            <a:endParaRPr lang="en-US" dirty="0"/>
          </a:p>
          <a:p>
            <a:endParaRPr lang="en-GB" dirty="0"/>
          </a:p>
          <a:p>
            <a:r>
              <a:rPr lang="en-GB" dirty="0"/>
              <a:t>https://ent.siteintelgroup.com/categories/jihad/entry/224-the-islamic-states-borderless-war.html</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26</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endParaRPr lang="en-GB" dirty="0"/>
          </a:p>
          <a:p>
            <a:pPr defTabSz="945307">
              <a:defRPr/>
            </a:pPr>
            <a:r>
              <a:rPr lang="nl-NL" dirty="0"/>
              <a:t>Een ‘</a:t>
            </a:r>
            <a:r>
              <a:rPr lang="nl-NL" dirty="0" err="1"/>
              <a:t>toxic</a:t>
            </a:r>
            <a:r>
              <a:rPr lang="nl-NL" dirty="0"/>
              <a:t> </a:t>
            </a:r>
            <a:r>
              <a:rPr lang="nl-NL" dirty="0" err="1"/>
              <a:t>narrative</a:t>
            </a:r>
            <a:r>
              <a:rPr lang="nl-NL" dirty="0"/>
              <a:t>’ is een verhaal dat vooral angst, afwijzing of zelfs haat oproept en leidt tot tegenstrijdige of disfunctionele verhalen over iemand zelf en anderen</a:t>
            </a:r>
          </a:p>
          <a:p>
            <a:pPr defTabSz="945307">
              <a:defRPr/>
            </a:pPr>
            <a:endParaRPr lang="nl-NL" dirty="0"/>
          </a:p>
          <a:p>
            <a:pPr defTabSz="945307">
              <a:defRPr/>
            </a:pPr>
            <a:r>
              <a:rPr lang="nl-NL" dirty="0"/>
              <a:t>Elk verhaal dat het individu machteloos maakt, hem of haar reduceert tot een te kleine verzameling waarden en negatieve emoties oproept, zal een negatief effect hebben. </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27</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200" b="0" i="0" u="none" strike="noStrike" baseline="0" dirty="0" err="1">
                <a:latin typeface="Verdana" panose="020B0604030504040204" pitchFamily="34" charset="0"/>
              </a:rPr>
              <a:t>Een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aantal</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voorbeelden</a:t>
            </a:r>
            <a:r>
              <a:rPr lang="en-GB" sz="1200" b="0" i="0" u="none" strike="noStrike" baseline="0" dirty="0">
                <a:latin typeface="Verdana" panose="020B0604030504040204" pitchFamily="34" charset="0"/>
              </a:rPr>
              <a:t> van </a:t>
            </a:r>
            <a:r>
              <a:rPr lang="en-GB" sz="1200" b="0" i="0" u="none" strike="noStrike" baseline="0" dirty="0" err="1">
                <a:latin typeface="Verdana" panose="020B0604030504040204" pitchFamily="34" charset="0"/>
              </a:rPr>
              <a:t>deze</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beperkte</a:t>
            </a:r>
            <a:r>
              <a:rPr lang="en-GB" sz="1200" b="0" i="0" u="none" strike="noStrike" baseline="0" dirty="0">
                <a:latin typeface="Verdana" panose="020B0604030504040204" pitchFamily="34" charset="0"/>
              </a:rPr>
              <a:t> narratieven die met </a:t>
            </a:r>
            <a:r>
              <a:rPr lang="en-GB" sz="1200" b="0" i="0" u="none" strike="noStrike" baseline="0" dirty="0" err="1">
                <a:latin typeface="Verdana" panose="020B0604030504040204" pitchFamily="34" charset="0"/>
              </a:rPr>
              <a:t>hun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impliciete</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instructies</a:t>
            </a:r>
            <a:r>
              <a:rPr lang="en-GB" sz="1200" b="0" i="0" u="none" strike="noStrike" baseline="0" dirty="0">
                <a:latin typeface="Verdana" panose="020B0604030504040204" pitchFamily="34" charset="0"/>
              </a:rPr>
              <a:t> tot </a:t>
            </a:r>
            <a:r>
              <a:rPr lang="en-GB" sz="1200" b="0" i="0" u="none" strike="noStrike" baseline="0" dirty="0" err="1">
                <a:latin typeface="Verdana" panose="020B0604030504040204" pitchFamily="34" charset="0"/>
              </a:rPr>
              <a:t>uitsluiting</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kunnen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leiden</a:t>
            </a:r>
            <a:endParaRPr lang="en-GB" sz="1200" b="0" i="0" u="none" strike="noStrike" baseline="0" dirty="0">
              <a:latin typeface="Verdana" panose="020B0604030504040204" pitchFamily="34" charset="0"/>
            </a:endParaRPr>
          </a:p>
          <a:p>
            <a:pPr defTabSz="945307">
              <a:defRPr/>
            </a:pPr>
            <a:endParaRPr lang="en-GB" dirty="0">
              <a:hlinkClick r:id="rId3"/>
            </a:endParaRPr>
          </a:p>
          <a:p>
            <a:pPr defTabSz="945307">
              <a:defRPr/>
            </a:pPr>
            <a:r>
              <a:rPr lang="en-GB" dirty="0">
                <a:hlinkClick r:id="rId3"/>
              </a:rPr>
              <a:t>https://medium.com/@robertocarlosgarcia/men-dont-cry-on-toxic-masculinity-6e7917c8a44e</a:t>
            </a:r>
            <a:endParaRPr lang="en-GB" dirty="0"/>
          </a:p>
          <a:p>
            <a:pPr defTabSz="945307">
              <a:defRPr/>
            </a:pPr>
            <a:endParaRPr lang="en-GB" dirty="0"/>
          </a:p>
          <a:p>
            <a:pPr defTabSz="945307">
              <a:defRPr/>
            </a:pPr>
            <a:r>
              <a:rPr lang="nl-NL" dirty="0"/>
              <a:t>Ze geven vaak een beeld en een mening over bepaalde groepen en subculturen.</a:t>
            </a:r>
          </a:p>
          <a:p>
            <a:pPr defTabSz="945307">
              <a:defRPr/>
            </a:pPr>
            <a:r>
              <a:rPr lang="nl-NL" dirty="0"/>
              <a:t>Klik</a:t>
            </a:r>
          </a:p>
          <a:p>
            <a:pPr defTabSz="945307">
              <a:defRPr/>
            </a:pPr>
            <a:r>
              <a:rPr lang="nl-NL" dirty="0"/>
              <a:t>Maar is George Bush niet ook een man?</a:t>
            </a:r>
          </a:p>
          <a:p>
            <a:pPr defTabSz="945307">
              <a:defRPr/>
            </a:pPr>
            <a:r>
              <a:rPr lang="nl-NL" dirty="0"/>
              <a:t>Klik</a:t>
            </a:r>
          </a:p>
          <a:p>
            <a:pPr defTabSz="945307">
              <a:defRPr/>
            </a:pPr>
            <a:r>
              <a:rPr lang="nl-NL" dirty="0"/>
              <a:t>Kan </a:t>
            </a:r>
            <a:r>
              <a:rPr lang="nl-NL" dirty="0" err="1"/>
              <a:t>Sadiq</a:t>
            </a:r>
            <a:r>
              <a:rPr lang="nl-NL" dirty="0"/>
              <a:t> Khan niet Brits zijn?</a:t>
            </a:r>
          </a:p>
          <a:p>
            <a:pPr defTabSz="945307">
              <a:defRPr/>
            </a:pPr>
            <a:r>
              <a:rPr lang="nl-NL" dirty="0"/>
              <a:t>Klik</a:t>
            </a:r>
          </a:p>
          <a:p>
            <a:pPr defTabSz="945307">
              <a:defRPr/>
            </a:pPr>
            <a:r>
              <a:rPr lang="nl-NL" dirty="0"/>
              <a:t>Kan een vrouw niet gespierd zijn?</a:t>
            </a:r>
          </a:p>
          <a:p>
            <a:pPr defTabSz="945307">
              <a:defRPr/>
            </a:pPr>
            <a:r>
              <a:rPr lang="nl-NL" dirty="0"/>
              <a:t>Klik</a:t>
            </a:r>
          </a:p>
          <a:p>
            <a:pPr defTabSz="945307">
              <a:defRPr/>
            </a:pPr>
            <a:r>
              <a:rPr lang="nl-NL" dirty="0"/>
              <a:t>Is hij geen moslim?</a:t>
            </a:r>
          </a:p>
          <a:p>
            <a:pPr defTabSz="945307">
              <a:defRPr/>
            </a:pPr>
            <a:r>
              <a:rPr lang="nl-NL" dirty="0"/>
              <a:t>Klik</a:t>
            </a:r>
          </a:p>
          <a:p>
            <a:pPr defTabSz="945307">
              <a:defRPr/>
            </a:pPr>
            <a:r>
              <a:rPr lang="nl-NL" dirty="0"/>
              <a:t>Mag hij geen homo zijn?</a:t>
            </a:r>
          </a:p>
          <a:p>
            <a:pPr defTabSz="945307">
              <a:defRPr/>
            </a:pPr>
            <a:endParaRPr lang="en-GB" dirty="0"/>
          </a:p>
          <a:p>
            <a:pPr defTabSz="945307">
              <a:defRPr/>
            </a:pPr>
            <a:r>
              <a:rPr lang="en-GB" b="1" dirty="0"/>
              <a:t>@Trainer: </a:t>
            </a:r>
            <a:r>
              <a:rPr lang="en-GB" b="1" dirty="0" err="1"/>
              <a:t>achtergrondinfo</a:t>
            </a:r>
            <a:r>
              <a:rPr lang="en-GB" b="1" dirty="0"/>
              <a:t> </a:t>
            </a:r>
            <a:r>
              <a:rPr lang="en-GB" b="1" dirty="0" err="1"/>
              <a:t>bij</a:t>
            </a:r>
            <a:r>
              <a:rPr lang="en-GB" b="1" dirty="0"/>
              <a:t> de </a:t>
            </a:r>
            <a:r>
              <a:rPr lang="en-GB" b="1" dirty="0" err="1"/>
              <a:t>afbeeldingen</a:t>
            </a:r>
            <a:endParaRPr lang="en-GB" b="1" dirty="0"/>
          </a:p>
          <a:p>
            <a:pPr defTabSz="945307">
              <a:defRPr/>
            </a:pPr>
            <a:r>
              <a:rPr lang="en-US" sz="1200" i="1" dirty="0">
                <a:solidFill>
                  <a:schemeClr val="bg1">
                    <a:lumMod val="65000"/>
                  </a:schemeClr>
                </a:solidFill>
              </a:rPr>
              <a:t>Then-President George W. Bush tears up during a ceremony to present the Medal of Honor posthumously to Navy SEAL Petty Officer Michael </a:t>
            </a:r>
            <a:r>
              <a:rPr lang="en-US" sz="1200" i="1" dirty="0" err="1">
                <a:solidFill>
                  <a:schemeClr val="bg1">
                    <a:lumMod val="65000"/>
                  </a:schemeClr>
                </a:solidFill>
              </a:rPr>
              <a:t>Monsoor</a:t>
            </a:r>
            <a:r>
              <a:rPr lang="en-US" sz="1200" i="1" dirty="0">
                <a:solidFill>
                  <a:schemeClr val="bg1">
                    <a:lumMod val="65000"/>
                  </a:schemeClr>
                </a:solidFill>
              </a:rPr>
              <a:t>. </a:t>
            </a: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Sadiq Khan is a British citizen of Pakistani descent, he is a politician, a lawyer </a:t>
            </a:r>
            <a:r>
              <a:rPr lang="en-GB" b="0" i="0" dirty="0" err="1">
                <a:solidFill>
                  <a:srgbClr val="232323"/>
                </a:solidFill>
                <a:effectLst/>
                <a:latin typeface="Georgia" panose="02040502050405020303" pitchFamily="18" charset="0"/>
              </a:rPr>
              <a:t>en</a:t>
            </a:r>
            <a:r>
              <a:rPr lang="en-GB" b="0" i="0" dirty="0">
                <a:solidFill>
                  <a:srgbClr val="232323"/>
                </a:solidFill>
                <a:effectLst/>
                <a:latin typeface="Georgia" panose="02040502050405020303" pitchFamily="18" charset="0"/>
              </a:rPr>
              <a:t> he is mayor of London since 2016</a:t>
            </a:r>
          </a:p>
          <a:p>
            <a:pPr defTabSz="945307">
              <a:defRPr/>
            </a:pPr>
            <a:r>
              <a:rPr lang="en-US" sz="1200" i="1" dirty="0">
                <a:solidFill>
                  <a:schemeClr val="bg1">
                    <a:lumMod val="65000"/>
                  </a:schemeClr>
                </a:solidFill>
              </a:rPr>
              <a:t>Mayor of London Sadiq Khan addresses supporters of the “Britain Stronger In Europe” movement in west London on May 30.</a:t>
            </a: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Serena Williams is an American professional tennis player, who has won 23 Gren Slam </a:t>
            </a:r>
            <a:r>
              <a:rPr lang="en-GB" b="0" i="0" dirty="0" err="1">
                <a:solidFill>
                  <a:srgbClr val="232323"/>
                </a:solidFill>
                <a:effectLst/>
                <a:latin typeface="Georgia" panose="02040502050405020303" pitchFamily="18" charset="0"/>
              </a:rPr>
              <a:t>titels</a:t>
            </a:r>
            <a:r>
              <a:rPr lang="en-GB" b="0" i="0" dirty="0">
                <a:solidFill>
                  <a:srgbClr val="232323"/>
                </a:solidFill>
                <a:effectLst/>
                <a:latin typeface="Georgia" panose="02040502050405020303" pitchFamily="18" charset="0"/>
              </a:rPr>
              <a:t>. She is often mocked for her muscular physique, for not being feminine enough. </a:t>
            </a:r>
            <a:r>
              <a:rPr lang="en-US" sz="1200" i="1" dirty="0">
                <a:solidFill>
                  <a:schemeClr val="bg1">
                    <a:lumMod val="65000"/>
                  </a:schemeClr>
                </a:solidFill>
              </a:rPr>
              <a:t>Serena Williams reacts after defeating Bethanie </a:t>
            </a:r>
            <a:r>
              <a:rPr lang="en-US" sz="1200" i="1" dirty="0" err="1">
                <a:solidFill>
                  <a:schemeClr val="bg1">
                    <a:lumMod val="65000"/>
                  </a:schemeClr>
                </a:solidFill>
              </a:rPr>
              <a:t>Mattek</a:t>
            </a:r>
            <a:r>
              <a:rPr lang="en-US" sz="1200" i="1" dirty="0">
                <a:solidFill>
                  <a:schemeClr val="bg1">
                    <a:lumMod val="65000"/>
                  </a:schemeClr>
                </a:solidFill>
              </a:rPr>
              <a:t>-Sens during their Women's Singles Third Round match of the 2015 US Open.</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Mohamed Salah is an Egyptian professional soccer player, currently playing for Liverpool FC. He is Muslim. </a:t>
            </a:r>
            <a:r>
              <a:rPr lang="en-US" sz="1200" i="1" dirty="0">
                <a:solidFill>
                  <a:schemeClr val="bg1">
                    <a:lumMod val="65000"/>
                  </a:schemeClr>
                </a:solidFill>
              </a:rPr>
              <a:t>Salah, a club record signing from Roma this summer, celebrates after scoring for his new Liverpool side after 20 minutes.</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Actor </a:t>
            </a:r>
            <a:r>
              <a:rPr lang="en-GB" b="0" i="0" dirty="0" err="1">
                <a:solidFill>
                  <a:srgbClr val="202122"/>
                </a:solidFill>
                <a:effectLst/>
                <a:latin typeface="Arial" panose="020B0604020202020204" pitchFamily="34" charset="0"/>
              </a:rPr>
              <a:t>Trevante</a:t>
            </a:r>
            <a:r>
              <a:rPr lang="en-GB" b="0" i="0" dirty="0">
                <a:solidFill>
                  <a:srgbClr val="202122"/>
                </a:solidFill>
                <a:effectLst/>
                <a:latin typeface="Arial" panose="020B0604020202020204" pitchFamily="34" charset="0"/>
              </a:rPr>
              <a:t> Rhodes </a:t>
            </a:r>
            <a:r>
              <a:rPr lang="en-GB" b="0" i="0" dirty="0">
                <a:solidFill>
                  <a:srgbClr val="232323"/>
                </a:solidFill>
                <a:effectLst/>
                <a:latin typeface="Georgia" panose="02040502050405020303" pitchFamily="18" charset="0"/>
              </a:rPr>
              <a:t>plays Chiron, a gay African-American man growing up in the harsh world of the ghetto, in a beautiful and Oscar winning movie about identity, narratives </a:t>
            </a:r>
            <a:r>
              <a:rPr lang="en-GB" b="0" i="0" dirty="0" err="1">
                <a:solidFill>
                  <a:srgbClr val="232323"/>
                </a:solidFill>
                <a:effectLst/>
                <a:latin typeface="Georgia" panose="02040502050405020303" pitchFamily="18" charset="0"/>
              </a:rPr>
              <a:t>en</a:t>
            </a:r>
            <a:r>
              <a:rPr lang="en-GB" b="0" i="0" dirty="0">
                <a:solidFill>
                  <a:srgbClr val="232323"/>
                </a:solidFill>
                <a:effectLst/>
                <a:latin typeface="Georgia" panose="02040502050405020303" pitchFamily="18" charset="0"/>
              </a:rPr>
              <a:t> choices . </a:t>
            </a:r>
            <a:r>
              <a:rPr lang="fr-FR" sz="1200" i="1" dirty="0" err="1">
                <a:solidFill>
                  <a:schemeClr val="bg1">
                    <a:lumMod val="65000"/>
                  </a:schemeClr>
                </a:solidFill>
              </a:rPr>
              <a:t>Trevante</a:t>
            </a:r>
            <a:r>
              <a:rPr lang="fr-FR" sz="1200" i="1" dirty="0">
                <a:solidFill>
                  <a:schemeClr val="bg1">
                    <a:lumMod val="65000"/>
                  </a:schemeClr>
                </a:solidFill>
              </a:rPr>
              <a:t> Rhodes </a:t>
            </a:r>
            <a:r>
              <a:rPr lang="fr-FR" sz="1200" i="1" dirty="0" err="1">
                <a:solidFill>
                  <a:schemeClr val="bg1">
                    <a:lumMod val="65000"/>
                  </a:schemeClr>
                </a:solidFill>
              </a:rPr>
              <a:t>plays</a:t>
            </a:r>
            <a:r>
              <a:rPr lang="fr-FR" sz="1200" i="1" dirty="0">
                <a:solidFill>
                  <a:schemeClr val="bg1">
                    <a:lumMod val="65000"/>
                  </a:schemeClr>
                </a:solidFill>
              </a:rPr>
              <a:t> </a:t>
            </a:r>
            <a:r>
              <a:rPr lang="fr-FR" sz="1200" i="1" dirty="0" err="1">
                <a:solidFill>
                  <a:schemeClr val="bg1">
                    <a:lumMod val="65000"/>
                  </a:schemeClr>
                </a:solidFill>
              </a:rPr>
              <a:t>African</a:t>
            </a:r>
            <a:r>
              <a:rPr lang="fr-FR" sz="1200" i="1" dirty="0">
                <a:solidFill>
                  <a:schemeClr val="bg1">
                    <a:lumMod val="65000"/>
                  </a:schemeClr>
                </a:solidFill>
              </a:rPr>
              <a:t>-American gay man in ‘</a:t>
            </a:r>
            <a:r>
              <a:rPr lang="fr-FR" sz="1200" i="1" dirty="0" err="1">
                <a:solidFill>
                  <a:schemeClr val="bg1">
                    <a:lumMod val="65000"/>
                  </a:schemeClr>
                </a:solidFill>
              </a:rPr>
              <a:t>Moonlight</a:t>
            </a:r>
            <a:r>
              <a:rPr lang="fr-FR" sz="1200" i="1" dirty="0">
                <a:solidFill>
                  <a:schemeClr val="bg1">
                    <a:lumMod val="65000"/>
                  </a:schemeClr>
                </a:solidFill>
              </a:rPr>
              <a:t>’ (2016)</a:t>
            </a: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28</a:t>
            </a:fld>
            <a:endParaRPr lang="en-US"/>
          </a:p>
        </p:txBody>
      </p:sp>
    </p:spTree>
    <p:extLst>
      <p:ext uri="{BB962C8B-B14F-4D97-AF65-F5344CB8AC3E}">
        <p14:creationId xmlns:p14="http://schemas.microsoft.com/office/powerpoint/2010/main" val="362731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nl-NL" dirty="0"/>
              <a:t>Aan het einde van de eerste dag vroeg ik jullie na te denken over wat je het meest nodig heeft in je werk om radicalisering te helpen voorkomen.</a:t>
            </a:r>
          </a:p>
          <a:p>
            <a:endParaRPr lang="nl-NL" dirty="0"/>
          </a:p>
          <a:p>
            <a:r>
              <a:rPr lang="nl-NL" dirty="0"/>
              <a:t>@Trainer</a:t>
            </a:r>
          </a:p>
          <a:p>
            <a:r>
              <a:rPr lang="nl-NL" dirty="0"/>
              <a:t>Verzamel de antwoorden (en controleer of ze in </a:t>
            </a:r>
            <a:r>
              <a:rPr lang="nl-NL" dirty="0" err="1"/>
              <a:t>beheneld</a:t>
            </a:r>
            <a:r>
              <a:rPr lang="nl-NL" dirty="0"/>
              <a:t> zullen worden)</a:t>
            </a:r>
          </a:p>
        </p:txBody>
      </p:sp>
      <p:sp>
        <p:nvSpPr>
          <p:cNvPr id="4" name="Slide Number Placeholder 3"/>
          <p:cNvSpPr>
            <a:spLocks noGrp="1"/>
          </p:cNvSpPr>
          <p:nvPr>
            <p:ph type="sldNum" sz="quarter" idx="10"/>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Hoe </a:t>
            </a:r>
            <a:r>
              <a:rPr lang="en-GB" dirty="0" err="1"/>
              <a:t>kunnen</a:t>
            </a:r>
            <a:r>
              <a:rPr lang="en-GB" dirty="0"/>
              <a:t> </a:t>
            </a:r>
            <a:r>
              <a:rPr lang="en-GB" dirty="0" err="1"/>
              <a:t>eerstelijns</a:t>
            </a:r>
            <a:r>
              <a:rPr lang="en-GB" dirty="0"/>
              <a:t> professionals </a:t>
            </a:r>
            <a:r>
              <a:rPr lang="en-GB" dirty="0" err="1"/>
              <a:t>helpen</a:t>
            </a:r>
            <a:r>
              <a:rPr lang="en-GB" dirty="0"/>
              <a:t> om </a:t>
            </a:r>
            <a:r>
              <a:rPr lang="en-GB" dirty="0" err="1"/>
              <a:t>jongeren</a:t>
            </a:r>
            <a:r>
              <a:rPr lang="en-GB" dirty="0"/>
              <a:t> om </a:t>
            </a:r>
            <a:r>
              <a:rPr lang="en-GB" dirty="0" err="1"/>
              <a:t>te</a:t>
            </a:r>
            <a:r>
              <a:rPr lang="en-GB" dirty="0"/>
              <a:t> </a:t>
            </a:r>
            <a:r>
              <a:rPr lang="en-GB" dirty="0" err="1"/>
              <a:t>leren</a:t>
            </a:r>
            <a:r>
              <a:rPr lang="en-GB" dirty="0"/>
              <a:t> </a:t>
            </a:r>
            <a:r>
              <a:rPr lang="en-GB" dirty="0" err="1"/>
              <a:t>gaan</a:t>
            </a:r>
            <a:r>
              <a:rPr lang="en-GB" dirty="0"/>
              <a:t> met toxic narratives? </a:t>
            </a:r>
            <a:r>
              <a:rPr lang="nl-NL" dirty="0"/>
              <a:t>De workshop die in dit project wordt aangeboden is bedoeld om hen daarbij te ondersteunen.</a:t>
            </a:r>
          </a:p>
          <a:p>
            <a:endParaRPr lang="nl-NL" dirty="0"/>
          </a:p>
          <a:p>
            <a:r>
              <a:rPr lang="nl-NL" dirty="0"/>
              <a:t>De workshop is bedoeld voor eerstelijnswerkers zoals leraren, maatschappelijk werkers, politieagenten, mentoren, psychologen etc. </a:t>
            </a:r>
          </a:p>
          <a:p>
            <a:endParaRPr lang="nl-NL" dirty="0"/>
          </a:p>
          <a:p>
            <a:r>
              <a:rPr lang="nl-NL" dirty="0"/>
              <a:t>We zullen nu een voorbeeld geven van mogelijke oefeningen uit de workshop</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1016625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r>
              <a:rPr lang="nl-NL" sz="1800" b="1" noProof="0" dirty="0"/>
              <a:t>Oefening uit workshop Narratieven &amp; Identiteit </a:t>
            </a:r>
            <a:r>
              <a:rPr lang="nl-NL" sz="1800" noProof="0" dirty="0"/>
              <a:t> (30-40 min)</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dirty="0"/>
              <a:t>Verdeel in groepen van 3,</a:t>
            </a:r>
            <a:r>
              <a:rPr lang="nl-NL" sz="1800" baseline="0" noProof="0" dirty="0"/>
              <a:t> </a:t>
            </a:r>
            <a:r>
              <a:rPr lang="nl-NL" sz="1800" noProof="0" dirty="0"/>
              <a:t>4</a:t>
            </a:r>
            <a:r>
              <a:rPr lang="nl-NL" sz="1800" baseline="0" noProof="0" dirty="0"/>
              <a:t> of </a:t>
            </a:r>
            <a:r>
              <a:rPr lang="nl-NL" sz="1800" noProof="0" dirty="0"/>
              <a:t>5 (kleine groepen zorgen voor meer veiligheid en intimiteit)</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dirty="0"/>
              <a:t>Beantwoord de vraag “Wie ben ik?” met gebruikmaking van </a:t>
            </a:r>
            <a:r>
              <a:rPr lang="nl-NL" sz="1800" noProof="0" dirty="0" err="1"/>
              <a:t>handout</a:t>
            </a:r>
            <a:r>
              <a:rPr lang="nl-NL" sz="1800" noProof="0" dirty="0"/>
              <a:t> 2 of 3. (Er is ook een formulier voor jongere kinderen)</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a:t>Groepsdiscussie: reflecteer op het belang en de waarde van een persoonlijk verhaal, de positieve / negatieve toon, Hoe de selectie van belangrijke gebeurtenissen tot stand is gekomen, en wat voor culturele filters er (mogelijk) gebruikt zijn. </a:t>
            </a:r>
          </a:p>
          <a:p>
            <a:pPr indent="-236327">
              <a:lnSpc>
                <a:spcPct val="90000"/>
              </a:lnSpc>
              <a:spcAft>
                <a:spcPts val="620"/>
              </a:spcAft>
              <a:buFont typeface="Arial" panose="020B0604020202020204" pitchFamily="34" charset="0"/>
              <a:buChar char="•"/>
            </a:pPr>
            <a:endParaRPr lang="nl-NL" sz="1800" noProof="0"/>
          </a:p>
          <a:p>
            <a:pPr indent="-236327">
              <a:lnSpc>
                <a:spcPct val="90000"/>
              </a:lnSpc>
              <a:spcAft>
                <a:spcPts val="620"/>
              </a:spcAft>
              <a:buFont typeface="Arial" panose="020B0604020202020204" pitchFamily="34" charset="0"/>
              <a:buChar char="•"/>
            </a:pPr>
            <a:r>
              <a:rPr lang="nl-NL" sz="1800" noProof="0" dirty="0"/>
              <a:t>Plenaire terugkoppeling: de trainer vat de antwoorden samen op een flipover. </a:t>
            </a:r>
          </a:p>
          <a:p>
            <a:pPr defTabSz="945307">
              <a:defRPr/>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indent="-236327">
              <a:lnSpc>
                <a:spcPct val="90000"/>
              </a:lnSpc>
              <a:spcAft>
                <a:spcPts val="620"/>
              </a:spcAft>
              <a:buFont typeface="Arial" panose="020B0604020202020204" pitchFamily="34" charset="0"/>
              <a:buChar char="•"/>
            </a:pPr>
            <a:endParaRPr lang="en-US"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27</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Who am I?</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Het doel is om de deelnemers hun eigen narratief te laten ervaren en de invloeden die het hebben gevormd (</a:t>
            </a:r>
            <a:r>
              <a:rPr lang="nl-NL" sz="1200" b="0" dirty="0" err="1">
                <a:effectLst/>
                <a:latin typeface="Calibri" panose="020F0502020204030204" pitchFamily="34" charset="0"/>
                <a:ea typeface="Calibri" panose="020F0502020204030204" pitchFamily="34" charset="0"/>
                <a:cs typeface="Times New Roman" panose="02020603050405020304" pitchFamily="18" charset="0"/>
              </a:rPr>
              <a:t>evt</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ook om een eerste idee te krijgen van de overtuigingen en kennis van de deelnemers over narratieven vanuit een sociaalwetenschappelijk perspectief).</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Bij elke workshop hoort een handleiding die het doel, de doelgroep en de timing van elke oefening beschrijft. Ook worden instructies gegeven over de uitvoering en de materialen die nodig zijn voor de oefening.</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42882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vijfde workshop gaat over constructief discussiëren. We gebruiken weer het triggerfactormodel om te zien waarom dit onderwerp belangrijk is bij het voorkomen van radicaliseren en gaan daarna in op de betekenis van narratieven en identiteit</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32</a:t>
            </a:fld>
            <a:endParaRPr lang="en-US" dirty="0">
              <a:solidFill>
                <a:prstClr val="black"/>
              </a:solidFill>
              <a:latin typeface="Calibri"/>
            </a:endParaRPr>
          </a:p>
        </p:txBody>
      </p:sp>
    </p:spTree>
    <p:extLst>
      <p:ext uri="{BB962C8B-B14F-4D97-AF65-F5344CB8AC3E}">
        <p14:creationId xmlns:p14="http://schemas.microsoft.com/office/powerpoint/2010/main" val="4113907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cs typeface="Arial" charset="0"/>
              </a:rPr>
              <a:t>Op basis van onderzoek wordt aangenomen dat hoe beter jongeren kunnen discussiëren des te beter ze om kunnen gaan met eventuele triggers. Ook helpt het bij het verkrijgen van empathie</a:t>
            </a:r>
            <a:endParaRPr lang="nl-NL" b="0" noProof="0" dirty="0">
              <a:latin typeface="Arial" charset="0"/>
              <a:cs typeface="Arial" charset="0"/>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33</a:t>
            </a:fld>
            <a:endParaRPr lang="en-US"/>
          </a:p>
        </p:txBody>
      </p:sp>
    </p:spTree>
    <p:extLst>
      <p:ext uri="{BB962C8B-B14F-4D97-AF65-F5344CB8AC3E}">
        <p14:creationId xmlns:p14="http://schemas.microsoft.com/office/powerpoint/2010/main" val="903724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Onze volgende workshop gaat over het vermogen om op een constructieve manier een discussie aan te gaan. </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kennis, vaardigheden, waarden en attitudes die tijdens de workshop worden aangeleerd zijn bedoeld om weerbaarheid op te bouwen tegen extreme ideologieën en gewelddadig gedrag, door het versterken van kritisch denken, communicatie, samenwerking, empathie en (zelf)reflectie.</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workshop zal weinig effect hebben als hij slechts één keer wordt uitgevoerd en zou regelmatig moeten plaatsvinden.</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34</a:t>
            </a:fld>
            <a:endParaRPr lang="en-US" dirty="0"/>
          </a:p>
        </p:txBody>
      </p:sp>
    </p:spTree>
    <p:extLst>
      <p:ext uri="{BB962C8B-B14F-4D97-AF65-F5344CB8AC3E}">
        <p14:creationId xmlns:p14="http://schemas.microsoft.com/office/powerpoint/2010/main" val="1396067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is met name bedoeld voor eerstelijnsprofessionals en in mindere mate ouders. </a:t>
            </a:r>
          </a:p>
          <a:p>
            <a:endParaRPr lang="en-GB" dirty="0"/>
          </a:p>
          <a:p>
            <a:r>
              <a:rPr lang="nl-NL" sz="1200" dirty="0"/>
              <a:t>Hoe kunnen eerstelijnswerkers jongeren helpen om discussievaardigheden te ontwikkelen? De workshop die in dit project wordt aangeboden is bedoeld om hen daarbij te ondersteunen.</a:t>
            </a:r>
          </a:p>
          <a:p>
            <a:endParaRPr lang="nl-NL" sz="1200" dirty="0"/>
          </a:p>
          <a:p>
            <a:r>
              <a:rPr lang="nl-NL" sz="1200" dirty="0"/>
              <a:t>Voor meer gedetailleerde informatie raad ik de handleiding voor trainers van de workshop aan</a:t>
            </a:r>
            <a:endParaRPr lang="en-GB" sz="1200" b="0" i="0" u="none" strike="noStrike" baseline="0" dirty="0">
              <a:latin typeface="Calibri" panose="020F0502020204030204" pitchFamily="34" charset="0"/>
            </a:endParaRPr>
          </a:p>
          <a:p>
            <a:endParaRPr lang="en-GB" sz="1200" b="0" i="0" u="none" strike="noStrike" baseline="0" dirty="0">
              <a:latin typeface="Calibri" panose="020F0502020204030204" pitchFamily="34" charset="0"/>
            </a:endParaRPr>
          </a:p>
          <a:p>
            <a:r>
              <a:rPr lang="nl-NL" sz="1800" b="0" i="0" u="none" strike="noStrike" baseline="0" noProof="0" dirty="0">
                <a:latin typeface="Calibri" panose="020F0502020204030204" pitchFamily="34" charset="0"/>
              </a:rPr>
              <a:t>Voor meer informatie raad ik de trainershandleiding van de workshop aan (deze komt later beschikbaar op firstlinepractitioners.com)</a:t>
            </a:r>
          </a:p>
          <a:p>
            <a:endParaRPr lang="nl-NL" sz="1800" b="0" i="0" u="none" strike="noStrike" baseline="0" noProof="0" dirty="0">
              <a:latin typeface="Calibri" panose="020F0502020204030204" pitchFamily="34" charset="0"/>
            </a:endParaRPr>
          </a:p>
          <a:p>
            <a:r>
              <a:rPr lang="nl-NL" sz="1800" b="0" i="0" u="none" strike="noStrike" baseline="0" noProof="0" dirty="0">
                <a:latin typeface="Calibri" panose="020F0502020204030204" pitchFamily="34" charset="0"/>
              </a:rPr>
              <a:t>We zullen nu een voorbeeld van een oefening uit de workshop bekijken</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3688810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Dit is een voorbeeld</a:t>
            </a:r>
            <a:r>
              <a:rPr lang="nl-NL" sz="1200" b="0" baseline="0" noProof="0" dirty="0">
                <a:effectLst/>
                <a:latin typeface="Calibri" panose="020F0502020204030204" pitchFamily="34" charset="0"/>
                <a:ea typeface="Calibri" panose="020F0502020204030204" pitchFamily="34" charset="0"/>
                <a:cs typeface="Times New Roman" panose="02020603050405020304" pitchFamily="18" charset="0"/>
              </a:rPr>
              <a:t> uit de </a:t>
            </a: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workshop Constructief discussiëren</a:t>
            </a:r>
          </a:p>
          <a:p>
            <a:pPr>
              <a:lnSpc>
                <a:spcPct val="115000"/>
              </a:lnSpc>
              <a:spcAft>
                <a:spcPts val="600"/>
              </a:spcAft>
            </a:pPr>
            <a:endParaRPr lang="nl-NL"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1" noProof="0"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Deze oefening duurt ongeveer 30 minuten (afhankelijk van het aantal uitspraken en het aantal deelnemers)</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1: Vertel de deelnemers dat ze zullen luisteren naar uitspraken die </a:t>
            </a:r>
            <a:r>
              <a:rPr lang="nl-NL" sz="1200" b="0" noProof="0" dirty="0" err="1">
                <a:effectLst/>
                <a:latin typeface="Calibri" panose="020F0502020204030204" pitchFamily="34" charset="0"/>
                <a:ea typeface="Calibri" panose="020F0502020204030204" pitchFamily="34" charset="0"/>
                <a:cs typeface="Times New Roman" panose="02020603050405020304" pitchFamily="18" charset="0"/>
              </a:rPr>
              <a:t>àltijd</a:t>
            </a: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 waar zijn</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2: Het is hun taak zoveel mogelijk gevallen/situaties te bedenken waarin de uitspraak niet waar is, en hun eigen lijst te maken.</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3: Ga de groep rond en vraag elke deelnemer om een voorbeeld; als een deelnemer een voorbeeld geeft dat al genoemd is, heeft hij één minuut om een ander voorbeeld te bedenken. </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4: Als iemand er niet in slaagt een nieuw voorbeeld te bedenken, ligt hij uit het spel. De trainer blijft het elke </a:t>
            </a:r>
            <a:r>
              <a:rPr lang="nl-NL" sz="1200" b="0" noProof="0" dirty="0" err="1">
                <a:effectLst/>
                <a:latin typeface="Calibri" panose="020F0502020204030204" pitchFamily="34" charset="0"/>
                <a:ea typeface="Calibri" panose="020F0502020204030204" pitchFamily="34" charset="0"/>
                <a:cs typeface="Times New Roman" panose="02020603050405020304" pitchFamily="18" charset="0"/>
              </a:rPr>
              <a:t>deelnemr</a:t>
            </a: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 om de beurt vragen tot er nog maar één persoon voorbeelden op zijn lijst heeft staan.</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5: Aan het eind van de oefening wordt 10-15 minuten besteed aan groepsdiscussie over de geopperde ideeën en de gevolgen ervan </a:t>
            </a:r>
          </a:p>
          <a:p>
            <a:pPr>
              <a:lnSpc>
                <a:spcPct val="115000"/>
              </a:lnSpc>
              <a:spcAft>
                <a:spcPts val="600"/>
              </a:spcAft>
            </a:pPr>
            <a:endParaRPr lang="nl-NL" noProof="0" dirty="0"/>
          </a:p>
          <a:p>
            <a:r>
              <a:rPr lang="nl-NL" noProof="0" dirty="0"/>
              <a:t>De stelling kan zijn ‘iemand doden is altijd verkeerd’, maar je kunt zelf een andere bedenken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36</a:t>
            </a:fld>
            <a:endParaRPr lang="en-US" dirty="0"/>
          </a:p>
        </p:txBody>
      </p:sp>
    </p:spTree>
    <p:extLst>
      <p:ext uri="{BB962C8B-B14F-4D97-AF65-F5344CB8AC3E}">
        <p14:creationId xmlns:p14="http://schemas.microsoft.com/office/powerpoint/2010/main" val="653366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Waar</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of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onwaar</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Doelstelling</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Helpen bij het verbeteren van lateraal denken </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Helpen bij het verbeteren van vaardigheden op het gebied van weerlegging </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Snel denken stimuleren </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Geheugenvermogen stimuleren </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Verbeteren van de woordenschat en het woordgebruik </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Luistervaardigheid stimuleren </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Peer-evaluatie aanmoedigen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Bij elke workshop hoort een handleiding die het doel, de doelgroep en de timing van elke oefening beschrijft. Ook worden instructies gegeven over de uitvoering en de materialen die nodig zijn voor de oefening.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37</a:t>
            </a:fld>
            <a:endParaRPr lang="en-US" dirty="0"/>
          </a:p>
        </p:txBody>
      </p:sp>
    </p:spTree>
    <p:extLst>
      <p:ext uri="{BB962C8B-B14F-4D97-AF65-F5344CB8AC3E}">
        <p14:creationId xmlns:p14="http://schemas.microsoft.com/office/powerpoint/2010/main" val="3913179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tweede sessie van de </a:t>
            </a:r>
            <a:r>
              <a:rPr lang="nl-NL" dirty="0" err="1"/>
              <a:t>TvT</a:t>
            </a:r>
            <a:r>
              <a:rPr lang="nl-NL" dirty="0"/>
              <a:t>, introduceerden we drie workshops van het project ARMOUR, Omgaan met boosheid, Narratieven &amp; Identiteit en Constructief discussiëren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Als</a:t>
            </a:r>
            <a:r>
              <a:rPr lang="en-GB" dirty="0"/>
              <a:t> je </a:t>
            </a:r>
            <a:r>
              <a:rPr lang="en-GB" dirty="0" err="1"/>
              <a:t>je</a:t>
            </a:r>
            <a:r>
              <a:rPr lang="en-GB" dirty="0"/>
              <a:t> workshop </a:t>
            </a:r>
            <a:r>
              <a:rPr lang="en-GB" dirty="0" err="1"/>
              <a:t>evalueert</a:t>
            </a:r>
            <a:r>
              <a:rPr lang="en-GB" dirty="0"/>
              <a:t> met </a:t>
            </a:r>
            <a:r>
              <a:rPr lang="en-GB" dirty="0" err="1"/>
              <a:t>een</a:t>
            </a:r>
            <a:r>
              <a:rPr lang="en-GB" dirty="0"/>
              <a:t> </a:t>
            </a:r>
            <a:r>
              <a:rPr lang="en-GB" dirty="0" err="1"/>
              <a:t>vragenlijst</a:t>
            </a:r>
            <a:r>
              <a:rPr lang="en-GB" dirty="0"/>
              <a:t>, dan </a:t>
            </a:r>
            <a:r>
              <a:rPr lang="en-GB" dirty="0" err="1"/>
              <a:t>kun</a:t>
            </a:r>
            <a:r>
              <a:rPr lang="en-GB" dirty="0"/>
              <a:t> je </a:t>
            </a:r>
            <a:r>
              <a:rPr lang="en-GB" dirty="0" err="1"/>
              <a:t>deelnemers</a:t>
            </a:r>
            <a:r>
              <a:rPr lang="en-GB" dirty="0"/>
              <a:t> </a:t>
            </a:r>
            <a:r>
              <a:rPr lang="en-GB" dirty="0" err="1"/>
              <a:t>deze</a:t>
            </a:r>
            <a:r>
              <a:rPr lang="en-GB" dirty="0"/>
              <a:t> </a:t>
            </a:r>
            <a:r>
              <a:rPr lang="en-GB" dirty="0" err="1"/>
              <a:t>nummers</a:t>
            </a:r>
            <a:r>
              <a:rPr lang="en-GB" dirty="0"/>
              <a:t> laten </a:t>
            </a:r>
            <a:r>
              <a:rPr lang="en-GB" dirty="0" err="1"/>
              <a:t>gebruiken</a:t>
            </a:r>
            <a:r>
              <a:rPr lang="en-GB" dirty="0"/>
              <a:t> om </a:t>
            </a:r>
            <a:r>
              <a:rPr lang="en-GB" dirty="0" err="1"/>
              <a:t>specifiek</a:t>
            </a:r>
            <a:r>
              <a:rPr lang="en-GB" dirty="0"/>
              <a:t> feedback </a:t>
            </a:r>
            <a:r>
              <a:rPr lang="en-GB" dirty="0" err="1"/>
              <a:t>te</a:t>
            </a:r>
            <a:r>
              <a:rPr lang="en-GB" dirty="0"/>
              <a:t> </a:t>
            </a:r>
            <a:r>
              <a:rPr lang="en-GB" dirty="0" err="1"/>
              <a:t>geven</a:t>
            </a:r>
            <a:r>
              <a:rPr lang="en-GB" dirty="0"/>
              <a:t> over </a:t>
            </a:r>
            <a:r>
              <a:rPr lang="en-GB" dirty="0" err="1"/>
              <a:t>bepaalde</a:t>
            </a:r>
            <a:r>
              <a:rPr lang="en-GB" dirty="0"/>
              <a:t> </a:t>
            </a:r>
            <a:r>
              <a:rPr lang="en-GB" dirty="0" err="1"/>
              <a:t>oefeningen</a:t>
            </a:r>
            <a:endParaRPr lang="en-GB" dirty="0"/>
          </a:p>
          <a:p>
            <a:endParaRPr lang="en-GB" dirty="0"/>
          </a:p>
          <a:p>
            <a:r>
              <a:rPr lang="nl-NL" dirty="0"/>
              <a:t>Hebben ze geholpen om de concepten te begrijpen?</a:t>
            </a:r>
          </a:p>
          <a:p>
            <a:r>
              <a:rPr lang="nl-NL" dirty="0"/>
              <a:t>Zijn ze nuttig voor gebruik met jonge mensen?</a:t>
            </a:r>
          </a:p>
          <a:p>
            <a:r>
              <a:rPr lang="nl-NL" dirty="0"/>
              <a:t>Welke zijn nuttig in je werk (of privé)?</a:t>
            </a:r>
          </a:p>
          <a:p>
            <a:endParaRPr lang="nl-NL"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38</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Verdana" panose="020B0604030504040204" pitchFamily="34" charset="0"/>
              </a:rPr>
              <a:t>We eindigden onze verkenning van radicalisering met het triggerfactormodel dat verschillende componenten en hun interactie beschreef.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Verdana" panose="020B0604030504040204" pitchFamily="34" charset="0"/>
              </a:rPr>
              <a:t>En zagen hoe de workshops in dit project aansluiten bij veel van de genoemde factoren en kenmerken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latin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b="0" i="0" u="none" strike="noStrike" baseline="0" dirty="0">
                <a:latin typeface="Verdana" panose="020B0604030504040204" pitchFamily="34" charset="0"/>
              </a:rPr>
              <a:t>Vaardigheden: bijv. kritisch denken, woedebeheersing, debatteren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200" b="0" i="0" u="none" strike="noStrike" baseline="0" dirty="0">
              <a:latin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b="0" i="0" u="none" strike="noStrike" baseline="0" dirty="0">
                <a:latin typeface="Verdana" panose="020B0604030504040204" pitchFamily="34" charset="0"/>
              </a:rPr>
              <a:t>Identiteit: bijv. verhalen en opvoeding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200" b="0" i="0" u="none" strike="noStrike" baseline="0" dirty="0">
              <a:latin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b="0" i="0" u="none" strike="noStrike" baseline="0" dirty="0">
                <a:latin typeface="Verdana" panose="020B0604030504040204" pitchFamily="34" charset="0"/>
              </a:rPr>
              <a:t>Persoonlijke ervaringen met discriminatie: bv. conflicthantering en coaching (zodat leerkrachten weten hoe ze moeten reageren)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200" b="0" i="0" u="none" strike="noStrike" baseline="0" dirty="0">
              <a:latin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b="0" i="0" u="none" strike="noStrike" baseline="0" dirty="0">
                <a:latin typeface="Verdana" panose="020B0604030504040204" pitchFamily="34" charset="0"/>
              </a:rPr>
              <a:t>Problemen thuis: opvoeding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200" b="0" i="0" u="none" strike="noStrike" baseline="0" dirty="0">
              <a:latin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b="0" i="0" u="none" strike="noStrike" baseline="0" dirty="0">
                <a:latin typeface="Verdana" panose="020B0604030504040204" pitchFamily="34" charset="0"/>
              </a:rPr>
              <a:t>Overheidsbeleid: proportionele reactie van de overheid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Verdana" panose="020B0604030504040204" pitchFamily="34" charset="0"/>
              </a:rPr>
              <a:t>Vandaag gaan we verder met drie andere factoren die meespelen in radicalisering: boosheid, narratieven en discussievaardigheden.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1720672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err="1"/>
              <a:t>Voor</a:t>
            </a:r>
            <a:r>
              <a:rPr lang="en-US" dirty="0"/>
              <a:t> de </a:t>
            </a:r>
            <a:r>
              <a:rPr lang="en-US" dirty="0" err="1"/>
              <a:t>volgende</a:t>
            </a:r>
            <a:r>
              <a:rPr lang="en-US" dirty="0"/>
              <a:t> </a:t>
            </a:r>
            <a:r>
              <a:rPr lang="en-US" dirty="0" err="1"/>
              <a:t>keer</a:t>
            </a:r>
            <a:r>
              <a:rPr lang="en-US" dirty="0"/>
              <a:t> </a:t>
            </a:r>
            <a:r>
              <a:rPr lang="en-US" dirty="0" err="1"/>
              <a:t>wil</a:t>
            </a:r>
            <a:r>
              <a:rPr lang="en-US" dirty="0"/>
              <a:t> </a:t>
            </a:r>
            <a:r>
              <a:rPr lang="en-US" dirty="0" err="1"/>
              <a:t>ik</a:t>
            </a:r>
            <a:r>
              <a:rPr lang="en-US" dirty="0"/>
              <a:t> je </a:t>
            </a:r>
            <a:r>
              <a:rPr lang="en-US" dirty="0" err="1"/>
              <a:t>vragen</a:t>
            </a:r>
            <a:r>
              <a:rPr lang="en-US" dirty="0"/>
              <a:t> om ……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Dan zullen we kijken naar Conflicthantering en Overheidsrespons als factoren die bijdragen tot radicalisering of dit juist afremmen.</a:t>
            </a:r>
            <a:endParaRPr lang="en-GB" dirty="0"/>
          </a:p>
          <a:p>
            <a:endParaRPr lang="en-US"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39</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om </a:t>
            </a:r>
            <a:r>
              <a:rPr lang="en-US" dirty="0" err="1"/>
              <a:t>bepaalde</a:t>
            </a:r>
            <a:r>
              <a:rPr lang="en-US" dirty="0"/>
              <a:t> </a:t>
            </a:r>
            <a:r>
              <a:rPr lang="en-US" dirty="0" err="1"/>
              <a:t>onderwerpen</a:t>
            </a:r>
            <a:r>
              <a:rPr lang="en-US" dirty="0"/>
              <a:t> </a:t>
            </a:r>
            <a:r>
              <a:rPr lang="en-US" dirty="0" err="1"/>
              <a:t>nog</a:t>
            </a:r>
            <a:r>
              <a:rPr lang="en-US" dirty="0"/>
              <a:t> wat </a:t>
            </a:r>
            <a:r>
              <a:rPr lang="en-US" dirty="0" err="1"/>
              <a:t>meer</a:t>
            </a:r>
            <a:r>
              <a:rPr lang="en-US" dirty="0"/>
              <a:t> </a:t>
            </a:r>
            <a:r>
              <a:rPr lang="en-US" dirty="0" err="1"/>
              <a:t>te</a:t>
            </a:r>
            <a:r>
              <a:rPr lang="en-US" dirty="0"/>
              <a:t> </a:t>
            </a:r>
            <a:r>
              <a:rPr lang="en-US" dirty="0" err="1"/>
              <a:t>consolideren</a:t>
            </a:r>
            <a:r>
              <a:rPr lang="en-US" dirty="0"/>
              <a:t> </a:t>
            </a:r>
            <a:r>
              <a:rPr lang="en-US" dirty="0" err="1"/>
              <a:t>en</a:t>
            </a:r>
            <a:r>
              <a:rPr lang="en-US" dirty="0"/>
              <a:t> </a:t>
            </a:r>
            <a:r>
              <a:rPr lang="en-US" dirty="0" err="1"/>
              <a:t>ook</a:t>
            </a:r>
            <a:r>
              <a:rPr lang="en-US" dirty="0"/>
              <a:t> om met </a:t>
            </a:r>
            <a:r>
              <a:rPr lang="en-US" dirty="0" err="1"/>
              <a:t>iets</a:t>
            </a:r>
            <a:r>
              <a:rPr lang="en-US" dirty="0"/>
              <a:t> </a:t>
            </a:r>
            <a:r>
              <a:rPr lang="en-US" dirty="0" err="1"/>
              <a:t>positiefs</a:t>
            </a:r>
            <a:r>
              <a:rPr lang="en-US" dirty="0"/>
              <a:t> </a:t>
            </a:r>
            <a:r>
              <a:rPr lang="en-US" dirty="0" err="1"/>
              <a:t>te</a:t>
            </a:r>
            <a:r>
              <a:rPr lang="en-US" dirty="0"/>
              <a:t> </a:t>
            </a:r>
            <a:r>
              <a:rPr lang="en-US" dirty="0" err="1"/>
              <a:t>eindigen</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40</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D7F6500-7E3F-4999-8C74-183F6B321703}" type="slidenum">
              <a:rPr lang="nl-NL" smtClean="0"/>
              <a:t>41</a:t>
            </a:fld>
            <a:endParaRPr lang="nl-NL"/>
          </a:p>
        </p:txBody>
      </p:sp>
    </p:spTree>
    <p:extLst>
      <p:ext uri="{BB962C8B-B14F-4D97-AF65-F5344CB8AC3E}">
        <p14:creationId xmlns:p14="http://schemas.microsoft.com/office/powerpoint/2010/main" val="137330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endParaRPr lang="en-GB" noProof="0" dirty="0"/>
          </a:p>
          <a:p>
            <a:r>
              <a:rPr lang="nl-NL" noProof="0" dirty="0"/>
              <a:t>Boosheid – wat is het, hoe kan het radicalisering aanwakkeren en hoe kan het gecontroleerd worden?</a:t>
            </a:r>
          </a:p>
          <a:p>
            <a:r>
              <a:rPr lang="nl-NL" noProof="0" dirty="0"/>
              <a:t>Oefeningen– ervaar oefeningen die helpen om te leren omgaan met boosheid</a:t>
            </a:r>
          </a:p>
          <a:p>
            <a:r>
              <a:rPr lang="nl-NL" noProof="0" dirty="0"/>
              <a:t>Narratieven– wat wordt ermee bedoeld? En uitleg over de manier waarop narratieven en identiteitsvorming de kans op radicalisering kunnen doen toe- of afnemen</a:t>
            </a:r>
          </a:p>
          <a:p>
            <a:r>
              <a:rPr lang="nl-NL" noProof="0" dirty="0"/>
              <a:t>Oefeningen– ervaar oefeningen om narratieven meer positief in te zetten</a:t>
            </a:r>
          </a:p>
          <a:p>
            <a:r>
              <a:rPr lang="nl-NL" noProof="0" dirty="0"/>
              <a:t>Debat en simulatie</a:t>
            </a:r>
          </a:p>
          <a:p>
            <a:r>
              <a:rPr lang="nl-NL" noProof="0" dirty="0"/>
              <a:t>Oefeningen</a:t>
            </a:r>
          </a:p>
          <a:p>
            <a:r>
              <a:rPr lang="nl-NL" noProof="0" dirty="0"/>
              <a:t>Feedback </a:t>
            </a:r>
          </a:p>
          <a:p>
            <a:endParaRPr lang="nl-NL" noProof="0" dirty="0"/>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65328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eerste workshop die we vandaag behandelen (de derde van de in totaal zeven) gaat over Omgaan met boosheid. We gebruiken het triggerfactormodel om te zien waarom dat belangrijk is bij het voorkomen van radicaliseren</a:t>
            </a:r>
          </a:p>
          <a:p>
            <a:endParaRPr lang="en-GB"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5</a:t>
            </a:fld>
            <a:endParaRPr lang="en-US" dirty="0">
              <a:solidFill>
                <a:prstClr val="black"/>
              </a:solidFill>
              <a:latin typeface="Calibri"/>
            </a:endParaRPr>
          </a:p>
        </p:txBody>
      </p:sp>
    </p:spTree>
    <p:extLst>
      <p:ext uri="{BB962C8B-B14F-4D97-AF65-F5344CB8AC3E}">
        <p14:creationId xmlns:p14="http://schemas.microsoft.com/office/powerpoint/2010/main" val="194048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De eerste workshop die we vandaag beschrijven gaat over Omgaan met boosheid. We gebruiken het triggerfactormodel om te zien waarom dat belangrijk is bij het voorkomen van radicaliseren.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noProof="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Kunnen omgaan met boosheid is één van de vaardigheden die ervoor kunnen zorgen dat de heftige emoties die triggerfactoren kunnen oproepen beter verwerkt worden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394299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beginnen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met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voorbeeld</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van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van de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oefeningen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uit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the workshop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Omgaan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met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Boosheid</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Pak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ajb</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pen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papier (of tablet/smartphone/laptop).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defTabSz="945307">
              <a:defRPr/>
            </a:pPr>
            <a:r>
              <a:rPr lang="nl-NL" sz="1800" dirty="0"/>
              <a:t>De trainer vraagt de deelnemers om één voor één de volgende vragen te beantwoorden door niet meer dan drie woorden per vraag op een vel papier te schrijven. 	(4 min.)</a:t>
            </a:r>
          </a:p>
          <a:p>
            <a:pPr defTabSz="945307">
              <a:defRPr/>
            </a:pPr>
            <a:endParaRPr lang="nl-NL" sz="1800" dirty="0"/>
          </a:p>
          <a:p>
            <a:pPr defTabSz="945307">
              <a:defRPr/>
            </a:pPr>
            <a:r>
              <a:rPr lang="nl-NL" sz="1800" dirty="0"/>
              <a:t>Vervolgens kiest elke deelnemer een partner en deelt de antwoorden met hem/haar. (4 min.) (</a:t>
            </a:r>
            <a:r>
              <a:rPr lang="nl-NL" sz="1800" i="1" dirty="0"/>
              <a:t>Dit kan bij een online uitvoering gedaan worden door een break-out sessie in te voegen</a:t>
            </a:r>
            <a:r>
              <a:rPr lang="nl-NL" sz="1800" dirty="0"/>
              <a:t>)</a:t>
            </a:r>
          </a:p>
          <a:p>
            <a:pPr defTabSz="945307">
              <a:defRPr/>
            </a:pPr>
            <a:endParaRPr lang="nl-NL" sz="1800" dirty="0"/>
          </a:p>
          <a:p>
            <a:pPr defTabSz="945307">
              <a:defRPr/>
            </a:pPr>
            <a:r>
              <a:rPr lang="nl-NL" sz="1800" dirty="0"/>
              <a:t>Vervolgens wordt een 2 minuten durende </a:t>
            </a:r>
            <a:r>
              <a:rPr lang="nl-NL" sz="1800" dirty="0" err="1"/>
              <a:t>roundup</a:t>
            </a:r>
            <a:r>
              <a:rPr lang="nl-NL" sz="1800" dirty="0"/>
              <a:t>-discussie door de trainer gebruikt om mogelijke antwoorden op een </a:t>
            </a:r>
            <a:r>
              <a:rPr lang="nl-NL" sz="1800" dirty="0" err="1"/>
              <a:t>flipchart</a:t>
            </a:r>
            <a:r>
              <a:rPr lang="nl-NL" sz="1800" dirty="0"/>
              <a:t> te verzamelen. 	</a:t>
            </a:r>
          </a:p>
          <a:p>
            <a:pPr defTabSz="945307">
              <a:defRPr/>
            </a:pPr>
            <a:endParaRPr lang="nl-NL" sz="1800" dirty="0"/>
          </a:p>
          <a:p>
            <a:pPr defTabSz="945307">
              <a:defRPr/>
            </a:pPr>
            <a:r>
              <a:rPr lang="nl-NL" sz="1800" dirty="0"/>
              <a:t>De trainer sluit de ijsbreker af door te wijzen op de meest voorkomende antwoorden en te vertellen dat we later terugkomen op het concept van boosheid.</a:t>
            </a:r>
          </a:p>
          <a:p>
            <a:pPr defTabSz="945307">
              <a:defRPr/>
            </a:pPr>
            <a:endParaRPr lang="nl-NL" sz="1800" dirty="0"/>
          </a:p>
          <a:p>
            <a:r>
              <a:rPr lang="en-US" sz="1800" b="0" i="0" kern="1200" dirty="0" err="1">
                <a:solidFill>
                  <a:schemeClr val="tx1"/>
                </a:solidFill>
                <a:effectLst/>
                <a:latin typeface="+mn-lt"/>
                <a:ea typeface="+mn-ea"/>
                <a:cs typeface="+mn-cs"/>
              </a:rPr>
              <a:t>Boosheid</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wordt</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vaak</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ervaren</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als</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een</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fysieke</a:t>
            </a:r>
            <a:r>
              <a:rPr lang="en-US" sz="1800" b="0" i="0" kern="1200" dirty="0">
                <a:solidFill>
                  <a:schemeClr val="tx1"/>
                </a:solidFill>
                <a:effectLst/>
                <a:latin typeface="+mn-lt"/>
                <a:ea typeface="+mn-ea"/>
                <a:cs typeface="+mn-cs"/>
              </a:rPr>
              <a:t> reactive op (de </a:t>
            </a:r>
            <a:r>
              <a:rPr lang="en-US" sz="1800" b="0" i="0" kern="1200" dirty="0" err="1">
                <a:solidFill>
                  <a:schemeClr val="tx1"/>
                </a:solidFill>
                <a:effectLst/>
                <a:latin typeface="+mn-lt"/>
                <a:ea typeface="+mn-ea"/>
                <a:cs typeface="+mn-cs"/>
              </a:rPr>
              <a:t>interpretatie</a:t>
            </a:r>
            <a:r>
              <a:rPr lang="en-US" sz="1800" b="0" i="0" kern="1200" dirty="0">
                <a:solidFill>
                  <a:schemeClr val="tx1"/>
                </a:solidFill>
                <a:effectLst/>
                <a:latin typeface="+mn-lt"/>
                <a:ea typeface="+mn-ea"/>
                <a:cs typeface="+mn-cs"/>
              </a:rPr>
              <a:t> van) de </a:t>
            </a:r>
            <a:r>
              <a:rPr lang="en-US" sz="1800" b="0" i="0" kern="1200" dirty="0" err="1">
                <a:solidFill>
                  <a:schemeClr val="tx1"/>
                </a:solidFill>
                <a:effectLst/>
                <a:latin typeface="+mn-lt"/>
                <a:ea typeface="+mn-ea"/>
                <a:cs typeface="+mn-cs"/>
              </a:rPr>
              <a:t>situatie</a:t>
            </a:r>
            <a:r>
              <a:rPr lang="en-US" sz="1800" b="0" i="0" kern="1200" dirty="0">
                <a:solidFill>
                  <a:schemeClr val="tx1"/>
                </a:solidFill>
                <a:effectLst/>
                <a:latin typeface="+mn-lt"/>
                <a:ea typeface="+mn-ea"/>
                <a:cs typeface="+mn-cs"/>
              </a:rPr>
              <a:t>.</a:t>
            </a:r>
          </a:p>
          <a:p>
            <a:r>
              <a:rPr lang="en-US" sz="1800" b="0" i="0" kern="1200" dirty="0" err="1">
                <a:solidFill>
                  <a:schemeClr val="tx1"/>
                </a:solidFill>
                <a:effectLst/>
                <a:latin typeface="+mn-lt"/>
                <a:ea typeface="+mn-ea"/>
                <a:cs typeface="+mn-cs"/>
              </a:rPr>
              <a:t>Dit</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zijn</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voorbeelden</a:t>
            </a:r>
            <a:r>
              <a:rPr lang="en-US" sz="1800" b="0" i="0" kern="1200" dirty="0">
                <a:solidFill>
                  <a:schemeClr val="tx1"/>
                </a:solidFill>
                <a:effectLst/>
                <a:latin typeface="+mn-lt"/>
                <a:ea typeface="+mn-ea"/>
                <a:cs typeface="+mn-cs"/>
              </a:rPr>
              <a:t> van </a:t>
            </a:r>
            <a:r>
              <a:rPr lang="en-US" sz="1800" b="0" i="0" kern="1200" dirty="0" err="1">
                <a:solidFill>
                  <a:schemeClr val="tx1"/>
                </a:solidFill>
                <a:effectLst/>
                <a:latin typeface="+mn-lt"/>
                <a:ea typeface="+mn-ea"/>
                <a:cs typeface="+mn-cs"/>
              </a:rPr>
              <a:t>zichtbare</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signalen</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daarvan</a:t>
            </a:r>
            <a:r>
              <a:rPr lang="en-US" sz="1800" b="0" i="0" kern="1200" dirty="0">
                <a:solidFill>
                  <a:schemeClr val="tx1"/>
                </a:solidFill>
                <a:effectLst/>
                <a:latin typeface="+mn-lt"/>
                <a:ea typeface="+mn-ea"/>
                <a:cs typeface="+mn-cs"/>
              </a:rPr>
              <a:t>:</a:t>
            </a:r>
          </a:p>
          <a:p>
            <a:pPr marL="171450" lvl="0" indent="-171450">
              <a:buFont typeface="Arial" panose="020B0604020202020204" pitchFamily="34" charset="0"/>
              <a:buChar char="•"/>
            </a:pPr>
            <a:r>
              <a:rPr lang="nl-NL" sz="1800" dirty="0"/>
              <a:t>Fysieke spanning</a:t>
            </a:r>
          </a:p>
          <a:p>
            <a:pPr marL="171450" lvl="0" indent="-171450">
              <a:buFont typeface="Arial" panose="020B0604020202020204" pitchFamily="34" charset="0"/>
              <a:buChar char="•"/>
            </a:pPr>
            <a:r>
              <a:rPr lang="nl-NL" sz="1800" dirty="0"/>
              <a:t>Kaakklemmen of tandenknarsen</a:t>
            </a:r>
          </a:p>
          <a:p>
            <a:pPr marL="171450" lvl="0" indent="-171450">
              <a:buFont typeface="Arial" panose="020B0604020202020204" pitchFamily="34" charset="0"/>
              <a:buChar char="•"/>
            </a:pPr>
            <a:r>
              <a:rPr lang="nl-NL" sz="1800" dirty="0"/>
              <a:t>Intense spraak of gedrag </a:t>
            </a:r>
          </a:p>
          <a:p>
            <a:pPr marL="171450" lvl="0" indent="-171450">
              <a:buFont typeface="Arial" panose="020B0604020202020204" pitchFamily="34" charset="0"/>
              <a:buChar char="•"/>
            </a:pPr>
            <a:r>
              <a:rPr lang="nl-NL" sz="1800" dirty="0"/>
              <a:t>Zeuren of schreeuwen</a:t>
            </a:r>
          </a:p>
          <a:p>
            <a:pPr marL="171450" lvl="0" indent="-171450">
              <a:buFont typeface="Arial" panose="020B0604020202020204" pitchFamily="34" charset="0"/>
              <a:buChar char="•"/>
            </a:pPr>
            <a:r>
              <a:rPr lang="nl-NL" sz="1800" dirty="0"/>
              <a:t>Rusteloosheid of terugtrekking</a:t>
            </a:r>
          </a:p>
          <a:p>
            <a:pPr marL="171450" lvl="0" indent="-171450">
              <a:buFont typeface="Arial" panose="020B0604020202020204" pitchFamily="34" charset="0"/>
              <a:buChar char="•"/>
            </a:pPr>
            <a:r>
              <a:rPr lang="nl-NL" sz="1800" dirty="0"/>
              <a:t>Pruilen</a:t>
            </a:r>
          </a:p>
          <a:p>
            <a:pPr marL="171450" lvl="0" indent="-171450">
              <a:buFont typeface="Arial" panose="020B0604020202020204" pitchFamily="34" charset="0"/>
              <a:buChar char="•"/>
            </a:pPr>
            <a:r>
              <a:rPr lang="nl-NL" sz="1800" dirty="0"/>
              <a:t>Het fronsen wenkbrauwen</a:t>
            </a:r>
          </a:p>
          <a:p>
            <a:pPr marL="171450" lvl="0" indent="-171450">
              <a:buFont typeface="Arial" panose="020B0604020202020204" pitchFamily="34" charset="0"/>
              <a:buChar char="•"/>
            </a:pPr>
            <a:r>
              <a:rPr lang="nl-NL" sz="1800" dirty="0"/>
              <a:t>Het rollen van de ogen</a:t>
            </a:r>
          </a:p>
          <a:p>
            <a:pPr marL="171450" lvl="0" indent="-171450">
              <a:buFont typeface="Arial" panose="020B0604020202020204" pitchFamily="34" charset="0"/>
              <a:buChar char="•"/>
            </a:pPr>
            <a:r>
              <a:rPr lang="en-US" sz="1800" dirty="0"/>
              <a:t>…</a:t>
            </a: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De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oefening</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neemt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ongeveer</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15-20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minuten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t>Hopelijk wijzen de antwoorden van de deelnemers op het doel van deze oefeningen: bewust worden van de eigen manier van ervaren en omgaan met boosheid, en in staat zijn die te herkennen. Mensen worden zich bewust dat boosheid iets is waar we allemaal mee te maken hebben.</a:t>
            </a:r>
          </a:p>
          <a:p>
            <a:endParaRPr lang="nl-NL" sz="1800" dirty="0"/>
          </a:p>
          <a:p>
            <a:r>
              <a:rPr lang="nl-NL" sz="1800" dirty="0"/>
              <a:t>Trainer sluit de ijsbreker af door te wijzen op de meest voorkomende antwoorden.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Verdana" panose="020B0604030504040204" pitchFamily="34" charset="0"/>
              </a:rPr>
              <a:t>In </a:t>
            </a:r>
            <a:r>
              <a:rPr lang="en-GB" sz="1200" b="0" i="0" u="none" strike="noStrike" baseline="0" dirty="0" err="1">
                <a:latin typeface="Verdana" panose="020B0604030504040204" pitchFamily="34" charset="0"/>
              </a:rPr>
              <a:t>deze</a:t>
            </a:r>
            <a:r>
              <a:rPr lang="en-GB" sz="1200" b="0" i="0" u="none" strike="noStrike" baseline="0" dirty="0">
                <a:latin typeface="Verdana" panose="020B0604030504040204" pitchFamily="34" charset="0"/>
              </a:rPr>
              <a:t> clip </a:t>
            </a:r>
            <a:r>
              <a:rPr lang="en-GB" sz="1200" b="0" i="0" u="none" strike="noStrike" baseline="0" dirty="0" err="1">
                <a:latin typeface="Verdana" panose="020B0604030504040204" pitchFamily="34" charset="0"/>
              </a:rPr>
              <a:t>wordt</a:t>
            </a:r>
            <a:r>
              <a:rPr lang="en-GB" sz="1200" b="0" i="0" u="none" strike="noStrike" baseline="0" dirty="0">
                <a:latin typeface="Verdana" panose="020B0604030504040204" pitchFamily="34" charset="0"/>
              </a:rPr>
              <a:t> het </a:t>
            </a:r>
            <a:r>
              <a:rPr lang="en-GB" sz="1200" b="0" i="0" u="none" strike="noStrike" baseline="0" dirty="0" err="1">
                <a:latin typeface="Verdana" panose="020B0604030504040204" pitchFamily="34" charset="0"/>
              </a:rPr>
              <a:t>verband</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tussen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boosheid</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en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radicalisering</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geïllustreerd</a:t>
            </a:r>
            <a:endParaRPr lang="en-GB" sz="1200" b="0" i="0" u="none" strike="noStrike" baseline="0" dirty="0">
              <a:latin typeface="Verdana" panose="020B0604030504040204" pitchFamily="34" charset="0"/>
            </a:endParaRPr>
          </a:p>
          <a:p>
            <a:r>
              <a:rPr lang="en-GB" dirty="0"/>
              <a:t>https://vimeo.com/113623893</a:t>
            </a:r>
          </a:p>
          <a:p>
            <a:r>
              <a:rPr lang="en-GB" b="1" dirty="0"/>
              <a:t>@Trainer</a:t>
            </a:r>
          </a:p>
          <a:p>
            <a:r>
              <a:rPr lang="en-GB" dirty="0"/>
              <a:t>Clip die het </a:t>
            </a:r>
            <a:r>
              <a:rPr lang="en-GB" dirty="0" err="1"/>
              <a:t>verband</a:t>
            </a:r>
            <a:r>
              <a:rPr lang="en-GB" dirty="0"/>
              <a:t> </a:t>
            </a:r>
            <a:r>
              <a:rPr lang="en-GB" dirty="0" err="1"/>
              <a:t>tussen</a:t>
            </a:r>
            <a:r>
              <a:rPr lang="en-GB" dirty="0"/>
              <a:t> </a:t>
            </a:r>
            <a:r>
              <a:rPr lang="en-GB" dirty="0" err="1"/>
              <a:t>boosheid</a:t>
            </a:r>
            <a:r>
              <a:rPr lang="en-GB" dirty="0"/>
              <a:t> </a:t>
            </a:r>
            <a:r>
              <a:rPr lang="en-GB" dirty="0" err="1"/>
              <a:t>en</a:t>
            </a:r>
            <a:r>
              <a:rPr lang="en-GB" dirty="0"/>
              <a:t> </a:t>
            </a:r>
            <a:r>
              <a:rPr lang="en-GB" dirty="0" err="1"/>
              <a:t>radicalisering</a:t>
            </a:r>
            <a:r>
              <a:rPr lang="en-GB" dirty="0"/>
              <a:t> (show 9.46-12.42 min)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111394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5/25/2021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‹nr.›</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D9Ihs241zeg?feature=oembed"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youtube.com/watch?v=A1BzWUe3XMw&amp;t=1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noProof="0" dirty="0"/>
              <a:t>Training voor Trainers</a:t>
            </a:r>
          </a:p>
        </p:txBody>
      </p:sp>
      <p:sp>
        <p:nvSpPr>
          <p:cNvPr id="3" name="Subtitle 2"/>
          <p:cNvSpPr>
            <a:spLocks noGrp="1"/>
          </p:cNvSpPr>
          <p:nvPr>
            <p:ph type="subTitle" idx="1"/>
          </p:nvPr>
        </p:nvSpPr>
        <p:spPr>
          <a:ln>
            <a:noFill/>
          </a:ln>
        </p:spPr>
        <p:txBody>
          <a:bodyPr anchor="t">
            <a:normAutofit/>
          </a:bodyPr>
          <a:lstStyle/>
          <a:p>
            <a:r>
              <a:rPr lang="nl-NL" sz="2800" noProof="0" dirty="0">
                <a:solidFill>
                  <a:schemeClr val="tx1"/>
                </a:solidFill>
              </a:rPr>
              <a:t>Dag 2: Radicalisering van Jongeren Voorkomen</a:t>
            </a:r>
          </a:p>
        </p:txBody>
      </p:sp>
      <p:sp>
        <p:nvSpPr>
          <p:cNvPr id="5" name="Footer Placeholder 4"/>
          <p:cNvSpPr>
            <a:spLocks noGrp="1"/>
          </p:cNvSpPr>
          <p:nvPr>
            <p:ph type="ftr" sz="quarter" idx="11"/>
          </p:nvPr>
        </p:nvSpPr>
        <p:spPr/>
        <p:txBody>
          <a:bodyPr/>
          <a:lstStyle/>
          <a:p>
            <a:r>
              <a:rPr lang="en-US" dirty="0"/>
              <a:t>www.armourproject.eu</a:t>
            </a:r>
          </a:p>
        </p:txBody>
      </p:sp>
    </p:spTree>
    <p:extLst>
      <p:ext uri="{BB962C8B-B14F-4D97-AF65-F5344CB8AC3E}">
        <p14:creationId xmlns:p14="http://schemas.microsoft.com/office/powerpoint/2010/main" val="231097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nl-NL" noProof="0" dirty="0"/>
              <a:t>Boosheid en radicalisering</a:t>
            </a:r>
          </a:p>
        </p:txBody>
      </p:sp>
      <p:sp>
        <p:nvSpPr>
          <p:cNvPr id="15" name="TextBox 5">
            <a:extLst>
              <a:ext uri="{FF2B5EF4-FFF2-40B4-BE49-F238E27FC236}">
                <a16:creationId xmlns:a16="http://schemas.microsoft.com/office/drawing/2014/main" id="{4241B72F-E99B-4665-8FF3-1A1A79F55B4E}"/>
              </a:ext>
            </a:extLst>
          </p:cNvPr>
          <p:cNvSpPr txBox="1"/>
          <p:nvPr/>
        </p:nvSpPr>
        <p:spPr>
          <a:xfrm>
            <a:off x="685800" y="6068333"/>
            <a:ext cx="2520280" cy="215444"/>
          </a:xfrm>
          <a:prstGeom prst="rect">
            <a:avLst/>
          </a:prstGeom>
          <a:noFill/>
        </p:spPr>
        <p:txBody>
          <a:bodyPr wrap="square" rtlCol="0">
            <a:spAutoFit/>
          </a:bodyPr>
          <a:lstStyle/>
          <a:p>
            <a:pPr algn="ctr"/>
            <a:r>
              <a:rPr lang="nl-NL" sz="800" i="1" dirty="0">
                <a:solidFill>
                  <a:schemeClr val="bg1">
                    <a:lumMod val="50000"/>
                  </a:schemeClr>
                </a:solidFill>
              </a:rPr>
              <a:t>Bron: Van den Bos (2019)</a:t>
            </a:r>
          </a:p>
        </p:txBody>
      </p:sp>
      <p:sp>
        <p:nvSpPr>
          <p:cNvPr id="16" name="Rechthoek: afgeronde hoeken 15">
            <a:extLst>
              <a:ext uri="{FF2B5EF4-FFF2-40B4-BE49-F238E27FC236}">
                <a16:creationId xmlns:a16="http://schemas.microsoft.com/office/drawing/2014/main" id="{A0AE175C-9A37-43D0-B331-1096CE95F062}"/>
              </a:ext>
            </a:extLst>
          </p:cNvPr>
          <p:cNvSpPr/>
          <p:nvPr/>
        </p:nvSpPr>
        <p:spPr>
          <a:xfrm>
            <a:off x="609600" y="3708400"/>
            <a:ext cx="2280921" cy="7620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err="1"/>
              <a:t>Ervaren</a:t>
            </a:r>
            <a:r>
              <a:rPr lang="en-GB" dirty="0"/>
              <a:t> </a:t>
            </a:r>
            <a:r>
              <a:rPr lang="en-GB" dirty="0" err="1"/>
              <a:t>onrechtvaardigheid</a:t>
            </a:r>
            <a:endParaRPr lang="en-GB" dirty="0"/>
          </a:p>
        </p:txBody>
      </p:sp>
      <p:sp>
        <p:nvSpPr>
          <p:cNvPr id="17" name="Rechthoek: afgeronde hoeken 16">
            <a:extLst>
              <a:ext uri="{FF2B5EF4-FFF2-40B4-BE49-F238E27FC236}">
                <a16:creationId xmlns:a16="http://schemas.microsoft.com/office/drawing/2014/main" id="{EDC9B2A9-77E9-4A45-90E3-28D14158E249}"/>
              </a:ext>
            </a:extLst>
          </p:cNvPr>
          <p:cNvSpPr/>
          <p:nvPr/>
        </p:nvSpPr>
        <p:spPr>
          <a:xfrm>
            <a:off x="6553200" y="3708400"/>
            <a:ext cx="1671320" cy="762000"/>
          </a:xfrm>
          <a:prstGeom prst="round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err="1"/>
              <a:t>Radicalisering</a:t>
            </a:r>
            <a:endParaRPr lang="en-GB" dirty="0"/>
          </a:p>
        </p:txBody>
      </p:sp>
      <p:sp>
        <p:nvSpPr>
          <p:cNvPr id="18" name="Pijl: rechts 17">
            <a:extLst>
              <a:ext uri="{FF2B5EF4-FFF2-40B4-BE49-F238E27FC236}">
                <a16:creationId xmlns:a16="http://schemas.microsoft.com/office/drawing/2014/main" id="{5AA5D4C5-CAD2-4A7C-B781-1FD47459B094}"/>
              </a:ext>
            </a:extLst>
          </p:cNvPr>
          <p:cNvSpPr/>
          <p:nvPr/>
        </p:nvSpPr>
        <p:spPr>
          <a:xfrm>
            <a:off x="3124199" y="3708400"/>
            <a:ext cx="3281679" cy="685800"/>
          </a:xfrm>
          <a:prstGeom prst="rightArrow">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err="1"/>
              <a:t>Boosheid</a:t>
            </a:r>
            <a:endParaRPr lang="en-GB" dirty="0"/>
          </a:p>
        </p:txBody>
      </p:sp>
      <p:sp>
        <p:nvSpPr>
          <p:cNvPr id="19" name="Pijl: rechts 18">
            <a:extLst>
              <a:ext uri="{FF2B5EF4-FFF2-40B4-BE49-F238E27FC236}">
                <a16:creationId xmlns:a16="http://schemas.microsoft.com/office/drawing/2014/main" id="{283C0F44-21A8-473C-BD13-E07570AED1B7}"/>
              </a:ext>
            </a:extLst>
          </p:cNvPr>
          <p:cNvSpPr/>
          <p:nvPr/>
        </p:nvSpPr>
        <p:spPr>
          <a:xfrm rot="5400000">
            <a:off x="4305300" y="3390900"/>
            <a:ext cx="685800" cy="15240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0" name="Pijl: rechts 19">
            <a:extLst>
              <a:ext uri="{FF2B5EF4-FFF2-40B4-BE49-F238E27FC236}">
                <a16:creationId xmlns:a16="http://schemas.microsoft.com/office/drawing/2014/main" id="{897F3FE5-6AF4-45BF-9003-CFF65FD105A6}"/>
              </a:ext>
            </a:extLst>
          </p:cNvPr>
          <p:cNvSpPr/>
          <p:nvPr/>
        </p:nvSpPr>
        <p:spPr>
          <a:xfrm rot="16200000">
            <a:off x="4305300" y="4558030"/>
            <a:ext cx="685800" cy="152400"/>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1" name="Rechthoek: afgeronde hoeken 20">
            <a:extLst>
              <a:ext uri="{FF2B5EF4-FFF2-40B4-BE49-F238E27FC236}">
                <a16:creationId xmlns:a16="http://schemas.microsoft.com/office/drawing/2014/main" id="{BC5CB215-1C44-468D-AB39-53D79AE14386}"/>
              </a:ext>
            </a:extLst>
          </p:cNvPr>
          <p:cNvSpPr/>
          <p:nvPr/>
        </p:nvSpPr>
        <p:spPr>
          <a:xfrm>
            <a:off x="3657600" y="5041899"/>
            <a:ext cx="2133600" cy="685800"/>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Onvoldoende</a:t>
            </a:r>
            <a:r>
              <a:rPr lang="en-GB" sz="1600" dirty="0"/>
              <a:t> </a:t>
            </a:r>
            <a:r>
              <a:rPr lang="en-GB" sz="1600" dirty="0" err="1"/>
              <a:t>impulsbeheersing</a:t>
            </a:r>
            <a:endParaRPr lang="en-GB" sz="1600" dirty="0"/>
          </a:p>
        </p:txBody>
      </p:sp>
      <p:sp>
        <p:nvSpPr>
          <p:cNvPr id="22" name="Rechthoek: afgeronde hoeken 21">
            <a:extLst>
              <a:ext uri="{FF2B5EF4-FFF2-40B4-BE49-F238E27FC236}">
                <a16:creationId xmlns:a16="http://schemas.microsoft.com/office/drawing/2014/main" id="{972DEC54-0589-4F3D-8767-181C9B1E7503}"/>
              </a:ext>
            </a:extLst>
          </p:cNvPr>
          <p:cNvSpPr/>
          <p:nvPr/>
        </p:nvSpPr>
        <p:spPr>
          <a:xfrm>
            <a:off x="3886200" y="2355851"/>
            <a:ext cx="1524000" cy="685800"/>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Onzekerheid</a:t>
            </a:r>
            <a:endParaRPr lang="en-GB" sz="1600" dirty="0"/>
          </a:p>
        </p:txBody>
      </p:sp>
      <p:sp>
        <p:nvSpPr>
          <p:cNvPr id="23" name="Текстово поле 11">
            <a:extLst>
              <a:ext uri="{FF2B5EF4-FFF2-40B4-BE49-F238E27FC236}">
                <a16:creationId xmlns:a16="http://schemas.microsoft.com/office/drawing/2014/main" id="{63742B04-F108-47B9-AEC0-DABDC7C1F5F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nl-NL" noProof="0" dirty="0"/>
              <a:t>Boosheid</a:t>
            </a:r>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623455" y="2859613"/>
            <a:ext cx="2803960" cy="1138773"/>
          </a:xfrm>
          <a:prstGeom prst="rect">
            <a:avLst/>
          </a:prstGeom>
          <a:noFill/>
        </p:spPr>
        <p:txBody>
          <a:bodyPr wrap="square">
            <a:spAutoFit/>
          </a:bodyPr>
          <a:lstStyle/>
          <a:p>
            <a:endParaRPr lang="en-GB" sz="2000" dirty="0">
              <a:solidFill>
                <a:schemeClr val="tx1">
                  <a:lumMod val="75000"/>
                  <a:lumOff val="25000"/>
                </a:schemeClr>
              </a:solidFill>
            </a:endParaRPr>
          </a:p>
          <a:p>
            <a:r>
              <a:rPr lang="en-US" sz="2400" b="0" i="0" kern="1200" dirty="0" err="1">
                <a:solidFill>
                  <a:schemeClr val="tx1">
                    <a:lumMod val="75000"/>
                    <a:lumOff val="25000"/>
                  </a:schemeClr>
                </a:solidFill>
                <a:effectLst/>
              </a:rPr>
              <a:t>Primaire</a:t>
            </a:r>
            <a:r>
              <a:rPr lang="en-US" sz="2400" b="0" i="0" kern="1200" dirty="0">
                <a:solidFill>
                  <a:schemeClr val="tx1">
                    <a:lumMod val="75000"/>
                    <a:lumOff val="25000"/>
                  </a:schemeClr>
                </a:solidFill>
                <a:effectLst/>
              </a:rPr>
              <a:t> </a:t>
            </a:r>
            <a:r>
              <a:rPr lang="en-US" sz="2400" b="0" i="0" kern="1200" dirty="0" err="1">
                <a:solidFill>
                  <a:schemeClr val="tx1">
                    <a:lumMod val="75000"/>
                    <a:lumOff val="25000"/>
                  </a:schemeClr>
                </a:solidFill>
                <a:effectLst/>
              </a:rPr>
              <a:t>en</a:t>
            </a:r>
            <a:r>
              <a:rPr lang="en-US" sz="2400" b="0" i="0" kern="1200" dirty="0">
                <a:solidFill>
                  <a:schemeClr val="tx1">
                    <a:lumMod val="75000"/>
                    <a:lumOff val="25000"/>
                  </a:schemeClr>
                </a:solidFill>
                <a:effectLst/>
              </a:rPr>
              <a:t> </a:t>
            </a:r>
            <a:br>
              <a:rPr lang="en-US" sz="2400" b="0" i="0" kern="1200" dirty="0">
                <a:solidFill>
                  <a:schemeClr val="tx1">
                    <a:lumMod val="75000"/>
                    <a:lumOff val="25000"/>
                  </a:schemeClr>
                </a:solidFill>
                <a:effectLst/>
              </a:rPr>
            </a:br>
            <a:r>
              <a:rPr lang="en-US" sz="2400" b="0" i="0" kern="1200" dirty="0" err="1">
                <a:solidFill>
                  <a:schemeClr val="tx1">
                    <a:lumMod val="75000"/>
                    <a:lumOff val="25000"/>
                  </a:schemeClr>
                </a:solidFill>
                <a:effectLst/>
              </a:rPr>
              <a:t>secondaire</a:t>
            </a:r>
            <a:r>
              <a:rPr lang="en-US" sz="2400" b="0" i="0" kern="1200" dirty="0">
                <a:solidFill>
                  <a:schemeClr val="tx1">
                    <a:lumMod val="75000"/>
                    <a:lumOff val="25000"/>
                  </a:schemeClr>
                </a:solidFill>
                <a:effectLst/>
              </a:rPr>
              <a:t> </a:t>
            </a:r>
            <a:r>
              <a:rPr lang="en-US" sz="2400" b="0" i="0" kern="1200" dirty="0" err="1">
                <a:solidFill>
                  <a:schemeClr val="tx1">
                    <a:lumMod val="75000"/>
                    <a:lumOff val="25000"/>
                  </a:schemeClr>
                </a:solidFill>
                <a:effectLst/>
              </a:rPr>
              <a:t>emotie</a:t>
            </a:r>
            <a:r>
              <a:rPr lang="en-US" sz="2400" b="0" i="0" kern="1200" dirty="0">
                <a:solidFill>
                  <a:schemeClr val="tx1">
                    <a:lumMod val="75000"/>
                    <a:lumOff val="25000"/>
                  </a:schemeClr>
                </a:solidFill>
                <a:effectLst/>
              </a:rPr>
              <a:t> </a:t>
            </a:r>
            <a:endParaRPr lang="en-GB" sz="2400" dirty="0">
              <a:solidFill>
                <a:schemeClr val="tx1">
                  <a:lumMod val="75000"/>
                  <a:lumOff val="25000"/>
                </a:schemeClr>
              </a:solidFill>
            </a:endParaRPr>
          </a:p>
        </p:txBody>
      </p:sp>
      <p:sp>
        <p:nvSpPr>
          <p:cNvPr id="7" name="TextBox 5">
            <a:extLst>
              <a:ext uri="{FF2B5EF4-FFF2-40B4-BE49-F238E27FC236}">
                <a16:creationId xmlns:a16="http://schemas.microsoft.com/office/drawing/2014/main" id="{C0A83567-1C15-450C-B5A8-EB2F2C10B423}"/>
              </a:ext>
            </a:extLst>
          </p:cNvPr>
          <p:cNvSpPr txBox="1"/>
          <p:nvPr/>
        </p:nvSpPr>
        <p:spPr>
          <a:xfrm>
            <a:off x="4056857" y="6292695"/>
            <a:ext cx="4992685" cy="215444"/>
          </a:xfrm>
          <a:prstGeom prst="rect">
            <a:avLst/>
          </a:prstGeom>
          <a:noFill/>
        </p:spPr>
        <p:txBody>
          <a:bodyPr wrap="square" rtlCol="0">
            <a:spAutoFit/>
          </a:bodyPr>
          <a:lstStyle/>
          <a:p>
            <a:r>
              <a:rPr lang="nl-NL" sz="8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Gebaseerd op: https://www.gottman.com/blog/the-boosheid-iceberg/</a:t>
            </a:r>
            <a:endParaRPr lang="en-GB" sz="800" i="1" dirty="0">
              <a:solidFill>
                <a:schemeClr val="bg1">
                  <a:lumMod val="50000"/>
                </a:schemeClr>
              </a:solidFill>
            </a:endParaRPr>
          </a:p>
        </p:txBody>
      </p:sp>
      <p:pic>
        <p:nvPicPr>
          <p:cNvPr id="8" name="Картина 7">
            <a:extLst>
              <a:ext uri="{FF2B5EF4-FFF2-40B4-BE49-F238E27FC236}">
                <a16:creationId xmlns:a16="http://schemas.microsoft.com/office/drawing/2014/main" id="{6BA7D7B5-E498-4654-B091-26FEF73DF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400175"/>
            <a:ext cx="3779520" cy="4898136"/>
          </a:xfrm>
          <a:prstGeom prst="rect">
            <a:avLst/>
          </a:prstGeom>
        </p:spPr>
      </p:pic>
      <p:sp>
        <p:nvSpPr>
          <p:cNvPr id="10" name="Текстово поле 11">
            <a:extLst>
              <a:ext uri="{FF2B5EF4-FFF2-40B4-BE49-F238E27FC236}">
                <a16:creationId xmlns:a16="http://schemas.microsoft.com/office/drawing/2014/main" id="{74770188-B5A4-4D22-901C-E873505418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графична колекция&#10;&#10;Описанието е генерирано автоматично">
            <a:extLst>
              <a:ext uri="{FF2B5EF4-FFF2-40B4-BE49-F238E27FC236}">
                <a16:creationId xmlns:a16="http://schemas.microsoft.com/office/drawing/2014/main" id="{CD71DDB6-1CC7-4A7E-BB2E-8D82E4169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329" y="3587932"/>
            <a:ext cx="1811341" cy="178743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174819780"/>
              </p:ext>
            </p:extLst>
          </p:nvPr>
        </p:nvGraphicFramePr>
        <p:xfrm>
          <a:off x="685800" y="2279654"/>
          <a:ext cx="7772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nl-NL" noProof="0" dirty="0"/>
              <a:t>Boosheid</a:t>
            </a:r>
          </a:p>
        </p:txBody>
      </p:sp>
      <p:sp>
        <p:nvSpPr>
          <p:cNvPr id="7" name="Текстово поле 11">
            <a:extLst>
              <a:ext uri="{FF2B5EF4-FFF2-40B4-BE49-F238E27FC236}">
                <a16:creationId xmlns:a16="http://schemas.microsoft.com/office/drawing/2014/main" id="{D68C0F35-CFE2-4F1A-B58E-617947C6A24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normAutofit/>
          </a:bodyPr>
          <a:lstStyle/>
          <a:p>
            <a:r>
              <a:rPr lang="nl-NL" dirty="0"/>
              <a:t>3. Workshop Omgaan met boosheid</a:t>
            </a:r>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nl-NL" dirty="0"/>
          </a:p>
          <a:p>
            <a:endParaRPr lang="nl-NL" dirty="0"/>
          </a:p>
        </p:txBody>
      </p:sp>
      <p:graphicFrame>
        <p:nvGraphicFramePr>
          <p:cNvPr id="7" name="Diagram 6">
            <a:extLst>
              <a:ext uri="{FF2B5EF4-FFF2-40B4-BE49-F238E27FC236}">
                <a16:creationId xmlns:a16="http://schemas.microsoft.com/office/drawing/2014/main" id="{B55FF617-9B21-4DC2-98A8-AADFAF2C1E5B}"/>
              </a:ext>
            </a:extLst>
          </p:cNvPr>
          <p:cNvGraphicFramePr/>
          <p:nvPr/>
        </p:nvGraphicFramePr>
        <p:xfrm>
          <a:off x="685800" y="2286000"/>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Текстово поле 11">
            <a:extLst>
              <a:ext uri="{FF2B5EF4-FFF2-40B4-BE49-F238E27FC236}">
                <a16:creationId xmlns:a16="http://schemas.microsoft.com/office/drawing/2014/main" id="{F417B450-BA67-48D7-923E-DF6B4EBA99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20267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Omgaan met boosheid: Oefening 1</a:t>
            </a:r>
          </a:p>
        </p:txBody>
      </p:sp>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124200" cy="3733799"/>
          </a:xfrm>
        </p:spPr>
        <p:txBody>
          <a:bodyPr/>
          <a:lstStyle/>
          <a:p>
            <a:pPr marL="0" indent="0">
              <a:buNone/>
            </a:pPr>
            <a:endParaRPr lang="nl-NL" sz="2000" b="1" noProof="0" dirty="0">
              <a:solidFill>
                <a:schemeClr val="tx1">
                  <a:lumMod val="75000"/>
                  <a:lumOff val="25000"/>
                </a:schemeClr>
              </a:solidFill>
            </a:endParaRPr>
          </a:p>
          <a:p>
            <a:pPr marL="0" indent="0">
              <a:buNone/>
            </a:pPr>
            <a:r>
              <a:rPr lang="nl-NL" sz="2000" b="1" noProof="0" dirty="0">
                <a:solidFill>
                  <a:schemeClr val="tx1">
                    <a:lumMod val="75000"/>
                    <a:lumOff val="25000"/>
                  </a:schemeClr>
                </a:solidFill>
              </a:rPr>
              <a:t>Emotie-wiel</a:t>
            </a:r>
          </a:p>
          <a:p>
            <a:pPr marL="0" indent="0">
              <a:buNone/>
            </a:pPr>
            <a:r>
              <a:rPr lang="nl-NL" sz="1050" noProof="0" dirty="0">
                <a:solidFill>
                  <a:schemeClr val="tx1">
                    <a:lumMod val="75000"/>
                    <a:lumOff val="25000"/>
                  </a:schemeClr>
                </a:solidFill>
              </a:rPr>
              <a:t>(Robert </a:t>
            </a:r>
            <a:r>
              <a:rPr lang="nl-NL" sz="1050" noProof="0" dirty="0" err="1">
                <a:solidFill>
                  <a:schemeClr val="tx1">
                    <a:lumMod val="75000"/>
                    <a:lumOff val="25000"/>
                  </a:schemeClr>
                </a:solidFill>
              </a:rPr>
              <a:t>Plutchik</a:t>
            </a:r>
            <a:r>
              <a:rPr lang="nl-NL" sz="1050" noProof="0" dirty="0">
                <a:solidFill>
                  <a:schemeClr val="tx1">
                    <a:lumMod val="75000"/>
                    <a:lumOff val="25000"/>
                  </a:schemeClr>
                </a:solidFill>
              </a:rPr>
              <a:t>, 1980)</a:t>
            </a:r>
          </a:p>
          <a:p>
            <a:pPr marL="0" indent="0">
              <a:buNone/>
            </a:pPr>
            <a:endParaRPr lang="nl-NL" sz="1050" noProof="0" dirty="0">
              <a:solidFill>
                <a:schemeClr val="tx1">
                  <a:lumMod val="75000"/>
                  <a:lumOff val="25000"/>
                </a:schemeClr>
              </a:solidFill>
            </a:endParaRPr>
          </a:p>
          <a:p>
            <a:pPr marL="0" indent="0">
              <a:buNone/>
            </a:pPr>
            <a:r>
              <a:rPr lang="nl-NL" sz="2000" noProof="0" dirty="0">
                <a:solidFill>
                  <a:schemeClr val="tx1">
                    <a:lumMod val="75000"/>
                    <a:lumOff val="25000"/>
                  </a:schemeClr>
                </a:solidFill>
              </a:rPr>
              <a:t>Hints:</a:t>
            </a:r>
          </a:p>
          <a:p>
            <a:pPr marL="285750" indent="-285750">
              <a:buFont typeface="Arial" panose="020B0604020202020204" pitchFamily="34" charset="0"/>
              <a:buChar char="•"/>
            </a:pPr>
            <a:r>
              <a:rPr lang="nl-NL" sz="2000" noProof="0" dirty="0">
                <a:solidFill>
                  <a:schemeClr val="tx1">
                    <a:lumMod val="75000"/>
                    <a:lumOff val="25000"/>
                  </a:schemeClr>
                </a:solidFill>
              </a:rPr>
              <a:t>Kies een emotie</a:t>
            </a:r>
          </a:p>
          <a:p>
            <a:pPr marL="285750" indent="-285750"/>
            <a:r>
              <a:rPr lang="nl-NL" sz="2000" dirty="0"/>
              <a:t>Beeld het non-verbaal uit zodat anderen het kunnen herkennen</a:t>
            </a:r>
            <a:endParaRPr lang="nl-NL" sz="2000" noProof="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13</a:t>
            </a:fld>
            <a:endParaRPr lang="en-US" dirty="0"/>
          </a:p>
        </p:txBody>
      </p:sp>
      <p:pic>
        <p:nvPicPr>
          <p:cNvPr id="7" name="Picture 2" descr="colored feeling wheel CC license">
            <a:extLst>
              <a:ext uri="{FF2B5EF4-FFF2-40B4-BE49-F238E27FC236}">
                <a16:creationId xmlns:a16="http://schemas.microsoft.com/office/drawing/2014/main" id="{F18A3022-E817-4BD5-9687-27FF11F9AA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878" y="2286000"/>
            <a:ext cx="4104322" cy="4114800"/>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62CDB5DE-23A2-4CBF-AE41-C846CB87552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306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Omgaan met boosheid: Oefening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669105" y="4578387"/>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159640" y="4032256"/>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543548" y="4485369"/>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293697" y="3120871"/>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360552" y="3210848"/>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220792" y="4536060"/>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310135" y="3936289"/>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721963" y="3076677"/>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831185" y="3173060"/>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257275" y="4201448"/>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379977" y="4293793"/>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477789" y="4253128"/>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607687" y="4366427"/>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Emotiewiel</a:t>
            </a:r>
            <a:r>
              <a:rPr lang="en-GB" sz="2400" dirty="0">
                <a:solidFill>
                  <a:srgbClr val="0770B1"/>
                </a:solidFill>
                <a:latin typeface="+mj-lt"/>
                <a:ea typeface="+mj-ea"/>
                <a:cs typeface="+mj-cs"/>
              </a:rPr>
              <a:t> - hints</a:t>
            </a:r>
          </a:p>
        </p:txBody>
      </p:sp>
      <p:sp>
        <p:nvSpPr>
          <p:cNvPr id="24" name="Текстово поле 11">
            <a:extLst>
              <a:ext uri="{FF2B5EF4-FFF2-40B4-BE49-F238E27FC236}">
                <a16:creationId xmlns:a16="http://schemas.microsoft.com/office/drawing/2014/main" id="{F4C3867B-424D-4551-BF6D-15E470EEDE3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5955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dirty="0"/>
              <a:t>Oefening 2 ‘Maak een plan’</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15</a:t>
            </a:fld>
            <a:endParaRPr lang="en-US" dirty="0"/>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algn="ctr">
              <a:defRPr>
                <a:solidFill>
                  <a:srgbClr val="FFFFFF"/>
                </a:solidFill>
              </a:defRPr>
            </a:pPr>
            <a:r>
              <a:rPr lang="nl-NL" dirty="0"/>
              <a:t>Lees de tekst</a:t>
            </a:r>
            <a:endParaRPr dirty="0"/>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algn="ctr">
              <a:defRPr>
                <a:solidFill>
                  <a:srgbClr val="FFFFFF"/>
                </a:solidFill>
              </a:defRPr>
            </a:pPr>
            <a:r>
              <a:rPr lang="nl-NL" dirty="0"/>
              <a:t>Kies 1 tip per fase</a:t>
            </a:r>
            <a:endParaRPr dirty="0"/>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algn="ctr">
              <a:defRPr>
                <a:solidFill>
                  <a:srgbClr val="FFFFFF"/>
                </a:solidFill>
              </a:defRPr>
            </a:pPr>
            <a:r>
              <a:rPr lang="nl-NL" dirty="0"/>
              <a:t>Leg uit waarom</a:t>
            </a:r>
            <a:endParaRPr dirty="0"/>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3362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a:xfrm>
            <a:off x="823244" y="1399918"/>
            <a:ext cx="7772400" cy="685800"/>
          </a:xfrm>
        </p:spPr>
        <p:txBody>
          <a:bodyPr/>
          <a:lstStyle/>
          <a:p>
            <a:r>
              <a:rPr lang="nl-NL" dirty="0"/>
              <a:t>Omgaan met boosheid- oefening 2</a:t>
            </a:r>
          </a:p>
        </p:txBody>
      </p:sp>
      <p:sp>
        <p:nvSpPr>
          <p:cNvPr id="36" name="Google Shape;18;p1">
            <a:extLst>
              <a:ext uri="{FF2B5EF4-FFF2-40B4-BE49-F238E27FC236}">
                <a16:creationId xmlns:a16="http://schemas.microsoft.com/office/drawing/2014/main"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83272" y="272638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instructies</a:t>
            </a:r>
            <a:endParaRPr dirty="0">
              <a:solidFill>
                <a:srgbClr val="002060"/>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doel</a:t>
            </a:r>
            <a:endParaRPr dirty="0">
              <a:solidFill>
                <a:srgbClr val="002060"/>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doelgroep</a:t>
            </a:r>
            <a:endParaRPr dirty="0">
              <a:solidFill>
                <a:srgbClr val="002060"/>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rgbClr val="002060"/>
                </a:solidFill>
              </a:rPr>
              <a:t>duur</a:t>
            </a:r>
            <a:endParaRPr dirty="0">
              <a:solidFill>
                <a:srgbClr val="002060"/>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906133" y="2645843"/>
            <a:ext cx="3302676" cy="49212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en-GB" sz="24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Maak</a:t>
            </a: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een</a:t>
            </a:r>
            <a:r>
              <a:rPr lang="en-GB"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Текстово поле 12">
            <a:extLst>
              <a:ext uri="{FF2B5EF4-FFF2-40B4-BE49-F238E27FC236}">
                <a16:creationId xmlns:a16="http://schemas.microsoft.com/office/drawing/2014/main" id="{A94BC24A-6282-4CB2-8ABC-49049E1EC6C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9539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par>
                                <p:cTn id="8" presetID="10" presetClass="entr" fill="hold" grpId="0" nodeType="withEffect">
                                  <p:stCondLst>
                                    <p:cond delay="0"/>
                                  </p:stCondLst>
                                  <p:iterate>
                                    <p:tmAbs val="0"/>
                                  </p:iterate>
                                  <p:childTnLst>
                                    <p:set>
                                      <p:cBhvr>
                                        <p:cTn id="9" fill="hold"/>
                                        <p:tgtEl>
                                          <p:spTgt spid="62"/>
                                        </p:tgtEl>
                                        <p:attrNameLst>
                                          <p:attrName>style.visibility</p:attrName>
                                        </p:attrNameLst>
                                      </p:cBhvr>
                                      <p:to>
                                        <p:strVal val="visible"/>
                                      </p:to>
                                    </p:set>
                                    <p:animEffect transition="in" filter="fade">
                                      <p:cBhvr>
                                        <p:cTn id="10" dur="600"/>
                                        <p:tgtEl>
                                          <p:spTgt spid="62"/>
                                        </p:tgtEl>
                                      </p:cBhvr>
                                    </p:animEffect>
                                  </p:childTnLst>
                                </p:cTn>
                              </p:par>
                              <p:par>
                                <p:cTn id="11" presetID="10" presetClass="entr" fill="hold" grpId="0" nodeType="withEffect">
                                  <p:stCondLst>
                                    <p:cond delay="0"/>
                                  </p:stCondLst>
                                  <p:iterate>
                                    <p:tmAbs val="0"/>
                                  </p:iterate>
                                  <p:childTnLst>
                                    <p:set>
                                      <p:cBhvr>
                                        <p:cTn id="12" fill="hold"/>
                                        <p:tgtEl>
                                          <p:spTgt spid="36"/>
                                        </p:tgtEl>
                                        <p:attrNameLst>
                                          <p:attrName>style.visibility</p:attrName>
                                        </p:attrNameLst>
                                      </p:cBhvr>
                                      <p:to>
                                        <p:strVal val="visible"/>
                                      </p:to>
                                    </p:set>
                                    <p:animEffect transition="in" filter="fade">
                                      <p:cBhvr>
                                        <p:cTn id="13" dur="600"/>
                                        <p:tgtEl>
                                          <p:spTgt spid="36"/>
                                        </p:tgtEl>
                                      </p:cBhvr>
                                    </p:animEffect>
                                  </p:childTnLst>
                                </p:cTn>
                              </p:par>
                            </p:childTnLst>
                          </p:cTn>
                        </p:par>
                        <p:par>
                          <p:cTn id="14" fill="hold">
                            <p:stCondLst>
                              <p:cond delay="600"/>
                            </p:stCondLst>
                            <p:childTnLst>
                              <p:par>
                                <p:cTn id="15" presetID="10" presetClass="entr" fill="hold" grpId="0" nodeType="afterEffect">
                                  <p:stCondLst>
                                    <p:cond delay="0"/>
                                  </p:stCondLst>
                                  <p:iterate>
                                    <p:tmAbs val="0"/>
                                  </p:iterate>
                                  <p:childTnLst>
                                    <p:set>
                                      <p:cBhvr>
                                        <p:cTn id="16" fill="hold"/>
                                        <p:tgtEl>
                                          <p:spTgt spid="60"/>
                                        </p:tgtEl>
                                        <p:attrNameLst>
                                          <p:attrName>style.visibility</p:attrName>
                                        </p:attrNameLst>
                                      </p:cBhvr>
                                      <p:to>
                                        <p:strVal val="visible"/>
                                      </p:to>
                                    </p:set>
                                    <p:animEffect transition="in" filter="fade">
                                      <p:cBhvr>
                                        <p:cTn id="17" dur="600"/>
                                        <p:tgtEl>
                                          <p:spTgt spid="60"/>
                                        </p:tgtEl>
                                      </p:cBhvr>
                                    </p:animEffect>
                                  </p:childTnLst>
                                </p:cTn>
                              </p:par>
                              <p:par>
                                <p:cTn id="18" presetID="10" presetClass="entr" fill="hold" grpId="0" nodeType="withEffect">
                                  <p:stCondLst>
                                    <p:cond delay="0"/>
                                  </p:stCondLst>
                                  <p:iterate>
                                    <p:tmAbs val="0"/>
                                  </p:iterate>
                                  <p:childTnLst>
                                    <p:set>
                                      <p:cBhvr>
                                        <p:cTn id="19" fill="hold"/>
                                        <p:tgtEl>
                                          <p:spTgt spid="64"/>
                                        </p:tgtEl>
                                        <p:attrNameLst>
                                          <p:attrName>style.visibility</p:attrName>
                                        </p:attrNameLst>
                                      </p:cBhvr>
                                      <p:to>
                                        <p:strVal val="visible"/>
                                      </p:to>
                                    </p:set>
                                    <p:animEffect transition="in" filter="fade">
                                      <p:cBhvr>
                                        <p:cTn id="20" dur="600"/>
                                        <p:tgtEl>
                                          <p:spTgt spid="64"/>
                                        </p:tgtEl>
                                      </p:cBhvr>
                                    </p:animEffect>
                                  </p:childTnLst>
                                </p:cTn>
                              </p:par>
                              <p:par>
                                <p:cTn id="21" presetID="10" presetClass="entr" fill="hold" grpId="0" nodeType="withEffect">
                                  <p:stCondLst>
                                    <p:cond delay="0"/>
                                  </p:stCondLst>
                                  <p:iterate>
                                    <p:tmAbs val="0"/>
                                  </p:iterate>
                                  <p:childTnLst>
                                    <p:set>
                                      <p:cBhvr>
                                        <p:cTn id="22" fill="hold"/>
                                        <p:tgtEl>
                                          <p:spTgt spid="65"/>
                                        </p:tgtEl>
                                        <p:attrNameLst>
                                          <p:attrName>style.visibility</p:attrName>
                                        </p:attrNameLst>
                                      </p:cBhvr>
                                      <p:to>
                                        <p:strVal val="visible"/>
                                      </p:to>
                                    </p:set>
                                    <p:animEffect transition="in" filter="fade">
                                      <p:cBhvr>
                                        <p:cTn id="23" dur="600"/>
                                        <p:tgtEl>
                                          <p:spTgt spid="65"/>
                                        </p:tgtEl>
                                      </p:cBhvr>
                                    </p:animEffect>
                                  </p:childTnLst>
                                </p:cTn>
                              </p:par>
                            </p:childTnLst>
                          </p:cTn>
                        </p:par>
                        <p:par>
                          <p:cTn id="24" fill="hold">
                            <p:stCondLst>
                              <p:cond delay="1200"/>
                            </p:stCondLst>
                            <p:childTnLst>
                              <p:par>
                                <p:cTn id="25" presetID="10" presetClass="entr" fill="hold" grpId="0" nodeType="afterEffect">
                                  <p:stCondLst>
                                    <p:cond delay="0"/>
                                  </p:stCondLst>
                                  <p:iterate>
                                    <p:tmAbs val="0"/>
                                  </p:iterate>
                                  <p:childTnLst>
                                    <p:set>
                                      <p:cBhvr>
                                        <p:cTn id="26" fill="hold"/>
                                        <p:tgtEl>
                                          <p:spTgt spid="59"/>
                                        </p:tgtEl>
                                        <p:attrNameLst>
                                          <p:attrName>style.visibility</p:attrName>
                                        </p:attrNameLst>
                                      </p:cBhvr>
                                      <p:to>
                                        <p:strVal val="visible"/>
                                      </p:to>
                                    </p:set>
                                    <p:animEffect transition="in" filter="fade">
                                      <p:cBhvr>
                                        <p:cTn id="27" dur="600"/>
                                        <p:tgtEl>
                                          <p:spTgt spid="59"/>
                                        </p:tgtEl>
                                      </p:cBhvr>
                                    </p:animEffect>
                                  </p:childTnLst>
                                </p:cTn>
                              </p:par>
                              <p:par>
                                <p:cTn id="28" presetID="10" presetClass="entr" fill="hold" grpId="0" nodeType="withEffect">
                                  <p:stCondLst>
                                    <p:cond delay="0"/>
                                  </p:stCondLst>
                                  <p:iterate>
                                    <p:tmAbs val="0"/>
                                  </p:iterate>
                                  <p:childTnLst>
                                    <p:set>
                                      <p:cBhvr>
                                        <p:cTn id="29" fill="hold"/>
                                        <p:tgtEl>
                                          <p:spTgt spid="67"/>
                                        </p:tgtEl>
                                        <p:attrNameLst>
                                          <p:attrName>style.visibility</p:attrName>
                                        </p:attrNameLst>
                                      </p:cBhvr>
                                      <p:to>
                                        <p:strVal val="visible"/>
                                      </p:to>
                                    </p:set>
                                    <p:animEffect transition="in" filter="fade">
                                      <p:cBhvr>
                                        <p:cTn id="30" dur="600"/>
                                        <p:tgtEl>
                                          <p:spTgt spid="67"/>
                                        </p:tgtEl>
                                      </p:cBhvr>
                                    </p:animEffect>
                                  </p:childTnLst>
                                </p:cTn>
                              </p:par>
                              <p:par>
                                <p:cTn id="31" presetID="10" presetClass="entr" fill="hold" grpId="0" nodeType="withEffect">
                                  <p:stCondLst>
                                    <p:cond delay="0"/>
                                  </p:stCondLst>
                                  <p:iterate>
                                    <p:tmAbs val="0"/>
                                  </p:iterate>
                                  <p:childTnLst>
                                    <p:set>
                                      <p:cBhvr>
                                        <p:cTn id="32" fill="hold"/>
                                        <p:tgtEl>
                                          <p:spTgt spid="68"/>
                                        </p:tgtEl>
                                        <p:attrNameLst>
                                          <p:attrName>style.visibility</p:attrName>
                                        </p:attrNameLst>
                                      </p:cBhvr>
                                      <p:to>
                                        <p:strVal val="visible"/>
                                      </p:to>
                                    </p:set>
                                    <p:animEffect transition="in" filter="fade">
                                      <p:cBhvr>
                                        <p:cTn id="33" dur="600"/>
                                        <p:tgtEl>
                                          <p:spTgt spid="68"/>
                                        </p:tgtEl>
                                      </p:cBhvr>
                                    </p:animEffect>
                                  </p:childTnLst>
                                </p:cTn>
                              </p:par>
                            </p:childTnLst>
                          </p:cTn>
                        </p:par>
                        <p:par>
                          <p:cTn id="34" fill="hold">
                            <p:stCondLst>
                              <p:cond delay="1800"/>
                            </p:stCondLst>
                            <p:childTnLst>
                              <p:par>
                                <p:cTn id="35" presetID="10" presetClass="entr" fill="hold" grpId="0" nodeType="afterEffect">
                                  <p:stCondLst>
                                    <p:cond delay="0"/>
                                  </p:stCondLst>
                                  <p:iterate>
                                    <p:tmAbs val="0"/>
                                  </p:iterate>
                                  <p:childTnLst>
                                    <p:set>
                                      <p:cBhvr>
                                        <p:cTn id="36" fill="hold"/>
                                        <p:tgtEl>
                                          <p:spTgt spid="53"/>
                                        </p:tgtEl>
                                        <p:attrNameLst>
                                          <p:attrName>style.visibility</p:attrName>
                                        </p:attrNameLst>
                                      </p:cBhvr>
                                      <p:to>
                                        <p:strVal val="visible"/>
                                      </p:to>
                                    </p:set>
                                    <p:animEffect transition="in" filter="fade">
                                      <p:cBhvr>
                                        <p:cTn id="37" dur="600"/>
                                        <p:tgtEl>
                                          <p:spTgt spid="53"/>
                                        </p:tgtEl>
                                      </p:cBhvr>
                                    </p:animEffect>
                                  </p:childTnLst>
                                </p:cTn>
                              </p:par>
                              <p:par>
                                <p:cTn id="38" presetID="10" presetClass="entr" fill="hold" grpId="0" nodeType="withEffect">
                                  <p:stCondLst>
                                    <p:cond delay="0"/>
                                  </p:stCondLst>
                                  <p:iterate>
                                    <p:tmAbs val="0"/>
                                  </p:iterate>
                                  <p:childTnLst>
                                    <p:set>
                                      <p:cBhvr>
                                        <p:cTn id="39" fill="hold"/>
                                        <p:tgtEl>
                                          <p:spTgt spid="52"/>
                                        </p:tgtEl>
                                        <p:attrNameLst>
                                          <p:attrName>style.visibility</p:attrName>
                                        </p:attrNameLst>
                                      </p:cBhvr>
                                      <p:to>
                                        <p:strVal val="visible"/>
                                      </p:to>
                                    </p:set>
                                    <p:animEffect transition="in" filter="fade">
                                      <p:cBhvr>
                                        <p:cTn id="40" dur="600"/>
                                        <p:tgtEl>
                                          <p:spTgt spid="52"/>
                                        </p:tgtEl>
                                      </p:cBhvr>
                                    </p:animEffect>
                                  </p:childTnLst>
                                </p:cTn>
                              </p:par>
                              <p:par>
                                <p:cTn id="41" presetID="10" presetClass="entr" fill="hold" grpId="0" nodeType="withEffect">
                                  <p:stCondLst>
                                    <p:cond delay="0"/>
                                  </p:stCondLst>
                                  <p:iterate>
                                    <p:tmAbs val="0"/>
                                  </p:iterate>
                                  <p:childTnLst>
                                    <p:set>
                                      <p:cBhvr>
                                        <p:cTn id="42" fill="hold"/>
                                        <p:tgtEl>
                                          <p:spTgt spid="55"/>
                                        </p:tgtEl>
                                        <p:attrNameLst>
                                          <p:attrName>style.visibility</p:attrName>
                                        </p:attrNameLst>
                                      </p:cBhvr>
                                      <p:to>
                                        <p:strVal val="visible"/>
                                      </p:to>
                                    </p:set>
                                    <p:animEffect transition="in" filter="fade">
                                      <p:cBhvr>
                                        <p:cTn id="43" dur="600"/>
                                        <p:tgtEl>
                                          <p:spTgt spid="55"/>
                                        </p:tgtEl>
                                      </p:cBhvr>
                                    </p:animEffect>
                                  </p:childTnLst>
                                </p:cTn>
                              </p:par>
                              <p:par>
                                <p:cTn id="44" presetID="10" presetClass="entr" fill="hold" grpId="0" nodeType="withEffect">
                                  <p:stCondLst>
                                    <p:cond delay="0"/>
                                  </p:stCondLst>
                                  <p:iterate>
                                    <p:tmAbs val="0"/>
                                  </p:iterate>
                                  <p:childTnLst>
                                    <p:set>
                                      <p:cBhvr>
                                        <p:cTn id="45" fill="hold"/>
                                        <p:tgtEl>
                                          <p:spTgt spid="56"/>
                                        </p:tgtEl>
                                        <p:attrNameLst>
                                          <p:attrName>style.visibility</p:attrName>
                                        </p:attrNameLst>
                                      </p:cBhvr>
                                      <p:to>
                                        <p:strVal val="visible"/>
                                      </p:to>
                                    </p:set>
                                    <p:animEffect transition="in" filter="fade">
                                      <p:cBhvr>
                                        <p:cTn id="46"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dirty="0"/>
              <a:t>4. Narratieven en identiteit</a:t>
            </a:r>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dirty="0"/>
              <a:t>Voorkomen van radicalisering door jongeren </a:t>
            </a:r>
            <a:br>
              <a:rPr lang="nl-NL" i="1" dirty="0"/>
            </a:br>
            <a:r>
              <a:rPr lang="nl-NL" i="1" dirty="0"/>
              <a:t>te steunen in een positieve identiteit</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17</a:t>
            </a:fld>
            <a:endParaRPr lang="en-US" dirty="0">
              <a:solidFill>
                <a:prstClr val="white"/>
              </a:solidFill>
              <a:latin typeface="Calibri"/>
            </a:endParaRPr>
          </a:p>
        </p:txBody>
      </p:sp>
    </p:spTree>
    <p:extLst>
      <p:ext uri="{BB962C8B-B14F-4D97-AF65-F5344CB8AC3E}">
        <p14:creationId xmlns:p14="http://schemas.microsoft.com/office/powerpoint/2010/main" val="192083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83675AD-B0AD-4A23-8676-41620D0529DA}"/>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9E8F5AEA-25FB-49B6-B38B-C7D9E05E5EA9}"/>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0A309E54-60DD-4FBF-B2A7-3548CC0D77A8}"/>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8" name="Title 1">
            <a:extLst>
              <a:ext uri="{FF2B5EF4-FFF2-40B4-BE49-F238E27FC236}">
                <a16:creationId xmlns:a16="http://schemas.microsoft.com/office/drawing/2014/main" id="{8589CB6E-F1A5-4EDC-94D3-0BEEE5CF8080}"/>
              </a:ext>
            </a:extLst>
          </p:cNvPr>
          <p:cNvSpPr txBox="1">
            <a:spLocks/>
          </p:cNvSpPr>
          <p:nvPr/>
        </p:nvSpPr>
        <p:spPr>
          <a:xfrm>
            <a:off x="1638300" y="609600"/>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Narratieven en identiteit</a:t>
            </a:r>
          </a:p>
        </p:txBody>
      </p:sp>
      <p:sp>
        <p:nvSpPr>
          <p:cNvPr id="9" name="TextBox 8">
            <a:extLst>
              <a:ext uri="{FF2B5EF4-FFF2-40B4-BE49-F238E27FC236}">
                <a16:creationId xmlns:a16="http://schemas.microsoft.com/office/drawing/2014/main" id="{D10C9B01-097B-40CB-90A4-78C39B696C1F}"/>
              </a:ext>
            </a:extLst>
          </p:cNvPr>
          <p:cNvSpPr txBox="1"/>
          <p:nvPr/>
        </p:nvSpPr>
        <p:spPr>
          <a:xfrm>
            <a:off x="527574" y="6016409"/>
            <a:ext cx="2086645" cy="246221"/>
          </a:xfrm>
          <a:prstGeom prst="rect">
            <a:avLst/>
          </a:prstGeom>
          <a:noFill/>
        </p:spPr>
        <p:txBody>
          <a:bodyPr wrap="square" rtlCol="0">
            <a:spAutoFit/>
          </a:bodyPr>
          <a:lstStyle/>
          <a:p>
            <a:r>
              <a:rPr lang="nl-NL" sz="1000" dirty="0">
                <a:solidFill>
                  <a:schemeClr val="tx1">
                    <a:lumMod val="50000"/>
                    <a:lumOff val="50000"/>
                  </a:schemeClr>
                </a:solidFill>
              </a:rPr>
              <a:t>Bron: </a:t>
            </a:r>
            <a:r>
              <a:rPr lang="nl-NL" sz="1000" dirty="0" err="1">
                <a:solidFill>
                  <a:schemeClr val="tx1">
                    <a:lumMod val="50000"/>
                    <a:lumOff val="50000"/>
                  </a:schemeClr>
                </a:solidFill>
              </a:rPr>
              <a:t>based</a:t>
            </a:r>
            <a:r>
              <a:rPr lang="nl-NL" sz="1000" dirty="0">
                <a:solidFill>
                  <a:schemeClr val="tx1">
                    <a:lumMod val="50000"/>
                    <a:lumOff val="50000"/>
                  </a:schemeClr>
                </a:solidFill>
              </a:rPr>
              <a:t> on Feddes, et al. (2015)</a:t>
            </a:r>
          </a:p>
        </p:txBody>
      </p:sp>
      <p:sp>
        <p:nvSpPr>
          <p:cNvPr id="10" name="Rectangle 235">
            <a:extLst>
              <a:ext uri="{FF2B5EF4-FFF2-40B4-BE49-F238E27FC236}">
                <a16:creationId xmlns:a16="http://schemas.microsoft.com/office/drawing/2014/main" id="{6BFC4B40-B712-461A-90CC-49799DC8D9AF}"/>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11" name="Rectangle 235">
            <a:extLst>
              <a:ext uri="{FF2B5EF4-FFF2-40B4-BE49-F238E27FC236}">
                <a16:creationId xmlns:a16="http://schemas.microsoft.com/office/drawing/2014/main" id="{437F9EC2-03F0-45D7-8F87-986D504A69B7}"/>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12" name="Rectangle 235">
            <a:extLst>
              <a:ext uri="{FF2B5EF4-FFF2-40B4-BE49-F238E27FC236}">
                <a16:creationId xmlns:a16="http://schemas.microsoft.com/office/drawing/2014/main" id="{BA11EE82-7112-4CCF-9029-0D376AEF4E54}"/>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3" name="Rectangle 235">
            <a:extLst>
              <a:ext uri="{FF2B5EF4-FFF2-40B4-BE49-F238E27FC236}">
                <a16:creationId xmlns:a16="http://schemas.microsoft.com/office/drawing/2014/main" id="{0A132CF3-4AD0-41D9-A21E-09DAE413D74A}"/>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4" name="Rectangle 235">
            <a:extLst>
              <a:ext uri="{FF2B5EF4-FFF2-40B4-BE49-F238E27FC236}">
                <a16:creationId xmlns:a16="http://schemas.microsoft.com/office/drawing/2014/main" id="{C05C62FE-EF0B-4FF0-9981-E0BB485D1DF5}"/>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5" name="Rectangle 235">
            <a:extLst>
              <a:ext uri="{FF2B5EF4-FFF2-40B4-BE49-F238E27FC236}">
                <a16:creationId xmlns:a16="http://schemas.microsoft.com/office/drawing/2014/main" id="{3A5943F6-0529-45E9-86BD-283ACD313FDD}"/>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6" name="Rectangle 235">
            <a:extLst>
              <a:ext uri="{FF2B5EF4-FFF2-40B4-BE49-F238E27FC236}">
                <a16:creationId xmlns:a16="http://schemas.microsoft.com/office/drawing/2014/main" id="{E4A1FEE4-890C-45C9-8A1C-A01BEC138216}"/>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7" name="Rectangle 235">
            <a:extLst>
              <a:ext uri="{FF2B5EF4-FFF2-40B4-BE49-F238E27FC236}">
                <a16:creationId xmlns:a16="http://schemas.microsoft.com/office/drawing/2014/main" id="{29FCFF0E-1952-4BCE-B7EA-84E749393588}"/>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8" name="Rectangle 235">
            <a:extLst>
              <a:ext uri="{FF2B5EF4-FFF2-40B4-BE49-F238E27FC236}">
                <a16:creationId xmlns:a16="http://schemas.microsoft.com/office/drawing/2014/main" id="{3D0C3157-D960-40F9-A812-CF6FE2896A78}"/>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9" name="Pijl: rechts 18">
            <a:extLst>
              <a:ext uri="{FF2B5EF4-FFF2-40B4-BE49-F238E27FC236}">
                <a16:creationId xmlns:a16="http://schemas.microsoft.com/office/drawing/2014/main" id="{3E9106C2-BC4C-4564-8C2E-D98FEA9AF17B}"/>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Exploratie  III. Lidmaatschap  IV. Actie</a:t>
            </a:r>
          </a:p>
        </p:txBody>
      </p:sp>
      <p:sp>
        <p:nvSpPr>
          <p:cNvPr id="20" name="Rechteraccolade 19">
            <a:extLst>
              <a:ext uri="{FF2B5EF4-FFF2-40B4-BE49-F238E27FC236}">
                <a16:creationId xmlns:a16="http://schemas.microsoft.com/office/drawing/2014/main" id="{34673224-4E31-47D9-B65B-C08E20300548}"/>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21" name="Rectangle 235">
            <a:extLst>
              <a:ext uri="{FF2B5EF4-FFF2-40B4-BE49-F238E27FC236}">
                <a16:creationId xmlns:a16="http://schemas.microsoft.com/office/drawing/2014/main" id="{5099B80F-6B71-4BCD-AAB3-1DD11492EDD0}"/>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22" name="Rectangle 235">
            <a:extLst>
              <a:ext uri="{FF2B5EF4-FFF2-40B4-BE49-F238E27FC236}">
                <a16:creationId xmlns:a16="http://schemas.microsoft.com/office/drawing/2014/main" id="{7F94C5E0-7642-4DD2-B744-1127B050398B}"/>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3" name="Rectangle 235">
            <a:extLst>
              <a:ext uri="{FF2B5EF4-FFF2-40B4-BE49-F238E27FC236}">
                <a16:creationId xmlns:a16="http://schemas.microsoft.com/office/drawing/2014/main" id="{AB229354-4253-487B-8CE6-33202B8B66E8}"/>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4" name="Rectangle 235">
            <a:extLst>
              <a:ext uri="{FF2B5EF4-FFF2-40B4-BE49-F238E27FC236}">
                <a16:creationId xmlns:a16="http://schemas.microsoft.com/office/drawing/2014/main" id="{91796591-B87B-4D45-8089-D31DD3F437F8}"/>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5" name="Pijl: omlaag 24">
            <a:extLst>
              <a:ext uri="{FF2B5EF4-FFF2-40B4-BE49-F238E27FC236}">
                <a16:creationId xmlns:a16="http://schemas.microsoft.com/office/drawing/2014/main" id="{1B923F9F-1839-49E1-8944-8D27C96B8A7E}"/>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9760593B-77BA-4872-BA3A-05BB770E098D}"/>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3FD7AF7C-E05C-459A-A407-F4FA46EC05C3}"/>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3F6C29AE-0C9F-4C89-A131-4B24C9F015F1}"/>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Pijl: omlaag 28">
            <a:extLst>
              <a:ext uri="{FF2B5EF4-FFF2-40B4-BE49-F238E27FC236}">
                <a16:creationId xmlns:a16="http://schemas.microsoft.com/office/drawing/2014/main" id="{8FBE37AE-94BD-40BB-B929-2BA7882ADA5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0" name="Pijl: omlaag 29">
            <a:extLst>
              <a:ext uri="{FF2B5EF4-FFF2-40B4-BE49-F238E27FC236}">
                <a16:creationId xmlns:a16="http://schemas.microsoft.com/office/drawing/2014/main" id="{7E09E1E4-2116-4464-BB7C-5013A285A8C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1" name="Pijl: omlaag 30">
            <a:extLst>
              <a:ext uri="{FF2B5EF4-FFF2-40B4-BE49-F238E27FC236}">
                <a16:creationId xmlns:a16="http://schemas.microsoft.com/office/drawing/2014/main" id="{06D823DE-1719-4D64-9D35-E75BBEDA8FB8}"/>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2" name="Tekstvak 31">
            <a:extLst>
              <a:ext uri="{FF2B5EF4-FFF2-40B4-BE49-F238E27FC236}">
                <a16:creationId xmlns:a16="http://schemas.microsoft.com/office/drawing/2014/main" id="{8C17754A-B252-4FA9-8114-1EF4B2E0F4EC}"/>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3" name="Tekstvak 32">
            <a:extLst>
              <a:ext uri="{FF2B5EF4-FFF2-40B4-BE49-F238E27FC236}">
                <a16:creationId xmlns:a16="http://schemas.microsoft.com/office/drawing/2014/main" id="{FD77C09F-FF25-4937-A350-AAF9D5E1246B}"/>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4" name="Tekstvak 33">
            <a:extLst>
              <a:ext uri="{FF2B5EF4-FFF2-40B4-BE49-F238E27FC236}">
                <a16:creationId xmlns:a16="http://schemas.microsoft.com/office/drawing/2014/main" id="{833E0450-A556-4606-A362-0A326DBBB80B}"/>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5" name="Rechte verbindingslijn met pijl 34">
            <a:extLst>
              <a:ext uri="{FF2B5EF4-FFF2-40B4-BE49-F238E27FC236}">
                <a16:creationId xmlns:a16="http://schemas.microsoft.com/office/drawing/2014/main" id="{9A29435E-826A-4D57-BDC7-8FF94FC9DD3B}"/>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Rechte verbindingslijn met pijl 35">
            <a:extLst>
              <a:ext uri="{FF2B5EF4-FFF2-40B4-BE49-F238E27FC236}">
                <a16:creationId xmlns:a16="http://schemas.microsoft.com/office/drawing/2014/main" id="{7488311A-B313-423D-A4F7-E880BBC6443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7" name="Rechte verbindingslijn met pijl 36">
            <a:extLst>
              <a:ext uri="{FF2B5EF4-FFF2-40B4-BE49-F238E27FC236}">
                <a16:creationId xmlns:a16="http://schemas.microsoft.com/office/drawing/2014/main" id="{6AA5E227-2995-49E1-90E8-8459853057E2}"/>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8" name="Tekstvak 37">
            <a:extLst>
              <a:ext uri="{FF2B5EF4-FFF2-40B4-BE49-F238E27FC236}">
                <a16:creationId xmlns:a16="http://schemas.microsoft.com/office/drawing/2014/main" id="{87E2F29C-477F-4AAD-A012-C349473CD6D7}"/>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9" name="Ovaal 38">
            <a:extLst>
              <a:ext uri="{FF2B5EF4-FFF2-40B4-BE49-F238E27FC236}">
                <a16:creationId xmlns:a16="http://schemas.microsoft.com/office/drawing/2014/main" id="{D9C20EFB-7B48-434E-A0A5-EAAB2EB53E89}"/>
              </a:ext>
            </a:extLst>
          </p:cNvPr>
          <p:cNvSpPr/>
          <p:nvPr/>
        </p:nvSpPr>
        <p:spPr>
          <a:xfrm>
            <a:off x="1339974" y="4899674"/>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al 39">
            <a:extLst>
              <a:ext uri="{FF2B5EF4-FFF2-40B4-BE49-F238E27FC236}">
                <a16:creationId xmlns:a16="http://schemas.microsoft.com/office/drawing/2014/main" id="{50B56257-35A8-4645-958F-20131DEF1FFE}"/>
              </a:ext>
            </a:extLst>
          </p:cNvPr>
          <p:cNvSpPr/>
          <p:nvPr/>
        </p:nvSpPr>
        <p:spPr>
          <a:xfrm>
            <a:off x="7112857" y="2957200"/>
            <a:ext cx="1799430" cy="561326"/>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al 40">
            <a:extLst>
              <a:ext uri="{FF2B5EF4-FFF2-40B4-BE49-F238E27FC236}">
                <a16:creationId xmlns:a16="http://schemas.microsoft.com/office/drawing/2014/main" id="{CCDBDAD7-7E7B-4B78-BFF2-6482D4E45AD2}"/>
              </a:ext>
            </a:extLst>
          </p:cNvPr>
          <p:cNvSpPr/>
          <p:nvPr/>
        </p:nvSpPr>
        <p:spPr>
          <a:xfrm>
            <a:off x="7084966" y="1544999"/>
            <a:ext cx="1799430" cy="561326"/>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Текстово поле 11">
            <a:extLst>
              <a:ext uri="{FF2B5EF4-FFF2-40B4-BE49-F238E27FC236}">
                <a16:creationId xmlns:a16="http://schemas.microsoft.com/office/drawing/2014/main" id="{BC3EB45C-532F-403E-A63B-A1C48F44AC2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4003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441346000"/>
              </p:ext>
            </p:extLst>
          </p:nvPr>
        </p:nvGraphicFramePr>
        <p:xfrm>
          <a:off x="3721326" y="2581488"/>
          <a:ext cx="4508274" cy="321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noProof="0" dirty="0"/>
              <a:t>Terugblik 1</a:t>
            </a:r>
            <a:r>
              <a:rPr lang="nl-NL" baseline="30000" noProof="0" dirty="0"/>
              <a:t>e</a:t>
            </a:r>
            <a:r>
              <a:rPr lang="nl-NL" noProof="0" dirty="0"/>
              <a:t> dag</a:t>
            </a:r>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p:txBody>
          <a:bodyPr>
            <a:normAutofit/>
          </a:bodyPr>
          <a:lstStyle/>
          <a:p>
            <a:pPr marL="457200" indent="-457200">
              <a:buFont typeface="+mj-lt"/>
              <a:buAutoNum type="arabicPeriod"/>
            </a:pPr>
            <a:r>
              <a:rPr lang="nl-NL" sz="2000" noProof="0" dirty="0"/>
              <a:t>Inleiding</a:t>
            </a:r>
          </a:p>
          <a:p>
            <a:pPr marL="457200" indent="-457200">
              <a:buFont typeface="+mj-lt"/>
              <a:buAutoNum type="arabicPeriod"/>
            </a:pPr>
            <a:r>
              <a:rPr lang="nl-NL" sz="2000" noProof="0" dirty="0"/>
              <a:t>Radicalisering</a:t>
            </a:r>
          </a:p>
          <a:p>
            <a:pPr marL="457200" indent="-457200">
              <a:buFont typeface="+mj-lt"/>
              <a:buAutoNum type="arabicPeriod"/>
            </a:pPr>
            <a:r>
              <a:rPr lang="nl-NL" sz="2000" noProof="0" dirty="0"/>
              <a:t>Coaching en ouderschap</a:t>
            </a:r>
          </a:p>
          <a:p>
            <a:pPr marL="457200" indent="-457200">
              <a:buFont typeface="+mj-lt"/>
              <a:buAutoNum type="arabicPeriod"/>
            </a:pPr>
            <a:r>
              <a:rPr lang="nl-NL" sz="2000" noProof="0" dirty="0"/>
              <a:t>Oefeningen</a:t>
            </a:r>
          </a:p>
          <a:p>
            <a:pPr marL="457200" indent="-457200">
              <a:buFont typeface="+mj-lt"/>
              <a:buAutoNum type="arabicPeriod"/>
            </a:pPr>
            <a:r>
              <a:rPr lang="nl-NL" sz="2000" noProof="0" dirty="0"/>
              <a:t>Kritisch denken</a:t>
            </a:r>
          </a:p>
          <a:p>
            <a:pPr marL="457200" indent="-457200">
              <a:buFont typeface="+mj-lt"/>
              <a:buAutoNum type="arabicPeriod"/>
            </a:pPr>
            <a:r>
              <a:rPr lang="nl-NL" sz="2000" noProof="0" dirty="0"/>
              <a:t>Oefeningen</a:t>
            </a:r>
          </a:p>
          <a:p>
            <a:pPr marL="457200" indent="-457200">
              <a:buFont typeface="+mj-lt"/>
              <a:buAutoNum type="arabicPeriod"/>
            </a:pPr>
            <a:r>
              <a:rPr lang="nl-NL" sz="2000" noProof="0" dirty="0"/>
              <a:t>Feedback</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3901906544"/>
              </p:ext>
            </p:extLst>
          </p:nvPr>
        </p:nvGraphicFramePr>
        <p:xfrm>
          <a:off x="3564008" y="2514600"/>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369884" y="2801561"/>
            <a:ext cx="5052824" cy="2144162"/>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fontScale="85000" lnSpcReduction="10000"/>
          </a:bodyPr>
          <a:lstStyle/>
          <a:p>
            <a:pPr marL="0" indent="0" algn="ctr" fontAlgn="t">
              <a:lnSpc>
                <a:spcPts val="2800"/>
              </a:lnSpc>
              <a:spcBef>
                <a:spcPts val="0"/>
              </a:spcBef>
              <a:buNone/>
              <a:defRPr/>
            </a:pPr>
            <a:r>
              <a:rPr lang="nl-NL" sz="1800" noProof="0" dirty="0"/>
              <a:t>“</a:t>
            </a:r>
            <a:r>
              <a:rPr lang="nl-NL" sz="1800" i="1" dirty="0"/>
              <a:t>een gefaseerd en complex proces </a:t>
            </a:r>
          </a:p>
          <a:p>
            <a:pPr marL="0" indent="0" algn="ctr" fontAlgn="t">
              <a:lnSpc>
                <a:spcPts val="2800"/>
              </a:lnSpc>
              <a:spcBef>
                <a:spcPts val="0"/>
              </a:spcBef>
              <a:buNone/>
              <a:defRPr/>
            </a:pPr>
            <a:r>
              <a:rPr lang="nl-NL" sz="1800" i="1" dirty="0"/>
              <a:t>waarin een individu of een groep</a:t>
            </a:r>
          </a:p>
          <a:p>
            <a:pPr marL="0" indent="0" algn="ctr" fontAlgn="t">
              <a:lnSpc>
                <a:spcPts val="2800"/>
              </a:lnSpc>
              <a:spcBef>
                <a:spcPts val="0"/>
              </a:spcBef>
              <a:buNone/>
              <a:defRPr/>
            </a:pPr>
            <a:r>
              <a:rPr lang="nl-NL" sz="1800" i="1" dirty="0"/>
              <a:t>een radicale ideologie of overtuiging omarmt</a:t>
            </a:r>
          </a:p>
          <a:p>
            <a:pPr marL="0" indent="0" algn="ctr" fontAlgn="t">
              <a:lnSpc>
                <a:spcPts val="2800"/>
              </a:lnSpc>
              <a:spcBef>
                <a:spcPts val="0"/>
              </a:spcBef>
              <a:buNone/>
              <a:defRPr/>
            </a:pPr>
            <a:r>
              <a:rPr lang="nl-NL" sz="1800" i="1" dirty="0"/>
              <a:t>die geweld accepteert, gebruikt of door de vingers ziet [ ] </a:t>
            </a:r>
          </a:p>
          <a:p>
            <a:pPr marL="0" indent="0" algn="ctr" fontAlgn="t">
              <a:lnSpc>
                <a:spcPts val="2800"/>
              </a:lnSpc>
              <a:spcBef>
                <a:spcPts val="0"/>
              </a:spcBef>
              <a:buNone/>
              <a:defRPr/>
            </a:pPr>
            <a:r>
              <a:rPr lang="nl-NL" sz="1800" i="1" dirty="0"/>
              <a:t>om een specifiek politiek of ideologisch doel te bereiken.”</a:t>
            </a:r>
          </a:p>
        </p:txBody>
      </p:sp>
      <p:cxnSp>
        <p:nvCxnSpPr>
          <p:cNvPr id="21" name="Съединител: извита линия 20">
            <a:extLst>
              <a:ext uri="{FF2B5EF4-FFF2-40B4-BE49-F238E27FC236}">
                <a16:creationId xmlns:a16="http://schemas.microsoft.com/office/drawing/2014/main" id="{5458400F-2C0E-4C3C-B612-F1256684B9C9}"/>
              </a:ext>
            </a:extLst>
          </p:cNvPr>
          <p:cNvCxnSpPr>
            <a:cxnSpLocks/>
            <a:endCxn id="19" idx="1"/>
          </p:cNvCxnSpPr>
          <p:nvPr/>
        </p:nvCxnSpPr>
        <p:spPr>
          <a:xfrm flipV="1">
            <a:off x="2460700" y="4189038"/>
            <a:ext cx="1260626" cy="30514"/>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1472977396"/>
              </p:ext>
            </p:extLst>
          </p:nvPr>
        </p:nvGraphicFramePr>
        <p:xfrm>
          <a:off x="4007905" y="3412911"/>
          <a:ext cx="3687417" cy="17177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747279" y="4271789"/>
            <a:ext cx="1260626" cy="80539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6" name="Диаграма 15">
            <a:extLst>
              <a:ext uri="{FF2B5EF4-FFF2-40B4-BE49-F238E27FC236}">
                <a16:creationId xmlns:a16="http://schemas.microsoft.com/office/drawing/2014/main" id="{6EFB9F9B-D300-49A4-BA93-80A2C4AA28AF}"/>
              </a:ext>
            </a:extLst>
          </p:cNvPr>
          <p:cNvGraphicFramePr/>
          <p:nvPr>
            <p:extLst>
              <p:ext uri="{D42A27DB-BD31-4B8C-83A1-F6EECF244321}">
                <p14:modId xmlns:p14="http://schemas.microsoft.com/office/powerpoint/2010/main" val="293418509"/>
              </p:ext>
            </p:extLst>
          </p:nvPr>
        </p:nvGraphicFramePr>
        <p:xfrm>
          <a:off x="1948291" y="1131253"/>
          <a:ext cx="6477000" cy="499491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6543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Graphic spid="17" grpId="0">
        <p:bldAsOne/>
      </p:bldGraphic>
      <p:bldGraphic spid="17" grpId="1">
        <p:bldAsOne/>
      </p:bldGraphic>
      <p:bldP spid="18" grpId="0" uiExpand="1" animBg="1" autoUpdateAnimBg="0"/>
      <p:bldP spid="18" grpId="1" animBg="1"/>
      <p:bldGraphic spid="25" grpId="0">
        <p:bldAsOne/>
      </p:bldGraphic>
      <p:bldGraphic spid="25" grpId="1">
        <p:bldAsOne/>
      </p:bldGraphic>
      <p:bldGraphic spid="16" grpId="0">
        <p:bldAsOne/>
      </p:bldGraphic>
      <p:bldGraphic spid="16"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ndy zonnebril - Grijs">
            <a:extLst>
              <a:ext uri="{FF2B5EF4-FFF2-40B4-BE49-F238E27FC236}">
                <a16:creationId xmlns:a16="http://schemas.microsoft.com/office/drawing/2014/main" id="{37D2671A-2537-4CD7-95C8-AEEDE9B637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20" b="24418"/>
          <a:stretch/>
        </p:blipFill>
        <p:spPr bwMode="auto">
          <a:xfrm>
            <a:off x="5943600" y="4114800"/>
            <a:ext cx="1866901"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CD5DB7F-A7F8-4039-AC00-53BD8D8666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26" b="26532"/>
          <a:stretch/>
        </p:blipFill>
        <p:spPr bwMode="auto">
          <a:xfrm>
            <a:off x="5913120" y="2349484"/>
            <a:ext cx="1866900" cy="106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a:xfrm>
            <a:off x="685802" y="1447800"/>
            <a:ext cx="3886198" cy="1066800"/>
          </a:xfrm>
        </p:spPr>
        <p:txBody>
          <a:bodyPr/>
          <a:lstStyle/>
          <a:p>
            <a:r>
              <a:rPr lang="nl-NL" dirty="0"/>
              <a:t>Narratieven en i</a:t>
            </a:r>
            <a:r>
              <a:rPr lang="nl-NL" noProof="0" dirty="0" err="1"/>
              <a:t>dentiteit</a:t>
            </a:r>
            <a:endParaRPr lang="nl-NL" noProof="0"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4495798" cy="3754053"/>
          </a:xfrm>
        </p:spPr>
        <p:txBody>
          <a:bodyPr>
            <a:normAutofit/>
          </a:bodyPr>
          <a:lstStyle/>
          <a:p>
            <a:r>
              <a:rPr lang="nl-NL" sz="2000" b="1" noProof="0" dirty="0"/>
              <a:t>Identiteit </a:t>
            </a:r>
            <a:r>
              <a:rPr lang="nl-NL" sz="2000" dirty="0"/>
              <a:t>als psychologisch construct</a:t>
            </a:r>
          </a:p>
          <a:p>
            <a:pPr>
              <a:spcAft>
                <a:spcPts val="600"/>
              </a:spcAft>
            </a:pPr>
            <a:r>
              <a:rPr lang="nl-NL" sz="2000" i="1" dirty="0"/>
              <a:t>Persoonlijke</a:t>
            </a:r>
            <a:r>
              <a:rPr lang="nl-NL" sz="2000" dirty="0"/>
              <a:t> identiteit:</a:t>
            </a:r>
          </a:p>
          <a:p>
            <a:pPr marL="342900" indent="-342900">
              <a:spcAft>
                <a:spcPts val="600"/>
              </a:spcAft>
              <a:buFont typeface="Arial" panose="020B0604020202020204" pitchFamily="34" charset="0"/>
              <a:buChar char="•"/>
            </a:pPr>
            <a:r>
              <a:rPr lang="nl-NL" sz="2000" dirty="0"/>
              <a:t>Wie ben ik? Wat kan ik? </a:t>
            </a:r>
          </a:p>
          <a:p>
            <a:pPr marL="342900" indent="-342900">
              <a:spcAft>
                <a:spcPts val="600"/>
              </a:spcAft>
              <a:buFont typeface="Arial" panose="020B0604020202020204" pitchFamily="34" charset="0"/>
              <a:buChar char="•"/>
            </a:pPr>
            <a:r>
              <a:rPr lang="nl-NL" sz="2000" dirty="0"/>
              <a:t>Wat wil ik? Wat doe ik?</a:t>
            </a:r>
          </a:p>
          <a:p>
            <a:pPr marL="342900" indent="-342900">
              <a:spcAft>
                <a:spcPts val="600"/>
              </a:spcAft>
              <a:buFont typeface="Arial" panose="020B0604020202020204" pitchFamily="34" charset="0"/>
              <a:buChar char="•"/>
            </a:pPr>
            <a:r>
              <a:rPr lang="nl-NL" sz="2000" dirty="0"/>
              <a:t>Wie ben ik voor anderen?</a:t>
            </a:r>
          </a:p>
          <a:p>
            <a:pPr>
              <a:lnSpc>
                <a:spcPct val="150000"/>
              </a:lnSpc>
            </a:pPr>
            <a:r>
              <a:rPr lang="nl-NL" sz="2000" i="1" dirty="0" err="1"/>
              <a:t>Sociale</a:t>
            </a:r>
            <a:r>
              <a:rPr lang="nl-NL" sz="2000" dirty="0"/>
              <a:t> </a:t>
            </a:r>
            <a:r>
              <a:rPr lang="nl-NL" sz="2000" dirty="0" err="1"/>
              <a:t>identiteit</a:t>
            </a:r>
            <a:endParaRPr lang="nl-NL" sz="2000" dirty="0"/>
          </a:p>
          <a:p>
            <a:pPr marL="342900" indent="-342900">
              <a:buFont typeface="Arial" panose="020B0604020202020204" pitchFamily="34" charset="0"/>
              <a:buChar char="•"/>
            </a:pPr>
            <a:r>
              <a:rPr lang="nl-NL" sz="2000" dirty="0" err="1"/>
              <a:t>Waar</a:t>
            </a:r>
            <a:r>
              <a:rPr lang="nl-NL" sz="2000" dirty="0"/>
              <a:t> hoor </a:t>
            </a:r>
            <a:r>
              <a:rPr lang="nl-NL" sz="2000" dirty="0" err="1"/>
              <a:t>ik</a:t>
            </a:r>
            <a:r>
              <a:rPr lang="nl-NL" sz="2000" dirty="0"/>
              <a:t> </a:t>
            </a:r>
            <a:r>
              <a:rPr lang="nl-NL" sz="2000" dirty="0" err="1"/>
              <a:t>bij</a:t>
            </a:r>
            <a:r>
              <a:rPr lang="nl-NL" sz="2000" dirty="0"/>
              <a:t>?</a:t>
            </a:r>
            <a:endParaRPr lang="nl-NL" sz="2000" noProof="0" dirty="0"/>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19</a:t>
            </a:fld>
            <a:endParaRPr lang="en-US" dirty="0"/>
          </a:p>
        </p:txBody>
      </p:sp>
      <p:sp>
        <p:nvSpPr>
          <p:cNvPr id="42" name="Tekstvak 8">
            <a:extLst>
              <a:ext uri="{FF2B5EF4-FFF2-40B4-BE49-F238E27FC236}">
                <a16:creationId xmlns:a16="http://schemas.microsoft.com/office/drawing/2014/main" id="{3D44E1D9-4BAE-4D9A-BA14-AE773EE32753}"/>
              </a:ext>
            </a:extLst>
          </p:cNvPr>
          <p:cNvSpPr txBox="1"/>
          <p:nvPr/>
        </p:nvSpPr>
        <p:spPr>
          <a:xfrm>
            <a:off x="5943600" y="3652996"/>
            <a:ext cx="2297017" cy="300082"/>
          </a:xfrm>
          <a:prstGeom prst="rect">
            <a:avLst/>
          </a:prstGeom>
          <a:noFill/>
        </p:spPr>
        <p:txBody>
          <a:bodyPr wrap="square" rtlCol="0">
            <a:spAutoFit/>
          </a:bodyPr>
          <a:lstStyle/>
          <a:p>
            <a:r>
              <a:rPr lang="en-GB" sz="1350" dirty="0" err="1"/>
              <a:t>Perspectief</a:t>
            </a:r>
            <a:r>
              <a:rPr lang="en-GB" sz="1350" dirty="0"/>
              <a:t> op de </a:t>
            </a:r>
            <a:r>
              <a:rPr lang="en-GB" sz="1350" dirty="0" err="1"/>
              <a:t>wereld</a:t>
            </a:r>
            <a:endParaRPr lang="en-GB" sz="1350" dirty="0"/>
          </a:p>
        </p:txBody>
      </p:sp>
      <p:sp>
        <p:nvSpPr>
          <p:cNvPr id="10" name="Tekstvak 9">
            <a:extLst>
              <a:ext uri="{FF2B5EF4-FFF2-40B4-BE49-F238E27FC236}">
                <a16:creationId xmlns:a16="http://schemas.microsoft.com/office/drawing/2014/main" id="{5C6C51EE-5B53-4AD7-A0F3-CB5A56EB2A75}"/>
              </a:ext>
            </a:extLst>
          </p:cNvPr>
          <p:cNvSpPr txBox="1"/>
          <p:nvPr/>
        </p:nvSpPr>
        <p:spPr>
          <a:xfrm>
            <a:off x="6152511" y="5019366"/>
            <a:ext cx="1879194" cy="184666"/>
          </a:xfrm>
          <a:prstGeom prst="rect">
            <a:avLst/>
          </a:prstGeom>
          <a:noFill/>
        </p:spPr>
        <p:txBody>
          <a:bodyPr wrap="square">
            <a:spAutoFit/>
          </a:bodyPr>
          <a:lstStyle/>
          <a:p>
            <a:r>
              <a:rPr lang="en-GB" sz="600" i="1" dirty="0">
                <a:solidFill>
                  <a:schemeClr val="bg1">
                    <a:lumMod val="65000"/>
                  </a:schemeClr>
                </a:solidFill>
              </a:rPr>
              <a:t>Image source: www.partyzonnebrillen.nl</a:t>
            </a:r>
            <a:endParaRPr lang="nl-NL" sz="600" i="1" dirty="0">
              <a:solidFill>
                <a:schemeClr val="bg1">
                  <a:lumMod val="65000"/>
                </a:schemeClr>
              </a:solidFill>
            </a:endParaRPr>
          </a:p>
        </p:txBody>
      </p:sp>
      <p:sp>
        <p:nvSpPr>
          <p:cNvPr id="9" name="Текстово поле 11">
            <a:extLst>
              <a:ext uri="{FF2B5EF4-FFF2-40B4-BE49-F238E27FC236}">
                <a16:creationId xmlns:a16="http://schemas.microsoft.com/office/drawing/2014/main" id="{E89896C9-6D62-4A46-B28E-A5F4B9419BA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11" name="Tekstvak 10">
            <a:extLst>
              <a:ext uri="{FF2B5EF4-FFF2-40B4-BE49-F238E27FC236}">
                <a16:creationId xmlns:a16="http://schemas.microsoft.com/office/drawing/2014/main" id="{C610BB54-0B4A-41E1-BD8A-85816E35427F}"/>
              </a:ext>
            </a:extLst>
          </p:cNvPr>
          <p:cNvSpPr txBox="1"/>
          <p:nvPr/>
        </p:nvSpPr>
        <p:spPr>
          <a:xfrm>
            <a:off x="1741170" y="5901108"/>
            <a:ext cx="5105400" cy="400110"/>
          </a:xfrm>
          <a:prstGeom prst="rect">
            <a:avLst/>
          </a:prstGeom>
          <a:noFill/>
        </p:spPr>
        <p:txBody>
          <a:bodyPr wrap="square">
            <a:spAutoFit/>
          </a:bodyPr>
          <a:lstStyle/>
          <a:p>
            <a:r>
              <a:rPr lang="en-GB" sz="2000" dirty="0">
                <a:solidFill>
                  <a:schemeClr val="tx1">
                    <a:lumMod val="75000"/>
                    <a:lumOff val="25000"/>
                  </a:schemeClr>
                </a:solidFill>
              </a:rPr>
              <a:t>Continue </a:t>
            </a:r>
            <a:r>
              <a:rPr lang="en-GB" sz="2000" dirty="0" err="1">
                <a:solidFill>
                  <a:schemeClr val="tx1">
                    <a:lumMod val="75000"/>
                    <a:lumOff val="25000"/>
                  </a:schemeClr>
                </a:solidFill>
              </a:rPr>
              <a:t>interactie</a:t>
            </a:r>
            <a:r>
              <a:rPr lang="en-GB" sz="2000" dirty="0">
                <a:solidFill>
                  <a:schemeClr val="tx1">
                    <a:lumMod val="75000"/>
                    <a:lumOff val="25000"/>
                  </a:schemeClr>
                </a:solidFill>
              </a:rPr>
              <a:t> </a:t>
            </a:r>
            <a:r>
              <a:rPr lang="en-GB" sz="2000" dirty="0" err="1">
                <a:solidFill>
                  <a:schemeClr val="tx1">
                    <a:lumMod val="75000"/>
                    <a:lumOff val="25000"/>
                  </a:schemeClr>
                </a:solidFill>
              </a:rPr>
              <a:t>tussen</a:t>
            </a:r>
            <a:r>
              <a:rPr lang="en-GB" sz="2000" dirty="0">
                <a:solidFill>
                  <a:schemeClr val="tx1">
                    <a:lumMod val="75000"/>
                    <a:lumOff val="25000"/>
                  </a:schemeClr>
                </a:solidFill>
              </a:rPr>
              <a:t> </a:t>
            </a:r>
            <a:r>
              <a:rPr lang="en-GB" sz="2000" dirty="0" err="1">
                <a:solidFill>
                  <a:schemeClr val="tx1">
                    <a:lumMod val="75000"/>
                    <a:lumOff val="25000"/>
                  </a:schemeClr>
                </a:solidFill>
              </a:rPr>
              <a:t>aanleg</a:t>
            </a:r>
            <a:r>
              <a:rPr lang="en-GB" sz="2000" dirty="0">
                <a:solidFill>
                  <a:schemeClr val="tx1">
                    <a:lumMod val="75000"/>
                    <a:lumOff val="25000"/>
                  </a:schemeClr>
                </a:solidFill>
              </a:rPr>
              <a:t> </a:t>
            </a:r>
            <a:r>
              <a:rPr lang="en-GB" sz="2000" dirty="0" err="1">
                <a:solidFill>
                  <a:schemeClr val="tx1">
                    <a:lumMod val="75000"/>
                    <a:lumOff val="25000"/>
                  </a:schemeClr>
                </a:solidFill>
              </a:rPr>
              <a:t>en</a:t>
            </a:r>
            <a:r>
              <a:rPr lang="en-GB" sz="2000" dirty="0">
                <a:solidFill>
                  <a:schemeClr val="tx1">
                    <a:lumMod val="75000"/>
                    <a:lumOff val="25000"/>
                  </a:schemeClr>
                </a:solidFill>
              </a:rPr>
              <a:t> </a:t>
            </a:r>
            <a:r>
              <a:rPr lang="en-GB" sz="2000" dirty="0" err="1">
                <a:solidFill>
                  <a:schemeClr val="tx1">
                    <a:lumMod val="75000"/>
                    <a:lumOff val="25000"/>
                  </a:schemeClr>
                </a:solidFill>
              </a:rPr>
              <a:t>omgeving</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6CDEBB0B-BAAC-4E47-AF7D-37D795F0CB8B}"/>
              </a:ext>
            </a:extLst>
          </p:cNvPr>
          <p:cNvSpPr txBox="1"/>
          <p:nvPr/>
        </p:nvSpPr>
        <p:spPr>
          <a:xfrm>
            <a:off x="685800" y="1992696"/>
            <a:ext cx="7876592" cy="4770537"/>
          </a:xfrm>
          <a:prstGeom prst="rect">
            <a:avLst/>
          </a:prstGeom>
          <a:noFill/>
          <a:scene3d>
            <a:camera prst="orthographicFront">
              <a:rot lat="0" lon="0" rev="0"/>
            </a:camera>
            <a:lightRig rig="threePt" dir="t"/>
          </a:scene3d>
        </p:spPr>
        <p:txBody>
          <a:bodyPr wrap="square" rtlCol="0">
            <a:spAutoFit/>
          </a:bodyPr>
          <a:lstStyle/>
          <a:p>
            <a:pPr algn="ctr"/>
            <a:r>
              <a:rPr lang="en-GB" sz="8000" dirty="0" err="1">
                <a:solidFill>
                  <a:srgbClr val="0070C0"/>
                </a:solidFill>
              </a:rPr>
              <a:t>Cultuur</a:t>
            </a:r>
            <a:r>
              <a:rPr lang="en-GB" sz="8000" dirty="0">
                <a:solidFill>
                  <a:srgbClr val="0070C0"/>
                </a:solidFill>
              </a:rPr>
              <a:t> </a:t>
            </a:r>
            <a:r>
              <a:rPr lang="en-GB" sz="8000" dirty="0" err="1">
                <a:solidFill>
                  <a:srgbClr val="0070C0"/>
                </a:solidFill>
              </a:rPr>
              <a:t>en</a:t>
            </a:r>
            <a:endParaRPr lang="en-GB" sz="8000" dirty="0">
              <a:solidFill>
                <a:srgbClr val="0070C0"/>
              </a:solidFill>
            </a:endParaRPr>
          </a:p>
          <a:p>
            <a:pPr algn="ctr"/>
            <a:endParaRPr lang="en-GB" sz="8000" dirty="0">
              <a:solidFill>
                <a:srgbClr val="0070C0"/>
              </a:solidFill>
            </a:endParaRPr>
          </a:p>
          <a:p>
            <a:pPr algn="ctr"/>
            <a:endParaRPr lang="en-GB" sz="3200" dirty="0">
              <a:solidFill>
                <a:srgbClr val="0070C0"/>
              </a:solidFill>
            </a:endParaRPr>
          </a:p>
          <a:p>
            <a:pPr algn="ctr"/>
            <a:endParaRPr lang="en-GB" sz="3200" dirty="0">
              <a:solidFill>
                <a:srgbClr val="0070C0"/>
              </a:solidFill>
            </a:endParaRPr>
          </a:p>
          <a:p>
            <a:pPr algn="ctr"/>
            <a:r>
              <a:rPr lang="en-GB" sz="8000" dirty="0" err="1">
                <a:solidFill>
                  <a:srgbClr val="0070C0"/>
                </a:solidFill>
              </a:rPr>
              <a:t>bredere</a:t>
            </a:r>
            <a:r>
              <a:rPr lang="en-GB" sz="8000" dirty="0">
                <a:solidFill>
                  <a:srgbClr val="0070C0"/>
                </a:solidFill>
              </a:rPr>
              <a:t> context</a:t>
            </a:r>
          </a:p>
        </p:txBody>
      </p:sp>
      <p:graphicFrame>
        <p:nvGraphicFramePr>
          <p:cNvPr id="12" name="Diagram 11">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4221977176"/>
              </p:ext>
            </p:extLst>
          </p:nvPr>
        </p:nvGraphicFramePr>
        <p:xfrm>
          <a:off x="2686268" y="3047999"/>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3" name="Pijl: links/rechts 2">
            <a:extLst>
              <a:ext uri="{FF2B5EF4-FFF2-40B4-BE49-F238E27FC236}">
                <a16:creationId xmlns:a16="http://schemas.microsoft.com/office/drawing/2014/main" id="{DE02E9AB-7A29-419C-9E11-C75CF54011FE}"/>
              </a:ext>
            </a:extLst>
          </p:cNvPr>
          <p:cNvSpPr/>
          <p:nvPr/>
        </p:nvSpPr>
        <p:spPr>
          <a:xfrm>
            <a:off x="2505452" y="43811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id="{291DCF71-B9F8-4683-B640-3184EA43209A}"/>
              </a:ext>
            </a:extLst>
          </p:cNvPr>
          <p:cNvSpPr/>
          <p:nvPr/>
        </p:nvSpPr>
        <p:spPr>
          <a:xfrm rot="4557724">
            <a:off x="5053657" y="3164404"/>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id="{37AF1879-AD94-4A58-B42E-8C9ECB29A5A3}"/>
              </a:ext>
            </a:extLst>
          </p:cNvPr>
          <p:cNvSpPr/>
          <p:nvPr/>
        </p:nvSpPr>
        <p:spPr>
          <a:xfrm>
            <a:off x="3682766" y="515195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id="{E868AD14-2956-40E6-8117-5F081FDF5191}"/>
              </a:ext>
            </a:extLst>
          </p:cNvPr>
          <p:cNvSpPr/>
          <p:nvPr/>
        </p:nvSpPr>
        <p:spPr>
          <a:xfrm rot="3339704">
            <a:off x="6073684" y="528350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id="{FA08B369-75D7-4C86-8B42-DEB7BADBDFF9}"/>
              </a:ext>
            </a:extLst>
          </p:cNvPr>
          <p:cNvSpPr/>
          <p:nvPr/>
        </p:nvSpPr>
        <p:spPr>
          <a:xfrm>
            <a:off x="6477000" y="413044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id="{47380726-3963-436B-93A6-FA4BAA3934D4}"/>
              </a:ext>
            </a:extLst>
          </p:cNvPr>
          <p:cNvSpPr/>
          <p:nvPr/>
        </p:nvSpPr>
        <p:spPr>
          <a:xfrm rot="2199970">
            <a:off x="2671920" y="3705232"/>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id="{F20FB990-6799-483E-BF03-7A86148EC4A8}"/>
              </a:ext>
            </a:extLst>
          </p:cNvPr>
          <p:cNvSpPr/>
          <p:nvPr/>
        </p:nvSpPr>
        <p:spPr>
          <a:xfrm>
            <a:off x="4568780" y="437796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lstStyle/>
          <a:p>
            <a:r>
              <a:rPr lang="nl-NL" noProof="0" dirty="0"/>
              <a:t>Narratieven en identiteit</a:t>
            </a:r>
          </a:p>
        </p:txBody>
      </p:sp>
      <p:sp>
        <p:nvSpPr>
          <p:cNvPr id="13" name="Текстово поле 11">
            <a:extLst>
              <a:ext uri="{FF2B5EF4-FFF2-40B4-BE49-F238E27FC236}">
                <a16:creationId xmlns:a16="http://schemas.microsoft.com/office/drawing/2014/main" id="{12E62AFF-FBCD-4D15-9EA8-ABA9E19A830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4. Narratieven en Identiteit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7010400" y="5791200"/>
            <a:ext cx="1422400" cy="365125"/>
          </a:xfrm>
        </p:spPr>
        <p:txBody>
          <a:bodyPr/>
          <a:lstStyle/>
          <a:p>
            <a:r>
              <a:rPr lang="en-US" dirty="0">
                <a:solidFill>
                  <a:prstClr val="white"/>
                </a:solidFill>
                <a:latin typeface="Calibri"/>
              </a:rPr>
              <a:t>Source: Ted.com</a:t>
            </a:r>
          </a:p>
        </p:txBody>
      </p:sp>
      <p:pic>
        <p:nvPicPr>
          <p:cNvPr id="1026" name="Picture 2" descr="Chimamanda Ngozi Adichie: The danger of a single story ...">
            <a:extLst>
              <a:ext uri="{FF2B5EF4-FFF2-40B4-BE49-F238E27FC236}">
                <a16:creationId xmlns:a16="http://schemas.microsoft.com/office/drawing/2014/main" id="{FD3B200C-8A87-4EB0-A396-E448526D6F5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9744" y="2420240"/>
            <a:ext cx="3533056" cy="19873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D370F2A-2F15-48BD-8AE1-8D684330D2B9}"/>
              </a:ext>
            </a:extLst>
          </p:cNvPr>
          <p:cNvSpPr txBox="1"/>
          <p:nvPr/>
        </p:nvSpPr>
        <p:spPr>
          <a:xfrm>
            <a:off x="7261883" y="3413912"/>
            <a:ext cx="1116249" cy="507831"/>
          </a:xfrm>
          <a:prstGeom prst="rect">
            <a:avLst/>
          </a:prstGeom>
          <a:noFill/>
        </p:spPr>
        <p:txBody>
          <a:bodyPr wrap="square" rtlCol="0">
            <a:spAutoFit/>
          </a:bodyPr>
          <a:lstStyle/>
          <a:p>
            <a:r>
              <a:rPr lang="en-GB" sz="1350" dirty="0" err="1">
                <a:solidFill>
                  <a:schemeClr val="accent5">
                    <a:lumMod val="50000"/>
                  </a:schemeClr>
                </a:solidFill>
              </a:rPr>
              <a:t>Chimimanda</a:t>
            </a:r>
            <a:r>
              <a:rPr lang="en-GB" sz="1350" dirty="0">
                <a:solidFill>
                  <a:schemeClr val="accent5">
                    <a:lumMod val="50000"/>
                  </a:schemeClr>
                </a:solidFill>
              </a:rPr>
              <a:t> Adichie</a:t>
            </a:r>
          </a:p>
        </p:txBody>
      </p:sp>
      <p:sp>
        <p:nvSpPr>
          <p:cNvPr id="3" name="Tekstvak 2">
            <a:extLst>
              <a:ext uri="{FF2B5EF4-FFF2-40B4-BE49-F238E27FC236}">
                <a16:creationId xmlns:a16="http://schemas.microsoft.com/office/drawing/2014/main" id="{1F4E8274-AFD2-49D0-A660-E1A43D95ECB6}"/>
              </a:ext>
            </a:extLst>
          </p:cNvPr>
          <p:cNvSpPr txBox="1"/>
          <p:nvPr/>
        </p:nvSpPr>
        <p:spPr>
          <a:xfrm>
            <a:off x="673100" y="2420240"/>
            <a:ext cx="4171976" cy="715581"/>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GB" dirty="0">
                <a:solidFill>
                  <a:schemeClr val="accent4">
                    <a:lumMod val="50000"/>
                  </a:schemeClr>
                </a:solidFill>
              </a:rPr>
              <a:t>Wat </a:t>
            </a:r>
            <a:r>
              <a:rPr lang="en-GB" dirty="0" err="1">
                <a:solidFill>
                  <a:schemeClr val="accent4">
                    <a:lumMod val="50000"/>
                  </a:schemeClr>
                </a:solidFill>
              </a:rPr>
              <a:t>doen</a:t>
            </a:r>
            <a:r>
              <a:rPr lang="en-GB" dirty="0">
                <a:solidFill>
                  <a:schemeClr val="accent4">
                    <a:lumMod val="50000"/>
                  </a:schemeClr>
                </a:solidFill>
              </a:rPr>
              <a:t> </a:t>
            </a:r>
            <a:r>
              <a:rPr lang="en-GB" dirty="0" err="1">
                <a:solidFill>
                  <a:schemeClr val="accent4">
                    <a:lumMod val="50000"/>
                  </a:schemeClr>
                </a:solidFill>
              </a:rPr>
              <a:t>verhalen</a:t>
            </a:r>
            <a:r>
              <a:rPr lang="en-GB" dirty="0">
                <a:solidFill>
                  <a:schemeClr val="accent4">
                    <a:lumMod val="50000"/>
                  </a:schemeClr>
                </a:solidFill>
              </a:rPr>
              <a:t> met </a:t>
            </a:r>
            <a:r>
              <a:rPr lang="en-GB" dirty="0" err="1">
                <a:solidFill>
                  <a:schemeClr val="accent4">
                    <a:lumMod val="50000"/>
                  </a:schemeClr>
                </a:solidFill>
              </a:rPr>
              <a:t>identiteit</a:t>
            </a:r>
            <a:r>
              <a:rPr lang="en-GB" dirty="0">
                <a:solidFill>
                  <a:schemeClr val="accent4">
                    <a:lumMod val="50000"/>
                  </a:schemeClr>
                </a:solidFill>
              </a:rPr>
              <a:t>?</a:t>
            </a:r>
          </a:p>
          <a:p>
            <a:endParaRPr lang="en-GB" sz="1350" dirty="0"/>
          </a:p>
        </p:txBody>
      </p:sp>
    </p:spTree>
    <p:extLst>
      <p:ext uri="{BB962C8B-B14F-4D97-AF65-F5344CB8AC3E}">
        <p14:creationId xmlns:p14="http://schemas.microsoft.com/office/powerpoint/2010/main" val="23733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4. Narratieven en Identiteit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7010400" y="5791200"/>
            <a:ext cx="1422400" cy="365125"/>
          </a:xfrm>
        </p:spPr>
        <p:txBody>
          <a:bodyPr/>
          <a:lstStyle/>
          <a:p>
            <a:r>
              <a:rPr lang="en-US" dirty="0">
                <a:solidFill>
                  <a:prstClr val="white"/>
                </a:solidFill>
                <a:latin typeface="Calibri"/>
              </a:rPr>
              <a:t>Source: Ted.com</a:t>
            </a:r>
          </a:p>
        </p:txBody>
      </p:sp>
      <p:pic>
        <p:nvPicPr>
          <p:cNvPr id="7" name="Onlinemedia 6" title="The danger of a single story | Chimamanda Ngozi Adichie">
            <a:hlinkClick r:id="" action="ppaction://media"/>
            <a:extLst>
              <a:ext uri="{FF2B5EF4-FFF2-40B4-BE49-F238E27FC236}">
                <a16:creationId xmlns:a16="http://schemas.microsoft.com/office/drawing/2014/main" id="{BC166413-4AA9-44C1-AADD-700243FADA13}"/>
              </a:ext>
            </a:extLst>
          </p:cNvPr>
          <p:cNvPicPr>
            <a:picLocks noRot="1" noChangeAspect="1"/>
          </p:cNvPicPr>
          <p:nvPr>
            <a:videoFile r:link="rId1"/>
          </p:nvPr>
        </p:nvPicPr>
        <p:blipFill>
          <a:blip r:embed="rId4"/>
          <a:stretch>
            <a:fillRect/>
          </a:stretch>
        </p:blipFill>
        <p:spPr>
          <a:xfrm>
            <a:off x="760710" y="2209800"/>
            <a:ext cx="7644950" cy="4319397"/>
          </a:xfrm>
          <a:prstGeom prst="rect">
            <a:avLst/>
          </a:prstGeom>
        </p:spPr>
      </p:pic>
    </p:spTree>
    <p:extLst>
      <p:ext uri="{BB962C8B-B14F-4D97-AF65-F5344CB8AC3E}">
        <p14:creationId xmlns:p14="http://schemas.microsoft.com/office/powerpoint/2010/main" val="27000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4. Narratieven en Identiteit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7010400" y="5791200"/>
            <a:ext cx="1422400" cy="365125"/>
          </a:xfrm>
        </p:spPr>
        <p:txBody>
          <a:bodyPr/>
          <a:lstStyle/>
          <a:p>
            <a:r>
              <a:rPr lang="en-US" dirty="0">
                <a:solidFill>
                  <a:prstClr val="white"/>
                </a:solidFill>
                <a:latin typeface="Calibri"/>
              </a:rPr>
              <a:t>Source: Ted.com</a:t>
            </a:r>
          </a:p>
        </p:txBody>
      </p:sp>
      <p:pic>
        <p:nvPicPr>
          <p:cNvPr id="1026" name="Picture 2" descr="Chimamanda Ngozi Adichie: The danger of a single story ...">
            <a:hlinkClick r:id="rId3"/>
            <a:extLst>
              <a:ext uri="{FF2B5EF4-FFF2-40B4-BE49-F238E27FC236}">
                <a16:creationId xmlns:a16="http://schemas.microsoft.com/office/drawing/2014/main" id="{FD3B200C-8A87-4EB0-A396-E448526D6F5B}"/>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899744" y="2420240"/>
            <a:ext cx="3533056" cy="19873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D370F2A-2F15-48BD-8AE1-8D684330D2B9}"/>
              </a:ext>
            </a:extLst>
          </p:cNvPr>
          <p:cNvSpPr txBox="1"/>
          <p:nvPr/>
        </p:nvSpPr>
        <p:spPr>
          <a:xfrm>
            <a:off x="7261883" y="3413912"/>
            <a:ext cx="1116249" cy="507831"/>
          </a:xfrm>
          <a:prstGeom prst="rect">
            <a:avLst/>
          </a:prstGeom>
          <a:noFill/>
        </p:spPr>
        <p:txBody>
          <a:bodyPr wrap="square" rtlCol="0">
            <a:spAutoFit/>
          </a:bodyPr>
          <a:lstStyle/>
          <a:p>
            <a:r>
              <a:rPr lang="en-GB" sz="1350" dirty="0" err="1">
                <a:solidFill>
                  <a:schemeClr val="accent5">
                    <a:lumMod val="50000"/>
                  </a:schemeClr>
                </a:solidFill>
              </a:rPr>
              <a:t>Chimimanda</a:t>
            </a:r>
            <a:r>
              <a:rPr lang="en-GB" sz="1350" dirty="0">
                <a:solidFill>
                  <a:schemeClr val="accent5">
                    <a:lumMod val="50000"/>
                  </a:schemeClr>
                </a:solidFill>
              </a:rPr>
              <a:t> Adichie</a:t>
            </a:r>
          </a:p>
        </p:txBody>
      </p:sp>
      <p:sp>
        <p:nvSpPr>
          <p:cNvPr id="3" name="Tekstvak 2">
            <a:extLst>
              <a:ext uri="{FF2B5EF4-FFF2-40B4-BE49-F238E27FC236}">
                <a16:creationId xmlns:a16="http://schemas.microsoft.com/office/drawing/2014/main" id="{1F4E8274-AFD2-49D0-A660-E1A43D95ECB6}"/>
              </a:ext>
            </a:extLst>
          </p:cNvPr>
          <p:cNvSpPr txBox="1"/>
          <p:nvPr/>
        </p:nvSpPr>
        <p:spPr>
          <a:xfrm>
            <a:off x="673100" y="2420240"/>
            <a:ext cx="4171976" cy="2377574"/>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GB" dirty="0">
                <a:solidFill>
                  <a:schemeClr val="accent4">
                    <a:lumMod val="50000"/>
                  </a:schemeClr>
                </a:solidFill>
              </a:rPr>
              <a:t>Wat </a:t>
            </a:r>
            <a:r>
              <a:rPr lang="en-GB" dirty="0" err="1">
                <a:solidFill>
                  <a:schemeClr val="accent4">
                    <a:lumMod val="50000"/>
                  </a:schemeClr>
                </a:solidFill>
              </a:rPr>
              <a:t>doen</a:t>
            </a:r>
            <a:r>
              <a:rPr lang="en-GB" dirty="0">
                <a:solidFill>
                  <a:schemeClr val="accent4">
                    <a:lumMod val="50000"/>
                  </a:schemeClr>
                </a:solidFill>
              </a:rPr>
              <a:t> </a:t>
            </a:r>
            <a:r>
              <a:rPr lang="en-GB" dirty="0" err="1">
                <a:solidFill>
                  <a:schemeClr val="accent4">
                    <a:lumMod val="50000"/>
                  </a:schemeClr>
                </a:solidFill>
              </a:rPr>
              <a:t>verhalen</a:t>
            </a:r>
            <a:r>
              <a:rPr lang="en-GB" dirty="0">
                <a:solidFill>
                  <a:schemeClr val="accent4">
                    <a:lumMod val="50000"/>
                  </a:schemeClr>
                </a:solidFill>
              </a:rPr>
              <a:t> met </a:t>
            </a:r>
            <a:r>
              <a:rPr lang="en-GB" dirty="0" err="1">
                <a:solidFill>
                  <a:schemeClr val="accent4">
                    <a:lumMod val="50000"/>
                  </a:schemeClr>
                </a:solidFill>
              </a:rPr>
              <a:t>identiteit</a:t>
            </a:r>
            <a:r>
              <a:rPr lang="en-GB" dirty="0">
                <a:solidFill>
                  <a:schemeClr val="accent4">
                    <a:lumMod val="50000"/>
                  </a:schemeClr>
                </a:solidFill>
              </a:rPr>
              <a:t>?</a:t>
            </a:r>
          </a:p>
          <a:p>
            <a:pPr marL="214313" indent="-214313">
              <a:lnSpc>
                <a:spcPct val="150000"/>
              </a:lnSpc>
              <a:buFont typeface="Arial" panose="020B0604020202020204" pitchFamily="34" charset="0"/>
              <a:buChar char="•"/>
            </a:pPr>
            <a:r>
              <a:rPr lang="en-GB" dirty="0" err="1">
                <a:solidFill>
                  <a:schemeClr val="accent4">
                    <a:lumMod val="50000"/>
                  </a:schemeClr>
                </a:solidFill>
              </a:rPr>
              <a:t>Bedenk</a:t>
            </a:r>
            <a:r>
              <a:rPr lang="en-GB" dirty="0">
                <a:solidFill>
                  <a:schemeClr val="accent4">
                    <a:lumMod val="50000"/>
                  </a:schemeClr>
                </a:solidFill>
              </a:rPr>
              <a:t> </a:t>
            </a:r>
            <a:r>
              <a:rPr lang="en-GB" dirty="0" err="1">
                <a:solidFill>
                  <a:schemeClr val="accent4">
                    <a:lumMod val="50000"/>
                  </a:schemeClr>
                </a:solidFill>
              </a:rPr>
              <a:t>voorbeelden</a:t>
            </a:r>
            <a:r>
              <a:rPr lang="en-GB" dirty="0">
                <a:solidFill>
                  <a:schemeClr val="accent4">
                    <a:lumMod val="50000"/>
                  </a:schemeClr>
                </a:solidFill>
              </a:rPr>
              <a:t> van </a:t>
            </a:r>
            <a:r>
              <a:rPr lang="en-GB" dirty="0" err="1">
                <a:solidFill>
                  <a:schemeClr val="accent4">
                    <a:lumMod val="50000"/>
                  </a:schemeClr>
                </a:solidFill>
              </a:rPr>
              <a:t>negatieve</a:t>
            </a:r>
            <a:r>
              <a:rPr lang="en-GB" dirty="0">
                <a:solidFill>
                  <a:schemeClr val="accent4">
                    <a:lumMod val="50000"/>
                  </a:schemeClr>
                </a:solidFill>
              </a:rPr>
              <a:t> </a:t>
            </a:r>
            <a:r>
              <a:rPr lang="en-GB" dirty="0" err="1">
                <a:solidFill>
                  <a:schemeClr val="accent4">
                    <a:lumMod val="50000"/>
                  </a:schemeClr>
                </a:solidFill>
              </a:rPr>
              <a:t>verhalen</a:t>
            </a:r>
            <a:r>
              <a:rPr lang="en-GB" dirty="0">
                <a:solidFill>
                  <a:schemeClr val="accent4">
                    <a:lumMod val="50000"/>
                  </a:schemeClr>
                </a:solidFill>
              </a:rPr>
              <a:t> in </a:t>
            </a:r>
            <a:r>
              <a:rPr lang="en-GB" dirty="0" err="1">
                <a:solidFill>
                  <a:schemeClr val="accent4">
                    <a:lumMod val="50000"/>
                  </a:schemeClr>
                </a:solidFill>
              </a:rPr>
              <a:t>relatie</a:t>
            </a:r>
            <a:r>
              <a:rPr lang="en-GB" dirty="0">
                <a:solidFill>
                  <a:schemeClr val="accent4">
                    <a:lumMod val="50000"/>
                  </a:schemeClr>
                </a:solidFill>
              </a:rPr>
              <a:t> tot </a:t>
            </a:r>
            <a:r>
              <a:rPr lang="en-GB" dirty="0" err="1">
                <a:solidFill>
                  <a:schemeClr val="accent4">
                    <a:lumMod val="50000"/>
                  </a:schemeClr>
                </a:solidFill>
              </a:rPr>
              <a:t>radicalisering</a:t>
            </a:r>
            <a:endParaRPr lang="en-GB" dirty="0">
              <a:solidFill>
                <a:schemeClr val="accent4">
                  <a:lumMod val="50000"/>
                </a:schemeClr>
              </a:solidFill>
            </a:endParaRPr>
          </a:p>
          <a:p>
            <a:pPr marL="214313" indent="-214313">
              <a:lnSpc>
                <a:spcPct val="150000"/>
              </a:lnSpc>
              <a:buFont typeface="Arial" panose="020B0604020202020204" pitchFamily="34" charset="0"/>
              <a:buChar char="•"/>
            </a:pPr>
            <a:r>
              <a:rPr lang="en-GB" dirty="0">
                <a:solidFill>
                  <a:schemeClr val="accent4">
                    <a:lumMod val="50000"/>
                  </a:schemeClr>
                </a:solidFill>
              </a:rPr>
              <a:t>Hoe </a:t>
            </a:r>
            <a:r>
              <a:rPr lang="en-GB" dirty="0" err="1">
                <a:solidFill>
                  <a:schemeClr val="accent4">
                    <a:lumMod val="50000"/>
                  </a:schemeClr>
                </a:solidFill>
              </a:rPr>
              <a:t>kun</a:t>
            </a:r>
            <a:r>
              <a:rPr lang="en-GB" dirty="0">
                <a:solidFill>
                  <a:schemeClr val="accent4">
                    <a:lumMod val="50000"/>
                  </a:schemeClr>
                </a:solidFill>
              </a:rPr>
              <a:t> je narratieven op </a:t>
            </a:r>
            <a:r>
              <a:rPr lang="en-GB" dirty="0" err="1">
                <a:solidFill>
                  <a:schemeClr val="accent4">
                    <a:lumMod val="50000"/>
                  </a:schemeClr>
                </a:solidFill>
              </a:rPr>
              <a:t>een</a:t>
            </a:r>
            <a:r>
              <a:rPr lang="en-GB" dirty="0">
                <a:solidFill>
                  <a:schemeClr val="accent4">
                    <a:lumMod val="50000"/>
                  </a:schemeClr>
                </a:solidFill>
              </a:rPr>
              <a:t> </a:t>
            </a:r>
            <a:r>
              <a:rPr lang="en-GB" dirty="0" err="1">
                <a:solidFill>
                  <a:schemeClr val="accent4">
                    <a:lumMod val="50000"/>
                  </a:schemeClr>
                </a:solidFill>
              </a:rPr>
              <a:t>positieve</a:t>
            </a:r>
            <a:r>
              <a:rPr lang="en-GB" dirty="0">
                <a:solidFill>
                  <a:schemeClr val="accent4">
                    <a:lumMod val="50000"/>
                  </a:schemeClr>
                </a:solidFill>
              </a:rPr>
              <a:t> </a:t>
            </a:r>
            <a:r>
              <a:rPr lang="en-GB" dirty="0" err="1">
                <a:solidFill>
                  <a:schemeClr val="accent4">
                    <a:lumMod val="50000"/>
                  </a:schemeClr>
                </a:solidFill>
              </a:rPr>
              <a:t>manier</a:t>
            </a:r>
            <a:r>
              <a:rPr lang="en-GB" dirty="0">
                <a:solidFill>
                  <a:schemeClr val="accent4">
                    <a:lumMod val="50000"/>
                  </a:schemeClr>
                </a:solidFill>
              </a:rPr>
              <a:t> </a:t>
            </a:r>
            <a:r>
              <a:rPr lang="en-GB" dirty="0" err="1">
                <a:solidFill>
                  <a:schemeClr val="accent4">
                    <a:lumMod val="50000"/>
                  </a:schemeClr>
                </a:solidFill>
              </a:rPr>
              <a:t>gebruiken</a:t>
            </a:r>
            <a:r>
              <a:rPr lang="en-GB" dirty="0">
                <a:solidFill>
                  <a:schemeClr val="accent4">
                    <a:lumMod val="50000"/>
                  </a:schemeClr>
                </a:solidFill>
              </a:rPr>
              <a:t>?</a:t>
            </a:r>
          </a:p>
          <a:p>
            <a:endParaRPr lang="en-GB" sz="1350" dirty="0"/>
          </a:p>
        </p:txBody>
      </p:sp>
    </p:spTree>
    <p:extLst>
      <p:ext uri="{BB962C8B-B14F-4D97-AF65-F5344CB8AC3E}">
        <p14:creationId xmlns:p14="http://schemas.microsoft.com/office/powerpoint/2010/main" val="11346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Narratieven en identiteit: Oefening</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85342" y="4612898"/>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75877" y="4066767"/>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9785" y="4519880"/>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9934" y="3155382"/>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76789" y="3245359"/>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37029" y="4570571"/>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26372" y="3970800"/>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38200" y="3111188"/>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47422" y="3207571"/>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73512" y="4235959"/>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96214" y="4328304"/>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94026" y="4287639"/>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23924" y="44009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Herken</a:t>
            </a:r>
            <a:r>
              <a:rPr lang="en-GB" sz="2400" dirty="0">
                <a:solidFill>
                  <a:srgbClr val="0770B1"/>
                </a:solidFill>
                <a:latin typeface="+mj-lt"/>
                <a:ea typeface="+mj-ea"/>
                <a:cs typeface="+mj-cs"/>
              </a:rPr>
              <a:t> het </a:t>
            </a:r>
            <a:r>
              <a:rPr lang="en-GB" sz="2400" dirty="0" err="1">
                <a:solidFill>
                  <a:srgbClr val="0770B1"/>
                </a:solidFill>
                <a:latin typeface="+mj-lt"/>
                <a:ea typeface="+mj-ea"/>
                <a:cs typeface="+mj-cs"/>
              </a:rPr>
              <a:t>probleem</a:t>
            </a:r>
            <a:endParaRPr lang="en-GB" sz="2400" dirty="0">
              <a:solidFill>
                <a:srgbClr val="0770B1"/>
              </a:solidFill>
              <a:latin typeface="+mj-lt"/>
              <a:ea typeface="+mj-ea"/>
              <a:cs typeface="+mj-cs"/>
            </a:endParaRPr>
          </a:p>
        </p:txBody>
      </p:sp>
      <p:sp>
        <p:nvSpPr>
          <p:cNvPr id="24" name="Текстово поле 11">
            <a:extLst>
              <a:ext uri="{FF2B5EF4-FFF2-40B4-BE49-F238E27FC236}">
                <a16:creationId xmlns:a16="http://schemas.microsoft.com/office/drawing/2014/main" id="{38E98D17-BFC8-4402-9899-E30E2512C0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64077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nl-NL" noProof="0" dirty="0"/>
              <a:t>Narratieven en identiteit</a:t>
            </a:r>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11" name="Tekstvak 8">
            <a:extLst>
              <a:ext uri="{FF2B5EF4-FFF2-40B4-BE49-F238E27FC236}">
                <a16:creationId xmlns:a16="http://schemas.microsoft.com/office/drawing/2014/main" id="{C39E0B0E-E756-4E4E-8365-0375A462A94A}"/>
              </a:ext>
            </a:extLst>
          </p:cNvPr>
          <p:cNvSpPr txBox="1"/>
          <p:nvPr/>
        </p:nvSpPr>
        <p:spPr>
          <a:xfrm>
            <a:off x="5179199" y="5054683"/>
            <a:ext cx="3119398" cy="646331"/>
          </a:xfrm>
          <a:prstGeom prst="rect">
            <a:avLst/>
          </a:prstGeom>
          <a:noFill/>
        </p:spPr>
        <p:txBody>
          <a:bodyPr wrap="square" rtlCol="0">
            <a:spAutoFit/>
          </a:bodyPr>
          <a:lstStyle/>
          <a:p>
            <a:pPr algn="ctr"/>
            <a:r>
              <a:rPr lang="en-GB" dirty="0"/>
              <a:t>“Van hard </a:t>
            </a:r>
            <a:r>
              <a:rPr lang="en-GB" dirty="0" err="1"/>
              <a:t>werken</a:t>
            </a:r>
            <a:r>
              <a:rPr lang="en-GB" dirty="0"/>
              <a:t> </a:t>
            </a:r>
            <a:r>
              <a:rPr lang="en-GB" dirty="0" err="1"/>
              <a:t>gaat</a:t>
            </a:r>
            <a:r>
              <a:rPr lang="en-GB" dirty="0"/>
              <a:t> </a:t>
            </a:r>
            <a:r>
              <a:rPr lang="en-GB" dirty="0" err="1"/>
              <a:t>niemand</a:t>
            </a:r>
            <a:r>
              <a:rPr lang="en-GB" dirty="0"/>
              <a:t> </a:t>
            </a:r>
            <a:r>
              <a:rPr lang="en-GB" dirty="0" err="1"/>
              <a:t>dood</a:t>
            </a:r>
            <a:r>
              <a:rPr lang="en-GB" dirty="0"/>
              <a:t>”</a:t>
            </a:r>
            <a:endParaRPr lang="en-GB" sz="1050" dirty="0"/>
          </a:p>
        </p:txBody>
      </p:sp>
      <p:pic>
        <p:nvPicPr>
          <p:cNvPr id="8" name="Grafik 2">
            <a:extLst>
              <a:ext uri="{FF2B5EF4-FFF2-40B4-BE49-F238E27FC236}">
                <a16:creationId xmlns:a16="http://schemas.microsoft.com/office/drawing/2014/main" id="{5173EDD6-4B0C-4E20-B5B6-A24DB0B06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141" y="2377496"/>
            <a:ext cx="3093456" cy="2433291"/>
          </a:xfrm>
          <a:prstGeom prst="rect">
            <a:avLst/>
          </a:prstGeom>
        </p:spPr>
      </p:pic>
      <p:sp>
        <p:nvSpPr>
          <p:cNvPr id="9" name="Textfeld 12">
            <a:extLst>
              <a:ext uri="{FF2B5EF4-FFF2-40B4-BE49-F238E27FC236}">
                <a16:creationId xmlns:a16="http://schemas.microsoft.com/office/drawing/2014/main" id="{7EB35F70-B819-4E03-983D-E33E83F780F7}"/>
              </a:ext>
            </a:extLst>
          </p:cNvPr>
          <p:cNvSpPr txBox="1"/>
          <p:nvPr/>
        </p:nvSpPr>
        <p:spPr>
          <a:xfrm>
            <a:off x="5989869" y="4787327"/>
            <a:ext cx="1524000" cy="215444"/>
          </a:xfrm>
          <a:prstGeom prst="rect">
            <a:avLst/>
          </a:prstGeom>
          <a:noFill/>
        </p:spPr>
        <p:txBody>
          <a:bodyPr wrap="square">
            <a:spAutoFit/>
          </a:bodyPr>
          <a:lstStyle/>
          <a:p>
            <a:r>
              <a:rPr lang="de-AT" sz="800" i="1" dirty="0">
                <a:solidFill>
                  <a:schemeClr val="bg1">
                    <a:lumMod val="50000"/>
                  </a:schemeClr>
                </a:solidFill>
              </a:rPr>
              <a:t>Source: www.shutterstock.com</a:t>
            </a:r>
          </a:p>
        </p:txBody>
      </p:sp>
      <p:sp>
        <p:nvSpPr>
          <p:cNvPr id="10" name="Текстово поле 11">
            <a:extLst>
              <a:ext uri="{FF2B5EF4-FFF2-40B4-BE49-F238E27FC236}">
                <a16:creationId xmlns:a16="http://schemas.microsoft.com/office/drawing/2014/main" id="{21EBFFB0-2788-4BC2-9C44-72D7ACDB5E1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12" name="Tijdelijke aanduiding voor inhoud 2">
            <a:extLst>
              <a:ext uri="{FF2B5EF4-FFF2-40B4-BE49-F238E27FC236}">
                <a16:creationId xmlns:a16="http://schemas.microsoft.com/office/drawing/2014/main" id="{CE3B9343-3B73-4061-BFC7-18BA4EA7FBFC}"/>
              </a:ext>
            </a:extLst>
          </p:cNvPr>
          <p:cNvSpPr>
            <a:spLocks noGrp="1"/>
          </p:cNvSpPr>
          <p:nvPr>
            <p:ph idx="1"/>
          </p:nvPr>
        </p:nvSpPr>
        <p:spPr>
          <a:xfrm>
            <a:off x="685800" y="2571751"/>
            <a:ext cx="4343400" cy="2800349"/>
          </a:xfrm>
        </p:spPr>
        <p:txBody>
          <a:bodyPr/>
          <a:lstStyle/>
          <a:p>
            <a:r>
              <a:rPr lang="nl-NL" dirty="0" err="1"/>
              <a:t>Narratieven</a:t>
            </a:r>
            <a:r>
              <a:rPr lang="nl-NL" dirty="0"/>
              <a:t> helpen</a:t>
            </a:r>
          </a:p>
          <a:p>
            <a:pPr lvl="1"/>
            <a:r>
              <a:rPr lang="nl-NL" sz="1600" dirty="0"/>
              <a:t>je de wereld te begrijpen </a:t>
            </a:r>
          </a:p>
          <a:p>
            <a:pPr lvl="1"/>
            <a:r>
              <a:rPr lang="nl-NL" sz="1600" dirty="0"/>
              <a:t>te weten hoe je je erin moet gedragen</a:t>
            </a:r>
          </a:p>
          <a:p>
            <a:pPr marL="0" indent="0">
              <a:buNone/>
            </a:pPr>
            <a:endParaRPr lang="nl-NL" sz="1200" dirty="0"/>
          </a:p>
          <a:p>
            <a:r>
              <a:rPr lang="nl-NL" dirty="0" err="1"/>
              <a:t>Narratieven</a:t>
            </a:r>
            <a:r>
              <a:rPr lang="nl-NL" dirty="0"/>
              <a:t> kunnen</a:t>
            </a:r>
          </a:p>
          <a:p>
            <a:pPr lvl="1"/>
            <a:r>
              <a:rPr lang="nl-NL" sz="1600" dirty="0">
                <a:hlinkClick r:id="rId4"/>
              </a:rPr>
              <a:t>cultureel instructief </a:t>
            </a:r>
            <a:r>
              <a:rPr lang="nl-NL" sz="1600" dirty="0"/>
              <a:t>zijn</a:t>
            </a: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nl-NL" noProof="0" dirty="0"/>
              <a:t>Narratieven en identiteit</a:t>
            </a:r>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26</a:t>
            </a:fld>
            <a:endParaRPr lang="en-US" dirty="0"/>
          </a:p>
        </p:txBody>
      </p:sp>
      <p:pic>
        <p:nvPicPr>
          <p:cNvPr id="3" name="Картина 2">
            <a:extLst>
              <a:ext uri="{FF2B5EF4-FFF2-40B4-BE49-F238E27FC236}">
                <a16:creationId xmlns:a16="http://schemas.microsoft.com/office/drawing/2014/main" id="{335B995E-8661-44C0-876F-0C095EF67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468" y="2303417"/>
            <a:ext cx="2592046" cy="2382012"/>
          </a:xfrm>
          <a:prstGeom prst="rect">
            <a:avLst/>
          </a:prstGeom>
          <a:ln>
            <a:noFill/>
          </a:ln>
          <a:effectLst>
            <a:softEdge rad="112500"/>
          </a:effectLst>
        </p:spPr>
      </p:pic>
      <p:pic>
        <p:nvPicPr>
          <p:cNvPr id="11" name="Картина 10">
            <a:extLst>
              <a:ext uri="{FF2B5EF4-FFF2-40B4-BE49-F238E27FC236}">
                <a16:creationId xmlns:a16="http://schemas.microsoft.com/office/drawing/2014/main" id="{6C708603-FE59-4F9C-BA29-BE027ED6C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724401"/>
            <a:ext cx="2372291" cy="1574292"/>
          </a:xfrm>
          <a:prstGeom prst="rect">
            <a:avLst/>
          </a:prstGeom>
          <a:ln>
            <a:noFill/>
          </a:ln>
          <a:effectLst>
            <a:softEdge rad="112500"/>
          </a:effectLst>
        </p:spPr>
      </p:pic>
      <p:sp>
        <p:nvSpPr>
          <p:cNvPr id="9" name="Tijdelijke aanduiding voor inhoud 2">
            <a:extLst>
              <a:ext uri="{FF2B5EF4-FFF2-40B4-BE49-F238E27FC236}">
                <a16:creationId xmlns:a16="http://schemas.microsoft.com/office/drawing/2014/main" id="{7B99AAE9-2954-4406-8D51-415BF3A3390E}"/>
              </a:ext>
            </a:extLst>
          </p:cNvPr>
          <p:cNvSpPr>
            <a:spLocks noGrp="1"/>
          </p:cNvSpPr>
          <p:nvPr>
            <p:ph idx="1"/>
          </p:nvPr>
        </p:nvSpPr>
        <p:spPr>
          <a:xfrm>
            <a:off x="685800" y="2571751"/>
            <a:ext cx="4191000" cy="2800349"/>
          </a:xfrm>
        </p:spPr>
        <p:txBody>
          <a:bodyPr>
            <a:normAutofit/>
          </a:bodyPr>
          <a:lstStyle/>
          <a:p>
            <a:r>
              <a:rPr lang="nl-NL" dirty="0" err="1"/>
              <a:t>Narratieven</a:t>
            </a:r>
            <a:r>
              <a:rPr lang="nl-NL" dirty="0"/>
              <a:t> helpen</a:t>
            </a:r>
          </a:p>
          <a:p>
            <a:pPr lvl="1"/>
            <a:r>
              <a:rPr lang="nl-NL" sz="1600" dirty="0"/>
              <a:t>je de wereld te begrijpen </a:t>
            </a:r>
          </a:p>
          <a:p>
            <a:pPr lvl="1"/>
            <a:r>
              <a:rPr lang="nl-NL" sz="1600" dirty="0"/>
              <a:t>te weten hoe je je erin moet gedragen</a:t>
            </a:r>
          </a:p>
          <a:p>
            <a:pPr marL="0" indent="0">
              <a:buNone/>
            </a:pPr>
            <a:endParaRPr lang="nl-NL" sz="1200" dirty="0"/>
          </a:p>
          <a:p>
            <a:r>
              <a:rPr lang="nl-NL" dirty="0" err="1"/>
              <a:t>Narratieven</a:t>
            </a:r>
            <a:r>
              <a:rPr lang="nl-NL" dirty="0"/>
              <a:t> kunnen</a:t>
            </a:r>
          </a:p>
          <a:p>
            <a:pPr lvl="1"/>
            <a:r>
              <a:rPr lang="nl-NL" sz="1600" dirty="0"/>
              <a:t>cultureel instructief zijn</a:t>
            </a:r>
          </a:p>
          <a:p>
            <a:pPr lvl="1"/>
            <a:r>
              <a:rPr lang="nl-NL" sz="1600" dirty="0"/>
              <a:t>push factor zijn voor radicalisering</a:t>
            </a:r>
          </a:p>
          <a:p>
            <a:pPr lvl="1"/>
            <a:r>
              <a:rPr lang="nl-NL" sz="1600" dirty="0"/>
              <a:t>pull factor zijn voor radicalisering</a:t>
            </a:r>
          </a:p>
          <a:p>
            <a:pPr marL="0" indent="0">
              <a:buNone/>
            </a:pPr>
            <a:endParaRPr lang="nl-NL" sz="1200" dirty="0"/>
          </a:p>
        </p:txBody>
      </p:sp>
      <p:sp>
        <p:nvSpPr>
          <p:cNvPr id="14" name="Текстово поле 11">
            <a:extLst>
              <a:ext uri="{FF2B5EF4-FFF2-40B4-BE49-F238E27FC236}">
                <a16:creationId xmlns:a16="http://schemas.microsoft.com/office/drawing/2014/main" id="{4CD2E081-6EB8-4A68-8F25-53CF2E569F3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749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съдържание 6">
            <a:extLst>
              <a:ext uri="{FF2B5EF4-FFF2-40B4-BE49-F238E27FC236}">
                <a16:creationId xmlns:a16="http://schemas.microsoft.com/office/drawing/2014/main" id="{27D756E2-8EE5-4536-81BE-4116E7A22586}"/>
              </a:ext>
            </a:extLst>
          </p:cNvPr>
          <p:cNvSpPr>
            <a:spLocks noGrp="1"/>
          </p:cNvSpPr>
          <p:nvPr>
            <p:ph idx="1"/>
          </p:nvPr>
        </p:nvSpPr>
        <p:spPr/>
        <p:txBody>
          <a:bodyPr>
            <a:normAutofit/>
          </a:bodyPr>
          <a:lstStyle/>
          <a:p>
            <a:pPr marL="0" indent="0">
              <a:buNone/>
            </a:pPr>
            <a:r>
              <a:rPr lang="nl-NL" b="1" dirty="0">
                <a:latin typeface="+mj-lt"/>
                <a:ea typeface="+mj-ea"/>
                <a:cs typeface="+mj-cs"/>
              </a:rPr>
              <a:t>l</a:t>
            </a:r>
            <a:r>
              <a:rPr lang="nl-NL" b="1" noProof="0" dirty="0" err="1">
                <a:latin typeface="+mj-lt"/>
                <a:ea typeface="+mj-ea"/>
                <a:cs typeface="+mj-cs"/>
              </a:rPr>
              <a:t>eiden</a:t>
            </a:r>
            <a:r>
              <a:rPr lang="nl-NL" b="1" noProof="0" dirty="0">
                <a:latin typeface="+mj-lt"/>
                <a:ea typeface="+mj-ea"/>
                <a:cs typeface="+mj-cs"/>
              </a:rPr>
              <a:t> tot</a:t>
            </a:r>
          </a:p>
          <a:p>
            <a:pPr marL="400050"/>
            <a:r>
              <a:rPr lang="nl-NL" noProof="0" dirty="0"/>
              <a:t>angst</a:t>
            </a:r>
          </a:p>
          <a:p>
            <a:pPr marL="400050"/>
            <a:r>
              <a:rPr lang="nl-NL" dirty="0"/>
              <a:t>a</a:t>
            </a:r>
            <a:r>
              <a:rPr lang="nl-NL" noProof="0" dirty="0" err="1"/>
              <a:t>fwijzing</a:t>
            </a:r>
            <a:r>
              <a:rPr lang="nl-NL" noProof="0" dirty="0"/>
              <a:t> </a:t>
            </a:r>
          </a:p>
          <a:p>
            <a:pPr marL="400050"/>
            <a:r>
              <a:rPr lang="nl-NL" dirty="0"/>
              <a:t>h</a:t>
            </a:r>
            <a:r>
              <a:rPr lang="nl-NL" noProof="0" dirty="0" err="1"/>
              <a:t>aat</a:t>
            </a:r>
            <a:endParaRPr lang="nl-NL" b="1" noProof="0" dirty="0"/>
          </a:p>
          <a:p>
            <a:endParaRPr lang="nl-NL" noProof="0" dirty="0"/>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27</a:t>
            </a:fld>
            <a:endParaRPr lang="en-US" dirty="0"/>
          </a:p>
        </p:txBody>
      </p:sp>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lstStyle/>
          <a:p>
            <a:r>
              <a:rPr lang="nl-NL" i="1" noProof="0" dirty="0" err="1"/>
              <a:t>Toxic</a:t>
            </a:r>
            <a:r>
              <a:rPr lang="nl-NL" i="1" noProof="0" dirty="0"/>
              <a:t> </a:t>
            </a:r>
            <a:r>
              <a:rPr lang="nl-NL" i="1" noProof="0" dirty="0" err="1"/>
              <a:t>narratives</a:t>
            </a:r>
            <a:endParaRPr lang="nl-NL" i="1" noProof="0" dirty="0"/>
          </a:p>
        </p:txBody>
      </p:sp>
      <p:pic>
        <p:nvPicPr>
          <p:cNvPr id="6" name="Картина 5">
            <a:extLst>
              <a:ext uri="{FF2B5EF4-FFF2-40B4-BE49-F238E27FC236}">
                <a16:creationId xmlns:a16="http://schemas.microsoft.com/office/drawing/2014/main" id="{D8B91038-AD56-4D74-8A36-6DE4D459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124" y="2470155"/>
            <a:ext cx="4108076" cy="3581400"/>
          </a:xfrm>
          <a:prstGeom prst="rect">
            <a:avLst/>
          </a:prstGeom>
        </p:spPr>
      </p:pic>
      <p:sp>
        <p:nvSpPr>
          <p:cNvPr id="8" name="Текстово поле 11">
            <a:extLst>
              <a:ext uri="{FF2B5EF4-FFF2-40B4-BE49-F238E27FC236}">
                <a16:creationId xmlns:a16="http://schemas.microsoft.com/office/drawing/2014/main" id="{383BBC05-1068-4591-AA37-A2E861C4AEE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70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Картина 30" descr="Картина, която съдържа силует&#10;&#10;Описанието е генерирано автоматично">
            <a:extLst>
              <a:ext uri="{FF2B5EF4-FFF2-40B4-BE49-F238E27FC236}">
                <a16:creationId xmlns:a16="http://schemas.microsoft.com/office/drawing/2014/main" id="{396E0FBD-6415-4F1F-809A-4CEF33C73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762" y="4196132"/>
            <a:ext cx="858237" cy="951944"/>
          </a:xfrm>
          <a:prstGeom prst="rect">
            <a:avLst/>
          </a:prstGeom>
        </p:spPr>
      </p:pic>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nl-NL" noProof="0" dirty="0"/>
              <a:t>Narratieven</a:t>
            </a:r>
          </a:p>
        </p:txBody>
      </p:sp>
      <p:sp>
        <p:nvSpPr>
          <p:cNvPr id="7" name="Tekstvak 6">
            <a:extLst>
              <a:ext uri="{FF2B5EF4-FFF2-40B4-BE49-F238E27FC236}">
                <a16:creationId xmlns:a16="http://schemas.microsoft.com/office/drawing/2014/main" id="{1675DD71-B9B3-4D8A-8FB6-BBBF71A7EFF2}"/>
              </a:ext>
            </a:extLst>
          </p:cNvPr>
          <p:cNvSpPr txBox="1"/>
          <p:nvPr/>
        </p:nvSpPr>
        <p:spPr>
          <a:xfrm>
            <a:off x="3156705" y="6332810"/>
            <a:ext cx="3352800" cy="338554"/>
          </a:xfrm>
          <a:prstGeom prst="rect">
            <a:avLst/>
          </a:prstGeom>
          <a:noFill/>
        </p:spPr>
        <p:txBody>
          <a:bodyPr wrap="square" rtlCol="0">
            <a:spAutoFit/>
          </a:bodyPr>
          <a:lstStyle/>
          <a:p>
            <a:pPr algn="r"/>
            <a:r>
              <a:rPr lang="en-US" sz="800" i="1" dirty="0" err="1">
                <a:solidFill>
                  <a:schemeClr val="bg1">
                    <a:lumMod val="65000"/>
                  </a:schemeClr>
                </a:solidFill>
              </a:rPr>
              <a:t>Trevante</a:t>
            </a:r>
            <a:r>
              <a:rPr lang="en-US" sz="800" i="1" dirty="0">
                <a:solidFill>
                  <a:schemeClr val="bg1">
                    <a:lumMod val="65000"/>
                  </a:schemeClr>
                </a:solidFill>
              </a:rPr>
              <a:t> Rhodes speaking at the 2018 San Diego Comic Con International</a:t>
            </a:r>
          </a:p>
          <a:p>
            <a:pPr algn="r"/>
            <a:r>
              <a:rPr lang="en-GB" sz="800" i="1" dirty="0">
                <a:solidFill>
                  <a:schemeClr val="bg1">
                    <a:lumMod val="65000"/>
                  </a:schemeClr>
                </a:solidFill>
              </a:rPr>
              <a:t>Image credit: Gage Skidmore via commons.wikimedia.org</a:t>
            </a:r>
          </a:p>
        </p:txBody>
      </p:sp>
      <p:sp>
        <p:nvSpPr>
          <p:cNvPr id="13" name="Rechthoek 12">
            <a:extLst>
              <a:ext uri="{FF2B5EF4-FFF2-40B4-BE49-F238E27FC236}">
                <a16:creationId xmlns:a16="http://schemas.microsoft.com/office/drawing/2014/main" id="{06A67AB8-668A-491F-A8C1-5C1CF5010F5C}"/>
              </a:ext>
            </a:extLst>
          </p:cNvPr>
          <p:cNvSpPr/>
          <p:nvPr/>
        </p:nvSpPr>
        <p:spPr>
          <a:xfrm>
            <a:off x="163928" y="6096001"/>
            <a:ext cx="2503072" cy="369332"/>
          </a:xfrm>
          <a:prstGeom prst="rect">
            <a:avLst/>
          </a:prstGeom>
        </p:spPr>
        <p:txBody>
          <a:bodyPr wrap="square">
            <a:spAutoFit/>
          </a:bodyPr>
          <a:lstStyle/>
          <a:p>
            <a:pPr fontAlgn="base"/>
            <a:r>
              <a:rPr lang="en-GB" sz="900" i="1" dirty="0">
                <a:solidFill>
                  <a:schemeClr val="bg1">
                    <a:lumMod val="65000"/>
                  </a:schemeClr>
                </a:solidFill>
              </a:rPr>
              <a:t>George Bush</a:t>
            </a:r>
          </a:p>
          <a:p>
            <a:pPr fontAlgn="base"/>
            <a:r>
              <a:rPr lang="en-GB" sz="900" i="1" dirty="0">
                <a:solidFill>
                  <a:schemeClr val="bg1">
                    <a:lumMod val="65000"/>
                  </a:schemeClr>
                </a:solidFill>
              </a:rPr>
              <a:t>Image credit: </a:t>
            </a:r>
            <a:r>
              <a:rPr lang="en-US" sz="900" i="1" dirty="0">
                <a:solidFill>
                  <a:schemeClr val="bg1">
                    <a:lumMod val="65000"/>
                  </a:schemeClr>
                </a:solidFill>
              </a:rPr>
              <a:t>White House photo by Eric Draper</a:t>
            </a:r>
          </a:p>
        </p:txBody>
      </p:sp>
      <p:sp>
        <p:nvSpPr>
          <p:cNvPr id="14" name="Rechthoek 13">
            <a:extLst>
              <a:ext uri="{FF2B5EF4-FFF2-40B4-BE49-F238E27FC236}">
                <a16:creationId xmlns:a16="http://schemas.microsoft.com/office/drawing/2014/main" id="{137A9E23-E906-4B93-9E75-CBF1A8BAFDF2}"/>
              </a:ext>
            </a:extLst>
          </p:cNvPr>
          <p:cNvSpPr/>
          <p:nvPr/>
        </p:nvSpPr>
        <p:spPr>
          <a:xfrm>
            <a:off x="7017311" y="3685957"/>
            <a:ext cx="1874202" cy="461665"/>
          </a:xfrm>
          <a:prstGeom prst="rect">
            <a:avLst/>
          </a:prstGeom>
        </p:spPr>
        <p:txBody>
          <a:bodyPr wrap="square">
            <a:spAutoFit/>
          </a:bodyPr>
          <a:lstStyle/>
          <a:p>
            <a:pPr fontAlgn="base"/>
            <a:r>
              <a:rPr lang="en-US" sz="800" i="1" dirty="0">
                <a:solidFill>
                  <a:schemeClr val="bg1">
                    <a:lumMod val="65000"/>
                  </a:schemeClr>
                </a:solidFill>
              </a:rPr>
              <a:t>Serena Williams</a:t>
            </a:r>
          </a:p>
          <a:p>
            <a:pPr fontAlgn="base"/>
            <a:r>
              <a:rPr lang="en-GB" sz="800" i="1" dirty="0">
                <a:solidFill>
                  <a:schemeClr val="bg1">
                    <a:lumMod val="65000"/>
                  </a:schemeClr>
                </a:solidFill>
              </a:rPr>
              <a:t>Image credit: </a:t>
            </a:r>
            <a:r>
              <a:rPr lang="en-US" sz="800" i="1" dirty="0">
                <a:solidFill>
                  <a:schemeClr val="bg1">
                    <a:lumMod val="65000"/>
                  </a:schemeClr>
                </a:solidFill>
              </a:rPr>
              <a:t>Hanson K Joseph</a:t>
            </a:r>
            <a:r>
              <a:rPr lang="en-GB" sz="800" i="1" dirty="0">
                <a:solidFill>
                  <a:schemeClr val="bg1">
                    <a:lumMod val="65000"/>
                  </a:schemeClr>
                </a:solidFill>
              </a:rPr>
              <a:t> via commons.wikimedia.org</a:t>
            </a:r>
          </a:p>
        </p:txBody>
      </p:sp>
      <p:sp>
        <p:nvSpPr>
          <p:cNvPr id="15" name="Rechthoek 14">
            <a:extLst>
              <a:ext uri="{FF2B5EF4-FFF2-40B4-BE49-F238E27FC236}">
                <a16:creationId xmlns:a16="http://schemas.microsoft.com/office/drawing/2014/main" id="{0AA0E7E1-45FF-41FF-914F-5F9867294CAC}"/>
              </a:ext>
            </a:extLst>
          </p:cNvPr>
          <p:cNvSpPr/>
          <p:nvPr/>
        </p:nvSpPr>
        <p:spPr>
          <a:xfrm>
            <a:off x="6007714" y="1416992"/>
            <a:ext cx="2164789" cy="461665"/>
          </a:xfrm>
          <a:prstGeom prst="rect">
            <a:avLst/>
          </a:prstGeom>
        </p:spPr>
        <p:txBody>
          <a:bodyPr wrap="square">
            <a:spAutoFit/>
          </a:bodyPr>
          <a:lstStyle/>
          <a:p>
            <a:pPr fontAlgn="base"/>
            <a:r>
              <a:rPr lang="en-US" sz="800" i="1" dirty="0">
                <a:solidFill>
                  <a:schemeClr val="bg1">
                    <a:lumMod val="65000"/>
                  </a:schemeClr>
                </a:solidFill>
              </a:rPr>
              <a:t>Sadiq Khan </a:t>
            </a:r>
          </a:p>
          <a:p>
            <a:pPr fontAlgn="base"/>
            <a:r>
              <a:rPr lang="en-GB" sz="800" i="1" dirty="0">
                <a:solidFill>
                  <a:schemeClr val="bg1">
                    <a:lumMod val="65000"/>
                  </a:schemeClr>
                </a:solidFill>
              </a:rPr>
              <a:t>Image credit: </a:t>
            </a:r>
            <a:r>
              <a:rPr lang="nl-NL" sz="800" i="1" dirty="0">
                <a:solidFill>
                  <a:schemeClr val="bg1">
                    <a:lumMod val="65000"/>
                  </a:schemeClr>
                </a:solidFill>
              </a:rPr>
              <a:t>Shayan Barjesteh van Waalwijk van Doorn via commons.wikimedia.org/</a:t>
            </a:r>
            <a:endParaRPr lang="en-US" sz="800" i="1" dirty="0">
              <a:solidFill>
                <a:schemeClr val="bg1">
                  <a:lumMod val="65000"/>
                </a:schemeClr>
              </a:solidFill>
            </a:endParaRPr>
          </a:p>
        </p:txBody>
      </p:sp>
      <p:cxnSp>
        <p:nvCxnSpPr>
          <p:cNvPr id="20" name="Rechte verbindingslijn 19">
            <a:extLst>
              <a:ext uri="{FF2B5EF4-FFF2-40B4-BE49-F238E27FC236}">
                <a16:creationId xmlns:a16="http://schemas.microsoft.com/office/drawing/2014/main" id="{B2C0C826-8516-4832-A8F1-D8B255384B82}"/>
              </a:ext>
            </a:extLst>
          </p:cNvPr>
          <p:cNvCxnSpPr>
            <a:cxnSpLocks/>
          </p:cNvCxnSpPr>
          <p:nvPr/>
        </p:nvCxnSpPr>
        <p:spPr>
          <a:xfrm flipV="1">
            <a:off x="4047035" y="1648472"/>
            <a:ext cx="436269" cy="887801"/>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Rechte verbindingslijn 23">
            <a:extLst>
              <a:ext uri="{FF2B5EF4-FFF2-40B4-BE49-F238E27FC236}">
                <a16:creationId xmlns:a16="http://schemas.microsoft.com/office/drawing/2014/main" id="{A366ADA7-53AA-460A-A5D1-6B9E748729C2}"/>
              </a:ext>
            </a:extLst>
          </p:cNvPr>
          <p:cNvCxnSpPr>
            <a:cxnSpLocks/>
          </p:cNvCxnSpPr>
          <p:nvPr/>
        </p:nvCxnSpPr>
        <p:spPr>
          <a:xfrm>
            <a:off x="4419187" y="5524426"/>
            <a:ext cx="1993698" cy="66240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Rechte verbindingslijn 25">
            <a:extLst>
              <a:ext uri="{FF2B5EF4-FFF2-40B4-BE49-F238E27FC236}">
                <a16:creationId xmlns:a16="http://schemas.microsoft.com/office/drawing/2014/main" id="{38225D4C-1EDA-4F88-A7A4-AAC5E6E1E831}"/>
              </a:ext>
            </a:extLst>
          </p:cNvPr>
          <p:cNvCxnSpPr>
            <a:cxnSpLocks/>
            <a:endCxn id="1026" idx="1"/>
          </p:cNvCxnSpPr>
          <p:nvPr/>
        </p:nvCxnSpPr>
        <p:spPr>
          <a:xfrm flipV="1">
            <a:off x="4509093" y="2767634"/>
            <a:ext cx="2536014" cy="8540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Rechte verbindingslijn 27">
            <a:extLst>
              <a:ext uri="{FF2B5EF4-FFF2-40B4-BE49-F238E27FC236}">
                <a16:creationId xmlns:a16="http://schemas.microsoft.com/office/drawing/2014/main" id="{A074B2BB-F42D-448A-9FF2-D4013ECCD934}"/>
              </a:ext>
            </a:extLst>
          </p:cNvPr>
          <p:cNvCxnSpPr>
            <a:cxnSpLocks/>
            <a:endCxn id="3" idx="1"/>
          </p:cNvCxnSpPr>
          <p:nvPr/>
        </p:nvCxnSpPr>
        <p:spPr>
          <a:xfrm flipV="1">
            <a:off x="4442825" y="4205211"/>
            <a:ext cx="554998" cy="395585"/>
          </a:xfrm>
          <a:prstGeom prst="line">
            <a:avLst/>
          </a:prstGeom>
        </p:spPr>
        <p:style>
          <a:lnRef idx="1">
            <a:schemeClr val="accent5"/>
          </a:lnRef>
          <a:fillRef idx="0">
            <a:schemeClr val="accent5"/>
          </a:fillRef>
          <a:effectRef idx="0">
            <a:schemeClr val="accent5"/>
          </a:effectRef>
          <a:fontRef idx="minor">
            <a:schemeClr val="tx1"/>
          </a:fontRef>
        </p:style>
      </p:cxnSp>
      <p:sp>
        <p:nvSpPr>
          <p:cNvPr id="16" name="Rechthoek 15">
            <a:extLst>
              <a:ext uri="{FF2B5EF4-FFF2-40B4-BE49-F238E27FC236}">
                <a16:creationId xmlns:a16="http://schemas.microsoft.com/office/drawing/2014/main" id="{486BC481-118B-47E3-A300-582856B1F593}"/>
              </a:ext>
            </a:extLst>
          </p:cNvPr>
          <p:cNvSpPr/>
          <p:nvPr/>
        </p:nvSpPr>
        <p:spPr>
          <a:xfrm>
            <a:off x="4888956" y="5054312"/>
            <a:ext cx="2086439" cy="461665"/>
          </a:xfrm>
          <a:prstGeom prst="rect">
            <a:avLst/>
          </a:prstGeom>
        </p:spPr>
        <p:txBody>
          <a:bodyPr wrap="square">
            <a:spAutoFit/>
          </a:bodyPr>
          <a:lstStyle/>
          <a:p>
            <a:pPr fontAlgn="base"/>
            <a:r>
              <a:rPr lang="en-GB" sz="800" i="1" dirty="0">
                <a:solidFill>
                  <a:schemeClr val="bg1">
                    <a:lumMod val="65000"/>
                  </a:schemeClr>
                </a:solidFill>
              </a:rPr>
              <a:t>Mohamed Salah</a:t>
            </a:r>
          </a:p>
          <a:p>
            <a:pPr fontAlgn="base"/>
            <a:r>
              <a:rPr lang="en-GB" sz="800" i="1" dirty="0">
                <a:solidFill>
                  <a:schemeClr val="bg1">
                    <a:lumMod val="65000"/>
                  </a:schemeClr>
                </a:solidFill>
              </a:rPr>
              <a:t>Image credit: Fars News Agency via commons.wikimedia.org </a:t>
            </a:r>
            <a:endParaRPr lang="en-US" sz="800" i="1" dirty="0">
              <a:solidFill>
                <a:schemeClr val="bg1">
                  <a:lumMod val="65000"/>
                </a:schemeClr>
              </a:solidFill>
            </a:endParaRPr>
          </a:p>
        </p:txBody>
      </p:sp>
      <p:sp>
        <p:nvSpPr>
          <p:cNvPr id="17" name="Правоъгълник 16">
            <a:extLst>
              <a:ext uri="{FF2B5EF4-FFF2-40B4-BE49-F238E27FC236}">
                <a16:creationId xmlns:a16="http://schemas.microsoft.com/office/drawing/2014/main" id="{59587C6E-145A-4928-A455-D34458C81D5F}"/>
              </a:ext>
            </a:extLst>
          </p:cNvPr>
          <p:cNvSpPr/>
          <p:nvPr/>
        </p:nvSpPr>
        <p:spPr>
          <a:xfrm>
            <a:off x="252488" y="2819400"/>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ECHTE MANNEN HUILEN NIET</a:t>
            </a:r>
            <a:endParaRPr lang="bg-BG" dirty="0"/>
          </a:p>
        </p:txBody>
      </p:sp>
      <p:pic>
        <p:nvPicPr>
          <p:cNvPr id="1026" name="Picture 2">
            <a:extLst>
              <a:ext uri="{FF2B5EF4-FFF2-40B4-BE49-F238E27FC236}">
                <a16:creationId xmlns:a16="http://schemas.microsoft.com/office/drawing/2014/main" id="{F9130C94-E23A-40E7-B04D-DF7EBA343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107" y="1849311"/>
            <a:ext cx="1471770" cy="1836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D47D46-D3CD-48C7-832D-B3D82F4808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338"/>
          <a:stretch/>
        </p:blipFill>
        <p:spPr bwMode="auto">
          <a:xfrm>
            <a:off x="4464219" y="297713"/>
            <a:ext cx="1309823" cy="1653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14280334-09AD-4DCA-9DD6-3C7AAF3E9B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823" y="3347961"/>
            <a:ext cx="1552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7931BE-7445-44CC-908B-B388B463F36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642" r="18737"/>
          <a:stretch/>
        </p:blipFill>
        <p:spPr bwMode="auto">
          <a:xfrm>
            <a:off x="6824234" y="5054313"/>
            <a:ext cx="1556134" cy="16044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54B73E7-B93E-43D0-944A-DA9A511E52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88" y="4263667"/>
            <a:ext cx="2414512" cy="1776893"/>
          </a:xfrm>
          <a:prstGeom prst="rect">
            <a:avLst/>
          </a:prstGeom>
          <a:noFill/>
          <a:extLst>
            <a:ext uri="{909E8E84-426E-40DD-AFC4-6F175D3DCCD1}">
              <a14:hiddenFill xmlns:a14="http://schemas.microsoft.com/office/drawing/2010/main">
                <a:solidFill>
                  <a:srgbClr val="FFFFFF"/>
                </a:solidFill>
              </a14:hiddenFill>
            </a:ext>
          </a:extLst>
        </p:spPr>
      </p:pic>
      <p:sp>
        <p:nvSpPr>
          <p:cNvPr id="10" name="Правоъгълник 9">
            <a:extLst>
              <a:ext uri="{FF2B5EF4-FFF2-40B4-BE49-F238E27FC236}">
                <a16:creationId xmlns:a16="http://schemas.microsoft.com/office/drawing/2014/main" id="{2C9EE578-41D0-48EA-81FE-9282358828E7}"/>
              </a:ext>
            </a:extLst>
          </p:cNvPr>
          <p:cNvSpPr/>
          <p:nvPr/>
        </p:nvSpPr>
        <p:spPr>
          <a:xfrm>
            <a:off x="2802517" y="2286001"/>
            <a:ext cx="1905002"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BRITISH</a:t>
            </a:r>
          </a:p>
          <a:p>
            <a:endParaRPr lang="en-US" b="1" dirty="0">
              <a:solidFill>
                <a:srgbClr val="002060"/>
              </a:solidFill>
            </a:endParaRPr>
          </a:p>
          <a:p>
            <a:endParaRPr lang="en-US" b="1" dirty="0">
              <a:solidFill>
                <a:srgbClr val="002060"/>
              </a:solidFill>
            </a:endParaRPr>
          </a:p>
          <a:p>
            <a:r>
              <a:rPr lang="en-US" b="1" dirty="0">
                <a:solidFill>
                  <a:srgbClr val="002060"/>
                </a:solidFill>
              </a:rPr>
              <a:t>FEMALE</a:t>
            </a:r>
          </a:p>
          <a:p>
            <a:endParaRPr lang="en-US" b="1" dirty="0">
              <a:solidFill>
                <a:srgbClr val="002060"/>
              </a:solidFill>
            </a:endParaRPr>
          </a:p>
          <a:p>
            <a:endParaRPr lang="en-US" b="1" dirty="0">
              <a:solidFill>
                <a:srgbClr val="002060"/>
              </a:solidFill>
            </a:endParaRPr>
          </a:p>
          <a:p>
            <a:r>
              <a:rPr lang="en-US" b="1" dirty="0">
                <a:solidFill>
                  <a:srgbClr val="002060"/>
                </a:solidFill>
              </a:rPr>
              <a:t>MUSLIM</a:t>
            </a:r>
          </a:p>
          <a:p>
            <a:endParaRPr lang="en-US" b="1" dirty="0">
              <a:solidFill>
                <a:srgbClr val="002060"/>
              </a:solidFill>
            </a:endParaRPr>
          </a:p>
          <a:p>
            <a:endParaRPr lang="en-US" b="1" dirty="0">
              <a:solidFill>
                <a:srgbClr val="002060"/>
              </a:solidFill>
            </a:endParaRPr>
          </a:p>
          <a:p>
            <a:r>
              <a:rPr lang="en-US" b="1" dirty="0">
                <a:solidFill>
                  <a:srgbClr val="002060"/>
                </a:solidFill>
              </a:rPr>
              <a:t>GAY</a:t>
            </a:r>
            <a:endParaRPr lang="bg-BG" b="1" dirty="0">
              <a:solidFill>
                <a:srgbClr val="002060"/>
              </a:solidFill>
            </a:endParaRPr>
          </a:p>
        </p:txBody>
      </p:sp>
      <p:pic>
        <p:nvPicPr>
          <p:cNvPr id="25" name="Картина 24">
            <a:extLst>
              <a:ext uri="{FF2B5EF4-FFF2-40B4-BE49-F238E27FC236}">
                <a16:creationId xmlns:a16="http://schemas.microsoft.com/office/drawing/2014/main" id="{3C9A931F-0DBC-41B2-A041-D0EA60788E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7400" y="3429001"/>
            <a:ext cx="744829" cy="816252"/>
          </a:xfrm>
          <a:prstGeom prst="rect">
            <a:avLst/>
          </a:prstGeom>
        </p:spPr>
      </p:pic>
      <p:pic>
        <p:nvPicPr>
          <p:cNvPr id="35" name="Картина 34" descr="Картина, която съдържа лице, открито, мъж, носене&#10;&#10;Описанието е генерирано автоматично">
            <a:extLst>
              <a:ext uri="{FF2B5EF4-FFF2-40B4-BE49-F238E27FC236}">
                <a16:creationId xmlns:a16="http://schemas.microsoft.com/office/drawing/2014/main" id="{601322FF-A2BD-4E41-BDF4-B5FFEE5EBF0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256" r="15677"/>
          <a:stretch/>
        </p:blipFill>
        <p:spPr>
          <a:xfrm>
            <a:off x="3554747" y="5187897"/>
            <a:ext cx="756361" cy="739645"/>
          </a:xfrm>
          <a:prstGeom prst="rect">
            <a:avLst/>
          </a:prstGeom>
        </p:spPr>
      </p:pic>
      <p:sp>
        <p:nvSpPr>
          <p:cNvPr id="23" name="Текстово поле 11">
            <a:extLst>
              <a:ext uri="{FF2B5EF4-FFF2-40B4-BE49-F238E27FC236}">
                <a16:creationId xmlns:a16="http://schemas.microsoft.com/office/drawing/2014/main" id="{221DF06D-9E5A-4C2E-B4C8-D9E0E7BB633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9" name="Picture 2" descr="Free Images - SnappyGoat.com- bestof:Squirrely Dustin Ginetz">
            <a:extLst>
              <a:ext uri="{FF2B5EF4-FFF2-40B4-BE49-F238E27FC236}">
                <a16:creationId xmlns:a16="http://schemas.microsoft.com/office/drawing/2014/main" id="{D7F7B2EB-07AD-4195-99E5-9C3701A75E7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308" t="11984" r="29862" b="42641"/>
          <a:stretch/>
        </p:blipFill>
        <p:spPr bwMode="auto">
          <a:xfrm>
            <a:off x="3790730" y="2422110"/>
            <a:ext cx="781269" cy="887802"/>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CB224FAD-DA36-4136-9480-966A4FFC6D07}"/>
              </a:ext>
            </a:extLst>
          </p:cNvPr>
          <p:cNvSpPr txBox="1"/>
          <p:nvPr/>
        </p:nvSpPr>
        <p:spPr>
          <a:xfrm>
            <a:off x="2633355" y="2320829"/>
            <a:ext cx="1299572" cy="215444"/>
          </a:xfrm>
          <a:prstGeom prst="rect">
            <a:avLst/>
          </a:prstGeom>
          <a:noFill/>
        </p:spPr>
        <p:txBody>
          <a:bodyPr wrap="square">
            <a:spAutoFit/>
          </a:bodyPr>
          <a:lstStyle/>
          <a:p>
            <a:r>
              <a:rPr lang="nl-NL" sz="800" i="1" dirty="0">
                <a:solidFill>
                  <a:schemeClr val="bg1">
                    <a:lumMod val="65000"/>
                  </a:schemeClr>
                </a:solidFill>
              </a:rPr>
              <a:t>https://snappygoat.com/</a:t>
            </a:r>
          </a:p>
        </p:txBody>
      </p:sp>
    </p:spTree>
    <p:extLst>
      <p:ext uri="{BB962C8B-B14F-4D97-AF65-F5344CB8AC3E}">
        <p14:creationId xmlns:p14="http://schemas.microsoft.com/office/powerpoint/2010/main" val="25562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animBg="1"/>
      <p:bldP spid="1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a:t>
            </a:fld>
            <a:endParaRPr lang="en-US" dirty="0"/>
          </a:p>
        </p:txBody>
      </p:sp>
      <p:sp>
        <p:nvSpPr>
          <p:cNvPr id="5" name="Заглавие 4">
            <a:extLst>
              <a:ext uri="{FF2B5EF4-FFF2-40B4-BE49-F238E27FC236}">
                <a16:creationId xmlns:a16="http://schemas.microsoft.com/office/drawing/2014/main" id="{A5392224-5DF9-4A23-98B1-5D57EB11649E}"/>
              </a:ext>
            </a:extLst>
          </p:cNvPr>
          <p:cNvSpPr>
            <a:spLocks noGrp="1"/>
          </p:cNvSpPr>
          <p:nvPr>
            <p:ph type="title"/>
          </p:nvPr>
        </p:nvSpPr>
        <p:spPr/>
        <p:txBody>
          <a:bodyPr/>
          <a:lstStyle/>
          <a:p>
            <a:r>
              <a:rPr lang="nl-NL" noProof="0" dirty="0"/>
              <a:t>Vraag</a:t>
            </a:r>
          </a:p>
        </p:txBody>
      </p:sp>
      <p:sp>
        <p:nvSpPr>
          <p:cNvPr id="9" name="Контейнер за съдържание 2">
            <a:extLst>
              <a:ext uri="{FF2B5EF4-FFF2-40B4-BE49-F238E27FC236}">
                <a16:creationId xmlns:a16="http://schemas.microsoft.com/office/drawing/2014/main" id="{3932327B-2719-4596-AC98-E112F20E585D}"/>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nl-NL" sz="2000" dirty="0"/>
              <a:t>Wat heb je in de context van je werk het meest nodig om bij te dragen aan het </a:t>
            </a:r>
            <a:r>
              <a:rPr lang="nl-NL" sz="2000" i="1" dirty="0"/>
              <a:t>voorkomen</a:t>
            </a:r>
            <a:r>
              <a:rPr lang="nl-NL" sz="2000" dirty="0"/>
              <a:t> van radicalisering?</a:t>
            </a:r>
          </a:p>
        </p:txBody>
      </p:sp>
    </p:spTree>
    <p:extLst>
      <p:ext uri="{BB962C8B-B14F-4D97-AF65-F5344CB8AC3E}">
        <p14:creationId xmlns:p14="http://schemas.microsoft.com/office/powerpoint/2010/main" val="10689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nl-NL" dirty="0"/>
              <a:t>Workshop Narratieven en identiteit</a:t>
            </a:r>
          </a:p>
        </p:txBody>
      </p:sp>
      <p:sp>
        <p:nvSpPr>
          <p:cNvPr id="4" name="Tijdelijke aanduiding voor datum 3">
            <a:extLst>
              <a:ext uri="{FF2B5EF4-FFF2-40B4-BE49-F238E27FC236}">
                <a16:creationId xmlns:a16="http://schemas.microsoft.com/office/drawing/2014/main" id="{8C43D417-80C9-43BC-AD6C-2AB7FD920AAF}"/>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7993E984-46A1-4C26-9258-DCED32249725}"/>
              </a:ext>
            </a:extLst>
          </p:cNvPr>
          <p:cNvSpPr>
            <a:spLocks noGrp="1"/>
          </p:cNvSpPr>
          <p:nvPr>
            <p:ph type="ftr" sz="quarter" idx="11"/>
          </p:nvPr>
        </p:nvSpPr>
        <p:spPr/>
        <p:txBody>
          <a:bodyPr/>
          <a:lstStyle/>
          <a:p>
            <a:r>
              <a:rPr lang="nl-NL" dirty="0"/>
              <a:t>www.armourproject.eu</a:t>
            </a:r>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nl-NL" smtClean="0"/>
              <a:t>29</a:t>
            </a:fld>
            <a:endParaRPr lang="nl-NL" dirty="0"/>
          </a:p>
        </p:txBody>
      </p:sp>
      <p:graphicFrame>
        <p:nvGraphicFramePr>
          <p:cNvPr id="7" name="Diagram 6">
            <a:extLst>
              <a:ext uri="{FF2B5EF4-FFF2-40B4-BE49-F238E27FC236}">
                <a16:creationId xmlns:a16="http://schemas.microsoft.com/office/drawing/2014/main" id="{B55FF617-9B21-4DC2-98A8-AADFAF2C1E5B}"/>
              </a:ext>
            </a:extLst>
          </p:cNvPr>
          <p:cNvGraphicFramePr/>
          <p:nvPr/>
        </p:nvGraphicFramePr>
        <p:xfrm>
          <a:off x="685800" y="2102922"/>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Текстово поле 11">
            <a:extLst>
              <a:ext uri="{FF2B5EF4-FFF2-40B4-BE49-F238E27FC236}">
                <a16:creationId xmlns:a16="http://schemas.microsoft.com/office/drawing/2014/main" id="{771CB7F6-5586-443B-AC4B-13FC8E08745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01372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Wat viel je op?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t>Reflecteer op de betekenis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Deel je verhaal in je groep</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Wie ben </a:t>
            </a:r>
            <a:r>
              <a:rPr lang="en-US" dirty="0" err="1">
                <a:solidFill>
                  <a:schemeClr val="tx1">
                    <a:lumMod val="75000"/>
                    <a:lumOff val="25000"/>
                  </a:schemeClr>
                </a:solidFill>
              </a:rPr>
              <a:t>ik</a:t>
            </a:r>
            <a:r>
              <a:rPr lang="en-US" dirty="0">
                <a:solidFill>
                  <a:schemeClr val="tx1">
                    <a:lumMod val="75000"/>
                    <a:lumOff val="25000"/>
                  </a:schemeClr>
                </a:solidFill>
              </a:rPr>
              <a:t>?</a:t>
            </a: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Kies een formulier</a:t>
            </a:r>
          </a:p>
          <a:p>
            <a:pPr algn="ctr"/>
            <a:endParaRPr lang="nl-NL"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Maak groepen van 3, 4 or 5</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noProof="0" dirty="0"/>
              <a:t>Narratieven en identiteit: Oefening 2</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nl-NL" smtClean="0"/>
              <a:t>30</a:t>
            </a:fld>
            <a:endParaRPr lang="nl-NL" dirty="0"/>
          </a:p>
        </p:txBody>
      </p:sp>
      <p:sp>
        <p:nvSpPr>
          <p:cNvPr id="34" name="Текстово поле 11">
            <a:extLst>
              <a:ext uri="{FF2B5EF4-FFF2-40B4-BE49-F238E27FC236}">
                <a16:creationId xmlns:a16="http://schemas.microsoft.com/office/drawing/2014/main" id="{B3D15156-6692-4715-8E0A-0583B5FA1EF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noProof="0" dirty="0"/>
              <a:t>Narratieven en identiteit: Oefening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861542" y="4432150"/>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352077" y="3886019"/>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735985" y="4339132"/>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86134" y="2974634"/>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552989" y="3064611"/>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413229" y="4389823"/>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502572" y="3790052"/>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914400" y="2930440"/>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1023622" y="3026823"/>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449712" y="4055211"/>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572414" y="4147556"/>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670226" y="4106891"/>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800124" y="4220190"/>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Wie ben </a:t>
            </a:r>
            <a:r>
              <a:rPr lang="en-GB" sz="2400" dirty="0" err="1">
                <a:solidFill>
                  <a:srgbClr val="0770B1"/>
                </a:solidFill>
                <a:latin typeface="+mj-lt"/>
                <a:ea typeface="+mj-ea"/>
                <a:cs typeface="+mj-cs"/>
              </a:rPr>
              <a:t>ik</a:t>
            </a:r>
            <a:r>
              <a:rPr lang="en-GB" sz="2400" dirty="0">
                <a:solidFill>
                  <a:srgbClr val="0770B1"/>
                </a:solidFill>
                <a:latin typeface="+mj-lt"/>
                <a:ea typeface="+mj-ea"/>
                <a:cs typeface="+mj-cs"/>
              </a:rPr>
              <a:t>?</a:t>
            </a:r>
          </a:p>
        </p:txBody>
      </p:sp>
    </p:spTree>
    <p:extLst>
      <p:ext uri="{BB962C8B-B14F-4D97-AF65-F5344CB8AC3E}">
        <p14:creationId xmlns:p14="http://schemas.microsoft.com/office/powerpoint/2010/main" val="273384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dirty="0"/>
              <a:t>6. Constructief discussiëren</a:t>
            </a:r>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dirty="0"/>
              <a:t>Voorkomen van radicalisering door jongeren </a:t>
            </a:r>
            <a:br>
              <a:rPr lang="nl-NL" i="1" dirty="0"/>
            </a:br>
            <a:r>
              <a:rPr lang="nl-NL" i="1" dirty="0"/>
              <a:t>beter te leren discussiëren</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32</a:t>
            </a:fld>
            <a:endParaRPr lang="en-US" dirty="0">
              <a:solidFill>
                <a:prstClr val="white"/>
              </a:solidFill>
              <a:latin typeface="Calibri"/>
            </a:endParaRPr>
          </a:p>
        </p:txBody>
      </p:sp>
    </p:spTree>
    <p:extLst>
      <p:ext uri="{BB962C8B-B14F-4D97-AF65-F5344CB8AC3E}">
        <p14:creationId xmlns:p14="http://schemas.microsoft.com/office/powerpoint/2010/main" val="1449518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83675AD-B0AD-4A23-8676-41620D0529DA}"/>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9E8F5AEA-25FB-49B6-B38B-C7D9E05E5EA9}"/>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0A309E54-60DD-4FBF-B2A7-3548CC0D77A8}"/>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8" name="Title 1">
            <a:extLst>
              <a:ext uri="{FF2B5EF4-FFF2-40B4-BE49-F238E27FC236}">
                <a16:creationId xmlns:a16="http://schemas.microsoft.com/office/drawing/2014/main" id="{8589CB6E-F1A5-4EDC-94D3-0BEEE5CF8080}"/>
              </a:ext>
            </a:extLst>
          </p:cNvPr>
          <p:cNvSpPr txBox="1">
            <a:spLocks/>
          </p:cNvSpPr>
          <p:nvPr/>
        </p:nvSpPr>
        <p:spPr>
          <a:xfrm>
            <a:off x="1638300" y="609600"/>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Constructief discussiëren</a:t>
            </a:r>
          </a:p>
        </p:txBody>
      </p:sp>
      <p:sp>
        <p:nvSpPr>
          <p:cNvPr id="9" name="TextBox 8">
            <a:extLst>
              <a:ext uri="{FF2B5EF4-FFF2-40B4-BE49-F238E27FC236}">
                <a16:creationId xmlns:a16="http://schemas.microsoft.com/office/drawing/2014/main" id="{D10C9B01-097B-40CB-90A4-78C39B696C1F}"/>
              </a:ext>
            </a:extLst>
          </p:cNvPr>
          <p:cNvSpPr txBox="1"/>
          <p:nvPr/>
        </p:nvSpPr>
        <p:spPr>
          <a:xfrm>
            <a:off x="527574" y="6016409"/>
            <a:ext cx="2086645" cy="246221"/>
          </a:xfrm>
          <a:prstGeom prst="rect">
            <a:avLst/>
          </a:prstGeom>
          <a:noFill/>
        </p:spPr>
        <p:txBody>
          <a:bodyPr wrap="square" rtlCol="0">
            <a:spAutoFit/>
          </a:bodyPr>
          <a:lstStyle/>
          <a:p>
            <a:r>
              <a:rPr lang="nl-NL" sz="1000" dirty="0">
                <a:solidFill>
                  <a:schemeClr val="tx1">
                    <a:lumMod val="50000"/>
                    <a:lumOff val="50000"/>
                  </a:schemeClr>
                </a:solidFill>
              </a:rPr>
              <a:t>Bron: </a:t>
            </a:r>
            <a:r>
              <a:rPr lang="nl-NL" sz="1000" dirty="0" err="1">
                <a:solidFill>
                  <a:schemeClr val="tx1">
                    <a:lumMod val="50000"/>
                    <a:lumOff val="50000"/>
                  </a:schemeClr>
                </a:solidFill>
              </a:rPr>
              <a:t>based</a:t>
            </a:r>
            <a:r>
              <a:rPr lang="nl-NL" sz="1000" dirty="0">
                <a:solidFill>
                  <a:schemeClr val="tx1">
                    <a:lumMod val="50000"/>
                    <a:lumOff val="50000"/>
                  </a:schemeClr>
                </a:solidFill>
              </a:rPr>
              <a:t> on Feddes, et al. (2015)</a:t>
            </a:r>
          </a:p>
        </p:txBody>
      </p:sp>
      <p:sp>
        <p:nvSpPr>
          <p:cNvPr id="10" name="Rectangle 235">
            <a:extLst>
              <a:ext uri="{FF2B5EF4-FFF2-40B4-BE49-F238E27FC236}">
                <a16:creationId xmlns:a16="http://schemas.microsoft.com/office/drawing/2014/main" id="{6BFC4B40-B712-461A-90CC-49799DC8D9AF}"/>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11" name="Rectangle 235">
            <a:extLst>
              <a:ext uri="{FF2B5EF4-FFF2-40B4-BE49-F238E27FC236}">
                <a16:creationId xmlns:a16="http://schemas.microsoft.com/office/drawing/2014/main" id="{437F9EC2-03F0-45D7-8F87-986D504A69B7}"/>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12" name="Rectangle 235">
            <a:extLst>
              <a:ext uri="{FF2B5EF4-FFF2-40B4-BE49-F238E27FC236}">
                <a16:creationId xmlns:a16="http://schemas.microsoft.com/office/drawing/2014/main" id="{BA11EE82-7112-4CCF-9029-0D376AEF4E54}"/>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3" name="Rectangle 235">
            <a:extLst>
              <a:ext uri="{FF2B5EF4-FFF2-40B4-BE49-F238E27FC236}">
                <a16:creationId xmlns:a16="http://schemas.microsoft.com/office/drawing/2014/main" id="{0A132CF3-4AD0-41D9-A21E-09DAE413D74A}"/>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4" name="Rectangle 235">
            <a:extLst>
              <a:ext uri="{FF2B5EF4-FFF2-40B4-BE49-F238E27FC236}">
                <a16:creationId xmlns:a16="http://schemas.microsoft.com/office/drawing/2014/main" id="{C05C62FE-EF0B-4FF0-9981-E0BB485D1DF5}"/>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5" name="Rectangle 235">
            <a:extLst>
              <a:ext uri="{FF2B5EF4-FFF2-40B4-BE49-F238E27FC236}">
                <a16:creationId xmlns:a16="http://schemas.microsoft.com/office/drawing/2014/main" id="{3A5943F6-0529-45E9-86BD-283ACD313FDD}"/>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6" name="Rectangle 235">
            <a:extLst>
              <a:ext uri="{FF2B5EF4-FFF2-40B4-BE49-F238E27FC236}">
                <a16:creationId xmlns:a16="http://schemas.microsoft.com/office/drawing/2014/main" id="{E4A1FEE4-890C-45C9-8A1C-A01BEC138216}"/>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7" name="Rectangle 235">
            <a:extLst>
              <a:ext uri="{FF2B5EF4-FFF2-40B4-BE49-F238E27FC236}">
                <a16:creationId xmlns:a16="http://schemas.microsoft.com/office/drawing/2014/main" id="{29FCFF0E-1952-4BCE-B7EA-84E749393588}"/>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8" name="Rectangle 235">
            <a:extLst>
              <a:ext uri="{FF2B5EF4-FFF2-40B4-BE49-F238E27FC236}">
                <a16:creationId xmlns:a16="http://schemas.microsoft.com/office/drawing/2014/main" id="{3D0C3157-D960-40F9-A812-CF6FE2896A78}"/>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9" name="Pijl: rechts 18">
            <a:extLst>
              <a:ext uri="{FF2B5EF4-FFF2-40B4-BE49-F238E27FC236}">
                <a16:creationId xmlns:a16="http://schemas.microsoft.com/office/drawing/2014/main" id="{3E9106C2-BC4C-4564-8C2E-D98FEA9AF17B}"/>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Exploratie  III. Lidmaatschap  IV. Actie</a:t>
            </a:r>
          </a:p>
        </p:txBody>
      </p:sp>
      <p:sp>
        <p:nvSpPr>
          <p:cNvPr id="20" name="Rechteraccolade 19">
            <a:extLst>
              <a:ext uri="{FF2B5EF4-FFF2-40B4-BE49-F238E27FC236}">
                <a16:creationId xmlns:a16="http://schemas.microsoft.com/office/drawing/2014/main" id="{34673224-4E31-47D9-B65B-C08E20300548}"/>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21" name="Rectangle 235">
            <a:extLst>
              <a:ext uri="{FF2B5EF4-FFF2-40B4-BE49-F238E27FC236}">
                <a16:creationId xmlns:a16="http://schemas.microsoft.com/office/drawing/2014/main" id="{5099B80F-6B71-4BCD-AAB3-1DD11492EDD0}"/>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22" name="Rectangle 235">
            <a:extLst>
              <a:ext uri="{FF2B5EF4-FFF2-40B4-BE49-F238E27FC236}">
                <a16:creationId xmlns:a16="http://schemas.microsoft.com/office/drawing/2014/main" id="{7F94C5E0-7642-4DD2-B744-1127B050398B}"/>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3" name="Rectangle 235">
            <a:extLst>
              <a:ext uri="{FF2B5EF4-FFF2-40B4-BE49-F238E27FC236}">
                <a16:creationId xmlns:a16="http://schemas.microsoft.com/office/drawing/2014/main" id="{AB229354-4253-487B-8CE6-33202B8B66E8}"/>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4" name="Rectangle 235">
            <a:extLst>
              <a:ext uri="{FF2B5EF4-FFF2-40B4-BE49-F238E27FC236}">
                <a16:creationId xmlns:a16="http://schemas.microsoft.com/office/drawing/2014/main" id="{91796591-B87B-4D45-8089-D31DD3F437F8}"/>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5" name="Pijl: omlaag 24">
            <a:extLst>
              <a:ext uri="{FF2B5EF4-FFF2-40B4-BE49-F238E27FC236}">
                <a16:creationId xmlns:a16="http://schemas.microsoft.com/office/drawing/2014/main" id="{1B923F9F-1839-49E1-8944-8D27C96B8A7E}"/>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9760593B-77BA-4872-BA3A-05BB770E098D}"/>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3FD7AF7C-E05C-459A-A407-F4FA46EC05C3}"/>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3F6C29AE-0C9F-4C89-A131-4B24C9F015F1}"/>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Pijl: omlaag 28">
            <a:extLst>
              <a:ext uri="{FF2B5EF4-FFF2-40B4-BE49-F238E27FC236}">
                <a16:creationId xmlns:a16="http://schemas.microsoft.com/office/drawing/2014/main" id="{8FBE37AE-94BD-40BB-B929-2BA7882ADA5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0" name="Pijl: omlaag 29">
            <a:extLst>
              <a:ext uri="{FF2B5EF4-FFF2-40B4-BE49-F238E27FC236}">
                <a16:creationId xmlns:a16="http://schemas.microsoft.com/office/drawing/2014/main" id="{7E09E1E4-2116-4464-BB7C-5013A285A8C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1" name="Pijl: omlaag 30">
            <a:extLst>
              <a:ext uri="{FF2B5EF4-FFF2-40B4-BE49-F238E27FC236}">
                <a16:creationId xmlns:a16="http://schemas.microsoft.com/office/drawing/2014/main" id="{06D823DE-1719-4D64-9D35-E75BBEDA8FB8}"/>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2" name="Tekstvak 31">
            <a:extLst>
              <a:ext uri="{FF2B5EF4-FFF2-40B4-BE49-F238E27FC236}">
                <a16:creationId xmlns:a16="http://schemas.microsoft.com/office/drawing/2014/main" id="{8C17754A-B252-4FA9-8114-1EF4B2E0F4EC}"/>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3" name="Tekstvak 32">
            <a:extLst>
              <a:ext uri="{FF2B5EF4-FFF2-40B4-BE49-F238E27FC236}">
                <a16:creationId xmlns:a16="http://schemas.microsoft.com/office/drawing/2014/main" id="{FD77C09F-FF25-4937-A350-AAF9D5E1246B}"/>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4" name="Tekstvak 33">
            <a:extLst>
              <a:ext uri="{FF2B5EF4-FFF2-40B4-BE49-F238E27FC236}">
                <a16:creationId xmlns:a16="http://schemas.microsoft.com/office/drawing/2014/main" id="{833E0450-A556-4606-A362-0A326DBBB80B}"/>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5" name="Rechte verbindingslijn met pijl 34">
            <a:extLst>
              <a:ext uri="{FF2B5EF4-FFF2-40B4-BE49-F238E27FC236}">
                <a16:creationId xmlns:a16="http://schemas.microsoft.com/office/drawing/2014/main" id="{9A29435E-826A-4D57-BDC7-8FF94FC9DD3B}"/>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Rechte verbindingslijn met pijl 35">
            <a:extLst>
              <a:ext uri="{FF2B5EF4-FFF2-40B4-BE49-F238E27FC236}">
                <a16:creationId xmlns:a16="http://schemas.microsoft.com/office/drawing/2014/main" id="{7488311A-B313-423D-A4F7-E880BBC6443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7" name="Rechte verbindingslijn met pijl 36">
            <a:extLst>
              <a:ext uri="{FF2B5EF4-FFF2-40B4-BE49-F238E27FC236}">
                <a16:creationId xmlns:a16="http://schemas.microsoft.com/office/drawing/2014/main" id="{6AA5E227-2995-49E1-90E8-8459853057E2}"/>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8" name="Tekstvak 37">
            <a:extLst>
              <a:ext uri="{FF2B5EF4-FFF2-40B4-BE49-F238E27FC236}">
                <a16:creationId xmlns:a16="http://schemas.microsoft.com/office/drawing/2014/main" id="{87E2F29C-477F-4AAD-A012-C349473CD6D7}"/>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9" name="Ovaal 38">
            <a:extLst>
              <a:ext uri="{FF2B5EF4-FFF2-40B4-BE49-F238E27FC236}">
                <a16:creationId xmlns:a16="http://schemas.microsoft.com/office/drawing/2014/main" id="{D9C20EFB-7B48-434E-A0A5-EAAB2EB53E89}"/>
              </a:ext>
            </a:extLst>
          </p:cNvPr>
          <p:cNvSpPr/>
          <p:nvPr/>
        </p:nvSpPr>
        <p:spPr>
          <a:xfrm>
            <a:off x="1971363" y="5424382"/>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al 39">
            <a:extLst>
              <a:ext uri="{FF2B5EF4-FFF2-40B4-BE49-F238E27FC236}">
                <a16:creationId xmlns:a16="http://schemas.microsoft.com/office/drawing/2014/main" id="{50B56257-35A8-4645-958F-20131DEF1FFE}"/>
              </a:ext>
            </a:extLst>
          </p:cNvPr>
          <p:cNvSpPr/>
          <p:nvPr/>
        </p:nvSpPr>
        <p:spPr>
          <a:xfrm>
            <a:off x="7112857" y="2957200"/>
            <a:ext cx="1799430" cy="561326"/>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al 40">
            <a:extLst>
              <a:ext uri="{FF2B5EF4-FFF2-40B4-BE49-F238E27FC236}">
                <a16:creationId xmlns:a16="http://schemas.microsoft.com/office/drawing/2014/main" id="{CCDBDAD7-7E7B-4B78-BFF2-6482D4E45AD2}"/>
              </a:ext>
            </a:extLst>
          </p:cNvPr>
          <p:cNvSpPr/>
          <p:nvPr/>
        </p:nvSpPr>
        <p:spPr>
          <a:xfrm>
            <a:off x="7084966" y="1544999"/>
            <a:ext cx="1799430" cy="561326"/>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Текстово поле 11">
            <a:extLst>
              <a:ext uri="{FF2B5EF4-FFF2-40B4-BE49-F238E27FC236}">
                <a16:creationId xmlns:a16="http://schemas.microsoft.com/office/drawing/2014/main" id="{BC3EB45C-532F-403E-A63B-A1C48F44AC2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7313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50965" y="5390520"/>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50965" y="4416064"/>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50965" y="3441607"/>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86098" y="2474580"/>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33399" y="4414867"/>
            <a:ext cx="3235635" cy="747731"/>
            <a:chOff x="0" y="0"/>
            <a:chExt cx="4314178" cy="996972"/>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425472" y="2802236"/>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Kennis</a:t>
            </a:r>
            <a:r>
              <a:rPr sz="1575"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49272" y="4763136"/>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Waarden</a:t>
            </a:r>
            <a:r>
              <a:rPr sz="1575"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25472" y="3831553"/>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Vaardigheden</a:t>
            </a:r>
            <a:r>
              <a:rPr sz="1575"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49272" y="5684703"/>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Houding</a:t>
            </a:r>
            <a:r>
              <a:rPr sz="1575"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3716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dirty="0"/>
              <a:t>Kritisch denken</a:t>
            </a:r>
            <a:endParaRPr sz="1575" dirty="0"/>
          </a:p>
        </p:txBody>
      </p:sp>
      <p:sp>
        <p:nvSpPr>
          <p:cNvPr id="46" name="TextBox 52">
            <a:extLst>
              <a:ext uri="{FF2B5EF4-FFF2-40B4-BE49-F238E27FC236}">
                <a16:creationId xmlns:a16="http://schemas.microsoft.com/office/drawing/2014/main" id="{0222B999-2FE1-4472-B702-0DCB84049451}"/>
              </a:ext>
            </a:extLst>
          </p:cNvPr>
          <p:cNvSpPr txBox="1"/>
          <p:nvPr/>
        </p:nvSpPr>
        <p:spPr>
          <a:xfrm>
            <a:off x="5153884" y="3719915"/>
            <a:ext cx="2598915"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dirty="0"/>
              <a:t>Communicatie</a:t>
            </a:r>
            <a:endParaRPr sz="1575"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27614"/>
            <a:ext cx="2347172"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dirty="0"/>
              <a:t>Samenwerken en empathie</a:t>
            </a:r>
            <a:r>
              <a:rPr sz="1575" dirty="0"/>
              <a:t>     </a:t>
            </a:r>
          </a:p>
        </p:txBody>
      </p:sp>
      <p:sp>
        <p:nvSpPr>
          <p:cNvPr id="48" name="TextBox 52">
            <a:extLst>
              <a:ext uri="{FF2B5EF4-FFF2-40B4-BE49-F238E27FC236}">
                <a16:creationId xmlns:a16="http://schemas.microsoft.com/office/drawing/2014/main" id="{F1602C11-777E-4B94-9384-54B7CE97F24F}"/>
              </a:ext>
            </a:extLst>
          </p:cNvPr>
          <p:cNvSpPr txBox="1"/>
          <p:nvPr/>
        </p:nvSpPr>
        <p:spPr>
          <a:xfrm>
            <a:off x="4978919" y="5764386"/>
            <a:ext cx="13716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dirty="0"/>
              <a:t>(Zelf) reflectie</a:t>
            </a:r>
            <a:endParaRPr sz="1575"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nl-NL" dirty="0" err="1">
                      <a:solidFill>
                        <a:srgbClr val="C00000"/>
                      </a:solidFill>
                    </a:rPr>
                    <a:t>Res</a:t>
                  </a:r>
                  <a:endParaRPr lang="nl-NL" dirty="0">
                    <a:solidFill>
                      <a:srgbClr val="C00000"/>
                    </a:solidFill>
                  </a:endParaRPr>
                </a:p>
                <a:p>
                  <a:pPr algn="ctr">
                    <a:defRPr>
                      <a:solidFill>
                        <a:srgbClr val="FFFFFF"/>
                      </a:solidFill>
                    </a:defRPr>
                  </a:pPr>
                  <a:r>
                    <a:rPr lang="nl-NL" dirty="0">
                      <a:solidFill>
                        <a:srgbClr val="C00000"/>
                      </a:solidFill>
                    </a:rPr>
                    <a:t>i</a:t>
                  </a:r>
                  <a:br>
                    <a:rPr lang="nl-NL" dirty="0">
                      <a:solidFill>
                        <a:srgbClr val="C00000"/>
                      </a:solidFill>
                    </a:rPr>
                  </a:br>
                  <a:r>
                    <a:rPr lang="nl-NL" dirty="0">
                      <a:solidFill>
                        <a:srgbClr val="C00000"/>
                      </a:solidFill>
                    </a:rPr>
                    <a:t>l</a:t>
                  </a:r>
                  <a:br>
                    <a:rPr lang="nl-NL" dirty="0">
                      <a:solidFill>
                        <a:srgbClr val="C00000"/>
                      </a:solidFill>
                    </a:rPr>
                  </a:br>
                  <a:r>
                    <a:rPr lang="nl-NL" dirty="0" err="1">
                      <a:solidFill>
                        <a:srgbClr val="C00000"/>
                      </a:solidFill>
                    </a:rPr>
                    <a:t>ience</a:t>
                  </a:r>
                  <a:endParaRPr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p:txBody>
          <a:bodyPr/>
          <a:lstStyle/>
          <a:p>
            <a:r>
              <a:rPr lang="nl-NL" noProof="0" dirty="0"/>
              <a:t>Constructief discussiëren</a:t>
            </a:r>
          </a:p>
        </p:txBody>
      </p:sp>
      <p:sp>
        <p:nvSpPr>
          <p:cNvPr id="96" name="Текстово поле 11">
            <a:extLst>
              <a:ext uri="{FF2B5EF4-FFF2-40B4-BE49-F238E27FC236}">
                <a16:creationId xmlns:a16="http://schemas.microsoft.com/office/drawing/2014/main" id="{FB2C3321-29E4-436F-8715-862FA3A20D9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37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normAutofit/>
          </a:bodyPr>
          <a:lstStyle/>
          <a:p>
            <a:r>
              <a:rPr lang="nl-NL" dirty="0"/>
              <a:t>Workshop Constructief discussiëren</a:t>
            </a:r>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nl-NL" dirty="0"/>
          </a:p>
          <a:p>
            <a:endParaRPr lang="nl-NL" dirty="0"/>
          </a:p>
        </p:txBody>
      </p:sp>
      <p:graphicFrame>
        <p:nvGraphicFramePr>
          <p:cNvPr id="7" name="Diagram 6">
            <a:extLst>
              <a:ext uri="{FF2B5EF4-FFF2-40B4-BE49-F238E27FC236}">
                <a16:creationId xmlns:a16="http://schemas.microsoft.com/office/drawing/2014/main" id="{B55FF617-9B21-4DC2-98A8-AADFAF2C1E5B}"/>
              </a:ext>
            </a:extLst>
          </p:cNvPr>
          <p:cNvGraphicFramePr/>
          <p:nvPr/>
        </p:nvGraphicFramePr>
        <p:xfrm>
          <a:off x="685800" y="2286000"/>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Текстово поле 23">
            <a:extLst>
              <a:ext uri="{FF2B5EF4-FFF2-40B4-BE49-F238E27FC236}">
                <a16:creationId xmlns:a16="http://schemas.microsoft.com/office/drawing/2014/main" id="{425B70C8-6EF4-4939-927A-B25612F3233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2374759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36</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452344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60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782653"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Statement is waar </a:t>
            </a:r>
            <a:r>
              <a:rPr sz="1600" b="1" dirty="0"/>
              <a:t>     </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Wanneer is het niet waar?</a:t>
            </a:r>
            <a:r>
              <a:rPr sz="1600" b="1" dirty="0"/>
              <a:t>     </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Deel één voorbeeld</a:t>
            </a:r>
            <a:r>
              <a:rPr sz="1600" b="1" dirty="0"/>
              <a:t>    </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906854"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De laatste met een nieuw voorbeeld wint</a:t>
            </a:r>
            <a:r>
              <a:rPr sz="1600" b="1" dirty="0"/>
              <a:t>     </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893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Iemand doden is altijd verkeerd</a:t>
            </a:r>
            <a:endParaRPr b="1"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nl-NL" dirty="0"/>
              <a:t>4. </a:t>
            </a:r>
            <a:r>
              <a:rPr lang="nl-NL" dirty="0" err="1"/>
              <a:t>Oefening</a:t>
            </a:r>
            <a:r>
              <a:rPr lang="nl-NL" dirty="0"/>
              <a:t> 1 </a:t>
            </a:r>
          </a:p>
        </p:txBody>
      </p:sp>
      <p:sp>
        <p:nvSpPr>
          <p:cNvPr id="43" name="Текстово поле 42">
            <a:extLst>
              <a:ext uri="{FF2B5EF4-FFF2-40B4-BE49-F238E27FC236}">
                <a16:creationId xmlns:a16="http://schemas.microsoft.com/office/drawing/2014/main" id="{8D4F32EE-D0AA-4F70-992A-588D00E1B26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261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nl-NL" dirty="0"/>
              <a:t>Constructief discussiëren: </a:t>
            </a:r>
            <a:r>
              <a:rPr lang="nl-NL" dirty="0" err="1"/>
              <a:t>Oefening</a:t>
            </a:r>
            <a:r>
              <a:rPr lang="nl-NL" dirty="0"/>
              <a:t>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37</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85342" y="4612898"/>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75877" y="4066767"/>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9785" y="4519880"/>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9934" y="3155382"/>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76789" y="3245359"/>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instructies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37029" y="4570571"/>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26372" y="3970800"/>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38200" y="3111188"/>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47422" y="3207571"/>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73512" y="4235959"/>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96214" y="4328304"/>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doelgroep</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94026" y="4287639"/>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23924" y="44009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duur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Waar</a:t>
            </a:r>
            <a:r>
              <a:rPr lang="en-GB" sz="2400" dirty="0">
                <a:solidFill>
                  <a:srgbClr val="0770B1"/>
                </a:solidFill>
                <a:latin typeface="+mj-lt"/>
                <a:ea typeface="+mj-ea"/>
                <a:cs typeface="+mj-cs"/>
              </a:rPr>
              <a:t> of </a:t>
            </a:r>
            <a:r>
              <a:rPr lang="en-GB" sz="2400" dirty="0" err="1">
                <a:solidFill>
                  <a:srgbClr val="0770B1"/>
                </a:solidFill>
                <a:latin typeface="+mj-lt"/>
                <a:ea typeface="+mj-ea"/>
                <a:cs typeface="+mj-cs"/>
              </a:rPr>
              <a:t>onwaar</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BE519AFF-B885-4043-B834-63D4091FC8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7</a:t>
            </a:r>
            <a:endParaRPr lang="bg-BG" b="1" dirty="0">
              <a:solidFill>
                <a:schemeClr val="accent3">
                  <a:lumMod val="75000"/>
                </a:schemeClr>
              </a:solidFill>
            </a:endParaRPr>
          </a:p>
        </p:txBody>
      </p:sp>
    </p:spTree>
    <p:extLst>
      <p:ext uri="{BB962C8B-B14F-4D97-AF65-F5344CB8AC3E}">
        <p14:creationId xmlns:p14="http://schemas.microsoft.com/office/powerpoint/2010/main" val="163556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nl-NL" sz="2200" noProof="0" dirty="0"/>
          </a:p>
          <a:p>
            <a:pPr marL="0" indent="0">
              <a:buNone/>
            </a:pPr>
            <a:r>
              <a:rPr lang="nl-NL" sz="2200" noProof="0" dirty="0"/>
              <a:t>Oefeningen</a:t>
            </a:r>
          </a:p>
          <a:p>
            <a:pPr marL="385763" indent="-385763">
              <a:buFont typeface="+mj-lt"/>
              <a:buAutoNum type="arabicPeriod"/>
            </a:pPr>
            <a:r>
              <a:rPr lang="nl-NL" sz="2200" noProof="0" dirty="0"/>
              <a:t>Hoe weet ik dat ik boos ben?</a:t>
            </a:r>
          </a:p>
          <a:p>
            <a:pPr marL="385763" indent="-385763">
              <a:buFont typeface="+mj-lt"/>
              <a:buAutoNum type="arabicPeriod"/>
            </a:pPr>
            <a:r>
              <a:rPr lang="nl-NL" sz="2200" noProof="0" dirty="0"/>
              <a:t>Emotiewiel – hints</a:t>
            </a:r>
          </a:p>
          <a:p>
            <a:pPr marL="385763" indent="-385763">
              <a:buFont typeface="+mj-lt"/>
              <a:buAutoNum type="arabicPeriod"/>
            </a:pPr>
            <a:r>
              <a:rPr lang="nl-NL" sz="2200" noProof="0" dirty="0"/>
              <a:t>Maak een plan!</a:t>
            </a:r>
          </a:p>
          <a:p>
            <a:pPr marL="385763" indent="-385763">
              <a:buFont typeface="+mj-lt"/>
              <a:buAutoNum type="arabicPeriod"/>
            </a:pPr>
            <a:r>
              <a:rPr lang="nl-NL" sz="2200" noProof="0" dirty="0"/>
              <a:t>Herken het probleem </a:t>
            </a:r>
            <a:br>
              <a:rPr lang="nl-NL" sz="2200" noProof="0" dirty="0"/>
            </a:br>
            <a:r>
              <a:rPr lang="nl-NL" sz="1600" noProof="0" dirty="0"/>
              <a:t>(</a:t>
            </a:r>
            <a:r>
              <a:rPr lang="nl-NL" sz="1600" noProof="0" dirty="0" err="1"/>
              <a:t>Chimamena</a:t>
            </a:r>
            <a:r>
              <a:rPr lang="nl-NL" sz="1600" noProof="0" dirty="0"/>
              <a:t> Adichie)</a:t>
            </a:r>
          </a:p>
          <a:p>
            <a:pPr marL="385763" indent="-385763">
              <a:buFont typeface="+mj-lt"/>
              <a:buAutoNum type="arabicPeriod"/>
            </a:pPr>
            <a:r>
              <a:rPr lang="nl-NL" sz="2200" noProof="0" dirty="0"/>
              <a:t>Wie ben ik?</a:t>
            </a:r>
          </a:p>
          <a:p>
            <a:pPr marL="385763" indent="-385763">
              <a:buFont typeface="+mj-lt"/>
              <a:buAutoNum type="arabicPeriod"/>
            </a:pPr>
            <a:r>
              <a:rPr lang="nl-NL" sz="2200" noProof="0" dirty="0"/>
              <a:t>Waar of onwaar?</a:t>
            </a:r>
          </a:p>
          <a:p>
            <a:pPr marL="0" indent="0">
              <a:buNone/>
            </a:pPr>
            <a:endParaRPr lang="nl-NL" noProof="0"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38</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23">
            <a:extLst>
              <a:ext uri="{FF2B5EF4-FFF2-40B4-BE49-F238E27FC236}">
                <a16:creationId xmlns:a16="http://schemas.microsoft.com/office/drawing/2014/main" id="{67702202-D73D-43CD-9C46-363F052C491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8</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1E27F10A-1C50-4982-9C43-36E1F5EB1196}"/>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216E49BB-3AD9-4878-9402-1B690D39294F}"/>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AF541E31-C802-423A-87D4-4E80744D8F4B}"/>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6" name="TextBox 8">
            <a:extLst>
              <a:ext uri="{FF2B5EF4-FFF2-40B4-BE49-F238E27FC236}">
                <a16:creationId xmlns:a16="http://schemas.microsoft.com/office/drawing/2014/main" id="{94AAA05A-33C8-435B-B239-28AF99E25161}"/>
              </a:ext>
            </a:extLst>
          </p:cNvPr>
          <p:cNvSpPr txBox="1"/>
          <p:nvPr/>
        </p:nvSpPr>
        <p:spPr>
          <a:xfrm>
            <a:off x="527573" y="6016409"/>
            <a:ext cx="323008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en Doosje (2015)</a:t>
            </a:r>
          </a:p>
        </p:txBody>
      </p:sp>
      <p:sp>
        <p:nvSpPr>
          <p:cNvPr id="7" name="Rectangle 235">
            <a:extLst>
              <a:ext uri="{FF2B5EF4-FFF2-40B4-BE49-F238E27FC236}">
                <a16:creationId xmlns:a16="http://schemas.microsoft.com/office/drawing/2014/main" id="{16AE7D29-CC04-4BF0-8AFB-58398AA14657}"/>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EBEE83DD-EACD-4D9D-9940-A682D41A74B6}"/>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2D56A8F3-05BA-4740-9E59-94EE48D6F321}"/>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C69D8ED4-FACA-4EEA-8275-CA8661645B27}"/>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472D3EDC-CC74-4706-BF66-4D070F708A27}"/>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F2C33D0F-8843-4EEB-AAE0-842C833C5303}"/>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DF782837-F170-4C8B-8CC0-0E4AE4F37F3A}"/>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24592042-A4AB-4A81-B9C9-925668E65EB8}"/>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4501C6F1-232B-4C4F-B57A-7F692A94401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159E896A-36EA-41E3-8F35-40BE245EA346}"/>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202D0662-66CE-4362-9903-4E124DCE260E}"/>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F7752F2F-4E01-4A3D-9FF0-D32C2EC88E02}"/>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3D4B7E65-D787-4B04-9F2C-5F42AC19BF93}"/>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00D1585A-C767-480E-BE33-6F00927BAB53}"/>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CB67DB04-03CF-4FC4-96C2-FE1415A94003}"/>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4C2B3618-26C0-49DC-B3D9-E11CA4749083}"/>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AA2B0F6B-F71A-4F81-9651-AF5FFCA55444}"/>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7B0DD681-2A83-416E-BC50-BBA78FA97D79}"/>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02B31895-4292-42C8-95F1-395FC202B7DA}"/>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0552DBC3-E2E9-4885-8713-7404491DA4F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AB1071C0-D4B4-4450-B592-973B5007E76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5C91BA1F-F266-4E88-BDF8-2316D1FD57AE}"/>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Tekstvak 28">
            <a:extLst>
              <a:ext uri="{FF2B5EF4-FFF2-40B4-BE49-F238E27FC236}">
                <a16:creationId xmlns:a16="http://schemas.microsoft.com/office/drawing/2014/main" id="{BD86B32C-AF2C-4643-9623-DF5541E042B2}"/>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0" name="Tekstvak 29">
            <a:extLst>
              <a:ext uri="{FF2B5EF4-FFF2-40B4-BE49-F238E27FC236}">
                <a16:creationId xmlns:a16="http://schemas.microsoft.com/office/drawing/2014/main" id="{F7D27EE0-030E-46D3-8546-81829E7080C0}"/>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1" name="Tekstvak 30">
            <a:extLst>
              <a:ext uri="{FF2B5EF4-FFF2-40B4-BE49-F238E27FC236}">
                <a16:creationId xmlns:a16="http://schemas.microsoft.com/office/drawing/2014/main" id="{514B1F49-62E5-45DA-9108-BE72442FB9A8}"/>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2" name="Rechte verbindingslijn met pijl 31">
            <a:extLst>
              <a:ext uri="{FF2B5EF4-FFF2-40B4-BE49-F238E27FC236}">
                <a16:creationId xmlns:a16="http://schemas.microsoft.com/office/drawing/2014/main" id="{ABE8C2C6-B563-474F-AA95-B1FA780F915E}"/>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3" name="Rechte verbindingslijn met pijl 32">
            <a:extLst>
              <a:ext uri="{FF2B5EF4-FFF2-40B4-BE49-F238E27FC236}">
                <a16:creationId xmlns:a16="http://schemas.microsoft.com/office/drawing/2014/main" id="{2DD6F607-7512-4BDA-9F30-DE3DCE92D0AC}"/>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4" name="Rechte verbindingslijn met pijl 33">
            <a:extLst>
              <a:ext uri="{FF2B5EF4-FFF2-40B4-BE49-F238E27FC236}">
                <a16:creationId xmlns:a16="http://schemas.microsoft.com/office/drawing/2014/main" id="{23C3352A-CDD7-4C9D-8247-D65F140373C6}"/>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5" name="Tekstvak 34">
            <a:extLst>
              <a:ext uri="{FF2B5EF4-FFF2-40B4-BE49-F238E27FC236}">
                <a16:creationId xmlns:a16="http://schemas.microsoft.com/office/drawing/2014/main" id="{D132523D-2355-43F3-A9ED-AF07EBD9C1E8}"/>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6" name="Ovaal 35">
            <a:extLst>
              <a:ext uri="{FF2B5EF4-FFF2-40B4-BE49-F238E27FC236}">
                <a16:creationId xmlns:a16="http://schemas.microsoft.com/office/drawing/2014/main" id="{0FDDC8D0-D5D0-4CAA-92D9-225899E32643}"/>
              </a:ext>
            </a:extLst>
          </p:cNvPr>
          <p:cNvSpPr/>
          <p:nvPr/>
        </p:nvSpPr>
        <p:spPr>
          <a:xfrm>
            <a:off x="1966332" y="5412108"/>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al 36">
            <a:extLst>
              <a:ext uri="{FF2B5EF4-FFF2-40B4-BE49-F238E27FC236}">
                <a16:creationId xmlns:a16="http://schemas.microsoft.com/office/drawing/2014/main" id="{55A5D257-8423-4AA9-9E6C-82EB77A61A8C}"/>
              </a:ext>
            </a:extLst>
          </p:cNvPr>
          <p:cNvSpPr/>
          <p:nvPr/>
        </p:nvSpPr>
        <p:spPr>
          <a:xfrm>
            <a:off x="7030125" y="1522790"/>
            <a:ext cx="1996346" cy="1059537"/>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8" name="Ovaal 37">
            <a:extLst>
              <a:ext uri="{FF2B5EF4-FFF2-40B4-BE49-F238E27FC236}">
                <a16:creationId xmlns:a16="http://schemas.microsoft.com/office/drawing/2014/main" id="{79820784-270E-417D-B360-117224F4CBB7}"/>
              </a:ext>
            </a:extLst>
          </p:cNvPr>
          <p:cNvSpPr/>
          <p:nvPr/>
        </p:nvSpPr>
        <p:spPr>
          <a:xfrm>
            <a:off x="1484022" y="4899674"/>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al 38">
            <a:extLst>
              <a:ext uri="{FF2B5EF4-FFF2-40B4-BE49-F238E27FC236}">
                <a16:creationId xmlns:a16="http://schemas.microsoft.com/office/drawing/2014/main" id="{74693DD7-DC58-4456-804B-8DC3D3FA9BC8}"/>
              </a:ext>
            </a:extLst>
          </p:cNvPr>
          <p:cNvSpPr/>
          <p:nvPr/>
        </p:nvSpPr>
        <p:spPr>
          <a:xfrm>
            <a:off x="7066086" y="2506370"/>
            <a:ext cx="1996346" cy="1059537"/>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0" name="Ovaal 39">
            <a:extLst>
              <a:ext uri="{FF2B5EF4-FFF2-40B4-BE49-F238E27FC236}">
                <a16:creationId xmlns:a16="http://schemas.microsoft.com/office/drawing/2014/main" id="{90D16433-71C7-4E3B-99A4-70F4B4620F60}"/>
              </a:ext>
            </a:extLst>
          </p:cNvPr>
          <p:cNvSpPr/>
          <p:nvPr/>
        </p:nvSpPr>
        <p:spPr>
          <a:xfrm>
            <a:off x="7025774" y="3441956"/>
            <a:ext cx="1996346" cy="1059537"/>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1" name="Title 1">
            <a:extLst>
              <a:ext uri="{FF2B5EF4-FFF2-40B4-BE49-F238E27FC236}">
                <a16:creationId xmlns:a16="http://schemas.microsoft.com/office/drawing/2014/main" id="{1D6AFD46-7CAB-47FF-B063-7A16D11D2040}"/>
              </a:ext>
            </a:extLst>
          </p:cNvPr>
          <p:cNvSpPr txBox="1">
            <a:spLocks/>
          </p:cNvSpPr>
          <p:nvPr/>
        </p:nvSpPr>
        <p:spPr>
          <a:xfrm>
            <a:off x="1325003" y="473913"/>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Triggerfactormodel</a:t>
            </a:r>
          </a:p>
        </p:txBody>
      </p:sp>
    </p:spTree>
    <p:extLst>
      <p:ext uri="{BB962C8B-B14F-4D97-AF65-F5344CB8AC3E}">
        <p14:creationId xmlns:p14="http://schemas.microsoft.com/office/powerpoint/2010/main" val="46874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Een vraag voor de volgende keer</a:t>
            </a:r>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nl-NL" sz="2200" dirty="0"/>
              <a:t>Kijk of je situaties tegenkomt waarin je kunt toepassen wat je tot nu toe geleerd hebt</a:t>
            </a:r>
            <a:endParaRPr lang="nl-NL" sz="2200" noProof="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39</a:t>
            </a:fld>
            <a:endParaRPr lang="en-US"/>
          </a:p>
        </p:txBody>
      </p:sp>
      <p:sp>
        <p:nvSpPr>
          <p:cNvPr id="5" name="Текстово поле 23">
            <a:extLst>
              <a:ext uri="{FF2B5EF4-FFF2-40B4-BE49-F238E27FC236}">
                <a16:creationId xmlns:a16="http://schemas.microsoft.com/office/drawing/2014/main" id="{9528C9B9-F6F1-4C2F-AC0A-B7E43E8D69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8</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40</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200" dirty="0"/>
              <a:t>Wat </a:t>
            </a:r>
            <a:r>
              <a:rPr lang="en-US" sz="2200" dirty="0" err="1"/>
              <a:t>vond</a:t>
            </a:r>
            <a:r>
              <a:rPr lang="en-US" sz="2200" dirty="0"/>
              <a:t> je </a:t>
            </a:r>
            <a:r>
              <a:rPr lang="en-US" sz="2200" dirty="0" err="1"/>
              <a:t>vandaag</a:t>
            </a:r>
            <a:r>
              <a:rPr lang="en-US" sz="2200" dirty="0"/>
              <a:t> het </a:t>
            </a:r>
            <a:r>
              <a:rPr lang="en-US" sz="2200" dirty="0" err="1"/>
              <a:t>meest</a:t>
            </a:r>
            <a:r>
              <a:rPr lang="en-US" sz="2200" dirty="0"/>
              <a:t> </a:t>
            </a:r>
            <a:r>
              <a:rPr lang="en-US" sz="2200" dirty="0" err="1"/>
              <a:t>interessant</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err="1"/>
              <a:t>Conclusion</a:t>
            </a:r>
            <a:endParaRPr lang="nl-NL" noProof="0" dirty="0"/>
          </a:p>
        </p:txBody>
      </p:sp>
      <p:pic>
        <p:nvPicPr>
          <p:cNvPr id="4" name="Картина 3">
            <a:extLst>
              <a:ext uri="{FF2B5EF4-FFF2-40B4-BE49-F238E27FC236}">
                <a16:creationId xmlns:a16="http://schemas.microsoft.com/office/drawing/2014/main" id="{3424A4AE-33BE-4101-9B19-F46E73EC5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754" y="3640183"/>
            <a:ext cx="2456491" cy="2831592"/>
          </a:xfrm>
          <a:prstGeom prst="rect">
            <a:avLst/>
          </a:prstGeom>
        </p:spPr>
      </p:pic>
    </p:spTree>
    <p:extLst>
      <p:ext uri="{BB962C8B-B14F-4D97-AF65-F5344CB8AC3E}">
        <p14:creationId xmlns:p14="http://schemas.microsoft.com/office/powerpoint/2010/main" val="26102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Bedankt!</a:t>
            </a:r>
          </a:p>
        </p:txBody>
      </p:sp>
    </p:spTree>
    <p:extLst>
      <p:ext uri="{BB962C8B-B14F-4D97-AF65-F5344CB8AC3E}">
        <p14:creationId xmlns:p14="http://schemas.microsoft.com/office/powerpoint/2010/main" val="13189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nl-NL" noProof="0" dirty="0"/>
              <a:t>Terugblik 1</a:t>
            </a:r>
            <a:r>
              <a:rPr lang="nl-NL" baseline="30000" noProof="0" dirty="0"/>
              <a:t>e</a:t>
            </a:r>
            <a:r>
              <a:rPr lang="nl-NL" noProof="0" dirty="0"/>
              <a:t> dag</a:t>
            </a:r>
          </a:p>
          <a:p>
            <a:pPr marL="457200" indent="-457200">
              <a:buFont typeface="+mj-lt"/>
              <a:buAutoNum type="arabicPeriod"/>
            </a:pPr>
            <a:r>
              <a:rPr lang="nl-NL" noProof="0" dirty="0"/>
              <a:t>Omgaan met boosheid</a:t>
            </a:r>
          </a:p>
          <a:p>
            <a:pPr marL="457200" indent="-457200">
              <a:buFont typeface="+mj-lt"/>
              <a:buAutoNum type="arabicPeriod"/>
            </a:pPr>
            <a:r>
              <a:rPr lang="nl-NL" noProof="0" dirty="0"/>
              <a:t>Oefeningen</a:t>
            </a:r>
          </a:p>
          <a:p>
            <a:pPr marL="457200" indent="-457200">
              <a:buFont typeface="+mj-lt"/>
              <a:buAutoNum type="arabicPeriod"/>
            </a:pPr>
            <a:r>
              <a:rPr lang="nl-NL" noProof="0" dirty="0"/>
              <a:t>Narratieven en identiteit</a:t>
            </a:r>
          </a:p>
          <a:p>
            <a:pPr marL="457200" indent="-457200">
              <a:buFont typeface="+mj-lt"/>
              <a:buAutoNum type="arabicPeriod"/>
            </a:pPr>
            <a:r>
              <a:rPr lang="nl-NL" noProof="0" dirty="0"/>
              <a:t>Oefeningen</a:t>
            </a:r>
          </a:p>
          <a:p>
            <a:pPr marL="457200" indent="-457200">
              <a:buFont typeface="+mj-lt"/>
              <a:buAutoNum type="arabicPeriod"/>
            </a:pPr>
            <a:r>
              <a:rPr lang="nl-NL" noProof="0" dirty="0"/>
              <a:t>Constructief discussiëren</a:t>
            </a:r>
          </a:p>
          <a:p>
            <a:pPr marL="457200" indent="-457200">
              <a:buFont typeface="+mj-lt"/>
              <a:buAutoNum type="arabicPeriod"/>
            </a:pPr>
            <a:r>
              <a:rPr lang="nl-NL" noProof="0" dirty="0"/>
              <a:t>Oefeningen</a:t>
            </a:r>
          </a:p>
          <a:p>
            <a:pPr marL="457200" indent="-457200">
              <a:buFont typeface="+mj-lt"/>
              <a:buAutoNum type="arabicPeriod"/>
            </a:pPr>
            <a:r>
              <a:rPr lang="nl-NL" noProof="0" dirty="0"/>
              <a:t>Feedback en conclusie</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nl-NL" noProof="0" dirty="0"/>
              <a:t>Programma van vandaag</a:t>
            </a:r>
          </a:p>
        </p:txBody>
      </p:sp>
    </p:spTree>
    <p:extLst>
      <p:ext uri="{BB962C8B-B14F-4D97-AF65-F5344CB8AC3E}">
        <p14:creationId xmlns:p14="http://schemas.microsoft.com/office/powerpoint/2010/main" val="37829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23ACC-1BEC-4798-8B5C-13A462D0DF87}"/>
              </a:ext>
            </a:extLst>
          </p:cNvPr>
          <p:cNvSpPr>
            <a:spLocks noGrp="1"/>
          </p:cNvSpPr>
          <p:nvPr>
            <p:ph type="ctrTitle"/>
          </p:nvPr>
        </p:nvSpPr>
        <p:spPr/>
        <p:txBody>
          <a:bodyPr/>
          <a:lstStyle/>
          <a:p>
            <a:r>
              <a:rPr lang="nl-NL" b="0" dirty="0"/>
              <a:t>2. Omgaan met boosheid</a:t>
            </a:r>
          </a:p>
        </p:txBody>
      </p:sp>
      <p:sp>
        <p:nvSpPr>
          <p:cNvPr id="3" name="Ondertitel 2">
            <a:extLst>
              <a:ext uri="{FF2B5EF4-FFF2-40B4-BE49-F238E27FC236}">
                <a16:creationId xmlns:a16="http://schemas.microsoft.com/office/drawing/2014/main" id="{1B4AA76D-6F01-4379-A185-80F36A18F4CB}"/>
              </a:ext>
            </a:extLst>
          </p:cNvPr>
          <p:cNvSpPr>
            <a:spLocks noGrp="1"/>
          </p:cNvSpPr>
          <p:nvPr>
            <p:ph type="subTitle" idx="1"/>
          </p:nvPr>
        </p:nvSpPr>
        <p:spPr/>
        <p:txBody>
          <a:bodyPr/>
          <a:lstStyle/>
          <a:p>
            <a:r>
              <a:rPr lang="nl-NL" i="1" dirty="0"/>
              <a:t>Voorkomen van radicalisering door jongeren </a:t>
            </a:r>
            <a:br>
              <a:rPr lang="nl-NL" i="1" dirty="0"/>
            </a:br>
            <a:r>
              <a:rPr lang="nl-NL" i="1" dirty="0"/>
              <a:t>te leren omgaan met boosheid</a:t>
            </a:r>
          </a:p>
        </p:txBody>
      </p:sp>
      <p:sp>
        <p:nvSpPr>
          <p:cNvPr id="4" name="Tijdelijke aanduiding voor datum 3">
            <a:extLst>
              <a:ext uri="{FF2B5EF4-FFF2-40B4-BE49-F238E27FC236}">
                <a16:creationId xmlns:a16="http://schemas.microsoft.com/office/drawing/2014/main" id="{09346535-CFA7-4193-A650-5088B7B7DD9A}"/>
              </a:ext>
            </a:extLst>
          </p:cNvPr>
          <p:cNvSpPr>
            <a:spLocks noGrp="1"/>
          </p:cNvSpPr>
          <p:nvPr>
            <p:ph type="dt" sz="half" idx="10"/>
          </p:nvPr>
        </p:nvSpPr>
        <p:spPr/>
        <p:txBody>
          <a:bodyPr/>
          <a:lstStyle/>
          <a:p>
            <a:r>
              <a:rPr lang="en-GB" dirty="0">
                <a:solidFill>
                  <a:prstClr val="white"/>
                </a:solidFill>
                <a:latin typeface="Calibri"/>
              </a:rPr>
              <a:t>5 </a:t>
            </a:r>
            <a:r>
              <a:rPr lang="en-GB" dirty="0" err="1">
                <a:solidFill>
                  <a:prstClr val="white"/>
                </a:solidFill>
                <a:latin typeface="Calibri"/>
              </a:rPr>
              <a:t>december</a:t>
            </a:r>
            <a:r>
              <a:rPr lang="en-GB" dirty="0">
                <a:solidFill>
                  <a:prstClr val="white"/>
                </a:solidFill>
                <a:latin typeface="Calibri"/>
              </a:rPr>
              <a:t> 2020</a:t>
            </a:r>
            <a:endParaRPr lang="en-US" dirty="0">
              <a:solidFill>
                <a:prstClr val="white"/>
              </a:solidFill>
              <a:latin typeface="Calibri"/>
            </a:endParaRPr>
          </a:p>
        </p:txBody>
      </p:sp>
      <p:sp>
        <p:nvSpPr>
          <p:cNvPr id="5" name="Tijdelijke aanduiding voor voettekst 4">
            <a:extLst>
              <a:ext uri="{FF2B5EF4-FFF2-40B4-BE49-F238E27FC236}">
                <a16:creationId xmlns:a16="http://schemas.microsoft.com/office/drawing/2014/main" id="{5764C438-FCB6-4E82-BC5B-32F4F8FC779D}"/>
              </a:ext>
            </a:extLst>
          </p:cNvPr>
          <p:cNvSpPr>
            <a:spLocks noGrp="1"/>
          </p:cNvSpPr>
          <p:nvPr>
            <p:ph type="ftr" sz="quarter" idx="11"/>
          </p:nvPr>
        </p:nvSpPr>
        <p:spPr/>
        <p:txBody>
          <a:bodyPr/>
          <a:lstStyle/>
          <a:p>
            <a:r>
              <a:rPr lang="en-US" dirty="0">
                <a:solidFill>
                  <a:prstClr val="white"/>
                </a:solidFill>
                <a:latin typeface="Calibri"/>
              </a:rPr>
              <a:t>www.armourproject.eu</a:t>
            </a:r>
          </a:p>
        </p:txBody>
      </p:sp>
      <p:sp>
        <p:nvSpPr>
          <p:cNvPr id="6" name="Tijdelijke aanduiding voor dianummer 5">
            <a:extLst>
              <a:ext uri="{FF2B5EF4-FFF2-40B4-BE49-F238E27FC236}">
                <a16:creationId xmlns:a16="http://schemas.microsoft.com/office/drawing/2014/main" id="{46C1A139-B88A-46D2-AE9F-E99334D35973}"/>
              </a:ext>
            </a:extLst>
          </p:cNvPr>
          <p:cNvSpPr>
            <a:spLocks noGrp="1"/>
          </p:cNvSpPr>
          <p:nvPr>
            <p:ph type="sldNum" sz="quarter" idx="12"/>
          </p:nvPr>
        </p:nvSpPr>
        <p:spPr/>
        <p:txBody>
          <a:bodyPr/>
          <a:lstStyle/>
          <a:p>
            <a:fld id="{CB318F78-A315-46C9-8B3F-2431B4397D31}" type="slidenum">
              <a:rPr lang="en-US">
                <a:solidFill>
                  <a:prstClr val="white"/>
                </a:solidFill>
                <a:latin typeface="Calibri"/>
              </a:rPr>
              <a:pPr/>
              <a:t>5</a:t>
            </a:fld>
            <a:endParaRPr lang="en-US" dirty="0">
              <a:solidFill>
                <a:prstClr val="white"/>
              </a:solidFill>
              <a:latin typeface="Calibri"/>
            </a:endParaRPr>
          </a:p>
        </p:txBody>
      </p:sp>
    </p:spTree>
    <p:extLst>
      <p:ext uri="{BB962C8B-B14F-4D97-AF65-F5344CB8AC3E}">
        <p14:creationId xmlns:p14="http://schemas.microsoft.com/office/powerpoint/2010/main" val="23365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3D5A83-ADC8-4A9F-9AEA-D6B44613238E}"/>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5F77BB66-8C46-461E-8CC5-3954A574B611}"/>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6F82A4A9-DA36-4710-AF5C-BE0FA86E9BB0}"/>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0A300928-4C8E-48D2-BB07-6E286B5E4779}"/>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6" name="Title 1">
            <a:extLst>
              <a:ext uri="{FF2B5EF4-FFF2-40B4-BE49-F238E27FC236}">
                <a16:creationId xmlns:a16="http://schemas.microsoft.com/office/drawing/2014/main" id="{5AED3CE9-24BB-4276-AD48-EEF68610F1E7}"/>
              </a:ext>
            </a:extLst>
          </p:cNvPr>
          <p:cNvSpPr txBox="1">
            <a:spLocks/>
          </p:cNvSpPr>
          <p:nvPr/>
        </p:nvSpPr>
        <p:spPr>
          <a:xfrm>
            <a:off x="1654342" y="593723"/>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Omgaan met boosheid</a:t>
            </a:r>
          </a:p>
        </p:txBody>
      </p:sp>
      <p:sp>
        <p:nvSpPr>
          <p:cNvPr id="7" name="Текстово поле 11">
            <a:extLst>
              <a:ext uri="{FF2B5EF4-FFF2-40B4-BE49-F238E27FC236}">
                <a16:creationId xmlns:a16="http://schemas.microsoft.com/office/drawing/2014/main" id="{3B69EB14-484E-42FC-BAAB-BF81E6F595C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8" name="TextBox 8">
            <a:extLst>
              <a:ext uri="{FF2B5EF4-FFF2-40B4-BE49-F238E27FC236}">
                <a16:creationId xmlns:a16="http://schemas.microsoft.com/office/drawing/2014/main" id="{9B213169-A62C-45D9-A82F-4D89F337FD48}"/>
              </a:ext>
            </a:extLst>
          </p:cNvPr>
          <p:cNvSpPr txBox="1"/>
          <p:nvPr/>
        </p:nvSpPr>
        <p:spPr>
          <a:xfrm>
            <a:off x="527574" y="6016409"/>
            <a:ext cx="2086645" cy="246221"/>
          </a:xfrm>
          <a:prstGeom prst="rect">
            <a:avLst/>
          </a:prstGeom>
          <a:noFill/>
        </p:spPr>
        <p:txBody>
          <a:bodyPr wrap="square" rtlCol="0">
            <a:spAutoFit/>
          </a:bodyPr>
          <a:lstStyle/>
          <a:p>
            <a:r>
              <a:rPr lang="nl-NL" sz="1000" dirty="0">
                <a:solidFill>
                  <a:schemeClr val="tx1">
                    <a:lumMod val="50000"/>
                    <a:lumOff val="50000"/>
                  </a:schemeClr>
                </a:solidFill>
              </a:rPr>
              <a:t>Bron: </a:t>
            </a:r>
            <a:r>
              <a:rPr lang="nl-NL" sz="1000" dirty="0" err="1">
                <a:solidFill>
                  <a:schemeClr val="tx1">
                    <a:lumMod val="50000"/>
                    <a:lumOff val="50000"/>
                  </a:schemeClr>
                </a:solidFill>
              </a:rPr>
              <a:t>based</a:t>
            </a:r>
            <a:r>
              <a:rPr lang="nl-NL" sz="1000" dirty="0">
                <a:solidFill>
                  <a:schemeClr val="tx1">
                    <a:lumMod val="50000"/>
                    <a:lumOff val="50000"/>
                  </a:schemeClr>
                </a:solidFill>
              </a:rPr>
              <a:t> on Feddes, et al. (2015)</a:t>
            </a:r>
          </a:p>
        </p:txBody>
      </p:sp>
      <p:sp>
        <p:nvSpPr>
          <p:cNvPr id="9" name="Rectangle 235">
            <a:extLst>
              <a:ext uri="{FF2B5EF4-FFF2-40B4-BE49-F238E27FC236}">
                <a16:creationId xmlns:a16="http://schemas.microsoft.com/office/drawing/2014/main" id="{66BA8C7A-BCEF-4A3E-9844-D58FEFFD8729}"/>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10" name="Rectangle 235">
            <a:extLst>
              <a:ext uri="{FF2B5EF4-FFF2-40B4-BE49-F238E27FC236}">
                <a16:creationId xmlns:a16="http://schemas.microsoft.com/office/drawing/2014/main" id="{D00F3D51-2C7E-48F4-B8BF-F5711656E1EA}"/>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11" name="Rectangle 235">
            <a:extLst>
              <a:ext uri="{FF2B5EF4-FFF2-40B4-BE49-F238E27FC236}">
                <a16:creationId xmlns:a16="http://schemas.microsoft.com/office/drawing/2014/main" id="{870A5250-11AB-4436-AD8E-D4804B19B360}"/>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2" name="Rectangle 235">
            <a:extLst>
              <a:ext uri="{FF2B5EF4-FFF2-40B4-BE49-F238E27FC236}">
                <a16:creationId xmlns:a16="http://schemas.microsoft.com/office/drawing/2014/main" id="{CE74234F-03E1-4357-A25A-CC2B74F54625}"/>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3" name="Rectangle 235">
            <a:extLst>
              <a:ext uri="{FF2B5EF4-FFF2-40B4-BE49-F238E27FC236}">
                <a16:creationId xmlns:a16="http://schemas.microsoft.com/office/drawing/2014/main" id="{4C0D2565-ADE7-41F4-9971-4A2814889A6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4" name="Rectangle 235">
            <a:extLst>
              <a:ext uri="{FF2B5EF4-FFF2-40B4-BE49-F238E27FC236}">
                <a16:creationId xmlns:a16="http://schemas.microsoft.com/office/drawing/2014/main" id="{72BB45C2-19C1-4962-8E9B-B2459710E754}"/>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5" name="Rectangle 235">
            <a:extLst>
              <a:ext uri="{FF2B5EF4-FFF2-40B4-BE49-F238E27FC236}">
                <a16:creationId xmlns:a16="http://schemas.microsoft.com/office/drawing/2014/main" id="{27FA19ED-A5DB-40B4-A644-46F79CB3B70A}"/>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6" name="Rectangle 235">
            <a:extLst>
              <a:ext uri="{FF2B5EF4-FFF2-40B4-BE49-F238E27FC236}">
                <a16:creationId xmlns:a16="http://schemas.microsoft.com/office/drawing/2014/main" id="{41888394-51F6-435E-8D05-34B491D744EB}"/>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7" name="Rectangle 235">
            <a:extLst>
              <a:ext uri="{FF2B5EF4-FFF2-40B4-BE49-F238E27FC236}">
                <a16:creationId xmlns:a16="http://schemas.microsoft.com/office/drawing/2014/main" id="{6C68DD02-D8E3-44EE-A432-2B7C7230ADDB}"/>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8" name="Pijl: rechts 17">
            <a:extLst>
              <a:ext uri="{FF2B5EF4-FFF2-40B4-BE49-F238E27FC236}">
                <a16:creationId xmlns:a16="http://schemas.microsoft.com/office/drawing/2014/main" id="{F5B18D86-BEC9-4003-BE47-367460B92C74}"/>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Exploratie  III. Lidmaatschap  IV. Actie</a:t>
            </a:r>
          </a:p>
        </p:txBody>
      </p:sp>
      <p:sp>
        <p:nvSpPr>
          <p:cNvPr id="19" name="Rechteraccolade 18">
            <a:extLst>
              <a:ext uri="{FF2B5EF4-FFF2-40B4-BE49-F238E27FC236}">
                <a16:creationId xmlns:a16="http://schemas.microsoft.com/office/drawing/2014/main" id="{A501E3E4-9E18-4DD6-8C1E-EE0937610E51}"/>
              </a:ext>
            </a:extLst>
          </p:cNvPr>
          <p:cNvSpPr/>
          <p:nvPr/>
        </p:nvSpPr>
        <p:spPr>
          <a:xfrm>
            <a:off x="3341514" y="1599804"/>
            <a:ext cx="416149" cy="4236614"/>
          </a:xfrm>
          <a:prstGeom prst="rightBrace">
            <a:avLst>
              <a:gd name="adj1" fmla="val 8333"/>
              <a:gd name="adj2" fmla="val 60651"/>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20" name="Rectangle 235">
            <a:extLst>
              <a:ext uri="{FF2B5EF4-FFF2-40B4-BE49-F238E27FC236}">
                <a16:creationId xmlns:a16="http://schemas.microsoft.com/office/drawing/2014/main" id="{8A3C5EEE-657F-4016-BA79-C5E6F0E98159}"/>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21" name="Rectangle 235">
            <a:extLst>
              <a:ext uri="{FF2B5EF4-FFF2-40B4-BE49-F238E27FC236}">
                <a16:creationId xmlns:a16="http://schemas.microsoft.com/office/drawing/2014/main" id="{0B5ED972-E497-41C4-994C-33525B7CD2A5}"/>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2" name="Rectangle 235">
            <a:extLst>
              <a:ext uri="{FF2B5EF4-FFF2-40B4-BE49-F238E27FC236}">
                <a16:creationId xmlns:a16="http://schemas.microsoft.com/office/drawing/2014/main" id="{2BC0964E-6E4A-4DAA-A143-77B664B7D5D5}"/>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3" name="Rectangle 235">
            <a:extLst>
              <a:ext uri="{FF2B5EF4-FFF2-40B4-BE49-F238E27FC236}">
                <a16:creationId xmlns:a16="http://schemas.microsoft.com/office/drawing/2014/main" id="{541C4D10-0FEA-4171-8632-EFF5EA6292E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4" name="Pijl: omlaag 23">
            <a:extLst>
              <a:ext uri="{FF2B5EF4-FFF2-40B4-BE49-F238E27FC236}">
                <a16:creationId xmlns:a16="http://schemas.microsoft.com/office/drawing/2014/main" id="{1DAC870F-0187-4AAB-BC3E-661566A21F3C}"/>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3ED00CD2-41A6-4FCA-8BBF-482D8A03EA00}"/>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0F2967E3-809B-48D2-A31B-3526DA671A6D}"/>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F185A417-13F8-426D-87CF-953EE73FF1A3}"/>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CA7382FF-8DC0-4820-9E6E-89F6F6F45D60}"/>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9" name="Pijl: omlaag 28">
            <a:extLst>
              <a:ext uri="{FF2B5EF4-FFF2-40B4-BE49-F238E27FC236}">
                <a16:creationId xmlns:a16="http://schemas.microsoft.com/office/drawing/2014/main" id="{1AE79DB7-A80A-49CC-9834-EA2DFD0B8D2B}"/>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0" name="Pijl: omlaag 29">
            <a:extLst>
              <a:ext uri="{FF2B5EF4-FFF2-40B4-BE49-F238E27FC236}">
                <a16:creationId xmlns:a16="http://schemas.microsoft.com/office/drawing/2014/main" id="{90AF8C33-F2CD-4A47-B88E-94AA69B40DE1}"/>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38C6A17C-48B8-4F05-9830-84B8F928008B}"/>
              </a:ext>
            </a:extLst>
          </p:cNvPr>
          <p:cNvSpPr txBox="1"/>
          <p:nvPr/>
        </p:nvSpPr>
        <p:spPr>
          <a:xfrm>
            <a:off x="6939062" y="1575506"/>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 </a:t>
            </a:r>
          </a:p>
        </p:txBody>
      </p:sp>
      <p:sp>
        <p:nvSpPr>
          <p:cNvPr id="32" name="Tekstvak 31">
            <a:extLst>
              <a:ext uri="{FF2B5EF4-FFF2-40B4-BE49-F238E27FC236}">
                <a16:creationId xmlns:a16="http://schemas.microsoft.com/office/drawing/2014/main" id="{3C41F430-27C8-4CF1-92EA-3A95FDF48EE8}"/>
              </a:ext>
            </a:extLst>
          </p:cNvPr>
          <p:cNvSpPr txBox="1"/>
          <p:nvPr/>
        </p:nvSpPr>
        <p:spPr>
          <a:xfrm>
            <a:off x="6939061" y="2528429"/>
            <a:ext cx="2298604"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propaganda</a:t>
            </a:r>
          </a:p>
          <a:p>
            <a:pPr marL="285750" indent="-285750">
              <a:buFont typeface="Arial" panose="020B0604020202020204" pitchFamily="34" charset="0"/>
              <a:buChar char="•"/>
            </a:pPr>
            <a:r>
              <a:rPr lang="nl-NL" sz="1400" dirty="0"/>
              <a:t>Deel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3" name="Tekstvak 32">
            <a:extLst>
              <a:ext uri="{FF2B5EF4-FFF2-40B4-BE49-F238E27FC236}">
                <a16:creationId xmlns:a16="http://schemas.microsoft.com/office/drawing/2014/main" id="{7669A101-AB05-4D46-AB4C-6B0332945A1C}"/>
              </a:ext>
            </a:extLst>
          </p:cNvPr>
          <p:cNvSpPr txBox="1"/>
          <p:nvPr/>
        </p:nvSpPr>
        <p:spPr>
          <a:xfrm>
            <a:off x="6914957" y="3590293"/>
            <a:ext cx="2298604"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Oproepen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Oorlog tegen de groep </a:t>
            </a:r>
          </a:p>
        </p:txBody>
      </p:sp>
      <p:cxnSp>
        <p:nvCxnSpPr>
          <p:cNvPr id="34" name="Rechte verbindingslijn met pijl 33">
            <a:extLst>
              <a:ext uri="{FF2B5EF4-FFF2-40B4-BE49-F238E27FC236}">
                <a16:creationId xmlns:a16="http://schemas.microsoft.com/office/drawing/2014/main" id="{42F206C8-2FDD-4A2E-9927-FC49A0305977}"/>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5" name="Rechte verbindingslijn met pijl 34">
            <a:extLst>
              <a:ext uri="{FF2B5EF4-FFF2-40B4-BE49-F238E27FC236}">
                <a16:creationId xmlns:a16="http://schemas.microsoft.com/office/drawing/2014/main" id="{43D40F10-F641-4B11-AE11-763753A5E017}"/>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Rechte verbindingslijn met pijl 35">
            <a:extLst>
              <a:ext uri="{FF2B5EF4-FFF2-40B4-BE49-F238E27FC236}">
                <a16:creationId xmlns:a16="http://schemas.microsoft.com/office/drawing/2014/main" id="{77663837-D202-417C-98D7-A891B9403A5E}"/>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7" name="Tekstvak 36">
            <a:extLst>
              <a:ext uri="{FF2B5EF4-FFF2-40B4-BE49-F238E27FC236}">
                <a16:creationId xmlns:a16="http://schemas.microsoft.com/office/drawing/2014/main" id="{53C80374-FDBA-4234-B34F-FA875916BB73}"/>
              </a:ext>
            </a:extLst>
          </p:cNvPr>
          <p:cNvSpPr txBox="1"/>
          <p:nvPr/>
        </p:nvSpPr>
        <p:spPr>
          <a:xfrm>
            <a:off x="4173129"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8" name="Ovaal 37">
            <a:extLst>
              <a:ext uri="{FF2B5EF4-FFF2-40B4-BE49-F238E27FC236}">
                <a16:creationId xmlns:a16="http://schemas.microsoft.com/office/drawing/2014/main" id="{697A9986-6F15-4ECD-8FE8-24930295A112}"/>
              </a:ext>
            </a:extLst>
          </p:cNvPr>
          <p:cNvSpPr/>
          <p:nvPr/>
        </p:nvSpPr>
        <p:spPr>
          <a:xfrm>
            <a:off x="1966332" y="5412108"/>
            <a:ext cx="1164373" cy="531767"/>
          </a:xfrm>
          <a:prstGeom prst="ellipse">
            <a:avLst/>
          </a:prstGeom>
          <a:noFill/>
          <a:ln w="95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6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Wat viel je op?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GB" dirty="0" err="1"/>
              <a:t>Bespreek</a:t>
            </a:r>
            <a:r>
              <a:rPr lang="en-GB" dirty="0"/>
              <a:t> in </a:t>
            </a:r>
            <a:r>
              <a:rPr lang="en-GB" dirty="0" err="1"/>
              <a:t>tweetallen</a:t>
            </a:r>
            <a:endParaRPr lang="en-GB"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Welk effect </a:t>
            </a:r>
            <a:r>
              <a:rPr lang="en-GB" dirty="0" err="1"/>
              <a:t>heeft</a:t>
            </a:r>
            <a:r>
              <a:rPr lang="en-GB" dirty="0"/>
              <a:t> </a:t>
            </a:r>
            <a:r>
              <a:rPr lang="en-GB" dirty="0" err="1"/>
              <a:t>mijn</a:t>
            </a:r>
            <a:r>
              <a:rPr lang="en-GB" dirty="0"/>
              <a:t> </a:t>
            </a:r>
            <a:r>
              <a:rPr lang="en-GB" dirty="0" err="1"/>
              <a:t>boosheid</a:t>
            </a:r>
            <a:r>
              <a:rPr lang="en-GB" dirty="0"/>
              <a:t> op </a:t>
            </a:r>
            <a:r>
              <a:rPr lang="en-GB" dirty="0" err="1"/>
              <a:t>anderen</a:t>
            </a:r>
            <a:r>
              <a:rPr lang="en-GB" dirty="0"/>
              <a:t>? </a:t>
            </a:r>
          </a:p>
          <a:p>
            <a:endParaRPr lang="en-GB"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Hoe </a:t>
            </a:r>
            <a:r>
              <a:rPr lang="en-GB" dirty="0" err="1"/>
              <a:t>reageer</a:t>
            </a:r>
            <a:r>
              <a:rPr lang="en-GB" dirty="0"/>
              <a:t> </a:t>
            </a:r>
            <a:r>
              <a:rPr lang="en-GB" dirty="0" err="1"/>
              <a:t>ik</a:t>
            </a:r>
            <a:r>
              <a:rPr lang="en-GB" dirty="0"/>
              <a:t> </a:t>
            </a:r>
            <a:r>
              <a:rPr lang="en-GB" dirty="0" err="1"/>
              <a:t>als</a:t>
            </a:r>
            <a:r>
              <a:rPr lang="en-GB" dirty="0"/>
              <a:t> </a:t>
            </a:r>
            <a:r>
              <a:rPr lang="en-GB" dirty="0" err="1"/>
              <a:t>ik</a:t>
            </a:r>
            <a:r>
              <a:rPr lang="en-GB" dirty="0"/>
              <a:t> boos ben</a:t>
            </a:r>
            <a:r>
              <a:rPr lang="en-US"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err="1"/>
              <a:t>Welke</a:t>
            </a:r>
            <a:r>
              <a:rPr lang="en-GB" dirty="0"/>
              <a:t> </a:t>
            </a:r>
            <a:r>
              <a:rPr lang="en-GB" dirty="0" err="1"/>
              <a:t>gebeurtenissen</a:t>
            </a:r>
            <a:r>
              <a:rPr lang="en-GB" dirty="0"/>
              <a:t>/ </a:t>
            </a:r>
            <a:r>
              <a:rPr lang="en-GB" dirty="0" err="1"/>
              <a:t>mensen</a:t>
            </a:r>
            <a:r>
              <a:rPr lang="en-GB" dirty="0"/>
              <a:t>/</a:t>
            </a:r>
            <a:r>
              <a:rPr lang="en-GB" dirty="0" err="1"/>
              <a:t>plekken</a:t>
            </a:r>
            <a:r>
              <a:rPr lang="en-GB" dirty="0"/>
              <a:t>/</a:t>
            </a:r>
            <a:r>
              <a:rPr lang="en-GB" dirty="0" err="1"/>
              <a:t>dingen</a:t>
            </a:r>
            <a:r>
              <a:rPr lang="en-GB" dirty="0"/>
              <a:t> </a:t>
            </a:r>
            <a:br>
              <a:rPr lang="en-GB" dirty="0"/>
            </a:br>
            <a:r>
              <a:rPr lang="en-GB" dirty="0" err="1"/>
              <a:t>maken</a:t>
            </a:r>
            <a:r>
              <a:rPr lang="en-GB" dirty="0"/>
              <a:t> </a:t>
            </a:r>
            <a:r>
              <a:rPr lang="en-GB" dirty="0" err="1"/>
              <a:t>mij</a:t>
            </a:r>
            <a:r>
              <a:rPr lang="en-GB" dirty="0"/>
              <a:t> boos?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441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nSpc>
                <a:spcPct val="150000"/>
              </a:lnSpc>
            </a:pPr>
            <a:r>
              <a:rPr lang="en-GB" dirty="0"/>
              <a:t>Hoe </a:t>
            </a:r>
            <a:r>
              <a:rPr lang="en-GB" dirty="0" err="1"/>
              <a:t>weet</a:t>
            </a:r>
            <a:r>
              <a:rPr lang="en-GB" dirty="0"/>
              <a:t> </a:t>
            </a:r>
            <a:r>
              <a:rPr lang="en-GB" dirty="0" err="1"/>
              <a:t>ik</a:t>
            </a:r>
            <a:r>
              <a:rPr lang="en-GB" dirty="0"/>
              <a:t> </a:t>
            </a:r>
            <a:r>
              <a:rPr lang="en-GB" dirty="0" err="1"/>
              <a:t>dat</a:t>
            </a:r>
            <a:r>
              <a:rPr lang="en-GB" dirty="0"/>
              <a:t> </a:t>
            </a:r>
            <a:r>
              <a:rPr lang="en-GB" dirty="0" err="1"/>
              <a:t>ik</a:t>
            </a:r>
            <a:r>
              <a:rPr lang="en-GB" dirty="0"/>
              <a:t> boos ben?</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nl-NL" noProof="0" dirty="0"/>
              <a:t>Boosheid: Oefening</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7</a:t>
            </a:fld>
            <a:endParaRPr lang="en-US" dirty="0"/>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nl-NL" noProof="0" dirty="0"/>
              <a:t>Boosheid</a:t>
            </a:r>
          </a:p>
        </p:txBody>
      </p:sp>
      <p:sp>
        <p:nvSpPr>
          <p:cNvPr id="8" name="TextBox 5">
            <a:extLst>
              <a:ext uri="{FF2B5EF4-FFF2-40B4-BE49-F238E27FC236}">
                <a16:creationId xmlns:a16="http://schemas.microsoft.com/office/drawing/2014/main" id="{296B0811-0AFC-4209-AF20-8FA9DCBD406A}"/>
              </a:ext>
            </a:extLst>
          </p:cNvPr>
          <p:cNvSpPr txBox="1"/>
          <p:nvPr/>
        </p:nvSpPr>
        <p:spPr>
          <a:xfrm>
            <a:off x="3083260" y="5815134"/>
            <a:ext cx="2520280" cy="215444"/>
          </a:xfrm>
          <a:prstGeom prst="rect">
            <a:avLst/>
          </a:prstGeom>
          <a:noFill/>
        </p:spPr>
        <p:txBody>
          <a:bodyPr wrap="square" rtlCol="0">
            <a:spAutoFit/>
          </a:bodyPr>
          <a:lstStyle/>
          <a:p>
            <a:pPr algn="ctr"/>
            <a:r>
              <a:rPr lang="nl-NL" sz="800" i="1" dirty="0">
                <a:solidFill>
                  <a:schemeClr val="bg1">
                    <a:lumMod val="50000"/>
                  </a:schemeClr>
                </a:solidFill>
              </a:rPr>
              <a:t>Bron: terratoolkit.eu</a:t>
            </a:r>
          </a:p>
        </p:txBody>
      </p:sp>
      <p:pic>
        <p:nvPicPr>
          <p:cNvPr id="3"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4"/>
          <a:stretch>
            <a:fillRect/>
          </a:stretch>
        </p:blipFill>
        <p:spPr>
          <a:xfrm>
            <a:off x="1371600" y="2423082"/>
            <a:ext cx="5943600" cy="3343275"/>
          </a:xfrm>
          <a:prstGeom prst="rect">
            <a:avLst/>
          </a:prstGeom>
        </p:spPr>
      </p:pic>
      <p:sp>
        <p:nvSpPr>
          <p:cNvPr id="9" name="Tekstvak 8">
            <a:extLst>
              <a:ext uri="{FF2B5EF4-FFF2-40B4-BE49-F238E27FC236}">
                <a16:creationId xmlns:a16="http://schemas.microsoft.com/office/drawing/2014/main" id="{BD946D91-5C76-4F56-A3ED-B4399EAF305A}"/>
              </a:ext>
            </a:extLst>
          </p:cNvPr>
          <p:cNvSpPr txBox="1"/>
          <p:nvPr/>
        </p:nvSpPr>
        <p:spPr>
          <a:xfrm>
            <a:off x="2286000" y="1459102"/>
            <a:ext cx="4572000" cy="646331"/>
          </a:xfrm>
          <a:prstGeom prst="rect">
            <a:avLst/>
          </a:prstGeom>
          <a:noFill/>
        </p:spPr>
        <p:txBody>
          <a:bodyPr wrap="square">
            <a:spAutoFit/>
          </a:bodyPr>
          <a:lstStyle/>
          <a:p>
            <a:pPr lvl="0" algn="ctr" eaLnBrk="0" fontAlgn="base" hangingPunct="0">
              <a:spcBef>
                <a:spcPct val="0"/>
              </a:spcBef>
              <a:spcAft>
                <a:spcPct val="0"/>
              </a:spcAft>
            </a:pPr>
            <a:r>
              <a:rPr lang="en-US" altLang="en-US" i="1" dirty="0">
                <a:latin typeface="Arial" panose="020B0604020202020204" pitchFamily="34" charset="0"/>
              </a:rPr>
              <a:t>‘Try to understand why they are angry and try to challenge this anger.’</a:t>
            </a:r>
            <a:endParaRPr lang="en-US" altLang="en-US" sz="1500" i="1" dirty="0">
              <a:solidFill>
                <a:srgbClr val="000000"/>
              </a:solidFill>
              <a:latin typeface="Open Sans"/>
            </a:endParaRPr>
          </a:p>
        </p:txBody>
      </p:sp>
      <p:sp>
        <p:nvSpPr>
          <p:cNvPr id="7" name="Rectangle 6">
            <a:extLst>
              <a:ext uri="{FF2B5EF4-FFF2-40B4-BE49-F238E27FC236}">
                <a16:creationId xmlns:a16="http://schemas.microsoft.com/office/drawing/2014/main" id="{7B6B8F62-C08F-46B1-8D9F-22490C8FFD02}"/>
              </a:ext>
            </a:extLst>
          </p:cNvPr>
          <p:cNvSpPr>
            <a:spLocks noChangeArrowheads="1"/>
          </p:cNvSpPr>
          <p:nvPr/>
        </p:nvSpPr>
        <p:spPr bwMode="auto">
          <a:xfrm>
            <a:off x="2286000" y="6133216"/>
            <a:ext cx="4114800" cy="4462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err="1">
                <a:ln>
                  <a:noFill/>
                </a:ln>
                <a:solidFill>
                  <a:srgbClr val="000000"/>
                </a:solidFill>
                <a:effectLst/>
                <a:latin typeface="Open Sans"/>
              </a:rPr>
              <a:t>Sören</a:t>
            </a:r>
            <a:r>
              <a:rPr kumimoji="0" lang="en-US" altLang="en-US" sz="1500" b="1" i="0" u="none" strike="noStrike" cap="none" normalizeH="0" baseline="0" dirty="0">
                <a:ln>
                  <a:noFill/>
                </a:ln>
                <a:solidFill>
                  <a:srgbClr val="000000"/>
                </a:solidFill>
                <a:effectLst/>
                <a:latin typeface="Open Sans"/>
              </a:rPr>
              <a:t> </a:t>
            </a:r>
            <a:r>
              <a:rPr kumimoji="0" lang="en-US" altLang="en-US" sz="1500" b="1" i="0" u="none" strike="noStrike" cap="none" normalizeH="0" baseline="0" dirty="0" err="1">
                <a:ln>
                  <a:noFill/>
                </a:ln>
                <a:solidFill>
                  <a:srgbClr val="000000"/>
                </a:solidFill>
                <a:effectLst/>
                <a:latin typeface="Open Sans"/>
              </a:rPr>
              <a:t>Lerche</a:t>
            </a:r>
            <a:r>
              <a:rPr kumimoji="0" lang="en-US" altLang="en-US" sz="1500" b="1" i="0" u="none" strike="noStrike" cap="none" normalizeH="0" baseline="0" dirty="0">
                <a:ln>
                  <a:noFill/>
                </a:ln>
                <a:solidFill>
                  <a:srgbClr val="000000"/>
                </a:solidFill>
                <a:effectLst/>
                <a:latin typeface="Open Sans"/>
              </a:rPr>
              <a:t>, former left wing radical</a:t>
            </a:r>
            <a:br>
              <a:rPr kumimoji="0" lang="en-US" altLang="en-US" sz="1500" b="0" i="0" u="none" strike="noStrike" cap="none" normalizeH="0" baseline="0" dirty="0">
                <a:ln>
                  <a:noFill/>
                </a:ln>
                <a:solidFill>
                  <a:srgbClr val="000000"/>
                </a:solidFill>
                <a:effectLst/>
                <a:latin typeface="Open Sans"/>
              </a:rPr>
            </a:br>
            <a:r>
              <a:rPr kumimoji="0" lang="en-US" altLang="en-US" sz="1400" b="0" i="1" u="none" strike="noStrike" cap="none" normalizeH="0" baseline="0" dirty="0">
                <a:ln>
                  <a:noFill/>
                </a:ln>
                <a:solidFill>
                  <a:srgbClr val="000000"/>
                </a:solidFill>
                <a:effectLst/>
                <a:latin typeface="Open Sans"/>
              </a:rPr>
              <a:t>Exit Manager at </a:t>
            </a:r>
            <a:r>
              <a:rPr kumimoji="0" lang="en-US" altLang="en-US" sz="1400" b="0" i="1" u="none" strike="noStrike" cap="none" normalizeH="0" baseline="0" dirty="0" err="1">
                <a:ln>
                  <a:noFill/>
                </a:ln>
                <a:solidFill>
                  <a:srgbClr val="000000"/>
                </a:solidFill>
                <a:effectLst/>
                <a:latin typeface="Open Sans"/>
              </a:rPr>
              <a:t>Fryshuset</a:t>
            </a:r>
            <a:r>
              <a:rPr kumimoji="0" lang="en-US" altLang="en-US" sz="1400" b="0" i="1" u="none" strike="noStrike" cap="none" normalizeH="0" baseline="0" dirty="0">
                <a:ln>
                  <a:noFill/>
                </a:ln>
                <a:solidFill>
                  <a:srgbClr val="000000"/>
                </a:solidFill>
                <a:effectLst/>
                <a:latin typeface="Open Sans"/>
              </a:rPr>
              <a:t>, DK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Текстово поле 11">
            <a:extLst>
              <a:ext uri="{FF2B5EF4-FFF2-40B4-BE49-F238E27FC236}">
                <a16:creationId xmlns:a16="http://schemas.microsoft.com/office/drawing/2014/main" id="{49C0FBF7-34B1-458E-8F44-5DE2959D064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633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7315</TotalTime>
  <Words>6445</Words>
  <Application>Microsoft Office PowerPoint</Application>
  <PresentationFormat>Diavoorstelling (4:3)</PresentationFormat>
  <Paragraphs>871</Paragraphs>
  <Slides>42</Slides>
  <Notes>42</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42</vt:i4>
      </vt:variant>
    </vt:vector>
  </HeadingPairs>
  <TitlesOfParts>
    <vt:vector size="49" baseType="lpstr">
      <vt:lpstr>Arial</vt:lpstr>
      <vt:lpstr>Avenir Roman</vt:lpstr>
      <vt:lpstr>Calibri</vt:lpstr>
      <vt:lpstr>Georgia</vt:lpstr>
      <vt:lpstr>Open Sans</vt:lpstr>
      <vt:lpstr>Verdana</vt:lpstr>
      <vt:lpstr>Office Theme</vt:lpstr>
      <vt:lpstr>Training voor Trainers</vt:lpstr>
      <vt:lpstr>Terugblik 1e dag</vt:lpstr>
      <vt:lpstr>Vraag</vt:lpstr>
      <vt:lpstr>PowerPoint-presentatie</vt:lpstr>
      <vt:lpstr>Programma van vandaag</vt:lpstr>
      <vt:lpstr>2. Omgaan met boosheid</vt:lpstr>
      <vt:lpstr>PowerPoint-presentatie</vt:lpstr>
      <vt:lpstr>Boosheid: Oefening</vt:lpstr>
      <vt:lpstr>Boosheid</vt:lpstr>
      <vt:lpstr>Boosheid en radicalisering</vt:lpstr>
      <vt:lpstr>Boosheid</vt:lpstr>
      <vt:lpstr>Boosheid</vt:lpstr>
      <vt:lpstr>3. Workshop Omgaan met boosheid</vt:lpstr>
      <vt:lpstr>Omgaan met boosheid: Oefening 1</vt:lpstr>
      <vt:lpstr>Omgaan met boosheid: Oefening 1</vt:lpstr>
      <vt:lpstr>Oefening 2 ‘Maak een plan’</vt:lpstr>
      <vt:lpstr>Omgaan met boosheid- oefening 2</vt:lpstr>
      <vt:lpstr>4. Narratieven en identiteit</vt:lpstr>
      <vt:lpstr>PowerPoint-presentatie</vt:lpstr>
      <vt:lpstr>Narratieven en identiteit</vt:lpstr>
      <vt:lpstr>Narratieven en identiteit</vt:lpstr>
      <vt:lpstr>4. Narratieven en Identiteit</vt:lpstr>
      <vt:lpstr>4. Narratieven en Identiteit</vt:lpstr>
      <vt:lpstr>4. Narratieven en Identiteit</vt:lpstr>
      <vt:lpstr>Narratieven en identiteit: Oefening</vt:lpstr>
      <vt:lpstr>Narratieven en identiteit</vt:lpstr>
      <vt:lpstr>Narratieven en identiteit</vt:lpstr>
      <vt:lpstr>Toxic narratives</vt:lpstr>
      <vt:lpstr>Narratieven</vt:lpstr>
      <vt:lpstr>Workshop Narratieven en identiteit</vt:lpstr>
      <vt:lpstr>Narratieven en identiteit: Oefening 2</vt:lpstr>
      <vt:lpstr>Narratieven en identiteit: Oefening 2</vt:lpstr>
      <vt:lpstr>6. Constructief discussiëren</vt:lpstr>
      <vt:lpstr>PowerPoint-presentatie</vt:lpstr>
      <vt:lpstr>Constructief discussiëren</vt:lpstr>
      <vt:lpstr>Workshop Constructief discussiëren</vt:lpstr>
      <vt:lpstr>4. Oefening 1 </vt:lpstr>
      <vt:lpstr>Constructief discussiëren: Oefening 1</vt:lpstr>
      <vt:lpstr>Feedback</vt:lpstr>
      <vt:lpstr>Een vraag voor de volgende keer</vt:lpstr>
      <vt:lpstr>Conclusion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C. Onderdelinden</cp:lastModifiedBy>
  <cp:revision>201</cp:revision>
  <dcterms:created xsi:type="dcterms:W3CDTF">2019-01-04T14:31:26Z</dcterms:created>
  <dcterms:modified xsi:type="dcterms:W3CDTF">2021-05-25T07:20:06Z</dcterms:modified>
</cp:coreProperties>
</file>