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30"/>
  </p:notesMasterIdLst>
  <p:handoutMasterIdLst>
    <p:handoutMasterId r:id="rId31"/>
  </p:handoutMasterIdLst>
  <p:sldIdLst>
    <p:sldId id="266" r:id="rId2"/>
    <p:sldId id="482" r:id="rId3"/>
    <p:sldId id="481" r:id="rId4"/>
    <p:sldId id="484" r:id="rId5"/>
    <p:sldId id="485" r:id="rId6"/>
    <p:sldId id="486" r:id="rId7"/>
    <p:sldId id="473" r:id="rId8"/>
    <p:sldId id="474" r:id="rId9"/>
    <p:sldId id="487" r:id="rId10"/>
    <p:sldId id="488" r:id="rId11"/>
    <p:sldId id="489" r:id="rId12"/>
    <p:sldId id="490" r:id="rId13"/>
    <p:sldId id="491" r:id="rId14"/>
    <p:sldId id="492" r:id="rId15"/>
    <p:sldId id="493" r:id="rId16"/>
    <p:sldId id="494" r:id="rId17"/>
    <p:sldId id="495" r:id="rId18"/>
    <p:sldId id="496" r:id="rId19"/>
    <p:sldId id="497" r:id="rId20"/>
    <p:sldId id="477" r:id="rId21"/>
    <p:sldId id="498" r:id="rId22"/>
    <p:sldId id="499" r:id="rId23"/>
    <p:sldId id="479" r:id="rId24"/>
    <p:sldId id="412" r:id="rId25"/>
    <p:sldId id="480" r:id="rId26"/>
    <p:sldId id="469" r:id="rId27"/>
    <p:sldId id="301" r:id="rId28"/>
    <p:sldId id="26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375BB0"/>
    <a:srgbClr val="CC0099"/>
    <a:srgbClr val="CC3399"/>
    <a:srgbClr val="0BA7DF"/>
    <a:srgbClr val="F9A307"/>
    <a:srgbClr val="084092"/>
    <a:srgbClr val="006600"/>
    <a:srgbClr val="0770B1"/>
    <a:srgbClr val="2668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Среден стил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Светъл стил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376" autoAdjust="0"/>
  </p:normalViewPr>
  <p:slideViewPr>
    <p:cSldViewPr>
      <p:cViewPr varScale="1">
        <p:scale>
          <a:sx n="88" d="100"/>
          <a:sy n="88" d="100"/>
        </p:scale>
        <p:origin x="2196" y="90"/>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EEC1A8-51C1-4D51-84DB-A0047B049F42}"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bg-BG"/>
        </a:p>
      </dgm:t>
    </dgm:pt>
    <dgm:pt modelId="{6200A963-3DB9-4596-9872-09A02463DD2B}">
      <dgm:prSet phldrT="[Текст]">
        <dgm:style>
          <a:lnRef idx="2">
            <a:schemeClr val="accent2"/>
          </a:lnRef>
          <a:fillRef idx="1">
            <a:schemeClr val="lt1"/>
          </a:fillRef>
          <a:effectRef idx="0">
            <a:schemeClr val="accent2"/>
          </a:effectRef>
          <a:fontRef idx="minor">
            <a:schemeClr val="dk1"/>
          </a:fontRef>
        </dgm:style>
      </dgm:prSet>
      <dgm:spPr/>
      <dgm:t>
        <a:bodyPr/>
        <a:lstStyle/>
        <a:p>
          <a:r>
            <a:rPr lang="en-US" dirty="0"/>
            <a:t>7 workshops</a:t>
          </a:r>
          <a:endParaRPr lang="bg-BG" dirty="0"/>
        </a:p>
      </dgm:t>
    </dgm:pt>
    <dgm:pt modelId="{67B047AC-5AE9-4250-9D9D-D73FBAE422FB}" type="parTrans" cxnId="{90506768-F10F-49F3-9433-F4709B2846B4}">
      <dgm:prSet/>
      <dgm:spPr/>
      <dgm:t>
        <a:bodyPr/>
        <a:lstStyle/>
        <a:p>
          <a:endParaRPr lang="bg-BG"/>
        </a:p>
      </dgm:t>
    </dgm:pt>
    <dgm:pt modelId="{454B882B-B4B3-4397-B241-18A1CBB645F5}" type="sibTrans" cxnId="{90506768-F10F-49F3-9433-F4709B2846B4}">
      <dgm:prSet/>
      <dgm:spPr/>
      <dgm:t>
        <a:bodyPr/>
        <a:lstStyle/>
        <a:p>
          <a:endParaRPr lang="bg-BG"/>
        </a:p>
      </dgm:t>
    </dgm:pt>
    <dgm:pt modelId="{09F9ABEF-B2BF-4A07-8BE5-90EA9C05A4EB}">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dirty="0"/>
            <a:t>Individual capacity building</a:t>
          </a:r>
          <a:endParaRPr lang="bg-BG" dirty="0"/>
        </a:p>
      </dgm:t>
    </dgm:pt>
    <dgm:pt modelId="{B5CF837E-6209-478F-821D-AD64B7DB5A1B}" type="parTrans" cxnId="{89D8AE80-50B2-43BB-ABC4-82DDAE79D83A}">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154EDBDF-281A-4167-87B4-8F17F0FBD233}" type="sibTrans" cxnId="{89D8AE80-50B2-43BB-ABC4-82DDAE79D83A}">
      <dgm:prSet/>
      <dgm:spPr/>
      <dgm:t>
        <a:bodyPr/>
        <a:lstStyle/>
        <a:p>
          <a:endParaRPr lang="bg-BG"/>
        </a:p>
      </dgm:t>
    </dgm:pt>
    <dgm:pt modelId="{40A2E41F-ABE3-4D51-B18A-5C56588AD171}">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dirty="0"/>
            <a:t>Coaching and parenting</a:t>
          </a:r>
          <a:endParaRPr lang="bg-BG" dirty="0"/>
        </a:p>
      </dgm:t>
    </dgm:pt>
    <dgm:pt modelId="{BB19E469-E94A-4068-987F-72537B5F4E6D}" type="parTrans" cxnId="{B9F8F689-70E3-40B3-9CC4-C3AC76B3D5AE}">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26A76DF0-AB15-46EC-92AD-2F7A9C175DC8}" type="sibTrans" cxnId="{B9F8F689-70E3-40B3-9CC4-C3AC76B3D5AE}">
      <dgm:prSet/>
      <dgm:spPr/>
      <dgm:t>
        <a:bodyPr/>
        <a:lstStyle/>
        <a:p>
          <a:endParaRPr lang="bg-BG"/>
        </a:p>
      </dgm:t>
    </dgm:pt>
    <dgm:pt modelId="{AC4F34C2-CEE4-4B47-AA9F-42894A27C7E1}">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dirty="0"/>
            <a:t>Critical thinking</a:t>
          </a:r>
          <a:endParaRPr lang="bg-BG" dirty="0"/>
        </a:p>
      </dgm:t>
    </dgm:pt>
    <dgm:pt modelId="{5354FDFA-52C1-4D5E-81A9-86DD5BDC258F}" type="parTrans" cxnId="{76DD1A95-BD0D-44B2-A67C-7E984DA4D8DC}">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4C331381-3932-43CD-A9F0-AFE94B49D441}" type="sibTrans" cxnId="{76DD1A95-BD0D-44B2-A67C-7E984DA4D8DC}">
      <dgm:prSet/>
      <dgm:spPr/>
      <dgm:t>
        <a:bodyPr/>
        <a:lstStyle/>
        <a:p>
          <a:endParaRPr lang="bg-BG"/>
        </a:p>
      </dgm:t>
    </dgm:pt>
    <dgm:pt modelId="{A53A0010-F5D8-47BA-AFC4-0B143B3500FD}">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dirty="0"/>
            <a:t>Community capacity building</a:t>
          </a:r>
          <a:endParaRPr lang="bg-BG" dirty="0"/>
        </a:p>
      </dgm:t>
    </dgm:pt>
    <dgm:pt modelId="{BC4EC194-9265-428A-9048-D28D99F7F0EE}" type="parTrans" cxnId="{409182A5-65D4-4B96-AC61-B1BCC8CD9400}">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0EF5FB30-CD44-46A6-8524-A4539E296BEB}" type="sibTrans" cxnId="{409182A5-65D4-4B96-AC61-B1BCC8CD9400}">
      <dgm:prSet/>
      <dgm:spPr/>
      <dgm:t>
        <a:bodyPr/>
        <a:lstStyle/>
        <a:p>
          <a:endParaRPr lang="bg-BG"/>
        </a:p>
      </dgm:t>
    </dgm:pt>
    <dgm:pt modelId="{FAD44CEE-8D1B-4297-A050-B08635A8E238}">
      <dgm:prSet phldrT="[Текст]">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a:t>State response</a:t>
          </a:r>
          <a:endParaRPr lang="bg-BG" dirty="0"/>
        </a:p>
      </dgm:t>
    </dgm:pt>
    <dgm:pt modelId="{89B24F05-2335-4029-B3E2-2240874102AE}" type="parTrans" cxnId="{C4C0C65E-4E1B-4375-8187-5CE7B5BC02F2}">
      <dgm:prSet>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bg-BG"/>
        </a:p>
      </dgm:t>
    </dgm:pt>
    <dgm:pt modelId="{69415AC5-28F2-4AF2-A1BA-837FD53BA55F}" type="sibTrans" cxnId="{C4C0C65E-4E1B-4375-8187-5CE7B5BC02F2}">
      <dgm:prSet/>
      <dgm:spPr/>
      <dgm:t>
        <a:bodyPr/>
        <a:lstStyle/>
        <a:p>
          <a:endParaRPr lang="bg-BG"/>
        </a:p>
      </dgm:t>
    </dgm:pt>
    <dgm:pt modelId="{32C88652-3E9B-4DE4-801A-CB6156919216}">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dirty="0"/>
            <a:t>Anger management</a:t>
          </a:r>
          <a:endParaRPr lang="bg-BG" dirty="0"/>
        </a:p>
      </dgm:t>
    </dgm:pt>
    <dgm:pt modelId="{CFA07B40-0A76-4EEF-935E-0B9A5F64831F}" type="parTrans" cxnId="{29D31393-635C-4457-BFD6-418031BEB423}">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98CFE5ED-AA75-416D-A6E3-725751EE65C5}" type="sibTrans" cxnId="{29D31393-635C-4457-BFD6-418031BEB423}">
      <dgm:prSet/>
      <dgm:spPr/>
      <dgm:t>
        <a:bodyPr/>
        <a:lstStyle/>
        <a:p>
          <a:endParaRPr lang="bg-BG"/>
        </a:p>
      </dgm:t>
    </dgm:pt>
    <dgm:pt modelId="{8C9D3A07-DD02-49C1-90C1-CE0B6AD9C020}">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dirty="0"/>
            <a:t>Narratives and identity</a:t>
          </a:r>
          <a:endParaRPr lang="bg-BG" dirty="0"/>
        </a:p>
      </dgm:t>
    </dgm:pt>
    <dgm:pt modelId="{14D6DE97-6EA6-4AD1-88E9-2B619A6861A6}" type="parTrans" cxnId="{DC6AF105-0F5B-4019-8BCF-BDD52806AC3B}">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E180E9E8-8C69-4D10-AFF5-218FFE9447A7}" type="sibTrans" cxnId="{DC6AF105-0F5B-4019-8BCF-BDD52806AC3B}">
      <dgm:prSet/>
      <dgm:spPr/>
      <dgm:t>
        <a:bodyPr/>
        <a:lstStyle/>
        <a:p>
          <a:endParaRPr lang="bg-BG"/>
        </a:p>
      </dgm:t>
    </dgm:pt>
    <dgm:pt modelId="{2FA50617-274B-4A05-A624-9EF6FBF155D6}">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dirty="0"/>
            <a:t>Debating and simulation</a:t>
          </a:r>
          <a:endParaRPr lang="bg-BG" dirty="0"/>
        </a:p>
      </dgm:t>
    </dgm:pt>
    <dgm:pt modelId="{379192E5-61A0-4A64-B468-CD4B9AD57720}" type="parTrans" cxnId="{6DFB85E6-D767-4E1C-84A5-351A25D8277F}">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A059176A-EB26-409E-8B08-6BFB16D5062A}" type="sibTrans" cxnId="{6DFB85E6-D767-4E1C-84A5-351A25D8277F}">
      <dgm:prSet/>
      <dgm:spPr/>
      <dgm:t>
        <a:bodyPr/>
        <a:lstStyle/>
        <a:p>
          <a:endParaRPr lang="bg-BG"/>
        </a:p>
      </dgm:t>
    </dgm:pt>
    <dgm:pt modelId="{E206CC4B-3BBF-46E4-9A4B-DEC67CDB2521}">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dirty="0"/>
            <a:t>Conflict management</a:t>
          </a:r>
          <a:endParaRPr lang="bg-BG" dirty="0"/>
        </a:p>
      </dgm:t>
    </dgm:pt>
    <dgm:pt modelId="{EBBAAE07-4105-4D1E-9450-784A749575FD}" type="parTrans" cxnId="{5F77E642-6402-4892-BCBC-657F275B302F}">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B34881EF-91B0-4F0E-A693-BB2E277B0699}" type="sibTrans" cxnId="{5F77E642-6402-4892-BCBC-657F275B302F}">
      <dgm:prSet/>
      <dgm:spPr/>
      <dgm:t>
        <a:bodyPr/>
        <a:lstStyle/>
        <a:p>
          <a:endParaRPr lang="bg-BG"/>
        </a:p>
      </dgm:t>
    </dgm:pt>
    <dgm:pt modelId="{70AD3DE8-C3E7-4DA4-9DD2-28C856F61735}">
      <dgm:prSet phldrT="[Текст]">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a:t>Proportionate state response</a:t>
          </a:r>
          <a:endParaRPr lang="bg-BG" dirty="0"/>
        </a:p>
      </dgm:t>
    </dgm:pt>
    <dgm:pt modelId="{1157283B-11A0-4E51-A396-6E89AC9314EC}" type="parTrans" cxnId="{C769C8BF-B8A9-4314-BDD2-75E1F1AC12E9}">
      <dgm:prSet>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bg-BG"/>
        </a:p>
      </dgm:t>
    </dgm:pt>
    <dgm:pt modelId="{18E1ADA6-3087-4470-B564-8CE1487DCD05}" type="sibTrans" cxnId="{C769C8BF-B8A9-4314-BDD2-75E1F1AC12E9}">
      <dgm:prSet/>
      <dgm:spPr/>
      <dgm:t>
        <a:bodyPr/>
        <a:lstStyle/>
        <a:p>
          <a:endParaRPr lang="bg-BG"/>
        </a:p>
      </dgm:t>
    </dgm:pt>
    <dgm:pt modelId="{A780A850-4A1D-47E8-AFBC-DFB0A5E780B6}" type="pres">
      <dgm:prSet presAssocID="{80EEC1A8-51C1-4D51-84DB-A0047B049F42}" presName="diagram" presStyleCnt="0">
        <dgm:presLayoutVars>
          <dgm:chPref val="1"/>
          <dgm:dir/>
          <dgm:animOne val="branch"/>
          <dgm:animLvl val="lvl"/>
          <dgm:resizeHandles val="exact"/>
        </dgm:presLayoutVars>
      </dgm:prSet>
      <dgm:spPr/>
    </dgm:pt>
    <dgm:pt modelId="{F7FBBCE9-33C1-4816-A643-D33BB77E44F9}" type="pres">
      <dgm:prSet presAssocID="{6200A963-3DB9-4596-9872-09A02463DD2B}" presName="root1" presStyleCnt="0"/>
      <dgm:spPr/>
    </dgm:pt>
    <dgm:pt modelId="{92E04C62-F893-4AA2-B475-4EA6A44263F3}" type="pres">
      <dgm:prSet presAssocID="{6200A963-3DB9-4596-9872-09A02463DD2B}" presName="LevelOneTextNode" presStyleLbl="node0" presStyleIdx="0" presStyleCnt="1">
        <dgm:presLayoutVars>
          <dgm:chPref val="3"/>
        </dgm:presLayoutVars>
      </dgm:prSet>
      <dgm:spPr/>
    </dgm:pt>
    <dgm:pt modelId="{69089578-35F6-4EBA-83C1-38E8FCD0118D}" type="pres">
      <dgm:prSet presAssocID="{6200A963-3DB9-4596-9872-09A02463DD2B}" presName="level2hierChild" presStyleCnt="0"/>
      <dgm:spPr/>
    </dgm:pt>
    <dgm:pt modelId="{32B24CF6-D12B-4548-952E-6BF534F65B84}" type="pres">
      <dgm:prSet presAssocID="{B5CF837E-6209-478F-821D-AD64B7DB5A1B}" presName="conn2-1" presStyleLbl="parChTrans1D2" presStyleIdx="0" presStyleCnt="3"/>
      <dgm:spPr/>
    </dgm:pt>
    <dgm:pt modelId="{A6D1CF04-4F28-42B2-A1B0-1E62E20462A1}" type="pres">
      <dgm:prSet presAssocID="{B5CF837E-6209-478F-821D-AD64B7DB5A1B}" presName="connTx" presStyleLbl="parChTrans1D2" presStyleIdx="0" presStyleCnt="3"/>
      <dgm:spPr/>
    </dgm:pt>
    <dgm:pt modelId="{C3B19BE8-71CA-49AB-82E0-2BBDD527B3EE}" type="pres">
      <dgm:prSet presAssocID="{09F9ABEF-B2BF-4A07-8BE5-90EA9C05A4EB}" presName="root2" presStyleCnt="0"/>
      <dgm:spPr/>
    </dgm:pt>
    <dgm:pt modelId="{31B1D687-11EC-48F1-83F7-68AF7C6C3A63}" type="pres">
      <dgm:prSet presAssocID="{09F9ABEF-B2BF-4A07-8BE5-90EA9C05A4EB}" presName="LevelTwoTextNode" presStyleLbl="node2" presStyleIdx="0" presStyleCnt="3">
        <dgm:presLayoutVars>
          <dgm:chPref val="3"/>
        </dgm:presLayoutVars>
      </dgm:prSet>
      <dgm:spPr/>
    </dgm:pt>
    <dgm:pt modelId="{43831DA5-C426-443B-AF94-B075255E9DB8}" type="pres">
      <dgm:prSet presAssocID="{09F9ABEF-B2BF-4A07-8BE5-90EA9C05A4EB}" presName="level3hierChild" presStyleCnt="0"/>
      <dgm:spPr/>
    </dgm:pt>
    <dgm:pt modelId="{D5EE364E-275D-4E10-ADF3-8B92DDD75254}" type="pres">
      <dgm:prSet presAssocID="{BB19E469-E94A-4068-987F-72537B5F4E6D}" presName="conn2-1" presStyleLbl="parChTrans1D3" presStyleIdx="0" presStyleCnt="7"/>
      <dgm:spPr/>
    </dgm:pt>
    <dgm:pt modelId="{64A5BD6B-4D0F-421B-86EC-44853CD5BEDC}" type="pres">
      <dgm:prSet presAssocID="{BB19E469-E94A-4068-987F-72537B5F4E6D}" presName="connTx" presStyleLbl="parChTrans1D3" presStyleIdx="0" presStyleCnt="7"/>
      <dgm:spPr/>
    </dgm:pt>
    <dgm:pt modelId="{B10A58F4-3E22-4CD8-9D93-401C3CCE3A9F}" type="pres">
      <dgm:prSet presAssocID="{40A2E41F-ABE3-4D51-B18A-5C56588AD171}" presName="root2" presStyleCnt="0"/>
      <dgm:spPr/>
    </dgm:pt>
    <dgm:pt modelId="{5C81EBB6-5A17-474F-A68A-EB8EFE691F92}" type="pres">
      <dgm:prSet presAssocID="{40A2E41F-ABE3-4D51-B18A-5C56588AD171}" presName="LevelTwoTextNode" presStyleLbl="node3" presStyleIdx="0" presStyleCnt="7">
        <dgm:presLayoutVars>
          <dgm:chPref val="3"/>
        </dgm:presLayoutVars>
      </dgm:prSet>
      <dgm:spPr/>
    </dgm:pt>
    <dgm:pt modelId="{90D91833-F286-41AD-AEFF-7D5F479CC635}" type="pres">
      <dgm:prSet presAssocID="{40A2E41F-ABE3-4D51-B18A-5C56588AD171}" presName="level3hierChild" presStyleCnt="0"/>
      <dgm:spPr/>
    </dgm:pt>
    <dgm:pt modelId="{6B4CC6B1-0051-4F59-B753-D5C0D40DB04F}" type="pres">
      <dgm:prSet presAssocID="{5354FDFA-52C1-4D5E-81A9-86DD5BDC258F}" presName="conn2-1" presStyleLbl="parChTrans1D3" presStyleIdx="1" presStyleCnt="7"/>
      <dgm:spPr/>
    </dgm:pt>
    <dgm:pt modelId="{17BB76E0-2297-45CD-B521-CAD7AAEAF906}" type="pres">
      <dgm:prSet presAssocID="{5354FDFA-52C1-4D5E-81A9-86DD5BDC258F}" presName="connTx" presStyleLbl="parChTrans1D3" presStyleIdx="1" presStyleCnt="7"/>
      <dgm:spPr/>
    </dgm:pt>
    <dgm:pt modelId="{8583D0F4-1554-4F77-A60C-B9B0A882F163}" type="pres">
      <dgm:prSet presAssocID="{AC4F34C2-CEE4-4B47-AA9F-42894A27C7E1}" presName="root2" presStyleCnt="0"/>
      <dgm:spPr/>
    </dgm:pt>
    <dgm:pt modelId="{5CCF7575-E76C-4274-96CA-76B0A01B8BF2}" type="pres">
      <dgm:prSet presAssocID="{AC4F34C2-CEE4-4B47-AA9F-42894A27C7E1}" presName="LevelTwoTextNode" presStyleLbl="node3" presStyleIdx="1" presStyleCnt="7">
        <dgm:presLayoutVars>
          <dgm:chPref val="3"/>
        </dgm:presLayoutVars>
      </dgm:prSet>
      <dgm:spPr/>
    </dgm:pt>
    <dgm:pt modelId="{EC181032-8893-460B-9842-A0EDBA3D3419}" type="pres">
      <dgm:prSet presAssocID="{AC4F34C2-CEE4-4B47-AA9F-42894A27C7E1}" presName="level3hierChild" presStyleCnt="0"/>
      <dgm:spPr/>
    </dgm:pt>
    <dgm:pt modelId="{5F11B917-DEF9-4C42-B1A3-E2AE88CA3AC1}" type="pres">
      <dgm:prSet presAssocID="{CFA07B40-0A76-4EEF-935E-0B9A5F64831F}" presName="conn2-1" presStyleLbl="parChTrans1D3" presStyleIdx="2" presStyleCnt="7"/>
      <dgm:spPr/>
    </dgm:pt>
    <dgm:pt modelId="{AB417B95-7893-4EC8-A796-698C9484FF10}" type="pres">
      <dgm:prSet presAssocID="{CFA07B40-0A76-4EEF-935E-0B9A5F64831F}" presName="connTx" presStyleLbl="parChTrans1D3" presStyleIdx="2" presStyleCnt="7"/>
      <dgm:spPr/>
    </dgm:pt>
    <dgm:pt modelId="{9B98EE5A-5117-46A4-A4E6-843948E98FF8}" type="pres">
      <dgm:prSet presAssocID="{32C88652-3E9B-4DE4-801A-CB6156919216}" presName="root2" presStyleCnt="0"/>
      <dgm:spPr/>
    </dgm:pt>
    <dgm:pt modelId="{753C46A5-89DF-4099-9DAB-73E019B97C54}" type="pres">
      <dgm:prSet presAssocID="{32C88652-3E9B-4DE4-801A-CB6156919216}" presName="LevelTwoTextNode" presStyleLbl="node3" presStyleIdx="2" presStyleCnt="7">
        <dgm:presLayoutVars>
          <dgm:chPref val="3"/>
        </dgm:presLayoutVars>
      </dgm:prSet>
      <dgm:spPr/>
    </dgm:pt>
    <dgm:pt modelId="{C6F548B4-53FF-4EB3-BDB3-334746AA4724}" type="pres">
      <dgm:prSet presAssocID="{32C88652-3E9B-4DE4-801A-CB6156919216}" presName="level3hierChild" presStyleCnt="0"/>
      <dgm:spPr/>
    </dgm:pt>
    <dgm:pt modelId="{806929F4-30CE-4606-A54C-81E6598712E2}" type="pres">
      <dgm:prSet presAssocID="{BC4EC194-9265-428A-9048-D28D99F7F0EE}" presName="conn2-1" presStyleLbl="parChTrans1D2" presStyleIdx="1" presStyleCnt="3"/>
      <dgm:spPr/>
    </dgm:pt>
    <dgm:pt modelId="{A859700E-6CFA-4AC1-B226-0F27D900925B}" type="pres">
      <dgm:prSet presAssocID="{BC4EC194-9265-428A-9048-D28D99F7F0EE}" presName="connTx" presStyleLbl="parChTrans1D2" presStyleIdx="1" presStyleCnt="3"/>
      <dgm:spPr/>
    </dgm:pt>
    <dgm:pt modelId="{0CC9DB3A-B8B7-4F1B-A708-E792CB53BC70}" type="pres">
      <dgm:prSet presAssocID="{A53A0010-F5D8-47BA-AFC4-0B143B3500FD}" presName="root2" presStyleCnt="0"/>
      <dgm:spPr/>
    </dgm:pt>
    <dgm:pt modelId="{AB7CE315-A47D-484E-AF74-16B54A879364}" type="pres">
      <dgm:prSet presAssocID="{A53A0010-F5D8-47BA-AFC4-0B143B3500FD}" presName="LevelTwoTextNode" presStyleLbl="node2" presStyleIdx="1" presStyleCnt="3">
        <dgm:presLayoutVars>
          <dgm:chPref val="3"/>
        </dgm:presLayoutVars>
      </dgm:prSet>
      <dgm:spPr/>
    </dgm:pt>
    <dgm:pt modelId="{14EB116E-C2BA-4423-890D-E50BE2A66037}" type="pres">
      <dgm:prSet presAssocID="{A53A0010-F5D8-47BA-AFC4-0B143B3500FD}" presName="level3hierChild" presStyleCnt="0"/>
      <dgm:spPr/>
    </dgm:pt>
    <dgm:pt modelId="{624F5E0E-144C-40C5-B6A9-809064F2A67D}" type="pres">
      <dgm:prSet presAssocID="{14D6DE97-6EA6-4AD1-88E9-2B619A6861A6}" presName="conn2-1" presStyleLbl="parChTrans1D3" presStyleIdx="3" presStyleCnt="7"/>
      <dgm:spPr/>
    </dgm:pt>
    <dgm:pt modelId="{6C3DD16C-B924-461A-BFB7-1FAF7FEA21EE}" type="pres">
      <dgm:prSet presAssocID="{14D6DE97-6EA6-4AD1-88E9-2B619A6861A6}" presName="connTx" presStyleLbl="parChTrans1D3" presStyleIdx="3" presStyleCnt="7"/>
      <dgm:spPr/>
    </dgm:pt>
    <dgm:pt modelId="{4438E630-190A-446B-A8EE-75A2D334DDAE}" type="pres">
      <dgm:prSet presAssocID="{8C9D3A07-DD02-49C1-90C1-CE0B6AD9C020}" presName="root2" presStyleCnt="0"/>
      <dgm:spPr/>
    </dgm:pt>
    <dgm:pt modelId="{209AC506-7A06-4C43-907C-539674530672}" type="pres">
      <dgm:prSet presAssocID="{8C9D3A07-DD02-49C1-90C1-CE0B6AD9C020}" presName="LevelTwoTextNode" presStyleLbl="node3" presStyleIdx="3" presStyleCnt="7">
        <dgm:presLayoutVars>
          <dgm:chPref val="3"/>
        </dgm:presLayoutVars>
      </dgm:prSet>
      <dgm:spPr/>
    </dgm:pt>
    <dgm:pt modelId="{4F685A22-A439-470D-9B11-9440D504C88D}" type="pres">
      <dgm:prSet presAssocID="{8C9D3A07-DD02-49C1-90C1-CE0B6AD9C020}" presName="level3hierChild" presStyleCnt="0"/>
      <dgm:spPr/>
    </dgm:pt>
    <dgm:pt modelId="{BC6E53BC-3EB5-44A9-A6AF-787968648BA4}" type="pres">
      <dgm:prSet presAssocID="{379192E5-61A0-4A64-B468-CD4B9AD57720}" presName="conn2-1" presStyleLbl="parChTrans1D3" presStyleIdx="4" presStyleCnt="7"/>
      <dgm:spPr/>
    </dgm:pt>
    <dgm:pt modelId="{98851BC1-B396-4747-B666-E8A22B3548E5}" type="pres">
      <dgm:prSet presAssocID="{379192E5-61A0-4A64-B468-CD4B9AD57720}" presName="connTx" presStyleLbl="parChTrans1D3" presStyleIdx="4" presStyleCnt="7"/>
      <dgm:spPr/>
    </dgm:pt>
    <dgm:pt modelId="{B8677350-4991-4944-9CC4-D3F509C81049}" type="pres">
      <dgm:prSet presAssocID="{2FA50617-274B-4A05-A624-9EF6FBF155D6}" presName="root2" presStyleCnt="0"/>
      <dgm:spPr/>
    </dgm:pt>
    <dgm:pt modelId="{C92CC2BD-95BA-4A46-A0BD-FCBDDAFCF77D}" type="pres">
      <dgm:prSet presAssocID="{2FA50617-274B-4A05-A624-9EF6FBF155D6}" presName="LevelTwoTextNode" presStyleLbl="node3" presStyleIdx="4" presStyleCnt="7">
        <dgm:presLayoutVars>
          <dgm:chPref val="3"/>
        </dgm:presLayoutVars>
      </dgm:prSet>
      <dgm:spPr/>
    </dgm:pt>
    <dgm:pt modelId="{F08F6781-3D0D-40D3-B421-49C80E83DD5A}" type="pres">
      <dgm:prSet presAssocID="{2FA50617-274B-4A05-A624-9EF6FBF155D6}" presName="level3hierChild" presStyleCnt="0"/>
      <dgm:spPr/>
    </dgm:pt>
    <dgm:pt modelId="{6552871A-9F2C-40C6-BB3A-1D6F227DF39D}" type="pres">
      <dgm:prSet presAssocID="{EBBAAE07-4105-4D1E-9450-784A749575FD}" presName="conn2-1" presStyleLbl="parChTrans1D3" presStyleIdx="5" presStyleCnt="7"/>
      <dgm:spPr/>
    </dgm:pt>
    <dgm:pt modelId="{43958A74-EC84-49C7-B13D-DA8EC7EAE9A4}" type="pres">
      <dgm:prSet presAssocID="{EBBAAE07-4105-4D1E-9450-784A749575FD}" presName="connTx" presStyleLbl="parChTrans1D3" presStyleIdx="5" presStyleCnt="7"/>
      <dgm:spPr/>
    </dgm:pt>
    <dgm:pt modelId="{25DE460A-2A2A-494F-AC57-BE24727503CA}" type="pres">
      <dgm:prSet presAssocID="{E206CC4B-3BBF-46E4-9A4B-DEC67CDB2521}" presName="root2" presStyleCnt="0"/>
      <dgm:spPr/>
    </dgm:pt>
    <dgm:pt modelId="{44220A00-6C43-4BC2-9B75-92EED113ADB5}" type="pres">
      <dgm:prSet presAssocID="{E206CC4B-3BBF-46E4-9A4B-DEC67CDB2521}" presName="LevelTwoTextNode" presStyleLbl="node3" presStyleIdx="5" presStyleCnt="7">
        <dgm:presLayoutVars>
          <dgm:chPref val="3"/>
        </dgm:presLayoutVars>
      </dgm:prSet>
      <dgm:spPr/>
    </dgm:pt>
    <dgm:pt modelId="{949912F7-6727-433B-8764-5B73E6343F28}" type="pres">
      <dgm:prSet presAssocID="{E206CC4B-3BBF-46E4-9A4B-DEC67CDB2521}" presName="level3hierChild" presStyleCnt="0"/>
      <dgm:spPr/>
    </dgm:pt>
    <dgm:pt modelId="{DCFDD876-4638-494D-B622-8005193ED59B}" type="pres">
      <dgm:prSet presAssocID="{89B24F05-2335-4029-B3E2-2240874102AE}" presName="conn2-1" presStyleLbl="parChTrans1D2" presStyleIdx="2" presStyleCnt="3"/>
      <dgm:spPr/>
    </dgm:pt>
    <dgm:pt modelId="{BB183768-5AE9-439B-B6D9-993AB5521A28}" type="pres">
      <dgm:prSet presAssocID="{89B24F05-2335-4029-B3E2-2240874102AE}" presName="connTx" presStyleLbl="parChTrans1D2" presStyleIdx="2" presStyleCnt="3"/>
      <dgm:spPr/>
    </dgm:pt>
    <dgm:pt modelId="{443C819B-8C5C-413D-88DD-EBC4DD77993E}" type="pres">
      <dgm:prSet presAssocID="{FAD44CEE-8D1B-4297-A050-B08635A8E238}" presName="root2" presStyleCnt="0"/>
      <dgm:spPr/>
    </dgm:pt>
    <dgm:pt modelId="{0CA94541-B13B-4BCC-8ED0-E8459C0CD0E5}" type="pres">
      <dgm:prSet presAssocID="{FAD44CEE-8D1B-4297-A050-B08635A8E238}" presName="LevelTwoTextNode" presStyleLbl="node2" presStyleIdx="2" presStyleCnt="3">
        <dgm:presLayoutVars>
          <dgm:chPref val="3"/>
        </dgm:presLayoutVars>
      </dgm:prSet>
      <dgm:spPr/>
    </dgm:pt>
    <dgm:pt modelId="{65F99AD5-273A-4E65-9876-6FAF64EB985E}" type="pres">
      <dgm:prSet presAssocID="{FAD44CEE-8D1B-4297-A050-B08635A8E238}" presName="level3hierChild" presStyleCnt="0"/>
      <dgm:spPr/>
    </dgm:pt>
    <dgm:pt modelId="{64C35001-29B9-4060-BC13-7C9FFE36CF79}" type="pres">
      <dgm:prSet presAssocID="{1157283B-11A0-4E51-A396-6E89AC9314EC}" presName="conn2-1" presStyleLbl="parChTrans1D3" presStyleIdx="6" presStyleCnt="7"/>
      <dgm:spPr/>
    </dgm:pt>
    <dgm:pt modelId="{57ACF63F-781E-481B-A73E-0AE3C1E06B6C}" type="pres">
      <dgm:prSet presAssocID="{1157283B-11A0-4E51-A396-6E89AC9314EC}" presName="connTx" presStyleLbl="parChTrans1D3" presStyleIdx="6" presStyleCnt="7"/>
      <dgm:spPr/>
    </dgm:pt>
    <dgm:pt modelId="{64585AC7-ABF1-4C2F-88BF-D2DE678C62A9}" type="pres">
      <dgm:prSet presAssocID="{70AD3DE8-C3E7-4DA4-9DD2-28C856F61735}" presName="root2" presStyleCnt="0"/>
      <dgm:spPr/>
    </dgm:pt>
    <dgm:pt modelId="{21AB9225-2FA2-46FF-BEB7-61CEFE61718C}" type="pres">
      <dgm:prSet presAssocID="{70AD3DE8-C3E7-4DA4-9DD2-28C856F61735}" presName="LevelTwoTextNode" presStyleLbl="node3" presStyleIdx="6" presStyleCnt="7">
        <dgm:presLayoutVars>
          <dgm:chPref val="3"/>
        </dgm:presLayoutVars>
      </dgm:prSet>
      <dgm:spPr/>
    </dgm:pt>
    <dgm:pt modelId="{0B4907A7-6BB2-4138-BC5A-71143E6DA44C}" type="pres">
      <dgm:prSet presAssocID="{70AD3DE8-C3E7-4DA4-9DD2-28C856F61735}" presName="level3hierChild" presStyleCnt="0"/>
      <dgm:spPr/>
    </dgm:pt>
  </dgm:ptLst>
  <dgm:cxnLst>
    <dgm:cxn modelId="{B1393300-A517-445A-9186-409477352365}" type="presOf" srcId="{379192E5-61A0-4A64-B468-CD4B9AD57720}" destId="{BC6E53BC-3EB5-44A9-A6AF-787968648BA4}" srcOrd="0" destOrd="0" presId="urn:microsoft.com/office/officeart/2005/8/layout/hierarchy2"/>
    <dgm:cxn modelId="{DC6AF105-0F5B-4019-8BCF-BDD52806AC3B}" srcId="{A53A0010-F5D8-47BA-AFC4-0B143B3500FD}" destId="{8C9D3A07-DD02-49C1-90C1-CE0B6AD9C020}" srcOrd="0" destOrd="0" parTransId="{14D6DE97-6EA6-4AD1-88E9-2B619A6861A6}" sibTransId="{E180E9E8-8C69-4D10-AFF5-218FFE9447A7}"/>
    <dgm:cxn modelId="{13C3E815-0142-4A86-B173-4BC025114D50}" type="presOf" srcId="{6200A963-3DB9-4596-9872-09A02463DD2B}" destId="{92E04C62-F893-4AA2-B475-4EA6A44263F3}" srcOrd="0" destOrd="0" presId="urn:microsoft.com/office/officeart/2005/8/layout/hierarchy2"/>
    <dgm:cxn modelId="{FD86A21E-5671-4148-83D1-2CCC3317AC83}" type="presOf" srcId="{1157283B-11A0-4E51-A396-6E89AC9314EC}" destId="{64C35001-29B9-4060-BC13-7C9FFE36CF79}" srcOrd="0" destOrd="0" presId="urn:microsoft.com/office/officeart/2005/8/layout/hierarchy2"/>
    <dgm:cxn modelId="{1841EF1F-1AC3-402A-B399-6B29D1AF13AA}" type="presOf" srcId="{CFA07B40-0A76-4EEF-935E-0B9A5F64831F}" destId="{5F11B917-DEF9-4C42-B1A3-E2AE88CA3AC1}" srcOrd="0" destOrd="0" presId="urn:microsoft.com/office/officeart/2005/8/layout/hierarchy2"/>
    <dgm:cxn modelId="{3FC4952B-2351-4309-882A-9CA6EAC3C3BA}" type="presOf" srcId="{1157283B-11A0-4E51-A396-6E89AC9314EC}" destId="{57ACF63F-781E-481B-A73E-0AE3C1E06B6C}" srcOrd="1" destOrd="0" presId="urn:microsoft.com/office/officeart/2005/8/layout/hierarchy2"/>
    <dgm:cxn modelId="{D0CC3934-75C3-4436-9D9B-D4B0C5636AD2}" type="presOf" srcId="{AC4F34C2-CEE4-4B47-AA9F-42894A27C7E1}" destId="{5CCF7575-E76C-4274-96CA-76B0A01B8BF2}" srcOrd="0" destOrd="0" presId="urn:microsoft.com/office/officeart/2005/8/layout/hierarchy2"/>
    <dgm:cxn modelId="{C4C0C65E-4E1B-4375-8187-5CE7B5BC02F2}" srcId="{6200A963-3DB9-4596-9872-09A02463DD2B}" destId="{FAD44CEE-8D1B-4297-A050-B08635A8E238}" srcOrd="2" destOrd="0" parTransId="{89B24F05-2335-4029-B3E2-2240874102AE}" sibTransId="{69415AC5-28F2-4AF2-A1BA-837FD53BA55F}"/>
    <dgm:cxn modelId="{71D62060-FFD0-46EB-834D-58D999CDC97E}" type="presOf" srcId="{CFA07B40-0A76-4EEF-935E-0B9A5F64831F}" destId="{AB417B95-7893-4EC8-A796-698C9484FF10}" srcOrd="1" destOrd="0" presId="urn:microsoft.com/office/officeart/2005/8/layout/hierarchy2"/>
    <dgm:cxn modelId="{5F77E642-6402-4892-BCBC-657F275B302F}" srcId="{A53A0010-F5D8-47BA-AFC4-0B143B3500FD}" destId="{E206CC4B-3BBF-46E4-9A4B-DEC67CDB2521}" srcOrd="2" destOrd="0" parTransId="{EBBAAE07-4105-4D1E-9450-784A749575FD}" sibTransId="{B34881EF-91B0-4F0E-A693-BB2E277B0699}"/>
    <dgm:cxn modelId="{84426464-3C08-41C9-A493-44BF058415A0}" type="presOf" srcId="{89B24F05-2335-4029-B3E2-2240874102AE}" destId="{DCFDD876-4638-494D-B622-8005193ED59B}" srcOrd="0" destOrd="0" presId="urn:microsoft.com/office/officeart/2005/8/layout/hierarchy2"/>
    <dgm:cxn modelId="{81A2D667-570C-407F-A85C-D2903F8BFDA6}" type="presOf" srcId="{B5CF837E-6209-478F-821D-AD64B7DB5A1B}" destId="{32B24CF6-D12B-4548-952E-6BF534F65B84}" srcOrd="0" destOrd="0" presId="urn:microsoft.com/office/officeart/2005/8/layout/hierarchy2"/>
    <dgm:cxn modelId="{90506768-F10F-49F3-9433-F4709B2846B4}" srcId="{80EEC1A8-51C1-4D51-84DB-A0047B049F42}" destId="{6200A963-3DB9-4596-9872-09A02463DD2B}" srcOrd="0" destOrd="0" parTransId="{67B047AC-5AE9-4250-9D9D-D73FBAE422FB}" sibTransId="{454B882B-B4B3-4397-B241-18A1CBB645F5}"/>
    <dgm:cxn modelId="{78234049-EDF3-45F3-AA68-BDCE5CDBECAF}" type="presOf" srcId="{BB19E469-E94A-4068-987F-72537B5F4E6D}" destId="{D5EE364E-275D-4E10-ADF3-8B92DDD75254}" srcOrd="0" destOrd="0" presId="urn:microsoft.com/office/officeart/2005/8/layout/hierarchy2"/>
    <dgm:cxn modelId="{C8D98A6B-C25C-466D-965C-F0E867835D9D}" type="presOf" srcId="{40A2E41F-ABE3-4D51-B18A-5C56588AD171}" destId="{5C81EBB6-5A17-474F-A68A-EB8EFE691F92}" srcOrd="0" destOrd="0" presId="urn:microsoft.com/office/officeart/2005/8/layout/hierarchy2"/>
    <dgm:cxn modelId="{BD51E06D-12E1-407C-9FCA-D88DB7E30AF9}" type="presOf" srcId="{B5CF837E-6209-478F-821D-AD64B7DB5A1B}" destId="{A6D1CF04-4F28-42B2-A1B0-1E62E20462A1}" srcOrd="1" destOrd="0" presId="urn:microsoft.com/office/officeart/2005/8/layout/hierarchy2"/>
    <dgm:cxn modelId="{BCAA184E-137A-4887-9375-1C076F8A8692}" type="presOf" srcId="{80EEC1A8-51C1-4D51-84DB-A0047B049F42}" destId="{A780A850-4A1D-47E8-AFBC-DFB0A5E780B6}" srcOrd="0" destOrd="0" presId="urn:microsoft.com/office/officeart/2005/8/layout/hierarchy2"/>
    <dgm:cxn modelId="{2D4A3850-3FD4-49E7-9E59-5026D6652A93}" type="presOf" srcId="{379192E5-61A0-4A64-B468-CD4B9AD57720}" destId="{98851BC1-B396-4747-B666-E8A22B3548E5}" srcOrd="1" destOrd="0" presId="urn:microsoft.com/office/officeart/2005/8/layout/hierarchy2"/>
    <dgm:cxn modelId="{89D8AE80-50B2-43BB-ABC4-82DDAE79D83A}" srcId="{6200A963-3DB9-4596-9872-09A02463DD2B}" destId="{09F9ABEF-B2BF-4A07-8BE5-90EA9C05A4EB}" srcOrd="0" destOrd="0" parTransId="{B5CF837E-6209-478F-821D-AD64B7DB5A1B}" sibTransId="{154EDBDF-281A-4167-87B4-8F17F0FBD233}"/>
    <dgm:cxn modelId="{87B39F81-AF15-4E45-BAC8-D5C5DE1AE2C4}" type="presOf" srcId="{BC4EC194-9265-428A-9048-D28D99F7F0EE}" destId="{806929F4-30CE-4606-A54C-81E6598712E2}" srcOrd="0" destOrd="0" presId="urn:microsoft.com/office/officeart/2005/8/layout/hierarchy2"/>
    <dgm:cxn modelId="{3C1D1085-EF39-4996-BBFE-6E9E96CF2D7A}" type="presOf" srcId="{BB19E469-E94A-4068-987F-72537B5F4E6D}" destId="{64A5BD6B-4D0F-421B-86EC-44853CD5BEDC}" srcOrd="1" destOrd="0" presId="urn:microsoft.com/office/officeart/2005/8/layout/hierarchy2"/>
    <dgm:cxn modelId="{B9F8F689-70E3-40B3-9CC4-C3AC76B3D5AE}" srcId="{09F9ABEF-B2BF-4A07-8BE5-90EA9C05A4EB}" destId="{40A2E41F-ABE3-4D51-B18A-5C56588AD171}" srcOrd="0" destOrd="0" parTransId="{BB19E469-E94A-4068-987F-72537B5F4E6D}" sibTransId="{26A76DF0-AB15-46EC-92AD-2F7A9C175DC8}"/>
    <dgm:cxn modelId="{6CD6008D-B4B9-4421-98DB-E2A231F21D3E}" type="presOf" srcId="{FAD44CEE-8D1B-4297-A050-B08635A8E238}" destId="{0CA94541-B13B-4BCC-8ED0-E8459C0CD0E5}" srcOrd="0" destOrd="0" presId="urn:microsoft.com/office/officeart/2005/8/layout/hierarchy2"/>
    <dgm:cxn modelId="{E391A98E-BA35-4E49-8890-7C61D531DAB8}" type="presOf" srcId="{A53A0010-F5D8-47BA-AFC4-0B143B3500FD}" destId="{AB7CE315-A47D-484E-AF74-16B54A879364}" srcOrd="0" destOrd="0" presId="urn:microsoft.com/office/officeart/2005/8/layout/hierarchy2"/>
    <dgm:cxn modelId="{A21D768F-9C56-4022-8582-6CBCF8AA9E4E}" type="presOf" srcId="{8C9D3A07-DD02-49C1-90C1-CE0B6AD9C020}" destId="{209AC506-7A06-4C43-907C-539674530672}" srcOrd="0" destOrd="0" presId="urn:microsoft.com/office/officeart/2005/8/layout/hierarchy2"/>
    <dgm:cxn modelId="{29D31393-635C-4457-BFD6-418031BEB423}" srcId="{09F9ABEF-B2BF-4A07-8BE5-90EA9C05A4EB}" destId="{32C88652-3E9B-4DE4-801A-CB6156919216}" srcOrd="2" destOrd="0" parTransId="{CFA07B40-0A76-4EEF-935E-0B9A5F64831F}" sibTransId="{98CFE5ED-AA75-416D-A6E3-725751EE65C5}"/>
    <dgm:cxn modelId="{96D8F493-D2CA-4CFF-8A9F-31E52C76FFC0}" type="presOf" srcId="{E206CC4B-3BBF-46E4-9A4B-DEC67CDB2521}" destId="{44220A00-6C43-4BC2-9B75-92EED113ADB5}" srcOrd="0" destOrd="0" presId="urn:microsoft.com/office/officeart/2005/8/layout/hierarchy2"/>
    <dgm:cxn modelId="{76DD1A95-BD0D-44B2-A67C-7E984DA4D8DC}" srcId="{09F9ABEF-B2BF-4A07-8BE5-90EA9C05A4EB}" destId="{AC4F34C2-CEE4-4B47-AA9F-42894A27C7E1}" srcOrd="1" destOrd="0" parTransId="{5354FDFA-52C1-4D5E-81A9-86DD5BDC258F}" sibTransId="{4C331381-3932-43CD-A9F0-AFE94B49D441}"/>
    <dgm:cxn modelId="{0C0A569A-24A2-4061-97C3-9579E60A4987}" type="presOf" srcId="{BC4EC194-9265-428A-9048-D28D99F7F0EE}" destId="{A859700E-6CFA-4AC1-B226-0F27D900925B}" srcOrd="1" destOrd="0" presId="urn:microsoft.com/office/officeart/2005/8/layout/hierarchy2"/>
    <dgm:cxn modelId="{5FBAE59F-4A80-4F51-AA95-E5E537712A75}" type="presOf" srcId="{89B24F05-2335-4029-B3E2-2240874102AE}" destId="{BB183768-5AE9-439B-B6D9-993AB5521A28}" srcOrd="1" destOrd="0" presId="urn:microsoft.com/office/officeart/2005/8/layout/hierarchy2"/>
    <dgm:cxn modelId="{409182A5-65D4-4B96-AC61-B1BCC8CD9400}" srcId="{6200A963-3DB9-4596-9872-09A02463DD2B}" destId="{A53A0010-F5D8-47BA-AFC4-0B143B3500FD}" srcOrd="1" destOrd="0" parTransId="{BC4EC194-9265-428A-9048-D28D99F7F0EE}" sibTransId="{0EF5FB30-CD44-46A6-8524-A4539E296BEB}"/>
    <dgm:cxn modelId="{74E448A7-2EC8-4EDF-A59B-D4B2619F38DD}" type="presOf" srcId="{70AD3DE8-C3E7-4DA4-9DD2-28C856F61735}" destId="{21AB9225-2FA2-46FF-BEB7-61CEFE61718C}" srcOrd="0" destOrd="0" presId="urn:microsoft.com/office/officeart/2005/8/layout/hierarchy2"/>
    <dgm:cxn modelId="{7A8668A8-D2DE-482B-861D-17408991A15C}" type="presOf" srcId="{5354FDFA-52C1-4D5E-81A9-86DD5BDC258F}" destId="{17BB76E0-2297-45CD-B521-CAD7AAEAF906}" srcOrd="1" destOrd="0" presId="urn:microsoft.com/office/officeart/2005/8/layout/hierarchy2"/>
    <dgm:cxn modelId="{5882FFB9-45A5-4E28-AA97-0A72D29B68EC}" type="presOf" srcId="{09F9ABEF-B2BF-4A07-8BE5-90EA9C05A4EB}" destId="{31B1D687-11EC-48F1-83F7-68AF7C6C3A63}" srcOrd="0" destOrd="0" presId="urn:microsoft.com/office/officeart/2005/8/layout/hierarchy2"/>
    <dgm:cxn modelId="{35E71DBD-375F-4D20-BB60-F224848F9E65}" type="presOf" srcId="{EBBAAE07-4105-4D1E-9450-784A749575FD}" destId="{6552871A-9F2C-40C6-BB3A-1D6F227DF39D}" srcOrd="0" destOrd="0" presId="urn:microsoft.com/office/officeart/2005/8/layout/hierarchy2"/>
    <dgm:cxn modelId="{C46423BD-4118-461A-B0FA-700B421BAFEC}" type="presOf" srcId="{14D6DE97-6EA6-4AD1-88E9-2B619A6861A6}" destId="{624F5E0E-144C-40C5-B6A9-809064F2A67D}" srcOrd="0" destOrd="0" presId="urn:microsoft.com/office/officeart/2005/8/layout/hierarchy2"/>
    <dgm:cxn modelId="{C769C8BF-B8A9-4314-BDD2-75E1F1AC12E9}" srcId="{FAD44CEE-8D1B-4297-A050-B08635A8E238}" destId="{70AD3DE8-C3E7-4DA4-9DD2-28C856F61735}" srcOrd="0" destOrd="0" parTransId="{1157283B-11A0-4E51-A396-6E89AC9314EC}" sibTransId="{18E1ADA6-3087-4470-B564-8CE1487DCD05}"/>
    <dgm:cxn modelId="{127B29C0-98E3-48A1-ACE1-7527FF28E97D}" type="presOf" srcId="{32C88652-3E9B-4DE4-801A-CB6156919216}" destId="{753C46A5-89DF-4099-9DAB-73E019B97C54}" srcOrd="0" destOrd="0" presId="urn:microsoft.com/office/officeart/2005/8/layout/hierarchy2"/>
    <dgm:cxn modelId="{26D28AD5-557C-4E48-A39F-9BF547CB3F26}" type="presOf" srcId="{14D6DE97-6EA6-4AD1-88E9-2B619A6861A6}" destId="{6C3DD16C-B924-461A-BFB7-1FAF7FEA21EE}" srcOrd="1" destOrd="0" presId="urn:microsoft.com/office/officeart/2005/8/layout/hierarchy2"/>
    <dgm:cxn modelId="{E130F5D8-5F5B-4B50-9846-FEE48661C1AF}" type="presOf" srcId="{EBBAAE07-4105-4D1E-9450-784A749575FD}" destId="{43958A74-EC84-49C7-B13D-DA8EC7EAE9A4}" srcOrd="1" destOrd="0" presId="urn:microsoft.com/office/officeart/2005/8/layout/hierarchy2"/>
    <dgm:cxn modelId="{5F47C8E2-06F0-4441-BD02-9FE4C08DED01}" type="presOf" srcId="{2FA50617-274B-4A05-A624-9EF6FBF155D6}" destId="{C92CC2BD-95BA-4A46-A0BD-FCBDDAFCF77D}" srcOrd="0" destOrd="0" presId="urn:microsoft.com/office/officeart/2005/8/layout/hierarchy2"/>
    <dgm:cxn modelId="{6DFB85E6-D767-4E1C-84A5-351A25D8277F}" srcId="{A53A0010-F5D8-47BA-AFC4-0B143B3500FD}" destId="{2FA50617-274B-4A05-A624-9EF6FBF155D6}" srcOrd="1" destOrd="0" parTransId="{379192E5-61A0-4A64-B468-CD4B9AD57720}" sibTransId="{A059176A-EB26-409E-8B08-6BFB16D5062A}"/>
    <dgm:cxn modelId="{789167F8-A7F9-495D-BDB8-0135F2AE158B}" type="presOf" srcId="{5354FDFA-52C1-4D5E-81A9-86DD5BDC258F}" destId="{6B4CC6B1-0051-4F59-B753-D5C0D40DB04F}" srcOrd="0" destOrd="0" presId="urn:microsoft.com/office/officeart/2005/8/layout/hierarchy2"/>
    <dgm:cxn modelId="{998F1EE8-6527-4586-BCA7-1C36B5D406E5}" type="presParOf" srcId="{A780A850-4A1D-47E8-AFBC-DFB0A5E780B6}" destId="{F7FBBCE9-33C1-4816-A643-D33BB77E44F9}" srcOrd="0" destOrd="0" presId="urn:microsoft.com/office/officeart/2005/8/layout/hierarchy2"/>
    <dgm:cxn modelId="{FF76CE90-705B-44B4-8AD5-A31AA578B5D3}" type="presParOf" srcId="{F7FBBCE9-33C1-4816-A643-D33BB77E44F9}" destId="{92E04C62-F893-4AA2-B475-4EA6A44263F3}" srcOrd="0" destOrd="0" presId="urn:microsoft.com/office/officeart/2005/8/layout/hierarchy2"/>
    <dgm:cxn modelId="{5D6EBA76-AA66-4C4E-A935-AB8DB2B20727}" type="presParOf" srcId="{F7FBBCE9-33C1-4816-A643-D33BB77E44F9}" destId="{69089578-35F6-4EBA-83C1-38E8FCD0118D}" srcOrd="1" destOrd="0" presId="urn:microsoft.com/office/officeart/2005/8/layout/hierarchy2"/>
    <dgm:cxn modelId="{362E0311-98CD-4DFD-A2B7-52DBB2B55D44}" type="presParOf" srcId="{69089578-35F6-4EBA-83C1-38E8FCD0118D}" destId="{32B24CF6-D12B-4548-952E-6BF534F65B84}" srcOrd="0" destOrd="0" presId="urn:microsoft.com/office/officeart/2005/8/layout/hierarchy2"/>
    <dgm:cxn modelId="{AC09F268-C89F-4422-86B9-D0FF2FA7AAAA}" type="presParOf" srcId="{32B24CF6-D12B-4548-952E-6BF534F65B84}" destId="{A6D1CF04-4F28-42B2-A1B0-1E62E20462A1}" srcOrd="0" destOrd="0" presId="urn:microsoft.com/office/officeart/2005/8/layout/hierarchy2"/>
    <dgm:cxn modelId="{E1646873-5A4F-46BA-9721-0F11AD3F444F}" type="presParOf" srcId="{69089578-35F6-4EBA-83C1-38E8FCD0118D}" destId="{C3B19BE8-71CA-49AB-82E0-2BBDD527B3EE}" srcOrd="1" destOrd="0" presId="urn:microsoft.com/office/officeart/2005/8/layout/hierarchy2"/>
    <dgm:cxn modelId="{93F56D7A-C714-4B30-B73F-74BE2D947FEA}" type="presParOf" srcId="{C3B19BE8-71CA-49AB-82E0-2BBDD527B3EE}" destId="{31B1D687-11EC-48F1-83F7-68AF7C6C3A63}" srcOrd="0" destOrd="0" presId="urn:microsoft.com/office/officeart/2005/8/layout/hierarchy2"/>
    <dgm:cxn modelId="{0A399206-05F8-4FEF-8CDD-642495F53F73}" type="presParOf" srcId="{C3B19BE8-71CA-49AB-82E0-2BBDD527B3EE}" destId="{43831DA5-C426-443B-AF94-B075255E9DB8}" srcOrd="1" destOrd="0" presId="urn:microsoft.com/office/officeart/2005/8/layout/hierarchy2"/>
    <dgm:cxn modelId="{31832206-B2EF-455F-A602-E8D23FB7B5B4}" type="presParOf" srcId="{43831DA5-C426-443B-AF94-B075255E9DB8}" destId="{D5EE364E-275D-4E10-ADF3-8B92DDD75254}" srcOrd="0" destOrd="0" presId="urn:microsoft.com/office/officeart/2005/8/layout/hierarchy2"/>
    <dgm:cxn modelId="{A2DCC365-51F7-4ED8-AC70-70E82C8EDBED}" type="presParOf" srcId="{D5EE364E-275D-4E10-ADF3-8B92DDD75254}" destId="{64A5BD6B-4D0F-421B-86EC-44853CD5BEDC}" srcOrd="0" destOrd="0" presId="urn:microsoft.com/office/officeart/2005/8/layout/hierarchy2"/>
    <dgm:cxn modelId="{349B6CDC-FB27-4F31-9389-3FEC4FF65AD5}" type="presParOf" srcId="{43831DA5-C426-443B-AF94-B075255E9DB8}" destId="{B10A58F4-3E22-4CD8-9D93-401C3CCE3A9F}" srcOrd="1" destOrd="0" presId="urn:microsoft.com/office/officeart/2005/8/layout/hierarchy2"/>
    <dgm:cxn modelId="{0EAF56DE-8EA8-488E-994F-D5A7714406D8}" type="presParOf" srcId="{B10A58F4-3E22-4CD8-9D93-401C3CCE3A9F}" destId="{5C81EBB6-5A17-474F-A68A-EB8EFE691F92}" srcOrd="0" destOrd="0" presId="urn:microsoft.com/office/officeart/2005/8/layout/hierarchy2"/>
    <dgm:cxn modelId="{2E1BB081-883F-4A71-ADCB-6406DF137DA7}" type="presParOf" srcId="{B10A58F4-3E22-4CD8-9D93-401C3CCE3A9F}" destId="{90D91833-F286-41AD-AEFF-7D5F479CC635}" srcOrd="1" destOrd="0" presId="urn:microsoft.com/office/officeart/2005/8/layout/hierarchy2"/>
    <dgm:cxn modelId="{82AD6859-C3B9-4153-954B-775D0419A86F}" type="presParOf" srcId="{43831DA5-C426-443B-AF94-B075255E9DB8}" destId="{6B4CC6B1-0051-4F59-B753-D5C0D40DB04F}" srcOrd="2" destOrd="0" presId="urn:microsoft.com/office/officeart/2005/8/layout/hierarchy2"/>
    <dgm:cxn modelId="{0FEE37D5-3058-4415-8E92-A65FB56002A1}" type="presParOf" srcId="{6B4CC6B1-0051-4F59-B753-D5C0D40DB04F}" destId="{17BB76E0-2297-45CD-B521-CAD7AAEAF906}" srcOrd="0" destOrd="0" presId="urn:microsoft.com/office/officeart/2005/8/layout/hierarchy2"/>
    <dgm:cxn modelId="{6D2A185B-7926-4372-A258-0C964DEC749C}" type="presParOf" srcId="{43831DA5-C426-443B-AF94-B075255E9DB8}" destId="{8583D0F4-1554-4F77-A60C-B9B0A882F163}" srcOrd="3" destOrd="0" presId="urn:microsoft.com/office/officeart/2005/8/layout/hierarchy2"/>
    <dgm:cxn modelId="{9212FB49-F71D-4697-A20A-CB318E3CF79B}" type="presParOf" srcId="{8583D0F4-1554-4F77-A60C-B9B0A882F163}" destId="{5CCF7575-E76C-4274-96CA-76B0A01B8BF2}" srcOrd="0" destOrd="0" presId="urn:microsoft.com/office/officeart/2005/8/layout/hierarchy2"/>
    <dgm:cxn modelId="{48B1FBC3-75A0-4962-B206-BA4ED383B317}" type="presParOf" srcId="{8583D0F4-1554-4F77-A60C-B9B0A882F163}" destId="{EC181032-8893-460B-9842-A0EDBA3D3419}" srcOrd="1" destOrd="0" presId="urn:microsoft.com/office/officeart/2005/8/layout/hierarchy2"/>
    <dgm:cxn modelId="{E7B5ADD3-E562-4BB3-A3B8-F3C06CA78DDB}" type="presParOf" srcId="{43831DA5-C426-443B-AF94-B075255E9DB8}" destId="{5F11B917-DEF9-4C42-B1A3-E2AE88CA3AC1}" srcOrd="4" destOrd="0" presId="urn:microsoft.com/office/officeart/2005/8/layout/hierarchy2"/>
    <dgm:cxn modelId="{29820BE5-1A9D-403A-A037-725DADFEC280}" type="presParOf" srcId="{5F11B917-DEF9-4C42-B1A3-E2AE88CA3AC1}" destId="{AB417B95-7893-4EC8-A796-698C9484FF10}" srcOrd="0" destOrd="0" presId="urn:microsoft.com/office/officeart/2005/8/layout/hierarchy2"/>
    <dgm:cxn modelId="{21937375-63A6-45BD-B261-638369B7B2CE}" type="presParOf" srcId="{43831DA5-C426-443B-AF94-B075255E9DB8}" destId="{9B98EE5A-5117-46A4-A4E6-843948E98FF8}" srcOrd="5" destOrd="0" presId="urn:microsoft.com/office/officeart/2005/8/layout/hierarchy2"/>
    <dgm:cxn modelId="{FB52B00E-CCBA-4343-A3E3-7890F37CD523}" type="presParOf" srcId="{9B98EE5A-5117-46A4-A4E6-843948E98FF8}" destId="{753C46A5-89DF-4099-9DAB-73E019B97C54}" srcOrd="0" destOrd="0" presId="urn:microsoft.com/office/officeart/2005/8/layout/hierarchy2"/>
    <dgm:cxn modelId="{80D32B8C-F970-4643-8BE9-466241B9E04A}" type="presParOf" srcId="{9B98EE5A-5117-46A4-A4E6-843948E98FF8}" destId="{C6F548B4-53FF-4EB3-BDB3-334746AA4724}" srcOrd="1" destOrd="0" presId="urn:microsoft.com/office/officeart/2005/8/layout/hierarchy2"/>
    <dgm:cxn modelId="{8F7E74D3-B91B-422B-A887-22BF15E9406D}" type="presParOf" srcId="{69089578-35F6-4EBA-83C1-38E8FCD0118D}" destId="{806929F4-30CE-4606-A54C-81E6598712E2}" srcOrd="2" destOrd="0" presId="urn:microsoft.com/office/officeart/2005/8/layout/hierarchy2"/>
    <dgm:cxn modelId="{12276E66-999E-41BD-966E-AB5B7BDA216A}" type="presParOf" srcId="{806929F4-30CE-4606-A54C-81E6598712E2}" destId="{A859700E-6CFA-4AC1-B226-0F27D900925B}" srcOrd="0" destOrd="0" presId="urn:microsoft.com/office/officeart/2005/8/layout/hierarchy2"/>
    <dgm:cxn modelId="{C7A64C85-8443-4980-AB29-04807AED5A03}" type="presParOf" srcId="{69089578-35F6-4EBA-83C1-38E8FCD0118D}" destId="{0CC9DB3A-B8B7-4F1B-A708-E792CB53BC70}" srcOrd="3" destOrd="0" presId="urn:microsoft.com/office/officeart/2005/8/layout/hierarchy2"/>
    <dgm:cxn modelId="{F8F51EDB-B28E-4F8F-9FD1-C8DA2FEF2CBD}" type="presParOf" srcId="{0CC9DB3A-B8B7-4F1B-A708-E792CB53BC70}" destId="{AB7CE315-A47D-484E-AF74-16B54A879364}" srcOrd="0" destOrd="0" presId="urn:microsoft.com/office/officeart/2005/8/layout/hierarchy2"/>
    <dgm:cxn modelId="{69EDB842-0F30-42F4-854F-AC24904F2FB1}" type="presParOf" srcId="{0CC9DB3A-B8B7-4F1B-A708-E792CB53BC70}" destId="{14EB116E-C2BA-4423-890D-E50BE2A66037}" srcOrd="1" destOrd="0" presId="urn:microsoft.com/office/officeart/2005/8/layout/hierarchy2"/>
    <dgm:cxn modelId="{E5D359F1-92A7-418A-B5A2-DFF4EB0E85C1}" type="presParOf" srcId="{14EB116E-C2BA-4423-890D-E50BE2A66037}" destId="{624F5E0E-144C-40C5-B6A9-809064F2A67D}" srcOrd="0" destOrd="0" presId="urn:microsoft.com/office/officeart/2005/8/layout/hierarchy2"/>
    <dgm:cxn modelId="{40C496CA-40D9-4894-B3E4-05005843F719}" type="presParOf" srcId="{624F5E0E-144C-40C5-B6A9-809064F2A67D}" destId="{6C3DD16C-B924-461A-BFB7-1FAF7FEA21EE}" srcOrd="0" destOrd="0" presId="urn:microsoft.com/office/officeart/2005/8/layout/hierarchy2"/>
    <dgm:cxn modelId="{C77EAFDE-F7B7-470A-B7D0-11DBE0E93E53}" type="presParOf" srcId="{14EB116E-C2BA-4423-890D-E50BE2A66037}" destId="{4438E630-190A-446B-A8EE-75A2D334DDAE}" srcOrd="1" destOrd="0" presId="urn:microsoft.com/office/officeart/2005/8/layout/hierarchy2"/>
    <dgm:cxn modelId="{2609F95B-3155-4652-8F6A-64E100827AB0}" type="presParOf" srcId="{4438E630-190A-446B-A8EE-75A2D334DDAE}" destId="{209AC506-7A06-4C43-907C-539674530672}" srcOrd="0" destOrd="0" presId="urn:microsoft.com/office/officeart/2005/8/layout/hierarchy2"/>
    <dgm:cxn modelId="{150B90B8-0102-43C0-977D-12F6056A5813}" type="presParOf" srcId="{4438E630-190A-446B-A8EE-75A2D334DDAE}" destId="{4F685A22-A439-470D-9B11-9440D504C88D}" srcOrd="1" destOrd="0" presId="urn:microsoft.com/office/officeart/2005/8/layout/hierarchy2"/>
    <dgm:cxn modelId="{8D8962A0-9BF7-4BE1-8C51-4FD36C91B094}" type="presParOf" srcId="{14EB116E-C2BA-4423-890D-E50BE2A66037}" destId="{BC6E53BC-3EB5-44A9-A6AF-787968648BA4}" srcOrd="2" destOrd="0" presId="urn:microsoft.com/office/officeart/2005/8/layout/hierarchy2"/>
    <dgm:cxn modelId="{4EEE9AAE-44D1-4F18-AFD1-94EF8F053955}" type="presParOf" srcId="{BC6E53BC-3EB5-44A9-A6AF-787968648BA4}" destId="{98851BC1-B396-4747-B666-E8A22B3548E5}" srcOrd="0" destOrd="0" presId="urn:microsoft.com/office/officeart/2005/8/layout/hierarchy2"/>
    <dgm:cxn modelId="{5684DBAB-ECB4-4EA6-B6AC-66E8D90E23C1}" type="presParOf" srcId="{14EB116E-C2BA-4423-890D-E50BE2A66037}" destId="{B8677350-4991-4944-9CC4-D3F509C81049}" srcOrd="3" destOrd="0" presId="urn:microsoft.com/office/officeart/2005/8/layout/hierarchy2"/>
    <dgm:cxn modelId="{AB51F577-5B90-4E67-BDB5-4A51A6BF6A2F}" type="presParOf" srcId="{B8677350-4991-4944-9CC4-D3F509C81049}" destId="{C92CC2BD-95BA-4A46-A0BD-FCBDDAFCF77D}" srcOrd="0" destOrd="0" presId="urn:microsoft.com/office/officeart/2005/8/layout/hierarchy2"/>
    <dgm:cxn modelId="{7F757EE1-A854-481E-A9EB-E864D5ED7CE0}" type="presParOf" srcId="{B8677350-4991-4944-9CC4-D3F509C81049}" destId="{F08F6781-3D0D-40D3-B421-49C80E83DD5A}" srcOrd="1" destOrd="0" presId="urn:microsoft.com/office/officeart/2005/8/layout/hierarchy2"/>
    <dgm:cxn modelId="{EEEAE462-887B-4AD7-8042-5E5AB1DF9F21}" type="presParOf" srcId="{14EB116E-C2BA-4423-890D-E50BE2A66037}" destId="{6552871A-9F2C-40C6-BB3A-1D6F227DF39D}" srcOrd="4" destOrd="0" presId="urn:microsoft.com/office/officeart/2005/8/layout/hierarchy2"/>
    <dgm:cxn modelId="{D8189A9E-DCF1-467D-90AB-73DE9BB61E4A}" type="presParOf" srcId="{6552871A-9F2C-40C6-BB3A-1D6F227DF39D}" destId="{43958A74-EC84-49C7-B13D-DA8EC7EAE9A4}" srcOrd="0" destOrd="0" presId="urn:microsoft.com/office/officeart/2005/8/layout/hierarchy2"/>
    <dgm:cxn modelId="{07EBF8DE-93A3-4FDA-9ECA-1DF16481D0B1}" type="presParOf" srcId="{14EB116E-C2BA-4423-890D-E50BE2A66037}" destId="{25DE460A-2A2A-494F-AC57-BE24727503CA}" srcOrd="5" destOrd="0" presId="urn:microsoft.com/office/officeart/2005/8/layout/hierarchy2"/>
    <dgm:cxn modelId="{8DAE9910-36B7-46D0-83E8-266818934B78}" type="presParOf" srcId="{25DE460A-2A2A-494F-AC57-BE24727503CA}" destId="{44220A00-6C43-4BC2-9B75-92EED113ADB5}" srcOrd="0" destOrd="0" presId="urn:microsoft.com/office/officeart/2005/8/layout/hierarchy2"/>
    <dgm:cxn modelId="{363D9D97-89B4-48F5-B69C-1367C19D5FCB}" type="presParOf" srcId="{25DE460A-2A2A-494F-AC57-BE24727503CA}" destId="{949912F7-6727-433B-8764-5B73E6343F28}" srcOrd="1" destOrd="0" presId="urn:microsoft.com/office/officeart/2005/8/layout/hierarchy2"/>
    <dgm:cxn modelId="{62382253-0D3B-4E77-B6B1-8B5BDD75111E}" type="presParOf" srcId="{69089578-35F6-4EBA-83C1-38E8FCD0118D}" destId="{DCFDD876-4638-494D-B622-8005193ED59B}" srcOrd="4" destOrd="0" presId="urn:microsoft.com/office/officeart/2005/8/layout/hierarchy2"/>
    <dgm:cxn modelId="{553C5DA9-0517-4E2D-B1EF-1D4E0037434C}" type="presParOf" srcId="{DCFDD876-4638-494D-B622-8005193ED59B}" destId="{BB183768-5AE9-439B-B6D9-993AB5521A28}" srcOrd="0" destOrd="0" presId="urn:microsoft.com/office/officeart/2005/8/layout/hierarchy2"/>
    <dgm:cxn modelId="{AF22D692-D6E5-4789-B272-BD2911E1A203}" type="presParOf" srcId="{69089578-35F6-4EBA-83C1-38E8FCD0118D}" destId="{443C819B-8C5C-413D-88DD-EBC4DD77993E}" srcOrd="5" destOrd="0" presId="urn:microsoft.com/office/officeart/2005/8/layout/hierarchy2"/>
    <dgm:cxn modelId="{A7E71BDE-2C02-42DC-A013-43A0177DDA67}" type="presParOf" srcId="{443C819B-8C5C-413D-88DD-EBC4DD77993E}" destId="{0CA94541-B13B-4BCC-8ED0-E8459C0CD0E5}" srcOrd="0" destOrd="0" presId="urn:microsoft.com/office/officeart/2005/8/layout/hierarchy2"/>
    <dgm:cxn modelId="{47162117-6D5A-47EC-AC41-6C4482AEF9C1}" type="presParOf" srcId="{443C819B-8C5C-413D-88DD-EBC4DD77993E}" destId="{65F99AD5-273A-4E65-9876-6FAF64EB985E}" srcOrd="1" destOrd="0" presId="urn:microsoft.com/office/officeart/2005/8/layout/hierarchy2"/>
    <dgm:cxn modelId="{0DC2D7F6-C2D8-49E2-883E-8FC93E9BB7B0}" type="presParOf" srcId="{65F99AD5-273A-4E65-9876-6FAF64EB985E}" destId="{64C35001-29B9-4060-BC13-7C9FFE36CF79}" srcOrd="0" destOrd="0" presId="urn:microsoft.com/office/officeart/2005/8/layout/hierarchy2"/>
    <dgm:cxn modelId="{0276FBC6-9DE5-4551-991E-AB2719616785}" type="presParOf" srcId="{64C35001-29B9-4060-BC13-7C9FFE36CF79}" destId="{57ACF63F-781E-481B-A73E-0AE3C1E06B6C}" srcOrd="0" destOrd="0" presId="urn:microsoft.com/office/officeart/2005/8/layout/hierarchy2"/>
    <dgm:cxn modelId="{E33374CB-436C-4812-9C7C-088A09F84EA4}" type="presParOf" srcId="{65F99AD5-273A-4E65-9876-6FAF64EB985E}" destId="{64585AC7-ABF1-4C2F-88BF-D2DE678C62A9}" srcOrd="1" destOrd="0" presId="urn:microsoft.com/office/officeart/2005/8/layout/hierarchy2"/>
    <dgm:cxn modelId="{DB82A2CE-4371-4E18-83FB-D6E3CA022173}" type="presParOf" srcId="{64585AC7-ABF1-4C2F-88BF-D2DE678C62A9}" destId="{21AB9225-2FA2-46FF-BEB7-61CEFE61718C}" srcOrd="0" destOrd="0" presId="urn:microsoft.com/office/officeart/2005/8/layout/hierarchy2"/>
    <dgm:cxn modelId="{855D1A21-C991-4D2F-A376-9169E58338EE}" type="presParOf" srcId="{64585AC7-ABF1-4C2F-88BF-D2DE678C62A9}" destId="{0B4907A7-6BB2-4138-BC5A-71143E6DA44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7407445-6A7D-4DFA-A81E-ADFE56D6BFC6}"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bg-BG"/>
        </a:p>
      </dgm:t>
    </dgm:pt>
    <dgm:pt modelId="{EFFC9DF3-7695-483B-AF8A-9DB4A86CF16B}">
      <dgm:prSet phldrT="[Текст]"/>
      <dgm:spPr>
        <a:ln>
          <a:solidFill>
            <a:srgbClr val="C00000"/>
          </a:solidFill>
        </a:ln>
      </dgm:spPr>
      <dgm:t>
        <a:bodyPr/>
        <a:lstStyle/>
        <a:p>
          <a:r>
            <a:rPr lang="nl-NL" dirty="0"/>
            <a:t>Further polarisation/ radicalisation</a:t>
          </a:r>
        </a:p>
      </dgm:t>
    </dgm:pt>
    <dgm:pt modelId="{771E1B03-6B92-4279-ABB0-E64E5ED0F918}" type="parTrans" cxnId="{45E4DD29-00E7-453E-9A63-E0B8098F69F7}">
      <dgm:prSet/>
      <dgm:spPr/>
      <dgm:t>
        <a:bodyPr/>
        <a:lstStyle/>
        <a:p>
          <a:endParaRPr lang="bg-BG"/>
        </a:p>
      </dgm:t>
    </dgm:pt>
    <dgm:pt modelId="{9660488D-D491-4155-A647-995D8248C08F}" type="sibTrans" cxnId="{45E4DD29-00E7-453E-9A63-E0B8098F69F7}">
      <dgm:prSet/>
      <dgm:spPr/>
      <dgm:t>
        <a:bodyPr/>
        <a:lstStyle/>
        <a:p>
          <a:endParaRPr lang="bg-BG"/>
        </a:p>
      </dgm:t>
    </dgm:pt>
    <dgm:pt modelId="{52BE0841-A495-4AEF-A196-26FCAD3E0C34}" type="pres">
      <dgm:prSet presAssocID="{A7407445-6A7D-4DFA-A81E-ADFE56D6BFC6}" presName="linear" presStyleCnt="0">
        <dgm:presLayoutVars>
          <dgm:animLvl val="lvl"/>
          <dgm:resizeHandles val="exact"/>
        </dgm:presLayoutVars>
      </dgm:prSet>
      <dgm:spPr/>
    </dgm:pt>
    <dgm:pt modelId="{5C3234C6-E487-4E45-8CD7-2A8E7C28EAFC}" type="pres">
      <dgm:prSet presAssocID="{EFFC9DF3-7695-483B-AF8A-9DB4A86CF16B}" presName="parentText" presStyleLbl="node1" presStyleIdx="0" presStyleCnt="1">
        <dgm:presLayoutVars>
          <dgm:chMax val="0"/>
          <dgm:bulletEnabled val="1"/>
        </dgm:presLayoutVars>
      </dgm:prSet>
      <dgm:spPr/>
    </dgm:pt>
  </dgm:ptLst>
  <dgm:cxnLst>
    <dgm:cxn modelId="{C2B78716-D4C1-4693-9146-9E4663CC38BA}" type="presOf" srcId="{A7407445-6A7D-4DFA-A81E-ADFE56D6BFC6}" destId="{52BE0841-A495-4AEF-A196-26FCAD3E0C34}" srcOrd="0" destOrd="0" presId="urn:microsoft.com/office/officeart/2005/8/layout/vList2"/>
    <dgm:cxn modelId="{45E4DD29-00E7-453E-9A63-E0B8098F69F7}" srcId="{A7407445-6A7D-4DFA-A81E-ADFE56D6BFC6}" destId="{EFFC9DF3-7695-483B-AF8A-9DB4A86CF16B}" srcOrd="0" destOrd="0" parTransId="{771E1B03-6B92-4279-ABB0-E64E5ED0F918}" sibTransId="{9660488D-D491-4155-A647-995D8248C08F}"/>
    <dgm:cxn modelId="{3C5AC234-EA20-419E-90BC-FEDADB204AF1}" type="presOf" srcId="{EFFC9DF3-7695-483B-AF8A-9DB4A86CF16B}" destId="{5C3234C6-E487-4E45-8CD7-2A8E7C28EAFC}" srcOrd="0" destOrd="0" presId="urn:microsoft.com/office/officeart/2005/8/layout/vList2"/>
    <dgm:cxn modelId="{09369924-DCED-499F-A1F2-858312C1E238}" type="presParOf" srcId="{52BE0841-A495-4AEF-A196-26FCAD3E0C34}" destId="{5C3234C6-E487-4E45-8CD7-2A8E7C28EAFC}" srcOrd="0" destOrd="0" presId="urn:microsoft.com/office/officeart/2005/8/layout/vList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D704693-0B74-4955-9ADC-99007F12EE3A}" type="doc">
      <dgm:prSet loTypeId="urn:microsoft.com/office/officeart/2005/8/layout/target3" loCatId="list" qsTypeId="urn:microsoft.com/office/officeart/2005/8/quickstyle/simple1" qsCatId="simple" csTypeId="urn:microsoft.com/office/officeart/2005/8/colors/colorful4" csCatId="colorful" phldr="1"/>
      <dgm:spPr/>
      <dgm:t>
        <a:bodyPr/>
        <a:lstStyle/>
        <a:p>
          <a:endParaRPr lang="en-GB"/>
        </a:p>
      </dgm:t>
    </dgm:pt>
    <dgm:pt modelId="{B58E5805-9D79-4032-89FB-E8797F96D632}">
      <dgm:prSet phldrT="[Tekst]"/>
      <dgm:spPr/>
      <dgm:t>
        <a:bodyPr/>
        <a:lstStyle/>
        <a:p>
          <a:r>
            <a:rPr lang="en-GB" dirty="0">
              <a:solidFill>
                <a:schemeClr val="tx1">
                  <a:lumMod val="75000"/>
                  <a:lumOff val="25000"/>
                </a:schemeClr>
              </a:solidFill>
            </a:rPr>
            <a:t>Who</a:t>
          </a:r>
        </a:p>
      </dgm:t>
    </dgm:pt>
    <dgm:pt modelId="{0F32DC71-B202-49C5-AA32-2D8BA918C09F}" type="parTrans" cxnId="{62E34748-406F-4CA7-9148-A494FCABD0F3}">
      <dgm:prSet/>
      <dgm:spPr/>
      <dgm:t>
        <a:bodyPr/>
        <a:lstStyle/>
        <a:p>
          <a:endParaRPr lang="en-GB"/>
        </a:p>
      </dgm:t>
    </dgm:pt>
    <dgm:pt modelId="{B16CF9C8-50EB-45FB-8EB7-F8CCB0CC960E}" type="sibTrans" cxnId="{62E34748-406F-4CA7-9148-A494FCABD0F3}">
      <dgm:prSet/>
      <dgm:spPr/>
      <dgm:t>
        <a:bodyPr/>
        <a:lstStyle/>
        <a:p>
          <a:endParaRPr lang="en-GB"/>
        </a:p>
      </dgm:t>
    </dgm:pt>
    <dgm:pt modelId="{B7E11FAA-F15B-454C-940F-78B4A6D1A097}">
      <dgm:prSet phldrT="[Tekst]" custT="1"/>
      <dgm:spPr/>
      <dgm:t>
        <a:bodyPr/>
        <a:lstStyle/>
        <a:p>
          <a:r>
            <a:rPr lang="en-GB" sz="1700" dirty="0">
              <a:solidFill>
                <a:schemeClr val="tx1">
                  <a:lumMod val="75000"/>
                  <a:lumOff val="25000"/>
                </a:schemeClr>
              </a:solidFill>
            </a:rPr>
            <a:t>Policy makers</a:t>
          </a:r>
        </a:p>
      </dgm:t>
    </dgm:pt>
    <dgm:pt modelId="{C4B6EDEC-158C-4E41-86F6-8DA2F5EFE48A}" type="parTrans" cxnId="{0AE0B8B0-510F-4EE6-BC21-D0DAC71EDAB5}">
      <dgm:prSet/>
      <dgm:spPr/>
      <dgm:t>
        <a:bodyPr/>
        <a:lstStyle/>
        <a:p>
          <a:endParaRPr lang="en-GB"/>
        </a:p>
      </dgm:t>
    </dgm:pt>
    <dgm:pt modelId="{C99C42B1-5F23-4ECF-93C2-13515BCDC84B}" type="sibTrans" cxnId="{0AE0B8B0-510F-4EE6-BC21-D0DAC71EDAB5}">
      <dgm:prSet/>
      <dgm:spPr/>
      <dgm:t>
        <a:bodyPr/>
        <a:lstStyle/>
        <a:p>
          <a:endParaRPr lang="en-GB"/>
        </a:p>
      </dgm:t>
    </dgm:pt>
    <dgm:pt modelId="{822841D3-9DBF-46D5-B049-0CB374430D48}">
      <dgm:prSet phldrT="[Tekst]"/>
      <dgm:spPr/>
      <dgm:t>
        <a:bodyPr/>
        <a:lstStyle/>
        <a:p>
          <a:r>
            <a:rPr lang="en-GB" dirty="0">
              <a:solidFill>
                <a:schemeClr val="tx1">
                  <a:lumMod val="75000"/>
                  <a:lumOff val="25000"/>
                </a:schemeClr>
              </a:solidFill>
            </a:rPr>
            <a:t>What</a:t>
          </a:r>
        </a:p>
      </dgm:t>
    </dgm:pt>
    <dgm:pt modelId="{58D72ACF-0CDE-4534-8377-AB8AF4010113}" type="parTrans" cxnId="{AF2F15D1-EE4D-47F4-9FB9-993DC5C423DA}">
      <dgm:prSet/>
      <dgm:spPr/>
      <dgm:t>
        <a:bodyPr/>
        <a:lstStyle/>
        <a:p>
          <a:endParaRPr lang="en-GB"/>
        </a:p>
      </dgm:t>
    </dgm:pt>
    <dgm:pt modelId="{A914BAD3-FC8C-4559-A8CA-7D00D6720A8C}" type="sibTrans" cxnId="{AF2F15D1-EE4D-47F4-9FB9-993DC5C423DA}">
      <dgm:prSet/>
      <dgm:spPr/>
      <dgm:t>
        <a:bodyPr/>
        <a:lstStyle/>
        <a:p>
          <a:endParaRPr lang="en-GB"/>
        </a:p>
      </dgm:t>
    </dgm:pt>
    <dgm:pt modelId="{9B258738-F5EA-46F1-BC70-FA0E0DE5B482}">
      <dgm:prSet phldrT="[Tekst]" custT="1"/>
      <dgm:spPr/>
      <dgm:t>
        <a:bodyPr/>
        <a:lstStyle/>
        <a:p>
          <a:r>
            <a:rPr lang="en-GB" sz="1700" dirty="0">
              <a:solidFill>
                <a:schemeClr val="tx1">
                  <a:lumMod val="75000"/>
                  <a:lumOff val="25000"/>
                </a:schemeClr>
              </a:solidFill>
            </a:rPr>
            <a:t>Concept of radicalisation</a:t>
          </a:r>
        </a:p>
      </dgm:t>
    </dgm:pt>
    <dgm:pt modelId="{287D15D9-0DCA-48C1-BAE4-82BCB85BD84A}" type="parTrans" cxnId="{6E23B537-9440-485F-9CE1-04EB74557EE9}">
      <dgm:prSet/>
      <dgm:spPr/>
      <dgm:t>
        <a:bodyPr/>
        <a:lstStyle/>
        <a:p>
          <a:endParaRPr lang="en-GB"/>
        </a:p>
      </dgm:t>
    </dgm:pt>
    <dgm:pt modelId="{A6DBD87E-EC2B-4022-8AD6-21B80AA9E69A}" type="sibTrans" cxnId="{6E23B537-9440-485F-9CE1-04EB74557EE9}">
      <dgm:prSet/>
      <dgm:spPr/>
      <dgm:t>
        <a:bodyPr/>
        <a:lstStyle/>
        <a:p>
          <a:endParaRPr lang="en-GB"/>
        </a:p>
      </dgm:t>
    </dgm:pt>
    <dgm:pt modelId="{10676DC6-B8D2-4DE8-8B00-126245C2E4A1}">
      <dgm:prSet phldrT="[Tekst]" custT="1"/>
      <dgm:spPr/>
      <dgm:t>
        <a:bodyPr/>
        <a:lstStyle/>
        <a:p>
          <a:r>
            <a:rPr lang="en-GB" sz="1700" dirty="0">
              <a:solidFill>
                <a:schemeClr val="tx1">
                  <a:lumMod val="75000"/>
                  <a:lumOff val="25000"/>
                </a:schemeClr>
              </a:solidFill>
            </a:rPr>
            <a:t>Scenarios</a:t>
          </a:r>
        </a:p>
      </dgm:t>
    </dgm:pt>
    <dgm:pt modelId="{36C8D2F8-2D79-4B24-AA92-29830D2F117A}" type="parTrans" cxnId="{50BDFE6E-84AF-4317-ACE5-377AF7ED99BB}">
      <dgm:prSet/>
      <dgm:spPr/>
      <dgm:t>
        <a:bodyPr/>
        <a:lstStyle/>
        <a:p>
          <a:endParaRPr lang="en-GB"/>
        </a:p>
      </dgm:t>
    </dgm:pt>
    <dgm:pt modelId="{B6AF7B50-B29F-4B8E-B399-7A4DFA190D07}" type="sibTrans" cxnId="{50BDFE6E-84AF-4317-ACE5-377AF7ED99BB}">
      <dgm:prSet/>
      <dgm:spPr/>
      <dgm:t>
        <a:bodyPr/>
        <a:lstStyle/>
        <a:p>
          <a:endParaRPr lang="en-GB"/>
        </a:p>
      </dgm:t>
    </dgm:pt>
    <dgm:pt modelId="{7F3C50ED-D558-43BE-8D5E-9B9FE531D635}">
      <dgm:prSet phldrT="[Tekst]"/>
      <dgm:spPr/>
      <dgm:t>
        <a:bodyPr/>
        <a:lstStyle/>
        <a:p>
          <a:r>
            <a:rPr lang="en-GB" dirty="0">
              <a:solidFill>
                <a:schemeClr val="tx1">
                  <a:lumMod val="75000"/>
                  <a:lumOff val="25000"/>
                </a:schemeClr>
              </a:solidFill>
            </a:rPr>
            <a:t>How</a:t>
          </a:r>
        </a:p>
      </dgm:t>
    </dgm:pt>
    <dgm:pt modelId="{56700241-0274-45D8-B871-6C3B7D8ACC12}" type="parTrans" cxnId="{DF1E462F-FDF7-4017-8857-D6FB6C8A5E4C}">
      <dgm:prSet/>
      <dgm:spPr/>
      <dgm:t>
        <a:bodyPr/>
        <a:lstStyle/>
        <a:p>
          <a:endParaRPr lang="en-GB"/>
        </a:p>
      </dgm:t>
    </dgm:pt>
    <dgm:pt modelId="{5DF4D15F-0BD9-4ABA-809F-F37A5FBC28BC}" type="sibTrans" cxnId="{DF1E462F-FDF7-4017-8857-D6FB6C8A5E4C}">
      <dgm:prSet/>
      <dgm:spPr/>
      <dgm:t>
        <a:bodyPr/>
        <a:lstStyle/>
        <a:p>
          <a:endParaRPr lang="en-GB"/>
        </a:p>
      </dgm:t>
    </dgm:pt>
    <dgm:pt modelId="{C5F46B49-7652-4CDE-A124-0EDE50701F43}">
      <dgm:prSet phldrT="[Tekst]"/>
      <dgm:spPr/>
      <dgm:t>
        <a:bodyPr/>
        <a:lstStyle/>
        <a:p>
          <a:r>
            <a:rPr lang="en-GB" dirty="0">
              <a:solidFill>
                <a:schemeClr val="tx1">
                  <a:lumMod val="75000"/>
                  <a:lumOff val="25000"/>
                </a:schemeClr>
              </a:solidFill>
            </a:rPr>
            <a:t>Knowledge</a:t>
          </a:r>
        </a:p>
      </dgm:t>
    </dgm:pt>
    <dgm:pt modelId="{0FDC68D8-781C-4987-922F-AAA7A6C6F5A3}" type="parTrans" cxnId="{852026B9-2417-45E7-B8CA-8243D5174580}">
      <dgm:prSet/>
      <dgm:spPr/>
      <dgm:t>
        <a:bodyPr/>
        <a:lstStyle/>
        <a:p>
          <a:endParaRPr lang="en-GB"/>
        </a:p>
      </dgm:t>
    </dgm:pt>
    <dgm:pt modelId="{9CF7EEBE-1A9C-47A1-B619-A2C24D3C9D8E}" type="sibTrans" cxnId="{852026B9-2417-45E7-B8CA-8243D5174580}">
      <dgm:prSet/>
      <dgm:spPr/>
      <dgm:t>
        <a:bodyPr/>
        <a:lstStyle/>
        <a:p>
          <a:endParaRPr lang="en-GB"/>
        </a:p>
      </dgm:t>
    </dgm:pt>
    <dgm:pt modelId="{01A2945C-62D9-4D4B-9F68-B922646DA43C}">
      <dgm:prSet phldrT="[Tekst]"/>
      <dgm:spPr/>
      <dgm:t>
        <a:bodyPr/>
        <a:lstStyle/>
        <a:p>
          <a:r>
            <a:rPr lang="en-GB" dirty="0">
              <a:solidFill>
                <a:schemeClr val="tx1">
                  <a:lumMod val="75000"/>
                  <a:lumOff val="25000"/>
                </a:schemeClr>
              </a:solidFill>
            </a:rPr>
            <a:t>Debate scenarios</a:t>
          </a:r>
        </a:p>
      </dgm:t>
    </dgm:pt>
    <dgm:pt modelId="{EE76601C-E513-4AC3-AF95-3EF8CAB06BD3}" type="parTrans" cxnId="{69BAD8D6-77A3-4A8F-A026-C130099F4D83}">
      <dgm:prSet/>
      <dgm:spPr/>
      <dgm:t>
        <a:bodyPr/>
        <a:lstStyle/>
        <a:p>
          <a:endParaRPr lang="en-GB"/>
        </a:p>
      </dgm:t>
    </dgm:pt>
    <dgm:pt modelId="{AAC5E341-9570-4844-A6E6-E7593EDCA940}" type="sibTrans" cxnId="{69BAD8D6-77A3-4A8F-A026-C130099F4D83}">
      <dgm:prSet/>
      <dgm:spPr/>
      <dgm:t>
        <a:bodyPr/>
        <a:lstStyle/>
        <a:p>
          <a:endParaRPr lang="en-GB"/>
        </a:p>
      </dgm:t>
    </dgm:pt>
    <dgm:pt modelId="{24EBDD27-769C-422A-921F-6A362873931C}">
      <dgm:prSet/>
      <dgm:spPr/>
      <dgm:t>
        <a:bodyPr/>
        <a:lstStyle/>
        <a:p>
          <a:r>
            <a:rPr lang="en-GB" dirty="0">
              <a:solidFill>
                <a:schemeClr val="tx1">
                  <a:lumMod val="75000"/>
                  <a:lumOff val="25000"/>
                </a:schemeClr>
              </a:solidFill>
            </a:rPr>
            <a:t>Result</a:t>
          </a:r>
        </a:p>
      </dgm:t>
    </dgm:pt>
    <dgm:pt modelId="{3EDA8786-D707-4816-9E4B-4EB112AD90E8}" type="sibTrans" cxnId="{6B1E9052-22DA-4464-9DFC-5E5922315BD2}">
      <dgm:prSet/>
      <dgm:spPr/>
      <dgm:t>
        <a:bodyPr/>
        <a:lstStyle/>
        <a:p>
          <a:endParaRPr lang="en-GB"/>
        </a:p>
      </dgm:t>
    </dgm:pt>
    <dgm:pt modelId="{DA87B8DB-0E16-47F8-A4E9-28B5E5834048}" type="parTrans" cxnId="{6B1E9052-22DA-4464-9DFC-5E5922315BD2}">
      <dgm:prSet/>
      <dgm:spPr/>
      <dgm:t>
        <a:bodyPr/>
        <a:lstStyle/>
        <a:p>
          <a:endParaRPr lang="en-GB"/>
        </a:p>
      </dgm:t>
    </dgm:pt>
    <dgm:pt modelId="{F96C46DA-1DCD-4027-A14B-44B05D28AD14}">
      <dgm:prSet phldrT="[Tekst]"/>
      <dgm:spPr/>
      <dgm:t>
        <a:bodyPr/>
        <a:lstStyle/>
        <a:p>
          <a:r>
            <a:rPr lang="en-GB" dirty="0">
              <a:solidFill>
                <a:schemeClr val="tx1">
                  <a:lumMod val="75000"/>
                  <a:lumOff val="25000"/>
                </a:schemeClr>
              </a:solidFill>
            </a:rPr>
            <a:t>Recognising signs</a:t>
          </a:r>
        </a:p>
      </dgm:t>
    </dgm:pt>
    <dgm:pt modelId="{DF400E71-F62E-4429-9BA0-3C44367C473E}" type="parTrans" cxnId="{0CC227D6-88D3-49A7-8750-3C48E4D154D7}">
      <dgm:prSet/>
      <dgm:spPr/>
      <dgm:t>
        <a:bodyPr/>
        <a:lstStyle/>
        <a:p>
          <a:endParaRPr lang="en-GB"/>
        </a:p>
      </dgm:t>
    </dgm:pt>
    <dgm:pt modelId="{4DC2B445-65BE-41C1-8A0B-44BCD068B89D}" type="sibTrans" cxnId="{0CC227D6-88D3-49A7-8750-3C48E4D154D7}">
      <dgm:prSet/>
      <dgm:spPr/>
      <dgm:t>
        <a:bodyPr/>
        <a:lstStyle/>
        <a:p>
          <a:endParaRPr lang="en-GB"/>
        </a:p>
      </dgm:t>
    </dgm:pt>
    <dgm:pt modelId="{ABE8A5B4-E513-420F-8615-7FC725422FB3}">
      <dgm:prSet phldrT="[Tekst]"/>
      <dgm:spPr/>
      <dgm:t>
        <a:bodyPr/>
        <a:lstStyle/>
        <a:p>
          <a:r>
            <a:rPr lang="en-GB" dirty="0">
              <a:solidFill>
                <a:schemeClr val="tx1">
                  <a:lumMod val="75000"/>
                  <a:lumOff val="25000"/>
                </a:schemeClr>
              </a:solidFill>
            </a:rPr>
            <a:t>Proportionate state response</a:t>
          </a:r>
        </a:p>
      </dgm:t>
    </dgm:pt>
    <dgm:pt modelId="{586DD813-C1C1-4109-81E1-491E503B15D8}" type="parTrans" cxnId="{9DD4E833-1784-4454-8C05-814A5AC59652}">
      <dgm:prSet/>
      <dgm:spPr/>
      <dgm:t>
        <a:bodyPr/>
        <a:lstStyle/>
        <a:p>
          <a:endParaRPr lang="en-GB"/>
        </a:p>
      </dgm:t>
    </dgm:pt>
    <dgm:pt modelId="{88C4B0AA-0D50-4BDB-8133-5E1125CE04F6}" type="sibTrans" cxnId="{9DD4E833-1784-4454-8C05-814A5AC59652}">
      <dgm:prSet/>
      <dgm:spPr/>
      <dgm:t>
        <a:bodyPr/>
        <a:lstStyle/>
        <a:p>
          <a:endParaRPr lang="en-GB"/>
        </a:p>
      </dgm:t>
    </dgm:pt>
    <dgm:pt modelId="{42B70B41-2C1B-4572-8BA7-5E231BDC6C70}">
      <dgm:prSet phldrT="[Tekst]" custT="1"/>
      <dgm:spPr/>
      <dgm:t>
        <a:bodyPr/>
        <a:lstStyle/>
        <a:p>
          <a:r>
            <a:rPr lang="en-GB" sz="1700" dirty="0">
              <a:solidFill>
                <a:schemeClr val="tx1">
                  <a:lumMod val="75000"/>
                  <a:lumOff val="25000"/>
                </a:schemeClr>
              </a:solidFill>
            </a:rPr>
            <a:t>Law enforcement</a:t>
          </a:r>
        </a:p>
      </dgm:t>
    </dgm:pt>
    <dgm:pt modelId="{BC6B0285-B54B-4955-9CA4-9BF38755F36F}" type="parTrans" cxnId="{931AEC01-1CCE-4A4F-8239-E6D5B4ECB5F3}">
      <dgm:prSet/>
      <dgm:spPr/>
      <dgm:t>
        <a:bodyPr/>
        <a:lstStyle/>
        <a:p>
          <a:endParaRPr lang="bg-BG"/>
        </a:p>
      </dgm:t>
    </dgm:pt>
    <dgm:pt modelId="{9E42BD10-E85E-4366-BC6D-A080952110EB}" type="sibTrans" cxnId="{931AEC01-1CCE-4A4F-8239-E6D5B4ECB5F3}">
      <dgm:prSet/>
      <dgm:spPr/>
      <dgm:t>
        <a:bodyPr/>
        <a:lstStyle/>
        <a:p>
          <a:endParaRPr lang="bg-BG"/>
        </a:p>
      </dgm:t>
    </dgm:pt>
    <dgm:pt modelId="{70A81A3C-543A-4912-8C88-DBB8C24F6A79}" type="pres">
      <dgm:prSet presAssocID="{9D704693-0B74-4955-9ADC-99007F12EE3A}" presName="Name0" presStyleCnt="0">
        <dgm:presLayoutVars>
          <dgm:chMax val="7"/>
          <dgm:dir/>
          <dgm:animLvl val="lvl"/>
          <dgm:resizeHandles val="exact"/>
        </dgm:presLayoutVars>
      </dgm:prSet>
      <dgm:spPr/>
    </dgm:pt>
    <dgm:pt modelId="{26386E4C-81AD-4122-997C-DE8B77FFB8E5}" type="pres">
      <dgm:prSet presAssocID="{B58E5805-9D79-4032-89FB-E8797F96D632}" presName="circle1" presStyleLbl="node1" presStyleIdx="0" presStyleCnt="4"/>
      <dgm:spPr/>
    </dgm:pt>
    <dgm:pt modelId="{2A55105D-BD2B-41A2-B5B7-32469BB08A3C}" type="pres">
      <dgm:prSet presAssocID="{B58E5805-9D79-4032-89FB-E8797F96D632}" presName="space" presStyleCnt="0"/>
      <dgm:spPr/>
    </dgm:pt>
    <dgm:pt modelId="{07FF51D4-A9AD-408D-AEA1-9D315CDF1091}" type="pres">
      <dgm:prSet presAssocID="{B58E5805-9D79-4032-89FB-E8797F96D632}" presName="rect1" presStyleLbl="alignAcc1" presStyleIdx="0" presStyleCnt="4" custLinFactNeighborX="21707" custLinFactNeighborY="-1966"/>
      <dgm:spPr/>
    </dgm:pt>
    <dgm:pt modelId="{AB92FB87-6D5F-4F25-99D8-F79CDC563E16}" type="pres">
      <dgm:prSet presAssocID="{822841D3-9DBF-46D5-B049-0CB374430D48}" presName="vertSpace2" presStyleLbl="node1" presStyleIdx="0" presStyleCnt="4"/>
      <dgm:spPr/>
    </dgm:pt>
    <dgm:pt modelId="{6A1A59E2-BE9E-43A4-9D6E-8DFAC286AEA7}" type="pres">
      <dgm:prSet presAssocID="{822841D3-9DBF-46D5-B049-0CB374430D48}" presName="circle2" presStyleLbl="node1" presStyleIdx="1" presStyleCnt="4"/>
      <dgm:spPr/>
    </dgm:pt>
    <dgm:pt modelId="{A1E97288-4156-4711-8F93-B7E1DC364E6A}" type="pres">
      <dgm:prSet presAssocID="{822841D3-9DBF-46D5-B049-0CB374430D48}" presName="rect2" presStyleLbl="alignAcc1" presStyleIdx="1" presStyleCnt="4" custLinFactNeighborX="15436" custLinFactNeighborY="183"/>
      <dgm:spPr/>
    </dgm:pt>
    <dgm:pt modelId="{65DECA80-5A27-4C0D-A032-8826BBCC23B7}" type="pres">
      <dgm:prSet presAssocID="{7F3C50ED-D558-43BE-8D5E-9B9FE531D635}" presName="vertSpace3" presStyleLbl="node1" presStyleIdx="1" presStyleCnt="4"/>
      <dgm:spPr/>
    </dgm:pt>
    <dgm:pt modelId="{E23D1449-B424-46BB-B0E3-A988FB2BCD1F}" type="pres">
      <dgm:prSet presAssocID="{7F3C50ED-D558-43BE-8D5E-9B9FE531D635}" presName="circle3" presStyleLbl="node1" presStyleIdx="2" presStyleCnt="4"/>
      <dgm:spPr/>
    </dgm:pt>
    <dgm:pt modelId="{0E2498CC-FF27-45B0-A608-3D1351FF4555}" type="pres">
      <dgm:prSet presAssocID="{7F3C50ED-D558-43BE-8D5E-9B9FE531D635}" presName="rect3" presStyleLbl="alignAcc1" presStyleIdx="2" presStyleCnt="4"/>
      <dgm:spPr/>
    </dgm:pt>
    <dgm:pt modelId="{365FB566-913F-4B06-B579-7A433F201508}" type="pres">
      <dgm:prSet presAssocID="{24EBDD27-769C-422A-921F-6A362873931C}" presName="vertSpace4" presStyleLbl="node1" presStyleIdx="2" presStyleCnt="4"/>
      <dgm:spPr/>
    </dgm:pt>
    <dgm:pt modelId="{BF653195-9924-4613-8F2D-729467B890E6}" type="pres">
      <dgm:prSet presAssocID="{24EBDD27-769C-422A-921F-6A362873931C}" presName="circle4" presStyleLbl="node1" presStyleIdx="3" presStyleCnt="4"/>
      <dgm:spPr/>
    </dgm:pt>
    <dgm:pt modelId="{0BB3372C-810B-4993-990E-62E29B44623C}" type="pres">
      <dgm:prSet presAssocID="{24EBDD27-769C-422A-921F-6A362873931C}" presName="rect4" presStyleLbl="alignAcc1" presStyleIdx="3" presStyleCnt="4"/>
      <dgm:spPr/>
    </dgm:pt>
    <dgm:pt modelId="{97CD9EE1-A22B-4A72-8399-F213A58E19E8}" type="pres">
      <dgm:prSet presAssocID="{B58E5805-9D79-4032-89FB-E8797F96D632}" presName="rect1ParTx" presStyleLbl="alignAcc1" presStyleIdx="3" presStyleCnt="4">
        <dgm:presLayoutVars>
          <dgm:chMax val="1"/>
          <dgm:bulletEnabled val="1"/>
        </dgm:presLayoutVars>
      </dgm:prSet>
      <dgm:spPr/>
    </dgm:pt>
    <dgm:pt modelId="{A5906B98-203F-4988-B407-B8E2FB5B95EE}" type="pres">
      <dgm:prSet presAssocID="{B58E5805-9D79-4032-89FB-E8797F96D632}" presName="rect1ChTx" presStyleLbl="alignAcc1" presStyleIdx="3" presStyleCnt="4">
        <dgm:presLayoutVars>
          <dgm:bulletEnabled val="1"/>
        </dgm:presLayoutVars>
      </dgm:prSet>
      <dgm:spPr/>
    </dgm:pt>
    <dgm:pt modelId="{5FCFF95D-2397-4B99-8DCB-380ADCD239E2}" type="pres">
      <dgm:prSet presAssocID="{822841D3-9DBF-46D5-B049-0CB374430D48}" presName="rect2ParTx" presStyleLbl="alignAcc1" presStyleIdx="3" presStyleCnt="4">
        <dgm:presLayoutVars>
          <dgm:chMax val="1"/>
          <dgm:bulletEnabled val="1"/>
        </dgm:presLayoutVars>
      </dgm:prSet>
      <dgm:spPr/>
    </dgm:pt>
    <dgm:pt modelId="{ED256798-062E-4140-9838-778B40B4133B}" type="pres">
      <dgm:prSet presAssocID="{822841D3-9DBF-46D5-B049-0CB374430D48}" presName="rect2ChTx" presStyleLbl="alignAcc1" presStyleIdx="3" presStyleCnt="4">
        <dgm:presLayoutVars>
          <dgm:bulletEnabled val="1"/>
        </dgm:presLayoutVars>
      </dgm:prSet>
      <dgm:spPr/>
    </dgm:pt>
    <dgm:pt modelId="{23272424-70F0-4CA4-99A4-66205F997BE8}" type="pres">
      <dgm:prSet presAssocID="{7F3C50ED-D558-43BE-8D5E-9B9FE531D635}" presName="rect3ParTx" presStyleLbl="alignAcc1" presStyleIdx="3" presStyleCnt="4">
        <dgm:presLayoutVars>
          <dgm:chMax val="1"/>
          <dgm:bulletEnabled val="1"/>
        </dgm:presLayoutVars>
      </dgm:prSet>
      <dgm:spPr/>
    </dgm:pt>
    <dgm:pt modelId="{72233991-9FDD-466B-8563-82B17F89AC0F}" type="pres">
      <dgm:prSet presAssocID="{7F3C50ED-D558-43BE-8D5E-9B9FE531D635}" presName="rect3ChTx" presStyleLbl="alignAcc1" presStyleIdx="3" presStyleCnt="4" custLinFactNeighborY="-546">
        <dgm:presLayoutVars>
          <dgm:bulletEnabled val="1"/>
        </dgm:presLayoutVars>
      </dgm:prSet>
      <dgm:spPr/>
    </dgm:pt>
    <dgm:pt modelId="{55A20474-D4A6-457F-8360-CB519C4B6B20}" type="pres">
      <dgm:prSet presAssocID="{24EBDD27-769C-422A-921F-6A362873931C}" presName="rect4ParTx" presStyleLbl="alignAcc1" presStyleIdx="3" presStyleCnt="4">
        <dgm:presLayoutVars>
          <dgm:chMax val="1"/>
          <dgm:bulletEnabled val="1"/>
        </dgm:presLayoutVars>
      </dgm:prSet>
      <dgm:spPr/>
    </dgm:pt>
    <dgm:pt modelId="{58607765-02B2-4957-A800-0D639B23EACD}" type="pres">
      <dgm:prSet presAssocID="{24EBDD27-769C-422A-921F-6A362873931C}" presName="rect4ChTx" presStyleLbl="alignAcc1" presStyleIdx="3" presStyleCnt="4">
        <dgm:presLayoutVars>
          <dgm:bulletEnabled val="1"/>
        </dgm:presLayoutVars>
      </dgm:prSet>
      <dgm:spPr/>
    </dgm:pt>
  </dgm:ptLst>
  <dgm:cxnLst>
    <dgm:cxn modelId="{931AEC01-1CCE-4A4F-8239-E6D5B4ECB5F3}" srcId="{B58E5805-9D79-4032-89FB-E8797F96D632}" destId="{42B70B41-2C1B-4572-8BA7-5E231BDC6C70}" srcOrd="1" destOrd="0" parTransId="{BC6B0285-B54B-4955-9CA4-9BF38755F36F}" sibTransId="{9E42BD10-E85E-4366-BC6D-A080952110EB}"/>
    <dgm:cxn modelId="{9C74A40F-8567-45B1-A219-D3BDCC27FD85}" type="presOf" srcId="{C5F46B49-7652-4CDE-A124-0EDE50701F43}" destId="{72233991-9FDD-466B-8563-82B17F89AC0F}" srcOrd="0" destOrd="0" presId="urn:microsoft.com/office/officeart/2005/8/layout/target3"/>
    <dgm:cxn modelId="{4086DE16-5B3D-44C7-9B9F-79C2F0803E7B}" type="presOf" srcId="{24EBDD27-769C-422A-921F-6A362873931C}" destId="{55A20474-D4A6-457F-8360-CB519C4B6B20}" srcOrd="1" destOrd="0" presId="urn:microsoft.com/office/officeart/2005/8/layout/target3"/>
    <dgm:cxn modelId="{75401921-60DF-42B0-BA51-EE4B41AE3B02}" type="presOf" srcId="{7F3C50ED-D558-43BE-8D5E-9B9FE531D635}" destId="{23272424-70F0-4CA4-99A4-66205F997BE8}" srcOrd="1" destOrd="0" presId="urn:microsoft.com/office/officeart/2005/8/layout/target3"/>
    <dgm:cxn modelId="{2A3E6D28-FFD0-44E7-A745-75E8EE724937}" type="presOf" srcId="{B7E11FAA-F15B-454C-940F-78B4A6D1A097}" destId="{A5906B98-203F-4988-B407-B8E2FB5B95EE}" srcOrd="0" destOrd="0" presId="urn:microsoft.com/office/officeart/2005/8/layout/target3"/>
    <dgm:cxn modelId="{BDCC0F2A-7734-4435-A5C7-F9D6DE833939}" type="presOf" srcId="{ABE8A5B4-E513-420F-8615-7FC725422FB3}" destId="{58607765-02B2-4957-A800-0D639B23EACD}" srcOrd="0" destOrd="1" presId="urn:microsoft.com/office/officeart/2005/8/layout/target3"/>
    <dgm:cxn modelId="{DF1E462F-FDF7-4017-8857-D6FB6C8A5E4C}" srcId="{9D704693-0B74-4955-9ADC-99007F12EE3A}" destId="{7F3C50ED-D558-43BE-8D5E-9B9FE531D635}" srcOrd="2" destOrd="0" parTransId="{56700241-0274-45D8-B871-6C3B7D8ACC12}" sibTransId="{5DF4D15F-0BD9-4ABA-809F-F37A5FBC28BC}"/>
    <dgm:cxn modelId="{9DD4E833-1784-4454-8C05-814A5AC59652}" srcId="{24EBDD27-769C-422A-921F-6A362873931C}" destId="{ABE8A5B4-E513-420F-8615-7FC725422FB3}" srcOrd="1" destOrd="0" parTransId="{586DD813-C1C1-4109-81E1-491E503B15D8}" sibTransId="{88C4B0AA-0D50-4BDB-8133-5E1125CE04F6}"/>
    <dgm:cxn modelId="{6E23B537-9440-485F-9CE1-04EB74557EE9}" srcId="{822841D3-9DBF-46D5-B049-0CB374430D48}" destId="{9B258738-F5EA-46F1-BC70-FA0E0DE5B482}" srcOrd="0" destOrd="0" parTransId="{287D15D9-0DCA-48C1-BAE4-82BCB85BD84A}" sibTransId="{A6DBD87E-EC2B-4022-8AD6-21B80AA9E69A}"/>
    <dgm:cxn modelId="{130C0738-91CE-4156-8C37-19D4B1E09030}" type="presOf" srcId="{24EBDD27-769C-422A-921F-6A362873931C}" destId="{0BB3372C-810B-4993-990E-62E29B44623C}" srcOrd="0" destOrd="0" presId="urn:microsoft.com/office/officeart/2005/8/layout/target3"/>
    <dgm:cxn modelId="{02B40F5E-C165-439C-ADDF-9F61919CE58D}" type="presOf" srcId="{822841D3-9DBF-46D5-B049-0CB374430D48}" destId="{5FCFF95D-2397-4B99-8DCB-380ADCD239E2}" srcOrd="1" destOrd="0" presId="urn:microsoft.com/office/officeart/2005/8/layout/target3"/>
    <dgm:cxn modelId="{62E34748-406F-4CA7-9148-A494FCABD0F3}" srcId="{9D704693-0B74-4955-9ADC-99007F12EE3A}" destId="{B58E5805-9D79-4032-89FB-E8797F96D632}" srcOrd="0" destOrd="0" parTransId="{0F32DC71-B202-49C5-AA32-2D8BA918C09F}" sibTransId="{B16CF9C8-50EB-45FB-8EB7-F8CCB0CC960E}"/>
    <dgm:cxn modelId="{5E19BD6D-EBBB-4AFB-B513-E582CF7E8FA7}" type="presOf" srcId="{9B258738-F5EA-46F1-BC70-FA0E0DE5B482}" destId="{ED256798-062E-4140-9838-778B40B4133B}" srcOrd="0" destOrd="0" presId="urn:microsoft.com/office/officeart/2005/8/layout/target3"/>
    <dgm:cxn modelId="{50BDFE6E-84AF-4317-ACE5-377AF7ED99BB}" srcId="{822841D3-9DBF-46D5-B049-0CB374430D48}" destId="{10676DC6-B8D2-4DE8-8B00-126245C2E4A1}" srcOrd="1" destOrd="0" parTransId="{36C8D2F8-2D79-4B24-AA92-29830D2F117A}" sibTransId="{B6AF7B50-B29F-4B8E-B399-7A4DFA190D07}"/>
    <dgm:cxn modelId="{D1459E4F-8913-42C3-B62F-624D385B44BA}" type="presOf" srcId="{822841D3-9DBF-46D5-B049-0CB374430D48}" destId="{A1E97288-4156-4711-8F93-B7E1DC364E6A}" srcOrd="0" destOrd="0" presId="urn:microsoft.com/office/officeart/2005/8/layout/target3"/>
    <dgm:cxn modelId="{6B1E9052-22DA-4464-9DFC-5E5922315BD2}" srcId="{9D704693-0B74-4955-9ADC-99007F12EE3A}" destId="{24EBDD27-769C-422A-921F-6A362873931C}" srcOrd="3" destOrd="0" parTransId="{DA87B8DB-0E16-47F8-A4E9-28B5E5834048}" sibTransId="{3EDA8786-D707-4816-9E4B-4EB112AD90E8}"/>
    <dgm:cxn modelId="{6FD85756-CEC7-4624-900B-721BE651658B}" type="presOf" srcId="{9D704693-0B74-4955-9ADC-99007F12EE3A}" destId="{70A81A3C-543A-4912-8C88-DBB8C24F6A79}" srcOrd="0" destOrd="0" presId="urn:microsoft.com/office/officeart/2005/8/layout/target3"/>
    <dgm:cxn modelId="{370C3D8C-994E-4194-9E41-6B101072D6C2}" type="presOf" srcId="{10676DC6-B8D2-4DE8-8B00-126245C2E4A1}" destId="{ED256798-062E-4140-9838-778B40B4133B}" srcOrd="0" destOrd="1" presId="urn:microsoft.com/office/officeart/2005/8/layout/target3"/>
    <dgm:cxn modelId="{15DB148F-351B-4C9E-B98A-E3F0866ADFEB}" type="presOf" srcId="{F96C46DA-1DCD-4027-A14B-44B05D28AD14}" destId="{58607765-02B2-4957-A800-0D639B23EACD}" srcOrd="0" destOrd="0" presId="urn:microsoft.com/office/officeart/2005/8/layout/target3"/>
    <dgm:cxn modelId="{620A0094-8F19-4090-9071-3DB746E71AC2}" type="presOf" srcId="{B58E5805-9D79-4032-89FB-E8797F96D632}" destId="{07FF51D4-A9AD-408D-AEA1-9D315CDF1091}" srcOrd="0" destOrd="0" presId="urn:microsoft.com/office/officeart/2005/8/layout/target3"/>
    <dgm:cxn modelId="{0AE0B8B0-510F-4EE6-BC21-D0DAC71EDAB5}" srcId="{B58E5805-9D79-4032-89FB-E8797F96D632}" destId="{B7E11FAA-F15B-454C-940F-78B4A6D1A097}" srcOrd="0" destOrd="0" parTransId="{C4B6EDEC-158C-4E41-86F6-8DA2F5EFE48A}" sibTransId="{C99C42B1-5F23-4ECF-93C2-13515BCDC84B}"/>
    <dgm:cxn modelId="{852026B9-2417-45E7-B8CA-8243D5174580}" srcId="{7F3C50ED-D558-43BE-8D5E-9B9FE531D635}" destId="{C5F46B49-7652-4CDE-A124-0EDE50701F43}" srcOrd="0" destOrd="0" parTransId="{0FDC68D8-781C-4987-922F-AAA7A6C6F5A3}" sibTransId="{9CF7EEBE-1A9C-47A1-B619-A2C24D3C9D8E}"/>
    <dgm:cxn modelId="{1EBF15CA-8008-4168-85CB-C3BCDB856645}" type="presOf" srcId="{42B70B41-2C1B-4572-8BA7-5E231BDC6C70}" destId="{A5906B98-203F-4988-B407-B8E2FB5B95EE}" srcOrd="0" destOrd="1" presId="urn:microsoft.com/office/officeart/2005/8/layout/target3"/>
    <dgm:cxn modelId="{77C08BCF-7153-4C10-8D6F-F181BF2CE7DA}" type="presOf" srcId="{B58E5805-9D79-4032-89FB-E8797F96D632}" destId="{97CD9EE1-A22B-4A72-8399-F213A58E19E8}" srcOrd="1" destOrd="0" presId="urn:microsoft.com/office/officeart/2005/8/layout/target3"/>
    <dgm:cxn modelId="{AF2F15D1-EE4D-47F4-9FB9-993DC5C423DA}" srcId="{9D704693-0B74-4955-9ADC-99007F12EE3A}" destId="{822841D3-9DBF-46D5-B049-0CB374430D48}" srcOrd="1" destOrd="0" parTransId="{58D72ACF-0CDE-4534-8377-AB8AF4010113}" sibTransId="{A914BAD3-FC8C-4559-A8CA-7D00D6720A8C}"/>
    <dgm:cxn modelId="{0CC227D6-88D3-49A7-8750-3C48E4D154D7}" srcId="{24EBDD27-769C-422A-921F-6A362873931C}" destId="{F96C46DA-1DCD-4027-A14B-44B05D28AD14}" srcOrd="0" destOrd="0" parTransId="{DF400E71-F62E-4429-9BA0-3C44367C473E}" sibTransId="{4DC2B445-65BE-41C1-8A0B-44BCD068B89D}"/>
    <dgm:cxn modelId="{69BAD8D6-77A3-4A8F-A026-C130099F4D83}" srcId="{7F3C50ED-D558-43BE-8D5E-9B9FE531D635}" destId="{01A2945C-62D9-4D4B-9F68-B922646DA43C}" srcOrd="1" destOrd="0" parTransId="{EE76601C-E513-4AC3-AF95-3EF8CAB06BD3}" sibTransId="{AAC5E341-9570-4844-A6E6-E7593EDCA940}"/>
    <dgm:cxn modelId="{5CA48CDA-77F9-468A-A7B6-2B5D650564A0}" type="presOf" srcId="{01A2945C-62D9-4D4B-9F68-B922646DA43C}" destId="{72233991-9FDD-466B-8563-82B17F89AC0F}" srcOrd="0" destOrd="1" presId="urn:microsoft.com/office/officeart/2005/8/layout/target3"/>
    <dgm:cxn modelId="{A0278BE6-8902-4621-A699-053161FD6ADA}" type="presOf" srcId="{7F3C50ED-D558-43BE-8D5E-9B9FE531D635}" destId="{0E2498CC-FF27-45B0-A608-3D1351FF4555}" srcOrd="0" destOrd="0" presId="urn:microsoft.com/office/officeart/2005/8/layout/target3"/>
    <dgm:cxn modelId="{A29E2CF8-2BD2-4E87-A33F-6F92B633D773}" type="presParOf" srcId="{70A81A3C-543A-4912-8C88-DBB8C24F6A79}" destId="{26386E4C-81AD-4122-997C-DE8B77FFB8E5}" srcOrd="0" destOrd="0" presId="urn:microsoft.com/office/officeart/2005/8/layout/target3"/>
    <dgm:cxn modelId="{68322926-A95E-4DD2-8D89-5B68F99C894E}" type="presParOf" srcId="{70A81A3C-543A-4912-8C88-DBB8C24F6A79}" destId="{2A55105D-BD2B-41A2-B5B7-32469BB08A3C}" srcOrd="1" destOrd="0" presId="urn:microsoft.com/office/officeart/2005/8/layout/target3"/>
    <dgm:cxn modelId="{58338D1C-36DA-46E7-8906-1B529285912B}" type="presParOf" srcId="{70A81A3C-543A-4912-8C88-DBB8C24F6A79}" destId="{07FF51D4-A9AD-408D-AEA1-9D315CDF1091}" srcOrd="2" destOrd="0" presId="urn:microsoft.com/office/officeart/2005/8/layout/target3"/>
    <dgm:cxn modelId="{43449C4A-E665-4285-90D9-D199A13B6AC4}" type="presParOf" srcId="{70A81A3C-543A-4912-8C88-DBB8C24F6A79}" destId="{AB92FB87-6D5F-4F25-99D8-F79CDC563E16}" srcOrd="3" destOrd="0" presId="urn:microsoft.com/office/officeart/2005/8/layout/target3"/>
    <dgm:cxn modelId="{FF6901C6-A19F-428F-A1DF-43BE86933CC8}" type="presParOf" srcId="{70A81A3C-543A-4912-8C88-DBB8C24F6A79}" destId="{6A1A59E2-BE9E-43A4-9D6E-8DFAC286AEA7}" srcOrd="4" destOrd="0" presId="urn:microsoft.com/office/officeart/2005/8/layout/target3"/>
    <dgm:cxn modelId="{30EBBAA0-0475-4238-A203-1BE1D871E923}" type="presParOf" srcId="{70A81A3C-543A-4912-8C88-DBB8C24F6A79}" destId="{A1E97288-4156-4711-8F93-B7E1DC364E6A}" srcOrd="5" destOrd="0" presId="urn:microsoft.com/office/officeart/2005/8/layout/target3"/>
    <dgm:cxn modelId="{9F9363DC-E5B9-4946-A281-5FAAF233FB14}" type="presParOf" srcId="{70A81A3C-543A-4912-8C88-DBB8C24F6A79}" destId="{65DECA80-5A27-4C0D-A032-8826BBCC23B7}" srcOrd="6" destOrd="0" presId="urn:microsoft.com/office/officeart/2005/8/layout/target3"/>
    <dgm:cxn modelId="{D9C89805-8FC0-4E06-A63F-B86BC151E037}" type="presParOf" srcId="{70A81A3C-543A-4912-8C88-DBB8C24F6A79}" destId="{E23D1449-B424-46BB-B0E3-A988FB2BCD1F}" srcOrd="7" destOrd="0" presId="urn:microsoft.com/office/officeart/2005/8/layout/target3"/>
    <dgm:cxn modelId="{13CE5351-3A31-432E-BDFC-DC74E77DFFC7}" type="presParOf" srcId="{70A81A3C-543A-4912-8C88-DBB8C24F6A79}" destId="{0E2498CC-FF27-45B0-A608-3D1351FF4555}" srcOrd="8" destOrd="0" presId="urn:microsoft.com/office/officeart/2005/8/layout/target3"/>
    <dgm:cxn modelId="{14D5A8C0-C366-4F27-9C27-3D1CD8110ED2}" type="presParOf" srcId="{70A81A3C-543A-4912-8C88-DBB8C24F6A79}" destId="{365FB566-913F-4B06-B579-7A433F201508}" srcOrd="9" destOrd="0" presId="urn:microsoft.com/office/officeart/2005/8/layout/target3"/>
    <dgm:cxn modelId="{F2908765-E8AC-4CDE-A3EE-4012BF0E61EE}" type="presParOf" srcId="{70A81A3C-543A-4912-8C88-DBB8C24F6A79}" destId="{BF653195-9924-4613-8F2D-729467B890E6}" srcOrd="10" destOrd="0" presId="urn:microsoft.com/office/officeart/2005/8/layout/target3"/>
    <dgm:cxn modelId="{DF7EFAEF-D705-4DA6-9E44-69F9A4B5B375}" type="presParOf" srcId="{70A81A3C-543A-4912-8C88-DBB8C24F6A79}" destId="{0BB3372C-810B-4993-990E-62E29B44623C}" srcOrd="11" destOrd="0" presId="urn:microsoft.com/office/officeart/2005/8/layout/target3"/>
    <dgm:cxn modelId="{D2745C64-AAA9-47C7-BA4B-3069357164F4}" type="presParOf" srcId="{70A81A3C-543A-4912-8C88-DBB8C24F6A79}" destId="{97CD9EE1-A22B-4A72-8399-F213A58E19E8}" srcOrd="12" destOrd="0" presId="urn:microsoft.com/office/officeart/2005/8/layout/target3"/>
    <dgm:cxn modelId="{592288CB-81C8-4CA5-91EF-A28A0E6313BA}" type="presParOf" srcId="{70A81A3C-543A-4912-8C88-DBB8C24F6A79}" destId="{A5906B98-203F-4988-B407-B8E2FB5B95EE}" srcOrd="13" destOrd="0" presId="urn:microsoft.com/office/officeart/2005/8/layout/target3"/>
    <dgm:cxn modelId="{8C277212-EBAE-44EE-A43A-F497D609D789}" type="presParOf" srcId="{70A81A3C-543A-4912-8C88-DBB8C24F6A79}" destId="{5FCFF95D-2397-4B99-8DCB-380ADCD239E2}" srcOrd="14" destOrd="0" presId="urn:microsoft.com/office/officeart/2005/8/layout/target3"/>
    <dgm:cxn modelId="{B725DC0F-AF7E-4C6C-821D-9DECDEA65C87}" type="presParOf" srcId="{70A81A3C-543A-4912-8C88-DBB8C24F6A79}" destId="{ED256798-062E-4140-9838-778B40B4133B}" srcOrd="15" destOrd="0" presId="urn:microsoft.com/office/officeart/2005/8/layout/target3"/>
    <dgm:cxn modelId="{8CCDBF87-0C78-407B-9153-61C109047D32}" type="presParOf" srcId="{70A81A3C-543A-4912-8C88-DBB8C24F6A79}" destId="{23272424-70F0-4CA4-99A4-66205F997BE8}" srcOrd="16" destOrd="0" presId="urn:microsoft.com/office/officeart/2005/8/layout/target3"/>
    <dgm:cxn modelId="{BFBCF43E-1883-4A3E-9241-87D26F1FC09A}" type="presParOf" srcId="{70A81A3C-543A-4912-8C88-DBB8C24F6A79}" destId="{72233991-9FDD-466B-8563-82B17F89AC0F}" srcOrd="17" destOrd="0" presId="urn:microsoft.com/office/officeart/2005/8/layout/target3"/>
    <dgm:cxn modelId="{5687A212-9EBD-434D-A950-46B2571872A7}" type="presParOf" srcId="{70A81A3C-543A-4912-8C88-DBB8C24F6A79}" destId="{55A20474-D4A6-457F-8360-CB519C4B6B20}" srcOrd="18" destOrd="0" presId="urn:microsoft.com/office/officeart/2005/8/layout/target3"/>
    <dgm:cxn modelId="{0642BF19-CB7B-4D6D-A858-33B1D72F9752}" type="presParOf" srcId="{70A81A3C-543A-4912-8C88-DBB8C24F6A79}" destId="{58607765-02B2-4957-A800-0D639B23EACD}"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0F8EEF-C1F9-4492-AAE8-3356836A7310}"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GB"/>
        </a:p>
      </dgm:t>
    </dgm:pt>
    <dgm:pt modelId="{31D2DCC1-A8D3-4EBC-BAC2-EF1F016E2895}">
      <dgm:prSet phldrT="[Tekst]"/>
      <dgm:spPr/>
      <dgm:t>
        <a:bodyPr/>
        <a:lstStyle/>
        <a:p>
          <a:pPr>
            <a:buClrTx/>
            <a:buSzTx/>
            <a:buFontTx/>
            <a:buNone/>
          </a:pPr>
          <a:r>
            <a:rPr lang="en-GB" dirty="0"/>
            <a:t>Understanding radicalization in general</a:t>
          </a:r>
        </a:p>
      </dgm:t>
    </dgm:pt>
    <dgm:pt modelId="{16823911-F98A-444F-8723-E85953FC203D}" type="parTrans" cxnId="{5F81D58D-BD31-448A-8245-528716F7393D}">
      <dgm:prSet/>
      <dgm:spPr/>
      <dgm:t>
        <a:bodyPr/>
        <a:lstStyle/>
        <a:p>
          <a:endParaRPr lang="en-GB"/>
        </a:p>
      </dgm:t>
    </dgm:pt>
    <dgm:pt modelId="{15F1BE6E-7DA5-4C5A-9D91-4F37957CE095}" type="sibTrans" cxnId="{5F81D58D-BD31-448A-8245-528716F7393D}">
      <dgm:prSet/>
      <dgm:spPr/>
      <dgm:t>
        <a:bodyPr/>
        <a:lstStyle/>
        <a:p>
          <a:endParaRPr lang="en-GB"/>
        </a:p>
      </dgm:t>
    </dgm:pt>
    <dgm:pt modelId="{3C039A8C-E3D5-417F-8F1B-8D2DB5607EC0}">
      <dgm:prSet/>
      <dgm:spPr/>
      <dgm:t>
        <a:bodyPr/>
        <a:lstStyle/>
        <a:p>
          <a:r>
            <a:rPr lang="en-GB" dirty="0"/>
            <a:t>Relation between radicalisation and specific topic </a:t>
          </a:r>
        </a:p>
      </dgm:t>
    </dgm:pt>
    <dgm:pt modelId="{8C4057BD-C43D-44A4-A78E-6EEA5A5BCF62}" type="parTrans" cxnId="{25A366A1-9E3E-463A-82F2-888974628BBB}">
      <dgm:prSet/>
      <dgm:spPr/>
      <dgm:t>
        <a:bodyPr/>
        <a:lstStyle/>
        <a:p>
          <a:endParaRPr lang="en-GB"/>
        </a:p>
      </dgm:t>
    </dgm:pt>
    <dgm:pt modelId="{A5D805B6-56C7-47FC-9C83-41FB04CB8E32}" type="sibTrans" cxnId="{25A366A1-9E3E-463A-82F2-888974628BBB}">
      <dgm:prSet/>
      <dgm:spPr/>
      <dgm:t>
        <a:bodyPr/>
        <a:lstStyle/>
        <a:p>
          <a:endParaRPr lang="en-GB"/>
        </a:p>
      </dgm:t>
    </dgm:pt>
    <dgm:pt modelId="{DBE1275B-0C90-4067-9467-F9452DEB59DE}">
      <dgm:prSet/>
      <dgm:spPr/>
      <dgm:t>
        <a:bodyPr/>
        <a:lstStyle/>
        <a:p>
          <a:r>
            <a:rPr lang="en-GB" dirty="0"/>
            <a:t>Clarification specific topic</a:t>
          </a:r>
        </a:p>
      </dgm:t>
    </dgm:pt>
    <dgm:pt modelId="{5CC17AC7-2D86-4C00-95F9-5D6CD1F9319F}" type="parTrans" cxnId="{0DD67E44-CA53-498E-A779-E2219448D459}">
      <dgm:prSet/>
      <dgm:spPr/>
      <dgm:t>
        <a:bodyPr/>
        <a:lstStyle/>
        <a:p>
          <a:endParaRPr lang="en-GB"/>
        </a:p>
      </dgm:t>
    </dgm:pt>
    <dgm:pt modelId="{EEB63956-90B5-4536-8A7F-2A31F37F82D8}" type="sibTrans" cxnId="{0DD67E44-CA53-498E-A779-E2219448D459}">
      <dgm:prSet/>
      <dgm:spPr/>
      <dgm:t>
        <a:bodyPr/>
        <a:lstStyle/>
        <a:p>
          <a:endParaRPr lang="en-GB"/>
        </a:p>
      </dgm:t>
    </dgm:pt>
    <dgm:pt modelId="{F681AFDA-5957-4C6F-BBB6-8146F6A65944}">
      <dgm:prSet/>
      <dgm:spPr/>
      <dgm:t>
        <a:bodyPr/>
        <a:lstStyle/>
        <a:p>
          <a:pPr marL="0" marR="0" lvl="0" indent="0" defTabSz="914400" eaLnBrk="1" fontAlgn="auto" latinLnBrk="0" hangingPunct="1">
            <a:lnSpc>
              <a:spcPct val="90000"/>
            </a:lnSpc>
            <a:spcBef>
              <a:spcPts val="0"/>
            </a:spcBef>
            <a:spcAft>
              <a:spcPts val="714"/>
            </a:spcAft>
            <a:buClrTx/>
            <a:buSzTx/>
            <a:buFontTx/>
            <a:buNone/>
            <a:tabLst/>
            <a:defRPr/>
          </a:pPr>
          <a:r>
            <a:rPr lang="en-GB" dirty="0"/>
            <a:t>Exercises</a:t>
          </a:r>
        </a:p>
      </dgm:t>
    </dgm:pt>
    <dgm:pt modelId="{5DDCA10E-527D-4CA2-BB90-7E440E1BB88D}" type="parTrans" cxnId="{9E41DFB7-481E-4D92-B1B2-8E53052507E7}">
      <dgm:prSet/>
      <dgm:spPr/>
      <dgm:t>
        <a:bodyPr/>
        <a:lstStyle/>
        <a:p>
          <a:endParaRPr lang="en-GB"/>
        </a:p>
      </dgm:t>
    </dgm:pt>
    <dgm:pt modelId="{8CE311E2-0E08-4DEA-B3E8-93CCD36BC25B}" type="sibTrans" cxnId="{9E41DFB7-481E-4D92-B1B2-8E53052507E7}">
      <dgm:prSet/>
      <dgm:spPr/>
      <dgm:t>
        <a:bodyPr/>
        <a:lstStyle/>
        <a:p>
          <a:endParaRPr lang="en-GB"/>
        </a:p>
      </dgm:t>
    </dgm:pt>
    <dgm:pt modelId="{EE4DB84A-7B51-4BE9-B9A1-4FF26AC89ADD}" type="pres">
      <dgm:prSet presAssocID="{EB0F8EEF-C1F9-4492-AAE8-3356836A7310}" presName="Name0" presStyleCnt="0">
        <dgm:presLayoutVars>
          <dgm:chMax val="7"/>
          <dgm:chPref val="7"/>
          <dgm:dir/>
        </dgm:presLayoutVars>
      </dgm:prSet>
      <dgm:spPr/>
    </dgm:pt>
    <dgm:pt modelId="{315E0FB1-D4D3-45D5-9824-1A08DF92C708}" type="pres">
      <dgm:prSet presAssocID="{EB0F8EEF-C1F9-4492-AAE8-3356836A7310}" presName="Name1" presStyleCnt="0"/>
      <dgm:spPr/>
    </dgm:pt>
    <dgm:pt modelId="{D6785E55-DE44-40CD-8800-6F7453B67C37}" type="pres">
      <dgm:prSet presAssocID="{EB0F8EEF-C1F9-4492-AAE8-3356836A7310}" presName="cycle" presStyleCnt="0"/>
      <dgm:spPr/>
    </dgm:pt>
    <dgm:pt modelId="{2B844F08-B0FC-47B3-A343-D929BC0D1E6D}" type="pres">
      <dgm:prSet presAssocID="{EB0F8EEF-C1F9-4492-AAE8-3356836A7310}" presName="srcNode" presStyleLbl="node1" presStyleIdx="0" presStyleCnt="4"/>
      <dgm:spPr/>
    </dgm:pt>
    <dgm:pt modelId="{84B7EB82-D3A9-42BF-8C3F-A6D8A1850E93}" type="pres">
      <dgm:prSet presAssocID="{EB0F8EEF-C1F9-4492-AAE8-3356836A7310}" presName="conn" presStyleLbl="parChTrans1D2" presStyleIdx="0" presStyleCnt="1"/>
      <dgm:spPr/>
    </dgm:pt>
    <dgm:pt modelId="{DFA62A0A-2184-4D47-8896-B395EDAE6795}" type="pres">
      <dgm:prSet presAssocID="{EB0F8EEF-C1F9-4492-AAE8-3356836A7310}" presName="extraNode" presStyleLbl="node1" presStyleIdx="0" presStyleCnt="4"/>
      <dgm:spPr/>
    </dgm:pt>
    <dgm:pt modelId="{03114061-533F-446F-8906-11632756CE13}" type="pres">
      <dgm:prSet presAssocID="{EB0F8EEF-C1F9-4492-AAE8-3356836A7310}" presName="dstNode" presStyleLbl="node1" presStyleIdx="0" presStyleCnt="4"/>
      <dgm:spPr/>
    </dgm:pt>
    <dgm:pt modelId="{647ABB97-E109-4B4F-B1D5-F9F6C56AD6D6}" type="pres">
      <dgm:prSet presAssocID="{31D2DCC1-A8D3-4EBC-BAC2-EF1F016E2895}" presName="text_1" presStyleLbl="node1" presStyleIdx="0" presStyleCnt="4">
        <dgm:presLayoutVars>
          <dgm:bulletEnabled val="1"/>
        </dgm:presLayoutVars>
      </dgm:prSet>
      <dgm:spPr/>
    </dgm:pt>
    <dgm:pt modelId="{5F7CF164-6C91-44C6-952A-CD0C20F6C028}" type="pres">
      <dgm:prSet presAssocID="{31D2DCC1-A8D3-4EBC-BAC2-EF1F016E2895}" presName="accent_1" presStyleCnt="0"/>
      <dgm:spPr/>
    </dgm:pt>
    <dgm:pt modelId="{41D38068-98F0-41CC-A924-9DCB81A8CED3}" type="pres">
      <dgm:prSet presAssocID="{31D2DCC1-A8D3-4EBC-BAC2-EF1F016E2895}" presName="accentRepeatNode" presStyleLbl="solidFgAcc1" presStyleIdx="0" presStyleCnt="4"/>
      <dgm:spPr/>
    </dgm:pt>
    <dgm:pt modelId="{31F187AD-3412-4AEA-B81A-2BAD2018C4E4}" type="pres">
      <dgm:prSet presAssocID="{3C039A8C-E3D5-417F-8F1B-8D2DB5607EC0}" presName="text_2" presStyleLbl="node1" presStyleIdx="1" presStyleCnt="4">
        <dgm:presLayoutVars>
          <dgm:bulletEnabled val="1"/>
        </dgm:presLayoutVars>
      </dgm:prSet>
      <dgm:spPr/>
    </dgm:pt>
    <dgm:pt modelId="{489D471C-F0F6-4490-B657-6A247C85DAA6}" type="pres">
      <dgm:prSet presAssocID="{3C039A8C-E3D5-417F-8F1B-8D2DB5607EC0}" presName="accent_2" presStyleCnt="0"/>
      <dgm:spPr/>
    </dgm:pt>
    <dgm:pt modelId="{A36D6CBA-EEA4-43E4-85F1-390086E2844C}" type="pres">
      <dgm:prSet presAssocID="{3C039A8C-E3D5-417F-8F1B-8D2DB5607EC0}" presName="accentRepeatNode" presStyleLbl="solidFgAcc1" presStyleIdx="1" presStyleCnt="4"/>
      <dgm:spPr/>
    </dgm:pt>
    <dgm:pt modelId="{769C617B-C7E7-4801-8037-FB2097D44826}" type="pres">
      <dgm:prSet presAssocID="{DBE1275B-0C90-4067-9467-F9452DEB59DE}" presName="text_3" presStyleLbl="node1" presStyleIdx="2" presStyleCnt="4">
        <dgm:presLayoutVars>
          <dgm:bulletEnabled val="1"/>
        </dgm:presLayoutVars>
      </dgm:prSet>
      <dgm:spPr/>
    </dgm:pt>
    <dgm:pt modelId="{CF1767FA-74DF-4749-A256-8EA93057123C}" type="pres">
      <dgm:prSet presAssocID="{DBE1275B-0C90-4067-9467-F9452DEB59DE}" presName="accent_3" presStyleCnt="0"/>
      <dgm:spPr/>
    </dgm:pt>
    <dgm:pt modelId="{F839506C-2F4B-4A51-9B06-A7509B905F51}" type="pres">
      <dgm:prSet presAssocID="{DBE1275B-0C90-4067-9467-F9452DEB59DE}" presName="accentRepeatNode" presStyleLbl="solidFgAcc1" presStyleIdx="2" presStyleCnt="4"/>
      <dgm:spPr/>
    </dgm:pt>
    <dgm:pt modelId="{75114A73-6B5C-4BCB-A8DB-99DA3DF589D7}" type="pres">
      <dgm:prSet presAssocID="{F681AFDA-5957-4C6F-BBB6-8146F6A65944}" presName="text_4" presStyleLbl="node1" presStyleIdx="3" presStyleCnt="4">
        <dgm:presLayoutVars>
          <dgm:bulletEnabled val="1"/>
        </dgm:presLayoutVars>
      </dgm:prSet>
      <dgm:spPr/>
    </dgm:pt>
    <dgm:pt modelId="{C6B8063E-57A4-43CD-B1CF-F229295AD7D1}" type="pres">
      <dgm:prSet presAssocID="{F681AFDA-5957-4C6F-BBB6-8146F6A65944}" presName="accent_4" presStyleCnt="0"/>
      <dgm:spPr/>
    </dgm:pt>
    <dgm:pt modelId="{F44831EC-625D-42B6-BDD1-35E82763C17C}" type="pres">
      <dgm:prSet presAssocID="{F681AFDA-5957-4C6F-BBB6-8146F6A65944}" presName="accentRepeatNode" presStyleLbl="solidFgAcc1" presStyleIdx="3" presStyleCnt="4"/>
      <dgm:spPr/>
    </dgm:pt>
  </dgm:ptLst>
  <dgm:cxnLst>
    <dgm:cxn modelId="{24BA2863-A0A5-4D18-A842-2DACA85E552D}" type="presOf" srcId="{F681AFDA-5957-4C6F-BBB6-8146F6A65944}" destId="{75114A73-6B5C-4BCB-A8DB-99DA3DF589D7}" srcOrd="0" destOrd="0" presId="urn:microsoft.com/office/officeart/2008/layout/VerticalCurvedList"/>
    <dgm:cxn modelId="{0DD67E44-CA53-498E-A779-E2219448D459}" srcId="{EB0F8EEF-C1F9-4492-AAE8-3356836A7310}" destId="{DBE1275B-0C90-4067-9467-F9452DEB59DE}" srcOrd="2" destOrd="0" parTransId="{5CC17AC7-2D86-4C00-95F9-5D6CD1F9319F}" sibTransId="{EEB63956-90B5-4536-8A7F-2A31F37F82D8}"/>
    <dgm:cxn modelId="{94CB1D88-C30B-4AED-8172-0409E5BB5DAB}" type="presOf" srcId="{EB0F8EEF-C1F9-4492-AAE8-3356836A7310}" destId="{EE4DB84A-7B51-4BE9-B9A1-4FF26AC89ADD}" srcOrd="0" destOrd="0" presId="urn:microsoft.com/office/officeart/2008/layout/VerticalCurvedList"/>
    <dgm:cxn modelId="{5F81D58D-BD31-448A-8245-528716F7393D}" srcId="{EB0F8EEF-C1F9-4492-AAE8-3356836A7310}" destId="{31D2DCC1-A8D3-4EBC-BAC2-EF1F016E2895}" srcOrd="0" destOrd="0" parTransId="{16823911-F98A-444F-8723-E85953FC203D}" sibTransId="{15F1BE6E-7DA5-4C5A-9D91-4F37957CE095}"/>
    <dgm:cxn modelId="{25A366A1-9E3E-463A-82F2-888974628BBB}" srcId="{EB0F8EEF-C1F9-4492-AAE8-3356836A7310}" destId="{3C039A8C-E3D5-417F-8F1B-8D2DB5607EC0}" srcOrd="1" destOrd="0" parTransId="{8C4057BD-C43D-44A4-A78E-6EEA5A5BCF62}" sibTransId="{A5D805B6-56C7-47FC-9C83-41FB04CB8E32}"/>
    <dgm:cxn modelId="{44250BA2-D66A-465E-A035-6ACB2A71052D}" type="presOf" srcId="{DBE1275B-0C90-4067-9467-F9452DEB59DE}" destId="{769C617B-C7E7-4801-8037-FB2097D44826}" srcOrd="0" destOrd="0" presId="urn:microsoft.com/office/officeart/2008/layout/VerticalCurvedList"/>
    <dgm:cxn modelId="{E7B1ADB3-20F5-4706-96A8-8D3164917C96}" type="presOf" srcId="{15F1BE6E-7DA5-4C5A-9D91-4F37957CE095}" destId="{84B7EB82-D3A9-42BF-8C3F-A6D8A1850E93}" srcOrd="0" destOrd="0" presId="urn:microsoft.com/office/officeart/2008/layout/VerticalCurvedList"/>
    <dgm:cxn modelId="{9E41DFB7-481E-4D92-B1B2-8E53052507E7}" srcId="{EB0F8EEF-C1F9-4492-AAE8-3356836A7310}" destId="{F681AFDA-5957-4C6F-BBB6-8146F6A65944}" srcOrd="3" destOrd="0" parTransId="{5DDCA10E-527D-4CA2-BB90-7E440E1BB88D}" sibTransId="{8CE311E2-0E08-4DEA-B3E8-93CCD36BC25B}"/>
    <dgm:cxn modelId="{35848AB9-8D95-48BC-89F1-53A118CC50EB}" type="presOf" srcId="{3C039A8C-E3D5-417F-8F1B-8D2DB5607EC0}" destId="{31F187AD-3412-4AEA-B81A-2BAD2018C4E4}" srcOrd="0" destOrd="0" presId="urn:microsoft.com/office/officeart/2008/layout/VerticalCurvedList"/>
    <dgm:cxn modelId="{ABAE29F8-5216-4DFF-A6EF-3C05ED4B2F58}" type="presOf" srcId="{31D2DCC1-A8D3-4EBC-BAC2-EF1F016E2895}" destId="{647ABB97-E109-4B4F-B1D5-F9F6C56AD6D6}" srcOrd="0" destOrd="0" presId="urn:microsoft.com/office/officeart/2008/layout/VerticalCurvedList"/>
    <dgm:cxn modelId="{76CF3198-CC47-4AFC-8284-783D72A6BF51}" type="presParOf" srcId="{EE4DB84A-7B51-4BE9-B9A1-4FF26AC89ADD}" destId="{315E0FB1-D4D3-45D5-9824-1A08DF92C708}" srcOrd="0" destOrd="0" presId="urn:microsoft.com/office/officeart/2008/layout/VerticalCurvedList"/>
    <dgm:cxn modelId="{49F0CD58-6692-4995-939D-8C1D504FB9DE}" type="presParOf" srcId="{315E0FB1-D4D3-45D5-9824-1A08DF92C708}" destId="{D6785E55-DE44-40CD-8800-6F7453B67C37}" srcOrd="0" destOrd="0" presId="urn:microsoft.com/office/officeart/2008/layout/VerticalCurvedList"/>
    <dgm:cxn modelId="{3CE43493-F069-42BC-9DBF-5D41E77EF32A}" type="presParOf" srcId="{D6785E55-DE44-40CD-8800-6F7453B67C37}" destId="{2B844F08-B0FC-47B3-A343-D929BC0D1E6D}" srcOrd="0" destOrd="0" presId="urn:microsoft.com/office/officeart/2008/layout/VerticalCurvedList"/>
    <dgm:cxn modelId="{6306D46C-508E-4598-B223-274247654FE5}" type="presParOf" srcId="{D6785E55-DE44-40CD-8800-6F7453B67C37}" destId="{84B7EB82-D3A9-42BF-8C3F-A6D8A1850E93}" srcOrd="1" destOrd="0" presId="urn:microsoft.com/office/officeart/2008/layout/VerticalCurvedList"/>
    <dgm:cxn modelId="{2E2AA978-FC83-42DD-B55E-23274EA813AF}" type="presParOf" srcId="{D6785E55-DE44-40CD-8800-6F7453B67C37}" destId="{DFA62A0A-2184-4D47-8896-B395EDAE6795}" srcOrd="2" destOrd="0" presId="urn:microsoft.com/office/officeart/2008/layout/VerticalCurvedList"/>
    <dgm:cxn modelId="{1D25F797-93A5-47FF-A98F-21B75DC81BEE}" type="presParOf" srcId="{D6785E55-DE44-40CD-8800-6F7453B67C37}" destId="{03114061-533F-446F-8906-11632756CE13}" srcOrd="3" destOrd="0" presId="urn:microsoft.com/office/officeart/2008/layout/VerticalCurvedList"/>
    <dgm:cxn modelId="{DA32ACA6-A7C4-4803-A32B-75BFED45A63D}" type="presParOf" srcId="{315E0FB1-D4D3-45D5-9824-1A08DF92C708}" destId="{647ABB97-E109-4B4F-B1D5-F9F6C56AD6D6}" srcOrd="1" destOrd="0" presId="urn:microsoft.com/office/officeart/2008/layout/VerticalCurvedList"/>
    <dgm:cxn modelId="{ACA50EA2-938E-4915-A8FE-5AE61694D0EC}" type="presParOf" srcId="{315E0FB1-D4D3-45D5-9824-1A08DF92C708}" destId="{5F7CF164-6C91-44C6-952A-CD0C20F6C028}" srcOrd="2" destOrd="0" presId="urn:microsoft.com/office/officeart/2008/layout/VerticalCurvedList"/>
    <dgm:cxn modelId="{C1BE6C64-0AF4-4F1A-B93F-A06C4A058A2E}" type="presParOf" srcId="{5F7CF164-6C91-44C6-952A-CD0C20F6C028}" destId="{41D38068-98F0-41CC-A924-9DCB81A8CED3}" srcOrd="0" destOrd="0" presId="urn:microsoft.com/office/officeart/2008/layout/VerticalCurvedList"/>
    <dgm:cxn modelId="{F60E5738-FF1F-4238-80A5-F84719A069DA}" type="presParOf" srcId="{315E0FB1-D4D3-45D5-9824-1A08DF92C708}" destId="{31F187AD-3412-4AEA-B81A-2BAD2018C4E4}" srcOrd="3" destOrd="0" presId="urn:microsoft.com/office/officeart/2008/layout/VerticalCurvedList"/>
    <dgm:cxn modelId="{81763727-91DD-4E3F-A8E4-2FB0BE3B79F1}" type="presParOf" srcId="{315E0FB1-D4D3-45D5-9824-1A08DF92C708}" destId="{489D471C-F0F6-4490-B657-6A247C85DAA6}" srcOrd="4" destOrd="0" presId="urn:microsoft.com/office/officeart/2008/layout/VerticalCurvedList"/>
    <dgm:cxn modelId="{CCE67011-FEF7-4A03-B161-C80592122436}" type="presParOf" srcId="{489D471C-F0F6-4490-B657-6A247C85DAA6}" destId="{A36D6CBA-EEA4-43E4-85F1-390086E2844C}" srcOrd="0" destOrd="0" presId="urn:microsoft.com/office/officeart/2008/layout/VerticalCurvedList"/>
    <dgm:cxn modelId="{8AD289BA-A9C6-4DEF-B942-8D8766E24F47}" type="presParOf" srcId="{315E0FB1-D4D3-45D5-9824-1A08DF92C708}" destId="{769C617B-C7E7-4801-8037-FB2097D44826}" srcOrd="5" destOrd="0" presId="urn:microsoft.com/office/officeart/2008/layout/VerticalCurvedList"/>
    <dgm:cxn modelId="{1FE0274C-D6E4-491F-B29A-B9E52229F042}" type="presParOf" srcId="{315E0FB1-D4D3-45D5-9824-1A08DF92C708}" destId="{CF1767FA-74DF-4749-A256-8EA93057123C}" srcOrd="6" destOrd="0" presId="urn:microsoft.com/office/officeart/2008/layout/VerticalCurvedList"/>
    <dgm:cxn modelId="{64ED0DF2-53E8-440F-B92B-699C08414C13}" type="presParOf" srcId="{CF1767FA-74DF-4749-A256-8EA93057123C}" destId="{F839506C-2F4B-4A51-9B06-A7509B905F51}" srcOrd="0" destOrd="0" presId="urn:microsoft.com/office/officeart/2008/layout/VerticalCurvedList"/>
    <dgm:cxn modelId="{D84EE411-2A3C-4F34-B620-B0B77ECDC246}" type="presParOf" srcId="{315E0FB1-D4D3-45D5-9824-1A08DF92C708}" destId="{75114A73-6B5C-4BCB-A8DB-99DA3DF589D7}" srcOrd="7" destOrd="0" presId="urn:microsoft.com/office/officeart/2008/layout/VerticalCurvedList"/>
    <dgm:cxn modelId="{8DE4650B-F906-4E45-9847-7BA8D96FA472}" type="presParOf" srcId="{315E0FB1-D4D3-45D5-9824-1A08DF92C708}" destId="{C6B8063E-57A4-43CD-B1CF-F229295AD7D1}" srcOrd="8" destOrd="0" presId="urn:microsoft.com/office/officeart/2008/layout/VerticalCurvedList"/>
    <dgm:cxn modelId="{BA1BDE76-8F27-4B4B-882E-EE47623119D9}" type="presParOf" srcId="{C6B8063E-57A4-43CD-B1CF-F229295AD7D1}" destId="{F44831EC-625D-42B6-BDD1-35E82763C17C}"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759D0C-1A33-4E41-8003-1522F5826868}"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bg-BG"/>
        </a:p>
      </dgm:t>
    </dgm:pt>
    <dgm:pt modelId="{1FC1DEAC-C438-46F3-A96F-A6B712E350C8}">
      <dgm:prSet phldrT="[Текст]"/>
      <dgm:spPr/>
      <dgm:t>
        <a:bodyPr/>
        <a:lstStyle/>
        <a:p>
          <a:r>
            <a:rPr lang="en-US" dirty="0">
              <a:solidFill>
                <a:schemeClr val="bg1"/>
              </a:solidFill>
            </a:rPr>
            <a:t>1. </a:t>
          </a:r>
          <a:r>
            <a:rPr lang="nl-NL" dirty="0">
              <a:solidFill>
                <a:schemeClr val="bg1"/>
              </a:solidFill>
            </a:rPr>
            <a:t>How do I know I am angry?</a:t>
          </a:r>
          <a:endParaRPr lang="bg-BG" dirty="0">
            <a:solidFill>
              <a:schemeClr val="bg1"/>
            </a:solidFill>
          </a:endParaRPr>
        </a:p>
      </dgm:t>
    </dgm:pt>
    <dgm:pt modelId="{C2FE0452-4206-4F7E-B955-82B3D86935ED}" type="parTrans" cxnId="{CAFA16DA-199B-4335-9C1C-F837D59F5411}">
      <dgm:prSet/>
      <dgm:spPr/>
      <dgm:t>
        <a:bodyPr/>
        <a:lstStyle/>
        <a:p>
          <a:endParaRPr lang="bg-BG"/>
        </a:p>
      </dgm:t>
    </dgm:pt>
    <dgm:pt modelId="{AA6F5109-2C89-431C-A4C9-FBDDB538A930}" type="sibTrans" cxnId="{CAFA16DA-199B-4335-9C1C-F837D59F5411}">
      <dgm:prSet/>
      <dgm:spPr/>
      <dgm:t>
        <a:bodyPr/>
        <a:lstStyle/>
        <a:p>
          <a:endParaRPr lang="bg-BG"/>
        </a:p>
      </dgm:t>
    </dgm:pt>
    <dgm:pt modelId="{7E49221A-D24D-49D3-933C-632FDDD578F3}">
      <dgm:prSet phldrT="[Текст]"/>
      <dgm:spPr/>
      <dgm:t>
        <a:bodyPr/>
        <a:lstStyle/>
        <a:p>
          <a:r>
            <a:rPr lang="en-US" dirty="0">
              <a:solidFill>
                <a:schemeClr val="bg1"/>
              </a:solidFill>
            </a:rPr>
            <a:t>2. </a:t>
          </a:r>
          <a:r>
            <a:rPr lang="nl-NL" dirty="0">
              <a:solidFill>
                <a:schemeClr val="bg1"/>
              </a:solidFill>
            </a:rPr>
            <a:t>Wheel of emotions – hints</a:t>
          </a:r>
          <a:endParaRPr lang="bg-BG" dirty="0">
            <a:solidFill>
              <a:schemeClr val="bg1"/>
            </a:solidFill>
          </a:endParaRPr>
        </a:p>
      </dgm:t>
    </dgm:pt>
    <dgm:pt modelId="{D0B2DF11-194B-4F54-9105-BA002DC0025F}" type="parTrans" cxnId="{6B9E2F00-EB30-4F2F-86C9-6E6942239E54}">
      <dgm:prSet/>
      <dgm:spPr/>
      <dgm:t>
        <a:bodyPr/>
        <a:lstStyle/>
        <a:p>
          <a:endParaRPr lang="bg-BG"/>
        </a:p>
      </dgm:t>
    </dgm:pt>
    <dgm:pt modelId="{2FDB090A-8B09-468D-8A14-877AF251C46D}" type="sibTrans" cxnId="{6B9E2F00-EB30-4F2F-86C9-6E6942239E54}">
      <dgm:prSet/>
      <dgm:spPr/>
      <dgm:t>
        <a:bodyPr/>
        <a:lstStyle/>
        <a:p>
          <a:endParaRPr lang="bg-BG"/>
        </a:p>
      </dgm:t>
    </dgm:pt>
    <dgm:pt modelId="{9F760714-0D62-41E5-B137-F4F6E8240C1D}">
      <dgm:prSet phldrT="[Текст]"/>
      <dgm:spPr/>
      <dgm:t>
        <a:bodyPr/>
        <a:lstStyle/>
        <a:p>
          <a:r>
            <a:rPr lang="en-US" dirty="0">
              <a:solidFill>
                <a:schemeClr val="bg1"/>
              </a:solidFill>
            </a:rPr>
            <a:t>3. </a:t>
          </a:r>
          <a:r>
            <a:rPr lang="nl-NL" dirty="0">
              <a:solidFill>
                <a:schemeClr val="bg1"/>
              </a:solidFill>
            </a:rPr>
            <a:t>Make a plan!</a:t>
          </a:r>
          <a:endParaRPr lang="bg-BG" dirty="0">
            <a:solidFill>
              <a:schemeClr val="bg1"/>
            </a:solidFill>
          </a:endParaRPr>
        </a:p>
      </dgm:t>
    </dgm:pt>
    <dgm:pt modelId="{04E296F0-E156-4D0A-A18A-049625871275}" type="parTrans" cxnId="{F4E434A3-7BB7-405E-9C3D-BA62A194B75B}">
      <dgm:prSet/>
      <dgm:spPr/>
      <dgm:t>
        <a:bodyPr/>
        <a:lstStyle/>
        <a:p>
          <a:endParaRPr lang="bg-BG"/>
        </a:p>
      </dgm:t>
    </dgm:pt>
    <dgm:pt modelId="{009BF5A9-484D-48E1-8406-83E907CFEF3A}" type="sibTrans" cxnId="{F4E434A3-7BB7-405E-9C3D-BA62A194B75B}">
      <dgm:prSet/>
      <dgm:spPr/>
      <dgm:t>
        <a:bodyPr/>
        <a:lstStyle/>
        <a:p>
          <a:endParaRPr lang="bg-BG"/>
        </a:p>
      </dgm:t>
    </dgm:pt>
    <dgm:pt modelId="{52EE124C-B1B7-4282-9940-22B32D2106B6}" type="pres">
      <dgm:prSet presAssocID="{A4759D0C-1A33-4E41-8003-1522F5826868}" presName="linear" presStyleCnt="0">
        <dgm:presLayoutVars>
          <dgm:dir/>
          <dgm:animLvl val="lvl"/>
          <dgm:resizeHandles val="exact"/>
        </dgm:presLayoutVars>
      </dgm:prSet>
      <dgm:spPr/>
    </dgm:pt>
    <dgm:pt modelId="{1D5B19CE-06EF-4548-A860-BF694A947B62}" type="pres">
      <dgm:prSet presAssocID="{1FC1DEAC-C438-46F3-A96F-A6B712E350C8}" presName="parentLin" presStyleCnt="0"/>
      <dgm:spPr/>
    </dgm:pt>
    <dgm:pt modelId="{423BEAF9-91AF-43F1-980C-1B8601F7ECB2}" type="pres">
      <dgm:prSet presAssocID="{1FC1DEAC-C438-46F3-A96F-A6B712E350C8}" presName="parentLeftMargin" presStyleLbl="node1" presStyleIdx="0" presStyleCnt="3"/>
      <dgm:spPr/>
    </dgm:pt>
    <dgm:pt modelId="{ED40621B-4149-429C-BC00-C82ABFD3182B}" type="pres">
      <dgm:prSet presAssocID="{1FC1DEAC-C438-46F3-A96F-A6B712E350C8}" presName="parentText" presStyleLbl="node1" presStyleIdx="0" presStyleCnt="3">
        <dgm:presLayoutVars>
          <dgm:chMax val="0"/>
          <dgm:bulletEnabled val="1"/>
        </dgm:presLayoutVars>
      </dgm:prSet>
      <dgm:spPr/>
    </dgm:pt>
    <dgm:pt modelId="{D8055956-95E8-4D16-BE79-211D2C2C55C2}" type="pres">
      <dgm:prSet presAssocID="{1FC1DEAC-C438-46F3-A96F-A6B712E350C8}" presName="negativeSpace" presStyleCnt="0"/>
      <dgm:spPr/>
    </dgm:pt>
    <dgm:pt modelId="{7763D800-1B36-41F5-AC37-A7F4E0935A48}" type="pres">
      <dgm:prSet presAssocID="{1FC1DEAC-C438-46F3-A96F-A6B712E350C8}" presName="childText" presStyleLbl="conFgAcc1" presStyleIdx="0" presStyleCnt="3">
        <dgm:presLayoutVars>
          <dgm:bulletEnabled val="1"/>
        </dgm:presLayoutVars>
      </dgm:prSet>
      <dgm:spPr/>
    </dgm:pt>
    <dgm:pt modelId="{1A6D4BFB-7B3E-4CE5-A338-E699A1A60A96}" type="pres">
      <dgm:prSet presAssocID="{AA6F5109-2C89-431C-A4C9-FBDDB538A930}" presName="spaceBetweenRectangles" presStyleCnt="0"/>
      <dgm:spPr/>
    </dgm:pt>
    <dgm:pt modelId="{716C324C-52E3-4C67-9107-0A350E47C754}" type="pres">
      <dgm:prSet presAssocID="{7E49221A-D24D-49D3-933C-632FDDD578F3}" presName="parentLin" presStyleCnt="0"/>
      <dgm:spPr/>
    </dgm:pt>
    <dgm:pt modelId="{7DB09466-0919-452F-BD9D-ABF58418B11A}" type="pres">
      <dgm:prSet presAssocID="{7E49221A-D24D-49D3-933C-632FDDD578F3}" presName="parentLeftMargin" presStyleLbl="node1" presStyleIdx="0" presStyleCnt="3"/>
      <dgm:spPr/>
    </dgm:pt>
    <dgm:pt modelId="{D1D765D9-0528-4F2C-82E5-DD52268BF058}" type="pres">
      <dgm:prSet presAssocID="{7E49221A-D24D-49D3-933C-632FDDD578F3}" presName="parentText" presStyleLbl="node1" presStyleIdx="1" presStyleCnt="3">
        <dgm:presLayoutVars>
          <dgm:chMax val="0"/>
          <dgm:bulletEnabled val="1"/>
        </dgm:presLayoutVars>
      </dgm:prSet>
      <dgm:spPr/>
    </dgm:pt>
    <dgm:pt modelId="{C9FFA8A9-8A60-47AC-A307-DA14617BC2BA}" type="pres">
      <dgm:prSet presAssocID="{7E49221A-D24D-49D3-933C-632FDDD578F3}" presName="negativeSpace" presStyleCnt="0"/>
      <dgm:spPr/>
    </dgm:pt>
    <dgm:pt modelId="{E6F02A8B-3A8D-4AC2-8A94-E2C59D34CB0E}" type="pres">
      <dgm:prSet presAssocID="{7E49221A-D24D-49D3-933C-632FDDD578F3}" presName="childText" presStyleLbl="conFgAcc1" presStyleIdx="1" presStyleCnt="3">
        <dgm:presLayoutVars>
          <dgm:bulletEnabled val="1"/>
        </dgm:presLayoutVars>
      </dgm:prSet>
      <dgm:spPr/>
    </dgm:pt>
    <dgm:pt modelId="{A0670C2D-232E-48C4-81D7-52E59DB5F91A}" type="pres">
      <dgm:prSet presAssocID="{2FDB090A-8B09-468D-8A14-877AF251C46D}" presName="spaceBetweenRectangles" presStyleCnt="0"/>
      <dgm:spPr/>
    </dgm:pt>
    <dgm:pt modelId="{221B3E56-FB80-479A-A895-3C91CA6ECAF6}" type="pres">
      <dgm:prSet presAssocID="{9F760714-0D62-41E5-B137-F4F6E8240C1D}" presName="parentLin" presStyleCnt="0"/>
      <dgm:spPr/>
    </dgm:pt>
    <dgm:pt modelId="{FB056F64-FC62-4B00-8041-EE08296AD463}" type="pres">
      <dgm:prSet presAssocID="{9F760714-0D62-41E5-B137-F4F6E8240C1D}" presName="parentLeftMargin" presStyleLbl="node1" presStyleIdx="1" presStyleCnt="3"/>
      <dgm:spPr/>
    </dgm:pt>
    <dgm:pt modelId="{0C97AA04-0432-4565-9C35-44D609BC86A2}" type="pres">
      <dgm:prSet presAssocID="{9F760714-0D62-41E5-B137-F4F6E8240C1D}" presName="parentText" presStyleLbl="node1" presStyleIdx="2" presStyleCnt="3">
        <dgm:presLayoutVars>
          <dgm:chMax val="0"/>
          <dgm:bulletEnabled val="1"/>
        </dgm:presLayoutVars>
      </dgm:prSet>
      <dgm:spPr/>
    </dgm:pt>
    <dgm:pt modelId="{95388A3C-EED7-423D-97EF-31EF4278CCAC}" type="pres">
      <dgm:prSet presAssocID="{9F760714-0D62-41E5-B137-F4F6E8240C1D}" presName="negativeSpace" presStyleCnt="0"/>
      <dgm:spPr/>
    </dgm:pt>
    <dgm:pt modelId="{EEFBA0DE-5267-422A-99F9-E7F858CFBFAF}" type="pres">
      <dgm:prSet presAssocID="{9F760714-0D62-41E5-B137-F4F6E8240C1D}" presName="childText" presStyleLbl="conFgAcc1" presStyleIdx="2" presStyleCnt="3">
        <dgm:presLayoutVars>
          <dgm:bulletEnabled val="1"/>
        </dgm:presLayoutVars>
      </dgm:prSet>
      <dgm:spPr/>
    </dgm:pt>
  </dgm:ptLst>
  <dgm:cxnLst>
    <dgm:cxn modelId="{6B9E2F00-EB30-4F2F-86C9-6E6942239E54}" srcId="{A4759D0C-1A33-4E41-8003-1522F5826868}" destId="{7E49221A-D24D-49D3-933C-632FDDD578F3}" srcOrd="1" destOrd="0" parTransId="{D0B2DF11-194B-4F54-9105-BA002DC0025F}" sibTransId="{2FDB090A-8B09-468D-8A14-877AF251C46D}"/>
    <dgm:cxn modelId="{815A7D2E-AF7F-45CE-BDC2-46333C6FA5B0}" type="presOf" srcId="{1FC1DEAC-C438-46F3-A96F-A6B712E350C8}" destId="{423BEAF9-91AF-43F1-980C-1B8601F7ECB2}" srcOrd="0" destOrd="0" presId="urn:microsoft.com/office/officeart/2005/8/layout/list1"/>
    <dgm:cxn modelId="{06F2C76B-2773-4887-88F6-995F33B03CD4}" type="presOf" srcId="{9F760714-0D62-41E5-B137-F4F6E8240C1D}" destId="{0C97AA04-0432-4565-9C35-44D609BC86A2}" srcOrd="1" destOrd="0" presId="urn:microsoft.com/office/officeart/2005/8/layout/list1"/>
    <dgm:cxn modelId="{F4E434A3-7BB7-405E-9C3D-BA62A194B75B}" srcId="{A4759D0C-1A33-4E41-8003-1522F5826868}" destId="{9F760714-0D62-41E5-B137-F4F6E8240C1D}" srcOrd="2" destOrd="0" parTransId="{04E296F0-E156-4D0A-A18A-049625871275}" sibTransId="{009BF5A9-484D-48E1-8406-83E907CFEF3A}"/>
    <dgm:cxn modelId="{5726F5AC-3DB1-4CCA-9648-F6192F61258E}" type="presOf" srcId="{7E49221A-D24D-49D3-933C-632FDDD578F3}" destId="{D1D765D9-0528-4F2C-82E5-DD52268BF058}" srcOrd="1" destOrd="0" presId="urn:microsoft.com/office/officeart/2005/8/layout/list1"/>
    <dgm:cxn modelId="{0AD869C0-8649-4D2D-A3D1-327094A6E8F4}" type="presOf" srcId="{A4759D0C-1A33-4E41-8003-1522F5826868}" destId="{52EE124C-B1B7-4282-9940-22B32D2106B6}" srcOrd="0" destOrd="0" presId="urn:microsoft.com/office/officeart/2005/8/layout/list1"/>
    <dgm:cxn modelId="{3082ACD5-3B2B-4500-ABF2-E3D8F88E20D9}" type="presOf" srcId="{9F760714-0D62-41E5-B137-F4F6E8240C1D}" destId="{FB056F64-FC62-4B00-8041-EE08296AD463}" srcOrd="0" destOrd="0" presId="urn:microsoft.com/office/officeart/2005/8/layout/list1"/>
    <dgm:cxn modelId="{CAFA16DA-199B-4335-9C1C-F837D59F5411}" srcId="{A4759D0C-1A33-4E41-8003-1522F5826868}" destId="{1FC1DEAC-C438-46F3-A96F-A6B712E350C8}" srcOrd="0" destOrd="0" parTransId="{C2FE0452-4206-4F7E-B955-82B3D86935ED}" sibTransId="{AA6F5109-2C89-431C-A4C9-FBDDB538A930}"/>
    <dgm:cxn modelId="{F5B07AED-3367-4C50-90D7-568784965F91}" type="presOf" srcId="{7E49221A-D24D-49D3-933C-632FDDD578F3}" destId="{7DB09466-0919-452F-BD9D-ABF58418B11A}" srcOrd="0" destOrd="0" presId="urn:microsoft.com/office/officeart/2005/8/layout/list1"/>
    <dgm:cxn modelId="{83A0D6F6-EA4A-48E2-846F-B767B720CDA1}" type="presOf" srcId="{1FC1DEAC-C438-46F3-A96F-A6B712E350C8}" destId="{ED40621B-4149-429C-BC00-C82ABFD3182B}" srcOrd="1" destOrd="0" presId="urn:microsoft.com/office/officeart/2005/8/layout/list1"/>
    <dgm:cxn modelId="{FE38F207-97CF-4AF2-AEBD-36DD22484464}" type="presParOf" srcId="{52EE124C-B1B7-4282-9940-22B32D2106B6}" destId="{1D5B19CE-06EF-4548-A860-BF694A947B62}" srcOrd="0" destOrd="0" presId="urn:microsoft.com/office/officeart/2005/8/layout/list1"/>
    <dgm:cxn modelId="{BD863B6A-3837-4067-A7B2-45EC8C261D29}" type="presParOf" srcId="{1D5B19CE-06EF-4548-A860-BF694A947B62}" destId="{423BEAF9-91AF-43F1-980C-1B8601F7ECB2}" srcOrd="0" destOrd="0" presId="urn:microsoft.com/office/officeart/2005/8/layout/list1"/>
    <dgm:cxn modelId="{6D6F0378-ABE8-4398-845E-2AD7D5E82978}" type="presParOf" srcId="{1D5B19CE-06EF-4548-A860-BF694A947B62}" destId="{ED40621B-4149-429C-BC00-C82ABFD3182B}" srcOrd="1" destOrd="0" presId="urn:microsoft.com/office/officeart/2005/8/layout/list1"/>
    <dgm:cxn modelId="{838A5F5E-8507-4E8D-9DA7-0BE5A7231BDC}" type="presParOf" srcId="{52EE124C-B1B7-4282-9940-22B32D2106B6}" destId="{D8055956-95E8-4D16-BE79-211D2C2C55C2}" srcOrd="1" destOrd="0" presId="urn:microsoft.com/office/officeart/2005/8/layout/list1"/>
    <dgm:cxn modelId="{E93DF895-25BC-4378-B807-1A55D0F2D084}" type="presParOf" srcId="{52EE124C-B1B7-4282-9940-22B32D2106B6}" destId="{7763D800-1B36-41F5-AC37-A7F4E0935A48}" srcOrd="2" destOrd="0" presId="urn:microsoft.com/office/officeart/2005/8/layout/list1"/>
    <dgm:cxn modelId="{AE6C3F98-9089-437D-B5E7-633CAF0C64AE}" type="presParOf" srcId="{52EE124C-B1B7-4282-9940-22B32D2106B6}" destId="{1A6D4BFB-7B3E-4CE5-A338-E699A1A60A96}" srcOrd="3" destOrd="0" presId="urn:microsoft.com/office/officeart/2005/8/layout/list1"/>
    <dgm:cxn modelId="{1999EED9-E609-493D-B7EA-28FC2A1554EC}" type="presParOf" srcId="{52EE124C-B1B7-4282-9940-22B32D2106B6}" destId="{716C324C-52E3-4C67-9107-0A350E47C754}" srcOrd="4" destOrd="0" presId="urn:microsoft.com/office/officeart/2005/8/layout/list1"/>
    <dgm:cxn modelId="{26336155-F391-4B5E-BF63-46AF9ADDCF22}" type="presParOf" srcId="{716C324C-52E3-4C67-9107-0A350E47C754}" destId="{7DB09466-0919-452F-BD9D-ABF58418B11A}" srcOrd="0" destOrd="0" presId="urn:microsoft.com/office/officeart/2005/8/layout/list1"/>
    <dgm:cxn modelId="{F35AFB9C-2722-4CC1-8110-A6F3F733F80B}" type="presParOf" srcId="{716C324C-52E3-4C67-9107-0A350E47C754}" destId="{D1D765D9-0528-4F2C-82E5-DD52268BF058}" srcOrd="1" destOrd="0" presId="urn:microsoft.com/office/officeart/2005/8/layout/list1"/>
    <dgm:cxn modelId="{4900840B-3889-45A0-AE8E-F6B7645AA174}" type="presParOf" srcId="{52EE124C-B1B7-4282-9940-22B32D2106B6}" destId="{C9FFA8A9-8A60-47AC-A307-DA14617BC2BA}" srcOrd="5" destOrd="0" presId="urn:microsoft.com/office/officeart/2005/8/layout/list1"/>
    <dgm:cxn modelId="{F0CAB345-DDA9-4B61-8812-753BAAB4B493}" type="presParOf" srcId="{52EE124C-B1B7-4282-9940-22B32D2106B6}" destId="{E6F02A8B-3A8D-4AC2-8A94-E2C59D34CB0E}" srcOrd="6" destOrd="0" presId="urn:microsoft.com/office/officeart/2005/8/layout/list1"/>
    <dgm:cxn modelId="{80AEE745-4883-44E2-B914-153B60834CB6}" type="presParOf" srcId="{52EE124C-B1B7-4282-9940-22B32D2106B6}" destId="{A0670C2D-232E-48C4-81D7-52E59DB5F91A}" srcOrd="7" destOrd="0" presId="urn:microsoft.com/office/officeart/2005/8/layout/list1"/>
    <dgm:cxn modelId="{BA8B1611-9392-463C-BD86-09FE325BD133}" type="presParOf" srcId="{52EE124C-B1B7-4282-9940-22B32D2106B6}" destId="{221B3E56-FB80-479A-A895-3C91CA6ECAF6}" srcOrd="8" destOrd="0" presId="urn:microsoft.com/office/officeart/2005/8/layout/list1"/>
    <dgm:cxn modelId="{541A89E6-99E1-48FF-9DCF-544596988704}" type="presParOf" srcId="{221B3E56-FB80-479A-A895-3C91CA6ECAF6}" destId="{FB056F64-FC62-4B00-8041-EE08296AD463}" srcOrd="0" destOrd="0" presId="urn:microsoft.com/office/officeart/2005/8/layout/list1"/>
    <dgm:cxn modelId="{70772729-C259-4CD8-A754-65B0D0320748}" type="presParOf" srcId="{221B3E56-FB80-479A-A895-3C91CA6ECAF6}" destId="{0C97AA04-0432-4565-9C35-44D609BC86A2}" srcOrd="1" destOrd="0" presId="urn:microsoft.com/office/officeart/2005/8/layout/list1"/>
    <dgm:cxn modelId="{A6A9F924-C360-414E-8070-A845E3D8FD88}" type="presParOf" srcId="{52EE124C-B1B7-4282-9940-22B32D2106B6}" destId="{95388A3C-EED7-423D-97EF-31EF4278CCAC}" srcOrd="9" destOrd="0" presId="urn:microsoft.com/office/officeart/2005/8/layout/list1"/>
    <dgm:cxn modelId="{56166FCE-EAFD-439D-80FE-6D4B553BDF27}" type="presParOf" srcId="{52EE124C-B1B7-4282-9940-22B32D2106B6}" destId="{EEFBA0DE-5267-422A-99F9-E7F858CFBFAF}" srcOrd="10" destOrd="0" presId="urn:microsoft.com/office/officeart/2005/8/layout/list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759D0C-1A33-4E41-8003-1522F5826868}"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bg-BG"/>
        </a:p>
      </dgm:t>
    </dgm:pt>
    <dgm:pt modelId="{1FC1DEAC-C438-46F3-A96F-A6B712E350C8}">
      <dgm:prSet phldrT="[Текст]"/>
      <dgm:spPr/>
      <dgm:t>
        <a:bodyPr/>
        <a:lstStyle/>
        <a:p>
          <a:r>
            <a:rPr lang="en-US" dirty="0">
              <a:solidFill>
                <a:schemeClr val="bg1"/>
              </a:solidFill>
            </a:rPr>
            <a:t>1. </a:t>
          </a:r>
          <a:r>
            <a:rPr lang="nl-NL" dirty="0">
              <a:solidFill>
                <a:schemeClr val="bg1"/>
              </a:solidFill>
            </a:rPr>
            <a:t>Spot the problem</a:t>
          </a:r>
          <a:endParaRPr lang="bg-BG" dirty="0">
            <a:solidFill>
              <a:schemeClr val="bg1"/>
            </a:solidFill>
          </a:endParaRPr>
        </a:p>
      </dgm:t>
    </dgm:pt>
    <dgm:pt modelId="{C2FE0452-4206-4F7E-B955-82B3D86935ED}" type="parTrans" cxnId="{CAFA16DA-199B-4335-9C1C-F837D59F5411}">
      <dgm:prSet/>
      <dgm:spPr/>
      <dgm:t>
        <a:bodyPr/>
        <a:lstStyle/>
        <a:p>
          <a:endParaRPr lang="bg-BG"/>
        </a:p>
      </dgm:t>
    </dgm:pt>
    <dgm:pt modelId="{AA6F5109-2C89-431C-A4C9-FBDDB538A930}" type="sibTrans" cxnId="{CAFA16DA-199B-4335-9C1C-F837D59F5411}">
      <dgm:prSet/>
      <dgm:spPr/>
      <dgm:t>
        <a:bodyPr/>
        <a:lstStyle/>
        <a:p>
          <a:endParaRPr lang="bg-BG"/>
        </a:p>
      </dgm:t>
    </dgm:pt>
    <dgm:pt modelId="{70B79F52-ACD6-44FA-8927-C390C961EBEA}">
      <dgm:prSet phldrT="[Текст]"/>
      <dgm:spPr/>
      <dgm:t>
        <a:bodyPr/>
        <a:lstStyle/>
        <a:p>
          <a:r>
            <a:rPr lang="en-US" dirty="0">
              <a:solidFill>
                <a:schemeClr val="bg1"/>
              </a:solidFill>
            </a:rPr>
            <a:t>2. </a:t>
          </a:r>
          <a:r>
            <a:rPr lang="nl-NL" dirty="0">
              <a:solidFill>
                <a:schemeClr val="bg1"/>
              </a:solidFill>
            </a:rPr>
            <a:t>Who am I?</a:t>
          </a:r>
          <a:endParaRPr lang="bg-BG" dirty="0">
            <a:solidFill>
              <a:schemeClr val="bg1"/>
            </a:solidFill>
          </a:endParaRPr>
        </a:p>
      </dgm:t>
    </dgm:pt>
    <dgm:pt modelId="{44FB00A2-278F-4119-9691-CB9FDE873A67}" type="parTrans" cxnId="{7F97F600-772A-405B-9C34-C654C1A3985C}">
      <dgm:prSet/>
      <dgm:spPr/>
      <dgm:t>
        <a:bodyPr/>
        <a:lstStyle/>
        <a:p>
          <a:endParaRPr lang="bg-BG"/>
        </a:p>
      </dgm:t>
    </dgm:pt>
    <dgm:pt modelId="{737BFB22-2310-4EE7-AA29-A42EFD263336}" type="sibTrans" cxnId="{7F97F600-772A-405B-9C34-C654C1A3985C}">
      <dgm:prSet/>
      <dgm:spPr/>
      <dgm:t>
        <a:bodyPr/>
        <a:lstStyle/>
        <a:p>
          <a:endParaRPr lang="bg-BG"/>
        </a:p>
      </dgm:t>
    </dgm:pt>
    <dgm:pt modelId="{52EE124C-B1B7-4282-9940-22B32D2106B6}" type="pres">
      <dgm:prSet presAssocID="{A4759D0C-1A33-4E41-8003-1522F5826868}" presName="linear" presStyleCnt="0">
        <dgm:presLayoutVars>
          <dgm:dir/>
          <dgm:animLvl val="lvl"/>
          <dgm:resizeHandles val="exact"/>
        </dgm:presLayoutVars>
      </dgm:prSet>
      <dgm:spPr/>
    </dgm:pt>
    <dgm:pt modelId="{1D5B19CE-06EF-4548-A860-BF694A947B62}" type="pres">
      <dgm:prSet presAssocID="{1FC1DEAC-C438-46F3-A96F-A6B712E350C8}" presName="parentLin" presStyleCnt="0"/>
      <dgm:spPr/>
    </dgm:pt>
    <dgm:pt modelId="{423BEAF9-91AF-43F1-980C-1B8601F7ECB2}" type="pres">
      <dgm:prSet presAssocID="{1FC1DEAC-C438-46F3-A96F-A6B712E350C8}" presName="parentLeftMargin" presStyleLbl="node1" presStyleIdx="0" presStyleCnt="2"/>
      <dgm:spPr/>
    </dgm:pt>
    <dgm:pt modelId="{ED40621B-4149-429C-BC00-C82ABFD3182B}" type="pres">
      <dgm:prSet presAssocID="{1FC1DEAC-C438-46F3-A96F-A6B712E350C8}" presName="parentText" presStyleLbl="node1" presStyleIdx="0" presStyleCnt="2">
        <dgm:presLayoutVars>
          <dgm:chMax val="0"/>
          <dgm:bulletEnabled val="1"/>
        </dgm:presLayoutVars>
      </dgm:prSet>
      <dgm:spPr/>
    </dgm:pt>
    <dgm:pt modelId="{D8055956-95E8-4D16-BE79-211D2C2C55C2}" type="pres">
      <dgm:prSet presAssocID="{1FC1DEAC-C438-46F3-A96F-A6B712E350C8}" presName="negativeSpace" presStyleCnt="0"/>
      <dgm:spPr/>
    </dgm:pt>
    <dgm:pt modelId="{7763D800-1B36-41F5-AC37-A7F4E0935A48}" type="pres">
      <dgm:prSet presAssocID="{1FC1DEAC-C438-46F3-A96F-A6B712E350C8}" presName="childText" presStyleLbl="conFgAcc1" presStyleIdx="0" presStyleCnt="2">
        <dgm:presLayoutVars>
          <dgm:bulletEnabled val="1"/>
        </dgm:presLayoutVars>
      </dgm:prSet>
      <dgm:spPr/>
    </dgm:pt>
    <dgm:pt modelId="{C13CCE1C-7008-4D9F-A964-90B85651E78A}" type="pres">
      <dgm:prSet presAssocID="{AA6F5109-2C89-431C-A4C9-FBDDB538A930}" presName="spaceBetweenRectangles" presStyleCnt="0"/>
      <dgm:spPr/>
    </dgm:pt>
    <dgm:pt modelId="{86CCD97A-573C-4FAE-9A9B-43D9040BB0D3}" type="pres">
      <dgm:prSet presAssocID="{70B79F52-ACD6-44FA-8927-C390C961EBEA}" presName="parentLin" presStyleCnt="0"/>
      <dgm:spPr/>
    </dgm:pt>
    <dgm:pt modelId="{CE3A04A3-C4A5-4C3A-8815-F2F29F908150}" type="pres">
      <dgm:prSet presAssocID="{70B79F52-ACD6-44FA-8927-C390C961EBEA}" presName="parentLeftMargin" presStyleLbl="node1" presStyleIdx="0" presStyleCnt="2"/>
      <dgm:spPr/>
    </dgm:pt>
    <dgm:pt modelId="{BD5FD048-24E4-4BF0-81D5-A84D6A389607}" type="pres">
      <dgm:prSet presAssocID="{70B79F52-ACD6-44FA-8927-C390C961EBEA}" presName="parentText" presStyleLbl="node1" presStyleIdx="1" presStyleCnt="2">
        <dgm:presLayoutVars>
          <dgm:chMax val="0"/>
          <dgm:bulletEnabled val="1"/>
        </dgm:presLayoutVars>
      </dgm:prSet>
      <dgm:spPr/>
    </dgm:pt>
    <dgm:pt modelId="{D6291E03-957C-4C07-B885-D9075EAEB10A}" type="pres">
      <dgm:prSet presAssocID="{70B79F52-ACD6-44FA-8927-C390C961EBEA}" presName="negativeSpace" presStyleCnt="0"/>
      <dgm:spPr/>
    </dgm:pt>
    <dgm:pt modelId="{4BB14DDE-23C4-47F6-B47A-44F1F56ED8B7}" type="pres">
      <dgm:prSet presAssocID="{70B79F52-ACD6-44FA-8927-C390C961EBEA}" presName="childText" presStyleLbl="conFgAcc1" presStyleIdx="1" presStyleCnt="2">
        <dgm:presLayoutVars>
          <dgm:bulletEnabled val="1"/>
        </dgm:presLayoutVars>
      </dgm:prSet>
      <dgm:spPr/>
    </dgm:pt>
  </dgm:ptLst>
  <dgm:cxnLst>
    <dgm:cxn modelId="{7F97F600-772A-405B-9C34-C654C1A3985C}" srcId="{A4759D0C-1A33-4E41-8003-1522F5826868}" destId="{70B79F52-ACD6-44FA-8927-C390C961EBEA}" srcOrd="1" destOrd="0" parTransId="{44FB00A2-278F-4119-9691-CB9FDE873A67}" sibTransId="{737BFB22-2310-4EE7-AA29-A42EFD263336}"/>
    <dgm:cxn modelId="{5AAA881C-FC03-48C8-B6A6-C8D1823D87E9}" type="presOf" srcId="{70B79F52-ACD6-44FA-8927-C390C961EBEA}" destId="{BD5FD048-24E4-4BF0-81D5-A84D6A389607}" srcOrd="1" destOrd="0" presId="urn:microsoft.com/office/officeart/2005/8/layout/list1"/>
    <dgm:cxn modelId="{815A7D2E-AF7F-45CE-BDC2-46333C6FA5B0}" type="presOf" srcId="{1FC1DEAC-C438-46F3-A96F-A6B712E350C8}" destId="{423BEAF9-91AF-43F1-980C-1B8601F7ECB2}" srcOrd="0" destOrd="0" presId="urn:microsoft.com/office/officeart/2005/8/layout/list1"/>
    <dgm:cxn modelId="{E794CF7F-D143-44D8-874A-07263E2FB9BE}" type="presOf" srcId="{70B79F52-ACD6-44FA-8927-C390C961EBEA}" destId="{CE3A04A3-C4A5-4C3A-8815-F2F29F908150}" srcOrd="0" destOrd="0" presId="urn:microsoft.com/office/officeart/2005/8/layout/list1"/>
    <dgm:cxn modelId="{0AD869C0-8649-4D2D-A3D1-327094A6E8F4}" type="presOf" srcId="{A4759D0C-1A33-4E41-8003-1522F5826868}" destId="{52EE124C-B1B7-4282-9940-22B32D2106B6}" srcOrd="0" destOrd="0" presId="urn:microsoft.com/office/officeart/2005/8/layout/list1"/>
    <dgm:cxn modelId="{CAFA16DA-199B-4335-9C1C-F837D59F5411}" srcId="{A4759D0C-1A33-4E41-8003-1522F5826868}" destId="{1FC1DEAC-C438-46F3-A96F-A6B712E350C8}" srcOrd="0" destOrd="0" parTransId="{C2FE0452-4206-4F7E-B955-82B3D86935ED}" sibTransId="{AA6F5109-2C89-431C-A4C9-FBDDB538A930}"/>
    <dgm:cxn modelId="{83A0D6F6-EA4A-48E2-846F-B767B720CDA1}" type="presOf" srcId="{1FC1DEAC-C438-46F3-A96F-A6B712E350C8}" destId="{ED40621B-4149-429C-BC00-C82ABFD3182B}" srcOrd="1" destOrd="0" presId="urn:microsoft.com/office/officeart/2005/8/layout/list1"/>
    <dgm:cxn modelId="{FE38F207-97CF-4AF2-AEBD-36DD22484464}" type="presParOf" srcId="{52EE124C-B1B7-4282-9940-22B32D2106B6}" destId="{1D5B19CE-06EF-4548-A860-BF694A947B62}" srcOrd="0" destOrd="0" presId="urn:microsoft.com/office/officeart/2005/8/layout/list1"/>
    <dgm:cxn modelId="{BD863B6A-3837-4067-A7B2-45EC8C261D29}" type="presParOf" srcId="{1D5B19CE-06EF-4548-A860-BF694A947B62}" destId="{423BEAF9-91AF-43F1-980C-1B8601F7ECB2}" srcOrd="0" destOrd="0" presId="urn:microsoft.com/office/officeart/2005/8/layout/list1"/>
    <dgm:cxn modelId="{6D6F0378-ABE8-4398-845E-2AD7D5E82978}" type="presParOf" srcId="{1D5B19CE-06EF-4548-A860-BF694A947B62}" destId="{ED40621B-4149-429C-BC00-C82ABFD3182B}" srcOrd="1" destOrd="0" presId="urn:microsoft.com/office/officeart/2005/8/layout/list1"/>
    <dgm:cxn modelId="{838A5F5E-8507-4E8D-9DA7-0BE5A7231BDC}" type="presParOf" srcId="{52EE124C-B1B7-4282-9940-22B32D2106B6}" destId="{D8055956-95E8-4D16-BE79-211D2C2C55C2}" srcOrd="1" destOrd="0" presId="urn:microsoft.com/office/officeart/2005/8/layout/list1"/>
    <dgm:cxn modelId="{E93DF895-25BC-4378-B807-1A55D0F2D084}" type="presParOf" srcId="{52EE124C-B1B7-4282-9940-22B32D2106B6}" destId="{7763D800-1B36-41F5-AC37-A7F4E0935A48}" srcOrd="2" destOrd="0" presId="urn:microsoft.com/office/officeart/2005/8/layout/list1"/>
    <dgm:cxn modelId="{F6DE4490-9668-49A6-AEC3-1B57E16A8317}" type="presParOf" srcId="{52EE124C-B1B7-4282-9940-22B32D2106B6}" destId="{C13CCE1C-7008-4D9F-A964-90B85651E78A}" srcOrd="3" destOrd="0" presId="urn:microsoft.com/office/officeart/2005/8/layout/list1"/>
    <dgm:cxn modelId="{82317CB0-ADF0-4007-BA90-8E8375E94841}" type="presParOf" srcId="{52EE124C-B1B7-4282-9940-22B32D2106B6}" destId="{86CCD97A-573C-4FAE-9A9B-43D9040BB0D3}" srcOrd="4" destOrd="0" presId="urn:microsoft.com/office/officeart/2005/8/layout/list1"/>
    <dgm:cxn modelId="{96796793-5477-4B1A-BB25-3D17C6B58FBB}" type="presParOf" srcId="{86CCD97A-573C-4FAE-9A9B-43D9040BB0D3}" destId="{CE3A04A3-C4A5-4C3A-8815-F2F29F908150}" srcOrd="0" destOrd="0" presId="urn:microsoft.com/office/officeart/2005/8/layout/list1"/>
    <dgm:cxn modelId="{843FD832-2D12-4C14-BA68-C05C06F19EDC}" type="presParOf" srcId="{86CCD97A-573C-4FAE-9A9B-43D9040BB0D3}" destId="{BD5FD048-24E4-4BF0-81D5-A84D6A389607}" srcOrd="1" destOrd="0" presId="urn:microsoft.com/office/officeart/2005/8/layout/list1"/>
    <dgm:cxn modelId="{B11879A3-CA66-4087-B9D8-3B5957FB2234}" type="presParOf" srcId="{52EE124C-B1B7-4282-9940-22B32D2106B6}" destId="{D6291E03-957C-4C07-B885-D9075EAEB10A}" srcOrd="5" destOrd="0" presId="urn:microsoft.com/office/officeart/2005/8/layout/list1"/>
    <dgm:cxn modelId="{B9DAD382-2895-4696-A7FE-3FB8B800373B}" type="presParOf" srcId="{52EE124C-B1B7-4282-9940-22B32D2106B6}" destId="{4BB14DDE-23C4-47F6-B47A-44F1F56ED8B7}" srcOrd="6" destOrd="0" presId="urn:microsoft.com/office/officeart/2005/8/layout/list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4759D0C-1A33-4E41-8003-1522F5826868}"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bg-BG"/>
        </a:p>
      </dgm:t>
    </dgm:pt>
    <dgm:pt modelId="{1FC1DEAC-C438-46F3-A96F-A6B712E350C8}">
      <dgm:prSet phldrT="[Текст]" custT="1"/>
      <dgm:spPr/>
      <dgm:t>
        <a:bodyPr/>
        <a:lstStyle/>
        <a:p>
          <a:r>
            <a:rPr lang="en-US" sz="2000" dirty="0">
              <a:solidFill>
                <a:schemeClr val="bg1"/>
              </a:solidFill>
            </a:rPr>
            <a:t>1. </a:t>
          </a:r>
          <a:r>
            <a:rPr lang="nl-NL" sz="2000" dirty="0">
              <a:solidFill>
                <a:schemeClr val="bg1"/>
              </a:solidFill>
            </a:rPr>
            <a:t>True or false?</a:t>
          </a:r>
          <a:endParaRPr lang="bg-BG" sz="2000" dirty="0">
            <a:solidFill>
              <a:schemeClr val="bg1"/>
            </a:solidFill>
          </a:endParaRPr>
        </a:p>
      </dgm:t>
    </dgm:pt>
    <dgm:pt modelId="{C2FE0452-4206-4F7E-B955-82B3D86935ED}" type="parTrans" cxnId="{CAFA16DA-199B-4335-9C1C-F837D59F5411}">
      <dgm:prSet/>
      <dgm:spPr/>
      <dgm:t>
        <a:bodyPr/>
        <a:lstStyle/>
        <a:p>
          <a:endParaRPr lang="bg-BG"/>
        </a:p>
      </dgm:t>
    </dgm:pt>
    <dgm:pt modelId="{AA6F5109-2C89-431C-A4C9-FBDDB538A930}" type="sibTrans" cxnId="{CAFA16DA-199B-4335-9C1C-F837D59F5411}">
      <dgm:prSet/>
      <dgm:spPr/>
      <dgm:t>
        <a:bodyPr/>
        <a:lstStyle/>
        <a:p>
          <a:endParaRPr lang="bg-BG"/>
        </a:p>
      </dgm:t>
    </dgm:pt>
    <dgm:pt modelId="{52EE124C-B1B7-4282-9940-22B32D2106B6}" type="pres">
      <dgm:prSet presAssocID="{A4759D0C-1A33-4E41-8003-1522F5826868}" presName="linear" presStyleCnt="0">
        <dgm:presLayoutVars>
          <dgm:dir/>
          <dgm:animLvl val="lvl"/>
          <dgm:resizeHandles val="exact"/>
        </dgm:presLayoutVars>
      </dgm:prSet>
      <dgm:spPr/>
    </dgm:pt>
    <dgm:pt modelId="{1D5B19CE-06EF-4548-A860-BF694A947B62}" type="pres">
      <dgm:prSet presAssocID="{1FC1DEAC-C438-46F3-A96F-A6B712E350C8}" presName="parentLin" presStyleCnt="0"/>
      <dgm:spPr/>
    </dgm:pt>
    <dgm:pt modelId="{423BEAF9-91AF-43F1-980C-1B8601F7ECB2}" type="pres">
      <dgm:prSet presAssocID="{1FC1DEAC-C438-46F3-A96F-A6B712E350C8}" presName="parentLeftMargin" presStyleLbl="node1" presStyleIdx="0" presStyleCnt="1"/>
      <dgm:spPr/>
    </dgm:pt>
    <dgm:pt modelId="{ED40621B-4149-429C-BC00-C82ABFD3182B}" type="pres">
      <dgm:prSet presAssocID="{1FC1DEAC-C438-46F3-A96F-A6B712E350C8}" presName="parentText" presStyleLbl="node1" presStyleIdx="0" presStyleCnt="1">
        <dgm:presLayoutVars>
          <dgm:chMax val="0"/>
          <dgm:bulletEnabled val="1"/>
        </dgm:presLayoutVars>
      </dgm:prSet>
      <dgm:spPr/>
    </dgm:pt>
    <dgm:pt modelId="{D8055956-95E8-4D16-BE79-211D2C2C55C2}" type="pres">
      <dgm:prSet presAssocID="{1FC1DEAC-C438-46F3-A96F-A6B712E350C8}" presName="negativeSpace" presStyleCnt="0"/>
      <dgm:spPr/>
    </dgm:pt>
    <dgm:pt modelId="{7763D800-1B36-41F5-AC37-A7F4E0935A48}" type="pres">
      <dgm:prSet presAssocID="{1FC1DEAC-C438-46F3-A96F-A6B712E350C8}" presName="childText" presStyleLbl="conFgAcc1" presStyleIdx="0" presStyleCnt="1" custLinFactX="-28734" custLinFactNeighborX="-100000" custLinFactNeighborY="34783">
        <dgm:presLayoutVars>
          <dgm:bulletEnabled val="1"/>
        </dgm:presLayoutVars>
      </dgm:prSet>
      <dgm:spPr/>
    </dgm:pt>
  </dgm:ptLst>
  <dgm:cxnLst>
    <dgm:cxn modelId="{815A7D2E-AF7F-45CE-BDC2-46333C6FA5B0}" type="presOf" srcId="{1FC1DEAC-C438-46F3-A96F-A6B712E350C8}" destId="{423BEAF9-91AF-43F1-980C-1B8601F7ECB2}" srcOrd="0" destOrd="0" presId="urn:microsoft.com/office/officeart/2005/8/layout/list1"/>
    <dgm:cxn modelId="{0AD869C0-8649-4D2D-A3D1-327094A6E8F4}" type="presOf" srcId="{A4759D0C-1A33-4E41-8003-1522F5826868}" destId="{52EE124C-B1B7-4282-9940-22B32D2106B6}" srcOrd="0" destOrd="0" presId="urn:microsoft.com/office/officeart/2005/8/layout/list1"/>
    <dgm:cxn modelId="{CAFA16DA-199B-4335-9C1C-F837D59F5411}" srcId="{A4759D0C-1A33-4E41-8003-1522F5826868}" destId="{1FC1DEAC-C438-46F3-A96F-A6B712E350C8}" srcOrd="0" destOrd="0" parTransId="{C2FE0452-4206-4F7E-B955-82B3D86935ED}" sibTransId="{AA6F5109-2C89-431C-A4C9-FBDDB538A930}"/>
    <dgm:cxn modelId="{83A0D6F6-EA4A-48E2-846F-B767B720CDA1}" type="presOf" srcId="{1FC1DEAC-C438-46F3-A96F-A6B712E350C8}" destId="{ED40621B-4149-429C-BC00-C82ABFD3182B}" srcOrd="1" destOrd="0" presId="urn:microsoft.com/office/officeart/2005/8/layout/list1"/>
    <dgm:cxn modelId="{FE38F207-97CF-4AF2-AEBD-36DD22484464}" type="presParOf" srcId="{52EE124C-B1B7-4282-9940-22B32D2106B6}" destId="{1D5B19CE-06EF-4548-A860-BF694A947B62}" srcOrd="0" destOrd="0" presId="urn:microsoft.com/office/officeart/2005/8/layout/list1"/>
    <dgm:cxn modelId="{BD863B6A-3837-4067-A7B2-45EC8C261D29}" type="presParOf" srcId="{1D5B19CE-06EF-4548-A860-BF694A947B62}" destId="{423BEAF9-91AF-43F1-980C-1B8601F7ECB2}" srcOrd="0" destOrd="0" presId="urn:microsoft.com/office/officeart/2005/8/layout/list1"/>
    <dgm:cxn modelId="{6D6F0378-ABE8-4398-845E-2AD7D5E82978}" type="presParOf" srcId="{1D5B19CE-06EF-4548-A860-BF694A947B62}" destId="{ED40621B-4149-429C-BC00-C82ABFD3182B}" srcOrd="1" destOrd="0" presId="urn:microsoft.com/office/officeart/2005/8/layout/list1"/>
    <dgm:cxn modelId="{838A5F5E-8507-4E8D-9DA7-0BE5A7231BDC}" type="presParOf" srcId="{52EE124C-B1B7-4282-9940-22B32D2106B6}" destId="{D8055956-95E8-4D16-BE79-211D2C2C55C2}" srcOrd="1" destOrd="0" presId="urn:microsoft.com/office/officeart/2005/8/layout/list1"/>
    <dgm:cxn modelId="{E93DF895-25BC-4378-B807-1A55D0F2D084}" type="presParOf" srcId="{52EE124C-B1B7-4282-9940-22B32D2106B6}" destId="{7763D800-1B36-41F5-AC37-A7F4E0935A48}" srcOrd="2" destOrd="0" presId="urn:microsoft.com/office/officeart/2005/8/layout/list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D704693-0B74-4955-9ADC-99007F12EE3A}" type="doc">
      <dgm:prSet loTypeId="urn:microsoft.com/office/officeart/2005/8/layout/target3" loCatId="list" qsTypeId="urn:microsoft.com/office/officeart/2005/8/quickstyle/simple1" qsCatId="simple" csTypeId="urn:microsoft.com/office/officeart/2005/8/colors/colorful4" csCatId="colorful" phldr="1"/>
      <dgm:spPr/>
      <dgm:t>
        <a:bodyPr/>
        <a:lstStyle/>
        <a:p>
          <a:endParaRPr lang="en-GB"/>
        </a:p>
      </dgm:t>
    </dgm:pt>
    <dgm:pt modelId="{B58E5805-9D79-4032-89FB-E8797F96D632}">
      <dgm:prSet phldrT="[Tekst]"/>
      <dgm:spPr/>
      <dgm:t>
        <a:bodyPr/>
        <a:lstStyle/>
        <a:p>
          <a:r>
            <a:rPr lang="en-GB" dirty="0">
              <a:solidFill>
                <a:schemeClr val="tx1">
                  <a:lumMod val="75000"/>
                  <a:lumOff val="25000"/>
                </a:schemeClr>
              </a:solidFill>
            </a:rPr>
            <a:t>Who</a:t>
          </a:r>
        </a:p>
      </dgm:t>
    </dgm:pt>
    <dgm:pt modelId="{0F32DC71-B202-49C5-AA32-2D8BA918C09F}" type="parTrans" cxnId="{62E34748-406F-4CA7-9148-A494FCABD0F3}">
      <dgm:prSet/>
      <dgm:spPr/>
      <dgm:t>
        <a:bodyPr/>
        <a:lstStyle/>
        <a:p>
          <a:endParaRPr lang="en-GB"/>
        </a:p>
      </dgm:t>
    </dgm:pt>
    <dgm:pt modelId="{B16CF9C8-50EB-45FB-8EB7-F8CCB0CC960E}" type="sibTrans" cxnId="{62E34748-406F-4CA7-9148-A494FCABD0F3}">
      <dgm:prSet/>
      <dgm:spPr/>
      <dgm:t>
        <a:bodyPr/>
        <a:lstStyle/>
        <a:p>
          <a:endParaRPr lang="en-GB"/>
        </a:p>
      </dgm:t>
    </dgm:pt>
    <dgm:pt modelId="{B7E11FAA-F15B-454C-940F-78B4A6D1A097}">
      <dgm:prSet phldrT="[Tekst]" custT="1"/>
      <dgm:spPr/>
      <dgm:t>
        <a:bodyPr/>
        <a:lstStyle/>
        <a:p>
          <a:r>
            <a:rPr lang="en-GB" sz="1900" dirty="0">
              <a:solidFill>
                <a:schemeClr val="tx1">
                  <a:lumMod val="75000"/>
                  <a:lumOff val="25000"/>
                </a:schemeClr>
              </a:solidFill>
            </a:rPr>
            <a:t>First line practitioners</a:t>
          </a:r>
        </a:p>
      </dgm:t>
    </dgm:pt>
    <dgm:pt modelId="{C4B6EDEC-158C-4E41-86F6-8DA2F5EFE48A}" type="parTrans" cxnId="{0AE0B8B0-510F-4EE6-BC21-D0DAC71EDAB5}">
      <dgm:prSet/>
      <dgm:spPr/>
      <dgm:t>
        <a:bodyPr/>
        <a:lstStyle/>
        <a:p>
          <a:endParaRPr lang="en-GB"/>
        </a:p>
      </dgm:t>
    </dgm:pt>
    <dgm:pt modelId="{C99C42B1-5F23-4ECF-93C2-13515BCDC84B}" type="sibTrans" cxnId="{0AE0B8B0-510F-4EE6-BC21-D0DAC71EDAB5}">
      <dgm:prSet/>
      <dgm:spPr/>
      <dgm:t>
        <a:bodyPr/>
        <a:lstStyle/>
        <a:p>
          <a:endParaRPr lang="en-GB"/>
        </a:p>
      </dgm:t>
    </dgm:pt>
    <dgm:pt modelId="{822841D3-9DBF-46D5-B049-0CB374430D48}">
      <dgm:prSet phldrT="[Tekst]"/>
      <dgm:spPr/>
      <dgm:t>
        <a:bodyPr/>
        <a:lstStyle/>
        <a:p>
          <a:r>
            <a:rPr lang="en-GB" dirty="0">
              <a:solidFill>
                <a:schemeClr val="tx1">
                  <a:lumMod val="75000"/>
                  <a:lumOff val="25000"/>
                </a:schemeClr>
              </a:solidFill>
            </a:rPr>
            <a:t>What</a:t>
          </a:r>
        </a:p>
      </dgm:t>
    </dgm:pt>
    <dgm:pt modelId="{58D72ACF-0CDE-4534-8377-AB8AF4010113}" type="parTrans" cxnId="{AF2F15D1-EE4D-47F4-9FB9-993DC5C423DA}">
      <dgm:prSet/>
      <dgm:spPr/>
      <dgm:t>
        <a:bodyPr/>
        <a:lstStyle/>
        <a:p>
          <a:endParaRPr lang="en-GB"/>
        </a:p>
      </dgm:t>
    </dgm:pt>
    <dgm:pt modelId="{A914BAD3-FC8C-4559-A8CA-7D00D6720A8C}" type="sibTrans" cxnId="{AF2F15D1-EE4D-47F4-9FB9-993DC5C423DA}">
      <dgm:prSet/>
      <dgm:spPr/>
      <dgm:t>
        <a:bodyPr/>
        <a:lstStyle/>
        <a:p>
          <a:endParaRPr lang="en-GB"/>
        </a:p>
      </dgm:t>
    </dgm:pt>
    <dgm:pt modelId="{9B258738-F5EA-46F1-BC70-FA0E0DE5B482}">
      <dgm:prSet phldrT="[Tekst]" custT="1"/>
      <dgm:spPr/>
      <dgm:t>
        <a:bodyPr/>
        <a:lstStyle/>
        <a:p>
          <a:r>
            <a:rPr lang="en-GB" sz="1900" dirty="0">
              <a:solidFill>
                <a:schemeClr val="tx1">
                  <a:lumMod val="75000"/>
                  <a:lumOff val="25000"/>
                </a:schemeClr>
              </a:solidFill>
            </a:rPr>
            <a:t>Concept of radicalisation</a:t>
          </a:r>
        </a:p>
      </dgm:t>
    </dgm:pt>
    <dgm:pt modelId="{287D15D9-0DCA-48C1-BAE4-82BCB85BD84A}" type="parTrans" cxnId="{6E23B537-9440-485F-9CE1-04EB74557EE9}">
      <dgm:prSet/>
      <dgm:spPr/>
      <dgm:t>
        <a:bodyPr/>
        <a:lstStyle/>
        <a:p>
          <a:endParaRPr lang="en-GB"/>
        </a:p>
      </dgm:t>
    </dgm:pt>
    <dgm:pt modelId="{A6DBD87E-EC2B-4022-8AD6-21B80AA9E69A}" type="sibTrans" cxnId="{6E23B537-9440-485F-9CE1-04EB74557EE9}">
      <dgm:prSet/>
      <dgm:spPr/>
      <dgm:t>
        <a:bodyPr/>
        <a:lstStyle/>
        <a:p>
          <a:endParaRPr lang="en-GB"/>
        </a:p>
      </dgm:t>
    </dgm:pt>
    <dgm:pt modelId="{10676DC6-B8D2-4DE8-8B00-126245C2E4A1}">
      <dgm:prSet phldrT="[Tekst]" custT="1"/>
      <dgm:spPr/>
      <dgm:t>
        <a:bodyPr/>
        <a:lstStyle/>
        <a:p>
          <a:r>
            <a:rPr lang="en-GB" sz="1900" dirty="0">
              <a:solidFill>
                <a:schemeClr val="tx1">
                  <a:lumMod val="75000"/>
                  <a:lumOff val="25000"/>
                </a:schemeClr>
              </a:solidFill>
            </a:rPr>
            <a:t>Exercises</a:t>
          </a:r>
        </a:p>
      </dgm:t>
    </dgm:pt>
    <dgm:pt modelId="{36C8D2F8-2D79-4B24-AA92-29830D2F117A}" type="parTrans" cxnId="{50BDFE6E-84AF-4317-ACE5-377AF7ED99BB}">
      <dgm:prSet/>
      <dgm:spPr/>
      <dgm:t>
        <a:bodyPr/>
        <a:lstStyle/>
        <a:p>
          <a:endParaRPr lang="en-GB"/>
        </a:p>
      </dgm:t>
    </dgm:pt>
    <dgm:pt modelId="{B6AF7B50-B29F-4B8E-B399-7A4DFA190D07}" type="sibTrans" cxnId="{50BDFE6E-84AF-4317-ACE5-377AF7ED99BB}">
      <dgm:prSet/>
      <dgm:spPr/>
      <dgm:t>
        <a:bodyPr/>
        <a:lstStyle/>
        <a:p>
          <a:endParaRPr lang="en-GB"/>
        </a:p>
      </dgm:t>
    </dgm:pt>
    <dgm:pt modelId="{7F3C50ED-D558-43BE-8D5E-9B9FE531D635}">
      <dgm:prSet phldrT="[Tekst]"/>
      <dgm:spPr/>
      <dgm:t>
        <a:bodyPr/>
        <a:lstStyle/>
        <a:p>
          <a:r>
            <a:rPr lang="en-GB" dirty="0">
              <a:solidFill>
                <a:schemeClr val="tx1">
                  <a:lumMod val="75000"/>
                  <a:lumOff val="25000"/>
                </a:schemeClr>
              </a:solidFill>
            </a:rPr>
            <a:t>How</a:t>
          </a:r>
        </a:p>
      </dgm:t>
    </dgm:pt>
    <dgm:pt modelId="{56700241-0274-45D8-B871-6C3B7D8ACC12}" type="parTrans" cxnId="{DF1E462F-FDF7-4017-8857-D6FB6C8A5E4C}">
      <dgm:prSet/>
      <dgm:spPr/>
      <dgm:t>
        <a:bodyPr/>
        <a:lstStyle/>
        <a:p>
          <a:endParaRPr lang="en-GB"/>
        </a:p>
      </dgm:t>
    </dgm:pt>
    <dgm:pt modelId="{5DF4D15F-0BD9-4ABA-809F-F37A5FBC28BC}" type="sibTrans" cxnId="{DF1E462F-FDF7-4017-8857-D6FB6C8A5E4C}">
      <dgm:prSet/>
      <dgm:spPr/>
      <dgm:t>
        <a:bodyPr/>
        <a:lstStyle/>
        <a:p>
          <a:endParaRPr lang="en-GB"/>
        </a:p>
      </dgm:t>
    </dgm:pt>
    <dgm:pt modelId="{C5F46B49-7652-4CDE-A124-0EDE50701F43}">
      <dgm:prSet phldrT="[Tekst]" custT="1"/>
      <dgm:spPr/>
      <dgm:t>
        <a:bodyPr/>
        <a:lstStyle/>
        <a:p>
          <a:r>
            <a:rPr lang="en-GB" sz="1900" dirty="0">
              <a:solidFill>
                <a:schemeClr val="tx1">
                  <a:lumMod val="75000"/>
                  <a:lumOff val="25000"/>
                </a:schemeClr>
              </a:solidFill>
            </a:rPr>
            <a:t>Knowledge</a:t>
          </a:r>
        </a:p>
      </dgm:t>
    </dgm:pt>
    <dgm:pt modelId="{0FDC68D8-781C-4987-922F-AAA7A6C6F5A3}" type="parTrans" cxnId="{852026B9-2417-45E7-B8CA-8243D5174580}">
      <dgm:prSet/>
      <dgm:spPr/>
      <dgm:t>
        <a:bodyPr/>
        <a:lstStyle/>
        <a:p>
          <a:endParaRPr lang="en-GB"/>
        </a:p>
      </dgm:t>
    </dgm:pt>
    <dgm:pt modelId="{9CF7EEBE-1A9C-47A1-B619-A2C24D3C9D8E}" type="sibTrans" cxnId="{852026B9-2417-45E7-B8CA-8243D5174580}">
      <dgm:prSet/>
      <dgm:spPr/>
      <dgm:t>
        <a:bodyPr/>
        <a:lstStyle/>
        <a:p>
          <a:endParaRPr lang="en-GB"/>
        </a:p>
      </dgm:t>
    </dgm:pt>
    <dgm:pt modelId="{01A2945C-62D9-4D4B-9F68-B922646DA43C}">
      <dgm:prSet phldrT="[Tekst]" custT="1"/>
      <dgm:spPr/>
      <dgm:t>
        <a:bodyPr/>
        <a:lstStyle/>
        <a:p>
          <a:r>
            <a:rPr lang="en-GB" sz="1900" dirty="0">
              <a:solidFill>
                <a:schemeClr val="tx1">
                  <a:lumMod val="75000"/>
                  <a:lumOff val="25000"/>
                </a:schemeClr>
              </a:solidFill>
            </a:rPr>
            <a:t>Practice skills</a:t>
          </a:r>
        </a:p>
      </dgm:t>
    </dgm:pt>
    <dgm:pt modelId="{EE76601C-E513-4AC3-AF95-3EF8CAB06BD3}" type="parTrans" cxnId="{69BAD8D6-77A3-4A8F-A026-C130099F4D83}">
      <dgm:prSet/>
      <dgm:spPr/>
      <dgm:t>
        <a:bodyPr/>
        <a:lstStyle/>
        <a:p>
          <a:endParaRPr lang="en-GB"/>
        </a:p>
      </dgm:t>
    </dgm:pt>
    <dgm:pt modelId="{AAC5E341-9570-4844-A6E6-E7593EDCA940}" type="sibTrans" cxnId="{69BAD8D6-77A3-4A8F-A026-C130099F4D83}">
      <dgm:prSet/>
      <dgm:spPr/>
      <dgm:t>
        <a:bodyPr/>
        <a:lstStyle/>
        <a:p>
          <a:endParaRPr lang="en-GB"/>
        </a:p>
      </dgm:t>
    </dgm:pt>
    <dgm:pt modelId="{24EBDD27-769C-422A-921F-6A362873931C}">
      <dgm:prSet/>
      <dgm:spPr/>
      <dgm:t>
        <a:bodyPr/>
        <a:lstStyle/>
        <a:p>
          <a:r>
            <a:rPr lang="en-GB" dirty="0">
              <a:solidFill>
                <a:schemeClr val="tx1">
                  <a:lumMod val="75000"/>
                  <a:lumOff val="25000"/>
                </a:schemeClr>
              </a:solidFill>
            </a:rPr>
            <a:t>Result</a:t>
          </a:r>
        </a:p>
      </dgm:t>
    </dgm:pt>
    <dgm:pt modelId="{3EDA8786-D707-4816-9E4B-4EB112AD90E8}" type="sibTrans" cxnId="{6B1E9052-22DA-4464-9DFC-5E5922315BD2}">
      <dgm:prSet/>
      <dgm:spPr/>
      <dgm:t>
        <a:bodyPr/>
        <a:lstStyle/>
        <a:p>
          <a:endParaRPr lang="en-GB"/>
        </a:p>
      </dgm:t>
    </dgm:pt>
    <dgm:pt modelId="{DA87B8DB-0E16-47F8-A4E9-28B5E5834048}" type="parTrans" cxnId="{6B1E9052-22DA-4464-9DFC-5E5922315BD2}">
      <dgm:prSet/>
      <dgm:spPr/>
      <dgm:t>
        <a:bodyPr/>
        <a:lstStyle/>
        <a:p>
          <a:endParaRPr lang="en-GB"/>
        </a:p>
      </dgm:t>
    </dgm:pt>
    <dgm:pt modelId="{F96C46DA-1DCD-4027-A14B-44B05D28AD14}">
      <dgm:prSet phldrT="[Tekst]" custT="1"/>
      <dgm:spPr/>
      <dgm:t>
        <a:bodyPr/>
        <a:lstStyle/>
        <a:p>
          <a:r>
            <a:rPr lang="en-GB" sz="1900" dirty="0">
              <a:solidFill>
                <a:schemeClr val="tx1">
                  <a:lumMod val="75000"/>
                  <a:lumOff val="25000"/>
                </a:schemeClr>
              </a:solidFill>
            </a:rPr>
            <a:t>Recognising signs</a:t>
          </a:r>
        </a:p>
      </dgm:t>
    </dgm:pt>
    <dgm:pt modelId="{DF400E71-F62E-4429-9BA0-3C44367C473E}" type="parTrans" cxnId="{0CC227D6-88D3-49A7-8750-3C48E4D154D7}">
      <dgm:prSet/>
      <dgm:spPr/>
      <dgm:t>
        <a:bodyPr/>
        <a:lstStyle/>
        <a:p>
          <a:endParaRPr lang="en-GB"/>
        </a:p>
      </dgm:t>
    </dgm:pt>
    <dgm:pt modelId="{4DC2B445-65BE-41C1-8A0B-44BCD068B89D}" type="sibTrans" cxnId="{0CC227D6-88D3-49A7-8750-3C48E4D154D7}">
      <dgm:prSet/>
      <dgm:spPr/>
      <dgm:t>
        <a:bodyPr/>
        <a:lstStyle/>
        <a:p>
          <a:endParaRPr lang="en-GB"/>
        </a:p>
      </dgm:t>
    </dgm:pt>
    <dgm:pt modelId="{ABE8A5B4-E513-420F-8615-7FC725422FB3}">
      <dgm:prSet phldrT="[Tekst]" custT="1"/>
      <dgm:spPr/>
      <dgm:t>
        <a:bodyPr/>
        <a:lstStyle/>
        <a:p>
          <a:r>
            <a:rPr lang="en-GB" sz="1900" dirty="0">
              <a:solidFill>
                <a:schemeClr val="tx1">
                  <a:lumMod val="75000"/>
                  <a:lumOff val="25000"/>
                </a:schemeClr>
              </a:solidFill>
            </a:rPr>
            <a:t>Conflict handling skills</a:t>
          </a:r>
        </a:p>
      </dgm:t>
    </dgm:pt>
    <dgm:pt modelId="{586DD813-C1C1-4109-81E1-491E503B15D8}" type="parTrans" cxnId="{9DD4E833-1784-4454-8C05-814A5AC59652}">
      <dgm:prSet/>
      <dgm:spPr/>
      <dgm:t>
        <a:bodyPr/>
        <a:lstStyle/>
        <a:p>
          <a:endParaRPr lang="en-GB"/>
        </a:p>
      </dgm:t>
    </dgm:pt>
    <dgm:pt modelId="{88C4B0AA-0D50-4BDB-8133-5E1125CE04F6}" type="sibTrans" cxnId="{9DD4E833-1784-4454-8C05-814A5AC59652}">
      <dgm:prSet/>
      <dgm:spPr/>
      <dgm:t>
        <a:bodyPr/>
        <a:lstStyle/>
        <a:p>
          <a:endParaRPr lang="en-GB"/>
        </a:p>
      </dgm:t>
    </dgm:pt>
    <dgm:pt modelId="{70A81A3C-543A-4912-8C88-DBB8C24F6A79}" type="pres">
      <dgm:prSet presAssocID="{9D704693-0B74-4955-9ADC-99007F12EE3A}" presName="Name0" presStyleCnt="0">
        <dgm:presLayoutVars>
          <dgm:chMax val="7"/>
          <dgm:dir/>
          <dgm:animLvl val="lvl"/>
          <dgm:resizeHandles val="exact"/>
        </dgm:presLayoutVars>
      </dgm:prSet>
      <dgm:spPr/>
    </dgm:pt>
    <dgm:pt modelId="{26386E4C-81AD-4122-997C-DE8B77FFB8E5}" type="pres">
      <dgm:prSet presAssocID="{B58E5805-9D79-4032-89FB-E8797F96D632}" presName="circle1" presStyleLbl="node1" presStyleIdx="0" presStyleCnt="4"/>
      <dgm:spPr/>
    </dgm:pt>
    <dgm:pt modelId="{2A55105D-BD2B-41A2-B5B7-32469BB08A3C}" type="pres">
      <dgm:prSet presAssocID="{B58E5805-9D79-4032-89FB-E8797F96D632}" presName="space" presStyleCnt="0"/>
      <dgm:spPr/>
    </dgm:pt>
    <dgm:pt modelId="{07FF51D4-A9AD-408D-AEA1-9D315CDF1091}" type="pres">
      <dgm:prSet presAssocID="{B58E5805-9D79-4032-89FB-E8797F96D632}" presName="rect1" presStyleLbl="alignAcc1" presStyleIdx="0" presStyleCnt="4" custLinFactNeighborX="21707" custLinFactNeighborY="-1966"/>
      <dgm:spPr/>
    </dgm:pt>
    <dgm:pt modelId="{AB92FB87-6D5F-4F25-99D8-F79CDC563E16}" type="pres">
      <dgm:prSet presAssocID="{822841D3-9DBF-46D5-B049-0CB374430D48}" presName="vertSpace2" presStyleLbl="node1" presStyleIdx="0" presStyleCnt="4"/>
      <dgm:spPr/>
    </dgm:pt>
    <dgm:pt modelId="{6A1A59E2-BE9E-43A4-9D6E-8DFAC286AEA7}" type="pres">
      <dgm:prSet presAssocID="{822841D3-9DBF-46D5-B049-0CB374430D48}" presName="circle2" presStyleLbl="node1" presStyleIdx="1" presStyleCnt="4"/>
      <dgm:spPr/>
    </dgm:pt>
    <dgm:pt modelId="{A1E97288-4156-4711-8F93-B7E1DC364E6A}" type="pres">
      <dgm:prSet presAssocID="{822841D3-9DBF-46D5-B049-0CB374430D48}" presName="rect2" presStyleLbl="alignAcc1" presStyleIdx="1" presStyleCnt="4"/>
      <dgm:spPr/>
    </dgm:pt>
    <dgm:pt modelId="{65DECA80-5A27-4C0D-A032-8826BBCC23B7}" type="pres">
      <dgm:prSet presAssocID="{7F3C50ED-D558-43BE-8D5E-9B9FE531D635}" presName="vertSpace3" presStyleLbl="node1" presStyleIdx="1" presStyleCnt="4"/>
      <dgm:spPr/>
    </dgm:pt>
    <dgm:pt modelId="{E23D1449-B424-46BB-B0E3-A988FB2BCD1F}" type="pres">
      <dgm:prSet presAssocID="{7F3C50ED-D558-43BE-8D5E-9B9FE531D635}" presName="circle3" presStyleLbl="node1" presStyleIdx="2" presStyleCnt="4"/>
      <dgm:spPr/>
    </dgm:pt>
    <dgm:pt modelId="{0E2498CC-FF27-45B0-A608-3D1351FF4555}" type="pres">
      <dgm:prSet presAssocID="{7F3C50ED-D558-43BE-8D5E-9B9FE531D635}" presName="rect3" presStyleLbl="alignAcc1" presStyleIdx="2" presStyleCnt="4"/>
      <dgm:spPr/>
    </dgm:pt>
    <dgm:pt modelId="{365FB566-913F-4B06-B579-7A433F201508}" type="pres">
      <dgm:prSet presAssocID="{24EBDD27-769C-422A-921F-6A362873931C}" presName="vertSpace4" presStyleLbl="node1" presStyleIdx="2" presStyleCnt="4"/>
      <dgm:spPr/>
    </dgm:pt>
    <dgm:pt modelId="{BF653195-9924-4613-8F2D-729467B890E6}" type="pres">
      <dgm:prSet presAssocID="{24EBDD27-769C-422A-921F-6A362873931C}" presName="circle4" presStyleLbl="node1" presStyleIdx="3" presStyleCnt="4"/>
      <dgm:spPr/>
    </dgm:pt>
    <dgm:pt modelId="{0BB3372C-810B-4993-990E-62E29B44623C}" type="pres">
      <dgm:prSet presAssocID="{24EBDD27-769C-422A-921F-6A362873931C}" presName="rect4" presStyleLbl="alignAcc1" presStyleIdx="3" presStyleCnt="4"/>
      <dgm:spPr/>
    </dgm:pt>
    <dgm:pt modelId="{97CD9EE1-A22B-4A72-8399-F213A58E19E8}" type="pres">
      <dgm:prSet presAssocID="{B58E5805-9D79-4032-89FB-E8797F96D632}" presName="rect1ParTx" presStyleLbl="alignAcc1" presStyleIdx="3" presStyleCnt="4">
        <dgm:presLayoutVars>
          <dgm:chMax val="1"/>
          <dgm:bulletEnabled val="1"/>
        </dgm:presLayoutVars>
      </dgm:prSet>
      <dgm:spPr/>
    </dgm:pt>
    <dgm:pt modelId="{A5906B98-203F-4988-B407-B8E2FB5B95EE}" type="pres">
      <dgm:prSet presAssocID="{B58E5805-9D79-4032-89FB-E8797F96D632}" presName="rect1ChTx" presStyleLbl="alignAcc1" presStyleIdx="3" presStyleCnt="4">
        <dgm:presLayoutVars>
          <dgm:bulletEnabled val="1"/>
        </dgm:presLayoutVars>
      </dgm:prSet>
      <dgm:spPr/>
    </dgm:pt>
    <dgm:pt modelId="{5FCFF95D-2397-4B99-8DCB-380ADCD239E2}" type="pres">
      <dgm:prSet presAssocID="{822841D3-9DBF-46D5-B049-0CB374430D48}" presName="rect2ParTx" presStyleLbl="alignAcc1" presStyleIdx="3" presStyleCnt="4">
        <dgm:presLayoutVars>
          <dgm:chMax val="1"/>
          <dgm:bulletEnabled val="1"/>
        </dgm:presLayoutVars>
      </dgm:prSet>
      <dgm:spPr/>
    </dgm:pt>
    <dgm:pt modelId="{ED256798-062E-4140-9838-778B40B4133B}" type="pres">
      <dgm:prSet presAssocID="{822841D3-9DBF-46D5-B049-0CB374430D48}" presName="rect2ChTx" presStyleLbl="alignAcc1" presStyleIdx="3" presStyleCnt="4">
        <dgm:presLayoutVars>
          <dgm:bulletEnabled val="1"/>
        </dgm:presLayoutVars>
      </dgm:prSet>
      <dgm:spPr/>
    </dgm:pt>
    <dgm:pt modelId="{23272424-70F0-4CA4-99A4-66205F997BE8}" type="pres">
      <dgm:prSet presAssocID="{7F3C50ED-D558-43BE-8D5E-9B9FE531D635}" presName="rect3ParTx" presStyleLbl="alignAcc1" presStyleIdx="3" presStyleCnt="4">
        <dgm:presLayoutVars>
          <dgm:chMax val="1"/>
          <dgm:bulletEnabled val="1"/>
        </dgm:presLayoutVars>
      </dgm:prSet>
      <dgm:spPr/>
    </dgm:pt>
    <dgm:pt modelId="{72233991-9FDD-466B-8563-82B17F89AC0F}" type="pres">
      <dgm:prSet presAssocID="{7F3C50ED-D558-43BE-8D5E-9B9FE531D635}" presName="rect3ChTx" presStyleLbl="alignAcc1" presStyleIdx="3" presStyleCnt="4" custLinFactNeighborY="-546">
        <dgm:presLayoutVars>
          <dgm:bulletEnabled val="1"/>
        </dgm:presLayoutVars>
      </dgm:prSet>
      <dgm:spPr/>
    </dgm:pt>
    <dgm:pt modelId="{55A20474-D4A6-457F-8360-CB519C4B6B20}" type="pres">
      <dgm:prSet presAssocID="{24EBDD27-769C-422A-921F-6A362873931C}" presName="rect4ParTx" presStyleLbl="alignAcc1" presStyleIdx="3" presStyleCnt="4">
        <dgm:presLayoutVars>
          <dgm:chMax val="1"/>
          <dgm:bulletEnabled val="1"/>
        </dgm:presLayoutVars>
      </dgm:prSet>
      <dgm:spPr/>
    </dgm:pt>
    <dgm:pt modelId="{58607765-02B2-4957-A800-0D639B23EACD}" type="pres">
      <dgm:prSet presAssocID="{24EBDD27-769C-422A-921F-6A362873931C}" presName="rect4ChTx" presStyleLbl="alignAcc1" presStyleIdx="3" presStyleCnt="4">
        <dgm:presLayoutVars>
          <dgm:bulletEnabled val="1"/>
        </dgm:presLayoutVars>
      </dgm:prSet>
      <dgm:spPr/>
    </dgm:pt>
  </dgm:ptLst>
  <dgm:cxnLst>
    <dgm:cxn modelId="{9C74A40F-8567-45B1-A219-D3BDCC27FD85}" type="presOf" srcId="{C5F46B49-7652-4CDE-A124-0EDE50701F43}" destId="{72233991-9FDD-466B-8563-82B17F89AC0F}" srcOrd="0" destOrd="0" presId="urn:microsoft.com/office/officeart/2005/8/layout/target3"/>
    <dgm:cxn modelId="{4086DE16-5B3D-44C7-9B9F-79C2F0803E7B}" type="presOf" srcId="{24EBDD27-769C-422A-921F-6A362873931C}" destId="{55A20474-D4A6-457F-8360-CB519C4B6B20}" srcOrd="1" destOrd="0" presId="urn:microsoft.com/office/officeart/2005/8/layout/target3"/>
    <dgm:cxn modelId="{75401921-60DF-42B0-BA51-EE4B41AE3B02}" type="presOf" srcId="{7F3C50ED-D558-43BE-8D5E-9B9FE531D635}" destId="{23272424-70F0-4CA4-99A4-66205F997BE8}" srcOrd="1" destOrd="0" presId="urn:microsoft.com/office/officeart/2005/8/layout/target3"/>
    <dgm:cxn modelId="{2A3E6D28-FFD0-44E7-A745-75E8EE724937}" type="presOf" srcId="{B7E11FAA-F15B-454C-940F-78B4A6D1A097}" destId="{A5906B98-203F-4988-B407-B8E2FB5B95EE}" srcOrd="0" destOrd="0" presId="urn:microsoft.com/office/officeart/2005/8/layout/target3"/>
    <dgm:cxn modelId="{BDCC0F2A-7734-4435-A5C7-F9D6DE833939}" type="presOf" srcId="{ABE8A5B4-E513-420F-8615-7FC725422FB3}" destId="{58607765-02B2-4957-A800-0D639B23EACD}" srcOrd="0" destOrd="1" presId="urn:microsoft.com/office/officeart/2005/8/layout/target3"/>
    <dgm:cxn modelId="{DF1E462F-FDF7-4017-8857-D6FB6C8A5E4C}" srcId="{9D704693-0B74-4955-9ADC-99007F12EE3A}" destId="{7F3C50ED-D558-43BE-8D5E-9B9FE531D635}" srcOrd="2" destOrd="0" parTransId="{56700241-0274-45D8-B871-6C3B7D8ACC12}" sibTransId="{5DF4D15F-0BD9-4ABA-809F-F37A5FBC28BC}"/>
    <dgm:cxn modelId="{9DD4E833-1784-4454-8C05-814A5AC59652}" srcId="{24EBDD27-769C-422A-921F-6A362873931C}" destId="{ABE8A5B4-E513-420F-8615-7FC725422FB3}" srcOrd="1" destOrd="0" parTransId="{586DD813-C1C1-4109-81E1-491E503B15D8}" sibTransId="{88C4B0AA-0D50-4BDB-8133-5E1125CE04F6}"/>
    <dgm:cxn modelId="{6E23B537-9440-485F-9CE1-04EB74557EE9}" srcId="{822841D3-9DBF-46D5-B049-0CB374430D48}" destId="{9B258738-F5EA-46F1-BC70-FA0E0DE5B482}" srcOrd="0" destOrd="0" parTransId="{287D15D9-0DCA-48C1-BAE4-82BCB85BD84A}" sibTransId="{A6DBD87E-EC2B-4022-8AD6-21B80AA9E69A}"/>
    <dgm:cxn modelId="{130C0738-91CE-4156-8C37-19D4B1E09030}" type="presOf" srcId="{24EBDD27-769C-422A-921F-6A362873931C}" destId="{0BB3372C-810B-4993-990E-62E29B44623C}" srcOrd="0" destOrd="0" presId="urn:microsoft.com/office/officeart/2005/8/layout/target3"/>
    <dgm:cxn modelId="{02B40F5E-C165-439C-ADDF-9F61919CE58D}" type="presOf" srcId="{822841D3-9DBF-46D5-B049-0CB374430D48}" destId="{5FCFF95D-2397-4B99-8DCB-380ADCD239E2}" srcOrd="1" destOrd="0" presId="urn:microsoft.com/office/officeart/2005/8/layout/target3"/>
    <dgm:cxn modelId="{62E34748-406F-4CA7-9148-A494FCABD0F3}" srcId="{9D704693-0B74-4955-9ADC-99007F12EE3A}" destId="{B58E5805-9D79-4032-89FB-E8797F96D632}" srcOrd="0" destOrd="0" parTransId="{0F32DC71-B202-49C5-AA32-2D8BA918C09F}" sibTransId="{B16CF9C8-50EB-45FB-8EB7-F8CCB0CC960E}"/>
    <dgm:cxn modelId="{5E19BD6D-EBBB-4AFB-B513-E582CF7E8FA7}" type="presOf" srcId="{9B258738-F5EA-46F1-BC70-FA0E0DE5B482}" destId="{ED256798-062E-4140-9838-778B40B4133B}" srcOrd="0" destOrd="0" presId="urn:microsoft.com/office/officeart/2005/8/layout/target3"/>
    <dgm:cxn modelId="{50BDFE6E-84AF-4317-ACE5-377AF7ED99BB}" srcId="{822841D3-9DBF-46D5-B049-0CB374430D48}" destId="{10676DC6-B8D2-4DE8-8B00-126245C2E4A1}" srcOrd="1" destOrd="0" parTransId="{36C8D2F8-2D79-4B24-AA92-29830D2F117A}" sibTransId="{B6AF7B50-B29F-4B8E-B399-7A4DFA190D07}"/>
    <dgm:cxn modelId="{D1459E4F-8913-42C3-B62F-624D385B44BA}" type="presOf" srcId="{822841D3-9DBF-46D5-B049-0CB374430D48}" destId="{A1E97288-4156-4711-8F93-B7E1DC364E6A}" srcOrd="0" destOrd="0" presId="urn:microsoft.com/office/officeart/2005/8/layout/target3"/>
    <dgm:cxn modelId="{6B1E9052-22DA-4464-9DFC-5E5922315BD2}" srcId="{9D704693-0B74-4955-9ADC-99007F12EE3A}" destId="{24EBDD27-769C-422A-921F-6A362873931C}" srcOrd="3" destOrd="0" parTransId="{DA87B8DB-0E16-47F8-A4E9-28B5E5834048}" sibTransId="{3EDA8786-D707-4816-9E4B-4EB112AD90E8}"/>
    <dgm:cxn modelId="{6FD85756-CEC7-4624-900B-721BE651658B}" type="presOf" srcId="{9D704693-0B74-4955-9ADC-99007F12EE3A}" destId="{70A81A3C-543A-4912-8C88-DBB8C24F6A79}" srcOrd="0" destOrd="0" presId="urn:microsoft.com/office/officeart/2005/8/layout/target3"/>
    <dgm:cxn modelId="{370C3D8C-994E-4194-9E41-6B101072D6C2}" type="presOf" srcId="{10676DC6-B8D2-4DE8-8B00-126245C2E4A1}" destId="{ED256798-062E-4140-9838-778B40B4133B}" srcOrd="0" destOrd="1" presId="urn:microsoft.com/office/officeart/2005/8/layout/target3"/>
    <dgm:cxn modelId="{15DB148F-351B-4C9E-B98A-E3F0866ADFEB}" type="presOf" srcId="{F96C46DA-1DCD-4027-A14B-44B05D28AD14}" destId="{58607765-02B2-4957-A800-0D639B23EACD}" srcOrd="0" destOrd="0" presId="urn:microsoft.com/office/officeart/2005/8/layout/target3"/>
    <dgm:cxn modelId="{620A0094-8F19-4090-9071-3DB746E71AC2}" type="presOf" srcId="{B58E5805-9D79-4032-89FB-E8797F96D632}" destId="{07FF51D4-A9AD-408D-AEA1-9D315CDF1091}" srcOrd="0" destOrd="0" presId="urn:microsoft.com/office/officeart/2005/8/layout/target3"/>
    <dgm:cxn modelId="{0AE0B8B0-510F-4EE6-BC21-D0DAC71EDAB5}" srcId="{B58E5805-9D79-4032-89FB-E8797F96D632}" destId="{B7E11FAA-F15B-454C-940F-78B4A6D1A097}" srcOrd="0" destOrd="0" parTransId="{C4B6EDEC-158C-4E41-86F6-8DA2F5EFE48A}" sibTransId="{C99C42B1-5F23-4ECF-93C2-13515BCDC84B}"/>
    <dgm:cxn modelId="{852026B9-2417-45E7-B8CA-8243D5174580}" srcId="{7F3C50ED-D558-43BE-8D5E-9B9FE531D635}" destId="{C5F46B49-7652-4CDE-A124-0EDE50701F43}" srcOrd="0" destOrd="0" parTransId="{0FDC68D8-781C-4987-922F-AAA7A6C6F5A3}" sibTransId="{9CF7EEBE-1A9C-47A1-B619-A2C24D3C9D8E}"/>
    <dgm:cxn modelId="{77C08BCF-7153-4C10-8D6F-F181BF2CE7DA}" type="presOf" srcId="{B58E5805-9D79-4032-89FB-E8797F96D632}" destId="{97CD9EE1-A22B-4A72-8399-F213A58E19E8}" srcOrd="1" destOrd="0" presId="urn:microsoft.com/office/officeart/2005/8/layout/target3"/>
    <dgm:cxn modelId="{AF2F15D1-EE4D-47F4-9FB9-993DC5C423DA}" srcId="{9D704693-0B74-4955-9ADC-99007F12EE3A}" destId="{822841D3-9DBF-46D5-B049-0CB374430D48}" srcOrd="1" destOrd="0" parTransId="{58D72ACF-0CDE-4534-8377-AB8AF4010113}" sibTransId="{A914BAD3-FC8C-4559-A8CA-7D00D6720A8C}"/>
    <dgm:cxn modelId="{0CC227D6-88D3-49A7-8750-3C48E4D154D7}" srcId="{24EBDD27-769C-422A-921F-6A362873931C}" destId="{F96C46DA-1DCD-4027-A14B-44B05D28AD14}" srcOrd="0" destOrd="0" parTransId="{DF400E71-F62E-4429-9BA0-3C44367C473E}" sibTransId="{4DC2B445-65BE-41C1-8A0B-44BCD068B89D}"/>
    <dgm:cxn modelId="{69BAD8D6-77A3-4A8F-A026-C130099F4D83}" srcId="{7F3C50ED-D558-43BE-8D5E-9B9FE531D635}" destId="{01A2945C-62D9-4D4B-9F68-B922646DA43C}" srcOrd="1" destOrd="0" parTransId="{EE76601C-E513-4AC3-AF95-3EF8CAB06BD3}" sibTransId="{AAC5E341-9570-4844-A6E6-E7593EDCA940}"/>
    <dgm:cxn modelId="{5CA48CDA-77F9-468A-A7B6-2B5D650564A0}" type="presOf" srcId="{01A2945C-62D9-4D4B-9F68-B922646DA43C}" destId="{72233991-9FDD-466B-8563-82B17F89AC0F}" srcOrd="0" destOrd="1" presId="urn:microsoft.com/office/officeart/2005/8/layout/target3"/>
    <dgm:cxn modelId="{A0278BE6-8902-4621-A699-053161FD6ADA}" type="presOf" srcId="{7F3C50ED-D558-43BE-8D5E-9B9FE531D635}" destId="{0E2498CC-FF27-45B0-A608-3D1351FF4555}" srcOrd="0" destOrd="0" presId="urn:microsoft.com/office/officeart/2005/8/layout/target3"/>
    <dgm:cxn modelId="{A29E2CF8-2BD2-4E87-A33F-6F92B633D773}" type="presParOf" srcId="{70A81A3C-543A-4912-8C88-DBB8C24F6A79}" destId="{26386E4C-81AD-4122-997C-DE8B77FFB8E5}" srcOrd="0" destOrd="0" presId="urn:microsoft.com/office/officeart/2005/8/layout/target3"/>
    <dgm:cxn modelId="{68322926-A95E-4DD2-8D89-5B68F99C894E}" type="presParOf" srcId="{70A81A3C-543A-4912-8C88-DBB8C24F6A79}" destId="{2A55105D-BD2B-41A2-B5B7-32469BB08A3C}" srcOrd="1" destOrd="0" presId="urn:microsoft.com/office/officeart/2005/8/layout/target3"/>
    <dgm:cxn modelId="{58338D1C-36DA-46E7-8906-1B529285912B}" type="presParOf" srcId="{70A81A3C-543A-4912-8C88-DBB8C24F6A79}" destId="{07FF51D4-A9AD-408D-AEA1-9D315CDF1091}" srcOrd="2" destOrd="0" presId="urn:microsoft.com/office/officeart/2005/8/layout/target3"/>
    <dgm:cxn modelId="{43449C4A-E665-4285-90D9-D199A13B6AC4}" type="presParOf" srcId="{70A81A3C-543A-4912-8C88-DBB8C24F6A79}" destId="{AB92FB87-6D5F-4F25-99D8-F79CDC563E16}" srcOrd="3" destOrd="0" presId="urn:microsoft.com/office/officeart/2005/8/layout/target3"/>
    <dgm:cxn modelId="{FF6901C6-A19F-428F-A1DF-43BE86933CC8}" type="presParOf" srcId="{70A81A3C-543A-4912-8C88-DBB8C24F6A79}" destId="{6A1A59E2-BE9E-43A4-9D6E-8DFAC286AEA7}" srcOrd="4" destOrd="0" presId="urn:microsoft.com/office/officeart/2005/8/layout/target3"/>
    <dgm:cxn modelId="{30EBBAA0-0475-4238-A203-1BE1D871E923}" type="presParOf" srcId="{70A81A3C-543A-4912-8C88-DBB8C24F6A79}" destId="{A1E97288-4156-4711-8F93-B7E1DC364E6A}" srcOrd="5" destOrd="0" presId="urn:microsoft.com/office/officeart/2005/8/layout/target3"/>
    <dgm:cxn modelId="{9F9363DC-E5B9-4946-A281-5FAAF233FB14}" type="presParOf" srcId="{70A81A3C-543A-4912-8C88-DBB8C24F6A79}" destId="{65DECA80-5A27-4C0D-A032-8826BBCC23B7}" srcOrd="6" destOrd="0" presId="urn:microsoft.com/office/officeart/2005/8/layout/target3"/>
    <dgm:cxn modelId="{D9C89805-8FC0-4E06-A63F-B86BC151E037}" type="presParOf" srcId="{70A81A3C-543A-4912-8C88-DBB8C24F6A79}" destId="{E23D1449-B424-46BB-B0E3-A988FB2BCD1F}" srcOrd="7" destOrd="0" presId="urn:microsoft.com/office/officeart/2005/8/layout/target3"/>
    <dgm:cxn modelId="{13CE5351-3A31-432E-BDFC-DC74E77DFFC7}" type="presParOf" srcId="{70A81A3C-543A-4912-8C88-DBB8C24F6A79}" destId="{0E2498CC-FF27-45B0-A608-3D1351FF4555}" srcOrd="8" destOrd="0" presId="urn:microsoft.com/office/officeart/2005/8/layout/target3"/>
    <dgm:cxn modelId="{14D5A8C0-C366-4F27-9C27-3D1CD8110ED2}" type="presParOf" srcId="{70A81A3C-543A-4912-8C88-DBB8C24F6A79}" destId="{365FB566-913F-4B06-B579-7A433F201508}" srcOrd="9" destOrd="0" presId="urn:microsoft.com/office/officeart/2005/8/layout/target3"/>
    <dgm:cxn modelId="{F2908765-E8AC-4CDE-A3EE-4012BF0E61EE}" type="presParOf" srcId="{70A81A3C-543A-4912-8C88-DBB8C24F6A79}" destId="{BF653195-9924-4613-8F2D-729467B890E6}" srcOrd="10" destOrd="0" presId="urn:microsoft.com/office/officeart/2005/8/layout/target3"/>
    <dgm:cxn modelId="{DF7EFAEF-D705-4DA6-9E44-69F9A4B5B375}" type="presParOf" srcId="{70A81A3C-543A-4912-8C88-DBB8C24F6A79}" destId="{0BB3372C-810B-4993-990E-62E29B44623C}" srcOrd="11" destOrd="0" presId="urn:microsoft.com/office/officeart/2005/8/layout/target3"/>
    <dgm:cxn modelId="{D2745C64-AAA9-47C7-BA4B-3069357164F4}" type="presParOf" srcId="{70A81A3C-543A-4912-8C88-DBB8C24F6A79}" destId="{97CD9EE1-A22B-4A72-8399-F213A58E19E8}" srcOrd="12" destOrd="0" presId="urn:microsoft.com/office/officeart/2005/8/layout/target3"/>
    <dgm:cxn modelId="{592288CB-81C8-4CA5-91EF-A28A0E6313BA}" type="presParOf" srcId="{70A81A3C-543A-4912-8C88-DBB8C24F6A79}" destId="{A5906B98-203F-4988-B407-B8E2FB5B95EE}" srcOrd="13" destOrd="0" presId="urn:microsoft.com/office/officeart/2005/8/layout/target3"/>
    <dgm:cxn modelId="{8C277212-EBAE-44EE-A43A-F497D609D789}" type="presParOf" srcId="{70A81A3C-543A-4912-8C88-DBB8C24F6A79}" destId="{5FCFF95D-2397-4B99-8DCB-380ADCD239E2}" srcOrd="14" destOrd="0" presId="urn:microsoft.com/office/officeart/2005/8/layout/target3"/>
    <dgm:cxn modelId="{B725DC0F-AF7E-4C6C-821D-9DECDEA65C87}" type="presParOf" srcId="{70A81A3C-543A-4912-8C88-DBB8C24F6A79}" destId="{ED256798-062E-4140-9838-778B40B4133B}" srcOrd="15" destOrd="0" presId="urn:microsoft.com/office/officeart/2005/8/layout/target3"/>
    <dgm:cxn modelId="{8CCDBF87-0C78-407B-9153-61C109047D32}" type="presParOf" srcId="{70A81A3C-543A-4912-8C88-DBB8C24F6A79}" destId="{23272424-70F0-4CA4-99A4-66205F997BE8}" srcOrd="16" destOrd="0" presId="urn:microsoft.com/office/officeart/2005/8/layout/target3"/>
    <dgm:cxn modelId="{BFBCF43E-1883-4A3E-9241-87D26F1FC09A}" type="presParOf" srcId="{70A81A3C-543A-4912-8C88-DBB8C24F6A79}" destId="{72233991-9FDD-466B-8563-82B17F89AC0F}" srcOrd="17" destOrd="0" presId="urn:microsoft.com/office/officeart/2005/8/layout/target3"/>
    <dgm:cxn modelId="{5687A212-9EBD-434D-A950-46B2571872A7}" type="presParOf" srcId="{70A81A3C-543A-4912-8C88-DBB8C24F6A79}" destId="{55A20474-D4A6-457F-8360-CB519C4B6B20}" srcOrd="18" destOrd="0" presId="urn:microsoft.com/office/officeart/2005/8/layout/target3"/>
    <dgm:cxn modelId="{0642BF19-CB7B-4D6D-A858-33B1D72F9752}" type="presParOf" srcId="{70A81A3C-543A-4912-8C88-DBB8C24F6A79}" destId="{58607765-02B2-4957-A800-0D639B23EACD}"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7407445-6A7D-4DFA-A81E-ADFE56D6BFC6}" type="doc">
      <dgm:prSet loTypeId="urn:microsoft.com/office/officeart/2005/8/layout/vList2" loCatId="list" qsTypeId="urn:microsoft.com/office/officeart/2005/8/quickstyle/simple1" qsCatId="simple" csTypeId="urn:microsoft.com/office/officeart/2005/8/colors/accent4_1" csCatId="accent4" phldr="1"/>
      <dgm:spPr/>
      <dgm:t>
        <a:bodyPr/>
        <a:lstStyle/>
        <a:p>
          <a:endParaRPr lang="bg-BG"/>
        </a:p>
      </dgm:t>
    </dgm:pt>
    <dgm:pt modelId="{EFFC9DF3-7695-483B-AF8A-9DB4A86CF16B}">
      <dgm:prSet phldrT="[Текст]"/>
      <dgm:spPr/>
      <dgm:t>
        <a:bodyPr/>
        <a:lstStyle/>
        <a:p>
          <a:r>
            <a:rPr lang="nl-NL"/>
            <a:t>Anger</a:t>
          </a:r>
          <a:endParaRPr lang="nl-NL" dirty="0"/>
        </a:p>
      </dgm:t>
    </dgm:pt>
    <dgm:pt modelId="{771E1B03-6B92-4279-ABB0-E64E5ED0F918}" type="parTrans" cxnId="{45E4DD29-00E7-453E-9A63-E0B8098F69F7}">
      <dgm:prSet/>
      <dgm:spPr/>
      <dgm:t>
        <a:bodyPr/>
        <a:lstStyle/>
        <a:p>
          <a:endParaRPr lang="bg-BG"/>
        </a:p>
      </dgm:t>
    </dgm:pt>
    <dgm:pt modelId="{9660488D-D491-4155-A647-995D8248C08F}" type="sibTrans" cxnId="{45E4DD29-00E7-453E-9A63-E0B8098F69F7}">
      <dgm:prSet/>
      <dgm:spPr/>
      <dgm:t>
        <a:bodyPr/>
        <a:lstStyle/>
        <a:p>
          <a:endParaRPr lang="bg-BG"/>
        </a:p>
      </dgm:t>
    </dgm:pt>
    <dgm:pt modelId="{FC5B8D7B-8E0F-4880-AD20-4364313A500A}">
      <dgm:prSet phldrT="[Текст]"/>
      <dgm:spPr/>
      <dgm:t>
        <a:bodyPr/>
        <a:lstStyle/>
        <a:p>
          <a:r>
            <a:rPr lang="nl-NL">
              <a:latin typeface="Avenir Roman"/>
              <a:ea typeface="Avenir Roman"/>
              <a:cs typeface="Avenir Roman"/>
            </a:rPr>
            <a:t>Discontent</a:t>
          </a:r>
          <a:endParaRPr lang="bg-BG" dirty="0"/>
        </a:p>
      </dgm:t>
    </dgm:pt>
    <dgm:pt modelId="{729F81C4-B78F-40D6-8F93-AFF53BDA0072}" type="parTrans" cxnId="{90B1F0CE-59A0-443A-B7CC-19211186E396}">
      <dgm:prSet/>
      <dgm:spPr/>
      <dgm:t>
        <a:bodyPr/>
        <a:lstStyle/>
        <a:p>
          <a:endParaRPr lang="bg-BG"/>
        </a:p>
      </dgm:t>
    </dgm:pt>
    <dgm:pt modelId="{B75F4A5B-AA3A-4C22-A537-C139FEEE1EC9}" type="sibTrans" cxnId="{90B1F0CE-59A0-443A-B7CC-19211186E396}">
      <dgm:prSet/>
      <dgm:spPr/>
      <dgm:t>
        <a:bodyPr/>
        <a:lstStyle/>
        <a:p>
          <a:endParaRPr lang="bg-BG"/>
        </a:p>
      </dgm:t>
    </dgm:pt>
    <dgm:pt modelId="{8933C078-0744-4431-AFDC-27EC6CB8667D}">
      <dgm:prSet phldrT="[Текст]"/>
      <dgm:spPr/>
      <dgm:t>
        <a:bodyPr/>
        <a:lstStyle/>
        <a:p>
          <a:r>
            <a:rPr lang="nl-NL" dirty="0">
              <a:latin typeface="Avenir Roman"/>
              <a:ea typeface="Avenir Roman"/>
              <a:cs typeface="Avenir Roman"/>
            </a:rPr>
            <a:t>It is ineffective</a:t>
          </a:r>
          <a:endParaRPr lang="bg-BG" dirty="0"/>
        </a:p>
      </dgm:t>
    </dgm:pt>
    <dgm:pt modelId="{6295BD74-14EE-45DE-B7BA-1909919B96A5}" type="parTrans" cxnId="{FAFEFAF7-622C-4000-AA0D-07207887A7C8}">
      <dgm:prSet/>
      <dgm:spPr/>
      <dgm:t>
        <a:bodyPr/>
        <a:lstStyle/>
        <a:p>
          <a:endParaRPr lang="bg-BG"/>
        </a:p>
      </dgm:t>
    </dgm:pt>
    <dgm:pt modelId="{2CD95573-F107-4FA2-99D9-3BF9AC109178}" type="sibTrans" cxnId="{FAFEFAF7-622C-4000-AA0D-07207887A7C8}">
      <dgm:prSet/>
      <dgm:spPr/>
      <dgm:t>
        <a:bodyPr/>
        <a:lstStyle/>
        <a:p>
          <a:endParaRPr lang="bg-BG"/>
        </a:p>
      </dgm:t>
    </dgm:pt>
    <dgm:pt modelId="{52BE0841-A495-4AEF-A196-26FCAD3E0C34}" type="pres">
      <dgm:prSet presAssocID="{A7407445-6A7D-4DFA-A81E-ADFE56D6BFC6}" presName="linear" presStyleCnt="0">
        <dgm:presLayoutVars>
          <dgm:animLvl val="lvl"/>
          <dgm:resizeHandles val="exact"/>
        </dgm:presLayoutVars>
      </dgm:prSet>
      <dgm:spPr/>
    </dgm:pt>
    <dgm:pt modelId="{5C3234C6-E487-4E45-8CD7-2A8E7C28EAFC}" type="pres">
      <dgm:prSet presAssocID="{EFFC9DF3-7695-483B-AF8A-9DB4A86CF16B}" presName="parentText" presStyleLbl="node1" presStyleIdx="0" presStyleCnt="3">
        <dgm:presLayoutVars>
          <dgm:chMax val="0"/>
          <dgm:bulletEnabled val="1"/>
        </dgm:presLayoutVars>
      </dgm:prSet>
      <dgm:spPr/>
    </dgm:pt>
    <dgm:pt modelId="{BE1CFCFE-D6D0-41BC-8D10-FBA0CC64B745}" type="pres">
      <dgm:prSet presAssocID="{9660488D-D491-4155-A647-995D8248C08F}" presName="spacer" presStyleCnt="0"/>
      <dgm:spPr/>
    </dgm:pt>
    <dgm:pt modelId="{8126F753-EB9C-49D3-B75B-583337D698C8}" type="pres">
      <dgm:prSet presAssocID="{FC5B8D7B-8E0F-4880-AD20-4364313A500A}" presName="parentText" presStyleLbl="node1" presStyleIdx="1" presStyleCnt="3">
        <dgm:presLayoutVars>
          <dgm:chMax val="0"/>
          <dgm:bulletEnabled val="1"/>
        </dgm:presLayoutVars>
      </dgm:prSet>
      <dgm:spPr/>
    </dgm:pt>
    <dgm:pt modelId="{D7799557-7EBC-4103-BF37-C0F487971B41}" type="pres">
      <dgm:prSet presAssocID="{B75F4A5B-AA3A-4C22-A537-C139FEEE1EC9}" presName="spacer" presStyleCnt="0"/>
      <dgm:spPr/>
    </dgm:pt>
    <dgm:pt modelId="{F0FE2AA4-077A-437A-B5B2-A938B723E1EE}" type="pres">
      <dgm:prSet presAssocID="{8933C078-0744-4431-AFDC-27EC6CB8667D}" presName="parentText" presStyleLbl="node1" presStyleIdx="2" presStyleCnt="3">
        <dgm:presLayoutVars>
          <dgm:chMax val="0"/>
          <dgm:bulletEnabled val="1"/>
        </dgm:presLayoutVars>
      </dgm:prSet>
      <dgm:spPr/>
    </dgm:pt>
  </dgm:ptLst>
  <dgm:cxnLst>
    <dgm:cxn modelId="{C2B78716-D4C1-4693-9146-9E4663CC38BA}" type="presOf" srcId="{A7407445-6A7D-4DFA-A81E-ADFE56D6BFC6}" destId="{52BE0841-A495-4AEF-A196-26FCAD3E0C34}" srcOrd="0" destOrd="0" presId="urn:microsoft.com/office/officeart/2005/8/layout/vList2"/>
    <dgm:cxn modelId="{45E4DD29-00E7-453E-9A63-E0B8098F69F7}" srcId="{A7407445-6A7D-4DFA-A81E-ADFE56D6BFC6}" destId="{EFFC9DF3-7695-483B-AF8A-9DB4A86CF16B}" srcOrd="0" destOrd="0" parTransId="{771E1B03-6B92-4279-ABB0-E64E5ED0F918}" sibTransId="{9660488D-D491-4155-A647-995D8248C08F}"/>
    <dgm:cxn modelId="{3C5AC234-EA20-419E-90BC-FEDADB204AF1}" type="presOf" srcId="{EFFC9DF3-7695-483B-AF8A-9DB4A86CF16B}" destId="{5C3234C6-E487-4E45-8CD7-2A8E7C28EAFC}" srcOrd="0" destOrd="0" presId="urn:microsoft.com/office/officeart/2005/8/layout/vList2"/>
    <dgm:cxn modelId="{F737206D-E955-40ED-B6BE-B2BE8E04647B}" type="presOf" srcId="{FC5B8D7B-8E0F-4880-AD20-4364313A500A}" destId="{8126F753-EB9C-49D3-B75B-583337D698C8}" srcOrd="0" destOrd="0" presId="urn:microsoft.com/office/officeart/2005/8/layout/vList2"/>
    <dgm:cxn modelId="{90B1F0CE-59A0-443A-B7CC-19211186E396}" srcId="{A7407445-6A7D-4DFA-A81E-ADFE56D6BFC6}" destId="{FC5B8D7B-8E0F-4880-AD20-4364313A500A}" srcOrd="1" destOrd="0" parTransId="{729F81C4-B78F-40D6-8F93-AFF53BDA0072}" sibTransId="{B75F4A5B-AA3A-4C22-A537-C139FEEE1EC9}"/>
    <dgm:cxn modelId="{FAFEFAF7-622C-4000-AA0D-07207887A7C8}" srcId="{A7407445-6A7D-4DFA-A81E-ADFE56D6BFC6}" destId="{8933C078-0744-4431-AFDC-27EC6CB8667D}" srcOrd="2" destOrd="0" parTransId="{6295BD74-14EE-45DE-B7BA-1909919B96A5}" sibTransId="{2CD95573-F107-4FA2-99D9-3BF9AC109178}"/>
    <dgm:cxn modelId="{154D20FF-4B98-4516-957F-5CEC87553C71}" type="presOf" srcId="{8933C078-0744-4431-AFDC-27EC6CB8667D}" destId="{F0FE2AA4-077A-437A-B5B2-A938B723E1EE}" srcOrd="0" destOrd="0" presId="urn:microsoft.com/office/officeart/2005/8/layout/vList2"/>
    <dgm:cxn modelId="{09369924-DCED-499F-A1F2-858312C1E238}" type="presParOf" srcId="{52BE0841-A495-4AEF-A196-26FCAD3E0C34}" destId="{5C3234C6-E487-4E45-8CD7-2A8E7C28EAFC}" srcOrd="0" destOrd="0" presId="urn:microsoft.com/office/officeart/2005/8/layout/vList2"/>
    <dgm:cxn modelId="{0D7BFC06-DEB5-49AB-8356-076014B161DB}" type="presParOf" srcId="{52BE0841-A495-4AEF-A196-26FCAD3E0C34}" destId="{BE1CFCFE-D6D0-41BC-8D10-FBA0CC64B745}" srcOrd="1" destOrd="0" presId="urn:microsoft.com/office/officeart/2005/8/layout/vList2"/>
    <dgm:cxn modelId="{D9C832D6-41B2-4A7C-BD13-5B12A8D63788}" type="presParOf" srcId="{52BE0841-A495-4AEF-A196-26FCAD3E0C34}" destId="{8126F753-EB9C-49D3-B75B-583337D698C8}" srcOrd="2" destOrd="0" presId="urn:microsoft.com/office/officeart/2005/8/layout/vList2"/>
    <dgm:cxn modelId="{1E301B8C-F19D-4BD9-A044-9091B0BEDE45}" type="presParOf" srcId="{52BE0841-A495-4AEF-A196-26FCAD3E0C34}" destId="{D7799557-7EBC-4103-BF37-C0F487971B41}" srcOrd="3" destOrd="0" presId="urn:microsoft.com/office/officeart/2005/8/layout/vList2"/>
    <dgm:cxn modelId="{63F44C16-4401-4C66-B004-3EFAD329D934}" type="presParOf" srcId="{52BE0841-A495-4AEF-A196-26FCAD3E0C34}" destId="{F0FE2AA4-077A-437A-B5B2-A938B723E1E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7407445-6A7D-4DFA-A81E-ADFE56D6BFC6}" type="doc">
      <dgm:prSet loTypeId="urn:microsoft.com/office/officeart/2005/8/layout/vList2" loCatId="list" qsTypeId="urn:microsoft.com/office/officeart/2005/8/quickstyle/simple1" qsCatId="simple" csTypeId="urn:microsoft.com/office/officeart/2005/8/colors/accent4_1" csCatId="accent4" phldr="1"/>
      <dgm:spPr/>
      <dgm:t>
        <a:bodyPr/>
        <a:lstStyle/>
        <a:p>
          <a:endParaRPr lang="bg-BG"/>
        </a:p>
      </dgm:t>
    </dgm:pt>
    <dgm:pt modelId="{EFFC9DF3-7695-483B-AF8A-9DB4A86CF16B}">
      <dgm:prSet phldrT="[Текст]"/>
      <dgm:spPr/>
      <dgm:t>
        <a:bodyPr/>
        <a:lstStyle/>
        <a:p>
          <a:r>
            <a:rPr lang="nl-NL" dirty="0"/>
            <a:t>Further polarisation/ radicalisation</a:t>
          </a:r>
        </a:p>
      </dgm:t>
    </dgm:pt>
    <dgm:pt modelId="{771E1B03-6B92-4279-ABB0-E64E5ED0F918}" type="parTrans" cxnId="{45E4DD29-00E7-453E-9A63-E0B8098F69F7}">
      <dgm:prSet/>
      <dgm:spPr/>
      <dgm:t>
        <a:bodyPr/>
        <a:lstStyle/>
        <a:p>
          <a:endParaRPr lang="bg-BG"/>
        </a:p>
      </dgm:t>
    </dgm:pt>
    <dgm:pt modelId="{9660488D-D491-4155-A647-995D8248C08F}" type="sibTrans" cxnId="{45E4DD29-00E7-453E-9A63-E0B8098F69F7}">
      <dgm:prSet/>
      <dgm:spPr/>
      <dgm:t>
        <a:bodyPr/>
        <a:lstStyle/>
        <a:p>
          <a:endParaRPr lang="bg-BG"/>
        </a:p>
      </dgm:t>
    </dgm:pt>
    <dgm:pt modelId="{52BE0841-A495-4AEF-A196-26FCAD3E0C34}" type="pres">
      <dgm:prSet presAssocID="{A7407445-6A7D-4DFA-A81E-ADFE56D6BFC6}" presName="linear" presStyleCnt="0">
        <dgm:presLayoutVars>
          <dgm:animLvl val="lvl"/>
          <dgm:resizeHandles val="exact"/>
        </dgm:presLayoutVars>
      </dgm:prSet>
      <dgm:spPr/>
    </dgm:pt>
    <dgm:pt modelId="{5C3234C6-E487-4E45-8CD7-2A8E7C28EAFC}" type="pres">
      <dgm:prSet presAssocID="{EFFC9DF3-7695-483B-AF8A-9DB4A86CF16B}" presName="parentText" presStyleLbl="node1" presStyleIdx="0" presStyleCnt="1">
        <dgm:presLayoutVars>
          <dgm:chMax val="0"/>
          <dgm:bulletEnabled val="1"/>
        </dgm:presLayoutVars>
      </dgm:prSet>
      <dgm:spPr/>
    </dgm:pt>
  </dgm:ptLst>
  <dgm:cxnLst>
    <dgm:cxn modelId="{C2B78716-D4C1-4693-9146-9E4663CC38BA}" type="presOf" srcId="{A7407445-6A7D-4DFA-A81E-ADFE56D6BFC6}" destId="{52BE0841-A495-4AEF-A196-26FCAD3E0C34}" srcOrd="0" destOrd="0" presId="urn:microsoft.com/office/officeart/2005/8/layout/vList2"/>
    <dgm:cxn modelId="{45E4DD29-00E7-453E-9A63-E0B8098F69F7}" srcId="{A7407445-6A7D-4DFA-A81E-ADFE56D6BFC6}" destId="{EFFC9DF3-7695-483B-AF8A-9DB4A86CF16B}" srcOrd="0" destOrd="0" parTransId="{771E1B03-6B92-4279-ABB0-E64E5ED0F918}" sibTransId="{9660488D-D491-4155-A647-995D8248C08F}"/>
    <dgm:cxn modelId="{3C5AC234-EA20-419E-90BC-FEDADB204AF1}" type="presOf" srcId="{EFFC9DF3-7695-483B-AF8A-9DB4A86CF16B}" destId="{5C3234C6-E487-4E45-8CD7-2A8E7C28EAFC}" srcOrd="0" destOrd="0" presId="urn:microsoft.com/office/officeart/2005/8/layout/vList2"/>
    <dgm:cxn modelId="{09369924-DCED-499F-A1F2-858312C1E238}" type="presParOf" srcId="{52BE0841-A495-4AEF-A196-26FCAD3E0C34}" destId="{5C3234C6-E487-4E45-8CD7-2A8E7C28EAFC}"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7407445-6A7D-4DFA-A81E-ADFE56D6BFC6}"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bg-BG"/>
        </a:p>
      </dgm:t>
    </dgm:pt>
    <dgm:pt modelId="{EFFC9DF3-7695-483B-AF8A-9DB4A86CF16B}">
      <dgm:prSet phldrT="[Текст]"/>
      <dgm:spPr>
        <a:ln>
          <a:solidFill>
            <a:srgbClr val="C00000"/>
          </a:solidFill>
        </a:ln>
      </dgm:spPr>
      <dgm:t>
        <a:bodyPr/>
        <a:lstStyle/>
        <a:p>
          <a:r>
            <a:rPr lang="nl-NL"/>
            <a:t>Anger</a:t>
          </a:r>
          <a:endParaRPr lang="nl-NL" dirty="0"/>
        </a:p>
      </dgm:t>
    </dgm:pt>
    <dgm:pt modelId="{771E1B03-6B92-4279-ABB0-E64E5ED0F918}" type="parTrans" cxnId="{45E4DD29-00E7-453E-9A63-E0B8098F69F7}">
      <dgm:prSet/>
      <dgm:spPr/>
      <dgm:t>
        <a:bodyPr/>
        <a:lstStyle/>
        <a:p>
          <a:endParaRPr lang="bg-BG"/>
        </a:p>
      </dgm:t>
    </dgm:pt>
    <dgm:pt modelId="{9660488D-D491-4155-A647-995D8248C08F}" type="sibTrans" cxnId="{45E4DD29-00E7-453E-9A63-E0B8098F69F7}">
      <dgm:prSet/>
      <dgm:spPr/>
      <dgm:t>
        <a:bodyPr/>
        <a:lstStyle/>
        <a:p>
          <a:endParaRPr lang="bg-BG"/>
        </a:p>
      </dgm:t>
    </dgm:pt>
    <dgm:pt modelId="{31FE1FAC-9B47-4E60-8F5E-E93E2C91CE80}">
      <dgm:prSet phldrT="[Текст]"/>
      <dgm:spPr>
        <a:ln>
          <a:solidFill>
            <a:srgbClr val="C00000"/>
          </a:solidFill>
        </a:ln>
      </dgm:spPr>
      <dgm:t>
        <a:bodyPr/>
        <a:lstStyle/>
        <a:p>
          <a:r>
            <a:rPr lang="nl-NL" dirty="0"/>
            <a:t>Injustice</a:t>
          </a:r>
          <a:endParaRPr lang="bg-BG" dirty="0"/>
        </a:p>
      </dgm:t>
    </dgm:pt>
    <dgm:pt modelId="{A426774C-7A01-4116-A78C-5C2EB5982485}" type="parTrans" cxnId="{224D003F-CA2D-4F19-B1DD-FC3D0F938FE2}">
      <dgm:prSet/>
      <dgm:spPr/>
      <dgm:t>
        <a:bodyPr/>
        <a:lstStyle/>
        <a:p>
          <a:endParaRPr lang="bg-BG"/>
        </a:p>
      </dgm:t>
    </dgm:pt>
    <dgm:pt modelId="{4FBF7C47-1F9C-469B-B209-1B9C7C53773A}" type="sibTrans" cxnId="{224D003F-CA2D-4F19-B1DD-FC3D0F938FE2}">
      <dgm:prSet/>
      <dgm:spPr/>
      <dgm:t>
        <a:bodyPr/>
        <a:lstStyle/>
        <a:p>
          <a:endParaRPr lang="bg-BG"/>
        </a:p>
      </dgm:t>
    </dgm:pt>
    <dgm:pt modelId="{8DB53F2D-DBF6-4E45-B88A-15E19EFACE85}">
      <dgm:prSet phldrT="[Текст]"/>
      <dgm:spPr>
        <a:ln>
          <a:solidFill>
            <a:srgbClr val="C00000"/>
          </a:solidFill>
        </a:ln>
      </dgm:spPr>
      <dgm:t>
        <a:bodyPr/>
        <a:lstStyle/>
        <a:p>
          <a:r>
            <a:rPr lang="en-US" dirty="0"/>
            <a:t>It is ineffective</a:t>
          </a:r>
          <a:endParaRPr lang="bg-BG" dirty="0"/>
        </a:p>
      </dgm:t>
    </dgm:pt>
    <dgm:pt modelId="{EE88A2A9-E0AF-4685-B995-91342C801E1E}" type="parTrans" cxnId="{B8B8602E-1B72-4473-BBC3-83C480FEB502}">
      <dgm:prSet/>
      <dgm:spPr/>
      <dgm:t>
        <a:bodyPr/>
        <a:lstStyle/>
        <a:p>
          <a:endParaRPr lang="bg-BG"/>
        </a:p>
      </dgm:t>
    </dgm:pt>
    <dgm:pt modelId="{2D5356C2-F5F3-4E51-934B-35391AE0DC6D}" type="sibTrans" cxnId="{B8B8602E-1B72-4473-BBC3-83C480FEB502}">
      <dgm:prSet/>
      <dgm:spPr/>
      <dgm:t>
        <a:bodyPr/>
        <a:lstStyle/>
        <a:p>
          <a:endParaRPr lang="bg-BG"/>
        </a:p>
      </dgm:t>
    </dgm:pt>
    <dgm:pt modelId="{52BE0841-A495-4AEF-A196-26FCAD3E0C34}" type="pres">
      <dgm:prSet presAssocID="{A7407445-6A7D-4DFA-A81E-ADFE56D6BFC6}" presName="linear" presStyleCnt="0">
        <dgm:presLayoutVars>
          <dgm:animLvl val="lvl"/>
          <dgm:resizeHandles val="exact"/>
        </dgm:presLayoutVars>
      </dgm:prSet>
      <dgm:spPr/>
    </dgm:pt>
    <dgm:pt modelId="{5C3234C6-E487-4E45-8CD7-2A8E7C28EAFC}" type="pres">
      <dgm:prSet presAssocID="{EFFC9DF3-7695-483B-AF8A-9DB4A86CF16B}" presName="parentText" presStyleLbl="node1" presStyleIdx="0" presStyleCnt="3">
        <dgm:presLayoutVars>
          <dgm:chMax val="0"/>
          <dgm:bulletEnabled val="1"/>
        </dgm:presLayoutVars>
      </dgm:prSet>
      <dgm:spPr/>
    </dgm:pt>
    <dgm:pt modelId="{BE1CFCFE-D6D0-41BC-8D10-FBA0CC64B745}" type="pres">
      <dgm:prSet presAssocID="{9660488D-D491-4155-A647-995D8248C08F}" presName="spacer" presStyleCnt="0"/>
      <dgm:spPr/>
    </dgm:pt>
    <dgm:pt modelId="{BCDD70E3-6BA4-4B16-80DE-8B16907E36D4}" type="pres">
      <dgm:prSet presAssocID="{31FE1FAC-9B47-4E60-8F5E-E93E2C91CE80}" presName="parentText" presStyleLbl="node1" presStyleIdx="1" presStyleCnt="3">
        <dgm:presLayoutVars>
          <dgm:chMax val="0"/>
          <dgm:bulletEnabled val="1"/>
        </dgm:presLayoutVars>
      </dgm:prSet>
      <dgm:spPr/>
    </dgm:pt>
    <dgm:pt modelId="{ADB85D1E-93D0-4C94-BBA5-092CBB404D6E}" type="pres">
      <dgm:prSet presAssocID="{4FBF7C47-1F9C-469B-B209-1B9C7C53773A}" presName="spacer" presStyleCnt="0"/>
      <dgm:spPr/>
    </dgm:pt>
    <dgm:pt modelId="{9B7281B0-BFC2-4674-94B4-B58579D0DAC3}" type="pres">
      <dgm:prSet presAssocID="{8DB53F2D-DBF6-4E45-B88A-15E19EFACE85}" presName="parentText" presStyleLbl="node1" presStyleIdx="2" presStyleCnt="3">
        <dgm:presLayoutVars>
          <dgm:chMax val="0"/>
          <dgm:bulletEnabled val="1"/>
        </dgm:presLayoutVars>
      </dgm:prSet>
      <dgm:spPr/>
    </dgm:pt>
  </dgm:ptLst>
  <dgm:cxnLst>
    <dgm:cxn modelId="{C2B78716-D4C1-4693-9146-9E4663CC38BA}" type="presOf" srcId="{A7407445-6A7D-4DFA-A81E-ADFE56D6BFC6}" destId="{52BE0841-A495-4AEF-A196-26FCAD3E0C34}" srcOrd="0" destOrd="0" presId="urn:microsoft.com/office/officeart/2005/8/layout/vList2"/>
    <dgm:cxn modelId="{45E4DD29-00E7-453E-9A63-E0B8098F69F7}" srcId="{A7407445-6A7D-4DFA-A81E-ADFE56D6BFC6}" destId="{EFFC9DF3-7695-483B-AF8A-9DB4A86CF16B}" srcOrd="0" destOrd="0" parTransId="{771E1B03-6B92-4279-ABB0-E64E5ED0F918}" sibTransId="{9660488D-D491-4155-A647-995D8248C08F}"/>
    <dgm:cxn modelId="{B8B8602E-1B72-4473-BBC3-83C480FEB502}" srcId="{A7407445-6A7D-4DFA-A81E-ADFE56D6BFC6}" destId="{8DB53F2D-DBF6-4E45-B88A-15E19EFACE85}" srcOrd="2" destOrd="0" parTransId="{EE88A2A9-E0AF-4685-B995-91342C801E1E}" sibTransId="{2D5356C2-F5F3-4E51-934B-35391AE0DC6D}"/>
    <dgm:cxn modelId="{3C5AC234-EA20-419E-90BC-FEDADB204AF1}" type="presOf" srcId="{EFFC9DF3-7695-483B-AF8A-9DB4A86CF16B}" destId="{5C3234C6-E487-4E45-8CD7-2A8E7C28EAFC}" srcOrd="0" destOrd="0" presId="urn:microsoft.com/office/officeart/2005/8/layout/vList2"/>
    <dgm:cxn modelId="{224D003F-CA2D-4F19-B1DD-FC3D0F938FE2}" srcId="{A7407445-6A7D-4DFA-A81E-ADFE56D6BFC6}" destId="{31FE1FAC-9B47-4E60-8F5E-E93E2C91CE80}" srcOrd="1" destOrd="0" parTransId="{A426774C-7A01-4116-A78C-5C2EB5982485}" sibTransId="{4FBF7C47-1F9C-469B-B209-1B9C7C53773A}"/>
    <dgm:cxn modelId="{C2612648-9B79-4A25-841E-77A2D149035D}" type="presOf" srcId="{8DB53F2D-DBF6-4E45-B88A-15E19EFACE85}" destId="{9B7281B0-BFC2-4674-94B4-B58579D0DAC3}" srcOrd="0" destOrd="0" presId="urn:microsoft.com/office/officeart/2005/8/layout/vList2"/>
    <dgm:cxn modelId="{9FA9D274-ED98-4336-89E6-40B538D42984}" type="presOf" srcId="{31FE1FAC-9B47-4E60-8F5E-E93E2C91CE80}" destId="{BCDD70E3-6BA4-4B16-80DE-8B16907E36D4}" srcOrd="0" destOrd="0" presId="urn:microsoft.com/office/officeart/2005/8/layout/vList2"/>
    <dgm:cxn modelId="{09369924-DCED-499F-A1F2-858312C1E238}" type="presParOf" srcId="{52BE0841-A495-4AEF-A196-26FCAD3E0C34}" destId="{5C3234C6-E487-4E45-8CD7-2A8E7C28EAFC}" srcOrd="0" destOrd="0" presId="urn:microsoft.com/office/officeart/2005/8/layout/vList2"/>
    <dgm:cxn modelId="{0D7BFC06-DEB5-49AB-8356-076014B161DB}" type="presParOf" srcId="{52BE0841-A495-4AEF-A196-26FCAD3E0C34}" destId="{BE1CFCFE-D6D0-41BC-8D10-FBA0CC64B745}" srcOrd="1" destOrd="0" presId="urn:microsoft.com/office/officeart/2005/8/layout/vList2"/>
    <dgm:cxn modelId="{00BDEB55-A187-4241-889F-A7D9F423E5FE}" type="presParOf" srcId="{52BE0841-A495-4AEF-A196-26FCAD3E0C34}" destId="{BCDD70E3-6BA4-4B16-80DE-8B16907E36D4}" srcOrd="2" destOrd="0" presId="urn:microsoft.com/office/officeart/2005/8/layout/vList2"/>
    <dgm:cxn modelId="{26792777-45A6-4328-97F0-FA24D5196AF6}" type="presParOf" srcId="{52BE0841-A495-4AEF-A196-26FCAD3E0C34}" destId="{ADB85D1E-93D0-4C94-BBA5-092CBB404D6E}" srcOrd="3" destOrd="0" presId="urn:microsoft.com/office/officeart/2005/8/layout/vList2"/>
    <dgm:cxn modelId="{2CC1912B-2F1D-441A-BAE8-E1EFD8493EB7}" type="presParOf" srcId="{52BE0841-A495-4AEF-A196-26FCAD3E0C34}" destId="{9B7281B0-BFC2-4674-94B4-B58579D0DAC3}" srcOrd="4" destOrd="0" presId="urn:microsoft.com/office/officeart/2005/8/layout/vList2"/>
  </dgm:cxnLst>
  <dgm:bg>
    <a:noFill/>
  </dgm:bg>
  <dgm:whole>
    <a:ln>
      <a:noFill/>
    </a:ln>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E04C62-F893-4AA2-B475-4EA6A44263F3}">
      <dsp:nvSpPr>
        <dsp:cNvPr id="0" name=""/>
        <dsp:cNvSpPr/>
      </dsp:nvSpPr>
      <dsp:spPr>
        <a:xfrm>
          <a:off x="838112" y="2544833"/>
          <a:ext cx="1263362" cy="631681"/>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7 workshops</a:t>
          </a:r>
          <a:endParaRPr lang="bg-BG" sz="1300" kern="1200" dirty="0"/>
        </a:p>
      </dsp:txBody>
      <dsp:txXfrm>
        <a:off x="856613" y="2563334"/>
        <a:ext cx="1226360" cy="594679"/>
      </dsp:txXfrm>
    </dsp:sp>
    <dsp:sp modelId="{32B24CF6-D12B-4548-952E-6BF534F65B84}">
      <dsp:nvSpPr>
        <dsp:cNvPr id="0" name=""/>
        <dsp:cNvSpPr/>
      </dsp:nvSpPr>
      <dsp:spPr>
        <a:xfrm rot="17132988">
          <a:off x="1411606" y="1941250"/>
          <a:ext cx="1885081" cy="22763"/>
        </a:xfrm>
        <a:custGeom>
          <a:avLst/>
          <a:gdLst/>
          <a:ahLst/>
          <a:cxnLst/>
          <a:rect l="0" t="0" r="0" b="0"/>
          <a:pathLst>
            <a:path>
              <a:moveTo>
                <a:pt x="0" y="11381"/>
              </a:moveTo>
              <a:lnTo>
                <a:pt x="1885081"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bg-BG" sz="600" kern="1200"/>
        </a:p>
      </dsp:txBody>
      <dsp:txXfrm>
        <a:off x="2307019" y="1905505"/>
        <a:ext cx="94254" cy="94254"/>
      </dsp:txXfrm>
    </dsp:sp>
    <dsp:sp modelId="{31B1D687-11EC-48F1-83F7-68AF7C6C3A63}">
      <dsp:nvSpPr>
        <dsp:cNvPr id="0" name=""/>
        <dsp:cNvSpPr/>
      </dsp:nvSpPr>
      <dsp:spPr>
        <a:xfrm>
          <a:off x="2606818" y="728750"/>
          <a:ext cx="1263362" cy="631681"/>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Individual capacity building</a:t>
          </a:r>
          <a:endParaRPr lang="bg-BG" sz="1300" kern="1200" dirty="0"/>
        </a:p>
      </dsp:txBody>
      <dsp:txXfrm>
        <a:off x="2625319" y="747251"/>
        <a:ext cx="1226360" cy="594679"/>
      </dsp:txXfrm>
    </dsp:sp>
    <dsp:sp modelId="{D5EE364E-275D-4E10-ADF3-8B92DDD75254}">
      <dsp:nvSpPr>
        <dsp:cNvPr id="0" name=""/>
        <dsp:cNvSpPr/>
      </dsp:nvSpPr>
      <dsp:spPr>
        <a:xfrm rot="18289469">
          <a:off x="3680394" y="669992"/>
          <a:ext cx="884917" cy="22763"/>
        </a:xfrm>
        <a:custGeom>
          <a:avLst/>
          <a:gdLst/>
          <a:ahLst/>
          <a:cxnLst/>
          <a:rect l="0" t="0" r="0" b="0"/>
          <a:pathLst>
            <a:path>
              <a:moveTo>
                <a:pt x="0" y="11381"/>
              </a:moveTo>
              <a:lnTo>
                <a:pt x="884917"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00730" y="659251"/>
        <a:ext cx="44245" cy="44245"/>
      </dsp:txXfrm>
    </dsp:sp>
    <dsp:sp modelId="{5C81EBB6-5A17-474F-A68A-EB8EFE691F92}">
      <dsp:nvSpPr>
        <dsp:cNvPr id="0" name=""/>
        <dsp:cNvSpPr/>
      </dsp:nvSpPr>
      <dsp:spPr>
        <a:xfrm>
          <a:off x="4375525" y="2316"/>
          <a:ext cx="1263362" cy="631681"/>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Coaching and parenting</a:t>
          </a:r>
          <a:endParaRPr lang="bg-BG" sz="1300" kern="1200" dirty="0"/>
        </a:p>
      </dsp:txBody>
      <dsp:txXfrm>
        <a:off x="4394026" y="20817"/>
        <a:ext cx="1226360" cy="594679"/>
      </dsp:txXfrm>
    </dsp:sp>
    <dsp:sp modelId="{6B4CC6B1-0051-4F59-B753-D5C0D40DB04F}">
      <dsp:nvSpPr>
        <dsp:cNvPr id="0" name=""/>
        <dsp:cNvSpPr/>
      </dsp:nvSpPr>
      <dsp:spPr>
        <a:xfrm>
          <a:off x="3870181" y="1033208"/>
          <a:ext cx="505344" cy="22763"/>
        </a:xfrm>
        <a:custGeom>
          <a:avLst/>
          <a:gdLst/>
          <a:ahLst/>
          <a:cxnLst/>
          <a:rect l="0" t="0" r="0" b="0"/>
          <a:pathLst>
            <a:path>
              <a:moveTo>
                <a:pt x="0" y="11381"/>
              </a:moveTo>
              <a:lnTo>
                <a:pt x="505344"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10219" y="1031957"/>
        <a:ext cx="25267" cy="25267"/>
      </dsp:txXfrm>
    </dsp:sp>
    <dsp:sp modelId="{5CCF7575-E76C-4274-96CA-76B0A01B8BF2}">
      <dsp:nvSpPr>
        <dsp:cNvPr id="0" name=""/>
        <dsp:cNvSpPr/>
      </dsp:nvSpPr>
      <dsp:spPr>
        <a:xfrm>
          <a:off x="4375525" y="728750"/>
          <a:ext cx="1263362" cy="631681"/>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Critical thinking</a:t>
          </a:r>
          <a:endParaRPr lang="bg-BG" sz="1300" kern="1200" dirty="0"/>
        </a:p>
      </dsp:txBody>
      <dsp:txXfrm>
        <a:off x="4394026" y="747251"/>
        <a:ext cx="1226360" cy="594679"/>
      </dsp:txXfrm>
    </dsp:sp>
    <dsp:sp modelId="{5F11B917-DEF9-4C42-B1A3-E2AE88CA3AC1}">
      <dsp:nvSpPr>
        <dsp:cNvPr id="0" name=""/>
        <dsp:cNvSpPr/>
      </dsp:nvSpPr>
      <dsp:spPr>
        <a:xfrm rot="3310531">
          <a:off x="3680394" y="1396425"/>
          <a:ext cx="884917" cy="22763"/>
        </a:xfrm>
        <a:custGeom>
          <a:avLst/>
          <a:gdLst/>
          <a:ahLst/>
          <a:cxnLst/>
          <a:rect l="0" t="0" r="0" b="0"/>
          <a:pathLst>
            <a:path>
              <a:moveTo>
                <a:pt x="0" y="11381"/>
              </a:moveTo>
              <a:lnTo>
                <a:pt x="884917"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00730" y="1385684"/>
        <a:ext cx="44245" cy="44245"/>
      </dsp:txXfrm>
    </dsp:sp>
    <dsp:sp modelId="{753C46A5-89DF-4099-9DAB-73E019B97C54}">
      <dsp:nvSpPr>
        <dsp:cNvPr id="0" name=""/>
        <dsp:cNvSpPr/>
      </dsp:nvSpPr>
      <dsp:spPr>
        <a:xfrm>
          <a:off x="4375525" y="1455183"/>
          <a:ext cx="1263362" cy="631681"/>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Anger management</a:t>
          </a:r>
          <a:endParaRPr lang="bg-BG" sz="1300" kern="1200" dirty="0"/>
        </a:p>
      </dsp:txBody>
      <dsp:txXfrm>
        <a:off x="4394026" y="1473684"/>
        <a:ext cx="1226360" cy="594679"/>
      </dsp:txXfrm>
    </dsp:sp>
    <dsp:sp modelId="{806929F4-30CE-4606-A54C-81E6598712E2}">
      <dsp:nvSpPr>
        <dsp:cNvPr id="0" name=""/>
        <dsp:cNvSpPr/>
      </dsp:nvSpPr>
      <dsp:spPr>
        <a:xfrm rot="2142401">
          <a:off x="2042979" y="3030900"/>
          <a:ext cx="622334" cy="22763"/>
        </a:xfrm>
        <a:custGeom>
          <a:avLst/>
          <a:gdLst/>
          <a:ahLst/>
          <a:cxnLst/>
          <a:rect l="0" t="0" r="0" b="0"/>
          <a:pathLst>
            <a:path>
              <a:moveTo>
                <a:pt x="0" y="11381"/>
              </a:moveTo>
              <a:lnTo>
                <a:pt x="622334"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2338588" y="3026723"/>
        <a:ext cx="31116" cy="31116"/>
      </dsp:txXfrm>
    </dsp:sp>
    <dsp:sp modelId="{AB7CE315-A47D-484E-AF74-16B54A879364}">
      <dsp:nvSpPr>
        <dsp:cNvPr id="0" name=""/>
        <dsp:cNvSpPr/>
      </dsp:nvSpPr>
      <dsp:spPr>
        <a:xfrm>
          <a:off x="2606818" y="2908049"/>
          <a:ext cx="1263362" cy="631681"/>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Community capacity building</a:t>
          </a:r>
          <a:endParaRPr lang="bg-BG" sz="1300" kern="1200" dirty="0"/>
        </a:p>
      </dsp:txBody>
      <dsp:txXfrm>
        <a:off x="2625319" y="2926550"/>
        <a:ext cx="1226360" cy="594679"/>
      </dsp:txXfrm>
    </dsp:sp>
    <dsp:sp modelId="{624F5E0E-144C-40C5-B6A9-809064F2A67D}">
      <dsp:nvSpPr>
        <dsp:cNvPr id="0" name=""/>
        <dsp:cNvSpPr/>
      </dsp:nvSpPr>
      <dsp:spPr>
        <a:xfrm rot="18289469">
          <a:off x="3680394" y="2849291"/>
          <a:ext cx="884917" cy="22763"/>
        </a:xfrm>
        <a:custGeom>
          <a:avLst/>
          <a:gdLst/>
          <a:ahLst/>
          <a:cxnLst/>
          <a:rect l="0" t="0" r="0" b="0"/>
          <a:pathLst>
            <a:path>
              <a:moveTo>
                <a:pt x="0" y="11381"/>
              </a:moveTo>
              <a:lnTo>
                <a:pt x="884917"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00730" y="2838550"/>
        <a:ext cx="44245" cy="44245"/>
      </dsp:txXfrm>
    </dsp:sp>
    <dsp:sp modelId="{209AC506-7A06-4C43-907C-539674530672}">
      <dsp:nvSpPr>
        <dsp:cNvPr id="0" name=""/>
        <dsp:cNvSpPr/>
      </dsp:nvSpPr>
      <dsp:spPr>
        <a:xfrm>
          <a:off x="4375525" y="2181616"/>
          <a:ext cx="1263362" cy="631681"/>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Narratives and identity</a:t>
          </a:r>
          <a:endParaRPr lang="bg-BG" sz="1300" kern="1200" dirty="0"/>
        </a:p>
      </dsp:txBody>
      <dsp:txXfrm>
        <a:off x="4394026" y="2200117"/>
        <a:ext cx="1226360" cy="594679"/>
      </dsp:txXfrm>
    </dsp:sp>
    <dsp:sp modelId="{BC6E53BC-3EB5-44A9-A6AF-787968648BA4}">
      <dsp:nvSpPr>
        <dsp:cNvPr id="0" name=""/>
        <dsp:cNvSpPr/>
      </dsp:nvSpPr>
      <dsp:spPr>
        <a:xfrm>
          <a:off x="3870181" y="3212508"/>
          <a:ext cx="505344" cy="22763"/>
        </a:xfrm>
        <a:custGeom>
          <a:avLst/>
          <a:gdLst/>
          <a:ahLst/>
          <a:cxnLst/>
          <a:rect l="0" t="0" r="0" b="0"/>
          <a:pathLst>
            <a:path>
              <a:moveTo>
                <a:pt x="0" y="11381"/>
              </a:moveTo>
              <a:lnTo>
                <a:pt x="505344"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10219" y="3211256"/>
        <a:ext cx="25267" cy="25267"/>
      </dsp:txXfrm>
    </dsp:sp>
    <dsp:sp modelId="{C92CC2BD-95BA-4A46-A0BD-FCBDDAFCF77D}">
      <dsp:nvSpPr>
        <dsp:cNvPr id="0" name=""/>
        <dsp:cNvSpPr/>
      </dsp:nvSpPr>
      <dsp:spPr>
        <a:xfrm>
          <a:off x="4375525" y="2908049"/>
          <a:ext cx="1263362" cy="631681"/>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Debating and simulation</a:t>
          </a:r>
          <a:endParaRPr lang="bg-BG" sz="1300" kern="1200" dirty="0"/>
        </a:p>
      </dsp:txBody>
      <dsp:txXfrm>
        <a:off x="4394026" y="2926550"/>
        <a:ext cx="1226360" cy="594679"/>
      </dsp:txXfrm>
    </dsp:sp>
    <dsp:sp modelId="{6552871A-9F2C-40C6-BB3A-1D6F227DF39D}">
      <dsp:nvSpPr>
        <dsp:cNvPr id="0" name=""/>
        <dsp:cNvSpPr/>
      </dsp:nvSpPr>
      <dsp:spPr>
        <a:xfrm rot="3310531">
          <a:off x="3680394" y="3575724"/>
          <a:ext cx="884917" cy="22763"/>
        </a:xfrm>
        <a:custGeom>
          <a:avLst/>
          <a:gdLst/>
          <a:ahLst/>
          <a:cxnLst/>
          <a:rect l="0" t="0" r="0" b="0"/>
          <a:pathLst>
            <a:path>
              <a:moveTo>
                <a:pt x="0" y="11381"/>
              </a:moveTo>
              <a:lnTo>
                <a:pt x="884917"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00730" y="3564983"/>
        <a:ext cx="44245" cy="44245"/>
      </dsp:txXfrm>
    </dsp:sp>
    <dsp:sp modelId="{44220A00-6C43-4BC2-9B75-92EED113ADB5}">
      <dsp:nvSpPr>
        <dsp:cNvPr id="0" name=""/>
        <dsp:cNvSpPr/>
      </dsp:nvSpPr>
      <dsp:spPr>
        <a:xfrm>
          <a:off x="4375525" y="3634482"/>
          <a:ext cx="1263362" cy="631681"/>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Conflict management</a:t>
          </a:r>
          <a:endParaRPr lang="bg-BG" sz="1300" kern="1200" dirty="0"/>
        </a:p>
      </dsp:txBody>
      <dsp:txXfrm>
        <a:off x="4394026" y="3652983"/>
        <a:ext cx="1226360" cy="594679"/>
      </dsp:txXfrm>
    </dsp:sp>
    <dsp:sp modelId="{DCFDD876-4638-494D-B622-8005193ED59B}">
      <dsp:nvSpPr>
        <dsp:cNvPr id="0" name=""/>
        <dsp:cNvSpPr/>
      </dsp:nvSpPr>
      <dsp:spPr>
        <a:xfrm rot="4467012">
          <a:off x="1411606" y="3757333"/>
          <a:ext cx="1885081" cy="22763"/>
        </a:xfrm>
        <a:custGeom>
          <a:avLst/>
          <a:gdLst/>
          <a:ahLst/>
          <a:cxnLst/>
          <a:rect l="0" t="0" r="0" b="0"/>
          <a:pathLst>
            <a:path>
              <a:moveTo>
                <a:pt x="0" y="11381"/>
              </a:moveTo>
              <a:lnTo>
                <a:pt x="1885081" y="11381"/>
              </a:lnTo>
            </a:path>
          </a:pathLst>
        </a:custGeom>
        <a:no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bg-BG" sz="600" kern="1200"/>
        </a:p>
      </dsp:txBody>
      <dsp:txXfrm>
        <a:off x="2307019" y="3721588"/>
        <a:ext cx="94254" cy="94254"/>
      </dsp:txXfrm>
    </dsp:sp>
    <dsp:sp modelId="{0CA94541-B13B-4BCC-8ED0-E8459C0CD0E5}">
      <dsp:nvSpPr>
        <dsp:cNvPr id="0" name=""/>
        <dsp:cNvSpPr/>
      </dsp:nvSpPr>
      <dsp:spPr>
        <a:xfrm>
          <a:off x="2606818" y="4360916"/>
          <a:ext cx="1263362" cy="631681"/>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State response</a:t>
          </a:r>
          <a:endParaRPr lang="bg-BG" sz="1300" kern="1200" dirty="0"/>
        </a:p>
      </dsp:txBody>
      <dsp:txXfrm>
        <a:off x="2625319" y="4379417"/>
        <a:ext cx="1226360" cy="594679"/>
      </dsp:txXfrm>
    </dsp:sp>
    <dsp:sp modelId="{64C35001-29B9-4060-BC13-7C9FFE36CF79}">
      <dsp:nvSpPr>
        <dsp:cNvPr id="0" name=""/>
        <dsp:cNvSpPr/>
      </dsp:nvSpPr>
      <dsp:spPr>
        <a:xfrm>
          <a:off x="3870181" y="4665374"/>
          <a:ext cx="505344" cy="22763"/>
        </a:xfrm>
        <a:custGeom>
          <a:avLst/>
          <a:gdLst/>
          <a:ahLst/>
          <a:cxnLst/>
          <a:rect l="0" t="0" r="0" b="0"/>
          <a:pathLst>
            <a:path>
              <a:moveTo>
                <a:pt x="0" y="11381"/>
              </a:moveTo>
              <a:lnTo>
                <a:pt x="505344" y="11381"/>
              </a:lnTo>
            </a:path>
          </a:pathLst>
        </a:custGeom>
        <a:no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10219" y="4664122"/>
        <a:ext cx="25267" cy="25267"/>
      </dsp:txXfrm>
    </dsp:sp>
    <dsp:sp modelId="{21AB9225-2FA2-46FF-BEB7-61CEFE61718C}">
      <dsp:nvSpPr>
        <dsp:cNvPr id="0" name=""/>
        <dsp:cNvSpPr/>
      </dsp:nvSpPr>
      <dsp:spPr>
        <a:xfrm>
          <a:off x="4375525" y="4360916"/>
          <a:ext cx="1263362" cy="631681"/>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Proportionate state response</a:t>
          </a:r>
          <a:endParaRPr lang="bg-BG" sz="1300" kern="1200" dirty="0"/>
        </a:p>
      </dsp:txBody>
      <dsp:txXfrm>
        <a:off x="4394026" y="4379417"/>
        <a:ext cx="1226360" cy="59467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234C6-E487-4E45-8CD7-2A8E7C28EAFC}">
      <dsp:nvSpPr>
        <dsp:cNvPr id="0" name=""/>
        <dsp:cNvSpPr/>
      </dsp:nvSpPr>
      <dsp:spPr>
        <a:xfrm>
          <a:off x="0" y="221481"/>
          <a:ext cx="1359972" cy="879840"/>
        </a:xfrm>
        <a:prstGeom prst="roundRect">
          <a:avLst/>
        </a:prstGeom>
        <a:solidFill>
          <a:schemeClr val="lt1">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nl-NL" sz="1600" kern="1200" dirty="0"/>
            <a:t>Further polarisation/ radicalisation</a:t>
          </a:r>
        </a:p>
      </dsp:txBody>
      <dsp:txXfrm>
        <a:off x="42950" y="264431"/>
        <a:ext cx="1274072" cy="7939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86E4C-81AD-4122-997C-DE8B77FFB8E5}">
      <dsp:nvSpPr>
        <dsp:cNvPr id="0" name=""/>
        <dsp:cNvSpPr/>
      </dsp:nvSpPr>
      <dsp:spPr>
        <a:xfrm>
          <a:off x="0" y="0"/>
          <a:ext cx="4010766" cy="4010766"/>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FF51D4-A9AD-408D-AEA1-9D315CDF1091}">
      <dsp:nvSpPr>
        <dsp:cNvPr id="0" name=""/>
        <dsp:cNvSpPr/>
      </dsp:nvSpPr>
      <dsp:spPr>
        <a:xfrm>
          <a:off x="2005383" y="0"/>
          <a:ext cx="5767017" cy="4010766"/>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solidFill>
                <a:schemeClr val="tx1">
                  <a:lumMod val="75000"/>
                  <a:lumOff val="25000"/>
                </a:schemeClr>
              </a:solidFill>
            </a:rPr>
            <a:t>Who</a:t>
          </a:r>
        </a:p>
      </dsp:txBody>
      <dsp:txXfrm>
        <a:off x="2005383" y="0"/>
        <a:ext cx="2883508" cy="852287"/>
      </dsp:txXfrm>
    </dsp:sp>
    <dsp:sp modelId="{6A1A59E2-BE9E-43A4-9D6E-8DFAC286AEA7}">
      <dsp:nvSpPr>
        <dsp:cNvPr id="0" name=""/>
        <dsp:cNvSpPr/>
      </dsp:nvSpPr>
      <dsp:spPr>
        <a:xfrm>
          <a:off x="526413" y="852287"/>
          <a:ext cx="2957939" cy="2957939"/>
        </a:xfrm>
        <a:prstGeom prst="pie">
          <a:avLst>
            <a:gd name="adj1" fmla="val 5400000"/>
            <a:gd name="adj2" fmla="val 16200000"/>
          </a:avLst>
        </a:prstGeom>
        <a:solidFill>
          <a:schemeClr val="accent4">
            <a:hueOff val="604807"/>
            <a:satOff val="-198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E97288-4156-4711-8F93-B7E1DC364E6A}">
      <dsp:nvSpPr>
        <dsp:cNvPr id="0" name=""/>
        <dsp:cNvSpPr/>
      </dsp:nvSpPr>
      <dsp:spPr>
        <a:xfrm>
          <a:off x="2005383" y="857700"/>
          <a:ext cx="5767017" cy="2957939"/>
        </a:xfrm>
        <a:prstGeom prst="rect">
          <a:avLst/>
        </a:prstGeom>
        <a:solidFill>
          <a:schemeClr val="lt1">
            <a:alpha val="90000"/>
            <a:hueOff val="0"/>
            <a:satOff val="0"/>
            <a:lumOff val="0"/>
            <a:alphaOff val="0"/>
          </a:schemeClr>
        </a:solidFill>
        <a:ln w="25400" cap="flat" cmpd="sng" algn="ctr">
          <a:solidFill>
            <a:schemeClr val="accent4">
              <a:hueOff val="604807"/>
              <a:satOff val="-198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solidFill>
                <a:schemeClr val="tx1">
                  <a:lumMod val="75000"/>
                  <a:lumOff val="25000"/>
                </a:schemeClr>
              </a:solidFill>
            </a:rPr>
            <a:t>What</a:t>
          </a:r>
        </a:p>
      </dsp:txBody>
      <dsp:txXfrm>
        <a:off x="2005383" y="857700"/>
        <a:ext cx="2883508" cy="852287"/>
      </dsp:txXfrm>
    </dsp:sp>
    <dsp:sp modelId="{E23D1449-B424-46BB-B0E3-A988FB2BCD1F}">
      <dsp:nvSpPr>
        <dsp:cNvPr id="0" name=""/>
        <dsp:cNvSpPr/>
      </dsp:nvSpPr>
      <dsp:spPr>
        <a:xfrm>
          <a:off x="1052826" y="1704575"/>
          <a:ext cx="1905113" cy="1905113"/>
        </a:xfrm>
        <a:prstGeom prst="pie">
          <a:avLst>
            <a:gd name="adj1" fmla="val 5400000"/>
            <a:gd name="adj2" fmla="val 16200000"/>
          </a:avLst>
        </a:prstGeom>
        <a:solidFill>
          <a:schemeClr val="accent4">
            <a:hueOff val="1209614"/>
            <a:satOff val="-396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2498CC-FF27-45B0-A608-3D1351FF4555}">
      <dsp:nvSpPr>
        <dsp:cNvPr id="0" name=""/>
        <dsp:cNvSpPr/>
      </dsp:nvSpPr>
      <dsp:spPr>
        <a:xfrm>
          <a:off x="2005383" y="1704575"/>
          <a:ext cx="5767017" cy="1905113"/>
        </a:xfrm>
        <a:prstGeom prst="rect">
          <a:avLst/>
        </a:prstGeom>
        <a:solidFill>
          <a:schemeClr val="lt1">
            <a:alpha val="90000"/>
            <a:hueOff val="0"/>
            <a:satOff val="0"/>
            <a:lumOff val="0"/>
            <a:alphaOff val="0"/>
          </a:schemeClr>
        </a:solidFill>
        <a:ln w="25400" cap="flat" cmpd="sng" algn="ctr">
          <a:solidFill>
            <a:schemeClr val="accent4">
              <a:hueOff val="1209614"/>
              <a:satOff val="-396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solidFill>
                <a:schemeClr val="tx1">
                  <a:lumMod val="75000"/>
                  <a:lumOff val="25000"/>
                </a:schemeClr>
              </a:solidFill>
            </a:rPr>
            <a:t>How</a:t>
          </a:r>
        </a:p>
      </dsp:txBody>
      <dsp:txXfrm>
        <a:off x="2005383" y="1704575"/>
        <a:ext cx="2883508" cy="852287"/>
      </dsp:txXfrm>
    </dsp:sp>
    <dsp:sp modelId="{BF653195-9924-4613-8F2D-729467B890E6}">
      <dsp:nvSpPr>
        <dsp:cNvPr id="0" name=""/>
        <dsp:cNvSpPr/>
      </dsp:nvSpPr>
      <dsp:spPr>
        <a:xfrm>
          <a:off x="1579239" y="2556863"/>
          <a:ext cx="852287" cy="852287"/>
        </a:xfrm>
        <a:prstGeom prst="pie">
          <a:avLst>
            <a:gd name="adj1" fmla="val 5400000"/>
            <a:gd name="adj2" fmla="val 16200000"/>
          </a:avLst>
        </a:prstGeom>
        <a:solidFill>
          <a:schemeClr val="accent4">
            <a:hueOff val="1814420"/>
            <a:satOff val="-594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B3372C-810B-4993-990E-62E29B44623C}">
      <dsp:nvSpPr>
        <dsp:cNvPr id="0" name=""/>
        <dsp:cNvSpPr/>
      </dsp:nvSpPr>
      <dsp:spPr>
        <a:xfrm>
          <a:off x="2005383" y="2556863"/>
          <a:ext cx="5767017" cy="852287"/>
        </a:xfrm>
        <a:prstGeom prst="rect">
          <a:avLst/>
        </a:prstGeom>
        <a:solidFill>
          <a:schemeClr val="lt1">
            <a:alpha val="90000"/>
            <a:hueOff val="0"/>
            <a:satOff val="0"/>
            <a:lumOff val="0"/>
            <a:alphaOff val="0"/>
          </a:schemeClr>
        </a:solidFill>
        <a:ln w="25400" cap="flat" cmpd="sng" algn="ctr">
          <a:solidFill>
            <a:schemeClr val="accent4">
              <a:hueOff val="1814420"/>
              <a:satOff val="-594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solidFill>
                <a:schemeClr val="tx1">
                  <a:lumMod val="75000"/>
                  <a:lumOff val="25000"/>
                </a:schemeClr>
              </a:solidFill>
            </a:rPr>
            <a:t>Result</a:t>
          </a:r>
        </a:p>
      </dsp:txBody>
      <dsp:txXfrm>
        <a:off x="2005383" y="2556863"/>
        <a:ext cx="2883508" cy="852287"/>
      </dsp:txXfrm>
    </dsp:sp>
    <dsp:sp modelId="{A5906B98-203F-4988-B407-B8E2FB5B95EE}">
      <dsp:nvSpPr>
        <dsp:cNvPr id="0" name=""/>
        <dsp:cNvSpPr/>
      </dsp:nvSpPr>
      <dsp:spPr>
        <a:xfrm>
          <a:off x="4888891" y="0"/>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755650">
            <a:lnSpc>
              <a:spcPct val="90000"/>
            </a:lnSpc>
            <a:spcBef>
              <a:spcPct val="0"/>
            </a:spcBef>
            <a:spcAft>
              <a:spcPct val="15000"/>
            </a:spcAft>
            <a:buChar char="•"/>
          </a:pPr>
          <a:r>
            <a:rPr lang="en-GB" sz="1700" kern="1200" dirty="0">
              <a:solidFill>
                <a:schemeClr val="tx1">
                  <a:lumMod val="75000"/>
                  <a:lumOff val="25000"/>
                </a:schemeClr>
              </a:solidFill>
            </a:rPr>
            <a:t>Policy makers</a:t>
          </a:r>
        </a:p>
        <a:p>
          <a:pPr marL="171450" lvl="1" indent="-171450" algn="l" defTabSz="755650">
            <a:lnSpc>
              <a:spcPct val="90000"/>
            </a:lnSpc>
            <a:spcBef>
              <a:spcPct val="0"/>
            </a:spcBef>
            <a:spcAft>
              <a:spcPct val="15000"/>
            </a:spcAft>
            <a:buChar char="•"/>
          </a:pPr>
          <a:r>
            <a:rPr lang="en-GB" sz="1700" kern="1200" dirty="0">
              <a:solidFill>
                <a:schemeClr val="tx1">
                  <a:lumMod val="75000"/>
                  <a:lumOff val="25000"/>
                </a:schemeClr>
              </a:solidFill>
            </a:rPr>
            <a:t>Law enforcement</a:t>
          </a:r>
        </a:p>
      </dsp:txBody>
      <dsp:txXfrm>
        <a:off x="4888891" y="0"/>
        <a:ext cx="2883508" cy="852287"/>
      </dsp:txXfrm>
    </dsp:sp>
    <dsp:sp modelId="{ED256798-062E-4140-9838-778B40B4133B}">
      <dsp:nvSpPr>
        <dsp:cNvPr id="0" name=""/>
        <dsp:cNvSpPr/>
      </dsp:nvSpPr>
      <dsp:spPr>
        <a:xfrm>
          <a:off x="4888891" y="852287"/>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755650">
            <a:lnSpc>
              <a:spcPct val="90000"/>
            </a:lnSpc>
            <a:spcBef>
              <a:spcPct val="0"/>
            </a:spcBef>
            <a:spcAft>
              <a:spcPct val="15000"/>
            </a:spcAft>
            <a:buChar char="•"/>
          </a:pPr>
          <a:r>
            <a:rPr lang="en-GB" sz="1700" kern="1200" dirty="0">
              <a:solidFill>
                <a:schemeClr val="tx1">
                  <a:lumMod val="75000"/>
                  <a:lumOff val="25000"/>
                </a:schemeClr>
              </a:solidFill>
            </a:rPr>
            <a:t>Concept of radicalisation</a:t>
          </a:r>
        </a:p>
        <a:p>
          <a:pPr marL="171450" lvl="1" indent="-171450" algn="l" defTabSz="755650">
            <a:lnSpc>
              <a:spcPct val="90000"/>
            </a:lnSpc>
            <a:spcBef>
              <a:spcPct val="0"/>
            </a:spcBef>
            <a:spcAft>
              <a:spcPct val="15000"/>
            </a:spcAft>
            <a:buChar char="•"/>
          </a:pPr>
          <a:r>
            <a:rPr lang="en-GB" sz="1700" kern="1200" dirty="0">
              <a:solidFill>
                <a:schemeClr val="tx1">
                  <a:lumMod val="75000"/>
                  <a:lumOff val="25000"/>
                </a:schemeClr>
              </a:solidFill>
            </a:rPr>
            <a:t>Scenarios</a:t>
          </a:r>
        </a:p>
      </dsp:txBody>
      <dsp:txXfrm>
        <a:off x="4888891" y="852287"/>
        <a:ext cx="2883508" cy="852287"/>
      </dsp:txXfrm>
    </dsp:sp>
    <dsp:sp modelId="{72233991-9FDD-466B-8563-82B17F89AC0F}">
      <dsp:nvSpPr>
        <dsp:cNvPr id="0" name=""/>
        <dsp:cNvSpPr/>
      </dsp:nvSpPr>
      <dsp:spPr>
        <a:xfrm>
          <a:off x="4888891" y="1699922"/>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GB" sz="1700" kern="1200" dirty="0">
              <a:solidFill>
                <a:schemeClr val="tx1">
                  <a:lumMod val="75000"/>
                  <a:lumOff val="25000"/>
                </a:schemeClr>
              </a:solidFill>
            </a:rPr>
            <a:t>Knowledge</a:t>
          </a:r>
        </a:p>
        <a:p>
          <a:pPr marL="171450" lvl="1" indent="-171450" algn="l" defTabSz="755650">
            <a:lnSpc>
              <a:spcPct val="90000"/>
            </a:lnSpc>
            <a:spcBef>
              <a:spcPct val="0"/>
            </a:spcBef>
            <a:spcAft>
              <a:spcPct val="15000"/>
            </a:spcAft>
            <a:buChar char="•"/>
          </a:pPr>
          <a:r>
            <a:rPr lang="en-GB" sz="1700" kern="1200" dirty="0">
              <a:solidFill>
                <a:schemeClr val="tx1">
                  <a:lumMod val="75000"/>
                  <a:lumOff val="25000"/>
                </a:schemeClr>
              </a:solidFill>
            </a:rPr>
            <a:t>Debate scenarios</a:t>
          </a:r>
        </a:p>
      </dsp:txBody>
      <dsp:txXfrm>
        <a:off x="4888891" y="1699922"/>
        <a:ext cx="2883508" cy="852287"/>
      </dsp:txXfrm>
    </dsp:sp>
    <dsp:sp modelId="{58607765-02B2-4957-A800-0D639B23EACD}">
      <dsp:nvSpPr>
        <dsp:cNvPr id="0" name=""/>
        <dsp:cNvSpPr/>
      </dsp:nvSpPr>
      <dsp:spPr>
        <a:xfrm>
          <a:off x="4888891" y="2556863"/>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GB" sz="1700" kern="1200" dirty="0">
              <a:solidFill>
                <a:schemeClr val="tx1">
                  <a:lumMod val="75000"/>
                  <a:lumOff val="25000"/>
                </a:schemeClr>
              </a:solidFill>
            </a:rPr>
            <a:t>Recognising signs</a:t>
          </a:r>
        </a:p>
        <a:p>
          <a:pPr marL="171450" lvl="1" indent="-171450" algn="l" defTabSz="755650">
            <a:lnSpc>
              <a:spcPct val="90000"/>
            </a:lnSpc>
            <a:spcBef>
              <a:spcPct val="0"/>
            </a:spcBef>
            <a:spcAft>
              <a:spcPct val="15000"/>
            </a:spcAft>
            <a:buChar char="•"/>
          </a:pPr>
          <a:r>
            <a:rPr lang="en-GB" sz="1700" kern="1200" dirty="0">
              <a:solidFill>
                <a:schemeClr val="tx1">
                  <a:lumMod val="75000"/>
                  <a:lumOff val="25000"/>
                </a:schemeClr>
              </a:solidFill>
            </a:rPr>
            <a:t>Proportionate state response</a:t>
          </a:r>
        </a:p>
      </dsp:txBody>
      <dsp:txXfrm>
        <a:off x="4888891" y="2556863"/>
        <a:ext cx="2883508" cy="8522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B7EB82-D3A9-42BF-8C3F-A6D8A1850E93}">
      <dsp:nvSpPr>
        <dsp:cNvPr id="0" name=""/>
        <dsp:cNvSpPr/>
      </dsp:nvSpPr>
      <dsp:spPr>
        <a:xfrm>
          <a:off x="-3633905" y="-558397"/>
          <a:ext cx="4331894" cy="4331894"/>
        </a:xfrm>
        <a:prstGeom prst="blockArc">
          <a:avLst>
            <a:gd name="adj1" fmla="val 18900000"/>
            <a:gd name="adj2" fmla="val 2700000"/>
            <a:gd name="adj3" fmla="val 499"/>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7ABB97-E109-4B4F-B1D5-F9F6C56AD6D6}">
      <dsp:nvSpPr>
        <dsp:cNvPr id="0" name=""/>
        <dsp:cNvSpPr/>
      </dsp:nvSpPr>
      <dsp:spPr>
        <a:xfrm>
          <a:off x="365895" y="247176"/>
          <a:ext cx="4821632" cy="49461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2597" tIns="40640" rIns="40640" bIns="40640" numCol="1" spcCol="1270" anchor="ctr" anchorCtr="0">
          <a:noAutofit/>
        </a:bodyPr>
        <a:lstStyle/>
        <a:p>
          <a:pPr marL="0" lvl="0" indent="0" algn="l" defTabSz="711200">
            <a:lnSpc>
              <a:spcPct val="90000"/>
            </a:lnSpc>
            <a:spcBef>
              <a:spcPct val="0"/>
            </a:spcBef>
            <a:spcAft>
              <a:spcPct val="35000"/>
            </a:spcAft>
            <a:buClrTx/>
            <a:buSzTx/>
            <a:buFontTx/>
            <a:buNone/>
          </a:pPr>
          <a:r>
            <a:rPr lang="en-GB" sz="1600" kern="1200" dirty="0"/>
            <a:t>Understanding radicalization in general</a:t>
          </a:r>
        </a:p>
      </dsp:txBody>
      <dsp:txXfrm>
        <a:off x="365895" y="247176"/>
        <a:ext cx="4821632" cy="494610"/>
      </dsp:txXfrm>
    </dsp:sp>
    <dsp:sp modelId="{41D38068-98F0-41CC-A924-9DCB81A8CED3}">
      <dsp:nvSpPr>
        <dsp:cNvPr id="0" name=""/>
        <dsp:cNvSpPr/>
      </dsp:nvSpPr>
      <dsp:spPr>
        <a:xfrm>
          <a:off x="56763" y="185350"/>
          <a:ext cx="618263" cy="618263"/>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F187AD-3412-4AEA-B81A-2BAD2018C4E4}">
      <dsp:nvSpPr>
        <dsp:cNvPr id="0" name=""/>
        <dsp:cNvSpPr/>
      </dsp:nvSpPr>
      <dsp:spPr>
        <a:xfrm>
          <a:off x="649467" y="989221"/>
          <a:ext cx="4538060" cy="49461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2597" tIns="40640" rIns="40640" bIns="40640" numCol="1" spcCol="1270" anchor="ctr" anchorCtr="0">
          <a:noAutofit/>
        </a:bodyPr>
        <a:lstStyle/>
        <a:p>
          <a:pPr marL="0" lvl="0" indent="0" algn="l" defTabSz="711200">
            <a:lnSpc>
              <a:spcPct val="90000"/>
            </a:lnSpc>
            <a:spcBef>
              <a:spcPct val="0"/>
            </a:spcBef>
            <a:spcAft>
              <a:spcPct val="35000"/>
            </a:spcAft>
            <a:buNone/>
          </a:pPr>
          <a:r>
            <a:rPr lang="en-GB" sz="1600" kern="1200" dirty="0"/>
            <a:t>Relation between radicalisation and specific topic </a:t>
          </a:r>
        </a:p>
      </dsp:txBody>
      <dsp:txXfrm>
        <a:off x="649467" y="989221"/>
        <a:ext cx="4538060" cy="494610"/>
      </dsp:txXfrm>
    </dsp:sp>
    <dsp:sp modelId="{A36D6CBA-EEA4-43E4-85F1-390086E2844C}">
      <dsp:nvSpPr>
        <dsp:cNvPr id="0" name=""/>
        <dsp:cNvSpPr/>
      </dsp:nvSpPr>
      <dsp:spPr>
        <a:xfrm>
          <a:off x="340335" y="927395"/>
          <a:ext cx="618263" cy="618263"/>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9C617B-C7E7-4801-8037-FB2097D44826}">
      <dsp:nvSpPr>
        <dsp:cNvPr id="0" name=""/>
        <dsp:cNvSpPr/>
      </dsp:nvSpPr>
      <dsp:spPr>
        <a:xfrm>
          <a:off x="649467" y="1731267"/>
          <a:ext cx="4538060" cy="49461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2597" tIns="40640" rIns="40640" bIns="40640" numCol="1" spcCol="1270" anchor="ctr" anchorCtr="0">
          <a:noAutofit/>
        </a:bodyPr>
        <a:lstStyle/>
        <a:p>
          <a:pPr marL="0" lvl="0" indent="0" algn="l" defTabSz="711200">
            <a:lnSpc>
              <a:spcPct val="90000"/>
            </a:lnSpc>
            <a:spcBef>
              <a:spcPct val="0"/>
            </a:spcBef>
            <a:spcAft>
              <a:spcPct val="35000"/>
            </a:spcAft>
            <a:buNone/>
          </a:pPr>
          <a:r>
            <a:rPr lang="en-GB" sz="1600" kern="1200" dirty="0"/>
            <a:t>Clarification specific topic</a:t>
          </a:r>
        </a:p>
      </dsp:txBody>
      <dsp:txXfrm>
        <a:off x="649467" y="1731267"/>
        <a:ext cx="4538060" cy="494610"/>
      </dsp:txXfrm>
    </dsp:sp>
    <dsp:sp modelId="{F839506C-2F4B-4A51-9B06-A7509B905F51}">
      <dsp:nvSpPr>
        <dsp:cNvPr id="0" name=""/>
        <dsp:cNvSpPr/>
      </dsp:nvSpPr>
      <dsp:spPr>
        <a:xfrm>
          <a:off x="340335" y="1669440"/>
          <a:ext cx="618263" cy="618263"/>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114A73-6B5C-4BCB-A8DB-99DA3DF589D7}">
      <dsp:nvSpPr>
        <dsp:cNvPr id="0" name=""/>
        <dsp:cNvSpPr/>
      </dsp:nvSpPr>
      <dsp:spPr>
        <a:xfrm>
          <a:off x="365895" y="2473312"/>
          <a:ext cx="4821632" cy="49461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2597" tIns="40640" rIns="40640" bIns="40640" numCol="1" spcCol="1270" anchor="ctr" anchorCtr="0">
          <a:noAutofit/>
        </a:bodyPr>
        <a:lstStyle/>
        <a:p>
          <a:pPr marL="0" marR="0" lvl="0" indent="0" algn="l" defTabSz="914400" eaLnBrk="1" fontAlgn="auto" latinLnBrk="0" hangingPunct="1">
            <a:lnSpc>
              <a:spcPct val="90000"/>
            </a:lnSpc>
            <a:spcBef>
              <a:spcPct val="0"/>
            </a:spcBef>
            <a:spcAft>
              <a:spcPts val="714"/>
            </a:spcAft>
            <a:buClrTx/>
            <a:buSzTx/>
            <a:buFontTx/>
            <a:buNone/>
            <a:tabLst/>
            <a:defRPr/>
          </a:pPr>
          <a:r>
            <a:rPr lang="en-GB" sz="1600" kern="1200" dirty="0"/>
            <a:t>Exercises</a:t>
          </a:r>
        </a:p>
      </dsp:txBody>
      <dsp:txXfrm>
        <a:off x="365895" y="2473312"/>
        <a:ext cx="4821632" cy="494610"/>
      </dsp:txXfrm>
    </dsp:sp>
    <dsp:sp modelId="{F44831EC-625D-42B6-BDD1-35E82763C17C}">
      <dsp:nvSpPr>
        <dsp:cNvPr id="0" name=""/>
        <dsp:cNvSpPr/>
      </dsp:nvSpPr>
      <dsp:spPr>
        <a:xfrm>
          <a:off x="56763" y="2411485"/>
          <a:ext cx="618263" cy="618263"/>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3D800-1B36-41F5-AC37-A7F4E0935A48}">
      <dsp:nvSpPr>
        <dsp:cNvPr id="0" name=""/>
        <dsp:cNvSpPr/>
      </dsp:nvSpPr>
      <dsp:spPr>
        <a:xfrm>
          <a:off x="0" y="697110"/>
          <a:ext cx="4508274" cy="4536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40621B-4149-429C-BC00-C82ABFD3182B}">
      <dsp:nvSpPr>
        <dsp:cNvPr id="0" name=""/>
        <dsp:cNvSpPr/>
      </dsp:nvSpPr>
      <dsp:spPr>
        <a:xfrm>
          <a:off x="225413" y="431430"/>
          <a:ext cx="3155791" cy="5313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281" tIns="0" rIns="119281" bIns="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solidFill>
            </a:rPr>
            <a:t>1. </a:t>
          </a:r>
          <a:r>
            <a:rPr lang="nl-NL" sz="1800" kern="1200" dirty="0">
              <a:solidFill>
                <a:schemeClr val="bg1"/>
              </a:solidFill>
            </a:rPr>
            <a:t>How do I know I am angry?</a:t>
          </a:r>
          <a:endParaRPr lang="bg-BG" sz="1800" kern="1200" dirty="0">
            <a:solidFill>
              <a:schemeClr val="bg1"/>
            </a:solidFill>
          </a:endParaRPr>
        </a:p>
      </dsp:txBody>
      <dsp:txXfrm>
        <a:off x="251352" y="457369"/>
        <a:ext cx="3103913" cy="479482"/>
      </dsp:txXfrm>
    </dsp:sp>
    <dsp:sp modelId="{E6F02A8B-3A8D-4AC2-8A94-E2C59D34CB0E}">
      <dsp:nvSpPr>
        <dsp:cNvPr id="0" name=""/>
        <dsp:cNvSpPr/>
      </dsp:nvSpPr>
      <dsp:spPr>
        <a:xfrm>
          <a:off x="0" y="1513590"/>
          <a:ext cx="4508274" cy="4536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D765D9-0528-4F2C-82E5-DD52268BF058}">
      <dsp:nvSpPr>
        <dsp:cNvPr id="0" name=""/>
        <dsp:cNvSpPr/>
      </dsp:nvSpPr>
      <dsp:spPr>
        <a:xfrm>
          <a:off x="225413" y="1247910"/>
          <a:ext cx="3155791" cy="5313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281" tIns="0" rIns="119281" bIns="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solidFill>
            </a:rPr>
            <a:t>2. </a:t>
          </a:r>
          <a:r>
            <a:rPr lang="nl-NL" sz="1800" kern="1200" dirty="0">
              <a:solidFill>
                <a:schemeClr val="bg1"/>
              </a:solidFill>
            </a:rPr>
            <a:t>Wheel of emotions – hints</a:t>
          </a:r>
          <a:endParaRPr lang="bg-BG" sz="1800" kern="1200" dirty="0">
            <a:solidFill>
              <a:schemeClr val="bg1"/>
            </a:solidFill>
          </a:endParaRPr>
        </a:p>
      </dsp:txBody>
      <dsp:txXfrm>
        <a:off x="251352" y="1273849"/>
        <a:ext cx="3103913" cy="479482"/>
      </dsp:txXfrm>
    </dsp:sp>
    <dsp:sp modelId="{EEFBA0DE-5267-422A-99F9-E7F858CFBFAF}">
      <dsp:nvSpPr>
        <dsp:cNvPr id="0" name=""/>
        <dsp:cNvSpPr/>
      </dsp:nvSpPr>
      <dsp:spPr>
        <a:xfrm>
          <a:off x="0" y="2330070"/>
          <a:ext cx="4508274" cy="4536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97AA04-0432-4565-9C35-44D609BC86A2}">
      <dsp:nvSpPr>
        <dsp:cNvPr id="0" name=""/>
        <dsp:cNvSpPr/>
      </dsp:nvSpPr>
      <dsp:spPr>
        <a:xfrm>
          <a:off x="225413" y="2064390"/>
          <a:ext cx="3155791" cy="5313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281" tIns="0" rIns="119281" bIns="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solidFill>
            </a:rPr>
            <a:t>3. </a:t>
          </a:r>
          <a:r>
            <a:rPr lang="nl-NL" sz="1800" kern="1200" dirty="0">
              <a:solidFill>
                <a:schemeClr val="bg1"/>
              </a:solidFill>
            </a:rPr>
            <a:t>Make a plan!</a:t>
          </a:r>
          <a:endParaRPr lang="bg-BG" sz="1800" kern="1200" dirty="0">
            <a:solidFill>
              <a:schemeClr val="bg1"/>
            </a:solidFill>
          </a:endParaRPr>
        </a:p>
      </dsp:txBody>
      <dsp:txXfrm>
        <a:off x="251352" y="2090329"/>
        <a:ext cx="3103913" cy="4794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3D800-1B36-41F5-AC37-A7F4E0935A48}">
      <dsp:nvSpPr>
        <dsp:cNvPr id="0" name=""/>
        <dsp:cNvSpPr/>
      </dsp:nvSpPr>
      <dsp:spPr>
        <a:xfrm>
          <a:off x="0" y="300878"/>
          <a:ext cx="4508274" cy="504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40621B-4149-429C-BC00-C82ABFD3182B}">
      <dsp:nvSpPr>
        <dsp:cNvPr id="0" name=""/>
        <dsp:cNvSpPr/>
      </dsp:nvSpPr>
      <dsp:spPr>
        <a:xfrm>
          <a:off x="225413" y="5678"/>
          <a:ext cx="3155791" cy="5904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281" tIns="0" rIns="119281"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bg1"/>
              </a:solidFill>
            </a:rPr>
            <a:t>1. </a:t>
          </a:r>
          <a:r>
            <a:rPr lang="nl-NL" sz="2000" kern="1200" dirty="0">
              <a:solidFill>
                <a:schemeClr val="bg1"/>
              </a:solidFill>
            </a:rPr>
            <a:t>Spot the problem</a:t>
          </a:r>
          <a:endParaRPr lang="bg-BG" sz="2000" kern="1200" dirty="0">
            <a:solidFill>
              <a:schemeClr val="bg1"/>
            </a:solidFill>
          </a:endParaRPr>
        </a:p>
      </dsp:txBody>
      <dsp:txXfrm>
        <a:off x="254234" y="34499"/>
        <a:ext cx="3098149" cy="532758"/>
      </dsp:txXfrm>
    </dsp:sp>
    <dsp:sp modelId="{4BB14DDE-23C4-47F6-B47A-44F1F56ED8B7}">
      <dsp:nvSpPr>
        <dsp:cNvPr id="0" name=""/>
        <dsp:cNvSpPr/>
      </dsp:nvSpPr>
      <dsp:spPr>
        <a:xfrm>
          <a:off x="0" y="1208078"/>
          <a:ext cx="4508274" cy="504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5FD048-24E4-4BF0-81D5-A84D6A389607}">
      <dsp:nvSpPr>
        <dsp:cNvPr id="0" name=""/>
        <dsp:cNvSpPr/>
      </dsp:nvSpPr>
      <dsp:spPr>
        <a:xfrm>
          <a:off x="225413" y="912878"/>
          <a:ext cx="3155791" cy="5904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281" tIns="0" rIns="119281"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bg1"/>
              </a:solidFill>
            </a:rPr>
            <a:t>2. </a:t>
          </a:r>
          <a:r>
            <a:rPr lang="nl-NL" sz="2000" kern="1200" dirty="0">
              <a:solidFill>
                <a:schemeClr val="bg1"/>
              </a:solidFill>
            </a:rPr>
            <a:t>Who am I?</a:t>
          </a:r>
          <a:endParaRPr lang="bg-BG" sz="2000" kern="1200" dirty="0">
            <a:solidFill>
              <a:schemeClr val="bg1"/>
            </a:solidFill>
          </a:endParaRPr>
        </a:p>
      </dsp:txBody>
      <dsp:txXfrm>
        <a:off x="254234" y="941699"/>
        <a:ext cx="3098149" cy="5327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3D800-1B36-41F5-AC37-A7F4E0935A48}">
      <dsp:nvSpPr>
        <dsp:cNvPr id="0" name=""/>
        <dsp:cNvSpPr/>
      </dsp:nvSpPr>
      <dsp:spPr>
        <a:xfrm>
          <a:off x="0" y="326628"/>
          <a:ext cx="4508274" cy="529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40621B-4149-429C-BC00-C82ABFD3182B}">
      <dsp:nvSpPr>
        <dsp:cNvPr id="0" name=""/>
        <dsp:cNvSpPr/>
      </dsp:nvSpPr>
      <dsp:spPr>
        <a:xfrm>
          <a:off x="225413" y="8334"/>
          <a:ext cx="3155791" cy="6199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281" tIns="0" rIns="119281"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bg1"/>
              </a:solidFill>
            </a:rPr>
            <a:t>1. </a:t>
          </a:r>
          <a:r>
            <a:rPr lang="nl-NL" sz="2000" kern="1200" dirty="0">
              <a:solidFill>
                <a:schemeClr val="bg1"/>
              </a:solidFill>
            </a:rPr>
            <a:t>True or false?</a:t>
          </a:r>
          <a:endParaRPr lang="bg-BG" sz="2000" kern="1200" dirty="0">
            <a:solidFill>
              <a:schemeClr val="bg1"/>
            </a:solidFill>
          </a:endParaRPr>
        </a:p>
      </dsp:txBody>
      <dsp:txXfrm>
        <a:off x="255675" y="38596"/>
        <a:ext cx="3095267" cy="5593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86E4C-81AD-4122-997C-DE8B77FFB8E5}">
      <dsp:nvSpPr>
        <dsp:cNvPr id="0" name=""/>
        <dsp:cNvSpPr/>
      </dsp:nvSpPr>
      <dsp:spPr>
        <a:xfrm>
          <a:off x="0" y="0"/>
          <a:ext cx="4054217" cy="4054217"/>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FF51D4-A9AD-408D-AEA1-9D315CDF1091}">
      <dsp:nvSpPr>
        <dsp:cNvPr id="0" name=""/>
        <dsp:cNvSpPr/>
      </dsp:nvSpPr>
      <dsp:spPr>
        <a:xfrm>
          <a:off x="2027108" y="0"/>
          <a:ext cx="5821490" cy="4054217"/>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solidFill>
                <a:schemeClr val="tx1">
                  <a:lumMod val="75000"/>
                  <a:lumOff val="25000"/>
                </a:schemeClr>
              </a:solidFill>
            </a:rPr>
            <a:t>Who</a:t>
          </a:r>
        </a:p>
      </dsp:txBody>
      <dsp:txXfrm>
        <a:off x="2027108" y="0"/>
        <a:ext cx="2910745" cy="861521"/>
      </dsp:txXfrm>
    </dsp:sp>
    <dsp:sp modelId="{6A1A59E2-BE9E-43A4-9D6E-8DFAC286AEA7}">
      <dsp:nvSpPr>
        <dsp:cNvPr id="0" name=""/>
        <dsp:cNvSpPr/>
      </dsp:nvSpPr>
      <dsp:spPr>
        <a:xfrm>
          <a:off x="532116" y="861521"/>
          <a:ext cx="2989985" cy="2989985"/>
        </a:xfrm>
        <a:prstGeom prst="pie">
          <a:avLst>
            <a:gd name="adj1" fmla="val 5400000"/>
            <a:gd name="adj2" fmla="val 16200000"/>
          </a:avLst>
        </a:prstGeom>
        <a:solidFill>
          <a:schemeClr val="accent4">
            <a:hueOff val="604807"/>
            <a:satOff val="-198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E97288-4156-4711-8F93-B7E1DC364E6A}">
      <dsp:nvSpPr>
        <dsp:cNvPr id="0" name=""/>
        <dsp:cNvSpPr/>
      </dsp:nvSpPr>
      <dsp:spPr>
        <a:xfrm>
          <a:off x="2027108" y="861521"/>
          <a:ext cx="5821490" cy="2989985"/>
        </a:xfrm>
        <a:prstGeom prst="rect">
          <a:avLst/>
        </a:prstGeom>
        <a:solidFill>
          <a:schemeClr val="lt1">
            <a:alpha val="90000"/>
            <a:hueOff val="0"/>
            <a:satOff val="0"/>
            <a:lumOff val="0"/>
            <a:alphaOff val="0"/>
          </a:schemeClr>
        </a:solidFill>
        <a:ln w="25400" cap="flat" cmpd="sng" algn="ctr">
          <a:solidFill>
            <a:schemeClr val="accent4">
              <a:hueOff val="604807"/>
              <a:satOff val="-198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solidFill>
                <a:schemeClr val="tx1">
                  <a:lumMod val="75000"/>
                  <a:lumOff val="25000"/>
                </a:schemeClr>
              </a:solidFill>
            </a:rPr>
            <a:t>What</a:t>
          </a:r>
        </a:p>
      </dsp:txBody>
      <dsp:txXfrm>
        <a:off x="2027108" y="861521"/>
        <a:ext cx="2910745" cy="861521"/>
      </dsp:txXfrm>
    </dsp:sp>
    <dsp:sp modelId="{E23D1449-B424-46BB-B0E3-A988FB2BCD1F}">
      <dsp:nvSpPr>
        <dsp:cNvPr id="0" name=""/>
        <dsp:cNvSpPr/>
      </dsp:nvSpPr>
      <dsp:spPr>
        <a:xfrm>
          <a:off x="1064232" y="1723042"/>
          <a:ext cx="1925753" cy="1925753"/>
        </a:xfrm>
        <a:prstGeom prst="pie">
          <a:avLst>
            <a:gd name="adj1" fmla="val 5400000"/>
            <a:gd name="adj2" fmla="val 16200000"/>
          </a:avLst>
        </a:prstGeom>
        <a:solidFill>
          <a:schemeClr val="accent4">
            <a:hueOff val="1209614"/>
            <a:satOff val="-396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2498CC-FF27-45B0-A608-3D1351FF4555}">
      <dsp:nvSpPr>
        <dsp:cNvPr id="0" name=""/>
        <dsp:cNvSpPr/>
      </dsp:nvSpPr>
      <dsp:spPr>
        <a:xfrm>
          <a:off x="2027108" y="1723042"/>
          <a:ext cx="5821490" cy="1925753"/>
        </a:xfrm>
        <a:prstGeom prst="rect">
          <a:avLst/>
        </a:prstGeom>
        <a:solidFill>
          <a:schemeClr val="lt1">
            <a:alpha val="90000"/>
            <a:hueOff val="0"/>
            <a:satOff val="0"/>
            <a:lumOff val="0"/>
            <a:alphaOff val="0"/>
          </a:schemeClr>
        </a:solidFill>
        <a:ln w="25400" cap="flat" cmpd="sng" algn="ctr">
          <a:solidFill>
            <a:schemeClr val="accent4">
              <a:hueOff val="1209614"/>
              <a:satOff val="-396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solidFill>
                <a:schemeClr val="tx1">
                  <a:lumMod val="75000"/>
                  <a:lumOff val="25000"/>
                </a:schemeClr>
              </a:solidFill>
            </a:rPr>
            <a:t>How</a:t>
          </a:r>
        </a:p>
      </dsp:txBody>
      <dsp:txXfrm>
        <a:off x="2027108" y="1723042"/>
        <a:ext cx="2910745" cy="861521"/>
      </dsp:txXfrm>
    </dsp:sp>
    <dsp:sp modelId="{BF653195-9924-4613-8F2D-729467B890E6}">
      <dsp:nvSpPr>
        <dsp:cNvPr id="0" name=""/>
        <dsp:cNvSpPr/>
      </dsp:nvSpPr>
      <dsp:spPr>
        <a:xfrm>
          <a:off x="1596348" y="2584563"/>
          <a:ext cx="861521" cy="861521"/>
        </a:xfrm>
        <a:prstGeom prst="pie">
          <a:avLst>
            <a:gd name="adj1" fmla="val 5400000"/>
            <a:gd name="adj2" fmla="val 16200000"/>
          </a:avLst>
        </a:prstGeom>
        <a:solidFill>
          <a:schemeClr val="accent4">
            <a:hueOff val="1814420"/>
            <a:satOff val="-594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B3372C-810B-4993-990E-62E29B44623C}">
      <dsp:nvSpPr>
        <dsp:cNvPr id="0" name=""/>
        <dsp:cNvSpPr/>
      </dsp:nvSpPr>
      <dsp:spPr>
        <a:xfrm>
          <a:off x="2027108" y="2584563"/>
          <a:ext cx="5821490" cy="861521"/>
        </a:xfrm>
        <a:prstGeom prst="rect">
          <a:avLst/>
        </a:prstGeom>
        <a:solidFill>
          <a:schemeClr val="lt1">
            <a:alpha val="90000"/>
            <a:hueOff val="0"/>
            <a:satOff val="0"/>
            <a:lumOff val="0"/>
            <a:alphaOff val="0"/>
          </a:schemeClr>
        </a:solidFill>
        <a:ln w="25400" cap="flat" cmpd="sng" algn="ctr">
          <a:solidFill>
            <a:schemeClr val="accent4">
              <a:hueOff val="1814420"/>
              <a:satOff val="-594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solidFill>
                <a:schemeClr val="tx1">
                  <a:lumMod val="75000"/>
                  <a:lumOff val="25000"/>
                </a:schemeClr>
              </a:solidFill>
            </a:rPr>
            <a:t>Result</a:t>
          </a:r>
        </a:p>
      </dsp:txBody>
      <dsp:txXfrm>
        <a:off x="2027108" y="2584563"/>
        <a:ext cx="2910745" cy="861521"/>
      </dsp:txXfrm>
    </dsp:sp>
    <dsp:sp modelId="{A5906B98-203F-4988-B407-B8E2FB5B95EE}">
      <dsp:nvSpPr>
        <dsp:cNvPr id="0" name=""/>
        <dsp:cNvSpPr/>
      </dsp:nvSpPr>
      <dsp:spPr>
        <a:xfrm>
          <a:off x="4937854" y="0"/>
          <a:ext cx="2910745" cy="86152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solidFill>
                <a:schemeClr val="tx1">
                  <a:lumMod val="75000"/>
                  <a:lumOff val="25000"/>
                </a:schemeClr>
              </a:solidFill>
            </a:rPr>
            <a:t>First line practitioners</a:t>
          </a:r>
        </a:p>
      </dsp:txBody>
      <dsp:txXfrm>
        <a:off x="4937854" y="0"/>
        <a:ext cx="2910745" cy="861521"/>
      </dsp:txXfrm>
    </dsp:sp>
    <dsp:sp modelId="{ED256798-062E-4140-9838-778B40B4133B}">
      <dsp:nvSpPr>
        <dsp:cNvPr id="0" name=""/>
        <dsp:cNvSpPr/>
      </dsp:nvSpPr>
      <dsp:spPr>
        <a:xfrm>
          <a:off x="4937854" y="861521"/>
          <a:ext cx="2910745" cy="86152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solidFill>
                <a:schemeClr val="tx1">
                  <a:lumMod val="75000"/>
                  <a:lumOff val="25000"/>
                </a:schemeClr>
              </a:solidFill>
            </a:rPr>
            <a:t>Concept of radicalisation</a:t>
          </a:r>
        </a:p>
        <a:p>
          <a:pPr marL="171450" lvl="1" indent="-171450" algn="l" defTabSz="844550">
            <a:lnSpc>
              <a:spcPct val="90000"/>
            </a:lnSpc>
            <a:spcBef>
              <a:spcPct val="0"/>
            </a:spcBef>
            <a:spcAft>
              <a:spcPct val="15000"/>
            </a:spcAft>
            <a:buChar char="•"/>
          </a:pPr>
          <a:r>
            <a:rPr lang="en-GB" sz="1900" kern="1200" dirty="0">
              <a:solidFill>
                <a:schemeClr val="tx1">
                  <a:lumMod val="75000"/>
                  <a:lumOff val="25000"/>
                </a:schemeClr>
              </a:solidFill>
            </a:rPr>
            <a:t>Exercises</a:t>
          </a:r>
        </a:p>
      </dsp:txBody>
      <dsp:txXfrm>
        <a:off x="4937854" y="861521"/>
        <a:ext cx="2910745" cy="861521"/>
      </dsp:txXfrm>
    </dsp:sp>
    <dsp:sp modelId="{72233991-9FDD-466B-8563-82B17F89AC0F}">
      <dsp:nvSpPr>
        <dsp:cNvPr id="0" name=""/>
        <dsp:cNvSpPr/>
      </dsp:nvSpPr>
      <dsp:spPr>
        <a:xfrm>
          <a:off x="4937854" y="1718338"/>
          <a:ext cx="2910745" cy="86152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solidFill>
                <a:schemeClr val="tx1">
                  <a:lumMod val="75000"/>
                  <a:lumOff val="25000"/>
                </a:schemeClr>
              </a:solidFill>
            </a:rPr>
            <a:t>Knowledge</a:t>
          </a:r>
        </a:p>
        <a:p>
          <a:pPr marL="171450" lvl="1" indent="-171450" algn="l" defTabSz="844550">
            <a:lnSpc>
              <a:spcPct val="90000"/>
            </a:lnSpc>
            <a:spcBef>
              <a:spcPct val="0"/>
            </a:spcBef>
            <a:spcAft>
              <a:spcPct val="15000"/>
            </a:spcAft>
            <a:buChar char="•"/>
          </a:pPr>
          <a:r>
            <a:rPr lang="en-GB" sz="1900" kern="1200" dirty="0">
              <a:solidFill>
                <a:schemeClr val="tx1">
                  <a:lumMod val="75000"/>
                  <a:lumOff val="25000"/>
                </a:schemeClr>
              </a:solidFill>
            </a:rPr>
            <a:t>Practice skills</a:t>
          </a:r>
        </a:p>
      </dsp:txBody>
      <dsp:txXfrm>
        <a:off x="4937854" y="1718338"/>
        <a:ext cx="2910745" cy="861521"/>
      </dsp:txXfrm>
    </dsp:sp>
    <dsp:sp modelId="{58607765-02B2-4957-A800-0D639B23EACD}">
      <dsp:nvSpPr>
        <dsp:cNvPr id="0" name=""/>
        <dsp:cNvSpPr/>
      </dsp:nvSpPr>
      <dsp:spPr>
        <a:xfrm>
          <a:off x="4937854" y="2584563"/>
          <a:ext cx="2910745" cy="86152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solidFill>
                <a:schemeClr val="tx1">
                  <a:lumMod val="75000"/>
                  <a:lumOff val="25000"/>
                </a:schemeClr>
              </a:solidFill>
            </a:rPr>
            <a:t>Recognising signs</a:t>
          </a:r>
        </a:p>
        <a:p>
          <a:pPr marL="171450" lvl="1" indent="-171450" algn="l" defTabSz="844550">
            <a:lnSpc>
              <a:spcPct val="90000"/>
            </a:lnSpc>
            <a:spcBef>
              <a:spcPct val="0"/>
            </a:spcBef>
            <a:spcAft>
              <a:spcPct val="15000"/>
            </a:spcAft>
            <a:buChar char="•"/>
          </a:pPr>
          <a:r>
            <a:rPr lang="en-GB" sz="1900" kern="1200" dirty="0">
              <a:solidFill>
                <a:schemeClr val="tx1">
                  <a:lumMod val="75000"/>
                  <a:lumOff val="25000"/>
                </a:schemeClr>
              </a:solidFill>
            </a:rPr>
            <a:t>Conflict handling skills</a:t>
          </a:r>
        </a:p>
      </dsp:txBody>
      <dsp:txXfrm>
        <a:off x="4937854" y="2584563"/>
        <a:ext cx="2910745" cy="8615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234C6-E487-4E45-8CD7-2A8E7C28EAFC}">
      <dsp:nvSpPr>
        <dsp:cNvPr id="0" name=""/>
        <dsp:cNvSpPr/>
      </dsp:nvSpPr>
      <dsp:spPr>
        <a:xfrm>
          <a:off x="0" y="34745"/>
          <a:ext cx="1638300" cy="407745"/>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nl-NL" sz="1700" kern="1200"/>
            <a:t>Anger</a:t>
          </a:r>
          <a:endParaRPr lang="nl-NL" sz="1700" kern="1200" dirty="0"/>
        </a:p>
      </dsp:txBody>
      <dsp:txXfrm>
        <a:off x="19904" y="54649"/>
        <a:ext cx="1598492" cy="367937"/>
      </dsp:txXfrm>
    </dsp:sp>
    <dsp:sp modelId="{8126F753-EB9C-49D3-B75B-583337D698C8}">
      <dsp:nvSpPr>
        <dsp:cNvPr id="0" name=""/>
        <dsp:cNvSpPr/>
      </dsp:nvSpPr>
      <dsp:spPr>
        <a:xfrm>
          <a:off x="0" y="491451"/>
          <a:ext cx="1638300" cy="407745"/>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nl-NL" sz="1700" kern="1200">
              <a:latin typeface="Avenir Roman"/>
              <a:ea typeface="Avenir Roman"/>
              <a:cs typeface="Avenir Roman"/>
            </a:rPr>
            <a:t>Discontent</a:t>
          </a:r>
          <a:endParaRPr lang="bg-BG" sz="1700" kern="1200" dirty="0"/>
        </a:p>
      </dsp:txBody>
      <dsp:txXfrm>
        <a:off x="19904" y="511355"/>
        <a:ext cx="1598492" cy="367937"/>
      </dsp:txXfrm>
    </dsp:sp>
    <dsp:sp modelId="{F0FE2AA4-077A-437A-B5B2-A938B723E1EE}">
      <dsp:nvSpPr>
        <dsp:cNvPr id="0" name=""/>
        <dsp:cNvSpPr/>
      </dsp:nvSpPr>
      <dsp:spPr>
        <a:xfrm>
          <a:off x="0" y="948156"/>
          <a:ext cx="1638300" cy="407745"/>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nl-NL" sz="1700" kern="1200" dirty="0">
              <a:latin typeface="Avenir Roman"/>
              <a:ea typeface="Avenir Roman"/>
              <a:cs typeface="Avenir Roman"/>
            </a:rPr>
            <a:t>It is ineffective</a:t>
          </a:r>
          <a:endParaRPr lang="bg-BG" sz="1700" kern="1200" dirty="0"/>
        </a:p>
      </dsp:txBody>
      <dsp:txXfrm>
        <a:off x="19904" y="968060"/>
        <a:ext cx="1598492" cy="36793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234C6-E487-4E45-8CD7-2A8E7C28EAFC}">
      <dsp:nvSpPr>
        <dsp:cNvPr id="0" name=""/>
        <dsp:cNvSpPr/>
      </dsp:nvSpPr>
      <dsp:spPr>
        <a:xfrm>
          <a:off x="0" y="233812"/>
          <a:ext cx="1353211" cy="879840"/>
        </a:xfrm>
        <a:prstGeom prst="round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nl-NL" sz="1600" kern="1200" dirty="0"/>
            <a:t>Further polarisation/ radicalisation</a:t>
          </a:r>
        </a:p>
      </dsp:txBody>
      <dsp:txXfrm>
        <a:off x="42950" y="276762"/>
        <a:ext cx="1267311" cy="7939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234C6-E487-4E45-8CD7-2A8E7C28EAFC}">
      <dsp:nvSpPr>
        <dsp:cNvPr id="0" name=""/>
        <dsp:cNvSpPr/>
      </dsp:nvSpPr>
      <dsp:spPr>
        <a:xfrm>
          <a:off x="0" y="34745"/>
          <a:ext cx="1638300" cy="407745"/>
        </a:xfrm>
        <a:prstGeom prst="roundRect">
          <a:avLst/>
        </a:prstGeom>
        <a:solidFill>
          <a:schemeClr val="lt1">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nl-NL" sz="1700" kern="1200"/>
            <a:t>Anger</a:t>
          </a:r>
          <a:endParaRPr lang="nl-NL" sz="1700" kern="1200" dirty="0"/>
        </a:p>
      </dsp:txBody>
      <dsp:txXfrm>
        <a:off x="19904" y="54649"/>
        <a:ext cx="1598492" cy="367937"/>
      </dsp:txXfrm>
    </dsp:sp>
    <dsp:sp modelId="{BCDD70E3-6BA4-4B16-80DE-8B16907E36D4}">
      <dsp:nvSpPr>
        <dsp:cNvPr id="0" name=""/>
        <dsp:cNvSpPr/>
      </dsp:nvSpPr>
      <dsp:spPr>
        <a:xfrm>
          <a:off x="0" y="491451"/>
          <a:ext cx="1638300" cy="407745"/>
        </a:xfrm>
        <a:prstGeom prst="roundRect">
          <a:avLst/>
        </a:prstGeom>
        <a:solidFill>
          <a:schemeClr val="lt1">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nl-NL" sz="1700" kern="1200" dirty="0"/>
            <a:t>Injustice</a:t>
          </a:r>
          <a:endParaRPr lang="bg-BG" sz="1700" kern="1200" dirty="0"/>
        </a:p>
      </dsp:txBody>
      <dsp:txXfrm>
        <a:off x="19904" y="511355"/>
        <a:ext cx="1598492" cy="367937"/>
      </dsp:txXfrm>
    </dsp:sp>
    <dsp:sp modelId="{9B7281B0-BFC2-4674-94B4-B58579D0DAC3}">
      <dsp:nvSpPr>
        <dsp:cNvPr id="0" name=""/>
        <dsp:cNvSpPr/>
      </dsp:nvSpPr>
      <dsp:spPr>
        <a:xfrm>
          <a:off x="0" y="948156"/>
          <a:ext cx="1638300" cy="407745"/>
        </a:xfrm>
        <a:prstGeom prst="roundRect">
          <a:avLst/>
        </a:prstGeom>
        <a:solidFill>
          <a:schemeClr val="lt1">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It is ineffective</a:t>
          </a:r>
          <a:endParaRPr lang="bg-BG" sz="1700" kern="1200" dirty="0"/>
        </a:p>
      </dsp:txBody>
      <dsp:txXfrm>
        <a:off x="19904" y="968060"/>
        <a:ext cx="1598492" cy="36793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FD056CD-E48A-445E-80B6-2ADCA8FB1D90}" type="datetimeFigureOut">
              <a:rPr lang="en-US" smtClean="0"/>
              <a:t>4/26/2021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45F38D-E3C4-4F30-851C-A7C05338AC35}" type="slidenum">
              <a:rPr lang="en-US" smtClean="0"/>
              <a:t>‹Nr.›</a:t>
            </a:fld>
            <a:endParaRPr lang="en-US"/>
          </a:p>
        </p:txBody>
      </p:sp>
    </p:spTree>
    <p:extLst>
      <p:ext uri="{BB962C8B-B14F-4D97-AF65-F5344CB8AC3E}">
        <p14:creationId xmlns:p14="http://schemas.microsoft.com/office/powerpoint/2010/main" val="1325226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12FE9C-A388-4AF3-883E-F263149D8481}" type="datetimeFigureOut">
              <a:rPr lang="en-US" smtClean="0"/>
              <a:t>4/26/2021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7F6500-7E3F-4999-8C74-183F6B321703}" type="slidenum">
              <a:rPr lang="en-US" smtClean="0"/>
              <a:t>‹Nr.›</a:t>
            </a:fld>
            <a:endParaRPr lang="en-US"/>
          </a:p>
        </p:txBody>
      </p:sp>
    </p:spTree>
    <p:extLst>
      <p:ext uri="{BB962C8B-B14F-4D97-AF65-F5344CB8AC3E}">
        <p14:creationId xmlns:p14="http://schemas.microsoft.com/office/powerpoint/2010/main" val="3291266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terratoolkit.eu/download_teachers/"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ter-info.nl/home" TargetMode="External"/><Relationship Id="rId5" Type="http://schemas.openxmlformats.org/officeDocument/2006/relationships/hyperlink" Target="https://www.nji.nl/nl/Kennis/Dossier/Radicalisering" TargetMode="External"/><Relationship Id="rId4" Type="http://schemas.openxmlformats.org/officeDocument/2006/relationships/hyperlink" Target="https://www.kis.nl/publicatie/zicht-op-radicalisering"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danielgoleman.info/three-kinds-of-empathy-cognitive-emotional-compassionate/"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pages.uoregon.edu/hodgeslab/files/Download/Hodges%20Myers_2007.pdf"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algn="l"/>
            <a:r>
              <a:rPr lang="en-GB" sz="1800" b="1" i="0" u="none" strike="noStrike" baseline="0" dirty="0">
                <a:latin typeface="Verdana" panose="020B0604030504040204" pitchFamily="34" charset="0"/>
              </a:rPr>
              <a:t>Instructions / suggested text sheet 0</a:t>
            </a:r>
          </a:p>
          <a:p>
            <a:pPr algn="l"/>
            <a:endParaRPr lang="en-GB" dirty="0"/>
          </a:p>
          <a:p>
            <a:pPr algn="l"/>
            <a:r>
              <a:rPr lang="en-GB" dirty="0"/>
              <a:t>Welcome back (check if attendance list is signed by all participants)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t>
            </a:r>
            <a:r>
              <a:rPr lang="bg-BG" dirty="0"/>
              <a:t>Т</a:t>
            </a:r>
            <a:r>
              <a:rPr lang="en-GB" dirty="0" err="1"/>
              <a:t>rainer</a:t>
            </a:r>
            <a:r>
              <a:rPr lang="en-GB" dirty="0"/>
              <a:t> (see manual for further instructions)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u="sng" dirty="0"/>
              <a:t>Needed</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dirty="0"/>
              <a:t>Attendance list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dirty="0"/>
              <a:t>Laptop/PC </a:t>
            </a:r>
            <a:r>
              <a:rPr lang="en-GB" dirty="0" err="1"/>
              <a:t>en</a:t>
            </a:r>
            <a:r>
              <a:rPr lang="en-GB" dirty="0"/>
              <a:t> beamer</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dirty="0"/>
              <a:t>Pens and paper for participants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dirty="0"/>
              <a:t>Flip over</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markers, cards, puzzle, white paper sheets, scissors, *smartphones to access </a:t>
            </a:r>
            <a:r>
              <a:rPr lang="en-GB" sz="1200" kern="1200" dirty="0" err="1">
                <a:solidFill>
                  <a:schemeClr val="tx1"/>
                </a:solidFill>
                <a:effectLst/>
                <a:latin typeface="+mn-lt"/>
                <a:ea typeface="+mn-ea"/>
                <a:cs typeface="+mn-cs"/>
              </a:rPr>
              <a:t>Pauliseverywhere</a:t>
            </a:r>
            <a:r>
              <a:rPr lang="en-GB" sz="1200" kern="1200" dirty="0">
                <a:solidFill>
                  <a:schemeClr val="tx1"/>
                </a:solidFill>
                <a:effectLst/>
                <a:latin typeface="+mn-lt"/>
                <a:ea typeface="+mn-ea"/>
                <a:cs typeface="+mn-cs"/>
              </a:rPr>
              <a:t>.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internet access,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Handouts exercises (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Surveys</a:t>
            </a:r>
            <a:endParaRPr lang="en-GB" dirty="0"/>
          </a:p>
          <a:p>
            <a:pPr lvl="0"/>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u="sng" dirty="0"/>
              <a:t>Suggested planning day </a:t>
            </a:r>
            <a:r>
              <a:rPr lang="bg-BG" u="sng" dirty="0"/>
              <a:t>3</a:t>
            </a:r>
            <a:r>
              <a:rPr lang="en-GB" u="none" dirty="0"/>
              <a:t> (depending on your choice of exercises)</a:t>
            </a:r>
            <a:endParaRPr lang="en-GB" u="sng" dirty="0"/>
          </a:p>
          <a:p>
            <a:pPr marL="0" lvl="0" indent="0">
              <a:buFont typeface="+mj-lt"/>
              <a:buNone/>
            </a:pPr>
            <a:r>
              <a:rPr lang="en-GB" sz="1200" kern="1200" dirty="0">
                <a:solidFill>
                  <a:schemeClr val="tx1"/>
                </a:solidFill>
                <a:effectLst/>
                <a:latin typeface="+mn-lt"/>
                <a:ea typeface="+mn-ea"/>
                <a:cs typeface="+mn-cs"/>
              </a:rPr>
              <a:t>Walk-in, coffee, tea		15 min</a:t>
            </a:r>
          </a:p>
          <a:p>
            <a:pPr marL="228600" lvl="0" indent="-228600">
              <a:buFont typeface="+mj-lt"/>
              <a:buAutoNum type="arabicPeriod"/>
            </a:pPr>
            <a:r>
              <a:rPr lang="en-GB" sz="1200" kern="1200" dirty="0">
                <a:solidFill>
                  <a:schemeClr val="tx1"/>
                </a:solidFill>
                <a:effectLst/>
                <a:latin typeface="+mn-lt"/>
                <a:ea typeface="+mn-ea"/>
                <a:cs typeface="+mn-cs"/>
              </a:rPr>
              <a:t>Introduction 		45 min</a:t>
            </a:r>
          </a:p>
          <a:p>
            <a:pPr marL="228600" lvl="0" indent="-228600">
              <a:buFont typeface="+mj-lt"/>
              <a:buAutoNum type="arabicPeriod"/>
            </a:pPr>
            <a:r>
              <a:rPr lang="en-GB" sz="1200" kern="1200" dirty="0">
                <a:solidFill>
                  <a:schemeClr val="tx1"/>
                </a:solidFill>
                <a:effectLst/>
                <a:latin typeface="+mn-lt"/>
                <a:ea typeface="+mn-ea"/>
                <a:cs typeface="+mn-cs"/>
              </a:rPr>
              <a:t>Explanation radicalisation		45 min (depending on initial knowledge, this can be extended or shortened)</a:t>
            </a:r>
          </a:p>
          <a:p>
            <a:pPr marL="0" lvl="0" indent="0">
              <a:buFont typeface="+mj-lt"/>
              <a:buNone/>
            </a:pPr>
            <a:r>
              <a:rPr lang="en-GB" sz="1200" kern="1200" dirty="0">
                <a:solidFill>
                  <a:schemeClr val="tx1"/>
                </a:solidFill>
                <a:effectLst/>
                <a:latin typeface="+mn-lt"/>
                <a:ea typeface="+mn-ea"/>
                <a:cs typeface="+mn-cs"/>
              </a:rPr>
              <a:t>Break			15 min</a:t>
            </a:r>
          </a:p>
          <a:p>
            <a:pPr marL="228600" lvl="0" indent="-228600">
              <a:buFont typeface="+mj-lt"/>
              <a:buAutoNum type="arabicPeriod" startAt="3"/>
            </a:pPr>
            <a:r>
              <a:rPr lang="en-GB" sz="1200" kern="1200" dirty="0">
                <a:solidFill>
                  <a:schemeClr val="tx1"/>
                </a:solidFill>
                <a:effectLst/>
                <a:latin typeface="+mn-lt"/>
                <a:ea typeface="+mn-ea"/>
                <a:cs typeface="+mn-cs"/>
              </a:rPr>
              <a:t>Relation between Anger </a:t>
            </a:r>
            <a:r>
              <a:rPr lang="bg-BG" sz="1200" kern="1200" dirty="0">
                <a:solidFill>
                  <a:schemeClr val="tx1"/>
                </a:solidFill>
                <a:effectLst/>
                <a:latin typeface="+mn-lt"/>
                <a:ea typeface="+mn-ea"/>
                <a:cs typeface="+mn-cs"/>
              </a:rPr>
              <a:t>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and radicalisation		45 min</a:t>
            </a:r>
          </a:p>
          <a:p>
            <a:pPr marL="228600" lvl="0" indent="-228600">
              <a:buFont typeface="+mj-lt"/>
              <a:buAutoNum type="arabicPeriod" startAt="3"/>
            </a:pPr>
            <a:r>
              <a:rPr lang="en-GB" sz="1200" kern="1200" dirty="0">
                <a:solidFill>
                  <a:schemeClr val="tx1"/>
                </a:solidFill>
                <a:effectLst/>
                <a:latin typeface="+mn-lt"/>
                <a:ea typeface="+mn-ea"/>
                <a:cs typeface="+mn-cs"/>
              </a:rPr>
              <a:t>Exercise(s)	Anger management	60 min</a:t>
            </a:r>
          </a:p>
          <a:p>
            <a:pPr marL="0" lvl="0" indent="0">
              <a:buFont typeface="+mj-lt"/>
              <a:buNone/>
            </a:pPr>
            <a:r>
              <a:rPr lang="en-GB" sz="1200" kern="1200" dirty="0">
                <a:solidFill>
                  <a:schemeClr val="tx1"/>
                </a:solidFill>
                <a:effectLst/>
                <a:latin typeface="+mn-lt"/>
                <a:ea typeface="+mn-ea"/>
                <a:cs typeface="+mn-cs"/>
              </a:rPr>
              <a:t>Lunch			60 min (take time for exchange of experiences and building network if possible)</a:t>
            </a:r>
          </a:p>
          <a:p>
            <a:pPr marL="228600" lvl="0" indent="-228600">
              <a:buFont typeface="+mj-lt"/>
              <a:buAutoNum type="arabicPeriod" startAt="5"/>
            </a:pPr>
            <a:r>
              <a:rPr lang="en-GB" sz="1200" kern="1200" dirty="0">
                <a:solidFill>
                  <a:schemeClr val="tx1"/>
                </a:solidFill>
                <a:effectLst/>
                <a:latin typeface="+mn-lt"/>
                <a:ea typeface="+mn-ea"/>
                <a:cs typeface="+mn-cs"/>
              </a:rPr>
              <a:t>Relation narratives		30 min</a:t>
            </a:r>
          </a:p>
          <a:p>
            <a:pPr marL="228600" lvl="0" indent="-228600">
              <a:buFont typeface="+mj-lt"/>
              <a:buAutoNum type="arabicPeriod" startAt="6"/>
            </a:pPr>
            <a:r>
              <a:rPr lang="en-GB" sz="1200" kern="1200" dirty="0">
                <a:solidFill>
                  <a:schemeClr val="tx1"/>
                </a:solidFill>
                <a:effectLst/>
                <a:latin typeface="+mn-lt"/>
                <a:ea typeface="+mn-ea"/>
                <a:cs typeface="+mn-cs"/>
              </a:rPr>
              <a:t>Exercise(s) 	Narratives		45 min</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200" kern="1200" dirty="0">
                <a:solidFill>
                  <a:schemeClr val="tx1"/>
                </a:solidFill>
                <a:effectLst/>
                <a:latin typeface="+mn-lt"/>
                <a:ea typeface="+mn-ea"/>
                <a:cs typeface="+mn-cs"/>
              </a:rPr>
              <a:t>Break			15 min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7"/>
              <a:tabLst/>
              <a:defRPr/>
            </a:pPr>
            <a:r>
              <a:rPr lang="en-GB" sz="1200" kern="1200" dirty="0">
                <a:solidFill>
                  <a:schemeClr val="tx1"/>
                </a:solidFill>
                <a:effectLst/>
                <a:latin typeface="+mn-lt"/>
                <a:ea typeface="+mn-ea"/>
                <a:cs typeface="+mn-cs"/>
              </a:rPr>
              <a:t>Exercise(s) 	Narratives		30 min</a:t>
            </a:r>
          </a:p>
          <a:p>
            <a:pPr marL="228600" lvl="0" indent="-228600">
              <a:buFont typeface="+mj-lt"/>
              <a:buAutoNum type="arabicPeriod" startAt="7"/>
            </a:pPr>
            <a:r>
              <a:rPr lang="en-GB" sz="1200" kern="1200" dirty="0">
                <a:solidFill>
                  <a:schemeClr val="tx1"/>
                </a:solidFill>
                <a:effectLst/>
                <a:latin typeface="+mn-lt"/>
                <a:ea typeface="+mn-ea"/>
                <a:cs typeface="+mn-cs"/>
              </a:rPr>
              <a:t>Feedback and conclusion		15 min</a:t>
            </a:r>
          </a:p>
          <a:p>
            <a:pPr marL="0" lvl="0" indent="0">
              <a:buFont typeface="+mj-lt"/>
              <a:buNone/>
            </a:pPr>
            <a:endParaRPr lang="en-GB" sz="1200" kern="1200" dirty="0">
              <a:solidFill>
                <a:schemeClr val="tx1"/>
              </a:solidFill>
              <a:effectLst/>
              <a:latin typeface="+mn-lt"/>
              <a:ea typeface="+mn-ea"/>
              <a:cs typeface="+mn-cs"/>
            </a:endParaRPr>
          </a:p>
          <a:p>
            <a:pPr marL="228600" lvl="0" indent="-228600">
              <a:buFont typeface="+mj-lt"/>
              <a:buAutoNum type="arabicPeriod" startAt="4"/>
            </a:pPr>
            <a:endParaRPr lang="en-GB" sz="1200" kern="1200" dirty="0">
              <a:solidFill>
                <a:schemeClr val="tx1"/>
              </a:solidFill>
              <a:effectLst/>
              <a:latin typeface="+mn-lt"/>
              <a:ea typeface="+mn-ea"/>
              <a:cs typeface="+mn-cs"/>
            </a:endParaRPr>
          </a:p>
          <a:p>
            <a:pPr marL="0" lvl="0" indent="0">
              <a:buFont typeface="+mj-lt"/>
              <a:buNone/>
            </a:pPr>
            <a:r>
              <a:rPr lang="en-GB" sz="1200" kern="1200" dirty="0" err="1">
                <a:solidFill>
                  <a:schemeClr val="tx1"/>
                </a:solidFill>
                <a:effectLst/>
                <a:latin typeface="+mn-lt"/>
                <a:ea typeface="+mn-ea"/>
                <a:cs typeface="+mn-cs"/>
              </a:rPr>
              <a:t>Totaal</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ruim</a:t>
            </a:r>
            <a:r>
              <a:rPr lang="en-GB" sz="1200" kern="1200" dirty="0">
                <a:solidFill>
                  <a:schemeClr val="tx1"/>
                </a:solidFill>
                <a:effectLst/>
                <a:latin typeface="+mn-lt"/>
                <a:ea typeface="+mn-ea"/>
                <a:cs typeface="+mn-cs"/>
              </a:rPr>
              <a:t> 6,5-7 </a:t>
            </a:r>
            <a:r>
              <a:rPr lang="en-GB" sz="1200" kern="1200" dirty="0" err="1">
                <a:solidFill>
                  <a:schemeClr val="tx1"/>
                </a:solidFill>
                <a:effectLst/>
                <a:latin typeface="+mn-lt"/>
                <a:ea typeface="+mn-ea"/>
                <a:cs typeface="+mn-cs"/>
              </a:rPr>
              <a:t>uur</a:t>
            </a:r>
            <a:r>
              <a:rPr lang="en-GB" sz="1200" kern="1200" dirty="0">
                <a:solidFill>
                  <a:schemeClr val="tx1"/>
                </a:solidFill>
                <a:effectLst/>
                <a:latin typeface="+mn-lt"/>
                <a:ea typeface="+mn-ea"/>
                <a:cs typeface="+mn-cs"/>
              </a:rPr>
              <a:t>, met </a:t>
            </a:r>
            <a:r>
              <a:rPr lang="en-GB" sz="1200" kern="1200" dirty="0" err="1">
                <a:solidFill>
                  <a:schemeClr val="tx1"/>
                </a:solidFill>
                <a:effectLst/>
                <a:latin typeface="+mn-lt"/>
                <a:ea typeface="+mn-ea"/>
                <a:cs typeface="+mn-cs"/>
              </a:rPr>
              <a:t>een</a:t>
            </a:r>
            <a:r>
              <a:rPr lang="en-GB" sz="1200" kern="1200" dirty="0">
                <a:solidFill>
                  <a:schemeClr val="tx1"/>
                </a:solidFill>
                <a:effectLst/>
                <a:latin typeface="+mn-lt"/>
                <a:ea typeface="+mn-ea"/>
                <a:cs typeface="+mn-cs"/>
              </a:rPr>
              <a:t> half </a:t>
            </a:r>
            <a:r>
              <a:rPr lang="en-GB" sz="1200" kern="1200" dirty="0" err="1">
                <a:solidFill>
                  <a:schemeClr val="tx1"/>
                </a:solidFill>
                <a:effectLst/>
                <a:latin typeface="+mn-lt"/>
                <a:ea typeface="+mn-ea"/>
                <a:cs typeface="+mn-cs"/>
              </a:rPr>
              <a:t>uur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speling</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zou</a:t>
            </a:r>
            <a:r>
              <a:rPr lang="en-GB" sz="1200" kern="1200" dirty="0">
                <a:solidFill>
                  <a:schemeClr val="tx1"/>
                </a:solidFill>
                <a:effectLst/>
                <a:latin typeface="+mn-lt"/>
                <a:ea typeface="+mn-ea"/>
                <a:cs typeface="+mn-cs"/>
              </a:rPr>
              <a:t> je </a:t>
            </a:r>
            <a:r>
              <a:rPr lang="en-GB" sz="1200" kern="1200" dirty="0" err="1">
                <a:solidFill>
                  <a:schemeClr val="tx1"/>
                </a:solidFill>
                <a:effectLst/>
                <a:latin typeface="+mn-lt"/>
                <a:ea typeface="+mn-ea"/>
                <a:cs typeface="+mn-cs"/>
              </a:rPr>
              <a:t>kunnen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beginnen</a:t>
            </a:r>
            <a:r>
              <a:rPr lang="en-GB" sz="1200" kern="1200" dirty="0">
                <a:solidFill>
                  <a:schemeClr val="tx1"/>
                </a:solidFill>
                <a:effectLst/>
                <a:latin typeface="+mn-lt"/>
                <a:ea typeface="+mn-ea"/>
                <a:cs typeface="+mn-cs"/>
              </a:rPr>
              <a:t> om 09.00 </a:t>
            </a:r>
            <a:r>
              <a:rPr lang="en-GB" sz="1200" kern="1200" dirty="0" err="1">
                <a:solidFill>
                  <a:schemeClr val="tx1"/>
                </a:solidFill>
                <a:effectLst/>
                <a:latin typeface="+mn-lt"/>
                <a:ea typeface="+mn-ea"/>
                <a:cs typeface="+mn-cs"/>
              </a:rPr>
              <a:t>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plannen</a:t>
            </a:r>
            <a:r>
              <a:rPr lang="en-GB" sz="1200" kern="1200" dirty="0">
                <a:solidFill>
                  <a:schemeClr val="tx1"/>
                </a:solidFill>
                <a:effectLst/>
                <a:latin typeface="+mn-lt"/>
                <a:ea typeface="+mn-ea"/>
                <a:cs typeface="+mn-cs"/>
              </a:rPr>
              <a:t> tot 16.30 </a:t>
            </a:r>
            <a:r>
              <a:rPr lang="en-GB" sz="1200" kern="1200" dirty="0" err="1">
                <a:solidFill>
                  <a:schemeClr val="tx1"/>
                </a:solidFill>
                <a:effectLst/>
                <a:latin typeface="+mn-lt"/>
                <a:ea typeface="+mn-ea"/>
                <a:cs typeface="+mn-cs"/>
              </a:rPr>
              <a:t>uur</a:t>
            </a:r>
            <a:r>
              <a:rPr lang="bg-BG"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a:t>
            </a:r>
            <a:r>
              <a:rPr lang="en-GB" sz="1000" kern="1200" dirty="0">
                <a:solidFill>
                  <a:schemeClr val="tx1"/>
                </a:solidFill>
                <a:effectLst/>
                <a:latin typeface="+mn-lt"/>
                <a:ea typeface="+mn-ea"/>
                <a:cs typeface="+mn-cs"/>
              </a:rPr>
              <a:t>M.</a:t>
            </a:r>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0</a:t>
            </a:fld>
            <a:endParaRPr lang="en-US"/>
          </a:p>
        </p:txBody>
      </p:sp>
    </p:spTree>
    <p:extLst>
      <p:ext uri="{BB962C8B-B14F-4D97-AF65-F5344CB8AC3E}">
        <p14:creationId xmlns:p14="http://schemas.microsoft.com/office/powerpoint/2010/main" val="2255934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n-GB" sz="1200" b="1" i="0" u="none" strike="noStrike" baseline="0" dirty="0">
                <a:latin typeface="Verdana" panose="020B0604030504040204" pitchFamily="34" charset="0"/>
              </a:rPr>
              <a:t>Instructions/text for sheet 9</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en-GB" sz="1200" b="1" i="0" u="none" strike="noStrike" baseline="0" dirty="0">
              <a:latin typeface="Verdana" panose="020B0604030504040204" pitchFamily="34" charset="0"/>
            </a:endParaRPr>
          </a:p>
          <a:p>
            <a:pPr>
              <a:lnSpc>
                <a:spcPct val="115000"/>
              </a:lnSpc>
              <a:spcAft>
                <a:spcPts val="60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The workshop Conflict resolution offers a selection of exercises to teach relevant skills to youths </a:t>
            </a:r>
          </a:p>
          <a:p>
            <a:pPr>
              <a:lnSpc>
                <a:spcPct val="115000"/>
              </a:lnSpc>
              <a:spcAft>
                <a:spcPts val="6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Here is an example of one of them. </a:t>
            </a:r>
          </a:p>
          <a:p>
            <a:pPr>
              <a:lnSpc>
                <a:spcPct val="115000"/>
              </a:lnSpc>
              <a:spcAft>
                <a:spcPts val="6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@Trainer</a:t>
            </a:r>
          </a:p>
          <a:p>
            <a:pPr>
              <a:lnSpc>
                <a:spcPct val="115000"/>
              </a:lnSpc>
              <a:spcAft>
                <a:spcPts val="60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This exercise takes about 30 minutes in total  [</a:t>
            </a:r>
            <a:r>
              <a:rPr lang="en-GB" sz="1200" b="0" i="1" dirty="0">
                <a:effectLst/>
                <a:latin typeface="Calibri" panose="020F0502020204030204" pitchFamily="34" charset="0"/>
                <a:ea typeface="Calibri" panose="020F0502020204030204" pitchFamily="34" charset="0"/>
                <a:cs typeface="Times New Roman" panose="02020603050405020304" pitchFamily="18" charset="0"/>
              </a:rPr>
              <a:t>I don’t see a good way to do this exercise on-line. Maybe provide each pair with two words and then have them debate why theirs is better in a break out session? Anyone else ideas?]</a:t>
            </a:r>
          </a:p>
          <a:p>
            <a:pPr>
              <a:lnSpc>
                <a:spcPct val="115000"/>
              </a:lnSpc>
              <a:spcAft>
                <a:spcPts val="600"/>
              </a:spcAft>
            </a:pPr>
            <a:r>
              <a:rPr lang="en-GB" sz="1200" b="0" i="1" dirty="0">
                <a:effectLst/>
                <a:latin typeface="Calibri" panose="020F0502020204030204" pitchFamily="34" charset="0"/>
                <a:ea typeface="Calibri" panose="020F0502020204030204" pitchFamily="34" charset="0"/>
                <a:cs typeface="Times New Roman" panose="02020603050405020304" pitchFamily="18" charset="0"/>
              </a:rPr>
              <a:t>[Since the icebreaker is also from this workshop, we could just explain the exercise on sheets 10-13 (called </a:t>
            </a:r>
            <a:r>
              <a:rPr lang="en-GB" sz="1200" b="0" i="0" dirty="0">
                <a:effectLst/>
                <a:latin typeface="Calibri" panose="020F0502020204030204" pitchFamily="34" charset="0"/>
                <a:ea typeface="Calibri" panose="020F0502020204030204" pitchFamily="34" charset="0"/>
                <a:cs typeface="Times New Roman" panose="02020603050405020304" pitchFamily="18" charset="0"/>
              </a:rPr>
              <a:t>Anything goes) </a:t>
            </a:r>
            <a:r>
              <a:rPr lang="en-GB" sz="1200" b="0" i="1" dirty="0">
                <a:effectLst/>
                <a:latin typeface="Calibri" panose="020F0502020204030204" pitchFamily="34" charset="0"/>
                <a:ea typeface="Calibri" panose="020F0502020204030204" pitchFamily="34" charset="0"/>
                <a:cs typeface="Times New Roman" panose="02020603050405020304" pitchFamily="18" charset="0"/>
              </a:rPr>
              <a:t>to the participants]</a:t>
            </a:r>
            <a:endParaRPr lang="en-GB" sz="1200" b="1" i="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Stage 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600"/>
              </a:spcAft>
              <a:buClrTx/>
              <a:buSzTx/>
              <a:buFontTx/>
              <a:buNone/>
              <a:tabLst/>
              <a:defRPr/>
            </a:pPr>
            <a:r>
              <a:rPr lang="en-GB" sz="1200" i="1" dirty="0">
                <a:effectLst/>
                <a:latin typeface="Calibri" panose="020F0502020204030204" pitchFamily="34" charset="0"/>
                <a:ea typeface="Calibri" panose="020F0502020204030204" pitchFamily="34" charset="0"/>
                <a:cs typeface="Times New Roman" panose="02020603050405020304" pitchFamily="18" charset="0"/>
              </a:rPr>
              <a:t>Step 1: </a:t>
            </a:r>
            <a:r>
              <a:rPr lang="en-GB" sz="1200" dirty="0">
                <a:effectLst/>
                <a:latin typeface="Calibri" panose="020F0502020204030204" pitchFamily="34" charset="0"/>
                <a:ea typeface="Calibri" panose="020F0502020204030204" pitchFamily="34" charset="0"/>
                <a:cs typeface="Times New Roman" panose="02020603050405020304" pitchFamily="18" charset="0"/>
              </a:rPr>
              <a:t>Ask participants to find a partner.</a:t>
            </a:r>
          </a:p>
          <a:p>
            <a:pPr algn="just">
              <a:lnSpc>
                <a:spcPct val="115000"/>
              </a:lnSpc>
              <a:spcAft>
                <a:spcPts val="600"/>
              </a:spcAft>
            </a:pPr>
            <a:r>
              <a:rPr lang="en-GB" sz="1200" i="1" dirty="0">
                <a:effectLst/>
                <a:latin typeface="Calibri" panose="020F0502020204030204" pitchFamily="34" charset="0"/>
                <a:ea typeface="Times New Roman" panose="02020603050405020304" pitchFamily="18" charset="0"/>
                <a:cs typeface="Times New Roman" panose="02020603050405020304" pitchFamily="18" charset="0"/>
              </a:rPr>
              <a:t>Step 2: </a:t>
            </a:r>
            <a:r>
              <a:rPr lang="en-GB" sz="1200" dirty="0">
                <a:effectLst/>
                <a:latin typeface="Calibri" panose="020F0502020204030204" pitchFamily="34" charset="0"/>
                <a:ea typeface="Calibri" panose="020F0502020204030204" pitchFamily="34" charset="0"/>
                <a:cs typeface="Times New Roman" panose="02020603050405020304" pitchFamily="18" charset="0"/>
              </a:rPr>
              <a:t>Have each pair stand face to face, right fist out (as in Rock, Paper, Scissors), and say together, “Nothing, something, anything!” </a:t>
            </a:r>
            <a:r>
              <a:rPr lang="en-GB" sz="1200" dirty="0"/>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Step 3</a:t>
            </a:r>
            <a:r>
              <a:rPr lang="en-GB" sz="1200" dirty="0">
                <a:effectLst/>
                <a:latin typeface="Calibri" panose="020F0502020204030204" pitchFamily="34" charset="0"/>
                <a:ea typeface="Calibri" panose="020F0502020204030204" pitchFamily="34" charset="0"/>
                <a:cs typeface="Times New Roman" panose="02020603050405020304" pitchFamily="18" charset="0"/>
              </a:rPr>
              <a:t>: Once the word </a:t>
            </a:r>
            <a:r>
              <a:rPr lang="en-GB" sz="1200" i="1" dirty="0">
                <a:effectLst/>
                <a:latin typeface="Calibri" panose="020F0502020204030204" pitchFamily="34" charset="0"/>
                <a:ea typeface="Calibri" panose="020F0502020204030204" pitchFamily="34" charset="0"/>
                <a:cs typeface="Times New Roman" panose="02020603050405020304" pitchFamily="18" charset="0"/>
              </a:rPr>
              <a:t>anything </a:t>
            </a:r>
            <a:r>
              <a:rPr lang="en-GB" sz="1200" dirty="0">
                <a:effectLst/>
                <a:latin typeface="Calibri" panose="020F0502020204030204" pitchFamily="34" charset="0"/>
                <a:ea typeface="Calibri" panose="020F0502020204030204" pitchFamily="34" charset="0"/>
                <a:cs typeface="Times New Roman" panose="02020603050405020304" pitchFamily="18" charset="0"/>
              </a:rPr>
              <a:t>is said, the two participants yell out the name of any item they can think of (dog, coffee mug, shoe). </a:t>
            </a:r>
          </a:p>
          <a:p>
            <a:pPr algn="just">
              <a:lnSpc>
                <a:spcPct val="115000"/>
              </a:lnSpc>
              <a:spcAft>
                <a:spcPts val="60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Step 4</a:t>
            </a:r>
            <a:r>
              <a:rPr lang="en-GB" sz="1200" dirty="0">
                <a:effectLst/>
                <a:latin typeface="Calibri" panose="020F0502020204030204" pitchFamily="34" charset="0"/>
                <a:ea typeface="Calibri" panose="020F0502020204030204" pitchFamily="34" charset="0"/>
                <a:cs typeface="Times New Roman" panose="02020603050405020304" pitchFamily="18" charset="0"/>
              </a:rPr>
              <a:t>: After yelling out their items, team members must now debate one another as to why their item would “beat” the other person’s item. Allow about two or three minutes of debate.</a:t>
            </a:r>
          </a:p>
          <a:p>
            <a:pPr marL="0" marR="0" lvl="0" indent="0" algn="just" defTabSz="914400" rtl="0" eaLnBrk="1" fontAlgn="auto" latinLnBrk="0" hangingPunct="1">
              <a:lnSpc>
                <a:spcPct val="115000"/>
              </a:lnSpc>
              <a:spcBef>
                <a:spcPts val="0"/>
              </a:spcBef>
              <a:spcAft>
                <a:spcPts val="600"/>
              </a:spcAft>
              <a:buClrTx/>
              <a:buSzTx/>
              <a:buFontTx/>
              <a:buNone/>
              <a:tabLst/>
              <a:defRPr/>
            </a:pPr>
            <a:r>
              <a:rPr lang="en-GB" sz="1200" b="0" i="1" dirty="0">
                <a:effectLst/>
                <a:latin typeface="Calibri" panose="020F0502020204030204" pitchFamily="34" charset="0"/>
                <a:ea typeface="Calibri" panose="020F0502020204030204" pitchFamily="34" charset="0"/>
                <a:cs typeface="Times New Roman" panose="02020603050405020304" pitchFamily="18" charset="0"/>
              </a:rPr>
              <a:t>Step 5</a:t>
            </a:r>
            <a:r>
              <a:rPr lang="en-GB" sz="1200" b="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Call a brief time-out to initiate a preliminary discussion about the difference between debate and dialogue. To make the distinction, recall the definitions of active listening and cognitive empathy and, using handouts in Fig. 2 and Fig. 3, ask each student to check out how many of the conditions of dialogue were met.</a:t>
            </a:r>
          </a:p>
          <a:p>
            <a:pPr algn="l">
              <a:lnSpc>
                <a:spcPct val="115000"/>
              </a:lnSpc>
              <a:spcAft>
                <a:spcPts val="600"/>
              </a:spcAft>
            </a:pPr>
            <a:endParaRPr lang="en-GB" sz="1200" i="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b="1" i="0" u="none" strike="noStrike" baseline="0" dirty="0">
                <a:solidFill>
                  <a:srgbClr val="000000"/>
                </a:solidFill>
                <a:latin typeface="Calibri" panose="020F0502020204030204" pitchFamily="34" charset="0"/>
              </a:rPr>
              <a:t>Cognitive empathy </a:t>
            </a:r>
            <a:r>
              <a:rPr lang="en-GB" sz="1200" b="0" i="0" u="none" strike="noStrike" baseline="0" dirty="0">
                <a:solidFill>
                  <a:srgbClr val="000000"/>
                </a:solidFill>
                <a:latin typeface="Calibri" panose="020F0502020204030204" pitchFamily="34" charset="0"/>
              </a:rPr>
              <a:t>is the ability to understand how a person feels and what they might be thinking. Cognitive empathy makes people better communicators, because it helps them relay information in a way that best reaches the other person. </a:t>
            </a:r>
          </a:p>
          <a:p>
            <a:r>
              <a:rPr lang="en-GB" sz="1200" b="1" i="0" u="none" strike="noStrike" baseline="0" dirty="0">
                <a:solidFill>
                  <a:srgbClr val="000000"/>
                </a:solidFill>
                <a:latin typeface="Calibri" panose="020F0502020204030204" pitchFamily="34" charset="0"/>
              </a:rPr>
              <a:t>Active listening </a:t>
            </a:r>
            <a:r>
              <a:rPr lang="en-GB" sz="1200" b="0" i="0" u="none" strike="noStrike" baseline="0" dirty="0">
                <a:solidFill>
                  <a:srgbClr val="000000"/>
                </a:solidFill>
                <a:latin typeface="Calibri" panose="020F0502020204030204" pitchFamily="34" charset="0"/>
              </a:rPr>
              <a:t>to the counterpart’s concerns is one of the most important conflict negotiation strategies one can adopt. Listening and asking questions aimed at drawing out the other party’s core issues, instead of defending oneself, can give a sense of the other person’ s perspective. </a:t>
            </a:r>
          </a:p>
          <a:p>
            <a:pPr>
              <a:lnSpc>
                <a:spcPct val="115000"/>
              </a:lnSpc>
              <a:spcAft>
                <a:spcPts val="6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b="0" i="0" u="none" strike="noStrike" baseline="0" dirty="0">
                <a:solidFill>
                  <a:srgbClr val="000000"/>
                </a:solidFill>
                <a:latin typeface="Calibri" panose="020F0502020204030204" pitchFamily="34" charset="0"/>
              </a:rPr>
              <a:t>In dialogue, the intention is to really listen to one another’s perspective with a willingness to be influenced by what we hear. Dialogue allows people to develop understanding for one another’s perspectives, thoughts, and feelings as well as to re-evaluate their own position in light of the other’s understanding. In dialogue, everyone has a chance to be heard, understood, and to learn from each other. </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9</a:t>
            </a:fld>
            <a:endParaRPr lang="en-US" dirty="0"/>
          </a:p>
        </p:txBody>
      </p:sp>
    </p:spTree>
    <p:extLst>
      <p:ext uri="{BB962C8B-B14F-4D97-AF65-F5344CB8AC3E}">
        <p14:creationId xmlns:p14="http://schemas.microsoft.com/office/powerpoint/2010/main" val="761113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n-GB" sz="1200" b="1" i="0" u="none" strike="noStrike" baseline="0" dirty="0">
                <a:latin typeface="Verdana" panose="020B0604030504040204" pitchFamily="34" charset="0"/>
              </a:rPr>
              <a:t>Instructions/text for sheet 10</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en-GB" sz="1200" b="1" i="0" u="none" strike="noStrike" baseline="0" dirty="0">
              <a:latin typeface="Verdana" panose="020B0604030504040204" pitchFamily="34" charset="0"/>
            </a:endParaRPr>
          </a:p>
          <a:p>
            <a:pPr>
              <a:lnSpc>
                <a:spcPct val="115000"/>
              </a:lnSpc>
              <a:spcAft>
                <a:spcPts val="60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The exercises continues</a:t>
            </a:r>
          </a:p>
          <a:p>
            <a:pPr>
              <a:lnSpc>
                <a:spcPct val="115000"/>
              </a:lnSpc>
              <a:spcAft>
                <a:spcPts val="6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@Trainer</a:t>
            </a:r>
          </a:p>
          <a:p>
            <a:pPr>
              <a:lnSpc>
                <a:spcPct val="115000"/>
              </a:lnSpc>
              <a:spcAft>
                <a:spcPts val="60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This exercise takes about 30 minutes in total</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Stage 2</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Step 1: </a:t>
            </a:r>
            <a:r>
              <a:rPr lang="en-GB" sz="1200" dirty="0">
                <a:effectLst/>
                <a:latin typeface="Calibri" panose="020F0502020204030204" pitchFamily="34" charset="0"/>
                <a:ea typeface="Calibri" panose="020F0502020204030204" pitchFamily="34" charset="0"/>
                <a:cs typeface="Times New Roman" panose="02020603050405020304" pitchFamily="18" charset="0"/>
              </a:rPr>
              <a:t>After the preliminary discussion, have the team continue with their conversations, only now, encourage team members to engage in dialogue—asking questions and listening to the answers—to come to an agreement between the two of them.</a:t>
            </a:r>
          </a:p>
          <a:p>
            <a:pPr algn="l">
              <a:lnSpc>
                <a:spcPct val="115000"/>
              </a:lnSpc>
              <a:spcAft>
                <a:spcPts val="600"/>
              </a:spcAft>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10</a:t>
            </a:fld>
            <a:endParaRPr lang="en-US" dirty="0"/>
          </a:p>
        </p:txBody>
      </p:sp>
    </p:spTree>
    <p:extLst>
      <p:ext uri="{BB962C8B-B14F-4D97-AF65-F5344CB8AC3E}">
        <p14:creationId xmlns:p14="http://schemas.microsoft.com/office/powerpoint/2010/main" val="1649505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n-GB" sz="1200" b="1" i="0" u="none" strike="noStrike" baseline="0" dirty="0">
                <a:latin typeface="Verdana" panose="020B0604030504040204" pitchFamily="34" charset="0"/>
              </a:rPr>
              <a:t>Instructions/text for sheet 11</a:t>
            </a:r>
          </a:p>
          <a:p>
            <a:pPr>
              <a:lnSpc>
                <a:spcPct val="115000"/>
              </a:lnSpc>
              <a:spcAft>
                <a:spcPts val="6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The third part of the exercise</a:t>
            </a:r>
          </a:p>
          <a:p>
            <a:pPr>
              <a:lnSpc>
                <a:spcPct val="115000"/>
              </a:lnSpc>
              <a:spcAft>
                <a:spcPts val="6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@Trainer</a:t>
            </a:r>
          </a:p>
          <a:p>
            <a:pPr>
              <a:lnSpc>
                <a:spcPct val="115000"/>
              </a:lnSpc>
              <a:spcAft>
                <a:spcPts val="60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This exercise takes about 30 minutes in total</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Stage 3 - Wrap up discussion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Step 1: </a:t>
            </a:r>
            <a:r>
              <a:rPr lang="en-GB" sz="1200" i="0" dirty="0">
                <a:effectLst/>
                <a:latin typeface="Calibri" panose="020F0502020204030204" pitchFamily="34" charset="0"/>
                <a:ea typeface="Calibri" panose="020F0502020204030204" pitchFamily="34" charset="0"/>
                <a:cs typeface="Times New Roman" panose="02020603050405020304" pitchFamily="18" charset="0"/>
              </a:rPr>
              <a:t>Distribute handout with </a:t>
            </a:r>
            <a:r>
              <a:rPr lang="en-GB" sz="1200" b="1" dirty="0">
                <a:effectLst/>
                <a:latin typeface="Calibri" panose="020F0502020204030204" pitchFamily="34" charset="0"/>
                <a:ea typeface="Calibri" panose="020F0502020204030204" pitchFamily="34" charset="0"/>
                <a:cs typeface="Times New Roman" panose="02020603050405020304" pitchFamily="18" charset="0"/>
              </a:rPr>
              <a:t>Discussion Questions</a:t>
            </a:r>
          </a:p>
          <a:p>
            <a:pPr algn="just">
              <a:lnSpc>
                <a:spcPct val="115000"/>
              </a:lnSpc>
              <a:spcAft>
                <a:spcPts val="600"/>
              </a:spcAft>
            </a:pPr>
            <a:r>
              <a:rPr lang="en-GB" sz="1200" b="0" i="1" dirty="0">
                <a:effectLst/>
                <a:latin typeface="Calibri" panose="020F0502020204030204" pitchFamily="34" charset="0"/>
                <a:ea typeface="Calibri" panose="020F0502020204030204" pitchFamily="34" charset="0"/>
                <a:cs typeface="Times New Roman" panose="02020603050405020304" pitchFamily="18" charset="0"/>
              </a:rPr>
              <a:t>Step 2: </a:t>
            </a:r>
            <a:r>
              <a:rPr lang="en-GB" sz="1200" b="0" i="0" dirty="0">
                <a:effectLst/>
                <a:latin typeface="Calibri" panose="020F0502020204030204" pitchFamily="34" charset="0"/>
                <a:ea typeface="Calibri" panose="020F0502020204030204" pitchFamily="34" charset="0"/>
                <a:cs typeface="Times New Roman" panose="02020603050405020304" pitchFamily="18" charset="0"/>
              </a:rPr>
              <a:t>In pairs, one person starts, walk through each question</a:t>
            </a:r>
          </a:p>
          <a:p>
            <a:pPr algn="just">
              <a:lnSpc>
                <a:spcPct val="115000"/>
              </a:lnSpc>
              <a:spcAft>
                <a:spcPts val="600"/>
              </a:spcAft>
            </a:pPr>
            <a:r>
              <a:rPr lang="en-GB" sz="1200" b="0" i="1" dirty="0">
                <a:effectLst/>
                <a:latin typeface="Calibri" panose="020F0502020204030204" pitchFamily="34" charset="0"/>
                <a:ea typeface="Calibri" panose="020F0502020204030204" pitchFamily="34" charset="0"/>
                <a:cs typeface="Times New Roman" panose="02020603050405020304" pitchFamily="18" charset="0"/>
              </a:rPr>
              <a:t>Step 3: </a:t>
            </a:r>
            <a:r>
              <a:rPr lang="en-GB" sz="1200" b="0" i="0" dirty="0">
                <a:effectLst/>
                <a:latin typeface="Calibri" panose="020F0502020204030204" pitchFamily="34" charset="0"/>
                <a:ea typeface="Calibri" panose="020F0502020204030204" pitchFamily="34" charset="0"/>
                <a:cs typeface="Times New Roman" panose="02020603050405020304" pitchFamily="18" charset="0"/>
              </a:rPr>
              <a:t>Switch</a:t>
            </a:r>
          </a:p>
          <a:p>
            <a:pPr algn="just">
              <a:lnSpc>
                <a:spcPct val="115000"/>
              </a:lnSpc>
              <a:spcAft>
                <a:spcPts val="600"/>
              </a:spcAft>
            </a:pPr>
            <a:endParaRPr lang="en-GB" sz="1200" b="0" i="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GB" sz="1200" b="0" i="1" dirty="0">
                <a:effectLst/>
                <a:latin typeface="Calibri" panose="020F0502020204030204" pitchFamily="34" charset="0"/>
                <a:ea typeface="Calibri" panose="020F0502020204030204" pitchFamily="34" charset="0"/>
                <a:cs typeface="Times New Roman" panose="02020603050405020304" pitchFamily="18" charset="0"/>
              </a:rPr>
              <a:t>Discussion questions:</a:t>
            </a:r>
          </a:p>
          <a:p>
            <a:pPr algn="just">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1. </a:t>
            </a:r>
            <a:r>
              <a:rPr lang="en-GB" sz="1200" dirty="0">
                <a:effectLst/>
                <a:latin typeface="Calibri" panose="020F0502020204030204" pitchFamily="34" charset="0"/>
                <a:ea typeface="Calibri" panose="020F0502020204030204" pitchFamily="34" charset="0"/>
                <a:cs typeface="Times New Roman" panose="02020603050405020304" pitchFamily="18" charset="0"/>
              </a:rPr>
              <a:t>How did you react to your mini conflict?</a:t>
            </a:r>
          </a:p>
          <a:p>
            <a:pPr algn="just">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2. </a:t>
            </a:r>
            <a:r>
              <a:rPr lang="en-GB" sz="1200" dirty="0">
                <a:effectLst/>
                <a:latin typeface="Calibri" panose="020F0502020204030204" pitchFamily="34" charset="0"/>
                <a:ea typeface="Calibri" panose="020F0502020204030204" pitchFamily="34" charset="0"/>
                <a:cs typeface="Times New Roman" panose="02020603050405020304" pitchFamily="18" charset="0"/>
              </a:rPr>
              <a:t>Is this how you normally act in conflict situations? Why or why not?</a:t>
            </a:r>
          </a:p>
          <a:p>
            <a:pPr algn="just">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3. </a:t>
            </a:r>
            <a:r>
              <a:rPr lang="en-GB" sz="1200" dirty="0">
                <a:effectLst/>
                <a:latin typeface="Calibri" panose="020F0502020204030204" pitchFamily="34" charset="0"/>
                <a:ea typeface="Calibri" panose="020F0502020204030204" pitchFamily="34" charset="0"/>
                <a:cs typeface="Times New Roman" panose="02020603050405020304" pitchFamily="18" charset="0"/>
              </a:rPr>
              <a:t>How were you able to come to a consensus?</a:t>
            </a:r>
          </a:p>
          <a:p>
            <a:pPr algn="just">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4. </a:t>
            </a:r>
            <a:r>
              <a:rPr lang="en-GB" sz="1200" dirty="0">
                <a:effectLst/>
                <a:latin typeface="Calibri" panose="020F0502020204030204" pitchFamily="34" charset="0"/>
                <a:ea typeface="Calibri" panose="020F0502020204030204" pitchFamily="34" charset="0"/>
                <a:cs typeface="Times New Roman" panose="02020603050405020304" pitchFamily="18" charset="0"/>
              </a:rPr>
              <a:t>What happened when you switched from debate to dialogue?</a:t>
            </a:r>
          </a:p>
          <a:p>
            <a:pPr algn="just">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5. </a:t>
            </a:r>
            <a:r>
              <a:rPr lang="en-GB" sz="1200" dirty="0">
                <a:effectLst/>
                <a:latin typeface="Calibri" panose="020F0502020204030204" pitchFamily="34" charset="0"/>
                <a:ea typeface="Calibri" panose="020F0502020204030204" pitchFamily="34" charset="0"/>
                <a:cs typeface="Times New Roman" panose="02020603050405020304" pitchFamily="18" charset="0"/>
              </a:rPr>
              <a:t>When someone disagrees with you, do you always stop to ask questions?</a:t>
            </a:r>
          </a:p>
          <a:p>
            <a:pPr algn="just">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6. </a:t>
            </a:r>
            <a:r>
              <a:rPr lang="en-GB" sz="1200" dirty="0">
                <a:effectLst/>
                <a:latin typeface="Calibri" panose="020F0502020204030204" pitchFamily="34" charset="0"/>
                <a:ea typeface="Calibri" panose="020F0502020204030204" pitchFamily="34" charset="0"/>
                <a:cs typeface="Times New Roman" panose="02020603050405020304" pitchFamily="18" charset="0"/>
              </a:rPr>
              <a:t>Is it difficult to listen when someone disagrees with you? Why?</a:t>
            </a:r>
          </a:p>
          <a:p>
            <a:pPr algn="just">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7. </a:t>
            </a:r>
            <a:r>
              <a:rPr lang="en-GB" sz="1200" dirty="0">
                <a:effectLst/>
                <a:latin typeface="Calibri" panose="020F0502020204030204" pitchFamily="34" charset="0"/>
                <a:ea typeface="Calibri" panose="020F0502020204030204" pitchFamily="34" charset="0"/>
                <a:cs typeface="Times New Roman" panose="02020603050405020304" pitchFamily="18" charset="0"/>
              </a:rPr>
              <a:t>What made it easier in this activity?</a:t>
            </a:r>
          </a:p>
          <a:p>
            <a:r>
              <a:rPr lang="en-GB" sz="1200" b="1" dirty="0">
                <a:effectLst/>
                <a:latin typeface="Calibri" panose="020F0502020204030204" pitchFamily="34" charset="0"/>
                <a:ea typeface="Calibri" panose="020F0502020204030204" pitchFamily="34" charset="0"/>
                <a:cs typeface="Times New Roman" panose="02020603050405020304" pitchFamily="18" charset="0"/>
              </a:rPr>
              <a:t>8. </a:t>
            </a:r>
            <a:r>
              <a:rPr lang="en-GB" sz="1200" dirty="0">
                <a:effectLst/>
                <a:latin typeface="Calibri" panose="020F0502020204030204" pitchFamily="34" charset="0"/>
                <a:ea typeface="Calibri" panose="020F0502020204030204" pitchFamily="34" charset="0"/>
                <a:cs typeface="Times New Roman" panose="02020603050405020304" pitchFamily="18" charset="0"/>
              </a:rPr>
              <a:t>In what ways could you use these skills the next time you’re in conflict with another person?</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11</a:t>
            </a:fld>
            <a:endParaRPr lang="en-US" dirty="0"/>
          </a:p>
        </p:txBody>
      </p:sp>
    </p:spTree>
    <p:extLst>
      <p:ext uri="{BB962C8B-B14F-4D97-AF65-F5344CB8AC3E}">
        <p14:creationId xmlns:p14="http://schemas.microsoft.com/office/powerpoint/2010/main" val="3849522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n-GB" sz="1200" b="1" i="0" u="none" strike="noStrike" baseline="0" dirty="0">
                <a:latin typeface="Verdana" panose="020B0604030504040204" pitchFamily="34" charset="0"/>
              </a:rPr>
              <a:t>Instructions/text for sheet 12</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en-GB" sz="1200" b="1" i="0" u="none" strike="noStrike" baseline="0" dirty="0">
              <a:latin typeface="Verdana" panose="020B0604030504040204" pitchFamily="34" charset="0"/>
            </a:endParaRPr>
          </a:p>
          <a:p>
            <a:pPr>
              <a:lnSpc>
                <a:spcPct val="115000"/>
              </a:lnSpc>
              <a:spcAft>
                <a:spcPts val="60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The exercise is named </a:t>
            </a:r>
            <a:r>
              <a:rPr lang="en-GB" sz="1200" b="0" i="1" dirty="0">
                <a:effectLst/>
                <a:latin typeface="Calibri" panose="020F0502020204030204" pitchFamily="34" charset="0"/>
                <a:ea typeface="Calibri" panose="020F0502020204030204" pitchFamily="34" charset="0"/>
                <a:cs typeface="Times New Roman" panose="02020603050405020304" pitchFamily="18" charset="0"/>
              </a:rPr>
              <a:t>Anything Goes!</a:t>
            </a:r>
          </a:p>
          <a:p>
            <a:pPr>
              <a:lnSpc>
                <a:spcPct val="115000"/>
              </a:lnSpc>
              <a:spcAft>
                <a:spcPts val="6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Ask participants: What do you think about the idea behind this exercise?</a:t>
            </a:r>
          </a:p>
          <a:p>
            <a:pPr>
              <a:lnSpc>
                <a:spcPct val="115000"/>
              </a:lnSpc>
              <a:spcAft>
                <a:spcPts val="6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Each workshop comes with a manual that describes the objective, target audience and timing of each exercise. Also </a:t>
            </a:r>
            <a:br>
              <a:rPr lang="en-GB" sz="1200" b="0" dirty="0">
                <a:effectLst/>
                <a:latin typeface="Calibri" panose="020F0502020204030204" pitchFamily="34" charset="0"/>
                <a:ea typeface="Calibri" panose="020F0502020204030204" pitchFamily="34" charset="0"/>
                <a:cs typeface="Times New Roman" panose="02020603050405020304" pitchFamily="18" charset="0"/>
              </a:rPr>
            </a:br>
            <a:r>
              <a:rPr lang="en-GB" sz="1200" b="0" dirty="0">
                <a:effectLst/>
                <a:latin typeface="Calibri" panose="020F0502020204030204" pitchFamily="34" charset="0"/>
                <a:ea typeface="Calibri" panose="020F0502020204030204" pitchFamily="34" charset="0"/>
                <a:cs typeface="Times New Roman" panose="02020603050405020304" pitchFamily="18" charset="0"/>
              </a:rPr>
              <a:t>instructions are given about the execution and materials needed for the exercise.</a:t>
            </a:r>
          </a:p>
          <a:p>
            <a:pPr>
              <a:lnSpc>
                <a:spcPct val="115000"/>
              </a:lnSpc>
              <a:spcAft>
                <a:spcPts val="600"/>
              </a:spcAft>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en-GB" sz="12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Anything Goes!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Objective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GB" sz="1200" b="0" i="0" u="none" strike="noStrike" baseline="0" dirty="0">
                <a:solidFill>
                  <a:srgbClr val="000000"/>
                </a:solidFill>
                <a:latin typeface="Calibri" panose="020F0502020204030204" pitchFamily="34" charset="0"/>
              </a:rPr>
              <a:t>This game is a great way for participants to engage in a mini-conflict with another team member in a nonthreatening manner. Participants will learn how to make the difference between debate and true dialogue. </a:t>
            </a:r>
          </a:p>
          <a:p>
            <a:pPr lvl="1">
              <a:lnSpc>
                <a:spcPct val="115000"/>
              </a:lnSpc>
              <a:spcAft>
                <a:spcPts val="600"/>
              </a:spcAft>
            </a:pPr>
            <a:r>
              <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Target audience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puberty/teenage/adult </a:t>
            </a:r>
          </a:p>
          <a:p>
            <a:pPr lvl="1">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Timing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30 min</a:t>
            </a:r>
          </a:p>
          <a:p>
            <a:pPr lvl="1">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Description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Stage 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gn="just" defTabSz="914400" rtl="0" eaLnBrk="1" fontAlgn="auto" latinLnBrk="0" hangingPunct="1">
              <a:lnSpc>
                <a:spcPct val="115000"/>
              </a:lnSpc>
              <a:spcBef>
                <a:spcPts val="0"/>
              </a:spcBef>
              <a:spcAft>
                <a:spcPts val="600"/>
              </a:spcAft>
              <a:buClrTx/>
              <a:buSzTx/>
              <a:buFontTx/>
              <a:buNone/>
              <a:tabLst/>
              <a:defRPr/>
            </a:pPr>
            <a:r>
              <a:rPr lang="en-GB" sz="1200" i="1" dirty="0">
                <a:effectLst/>
                <a:latin typeface="Calibri" panose="020F0502020204030204" pitchFamily="34" charset="0"/>
                <a:ea typeface="Calibri" panose="020F0502020204030204" pitchFamily="34" charset="0"/>
                <a:cs typeface="Times New Roman" panose="02020603050405020304" pitchFamily="18" charset="0"/>
              </a:rPr>
              <a:t>Step 1: </a:t>
            </a:r>
            <a:r>
              <a:rPr lang="en-GB" sz="1200" dirty="0">
                <a:effectLst/>
                <a:latin typeface="Calibri" panose="020F0502020204030204" pitchFamily="34" charset="0"/>
                <a:ea typeface="Calibri" panose="020F0502020204030204" pitchFamily="34" charset="0"/>
                <a:cs typeface="Times New Roman" panose="02020603050405020304" pitchFamily="18" charset="0"/>
              </a:rPr>
              <a:t>Ask participants to find a partner.</a:t>
            </a:r>
          </a:p>
          <a:p>
            <a:pPr lvl="1" algn="just">
              <a:lnSpc>
                <a:spcPct val="115000"/>
              </a:lnSpc>
              <a:spcAft>
                <a:spcPts val="600"/>
              </a:spcAft>
            </a:pPr>
            <a:r>
              <a:rPr lang="en-GB" sz="1200" i="1" dirty="0">
                <a:effectLst/>
                <a:latin typeface="Calibri" panose="020F0502020204030204" pitchFamily="34" charset="0"/>
                <a:ea typeface="Times New Roman" panose="02020603050405020304" pitchFamily="18" charset="0"/>
                <a:cs typeface="Times New Roman" panose="02020603050405020304" pitchFamily="18" charset="0"/>
              </a:rPr>
              <a:t>Step 2: </a:t>
            </a:r>
            <a:r>
              <a:rPr lang="en-GB" sz="1200" dirty="0">
                <a:effectLst/>
                <a:latin typeface="Calibri" panose="020F0502020204030204" pitchFamily="34" charset="0"/>
                <a:ea typeface="Calibri" panose="020F0502020204030204" pitchFamily="34" charset="0"/>
                <a:cs typeface="Times New Roman" panose="02020603050405020304" pitchFamily="18" charset="0"/>
              </a:rPr>
              <a:t>Have each pair stand face to face, right fist out (as in Rock, Paper, Scissors), and say together, “Nothing, something, anything!” </a:t>
            </a:r>
            <a:r>
              <a:rPr lang="en-GB" sz="1200" dirty="0"/>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15000"/>
              </a:lnSpc>
              <a:spcAft>
                <a:spcPts val="60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Step 3</a:t>
            </a:r>
            <a:r>
              <a:rPr lang="en-GB" sz="1200" dirty="0">
                <a:effectLst/>
                <a:latin typeface="Calibri" panose="020F0502020204030204" pitchFamily="34" charset="0"/>
                <a:ea typeface="Calibri" panose="020F0502020204030204" pitchFamily="34" charset="0"/>
                <a:cs typeface="Times New Roman" panose="02020603050405020304" pitchFamily="18" charset="0"/>
              </a:rPr>
              <a:t>: Once the word </a:t>
            </a:r>
            <a:r>
              <a:rPr lang="en-GB" sz="1200" i="1" dirty="0">
                <a:effectLst/>
                <a:latin typeface="Calibri" panose="020F0502020204030204" pitchFamily="34" charset="0"/>
                <a:ea typeface="Calibri" panose="020F0502020204030204" pitchFamily="34" charset="0"/>
                <a:cs typeface="Times New Roman" panose="02020603050405020304" pitchFamily="18" charset="0"/>
              </a:rPr>
              <a:t>anything </a:t>
            </a:r>
            <a:r>
              <a:rPr lang="en-GB" sz="1200" dirty="0">
                <a:effectLst/>
                <a:latin typeface="Calibri" panose="020F0502020204030204" pitchFamily="34" charset="0"/>
                <a:ea typeface="Calibri" panose="020F0502020204030204" pitchFamily="34" charset="0"/>
                <a:cs typeface="Times New Roman" panose="02020603050405020304" pitchFamily="18" charset="0"/>
              </a:rPr>
              <a:t>is said, the two participants yell out the name of any item they can think of (dog, coffee mug, shoe). </a:t>
            </a:r>
          </a:p>
          <a:p>
            <a:pPr lvl="1" algn="just">
              <a:lnSpc>
                <a:spcPct val="115000"/>
              </a:lnSpc>
              <a:spcAft>
                <a:spcPts val="60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Step 4</a:t>
            </a:r>
            <a:r>
              <a:rPr lang="en-GB" sz="1200" dirty="0">
                <a:effectLst/>
                <a:latin typeface="Calibri" panose="020F0502020204030204" pitchFamily="34" charset="0"/>
                <a:ea typeface="Calibri" panose="020F0502020204030204" pitchFamily="34" charset="0"/>
                <a:cs typeface="Times New Roman" panose="02020603050405020304" pitchFamily="18" charset="0"/>
              </a:rPr>
              <a:t>: After yelling out their items, team members must now debate one another as to why their item would “beat” the other person’s item. Allow about two or three minutes of debate.</a:t>
            </a:r>
          </a:p>
          <a:p>
            <a:pPr lvl="1" algn="just">
              <a:lnSpc>
                <a:spcPct val="115000"/>
              </a:lnSpc>
              <a:spcAft>
                <a:spcPts val="600"/>
              </a:spcAft>
            </a:pPr>
            <a:r>
              <a:rPr lang="en-GB" sz="1000" b="1" dirty="0">
                <a:effectLst/>
                <a:latin typeface="Calibri" panose="020F0502020204030204" pitchFamily="34" charset="0"/>
                <a:ea typeface="Calibri" panose="020F0502020204030204" pitchFamily="34" charset="0"/>
                <a:cs typeface="Times New Roman" panose="02020603050405020304" pitchFamily="18" charset="0"/>
              </a:rPr>
              <a:t>Stage 2</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gn="just" defTabSz="914400" rtl="0" eaLnBrk="1" fontAlgn="auto" latinLnBrk="0" hangingPunct="1">
              <a:lnSpc>
                <a:spcPct val="115000"/>
              </a:lnSpc>
              <a:spcBef>
                <a:spcPts val="0"/>
              </a:spcBef>
              <a:spcAft>
                <a:spcPts val="600"/>
              </a:spcAft>
              <a:buClrTx/>
              <a:buSzTx/>
              <a:buFontTx/>
              <a:buNone/>
              <a:tabLst/>
              <a:defRPr/>
            </a:pPr>
            <a:r>
              <a:rPr lang="en-GB" sz="1000" i="1" dirty="0">
                <a:effectLst/>
                <a:latin typeface="Calibri" panose="020F0502020204030204" pitchFamily="34" charset="0"/>
                <a:ea typeface="Calibri" panose="020F0502020204030204" pitchFamily="34" charset="0"/>
                <a:cs typeface="Times New Roman" panose="02020603050405020304" pitchFamily="18" charset="0"/>
              </a:rPr>
              <a:t>Step 1: </a:t>
            </a:r>
            <a:r>
              <a:rPr lang="en-GB" sz="1200" dirty="0">
                <a:effectLst/>
                <a:latin typeface="Calibri" panose="020F0502020204030204" pitchFamily="34" charset="0"/>
                <a:ea typeface="Calibri" panose="020F0502020204030204" pitchFamily="34" charset="0"/>
                <a:cs typeface="Times New Roman" panose="02020603050405020304" pitchFamily="18" charset="0"/>
              </a:rPr>
              <a:t>Call a brief time-out to initiate a preliminary discussion about the difference between debate and dialogue. To make the distinction, recall the definitions of active listening and cognitive empathy and, using handouts in Fig. 2 and Fig. 3, ask each student to check out how many of the conditions of dialogue were met.</a:t>
            </a:r>
          </a:p>
          <a:p>
            <a:pPr lvl="1" algn="just">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Stage 3 - Wrap up discussion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Discussion Questions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1. </a:t>
            </a:r>
            <a:r>
              <a:rPr lang="en-GB" sz="1200" dirty="0">
                <a:effectLst/>
                <a:latin typeface="Calibri" panose="020F0502020204030204" pitchFamily="34" charset="0"/>
                <a:ea typeface="Calibri" panose="020F0502020204030204" pitchFamily="34" charset="0"/>
                <a:cs typeface="Times New Roman" panose="02020603050405020304" pitchFamily="18" charset="0"/>
              </a:rPr>
              <a:t>How did you react to your mini conflict?</a:t>
            </a:r>
          </a:p>
          <a:p>
            <a:pPr lvl="1" algn="just">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2. </a:t>
            </a:r>
            <a:r>
              <a:rPr lang="en-GB" sz="1200" dirty="0">
                <a:effectLst/>
                <a:latin typeface="Calibri" panose="020F0502020204030204" pitchFamily="34" charset="0"/>
                <a:ea typeface="Calibri" panose="020F0502020204030204" pitchFamily="34" charset="0"/>
                <a:cs typeface="Times New Roman" panose="02020603050405020304" pitchFamily="18" charset="0"/>
              </a:rPr>
              <a:t>Is this how you normally act in conflict situations? Why or why not?</a:t>
            </a:r>
          </a:p>
          <a:p>
            <a:pPr lvl="1" algn="just">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3. </a:t>
            </a:r>
            <a:r>
              <a:rPr lang="en-GB" sz="1200" dirty="0">
                <a:effectLst/>
                <a:latin typeface="Calibri" panose="020F0502020204030204" pitchFamily="34" charset="0"/>
                <a:ea typeface="Calibri" panose="020F0502020204030204" pitchFamily="34" charset="0"/>
                <a:cs typeface="Times New Roman" panose="02020603050405020304" pitchFamily="18" charset="0"/>
              </a:rPr>
              <a:t>How were you able to come to a consensus?</a:t>
            </a:r>
          </a:p>
          <a:p>
            <a:pPr lvl="1" algn="just">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4. </a:t>
            </a:r>
            <a:r>
              <a:rPr lang="en-GB" sz="1200" dirty="0">
                <a:effectLst/>
                <a:latin typeface="Calibri" panose="020F0502020204030204" pitchFamily="34" charset="0"/>
                <a:ea typeface="Calibri" panose="020F0502020204030204" pitchFamily="34" charset="0"/>
                <a:cs typeface="Times New Roman" panose="02020603050405020304" pitchFamily="18" charset="0"/>
              </a:rPr>
              <a:t>What happened when you switched from debate to dialogue?</a:t>
            </a:r>
          </a:p>
          <a:p>
            <a:pPr lvl="1" algn="just">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5. </a:t>
            </a:r>
            <a:r>
              <a:rPr lang="en-GB" sz="1200" dirty="0">
                <a:effectLst/>
                <a:latin typeface="Calibri" panose="020F0502020204030204" pitchFamily="34" charset="0"/>
                <a:ea typeface="Calibri" panose="020F0502020204030204" pitchFamily="34" charset="0"/>
                <a:cs typeface="Times New Roman" panose="02020603050405020304" pitchFamily="18" charset="0"/>
              </a:rPr>
              <a:t>When someone disagrees with you, do you always stop to ask questions?</a:t>
            </a:r>
          </a:p>
          <a:p>
            <a:pPr lvl="1" algn="just">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6. </a:t>
            </a:r>
            <a:r>
              <a:rPr lang="en-GB" sz="1200" dirty="0">
                <a:effectLst/>
                <a:latin typeface="Calibri" panose="020F0502020204030204" pitchFamily="34" charset="0"/>
                <a:ea typeface="Calibri" panose="020F0502020204030204" pitchFamily="34" charset="0"/>
                <a:cs typeface="Times New Roman" panose="02020603050405020304" pitchFamily="18" charset="0"/>
              </a:rPr>
              <a:t>Is it difficult to listen when someone disagrees with you? Why?</a:t>
            </a:r>
          </a:p>
          <a:p>
            <a:pPr lvl="1" algn="just">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7. </a:t>
            </a:r>
            <a:r>
              <a:rPr lang="en-GB" sz="1200" dirty="0">
                <a:effectLst/>
                <a:latin typeface="Calibri" panose="020F0502020204030204" pitchFamily="34" charset="0"/>
                <a:ea typeface="Calibri" panose="020F0502020204030204" pitchFamily="34" charset="0"/>
                <a:cs typeface="Times New Roman" panose="02020603050405020304" pitchFamily="18" charset="0"/>
              </a:rPr>
              <a:t>What made it easier in this activity?</a:t>
            </a:r>
          </a:p>
          <a:p>
            <a:pPr lvl="1"/>
            <a:r>
              <a:rPr lang="en-GB" sz="1200" b="1" dirty="0">
                <a:effectLst/>
                <a:latin typeface="Calibri" panose="020F0502020204030204" pitchFamily="34" charset="0"/>
                <a:ea typeface="Calibri" panose="020F0502020204030204" pitchFamily="34" charset="0"/>
                <a:cs typeface="Times New Roman" panose="02020603050405020304" pitchFamily="18" charset="0"/>
              </a:rPr>
              <a:t>8. </a:t>
            </a:r>
            <a:r>
              <a:rPr lang="en-GB" sz="1200" dirty="0">
                <a:effectLst/>
                <a:latin typeface="Calibri" panose="020F0502020204030204" pitchFamily="34" charset="0"/>
                <a:ea typeface="Calibri" panose="020F0502020204030204" pitchFamily="34" charset="0"/>
                <a:cs typeface="Times New Roman" panose="02020603050405020304" pitchFamily="18" charset="0"/>
              </a:rPr>
              <a:t>In what ways could you use these skills the next time you’re in conflict with another person?</a:t>
            </a:r>
          </a:p>
          <a:p>
            <a:pPr lvl="1" algn="l">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Learning method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gn="l">
              <a:lnSpc>
                <a:spcPct val="115000"/>
              </a:lnSpc>
              <a:spcAft>
                <a:spcPts val="600"/>
              </a:spcAft>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Guided discussion, rehearsal in pretend scenarios, cognitive modelling through mentor think aloud, covert self-instruction, teamwork</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12</a:t>
            </a:fld>
            <a:endParaRPr lang="en-US" dirty="0"/>
          </a:p>
        </p:txBody>
      </p:sp>
    </p:spTree>
    <p:extLst>
      <p:ext uri="{BB962C8B-B14F-4D97-AF65-F5344CB8AC3E}">
        <p14:creationId xmlns:p14="http://schemas.microsoft.com/office/powerpoint/2010/main" val="3432455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Instructions/text for sheet 13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n-GB" dirty="0">
                <a:latin typeface="Arial" charset="0"/>
                <a:cs typeface="Arial" charset="0"/>
              </a:rPr>
              <a:t>For our next topic we go back to the trigger factor model which described several components of radicalisation. </a:t>
            </a:r>
          </a:p>
          <a:p>
            <a:endParaRPr lang="en-GB" dirty="0">
              <a:latin typeface="Arial" charset="0"/>
              <a:cs typeface="Arial" charset="0"/>
            </a:endParaRPr>
          </a:p>
          <a:p>
            <a:pPr marL="0" indent="0">
              <a:buFont typeface="+mj-lt"/>
              <a:buNone/>
            </a:pPr>
            <a:r>
              <a:rPr lang="en-GB" dirty="0">
                <a:latin typeface="Arial" charset="0"/>
                <a:cs typeface="Arial" charset="0"/>
              </a:rPr>
              <a:t>We will now focus on the way the government responds to certain situations and the effect it can have on radicalising youths</a:t>
            </a:r>
          </a:p>
          <a:p>
            <a:pPr marL="228600" indent="-228600">
              <a:buFont typeface="+mj-lt"/>
              <a:buAutoNum type="arabicPeriod"/>
            </a:pPr>
            <a:endParaRPr lang="en-GB" dirty="0">
              <a:latin typeface="Arial" charset="0"/>
              <a:cs typeface="Arial" charset="0"/>
            </a:endParaRPr>
          </a:p>
          <a:p>
            <a:pPr marL="0" indent="0">
              <a:buFont typeface="+mj-lt"/>
              <a:buNone/>
            </a:pPr>
            <a:r>
              <a:rPr lang="nl-NL" dirty="0"/>
              <a:t>It may sometimes come across as injustice against a group, both on a local as on a more distant national or international level</a:t>
            </a:r>
          </a:p>
          <a:p>
            <a:endParaRPr lang="nl-NL"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13</a:t>
            </a:fld>
            <a:endParaRPr lang="en-US"/>
          </a:p>
        </p:txBody>
      </p:sp>
    </p:spTree>
    <p:extLst>
      <p:ext uri="{BB962C8B-B14F-4D97-AF65-F5344CB8AC3E}">
        <p14:creationId xmlns:p14="http://schemas.microsoft.com/office/powerpoint/2010/main" val="995152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u="none" strike="noStrike" baseline="0" dirty="0">
                <a:latin typeface="Verdana" panose="020B0604030504040204" pitchFamily="34" charset="0"/>
              </a:rPr>
              <a:t>Instructions/text for sheet 14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Calibri" panose="020F0502020204030204" pitchFamily="34" charset="0"/>
                <a:ea typeface="Calibri" panose="020F0502020204030204" pitchFamily="34" charset="0"/>
                <a:cs typeface="Times New Roman" panose="02020603050405020304" pitchFamily="18" charset="0"/>
              </a:rPr>
              <a:t>Coming back to the earlier set of push factors (with lack of self-esteem replaced by social exclusion and reduced social contact replaced by perception of injustice) it is easy to see how a disproportionate response can feed into many of the factors mentioned.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From D3.2.7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Several studies have shown that a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perception of injustice </a:t>
            </a:r>
            <a:r>
              <a:rPr lang="en-GB" sz="1800" dirty="0">
                <a:effectLst/>
                <a:latin typeface="Calibri" panose="020F0502020204030204" pitchFamily="34" charset="0"/>
                <a:ea typeface="Calibri" panose="020F0502020204030204" pitchFamily="34" charset="0"/>
                <a:cs typeface="Times New Roman" panose="02020603050405020304" pitchFamily="18" charset="0"/>
              </a:rPr>
              <a:t>represents one of the strongest factors driving radicalization. Considering the results of these studies and, in order to avoid radicalization, it becomes necessary to provide detailed guidelines to practitioners about what are the appropriate boundaries for state action.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 analysis of case studies available in the field literature of the past two decades shows that too harsh a response from the state is likely to produce further radicalisation, whereas too hesitant a response can prove ineffective and allow further societal polarisation and discontent. Therefore, learning how to design and implement proportionate measures has become a necessary step forward that we need to encourage and facilitate.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sz="1800" dirty="0"/>
          </a:p>
          <a:p>
            <a:r>
              <a:rPr lang="en-GB" sz="1800" b="1" dirty="0"/>
              <a:t>From D3.1.7</a:t>
            </a:r>
          </a:p>
          <a:p>
            <a:r>
              <a:rPr lang="en-GB" sz="1800" dirty="0"/>
              <a:t>While combating radicalization is crucial in order to ensure internal security, the way the state approaches this particular task is relevant for whether it successfully combats the phenomenon or it actually makes it worse. That is why establishing the proper limits of state response to the phenomenon of radicalization is relevant to implementing an acceptable policy for combating it.</a:t>
            </a:r>
          </a:p>
          <a:p>
            <a:endParaRPr lang="en-GB" sz="1800" dirty="0"/>
          </a:p>
          <a:p>
            <a:r>
              <a:rPr lang="en-GB" sz="2800" dirty="0"/>
              <a:t>While combating radicalization is crucial in order to ensure internal security, the way the state approaches this particular task is relevant for whether it successfully combats the phenomenon or it actually makes it worse. That is why establishing the proper limits of state response to the phenomenon of radicalization is relevant to implementing an acceptable policy for combating it. One of the most well-known causes of radicalization is the perception of (Neuroscience news, 2019) social exclusion. According to experiments conducted, people who felt left out by a particular social group were the most prone to radicalization. That is why the experience of abuse by the state should be limited as much as possible by the institutions charged with enforcing the law. Furthermore, cultural awareness is also crucial when aiming to prevent radicalization. According to research (Neuroscience news 2019), people distinguish between "sacred values" and "non-sacred values". They have a higher willingness to die for their sacred values than for non-sacred values and this willingness increases when these sacred values are seen as being abused by an institution of the state. </a:t>
            </a:r>
            <a:endParaRPr lang="en-GB" sz="1800" dirty="0"/>
          </a:p>
          <a:p>
            <a:endParaRPr lang="en-GB" sz="1800" dirty="0"/>
          </a:p>
          <a:p>
            <a:r>
              <a:rPr lang="en-GB" sz="1800" dirty="0"/>
              <a:t>@Trainer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This workshop can be used for</a:t>
            </a:r>
            <a:r>
              <a:rPr lang="en-GB" sz="1800" dirty="0">
                <a:solidFill>
                  <a:srgbClr val="444444"/>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err="1">
                <a:solidFill>
                  <a:srgbClr val="444444"/>
                </a:solidFill>
                <a:effectLst/>
                <a:latin typeface="Calibri" panose="020F0502020204030204" pitchFamily="34" charset="0"/>
                <a:ea typeface="Times New Roman" panose="02020603050405020304" pitchFamily="18" charset="0"/>
                <a:cs typeface="Calibri" panose="020F0502020204030204" pitchFamily="34" charset="0"/>
              </a:rPr>
              <a:t>flps</a:t>
            </a:r>
            <a:r>
              <a:rPr lang="en-GB" sz="1800" dirty="0">
                <a:solidFill>
                  <a:srgbClr val="444444"/>
                </a:solidFill>
                <a:effectLst/>
                <a:latin typeface="Calibri" panose="020F0502020204030204" pitchFamily="34" charset="0"/>
                <a:ea typeface="Times New Roman" panose="02020603050405020304" pitchFamily="18" charset="0"/>
                <a:cs typeface="Calibri" panose="020F0502020204030204" pitchFamily="34" charset="0"/>
              </a:rPr>
              <a:t>/(older) youths, so they will understand the dilemmas governmental institutions have in responding to radicalisation. But it can also be tailored towards policymakers and LEAs. Because they will be the ones affecting the way the state responds.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15000"/>
              </a:lnSpc>
              <a:spcBef>
                <a:spcPts val="0"/>
              </a:spcBef>
              <a:spcAft>
                <a:spcPts val="600"/>
              </a:spcAft>
              <a:buClrTx/>
              <a:buSzTx/>
              <a:buFontTx/>
              <a:buNone/>
              <a:tabLst/>
              <a:defRPr/>
            </a:pPr>
            <a:endParaRPr lang="en-GB" sz="1800" dirty="0">
              <a:solidFill>
                <a:srgbClr val="444444"/>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just" defTabSz="914400" rtl="0" eaLnBrk="1" fontAlgn="auto" latinLnBrk="0" hangingPunct="1">
              <a:lnSpc>
                <a:spcPct val="115000"/>
              </a:lnSpc>
              <a:spcBef>
                <a:spcPts val="0"/>
              </a:spcBef>
              <a:spcAft>
                <a:spcPts val="600"/>
              </a:spcAft>
              <a:buClrTx/>
              <a:buSzTx/>
              <a:buFontTx/>
              <a:buNone/>
              <a:tabLst/>
              <a:defRPr/>
            </a:pPr>
            <a:r>
              <a:rPr lang="en-GB" sz="1800" dirty="0">
                <a:solidFill>
                  <a:srgbClr val="444444"/>
                </a:solidFill>
                <a:effectLst/>
                <a:latin typeface="Calibri" panose="020F0502020204030204" pitchFamily="34" charset="0"/>
                <a:ea typeface="Times New Roman" panose="02020603050405020304" pitchFamily="18" charset="0"/>
                <a:cs typeface="Calibri" panose="020F0502020204030204" pitchFamily="34" charset="0"/>
              </a:rPr>
              <a:t>- The current scenarios of the State Response workshop mostly deal with religious extremists (and/or might be interpreted by participants to be dealing with radicalised Muslims, because of their biased ideas about radicalisation) and /or police abuse of power. Depending on the audience you might want to add more diverse scenario's to show we are not only dealing with these types of radicalisation and dilemmas - maybe something on environmental activism or the 5G/COVID19 or legislation.</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14</a:t>
            </a:fld>
            <a:endParaRPr lang="en-US" dirty="0"/>
          </a:p>
        </p:txBody>
      </p:sp>
    </p:spTree>
    <p:extLst>
      <p:ext uri="{BB962C8B-B14F-4D97-AF65-F5344CB8AC3E}">
        <p14:creationId xmlns:p14="http://schemas.microsoft.com/office/powerpoint/2010/main" val="2482838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0" u="none" strike="noStrike" baseline="0" dirty="0">
                <a:latin typeface="Verdana" panose="020B0604030504040204" pitchFamily="34" charset="0"/>
              </a:rPr>
              <a:t>Instructions/text for sheet 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i="0" u="none" strike="noStrike" baseline="0" dirty="0">
              <a:latin typeface="Verdana" panose="020B0604030504040204" pitchFamily="34" charset="0"/>
            </a:endParaRPr>
          </a:p>
          <a:p>
            <a:r>
              <a:rPr lang="en-GB" b="0" dirty="0"/>
              <a:t>But the state and law enforcement have to act on </a:t>
            </a: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security threats, on local and national levels. Both from a very practical perspective of protecting people, but also from a political perspective.</a:t>
            </a:r>
            <a:endParaRPr lang="en-GB" b="0" dirty="0"/>
          </a:p>
          <a:p>
            <a:endParaRPr lang="en-GB" b="1" dirty="0"/>
          </a:p>
          <a:p>
            <a:r>
              <a:rPr lang="en-GB" b="1" dirty="0"/>
              <a:t>From D3.2.7</a:t>
            </a:r>
            <a:endParaRPr lang="en-GB" sz="12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 analysis of case studies available in the field literature of the past two decades shows that too harsh a response from the state is likely to produce further radicalisation, whereas too hesitant a response can prove ineffective and allow further societal polarisation and discontent. Therefore, learning how to design and implement proportionate measures has become a necessary step forward that we need to encourage and facilitate.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a:p>
            <a:r>
              <a:rPr lang="en-GB" b="1" dirty="0"/>
              <a:t>From D3.1.7</a:t>
            </a:r>
          </a:p>
          <a:p>
            <a:r>
              <a:rPr lang="en-GB" dirty="0"/>
              <a:t>While combating radicalization is crucial in order to ensure internal security, the way the state approaches this particular task is relevant for whether it successfully combats the phenomenon or it actually makes it worse. </a:t>
            </a: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While the literature acknowledges that a state response is necessary in the case of radicalization, especially when lives are at risk, most studies (</a:t>
            </a:r>
            <a:r>
              <a:rPr lang="en-GB" sz="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Borum</a:t>
            </a: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2011; </a:t>
            </a:r>
            <a:r>
              <a:rPr lang="en-GB" sz="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Campelo</a:t>
            </a: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et al 2018; </a:t>
            </a:r>
            <a:r>
              <a:rPr lang="en-GB" sz="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Slootman</a:t>
            </a: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and </a:t>
            </a:r>
            <a:r>
              <a:rPr lang="en-GB" sz="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Tille</a:t>
            </a: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2006) also emphasize the fact that abusive treatment by the police represents one of the main factors that trigger or increase </a:t>
            </a:r>
            <a:r>
              <a:rPr lang="en-GB" sz="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radicalization</a:t>
            </a:r>
            <a:r>
              <a:rPr lang="en-GB" dirty="0" err="1"/>
              <a:t>That</a:t>
            </a:r>
            <a:r>
              <a:rPr lang="en-GB" dirty="0"/>
              <a:t> is why establishing the proper limits of state response to the phenomenon of radicalization is relevant to implementing an acceptable policy for combating it.</a:t>
            </a:r>
            <a:endParaRPr lang="bg-BG"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15</a:t>
            </a:fld>
            <a:endParaRPr lang="en-US"/>
          </a:p>
        </p:txBody>
      </p:sp>
    </p:spTree>
    <p:extLst>
      <p:ext uri="{BB962C8B-B14F-4D97-AF65-F5344CB8AC3E}">
        <p14:creationId xmlns:p14="http://schemas.microsoft.com/office/powerpoint/2010/main" val="2489384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i="0" u="none" strike="noStrike" baseline="0" dirty="0">
                <a:latin typeface="Verdana" panose="020B0604030504040204" pitchFamily="34" charset="0"/>
              </a:rPr>
              <a:t>Instructions/text for sheet 16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1"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t>How can policy makers contribute to preventing radicalisation? The workshop that is offered in this project is meant to support them in doing so. </a:t>
            </a:r>
            <a:r>
              <a:rPr lang="en-GB" sz="800" dirty="0">
                <a:effectLst/>
                <a:latin typeface="Calibri" panose="020F0502020204030204" pitchFamily="34" charset="0"/>
                <a:ea typeface="Calibri" panose="020F0502020204030204" pitchFamily="34" charset="0"/>
                <a:cs typeface="Times New Roman" panose="02020603050405020304" pitchFamily="18" charset="0"/>
              </a:rPr>
              <a:t>This laboratory uses twelve scenarios, inspired by real cases, in which the state acted in order to combat radicalization. Participants will be asked to debate whether these actions were proportional or not and to provide reasons for their claims.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workshop aims to acquaint practitioners with the challenges posed by the interaction between law enforcement officers and people who have been potentially radicalized. While the literature acknowledges that a state response is necessary in the case of radicalization, especially when lives are at risk, most studies also emphasize the fact that abusive treatment by the police represents one of the main factors that trigger or increase radicalization.</a:t>
            </a:r>
            <a:endParaRPr lang="en-GB" sz="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sz="800" dirty="0"/>
          </a:p>
          <a:p>
            <a:r>
              <a:rPr lang="en-GB" sz="800" dirty="0"/>
              <a:t>It is meant for policy makers (local and national) and police?? </a:t>
            </a:r>
            <a:r>
              <a:rPr lang="en-GB" sz="800" dirty="0">
                <a:effectLst/>
                <a:latin typeface="Calibri" panose="020F0502020204030204" pitchFamily="34" charset="0"/>
                <a:ea typeface="Calibri" panose="020F0502020204030204" pitchFamily="34" charset="0"/>
                <a:cs typeface="Times New Roman" panose="02020603050405020304" pitchFamily="18" charset="0"/>
              </a:rPr>
              <a:t>etc. </a:t>
            </a:r>
            <a:endParaRPr lang="en-GB" sz="800" dirty="0"/>
          </a:p>
          <a:p>
            <a:endParaRPr lang="en-GB" sz="800" dirty="0"/>
          </a:p>
          <a:p>
            <a:r>
              <a:rPr lang="en-GB" sz="800" b="0" i="0" u="none" strike="noStrike" baseline="0" dirty="0">
                <a:solidFill>
                  <a:srgbClr val="000000"/>
                </a:solidFill>
                <a:latin typeface="Calibri" panose="020F0502020204030204" pitchFamily="34" charset="0"/>
              </a:rPr>
              <a:t>It provides a framework, scenario, and detailed set of scenarios to exercise finding the right response</a:t>
            </a:r>
            <a:endParaRPr lang="en-GB" sz="800" b="0" i="0" u="none" strike="noStrike" baseline="0" dirty="0">
              <a:latin typeface="Calibri" panose="020F0502020204030204" pitchFamily="34" charset="0"/>
            </a:endParaRPr>
          </a:p>
          <a:p>
            <a:pPr algn="just">
              <a:lnSpc>
                <a:spcPct val="115000"/>
              </a:lnSpc>
              <a:spcAft>
                <a:spcPts val="6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With this knowledge and skills participants will learn how to:</a:t>
            </a:r>
          </a:p>
          <a:p>
            <a:pPr marL="342900" marR="0" lvl="0" indent="-342900" algn="just" defTabSz="914400" rtl="0" eaLnBrk="1" fontAlgn="auto" latinLnBrk="0" hangingPunct="1">
              <a:lnSpc>
                <a:spcPct val="115000"/>
              </a:lnSpc>
              <a:spcBef>
                <a:spcPts val="0"/>
              </a:spcBef>
              <a:spcAft>
                <a:spcPts val="600"/>
              </a:spcAft>
              <a:buClrTx/>
              <a:buSzTx/>
              <a:buFont typeface="Calibri" panose="020F0502020204030204" pitchFamily="34" charset="0"/>
              <a:buChar char="-"/>
              <a:tabLst/>
              <a:defRPr/>
            </a:pPr>
            <a:r>
              <a:rPr lang="en-GB" sz="800" dirty="0">
                <a:effectLst/>
                <a:latin typeface="Calibri" panose="020F0502020204030204" pitchFamily="34" charset="0"/>
                <a:ea typeface="Calibri" panose="020F0502020204030204" pitchFamily="34" charset="0"/>
                <a:cs typeface="Times New Roman" panose="02020603050405020304" pitchFamily="18" charset="0"/>
              </a:rPr>
              <a:t>Recognise the signs of radicalisation</a:t>
            </a:r>
          </a:p>
          <a:p>
            <a:pPr marL="342900" lvl="0" indent="-342900" algn="just">
              <a:lnSpc>
                <a:spcPct val="115000"/>
              </a:lnSpc>
              <a:spcAft>
                <a:spcPts val="600"/>
              </a:spcAft>
              <a:buFont typeface="Calibri" panose="020F0502020204030204" pitchFamily="34" charset="0"/>
              <a:buChar char="-"/>
            </a:pPr>
            <a:r>
              <a:rPr lang="en-GB" sz="800" dirty="0">
                <a:effectLst/>
                <a:latin typeface="Calibri" panose="020F0502020204030204" pitchFamily="34" charset="0"/>
                <a:ea typeface="Calibri" panose="020F0502020204030204" pitchFamily="34" charset="0"/>
                <a:cs typeface="Times New Roman" panose="02020603050405020304" pitchFamily="18" charset="0"/>
              </a:rPr>
              <a:t>Find the balance in looking for an proportionate and effective state response</a:t>
            </a:r>
          </a:p>
          <a:p>
            <a:endParaRPr lang="en-GB" sz="800" b="0" i="0" u="none" strike="noStrike" baseline="0" dirty="0">
              <a:latin typeface="Calibri" panose="020F0502020204030204" pitchFamily="34" charset="0"/>
            </a:endParaRPr>
          </a:p>
          <a:p>
            <a:r>
              <a:rPr lang="en-GB" sz="800" b="0" i="0" u="none" strike="noStrike" baseline="0" dirty="0">
                <a:latin typeface="Calibri" panose="020F0502020204030204" pitchFamily="34" charset="0"/>
              </a:rPr>
              <a:t>For more detailed information I recommend the Manual for trainers of the Workshop Critical Thinking (show the site where it can be found? Or give a printed version as a gift?)</a:t>
            </a:r>
          </a:p>
          <a:p>
            <a:endParaRPr lang="en-GB" sz="800" b="0" i="0" u="none" strike="noStrike" baseline="0" dirty="0">
              <a:latin typeface="Calibri" panose="020F0502020204030204" pitchFamily="34" charset="0"/>
            </a:endParaRPr>
          </a:p>
          <a:p>
            <a:r>
              <a:rPr lang="en-GB" sz="800" b="0" i="0" u="none" strike="noStrike" baseline="0" dirty="0">
                <a:latin typeface="Calibri" panose="020F0502020204030204" pitchFamily="34" charset="0"/>
              </a:rPr>
              <a:t>We will now take an example of possible exercises from the workshop</a:t>
            </a:r>
          </a:p>
          <a:p>
            <a:endParaRPr lang="en-GB" sz="800" b="0" i="0" u="none" strike="noStrike" baseline="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t>CO: Is it about </a:t>
            </a:r>
            <a:r>
              <a:rPr lang="en-GB" sz="800" i="1" dirty="0"/>
              <a:t>state</a:t>
            </a:r>
            <a:r>
              <a:rPr lang="en-GB" sz="800" dirty="0"/>
              <a:t> response, right? Not </a:t>
            </a:r>
            <a:r>
              <a:rPr lang="en-GB" sz="800" i="1" dirty="0"/>
              <a:t>any</a:t>
            </a:r>
            <a:r>
              <a:rPr lang="en-GB" sz="800" dirty="0"/>
              <a:t> response? So the target group is policy makers and law enforcement? Not any practitioner, am I correct?</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16</a:t>
            </a:fld>
            <a:endParaRPr lang="en-US" dirty="0"/>
          </a:p>
        </p:txBody>
      </p:sp>
    </p:spTree>
    <p:extLst>
      <p:ext uri="{BB962C8B-B14F-4D97-AF65-F5344CB8AC3E}">
        <p14:creationId xmlns:p14="http://schemas.microsoft.com/office/powerpoint/2010/main" val="1838929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n-GB" sz="1200" b="1" i="0" u="none" strike="noStrike" baseline="0" dirty="0">
                <a:latin typeface="Verdana" panose="020B0604030504040204" pitchFamily="34" charset="0"/>
              </a:rPr>
              <a:t>Instructions/text for sheet 17</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en-GB" sz="1200" b="1" i="0" u="none" strike="noStrike" baseline="0" dirty="0">
              <a:latin typeface="Verdana" panose="020B0604030504040204" pitchFamily="34"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en-GB" sz="1200" b="0" dirty="0">
                <a:effectLst/>
                <a:latin typeface="Calibri" panose="020F0502020204030204" pitchFamily="34" charset="0"/>
                <a:ea typeface="Calibri" panose="020F0502020204030204" pitchFamily="34" charset="0"/>
                <a:cs typeface="Times New Roman" panose="02020603050405020304" pitchFamily="18" charset="0"/>
              </a:rPr>
              <a:t>This is an example of an ice-breaker from the workshop Proportionate </a:t>
            </a:r>
            <a:r>
              <a:rPr lang="nl-NL" sz="1200" b="0" dirty="0">
                <a:effectLst/>
                <a:latin typeface="Calibri" panose="020F0502020204030204" pitchFamily="34" charset="0"/>
                <a:ea typeface="Calibri" panose="020F0502020204030204" pitchFamily="34" charset="0"/>
                <a:cs typeface="Times New Roman" panose="02020603050405020304" pitchFamily="18" charset="0"/>
              </a:rPr>
              <a:t>State response</a:t>
            </a:r>
          </a:p>
          <a:p>
            <a:pPr>
              <a:lnSpc>
                <a:spcPct val="115000"/>
              </a:lnSpc>
              <a:spcAft>
                <a:spcPts val="600"/>
              </a:spcAft>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@Trainer</a:t>
            </a:r>
          </a:p>
          <a:p>
            <a:pPr marL="0" marR="0" lvl="0" indent="0" algn="l" defTabSz="914400" rtl="0" eaLnBrk="1" fontAlgn="auto" latinLnBrk="0" hangingPunct="1">
              <a:lnSpc>
                <a:spcPct val="115000"/>
              </a:lnSpc>
              <a:spcBef>
                <a:spcPts val="0"/>
              </a:spcBef>
              <a:spcAft>
                <a:spcPts val="600"/>
              </a:spcAft>
              <a:buClrTx/>
              <a:buSzTx/>
              <a:buFontTx/>
              <a:buNone/>
              <a:tabLst/>
              <a:defRPr/>
            </a:pPr>
            <a:r>
              <a:rPr lang="nl-NL" sz="1200" b="0" dirty="0">
                <a:effectLst/>
                <a:latin typeface="Calibri" panose="020F0502020204030204" pitchFamily="34" charset="0"/>
                <a:ea typeface="Calibri" panose="020F0502020204030204" pitchFamily="34" charset="0"/>
                <a:cs typeface="Times New Roman" panose="02020603050405020304" pitchFamily="18" charset="0"/>
              </a:rPr>
              <a:t>Withold the four side text blocks until after step 3</a:t>
            </a:r>
          </a:p>
          <a:p>
            <a:pPr>
              <a:lnSpc>
                <a:spcPct val="115000"/>
              </a:lnSpc>
              <a:spcAft>
                <a:spcPts val="60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This exercise takes about 10 minutes</a:t>
            </a:r>
          </a:p>
          <a:p>
            <a:pPr>
              <a:lnSpc>
                <a:spcPct val="115000"/>
              </a:lnSpc>
              <a:spcAft>
                <a:spcPts val="60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Step 1: </a:t>
            </a:r>
            <a:r>
              <a:rPr lang="en-GB" sz="1200" b="0" dirty="0">
                <a:effectLst/>
                <a:latin typeface="Calibri" panose="020F0502020204030204" pitchFamily="34" charset="0"/>
                <a:ea typeface="Calibri" panose="020F0502020204030204" pitchFamily="34" charset="0"/>
                <a:cs typeface="Times New Roman" panose="02020603050405020304" pitchFamily="18" charset="0"/>
              </a:rPr>
              <a:t>Ask participants to write down a few key words as an answer to the question 2-3 minutes</a:t>
            </a:r>
          </a:p>
          <a:p>
            <a:pPr>
              <a:lnSpc>
                <a:spcPct val="115000"/>
              </a:lnSpc>
              <a:spcAft>
                <a:spcPts val="60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Step 2: </a:t>
            </a:r>
            <a:r>
              <a:rPr lang="en-GB" sz="1200" i="0" dirty="0">
                <a:effectLst/>
                <a:latin typeface="Calibri" panose="020F0502020204030204" pitchFamily="34" charset="0"/>
                <a:ea typeface="Calibri" panose="020F0502020204030204" pitchFamily="34" charset="0"/>
                <a:cs typeface="Times New Roman" panose="02020603050405020304" pitchFamily="18" charset="0"/>
              </a:rPr>
              <a:t>Have them discuss their answers with another participant (3 minutes) </a:t>
            </a:r>
            <a:r>
              <a:rPr lang="en-GB" sz="1200" i="1" dirty="0">
                <a:effectLst/>
                <a:latin typeface="Calibri" panose="020F0502020204030204" pitchFamily="34" charset="0"/>
                <a:ea typeface="Calibri" panose="020F0502020204030204" pitchFamily="34" charset="0"/>
                <a:cs typeface="Times New Roman" panose="02020603050405020304" pitchFamily="18" charset="0"/>
              </a:rPr>
              <a:t>[if online: this can be done in a break out session, or skipped]</a:t>
            </a:r>
            <a:endParaRPr lang="en-GB" sz="1200" b="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Step 3: </a:t>
            </a:r>
            <a:r>
              <a:rPr lang="en-GB" sz="1200" i="0" dirty="0">
                <a:effectLst/>
                <a:latin typeface="Calibri" panose="020F0502020204030204" pitchFamily="34" charset="0"/>
                <a:ea typeface="Calibri" panose="020F0502020204030204" pitchFamily="34" charset="0"/>
                <a:cs typeface="Times New Roman" panose="02020603050405020304" pitchFamily="18" charset="0"/>
              </a:rPr>
              <a:t>Ask the group about the key words they agreed on (2-3 minutes)</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60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Make sure that in the concluding discussion the following points are mentioned: </a:t>
            </a:r>
            <a:endParaRPr lang="en-GB" sz="1000" b="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Calibri" panose="020F0502020204030204" pitchFamily="34" charset="0"/>
              <a:buChar char="-"/>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concept of proportionality can essentially be defined as choosing the means in such a way as to achieve better than harm when undertaking an action which might have both positive and negative effects. This means that, to act proportionally, in this context, one has to undertake a balancing of the harms and the goods that can be achieved and to choose only those means that do less harm than the good obtained.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Calibri" panose="020F0502020204030204" pitchFamily="34" charset="0"/>
              <a:buChar char="-"/>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Acting proportionally means acting in such a way as to avoid causing “superfluous injury or unnecessary suffering”.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Calibri" panose="020F0502020204030204" pitchFamily="34" charset="0"/>
              <a:buChar char="-"/>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disproportionate action is one which “protects a less important value (e.g., property), at the expense of a more important one (e.g., life)”.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Calibri" panose="020F0502020204030204" pitchFamily="34" charset="0"/>
              <a:buChar char="-"/>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policy that is both necessary and fitting to the aim it wants to achieve.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17</a:t>
            </a:fld>
            <a:endParaRPr lang="en-US"/>
          </a:p>
        </p:txBody>
      </p:sp>
    </p:spTree>
    <p:extLst>
      <p:ext uri="{BB962C8B-B14F-4D97-AF65-F5344CB8AC3E}">
        <p14:creationId xmlns:p14="http://schemas.microsoft.com/office/powerpoint/2010/main" val="3975905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n-GB" sz="1200" b="1" i="0" u="none" strike="noStrike" baseline="0" dirty="0">
                <a:latin typeface="Verdana" panose="020B0604030504040204" pitchFamily="34" charset="0"/>
              </a:rPr>
              <a:t>Instructions/text for sheet 18</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en-GB" sz="1200" b="1" i="0" u="none" strike="noStrike" baseline="0" dirty="0">
              <a:latin typeface="Verdana" panose="020B0604030504040204" pitchFamily="34" charset="0"/>
            </a:endParaRPr>
          </a:p>
          <a:p>
            <a:pPr>
              <a:lnSpc>
                <a:spcPct val="115000"/>
              </a:lnSpc>
              <a:spcAft>
                <a:spcPts val="60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The scenario is named </a:t>
            </a:r>
            <a:r>
              <a:rPr lang="en-GB" sz="1200" b="0" i="1" dirty="0">
                <a:effectLst/>
                <a:latin typeface="Calibri" panose="020F0502020204030204" pitchFamily="34" charset="0"/>
                <a:ea typeface="Calibri" panose="020F0502020204030204" pitchFamily="34" charset="0"/>
                <a:cs typeface="Times New Roman" panose="02020603050405020304" pitchFamily="18" charset="0"/>
              </a:rPr>
              <a:t>What is proportionate?</a:t>
            </a:r>
          </a:p>
          <a:p>
            <a:pPr>
              <a:lnSpc>
                <a:spcPct val="115000"/>
              </a:lnSpc>
              <a:spcAft>
                <a:spcPts val="6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Ask participants: What do you think about the idea behind this exercise?</a:t>
            </a:r>
          </a:p>
          <a:p>
            <a:pPr>
              <a:lnSpc>
                <a:spcPct val="115000"/>
              </a:lnSpc>
              <a:spcAft>
                <a:spcPts val="6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en-GB" sz="12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Name exercise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“What is proportionate?“ </a:t>
            </a:r>
            <a:endParaRPr lang="en-GB" sz="1200" dirty="0">
              <a:solidFill>
                <a:srgbClr val="7F7F7F"/>
              </a:solidFill>
              <a:effectLst/>
              <a:latin typeface="Calibri" panose="020F0502020204030204" pitchFamily="34" charset="0"/>
              <a:ea typeface="Arial" panose="020B0604020202020204" pitchFamily="34" charset="0"/>
              <a:cs typeface="Times New Roman" panose="02020603050405020304" pitchFamily="18" charset="0"/>
            </a:endParaRPr>
          </a:p>
          <a:p>
            <a:pPr lvl="1">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Objective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GB" sz="1200" dirty="0">
                <a:effectLst/>
                <a:latin typeface="Calibri" panose="020F0502020204030204" pitchFamily="34" charset="0"/>
                <a:ea typeface="Calibri" panose="020F0502020204030204" pitchFamily="34" charset="0"/>
                <a:cs typeface="Times New Roman" panose="02020603050405020304" pitchFamily="18" charset="0"/>
              </a:rPr>
              <a:t>“</a:t>
            </a: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To get a preliminary scan on participants' beliefs and knowledge on proportionality.</a:t>
            </a:r>
            <a:r>
              <a:rPr lang="en-GB" sz="1200" dirty="0">
                <a:effectLst/>
                <a:latin typeface="Calibri" panose="020F0502020204030204" pitchFamily="34" charset="0"/>
                <a:ea typeface="Calibri" panose="020F0502020204030204" pitchFamily="34" charset="0"/>
                <a:cs typeface="Times New Roman" panose="02020603050405020304" pitchFamily="18" charset="0"/>
              </a:rPr>
              <a:t>“ Also, to get to a shared definition</a:t>
            </a:r>
            <a:endParaRPr lang="en-GB" sz="1200" dirty="0">
              <a:solidFill>
                <a:srgbClr val="7F7F7F"/>
              </a:solidFill>
              <a:effectLst/>
              <a:latin typeface="Calibri" panose="020F0502020204030204" pitchFamily="34" charset="0"/>
              <a:ea typeface="Arial" panose="020B0604020202020204" pitchFamily="34" charset="0"/>
              <a:cs typeface="Times New Roman" panose="02020603050405020304" pitchFamily="18" charset="0"/>
            </a:endParaRPr>
          </a:p>
          <a:p>
            <a:pPr lvl="1">
              <a:lnSpc>
                <a:spcPct val="115000"/>
              </a:lnSpc>
              <a:spcAft>
                <a:spcPts val="600"/>
              </a:spcAft>
            </a:pPr>
            <a:r>
              <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Target audience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adult</a:t>
            </a:r>
          </a:p>
          <a:p>
            <a:pPr lvl="1">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Timing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10 min</a:t>
            </a:r>
          </a:p>
          <a:p>
            <a:pPr lvl="1">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Description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Step 1: </a:t>
            </a:r>
            <a:r>
              <a:rPr lang="en-GB" sz="1200" b="0" dirty="0">
                <a:effectLst/>
                <a:latin typeface="Calibri" panose="020F0502020204030204" pitchFamily="34" charset="0"/>
                <a:ea typeface="Calibri" panose="020F0502020204030204" pitchFamily="34" charset="0"/>
                <a:cs typeface="Times New Roman" panose="02020603050405020304" pitchFamily="18" charset="0"/>
              </a:rPr>
              <a:t>Ask participants to write down a few key words as an answer to the question 2-3 minutes</a:t>
            </a:r>
          </a:p>
          <a:p>
            <a:pPr lvl="1">
              <a:lnSpc>
                <a:spcPct val="115000"/>
              </a:lnSpc>
              <a:spcAft>
                <a:spcPts val="60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Step 2: </a:t>
            </a:r>
            <a:r>
              <a:rPr lang="en-GB" sz="1200" i="0" dirty="0">
                <a:effectLst/>
                <a:latin typeface="Calibri" panose="020F0502020204030204" pitchFamily="34" charset="0"/>
                <a:ea typeface="Calibri" panose="020F0502020204030204" pitchFamily="34" charset="0"/>
                <a:cs typeface="Times New Roman" panose="02020603050405020304" pitchFamily="18" charset="0"/>
              </a:rPr>
              <a:t>Have them discuss their answers with another participant 3 minutes</a:t>
            </a:r>
            <a:endParaRPr lang="en-GB" sz="1200" b="0" i="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Step 3: </a:t>
            </a:r>
            <a:r>
              <a:rPr lang="en-GB" sz="1200" i="0" dirty="0">
                <a:effectLst/>
                <a:latin typeface="Calibri" panose="020F0502020204030204" pitchFamily="34" charset="0"/>
                <a:ea typeface="Calibri" panose="020F0502020204030204" pitchFamily="34" charset="0"/>
                <a:cs typeface="Times New Roman" panose="02020603050405020304" pitchFamily="18" charset="0"/>
              </a:rPr>
              <a:t>Ask the group about key words they agreed on (2-3 minutes)</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15000"/>
              </a:lnSpc>
              <a:spcAft>
                <a:spcPts val="60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Make sure that in this concluding discussion the following points are mentioned: </a:t>
            </a:r>
            <a:endParaRPr lang="en-GB" sz="1000" b="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15000"/>
              </a:lnSpc>
              <a:spcAft>
                <a:spcPts val="600"/>
              </a:spcAft>
              <a:buFont typeface="Calibri" panose="020F0502020204030204" pitchFamily="34" charset="0"/>
              <a:buChar char="-"/>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concept of proportionality can essentially be defined as choosing the means in such a way as to achieve better than harm when undertaking an action which might have both positive and negative effects.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15000"/>
              </a:lnSpc>
              <a:spcAft>
                <a:spcPts val="600"/>
              </a:spcAft>
              <a:buFont typeface="Calibri" panose="020F0502020204030204" pitchFamily="34" charset="0"/>
              <a:buChar char="-"/>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 act proportionally, in this context, means to undertake a balancing of the harms and the goods that can be achieved and to choose only those means that do less harm than the good obtained.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15000"/>
              </a:lnSpc>
              <a:spcAft>
                <a:spcPts val="600"/>
              </a:spcAft>
              <a:buFont typeface="Calibri" panose="020F0502020204030204" pitchFamily="34" charset="0"/>
              <a:buChar char="-"/>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Acting proportionally means acting in such a way as to avoid causing “superfluous injury or unnecessary suffering”.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15000"/>
              </a:lnSpc>
              <a:spcAft>
                <a:spcPts val="600"/>
              </a:spcAft>
              <a:buFont typeface="Calibri" panose="020F0502020204030204" pitchFamily="34" charset="0"/>
              <a:buChar char="-"/>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disproportionate action is one which “protects a less important value (e.g. property), at the expense of a more important one (e.g. life)”.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15000"/>
              </a:lnSpc>
              <a:spcAft>
                <a:spcPts val="600"/>
              </a:spcAft>
              <a:buFont typeface="Calibri" panose="020F0502020204030204" pitchFamily="34" charset="0"/>
              <a:buChar char="-"/>
            </a:pP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policy that is both necessary and fitting to the aim it wants to achieve.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gn="l">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Learning method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gn="l">
              <a:lnSpc>
                <a:spcPct val="115000"/>
              </a:lnSpc>
              <a:spcAft>
                <a:spcPts val="60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Guided discussion, </a:t>
            </a: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covert self-instruction (student inner speech)</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18</a:t>
            </a:fld>
            <a:endParaRPr lang="en-US" dirty="0"/>
          </a:p>
        </p:txBody>
      </p:sp>
    </p:spTree>
    <p:extLst>
      <p:ext uri="{BB962C8B-B14F-4D97-AF65-F5344CB8AC3E}">
        <p14:creationId xmlns:p14="http://schemas.microsoft.com/office/powerpoint/2010/main" val="2212005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Instructions/text for sheet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Start with a rehearsal of last time. Take some time because it stimulates memory and activates the participants, and it lays a better foundation for day 3.</a:t>
            </a:r>
            <a:endParaRPr lang="nl-NL" noProof="0" dirty="0"/>
          </a:p>
          <a:p>
            <a:r>
              <a:rPr lang="en-GB" noProof="0" dirty="0"/>
              <a:t>You can show the selected summary pictures to jog their memory, but better to just let them tell you the content</a:t>
            </a:r>
          </a:p>
          <a:p>
            <a:r>
              <a:rPr lang="en-GB" noProof="0" dirty="0"/>
              <a:t>(NB this sheet looks chaotic, but if you ‘play’ it, it will be clear)</a:t>
            </a:r>
          </a:p>
          <a:p>
            <a:endParaRPr lang="en-GB" noProof="0" dirty="0"/>
          </a:p>
          <a:p>
            <a:r>
              <a:rPr lang="en-GB" noProof="0" dirty="0"/>
              <a:t>What did we do last time? What do you remember?</a:t>
            </a:r>
          </a:p>
          <a:p>
            <a:endParaRPr lang="en-GB" noProof="0" dirty="0"/>
          </a:p>
          <a:p>
            <a:r>
              <a:rPr lang="en-GB" noProof="0" dirty="0"/>
              <a:t>We  shortly repeated the content of day 1. Especially the overview of the workshops and the definition of radicalisation</a:t>
            </a:r>
            <a:endParaRPr lang="nl-NL" noProof="0" dirty="0"/>
          </a:p>
          <a:p>
            <a:r>
              <a:rPr lang="nl-NL" noProof="0" dirty="0"/>
              <a:t>Anger Management – what is anger and, how can anger can fuel radicalisation and how to deal with it in a more constructive way</a:t>
            </a:r>
          </a:p>
          <a:p>
            <a:r>
              <a:rPr lang="nl-NL" noProof="0" dirty="0"/>
              <a:t>Exercises– experimenting with exercises to help youth to manage their anger</a:t>
            </a:r>
          </a:p>
          <a:p>
            <a:r>
              <a:rPr lang="en-GB" noProof="0" dirty="0"/>
              <a:t>Narratives– explanation on the way narratives can either increase the chances of radicalisation (via its effect on identity)</a:t>
            </a:r>
          </a:p>
          <a:p>
            <a:r>
              <a:rPr lang="en-GB" noProof="0" dirty="0"/>
              <a:t>Exercises– experiencing one or more of the exercises understand the impact of narratives and/or how to use it in a more positive way</a:t>
            </a:r>
          </a:p>
          <a:p>
            <a:r>
              <a:rPr lang="en-GB" noProof="0" dirty="0"/>
              <a:t>Simulation and discussion</a:t>
            </a:r>
          </a:p>
          <a:p>
            <a:r>
              <a:rPr lang="en-GB" noProof="0" dirty="0"/>
              <a:t>Exercise-</a:t>
            </a:r>
          </a:p>
          <a:p>
            <a:r>
              <a:rPr lang="nl-NL" noProof="0" dirty="0"/>
              <a:t>Feedback – your feedback on the exercises of the second day</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a:t>
            </a:fld>
            <a:endParaRPr lang="en-US" dirty="0"/>
          </a:p>
        </p:txBody>
      </p:sp>
    </p:spTree>
    <p:extLst>
      <p:ext uri="{BB962C8B-B14F-4D97-AF65-F5344CB8AC3E}">
        <p14:creationId xmlns:p14="http://schemas.microsoft.com/office/powerpoint/2010/main" val="1042098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Instructions/text for sheet 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n-GB" dirty="0"/>
              <a:t>We will now continue with one of the cases that can be used in the workshop Proportionate state response. (Case Compulsory schooling)</a:t>
            </a:r>
          </a:p>
          <a:p>
            <a:endParaRPr lang="en-GB" dirty="0"/>
          </a:p>
          <a:p>
            <a:r>
              <a:rPr lang="en-GB" dirty="0"/>
              <a:t>@Trainer </a:t>
            </a:r>
          </a:p>
          <a:p>
            <a:r>
              <a:rPr lang="en-GB" dirty="0"/>
              <a:t>- If the compulsory schooling case does not fit your audience, choose a case that is more relevant to them (see e.g. case on slide 22), you can also tweak details about the threat to make it more challenging</a:t>
            </a:r>
          </a:p>
          <a:p>
            <a:r>
              <a:rPr lang="en-GB" dirty="0"/>
              <a:t>- if necessary </a:t>
            </a: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divide into several groups of maximum ten persons</a:t>
            </a:r>
          </a:p>
          <a:p>
            <a:r>
              <a:rPr lang="en-GB" dirty="0"/>
              <a:t>- this exercise takes 40-60 minutes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effectLst/>
                <a:latin typeface="Calibri" panose="020F0502020204030204" pitchFamily="34" charset="0"/>
                <a:ea typeface="Calibri" panose="020F0502020204030204" pitchFamily="34" charset="0"/>
                <a:cs typeface="Times New Roman" panose="02020603050405020304" pitchFamily="18" charset="0"/>
              </a:rPr>
              <a:t>Step 1: </a:t>
            </a:r>
            <a:r>
              <a:rPr lang="en-GB" sz="1200" i="0" dirty="0">
                <a:effectLst/>
                <a:latin typeface="Calibri" panose="020F0502020204030204" pitchFamily="34" charset="0"/>
                <a:ea typeface="Calibri" panose="020F0502020204030204" pitchFamily="34" charset="0"/>
                <a:cs typeface="Times New Roman" panose="02020603050405020304" pitchFamily="18" charset="0"/>
              </a:rPr>
              <a:t>Divide group(s) into two teams [online: start with…]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effectLst/>
                <a:latin typeface="Calibri" panose="020F0502020204030204" pitchFamily="34" charset="0"/>
                <a:cs typeface="Times New Roman" panose="02020603050405020304" pitchFamily="18" charset="0"/>
              </a:rPr>
              <a:t>Step 2: </a:t>
            </a:r>
            <a:r>
              <a:rPr lang="en-GB" dirty="0"/>
              <a:t>Distribute text</a:t>
            </a:r>
          </a:p>
          <a:p>
            <a:r>
              <a:rPr lang="en-GB" sz="1200" i="1" dirty="0">
                <a:effectLst/>
                <a:latin typeface="Calibri" panose="020F0502020204030204" pitchFamily="34" charset="0"/>
                <a:ea typeface="Calibri" panose="020F0502020204030204" pitchFamily="34" charset="0"/>
                <a:cs typeface="Times New Roman" panose="02020603050405020304" pitchFamily="18" charset="0"/>
              </a:rPr>
              <a:t>Step 3: </a:t>
            </a:r>
            <a:r>
              <a:rPr lang="en-GB" sz="1200" i="0" dirty="0">
                <a:effectLst/>
                <a:latin typeface="Calibri" panose="020F0502020204030204" pitchFamily="34" charset="0"/>
                <a:ea typeface="Calibri" panose="020F0502020204030204" pitchFamily="34" charset="0"/>
                <a:cs typeface="Times New Roman" panose="02020603050405020304" pitchFamily="18" charset="0"/>
              </a:rPr>
              <a:t>Ask one half of each group to n</a:t>
            </a:r>
            <a:r>
              <a:rPr lang="en-GB" sz="1200" i="0" dirty="0"/>
              <a:t>ote </a:t>
            </a:r>
            <a:r>
              <a:rPr lang="en-GB" dirty="0"/>
              <a:t>arguments to illustrate the actions were proportionate, and the other have to note arguments to show they were disproportionate</a:t>
            </a:r>
            <a:endParaRPr lang="en-GB" sz="1200" i="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i="0" dirty="0">
                <a:effectLst/>
                <a:latin typeface="Calibri" panose="020F0502020204030204" pitchFamily="34" charset="0"/>
                <a:ea typeface="Calibri" panose="020F0502020204030204" pitchFamily="34" charset="0"/>
                <a:cs typeface="Times New Roman" panose="02020603050405020304" pitchFamily="18" charset="0"/>
              </a:rPr>
              <a:t>[OR ask every participant to n</a:t>
            </a:r>
            <a:r>
              <a:rPr lang="en-GB" sz="1200" i="0" dirty="0"/>
              <a:t>ote </a:t>
            </a:r>
            <a:r>
              <a:rPr lang="en-GB" dirty="0"/>
              <a:t>arguments to illustrate the actions were proportionate, and also arguments to show they were disproportionate]</a:t>
            </a:r>
          </a:p>
          <a:p>
            <a:r>
              <a:rPr lang="en-GB" sz="1200" i="1" dirty="0">
                <a:effectLst/>
                <a:latin typeface="Calibri" panose="020F0502020204030204" pitchFamily="34" charset="0"/>
                <a:ea typeface="Calibri" panose="020F0502020204030204" pitchFamily="34" charset="0"/>
                <a:cs typeface="Times New Roman" panose="02020603050405020304" pitchFamily="18" charset="0"/>
              </a:rPr>
              <a:t>Step 4: </a:t>
            </a:r>
            <a:r>
              <a:rPr lang="en-GB" sz="1200" i="0" dirty="0">
                <a:effectLst/>
                <a:latin typeface="Calibri" panose="020F0502020204030204" pitchFamily="34" charset="0"/>
                <a:ea typeface="Calibri" panose="020F0502020204030204" pitchFamily="34" charset="0"/>
                <a:cs typeface="Times New Roman" panose="02020603050405020304" pitchFamily="18" charset="0"/>
              </a:rPr>
              <a:t>Ask participants to share an argument (that is not mentioned before). Cluster them on a flip over (arguments for, arguments against)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effectLst/>
                <a:latin typeface="Calibri" panose="020F0502020204030204" pitchFamily="34" charset="0"/>
                <a:cs typeface="Times New Roman" panose="02020603050405020304" pitchFamily="18" charset="0"/>
              </a:rPr>
              <a:t>Step 5:</a:t>
            </a:r>
            <a:r>
              <a:rPr lang="en-GB" sz="1200" i="0" dirty="0">
                <a:effectLst/>
                <a:latin typeface="Calibri" panose="020F0502020204030204" pitchFamily="34" charset="0"/>
                <a:cs typeface="Times New Roman" panose="02020603050405020304" pitchFamily="18" charset="0"/>
              </a:rPr>
              <a:t> Let group discuss which arguments are deciding in coming to a group conclusion. Make sure the effects of the actions are taken into account.</a:t>
            </a:r>
            <a:endParaRPr lang="en-GB" i="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19</a:t>
            </a:fld>
            <a:endParaRPr lang="en-US" dirty="0"/>
          </a:p>
        </p:txBody>
      </p:sp>
    </p:spTree>
    <p:extLst>
      <p:ext uri="{BB962C8B-B14F-4D97-AF65-F5344CB8AC3E}">
        <p14:creationId xmlns:p14="http://schemas.microsoft.com/office/powerpoint/2010/main" val="13335586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n-GB" sz="1200" b="1" i="0" u="none" strike="noStrike" baseline="0" dirty="0">
                <a:latin typeface="Verdana" panose="020B0604030504040204" pitchFamily="34" charset="0"/>
              </a:rPr>
              <a:t>Instructions/text for sheet 20</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en-GB" sz="1200" b="1" i="0" u="none" strike="noStrike" baseline="0" dirty="0">
              <a:latin typeface="Verdana" panose="020B0604030504040204" pitchFamily="34" charset="0"/>
            </a:endParaRPr>
          </a:p>
          <a:p>
            <a:pPr>
              <a:lnSpc>
                <a:spcPct val="115000"/>
              </a:lnSpc>
              <a:spcAft>
                <a:spcPts val="60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The scenario is named </a:t>
            </a:r>
            <a:r>
              <a:rPr lang="en-GB" sz="1200" b="0" i="1" dirty="0">
                <a:effectLst/>
                <a:latin typeface="Calibri" panose="020F0502020204030204" pitchFamily="34" charset="0"/>
                <a:ea typeface="Calibri" panose="020F0502020204030204" pitchFamily="34" charset="0"/>
                <a:cs typeface="Times New Roman" panose="02020603050405020304" pitchFamily="18" charset="0"/>
              </a:rPr>
              <a:t>Scenario Compulsory Schooling: was this proportionate?</a:t>
            </a:r>
          </a:p>
          <a:p>
            <a:pPr>
              <a:lnSpc>
                <a:spcPct val="115000"/>
              </a:lnSpc>
              <a:spcAft>
                <a:spcPts val="6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Ask participants: What do you think about the idea behind this exercise?</a:t>
            </a:r>
          </a:p>
          <a:p>
            <a:pPr>
              <a:lnSpc>
                <a:spcPct val="115000"/>
              </a:lnSpc>
              <a:spcAft>
                <a:spcPts val="6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Each workshop comes with a manual that describes the objective, target audience and timing of each exercise. Also </a:t>
            </a:r>
            <a:br>
              <a:rPr lang="en-GB" sz="1200" b="0" dirty="0">
                <a:effectLst/>
                <a:latin typeface="Calibri" panose="020F0502020204030204" pitchFamily="34" charset="0"/>
                <a:ea typeface="Calibri" panose="020F0502020204030204" pitchFamily="34" charset="0"/>
                <a:cs typeface="Times New Roman" panose="02020603050405020304" pitchFamily="18" charset="0"/>
              </a:rPr>
            </a:br>
            <a:r>
              <a:rPr lang="en-GB" sz="1200" b="0" dirty="0">
                <a:effectLst/>
                <a:latin typeface="Calibri" panose="020F0502020204030204" pitchFamily="34" charset="0"/>
                <a:ea typeface="Calibri" panose="020F0502020204030204" pitchFamily="34" charset="0"/>
                <a:cs typeface="Times New Roman" panose="02020603050405020304" pitchFamily="18" charset="0"/>
              </a:rPr>
              <a:t>instructions are given about the execution and materials needed for the exercise.</a:t>
            </a:r>
          </a:p>
          <a:p>
            <a:pPr>
              <a:lnSpc>
                <a:spcPct val="115000"/>
              </a:lnSpc>
              <a:spcAft>
                <a:spcPts val="600"/>
              </a:spcAft>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en-GB" sz="12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Name exercise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“Was this proportionate?“ </a:t>
            </a:r>
            <a:endParaRPr lang="en-GB" sz="1200" dirty="0">
              <a:solidFill>
                <a:srgbClr val="7F7F7F"/>
              </a:solidFill>
              <a:effectLst/>
              <a:latin typeface="Calibri" panose="020F0502020204030204" pitchFamily="34" charset="0"/>
              <a:ea typeface="Arial" panose="020B0604020202020204" pitchFamily="34" charset="0"/>
              <a:cs typeface="Times New Roman" panose="02020603050405020304" pitchFamily="18" charset="0"/>
            </a:endParaRPr>
          </a:p>
          <a:p>
            <a:pPr lvl="1">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Objective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GB" sz="1200" dirty="0">
                <a:effectLst/>
                <a:latin typeface="Calibri" panose="020F0502020204030204" pitchFamily="34" charset="0"/>
                <a:ea typeface="Times New Roman" panose="02020603050405020304" pitchFamily="18" charset="0"/>
                <a:cs typeface="Times New Roman" panose="02020603050405020304" pitchFamily="18" charset="0"/>
              </a:rPr>
              <a:t>The goal of the exercise is to acquaint practitioners with debate around the proportionality of state actions (depending on the scenario chosen). It is also a way to learn how to balance between different kinds of positive and negative effects of certain responses</a:t>
            </a:r>
            <a:endParaRPr lang="en-GB" sz="1200" dirty="0">
              <a:solidFill>
                <a:srgbClr val="7F7F7F"/>
              </a:solidFill>
              <a:effectLst/>
              <a:latin typeface="Calibri" panose="020F0502020204030204" pitchFamily="34" charset="0"/>
              <a:ea typeface="Arial" panose="020B0604020202020204" pitchFamily="34" charset="0"/>
              <a:cs typeface="Times New Roman" panose="02020603050405020304" pitchFamily="18" charset="0"/>
            </a:endParaRPr>
          </a:p>
          <a:p>
            <a:pPr lvl="1">
              <a:lnSpc>
                <a:spcPct val="115000"/>
              </a:lnSpc>
              <a:spcAft>
                <a:spcPts val="600"/>
              </a:spcAft>
            </a:pPr>
            <a:r>
              <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Target audience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adult</a:t>
            </a:r>
          </a:p>
          <a:p>
            <a:pPr lvl="1">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Timing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40-60 min</a:t>
            </a:r>
          </a:p>
          <a:p>
            <a:pPr lvl="1">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Description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i="1" dirty="0">
                <a:effectLst/>
                <a:latin typeface="Calibri" panose="020F0502020204030204" pitchFamily="34" charset="0"/>
                <a:ea typeface="Calibri" panose="020F0502020204030204" pitchFamily="34" charset="0"/>
                <a:cs typeface="Times New Roman" panose="02020603050405020304" pitchFamily="18" charset="0"/>
              </a:rPr>
              <a:t>Step 1: </a:t>
            </a:r>
            <a:r>
              <a:rPr lang="en-GB" sz="1200" i="0" dirty="0">
                <a:effectLst/>
                <a:latin typeface="Calibri" panose="020F0502020204030204" pitchFamily="34" charset="0"/>
                <a:ea typeface="Calibri" panose="020F0502020204030204" pitchFamily="34" charset="0"/>
                <a:cs typeface="Times New Roman" panose="02020603050405020304" pitchFamily="18" charset="0"/>
              </a:rPr>
              <a:t>Divide group(s) into two teams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i="1" dirty="0">
                <a:effectLst/>
                <a:latin typeface="Calibri" panose="020F0502020204030204" pitchFamily="34" charset="0"/>
                <a:cs typeface="Times New Roman" panose="02020603050405020304" pitchFamily="18" charset="0"/>
              </a:rPr>
              <a:t>Step 2: </a:t>
            </a:r>
            <a:r>
              <a:rPr lang="en-GB" sz="1200" dirty="0"/>
              <a:t>Distribute text</a:t>
            </a:r>
          </a:p>
          <a:p>
            <a:pPr lvl="1"/>
            <a:r>
              <a:rPr lang="en-GB" sz="1200" i="1" dirty="0">
                <a:effectLst/>
                <a:latin typeface="Calibri" panose="020F0502020204030204" pitchFamily="34" charset="0"/>
                <a:ea typeface="Calibri" panose="020F0502020204030204" pitchFamily="34" charset="0"/>
                <a:cs typeface="Times New Roman" panose="02020603050405020304" pitchFamily="18" charset="0"/>
              </a:rPr>
              <a:t>Step 3: </a:t>
            </a:r>
            <a:r>
              <a:rPr lang="en-GB" sz="1200" i="0" dirty="0">
                <a:effectLst/>
                <a:latin typeface="Calibri" panose="020F0502020204030204" pitchFamily="34" charset="0"/>
                <a:ea typeface="Calibri" panose="020F0502020204030204" pitchFamily="34" charset="0"/>
                <a:cs typeface="Times New Roman" panose="02020603050405020304" pitchFamily="18" charset="0"/>
              </a:rPr>
              <a:t>Ask one half of each group to n</a:t>
            </a:r>
            <a:r>
              <a:rPr lang="en-GB" sz="1200" i="0" dirty="0"/>
              <a:t>ote </a:t>
            </a:r>
            <a:r>
              <a:rPr lang="en-GB" sz="1200" dirty="0"/>
              <a:t>arguments to illustrate the actions were proportionate, and the other have to note arguments to show they were disproportionate</a:t>
            </a:r>
            <a:endParaRPr lang="en-GB" sz="1200" i="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GB" sz="1200" i="0" dirty="0">
                <a:effectLst/>
                <a:latin typeface="Calibri" panose="020F0502020204030204" pitchFamily="34" charset="0"/>
                <a:ea typeface="Calibri" panose="020F0502020204030204" pitchFamily="34" charset="0"/>
                <a:cs typeface="Times New Roman" panose="02020603050405020304" pitchFamily="18" charset="0"/>
              </a:rPr>
              <a:t>[OR ask every participant to n</a:t>
            </a:r>
            <a:r>
              <a:rPr lang="en-GB" sz="1200" i="0" dirty="0"/>
              <a:t>ote </a:t>
            </a:r>
            <a:r>
              <a:rPr lang="en-GB" sz="1200" dirty="0"/>
              <a:t>arguments to illustrate the actions were proportionate, and also arguments to show they were disproportionate]</a:t>
            </a:r>
          </a:p>
          <a:p>
            <a:pPr lvl="1"/>
            <a:r>
              <a:rPr lang="en-GB" sz="1200" i="1" dirty="0">
                <a:effectLst/>
                <a:latin typeface="Calibri" panose="020F0502020204030204" pitchFamily="34" charset="0"/>
                <a:ea typeface="Calibri" panose="020F0502020204030204" pitchFamily="34" charset="0"/>
                <a:cs typeface="Times New Roman" panose="02020603050405020304" pitchFamily="18" charset="0"/>
              </a:rPr>
              <a:t>Step 4: </a:t>
            </a:r>
            <a:r>
              <a:rPr lang="en-GB" sz="1200" i="0" dirty="0">
                <a:effectLst/>
                <a:latin typeface="Calibri" panose="020F0502020204030204" pitchFamily="34" charset="0"/>
                <a:ea typeface="Calibri" panose="020F0502020204030204" pitchFamily="34" charset="0"/>
                <a:cs typeface="Times New Roman" panose="02020603050405020304" pitchFamily="18" charset="0"/>
              </a:rPr>
              <a:t>Ask participants to share an argument (that is not mentioned before). Cluster them on a flip over (arguments for, arguments against)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i="1" dirty="0">
                <a:effectLst/>
                <a:latin typeface="Calibri" panose="020F0502020204030204" pitchFamily="34" charset="0"/>
                <a:cs typeface="Times New Roman" panose="02020603050405020304" pitchFamily="18" charset="0"/>
              </a:rPr>
              <a:t>Step 5:</a:t>
            </a:r>
            <a:r>
              <a:rPr lang="en-GB" sz="1200" i="0" dirty="0">
                <a:effectLst/>
                <a:latin typeface="Calibri" panose="020F0502020204030204" pitchFamily="34" charset="0"/>
                <a:cs typeface="Times New Roman" panose="02020603050405020304" pitchFamily="18" charset="0"/>
              </a:rPr>
              <a:t> Let group discuss which arguments are deciding in coming to a group conclusion. Make sure the effects of the actions are taken into account.</a:t>
            </a:r>
            <a:endParaRPr lang="en-GB" sz="1200" i="0" dirty="0"/>
          </a:p>
          <a:p>
            <a:pPr lvl="1">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Learning method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gn="l">
              <a:lnSpc>
                <a:spcPct val="115000"/>
              </a:lnSpc>
              <a:spcAft>
                <a:spcPts val="60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Critical reading and debate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20</a:t>
            </a:fld>
            <a:endParaRPr lang="en-US" dirty="0"/>
          </a:p>
        </p:txBody>
      </p:sp>
    </p:spTree>
    <p:extLst>
      <p:ext uri="{BB962C8B-B14F-4D97-AF65-F5344CB8AC3E}">
        <p14:creationId xmlns:p14="http://schemas.microsoft.com/office/powerpoint/2010/main" val="335986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Instructions/text for sheet 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n-GB" dirty="0"/>
              <a:t>This is an alternative case from the workshop Proportionate state response. (Case Lethal police force)</a:t>
            </a:r>
          </a:p>
          <a:p>
            <a:endParaRPr lang="en-GB" dirty="0"/>
          </a:p>
          <a:p>
            <a:r>
              <a:rPr lang="en-GB" dirty="0"/>
              <a:t>@Trainer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If people are interested and you have time you can choose to do a second scenario or replace the first with this one</a:t>
            </a:r>
          </a:p>
          <a:p>
            <a:r>
              <a:rPr lang="en-GB" dirty="0"/>
              <a:t>- If the Case of the use of lethal force does not fit your audience, choose a case that is more relevant to them, you can also tweak details about the threat to make it more challenging</a:t>
            </a:r>
          </a:p>
          <a:p>
            <a:r>
              <a:rPr lang="en-GB" dirty="0"/>
              <a:t>- if necessary </a:t>
            </a: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divide into several groups of maximum ten persons</a:t>
            </a:r>
          </a:p>
          <a:p>
            <a:r>
              <a:rPr lang="en-GB" dirty="0"/>
              <a:t>- this exercise takes 40-60 minutes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effectLst/>
                <a:latin typeface="Calibri" panose="020F0502020204030204" pitchFamily="34" charset="0"/>
                <a:ea typeface="Calibri" panose="020F0502020204030204" pitchFamily="34" charset="0"/>
                <a:cs typeface="Times New Roman" panose="02020603050405020304" pitchFamily="18" charset="0"/>
              </a:rPr>
              <a:t>Step 1: </a:t>
            </a:r>
            <a:r>
              <a:rPr lang="en-GB" sz="1200" i="0" dirty="0">
                <a:effectLst/>
                <a:latin typeface="Calibri" panose="020F0502020204030204" pitchFamily="34" charset="0"/>
                <a:ea typeface="Calibri" panose="020F0502020204030204" pitchFamily="34" charset="0"/>
                <a:cs typeface="Times New Roman" panose="02020603050405020304" pitchFamily="18" charset="0"/>
              </a:rPr>
              <a:t>Divide group(s) into two teams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effectLst/>
                <a:latin typeface="Calibri" panose="020F0502020204030204" pitchFamily="34" charset="0"/>
                <a:cs typeface="Times New Roman" panose="02020603050405020304" pitchFamily="18" charset="0"/>
              </a:rPr>
              <a:t>Step 2: </a:t>
            </a:r>
            <a:r>
              <a:rPr lang="en-GB" dirty="0"/>
              <a:t>Distribute text</a:t>
            </a:r>
          </a:p>
          <a:p>
            <a:r>
              <a:rPr lang="en-GB" sz="1200" i="1" dirty="0">
                <a:effectLst/>
                <a:latin typeface="Calibri" panose="020F0502020204030204" pitchFamily="34" charset="0"/>
                <a:ea typeface="Calibri" panose="020F0502020204030204" pitchFamily="34" charset="0"/>
                <a:cs typeface="Times New Roman" panose="02020603050405020304" pitchFamily="18" charset="0"/>
              </a:rPr>
              <a:t>Step 3: </a:t>
            </a:r>
            <a:r>
              <a:rPr lang="en-GB" sz="1200" i="0" dirty="0">
                <a:effectLst/>
                <a:latin typeface="Calibri" panose="020F0502020204030204" pitchFamily="34" charset="0"/>
                <a:ea typeface="Calibri" panose="020F0502020204030204" pitchFamily="34" charset="0"/>
                <a:cs typeface="Times New Roman" panose="02020603050405020304" pitchFamily="18" charset="0"/>
              </a:rPr>
              <a:t>Ask one half of each group to n</a:t>
            </a:r>
            <a:r>
              <a:rPr lang="en-GB" sz="1200" i="0" dirty="0"/>
              <a:t>ote </a:t>
            </a:r>
            <a:r>
              <a:rPr lang="en-GB" dirty="0"/>
              <a:t>arguments to illustrate the actions were proportionate, and the other have to note arguments to show they were disproportionate</a:t>
            </a:r>
            <a:endParaRPr lang="en-GB" sz="1200" i="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i="0" dirty="0">
                <a:effectLst/>
                <a:latin typeface="Calibri" panose="020F0502020204030204" pitchFamily="34" charset="0"/>
                <a:ea typeface="Calibri" panose="020F0502020204030204" pitchFamily="34" charset="0"/>
                <a:cs typeface="Times New Roman" panose="02020603050405020304" pitchFamily="18" charset="0"/>
              </a:rPr>
              <a:t>[OR ask every participant to n</a:t>
            </a:r>
            <a:r>
              <a:rPr lang="en-GB" sz="1200" i="0" dirty="0"/>
              <a:t>ote </a:t>
            </a:r>
            <a:r>
              <a:rPr lang="en-GB" dirty="0"/>
              <a:t>arguments to illustrate the actions were proportionate, and also arguments to show they were disproportionate]</a:t>
            </a:r>
          </a:p>
          <a:p>
            <a:r>
              <a:rPr lang="en-GB" sz="1200" i="1" dirty="0">
                <a:effectLst/>
                <a:latin typeface="Calibri" panose="020F0502020204030204" pitchFamily="34" charset="0"/>
                <a:ea typeface="Calibri" panose="020F0502020204030204" pitchFamily="34" charset="0"/>
                <a:cs typeface="Times New Roman" panose="02020603050405020304" pitchFamily="18" charset="0"/>
              </a:rPr>
              <a:t>Step 4: </a:t>
            </a:r>
            <a:r>
              <a:rPr lang="en-GB" sz="1200" i="0" dirty="0">
                <a:effectLst/>
                <a:latin typeface="Calibri" panose="020F0502020204030204" pitchFamily="34" charset="0"/>
                <a:ea typeface="Calibri" panose="020F0502020204030204" pitchFamily="34" charset="0"/>
                <a:cs typeface="Times New Roman" panose="02020603050405020304" pitchFamily="18" charset="0"/>
              </a:rPr>
              <a:t>Ask participants to share an argument (that is not mentioned before). Cluster them on a flip over (arguments for, arguments against)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effectLst/>
                <a:latin typeface="Calibri" panose="020F0502020204030204" pitchFamily="34" charset="0"/>
                <a:cs typeface="Times New Roman" panose="02020603050405020304" pitchFamily="18" charset="0"/>
              </a:rPr>
              <a:t>Step 5:</a:t>
            </a:r>
            <a:r>
              <a:rPr lang="en-GB" sz="1200" i="0" dirty="0">
                <a:effectLst/>
                <a:latin typeface="Calibri" panose="020F0502020204030204" pitchFamily="34" charset="0"/>
                <a:cs typeface="Times New Roman" panose="02020603050405020304" pitchFamily="18" charset="0"/>
              </a:rPr>
              <a:t> Let group discuss which arguments are deciding in coming to a group conclusion. Make sure the effects of the actions are taken into account.</a:t>
            </a:r>
            <a:endParaRPr lang="en-GB" sz="1200" i="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21</a:t>
            </a:fld>
            <a:endParaRPr lang="en-US" dirty="0"/>
          </a:p>
        </p:txBody>
      </p:sp>
    </p:spTree>
    <p:extLst>
      <p:ext uri="{BB962C8B-B14F-4D97-AF65-F5344CB8AC3E}">
        <p14:creationId xmlns:p14="http://schemas.microsoft.com/office/powerpoint/2010/main" val="32577302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If online and instead of a handout</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22</a:t>
            </a:fld>
            <a:endParaRPr lang="en-US" dirty="0"/>
          </a:p>
        </p:txBody>
      </p:sp>
    </p:spTree>
    <p:extLst>
      <p:ext uri="{BB962C8B-B14F-4D97-AF65-F5344CB8AC3E}">
        <p14:creationId xmlns:p14="http://schemas.microsoft.com/office/powerpoint/2010/main" val="10478171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Instructions/text for sheet 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n-US" dirty="0"/>
              <a:t>One of the goals of this training is tell you about the 7 workshops within this project. What are they about and how can you easily execute them with your colleagues or partners?</a:t>
            </a:r>
          </a:p>
          <a:p>
            <a:endParaRPr lang="en-US" dirty="0"/>
          </a:p>
          <a:p>
            <a:r>
              <a:rPr lang="en-US" dirty="0"/>
              <a:t>You can find our materials on https://www.firstlinepractitioners.com/</a:t>
            </a:r>
          </a:p>
          <a:p>
            <a:endParaRPr lang="en-US" b="1" dirty="0"/>
          </a:p>
          <a:p>
            <a:r>
              <a:rPr lang="en-US" b="1" dirty="0"/>
              <a:t>@Trainer: click on images</a:t>
            </a:r>
          </a:p>
          <a:p>
            <a:r>
              <a:rPr lang="en-US" dirty="0"/>
              <a:t>https://www.firstlinepractitioners.com/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 to the website and show where exactly, also point out the evaluation materials</a:t>
            </a:r>
          </a:p>
          <a:p>
            <a:endParaRPr lang="en-US" dirty="0"/>
          </a:p>
          <a:p>
            <a:r>
              <a:rPr lang="en-US" dirty="0"/>
              <a:t>Additional information and training can be found on the EU training platform Hermes</a:t>
            </a:r>
          </a:p>
          <a:p>
            <a:r>
              <a:rPr lang="en-US" dirty="0"/>
              <a:t>https://www.traininghermes.eu/</a:t>
            </a:r>
          </a:p>
          <a:p>
            <a:r>
              <a:rPr lang="en-US" dirty="0"/>
              <a:t>Go to the website, explain how they can register and show our e-learning (make sure you have an account so you can access the course)</a:t>
            </a:r>
          </a:p>
          <a:p>
            <a:r>
              <a:rPr lang="en-US" dirty="0"/>
              <a:t>Both of ARMOUR and of DERAD (any other related training on Hermes?)</a:t>
            </a:r>
          </a:p>
          <a:p>
            <a:endParaRPr lang="en-US" dirty="0"/>
          </a:p>
        </p:txBody>
      </p:sp>
      <p:sp>
        <p:nvSpPr>
          <p:cNvPr id="4" name="Slide Number Placeholder 3"/>
          <p:cNvSpPr>
            <a:spLocks noGrp="1"/>
          </p:cNvSpPr>
          <p:nvPr>
            <p:ph type="sldNum" sz="quarter" idx="10"/>
          </p:nvPr>
        </p:nvSpPr>
        <p:spPr/>
        <p:txBody>
          <a:bodyPr/>
          <a:lstStyle/>
          <a:p>
            <a:fld id="{4D7F6500-7E3F-4999-8C74-183F6B321703}" type="slidenum">
              <a:rPr lang="en-US" smtClean="0"/>
              <a:t>23</a:t>
            </a:fld>
            <a:endParaRPr lang="en-US" dirty="0"/>
          </a:p>
        </p:txBody>
      </p:sp>
    </p:spTree>
    <p:extLst>
      <p:ext uri="{BB962C8B-B14F-4D97-AF65-F5344CB8AC3E}">
        <p14:creationId xmlns:p14="http://schemas.microsoft.com/office/powerpoint/2010/main" val="11158708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Instructions/text for sheet 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n-US" dirty="0"/>
              <a:t>Another goal is to show you where other collections of accessible and usable practices can be found. This is a selection of the websites where you can find a lot of information and materials</a:t>
            </a:r>
          </a:p>
          <a:p>
            <a:endParaRPr lang="en-US" dirty="0"/>
          </a:p>
          <a:p>
            <a:r>
              <a:rPr lang="en-US" dirty="0"/>
              <a:t>@Partners: next to the 3 European projects, this selection is geared towards the Dutch context, please select the ones interesting for your audience)</a:t>
            </a:r>
          </a:p>
          <a:p>
            <a:endParaRPr lang="en-US" dirty="0"/>
          </a:p>
          <a:p>
            <a:r>
              <a:rPr lang="en-US" b="1" dirty="0"/>
              <a:t>@Trainer: click on images and tell something about each site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https://terratoolkit.eu/download_teachers/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https://www.bounce-resilience-tools.eu/bounce-along (has been temporarily offline for a long time, but will be back, if not: please replace)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rPr>
              <a:t>https://www.kis.nl/publicatie/zicht-op-radicalisering</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5"/>
              </a:rPr>
              <a:t>https://www.nji.nl/nl/Kennis/Dossier/Radicalisering</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6"/>
              </a:rPr>
              <a:t>https://ter-info.nl/home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https://ec.europa.eu/home-affairs/what-we-do/networks/radicalisation_awareness_network/ran-best-practices_en </a:t>
            </a:r>
          </a:p>
          <a:p>
            <a:endParaRPr lang="en-US" dirty="0"/>
          </a:p>
        </p:txBody>
      </p:sp>
      <p:sp>
        <p:nvSpPr>
          <p:cNvPr id="4" name="Slide Number Placeholder 3"/>
          <p:cNvSpPr>
            <a:spLocks noGrp="1"/>
          </p:cNvSpPr>
          <p:nvPr>
            <p:ph type="sldNum" sz="quarter" idx="10"/>
          </p:nvPr>
        </p:nvSpPr>
        <p:spPr/>
        <p:txBody>
          <a:bodyPr/>
          <a:lstStyle/>
          <a:p>
            <a:fld id="{4D7F6500-7E3F-4999-8C74-183F6B321703}" type="slidenum">
              <a:rPr lang="en-US" smtClean="0"/>
              <a:t>24</a:t>
            </a:fld>
            <a:endParaRPr lang="en-US" dirty="0"/>
          </a:p>
        </p:txBody>
      </p:sp>
    </p:spTree>
    <p:extLst>
      <p:ext uri="{BB962C8B-B14F-4D97-AF65-F5344CB8AC3E}">
        <p14:creationId xmlns:p14="http://schemas.microsoft.com/office/powerpoint/2010/main" val="39320613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Instructions/text for sheet 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n-GB" dirty="0"/>
              <a:t>Distribute </a:t>
            </a:r>
            <a:r>
              <a:rPr lang="en-GB" i="1" dirty="0"/>
              <a:t>[or if online: email] </a:t>
            </a:r>
            <a:r>
              <a:rPr lang="en-GB" dirty="0"/>
              <a:t>T2 survey day 3. </a:t>
            </a:r>
          </a:p>
          <a:p>
            <a:r>
              <a:rPr lang="en-GB" dirty="0"/>
              <a:t>Explain that participants can use the number of the exercise as shown to add comments on a specific exercise</a:t>
            </a:r>
          </a:p>
          <a:p>
            <a:endParaRPr lang="en-GB" dirty="0"/>
          </a:p>
          <a:p>
            <a:r>
              <a:rPr lang="en-GB" dirty="0"/>
              <a:t>Did they help you get to grips with the concepts?</a:t>
            </a:r>
          </a:p>
          <a:p>
            <a:r>
              <a:rPr lang="en-GB" dirty="0"/>
              <a:t>Are they useful for use with young people?</a:t>
            </a:r>
          </a:p>
          <a:p>
            <a:r>
              <a:rPr lang="en-GB" dirty="0"/>
              <a:t>Which ones are useful in your work (or privately)?</a:t>
            </a:r>
          </a:p>
          <a:p>
            <a:endParaRPr lang="en-GB" dirty="0"/>
          </a:p>
        </p:txBody>
      </p:sp>
      <p:sp>
        <p:nvSpPr>
          <p:cNvPr id="4" name="Tijdelijke aanduiding voor dianummer 3"/>
          <p:cNvSpPr>
            <a:spLocks noGrp="1"/>
          </p:cNvSpPr>
          <p:nvPr>
            <p:ph type="sldNum" sz="quarter" idx="5"/>
          </p:nvPr>
        </p:nvSpPr>
        <p:spPr/>
        <p:txBody>
          <a:bodyPr/>
          <a:lstStyle/>
          <a:p>
            <a:fld id="{F7EDCD22-DFD2-214F-BFA9-58357701920C}" type="slidenum">
              <a:rPr lang="en-US" smtClean="0"/>
              <a:t>25</a:t>
            </a:fld>
            <a:endParaRPr lang="en-US"/>
          </a:p>
        </p:txBody>
      </p:sp>
    </p:spTree>
    <p:extLst>
      <p:ext uri="{BB962C8B-B14F-4D97-AF65-F5344CB8AC3E}">
        <p14:creationId xmlns:p14="http://schemas.microsoft.com/office/powerpoint/2010/main" val="7383765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Instructions/text for sheet 26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@Trainer: Make a round and collect general feedback </a:t>
            </a:r>
            <a:r>
              <a:rPr lang="en-GB" sz="1200" dirty="0"/>
              <a:t>about the training and the 7 workshops?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US" dirty="0"/>
          </a:p>
        </p:txBody>
      </p:sp>
      <p:sp>
        <p:nvSpPr>
          <p:cNvPr id="4" name="Slide Number Placeholder 3"/>
          <p:cNvSpPr>
            <a:spLocks noGrp="1"/>
          </p:cNvSpPr>
          <p:nvPr>
            <p:ph type="sldNum" sz="quarter" idx="10"/>
          </p:nvPr>
        </p:nvSpPr>
        <p:spPr/>
        <p:txBody>
          <a:bodyPr/>
          <a:lstStyle/>
          <a:p>
            <a:fld id="{4D7F6500-7E3F-4999-8C74-183F6B321703}" type="slidenum">
              <a:rPr lang="en-US" smtClean="0"/>
              <a:t>26</a:t>
            </a:fld>
            <a:endParaRPr lang="en-US" dirty="0"/>
          </a:p>
        </p:txBody>
      </p:sp>
    </p:spTree>
    <p:extLst>
      <p:ext uri="{BB962C8B-B14F-4D97-AF65-F5344CB8AC3E}">
        <p14:creationId xmlns:p14="http://schemas.microsoft.com/office/powerpoint/2010/main" val="1115870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Instructions/text for sheet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n-US" dirty="0"/>
              <a:t>Before we move on to today’s programme, I would like to get back to the question I asked if you at the end of the second session. </a:t>
            </a:r>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2</a:t>
            </a:fld>
            <a:endParaRPr lang="en-US"/>
          </a:p>
        </p:txBody>
      </p:sp>
    </p:spTree>
    <p:extLst>
      <p:ext uri="{BB962C8B-B14F-4D97-AF65-F5344CB8AC3E}">
        <p14:creationId xmlns:p14="http://schemas.microsoft.com/office/powerpoint/2010/main" val="3663355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Instructions/text for this sheet 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 </a:t>
            </a:r>
          </a:p>
          <a:p>
            <a:r>
              <a:rPr lang="en-GB" noProof="0" dirty="0"/>
              <a:t>Recap – shortly rehearse content of day 2 and concept of radicalisation (for better memorisation and foundation of day 3) </a:t>
            </a:r>
          </a:p>
          <a:p>
            <a:r>
              <a:rPr lang="en-GB" noProof="0" dirty="0"/>
              <a:t>Conflict handling – explain how the inability to deal with conflictual situations can boost radicalisation</a:t>
            </a:r>
          </a:p>
          <a:p>
            <a:r>
              <a:rPr lang="en-GB" noProof="0" dirty="0"/>
              <a:t>Exercises – to practice conflict handling </a:t>
            </a:r>
          </a:p>
          <a:p>
            <a:r>
              <a:rPr lang="en-GB" noProof="0" dirty="0"/>
              <a:t>State response – explain how the way the government responds to situations can either increase or decrease radicalisation</a:t>
            </a:r>
          </a:p>
          <a:p>
            <a:r>
              <a:rPr lang="en-GB" noProof="0" dirty="0"/>
              <a:t>Exercises – to understand how the response of the state should be for a positive effect on radicalisation</a:t>
            </a:r>
          </a:p>
          <a:p>
            <a:r>
              <a:rPr lang="en-GB" noProof="0" dirty="0"/>
              <a:t>Best practices – to show you more sources of information and practices</a:t>
            </a:r>
          </a:p>
          <a:p>
            <a:r>
              <a:rPr lang="en-GB" noProof="0" dirty="0"/>
              <a:t>Feedback – your feedback on the exercises of day 3 and the training as a whole </a:t>
            </a:r>
          </a:p>
          <a:p>
            <a:r>
              <a:rPr lang="en-GB" noProof="0" dirty="0"/>
              <a:t>Conclusion – some final remarks on the programme</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3</a:t>
            </a:fld>
            <a:endParaRPr lang="en-US" dirty="0"/>
          </a:p>
        </p:txBody>
      </p:sp>
    </p:spTree>
    <p:extLst>
      <p:ext uri="{BB962C8B-B14F-4D97-AF65-F5344CB8AC3E}">
        <p14:creationId xmlns:p14="http://schemas.microsoft.com/office/powerpoint/2010/main" val="2251938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Instructions/text for sheet 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n-GB" dirty="0">
                <a:latin typeface="Arial" charset="0"/>
                <a:cs typeface="Arial" charset="0"/>
              </a:rPr>
              <a:t>The first day we ended our exploration of radicalisation with the trigger factor model which described several components of radicalisation in their interaction. </a:t>
            </a:r>
          </a:p>
          <a:p>
            <a:r>
              <a:rPr lang="en-GB" dirty="0">
                <a:latin typeface="Arial" charset="0"/>
                <a:cs typeface="Arial" charset="0"/>
              </a:rPr>
              <a:t>(@Trainer: If you have different participants, it might be beneficial to explain this model (see slide session 1). If you have the same participants, you can simplify this slide by removing all animations, except for animations 11-13)</a:t>
            </a:r>
          </a:p>
          <a:p>
            <a:endParaRPr lang="en-GB" dirty="0">
              <a:latin typeface="Arial" charset="0"/>
              <a:cs typeface="Arial" charset="0"/>
            </a:endParaRPr>
          </a:p>
          <a:p>
            <a:pPr marL="0" indent="0">
              <a:buFont typeface="+mj-lt"/>
              <a:buNone/>
            </a:pPr>
            <a:r>
              <a:rPr lang="en-GB" dirty="0">
                <a:latin typeface="Arial" charset="0"/>
                <a:cs typeface="Arial" charset="0"/>
              </a:rPr>
              <a:t>And we saw how the workshops in this project tie in with many of the mentioned factors and characteristics.</a:t>
            </a:r>
          </a:p>
          <a:p>
            <a:pPr marL="0" indent="0">
              <a:buFont typeface="+mj-lt"/>
              <a:buNone/>
            </a:pPr>
            <a:endParaRPr lang="en-GB" dirty="0">
              <a:latin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Today we will continue with two other contributing factors of radicalisation: conflict handling and proportionate state response.</a:t>
            </a:r>
            <a:endParaRPr lang="nl-NL" dirty="0"/>
          </a:p>
          <a:p>
            <a:pPr marL="228600" indent="-228600">
              <a:buFont typeface="+mj-lt"/>
              <a:buAutoNum type="arabicPeriod"/>
            </a:pPr>
            <a:endParaRPr lang="en-GB" dirty="0">
              <a:latin typeface="Arial" charset="0"/>
              <a:cs typeface="Arial" charset="0"/>
            </a:endParaRPr>
          </a:p>
          <a:p>
            <a:pPr marL="228600" indent="-228600">
              <a:buFont typeface="Arial" panose="020B0604020202020204" pitchFamily="34" charset="0"/>
              <a:buChar char="•"/>
            </a:pPr>
            <a:r>
              <a:rPr lang="nl-NL" dirty="0"/>
              <a:t>Skills: e.g. conflict management</a:t>
            </a:r>
          </a:p>
          <a:p>
            <a:pPr marL="228600" indent="-228600">
              <a:buFont typeface="Arial" panose="020B0604020202020204" pitchFamily="34" charset="0"/>
              <a:buChar char="•"/>
            </a:pPr>
            <a:r>
              <a:rPr lang="nl-NL" dirty="0"/>
              <a:t>Government policy: proportionate state response</a:t>
            </a:r>
          </a:p>
          <a:p>
            <a:pPr marL="228600" indent="-228600">
              <a:buFont typeface="Arial" panose="020B0604020202020204" pitchFamily="34" charset="0"/>
              <a:buChar char="•"/>
            </a:pPr>
            <a:r>
              <a:rPr lang="nl-NL" dirty="0"/>
              <a:t>Propaganda: from local and national politicians</a:t>
            </a:r>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4</a:t>
            </a:fld>
            <a:endParaRPr lang="en-US"/>
          </a:p>
        </p:txBody>
      </p:sp>
    </p:spTree>
    <p:extLst>
      <p:ext uri="{BB962C8B-B14F-4D97-AF65-F5344CB8AC3E}">
        <p14:creationId xmlns:p14="http://schemas.microsoft.com/office/powerpoint/2010/main" val="894582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u="none" strike="noStrike" baseline="0" dirty="0">
                <a:latin typeface="Verdana" panose="020B0604030504040204" pitchFamily="34" charset="0"/>
              </a:rPr>
              <a:t>Instructions/text for sheet 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Calibri" panose="020F0502020204030204" pitchFamily="34" charset="0"/>
                <a:ea typeface="Calibri" panose="020F0502020204030204" pitchFamily="34" charset="0"/>
                <a:cs typeface="Times New Roman" panose="02020603050405020304" pitchFamily="18" charset="0"/>
              </a:rPr>
              <a:t>We will start with an icebreaker from the workshop conflict handling. Please take a paper and pen (or tablet/smartphone/laptop). </a:t>
            </a:r>
          </a:p>
          <a:p>
            <a:pPr defTabSz="945307">
              <a:defRPr/>
            </a:pPr>
            <a:endParaRPr lang="en-GB" sz="1800" dirty="0"/>
          </a:p>
          <a:p>
            <a:pPr>
              <a:lnSpc>
                <a:spcPct val="115000"/>
              </a:lnSpc>
              <a:spcAft>
                <a:spcPts val="6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@Trainer</a:t>
            </a:r>
          </a:p>
          <a:p>
            <a:pPr>
              <a:lnSpc>
                <a:spcPct val="115000"/>
              </a:lnSpc>
              <a:spcAft>
                <a:spcPts val="600"/>
              </a:spcAft>
            </a:pPr>
            <a:r>
              <a:rPr lang="en-GB" sz="1800" b="0" dirty="0">
                <a:effectLst/>
                <a:latin typeface="Calibri" panose="020F0502020204030204" pitchFamily="34" charset="0"/>
                <a:ea typeface="Calibri" panose="020F0502020204030204" pitchFamily="34" charset="0"/>
                <a:cs typeface="Times New Roman" panose="02020603050405020304" pitchFamily="18" charset="0"/>
              </a:rPr>
              <a:t>This exercise is one of the icebreakers in the workshop on Conflict Handling. It takes about 15-20 minutes</a:t>
            </a:r>
          </a:p>
          <a:p>
            <a:pPr defTabSz="945307">
              <a:defRPr/>
            </a:pP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a:p>
            <a:pPr defTabSz="945307">
              <a:defRPr/>
            </a:pPr>
            <a:r>
              <a:rPr lang="en-GB" sz="1800" i="1" dirty="0">
                <a:effectLst/>
                <a:latin typeface="Calibri" panose="020F0502020204030204" pitchFamily="34" charset="0"/>
                <a:ea typeface="Calibri" panose="020F0502020204030204" pitchFamily="34" charset="0"/>
                <a:cs typeface="Times New Roman" panose="02020603050405020304" pitchFamily="18" charset="0"/>
              </a:rPr>
              <a:t>Step 1-4: </a:t>
            </a:r>
            <a:r>
              <a:rPr lang="en-GB" sz="1800" dirty="0"/>
              <a:t>Trainer asks participants to answer the following questions (one by one) by writing no more than three words per question on a sheet of paper. 	(4 min)</a:t>
            </a:r>
          </a:p>
          <a:p>
            <a:pPr marL="342900" lvl="0" indent="-342900" algn="just">
              <a:lnSpc>
                <a:spcPct val="115000"/>
              </a:lnSpc>
              <a:spcAft>
                <a:spcPts val="600"/>
              </a:spcAft>
              <a:buSzPts val="1000"/>
              <a:buFont typeface="Symbol" panose="05050102010706020507" pitchFamily="18" charset="2"/>
              <a:buChar char=""/>
              <a:tabLst>
                <a:tab pos="377825"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“How do I recognize a conflicting communication situation?”</a:t>
            </a:r>
          </a:p>
          <a:p>
            <a:pPr marL="342900" lvl="0" indent="-342900" algn="just">
              <a:lnSpc>
                <a:spcPct val="115000"/>
              </a:lnSpc>
              <a:spcAft>
                <a:spcPts val="600"/>
              </a:spcAft>
              <a:buSzPts val="1000"/>
              <a:buFont typeface="Symbol" panose="05050102010706020507" pitchFamily="18" charset="2"/>
              <a:buChar char=""/>
              <a:tabLst>
                <a:tab pos="377825"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“What events/people/situations /discussion themes create conflict most often?”</a:t>
            </a:r>
          </a:p>
          <a:p>
            <a:pPr marL="342900" lvl="0" indent="-342900" algn="just">
              <a:lnSpc>
                <a:spcPct val="115000"/>
              </a:lnSpc>
              <a:spcAft>
                <a:spcPts val="600"/>
              </a:spcAft>
              <a:buSzPts val="1000"/>
              <a:buFont typeface="Symbol" panose="05050102010706020507" pitchFamily="18" charset="2"/>
              <a:buChar char=""/>
              <a:tabLst>
                <a:tab pos="377825"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“How do I react when I end up in a conflict with another person/group of people?”</a:t>
            </a:r>
          </a:p>
          <a:p>
            <a:pPr marL="342900" lvl="0" indent="-342900" algn="just">
              <a:lnSpc>
                <a:spcPct val="115000"/>
              </a:lnSpc>
              <a:spcAft>
                <a:spcPts val="600"/>
              </a:spcAft>
              <a:buSzPts val="1000"/>
              <a:buFont typeface="Symbol" panose="05050102010706020507" pitchFamily="18" charset="2"/>
              <a:buChar char=""/>
              <a:tabLst>
                <a:tab pos="377825"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“How does my conflict resolution strategy manage to solve the problem?”</a:t>
            </a:r>
          </a:p>
          <a:p>
            <a:endParaRPr lang="en-GB" sz="1800" i="1" dirty="0"/>
          </a:p>
          <a:p>
            <a:r>
              <a:rPr lang="en-GB" sz="1800" i="1" dirty="0"/>
              <a:t>Step 5</a:t>
            </a:r>
            <a:r>
              <a:rPr lang="en-GB" sz="1800" dirty="0"/>
              <a:t>: each participant chooses a partner and shares answers with him/her. (4 min) </a:t>
            </a:r>
            <a:r>
              <a:rPr lang="en-GB" sz="1800" i="1" dirty="0"/>
              <a:t>[on-line, this could be done with a short break-out session, if the platform allows it. Otherwise skip this step]</a:t>
            </a:r>
          </a:p>
          <a:p>
            <a:endParaRPr lang="en-GB" sz="1800" dirty="0"/>
          </a:p>
          <a:p>
            <a:r>
              <a:rPr lang="en-GB" sz="1800" i="1" dirty="0"/>
              <a:t>Step 6</a:t>
            </a:r>
            <a:r>
              <a:rPr lang="en-GB" sz="1800" dirty="0"/>
              <a:t>:  a 2 minutes roundup discussion is used by the trainer to collect possible answers on a flipchart. 	Hopefully, the observations of the participants point to the objective of this exercises: to become aware of one’s personal way of experiencing and dealing with conflict, and to be able to recognise it. People become aware that conflicts are something we are all familiar with.</a:t>
            </a:r>
          </a:p>
          <a:p>
            <a:pPr defTabSz="945307">
              <a:defRPr/>
            </a:pPr>
            <a:endParaRPr lang="en-GB" sz="1800" dirty="0"/>
          </a:p>
          <a:p>
            <a:r>
              <a:rPr lang="en-GB" sz="1800" dirty="0"/>
              <a:t>Trainer closes the ice breaker by pointing at the most common answers and continue by pointing out that: </a:t>
            </a:r>
          </a:p>
          <a:p>
            <a:endParaRPr lang="en-GB"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From D3.2.6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Conflict is a normal component of human relationships, and it does not necessarily have to be regarded as a negative aspect. When handled constructively, conflict can bring positive results in a relationship, no matter the type. The way conflict is handled determines whether it is constructive or destructive.</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5</a:t>
            </a:fld>
            <a:endParaRPr lang="en-US" dirty="0"/>
          </a:p>
        </p:txBody>
      </p:sp>
    </p:spTree>
    <p:extLst>
      <p:ext uri="{BB962C8B-B14F-4D97-AF65-F5344CB8AC3E}">
        <p14:creationId xmlns:p14="http://schemas.microsoft.com/office/powerpoint/2010/main" val="2740462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u="none" strike="noStrike" baseline="0" dirty="0">
                <a:latin typeface="Verdana" panose="020B0604030504040204" pitchFamily="34" charset="0"/>
              </a:rPr>
              <a:t>Instructions/text for sheet 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From D3.2.6</a:t>
            </a:r>
          </a:p>
          <a:p>
            <a:pPr marL="0" marR="0" lvl="0" indent="0" algn="just" defTabSz="914400" rtl="0" eaLnBrk="1" fontAlgn="auto" latinLnBrk="0" hangingPunct="1">
              <a:lnSpc>
                <a:spcPct val="115000"/>
              </a:lnSpc>
              <a:spcBef>
                <a:spcPts val="0"/>
              </a:spcBef>
              <a:spcAft>
                <a:spcPts val="60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Several factors are often cited as push factors for radicalisation, among them:</a:t>
            </a:r>
          </a:p>
          <a:p>
            <a:pPr marL="285750" marR="0" lvl="0" indent="-285750" algn="just" defTabSz="914400" rtl="0" eaLnBrk="1" fontAlgn="auto" latinLnBrk="0" hangingPunct="1">
              <a:lnSpc>
                <a:spcPct val="115000"/>
              </a:lnSpc>
              <a:spcBef>
                <a:spcPts val="0"/>
              </a:spcBef>
              <a:spcAft>
                <a:spcPts val="600"/>
              </a:spcAft>
              <a:buClrTx/>
              <a:buSzTx/>
              <a:buFont typeface="Arial" panose="020B0604020202020204" pitchFamily="34" charset="0"/>
              <a:buChar char="•"/>
              <a:tabLst/>
              <a:defRPr/>
            </a:pPr>
            <a:r>
              <a:rPr lang="en-GB" sz="1800" dirty="0">
                <a:effectLst/>
                <a:latin typeface="Times New Roman" panose="02020603050405020304" pitchFamily="18" charset="0"/>
                <a:ea typeface="Calibri" panose="020F0502020204030204" pitchFamily="34" charset="0"/>
              </a:rPr>
              <a:t>t</a:t>
            </a:r>
            <a:r>
              <a:rPr lang="en-GB" sz="1800" dirty="0">
                <a:effectLst/>
                <a:latin typeface="Calibri" panose="020F0502020204030204" pitchFamily="34" charset="0"/>
                <a:ea typeface="Calibri" panose="020F0502020204030204" pitchFamily="34" charset="0"/>
                <a:cs typeface="Times New Roman" panose="02020603050405020304" pitchFamily="18" charset="0"/>
              </a:rPr>
              <a:t>he emotion of anger and displacement of aggression </a:t>
            </a:r>
          </a:p>
          <a:p>
            <a:pPr marL="285750" marR="0" lvl="0" indent="-285750" algn="just" defTabSz="914400" rtl="0" eaLnBrk="1" fontAlgn="auto" latinLnBrk="0" hangingPunct="1">
              <a:lnSpc>
                <a:spcPct val="115000"/>
              </a:lnSpc>
              <a:spcBef>
                <a:spcPts val="0"/>
              </a:spcBef>
              <a:spcAft>
                <a:spcPts val="600"/>
              </a:spcAft>
              <a:buClrTx/>
              <a:buSzTx/>
              <a:buFont typeface="Arial" panose="020B0604020202020204" pitchFamily="34" charset="0"/>
              <a:buChar char="•"/>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lack of self-esteem, </a:t>
            </a:r>
          </a:p>
          <a:p>
            <a:pPr marL="285750" marR="0" lvl="0" indent="-285750" algn="just" defTabSz="914400" rtl="0" eaLnBrk="1" fontAlgn="auto" latinLnBrk="0" hangingPunct="1">
              <a:lnSpc>
                <a:spcPct val="115000"/>
              </a:lnSpc>
              <a:spcBef>
                <a:spcPts val="0"/>
              </a:spcBef>
              <a:spcAft>
                <a:spcPts val="600"/>
              </a:spcAft>
              <a:buClrTx/>
              <a:buSzTx/>
              <a:buFont typeface="Arial" panose="020B0604020202020204" pitchFamily="34" charset="0"/>
              <a:buChar char="•"/>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individual frustration and insult, </a:t>
            </a:r>
          </a:p>
          <a:p>
            <a:pPr marL="285750" marR="0" lvl="0" indent="-285750" algn="just" defTabSz="914400" rtl="0" eaLnBrk="1" fontAlgn="auto" latinLnBrk="0" hangingPunct="1">
              <a:lnSpc>
                <a:spcPct val="115000"/>
              </a:lnSpc>
              <a:spcBef>
                <a:spcPts val="0"/>
              </a:spcBef>
              <a:spcAft>
                <a:spcPts val="600"/>
              </a:spcAft>
              <a:buClrTx/>
              <a:buSzTx/>
              <a:buFont typeface="Arial" panose="020B0604020202020204" pitchFamily="34" charset="0"/>
              <a:buChar char="•"/>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personal victimization</a:t>
            </a:r>
          </a:p>
          <a:p>
            <a:pPr marL="285750" marR="0" lvl="0" indent="-285750" algn="just" defTabSz="914400" rtl="0" eaLnBrk="1" fontAlgn="auto" latinLnBrk="0" hangingPunct="1">
              <a:lnSpc>
                <a:spcPct val="115000"/>
              </a:lnSpc>
              <a:spcBef>
                <a:spcPts val="0"/>
              </a:spcBef>
              <a:spcAft>
                <a:spcPts val="600"/>
              </a:spcAft>
              <a:buClrTx/>
              <a:buSzTx/>
              <a:buFont typeface="Arial" panose="020B0604020202020204" pitchFamily="34" charset="0"/>
              <a:buChar char="•"/>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cognitive-social factors like risk taking and reduced social contact </a:t>
            </a:r>
          </a:p>
          <a:p>
            <a:pPr marL="0" marR="0" lvl="0" indent="0" algn="just" defTabSz="914400" rtl="0" eaLnBrk="1" fontAlgn="auto" latinLnBrk="0" hangingPunct="1">
              <a:lnSpc>
                <a:spcPct val="115000"/>
              </a:lnSpc>
              <a:spcBef>
                <a:spcPts val="0"/>
              </a:spcBef>
              <a:spcAft>
                <a:spcPts val="60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Therefore we assess that conflict resolution is a skill that, if correctly internalised and applied in daily life, can only consolidate the set of protective factors and a sense of resilience to radicalisation and violent extremism.</a:t>
            </a:r>
          </a:p>
          <a:p>
            <a:pPr algn="just">
              <a:lnSpc>
                <a:spcPct val="115000"/>
              </a:lnSpc>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present deliverable will, therefore, provide the curricula and content of the experimental lab dedicated to conflict resolution techniques that can be used by first line practitioners in order to assist children and young people, which are often pushed by tense interactions with family members and peers, in strengthening their resilience to polarization and radicalization. </a:t>
            </a:r>
          </a:p>
          <a:p>
            <a:pPr algn="just">
              <a:lnSpc>
                <a:spcPct val="115000"/>
              </a:lnSpc>
              <a:spcAft>
                <a:spcPts val="6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When teens resolve conflicts constructively, interact with others in a positive manner, are open to differences between people, are confident in the knowledge of who they are, what they think and believe, why they make certain choices, and are able to ask questions to enhance this understanding, they are more likely to be able to resist deceptive messaging and make informed, safe choices.</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The strategies and techniques of conflict resolution, offered in the workshop Conflict resolution, can be used by educators, coaches and therapists in teaching and promoting positive and constructive ways of resolving conflicts. </a:t>
            </a:r>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6</a:t>
            </a:fld>
            <a:endParaRPr lang="en-US" dirty="0"/>
          </a:p>
        </p:txBody>
      </p:sp>
    </p:spTree>
    <p:extLst>
      <p:ext uri="{BB962C8B-B14F-4D97-AF65-F5344CB8AC3E}">
        <p14:creationId xmlns:p14="http://schemas.microsoft.com/office/powerpoint/2010/main" val="599944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latin typeface="Verdana" panose="020B0604030504040204" pitchFamily="34" charset="0"/>
              </a:rPr>
              <a:t>Instructions/text for sheet 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n-GB" dirty="0"/>
              <a:t>From D3.1.7</a:t>
            </a:r>
          </a:p>
          <a:p>
            <a:r>
              <a:rPr lang="en-GB" sz="1800" b="0" i="0" u="none" strike="noStrike" baseline="0" dirty="0">
                <a:solidFill>
                  <a:srgbClr val="000000"/>
                </a:solidFill>
                <a:latin typeface="Calibri" panose="020F0502020204030204" pitchFamily="34" charset="0"/>
              </a:rPr>
              <a:t>teaching adolescents to apply constructive conflict resolution techniques provides them the necessary toolkit in order to develop healthy conflict styles so that they can maintain healthy relationships with family, friends/ colleagues, and ultimately, avoid social polarization and other co-related issues like radicalisation. </a:t>
            </a:r>
          </a:p>
          <a:p>
            <a:endParaRPr lang="en-GB" sz="1800" b="0" i="0" u="none" strike="noStrike" baseline="0" dirty="0">
              <a:solidFill>
                <a:srgbClr val="000000"/>
              </a:solidFill>
              <a:latin typeface="Calibri" panose="020F0502020204030204" pitchFamily="34" charset="0"/>
            </a:endParaRPr>
          </a:p>
          <a:p>
            <a:r>
              <a:rPr lang="en-GB" sz="1800" b="0" i="0" u="none" strike="noStrike" baseline="0" dirty="0">
                <a:solidFill>
                  <a:srgbClr val="000000"/>
                </a:solidFill>
                <a:latin typeface="Calibri" panose="020F0502020204030204" pitchFamily="34" charset="0"/>
              </a:rPr>
              <a:t>The main skills teenagers should master as a part of a healthy emotional development are as follows: </a:t>
            </a:r>
          </a:p>
          <a:p>
            <a:r>
              <a:rPr lang="en-GB" sz="1800" b="0" i="0" u="none" strike="noStrike" baseline="0" dirty="0">
                <a:solidFill>
                  <a:srgbClr val="000000"/>
                </a:solidFill>
                <a:latin typeface="Calibri" panose="020F0502020204030204" pitchFamily="34" charset="0"/>
              </a:rPr>
              <a:t>1. </a:t>
            </a:r>
            <a:r>
              <a:rPr lang="en-GB" sz="1800" b="1" i="0" u="none" strike="noStrike" baseline="0" dirty="0">
                <a:solidFill>
                  <a:srgbClr val="000000"/>
                </a:solidFill>
                <a:latin typeface="Calibri" panose="020F0502020204030204" pitchFamily="34" charset="0"/>
              </a:rPr>
              <a:t>Assertiveness </a:t>
            </a:r>
            <a:r>
              <a:rPr lang="en-GB" sz="1800" b="0" i="0" u="none" strike="noStrike" baseline="0" dirty="0">
                <a:solidFill>
                  <a:srgbClr val="000000"/>
                </a:solidFill>
                <a:latin typeface="Calibri" panose="020F0502020204030204" pitchFamily="34" charset="0"/>
              </a:rPr>
              <a:t>is one of the most important skills in handling conflicts. The ability to express one’s views clearly and firmly, but without aggression is key in preventing or dealing with conflicts in a responsible manner. Assertive communication can strengthen relationships, reduce stress from conflict and provide the social support when facing difficult times. </a:t>
            </a:r>
          </a:p>
          <a:p>
            <a:r>
              <a:rPr lang="en-GB" sz="1800" b="0" i="0" u="none" strike="noStrike" baseline="0" dirty="0">
                <a:solidFill>
                  <a:srgbClr val="000000"/>
                </a:solidFill>
                <a:latin typeface="Calibri" panose="020F0502020204030204" pitchFamily="34" charset="0"/>
              </a:rPr>
              <a:t>2. </a:t>
            </a:r>
            <a:r>
              <a:rPr lang="en-GB" sz="1800" b="1" i="0" u="none" strike="noStrike" baseline="0" dirty="0">
                <a:solidFill>
                  <a:srgbClr val="000000"/>
                </a:solidFill>
                <a:latin typeface="Calibri" panose="020F0502020204030204" pitchFamily="34" charset="0"/>
              </a:rPr>
              <a:t>Emotional awareness </a:t>
            </a:r>
            <a:r>
              <a:rPr lang="en-GB" sz="1800" b="0" i="0" u="none" strike="noStrike" baseline="0" dirty="0">
                <a:solidFill>
                  <a:srgbClr val="000000"/>
                </a:solidFill>
                <a:latin typeface="Calibri" panose="020F0502020204030204" pitchFamily="34" charset="0"/>
              </a:rPr>
              <a:t>refers to understanding oneself and others, knowing one’s feelings in order to communicate effectively or smooth over disagreements. One particular part of emotional intelligence which is useful in conflict resolution is empathy</a:t>
            </a:r>
            <a:r>
              <a:rPr lang="en-GB" sz="1800" b="1" i="0" u="none" strike="noStrike" baseline="0" dirty="0">
                <a:solidFill>
                  <a:srgbClr val="000000"/>
                </a:solidFill>
                <a:latin typeface="Calibri" panose="020F0502020204030204" pitchFamily="34" charset="0"/>
              </a:rPr>
              <a:t>. </a:t>
            </a:r>
          </a:p>
          <a:p>
            <a:r>
              <a:rPr lang="en-GB" sz="1800" b="0" i="0" u="none" strike="noStrike" baseline="0" dirty="0">
                <a:solidFill>
                  <a:srgbClr val="000000"/>
                </a:solidFill>
                <a:latin typeface="Calibri" panose="020F0502020204030204" pitchFamily="34" charset="0"/>
              </a:rPr>
              <a:t>3.</a:t>
            </a:r>
            <a:r>
              <a:rPr lang="en-GB" sz="1800" b="1" i="0" u="none" strike="noStrike" baseline="0" dirty="0">
                <a:solidFill>
                  <a:srgbClr val="000000"/>
                </a:solidFill>
                <a:latin typeface="Calibri" panose="020F0502020204030204" pitchFamily="34" charset="0"/>
              </a:rPr>
              <a:t> Cognitive empathy </a:t>
            </a:r>
            <a:r>
              <a:rPr lang="en-GB" sz="1800" b="0" i="0" u="none" strike="noStrike" baseline="0" dirty="0">
                <a:solidFill>
                  <a:srgbClr val="000000"/>
                </a:solidFill>
                <a:latin typeface="Calibri" panose="020F0502020204030204" pitchFamily="34" charset="0"/>
              </a:rPr>
              <a:t>is the ability to understand how a person feels and what they might be thinking. Cognitive empathy makes people better communicators, because it helps them relay information in a way that best reaches the other person. </a:t>
            </a:r>
          </a:p>
          <a:p>
            <a:r>
              <a:rPr lang="en-GB" sz="1800" b="0" i="0" u="none" strike="noStrike" baseline="0" dirty="0">
                <a:solidFill>
                  <a:srgbClr val="000000"/>
                </a:solidFill>
                <a:latin typeface="Calibri" panose="020F0502020204030204" pitchFamily="34" charset="0"/>
              </a:rPr>
              <a:t>4. </a:t>
            </a:r>
            <a:r>
              <a:rPr lang="en-GB" sz="1800" b="1" i="0" u="none" strike="noStrike" baseline="0" dirty="0">
                <a:solidFill>
                  <a:srgbClr val="000000"/>
                </a:solidFill>
                <a:latin typeface="Calibri" panose="020F0502020204030204" pitchFamily="34" charset="0"/>
              </a:rPr>
              <a:t>Active listening </a:t>
            </a:r>
            <a:r>
              <a:rPr lang="en-GB" sz="1800" b="0" i="0" u="none" strike="noStrike" baseline="0" dirty="0">
                <a:solidFill>
                  <a:srgbClr val="000000"/>
                </a:solidFill>
                <a:latin typeface="Calibri" panose="020F0502020204030204" pitchFamily="34" charset="0"/>
              </a:rPr>
              <a:t>to the counterpart’s concerns is one of the most important conflict negotiation strategies one can adopt. Listening and asking questions aimed at drawing out the other party’s core issues, instead of defending oneself, can give a sense of the other person’ s perspective. </a:t>
            </a:r>
          </a:p>
          <a:p>
            <a:endParaRPr lang="en-GB" sz="1800" b="0" i="0" u="none" strike="noStrike" baseline="0" dirty="0">
              <a:solidFill>
                <a:srgbClr val="000000"/>
              </a:solidFill>
              <a:latin typeface="Calibri" panose="020F0502020204030204" pitchFamily="34" charset="0"/>
            </a:endParaRPr>
          </a:p>
          <a:p>
            <a:r>
              <a:rPr lang="en-GB" sz="1800" b="1" i="0" u="none" strike="noStrike" baseline="0" dirty="0">
                <a:solidFill>
                  <a:srgbClr val="000000"/>
                </a:solidFill>
                <a:latin typeface="Calibri" panose="020F0502020204030204" pitchFamily="34" charset="0"/>
              </a:rPr>
              <a:t>From D3.2.6</a:t>
            </a:r>
          </a:p>
          <a:p>
            <a:pPr marL="342900" lvl="0" indent="-342900" algn="just">
              <a:lnSpc>
                <a:spcPct val="115000"/>
              </a:lnSpc>
              <a:spcAft>
                <a:spcPts val="600"/>
              </a:spcAft>
              <a:buFont typeface="Symbol" panose="05050102010706020507" pitchFamily="18" charset="2"/>
              <a:buChar char=""/>
            </a:pPr>
            <a:r>
              <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Emotional empathy, also called affective empathy or primitive empathy, is the subjective state resulting from </a:t>
            </a:r>
            <a:r>
              <a:rPr lang="en-GB"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3"/>
              </a:rPr>
              <a:t>emotional contagion</a:t>
            </a:r>
            <a:r>
              <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It is our automatic drive to respond appropriately to another’s emotions. This kind of empathy happens automatically, and often unconsciously. It has also been referred to as the vicarious sharing of emotions.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n-GB"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4"/>
              </a:rPr>
              <a:t>Cognitive empathy</a:t>
            </a:r>
            <a:r>
              <a:rPr lang="en-GB"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is the largely conscious drive to recognize accurately and understand another’s emotional state. Sometimes we call this kind of empathy “perspective taking.” </a:t>
            </a:r>
            <a:r>
              <a:rPr lang="en-GB" sz="1800" dirty="0">
                <a:solidFill>
                  <a:srgbClr val="333333"/>
                </a:solidFill>
                <a:effectLst/>
                <a:latin typeface="Calibri" panose="020F0502020204030204" pitchFamily="34" charset="0"/>
                <a:ea typeface="Calibri" panose="020F0502020204030204" pitchFamily="34" charset="0"/>
              </a:rPr>
              <a:t>Cognitive empathy is deliberate, a skill that everyone at work can learn and needs to use. </a:t>
            </a:r>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7</a:t>
            </a:fld>
            <a:endParaRPr lang="en-US" dirty="0"/>
          </a:p>
        </p:txBody>
      </p:sp>
    </p:spTree>
    <p:extLst>
      <p:ext uri="{BB962C8B-B14F-4D97-AF65-F5344CB8AC3E}">
        <p14:creationId xmlns:p14="http://schemas.microsoft.com/office/powerpoint/2010/main" val="3082825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i="0" u="none" strike="noStrike" baseline="0" dirty="0">
                <a:latin typeface="Verdana" panose="020B0604030504040204" pitchFamily="34" charset="0"/>
              </a:rPr>
              <a:t>Instructions/text for sheet 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i="0" u="none" strike="noStrike" baseline="0" dirty="0">
                <a:latin typeface="Verdana" panose="020B0604030504040204" pitchFamily="34" charset="0"/>
              </a:rPr>
              <a:t> </a:t>
            </a:r>
          </a:p>
          <a:p>
            <a:r>
              <a:rPr lang="en-GB" sz="800" dirty="0"/>
              <a:t>How can first line practitioners help youths to develop conflict handling skills? The workshop that is offered in this project is meant to support them in doing so.</a:t>
            </a:r>
          </a:p>
          <a:p>
            <a:endParaRPr lang="en-GB" sz="800" dirty="0"/>
          </a:p>
          <a:p>
            <a:r>
              <a:rPr lang="en-GB" sz="800" b="0" i="0" u="none" strike="noStrike" baseline="0" dirty="0">
                <a:solidFill>
                  <a:srgbClr val="000000"/>
                </a:solidFill>
                <a:latin typeface="Calibri" panose="020F0502020204030204" pitchFamily="34" charset="0"/>
              </a:rPr>
              <a:t>It provides a framework, scenario, and detailed set of exercises and simulations that can assist participants in learning how to support youths in dealing with conflicts</a:t>
            </a:r>
            <a:r>
              <a:rPr lang="en-GB" sz="800" b="0" i="0" u="none" strike="noStrike" baseline="0" dirty="0">
                <a:latin typeface="Calibri" panose="020F0502020204030204" pitchFamily="34" charset="0"/>
              </a:rPr>
              <a:t>. </a:t>
            </a:r>
          </a:p>
          <a:p>
            <a:endParaRPr lang="en-GB" sz="800" b="0" i="0" u="none" strike="noStrike" baseline="0" dirty="0">
              <a:latin typeface="Calibri" panose="020F0502020204030204" pitchFamily="34" charset="0"/>
            </a:endParaRPr>
          </a:p>
          <a:p>
            <a:pPr algn="just">
              <a:lnSpc>
                <a:spcPct val="115000"/>
              </a:lnSpc>
              <a:spcAft>
                <a:spcPts val="600"/>
              </a:spcAft>
              <a:tabLst>
                <a:tab pos="495300" algn="l"/>
              </a:tabLst>
            </a:pPr>
            <a:r>
              <a:rPr lang="en-GB" sz="800" dirty="0">
                <a:effectLst/>
                <a:latin typeface="Calibri" panose="020F0502020204030204" pitchFamily="34" charset="0"/>
                <a:ea typeface="Calibri" panose="020F0502020204030204" pitchFamily="34" charset="0"/>
                <a:cs typeface="Arial" panose="020B0604020202020204" pitchFamily="34" charset="0"/>
              </a:rPr>
              <a:t>Conflict resolution is a form of psycho-educational intervention in which the teacher, counsellor, or any person of influence and legitimate authority for the target group can advise, promote and assist participants in internalizing the skills necessary for positive resolve of tensed situations and conflicts. This form of intervention creates the premises for behavioural change while offering a safe space to exercise new ways of handling tensed and conflicting situations and social interactions.</a:t>
            </a:r>
          </a:p>
          <a:p>
            <a:pPr algn="just">
              <a:lnSpc>
                <a:spcPct val="115000"/>
              </a:lnSpc>
              <a:spcAft>
                <a:spcPts val="600"/>
              </a:spcAft>
              <a:tabLst>
                <a:tab pos="495300" algn="l"/>
              </a:tabLst>
            </a:pPr>
            <a:endParaRPr lang="en-GB" sz="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15000"/>
              </a:lnSpc>
              <a:spcBef>
                <a:spcPts val="0"/>
              </a:spcBef>
              <a:spcAft>
                <a:spcPts val="600"/>
              </a:spcAft>
              <a:buClrTx/>
              <a:buSzTx/>
              <a:buFontTx/>
              <a:buNone/>
              <a:tabLst>
                <a:tab pos="495300" algn="l"/>
              </a:tabLst>
              <a:defRPr/>
            </a:pPr>
            <a:r>
              <a:rPr lang="en-GB" sz="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curricula and content of the workshop should be used in direct correlation with the support material provided in Deliverable D3.1.6</a:t>
            </a:r>
            <a:r>
              <a:rPr lang="en-GB" sz="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800" b="0" i="0" u="none" strike="noStrike" baseline="0" dirty="0">
              <a:latin typeface="Calibri" panose="020F0502020204030204" pitchFamily="34" charset="0"/>
            </a:endParaRPr>
          </a:p>
          <a:p>
            <a:r>
              <a:rPr lang="en-GB" sz="800" b="0" i="0" u="none" strike="noStrike" baseline="0" dirty="0">
                <a:latin typeface="Calibri" panose="020F0502020204030204" pitchFamily="34" charset="0"/>
              </a:rPr>
              <a:t>For more detailed information I recommend the Manual for trainers of the Workshop Conflict Handling (show the site where it can be found? Or give a printed version as a gift?)</a:t>
            </a:r>
          </a:p>
          <a:p>
            <a:endParaRPr lang="en-GB" sz="800" b="0" i="0" u="none" strike="noStrike" baseline="0" dirty="0">
              <a:latin typeface="Calibri" panose="020F0502020204030204" pitchFamily="34" charset="0"/>
            </a:endParaRPr>
          </a:p>
          <a:p>
            <a:r>
              <a:rPr lang="en-GB" sz="800" b="0" i="0" u="none" strike="noStrike" baseline="0" dirty="0">
                <a:latin typeface="Calibri" panose="020F0502020204030204" pitchFamily="34" charset="0"/>
              </a:rPr>
              <a:t>We will now take an example of possible exercises from the workshop</a:t>
            </a:r>
            <a:endParaRPr lang="en-GB" sz="80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8</a:t>
            </a:fld>
            <a:endParaRPr lang="en-US" dirty="0"/>
          </a:p>
        </p:txBody>
      </p:sp>
    </p:spTree>
    <p:extLst>
      <p:ext uri="{BB962C8B-B14F-4D97-AF65-F5344CB8AC3E}">
        <p14:creationId xmlns:p14="http://schemas.microsoft.com/office/powerpoint/2010/main" val="5920864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68023" y="1952101"/>
            <a:ext cx="2588320" cy="1973568"/>
          </a:xfrm>
          <a:prstGeom prst="rect">
            <a:avLst/>
          </a:prstGeom>
        </p:spPr>
      </p:pic>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 y="4933671"/>
            <a:ext cx="3575711" cy="192433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userDrawn="1"/>
        </p:nvGrpSpPr>
        <p:grpSpPr>
          <a:xfrm>
            <a:off x="3000086" y="4306673"/>
            <a:ext cx="3124199" cy="646331"/>
            <a:chOff x="685800" y="1334621"/>
            <a:chExt cx="3019716" cy="646331"/>
          </a:xfrm>
        </p:grpSpPr>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5800" y="1377318"/>
              <a:ext cx="897246" cy="598164"/>
            </a:xfrm>
            <a:prstGeom prst="rect">
              <a:avLst/>
            </a:prstGeom>
          </p:spPr>
        </p:pic>
        <p:sp>
          <p:nvSpPr>
            <p:cNvPr id="13" name="TextBox 12"/>
            <p:cNvSpPr txBox="1"/>
            <p:nvPr userDrawn="1"/>
          </p:nvSpPr>
          <p:spPr>
            <a:xfrm>
              <a:off x="1659245" y="1334621"/>
              <a:ext cx="2046271" cy="646331"/>
            </a:xfrm>
            <a:prstGeom prst="rect">
              <a:avLst/>
            </a:prstGeom>
            <a:noFill/>
          </p:spPr>
          <p:txBody>
            <a:bodyPr wrap="square" lIns="0" rIns="0" rtlCol="0">
              <a:spAutoFit/>
            </a:bodyPr>
            <a:lstStyle/>
            <a:p>
              <a:pPr algn="just">
                <a:lnSpc>
                  <a:spcPct val="120000"/>
                </a:lnSpc>
                <a:spcBef>
                  <a:spcPts val="1200"/>
                </a:spcBef>
                <a:spcAft>
                  <a:spcPts val="1200"/>
                </a:spcAft>
              </a:pPr>
              <a:r>
                <a:rPr lang="en-US" sz="1000" dirty="0">
                  <a:solidFill>
                    <a:schemeClr val="bg1">
                      <a:lumMod val="50000"/>
                    </a:schemeClr>
                  </a:solidFill>
                </a:rPr>
                <a:t>This project was funded by the European Union’s Internal Security Fund — Police,  under    Grant   Agreement   No. 823683.</a:t>
              </a:r>
            </a:p>
          </p:txBody>
        </p:sp>
      </p:grpSp>
      <p:cxnSp>
        <p:nvCxnSpPr>
          <p:cNvPr id="14" name="Straight Connector 13"/>
          <p:cNvCxnSpPr/>
          <p:nvPr userDrawn="1"/>
        </p:nvCxnSpPr>
        <p:spPr>
          <a:xfrm>
            <a:off x="3000083" y="4114800"/>
            <a:ext cx="3124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6044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86201" y="1676400"/>
            <a:ext cx="1618196" cy="1233858"/>
          </a:xfrm>
          <a:prstGeom prst="rect">
            <a:avLst/>
          </a:prstGeom>
        </p:spPr>
      </p:pic>
      <p:sp>
        <p:nvSpPr>
          <p:cNvPr id="6" name="Footer Placeholder 5"/>
          <p:cNvSpPr>
            <a:spLocks noGrp="1"/>
          </p:cNvSpPr>
          <p:nvPr>
            <p:ph type="ftr" sz="quarter" idx="11"/>
          </p:nvPr>
        </p:nvSpPr>
        <p:spPr>
          <a:xfrm>
            <a:off x="3513117" y="4724404"/>
            <a:ext cx="2133600" cy="365125"/>
          </a:xfrm>
        </p:spPr>
        <p:txBody>
          <a:bodyPr/>
          <a:lstStyle/>
          <a:p>
            <a:r>
              <a:rPr lang="en-US"/>
              <a:t>www.armourproject.eu</a:t>
            </a:r>
          </a:p>
        </p:txBody>
      </p:sp>
      <p:sp>
        <p:nvSpPr>
          <p:cNvPr id="11" name="Text Placeholder 2"/>
          <p:cNvSpPr>
            <a:spLocks noGrp="1"/>
          </p:cNvSpPr>
          <p:nvPr>
            <p:ph type="body" sz="quarter" idx="13" hasCustomPrompt="1"/>
          </p:nvPr>
        </p:nvSpPr>
        <p:spPr>
          <a:xfrm>
            <a:off x="1752602" y="3378201"/>
            <a:ext cx="5854699" cy="736600"/>
          </a:xfrm>
        </p:spPr>
        <p:txBody>
          <a:bodyPr>
            <a:noAutofit/>
          </a:bodyPr>
          <a:lstStyle>
            <a:lvl1pPr marL="0" indent="0">
              <a:buNone/>
              <a:defRPr sz="2800" baseline="0">
                <a:solidFill>
                  <a:srgbClr val="0770B1"/>
                </a:solidFill>
              </a:defRPr>
            </a:lvl1pPr>
          </a:lstStyle>
          <a:p>
            <a:pPr lvl="0"/>
            <a:r>
              <a:rPr lang="en-US" dirty="0"/>
              <a:t>Add text here………………………………………</a:t>
            </a:r>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 y="4933671"/>
            <a:ext cx="3575711" cy="1924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77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BD6AE-8010-5E44-BAA3-BE7753F19C6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5921C16-C9CC-8043-A60D-137F614112E8}"/>
              </a:ext>
            </a:extLst>
          </p:cNvPr>
          <p:cNvSpPr>
            <a:spLocks noGrp="1"/>
          </p:cNvSpPr>
          <p:nvPr>
            <p:ph type="dt" sz="half" idx="10"/>
          </p:nvPr>
        </p:nvSpPr>
        <p:spPr/>
        <p:txBody>
          <a:bodyPr/>
          <a:lstStyle/>
          <a:p>
            <a:fld id="{900F952F-9F2A-3B41-94DF-6C28EB7B3F89}" type="datetimeFigureOut">
              <a:rPr lang="en-US" smtClean="0"/>
              <a:t>4/26/2021</a:t>
            </a:fld>
            <a:endParaRPr lang="en-US"/>
          </a:p>
        </p:txBody>
      </p:sp>
      <p:sp>
        <p:nvSpPr>
          <p:cNvPr id="4" name="Footer Placeholder 3">
            <a:extLst>
              <a:ext uri="{FF2B5EF4-FFF2-40B4-BE49-F238E27FC236}">
                <a16:creationId xmlns:a16="http://schemas.microsoft.com/office/drawing/2014/main" id="{7A8B4419-B85C-9A47-8D7D-96D771A4A7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232FE0A-7805-9147-A310-6CCF7E351539}"/>
              </a:ext>
            </a:extLst>
          </p:cNvPr>
          <p:cNvSpPr>
            <a:spLocks noGrp="1"/>
          </p:cNvSpPr>
          <p:nvPr>
            <p:ph type="sldNum" sz="quarter" idx="12"/>
          </p:nvPr>
        </p:nvSpPr>
        <p:spPr/>
        <p:txBody>
          <a:bodyPr/>
          <a:lstStyle/>
          <a:p>
            <a:fld id="{C3AC1402-7F43-2044-B3DC-CD7A3D534DEB}" type="slidenum">
              <a:rPr lang="en-US" smtClean="0"/>
              <a:t>‹Nr.›</a:t>
            </a:fld>
            <a:endParaRPr lang="en-US"/>
          </a:p>
        </p:txBody>
      </p:sp>
    </p:spTree>
    <p:extLst>
      <p:ext uri="{BB962C8B-B14F-4D97-AF65-F5344CB8AC3E}">
        <p14:creationId xmlns:p14="http://schemas.microsoft.com/office/powerpoint/2010/main" val="3970534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209804"/>
            <a:ext cx="7772400" cy="1470025"/>
          </a:xfrm>
          <a:noFill/>
          <a:ln>
            <a:solidFill>
              <a:schemeClr val="bg1">
                <a:lumMod val="65000"/>
              </a:schemeClr>
            </a:solidFill>
          </a:ln>
          <a:effectLst/>
        </p:spPr>
        <p:txBody>
          <a:bodyPr>
            <a:normAutofit/>
          </a:bodyPr>
          <a:lstStyle>
            <a:lvl1pPr>
              <a:defRPr lang="en-US" sz="3200" b="1" dirty="0">
                <a:solidFill>
                  <a:srgbClr val="0BA7DF"/>
                </a:solidFill>
                <a:latin typeface="+mj-lt"/>
                <a:ea typeface="Verdana" pitchFamily="34" charset="0"/>
                <a:cs typeface="Verdana" pitchFamily="34" charset="0"/>
              </a:defRPr>
            </a:lvl1pPr>
          </a:lstStyle>
          <a:p>
            <a:endParaRPr lang="en-US" dirty="0"/>
          </a:p>
        </p:txBody>
      </p:sp>
      <p:sp>
        <p:nvSpPr>
          <p:cNvPr id="3" name="Subtitle 2"/>
          <p:cNvSpPr>
            <a:spLocks noGrp="1"/>
          </p:cNvSpPr>
          <p:nvPr>
            <p:ph type="subTitle" idx="1" hasCustomPrompt="1"/>
          </p:nvPr>
        </p:nvSpPr>
        <p:spPr>
          <a:xfrm>
            <a:off x="685800" y="3832229"/>
            <a:ext cx="7772400" cy="1120775"/>
          </a:xfrm>
          <a:solidFill>
            <a:schemeClr val="bg1">
              <a:alpha val="90000"/>
            </a:schemeClr>
          </a:solidFill>
          <a:ln>
            <a:solidFill>
              <a:schemeClr val="bg1">
                <a:lumMod val="65000"/>
              </a:schemeClr>
            </a:solidFill>
          </a:ln>
          <a:effectLst/>
        </p:spPr>
        <p:txBody>
          <a:bodyPr>
            <a:normAutofit/>
          </a:bodyPr>
          <a:lstStyle>
            <a:lvl1pPr marL="0" indent="0" algn="ctr">
              <a:buNone/>
              <a:defRPr sz="2400" b="0">
                <a:solidFill>
                  <a:schemeClr val="tx1">
                    <a:lumMod val="65000"/>
                    <a:lumOff val="35000"/>
                  </a:schemeClr>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 </a:t>
            </a:r>
          </a:p>
        </p:txBody>
      </p:sp>
      <p:sp>
        <p:nvSpPr>
          <p:cNvPr id="4" name="Date Placeholder 3"/>
          <p:cNvSpPr>
            <a:spLocks noGrp="1"/>
          </p:cNvSpPr>
          <p:nvPr>
            <p:ph type="dt" sz="half" idx="10"/>
          </p:nvPr>
        </p:nvSpPr>
        <p:spPr>
          <a:xfrm>
            <a:off x="685800" y="6356354"/>
            <a:ext cx="1905000" cy="365125"/>
          </a:xfrm>
          <a:noFill/>
          <a:ln>
            <a:noFill/>
          </a:ln>
        </p:spPr>
        <p:txBody>
          <a:bodyPr/>
          <a:lstStyle>
            <a:lvl1pPr>
              <a:defRPr b="0">
                <a:solidFill>
                  <a:srgbClr val="0770B1"/>
                </a:solidFill>
              </a:defRPr>
            </a:lvl1pPr>
          </a:lstStyle>
          <a:p>
            <a:endParaRPr lang="en-US" dirty="0"/>
          </a:p>
        </p:txBody>
      </p:sp>
      <p:sp>
        <p:nvSpPr>
          <p:cNvPr id="5" name="Footer Placeholder 4"/>
          <p:cNvSpPr>
            <a:spLocks noGrp="1"/>
          </p:cNvSpPr>
          <p:nvPr>
            <p:ph type="ftr" sz="quarter" idx="11"/>
          </p:nvPr>
        </p:nvSpPr>
        <p:spPr>
          <a:noFill/>
          <a:ln>
            <a:noFill/>
          </a:ln>
        </p:spPr>
        <p:txBody>
          <a:bodyPr/>
          <a:lstStyle>
            <a:lvl1pPr>
              <a:defRPr b="0">
                <a:solidFill>
                  <a:srgbClr val="0770B1"/>
                </a:solidFill>
              </a:defRPr>
            </a:lvl1pPr>
          </a:lstStyle>
          <a:p>
            <a:r>
              <a:rPr lang="en-US"/>
              <a:t>www.armourproject.eu</a:t>
            </a:r>
            <a:endParaRPr lang="en-US" dirty="0"/>
          </a:p>
        </p:txBody>
      </p:sp>
      <p:sp>
        <p:nvSpPr>
          <p:cNvPr id="6" name="Slide Number Placeholder 5"/>
          <p:cNvSpPr>
            <a:spLocks noGrp="1"/>
          </p:cNvSpPr>
          <p:nvPr>
            <p:ph type="sldNum" sz="quarter" idx="12"/>
          </p:nvPr>
        </p:nvSpPr>
        <p:spPr>
          <a:noFill/>
          <a:ln>
            <a:noFill/>
          </a:ln>
        </p:spPr>
        <p:txBody>
          <a:bodyPr/>
          <a:lstStyle>
            <a:lvl1pPr>
              <a:defRPr b="0">
                <a:solidFill>
                  <a:srgbClr val="0770B1"/>
                </a:solidFill>
              </a:defRPr>
            </a:lvl1pPr>
          </a:lstStyle>
          <a:p>
            <a:fld id="{CB318F78-A315-46C9-8B3F-2431B4397D31}" type="slidenum">
              <a:rPr lang="en-US" smtClean="0"/>
              <a:pPr/>
              <a:t>‹Nr.›</a:t>
            </a:fld>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1" y="120187"/>
            <a:ext cx="1441352" cy="1099017"/>
          </a:xfrm>
          <a:prstGeom prst="rect">
            <a:avLst/>
          </a:prstGeom>
        </p:spPr>
      </p:pic>
      <p:grpSp>
        <p:nvGrpSpPr>
          <p:cNvPr id="12" name="Group 11"/>
          <p:cNvGrpSpPr/>
          <p:nvPr userDrawn="1"/>
        </p:nvGrpSpPr>
        <p:grpSpPr>
          <a:xfrm>
            <a:off x="685800" y="1371604"/>
            <a:ext cx="3124200" cy="646331"/>
            <a:chOff x="685800" y="1347180"/>
            <a:chExt cx="3124200" cy="646331"/>
          </a:xfrm>
        </p:grpSpPr>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5800" y="1377318"/>
              <a:ext cx="897246" cy="598164"/>
            </a:xfrm>
            <a:prstGeom prst="rect">
              <a:avLst/>
            </a:prstGeom>
          </p:spPr>
        </p:pic>
        <p:sp>
          <p:nvSpPr>
            <p:cNvPr id="16" name="TextBox 15"/>
            <p:cNvSpPr txBox="1"/>
            <p:nvPr userDrawn="1"/>
          </p:nvSpPr>
          <p:spPr>
            <a:xfrm>
              <a:off x="1659246" y="1347180"/>
              <a:ext cx="2150754" cy="646331"/>
            </a:xfrm>
            <a:prstGeom prst="rect">
              <a:avLst/>
            </a:prstGeom>
            <a:noFill/>
          </p:spPr>
          <p:txBody>
            <a:bodyPr wrap="square" lIns="0" rIns="0" rtlCol="0">
              <a:spAutoFit/>
            </a:bodyPr>
            <a:lstStyle/>
            <a:p>
              <a:pPr algn="just">
                <a:lnSpc>
                  <a:spcPct val="120000"/>
                </a:lnSpc>
                <a:spcBef>
                  <a:spcPts val="1200"/>
                </a:spcBef>
                <a:spcAft>
                  <a:spcPts val="1200"/>
                </a:spcAft>
              </a:pPr>
              <a:r>
                <a:rPr lang="en-US" sz="1000" dirty="0">
                  <a:solidFill>
                    <a:schemeClr val="bg1">
                      <a:lumMod val="50000"/>
                    </a:schemeClr>
                  </a:solidFill>
                </a:rPr>
                <a:t>This project was funded by the European Union’s Internal Security Fund — Police,  under Grant Agreement No. 823683.</a:t>
              </a:r>
            </a:p>
          </p:txBody>
        </p:sp>
      </p:grpSp>
      <p:cxnSp>
        <p:nvCxnSpPr>
          <p:cNvPr id="17" name="Straight Connector 16"/>
          <p:cNvCxnSpPr/>
          <p:nvPr userDrawn="1"/>
        </p:nvCxnSpPr>
        <p:spPr>
          <a:xfrm>
            <a:off x="685800" y="1295400"/>
            <a:ext cx="3124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30" name="Picture 6" descr="D:\Disk D\Work\projects n\Libre\ARMOuR\partners\partner-synyo-877-450x0.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138930" y="5263201"/>
            <a:ext cx="631914" cy="63191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D:\Disk D\Work\projects n\Libre\ARMOuR\partners\partner-uom-879-450x0.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487337" y="5148289"/>
            <a:ext cx="869427" cy="86942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Disk D\Work\projects n\Libre\ARMOuR\partners\rug-web-49-450x0.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514001" y="5149715"/>
            <a:ext cx="944201" cy="94420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D:\Disk D\Work\projects n\Libre\ARMOuR\partners\ministero-della-giustizia-577-450x0.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587420" y="525080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Disk D\Work\projects n\Libre\ARMOuR\partners\mnvia-112-450x0.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2332401" y="5181602"/>
            <a:ext cx="791801" cy="791801"/>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D:\Disk D\Work\projects n\Libre\ARMOuR\partners\partner-agenfor-878-450x0.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3817348" y="5259888"/>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D:\Disk D\Work\projects n\Libre\ARMOuR\partners\partner-fundea-875-450x0.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700206" y="5228124"/>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D:\Disk D\Work\projects n\Libre\ARMOuR\partners\partner-kemea-876-450x0.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572920" y="5228124"/>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p:cNvPicPr>
            <a:picLocks noChangeAspect="1" noChangeArrowheads="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5605055" y="5228128"/>
            <a:ext cx="763117" cy="763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565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sp>
        <p:nvSpPr>
          <p:cNvPr id="2" name="Title 1"/>
          <p:cNvSpPr>
            <a:spLocks noGrp="1"/>
          </p:cNvSpPr>
          <p:nvPr>
            <p:ph type="title"/>
          </p:nvPr>
        </p:nvSpPr>
        <p:spPr>
          <a:xfrm>
            <a:off x="685800" y="1447800"/>
            <a:ext cx="7772400" cy="685800"/>
          </a:xfrm>
          <a:noFill/>
          <a:effectLst/>
        </p:spPr>
        <p:txBody>
          <a:bodyPr>
            <a:normAutofit/>
          </a:bodyPr>
          <a:lstStyle>
            <a:lvl1pPr algn="l">
              <a:defRPr sz="3200">
                <a:solidFill>
                  <a:srgbClr val="0770B1"/>
                </a:solidFill>
              </a:defRPr>
            </a:lvl1pPr>
          </a:lstStyle>
          <a:p>
            <a:r>
              <a:rPr lang="en-US" dirty="0"/>
              <a:t>Click to edit Master title style</a:t>
            </a:r>
          </a:p>
        </p:txBody>
      </p:sp>
      <p:sp>
        <p:nvSpPr>
          <p:cNvPr id="3" name="Content Placeholder 2"/>
          <p:cNvSpPr>
            <a:spLocks noGrp="1"/>
          </p:cNvSpPr>
          <p:nvPr>
            <p:ph idx="1"/>
          </p:nvPr>
        </p:nvSpPr>
        <p:spPr>
          <a:xfrm>
            <a:off x="685800" y="2286000"/>
            <a:ext cx="7772400" cy="3733799"/>
          </a:xfrm>
          <a:solidFill>
            <a:schemeClr val="bg1"/>
          </a:solidFill>
          <a:effectLst/>
        </p:spPr>
        <p:txBody>
          <a:bodyPr>
            <a:normAutofit/>
          </a:bodyPr>
          <a:lstStyle>
            <a:lvl1pPr>
              <a:defRPr sz="2400">
                <a:solidFill>
                  <a:schemeClr val="tx1">
                    <a:lumMod val="75000"/>
                    <a:lumOff val="25000"/>
                  </a:schemeClr>
                </a:solidFill>
              </a:defRPr>
            </a:lvl1pPr>
          </a:lstStyle>
          <a:p>
            <a:pPr lvl="0"/>
            <a:r>
              <a:rPr lang="en-US" dirty="0"/>
              <a:t>Click to edit Master text styles</a:t>
            </a:r>
          </a:p>
        </p:txBody>
      </p:sp>
      <p:sp>
        <p:nvSpPr>
          <p:cNvPr id="14" name="Date Placeholder 3"/>
          <p:cNvSpPr>
            <a:spLocks noGrp="1"/>
          </p:cNvSpPr>
          <p:nvPr>
            <p:ph type="dt" sz="half" idx="10"/>
          </p:nvPr>
        </p:nvSpPr>
        <p:spPr>
          <a:xfrm>
            <a:off x="685800" y="6356354"/>
            <a:ext cx="1905000" cy="365125"/>
          </a:xfrm>
          <a:noFill/>
          <a:ln>
            <a:noFill/>
          </a:ln>
        </p:spPr>
        <p:txBody>
          <a:bodyPr/>
          <a:lstStyle/>
          <a:p>
            <a:endParaRPr lang="en-US" dirty="0"/>
          </a:p>
        </p:txBody>
      </p:sp>
      <p:sp>
        <p:nvSpPr>
          <p:cNvPr id="15" name="Footer Placeholder 4"/>
          <p:cNvSpPr>
            <a:spLocks noGrp="1"/>
          </p:cNvSpPr>
          <p:nvPr>
            <p:ph type="ftr" sz="quarter" idx="11"/>
          </p:nvPr>
        </p:nvSpPr>
        <p:spPr>
          <a:xfrm>
            <a:off x="3505200" y="6356354"/>
            <a:ext cx="2133600" cy="365125"/>
          </a:xfrm>
          <a:noFill/>
          <a:ln>
            <a:noFill/>
          </a:ln>
        </p:spPr>
        <p:txBody>
          <a:bodyPr/>
          <a:lstStyle/>
          <a:p>
            <a:r>
              <a:rPr lang="en-US"/>
              <a:t>www.armourproject.eu</a:t>
            </a:r>
            <a:endParaRPr lang="en-US" dirty="0"/>
          </a:p>
        </p:txBody>
      </p:sp>
      <p:sp>
        <p:nvSpPr>
          <p:cNvPr id="16" name="Slide Number Placeholder 5"/>
          <p:cNvSpPr>
            <a:spLocks noGrp="1"/>
          </p:cNvSpPr>
          <p:nvPr>
            <p:ph type="sldNum" sz="quarter" idx="12"/>
          </p:nvPr>
        </p:nvSpPr>
        <p:spPr>
          <a:xfrm>
            <a:off x="6553200" y="6356354"/>
            <a:ext cx="1905000" cy="365125"/>
          </a:xfrm>
          <a:noFill/>
          <a:ln>
            <a:noFill/>
          </a:ln>
        </p:spPr>
        <p:txBody>
          <a:bodyPr/>
          <a:lstStyle/>
          <a:p>
            <a:fld id="{CB318F78-A315-46C9-8B3F-2431B4397D31}" type="slidenum">
              <a:rPr lang="en-US" smtClean="0"/>
              <a:t>‹Nr.›</a:t>
            </a:fld>
            <a:endParaRPr lang="en-US" dirty="0"/>
          </a:p>
        </p:txBody>
      </p:sp>
      <p:cxnSp>
        <p:nvCxnSpPr>
          <p:cNvPr id="17" name="Straight Connector 16"/>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368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6"/>
          <p:cNvSpPr>
            <a:spLocks noGrp="1"/>
          </p:cNvSpPr>
          <p:nvPr>
            <p:ph type="body" sz="quarter" idx="13"/>
          </p:nvPr>
        </p:nvSpPr>
        <p:spPr>
          <a:xfrm>
            <a:off x="685800" y="1447800"/>
            <a:ext cx="7772400" cy="4572000"/>
          </a:xfrm>
          <a:solidFill>
            <a:schemeClr val="bg1"/>
          </a:solidFill>
          <a:effectLst/>
        </p:spPr>
        <p:txBody>
          <a:bodyPr>
            <a:normAutofit/>
          </a:bodyPr>
          <a:lstStyle>
            <a:lvl1pPr>
              <a:defRPr sz="2400">
                <a:solidFill>
                  <a:schemeClr val="tx1">
                    <a:lumMod val="75000"/>
                    <a:lumOff val="25000"/>
                  </a:schemeClr>
                </a:solidFill>
              </a:defRPr>
            </a:lvl1pPr>
          </a:lstStyle>
          <a:p>
            <a:pPr lvl="0"/>
            <a:endParaRPr lang="en-US" dirty="0"/>
          </a:p>
        </p:txBody>
      </p:sp>
      <p:sp>
        <p:nvSpPr>
          <p:cNvPr id="10" name="Date Placeholder 3"/>
          <p:cNvSpPr>
            <a:spLocks noGrp="1"/>
          </p:cNvSpPr>
          <p:nvPr>
            <p:ph type="dt" sz="half" idx="10"/>
          </p:nvPr>
        </p:nvSpPr>
        <p:spPr>
          <a:xfrm>
            <a:off x="685800" y="6356354"/>
            <a:ext cx="1905000" cy="365125"/>
          </a:xfrm>
          <a:noFill/>
          <a:ln>
            <a:noFill/>
          </a:ln>
        </p:spPr>
        <p:txBody>
          <a:bodyPr/>
          <a:lstStyle/>
          <a:p>
            <a:endParaRPr lang="en-US" dirty="0"/>
          </a:p>
        </p:txBody>
      </p:sp>
      <p:sp>
        <p:nvSpPr>
          <p:cNvPr id="13" name="Footer Placeholder 4"/>
          <p:cNvSpPr>
            <a:spLocks noGrp="1"/>
          </p:cNvSpPr>
          <p:nvPr>
            <p:ph type="ftr" sz="quarter" idx="11"/>
          </p:nvPr>
        </p:nvSpPr>
        <p:spPr>
          <a:xfrm>
            <a:off x="3505200" y="6356354"/>
            <a:ext cx="2133600" cy="365125"/>
          </a:xfrm>
          <a:noFill/>
          <a:ln>
            <a:noFill/>
          </a:ln>
        </p:spPr>
        <p:txBody>
          <a:bodyPr/>
          <a:lstStyle/>
          <a:p>
            <a:r>
              <a:rPr lang="en-US"/>
              <a:t>www.armourproject.eu</a:t>
            </a:r>
            <a:endParaRPr lang="en-US" dirty="0"/>
          </a:p>
        </p:txBody>
      </p:sp>
      <p:sp>
        <p:nvSpPr>
          <p:cNvPr id="14" name="Slide Number Placeholder 5"/>
          <p:cNvSpPr>
            <a:spLocks noGrp="1"/>
          </p:cNvSpPr>
          <p:nvPr>
            <p:ph type="sldNum" sz="quarter" idx="12"/>
          </p:nvPr>
        </p:nvSpPr>
        <p:spPr>
          <a:xfrm>
            <a:off x="6553200" y="6356354"/>
            <a:ext cx="1905000" cy="365125"/>
          </a:xfrm>
          <a:noFill/>
          <a:ln>
            <a:noFill/>
          </a:ln>
        </p:spPr>
        <p:txBody>
          <a:bodyPr/>
          <a:lstStyle/>
          <a:p>
            <a:fld id="{CB318F78-A315-46C9-8B3F-2431B4397D31}" type="slidenum">
              <a:rPr lang="en-US" smtClean="0"/>
              <a:t>‹Nr.›</a:t>
            </a:fld>
            <a:endParaRPr lang="en-U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spTree>
    <p:extLst>
      <p:ext uri="{BB962C8B-B14F-4D97-AF65-F5344CB8AC3E}">
        <p14:creationId xmlns:p14="http://schemas.microsoft.com/office/powerpoint/2010/main" val="2730271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9" name="Date Placeholder 8"/>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p:txBody>
          <a:bodyPr/>
          <a:lstStyle/>
          <a:p>
            <a:r>
              <a:rPr lang="en-US"/>
              <a:t>www.armourproject.eu</a:t>
            </a:r>
            <a:endParaRPr lang="en-US" dirty="0"/>
          </a:p>
        </p:txBody>
      </p:sp>
      <p:sp>
        <p:nvSpPr>
          <p:cNvPr id="11" name="Slide Number Placeholder 10"/>
          <p:cNvSpPr>
            <a:spLocks noGrp="1"/>
          </p:cNvSpPr>
          <p:nvPr>
            <p:ph type="sldNum" sz="quarter" idx="12"/>
          </p:nvPr>
        </p:nvSpPr>
        <p:spPr/>
        <p:txBody>
          <a:bodyPr/>
          <a:lstStyle/>
          <a:p>
            <a:fld id="{CB318F78-A315-46C9-8B3F-2431B4397D31}" type="slidenum">
              <a:rPr lang="en-US" smtClean="0"/>
              <a:t>‹Nr.›</a:t>
            </a:fld>
            <a:endParaRPr lang="en-US" dirty="0"/>
          </a:p>
        </p:txBody>
      </p:sp>
      <p:sp>
        <p:nvSpPr>
          <p:cNvPr id="19" name="Picture Placeholder 6"/>
          <p:cNvSpPr>
            <a:spLocks noGrp="1"/>
          </p:cNvSpPr>
          <p:nvPr>
            <p:ph type="pic" sz="quarter" idx="13"/>
          </p:nvPr>
        </p:nvSpPr>
        <p:spPr>
          <a:xfrm>
            <a:off x="685800" y="2286001"/>
            <a:ext cx="3810000" cy="3200401"/>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dirty="0"/>
          </a:p>
        </p:txBody>
      </p:sp>
      <p:sp>
        <p:nvSpPr>
          <p:cNvPr id="20" name="Text Placeholder 11"/>
          <p:cNvSpPr>
            <a:spLocks noGrp="1"/>
          </p:cNvSpPr>
          <p:nvPr>
            <p:ph type="body" sz="quarter" idx="15" hasCustomPrompt="1"/>
          </p:nvPr>
        </p:nvSpPr>
        <p:spPr>
          <a:xfrm>
            <a:off x="685800" y="5562600"/>
            <a:ext cx="3810000" cy="457200"/>
          </a:xfrm>
          <a:prstGeom prst="rect">
            <a:avLst/>
          </a:prstGeom>
          <a:solidFill>
            <a:schemeClr val="bg1"/>
          </a:solidFill>
          <a:effectLst/>
        </p:spPr>
        <p:txBody>
          <a:bodyPr anchor="ctr" anchorCtr="0">
            <a:normAutofit/>
          </a:bodyPr>
          <a:lstStyle>
            <a:lvl1pPr marL="0" indent="0">
              <a:buNone/>
              <a:defRPr sz="2000" baseline="0">
                <a:solidFill>
                  <a:schemeClr val="tx1">
                    <a:lumMod val="85000"/>
                    <a:lumOff val="15000"/>
                  </a:schemeClr>
                </a:solidFill>
              </a:defRPr>
            </a:lvl1pPr>
          </a:lstStyle>
          <a:p>
            <a:pPr lvl="0"/>
            <a:r>
              <a:rPr lang="en-US" dirty="0"/>
              <a:t>Click here to add text</a:t>
            </a:r>
          </a:p>
        </p:txBody>
      </p:sp>
      <p:sp>
        <p:nvSpPr>
          <p:cNvPr id="27" name="Picture Placeholder 6"/>
          <p:cNvSpPr>
            <a:spLocks noGrp="1"/>
          </p:cNvSpPr>
          <p:nvPr>
            <p:ph type="pic" sz="quarter" idx="16"/>
          </p:nvPr>
        </p:nvSpPr>
        <p:spPr>
          <a:xfrm>
            <a:off x="4636412" y="2286001"/>
            <a:ext cx="3810000" cy="3200401"/>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dirty="0"/>
          </a:p>
        </p:txBody>
      </p:sp>
      <p:sp>
        <p:nvSpPr>
          <p:cNvPr id="28" name="Text Placeholder 11"/>
          <p:cNvSpPr>
            <a:spLocks noGrp="1"/>
          </p:cNvSpPr>
          <p:nvPr>
            <p:ph type="body" sz="quarter" idx="17" hasCustomPrompt="1"/>
          </p:nvPr>
        </p:nvSpPr>
        <p:spPr>
          <a:xfrm>
            <a:off x="4636412" y="5562601"/>
            <a:ext cx="3810000" cy="457200"/>
          </a:xfrm>
          <a:prstGeom prst="rect">
            <a:avLst/>
          </a:prstGeom>
          <a:solidFill>
            <a:schemeClr val="bg1"/>
          </a:solidFill>
          <a:effectLst/>
        </p:spPr>
        <p:txBody>
          <a:bodyPr anchor="ctr" anchorCtr="0">
            <a:normAutofit/>
          </a:bodyPr>
          <a:lstStyle>
            <a:lvl1pPr marL="0" indent="0">
              <a:buNone/>
              <a:defRPr sz="2000" baseline="0">
                <a:solidFill>
                  <a:schemeClr val="tx1">
                    <a:lumMod val="85000"/>
                    <a:lumOff val="15000"/>
                  </a:schemeClr>
                </a:solidFill>
              </a:defRPr>
            </a:lvl1pPr>
          </a:lstStyle>
          <a:p>
            <a:pPr lvl="0"/>
            <a:r>
              <a:rPr lang="en-US" dirty="0"/>
              <a:t>Click here to add text</a:t>
            </a:r>
          </a:p>
        </p:txBody>
      </p:sp>
      <p:sp>
        <p:nvSpPr>
          <p:cNvPr id="13" name="Title 1"/>
          <p:cNvSpPr>
            <a:spLocks noGrp="1"/>
          </p:cNvSpPr>
          <p:nvPr>
            <p:ph type="title"/>
          </p:nvPr>
        </p:nvSpPr>
        <p:spPr>
          <a:xfrm>
            <a:off x="685800" y="1447800"/>
            <a:ext cx="7772400" cy="685800"/>
          </a:xfrm>
          <a:noFill/>
          <a:effectLst/>
        </p:spPr>
        <p:txBody>
          <a:bodyPr>
            <a:normAutofit/>
          </a:bodyPr>
          <a:lstStyle>
            <a:lvl1pPr algn="l">
              <a:defRPr sz="3200">
                <a:solidFill>
                  <a:srgbClr val="0770B1"/>
                </a:solidFill>
              </a:defRPr>
            </a:lvl1pPr>
          </a:lstStyle>
          <a:p>
            <a:r>
              <a:rPr lang="en-US" dirty="0"/>
              <a:t>Click to edit Master title style</a:t>
            </a: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8" name="Straight Connector 17"/>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958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5105400"/>
            <a:ext cx="7772400" cy="566738"/>
          </a:xfrm>
          <a:noFill/>
        </p:spPr>
        <p:txBody>
          <a:bodyPr anchor="b">
            <a:normAutofit/>
          </a:bodyPr>
          <a:lstStyle>
            <a:lvl1pPr algn="l">
              <a:defRPr sz="2400" b="0">
                <a:solidFill>
                  <a:srgbClr val="0770B1"/>
                </a:solidFill>
              </a:defRPr>
            </a:lvl1pPr>
          </a:lstStyle>
          <a:p>
            <a:r>
              <a:rPr lang="en-US" dirty="0"/>
              <a:t>Click to edit Master title style</a:t>
            </a:r>
          </a:p>
        </p:txBody>
      </p:sp>
      <p:sp>
        <p:nvSpPr>
          <p:cNvPr id="4" name="Text Placeholder 3"/>
          <p:cNvSpPr>
            <a:spLocks noGrp="1"/>
          </p:cNvSpPr>
          <p:nvPr>
            <p:ph type="body" sz="half" idx="2"/>
          </p:nvPr>
        </p:nvSpPr>
        <p:spPr>
          <a:xfrm>
            <a:off x="685800" y="5672138"/>
            <a:ext cx="7772400" cy="500062"/>
          </a:xfrm>
          <a:solidFill>
            <a:schemeClr val="bg1"/>
          </a:solidFill>
        </p:spPr>
        <p:txBody>
          <a:bodyPr>
            <a:normAutofit/>
          </a:bodyPr>
          <a:lstStyle>
            <a:lvl1pPr marL="0" indent="0">
              <a:buNone/>
              <a:defRPr sz="18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‹Nr.›</a:t>
            </a:fld>
            <a:endParaRPr lang="en-US"/>
          </a:p>
        </p:txBody>
      </p:sp>
      <p:sp>
        <p:nvSpPr>
          <p:cNvPr id="15" name="Picture Placeholder 14"/>
          <p:cNvSpPr>
            <a:spLocks noGrp="1"/>
          </p:cNvSpPr>
          <p:nvPr>
            <p:ph type="pic" sz="quarter" idx="13"/>
          </p:nvPr>
        </p:nvSpPr>
        <p:spPr>
          <a:xfrm>
            <a:off x="685800" y="1447800"/>
            <a:ext cx="7772400" cy="3581400"/>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6" name="Straight Connector 15"/>
          <p:cNvCxnSpPr/>
          <p:nvPr userDrawn="1"/>
        </p:nvCxnSpPr>
        <p:spPr>
          <a:xfrm>
            <a:off x="685800" y="5648696"/>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435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5105400"/>
            <a:ext cx="7772400" cy="566738"/>
          </a:xfrm>
          <a:noFill/>
        </p:spPr>
        <p:txBody>
          <a:bodyPr anchor="b">
            <a:normAutofit/>
          </a:bodyPr>
          <a:lstStyle>
            <a:lvl1pPr algn="l">
              <a:defRPr sz="2400" b="0">
                <a:solidFill>
                  <a:srgbClr val="0770B1"/>
                </a:solidFill>
              </a:defRPr>
            </a:lvl1pPr>
          </a:lstStyle>
          <a:p>
            <a:r>
              <a:rPr lang="en-US" dirty="0"/>
              <a:t>Click to edit Master title style</a:t>
            </a:r>
          </a:p>
        </p:txBody>
      </p:sp>
      <p:sp>
        <p:nvSpPr>
          <p:cNvPr id="4" name="Text Placeholder 3"/>
          <p:cNvSpPr>
            <a:spLocks noGrp="1"/>
          </p:cNvSpPr>
          <p:nvPr>
            <p:ph type="body" sz="half" idx="2"/>
          </p:nvPr>
        </p:nvSpPr>
        <p:spPr>
          <a:xfrm>
            <a:off x="685800" y="5672138"/>
            <a:ext cx="7772400" cy="500062"/>
          </a:xfrm>
          <a:solidFill>
            <a:schemeClr val="bg1"/>
          </a:solidFill>
        </p:spPr>
        <p:txBody>
          <a:bodyPr>
            <a:normAutofit/>
          </a:bodyPr>
          <a:lstStyle>
            <a:lvl1pPr marL="0" indent="0">
              <a:buNone/>
              <a:defRPr sz="18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‹Nr.›</a:t>
            </a:fld>
            <a:endParaRPr lang="en-US"/>
          </a:p>
        </p:txBody>
      </p:sp>
      <p:sp>
        <p:nvSpPr>
          <p:cNvPr id="13" name="Media Placeholder 7"/>
          <p:cNvSpPr>
            <a:spLocks noGrp="1"/>
          </p:cNvSpPr>
          <p:nvPr>
            <p:ph type="media" sz="quarter" idx="14"/>
          </p:nvPr>
        </p:nvSpPr>
        <p:spPr>
          <a:xfrm>
            <a:off x="685800" y="1447800"/>
            <a:ext cx="7772400" cy="3581400"/>
          </a:xfrm>
          <a:solidFill>
            <a:schemeClr val="bg1">
              <a:lumMod val="95000"/>
            </a:schemeClr>
          </a:solidFill>
          <a:ln>
            <a:solidFill>
              <a:schemeClr val="bg1"/>
            </a:solidFill>
          </a:ln>
        </p:spPr>
        <p:txBody>
          <a:bodyPr/>
          <a:lstStyle>
            <a:lvl1pPr>
              <a:defRPr>
                <a:solidFill>
                  <a:schemeClr val="tx1">
                    <a:lumMod val="50000"/>
                    <a:lumOff val="50000"/>
                  </a:schemeClr>
                </a:solidFill>
              </a:defRPr>
            </a:lvl1pPr>
          </a:lstStyle>
          <a:p>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6" name="Straight Connector 15"/>
          <p:cNvCxnSpPr/>
          <p:nvPr userDrawn="1"/>
        </p:nvCxnSpPr>
        <p:spPr>
          <a:xfrm>
            <a:off x="685800" y="5648696"/>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7122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1447800"/>
            <a:ext cx="7772400" cy="685800"/>
          </a:xfrm>
          <a:noFill/>
          <a:effectLst>
            <a:reflection blurRad="6350" stA="52000" endA="300" endPos="35000" dir="5400000" sy="-100000" algn="bl" rotWithShape="0"/>
          </a:effectLst>
        </p:spPr>
        <p:txBody>
          <a:bodyPr>
            <a:normAutofit/>
          </a:bodyPr>
          <a:lstStyle>
            <a:lvl1pPr algn="l">
              <a:defRPr sz="3200">
                <a:solidFill>
                  <a:srgbClr val="0770B1"/>
                </a:solidFill>
              </a:defRPr>
            </a:lvl1pPr>
          </a:lstStyle>
          <a:p>
            <a:r>
              <a:rPr lang="en-US" dirty="0"/>
              <a:t>Click to edit Master title style</a:t>
            </a:r>
          </a:p>
        </p:txBody>
      </p:sp>
      <p:sp>
        <p:nvSpPr>
          <p:cNvPr id="4" name="Content Placeholder 3"/>
          <p:cNvSpPr>
            <a:spLocks noGrp="1"/>
          </p:cNvSpPr>
          <p:nvPr>
            <p:ph sz="half" idx="2"/>
          </p:nvPr>
        </p:nvSpPr>
        <p:spPr>
          <a:xfrm>
            <a:off x="685800" y="2971803"/>
            <a:ext cx="3811588" cy="3154363"/>
          </a:xfrm>
          <a:solidFill>
            <a:schemeClr val="bg1"/>
          </a:solidFill>
          <a:effectLst/>
        </p:spPr>
        <p:txBody>
          <a:bodyPr>
            <a:normAutofit/>
          </a:bodyPr>
          <a:lstStyle>
            <a:lvl1pPr>
              <a:defRPr sz="1800">
                <a:solidFill>
                  <a:schemeClr val="tx1">
                    <a:lumMod val="75000"/>
                    <a:lumOff val="25000"/>
                  </a:schemeClr>
                </a:solidFill>
              </a:defRPr>
            </a:lvl1pPr>
            <a:lvl2pPr marL="457200" indent="0">
              <a:buNone/>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a:t>Click to edit Master text styles</a:t>
            </a:r>
          </a:p>
        </p:txBody>
      </p:sp>
      <p:sp>
        <p:nvSpPr>
          <p:cNvPr id="5" name="Text Placeholder 4"/>
          <p:cNvSpPr>
            <a:spLocks noGrp="1"/>
          </p:cNvSpPr>
          <p:nvPr>
            <p:ph type="body" sz="quarter" idx="3"/>
          </p:nvPr>
        </p:nvSpPr>
        <p:spPr>
          <a:xfrm>
            <a:off x="4645027" y="2286000"/>
            <a:ext cx="3813175" cy="639762"/>
          </a:xfrm>
          <a:solidFill>
            <a:schemeClr val="bg1">
              <a:lumMod val="65000"/>
              <a:alpha val="70000"/>
            </a:schemeClr>
          </a:solidFill>
        </p:spPr>
        <p:txBody>
          <a:bodyPr anchor="b">
            <a:normAutofit/>
          </a:bodyPr>
          <a:lstStyle>
            <a:lvl1pPr marL="0" indent="0">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 name="Text Placeholder 2"/>
          <p:cNvSpPr>
            <a:spLocks noGrp="1"/>
          </p:cNvSpPr>
          <p:nvPr>
            <p:ph type="body" idx="1"/>
          </p:nvPr>
        </p:nvSpPr>
        <p:spPr>
          <a:xfrm>
            <a:off x="685800" y="2286000"/>
            <a:ext cx="3811588" cy="639762"/>
          </a:xfrm>
          <a:solidFill>
            <a:schemeClr val="bg1">
              <a:lumMod val="65000"/>
              <a:alpha val="70000"/>
            </a:schemeClr>
          </a:solidFill>
        </p:spPr>
        <p:txBody>
          <a:bodyPr anchor="b">
            <a:noAutofit/>
          </a:bodyPr>
          <a:lstStyle>
            <a:lvl1pPr marL="0" indent="0">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2971803"/>
            <a:ext cx="3813175" cy="3154363"/>
          </a:xfrm>
          <a:solidFill>
            <a:schemeClr val="bg1"/>
          </a:solidFill>
          <a:effectLst/>
        </p:spPr>
        <p:txBody>
          <a:bodyPr>
            <a:normAutofit/>
          </a:bodyPr>
          <a:lstStyle>
            <a:lvl1pPr>
              <a:defRPr sz="1800">
                <a:solidFill>
                  <a:schemeClr val="tx1">
                    <a:lumMod val="75000"/>
                    <a:lumOff val="25000"/>
                  </a:schemeClr>
                </a:solidFill>
              </a:defRPr>
            </a:lvl1pPr>
            <a:lvl2pPr marL="457200" indent="0">
              <a:buNone/>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www.armourproject.eu</a:t>
            </a:r>
            <a:endParaRPr lang="en-US" dirty="0"/>
          </a:p>
        </p:txBody>
      </p:sp>
      <p:sp>
        <p:nvSpPr>
          <p:cNvPr id="9" name="Slide Number Placeholder 8"/>
          <p:cNvSpPr>
            <a:spLocks noGrp="1"/>
          </p:cNvSpPr>
          <p:nvPr>
            <p:ph type="sldNum" sz="quarter" idx="12"/>
          </p:nvPr>
        </p:nvSpPr>
        <p:spPr/>
        <p:txBody>
          <a:bodyPr/>
          <a:lstStyle/>
          <a:p>
            <a:fld id="{CB318F78-A315-46C9-8B3F-2431B4397D31}" type="slidenum">
              <a:rPr lang="en-US" smtClean="0"/>
              <a:t>‹Nr.›</a:t>
            </a:fld>
            <a:endParaRPr lang="en-US"/>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5" name="Straight Connector 14"/>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4303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2" y="1447800"/>
            <a:ext cx="2779713" cy="1066800"/>
          </a:xfrm>
          <a:noFill/>
        </p:spPr>
        <p:txBody>
          <a:bodyPr anchor="b">
            <a:noAutofit/>
          </a:bodyPr>
          <a:lstStyle>
            <a:lvl1pPr algn="l">
              <a:defRPr sz="2800" b="0">
                <a:solidFill>
                  <a:srgbClr val="0770B1"/>
                </a:solidFill>
              </a:defRPr>
            </a:lvl1pPr>
          </a:lstStyle>
          <a:p>
            <a:r>
              <a:rPr lang="en-US" dirty="0"/>
              <a:t>Click to edit Master title style</a:t>
            </a:r>
          </a:p>
        </p:txBody>
      </p:sp>
      <p:sp>
        <p:nvSpPr>
          <p:cNvPr id="3" name="Content Placeholder 2"/>
          <p:cNvSpPr>
            <a:spLocks noGrp="1"/>
          </p:cNvSpPr>
          <p:nvPr>
            <p:ph idx="1"/>
          </p:nvPr>
        </p:nvSpPr>
        <p:spPr>
          <a:xfrm>
            <a:off x="3575050" y="1447800"/>
            <a:ext cx="4883150" cy="4678363"/>
          </a:xfrm>
          <a:solidFill>
            <a:schemeClr val="bg1">
              <a:alpha val="90000"/>
            </a:schemeClr>
          </a:solidFill>
          <a:effectLst/>
        </p:spPr>
        <p:txBody>
          <a:bodyPr/>
          <a:lstStyle>
            <a:lvl1pPr>
              <a:defRPr sz="2800">
                <a:solidFill>
                  <a:schemeClr val="tx1">
                    <a:lumMod val="75000"/>
                    <a:lumOff val="2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600">
                <a:solidFill>
                  <a:schemeClr val="tx1">
                    <a:lumMod val="85000"/>
                    <a:lumOff val="15000"/>
                  </a:schemeClr>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85802" y="2667004"/>
            <a:ext cx="2779713" cy="3459163"/>
          </a:xfrm>
          <a:solidFill>
            <a:schemeClr val="bg1">
              <a:alpha val="90000"/>
            </a:schemeClr>
          </a:solidFill>
          <a:effectLst/>
        </p:spPr>
        <p:txBody>
          <a:bodyPr>
            <a:normAutofit/>
          </a:bodyPr>
          <a:lstStyle>
            <a:lvl1pPr marL="0" indent="0">
              <a:buNone/>
              <a:defRPr sz="1600">
                <a:solidFill>
                  <a:schemeClr val="tx1">
                    <a:lumMod val="85000"/>
                    <a:lumOff val="15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‹Nr.›</a:t>
            </a:fld>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4" name="Straight Connector 13"/>
          <p:cNvCxnSpPr/>
          <p:nvPr userDrawn="1"/>
        </p:nvCxnSpPr>
        <p:spPr>
          <a:xfrm>
            <a:off x="685800" y="2514600"/>
            <a:ext cx="27432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8543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85800" y="6356354"/>
            <a:ext cx="1905000" cy="365125"/>
          </a:xfrm>
          <a:prstGeom prst="rect">
            <a:avLst/>
          </a:prstGeom>
          <a:noFill/>
          <a:ln w="6350">
            <a:noFill/>
          </a:ln>
        </p:spPr>
        <p:txBody>
          <a:bodyPr vert="horz" lIns="91440" tIns="45720" rIns="91440" bIns="45720" rtlCol="0" anchor="ctr"/>
          <a:lstStyle>
            <a:lvl1pPr algn="l">
              <a:defRPr sz="1200" b="0">
                <a:solidFill>
                  <a:srgbClr val="0770B1"/>
                </a:solidFill>
              </a:defRPr>
            </a:lvl1pPr>
          </a:lstStyle>
          <a:p>
            <a:endParaRPr lang="en-US" dirty="0"/>
          </a:p>
        </p:txBody>
      </p:sp>
      <p:sp>
        <p:nvSpPr>
          <p:cNvPr id="5" name="Footer Placeholder 4"/>
          <p:cNvSpPr>
            <a:spLocks noGrp="1"/>
          </p:cNvSpPr>
          <p:nvPr>
            <p:ph type="ftr" sz="quarter" idx="3"/>
          </p:nvPr>
        </p:nvSpPr>
        <p:spPr>
          <a:xfrm>
            <a:off x="3505200" y="6356354"/>
            <a:ext cx="2133600" cy="365125"/>
          </a:xfrm>
          <a:prstGeom prst="rect">
            <a:avLst/>
          </a:prstGeom>
          <a:noFill/>
          <a:ln w="6350">
            <a:noFill/>
          </a:ln>
        </p:spPr>
        <p:txBody>
          <a:bodyPr vert="horz" lIns="91440" tIns="45720" rIns="91440" bIns="45720" rtlCol="0" anchor="ctr"/>
          <a:lstStyle>
            <a:lvl1pPr algn="ctr">
              <a:defRPr sz="1200" b="0">
                <a:solidFill>
                  <a:srgbClr val="0770B1"/>
                </a:solidFill>
              </a:defRPr>
            </a:lvl1pPr>
          </a:lstStyle>
          <a:p>
            <a:r>
              <a:rPr lang="en-US"/>
              <a:t>www.armourproject.eu</a:t>
            </a:r>
            <a:endParaRPr lang="en-US" dirty="0"/>
          </a:p>
        </p:txBody>
      </p:sp>
      <p:sp>
        <p:nvSpPr>
          <p:cNvPr id="6" name="Slide Number Placeholder 5"/>
          <p:cNvSpPr>
            <a:spLocks noGrp="1"/>
          </p:cNvSpPr>
          <p:nvPr>
            <p:ph type="sldNum" sz="quarter" idx="4"/>
          </p:nvPr>
        </p:nvSpPr>
        <p:spPr>
          <a:xfrm>
            <a:off x="6553200" y="6356354"/>
            <a:ext cx="1905000" cy="365125"/>
          </a:xfrm>
          <a:prstGeom prst="rect">
            <a:avLst/>
          </a:prstGeom>
          <a:noFill/>
          <a:ln w="6350">
            <a:noFill/>
          </a:ln>
        </p:spPr>
        <p:txBody>
          <a:bodyPr vert="horz" lIns="91440" tIns="45720" rIns="91440" bIns="45720" rtlCol="0" anchor="ctr"/>
          <a:lstStyle>
            <a:lvl1pPr algn="r">
              <a:defRPr sz="1200" b="0">
                <a:solidFill>
                  <a:srgbClr val="0770B1"/>
                </a:solidFill>
              </a:defRPr>
            </a:lvl1pPr>
          </a:lstStyle>
          <a:p>
            <a:fld id="{CB318F78-A315-46C9-8B3F-2431B4397D31}" type="slidenum">
              <a:rPr lang="en-US" smtClean="0"/>
              <a:pPr/>
              <a:t>‹Nr.›</a:t>
            </a:fld>
            <a:endParaRPr lang="en-US" dirty="0"/>
          </a:p>
        </p:txBody>
      </p:sp>
    </p:spTree>
    <p:extLst>
      <p:ext uri="{BB962C8B-B14F-4D97-AF65-F5344CB8AC3E}">
        <p14:creationId xmlns:p14="http://schemas.microsoft.com/office/powerpoint/2010/main" val="1137601936"/>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64" r:id="rId3"/>
    <p:sldLayoutId id="2147483665" r:id="rId4"/>
    <p:sldLayoutId id="2147483666" r:id="rId5"/>
    <p:sldLayoutId id="2147483667" r:id="rId6"/>
    <p:sldLayoutId id="2147483668" r:id="rId7"/>
    <p:sldLayoutId id="2147483669" r:id="rId8"/>
    <p:sldLayoutId id="2147483670" r:id="rId9"/>
    <p:sldLayoutId id="2147483661" r:id="rId10"/>
    <p:sldLayoutId id="2147483672"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diagramData" Target="../diagrams/data9.xml"/><Relationship Id="rId18" Type="http://schemas.openxmlformats.org/officeDocument/2006/relationships/diagramData" Target="../diagrams/data10.xml"/><Relationship Id="rId3" Type="http://schemas.openxmlformats.org/officeDocument/2006/relationships/diagramData" Target="../diagrams/data7.xml"/><Relationship Id="rId21" Type="http://schemas.openxmlformats.org/officeDocument/2006/relationships/diagramColors" Target="../diagrams/colors10.xml"/><Relationship Id="rId7" Type="http://schemas.microsoft.com/office/2007/relationships/diagramDrawing" Target="../diagrams/drawing7.xml"/><Relationship Id="rId12" Type="http://schemas.microsoft.com/office/2007/relationships/diagramDrawing" Target="../diagrams/drawing8.xml"/><Relationship Id="rId17" Type="http://schemas.microsoft.com/office/2007/relationships/diagramDrawing" Target="../diagrams/drawing9.xml"/><Relationship Id="rId2" Type="http://schemas.openxmlformats.org/officeDocument/2006/relationships/notesSlide" Target="../notesSlides/notesSlide16.xml"/><Relationship Id="rId16" Type="http://schemas.openxmlformats.org/officeDocument/2006/relationships/diagramColors" Target="../diagrams/colors9.xml"/><Relationship Id="rId20" Type="http://schemas.openxmlformats.org/officeDocument/2006/relationships/diagramQuickStyle" Target="../diagrams/quickStyle10.xml"/><Relationship Id="rId1" Type="http://schemas.openxmlformats.org/officeDocument/2006/relationships/slideLayout" Target="../slideLayouts/slideLayout3.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5" Type="http://schemas.openxmlformats.org/officeDocument/2006/relationships/diagramQuickStyle" Target="../diagrams/quickStyle9.xml"/><Relationship Id="rId10" Type="http://schemas.openxmlformats.org/officeDocument/2006/relationships/diagramQuickStyle" Target="../diagrams/quickStyle8.xml"/><Relationship Id="rId19" Type="http://schemas.openxmlformats.org/officeDocument/2006/relationships/diagramLayout" Target="../diagrams/layout10.xml"/><Relationship Id="rId4" Type="http://schemas.openxmlformats.org/officeDocument/2006/relationships/diagramLayout" Target="../diagrams/layout7.xml"/><Relationship Id="rId9" Type="http://schemas.openxmlformats.org/officeDocument/2006/relationships/diagramLayout" Target="../diagrams/layout8.xml"/><Relationship Id="rId14" Type="http://schemas.openxmlformats.org/officeDocument/2006/relationships/diagramLayout" Target="../diagrams/layout9.xml"/><Relationship Id="rId22" Type="http://schemas.microsoft.com/office/2007/relationships/diagramDrawing" Target="../diagrams/drawing10.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2" Type="http://schemas.openxmlformats.org/officeDocument/2006/relationships/notesSlide" Target="../notesSlides/notesSlide2.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9.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hyperlink" Target="https://www.firstlinepractitioners.com/"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hyperlink" Target="https://www.traininghermes.eu/" TargetMode="Externa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8" Type="http://schemas.openxmlformats.org/officeDocument/2006/relationships/hyperlink" Target="https://terratoolkit.eu/download_teachers/" TargetMode="External"/><Relationship Id="rId13" Type="http://schemas.openxmlformats.org/officeDocument/2006/relationships/image" Target="../media/image37.png"/><Relationship Id="rId3" Type="http://schemas.openxmlformats.org/officeDocument/2006/relationships/hyperlink" Target="https://www.kis.nl/publicatie/zicht-op-radicalisering" TargetMode="External"/><Relationship Id="rId7" Type="http://schemas.openxmlformats.org/officeDocument/2006/relationships/image" Target="../media/image34.png"/><Relationship Id="rId12" Type="http://schemas.openxmlformats.org/officeDocument/2006/relationships/hyperlink" Target="https://ec.europa.eu/home-affairs/what-we-do/networks/radicalisation_awareness_network/ran-best-practices_en"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hyperlink" Target="https://ter-info.nl/home" TargetMode="External"/><Relationship Id="rId11" Type="http://schemas.openxmlformats.org/officeDocument/2006/relationships/image" Target="../media/image36.png"/><Relationship Id="rId5" Type="http://schemas.openxmlformats.org/officeDocument/2006/relationships/image" Target="../media/image33.png"/><Relationship Id="rId10" Type="http://schemas.openxmlformats.org/officeDocument/2006/relationships/hyperlink" Target="https://www.bounce-resilience-tools.eu/bounce-along" TargetMode="External"/><Relationship Id="rId4" Type="http://schemas.openxmlformats.org/officeDocument/2006/relationships/image" Target="../media/image32.png"/><Relationship Id="rId9" Type="http://schemas.openxmlformats.org/officeDocument/2006/relationships/image" Target="../media/image3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ln>
            <a:noFill/>
          </a:ln>
        </p:spPr>
        <p:txBody>
          <a:bodyPr/>
          <a:lstStyle/>
          <a:p>
            <a:r>
              <a:rPr lang="nl-NL" dirty="0"/>
              <a:t>Train the Trainer</a:t>
            </a:r>
            <a:endParaRPr lang="en-US" dirty="0"/>
          </a:p>
        </p:txBody>
      </p:sp>
      <p:sp>
        <p:nvSpPr>
          <p:cNvPr id="3" name="Subtitle 2"/>
          <p:cNvSpPr>
            <a:spLocks noGrp="1"/>
          </p:cNvSpPr>
          <p:nvPr>
            <p:ph type="subTitle" idx="1"/>
          </p:nvPr>
        </p:nvSpPr>
        <p:spPr>
          <a:ln>
            <a:noFill/>
          </a:ln>
        </p:spPr>
        <p:txBody>
          <a:bodyPr anchor="t">
            <a:normAutofit/>
          </a:bodyPr>
          <a:lstStyle/>
          <a:p>
            <a:r>
              <a:rPr lang="en-US" sz="2800" dirty="0">
                <a:solidFill>
                  <a:schemeClr val="tx1"/>
                </a:solidFill>
              </a:rPr>
              <a:t>Session </a:t>
            </a:r>
            <a:r>
              <a:rPr lang="bg-BG" sz="2800" dirty="0">
                <a:solidFill>
                  <a:schemeClr val="tx1"/>
                </a:solidFill>
              </a:rPr>
              <a:t>3</a:t>
            </a:r>
            <a:r>
              <a:rPr lang="en-US" sz="2800" dirty="0">
                <a:solidFill>
                  <a:schemeClr val="tx1"/>
                </a:solidFill>
              </a:rPr>
              <a:t>: Preventing Youth Radicalisation</a:t>
            </a:r>
          </a:p>
        </p:txBody>
      </p:sp>
      <p:sp>
        <p:nvSpPr>
          <p:cNvPr id="5" name="Footer Placeholder 4"/>
          <p:cNvSpPr>
            <a:spLocks noGrp="1"/>
          </p:cNvSpPr>
          <p:nvPr>
            <p:ph type="ftr" sz="quarter" idx="11"/>
          </p:nvPr>
        </p:nvSpPr>
        <p:spPr/>
        <p:txBody>
          <a:bodyPr/>
          <a:lstStyle/>
          <a:p>
            <a:r>
              <a:rPr lang="en-US"/>
              <a:t>www.armourproject.eu</a:t>
            </a:r>
            <a:endParaRPr lang="en-US" dirty="0"/>
          </a:p>
        </p:txBody>
      </p:sp>
    </p:spTree>
    <p:extLst>
      <p:ext uri="{BB962C8B-B14F-4D97-AF65-F5344CB8AC3E}">
        <p14:creationId xmlns:p14="http://schemas.microsoft.com/office/powerpoint/2010/main" val="2161340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90716C0B-A4F4-4616-9B1C-5F75AA8ADED1}"/>
              </a:ext>
            </a:extLst>
          </p:cNvPr>
          <p:cNvSpPr>
            <a:spLocks noGrp="1"/>
          </p:cNvSpPr>
          <p:nvPr>
            <p:ph type="sldNum" sz="quarter" idx="12"/>
          </p:nvPr>
        </p:nvSpPr>
        <p:spPr/>
        <p:txBody>
          <a:bodyPr/>
          <a:lstStyle/>
          <a:p>
            <a:fld id="{CB318F78-A315-46C9-8B3F-2431B4397D31}" type="slidenum">
              <a:rPr lang="en-US" smtClean="0"/>
              <a:t>9</a:t>
            </a:fld>
            <a:endParaRPr lang="en-US" dirty="0"/>
          </a:p>
        </p:txBody>
      </p:sp>
      <p:sp>
        <p:nvSpPr>
          <p:cNvPr id="26" name="Right Triangle 2">
            <a:extLst>
              <a:ext uri="{FF2B5EF4-FFF2-40B4-BE49-F238E27FC236}">
                <a16:creationId xmlns:a16="http://schemas.microsoft.com/office/drawing/2014/main" id="{3EB02E2E-61E3-496C-A5EE-914045C7B054}"/>
              </a:ext>
            </a:extLst>
          </p:cNvPr>
          <p:cNvSpPr/>
          <p:nvPr/>
        </p:nvSpPr>
        <p:spPr>
          <a:xfrm rot="10800000">
            <a:off x="1080055" y="3330045"/>
            <a:ext cx="326532" cy="3231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0CB100"/>
              </a:gs>
              <a:gs pos="46821">
                <a:srgbClr val="67CE02"/>
              </a:gs>
              <a:gs pos="99075">
                <a:srgbClr val="C3EA03"/>
              </a:gs>
            </a:gsLst>
          </a:gradFill>
          <a:ln w="12700">
            <a:miter lim="400000"/>
          </a:ln>
        </p:spPr>
        <p:txBody>
          <a:bodyPr lIns="34289" tIns="34289" rIns="34289" bIns="34289" anchor="ctr"/>
          <a:lstStyle/>
          <a:p>
            <a:pPr>
              <a:defRPr>
                <a:solidFill>
                  <a:srgbClr val="FFFFFF"/>
                </a:solidFill>
              </a:defRPr>
            </a:pPr>
            <a:endParaRPr sz="1350"/>
          </a:p>
        </p:txBody>
      </p:sp>
      <p:sp>
        <p:nvSpPr>
          <p:cNvPr id="27" name="Right Triangle 14">
            <a:extLst>
              <a:ext uri="{FF2B5EF4-FFF2-40B4-BE49-F238E27FC236}">
                <a16:creationId xmlns:a16="http://schemas.microsoft.com/office/drawing/2014/main" id="{174A6EC1-D7B7-4BF7-AC4A-6B86E634CCCC}"/>
              </a:ext>
            </a:extLst>
          </p:cNvPr>
          <p:cNvSpPr/>
          <p:nvPr/>
        </p:nvSpPr>
        <p:spPr>
          <a:xfrm rot="10800000">
            <a:off x="2236518" y="4065780"/>
            <a:ext cx="326532" cy="3231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2372">
                <a:srgbClr val="FF0040"/>
              </a:gs>
              <a:gs pos="37053">
                <a:srgbClr val="FF0071"/>
              </a:gs>
              <a:gs pos="99150">
                <a:srgbClr val="FF00A2"/>
              </a:gs>
            </a:gsLst>
          </a:gradFill>
          <a:ln w="12700">
            <a:miter lim="400000"/>
          </a:ln>
        </p:spPr>
        <p:txBody>
          <a:bodyPr lIns="34289" tIns="34289" rIns="34289" bIns="34289" anchor="ctr"/>
          <a:lstStyle/>
          <a:p>
            <a:pPr>
              <a:defRPr>
                <a:solidFill>
                  <a:srgbClr val="FFFFFF"/>
                </a:solidFill>
              </a:defRPr>
            </a:pPr>
            <a:endParaRPr sz="1350"/>
          </a:p>
        </p:txBody>
      </p:sp>
      <p:sp>
        <p:nvSpPr>
          <p:cNvPr id="28" name="Right Triangle 26">
            <a:extLst>
              <a:ext uri="{FF2B5EF4-FFF2-40B4-BE49-F238E27FC236}">
                <a16:creationId xmlns:a16="http://schemas.microsoft.com/office/drawing/2014/main" id="{D23A71EF-79F3-4327-BE3F-74A468043DC7}"/>
              </a:ext>
            </a:extLst>
          </p:cNvPr>
          <p:cNvSpPr/>
          <p:nvPr/>
        </p:nvSpPr>
        <p:spPr>
          <a:xfrm rot="10800000">
            <a:off x="3422582" y="4807928"/>
            <a:ext cx="326532" cy="3231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FFC203"/>
              </a:gs>
              <a:gs pos="36657">
                <a:srgbClr val="FF7D25"/>
              </a:gs>
              <a:gs pos="77153">
                <a:srgbClr val="FF3847"/>
              </a:gs>
            </a:gsLst>
          </a:gradFill>
          <a:ln w="12700">
            <a:miter lim="400000"/>
          </a:ln>
        </p:spPr>
        <p:txBody>
          <a:bodyPr lIns="34289" tIns="34289" rIns="34289" bIns="34289" anchor="ctr"/>
          <a:lstStyle/>
          <a:p>
            <a:pPr>
              <a:defRPr>
                <a:solidFill>
                  <a:srgbClr val="FFFFFF"/>
                </a:solidFill>
              </a:defRPr>
            </a:pPr>
            <a:endParaRPr sz="1350"/>
          </a:p>
        </p:txBody>
      </p:sp>
      <p:sp>
        <p:nvSpPr>
          <p:cNvPr id="29" name="Right Triangle 38">
            <a:extLst>
              <a:ext uri="{FF2B5EF4-FFF2-40B4-BE49-F238E27FC236}">
                <a16:creationId xmlns:a16="http://schemas.microsoft.com/office/drawing/2014/main" id="{57B572E8-0409-4383-8D37-035508131C69}"/>
              </a:ext>
            </a:extLst>
          </p:cNvPr>
          <p:cNvSpPr/>
          <p:nvPr/>
        </p:nvSpPr>
        <p:spPr>
          <a:xfrm rot="10800000">
            <a:off x="4620552" y="5535359"/>
            <a:ext cx="326532" cy="3231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F000C6"/>
              </a:gs>
              <a:gs pos="46532">
                <a:srgbClr val="B800C4"/>
              </a:gs>
              <a:gs pos="100000">
                <a:srgbClr val="8000C2"/>
              </a:gs>
            </a:gsLst>
          </a:gradFill>
          <a:ln w="12700">
            <a:miter lim="400000"/>
          </a:ln>
        </p:spPr>
        <p:txBody>
          <a:bodyPr lIns="34289" tIns="34289" rIns="34289" bIns="34289" anchor="ctr"/>
          <a:lstStyle/>
          <a:p>
            <a:pPr>
              <a:defRPr>
                <a:solidFill>
                  <a:srgbClr val="FFFFFF"/>
                </a:solidFill>
              </a:defRPr>
            </a:pPr>
            <a:endParaRPr sz="1350"/>
          </a:p>
        </p:txBody>
      </p:sp>
      <p:pic>
        <p:nvPicPr>
          <p:cNvPr id="30" name="Picture 50" descr="Picture 50">
            <a:extLst>
              <a:ext uri="{FF2B5EF4-FFF2-40B4-BE49-F238E27FC236}">
                <a16:creationId xmlns:a16="http://schemas.microsoft.com/office/drawing/2014/main" id="{9EBC3898-FC74-49E8-8626-C9185E2EDFDB}"/>
              </a:ext>
            </a:extLst>
          </p:cNvPr>
          <p:cNvPicPr>
            <a:picLocks noChangeAspect="1"/>
          </p:cNvPicPr>
          <p:nvPr/>
        </p:nvPicPr>
        <p:blipFill>
          <a:blip r:embed="rId3">
            <a:alphaModFix amt="70000"/>
          </a:blip>
          <a:srcRect t="7891"/>
          <a:stretch>
            <a:fillRect/>
          </a:stretch>
        </p:blipFill>
        <p:spPr>
          <a:xfrm>
            <a:off x="4794145" y="4554545"/>
            <a:ext cx="152900" cy="2029320"/>
          </a:xfrm>
          <a:prstGeom prst="rect">
            <a:avLst/>
          </a:prstGeom>
          <a:ln w="12700">
            <a:miter lim="400000"/>
          </a:ln>
        </p:spPr>
      </p:pic>
      <p:pic>
        <p:nvPicPr>
          <p:cNvPr id="31" name="Picture 51" descr="Picture 51">
            <a:extLst>
              <a:ext uri="{FF2B5EF4-FFF2-40B4-BE49-F238E27FC236}">
                <a16:creationId xmlns:a16="http://schemas.microsoft.com/office/drawing/2014/main" id="{BCF4C46B-4343-41C4-BA74-D26498933466}"/>
              </a:ext>
            </a:extLst>
          </p:cNvPr>
          <p:cNvPicPr>
            <a:picLocks noChangeAspect="1"/>
          </p:cNvPicPr>
          <p:nvPr/>
        </p:nvPicPr>
        <p:blipFill>
          <a:blip r:embed="rId3">
            <a:alphaModFix amt="70000"/>
          </a:blip>
          <a:srcRect t="8843"/>
          <a:stretch>
            <a:fillRect/>
          </a:stretch>
        </p:blipFill>
        <p:spPr>
          <a:xfrm>
            <a:off x="3597580" y="4143537"/>
            <a:ext cx="152900" cy="2008352"/>
          </a:xfrm>
          <a:prstGeom prst="rect">
            <a:avLst/>
          </a:prstGeom>
          <a:ln w="12700">
            <a:miter lim="400000"/>
          </a:ln>
        </p:spPr>
      </p:pic>
      <p:pic>
        <p:nvPicPr>
          <p:cNvPr id="32" name="Picture 52" descr="Picture 52">
            <a:extLst>
              <a:ext uri="{FF2B5EF4-FFF2-40B4-BE49-F238E27FC236}">
                <a16:creationId xmlns:a16="http://schemas.microsoft.com/office/drawing/2014/main" id="{C4EF7387-6DD5-4E7C-B327-6374C43A2501}"/>
              </a:ext>
            </a:extLst>
          </p:cNvPr>
          <p:cNvPicPr>
            <a:picLocks noChangeAspect="1"/>
          </p:cNvPicPr>
          <p:nvPr/>
        </p:nvPicPr>
        <p:blipFill>
          <a:blip r:embed="rId3">
            <a:alphaModFix amt="70000"/>
          </a:blip>
          <a:stretch>
            <a:fillRect/>
          </a:stretch>
        </p:blipFill>
        <p:spPr>
          <a:xfrm>
            <a:off x="2411910" y="3328625"/>
            <a:ext cx="152900" cy="2203190"/>
          </a:xfrm>
          <a:prstGeom prst="rect">
            <a:avLst/>
          </a:prstGeom>
          <a:ln w="12700">
            <a:miter lim="400000"/>
          </a:ln>
        </p:spPr>
      </p:pic>
      <p:pic>
        <p:nvPicPr>
          <p:cNvPr id="33" name="Picture 53" descr="Picture 53">
            <a:extLst>
              <a:ext uri="{FF2B5EF4-FFF2-40B4-BE49-F238E27FC236}">
                <a16:creationId xmlns:a16="http://schemas.microsoft.com/office/drawing/2014/main" id="{A454F1DB-4E60-4A59-BF2A-2C729173F34C}"/>
              </a:ext>
            </a:extLst>
          </p:cNvPr>
          <p:cNvPicPr>
            <a:picLocks noChangeAspect="1"/>
          </p:cNvPicPr>
          <p:nvPr/>
        </p:nvPicPr>
        <p:blipFill>
          <a:blip r:embed="rId3">
            <a:alphaModFix amt="70000"/>
          </a:blip>
          <a:srcRect t="5200"/>
          <a:stretch>
            <a:fillRect/>
          </a:stretch>
        </p:blipFill>
        <p:spPr>
          <a:xfrm>
            <a:off x="1253870" y="2590800"/>
            <a:ext cx="152900" cy="2088617"/>
          </a:xfrm>
          <a:prstGeom prst="rect">
            <a:avLst/>
          </a:prstGeom>
          <a:ln w="12700">
            <a:miter lim="400000"/>
          </a:ln>
        </p:spPr>
      </p:pic>
      <p:sp>
        <p:nvSpPr>
          <p:cNvPr id="34" name="Rectangle 20">
            <a:extLst>
              <a:ext uri="{FF2B5EF4-FFF2-40B4-BE49-F238E27FC236}">
                <a16:creationId xmlns:a16="http://schemas.microsoft.com/office/drawing/2014/main" id="{2FCD2CC5-D3E9-4A6B-A627-6C4D0B637258}"/>
              </a:ext>
            </a:extLst>
          </p:cNvPr>
          <p:cNvSpPr/>
          <p:nvPr/>
        </p:nvSpPr>
        <p:spPr>
          <a:xfrm>
            <a:off x="2236519" y="3477825"/>
            <a:ext cx="3890238"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CC3399"/>
          </a:solidFill>
          <a:ln w="12700">
            <a:miter lim="400000"/>
          </a:ln>
        </p:spPr>
        <p:txBody>
          <a:bodyPr lIns="34289" tIns="34289" rIns="34289" bIns="34289" anchor="ctr"/>
          <a:lstStyle/>
          <a:p>
            <a:pPr>
              <a:defRPr>
                <a:solidFill>
                  <a:srgbClr val="FFFFFF"/>
                </a:solidFill>
              </a:defRPr>
            </a:pPr>
            <a:endParaRPr sz="1350"/>
          </a:p>
        </p:txBody>
      </p:sp>
      <p:sp>
        <p:nvSpPr>
          <p:cNvPr id="35" name="Rectangle 8">
            <a:extLst>
              <a:ext uri="{FF2B5EF4-FFF2-40B4-BE49-F238E27FC236}">
                <a16:creationId xmlns:a16="http://schemas.microsoft.com/office/drawing/2014/main" id="{19207EFB-B4A2-4822-A69C-567C18E81954}"/>
              </a:ext>
            </a:extLst>
          </p:cNvPr>
          <p:cNvSpPr/>
          <p:nvPr/>
        </p:nvSpPr>
        <p:spPr>
          <a:xfrm>
            <a:off x="1080055" y="2742088"/>
            <a:ext cx="3890238" cy="5878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92D050"/>
          </a:solidFill>
          <a:ln w="12700">
            <a:miter lim="400000"/>
          </a:ln>
        </p:spPr>
        <p:txBody>
          <a:bodyPr lIns="34289" tIns="34289" rIns="34289" bIns="34289" anchor="ctr"/>
          <a:lstStyle/>
          <a:p>
            <a:pPr>
              <a:defRPr>
                <a:solidFill>
                  <a:srgbClr val="FFFFFF"/>
                </a:solidFill>
              </a:defRPr>
            </a:pPr>
            <a:endParaRPr sz="1350"/>
          </a:p>
        </p:txBody>
      </p:sp>
      <p:sp>
        <p:nvSpPr>
          <p:cNvPr id="36" name="Rectangle 32">
            <a:extLst>
              <a:ext uri="{FF2B5EF4-FFF2-40B4-BE49-F238E27FC236}">
                <a16:creationId xmlns:a16="http://schemas.microsoft.com/office/drawing/2014/main" id="{7B48DBF4-4024-4C6C-A665-BC63C210E2BF}"/>
              </a:ext>
            </a:extLst>
          </p:cNvPr>
          <p:cNvSpPr/>
          <p:nvPr/>
        </p:nvSpPr>
        <p:spPr>
          <a:xfrm>
            <a:off x="3424963" y="4221466"/>
            <a:ext cx="3890238"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FF6600"/>
          </a:solidFill>
          <a:ln w="12700">
            <a:miter lim="400000"/>
          </a:ln>
        </p:spPr>
        <p:txBody>
          <a:bodyPr lIns="34289" tIns="34289" rIns="34289" bIns="34289" anchor="ctr"/>
          <a:lstStyle/>
          <a:p>
            <a:pPr>
              <a:defRPr>
                <a:solidFill>
                  <a:srgbClr val="FFFFFF"/>
                </a:solidFill>
              </a:defRPr>
            </a:pPr>
            <a:endParaRPr sz="1350"/>
          </a:p>
        </p:txBody>
      </p:sp>
      <p:sp>
        <p:nvSpPr>
          <p:cNvPr id="37" name="Rectangle 44">
            <a:extLst>
              <a:ext uri="{FF2B5EF4-FFF2-40B4-BE49-F238E27FC236}">
                <a16:creationId xmlns:a16="http://schemas.microsoft.com/office/drawing/2014/main" id="{BD66F767-04ED-45C3-BB84-1C46D5DA6B32}"/>
              </a:ext>
            </a:extLst>
          </p:cNvPr>
          <p:cNvSpPr/>
          <p:nvPr/>
        </p:nvSpPr>
        <p:spPr>
          <a:xfrm>
            <a:off x="4620552" y="4947404"/>
            <a:ext cx="3890241"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7030A0"/>
          </a:solidFill>
          <a:ln w="12700">
            <a:miter lim="400000"/>
          </a:ln>
        </p:spPr>
        <p:txBody>
          <a:bodyPr lIns="34289" tIns="34289" rIns="34289" bIns="34289" anchor="ctr"/>
          <a:lstStyle/>
          <a:p>
            <a:pPr>
              <a:defRPr>
                <a:solidFill>
                  <a:srgbClr val="FFFFFF"/>
                </a:solidFill>
              </a:defRPr>
            </a:pPr>
            <a:endParaRPr sz="1350"/>
          </a:p>
        </p:txBody>
      </p:sp>
      <p:pic>
        <p:nvPicPr>
          <p:cNvPr id="38" name="TinyPPT_2019.png" descr="TinyPPT_2019.png">
            <a:extLst>
              <a:ext uri="{FF2B5EF4-FFF2-40B4-BE49-F238E27FC236}">
                <a16:creationId xmlns:a16="http://schemas.microsoft.com/office/drawing/2014/main" id="{734316B8-875C-4458-A177-990240873A32}"/>
              </a:ext>
            </a:extLst>
          </p:cNvPr>
          <p:cNvPicPr>
            <a:picLocks noChangeAspect="1"/>
          </p:cNvPicPr>
          <p:nvPr/>
        </p:nvPicPr>
        <p:blipFill>
          <a:blip r:embed="rId4">
            <a:alphaModFix amt="64876"/>
          </a:blip>
          <a:srcRect l="29878" t="18045" r="7893" b="18044"/>
          <a:stretch>
            <a:fillRect/>
          </a:stretch>
        </p:blipFill>
        <p:spPr>
          <a:xfrm>
            <a:off x="1118327" y="3329284"/>
            <a:ext cx="1725415" cy="491793"/>
          </a:xfrm>
          <a:prstGeom prst="rect">
            <a:avLst/>
          </a:prstGeom>
          <a:ln w="12700">
            <a:miter lim="400000"/>
          </a:ln>
        </p:spPr>
      </p:pic>
      <p:pic>
        <p:nvPicPr>
          <p:cNvPr id="39" name="TinyPPT_2019.png" descr="TinyPPT_2019.png">
            <a:extLst>
              <a:ext uri="{FF2B5EF4-FFF2-40B4-BE49-F238E27FC236}">
                <a16:creationId xmlns:a16="http://schemas.microsoft.com/office/drawing/2014/main" id="{956FAF4B-407B-4650-B7C8-0DC57A15B5E9}"/>
              </a:ext>
            </a:extLst>
          </p:cNvPr>
          <p:cNvPicPr>
            <a:picLocks noChangeAspect="1"/>
          </p:cNvPicPr>
          <p:nvPr/>
        </p:nvPicPr>
        <p:blipFill>
          <a:blip r:embed="rId4">
            <a:alphaModFix amt="64876"/>
          </a:blip>
          <a:srcRect l="29878" t="18045" r="7893" b="18045"/>
          <a:stretch>
            <a:fillRect/>
          </a:stretch>
        </p:blipFill>
        <p:spPr>
          <a:xfrm>
            <a:off x="2311108" y="4065436"/>
            <a:ext cx="1725415" cy="491792"/>
          </a:xfrm>
          <a:prstGeom prst="rect">
            <a:avLst/>
          </a:prstGeom>
          <a:ln w="12700">
            <a:miter lim="400000"/>
          </a:ln>
        </p:spPr>
      </p:pic>
      <p:pic>
        <p:nvPicPr>
          <p:cNvPr id="40" name="TinyPPT_2019.png" descr="TinyPPT_2019.png">
            <a:extLst>
              <a:ext uri="{FF2B5EF4-FFF2-40B4-BE49-F238E27FC236}">
                <a16:creationId xmlns:a16="http://schemas.microsoft.com/office/drawing/2014/main" id="{27ECD697-8BEF-4C65-880C-59892E9035C7}"/>
              </a:ext>
            </a:extLst>
          </p:cNvPr>
          <p:cNvPicPr>
            <a:picLocks noChangeAspect="1"/>
          </p:cNvPicPr>
          <p:nvPr/>
        </p:nvPicPr>
        <p:blipFill>
          <a:blip r:embed="rId4">
            <a:alphaModFix amt="64876"/>
          </a:blip>
          <a:srcRect l="29878" t="18045" r="7893" b="18045"/>
          <a:stretch>
            <a:fillRect/>
          </a:stretch>
        </p:blipFill>
        <p:spPr>
          <a:xfrm>
            <a:off x="3470112" y="4808003"/>
            <a:ext cx="1725415" cy="491792"/>
          </a:xfrm>
          <a:prstGeom prst="rect">
            <a:avLst/>
          </a:prstGeom>
          <a:ln w="12700">
            <a:miter lim="400000"/>
          </a:ln>
        </p:spPr>
      </p:pic>
      <p:pic>
        <p:nvPicPr>
          <p:cNvPr id="41" name="TinyPPT_2019.png" descr="TinyPPT_2019.png">
            <a:extLst>
              <a:ext uri="{FF2B5EF4-FFF2-40B4-BE49-F238E27FC236}">
                <a16:creationId xmlns:a16="http://schemas.microsoft.com/office/drawing/2014/main" id="{6BAA8B59-1E0D-4A20-9303-EFFBE4BCA3A3}"/>
              </a:ext>
            </a:extLst>
          </p:cNvPr>
          <p:cNvPicPr>
            <a:picLocks noChangeAspect="1"/>
          </p:cNvPicPr>
          <p:nvPr/>
        </p:nvPicPr>
        <p:blipFill>
          <a:blip r:embed="rId4">
            <a:alphaModFix amt="64876"/>
          </a:blip>
          <a:srcRect l="29878" t="18045" r="7893" b="18044"/>
          <a:stretch>
            <a:fillRect/>
          </a:stretch>
        </p:blipFill>
        <p:spPr>
          <a:xfrm>
            <a:off x="4643469" y="5535282"/>
            <a:ext cx="1725415" cy="491792"/>
          </a:xfrm>
          <a:prstGeom prst="rect">
            <a:avLst/>
          </a:prstGeom>
          <a:ln w="12700">
            <a:miter lim="400000"/>
          </a:ln>
        </p:spPr>
      </p:pic>
      <p:sp>
        <p:nvSpPr>
          <p:cNvPr id="42" name="TextBox 52">
            <a:extLst>
              <a:ext uri="{FF2B5EF4-FFF2-40B4-BE49-F238E27FC236}">
                <a16:creationId xmlns:a16="http://schemas.microsoft.com/office/drawing/2014/main" id="{ECCECCCF-E2E1-4210-A9AE-333FC25AB39D}"/>
              </a:ext>
            </a:extLst>
          </p:cNvPr>
          <p:cNvSpPr txBox="1"/>
          <p:nvPr/>
        </p:nvSpPr>
        <p:spPr>
          <a:xfrm>
            <a:off x="1253869" y="2840443"/>
            <a:ext cx="2988464"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nl-NL" sz="1800" b="1" dirty="0"/>
              <a:t>Nothing, something, anything!</a:t>
            </a:r>
          </a:p>
        </p:txBody>
      </p:sp>
      <p:sp>
        <p:nvSpPr>
          <p:cNvPr id="45" name="TextBox 52">
            <a:extLst>
              <a:ext uri="{FF2B5EF4-FFF2-40B4-BE49-F238E27FC236}">
                <a16:creationId xmlns:a16="http://schemas.microsoft.com/office/drawing/2014/main" id="{E661CA9A-97EA-4C45-9F72-5046EF3C451F}"/>
              </a:ext>
            </a:extLst>
          </p:cNvPr>
          <p:cNvSpPr txBox="1"/>
          <p:nvPr/>
        </p:nvSpPr>
        <p:spPr>
          <a:xfrm>
            <a:off x="2459308" y="3565526"/>
            <a:ext cx="3254784"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en-US" sz="1800" b="1" dirty="0"/>
              <a:t>Followed by name of any item</a:t>
            </a:r>
          </a:p>
        </p:txBody>
      </p:sp>
      <p:sp>
        <p:nvSpPr>
          <p:cNvPr id="48" name="TextBox 52">
            <a:extLst>
              <a:ext uri="{FF2B5EF4-FFF2-40B4-BE49-F238E27FC236}">
                <a16:creationId xmlns:a16="http://schemas.microsoft.com/office/drawing/2014/main" id="{764533D6-AE2C-4208-A293-3F90A6F3FB28}"/>
              </a:ext>
            </a:extLst>
          </p:cNvPr>
          <p:cNvSpPr txBox="1"/>
          <p:nvPr/>
        </p:nvSpPr>
        <p:spPr>
          <a:xfrm>
            <a:off x="3637607" y="4341038"/>
            <a:ext cx="3172348"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en-US" sz="1800" b="1" dirty="0"/>
              <a:t>Why is yours the best?</a:t>
            </a:r>
          </a:p>
        </p:txBody>
      </p:sp>
      <p:sp>
        <p:nvSpPr>
          <p:cNvPr id="51" name="TextBox 52">
            <a:extLst>
              <a:ext uri="{FF2B5EF4-FFF2-40B4-BE49-F238E27FC236}">
                <a16:creationId xmlns:a16="http://schemas.microsoft.com/office/drawing/2014/main" id="{184AD3E5-BE31-46AA-A8C0-F929ABCDECF2}"/>
              </a:ext>
            </a:extLst>
          </p:cNvPr>
          <p:cNvSpPr txBox="1"/>
          <p:nvPr/>
        </p:nvSpPr>
        <p:spPr>
          <a:xfrm>
            <a:off x="4856146" y="5082410"/>
            <a:ext cx="3297254"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nl-NL" sz="1800" b="1" dirty="0"/>
              <a:t>Debate or dialogue?</a:t>
            </a:r>
          </a:p>
        </p:txBody>
      </p:sp>
      <p:sp>
        <p:nvSpPr>
          <p:cNvPr id="58" name="TextBox 52">
            <a:extLst>
              <a:ext uri="{FF2B5EF4-FFF2-40B4-BE49-F238E27FC236}">
                <a16:creationId xmlns:a16="http://schemas.microsoft.com/office/drawing/2014/main" id="{D9C6F7D3-C368-4C81-8595-C50CDA72BF94}"/>
              </a:ext>
            </a:extLst>
          </p:cNvPr>
          <p:cNvSpPr txBox="1"/>
          <p:nvPr/>
        </p:nvSpPr>
        <p:spPr>
          <a:xfrm>
            <a:off x="5964544" y="5905384"/>
            <a:ext cx="845411" cy="3116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spAutoFit/>
          </a:bodyPr>
          <a:lstStyle>
            <a:lvl1pPr>
              <a:defRPr sz="2100">
                <a:solidFill>
                  <a:srgbClr val="FFFFFF"/>
                </a:solidFill>
              </a:defRPr>
            </a:lvl1pPr>
          </a:lstStyle>
          <a:p>
            <a:r>
              <a:rPr sz="1575"/>
              <a:t>OPTION     </a:t>
            </a:r>
          </a:p>
        </p:txBody>
      </p:sp>
      <p:sp>
        <p:nvSpPr>
          <p:cNvPr id="61" name="Hexagon 77">
            <a:extLst>
              <a:ext uri="{FF2B5EF4-FFF2-40B4-BE49-F238E27FC236}">
                <a16:creationId xmlns:a16="http://schemas.microsoft.com/office/drawing/2014/main" id="{3E322EBA-7298-4265-9D9C-1B8676016923}"/>
              </a:ext>
            </a:extLst>
          </p:cNvPr>
          <p:cNvSpPr/>
          <p:nvPr/>
        </p:nvSpPr>
        <p:spPr>
          <a:xfrm>
            <a:off x="6565672" y="2345246"/>
            <a:ext cx="2013116" cy="135755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solidFill>
            <a:srgbClr val="00B0F0"/>
          </a:solidFill>
          <a:ln w="12700">
            <a:miter lim="400000"/>
          </a:ln>
        </p:spPr>
        <p:txBody>
          <a:bodyPr lIns="45719" rIns="45719" anchor="ctr"/>
          <a:lstStyle/>
          <a:p>
            <a:pPr algn="ctr">
              <a:defRPr>
                <a:solidFill>
                  <a:srgbClr val="FFFFFF"/>
                </a:solidFill>
              </a:defRPr>
            </a:pPr>
            <a:r>
              <a:rPr lang="nl-NL" b="1" dirty="0"/>
              <a:t>Stage 1</a:t>
            </a:r>
          </a:p>
        </p:txBody>
      </p:sp>
      <p:sp>
        <p:nvSpPr>
          <p:cNvPr id="7" name="Заглавие 6">
            <a:extLst>
              <a:ext uri="{FF2B5EF4-FFF2-40B4-BE49-F238E27FC236}">
                <a16:creationId xmlns:a16="http://schemas.microsoft.com/office/drawing/2014/main" id="{683FA961-40A4-4106-84F8-521DCA498568}"/>
              </a:ext>
            </a:extLst>
          </p:cNvPr>
          <p:cNvSpPr>
            <a:spLocks noGrp="1"/>
          </p:cNvSpPr>
          <p:nvPr>
            <p:ph type="title"/>
          </p:nvPr>
        </p:nvSpPr>
        <p:spPr/>
        <p:txBody>
          <a:bodyPr/>
          <a:lstStyle/>
          <a:p>
            <a:r>
              <a:rPr lang="en-GB" dirty="0"/>
              <a:t>Conflict resolution: Exercise 1 (1)</a:t>
            </a:r>
            <a:endParaRPr lang="bg-BG" dirty="0"/>
          </a:p>
        </p:txBody>
      </p:sp>
      <p:sp>
        <p:nvSpPr>
          <p:cNvPr id="43" name="Текстово поле 42">
            <a:extLst>
              <a:ext uri="{FF2B5EF4-FFF2-40B4-BE49-F238E27FC236}">
                <a16:creationId xmlns:a16="http://schemas.microsoft.com/office/drawing/2014/main" id="{726C5AA0-C58C-4D93-BFF8-6223A16787AF}"/>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316895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61"/>
                                        </p:tgtEl>
                                        <p:attrNameLst>
                                          <p:attrName>style.visibility</p:attrName>
                                        </p:attrNameLst>
                                      </p:cBhvr>
                                      <p:to>
                                        <p:strVal val="visible"/>
                                      </p:to>
                                    </p:set>
                                    <p:animEffect transition="in" filter="box(out)">
                                      <p:cBhvr>
                                        <p:cTn id="7" dur="500"/>
                                        <p:tgtEl>
                                          <p:spTgt spid="61"/>
                                        </p:tgtEl>
                                      </p:cBhvr>
                                    </p:animEffect>
                                  </p:childTnLst>
                                </p:cTn>
                              </p:par>
                            </p:childTnLst>
                          </p:cTn>
                        </p:par>
                        <p:par>
                          <p:cTn id="8" fill="hold">
                            <p:stCondLst>
                              <p:cond delay="500"/>
                            </p:stCondLst>
                            <p:childTnLst>
                              <p:par>
                                <p:cTn id="9" presetID="4" presetClass="entr" presetSubtype="32" fill="hold" grpId="0" nodeType="afterEffect">
                                  <p:stCondLst>
                                    <p:cond delay="0"/>
                                  </p:stCondLst>
                                  <p:iterate>
                                    <p:tmAbs val="0"/>
                                  </p:iterate>
                                  <p:childTnLst>
                                    <p:set>
                                      <p:cBhvr>
                                        <p:cTn id="10" fill="hold"/>
                                        <p:tgtEl>
                                          <p:spTgt spid="33"/>
                                        </p:tgtEl>
                                        <p:attrNameLst>
                                          <p:attrName>style.visibility</p:attrName>
                                        </p:attrNameLst>
                                      </p:cBhvr>
                                      <p:to>
                                        <p:strVal val="visible"/>
                                      </p:to>
                                    </p:set>
                                    <p:animEffect transition="in" filter="box(out)">
                                      <p:cBhvr>
                                        <p:cTn id="11" dur="100"/>
                                        <p:tgtEl>
                                          <p:spTgt spid="33"/>
                                        </p:tgtEl>
                                      </p:cBhvr>
                                    </p:animEffect>
                                  </p:childTnLst>
                                </p:cTn>
                              </p:par>
                            </p:childTnLst>
                          </p:cTn>
                        </p:par>
                        <p:par>
                          <p:cTn id="12" fill="hold">
                            <p:stCondLst>
                              <p:cond delay="600"/>
                            </p:stCondLst>
                            <p:childTnLst>
                              <p:par>
                                <p:cTn id="13" presetID="22" presetClass="entr" presetSubtype="2" fill="hold" grpId="0" nodeType="afterEffect">
                                  <p:stCondLst>
                                    <p:cond delay="0"/>
                                  </p:stCondLst>
                                  <p:iterate>
                                    <p:tmAbs val="0"/>
                                  </p:iterate>
                                  <p:childTnLst>
                                    <p:set>
                                      <p:cBhvr>
                                        <p:cTn id="14" fill="hold"/>
                                        <p:tgtEl>
                                          <p:spTgt spid="26"/>
                                        </p:tgtEl>
                                        <p:attrNameLst>
                                          <p:attrName>style.visibility</p:attrName>
                                        </p:attrNameLst>
                                      </p:cBhvr>
                                      <p:to>
                                        <p:strVal val="visible"/>
                                      </p:to>
                                    </p:set>
                                    <p:animEffect transition="in" filter="wipe(right)">
                                      <p:cBhvr>
                                        <p:cTn id="15" dur="100"/>
                                        <p:tgtEl>
                                          <p:spTgt spid="26"/>
                                        </p:tgtEl>
                                      </p:cBhvr>
                                    </p:animEffect>
                                  </p:childTnLst>
                                </p:cTn>
                              </p:par>
                            </p:childTnLst>
                          </p:cTn>
                        </p:par>
                        <p:par>
                          <p:cTn id="16" fill="hold">
                            <p:stCondLst>
                              <p:cond delay="700"/>
                            </p:stCondLst>
                            <p:childTnLst>
                              <p:par>
                                <p:cTn id="17" presetID="22" presetClass="entr" presetSubtype="8" fill="hold" grpId="0" nodeType="afterEffect">
                                  <p:stCondLst>
                                    <p:cond delay="0"/>
                                  </p:stCondLst>
                                  <p:iterate>
                                    <p:tmAbs val="0"/>
                                  </p:iterate>
                                  <p:childTnLst>
                                    <p:set>
                                      <p:cBhvr>
                                        <p:cTn id="18" fill="hold"/>
                                        <p:tgtEl>
                                          <p:spTgt spid="35"/>
                                        </p:tgtEl>
                                        <p:attrNameLst>
                                          <p:attrName>style.visibility</p:attrName>
                                        </p:attrNameLst>
                                      </p:cBhvr>
                                      <p:to>
                                        <p:strVal val="visible"/>
                                      </p:to>
                                    </p:set>
                                    <p:animEffect transition="in" filter="wipe(left)">
                                      <p:cBhvr>
                                        <p:cTn id="19" dur="100"/>
                                        <p:tgtEl>
                                          <p:spTgt spid="35"/>
                                        </p:tgtEl>
                                      </p:cBhvr>
                                    </p:animEffect>
                                  </p:childTnLst>
                                </p:cTn>
                              </p:par>
                            </p:childTnLst>
                          </p:cTn>
                        </p:par>
                        <p:par>
                          <p:cTn id="20" fill="hold">
                            <p:stCondLst>
                              <p:cond delay="800"/>
                            </p:stCondLst>
                            <p:childTnLst>
                              <p:par>
                                <p:cTn id="21" presetID="22" presetClass="entr" presetSubtype="8" fill="hold" grpId="0" nodeType="afterEffect">
                                  <p:stCondLst>
                                    <p:cond delay="0"/>
                                  </p:stCondLst>
                                  <p:iterate>
                                    <p:tmAbs val="0"/>
                                  </p:iterate>
                                  <p:childTnLst>
                                    <p:set>
                                      <p:cBhvr>
                                        <p:cTn id="22" fill="hold"/>
                                        <p:tgtEl>
                                          <p:spTgt spid="38"/>
                                        </p:tgtEl>
                                        <p:attrNameLst>
                                          <p:attrName>style.visibility</p:attrName>
                                        </p:attrNameLst>
                                      </p:cBhvr>
                                      <p:to>
                                        <p:strVal val="visible"/>
                                      </p:to>
                                    </p:set>
                                    <p:animEffect transition="in" filter="wipe(left)">
                                      <p:cBhvr>
                                        <p:cTn id="23" dur="100"/>
                                        <p:tgtEl>
                                          <p:spTgt spid="38"/>
                                        </p:tgtEl>
                                      </p:cBhvr>
                                    </p:animEffect>
                                  </p:childTnLst>
                                </p:cTn>
                              </p:par>
                              <p:par>
                                <p:cTn id="24" presetID="4" presetClass="entr" presetSubtype="32" fill="hold" grpId="0" nodeType="withEffect">
                                  <p:stCondLst>
                                    <p:cond delay="0"/>
                                  </p:stCondLst>
                                  <p:iterate>
                                    <p:tmAbs val="0"/>
                                  </p:iterate>
                                  <p:childTnLst>
                                    <p:set>
                                      <p:cBhvr>
                                        <p:cTn id="25" fill="hold"/>
                                        <p:tgtEl>
                                          <p:spTgt spid="42"/>
                                        </p:tgtEl>
                                        <p:attrNameLst>
                                          <p:attrName>style.visibility</p:attrName>
                                        </p:attrNameLst>
                                      </p:cBhvr>
                                      <p:to>
                                        <p:strVal val="visible"/>
                                      </p:to>
                                    </p:set>
                                    <p:animEffect transition="in" filter="box(out)">
                                      <p:cBhvr>
                                        <p:cTn id="26" dur="100"/>
                                        <p:tgtEl>
                                          <p:spTgt spid="42"/>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32" fill="hold" grpId="0" nodeType="clickEffect">
                                  <p:stCondLst>
                                    <p:cond delay="0"/>
                                  </p:stCondLst>
                                  <p:iterate>
                                    <p:tmAbs val="0"/>
                                  </p:iterate>
                                  <p:childTnLst>
                                    <p:set>
                                      <p:cBhvr>
                                        <p:cTn id="30" fill="hold"/>
                                        <p:tgtEl>
                                          <p:spTgt spid="32"/>
                                        </p:tgtEl>
                                        <p:attrNameLst>
                                          <p:attrName>style.visibility</p:attrName>
                                        </p:attrNameLst>
                                      </p:cBhvr>
                                      <p:to>
                                        <p:strVal val="visible"/>
                                      </p:to>
                                    </p:set>
                                    <p:animEffect transition="in" filter="box(out)">
                                      <p:cBhvr>
                                        <p:cTn id="31" dur="100"/>
                                        <p:tgtEl>
                                          <p:spTgt spid="32"/>
                                        </p:tgtEl>
                                      </p:cBhvr>
                                    </p:animEffect>
                                  </p:childTnLst>
                                </p:cTn>
                              </p:par>
                            </p:childTnLst>
                          </p:cTn>
                        </p:par>
                        <p:par>
                          <p:cTn id="32" fill="hold">
                            <p:stCondLst>
                              <p:cond delay="100"/>
                            </p:stCondLst>
                            <p:childTnLst>
                              <p:par>
                                <p:cTn id="33" presetID="22" presetClass="entr" presetSubtype="2" fill="hold" grpId="0" nodeType="afterEffect">
                                  <p:stCondLst>
                                    <p:cond delay="0"/>
                                  </p:stCondLst>
                                  <p:iterate>
                                    <p:tmAbs val="0"/>
                                  </p:iterate>
                                  <p:childTnLst>
                                    <p:set>
                                      <p:cBhvr>
                                        <p:cTn id="34" fill="hold"/>
                                        <p:tgtEl>
                                          <p:spTgt spid="27"/>
                                        </p:tgtEl>
                                        <p:attrNameLst>
                                          <p:attrName>style.visibility</p:attrName>
                                        </p:attrNameLst>
                                      </p:cBhvr>
                                      <p:to>
                                        <p:strVal val="visible"/>
                                      </p:to>
                                    </p:set>
                                    <p:animEffect transition="in" filter="wipe(right)">
                                      <p:cBhvr>
                                        <p:cTn id="35" dur="100"/>
                                        <p:tgtEl>
                                          <p:spTgt spid="27"/>
                                        </p:tgtEl>
                                      </p:cBhvr>
                                    </p:animEffect>
                                  </p:childTnLst>
                                </p:cTn>
                              </p:par>
                            </p:childTnLst>
                          </p:cTn>
                        </p:par>
                        <p:par>
                          <p:cTn id="36" fill="hold">
                            <p:stCondLst>
                              <p:cond delay="200"/>
                            </p:stCondLst>
                            <p:childTnLst>
                              <p:par>
                                <p:cTn id="37" presetID="22" presetClass="entr" presetSubtype="8" fill="hold" grpId="0" nodeType="afterEffect">
                                  <p:stCondLst>
                                    <p:cond delay="0"/>
                                  </p:stCondLst>
                                  <p:iterate>
                                    <p:tmAbs val="0"/>
                                  </p:iterate>
                                  <p:childTnLst>
                                    <p:set>
                                      <p:cBhvr>
                                        <p:cTn id="38" fill="hold"/>
                                        <p:tgtEl>
                                          <p:spTgt spid="34"/>
                                        </p:tgtEl>
                                        <p:attrNameLst>
                                          <p:attrName>style.visibility</p:attrName>
                                        </p:attrNameLst>
                                      </p:cBhvr>
                                      <p:to>
                                        <p:strVal val="visible"/>
                                      </p:to>
                                    </p:set>
                                    <p:animEffect transition="in" filter="wipe(left)">
                                      <p:cBhvr>
                                        <p:cTn id="39" dur="100"/>
                                        <p:tgtEl>
                                          <p:spTgt spid="34"/>
                                        </p:tgtEl>
                                      </p:cBhvr>
                                    </p:animEffect>
                                  </p:childTnLst>
                                </p:cTn>
                              </p:par>
                            </p:childTnLst>
                          </p:cTn>
                        </p:par>
                        <p:par>
                          <p:cTn id="40" fill="hold">
                            <p:stCondLst>
                              <p:cond delay="300"/>
                            </p:stCondLst>
                            <p:childTnLst>
                              <p:par>
                                <p:cTn id="41" presetID="22" presetClass="entr" presetSubtype="8" fill="hold" grpId="0" nodeType="afterEffect">
                                  <p:stCondLst>
                                    <p:cond delay="0"/>
                                  </p:stCondLst>
                                  <p:iterate>
                                    <p:tmAbs val="0"/>
                                  </p:iterate>
                                  <p:childTnLst>
                                    <p:set>
                                      <p:cBhvr>
                                        <p:cTn id="42" fill="hold"/>
                                        <p:tgtEl>
                                          <p:spTgt spid="39"/>
                                        </p:tgtEl>
                                        <p:attrNameLst>
                                          <p:attrName>style.visibility</p:attrName>
                                        </p:attrNameLst>
                                      </p:cBhvr>
                                      <p:to>
                                        <p:strVal val="visible"/>
                                      </p:to>
                                    </p:set>
                                    <p:animEffect transition="in" filter="wipe(left)">
                                      <p:cBhvr>
                                        <p:cTn id="43" dur="100"/>
                                        <p:tgtEl>
                                          <p:spTgt spid="39"/>
                                        </p:tgtEl>
                                      </p:cBhvr>
                                    </p:animEffect>
                                  </p:childTnLst>
                                </p:cTn>
                              </p:par>
                              <p:par>
                                <p:cTn id="44" presetID="4" presetClass="entr" presetSubtype="32" fill="hold" grpId="0" nodeType="withEffect">
                                  <p:stCondLst>
                                    <p:cond delay="0"/>
                                  </p:stCondLst>
                                  <p:iterate>
                                    <p:tmAbs val="0"/>
                                  </p:iterate>
                                  <p:childTnLst>
                                    <p:set>
                                      <p:cBhvr>
                                        <p:cTn id="45" fill="hold"/>
                                        <p:tgtEl>
                                          <p:spTgt spid="45"/>
                                        </p:tgtEl>
                                        <p:attrNameLst>
                                          <p:attrName>style.visibility</p:attrName>
                                        </p:attrNameLst>
                                      </p:cBhvr>
                                      <p:to>
                                        <p:strVal val="visible"/>
                                      </p:to>
                                    </p:set>
                                    <p:animEffect transition="in" filter="box(out)">
                                      <p:cBhvr>
                                        <p:cTn id="46" dur="100"/>
                                        <p:tgtEl>
                                          <p:spTgt spid="45"/>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32" fill="hold" grpId="0" nodeType="clickEffect">
                                  <p:stCondLst>
                                    <p:cond delay="0"/>
                                  </p:stCondLst>
                                  <p:iterate>
                                    <p:tmAbs val="0"/>
                                  </p:iterate>
                                  <p:childTnLst>
                                    <p:set>
                                      <p:cBhvr>
                                        <p:cTn id="50" fill="hold"/>
                                        <p:tgtEl>
                                          <p:spTgt spid="31"/>
                                        </p:tgtEl>
                                        <p:attrNameLst>
                                          <p:attrName>style.visibility</p:attrName>
                                        </p:attrNameLst>
                                      </p:cBhvr>
                                      <p:to>
                                        <p:strVal val="visible"/>
                                      </p:to>
                                    </p:set>
                                    <p:animEffect transition="in" filter="box(out)">
                                      <p:cBhvr>
                                        <p:cTn id="51" dur="100"/>
                                        <p:tgtEl>
                                          <p:spTgt spid="31"/>
                                        </p:tgtEl>
                                      </p:cBhvr>
                                    </p:animEffect>
                                  </p:childTnLst>
                                </p:cTn>
                              </p:par>
                            </p:childTnLst>
                          </p:cTn>
                        </p:par>
                        <p:par>
                          <p:cTn id="52" fill="hold">
                            <p:stCondLst>
                              <p:cond delay="100"/>
                            </p:stCondLst>
                            <p:childTnLst>
                              <p:par>
                                <p:cTn id="53" presetID="22" presetClass="entr" presetSubtype="2" fill="hold" grpId="0" nodeType="afterEffect">
                                  <p:stCondLst>
                                    <p:cond delay="0"/>
                                  </p:stCondLst>
                                  <p:iterate>
                                    <p:tmAbs val="0"/>
                                  </p:iterate>
                                  <p:childTnLst>
                                    <p:set>
                                      <p:cBhvr>
                                        <p:cTn id="54" fill="hold"/>
                                        <p:tgtEl>
                                          <p:spTgt spid="28"/>
                                        </p:tgtEl>
                                        <p:attrNameLst>
                                          <p:attrName>style.visibility</p:attrName>
                                        </p:attrNameLst>
                                      </p:cBhvr>
                                      <p:to>
                                        <p:strVal val="visible"/>
                                      </p:to>
                                    </p:set>
                                    <p:animEffect transition="in" filter="wipe(right)">
                                      <p:cBhvr>
                                        <p:cTn id="55" dur="100"/>
                                        <p:tgtEl>
                                          <p:spTgt spid="28"/>
                                        </p:tgtEl>
                                      </p:cBhvr>
                                    </p:animEffect>
                                  </p:childTnLst>
                                </p:cTn>
                              </p:par>
                            </p:childTnLst>
                          </p:cTn>
                        </p:par>
                        <p:par>
                          <p:cTn id="56" fill="hold">
                            <p:stCondLst>
                              <p:cond delay="200"/>
                            </p:stCondLst>
                            <p:childTnLst>
                              <p:par>
                                <p:cTn id="57" presetID="22" presetClass="entr" presetSubtype="8" fill="hold" grpId="0" nodeType="afterEffect">
                                  <p:stCondLst>
                                    <p:cond delay="0"/>
                                  </p:stCondLst>
                                  <p:iterate>
                                    <p:tmAbs val="0"/>
                                  </p:iterate>
                                  <p:childTnLst>
                                    <p:set>
                                      <p:cBhvr>
                                        <p:cTn id="58" fill="hold"/>
                                        <p:tgtEl>
                                          <p:spTgt spid="36"/>
                                        </p:tgtEl>
                                        <p:attrNameLst>
                                          <p:attrName>style.visibility</p:attrName>
                                        </p:attrNameLst>
                                      </p:cBhvr>
                                      <p:to>
                                        <p:strVal val="visible"/>
                                      </p:to>
                                    </p:set>
                                    <p:animEffect transition="in" filter="wipe(left)">
                                      <p:cBhvr>
                                        <p:cTn id="59" dur="100"/>
                                        <p:tgtEl>
                                          <p:spTgt spid="36"/>
                                        </p:tgtEl>
                                      </p:cBhvr>
                                    </p:animEffect>
                                  </p:childTnLst>
                                </p:cTn>
                              </p:par>
                            </p:childTnLst>
                          </p:cTn>
                        </p:par>
                        <p:par>
                          <p:cTn id="60" fill="hold">
                            <p:stCondLst>
                              <p:cond delay="300"/>
                            </p:stCondLst>
                            <p:childTnLst>
                              <p:par>
                                <p:cTn id="61" presetID="22" presetClass="entr" presetSubtype="8" fill="hold" grpId="0" nodeType="afterEffect">
                                  <p:stCondLst>
                                    <p:cond delay="0"/>
                                  </p:stCondLst>
                                  <p:iterate>
                                    <p:tmAbs val="0"/>
                                  </p:iterate>
                                  <p:childTnLst>
                                    <p:set>
                                      <p:cBhvr>
                                        <p:cTn id="62" fill="hold"/>
                                        <p:tgtEl>
                                          <p:spTgt spid="40"/>
                                        </p:tgtEl>
                                        <p:attrNameLst>
                                          <p:attrName>style.visibility</p:attrName>
                                        </p:attrNameLst>
                                      </p:cBhvr>
                                      <p:to>
                                        <p:strVal val="visible"/>
                                      </p:to>
                                    </p:set>
                                    <p:animEffect transition="in" filter="wipe(left)">
                                      <p:cBhvr>
                                        <p:cTn id="63" dur="100"/>
                                        <p:tgtEl>
                                          <p:spTgt spid="40"/>
                                        </p:tgtEl>
                                      </p:cBhvr>
                                    </p:animEffect>
                                  </p:childTnLst>
                                </p:cTn>
                              </p:par>
                              <p:par>
                                <p:cTn id="64" presetID="4" presetClass="entr" presetSubtype="32" fill="hold" grpId="0" nodeType="withEffect">
                                  <p:stCondLst>
                                    <p:cond delay="0"/>
                                  </p:stCondLst>
                                  <p:iterate>
                                    <p:tmAbs val="0"/>
                                  </p:iterate>
                                  <p:childTnLst>
                                    <p:set>
                                      <p:cBhvr>
                                        <p:cTn id="65" fill="hold"/>
                                        <p:tgtEl>
                                          <p:spTgt spid="48"/>
                                        </p:tgtEl>
                                        <p:attrNameLst>
                                          <p:attrName>style.visibility</p:attrName>
                                        </p:attrNameLst>
                                      </p:cBhvr>
                                      <p:to>
                                        <p:strVal val="visible"/>
                                      </p:to>
                                    </p:set>
                                    <p:animEffect transition="in" filter="box(out)">
                                      <p:cBhvr>
                                        <p:cTn id="66" dur="100"/>
                                        <p:tgtEl>
                                          <p:spTgt spid="48"/>
                                        </p:tgtEl>
                                      </p:cBhvr>
                                    </p:animEffect>
                                  </p:childTnLst>
                                </p:cTn>
                              </p:par>
                            </p:childTnLst>
                          </p:cTn>
                        </p:par>
                      </p:childTnLst>
                    </p:cTn>
                  </p:par>
                  <p:par>
                    <p:cTn id="67" fill="hold">
                      <p:stCondLst>
                        <p:cond delay="indefinite"/>
                      </p:stCondLst>
                      <p:childTnLst>
                        <p:par>
                          <p:cTn id="68" fill="hold">
                            <p:stCondLst>
                              <p:cond delay="0"/>
                            </p:stCondLst>
                            <p:childTnLst>
                              <p:par>
                                <p:cTn id="69" presetID="4" presetClass="entr" presetSubtype="32" fill="hold" grpId="0" nodeType="clickEffect">
                                  <p:stCondLst>
                                    <p:cond delay="0"/>
                                  </p:stCondLst>
                                  <p:iterate>
                                    <p:tmAbs val="0"/>
                                  </p:iterate>
                                  <p:childTnLst>
                                    <p:set>
                                      <p:cBhvr>
                                        <p:cTn id="70" fill="hold"/>
                                        <p:tgtEl>
                                          <p:spTgt spid="30"/>
                                        </p:tgtEl>
                                        <p:attrNameLst>
                                          <p:attrName>style.visibility</p:attrName>
                                        </p:attrNameLst>
                                      </p:cBhvr>
                                      <p:to>
                                        <p:strVal val="visible"/>
                                      </p:to>
                                    </p:set>
                                    <p:animEffect transition="in" filter="box(out)">
                                      <p:cBhvr>
                                        <p:cTn id="71" dur="100"/>
                                        <p:tgtEl>
                                          <p:spTgt spid="30"/>
                                        </p:tgtEl>
                                      </p:cBhvr>
                                    </p:animEffect>
                                  </p:childTnLst>
                                </p:cTn>
                              </p:par>
                            </p:childTnLst>
                          </p:cTn>
                        </p:par>
                        <p:par>
                          <p:cTn id="72" fill="hold">
                            <p:stCondLst>
                              <p:cond delay="100"/>
                            </p:stCondLst>
                            <p:childTnLst>
                              <p:par>
                                <p:cTn id="73" presetID="22" presetClass="entr" presetSubtype="2" fill="hold" grpId="0" nodeType="afterEffect">
                                  <p:stCondLst>
                                    <p:cond delay="0"/>
                                  </p:stCondLst>
                                  <p:iterate>
                                    <p:tmAbs val="0"/>
                                  </p:iterate>
                                  <p:childTnLst>
                                    <p:set>
                                      <p:cBhvr>
                                        <p:cTn id="74" fill="hold"/>
                                        <p:tgtEl>
                                          <p:spTgt spid="29"/>
                                        </p:tgtEl>
                                        <p:attrNameLst>
                                          <p:attrName>style.visibility</p:attrName>
                                        </p:attrNameLst>
                                      </p:cBhvr>
                                      <p:to>
                                        <p:strVal val="visible"/>
                                      </p:to>
                                    </p:set>
                                    <p:animEffect transition="in" filter="wipe(right)">
                                      <p:cBhvr>
                                        <p:cTn id="75" dur="100"/>
                                        <p:tgtEl>
                                          <p:spTgt spid="29"/>
                                        </p:tgtEl>
                                      </p:cBhvr>
                                    </p:animEffect>
                                  </p:childTnLst>
                                </p:cTn>
                              </p:par>
                            </p:childTnLst>
                          </p:cTn>
                        </p:par>
                        <p:par>
                          <p:cTn id="76" fill="hold">
                            <p:stCondLst>
                              <p:cond delay="200"/>
                            </p:stCondLst>
                            <p:childTnLst>
                              <p:par>
                                <p:cTn id="77" presetID="22" presetClass="entr" presetSubtype="8" fill="hold" grpId="0" nodeType="afterEffect">
                                  <p:stCondLst>
                                    <p:cond delay="0"/>
                                  </p:stCondLst>
                                  <p:iterate>
                                    <p:tmAbs val="0"/>
                                  </p:iterate>
                                  <p:childTnLst>
                                    <p:set>
                                      <p:cBhvr>
                                        <p:cTn id="78" fill="hold"/>
                                        <p:tgtEl>
                                          <p:spTgt spid="37"/>
                                        </p:tgtEl>
                                        <p:attrNameLst>
                                          <p:attrName>style.visibility</p:attrName>
                                        </p:attrNameLst>
                                      </p:cBhvr>
                                      <p:to>
                                        <p:strVal val="visible"/>
                                      </p:to>
                                    </p:set>
                                    <p:animEffect transition="in" filter="wipe(left)">
                                      <p:cBhvr>
                                        <p:cTn id="79" dur="100"/>
                                        <p:tgtEl>
                                          <p:spTgt spid="37"/>
                                        </p:tgtEl>
                                      </p:cBhvr>
                                    </p:animEffect>
                                  </p:childTnLst>
                                </p:cTn>
                              </p:par>
                            </p:childTnLst>
                          </p:cTn>
                        </p:par>
                        <p:par>
                          <p:cTn id="80" fill="hold">
                            <p:stCondLst>
                              <p:cond delay="300"/>
                            </p:stCondLst>
                            <p:childTnLst>
                              <p:par>
                                <p:cTn id="81" presetID="22" presetClass="entr" presetSubtype="8" fill="hold" grpId="0" nodeType="afterEffect">
                                  <p:stCondLst>
                                    <p:cond delay="0"/>
                                  </p:stCondLst>
                                  <p:iterate>
                                    <p:tmAbs val="0"/>
                                  </p:iterate>
                                  <p:childTnLst>
                                    <p:set>
                                      <p:cBhvr>
                                        <p:cTn id="82" fill="hold"/>
                                        <p:tgtEl>
                                          <p:spTgt spid="41"/>
                                        </p:tgtEl>
                                        <p:attrNameLst>
                                          <p:attrName>style.visibility</p:attrName>
                                        </p:attrNameLst>
                                      </p:cBhvr>
                                      <p:to>
                                        <p:strVal val="visible"/>
                                      </p:to>
                                    </p:set>
                                    <p:animEffect transition="in" filter="wipe(left)">
                                      <p:cBhvr>
                                        <p:cTn id="83" dur="100"/>
                                        <p:tgtEl>
                                          <p:spTgt spid="41"/>
                                        </p:tgtEl>
                                      </p:cBhvr>
                                    </p:animEffect>
                                  </p:childTnLst>
                                </p:cTn>
                              </p:par>
                              <p:par>
                                <p:cTn id="84" presetID="4" presetClass="entr" presetSubtype="32" fill="hold" grpId="0" nodeType="withEffect">
                                  <p:stCondLst>
                                    <p:cond delay="0"/>
                                  </p:stCondLst>
                                  <p:iterate>
                                    <p:tmAbs val="0"/>
                                  </p:iterate>
                                  <p:childTnLst>
                                    <p:set>
                                      <p:cBhvr>
                                        <p:cTn id="85" fill="hold"/>
                                        <p:tgtEl>
                                          <p:spTgt spid="51"/>
                                        </p:tgtEl>
                                        <p:attrNameLst>
                                          <p:attrName>style.visibility</p:attrName>
                                        </p:attrNameLst>
                                      </p:cBhvr>
                                      <p:to>
                                        <p:strVal val="visible"/>
                                      </p:to>
                                    </p:set>
                                    <p:animEffect transition="in" filter="box(out)">
                                      <p:cBhvr>
                                        <p:cTn id="86" dur="100"/>
                                        <p:tgtEl>
                                          <p:spTgt spid="51"/>
                                        </p:tgtEl>
                                      </p:cBhvr>
                                    </p:animEffect>
                                  </p:childTnLst>
                                </p:cTn>
                              </p:par>
                            </p:childTnLst>
                          </p:cTn>
                        </p:par>
                        <p:par>
                          <p:cTn id="87" fill="hold">
                            <p:stCondLst>
                              <p:cond delay="400"/>
                            </p:stCondLst>
                            <p:childTnLst>
                              <p:par>
                                <p:cTn id="88" presetID="4" presetClass="entr" presetSubtype="32" fill="hold" grpId="0" nodeType="afterEffect">
                                  <p:stCondLst>
                                    <p:cond delay="0"/>
                                  </p:stCondLst>
                                  <p:iterate>
                                    <p:tmAbs val="0"/>
                                  </p:iterate>
                                  <p:childTnLst>
                                    <p:set>
                                      <p:cBhvr>
                                        <p:cTn id="89" fill="hold"/>
                                        <p:tgtEl>
                                          <p:spTgt spid="58"/>
                                        </p:tgtEl>
                                        <p:attrNameLst>
                                          <p:attrName>style.visibility</p:attrName>
                                        </p:attrNameLst>
                                      </p:cBhvr>
                                      <p:to>
                                        <p:strVal val="visible"/>
                                      </p:to>
                                    </p:set>
                                    <p:animEffect transition="in" filter="box(out)">
                                      <p:cBhvr>
                                        <p:cTn id="90" dur="1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advAuto="0"/>
      <p:bldP spid="27" grpId="0" animBg="1" advAuto="0"/>
      <p:bldP spid="28" grpId="0" animBg="1" advAuto="0"/>
      <p:bldP spid="29" grpId="0" animBg="1" advAuto="0"/>
      <p:bldP spid="30" grpId="0" animBg="1" advAuto="0"/>
      <p:bldP spid="31" grpId="0" animBg="1" advAuto="0"/>
      <p:bldP spid="32" grpId="0" animBg="1" advAuto="0"/>
      <p:bldP spid="33" grpId="0" animBg="1" advAuto="0"/>
      <p:bldP spid="34" grpId="0" animBg="1" advAuto="0"/>
      <p:bldP spid="35" grpId="0" animBg="1" advAuto="0"/>
      <p:bldP spid="36" grpId="0" animBg="1" advAuto="0"/>
      <p:bldP spid="37" grpId="0" animBg="1" advAuto="0"/>
      <p:bldP spid="38" grpId="0" animBg="1" advAuto="0"/>
      <p:bldP spid="39" grpId="0" animBg="1" advAuto="0"/>
      <p:bldP spid="40" grpId="0" animBg="1" advAuto="0"/>
      <p:bldP spid="41" grpId="0" animBg="1" advAuto="0"/>
      <p:bldP spid="42" grpId="0" animBg="1" advAuto="0"/>
      <p:bldP spid="45" grpId="0" animBg="1" advAuto="0"/>
      <p:bldP spid="48" grpId="0" animBg="1" advAuto="0"/>
      <p:bldP spid="51" grpId="0" animBg="1" advAuto="0"/>
      <p:bldP spid="58" grpId="0" animBg="1" advAuto="0"/>
      <p:bldP spid="61"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90716C0B-A4F4-4616-9B1C-5F75AA8ADED1}"/>
              </a:ext>
            </a:extLst>
          </p:cNvPr>
          <p:cNvSpPr>
            <a:spLocks noGrp="1"/>
          </p:cNvSpPr>
          <p:nvPr>
            <p:ph type="sldNum" sz="quarter" idx="12"/>
          </p:nvPr>
        </p:nvSpPr>
        <p:spPr/>
        <p:txBody>
          <a:bodyPr/>
          <a:lstStyle/>
          <a:p>
            <a:fld id="{CB318F78-A315-46C9-8B3F-2431B4397D31}" type="slidenum">
              <a:rPr lang="en-US" smtClean="0"/>
              <a:t>10</a:t>
            </a:fld>
            <a:endParaRPr lang="en-US" dirty="0"/>
          </a:p>
        </p:txBody>
      </p:sp>
      <p:sp>
        <p:nvSpPr>
          <p:cNvPr id="26" name="Right Triangle 2">
            <a:extLst>
              <a:ext uri="{FF2B5EF4-FFF2-40B4-BE49-F238E27FC236}">
                <a16:creationId xmlns:a16="http://schemas.microsoft.com/office/drawing/2014/main" id="{3EB02E2E-61E3-496C-A5EE-914045C7B054}"/>
              </a:ext>
            </a:extLst>
          </p:cNvPr>
          <p:cNvSpPr/>
          <p:nvPr/>
        </p:nvSpPr>
        <p:spPr>
          <a:xfrm rot="10800000">
            <a:off x="1080055" y="3330045"/>
            <a:ext cx="326532" cy="3231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0CB100"/>
              </a:gs>
              <a:gs pos="46821">
                <a:srgbClr val="67CE02"/>
              </a:gs>
              <a:gs pos="99075">
                <a:srgbClr val="C3EA03"/>
              </a:gs>
            </a:gsLst>
          </a:gradFill>
          <a:ln w="12700">
            <a:miter lim="400000"/>
          </a:ln>
        </p:spPr>
        <p:txBody>
          <a:bodyPr lIns="34289" tIns="34289" rIns="34289" bIns="34289" anchor="ctr"/>
          <a:lstStyle/>
          <a:p>
            <a:pPr>
              <a:defRPr>
                <a:solidFill>
                  <a:srgbClr val="FFFFFF"/>
                </a:solidFill>
              </a:defRPr>
            </a:pPr>
            <a:endParaRPr sz="1350"/>
          </a:p>
        </p:txBody>
      </p:sp>
      <p:sp>
        <p:nvSpPr>
          <p:cNvPr id="27" name="Right Triangle 14">
            <a:extLst>
              <a:ext uri="{FF2B5EF4-FFF2-40B4-BE49-F238E27FC236}">
                <a16:creationId xmlns:a16="http://schemas.microsoft.com/office/drawing/2014/main" id="{174A6EC1-D7B7-4BF7-AC4A-6B86E634CCCC}"/>
              </a:ext>
            </a:extLst>
          </p:cNvPr>
          <p:cNvSpPr/>
          <p:nvPr/>
        </p:nvSpPr>
        <p:spPr>
          <a:xfrm rot="10800000">
            <a:off x="2236518" y="4065780"/>
            <a:ext cx="326532" cy="3231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2372">
                <a:srgbClr val="FF0040"/>
              </a:gs>
              <a:gs pos="37053">
                <a:srgbClr val="FF0071"/>
              </a:gs>
              <a:gs pos="99150">
                <a:srgbClr val="FF00A2"/>
              </a:gs>
            </a:gsLst>
          </a:gradFill>
          <a:ln w="12700">
            <a:miter lim="400000"/>
          </a:ln>
        </p:spPr>
        <p:txBody>
          <a:bodyPr lIns="34289" tIns="34289" rIns="34289" bIns="34289" anchor="ctr"/>
          <a:lstStyle/>
          <a:p>
            <a:pPr>
              <a:defRPr>
                <a:solidFill>
                  <a:srgbClr val="FFFFFF"/>
                </a:solidFill>
              </a:defRPr>
            </a:pPr>
            <a:endParaRPr sz="1350"/>
          </a:p>
        </p:txBody>
      </p:sp>
      <p:sp>
        <p:nvSpPr>
          <p:cNvPr id="28" name="Right Triangle 26">
            <a:extLst>
              <a:ext uri="{FF2B5EF4-FFF2-40B4-BE49-F238E27FC236}">
                <a16:creationId xmlns:a16="http://schemas.microsoft.com/office/drawing/2014/main" id="{D23A71EF-79F3-4327-BE3F-74A468043DC7}"/>
              </a:ext>
            </a:extLst>
          </p:cNvPr>
          <p:cNvSpPr/>
          <p:nvPr/>
        </p:nvSpPr>
        <p:spPr>
          <a:xfrm rot="10800000">
            <a:off x="3422582" y="4807928"/>
            <a:ext cx="326532" cy="3231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FFC203"/>
              </a:gs>
              <a:gs pos="36657">
                <a:srgbClr val="FF7D25"/>
              </a:gs>
              <a:gs pos="77153">
                <a:srgbClr val="FF3847"/>
              </a:gs>
            </a:gsLst>
          </a:gradFill>
          <a:ln w="12700">
            <a:miter lim="400000"/>
          </a:ln>
        </p:spPr>
        <p:txBody>
          <a:bodyPr lIns="34289" tIns="34289" rIns="34289" bIns="34289" anchor="ctr"/>
          <a:lstStyle/>
          <a:p>
            <a:pPr>
              <a:defRPr>
                <a:solidFill>
                  <a:srgbClr val="FFFFFF"/>
                </a:solidFill>
              </a:defRPr>
            </a:pPr>
            <a:endParaRPr sz="1350"/>
          </a:p>
        </p:txBody>
      </p:sp>
      <p:sp>
        <p:nvSpPr>
          <p:cNvPr id="29" name="Right Triangle 38">
            <a:extLst>
              <a:ext uri="{FF2B5EF4-FFF2-40B4-BE49-F238E27FC236}">
                <a16:creationId xmlns:a16="http://schemas.microsoft.com/office/drawing/2014/main" id="{57B572E8-0409-4383-8D37-035508131C69}"/>
              </a:ext>
            </a:extLst>
          </p:cNvPr>
          <p:cNvSpPr/>
          <p:nvPr/>
        </p:nvSpPr>
        <p:spPr>
          <a:xfrm rot="10800000">
            <a:off x="4620552" y="5535359"/>
            <a:ext cx="326532" cy="3231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F000C6"/>
              </a:gs>
              <a:gs pos="46532">
                <a:srgbClr val="B800C4"/>
              </a:gs>
              <a:gs pos="100000">
                <a:srgbClr val="8000C2"/>
              </a:gs>
            </a:gsLst>
          </a:gradFill>
          <a:ln w="12700">
            <a:miter lim="400000"/>
          </a:ln>
        </p:spPr>
        <p:txBody>
          <a:bodyPr lIns="34289" tIns="34289" rIns="34289" bIns="34289" anchor="ctr"/>
          <a:lstStyle/>
          <a:p>
            <a:pPr>
              <a:defRPr>
                <a:solidFill>
                  <a:srgbClr val="FFFFFF"/>
                </a:solidFill>
              </a:defRPr>
            </a:pPr>
            <a:endParaRPr sz="1350"/>
          </a:p>
        </p:txBody>
      </p:sp>
      <p:pic>
        <p:nvPicPr>
          <p:cNvPr id="30" name="Picture 50" descr="Picture 50">
            <a:extLst>
              <a:ext uri="{FF2B5EF4-FFF2-40B4-BE49-F238E27FC236}">
                <a16:creationId xmlns:a16="http://schemas.microsoft.com/office/drawing/2014/main" id="{9EBC3898-FC74-49E8-8626-C9185E2EDFDB}"/>
              </a:ext>
            </a:extLst>
          </p:cNvPr>
          <p:cNvPicPr>
            <a:picLocks noChangeAspect="1"/>
          </p:cNvPicPr>
          <p:nvPr/>
        </p:nvPicPr>
        <p:blipFill>
          <a:blip r:embed="rId3">
            <a:alphaModFix amt="70000"/>
          </a:blip>
          <a:srcRect t="7891"/>
          <a:stretch>
            <a:fillRect/>
          </a:stretch>
        </p:blipFill>
        <p:spPr>
          <a:xfrm>
            <a:off x="4794145" y="4554545"/>
            <a:ext cx="152900" cy="2029320"/>
          </a:xfrm>
          <a:prstGeom prst="rect">
            <a:avLst/>
          </a:prstGeom>
          <a:ln w="12700">
            <a:miter lim="400000"/>
          </a:ln>
        </p:spPr>
      </p:pic>
      <p:pic>
        <p:nvPicPr>
          <p:cNvPr id="31" name="Picture 51" descr="Picture 51">
            <a:extLst>
              <a:ext uri="{FF2B5EF4-FFF2-40B4-BE49-F238E27FC236}">
                <a16:creationId xmlns:a16="http://schemas.microsoft.com/office/drawing/2014/main" id="{BCF4C46B-4343-41C4-BA74-D26498933466}"/>
              </a:ext>
            </a:extLst>
          </p:cNvPr>
          <p:cNvPicPr>
            <a:picLocks noChangeAspect="1"/>
          </p:cNvPicPr>
          <p:nvPr/>
        </p:nvPicPr>
        <p:blipFill>
          <a:blip r:embed="rId3">
            <a:alphaModFix amt="70000"/>
          </a:blip>
          <a:srcRect t="8843"/>
          <a:stretch>
            <a:fillRect/>
          </a:stretch>
        </p:blipFill>
        <p:spPr>
          <a:xfrm>
            <a:off x="3597580" y="4143537"/>
            <a:ext cx="152900" cy="2008352"/>
          </a:xfrm>
          <a:prstGeom prst="rect">
            <a:avLst/>
          </a:prstGeom>
          <a:ln w="12700">
            <a:miter lim="400000"/>
          </a:ln>
        </p:spPr>
      </p:pic>
      <p:pic>
        <p:nvPicPr>
          <p:cNvPr id="32" name="Picture 52" descr="Picture 52">
            <a:extLst>
              <a:ext uri="{FF2B5EF4-FFF2-40B4-BE49-F238E27FC236}">
                <a16:creationId xmlns:a16="http://schemas.microsoft.com/office/drawing/2014/main" id="{C4EF7387-6DD5-4E7C-B327-6374C43A2501}"/>
              </a:ext>
            </a:extLst>
          </p:cNvPr>
          <p:cNvPicPr>
            <a:picLocks noChangeAspect="1"/>
          </p:cNvPicPr>
          <p:nvPr/>
        </p:nvPicPr>
        <p:blipFill>
          <a:blip r:embed="rId3">
            <a:alphaModFix amt="70000"/>
          </a:blip>
          <a:stretch>
            <a:fillRect/>
          </a:stretch>
        </p:blipFill>
        <p:spPr>
          <a:xfrm>
            <a:off x="2411910" y="3328625"/>
            <a:ext cx="152900" cy="2203190"/>
          </a:xfrm>
          <a:prstGeom prst="rect">
            <a:avLst/>
          </a:prstGeom>
          <a:ln w="12700">
            <a:miter lim="400000"/>
          </a:ln>
        </p:spPr>
      </p:pic>
      <p:pic>
        <p:nvPicPr>
          <p:cNvPr id="33" name="Picture 53" descr="Picture 53">
            <a:extLst>
              <a:ext uri="{FF2B5EF4-FFF2-40B4-BE49-F238E27FC236}">
                <a16:creationId xmlns:a16="http://schemas.microsoft.com/office/drawing/2014/main" id="{A454F1DB-4E60-4A59-BF2A-2C729173F34C}"/>
              </a:ext>
            </a:extLst>
          </p:cNvPr>
          <p:cNvPicPr>
            <a:picLocks noChangeAspect="1"/>
          </p:cNvPicPr>
          <p:nvPr/>
        </p:nvPicPr>
        <p:blipFill>
          <a:blip r:embed="rId3">
            <a:alphaModFix amt="70000"/>
          </a:blip>
          <a:srcRect t="5200"/>
          <a:stretch>
            <a:fillRect/>
          </a:stretch>
        </p:blipFill>
        <p:spPr>
          <a:xfrm>
            <a:off x="1253870" y="2590800"/>
            <a:ext cx="152900" cy="2088617"/>
          </a:xfrm>
          <a:prstGeom prst="rect">
            <a:avLst/>
          </a:prstGeom>
          <a:ln w="12700">
            <a:miter lim="400000"/>
          </a:ln>
        </p:spPr>
      </p:pic>
      <p:sp>
        <p:nvSpPr>
          <p:cNvPr id="34" name="Rectangle 20">
            <a:extLst>
              <a:ext uri="{FF2B5EF4-FFF2-40B4-BE49-F238E27FC236}">
                <a16:creationId xmlns:a16="http://schemas.microsoft.com/office/drawing/2014/main" id="{2FCD2CC5-D3E9-4A6B-A627-6C4D0B637258}"/>
              </a:ext>
            </a:extLst>
          </p:cNvPr>
          <p:cNvSpPr/>
          <p:nvPr/>
        </p:nvSpPr>
        <p:spPr>
          <a:xfrm>
            <a:off x="2236519" y="3477825"/>
            <a:ext cx="3890238"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CC3399"/>
          </a:solidFill>
          <a:ln w="12700">
            <a:miter lim="400000"/>
          </a:ln>
        </p:spPr>
        <p:txBody>
          <a:bodyPr lIns="34289" tIns="34289" rIns="34289" bIns="34289" anchor="ctr"/>
          <a:lstStyle/>
          <a:p>
            <a:pPr>
              <a:defRPr>
                <a:solidFill>
                  <a:srgbClr val="FFFFFF"/>
                </a:solidFill>
              </a:defRPr>
            </a:pPr>
            <a:endParaRPr sz="1350"/>
          </a:p>
        </p:txBody>
      </p:sp>
      <p:sp>
        <p:nvSpPr>
          <p:cNvPr id="35" name="Rectangle 8">
            <a:extLst>
              <a:ext uri="{FF2B5EF4-FFF2-40B4-BE49-F238E27FC236}">
                <a16:creationId xmlns:a16="http://schemas.microsoft.com/office/drawing/2014/main" id="{19207EFB-B4A2-4822-A69C-567C18E81954}"/>
              </a:ext>
            </a:extLst>
          </p:cNvPr>
          <p:cNvSpPr/>
          <p:nvPr/>
        </p:nvSpPr>
        <p:spPr>
          <a:xfrm>
            <a:off x="1080055" y="2742088"/>
            <a:ext cx="3890238" cy="5878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92D050"/>
          </a:solidFill>
          <a:ln w="12700">
            <a:miter lim="400000"/>
          </a:ln>
        </p:spPr>
        <p:txBody>
          <a:bodyPr lIns="34289" tIns="34289" rIns="34289" bIns="34289" anchor="ctr"/>
          <a:lstStyle/>
          <a:p>
            <a:pPr>
              <a:defRPr>
                <a:solidFill>
                  <a:srgbClr val="FFFFFF"/>
                </a:solidFill>
              </a:defRPr>
            </a:pPr>
            <a:endParaRPr sz="1350"/>
          </a:p>
        </p:txBody>
      </p:sp>
      <p:sp>
        <p:nvSpPr>
          <p:cNvPr id="36" name="Rectangle 32">
            <a:extLst>
              <a:ext uri="{FF2B5EF4-FFF2-40B4-BE49-F238E27FC236}">
                <a16:creationId xmlns:a16="http://schemas.microsoft.com/office/drawing/2014/main" id="{7B48DBF4-4024-4C6C-A665-BC63C210E2BF}"/>
              </a:ext>
            </a:extLst>
          </p:cNvPr>
          <p:cNvSpPr/>
          <p:nvPr/>
        </p:nvSpPr>
        <p:spPr>
          <a:xfrm>
            <a:off x="3424963" y="4221466"/>
            <a:ext cx="3890238"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FF6600"/>
          </a:solidFill>
          <a:ln w="12700">
            <a:miter lim="400000"/>
          </a:ln>
        </p:spPr>
        <p:txBody>
          <a:bodyPr lIns="34289" tIns="34289" rIns="34289" bIns="34289" anchor="ctr"/>
          <a:lstStyle/>
          <a:p>
            <a:pPr>
              <a:defRPr>
                <a:solidFill>
                  <a:srgbClr val="FFFFFF"/>
                </a:solidFill>
              </a:defRPr>
            </a:pPr>
            <a:endParaRPr sz="1350"/>
          </a:p>
        </p:txBody>
      </p:sp>
      <p:sp>
        <p:nvSpPr>
          <p:cNvPr id="37" name="Rectangle 44">
            <a:extLst>
              <a:ext uri="{FF2B5EF4-FFF2-40B4-BE49-F238E27FC236}">
                <a16:creationId xmlns:a16="http://schemas.microsoft.com/office/drawing/2014/main" id="{BD66F767-04ED-45C3-BB84-1C46D5DA6B32}"/>
              </a:ext>
            </a:extLst>
          </p:cNvPr>
          <p:cNvSpPr/>
          <p:nvPr/>
        </p:nvSpPr>
        <p:spPr>
          <a:xfrm>
            <a:off x="4620552" y="4947404"/>
            <a:ext cx="3890241"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7030A0"/>
          </a:solidFill>
          <a:ln w="12700">
            <a:miter lim="400000"/>
          </a:ln>
        </p:spPr>
        <p:txBody>
          <a:bodyPr lIns="34289" tIns="34289" rIns="34289" bIns="34289" anchor="ctr"/>
          <a:lstStyle/>
          <a:p>
            <a:pPr>
              <a:defRPr>
                <a:solidFill>
                  <a:srgbClr val="FFFFFF"/>
                </a:solidFill>
              </a:defRPr>
            </a:pPr>
            <a:endParaRPr sz="1350"/>
          </a:p>
        </p:txBody>
      </p:sp>
      <p:pic>
        <p:nvPicPr>
          <p:cNvPr id="38" name="TinyPPT_2019.png" descr="TinyPPT_2019.png">
            <a:extLst>
              <a:ext uri="{FF2B5EF4-FFF2-40B4-BE49-F238E27FC236}">
                <a16:creationId xmlns:a16="http://schemas.microsoft.com/office/drawing/2014/main" id="{734316B8-875C-4458-A177-990240873A32}"/>
              </a:ext>
            </a:extLst>
          </p:cNvPr>
          <p:cNvPicPr>
            <a:picLocks noChangeAspect="1"/>
          </p:cNvPicPr>
          <p:nvPr/>
        </p:nvPicPr>
        <p:blipFill>
          <a:blip r:embed="rId4">
            <a:alphaModFix amt="64876"/>
          </a:blip>
          <a:srcRect l="29878" t="18045" r="7893" b="18044"/>
          <a:stretch>
            <a:fillRect/>
          </a:stretch>
        </p:blipFill>
        <p:spPr>
          <a:xfrm>
            <a:off x="1118327" y="3329284"/>
            <a:ext cx="1725415" cy="491793"/>
          </a:xfrm>
          <a:prstGeom prst="rect">
            <a:avLst/>
          </a:prstGeom>
          <a:ln w="12700">
            <a:miter lim="400000"/>
          </a:ln>
        </p:spPr>
      </p:pic>
      <p:pic>
        <p:nvPicPr>
          <p:cNvPr id="39" name="TinyPPT_2019.png" descr="TinyPPT_2019.png">
            <a:extLst>
              <a:ext uri="{FF2B5EF4-FFF2-40B4-BE49-F238E27FC236}">
                <a16:creationId xmlns:a16="http://schemas.microsoft.com/office/drawing/2014/main" id="{956FAF4B-407B-4650-B7C8-0DC57A15B5E9}"/>
              </a:ext>
            </a:extLst>
          </p:cNvPr>
          <p:cNvPicPr>
            <a:picLocks noChangeAspect="1"/>
          </p:cNvPicPr>
          <p:nvPr/>
        </p:nvPicPr>
        <p:blipFill>
          <a:blip r:embed="rId4">
            <a:alphaModFix amt="64876"/>
          </a:blip>
          <a:srcRect l="29878" t="18045" r="7893" b="18045"/>
          <a:stretch>
            <a:fillRect/>
          </a:stretch>
        </p:blipFill>
        <p:spPr>
          <a:xfrm>
            <a:off x="2311108" y="4065436"/>
            <a:ext cx="1725415" cy="491792"/>
          </a:xfrm>
          <a:prstGeom prst="rect">
            <a:avLst/>
          </a:prstGeom>
          <a:ln w="12700">
            <a:miter lim="400000"/>
          </a:ln>
        </p:spPr>
      </p:pic>
      <p:pic>
        <p:nvPicPr>
          <p:cNvPr id="40" name="TinyPPT_2019.png" descr="TinyPPT_2019.png">
            <a:extLst>
              <a:ext uri="{FF2B5EF4-FFF2-40B4-BE49-F238E27FC236}">
                <a16:creationId xmlns:a16="http://schemas.microsoft.com/office/drawing/2014/main" id="{27ECD697-8BEF-4C65-880C-59892E9035C7}"/>
              </a:ext>
            </a:extLst>
          </p:cNvPr>
          <p:cNvPicPr>
            <a:picLocks noChangeAspect="1"/>
          </p:cNvPicPr>
          <p:nvPr/>
        </p:nvPicPr>
        <p:blipFill>
          <a:blip r:embed="rId4">
            <a:alphaModFix amt="64876"/>
          </a:blip>
          <a:srcRect l="29878" t="18045" r="7893" b="18045"/>
          <a:stretch>
            <a:fillRect/>
          </a:stretch>
        </p:blipFill>
        <p:spPr>
          <a:xfrm>
            <a:off x="3470112" y="4808003"/>
            <a:ext cx="1725415" cy="491792"/>
          </a:xfrm>
          <a:prstGeom prst="rect">
            <a:avLst/>
          </a:prstGeom>
          <a:ln w="12700">
            <a:miter lim="400000"/>
          </a:ln>
        </p:spPr>
      </p:pic>
      <p:pic>
        <p:nvPicPr>
          <p:cNvPr id="41" name="TinyPPT_2019.png" descr="TinyPPT_2019.png">
            <a:extLst>
              <a:ext uri="{FF2B5EF4-FFF2-40B4-BE49-F238E27FC236}">
                <a16:creationId xmlns:a16="http://schemas.microsoft.com/office/drawing/2014/main" id="{6BAA8B59-1E0D-4A20-9303-EFFBE4BCA3A3}"/>
              </a:ext>
            </a:extLst>
          </p:cNvPr>
          <p:cNvPicPr>
            <a:picLocks noChangeAspect="1"/>
          </p:cNvPicPr>
          <p:nvPr/>
        </p:nvPicPr>
        <p:blipFill>
          <a:blip r:embed="rId4">
            <a:alphaModFix amt="64876"/>
          </a:blip>
          <a:srcRect l="29878" t="18045" r="7893" b="18044"/>
          <a:stretch>
            <a:fillRect/>
          </a:stretch>
        </p:blipFill>
        <p:spPr>
          <a:xfrm>
            <a:off x="4643469" y="5535282"/>
            <a:ext cx="1725415" cy="491792"/>
          </a:xfrm>
          <a:prstGeom prst="rect">
            <a:avLst/>
          </a:prstGeom>
          <a:ln w="12700">
            <a:miter lim="400000"/>
          </a:ln>
        </p:spPr>
      </p:pic>
      <p:sp>
        <p:nvSpPr>
          <p:cNvPr id="42" name="TextBox 52">
            <a:extLst>
              <a:ext uri="{FF2B5EF4-FFF2-40B4-BE49-F238E27FC236}">
                <a16:creationId xmlns:a16="http://schemas.microsoft.com/office/drawing/2014/main" id="{ECCECCCF-E2E1-4210-A9AE-333FC25AB39D}"/>
              </a:ext>
            </a:extLst>
          </p:cNvPr>
          <p:cNvSpPr txBox="1"/>
          <p:nvPr/>
        </p:nvSpPr>
        <p:spPr>
          <a:xfrm>
            <a:off x="1253869" y="2840443"/>
            <a:ext cx="2988464"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nl-NL" sz="1800" b="1" dirty="0"/>
              <a:t>Continue conversation</a:t>
            </a:r>
          </a:p>
        </p:txBody>
      </p:sp>
      <p:sp>
        <p:nvSpPr>
          <p:cNvPr id="45" name="TextBox 52">
            <a:extLst>
              <a:ext uri="{FF2B5EF4-FFF2-40B4-BE49-F238E27FC236}">
                <a16:creationId xmlns:a16="http://schemas.microsoft.com/office/drawing/2014/main" id="{E661CA9A-97EA-4C45-9F72-5046EF3C451F}"/>
              </a:ext>
            </a:extLst>
          </p:cNvPr>
          <p:cNvSpPr txBox="1"/>
          <p:nvPr/>
        </p:nvSpPr>
        <p:spPr>
          <a:xfrm>
            <a:off x="2459308" y="3565526"/>
            <a:ext cx="3254784"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en-US" sz="1800" b="1" dirty="0"/>
              <a:t>Engage in dialogue</a:t>
            </a:r>
          </a:p>
        </p:txBody>
      </p:sp>
      <p:sp>
        <p:nvSpPr>
          <p:cNvPr id="48" name="TextBox 52">
            <a:extLst>
              <a:ext uri="{FF2B5EF4-FFF2-40B4-BE49-F238E27FC236}">
                <a16:creationId xmlns:a16="http://schemas.microsoft.com/office/drawing/2014/main" id="{764533D6-AE2C-4208-A293-3F90A6F3FB28}"/>
              </a:ext>
            </a:extLst>
          </p:cNvPr>
          <p:cNvSpPr txBox="1"/>
          <p:nvPr/>
        </p:nvSpPr>
        <p:spPr>
          <a:xfrm>
            <a:off x="3637606" y="4341038"/>
            <a:ext cx="3525193"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en-US" sz="1800" b="1" dirty="0"/>
              <a:t>Ask questions and listen actively</a:t>
            </a:r>
          </a:p>
        </p:txBody>
      </p:sp>
      <p:sp>
        <p:nvSpPr>
          <p:cNvPr id="51" name="TextBox 52">
            <a:extLst>
              <a:ext uri="{FF2B5EF4-FFF2-40B4-BE49-F238E27FC236}">
                <a16:creationId xmlns:a16="http://schemas.microsoft.com/office/drawing/2014/main" id="{184AD3E5-BE31-46AA-A8C0-F929ABCDECF2}"/>
              </a:ext>
            </a:extLst>
          </p:cNvPr>
          <p:cNvSpPr txBox="1"/>
          <p:nvPr/>
        </p:nvSpPr>
        <p:spPr>
          <a:xfrm>
            <a:off x="4856146" y="5082410"/>
            <a:ext cx="3297254"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nl-NL" sz="1800" b="1" dirty="0"/>
              <a:t>Agreement</a:t>
            </a:r>
          </a:p>
        </p:txBody>
      </p:sp>
      <p:sp>
        <p:nvSpPr>
          <p:cNvPr id="58" name="TextBox 52">
            <a:extLst>
              <a:ext uri="{FF2B5EF4-FFF2-40B4-BE49-F238E27FC236}">
                <a16:creationId xmlns:a16="http://schemas.microsoft.com/office/drawing/2014/main" id="{D9C6F7D3-C368-4C81-8595-C50CDA72BF94}"/>
              </a:ext>
            </a:extLst>
          </p:cNvPr>
          <p:cNvSpPr txBox="1"/>
          <p:nvPr/>
        </p:nvSpPr>
        <p:spPr>
          <a:xfrm>
            <a:off x="5964544" y="5905384"/>
            <a:ext cx="845411" cy="3116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spAutoFit/>
          </a:bodyPr>
          <a:lstStyle>
            <a:lvl1pPr>
              <a:defRPr sz="2100">
                <a:solidFill>
                  <a:srgbClr val="FFFFFF"/>
                </a:solidFill>
              </a:defRPr>
            </a:lvl1pPr>
          </a:lstStyle>
          <a:p>
            <a:r>
              <a:rPr sz="1575"/>
              <a:t>OPTION     </a:t>
            </a:r>
          </a:p>
        </p:txBody>
      </p:sp>
      <p:sp>
        <p:nvSpPr>
          <p:cNvPr id="61" name="Hexagon 77">
            <a:extLst>
              <a:ext uri="{FF2B5EF4-FFF2-40B4-BE49-F238E27FC236}">
                <a16:creationId xmlns:a16="http://schemas.microsoft.com/office/drawing/2014/main" id="{3E322EBA-7298-4265-9D9C-1B8676016923}"/>
              </a:ext>
            </a:extLst>
          </p:cNvPr>
          <p:cNvSpPr/>
          <p:nvPr/>
        </p:nvSpPr>
        <p:spPr>
          <a:xfrm>
            <a:off x="6565672" y="2345246"/>
            <a:ext cx="2013116" cy="135755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solidFill>
            <a:srgbClr val="00B0F0"/>
          </a:solidFill>
          <a:ln w="12700">
            <a:miter lim="400000"/>
          </a:ln>
        </p:spPr>
        <p:txBody>
          <a:bodyPr lIns="45719" rIns="45719" anchor="ctr"/>
          <a:lstStyle/>
          <a:p>
            <a:pPr algn="ctr">
              <a:defRPr>
                <a:solidFill>
                  <a:srgbClr val="FFFFFF"/>
                </a:solidFill>
              </a:defRPr>
            </a:pPr>
            <a:r>
              <a:rPr lang="nl-NL" b="1" dirty="0"/>
              <a:t>Stage 2</a:t>
            </a:r>
          </a:p>
        </p:txBody>
      </p:sp>
      <p:sp>
        <p:nvSpPr>
          <p:cNvPr id="7" name="Заглавие 6">
            <a:extLst>
              <a:ext uri="{FF2B5EF4-FFF2-40B4-BE49-F238E27FC236}">
                <a16:creationId xmlns:a16="http://schemas.microsoft.com/office/drawing/2014/main" id="{683FA961-40A4-4106-84F8-521DCA498568}"/>
              </a:ext>
            </a:extLst>
          </p:cNvPr>
          <p:cNvSpPr>
            <a:spLocks noGrp="1"/>
          </p:cNvSpPr>
          <p:nvPr>
            <p:ph type="title"/>
          </p:nvPr>
        </p:nvSpPr>
        <p:spPr/>
        <p:txBody>
          <a:bodyPr/>
          <a:lstStyle/>
          <a:p>
            <a:r>
              <a:rPr lang="en-GB" dirty="0"/>
              <a:t>Conflict resolution: Exercise 1 (2)</a:t>
            </a:r>
            <a:endParaRPr lang="bg-BG" dirty="0"/>
          </a:p>
        </p:txBody>
      </p:sp>
      <p:sp>
        <p:nvSpPr>
          <p:cNvPr id="43" name="Текстово поле 42">
            <a:extLst>
              <a:ext uri="{FF2B5EF4-FFF2-40B4-BE49-F238E27FC236}">
                <a16:creationId xmlns:a16="http://schemas.microsoft.com/office/drawing/2014/main" id="{AE6CA8FC-FF27-41E2-87EE-41E35C88D089}"/>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191991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61"/>
                                        </p:tgtEl>
                                        <p:attrNameLst>
                                          <p:attrName>style.visibility</p:attrName>
                                        </p:attrNameLst>
                                      </p:cBhvr>
                                      <p:to>
                                        <p:strVal val="visible"/>
                                      </p:to>
                                    </p:set>
                                    <p:animEffect transition="in" filter="box(out)">
                                      <p:cBhvr>
                                        <p:cTn id="7" dur="500"/>
                                        <p:tgtEl>
                                          <p:spTgt spid="61"/>
                                        </p:tgtEl>
                                      </p:cBhvr>
                                    </p:animEffect>
                                  </p:childTnLst>
                                </p:cTn>
                              </p:par>
                            </p:childTnLst>
                          </p:cTn>
                        </p:par>
                        <p:par>
                          <p:cTn id="8" fill="hold">
                            <p:stCondLst>
                              <p:cond delay="500"/>
                            </p:stCondLst>
                            <p:childTnLst>
                              <p:par>
                                <p:cTn id="9" presetID="4" presetClass="entr" presetSubtype="32" fill="hold" grpId="0" nodeType="afterEffect">
                                  <p:stCondLst>
                                    <p:cond delay="0"/>
                                  </p:stCondLst>
                                  <p:iterate>
                                    <p:tmAbs val="0"/>
                                  </p:iterate>
                                  <p:childTnLst>
                                    <p:set>
                                      <p:cBhvr>
                                        <p:cTn id="10" fill="hold"/>
                                        <p:tgtEl>
                                          <p:spTgt spid="33"/>
                                        </p:tgtEl>
                                        <p:attrNameLst>
                                          <p:attrName>style.visibility</p:attrName>
                                        </p:attrNameLst>
                                      </p:cBhvr>
                                      <p:to>
                                        <p:strVal val="visible"/>
                                      </p:to>
                                    </p:set>
                                    <p:animEffect transition="in" filter="box(out)">
                                      <p:cBhvr>
                                        <p:cTn id="11" dur="100"/>
                                        <p:tgtEl>
                                          <p:spTgt spid="33"/>
                                        </p:tgtEl>
                                      </p:cBhvr>
                                    </p:animEffect>
                                  </p:childTnLst>
                                </p:cTn>
                              </p:par>
                            </p:childTnLst>
                          </p:cTn>
                        </p:par>
                        <p:par>
                          <p:cTn id="12" fill="hold">
                            <p:stCondLst>
                              <p:cond delay="600"/>
                            </p:stCondLst>
                            <p:childTnLst>
                              <p:par>
                                <p:cTn id="13" presetID="22" presetClass="entr" presetSubtype="2" fill="hold" grpId="0" nodeType="afterEffect">
                                  <p:stCondLst>
                                    <p:cond delay="0"/>
                                  </p:stCondLst>
                                  <p:iterate>
                                    <p:tmAbs val="0"/>
                                  </p:iterate>
                                  <p:childTnLst>
                                    <p:set>
                                      <p:cBhvr>
                                        <p:cTn id="14" fill="hold"/>
                                        <p:tgtEl>
                                          <p:spTgt spid="26"/>
                                        </p:tgtEl>
                                        <p:attrNameLst>
                                          <p:attrName>style.visibility</p:attrName>
                                        </p:attrNameLst>
                                      </p:cBhvr>
                                      <p:to>
                                        <p:strVal val="visible"/>
                                      </p:to>
                                    </p:set>
                                    <p:animEffect transition="in" filter="wipe(right)">
                                      <p:cBhvr>
                                        <p:cTn id="15" dur="100"/>
                                        <p:tgtEl>
                                          <p:spTgt spid="26"/>
                                        </p:tgtEl>
                                      </p:cBhvr>
                                    </p:animEffect>
                                  </p:childTnLst>
                                </p:cTn>
                              </p:par>
                            </p:childTnLst>
                          </p:cTn>
                        </p:par>
                        <p:par>
                          <p:cTn id="16" fill="hold">
                            <p:stCondLst>
                              <p:cond delay="700"/>
                            </p:stCondLst>
                            <p:childTnLst>
                              <p:par>
                                <p:cTn id="17" presetID="22" presetClass="entr" presetSubtype="8" fill="hold" grpId="0" nodeType="afterEffect">
                                  <p:stCondLst>
                                    <p:cond delay="0"/>
                                  </p:stCondLst>
                                  <p:iterate>
                                    <p:tmAbs val="0"/>
                                  </p:iterate>
                                  <p:childTnLst>
                                    <p:set>
                                      <p:cBhvr>
                                        <p:cTn id="18" fill="hold"/>
                                        <p:tgtEl>
                                          <p:spTgt spid="35"/>
                                        </p:tgtEl>
                                        <p:attrNameLst>
                                          <p:attrName>style.visibility</p:attrName>
                                        </p:attrNameLst>
                                      </p:cBhvr>
                                      <p:to>
                                        <p:strVal val="visible"/>
                                      </p:to>
                                    </p:set>
                                    <p:animEffect transition="in" filter="wipe(left)">
                                      <p:cBhvr>
                                        <p:cTn id="19" dur="100"/>
                                        <p:tgtEl>
                                          <p:spTgt spid="35"/>
                                        </p:tgtEl>
                                      </p:cBhvr>
                                    </p:animEffect>
                                  </p:childTnLst>
                                </p:cTn>
                              </p:par>
                            </p:childTnLst>
                          </p:cTn>
                        </p:par>
                        <p:par>
                          <p:cTn id="20" fill="hold">
                            <p:stCondLst>
                              <p:cond delay="800"/>
                            </p:stCondLst>
                            <p:childTnLst>
                              <p:par>
                                <p:cTn id="21" presetID="22" presetClass="entr" presetSubtype="8" fill="hold" grpId="0" nodeType="afterEffect">
                                  <p:stCondLst>
                                    <p:cond delay="0"/>
                                  </p:stCondLst>
                                  <p:iterate>
                                    <p:tmAbs val="0"/>
                                  </p:iterate>
                                  <p:childTnLst>
                                    <p:set>
                                      <p:cBhvr>
                                        <p:cTn id="22" fill="hold"/>
                                        <p:tgtEl>
                                          <p:spTgt spid="38"/>
                                        </p:tgtEl>
                                        <p:attrNameLst>
                                          <p:attrName>style.visibility</p:attrName>
                                        </p:attrNameLst>
                                      </p:cBhvr>
                                      <p:to>
                                        <p:strVal val="visible"/>
                                      </p:to>
                                    </p:set>
                                    <p:animEffect transition="in" filter="wipe(left)">
                                      <p:cBhvr>
                                        <p:cTn id="23" dur="100"/>
                                        <p:tgtEl>
                                          <p:spTgt spid="38"/>
                                        </p:tgtEl>
                                      </p:cBhvr>
                                    </p:animEffect>
                                  </p:childTnLst>
                                </p:cTn>
                              </p:par>
                              <p:par>
                                <p:cTn id="24" presetID="4" presetClass="entr" presetSubtype="32" fill="hold" grpId="0" nodeType="withEffect">
                                  <p:stCondLst>
                                    <p:cond delay="0"/>
                                  </p:stCondLst>
                                  <p:iterate>
                                    <p:tmAbs val="0"/>
                                  </p:iterate>
                                  <p:childTnLst>
                                    <p:set>
                                      <p:cBhvr>
                                        <p:cTn id="25" fill="hold"/>
                                        <p:tgtEl>
                                          <p:spTgt spid="42"/>
                                        </p:tgtEl>
                                        <p:attrNameLst>
                                          <p:attrName>style.visibility</p:attrName>
                                        </p:attrNameLst>
                                      </p:cBhvr>
                                      <p:to>
                                        <p:strVal val="visible"/>
                                      </p:to>
                                    </p:set>
                                    <p:animEffect transition="in" filter="box(out)">
                                      <p:cBhvr>
                                        <p:cTn id="26" dur="100"/>
                                        <p:tgtEl>
                                          <p:spTgt spid="42"/>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32" fill="hold" grpId="0" nodeType="clickEffect">
                                  <p:stCondLst>
                                    <p:cond delay="0"/>
                                  </p:stCondLst>
                                  <p:iterate>
                                    <p:tmAbs val="0"/>
                                  </p:iterate>
                                  <p:childTnLst>
                                    <p:set>
                                      <p:cBhvr>
                                        <p:cTn id="30" fill="hold"/>
                                        <p:tgtEl>
                                          <p:spTgt spid="32"/>
                                        </p:tgtEl>
                                        <p:attrNameLst>
                                          <p:attrName>style.visibility</p:attrName>
                                        </p:attrNameLst>
                                      </p:cBhvr>
                                      <p:to>
                                        <p:strVal val="visible"/>
                                      </p:to>
                                    </p:set>
                                    <p:animEffect transition="in" filter="box(out)">
                                      <p:cBhvr>
                                        <p:cTn id="31" dur="100"/>
                                        <p:tgtEl>
                                          <p:spTgt spid="32"/>
                                        </p:tgtEl>
                                      </p:cBhvr>
                                    </p:animEffect>
                                  </p:childTnLst>
                                </p:cTn>
                              </p:par>
                            </p:childTnLst>
                          </p:cTn>
                        </p:par>
                        <p:par>
                          <p:cTn id="32" fill="hold">
                            <p:stCondLst>
                              <p:cond delay="100"/>
                            </p:stCondLst>
                            <p:childTnLst>
                              <p:par>
                                <p:cTn id="33" presetID="22" presetClass="entr" presetSubtype="2" fill="hold" grpId="0" nodeType="afterEffect">
                                  <p:stCondLst>
                                    <p:cond delay="0"/>
                                  </p:stCondLst>
                                  <p:iterate>
                                    <p:tmAbs val="0"/>
                                  </p:iterate>
                                  <p:childTnLst>
                                    <p:set>
                                      <p:cBhvr>
                                        <p:cTn id="34" fill="hold"/>
                                        <p:tgtEl>
                                          <p:spTgt spid="27"/>
                                        </p:tgtEl>
                                        <p:attrNameLst>
                                          <p:attrName>style.visibility</p:attrName>
                                        </p:attrNameLst>
                                      </p:cBhvr>
                                      <p:to>
                                        <p:strVal val="visible"/>
                                      </p:to>
                                    </p:set>
                                    <p:animEffect transition="in" filter="wipe(right)">
                                      <p:cBhvr>
                                        <p:cTn id="35" dur="100"/>
                                        <p:tgtEl>
                                          <p:spTgt spid="27"/>
                                        </p:tgtEl>
                                      </p:cBhvr>
                                    </p:animEffect>
                                  </p:childTnLst>
                                </p:cTn>
                              </p:par>
                            </p:childTnLst>
                          </p:cTn>
                        </p:par>
                        <p:par>
                          <p:cTn id="36" fill="hold">
                            <p:stCondLst>
                              <p:cond delay="200"/>
                            </p:stCondLst>
                            <p:childTnLst>
                              <p:par>
                                <p:cTn id="37" presetID="22" presetClass="entr" presetSubtype="8" fill="hold" grpId="0" nodeType="afterEffect">
                                  <p:stCondLst>
                                    <p:cond delay="0"/>
                                  </p:stCondLst>
                                  <p:iterate>
                                    <p:tmAbs val="0"/>
                                  </p:iterate>
                                  <p:childTnLst>
                                    <p:set>
                                      <p:cBhvr>
                                        <p:cTn id="38" fill="hold"/>
                                        <p:tgtEl>
                                          <p:spTgt spid="34"/>
                                        </p:tgtEl>
                                        <p:attrNameLst>
                                          <p:attrName>style.visibility</p:attrName>
                                        </p:attrNameLst>
                                      </p:cBhvr>
                                      <p:to>
                                        <p:strVal val="visible"/>
                                      </p:to>
                                    </p:set>
                                    <p:animEffect transition="in" filter="wipe(left)">
                                      <p:cBhvr>
                                        <p:cTn id="39" dur="100"/>
                                        <p:tgtEl>
                                          <p:spTgt spid="34"/>
                                        </p:tgtEl>
                                      </p:cBhvr>
                                    </p:animEffect>
                                  </p:childTnLst>
                                </p:cTn>
                              </p:par>
                            </p:childTnLst>
                          </p:cTn>
                        </p:par>
                        <p:par>
                          <p:cTn id="40" fill="hold">
                            <p:stCondLst>
                              <p:cond delay="300"/>
                            </p:stCondLst>
                            <p:childTnLst>
                              <p:par>
                                <p:cTn id="41" presetID="22" presetClass="entr" presetSubtype="8" fill="hold" grpId="0" nodeType="afterEffect">
                                  <p:stCondLst>
                                    <p:cond delay="0"/>
                                  </p:stCondLst>
                                  <p:iterate>
                                    <p:tmAbs val="0"/>
                                  </p:iterate>
                                  <p:childTnLst>
                                    <p:set>
                                      <p:cBhvr>
                                        <p:cTn id="42" fill="hold"/>
                                        <p:tgtEl>
                                          <p:spTgt spid="39"/>
                                        </p:tgtEl>
                                        <p:attrNameLst>
                                          <p:attrName>style.visibility</p:attrName>
                                        </p:attrNameLst>
                                      </p:cBhvr>
                                      <p:to>
                                        <p:strVal val="visible"/>
                                      </p:to>
                                    </p:set>
                                    <p:animEffect transition="in" filter="wipe(left)">
                                      <p:cBhvr>
                                        <p:cTn id="43" dur="100"/>
                                        <p:tgtEl>
                                          <p:spTgt spid="39"/>
                                        </p:tgtEl>
                                      </p:cBhvr>
                                    </p:animEffect>
                                  </p:childTnLst>
                                </p:cTn>
                              </p:par>
                              <p:par>
                                <p:cTn id="44" presetID="4" presetClass="entr" presetSubtype="32" fill="hold" grpId="0" nodeType="withEffect">
                                  <p:stCondLst>
                                    <p:cond delay="0"/>
                                  </p:stCondLst>
                                  <p:iterate>
                                    <p:tmAbs val="0"/>
                                  </p:iterate>
                                  <p:childTnLst>
                                    <p:set>
                                      <p:cBhvr>
                                        <p:cTn id="45" fill="hold"/>
                                        <p:tgtEl>
                                          <p:spTgt spid="45"/>
                                        </p:tgtEl>
                                        <p:attrNameLst>
                                          <p:attrName>style.visibility</p:attrName>
                                        </p:attrNameLst>
                                      </p:cBhvr>
                                      <p:to>
                                        <p:strVal val="visible"/>
                                      </p:to>
                                    </p:set>
                                    <p:animEffect transition="in" filter="box(out)">
                                      <p:cBhvr>
                                        <p:cTn id="46" dur="100"/>
                                        <p:tgtEl>
                                          <p:spTgt spid="45"/>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32" fill="hold" grpId="0" nodeType="clickEffect">
                                  <p:stCondLst>
                                    <p:cond delay="0"/>
                                  </p:stCondLst>
                                  <p:iterate>
                                    <p:tmAbs val="0"/>
                                  </p:iterate>
                                  <p:childTnLst>
                                    <p:set>
                                      <p:cBhvr>
                                        <p:cTn id="50" fill="hold"/>
                                        <p:tgtEl>
                                          <p:spTgt spid="31"/>
                                        </p:tgtEl>
                                        <p:attrNameLst>
                                          <p:attrName>style.visibility</p:attrName>
                                        </p:attrNameLst>
                                      </p:cBhvr>
                                      <p:to>
                                        <p:strVal val="visible"/>
                                      </p:to>
                                    </p:set>
                                    <p:animEffect transition="in" filter="box(out)">
                                      <p:cBhvr>
                                        <p:cTn id="51" dur="100"/>
                                        <p:tgtEl>
                                          <p:spTgt spid="31"/>
                                        </p:tgtEl>
                                      </p:cBhvr>
                                    </p:animEffect>
                                  </p:childTnLst>
                                </p:cTn>
                              </p:par>
                            </p:childTnLst>
                          </p:cTn>
                        </p:par>
                        <p:par>
                          <p:cTn id="52" fill="hold">
                            <p:stCondLst>
                              <p:cond delay="100"/>
                            </p:stCondLst>
                            <p:childTnLst>
                              <p:par>
                                <p:cTn id="53" presetID="22" presetClass="entr" presetSubtype="2" fill="hold" grpId="0" nodeType="afterEffect">
                                  <p:stCondLst>
                                    <p:cond delay="0"/>
                                  </p:stCondLst>
                                  <p:iterate>
                                    <p:tmAbs val="0"/>
                                  </p:iterate>
                                  <p:childTnLst>
                                    <p:set>
                                      <p:cBhvr>
                                        <p:cTn id="54" fill="hold"/>
                                        <p:tgtEl>
                                          <p:spTgt spid="28"/>
                                        </p:tgtEl>
                                        <p:attrNameLst>
                                          <p:attrName>style.visibility</p:attrName>
                                        </p:attrNameLst>
                                      </p:cBhvr>
                                      <p:to>
                                        <p:strVal val="visible"/>
                                      </p:to>
                                    </p:set>
                                    <p:animEffect transition="in" filter="wipe(right)">
                                      <p:cBhvr>
                                        <p:cTn id="55" dur="100"/>
                                        <p:tgtEl>
                                          <p:spTgt spid="28"/>
                                        </p:tgtEl>
                                      </p:cBhvr>
                                    </p:animEffect>
                                  </p:childTnLst>
                                </p:cTn>
                              </p:par>
                            </p:childTnLst>
                          </p:cTn>
                        </p:par>
                        <p:par>
                          <p:cTn id="56" fill="hold">
                            <p:stCondLst>
                              <p:cond delay="200"/>
                            </p:stCondLst>
                            <p:childTnLst>
                              <p:par>
                                <p:cTn id="57" presetID="22" presetClass="entr" presetSubtype="8" fill="hold" grpId="0" nodeType="afterEffect">
                                  <p:stCondLst>
                                    <p:cond delay="0"/>
                                  </p:stCondLst>
                                  <p:iterate>
                                    <p:tmAbs val="0"/>
                                  </p:iterate>
                                  <p:childTnLst>
                                    <p:set>
                                      <p:cBhvr>
                                        <p:cTn id="58" fill="hold"/>
                                        <p:tgtEl>
                                          <p:spTgt spid="36"/>
                                        </p:tgtEl>
                                        <p:attrNameLst>
                                          <p:attrName>style.visibility</p:attrName>
                                        </p:attrNameLst>
                                      </p:cBhvr>
                                      <p:to>
                                        <p:strVal val="visible"/>
                                      </p:to>
                                    </p:set>
                                    <p:animEffect transition="in" filter="wipe(left)">
                                      <p:cBhvr>
                                        <p:cTn id="59" dur="100"/>
                                        <p:tgtEl>
                                          <p:spTgt spid="36"/>
                                        </p:tgtEl>
                                      </p:cBhvr>
                                    </p:animEffect>
                                  </p:childTnLst>
                                </p:cTn>
                              </p:par>
                            </p:childTnLst>
                          </p:cTn>
                        </p:par>
                        <p:par>
                          <p:cTn id="60" fill="hold">
                            <p:stCondLst>
                              <p:cond delay="300"/>
                            </p:stCondLst>
                            <p:childTnLst>
                              <p:par>
                                <p:cTn id="61" presetID="22" presetClass="entr" presetSubtype="8" fill="hold" grpId="0" nodeType="afterEffect">
                                  <p:stCondLst>
                                    <p:cond delay="0"/>
                                  </p:stCondLst>
                                  <p:iterate>
                                    <p:tmAbs val="0"/>
                                  </p:iterate>
                                  <p:childTnLst>
                                    <p:set>
                                      <p:cBhvr>
                                        <p:cTn id="62" fill="hold"/>
                                        <p:tgtEl>
                                          <p:spTgt spid="40"/>
                                        </p:tgtEl>
                                        <p:attrNameLst>
                                          <p:attrName>style.visibility</p:attrName>
                                        </p:attrNameLst>
                                      </p:cBhvr>
                                      <p:to>
                                        <p:strVal val="visible"/>
                                      </p:to>
                                    </p:set>
                                    <p:animEffect transition="in" filter="wipe(left)">
                                      <p:cBhvr>
                                        <p:cTn id="63" dur="100"/>
                                        <p:tgtEl>
                                          <p:spTgt spid="40"/>
                                        </p:tgtEl>
                                      </p:cBhvr>
                                    </p:animEffect>
                                  </p:childTnLst>
                                </p:cTn>
                              </p:par>
                              <p:par>
                                <p:cTn id="64" presetID="4" presetClass="entr" presetSubtype="32" fill="hold" grpId="0" nodeType="withEffect">
                                  <p:stCondLst>
                                    <p:cond delay="0"/>
                                  </p:stCondLst>
                                  <p:iterate>
                                    <p:tmAbs val="0"/>
                                  </p:iterate>
                                  <p:childTnLst>
                                    <p:set>
                                      <p:cBhvr>
                                        <p:cTn id="65" fill="hold"/>
                                        <p:tgtEl>
                                          <p:spTgt spid="48"/>
                                        </p:tgtEl>
                                        <p:attrNameLst>
                                          <p:attrName>style.visibility</p:attrName>
                                        </p:attrNameLst>
                                      </p:cBhvr>
                                      <p:to>
                                        <p:strVal val="visible"/>
                                      </p:to>
                                    </p:set>
                                    <p:animEffect transition="in" filter="box(out)">
                                      <p:cBhvr>
                                        <p:cTn id="66" dur="100"/>
                                        <p:tgtEl>
                                          <p:spTgt spid="48"/>
                                        </p:tgtEl>
                                      </p:cBhvr>
                                    </p:animEffect>
                                  </p:childTnLst>
                                </p:cTn>
                              </p:par>
                            </p:childTnLst>
                          </p:cTn>
                        </p:par>
                      </p:childTnLst>
                    </p:cTn>
                  </p:par>
                  <p:par>
                    <p:cTn id="67" fill="hold">
                      <p:stCondLst>
                        <p:cond delay="indefinite"/>
                      </p:stCondLst>
                      <p:childTnLst>
                        <p:par>
                          <p:cTn id="68" fill="hold">
                            <p:stCondLst>
                              <p:cond delay="0"/>
                            </p:stCondLst>
                            <p:childTnLst>
                              <p:par>
                                <p:cTn id="69" presetID="4" presetClass="entr" presetSubtype="32" fill="hold" grpId="0" nodeType="clickEffect">
                                  <p:stCondLst>
                                    <p:cond delay="0"/>
                                  </p:stCondLst>
                                  <p:iterate>
                                    <p:tmAbs val="0"/>
                                  </p:iterate>
                                  <p:childTnLst>
                                    <p:set>
                                      <p:cBhvr>
                                        <p:cTn id="70" fill="hold"/>
                                        <p:tgtEl>
                                          <p:spTgt spid="30"/>
                                        </p:tgtEl>
                                        <p:attrNameLst>
                                          <p:attrName>style.visibility</p:attrName>
                                        </p:attrNameLst>
                                      </p:cBhvr>
                                      <p:to>
                                        <p:strVal val="visible"/>
                                      </p:to>
                                    </p:set>
                                    <p:animEffect transition="in" filter="box(out)">
                                      <p:cBhvr>
                                        <p:cTn id="71" dur="100"/>
                                        <p:tgtEl>
                                          <p:spTgt spid="30"/>
                                        </p:tgtEl>
                                      </p:cBhvr>
                                    </p:animEffect>
                                  </p:childTnLst>
                                </p:cTn>
                              </p:par>
                            </p:childTnLst>
                          </p:cTn>
                        </p:par>
                        <p:par>
                          <p:cTn id="72" fill="hold">
                            <p:stCondLst>
                              <p:cond delay="100"/>
                            </p:stCondLst>
                            <p:childTnLst>
                              <p:par>
                                <p:cTn id="73" presetID="22" presetClass="entr" presetSubtype="2" fill="hold" grpId="0" nodeType="afterEffect">
                                  <p:stCondLst>
                                    <p:cond delay="0"/>
                                  </p:stCondLst>
                                  <p:iterate>
                                    <p:tmAbs val="0"/>
                                  </p:iterate>
                                  <p:childTnLst>
                                    <p:set>
                                      <p:cBhvr>
                                        <p:cTn id="74" fill="hold"/>
                                        <p:tgtEl>
                                          <p:spTgt spid="29"/>
                                        </p:tgtEl>
                                        <p:attrNameLst>
                                          <p:attrName>style.visibility</p:attrName>
                                        </p:attrNameLst>
                                      </p:cBhvr>
                                      <p:to>
                                        <p:strVal val="visible"/>
                                      </p:to>
                                    </p:set>
                                    <p:animEffect transition="in" filter="wipe(right)">
                                      <p:cBhvr>
                                        <p:cTn id="75" dur="100"/>
                                        <p:tgtEl>
                                          <p:spTgt spid="29"/>
                                        </p:tgtEl>
                                      </p:cBhvr>
                                    </p:animEffect>
                                  </p:childTnLst>
                                </p:cTn>
                              </p:par>
                            </p:childTnLst>
                          </p:cTn>
                        </p:par>
                        <p:par>
                          <p:cTn id="76" fill="hold">
                            <p:stCondLst>
                              <p:cond delay="200"/>
                            </p:stCondLst>
                            <p:childTnLst>
                              <p:par>
                                <p:cTn id="77" presetID="22" presetClass="entr" presetSubtype="8" fill="hold" grpId="0" nodeType="afterEffect">
                                  <p:stCondLst>
                                    <p:cond delay="0"/>
                                  </p:stCondLst>
                                  <p:iterate>
                                    <p:tmAbs val="0"/>
                                  </p:iterate>
                                  <p:childTnLst>
                                    <p:set>
                                      <p:cBhvr>
                                        <p:cTn id="78" fill="hold"/>
                                        <p:tgtEl>
                                          <p:spTgt spid="37"/>
                                        </p:tgtEl>
                                        <p:attrNameLst>
                                          <p:attrName>style.visibility</p:attrName>
                                        </p:attrNameLst>
                                      </p:cBhvr>
                                      <p:to>
                                        <p:strVal val="visible"/>
                                      </p:to>
                                    </p:set>
                                    <p:animEffect transition="in" filter="wipe(left)">
                                      <p:cBhvr>
                                        <p:cTn id="79" dur="100"/>
                                        <p:tgtEl>
                                          <p:spTgt spid="37"/>
                                        </p:tgtEl>
                                      </p:cBhvr>
                                    </p:animEffect>
                                  </p:childTnLst>
                                </p:cTn>
                              </p:par>
                            </p:childTnLst>
                          </p:cTn>
                        </p:par>
                        <p:par>
                          <p:cTn id="80" fill="hold">
                            <p:stCondLst>
                              <p:cond delay="300"/>
                            </p:stCondLst>
                            <p:childTnLst>
                              <p:par>
                                <p:cTn id="81" presetID="22" presetClass="entr" presetSubtype="8" fill="hold" grpId="0" nodeType="afterEffect">
                                  <p:stCondLst>
                                    <p:cond delay="0"/>
                                  </p:stCondLst>
                                  <p:iterate>
                                    <p:tmAbs val="0"/>
                                  </p:iterate>
                                  <p:childTnLst>
                                    <p:set>
                                      <p:cBhvr>
                                        <p:cTn id="82" fill="hold"/>
                                        <p:tgtEl>
                                          <p:spTgt spid="41"/>
                                        </p:tgtEl>
                                        <p:attrNameLst>
                                          <p:attrName>style.visibility</p:attrName>
                                        </p:attrNameLst>
                                      </p:cBhvr>
                                      <p:to>
                                        <p:strVal val="visible"/>
                                      </p:to>
                                    </p:set>
                                    <p:animEffect transition="in" filter="wipe(left)">
                                      <p:cBhvr>
                                        <p:cTn id="83" dur="100"/>
                                        <p:tgtEl>
                                          <p:spTgt spid="41"/>
                                        </p:tgtEl>
                                      </p:cBhvr>
                                    </p:animEffect>
                                  </p:childTnLst>
                                </p:cTn>
                              </p:par>
                              <p:par>
                                <p:cTn id="84" presetID="4" presetClass="entr" presetSubtype="32" fill="hold" grpId="0" nodeType="withEffect">
                                  <p:stCondLst>
                                    <p:cond delay="0"/>
                                  </p:stCondLst>
                                  <p:iterate>
                                    <p:tmAbs val="0"/>
                                  </p:iterate>
                                  <p:childTnLst>
                                    <p:set>
                                      <p:cBhvr>
                                        <p:cTn id="85" fill="hold"/>
                                        <p:tgtEl>
                                          <p:spTgt spid="51"/>
                                        </p:tgtEl>
                                        <p:attrNameLst>
                                          <p:attrName>style.visibility</p:attrName>
                                        </p:attrNameLst>
                                      </p:cBhvr>
                                      <p:to>
                                        <p:strVal val="visible"/>
                                      </p:to>
                                    </p:set>
                                    <p:animEffect transition="in" filter="box(out)">
                                      <p:cBhvr>
                                        <p:cTn id="86" dur="100"/>
                                        <p:tgtEl>
                                          <p:spTgt spid="51"/>
                                        </p:tgtEl>
                                      </p:cBhvr>
                                    </p:animEffect>
                                  </p:childTnLst>
                                </p:cTn>
                              </p:par>
                            </p:childTnLst>
                          </p:cTn>
                        </p:par>
                        <p:par>
                          <p:cTn id="87" fill="hold">
                            <p:stCondLst>
                              <p:cond delay="400"/>
                            </p:stCondLst>
                            <p:childTnLst>
                              <p:par>
                                <p:cTn id="88" presetID="4" presetClass="entr" presetSubtype="32" fill="hold" grpId="0" nodeType="afterEffect">
                                  <p:stCondLst>
                                    <p:cond delay="0"/>
                                  </p:stCondLst>
                                  <p:iterate>
                                    <p:tmAbs val="0"/>
                                  </p:iterate>
                                  <p:childTnLst>
                                    <p:set>
                                      <p:cBhvr>
                                        <p:cTn id="89" fill="hold"/>
                                        <p:tgtEl>
                                          <p:spTgt spid="58"/>
                                        </p:tgtEl>
                                        <p:attrNameLst>
                                          <p:attrName>style.visibility</p:attrName>
                                        </p:attrNameLst>
                                      </p:cBhvr>
                                      <p:to>
                                        <p:strVal val="visible"/>
                                      </p:to>
                                    </p:set>
                                    <p:animEffect transition="in" filter="box(out)">
                                      <p:cBhvr>
                                        <p:cTn id="90" dur="1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advAuto="0"/>
      <p:bldP spid="27" grpId="0" animBg="1" advAuto="0"/>
      <p:bldP spid="28" grpId="0" animBg="1" advAuto="0"/>
      <p:bldP spid="29" grpId="0" animBg="1" advAuto="0"/>
      <p:bldP spid="30" grpId="0" animBg="1" advAuto="0"/>
      <p:bldP spid="31" grpId="0" animBg="1" advAuto="0"/>
      <p:bldP spid="32" grpId="0" animBg="1" advAuto="0"/>
      <p:bldP spid="33" grpId="0" animBg="1" advAuto="0"/>
      <p:bldP spid="34" grpId="0" animBg="1" advAuto="0"/>
      <p:bldP spid="35" grpId="0" animBg="1" advAuto="0"/>
      <p:bldP spid="36" grpId="0" animBg="1" advAuto="0"/>
      <p:bldP spid="37" grpId="0" animBg="1" advAuto="0"/>
      <p:bldP spid="38" grpId="0" animBg="1" advAuto="0"/>
      <p:bldP spid="39" grpId="0" animBg="1" advAuto="0"/>
      <p:bldP spid="40" grpId="0" animBg="1" advAuto="0"/>
      <p:bldP spid="41" grpId="0" animBg="1" advAuto="0"/>
      <p:bldP spid="42" grpId="0" animBg="1" advAuto="0"/>
      <p:bldP spid="45" grpId="0" animBg="1" advAuto="0"/>
      <p:bldP spid="48" grpId="0" animBg="1" advAuto="0"/>
      <p:bldP spid="51" grpId="0" animBg="1" advAuto="0"/>
      <p:bldP spid="58" grpId="0" animBg="1" advAuto="0"/>
      <p:bldP spid="61"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90716C0B-A4F4-4616-9B1C-5F75AA8ADED1}"/>
              </a:ext>
            </a:extLst>
          </p:cNvPr>
          <p:cNvSpPr>
            <a:spLocks noGrp="1"/>
          </p:cNvSpPr>
          <p:nvPr>
            <p:ph type="sldNum" sz="quarter" idx="12"/>
          </p:nvPr>
        </p:nvSpPr>
        <p:spPr/>
        <p:txBody>
          <a:bodyPr/>
          <a:lstStyle/>
          <a:p>
            <a:fld id="{CB318F78-A315-46C9-8B3F-2431B4397D31}" type="slidenum">
              <a:rPr lang="en-US" smtClean="0"/>
              <a:t>11</a:t>
            </a:fld>
            <a:endParaRPr lang="en-US" dirty="0"/>
          </a:p>
        </p:txBody>
      </p:sp>
      <p:sp>
        <p:nvSpPr>
          <p:cNvPr id="26" name="Right Triangle 2">
            <a:extLst>
              <a:ext uri="{FF2B5EF4-FFF2-40B4-BE49-F238E27FC236}">
                <a16:creationId xmlns:a16="http://schemas.microsoft.com/office/drawing/2014/main" id="{3EB02E2E-61E3-496C-A5EE-914045C7B054}"/>
              </a:ext>
            </a:extLst>
          </p:cNvPr>
          <p:cNvSpPr/>
          <p:nvPr/>
        </p:nvSpPr>
        <p:spPr>
          <a:xfrm rot="10800000">
            <a:off x="1080055" y="3330045"/>
            <a:ext cx="326532" cy="3231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0CB100"/>
              </a:gs>
              <a:gs pos="46821">
                <a:srgbClr val="67CE02"/>
              </a:gs>
              <a:gs pos="99075">
                <a:srgbClr val="C3EA03"/>
              </a:gs>
            </a:gsLst>
          </a:gradFill>
          <a:ln w="12700">
            <a:miter lim="400000"/>
          </a:ln>
        </p:spPr>
        <p:txBody>
          <a:bodyPr lIns="34289" tIns="34289" rIns="34289" bIns="34289" anchor="ctr"/>
          <a:lstStyle/>
          <a:p>
            <a:pPr>
              <a:defRPr>
                <a:solidFill>
                  <a:srgbClr val="FFFFFF"/>
                </a:solidFill>
              </a:defRPr>
            </a:pPr>
            <a:endParaRPr sz="1350"/>
          </a:p>
        </p:txBody>
      </p:sp>
      <p:sp>
        <p:nvSpPr>
          <p:cNvPr id="27" name="Right Triangle 14">
            <a:extLst>
              <a:ext uri="{FF2B5EF4-FFF2-40B4-BE49-F238E27FC236}">
                <a16:creationId xmlns:a16="http://schemas.microsoft.com/office/drawing/2014/main" id="{174A6EC1-D7B7-4BF7-AC4A-6B86E634CCCC}"/>
              </a:ext>
            </a:extLst>
          </p:cNvPr>
          <p:cNvSpPr/>
          <p:nvPr/>
        </p:nvSpPr>
        <p:spPr>
          <a:xfrm rot="10800000">
            <a:off x="2236518" y="4065780"/>
            <a:ext cx="326532" cy="3231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2372">
                <a:srgbClr val="FF0040"/>
              </a:gs>
              <a:gs pos="37053">
                <a:srgbClr val="FF0071"/>
              </a:gs>
              <a:gs pos="99150">
                <a:srgbClr val="FF00A2"/>
              </a:gs>
            </a:gsLst>
          </a:gradFill>
          <a:ln w="12700">
            <a:miter lim="400000"/>
          </a:ln>
        </p:spPr>
        <p:txBody>
          <a:bodyPr lIns="34289" tIns="34289" rIns="34289" bIns="34289" anchor="ctr"/>
          <a:lstStyle/>
          <a:p>
            <a:pPr>
              <a:defRPr>
                <a:solidFill>
                  <a:srgbClr val="FFFFFF"/>
                </a:solidFill>
              </a:defRPr>
            </a:pPr>
            <a:endParaRPr sz="1350"/>
          </a:p>
        </p:txBody>
      </p:sp>
      <p:sp>
        <p:nvSpPr>
          <p:cNvPr id="28" name="Right Triangle 26">
            <a:extLst>
              <a:ext uri="{FF2B5EF4-FFF2-40B4-BE49-F238E27FC236}">
                <a16:creationId xmlns:a16="http://schemas.microsoft.com/office/drawing/2014/main" id="{D23A71EF-79F3-4327-BE3F-74A468043DC7}"/>
              </a:ext>
            </a:extLst>
          </p:cNvPr>
          <p:cNvSpPr/>
          <p:nvPr/>
        </p:nvSpPr>
        <p:spPr>
          <a:xfrm rot="10800000">
            <a:off x="3422582" y="4807928"/>
            <a:ext cx="326532" cy="3231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FFC203"/>
              </a:gs>
              <a:gs pos="36657">
                <a:srgbClr val="FF7D25"/>
              </a:gs>
              <a:gs pos="77153">
                <a:srgbClr val="FF3847"/>
              </a:gs>
            </a:gsLst>
          </a:gradFill>
          <a:ln w="12700">
            <a:miter lim="400000"/>
          </a:ln>
        </p:spPr>
        <p:txBody>
          <a:bodyPr lIns="34289" tIns="34289" rIns="34289" bIns="34289" anchor="ctr"/>
          <a:lstStyle/>
          <a:p>
            <a:pPr>
              <a:defRPr>
                <a:solidFill>
                  <a:srgbClr val="FFFFFF"/>
                </a:solidFill>
              </a:defRPr>
            </a:pPr>
            <a:endParaRPr sz="1350"/>
          </a:p>
        </p:txBody>
      </p:sp>
      <p:sp>
        <p:nvSpPr>
          <p:cNvPr id="29" name="Right Triangle 38">
            <a:extLst>
              <a:ext uri="{FF2B5EF4-FFF2-40B4-BE49-F238E27FC236}">
                <a16:creationId xmlns:a16="http://schemas.microsoft.com/office/drawing/2014/main" id="{57B572E8-0409-4383-8D37-035508131C69}"/>
              </a:ext>
            </a:extLst>
          </p:cNvPr>
          <p:cNvSpPr/>
          <p:nvPr/>
        </p:nvSpPr>
        <p:spPr>
          <a:xfrm rot="10800000">
            <a:off x="4620552" y="5535359"/>
            <a:ext cx="326532" cy="3231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F000C6"/>
              </a:gs>
              <a:gs pos="46532">
                <a:srgbClr val="B800C4"/>
              </a:gs>
              <a:gs pos="100000">
                <a:srgbClr val="8000C2"/>
              </a:gs>
            </a:gsLst>
          </a:gradFill>
          <a:ln w="12700">
            <a:miter lim="400000"/>
          </a:ln>
        </p:spPr>
        <p:txBody>
          <a:bodyPr lIns="34289" tIns="34289" rIns="34289" bIns="34289" anchor="ctr"/>
          <a:lstStyle/>
          <a:p>
            <a:pPr>
              <a:defRPr>
                <a:solidFill>
                  <a:srgbClr val="FFFFFF"/>
                </a:solidFill>
              </a:defRPr>
            </a:pPr>
            <a:endParaRPr sz="1350"/>
          </a:p>
        </p:txBody>
      </p:sp>
      <p:pic>
        <p:nvPicPr>
          <p:cNvPr id="30" name="Picture 50" descr="Picture 50">
            <a:extLst>
              <a:ext uri="{FF2B5EF4-FFF2-40B4-BE49-F238E27FC236}">
                <a16:creationId xmlns:a16="http://schemas.microsoft.com/office/drawing/2014/main" id="{9EBC3898-FC74-49E8-8626-C9185E2EDFDB}"/>
              </a:ext>
            </a:extLst>
          </p:cNvPr>
          <p:cNvPicPr>
            <a:picLocks noChangeAspect="1"/>
          </p:cNvPicPr>
          <p:nvPr/>
        </p:nvPicPr>
        <p:blipFill>
          <a:blip r:embed="rId3">
            <a:alphaModFix amt="70000"/>
          </a:blip>
          <a:srcRect t="7891"/>
          <a:stretch>
            <a:fillRect/>
          </a:stretch>
        </p:blipFill>
        <p:spPr>
          <a:xfrm>
            <a:off x="4794145" y="4554545"/>
            <a:ext cx="152900" cy="2029320"/>
          </a:xfrm>
          <a:prstGeom prst="rect">
            <a:avLst/>
          </a:prstGeom>
          <a:ln w="12700">
            <a:miter lim="400000"/>
          </a:ln>
        </p:spPr>
      </p:pic>
      <p:pic>
        <p:nvPicPr>
          <p:cNvPr id="31" name="Picture 51" descr="Picture 51">
            <a:extLst>
              <a:ext uri="{FF2B5EF4-FFF2-40B4-BE49-F238E27FC236}">
                <a16:creationId xmlns:a16="http://schemas.microsoft.com/office/drawing/2014/main" id="{BCF4C46B-4343-41C4-BA74-D26498933466}"/>
              </a:ext>
            </a:extLst>
          </p:cNvPr>
          <p:cNvPicPr>
            <a:picLocks noChangeAspect="1"/>
          </p:cNvPicPr>
          <p:nvPr/>
        </p:nvPicPr>
        <p:blipFill>
          <a:blip r:embed="rId3">
            <a:alphaModFix amt="70000"/>
          </a:blip>
          <a:srcRect t="8843"/>
          <a:stretch>
            <a:fillRect/>
          </a:stretch>
        </p:blipFill>
        <p:spPr>
          <a:xfrm>
            <a:off x="3597580" y="4143537"/>
            <a:ext cx="152900" cy="2008352"/>
          </a:xfrm>
          <a:prstGeom prst="rect">
            <a:avLst/>
          </a:prstGeom>
          <a:ln w="12700">
            <a:miter lim="400000"/>
          </a:ln>
        </p:spPr>
      </p:pic>
      <p:pic>
        <p:nvPicPr>
          <p:cNvPr id="32" name="Picture 52" descr="Picture 52">
            <a:extLst>
              <a:ext uri="{FF2B5EF4-FFF2-40B4-BE49-F238E27FC236}">
                <a16:creationId xmlns:a16="http://schemas.microsoft.com/office/drawing/2014/main" id="{C4EF7387-6DD5-4E7C-B327-6374C43A2501}"/>
              </a:ext>
            </a:extLst>
          </p:cNvPr>
          <p:cNvPicPr>
            <a:picLocks noChangeAspect="1"/>
          </p:cNvPicPr>
          <p:nvPr/>
        </p:nvPicPr>
        <p:blipFill>
          <a:blip r:embed="rId3">
            <a:alphaModFix amt="70000"/>
          </a:blip>
          <a:stretch>
            <a:fillRect/>
          </a:stretch>
        </p:blipFill>
        <p:spPr>
          <a:xfrm>
            <a:off x="2411910" y="3328625"/>
            <a:ext cx="152900" cy="2203190"/>
          </a:xfrm>
          <a:prstGeom prst="rect">
            <a:avLst/>
          </a:prstGeom>
          <a:ln w="12700">
            <a:miter lim="400000"/>
          </a:ln>
        </p:spPr>
      </p:pic>
      <p:pic>
        <p:nvPicPr>
          <p:cNvPr id="33" name="Picture 53" descr="Picture 53">
            <a:extLst>
              <a:ext uri="{FF2B5EF4-FFF2-40B4-BE49-F238E27FC236}">
                <a16:creationId xmlns:a16="http://schemas.microsoft.com/office/drawing/2014/main" id="{A454F1DB-4E60-4A59-BF2A-2C729173F34C}"/>
              </a:ext>
            </a:extLst>
          </p:cNvPr>
          <p:cNvPicPr>
            <a:picLocks noChangeAspect="1"/>
          </p:cNvPicPr>
          <p:nvPr/>
        </p:nvPicPr>
        <p:blipFill>
          <a:blip r:embed="rId3">
            <a:alphaModFix amt="70000"/>
          </a:blip>
          <a:srcRect t="5200"/>
          <a:stretch>
            <a:fillRect/>
          </a:stretch>
        </p:blipFill>
        <p:spPr>
          <a:xfrm>
            <a:off x="1253870" y="2590800"/>
            <a:ext cx="152900" cy="2088617"/>
          </a:xfrm>
          <a:prstGeom prst="rect">
            <a:avLst/>
          </a:prstGeom>
          <a:ln w="12700">
            <a:miter lim="400000"/>
          </a:ln>
        </p:spPr>
      </p:pic>
      <p:sp>
        <p:nvSpPr>
          <p:cNvPr id="34" name="Rectangle 20">
            <a:extLst>
              <a:ext uri="{FF2B5EF4-FFF2-40B4-BE49-F238E27FC236}">
                <a16:creationId xmlns:a16="http://schemas.microsoft.com/office/drawing/2014/main" id="{2FCD2CC5-D3E9-4A6B-A627-6C4D0B637258}"/>
              </a:ext>
            </a:extLst>
          </p:cNvPr>
          <p:cNvSpPr/>
          <p:nvPr/>
        </p:nvSpPr>
        <p:spPr>
          <a:xfrm>
            <a:off x="2236519" y="3477825"/>
            <a:ext cx="3890238"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CC3399"/>
          </a:solidFill>
          <a:ln w="12700">
            <a:miter lim="400000"/>
          </a:ln>
        </p:spPr>
        <p:txBody>
          <a:bodyPr lIns="34289" tIns="34289" rIns="34289" bIns="34289" anchor="ctr"/>
          <a:lstStyle/>
          <a:p>
            <a:pPr>
              <a:defRPr>
                <a:solidFill>
                  <a:srgbClr val="FFFFFF"/>
                </a:solidFill>
              </a:defRPr>
            </a:pPr>
            <a:endParaRPr sz="1350"/>
          </a:p>
        </p:txBody>
      </p:sp>
      <p:sp>
        <p:nvSpPr>
          <p:cNvPr id="35" name="Rectangle 8">
            <a:extLst>
              <a:ext uri="{FF2B5EF4-FFF2-40B4-BE49-F238E27FC236}">
                <a16:creationId xmlns:a16="http://schemas.microsoft.com/office/drawing/2014/main" id="{19207EFB-B4A2-4822-A69C-567C18E81954}"/>
              </a:ext>
            </a:extLst>
          </p:cNvPr>
          <p:cNvSpPr/>
          <p:nvPr/>
        </p:nvSpPr>
        <p:spPr>
          <a:xfrm>
            <a:off x="1080055" y="2742088"/>
            <a:ext cx="3890238" cy="5878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92D050"/>
          </a:solidFill>
          <a:ln w="12700">
            <a:miter lim="400000"/>
          </a:ln>
        </p:spPr>
        <p:txBody>
          <a:bodyPr lIns="34289" tIns="34289" rIns="34289" bIns="34289" anchor="ctr"/>
          <a:lstStyle/>
          <a:p>
            <a:pPr>
              <a:defRPr>
                <a:solidFill>
                  <a:srgbClr val="FFFFFF"/>
                </a:solidFill>
              </a:defRPr>
            </a:pPr>
            <a:endParaRPr sz="1350"/>
          </a:p>
        </p:txBody>
      </p:sp>
      <p:sp>
        <p:nvSpPr>
          <p:cNvPr id="36" name="Rectangle 32">
            <a:extLst>
              <a:ext uri="{FF2B5EF4-FFF2-40B4-BE49-F238E27FC236}">
                <a16:creationId xmlns:a16="http://schemas.microsoft.com/office/drawing/2014/main" id="{7B48DBF4-4024-4C6C-A665-BC63C210E2BF}"/>
              </a:ext>
            </a:extLst>
          </p:cNvPr>
          <p:cNvSpPr/>
          <p:nvPr/>
        </p:nvSpPr>
        <p:spPr>
          <a:xfrm>
            <a:off x="3424963" y="4221466"/>
            <a:ext cx="3890238"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FF6600"/>
          </a:solidFill>
          <a:ln w="12700">
            <a:miter lim="400000"/>
          </a:ln>
        </p:spPr>
        <p:txBody>
          <a:bodyPr lIns="34289" tIns="34289" rIns="34289" bIns="34289" anchor="ctr"/>
          <a:lstStyle/>
          <a:p>
            <a:pPr>
              <a:defRPr>
                <a:solidFill>
                  <a:srgbClr val="FFFFFF"/>
                </a:solidFill>
              </a:defRPr>
            </a:pPr>
            <a:endParaRPr sz="1350"/>
          </a:p>
        </p:txBody>
      </p:sp>
      <p:sp>
        <p:nvSpPr>
          <p:cNvPr id="37" name="Rectangle 44">
            <a:extLst>
              <a:ext uri="{FF2B5EF4-FFF2-40B4-BE49-F238E27FC236}">
                <a16:creationId xmlns:a16="http://schemas.microsoft.com/office/drawing/2014/main" id="{BD66F767-04ED-45C3-BB84-1C46D5DA6B32}"/>
              </a:ext>
            </a:extLst>
          </p:cNvPr>
          <p:cNvSpPr/>
          <p:nvPr/>
        </p:nvSpPr>
        <p:spPr>
          <a:xfrm>
            <a:off x="4620552" y="4947404"/>
            <a:ext cx="3890241"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7030A0"/>
          </a:solidFill>
          <a:ln w="12700">
            <a:miter lim="400000"/>
          </a:ln>
        </p:spPr>
        <p:txBody>
          <a:bodyPr lIns="34289" tIns="34289" rIns="34289" bIns="34289" anchor="ctr"/>
          <a:lstStyle/>
          <a:p>
            <a:pPr>
              <a:defRPr>
                <a:solidFill>
                  <a:srgbClr val="FFFFFF"/>
                </a:solidFill>
              </a:defRPr>
            </a:pPr>
            <a:endParaRPr sz="1350"/>
          </a:p>
        </p:txBody>
      </p:sp>
      <p:pic>
        <p:nvPicPr>
          <p:cNvPr id="38" name="TinyPPT_2019.png" descr="TinyPPT_2019.png">
            <a:extLst>
              <a:ext uri="{FF2B5EF4-FFF2-40B4-BE49-F238E27FC236}">
                <a16:creationId xmlns:a16="http://schemas.microsoft.com/office/drawing/2014/main" id="{734316B8-875C-4458-A177-990240873A32}"/>
              </a:ext>
            </a:extLst>
          </p:cNvPr>
          <p:cNvPicPr>
            <a:picLocks noChangeAspect="1"/>
          </p:cNvPicPr>
          <p:nvPr/>
        </p:nvPicPr>
        <p:blipFill>
          <a:blip r:embed="rId4">
            <a:alphaModFix amt="64876"/>
          </a:blip>
          <a:srcRect l="29878" t="18045" r="7893" b="18044"/>
          <a:stretch>
            <a:fillRect/>
          </a:stretch>
        </p:blipFill>
        <p:spPr>
          <a:xfrm>
            <a:off x="1118327" y="3329284"/>
            <a:ext cx="1725415" cy="491793"/>
          </a:xfrm>
          <a:prstGeom prst="rect">
            <a:avLst/>
          </a:prstGeom>
          <a:ln w="12700">
            <a:miter lim="400000"/>
          </a:ln>
        </p:spPr>
      </p:pic>
      <p:pic>
        <p:nvPicPr>
          <p:cNvPr id="39" name="TinyPPT_2019.png" descr="TinyPPT_2019.png">
            <a:extLst>
              <a:ext uri="{FF2B5EF4-FFF2-40B4-BE49-F238E27FC236}">
                <a16:creationId xmlns:a16="http://schemas.microsoft.com/office/drawing/2014/main" id="{956FAF4B-407B-4650-B7C8-0DC57A15B5E9}"/>
              </a:ext>
            </a:extLst>
          </p:cNvPr>
          <p:cNvPicPr>
            <a:picLocks noChangeAspect="1"/>
          </p:cNvPicPr>
          <p:nvPr/>
        </p:nvPicPr>
        <p:blipFill>
          <a:blip r:embed="rId4">
            <a:alphaModFix amt="64876"/>
          </a:blip>
          <a:srcRect l="29878" t="18045" r="7893" b="18045"/>
          <a:stretch>
            <a:fillRect/>
          </a:stretch>
        </p:blipFill>
        <p:spPr>
          <a:xfrm>
            <a:off x="2311108" y="4065436"/>
            <a:ext cx="1725415" cy="491792"/>
          </a:xfrm>
          <a:prstGeom prst="rect">
            <a:avLst/>
          </a:prstGeom>
          <a:ln w="12700">
            <a:miter lim="400000"/>
          </a:ln>
        </p:spPr>
      </p:pic>
      <p:pic>
        <p:nvPicPr>
          <p:cNvPr id="40" name="TinyPPT_2019.png" descr="TinyPPT_2019.png">
            <a:extLst>
              <a:ext uri="{FF2B5EF4-FFF2-40B4-BE49-F238E27FC236}">
                <a16:creationId xmlns:a16="http://schemas.microsoft.com/office/drawing/2014/main" id="{27ECD697-8BEF-4C65-880C-59892E9035C7}"/>
              </a:ext>
            </a:extLst>
          </p:cNvPr>
          <p:cNvPicPr>
            <a:picLocks noChangeAspect="1"/>
          </p:cNvPicPr>
          <p:nvPr/>
        </p:nvPicPr>
        <p:blipFill>
          <a:blip r:embed="rId4">
            <a:alphaModFix amt="64876"/>
          </a:blip>
          <a:srcRect l="29878" t="18045" r="7893" b="18045"/>
          <a:stretch>
            <a:fillRect/>
          </a:stretch>
        </p:blipFill>
        <p:spPr>
          <a:xfrm>
            <a:off x="3470112" y="4808003"/>
            <a:ext cx="1725415" cy="491792"/>
          </a:xfrm>
          <a:prstGeom prst="rect">
            <a:avLst/>
          </a:prstGeom>
          <a:ln w="12700">
            <a:miter lim="400000"/>
          </a:ln>
        </p:spPr>
      </p:pic>
      <p:pic>
        <p:nvPicPr>
          <p:cNvPr id="41" name="TinyPPT_2019.png" descr="TinyPPT_2019.png">
            <a:extLst>
              <a:ext uri="{FF2B5EF4-FFF2-40B4-BE49-F238E27FC236}">
                <a16:creationId xmlns:a16="http://schemas.microsoft.com/office/drawing/2014/main" id="{6BAA8B59-1E0D-4A20-9303-EFFBE4BCA3A3}"/>
              </a:ext>
            </a:extLst>
          </p:cNvPr>
          <p:cNvPicPr>
            <a:picLocks noChangeAspect="1"/>
          </p:cNvPicPr>
          <p:nvPr/>
        </p:nvPicPr>
        <p:blipFill>
          <a:blip r:embed="rId4">
            <a:alphaModFix amt="64876"/>
          </a:blip>
          <a:srcRect l="29878" t="18045" r="7893" b="18044"/>
          <a:stretch>
            <a:fillRect/>
          </a:stretch>
        </p:blipFill>
        <p:spPr>
          <a:xfrm>
            <a:off x="4643469" y="5535282"/>
            <a:ext cx="1725415" cy="491792"/>
          </a:xfrm>
          <a:prstGeom prst="rect">
            <a:avLst/>
          </a:prstGeom>
          <a:ln w="12700">
            <a:miter lim="400000"/>
          </a:ln>
        </p:spPr>
      </p:pic>
      <p:sp>
        <p:nvSpPr>
          <p:cNvPr id="42" name="TextBox 52">
            <a:extLst>
              <a:ext uri="{FF2B5EF4-FFF2-40B4-BE49-F238E27FC236}">
                <a16:creationId xmlns:a16="http://schemas.microsoft.com/office/drawing/2014/main" id="{ECCECCCF-E2E1-4210-A9AE-333FC25AB39D}"/>
              </a:ext>
            </a:extLst>
          </p:cNvPr>
          <p:cNvSpPr txBox="1"/>
          <p:nvPr/>
        </p:nvSpPr>
        <p:spPr>
          <a:xfrm>
            <a:off x="1253869" y="2840443"/>
            <a:ext cx="2988464"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nl-NL" sz="1800" b="1" dirty="0"/>
              <a:t>In pairs</a:t>
            </a:r>
          </a:p>
        </p:txBody>
      </p:sp>
      <p:sp>
        <p:nvSpPr>
          <p:cNvPr id="45" name="TextBox 52">
            <a:extLst>
              <a:ext uri="{FF2B5EF4-FFF2-40B4-BE49-F238E27FC236}">
                <a16:creationId xmlns:a16="http://schemas.microsoft.com/office/drawing/2014/main" id="{E661CA9A-97EA-4C45-9F72-5046EF3C451F}"/>
              </a:ext>
            </a:extLst>
          </p:cNvPr>
          <p:cNvSpPr txBox="1"/>
          <p:nvPr/>
        </p:nvSpPr>
        <p:spPr>
          <a:xfrm>
            <a:off x="2459308" y="3565526"/>
            <a:ext cx="3254784"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en-US" sz="1800" b="1" dirty="0"/>
              <a:t>Answer discussion questions</a:t>
            </a:r>
          </a:p>
        </p:txBody>
      </p:sp>
      <p:sp>
        <p:nvSpPr>
          <p:cNvPr id="48" name="TextBox 52">
            <a:extLst>
              <a:ext uri="{FF2B5EF4-FFF2-40B4-BE49-F238E27FC236}">
                <a16:creationId xmlns:a16="http://schemas.microsoft.com/office/drawing/2014/main" id="{764533D6-AE2C-4208-A293-3F90A6F3FB28}"/>
              </a:ext>
            </a:extLst>
          </p:cNvPr>
          <p:cNvSpPr txBox="1"/>
          <p:nvPr/>
        </p:nvSpPr>
        <p:spPr>
          <a:xfrm>
            <a:off x="3637606" y="4341038"/>
            <a:ext cx="3525193"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en-US" sz="1800" b="1" dirty="0"/>
              <a:t>Switch</a:t>
            </a:r>
          </a:p>
        </p:txBody>
      </p:sp>
      <p:sp>
        <p:nvSpPr>
          <p:cNvPr id="51" name="TextBox 52">
            <a:extLst>
              <a:ext uri="{FF2B5EF4-FFF2-40B4-BE49-F238E27FC236}">
                <a16:creationId xmlns:a16="http://schemas.microsoft.com/office/drawing/2014/main" id="{184AD3E5-BE31-46AA-A8C0-F929ABCDECF2}"/>
              </a:ext>
            </a:extLst>
          </p:cNvPr>
          <p:cNvSpPr txBox="1"/>
          <p:nvPr/>
        </p:nvSpPr>
        <p:spPr>
          <a:xfrm>
            <a:off x="4856146" y="5082410"/>
            <a:ext cx="3297254"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nl-NL" sz="1800" b="1" dirty="0"/>
              <a:t>What struck you?</a:t>
            </a:r>
          </a:p>
        </p:txBody>
      </p:sp>
      <p:sp>
        <p:nvSpPr>
          <p:cNvPr id="58" name="TextBox 52">
            <a:extLst>
              <a:ext uri="{FF2B5EF4-FFF2-40B4-BE49-F238E27FC236}">
                <a16:creationId xmlns:a16="http://schemas.microsoft.com/office/drawing/2014/main" id="{D9C6F7D3-C368-4C81-8595-C50CDA72BF94}"/>
              </a:ext>
            </a:extLst>
          </p:cNvPr>
          <p:cNvSpPr txBox="1"/>
          <p:nvPr/>
        </p:nvSpPr>
        <p:spPr>
          <a:xfrm>
            <a:off x="5964544" y="5905384"/>
            <a:ext cx="845411" cy="3116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spAutoFit/>
          </a:bodyPr>
          <a:lstStyle>
            <a:lvl1pPr>
              <a:defRPr sz="2100">
                <a:solidFill>
                  <a:srgbClr val="FFFFFF"/>
                </a:solidFill>
              </a:defRPr>
            </a:lvl1pPr>
          </a:lstStyle>
          <a:p>
            <a:r>
              <a:rPr sz="1575"/>
              <a:t>OPTION     </a:t>
            </a:r>
          </a:p>
        </p:txBody>
      </p:sp>
      <p:sp>
        <p:nvSpPr>
          <p:cNvPr id="61" name="Hexagon 77">
            <a:extLst>
              <a:ext uri="{FF2B5EF4-FFF2-40B4-BE49-F238E27FC236}">
                <a16:creationId xmlns:a16="http://schemas.microsoft.com/office/drawing/2014/main" id="{3E322EBA-7298-4265-9D9C-1B8676016923}"/>
              </a:ext>
            </a:extLst>
          </p:cNvPr>
          <p:cNvSpPr/>
          <p:nvPr/>
        </p:nvSpPr>
        <p:spPr>
          <a:xfrm>
            <a:off x="6565672" y="2345246"/>
            <a:ext cx="2013116" cy="135755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solidFill>
            <a:srgbClr val="00B0F0"/>
          </a:solidFill>
          <a:ln w="12700">
            <a:miter lim="400000"/>
          </a:ln>
        </p:spPr>
        <p:txBody>
          <a:bodyPr lIns="45719" rIns="45719" anchor="ctr"/>
          <a:lstStyle/>
          <a:p>
            <a:pPr algn="ctr">
              <a:defRPr>
                <a:solidFill>
                  <a:srgbClr val="FFFFFF"/>
                </a:solidFill>
              </a:defRPr>
            </a:pPr>
            <a:r>
              <a:rPr lang="nl-NL" b="1" dirty="0"/>
              <a:t>Stage 3</a:t>
            </a:r>
          </a:p>
        </p:txBody>
      </p:sp>
      <p:sp>
        <p:nvSpPr>
          <p:cNvPr id="7" name="Заглавие 6">
            <a:extLst>
              <a:ext uri="{FF2B5EF4-FFF2-40B4-BE49-F238E27FC236}">
                <a16:creationId xmlns:a16="http://schemas.microsoft.com/office/drawing/2014/main" id="{683FA961-40A4-4106-84F8-521DCA498568}"/>
              </a:ext>
            </a:extLst>
          </p:cNvPr>
          <p:cNvSpPr>
            <a:spLocks noGrp="1"/>
          </p:cNvSpPr>
          <p:nvPr>
            <p:ph type="title"/>
          </p:nvPr>
        </p:nvSpPr>
        <p:spPr/>
        <p:txBody>
          <a:bodyPr/>
          <a:lstStyle/>
          <a:p>
            <a:r>
              <a:rPr lang="en-GB" dirty="0"/>
              <a:t>Conflict resolution: Exercise 1 (3)</a:t>
            </a:r>
            <a:endParaRPr lang="bg-BG" dirty="0"/>
          </a:p>
        </p:txBody>
      </p:sp>
      <p:sp>
        <p:nvSpPr>
          <p:cNvPr id="43" name="Текстово поле 42">
            <a:extLst>
              <a:ext uri="{FF2B5EF4-FFF2-40B4-BE49-F238E27FC236}">
                <a16:creationId xmlns:a16="http://schemas.microsoft.com/office/drawing/2014/main" id="{55C136C8-FB04-4F6C-A8F2-7F1A69B04CE8}"/>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73176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61"/>
                                        </p:tgtEl>
                                        <p:attrNameLst>
                                          <p:attrName>style.visibility</p:attrName>
                                        </p:attrNameLst>
                                      </p:cBhvr>
                                      <p:to>
                                        <p:strVal val="visible"/>
                                      </p:to>
                                    </p:set>
                                    <p:animEffect transition="in" filter="box(out)">
                                      <p:cBhvr>
                                        <p:cTn id="7" dur="500"/>
                                        <p:tgtEl>
                                          <p:spTgt spid="61"/>
                                        </p:tgtEl>
                                      </p:cBhvr>
                                    </p:animEffect>
                                  </p:childTnLst>
                                </p:cTn>
                              </p:par>
                            </p:childTnLst>
                          </p:cTn>
                        </p:par>
                        <p:par>
                          <p:cTn id="8" fill="hold">
                            <p:stCondLst>
                              <p:cond delay="500"/>
                            </p:stCondLst>
                            <p:childTnLst>
                              <p:par>
                                <p:cTn id="9" presetID="4" presetClass="entr" presetSubtype="32" fill="hold" grpId="0" nodeType="afterEffect">
                                  <p:stCondLst>
                                    <p:cond delay="0"/>
                                  </p:stCondLst>
                                  <p:iterate>
                                    <p:tmAbs val="0"/>
                                  </p:iterate>
                                  <p:childTnLst>
                                    <p:set>
                                      <p:cBhvr>
                                        <p:cTn id="10" fill="hold"/>
                                        <p:tgtEl>
                                          <p:spTgt spid="33"/>
                                        </p:tgtEl>
                                        <p:attrNameLst>
                                          <p:attrName>style.visibility</p:attrName>
                                        </p:attrNameLst>
                                      </p:cBhvr>
                                      <p:to>
                                        <p:strVal val="visible"/>
                                      </p:to>
                                    </p:set>
                                    <p:animEffect transition="in" filter="box(out)">
                                      <p:cBhvr>
                                        <p:cTn id="11" dur="100"/>
                                        <p:tgtEl>
                                          <p:spTgt spid="33"/>
                                        </p:tgtEl>
                                      </p:cBhvr>
                                    </p:animEffect>
                                  </p:childTnLst>
                                </p:cTn>
                              </p:par>
                            </p:childTnLst>
                          </p:cTn>
                        </p:par>
                        <p:par>
                          <p:cTn id="12" fill="hold">
                            <p:stCondLst>
                              <p:cond delay="600"/>
                            </p:stCondLst>
                            <p:childTnLst>
                              <p:par>
                                <p:cTn id="13" presetID="22" presetClass="entr" presetSubtype="2" fill="hold" grpId="0" nodeType="afterEffect">
                                  <p:stCondLst>
                                    <p:cond delay="0"/>
                                  </p:stCondLst>
                                  <p:iterate>
                                    <p:tmAbs val="0"/>
                                  </p:iterate>
                                  <p:childTnLst>
                                    <p:set>
                                      <p:cBhvr>
                                        <p:cTn id="14" fill="hold"/>
                                        <p:tgtEl>
                                          <p:spTgt spid="26"/>
                                        </p:tgtEl>
                                        <p:attrNameLst>
                                          <p:attrName>style.visibility</p:attrName>
                                        </p:attrNameLst>
                                      </p:cBhvr>
                                      <p:to>
                                        <p:strVal val="visible"/>
                                      </p:to>
                                    </p:set>
                                    <p:animEffect transition="in" filter="wipe(right)">
                                      <p:cBhvr>
                                        <p:cTn id="15" dur="100"/>
                                        <p:tgtEl>
                                          <p:spTgt spid="26"/>
                                        </p:tgtEl>
                                      </p:cBhvr>
                                    </p:animEffect>
                                  </p:childTnLst>
                                </p:cTn>
                              </p:par>
                            </p:childTnLst>
                          </p:cTn>
                        </p:par>
                        <p:par>
                          <p:cTn id="16" fill="hold">
                            <p:stCondLst>
                              <p:cond delay="700"/>
                            </p:stCondLst>
                            <p:childTnLst>
                              <p:par>
                                <p:cTn id="17" presetID="22" presetClass="entr" presetSubtype="8" fill="hold" grpId="0" nodeType="afterEffect">
                                  <p:stCondLst>
                                    <p:cond delay="0"/>
                                  </p:stCondLst>
                                  <p:iterate>
                                    <p:tmAbs val="0"/>
                                  </p:iterate>
                                  <p:childTnLst>
                                    <p:set>
                                      <p:cBhvr>
                                        <p:cTn id="18" fill="hold"/>
                                        <p:tgtEl>
                                          <p:spTgt spid="35"/>
                                        </p:tgtEl>
                                        <p:attrNameLst>
                                          <p:attrName>style.visibility</p:attrName>
                                        </p:attrNameLst>
                                      </p:cBhvr>
                                      <p:to>
                                        <p:strVal val="visible"/>
                                      </p:to>
                                    </p:set>
                                    <p:animEffect transition="in" filter="wipe(left)">
                                      <p:cBhvr>
                                        <p:cTn id="19" dur="100"/>
                                        <p:tgtEl>
                                          <p:spTgt spid="35"/>
                                        </p:tgtEl>
                                      </p:cBhvr>
                                    </p:animEffect>
                                  </p:childTnLst>
                                </p:cTn>
                              </p:par>
                            </p:childTnLst>
                          </p:cTn>
                        </p:par>
                        <p:par>
                          <p:cTn id="20" fill="hold">
                            <p:stCondLst>
                              <p:cond delay="800"/>
                            </p:stCondLst>
                            <p:childTnLst>
                              <p:par>
                                <p:cTn id="21" presetID="22" presetClass="entr" presetSubtype="8" fill="hold" grpId="0" nodeType="afterEffect">
                                  <p:stCondLst>
                                    <p:cond delay="0"/>
                                  </p:stCondLst>
                                  <p:iterate>
                                    <p:tmAbs val="0"/>
                                  </p:iterate>
                                  <p:childTnLst>
                                    <p:set>
                                      <p:cBhvr>
                                        <p:cTn id="22" fill="hold"/>
                                        <p:tgtEl>
                                          <p:spTgt spid="38"/>
                                        </p:tgtEl>
                                        <p:attrNameLst>
                                          <p:attrName>style.visibility</p:attrName>
                                        </p:attrNameLst>
                                      </p:cBhvr>
                                      <p:to>
                                        <p:strVal val="visible"/>
                                      </p:to>
                                    </p:set>
                                    <p:animEffect transition="in" filter="wipe(left)">
                                      <p:cBhvr>
                                        <p:cTn id="23" dur="100"/>
                                        <p:tgtEl>
                                          <p:spTgt spid="38"/>
                                        </p:tgtEl>
                                      </p:cBhvr>
                                    </p:animEffect>
                                  </p:childTnLst>
                                </p:cTn>
                              </p:par>
                              <p:par>
                                <p:cTn id="24" presetID="4" presetClass="entr" presetSubtype="32" fill="hold" grpId="0" nodeType="withEffect">
                                  <p:stCondLst>
                                    <p:cond delay="0"/>
                                  </p:stCondLst>
                                  <p:iterate>
                                    <p:tmAbs val="0"/>
                                  </p:iterate>
                                  <p:childTnLst>
                                    <p:set>
                                      <p:cBhvr>
                                        <p:cTn id="25" fill="hold"/>
                                        <p:tgtEl>
                                          <p:spTgt spid="42"/>
                                        </p:tgtEl>
                                        <p:attrNameLst>
                                          <p:attrName>style.visibility</p:attrName>
                                        </p:attrNameLst>
                                      </p:cBhvr>
                                      <p:to>
                                        <p:strVal val="visible"/>
                                      </p:to>
                                    </p:set>
                                    <p:animEffect transition="in" filter="box(out)">
                                      <p:cBhvr>
                                        <p:cTn id="26" dur="100"/>
                                        <p:tgtEl>
                                          <p:spTgt spid="42"/>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32" fill="hold" grpId="0" nodeType="clickEffect">
                                  <p:stCondLst>
                                    <p:cond delay="0"/>
                                  </p:stCondLst>
                                  <p:iterate>
                                    <p:tmAbs val="0"/>
                                  </p:iterate>
                                  <p:childTnLst>
                                    <p:set>
                                      <p:cBhvr>
                                        <p:cTn id="30" fill="hold"/>
                                        <p:tgtEl>
                                          <p:spTgt spid="32"/>
                                        </p:tgtEl>
                                        <p:attrNameLst>
                                          <p:attrName>style.visibility</p:attrName>
                                        </p:attrNameLst>
                                      </p:cBhvr>
                                      <p:to>
                                        <p:strVal val="visible"/>
                                      </p:to>
                                    </p:set>
                                    <p:animEffect transition="in" filter="box(out)">
                                      <p:cBhvr>
                                        <p:cTn id="31" dur="100"/>
                                        <p:tgtEl>
                                          <p:spTgt spid="32"/>
                                        </p:tgtEl>
                                      </p:cBhvr>
                                    </p:animEffect>
                                  </p:childTnLst>
                                </p:cTn>
                              </p:par>
                            </p:childTnLst>
                          </p:cTn>
                        </p:par>
                        <p:par>
                          <p:cTn id="32" fill="hold">
                            <p:stCondLst>
                              <p:cond delay="100"/>
                            </p:stCondLst>
                            <p:childTnLst>
                              <p:par>
                                <p:cTn id="33" presetID="22" presetClass="entr" presetSubtype="2" fill="hold" grpId="0" nodeType="afterEffect">
                                  <p:stCondLst>
                                    <p:cond delay="0"/>
                                  </p:stCondLst>
                                  <p:iterate>
                                    <p:tmAbs val="0"/>
                                  </p:iterate>
                                  <p:childTnLst>
                                    <p:set>
                                      <p:cBhvr>
                                        <p:cTn id="34" fill="hold"/>
                                        <p:tgtEl>
                                          <p:spTgt spid="27"/>
                                        </p:tgtEl>
                                        <p:attrNameLst>
                                          <p:attrName>style.visibility</p:attrName>
                                        </p:attrNameLst>
                                      </p:cBhvr>
                                      <p:to>
                                        <p:strVal val="visible"/>
                                      </p:to>
                                    </p:set>
                                    <p:animEffect transition="in" filter="wipe(right)">
                                      <p:cBhvr>
                                        <p:cTn id="35" dur="100"/>
                                        <p:tgtEl>
                                          <p:spTgt spid="27"/>
                                        </p:tgtEl>
                                      </p:cBhvr>
                                    </p:animEffect>
                                  </p:childTnLst>
                                </p:cTn>
                              </p:par>
                            </p:childTnLst>
                          </p:cTn>
                        </p:par>
                        <p:par>
                          <p:cTn id="36" fill="hold">
                            <p:stCondLst>
                              <p:cond delay="200"/>
                            </p:stCondLst>
                            <p:childTnLst>
                              <p:par>
                                <p:cTn id="37" presetID="22" presetClass="entr" presetSubtype="8" fill="hold" grpId="0" nodeType="afterEffect">
                                  <p:stCondLst>
                                    <p:cond delay="0"/>
                                  </p:stCondLst>
                                  <p:iterate>
                                    <p:tmAbs val="0"/>
                                  </p:iterate>
                                  <p:childTnLst>
                                    <p:set>
                                      <p:cBhvr>
                                        <p:cTn id="38" fill="hold"/>
                                        <p:tgtEl>
                                          <p:spTgt spid="34"/>
                                        </p:tgtEl>
                                        <p:attrNameLst>
                                          <p:attrName>style.visibility</p:attrName>
                                        </p:attrNameLst>
                                      </p:cBhvr>
                                      <p:to>
                                        <p:strVal val="visible"/>
                                      </p:to>
                                    </p:set>
                                    <p:animEffect transition="in" filter="wipe(left)">
                                      <p:cBhvr>
                                        <p:cTn id="39" dur="100"/>
                                        <p:tgtEl>
                                          <p:spTgt spid="34"/>
                                        </p:tgtEl>
                                      </p:cBhvr>
                                    </p:animEffect>
                                  </p:childTnLst>
                                </p:cTn>
                              </p:par>
                            </p:childTnLst>
                          </p:cTn>
                        </p:par>
                        <p:par>
                          <p:cTn id="40" fill="hold">
                            <p:stCondLst>
                              <p:cond delay="300"/>
                            </p:stCondLst>
                            <p:childTnLst>
                              <p:par>
                                <p:cTn id="41" presetID="22" presetClass="entr" presetSubtype="8" fill="hold" grpId="0" nodeType="afterEffect">
                                  <p:stCondLst>
                                    <p:cond delay="0"/>
                                  </p:stCondLst>
                                  <p:iterate>
                                    <p:tmAbs val="0"/>
                                  </p:iterate>
                                  <p:childTnLst>
                                    <p:set>
                                      <p:cBhvr>
                                        <p:cTn id="42" fill="hold"/>
                                        <p:tgtEl>
                                          <p:spTgt spid="39"/>
                                        </p:tgtEl>
                                        <p:attrNameLst>
                                          <p:attrName>style.visibility</p:attrName>
                                        </p:attrNameLst>
                                      </p:cBhvr>
                                      <p:to>
                                        <p:strVal val="visible"/>
                                      </p:to>
                                    </p:set>
                                    <p:animEffect transition="in" filter="wipe(left)">
                                      <p:cBhvr>
                                        <p:cTn id="43" dur="100"/>
                                        <p:tgtEl>
                                          <p:spTgt spid="39"/>
                                        </p:tgtEl>
                                      </p:cBhvr>
                                    </p:animEffect>
                                  </p:childTnLst>
                                </p:cTn>
                              </p:par>
                              <p:par>
                                <p:cTn id="44" presetID="4" presetClass="entr" presetSubtype="32" fill="hold" grpId="0" nodeType="withEffect">
                                  <p:stCondLst>
                                    <p:cond delay="0"/>
                                  </p:stCondLst>
                                  <p:iterate>
                                    <p:tmAbs val="0"/>
                                  </p:iterate>
                                  <p:childTnLst>
                                    <p:set>
                                      <p:cBhvr>
                                        <p:cTn id="45" fill="hold"/>
                                        <p:tgtEl>
                                          <p:spTgt spid="45"/>
                                        </p:tgtEl>
                                        <p:attrNameLst>
                                          <p:attrName>style.visibility</p:attrName>
                                        </p:attrNameLst>
                                      </p:cBhvr>
                                      <p:to>
                                        <p:strVal val="visible"/>
                                      </p:to>
                                    </p:set>
                                    <p:animEffect transition="in" filter="box(out)">
                                      <p:cBhvr>
                                        <p:cTn id="46" dur="100"/>
                                        <p:tgtEl>
                                          <p:spTgt spid="45"/>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32" fill="hold" grpId="0" nodeType="clickEffect">
                                  <p:stCondLst>
                                    <p:cond delay="0"/>
                                  </p:stCondLst>
                                  <p:iterate>
                                    <p:tmAbs val="0"/>
                                  </p:iterate>
                                  <p:childTnLst>
                                    <p:set>
                                      <p:cBhvr>
                                        <p:cTn id="50" fill="hold"/>
                                        <p:tgtEl>
                                          <p:spTgt spid="31"/>
                                        </p:tgtEl>
                                        <p:attrNameLst>
                                          <p:attrName>style.visibility</p:attrName>
                                        </p:attrNameLst>
                                      </p:cBhvr>
                                      <p:to>
                                        <p:strVal val="visible"/>
                                      </p:to>
                                    </p:set>
                                    <p:animEffect transition="in" filter="box(out)">
                                      <p:cBhvr>
                                        <p:cTn id="51" dur="100"/>
                                        <p:tgtEl>
                                          <p:spTgt spid="31"/>
                                        </p:tgtEl>
                                      </p:cBhvr>
                                    </p:animEffect>
                                  </p:childTnLst>
                                </p:cTn>
                              </p:par>
                            </p:childTnLst>
                          </p:cTn>
                        </p:par>
                        <p:par>
                          <p:cTn id="52" fill="hold">
                            <p:stCondLst>
                              <p:cond delay="100"/>
                            </p:stCondLst>
                            <p:childTnLst>
                              <p:par>
                                <p:cTn id="53" presetID="22" presetClass="entr" presetSubtype="2" fill="hold" grpId="0" nodeType="afterEffect">
                                  <p:stCondLst>
                                    <p:cond delay="0"/>
                                  </p:stCondLst>
                                  <p:iterate>
                                    <p:tmAbs val="0"/>
                                  </p:iterate>
                                  <p:childTnLst>
                                    <p:set>
                                      <p:cBhvr>
                                        <p:cTn id="54" fill="hold"/>
                                        <p:tgtEl>
                                          <p:spTgt spid="28"/>
                                        </p:tgtEl>
                                        <p:attrNameLst>
                                          <p:attrName>style.visibility</p:attrName>
                                        </p:attrNameLst>
                                      </p:cBhvr>
                                      <p:to>
                                        <p:strVal val="visible"/>
                                      </p:to>
                                    </p:set>
                                    <p:animEffect transition="in" filter="wipe(right)">
                                      <p:cBhvr>
                                        <p:cTn id="55" dur="100"/>
                                        <p:tgtEl>
                                          <p:spTgt spid="28"/>
                                        </p:tgtEl>
                                      </p:cBhvr>
                                    </p:animEffect>
                                  </p:childTnLst>
                                </p:cTn>
                              </p:par>
                            </p:childTnLst>
                          </p:cTn>
                        </p:par>
                        <p:par>
                          <p:cTn id="56" fill="hold">
                            <p:stCondLst>
                              <p:cond delay="200"/>
                            </p:stCondLst>
                            <p:childTnLst>
                              <p:par>
                                <p:cTn id="57" presetID="22" presetClass="entr" presetSubtype="8" fill="hold" grpId="0" nodeType="afterEffect">
                                  <p:stCondLst>
                                    <p:cond delay="0"/>
                                  </p:stCondLst>
                                  <p:iterate>
                                    <p:tmAbs val="0"/>
                                  </p:iterate>
                                  <p:childTnLst>
                                    <p:set>
                                      <p:cBhvr>
                                        <p:cTn id="58" fill="hold"/>
                                        <p:tgtEl>
                                          <p:spTgt spid="36"/>
                                        </p:tgtEl>
                                        <p:attrNameLst>
                                          <p:attrName>style.visibility</p:attrName>
                                        </p:attrNameLst>
                                      </p:cBhvr>
                                      <p:to>
                                        <p:strVal val="visible"/>
                                      </p:to>
                                    </p:set>
                                    <p:animEffect transition="in" filter="wipe(left)">
                                      <p:cBhvr>
                                        <p:cTn id="59" dur="100"/>
                                        <p:tgtEl>
                                          <p:spTgt spid="36"/>
                                        </p:tgtEl>
                                      </p:cBhvr>
                                    </p:animEffect>
                                  </p:childTnLst>
                                </p:cTn>
                              </p:par>
                            </p:childTnLst>
                          </p:cTn>
                        </p:par>
                        <p:par>
                          <p:cTn id="60" fill="hold">
                            <p:stCondLst>
                              <p:cond delay="300"/>
                            </p:stCondLst>
                            <p:childTnLst>
                              <p:par>
                                <p:cTn id="61" presetID="22" presetClass="entr" presetSubtype="8" fill="hold" grpId="0" nodeType="afterEffect">
                                  <p:stCondLst>
                                    <p:cond delay="0"/>
                                  </p:stCondLst>
                                  <p:iterate>
                                    <p:tmAbs val="0"/>
                                  </p:iterate>
                                  <p:childTnLst>
                                    <p:set>
                                      <p:cBhvr>
                                        <p:cTn id="62" fill="hold"/>
                                        <p:tgtEl>
                                          <p:spTgt spid="40"/>
                                        </p:tgtEl>
                                        <p:attrNameLst>
                                          <p:attrName>style.visibility</p:attrName>
                                        </p:attrNameLst>
                                      </p:cBhvr>
                                      <p:to>
                                        <p:strVal val="visible"/>
                                      </p:to>
                                    </p:set>
                                    <p:animEffect transition="in" filter="wipe(left)">
                                      <p:cBhvr>
                                        <p:cTn id="63" dur="100"/>
                                        <p:tgtEl>
                                          <p:spTgt spid="40"/>
                                        </p:tgtEl>
                                      </p:cBhvr>
                                    </p:animEffect>
                                  </p:childTnLst>
                                </p:cTn>
                              </p:par>
                              <p:par>
                                <p:cTn id="64" presetID="4" presetClass="entr" presetSubtype="32" fill="hold" grpId="0" nodeType="withEffect">
                                  <p:stCondLst>
                                    <p:cond delay="0"/>
                                  </p:stCondLst>
                                  <p:iterate>
                                    <p:tmAbs val="0"/>
                                  </p:iterate>
                                  <p:childTnLst>
                                    <p:set>
                                      <p:cBhvr>
                                        <p:cTn id="65" fill="hold"/>
                                        <p:tgtEl>
                                          <p:spTgt spid="48"/>
                                        </p:tgtEl>
                                        <p:attrNameLst>
                                          <p:attrName>style.visibility</p:attrName>
                                        </p:attrNameLst>
                                      </p:cBhvr>
                                      <p:to>
                                        <p:strVal val="visible"/>
                                      </p:to>
                                    </p:set>
                                    <p:animEffect transition="in" filter="box(out)">
                                      <p:cBhvr>
                                        <p:cTn id="66" dur="100"/>
                                        <p:tgtEl>
                                          <p:spTgt spid="48"/>
                                        </p:tgtEl>
                                      </p:cBhvr>
                                    </p:animEffect>
                                  </p:childTnLst>
                                </p:cTn>
                              </p:par>
                            </p:childTnLst>
                          </p:cTn>
                        </p:par>
                      </p:childTnLst>
                    </p:cTn>
                  </p:par>
                  <p:par>
                    <p:cTn id="67" fill="hold">
                      <p:stCondLst>
                        <p:cond delay="indefinite"/>
                      </p:stCondLst>
                      <p:childTnLst>
                        <p:par>
                          <p:cTn id="68" fill="hold">
                            <p:stCondLst>
                              <p:cond delay="0"/>
                            </p:stCondLst>
                            <p:childTnLst>
                              <p:par>
                                <p:cTn id="69" presetID="4" presetClass="entr" presetSubtype="32" fill="hold" grpId="0" nodeType="clickEffect">
                                  <p:stCondLst>
                                    <p:cond delay="0"/>
                                  </p:stCondLst>
                                  <p:iterate>
                                    <p:tmAbs val="0"/>
                                  </p:iterate>
                                  <p:childTnLst>
                                    <p:set>
                                      <p:cBhvr>
                                        <p:cTn id="70" fill="hold"/>
                                        <p:tgtEl>
                                          <p:spTgt spid="30"/>
                                        </p:tgtEl>
                                        <p:attrNameLst>
                                          <p:attrName>style.visibility</p:attrName>
                                        </p:attrNameLst>
                                      </p:cBhvr>
                                      <p:to>
                                        <p:strVal val="visible"/>
                                      </p:to>
                                    </p:set>
                                    <p:animEffect transition="in" filter="box(out)">
                                      <p:cBhvr>
                                        <p:cTn id="71" dur="100"/>
                                        <p:tgtEl>
                                          <p:spTgt spid="30"/>
                                        </p:tgtEl>
                                      </p:cBhvr>
                                    </p:animEffect>
                                  </p:childTnLst>
                                </p:cTn>
                              </p:par>
                            </p:childTnLst>
                          </p:cTn>
                        </p:par>
                        <p:par>
                          <p:cTn id="72" fill="hold">
                            <p:stCondLst>
                              <p:cond delay="100"/>
                            </p:stCondLst>
                            <p:childTnLst>
                              <p:par>
                                <p:cTn id="73" presetID="22" presetClass="entr" presetSubtype="2" fill="hold" grpId="0" nodeType="afterEffect">
                                  <p:stCondLst>
                                    <p:cond delay="0"/>
                                  </p:stCondLst>
                                  <p:iterate>
                                    <p:tmAbs val="0"/>
                                  </p:iterate>
                                  <p:childTnLst>
                                    <p:set>
                                      <p:cBhvr>
                                        <p:cTn id="74" fill="hold"/>
                                        <p:tgtEl>
                                          <p:spTgt spid="29"/>
                                        </p:tgtEl>
                                        <p:attrNameLst>
                                          <p:attrName>style.visibility</p:attrName>
                                        </p:attrNameLst>
                                      </p:cBhvr>
                                      <p:to>
                                        <p:strVal val="visible"/>
                                      </p:to>
                                    </p:set>
                                    <p:animEffect transition="in" filter="wipe(right)">
                                      <p:cBhvr>
                                        <p:cTn id="75" dur="100"/>
                                        <p:tgtEl>
                                          <p:spTgt spid="29"/>
                                        </p:tgtEl>
                                      </p:cBhvr>
                                    </p:animEffect>
                                  </p:childTnLst>
                                </p:cTn>
                              </p:par>
                            </p:childTnLst>
                          </p:cTn>
                        </p:par>
                        <p:par>
                          <p:cTn id="76" fill="hold">
                            <p:stCondLst>
                              <p:cond delay="200"/>
                            </p:stCondLst>
                            <p:childTnLst>
                              <p:par>
                                <p:cTn id="77" presetID="22" presetClass="entr" presetSubtype="8" fill="hold" grpId="0" nodeType="afterEffect">
                                  <p:stCondLst>
                                    <p:cond delay="0"/>
                                  </p:stCondLst>
                                  <p:iterate>
                                    <p:tmAbs val="0"/>
                                  </p:iterate>
                                  <p:childTnLst>
                                    <p:set>
                                      <p:cBhvr>
                                        <p:cTn id="78" fill="hold"/>
                                        <p:tgtEl>
                                          <p:spTgt spid="37"/>
                                        </p:tgtEl>
                                        <p:attrNameLst>
                                          <p:attrName>style.visibility</p:attrName>
                                        </p:attrNameLst>
                                      </p:cBhvr>
                                      <p:to>
                                        <p:strVal val="visible"/>
                                      </p:to>
                                    </p:set>
                                    <p:animEffect transition="in" filter="wipe(left)">
                                      <p:cBhvr>
                                        <p:cTn id="79" dur="100"/>
                                        <p:tgtEl>
                                          <p:spTgt spid="37"/>
                                        </p:tgtEl>
                                      </p:cBhvr>
                                    </p:animEffect>
                                  </p:childTnLst>
                                </p:cTn>
                              </p:par>
                            </p:childTnLst>
                          </p:cTn>
                        </p:par>
                        <p:par>
                          <p:cTn id="80" fill="hold">
                            <p:stCondLst>
                              <p:cond delay="300"/>
                            </p:stCondLst>
                            <p:childTnLst>
                              <p:par>
                                <p:cTn id="81" presetID="22" presetClass="entr" presetSubtype="8" fill="hold" grpId="0" nodeType="afterEffect">
                                  <p:stCondLst>
                                    <p:cond delay="0"/>
                                  </p:stCondLst>
                                  <p:iterate>
                                    <p:tmAbs val="0"/>
                                  </p:iterate>
                                  <p:childTnLst>
                                    <p:set>
                                      <p:cBhvr>
                                        <p:cTn id="82" fill="hold"/>
                                        <p:tgtEl>
                                          <p:spTgt spid="41"/>
                                        </p:tgtEl>
                                        <p:attrNameLst>
                                          <p:attrName>style.visibility</p:attrName>
                                        </p:attrNameLst>
                                      </p:cBhvr>
                                      <p:to>
                                        <p:strVal val="visible"/>
                                      </p:to>
                                    </p:set>
                                    <p:animEffect transition="in" filter="wipe(left)">
                                      <p:cBhvr>
                                        <p:cTn id="83" dur="100"/>
                                        <p:tgtEl>
                                          <p:spTgt spid="41"/>
                                        </p:tgtEl>
                                      </p:cBhvr>
                                    </p:animEffect>
                                  </p:childTnLst>
                                </p:cTn>
                              </p:par>
                              <p:par>
                                <p:cTn id="84" presetID="4" presetClass="entr" presetSubtype="32" fill="hold" grpId="0" nodeType="withEffect">
                                  <p:stCondLst>
                                    <p:cond delay="0"/>
                                  </p:stCondLst>
                                  <p:iterate>
                                    <p:tmAbs val="0"/>
                                  </p:iterate>
                                  <p:childTnLst>
                                    <p:set>
                                      <p:cBhvr>
                                        <p:cTn id="85" fill="hold"/>
                                        <p:tgtEl>
                                          <p:spTgt spid="51"/>
                                        </p:tgtEl>
                                        <p:attrNameLst>
                                          <p:attrName>style.visibility</p:attrName>
                                        </p:attrNameLst>
                                      </p:cBhvr>
                                      <p:to>
                                        <p:strVal val="visible"/>
                                      </p:to>
                                    </p:set>
                                    <p:animEffect transition="in" filter="box(out)">
                                      <p:cBhvr>
                                        <p:cTn id="86" dur="100"/>
                                        <p:tgtEl>
                                          <p:spTgt spid="51"/>
                                        </p:tgtEl>
                                      </p:cBhvr>
                                    </p:animEffect>
                                  </p:childTnLst>
                                </p:cTn>
                              </p:par>
                            </p:childTnLst>
                          </p:cTn>
                        </p:par>
                        <p:par>
                          <p:cTn id="87" fill="hold">
                            <p:stCondLst>
                              <p:cond delay="400"/>
                            </p:stCondLst>
                            <p:childTnLst>
                              <p:par>
                                <p:cTn id="88" presetID="4" presetClass="entr" presetSubtype="32" fill="hold" grpId="0" nodeType="afterEffect">
                                  <p:stCondLst>
                                    <p:cond delay="0"/>
                                  </p:stCondLst>
                                  <p:iterate>
                                    <p:tmAbs val="0"/>
                                  </p:iterate>
                                  <p:childTnLst>
                                    <p:set>
                                      <p:cBhvr>
                                        <p:cTn id="89" fill="hold"/>
                                        <p:tgtEl>
                                          <p:spTgt spid="58"/>
                                        </p:tgtEl>
                                        <p:attrNameLst>
                                          <p:attrName>style.visibility</p:attrName>
                                        </p:attrNameLst>
                                      </p:cBhvr>
                                      <p:to>
                                        <p:strVal val="visible"/>
                                      </p:to>
                                    </p:set>
                                    <p:animEffect transition="in" filter="box(out)">
                                      <p:cBhvr>
                                        <p:cTn id="90" dur="1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advAuto="0"/>
      <p:bldP spid="27" grpId="0" animBg="1" advAuto="0"/>
      <p:bldP spid="28" grpId="0" animBg="1" advAuto="0"/>
      <p:bldP spid="29" grpId="0" animBg="1" advAuto="0"/>
      <p:bldP spid="30" grpId="0" animBg="1" advAuto="0"/>
      <p:bldP spid="31" grpId="0" animBg="1" advAuto="0"/>
      <p:bldP spid="32" grpId="0" animBg="1" advAuto="0"/>
      <p:bldP spid="33" grpId="0" animBg="1" advAuto="0"/>
      <p:bldP spid="34" grpId="0" animBg="1" advAuto="0"/>
      <p:bldP spid="35" grpId="0" animBg="1" advAuto="0"/>
      <p:bldP spid="36" grpId="0" animBg="1" advAuto="0"/>
      <p:bldP spid="37" grpId="0" animBg="1" advAuto="0"/>
      <p:bldP spid="38" grpId="0" animBg="1" advAuto="0"/>
      <p:bldP spid="39" grpId="0" animBg="1" advAuto="0"/>
      <p:bldP spid="40" grpId="0" animBg="1" advAuto="0"/>
      <p:bldP spid="41" grpId="0" animBg="1" advAuto="0"/>
      <p:bldP spid="42" grpId="0" animBg="1" advAuto="0"/>
      <p:bldP spid="45" grpId="0" animBg="1" advAuto="0"/>
      <p:bldP spid="48" grpId="0" animBg="1" advAuto="0"/>
      <p:bldP spid="51" grpId="0" animBg="1" advAuto="0"/>
      <p:bldP spid="58" grpId="0" animBg="1" advAuto="0"/>
      <p:bldP spid="61"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F44D0A2-F931-41AE-BE1E-CBABEA0FF5C7}"/>
              </a:ext>
            </a:extLst>
          </p:cNvPr>
          <p:cNvSpPr>
            <a:spLocks noGrp="1"/>
          </p:cNvSpPr>
          <p:nvPr>
            <p:ph type="title"/>
          </p:nvPr>
        </p:nvSpPr>
        <p:spPr/>
        <p:txBody>
          <a:bodyPr>
            <a:normAutofit/>
          </a:bodyPr>
          <a:lstStyle/>
          <a:p>
            <a:r>
              <a:rPr lang="en-GB" dirty="0"/>
              <a:t>Conflict resolution: Exercise 2</a:t>
            </a:r>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12</a:t>
            </a:fld>
            <a:endParaRPr lang="en-US" dirty="0"/>
          </a:p>
        </p:txBody>
      </p:sp>
      <p:sp>
        <p:nvSpPr>
          <p:cNvPr id="9" name="Google Shape;18;p1">
            <a:extLst>
              <a:ext uri="{FF2B5EF4-FFF2-40B4-BE49-F238E27FC236}">
                <a16:creationId xmlns:a16="http://schemas.microsoft.com/office/drawing/2014/main" id="{1BEF7DEC-D938-4BF2-BA09-F6A23552D156}"/>
              </a:ext>
            </a:extLst>
          </p:cNvPr>
          <p:cNvSpPr txBox="1"/>
          <p:nvPr/>
        </p:nvSpPr>
        <p:spPr>
          <a:xfrm>
            <a:off x="1776208" y="5024845"/>
            <a:ext cx="901824" cy="2769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10" name="Google Shape;25;p1">
            <a:extLst>
              <a:ext uri="{FF2B5EF4-FFF2-40B4-BE49-F238E27FC236}">
                <a16:creationId xmlns:a16="http://schemas.microsoft.com/office/drawing/2014/main" id="{415E739C-256A-4E2C-8A54-DDD78D5ED4A6}"/>
              </a:ext>
            </a:extLst>
          </p:cNvPr>
          <p:cNvSpPr/>
          <p:nvPr/>
        </p:nvSpPr>
        <p:spPr>
          <a:xfrm rot="3660516">
            <a:off x="6266743" y="4478714"/>
            <a:ext cx="167186" cy="637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9" y="1686"/>
                  <a:pt x="4620" y="3404"/>
                  <a:pt x="6659" y="5150"/>
                </a:cubicBezTo>
                <a:cubicBezTo>
                  <a:pt x="12876" y="10475"/>
                  <a:pt x="17365" y="1603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2" name="Google Shape;26;p1">
            <a:extLst>
              <a:ext uri="{FF2B5EF4-FFF2-40B4-BE49-F238E27FC236}">
                <a16:creationId xmlns:a16="http://schemas.microsoft.com/office/drawing/2014/main" id="{C74A05D8-58AB-440D-8503-C426714CE96A}"/>
              </a:ext>
            </a:extLst>
          </p:cNvPr>
          <p:cNvSpPr/>
          <p:nvPr/>
        </p:nvSpPr>
        <p:spPr>
          <a:xfrm rot="6244949">
            <a:off x="5650651" y="4931827"/>
            <a:ext cx="393065" cy="447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3" name="Google Shape;28;p1">
            <a:extLst>
              <a:ext uri="{FF2B5EF4-FFF2-40B4-BE49-F238E27FC236}">
                <a16:creationId xmlns:a16="http://schemas.microsoft.com/office/drawing/2014/main" id="{F77EE04F-9280-49DF-988B-E49A90E62773}"/>
              </a:ext>
            </a:extLst>
          </p:cNvPr>
          <p:cNvSpPr/>
          <p:nvPr/>
        </p:nvSpPr>
        <p:spPr>
          <a:xfrm>
            <a:off x="6400800" y="3567329"/>
            <a:ext cx="1912911" cy="1157072"/>
          </a:xfrm>
          <a:prstGeom prst="ellipse">
            <a:avLst/>
          </a:prstGeom>
          <a:solidFill>
            <a:schemeClr val="accent4">
              <a:lumMod val="75000"/>
            </a:schemeClr>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4" name="Google Shape;29;p1">
            <a:extLst>
              <a:ext uri="{FF2B5EF4-FFF2-40B4-BE49-F238E27FC236}">
                <a16:creationId xmlns:a16="http://schemas.microsoft.com/office/drawing/2014/main" id="{23ECD913-7660-4094-8764-E2C9718613DE}"/>
              </a:ext>
            </a:extLst>
          </p:cNvPr>
          <p:cNvSpPr/>
          <p:nvPr/>
        </p:nvSpPr>
        <p:spPr>
          <a:xfrm>
            <a:off x="6467655" y="3657306"/>
            <a:ext cx="1749188" cy="947464"/>
          </a:xfrm>
          <a:prstGeom prst="ellipse">
            <a:avLst/>
          </a:prstGeom>
          <a:gradFill>
            <a:gsLst>
              <a:gs pos="0">
                <a:srgbClr val="CDD5D8"/>
              </a:gs>
              <a:gs pos="40">
                <a:srgbClr val="CDD5D8"/>
              </a:gs>
              <a:gs pos="36679">
                <a:srgbClr val="E6EAEB"/>
              </a:gs>
              <a:gs pos="77154">
                <a:srgbClr val="FFFFFF"/>
              </a:gs>
              <a:gs pos="100000">
                <a:srgbClr val="FFFFFF"/>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err="1">
                <a:solidFill>
                  <a:schemeClr val="tx1">
                    <a:lumMod val="75000"/>
                    <a:lumOff val="25000"/>
                  </a:schemeClr>
                </a:solidFill>
              </a:rPr>
              <a:t>instructions</a:t>
            </a:r>
            <a:endParaRPr dirty="0">
              <a:solidFill>
                <a:schemeClr val="tx1">
                  <a:lumMod val="75000"/>
                  <a:lumOff val="25000"/>
                </a:schemeClr>
              </a:solidFill>
            </a:endParaRPr>
          </a:p>
        </p:txBody>
      </p:sp>
      <p:sp>
        <p:nvSpPr>
          <p:cNvPr id="15" name="Google Shape;32;p1">
            <a:extLst>
              <a:ext uri="{FF2B5EF4-FFF2-40B4-BE49-F238E27FC236}">
                <a16:creationId xmlns:a16="http://schemas.microsoft.com/office/drawing/2014/main" id="{5E2B1936-BB60-4419-B151-A3E3810A69EC}"/>
              </a:ext>
            </a:extLst>
          </p:cNvPr>
          <p:cNvSpPr/>
          <p:nvPr/>
        </p:nvSpPr>
        <p:spPr>
          <a:xfrm rot="18009338" flipH="1">
            <a:off x="4327895" y="4982518"/>
            <a:ext cx="464103" cy="7733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845" y="5186"/>
                  <a:pt x="13381" y="10093"/>
                  <a:pt x="8272" y="14650"/>
                </a:cubicBezTo>
                <a:cubicBezTo>
                  <a:pt x="5611" y="17024"/>
                  <a:pt x="2780" y="19297"/>
                  <a:pt x="0" y="21600"/>
                </a:cubicBezTo>
              </a:path>
            </a:pathLst>
          </a:custGeom>
          <a:ln w="38100">
            <a:solidFill>
              <a:srgbClr val="FF00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6" name="Google Shape;33;p1">
            <a:extLst>
              <a:ext uri="{FF2B5EF4-FFF2-40B4-BE49-F238E27FC236}">
                <a16:creationId xmlns:a16="http://schemas.microsoft.com/office/drawing/2014/main" id="{8088B0E0-63B7-48DA-A0BC-AA3917779941}"/>
              </a:ext>
            </a:extLst>
          </p:cNvPr>
          <p:cNvSpPr/>
          <p:nvPr/>
        </p:nvSpPr>
        <p:spPr>
          <a:xfrm rot="16866473" flipH="1">
            <a:off x="2417238" y="4382747"/>
            <a:ext cx="367158" cy="774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FF8A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7" name="Google Shape;34;p1">
            <a:extLst>
              <a:ext uri="{FF2B5EF4-FFF2-40B4-BE49-F238E27FC236}">
                <a16:creationId xmlns:a16="http://schemas.microsoft.com/office/drawing/2014/main" id="{6F6F6683-3FB5-4E04-8FC9-686E6DEFF2D1}"/>
              </a:ext>
            </a:extLst>
          </p:cNvPr>
          <p:cNvSpPr/>
          <p:nvPr/>
        </p:nvSpPr>
        <p:spPr>
          <a:xfrm flipH="1">
            <a:off x="829066" y="3523135"/>
            <a:ext cx="1994595" cy="1157072"/>
          </a:xfrm>
          <a:prstGeom prst="ellipse">
            <a:avLst/>
          </a:prstGeom>
          <a:solidFill>
            <a:srgbClr val="FF6600"/>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8" name="Google Shape;35;p1">
            <a:extLst>
              <a:ext uri="{FF2B5EF4-FFF2-40B4-BE49-F238E27FC236}">
                <a16:creationId xmlns:a16="http://schemas.microsoft.com/office/drawing/2014/main" id="{1B2CBEE7-C9A2-4DB5-85A5-EF45E431E521}"/>
              </a:ext>
            </a:extLst>
          </p:cNvPr>
          <p:cNvSpPr/>
          <p:nvPr/>
        </p:nvSpPr>
        <p:spPr>
          <a:xfrm flipH="1">
            <a:off x="938288" y="3619518"/>
            <a:ext cx="17491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err="1">
                <a:solidFill>
                  <a:schemeClr val="tx1">
                    <a:lumMod val="75000"/>
                    <a:lumOff val="25000"/>
                  </a:schemeClr>
                </a:solidFill>
              </a:rPr>
              <a:t>objective</a:t>
            </a:r>
            <a:endParaRPr dirty="0">
              <a:solidFill>
                <a:schemeClr val="tx1">
                  <a:lumMod val="75000"/>
                  <a:lumOff val="25000"/>
                </a:schemeClr>
              </a:solidFill>
            </a:endParaRPr>
          </a:p>
        </p:txBody>
      </p:sp>
      <p:sp>
        <p:nvSpPr>
          <p:cNvPr id="19" name="Google Shape;37;p1">
            <a:extLst>
              <a:ext uri="{FF2B5EF4-FFF2-40B4-BE49-F238E27FC236}">
                <a16:creationId xmlns:a16="http://schemas.microsoft.com/office/drawing/2014/main" id="{DEAA5878-D271-4486-B99E-E26DD4AE4D21}"/>
              </a:ext>
            </a:extLst>
          </p:cNvPr>
          <p:cNvSpPr/>
          <p:nvPr/>
        </p:nvSpPr>
        <p:spPr>
          <a:xfrm flipH="1">
            <a:off x="2364378" y="4647906"/>
            <a:ext cx="1994598" cy="1157072"/>
          </a:xfrm>
          <a:prstGeom prst="ellipse">
            <a:avLst/>
          </a:prstGeom>
          <a:solidFill>
            <a:srgbClr val="CC0099"/>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20" name="Google Shape;38;p1">
            <a:extLst>
              <a:ext uri="{FF2B5EF4-FFF2-40B4-BE49-F238E27FC236}">
                <a16:creationId xmlns:a16="http://schemas.microsoft.com/office/drawing/2014/main" id="{BBBF3B1C-B6A6-4735-97FB-F9C949AC0DEF}"/>
              </a:ext>
            </a:extLst>
          </p:cNvPr>
          <p:cNvSpPr/>
          <p:nvPr/>
        </p:nvSpPr>
        <p:spPr>
          <a:xfrm flipH="1">
            <a:off x="2487080" y="4740251"/>
            <a:ext cx="1749193"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target </a:t>
            </a:r>
            <a:r>
              <a:rPr lang="nl-NL" dirty="0" err="1">
                <a:solidFill>
                  <a:schemeClr val="tx1">
                    <a:lumMod val="75000"/>
                    <a:lumOff val="25000"/>
                  </a:schemeClr>
                </a:solidFill>
              </a:rPr>
              <a:t>audience</a:t>
            </a:r>
            <a:endParaRPr dirty="0">
              <a:solidFill>
                <a:schemeClr val="tx1">
                  <a:lumMod val="75000"/>
                  <a:lumOff val="25000"/>
                </a:schemeClr>
              </a:solidFill>
            </a:endParaRPr>
          </a:p>
        </p:txBody>
      </p:sp>
      <p:sp>
        <p:nvSpPr>
          <p:cNvPr id="21" name="Google Shape;40;p1">
            <a:extLst>
              <a:ext uri="{FF2B5EF4-FFF2-40B4-BE49-F238E27FC236}">
                <a16:creationId xmlns:a16="http://schemas.microsoft.com/office/drawing/2014/main" id="{2CCD8059-845A-46AE-87A5-37084FC4139D}"/>
              </a:ext>
            </a:extLst>
          </p:cNvPr>
          <p:cNvSpPr/>
          <p:nvPr/>
        </p:nvSpPr>
        <p:spPr>
          <a:xfrm flipH="1">
            <a:off x="4584892" y="4699586"/>
            <a:ext cx="1994594" cy="1157072"/>
          </a:xfrm>
          <a:prstGeom prst="ellipse">
            <a:avLst/>
          </a:prstGeom>
          <a:solidFill>
            <a:srgbClr val="92D050"/>
          </a:solidFill>
          <a:ln w="12700">
            <a:miter lim="400000"/>
          </a:ln>
        </p:spPr>
        <p:txBody>
          <a:bodyPr lIns="0" tIns="0" rIns="0" bIns="0" anchor="ctr"/>
          <a:lstStyle/>
          <a:p>
            <a:pPr>
              <a:defRPr>
                <a:solidFill>
                  <a:srgbClr val="FFFFFF"/>
                </a:solidFill>
              </a:defRPr>
            </a:pPr>
            <a:endParaRPr sz="1350"/>
          </a:p>
        </p:txBody>
      </p:sp>
      <p:sp>
        <p:nvSpPr>
          <p:cNvPr id="22" name="Google Shape;41;p1">
            <a:extLst>
              <a:ext uri="{FF2B5EF4-FFF2-40B4-BE49-F238E27FC236}">
                <a16:creationId xmlns:a16="http://schemas.microsoft.com/office/drawing/2014/main" id="{D4D5A9B6-D788-4FA4-9DA2-D8BE45C52F5A}"/>
              </a:ext>
            </a:extLst>
          </p:cNvPr>
          <p:cNvSpPr/>
          <p:nvPr/>
        </p:nvSpPr>
        <p:spPr>
          <a:xfrm flipH="1">
            <a:off x="4714790" y="4812885"/>
            <a:ext cx="1749188"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err="1">
                <a:solidFill>
                  <a:schemeClr val="tx1">
                    <a:lumMod val="75000"/>
                    <a:lumOff val="25000"/>
                  </a:schemeClr>
                </a:solidFill>
              </a:rPr>
              <a:t>duration</a:t>
            </a:r>
            <a:endParaRPr dirty="0">
              <a:solidFill>
                <a:schemeClr val="tx1">
                  <a:lumMod val="75000"/>
                  <a:lumOff val="25000"/>
                </a:schemeClr>
              </a:solidFill>
            </a:endParaRPr>
          </a:p>
        </p:txBody>
      </p:sp>
      <p:sp>
        <p:nvSpPr>
          <p:cNvPr id="23" name="Tekstvak 86">
            <a:extLst>
              <a:ext uri="{FF2B5EF4-FFF2-40B4-BE49-F238E27FC236}">
                <a16:creationId xmlns:a16="http://schemas.microsoft.com/office/drawing/2014/main" id="{F6EA357B-8840-40F4-925A-2F3DE46620A0}"/>
              </a:ext>
            </a:extLst>
          </p:cNvPr>
          <p:cNvSpPr txBox="1"/>
          <p:nvPr/>
        </p:nvSpPr>
        <p:spPr>
          <a:xfrm>
            <a:off x="2364378" y="2864495"/>
            <a:ext cx="4455017" cy="492122"/>
          </a:xfrm>
          <a:prstGeom prst="rect">
            <a:avLst/>
          </a:prstGeom>
          <a:noFill/>
        </p:spPr>
        <p:txBody>
          <a:bodyPr wrap="square">
            <a:spAutoFit/>
          </a:bodyPr>
          <a:lstStyle/>
          <a:p>
            <a:pPr marL="0" marR="0" lvl="0" indent="0" algn="ctr" fontAlgn="auto">
              <a:lnSpc>
                <a:spcPct val="115000"/>
              </a:lnSpc>
              <a:spcBef>
                <a:spcPct val="0"/>
              </a:spcBef>
              <a:spcAft>
                <a:spcPts val="600"/>
              </a:spcAft>
              <a:buClrTx/>
              <a:buSzTx/>
              <a:tabLst/>
              <a:defRPr/>
            </a:pPr>
            <a:r>
              <a:rPr lang="en-GB" sz="2400" dirty="0">
                <a:solidFill>
                  <a:srgbClr val="0770B1"/>
                </a:solidFill>
                <a:latin typeface="+mj-lt"/>
                <a:ea typeface="+mj-ea"/>
                <a:cs typeface="+mj-cs"/>
              </a:rPr>
              <a:t>Anything goes!</a:t>
            </a:r>
          </a:p>
        </p:txBody>
      </p:sp>
      <p:sp>
        <p:nvSpPr>
          <p:cNvPr id="24" name="Текстово поле 23">
            <a:extLst>
              <a:ext uri="{FF2B5EF4-FFF2-40B4-BE49-F238E27FC236}">
                <a16:creationId xmlns:a16="http://schemas.microsoft.com/office/drawing/2014/main" id="{931E62A0-BCE1-4117-A9D1-303323BA4558}"/>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91845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номер на слайда 5">
            <a:extLst>
              <a:ext uri="{FF2B5EF4-FFF2-40B4-BE49-F238E27FC236}">
                <a16:creationId xmlns:a16="http://schemas.microsoft.com/office/drawing/2014/main" id="{50B5F2F4-BDB3-45BC-A488-2284C2508A0E}"/>
              </a:ext>
            </a:extLst>
          </p:cNvPr>
          <p:cNvSpPr>
            <a:spLocks noGrp="1"/>
          </p:cNvSpPr>
          <p:nvPr>
            <p:ph type="sldNum" sz="quarter" idx="12"/>
          </p:nvPr>
        </p:nvSpPr>
        <p:spPr/>
        <p:txBody>
          <a:bodyPr/>
          <a:lstStyle/>
          <a:p>
            <a:fld id="{CB318F78-A315-46C9-8B3F-2431B4397D31}" type="slidenum">
              <a:rPr lang="en-US" smtClean="0"/>
              <a:t>13</a:t>
            </a:fld>
            <a:endParaRPr lang="en-US" dirty="0"/>
          </a:p>
        </p:txBody>
      </p:sp>
      <p:pic>
        <p:nvPicPr>
          <p:cNvPr id="30" name="Картина 29" descr="Картина, която съдържа текст, удрящ&#10;&#10;Описанието е генерирано автоматично">
            <a:extLst>
              <a:ext uri="{FF2B5EF4-FFF2-40B4-BE49-F238E27FC236}">
                <a16:creationId xmlns:a16="http://schemas.microsoft.com/office/drawing/2014/main" id="{9401A3B3-A3FC-436E-8C03-66F715C8F1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8179" y="1423763"/>
            <a:ext cx="3268664" cy="573312"/>
          </a:xfrm>
          <a:prstGeom prst="rect">
            <a:avLst/>
          </a:prstGeom>
        </p:spPr>
      </p:pic>
      <p:pic>
        <p:nvPicPr>
          <p:cNvPr id="34" name="Картина 33">
            <a:extLst>
              <a:ext uri="{FF2B5EF4-FFF2-40B4-BE49-F238E27FC236}">
                <a16:creationId xmlns:a16="http://schemas.microsoft.com/office/drawing/2014/main" id="{C517BE47-19ED-4B5A-BF2F-B7D89B8BE4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8814" y="3764913"/>
            <a:ext cx="2807391" cy="1185102"/>
          </a:xfrm>
          <a:prstGeom prst="rect">
            <a:avLst/>
          </a:prstGeom>
        </p:spPr>
      </p:pic>
      <p:pic>
        <p:nvPicPr>
          <p:cNvPr id="36" name="Картина 35" descr="Картина, която съдържа текст, визитка, екранна снимка&#10;&#10;Описанието е генерирано автоматично">
            <a:extLst>
              <a:ext uri="{FF2B5EF4-FFF2-40B4-BE49-F238E27FC236}">
                <a16:creationId xmlns:a16="http://schemas.microsoft.com/office/drawing/2014/main" id="{42F7BCFD-EF0E-4CB5-A110-3EE579C9D4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00112" y="4964033"/>
            <a:ext cx="3897886" cy="1836023"/>
          </a:xfrm>
          <a:prstGeom prst="rect">
            <a:avLst/>
          </a:prstGeom>
        </p:spPr>
      </p:pic>
      <p:pic>
        <p:nvPicPr>
          <p:cNvPr id="38" name="Картина 37" descr="Картина, която съдържа текст, удрящ&#10;&#10;Описанието е генерирано автоматично">
            <a:extLst>
              <a:ext uri="{FF2B5EF4-FFF2-40B4-BE49-F238E27FC236}">
                <a16:creationId xmlns:a16="http://schemas.microsoft.com/office/drawing/2014/main" id="{E65B0258-6EBD-4413-BD5C-D2BE2F24B9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9229" y="1429659"/>
            <a:ext cx="3268664" cy="530183"/>
          </a:xfrm>
          <a:prstGeom prst="rect">
            <a:avLst/>
          </a:prstGeom>
        </p:spPr>
      </p:pic>
      <p:pic>
        <p:nvPicPr>
          <p:cNvPr id="44" name="Картина 43">
            <a:extLst>
              <a:ext uri="{FF2B5EF4-FFF2-40B4-BE49-F238E27FC236}">
                <a16:creationId xmlns:a16="http://schemas.microsoft.com/office/drawing/2014/main" id="{655F0184-6F1F-407B-8962-2ED01C402C0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42579" y="1325793"/>
            <a:ext cx="457533" cy="5395686"/>
          </a:xfrm>
          <a:prstGeom prst="rect">
            <a:avLst/>
          </a:prstGeom>
        </p:spPr>
      </p:pic>
      <p:grpSp>
        <p:nvGrpSpPr>
          <p:cNvPr id="64" name="Групиране 63">
            <a:extLst>
              <a:ext uri="{FF2B5EF4-FFF2-40B4-BE49-F238E27FC236}">
                <a16:creationId xmlns:a16="http://schemas.microsoft.com/office/drawing/2014/main" id="{56ACA92C-6983-4800-B893-4E8D34EFC066}"/>
              </a:ext>
            </a:extLst>
          </p:cNvPr>
          <p:cNvGrpSpPr/>
          <p:nvPr/>
        </p:nvGrpSpPr>
        <p:grpSpPr>
          <a:xfrm>
            <a:off x="7446843" y="1242632"/>
            <a:ext cx="1620957" cy="1492716"/>
            <a:chOff x="7446843" y="1242632"/>
            <a:chExt cx="1620957" cy="1492716"/>
          </a:xfrm>
        </p:grpSpPr>
        <p:sp>
          <p:nvSpPr>
            <p:cNvPr id="46" name="Текстово поле 45">
              <a:extLst>
                <a:ext uri="{FF2B5EF4-FFF2-40B4-BE49-F238E27FC236}">
                  <a16:creationId xmlns:a16="http://schemas.microsoft.com/office/drawing/2014/main" id="{F7D94996-CE37-400D-892A-0E66327AF160}"/>
                </a:ext>
              </a:extLst>
            </p:cNvPr>
            <p:cNvSpPr txBox="1"/>
            <p:nvPr/>
          </p:nvSpPr>
          <p:spPr>
            <a:xfrm>
              <a:off x="7601109" y="1242632"/>
              <a:ext cx="1466691" cy="1492716"/>
            </a:xfrm>
            <a:prstGeom prst="rect">
              <a:avLst/>
            </a:prstGeom>
            <a:solidFill>
              <a:schemeClr val="bg1">
                <a:lumMod val="95000"/>
              </a:schemeClr>
            </a:solidFill>
            <a:ln>
              <a:solidFill>
                <a:schemeClr val="bg1">
                  <a:lumMod val="75000"/>
                </a:schemeClr>
              </a:solidFill>
            </a:ln>
          </p:spPr>
          <p:txBody>
            <a:bodyPr wrap="square">
              <a:spAutoFit/>
            </a:bodyPr>
            <a:lstStyle/>
            <a:p>
              <a:pPr marL="174625" indent="-174625">
                <a:buFont typeface="Arial" panose="020B0604020202020204" pitchFamily="34" charset="0"/>
                <a:buChar char="•"/>
              </a:pPr>
              <a:r>
                <a:rPr lang="nl-NL" sz="1300" dirty="0"/>
                <a:t>Personal experience with discrimination </a:t>
              </a:r>
              <a:endParaRPr lang="en-GB" sz="1300" dirty="0"/>
            </a:p>
            <a:p>
              <a:pPr marL="174625" indent="-174625">
                <a:buFont typeface="Arial" panose="020B0604020202020204" pitchFamily="34" charset="0"/>
                <a:buChar char="•"/>
              </a:pPr>
              <a:r>
                <a:rPr lang="nl-NL" sz="1300" dirty="0"/>
                <a:t>Problems at home</a:t>
              </a:r>
            </a:p>
            <a:p>
              <a:pPr marL="174625" indent="-174625">
                <a:buFont typeface="Arial" panose="020B0604020202020204" pitchFamily="34" charset="0"/>
                <a:buChar char="•"/>
              </a:pPr>
              <a:r>
                <a:rPr lang="nl-NL" sz="1300" dirty="0"/>
                <a:t>Confrontation with death</a:t>
              </a:r>
            </a:p>
          </p:txBody>
        </p:sp>
        <p:cxnSp>
          <p:nvCxnSpPr>
            <p:cNvPr id="54" name="Съединител: извита линия 53">
              <a:extLst>
                <a:ext uri="{FF2B5EF4-FFF2-40B4-BE49-F238E27FC236}">
                  <a16:creationId xmlns:a16="http://schemas.microsoft.com/office/drawing/2014/main" id="{706E402E-9F8B-442A-84D4-4BF1C4DA4790}"/>
                </a:ext>
              </a:extLst>
            </p:cNvPr>
            <p:cNvCxnSpPr>
              <a:cxnSpLocks/>
              <a:endCxn id="46" idx="1"/>
            </p:cNvCxnSpPr>
            <p:nvPr/>
          </p:nvCxnSpPr>
          <p:spPr>
            <a:xfrm rot="5400000" flipH="1" flipV="1">
              <a:off x="7375471" y="2060362"/>
              <a:ext cx="297010" cy="154266"/>
            </a:xfrm>
            <a:prstGeom prst="curvedConnector2">
              <a:avLst/>
            </a:prstGeom>
            <a:ln>
              <a:tailEnd type="triangle"/>
            </a:ln>
          </p:spPr>
          <p:style>
            <a:lnRef idx="1">
              <a:schemeClr val="accent3"/>
            </a:lnRef>
            <a:fillRef idx="0">
              <a:schemeClr val="accent3"/>
            </a:fillRef>
            <a:effectRef idx="0">
              <a:schemeClr val="accent3"/>
            </a:effectRef>
            <a:fontRef idx="minor">
              <a:schemeClr val="tx1"/>
            </a:fontRef>
          </p:style>
        </p:cxnSp>
      </p:grpSp>
      <p:grpSp>
        <p:nvGrpSpPr>
          <p:cNvPr id="65" name="Групиране 64">
            <a:extLst>
              <a:ext uri="{FF2B5EF4-FFF2-40B4-BE49-F238E27FC236}">
                <a16:creationId xmlns:a16="http://schemas.microsoft.com/office/drawing/2014/main" id="{6F704F37-2FEA-41B1-986E-7DC8E1385CA6}"/>
              </a:ext>
            </a:extLst>
          </p:cNvPr>
          <p:cNvGrpSpPr/>
          <p:nvPr/>
        </p:nvGrpSpPr>
        <p:grpSpPr>
          <a:xfrm>
            <a:off x="7446843" y="2786785"/>
            <a:ext cx="1620957" cy="1492716"/>
            <a:chOff x="7446843" y="2786785"/>
            <a:chExt cx="1620957" cy="1492716"/>
          </a:xfrm>
        </p:grpSpPr>
        <p:sp>
          <p:nvSpPr>
            <p:cNvPr id="49" name="Текстово поле 48">
              <a:extLst>
                <a:ext uri="{FF2B5EF4-FFF2-40B4-BE49-F238E27FC236}">
                  <a16:creationId xmlns:a16="http://schemas.microsoft.com/office/drawing/2014/main" id="{BF3B2A08-E5C4-48CA-8A28-088737B4146D}"/>
                </a:ext>
              </a:extLst>
            </p:cNvPr>
            <p:cNvSpPr txBox="1"/>
            <p:nvPr/>
          </p:nvSpPr>
          <p:spPr>
            <a:xfrm>
              <a:off x="7601109" y="2786785"/>
              <a:ext cx="1466691" cy="1492716"/>
            </a:xfrm>
            <a:prstGeom prst="rect">
              <a:avLst/>
            </a:prstGeom>
            <a:solidFill>
              <a:schemeClr val="bg1">
                <a:lumMod val="95000"/>
              </a:schemeClr>
            </a:solidFill>
            <a:ln>
              <a:solidFill>
                <a:schemeClr val="bg1">
                  <a:lumMod val="75000"/>
                </a:schemeClr>
              </a:solidFill>
            </a:ln>
          </p:spPr>
          <p:txBody>
            <a:bodyPr wrap="square">
              <a:spAutoFit/>
            </a:bodyPr>
            <a:lstStyle/>
            <a:p>
              <a:pPr marL="174625" marR="0" lvl="0" indent="-174625" fontAlgn="auto">
                <a:lnSpc>
                  <a:spcPct val="100000"/>
                </a:lnSpc>
                <a:spcBef>
                  <a:spcPts val="0"/>
                </a:spcBef>
                <a:spcAft>
                  <a:spcPts val="0"/>
                </a:spcAft>
                <a:buClrTx/>
                <a:buSzTx/>
                <a:buFont typeface="Arial" panose="020B0604020202020204" pitchFamily="34" charset="0"/>
                <a:buChar char="•"/>
                <a:tabLst/>
                <a:defRPr/>
              </a:pPr>
              <a:r>
                <a:rPr lang="nl-NL" sz="1300" dirty="0"/>
                <a:t>Confrontation with propaganda</a:t>
              </a:r>
            </a:p>
            <a:p>
              <a:pPr marL="174625" marR="0" lvl="0" indent="-174625" fontAlgn="auto">
                <a:lnSpc>
                  <a:spcPct val="100000"/>
                </a:lnSpc>
                <a:spcBef>
                  <a:spcPts val="0"/>
                </a:spcBef>
                <a:spcAft>
                  <a:spcPts val="0"/>
                </a:spcAft>
                <a:buClrTx/>
                <a:buSzTx/>
                <a:buFont typeface="Arial" panose="020B0604020202020204" pitchFamily="34" charset="0"/>
                <a:buChar char="•"/>
                <a:tabLst/>
                <a:defRPr/>
              </a:pPr>
              <a:r>
                <a:rPr lang="nl-NL" sz="1300" dirty="0"/>
                <a:t>Part of radical group</a:t>
              </a:r>
            </a:p>
            <a:p>
              <a:pPr marL="174625" marR="0" lvl="0" indent="-174625" fontAlgn="auto">
                <a:lnSpc>
                  <a:spcPct val="100000"/>
                </a:lnSpc>
                <a:spcBef>
                  <a:spcPts val="0"/>
                </a:spcBef>
                <a:spcAft>
                  <a:spcPts val="0"/>
                </a:spcAft>
                <a:buClrTx/>
                <a:buSzTx/>
                <a:buFont typeface="Arial" panose="020B0604020202020204" pitchFamily="34" charset="0"/>
                <a:buChar char="•"/>
                <a:tabLst/>
                <a:defRPr/>
              </a:pPr>
              <a:r>
                <a:rPr lang="nl-NL" sz="1300" dirty="0"/>
                <a:t>Injustice against group</a:t>
              </a:r>
              <a:endParaRPr lang="en-GB" sz="1300" dirty="0"/>
            </a:p>
          </p:txBody>
        </p:sp>
        <p:cxnSp>
          <p:nvCxnSpPr>
            <p:cNvPr id="57" name="Съединител: извита линия 56">
              <a:extLst>
                <a:ext uri="{FF2B5EF4-FFF2-40B4-BE49-F238E27FC236}">
                  <a16:creationId xmlns:a16="http://schemas.microsoft.com/office/drawing/2014/main" id="{748D6082-BFBA-4876-9199-56A0CC4A4B5D}"/>
                </a:ext>
              </a:extLst>
            </p:cNvPr>
            <p:cNvCxnSpPr>
              <a:cxnSpLocks/>
              <a:endCxn id="49" idx="1"/>
            </p:cNvCxnSpPr>
            <p:nvPr/>
          </p:nvCxnSpPr>
          <p:spPr>
            <a:xfrm>
              <a:off x="7446843" y="2911156"/>
              <a:ext cx="154266" cy="621987"/>
            </a:xfrm>
            <a:prstGeom prst="curvedConnector3">
              <a:avLst/>
            </a:prstGeom>
            <a:ln>
              <a:tailEnd type="triangle"/>
            </a:ln>
          </p:spPr>
          <p:style>
            <a:lnRef idx="1">
              <a:schemeClr val="accent3"/>
            </a:lnRef>
            <a:fillRef idx="0">
              <a:schemeClr val="accent3"/>
            </a:fillRef>
            <a:effectRef idx="0">
              <a:schemeClr val="accent3"/>
            </a:effectRef>
            <a:fontRef idx="minor">
              <a:schemeClr val="tx1"/>
            </a:fontRef>
          </p:style>
        </p:cxnSp>
      </p:grpSp>
      <p:grpSp>
        <p:nvGrpSpPr>
          <p:cNvPr id="66" name="Групиране 65">
            <a:extLst>
              <a:ext uri="{FF2B5EF4-FFF2-40B4-BE49-F238E27FC236}">
                <a16:creationId xmlns:a16="http://schemas.microsoft.com/office/drawing/2014/main" id="{E432FED3-3A72-459C-AACF-A44626B62BC8}"/>
              </a:ext>
            </a:extLst>
          </p:cNvPr>
          <p:cNvGrpSpPr/>
          <p:nvPr/>
        </p:nvGrpSpPr>
        <p:grpSpPr>
          <a:xfrm>
            <a:off x="7446842" y="3468119"/>
            <a:ext cx="1620958" cy="1951269"/>
            <a:chOff x="7446842" y="3468119"/>
            <a:chExt cx="1620958" cy="1951269"/>
          </a:xfrm>
        </p:grpSpPr>
        <p:sp>
          <p:nvSpPr>
            <p:cNvPr id="51" name="Текстово поле 50">
              <a:extLst>
                <a:ext uri="{FF2B5EF4-FFF2-40B4-BE49-F238E27FC236}">
                  <a16:creationId xmlns:a16="http://schemas.microsoft.com/office/drawing/2014/main" id="{D95C4201-F19D-4E8E-8356-A8AA684AADAD}"/>
                </a:ext>
              </a:extLst>
            </p:cNvPr>
            <p:cNvSpPr txBox="1"/>
            <p:nvPr/>
          </p:nvSpPr>
          <p:spPr>
            <a:xfrm>
              <a:off x="7601109" y="4326781"/>
              <a:ext cx="1466691" cy="1092607"/>
            </a:xfrm>
            <a:prstGeom prst="rect">
              <a:avLst/>
            </a:prstGeom>
            <a:solidFill>
              <a:schemeClr val="bg1">
                <a:lumMod val="95000"/>
              </a:schemeClr>
            </a:solidFill>
            <a:ln>
              <a:solidFill>
                <a:schemeClr val="bg1">
                  <a:lumMod val="75000"/>
                </a:schemeClr>
              </a:solidFill>
            </a:ln>
          </p:spPr>
          <p:txBody>
            <a:bodyPr wrap="square">
              <a:spAutoFit/>
            </a:bodyPr>
            <a:lstStyle/>
            <a:p>
              <a:pPr marL="174625" indent="-174625">
                <a:buFont typeface="Arial" panose="020B0604020202020204" pitchFamily="34" charset="0"/>
                <a:buChar char="•"/>
                <a:defRPr/>
              </a:pPr>
              <a:r>
                <a:rPr lang="nl-NL" sz="1300" dirty="0"/>
                <a:t>Calls to action</a:t>
              </a:r>
            </a:p>
            <a:p>
              <a:pPr marL="174625" indent="-174625">
                <a:buFont typeface="Arial" panose="020B0604020202020204" pitchFamily="34" charset="0"/>
                <a:buChar char="•"/>
                <a:defRPr/>
              </a:pPr>
              <a:r>
                <a:rPr lang="nl-NL" sz="1300" dirty="0"/>
                <a:t>Government policy </a:t>
              </a:r>
              <a:endParaRPr lang="en-GB" sz="1300" dirty="0"/>
            </a:p>
            <a:p>
              <a:pPr marL="174625" indent="-174625">
                <a:buFont typeface="Arial" panose="020B0604020202020204" pitchFamily="34" charset="0"/>
                <a:buChar char="•"/>
                <a:defRPr/>
              </a:pPr>
              <a:r>
                <a:rPr lang="nl-NL" sz="1300" dirty="0"/>
                <a:t>War against group </a:t>
              </a:r>
            </a:p>
          </p:txBody>
        </p:sp>
        <p:cxnSp>
          <p:nvCxnSpPr>
            <p:cNvPr id="60" name="Съединител: извита линия 59">
              <a:extLst>
                <a:ext uri="{FF2B5EF4-FFF2-40B4-BE49-F238E27FC236}">
                  <a16:creationId xmlns:a16="http://schemas.microsoft.com/office/drawing/2014/main" id="{E5411E15-4983-4C52-BA79-E42983DCD6BD}"/>
                </a:ext>
              </a:extLst>
            </p:cNvPr>
            <p:cNvCxnSpPr>
              <a:cxnSpLocks/>
              <a:endCxn id="51" idx="1"/>
            </p:cNvCxnSpPr>
            <p:nvPr/>
          </p:nvCxnSpPr>
          <p:spPr>
            <a:xfrm rot="16200000" flipH="1">
              <a:off x="6821493" y="4093468"/>
              <a:ext cx="1404965" cy="154268"/>
            </a:xfrm>
            <a:prstGeom prst="curvedConnector2">
              <a:avLst/>
            </a:prstGeom>
            <a:ln>
              <a:tailEnd type="triangle"/>
            </a:ln>
          </p:spPr>
          <p:style>
            <a:lnRef idx="1">
              <a:schemeClr val="accent3"/>
            </a:lnRef>
            <a:fillRef idx="0">
              <a:schemeClr val="accent3"/>
            </a:fillRef>
            <a:effectRef idx="0">
              <a:schemeClr val="accent3"/>
            </a:effectRef>
            <a:fontRef idx="minor">
              <a:schemeClr val="tx1"/>
            </a:fontRef>
          </p:style>
        </p:cxnSp>
      </p:grpSp>
      <p:sp>
        <p:nvSpPr>
          <p:cNvPr id="68" name="Овал 67">
            <a:extLst>
              <a:ext uri="{FF2B5EF4-FFF2-40B4-BE49-F238E27FC236}">
                <a16:creationId xmlns:a16="http://schemas.microsoft.com/office/drawing/2014/main" id="{D34BFEA6-6013-4037-86C3-5202232181DA}"/>
              </a:ext>
            </a:extLst>
          </p:cNvPr>
          <p:cNvSpPr/>
          <p:nvPr/>
        </p:nvSpPr>
        <p:spPr>
          <a:xfrm>
            <a:off x="7467600" y="3360504"/>
            <a:ext cx="1697159" cy="999263"/>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9" name="Овал 68">
            <a:extLst>
              <a:ext uri="{FF2B5EF4-FFF2-40B4-BE49-F238E27FC236}">
                <a16:creationId xmlns:a16="http://schemas.microsoft.com/office/drawing/2014/main" id="{ECF04DB1-FAA0-4699-A2DB-9B579C8FCA6D}"/>
              </a:ext>
            </a:extLst>
          </p:cNvPr>
          <p:cNvSpPr/>
          <p:nvPr/>
        </p:nvSpPr>
        <p:spPr>
          <a:xfrm>
            <a:off x="7465423" y="4257907"/>
            <a:ext cx="1697159" cy="1383130"/>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pic>
        <p:nvPicPr>
          <p:cNvPr id="71" name="Картина 70">
            <a:extLst>
              <a:ext uri="{FF2B5EF4-FFF2-40B4-BE49-F238E27FC236}">
                <a16:creationId xmlns:a16="http://schemas.microsoft.com/office/drawing/2014/main" id="{420D9415-659A-40BF-89B3-1DDC5B9D66B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9228" y="4950015"/>
            <a:ext cx="3268663" cy="1737628"/>
          </a:xfrm>
          <a:prstGeom prst="rect">
            <a:avLst/>
          </a:prstGeom>
        </p:spPr>
      </p:pic>
      <p:pic>
        <p:nvPicPr>
          <p:cNvPr id="83" name="Картина 82">
            <a:extLst>
              <a:ext uri="{FF2B5EF4-FFF2-40B4-BE49-F238E27FC236}">
                <a16:creationId xmlns:a16="http://schemas.microsoft.com/office/drawing/2014/main" id="{FA047811-63FA-4E55-B821-B88D0A33A905}"/>
              </a:ext>
            </a:extLst>
          </p:cNvPr>
          <p:cNvPicPr>
            <a:picLocks noChangeAspect="1"/>
          </p:cNvPicPr>
          <p:nvPr/>
        </p:nvPicPr>
        <p:blipFill>
          <a:blip r:embed="rId9"/>
          <a:stretch>
            <a:fillRect/>
          </a:stretch>
        </p:blipFill>
        <p:spPr>
          <a:xfrm>
            <a:off x="2228282" y="388255"/>
            <a:ext cx="3286125" cy="704850"/>
          </a:xfrm>
          <a:prstGeom prst="rect">
            <a:avLst/>
          </a:prstGeom>
        </p:spPr>
      </p:pic>
      <p:sp>
        <p:nvSpPr>
          <p:cNvPr id="23" name="Текстово поле 22">
            <a:extLst>
              <a:ext uri="{FF2B5EF4-FFF2-40B4-BE49-F238E27FC236}">
                <a16:creationId xmlns:a16="http://schemas.microsoft.com/office/drawing/2014/main" id="{280DA343-BAD6-4BAC-9164-A0C20B13ECA5}"/>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pic>
        <p:nvPicPr>
          <p:cNvPr id="24" name="Картина 23" descr="Картина, която съдържа маса&#10;&#10;Описанието е генерирано автоматично">
            <a:extLst>
              <a:ext uri="{FF2B5EF4-FFF2-40B4-BE49-F238E27FC236}">
                <a16:creationId xmlns:a16="http://schemas.microsoft.com/office/drawing/2014/main" id="{C16202F1-5D82-4D02-9C17-605E3145DCB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49248" y="1988990"/>
            <a:ext cx="3151597" cy="1621395"/>
          </a:xfrm>
          <a:prstGeom prst="rect">
            <a:avLst/>
          </a:prstGeom>
        </p:spPr>
      </p:pic>
      <p:pic>
        <p:nvPicPr>
          <p:cNvPr id="25" name="Картина 24">
            <a:extLst>
              <a:ext uri="{FF2B5EF4-FFF2-40B4-BE49-F238E27FC236}">
                <a16:creationId xmlns:a16="http://schemas.microsoft.com/office/drawing/2014/main" id="{A6A25E28-5803-4249-8A82-2255EF7CCC1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77418" y="1959842"/>
            <a:ext cx="3226128" cy="2859414"/>
          </a:xfrm>
          <a:prstGeom prst="rect">
            <a:avLst/>
          </a:prstGeom>
        </p:spPr>
      </p:pic>
    </p:spTree>
    <p:extLst>
      <p:ext uri="{BB962C8B-B14F-4D97-AF65-F5344CB8AC3E}">
        <p14:creationId xmlns:p14="http://schemas.microsoft.com/office/powerpoint/2010/main" val="152583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42F4B9CD-FAD7-4A15-8582-6869A4E58EBC}"/>
              </a:ext>
            </a:extLst>
          </p:cNvPr>
          <p:cNvSpPr>
            <a:spLocks noGrp="1"/>
          </p:cNvSpPr>
          <p:nvPr>
            <p:ph type="sldNum" sz="quarter" idx="12"/>
          </p:nvPr>
        </p:nvSpPr>
        <p:spPr/>
        <p:txBody>
          <a:bodyPr/>
          <a:lstStyle/>
          <a:p>
            <a:fld id="{CB318F78-A315-46C9-8B3F-2431B4397D31}" type="slidenum">
              <a:rPr lang="en-US" smtClean="0"/>
              <a:t>14</a:t>
            </a:fld>
            <a:endParaRPr lang="en-US" dirty="0"/>
          </a:p>
        </p:txBody>
      </p:sp>
      <p:sp>
        <p:nvSpPr>
          <p:cNvPr id="7" name="Oval 1">
            <a:extLst>
              <a:ext uri="{FF2B5EF4-FFF2-40B4-BE49-F238E27FC236}">
                <a16:creationId xmlns:a16="http://schemas.microsoft.com/office/drawing/2014/main" id="{78A770DE-4121-486E-AF6C-DB19234EBF20}"/>
              </a:ext>
            </a:extLst>
          </p:cNvPr>
          <p:cNvSpPr/>
          <p:nvPr/>
        </p:nvSpPr>
        <p:spPr>
          <a:xfrm>
            <a:off x="3367864" y="3903440"/>
            <a:ext cx="2408272" cy="2408273"/>
          </a:xfrm>
          <a:prstGeom prst="ellipse">
            <a:avLst/>
          </a:prstGeom>
          <a:gradFill>
            <a:gsLst>
              <a:gs pos="22846">
                <a:srgbClr val="FFFFFF"/>
              </a:gs>
              <a:gs pos="63322">
                <a:srgbClr val="E6EAEB"/>
              </a:gs>
              <a:gs pos="99960">
                <a:srgbClr val="CDD5D8"/>
              </a:gs>
            </a:gsLst>
            <a:lin ang="2089253"/>
          </a:gradFill>
          <a:ln w="6350">
            <a:solidFill>
              <a:srgbClr val="FFFFFF"/>
            </a:solidFill>
            <a:miter/>
          </a:ln>
          <a:effectLst>
            <a:outerShdw blurRad="25400" dist="47593" dir="2315233" rotWithShape="0">
              <a:srgbClr val="000000">
                <a:alpha val="26460"/>
              </a:srgbClr>
            </a:outerShdw>
          </a:effectLst>
        </p:spPr>
        <p:txBody>
          <a:bodyPr lIns="34289" rIns="34289" anchor="ctr"/>
          <a:lstStyle/>
          <a:p>
            <a:pPr algn="ctr">
              <a:defRPr>
                <a:solidFill>
                  <a:srgbClr val="FFFFFF"/>
                </a:solidFill>
              </a:defRPr>
            </a:pPr>
            <a:r>
              <a:rPr lang="nl-NL" sz="2000" b="1" dirty="0">
                <a:solidFill>
                  <a:schemeClr val="tx1">
                    <a:lumMod val="75000"/>
                    <a:lumOff val="25000"/>
                  </a:schemeClr>
                </a:solidFill>
              </a:rPr>
              <a:t>Push factors towards radicalisation</a:t>
            </a:r>
            <a:endParaRPr sz="2000" b="1" dirty="0">
              <a:solidFill>
                <a:schemeClr val="tx1">
                  <a:lumMod val="75000"/>
                  <a:lumOff val="25000"/>
                </a:schemeClr>
              </a:solidFill>
            </a:endParaRPr>
          </a:p>
        </p:txBody>
      </p:sp>
      <p:sp>
        <p:nvSpPr>
          <p:cNvPr id="8" name="Rectangle: Rounded Corners 4">
            <a:extLst>
              <a:ext uri="{FF2B5EF4-FFF2-40B4-BE49-F238E27FC236}">
                <a16:creationId xmlns:a16="http://schemas.microsoft.com/office/drawing/2014/main" id="{69E60CF5-450A-4AED-9464-6EA5820B849F}"/>
              </a:ext>
            </a:extLst>
          </p:cNvPr>
          <p:cNvSpPr/>
          <p:nvPr/>
        </p:nvSpPr>
        <p:spPr>
          <a:xfrm>
            <a:off x="1485017" y="5650454"/>
            <a:ext cx="1594471" cy="704515"/>
          </a:xfrm>
          <a:prstGeom prst="roundRect">
            <a:avLst>
              <a:gd name="adj" fmla="val 50000"/>
            </a:avLst>
          </a:prstGeom>
          <a:solidFill>
            <a:srgbClr val="FF6600"/>
          </a:solidFill>
          <a:ln w="12700">
            <a:miter lim="400000"/>
          </a:ln>
        </p:spPr>
        <p:txBody>
          <a:bodyPr lIns="34289" rIns="34289" anchor="ctr"/>
          <a:lstStyle/>
          <a:p>
            <a:pPr>
              <a:defRPr>
                <a:solidFill>
                  <a:srgbClr val="FFFFFF"/>
                </a:solidFill>
              </a:defRPr>
            </a:pPr>
            <a:endParaRPr sz="1350"/>
          </a:p>
        </p:txBody>
      </p:sp>
      <p:sp>
        <p:nvSpPr>
          <p:cNvPr id="9" name="Oval 3">
            <a:extLst>
              <a:ext uri="{FF2B5EF4-FFF2-40B4-BE49-F238E27FC236}">
                <a16:creationId xmlns:a16="http://schemas.microsoft.com/office/drawing/2014/main" id="{BDB5EB7E-23E2-494B-A270-904D12BDEB6B}"/>
              </a:ext>
            </a:extLst>
          </p:cNvPr>
          <p:cNvSpPr/>
          <p:nvPr/>
        </p:nvSpPr>
        <p:spPr>
          <a:xfrm>
            <a:off x="3118697" y="5649551"/>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10" name="Oval 3">
            <a:extLst>
              <a:ext uri="{FF2B5EF4-FFF2-40B4-BE49-F238E27FC236}">
                <a16:creationId xmlns:a16="http://schemas.microsoft.com/office/drawing/2014/main" id="{723380E2-486A-42FE-8FFA-1EC679703201}"/>
              </a:ext>
            </a:extLst>
          </p:cNvPr>
          <p:cNvSpPr/>
          <p:nvPr/>
        </p:nvSpPr>
        <p:spPr>
          <a:xfrm>
            <a:off x="3142483" y="5673336"/>
            <a:ext cx="191125" cy="191125"/>
          </a:xfrm>
          <a:prstGeom prst="ellipse">
            <a:avLst/>
          </a:prstGeom>
          <a:gradFill>
            <a:gsLst>
              <a:gs pos="0">
                <a:srgbClr val="FFC203"/>
              </a:gs>
              <a:gs pos="36657">
                <a:srgbClr val="FF7D25"/>
              </a:gs>
              <a:gs pos="77153">
                <a:srgbClr val="FF3847"/>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11" name="Oval 3">
            <a:extLst>
              <a:ext uri="{FF2B5EF4-FFF2-40B4-BE49-F238E27FC236}">
                <a16:creationId xmlns:a16="http://schemas.microsoft.com/office/drawing/2014/main" id="{F6F66FA9-86BA-44B1-88A3-8CA68EF01D9A}"/>
              </a:ext>
            </a:extLst>
          </p:cNvPr>
          <p:cNvSpPr/>
          <p:nvPr/>
        </p:nvSpPr>
        <p:spPr>
          <a:xfrm>
            <a:off x="3183752" y="4224835"/>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12" name="Oval 3">
            <a:extLst>
              <a:ext uri="{FF2B5EF4-FFF2-40B4-BE49-F238E27FC236}">
                <a16:creationId xmlns:a16="http://schemas.microsoft.com/office/drawing/2014/main" id="{6154E69E-8E55-438B-9B6F-ADF7FD1FB8A8}"/>
              </a:ext>
            </a:extLst>
          </p:cNvPr>
          <p:cNvSpPr/>
          <p:nvPr/>
        </p:nvSpPr>
        <p:spPr>
          <a:xfrm>
            <a:off x="3207538" y="4248622"/>
            <a:ext cx="191125" cy="191125"/>
          </a:xfrm>
          <a:prstGeom prst="ellipse">
            <a:avLst/>
          </a:prstGeom>
          <a:gradFill>
            <a:gsLst>
              <a:gs pos="1100">
                <a:srgbClr val="C23FC6"/>
              </a:gs>
              <a:gs pos="35864">
                <a:srgbClr val="E1359B"/>
              </a:gs>
              <a:gs pos="98109">
                <a:srgbClr val="FF2A70"/>
              </a:gs>
            </a:gsLst>
            <a:lin ang="2089253"/>
          </a:gradFill>
          <a:ln w="12700">
            <a:miter lim="400000"/>
          </a:ln>
        </p:spPr>
        <p:txBody>
          <a:bodyPr lIns="34289" rIns="34289" anchor="ctr"/>
          <a:lstStyle/>
          <a:p>
            <a:pPr>
              <a:defRPr>
                <a:solidFill>
                  <a:srgbClr val="FFFFFF"/>
                </a:solidFill>
              </a:defRPr>
            </a:pPr>
            <a:endParaRPr sz="1350"/>
          </a:p>
        </p:txBody>
      </p:sp>
      <p:sp>
        <p:nvSpPr>
          <p:cNvPr id="13" name="Rectangle: Rounded Corners 4">
            <a:extLst>
              <a:ext uri="{FF2B5EF4-FFF2-40B4-BE49-F238E27FC236}">
                <a16:creationId xmlns:a16="http://schemas.microsoft.com/office/drawing/2014/main" id="{74A03D7D-BBEE-4AA5-8138-0F86958AD92D}"/>
              </a:ext>
            </a:extLst>
          </p:cNvPr>
          <p:cNvSpPr/>
          <p:nvPr/>
        </p:nvSpPr>
        <p:spPr>
          <a:xfrm>
            <a:off x="1462738" y="3782348"/>
            <a:ext cx="1594470" cy="704515"/>
          </a:xfrm>
          <a:prstGeom prst="roundRect">
            <a:avLst>
              <a:gd name="adj" fmla="val 50000"/>
            </a:avLst>
          </a:prstGeom>
          <a:solidFill>
            <a:srgbClr val="CC3399"/>
          </a:solidFill>
          <a:ln w="12700">
            <a:miter lim="400000"/>
          </a:ln>
        </p:spPr>
        <p:txBody>
          <a:bodyPr lIns="34289" rIns="34289" anchor="ctr"/>
          <a:lstStyle/>
          <a:p>
            <a:pPr>
              <a:defRPr>
                <a:solidFill>
                  <a:srgbClr val="FFFFFF"/>
                </a:solidFill>
              </a:defRPr>
            </a:pPr>
            <a:endParaRPr sz="1350"/>
          </a:p>
        </p:txBody>
      </p:sp>
      <p:sp>
        <p:nvSpPr>
          <p:cNvPr id="14" name="Rectangle: Rounded Corners 4">
            <a:extLst>
              <a:ext uri="{FF2B5EF4-FFF2-40B4-BE49-F238E27FC236}">
                <a16:creationId xmlns:a16="http://schemas.microsoft.com/office/drawing/2014/main" id="{5423EBA5-AB73-4515-88A3-91AF27593020}"/>
              </a:ext>
            </a:extLst>
          </p:cNvPr>
          <p:cNvSpPr/>
          <p:nvPr/>
        </p:nvSpPr>
        <p:spPr>
          <a:xfrm>
            <a:off x="3753226" y="2582470"/>
            <a:ext cx="1594472" cy="704514"/>
          </a:xfrm>
          <a:prstGeom prst="roundRect">
            <a:avLst>
              <a:gd name="adj" fmla="val 50000"/>
            </a:avLst>
          </a:prstGeom>
          <a:solidFill>
            <a:schemeClr val="accent6">
              <a:lumMod val="75000"/>
            </a:schemeClr>
          </a:solidFill>
          <a:ln w="12700">
            <a:miter lim="400000"/>
          </a:ln>
        </p:spPr>
        <p:txBody>
          <a:bodyPr lIns="34289" rIns="34289" anchor="ctr"/>
          <a:lstStyle/>
          <a:p>
            <a:pPr>
              <a:defRPr>
                <a:solidFill>
                  <a:srgbClr val="FFFFFF"/>
                </a:solidFill>
              </a:defRPr>
            </a:pPr>
            <a:endParaRPr sz="1350"/>
          </a:p>
        </p:txBody>
      </p:sp>
      <p:sp>
        <p:nvSpPr>
          <p:cNvPr id="15" name="Rectangle: Rounded Corners 4">
            <a:extLst>
              <a:ext uri="{FF2B5EF4-FFF2-40B4-BE49-F238E27FC236}">
                <a16:creationId xmlns:a16="http://schemas.microsoft.com/office/drawing/2014/main" id="{A05EFE2F-90A8-4024-8161-C6CE316AAFE5}"/>
              </a:ext>
            </a:extLst>
          </p:cNvPr>
          <p:cNvSpPr/>
          <p:nvPr/>
        </p:nvSpPr>
        <p:spPr>
          <a:xfrm>
            <a:off x="6125492" y="3782348"/>
            <a:ext cx="1594471" cy="704515"/>
          </a:xfrm>
          <a:prstGeom prst="roundRect">
            <a:avLst>
              <a:gd name="adj" fmla="val 50000"/>
            </a:avLst>
          </a:prstGeom>
          <a:solidFill>
            <a:srgbClr val="0BA7DF"/>
          </a:solidFill>
          <a:ln w="12700">
            <a:miter lim="400000"/>
          </a:ln>
        </p:spPr>
        <p:txBody>
          <a:bodyPr lIns="34289" rIns="34289" anchor="ctr"/>
          <a:lstStyle/>
          <a:p>
            <a:pPr>
              <a:defRPr>
                <a:solidFill>
                  <a:srgbClr val="FFFFFF"/>
                </a:solidFill>
              </a:defRPr>
            </a:pPr>
            <a:endParaRPr sz="1350"/>
          </a:p>
        </p:txBody>
      </p:sp>
      <p:sp>
        <p:nvSpPr>
          <p:cNvPr id="16" name="Rectangle: Rounded Corners 4">
            <a:extLst>
              <a:ext uri="{FF2B5EF4-FFF2-40B4-BE49-F238E27FC236}">
                <a16:creationId xmlns:a16="http://schemas.microsoft.com/office/drawing/2014/main" id="{98E7ECAD-B0A1-4818-9D78-B7C0C71570D8}"/>
              </a:ext>
            </a:extLst>
          </p:cNvPr>
          <p:cNvSpPr/>
          <p:nvPr/>
        </p:nvSpPr>
        <p:spPr>
          <a:xfrm>
            <a:off x="6085300" y="5650454"/>
            <a:ext cx="1634663" cy="704515"/>
          </a:xfrm>
          <a:prstGeom prst="roundRect">
            <a:avLst>
              <a:gd name="adj" fmla="val 50000"/>
            </a:avLst>
          </a:prstGeom>
          <a:solidFill>
            <a:srgbClr val="92D050"/>
          </a:solidFill>
          <a:ln w="12700">
            <a:miter lim="400000"/>
          </a:ln>
        </p:spPr>
        <p:txBody>
          <a:bodyPr lIns="34289" rIns="34289" anchor="ctr"/>
          <a:lstStyle/>
          <a:p>
            <a:pPr>
              <a:defRPr>
                <a:solidFill>
                  <a:srgbClr val="FFFFFF"/>
                </a:solidFill>
              </a:defRPr>
            </a:pPr>
            <a:endParaRPr sz="1350"/>
          </a:p>
        </p:txBody>
      </p:sp>
      <p:sp>
        <p:nvSpPr>
          <p:cNvPr id="17" name="Oval 3">
            <a:extLst>
              <a:ext uri="{FF2B5EF4-FFF2-40B4-BE49-F238E27FC236}">
                <a16:creationId xmlns:a16="http://schemas.microsoft.com/office/drawing/2014/main" id="{6ECF00C3-013D-43C0-8953-EFE0DA2F744B}"/>
              </a:ext>
            </a:extLst>
          </p:cNvPr>
          <p:cNvSpPr/>
          <p:nvPr/>
        </p:nvSpPr>
        <p:spPr>
          <a:xfrm>
            <a:off x="4452651" y="3505594"/>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18" name="Oval 3">
            <a:extLst>
              <a:ext uri="{FF2B5EF4-FFF2-40B4-BE49-F238E27FC236}">
                <a16:creationId xmlns:a16="http://schemas.microsoft.com/office/drawing/2014/main" id="{99267888-9412-4B43-88CA-A517BEC1FA73}"/>
              </a:ext>
            </a:extLst>
          </p:cNvPr>
          <p:cNvSpPr/>
          <p:nvPr/>
        </p:nvSpPr>
        <p:spPr>
          <a:xfrm>
            <a:off x="4476437" y="3529381"/>
            <a:ext cx="191125" cy="191125"/>
          </a:xfrm>
          <a:prstGeom prst="ellipse">
            <a:avLst/>
          </a:prstGeom>
          <a:gradFill>
            <a:gsLst>
              <a:gs pos="195">
                <a:srgbClr val="A852E6"/>
              </a:gs>
              <a:gs pos="36759">
                <a:srgbClr val="863DC8"/>
              </a:gs>
              <a:gs pos="77153">
                <a:srgbClr val="6428AA"/>
              </a:gs>
            </a:gsLst>
            <a:lin ang="2089253"/>
          </a:gradFill>
          <a:ln w="12700">
            <a:miter lim="400000"/>
          </a:ln>
        </p:spPr>
        <p:txBody>
          <a:bodyPr lIns="34289" rIns="34289" anchor="ctr"/>
          <a:lstStyle/>
          <a:p>
            <a:pPr>
              <a:defRPr>
                <a:solidFill>
                  <a:srgbClr val="FFFFFF"/>
                </a:solidFill>
              </a:defRPr>
            </a:pPr>
            <a:endParaRPr sz="1350"/>
          </a:p>
        </p:txBody>
      </p:sp>
      <p:sp>
        <p:nvSpPr>
          <p:cNvPr id="19" name="Oval 3">
            <a:extLst>
              <a:ext uri="{FF2B5EF4-FFF2-40B4-BE49-F238E27FC236}">
                <a16:creationId xmlns:a16="http://schemas.microsoft.com/office/drawing/2014/main" id="{AA6AE475-1FE0-4BB4-8FB6-586B3A494927}"/>
              </a:ext>
            </a:extLst>
          </p:cNvPr>
          <p:cNvSpPr/>
          <p:nvPr/>
        </p:nvSpPr>
        <p:spPr>
          <a:xfrm>
            <a:off x="5721551" y="4224835"/>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20" name="Oval 3">
            <a:extLst>
              <a:ext uri="{FF2B5EF4-FFF2-40B4-BE49-F238E27FC236}">
                <a16:creationId xmlns:a16="http://schemas.microsoft.com/office/drawing/2014/main" id="{F7D7C7BE-7220-47A1-A75C-8F8C2663916D}"/>
              </a:ext>
            </a:extLst>
          </p:cNvPr>
          <p:cNvSpPr/>
          <p:nvPr/>
        </p:nvSpPr>
        <p:spPr>
          <a:xfrm>
            <a:off x="5745335" y="4248622"/>
            <a:ext cx="191125" cy="191125"/>
          </a:xfrm>
          <a:prstGeom prst="ellipse">
            <a:avLst/>
          </a:prstGeom>
          <a:gradFill>
            <a:gsLst>
              <a:gs pos="0">
                <a:srgbClr val="00F2FE"/>
              </a:gs>
              <a:gs pos="36657">
                <a:srgbClr val="28CFFE"/>
              </a:gs>
              <a:gs pos="77153">
                <a:srgbClr val="4FACFE"/>
              </a:gs>
            </a:gsLst>
            <a:lin ang="2089253"/>
          </a:gradFill>
          <a:ln w="12700">
            <a:miter lim="400000"/>
          </a:ln>
        </p:spPr>
        <p:txBody>
          <a:bodyPr lIns="34289" rIns="34289" anchor="ctr"/>
          <a:lstStyle/>
          <a:p>
            <a:pPr>
              <a:defRPr>
                <a:solidFill>
                  <a:srgbClr val="FFFFFF"/>
                </a:solidFill>
              </a:defRPr>
            </a:pPr>
            <a:endParaRPr sz="1350"/>
          </a:p>
        </p:txBody>
      </p:sp>
      <p:sp>
        <p:nvSpPr>
          <p:cNvPr id="21" name="Oval 3">
            <a:extLst>
              <a:ext uri="{FF2B5EF4-FFF2-40B4-BE49-F238E27FC236}">
                <a16:creationId xmlns:a16="http://schemas.microsoft.com/office/drawing/2014/main" id="{0802B41E-F54A-484B-92E5-51EA474BFD4D}"/>
              </a:ext>
            </a:extLst>
          </p:cNvPr>
          <p:cNvSpPr/>
          <p:nvPr/>
        </p:nvSpPr>
        <p:spPr>
          <a:xfrm>
            <a:off x="5778515" y="5673336"/>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22" name="Oval 3">
            <a:extLst>
              <a:ext uri="{FF2B5EF4-FFF2-40B4-BE49-F238E27FC236}">
                <a16:creationId xmlns:a16="http://schemas.microsoft.com/office/drawing/2014/main" id="{AA06C3D5-A902-4B76-9A20-7B8F580F919E}"/>
              </a:ext>
            </a:extLst>
          </p:cNvPr>
          <p:cNvSpPr/>
          <p:nvPr/>
        </p:nvSpPr>
        <p:spPr>
          <a:xfrm>
            <a:off x="5802301" y="5697120"/>
            <a:ext cx="191125" cy="191125"/>
          </a:xfrm>
          <a:prstGeom prst="ellipse">
            <a:avLst/>
          </a:prstGeom>
          <a:gradFill>
            <a:gsLst>
              <a:gs pos="0">
                <a:srgbClr val="FFEA03"/>
              </a:gs>
              <a:gs pos="70683">
                <a:srgbClr val="85CE02"/>
              </a:gs>
              <a:gs pos="97580">
                <a:srgbClr val="0CB100"/>
              </a:gs>
            </a:gsLst>
            <a:lin ang="2089253"/>
          </a:gradFill>
          <a:ln w="12700">
            <a:miter lim="400000"/>
          </a:ln>
        </p:spPr>
        <p:txBody>
          <a:bodyPr lIns="34289" rIns="34289" anchor="ctr"/>
          <a:lstStyle/>
          <a:p>
            <a:pPr>
              <a:defRPr>
                <a:solidFill>
                  <a:srgbClr val="FFFFFF"/>
                </a:solidFill>
              </a:defRPr>
            </a:pPr>
            <a:endParaRPr sz="1350"/>
          </a:p>
        </p:txBody>
      </p:sp>
      <p:sp>
        <p:nvSpPr>
          <p:cNvPr id="23" name="TextBox 52">
            <a:extLst>
              <a:ext uri="{FF2B5EF4-FFF2-40B4-BE49-F238E27FC236}">
                <a16:creationId xmlns:a16="http://schemas.microsoft.com/office/drawing/2014/main" id="{5F4567C6-AF30-4FEB-BF40-256C40FC323C}"/>
              </a:ext>
            </a:extLst>
          </p:cNvPr>
          <p:cNvSpPr txBox="1"/>
          <p:nvPr/>
        </p:nvSpPr>
        <p:spPr>
          <a:xfrm>
            <a:off x="1837268" y="5846900"/>
            <a:ext cx="845410"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a:spAutoFit/>
          </a:bodyPr>
          <a:lstStyle>
            <a:lvl1pPr>
              <a:defRPr sz="2100">
                <a:solidFill>
                  <a:srgbClr val="FFFFFF"/>
                </a:solidFill>
              </a:defRPr>
            </a:lvl1pPr>
          </a:lstStyle>
          <a:p>
            <a:pPr algn="ctr"/>
            <a:r>
              <a:rPr lang="nl-NL" sz="1800" b="1" dirty="0" err="1"/>
              <a:t>Anger</a:t>
            </a:r>
            <a:r>
              <a:rPr sz="1575" b="1" dirty="0"/>
              <a:t>     </a:t>
            </a:r>
          </a:p>
        </p:txBody>
      </p:sp>
      <p:sp>
        <p:nvSpPr>
          <p:cNvPr id="25" name="TextBox 52">
            <a:extLst>
              <a:ext uri="{FF2B5EF4-FFF2-40B4-BE49-F238E27FC236}">
                <a16:creationId xmlns:a16="http://schemas.microsoft.com/office/drawing/2014/main" id="{DC725097-7A2C-4DEC-B9CD-6D549F8B9274}"/>
              </a:ext>
            </a:extLst>
          </p:cNvPr>
          <p:cNvSpPr txBox="1"/>
          <p:nvPr/>
        </p:nvSpPr>
        <p:spPr>
          <a:xfrm>
            <a:off x="1529842" y="3840288"/>
            <a:ext cx="1479232" cy="623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pPr algn="ctr"/>
            <a:r>
              <a:rPr lang="nl-NL" sz="1800" b="1" dirty="0"/>
              <a:t>Social exclusion</a:t>
            </a:r>
          </a:p>
        </p:txBody>
      </p:sp>
      <p:sp>
        <p:nvSpPr>
          <p:cNvPr id="27" name="TextBox 52">
            <a:extLst>
              <a:ext uri="{FF2B5EF4-FFF2-40B4-BE49-F238E27FC236}">
                <a16:creationId xmlns:a16="http://schemas.microsoft.com/office/drawing/2014/main" id="{49E9FF86-73EB-4D65-A073-2C02D92A62C3}"/>
              </a:ext>
            </a:extLst>
          </p:cNvPr>
          <p:cNvSpPr txBox="1"/>
          <p:nvPr/>
        </p:nvSpPr>
        <p:spPr>
          <a:xfrm>
            <a:off x="3954775" y="2753720"/>
            <a:ext cx="1234447"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nl-NL" sz="1800" b="1" dirty="0" err="1">
                <a:solidFill>
                  <a:schemeClr val="bg1"/>
                </a:solidFill>
              </a:rPr>
              <a:t>Frustration</a:t>
            </a:r>
            <a:r>
              <a:rPr sz="1575" b="1" dirty="0">
                <a:solidFill>
                  <a:schemeClr val="bg1"/>
                </a:solidFill>
              </a:rPr>
              <a:t>     </a:t>
            </a:r>
          </a:p>
        </p:txBody>
      </p:sp>
      <p:sp>
        <p:nvSpPr>
          <p:cNvPr id="29" name="TextBox 52">
            <a:extLst>
              <a:ext uri="{FF2B5EF4-FFF2-40B4-BE49-F238E27FC236}">
                <a16:creationId xmlns:a16="http://schemas.microsoft.com/office/drawing/2014/main" id="{53F2B28F-98C1-4DB4-93DB-9B7AB173BD7B}"/>
              </a:ext>
            </a:extLst>
          </p:cNvPr>
          <p:cNvSpPr txBox="1"/>
          <p:nvPr/>
        </p:nvSpPr>
        <p:spPr>
          <a:xfrm>
            <a:off x="6293566" y="3978794"/>
            <a:ext cx="1361587"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nl-NL" sz="1800" b="1" dirty="0" err="1"/>
              <a:t>Victimisation</a:t>
            </a:r>
            <a:r>
              <a:rPr sz="1575" b="1" dirty="0"/>
              <a:t>     </a:t>
            </a:r>
          </a:p>
        </p:txBody>
      </p:sp>
      <p:sp>
        <p:nvSpPr>
          <p:cNvPr id="31" name="TextBox 52">
            <a:extLst>
              <a:ext uri="{FF2B5EF4-FFF2-40B4-BE49-F238E27FC236}">
                <a16:creationId xmlns:a16="http://schemas.microsoft.com/office/drawing/2014/main" id="{3370F676-6AA2-42E6-978A-E61B1A314CE2}"/>
              </a:ext>
            </a:extLst>
          </p:cNvPr>
          <p:cNvSpPr txBox="1"/>
          <p:nvPr/>
        </p:nvSpPr>
        <p:spPr>
          <a:xfrm>
            <a:off x="6241933" y="5673336"/>
            <a:ext cx="1361587" cy="623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pPr algn="ctr"/>
            <a:r>
              <a:rPr lang="nl-NL" sz="1800" b="1" dirty="0"/>
              <a:t>Perception of injustice</a:t>
            </a:r>
          </a:p>
        </p:txBody>
      </p:sp>
      <p:sp>
        <p:nvSpPr>
          <p:cNvPr id="26" name="Заглавие 25">
            <a:extLst>
              <a:ext uri="{FF2B5EF4-FFF2-40B4-BE49-F238E27FC236}">
                <a16:creationId xmlns:a16="http://schemas.microsoft.com/office/drawing/2014/main" id="{65F5E9EF-9AD0-49B3-A283-6B7CFAA3EAA4}"/>
              </a:ext>
            </a:extLst>
          </p:cNvPr>
          <p:cNvSpPr>
            <a:spLocks noGrp="1"/>
          </p:cNvSpPr>
          <p:nvPr>
            <p:ph type="title"/>
          </p:nvPr>
        </p:nvSpPr>
        <p:spPr/>
        <p:txBody>
          <a:bodyPr/>
          <a:lstStyle/>
          <a:p>
            <a:r>
              <a:rPr lang="en-GB" dirty="0"/>
              <a:t>Proportionate state response</a:t>
            </a:r>
            <a:endParaRPr lang="bg-BG" dirty="0"/>
          </a:p>
        </p:txBody>
      </p:sp>
      <p:sp>
        <p:nvSpPr>
          <p:cNvPr id="28" name="Текстово поле 27">
            <a:extLst>
              <a:ext uri="{FF2B5EF4-FFF2-40B4-BE49-F238E27FC236}">
                <a16:creationId xmlns:a16="http://schemas.microsoft.com/office/drawing/2014/main" id="{5B9ACEDB-D7A0-4EBC-8BF3-98E51445B53A}"/>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94143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7"/>
                                        </p:tgtEl>
                                        <p:attrNameLst>
                                          <p:attrName>style.visibility</p:attrName>
                                        </p:attrNameLst>
                                      </p:cBhvr>
                                      <p:to>
                                        <p:strVal val="visible"/>
                                      </p:to>
                                    </p:set>
                                    <p:animEffect transition="in" filter="box(out)">
                                      <p:cBhvr>
                                        <p:cTn id="7" dur="7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iterate>
                                    <p:tmAbs val="0"/>
                                  </p:iterate>
                                  <p:childTnLst>
                                    <p:set>
                                      <p:cBhvr>
                                        <p:cTn id="11" fill="hold"/>
                                        <p:tgtEl>
                                          <p:spTgt spid="9"/>
                                        </p:tgtEl>
                                        <p:attrNameLst>
                                          <p:attrName>style.visibility</p:attrName>
                                        </p:attrNameLst>
                                      </p:cBhvr>
                                      <p:to>
                                        <p:strVal val="visible"/>
                                      </p:to>
                                    </p:set>
                                    <p:animEffect transition="in" filter="box(out)">
                                      <p:cBhvr>
                                        <p:cTn id="12" dur="200"/>
                                        <p:tgtEl>
                                          <p:spTgt spid="9"/>
                                        </p:tgtEl>
                                      </p:cBhvr>
                                    </p:animEffect>
                                  </p:childTnLst>
                                </p:cTn>
                              </p:par>
                              <p:par>
                                <p:cTn id="13" presetID="4" presetClass="entr" presetSubtype="32" fill="hold" grpId="0" nodeType="withEffect">
                                  <p:stCondLst>
                                    <p:cond delay="0"/>
                                  </p:stCondLst>
                                  <p:iterate>
                                    <p:tmAbs val="0"/>
                                  </p:iterate>
                                  <p:childTnLst>
                                    <p:set>
                                      <p:cBhvr>
                                        <p:cTn id="14" fill="hold"/>
                                        <p:tgtEl>
                                          <p:spTgt spid="10"/>
                                        </p:tgtEl>
                                        <p:attrNameLst>
                                          <p:attrName>style.visibility</p:attrName>
                                        </p:attrNameLst>
                                      </p:cBhvr>
                                      <p:to>
                                        <p:strVal val="visible"/>
                                      </p:to>
                                    </p:set>
                                    <p:animEffect transition="in" filter="box(out)">
                                      <p:cBhvr>
                                        <p:cTn id="15" dur="200"/>
                                        <p:tgtEl>
                                          <p:spTgt spid="10"/>
                                        </p:tgtEl>
                                      </p:cBhvr>
                                    </p:animEffect>
                                  </p:childTnLst>
                                </p:cTn>
                              </p:par>
                            </p:childTnLst>
                          </p:cTn>
                        </p:par>
                        <p:par>
                          <p:cTn id="16" fill="hold">
                            <p:stCondLst>
                              <p:cond delay="200"/>
                            </p:stCondLst>
                            <p:childTnLst>
                              <p:par>
                                <p:cTn id="17" presetID="4" presetClass="entr" presetSubtype="32" fill="hold" grpId="0" nodeType="afterEffect">
                                  <p:stCondLst>
                                    <p:cond delay="0"/>
                                  </p:stCondLst>
                                  <p:iterate>
                                    <p:tmAbs val="0"/>
                                  </p:iterate>
                                  <p:childTnLst>
                                    <p:set>
                                      <p:cBhvr>
                                        <p:cTn id="18" fill="hold"/>
                                        <p:tgtEl>
                                          <p:spTgt spid="8"/>
                                        </p:tgtEl>
                                        <p:attrNameLst>
                                          <p:attrName>style.visibility</p:attrName>
                                        </p:attrNameLst>
                                      </p:cBhvr>
                                      <p:to>
                                        <p:strVal val="visible"/>
                                      </p:to>
                                    </p:set>
                                    <p:animEffect transition="in" filter="box(out)">
                                      <p:cBhvr>
                                        <p:cTn id="19" dur="200"/>
                                        <p:tgtEl>
                                          <p:spTgt spid="8"/>
                                        </p:tgtEl>
                                      </p:cBhvr>
                                    </p:animEffect>
                                  </p:childTnLst>
                                </p:cTn>
                              </p:par>
                            </p:childTnLst>
                          </p:cTn>
                        </p:par>
                        <p:par>
                          <p:cTn id="20" fill="hold">
                            <p:stCondLst>
                              <p:cond delay="400"/>
                            </p:stCondLst>
                            <p:childTnLst>
                              <p:par>
                                <p:cTn id="21" presetID="22" presetClass="entr" presetSubtype="1" fill="hold" grpId="0" nodeType="afterEffect">
                                  <p:stCondLst>
                                    <p:cond delay="0"/>
                                  </p:stCondLst>
                                  <p:iterate>
                                    <p:tmAbs val="0"/>
                                  </p:iterate>
                                  <p:childTnLst>
                                    <p:set>
                                      <p:cBhvr>
                                        <p:cTn id="22" fill="hold"/>
                                        <p:tgtEl>
                                          <p:spTgt spid="23"/>
                                        </p:tgtEl>
                                        <p:attrNameLst>
                                          <p:attrName>style.visibility</p:attrName>
                                        </p:attrNameLst>
                                      </p:cBhvr>
                                      <p:to>
                                        <p:strVal val="visible"/>
                                      </p:to>
                                    </p:set>
                                    <p:animEffect transition="in" filter="wipe(up)">
                                      <p:cBhvr>
                                        <p:cTn id="23" dur="2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32" fill="hold" grpId="0" nodeType="clickEffect">
                                  <p:stCondLst>
                                    <p:cond delay="0"/>
                                  </p:stCondLst>
                                  <p:iterate>
                                    <p:tmAbs val="0"/>
                                  </p:iterate>
                                  <p:childTnLst>
                                    <p:set>
                                      <p:cBhvr>
                                        <p:cTn id="27" fill="hold"/>
                                        <p:tgtEl>
                                          <p:spTgt spid="11"/>
                                        </p:tgtEl>
                                        <p:attrNameLst>
                                          <p:attrName>style.visibility</p:attrName>
                                        </p:attrNameLst>
                                      </p:cBhvr>
                                      <p:to>
                                        <p:strVal val="visible"/>
                                      </p:to>
                                    </p:set>
                                    <p:animEffect transition="in" filter="box(out)">
                                      <p:cBhvr>
                                        <p:cTn id="28" dur="200"/>
                                        <p:tgtEl>
                                          <p:spTgt spid="11"/>
                                        </p:tgtEl>
                                      </p:cBhvr>
                                    </p:animEffect>
                                  </p:childTnLst>
                                </p:cTn>
                              </p:par>
                              <p:par>
                                <p:cTn id="29" presetID="4" presetClass="entr" presetSubtype="32" fill="hold" grpId="0" nodeType="withEffect">
                                  <p:stCondLst>
                                    <p:cond delay="0"/>
                                  </p:stCondLst>
                                  <p:iterate>
                                    <p:tmAbs val="0"/>
                                  </p:iterate>
                                  <p:childTnLst>
                                    <p:set>
                                      <p:cBhvr>
                                        <p:cTn id="30" fill="hold"/>
                                        <p:tgtEl>
                                          <p:spTgt spid="12"/>
                                        </p:tgtEl>
                                        <p:attrNameLst>
                                          <p:attrName>style.visibility</p:attrName>
                                        </p:attrNameLst>
                                      </p:cBhvr>
                                      <p:to>
                                        <p:strVal val="visible"/>
                                      </p:to>
                                    </p:set>
                                    <p:animEffect transition="in" filter="box(out)">
                                      <p:cBhvr>
                                        <p:cTn id="31" dur="200"/>
                                        <p:tgtEl>
                                          <p:spTgt spid="12"/>
                                        </p:tgtEl>
                                      </p:cBhvr>
                                    </p:animEffect>
                                  </p:childTnLst>
                                </p:cTn>
                              </p:par>
                            </p:childTnLst>
                          </p:cTn>
                        </p:par>
                        <p:par>
                          <p:cTn id="32" fill="hold">
                            <p:stCondLst>
                              <p:cond delay="200"/>
                            </p:stCondLst>
                            <p:childTnLst>
                              <p:par>
                                <p:cTn id="33" presetID="4" presetClass="entr" presetSubtype="32" fill="hold" grpId="0" nodeType="afterEffect">
                                  <p:stCondLst>
                                    <p:cond delay="0"/>
                                  </p:stCondLst>
                                  <p:iterate>
                                    <p:tmAbs val="0"/>
                                  </p:iterate>
                                  <p:childTnLst>
                                    <p:set>
                                      <p:cBhvr>
                                        <p:cTn id="34" fill="hold"/>
                                        <p:tgtEl>
                                          <p:spTgt spid="13"/>
                                        </p:tgtEl>
                                        <p:attrNameLst>
                                          <p:attrName>style.visibility</p:attrName>
                                        </p:attrNameLst>
                                      </p:cBhvr>
                                      <p:to>
                                        <p:strVal val="visible"/>
                                      </p:to>
                                    </p:set>
                                    <p:animEffect transition="in" filter="box(out)">
                                      <p:cBhvr>
                                        <p:cTn id="35" dur="200"/>
                                        <p:tgtEl>
                                          <p:spTgt spid="13"/>
                                        </p:tgtEl>
                                      </p:cBhvr>
                                    </p:animEffect>
                                  </p:childTnLst>
                                </p:cTn>
                              </p:par>
                            </p:childTnLst>
                          </p:cTn>
                        </p:par>
                        <p:par>
                          <p:cTn id="36" fill="hold">
                            <p:stCondLst>
                              <p:cond delay="400"/>
                            </p:stCondLst>
                            <p:childTnLst>
                              <p:par>
                                <p:cTn id="37" presetID="22" presetClass="entr" presetSubtype="1" fill="hold" grpId="0" nodeType="afterEffect">
                                  <p:stCondLst>
                                    <p:cond delay="0"/>
                                  </p:stCondLst>
                                  <p:iterate>
                                    <p:tmAbs val="0"/>
                                  </p:iterate>
                                  <p:childTnLst>
                                    <p:set>
                                      <p:cBhvr>
                                        <p:cTn id="38" fill="hold"/>
                                        <p:tgtEl>
                                          <p:spTgt spid="25"/>
                                        </p:tgtEl>
                                        <p:attrNameLst>
                                          <p:attrName>style.visibility</p:attrName>
                                        </p:attrNameLst>
                                      </p:cBhvr>
                                      <p:to>
                                        <p:strVal val="visible"/>
                                      </p:to>
                                    </p:set>
                                    <p:animEffect transition="in" filter="wipe(up)">
                                      <p:cBhvr>
                                        <p:cTn id="39" dur="2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32" fill="hold" grpId="0" nodeType="clickEffect">
                                  <p:stCondLst>
                                    <p:cond delay="0"/>
                                  </p:stCondLst>
                                  <p:iterate>
                                    <p:tmAbs val="0"/>
                                  </p:iterate>
                                  <p:childTnLst>
                                    <p:set>
                                      <p:cBhvr>
                                        <p:cTn id="43" fill="hold"/>
                                        <p:tgtEl>
                                          <p:spTgt spid="17"/>
                                        </p:tgtEl>
                                        <p:attrNameLst>
                                          <p:attrName>style.visibility</p:attrName>
                                        </p:attrNameLst>
                                      </p:cBhvr>
                                      <p:to>
                                        <p:strVal val="visible"/>
                                      </p:to>
                                    </p:set>
                                    <p:animEffect transition="in" filter="box(out)">
                                      <p:cBhvr>
                                        <p:cTn id="44" dur="200"/>
                                        <p:tgtEl>
                                          <p:spTgt spid="17"/>
                                        </p:tgtEl>
                                      </p:cBhvr>
                                    </p:animEffect>
                                  </p:childTnLst>
                                </p:cTn>
                              </p:par>
                              <p:par>
                                <p:cTn id="45" presetID="4" presetClass="entr" presetSubtype="32" fill="hold" grpId="0" nodeType="withEffect">
                                  <p:stCondLst>
                                    <p:cond delay="0"/>
                                  </p:stCondLst>
                                  <p:iterate>
                                    <p:tmAbs val="0"/>
                                  </p:iterate>
                                  <p:childTnLst>
                                    <p:set>
                                      <p:cBhvr>
                                        <p:cTn id="46" fill="hold"/>
                                        <p:tgtEl>
                                          <p:spTgt spid="18"/>
                                        </p:tgtEl>
                                        <p:attrNameLst>
                                          <p:attrName>style.visibility</p:attrName>
                                        </p:attrNameLst>
                                      </p:cBhvr>
                                      <p:to>
                                        <p:strVal val="visible"/>
                                      </p:to>
                                    </p:set>
                                    <p:animEffect transition="in" filter="box(out)">
                                      <p:cBhvr>
                                        <p:cTn id="47" dur="200"/>
                                        <p:tgtEl>
                                          <p:spTgt spid="18"/>
                                        </p:tgtEl>
                                      </p:cBhvr>
                                    </p:animEffect>
                                  </p:childTnLst>
                                </p:cTn>
                              </p:par>
                            </p:childTnLst>
                          </p:cTn>
                        </p:par>
                        <p:par>
                          <p:cTn id="48" fill="hold">
                            <p:stCondLst>
                              <p:cond delay="200"/>
                            </p:stCondLst>
                            <p:childTnLst>
                              <p:par>
                                <p:cTn id="49" presetID="4" presetClass="entr" presetSubtype="32" fill="hold" grpId="0" nodeType="afterEffect">
                                  <p:stCondLst>
                                    <p:cond delay="0"/>
                                  </p:stCondLst>
                                  <p:iterate>
                                    <p:tmAbs val="0"/>
                                  </p:iterate>
                                  <p:childTnLst>
                                    <p:set>
                                      <p:cBhvr>
                                        <p:cTn id="50" fill="hold"/>
                                        <p:tgtEl>
                                          <p:spTgt spid="14"/>
                                        </p:tgtEl>
                                        <p:attrNameLst>
                                          <p:attrName>style.visibility</p:attrName>
                                        </p:attrNameLst>
                                      </p:cBhvr>
                                      <p:to>
                                        <p:strVal val="visible"/>
                                      </p:to>
                                    </p:set>
                                    <p:animEffect transition="in" filter="box(out)">
                                      <p:cBhvr>
                                        <p:cTn id="51" dur="200"/>
                                        <p:tgtEl>
                                          <p:spTgt spid="14"/>
                                        </p:tgtEl>
                                      </p:cBhvr>
                                    </p:animEffect>
                                  </p:childTnLst>
                                </p:cTn>
                              </p:par>
                            </p:childTnLst>
                          </p:cTn>
                        </p:par>
                        <p:par>
                          <p:cTn id="52" fill="hold">
                            <p:stCondLst>
                              <p:cond delay="400"/>
                            </p:stCondLst>
                            <p:childTnLst>
                              <p:par>
                                <p:cTn id="53" presetID="22" presetClass="entr" presetSubtype="1" fill="hold" grpId="0" nodeType="afterEffect">
                                  <p:stCondLst>
                                    <p:cond delay="0"/>
                                  </p:stCondLst>
                                  <p:iterate>
                                    <p:tmAbs val="0"/>
                                  </p:iterate>
                                  <p:childTnLst>
                                    <p:set>
                                      <p:cBhvr>
                                        <p:cTn id="54" fill="hold"/>
                                        <p:tgtEl>
                                          <p:spTgt spid="27"/>
                                        </p:tgtEl>
                                        <p:attrNameLst>
                                          <p:attrName>style.visibility</p:attrName>
                                        </p:attrNameLst>
                                      </p:cBhvr>
                                      <p:to>
                                        <p:strVal val="visible"/>
                                      </p:to>
                                    </p:set>
                                    <p:animEffect transition="in" filter="wipe(up)">
                                      <p:cBhvr>
                                        <p:cTn id="55" dur="2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32" fill="hold" grpId="0" nodeType="clickEffect">
                                  <p:stCondLst>
                                    <p:cond delay="0"/>
                                  </p:stCondLst>
                                  <p:iterate>
                                    <p:tmAbs val="0"/>
                                  </p:iterate>
                                  <p:childTnLst>
                                    <p:set>
                                      <p:cBhvr>
                                        <p:cTn id="59" fill="hold"/>
                                        <p:tgtEl>
                                          <p:spTgt spid="20"/>
                                        </p:tgtEl>
                                        <p:attrNameLst>
                                          <p:attrName>style.visibility</p:attrName>
                                        </p:attrNameLst>
                                      </p:cBhvr>
                                      <p:to>
                                        <p:strVal val="visible"/>
                                      </p:to>
                                    </p:set>
                                    <p:animEffect transition="in" filter="box(out)">
                                      <p:cBhvr>
                                        <p:cTn id="60" dur="200"/>
                                        <p:tgtEl>
                                          <p:spTgt spid="20"/>
                                        </p:tgtEl>
                                      </p:cBhvr>
                                    </p:animEffect>
                                  </p:childTnLst>
                                </p:cTn>
                              </p:par>
                              <p:par>
                                <p:cTn id="61" presetID="4" presetClass="entr" presetSubtype="32" fill="hold" grpId="0" nodeType="withEffect">
                                  <p:stCondLst>
                                    <p:cond delay="0"/>
                                  </p:stCondLst>
                                  <p:iterate>
                                    <p:tmAbs val="0"/>
                                  </p:iterate>
                                  <p:childTnLst>
                                    <p:set>
                                      <p:cBhvr>
                                        <p:cTn id="62" fill="hold"/>
                                        <p:tgtEl>
                                          <p:spTgt spid="19"/>
                                        </p:tgtEl>
                                        <p:attrNameLst>
                                          <p:attrName>style.visibility</p:attrName>
                                        </p:attrNameLst>
                                      </p:cBhvr>
                                      <p:to>
                                        <p:strVal val="visible"/>
                                      </p:to>
                                    </p:set>
                                    <p:animEffect transition="in" filter="box(out)">
                                      <p:cBhvr>
                                        <p:cTn id="63" dur="200"/>
                                        <p:tgtEl>
                                          <p:spTgt spid="19"/>
                                        </p:tgtEl>
                                      </p:cBhvr>
                                    </p:animEffect>
                                  </p:childTnLst>
                                </p:cTn>
                              </p:par>
                            </p:childTnLst>
                          </p:cTn>
                        </p:par>
                        <p:par>
                          <p:cTn id="64" fill="hold">
                            <p:stCondLst>
                              <p:cond delay="200"/>
                            </p:stCondLst>
                            <p:childTnLst>
                              <p:par>
                                <p:cTn id="65" presetID="4" presetClass="entr" presetSubtype="32" fill="hold" grpId="0" nodeType="afterEffect">
                                  <p:stCondLst>
                                    <p:cond delay="0"/>
                                  </p:stCondLst>
                                  <p:iterate>
                                    <p:tmAbs val="0"/>
                                  </p:iterate>
                                  <p:childTnLst>
                                    <p:set>
                                      <p:cBhvr>
                                        <p:cTn id="66" fill="hold"/>
                                        <p:tgtEl>
                                          <p:spTgt spid="15"/>
                                        </p:tgtEl>
                                        <p:attrNameLst>
                                          <p:attrName>style.visibility</p:attrName>
                                        </p:attrNameLst>
                                      </p:cBhvr>
                                      <p:to>
                                        <p:strVal val="visible"/>
                                      </p:to>
                                    </p:set>
                                    <p:animEffect transition="in" filter="box(out)">
                                      <p:cBhvr>
                                        <p:cTn id="67" dur="200"/>
                                        <p:tgtEl>
                                          <p:spTgt spid="15"/>
                                        </p:tgtEl>
                                      </p:cBhvr>
                                    </p:animEffect>
                                  </p:childTnLst>
                                </p:cTn>
                              </p:par>
                            </p:childTnLst>
                          </p:cTn>
                        </p:par>
                        <p:par>
                          <p:cTn id="68" fill="hold">
                            <p:stCondLst>
                              <p:cond delay="400"/>
                            </p:stCondLst>
                            <p:childTnLst>
                              <p:par>
                                <p:cTn id="69" presetID="22" presetClass="entr" presetSubtype="1" fill="hold" grpId="0" nodeType="afterEffect">
                                  <p:stCondLst>
                                    <p:cond delay="0"/>
                                  </p:stCondLst>
                                  <p:iterate>
                                    <p:tmAbs val="0"/>
                                  </p:iterate>
                                  <p:childTnLst>
                                    <p:set>
                                      <p:cBhvr>
                                        <p:cTn id="70" fill="hold"/>
                                        <p:tgtEl>
                                          <p:spTgt spid="29"/>
                                        </p:tgtEl>
                                        <p:attrNameLst>
                                          <p:attrName>style.visibility</p:attrName>
                                        </p:attrNameLst>
                                      </p:cBhvr>
                                      <p:to>
                                        <p:strVal val="visible"/>
                                      </p:to>
                                    </p:set>
                                    <p:animEffect transition="in" filter="wipe(up)">
                                      <p:cBhvr>
                                        <p:cTn id="71" dur="200"/>
                                        <p:tgtEl>
                                          <p:spTgt spid="29"/>
                                        </p:tgtEl>
                                      </p:cBhvr>
                                    </p:animEffect>
                                  </p:childTnLst>
                                </p:cTn>
                              </p:par>
                            </p:childTnLst>
                          </p:cTn>
                        </p:par>
                      </p:childTnLst>
                    </p:cTn>
                  </p:par>
                  <p:par>
                    <p:cTn id="72" fill="hold">
                      <p:stCondLst>
                        <p:cond delay="indefinite"/>
                      </p:stCondLst>
                      <p:childTnLst>
                        <p:par>
                          <p:cTn id="73" fill="hold">
                            <p:stCondLst>
                              <p:cond delay="0"/>
                            </p:stCondLst>
                            <p:childTnLst>
                              <p:par>
                                <p:cTn id="74" presetID="4" presetClass="entr" presetSubtype="32" fill="hold" grpId="0" nodeType="clickEffect">
                                  <p:stCondLst>
                                    <p:cond delay="0"/>
                                  </p:stCondLst>
                                  <p:iterate>
                                    <p:tmAbs val="0"/>
                                  </p:iterate>
                                  <p:childTnLst>
                                    <p:set>
                                      <p:cBhvr>
                                        <p:cTn id="75" fill="hold"/>
                                        <p:tgtEl>
                                          <p:spTgt spid="21"/>
                                        </p:tgtEl>
                                        <p:attrNameLst>
                                          <p:attrName>style.visibility</p:attrName>
                                        </p:attrNameLst>
                                      </p:cBhvr>
                                      <p:to>
                                        <p:strVal val="visible"/>
                                      </p:to>
                                    </p:set>
                                    <p:animEffect transition="in" filter="box(out)">
                                      <p:cBhvr>
                                        <p:cTn id="76" dur="200"/>
                                        <p:tgtEl>
                                          <p:spTgt spid="21"/>
                                        </p:tgtEl>
                                      </p:cBhvr>
                                    </p:animEffect>
                                  </p:childTnLst>
                                </p:cTn>
                              </p:par>
                              <p:par>
                                <p:cTn id="77" presetID="4" presetClass="entr" presetSubtype="32" fill="hold" grpId="0" nodeType="withEffect">
                                  <p:stCondLst>
                                    <p:cond delay="0"/>
                                  </p:stCondLst>
                                  <p:iterate>
                                    <p:tmAbs val="0"/>
                                  </p:iterate>
                                  <p:childTnLst>
                                    <p:set>
                                      <p:cBhvr>
                                        <p:cTn id="78" fill="hold"/>
                                        <p:tgtEl>
                                          <p:spTgt spid="22"/>
                                        </p:tgtEl>
                                        <p:attrNameLst>
                                          <p:attrName>style.visibility</p:attrName>
                                        </p:attrNameLst>
                                      </p:cBhvr>
                                      <p:to>
                                        <p:strVal val="visible"/>
                                      </p:to>
                                    </p:set>
                                    <p:animEffect transition="in" filter="box(out)">
                                      <p:cBhvr>
                                        <p:cTn id="79" dur="200"/>
                                        <p:tgtEl>
                                          <p:spTgt spid="22"/>
                                        </p:tgtEl>
                                      </p:cBhvr>
                                    </p:animEffect>
                                  </p:childTnLst>
                                </p:cTn>
                              </p:par>
                            </p:childTnLst>
                          </p:cTn>
                        </p:par>
                        <p:par>
                          <p:cTn id="80" fill="hold">
                            <p:stCondLst>
                              <p:cond delay="200"/>
                            </p:stCondLst>
                            <p:childTnLst>
                              <p:par>
                                <p:cTn id="81" presetID="4" presetClass="entr" presetSubtype="32" fill="hold" grpId="0" nodeType="afterEffect">
                                  <p:stCondLst>
                                    <p:cond delay="0"/>
                                  </p:stCondLst>
                                  <p:iterate>
                                    <p:tmAbs val="0"/>
                                  </p:iterate>
                                  <p:childTnLst>
                                    <p:set>
                                      <p:cBhvr>
                                        <p:cTn id="82" fill="hold"/>
                                        <p:tgtEl>
                                          <p:spTgt spid="16"/>
                                        </p:tgtEl>
                                        <p:attrNameLst>
                                          <p:attrName>style.visibility</p:attrName>
                                        </p:attrNameLst>
                                      </p:cBhvr>
                                      <p:to>
                                        <p:strVal val="visible"/>
                                      </p:to>
                                    </p:set>
                                    <p:animEffect transition="in" filter="box(out)">
                                      <p:cBhvr>
                                        <p:cTn id="83" dur="200"/>
                                        <p:tgtEl>
                                          <p:spTgt spid="16"/>
                                        </p:tgtEl>
                                      </p:cBhvr>
                                    </p:animEffect>
                                  </p:childTnLst>
                                </p:cTn>
                              </p:par>
                            </p:childTnLst>
                          </p:cTn>
                        </p:par>
                        <p:par>
                          <p:cTn id="84" fill="hold">
                            <p:stCondLst>
                              <p:cond delay="400"/>
                            </p:stCondLst>
                            <p:childTnLst>
                              <p:par>
                                <p:cTn id="85" presetID="22" presetClass="entr" presetSubtype="1" fill="hold" grpId="0" nodeType="afterEffect">
                                  <p:stCondLst>
                                    <p:cond delay="0"/>
                                  </p:stCondLst>
                                  <p:iterate>
                                    <p:tmAbs val="0"/>
                                  </p:iterate>
                                  <p:childTnLst>
                                    <p:set>
                                      <p:cBhvr>
                                        <p:cTn id="86" fill="hold"/>
                                        <p:tgtEl>
                                          <p:spTgt spid="31"/>
                                        </p:tgtEl>
                                        <p:attrNameLst>
                                          <p:attrName>style.visibility</p:attrName>
                                        </p:attrNameLst>
                                      </p:cBhvr>
                                      <p:to>
                                        <p:strVal val="visible"/>
                                      </p:to>
                                    </p:set>
                                    <p:animEffect transition="in" filter="wipe(up)">
                                      <p:cBhvr>
                                        <p:cTn id="87" dur="2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P spid="8" grpId="0" animBg="1" advAuto="0"/>
      <p:bldP spid="9" grpId="0" animBg="1" advAuto="0"/>
      <p:bldP spid="10" grpId="0" animBg="1" advAuto="0"/>
      <p:bldP spid="11" grpId="0" animBg="1" advAuto="0"/>
      <p:bldP spid="12" grpId="0" animBg="1" advAuto="0"/>
      <p:bldP spid="13" grpId="0" animBg="1" advAuto="0"/>
      <p:bldP spid="14" grpId="0" animBg="1" advAuto="0"/>
      <p:bldP spid="15" grpId="0" animBg="1" advAuto="0"/>
      <p:bldP spid="16" grpId="0" animBg="1" advAuto="0"/>
      <p:bldP spid="17" grpId="0" animBg="1" advAuto="0"/>
      <p:bldP spid="18" grpId="0" animBg="1" advAuto="0"/>
      <p:bldP spid="19" grpId="0" animBg="1" advAuto="0"/>
      <p:bldP spid="20" grpId="0" animBg="1" advAuto="0"/>
      <p:bldP spid="21" grpId="0" animBg="1" advAuto="0"/>
      <p:bldP spid="22" grpId="0" animBg="1" advAuto="0"/>
      <p:bldP spid="23" grpId="0" animBg="1" advAuto="0"/>
      <p:bldP spid="25" grpId="0" animBg="1" advAuto="0"/>
      <p:bldP spid="27" grpId="0" animBg="1" advAuto="0"/>
      <p:bldP spid="29" grpId="0" animBg="1" advAuto="0"/>
      <p:bldP spid="31" grpId="0"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F79D7989-47AE-4F01-AEB6-415318DEAF6B}"/>
              </a:ext>
            </a:extLst>
          </p:cNvPr>
          <p:cNvSpPr>
            <a:spLocks noGrp="1"/>
          </p:cNvSpPr>
          <p:nvPr>
            <p:ph type="title"/>
          </p:nvPr>
        </p:nvSpPr>
        <p:spPr/>
        <p:txBody>
          <a:bodyPr/>
          <a:lstStyle/>
          <a:p>
            <a:r>
              <a:rPr lang="en-GB" dirty="0"/>
              <a:t>Effects of state response</a:t>
            </a:r>
            <a:endParaRPr lang="bg-BG" dirty="0"/>
          </a:p>
        </p:txBody>
      </p:sp>
      <p:grpSp>
        <p:nvGrpSpPr>
          <p:cNvPr id="19" name="Групиране 18">
            <a:extLst>
              <a:ext uri="{FF2B5EF4-FFF2-40B4-BE49-F238E27FC236}">
                <a16:creationId xmlns:a16="http://schemas.microsoft.com/office/drawing/2014/main" id="{8FA4CF16-BD0E-4C1E-8317-AB52C0F12289}"/>
              </a:ext>
            </a:extLst>
          </p:cNvPr>
          <p:cNvGrpSpPr/>
          <p:nvPr/>
        </p:nvGrpSpPr>
        <p:grpSpPr>
          <a:xfrm>
            <a:off x="3489165" y="2262953"/>
            <a:ext cx="2705100" cy="2190749"/>
            <a:chOff x="3276600" y="2533652"/>
            <a:chExt cx="2705100" cy="2190749"/>
          </a:xfrm>
        </p:grpSpPr>
        <p:sp>
          <p:nvSpPr>
            <p:cNvPr id="11" name="Овал 10">
              <a:extLst>
                <a:ext uri="{FF2B5EF4-FFF2-40B4-BE49-F238E27FC236}">
                  <a16:creationId xmlns:a16="http://schemas.microsoft.com/office/drawing/2014/main" id="{6E899655-4B9E-4CCF-91DF-B3A6454DD792}"/>
                </a:ext>
              </a:extLst>
            </p:cNvPr>
            <p:cNvSpPr/>
            <p:nvPr/>
          </p:nvSpPr>
          <p:spPr>
            <a:xfrm>
              <a:off x="3276600" y="2533652"/>
              <a:ext cx="2705100" cy="2190749"/>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bg-BG"/>
            </a:p>
          </p:txBody>
        </p:sp>
        <p:graphicFrame>
          <p:nvGraphicFramePr>
            <p:cNvPr id="8" name="Диаграма 7">
              <a:extLst>
                <a:ext uri="{FF2B5EF4-FFF2-40B4-BE49-F238E27FC236}">
                  <a16:creationId xmlns:a16="http://schemas.microsoft.com/office/drawing/2014/main" id="{F341507F-EE71-4C9B-8772-3D4347218C9E}"/>
                </a:ext>
              </a:extLst>
            </p:cNvPr>
            <p:cNvGraphicFramePr/>
            <p:nvPr>
              <p:extLst>
                <p:ext uri="{D42A27DB-BD31-4B8C-83A1-F6EECF244321}">
                  <p14:modId xmlns:p14="http://schemas.microsoft.com/office/powerpoint/2010/main" val="1910617979"/>
                </p:ext>
              </p:extLst>
            </p:nvPr>
          </p:nvGraphicFramePr>
          <p:xfrm>
            <a:off x="3848100" y="2914651"/>
            <a:ext cx="1638300" cy="13906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grpSp>
        <p:nvGrpSpPr>
          <p:cNvPr id="24" name="Групиране 23">
            <a:extLst>
              <a:ext uri="{FF2B5EF4-FFF2-40B4-BE49-F238E27FC236}">
                <a16:creationId xmlns:a16="http://schemas.microsoft.com/office/drawing/2014/main" id="{1A1360C0-CF45-4E78-951D-5689A536A056}"/>
              </a:ext>
            </a:extLst>
          </p:cNvPr>
          <p:cNvGrpSpPr/>
          <p:nvPr/>
        </p:nvGrpSpPr>
        <p:grpSpPr>
          <a:xfrm>
            <a:off x="6707844" y="2330979"/>
            <a:ext cx="2234372" cy="2122723"/>
            <a:chOff x="3276600" y="2533652"/>
            <a:chExt cx="2705100" cy="2190749"/>
          </a:xfrm>
        </p:grpSpPr>
        <p:sp>
          <p:nvSpPr>
            <p:cNvPr id="25" name="Овал 24">
              <a:extLst>
                <a:ext uri="{FF2B5EF4-FFF2-40B4-BE49-F238E27FC236}">
                  <a16:creationId xmlns:a16="http://schemas.microsoft.com/office/drawing/2014/main" id="{0BE5AC5B-B3D3-469F-9213-2163DEA76203}"/>
                </a:ext>
              </a:extLst>
            </p:cNvPr>
            <p:cNvSpPr/>
            <p:nvPr/>
          </p:nvSpPr>
          <p:spPr>
            <a:xfrm>
              <a:off x="3276600" y="2533652"/>
              <a:ext cx="2705100" cy="2190749"/>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bg-BG"/>
            </a:p>
          </p:txBody>
        </p:sp>
        <p:graphicFrame>
          <p:nvGraphicFramePr>
            <p:cNvPr id="26" name="Диаграма 25">
              <a:extLst>
                <a:ext uri="{FF2B5EF4-FFF2-40B4-BE49-F238E27FC236}">
                  <a16:creationId xmlns:a16="http://schemas.microsoft.com/office/drawing/2014/main" id="{68A32331-8973-4F57-B7E8-6379ACAF1BED}"/>
                </a:ext>
              </a:extLst>
            </p:cNvPr>
            <p:cNvGraphicFramePr/>
            <p:nvPr>
              <p:extLst>
                <p:ext uri="{D42A27DB-BD31-4B8C-83A1-F6EECF244321}">
                  <p14:modId xmlns:p14="http://schemas.microsoft.com/office/powerpoint/2010/main" val="2203126020"/>
                </p:ext>
              </p:extLst>
            </p:nvPr>
          </p:nvGraphicFramePr>
          <p:xfrm>
            <a:off x="3848100" y="2914651"/>
            <a:ext cx="1638300" cy="139064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grpSp>
        <p:nvGrpSpPr>
          <p:cNvPr id="27" name="Групиране 26">
            <a:extLst>
              <a:ext uri="{FF2B5EF4-FFF2-40B4-BE49-F238E27FC236}">
                <a16:creationId xmlns:a16="http://schemas.microsoft.com/office/drawing/2014/main" id="{C45D13FA-26E3-4D47-968B-992ED0A5B6D3}"/>
              </a:ext>
            </a:extLst>
          </p:cNvPr>
          <p:cNvGrpSpPr/>
          <p:nvPr/>
        </p:nvGrpSpPr>
        <p:grpSpPr>
          <a:xfrm>
            <a:off x="3505200" y="4495800"/>
            <a:ext cx="2705100" cy="2190749"/>
            <a:chOff x="3276600" y="2533652"/>
            <a:chExt cx="2705100" cy="2190749"/>
          </a:xfr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p:grpSpPr>
        <p:sp>
          <p:nvSpPr>
            <p:cNvPr id="28" name="Овал 27">
              <a:extLst>
                <a:ext uri="{FF2B5EF4-FFF2-40B4-BE49-F238E27FC236}">
                  <a16:creationId xmlns:a16="http://schemas.microsoft.com/office/drawing/2014/main" id="{0EE51685-362D-4000-B6E1-FDFE78C5617C}"/>
                </a:ext>
              </a:extLst>
            </p:cNvPr>
            <p:cNvSpPr/>
            <p:nvPr/>
          </p:nvSpPr>
          <p:spPr>
            <a:xfrm>
              <a:off x="3276600" y="2533652"/>
              <a:ext cx="2705100" cy="2190749"/>
            </a:xfrm>
            <a:prstGeom prst="ellips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bg-BG"/>
            </a:p>
          </p:txBody>
        </p:sp>
        <p:graphicFrame>
          <p:nvGraphicFramePr>
            <p:cNvPr id="29" name="Диаграма 28">
              <a:extLst>
                <a:ext uri="{FF2B5EF4-FFF2-40B4-BE49-F238E27FC236}">
                  <a16:creationId xmlns:a16="http://schemas.microsoft.com/office/drawing/2014/main" id="{DF3811C7-F1F0-49BC-BC0F-B674864AD647}"/>
                </a:ext>
              </a:extLst>
            </p:cNvPr>
            <p:cNvGraphicFramePr/>
            <p:nvPr>
              <p:extLst>
                <p:ext uri="{D42A27DB-BD31-4B8C-83A1-F6EECF244321}">
                  <p14:modId xmlns:p14="http://schemas.microsoft.com/office/powerpoint/2010/main" val="4028873922"/>
                </p:ext>
              </p:extLst>
            </p:nvPr>
          </p:nvGraphicFramePr>
          <p:xfrm>
            <a:off x="3848100" y="2914651"/>
            <a:ext cx="1638300" cy="139064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grpSp>
        <p:nvGrpSpPr>
          <p:cNvPr id="30" name="Групиране 29">
            <a:extLst>
              <a:ext uri="{FF2B5EF4-FFF2-40B4-BE49-F238E27FC236}">
                <a16:creationId xmlns:a16="http://schemas.microsoft.com/office/drawing/2014/main" id="{C9B5D473-5525-4490-8847-86E30095A172}"/>
              </a:ext>
            </a:extLst>
          </p:cNvPr>
          <p:cNvGrpSpPr/>
          <p:nvPr/>
        </p:nvGrpSpPr>
        <p:grpSpPr>
          <a:xfrm>
            <a:off x="6729129" y="4602677"/>
            <a:ext cx="2245535" cy="2083872"/>
            <a:chOff x="3276600" y="2533652"/>
            <a:chExt cx="2705100" cy="2190749"/>
          </a:xfr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p:grpSpPr>
        <p:sp>
          <p:nvSpPr>
            <p:cNvPr id="31" name="Овал 30">
              <a:extLst>
                <a:ext uri="{FF2B5EF4-FFF2-40B4-BE49-F238E27FC236}">
                  <a16:creationId xmlns:a16="http://schemas.microsoft.com/office/drawing/2014/main" id="{D718D591-016F-4C43-87BE-853084665E45}"/>
                </a:ext>
              </a:extLst>
            </p:cNvPr>
            <p:cNvSpPr/>
            <p:nvPr/>
          </p:nvSpPr>
          <p:spPr>
            <a:xfrm>
              <a:off x="3276600" y="2533652"/>
              <a:ext cx="2705100" cy="2190749"/>
            </a:xfrm>
            <a:prstGeom prst="ellips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bg-BG"/>
            </a:p>
          </p:txBody>
        </p:sp>
        <p:graphicFrame>
          <p:nvGraphicFramePr>
            <p:cNvPr id="32" name="Диаграма 31">
              <a:extLst>
                <a:ext uri="{FF2B5EF4-FFF2-40B4-BE49-F238E27FC236}">
                  <a16:creationId xmlns:a16="http://schemas.microsoft.com/office/drawing/2014/main" id="{9B1C8CAE-AF71-4ED7-992F-B1193E194D36}"/>
                </a:ext>
              </a:extLst>
            </p:cNvPr>
            <p:cNvGraphicFramePr/>
            <p:nvPr>
              <p:extLst>
                <p:ext uri="{D42A27DB-BD31-4B8C-83A1-F6EECF244321}">
                  <p14:modId xmlns:p14="http://schemas.microsoft.com/office/powerpoint/2010/main" val="3784348664"/>
                </p:ext>
              </p:extLst>
            </p:nvPr>
          </p:nvGraphicFramePr>
          <p:xfrm>
            <a:off x="3848100" y="2914651"/>
            <a:ext cx="1638300" cy="1390647"/>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pSp>
      <p:sp>
        <p:nvSpPr>
          <p:cNvPr id="33" name="Стрелка надясно 32">
            <a:extLst>
              <a:ext uri="{FF2B5EF4-FFF2-40B4-BE49-F238E27FC236}">
                <a16:creationId xmlns:a16="http://schemas.microsoft.com/office/drawing/2014/main" id="{D382FCB1-A270-4E6B-B664-8397298412D6}"/>
              </a:ext>
            </a:extLst>
          </p:cNvPr>
          <p:cNvSpPr/>
          <p:nvPr/>
        </p:nvSpPr>
        <p:spPr>
          <a:xfrm>
            <a:off x="6250643" y="3175766"/>
            <a:ext cx="400823" cy="365125"/>
          </a:xfrm>
          <a:prstGeom prst="rightArrow">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bg-BG"/>
          </a:p>
        </p:txBody>
      </p:sp>
      <p:sp>
        <p:nvSpPr>
          <p:cNvPr id="34" name="Стрелка надясно 33">
            <a:extLst>
              <a:ext uri="{FF2B5EF4-FFF2-40B4-BE49-F238E27FC236}">
                <a16:creationId xmlns:a16="http://schemas.microsoft.com/office/drawing/2014/main" id="{CB5616CF-75E0-402D-8834-397573CBA90D}"/>
              </a:ext>
            </a:extLst>
          </p:cNvPr>
          <p:cNvSpPr/>
          <p:nvPr/>
        </p:nvSpPr>
        <p:spPr>
          <a:xfrm>
            <a:off x="6250643" y="5408611"/>
            <a:ext cx="438143" cy="365125"/>
          </a:xfrm>
          <a:prstGeom prst="rightArrow">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bg-BG"/>
          </a:p>
        </p:txBody>
      </p:sp>
      <p:sp>
        <p:nvSpPr>
          <p:cNvPr id="36" name="Стрелка надясно 35">
            <a:extLst>
              <a:ext uri="{FF2B5EF4-FFF2-40B4-BE49-F238E27FC236}">
                <a16:creationId xmlns:a16="http://schemas.microsoft.com/office/drawing/2014/main" id="{52EE9B33-5E1E-4213-87FD-9D1B5696CFCE}"/>
              </a:ext>
            </a:extLst>
          </p:cNvPr>
          <p:cNvSpPr/>
          <p:nvPr/>
        </p:nvSpPr>
        <p:spPr>
          <a:xfrm>
            <a:off x="1850866" y="3048505"/>
            <a:ext cx="1551441" cy="64665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t>Too soft</a:t>
            </a:r>
            <a:r>
              <a:rPr lang="en-US" dirty="0"/>
              <a:t> </a:t>
            </a:r>
            <a:endParaRPr lang="bg-BG" dirty="0"/>
          </a:p>
        </p:txBody>
      </p:sp>
      <p:sp>
        <p:nvSpPr>
          <p:cNvPr id="37" name="Стрелка надясно 36">
            <a:extLst>
              <a:ext uri="{FF2B5EF4-FFF2-40B4-BE49-F238E27FC236}">
                <a16:creationId xmlns:a16="http://schemas.microsoft.com/office/drawing/2014/main" id="{3705490C-614E-49AB-940C-F88F998FDC79}"/>
              </a:ext>
            </a:extLst>
          </p:cNvPr>
          <p:cNvSpPr/>
          <p:nvPr/>
        </p:nvSpPr>
        <p:spPr>
          <a:xfrm>
            <a:off x="1850866" y="5248793"/>
            <a:ext cx="1551441" cy="646658"/>
          </a:xfrm>
          <a:prstGeom prst="rightArrow">
            <a:avLst/>
          </a:prstGeom>
          <a:solidFill>
            <a:srgbClr val="C00000"/>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t>Too harsh</a:t>
            </a:r>
            <a:r>
              <a:rPr lang="en-US" dirty="0"/>
              <a:t> </a:t>
            </a:r>
            <a:endParaRPr lang="bg-BG" dirty="0"/>
          </a:p>
        </p:txBody>
      </p:sp>
      <p:sp>
        <p:nvSpPr>
          <p:cNvPr id="38" name="Правоъгълник: със заоблени ъгли 37">
            <a:extLst>
              <a:ext uri="{FF2B5EF4-FFF2-40B4-BE49-F238E27FC236}">
                <a16:creationId xmlns:a16="http://schemas.microsoft.com/office/drawing/2014/main" id="{5AD24C8D-E4F2-4C09-BCA7-EF00F2DEE9FD}"/>
              </a:ext>
            </a:extLst>
          </p:cNvPr>
          <p:cNvSpPr/>
          <p:nvPr/>
        </p:nvSpPr>
        <p:spPr>
          <a:xfrm>
            <a:off x="390170" y="2856963"/>
            <a:ext cx="1311434" cy="3181366"/>
          </a:xfrm>
          <a:prstGeom prst="roundRect">
            <a:avLst/>
          </a:prstGeom>
          <a:ln>
            <a:solidFill>
              <a:schemeClr val="tx2">
                <a:lumMod val="75000"/>
              </a:schemeClr>
            </a:solid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en-US" b="1" dirty="0">
                <a:solidFill>
                  <a:schemeClr val="tx1"/>
                </a:solidFill>
              </a:rPr>
              <a:t>Security threats</a:t>
            </a:r>
            <a:endParaRPr lang="bg-BG" b="1" dirty="0">
              <a:solidFill>
                <a:schemeClr val="tx1"/>
              </a:solidFill>
            </a:endParaRPr>
          </a:p>
        </p:txBody>
      </p:sp>
      <p:sp>
        <p:nvSpPr>
          <p:cNvPr id="20" name="Текстово поле 19">
            <a:extLst>
              <a:ext uri="{FF2B5EF4-FFF2-40B4-BE49-F238E27FC236}">
                <a16:creationId xmlns:a16="http://schemas.microsoft.com/office/drawing/2014/main" id="{0580ECFF-2676-4BDB-995E-557553FB4969}"/>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87283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39367A6-D263-450E-A08B-65BCE24FC6F2}"/>
              </a:ext>
            </a:extLst>
          </p:cNvPr>
          <p:cNvSpPr>
            <a:spLocks noGrp="1"/>
          </p:cNvSpPr>
          <p:nvPr>
            <p:ph idx="1"/>
          </p:nvPr>
        </p:nvSpPr>
        <p:spPr>
          <a:xfrm>
            <a:off x="685800" y="2286000"/>
            <a:ext cx="5029200" cy="3733799"/>
          </a:xfrm>
        </p:spPr>
        <p:txBody>
          <a:bodyPr/>
          <a:lstStyle/>
          <a:p>
            <a:endParaRPr lang="en-GB" dirty="0"/>
          </a:p>
          <a:p>
            <a:endParaRPr lang="en-GB" dirty="0"/>
          </a:p>
        </p:txBody>
      </p:sp>
      <p:graphicFrame>
        <p:nvGraphicFramePr>
          <p:cNvPr id="7" name="Diagram 6">
            <a:extLst>
              <a:ext uri="{FF2B5EF4-FFF2-40B4-BE49-F238E27FC236}">
                <a16:creationId xmlns:a16="http://schemas.microsoft.com/office/drawing/2014/main" id="{B55FF617-9B21-4DC2-98A8-AADFAF2C1E5B}"/>
              </a:ext>
            </a:extLst>
          </p:cNvPr>
          <p:cNvGraphicFramePr/>
          <p:nvPr>
            <p:extLst>
              <p:ext uri="{D42A27DB-BD31-4B8C-83A1-F6EECF244321}">
                <p14:modId xmlns:p14="http://schemas.microsoft.com/office/powerpoint/2010/main" val="3260887142"/>
              </p:ext>
            </p:extLst>
          </p:nvPr>
        </p:nvGraphicFramePr>
        <p:xfrm>
          <a:off x="609600" y="2302136"/>
          <a:ext cx="7772400" cy="4010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Заглавие 4">
            <a:extLst>
              <a:ext uri="{FF2B5EF4-FFF2-40B4-BE49-F238E27FC236}">
                <a16:creationId xmlns:a16="http://schemas.microsoft.com/office/drawing/2014/main" id="{835A58E1-3744-4114-A821-5D9B0CA9AFB3}"/>
              </a:ext>
            </a:extLst>
          </p:cNvPr>
          <p:cNvSpPr>
            <a:spLocks noGrp="1"/>
          </p:cNvSpPr>
          <p:nvPr>
            <p:ph type="title"/>
          </p:nvPr>
        </p:nvSpPr>
        <p:spPr/>
        <p:txBody>
          <a:bodyPr/>
          <a:lstStyle/>
          <a:p>
            <a:r>
              <a:rPr lang="en-GB" dirty="0"/>
              <a:t>Workshop on proportionate state response</a:t>
            </a:r>
            <a:endParaRPr lang="bg-BG" dirty="0"/>
          </a:p>
        </p:txBody>
      </p:sp>
      <p:sp>
        <p:nvSpPr>
          <p:cNvPr id="8" name="Tijdelijke aanduiding voor dianummer 5">
            <a:extLst>
              <a:ext uri="{FF2B5EF4-FFF2-40B4-BE49-F238E27FC236}">
                <a16:creationId xmlns:a16="http://schemas.microsoft.com/office/drawing/2014/main" id="{3D8EB758-EB57-4352-9F26-5F7187C9D4EF}"/>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16</a:t>
            </a:fld>
            <a:endParaRPr lang="en-US" dirty="0"/>
          </a:p>
        </p:txBody>
      </p:sp>
      <p:sp>
        <p:nvSpPr>
          <p:cNvPr id="6" name="Текстово поле 5">
            <a:extLst>
              <a:ext uri="{FF2B5EF4-FFF2-40B4-BE49-F238E27FC236}">
                <a16:creationId xmlns:a16="http://schemas.microsoft.com/office/drawing/2014/main" id="{6F34D448-436E-496A-A619-9570B34157FA}"/>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876101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B681C46F-6748-4341-9055-CC0680AB38BA}"/>
              </a:ext>
            </a:extLst>
          </p:cNvPr>
          <p:cNvSpPr>
            <a:spLocks noGrp="1"/>
          </p:cNvSpPr>
          <p:nvPr>
            <p:ph type="title"/>
          </p:nvPr>
        </p:nvSpPr>
        <p:spPr/>
        <p:txBody>
          <a:bodyPr/>
          <a:lstStyle/>
          <a:p>
            <a:r>
              <a:rPr lang="en-GB" dirty="0"/>
              <a:t>Proportionate state response: Exercise 1</a:t>
            </a:r>
            <a:endParaRPr lang="bg-BG" dirty="0"/>
          </a:p>
        </p:txBody>
      </p:sp>
      <p:sp>
        <p:nvSpPr>
          <p:cNvPr id="6" name="Контейнер за номер на слайда 5">
            <a:extLst>
              <a:ext uri="{FF2B5EF4-FFF2-40B4-BE49-F238E27FC236}">
                <a16:creationId xmlns:a16="http://schemas.microsoft.com/office/drawing/2014/main" id="{C2B56EC9-F1DC-4F2F-9B65-60C05FF2D9CC}"/>
              </a:ext>
            </a:extLst>
          </p:cNvPr>
          <p:cNvSpPr>
            <a:spLocks noGrp="1"/>
          </p:cNvSpPr>
          <p:nvPr>
            <p:ph type="sldNum" sz="quarter" idx="12"/>
          </p:nvPr>
        </p:nvSpPr>
        <p:spPr/>
        <p:txBody>
          <a:bodyPr/>
          <a:lstStyle/>
          <a:p>
            <a:fld id="{CB318F78-A315-46C9-8B3F-2431B4397D31}" type="slidenum">
              <a:rPr lang="en-US" smtClean="0"/>
              <a:t>17</a:t>
            </a:fld>
            <a:endParaRPr lang="en-US" dirty="0"/>
          </a:p>
        </p:txBody>
      </p:sp>
      <p:grpSp>
        <p:nvGrpSpPr>
          <p:cNvPr id="15" name="Групиране 14">
            <a:extLst>
              <a:ext uri="{FF2B5EF4-FFF2-40B4-BE49-F238E27FC236}">
                <a16:creationId xmlns:a16="http://schemas.microsoft.com/office/drawing/2014/main" id="{C237BF23-1FB9-43DD-8BCD-FA27EDCB3E78}"/>
              </a:ext>
            </a:extLst>
          </p:cNvPr>
          <p:cNvGrpSpPr/>
          <p:nvPr/>
        </p:nvGrpSpPr>
        <p:grpSpPr>
          <a:xfrm>
            <a:off x="3491631" y="3466407"/>
            <a:ext cx="2160737" cy="2057845"/>
            <a:chOff x="3491631" y="3466407"/>
            <a:chExt cx="2160737" cy="2057845"/>
          </a:xfrm>
        </p:grpSpPr>
        <p:sp>
          <p:nvSpPr>
            <p:cNvPr id="7" name="Pentagon 1">
              <a:extLst>
                <a:ext uri="{FF2B5EF4-FFF2-40B4-BE49-F238E27FC236}">
                  <a16:creationId xmlns:a16="http://schemas.microsoft.com/office/drawing/2014/main" id="{7255E2E4-78A2-44ED-A810-1793A50206FA}"/>
                </a:ext>
              </a:extLst>
            </p:cNvPr>
            <p:cNvSpPr/>
            <p:nvPr/>
          </p:nvSpPr>
          <p:spPr>
            <a:xfrm rot="10800000" flipH="1">
              <a:off x="3491631" y="3466407"/>
              <a:ext cx="2160737" cy="2057845"/>
            </a:xfrm>
            <a:prstGeom prst="pentagon">
              <a:avLst/>
            </a:prstGeom>
            <a:gradFill flip="none" rotWithShape="1">
              <a:gsLst>
                <a:gs pos="0">
                  <a:srgbClr val="C00000"/>
                </a:gs>
                <a:gs pos="78000">
                  <a:srgbClr val="C00000">
                    <a:tint val="44500"/>
                    <a:satMod val="160000"/>
                  </a:srgbClr>
                </a:gs>
                <a:gs pos="100000">
                  <a:srgbClr val="C00000">
                    <a:tint val="23500"/>
                    <a:satMod val="160000"/>
                  </a:srgbClr>
                </a:gs>
              </a:gsLst>
              <a:lin ang="16200000" scaled="1"/>
              <a:tileRect/>
            </a:gradFill>
            <a:ln>
              <a:solidFill>
                <a:srgbClr val="FF0000"/>
              </a:solidFill>
            </a:ln>
          </p:spPr>
          <p:style>
            <a:lnRef idx="1">
              <a:schemeClr val="accent1"/>
            </a:lnRef>
            <a:fillRef idx="2">
              <a:schemeClr val="accent1"/>
            </a:fillRef>
            <a:effectRef idx="1">
              <a:schemeClr val="accent1"/>
            </a:effectRef>
            <a:fontRef idx="minor">
              <a:schemeClr val="dk1"/>
            </a:fontRef>
          </p:style>
          <p:txBody>
            <a:bodyPr lIns="45718" tIns="45718" rIns="45718" bIns="45718" anchor="ctr"/>
            <a:lstStyle/>
            <a:p>
              <a:pPr>
                <a:defRPr>
                  <a:solidFill>
                    <a:srgbClr val="FFFFFF"/>
                  </a:solidFill>
                </a:defRPr>
              </a:pPr>
              <a:endParaRPr dirty="0"/>
            </a:p>
          </p:txBody>
        </p:sp>
        <p:sp>
          <p:nvSpPr>
            <p:cNvPr id="9" name="Текстово поле 8">
              <a:extLst>
                <a:ext uri="{FF2B5EF4-FFF2-40B4-BE49-F238E27FC236}">
                  <a16:creationId xmlns:a16="http://schemas.microsoft.com/office/drawing/2014/main" id="{4BC7EA0B-EAFB-465B-BA2D-6732B1BC0610}"/>
                </a:ext>
              </a:extLst>
            </p:cNvPr>
            <p:cNvSpPr txBox="1"/>
            <p:nvPr/>
          </p:nvSpPr>
          <p:spPr>
            <a:xfrm>
              <a:off x="3771899" y="3895164"/>
              <a:ext cx="1600200" cy="1200329"/>
            </a:xfrm>
            <a:prstGeom prst="rect">
              <a:avLst/>
            </a:prstGeom>
            <a:noFill/>
          </p:spPr>
          <p:txBody>
            <a:bodyPr wrap="square">
              <a:spAutoFit/>
            </a:bodyPr>
            <a:lstStyle/>
            <a:p>
              <a:pPr algn="ctr"/>
              <a:r>
                <a:rPr lang="en-US" sz="1800" b="1" dirty="0">
                  <a:solidFill>
                    <a:schemeClr val="bg1"/>
                  </a:solidFill>
                </a:rPr>
                <a:t>What does proportionate response mean?     </a:t>
              </a:r>
            </a:p>
          </p:txBody>
        </p:sp>
      </p:grpSp>
      <p:sp>
        <p:nvSpPr>
          <p:cNvPr id="10" name="Tekstvak 37">
            <a:extLst>
              <a:ext uri="{FF2B5EF4-FFF2-40B4-BE49-F238E27FC236}">
                <a16:creationId xmlns:a16="http://schemas.microsoft.com/office/drawing/2014/main" id="{C5571144-585E-4C12-B105-4B8D123757D6}"/>
              </a:ext>
            </a:extLst>
          </p:cNvPr>
          <p:cNvSpPr txBox="1"/>
          <p:nvPr/>
        </p:nvSpPr>
        <p:spPr>
          <a:xfrm>
            <a:off x="1676400" y="2417671"/>
            <a:ext cx="6096000" cy="461665"/>
          </a:xfrm>
          <a:prstGeom prst="rect">
            <a:avLst/>
          </a:prstGeom>
          <a:noFill/>
        </p:spPr>
        <p:txBody>
          <a:bodyPr wrap="square">
            <a:spAutoFit/>
          </a:bodyPr>
          <a:lstStyle/>
          <a:p>
            <a:pPr algn="ctr"/>
            <a:r>
              <a:rPr lang="en-GB" sz="2400" dirty="0">
                <a:latin typeface="Calibri" panose="020F0502020204030204" pitchFamily="34" charset="0"/>
                <a:ea typeface="Times New Roman" panose="02020603050405020304" pitchFamily="18" charset="0"/>
                <a:cs typeface="Times New Roman" panose="02020603050405020304" pitchFamily="18" charset="0"/>
              </a:rPr>
              <a:t>W</a:t>
            </a: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hen referring to public policies and actions:</a:t>
            </a:r>
            <a:endParaRPr lang="en-GB" sz="2400" dirty="0"/>
          </a:p>
        </p:txBody>
      </p:sp>
      <p:sp>
        <p:nvSpPr>
          <p:cNvPr id="11" name="Tekstvak 38">
            <a:extLst>
              <a:ext uri="{FF2B5EF4-FFF2-40B4-BE49-F238E27FC236}">
                <a16:creationId xmlns:a16="http://schemas.microsoft.com/office/drawing/2014/main" id="{B95B93C2-D921-4CA2-B863-B3481A06ED29}"/>
              </a:ext>
            </a:extLst>
          </p:cNvPr>
          <p:cNvSpPr txBox="1"/>
          <p:nvPr/>
        </p:nvSpPr>
        <p:spPr>
          <a:xfrm>
            <a:off x="1043034" y="3417968"/>
            <a:ext cx="2514600" cy="923330"/>
          </a:xfrm>
          <a:prstGeom prst="rect">
            <a:avLst/>
          </a:prstGeom>
          <a:noFill/>
        </p:spPr>
        <p:txBody>
          <a:bodyPr wrap="square">
            <a:spAutoFit/>
          </a:bodyPr>
          <a:lstStyle/>
          <a:p>
            <a:pPr algn="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C</a:t>
            </a:r>
            <a:r>
              <a:rPr lang="en-GB"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hoosing means so as to achieve more positive than negative effects</a:t>
            </a:r>
            <a:endParaRPr lang="en-GB" dirty="0"/>
          </a:p>
        </p:txBody>
      </p:sp>
      <p:sp>
        <p:nvSpPr>
          <p:cNvPr id="12" name="Tekstvak 39">
            <a:extLst>
              <a:ext uri="{FF2B5EF4-FFF2-40B4-BE49-F238E27FC236}">
                <a16:creationId xmlns:a16="http://schemas.microsoft.com/office/drawing/2014/main" id="{79E96F83-434D-4367-82B0-A70043A0A546}"/>
              </a:ext>
            </a:extLst>
          </p:cNvPr>
          <p:cNvSpPr txBox="1"/>
          <p:nvPr/>
        </p:nvSpPr>
        <p:spPr>
          <a:xfrm>
            <a:off x="5562600" y="3556468"/>
            <a:ext cx="2362200" cy="646331"/>
          </a:xfrm>
          <a:prstGeom prst="rect">
            <a:avLst/>
          </a:prstGeom>
          <a:noFill/>
        </p:spPr>
        <p:txBody>
          <a:bodyPr wrap="square">
            <a:spAutoFit/>
          </a:bodyPr>
          <a:lstStyle/>
          <a:p>
            <a:r>
              <a:rPr lang="en-GB"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Avoid causing unnecessary harm</a:t>
            </a:r>
            <a:endParaRPr lang="en-GB" dirty="0"/>
          </a:p>
        </p:txBody>
      </p:sp>
      <p:sp>
        <p:nvSpPr>
          <p:cNvPr id="13" name="Tekstvak 40">
            <a:extLst>
              <a:ext uri="{FF2B5EF4-FFF2-40B4-BE49-F238E27FC236}">
                <a16:creationId xmlns:a16="http://schemas.microsoft.com/office/drawing/2014/main" id="{78BE4C80-47AC-4AD4-9F79-691F8544E8E9}"/>
              </a:ext>
            </a:extLst>
          </p:cNvPr>
          <p:cNvSpPr txBox="1"/>
          <p:nvPr/>
        </p:nvSpPr>
        <p:spPr>
          <a:xfrm>
            <a:off x="1043034" y="4928369"/>
            <a:ext cx="2514600" cy="923330"/>
          </a:xfrm>
          <a:prstGeom prst="rect">
            <a:avLst/>
          </a:prstGeom>
          <a:noFill/>
        </p:spPr>
        <p:txBody>
          <a:bodyPr wrap="square">
            <a:spAutoFit/>
          </a:bodyPr>
          <a:lstStyle/>
          <a:p>
            <a:pPr algn="r"/>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Don’t protect a lesser value at the expense of a more important one</a:t>
            </a:r>
            <a:endParaRPr lang="en-GB" dirty="0"/>
          </a:p>
        </p:txBody>
      </p:sp>
      <p:sp>
        <p:nvSpPr>
          <p:cNvPr id="14" name="Tekstvak 41">
            <a:extLst>
              <a:ext uri="{FF2B5EF4-FFF2-40B4-BE49-F238E27FC236}">
                <a16:creationId xmlns:a16="http://schemas.microsoft.com/office/drawing/2014/main" id="{3E36C78C-5B0E-4D8A-871A-CAE9165D16C6}"/>
              </a:ext>
            </a:extLst>
          </p:cNvPr>
          <p:cNvSpPr txBox="1"/>
          <p:nvPr/>
        </p:nvSpPr>
        <p:spPr>
          <a:xfrm>
            <a:off x="5562600" y="4951666"/>
            <a:ext cx="2514600" cy="923330"/>
          </a:xfrm>
          <a:prstGeom prst="rect">
            <a:avLst/>
          </a:prstGeom>
          <a:noFill/>
        </p:spPr>
        <p:txBody>
          <a:bodyPr wrap="square">
            <a:spAutoFit/>
          </a:bodyPr>
          <a:lstStyle/>
          <a:p>
            <a:r>
              <a:rPr lang="en-GB" dirty="0">
                <a:solidFill>
                  <a:srgbClr val="000000"/>
                </a:solidFill>
                <a:latin typeface="Calibri" panose="020F0502020204030204" pitchFamily="34" charset="0"/>
                <a:cs typeface="Times New Roman" panose="02020603050405020304" pitchFamily="18" charset="0"/>
              </a:rPr>
              <a:t>The state response should be necessary and fitting to the problem</a:t>
            </a:r>
            <a:endParaRPr lang="en-GB" dirty="0"/>
          </a:p>
        </p:txBody>
      </p:sp>
      <p:sp>
        <p:nvSpPr>
          <p:cNvPr id="16" name="Текстово поле 15">
            <a:extLst>
              <a:ext uri="{FF2B5EF4-FFF2-40B4-BE49-F238E27FC236}">
                <a16:creationId xmlns:a16="http://schemas.microsoft.com/office/drawing/2014/main" id="{50E95081-84CE-4612-BB22-7F0108DE3D7F}"/>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307474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F44D0A2-F931-41AE-BE1E-CBABEA0FF5C7}"/>
              </a:ext>
            </a:extLst>
          </p:cNvPr>
          <p:cNvSpPr>
            <a:spLocks noGrp="1"/>
          </p:cNvSpPr>
          <p:nvPr>
            <p:ph type="title"/>
          </p:nvPr>
        </p:nvSpPr>
        <p:spPr/>
        <p:txBody>
          <a:bodyPr>
            <a:normAutofit/>
          </a:bodyPr>
          <a:lstStyle/>
          <a:p>
            <a:r>
              <a:rPr lang="en-GB" dirty="0"/>
              <a:t>Proportionate state response: Exercise 1</a:t>
            </a:r>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18</a:t>
            </a:fld>
            <a:endParaRPr lang="en-US" dirty="0"/>
          </a:p>
        </p:txBody>
      </p:sp>
      <p:sp>
        <p:nvSpPr>
          <p:cNvPr id="9" name="Google Shape;18;p1">
            <a:extLst>
              <a:ext uri="{FF2B5EF4-FFF2-40B4-BE49-F238E27FC236}">
                <a16:creationId xmlns:a16="http://schemas.microsoft.com/office/drawing/2014/main" id="{1BEF7DEC-D938-4BF2-BA09-F6A23552D156}"/>
              </a:ext>
            </a:extLst>
          </p:cNvPr>
          <p:cNvSpPr txBox="1"/>
          <p:nvPr/>
        </p:nvSpPr>
        <p:spPr>
          <a:xfrm>
            <a:off x="1776208" y="5024845"/>
            <a:ext cx="901824" cy="2769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10" name="Google Shape;25;p1">
            <a:extLst>
              <a:ext uri="{FF2B5EF4-FFF2-40B4-BE49-F238E27FC236}">
                <a16:creationId xmlns:a16="http://schemas.microsoft.com/office/drawing/2014/main" id="{415E739C-256A-4E2C-8A54-DDD78D5ED4A6}"/>
              </a:ext>
            </a:extLst>
          </p:cNvPr>
          <p:cNvSpPr/>
          <p:nvPr/>
        </p:nvSpPr>
        <p:spPr>
          <a:xfrm rot="3660516">
            <a:off x="6266743" y="4478714"/>
            <a:ext cx="167186" cy="637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9" y="1686"/>
                  <a:pt x="4620" y="3404"/>
                  <a:pt x="6659" y="5150"/>
                </a:cubicBezTo>
                <a:cubicBezTo>
                  <a:pt x="12876" y="10475"/>
                  <a:pt x="17365" y="1603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2" name="Google Shape;26;p1">
            <a:extLst>
              <a:ext uri="{FF2B5EF4-FFF2-40B4-BE49-F238E27FC236}">
                <a16:creationId xmlns:a16="http://schemas.microsoft.com/office/drawing/2014/main" id="{C74A05D8-58AB-440D-8503-C426714CE96A}"/>
              </a:ext>
            </a:extLst>
          </p:cNvPr>
          <p:cNvSpPr/>
          <p:nvPr/>
        </p:nvSpPr>
        <p:spPr>
          <a:xfrm rot="6244949">
            <a:off x="5650651" y="4931827"/>
            <a:ext cx="393065" cy="447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3" name="Google Shape;28;p1">
            <a:extLst>
              <a:ext uri="{FF2B5EF4-FFF2-40B4-BE49-F238E27FC236}">
                <a16:creationId xmlns:a16="http://schemas.microsoft.com/office/drawing/2014/main" id="{F77EE04F-9280-49DF-988B-E49A90E62773}"/>
              </a:ext>
            </a:extLst>
          </p:cNvPr>
          <p:cNvSpPr/>
          <p:nvPr/>
        </p:nvSpPr>
        <p:spPr>
          <a:xfrm>
            <a:off x="6400800" y="3567329"/>
            <a:ext cx="1912911" cy="1157072"/>
          </a:xfrm>
          <a:prstGeom prst="ellipse">
            <a:avLst/>
          </a:prstGeom>
          <a:solidFill>
            <a:srgbClr val="375BB0"/>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4" name="Google Shape;29;p1">
            <a:extLst>
              <a:ext uri="{FF2B5EF4-FFF2-40B4-BE49-F238E27FC236}">
                <a16:creationId xmlns:a16="http://schemas.microsoft.com/office/drawing/2014/main" id="{23ECD913-7660-4094-8764-E2C9718613DE}"/>
              </a:ext>
            </a:extLst>
          </p:cNvPr>
          <p:cNvSpPr/>
          <p:nvPr/>
        </p:nvSpPr>
        <p:spPr>
          <a:xfrm>
            <a:off x="6467655" y="3657306"/>
            <a:ext cx="1749188" cy="947464"/>
          </a:xfrm>
          <a:prstGeom prst="ellipse">
            <a:avLst/>
          </a:prstGeom>
          <a:gradFill>
            <a:gsLst>
              <a:gs pos="0">
                <a:srgbClr val="CDD5D8"/>
              </a:gs>
              <a:gs pos="40">
                <a:srgbClr val="CDD5D8"/>
              </a:gs>
              <a:gs pos="36679">
                <a:srgbClr val="E6EAEB"/>
              </a:gs>
              <a:gs pos="77154">
                <a:srgbClr val="FFFFFF"/>
              </a:gs>
              <a:gs pos="100000">
                <a:srgbClr val="FFFFFF"/>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err="1">
                <a:solidFill>
                  <a:schemeClr val="tx1">
                    <a:lumMod val="75000"/>
                    <a:lumOff val="25000"/>
                  </a:schemeClr>
                </a:solidFill>
              </a:rPr>
              <a:t>instructions</a:t>
            </a:r>
            <a:endParaRPr dirty="0">
              <a:solidFill>
                <a:schemeClr val="tx1">
                  <a:lumMod val="75000"/>
                  <a:lumOff val="25000"/>
                </a:schemeClr>
              </a:solidFill>
            </a:endParaRPr>
          </a:p>
        </p:txBody>
      </p:sp>
      <p:sp>
        <p:nvSpPr>
          <p:cNvPr id="15" name="Google Shape;32;p1">
            <a:extLst>
              <a:ext uri="{FF2B5EF4-FFF2-40B4-BE49-F238E27FC236}">
                <a16:creationId xmlns:a16="http://schemas.microsoft.com/office/drawing/2014/main" id="{5E2B1936-BB60-4419-B151-A3E3810A69EC}"/>
              </a:ext>
            </a:extLst>
          </p:cNvPr>
          <p:cNvSpPr/>
          <p:nvPr/>
        </p:nvSpPr>
        <p:spPr>
          <a:xfrm rot="18009338" flipH="1">
            <a:off x="4327895" y="4982518"/>
            <a:ext cx="464103" cy="7733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845" y="5186"/>
                  <a:pt x="13381" y="10093"/>
                  <a:pt x="8272" y="14650"/>
                </a:cubicBezTo>
                <a:cubicBezTo>
                  <a:pt x="5611" y="17024"/>
                  <a:pt x="2780" y="19297"/>
                  <a:pt x="0" y="21600"/>
                </a:cubicBezTo>
              </a:path>
            </a:pathLst>
          </a:custGeom>
          <a:ln w="38100">
            <a:solidFill>
              <a:srgbClr val="FF00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6" name="Google Shape;33;p1">
            <a:extLst>
              <a:ext uri="{FF2B5EF4-FFF2-40B4-BE49-F238E27FC236}">
                <a16:creationId xmlns:a16="http://schemas.microsoft.com/office/drawing/2014/main" id="{8088B0E0-63B7-48DA-A0BC-AA3917779941}"/>
              </a:ext>
            </a:extLst>
          </p:cNvPr>
          <p:cNvSpPr/>
          <p:nvPr/>
        </p:nvSpPr>
        <p:spPr>
          <a:xfrm rot="16866473" flipH="1">
            <a:off x="2417238" y="4382747"/>
            <a:ext cx="367158" cy="774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FF8A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7" name="Google Shape;34;p1">
            <a:extLst>
              <a:ext uri="{FF2B5EF4-FFF2-40B4-BE49-F238E27FC236}">
                <a16:creationId xmlns:a16="http://schemas.microsoft.com/office/drawing/2014/main" id="{6F6F6683-3FB5-4E04-8FC9-686E6DEFF2D1}"/>
              </a:ext>
            </a:extLst>
          </p:cNvPr>
          <p:cNvSpPr/>
          <p:nvPr/>
        </p:nvSpPr>
        <p:spPr>
          <a:xfrm flipH="1">
            <a:off x="829066" y="3523135"/>
            <a:ext cx="1994595" cy="1157072"/>
          </a:xfrm>
          <a:prstGeom prst="ellipse">
            <a:avLst/>
          </a:prstGeom>
          <a:solidFill>
            <a:srgbClr val="FF6600"/>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8" name="Google Shape;35;p1">
            <a:extLst>
              <a:ext uri="{FF2B5EF4-FFF2-40B4-BE49-F238E27FC236}">
                <a16:creationId xmlns:a16="http://schemas.microsoft.com/office/drawing/2014/main" id="{1B2CBEE7-C9A2-4DB5-85A5-EF45E431E521}"/>
              </a:ext>
            </a:extLst>
          </p:cNvPr>
          <p:cNvSpPr/>
          <p:nvPr/>
        </p:nvSpPr>
        <p:spPr>
          <a:xfrm flipH="1">
            <a:off x="938288" y="3619518"/>
            <a:ext cx="17491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err="1">
                <a:solidFill>
                  <a:schemeClr val="tx1">
                    <a:lumMod val="75000"/>
                    <a:lumOff val="25000"/>
                  </a:schemeClr>
                </a:solidFill>
              </a:rPr>
              <a:t>objective</a:t>
            </a:r>
            <a:endParaRPr dirty="0">
              <a:solidFill>
                <a:schemeClr val="tx1">
                  <a:lumMod val="75000"/>
                  <a:lumOff val="25000"/>
                </a:schemeClr>
              </a:solidFill>
            </a:endParaRPr>
          </a:p>
        </p:txBody>
      </p:sp>
      <p:sp>
        <p:nvSpPr>
          <p:cNvPr id="19" name="Google Shape;37;p1">
            <a:extLst>
              <a:ext uri="{FF2B5EF4-FFF2-40B4-BE49-F238E27FC236}">
                <a16:creationId xmlns:a16="http://schemas.microsoft.com/office/drawing/2014/main" id="{DEAA5878-D271-4486-B99E-E26DD4AE4D21}"/>
              </a:ext>
            </a:extLst>
          </p:cNvPr>
          <p:cNvSpPr/>
          <p:nvPr/>
        </p:nvSpPr>
        <p:spPr>
          <a:xfrm flipH="1">
            <a:off x="2364378" y="4647906"/>
            <a:ext cx="1994598" cy="1157072"/>
          </a:xfrm>
          <a:prstGeom prst="ellipse">
            <a:avLst/>
          </a:prstGeom>
          <a:solidFill>
            <a:srgbClr val="CC0099"/>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20" name="Google Shape;38;p1">
            <a:extLst>
              <a:ext uri="{FF2B5EF4-FFF2-40B4-BE49-F238E27FC236}">
                <a16:creationId xmlns:a16="http://schemas.microsoft.com/office/drawing/2014/main" id="{BBBF3B1C-B6A6-4735-97FB-F9C949AC0DEF}"/>
              </a:ext>
            </a:extLst>
          </p:cNvPr>
          <p:cNvSpPr/>
          <p:nvPr/>
        </p:nvSpPr>
        <p:spPr>
          <a:xfrm flipH="1">
            <a:off x="2487080" y="4740251"/>
            <a:ext cx="1749193"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target </a:t>
            </a:r>
            <a:r>
              <a:rPr lang="nl-NL" dirty="0" err="1">
                <a:solidFill>
                  <a:schemeClr val="tx1">
                    <a:lumMod val="75000"/>
                    <a:lumOff val="25000"/>
                  </a:schemeClr>
                </a:solidFill>
              </a:rPr>
              <a:t>audience</a:t>
            </a:r>
            <a:endParaRPr dirty="0">
              <a:solidFill>
                <a:schemeClr val="tx1">
                  <a:lumMod val="75000"/>
                  <a:lumOff val="25000"/>
                </a:schemeClr>
              </a:solidFill>
            </a:endParaRPr>
          </a:p>
        </p:txBody>
      </p:sp>
      <p:sp>
        <p:nvSpPr>
          <p:cNvPr id="21" name="Google Shape;40;p1">
            <a:extLst>
              <a:ext uri="{FF2B5EF4-FFF2-40B4-BE49-F238E27FC236}">
                <a16:creationId xmlns:a16="http://schemas.microsoft.com/office/drawing/2014/main" id="{2CCD8059-845A-46AE-87A5-37084FC4139D}"/>
              </a:ext>
            </a:extLst>
          </p:cNvPr>
          <p:cNvSpPr/>
          <p:nvPr/>
        </p:nvSpPr>
        <p:spPr>
          <a:xfrm flipH="1">
            <a:off x="4584892" y="4699586"/>
            <a:ext cx="1994594" cy="1157072"/>
          </a:xfrm>
          <a:prstGeom prst="ellipse">
            <a:avLst/>
          </a:prstGeom>
          <a:solidFill>
            <a:srgbClr val="92D050"/>
          </a:solidFill>
          <a:ln w="12700">
            <a:miter lim="400000"/>
          </a:ln>
        </p:spPr>
        <p:txBody>
          <a:bodyPr lIns="0" tIns="0" rIns="0" bIns="0" anchor="ctr"/>
          <a:lstStyle/>
          <a:p>
            <a:pPr>
              <a:defRPr>
                <a:solidFill>
                  <a:srgbClr val="FFFFFF"/>
                </a:solidFill>
              </a:defRPr>
            </a:pPr>
            <a:endParaRPr sz="1350"/>
          </a:p>
        </p:txBody>
      </p:sp>
      <p:sp>
        <p:nvSpPr>
          <p:cNvPr id="22" name="Google Shape;41;p1">
            <a:extLst>
              <a:ext uri="{FF2B5EF4-FFF2-40B4-BE49-F238E27FC236}">
                <a16:creationId xmlns:a16="http://schemas.microsoft.com/office/drawing/2014/main" id="{D4D5A9B6-D788-4FA4-9DA2-D8BE45C52F5A}"/>
              </a:ext>
            </a:extLst>
          </p:cNvPr>
          <p:cNvSpPr/>
          <p:nvPr/>
        </p:nvSpPr>
        <p:spPr>
          <a:xfrm flipH="1">
            <a:off x="4714790" y="4812885"/>
            <a:ext cx="1749188"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err="1">
                <a:solidFill>
                  <a:schemeClr val="tx1">
                    <a:lumMod val="75000"/>
                    <a:lumOff val="25000"/>
                  </a:schemeClr>
                </a:solidFill>
              </a:rPr>
              <a:t>duration</a:t>
            </a:r>
            <a:endParaRPr dirty="0">
              <a:solidFill>
                <a:schemeClr val="tx1">
                  <a:lumMod val="75000"/>
                  <a:lumOff val="25000"/>
                </a:schemeClr>
              </a:solidFill>
            </a:endParaRPr>
          </a:p>
        </p:txBody>
      </p:sp>
      <p:sp>
        <p:nvSpPr>
          <p:cNvPr id="23" name="Tekstvak 86">
            <a:extLst>
              <a:ext uri="{FF2B5EF4-FFF2-40B4-BE49-F238E27FC236}">
                <a16:creationId xmlns:a16="http://schemas.microsoft.com/office/drawing/2014/main" id="{F6EA357B-8840-40F4-925A-2F3DE46620A0}"/>
              </a:ext>
            </a:extLst>
          </p:cNvPr>
          <p:cNvSpPr txBox="1"/>
          <p:nvPr/>
        </p:nvSpPr>
        <p:spPr>
          <a:xfrm>
            <a:off x="2364378" y="2864495"/>
            <a:ext cx="4455017" cy="492122"/>
          </a:xfrm>
          <a:prstGeom prst="rect">
            <a:avLst/>
          </a:prstGeom>
          <a:noFill/>
        </p:spPr>
        <p:txBody>
          <a:bodyPr wrap="square">
            <a:spAutoFit/>
          </a:bodyPr>
          <a:lstStyle/>
          <a:p>
            <a:pPr marL="0" marR="0" lvl="0" indent="0" algn="ctr" fontAlgn="auto">
              <a:lnSpc>
                <a:spcPct val="115000"/>
              </a:lnSpc>
              <a:spcBef>
                <a:spcPct val="0"/>
              </a:spcBef>
              <a:spcAft>
                <a:spcPts val="600"/>
              </a:spcAft>
              <a:buClrTx/>
              <a:buSzTx/>
              <a:tabLst/>
              <a:defRPr/>
            </a:pPr>
            <a:r>
              <a:rPr lang="en-GB" sz="2400" dirty="0">
                <a:solidFill>
                  <a:srgbClr val="0770B1"/>
                </a:solidFill>
                <a:latin typeface="+mj-lt"/>
                <a:ea typeface="+mj-ea"/>
                <a:cs typeface="+mj-cs"/>
              </a:rPr>
              <a:t>What is proportionate?</a:t>
            </a:r>
          </a:p>
        </p:txBody>
      </p:sp>
      <p:sp>
        <p:nvSpPr>
          <p:cNvPr id="24" name="Текстово поле 23">
            <a:extLst>
              <a:ext uri="{FF2B5EF4-FFF2-40B4-BE49-F238E27FC236}">
                <a16:creationId xmlns:a16="http://schemas.microsoft.com/office/drawing/2014/main" id="{87A70A96-17A7-4FFF-9288-66BF019D92EA}"/>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4006789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лавие 4">
            <a:extLst>
              <a:ext uri="{FF2B5EF4-FFF2-40B4-BE49-F238E27FC236}">
                <a16:creationId xmlns:a16="http://schemas.microsoft.com/office/drawing/2014/main" id="{444F6EC4-78D0-4F48-8412-80CDE9B424CE}"/>
              </a:ext>
            </a:extLst>
          </p:cNvPr>
          <p:cNvSpPr>
            <a:spLocks noGrp="1"/>
          </p:cNvSpPr>
          <p:nvPr>
            <p:ph type="title"/>
          </p:nvPr>
        </p:nvSpPr>
        <p:spPr/>
        <p:txBody>
          <a:bodyPr/>
          <a:lstStyle/>
          <a:p>
            <a:r>
              <a:rPr lang="nl-NL" dirty="0"/>
              <a:t>Recap of Day </a:t>
            </a:r>
            <a:r>
              <a:rPr lang="bg-BG" dirty="0"/>
              <a:t>2</a:t>
            </a:r>
          </a:p>
        </p:txBody>
      </p:sp>
      <p:sp>
        <p:nvSpPr>
          <p:cNvPr id="12" name="Текстов контейнер 11">
            <a:extLst>
              <a:ext uri="{FF2B5EF4-FFF2-40B4-BE49-F238E27FC236}">
                <a16:creationId xmlns:a16="http://schemas.microsoft.com/office/drawing/2014/main" id="{5F90CC38-2812-4205-AD38-B3A6E1E6CCDF}"/>
              </a:ext>
            </a:extLst>
          </p:cNvPr>
          <p:cNvSpPr>
            <a:spLocks noGrp="1"/>
          </p:cNvSpPr>
          <p:nvPr>
            <p:ph type="body" sz="half" idx="2"/>
          </p:nvPr>
        </p:nvSpPr>
        <p:spPr>
          <a:xfrm>
            <a:off x="685802" y="2667004"/>
            <a:ext cx="2779713" cy="3886196"/>
          </a:xfrm>
        </p:spPr>
        <p:txBody>
          <a:bodyPr>
            <a:normAutofit/>
          </a:bodyPr>
          <a:lstStyle/>
          <a:p>
            <a:pPr marL="457200" indent="-457200">
              <a:buFont typeface="+mj-lt"/>
              <a:buAutoNum type="arabicPeriod"/>
            </a:pPr>
            <a:r>
              <a:rPr lang="en-US" sz="2000" dirty="0"/>
              <a:t>Recap of Day 1</a:t>
            </a:r>
            <a:endParaRPr lang="en-GB" sz="2000" dirty="0"/>
          </a:p>
          <a:p>
            <a:pPr marL="457200" indent="-457200">
              <a:buFont typeface="+mj-lt"/>
              <a:buAutoNum type="arabicPeriod"/>
            </a:pPr>
            <a:r>
              <a:rPr lang="en-GB" sz="2000" dirty="0"/>
              <a:t>Anger management</a:t>
            </a:r>
          </a:p>
          <a:p>
            <a:pPr lvl="1"/>
            <a:r>
              <a:rPr lang="en-GB" sz="1600" dirty="0"/>
              <a:t>incl. Exercises</a:t>
            </a:r>
          </a:p>
          <a:p>
            <a:pPr marL="457200" indent="-457200">
              <a:buFont typeface="+mj-lt"/>
              <a:buAutoNum type="arabicPeriod"/>
            </a:pPr>
            <a:r>
              <a:rPr lang="en-US" sz="2000" dirty="0"/>
              <a:t>Narratives and identity</a:t>
            </a:r>
          </a:p>
          <a:p>
            <a:pPr lvl="1"/>
            <a:r>
              <a:rPr lang="en-US" sz="1600" dirty="0"/>
              <a:t>incl. Exercises</a:t>
            </a:r>
          </a:p>
          <a:p>
            <a:pPr marL="457200" indent="-457200">
              <a:buFont typeface="+mj-lt"/>
              <a:buAutoNum type="arabicPeriod"/>
            </a:pPr>
            <a:r>
              <a:rPr lang="en-US" sz="2000" dirty="0"/>
              <a:t>Simulation and debate</a:t>
            </a:r>
          </a:p>
          <a:p>
            <a:pPr lvl="1"/>
            <a:r>
              <a:rPr lang="en-US" sz="1600" dirty="0"/>
              <a:t>incl. Exercises</a:t>
            </a:r>
          </a:p>
          <a:p>
            <a:pPr marL="457200" indent="-457200">
              <a:buFont typeface="+mj-lt"/>
              <a:buAutoNum type="arabicPeriod"/>
            </a:pPr>
            <a:r>
              <a:rPr lang="en-US" sz="2000" dirty="0"/>
              <a:t>Feedback</a:t>
            </a:r>
          </a:p>
          <a:p>
            <a:pPr marL="457200" indent="-457200">
              <a:buFont typeface="+mj-lt"/>
              <a:buAutoNum type="arabicPeriod"/>
            </a:pPr>
            <a:r>
              <a:rPr lang="en-US" sz="2000" dirty="0"/>
              <a:t>Conclusion</a:t>
            </a:r>
          </a:p>
        </p:txBody>
      </p:sp>
      <p:sp>
        <p:nvSpPr>
          <p:cNvPr id="6" name="Tijdelijke aanduiding voor dianummer 5">
            <a:extLst>
              <a:ext uri="{FF2B5EF4-FFF2-40B4-BE49-F238E27FC236}">
                <a16:creationId xmlns:a16="http://schemas.microsoft.com/office/drawing/2014/main" id="{1E2ED86B-3F0B-4DB6-9398-466E10AF7E27}"/>
              </a:ext>
            </a:extLst>
          </p:cNvPr>
          <p:cNvSpPr>
            <a:spLocks noGrp="1"/>
          </p:cNvSpPr>
          <p:nvPr>
            <p:ph type="sldNum" sz="quarter" idx="12"/>
          </p:nvPr>
        </p:nvSpPr>
        <p:spPr/>
        <p:txBody>
          <a:bodyPr/>
          <a:lstStyle/>
          <a:p>
            <a:fld id="{CB318F78-A315-46C9-8B3F-2431B4397D31}" type="slidenum">
              <a:rPr lang="en-US" smtClean="0"/>
              <a:t>1</a:t>
            </a:fld>
            <a:endParaRPr lang="en-US" dirty="0"/>
          </a:p>
        </p:txBody>
      </p:sp>
      <p:graphicFrame>
        <p:nvGraphicFramePr>
          <p:cNvPr id="16" name="Диаграма 15">
            <a:extLst>
              <a:ext uri="{FF2B5EF4-FFF2-40B4-BE49-F238E27FC236}">
                <a16:creationId xmlns:a16="http://schemas.microsoft.com/office/drawing/2014/main" id="{6EFB9F9B-D300-49A4-BA93-80A2C4AA28AF}"/>
              </a:ext>
            </a:extLst>
          </p:cNvPr>
          <p:cNvGraphicFramePr/>
          <p:nvPr/>
        </p:nvGraphicFramePr>
        <p:xfrm>
          <a:off x="2460700" y="1447800"/>
          <a:ext cx="6477000" cy="4994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7" name="Diagram 29">
            <a:extLst>
              <a:ext uri="{FF2B5EF4-FFF2-40B4-BE49-F238E27FC236}">
                <a16:creationId xmlns:a16="http://schemas.microsoft.com/office/drawing/2014/main" id="{A0C227BE-15DA-49B7-98D0-A73AA7CBF144}"/>
              </a:ext>
            </a:extLst>
          </p:cNvPr>
          <p:cNvGraphicFramePr/>
          <p:nvPr>
            <p:extLst>
              <p:ext uri="{D42A27DB-BD31-4B8C-83A1-F6EECF244321}">
                <p14:modId xmlns:p14="http://schemas.microsoft.com/office/powerpoint/2010/main" val="1668026415"/>
              </p:ext>
            </p:extLst>
          </p:nvPr>
        </p:nvGraphicFramePr>
        <p:xfrm>
          <a:off x="3586954" y="2690619"/>
          <a:ext cx="5229307" cy="32151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8" name="Контейнер за съдържание 2">
            <a:extLst>
              <a:ext uri="{FF2B5EF4-FFF2-40B4-BE49-F238E27FC236}">
                <a16:creationId xmlns:a16="http://schemas.microsoft.com/office/drawing/2014/main" id="{E6ED115D-AC16-4092-946C-E076C3E3A839}"/>
              </a:ext>
            </a:extLst>
          </p:cNvPr>
          <p:cNvSpPr>
            <a:spLocks noGrp="1"/>
          </p:cNvSpPr>
          <p:nvPr>
            <p:ph idx="1"/>
          </p:nvPr>
        </p:nvSpPr>
        <p:spPr>
          <a:xfrm>
            <a:off x="3675195" y="3048000"/>
            <a:ext cx="5052824" cy="2174507"/>
          </a:xfrm>
          <a:ln/>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anchor="ctr">
            <a:normAutofit/>
          </a:bodyPr>
          <a:lstStyle/>
          <a:p>
            <a:pPr marL="0" indent="0" algn="ctr">
              <a:buNone/>
            </a:pPr>
            <a:r>
              <a:rPr lang="en-GB" sz="1800" dirty="0"/>
              <a:t>“a phased and complex process </a:t>
            </a:r>
            <a:br>
              <a:rPr lang="en-GB" sz="1800" dirty="0"/>
            </a:br>
            <a:r>
              <a:rPr lang="en-GB" sz="1800" dirty="0"/>
              <a:t>in which an individual or a group </a:t>
            </a:r>
            <a:br>
              <a:rPr lang="en-GB" sz="1800" dirty="0"/>
            </a:br>
            <a:r>
              <a:rPr lang="en-GB" sz="1800" dirty="0"/>
              <a:t>embraces a radical ideology or belief </a:t>
            </a:r>
            <a:br>
              <a:rPr lang="en-GB" sz="1800" dirty="0"/>
            </a:br>
            <a:r>
              <a:rPr lang="en-GB" sz="1800" dirty="0"/>
              <a:t>that accepts, uses or condones violence [ ] </a:t>
            </a:r>
            <a:br>
              <a:rPr lang="en-GB" sz="1800" dirty="0"/>
            </a:br>
            <a:r>
              <a:rPr lang="en-GB" sz="1800" dirty="0"/>
              <a:t>to reach a specific political or ideological purpose.”</a:t>
            </a:r>
          </a:p>
        </p:txBody>
      </p:sp>
      <p:graphicFrame>
        <p:nvGraphicFramePr>
          <p:cNvPr id="19" name="Диаграма 18">
            <a:extLst>
              <a:ext uri="{FF2B5EF4-FFF2-40B4-BE49-F238E27FC236}">
                <a16:creationId xmlns:a16="http://schemas.microsoft.com/office/drawing/2014/main" id="{EBA120C1-3F76-4029-933E-E36ADEBE5D94}"/>
              </a:ext>
            </a:extLst>
          </p:cNvPr>
          <p:cNvGraphicFramePr/>
          <p:nvPr>
            <p:extLst>
              <p:ext uri="{D42A27DB-BD31-4B8C-83A1-F6EECF244321}">
                <p14:modId xmlns:p14="http://schemas.microsoft.com/office/powerpoint/2010/main" val="3486956110"/>
              </p:ext>
            </p:extLst>
          </p:nvPr>
        </p:nvGraphicFramePr>
        <p:xfrm>
          <a:off x="3951309" y="1888562"/>
          <a:ext cx="4508274" cy="32151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21" name="Съединител: извита линия 20">
            <a:extLst>
              <a:ext uri="{FF2B5EF4-FFF2-40B4-BE49-F238E27FC236}">
                <a16:creationId xmlns:a16="http://schemas.microsoft.com/office/drawing/2014/main" id="{5458400F-2C0E-4C3C-B612-F1256684B9C9}"/>
              </a:ext>
            </a:extLst>
          </p:cNvPr>
          <p:cNvCxnSpPr>
            <a:cxnSpLocks/>
            <a:endCxn id="19" idx="1"/>
          </p:cNvCxnSpPr>
          <p:nvPr/>
        </p:nvCxnSpPr>
        <p:spPr>
          <a:xfrm>
            <a:off x="2460700" y="3496112"/>
            <a:ext cx="1490609" cy="12700"/>
          </a:xfrm>
          <a:prstGeom prst="curvedConnector3">
            <a:avLst/>
          </a:prstGeom>
          <a:ln>
            <a:tailEnd type="triangle"/>
          </a:ln>
        </p:spPr>
        <p:style>
          <a:lnRef idx="1">
            <a:schemeClr val="accent3"/>
          </a:lnRef>
          <a:fillRef idx="0">
            <a:schemeClr val="accent3"/>
          </a:fillRef>
          <a:effectRef idx="0">
            <a:schemeClr val="accent3"/>
          </a:effectRef>
          <a:fontRef idx="minor">
            <a:schemeClr val="tx1"/>
          </a:fontRef>
        </p:style>
      </p:cxnSp>
      <p:graphicFrame>
        <p:nvGraphicFramePr>
          <p:cNvPr id="25" name="Диаграма 24">
            <a:extLst>
              <a:ext uri="{FF2B5EF4-FFF2-40B4-BE49-F238E27FC236}">
                <a16:creationId xmlns:a16="http://schemas.microsoft.com/office/drawing/2014/main" id="{EF7A3147-8417-4A34-843A-6089931F45D1}"/>
              </a:ext>
            </a:extLst>
          </p:cNvPr>
          <p:cNvGraphicFramePr/>
          <p:nvPr>
            <p:extLst>
              <p:ext uri="{D42A27DB-BD31-4B8C-83A1-F6EECF244321}">
                <p14:modId xmlns:p14="http://schemas.microsoft.com/office/powerpoint/2010/main" val="663734677"/>
              </p:ext>
            </p:extLst>
          </p:nvPr>
        </p:nvGraphicFramePr>
        <p:xfrm>
          <a:off x="3951309" y="2868633"/>
          <a:ext cx="4508274" cy="1717757"/>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cxnSp>
        <p:nvCxnSpPr>
          <p:cNvPr id="26" name="Съединител: извита линия 25">
            <a:extLst>
              <a:ext uri="{FF2B5EF4-FFF2-40B4-BE49-F238E27FC236}">
                <a16:creationId xmlns:a16="http://schemas.microsoft.com/office/drawing/2014/main" id="{23B30FC1-45DF-40B3-AA6C-FFF7205BE208}"/>
              </a:ext>
            </a:extLst>
          </p:cNvPr>
          <p:cNvCxnSpPr>
            <a:cxnSpLocks/>
            <a:endCxn id="25" idx="1"/>
          </p:cNvCxnSpPr>
          <p:nvPr/>
        </p:nvCxnSpPr>
        <p:spPr>
          <a:xfrm flipV="1">
            <a:off x="2460700" y="3727511"/>
            <a:ext cx="1490609" cy="762813"/>
          </a:xfrm>
          <a:prstGeom prst="curvedConnector3">
            <a:avLst/>
          </a:prstGeom>
          <a:ln>
            <a:tailEnd type="triangle"/>
          </a:ln>
        </p:spPr>
        <p:style>
          <a:lnRef idx="1">
            <a:schemeClr val="accent3"/>
          </a:lnRef>
          <a:fillRef idx="0">
            <a:schemeClr val="accent3"/>
          </a:fillRef>
          <a:effectRef idx="0">
            <a:schemeClr val="accent3"/>
          </a:effectRef>
          <a:fontRef idx="minor">
            <a:schemeClr val="tx1"/>
          </a:fontRef>
        </p:style>
      </p:cxnSp>
      <p:graphicFrame>
        <p:nvGraphicFramePr>
          <p:cNvPr id="15" name="Диаграма 14">
            <a:extLst>
              <a:ext uri="{FF2B5EF4-FFF2-40B4-BE49-F238E27FC236}">
                <a16:creationId xmlns:a16="http://schemas.microsoft.com/office/drawing/2014/main" id="{AD44F61C-E6E2-4CF0-B10F-A2F106F10077}"/>
              </a:ext>
            </a:extLst>
          </p:cNvPr>
          <p:cNvGraphicFramePr/>
          <p:nvPr>
            <p:extLst>
              <p:ext uri="{D42A27DB-BD31-4B8C-83A1-F6EECF244321}">
                <p14:modId xmlns:p14="http://schemas.microsoft.com/office/powerpoint/2010/main" val="1510649412"/>
              </p:ext>
            </p:extLst>
          </p:nvPr>
        </p:nvGraphicFramePr>
        <p:xfrm>
          <a:off x="3949924" y="4345512"/>
          <a:ext cx="4508274" cy="855829"/>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cxnSp>
        <p:nvCxnSpPr>
          <p:cNvPr id="20" name="Съединител: извита линия 19">
            <a:extLst>
              <a:ext uri="{FF2B5EF4-FFF2-40B4-BE49-F238E27FC236}">
                <a16:creationId xmlns:a16="http://schemas.microsoft.com/office/drawing/2014/main" id="{F3668026-EC4C-4D81-9B93-13A7E976D423}"/>
              </a:ext>
            </a:extLst>
          </p:cNvPr>
          <p:cNvCxnSpPr>
            <a:cxnSpLocks/>
            <a:endCxn id="15" idx="1"/>
          </p:cNvCxnSpPr>
          <p:nvPr/>
        </p:nvCxnSpPr>
        <p:spPr>
          <a:xfrm flipV="1">
            <a:off x="2459315" y="4773426"/>
            <a:ext cx="1490609" cy="687617"/>
          </a:xfrm>
          <a:prstGeom prst="curvedConnector3">
            <a:avLst/>
          </a:prstGeom>
          <a:ln>
            <a:tailEnd type="triangle"/>
          </a:ln>
        </p:spPr>
        <p:style>
          <a:lnRef idx="1">
            <a:schemeClr val="accent3"/>
          </a:lnRef>
          <a:fillRef idx="0">
            <a:schemeClr val="accent3"/>
          </a:fillRef>
          <a:effectRef idx="0">
            <a:schemeClr val="accent3"/>
          </a:effectRef>
          <a:fontRef idx="minor">
            <a:schemeClr val="tx1"/>
          </a:fontRef>
        </p:style>
      </p:cxnSp>
      <p:sp>
        <p:nvSpPr>
          <p:cNvPr id="14" name="Текстово поле 13">
            <a:extLst>
              <a:ext uri="{FF2B5EF4-FFF2-40B4-BE49-F238E27FC236}">
                <a16:creationId xmlns:a16="http://schemas.microsoft.com/office/drawing/2014/main" id="{4B825906-C787-43A6-AB0C-7508D78C8A4A}"/>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1</a:t>
            </a:r>
            <a:endParaRPr lang="bg-BG" b="1" dirty="0">
              <a:solidFill>
                <a:schemeClr val="accent3">
                  <a:lumMod val="75000"/>
                </a:schemeClr>
              </a:solidFill>
            </a:endParaRPr>
          </a:p>
        </p:txBody>
      </p:sp>
    </p:spTree>
    <p:extLst>
      <p:ext uri="{BB962C8B-B14F-4D97-AF65-F5344CB8AC3E}">
        <p14:creationId xmlns:p14="http://schemas.microsoft.com/office/powerpoint/2010/main" val="766869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21"/>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nodeType="clickEffect">
                                  <p:stCondLst>
                                    <p:cond delay="0"/>
                                  </p:stCondLst>
                                  <p:childTnLst>
                                    <p:set>
                                      <p:cBhvr>
                                        <p:cTn id="68" dur="1" fill="hold">
                                          <p:stCondLst>
                                            <p:cond delay="0"/>
                                          </p:stCondLst>
                                        </p:cTn>
                                        <p:tgtEl>
                                          <p:spTgt spid="26"/>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25"/>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5"/>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nodeType="clickEffect">
                                  <p:stCondLst>
                                    <p:cond delay="0"/>
                                  </p:stCondLst>
                                  <p:childTnLst>
                                    <p:set>
                                      <p:cBhvr>
                                        <p:cTn id="88" dur="1" fill="hold">
                                          <p:stCondLst>
                                            <p:cond delay="0"/>
                                          </p:stCondLst>
                                        </p:cTn>
                                        <p:tgtEl>
                                          <p:spTgt spid="20"/>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15"/>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Graphic spid="16" grpId="1">
        <p:bldAsOne/>
      </p:bldGraphic>
      <p:bldGraphic spid="17" grpId="0">
        <p:bldAsOne/>
      </p:bldGraphic>
      <p:bldGraphic spid="17" grpId="1">
        <p:bldAsOne/>
      </p:bldGraphic>
      <p:bldP spid="18" grpId="0" uiExpand="1" animBg="1" autoUpdateAnimBg="0"/>
      <p:bldP spid="18" grpId="1" animBg="1"/>
      <p:bldGraphic spid="19" grpId="0">
        <p:bldAsOne/>
      </p:bldGraphic>
      <p:bldGraphic spid="19" grpId="1">
        <p:bldAsOne/>
      </p:bldGraphic>
      <p:bldGraphic spid="25" grpId="0">
        <p:bldAsOne/>
      </p:bldGraphic>
      <p:bldGraphic spid="25" grpId="1">
        <p:bldAsOne/>
      </p:bldGraphic>
      <p:bldGraphic spid="15" grpId="0">
        <p:bldAsOne/>
      </p:bldGraphic>
      <p:bldGraphic spid="15" grpId="1">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1C0574-527D-4031-8DD7-F8DDE221C562}"/>
              </a:ext>
            </a:extLst>
          </p:cNvPr>
          <p:cNvSpPr>
            <a:spLocks noGrp="1"/>
          </p:cNvSpPr>
          <p:nvPr>
            <p:ph type="title"/>
          </p:nvPr>
        </p:nvSpPr>
        <p:spPr/>
        <p:txBody>
          <a:bodyPr/>
          <a:lstStyle/>
          <a:p>
            <a:r>
              <a:rPr lang="en-GB" dirty="0"/>
              <a:t>Proportionate state response: Scenario 1</a:t>
            </a:r>
          </a:p>
        </p:txBody>
      </p:sp>
      <p:sp>
        <p:nvSpPr>
          <p:cNvPr id="6" name="Tijdelijke aanduiding voor dianummer 5">
            <a:extLst>
              <a:ext uri="{FF2B5EF4-FFF2-40B4-BE49-F238E27FC236}">
                <a16:creationId xmlns:a16="http://schemas.microsoft.com/office/drawing/2014/main" id="{5D14F700-30F1-4601-BF98-F3AD0A997DBB}"/>
              </a:ext>
            </a:extLst>
          </p:cNvPr>
          <p:cNvSpPr>
            <a:spLocks noGrp="1"/>
          </p:cNvSpPr>
          <p:nvPr>
            <p:ph type="sldNum" sz="quarter" idx="12"/>
          </p:nvPr>
        </p:nvSpPr>
        <p:spPr/>
        <p:txBody>
          <a:bodyPr/>
          <a:lstStyle/>
          <a:p>
            <a:fld id="{CB318F78-A315-46C9-8B3F-2431B4397D31}" type="slidenum">
              <a:rPr lang="en-US" smtClean="0"/>
              <a:t>19</a:t>
            </a:fld>
            <a:endParaRPr lang="en-US" dirty="0"/>
          </a:p>
        </p:txBody>
      </p:sp>
      <p:sp>
        <p:nvSpPr>
          <p:cNvPr id="7" name="Circle">
            <a:extLst>
              <a:ext uri="{FF2B5EF4-FFF2-40B4-BE49-F238E27FC236}">
                <a16:creationId xmlns:a16="http://schemas.microsoft.com/office/drawing/2014/main" id="{1FA28133-FB6C-4E54-BC51-61994F1994EE}"/>
              </a:ext>
            </a:extLst>
          </p:cNvPr>
          <p:cNvSpPr/>
          <p:nvPr/>
        </p:nvSpPr>
        <p:spPr>
          <a:xfrm>
            <a:off x="376755" y="4610665"/>
            <a:ext cx="2381240" cy="1194105"/>
          </a:xfrm>
          <a:prstGeom prst="ellipse">
            <a:avLst/>
          </a:prstGeom>
          <a:solidFill>
            <a:srgbClr val="FF6600"/>
          </a:solidFill>
          <a:ln w="12700">
            <a:miter lim="400000"/>
          </a:ln>
        </p:spPr>
        <p:txBody>
          <a:bodyPr lIns="34289" rIns="34289" anchor="ctr"/>
          <a:lstStyle/>
          <a:p>
            <a:pPr algn="ctr">
              <a:defRPr>
                <a:solidFill>
                  <a:srgbClr val="FFFFFF"/>
                </a:solidFill>
              </a:defRPr>
            </a:pPr>
            <a:r>
              <a:rPr lang="nl-NL" sz="1600" b="1" dirty="0" err="1"/>
              <a:t>Arguments</a:t>
            </a:r>
            <a:r>
              <a:rPr lang="nl-NL" sz="1600" b="1" dirty="0"/>
              <a:t> </a:t>
            </a:r>
            <a:r>
              <a:rPr lang="nl-NL" sz="1600" b="1" dirty="0" err="1"/>
              <a:t>it</a:t>
            </a:r>
            <a:r>
              <a:rPr lang="nl-NL" sz="1600" b="1" dirty="0"/>
              <a:t> was </a:t>
            </a:r>
            <a:r>
              <a:rPr lang="nl-NL" sz="1600" b="1" dirty="0" err="1"/>
              <a:t>proportionate</a:t>
            </a:r>
            <a:endParaRPr sz="1600" b="1" dirty="0"/>
          </a:p>
        </p:txBody>
      </p:sp>
      <p:sp>
        <p:nvSpPr>
          <p:cNvPr id="8" name="Line">
            <a:extLst>
              <a:ext uri="{FF2B5EF4-FFF2-40B4-BE49-F238E27FC236}">
                <a16:creationId xmlns:a16="http://schemas.microsoft.com/office/drawing/2014/main" id="{F6B81046-8816-47FF-A45A-1B25477901C8}"/>
              </a:ext>
            </a:extLst>
          </p:cNvPr>
          <p:cNvSpPr/>
          <p:nvPr/>
        </p:nvSpPr>
        <p:spPr>
          <a:xfrm>
            <a:off x="880744" y="3412013"/>
            <a:ext cx="2935528" cy="1271437"/>
          </a:xfrm>
          <a:custGeom>
            <a:avLst/>
            <a:gdLst/>
            <a:ahLst/>
            <a:cxnLst>
              <a:cxn ang="0">
                <a:pos x="wd2" y="hd2"/>
              </a:cxn>
              <a:cxn ang="5400000">
                <a:pos x="wd2" y="hd2"/>
              </a:cxn>
              <a:cxn ang="10800000">
                <a:pos x="wd2" y="hd2"/>
              </a:cxn>
              <a:cxn ang="16200000">
                <a:pos x="wd2" y="hd2"/>
              </a:cxn>
            </a:cxnLst>
            <a:rect l="0" t="0" r="r" b="b"/>
            <a:pathLst>
              <a:path w="21219" h="19540" extrusionOk="0">
                <a:moveTo>
                  <a:pt x="21219" y="0"/>
                </a:moveTo>
                <a:cubicBezTo>
                  <a:pt x="19244" y="1101"/>
                  <a:pt x="17213" y="1576"/>
                  <a:pt x="15180" y="1446"/>
                </a:cubicBezTo>
                <a:cubicBezTo>
                  <a:pt x="10581" y="1153"/>
                  <a:pt x="5346" y="-2060"/>
                  <a:pt x="1839" y="5762"/>
                </a:cubicBezTo>
                <a:cubicBezTo>
                  <a:pt x="235" y="9342"/>
                  <a:pt x="-381" y="14635"/>
                  <a:pt x="234" y="19540"/>
                </a:cubicBezTo>
              </a:path>
            </a:pathLst>
          </a:custGeom>
          <a:ln w="19050" cap="rnd">
            <a:solidFill>
              <a:srgbClr val="FF8A00"/>
            </a:solidFill>
            <a:custDash>
              <a:ds d="100000" sp="200000"/>
            </a:custDash>
            <a:headEnd type="oval"/>
            <a:tailEnd type="oval"/>
          </a:ln>
        </p:spPr>
        <p:txBody>
          <a:bodyPr lIns="34289" rIns="34289" anchor="ctr"/>
          <a:lstStyle/>
          <a:p>
            <a:pPr>
              <a:defRPr>
                <a:solidFill>
                  <a:srgbClr val="FFFFFF"/>
                </a:solidFill>
              </a:defRPr>
            </a:pPr>
            <a:endParaRPr sz="1350"/>
          </a:p>
        </p:txBody>
      </p:sp>
      <p:sp>
        <p:nvSpPr>
          <p:cNvPr id="11" name="Circle">
            <a:extLst>
              <a:ext uri="{FF2B5EF4-FFF2-40B4-BE49-F238E27FC236}">
                <a16:creationId xmlns:a16="http://schemas.microsoft.com/office/drawing/2014/main" id="{4AE1CEDF-B0FC-4B7C-8E39-6A0204CA6647}"/>
              </a:ext>
            </a:extLst>
          </p:cNvPr>
          <p:cNvSpPr/>
          <p:nvPr/>
        </p:nvSpPr>
        <p:spPr>
          <a:xfrm>
            <a:off x="6705600" y="4572009"/>
            <a:ext cx="2209800" cy="1116607"/>
          </a:xfrm>
          <a:prstGeom prst="ellipse">
            <a:avLst/>
          </a:prstGeom>
          <a:solidFill>
            <a:srgbClr val="FF6600"/>
          </a:solidFill>
          <a:ln w="12700">
            <a:miter lim="400000"/>
          </a:ln>
        </p:spPr>
        <p:txBody>
          <a:bodyPr lIns="34289" rIns="34289" anchor="ctr"/>
          <a:lstStyle/>
          <a:p>
            <a:pPr algn="ctr">
              <a:defRPr>
                <a:solidFill>
                  <a:srgbClr val="FFFFFF"/>
                </a:solidFill>
              </a:defRPr>
            </a:pPr>
            <a:r>
              <a:rPr lang="nl-NL" sz="1600" b="1" dirty="0"/>
              <a:t>Arguments it was disproportionate</a:t>
            </a:r>
            <a:endParaRPr sz="1600" b="1" dirty="0"/>
          </a:p>
        </p:txBody>
      </p:sp>
      <p:sp>
        <p:nvSpPr>
          <p:cNvPr id="12" name="Line">
            <a:extLst>
              <a:ext uri="{FF2B5EF4-FFF2-40B4-BE49-F238E27FC236}">
                <a16:creationId xmlns:a16="http://schemas.microsoft.com/office/drawing/2014/main" id="{9D69A162-916C-40D6-AA84-B8BA818185C7}"/>
              </a:ext>
            </a:extLst>
          </p:cNvPr>
          <p:cNvSpPr/>
          <p:nvPr/>
        </p:nvSpPr>
        <p:spPr>
          <a:xfrm flipH="1">
            <a:off x="5475883" y="3412013"/>
            <a:ext cx="2935528" cy="1194105"/>
          </a:xfrm>
          <a:custGeom>
            <a:avLst/>
            <a:gdLst/>
            <a:ahLst/>
            <a:cxnLst>
              <a:cxn ang="0">
                <a:pos x="wd2" y="hd2"/>
              </a:cxn>
              <a:cxn ang="5400000">
                <a:pos x="wd2" y="hd2"/>
              </a:cxn>
              <a:cxn ang="10800000">
                <a:pos x="wd2" y="hd2"/>
              </a:cxn>
              <a:cxn ang="16200000">
                <a:pos x="wd2" y="hd2"/>
              </a:cxn>
            </a:cxnLst>
            <a:rect l="0" t="0" r="r" b="b"/>
            <a:pathLst>
              <a:path w="21219" h="19540" extrusionOk="0">
                <a:moveTo>
                  <a:pt x="21219" y="0"/>
                </a:moveTo>
                <a:cubicBezTo>
                  <a:pt x="19244" y="1101"/>
                  <a:pt x="17213" y="1576"/>
                  <a:pt x="15180" y="1446"/>
                </a:cubicBezTo>
                <a:cubicBezTo>
                  <a:pt x="10581" y="1153"/>
                  <a:pt x="5346" y="-2060"/>
                  <a:pt x="1839" y="5762"/>
                </a:cubicBezTo>
                <a:cubicBezTo>
                  <a:pt x="235" y="9342"/>
                  <a:pt x="-381" y="14635"/>
                  <a:pt x="234" y="19540"/>
                </a:cubicBezTo>
              </a:path>
            </a:pathLst>
          </a:custGeom>
          <a:ln w="19050" cap="rnd">
            <a:solidFill>
              <a:srgbClr val="FF9F00"/>
            </a:solidFill>
            <a:custDash>
              <a:ds d="100000" sp="200000"/>
            </a:custDash>
            <a:headEnd type="oval"/>
            <a:tailEnd type="oval"/>
          </a:ln>
        </p:spPr>
        <p:txBody>
          <a:bodyPr lIns="34289" rIns="34289" anchor="ctr"/>
          <a:lstStyle/>
          <a:p>
            <a:pPr>
              <a:defRPr>
                <a:solidFill>
                  <a:srgbClr val="FFFFFF"/>
                </a:solidFill>
              </a:defRPr>
            </a:pPr>
            <a:endParaRPr sz="1350"/>
          </a:p>
        </p:txBody>
      </p:sp>
      <p:sp>
        <p:nvSpPr>
          <p:cNvPr id="16" name="Circle">
            <a:extLst>
              <a:ext uri="{FF2B5EF4-FFF2-40B4-BE49-F238E27FC236}">
                <a16:creationId xmlns:a16="http://schemas.microsoft.com/office/drawing/2014/main" id="{9371F81A-03F0-4E0B-AFED-0B122C9E78E4}"/>
              </a:ext>
            </a:extLst>
          </p:cNvPr>
          <p:cNvSpPr/>
          <p:nvPr/>
        </p:nvSpPr>
        <p:spPr>
          <a:xfrm>
            <a:off x="3055398" y="4572000"/>
            <a:ext cx="3352799" cy="1271437"/>
          </a:xfrm>
          <a:prstGeom prst="ellipse">
            <a:avLst/>
          </a:prstGeom>
          <a:solidFill>
            <a:schemeClr val="accent6">
              <a:lumMod val="75000"/>
            </a:schemeClr>
          </a:solidFill>
          <a:ln w="12700">
            <a:miter lim="400000"/>
          </a:ln>
        </p:spPr>
        <p:txBody>
          <a:bodyPr lIns="34289" rIns="34289" anchor="ctr"/>
          <a:lstStyle/>
          <a:p>
            <a:pPr algn="ctr">
              <a:defRPr>
                <a:solidFill>
                  <a:srgbClr val="FFFFFF"/>
                </a:solidFill>
              </a:defRPr>
            </a:pPr>
            <a:r>
              <a:rPr lang="en-GB" b="1" dirty="0"/>
              <a:t>Were the actions of the school and police proportionate? </a:t>
            </a:r>
            <a:endParaRPr b="1" dirty="0"/>
          </a:p>
        </p:txBody>
      </p:sp>
      <p:grpSp>
        <p:nvGrpSpPr>
          <p:cNvPr id="19" name="Group">
            <a:extLst>
              <a:ext uri="{FF2B5EF4-FFF2-40B4-BE49-F238E27FC236}">
                <a16:creationId xmlns:a16="http://schemas.microsoft.com/office/drawing/2014/main" id="{24D9191C-DF41-4559-976F-9FC106571BED}"/>
              </a:ext>
            </a:extLst>
          </p:cNvPr>
          <p:cNvGrpSpPr/>
          <p:nvPr/>
        </p:nvGrpSpPr>
        <p:grpSpPr>
          <a:xfrm>
            <a:off x="3643632" y="2286000"/>
            <a:ext cx="2176332" cy="1729709"/>
            <a:chOff x="-13" y="7"/>
            <a:chExt cx="2211481" cy="2211866"/>
          </a:xfrm>
        </p:grpSpPr>
        <p:sp>
          <p:nvSpPr>
            <p:cNvPr id="20" name="Circle">
              <a:extLst>
                <a:ext uri="{FF2B5EF4-FFF2-40B4-BE49-F238E27FC236}">
                  <a16:creationId xmlns:a16="http://schemas.microsoft.com/office/drawing/2014/main" id="{FBFDB598-B223-416F-9769-907F00FFD77F}"/>
                </a:ext>
              </a:extLst>
            </p:cNvPr>
            <p:cNvSpPr/>
            <p:nvPr/>
          </p:nvSpPr>
          <p:spPr>
            <a:xfrm rot="21526100">
              <a:off x="68632" y="55885"/>
              <a:ext cx="2074942" cy="2087353"/>
            </a:xfrm>
            <a:prstGeom prst="ellipse">
              <a:avLst/>
            </a:prstGeom>
            <a:gradFill flip="none" rotWithShape="1">
              <a:gsLst>
                <a:gs pos="22846">
                  <a:srgbClr val="FFFFFF"/>
                </a:gs>
                <a:gs pos="63322">
                  <a:srgbClr val="E6EAEB"/>
                </a:gs>
                <a:gs pos="99960">
                  <a:srgbClr val="CDD5D8"/>
                </a:gs>
              </a:gsLst>
              <a:lin ang="2089253" scaled="0"/>
            </a:gradFill>
            <a:ln w="12700" cap="flat">
              <a:noFill/>
              <a:miter lim="400000"/>
            </a:ln>
            <a:effectLst>
              <a:outerShdw blurRad="152400" dist="90035" dir="2315233" rotWithShape="0">
                <a:srgbClr val="000000">
                  <a:alpha val="38297"/>
                </a:srgbClr>
              </a:outerShdw>
            </a:effectLst>
          </p:spPr>
          <p:txBody>
            <a:bodyPr wrap="square" lIns="34289" tIns="34289" rIns="34289" bIns="34289" numCol="1" anchor="ctr">
              <a:noAutofit/>
            </a:bodyPr>
            <a:lstStyle/>
            <a:p>
              <a:pPr algn="ctr">
                <a:defRPr>
                  <a:solidFill>
                    <a:srgbClr val="FFFFFF"/>
                  </a:solidFill>
                </a:defRPr>
              </a:pPr>
              <a:r>
                <a:rPr lang="nl-NL" sz="3600" dirty="0">
                  <a:solidFill>
                    <a:schemeClr val="tx1">
                      <a:lumMod val="75000"/>
                      <a:lumOff val="25000"/>
                    </a:schemeClr>
                  </a:solidFill>
                </a:rPr>
                <a:t>Read case</a:t>
              </a:r>
              <a:endParaRPr sz="3600" dirty="0">
                <a:solidFill>
                  <a:schemeClr val="tx1">
                    <a:lumMod val="75000"/>
                    <a:lumOff val="25000"/>
                  </a:schemeClr>
                </a:solidFill>
              </a:endParaRPr>
            </a:p>
          </p:txBody>
        </p:sp>
        <p:sp>
          <p:nvSpPr>
            <p:cNvPr id="21" name="Freeform 4">
              <a:extLst>
                <a:ext uri="{FF2B5EF4-FFF2-40B4-BE49-F238E27FC236}">
                  <a16:creationId xmlns:a16="http://schemas.microsoft.com/office/drawing/2014/main" id="{FB25E56A-6794-46E9-8C76-1C2CD8B7DECE}"/>
                </a:ext>
              </a:extLst>
            </p:cNvPr>
            <p:cNvSpPr/>
            <p:nvPr/>
          </p:nvSpPr>
          <p:spPr>
            <a:xfrm>
              <a:off x="-13" y="7"/>
              <a:ext cx="2211481" cy="2211866"/>
            </a:xfrm>
            <a:custGeom>
              <a:avLst/>
              <a:gdLst/>
              <a:ahLst/>
              <a:cxnLst>
                <a:cxn ang="0">
                  <a:pos x="wd2" y="hd2"/>
                </a:cxn>
                <a:cxn ang="5400000">
                  <a:pos x="wd2" y="hd2"/>
                </a:cxn>
                <a:cxn ang="10800000">
                  <a:pos x="wd2" y="hd2"/>
                </a:cxn>
                <a:cxn ang="16200000">
                  <a:pos x="wd2" y="hd2"/>
                </a:cxn>
              </a:cxnLst>
              <a:rect l="0" t="0" r="r" b="b"/>
              <a:pathLst>
                <a:path w="21216" h="21518" extrusionOk="0">
                  <a:moveTo>
                    <a:pt x="10796" y="2"/>
                  </a:moveTo>
                  <a:cubicBezTo>
                    <a:pt x="8556" y="-41"/>
                    <a:pt x="6360" y="639"/>
                    <a:pt x="4526" y="1945"/>
                  </a:cubicBezTo>
                  <a:cubicBezTo>
                    <a:pt x="2688" y="3245"/>
                    <a:pt x="1308" y="5105"/>
                    <a:pt x="581" y="7254"/>
                  </a:cubicBezTo>
                  <a:cubicBezTo>
                    <a:pt x="-149" y="9402"/>
                    <a:pt x="-193" y="11728"/>
                    <a:pt x="459" y="13901"/>
                  </a:cubicBezTo>
                  <a:cubicBezTo>
                    <a:pt x="1116" y="16073"/>
                    <a:pt x="2430" y="17979"/>
                    <a:pt x="4217" y="19348"/>
                  </a:cubicBezTo>
                  <a:cubicBezTo>
                    <a:pt x="6007" y="20714"/>
                    <a:pt x="8178" y="21471"/>
                    <a:pt x="10418" y="21512"/>
                  </a:cubicBezTo>
                  <a:lnTo>
                    <a:pt x="10418" y="21516"/>
                  </a:lnTo>
                  <a:cubicBezTo>
                    <a:pt x="12658" y="21559"/>
                    <a:pt x="14854" y="20879"/>
                    <a:pt x="16688" y="19573"/>
                  </a:cubicBezTo>
                  <a:lnTo>
                    <a:pt x="16122" y="18746"/>
                  </a:lnTo>
                  <a:lnTo>
                    <a:pt x="16688" y="19566"/>
                  </a:lnTo>
                  <a:cubicBezTo>
                    <a:pt x="18526" y="18267"/>
                    <a:pt x="19909" y="16412"/>
                    <a:pt x="20637" y="14264"/>
                  </a:cubicBezTo>
                  <a:cubicBezTo>
                    <a:pt x="21367" y="12116"/>
                    <a:pt x="21407" y="9786"/>
                    <a:pt x="20755" y="7613"/>
                  </a:cubicBezTo>
                  <a:cubicBezTo>
                    <a:pt x="20098" y="5442"/>
                    <a:pt x="18784" y="3536"/>
                    <a:pt x="16997" y="2166"/>
                  </a:cubicBezTo>
                  <a:cubicBezTo>
                    <a:pt x="15207" y="800"/>
                    <a:pt x="13036" y="43"/>
                    <a:pt x="10796" y="2"/>
                  </a:cubicBezTo>
                  <a:close/>
                  <a:moveTo>
                    <a:pt x="10775" y="1216"/>
                  </a:moveTo>
                  <a:lnTo>
                    <a:pt x="10775" y="1220"/>
                  </a:lnTo>
                  <a:cubicBezTo>
                    <a:pt x="12762" y="1256"/>
                    <a:pt x="14688" y="1926"/>
                    <a:pt x="16275" y="3138"/>
                  </a:cubicBezTo>
                  <a:cubicBezTo>
                    <a:pt x="17063" y="3741"/>
                    <a:pt x="17754" y="4467"/>
                    <a:pt x="18319" y="5287"/>
                  </a:cubicBezTo>
                  <a:cubicBezTo>
                    <a:pt x="18885" y="6107"/>
                    <a:pt x="19318" y="7012"/>
                    <a:pt x="19606" y="7969"/>
                  </a:cubicBezTo>
                  <a:cubicBezTo>
                    <a:pt x="20185" y="9896"/>
                    <a:pt x="20149" y="11961"/>
                    <a:pt x="19502" y="13866"/>
                  </a:cubicBezTo>
                  <a:cubicBezTo>
                    <a:pt x="18856" y="15771"/>
                    <a:pt x="17628" y="17419"/>
                    <a:pt x="15997" y="18570"/>
                  </a:cubicBezTo>
                  <a:lnTo>
                    <a:pt x="16001" y="18574"/>
                  </a:lnTo>
                  <a:cubicBezTo>
                    <a:pt x="14375" y="19732"/>
                    <a:pt x="12425" y="20336"/>
                    <a:pt x="10439" y="20298"/>
                  </a:cubicBezTo>
                  <a:lnTo>
                    <a:pt x="10439" y="20295"/>
                  </a:lnTo>
                  <a:cubicBezTo>
                    <a:pt x="8452" y="20258"/>
                    <a:pt x="6530" y="19589"/>
                    <a:pt x="4942" y="18377"/>
                  </a:cubicBezTo>
                  <a:cubicBezTo>
                    <a:pt x="3358" y="17163"/>
                    <a:pt x="2190" y="15472"/>
                    <a:pt x="1608" y="13546"/>
                  </a:cubicBezTo>
                  <a:cubicBezTo>
                    <a:pt x="1029" y="11619"/>
                    <a:pt x="1065" y="9554"/>
                    <a:pt x="1712" y="7648"/>
                  </a:cubicBezTo>
                  <a:cubicBezTo>
                    <a:pt x="2358" y="5743"/>
                    <a:pt x="3586" y="4097"/>
                    <a:pt x="5217" y="2944"/>
                  </a:cubicBezTo>
                  <a:lnTo>
                    <a:pt x="5217" y="2941"/>
                  </a:lnTo>
                  <a:cubicBezTo>
                    <a:pt x="6843" y="1782"/>
                    <a:pt x="8789" y="1179"/>
                    <a:pt x="10775" y="1216"/>
                  </a:cubicBezTo>
                  <a:close/>
                </a:path>
              </a:pathLst>
            </a:custGeom>
            <a:gradFill flip="none" rotWithShape="1">
              <a:gsLst>
                <a:gs pos="22846">
                  <a:srgbClr val="FFFFFF"/>
                </a:gs>
                <a:gs pos="63322">
                  <a:srgbClr val="E6EAEB"/>
                </a:gs>
                <a:gs pos="99960">
                  <a:srgbClr val="CDD5D8"/>
                </a:gs>
              </a:gsLst>
              <a:lin ang="2089255" scaled="0"/>
            </a:gradFill>
            <a:ln w="12700" cap="flat">
              <a:noFill/>
              <a:miter lim="400000"/>
            </a:ln>
            <a:effectLst>
              <a:outerShdw blurRad="50800" dist="35191" dir="2315233" rotWithShape="0">
                <a:srgbClr val="000000">
                  <a:alpha val="38297"/>
                </a:srgbClr>
              </a:outerShdw>
            </a:effectLst>
          </p:spPr>
          <p:txBody>
            <a:bodyPr wrap="square" lIns="34289" tIns="34289" rIns="34289" bIns="34289" numCol="1" anchor="ctr">
              <a:noAutofit/>
            </a:bodyPr>
            <a:lstStyle/>
            <a:p>
              <a:pPr>
                <a:defRPr>
                  <a:solidFill>
                    <a:srgbClr val="FFFFFF"/>
                  </a:solidFill>
                </a:defRPr>
              </a:pPr>
              <a:endParaRPr sz="1350"/>
            </a:p>
          </p:txBody>
        </p:sp>
      </p:grpSp>
      <p:cxnSp>
        <p:nvCxnSpPr>
          <p:cNvPr id="23" name="Rechte verbindingslijn 22">
            <a:extLst>
              <a:ext uri="{FF2B5EF4-FFF2-40B4-BE49-F238E27FC236}">
                <a16:creationId xmlns:a16="http://schemas.microsoft.com/office/drawing/2014/main" id="{48F74F81-FC22-44EF-BFED-2984F099D97E}"/>
              </a:ext>
            </a:extLst>
          </p:cNvPr>
          <p:cNvCxnSpPr>
            <a:cxnSpLocks/>
            <a:endCxn id="16" idx="0"/>
          </p:cNvCxnSpPr>
          <p:nvPr/>
        </p:nvCxnSpPr>
        <p:spPr>
          <a:xfrm flipH="1">
            <a:off x="4731798" y="4015709"/>
            <a:ext cx="2124" cy="556291"/>
          </a:xfrm>
          <a:prstGeom prst="line">
            <a:avLst/>
          </a:prstGeom>
        </p:spPr>
        <p:style>
          <a:lnRef idx="2">
            <a:schemeClr val="accent6"/>
          </a:lnRef>
          <a:fillRef idx="0">
            <a:schemeClr val="accent6"/>
          </a:fillRef>
          <a:effectRef idx="1">
            <a:schemeClr val="accent6"/>
          </a:effectRef>
          <a:fontRef idx="minor">
            <a:schemeClr val="tx1"/>
          </a:fontRef>
        </p:style>
      </p:cxnSp>
      <p:sp>
        <p:nvSpPr>
          <p:cNvPr id="13" name="Текстово поле 12">
            <a:extLst>
              <a:ext uri="{FF2B5EF4-FFF2-40B4-BE49-F238E27FC236}">
                <a16:creationId xmlns:a16="http://schemas.microsoft.com/office/drawing/2014/main" id="{A89B83A5-1520-440A-A1B4-DD9159697925}"/>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395330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32" fill="hold" grpId="0" nodeType="clickEffect">
                                  <p:stCondLst>
                                    <p:cond delay="0"/>
                                  </p:stCondLst>
                                  <p:iterate>
                                    <p:tmAbs val="0"/>
                                  </p:iterate>
                                  <p:childTnLst>
                                    <p:set>
                                      <p:cBhvr>
                                        <p:cTn id="10" fill="hold"/>
                                        <p:tgtEl>
                                          <p:spTgt spid="16"/>
                                        </p:tgtEl>
                                        <p:attrNameLst>
                                          <p:attrName>style.visibility</p:attrName>
                                        </p:attrNameLst>
                                      </p:cBhvr>
                                      <p:to>
                                        <p:strVal val="visible"/>
                                      </p:to>
                                    </p:set>
                                    <p:animEffect transition="in" filter="box(out)">
                                      <p:cBhvr>
                                        <p:cTn id="11" dur="600"/>
                                        <p:tgtEl>
                                          <p:spTgt spid="16"/>
                                        </p:tgtEl>
                                      </p:cBhvr>
                                    </p:animEffect>
                                  </p:childTnLst>
                                </p:cTn>
                              </p:par>
                              <p:par>
                                <p:cTn id="12" presetID="1" presetClass="entr" presetSubtype="0"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iterate>
                                    <p:tmAbs val="0"/>
                                  </p:iterate>
                                  <p:childTnLst>
                                    <p:set>
                                      <p:cBhvr>
                                        <p:cTn id="17" fill="hold"/>
                                        <p:tgtEl>
                                          <p:spTgt spid="8"/>
                                        </p:tgtEl>
                                        <p:attrNameLst>
                                          <p:attrName>style.visibility</p:attrName>
                                        </p:attrNameLst>
                                      </p:cBhvr>
                                      <p:to>
                                        <p:strVal val="visible"/>
                                      </p:to>
                                    </p:set>
                                    <p:animEffect transition="in" filter="wipe(up)">
                                      <p:cBhvr>
                                        <p:cTn id="18" dur="600"/>
                                        <p:tgtEl>
                                          <p:spTgt spid="8"/>
                                        </p:tgtEl>
                                      </p:cBhvr>
                                    </p:animEffect>
                                  </p:childTnLst>
                                </p:cTn>
                              </p:par>
                            </p:childTnLst>
                          </p:cTn>
                        </p:par>
                        <p:par>
                          <p:cTn id="19" fill="hold">
                            <p:stCondLst>
                              <p:cond delay="600"/>
                            </p:stCondLst>
                            <p:childTnLst>
                              <p:par>
                                <p:cTn id="20" presetID="4" presetClass="entr" presetSubtype="32" fill="hold" grpId="0" nodeType="afterEffect">
                                  <p:stCondLst>
                                    <p:cond delay="0"/>
                                  </p:stCondLst>
                                  <p:iterate>
                                    <p:tmAbs val="0"/>
                                  </p:iterate>
                                  <p:childTnLst>
                                    <p:set>
                                      <p:cBhvr>
                                        <p:cTn id="21" fill="hold"/>
                                        <p:tgtEl>
                                          <p:spTgt spid="7"/>
                                        </p:tgtEl>
                                        <p:attrNameLst>
                                          <p:attrName>style.visibility</p:attrName>
                                        </p:attrNameLst>
                                      </p:cBhvr>
                                      <p:to>
                                        <p:strVal val="visible"/>
                                      </p:to>
                                    </p:set>
                                    <p:animEffect transition="in" filter="box(out)">
                                      <p:cBhvr>
                                        <p:cTn id="22" dur="6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iterate>
                                    <p:tmAbs val="0"/>
                                  </p:iterate>
                                  <p:childTnLst>
                                    <p:set>
                                      <p:cBhvr>
                                        <p:cTn id="26" fill="hold"/>
                                        <p:tgtEl>
                                          <p:spTgt spid="12"/>
                                        </p:tgtEl>
                                        <p:attrNameLst>
                                          <p:attrName>style.visibility</p:attrName>
                                        </p:attrNameLst>
                                      </p:cBhvr>
                                      <p:to>
                                        <p:strVal val="visible"/>
                                      </p:to>
                                    </p:set>
                                    <p:animEffect transition="in" filter="wipe(up)">
                                      <p:cBhvr>
                                        <p:cTn id="27" dur="600"/>
                                        <p:tgtEl>
                                          <p:spTgt spid="12"/>
                                        </p:tgtEl>
                                      </p:cBhvr>
                                    </p:animEffect>
                                  </p:childTnLst>
                                </p:cTn>
                              </p:par>
                            </p:childTnLst>
                          </p:cTn>
                        </p:par>
                        <p:par>
                          <p:cTn id="28" fill="hold">
                            <p:stCondLst>
                              <p:cond delay="600"/>
                            </p:stCondLst>
                            <p:childTnLst>
                              <p:par>
                                <p:cTn id="29" presetID="4" presetClass="entr" presetSubtype="32" fill="hold" grpId="0" nodeType="afterEffect">
                                  <p:stCondLst>
                                    <p:cond delay="0"/>
                                  </p:stCondLst>
                                  <p:iterate>
                                    <p:tmAbs val="0"/>
                                  </p:iterate>
                                  <p:childTnLst>
                                    <p:set>
                                      <p:cBhvr>
                                        <p:cTn id="30" fill="hold"/>
                                        <p:tgtEl>
                                          <p:spTgt spid="11"/>
                                        </p:tgtEl>
                                        <p:attrNameLst>
                                          <p:attrName>style.visibility</p:attrName>
                                        </p:attrNameLst>
                                      </p:cBhvr>
                                      <p:to>
                                        <p:strVal val="visible"/>
                                      </p:to>
                                    </p:set>
                                    <p:animEffect transition="in" filter="box(out)">
                                      <p:cBhvr>
                                        <p:cTn id="31" dur="6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P spid="8" grpId="0" animBg="1" advAuto="0"/>
      <p:bldP spid="11" grpId="0" animBg="1" advAuto="0"/>
      <p:bldP spid="12" grpId="0" animBg="1" advAuto="0"/>
      <p:bldP spid="16" grpId="0"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F44D0A2-F931-41AE-BE1E-CBABEA0FF5C7}"/>
              </a:ext>
            </a:extLst>
          </p:cNvPr>
          <p:cNvSpPr>
            <a:spLocks noGrp="1"/>
          </p:cNvSpPr>
          <p:nvPr>
            <p:ph type="title"/>
          </p:nvPr>
        </p:nvSpPr>
        <p:spPr/>
        <p:txBody>
          <a:bodyPr>
            <a:normAutofit/>
          </a:bodyPr>
          <a:lstStyle/>
          <a:p>
            <a:r>
              <a:rPr lang="en-GB" dirty="0"/>
              <a:t>Proportionate state response: Scenario’s</a:t>
            </a:r>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20</a:t>
            </a:fld>
            <a:endParaRPr lang="en-US" dirty="0"/>
          </a:p>
        </p:txBody>
      </p:sp>
      <p:sp>
        <p:nvSpPr>
          <p:cNvPr id="9" name="Google Shape;18;p1">
            <a:extLst>
              <a:ext uri="{FF2B5EF4-FFF2-40B4-BE49-F238E27FC236}">
                <a16:creationId xmlns:a16="http://schemas.microsoft.com/office/drawing/2014/main" id="{1BEF7DEC-D938-4BF2-BA09-F6A23552D156}"/>
              </a:ext>
            </a:extLst>
          </p:cNvPr>
          <p:cNvSpPr txBox="1"/>
          <p:nvPr/>
        </p:nvSpPr>
        <p:spPr>
          <a:xfrm>
            <a:off x="1776208" y="5024845"/>
            <a:ext cx="901824" cy="2769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10" name="Google Shape;25;p1">
            <a:extLst>
              <a:ext uri="{FF2B5EF4-FFF2-40B4-BE49-F238E27FC236}">
                <a16:creationId xmlns:a16="http://schemas.microsoft.com/office/drawing/2014/main" id="{415E739C-256A-4E2C-8A54-DDD78D5ED4A6}"/>
              </a:ext>
            </a:extLst>
          </p:cNvPr>
          <p:cNvSpPr/>
          <p:nvPr/>
        </p:nvSpPr>
        <p:spPr>
          <a:xfrm rot="3660516">
            <a:off x="6266743" y="4478714"/>
            <a:ext cx="167186" cy="637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9" y="1686"/>
                  <a:pt x="4620" y="3404"/>
                  <a:pt x="6659" y="5150"/>
                </a:cubicBezTo>
                <a:cubicBezTo>
                  <a:pt x="12876" y="10475"/>
                  <a:pt x="17365" y="1603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2" name="Google Shape;26;p1">
            <a:extLst>
              <a:ext uri="{FF2B5EF4-FFF2-40B4-BE49-F238E27FC236}">
                <a16:creationId xmlns:a16="http://schemas.microsoft.com/office/drawing/2014/main" id="{C74A05D8-58AB-440D-8503-C426714CE96A}"/>
              </a:ext>
            </a:extLst>
          </p:cNvPr>
          <p:cNvSpPr/>
          <p:nvPr/>
        </p:nvSpPr>
        <p:spPr>
          <a:xfrm rot="6244949">
            <a:off x="5650651" y="4931827"/>
            <a:ext cx="393065" cy="447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3" name="Google Shape;28;p1">
            <a:extLst>
              <a:ext uri="{FF2B5EF4-FFF2-40B4-BE49-F238E27FC236}">
                <a16:creationId xmlns:a16="http://schemas.microsoft.com/office/drawing/2014/main" id="{F77EE04F-9280-49DF-988B-E49A90E62773}"/>
              </a:ext>
            </a:extLst>
          </p:cNvPr>
          <p:cNvSpPr/>
          <p:nvPr/>
        </p:nvSpPr>
        <p:spPr>
          <a:xfrm>
            <a:off x="6400800" y="3567329"/>
            <a:ext cx="1912911" cy="1157072"/>
          </a:xfrm>
          <a:prstGeom prst="ellipse">
            <a:avLst/>
          </a:prstGeom>
          <a:solidFill>
            <a:schemeClr val="accent4">
              <a:lumMod val="75000"/>
            </a:schemeClr>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4" name="Google Shape;29;p1">
            <a:extLst>
              <a:ext uri="{FF2B5EF4-FFF2-40B4-BE49-F238E27FC236}">
                <a16:creationId xmlns:a16="http://schemas.microsoft.com/office/drawing/2014/main" id="{23ECD913-7660-4094-8764-E2C9718613DE}"/>
              </a:ext>
            </a:extLst>
          </p:cNvPr>
          <p:cNvSpPr/>
          <p:nvPr/>
        </p:nvSpPr>
        <p:spPr>
          <a:xfrm>
            <a:off x="6467655" y="3657306"/>
            <a:ext cx="1749188" cy="947464"/>
          </a:xfrm>
          <a:prstGeom prst="ellipse">
            <a:avLst/>
          </a:prstGeom>
          <a:gradFill>
            <a:gsLst>
              <a:gs pos="0">
                <a:srgbClr val="CDD5D8"/>
              </a:gs>
              <a:gs pos="40">
                <a:srgbClr val="CDD5D8"/>
              </a:gs>
              <a:gs pos="36679">
                <a:srgbClr val="E6EAEB"/>
              </a:gs>
              <a:gs pos="77154">
                <a:srgbClr val="FFFFFF"/>
              </a:gs>
              <a:gs pos="100000">
                <a:srgbClr val="FFFFFF"/>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err="1">
                <a:solidFill>
                  <a:schemeClr val="tx1">
                    <a:lumMod val="75000"/>
                    <a:lumOff val="25000"/>
                  </a:schemeClr>
                </a:solidFill>
              </a:rPr>
              <a:t>instructions</a:t>
            </a:r>
            <a:endParaRPr dirty="0">
              <a:solidFill>
                <a:schemeClr val="tx1">
                  <a:lumMod val="75000"/>
                  <a:lumOff val="25000"/>
                </a:schemeClr>
              </a:solidFill>
            </a:endParaRPr>
          </a:p>
        </p:txBody>
      </p:sp>
      <p:sp>
        <p:nvSpPr>
          <p:cNvPr id="15" name="Google Shape;32;p1">
            <a:extLst>
              <a:ext uri="{FF2B5EF4-FFF2-40B4-BE49-F238E27FC236}">
                <a16:creationId xmlns:a16="http://schemas.microsoft.com/office/drawing/2014/main" id="{5E2B1936-BB60-4419-B151-A3E3810A69EC}"/>
              </a:ext>
            </a:extLst>
          </p:cNvPr>
          <p:cNvSpPr/>
          <p:nvPr/>
        </p:nvSpPr>
        <p:spPr>
          <a:xfrm rot="18009338" flipH="1">
            <a:off x="4327895" y="4982518"/>
            <a:ext cx="464103" cy="7733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845" y="5186"/>
                  <a:pt x="13381" y="10093"/>
                  <a:pt x="8272" y="14650"/>
                </a:cubicBezTo>
                <a:cubicBezTo>
                  <a:pt x="5611" y="17024"/>
                  <a:pt x="2780" y="19297"/>
                  <a:pt x="0" y="21600"/>
                </a:cubicBezTo>
              </a:path>
            </a:pathLst>
          </a:custGeom>
          <a:ln w="38100">
            <a:solidFill>
              <a:srgbClr val="FF00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6" name="Google Shape;33;p1">
            <a:extLst>
              <a:ext uri="{FF2B5EF4-FFF2-40B4-BE49-F238E27FC236}">
                <a16:creationId xmlns:a16="http://schemas.microsoft.com/office/drawing/2014/main" id="{8088B0E0-63B7-48DA-A0BC-AA3917779941}"/>
              </a:ext>
            </a:extLst>
          </p:cNvPr>
          <p:cNvSpPr/>
          <p:nvPr/>
        </p:nvSpPr>
        <p:spPr>
          <a:xfrm rot="16866473" flipH="1">
            <a:off x="2417238" y="4382747"/>
            <a:ext cx="367158" cy="774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FF8A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7" name="Google Shape;34;p1">
            <a:extLst>
              <a:ext uri="{FF2B5EF4-FFF2-40B4-BE49-F238E27FC236}">
                <a16:creationId xmlns:a16="http://schemas.microsoft.com/office/drawing/2014/main" id="{6F6F6683-3FB5-4E04-8FC9-686E6DEFF2D1}"/>
              </a:ext>
            </a:extLst>
          </p:cNvPr>
          <p:cNvSpPr/>
          <p:nvPr/>
        </p:nvSpPr>
        <p:spPr>
          <a:xfrm flipH="1">
            <a:off x="829066" y="3523135"/>
            <a:ext cx="1994595" cy="1157072"/>
          </a:xfrm>
          <a:prstGeom prst="ellipse">
            <a:avLst/>
          </a:prstGeom>
          <a:solidFill>
            <a:srgbClr val="FF6600"/>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8" name="Google Shape;35;p1">
            <a:extLst>
              <a:ext uri="{FF2B5EF4-FFF2-40B4-BE49-F238E27FC236}">
                <a16:creationId xmlns:a16="http://schemas.microsoft.com/office/drawing/2014/main" id="{1B2CBEE7-C9A2-4DB5-85A5-EF45E431E521}"/>
              </a:ext>
            </a:extLst>
          </p:cNvPr>
          <p:cNvSpPr/>
          <p:nvPr/>
        </p:nvSpPr>
        <p:spPr>
          <a:xfrm flipH="1">
            <a:off x="938288" y="3619518"/>
            <a:ext cx="17491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err="1">
                <a:solidFill>
                  <a:schemeClr val="tx1">
                    <a:lumMod val="75000"/>
                    <a:lumOff val="25000"/>
                  </a:schemeClr>
                </a:solidFill>
              </a:rPr>
              <a:t>objective</a:t>
            </a:r>
            <a:endParaRPr dirty="0">
              <a:solidFill>
                <a:schemeClr val="tx1">
                  <a:lumMod val="75000"/>
                  <a:lumOff val="25000"/>
                </a:schemeClr>
              </a:solidFill>
            </a:endParaRPr>
          </a:p>
        </p:txBody>
      </p:sp>
      <p:sp>
        <p:nvSpPr>
          <p:cNvPr id="19" name="Google Shape;37;p1">
            <a:extLst>
              <a:ext uri="{FF2B5EF4-FFF2-40B4-BE49-F238E27FC236}">
                <a16:creationId xmlns:a16="http://schemas.microsoft.com/office/drawing/2014/main" id="{DEAA5878-D271-4486-B99E-E26DD4AE4D21}"/>
              </a:ext>
            </a:extLst>
          </p:cNvPr>
          <p:cNvSpPr/>
          <p:nvPr/>
        </p:nvSpPr>
        <p:spPr>
          <a:xfrm flipH="1">
            <a:off x="2364378" y="4647906"/>
            <a:ext cx="1994598" cy="1157072"/>
          </a:xfrm>
          <a:prstGeom prst="ellipse">
            <a:avLst/>
          </a:prstGeom>
          <a:solidFill>
            <a:srgbClr val="CC0099"/>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20" name="Google Shape;38;p1">
            <a:extLst>
              <a:ext uri="{FF2B5EF4-FFF2-40B4-BE49-F238E27FC236}">
                <a16:creationId xmlns:a16="http://schemas.microsoft.com/office/drawing/2014/main" id="{BBBF3B1C-B6A6-4735-97FB-F9C949AC0DEF}"/>
              </a:ext>
            </a:extLst>
          </p:cNvPr>
          <p:cNvSpPr/>
          <p:nvPr/>
        </p:nvSpPr>
        <p:spPr>
          <a:xfrm flipH="1">
            <a:off x="2487080" y="4740251"/>
            <a:ext cx="1749193"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target </a:t>
            </a:r>
            <a:r>
              <a:rPr lang="nl-NL" dirty="0" err="1">
                <a:solidFill>
                  <a:schemeClr val="tx1">
                    <a:lumMod val="75000"/>
                    <a:lumOff val="25000"/>
                  </a:schemeClr>
                </a:solidFill>
              </a:rPr>
              <a:t>audience</a:t>
            </a:r>
            <a:endParaRPr dirty="0">
              <a:solidFill>
                <a:schemeClr val="tx1">
                  <a:lumMod val="75000"/>
                  <a:lumOff val="25000"/>
                </a:schemeClr>
              </a:solidFill>
            </a:endParaRPr>
          </a:p>
        </p:txBody>
      </p:sp>
      <p:sp>
        <p:nvSpPr>
          <p:cNvPr id="21" name="Google Shape;40;p1">
            <a:extLst>
              <a:ext uri="{FF2B5EF4-FFF2-40B4-BE49-F238E27FC236}">
                <a16:creationId xmlns:a16="http://schemas.microsoft.com/office/drawing/2014/main" id="{2CCD8059-845A-46AE-87A5-37084FC4139D}"/>
              </a:ext>
            </a:extLst>
          </p:cNvPr>
          <p:cNvSpPr/>
          <p:nvPr/>
        </p:nvSpPr>
        <p:spPr>
          <a:xfrm flipH="1">
            <a:off x="4584892" y="4699586"/>
            <a:ext cx="1994594" cy="1157072"/>
          </a:xfrm>
          <a:prstGeom prst="ellipse">
            <a:avLst/>
          </a:prstGeom>
          <a:solidFill>
            <a:srgbClr val="92D050"/>
          </a:solidFill>
          <a:ln w="12700">
            <a:miter lim="400000"/>
          </a:ln>
        </p:spPr>
        <p:txBody>
          <a:bodyPr lIns="0" tIns="0" rIns="0" bIns="0" anchor="ctr"/>
          <a:lstStyle/>
          <a:p>
            <a:pPr>
              <a:defRPr>
                <a:solidFill>
                  <a:srgbClr val="FFFFFF"/>
                </a:solidFill>
              </a:defRPr>
            </a:pPr>
            <a:endParaRPr sz="1350"/>
          </a:p>
        </p:txBody>
      </p:sp>
      <p:sp>
        <p:nvSpPr>
          <p:cNvPr id="22" name="Google Shape;41;p1">
            <a:extLst>
              <a:ext uri="{FF2B5EF4-FFF2-40B4-BE49-F238E27FC236}">
                <a16:creationId xmlns:a16="http://schemas.microsoft.com/office/drawing/2014/main" id="{D4D5A9B6-D788-4FA4-9DA2-D8BE45C52F5A}"/>
              </a:ext>
            </a:extLst>
          </p:cNvPr>
          <p:cNvSpPr/>
          <p:nvPr/>
        </p:nvSpPr>
        <p:spPr>
          <a:xfrm flipH="1">
            <a:off x="4714790" y="4812885"/>
            <a:ext cx="1749188"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err="1">
                <a:solidFill>
                  <a:schemeClr val="tx1">
                    <a:lumMod val="75000"/>
                    <a:lumOff val="25000"/>
                  </a:schemeClr>
                </a:solidFill>
              </a:rPr>
              <a:t>duration</a:t>
            </a:r>
            <a:endParaRPr dirty="0">
              <a:solidFill>
                <a:schemeClr val="tx1">
                  <a:lumMod val="75000"/>
                  <a:lumOff val="25000"/>
                </a:schemeClr>
              </a:solidFill>
            </a:endParaRPr>
          </a:p>
        </p:txBody>
      </p:sp>
      <p:sp>
        <p:nvSpPr>
          <p:cNvPr id="23" name="Tekstvak 86">
            <a:extLst>
              <a:ext uri="{FF2B5EF4-FFF2-40B4-BE49-F238E27FC236}">
                <a16:creationId xmlns:a16="http://schemas.microsoft.com/office/drawing/2014/main" id="{F6EA357B-8840-40F4-925A-2F3DE46620A0}"/>
              </a:ext>
            </a:extLst>
          </p:cNvPr>
          <p:cNvSpPr txBox="1"/>
          <p:nvPr/>
        </p:nvSpPr>
        <p:spPr>
          <a:xfrm>
            <a:off x="2364378" y="2864495"/>
            <a:ext cx="4455017" cy="492122"/>
          </a:xfrm>
          <a:prstGeom prst="rect">
            <a:avLst/>
          </a:prstGeom>
          <a:noFill/>
        </p:spPr>
        <p:txBody>
          <a:bodyPr wrap="square">
            <a:spAutoFit/>
          </a:bodyPr>
          <a:lstStyle/>
          <a:p>
            <a:pPr marL="0" marR="0" lvl="0" indent="0" algn="ctr" fontAlgn="auto">
              <a:lnSpc>
                <a:spcPct val="115000"/>
              </a:lnSpc>
              <a:spcBef>
                <a:spcPct val="0"/>
              </a:spcBef>
              <a:spcAft>
                <a:spcPts val="600"/>
              </a:spcAft>
              <a:buClrTx/>
              <a:buSzTx/>
              <a:tabLst/>
              <a:defRPr/>
            </a:pPr>
            <a:r>
              <a:rPr lang="en-GB" sz="2400" dirty="0">
                <a:solidFill>
                  <a:srgbClr val="0770B1"/>
                </a:solidFill>
                <a:latin typeface="+mj-lt"/>
                <a:ea typeface="+mj-ea"/>
                <a:cs typeface="+mj-cs"/>
              </a:rPr>
              <a:t>What is proportionate?</a:t>
            </a:r>
          </a:p>
        </p:txBody>
      </p:sp>
      <p:sp>
        <p:nvSpPr>
          <p:cNvPr id="24" name="Текстово поле 23">
            <a:extLst>
              <a:ext uri="{FF2B5EF4-FFF2-40B4-BE49-F238E27FC236}">
                <a16:creationId xmlns:a16="http://schemas.microsoft.com/office/drawing/2014/main" id="{E29E371F-7993-4170-B153-A5E1172781B0}"/>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604759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1C0574-527D-4031-8DD7-F8DDE221C562}"/>
              </a:ext>
            </a:extLst>
          </p:cNvPr>
          <p:cNvSpPr>
            <a:spLocks noGrp="1"/>
          </p:cNvSpPr>
          <p:nvPr>
            <p:ph type="title"/>
          </p:nvPr>
        </p:nvSpPr>
        <p:spPr/>
        <p:txBody>
          <a:bodyPr/>
          <a:lstStyle/>
          <a:p>
            <a:r>
              <a:rPr lang="en-GB" dirty="0"/>
              <a:t>Proportionate state response: Scenario 2</a:t>
            </a:r>
          </a:p>
        </p:txBody>
      </p:sp>
      <p:sp>
        <p:nvSpPr>
          <p:cNvPr id="6" name="Tijdelijke aanduiding voor dianummer 5">
            <a:extLst>
              <a:ext uri="{FF2B5EF4-FFF2-40B4-BE49-F238E27FC236}">
                <a16:creationId xmlns:a16="http://schemas.microsoft.com/office/drawing/2014/main" id="{5D14F700-30F1-4601-BF98-F3AD0A997DBB}"/>
              </a:ext>
            </a:extLst>
          </p:cNvPr>
          <p:cNvSpPr>
            <a:spLocks noGrp="1"/>
          </p:cNvSpPr>
          <p:nvPr>
            <p:ph type="sldNum" sz="quarter" idx="12"/>
          </p:nvPr>
        </p:nvSpPr>
        <p:spPr/>
        <p:txBody>
          <a:bodyPr/>
          <a:lstStyle/>
          <a:p>
            <a:fld id="{CB318F78-A315-46C9-8B3F-2431B4397D31}" type="slidenum">
              <a:rPr lang="en-US" smtClean="0"/>
              <a:t>21</a:t>
            </a:fld>
            <a:endParaRPr lang="en-US" dirty="0"/>
          </a:p>
        </p:txBody>
      </p:sp>
      <p:sp>
        <p:nvSpPr>
          <p:cNvPr id="7" name="Circle">
            <a:extLst>
              <a:ext uri="{FF2B5EF4-FFF2-40B4-BE49-F238E27FC236}">
                <a16:creationId xmlns:a16="http://schemas.microsoft.com/office/drawing/2014/main" id="{1FA28133-FB6C-4E54-BC51-61994F1994EE}"/>
              </a:ext>
            </a:extLst>
          </p:cNvPr>
          <p:cNvSpPr/>
          <p:nvPr/>
        </p:nvSpPr>
        <p:spPr>
          <a:xfrm>
            <a:off x="376755" y="4610665"/>
            <a:ext cx="2381240" cy="1194105"/>
          </a:xfrm>
          <a:prstGeom prst="ellipse">
            <a:avLst/>
          </a:prstGeom>
          <a:solidFill>
            <a:srgbClr val="FF6600"/>
          </a:solidFill>
          <a:ln w="12700">
            <a:miter lim="400000"/>
          </a:ln>
        </p:spPr>
        <p:txBody>
          <a:bodyPr lIns="34289" rIns="34289" anchor="ctr"/>
          <a:lstStyle/>
          <a:p>
            <a:pPr algn="ctr">
              <a:defRPr>
                <a:solidFill>
                  <a:srgbClr val="FFFFFF"/>
                </a:solidFill>
              </a:defRPr>
            </a:pPr>
            <a:r>
              <a:rPr lang="nl-NL" sz="1600" b="1" dirty="0" err="1"/>
              <a:t>Arguments</a:t>
            </a:r>
            <a:r>
              <a:rPr lang="nl-NL" sz="1600" b="1" dirty="0"/>
              <a:t> </a:t>
            </a:r>
            <a:r>
              <a:rPr lang="nl-NL" sz="1600" b="1" dirty="0" err="1"/>
              <a:t>it</a:t>
            </a:r>
            <a:r>
              <a:rPr lang="nl-NL" sz="1600" b="1" dirty="0"/>
              <a:t> was </a:t>
            </a:r>
            <a:r>
              <a:rPr lang="nl-NL" sz="1600" b="1" dirty="0" err="1"/>
              <a:t>proportionate</a:t>
            </a:r>
            <a:endParaRPr sz="1600" b="1" dirty="0"/>
          </a:p>
        </p:txBody>
      </p:sp>
      <p:sp>
        <p:nvSpPr>
          <p:cNvPr id="8" name="Line">
            <a:extLst>
              <a:ext uri="{FF2B5EF4-FFF2-40B4-BE49-F238E27FC236}">
                <a16:creationId xmlns:a16="http://schemas.microsoft.com/office/drawing/2014/main" id="{F6B81046-8816-47FF-A45A-1B25477901C8}"/>
              </a:ext>
            </a:extLst>
          </p:cNvPr>
          <p:cNvSpPr/>
          <p:nvPr/>
        </p:nvSpPr>
        <p:spPr>
          <a:xfrm>
            <a:off x="880744" y="3412013"/>
            <a:ext cx="2935528" cy="1271437"/>
          </a:xfrm>
          <a:custGeom>
            <a:avLst/>
            <a:gdLst/>
            <a:ahLst/>
            <a:cxnLst>
              <a:cxn ang="0">
                <a:pos x="wd2" y="hd2"/>
              </a:cxn>
              <a:cxn ang="5400000">
                <a:pos x="wd2" y="hd2"/>
              </a:cxn>
              <a:cxn ang="10800000">
                <a:pos x="wd2" y="hd2"/>
              </a:cxn>
              <a:cxn ang="16200000">
                <a:pos x="wd2" y="hd2"/>
              </a:cxn>
            </a:cxnLst>
            <a:rect l="0" t="0" r="r" b="b"/>
            <a:pathLst>
              <a:path w="21219" h="19540" extrusionOk="0">
                <a:moveTo>
                  <a:pt x="21219" y="0"/>
                </a:moveTo>
                <a:cubicBezTo>
                  <a:pt x="19244" y="1101"/>
                  <a:pt x="17213" y="1576"/>
                  <a:pt x="15180" y="1446"/>
                </a:cubicBezTo>
                <a:cubicBezTo>
                  <a:pt x="10581" y="1153"/>
                  <a:pt x="5346" y="-2060"/>
                  <a:pt x="1839" y="5762"/>
                </a:cubicBezTo>
                <a:cubicBezTo>
                  <a:pt x="235" y="9342"/>
                  <a:pt x="-381" y="14635"/>
                  <a:pt x="234" y="19540"/>
                </a:cubicBezTo>
              </a:path>
            </a:pathLst>
          </a:custGeom>
          <a:ln w="19050" cap="rnd">
            <a:solidFill>
              <a:srgbClr val="FF8A00"/>
            </a:solidFill>
            <a:custDash>
              <a:ds d="100000" sp="200000"/>
            </a:custDash>
            <a:headEnd type="oval"/>
            <a:tailEnd type="oval"/>
          </a:ln>
        </p:spPr>
        <p:txBody>
          <a:bodyPr lIns="34289" rIns="34289" anchor="ctr"/>
          <a:lstStyle/>
          <a:p>
            <a:pPr>
              <a:defRPr>
                <a:solidFill>
                  <a:srgbClr val="FFFFFF"/>
                </a:solidFill>
              </a:defRPr>
            </a:pPr>
            <a:endParaRPr sz="1350"/>
          </a:p>
        </p:txBody>
      </p:sp>
      <p:sp>
        <p:nvSpPr>
          <p:cNvPr id="11" name="Circle">
            <a:extLst>
              <a:ext uri="{FF2B5EF4-FFF2-40B4-BE49-F238E27FC236}">
                <a16:creationId xmlns:a16="http://schemas.microsoft.com/office/drawing/2014/main" id="{4AE1CEDF-B0FC-4B7C-8E39-6A0204CA6647}"/>
              </a:ext>
            </a:extLst>
          </p:cNvPr>
          <p:cNvSpPr/>
          <p:nvPr/>
        </p:nvSpPr>
        <p:spPr>
          <a:xfrm>
            <a:off x="6705600" y="4572009"/>
            <a:ext cx="2209800" cy="1116607"/>
          </a:xfrm>
          <a:prstGeom prst="ellipse">
            <a:avLst/>
          </a:prstGeom>
          <a:solidFill>
            <a:srgbClr val="FF6600"/>
          </a:solidFill>
          <a:ln w="12700">
            <a:miter lim="400000"/>
          </a:ln>
        </p:spPr>
        <p:txBody>
          <a:bodyPr lIns="34289" rIns="34289" anchor="ctr"/>
          <a:lstStyle/>
          <a:p>
            <a:pPr algn="ctr">
              <a:defRPr>
                <a:solidFill>
                  <a:srgbClr val="FFFFFF"/>
                </a:solidFill>
              </a:defRPr>
            </a:pPr>
            <a:r>
              <a:rPr lang="nl-NL" sz="1600" b="1" dirty="0"/>
              <a:t>Arguments it was disproportionate</a:t>
            </a:r>
            <a:endParaRPr sz="1600" b="1" dirty="0"/>
          </a:p>
        </p:txBody>
      </p:sp>
      <p:sp>
        <p:nvSpPr>
          <p:cNvPr id="12" name="Line">
            <a:extLst>
              <a:ext uri="{FF2B5EF4-FFF2-40B4-BE49-F238E27FC236}">
                <a16:creationId xmlns:a16="http://schemas.microsoft.com/office/drawing/2014/main" id="{9D69A162-916C-40D6-AA84-B8BA818185C7}"/>
              </a:ext>
            </a:extLst>
          </p:cNvPr>
          <p:cNvSpPr/>
          <p:nvPr/>
        </p:nvSpPr>
        <p:spPr>
          <a:xfrm flipH="1">
            <a:off x="5475883" y="3412013"/>
            <a:ext cx="2935528" cy="1194105"/>
          </a:xfrm>
          <a:custGeom>
            <a:avLst/>
            <a:gdLst/>
            <a:ahLst/>
            <a:cxnLst>
              <a:cxn ang="0">
                <a:pos x="wd2" y="hd2"/>
              </a:cxn>
              <a:cxn ang="5400000">
                <a:pos x="wd2" y="hd2"/>
              </a:cxn>
              <a:cxn ang="10800000">
                <a:pos x="wd2" y="hd2"/>
              </a:cxn>
              <a:cxn ang="16200000">
                <a:pos x="wd2" y="hd2"/>
              </a:cxn>
            </a:cxnLst>
            <a:rect l="0" t="0" r="r" b="b"/>
            <a:pathLst>
              <a:path w="21219" h="19540" extrusionOk="0">
                <a:moveTo>
                  <a:pt x="21219" y="0"/>
                </a:moveTo>
                <a:cubicBezTo>
                  <a:pt x="19244" y="1101"/>
                  <a:pt x="17213" y="1576"/>
                  <a:pt x="15180" y="1446"/>
                </a:cubicBezTo>
                <a:cubicBezTo>
                  <a:pt x="10581" y="1153"/>
                  <a:pt x="5346" y="-2060"/>
                  <a:pt x="1839" y="5762"/>
                </a:cubicBezTo>
                <a:cubicBezTo>
                  <a:pt x="235" y="9342"/>
                  <a:pt x="-381" y="14635"/>
                  <a:pt x="234" y="19540"/>
                </a:cubicBezTo>
              </a:path>
            </a:pathLst>
          </a:custGeom>
          <a:ln w="19050" cap="rnd">
            <a:solidFill>
              <a:srgbClr val="FF9F00"/>
            </a:solidFill>
            <a:custDash>
              <a:ds d="100000" sp="200000"/>
            </a:custDash>
            <a:headEnd type="oval"/>
            <a:tailEnd type="oval"/>
          </a:ln>
        </p:spPr>
        <p:txBody>
          <a:bodyPr lIns="34289" rIns="34289" anchor="ctr"/>
          <a:lstStyle/>
          <a:p>
            <a:pPr>
              <a:defRPr>
                <a:solidFill>
                  <a:srgbClr val="FFFFFF"/>
                </a:solidFill>
              </a:defRPr>
            </a:pPr>
            <a:endParaRPr sz="1350"/>
          </a:p>
        </p:txBody>
      </p:sp>
      <p:sp>
        <p:nvSpPr>
          <p:cNvPr id="16" name="Circle">
            <a:extLst>
              <a:ext uri="{FF2B5EF4-FFF2-40B4-BE49-F238E27FC236}">
                <a16:creationId xmlns:a16="http://schemas.microsoft.com/office/drawing/2014/main" id="{9371F81A-03F0-4E0B-AFED-0B122C9E78E4}"/>
              </a:ext>
            </a:extLst>
          </p:cNvPr>
          <p:cNvSpPr/>
          <p:nvPr/>
        </p:nvSpPr>
        <p:spPr>
          <a:xfrm>
            <a:off x="3055398" y="4572000"/>
            <a:ext cx="3352799" cy="1271437"/>
          </a:xfrm>
          <a:prstGeom prst="ellipse">
            <a:avLst/>
          </a:prstGeom>
          <a:solidFill>
            <a:schemeClr val="accent6">
              <a:lumMod val="75000"/>
            </a:schemeClr>
          </a:solidFill>
          <a:ln w="12700">
            <a:miter lim="400000"/>
          </a:ln>
        </p:spPr>
        <p:txBody>
          <a:bodyPr lIns="34289" rIns="34289" anchor="ctr"/>
          <a:lstStyle/>
          <a:p>
            <a:pPr algn="ctr">
              <a:defRPr>
                <a:solidFill>
                  <a:srgbClr val="FFFFFF"/>
                </a:solidFill>
              </a:defRPr>
            </a:pPr>
            <a:r>
              <a:rPr lang="en-US" b="1" dirty="0"/>
              <a:t>Were the actions of the police proportionate? </a:t>
            </a:r>
          </a:p>
        </p:txBody>
      </p:sp>
      <p:grpSp>
        <p:nvGrpSpPr>
          <p:cNvPr id="19" name="Group">
            <a:extLst>
              <a:ext uri="{FF2B5EF4-FFF2-40B4-BE49-F238E27FC236}">
                <a16:creationId xmlns:a16="http://schemas.microsoft.com/office/drawing/2014/main" id="{24D9191C-DF41-4559-976F-9FC106571BED}"/>
              </a:ext>
            </a:extLst>
          </p:cNvPr>
          <p:cNvGrpSpPr/>
          <p:nvPr/>
        </p:nvGrpSpPr>
        <p:grpSpPr>
          <a:xfrm>
            <a:off x="3643632" y="2286000"/>
            <a:ext cx="2176332" cy="1729709"/>
            <a:chOff x="-13" y="7"/>
            <a:chExt cx="2211481" cy="2211866"/>
          </a:xfrm>
        </p:grpSpPr>
        <p:sp>
          <p:nvSpPr>
            <p:cNvPr id="20" name="Circle">
              <a:extLst>
                <a:ext uri="{FF2B5EF4-FFF2-40B4-BE49-F238E27FC236}">
                  <a16:creationId xmlns:a16="http://schemas.microsoft.com/office/drawing/2014/main" id="{FBFDB598-B223-416F-9769-907F00FFD77F}"/>
                </a:ext>
              </a:extLst>
            </p:cNvPr>
            <p:cNvSpPr/>
            <p:nvPr/>
          </p:nvSpPr>
          <p:spPr>
            <a:xfrm rot="21526100">
              <a:off x="68632" y="55885"/>
              <a:ext cx="2074942" cy="2087353"/>
            </a:xfrm>
            <a:prstGeom prst="ellipse">
              <a:avLst/>
            </a:prstGeom>
            <a:gradFill flip="none" rotWithShape="1">
              <a:gsLst>
                <a:gs pos="22846">
                  <a:srgbClr val="FFFFFF"/>
                </a:gs>
                <a:gs pos="63322">
                  <a:srgbClr val="E6EAEB"/>
                </a:gs>
                <a:gs pos="99960">
                  <a:srgbClr val="CDD5D8"/>
                </a:gs>
              </a:gsLst>
              <a:lin ang="2089253" scaled="0"/>
            </a:gradFill>
            <a:ln w="12700" cap="flat">
              <a:noFill/>
              <a:miter lim="400000"/>
            </a:ln>
            <a:effectLst>
              <a:outerShdw blurRad="152400" dist="90035" dir="2315233" rotWithShape="0">
                <a:srgbClr val="000000">
                  <a:alpha val="38297"/>
                </a:srgbClr>
              </a:outerShdw>
            </a:effectLst>
          </p:spPr>
          <p:txBody>
            <a:bodyPr wrap="square" lIns="34289" tIns="34289" rIns="34289" bIns="34289" numCol="1" anchor="ctr">
              <a:noAutofit/>
            </a:bodyPr>
            <a:lstStyle/>
            <a:p>
              <a:pPr algn="ctr">
                <a:defRPr>
                  <a:solidFill>
                    <a:srgbClr val="FFFFFF"/>
                  </a:solidFill>
                </a:defRPr>
              </a:pPr>
              <a:r>
                <a:rPr lang="nl-NL" sz="3600" dirty="0">
                  <a:solidFill>
                    <a:schemeClr val="tx1">
                      <a:lumMod val="75000"/>
                      <a:lumOff val="25000"/>
                    </a:schemeClr>
                  </a:solidFill>
                </a:rPr>
                <a:t>Read case</a:t>
              </a:r>
              <a:endParaRPr sz="3600" dirty="0">
                <a:solidFill>
                  <a:schemeClr val="tx1">
                    <a:lumMod val="75000"/>
                    <a:lumOff val="25000"/>
                  </a:schemeClr>
                </a:solidFill>
              </a:endParaRPr>
            </a:p>
          </p:txBody>
        </p:sp>
        <p:sp>
          <p:nvSpPr>
            <p:cNvPr id="21" name="Freeform 4">
              <a:extLst>
                <a:ext uri="{FF2B5EF4-FFF2-40B4-BE49-F238E27FC236}">
                  <a16:creationId xmlns:a16="http://schemas.microsoft.com/office/drawing/2014/main" id="{FB25E56A-6794-46E9-8C76-1C2CD8B7DECE}"/>
                </a:ext>
              </a:extLst>
            </p:cNvPr>
            <p:cNvSpPr/>
            <p:nvPr/>
          </p:nvSpPr>
          <p:spPr>
            <a:xfrm>
              <a:off x="-13" y="7"/>
              <a:ext cx="2211481" cy="2211866"/>
            </a:xfrm>
            <a:custGeom>
              <a:avLst/>
              <a:gdLst/>
              <a:ahLst/>
              <a:cxnLst>
                <a:cxn ang="0">
                  <a:pos x="wd2" y="hd2"/>
                </a:cxn>
                <a:cxn ang="5400000">
                  <a:pos x="wd2" y="hd2"/>
                </a:cxn>
                <a:cxn ang="10800000">
                  <a:pos x="wd2" y="hd2"/>
                </a:cxn>
                <a:cxn ang="16200000">
                  <a:pos x="wd2" y="hd2"/>
                </a:cxn>
              </a:cxnLst>
              <a:rect l="0" t="0" r="r" b="b"/>
              <a:pathLst>
                <a:path w="21216" h="21518" extrusionOk="0">
                  <a:moveTo>
                    <a:pt x="10796" y="2"/>
                  </a:moveTo>
                  <a:cubicBezTo>
                    <a:pt x="8556" y="-41"/>
                    <a:pt x="6360" y="639"/>
                    <a:pt x="4526" y="1945"/>
                  </a:cubicBezTo>
                  <a:cubicBezTo>
                    <a:pt x="2688" y="3245"/>
                    <a:pt x="1308" y="5105"/>
                    <a:pt x="581" y="7254"/>
                  </a:cubicBezTo>
                  <a:cubicBezTo>
                    <a:pt x="-149" y="9402"/>
                    <a:pt x="-193" y="11728"/>
                    <a:pt x="459" y="13901"/>
                  </a:cubicBezTo>
                  <a:cubicBezTo>
                    <a:pt x="1116" y="16073"/>
                    <a:pt x="2430" y="17979"/>
                    <a:pt x="4217" y="19348"/>
                  </a:cubicBezTo>
                  <a:cubicBezTo>
                    <a:pt x="6007" y="20714"/>
                    <a:pt x="8178" y="21471"/>
                    <a:pt x="10418" y="21512"/>
                  </a:cubicBezTo>
                  <a:lnTo>
                    <a:pt x="10418" y="21516"/>
                  </a:lnTo>
                  <a:cubicBezTo>
                    <a:pt x="12658" y="21559"/>
                    <a:pt x="14854" y="20879"/>
                    <a:pt x="16688" y="19573"/>
                  </a:cubicBezTo>
                  <a:lnTo>
                    <a:pt x="16122" y="18746"/>
                  </a:lnTo>
                  <a:lnTo>
                    <a:pt x="16688" y="19566"/>
                  </a:lnTo>
                  <a:cubicBezTo>
                    <a:pt x="18526" y="18267"/>
                    <a:pt x="19909" y="16412"/>
                    <a:pt x="20637" y="14264"/>
                  </a:cubicBezTo>
                  <a:cubicBezTo>
                    <a:pt x="21367" y="12116"/>
                    <a:pt x="21407" y="9786"/>
                    <a:pt x="20755" y="7613"/>
                  </a:cubicBezTo>
                  <a:cubicBezTo>
                    <a:pt x="20098" y="5442"/>
                    <a:pt x="18784" y="3536"/>
                    <a:pt x="16997" y="2166"/>
                  </a:cubicBezTo>
                  <a:cubicBezTo>
                    <a:pt x="15207" y="800"/>
                    <a:pt x="13036" y="43"/>
                    <a:pt x="10796" y="2"/>
                  </a:cubicBezTo>
                  <a:close/>
                  <a:moveTo>
                    <a:pt x="10775" y="1216"/>
                  </a:moveTo>
                  <a:lnTo>
                    <a:pt x="10775" y="1220"/>
                  </a:lnTo>
                  <a:cubicBezTo>
                    <a:pt x="12762" y="1256"/>
                    <a:pt x="14688" y="1926"/>
                    <a:pt x="16275" y="3138"/>
                  </a:cubicBezTo>
                  <a:cubicBezTo>
                    <a:pt x="17063" y="3741"/>
                    <a:pt x="17754" y="4467"/>
                    <a:pt x="18319" y="5287"/>
                  </a:cubicBezTo>
                  <a:cubicBezTo>
                    <a:pt x="18885" y="6107"/>
                    <a:pt x="19318" y="7012"/>
                    <a:pt x="19606" y="7969"/>
                  </a:cubicBezTo>
                  <a:cubicBezTo>
                    <a:pt x="20185" y="9896"/>
                    <a:pt x="20149" y="11961"/>
                    <a:pt x="19502" y="13866"/>
                  </a:cubicBezTo>
                  <a:cubicBezTo>
                    <a:pt x="18856" y="15771"/>
                    <a:pt x="17628" y="17419"/>
                    <a:pt x="15997" y="18570"/>
                  </a:cubicBezTo>
                  <a:lnTo>
                    <a:pt x="16001" y="18574"/>
                  </a:lnTo>
                  <a:cubicBezTo>
                    <a:pt x="14375" y="19732"/>
                    <a:pt x="12425" y="20336"/>
                    <a:pt x="10439" y="20298"/>
                  </a:cubicBezTo>
                  <a:lnTo>
                    <a:pt x="10439" y="20295"/>
                  </a:lnTo>
                  <a:cubicBezTo>
                    <a:pt x="8452" y="20258"/>
                    <a:pt x="6530" y="19589"/>
                    <a:pt x="4942" y="18377"/>
                  </a:cubicBezTo>
                  <a:cubicBezTo>
                    <a:pt x="3358" y="17163"/>
                    <a:pt x="2190" y="15472"/>
                    <a:pt x="1608" y="13546"/>
                  </a:cubicBezTo>
                  <a:cubicBezTo>
                    <a:pt x="1029" y="11619"/>
                    <a:pt x="1065" y="9554"/>
                    <a:pt x="1712" y="7648"/>
                  </a:cubicBezTo>
                  <a:cubicBezTo>
                    <a:pt x="2358" y="5743"/>
                    <a:pt x="3586" y="4097"/>
                    <a:pt x="5217" y="2944"/>
                  </a:cubicBezTo>
                  <a:lnTo>
                    <a:pt x="5217" y="2941"/>
                  </a:lnTo>
                  <a:cubicBezTo>
                    <a:pt x="6843" y="1782"/>
                    <a:pt x="8789" y="1179"/>
                    <a:pt x="10775" y="1216"/>
                  </a:cubicBezTo>
                  <a:close/>
                </a:path>
              </a:pathLst>
            </a:custGeom>
            <a:gradFill flip="none" rotWithShape="1">
              <a:gsLst>
                <a:gs pos="22846">
                  <a:srgbClr val="FFFFFF"/>
                </a:gs>
                <a:gs pos="63322">
                  <a:srgbClr val="E6EAEB"/>
                </a:gs>
                <a:gs pos="99960">
                  <a:srgbClr val="CDD5D8"/>
                </a:gs>
              </a:gsLst>
              <a:lin ang="2089255" scaled="0"/>
            </a:gradFill>
            <a:ln w="12700" cap="flat">
              <a:noFill/>
              <a:miter lim="400000"/>
            </a:ln>
            <a:effectLst>
              <a:outerShdw blurRad="50800" dist="35191" dir="2315233" rotWithShape="0">
                <a:srgbClr val="000000">
                  <a:alpha val="38297"/>
                </a:srgbClr>
              </a:outerShdw>
            </a:effectLst>
          </p:spPr>
          <p:txBody>
            <a:bodyPr wrap="square" lIns="34289" tIns="34289" rIns="34289" bIns="34289" numCol="1" anchor="ctr">
              <a:noAutofit/>
            </a:bodyPr>
            <a:lstStyle/>
            <a:p>
              <a:pPr>
                <a:defRPr>
                  <a:solidFill>
                    <a:srgbClr val="FFFFFF"/>
                  </a:solidFill>
                </a:defRPr>
              </a:pPr>
              <a:endParaRPr sz="1350"/>
            </a:p>
          </p:txBody>
        </p:sp>
      </p:grpSp>
      <p:cxnSp>
        <p:nvCxnSpPr>
          <p:cNvPr id="23" name="Rechte verbindingslijn 22">
            <a:extLst>
              <a:ext uri="{FF2B5EF4-FFF2-40B4-BE49-F238E27FC236}">
                <a16:creationId xmlns:a16="http://schemas.microsoft.com/office/drawing/2014/main" id="{48F74F81-FC22-44EF-BFED-2984F099D97E}"/>
              </a:ext>
            </a:extLst>
          </p:cNvPr>
          <p:cNvCxnSpPr>
            <a:cxnSpLocks/>
            <a:endCxn id="16" idx="0"/>
          </p:cNvCxnSpPr>
          <p:nvPr/>
        </p:nvCxnSpPr>
        <p:spPr>
          <a:xfrm flipH="1">
            <a:off x="4731798" y="4015709"/>
            <a:ext cx="2124" cy="556291"/>
          </a:xfrm>
          <a:prstGeom prst="line">
            <a:avLst/>
          </a:prstGeom>
        </p:spPr>
        <p:style>
          <a:lnRef idx="2">
            <a:schemeClr val="accent6"/>
          </a:lnRef>
          <a:fillRef idx="0">
            <a:schemeClr val="accent6"/>
          </a:fillRef>
          <a:effectRef idx="1">
            <a:schemeClr val="accent6"/>
          </a:effectRef>
          <a:fontRef idx="minor">
            <a:schemeClr val="tx1"/>
          </a:fontRef>
        </p:style>
      </p:cxnSp>
      <p:sp>
        <p:nvSpPr>
          <p:cNvPr id="13" name="Текстово поле 12">
            <a:extLst>
              <a:ext uri="{FF2B5EF4-FFF2-40B4-BE49-F238E27FC236}">
                <a16:creationId xmlns:a16="http://schemas.microsoft.com/office/drawing/2014/main" id="{27A44800-0E0B-4BF0-BDEA-CD6F7EBC9A35}"/>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85342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32" fill="hold" grpId="0" nodeType="clickEffect">
                                  <p:stCondLst>
                                    <p:cond delay="0"/>
                                  </p:stCondLst>
                                  <p:iterate>
                                    <p:tmAbs val="0"/>
                                  </p:iterate>
                                  <p:childTnLst>
                                    <p:set>
                                      <p:cBhvr>
                                        <p:cTn id="10" fill="hold"/>
                                        <p:tgtEl>
                                          <p:spTgt spid="16"/>
                                        </p:tgtEl>
                                        <p:attrNameLst>
                                          <p:attrName>style.visibility</p:attrName>
                                        </p:attrNameLst>
                                      </p:cBhvr>
                                      <p:to>
                                        <p:strVal val="visible"/>
                                      </p:to>
                                    </p:set>
                                    <p:animEffect transition="in" filter="box(out)">
                                      <p:cBhvr>
                                        <p:cTn id="11" dur="600"/>
                                        <p:tgtEl>
                                          <p:spTgt spid="16"/>
                                        </p:tgtEl>
                                      </p:cBhvr>
                                    </p:animEffect>
                                  </p:childTnLst>
                                </p:cTn>
                              </p:par>
                              <p:par>
                                <p:cTn id="12" presetID="1" presetClass="entr" presetSubtype="0"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iterate>
                                    <p:tmAbs val="0"/>
                                  </p:iterate>
                                  <p:childTnLst>
                                    <p:set>
                                      <p:cBhvr>
                                        <p:cTn id="17" fill="hold"/>
                                        <p:tgtEl>
                                          <p:spTgt spid="8"/>
                                        </p:tgtEl>
                                        <p:attrNameLst>
                                          <p:attrName>style.visibility</p:attrName>
                                        </p:attrNameLst>
                                      </p:cBhvr>
                                      <p:to>
                                        <p:strVal val="visible"/>
                                      </p:to>
                                    </p:set>
                                    <p:animEffect transition="in" filter="wipe(up)">
                                      <p:cBhvr>
                                        <p:cTn id="18" dur="600"/>
                                        <p:tgtEl>
                                          <p:spTgt spid="8"/>
                                        </p:tgtEl>
                                      </p:cBhvr>
                                    </p:animEffect>
                                  </p:childTnLst>
                                </p:cTn>
                              </p:par>
                            </p:childTnLst>
                          </p:cTn>
                        </p:par>
                        <p:par>
                          <p:cTn id="19" fill="hold">
                            <p:stCondLst>
                              <p:cond delay="600"/>
                            </p:stCondLst>
                            <p:childTnLst>
                              <p:par>
                                <p:cTn id="20" presetID="4" presetClass="entr" presetSubtype="32" fill="hold" grpId="0" nodeType="afterEffect">
                                  <p:stCondLst>
                                    <p:cond delay="0"/>
                                  </p:stCondLst>
                                  <p:iterate>
                                    <p:tmAbs val="0"/>
                                  </p:iterate>
                                  <p:childTnLst>
                                    <p:set>
                                      <p:cBhvr>
                                        <p:cTn id="21" fill="hold"/>
                                        <p:tgtEl>
                                          <p:spTgt spid="7"/>
                                        </p:tgtEl>
                                        <p:attrNameLst>
                                          <p:attrName>style.visibility</p:attrName>
                                        </p:attrNameLst>
                                      </p:cBhvr>
                                      <p:to>
                                        <p:strVal val="visible"/>
                                      </p:to>
                                    </p:set>
                                    <p:animEffect transition="in" filter="box(out)">
                                      <p:cBhvr>
                                        <p:cTn id="22" dur="6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iterate>
                                    <p:tmAbs val="0"/>
                                  </p:iterate>
                                  <p:childTnLst>
                                    <p:set>
                                      <p:cBhvr>
                                        <p:cTn id="26" fill="hold"/>
                                        <p:tgtEl>
                                          <p:spTgt spid="12"/>
                                        </p:tgtEl>
                                        <p:attrNameLst>
                                          <p:attrName>style.visibility</p:attrName>
                                        </p:attrNameLst>
                                      </p:cBhvr>
                                      <p:to>
                                        <p:strVal val="visible"/>
                                      </p:to>
                                    </p:set>
                                    <p:animEffect transition="in" filter="wipe(up)">
                                      <p:cBhvr>
                                        <p:cTn id="27" dur="600"/>
                                        <p:tgtEl>
                                          <p:spTgt spid="12"/>
                                        </p:tgtEl>
                                      </p:cBhvr>
                                    </p:animEffect>
                                  </p:childTnLst>
                                </p:cTn>
                              </p:par>
                            </p:childTnLst>
                          </p:cTn>
                        </p:par>
                        <p:par>
                          <p:cTn id="28" fill="hold">
                            <p:stCondLst>
                              <p:cond delay="600"/>
                            </p:stCondLst>
                            <p:childTnLst>
                              <p:par>
                                <p:cTn id="29" presetID="4" presetClass="entr" presetSubtype="32" fill="hold" grpId="0" nodeType="afterEffect">
                                  <p:stCondLst>
                                    <p:cond delay="0"/>
                                  </p:stCondLst>
                                  <p:iterate>
                                    <p:tmAbs val="0"/>
                                  </p:iterate>
                                  <p:childTnLst>
                                    <p:set>
                                      <p:cBhvr>
                                        <p:cTn id="30" fill="hold"/>
                                        <p:tgtEl>
                                          <p:spTgt spid="11"/>
                                        </p:tgtEl>
                                        <p:attrNameLst>
                                          <p:attrName>style.visibility</p:attrName>
                                        </p:attrNameLst>
                                      </p:cBhvr>
                                      <p:to>
                                        <p:strVal val="visible"/>
                                      </p:to>
                                    </p:set>
                                    <p:animEffect transition="in" filter="box(out)">
                                      <p:cBhvr>
                                        <p:cTn id="31" dur="6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P spid="8" grpId="0" animBg="1" advAuto="0"/>
      <p:bldP spid="11" grpId="0" animBg="1" advAuto="0"/>
      <p:bldP spid="12" grpId="0" animBg="1" advAuto="0"/>
      <p:bldP spid="16" grpId="0" animBg="1" advAuto="0"/>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375D7E5-2717-4FF4-A2C5-18032B215406}"/>
              </a:ext>
            </a:extLst>
          </p:cNvPr>
          <p:cNvSpPr>
            <a:spLocks noGrp="1"/>
          </p:cNvSpPr>
          <p:nvPr>
            <p:ph type="body" sz="quarter" idx="4294967295"/>
          </p:nvPr>
        </p:nvSpPr>
        <p:spPr>
          <a:xfrm>
            <a:off x="263039" y="250825"/>
            <a:ext cx="4140200" cy="6356350"/>
          </a:xfrm>
        </p:spPr>
        <p:txBody>
          <a:bodyPr>
            <a:normAutofit/>
          </a:bodyPr>
          <a:lstStyle/>
          <a:p>
            <a:pPr marL="0" indent="0" algn="ctr">
              <a:lnSpc>
                <a:spcPct val="115000"/>
              </a:lnSpc>
              <a:spcAft>
                <a:spcPts val="600"/>
              </a:spcAft>
              <a:buNone/>
            </a:pPr>
            <a:endParaRPr lang="en-GB" sz="1800" b="1" dirty="0">
              <a:latin typeface="Calibri" panose="020F0502020204030204" pitchFamily="34" charset="0"/>
              <a:cs typeface="Times New Roman" panose="02020603050405020304" pitchFamily="18" charset="0"/>
            </a:endParaRPr>
          </a:p>
          <a:p>
            <a:pPr marL="0" indent="0" algn="ctr">
              <a:lnSpc>
                <a:spcPct val="115000"/>
              </a:lnSpc>
              <a:spcAft>
                <a:spcPts val="600"/>
              </a:spcAft>
              <a:buNone/>
            </a:pPr>
            <a:r>
              <a:rPr lang="en-GB" sz="1800" b="1" dirty="0">
                <a:latin typeface="Calibri" panose="020F0502020204030204" pitchFamily="34" charset="0"/>
                <a:cs typeface="Times New Roman" panose="02020603050405020304" pitchFamily="18" charset="0"/>
              </a:rPr>
              <a:t>Scenario Lethal police force</a:t>
            </a:r>
          </a:p>
          <a:p>
            <a:pPr marL="0" indent="0" algn="just">
              <a:lnSpc>
                <a:spcPct val="115000"/>
              </a:lnSpc>
              <a:spcAft>
                <a:spcPts val="600"/>
              </a:spcAft>
              <a:buNone/>
            </a:pPr>
            <a:r>
              <a:rPr lang="en-GB" sz="1500" dirty="0">
                <a:effectLst/>
                <a:latin typeface="Calibri" panose="020F0502020204030204" pitchFamily="34" charset="0"/>
                <a:ea typeface="Calibri" panose="020F0502020204030204" pitchFamily="34" charset="0"/>
                <a:cs typeface="Times New Roman" panose="02020603050405020304" pitchFamily="18" charset="0"/>
              </a:rPr>
              <a:t>A law enforcement agency receives intelligence that a group of radicalized young people plans to commit a terrorist act which has the potential of harming many people. Four of them are tracked loading an explosive device in a car and departing towards an unknown destination. </a:t>
            </a:r>
            <a:endParaRPr lang="nl-NL" sz="1500" dirty="0">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Aft>
                <a:spcPts val="600"/>
              </a:spcAft>
              <a:buNone/>
            </a:pPr>
            <a:r>
              <a:rPr lang="en-GB" sz="1500" dirty="0">
                <a:effectLst/>
                <a:latin typeface="Calibri" panose="020F0502020204030204" pitchFamily="34" charset="0"/>
                <a:ea typeface="Calibri" panose="020F0502020204030204" pitchFamily="34" charset="0"/>
                <a:cs typeface="Times New Roman" panose="02020603050405020304" pitchFamily="18" charset="0"/>
              </a:rPr>
              <a:t>They evade surveillance during the trip but they are re-identified by surveillance teams within two hours. At this point, they are driving a different car from the one they were seen loading the explosive devices in. </a:t>
            </a:r>
          </a:p>
          <a:p>
            <a:pPr marL="0" indent="0" algn="just">
              <a:lnSpc>
                <a:spcPct val="115000"/>
              </a:lnSpc>
              <a:spcAft>
                <a:spcPts val="600"/>
              </a:spcAft>
              <a:buNone/>
            </a:pPr>
            <a:r>
              <a:rPr lang="en-GB" sz="1500" dirty="0">
                <a:effectLst/>
                <a:latin typeface="Calibri" panose="020F0502020204030204" pitchFamily="34" charset="0"/>
                <a:ea typeface="Calibri" panose="020F0502020204030204" pitchFamily="34" charset="0"/>
                <a:cs typeface="Times New Roman" panose="02020603050405020304" pitchFamily="18" charset="0"/>
              </a:rPr>
              <a:t>The authorities do not plan to intercept them by regular police, but by specially trained, military-like troops, which have previously been used in war zones and are trained to shoot to kill. The troops are given relatively wide rules of engagement which allow them to open fire if they believe there is a threat to life and can avoid giving a warning if they believe such warnings are unfeasible. </a:t>
            </a:r>
            <a:endParaRPr lang="nl-NL" sz="15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nl-NL" dirty="0"/>
          </a:p>
        </p:txBody>
      </p:sp>
      <p:sp>
        <p:nvSpPr>
          <p:cNvPr id="6" name="Tijdelijke aanduiding voor tekst 1">
            <a:extLst>
              <a:ext uri="{FF2B5EF4-FFF2-40B4-BE49-F238E27FC236}">
                <a16:creationId xmlns:a16="http://schemas.microsoft.com/office/drawing/2014/main" id="{64101B96-8FCB-4A95-91CD-8580E5DE85C8}"/>
              </a:ext>
            </a:extLst>
          </p:cNvPr>
          <p:cNvSpPr txBox="1">
            <a:spLocks/>
          </p:cNvSpPr>
          <p:nvPr/>
        </p:nvSpPr>
        <p:spPr>
          <a:xfrm>
            <a:off x="4572000" y="479425"/>
            <a:ext cx="4284023" cy="5899150"/>
          </a:xfrm>
          <a:prstGeom prst="rect">
            <a:avLst/>
          </a:prstGeom>
          <a:solidFill>
            <a:schemeClr val="bg1"/>
          </a:solidFill>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15000"/>
              </a:lnSpc>
              <a:spcAft>
                <a:spcPts val="600"/>
              </a:spcAft>
              <a:buNone/>
            </a:pPr>
            <a:r>
              <a:rPr lang="en-GB" sz="1400" dirty="0">
                <a:latin typeface="Calibri" panose="020F0502020204030204" pitchFamily="34" charset="0"/>
                <a:ea typeface="Calibri" panose="020F0502020204030204" pitchFamily="34" charset="0"/>
                <a:cs typeface="Times New Roman" panose="02020603050405020304" pitchFamily="18" charset="0"/>
              </a:rPr>
              <a:t>The four are stopped and confronted by these troops. On the belief that they are reaching in their pocket for the trigger of an explosive device, the troops shoot straight for the body and kill all the participants in the group. </a:t>
            </a:r>
          </a:p>
          <a:p>
            <a:pPr marL="0" indent="0" algn="just">
              <a:lnSpc>
                <a:spcPct val="115000"/>
              </a:lnSpc>
              <a:spcAft>
                <a:spcPts val="600"/>
              </a:spcAft>
              <a:buNone/>
            </a:pPr>
            <a:r>
              <a:rPr lang="en-GB" sz="1400" dirty="0">
                <a:latin typeface="Calibri" panose="020F0502020204030204" pitchFamily="34" charset="0"/>
                <a:ea typeface="Calibri" panose="020F0502020204030204" pitchFamily="34" charset="0"/>
                <a:cs typeface="Times New Roman" panose="02020603050405020304" pitchFamily="18" charset="0"/>
              </a:rPr>
              <a:t>By inspecting their bodies, it is discovered that none had either a gun or the trigger of the explosive device on them and that the car they are driving was not rigged with explosives. The car where the explosive device was held is found parked 20 km away. </a:t>
            </a:r>
          </a:p>
          <a:p>
            <a:pPr marL="342900" lvl="0" indent="-342900">
              <a:lnSpc>
                <a:spcPct val="115000"/>
              </a:lnSpc>
              <a:spcAft>
                <a:spcPts val="600"/>
              </a:spcAft>
              <a:buFont typeface="+mj-lt"/>
              <a:buAutoNum type="arabicPeriod"/>
            </a:pPr>
            <a:r>
              <a:rPr lang="en-GB" sz="1400" dirty="0">
                <a:effectLst/>
                <a:latin typeface="Calibri" panose="020F0502020204030204" pitchFamily="34" charset="0"/>
                <a:ea typeface="Calibri" panose="020F0502020204030204" pitchFamily="34" charset="0"/>
                <a:cs typeface="Arial" panose="020B0604020202020204" pitchFamily="34" charset="0"/>
              </a:rPr>
              <a:t>Do you believe that the action of the planners of the operation was necessary and proportionate? Please argue in favour of your response. </a:t>
            </a:r>
            <a:endParaRPr lang="nl-NL"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600"/>
              </a:spcAft>
              <a:buFont typeface="+mj-lt"/>
              <a:buAutoNum type="arabicPeriod"/>
            </a:pPr>
            <a:r>
              <a:rPr lang="en-GB" sz="1400" dirty="0">
                <a:effectLst/>
                <a:latin typeface="Calibri" panose="020F0502020204030204" pitchFamily="34" charset="0"/>
                <a:ea typeface="Calibri" panose="020F0502020204030204" pitchFamily="34" charset="0"/>
                <a:cs typeface="Arial" panose="020B0604020202020204" pitchFamily="34" charset="0"/>
              </a:rPr>
              <a:t>Do you believe the actions of the troops were necessary and proportionate? Please argue in favour of your response. </a:t>
            </a:r>
            <a:endParaRPr lang="nl-NL"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600"/>
              </a:spcAft>
              <a:buFont typeface="+mj-lt"/>
              <a:buAutoNum type="arabicPeriod"/>
            </a:pPr>
            <a:r>
              <a:rPr lang="en-GB" sz="1400" dirty="0">
                <a:effectLst/>
                <a:latin typeface="Calibri" panose="020F0502020204030204" pitchFamily="34" charset="0"/>
                <a:ea typeface="Calibri" panose="020F0502020204030204" pitchFamily="34" charset="0"/>
                <a:cs typeface="Arial" panose="020B0604020202020204" pitchFamily="34" charset="0"/>
              </a:rPr>
              <a:t>If you have argued that the actions of either the planners of the operations or of the troops were disproportionate, please describe how the situation would need to change in order to make the actions of the planners of the operation or of the troops necessary and proportionate.</a:t>
            </a:r>
            <a:endParaRPr lang="nl-NL" sz="1400" dirty="0"/>
          </a:p>
        </p:txBody>
      </p:sp>
    </p:spTree>
    <p:extLst>
      <p:ext uri="{BB962C8B-B14F-4D97-AF65-F5344CB8AC3E}">
        <p14:creationId xmlns:p14="http://schemas.microsoft.com/office/powerpoint/2010/main" val="3614959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23</a:t>
            </a:fld>
            <a:endParaRPr lang="en-US" dirty="0"/>
          </a:p>
        </p:txBody>
      </p:sp>
      <p:pic>
        <p:nvPicPr>
          <p:cNvPr id="12" name="Контейнер за картина 11" descr="Картина, която съдържа текст&#10;&#10;Описанието е генерирано автоматично">
            <a:hlinkClick r:id="rId3"/>
            <a:extLst>
              <a:ext uri="{FF2B5EF4-FFF2-40B4-BE49-F238E27FC236}">
                <a16:creationId xmlns:a16="http://schemas.microsoft.com/office/drawing/2014/main" id="{18C729DA-A68B-4306-A71D-89B5065E5BD6}"/>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5007" r="5007"/>
          <a:stretch>
            <a:fillRect/>
          </a:stretch>
        </p:blipFill>
        <p:spPr>
          <a:ln>
            <a:solidFill>
              <a:schemeClr val="accent5">
                <a:lumMod val="75000"/>
              </a:schemeClr>
            </a:solidFill>
          </a:ln>
        </p:spPr>
      </p:pic>
      <p:pic>
        <p:nvPicPr>
          <p:cNvPr id="15" name="Контейнер за картина 14" descr="Картина, която съдържа текст&#10;&#10;Описанието е генерирано автоматично">
            <a:hlinkClick r:id="rId5"/>
            <a:extLst>
              <a:ext uri="{FF2B5EF4-FFF2-40B4-BE49-F238E27FC236}">
                <a16:creationId xmlns:a16="http://schemas.microsoft.com/office/drawing/2014/main" id="{B5492599-FA71-4443-81AA-2B02E4EF51B2}"/>
              </a:ext>
            </a:extLst>
          </p:cNvPr>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l="7915" r="7915"/>
          <a:stretch>
            <a:fillRect/>
          </a:stretch>
        </p:blipFill>
        <p:spPr>
          <a:ln>
            <a:solidFill>
              <a:schemeClr val="accent3">
                <a:lumMod val="75000"/>
              </a:schemeClr>
            </a:solidFill>
          </a:ln>
        </p:spPr>
      </p:pic>
      <p:sp>
        <p:nvSpPr>
          <p:cNvPr id="2" name="Titel 1">
            <a:extLst>
              <a:ext uri="{FF2B5EF4-FFF2-40B4-BE49-F238E27FC236}">
                <a16:creationId xmlns:a16="http://schemas.microsoft.com/office/drawing/2014/main" id="{D0235A7C-472D-4A75-84D5-2BAF8E40DD22}"/>
              </a:ext>
            </a:extLst>
          </p:cNvPr>
          <p:cNvSpPr>
            <a:spLocks noGrp="1"/>
          </p:cNvSpPr>
          <p:nvPr>
            <p:ph type="title"/>
          </p:nvPr>
        </p:nvSpPr>
        <p:spPr/>
        <p:txBody>
          <a:bodyPr/>
          <a:lstStyle/>
          <a:p>
            <a:r>
              <a:rPr lang="en-GB" dirty="0"/>
              <a:t>Best practices</a:t>
            </a:r>
          </a:p>
        </p:txBody>
      </p:sp>
      <p:sp>
        <p:nvSpPr>
          <p:cNvPr id="10" name="Текстово поле 9">
            <a:extLst>
              <a:ext uri="{FF2B5EF4-FFF2-40B4-BE49-F238E27FC236}">
                <a16:creationId xmlns:a16="http://schemas.microsoft.com/office/drawing/2014/main" id="{A05EE61E-5F1C-4E59-8742-2CFCFB748DC7}"/>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841335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235A7C-472D-4A75-84D5-2BAF8E40DD22}"/>
              </a:ext>
            </a:extLst>
          </p:cNvPr>
          <p:cNvSpPr>
            <a:spLocks noGrp="1"/>
          </p:cNvSpPr>
          <p:nvPr>
            <p:ph type="title"/>
          </p:nvPr>
        </p:nvSpPr>
        <p:spPr/>
        <p:txBody>
          <a:bodyPr/>
          <a:lstStyle/>
          <a:p>
            <a:r>
              <a:rPr lang="en-GB" dirty="0"/>
              <a:t>Best practices</a:t>
            </a:r>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24</a:t>
            </a:fld>
            <a:endParaRPr lang="en-US" dirty="0"/>
          </a:p>
        </p:txBody>
      </p:sp>
      <p:pic>
        <p:nvPicPr>
          <p:cNvPr id="10" name="Afbeelding 9">
            <a:hlinkClick r:id="rId3"/>
            <a:extLst>
              <a:ext uri="{FF2B5EF4-FFF2-40B4-BE49-F238E27FC236}">
                <a16:creationId xmlns:a16="http://schemas.microsoft.com/office/drawing/2014/main" id="{5D64931E-4C3D-4D74-A9E3-D477DA4100DD}"/>
              </a:ext>
            </a:extLst>
          </p:cNvPr>
          <p:cNvPicPr>
            <a:picLocks noChangeAspect="1"/>
          </p:cNvPicPr>
          <p:nvPr/>
        </p:nvPicPr>
        <p:blipFill rotWithShape="1">
          <a:blip r:embed="rId4"/>
          <a:srcRect l="1804" t="15523" r="66801" b="47268"/>
          <a:stretch/>
        </p:blipFill>
        <p:spPr>
          <a:xfrm>
            <a:off x="6032006" y="2438400"/>
            <a:ext cx="2320562" cy="1547040"/>
          </a:xfrm>
          <a:prstGeom prst="rect">
            <a:avLst/>
          </a:prstGeom>
          <a:ln>
            <a:solidFill>
              <a:schemeClr val="accent6">
                <a:lumMod val="75000"/>
              </a:schemeClr>
            </a:solidFill>
          </a:ln>
        </p:spPr>
      </p:pic>
      <p:pic>
        <p:nvPicPr>
          <p:cNvPr id="12" name="Tijdelijke aanduiding voor inhoud 11">
            <a:extLst>
              <a:ext uri="{FF2B5EF4-FFF2-40B4-BE49-F238E27FC236}">
                <a16:creationId xmlns:a16="http://schemas.microsoft.com/office/drawing/2014/main" id="{96E4C501-8964-4F1A-86AF-F22423BBEFFF}"/>
              </a:ext>
            </a:extLst>
          </p:cNvPr>
          <p:cNvPicPr>
            <a:picLocks noGrp="1" noChangeAspect="1"/>
          </p:cNvPicPr>
          <p:nvPr>
            <p:ph idx="1"/>
          </p:nvPr>
        </p:nvPicPr>
        <p:blipFill rotWithShape="1">
          <a:blip r:embed="rId5"/>
          <a:srcRect l="19005" t="5599" r="46104" b="47020"/>
          <a:stretch/>
        </p:blipFill>
        <p:spPr>
          <a:xfrm>
            <a:off x="6032006" y="4457059"/>
            <a:ext cx="2320562" cy="1647754"/>
          </a:xfrm>
          <a:prstGeom prst="rect">
            <a:avLst/>
          </a:prstGeom>
          <a:ln>
            <a:solidFill>
              <a:schemeClr val="accent2">
                <a:lumMod val="75000"/>
              </a:schemeClr>
            </a:solidFill>
          </a:ln>
        </p:spPr>
      </p:pic>
      <p:pic>
        <p:nvPicPr>
          <p:cNvPr id="14" name="Afbeelding 13">
            <a:hlinkClick r:id="rId6"/>
            <a:extLst>
              <a:ext uri="{FF2B5EF4-FFF2-40B4-BE49-F238E27FC236}">
                <a16:creationId xmlns:a16="http://schemas.microsoft.com/office/drawing/2014/main" id="{AC294F3E-415C-4C1E-89F7-A9F26ED027C0}"/>
              </a:ext>
            </a:extLst>
          </p:cNvPr>
          <p:cNvPicPr>
            <a:picLocks noChangeAspect="1"/>
          </p:cNvPicPr>
          <p:nvPr/>
        </p:nvPicPr>
        <p:blipFill rotWithShape="1">
          <a:blip r:embed="rId7"/>
          <a:srcRect l="17019" t="5241" r="50202" b="54272"/>
          <a:stretch/>
        </p:blipFill>
        <p:spPr>
          <a:xfrm>
            <a:off x="3469278" y="4457059"/>
            <a:ext cx="2406693" cy="1647754"/>
          </a:xfrm>
          <a:prstGeom prst="rect">
            <a:avLst/>
          </a:prstGeom>
          <a:ln>
            <a:solidFill>
              <a:schemeClr val="accent3">
                <a:lumMod val="75000"/>
              </a:schemeClr>
            </a:solidFill>
          </a:ln>
        </p:spPr>
      </p:pic>
      <p:pic>
        <p:nvPicPr>
          <p:cNvPr id="4" name="Afbeelding 3">
            <a:hlinkClick r:id="rId8"/>
            <a:extLst>
              <a:ext uri="{FF2B5EF4-FFF2-40B4-BE49-F238E27FC236}">
                <a16:creationId xmlns:a16="http://schemas.microsoft.com/office/drawing/2014/main" id="{3FC0D3C5-179B-4ADA-B598-A9FD96308DA6}"/>
              </a:ext>
            </a:extLst>
          </p:cNvPr>
          <p:cNvPicPr>
            <a:picLocks noChangeAspect="1"/>
          </p:cNvPicPr>
          <p:nvPr/>
        </p:nvPicPr>
        <p:blipFill rotWithShape="1">
          <a:blip r:embed="rId9"/>
          <a:srcRect l="24280" r="23921" b="52016"/>
          <a:stretch/>
        </p:blipFill>
        <p:spPr>
          <a:xfrm>
            <a:off x="762000" y="2438399"/>
            <a:ext cx="2551244" cy="1547041"/>
          </a:xfrm>
          <a:prstGeom prst="rect">
            <a:avLst/>
          </a:prstGeom>
          <a:ln>
            <a:solidFill>
              <a:schemeClr val="accent4">
                <a:lumMod val="75000"/>
              </a:schemeClr>
            </a:solidFill>
          </a:ln>
        </p:spPr>
      </p:pic>
      <p:pic>
        <p:nvPicPr>
          <p:cNvPr id="8" name="Afbeelding 7">
            <a:hlinkClick r:id="rId10"/>
            <a:extLst>
              <a:ext uri="{FF2B5EF4-FFF2-40B4-BE49-F238E27FC236}">
                <a16:creationId xmlns:a16="http://schemas.microsoft.com/office/drawing/2014/main" id="{FF29CB39-3F14-4056-8BA0-74ABD2F5E475}"/>
              </a:ext>
            </a:extLst>
          </p:cNvPr>
          <p:cNvPicPr>
            <a:picLocks noChangeAspect="1"/>
          </p:cNvPicPr>
          <p:nvPr/>
        </p:nvPicPr>
        <p:blipFill rotWithShape="1">
          <a:blip r:embed="rId11"/>
          <a:srcRect l="12240" t="56617" r="53588" b="5974"/>
          <a:stretch/>
        </p:blipFill>
        <p:spPr>
          <a:xfrm>
            <a:off x="3469278" y="2438399"/>
            <a:ext cx="2406692" cy="1547040"/>
          </a:xfrm>
          <a:prstGeom prst="rect">
            <a:avLst/>
          </a:prstGeom>
          <a:ln>
            <a:solidFill>
              <a:schemeClr val="accent5">
                <a:lumMod val="75000"/>
              </a:schemeClr>
            </a:solidFill>
          </a:ln>
        </p:spPr>
      </p:pic>
      <p:pic>
        <p:nvPicPr>
          <p:cNvPr id="16" name="Afbeelding 15">
            <a:hlinkClick r:id="rId12"/>
            <a:extLst>
              <a:ext uri="{FF2B5EF4-FFF2-40B4-BE49-F238E27FC236}">
                <a16:creationId xmlns:a16="http://schemas.microsoft.com/office/drawing/2014/main" id="{A2268262-23D8-4577-8234-E0DEE306B9C5}"/>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32878" t="14445" r="35339" b="44074"/>
          <a:stretch/>
        </p:blipFill>
        <p:spPr>
          <a:xfrm>
            <a:off x="762000" y="4451350"/>
            <a:ext cx="2551244" cy="1653463"/>
          </a:xfrm>
          <a:prstGeom prst="rect">
            <a:avLst/>
          </a:prstGeom>
          <a:ln>
            <a:solidFill>
              <a:schemeClr val="accent6">
                <a:lumMod val="75000"/>
              </a:schemeClr>
            </a:solidFill>
          </a:ln>
        </p:spPr>
      </p:pic>
      <p:sp>
        <p:nvSpPr>
          <p:cNvPr id="11" name="Текстово поле 10">
            <a:extLst>
              <a:ext uri="{FF2B5EF4-FFF2-40B4-BE49-F238E27FC236}">
                <a16:creationId xmlns:a16="http://schemas.microsoft.com/office/drawing/2014/main" id="{CFD47B82-20C3-4B36-B0D2-141337BBFA17}"/>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193306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4B56165-4C55-462A-BEC1-6A6EA30959F3}"/>
              </a:ext>
            </a:extLst>
          </p:cNvPr>
          <p:cNvSpPr>
            <a:spLocks noGrp="1"/>
          </p:cNvSpPr>
          <p:nvPr>
            <p:ph idx="1"/>
          </p:nvPr>
        </p:nvSpPr>
        <p:spPr/>
        <p:txBody>
          <a:bodyPr>
            <a:normAutofit/>
          </a:bodyPr>
          <a:lstStyle/>
          <a:p>
            <a:pPr marL="0" indent="0">
              <a:buNone/>
            </a:pPr>
            <a:endParaRPr lang="bg-BG" sz="2200" dirty="0"/>
          </a:p>
          <a:p>
            <a:pPr marL="0" indent="0">
              <a:buNone/>
            </a:pPr>
            <a:r>
              <a:rPr lang="nl-NL" b="1" dirty="0"/>
              <a:t>Exercises</a:t>
            </a:r>
            <a:endParaRPr lang="nl-NL" sz="2200" b="1" dirty="0"/>
          </a:p>
          <a:p>
            <a:pPr marL="385763" indent="-385763">
              <a:buFont typeface="+mj-lt"/>
              <a:buAutoNum type="arabicPeriod"/>
            </a:pPr>
            <a:r>
              <a:rPr lang="en-US" sz="2200" dirty="0"/>
              <a:t>How do I know I am in a conflict?</a:t>
            </a:r>
          </a:p>
          <a:p>
            <a:pPr marL="385763" indent="-385763">
              <a:buFont typeface="+mj-lt"/>
              <a:buAutoNum type="arabicPeriod"/>
            </a:pPr>
            <a:r>
              <a:rPr lang="en-US" sz="2200" dirty="0"/>
              <a:t>Anything goes!</a:t>
            </a:r>
          </a:p>
          <a:p>
            <a:pPr marL="385763" indent="-385763">
              <a:buFont typeface="+mj-lt"/>
              <a:buAutoNum type="arabicPeriod"/>
            </a:pPr>
            <a:r>
              <a:rPr lang="en-US" sz="2200" dirty="0"/>
              <a:t>What is proportionate?</a:t>
            </a:r>
          </a:p>
          <a:p>
            <a:pPr marL="385763" indent="-385763">
              <a:buFont typeface="+mj-lt"/>
              <a:buAutoNum type="arabicPeriod"/>
            </a:pPr>
            <a:r>
              <a:rPr lang="en-US" sz="2200" dirty="0"/>
              <a:t>What is proportionate?</a:t>
            </a:r>
          </a:p>
          <a:p>
            <a:pPr marL="400050" lvl="1" indent="0">
              <a:buNone/>
            </a:pPr>
            <a:r>
              <a:rPr lang="en-US" sz="2200" dirty="0">
                <a:solidFill>
                  <a:schemeClr val="tx1">
                    <a:lumMod val="75000"/>
                    <a:lumOff val="25000"/>
                  </a:schemeClr>
                </a:solidFill>
              </a:rPr>
              <a:t>(case compulsory schooling)</a:t>
            </a:r>
          </a:p>
          <a:p>
            <a:pPr marL="385763" indent="-385763">
              <a:buFont typeface="+mj-lt"/>
              <a:buAutoNum type="arabicPeriod"/>
            </a:pPr>
            <a:r>
              <a:rPr lang="en-US" sz="2200" dirty="0"/>
              <a:t>What is proportionate? </a:t>
            </a:r>
          </a:p>
          <a:p>
            <a:pPr marL="400050" lvl="1" indent="0">
              <a:buNone/>
            </a:pPr>
            <a:r>
              <a:rPr lang="en-US" sz="2200" dirty="0">
                <a:solidFill>
                  <a:schemeClr val="tx1">
                    <a:lumMod val="75000"/>
                    <a:lumOff val="25000"/>
                  </a:schemeClr>
                </a:solidFill>
              </a:rPr>
              <a:t>(case lethal force police)</a:t>
            </a:r>
            <a:endParaRPr lang="en-GB" sz="2200" dirty="0">
              <a:solidFill>
                <a:schemeClr val="tx1">
                  <a:lumMod val="75000"/>
                  <a:lumOff val="25000"/>
                </a:schemeClr>
              </a:solidFill>
            </a:endParaRPr>
          </a:p>
        </p:txBody>
      </p:sp>
      <p:sp>
        <p:nvSpPr>
          <p:cNvPr id="6" name="Tijdelijke aanduiding voor dianummer 5">
            <a:extLst>
              <a:ext uri="{FF2B5EF4-FFF2-40B4-BE49-F238E27FC236}">
                <a16:creationId xmlns:a16="http://schemas.microsoft.com/office/drawing/2014/main" id="{15DE8C88-DA4E-4102-BED5-3199087019FA}"/>
              </a:ext>
            </a:extLst>
          </p:cNvPr>
          <p:cNvSpPr>
            <a:spLocks noGrp="1"/>
          </p:cNvSpPr>
          <p:nvPr>
            <p:ph type="sldNum" sz="quarter" idx="12"/>
          </p:nvPr>
        </p:nvSpPr>
        <p:spPr/>
        <p:txBody>
          <a:bodyPr/>
          <a:lstStyle/>
          <a:p>
            <a:fld id="{CB318F78-A315-46C9-8B3F-2431B4397D31}" type="slidenum">
              <a:rPr lang="en-US" smtClean="0"/>
              <a:t>25</a:t>
            </a:fld>
            <a:endParaRPr lang="en-US" dirty="0"/>
          </a:p>
        </p:txBody>
      </p:sp>
      <p:sp>
        <p:nvSpPr>
          <p:cNvPr id="8" name="Group">
            <a:extLst>
              <a:ext uri="{FF2B5EF4-FFF2-40B4-BE49-F238E27FC236}">
                <a16:creationId xmlns:a16="http://schemas.microsoft.com/office/drawing/2014/main" id="{B537362E-CB84-4B66-B0BF-C9C765CF20B8}"/>
              </a:ext>
            </a:extLst>
          </p:cNvPr>
          <p:cNvSpPr/>
          <p:nvPr/>
        </p:nvSpPr>
        <p:spPr>
          <a:xfrm rot="8952934" flipH="1">
            <a:off x="5109407" y="2769039"/>
            <a:ext cx="2695386" cy="2156783"/>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ln/>
        </p:spPr>
        <p:style>
          <a:lnRef idx="2">
            <a:schemeClr val="accent5">
              <a:shade val="50000"/>
            </a:schemeClr>
          </a:lnRef>
          <a:fillRef idx="1">
            <a:schemeClr val="accent5"/>
          </a:fillRef>
          <a:effectRef idx="0">
            <a:schemeClr val="accent5"/>
          </a:effectRef>
          <a:fontRef idx="minor">
            <a:schemeClr val="lt1"/>
          </a:fontRef>
        </p:style>
        <p:txBody>
          <a:bodyPr lIns="45718" tIns="45718" rIns="45718" bIns="45718" anchor="ctr"/>
          <a:lstStyle/>
          <a:p>
            <a:pPr>
              <a:defRPr>
                <a:solidFill>
                  <a:srgbClr val="FFFFFF"/>
                </a:solidFill>
              </a:defRPr>
            </a:pPr>
            <a:endParaRPr/>
          </a:p>
        </p:txBody>
      </p:sp>
      <p:sp>
        <p:nvSpPr>
          <p:cNvPr id="9" name="Group">
            <a:extLst>
              <a:ext uri="{FF2B5EF4-FFF2-40B4-BE49-F238E27FC236}">
                <a16:creationId xmlns:a16="http://schemas.microsoft.com/office/drawing/2014/main" id="{BA95CC93-EB7F-40FC-B06B-8FE52CD72EDE}"/>
              </a:ext>
            </a:extLst>
          </p:cNvPr>
          <p:cNvSpPr/>
          <p:nvPr/>
        </p:nvSpPr>
        <p:spPr>
          <a:xfrm rot="21055045">
            <a:off x="5205508" y="3444182"/>
            <a:ext cx="2695384" cy="2156784"/>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ln/>
        </p:spPr>
        <p:style>
          <a:lnRef idx="2">
            <a:schemeClr val="accent6">
              <a:shade val="50000"/>
            </a:schemeClr>
          </a:lnRef>
          <a:fillRef idx="1">
            <a:schemeClr val="accent6"/>
          </a:fillRef>
          <a:effectRef idx="0">
            <a:schemeClr val="accent6"/>
          </a:effectRef>
          <a:fontRef idx="minor">
            <a:schemeClr val="lt1"/>
          </a:fontRef>
        </p:style>
        <p:txBody>
          <a:bodyPr lIns="45718" tIns="45718" rIns="45718" bIns="45718" anchor="ctr"/>
          <a:lstStyle/>
          <a:p>
            <a:pPr>
              <a:defRPr>
                <a:solidFill>
                  <a:srgbClr val="FFFFFF"/>
                </a:solidFill>
              </a:defRPr>
            </a:pPr>
            <a:endParaRPr/>
          </a:p>
        </p:txBody>
      </p:sp>
      <p:sp>
        <p:nvSpPr>
          <p:cNvPr id="10" name="TextBox 52">
            <a:extLst>
              <a:ext uri="{FF2B5EF4-FFF2-40B4-BE49-F238E27FC236}">
                <a16:creationId xmlns:a16="http://schemas.microsoft.com/office/drawing/2014/main" id="{118343F5-6911-4ED8-B68E-0D41F99AD917}"/>
              </a:ext>
            </a:extLst>
          </p:cNvPr>
          <p:cNvSpPr txBox="1"/>
          <p:nvPr/>
        </p:nvSpPr>
        <p:spPr>
          <a:xfrm rot="3763929">
            <a:off x="4539934" y="3264838"/>
            <a:ext cx="1202432"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a:solidFill>
                  <a:srgbClr val="FFFFFF"/>
                </a:solidFill>
              </a:defRPr>
            </a:lvl1pPr>
          </a:lstStyle>
          <a:p>
            <a:r>
              <a:rPr lang="nl-NL" dirty="0"/>
              <a:t>FEED</a:t>
            </a:r>
            <a:r>
              <a:rPr dirty="0"/>
              <a:t>     </a:t>
            </a:r>
          </a:p>
        </p:txBody>
      </p:sp>
      <p:sp>
        <p:nvSpPr>
          <p:cNvPr id="11" name="TextBox 52">
            <a:extLst>
              <a:ext uri="{FF2B5EF4-FFF2-40B4-BE49-F238E27FC236}">
                <a16:creationId xmlns:a16="http://schemas.microsoft.com/office/drawing/2014/main" id="{059AFED2-9CF0-4FDC-AEF7-B9188343C533}"/>
              </a:ext>
            </a:extLst>
          </p:cNvPr>
          <p:cNvSpPr txBox="1"/>
          <p:nvPr/>
        </p:nvSpPr>
        <p:spPr>
          <a:xfrm>
            <a:off x="6096000" y="3636675"/>
            <a:ext cx="1202431"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a:solidFill>
                  <a:srgbClr val="FFFFFF"/>
                </a:solidFill>
              </a:defRPr>
            </a:lvl1pPr>
          </a:lstStyle>
          <a:p>
            <a:r>
              <a:rPr lang="nl-NL" b="1" dirty="0"/>
              <a:t>BACK</a:t>
            </a:r>
            <a:r>
              <a:rPr b="1" dirty="0"/>
              <a:t>     </a:t>
            </a:r>
          </a:p>
        </p:txBody>
      </p:sp>
      <p:sp>
        <p:nvSpPr>
          <p:cNvPr id="16" name="TextBox 52">
            <a:extLst>
              <a:ext uri="{FF2B5EF4-FFF2-40B4-BE49-F238E27FC236}">
                <a16:creationId xmlns:a16="http://schemas.microsoft.com/office/drawing/2014/main" id="{99CBCBE7-4D60-4795-AB17-03E6B3014535}"/>
              </a:ext>
            </a:extLst>
          </p:cNvPr>
          <p:cNvSpPr txBox="1"/>
          <p:nvPr/>
        </p:nvSpPr>
        <p:spPr>
          <a:xfrm>
            <a:off x="5671355" y="3060295"/>
            <a:ext cx="1202431"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a:solidFill>
                  <a:srgbClr val="FFFFFF"/>
                </a:solidFill>
              </a:defRPr>
            </a:lvl1pPr>
          </a:lstStyle>
          <a:p>
            <a:r>
              <a:rPr lang="nl-NL" b="1" dirty="0"/>
              <a:t>FEED</a:t>
            </a:r>
            <a:r>
              <a:rPr b="1" dirty="0"/>
              <a:t>     </a:t>
            </a:r>
          </a:p>
        </p:txBody>
      </p:sp>
      <p:sp>
        <p:nvSpPr>
          <p:cNvPr id="12" name="Заглавие 11">
            <a:extLst>
              <a:ext uri="{FF2B5EF4-FFF2-40B4-BE49-F238E27FC236}">
                <a16:creationId xmlns:a16="http://schemas.microsoft.com/office/drawing/2014/main" id="{10C62E6F-540A-4FD3-B303-FEBAC7BA0639}"/>
              </a:ext>
            </a:extLst>
          </p:cNvPr>
          <p:cNvSpPr>
            <a:spLocks noGrp="1"/>
          </p:cNvSpPr>
          <p:nvPr>
            <p:ph type="title"/>
          </p:nvPr>
        </p:nvSpPr>
        <p:spPr/>
        <p:txBody>
          <a:bodyPr/>
          <a:lstStyle/>
          <a:p>
            <a:r>
              <a:rPr lang="en-GB" dirty="0"/>
              <a:t>Feedback</a:t>
            </a:r>
            <a:endParaRPr lang="bg-BG" dirty="0"/>
          </a:p>
        </p:txBody>
      </p:sp>
      <p:sp>
        <p:nvSpPr>
          <p:cNvPr id="13" name="Текстово поле 12">
            <a:extLst>
              <a:ext uri="{FF2B5EF4-FFF2-40B4-BE49-F238E27FC236}">
                <a16:creationId xmlns:a16="http://schemas.microsoft.com/office/drawing/2014/main" id="{562973EC-EFA6-4A0E-B46E-9FCF5C2EA6A6}"/>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5</a:t>
            </a:r>
            <a:endParaRPr lang="bg-BG" b="1" dirty="0">
              <a:solidFill>
                <a:schemeClr val="accent3">
                  <a:lumMod val="75000"/>
                </a:schemeClr>
              </a:solidFill>
            </a:endParaRPr>
          </a:p>
        </p:txBody>
      </p:sp>
    </p:spTree>
    <p:extLst>
      <p:ext uri="{BB962C8B-B14F-4D97-AF65-F5344CB8AC3E}">
        <p14:creationId xmlns:p14="http://schemas.microsoft.com/office/powerpoint/2010/main" val="152146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iterate>
                                    <p:tmAbs val="0"/>
                                  </p:iterate>
                                  <p:childTnLst>
                                    <p:set>
                                      <p:cBhvr>
                                        <p:cTn id="6" fill="hold"/>
                                        <p:tgtEl>
                                          <p:spTgt spid="8"/>
                                        </p:tgtEl>
                                        <p:attrNameLst>
                                          <p:attrName>style.visibility</p:attrName>
                                        </p:attrNameLst>
                                      </p:cBhvr>
                                      <p:to>
                                        <p:strVal val="visible"/>
                                      </p:to>
                                    </p:set>
                                    <p:animEffect transition="in" filter="box(out)">
                                      <p:cBhvr>
                                        <p:cTn id="7" dur="800"/>
                                        <p:tgtEl>
                                          <p:spTgt spid="8"/>
                                        </p:tgtEl>
                                      </p:cBhvr>
                                    </p:animEffect>
                                  </p:childTnLst>
                                </p:cTn>
                              </p:par>
                              <p:par>
                                <p:cTn id="8" presetID="4" presetClass="entr" presetSubtype="32" fill="hold" grpId="0" nodeType="withEffect">
                                  <p:stCondLst>
                                    <p:cond delay="0"/>
                                  </p:stCondLst>
                                  <p:iterate>
                                    <p:tmAbs val="0"/>
                                  </p:iterate>
                                  <p:childTnLst>
                                    <p:set>
                                      <p:cBhvr>
                                        <p:cTn id="9" fill="hold"/>
                                        <p:tgtEl>
                                          <p:spTgt spid="9"/>
                                        </p:tgtEl>
                                        <p:attrNameLst>
                                          <p:attrName>style.visibility</p:attrName>
                                        </p:attrNameLst>
                                      </p:cBhvr>
                                      <p:to>
                                        <p:strVal val="visible"/>
                                      </p:to>
                                    </p:set>
                                    <p:animEffect transition="in" filter="box(out)">
                                      <p:cBhvr>
                                        <p:cTn id="10" dur="800"/>
                                        <p:tgtEl>
                                          <p:spTgt spid="9"/>
                                        </p:tgtEl>
                                      </p:cBhvr>
                                    </p:animEffect>
                                  </p:childTnLst>
                                </p:cTn>
                              </p:par>
                            </p:childTnLst>
                          </p:cTn>
                        </p:par>
                        <p:par>
                          <p:cTn id="11" fill="hold">
                            <p:stCondLst>
                              <p:cond delay="800"/>
                            </p:stCondLst>
                            <p:childTnLst>
                              <p:par>
                                <p:cTn id="12" presetID="4" presetClass="entr" presetSubtype="32" fill="hold" grpId="0" nodeType="afterEffect">
                                  <p:stCondLst>
                                    <p:cond delay="0"/>
                                  </p:stCondLst>
                                  <p:iterate>
                                    <p:tmAbs val="0"/>
                                  </p:iterate>
                                  <p:childTnLst>
                                    <p:set>
                                      <p:cBhvr>
                                        <p:cTn id="13" fill="hold"/>
                                        <p:tgtEl>
                                          <p:spTgt spid="16"/>
                                        </p:tgtEl>
                                        <p:attrNameLst>
                                          <p:attrName>style.visibility</p:attrName>
                                        </p:attrNameLst>
                                      </p:cBhvr>
                                      <p:to>
                                        <p:strVal val="visible"/>
                                      </p:to>
                                    </p:set>
                                    <p:animEffect transition="in" filter="box(out)">
                                      <p:cBhvr>
                                        <p:cTn id="14" dur="500"/>
                                        <p:tgtEl>
                                          <p:spTgt spid="16"/>
                                        </p:tgtEl>
                                      </p:cBhvr>
                                    </p:animEffect>
                                  </p:childTnLst>
                                </p:cTn>
                              </p:par>
                            </p:childTnLst>
                          </p:cTn>
                        </p:par>
                        <p:par>
                          <p:cTn id="15" fill="hold">
                            <p:stCondLst>
                              <p:cond delay="1300"/>
                            </p:stCondLst>
                            <p:childTnLst>
                              <p:par>
                                <p:cTn id="16" presetID="4" presetClass="entr" presetSubtype="32" fill="hold" grpId="0" nodeType="afterEffect">
                                  <p:stCondLst>
                                    <p:cond delay="0"/>
                                  </p:stCondLst>
                                  <p:iterate>
                                    <p:tmAbs val="0"/>
                                  </p:iterate>
                                  <p:childTnLst>
                                    <p:set>
                                      <p:cBhvr>
                                        <p:cTn id="17" fill="hold"/>
                                        <p:tgtEl>
                                          <p:spTgt spid="11"/>
                                        </p:tgtEl>
                                        <p:attrNameLst>
                                          <p:attrName>style.visibility</p:attrName>
                                        </p:attrNameLst>
                                      </p:cBhvr>
                                      <p:to>
                                        <p:strVal val="visible"/>
                                      </p:to>
                                    </p:set>
                                    <p:animEffect transition="in" filter="box(out)">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P spid="9" grpId="0" animBg="1" advAuto="0"/>
      <p:bldP spid="11" grpId="0" animBg="1" advAuto="0"/>
      <p:bldP spid="16" grpId="0"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44">
            <a:extLst>
              <a:ext uri="{FF2B5EF4-FFF2-40B4-BE49-F238E27FC236}">
                <a16:creationId xmlns:a16="http://schemas.microsoft.com/office/drawing/2014/main" id="{E8C7D482-D979-40B6-9DE4-CE9644F1B670}"/>
              </a:ext>
            </a:extLst>
          </p:cNvPr>
          <p:cNvSpPr/>
          <p:nvPr/>
        </p:nvSpPr>
        <p:spPr>
          <a:xfrm>
            <a:off x="4283656" y="5298424"/>
            <a:ext cx="4208584" cy="52553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CC0099"/>
          </a:solidFill>
          <a:ln w="12700">
            <a:miter lim="400000"/>
          </a:ln>
        </p:spPr>
        <p:txBody>
          <a:bodyPr lIns="34289" tIns="34289" rIns="34289" bIns="34289" anchor="ctr"/>
          <a:lstStyle/>
          <a:p>
            <a:pPr>
              <a:defRPr>
                <a:solidFill>
                  <a:srgbClr val="FFFFFF"/>
                </a:solidFill>
              </a:defRPr>
            </a:pPr>
            <a:endParaRPr sz="1350"/>
          </a:p>
        </p:txBody>
      </p:sp>
      <p:sp>
        <p:nvSpPr>
          <p:cNvPr id="13" name="Rectangle 8">
            <a:extLst>
              <a:ext uri="{FF2B5EF4-FFF2-40B4-BE49-F238E27FC236}">
                <a16:creationId xmlns:a16="http://schemas.microsoft.com/office/drawing/2014/main" id="{001331ED-8432-4C66-BCB3-C559F7F9158D}"/>
              </a:ext>
            </a:extLst>
          </p:cNvPr>
          <p:cNvSpPr/>
          <p:nvPr/>
        </p:nvSpPr>
        <p:spPr>
          <a:xfrm>
            <a:off x="4283655" y="4677826"/>
            <a:ext cx="4208581" cy="5668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375BB0"/>
          </a:solidFill>
          <a:ln w="12700">
            <a:miter lim="400000"/>
          </a:ln>
        </p:spPr>
        <p:txBody>
          <a:bodyPr lIns="34289" tIns="34289" rIns="34289" bIns="34289" anchor="ctr"/>
          <a:lstStyle/>
          <a:p>
            <a:pPr>
              <a:defRPr>
                <a:solidFill>
                  <a:srgbClr val="FFFFFF"/>
                </a:solidFill>
              </a:defRPr>
            </a:pPr>
            <a:r>
              <a:rPr lang="en-GB" sz="2000">
                <a:solidFill>
                  <a:schemeClr val="bg1"/>
                </a:solidFill>
              </a:rPr>
              <a:t>  </a:t>
            </a:r>
            <a:endParaRPr sz="1350" dirty="0"/>
          </a:p>
        </p:txBody>
      </p:sp>
      <p:sp>
        <p:nvSpPr>
          <p:cNvPr id="18" name="Rectangle 32">
            <a:extLst>
              <a:ext uri="{FF2B5EF4-FFF2-40B4-BE49-F238E27FC236}">
                <a16:creationId xmlns:a16="http://schemas.microsoft.com/office/drawing/2014/main" id="{057B127D-9E15-4F84-8ABF-4D6A67639B0B}"/>
              </a:ext>
            </a:extLst>
          </p:cNvPr>
          <p:cNvSpPr/>
          <p:nvPr/>
        </p:nvSpPr>
        <p:spPr>
          <a:xfrm>
            <a:off x="4283655" y="3447385"/>
            <a:ext cx="4208581" cy="5391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FF6600"/>
          </a:solidFill>
          <a:ln w="12700">
            <a:miter lim="400000"/>
          </a:ln>
        </p:spPr>
        <p:txBody>
          <a:bodyPr lIns="45718" tIns="45718" rIns="45718" bIns="45718" anchor="ctr"/>
          <a:lstStyle/>
          <a:p>
            <a:pPr>
              <a:defRPr>
                <a:solidFill>
                  <a:srgbClr val="FFFFFF"/>
                </a:solidFill>
              </a:defRPr>
            </a:pPr>
            <a:endParaRPr/>
          </a:p>
        </p:txBody>
      </p:sp>
      <p:sp>
        <p:nvSpPr>
          <p:cNvPr id="2" name="Titel 1">
            <a:extLst>
              <a:ext uri="{FF2B5EF4-FFF2-40B4-BE49-F238E27FC236}">
                <a16:creationId xmlns:a16="http://schemas.microsoft.com/office/drawing/2014/main" id="{D0235A7C-472D-4A75-84D5-2BAF8E40DD22}"/>
              </a:ext>
            </a:extLst>
          </p:cNvPr>
          <p:cNvSpPr>
            <a:spLocks noGrp="1"/>
          </p:cNvSpPr>
          <p:nvPr>
            <p:ph type="title"/>
          </p:nvPr>
        </p:nvSpPr>
        <p:spPr/>
        <p:txBody>
          <a:bodyPr/>
          <a:lstStyle/>
          <a:p>
            <a:r>
              <a:rPr lang="en-GB" dirty="0"/>
              <a:t>Conclusion</a:t>
            </a:r>
          </a:p>
        </p:txBody>
      </p:sp>
      <p:sp>
        <p:nvSpPr>
          <p:cNvPr id="3" name="Tijdelijke aanduiding voor inhoud 2">
            <a:extLst>
              <a:ext uri="{FF2B5EF4-FFF2-40B4-BE49-F238E27FC236}">
                <a16:creationId xmlns:a16="http://schemas.microsoft.com/office/drawing/2014/main" id="{84CAF630-F790-421B-AF60-137DCE163EE9}"/>
              </a:ext>
            </a:extLst>
          </p:cNvPr>
          <p:cNvSpPr>
            <a:spLocks noGrp="1"/>
          </p:cNvSpPr>
          <p:nvPr>
            <p:ph idx="1"/>
          </p:nvPr>
        </p:nvSpPr>
        <p:spPr>
          <a:xfrm>
            <a:off x="719836" y="2263373"/>
            <a:ext cx="7772400" cy="1023892"/>
          </a:xfrm>
        </p:spPr>
        <p:txBody>
          <a:bodyPr anchor="ctr">
            <a:noAutofit/>
          </a:bodyPr>
          <a:lstStyle/>
          <a:p>
            <a:pPr marL="0" indent="0" algn="ctr">
              <a:buNone/>
            </a:pPr>
            <a:r>
              <a:rPr lang="en-GB" dirty="0"/>
              <a:t>What is your general feeling about this training and the seven workshops?</a:t>
            </a:r>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26</a:t>
            </a:fld>
            <a:endParaRPr lang="en-US" dirty="0"/>
          </a:p>
        </p:txBody>
      </p:sp>
      <p:sp>
        <p:nvSpPr>
          <p:cNvPr id="9" name="Rectangle 8">
            <a:extLst>
              <a:ext uri="{FF2B5EF4-FFF2-40B4-BE49-F238E27FC236}">
                <a16:creationId xmlns:a16="http://schemas.microsoft.com/office/drawing/2014/main" id="{0C6565FA-D81B-4AEA-B050-7D55E63A4E9A}"/>
              </a:ext>
            </a:extLst>
          </p:cNvPr>
          <p:cNvSpPr/>
          <p:nvPr/>
        </p:nvSpPr>
        <p:spPr>
          <a:xfrm>
            <a:off x="4283655" y="4058074"/>
            <a:ext cx="4208581" cy="53051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92D050"/>
          </a:solidFill>
          <a:ln w="12700">
            <a:miter lim="400000"/>
          </a:ln>
        </p:spPr>
        <p:txBody>
          <a:bodyPr lIns="34289" tIns="34289" rIns="34289" bIns="34289" anchor="ctr"/>
          <a:lstStyle/>
          <a:p>
            <a:pPr>
              <a:defRPr>
                <a:solidFill>
                  <a:srgbClr val="FFFFFF"/>
                </a:solidFill>
              </a:defRPr>
            </a:pPr>
            <a:r>
              <a:rPr lang="en-GB" sz="2000">
                <a:solidFill>
                  <a:schemeClr val="bg1"/>
                </a:solidFill>
              </a:rPr>
              <a:t>  </a:t>
            </a:r>
            <a:endParaRPr sz="1350" dirty="0"/>
          </a:p>
        </p:txBody>
      </p:sp>
      <p:sp>
        <p:nvSpPr>
          <p:cNvPr id="11" name="TextBox 52">
            <a:extLst>
              <a:ext uri="{FF2B5EF4-FFF2-40B4-BE49-F238E27FC236}">
                <a16:creationId xmlns:a16="http://schemas.microsoft.com/office/drawing/2014/main" id="{28E7CD38-3A7B-48D9-829B-E15AB7A183D6}"/>
              </a:ext>
            </a:extLst>
          </p:cNvPr>
          <p:cNvSpPr txBox="1"/>
          <p:nvPr/>
        </p:nvSpPr>
        <p:spPr>
          <a:xfrm>
            <a:off x="4542552" y="4766028"/>
            <a:ext cx="3254784"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en-GB" sz="1800" b="1" dirty="0"/>
              <a:t>How can it be improved?</a:t>
            </a:r>
          </a:p>
        </p:txBody>
      </p:sp>
      <p:sp>
        <p:nvSpPr>
          <p:cNvPr id="12" name="TextBox 52">
            <a:extLst>
              <a:ext uri="{FF2B5EF4-FFF2-40B4-BE49-F238E27FC236}">
                <a16:creationId xmlns:a16="http://schemas.microsoft.com/office/drawing/2014/main" id="{C8300E02-A722-4BC6-891B-C5A73350A570}"/>
              </a:ext>
            </a:extLst>
          </p:cNvPr>
          <p:cNvSpPr txBox="1"/>
          <p:nvPr/>
        </p:nvSpPr>
        <p:spPr>
          <a:xfrm>
            <a:off x="4510687" y="5388067"/>
            <a:ext cx="3254784"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en-GB" sz="1800" b="1" dirty="0"/>
              <a:t>What did you like most?</a:t>
            </a:r>
          </a:p>
        </p:txBody>
      </p:sp>
      <p:sp>
        <p:nvSpPr>
          <p:cNvPr id="14" name="TextBox 52">
            <a:extLst>
              <a:ext uri="{FF2B5EF4-FFF2-40B4-BE49-F238E27FC236}">
                <a16:creationId xmlns:a16="http://schemas.microsoft.com/office/drawing/2014/main" id="{7A787EF2-1549-4FBB-95E1-BDC54E9078A0}"/>
              </a:ext>
            </a:extLst>
          </p:cNvPr>
          <p:cNvSpPr txBox="1"/>
          <p:nvPr/>
        </p:nvSpPr>
        <p:spPr>
          <a:xfrm>
            <a:off x="4542552" y="3534865"/>
            <a:ext cx="3682234"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en-GB" sz="1800" b="1" dirty="0"/>
              <a:t>Were your goals met?</a:t>
            </a:r>
          </a:p>
        </p:txBody>
      </p:sp>
      <p:sp>
        <p:nvSpPr>
          <p:cNvPr id="16" name="TextBox 52">
            <a:extLst>
              <a:ext uri="{FF2B5EF4-FFF2-40B4-BE49-F238E27FC236}">
                <a16:creationId xmlns:a16="http://schemas.microsoft.com/office/drawing/2014/main" id="{D0306B30-0DB6-4DD8-A74F-3FD42F67FFC3}"/>
              </a:ext>
            </a:extLst>
          </p:cNvPr>
          <p:cNvSpPr txBox="1"/>
          <p:nvPr/>
        </p:nvSpPr>
        <p:spPr>
          <a:xfrm>
            <a:off x="4542552" y="4147310"/>
            <a:ext cx="3682234"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en-GB" sz="1800" b="1" dirty="0"/>
              <a:t>Would you give this training yourself?</a:t>
            </a:r>
          </a:p>
        </p:txBody>
      </p:sp>
      <p:sp>
        <p:nvSpPr>
          <p:cNvPr id="32" name="TextBox 52">
            <a:extLst>
              <a:ext uri="{FF2B5EF4-FFF2-40B4-BE49-F238E27FC236}">
                <a16:creationId xmlns:a16="http://schemas.microsoft.com/office/drawing/2014/main" id="{4A8B2DB3-BBD7-4230-9187-E7F142B0033F}"/>
              </a:ext>
            </a:extLst>
          </p:cNvPr>
          <p:cNvSpPr txBox="1"/>
          <p:nvPr/>
        </p:nvSpPr>
        <p:spPr>
          <a:xfrm>
            <a:off x="6834291" y="2551922"/>
            <a:ext cx="2782653" cy="3770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en-US" sz="2000" dirty="0"/>
              <a:t>Were your goals met?</a:t>
            </a:r>
            <a:endParaRPr sz="2000" dirty="0"/>
          </a:p>
        </p:txBody>
      </p:sp>
      <p:sp>
        <p:nvSpPr>
          <p:cNvPr id="15" name="Текстово поле 14">
            <a:extLst>
              <a:ext uri="{FF2B5EF4-FFF2-40B4-BE49-F238E27FC236}">
                <a16:creationId xmlns:a16="http://schemas.microsoft.com/office/drawing/2014/main" id="{849FA1F7-7343-44F6-96F8-89F4BE08BABB}"/>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6</a:t>
            </a:r>
            <a:endParaRPr lang="bg-BG" b="1" dirty="0">
              <a:solidFill>
                <a:schemeClr val="accent3">
                  <a:lumMod val="75000"/>
                </a:schemeClr>
              </a:solidFill>
            </a:endParaRPr>
          </a:p>
        </p:txBody>
      </p:sp>
      <p:pic>
        <p:nvPicPr>
          <p:cNvPr id="5" name="Картина 4">
            <a:extLst>
              <a:ext uri="{FF2B5EF4-FFF2-40B4-BE49-F238E27FC236}">
                <a16:creationId xmlns:a16="http://schemas.microsoft.com/office/drawing/2014/main" id="{E456F64B-55D8-4AB2-942C-5AB800464B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9456" y="3429000"/>
            <a:ext cx="2109068" cy="2431118"/>
          </a:xfrm>
          <a:prstGeom prst="rect">
            <a:avLst/>
          </a:prstGeom>
        </p:spPr>
      </p:pic>
    </p:spTree>
    <p:extLst>
      <p:ext uri="{BB962C8B-B14F-4D97-AF65-F5344CB8AC3E}">
        <p14:creationId xmlns:p14="http://schemas.microsoft.com/office/powerpoint/2010/main" val="73324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iterate>
                                    <p:tmAbs val="0"/>
                                  </p:iterate>
                                  <p:childTnLst>
                                    <p:set>
                                      <p:cBhvr>
                                        <p:cTn id="10" fill="hold"/>
                                        <p:tgtEl>
                                          <p:spTgt spid="18"/>
                                        </p:tgtEl>
                                        <p:attrNameLst>
                                          <p:attrName>style.visibility</p:attrName>
                                        </p:attrNameLst>
                                      </p:cBhvr>
                                      <p:to>
                                        <p:strVal val="visible"/>
                                      </p:to>
                                    </p:set>
                                    <p:animEffect transition="in" filter="wipe(left)">
                                      <p:cBhvr>
                                        <p:cTn id="11" dur="100"/>
                                        <p:tgtEl>
                                          <p:spTgt spid="18"/>
                                        </p:tgtEl>
                                      </p:cBhvr>
                                    </p:animEffect>
                                  </p:childTnLst>
                                </p:cTn>
                              </p:par>
                              <p:par>
                                <p:cTn id="12" presetID="4" presetClass="entr" presetSubtype="32" fill="hold" grpId="0" nodeType="withEffect">
                                  <p:stCondLst>
                                    <p:cond delay="0"/>
                                  </p:stCondLst>
                                  <p:iterate>
                                    <p:tmAbs val="0"/>
                                  </p:iterate>
                                  <p:childTnLst>
                                    <p:set>
                                      <p:cBhvr>
                                        <p:cTn id="13" fill="hold"/>
                                        <p:tgtEl>
                                          <p:spTgt spid="14"/>
                                        </p:tgtEl>
                                        <p:attrNameLst>
                                          <p:attrName>style.visibility</p:attrName>
                                        </p:attrNameLst>
                                      </p:cBhvr>
                                      <p:to>
                                        <p:strVal val="visible"/>
                                      </p:to>
                                    </p:set>
                                    <p:animEffect transition="in" filter="box(out)">
                                      <p:cBhvr>
                                        <p:cTn id="14" dur="1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p:tmAbs val="0"/>
                                  </p:iterate>
                                  <p:childTnLst>
                                    <p:set>
                                      <p:cBhvr>
                                        <p:cTn id="18" fill="hold"/>
                                        <p:tgtEl>
                                          <p:spTgt spid="9"/>
                                        </p:tgtEl>
                                        <p:attrNameLst>
                                          <p:attrName>style.visibility</p:attrName>
                                        </p:attrNameLst>
                                      </p:cBhvr>
                                      <p:to>
                                        <p:strVal val="visible"/>
                                      </p:to>
                                    </p:set>
                                    <p:animEffect transition="in" filter="wipe(left)">
                                      <p:cBhvr>
                                        <p:cTn id="19" dur="100"/>
                                        <p:tgtEl>
                                          <p:spTgt spid="9"/>
                                        </p:tgtEl>
                                      </p:cBhvr>
                                    </p:animEffect>
                                  </p:childTnLst>
                                </p:cTn>
                              </p:par>
                              <p:par>
                                <p:cTn id="20" presetID="4" presetClass="entr" presetSubtype="32" fill="hold" grpId="0" nodeType="withEffect">
                                  <p:stCondLst>
                                    <p:cond delay="0"/>
                                  </p:stCondLst>
                                  <p:iterate>
                                    <p:tmAbs val="0"/>
                                  </p:iterate>
                                  <p:childTnLst>
                                    <p:set>
                                      <p:cBhvr>
                                        <p:cTn id="21" fill="hold"/>
                                        <p:tgtEl>
                                          <p:spTgt spid="16"/>
                                        </p:tgtEl>
                                        <p:attrNameLst>
                                          <p:attrName>style.visibility</p:attrName>
                                        </p:attrNameLst>
                                      </p:cBhvr>
                                      <p:to>
                                        <p:strVal val="visible"/>
                                      </p:to>
                                    </p:set>
                                    <p:animEffect transition="in" filter="box(out)">
                                      <p:cBhvr>
                                        <p:cTn id="22" dur="1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p:tmAbs val="0"/>
                                  </p:iterate>
                                  <p:childTnLst>
                                    <p:set>
                                      <p:cBhvr>
                                        <p:cTn id="26" fill="hold"/>
                                        <p:tgtEl>
                                          <p:spTgt spid="13"/>
                                        </p:tgtEl>
                                        <p:attrNameLst>
                                          <p:attrName>style.visibility</p:attrName>
                                        </p:attrNameLst>
                                      </p:cBhvr>
                                      <p:to>
                                        <p:strVal val="visible"/>
                                      </p:to>
                                    </p:set>
                                    <p:animEffect transition="in" filter="wipe(left)">
                                      <p:cBhvr>
                                        <p:cTn id="27" dur="100"/>
                                        <p:tgtEl>
                                          <p:spTgt spid="13"/>
                                        </p:tgtEl>
                                      </p:cBhvr>
                                    </p:animEffect>
                                  </p:childTnLst>
                                </p:cTn>
                              </p:par>
                              <p:par>
                                <p:cTn id="28" presetID="4" presetClass="entr" presetSubtype="32" fill="hold" grpId="0" nodeType="withEffect">
                                  <p:stCondLst>
                                    <p:cond delay="0"/>
                                  </p:stCondLst>
                                  <p:iterate>
                                    <p:tmAbs val="0"/>
                                  </p:iterate>
                                  <p:childTnLst>
                                    <p:set>
                                      <p:cBhvr>
                                        <p:cTn id="29" fill="hold"/>
                                        <p:tgtEl>
                                          <p:spTgt spid="11"/>
                                        </p:tgtEl>
                                        <p:attrNameLst>
                                          <p:attrName>style.visibility</p:attrName>
                                        </p:attrNameLst>
                                      </p:cBhvr>
                                      <p:to>
                                        <p:strVal val="visible"/>
                                      </p:to>
                                    </p:set>
                                    <p:animEffect transition="in" filter="box(out)">
                                      <p:cBhvr>
                                        <p:cTn id="30" dur="1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p:tmAbs val="0"/>
                                  </p:iterate>
                                  <p:childTnLst>
                                    <p:set>
                                      <p:cBhvr>
                                        <p:cTn id="34" fill="hold"/>
                                        <p:tgtEl>
                                          <p:spTgt spid="19"/>
                                        </p:tgtEl>
                                        <p:attrNameLst>
                                          <p:attrName>style.visibility</p:attrName>
                                        </p:attrNameLst>
                                      </p:cBhvr>
                                      <p:to>
                                        <p:strVal val="visible"/>
                                      </p:to>
                                    </p:set>
                                    <p:animEffect transition="in" filter="wipe(left)">
                                      <p:cBhvr>
                                        <p:cTn id="35" dur="100"/>
                                        <p:tgtEl>
                                          <p:spTgt spid="19"/>
                                        </p:tgtEl>
                                      </p:cBhvr>
                                    </p:animEffect>
                                  </p:childTnLst>
                                </p:cTn>
                              </p:par>
                              <p:par>
                                <p:cTn id="36" presetID="4" presetClass="entr" presetSubtype="32" fill="hold" grpId="0" nodeType="withEffect">
                                  <p:stCondLst>
                                    <p:cond delay="0"/>
                                  </p:stCondLst>
                                  <p:iterate>
                                    <p:tmAbs val="0"/>
                                  </p:iterate>
                                  <p:childTnLst>
                                    <p:set>
                                      <p:cBhvr>
                                        <p:cTn id="37" fill="hold"/>
                                        <p:tgtEl>
                                          <p:spTgt spid="12"/>
                                        </p:tgtEl>
                                        <p:attrNameLst>
                                          <p:attrName>style.visibility</p:attrName>
                                        </p:attrNameLst>
                                      </p:cBhvr>
                                      <p:to>
                                        <p:strVal val="visible"/>
                                      </p:to>
                                    </p:set>
                                    <p:animEffect transition="in" filter="box(out)">
                                      <p:cBhvr>
                                        <p:cTn id="38" dur="1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3">
                                            <p:txEl>
                                              <p:pRg st="0" end="0"/>
                                            </p:txEl>
                                          </p:spTgt>
                                        </p:tgtEl>
                                      </p:cBhvr>
                                    </p:animEffect>
                                    <p:set>
                                      <p:cBhvr>
                                        <p:cTn id="43" dur="1" fill="hold">
                                          <p:stCondLst>
                                            <p:cond delay="499"/>
                                          </p:stCondLst>
                                        </p:cTn>
                                        <p:tgtEl>
                                          <p:spTgt spid="3">
                                            <p:txEl>
                                              <p:pRg st="0" end="0"/>
                                            </p:txEl>
                                          </p:spTgt>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3">
                                            <p:bg/>
                                          </p:spTgt>
                                        </p:tgtEl>
                                      </p:cBhvr>
                                    </p:animEffect>
                                    <p:set>
                                      <p:cBhvr>
                                        <p:cTn id="46" dur="1" fill="hold">
                                          <p:stCondLst>
                                            <p:cond delay="499"/>
                                          </p:stCondLst>
                                        </p:cTn>
                                        <p:tgtEl>
                                          <p:spTgt spid="3">
                                            <p:bg/>
                                          </p:spTgt>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18"/>
                                        </p:tgtEl>
                                      </p:cBhvr>
                                    </p:animEffect>
                                    <p:set>
                                      <p:cBhvr>
                                        <p:cTn id="49" dur="1" fill="hold">
                                          <p:stCondLst>
                                            <p:cond delay="499"/>
                                          </p:stCondLst>
                                        </p:cTn>
                                        <p:tgtEl>
                                          <p:spTgt spid="18"/>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14"/>
                                        </p:tgtEl>
                                      </p:cBhvr>
                                    </p:animEffect>
                                    <p:set>
                                      <p:cBhvr>
                                        <p:cTn id="52" dur="1" fill="hold">
                                          <p:stCondLst>
                                            <p:cond delay="499"/>
                                          </p:stCondLst>
                                        </p:cTn>
                                        <p:tgtEl>
                                          <p:spTgt spid="14"/>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9"/>
                                        </p:tgtEl>
                                      </p:cBhvr>
                                    </p:animEffect>
                                    <p:set>
                                      <p:cBhvr>
                                        <p:cTn id="55" dur="1" fill="hold">
                                          <p:stCondLst>
                                            <p:cond delay="499"/>
                                          </p:stCondLst>
                                        </p:cTn>
                                        <p:tgtEl>
                                          <p:spTgt spid="9"/>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16"/>
                                        </p:tgtEl>
                                      </p:cBhvr>
                                    </p:animEffect>
                                    <p:set>
                                      <p:cBhvr>
                                        <p:cTn id="58" dur="1" fill="hold">
                                          <p:stCondLst>
                                            <p:cond delay="499"/>
                                          </p:stCondLst>
                                        </p:cTn>
                                        <p:tgtEl>
                                          <p:spTgt spid="16"/>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13"/>
                                        </p:tgtEl>
                                      </p:cBhvr>
                                    </p:animEffect>
                                    <p:set>
                                      <p:cBhvr>
                                        <p:cTn id="61" dur="1" fill="hold">
                                          <p:stCondLst>
                                            <p:cond delay="499"/>
                                          </p:stCondLst>
                                        </p:cTn>
                                        <p:tgtEl>
                                          <p:spTgt spid="13"/>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11"/>
                                        </p:tgtEl>
                                      </p:cBhvr>
                                    </p:animEffect>
                                    <p:set>
                                      <p:cBhvr>
                                        <p:cTn id="64" dur="1" fill="hold">
                                          <p:stCondLst>
                                            <p:cond delay="499"/>
                                          </p:stCondLst>
                                        </p:cTn>
                                        <p:tgtEl>
                                          <p:spTgt spid="11"/>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19"/>
                                        </p:tgtEl>
                                      </p:cBhvr>
                                    </p:animEffect>
                                    <p:set>
                                      <p:cBhvr>
                                        <p:cTn id="67" dur="1" fill="hold">
                                          <p:stCondLst>
                                            <p:cond delay="499"/>
                                          </p:stCondLst>
                                        </p:cTn>
                                        <p:tgtEl>
                                          <p:spTgt spid="19"/>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12"/>
                                        </p:tgtEl>
                                      </p:cBhvr>
                                    </p:animEffect>
                                    <p:set>
                                      <p:cBhvr>
                                        <p:cTn id="70" dur="1" fill="hold">
                                          <p:stCondLst>
                                            <p:cond delay="499"/>
                                          </p:stCondLst>
                                        </p:cTn>
                                        <p:tgtEl>
                                          <p:spTgt spid="12"/>
                                        </p:tgtEl>
                                        <p:attrNameLst>
                                          <p:attrName>style.visibility</p:attrName>
                                        </p:attrNameLst>
                                      </p:cBhvr>
                                      <p:to>
                                        <p:strVal val="hidden"/>
                                      </p:to>
                                    </p:set>
                                  </p:childTnLst>
                                </p:cTn>
                              </p:par>
                              <p:par>
                                <p:cTn id="71" presetID="1" presetClass="entr" presetSubtype="0" fill="hold" nodeType="withEffect">
                                  <p:stCondLst>
                                    <p:cond delay="0"/>
                                  </p:stCondLst>
                                  <p:childTnLst>
                                    <p:set>
                                      <p:cBhvr>
                                        <p:cTn id="7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advAuto="0"/>
      <p:bldP spid="19" grpId="1" animBg="1"/>
      <p:bldP spid="13" grpId="0" animBg="1" advAuto="0"/>
      <p:bldP spid="13" grpId="1" animBg="1"/>
      <p:bldP spid="18" grpId="0" animBg="1" advAuto="0"/>
      <p:bldP spid="18" grpId="1" animBg="1"/>
      <p:bldP spid="3" grpId="0" uiExpand="1" build="p" animBg="1"/>
      <p:bldP spid="9" grpId="0" animBg="1" advAuto="0"/>
      <p:bldP spid="9" grpId="1" animBg="1"/>
      <p:bldP spid="11" grpId="0" animBg="1" advAuto="0"/>
      <p:bldP spid="11" grpId="1" animBg="1"/>
      <p:bldP spid="12" grpId="0" animBg="1" advAuto="0"/>
      <p:bldP spid="12" grpId="1" animBg="1"/>
      <p:bldP spid="14" grpId="0" animBg="1" advAuto="0"/>
      <p:bldP spid="14" grpId="1" animBg="1"/>
      <p:bldP spid="16" grpId="0" animBg="1" advAuto="0"/>
      <p:bldP spid="16"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www.armourproject.eu</a:t>
            </a:r>
          </a:p>
        </p:txBody>
      </p:sp>
      <p:sp>
        <p:nvSpPr>
          <p:cNvPr id="2" name="Text Placeholder 1"/>
          <p:cNvSpPr>
            <a:spLocks noGrp="1"/>
          </p:cNvSpPr>
          <p:nvPr>
            <p:ph type="body" sz="quarter" idx="13"/>
          </p:nvPr>
        </p:nvSpPr>
        <p:spPr>
          <a:xfrm>
            <a:off x="1652567" y="3429000"/>
            <a:ext cx="5854699" cy="736600"/>
          </a:xfrm>
        </p:spPr>
        <p:txBody>
          <a:bodyPr/>
          <a:lstStyle/>
          <a:p>
            <a:pPr algn="ctr"/>
            <a:r>
              <a:rPr lang="en-US" dirty="0"/>
              <a:t>Thank you!</a:t>
            </a:r>
          </a:p>
        </p:txBody>
      </p:sp>
    </p:spTree>
    <p:extLst>
      <p:ext uri="{BB962C8B-B14F-4D97-AF65-F5344CB8AC3E}">
        <p14:creationId xmlns:p14="http://schemas.microsoft.com/office/powerpoint/2010/main" val="1318929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1C8255E-078C-44DC-B247-9A426F9CE89E}"/>
              </a:ext>
            </a:extLst>
          </p:cNvPr>
          <p:cNvSpPr>
            <a:spLocks noGrp="1"/>
          </p:cNvSpPr>
          <p:nvPr>
            <p:ph type="title"/>
          </p:nvPr>
        </p:nvSpPr>
        <p:spPr/>
        <p:txBody>
          <a:bodyPr/>
          <a:lstStyle/>
          <a:p>
            <a:r>
              <a:rPr lang="en-US" dirty="0"/>
              <a:t>Question</a:t>
            </a:r>
          </a:p>
        </p:txBody>
      </p:sp>
      <p:sp>
        <p:nvSpPr>
          <p:cNvPr id="3" name="Контейнер за съдържание 2">
            <a:extLst>
              <a:ext uri="{FF2B5EF4-FFF2-40B4-BE49-F238E27FC236}">
                <a16:creationId xmlns:a16="http://schemas.microsoft.com/office/drawing/2014/main" id="{4F5C4E3B-1774-44A5-8C9A-44248549B247}"/>
              </a:ext>
            </a:extLst>
          </p:cNvPr>
          <p:cNvSpPr>
            <a:spLocks noGrp="1"/>
          </p:cNvSpPr>
          <p:nvPr>
            <p:ph idx="1"/>
          </p:nvPr>
        </p:nvSpPr>
        <p:spPr>
          <a:xfrm>
            <a:off x="1295400" y="2568234"/>
            <a:ext cx="6553200" cy="2908491"/>
          </a:xfrm>
          <a:ln/>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anchor="ctr">
            <a:normAutofit/>
          </a:bodyPr>
          <a:lstStyle/>
          <a:p>
            <a:pPr marL="0" indent="0" algn="ctr">
              <a:buNone/>
            </a:pPr>
            <a:r>
              <a:rPr lang="en-US" sz="2200" dirty="0"/>
              <a:t>See if you encounter situations to which you </a:t>
            </a:r>
            <a:br>
              <a:rPr lang="en-US" sz="2200" dirty="0"/>
            </a:br>
            <a:r>
              <a:rPr lang="en-US" sz="2200" dirty="0"/>
              <a:t>can apply what you’ve learned so far</a:t>
            </a:r>
          </a:p>
        </p:txBody>
      </p:sp>
      <p:sp>
        <p:nvSpPr>
          <p:cNvPr id="7" name="Контейнер за номер на слайда 6">
            <a:extLst>
              <a:ext uri="{FF2B5EF4-FFF2-40B4-BE49-F238E27FC236}">
                <a16:creationId xmlns:a16="http://schemas.microsoft.com/office/drawing/2014/main" id="{398434F5-A7C3-44F4-B19B-C06994A4B16E}"/>
              </a:ext>
            </a:extLst>
          </p:cNvPr>
          <p:cNvSpPr>
            <a:spLocks noGrp="1"/>
          </p:cNvSpPr>
          <p:nvPr>
            <p:ph type="sldNum" sz="quarter" idx="12"/>
          </p:nvPr>
        </p:nvSpPr>
        <p:spPr/>
        <p:txBody>
          <a:bodyPr/>
          <a:lstStyle/>
          <a:p>
            <a:fld id="{CB318F78-A315-46C9-8B3F-2431B4397D31}" type="slidenum">
              <a:rPr lang="en-US" smtClean="0"/>
              <a:t>2</a:t>
            </a:fld>
            <a:endParaRPr lang="en-US"/>
          </a:p>
        </p:txBody>
      </p:sp>
      <p:sp>
        <p:nvSpPr>
          <p:cNvPr id="5" name="Текстово поле 4">
            <a:extLst>
              <a:ext uri="{FF2B5EF4-FFF2-40B4-BE49-F238E27FC236}">
                <a16:creationId xmlns:a16="http://schemas.microsoft.com/office/drawing/2014/main" id="{DB919C4D-AF10-4253-9BB5-7F62F0837FA8}"/>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1</a:t>
            </a:r>
            <a:endParaRPr lang="bg-BG" b="1" dirty="0">
              <a:solidFill>
                <a:schemeClr val="accent3">
                  <a:lumMod val="75000"/>
                </a:schemeClr>
              </a:solidFill>
            </a:endParaRPr>
          </a:p>
        </p:txBody>
      </p:sp>
    </p:spTree>
    <p:extLst>
      <p:ext uri="{BB962C8B-B14F-4D97-AF65-F5344CB8AC3E}">
        <p14:creationId xmlns:p14="http://schemas.microsoft.com/office/powerpoint/2010/main" val="378984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6E45350-9C36-4921-AD66-BF41A9E248E2}"/>
              </a:ext>
            </a:extLst>
          </p:cNvPr>
          <p:cNvSpPr>
            <a:spLocks noGrp="1"/>
          </p:cNvSpPr>
          <p:nvPr>
            <p:ph idx="1"/>
          </p:nvPr>
        </p:nvSpPr>
        <p:spPr/>
        <p:txBody>
          <a:bodyPr>
            <a:normAutofit/>
          </a:bodyPr>
          <a:lstStyle/>
          <a:p>
            <a:pPr marL="457200" indent="-457200">
              <a:buFont typeface="+mj-lt"/>
              <a:buAutoNum type="arabicPeriod"/>
            </a:pPr>
            <a:r>
              <a:rPr lang="en-US" dirty="0"/>
              <a:t>Recap of Day 2</a:t>
            </a:r>
          </a:p>
          <a:p>
            <a:pPr marL="457200" indent="-457200">
              <a:buFont typeface="+mj-lt"/>
              <a:buAutoNum type="arabicPeriod"/>
            </a:pPr>
            <a:r>
              <a:rPr lang="en-US" dirty="0"/>
              <a:t>Conflict resolution</a:t>
            </a:r>
          </a:p>
          <a:p>
            <a:pPr marL="400050" lvl="1" indent="46038">
              <a:buNone/>
            </a:pPr>
            <a:r>
              <a:rPr lang="en-US" sz="2400" dirty="0">
                <a:solidFill>
                  <a:schemeClr val="tx1">
                    <a:lumMod val="75000"/>
                    <a:lumOff val="25000"/>
                  </a:schemeClr>
                </a:solidFill>
              </a:rPr>
              <a:t>incl. Exercises</a:t>
            </a:r>
          </a:p>
          <a:p>
            <a:pPr marL="457200" indent="-457200">
              <a:buFont typeface="+mj-lt"/>
              <a:buAutoNum type="arabicPeriod"/>
            </a:pPr>
            <a:r>
              <a:rPr lang="en-US" dirty="0"/>
              <a:t>Proportionate state response</a:t>
            </a:r>
          </a:p>
          <a:p>
            <a:pPr marL="400050" lvl="1" indent="46038">
              <a:buNone/>
            </a:pPr>
            <a:r>
              <a:rPr lang="en-US" sz="2400" dirty="0">
                <a:solidFill>
                  <a:schemeClr val="tx1">
                    <a:lumMod val="75000"/>
                    <a:lumOff val="25000"/>
                  </a:schemeClr>
                </a:solidFill>
              </a:rPr>
              <a:t>incl. Exercises</a:t>
            </a:r>
          </a:p>
          <a:p>
            <a:pPr marL="457200" indent="-457200">
              <a:buFont typeface="+mj-lt"/>
              <a:buAutoNum type="arabicPeriod"/>
            </a:pPr>
            <a:r>
              <a:rPr lang="en-US" dirty="0"/>
              <a:t>Best practices</a:t>
            </a:r>
          </a:p>
          <a:p>
            <a:pPr marL="457200" indent="-457200">
              <a:buFont typeface="+mj-lt"/>
              <a:buAutoNum type="arabicPeriod"/>
            </a:pPr>
            <a:r>
              <a:rPr lang="en-US" dirty="0"/>
              <a:t>Feedback</a:t>
            </a:r>
          </a:p>
          <a:p>
            <a:pPr marL="457200" indent="-457200">
              <a:buFont typeface="+mj-lt"/>
              <a:buAutoNum type="arabicPeriod"/>
            </a:pPr>
            <a:r>
              <a:rPr lang="en-US" dirty="0"/>
              <a:t>Conclusion</a:t>
            </a:r>
            <a:endParaRPr lang="en-GB" dirty="0"/>
          </a:p>
        </p:txBody>
      </p:sp>
      <p:sp>
        <p:nvSpPr>
          <p:cNvPr id="6" name="Tijdelijke aanduiding voor dianummer 5">
            <a:extLst>
              <a:ext uri="{FF2B5EF4-FFF2-40B4-BE49-F238E27FC236}">
                <a16:creationId xmlns:a16="http://schemas.microsoft.com/office/drawing/2014/main" id="{1E2ED86B-3F0B-4DB6-9398-466E10AF7E27}"/>
              </a:ext>
            </a:extLst>
          </p:cNvPr>
          <p:cNvSpPr>
            <a:spLocks noGrp="1"/>
          </p:cNvSpPr>
          <p:nvPr>
            <p:ph type="sldNum" sz="quarter" idx="12"/>
          </p:nvPr>
        </p:nvSpPr>
        <p:spPr/>
        <p:txBody>
          <a:bodyPr/>
          <a:lstStyle/>
          <a:p>
            <a:fld id="{CB318F78-A315-46C9-8B3F-2431B4397D31}" type="slidenum">
              <a:rPr lang="en-US" smtClean="0"/>
              <a:t>3</a:t>
            </a:fld>
            <a:endParaRPr lang="en-US" dirty="0"/>
          </a:p>
        </p:txBody>
      </p:sp>
      <p:sp>
        <p:nvSpPr>
          <p:cNvPr id="5" name="Заглавие 4">
            <a:extLst>
              <a:ext uri="{FF2B5EF4-FFF2-40B4-BE49-F238E27FC236}">
                <a16:creationId xmlns:a16="http://schemas.microsoft.com/office/drawing/2014/main" id="{F045F4F0-DFF0-4F8D-AEBE-AA1CFAC92E14}"/>
              </a:ext>
            </a:extLst>
          </p:cNvPr>
          <p:cNvSpPr>
            <a:spLocks noGrp="1"/>
          </p:cNvSpPr>
          <p:nvPr>
            <p:ph type="title"/>
          </p:nvPr>
        </p:nvSpPr>
        <p:spPr/>
        <p:txBody>
          <a:bodyPr/>
          <a:lstStyle/>
          <a:p>
            <a:r>
              <a:rPr lang="en-US" dirty="0"/>
              <a:t>Today’s programme</a:t>
            </a:r>
            <a:endParaRPr lang="bg-BG" dirty="0"/>
          </a:p>
        </p:txBody>
      </p:sp>
      <p:sp>
        <p:nvSpPr>
          <p:cNvPr id="7" name="Текстово поле 6">
            <a:extLst>
              <a:ext uri="{FF2B5EF4-FFF2-40B4-BE49-F238E27FC236}">
                <a16:creationId xmlns:a16="http://schemas.microsoft.com/office/drawing/2014/main" id="{749EDDB7-3E8A-4341-9C0A-2BE67D83D7EF}"/>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1</a:t>
            </a:r>
            <a:endParaRPr lang="bg-BG" b="1" dirty="0">
              <a:solidFill>
                <a:schemeClr val="accent3">
                  <a:lumMod val="75000"/>
                </a:schemeClr>
              </a:solidFill>
            </a:endParaRPr>
          </a:p>
        </p:txBody>
      </p:sp>
    </p:spTree>
    <p:extLst>
      <p:ext uri="{BB962C8B-B14F-4D97-AF65-F5344CB8AC3E}">
        <p14:creationId xmlns:p14="http://schemas.microsoft.com/office/powerpoint/2010/main" val="1916496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номер на слайда 5">
            <a:extLst>
              <a:ext uri="{FF2B5EF4-FFF2-40B4-BE49-F238E27FC236}">
                <a16:creationId xmlns:a16="http://schemas.microsoft.com/office/drawing/2014/main" id="{50B5F2F4-BDB3-45BC-A488-2284C2508A0E}"/>
              </a:ext>
            </a:extLst>
          </p:cNvPr>
          <p:cNvSpPr>
            <a:spLocks noGrp="1"/>
          </p:cNvSpPr>
          <p:nvPr>
            <p:ph type="sldNum" sz="quarter" idx="12"/>
          </p:nvPr>
        </p:nvSpPr>
        <p:spPr/>
        <p:txBody>
          <a:bodyPr/>
          <a:lstStyle/>
          <a:p>
            <a:fld id="{CB318F78-A315-46C9-8B3F-2431B4397D31}" type="slidenum">
              <a:rPr lang="en-US" smtClean="0"/>
              <a:t>4</a:t>
            </a:fld>
            <a:endParaRPr lang="en-US" dirty="0"/>
          </a:p>
        </p:txBody>
      </p:sp>
      <p:pic>
        <p:nvPicPr>
          <p:cNvPr id="30" name="Картина 29" descr="Картина, която съдържа текст, удрящ&#10;&#10;Описанието е генерирано автоматично">
            <a:extLst>
              <a:ext uri="{FF2B5EF4-FFF2-40B4-BE49-F238E27FC236}">
                <a16:creationId xmlns:a16="http://schemas.microsoft.com/office/drawing/2014/main" id="{9401A3B3-A3FC-436E-8C03-66F715C8F1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8179" y="1423763"/>
            <a:ext cx="3268664" cy="573312"/>
          </a:xfrm>
          <a:prstGeom prst="rect">
            <a:avLst/>
          </a:prstGeom>
        </p:spPr>
      </p:pic>
      <p:pic>
        <p:nvPicPr>
          <p:cNvPr id="34" name="Картина 33">
            <a:extLst>
              <a:ext uri="{FF2B5EF4-FFF2-40B4-BE49-F238E27FC236}">
                <a16:creationId xmlns:a16="http://schemas.microsoft.com/office/drawing/2014/main" id="{C517BE47-19ED-4B5A-BF2F-B7D89B8BE4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8814" y="3764913"/>
            <a:ext cx="2807391" cy="1185102"/>
          </a:xfrm>
          <a:prstGeom prst="rect">
            <a:avLst/>
          </a:prstGeom>
        </p:spPr>
      </p:pic>
      <p:pic>
        <p:nvPicPr>
          <p:cNvPr id="36" name="Картина 35" descr="Картина, която съдържа текст, визитка, екранна снимка&#10;&#10;Описанието е генерирано автоматично">
            <a:extLst>
              <a:ext uri="{FF2B5EF4-FFF2-40B4-BE49-F238E27FC236}">
                <a16:creationId xmlns:a16="http://schemas.microsoft.com/office/drawing/2014/main" id="{42F7BCFD-EF0E-4CB5-A110-3EE579C9D4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00112" y="4964033"/>
            <a:ext cx="3897886" cy="1836023"/>
          </a:xfrm>
          <a:prstGeom prst="rect">
            <a:avLst/>
          </a:prstGeom>
        </p:spPr>
      </p:pic>
      <p:pic>
        <p:nvPicPr>
          <p:cNvPr id="38" name="Картина 37" descr="Картина, която съдържа текст, удрящ&#10;&#10;Описанието е генерирано автоматично">
            <a:extLst>
              <a:ext uri="{FF2B5EF4-FFF2-40B4-BE49-F238E27FC236}">
                <a16:creationId xmlns:a16="http://schemas.microsoft.com/office/drawing/2014/main" id="{E65B0258-6EBD-4413-BD5C-D2BE2F24B9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9229" y="1429659"/>
            <a:ext cx="3268664" cy="530183"/>
          </a:xfrm>
          <a:prstGeom prst="rect">
            <a:avLst/>
          </a:prstGeom>
        </p:spPr>
      </p:pic>
      <p:pic>
        <p:nvPicPr>
          <p:cNvPr id="44" name="Картина 43">
            <a:extLst>
              <a:ext uri="{FF2B5EF4-FFF2-40B4-BE49-F238E27FC236}">
                <a16:creationId xmlns:a16="http://schemas.microsoft.com/office/drawing/2014/main" id="{655F0184-6F1F-407B-8962-2ED01C402C0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42579" y="1325793"/>
            <a:ext cx="457533" cy="5395686"/>
          </a:xfrm>
          <a:prstGeom prst="rect">
            <a:avLst/>
          </a:prstGeom>
        </p:spPr>
      </p:pic>
      <p:grpSp>
        <p:nvGrpSpPr>
          <p:cNvPr id="64" name="Групиране 63">
            <a:extLst>
              <a:ext uri="{FF2B5EF4-FFF2-40B4-BE49-F238E27FC236}">
                <a16:creationId xmlns:a16="http://schemas.microsoft.com/office/drawing/2014/main" id="{56ACA92C-6983-4800-B893-4E8D34EFC066}"/>
              </a:ext>
            </a:extLst>
          </p:cNvPr>
          <p:cNvGrpSpPr/>
          <p:nvPr/>
        </p:nvGrpSpPr>
        <p:grpSpPr>
          <a:xfrm>
            <a:off x="7446843" y="1242632"/>
            <a:ext cx="1620957" cy="1492716"/>
            <a:chOff x="7446843" y="1242632"/>
            <a:chExt cx="1620957" cy="1492716"/>
          </a:xfrm>
        </p:grpSpPr>
        <p:sp>
          <p:nvSpPr>
            <p:cNvPr id="46" name="Текстово поле 45">
              <a:extLst>
                <a:ext uri="{FF2B5EF4-FFF2-40B4-BE49-F238E27FC236}">
                  <a16:creationId xmlns:a16="http://schemas.microsoft.com/office/drawing/2014/main" id="{F7D94996-CE37-400D-892A-0E66327AF160}"/>
                </a:ext>
              </a:extLst>
            </p:cNvPr>
            <p:cNvSpPr txBox="1"/>
            <p:nvPr/>
          </p:nvSpPr>
          <p:spPr>
            <a:xfrm>
              <a:off x="7601109" y="1242632"/>
              <a:ext cx="1466691" cy="1492716"/>
            </a:xfrm>
            <a:prstGeom prst="rect">
              <a:avLst/>
            </a:prstGeom>
            <a:solidFill>
              <a:schemeClr val="bg1">
                <a:lumMod val="95000"/>
              </a:schemeClr>
            </a:solidFill>
            <a:ln>
              <a:solidFill>
                <a:schemeClr val="bg1">
                  <a:lumMod val="75000"/>
                </a:schemeClr>
              </a:solidFill>
            </a:ln>
          </p:spPr>
          <p:txBody>
            <a:bodyPr wrap="square">
              <a:spAutoFit/>
            </a:bodyPr>
            <a:lstStyle/>
            <a:p>
              <a:pPr marL="174625" indent="-174625">
                <a:buFont typeface="Arial" panose="020B0604020202020204" pitchFamily="34" charset="0"/>
                <a:buChar char="•"/>
              </a:pPr>
              <a:r>
                <a:rPr lang="nl-NL" sz="1300" dirty="0"/>
                <a:t>Personal experience with discrimination </a:t>
              </a:r>
              <a:endParaRPr lang="en-GB" sz="1300" dirty="0"/>
            </a:p>
            <a:p>
              <a:pPr marL="174625" indent="-174625">
                <a:buFont typeface="Arial" panose="020B0604020202020204" pitchFamily="34" charset="0"/>
                <a:buChar char="•"/>
              </a:pPr>
              <a:r>
                <a:rPr lang="nl-NL" sz="1300" dirty="0"/>
                <a:t>Problems at home</a:t>
              </a:r>
            </a:p>
            <a:p>
              <a:pPr marL="174625" indent="-174625">
                <a:buFont typeface="Arial" panose="020B0604020202020204" pitchFamily="34" charset="0"/>
                <a:buChar char="•"/>
              </a:pPr>
              <a:r>
                <a:rPr lang="nl-NL" sz="1300" dirty="0"/>
                <a:t>Confrontation w. death</a:t>
              </a:r>
            </a:p>
          </p:txBody>
        </p:sp>
        <p:cxnSp>
          <p:nvCxnSpPr>
            <p:cNvPr id="54" name="Съединител: извита линия 53">
              <a:extLst>
                <a:ext uri="{FF2B5EF4-FFF2-40B4-BE49-F238E27FC236}">
                  <a16:creationId xmlns:a16="http://schemas.microsoft.com/office/drawing/2014/main" id="{706E402E-9F8B-442A-84D4-4BF1C4DA4790}"/>
                </a:ext>
              </a:extLst>
            </p:cNvPr>
            <p:cNvCxnSpPr>
              <a:cxnSpLocks/>
              <a:endCxn id="46" idx="1"/>
            </p:cNvCxnSpPr>
            <p:nvPr/>
          </p:nvCxnSpPr>
          <p:spPr>
            <a:xfrm rot="5400000" flipH="1" flipV="1">
              <a:off x="7375471" y="2060362"/>
              <a:ext cx="297010" cy="154266"/>
            </a:xfrm>
            <a:prstGeom prst="curvedConnector2">
              <a:avLst/>
            </a:prstGeom>
            <a:ln>
              <a:tailEnd type="triangle"/>
            </a:ln>
          </p:spPr>
          <p:style>
            <a:lnRef idx="1">
              <a:schemeClr val="accent3"/>
            </a:lnRef>
            <a:fillRef idx="0">
              <a:schemeClr val="accent3"/>
            </a:fillRef>
            <a:effectRef idx="0">
              <a:schemeClr val="accent3"/>
            </a:effectRef>
            <a:fontRef idx="minor">
              <a:schemeClr val="tx1"/>
            </a:fontRef>
          </p:style>
        </p:cxnSp>
      </p:grpSp>
      <p:grpSp>
        <p:nvGrpSpPr>
          <p:cNvPr id="65" name="Групиране 64">
            <a:extLst>
              <a:ext uri="{FF2B5EF4-FFF2-40B4-BE49-F238E27FC236}">
                <a16:creationId xmlns:a16="http://schemas.microsoft.com/office/drawing/2014/main" id="{6F704F37-2FEA-41B1-986E-7DC8E1385CA6}"/>
              </a:ext>
            </a:extLst>
          </p:cNvPr>
          <p:cNvGrpSpPr/>
          <p:nvPr/>
        </p:nvGrpSpPr>
        <p:grpSpPr>
          <a:xfrm>
            <a:off x="7446843" y="2786785"/>
            <a:ext cx="1620957" cy="1492716"/>
            <a:chOff x="7446843" y="2786785"/>
            <a:chExt cx="1620957" cy="1492716"/>
          </a:xfrm>
        </p:grpSpPr>
        <p:sp>
          <p:nvSpPr>
            <p:cNvPr id="49" name="Текстово поле 48">
              <a:extLst>
                <a:ext uri="{FF2B5EF4-FFF2-40B4-BE49-F238E27FC236}">
                  <a16:creationId xmlns:a16="http://schemas.microsoft.com/office/drawing/2014/main" id="{BF3B2A08-E5C4-48CA-8A28-088737B4146D}"/>
                </a:ext>
              </a:extLst>
            </p:cNvPr>
            <p:cNvSpPr txBox="1"/>
            <p:nvPr/>
          </p:nvSpPr>
          <p:spPr>
            <a:xfrm>
              <a:off x="7601109" y="2786785"/>
              <a:ext cx="1466691" cy="1492716"/>
            </a:xfrm>
            <a:prstGeom prst="rect">
              <a:avLst/>
            </a:prstGeom>
            <a:solidFill>
              <a:schemeClr val="bg1">
                <a:lumMod val="95000"/>
              </a:schemeClr>
            </a:solidFill>
            <a:ln>
              <a:solidFill>
                <a:schemeClr val="bg1">
                  <a:lumMod val="75000"/>
                </a:schemeClr>
              </a:solidFill>
            </a:ln>
          </p:spPr>
          <p:txBody>
            <a:bodyPr wrap="square">
              <a:spAutoFit/>
            </a:bodyPr>
            <a:lstStyle/>
            <a:p>
              <a:pPr marL="174625" marR="0" lvl="0" indent="-174625" fontAlgn="auto">
                <a:lnSpc>
                  <a:spcPct val="100000"/>
                </a:lnSpc>
                <a:spcBef>
                  <a:spcPts val="0"/>
                </a:spcBef>
                <a:spcAft>
                  <a:spcPts val="0"/>
                </a:spcAft>
                <a:buClrTx/>
                <a:buSzTx/>
                <a:buFont typeface="Arial" panose="020B0604020202020204" pitchFamily="34" charset="0"/>
                <a:buChar char="•"/>
                <a:tabLst/>
                <a:defRPr/>
              </a:pPr>
              <a:r>
                <a:rPr lang="nl-NL" sz="1300" dirty="0"/>
                <a:t>Confrontation with propaganda</a:t>
              </a:r>
            </a:p>
            <a:p>
              <a:pPr marL="174625" marR="0" lvl="0" indent="-174625" fontAlgn="auto">
                <a:lnSpc>
                  <a:spcPct val="100000"/>
                </a:lnSpc>
                <a:spcBef>
                  <a:spcPts val="0"/>
                </a:spcBef>
                <a:spcAft>
                  <a:spcPts val="0"/>
                </a:spcAft>
                <a:buClrTx/>
                <a:buSzTx/>
                <a:buFont typeface="Arial" panose="020B0604020202020204" pitchFamily="34" charset="0"/>
                <a:buChar char="•"/>
                <a:tabLst/>
                <a:defRPr/>
              </a:pPr>
              <a:r>
                <a:rPr lang="nl-NL" sz="1300" dirty="0"/>
                <a:t>Part of radical group</a:t>
              </a:r>
            </a:p>
            <a:p>
              <a:pPr marL="174625" marR="0" lvl="0" indent="-174625" fontAlgn="auto">
                <a:lnSpc>
                  <a:spcPct val="100000"/>
                </a:lnSpc>
                <a:spcBef>
                  <a:spcPts val="0"/>
                </a:spcBef>
                <a:spcAft>
                  <a:spcPts val="0"/>
                </a:spcAft>
                <a:buClrTx/>
                <a:buSzTx/>
                <a:buFont typeface="Arial" panose="020B0604020202020204" pitchFamily="34" charset="0"/>
                <a:buChar char="•"/>
                <a:tabLst/>
                <a:defRPr/>
              </a:pPr>
              <a:r>
                <a:rPr lang="nl-NL" sz="1300" dirty="0"/>
                <a:t>Injustice against group</a:t>
              </a:r>
              <a:endParaRPr lang="en-GB" sz="1300" dirty="0"/>
            </a:p>
          </p:txBody>
        </p:sp>
        <p:cxnSp>
          <p:nvCxnSpPr>
            <p:cNvPr id="57" name="Съединител: извита линия 56">
              <a:extLst>
                <a:ext uri="{FF2B5EF4-FFF2-40B4-BE49-F238E27FC236}">
                  <a16:creationId xmlns:a16="http://schemas.microsoft.com/office/drawing/2014/main" id="{748D6082-BFBA-4876-9199-56A0CC4A4B5D}"/>
                </a:ext>
              </a:extLst>
            </p:cNvPr>
            <p:cNvCxnSpPr>
              <a:cxnSpLocks/>
              <a:endCxn id="49" idx="1"/>
            </p:cNvCxnSpPr>
            <p:nvPr/>
          </p:nvCxnSpPr>
          <p:spPr>
            <a:xfrm>
              <a:off x="7446843" y="2911156"/>
              <a:ext cx="154266" cy="621987"/>
            </a:xfrm>
            <a:prstGeom prst="curvedConnector3">
              <a:avLst/>
            </a:prstGeom>
            <a:ln>
              <a:tailEnd type="triangle"/>
            </a:ln>
          </p:spPr>
          <p:style>
            <a:lnRef idx="1">
              <a:schemeClr val="accent3"/>
            </a:lnRef>
            <a:fillRef idx="0">
              <a:schemeClr val="accent3"/>
            </a:fillRef>
            <a:effectRef idx="0">
              <a:schemeClr val="accent3"/>
            </a:effectRef>
            <a:fontRef idx="minor">
              <a:schemeClr val="tx1"/>
            </a:fontRef>
          </p:style>
        </p:cxnSp>
      </p:grpSp>
      <p:grpSp>
        <p:nvGrpSpPr>
          <p:cNvPr id="66" name="Групиране 65">
            <a:extLst>
              <a:ext uri="{FF2B5EF4-FFF2-40B4-BE49-F238E27FC236}">
                <a16:creationId xmlns:a16="http://schemas.microsoft.com/office/drawing/2014/main" id="{E432FED3-3A72-459C-AACF-A44626B62BC8}"/>
              </a:ext>
            </a:extLst>
          </p:cNvPr>
          <p:cNvGrpSpPr/>
          <p:nvPr/>
        </p:nvGrpSpPr>
        <p:grpSpPr>
          <a:xfrm>
            <a:off x="7446842" y="3468119"/>
            <a:ext cx="1620958" cy="1951269"/>
            <a:chOff x="7446842" y="3468119"/>
            <a:chExt cx="1620958" cy="1951269"/>
          </a:xfrm>
        </p:grpSpPr>
        <p:sp>
          <p:nvSpPr>
            <p:cNvPr id="51" name="Текстово поле 50">
              <a:extLst>
                <a:ext uri="{FF2B5EF4-FFF2-40B4-BE49-F238E27FC236}">
                  <a16:creationId xmlns:a16="http://schemas.microsoft.com/office/drawing/2014/main" id="{D95C4201-F19D-4E8E-8356-A8AA684AADAD}"/>
                </a:ext>
              </a:extLst>
            </p:cNvPr>
            <p:cNvSpPr txBox="1"/>
            <p:nvPr/>
          </p:nvSpPr>
          <p:spPr>
            <a:xfrm>
              <a:off x="7601109" y="4326781"/>
              <a:ext cx="1466691" cy="1092607"/>
            </a:xfrm>
            <a:prstGeom prst="rect">
              <a:avLst/>
            </a:prstGeom>
            <a:solidFill>
              <a:schemeClr val="bg1">
                <a:lumMod val="95000"/>
              </a:schemeClr>
            </a:solidFill>
            <a:ln>
              <a:solidFill>
                <a:schemeClr val="bg1">
                  <a:lumMod val="75000"/>
                </a:schemeClr>
              </a:solidFill>
            </a:ln>
          </p:spPr>
          <p:txBody>
            <a:bodyPr wrap="square">
              <a:spAutoFit/>
            </a:bodyPr>
            <a:lstStyle/>
            <a:p>
              <a:pPr marL="174625" indent="-174625">
                <a:buFont typeface="Arial" panose="020B0604020202020204" pitchFamily="34" charset="0"/>
                <a:buChar char="•"/>
                <a:defRPr/>
              </a:pPr>
              <a:r>
                <a:rPr lang="nl-NL" sz="1300" dirty="0"/>
                <a:t>Calls to action</a:t>
              </a:r>
            </a:p>
            <a:p>
              <a:pPr marL="174625" indent="-174625">
                <a:buFont typeface="Arial" panose="020B0604020202020204" pitchFamily="34" charset="0"/>
                <a:buChar char="•"/>
                <a:defRPr/>
              </a:pPr>
              <a:r>
                <a:rPr lang="nl-NL" sz="1300" dirty="0"/>
                <a:t>Government policy </a:t>
              </a:r>
              <a:endParaRPr lang="en-GB" sz="1300" dirty="0"/>
            </a:p>
            <a:p>
              <a:pPr marL="174625" indent="-174625">
                <a:buFont typeface="Arial" panose="020B0604020202020204" pitchFamily="34" charset="0"/>
                <a:buChar char="•"/>
                <a:defRPr/>
              </a:pPr>
              <a:r>
                <a:rPr lang="nl-NL" sz="1300" dirty="0"/>
                <a:t>War against group </a:t>
              </a:r>
            </a:p>
          </p:txBody>
        </p:sp>
        <p:cxnSp>
          <p:nvCxnSpPr>
            <p:cNvPr id="60" name="Съединител: извита линия 59">
              <a:extLst>
                <a:ext uri="{FF2B5EF4-FFF2-40B4-BE49-F238E27FC236}">
                  <a16:creationId xmlns:a16="http://schemas.microsoft.com/office/drawing/2014/main" id="{E5411E15-4983-4C52-BA79-E42983DCD6BD}"/>
                </a:ext>
              </a:extLst>
            </p:cNvPr>
            <p:cNvCxnSpPr>
              <a:cxnSpLocks/>
              <a:endCxn id="51" idx="1"/>
            </p:cNvCxnSpPr>
            <p:nvPr/>
          </p:nvCxnSpPr>
          <p:spPr>
            <a:xfrm rot="16200000" flipH="1">
              <a:off x="6821493" y="4093468"/>
              <a:ext cx="1404965" cy="154268"/>
            </a:xfrm>
            <a:prstGeom prst="curvedConnector2">
              <a:avLst/>
            </a:prstGeom>
            <a:ln>
              <a:tailEnd type="triangle"/>
            </a:ln>
          </p:spPr>
          <p:style>
            <a:lnRef idx="1">
              <a:schemeClr val="accent3"/>
            </a:lnRef>
            <a:fillRef idx="0">
              <a:schemeClr val="accent3"/>
            </a:fillRef>
            <a:effectRef idx="0">
              <a:schemeClr val="accent3"/>
            </a:effectRef>
            <a:fontRef idx="minor">
              <a:schemeClr val="tx1"/>
            </a:fontRef>
          </p:style>
        </p:cxnSp>
      </p:grpSp>
      <p:sp>
        <p:nvSpPr>
          <p:cNvPr id="68" name="Овал 67">
            <a:extLst>
              <a:ext uri="{FF2B5EF4-FFF2-40B4-BE49-F238E27FC236}">
                <a16:creationId xmlns:a16="http://schemas.microsoft.com/office/drawing/2014/main" id="{D34BFEA6-6013-4037-86C3-5202232181DA}"/>
              </a:ext>
            </a:extLst>
          </p:cNvPr>
          <p:cNvSpPr/>
          <p:nvPr/>
        </p:nvSpPr>
        <p:spPr>
          <a:xfrm>
            <a:off x="7467600" y="2652257"/>
            <a:ext cx="1697159" cy="890334"/>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9" name="Овал 68">
            <a:extLst>
              <a:ext uri="{FF2B5EF4-FFF2-40B4-BE49-F238E27FC236}">
                <a16:creationId xmlns:a16="http://schemas.microsoft.com/office/drawing/2014/main" id="{ECF04DB1-FAA0-4699-A2DB-9B579C8FCA6D}"/>
              </a:ext>
            </a:extLst>
          </p:cNvPr>
          <p:cNvSpPr/>
          <p:nvPr/>
        </p:nvSpPr>
        <p:spPr>
          <a:xfrm>
            <a:off x="7465423" y="4257906"/>
            <a:ext cx="1697159" cy="771293"/>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pic>
        <p:nvPicPr>
          <p:cNvPr id="71" name="Картина 70">
            <a:extLst>
              <a:ext uri="{FF2B5EF4-FFF2-40B4-BE49-F238E27FC236}">
                <a16:creationId xmlns:a16="http://schemas.microsoft.com/office/drawing/2014/main" id="{420D9415-659A-40BF-89B3-1DDC5B9D66B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9228" y="4950015"/>
            <a:ext cx="3268663" cy="1737628"/>
          </a:xfrm>
          <a:prstGeom prst="rect">
            <a:avLst/>
          </a:prstGeom>
        </p:spPr>
      </p:pic>
      <p:sp>
        <p:nvSpPr>
          <p:cNvPr id="74" name="Овал 73">
            <a:extLst>
              <a:ext uri="{FF2B5EF4-FFF2-40B4-BE49-F238E27FC236}">
                <a16:creationId xmlns:a16="http://schemas.microsoft.com/office/drawing/2014/main" id="{24158BD1-8A76-494C-8074-24EE0F27D2C0}"/>
              </a:ext>
            </a:extLst>
          </p:cNvPr>
          <p:cNvSpPr/>
          <p:nvPr/>
        </p:nvSpPr>
        <p:spPr>
          <a:xfrm>
            <a:off x="2042677" y="6128726"/>
            <a:ext cx="1096247" cy="566174"/>
          </a:xfrm>
          <a:prstGeom prst="ellipse">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bg-BG"/>
          </a:p>
        </p:txBody>
      </p:sp>
      <p:pic>
        <p:nvPicPr>
          <p:cNvPr id="83" name="Картина 82">
            <a:extLst>
              <a:ext uri="{FF2B5EF4-FFF2-40B4-BE49-F238E27FC236}">
                <a16:creationId xmlns:a16="http://schemas.microsoft.com/office/drawing/2014/main" id="{FA047811-63FA-4E55-B821-B88D0A33A905}"/>
              </a:ext>
            </a:extLst>
          </p:cNvPr>
          <p:cNvPicPr>
            <a:picLocks noChangeAspect="1"/>
          </p:cNvPicPr>
          <p:nvPr/>
        </p:nvPicPr>
        <p:blipFill>
          <a:blip r:embed="rId9"/>
          <a:stretch>
            <a:fillRect/>
          </a:stretch>
        </p:blipFill>
        <p:spPr>
          <a:xfrm>
            <a:off x="2228282" y="388255"/>
            <a:ext cx="3286125" cy="704850"/>
          </a:xfrm>
          <a:prstGeom prst="rect">
            <a:avLst/>
          </a:prstGeom>
        </p:spPr>
      </p:pic>
      <p:sp>
        <p:nvSpPr>
          <p:cNvPr id="24" name="Текстово поле 23">
            <a:extLst>
              <a:ext uri="{FF2B5EF4-FFF2-40B4-BE49-F238E27FC236}">
                <a16:creationId xmlns:a16="http://schemas.microsoft.com/office/drawing/2014/main" id="{152A76AA-78A8-4DED-B2E3-B038ECF2D43D}"/>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pic>
        <p:nvPicPr>
          <p:cNvPr id="3" name="Картина 2" descr="Картина, която съдържа маса&#10;&#10;Описанието е генерирано автоматично">
            <a:extLst>
              <a:ext uri="{FF2B5EF4-FFF2-40B4-BE49-F238E27FC236}">
                <a16:creationId xmlns:a16="http://schemas.microsoft.com/office/drawing/2014/main" id="{826C473E-1B4B-497E-8A58-1533248AD0E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49248" y="1988990"/>
            <a:ext cx="3151597" cy="1621395"/>
          </a:xfrm>
          <a:prstGeom prst="rect">
            <a:avLst/>
          </a:prstGeom>
        </p:spPr>
      </p:pic>
      <p:pic>
        <p:nvPicPr>
          <p:cNvPr id="5" name="Картина 4">
            <a:extLst>
              <a:ext uri="{FF2B5EF4-FFF2-40B4-BE49-F238E27FC236}">
                <a16:creationId xmlns:a16="http://schemas.microsoft.com/office/drawing/2014/main" id="{19073A63-A60B-4F27-87E3-D84DBCD5D6D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77418" y="1959842"/>
            <a:ext cx="3226128" cy="2859414"/>
          </a:xfrm>
          <a:prstGeom prst="rect">
            <a:avLst/>
          </a:prstGeom>
        </p:spPr>
      </p:pic>
    </p:spTree>
    <p:extLst>
      <p:ext uri="{BB962C8B-B14F-4D97-AF65-F5344CB8AC3E}">
        <p14:creationId xmlns:p14="http://schemas.microsoft.com/office/powerpoint/2010/main" val="303225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6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6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6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additive="base">
                                        <p:cTn id="43" dur="500" fill="hold"/>
                                        <p:tgtEl>
                                          <p:spTgt spid="36"/>
                                        </p:tgtEl>
                                        <p:attrNameLst>
                                          <p:attrName>ppt_x</p:attrName>
                                        </p:attrNameLst>
                                      </p:cBhvr>
                                      <p:tavLst>
                                        <p:tav tm="0">
                                          <p:val>
                                            <p:strVal val="0-#ppt_w/2"/>
                                          </p:val>
                                        </p:tav>
                                        <p:tav tm="100000">
                                          <p:val>
                                            <p:strVal val="#ppt_x"/>
                                          </p:val>
                                        </p:tav>
                                      </p:tavLst>
                                    </p:anim>
                                    <p:anim calcmode="lin" valueType="num">
                                      <p:cBhvr additive="base">
                                        <p:cTn id="44"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7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7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6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6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6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a:extLst>
              <a:ext uri="{FF2B5EF4-FFF2-40B4-BE49-F238E27FC236}">
                <a16:creationId xmlns:a16="http://schemas.microsoft.com/office/drawing/2014/main" id="{86A6AFCB-C7F6-483F-BE94-12949261E943}"/>
              </a:ext>
            </a:extLst>
          </p:cNvPr>
          <p:cNvGrpSpPr/>
          <p:nvPr/>
        </p:nvGrpSpPr>
        <p:grpSpPr>
          <a:xfrm>
            <a:off x="3572010" y="2249705"/>
            <a:ext cx="1862330" cy="2519644"/>
            <a:chOff x="0" y="0"/>
            <a:chExt cx="2483104" cy="3359523"/>
          </a:xfrm>
          <a:solidFill>
            <a:srgbClr val="FF6600"/>
          </a:solidFill>
        </p:grpSpPr>
        <p:sp>
          <p:nvSpPr>
            <p:cNvPr id="13" name="Freeform 11">
              <a:extLst>
                <a:ext uri="{FF2B5EF4-FFF2-40B4-BE49-F238E27FC236}">
                  <a16:creationId xmlns:a16="http://schemas.microsoft.com/office/drawing/2014/main" id="{28C4F627-E2B3-4E19-8930-2A4E88466664}"/>
                </a:ext>
              </a:extLst>
            </p:cNvPr>
            <p:cNvSpPr/>
            <p:nvPr/>
          </p:nvSpPr>
          <p:spPr>
            <a:xfrm>
              <a:off x="0" y="-1"/>
              <a:ext cx="2478643" cy="3359524"/>
            </a:xfrm>
            <a:custGeom>
              <a:avLst/>
              <a:gdLst/>
              <a:ahLst/>
              <a:cxnLst>
                <a:cxn ang="0">
                  <a:pos x="wd2" y="hd2"/>
                </a:cxn>
                <a:cxn ang="5400000">
                  <a:pos x="wd2" y="hd2"/>
                </a:cxn>
                <a:cxn ang="10800000">
                  <a:pos x="wd2" y="hd2"/>
                </a:cxn>
                <a:cxn ang="16200000">
                  <a:pos x="wd2" y="hd2"/>
                </a:cxn>
              </a:cxnLst>
              <a:rect l="0" t="0" r="r" b="b"/>
              <a:pathLst>
                <a:path w="21600" h="20174" extrusionOk="0">
                  <a:moveTo>
                    <a:pt x="15018" y="808"/>
                  </a:moveTo>
                  <a:lnTo>
                    <a:pt x="14615" y="0"/>
                  </a:lnTo>
                  <a:lnTo>
                    <a:pt x="21600" y="1696"/>
                  </a:lnTo>
                  <a:lnTo>
                    <a:pt x="17525" y="5950"/>
                  </a:lnTo>
                  <a:lnTo>
                    <a:pt x="17129" y="5153"/>
                  </a:lnTo>
                  <a:cubicBezTo>
                    <a:pt x="15181" y="5573"/>
                    <a:pt x="3159" y="9035"/>
                    <a:pt x="4975" y="16320"/>
                  </a:cubicBezTo>
                  <a:cubicBezTo>
                    <a:pt x="5565" y="18627"/>
                    <a:pt x="7668" y="20074"/>
                    <a:pt x="10742" y="20074"/>
                  </a:cubicBezTo>
                  <a:cubicBezTo>
                    <a:pt x="11916" y="20074"/>
                    <a:pt x="13060" y="19819"/>
                    <a:pt x="14009" y="19345"/>
                  </a:cubicBezTo>
                  <a:cubicBezTo>
                    <a:pt x="13922" y="19416"/>
                    <a:pt x="13826" y="19482"/>
                    <a:pt x="13722" y="19542"/>
                  </a:cubicBezTo>
                  <a:cubicBezTo>
                    <a:pt x="9259" y="21600"/>
                    <a:pt x="0" y="18436"/>
                    <a:pt x="0" y="12858"/>
                  </a:cubicBezTo>
                  <a:cubicBezTo>
                    <a:pt x="8" y="5525"/>
                    <a:pt x="9321" y="1866"/>
                    <a:pt x="15018" y="808"/>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4" name="Freeform 12">
              <a:extLst>
                <a:ext uri="{FF2B5EF4-FFF2-40B4-BE49-F238E27FC236}">
                  <a16:creationId xmlns:a16="http://schemas.microsoft.com/office/drawing/2014/main" id="{10FB0F35-010C-45DD-8F29-26B14A549388}"/>
                </a:ext>
              </a:extLst>
            </p:cNvPr>
            <p:cNvSpPr/>
            <p:nvPr/>
          </p:nvSpPr>
          <p:spPr>
            <a:xfrm>
              <a:off x="306192" y="275407"/>
              <a:ext cx="2176914" cy="3071621"/>
            </a:xfrm>
            <a:custGeom>
              <a:avLst/>
              <a:gdLst/>
              <a:ahLst/>
              <a:cxnLst>
                <a:cxn ang="0">
                  <a:pos x="wd2" y="hd2"/>
                </a:cxn>
                <a:cxn ang="5400000">
                  <a:pos x="wd2" y="hd2"/>
                </a:cxn>
                <a:cxn ang="10800000">
                  <a:pos x="wd2" y="hd2"/>
                </a:cxn>
                <a:cxn ang="16200000">
                  <a:pos x="wd2" y="hd2"/>
                </a:cxn>
              </a:cxnLst>
              <a:rect l="0" t="0" r="r" b="b"/>
              <a:pathLst>
                <a:path w="19684" h="19639" extrusionOk="0">
                  <a:moveTo>
                    <a:pt x="15013" y="3714"/>
                  </a:moveTo>
                  <a:cubicBezTo>
                    <a:pt x="12991" y="4161"/>
                    <a:pt x="516" y="7847"/>
                    <a:pt x="2401" y="15604"/>
                  </a:cubicBezTo>
                  <a:cubicBezTo>
                    <a:pt x="3013" y="18061"/>
                    <a:pt x="5195" y="19601"/>
                    <a:pt x="8385" y="19601"/>
                  </a:cubicBezTo>
                  <a:cubicBezTo>
                    <a:pt x="9603" y="19601"/>
                    <a:pt x="10790" y="19330"/>
                    <a:pt x="11775" y="18826"/>
                  </a:cubicBezTo>
                  <a:cubicBezTo>
                    <a:pt x="6138" y="21600"/>
                    <a:pt x="-1916" y="16923"/>
                    <a:pt x="411" y="10078"/>
                  </a:cubicBezTo>
                  <a:cubicBezTo>
                    <a:pt x="2932" y="2718"/>
                    <a:pt x="19684" y="0"/>
                    <a:pt x="19684" y="0"/>
                  </a:cubicBezTo>
                  <a:lnTo>
                    <a:pt x="15456" y="4529"/>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15" name="Group">
            <a:extLst>
              <a:ext uri="{FF2B5EF4-FFF2-40B4-BE49-F238E27FC236}">
                <a16:creationId xmlns:a16="http://schemas.microsoft.com/office/drawing/2014/main" id="{F59F0FD9-044C-43F2-8D15-763C82234BA6}"/>
              </a:ext>
            </a:extLst>
          </p:cNvPr>
          <p:cNvGrpSpPr/>
          <p:nvPr/>
        </p:nvGrpSpPr>
        <p:grpSpPr>
          <a:xfrm>
            <a:off x="2841916" y="2616326"/>
            <a:ext cx="2135786" cy="2389378"/>
            <a:chOff x="0" y="-1"/>
            <a:chExt cx="2847712" cy="3185835"/>
          </a:xfrm>
          <a:solidFill>
            <a:srgbClr val="92D050"/>
          </a:solidFill>
        </p:grpSpPr>
        <p:sp>
          <p:nvSpPr>
            <p:cNvPr id="16" name="Freeform 18">
              <a:extLst>
                <a:ext uri="{FF2B5EF4-FFF2-40B4-BE49-F238E27FC236}">
                  <a16:creationId xmlns:a16="http://schemas.microsoft.com/office/drawing/2014/main" id="{E05BCCDE-AFE0-4C34-8EFA-B4A77B7BB2FB}"/>
                </a:ext>
              </a:extLst>
            </p:cNvPr>
            <p:cNvSpPr/>
            <p:nvPr/>
          </p:nvSpPr>
          <p:spPr>
            <a:xfrm>
              <a:off x="0" y="-2"/>
              <a:ext cx="2847713" cy="3185837"/>
            </a:xfrm>
            <a:custGeom>
              <a:avLst/>
              <a:gdLst/>
              <a:ahLst/>
              <a:cxnLst>
                <a:cxn ang="0">
                  <a:pos x="wd2" y="hd2"/>
                </a:cxn>
                <a:cxn ang="5400000">
                  <a:pos x="wd2" y="hd2"/>
                </a:cxn>
                <a:cxn ang="10800000">
                  <a:pos x="wd2" y="hd2"/>
                </a:cxn>
                <a:cxn ang="16200000">
                  <a:pos x="wd2" y="hd2"/>
                </a:cxn>
              </a:cxnLst>
              <a:rect l="0" t="0" r="r" b="b"/>
              <a:pathLst>
                <a:path w="21081" h="19754" extrusionOk="0">
                  <a:moveTo>
                    <a:pt x="1042" y="3690"/>
                  </a:moveTo>
                  <a:lnTo>
                    <a:pt x="0" y="3547"/>
                  </a:lnTo>
                  <a:lnTo>
                    <a:pt x="4615" y="0"/>
                  </a:lnTo>
                  <a:lnTo>
                    <a:pt x="7668" y="4579"/>
                  </a:lnTo>
                  <a:lnTo>
                    <a:pt x="6639" y="4436"/>
                  </a:lnTo>
                  <a:cubicBezTo>
                    <a:pt x="6316" y="5864"/>
                    <a:pt x="5321" y="15077"/>
                    <a:pt x="14050" y="17449"/>
                  </a:cubicBezTo>
                  <a:cubicBezTo>
                    <a:pt x="16813" y="18196"/>
                    <a:pt x="19226" y="17586"/>
                    <a:pt x="20453" y="15665"/>
                  </a:cubicBezTo>
                  <a:cubicBezTo>
                    <a:pt x="20922" y="14932"/>
                    <a:pt x="21100" y="14093"/>
                    <a:pt x="20960" y="13271"/>
                  </a:cubicBezTo>
                  <a:cubicBezTo>
                    <a:pt x="21003" y="13360"/>
                    <a:pt x="21036" y="13451"/>
                    <a:pt x="21059" y="13545"/>
                  </a:cubicBezTo>
                  <a:cubicBezTo>
                    <a:pt x="21534" y="17350"/>
                    <a:pt x="14380" y="21600"/>
                    <a:pt x="8275" y="18904"/>
                  </a:cubicBezTo>
                  <a:cubicBezTo>
                    <a:pt x="231" y="15346"/>
                    <a:pt x="-66" y="7758"/>
                    <a:pt x="1042" y="3690"/>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7" name="Freeform 19">
              <a:extLst>
                <a:ext uri="{FF2B5EF4-FFF2-40B4-BE49-F238E27FC236}">
                  <a16:creationId xmlns:a16="http://schemas.microsoft.com/office/drawing/2014/main" id="{4027E106-4EBC-49A9-B2AC-7D519DBC486B}"/>
                </a:ext>
              </a:extLst>
            </p:cNvPr>
            <p:cNvSpPr/>
            <p:nvPr/>
          </p:nvSpPr>
          <p:spPr>
            <a:xfrm>
              <a:off x="446806" y="-1"/>
              <a:ext cx="2390783" cy="3028167"/>
            </a:xfrm>
            <a:custGeom>
              <a:avLst/>
              <a:gdLst/>
              <a:ahLst/>
              <a:cxnLst>
                <a:cxn ang="0">
                  <a:pos x="wd2" y="hd2"/>
                </a:cxn>
                <a:cxn ang="5400000">
                  <a:pos x="wd2" y="hd2"/>
                </a:cxn>
                <a:cxn ang="10800000">
                  <a:pos x="wd2" y="hd2"/>
                </a:cxn>
                <a:cxn ang="16200000">
                  <a:pos x="wd2" y="hd2"/>
                </a:cxn>
              </a:cxnLst>
              <a:rect l="0" t="0" r="r" b="b"/>
              <a:pathLst>
                <a:path w="17940" h="19091" extrusionOk="0">
                  <a:moveTo>
                    <a:pt x="3377" y="4533"/>
                  </a:moveTo>
                  <a:cubicBezTo>
                    <a:pt x="3049" y="5985"/>
                    <a:pt x="2040" y="15353"/>
                    <a:pt x="10889" y="17765"/>
                  </a:cubicBezTo>
                  <a:cubicBezTo>
                    <a:pt x="13689" y="18524"/>
                    <a:pt x="16135" y="17904"/>
                    <a:pt x="17378" y="15950"/>
                  </a:cubicBezTo>
                  <a:cubicBezTo>
                    <a:pt x="17853" y="15205"/>
                    <a:pt x="18034" y="14352"/>
                    <a:pt x="17893" y="13516"/>
                  </a:cubicBezTo>
                  <a:cubicBezTo>
                    <a:pt x="17893" y="13516"/>
                    <a:pt x="17893" y="13516"/>
                    <a:pt x="17893" y="13544"/>
                  </a:cubicBezTo>
                  <a:cubicBezTo>
                    <a:pt x="18601" y="18267"/>
                    <a:pt x="9839" y="21600"/>
                    <a:pt x="3992" y="16620"/>
                  </a:cubicBezTo>
                  <a:cubicBezTo>
                    <a:pt x="-2999" y="10669"/>
                    <a:pt x="1318" y="0"/>
                    <a:pt x="1318" y="0"/>
                  </a:cubicBezTo>
                  <a:lnTo>
                    <a:pt x="4419" y="4656"/>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18" name="Group">
            <a:extLst>
              <a:ext uri="{FF2B5EF4-FFF2-40B4-BE49-F238E27FC236}">
                <a16:creationId xmlns:a16="http://schemas.microsoft.com/office/drawing/2014/main" id="{315890EC-0F6E-4748-A94C-EF8653E1B720}"/>
              </a:ext>
            </a:extLst>
          </p:cNvPr>
          <p:cNvGrpSpPr/>
          <p:nvPr/>
        </p:nvGrpSpPr>
        <p:grpSpPr>
          <a:xfrm>
            <a:off x="2439127" y="3834408"/>
            <a:ext cx="2600360" cy="1653539"/>
            <a:chOff x="0" y="0"/>
            <a:chExt cx="3467146" cy="2204717"/>
          </a:xfrm>
          <a:solidFill>
            <a:srgbClr val="0BA7DF"/>
          </a:solidFill>
        </p:grpSpPr>
        <p:sp>
          <p:nvSpPr>
            <p:cNvPr id="19" name="Freeform 25">
              <a:extLst>
                <a:ext uri="{FF2B5EF4-FFF2-40B4-BE49-F238E27FC236}">
                  <a16:creationId xmlns:a16="http://schemas.microsoft.com/office/drawing/2014/main" id="{F0930F29-E9A3-48A9-98BB-9D41A7D668DD}"/>
                </a:ext>
              </a:extLst>
            </p:cNvPr>
            <p:cNvSpPr/>
            <p:nvPr/>
          </p:nvSpPr>
          <p:spPr>
            <a:xfrm>
              <a:off x="888" y="0"/>
              <a:ext cx="3466259" cy="2204719"/>
            </a:xfrm>
            <a:custGeom>
              <a:avLst/>
              <a:gdLst/>
              <a:ahLst/>
              <a:cxnLst>
                <a:cxn ang="0">
                  <a:pos x="wd2" y="hd2"/>
                </a:cxn>
                <a:cxn ang="5400000">
                  <a:pos x="wd2" y="hd2"/>
                </a:cxn>
                <a:cxn ang="10800000">
                  <a:pos x="wd2" y="hd2"/>
                </a:cxn>
                <a:cxn ang="16200000">
                  <a:pos x="wd2" y="hd2"/>
                </a:cxn>
              </a:cxnLst>
              <a:rect l="0" t="0" r="r" b="b"/>
              <a:pathLst>
                <a:path w="20314" h="18582" extrusionOk="0">
                  <a:moveTo>
                    <a:pt x="1566" y="12733"/>
                  </a:moveTo>
                  <a:lnTo>
                    <a:pt x="1044" y="13651"/>
                  </a:lnTo>
                  <a:lnTo>
                    <a:pt x="0" y="6665"/>
                  </a:lnTo>
                  <a:lnTo>
                    <a:pt x="4990" y="6911"/>
                  </a:lnTo>
                  <a:lnTo>
                    <a:pt x="4468" y="7815"/>
                  </a:lnTo>
                  <a:cubicBezTo>
                    <a:pt x="5512" y="9113"/>
                    <a:pt x="12632" y="16480"/>
                    <a:pt x="18097" y="9613"/>
                  </a:cubicBezTo>
                  <a:cubicBezTo>
                    <a:pt x="19830" y="7434"/>
                    <a:pt x="20300" y="4657"/>
                    <a:pt x="19225" y="2150"/>
                  </a:cubicBezTo>
                  <a:cubicBezTo>
                    <a:pt x="18816" y="1187"/>
                    <a:pt x="18203" y="434"/>
                    <a:pt x="17476" y="0"/>
                  </a:cubicBezTo>
                  <a:cubicBezTo>
                    <a:pt x="17567" y="18"/>
                    <a:pt x="17656" y="48"/>
                    <a:pt x="17743" y="90"/>
                  </a:cubicBezTo>
                  <a:cubicBezTo>
                    <a:pt x="21005" y="2239"/>
                    <a:pt x="21600" y="12151"/>
                    <a:pt x="16954" y="16226"/>
                  </a:cubicBezTo>
                  <a:cubicBezTo>
                    <a:pt x="10774" y="21600"/>
                    <a:pt x="4426" y="16629"/>
                    <a:pt x="1566" y="12733"/>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0" name="Freeform 26">
              <a:extLst>
                <a:ext uri="{FF2B5EF4-FFF2-40B4-BE49-F238E27FC236}">
                  <a16:creationId xmlns:a16="http://schemas.microsoft.com/office/drawing/2014/main" id="{3F23192A-8966-43F6-B9DA-4A1A11B5A3C3}"/>
                </a:ext>
              </a:extLst>
            </p:cNvPr>
            <p:cNvSpPr/>
            <p:nvPr/>
          </p:nvSpPr>
          <p:spPr>
            <a:xfrm>
              <a:off x="-1" y="0"/>
              <a:ext cx="3407921" cy="1870796"/>
            </a:xfrm>
            <a:custGeom>
              <a:avLst/>
              <a:gdLst/>
              <a:ahLst/>
              <a:cxnLst>
                <a:cxn ang="0">
                  <a:pos x="wd2" y="hd2"/>
                </a:cxn>
                <a:cxn ang="5400000">
                  <a:pos x="wd2" y="hd2"/>
                </a:cxn>
                <a:cxn ang="10800000">
                  <a:pos x="wd2" y="hd2"/>
                </a:cxn>
                <a:cxn ang="16200000">
                  <a:pos x="wd2" y="hd2"/>
                </a:cxn>
              </a:cxnLst>
              <a:rect l="0" t="0" r="r" b="b"/>
              <a:pathLst>
                <a:path w="20006" h="18778" extrusionOk="0">
                  <a:moveTo>
                    <a:pt x="4465" y="9307"/>
                  </a:moveTo>
                  <a:cubicBezTo>
                    <a:pt x="5511" y="10853"/>
                    <a:pt x="12643" y="19627"/>
                    <a:pt x="18118" y="11449"/>
                  </a:cubicBezTo>
                  <a:cubicBezTo>
                    <a:pt x="19854" y="8853"/>
                    <a:pt x="20324" y="5547"/>
                    <a:pt x="19247" y="2560"/>
                  </a:cubicBezTo>
                  <a:cubicBezTo>
                    <a:pt x="18841" y="1418"/>
                    <a:pt x="18234" y="522"/>
                    <a:pt x="17511" y="0"/>
                  </a:cubicBezTo>
                  <a:cubicBezTo>
                    <a:pt x="21600" y="3022"/>
                    <a:pt x="20722" y="15342"/>
                    <a:pt x="14447" y="18249"/>
                  </a:cubicBezTo>
                  <a:cubicBezTo>
                    <a:pt x="7195" y="21600"/>
                    <a:pt x="0" y="7938"/>
                    <a:pt x="0" y="7938"/>
                  </a:cubicBezTo>
                  <a:lnTo>
                    <a:pt x="4999" y="8231"/>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1" name="Group">
            <a:extLst>
              <a:ext uri="{FF2B5EF4-FFF2-40B4-BE49-F238E27FC236}">
                <a16:creationId xmlns:a16="http://schemas.microsoft.com/office/drawing/2014/main" id="{04F1DDE8-1955-495E-804B-B4A21B31634D}"/>
              </a:ext>
            </a:extLst>
          </p:cNvPr>
          <p:cNvGrpSpPr/>
          <p:nvPr/>
        </p:nvGrpSpPr>
        <p:grpSpPr>
          <a:xfrm>
            <a:off x="3575355" y="3795741"/>
            <a:ext cx="1852408" cy="2520671"/>
            <a:chOff x="0" y="34"/>
            <a:chExt cx="2469875" cy="3360894"/>
          </a:xfrm>
          <a:solidFill>
            <a:schemeClr val="accent4">
              <a:lumMod val="75000"/>
            </a:schemeClr>
          </a:solidFill>
        </p:grpSpPr>
        <p:sp>
          <p:nvSpPr>
            <p:cNvPr id="22" name="Freeform 32">
              <a:extLst>
                <a:ext uri="{FF2B5EF4-FFF2-40B4-BE49-F238E27FC236}">
                  <a16:creationId xmlns:a16="http://schemas.microsoft.com/office/drawing/2014/main" id="{3392CD72-4CEB-47E5-AF49-99F004C14204}"/>
                </a:ext>
              </a:extLst>
            </p:cNvPr>
            <p:cNvSpPr/>
            <p:nvPr/>
          </p:nvSpPr>
          <p:spPr>
            <a:xfrm>
              <a:off x="6227" y="34"/>
              <a:ext cx="2463649" cy="3360896"/>
            </a:xfrm>
            <a:custGeom>
              <a:avLst/>
              <a:gdLst/>
              <a:ahLst/>
              <a:cxnLst>
                <a:cxn ang="0">
                  <a:pos x="wd2" y="hd2"/>
                </a:cxn>
                <a:cxn ang="5400000">
                  <a:pos x="wd2" y="hd2"/>
                </a:cxn>
                <a:cxn ang="10800000">
                  <a:pos x="wd2" y="hd2"/>
                </a:cxn>
                <a:cxn ang="16200000">
                  <a:pos x="wd2" y="hd2"/>
                </a:cxn>
              </a:cxnLst>
              <a:rect l="0" t="0" r="r" b="b"/>
              <a:pathLst>
                <a:path w="21530" h="20167" extrusionOk="0">
                  <a:moveTo>
                    <a:pt x="6601" y="19359"/>
                  </a:moveTo>
                  <a:lnTo>
                    <a:pt x="7005" y="20167"/>
                  </a:lnTo>
                  <a:lnTo>
                    <a:pt x="0" y="18504"/>
                  </a:lnTo>
                  <a:lnTo>
                    <a:pt x="4048" y="14253"/>
                  </a:lnTo>
                  <a:lnTo>
                    <a:pt x="4445" y="15050"/>
                  </a:lnTo>
                  <a:cubicBezTo>
                    <a:pt x="6398" y="14620"/>
                    <a:pt x="18455" y="11107"/>
                    <a:pt x="16525" y="3817"/>
                  </a:cubicBezTo>
                  <a:cubicBezTo>
                    <a:pt x="15910" y="1511"/>
                    <a:pt x="13793" y="97"/>
                    <a:pt x="10710" y="97"/>
                  </a:cubicBezTo>
                  <a:cubicBezTo>
                    <a:pt x="9525" y="101"/>
                    <a:pt x="8372" y="362"/>
                    <a:pt x="7418" y="841"/>
                  </a:cubicBezTo>
                  <a:cubicBezTo>
                    <a:pt x="7506" y="770"/>
                    <a:pt x="7602" y="705"/>
                    <a:pt x="7706" y="645"/>
                  </a:cubicBezTo>
                  <a:cubicBezTo>
                    <a:pt x="12158" y="-1433"/>
                    <a:pt x="21475" y="1707"/>
                    <a:pt x="21530" y="7260"/>
                  </a:cubicBezTo>
                  <a:cubicBezTo>
                    <a:pt x="21600" y="14582"/>
                    <a:pt x="12298" y="18275"/>
                    <a:pt x="6601" y="19359"/>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3" name="Freeform 33">
              <a:extLst>
                <a:ext uri="{FF2B5EF4-FFF2-40B4-BE49-F238E27FC236}">
                  <a16:creationId xmlns:a16="http://schemas.microsoft.com/office/drawing/2014/main" id="{2124D902-E44D-464C-834F-0DA589CFEA80}"/>
                </a:ext>
              </a:extLst>
            </p:cNvPr>
            <p:cNvSpPr/>
            <p:nvPr/>
          </p:nvSpPr>
          <p:spPr>
            <a:xfrm>
              <a:off x="-1" y="7757"/>
              <a:ext cx="2210713" cy="3083087"/>
            </a:xfrm>
            <a:custGeom>
              <a:avLst/>
              <a:gdLst/>
              <a:ahLst/>
              <a:cxnLst>
                <a:cxn ang="0">
                  <a:pos x="wd2" y="hd2"/>
                </a:cxn>
                <a:cxn ang="5400000">
                  <a:pos x="wd2" y="hd2"/>
                </a:cxn>
                <a:cxn ang="10800000">
                  <a:pos x="wd2" y="hd2"/>
                </a:cxn>
                <a:cxn ang="16200000">
                  <a:pos x="wd2" y="hd2"/>
                </a:cxn>
              </a:cxnLst>
              <a:rect l="0" t="0" r="r" b="b"/>
              <a:pathLst>
                <a:path w="19624" h="19625" extrusionOk="0">
                  <a:moveTo>
                    <a:pt x="4546" y="15905"/>
                  </a:moveTo>
                  <a:cubicBezTo>
                    <a:pt x="6531" y="15448"/>
                    <a:pt x="18777" y="11722"/>
                    <a:pt x="16817" y="3989"/>
                  </a:cubicBezTo>
                  <a:cubicBezTo>
                    <a:pt x="16192" y="1542"/>
                    <a:pt x="14042" y="43"/>
                    <a:pt x="10911" y="43"/>
                  </a:cubicBezTo>
                  <a:cubicBezTo>
                    <a:pt x="9713" y="54"/>
                    <a:pt x="8551" y="334"/>
                    <a:pt x="7590" y="843"/>
                  </a:cubicBezTo>
                  <a:cubicBezTo>
                    <a:pt x="13077" y="-1975"/>
                    <a:pt x="21600" y="2625"/>
                    <a:pt x="19212" y="9422"/>
                  </a:cubicBezTo>
                  <a:cubicBezTo>
                    <a:pt x="16358" y="17579"/>
                    <a:pt x="0" y="19625"/>
                    <a:pt x="0" y="19625"/>
                  </a:cubicBezTo>
                  <a:lnTo>
                    <a:pt x="4111" y="15116"/>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4" name="Group">
            <a:extLst>
              <a:ext uri="{FF2B5EF4-FFF2-40B4-BE49-F238E27FC236}">
                <a16:creationId xmlns:a16="http://schemas.microsoft.com/office/drawing/2014/main" id="{D3A2057C-7190-47D4-A2D3-BB4DAE480DA9}"/>
              </a:ext>
            </a:extLst>
          </p:cNvPr>
          <p:cNvGrpSpPr/>
          <p:nvPr/>
        </p:nvGrpSpPr>
        <p:grpSpPr>
          <a:xfrm>
            <a:off x="4019231" y="3568843"/>
            <a:ext cx="2135185" cy="2390915"/>
            <a:chOff x="46" y="61"/>
            <a:chExt cx="2846912" cy="3187886"/>
          </a:xfrm>
          <a:solidFill>
            <a:schemeClr val="accent6">
              <a:lumMod val="75000"/>
            </a:schemeClr>
          </a:solidFill>
        </p:grpSpPr>
        <p:sp>
          <p:nvSpPr>
            <p:cNvPr id="25" name="Freeform 39">
              <a:extLst>
                <a:ext uri="{FF2B5EF4-FFF2-40B4-BE49-F238E27FC236}">
                  <a16:creationId xmlns:a16="http://schemas.microsoft.com/office/drawing/2014/main" id="{968786B9-FC56-472B-B00A-804D0EFC0C42}"/>
                </a:ext>
              </a:extLst>
            </p:cNvPr>
            <p:cNvSpPr/>
            <p:nvPr/>
          </p:nvSpPr>
          <p:spPr>
            <a:xfrm>
              <a:off x="46" y="61"/>
              <a:ext cx="2846913" cy="3185222"/>
            </a:xfrm>
            <a:custGeom>
              <a:avLst/>
              <a:gdLst/>
              <a:ahLst/>
              <a:cxnLst>
                <a:cxn ang="0">
                  <a:pos x="wd2" y="hd2"/>
                </a:cxn>
                <a:cxn ang="5400000">
                  <a:pos x="wd2" y="hd2"/>
                </a:cxn>
                <a:cxn ang="10800000">
                  <a:pos x="wd2" y="hd2"/>
                </a:cxn>
                <a:cxn ang="16200000">
                  <a:pos x="wd2" y="hd2"/>
                </a:cxn>
              </a:cxnLst>
              <a:rect l="0" t="0" r="r" b="b"/>
              <a:pathLst>
                <a:path w="21083" h="19755" extrusionOk="0">
                  <a:moveTo>
                    <a:pt x="20035" y="16059"/>
                  </a:moveTo>
                  <a:lnTo>
                    <a:pt x="21083" y="16202"/>
                  </a:lnTo>
                  <a:lnTo>
                    <a:pt x="16466" y="19755"/>
                  </a:lnTo>
                  <a:lnTo>
                    <a:pt x="13433" y="15153"/>
                  </a:lnTo>
                  <a:lnTo>
                    <a:pt x="14461" y="15290"/>
                  </a:lnTo>
                  <a:cubicBezTo>
                    <a:pt x="14778" y="13868"/>
                    <a:pt x="15781" y="4652"/>
                    <a:pt x="7028" y="2291"/>
                  </a:cubicBezTo>
                  <a:cubicBezTo>
                    <a:pt x="4265" y="1544"/>
                    <a:pt x="1844" y="2159"/>
                    <a:pt x="624" y="4081"/>
                  </a:cubicBezTo>
                  <a:cubicBezTo>
                    <a:pt x="160" y="4816"/>
                    <a:pt x="-15" y="5653"/>
                    <a:pt x="123" y="6475"/>
                  </a:cubicBezTo>
                  <a:cubicBezTo>
                    <a:pt x="81" y="6386"/>
                    <a:pt x="48" y="6294"/>
                    <a:pt x="24" y="6201"/>
                  </a:cubicBezTo>
                  <a:cubicBezTo>
                    <a:pt x="-464" y="2417"/>
                    <a:pt x="6692" y="-1845"/>
                    <a:pt x="12799" y="846"/>
                  </a:cubicBezTo>
                  <a:cubicBezTo>
                    <a:pt x="20833" y="4394"/>
                    <a:pt x="21136" y="11984"/>
                    <a:pt x="20035" y="16059"/>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6" name="Freeform 40">
              <a:extLst>
                <a:ext uri="{FF2B5EF4-FFF2-40B4-BE49-F238E27FC236}">
                  <a16:creationId xmlns:a16="http://schemas.microsoft.com/office/drawing/2014/main" id="{EA677477-0916-46C1-95A1-83391EB5123C}"/>
                </a:ext>
              </a:extLst>
            </p:cNvPr>
            <p:cNvSpPr/>
            <p:nvPr/>
          </p:nvSpPr>
          <p:spPr>
            <a:xfrm>
              <a:off x="6691" y="207561"/>
              <a:ext cx="2345052" cy="2980387"/>
            </a:xfrm>
            <a:custGeom>
              <a:avLst/>
              <a:gdLst/>
              <a:ahLst/>
              <a:cxnLst>
                <a:cxn ang="0">
                  <a:pos x="wd2" y="hd2"/>
                </a:cxn>
                <a:cxn ang="5400000">
                  <a:pos x="wd2" y="hd2"/>
                </a:cxn>
                <a:cxn ang="10800000">
                  <a:pos x="wd2" y="hd2"/>
                </a:cxn>
                <a:cxn ang="16200000">
                  <a:pos x="wd2" y="hd2"/>
                </a:cxn>
              </a:cxnLst>
              <a:rect l="0" t="0" r="r" b="b"/>
              <a:pathLst>
                <a:path w="18177" h="19287" extrusionOk="0">
                  <a:moveTo>
                    <a:pt x="15055" y="14611"/>
                  </a:moveTo>
                  <a:cubicBezTo>
                    <a:pt x="15386" y="13126"/>
                    <a:pt x="16436" y="3510"/>
                    <a:pt x="7275" y="1045"/>
                  </a:cubicBezTo>
                  <a:cubicBezTo>
                    <a:pt x="4383" y="266"/>
                    <a:pt x="1849" y="908"/>
                    <a:pt x="572" y="2914"/>
                  </a:cubicBezTo>
                  <a:cubicBezTo>
                    <a:pt x="87" y="3680"/>
                    <a:pt x="-97" y="4554"/>
                    <a:pt x="48" y="5412"/>
                  </a:cubicBezTo>
                  <a:cubicBezTo>
                    <a:pt x="-691" y="564"/>
                    <a:pt x="7593" y="-2313"/>
                    <a:pt x="14027" y="2404"/>
                  </a:cubicBezTo>
                  <a:cubicBezTo>
                    <a:pt x="20909" y="7430"/>
                    <a:pt x="17154" y="19287"/>
                    <a:pt x="17154" y="19287"/>
                  </a:cubicBezTo>
                  <a:lnTo>
                    <a:pt x="13978" y="14484"/>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7" name="Group">
            <a:extLst>
              <a:ext uri="{FF2B5EF4-FFF2-40B4-BE49-F238E27FC236}">
                <a16:creationId xmlns:a16="http://schemas.microsoft.com/office/drawing/2014/main" id="{7E7AC122-B2C2-4580-8686-546A9BDA9E53}"/>
              </a:ext>
            </a:extLst>
          </p:cNvPr>
          <p:cNvGrpSpPr/>
          <p:nvPr/>
        </p:nvGrpSpPr>
        <p:grpSpPr>
          <a:xfrm>
            <a:off x="3984185" y="3062358"/>
            <a:ext cx="2569015" cy="1662043"/>
            <a:chOff x="71" y="2"/>
            <a:chExt cx="3425352" cy="2216056"/>
          </a:xfrm>
          <a:solidFill>
            <a:srgbClr val="CC3399"/>
          </a:solidFill>
        </p:grpSpPr>
        <p:sp>
          <p:nvSpPr>
            <p:cNvPr id="28" name="Freeform 46">
              <a:extLst>
                <a:ext uri="{FF2B5EF4-FFF2-40B4-BE49-F238E27FC236}">
                  <a16:creationId xmlns:a16="http://schemas.microsoft.com/office/drawing/2014/main" id="{466E296C-E8FF-4B0D-95A8-CA033D67C32A}"/>
                </a:ext>
              </a:extLst>
            </p:cNvPr>
            <p:cNvSpPr/>
            <p:nvPr/>
          </p:nvSpPr>
          <p:spPr>
            <a:xfrm>
              <a:off x="71" y="2"/>
              <a:ext cx="3423577" cy="2216057"/>
            </a:xfrm>
            <a:custGeom>
              <a:avLst/>
              <a:gdLst/>
              <a:ahLst/>
              <a:cxnLst>
                <a:cxn ang="0">
                  <a:pos x="wd2" y="hd2"/>
                </a:cxn>
                <a:cxn ang="5400000">
                  <a:pos x="wd2" y="hd2"/>
                </a:cxn>
                <a:cxn ang="10800000">
                  <a:pos x="wd2" y="hd2"/>
                </a:cxn>
                <a:cxn ang="16200000">
                  <a:pos x="wd2" y="hd2"/>
                </a:cxn>
              </a:cxnLst>
              <a:rect l="0" t="0" r="r" b="b"/>
              <a:pathLst>
                <a:path w="21074" h="18710" extrusionOk="0">
                  <a:moveTo>
                    <a:pt x="137" y="13813"/>
                  </a:moveTo>
                  <a:cubicBezTo>
                    <a:pt x="-526" y="8579"/>
                    <a:pt x="1327" y="4803"/>
                    <a:pt x="3498" y="2231"/>
                  </a:cubicBezTo>
                  <a:cubicBezTo>
                    <a:pt x="9830" y="-2890"/>
                    <a:pt x="16370" y="1895"/>
                    <a:pt x="19385" y="5701"/>
                  </a:cubicBezTo>
                  <a:lnTo>
                    <a:pt x="19934" y="4773"/>
                  </a:lnTo>
                  <a:lnTo>
                    <a:pt x="21074" y="11749"/>
                  </a:lnTo>
                  <a:lnTo>
                    <a:pt x="15838" y="11592"/>
                  </a:lnTo>
                  <a:lnTo>
                    <a:pt x="16387" y="10680"/>
                  </a:lnTo>
                  <a:cubicBezTo>
                    <a:pt x="15290" y="9394"/>
                    <a:pt x="7741" y="2134"/>
                    <a:pt x="2056" y="9110"/>
                  </a:cubicBezTo>
                  <a:cubicBezTo>
                    <a:pt x="258" y="11353"/>
                    <a:pt x="-214" y="14112"/>
                    <a:pt x="960" y="16587"/>
                  </a:cubicBezTo>
                  <a:cubicBezTo>
                    <a:pt x="1398" y="17546"/>
                    <a:pt x="2049" y="18289"/>
                    <a:pt x="2818" y="18710"/>
                  </a:cubicBezTo>
                  <a:lnTo>
                    <a:pt x="2692" y="18710"/>
                  </a:lnTo>
                  <a:cubicBezTo>
                    <a:pt x="1349" y="17970"/>
                    <a:pt x="450" y="16228"/>
                    <a:pt x="137" y="13813"/>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9" name="Freeform 47">
              <a:extLst>
                <a:ext uri="{FF2B5EF4-FFF2-40B4-BE49-F238E27FC236}">
                  <a16:creationId xmlns:a16="http://schemas.microsoft.com/office/drawing/2014/main" id="{70F99229-0B4F-4F84-8F35-302FDE737779}"/>
                </a:ext>
              </a:extLst>
            </p:cNvPr>
            <p:cNvSpPr/>
            <p:nvPr/>
          </p:nvSpPr>
          <p:spPr>
            <a:xfrm>
              <a:off x="22156" y="366070"/>
              <a:ext cx="3403268" cy="1849100"/>
            </a:xfrm>
            <a:custGeom>
              <a:avLst/>
              <a:gdLst/>
              <a:ahLst/>
              <a:cxnLst>
                <a:cxn ang="0">
                  <a:pos x="wd2" y="hd2"/>
                </a:cxn>
                <a:cxn ang="5400000">
                  <a:pos x="wd2" y="hd2"/>
                </a:cxn>
                <a:cxn ang="10800000">
                  <a:pos x="wd2" y="hd2"/>
                </a:cxn>
                <a:cxn ang="16200000">
                  <a:pos x="wd2" y="hd2"/>
                </a:cxn>
              </a:cxnLst>
              <a:rect l="0" t="0" r="r" b="b"/>
              <a:pathLst>
                <a:path w="21142" h="18493" extrusionOk="0">
                  <a:moveTo>
                    <a:pt x="5766" y="675"/>
                  </a:moveTo>
                  <a:cubicBezTo>
                    <a:pt x="12787" y="-3107"/>
                    <a:pt x="21142" y="10248"/>
                    <a:pt x="21142" y="10248"/>
                  </a:cubicBezTo>
                  <a:lnTo>
                    <a:pt x="15858" y="10062"/>
                  </a:lnTo>
                  <a:lnTo>
                    <a:pt x="16411" y="8982"/>
                  </a:lnTo>
                  <a:cubicBezTo>
                    <a:pt x="15305" y="7458"/>
                    <a:pt x="7686" y="-1141"/>
                    <a:pt x="1949" y="7122"/>
                  </a:cubicBezTo>
                  <a:cubicBezTo>
                    <a:pt x="134" y="9779"/>
                    <a:pt x="-342" y="13046"/>
                    <a:pt x="842" y="15978"/>
                  </a:cubicBezTo>
                  <a:cubicBezTo>
                    <a:pt x="1285" y="17114"/>
                    <a:pt x="1942" y="17995"/>
                    <a:pt x="2718" y="18493"/>
                  </a:cubicBezTo>
                  <a:lnTo>
                    <a:pt x="2685" y="18493"/>
                  </a:lnTo>
                  <a:cubicBezTo>
                    <a:pt x="1986" y="18051"/>
                    <a:pt x="1373" y="17321"/>
                    <a:pt x="909" y="16376"/>
                  </a:cubicBezTo>
                  <a:cubicBezTo>
                    <a:pt x="523" y="15485"/>
                    <a:pt x="247" y="14484"/>
                    <a:pt x="95" y="13427"/>
                  </a:cubicBezTo>
                  <a:cubicBezTo>
                    <a:pt x="-458" y="8902"/>
                    <a:pt x="1401" y="3013"/>
                    <a:pt x="5766" y="675"/>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sp>
        <p:nvSpPr>
          <p:cNvPr id="31" name="TextBox 52">
            <a:extLst>
              <a:ext uri="{FF2B5EF4-FFF2-40B4-BE49-F238E27FC236}">
                <a16:creationId xmlns:a16="http://schemas.microsoft.com/office/drawing/2014/main" id="{582A579B-BB7E-4833-A848-9352032D73E9}"/>
              </a:ext>
            </a:extLst>
          </p:cNvPr>
          <p:cNvSpPr txBox="1"/>
          <p:nvPr/>
        </p:nvSpPr>
        <p:spPr>
          <a:xfrm>
            <a:off x="1442322" y="2270078"/>
            <a:ext cx="3742667"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r>
              <a:rPr lang="nl-NL" dirty="0">
                <a:solidFill>
                  <a:schemeClr val="tx1">
                    <a:lumMod val="75000"/>
                    <a:lumOff val="25000"/>
                  </a:schemeClr>
                </a:solidFill>
              </a:rPr>
              <a:t>What struck you?</a:t>
            </a:r>
          </a:p>
        </p:txBody>
      </p:sp>
      <p:sp>
        <p:nvSpPr>
          <p:cNvPr id="33" name="TextBox 52">
            <a:extLst>
              <a:ext uri="{FF2B5EF4-FFF2-40B4-BE49-F238E27FC236}">
                <a16:creationId xmlns:a16="http://schemas.microsoft.com/office/drawing/2014/main" id="{856A8A39-CBFF-43F0-868B-6FBBD79C4AA0}"/>
              </a:ext>
            </a:extLst>
          </p:cNvPr>
          <p:cNvSpPr txBox="1"/>
          <p:nvPr/>
        </p:nvSpPr>
        <p:spPr>
          <a:xfrm>
            <a:off x="196758" y="3971887"/>
            <a:ext cx="2664592"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pPr algn="ctr"/>
            <a:r>
              <a:rPr lang="nl-NL" dirty="0">
                <a:solidFill>
                  <a:schemeClr val="tx1">
                    <a:lumMod val="75000"/>
                    <a:lumOff val="25000"/>
                  </a:schemeClr>
                </a:solidFill>
              </a:rPr>
              <a:t>Discuss in twos</a:t>
            </a:r>
          </a:p>
        </p:txBody>
      </p:sp>
      <p:sp>
        <p:nvSpPr>
          <p:cNvPr id="35" name="TextBox 52">
            <a:extLst>
              <a:ext uri="{FF2B5EF4-FFF2-40B4-BE49-F238E27FC236}">
                <a16:creationId xmlns:a16="http://schemas.microsoft.com/office/drawing/2014/main" id="{BD993792-9DAB-4D20-A18F-967B178D09CB}"/>
              </a:ext>
            </a:extLst>
          </p:cNvPr>
          <p:cNvSpPr txBox="1"/>
          <p:nvPr/>
        </p:nvSpPr>
        <p:spPr>
          <a:xfrm>
            <a:off x="759421" y="5818390"/>
            <a:ext cx="2861026" cy="623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pPr algn="ctr"/>
            <a:r>
              <a:rPr lang="en-US" dirty="0">
                <a:solidFill>
                  <a:schemeClr val="tx1">
                    <a:lumMod val="75000"/>
                    <a:lumOff val="25000"/>
                  </a:schemeClr>
                </a:solidFill>
              </a:rPr>
              <a:t>How does my reaction solve the problem? </a:t>
            </a:r>
          </a:p>
        </p:txBody>
      </p:sp>
      <p:sp>
        <p:nvSpPr>
          <p:cNvPr id="37" name="TextBox 52">
            <a:extLst>
              <a:ext uri="{FF2B5EF4-FFF2-40B4-BE49-F238E27FC236}">
                <a16:creationId xmlns:a16="http://schemas.microsoft.com/office/drawing/2014/main" id="{93534470-438F-417D-A683-4D016BFF6A1D}"/>
              </a:ext>
            </a:extLst>
          </p:cNvPr>
          <p:cNvSpPr txBox="1"/>
          <p:nvPr/>
        </p:nvSpPr>
        <p:spPr>
          <a:xfrm>
            <a:off x="5216357" y="6050625"/>
            <a:ext cx="3660571"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r>
              <a:rPr lang="en-US" dirty="0">
                <a:solidFill>
                  <a:schemeClr val="tx1">
                    <a:lumMod val="75000"/>
                    <a:lumOff val="25000"/>
                  </a:schemeClr>
                </a:solidFill>
              </a:rPr>
              <a:t>How do I react when I’m in a conflict? </a:t>
            </a:r>
          </a:p>
        </p:txBody>
      </p:sp>
      <p:sp>
        <p:nvSpPr>
          <p:cNvPr id="39" name="TextBox 52">
            <a:extLst>
              <a:ext uri="{FF2B5EF4-FFF2-40B4-BE49-F238E27FC236}">
                <a16:creationId xmlns:a16="http://schemas.microsoft.com/office/drawing/2014/main" id="{08D2C4F2-DA01-4B98-A17B-8AFC346D1439}"/>
              </a:ext>
            </a:extLst>
          </p:cNvPr>
          <p:cNvSpPr txBox="1"/>
          <p:nvPr/>
        </p:nvSpPr>
        <p:spPr>
          <a:xfrm>
            <a:off x="6300206" y="4232025"/>
            <a:ext cx="2716147" cy="9002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pPr algn="ctr"/>
            <a:r>
              <a:rPr lang="en-US" dirty="0">
                <a:solidFill>
                  <a:schemeClr val="tx1">
                    <a:lumMod val="75000"/>
                    <a:lumOff val="25000"/>
                  </a:schemeClr>
                </a:solidFill>
              </a:rPr>
              <a:t>What events/people/topics/</a:t>
            </a:r>
            <a:br>
              <a:rPr lang="en-US" dirty="0">
                <a:solidFill>
                  <a:schemeClr val="tx1">
                    <a:lumMod val="75000"/>
                    <a:lumOff val="25000"/>
                  </a:schemeClr>
                </a:solidFill>
              </a:rPr>
            </a:br>
            <a:r>
              <a:rPr lang="en-US" dirty="0">
                <a:solidFill>
                  <a:schemeClr val="tx1">
                    <a:lumMod val="75000"/>
                    <a:lumOff val="25000"/>
                  </a:schemeClr>
                </a:solidFill>
              </a:rPr>
              <a:t>situations often create conflict? </a:t>
            </a:r>
          </a:p>
        </p:txBody>
      </p:sp>
      <p:sp>
        <p:nvSpPr>
          <p:cNvPr id="41" name="TextBox 52">
            <a:extLst>
              <a:ext uri="{FF2B5EF4-FFF2-40B4-BE49-F238E27FC236}">
                <a16:creationId xmlns:a16="http://schemas.microsoft.com/office/drawing/2014/main" id="{BCC1D496-805D-4EB9-8DE7-F303A09F3786}"/>
              </a:ext>
            </a:extLst>
          </p:cNvPr>
          <p:cNvSpPr txBox="1"/>
          <p:nvPr/>
        </p:nvSpPr>
        <p:spPr>
          <a:xfrm>
            <a:off x="5532564" y="2300268"/>
            <a:ext cx="3346490"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r>
              <a:rPr lang="en-GB" dirty="0"/>
              <a:t>How do I recognise a conflict?</a:t>
            </a:r>
          </a:p>
        </p:txBody>
      </p:sp>
      <p:sp>
        <p:nvSpPr>
          <p:cNvPr id="43" name="Freeform 9">
            <a:extLst>
              <a:ext uri="{FF2B5EF4-FFF2-40B4-BE49-F238E27FC236}">
                <a16:creationId xmlns:a16="http://schemas.microsoft.com/office/drawing/2014/main" id="{B25A9DF7-D163-4FB0-90D4-462A94AFF251}"/>
              </a:ext>
            </a:extLst>
          </p:cNvPr>
          <p:cNvSpPr/>
          <p:nvPr/>
        </p:nvSpPr>
        <p:spPr>
          <a:xfrm>
            <a:off x="5692695" y="3371312"/>
            <a:ext cx="376744" cy="409503"/>
          </a:xfrm>
          <a:custGeom>
            <a:avLst/>
            <a:gdLst/>
            <a:ahLst/>
            <a:cxnLst>
              <a:cxn ang="0">
                <a:pos x="wd2" y="hd2"/>
              </a:cxn>
              <a:cxn ang="5400000">
                <a:pos x="wd2" y="hd2"/>
              </a:cxn>
              <a:cxn ang="10800000">
                <a:pos x="wd2" y="hd2"/>
              </a:cxn>
              <a:cxn ang="16200000">
                <a:pos x="wd2" y="hd2"/>
              </a:cxn>
            </a:cxnLst>
            <a:rect l="0" t="0" r="r" b="b"/>
            <a:pathLst>
              <a:path w="21594" h="21600" extrusionOk="0">
                <a:moveTo>
                  <a:pt x="9083" y="20039"/>
                </a:moveTo>
                <a:cubicBezTo>
                  <a:pt x="9083" y="20901"/>
                  <a:pt x="9843" y="21600"/>
                  <a:pt x="10780" y="21600"/>
                </a:cubicBezTo>
                <a:cubicBezTo>
                  <a:pt x="11717" y="21600"/>
                  <a:pt x="12477" y="20901"/>
                  <a:pt x="12477" y="20039"/>
                </a:cubicBezTo>
                <a:close/>
                <a:moveTo>
                  <a:pt x="8444" y="17613"/>
                </a:moveTo>
                <a:cubicBezTo>
                  <a:pt x="8015" y="17641"/>
                  <a:pt x="7691" y="17983"/>
                  <a:pt x="7720" y="18378"/>
                </a:cubicBezTo>
                <a:cubicBezTo>
                  <a:pt x="7740" y="18738"/>
                  <a:pt x="8053" y="19026"/>
                  <a:pt x="8444" y="19044"/>
                </a:cubicBezTo>
                <a:lnTo>
                  <a:pt x="13110" y="19044"/>
                </a:lnTo>
                <a:cubicBezTo>
                  <a:pt x="13540" y="19017"/>
                  <a:pt x="13866" y="18675"/>
                  <a:pt x="13840" y="18279"/>
                </a:cubicBezTo>
                <a:cubicBezTo>
                  <a:pt x="13817" y="17918"/>
                  <a:pt x="13503" y="17631"/>
                  <a:pt x="13110" y="17613"/>
                </a:cubicBezTo>
                <a:close/>
                <a:moveTo>
                  <a:pt x="4417" y="14704"/>
                </a:moveTo>
                <a:lnTo>
                  <a:pt x="3071" y="15953"/>
                </a:lnTo>
                <a:cubicBezTo>
                  <a:pt x="2895" y="16190"/>
                  <a:pt x="2961" y="16514"/>
                  <a:pt x="3219" y="16676"/>
                </a:cubicBezTo>
                <a:cubicBezTo>
                  <a:pt x="3384" y="16780"/>
                  <a:pt x="3597" y="16796"/>
                  <a:pt x="3778" y="16718"/>
                </a:cubicBezTo>
                <a:cubicBezTo>
                  <a:pt x="3799" y="16698"/>
                  <a:pt x="3818" y="16677"/>
                  <a:pt x="3835" y="16655"/>
                </a:cubicBezTo>
                <a:lnTo>
                  <a:pt x="5175" y="15417"/>
                </a:lnTo>
                <a:cubicBezTo>
                  <a:pt x="5366" y="15204"/>
                  <a:pt x="5344" y="14891"/>
                  <a:pt x="5124" y="14704"/>
                </a:cubicBezTo>
                <a:cubicBezTo>
                  <a:pt x="4913" y="14557"/>
                  <a:pt x="4619" y="14566"/>
                  <a:pt x="4417" y="14724"/>
                </a:cubicBezTo>
                <a:close/>
                <a:moveTo>
                  <a:pt x="16894" y="14459"/>
                </a:moveTo>
                <a:cubicBezTo>
                  <a:pt x="16752" y="14445"/>
                  <a:pt x="16611" y="14487"/>
                  <a:pt x="16504" y="14573"/>
                </a:cubicBezTo>
                <a:cubicBezTo>
                  <a:pt x="16289" y="14765"/>
                  <a:pt x="16274" y="15078"/>
                  <a:pt x="16470" y="15287"/>
                </a:cubicBezTo>
                <a:lnTo>
                  <a:pt x="16504" y="15318"/>
                </a:lnTo>
                <a:lnTo>
                  <a:pt x="17850" y="16556"/>
                </a:lnTo>
                <a:cubicBezTo>
                  <a:pt x="18112" y="16713"/>
                  <a:pt x="18462" y="16645"/>
                  <a:pt x="18633" y="16405"/>
                </a:cubicBezTo>
                <a:cubicBezTo>
                  <a:pt x="18734" y="16261"/>
                  <a:pt x="18753" y="16080"/>
                  <a:pt x="18681" y="15922"/>
                </a:cubicBezTo>
                <a:lnTo>
                  <a:pt x="18591" y="15838"/>
                </a:lnTo>
                <a:lnTo>
                  <a:pt x="17267" y="14620"/>
                </a:lnTo>
                <a:cubicBezTo>
                  <a:pt x="17168" y="14529"/>
                  <a:pt x="17034" y="14479"/>
                  <a:pt x="16894" y="14480"/>
                </a:cubicBezTo>
                <a:close/>
                <a:moveTo>
                  <a:pt x="526" y="9317"/>
                </a:moveTo>
                <a:cubicBezTo>
                  <a:pt x="229" y="9336"/>
                  <a:pt x="0" y="9563"/>
                  <a:pt x="0" y="9837"/>
                </a:cubicBezTo>
                <a:cubicBezTo>
                  <a:pt x="-6" y="10101"/>
                  <a:pt x="222" y="10321"/>
                  <a:pt x="509" y="10326"/>
                </a:cubicBezTo>
                <a:cubicBezTo>
                  <a:pt x="515" y="10326"/>
                  <a:pt x="521" y="10326"/>
                  <a:pt x="526" y="10326"/>
                </a:cubicBezTo>
                <a:lnTo>
                  <a:pt x="2438" y="10326"/>
                </a:lnTo>
                <a:cubicBezTo>
                  <a:pt x="2728" y="10329"/>
                  <a:pt x="2966" y="10115"/>
                  <a:pt x="2970" y="9848"/>
                </a:cubicBezTo>
                <a:cubicBezTo>
                  <a:pt x="2970" y="9844"/>
                  <a:pt x="2970" y="9841"/>
                  <a:pt x="2970" y="9837"/>
                </a:cubicBezTo>
                <a:cubicBezTo>
                  <a:pt x="2970" y="9561"/>
                  <a:pt x="2737" y="9333"/>
                  <a:pt x="2438" y="9317"/>
                </a:cubicBezTo>
                <a:close/>
                <a:moveTo>
                  <a:pt x="19139" y="9317"/>
                </a:moveTo>
                <a:cubicBezTo>
                  <a:pt x="18827" y="9317"/>
                  <a:pt x="18574" y="9550"/>
                  <a:pt x="18574" y="9837"/>
                </a:cubicBezTo>
                <a:cubicBezTo>
                  <a:pt x="18592" y="10112"/>
                  <a:pt x="18840" y="10327"/>
                  <a:pt x="19139" y="10326"/>
                </a:cubicBezTo>
                <a:lnTo>
                  <a:pt x="21028" y="10326"/>
                </a:lnTo>
                <a:cubicBezTo>
                  <a:pt x="21328" y="10327"/>
                  <a:pt x="21576" y="10112"/>
                  <a:pt x="21594" y="9837"/>
                </a:cubicBezTo>
                <a:cubicBezTo>
                  <a:pt x="21594" y="9550"/>
                  <a:pt x="21341" y="9317"/>
                  <a:pt x="21028" y="9317"/>
                </a:cubicBezTo>
                <a:close/>
                <a:moveTo>
                  <a:pt x="10780" y="8911"/>
                </a:moveTo>
                <a:cubicBezTo>
                  <a:pt x="11380" y="8911"/>
                  <a:pt x="11866" y="9358"/>
                  <a:pt x="11866" y="9910"/>
                </a:cubicBezTo>
                <a:cubicBezTo>
                  <a:pt x="11866" y="10462"/>
                  <a:pt x="11380" y="10909"/>
                  <a:pt x="10780" y="10909"/>
                </a:cubicBezTo>
                <a:cubicBezTo>
                  <a:pt x="10182" y="10904"/>
                  <a:pt x="9700" y="10456"/>
                  <a:pt x="9700" y="9905"/>
                </a:cubicBezTo>
                <a:cubicBezTo>
                  <a:pt x="9700" y="9359"/>
                  <a:pt x="10181" y="8916"/>
                  <a:pt x="10774" y="8916"/>
                </a:cubicBezTo>
                <a:cubicBezTo>
                  <a:pt x="10776" y="8916"/>
                  <a:pt x="10778" y="8916"/>
                  <a:pt x="10780" y="8916"/>
                </a:cubicBezTo>
                <a:close/>
                <a:moveTo>
                  <a:pt x="10452" y="7079"/>
                </a:moveTo>
                <a:lnTo>
                  <a:pt x="10135" y="7661"/>
                </a:lnTo>
                <a:cubicBezTo>
                  <a:pt x="9938" y="7712"/>
                  <a:pt x="9749" y="7783"/>
                  <a:pt x="9570" y="7875"/>
                </a:cubicBezTo>
                <a:lnTo>
                  <a:pt x="8880" y="7661"/>
                </a:lnTo>
                <a:lnTo>
                  <a:pt x="8371" y="8135"/>
                </a:lnTo>
                <a:lnTo>
                  <a:pt x="8580" y="8770"/>
                </a:lnTo>
                <a:cubicBezTo>
                  <a:pt x="8478" y="8933"/>
                  <a:pt x="8402" y="9108"/>
                  <a:pt x="8354" y="9291"/>
                </a:cubicBezTo>
                <a:lnTo>
                  <a:pt x="7698" y="9598"/>
                </a:lnTo>
                <a:lnTo>
                  <a:pt x="7698" y="10248"/>
                </a:lnTo>
                <a:lnTo>
                  <a:pt x="8354" y="10540"/>
                </a:lnTo>
                <a:cubicBezTo>
                  <a:pt x="8403" y="10722"/>
                  <a:pt x="8479" y="10897"/>
                  <a:pt x="8580" y="11060"/>
                </a:cubicBezTo>
                <a:lnTo>
                  <a:pt x="8354" y="11695"/>
                </a:lnTo>
                <a:lnTo>
                  <a:pt x="8880" y="12169"/>
                </a:lnTo>
                <a:lnTo>
                  <a:pt x="9570" y="11955"/>
                </a:lnTo>
                <a:cubicBezTo>
                  <a:pt x="9749" y="12047"/>
                  <a:pt x="9938" y="12118"/>
                  <a:pt x="10135" y="12169"/>
                </a:cubicBezTo>
                <a:lnTo>
                  <a:pt x="10452" y="12752"/>
                </a:lnTo>
                <a:lnTo>
                  <a:pt x="11182" y="12752"/>
                </a:lnTo>
                <a:lnTo>
                  <a:pt x="11498" y="12184"/>
                </a:lnTo>
                <a:cubicBezTo>
                  <a:pt x="11696" y="12135"/>
                  <a:pt x="11886" y="12064"/>
                  <a:pt x="12064" y="11971"/>
                </a:cubicBezTo>
                <a:lnTo>
                  <a:pt x="12754" y="12184"/>
                </a:lnTo>
                <a:lnTo>
                  <a:pt x="13263" y="11711"/>
                </a:lnTo>
                <a:lnTo>
                  <a:pt x="13037" y="11076"/>
                </a:lnTo>
                <a:cubicBezTo>
                  <a:pt x="13141" y="10912"/>
                  <a:pt x="13222" y="10737"/>
                  <a:pt x="13280" y="10555"/>
                </a:cubicBezTo>
                <a:lnTo>
                  <a:pt x="13919" y="10264"/>
                </a:lnTo>
                <a:lnTo>
                  <a:pt x="13919" y="9598"/>
                </a:lnTo>
                <a:lnTo>
                  <a:pt x="13280" y="9291"/>
                </a:lnTo>
                <a:cubicBezTo>
                  <a:pt x="13230" y="9109"/>
                  <a:pt x="13154" y="8933"/>
                  <a:pt x="13054" y="8770"/>
                </a:cubicBezTo>
                <a:lnTo>
                  <a:pt x="13280" y="8151"/>
                </a:lnTo>
                <a:lnTo>
                  <a:pt x="12754" y="7661"/>
                </a:lnTo>
                <a:lnTo>
                  <a:pt x="12081" y="7875"/>
                </a:lnTo>
                <a:cubicBezTo>
                  <a:pt x="11902" y="7783"/>
                  <a:pt x="11712" y="7712"/>
                  <a:pt x="11515" y="7661"/>
                </a:cubicBezTo>
                <a:lnTo>
                  <a:pt x="11199" y="7094"/>
                </a:lnTo>
                <a:close/>
                <a:moveTo>
                  <a:pt x="10791" y="5142"/>
                </a:moveTo>
                <a:cubicBezTo>
                  <a:pt x="13631" y="5162"/>
                  <a:pt x="15937" y="7260"/>
                  <a:pt x="15989" y="9874"/>
                </a:cubicBezTo>
                <a:lnTo>
                  <a:pt x="15989" y="10056"/>
                </a:lnTo>
                <a:cubicBezTo>
                  <a:pt x="15970" y="10628"/>
                  <a:pt x="15850" y="11195"/>
                  <a:pt x="15633" y="11732"/>
                </a:cubicBezTo>
                <a:cubicBezTo>
                  <a:pt x="15424" y="12214"/>
                  <a:pt x="15125" y="12660"/>
                  <a:pt x="14750" y="13048"/>
                </a:cubicBezTo>
                <a:cubicBezTo>
                  <a:pt x="14155" y="13706"/>
                  <a:pt x="13644" y="14426"/>
                  <a:pt x="13229" y="15193"/>
                </a:cubicBezTo>
                <a:lnTo>
                  <a:pt x="8354" y="15193"/>
                </a:lnTo>
                <a:cubicBezTo>
                  <a:pt x="7939" y="14421"/>
                  <a:pt x="7429" y="13696"/>
                  <a:pt x="6832" y="13033"/>
                </a:cubicBezTo>
                <a:cubicBezTo>
                  <a:pt x="6448" y="12645"/>
                  <a:pt x="6141" y="12198"/>
                  <a:pt x="5927" y="11711"/>
                </a:cubicBezTo>
                <a:cubicBezTo>
                  <a:pt x="5702" y="11175"/>
                  <a:pt x="5576" y="10609"/>
                  <a:pt x="5554" y="10035"/>
                </a:cubicBezTo>
                <a:lnTo>
                  <a:pt x="5554" y="9853"/>
                </a:lnTo>
                <a:cubicBezTo>
                  <a:pt x="5616" y="7243"/>
                  <a:pt x="7926" y="5153"/>
                  <a:pt x="10763" y="5142"/>
                </a:cubicBezTo>
                <a:close/>
                <a:moveTo>
                  <a:pt x="10791" y="3711"/>
                </a:moveTo>
                <a:cubicBezTo>
                  <a:pt x="7085" y="3711"/>
                  <a:pt x="4063" y="6447"/>
                  <a:pt x="4005" y="9858"/>
                </a:cubicBezTo>
                <a:lnTo>
                  <a:pt x="4005" y="10087"/>
                </a:lnTo>
                <a:cubicBezTo>
                  <a:pt x="4031" y="10821"/>
                  <a:pt x="4192" y="11546"/>
                  <a:pt x="4480" y="12231"/>
                </a:cubicBezTo>
                <a:cubicBezTo>
                  <a:pt x="4753" y="12882"/>
                  <a:pt x="5149" y="13483"/>
                  <a:pt x="5650" y="14006"/>
                </a:cubicBezTo>
                <a:cubicBezTo>
                  <a:pt x="6277" y="14733"/>
                  <a:pt x="6810" y="15524"/>
                  <a:pt x="7240" y="16364"/>
                </a:cubicBezTo>
                <a:cubicBezTo>
                  <a:pt x="7323" y="16528"/>
                  <a:pt x="7501" y="16635"/>
                  <a:pt x="7698" y="16640"/>
                </a:cubicBezTo>
                <a:lnTo>
                  <a:pt x="13846" y="16640"/>
                </a:lnTo>
                <a:cubicBezTo>
                  <a:pt x="14046" y="16632"/>
                  <a:pt x="14227" y="16527"/>
                  <a:pt x="14321" y="16364"/>
                </a:cubicBezTo>
                <a:cubicBezTo>
                  <a:pt x="14743" y="15524"/>
                  <a:pt x="15270" y="14733"/>
                  <a:pt x="15893" y="14006"/>
                </a:cubicBezTo>
                <a:cubicBezTo>
                  <a:pt x="16398" y="13484"/>
                  <a:pt x="16796" y="12883"/>
                  <a:pt x="17069" y="12231"/>
                </a:cubicBezTo>
                <a:cubicBezTo>
                  <a:pt x="17353" y="11545"/>
                  <a:pt x="17510" y="10821"/>
                  <a:pt x="17533" y="10087"/>
                </a:cubicBezTo>
                <a:lnTo>
                  <a:pt x="17533" y="9858"/>
                </a:lnTo>
                <a:cubicBezTo>
                  <a:pt x="17475" y="6459"/>
                  <a:pt x="14474" y="3728"/>
                  <a:pt x="10780" y="3711"/>
                </a:cubicBezTo>
                <a:close/>
                <a:moveTo>
                  <a:pt x="17844" y="3092"/>
                </a:moveTo>
                <a:lnTo>
                  <a:pt x="16498" y="4330"/>
                </a:lnTo>
                <a:cubicBezTo>
                  <a:pt x="16293" y="4531"/>
                  <a:pt x="16293" y="4843"/>
                  <a:pt x="16498" y="5043"/>
                </a:cubicBezTo>
                <a:cubicBezTo>
                  <a:pt x="16603" y="5135"/>
                  <a:pt x="16744" y="5182"/>
                  <a:pt x="16888" y="5174"/>
                </a:cubicBezTo>
                <a:cubicBezTo>
                  <a:pt x="17034" y="5173"/>
                  <a:pt x="17174" y="5121"/>
                  <a:pt x="17279" y="5028"/>
                </a:cubicBezTo>
                <a:lnTo>
                  <a:pt x="18619" y="3773"/>
                </a:lnTo>
                <a:cubicBezTo>
                  <a:pt x="18790" y="3557"/>
                  <a:pt x="18738" y="3255"/>
                  <a:pt x="18503" y="3097"/>
                </a:cubicBezTo>
                <a:cubicBezTo>
                  <a:pt x="18500" y="3095"/>
                  <a:pt x="18497" y="3094"/>
                  <a:pt x="18495" y="3092"/>
                </a:cubicBezTo>
                <a:cubicBezTo>
                  <a:pt x="18297" y="2961"/>
                  <a:pt x="18030" y="2961"/>
                  <a:pt x="17833" y="3092"/>
                </a:cubicBezTo>
                <a:close/>
                <a:moveTo>
                  <a:pt x="3445" y="2863"/>
                </a:moveTo>
                <a:cubicBezTo>
                  <a:pt x="3302" y="2873"/>
                  <a:pt x="3168" y="2932"/>
                  <a:pt x="3071" y="3029"/>
                </a:cubicBezTo>
                <a:cubicBezTo>
                  <a:pt x="2897" y="3222"/>
                  <a:pt x="2897" y="3502"/>
                  <a:pt x="3071" y="3695"/>
                </a:cubicBezTo>
                <a:lnTo>
                  <a:pt x="4417" y="4929"/>
                </a:lnTo>
                <a:cubicBezTo>
                  <a:pt x="4642" y="5108"/>
                  <a:pt x="4981" y="5085"/>
                  <a:pt x="5175" y="4878"/>
                </a:cubicBezTo>
                <a:cubicBezTo>
                  <a:pt x="5350" y="4693"/>
                  <a:pt x="5350" y="4417"/>
                  <a:pt x="5175" y="4231"/>
                </a:cubicBezTo>
                <a:lnTo>
                  <a:pt x="3835" y="2993"/>
                </a:lnTo>
                <a:cubicBezTo>
                  <a:pt x="3727" y="2905"/>
                  <a:pt x="3588" y="2859"/>
                  <a:pt x="3445" y="2863"/>
                </a:cubicBezTo>
                <a:close/>
                <a:moveTo>
                  <a:pt x="10831" y="0"/>
                </a:moveTo>
                <a:cubicBezTo>
                  <a:pt x="10519" y="0"/>
                  <a:pt x="10265" y="233"/>
                  <a:pt x="10265" y="520"/>
                </a:cubicBezTo>
                <a:lnTo>
                  <a:pt x="10265" y="2264"/>
                </a:lnTo>
                <a:cubicBezTo>
                  <a:pt x="10341" y="2543"/>
                  <a:pt x="10649" y="2712"/>
                  <a:pt x="10952" y="2642"/>
                </a:cubicBezTo>
                <a:cubicBezTo>
                  <a:pt x="11154" y="2596"/>
                  <a:pt x="11312" y="2450"/>
                  <a:pt x="11363" y="2264"/>
                </a:cubicBezTo>
                <a:lnTo>
                  <a:pt x="11363" y="520"/>
                </a:lnTo>
                <a:cubicBezTo>
                  <a:pt x="11363" y="245"/>
                  <a:pt x="11130" y="17"/>
                  <a:pt x="10831"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4" name="Freeform 12">
            <a:extLst>
              <a:ext uri="{FF2B5EF4-FFF2-40B4-BE49-F238E27FC236}">
                <a16:creationId xmlns:a16="http://schemas.microsoft.com/office/drawing/2014/main" id="{DFD14A33-0121-493C-8F67-76FD07578E0E}"/>
              </a:ext>
            </a:extLst>
          </p:cNvPr>
          <p:cNvSpPr/>
          <p:nvPr/>
        </p:nvSpPr>
        <p:spPr>
          <a:xfrm>
            <a:off x="3048659" y="3125727"/>
            <a:ext cx="316609" cy="396577"/>
          </a:xfrm>
          <a:custGeom>
            <a:avLst/>
            <a:gdLst/>
            <a:ahLst/>
            <a:cxnLst>
              <a:cxn ang="0">
                <a:pos x="wd2" y="hd2"/>
              </a:cxn>
              <a:cxn ang="5400000">
                <a:pos x="wd2" y="hd2"/>
              </a:cxn>
              <a:cxn ang="10800000">
                <a:pos x="wd2" y="hd2"/>
              </a:cxn>
              <a:cxn ang="16200000">
                <a:pos x="wd2" y="hd2"/>
              </a:cxn>
            </a:cxnLst>
            <a:rect l="0" t="0" r="r" b="b"/>
            <a:pathLst>
              <a:path w="21248" h="21600" extrusionOk="0">
                <a:moveTo>
                  <a:pt x="5084" y="14393"/>
                </a:moveTo>
                <a:lnTo>
                  <a:pt x="6475" y="20745"/>
                </a:lnTo>
                <a:cubicBezTo>
                  <a:pt x="6577" y="21236"/>
                  <a:pt x="7099" y="21597"/>
                  <a:pt x="7713" y="21600"/>
                </a:cubicBezTo>
                <a:lnTo>
                  <a:pt x="14461" y="21600"/>
                </a:lnTo>
                <a:cubicBezTo>
                  <a:pt x="15070" y="21595"/>
                  <a:pt x="15585" y="21234"/>
                  <a:pt x="15679" y="20745"/>
                </a:cubicBezTo>
                <a:lnTo>
                  <a:pt x="17110" y="14393"/>
                </a:lnTo>
                <a:close/>
                <a:moveTo>
                  <a:pt x="4276" y="7191"/>
                </a:moveTo>
                <a:cubicBezTo>
                  <a:pt x="3581" y="7191"/>
                  <a:pt x="3018" y="8169"/>
                  <a:pt x="3018" y="8733"/>
                </a:cubicBezTo>
                <a:cubicBezTo>
                  <a:pt x="2967" y="9299"/>
                  <a:pt x="3491" y="9791"/>
                  <a:pt x="4188" y="9832"/>
                </a:cubicBezTo>
                <a:cubicBezTo>
                  <a:pt x="4885" y="9873"/>
                  <a:pt x="5490" y="9447"/>
                  <a:pt x="5541" y="8882"/>
                </a:cubicBezTo>
                <a:cubicBezTo>
                  <a:pt x="5545" y="8833"/>
                  <a:pt x="5545" y="8783"/>
                  <a:pt x="5541" y="8733"/>
                </a:cubicBezTo>
                <a:cubicBezTo>
                  <a:pt x="5541" y="8169"/>
                  <a:pt x="4978" y="7191"/>
                  <a:pt x="4276" y="7191"/>
                </a:cubicBezTo>
                <a:close/>
                <a:moveTo>
                  <a:pt x="14540" y="6449"/>
                </a:moveTo>
                <a:cubicBezTo>
                  <a:pt x="14378" y="6450"/>
                  <a:pt x="14222" y="6504"/>
                  <a:pt x="14110" y="6600"/>
                </a:cubicBezTo>
                <a:cubicBezTo>
                  <a:pt x="12569" y="7909"/>
                  <a:pt x="11539" y="9558"/>
                  <a:pt x="11150" y="11340"/>
                </a:cubicBezTo>
                <a:lnTo>
                  <a:pt x="9037" y="11340"/>
                </a:lnTo>
                <a:cubicBezTo>
                  <a:pt x="8786" y="10518"/>
                  <a:pt x="8375" y="10023"/>
                  <a:pt x="7137" y="8922"/>
                </a:cubicBezTo>
                <a:cubicBezTo>
                  <a:pt x="6903" y="8717"/>
                  <a:pt x="6508" y="8705"/>
                  <a:pt x="6256" y="8895"/>
                </a:cubicBezTo>
                <a:cubicBezTo>
                  <a:pt x="6004" y="9085"/>
                  <a:pt x="5989" y="9405"/>
                  <a:pt x="6223" y="9610"/>
                </a:cubicBezTo>
                <a:cubicBezTo>
                  <a:pt x="7176" y="10459"/>
                  <a:pt x="7547" y="10840"/>
                  <a:pt x="7733" y="11303"/>
                </a:cubicBezTo>
                <a:lnTo>
                  <a:pt x="5084" y="11303"/>
                </a:lnTo>
                <a:cubicBezTo>
                  <a:pt x="4383" y="11311"/>
                  <a:pt x="3822" y="11776"/>
                  <a:pt x="3826" y="12345"/>
                </a:cubicBezTo>
                <a:lnTo>
                  <a:pt x="3826" y="13372"/>
                </a:lnTo>
                <a:lnTo>
                  <a:pt x="18394" y="13372"/>
                </a:lnTo>
                <a:lnTo>
                  <a:pt x="18394" y="12345"/>
                </a:lnTo>
                <a:cubicBezTo>
                  <a:pt x="18373" y="11764"/>
                  <a:pt x="17786" y="11302"/>
                  <a:pt x="17070" y="11303"/>
                </a:cubicBezTo>
                <a:lnTo>
                  <a:pt x="12395" y="11303"/>
                </a:lnTo>
                <a:cubicBezTo>
                  <a:pt x="12763" y="9792"/>
                  <a:pt x="13660" y="8401"/>
                  <a:pt x="14977" y="7293"/>
                </a:cubicBezTo>
                <a:cubicBezTo>
                  <a:pt x="15216" y="7096"/>
                  <a:pt x="15216" y="6780"/>
                  <a:pt x="14977" y="6584"/>
                </a:cubicBezTo>
                <a:cubicBezTo>
                  <a:pt x="14863" y="6506"/>
                  <a:pt x="14722" y="6459"/>
                  <a:pt x="14573" y="6449"/>
                </a:cubicBezTo>
                <a:close/>
                <a:moveTo>
                  <a:pt x="6700" y="6197"/>
                </a:moveTo>
                <a:cubicBezTo>
                  <a:pt x="6298" y="6168"/>
                  <a:pt x="5905" y="6301"/>
                  <a:pt x="5647" y="6551"/>
                </a:cubicBezTo>
                <a:cubicBezTo>
                  <a:pt x="5296" y="7041"/>
                  <a:pt x="6057" y="7949"/>
                  <a:pt x="6660" y="8234"/>
                </a:cubicBezTo>
                <a:cubicBezTo>
                  <a:pt x="7272" y="8510"/>
                  <a:pt x="8043" y="8338"/>
                  <a:pt x="8395" y="7847"/>
                </a:cubicBezTo>
                <a:cubicBezTo>
                  <a:pt x="8730" y="7343"/>
                  <a:pt x="8521" y="6715"/>
                  <a:pt x="7918" y="6417"/>
                </a:cubicBezTo>
                <a:cubicBezTo>
                  <a:pt x="7541" y="6262"/>
                  <a:pt x="7122" y="6186"/>
                  <a:pt x="6700" y="6197"/>
                </a:cubicBezTo>
                <a:close/>
                <a:moveTo>
                  <a:pt x="1879" y="6197"/>
                </a:moveTo>
                <a:cubicBezTo>
                  <a:pt x="1448" y="6187"/>
                  <a:pt x="1021" y="6263"/>
                  <a:pt x="634" y="6417"/>
                </a:cubicBezTo>
                <a:cubicBezTo>
                  <a:pt x="34" y="6716"/>
                  <a:pt x="-173" y="7345"/>
                  <a:pt x="164" y="7847"/>
                </a:cubicBezTo>
                <a:cubicBezTo>
                  <a:pt x="516" y="8338"/>
                  <a:pt x="1287" y="8510"/>
                  <a:pt x="1899" y="8234"/>
                </a:cubicBezTo>
                <a:cubicBezTo>
                  <a:pt x="2501" y="7949"/>
                  <a:pt x="3263" y="7041"/>
                  <a:pt x="2912" y="6551"/>
                </a:cubicBezTo>
                <a:cubicBezTo>
                  <a:pt x="2662" y="6301"/>
                  <a:pt x="2275" y="6168"/>
                  <a:pt x="1879" y="6197"/>
                </a:cubicBezTo>
                <a:close/>
                <a:moveTo>
                  <a:pt x="16964" y="5122"/>
                </a:moveTo>
                <a:cubicBezTo>
                  <a:pt x="16269" y="5122"/>
                  <a:pt x="15679" y="6100"/>
                  <a:pt x="15679" y="6664"/>
                </a:cubicBezTo>
                <a:cubicBezTo>
                  <a:pt x="15690" y="7234"/>
                  <a:pt x="16262" y="7691"/>
                  <a:pt x="16964" y="7691"/>
                </a:cubicBezTo>
                <a:cubicBezTo>
                  <a:pt x="17661" y="7688"/>
                  <a:pt x="18225" y="7230"/>
                  <a:pt x="18229" y="6664"/>
                </a:cubicBezTo>
                <a:cubicBezTo>
                  <a:pt x="18229" y="6122"/>
                  <a:pt x="17659" y="5122"/>
                  <a:pt x="16964" y="5122"/>
                </a:cubicBezTo>
                <a:close/>
                <a:moveTo>
                  <a:pt x="4276" y="5122"/>
                </a:moveTo>
                <a:cubicBezTo>
                  <a:pt x="3749" y="5122"/>
                  <a:pt x="3322" y="5468"/>
                  <a:pt x="3322" y="5896"/>
                </a:cubicBezTo>
                <a:cubicBezTo>
                  <a:pt x="3323" y="6323"/>
                  <a:pt x="3749" y="6670"/>
                  <a:pt x="4276" y="6670"/>
                </a:cubicBezTo>
                <a:cubicBezTo>
                  <a:pt x="4803" y="6670"/>
                  <a:pt x="5230" y="6323"/>
                  <a:pt x="5230" y="5896"/>
                </a:cubicBezTo>
                <a:cubicBezTo>
                  <a:pt x="5230" y="5894"/>
                  <a:pt x="5230" y="5892"/>
                  <a:pt x="5230" y="5890"/>
                </a:cubicBezTo>
                <a:cubicBezTo>
                  <a:pt x="5230" y="5466"/>
                  <a:pt x="4806" y="5122"/>
                  <a:pt x="4283" y="5122"/>
                </a:cubicBezTo>
                <a:cubicBezTo>
                  <a:pt x="4280" y="5122"/>
                  <a:pt x="4278" y="5122"/>
                  <a:pt x="4276" y="5122"/>
                </a:cubicBezTo>
                <a:close/>
                <a:moveTo>
                  <a:pt x="19368" y="4111"/>
                </a:moveTo>
                <a:cubicBezTo>
                  <a:pt x="18960" y="4083"/>
                  <a:pt x="18562" y="4222"/>
                  <a:pt x="18308" y="4482"/>
                </a:cubicBezTo>
                <a:cubicBezTo>
                  <a:pt x="17964" y="4971"/>
                  <a:pt x="18719" y="5864"/>
                  <a:pt x="19321" y="6143"/>
                </a:cubicBezTo>
                <a:cubicBezTo>
                  <a:pt x="19942" y="6415"/>
                  <a:pt x="20716" y="6245"/>
                  <a:pt x="21083" y="5756"/>
                </a:cubicBezTo>
                <a:cubicBezTo>
                  <a:pt x="21427" y="5260"/>
                  <a:pt x="21214" y="4632"/>
                  <a:pt x="20606" y="4348"/>
                </a:cubicBezTo>
                <a:cubicBezTo>
                  <a:pt x="20222" y="4192"/>
                  <a:pt x="19796" y="4119"/>
                  <a:pt x="19368" y="4133"/>
                </a:cubicBezTo>
                <a:close/>
                <a:moveTo>
                  <a:pt x="14540" y="4111"/>
                </a:moveTo>
                <a:cubicBezTo>
                  <a:pt x="14116" y="4104"/>
                  <a:pt x="13696" y="4186"/>
                  <a:pt x="13322" y="4348"/>
                </a:cubicBezTo>
                <a:cubicBezTo>
                  <a:pt x="12711" y="4631"/>
                  <a:pt x="12499" y="5263"/>
                  <a:pt x="12848" y="5759"/>
                </a:cubicBezTo>
                <a:cubicBezTo>
                  <a:pt x="13198" y="6254"/>
                  <a:pt x="13976" y="6427"/>
                  <a:pt x="14587" y="6143"/>
                </a:cubicBezTo>
                <a:cubicBezTo>
                  <a:pt x="15189" y="5864"/>
                  <a:pt x="15944" y="4971"/>
                  <a:pt x="15600" y="4482"/>
                </a:cubicBezTo>
                <a:cubicBezTo>
                  <a:pt x="15347" y="4238"/>
                  <a:pt x="14965" y="4108"/>
                  <a:pt x="14573" y="4133"/>
                </a:cubicBezTo>
                <a:close/>
                <a:moveTo>
                  <a:pt x="7633" y="3510"/>
                </a:moveTo>
                <a:cubicBezTo>
                  <a:pt x="7305" y="3441"/>
                  <a:pt x="6956" y="3478"/>
                  <a:pt x="6660" y="3612"/>
                </a:cubicBezTo>
                <a:cubicBezTo>
                  <a:pt x="6057" y="3896"/>
                  <a:pt x="5296" y="4789"/>
                  <a:pt x="5647" y="5272"/>
                </a:cubicBezTo>
                <a:cubicBezTo>
                  <a:pt x="5998" y="5756"/>
                  <a:pt x="7322" y="5692"/>
                  <a:pt x="7918" y="5407"/>
                </a:cubicBezTo>
                <a:cubicBezTo>
                  <a:pt x="8526" y="5123"/>
                  <a:pt x="8739" y="4495"/>
                  <a:pt x="8395" y="3999"/>
                </a:cubicBezTo>
                <a:cubicBezTo>
                  <a:pt x="8233" y="3759"/>
                  <a:pt x="7958" y="3583"/>
                  <a:pt x="7633" y="3510"/>
                </a:cubicBezTo>
                <a:close/>
                <a:moveTo>
                  <a:pt x="945" y="3510"/>
                </a:moveTo>
                <a:cubicBezTo>
                  <a:pt x="264" y="3659"/>
                  <a:pt x="-140" y="4228"/>
                  <a:pt x="44" y="4781"/>
                </a:cubicBezTo>
                <a:cubicBezTo>
                  <a:pt x="132" y="5045"/>
                  <a:pt x="344" y="5269"/>
                  <a:pt x="634" y="5407"/>
                </a:cubicBezTo>
                <a:cubicBezTo>
                  <a:pt x="1236" y="5692"/>
                  <a:pt x="2567" y="5761"/>
                  <a:pt x="2912" y="5272"/>
                </a:cubicBezTo>
                <a:cubicBezTo>
                  <a:pt x="3256" y="4783"/>
                  <a:pt x="2501" y="3896"/>
                  <a:pt x="1899" y="3612"/>
                </a:cubicBezTo>
                <a:cubicBezTo>
                  <a:pt x="1611" y="3475"/>
                  <a:pt x="1267" y="3438"/>
                  <a:pt x="945" y="3510"/>
                </a:cubicBezTo>
                <a:close/>
                <a:moveTo>
                  <a:pt x="16964" y="3090"/>
                </a:moveTo>
                <a:cubicBezTo>
                  <a:pt x="16437" y="3090"/>
                  <a:pt x="16010" y="3437"/>
                  <a:pt x="16010" y="3864"/>
                </a:cubicBezTo>
                <a:cubicBezTo>
                  <a:pt x="16010" y="4292"/>
                  <a:pt x="16437" y="4638"/>
                  <a:pt x="16964" y="4638"/>
                </a:cubicBezTo>
                <a:cubicBezTo>
                  <a:pt x="17491" y="4638"/>
                  <a:pt x="17918" y="4292"/>
                  <a:pt x="17918" y="3864"/>
                </a:cubicBezTo>
                <a:cubicBezTo>
                  <a:pt x="17925" y="3434"/>
                  <a:pt x="17501" y="3080"/>
                  <a:pt x="16971" y="3074"/>
                </a:cubicBezTo>
                <a:cubicBezTo>
                  <a:pt x="16968" y="3074"/>
                  <a:pt x="16966" y="3074"/>
                  <a:pt x="16964" y="3074"/>
                </a:cubicBezTo>
                <a:close/>
                <a:moveTo>
                  <a:pt x="4276" y="2069"/>
                </a:moveTo>
                <a:cubicBezTo>
                  <a:pt x="3581" y="2069"/>
                  <a:pt x="3018" y="2526"/>
                  <a:pt x="3018" y="3090"/>
                </a:cubicBezTo>
                <a:cubicBezTo>
                  <a:pt x="3018" y="3628"/>
                  <a:pt x="3581" y="4638"/>
                  <a:pt x="4276" y="4638"/>
                </a:cubicBezTo>
                <a:cubicBezTo>
                  <a:pt x="4971" y="4638"/>
                  <a:pt x="5541" y="3655"/>
                  <a:pt x="5541" y="3090"/>
                </a:cubicBezTo>
                <a:cubicBezTo>
                  <a:pt x="5552" y="2526"/>
                  <a:pt x="4997" y="2062"/>
                  <a:pt x="4303" y="2053"/>
                </a:cubicBezTo>
                <a:cubicBezTo>
                  <a:pt x="4294" y="2053"/>
                  <a:pt x="4285" y="2053"/>
                  <a:pt x="4276" y="2053"/>
                </a:cubicBezTo>
                <a:close/>
                <a:moveTo>
                  <a:pt x="20295" y="1462"/>
                </a:moveTo>
                <a:cubicBezTo>
                  <a:pt x="19969" y="1383"/>
                  <a:pt x="19618" y="1414"/>
                  <a:pt x="19321" y="1548"/>
                </a:cubicBezTo>
                <a:cubicBezTo>
                  <a:pt x="18719" y="1827"/>
                  <a:pt x="17964" y="2736"/>
                  <a:pt x="18308" y="3225"/>
                </a:cubicBezTo>
                <a:cubicBezTo>
                  <a:pt x="18653" y="3714"/>
                  <a:pt x="20004" y="3644"/>
                  <a:pt x="20606" y="3359"/>
                </a:cubicBezTo>
                <a:cubicBezTo>
                  <a:pt x="21205" y="3062"/>
                  <a:pt x="21414" y="2437"/>
                  <a:pt x="21083" y="1935"/>
                </a:cubicBezTo>
                <a:cubicBezTo>
                  <a:pt x="20913" y="1692"/>
                  <a:pt x="20628" y="1515"/>
                  <a:pt x="20295" y="1446"/>
                </a:cubicBezTo>
                <a:close/>
                <a:moveTo>
                  <a:pt x="13613" y="1462"/>
                </a:moveTo>
                <a:cubicBezTo>
                  <a:pt x="13290" y="1530"/>
                  <a:pt x="13013" y="1700"/>
                  <a:pt x="12845" y="1935"/>
                </a:cubicBezTo>
                <a:cubicBezTo>
                  <a:pt x="12514" y="2437"/>
                  <a:pt x="12723" y="3062"/>
                  <a:pt x="13322" y="3359"/>
                </a:cubicBezTo>
                <a:cubicBezTo>
                  <a:pt x="13924" y="3644"/>
                  <a:pt x="15249" y="3714"/>
                  <a:pt x="15600" y="3225"/>
                </a:cubicBezTo>
                <a:cubicBezTo>
                  <a:pt x="15951" y="2736"/>
                  <a:pt x="15189" y="1827"/>
                  <a:pt x="14587" y="1548"/>
                </a:cubicBezTo>
                <a:cubicBezTo>
                  <a:pt x="14293" y="1408"/>
                  <a:pt x="13941" y="1371"/>
                  <a:pt x="13613" y="1446"/>
                </a:cubicBezTo>
                <a:close/>
                <a:moveTo>
                  <a:pt x="16964" y="16"/>
                </a:moveTo>
                <a:cubicBezTo>
                  <a:pt x="16262" y="16"/>
                  <a:pt x="15690" y="473"/>
                  <a:pt x="15679" y="1043"/>
                </a:cubicBezTo>
                <a:cubicBezTo>
                  <a:pt x="15679" y="1607"/>
                  <a:pt x="16269" y="2585"/>
                  <a:pt x="16964" y="2585"/>
                </a:cubicBezTo>
                <a:cubicBezTo>
                  <a:pt x="17659" y="2585"/>
                  <a:pt x="18229" y="1607"/>
                  <a:pt x="18229" y="1043"/>
                </a:cubicBezTo>
                <a:cubicBezTo>
                  <a:pt x="18236" y="473"/>
                  <a:pt x="17673" y="6"/>
                  <a:pt x="16971" y="0"/>
                </a:cubicBezTo>
                <a:cubicBezTo>
                  <a:pt x="16968" y="0"/>
                  <a:pt x="16966" y="0"/>
                  <a:pt x="1696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5" name="Freeform 13">
            <a:extLst>
              <a:ext uri="{FF2B5EF4-FFF2-40B4-BE49-F238E27FC236}">
                <a16:creationId xmlns:a16="http://schemas.microsoft.com/office/drawing/2014/main" id="{DDF5ADA9-3CF9-4867-A2D2-F8FF87C3FA0D}"/>
              </a:ext>
            </a:extLst>
          </p:cNvPr>
          <p:cNvSpPr/>
          <p:nvPr/>
        </p:nvSpPr>
        <p:spPr>
          <a:xfrm>
            <a:off x="4619816" y="2452877"/>
            <a:ext cx="292771" cy="415325"/>
          </a:xfrm>
          <a:custGeom>
            <a:avLst/>
            <a:gdLst/>
            <a:ahLst/>
            <a:cxnLst>
              <a:cxn ang="0">
                <a:pos x="wd2" y="hd2"/>
              </a:cxn>
              <a:cxn ang="5400000">
                <a:pos x="wd2" y="hd2"/>
              </a:cxn>
              <a:cxn ang="10800000">
                <a:pos x="wd2" y="hd2"/>
              </a:cxn>
              <a:cxn ang="16200000">
                <a:pos x="wd2" y="hd2"/>
              </a:cxn>
            </a:cxnLst>
            <a:rect l="0" t="0" r="r" b="b"/>
            <a:pathLst>
              <a:path w="21600" h="21600" extrusionOk="0">
                <a:moveTo>
                  <a:pt x="21076" y="9817"/>
                </a:moveTo>
                <a:cubicBezTo>
                  <a:pt x="20785" y="9817"/>
                  <a:pt x="20552" y="10043"/>
                  <a:pt x="20552" y="10330"/>
                </a:cubicBezTo>
                <a:cubicBezTo>
                  <a:pt x="20552" y="10618"/>
                  <a:pt x="20785" y="10844"/>
                  <a:pt x="21076" y="10844"/>
                </a:cubicBezTo>
                <a:cubicBezTo>
                  <a:pt x="21367" y="10844"/>
                  <a:pt x="21600" y="10618"/>
                  <a:pt x="21600" y="10330"/>
                </a:cubicBezTo>
                <a:cubicBezTo>
                  <a:pt x="21600" y="10043"/>
                  <a:pt x="21360" y="9817"/>
                  <a:pt x="21076" y="9817"/>
                </a:cubicBezTo>
                <a:close/>
                <a:moveTo>
                  <a:pt x="20028" y="8837"/>
                </a:moveTo>
                <a:cubicBezTo>
                  <a:pt x="19736" y="8837"/>
                  <a:pt x="19503" y="9063"/>
                  <a:pt x="19503" y="9350"/>
                </a:cubicBezTo>
                <a:cubicBezTo>
                  <a:pt x="19503" y="9638"/>
                  <a:pt x="19736" y="9833"/>
                  <a:pt x="20028" y="9833"/>
                </a:cubicBezTo>
                <a:cubicBezTo>
                  <a:pt x="20319" y="9833"/>
                  <a:pt x="20552" y="9622"/>
                  <a:pt x="20552" y="9350"/>
                </a:cubicBezTo>
                <a:cubicBezTo>
                  <a:pt x="20552" y="9078"/>
                  <a:pt x="20319" y="8837"/>
                  <a:pt x="20028" y="8837"/>
                </a:cubicBezTo>
                <a:close/>
                <a:moveTo>
                  <a:pt x="15659" y="8837"/>
                </a:moveTo>
                <a:cubicBezTo>
                  <a:pt x="13643" y="8837"/>
                  <a:pt x="12522" y="9176"/>
                  <a:pt x="12522" y="10551"/>
                </a:cubicBezTo>
                <a:cubicBezTo>
                  <a:pt x="12522" y="12640"/>
                  <a:pt x="14611" y="13445"/>
                  <a:pt x="14611" y="16196"/>
                </a:cubicBezTo>
                <a:cubicBezTo>
                  <a:pt x="14611" y="17223"/>
                  <a:pt x="11532" y="21600"/>
                  <a:pt x="16686" y="21600"/>
                </a:cubicBezTo>
                <a:cubicBezTo>
                  <a:pt x="21178" y="21600"/>
                  <a:pt x="19824" y="18387"/>
                  <a:pt x="19824" y="16694"/>
                </a:cubicBezTo>
                <a:cubicBezTo>
                  <a:pt x="19824" y="15000"/>
                  <a:pt x="21214" y="14785"/>
                  <a:pt x="21214" y="12527"/>
                </a:cubicBezTo>
                <a:cubicBezTo>
                  <a:pt x="21236" y="10931"/>
                  <a:pt x="17705" y="8837"/>
                  <a:pt x="15681" y="8837"/>
                </a:cubicBezTo>
                <a:close/>
                <a:moveTo>
                  <a:pt x="18775" y="7616"/>
                </a:moveTo>
                <a:cubicBezTo>
                  <a:pt x="18297" y="7704"/>
                  <a:pt x="18010" y="8049"/>
                  <a:pt x="18136" y="8386"/>
                </a:cubicBezTo>
                <a:cubicBezTo>
                  <a:pt x="18217" y="8607"/>
                  <a:pt x="18462" y="8779"/>
                  <a:pt x="18775" y="8837"/>
                </a:cubicBezTo>
                <a:cubicBezTo>
                  <a:pt x="19254" y="8775"/>
                  <a:pt x="19570" y="8451"/>
                  <a:pt x="19482" y="8114"/>
                </a:cubicBezTo>
                <a:cubicBezTo>
                  <a:pt x="19416" y="7861"/>
                  <a:pt x="19135" y="7662"/>
                  <a:pt x="18775" y="7616"/>
                </a:cubicBezTo>
                <a:close/>
                <a:moveTo>
                  <a:pt x="16868" y="6625"/>
                </a:moveTo>
                <a:cubicBezTo>
                  <a:pt x="16291" y="6549"/>
                  <a:pt x="15735" y="6816"/>
                  <a:pt x="15627" y="7223"/>
                </a:cubicBezTo>
                <a:cubicBezTo>
                  <a:pt x="15518" y="7630"/>
                  <a:pt x="15898" y="8021"/>
                  <a:pt x="16475" y="8098"/>
                </a:cubicBezTo>
                <a:cubicBezTo>
                  <a:pt x="17052" y="8174"/>
                  <a:pt x="17607" y="7907"/>
                  <a:pt x="17716" y="7500"/>
                </a:cubicBezTo>
                <a:cubicBezTo>
                  <a:pt x="17728" y="7454"/>
                  <a:pt x="17734" y="7406"/>
                  <a:pt x="17734" y="7359"/>
                </a:cubicBezTo>
                <a:cubicBezTo>
                  <a:pt x="17781" y="6994"/>
                  <a:pt x="17407" y="6668"/>
                  <a:pt x="16890" y="6625"/>
                </a:cubicBezTo>
                <a:close/>
                <a:moveTo>
                  <a:pt x="13730" y="5645"/>
                </a:moveTo>
                <a:cubicBezTo>
                  <a:pt x="12820" y="5689"/>
                  <a:pt x="12127" y="6239"/>
                  <a:pt x="12172" y="6882"/>
                </a:cubicBezTo>
                <a:cubicBezTo>
                  <a:pt x="12113" y="7493"/>
                  <a:pt x="12768" y="8021"/>
                  <a:pt x="13634" y="8063"/>
                </a:cubicBezTo>
                <a:cubicBezTo>
                  <a:pt x="14501" y="8105"/>
                  <a:pt x="15251" y="7643"/>
                  <a:pt x="15310" y="7033"/>
                </a:cubicBezTo>
                <a:cubicBezTo>
                  <a:pt x="15315" y="6982"/>
                  <a:pt x="15315" y="6932"/>
                  <a:pt x="15310" y="6882"/>
                </a:cubicBezTo>
                <a:cubicBezTo>
                  <a:pt x="15356" y="6239"/>
                  <a:pt x="14663" y="5689"/>
                  <a:pt x="13752" y="5645"/>
                </a:cubicBezTo>
                <a:close/>
                <a:moveTo>
                  <a:pt x="524" y="4172"/>
                </a:moveTo>
                <a:cubicBezTo>
                  <a:pt x="233" y="4172"/>
                  <a:pt x="0" y="4398"/>
                  <a:pt x="0" y="4685"/>
                </a:cubicBezTo>
                <a:cubicBezTo>
                  <a:pt x="0" y="4973"/>
                  <a:pt x="233" y="5199"/>
                  <a:pt x="524" y="5199"/>
                </a:cubicBezTo>
                <a:cubicBezTo>
                  <a:pt x="815" y="5199"/>
                  <a:pt x="1027" y="4973"/>
                  <a:pt x="1027" y="4685"/>
                </a:cubicBezTo>
                <a:cubicBezTo>
                  <a:pt x="1027" y="4398"/>
                  <a:pt x="823" y="4172"/>
                  <a:pt x="524" y="4172"/>
                </a:cubicBezTo>
                <a:close/>
                <a:moveTo>
                  <a:pt x="5919" y="3192"/>
                </a:moveTo>
                <a:cubicBezTo>
                  <a:pt x="3895" y="3192"/>
                  <a:pt x="342" y="5286"/>
                  <a:pt x="342" y="6882"/>
                </a:cubicBezTo>
                <a:cubicBezTo>
                  <a:pt x="342" y="9140"/>
                  <a:pt x="1733" y="9355"/>
                  <a:pt x="1733" y="11049"/>
                </a:cubicBezTo>
                <a:cubicBezTo>
                  <a:pt x="1733" y="12742"/>
                  <a:pt x="379" y="15955"/>
                  <a:pt x="4870" y="15955"/>
                </a:cubicBezTo>
                <a:cubicBezTo>
                  <a:pt x="10025" y="15955"/>
                  <a:pt x="6960" y="11583"/>
                  <a:pt x="6960" y="10551"/>
                </a:cubicBezTo>
                <a:cubicBezTo>
                  <a:pt x="6960" y="7800"/>
                  <a:pt x="9056" y="6995"/>
                  <a:pt x="9056" y="4906"/>
                </a:cubicBezTo>
                <a:cubicBezTo>
                  <a:pt x="9064" y="3531"/>
                  <a:pt x="7943" y="3192"/>
                  <a:pt x="5926" y="3192"/>
                </a:cubicBezTo>
                <a:close/>
                <a:moveTo>
                  <a:pt x="1551" y="3192"/>
                </a:moveTo>
                <a:cubicBezTo>
                  <a:pt x="1260" y="3192"/>
                  <a:pt x="1027" y="3418"/>
                  <a:pt x="1027" y="3705"/>
                </a:cubicBezTo>
                <a:cubicBezTo>
                  <a:pt x="1027" y="3993"/>
                  <a:pt x="1260" y="4188"/>
                  <a:pt x="1551" y="4188"/>
                </a:cubicBezTo>
                <a:cubicBezTo>
                  <a:pt x="1842" y="4188"/>
                  <a:pt x="2068" y="3977"/>
                  <a:pt x="2068" y="3705"/>
                </a:cubicBezTo>
                <a:cubicBezTo>
                  <a:pt x="2068" y="3433"/>
                  <a:pt x="1842" y="3192"/>
                  <a:pt x="1558" y="3192"/>
                </a:cubicBezTo>
                <a:close/>
                <a:moveTo>
                  <a:pt x="2774" y="1955"/>
                </a:moveTo>
                <a:cubicBezTo>
                  <a:pt x="2332" y="1993"/>
                  <a:pt x="2011" y="2269"/>
                  <a:pt x="2046" y="2581"/>
                </a:cubicBezTo>
                <a:cubicBezTo>
                  <a:pt x="1948" y="2856"/>
                  <a:pt x="2185" y="3135"/>
                  <a:pt x="2575" y="3204"/>
                </a:cubicBezTo>
                <a:cubicBezTo>
                  <a:pt x="2965" y="3273"/>
                  <a:pt x="3360" y="3106"/>
                  <a:pt x="3458" y="2831"/>
                </a:cubicBezTo>
                <a:cubicBezTo>
                  <a:pt x="3487" y="2749"/>
                  <a:pt x="3487" y="2663"/>
                  <a:pt x="3458" y="2581"/>
                </a:cubicBezTo>
                <a:cubicBezTo>
                  <a:pt x="3499" y="2280"/>
                  <a:pt x="3204" y="2007"/>
                  <a:pt x="2781" y="1955"/>
                </a:cubicBezTo>
                <a:close/>
                <a:moveTo>
                  <a:pt x="4688" y="980"/>
                </a:moveTo>
                <a:cubicBezTo>
                  <a:pt x="4111" y="1056"/>
                  <a:pt x="3731" y="1448"/>
                  <a:pt x="3840" y="1855"/>
                </a:cubicBezTo>
                <a:cubicBezTo>
                  <a:pt x="3920" y="2158"/>
                  <a:pt x="4257" y="2396"/>
                  <a:pt x="4688" y="2453"/>
                </a:cubicBezTo>
                <a:cubicBezTo>
                  <a:pt x="5265" y="2394"/>
                  <a:pt x="5665" y="2017"/>
                  <a:pt x="5582" y="1610"/>
                </a:cubicBezTo>
                <a:cubicBezTo>
                  <a:pt x="5515" y="1284"/>
                  <a:pt x="5151" y="1027"/>
                  <a:pt x="4688" y="980"/>
                </a:cubicBezTo>
                <a:close/>
                <a:moveTo>
                  <a:pt x="7804" y="0"/>
                </a:moveTo>
                <a:cubicBezTo>
                  <a:pt x="6888" y="39"/>
                  <a:pt x="6186" y="590"/>
                  <a:pt x="6232" y="1237"/>
                </a:cubicBezTo>
                <a:cubicBezTo>
                  <a:pt x="6148" y="1849"/>
                  <a:pt x="6784" y="2393"/>
                  <a:pt x="7653" y="2452"/>
                </a:cubicBezTo>
                <a:cubicBezTo>
                  <a:pt x="8521" y="2511"/>
                  <a:pt x="9293" y="2063"/>
                  <a:pt x="9377" y="1450"/>
                </a:cubicBezTo>
                <a:cubicBezTo>
                  <a:pt x="9386" y="1379"/>
                  <a:pt x="9386" y="1308"/>
                  <a:pt x="9377" y="1237"/>
                </a:cubicBezTo>
                <a:cubicBezTo>
                  <a:pt x="9422" y="590"/>
                  <a:pt x="8721" y="39"/>
                  <a:pt x="780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6" name="Freeform 16">
            <a:extLst>
              <a:ext uri="{FF2B5EF4-FFF2-40B4-BE49-F238E27FC236}">
                <a16:creationId xmlns:a16="http://schemas.microsoft.com/office/drawing/2014/main" id="{2185AE11-5C15-4EF2-AC6B-32411C0C8A4E}"/>
              </a:ext>
            </a:extLst>
          </p:cNvPr>
          <p:cNvSpPr/>
          <p:nvPr/>
        </p:nvSpPr>
        <p:spPr>
          <a:xfrm>
            <a:off x="4291515" y="5590366"/>
            <a:ext cx="335399" cy="373981"/>
          </a:xfrm>
          <a:custGeom>
            <a:avLst/>
            <a:gdLst/>
            <a:ahLst/>
            <a:cxnLst>
              <a:cxn ang="0">
                <a:pos x="wd2" y="hd2"/>
              </a:cxn>
              <a:cxn ang="5400000">
                <a:pos x="wd2" y="hd2"/>
              </a:cxn>
              <a:cxn ang="10800000">
                <a:pos x="wd2" y="hd2"/>
              </a:cxn>
              <a:cxn ang="16200000">
                <a:pos x="wd2" y="hd2"/>
              </a:cxn>
            </a:cxnLst>
            <a:rect l="0" t="0" r="r" b="b"/>
            <a:pathLst>
              <a:path w="21600" h="21600" extrusionOk="0">
                <a:moveTo>
                  <a:pt x="7429" y="18876"/>
                </a:moveTo>
                <a:cubicBezTo>
                  <a:pt x="6923" y="18876"/>
                  <a:pt x="6514" y="19243"/>
                  <a:pt x="6514" y="19696"/>
                </a:cubicBezTo>
                <a:cubicBezTo>
                  <a:pt x="6514" y="20150"/>
                  <a:pt x="6923" y="20517"/>
                  <a:pt x="7429" y="20517"/>
                </a:cubicBezTo>
                <a:cubicBezTo>
                  <a:pt x="7934" y="20517"/>
                  <a:pt x="8344" y="20150"/>
                  <a:pt x="8344" y="19696"/>
                </a:cubicBezTo>
                <a:cubicBezTo>
                  <a:pt x="8340" y="19245"/>
                  <a:pt x="7933" y="18879"/>
                  <a:pt x="7429" y="18876"/>
                </a:cubicBezTo>
                <a:close/>
                <a:moveTo>
                  <a:pt x="18995" y="17200"/>
                </a:moveTo>
                <a:cubicBezTo>
                  <a:pt x="19778" y="17197"/>
                  <a:pt x="20417" y="17763"/>
                  <a:pt x="20424" y="18465"/>
                </a:cubicBezTo>
                <a:cubicBezTo>
                  <a:pt x="20424" y="18642"/>
                  <a:pt x="20265" y="18785"/>
                  <a:pt x="20069" y="18785"/>
                </a:cubicBezTo>
                <a:cubicBezTo>
                  <a:pt x="19872" y="18785"/>
                  <a:pt x="19713" y="18642"/>
                  <a:pt x="19713" y="18465"/>
                </a:cubicBezTo>
                <a:cubicBezTo>
                  <a:pt x="19706" y="18116"/>
                  <a:pt x="19384" y="17838"/>
                  <a:pt x="18995" y="17844"/>
                </a:cubicBezTo>
                <a:cubicBezTo>
                  <a:pt x="18995" y="17844"/>
                  <a:pt x="18995" y="17844"/>
                  <a:pt x="18995" y="17844"/>
                </a:cubicBezTo>
                <a:cubicBezTo>
                  <a:pt x="18796" y="17820"/>
                  <a:pt x="18657" y="17657"/>
                  <a:pt x="18683" y="17479"/>
                </a:cubicBezTo>
                <a:cubicBezTo>
                  <a:pt x="18705" y="17334"/>
                  <a:pt x="18833" y="17220"/>
                  <a:pt x="18995" y="17200"/>
                </a:cubicBezTo>
                <a:close/>
                <a:moveTo>
                  <a:pt x="18562" y="16152"/>
                </a:moveTo>
                <a:cubicBezTo>
                  <a:pt x="16885" y="16152"/>
                  <a:pt x="15525" y="17371"/>
                  <a:pt x="15525" y="18876"/>
                </a:cubicBezTo>
                <a:cubicBezTo>
                  <a:pt x="15525" y="20380"/>
                  <a:pt x="16885" y="21600"/>
                  <a:pt x="18562" y="21600"/>
                </a:cubicBezTo>
                <a:cubicBezTo>
                  <a:pt x="20240" y="21600"/>
                  <a:pt x="21600" y="20380"/>
                  <a:pt x="21600" y="18876"/>
                </a:cubicBezTo>
                <a:cubicBezTo>
                  <a:pt x="21590" y="17364"/>
                  <a:pt x="20216" y="16145"/>
                  <a:pt x="18531" y="16152"/>
                </a:cubicBezTo>
                <a:close/>
                <a:moveTo>
                  <a:pt x="2434" y="15884"/>
                </a:moveTo>
                <a:cubicBezTo>
                  <a:pt x="1090" y="15884"/>
                  <a:pt x="0" y="16861"/>
                  <a:pt x="0" y="18066"/>
                </a:cubicBezTo>
                <a:cubicBezTo>
                  <a:pt x="0" y="19272"/>
                  <a:pt x="1090" y="20249"/>
                  <a:pt x="2434" y="20249"/>
                </a:cubicBezTo>
                <a:cubicBezTo>
                  <a:pt x="3778" y="20249"/>
                  <a:pt x="4868" y="19272"/>
                  <a:pt x="4868" y="18066"/>
                </a:cubicBezTo>
                <a:cubicBezTo>
                  <a:pt x="4868" y="16861"/>
                  <a:pt x="3778" y="15884"/>
                  <a:pt x="2434" y="15884"/>
                </a:cubicBezTo>
                <a:close/>
                <a:moveTo>
                  <a:pt x="19592" y="12875"/>
                </a:moveTo>
                <a:cubicBezTo>
                  <a:pt x="19087" y="12875"/>
                  <a:pt x="18677" y="13242"/>
                  <a:pt x="18677" y="13695"/>
                </a:cubicBezTo>
                <a:cubicBezTo>
                  <a:pt x="18677" y="14148"/>
                  <a:pt x="19087" y="14516"/>
                  <a:pt x="19592" y="14516"/>
                </a:cubicBezTo>
                <a:cubicBezTo>
                  <a:pt x="20097" y="14516"/>
                  <a:pt x="20507" y="14148"/>
                  <a:pt x="20507" y="13695"/>
                </a:cubicBezTo>
                <a:cubicBezTo>
                  <a:pt x="20511" y="13245"/>
                  <a:pt x="20107" y="12878"/>
                  <a:pt x="19605" y="12874"/>
                </a:cubicBezTo>
                <a:cubicBezTo>
                  <a:pt x="19596" y="12874"/>
                  <a:pt x="19588" y="12874"/>
                  <a:pt x="19579" y="12875"/>
                </a:cubicBezTo>
                <a:close/>
                <a:moveTo>
                  <a:pt x="10320" y="11256"/>
                </a:moveTo>
                <a:cubicBezTo>
                  <a:pt x="11489" y="11253"/>
                  <a:pt x="12439" y="12100"/>
                  <a:pt x="12443" y="13148"/>
                </a:cubicBezTo>
                <a:cubicBezTo>
                  <a:pt x="12443" y="13152"/>
                  <a:pt x="12443" y="13156"/>
                  <a:pt x="12443" y="13159"/>
                </a:cubicBezTo>
                <a:cubicBezTo>
                  <a:pt x="12467" y="13306"/>
                  <a:pt x="12354" y="13442"/>
                  <a:pt x="12191" y="13463"/>
                </a:cubicBezTo>
                <a:cubicBezTo>
                  <a:pt x="12027" y="13485"/>
                  <a:pt x="11876" y="13384"/>
                  <a:pt x="11852" y="13237"/>
                </a:cubicBezTo>
                <a:cubicBezTo>
                  <a:pt x="11847" y="13212"/>
                  <a:pt x="11847" y="13185"/>
                  <a:pt x="11852" y="13159"/>
                </a:cubicBezTo>
                <a:cubicBezTo>
                  <a:pt x="11848" y="12402"/>
                  <a:pt x="11165" y="11789"/>
                  <a:pt x="10320" y="11786"/>
                </a:cubicBezTo>
                <a:cubicBezTo>
                  <a:pt x="10157" y="11807"/>
                  <a:pt x="10005" y="11706"/>
                  <a:pt x="9981" y="11560"/>
                </a:cubicBezTo>
                <a:cubicBezTo>
                  <a:pt x="9957" y="11414"/>
                  <a:pt x="10070" y="11277"/>
                  <a:pt x="10233" y="11256"/>
                </a:cubicBezTo>
                <a:cubicBezTo>
                  <a:pt x="10262" y="11252"/>
                  <a:pt x="10291" y="11252"/>
                  <a:pt x="10320" y="11256"/>
                </a:cubicBezTo>
                <a:close/>
                <a:moveTo>
                  <a:pt x="9723" y="10150"/>
                </a:moveTo>
                <a:cubicBezTo>
                  <a:pt x="7540" y="10150"/>
                  <a:pt x="5770" y="11737"/>
                  <a:pt x="5770" y="13695"/>
                </a:cubicBezTo>
                <a:cubicBezTo>
                  <a:pt x="5770" y="15653"/>
                  <a:pt x="7540" y="17240"/>
                  <a:pt x="9723" y="17240"/>
                </a:cubicBezTo>
                <a:cubicBezTo>
                  <a:pt x="11906" y="17240"/>
                  <a:pt x="13676" y="15653"/>
                  <a:pt x="13676" y="13695"/>
                </a:cubicBezTo>
                <a:cubicBezTo>
                  <a:pt x="13665" y="11737"/>
                  <a:pt x="11894" y="10153"/>
                  <a:pt x="9710" y="10150"/>
                </a:cubicBezTo>
                <a:close/>
                <a:moveTo>
                  <a:pt x="12900" y="6731"/>
                </a:moveTo>
                <a:cubicBezTo>
                  <a:pt x="14413" y="6731"/>
                  <a:pt x="15639" y="7830"/>
                  <a:pt x="15639" y="9187"/>
                </a:cubicBezTo>
                <a:cubicBezTo>
                  <a:pt x="15646" y="9329"/>
                  <a:pt x="15524" y="9448"/>
                  <a:pt x="15366" y="9455"/>
                </a:cubicBezTo>
                <a:cubicBezTo>
                  <a:pt x="15360" y="9455"/>
                  <a:pt x="15353" y="9455"/>
                  <a:pt x="15347" y="9455"/>
                </a:cubicBezTo>
                <a:cubicBezTo>
                  <a:pt x="15179" y="9461"/>
                  <a:pt x="15036" y="9344"/>
                  <a:pt x="15029" y="9193"/>
                </a:cubicBezTo>
                <a:cubicBezTo>
                  <a:pt x="15029" y="9191"/>
                  <a:pt x="15029" y="9189"/>
                  <a:pt x="15029" y="9187"/>
                </a:cubicBezTo>
                <a:cubicBezTo>
                  <a:pt x="15029" y="8136"/>
                  <a:pt x="14079" y="7284"/>
                  <a:pt x="12907" y="7284"/>
                </a:cubicBezTo>
                <a:cubicBezTo>
                  <a:pt x="12905" y="7284"/>
                  <a:pt x="12902" y="7284"/>
                  <a:pt x="12900" y="7284"/>
                </a:cubicBezTo>
                <a:cubicBezTo>
                  <a:pt x="12732" y="7275"/>
                  <a:pt x="12601" y="7150"/>
                  <a:pt x="12602" y="6999"/>
                </a:cubicBezTo>
                <a:cubicBezTo>
                  <a:pt x="12608" y="6860"/>
                  <a:pt x="12733" y="6751"/>
                  <a:pt x="12888" y="6748"/>
                </a:cubicBezTo>
                <a:close/>
                <a:moveTo>
                  <a:pt x="4086" y="6731"/>
                </a:moveTo>
                <a:cubicBezTo>
                  <a:pt x="4759" y="6731"/>
                  <a:pt x="5306" y="7216"/>
                  <a:pt x="5313" y="7819"/>
                </a:cubicBezTo>
                <a:cubicBezTo>
                  <a:pt x="5309" y="7975"/>
                  <a:pt x="5169" y="8101"/>
                  <a:pt x="4995" y="8104"/>
                </a:cubicBezTo>
                <a:cubicBezTo>
                  <a:pt x="4828" y="8095"/>
                  <a:pt x="4699" y="7969"/>
                  <a:pt x="4703" y="7819"/>
                </a:cubicBezTo>
                <a:cubicBezTo>
                  <a:pt x="4682" y="7518"/>
                  <a:pt x="4404" y="7283"/>
                  <a:pt x="4067" y="7284"/>
                </a:cubicBezTo>
                <a:cubicBezTo>
                  <a:pt x="3898" y="7277"/>
                  <a:pt x="3765" y="7151"/>
                  <a:pt x="3768" y="6999"/>
                </a:cubicBezTo>
                <a:cubicBezTo>
                  <a:pt x="3775" y="6854"/>
                  <a:pt x="3912" y="6742"/>
                  <a:pt x="4073" y="6748"/>
                </a:cubicBezTo>
                <a:cubicBezTo>
                  <a:pt x="4073" y="6748"/>
                  <a:pt x="4073" y="6748"/>
                  <a:pt x="4073" y="6748"/>
                </a:cubicBezTo>
                <a:close/>
                <a:moveTo>
                  <a:pt x="3629" y="5768"/>
                </a:moveTo>
                <a:cubicBezTo>
                  <a:pt x="2112" y="5764"/>
                  <a:pt x="881" y="6864"/>
                  <a:pt x="877" y="8224"/>
                </a:cubicBezTo>
                <a:cubicBezTo>
                  <a:pt x="874" y="9584"/>
                  <a:pt x="2100" y="10689"/>
                  <a:pt x="3616" y="10692"/>
                </a:cubicBezTo>
                <a:cubicBezTo>
                  <a:pt x="5132" y="10695"/>
                  <a:pt x="6364" y="9595"/>
                  <a:pt x="6368" y="8235"/>
                </a:cubicBezTo>
                <a:cubicBezTo>
                  <a:pt x="6368" y="8232"/>
                  <a:pt x="6368" y="8228"/>
                  <a:pt x="6368" y="8224"/>
                </a:cubicBezTo>
                <a:cubicBezTo>
                  <a:pt x="6364" y="6874"/>
                  <a:pt x="5141" y="5782"/>
                  <a:pt x="3635" y="5785"/>
                </a:cubicBezTo>
                <a:cubicBezTo>
                  <a:pt x="3629" y="5785"/>
                  <a:pt x="3622" y="5785"/>
                  <a:pt x="3616" y="5785"/>
                </a:cubicBezTo>
                <a:close/>
                <a:moveTo>
                  <a:pt x="12303" y="5642"/>
                </a:moveTo>
                <a:cubicBezTo>
                  <a:pt x="9787" y="5639"/>
                  <a:pt x="7744" y="7466"/>
                  <a:pt x="7740" y="9723"/>
                </a:cubicBezTo>
                <a:lnTo>
                  <a:pt x="7740" y="10008"/>
                </a:lnTo>
                <a:cubicBezTo>
                  <a:pt x="9972" y="9013"/>
                  <a:pt x="12680" y="9830"/>
                  <a:pt x="13788" y="11831"/>
                </a:cubicBezTo>
                <a:cubicBezTo>
                  <a:pt x="14064" y="12329"/>
                  <a:pt x="14223" y="12872"/>
                  <a:pt x="14254" y="13427"/>
                </a:cubicBezTo>
                <a:cubicBezTo>
                  <a:pt x="16521" y="12448"/>
                  <a:pt x="17474" y="10006"/>
                  <a:pt x="16382" y="7973"/>
                </a:cubicBezTo>
                <a:cubicBezTo>
                  <a:pt x="15627" y="6566"/>
                  <a:pt x="14044" y="5668"/>
                  <a:pt x="12303" y="5659"/>
                </a:cubicBezTo>
                <a:close/>
                <a:moveTo>
                  <a:pt x="1341" y="2223"/>
                </a:moveTo>
                <a:cubicBezTo>
                  <a:pt x="835" y="2223"/>
                  <a:pt x="426" y="2590"/>
                  <a:pt x="426" y="3043"/>
                </a:cubicBezTo>
                <a:cubicBezTo>
                  <a:pt x="426" y="3497"/>
                  <a:pt x="835" y="3864"/>
                  <a:pt x="1341" y="3864"/>
                </a:cubicBezTo>
                <a:cubicBezTo>
                  <a:pt x="1846" y="3864"/>
                  <a:pt x="2256" y="3497"/>
                  <a:pt x="2256" y="3043"/>
                </a:cubicBezTo>
                <a:cubicBezTo>
                  <a:pt x="2256" y="2590"/>
                  <a:pt x="1846" y="2223"/>
                  <a:pt x="1341" y="2223"/>
                </a:cubicBezTo>
                <a:close/>
                <a:moveTo>
                  <a:pt x="17927" y="1904"/>
                </a:moveTo>
                <a:cubicBezTo>
                  <a:pt x="16713" y="1897"/>
                  <a:pt x="15723" y="2775"/>
                  <a:pt x="15716" y="3864"/>
                </a:cubicBezTo>
                <a:cubicBezTo>
                  <a:pt x="15709" y="4953"/>
                  <a:pt x="16687" y="5841"/>
                  <a:pt x="17902" y="5847"/>
                </a:cubicBezTo>
                <a:cubicBezTo>
                  <a:pt x="19116" y="5854"/>
                  <a:pt x="20106" y="4976"/>
                  <a:pt x="20113" y="3887"/>
                </a:cubicBezTo>
                <a:cubicBezTo>
                  <a:pt x="20113" y="3879"/>
                  <a:pt x="20113" y="3872"/>
                  <a:pt x="20113" y="3864"/>
                </a:cubicBezTo>
                <a:cubicBezTo>
                  <a:pt x="20099" y="2785"/>
                  <a:pt x="19118" y="1917"/>
                  <a:pt x="17914" y="1921"/>
                </a:cubicBezTo>
                <a:close/>
                <a:moveTo>
                  <a:pt x="6526" y="0"/>
                </a:moveTo>
                <a:cubicBezTo>
                  <a:pt x="5474" y="0"/>
                  <a:pt x="4620" y="766"/>
                  <a:pt x="4620" y="1710"/>
                </a:cubicBezTo>
                <a:cubicBezTo>
                  <a:pt x="4620" y="2654"/>
                  <a:pt x="5474" y="3420"/>
                  <a:pt x="6526" y="3420"/>
                </a:cubicBezTo>
                <a:cubicBezTo>
                  <a:pt x="7579" y="3420"/>
                  <a:pt x="8433" y="2654"/>
                  <a:pt x="8433" y="1710"/>
                </a:cubicBezTo>
                <a:cubicBezTo>
                  <a:pt x="8422" y="768"/>
                  <a:pt x="7564" y="11"/>
                  <a:pt x="6514" y="17"/>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7" name="Freeform 17">
            <a:extLst>
              <a:ext uri="{FF2B5EF4-FFF2-40B4-BE49-F238E27FC236}">
                <a16:creationId xmlns:a16="http://schemas.microsoft.com/office/drawing/2014/main" id="{F597C1FF-FFE3-42A6-84EA-A78766F8D57A}"/>
              </a:ext>
            </a:extLst>
          </p:cNvPr>
          <p:cNvSpPr/>
          <p:nvPr/>
        </p:nvSpPr>
        <p:spPr>
          <a:xfrm>
            <a:off x="5625433" y="5016694"/>
            <a:ext cx="315143" cy="318821"/>
          </a:xfrm>
          <a:custGeom>
            <a:avLst/>
            <a:gdLst/>
            <a:ahLst/>
            <a:cxnLst>
              <a:cxn ang="0">
                <a:pos x="wd2" y="hd2"/>
              </a:cxn>
              <a:cxn ang="5400000">
                <a:pos x="wd2" y="hd2"/>
              </a:cxn>
              <a:cxn ang="10800000">
                <a:pos x="wd2" y="hd2"/>
              </a:cxn>
              <a:cxn ang="16200000">
                <a:pos x="wd2" y="hd2"/>
              </a:cxn>
            </a:cxnLst>
            <a:rect l="0" t="0" r="r" b="b"/>
            <a:pathLst>
              <a:path w="21354" h="21600" extrusionOk="0">
                <a:moveTo>
                  <a:pt x="10035" y="6852"/>
                </a:moveTo>
                <a:lnTo>
                  <a:pt x="10035" y="11318"/>
                </a:lnTo>
                <a:lnTo>
                  <a:pt x="5555" y="11318"/>
                </a:lnTo>
                <a:lnTo>
                  <a:pt x="5555" y="12615"/>
                </a:lnTo>
                <a:lnTo>
                  <a:pt x="10703" y="12615"/>
                </a:lnTo>
                <a:cubicBezTo>
                  <a:pt x="11072" y="12615"/>
                  <a:pt x="11372" y="12316"/>
                  <a:pt x="11372" y="11947"/>
                </a:cubicBezTo>
                <a:lnTo>
                  <a:pt x="11372" y="6832"/>
                </a:lnTo>
                <a:close/>
                <a:moveTo>
                  <a:pt x="10703" y="4927"/>
                </a:moveTo>
                <a:cubicBezTo>
                  <a:pt x="14592" y="4927"/>
                  <a:pt x="17744" y="8079"/>
                  <a:pt x="17744" y="11967"/>
                </a:cubicBezTo>
                <a:cubicBezTo>
                  <a:pt x="17744" y="15854"/>
                  <a:pt x="14592" y="19006"/>
                  <a:pt x="10703" y="19006"/>
                </a:cubicBezTo>
                <a:cubicBezTo>
                  <a:pt x="6815" y="19006"/>
                  <a:pt x="3663" y="15854"/>
                  <a:pt x="3663" y="11967"/>
                </a:cubicBezTo>
                <a:cubicBezTo>
                  <a:pt x="3677" y="8085"/>
                  <a:pt x="6821" y="4942"/>
                  <a:pt x="10703" y="4927"/>
                </a:cubicBezTo>
                <a:close/>
                <a:moveTo>
                  <a:pt x="8784" y="455"/>
                </a:moveTo>
                <a:cubicBezTo>
                  <a:pt x="8441" y="451"/>
                  <a:pt x="8159" y="726"/>
                  <a:pt x="8156" y="1070"/>
                </a:cubicBezTo>
                <a:cubicBezTo>
                  <a:pt x="8156" y="1074"/>
                  <a:pt x="8156" y="1079"/>
                  <a:pt x="8156" y="1083"/>
                </a:cubicBezTo>
                <a:cubicBezTo>
                  <a:pt x="8155" y="1437"/>
                  <a:pt x="8431" y="1730"/>
                  <a:pt x="8784" y="1752"/>
                </a:cubicBezTo>
                <a:lnTo>
                  <a:pt x="10035" y="1752"/>
                </a:lnTo>
                <a:lnTo>
                  <a:pt x="10035" y="3089"/>
                </a:lnTo>
                <a:cubicBezTo>
                  <a:pt x="5109" y="3430"/>
                  <a:pt x="1394" y="7699"/>
                  <a:pt x="1735" y="12624"/>
                </a:cubicBezTo>
                <a:cubicBezTo>
                  <a:pt x="1883" y="14752"/>
                  <a:pt x="2787" y="16758"/>
                  <a:pt x="4284" y="18277"/>
                </a:cubicBezTo>
                <a:lnTo>
                  <a:pt x="3074" y="20677"/>
                </a:lnTo>
                <a:cubicBezTo>
                  <a:pt x="2912" y="20984"/>
                  <a:pt x="3029" y="21364"/>
                  <a:pt x="3336" y="21527"/>
                </a:cubicBezTo>
                <a:cubicBezTo>
                  <a:pt x="3340" y="21529"/>
                  <a:pt x="3344" y="21531"/>
                  <a:pt x="3348" y="21533"/>
                </a:cubicBezTo>
                <a:cubicBezTo>
                  <a:pt x="3440" y="21571"/>
                  <a:pt x="3537" y="21594"/>
                  <a:pt x="3636" y="21600"/>
                </a:cubicBezTo>
                <a:cubicBezTo>
                  <a:pt x="3882" y="21599"/>
                  <a:pt x="4108" y="21463"/>
                  <a:pt x="4224" y="21246"/>
                </a:cubicBezTo>
                <a:lnTo>
                  <a:pt x="5267" y="19133"/>
                </a:lnTo>
                <a:cubicBezTo>
                  <a:pt x="8459" y="21584"/>
                  <a:pt x="12900" y="21584"/>
                  <a:pt x="16092" y="19133"/>
                </a:cubicBezTo>
                <a:lnTo>
                  <a:pt x="17135" y="21246"/>
                </a:lnTo>
                <a:cubicBezTo>
                  <a:pt x="17251" y="21463"/>
                  <a:pt x="17477" y="21599"/>
                  <a:pt x="17724" y="21600"/>
                </a:cubicBezTo>
                <a:cubicBezTo>
                  <a:pt x="17823" y="21594"/>
                  <a:pt x="17920" y="21571"/>
                  <a:pt x="18011" y="21533"/>
                </a:cubicBezTo>
                <a:cubicBezTo>
                  <a:pt x="18322" y="21378"/>
                  <a:pt x="18447" y="21000"/>
                  <a:pt x="18292" y="20690"/>
                </a:cubicBezTo>
                <a:cubicBezTo>
                  <a:pt x="18290" y="20686"/>
                  <a:pt x="18288" y="20682"/>
                  <a:pt x="18285" y="20677"/>
                </a:cubicBezTo>
                <a:lnTo>
                  <a:pt x="17075" y="18277"/>
                </a:lnTo>
                <a:cubicBezTo>
                  <a:pt x="20540" y="14760"/>
                  <a:pt x="20497" y="9101"/>
                  <a:pt x="16979" y="5637"/>
                </a:cubicBezTo>
                <a:cubicBezTo>
                  <a:pt x="15459" y="4140"/>
                  <a:pt x="13454" y="3236"/>
                  <a:pt x="11325" y="3089"/>
                </a:cubicBezTo>
                <a:lnTo>
                  <a:pt x="11325" y="1752"/>
                </a:lnTo>
                <a:lnTo>
                  <a:pt x="12602" y="1752"/>
                </a:lnTo>
                <a:cubicBezTo>
                  <a:pt x="12971" y="1752"/>
                  <a:pt x="13271" y="1452"/>
                  <a:pt x="13271" y="1083"/>
                </a:cubicBezTo>
                <a:cubicBezTo>
                  <a:pt x="13249" y="730"/>
                  <a:pt x="12956" y="454"/>
                  <a:pt x="12602" y="455"/>
                </a:cubicBezTo>
                <a:close/>
                <a:moveTo>
                  <a:pt x="17436" y="40"/>
                </a:moveTo>
                <a:cubicBezTo>
                  <a:pt x="17097" y="40"/>
                  <a:pt x="16772" y="174"/>
                  <a:pt x="16534" y="415"/>
                </a:cubicBezTo>
                <a:lnTo>
                  <a:pt x="14862" y="2046"/>
                </a:lnTo>
                <a:lnTo>
                  <a:pt x="19335" y="6538"/>
                </a:lnTo>
                <a:lnTo>
                  <a:pt x="21007" y="4867"/>
                </a:lnTo>
                <a:cubicBezTo>
                  <a:pt x="21470" y="4357"/>
                  <a:pt x="21470" y="3578"/>
                  <a:pt x="21007" y="3069"/>
                </a:cubicBezTo>
                <a:lnTo>
                  <a:pt x="18332" y="394"/>
                </a:lnTo>
                <a:cubicBezTo>
                  <a:pt x="18079" y="153"/>
                  <a:pt x="17739" y="26"/>
                  <a:pt x="17389" y="40"/>
                </a:cubicBezTo>
                <a:close/>
                <a:moveTo>
                  <a:pt x="3977" y="0"/>
                </a:moveTo>
                <a:cubicBezTo>
                  <a:pt x="3632" y="8"/>
                  <a:pt x="3304" y="150"/>
                  <a:pt x="3061" y="394"/>
                </a:cubicBezTo>
                <a:lnTo>
                  <a:pt x="386" y="3069"/>
                </a:lnTo>
                <a:cubicBezTo>
                  <a:pt x="-116" y="3553"/>
                  <a:pt x="-130" y="4353"/>
                  <a:pt x="355" y="4855"/>
                </a:cubicBezTo>
                <a:cubicBezTo>
                  <a:pt x="365" y="4866"/>
                  <a:pt x="376" y="4877"/>
                  <a:pt x="386" y="4887"/>
                </a:cubicBezTo>
                <a:lnTo>
                  <a:pt x="2058" y="6558"/>
                </a:lnTo>
                <a:lnTo>
                  <a:pt x="6531" y="2066"/>
                </a:lnTo>
                <a:lnTo>
                  <a:pt x="4859" y="415"/>
                </a:lnTo>
                <a:cubicBezTo>
                  <a:pt x="4623" y="158"/>
                  <a:pt x="4292" y="9"/>
                  <a:pt x="3943"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8" name="Freeform 18">
            <a:extLst>
              <a:ext uri="{FF2B5EF4-FFF2-40B4-BE49-F238E27FC236}">
                <a16:creationId xmlns:a16="http://schemas.microsoft.com/office/drawing/2014/main" id="{B1AB8EBA-3C27-46A8-A487-CC8329A5CE4C}"/>
              </a:ext>
            </a:extLst>
          </p:cNvPr>
          <p:cNvSpPr/>
          <p:nvPr/>
        </p:nvSpPr>
        <p:spPr>
          <a:xfrm>
            <a:off x="2900051" y="4706866"/>
            <a:ext cx="338501" cy="378026"/>
          </a:xfrm>
          <a:custGeom>
            <a:avLst/>
            <a:gdLst/>
            <a:ahLst/>
            <a:cxnLst>
              <a:cxn ang="0">
                <a:pos x="wd2" y="hd2"/>
              </a:cxn>
              <a:cxn ang="5400000">
                <a:pos x="wd2" y="hd2"/>
              </a:cxn>
              <a:cxn ang="10800000">
                <a:pos x="wd2" y="hd2"/>
              </a:cxn>
              <a:cxn ang="16200000">
                <a:pos x="wd2" y="hd2"/>
              </a:cxn>
            </a:cxnLst>
            <a:rect l="0" t="0" r="r" b="b"/>
            <a:pathLst>
              <a:path w="20531" h="21600" extrusionOk="0">
                <a:moveTo>
                  <a:pt x="10254" y="15680"/>
                </a:moveTo>
                <a:cubicBezTo>
                  <a:pt x="11093" y="16040"/>
                  <a:pt x="11955" y="16353"/>
                  <a:pt x="12834" y="16616"/>
                </a:cubicBezTo>
                <a:cubicBezTo>
                  <a:pt x="12121" y="19097"/>
                  <a:pt x="11038" y="20512"/>
                  <a:pt x="10182" y="20512"/>
                </a:cubicBezTo>
                <a:cubicBezTo>
                  <a:pt x="9326" y="20512"/>
                  <a:pt x="8243" y="19097"/>
                  <a:pt x="7525" y="16667"/>
                </a:cubicBezTo>
                <a:cubicBezTo>
                  <a:pt x="8454" y="16388"/>
                  <a:pt x="9365" y="16058"/>
                  <a:pt x="10254" y="15680"/>
                </a:cubicBezTo>
                <a:close/>
                <a:moveTo>
                  <a:pt x="13378" y="14112"/>
                </a:moveTo>
                <a:cubicBezTo>
                  <a:pt x="13294" y="14626"/>
                  <a:pt x="13223" y="15133"/>
                  <a:pt x="13133" y="15595"/>
                </a:cubicBezTo>
                <a:cubicBezTo>
                  <a:pt x="12648" y="15432"/>
                  <a:pt x="12115" y="15280"/>
                  <a:pt x="11601" y="15065"/>
                </a:cubicBezTo>
                <a:cubicBezTo>
                  <a:pt x="11948" y="14902"/>
                  <a:pt x="12307" y="14710"/>
                  <a:pt x="12648" y="14501"/>
                </a:cubicBezTo>
                <a:cubicBezTo>
                  <a:pt x="12989" y="14293"/>
                  <a:pt x="13151" y="14248"/>
                  <a:pt x="13378" y="14112"/>
                </a:cubicBezTo>
                <a:close/>
                <a:moveTo>
                  <a:pt x="6962" y="14005"/>
                </a:moveTo>
                <a:cubicBezTo>
                  <a:pt x="7279" y="14197"/>
                  <a:pt x="7561" y="14349"/>
                  <a:pt x="7920" y="14535"/>
                </a:cubicBezTo>
                <a:cubicBezTo>
                  <a:pt x="8279" y="14721"/>
                  <a:pt x="8584" y="14902"/>
                  <a:pt x="8925" y="15065"/>
                </a:cubicBezTo>
                <a:cubicBezTo>
                  <a:pt x="8327" y="15280"/>
                  <a:pt x="7806" y="15466"/>
                  <a:pt x="7262" y="15629"/>
                </a:cubicBezTo>
                <a:cubicBezTo>
                  <a:pt x="7148" y="15116"/>
                  <a:pt x="7052" y="14575"/>
                  <a:pt x="6962" y="14005"/>
                </a:cubicBezTo>
                <a:close/>
                <a:moveTo>
                  <a:pt x="16969" y="11609"/>
                </a:moveTo>
                <a:cubicBezTo>
                  <a:pt x="18801" y="13391"/>
                  <a:pt x="19549" y="14947"/>
                  <a:pt x="19118" y="15646"/>
                </a:cubicBezTo>
                <a:cubicBezTo>
                  <a:pt x="18861" y="16052"/>
                  <a:pt x="18106" y="16261"/>
                  <a:pt x="17047" y="16261"/>
                </a:cubicBezTo>
                <a:cubicBezTo>
                  <a:pt x="16099" y="16247"/>
                  <a:pt x="15156" y="16124"/>
                  <a:pt x="14240" y="15894"/>
                </a:cubicBezTo>
                <a:cubicBezTo>
                  <a:pt x="14427" y="15050"/>
                  <a:pt x="14564" y="14198"/>
                  <a:pt x="14653" y="13340"/>
                </a:cubicBezTo>
                <a:cubicBezTo>
                  <a:pt x="15464" y="12811"/>
                  <a:pt x="16238" y="12233"/>
                  <a:pt x="16969" y="11609"/>
                </a:cubicBezTo>
                <a:close/>
                <a:moveTo>
                  <a:pt x="3557" y="11609"/>
                </a:moveTo>
                <a:cubicBezTo>
                  <a:pt x="4215" y="12173"/>
                  <a:pt x="4939" y="12675"/>
                  <a:pt x="5711" y="13216"/>
                </a:cubicBezTo>
                <a:cubicBezTo>
                  <a:pt x="5788" y="14128"/>
                  <a:pt x="5932" y="15035"/>
                  <a:pt x="6142" y="15928"/>
                </a:cubicBezTo>
                <a:cubicBezTo>
                  <a:pt x="5276" y="16149"/>
                  <a:pt x="4382" y="16261"/>
                  <a:pt x="3485" y="16261"/>
                </a:cubicBezTo>
                <a:cubicBezTo>
                  <a:pt x="2426" y="16261"/>
                  <a:pt x="1636" y="16024"/>
                  <a:pt x="1408" y="15646"/>
                </a:cubicBezTo>
                <a:cubicBezTo>
                  <a:pt x="977" y="14947"/>
                  <a:pt x="1725" y="13391"/>
                  <a:pt x="3557" y="11609"/>
                </a:cubicBezTo>
                <a:close/>
                <a:moveTo>
                  <a:pt x="5616" y="9884"/>
                </a:moveTo>
                <a:cubicBezTo>
                  <a:pt x="5616" y="10183"/>
                  <a:pt x="5616" y="10476"/>
                  <a:pt x="5616" y="10803"/>
                </a:cubicBezTo>
                <a:cubicBezTo>
                  <a:pt x="5616" y="11130"/>
                  <a:pt x="5616" y="11502"/>
                  <a:pt x="5616" y="11823"/>
                </a:cubicBezTo>
                <a:cubicBezTo>
                  <a:pt x="5200" y="11519"/>
                  <a:pt x="4800" y="11196"/>
                  <a:pt x="4419" y="10854"/>
                </a:cubicBezTo>
                <a:cubicBezTo>
                  <a:pt x="4772" y="10532"/>
                  <a:pt x="5185" y="10211"/>
                  <a:pt x="5616" y="9884"/>
                </a:cubicBezTo>
                <a:close/>
                <a:moveTo>
                  <a:pt x="14725" y="9760"/>
                </a:moveTo>
                <a:cubicBezTo>
                  <a:pt x="15240" y="10138"/>
                  <a:pt x="15700" y="10493"/>
                  <a:pt x="16125" y="10887"/>
                </a:cubicBezTo>
                <a:cubicBezTo>
                  <a:pt x="15700" y="11237"/>
                  <a:pt x="15240" y="11615"/>
                  <a:pt x="14725" y="11964"/>
                </a:cubicBezTo>
                <a:cubicBezTo>
                  <a:pt x="14725" y="11587"/>
                  <a:pt x="14761" y="11214"/>
                  <a:pt x="14761" y="10837"/>
                </a:cubicBezTo>
                <a:cubicBezTo>
                  <a:pt x="14761" y="10459"/>
                  <a:pt x="14755" y="10087"/>
                  <a:pt x="14725" y="9760"/>
                </a:cubicBezTo>
                <a:close/>
                <a:moveTo>
                  <a:pt x="10182" y="9196"/>
                </a:moveTo>
                <a:cubicBezTo>
                  <a:pt x="9230" y="9193"/>
                  <a:pt x="8456" y="9917"/>
                  <a:pt x="8453" y="10814"/>
                </a:cubicBezTo>
                <a:cubicBezTo>
                  <a:pt x="8449" y="11711"/>
                  <a:pt x="9218" y="12440"/>
                  <a:pt x="10170" y="12444"/>
                </a:cubicBezTo>
                <a:cubicBezTo>
                  <a:pt x="11122" y="12447"/>
                  <a:pt x="11897" y="11722"/>
                  <a:pt x="11900" y="10825"/>
                </a:cubicBezTo>
                <a:cubicBezTo>
                  <a:pt x="11900" y="10823"/>
                  <a:pt x="11900" y="10822"/>
                  <a:pt x="11900" y="10820"/>
                </a:cubicBezTo>
                <a:cubicBezTo>
                  <a:pt x="11910" y="9923"/>
                  <a:pt x="11146" y="9188"/>
                  <a:pt x="10194" y="9179"/>
                </a:cubicBezTo>
                <a:cubicBezTo>
                  <a:pt x="10190" y="9179"/>
                  <a:pt x="10186" y="9179"/>
                  <a:pt x="10182" y="9179"/>
                </a:cubicBezTo>
                <a:close/>
                <a:moveTo>
                  <a:pt x="10254" y="7189"/>
                </a:moveTo>
                <a:cubicBezTo>
                  <a:pt x="10799" y="7431"/>
                  <a:pt x="11355" y="7702"/>
                  <a:pt x="11900" y="8001"/>
                </a:cubicBezTo>
                <a:cubicBezTo>
                  <a:pt x="12445" y="8299"/>
                  <a:pt x="13049" y="8660"/>
                  <a:pt x="13564" y="8987"/>
                </a:cubicBezTo>
                <a:cubicBezTo>
                  <a:pt x="13624" y="9579"/>
                  <a:pt x="13624" y="10171"/>
                  <a:pt x="13624" y="10820"/>
                </a:cubicBezTo>
                <a:cubicBezTo>
                  <a:pt x="13624" y="11468"/>
                  <a:pt x="13588" y="12133"/>
                  <a:pt x="13528" y="12754"/>
                </a:cubicBezTo>
                <a:cubicBezTo>
                  <a:pt x="13073" y="13052"/>
                  <a:pt x="12582" y="13317"/>
                  <a:pt x="12068" y="13622"/>
                </a:cubicBezTo>
                <a:cubicBezTo>
                  <a:pt x="11553" y="13926"/>
                  <a:pt x="10871" y="14231"/>
                  <a:pt x="10272" y="14501"/>
                </a:cubicBezTo>
                <a:cubicBezTo>
                  <a:pt x="9674" y="14231"/>
                  <a:pt x="9075" y="13938"/>
                  <a:pt x="8477" y="13622"/>
                </a:cubicBezTo>
                <a:cubicBezTo>
                  <a:pt x="7878" y="13306"/>
                  <a:pt x="7327" y="12974"/>
                  <a:pt x="6813" y="12652"/>
                </a:cubicBezTo>
                <a:cubicBezTo>
                  <a:pt x="6753" y="12055"/>
                  <a:pt x="6759" y="11462"/>
                  <a:pt x="6759" y="10820"/>
                </a:cubicBezTo>
                <a:cubicBezTo>
                  <a:pt x="6759" y="10177"/>
                  <a:pt x="6759" y="9658"/>
                  <a:pt x="6813" y="9089"/>
                </a:cubicBezTo>
                <a:cubicBezTo>
                  <a:pt x="7411" y="8711"/>
                  <a:pt x="8010" y="8350"/>
                  <a:pt x="8644" y="8001"/>
                </a:cubicBezTo>
                <a:cubicBezTo>
                  <a:pt x="9171" y="7662"/>
                  <a:pt x="9721" y="7414"/>
                  <a:pt x="10254" y="7172"/>
                </a:cubicBezTo>
                <a:close/>
                <a:moveTo>
                  <a:pt x="13133" y="6061"/>
                </a:moveTo>
                <a:cubicBezTo>
                  <a:pt x="13253" y="6546"/>
                  <a:pt x="13330" y="7053"/>
                  <a:pt x="13414" y="7595"/>
                </a:cubicBezTo>
                <a:cubicBezTo>
                  <a:pt x="13103" y="7403"/>
                  <a:pt x="12816" y="7256"/>
                  <a:pt x="12463" y="7065"/>
                </a:cubicBezTo>
                <a:cubicBezTo>
                  <a:pt x="12109" y="6873"/>
                  <a:pt x="11900" y="6766"/>
                  <a:pt x="11583" y="6608"/>
                </a:cubicBezTo>
                <a:cubicBezTo>
                  <a:pt x="12115" y="6377"/>
                  <a:pt x="12618" y="6208"/>
                  <a:pt x="13133" y="6044"/>
                </a:cubicBezTo>
                <a:close/>
                <a:moveTo>
                  <a:pt x="7226" y="6010"/>
                </a:moveTo>
                <a:cubicBezTo>
                  <a:pt x="7770" y="6168"/>
                  <a:pt x="8357" y="6394"/>
                  <a:pt x="8925" y="6608"/>
                </a:cubicBezTo>
                <a:cubicBezTo>
                  <a:pt x="8638" y="6743"/>
                  <a:pt x="8327" y="6901"/>
                  <a:pt x="8028" y="7065"/>
                </a:cubicBezTo>
                <a:cubicBezTo>
                  <a:pt x="7728" y="7228"/>
                  <a:pt x="7315" y="7499"/>
                  <a:pt x="6944" y="7719"/>
                </a:cubicBezTo>
                <a:cubicBezTo>
                  <a:pt x="7028" y="7099"/>
                  <a:pt x="7112" y="6535"/>
                  <a:pt x="7226" y="5971"/>
                </a:cubicBezTo>
                <a:close/>
                <a:moveTo>
                  <a:pt x="17197" y="5339"/>
                </a:moveTo>
                <a:cubicBezTo>
                  <a:pt x="18256" y="5339"/>
                  <a:pt x="18992" y="5576"/>
                  <a:pt x="19250" y="5954"/>
                </a:cubicBezTo>
                <a:cubicBezTo>
                  <a:pt x="19681" y="6659"/>
                  <a:pt x="18914" y="8294"/>
                  <a:pt x="16969" y="10132"/>
                </a:cubicBezTo>
                <a:cubicBezTo>
                  <a:pt x="16237" y="9504"/>
                  <a:pt x="15463" y="8921"/>
                  <a:pt x="14653" y="8384"/>
                </a:cubicBezTo>
                <a:cubicBezTo>
                  <a:pt x="14568" y="7497"/>
                  <a:pt x="14425" y="6616"/>
                  <a:pt x="14222" y="5745"/>
                </a:cubicBezTo>
                <a:cubicBezTo>
                  <a:pt x="15191" y="5487"/>
                  <a:pt x="16190" y="5345"/>
                  <a:pt x="17197" y="5322"/>
                </a:cubicBezTo>
                <a:close/>
                <a:moveTo>
                  <a:pt x="3299" y="5339"/>
                </a:moveTo>
                <a:cubicBezTo>
                  <a:pt x="4245" y="5355"/>
                  <a:pt x="5186" y="5478"/>
                  <a:pt x="6100" y="5706"/>
                </a:cubicBezTo>
                <a:cubicBezTo>
                  <a:pt x="5902" y="6625"/>
                  <a:pt x="5766" y="7555"/>
                  <a:pt x="5693" y="8491"/>
                </a:cubicBezTo>
                <a:cubicBezTo>
                  <a:pt x="4936" y="8990"/>
                  <a:pt x="4216" y="9538"/>
                  <a:pt x="3539" y="10132"/>
                </a:cubicBezTo>
                <a:cubicBezTo>
                  <a:pt x="1624" y="8294"/>
                  <a:pt x="810" y="6659"/>
                  <a:pt x="1241" y="5954"/>
                </a:cubicBezTo>
                <a:cubicBezTo>
                  <a:pt x="1498" y="5531"/>
                  <a:pt x="2240" y="5322"/>
                  <a:pt x="3299" y="5322"/>
                </a:cubicBezTo>
                <a:close/>
                <a:moveTo>
                  <a:pt x="10182" y="1094"/>
                </a:moveTo>
                <a:cubicBezTo>
                  <a:pt x="11038" y="1094"/>
                  <a:pt x="12157" y="2520"/>
                  <a:pt x="12875" y="5001"/>
                </a:cubicBezTo>
                <a:cubicBezTo>
                  <a:pt x="12044" y="5272"/>
                  <a:pt x="11146" y="5610"/>
                  <a:pt x="10254" y="5988"/>
                </a:cubicBezTo>
                <a:cubicBezTo>
                  <a:pt x="9365" y="5596"/>
                  <a:pt x="8454" y="5250"/>
                  <a:pt x="7525" y="4950"/>
                </a:cubicBezTo>
                <a:cubicBezTo>
                  <a:pt x="8243" y="2481"/>
                  <a:pt x="9320" y="1077"/>
                  <a:pt x="10182" y="1077"/>
                </a:cubicBezTo>
                <a:close/>
                <a:moveTo>
                  <a:pt x="10182" y="17"/>
                </a:moveTo>
                <a:cubicBezTo>
                  <a:pt x="8632" y="17"/>
                  <a:pt x="7226" y="1861"/>
                  <a:pt x="6424" y="4668"/>
                </a:cubicBezTo>
                <a:cubicBezTo>
                  <a:pt x="5417" y="4406"/>
                  <a:pt x="4380" y="4258"/>
                  <a:pt x="3335" y="4229"/>
                </a:cubicBezTo>
                <a:cubicBezTo>
                  <a:pt x="1845" y="4229"/>
                  <a:pt x="756" y="4606"/>
                  <a:pt x="265" y="5390"/>
                </a:cubicBezTo>
                <a:cubicBezTo>
                  <a:pt x="-537" y="6687"/>
                  <a:pt x="534" y="8773"/>
                  <a:pt x="2737" y="10870"/>
                </a:cubicBezTo>
                <a:cubicBezTo>
                  <a:pt x="618" y="12923"/>
                  <a:pt x="-357" y="14907"/>
                  <a:pt x="415" y="16176"/>
                </a:cubicBezTo>
                <a:cubicBezTo>
                  <a:pt x="905" y="16954"/>
                  <a:pt x="1995" y="17338"/>
                  <a:pt x="3485" y="17338"/>
                </a:cubicBezTo>
                <a:cubicBezTo>
                  <a:pt x="4476" y="17319"/>
                  <a:pt x="5462" y="17194"/>
                  <a:pt x="6424" y="16965"/>
                </a:cubicBezTo>
                <a:cubicBezTo>
                  <a:pt x="7250" y="19784"/>
                  <a:pt x="8632" y="21600"/>
                  <a:pt x="10182" y="21600"/>
                </a:cubicBezTo>
                <a:cubicBezTo>
                  <a:pt x="11732" y="21600"/>
                  <a:pt x="13121" y="19773"/>
                  <a:pt x="13923" y="16965"/>
                </a:cubicBezTo>
                <a:cubicBezTo>
                  <a:pt x="14934" y="17224"/>
                  <a:pt x="15975" y="17366"/>
                  <a:pt x="17023" y="17388"/>
                </a:cubicBezTo>
                <a:cubicBezTo>
                  <a:pt x="18513" y="17388"/>
                  <a:pt x="19609" y="17010"/>
                  <a:pt x="20093" y="16227"/>
                </a:cubicBezTo>
                <a:cubicBezTo>
                  <a:pt x="20866" y="14958"/>
                  <a:pt x="19890" y="12974"/>
                  <a:pt x="17771" y="10921"/>
                </a:cubicBezTo>
                <a:cubicBezTo>
                  <a:pt x="20034" y="8790"/>
                  <a:pt x="21063" y="6704"/>
                  <a:pt x="20261" y="5407"/>
                </a:cubicBezTo>
                <a:cubicBezTo>
                  <a:pt x="19776" y="4629"/>
                  <a:pt x="18681" y="4279"/>
                  <a:pt x="17197" y="4279"/>
                </a:cubicBezTo>
                <a:cubicBezTo>
                  <a:pt x="16101" y="4305"/>
                  <a:pt x="15014" y="4458"/>
                  <a:pt x="13959" y="4736"/>
                </a:cubicBezTo>
                <a:cubicBezTo>
                  <a:pt x="13127" y="1872"/>
                  <a:pt x="11756" y="0"/>
                  <a:pt x="10182"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 name="Заглавие 3">
            <a:extLst>
              <a:ext uri="{FF2B5EF4-FFF2-40B4-BE49-F238E27FC236}">
                <a16:creationId xmlns:a16="http://schemas.microsoft.com/office/drawing/2014/main" id="{A8A937E9-D876-4506-8755-3B31B8F5CA34}"/>
              </a:ext>
            </a:extLst>
          </p:cNvPr>
          <p:cNvSpPr>
            <a:spLocks noGrp="1"/>
          </p:cNvSpPr>
          <p:nvPr>
            <p:ph type="title"/>
          </p:nvPr>
        </p:nvSpPr>
        <p:spPr/>
        <p:txBody>
          <a:bodyPr/>
          <a:lstStyle/>
          <a:p>
            <a:r>
              <a:rPr lang="en-GB" dirty="0"/>
              <a:t>Ice breaker</a:t>
            </a:r>
            <a:endParaRPr lang="bg-BG" dirty="0"/>
          </a:p>
        </p:txBody>
      </p:sp>
      <p:sp>
        <p:nvSpPr>
          <p:cNvPr id="36" name="Tijdelijke aanduiding voor dianummer 5">
            <a:extLst>
              <a:ext uri="{FF2B5EF4-FFF2-40B4-BE49-F238E27FC236}">
                <a16:creationId xmlns:a16="http://schemas.microsoft.com/office/drawing/2014/main" id="{FDC3BBFD-632E-4E86-A0EF-F4D53FD8BFB1}"/>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5</a:t>
            </a:fld>
            <a:endParaRPr lang="en-US" dirty="0"/>
          </a:p>
        </p:txBody>
      </p:sp>
      <p:sp>
        <p:nvSpPr>
          <p:cNvPr id="34" name="Текстово поле 33">
            <a:extLst>
              <a:ext uri="{FF2B5EF4-FFF2-40B4-BE49-F238E27FC236}">
                <a16:creationId xmlns:a16="http://schemas.microsoft.com/office/drawing/2014/main" id="{9C97B275-7A5A-42BC-8339-D98EC0582496}"/>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200206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iterate>
                                    <p:tmAbs val="0"/>
                                  </p:iterate>
                                  <p:childTnLst>
                                    <p:set>
                                      <p:cBhvr>
                                        <p:cTn id="10" fill="hold"/>
                                        <p:tgtEl>
                                          <p:spTgt spid="41"/>
                                        </p:tgtEl>
                                        <p:attrNameLst>
                                          <p:attrName>style.visibility</p:attrName>
                                        </p:attrNameLst>
                                      </p:cBhvr>
                                      <p:to>
                                        <p:strVal val="visible"/>
                                      </p:to>
                                    </p:set>
                                    <p:animEffect transition="in" filter="wipe(up)">
                                      <p:cBhvr>
                                        <p:cTn id="11" dur="6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p:tmAbs val="0"/>
                                  </p:iterate>
                                  <p:childTnLst>
                                    <p:set>
                                      <p:cBhvr>
                                        <p:cTn id="15" fill="hold"/>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par>
                          <p:cTn id="17" fill="hold">
                            <p:stCondLst>
                              <p:cond delay="500"/>
                            </p:stCondLst>
                            <p:childTnLst>
                              <p:par>
                                <p:cTn id="18" presetID="22" presetClass="entr" presetSubtype="1" fill="hold" grpId="0" nodeType="afterEffect">
                                  <p:stCondLst>
                                    <p:cond delay="0"/>
                                  </p:stCondLst>
                                  <p:iterate>
                                    <p:tmAbs val="0"/>
                                  </p:iterate>
                                  <p:childTnLst>
                                    <p:set>
                                      <p:cBhvr>
                                        <p:cTn id="19" fill="hold"/>
                                        <p:tgtEl>
                                          <p:spTgt spid="39"/>
                                        </p:tgtEl>
                                        <p:attrNameLst>
                                          <p:attrName>style.visibility</p:attrName>
                                        </p:attrNameLst>
                                      </p:cBhvr>
                                      <p:to>
                                        <p:strVal val="visible"/>
                                      </p:to>
                                    </p:set>
                                    <p:animEffect transition="in" filter="wipe(up)">
                                      <p:cBhvr>
                                        <p:cTn id="20" dur="6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p:tmAbs val="0"/>
                                  </p:iterate>
                                  <p:childTnLst>
                                    <p:set>
                                      <p:cBhvr>
                                        <p:cTn id="24" fill="hold"/>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par>
                          <p:cTn id="26" fill="hold">
                            <p:stCondLst>
                              <p:cond delay="500"/>
                            </p:stCondLst>
                            <p:childTnLst>
                              <p:par>
                                <p:cTn id="27" presetID="22" presetClass="entr" presetSubtype="1" fill="hold" grpId="0" nodeType="afterEffect">
                                  <p:stCondLst>
                                    <p:cond delay="0"/>
                                  </p:stCondLst>
                                  <p:iterate>
                                    <p:tmAbs val="0"/>
                                  </p:iterate>
                                  <p:childTnLst>
                                    <p:set>
                                      <p:cBhvr>
                                        <p:cTn id="28" fill="hold"/>
                                        <p:tgtEl>
                                          <p:spTgt spid="37"/>
                                        </p:tgtEl>
                                        <p:attrNameLst>
                                          <p:attrName>style.visibility</p:attrName>
                                        </p:attrNameLst>
                                      </p:cBhvr>
                                      <p:to>
                                        <p:strVal val="visible"/>
                                      </p:to>
                                    </p:set>
                                    <p:animEffect transition="in" filter="wipe(up)">
                                      <p:cBhvr>
                                        <p:cTn id="29" dur="6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p:tmAbs val="0"/>
                                  </p:iterate>
                                  <p:childTnLst>
                                    <p:set>
                                      <p:cBhvr>
                                        <p:cTn id="33" fill="hold"/>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p:stCondLst>
                              <p:cond delay="500"/>
                            </p:stCondLst>
                            <p:childTnLst>
                              <p:par>
                                <p:cTn id="36" presetID="22" presetClass="entr" presetSubtype="1" fill="hold" grpId="0" nodeType="afterEffect">
                                  <p:stCondLst>
                                    <p:cond delay="0"/>
                                  </p:stCondLst>
                                  <p:iterate>
                                    <p:tmAbs val="0"/>
                                  </p:iterate>
                                  <p:childTnLst>
                                    <p:set>
                                      <p:cBhvr>
                                        <p:cTn id="37" fill="hold"/>
                                        <p:tgtEl>
                                          <p:spTgt spid="35"/>
                                        </p:tgtEl>
                                        <p:attrNameLst>
                                          <p:attrName>style.visibility</p:attrName>
                                        </p:attrNameLst>
                                      </p:cBhvr>
                                      <p:to>
                                        <p:strVal val="visible"/>
                                      </p:to>
                                    </p:set>
                                    <p:animEffect transition="in" filter="wipe(up)">
                                      <p:cBhvr>
                                        <p:cTn id="38" dur="6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p:tmAbs val="0"/>
                                  </p:iterate>
                                  <p:childTnLst>
                                    <p:set>
                                      <p:cBhvr>
                                        <p:cTn id="42" fill="hold"/>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par>
                          <p:cTn id="44" fill="hold">
                            <p:stCondLst>
                              <p:cond delay="500"/>
                            </p:stCondLst>
                            <p:childTnLst>
                              <p:par>
                                <p:cTn id="45" presetID="22" presetClass="entr" presetSubtype="1" fill="hold" grpId="0" nodeType="afterEffect">
                                  <p:stCondLst>
                                    <p:cond delay="0"/>
                                  </p:stCondLst>
                                  <p:iterate>
                                    <p:tmAbs val="0"/>
                                  </p:iterate>
                                  <p:childTnLst>
                                    <p:set>
                                      <p:cBhvr>
                                        <p:cTn id="46" fill="hold"/>
                                        <p:tgtEl>
                                          <p:spTgt spid="33"/>
                                        </p:tgtEl>
                                        <p:attrNameLst>
                                          <p:attrName>style.visibility</p:attrName>
                                        </p:attrNameLst>
                                      </p:cBhvr>
                                      <p:to>
                                        <p:strVal val="visible"/>
                                      </p:to>
                                    </p:set>
                                    <p:animEffect transition="in" filter="wipe(up)">
                                      <p:cBhvr>
                                        <p:cTn id="47" dur="6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p:tmAbs val="0"/>
                                  </p:iterate>
                                  <p:childTnLst>
                                    <p:set>
                                      <p:cBhvr>
                                        <p:cTn id="51" fill="hold"/>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
                            </p:stCondLst>
                            <p:childTnLst>
                              <p:par>
                                <p:cTn id="54" presetID="22" presetClass="entr" presetSubtype="1" fill="hold" grpId="0" nodeType="afterEffect">
                                  <p:stCondLst>
                                    <p:cond delay="0"/>
                                  </p:stCondLst>
                                  <p:iterate>
                                    <p:tmAbs val="0"/>
                                  </p:iterate>
                                  <p:childTnLst>
                                    <p:set>
                                      <p:cBhvr>
                                        <p:cTn id="55" fill="hold"/>
                                        <p:tgtEl>
                                          <p:spTgt spid="31"/>
                                        </p:tgtEl>
                                        <p:attrNameLst>
                                          <p:attrName>style.visibility</p:attrName>
                                        </p:attrNameLst>
                                      </p:cBhvr>
                                      <p:to>
                                        <p:strVal val="visible"/>
                                      </p:to>
                                    </p:set>
                                    <p:animEffect transition="in" filter="wipe(up)">
                                      <p:cBhvr>
                                        <p:cTn id="56" dur="6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dvAuto="0"/>
      <p:bldP spid="15" grpId="0" animBg="1" advAuto="0"/>
      <p:bldP spid="18" grpId="0" animBg="1" advAuto="0"/>
      <p:bldP spid="21" grpId="0" animBg="1" advAuto="0"/>
      <p:bldP spid="24" grpId="0" animBg="1" advAuto="0"/>
      <p:bldP spid="27" grpId="0" animBg="1" advAuto="0"/>
      <p:bldP spid="31" grpId="0" animBg="1" advAuto="0"/>
      <p:bldP spid="33" grpId="0" animBg="1" advAuto="0"/>
      <p:bldP spid="35" grpId="0" animBg="1" advAuto="0"/>
      <p:bldP spid="37" grpId="0" animBg="1" advAuto="0"/>
      <p:bldP spid="39" grpId="0" animBg="1" advAuto="0"/>
      <p:bldP spid="41"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42F4B9CD-FAD7-4A15-8582-6869A4E58EBC}"/>
              </a:ext>
            </a:extLst>
          </p:cNvPr>
          <p:cNvSpPr>
            <a:spLocks noGrp="1"/>
          </p:cNvSpPr>
          <p:nvPr>
            <p:ph type="sldNum" sz="quarter" idx="12"/>
          </p:nvPr>
        </p:nvSpPr>
        <p:spPr/>
        <p:txBody>
          <a:bodyPr/>
          <a:lstStyle/>
          <a:p>
            <a:fld id="{CB318F78-A315-46C9-8B3F-2431B4397D31}" type="slidenum">
              <a:rPr lang="en-US" smtClean="0"/>
              <a:t>6</a:t>
            </a:fld>
            <a:endParaRPr lang="en-US" dirty="0"/>
          </a:p>
        </p:txBody>
      </p:sp>
      <p:sp>
        <p:nvSpPr>
          <p:cNvPr id="7" name="Oval 1">
            <a:extLst>
              <a:ext uri="{FF2B5EF4-FFF2-40B4-BE49-F238E27FC236}">
                <a16:creationId xmlns:a16="http://schemas.microsoft.com/office/drawing/2014/main" id="{78A770DE-4121-486E-AF6C-DB19234EBF20}"/>
              </a:ext>
            </a:extLst>
          </p:cNvPr>
          <p:cNvSpPr/>
          <p:nvPr/>
        </p:nvSpPr>
        <p:spPr>
          <a:xfrm>
            <a:off x="3367864" y="3903440"/>
            <a:ext cx="2408272" cy="2408273"/>
          </a:xfrm>
          <a:prstGeom prst="ellipse">
            <a:avLst/>
          </a:prstGeom>
          <a:gradFill>
            <a:gsLst>
              <a:gs pos="22846">
                <a:srgbClr val="FFFFFF"/>
              </a:gs>
              <a:gs pos="63322">
                <a:srgbClr val="E6EAEB"/>
              </a:gs>
              <a:gs pos="99960">
                <a:srgbClr val="CDD5D8"/>
              </a:gs>
            </a:gsLst>
            <a:lin ang="2089253"/>
          </a:gradFill>
          <a:ln w="6350">
            <a:solidFill>
              <a:srgbClr val="FFFFFF"/>
            </a:solidFill>
            <a:miter/>
          </a:ln>
          <a:effectLst>
            <a:outerShdw blurRad="25400" dist="47593" dir="2315233" rotWithShape="0">
              <a:srgbClr val="000000">
                <a:alpha val="26460"/>
              </a:srgbClr>
            </a:outerShdw>
          </a:effectLst>
        </p:spPr>
        <p:txBody>
          <a:bodyPr lIns="34289" rIns="34289" anchor="ctr"/>
          <a:lstStyle/>
          <a:p>
            <a:pPr algn="ctr">
              <a:defRPr>
                <a:solidFill>
                  <a:srgbClr val="FFFFFF"/>
                </a:solidFill>
              </a:defRPr>
            </a:pPr>
            <a:r>
              <a:rPr lang="nl-NL" sz="2000" b="1" dirty="0">
                <a:solidFill>
                  <a:schemeClr val="tx1">
                    <a:lumMod val="75000"/>
                    <a:lumOff val="25000"/>
                  </a:schemeClr>
                </a:solidFill>
              </a:rPr>
              <a:t>Push factors towards radicalisation</a:t>
            </a:r>
            <a:endParaRPr sz="2000" b="1" dirty="0">
              <a:solidFill>
                <a:schemeClr val="tx1">
                  <a:lumMod val="75000"/>
                  <a:lumOff val="25000"/>
                </a:schemeClr>
              </a:solidFill>
            </a:endParaRPr>
          </a:p>
        </p:txBody>
      </p:sp>
      <p:sp>
        <p:nvSpPr>
          <p:cNvPr id="8" name="Rectangle: Rounded Corners 4">
            <a:extLst>
              <a:ext uri="{FF2B5EF4-FFF2-40B4-BE49-F238E27FC236}">
                <a16:creationId xmlns:a16="http://schemas.microsoft.com/office/drawing/2014/main" id="{69E60CF5-450A-4AED-9464-6EA5820B849F}"/>
              </a:ext>
            </a:extLst>
          </p:cNvPr>
          <p:cNvSpPr/>
          <p:nvPr/>
        </p:nvSpPr>
        <p:spPr>
          <a:xfrm>
            <a:off x="1485017" y="5650454"/>
            <a:ext cx="1594471" cy="704515"/>
          </a:xfrm>
          <a:prstGeom prst="roundRect">
            <a:avLst>
              <a:gd name="adj" fmla="val 50000"/>
            </a:avLst>
          </a:prstGeom>
          <a:solidFill>
            <a:srgbClr val="FF6600"/>
          </a:solidFill>
          <a:ln w="12700">
            <a:miter lim="400000"/>
          </a:ln>
        </p:spPr>
        <p:txBody>
          <a:bodyPr lIns="34289" rIns="34289" anchor="ctr"/>
          <a:lstStyle/>
          <a:p>
            <a:pPr>
              <a:defRPr>
                <a:solidFill>
                  <a:srgbClr val="FFFFFF"/>
                </a:solidFill>
              </a:defRPr>
            </a:pPr>
            <a:endParaRPr sz="1350"/>
          </a:p>
        </p:txBody>
      </p:sp>
      <p:sp>
        <p:nvSpPr>
          <p:cNvPr id="9" name="Oval 3">
            <a:extLst>
              <a:ext uri="{FF2B5EF4-FFF2-40B4-BE49-F238E27FC236}">
                <a16:creationId xmlns:a16="http://schemas.microsoft.com/office/drawing/2014/main" id="{BDB5EB7E-23E2-494B-A270-904D12BDEB6B}"/>
              </a:ext>
            </a:extLst>
          </p:cNvPr>
          <p:cNvSpPr/>
          <p:nvPr/>
        </p:nvSpPr>
        <p:spPr>
          <a:xfrm>
            <a:off x="3118697" y="5649551"/>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10" name="Oval 3">
            <a:extLst>
              <a:ext uri="{FF2B5EF4-FFF2-40B4-BE49-F238E27FC236}">
                <a16:creationId xmlns:a16="http://schemas.microsoft.com/office/drawing/2014/main" id="{723380E2-486A-42FE-8FFA-1EC679703201}"/>
              </a:ext>
            </a:extLst>
          </p:cNvPr>
          <p:cNvSpPr/>
          <p:nvPr/>
        </p:nvSpPr>
        <p:spPr>
          <a:xfrm>
            <a:off x="3142483" y="5673336"/>
            <a:ext cx="191125" cy="191125"/>
          </a:xfrm>
          <a:prstGeom prst="ellipse">
            <a:avLst/>
          </a:prstGeom>
          <a:gradFill>
            <a:gsLst>
              <a:gs pos="0">
                <a:srgbClr val="FFC203"/>
              </a:gs>
              <a:gs pos="36657">
                <a:srgbClr val="FF7D25"/>
              </a:gs>
              <a:gs pos="77153">
                <a:srgbClr val="FF3847"/>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11" name="Oval 3">
            <a:extLst>
              <a:ext uri="{FF2B5EF4-FFF2-40B4-BE49-F238E27FC236}">
                <a16:creationId xmlns:a16="http://schemas.microsoft.com/office/drawing/2014/main" id="{F6F66FA9-86BA-44B1-88A3-8CA68EF01D9A}"/>
              </a:ext>
            </a:extLst>
          </p:cNvPr>
          <p:cNvSpPr/>
          <p:nvPr/>
        </p:nvSpPr>
        <p:spPr>
          <a:xfrm>
            <a:off x="3183752" y="4224835"/>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12" name="Oval 3">
            <a:extLst>
              <a:ext uri="{FF2B5EF4-FFF2-40B4-BE49-F238E27FC236}">
                <a16:creationId xmlns:a16="http://schemas.microsoft.com/office/drawing/2014/main" id="{6154E69E-8E55-438B-9B6F-ADF7FD1FB8A8}"/>
              </a:ext>
            </a:extLst>
          </p:cNvPr>
          <p:cNvSpPr/>
          <p:nvPr/>
        </p:nvSpPr>
        <p:spPr>
          <a:xfrm>
            <a:off x="3207538" y="4248622"/>
            <a:ext cx="191125" cy="191125"/>
          </a:xfrm>
          <a:prstGeom prst="ellipse">
            <a:avLst/>
          </a:prstGeom>
          <a:gradFill>
            <a:gsLst>
              <a:gs pos="1100">
                <a:srgbClr val="C23FC6"/>
              </a:gs>
              <a:gs pos="35864">
                <a:srgbClr val="E1359B"/>
              </a:gs>
              <a:gs pos="98109">
                <a:srgbClr val="FF2A70"/>
              </a:gs>
            </a:gsLst>
            <a:lin ang="2089253"/>
          </a:gradFill>
          <a:ln w="12700">
            <a:miter lim="400000"/>
          </a:ln>
        </p:spPr>
        <p:txBody>
          <a:bodyPr lIns="34289" rIns="34289" anchor="ctr"/>
          <a:lstStyle/>
          <a:p>
            <a:pPr>
              <a:defRPr>
                <a:solidFill>
                  <a:srgbClr val="FFFFFF"/>
                </a:solidFill>
              </a:defRPr>
            </a:pPr>
            <a:endParaRPr sz="1350"/>
          </a:p>
        </p:txBody>
      </p:sp>
      <p:sp>
        <p:nvSpPr>
          <p:cNvPr id="13" name="Rectangle: Rounded Corners 4">
            <a:extLst>
              <a:ext uri="{FF2B5EF4-FFF2-40B4-BE49-F238E27FC236}">
                <a16:creationId xmlns:a16="http://schemas.microsoft.com/office/drawing/2014/main" id="{74A03D7D-BBEE-4AA5-8138-0F86958AD92D}"/>
              </a:ext>
            </a:extLst>
          </p:cNvPr>
          <p:cNvSpPr/>
          <p:nvPr/>
        </p:nvSpPr>
        <p:spPr>
          <a:xfrm>
            <a:off x="1462738" y="3782348"/>
            <a:ext cx="1594470" cy="704515"/>
          </a:xfrm>
          <a:prstGeom prst="roundRect">
            <a:avLst>
              <a:gd name="adj" fmla="val 50000"/>
            </a:avLst>
          </a:prstGeom>
          <a:solidFill>
            <a:srgbClr val="CC3399"/>
          </a:solidFill>
          <a:ln w="12700">
            <a:miter lim="400000"/>
          </a:ln>
        </p:spPr>
        <p:txBody>
          <a:bodyPr lIns="34289" rIns="34289" anchor="ctr"/>
          <a:lstStyle/>
          <a:p>
            <a:pPr>
              <a:defRPr>
                <a:solidFill>
                  <a:srgbClr val="FFFFFF"/>
                </a:solidFill>
              </a:defRPr>
            </a:pPr>
            <a:endParaRPr sz="1350"/>
          </a:p>
        </p:txBody>
      </p:sp>
      <p:sp>
        <p:nvSpPr>
          <p:cNvPr id="14" name="Rectangle: Rounded Corners 4">
            <a:extLst>
              <a:ext uri="{FF2B5EF4-FFF2-40B4-BE49-F238E27FC236}">
                <a16:creationId xmlns:a16="http://schemas.microsoft.com/office/drawing/2014/main" id="{5423EBA5-AB73-4515-88A3-91AF27593020}"/>
              </a:ext>
            </a:extLst>
          </p:cNvPr>
          <p:cNvSpPr/>
          <p:nvPr/>
        </p:nvSpPr>
        <p:spPr>
          <a:xfrm>
            <a:off x="3753226" y="2582470"/>
            <a:ext cx="1594472" cy="704514"/>
          </a:xfrm>
          <a:prstGeom prst="roundRect">
            <a:avLst>
              <a:gd name="adj" fmla="val 50000"/>
            </a:avLst>
          </a:prstGeom>
          <a:solidFill>
            <a:schemeClr val="accent6">
              <a:lumMod val="75000"/>
            </a:schemeClr>
          </a:solidFill>
          <a:ln w="12700">
            <a:miter lim="400000"/>
          </a:ln>
        </p:spPr>
        <p:txBody>
          <a:bodyPr lIns="34289" rIns="34289" anchor="ctr"/>
          <a:lstStyle/>
          <a:p>
            <a:pPr>
              <a:defRPr>
                <a:solidFill>
                  <a:srgbClr val="FFFFFF"/>
                </a:solidFill>
              </a:defRPr>
            </a:pPr>
            <a:endParaRPr sz="1350"/>
          </a:p>
        </p:txBody>
      </p:sp>
      <p:sp>
        <p:nvSpPr>
          <p:cNvPr id="15" name="Rectangle: Rounded Corners 4">
            <a:extLst>
              <a:ext uri="{FF2B5EF4-FFF2-40B4-BE49-F238E27FC236}">
                <a16:creationId xmlns:a16="http://schemas.microsoft.com/office/drawing/2014/main" id="{A05EFE2F-90A8-4024-8161-C6CE316AAFE5}"/>
              </a:ext>
            </a:extLst>
          </p:cNvPr>
          <p:cNvSpPr/>
          <p:nvPr/>
        </p:nvSpPr>
        <p:spPr>
          <a:xfrm>
            <a:off x="6125492" y="3782348"/>
            <a:ext cx="1594471" cy="704515"/>
          </a:xfrm>
          <a:prstGeom prst="roundRect">
            <a:avLst>
              <a:gd name="adj" fmla="val 50000"/>
            </a:avLst>
          </a:prstGeom>
          <a:solidFill>
            <a:srgbClr val="0BA7DF"/>
          </a:solidFill>
          <a:ln w="12700">
            <a:miter lim="400000"/>
          </a:ln>
        </p:spPr>
        <p:txBody>
          <a:bodyPr lIns="34289" rIns="34289" anchor="ctr"/>
          <a:lstStyle/>
          <a:p>
            <a:pPr>
              <a:defRPr>
                <a:solidFill>
                  <a:srgbClr val="FFFFFF"/>
                </a:solidFill>
              </a:defRPr>
            </a:pPr>
            <a:endParaRPr sz="1350"/>
          </a:p>
        </p:txBody>
      </p:sp>
      <p:sp>
        <p:nvSpPr>
          <p:cNvPr id="16" name="Rectangle: Rounded Corners 4">
            <a:extLst>
              <a:ext uri="{FF2B5EF4-FFF2-40B4-BE49-F238E27FC236}">
                <a16:creationId xmlns:a16="http://schemas.microsoft.com/office/drawing/2014/main" id="{98E7ECAD-B0A1-4818-9D78-B7C0C71570D8}"/>
              </a:ext>
            </a:extLst>
          </p:cNvPr>
          <p:cNvSpPr/>
          <p:nvPr/>
        </p:nvSpPr>
        <p:spPr>
          <a:xfrm>
            <a:off x="6085300" y="5650454"/>
            <a:ext cx="1634663" cy="704515"/>
          </a:xfrm>
          <a:prstGeom prst="roundRect">
            <a:avLst>
              <a:gd name="adj" fmla="val 50000"/>
            </a:avLst>
          </a:prstGeom>
          <a:solidFill>
            <a:srgbClr val="92D050"/>
          </a:solidFill>
          <a:ln w="12700">
            <a:miter lim="400000"/>
          </a:ln>
        </p:spPr>
        <p:txBody>
          <a:bodyPr lIns="34289" rIns="34289" anchor="ctr"/>
          <a:lstStyle/>
          <a:p>
            <a:pPr>
              <a:defRPr>
                <a:solidFill>
                  <a:srgbClr val="FFFFFF"/>
                </a:solidFill>
              </a:defRPr>
            </a:pPr>
            <a:endParaRPr sz="1350"/>
          </a:p>
        </p:txBody>
      </p:sp>
      <p:sp>
        <p:nvSpPr>
          <p:cNvPr id="17" name="Oval 3">
            <a:extLst>
              <a:ext uri="{FF2B5EF4-FFF2-40B4-BE49-F238E27FC236}">
                <a16:creationId xmlns:a16="http://schemas.microsoft.com/office/drawing/2014/main" id="{6ECF00C3-013D-43C0-8953-EFE0DA2F744B}"/>
              </a:ext>
            </a:extLst>
          </p:cNvPr>
          <p:cNvSpPr/>
          <p:nvPr/>
        </p:nvSpPr>
        <p:spPr>
          <a:xfrm>
            <a:off x="4452651" y="3505594"/>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18" name="Oval 3">
            <a:extLst>
              <a:ext uri="{FF2B5EF4-FFF2-40B4-BE49-F238E27FC236}">
                <a16:creationId xmlns:a16="http://schemas.microsoft.com/office/drawing/2014/main" id="{99267888-9412-4B43-88CA-A517BEC1FA73}"/>
              </a:ext>
            </a:extLst>
          </p:cNvPr>
          <p:cNvSpPr/>
          <p:nvPr/>
        </p:nvSpPr>
        <p:spPr>
          <a:xfrm>
            <a:off x="4476437" y="3529381"/>
            <a:ext cx="191125" cy="191125"/>
          </a:xfrm>
          <a:prstGeom prst="ellipse">
            <a:avLst/>
          </a:prstGeom>
          <a:gradFill>
            <a:gsLst>
              <a:gs pos="195">
                <a:srgbClr val="A852E6"/>
              </a:gs>
              <a:gs pos="36759">
                <a:srgbClr val="863DC8"/>
              </a:gs>
              <a:gs pos="77153">
                <a:srgbClr val="6428AA"/>
              </a:gs>
            </a:gsLst>
            <a:lin ang="2089253"/>
          </a:gradFill>
          <a:ln w="12700">
            <a:miter lim="400000"/>
          </a:ln>
        </p:spPr>
        <p:txBody>
          <a:bodyPr lIns="34289" rIns="34289" anchor="ctr"/>
          <a:lstStyle/>
          <a:p>
            <a:pPr>
              <a:defRPr>
                <a:solidFill>
                  <a:srgbClr val="FFFFFF"/>
                </a:solidFill>
              </a:defRPr>
            </a:pPr>
            <a:endParaRPr sz="1350"/>
          </a:p>
        </p:txBody>
      </p:sp>
      <p:sp>
        <p:nvSpPr>
          <p:cNvPr id="19" name="Oval 3">
            <a:extLst>
              <a:ext uri="{FF2B5EF4-FFF2-40B4-BE49-F238E27FC236}">
                <a16:creationId xmlns:a16="http://schemas.microsoft.com/office/drawing/2014/main" id="{AA6AE475-1FE0-4BB4-8FB6-586B3A494927}"/>
              </a:ext>
            </a:extLst>
          </p:cNvPr>
          <p:cNvSpPr/>
          <p:nvPr/>
        </p:nvSpPr>
        <p:spPr>
          <a:xfrm>
            <a:off x="5721551" y="4224835"/>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20" name="Oval 3">
            <a:extLst>
              <a:ext uri="{FF2B5EF4-FFF2-40B4-BE49-F238E27FC236}">
                <a16:creationId xmlns:a16="http://schemas.microsoft.com/office/drawing/2014/main" id="{F7D7C7BE-7220-47A1-A75C-8F8C2663916D}"/>
              </a:ext>
            </a:extLst>
          </p:cNvPr>
          <p:cNvSpPr/>
          <p:nvPr/>
        </p:nvSpPr>
        <p:spPr>
          <a:xfrm>
            <a:off x="5745335" y="4248622"/>
            <a:ext cx="191125" cy="191125"/>
          </a:xfrm>
          <a:prstGeom prst="ellipse">
            <a:avLst/>
          </a:prstGeom>
          <a:gradFill>
            <a:gsLst>
              <a:gs pos="0">
                <a:srgbClr val="00F2FE"/>
              </a:gs>
              <a:gs pos="36657">
                <a:srgbClr val="28CFFE"/>
              </a:gs>
              <a:gs pos="77153">
                <a:srgbClr val="4FACFE"/>
              </a:gs>
            </a:gsLst>
            <a:lin ang="2089253"/>
          </a:gradFill>
          <a:ln w="12700">
            <a:miter lim="400000"/>
          </a:ln>
        </p:spPr>
        <p:txBody>
          <a:bodyPr lIns="34289" rIns="34289" anchor="ctr"/>
          <a:lstStyle/>
          <a:p>
            <a:pPr>
              <a:defRPr>
                <a:solidFill>
                  <a:srgbClr val="FFFFFF"/>
                </a:solidFill>
              </a:defRPr>
            </a:pPr>
            <a:endParaRPr sz="1350"/>
          </a:p>
        </p:txBody>
      </p:sp>
      <p:sp>
        <p:nvSpPr>
          <p:cNvPr id="21" name="Oval 3">
            <a:extLst>
              <a:ext uri="{FF2B5EF4-FFF2-40B4-BE49-F238E27FC236}">
                <a16:creationId xmlns:a16="http://schemas.microsoft.com/office/drawing/2014/main" id="{0802B41E-F54A-484B-92E5-51EA474BFD4D}"/>
              </a:ext>
            </a:extLst>
          </p:cNvPr>
          <p:cNvSpPr/>
          <p:nvPr/>
        </p:nvSpPr>
        <p:spPr>
          <a:xfrm>
            <a:off x="5778515" y="5673336"/>
            <a:ext cx="238699" cy="238699"/>
          </a:xfrm>
          <a:prstGeom prst="ellipse">
            <a:avLst/>
          </a:prstGeom>
          <a:gradFill>
            <a:gsLst>
              <a:gs pos="22846">
                <a:srgbClr val="FFFFFF"/>
              </a:gs>
              <a:gs pos="63322">
                <a:srgbClr val="E6EAEB"/>
              </a:gs>
              <a:gs pos="99960">
                <a:srgbClr val="CDD5D8"/>
              </a:gs>
            </a:gsLst>
            <a:lin ang="2089253"/>
          </a:gradFill>
          <a:ln w="12700">
            <a:miter lim="400000"/>
          </a:ln>
          <a:effectLst>
            <a:outerShdw blurRad="152400" dist="90035" dir="2315233" rotWithShape="0">
              <a:srgbClr val="000000">
                <a:alpha val="38297"/>
              </a:srgbClr>
            </a:outerShdw>
          </a:effectLst>
        </p:spPr>
        <p:txBody>
          <a:bodyPr lIns="34289" rIns="34289" anchor="ctr"/>
          <a:lstStyle/>
          <a:p>
            <a:pPr>
              <a:defRPr>
                <a:solidFill>
                  <a:srgbClr val="FFFFFF"/>
                </a:solidFill>
              </a:defRPr>
            </a:pPr>
            <a:endParaRPr sz="1350"/>
          </a:p>
        </p:txBody>
      </p:sp>
      <p:sp>
        <p:nvSpPr>
          <p:cNvPr id="22" name="Oval 3">
            <a:extLst>
              <a:ext uri="{FF2B5EF4-FFF2-40B4-BE49-F238E27FC236}">
                <a16:creationId xmlns:a16="http://schemas.microsoft.com/office/drawing/2014/main" id="{AA06C3D5-A902-4B76-9A20-7B8F580F919E}"/>
              </a:ext>
            </a:extLst>
          </p:cNvPr>
          <p:cNvSpPr/>
          <p:nvPr/>
        </p:nvSpPr>
        <p:spPr>
          <a:xfrm>
            <a:off x="5802301" y="5697120"/>
            <a:ext cx="191125" cy="191125"/>
          </a:xfrm>
          <a:prstGeom prst="ellipse">
            <a:avLst/>
          </a:prstGeom>
          <a:gradFill>
            <a:gsLst>
              <a:gs pos="0">
                <a:srgbClr val="FFEA03"/>
              </a:gs>
              <a:gs pos="70683">
                <a:srgbClr val="85CE02"/>
              </a:gs>
              <a:gs pos="97580">
                <a:srgbClr val="0CB100"/>
              </a:gs>
            </a:gsLst>
            <a:lin ang="2089253"/>
          </a:gradFill>
          <a:ln w="12700">
            <a:miter lim="400000"/>
          </a:ln>
        </p:spPr>
        <p:txBody>
          <a:bodyPr lIns="34289" rIns="34289" anchor="ctr"/>
          <a:lstStyle/>
          <a:p>
            <a:pPr>
              <a:defRPr>
                <a:solidFill>
                  <a:srgbClr val="FFFFFF"/>
                </a:solidFill>
              </a:defRPr>
            </a:pPr>
            <a:endParaRPr sz="1350"/>
          </a:p>
        </p:txBody>
      </p:sp>
      <p:sp>
        <p:nvSpPr>
          <p:cNvPr id="23" name="TextBox 52">
            <a:extLst>
              <a:ext uri="{FF2B5EF4-FFF2-40B4-BE49-F238E27FC236}">
                <a16:creationId xmlns:a16="http://schemas.microsoft.com/office/drawing/2014/main" id="{5F4567C6-AF30-4FEB-BF40-256C40FC323C}"/>
              </a:ext>
            </a:extLst>
          </p:cNvPr>
          <p:cNvSpPr txBox="1"/>
          <p:nvPr/>
        </p:nvSpPr>
        <p:spPr>
          <a:xfrm>
            <a:off x="1837268" y="5846900"/>
            <a:ext cx="845410"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a:spAutoFit/>
          </a:bodyPr>
          <a:lstStyle>
            <a:lvl1pPr>
              <a:defRPr sz="2100">
                <a:solidFill>
                  <a:srgbClr val="FFFFFF"/>
                </a:solidFill>
              </a:defRPr>
            </a:lvl1pPr>
          </a:lstStyle>
          <a:p>
            <a:pPr algn="ctr"/>
            <a:r>
              <a:rPr lang="nl-NL" sz="1800" b="1" dirty="0" err="1"/>
              <a:t>Anger</a:t>
            </a:r>
            <a:r>
              <a:rPr sz="1575" b="1" dirty="0"/>
              <a:t>     </a:t>
            </a:r>
          </a:p>
        </p:txBody>
      </p:sp>
      <p:sp>
        <p:nvSpPr>
          <p:cNvPr id="25" name="TextBox 52">
            <a:extLst>
              <a:ext uri="{FF2B5EF4-FFF2-40B4-BE49-F238E27FC236}">
                <a16:creationId xmlns:a16="http://schemas.microsoft.com/office/drawing/2014/main" id="{DC725097-7A2C-4DEC-B9CD-6D549F8B9274}"/>
              </a:ext>
            </a:extLst>
          </p:cNvPr>
          <p:cNvSpPr txBox="1"/>
          <p:nvPr/>
        </p:nvSpPr>
        <p:spPr>
          <a:xfrm>
            <a:off x="1529842" y="3840288"/>
            <a:ext cx="1479232" cy="623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pPr algn="ctr"/>
            <a:r>
              <a:rPr lang="nl-NL" sz="1800" b="1" dirty="0" err="1"/>
              <a:t>Lack</a:t>
            </a:r>
            <a:r>
              <a:rPr lang="nl-NL" sz="1800" b="1" dirty="0"/>
              <a:t> of </a:t>
            </a:r>
            <a:r>
              <a:rPr lang="nl-NL" sz="1800" b="1" dirty="0" err="1"/>
              <a:t>self-esteem</a:t>
            </a:r>
            <a:r>
              <a:rPr sz="1800" b="1" dirty="0"/>
              <a:t>     </a:t>
            </a:r>
          </a:p>
        </p:txBody>
      </p:sp>
      <p:sp>
        <p:nvSpPr>
          <p:cNvPr id="27" name="TextBox 52">
            <a:extLst>
              <a:ext uri="{FF2B5EF4-FFF2-40B4-BE49-F238E27FC236}">
                <a16:creationId xmlns:a16="http://schemas.microsoft.com/office/drawing/2014/main" id="{49E9FF86-73EB-4D65-A073-2C02D92A62C3}"/>
              </a:ext>
            </a:extLst>
          </p:cNvPr>
          <p:cNvSpPr txBox="1"/>
          <p:nvPr/>
        </p:nvSpPr>
        <p:spPr>
          <a:xfrm>
            <a:off x="3954775" y="2753720"/>
            <a:ext cx="1234447"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nl-NL" sz="1800" b="1" dirty="0" err="1">
                <a:solidFill>
                  <a:schemeClr val="bg1"/>
                </a:solidFill>
              </a:rPr>
              <a:t>Frustration</a:t>
            </a:r>
            <a:r>
              <a:rPr sz="1575" b="1" dirty="0">
                <a:solidFill>
                  <a:schemeClr val="bg1"/>
                </a:solidFill>
              </a:rPr>
              <a:t>     </a:t>
            </a:r>
          </a:p>
        </p:txBody>
      </p:sp>
      <p:sp>
        <p:nvSpPr>
          <p:cNvPr id="29" name="TextBox 52">
            <a:extLst>
              <a:ext uri="{FF2B5EF4-FFF2-40B4-BE49-F238E27FC236}">
                <a16:creationId xmlns:a16="http://schemas.microsoft.com/office/drawing/2014/main" id="{53F2B28F-98C1-4DB4-93DB-9B7AB173BD7B}"/>
              </a:ext>
            </a:extLst>
          </p:cNvPr>
          <p:cNvSpPr txBox="1"/>
          <p:nvPr/>
        </p:nvSpPr>
        <p:spPr>
          <a:xfrm>
            <a:off x="6293566" y="3978794"/>
            <a:ext cx="1361587"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nl-NL" sz="1800" b="1" dirty="0" err="1"/>
              <a:t>Victimisation</a:t>
            </a:r>
            <a:r>
              <a:rPr sz="1575" b="1" dirty="0"/>
              <a:t>     </a:t>
            </a:r>
          </a:p>
        </p:txBody>
      </p:sp>
      <p:sp>
        <p:nvSpPr>
          <p:cNvPr id="31" name="TextBox 52">
            <a:extLst>
              <a:ext uri="{FF2B5EF4-FFF2-40B4-BE49-F238E27FC236}">
                <a16:creationId xmlns:a16="http://schemas.microsoft.com/office/drawing/2014/main" id="{3370F676-6AA2-42E6-978A-E61B1A314CE2}"/>
              </a:ext>
            </a:extLst>
          </p:cNvPr>
          <p:cNvSpPr txBox="1"/>
          <p:nvPr/>
        </p:nvSpPr>
        <p:spPr>
          <a:xfrm>
            <a:off x="6241933" y="5673336"/>
            <a:ext cx="1361587" cy="623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pPr algn="ctr"/>
            <a:r>
              <a:rPr lang="nl-NL" sz="1800" b="1" dirty="0" err="1"/>
              <a:t>Reduced</a:t>
            </a:r>
            <a:r>
              <a:rPr lang="nl-NL" sz="1600" b="1" dirty="0"/>
              <a:t> </a:t>
            </a:r>
            <a:r>
              <a:rPr lang="nl-NL" sz="1800" b="1" dirty="0" err="1"/>
              <a:t>social</a:t>
            </a:r>
            <a:r>
              <a:rPr lang="nl-NL" sz="1800" b="1" dirty="0"/>
              <a:t> contact</a:t>
            </a:r>
            <a:r>
              <a:rPr sz="1800" b="1" dirty="0"/>
              <a:t>     </a:t>
            </a:r>
          </a:p>
        </p:txBody>
      </p:sp>
      <p:sp>
        <p:nvSpPr>
          <p:cNvPr id="26" name="Заглавие 25">
            <a:extLst>
              <a:ext uri="{FF2B5EF4-FFF2-40B4-BE49-F238E27FC236}">
                <a16:creationId xmlns:a16="http://schemas.microsoft.com/office/drawing/2014/main" id="{65F5E9EF-9AD0-49B3-A283-6B7CFAA3EAA4}"/>
              </a:ext>
            </a:extLst>
          </p:cNvPr>
          <p:cNvSpPr>
            <a:spLocks noGrp="1"/>
          </p:cNvSpPr>
          <p:nvPr>
            <p:ph type="title"/>
          </p:nvPr>
        </p:nvSpPr>
        <p:spPr/>
        <p:txBody>
          <a:bodyPr/>
          <a:lstStyle/>
          <a:p>
            <a:r>
              <a:rPr lang="en-GB" dirty="0"/>
              <a:t>Conflict and radicalisation</a:t>
            </a:r>
            <a:endParaRPr lang="bg-BG" dirty="0"/>
          </a:p>
        </p:txBody>
      </p:sp>
      <p:sp>
        <p:nvSpPr>
          <p:cNvPr id="28" name="Текстово поле 27">
            <a:extLst>
              <a:ext uri="{FF2B5EF4-FFF2-40B4-BE49-F238E27FC236}">
                <a16:creationId xmlns:a16="http://schemas.microsoft.com/office/drawing/2014/main" id="{D8082D17-76D6-45DB-9004-029EFD27B685}"/>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185075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7"/>
                                        </p:tgtEl>
                                        <p:attrNameLst>
                                          <p:attrName>style.visibility</p:attrName>
                                        </p:attrNameLst>
                                      </p:cBhvr>
                                      <p:to>
                                        <p:strVal val="visible"/>
                                      </p:to>
                                    </p:set>
                                    <p:animEffect transition="in" filter="box(out)">
                                      <p:cBhvr>
                                        <p:cTn id="7" dur="7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iterate>
                                    <p:tmAbs val="0"/>
                                  </p:iterate>
                                  <p:childTnLst>
                                    <p:set>
                                      <p:cBhvr>
                                        <p:cTn id="11" fill="hold"/>
                                        <p:tgtEl>
                                          <p:spTgt spid="9"/>
                                        </p:tgtEl>
                                        <p:attrNameLst>
                                          <p:attrName>style.visibility</p:attrName>
                                        </p:attrNameLst>
                                      </p:cBhvr>
                                      <p:to>
                                        <p:strVal val="visible"/>
                                      </p:to>
                                    </p:set>
                                    <p:animEffect transition="in" filter="box(out)">
                                      <p:cBhvr>
                                        <p:cTn id="12" dur="200"/>
                                        <p:tgtEl>
                                          <p:spTgt spid="9"/>
                                        </p:tgtEl>
                                      </p:cBhvr>
                                    </p:animEffect>
                                  </p:childTnLst>
                                </p:cTn>
                              </p:par>
                              <p:par>
                                <p:cTn id="13" presetID="4" presetClass="entr" presetSubtype="32" fill="hold" grpId="0" nodeType="withEffect">
                                  <p:stCondLst>
                                    <p:cond delay="0"/>
                                  </p:stCondLst>
                                  <p:iterate>
                                    <p:tmAbs val="0"/>
                                  </p:iterate>
                                  <p:childTnLst>
                                    <p:set>
                                      <p:cBhvr>
                                        <p:cTn id="14" fill="hold"/>
                                        <p:tgtEl>
                                          <p:spTgt spid="10"/>
                                        </p:tgtEl>
                                        <p:attrNameLst>
                                          <p:attrName>style.visibility</p:attrName>
                                        </p:attrNameLst>
                                      </p:cBhvr>
                                      <p:to>
                                        <p:strVal val="visible"/>
                                      </p:to>
                                    </p:set>
                                    <p:animEffect transition="in" filter="box(out)">
                                      <p:cBhvr>
                                        <p:cTn id="15" dur="200"/>
                                        <p:tgtEl>
                                          <p:spTgt spid="10"/>
                                        </p:tgtEl>
                                      </p:cBhvr>
                                    </p:animEffect>
                                  </p:childTnLst>
                                </p:cTn>
                              </p:par>
                            </p:childTnLst>
                          </p:cTn>
                        </p:par>
                        <p:par>
                          <p:cTn id="16" fill="hold">
                            <p:stCondLst>
                              <p:cond delay="200"/>
                            </p:stCondLst>
                            <p:childTnLst>
                              <p:par>
                                <p:cTn id="17" presetID="4" presetClass="entr" presetSubtype="32" fill="hold" grpId="0" nodeType="afterEffect">
                                  <p:stCondLst>
                                    <p:cond delay="0"/>
                                  </p:stCondLst>
                                  <p:iterate>
                                    <p:tmAbs val="0"/>
                                  </p:iterate>
                                  <p:childTnLst>
                                    <p:set>
                                      <p:cBhvr>
                                        <p:cTn id="18" fill="hold"/>
                                        <p:tgtEl>
                                          <p:spTgt spid="8"/>
                                        </p:tgtEl>
                                        <p:attrNameLst>
                                          <p:attrName>style.visibility</p:attrName>
                                        </p:attrNameLst>
                                      </p:cBhvr>
                                      <p:to>
                                        <p:strVal val="visible"/>
                                      </p:to>
                                    </p:set>
                                    <p:animEffect transition="in" filter="box(out)">
                                      <p:cBhvr>
                                        <p:cTn id="19" dur="200"/>
                                        <p:tgtEl>
                                          <p:spTgt spid="8"/>
                                        </p:tgtEl>
                                      </p:cBhvr>
                                    </p:animEffect>
                                  </p:childTnLst>
                                </p:cTn>
                              </p:par>
                            </p:childTnLst>
                          </p:cTn>
                        </p:par>
                        <p:par>
                          <p:cTn id="20" fill="hold">
                            <p:stCondLst>
                              <p:cond delay="400"/>
                            </p:stCondLst>
                            <p:childTnLst>
                              <p:par>
                                <p:cTn id="21" presetID="22" presetClass="entr" presetSubtype="1" fill="hold" grpId="0" nodeType="afterEffect">
                                  <p:stCondLst>
                                    <p:cond delay="0"/>
                                  </p:stCondLst>
                                  <p:iterate>
                                    <p:tmAbs val="0"/>
                                  </p:iterate>
                                  <p:childTnLst>
                                    <p:set>
                                      <p:cBhvr>
                                        <p:cTn id="22" fill="hold"/>
                                        <p:tgtEl>
                                          <p:spTgt spid="23"/>
                                        </p:tgtEl>
                                        <p:attrNameLst>
                                          <p:attrName>style.visibility</p:attrName>
                                        </p:attrNameLst>
                                      </p:cBhvr>
                                      <p:to>
                                        <p:strVal val="visible"/>
                                      </p:to>
                                    </p:set>
                                    <p:animEffect transition="in" filter="wipe(up)">
                                      <p:cBhvr>
                                        <p:cTn id="23" dur="2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32" fill="hold" grpId="0" nodeType="clickEffect">
                                  <p:stCondLst>
                                    <p:cond delay="0"/>
                                  </p:stCondLst>
                                  <p:iterate>
                                    <p:tmAbs val="0"/>
                                  </p:iterate>
                                  <p:childTnLst>
                                    <p:set>
                                      <p:cBhvr>
                                        <p:cTn id="27" fill="hold"/>
                                        <p:tgtEl>
                                          <p:spTgt spid="11"/>
                                        </p:tgtEl>
                                        <p:attrNameLst>
                                          <p:attrName>style.visibility</p:attrName>
                                        </p:attrNameLst>
                                      </p:cBhvr>
                                      <p:to>
                                        <p:strVal val="visible"/>
                                      </p:to>
                                    </p:set>
                                    <p:animEffect transition="in" filter="box(out)">
                                      <p:cBhvr>
                                        <p:cTn id="28" dur="200"/>
                                        <p:tgtEl>
                                          <p:spTgt spid="11"/>
                                        </p:tgtEl>
                                      </p:cBhvr>
                                    </p:animEffect>
                                  </p:childTnLst>
                                </p:cTn>
                              </p:par>
                              <p:par>
                                <p:cTn id="29" presetID="4" presetClass="entr" presetSubtype="32" fill="hold" grpId="0" nodeType="withEffect">
                                  <p:stCondLst>
                                    <p:cond delay="0"/>
                                  </p:stCondLst>
                                  <p:iterate>
                                    <p:tmAbs val="0"/>
                                  </p:iterate>
                                  <p:childTnLst>
                                    <p:set>
                                      <p:cBhvr>
                                        <p:cTn id="30" fill="hold"/>
                                        <p:tgtEl>
                                          <p:spTgt spid="12"/>
                                        </p:tgtEl>
                                        <p:attrNameLst>
                                          <p:attrName>style.visibility</p:attrName>
                                        </p:attrNameLst>
                                      </p:cBhvr>
                                      <p:to>
                                        <p:strVal val="visible"/>
                                      </p:to>
                                    </p:set>
                                    <p:animEffect transition="in" filter="box(out)">
                                      <p:cBhvr>
                                        <p:cTn id="31" dur="200"/>
                                        <p:tgtEl>
                                          <p:spTgt spid="12"/>
                                        </p:tgtEl>
                                      </p:cBhvr>
                                    </p:animEffect>
                                  </p:childTnLst>
                                </p:cTn>
                              </p:par>
                            </p:childTnLst>
                          </p:cTn>
                        </p:par>
                        <p:par>
                          <p:cTn id="32" fill="hold">
                            <p:stCondLst>
                              <p:cond delay="200"/>
                            </p:stCondLst>
                            <p:childTnLst>
                              <p:par>
                                <p:cTn id="33" presetID="4" presetClass="entr" presetSubtype="32" fill="hold" grpId="0" nodeType="afterEffect">
                                  <p:stCondLst>
                                    <p:cond delay="0"/>
                                  </p:stCondLst>
                                  <p:iterate>
                                    <p:tmAbs val="0"/>
                                  </p:iterate>
                                  <p:childTnLst>
                                    <p:set>
                                      <p:cBhvr>
                                        <p:cTn id="34" fill="hold"/>
                                        <p:tgtEl>
                                          <p:spTgt spid="13"/>
                                        </p:tgtEl>
                                        <p:attrNameLst>
                                          <p:attrName>style.visibility</p:attrName>
                                        </p:attrNameLst>
                                      </p:cBhvr>
                                      <p:to>
                                        <p:strVal val="visible"/>
                                      </p:to>
                                    </p:set>
                                    <p:animEffect transition="in" filter="box(out)">
                                      <p:cBhvr>
                                        <p:cTn id="35" dur="200"/>
                                        <p:tgtEl>
                                          <p:spTgt spid="13"/>
                                        </p:tgtEl>
                                      </p:cBhvr>
                                    </p:animEffect>
                                  </p:childTnLst>
                                </p:cTn>
                              </p:par>
                            </p:childTnLst>
                          </p:cTn>
                        </p:par>
                        <p:par>
                          <p:cTn id="36" fill="hold">
                            <p:stCondLst>
                              <p:cond delay="400"/>
                            </p:stCondLst>
                            <p:childTnLst>
                              <p:par>
                                <p:cTn id="37" presetID="22" presetClass="entr" presetSubtype="1" fill="hold" grpId="0" nodeType="afterEffect">
                                  <p:stCondLst>
                                    <p:cond delay="0"/>
                                  </p:stCondLst>
                                  <p:iterate>
                                    <p:tmAbs val="0"/>
                                  </p:iterate>
                                  <p:childTnLst>
                                    <p:set>
                                      <p:cBhvr>
                                        <p:cTn id="38" fill="hold"/>
                                        <p:tgtEl>
                                          <p:spTgt spid="25"/>
                                        </p:tgtEl>
                                        <p:attrNameLst>
                                          <p:attrName>style.visibility</p:attrName>
                                        </p:attrNameLst>
                                      </p:cBhvr>
                                      <p:to>
                                        <p:strVal val="visible"/>
                                      </p:to>
                                    </p:set>
                                    <p:animEffect transition="in" filter="wipe(up)">
                                      <p:cBhvr>
                                        <p:cTn id="39" dur="2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32" fill="hold" grpId="0" nodeType="clickEffect">
                                  <p:stCondLst>
                                    <p:cond delay="0"/>
                                  </p:stCondLst>
                                  <p:iterate>
                                    <p:tmAbs val="0"/>
                                  </p:iterate>
                                  <p:childTnLst>
                                    <p:set>
                                      <p:cBhvr>
                                        <p:cTn id="43" fill="hold"/>
                                        <p:tgtEl>
                                          <p:spTgt spid="17"/>
                                        </p:tgtEl>
                                        <p:attrNameLst>
                                          <p:attrName>style.visibility</p:attrName>
                                        </p:attrNameLst>
                                      </p:cBhvr>
                                      <p:to>
                                        <p:strVal val="visible"/>
                                      </p:to>
                                    </p:set>
                                    <p:animEffect transition="in" filter="box(out)">
                                      <p:cBhvr>
                                        <p:cTn id="44" dur="200"/>
                                        <p:tgtEl>
                                          <p:spTgt spid="17"/>
                                        </p:tgtEl>
                                      </p:cBhvr>
                                    </p:animEffect>
                                  </p:childTnLst>
                                </p:cTn>
                              </p:par>
                              <p:par>
                                <p:cTn id="45" presetID="4" presetClass="entr" presetSubtype="32" fill="hold" grpId="0" nodeType="withEffect">
                                  <p:stCondLst>
                                    <p:cond delay="0"/>
                                  </p:stCondLst>
                                  <p:iterate>
                                    <p:tmAbs val="0"/>
                                  </p:iterate>
                                  <p:childTnLst>
                                    <p:set>
                                      <p:cBhvr>
                                        <p:cTn id="46" fill="hold"/>
                                        <p:tgtEl>
                                          <p:spTgt spid="18"/>
                                        </p:tgtEl>
                                        <p:attrNameLst>
                                          <p:attrName>style.visibility</p:attrName>
                                        </p:attrNameLst>
                                      </p:cBhvr>
                                      <p:to>
                                        <p:strVal val="visible"/>
                                      </p:to>
                                    </p:set>
                                    <p:animEffect transition="in" filter="box(out)">
                                      <p:cBhvr>
                                        <p:cTn id="47" dur="200"/>
                                        <p:tgtEl>
                                          <p:spTgt spid="18"/>
                                        </p:tgtEl>
                                      </p:cBhvr>
                                    </p:animEffect>
                                  </p:childTnLst>
                                </p:cTn>
                              </p:par>
                            </p:childTnLst>
                          </p:cTn>
                        </p:par>
                        <p:par>
                          <p:cTn id="48" fill="hold">
                            <p:stCondLst>
                              <p:cond delay="200"/>
                            </p:stCondLst>
                            <p:childTnLst>
                              <p:par>
                                <p:cTn id="49" presetID="4" presetClass="entr" presetSubtype="32" fill="hold" grpId="0" nodeType="afterEffect">
                                  <p:stCondLst>
                                    <p:cond delay="0"/>
                                  </p:stCondLst>
                                  <p:iterate>
                                    <p:tmAbs val="0"/>
                                  </p:iterate>
                                  <p:childTnLst>
                                    <p:set>
                                      <p:cBhvr>
                                        <p:cTn id="50" fill="hold"/>
                                        <p:tgtEl>
                                          <p:spTgt spid="14"/>
                                        </p:tgtEl>
                                        <p:attrNameLst>
                                          <p:attrName>style.visibility</p:attrName>
                                        </p:attrNameLst>
                                      </p:cBhvr>
                                      <p:to>
                                        <p:strVal val="visible"/>
                                      </p:to>
                                    </p:set>
                                    <p:animEffect transition="in" filter="box(out)">
                                      <p:cBhvr>
                                        <p:cTn id="51" dur="200"/>
                                        <p:tgtEl>
                                          <p:spTgt spid="14"/>
                                        </p:tgtEl>
                                      </p:cBhvr>
                                    </p:animEffect>
                                  </p:childTnLst>
                                </p:cTn>
                              </p:par>
                            </p:childTnLst>
                          </p:cTn>
                        </p:par>
                        <p:par>
                          <p:cTn id="52" fill="hold">
                            <p:stCondLst>
                              <p:cond delay="400"/>
                            </p:stCondLst>
                            <p:childTnLst>
                              <p:par>
                                <p:cTn id="53" presetID="22" presetClass="entr" presetSubtype="1" fill="hold" grpId="0" nodeType="afterEffect">
                                  <p:stCondLst>
                                    <p:cond delay="0"/>
                                  </p:stCondLst>
                                  <p:iterate>
                                    <p:tmAbs val="0"/>
                                  </p:iterate>
                                  <p:childTnLst>
                                    <p:set>
                                      <p:cBhvr>
                                        <p:cTn id="54" fill="hold"/>
                                        <p:tgtEl>
                                          <p:spTgt spid="27"/>
                                        </p:tgtEl>
                                        <p:attrNameLst>
                                          <p:attrName>style.visibility</p:attrName>
                                        </p:attrNameLst>
                                      </p:cBhvr>
                                      <p:to>
                                        <p:strVal val="visible"/>
                                      </p:to>
                                    </p:set>
                                    <p:animEffect transition="in" filter="wipe(up)">
                                      <p:cBhvr>
                                        <p:cTn id="55" dur="2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32" fill="hold" grpId="0" nodeType="clickEffect">
                                  <p:stCondLst>
                                    <p:cond delay="0"/>
                                  </p:stCondLst>
                                  <p:iterate>
                                    <p:tmAbs val="0"/>
                                  </p:iterate>
                                  <p:childTnLst>
                                    <p:set>
                                      <p:cBhvr>
                                        <p:cTn id="59" fill="hold"/>
                                        <p:tgtEl>
                                          <p:spTgt spid="20"/>
                                        </p:tgtEl>
                                        <p:attrNameLst>
                                          <p:attrName>style.visibility</p:attrName>
                                        </p:attrNameLst>
                                      </p:cBhvr>
                                      <p:to>
                                        <p:strVal val="visible"/>
                                      </p:to>
                                    </p:set>
                                    <p:animEffect transition="in" filter="box(out)">
                                      <p:cBhvr>
                                        <p:cTn id="60" dur="200"/>
                                        <p:tgtEl>
                                          <p:spTgt spid="20"/>
                                        </p:tgtEl>
                                      </p:cBhvr>
                                    </p:animEffect>
                                  </p:childTnLst>
                                </p:cTn>
                              </p:par>
                              <p:par>
                                <p:cTn id="61" presetID="4" presetClass="entr" presetSubtype="32" fill="hold" grpId="0" nodeType="withEffect">
                                  <p:stCondLst>
                                    <p:cond delay="0"/>
                                  </p:stCondLst>
                                  <p:iterate>
                                    <p:tmAbs val="0"/>
                                  </p:iterate>
                                  <p:childTnLst>
                                    <p:set>
                                      <p:cBhvr>
                                        <p:cTn id="62" fill="hold"/>
                                        <p:tgtEl>
                                          <p:spTgt spid="19"/>
                                        </p:tgtEl>
                                        <p:attrNameLst>
                                          <p:attrName>style.visibility</p:attrName>
                                        </p:attrNameLst>
                                      </p:cBhvr>
                                      <p:to>
                                        <p:strVal val="visible"/>
                                      </p:to>
                                    </p:set>
                                    <p:animEffect transition="in" filter="box(out)">
                                      <p:cBhvr>
                                        <p:cTn id="63" dur="200"/>
                                        <p:tgtEl>
                                          <p:spTgt spid="19"/>
                                        </p:tgtEl>
                                      </p:cBhvr>
                                    </p:animEffect>
                                  </p:childTnLst>
                                </p:cTn>
                              </p:par>
                            </p:childTnLst>
                          </p:cTn>
                        </p:par>
                        <p:par>
                          <p:cTn id="64" fill="hold">
                            <p:stCondLst>
                              <p:cond delay="200"/>
                            </p:stCondLst>
                            <p:childTnLst>
                              <p:par>
                                <p:cTn id="65" presetID="4" presetClass="entr" presetSubtype="32" fill="hold" grpId="0" nodeType="afterEffect">
                                  <p:stCondLst>
                                    <p:cond delay="0"/>
                                  </p:stCondLst>
                                  <p:iterate>
                                    <p:tmAbs val="0"/>
                                  </p:iterate>
                                  <p:childTnLst>
                                    <p:set>
                                      <p:cBhvr>
                                        <p:cTn id="66" fill="hold"/>
                                        <p:tgtEl>
                                          <p:spTgt spid="15"/>
                                        </p:tgtEl>
                                        <p:attrNameLst>
                                          <p:attrName>style.visibility</p:attrName>
                                        </p:attrNameLst>
                                      </p:cBhvr>
                                      <p:to>
                                        <p:strVal val="visible"/>
                                      </p:to>
                                    </p:set>
                                    <p:animEffect transition="in" filter="box(out)">
                                      <p:cBhvr>
                                        <p:cTn id="67" dur="200"/>
                                        <p:tgtEl>
                                          <p:spTgt spid="15"/>
                                        </p:tgtEl>
                                      </p:cBhvr>
                                    </p:animEffect>
                                  </p:childTnLst>
                                </p:cTn>
                              </p:par>
                            </p:childTnLst>
                          </p:cTn>
                        </p:par>
                        <p:par>
                          <p:cTn id="68" fill="hold">
                            <p:stCondLst>
                              <p:cond delay="400"/>
                            </p:stCondLst>
                            <p:childTnLst>
                              <p:par>
                                <p:cTn id="69" presetID="22" presetClass="entr" presetSubtype="1" fill="hold" grpId="0" nodeType="afterEffect">
                                  <p:stCondLst>
                                    <p:cond delay="0"/>
                                  </p:stCondLst>
                                  <p:iterate>
                                    <p:tmAbs val="0"/>
                                  </p:iterate>
                                  <p:childTnLst>
                                    <p:set>
                                      <p:cBhvr>
                                        <p:cTn id="70" fill="hold"/>
                                        <p:tgtEl>
                                          <p:spTgt spid="29"/>
                                        </p:tgtEl>
                                        <p:attrNameLst>
                                          <p:attrName>style.visibility</p:attrName>
                                        </p:attrNameLst>
                                      </p:cBhvr>
                                      <p:to>
                                        <p:strVal val="visible"/>
                                      </p:to>
                                    </p:set>
                                    <p:animEffect transition="in" filter="wipe(up)">
                                      <p:cBhvr>
                                        <p:cTn id="71" dur="200"/>
                                        <p:tgtEl>
                                          <p:spTgt spid="29"/>
                                        </p:tgtEl>
                                      </p:cBhvr>
                                    </p:animEffect>
                                  </p:childTnLst>
                                </p:cTn>
                              </p:par>
                            </p:childTnLst>
                          </p:cTn>
                        </p:par>
                      </p:childTnLst>
                    </p:cTn>
                  </p:par>
                  <p:par>
                    <p:cTn id="72" fill="hold">
                      <p:stCondLst>
                        <p:cond delay="indefinite"/>
                      </p:stCondLst>
                      <p:childTnLst>
                        <p:par>
                          <p:cTn id="73" fill="hold">
                            <p:stCondLst>
                              <p:cond delay="0"/>
                            </p:stCondLst>
                            <p:childTnLst>
                              <p:par>
                                <p:cTn id="74" presetID="4" presetClass="entr" presetSubtype="32" fill="hold" grpId="0" nodeType="clickEffect">
                                  <p:stCondLst>
                                    <p:cond delay="0"/>
                                  </p:stCondLst>
                                  <p:iterate>
                                    <p:tmAbs val="0"/>
                                  </p:iterate>
                                  <p:childTnLst>
                                    <p:set>
                                      <p:cBhvr>
                                        <p:cTn id="75" fill="hold"/>
                                        <p:tgtEl>
                                          <p:spTgt spid="21"/>
                                        </p:tgtEl>
                                        <p:attrNameLst>
                                          <p:attrName>style.visibility</p:attrName>
                                        </p:attrNameLst>
                                      </p:cBhvr>
                                      <p:to>
                                        <p:strVal val="visible"/>
                                      </p:to>
                                    </p:set>
                                    <p:animEffect transition="in" filter="box(out)">
                                      <p:cBhvr>
                                        <p:cTn id="76" dur="200"/>
                                        <p:tgtEl>
                                          <p:spTgt spid="21"/>
                                        </p:tgtEl>
                                      </p:cBhvr>
                                    </p:animEffect>
                                  </p:childTnLst>
                                </p:cTn>
                              </p:par>
                              <p:par>
                                <p:cTn id="77" presetID="4" presetClass="entr" presetSubtype="32" fill="hold" grpId="0" nodeType="withEffect">
                                  <p:stCondLst>
                                    <p:cond delay="0"/>
                                  </p:stCondLst>
                                  <p:iterate>
                                    <p:tmAbs val="0"/>
                                  </p:iterate>
                                  <p:childTnLst>
                                    <p:set>
                                      <p:cBhvr>
                                        <p:cTn id="78" fill="hold"/>
                                        <p:tgtEl>
                                          <p:spTgt spid="22"/>
                                        </p:tgtEl>
                                        <p:attrNameLst>
                                          <p:attrName>style.visibility</p:attrName>
                                        </p:attrNameLst>
                                      </p:cBhvr>
                                      <p:to>
                                        <p:strVal val="visible"/>
                                      </p:to>
                                    </p:set>
                                    <p:animEffect transition="in" filter="box(out)">
                                      <p:cBhvr>
                                        <p:cTn id="79" dur="200"/>
                                        <p:tgtEl>
                                          <p:spTgt spid="22"/>
                                        </p:tgtEl>
                                      </p:cBhvr>
                                    </p:animEffect>
                                  </p:childTnLst>
                                </p:cTn>
                              </p:par>
                            </p:childTnLst>
                          </p:cTn>
                        </p:par>
                        <p:par>
                          <p:cTn id="80" fill="hold">
                            <p:stCondLst>
                              <p:cond delay="200"/>
                            </p:stCondLst>
                            <p:childTnLst>
                              <p:par>
                                <p:cTn id="81" presetID="4" presetClass="entr" presetSubtype="32" fill="hold" grpId="0" nodeType="afterEffect">
                                  <p:stCondLst>
                                    <p:cond delay="0"/>
                                  </p:stCondLst>
                                  <p:iterate>
                                    <p:tmAbs val="0"/>
                                  </p:iterate>
                                  <p:childTnLst>
                                    <p:set>
                                      <p:cBhvr>
                                        <p:cTn id="82" fill="hold"/>
                                        <p:tgtEl>
                                          <p:spTgt spid="16"/>
                                        </p:tgtEl>
                                        <p:attrNameLst>
                                          <p:attrName>style.visibility</p:attrName>
                                        </p:attrNameLst>
                                      </p:cBhvr>
                                      <p:to>
                                        <p:strVal val="visible"/>
                                      </p:to>
                                    </p:set>
                                    <p:animEffect transition="in" filter="box(out)">
                                      <p:cBhvr>
                                        <p:cTn id="83" dur="200"/>
                                        <p:tgtEl>
                                          <p:spTgt spid="16"/>
                                        </p:tgtEl>
                                      </p:cBhvr>
                                    </p:animEffect>
                                  </p:childTnLst>
                                </p:cTn>
                              </p:par>
                            </p:childTnLst>
                          </p:cTn>
                        </p:par>
                        <p:par>
                          <p:cTn id="84" fill="hold">
                            <p:stCondLst>
                              <p:cond delay="400"/>
                            </p:stCondLst>
                            <p:childTnLst>
                              <p:par>
                                <p:cTn id="85" presetID="22" presetClass="entr" presetSubtype="1" fill="hold" grpId="0" nodeType="afterEffect">
                                  <p:stCondLst>
                                    <p:cond delay="0"/>
                                  </p:stCondLst>
                                  <p:iterate>
                                    <p:tmAbs val="0"/>
                                  </p:iterate>
                                  <p:childTnLst>
                                    <p:set>
                                      <p:cBhvr>
                                        <p:cTn id="86" fill="hold"/>
                                        <p:tgtEl>
                                          <p:spTgt spid="31"/>
                                        </p:tgtEl>
                                        <p:attrNameLst>
                                          <p:attrName>style.visibility</p:attrName>
                                        </p:attrNameLst>
                                      </p:cBhvr>
                                      <p:to>
                                        <p:strVal val="visible"/>
                                      </p:to>
                                    </p:set>
                                    <p:animEffect transition="in" filter="wipe(up)">
                                      <p:cBhvr>
                                        <p:cTn id="87" dur="2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P spid="8" grpId="0" animBg="1" advAuto="0"/>
      <p:bldP spid="9" grpId="0" animBg="1" advAuto="0"/>
      <p:bldP spid="10" grpId="0" animBg="1" advAuto="0"/>
      <p:bldP spid="11" grpId="0" animBg="1" advAuto="0"/>
      <p:bldP spid="12" grpId="0" animBg="1" advAuto="0"/>
      <p:bldP spid="13" grpId="0" animBg="1" advAuto="0"/>
      <p:bldP spid="14" grpId="0" animBg="1" advAuto="0"/>
      <p:bldP spid="15" grpId="0" animBg="1" advAuto="0"/>
      <p:bldP spid="16" grpId="0" animBg="1" advAuto="0"/>
      <p:bldP spid="17" grpId="0" animBg="1" advAuto="0"/>
      <p:bldP spid="18" grpId="0" animBg="1" advAuto="0"/>
      <p:bldP spid="19" grpId="0" animBg="1" advAuto="0"/>
      <p:bldP spid="20" grpId="0" animBg="1" advAuto="0"/>
      <p:bldP spid="21" grpId="0" animBg="1" advAuto="0"/>
      <p:bldP spid="22" grpId="0" animBg="1" advAuto="0"/>
      <p:bldP spid="23" grpId="0" animBg="1" advAuto="0"/>
      <p:bldP spid="25" grpId="0" animBg="1" advAuto="0"/>
      <p:bldP spid="27" grpId="0" animBg="1" advAuto="0"/>
      <p:bldP spid="29" grpId="0" animBg="1" advAuto="0"/>
      <p:bldP spid="31"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12F539-D9B7-4472-88D4-62F8E72994D0}"/>
              </a:ext>
            </a:extLst>
          </p:cNvPr>
          <p:cNvSpPr>
            <a:spLocks noGrp="1"/>
          </p:cNvSpPr>
          <p:nvPr>
            <p:ph type="title"/>
          </p:nvPr>
        </p:nvSpPr>
        <p:spPr/>
        <p:txBody>
          <a:bodyPr/>
          <a:lstStyle/>
          <a:p>
            <a:r>
              <a:rPr lang="en-GB" dirty="0"/>
              <a:t>Conflict resolution skills</a:t>
            </a:r>
          </a:p>
        </p:txBody>
      </p:sp>
      <p:sp>
        <p:nvSpPr>
          <p:cNvPr id="6" name="Tijdelijke aanduiding voor dianummer 5">
            <a:extLst>
              <a:ext uri="{FF2B5EF4-FFF2-40B4-BE49-F238E27FC236}">
                <a16:creationId xmlns:a16="http://schemas.microsoft.com/office/drawing/2014/main" id="{3F016114-45FE-40CF-A928-20097ED0BFD2}"/>
              </a:ext>
            </a:extLst>
          </p:cNvPr>
          <p:cNvSpPr>
            <a:spLocks noGrp="1"/>
          </p:cNvSpPr>
          <p:nvPr>
            <p:ph type="sldNum" sz="quarter" idx="12"/>
          </p:nvPr>
        </p:nvSpPr>
        <p:spPr/>
        <p:txBody>
          <a:bodyPr/>
          <a:lstStyle/>
          <a:p>
            <a:fld id="{CB318F78-A315-46C9-8B3F-2431B4397D31}" type="slidenum">
              <a:rPr lang="en-US" smtClean="0"/>
              <a:t>7</a:t>
            </a:fld>
            <a:endParaRPr lang="en-US" dirty="0"/>
          </a:p>
        </p:txBody>
      </p:sp>
      <p:sp>
        <p:nvSpPr>
          <p:cNvPr id="7" name="Group">
            <a:extLst>
              <a:ext uri="{FF2B5EF4-FFF2-40B4-BE49-F238E27FC236}">
                <a16:creationId xmlns:a16="http://schemas.microsoft.com/office/drawing/2014/main" id="{7377BD19-7E65-46AE-819E-6B18E80B7F94}"/>
              </a:ext>
            </a:extLst>
          </p:cNvPr>
          <p:cNvSpPr/>
          <p:nvPr/>
        </p:nvSpPr>
        <p:spPr>
          <a:xfrm rot="4327341" flipH="1">
            <a:off x="4869140" y="4351198"/>
            <a:ext cx="2021540" cy="1722458"/>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solidFill>
            <a:srgbClr val="CC3399"/>
          </a:solidFill>
          <a:ln w="12700">
            <a:miter lim="400000"/>
          </a:ln>
        </p:spPr>
        <p:txBody>
          <a:bodyPr lIns="34289" tIns="34289" rIns="34289" bIns="34289" anchor="ctr"/>
          <a:lstStyle/>
          <a:p>
            <a:pPr>
              <a:defRPr>
                <a:solidFill>
                  <a:srgbClr val="FFFFFF"/>
                </a:solidFill>
              </a:defRPr>
            </a:pPr>
            <a:endParaRPr sz="1350"/>
          </a:p>
        </p:txBody>
      </p:sp>
      <p:sp>
        <p:nvSpPr>
          <p:cNvPr id="8" name="Group">
            <a:extLst>
              <a:ext uri="{FF2B5EF4-FFF2-40B4-BE49-F238E27FC236}">
                <a16:creationId xmlns:a16="http://schemas.microsoft.com/office/drawing/2014/main" id="{4571D416-47A1-48AF-8EBE-B55DFA72C860}"/>
              </a:ext>
            </a:extLst>
          </p:cNvPr>
          <p:cNvSpPr/>
          <p:nvPr/>
        </p:nvSpPr>
        <p:spPr>
          <a:xfrm flipH="1">
            <a:off x="4731302" y="2544181"/>
            <a:ext cx="2217731" cy="1617589"/>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solidFill>
            <a:srgbClr val="FF6600"/>
          </a:solidFill>
          <a:ln w="12700">
            <a:miter lim="400000"/>
          </a:ln>
        </p:spPr>
        <p:txBody>
          <a:bodyPr lIns="34289" tIns="34289" rIns="34289" bIns="34289" anchor="ctr"/>
          <a:lstStyle/>
          <a:p>
            <a:pPr>
              <a:defRPr>
                <a:solidFill>
                  <a:srgbClr val="FFFFFF"/>
                </a:solidFill>
              </a:defRPr>
            </a:pPr>
            <a:endParaRPr sz="1350"/>
          </a:p>
        </p:txBody>
      </p:sp>
      <p:sp>
        <p:nvSpPr>
          <p:cNvPr id="9" name="Group">
            <a:extLst>
              <a:ext uri="{FF2B5EF4-FFF2-40B4-BE49-F238E27FC236}">
                <a16:creationId xmlns:a16="http://schemas.microsoft.com/office/drawing/2014/main" id="{432FE95D-0005-41C3-8852-22E8A56A52B8}"/>
              </a:ext>
            </a:extLst>
          </p:cNvPr>
          <p:cNvSpPr/>
          <p:nvPr/>
        </p:nvSpPr>
        <p:spPr>
          <a:xfrm rot="17291116">
            <a:off x="2467651" y="4329994"/>
            <a:ext cx="2021538" cy="1781650"/>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solidFill>
            <a:srgbClr val="92D050"/>
          </a:solidFill>
          <a:ln w="12700">
            <a:miter lim="400000"/>
          </a:ln>
        </p:spPr>
        <p:txBody>
          <a:bodyPr lIns="34289" tIns="34289" rIns="34289" bIns="34289" anchor="ctr"/>
          <a:lstStyle/>
          <a:p>
            <a:pPr>
              <a:defRPr>
                <a:solidFill>
                  <a:srgbClr val="FFFFFF"/>
                </a:solidFill>
              </a:defRPr>
            </a:pPr>
            <a:endParaRPr sz="1350"/>
          </a:p>
        </p:txBody>
      </p:sp>
      <p:sp>
        <p:nvSpPr>
          <p:cNvPr id="10" name="Group">
            <a:extLst>
              <a:ext uri="{FF2B5EF4-FFF2-40B4-BE49-F238E27FC236}">
                <a16:creationId xmlns:a16="http://schemas.microsoft.com/office/drawing/2014/main" id="{52A14539-3169-462F-AFCE-908E7F932544}"/>
              </a:ext>
            </a:extLst>
          </p:cNvPr>
          <p:cNvSpPr/>
          <p:nvPr/>
        </p:nvSpPr>
        <p:spPr>
          <a:xfrm>
            <a:off x="2435644" y="2544181"/>
            <a:ext cx="2217731" cy="1617589"/>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solidFill>
            <a:schemeClr val="accent6">
              <a:lumMod val="75000"/>
            </a:schemeClr>
          </a:solidFill>
          <a:ln w="12700">
            <a:miter lim="400000"/>
          </a:ln>
        </p:spPr>
        <p:txBody>
          <a:bodyPr lIns="34289" tIns="34289" rIns="34289" bIns="34289" anchor="ctr"/>
          <a:lstStyle/>
          <a:p>
            <a:pPr>
              <a:defRPr>
                <a:solidFill>
                  <a:srgbClr val="FFFFFF"/>
                </a:solidFill>
              </a:defRPr>
            </a:pPr>
            <a:endParaRPr sz="1350"/>
          </a:p>
        </p:txBody>
      </p:sp>
      <p:sp>
        <p:nvSpPr>
          <p:cNvPr id="11" name="Freeform: Shape 45">
            <a:extLst>
              <a:ext uri="{FF2B5EF4-FFF2-40B4-BE49-F238E27FC236}">
                <a16:creationId xmlns:a16="http://schemas.microsoft.com/office/drawing/2014/main" id="{90D1B52E-06FA-4E78-B35A-FDEE41C37775}"/>
              </a:ext>
            </a:extLst>
          </p:cNvPr>
          <p:cNvSpPr/>
          <p:nvPr/>
        </p:nvSpPr>
        <p:spPr>
          <a:xfrm>
            <a:off x="3925406" y="3493401"/>
            <a:ext cx="1454550" cy="1467413"/>
          </a:xfrm>
          <a:custGeom>
            <a:avLst/>
            <a:gdLst/>
            <a:ahLst/>
            <a:cxnLst>
              <a:cxn ang="0">
                <a:pos x="wd2" y="hd2"/>
              </a:cxn>
              <a:cxn ang="5400000">
                <a:pos x="wd2" y="hd2"/>
              </a:cxn>
              <a:cxn ang="10800000">
                <a:pos x="wd2" y="hd2"/>
              </a:cxn>
              <a:cxn ang="16200000">
                <a:pos x="wd2" y="hd2"/>
              </a:cxn>
            </a:cxnLst>
            <a:rect l="0" t="0" r="r" b="b"/>
            <a:pathLst>
              <a:path w="21600" h="21600" extrusionOk="0">
                <a:moveTo>
                  <a:pt x="10885" y="3422"/>
                </a:moveTo>
                <a:cubicBezTo>
                  <a:pt x="6827" y="3422"/>
                  <a:pt x="3537" y="6712"/>
                  <a:pt x="3537" y="10771"/>
                </a:cubicBezTo>
                <a:cubicBezTo>
                  <a:pt x="3537" y="14829"/>
                  <a:pt x="6827" y="18120"/>
                  <a:pt x="10885" y="18120"/>
                </a:cubicBezTo>
                <a:cubicBezTo>
                  <a:pt x="14944" y="18120"/>
                  <a:pt x="18234" y="14829"/>
                  <a:pt x="18234" y="10771"/>
                </a:cubicBezTo>
                <a:cubicBezTo>
                  <a:pt x="18234" y="6712"/>
                  <a:pt x="14944" y="3422"/>
                  <a:pt x="10885" y="3422"/>
                </a:cubicBezTo>
                <a:close/>
                <a:moveTo>
                  <a:pt x="10800" y="0"/>
                </a:moveTo>
                <a:cubicBezTo>
                  <a:pt x="16765" y="0"/>
                  <a:pt x="21600" y="4835"/>
                  <a:pt x="21600" y="10800"/>
                </a:cubicBezTo>
                <a:cubicBezTo>
                  <a:pt x="21600" y="16765"/>
                  <a:pt x="16765" y="21600"/>
                  <a:pt x="10800" y="21600"/>
                </a:cubicBezTo>
                <a:cubicBezTo>
                  <a:pt x="4835" y="21600"/>
                  <a:pt x="0" y="16765"/>
                  <a:pt x="0" y="10800"/>
                </a:cubicBezTo>
                <a:cubicBezTo>
                  <a:pt x="0" y="4835"/>
                  <a:pt x="4835" y="0"/>
                  <a:pt x="10800" y="0"/>
                </a:cubicBezTo>
                <a:close/>
              </a:path>
            </a:pathLst>
          </a:custGeom>
          <a:gradFill>
            <a:gsLst>
              <a:gs pos="22846">
                <a:srgbClr val="FFFFFF"/>
              </a:gs>
              <a:gs pos="63322">
                <a:srgbClr val="E6EAEB"/>
              </a:gs>
              <a:gs pos="99960">
                <a:srgbClr val="CDD5D8"/>
              </a:gs>
            </a:gsLst>
            <a:lin ang="2089253"/>
          </a:gradFill>
          <a:ln w="6350">
            <a:solidFill>
              <a:srgbClr val="FFFFFF"/>
            </a:solidFill>
            <a:miter/>
          </a:ln>
          <a:effectLst>
            <a:outerShdw blurRad="419100" dist="466023" dir="2315233" rotWithShape="0">
              <a:srgbClr val="000000">
                <a:alpha val="38297"/>
              </a:srgbClr>
            </a:outerShdw>
          </a:effectLst>
        </p:spPr>
        <p:txBody>
          <a:bodyPr lIns="34289" tIns="34289" rIns="34289" bIns="34289" anchor="ctr"/>
          <a:lstStyle/>
          <a:p>
            <a:pPr>
              <a:defRPr>
                <a:solidFill>
                  <a:srgbClr val="FFFFFF"/>
                </a:solidFill>
              </a:defRPr>
            </a:pPr>
            <a:endParaRPr sz="1350"/>
          </a:p>
        </p:txBody>
      </p:sp>
      <p:sp>
        <p:nvSpPr>
          <p:cNvPr id="12" name="Oval 16">
            <a:extLst>
              <a:ext uri="{FF2B5EF4-FFF2-40B4-BE49-F238E27FC236}">
                <a16:creationId xmlns:a16="http://schemas.microsoft.com/office/drawing/2014/main" id="{CAD63BF5-BA32-4C87-8B9A-0DD864425779}"/>
              </a:ext>
            </a:extLst>
          </p:cNvPr>
          <p:cNvSpPr/>
          <p:nvPr/>
        </p:nvSpPr>
        <p:spPr>
          <a:xfrm>
            <a:off x="4065534" y="3622288"/>
            <a:ext cx="1249347" cy="1260397"/>
          </a:xfrm>
          <a:prstGeom prst="ellipse">
            <a:avLst/>
          </a:prstGeom>
          <a:ln w="12700">
            <a:solidFill>
              <a:srgbClr val="FFFFFF"/>
            </a:solidFill>
            <a:miter/>
          </a:ln>
        </p:spPr>
        <p:txBody>
          <a:bodyPr lIns="34289" tIns="34289" rIns="34289" bIns="34289" anchor="ctr"/>
          <a:lstStyle/>
          <a:p>
            <a:pPr defTabSz="685772">
              <a:defRPr>
                <a:solidFill>
                  <a:srgbClr val="FFFFFF"/>
                </a:solidFill>
              </a:defRPr>
            </a:pPr>
            <a:endParaRPr sz="1350"/>
          </a:p>
        </p:txBody>
      </p:sp>
      <p:pic>
        <p:nvPicPr>
          <p:cNvPr id="21" name="TinyPPT_8.png" descr="TinyPPT_8.png">
            <a:extLst>
              <a:ext uri="{FF2B5EF4-FFF2-40B4-BE49-F238E27FC236}">
                <a16:creationId xmlns:a16="http://schemas.microsoft.com/office/drawing/2014/main" id="{9EF2DC00-8D4B-4C12-AF6C-E3ED27FAF9C8}"/>
              </a:ext>
            </a:extLst>
          </p:cNvPr>
          <p:cNvPicPr>
            <a:picLocks noChangeAspect="1"/>
          </p:cNvPicPr>
          <p:nvPr/>
        </p:nvPicPr>
        <p:blipFill>
          <a:blip r:embed="rId3">
            <a:alphaModFix amt="85611"/>
          </a:blip>
          <a:stretch>
            <a:fillRect/>
          </a:stretch>
        </p:blipFill>
        <p:spPr>
          <a:xfrm>
            <a:off x="3962400" y="6310400"/>
            <a:ext cx="1558609" cy="91907"/>
          </a:xfrm>
          <a:prstGeom prst="rect">
            <a:avLst/>
          </a:prstGeom>
          <a:ln w="12700">
            <a:miter lim="400000"/>
          </a:ln>
        </p:spPr>
      </p:pic>
      <p:sp>
        <p:nvSpPr>
          <p:cNvPr id="22" name="TextBox 52">
            <a:extLst>
              <a:ext uri="{FF2B5EF4-FFF2-40B4-BE49-F238E27FC236}">
                <a16:creationId xmlns:a16="http://schemas.microsoft.com/office/drawing/2014/main" id="{1CA95F5D-C708-4F4D-95B7-0BC118267CF6}"/>
              </a:ext>
            </a:extLst>
          </p:cNvPr>
          <p:cNvSpPr txBox="1"/>
          <p:nvPr/>
        </p:nvSpPr>
        <p:spPr>
          <a:xfrm>
            <a:off x="2728207" y="2987476"/>
            <a:ext cx="1465722"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pPr algn="ctr"/>
            <a:r>
              <a:rPr lang="nl-NL" sz="1800" b="1" dirty="0" err="1"/>
              <a:t>Assertiveness</a:t>
            </a:r>
            <a:r>
              <a:rPr sz="1600" b="1" dirty="0"/>
              <a:t>     </a:t>
            </a:r>
          </a:p>
        </p:txBody>
      </p:sp>
      <p:sp>
        <p:nvSpPr>
          <p:cNvPr id="24" name="TextBox 52">
            <a:extLst>
              <a:ext uri="{FF2B5EF4-FFF2-40B4-BE49-F238E27FC236}">
                <a16:creationId xmlns:a16="http://schemas.microsoft.com/office/drawing/2014/main" id="{16F53CAA-7854-4979-A189-CB7F28DE7F82}"/>
              </a:ext>
            </a:extLst>
          </p:cNvPr>
          <p:cNvSpPr txBox="1"/>
          <p:nvPr/>
        </p:nvSpPr>
        <p:spPr>
          <a:xfrm>
            <a:off x="5335999" y="2906974"/>
            <a:ext cx="1315513" cy="623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pPr algn="ctr"/>
            <a:r>
              <a:rPr lang="nl-NL" sz="1800" b="1" dirty="0" err="1"/>
              <a:t>Emotional</a:t>
            </a:r>
            <a:r>
              <a:rPr lang="nl-NL" sz="1800" b="1" dirty="0"/>
              <a:t> awareness</a:t>
            </a:r>
            <a:r>
              <a:rPr sz="1800" b="1" dirty="0"/>
              <a:t>     </a:t>
            </a:r>
          </a:p>
        </p:txBody>
      </p:sp>
      <p:sp>
        <p:nvSpPr>
          <p:cNvPr id="26" name="TextBox 52">
            <a:extLst>
              <a:ext uri="{FF2B5EF4-FFF2-40B4-BE49-F238E27FC236}">
                <a16:creationId xmlns:a16="http://schemas.microsoft.com/office/drawing/2014/main" id="{53C68654-2F84-446C-8EDB-EAD57FC84929}"/>
              </a:ext>
            </a:extLst>
          </p:cNvPr>
          <p:cNvSpPr txBox="1"/>
          <p:nvPr/>
        </p:nvSpPr>
        <p:spPr>
          <a:xfrm>
            <a:off x="2728207" y="4742071"/>
            <a:ext cx="1337327" cy="6221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pPr algn="ctr" defTabSz="531813"/>
            <a:r>
              <a:rPr lang="nl-NL" sz="1800" b="1" dirty="0"/>
              <a:t>Cognitive empathy</a:t>
            </a:r>
            <a:endParaRPr sz="1800" b="1" dirty="0"/>
          </a:p>
        </p:txBody>
      </p:sp>
      <p:sp>
        <p:nvSpPr>
          <p:cNvPr id="28" name="TextBox 52">
            <a:extLst>
              <a:ext uri="{FF2B5EF4-FFF2-40B4-BE49-F238E27FC236}">
                <a16:creationId xmlns:a16="http://schemas.microsoft.com/office/drawing/2014/main" id="{77EBCCD1-B3D5-4838-9247-8E0944C5617D}"/>
              </a:ext>
            </a:extLst>
          </p:cNvPr>
          <p:cNvSpPr txBox="1"/>
          <p:nvPr/>
        </p:nvSpPr>
        <p:spPr>
          <a:xfrm>
            <a:off x="5424653" y="4715086"/>
            <a:ext cx="1020480" cy="623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pPr algn="ctr"/>
            <a:r>
              <a:rPr lang="nl-NL" sz="1800" b="1" dirty="0"/>
              <a:t>Active </a:t>
            </a:r>
            <a:r>
              <a:rPr lang="nl-NL" sz="1800" b="1" dirty="0" err="1"/>
              <a:t>listening</a:t>
            </a:r>
            <a:r>
              <a:rPr sz="1800" b="1" dirty="0"/>
              <a:t>     </a:t>
            </a:r>
          </a:p>
        </p:txBody>
      </p:sp>
      <p:pic>
        <p:nvPicPr>
          <p:cNvPr id="31" name="Graphic 20" descr="Graphic 20">
            <a:extLst>
              <a:ext uri="{FF2B5EF4-FFF2-40B4-BE49-F238E27FC236}">
                <a16:creationId xmlns:a16="http://schemas.microsoft.com/office/drawing/2014/main" id="{F5BD7E04-8578-4EF8-BEE6-8BFEFDAADE8B}"/>
              </a:ext>
            </a:extLst>
          </p:cNvPr>
          <p:cNvPicPr>
            <a:picLocks noChangeAspect="1"/>
          </p:cNvPicPr>
          <p:nvPr/>
        </p:nvPicPr>
        <p:blipFill>
          <a:blip r:embed="rId4"/>
          <a:stretch>
            <a:fillRect/>
          </a:stretch>
        </p:blipFill>
        <p:spPr>
          <a:xfrm>
            <a:off x="3185107" y="3475862"/>
            <a:ext cx="554752" cy="554752"/>
          </a:xfrm>
          <a:prstGeom prst="rect">
            <a:avLst/>
          </a:prstGeom>
          <a:ln w="12700">
            <a:miter lim="400000"/>
          </a:ln>
        </p:spPr>
      </p:pic>
      <p:sp>
        <p:nvSpPr>
          <p:cNvPr id="83" name="Freeform 9">
            <a:extLst>
              <a:ext uri="{FF2B5EF4-FFF2-40B4-BE49-F238E27FC236}">
                <a16:creationId xmlns:a16="http://schemas.microsoft.com/office/drawing/2014/main" id="{040381F5-A8E1-4096-A8AA-7A180632E790}"/>
              </a:ext>
            </a:extLst>
          </p:cNvPr>
          <p:cNvSpPr/>
          <p:nvPr/>
        </p:nvSpPr>
        <p:spPr>
          <a:xfrm>
            <a:off x="5661928" y="5393430"/>
            <a:ext cx="466889" cy="498218"/>
          </a:xfrm>
          <a:custGeom>
            <a:avLst/>
            <a:gdLst/>
            <a:ahLst/>
            <a:cxnLst>
              <a:cxn ang="0">
                <a:pos x="wd2" y="hd2"/>
              </a:cxn>
              <a:cxn ang="5400000">
                <a:pos x="wd2" y="hd2"/>
              </a:cxn>
              <a:cxn ang="10800000">
                <a:pos x="wd2" y="hd2"/>
              </a:cxn>
              <a:cxn ang="16200000">
                <a:pos x="wd2" y="hd2"/>
              </a:cxn>
            </a:cxnLst>
            <a:rect l="0" t="0" r="r" b="b"/>
            <a:pathLst>
              <a:path w="21594" h="21600" extrusionOk="0">
                <a:moveTo>
                  <a:pt x="9083" y="20039"/>
                </a:moveTo>
                <a:cubicBezTo>
                  <a:pt x="9083" y="20901"/>
                  <a:pt x="9843" y="21600"/>
                  <a:pt x="10780" y="21600"/>
                </a:cubicBezTo>
                <a:cubicBezTo>
                  <a:pt x="11717" y="21600"/>
                  <a:pt x="12477" y="20901"/>
                  <a:pt x="12477" y="20039"/>
                </a:cubicBezTo>
                <a:close/>
                <a:moveTo>
                  <a:pt x="8444" y="17613"/>
                </a:moveTo>
                <a:cubicBezTo>
                  <a:pt x="8015" y="17641"/>
                  <a:pt x="7691" y="17983"/>
                  <a:pt x="7720" y="18378"/>
                </a:cubicBezTo>
                <a:cubicBezTo>
                  <a:pt x="7740" y="18738"/>
                  <a:pt x="8053" y="19026"/>
                  <a:pt x="8444" y="19044"/>
                </a:cubicBezTo>
                <a:lnTo>
                  <a:pt x="13110" y="19044"/>
                </a:lnTo>
                <a:cubicBezTo>
                  <a:pt x="13540" y="19017"/>
                  <a:pt x="13866" y="18675"/>
                  <a:pt x="13840" y="18279"/>
                </a:cubicBezTo>
                <a:cubicBezTo>
                  <a:pt x="13817" y="17918"/>
                  <a:pt x="13503" y="17631"/>
                  <a:pt x="13110" y="17613"/>
                </a:cubicBezTo>
                <a:close/>
                <a:moveTo>
                  <a:pt x="4417" y="14704"/>
                </a:moveTo>
                <a:lnTo>
                  <a:pt x="3071" y="15953"/>
                </a:lnTo>
                <a:cubicBezTo>
                  <a:pt x="2895" y="16190"/>
                  <a:pt x="2961" y="16514"/>
                  <a:pt x="3219" y="16676"/>
                </a:cubicBezTo>
                <a:cubicBezTo>
                  <a:pt x="3384" y="16780"/>
                  <a:pt x="3597" y="16796"/>
                  <a:pt x="3778" y="16718"/>
                </a:cubicBezTo>
                <a:cubicBezTo>
                  <a:pt x="3799" y="16698"/>
                  <a:pt x="3818" y="16677"/>
                  <a:pt x="3835" y="16655"/>
                </a:cubicBezTo>
                <a:lnTo>
                  <a:pt x="5175" y="15417"/>
                </a:lnTo>
                <a:cubicBezTo>
                  <a:pt x="5366" y="15204"/>
                  <a:pt x="5344" y="14891"/>
                  <a:pt x="5124" y="14704"/>
                </a:cubicBezTo>
                <a:cubicBezTo>
                  <a:pt x="4913" y="14557"/>
                  <a:pt x="4619" y="14566"/>
                  <a:pt x="4417" y="14724"/>
                </a:cubicBezTo>
                <a:close/>
                <a:moveTo>
                  <a:pt x="16894" y="14459"/>
                </a:moveTo>
                <a:cubicBezTo>
                  <a:pt x="16752" y="14445"/>
                  <a:pt x="16611" y="14487"/>
                  <a:pt x="16504" y="14573"/>
                </a:cubicBezTo>
                <a:cubicBezTo>
                  <a:pt x="16289" y="14765"/>
                  <a:pt x="16274" y="15078"/>
                  <a:pt x="16470" y="15287"/>
                </a:cubicBezTo>
                <a:lnTo>
                  <a:pt x="16504" y="15318"/>
                </a:lnTo>
                <a:lnTo>
                  <a:pt x="17850" y="16556"/>
                </a:lnTo>
                <a:cubicBezTo>
                  <a:pt x="18112" y="16713"/>
                  <a:pt x="18462" y="16645"/>
                  <a:pt x="18633" y="16405"/>
                </a:cubicBezTo>
                <a:cubicBezTo>
                  <a:pt x="18734" y="16261"/>
                  <a:pt x="18753" y="16080"/>
                  <a:pt x="18681" y="15922"/>
                </a:cubicBezTo>
                <a:lnTo>
                  <a:pt x="18591" y="15838"/>
                </a:lnTo>
                <a:lnTo>
                  <a:pt x="17267" y="14620"/>
                </a:lnTo>
                <a:cubicBezTo>
                  <a:pt x="17168" y="14529"/>
                  <a:pt x="17034" y="14479"/>
                  <a:pt x="16894" y="14480"/>
                </a:cubicBezTo>
                <a:close/>
                <a:moveTo>
                  <a:pt x="526" y="9317"/>
                </a:moveTo>
                <a:cubicBezTo>
                  <a:pt x="229" y="9336"/>
                  <a:pt x="0" y="9563"/>
                  <a:pt x="0" y="9837"/>
                </a:cubicBezTo>
                <a:cubicBezTo>
                  <a:pt x="-6" y="10101"/>
                  <a:pt x="222" y="10321"/>
                  <a:pt x="509" y="10326"/>
                </a:cubicBezTo>
                <a:cubicBezTo>
                  <a:pt x="515" y="10326"/>
                  <a:pt x="521" y="10326"/>
                  <a:pt x="526" y="10326"/>
                </a:cubicBezTo>
                <a:lnTo>
                  <a:pt x="2438" y="10326"/>
                </a:lnTo>
                <a:cubicBezTo>
                  <a:pt x="2728" y="10329"/>
                  <a:pt x="2966" y="10115"/>
                  <a:pt x="2970" y="9848"/>
                </a:cubicBezTo>
                <a:cubicBezTo>
                  <a:pt x="2970" y="9844"/>
                  <a:pt x="2970" y="9841"/>
                  <a:pt x="2970" y="9837"/>
                </a:cubicBezTo>
                <a:cubicBezTo>
                  <a:pt x="2970" y="9561"/>
                  <a:pt x="2737" y="9333"/>
                  <a:pt x="2438" y="9317"/>
                </a:cubicBezTo>
                <a:close/>
                <a:moveTo>
                  <a:pt x="19139" y="9317"/>
                </a:moveTo>
                <a:cubicBezTo>
                  <a:pt x="18827" y="9317"/>
                  <a:pt x="18574" y="9550"/>
                  <a:pt x="18574" y="9837"/>
                </a:cubicBezTo>
                <a:cubicBezTo>
                  <a:pt x="18592" y="10112"/>
                  <a:pt x="18840" y="10327"/>
                  <a:pt x="19139" y="10326"/>
                </a:cubicBezTo>
                <a:lnTo>
                  <a:pt x="21028" y="10326"/>
                </a:lnTo>
                <a:cubicBezTo>
                  <a:pt x="21328" y="10327"/>
                  <a:pt x="21576" y="10112"/>
                  <a:pt x="21594" y="9837"/>
                </a:cubicBezTo>
                <a:cubicBezTo>
                  <a:pt x="21594" y="9550"/>
                  <a:pt x="21341" y="9317"/>
                  <a:pt x="21028" y="9317"/>
                </a:cubicBezTo>
                <a:close/>
                <a:moveTo>
                  <a:pt x="10780" y="8911"/>
                </a:moveTo>
                <a:cubicBezTo>
                  <a:pt x="11380" y="8911"/>
                  <a:pt x="11866" y="9358"/>
                  <a:pt x="11866" y="9910"/>
                </a:cubicBezTo>
                <a:cubicBezTo>
                  <a:pt x="11866" y="10462"/>
                  <a:pt x="11380" y="10909"/>
                  <a:pt x="10780" y="10909"/>
                </a:cubicBezTo>
                <a:cubicBezTo>
                  <a:pt x="10182" y="10904"/>
                  <a:pt x="9700" y="10456"/>
                  <a:pt x="9700" y="9905"/>
                </a:cubicBezTo>
                <a:cubicBezTo>
                  <a:pt x="9700" y="9359"/>
                  <a:pt x="10181" y="8916"/>
                  <a:pt x="10774" y="8916"/>
                </a:cubicBezTo>
                <a:cubicBezTo>
                  <a:pt x="10776" y="8916"/>
                  <a:pt x="10778" y="8916"/>
                  <a:pt x="10780" y="8916"/>
                </a:cubicBezTo>
                <a:close/>
                <a:moveTo>
                  <a:pt x="10452" y="7079"/>
                </a:moveTo>
                <a:lnTo>
                  <a:pt x="10135" y="7661"/>
                </a:lnTo>
                <a:cubicBezTo>
                  <a:pt x="9938" y="7712"/>
                  <a:pt x="9749" y="7783"/>
                  <a:pt x="9570" y="7875"/>
                </a:cubicBezTo>
                <a:lnTo>
                  <a:pt x="8880" y="7661"/>
                </a:lnTo>
                <a:lnTo>
                  <a:pt x="8371" y="8135"/>
                </a:lnTo>
                <a:lnTo>
                  <a:pt x="8580" y="8770"/>
                </a:lnTo>
                <a:cubicBezTo>
                  <a:pt x="8478" y="8933"/>
                  <a:pt x="8402" y="9108"/>
                  <a:pt x="8354" y="9291"/>
                </a:cubicBezTo>
                <a:lnTo>
                  <a:pt x="7698" y="9598"/>
                </a:lnTo>
                <a:lnTo>
                  <a:pt x="7698" y="10248"/>
                </a:lnTo>
                <a:lnTo>
                  <a:pt x="8354" y="10540"/>
                </a:lnTo>
                <a:cubicBezTo>
                  <a:pt x="8403" y="10722"/>
                  <a:pt x="8479" y="10897"/>
                  <a:pt x="8580" y="11060"/>
                </a:cubicBezTo>
                <a:lnTo>
                  <a:pt x="8354" y="11695"/>
                </a:lnTo>
                <a:lnTo>
                  <a:pt x="8880" y="12169"/>
                </a:lnTo>
                <a:lnTo>
                  <a:pt x="9570" y="11955"/>
                </a:lnTo>
                <a:cubicBezTo>
                  <a:pt x="9749" y="12047"/>
                  <a:pt x="9938" y="12118"/>
                  <a:pt x="10135" y="12169"/>
                </a:cubicBezTo>
                <a:lnTo>
                  <a:pt x="10452" y="12752"/>
                </a:lnTo>
                <a:lnTo>
                  <a:pt x="11182" y="12752"/>
                </a:lnTo>
                <a:lnTo>
                  <a:pt x="11498" y="12184"/>
                </a:lnTo>
                <a:cubicBezTo>
                  <a:pt x="11696" y="12135"/>
                  <a:pt x="11886" y="12064"/>
                  <a:pt x="12064" y="11971"/>
                </a:cubicBezTo>
                <a:lnTo>
                  <a:pt x="12754" y="12184"/>
                </a:lnTo>
                <a:lnTo>
                  <a:pt x="13263" y="11711"/>
                </a:lnTo>
                <a:lnTo>
                  <a:pt x="13037" y="11076"/>
                </a:lnTo>
                <a:cubicBezTo>
                  <a:pt x="13141" y="10912"/>
                  <a:pt x="13222" y="10737"/>
                  <a:pt x="13280" y="10555"/>
                </a:cubicBezTo>
                <a:lnTo>
                  <a:pt x="13919" y="10264"/>
                </a:lnTo>
                <a:lnTo>
                  <a:pt x="13919" y="9598"/>
                </a:lnTo>
                <a:lnTo>
                  <a:pt x="13280" y="9291"/>
                </a:lnTo>
                <a:cubicBezTo>
                  <a:pt x="13230" y="9109"/>
                  <a:pt x="13154" y="8933"/>
                  <a:pt x="13054" y="8770"/>
                </a:cubicBezTo>
                <a:lnTo>
                  <a:pt x="13280" y="8151"/>
                </a:lnTo>
                <a:lnTo>
                  <a:pt x="12754" y="7661"/>
                </a:lnTo>
                <a:lnTo>
                  <a:pt x="12081" y="7875"/>
                </a:lnTo>
                <a:cubicBezTo>
                  <a:pt x="11902" y="7783"/>
                  <a:pt x="11712" y="7712"/>
                  <a:pt x="11515" y="7661"/>
                </a:cubicBezTo>
                <a:lnTo>
                  <a:pt x="11199" y="7094"/>
                </a:lnTo>
                <a:close/>
                <a:moveTo>
                  <a:pt x="10791" y="5142"/>
                </a:moveTo>
                <a:cubicBezTo>
                  <a:pt x="13631" y="5162"/>
                  <a:pt x="15937" y="7260"/>
                  <a:pt x="15989" y="9874"/>
                </a:cubicBezTo>
                <a:lnTo>
                  <a:pt x="15989" y="10056"/>
                </a:lnTo>
                <a:cubicBezTo>
                  <a:pt x="15970" y="10628"/>
                  <a:pt x="15850" y="11195"/>
                  <a:pt x="15633" y="11732"/>
                </a:cubicBezTo>
                <a:cubicBezTo>
                  <a:pt x="15424" y="12214"/>
                  <a:pt x="15125" y="12660"/>
                  <a:pt x="14750" y="13048"/>
                </a:cubicBezTo>
                <a:cubicBezTo>
                  <a:pt x="14155" y="13706"/>
                  <a:pt x="13644" y="14426"/>
                  <a:pt x="13229" y="15193"/>
                </a:cubicBezTo>
                <a:lnTo>
                  <a:pt x="8354" y="15193"/>
                </a:lnTo>
                <a:cubicBezTo>
                  <a:pt x="7939" y="14421"/>
                  <a:pt x="7429" y="13696"/>
                  <a:pt x="6832" y="13033"/>
                </a:cubicBezTo>
                <a:cubicBezTo>
                  <a:pt x="6448" y="12645"/>
                  <a:pt x="6141" y="12198"/>
                  <a:pt x="5927" y="11711"/>
                </a:cubicBezTo>
                <a:cubicBezTo>
                  <a:pt x="5702" y="11175"/>
                  <a:pt x="5576" y="10609"/>
                  <a:pt x="5554" y="10035"/>
                </a:cubicBezTo>
                <a:lnTo>
                  <a:pt x="5554" y="9853"/>
                </a:lnTo>
                <a:cubicBezTo>
                  <a:pt x="5616" y="7243"/>
                  <a:pt x="7926" y="5153"/>
                  <a:pt x="10763" y="5142"/>
                </a:cubicBezTo>
                <a:close/>
                <a:moveTo>
                  <a:pt x="10791" y="3711"/>
                </a:moveTo>
                <a:cubicBezTo>
                  <a:pt x="7085" y="3711"/>
                  <a:pt x="4063" y="6447"/>
                  <a:pt x="4005" y="9858"/>
                </a:cubicBezTo>
                <a:lnTo>
                  <a:pt x="4005" y="10087"/>
                </a:lnTo>
                <a:cubicBezTo>
                  <a:pt x="4031" y="10821"/>
                  <a:pt x="4192" y="11546"/>
                  <a:pt x="4480" y="12231"/>
                </a:cubicBezTo>
                <a:cubicBezTo>
                  <a:pt x="4753" y="12882"/>
                  <a:pt x="5149" y="13483"/>
                  <a:pt x="5650" y="14006"/>
                </a:cubicBezTo>
                <a:cubicBezTo>
                  <a:pt x="6277" y="14733"/>
                  <a:pt x="6810" y="15524"/>
                  <a:pt x="7240" y="16364"/>
                </a:cubicBezTo>
                <a:cubicBezTo>
                  <a:pt x="7323" y="16528"/>
                  <a:pt x="7501" y="16635"/>
                  <a:pt x="7698" y="16640"/>
                </a:cubicBezTo>
                <a:lnTo>
                  <a:pt x="13846" y="16640"/>
                </a:lnTo>
                <a:cubicBezTo>
                  <a:pt x="14046" y="16632"/>
                  <a:pt x="14227" y="16527"/>
                  <a:pt x="14321" y="16364"/>
                </a:cubicBezTo>
                <a:cubicBezTo>
                  <a:pt x="14743" y="15524"/>
                  <a:pt x="15270" y="14733"/>
                  <a:pt x="15893" y="14006"/>
                </a:cubicBezTo>
                <a:cubicBezTo>
                  <a:pt x="16398" y="13484"/>
                  <a:pt x="16796" y="12883"/>
                  <a:pt x="17069" y="12231"/>
                </a:cubicBezTo>
                <a:cubicBezTo>
                  <a:pt x="17353" y="11545"/>
                  <a:pt x="17510" y="10821"/>
                  <a:pt x="17533" y="10087"/>
                </a:cubicBezTo>
                <a:lnTo>
                  <a:pt x="17533" y="9858"/>
                </a:lnTo>
                <a:cubicBezTo>
                  <a:pt x="17475" y="6459"/>
                  <a:pt x="14474" y="3728"/>
                  <a:pt x="10780" y="3711"/>
                </a:cubicBezTo>
                <a:close/>
                <a:moveTo>
                  <a:pt x="17844" y="3092"/>
                </a:moveTo>
                <a:lnTo>
                  <a:pt x="16498" y="4330"/>
                </a:lnTo>
                <a:cubicBezTo>
                  <a:pt x="16293" y="4531"/>
                  <a:pt x="16293" y="4843"/>
                  <a:pt x="16498" y="5043"/>
                </a:cubicBezTo>
                <a:cubicBezTo>
                  <a:pt x="16603" y="5135"/>
                  <a:pt x="16744" y="5182"/>
                  <a:pt x="16888" y="5174"/>
                </a:cubicBezTo>
                <a:cubicBezTo>
                  <a:pt x="17034" y="5173"/>
                  <a:pt x="17174" y="5121"/>
                  <a:pt x="17279" y="5028"/>
                </a:cubicBezTo>
                <a:lnTo>
                  <a:pt x="18619" y="3773"/>
                </a:lnTo>
                <a:cubicBezTo>
                  <a:pt x="18790" y="3557"/>
                  <a:pt x="18738" y="3255"/>
                  <a:pt x="18503" y="3097"/>
                </a:cubicBezTo>
                <a:cubicBezTo>
                  <a:pt x="18500" y="3095"/>
                  <a:pt x="18497" y="3094"/>
                  <a:pt x="18495" y="3092"/>
                </a:cubicBezTo>
                <a:cubicBezTo>
                  <a:pt x="18297" y="2961"/>
                  <a:pt x="18030" y="2961"/>
                  <a:pt x="17833" y="3092"/>
                </a:cubicBezTo>
                <a:close/>
                <a:moveTo>
                  <a:pt x="3445" y="2863"/>
                </a:moveTo>
                <a:cubicBezTo>
                  <a:pt x="3302" y="2873"/>
                  <a:pt x="3168" y="2932"/>
                  <a:pt x="3071" y="3029"/>
                </a:cubicBezTo>
                <a:cubicBezTo>
                  <a:pt x="2897" y="3222"/>
                  <a:pt x="2897" y="3502"/>
                  <a:pt x="3071" y="3695"/>
                </a:cubicBezTo>
                <a:lnTo>
                  <a:pt x="4417" y="4929"/>
                </a:lnTo>
                <a:cubicBezTo>
                  <a:pt x="4642" y="5108"/>
                  <a:pt x="4981" y="5085"/>
                  <a:pt x="5175" y="4878"/>
                </a:cubicBezTo>
                <a:cubicBezTo>
                  <a:pt x="5350" y="4693"/>
                  <a:pt x="5350" y="4417"/>
                  <a:pt x="5175" y="4231"/>
                </a:cubicBezTo>
                <a:lnTo>
                  <a:pt x="3835" y="2993"/>
                </a:lnTo>
                <a:cubicBezTo>
                  <a:pt x="3727" y="2905"/>
                  <a:pt x="3588" y="2859"/>
                  <a:pt x="3445" y="2863"/>
                </a:cubicBezTo>
                <a:close/>
                <a:moveTo>
                  <a:pt x="10831" y="0"/>
                </a:moveTo>
                <a:cubicBezTo>
                  <a:pt x="10519" y="0"/>
                  <a:pt x="10265" y="233"/>
                  <a:pt x="10265" y="520"/>
                </a:cubicBezTo>
                <a:lnTo>
                  <a:pt x="10265" y="2264"/>
                </a:lnTo>
                <a:cubicBezTo>
                  <a:pt x="10341" y="2543"/>
                  <a:pt x="10649" y="2712"/>
                  <a:pt x="10952" y="2642"/>
                </a:cubicBezTo>
                <a:cubicBezTo>
                  <a:pt x="11154" y="2596"/>
                  <a:pt x="11312" y="2450"/>
                  <a:pt x="11363" y="2264"/>
                </a:cubicBezTo>
                <a:lnTo>
                  <a:pt x="11363" y="520"/>
                </a:lnTo>
                <a:cubicBezTo>
                  <a:pt x="11363" y="245"/>
                  <a:pt x="11130" y="17"/>
                  <a:pt x="10831" y="0"/>
                </a:cubicBezTo>
                <a:close/>
              </a:path>
            </a:pathLst>
          </a:custGeom>
          <a:ln w="6350">
            <a:solidFill>
              <a:srgbClr val="FFFFFF"/>
            </a:solidFill>
            <a:miter/>
          </a:ln>
        </p:spPr>
        <p:txBody>
          <a:bodyPr lIns="45719" rIns="45719" anchor="ctr"/>
          <a:lstStyle/>
          <a:p>
            <a:pPr algn="l">
              <a:defRPr sz="1800">
                <a:latin typeface="Calibri"/>
                <a:ea typeface="Calibri"/>
                <a:cs typeface="Calibri"/>
                <a:sym typeface="Calibri"/>
              </a:defRPr>
            </a:pPr>
            <a:endParaRPr/>
          </a:p>
        </p:txBody>
      </p:sp>
      <p:sp>
        <p:nvSpPr>
          <p:cNvPr id="84" name="Graphic 20">
            <a:extLst>
              <a:ext uri="{FF2B5EF4-FFF2-40B4-BE49-F238E27FC236}">
                <a16:creationId xmlns:a16="http://schemas.microsoft.com/office/drawing/2014/main" id="{5C768EAC-316B-4095-A973-8699CE119F6C}"/>
              </a:ext>
            </a:extLst>
          </p:cNvPr>
          <p:cNvSpPr/>
          <p:nvPr/>
        </p:nvSpPr>
        <p:spPr>
          <a:xfrm>
            <a:off x="3301620" y="5441957"/>
            <a:ext cx="365185" cy="420474"/>
          </a:xfrm>
          <a:custGeom>
            <a:avLst/>
            <a:gdLst/>
            <a:ahLst/>
            <a:cxnLst>
              <a:cxn ang="0">
                <a:pos x="wd2" y="hd2"/>
              </a:cxn>
              <a:cxn ang="5400000">
                <a:pos x="wd2" y="hd2"/>
              </a:cxn>
              <a:cxn ang="10800000">
                <a:pos x="wd2" y="hd2"/>
              </a:cxn>
              <a:cxn ang="16200000">
                <a:pos x="wd2" y="hd2"/>
              </a:cxn>
            </a:cxnLst>
            <a:rect l="0" t="0" r="r" b="b"/>
            <a:pathLst>
              <a:path w="21052" h="21228" extrusionOk="0">
                <a:moveTo>
                  <a:pt x="14148" y="8703"/>
                </a:moveTo>
                <a:lnTo>
                  <a:pt x="11394" y="8703"/>
                </a:lnTo>
                <a:cubicBezTo>
                  <a:pt x="10218" y="8703"/>
                  <a:pt x="9259" y="9499"/>
                  <a:pt x="9259" y="10508"/>
                </a:cubicBezTo>
                <a:lnTo>
                  <a:pt x="9259" y="12471"/>
                </a:lnTo>
                <a:lnTo>
                  <a:pt x="7866" y="12471"/>
                </a:lnTo>
                <a:lnTo>
                  <a:pt x="7866" y="10906"/>
                </a:lnTo>
                <a:cubicBezTo>
                  <a:pt x="7866" y="10348"/>
                  <a:pt x="7897" y="9632"/>
                  <a:pt x="7433" y="9181"/>
                </a:cubicBezTo>
                <a:cubicBezTo>
                  <a:pt x="7154" y="8915"/>
                  <a:pt x="6845" y="8703"/>
                  <a:pt x="6504" y="8491"/>
                </a:cubicBezTo>
                <a:cubicBezTo>
                  <a:pt x="6257" y="8358"/>
                  <a:pt x="6009" y="8199"/>
                  <a:pt x="5824" y="7987"/>
                </a:cubicBezTo>
                <a:cubicBezTo>
                  <a:pt x="5731" y="7881"/>
                  <a:pt x="5669" y="7748"/>
                  <a:pt x="5607" y="7615"/>
                </a:cubicBezTo>
                <a:cubicBezTo>
                  <a:pt x="5978" y="7483"/>
                  <a:pt x="6381" y="7456"/>
                  <a:pt x="6752" y="7483"/>
                </a:cubicBezTo>
                <a:cubicBezTo>
                  <a:pt x="6938" y="7483"/>
                  <a:pt x="7092" y="7376"/>
                  <a:pt x="7092" y="7217"/>
                </a:cubicBezTo>
                <a:cubicBezTo>
                  <a:pt x="7123" y="7058"/>
                  <a:pt x="6999" y="6925"/>
                  <a:pt x="6845" y="6872"/>
                </a:cubicBezTo>
                <a:cubicBezTo>
                  <a:pt x="6381" y="6819"/>
                  <a:pt x="5885" y="6872"/>
                  <a:pt x="5421" y="7005"/>
                </a:cubicBezTo>
                <a:cubicBezTo>
                  <a:pt x="5421" y="6952"/>
                  <a:pt x="5421" y="6899"/>
                  <a:pt x="5390" y="6872"/>
                </a:cubicBezTo>
                <a:cubicBezTo>
                  <a:pt x="5359" y="6633"/>
                  <a:pt x="5421" y="6395"/>
                  <a:pt x="5483" y="6156"/>
                </a:cubicBezTo>
                <a:cubicBezTo>
                  <a:pt x="5731" y="5599"/>
                  <a:pt x="6350" y="5360"/>
                  <a:pt x="6938" y="5174"/>
                </a:cubicBezTo>
                <a:cubicBezTo>
                  <a:pt x="7030" y="5147"/>
                  <a:pt x="7154" y="5121"/>
                  <a:pt x="7309" y="5094"/>
                </a:cubicBezTo>
                <a:lnTo>
                  <a:pt x="7402" y="5068"/>
                </a:lnTo>
                <a:lnTo>
                  <a:pt x="7433" y="5068"/>
                </a:lnTo>
                <a:cubicBezTo>
                  <a:pt x="7587" y="5094"/>
                  <a:pt x="7711" y="5121"/>
                  <a:pt x="7835" y="5147"/>
                </a:cubicBezTo>
                <a:lnTo>
                  <a:pt x="7990" y="5174"/>
                </a:lnTo>
                <a:lnTo>
                  <a:pt x="8175" y="5200"/>
                </a:lnTo>
                <a:cubicBezTo>
                  <a:pt x="8485" y="5519"/>
                  <a:pt x="8640" y="5917"/>
                  <a:pt x="8609" y="6315"/>
                </a:cubicBezTo>
                <a:cubicBezTo>
                  <a:pt x="8578" y="6713"/>
                  <a:pt x="8361" y="7085"/>
                  <a:pt x="7990" y="7350"/>
                </a:cubicBezTo>
                <a:cubicBezTo>
                  <a:pt x="7866" y="7456"/>
                  <a:pt x="7835" y="7642"/>
                  <a:pt x="7959" y="7774"/>
                </a:cubicBezTo>
                <a:cubicBezTo>
                  <a:pt x="8083" y="7881"/>
                  <a:pt x="8268" y="7907"/>
                  <a:pt x="8423" y="7801"/>
                </a:cubicBezTo>
                <a:cubicBezTo>
                  <a:pt x="8640" y="7642"/>
                  <a:pt x="8825" y="7456"/>
                  <a:pt x="8949" y="7244"/>
                </a:cubicBezTo>
                <a:lnTo>
                  <a:pt x="8980" y="7244"/>
                </a:lnTo>
                <a:cubicBezTo>
                  <a:pt x="9506" y="7191"/>
                  <a:pt x="10032" y="7058"/>
                  <a:pt x="10496" y="6846"/>
                </a:cubicBezTo>
                <a:cubicBezTo>
                  <a:pt x="10558" y="6793"/>
                  <a:pt x="10620" y="6740"/>
                  <a:pt x="10651" y="6660"/>
                </a:cubicBezTo>
                <a:cubicBezTo>
                  <a:pt x="10682" y="6580"/>
                  <a:pt x="10651" y="6501"/>
                  <a:pt x="10589" y="6448"/>
                </a:cubicBezTo>
                <a:cubicBezTo>
                  <a:pt x="10465" y="6315"/>
                  <a:pt x="10280" y="6288"/>
                  <a:pt x="10125" y="6368"/>
                </a:cubicBezTo>
                <a:cubicBezTo>
                  <a:pt x="9846" y="6501"/>
                  <a:pt x="9568" y="6607"/>
                  <a:pt x="9228" y="6633"/>
                </a:cubicBezTo>
                <a:cubicBezTo>
                  <a:pt x="9259" y="6554"/>
                  <a:pt x="9289" y="6448"/>
                  <a:pt x="9289" y="6368"/>
                </a:cubicBezTo>
                <a:cubicBezTo>
                  <a:pt x="9320" y="6023"/>
                  <a:pt x="9259" y="5678"/>
                  <a:pt x="9104" y="5386"/>
                </a:cubicBezTo>
                <a:cubicBezTo>
                  <a:pt x="9351" y="5413"/>
                  <a:pt x="9599" y="5439"/>
                  <a:pt x="9846" y="5439"/>
                </a:cubicBezTo>
                <a:cubicBezTo>
                  <a:pt x="10063" y="5439"/>
                  <a:pt x="10280" y="5413"/>
                  <a:pt x="10496" y="5386"/>
                </a:cubicBezTo>
                <a:cubicBezTo>
                  <a:pt x="10899" y="5811"/>
                  <a:pt x="11425" y="6103"/>
                  <a:pt x="12044" y="6235"/>
                </a:cubicBezTo>
                <a:cubicBezTo>
                  <a:pt x="12848" y="6580"/>
                  <a:pt x="13591" y="7031"/>
                  <a:pt x="13591" y="7774"/>
                </a:cubicBezTo>
                <a:cubicBezTo>
                  <a:pt x="13591" y="7881"/>
                  <a:pt x="13653" y="8013"/>
                  <a:pt x="13746" y="8066"/>
                </a:cubicBezTo>
                <a:cubicBezTo>
                  <a:pt x="13869" y="8119"/>
                  <a:pt x="13993" y="8119"/>
                  <a:pt x="14117" y="8066"/>
                </a:cubicBezTo>
                <a:cubicBezTo>
                  <a:pt x="14241" y="8013"/>
                  <a:pt x="14303" y="7881"/>
                  <a:pt x="14272" y="7774"/>
                </a:cubicBezTo>
                <a:cubicBezTo>
                  <a:pt x="14272" y="7191"/>
                  <a:pt x="13962" y="6660"/>
                  <a:pt x="13436" y="6315"/>
                </a:cubicBezTo>
                <a:cubicBezTo>
                  <a:pt x="13869" y="6288"/>
                  <a:pt x="14241" y="6103"/>
                  <a:pt x="14519" y="5837"/>
                </a:cubicBezTo>
                <a:cubicBezTo>
                  <a:pt x="14643" y="5705"/>
                  <a:pt x="14612" y="5519"/>
                  <a:pt x="14488" y="5413"/>
                </a:cubicBezTo>
                <a:cubicBezTo>
                  <a:pt x="14334" y="5307"/>
                  <a:pt x="14117" y="5333"/>
                  <a:pt x="13993" y="5439"/>
                </a:cubicBezTo>
                <a:cubicBezTo>
                  <a:pt x="13838" y="5599"/>
                  <a:pt x="13436" y="5731"/>
                  <a:pt x="12848" y="5705"/>
                </a:cubicBezTo>
                <a:cubicBezTo>
                  <a:pt x="12260" y="5705"/>
                  <a:pt x="11672" y="5519"/>
                  <a:pt x="11239" y="5200"/>
                </a:cubicBezTo>
                <a:cubicBezTo>
                  <a:pt x="11734" y="5015"/>
                  <a:pt x="12167" y="4696"/>
                  <a:pt x="12446" y="4298"/>
                </a:cubicBezTo>
                <a:cubicBezTo>
                  <a:pt x="12539" y="4166"/>
                  <a:pt x="12477" y="3980"/>
                  <a:pt x="12322" y="3874"/>
                </a:cubicBezTo>
                <a:cubicBezTo>
                  <a:pt x="12167" y="3794"/>
                  <a:pt x="11951" y="3847"/>
                  <a:pt x="11858" y="3980"/>
                </a:cubicBezTo>
                <a:cubicBezTo>
                  <a:pt x="11332" y="4802"/>
                  <a:pt x="10218" y="5041"/>
                  <a:pt x="8454" y="4670"/>
                </a:cubicBezTo>
                <a:cubicBezTo>
                  <a:pt x="8856" y="4378"/>
                  <a:pt x="9042" y="3927"/>
                  <a:pt x="8980" y="3476"/>
                </a:cubicBezTo>
                <a:cubicBezTo>
                  <a:pt x="8980" y="3370"/>
                  <a:pt x="8918" y="3263"/>
                  <a:pt x="8794" y="3210"/>
                </a:cubicBezTo>
                <a:cubicBezTo>
                  <a:pt x="8671" y="3157"/>
                  <a:pt x="8547" y="3157"/>
                  <a:pt x="8423" y="3237"/>
                </a:cubicBezTo>
                <a:cubicBezTo>
                  <a:pt x="8299" y="3290"/>
                  <a:pt x="8268" y="3423"/>
                  <a:pt x="8268" y="3529"/>
                </a:cubicBezTo>
                <a:cubicBezTo>
                  <a:pt x="8299" y="4219"/>
                  <a:pt x="7866" y="4351"/>
                  <a:pt x="7154" y="4537"/>
                </a:cubicBezTo>
                <a:cubicBezTo>
                  <a:pt x="7061" y="4564"/>
                  <a:pt x="6938" y="4590"/>
                  <a:pt x="6845" y="4617"/>
                </a:cubicBezTo>
                <a:cubicBezTo>
                  <a:pt x="6659" y="4245"/>
                  <a:pt x="6257" y="3953"/>
                  <a:pt x="5793" y="3847"/>
                </a:cubicBezTo>
                <a:cubicBezTo>
                  <a:pt x="5669" y="3821"/>
                  <a:pt x="5545" y="3847"/>
                  <a:pt x="5452" y="3927"/>
                </a:cubicBezTo>
                <a:cubicBezTo>
                  <a:pt x="5359" y="4006"/>
                  <a:pt x="5328" y="4113"/>
                  <a:pt x="5359" y="4245"/>
                </a:cubicBezTo>
                <a:cubicBezTo>
                  <a:pt x="5390" y="4351"/>
                  <a:pt x="5483" y="4431"/>
                  <a:pt x="5638" y="4457"/>
                </a:cubicBezTo>
                <a:cubicBezTo>
                  <a:pt x="5885" y="4511"/>
                  <a:pt x="6071" y="4670"/>
                  <a:pt x="6195" y="4856"/>
                </a:cubicBezTo>
                <a:lnTo>
                  <a:pt x="6195" y="4882"/>
                </a:lnTo>
                <a:cubicBezTo>
                  <a:pt x="5607" y="5094"/>
                  <a:pt x="5143" y="5492"/>
                  <a:pt x="4926" y="5997"/>
                </a:cubicBezTo>
                <a:cubicBezTo>
                  <a:pt x="4864" y="6103"/>
                  <a:pt x="4833" y="6235"/>
                  <a:pt x="4833" y="6368"/>
                </a:cubicBezTo>
                <a:cubicBezTo>
                  <a:pt x="4771" y="6315"/>
                  <a:pt x="4710" y="6262"/>
                  <a:pt x="4679" y="6182"/>
                </a:cubicBezTo>
                <a:cubicBezTo>
                  <a:pt x="4555" y="5970"/>
                  <a:pt x="4462" y="5705"/>
                  <a:pt x="4431" y="5466"/>
                </a:cubicBezTo>
                <a:cubicBezTo>
                  <a:pt x="4400" y="5360"/>
                  <a:pt x="4307" y="5254"/>
                  <a:pt x="4214" y="5227"/>
                </a:cubicBezTo>
                <a:cubicBezTo>
                  <a:pt x="4091" y="5174"/>
                  <a:pt x="3967" y="5200"/>
                  <a:pt x="3874" y="5280"/>
                </a:cubicBezTo>
                <a:cubicBezTo>
                  <a:pt x="3781" y="5360"/>
                  <a:pt x="3719" y="5466"/>
                  <a:pt x="3781" y="5572"/>
                </a:cubicBezTo>
                <a:cubicBezTo>
                  <a:pt x="3843" y="5890"/>
                  <a:pt x="3936" y="6182"/>
                  <a:pt x="4122" y="6448"/>
                </a:cubicBezTo>
                <a:cubicBezTo>
                  <a:pt x="4307" y="6713"/>
                  <a:pt x="4555" y="6925"/>
                  <a:pt x="4895" y="7058"/>
                </a:cubicBezTo>
                <a:cubicBezTo>
                  <a:pt x="4926" y="7429"/>
                  <a:pt x="5081" y="7801"/>
                  <a:pt x="5297" y="8146"/>
                </a:cubicBezTo>
                <a:cubicBezTo>
                  <a:pt x="5081" y="8385"/>
                  <a:pt x="4802" y="8571"/>
                  <a:pt x="4493" y="8730"/>
                </a:cubicBezTo>
                <a:cubicBezTo>
                  <a:pt x="4400" y="8783"/>
                  <a:pt x="4338" y="8889"/>
                  <a:pt x="4307" y="8995"/>
                </a:cubicBezTo>
                <a:cubicBezTo>
                  <a:pt x="4307" y="9101"/>
                  <a:pt x="4369" y="9207"/>
                  <a:pt x="4493" y="9260"/>
                </a:cubicBezTo>
                <a:cubicBezTo>
                  <a:pt x="4617" y="9314"/>
                  <a:pt x="4740" y="9314"/>
                  <a:pt x="4833" y="9234"/>
                </a:cubicBezTo>
                <a:cubicBezTo>
                  <a:pt x="5143" y="9048"/>
                  <a:pt x="5421" y="8862"/>
                  <a:pt x="5669" y="8624"/>
                </a:cubicBezTo>
                <a:cubicBezTo>
                  <a:pt x="5855" y="8756"/>
                  <a:pt x="6040" y="8862"/>
                  <a:pt x="6226" y="8969"/>
                </a:cubicBezTo>
                <a:cubicBezTo>
                  <a:pt x="6535" y="9128"/>
                  <a:pt x="6783" y="9314"/>
                  <a:pt x="7030" y="9552"/>
                </a:cubicBezTo>
                <a:cubicBezTo>
                  <a:pt x="7309" y="9844"/>
                  <a:pt x="7309" y="10401"/>
                  <a:pt x="7309" y="10879"/>
                </a:cubicBezTo>
                <a:lnTo>
                  <a:pt x="7309" y="12471"/>
                </a:lnTo>
                <a:lnTo>
                  <a:pt x="5885" y="12471"/>
                </a:lnTo>
                <a:cubicBezTo>
                  <a:pt x="5885" y="10508"/>
                  <a:pt x="4771" y="10401"/>
                  <a:pt x="4648" y="10348"/>
                </a:cubicBezTo>
                <a:cubicBezTo>
                  <a:pt x="4183" y="10242"/>
                  <a:pt x="2977" y="9685"/>
                  <a:pt x="2698" y="8571"/>
                </a:cubicBezTo>
                <a:cubicBezTo>
                  <a:pt x="2667" y="8517"/>
                  <a:pt x="2667" y="8438"/>
                  <a:pt x="2667" y="8385"/>
                </a:cubicBezTo>
                <a:cubicBezTo>
                  <a:pt x="2141" y="7748"/>
                  <a:pt x="2172" y="6872"/>
                  <a:pt x="2760" y="6262"/>
                </a:cubicBezTo>
                <a:cubicBezTo>
                  <a:pt x="2698" y="6076"/>
                  <a:pt x="2667" y="5890"/>
                  <a:pt x="2667" y="5705"/>
                </a:cubicBezTo>
                <a:cubicBezTo>
                  <a:pt x="2667" y="4856"/>
                  <a:pt x="3379" y="4113"/>
                  <a:pt x="4369" y="3953"/>
                </a:cubicBezTo>
                <a:cubicBezTo>
                  <a:pt x="4679" y="3210"/>
                  <a:pt x="5483" y="2706"/>
                  <a:pt x="6381" y="2733"/>
                </a:cubicBezTo>
                <a:cubicBezTo>
                  <a:pt x="6535" y="2733"/>
                  <a:pt x="6721" y="2759"/>
                  <a:pt x="6876" y="2786"/>
                </a:cubicBezTo>
                <a:cubicBezTo>
                  <a:pt x="7247" y="2414"/>
                  <a:pt x="7773" y="2202"/>
                  <a:pt x="8361" y="2149"/>
                </a:cubicBezTo>
                <a:cubicBezTo>
                  <a:pt x="8949" y="2122"/>
                  <a:pt x="9506" y="2282"/>
                  <a:pt x="9939" y="2627"/>
                </a:cubicBezTo>
                <a:cubicBezTo>
                  <a:pt x="10496" y="2308"/>
                  <a:pt x="11177" y="2228"/>
                  <a:pt x="11796" y="2388"/>
                </a:cubicBezTo>
                <a:cubicBezTo>
                  <a:pt x="12446" y="2547"/>
                  <a:pt x="12941" y="2971"/>
                  <a:pt x="13158" y="3502"/>
                </a:cubicBezTo>
                <a:lnTo>
                  <a:pt x="13281" y="3502"/>
                </a:lnTo>
                <a:cubicBezTo>
                  <a:pt x="14457" y="3502"/>
                  <a:pt x="15386" y="4298"/>
                  <a:pt x="15417" y="5307"/>
                </a:cubicBezTo>
                <a:lnTo>
                  <a:pt x="15417" y="5386"/>
                </a:lnTo>
                <a:cubicBezTo>
                  <a:pt x="16128" y="5731"/>
                  <a:pt x="16531" y="6395"/>
                  <a:pt x="16469" y="7085"/>
                </a:cubicBezTo>
                <a:cubicBezTo>
                  <a:pt x="16221" y="8013"/>
                  <a:pt x="15262" y="8730"/>
                  <a:pt x="14148" y="8703"/>
                </a:cubicBezTo>
                <a:close/>
                <a:moveTo>
                  <a:pt x="20739" y="11489"/>
                </a:moveTo>
                <a:lnTo>
                  <a:pt x="18604" y="8332"/>
                </a:lnTo>
                <a:lnTo>
                  <a:pt x="18604" y="8226"/>
                </a:lnTo>
                <a:cubicBezTo>
                  <a:pt x="18728" y="5307"/>
                  <a:pt x="16995" y="2573"/>
                  <a:pt x="14055" y="1114"/>
                </a:cubicBezTo>
                <a:cubicBezTo>
                  <a:pt x="11115" y="-372"/>
                  <a:pt x="7495" y="-372"/>
                  <a:pt x="4555" y="1114"/>
                </a:cubicBezTo>
                <a:cubicBezTo>
                  <a:pt x="1615" y="2573"/>
                  <a:pt x="-118" y="5307"/>
                  <a:pt x="6" y="8226"/>
                </a:cubicBezTo>
                <a:cubicBezTo>
                  <a:pt x="6" y="10720"/>
                  <a:pt x="1336" y="13082"/>
                  <a:pt x="3657" y="14594"/>
                </a:cubicBezTo>
                <a:lnTo>
                  <a:pt x="3657" y="21228"/>
                </a:lnTo>
                <a:lnTo>
                  <a:pt x="13436" y="21228"/>
                </a:lnTo>
                <a:lnTo>
                  <a:pt x="13436" y="18070"/>
                </a:lnTo>
                <a:lnTo>
                  <a:pt x="14953" y="18070"/>
                </a:lnTo>
                <a:cubicBezTo>
                  <a:pt x="15943" y="18070"/>
                  <a:pt x="16871" y="17752"/>
                  <a:pt x="17552" y="17142"/>
                </a:cubicBezTo>
                <a:cubicBezTo>
                  <a:pt x="18233" y="16558"/>
                  <a:pt x="18604" y="15735"/>
                  <a:pt x="18604" y="14913"/>
                </a:cubicBezTo>
                <a:lnTo>
                  <a:pt x="18604" y="13320"/>
                </a:lnTo>
                <a:lnTo>
                  <a:pt x="19966" y="13320"/>
                </a:lnTo>
                <a:cubicBezTo>
                  <a:pt x="20770" y="13267"/>
                  <a:pt x="21482" y="12471"/>
                  <a:pt x="20739" y="11489"/>
                </a:cubicBezTo>
                <a:close/>
              </a:path>
            </a:pathLst>
          </a:custGeom>
          <a:solidFill>
            <a:schemeClr val="bg1"/>
          </a:solidFill>
          <a:ln w="12700">
            <a:miter lim="400000"/>
          </a:ln>
        </p:spPr>
        <p:txBody>
          <a:bodyPr lIns="45718" tIns="45718" rIns="45718" bIns="45718" anchor="ctr"/>
          <a:lstStyle/>
          <a:p>
            <a:pPr>
              <a:defRPr>
                <a:solidFill>
                  <a:srgbClr val="FFFFFF"/>
                </a:solidFill>
              </a:defRPr>
            </a:pPr>
            <a:endParaRPr/>
          </a:p>
        </p:txBody>
      </p:sp>
      <p:sp>
        <p:nvSpPr>
          <p:cNvPr id="85" name="Hart 84">
            <a:extLst>
              <a:ext uri="{FF2B5EF4-FFF2-40B4-BE49-F238E27FC236}">
                <a16:creationId xmlns:a16="http://schemas.microsoft.com/office/drawing/2014/main" id="{B4FA366D-CAF5-49AA-B76C-1AC894C1B3BB}"/>
              </a:ext>
            </a:extLst>
          </p:cNvPr>
          <p:cNvSpPr/>
          <p:nvPr/>
        </p:nvSpPr>
        <p:spPr>
          <a:xfrm>
            <a:off x="5635420" y="3530220"/>
            <a:ext cx="488979" cy="446037"/>
          </a:xfrm>
          <a:prstGeom prst="hear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Текстово поле 18">
            <a:extLst>
              <a:ext uri="{FF2B5EF4-FFF2-40B4-BE49-F238E27FC236}">
                <a16:creationId xmlns:a16="http://schemas.microsoft.com/office/drawing/2014/main" id="{35C8B8F1-7FD9-4756-8251-97410DC1A249}"/>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410559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10"/>
                                        </p:tgtEl>
                                        <p:attrNameLst>
                                          <p:attrName>style.visibility</p:attrName>
                                        </p:attrNameLst>
                                      </p:cBhvr>
                                      <p:to>
                                        <p:strVal val="visible"/>
                                      </p:to>
                                    </p:set>
                                    <p:animEffect transition="in" filter="box(out)">
                                      <p:cBhvr>
                                        <p:cTn id="7" dur="300"/>
                                        <p:tgtEl>
                                          <p:spTgt spid="10"/>
                                        </p:tgtEl>
                                      </p:cBhvr>
                                    </p:animEffect>
                                  </p:childTnLst>
                                </p:cTn>
                              </p:par>
                              <p:par>
                                <p:cTn id="8" presetID="4" presetClass="entr" presetSubtype="32" fill="hold" grpId="0" nodeType="withEffect">
                                  <p:stCondLst>
                                    <p:cond delay="0"/>
                                  </p:stCondLst>
                                  <p:iterate>
                                    <p:tmAbs val="0"/>
                                  </p:iterate>
                                  <p:childTnLst>
                                    <p:set>
                                      <p:cBhvr>
                                        <p:cTn id="9" fill="hold"/>
                                        <p:tgtEl>
                                          <p:spTgt spid="22"/>
                                        </p:tgtEl>
                                        <p:attrNameLst>
                                          <p:attrName>style.visibility</p:attrName>
                                        </p:attrNameLst>
                                      </p:cBhvr>
                                      <p:to>
                                        <p:strVal val="visible"/>
                                      </p:to>
                                    </p:set>
                                    <p:animEffect transition="in" filter="box(out)">
                                      <p:cBhvr>
                                        <p:cTn id="10" dur="300"/>
                                        <p:tgtEl>
                                          <p:spTgt spid="22"/>
                                        </p:tgtEl>
                                      </p:cBhvr>
                                    </p:animEffect>
                                  </p:childTnLst>
                                </p:cTn>
                              </p:par>
                              <p:par>
                                <p:cTn id="11" presetID="4" presetClass="entr" presetSubtype="32" fill="hold" grpId="0" nodeType="withEffect">
                                  <p:stCondLst>
                                    <p:cond delay="0"/>
                                  </p:stCondLst>
                                  <p:iterate>
                                    <p:tmAbs val="0"/>
                                  </p:iterate>
                                  <p:childTnLst>
                                    <p:set>
                                      <p:cBhvr>
                                        <p:cTn id="12" fill="hold"/>
                                        <p:tgtEl>
                                          <p:spTgt spid="31"/>
                                        </p:tgtEl>
                                        <p:attrNameLst>
                                          <p:attrName>style.visibility</p:attrName>
                                        </p:attrNameLst>
                                      </p:cBhvr>
                                      <p:to>
                                        <p:strVal val="visible"/>
                                      </p:to>
                                    </p:set>
                                    <p:animEffect transition="in" filter="box(out)">
                                      <p:cBhvr>
                                        <p:cTn id="13" dur="3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32" fill="hold" grpId="0" nodeType="clickEffect">
                                  <p:stCondLst>
                                    <p:cond delay="0"/>
                                  </p:stCondLst>
                                  <p:iterate>
                                    <p:tmAbs val="0"/>
                                  </p:iterate>
                                  <p:childTnLst>
                                    <p:set>
                                      <p:cBhvr>
                                        <p:cTn id="17" fill="hold"/>
                                        <p:tgtEl>
                                          <p:spTgt spid="8"/>
                                        </p:tgtEl>
                                        <p:attrNameLst>
                                          <p:attrName>style.visibility</p:attrName>
                                        </p:attrNameLst>
                                      </p:cBhvr>
                                      <p:to>
                                        <p:strVal val="visible"/>
                                      </p:to>
                                    </p:set>
                                    <p:animEffect transition="in" filter="box(out)">
                                      <p:cBhvr>
                                        <p:cTn id="18" dur="300"/>
                                        <p:tgtEl>
                                          <p:spTgt spid="8"/>
                                        </p:tgtEl>
                                      </p:cBhvr>
                                    </p:animEffect>
                                  </p:childTnLst>
                                </p:cTn>
                              </p:par>
                              <p:par>
                                <p:cTn id="19" presetID="4" presetClass="entr" presetSubtype="32" fill="hold" grpId="0" nodeType="withEffect">
                                  <p:stCondLst>
                                    <p:cond delay="0"/>
                                  </p:stCondLst>
                                  <p:iterate>
                                    <p:tmAbs val="0"/>
                                  </p:iterate>
                                  <p:childTnLst>
                                    <p:set>
                                      <p:cBhvr>
                                        <p:cTn id="20" fill="hold"/>
                                        <p:tgtEl>
                                          <p:spTgt spid="24"/>
                                        </p:tgtEl>
                                        <p:attrNameLst>
                                          <p:attrName>style.visibility</p:attrName>
                                        </p:attrNameLst>
                                      </p:cBhvr>
                                      <p:to>
                                        <p:strVal val="visible"/>
                                      </p:to>
                                    </p:set>
                                    <p:animEffect transition="in" filter="box(out)">
                                      <p:cBhvr>
                                        <p:cTn id="21" dur="300"/>
                                        <p:tgtEl>
                                          <p:spTgt spid="24"/>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8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4" presetClass="entr" presetSubtype="32" fill="hold" grpId="0" nodeType="clickEffect">
                                  <p:stCondLst>
                                    <p:cond delay="0"/>
                                  </p:stCondLst>
                                  <p:iterate>
                                    <p:tmAbs val="0"/>
                                  </p:iterate>
                                  <p:childTnLst>
                                    <p:set>
                                      <p:cBhvr>
                                        <p:cTn id="27" fill="hold"/>
                                        <p:tgtEl>
                                          <p:spTgt spid="7"/>
                                        </p:tgtEl>
                                        <p:attrNameLst>
                                          <p:attrName>style.visibility</p:attrName>
                                        </p:attrNameLst>
                                      </p:cBhvr>
                                      <p:to>
                                        <p:strVal val="visible"/>
                                      </p:to>
                                    </p:set>
                                    <p:animEffect transition="in" filter="box(out)">
                                      <p:cBhvr>
                                        <p:cTn id="28" dur="300"/>
                                        <p:tgtEl>
                                          <p:spTgt spid="7"/>
                                        </p:tgtEl>
                                      </p:cBhvr>
                                    </p:animEffect>
                                  </p:childTnLst>
                                </p:cTn>
                              </p:par>
                              <p:par>
                                <p:cTn id="29" presetID="4" presetClass="entr" presetSubtype="32" fill="hold" grpId="0" nodeType="withEffect">
                                  <p:stCondLst>
                                    <p:cond delay="0"/>
                                  </p:stCondLst>
                                  <p:iterate>
                                    <p:tmAbs val="0"/>
                                  </p:iterate>
                                  <p:childTnLst>
                                    <p:set>
                                      <p:cBhvr>
                                        <p:cTn id="30" fill="hold"/>
                                        <p:tgtEl>
                                          <p:spTgt spid="28"/>
                                        </p:tgtEl>
                                        <p:attrNameLst>
                                          <p:attrName>style.visibility</p:attrName>
                                        </p:attrNameLst>
                                      </p:cBhvr>
                                      <p:to>
                                        <p:strVal val="visible"/>
                                      </p:to>
                                    </p:set>
                                    <p:animEffect transition="in" filter="box(out)">
                                      <p:cBhvr>
                                        <p:cTn id="31" dur="3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32" fill="hold" grpId="0" nodeType="clickEffect">
                                  <p:stCondLst>
                                    <p:cond delay="0"/>
                                  </p:stCondLst>
                                  <p:iterate>
                                    <p:tmAbs val="0"/>
                                  </p:iterate>
                                  <p:childTnLst>
                                    <p:set>
                                      <p:cBhvr>
                                        <p:cTn id="35" fill="hold"/>
                                        <p:tgtEl>
                                          <p:spTgt spid="9"/>
                                        </p:tgtEl>
                                        <p:attrNameLst>
                                          <p:attrName>style.visibility</p:attrName>
                                        </p:attrNameLst>
                                      </p:cBhvr>
                                      <p:to>
                                        <p:strVal val="visible"/>
                                      </p:to>
                                    </p:set>
                                    <p:animEffect transition="in" filter="box(out)">
                                      <p:cBhvr>
                                        <p:cTn id="36" dur="300"/>
                                        <p:tgtEl>
                                          <p:spTgt spid="9"/>
                                        </p:tgtEl>
                                      </p:cBhvr>
                                    </p:animEffect>
                                  </p:childTnLst>
                                </p:cTn>
                              </p:par>
                              <p:par>
                                <p:cTn id="37" presetID="4" presetClass="entr" presetSubtype="32" fill="hold" grpId="0" nodeType="withEffect">
                                  <p:stCondLst>
                                    <p:cond delay="0"/>
                                  </p:stCondLst>
                                  <p:iterate>
                                    <p:tmAbs val="0"/>
                                  </p:iterate>
                                  <p:childTnLst>
                                    <p:set>
                                      <p:cBhvr>
                                        <p:cTn id="38" fill="hold"/>
                                        <p:tgtEl>
                                          <p:spTgt spid="26"/>
                                        </p:tgtEl>
                                        <p:attrNameLst>
                                          <p:attrName>style.visibility</p:attrName>
                                        </p:attrNameLst>
                                      </p:cBhvr>
                                      <p:to>
                                        <p:strVal val="visible"/>
                                      </p:to>
                                    </p:set>
                                    <p:animEffect transition="in" filter="box(out)">
                                      <p:cBhvr>
                                        <p:cTn id="39" dur="300"/>
                                        <p:tgtEl>
                                          <p:spTgt spid="26"/>
                                        </p:tgtEl>
                                      </p:cBhvr>
                                    </p:animEffect>
                                  </p:childTnLst>
                                </p:cTn>
                              </p:par>
                              <p:par>
                                <p:cTn id="40" presetID="4" presetClass="entr" presetSubtype="32" fill="hold" grpId="0" nodeType="withEffect">
                                  <p:stCondLst>
                                    <p:cond delay="0"/>
                                  </p:stCondLst>
                                  <p:iterate>
                                    <p:tmAbs val="0"/>
                                  </p:iterate>
                                  <p:childTnLst>
                                    <p:set>
                                      <p:cBhvr>
                                        <p:cTn id="41" fill="hold"/>
                                        <p:tgtEl>
                                          <p:spTgt spid="84"/>
                                        </p:tgtEl>
                                        <p:attrNameLst>
                                          <p:attrName>style.visibility</p:attrName>
                                        </p:attrNameLst>
                                      </p:cBhvr>
                                      <p:to>
                                        <p:strVal val="visible"/>
                                      </p:to>
                                    </p:set>
                                    <p:animEffect transition="in" filter="box(out)">
                                      <p:cBhvr>
                                        <p:cTn id="42" dur="3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P spid="8" grpId="0" animBg="1" advAuto="0"/>
      <p:bldP spid="9" grpId="0" animBg="1" advAuto="0"/>
      <p:bldP spid="10" grpId="0" animBg="1" advAuto="0"/>
      <p:bldP spid="22" grpId="0" animBg="1" advAuto="0"/>
      <p:bldP spid="24" grpId="0" animBg="1" advAuto="0"/>
      <p:bldP spid="26" grpId="0" animBg="1" advAuto="0"/>
      <p:bldP spid="28" grpId="0" animBg="1" advAuto="0"/>
      <p:bldP spid="31" grpId="0" animBg="1" advAuto="0"/>
      <p:bldP spid="84" grpId="0" animBg="1" advAuto="0"/>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39367A6-D263-450E-A08B-65BCE24FC6F2}"/>
              </a:ext>
            </a:extLst>
          </p:cNvPr>
          <p:cNvSpPr>
            <a:spLocks noGrp="1"/>
          </p:cNvSpPr>
          <p:nvPr>
            <p:ph idx="1"/>
          </p:nvPr>
        </p:nvSpPr>
        <p:spPr>
          <a:xfrm>
            <a:off x="685800" y="2286000"/>
            <a:ext cx="5029200" cy="3733799"/>
          </a:xfrm>
        </p:spPr>
        <p:txBody>
          <a:bodyPr/>
          <a:lstStyle/>
          <a:p>
            <a:endParaRPr lang="en-GB" dirty="0"/>
          </a:p>
          <a:p>
            <a:endParaRPr lang="en-GB" dirty="0"/>
          </a:p>
        </p:txBody>
      </p:sp>
      <p:graphicFrame>
        <p:nvGraphicFramePr>
          <p:cNvPr id="7" name="Diagram 6">
            <a:extLst>
              <a:ext uri="{FF2B5EF4-FFF2-40B4-BE49-F238E27FC236}">
                <a16:creationId xmlns:a16="http://schemas.microsoft.com/office/drawing/2014/main" id="{B55FF617-9B21-4DC2-98A8-AADFAF2C1E5B}"/>
              </a:ext>
            </a:extLst>
          </p:cNvPr>
          <p:cNvGraphicFramePr/>
          <p:nvPr>
            <p:extLst>
              <p:ext uri="{D42A27DB-BD31-4B8C-83A1-F6EECF244321}">
                <p14:modId xmlns:p14="http://schemas.microsoft.com/office/powerpoint/2010/main" val="582695121"/>
              </p:ext>
            </p:extLst>
          </p:nvPr>
        </p:nvGraphicFramePr>
        <p:xfrm>
          <a:off x="609600" y="2302136"/>
          <a:ext cx="7848600" cy="40542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Заглавие 4">
            <a:extLst>
              <a:ext uri="{FF2B5EF4-FFF2-40B4-BE49-F238E27FC236}">
                <a16:creationId xmlns:a16="http://schemas.microsoft.com/office/drawing/2014/main" id="{835A58E1-3744-4114-A821-5D9B0CA9AFB3}"/>
              </a:ext>
            </a:extLst>
          </p:cNvPr>
          <p:cNvSpPr>
            <a:spLocks noGrp="1"/>
          </p:cNvSpPr>
          <p:nvPr>
            <p:ph type="title"/>
          </p:nvPr>
        </p:nvSpPr>
        <p:spPr/>
        <p:txBody>
          <a:bodyPr/>
          <a:lstStyle/>
          <a:p>
            <a:r>
              <a:rPr lang="en-GB" dirty="0"/>
              <a:t>Workshop on conflict resolution</a:t>
            </a:r>
            <a:endParaRPr lang="bg-BG" dirty="0"/>
          </a:p>
        </p:txBody>
      </p:sp>
      <p:sp>
        <p:nvSpPr>
          <p:cNvPr id="8" name="Tijdelijke aanduiding voor dianummer 5">
            <a:extLst>
              <a:ext uri="{FF2B5EF4-FFF2-40B4-BE49-F238E27FC236}">
                <a16:creationId xmlns:a16="http://schemas.microsoft.com/office/drawing/2014/main" id="{3D8EB758-EB57-4352-9F26-5F7187C9D4EF}"/>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8</a:t>
            </a:fld>
            <a:endParaRPr lang="en-US" dirty="0"/>
          </a:p>
        </p:txBody>
      </p:sp>
      <p:sp>
        <p:nvSpPr>
          <p:cNvPr id="6" name="Текстово поле 5">
            <a:extLst>
              <a:ext uri="{FF2B5EF4-FFF2-40B4-BE49-F238E27FC236}">
                <a16:creationId xmlns:a16="http://schemas.microsoft.com/office/drawing/2014/main" id="{43CB17FB-B504-40C5-8FDA-719A66F60D16}"/>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4192750519"/>
      </p:ext>
    </p:extLst>
  </p:cSld>
  <p:clrMapOvr>
    <a:masterClrMapping/>
  </p:clrMapOvr>
</p:sld>
</file>

<file path=ppt/theme/theme1.xml><?xml version="1.0" encoding="utf-8"?>
<a:theme xmlns:a="http://schemas.openxmlformats.org/drawingml/2006/main" name="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0</TotalTime>
  <Words>7082</Words>
  <Application>Microsoft Office PowerPoint</Application>
  <PresentationFormat>Bildschirmpräsentation (4:3)</PresentationFormat>
  <Paragraphs>708</Paragraphs>
  <Slides>28</Slides>
  <Notes>27</Notes>
  <HiddenSlides>1</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28</vt:i4>
      </vt:variant>
    </vt:vector>
  </HeadingPairs>
  <TitlesOfParts>
    <vt:vector size="35" baseType="lpstr">
      <vt:lpstr>Arial</vt:lpstr>
      <vt:lpstr>Avenir Roman</vt:lpstr>
      <vt:lpstr>Calibri</vt:lpstr>
      <vt:lpstr>Symbol</vt:lpstr>
      <vt:lpstr>Times New Roman</vt:lpstr>
      <vt:lpstr>Verdana</vt:lpstr>
      <vt:lpstr>Office Theme</vt:lpstr>
      <vt:lpstr>Train the Trainer</vt:lpstr>
      <vt:lpstr>Recap of Day 2</vt:lpstr>
      <vt:lpstr>Question</vt:lpstr>
      <vt:lpstr>Today’s programme</vt:lpstr>
      <vt:lpstr>PowerPoint-Präsentation</vt:lpstr>
      <vt:lpstr>Ice breaker</vt:lpstr>
      <vt:lpstr>Conflict and radicalisation</vt:lpstr>
      <vt:lpstr>Conflict resolution skills</vt:lpstr>
      <vt:lpstr>Workshop on conflict resolution</vt:lpstr>
      <vt:lpstr>Conflict resolution: Exercise 1 (1)</vt:lpstr>
      <vt:lpstr>Conflict resolution: Exercise 1 (2)</vt:lpstr>
      <vt:lpstr>Conflict resolution: Exercise 1 (3)</vt:lpstr>
      <vt:lpstr>Conflict resolution: Exercise 2</vt:lpstr>
      <vt:lpstr>PowerPoint-Präsentation</vt:lpstr>
      <vt:lpstr>Proportionate state response</vt:lpstr>
      <vt:lpstr>Effects of state response</vt:lpstr>
      <vt:lpstr>Workshop on proportionate state response</vt:lpstr>
      <vt:lpstr>Proportionate state response: Exercise 1</vt:lpstr>
      <vt:lpstr>Proportionate state response: Exercise 1</vt:lpstr>
      <vt:lpstr>Proportionate state response: Scenario 1</vt:lpstr>
      <vt:lpstr>Proportionate state response: Scenario’s</vt:lpstr>
      <vt:lpstr>Proportionate state response: Scenario 2</vt:lpstr>
      <vt:lpstr>PowerPoint-Präsentation</vt:lpstr>
      <vt:lpstr>Best practices</vt:lpstr>
      <vt:lpstr>Best practices</vt:lpstr>
      <vt:lpstr>Feedback</vt:lpstr>
      <vt:lpstr>Conclusion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dc:creator>
  <cp:lastModifiedBy>SPG</cp:lastModifiedBy>
  <cp:revision>133</cp:revision>
  <dcterms:created xsi:type="dcterms:W3CDTF">2019-01-04T14:31:26Z</dcterms:created>
  <dcterms:modified xsi:type="dcterms:W3CDTF">2021-04-26T10:10:38Z</dcterms:modified>
</cp:coreProperties>
</file>