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9"/>
  </p:notesMasterIdLst>
  <p:handoutMasterIdLst>
    <p:handoutMasterId r:id="rId30"/>
  </p:handoutMasterIdLst>
  <p:sldIdLst>
    <p:sldId id="266" r:id="rId2"/>
    <p:sldId id="481" r:id="rId3"/>
    <p:sldId id="484" r:id="rId4"/>
    <p:sldId id="485" r:id="rId5"/>
    <p:sldId id="486" r:id="rId6"/>
    <p:sldId id="473" r:id="rId7"/>
    <p:sldId id="474" r:id="rId8"/>
    <p:sldId id="487" r:id="rId9"/>
    <p:sldId id="488" r:id="rId10"/>
    <p:sldId id="489" r:id="rId11"/>
    <p:sldId id="490" r:id="rId12"/>
    <p:sldId id="491" r:id="rId13"/>
    <p:sldId id="492" r:id="rId14"/>
    <p:sldId id="493" r:id="rId15"/>
    <p:sldId id="494" r:id="rId16"/>
    <p:sldId id="495" r:id="rId17"/>
    <p:sldId id="496" r:id="rId18"/>
    <p:sldId id="497" r:id="rId19"/>
    <p:sldId id="477" r:id="rId20"/>
    <p:sldId id="498" r:id="rId21"/>
    <p:sldId id="499" r:id="rId22"/>
    <p:sldId id="479" r:id="rId23"/>
    <p:sldId id="412" r:id="rId24"/>
    <p:sldId id="480" r:id="rId25"/>
    <p:sldId id="469" r:id="rId26"/>
    <p:sldId id="301"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9" autoAdjust="0"/>
  </p:normalViewPr>
  <p:slideViewPr>
    <p:cSldViewPr>
      <p:cViewPr varScale="1">
        <p:scale>
          <a:sx n="66" d="100"/>
          <a:sy n="66" d="100"/>
        </p:scale>
        <p:origin x="2826"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PraktikerInnen</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Radikalisierung</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Übungen</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Wie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1900" dirty="0">
              <a:solidFill>
                <a:schemeClr val="tx1">
                  <a:lumMod val="75000"/>
                  <a:lumOff val="25000"/>
                </a:schemeClr>
              </a:solidFill>
            </a:rPr>
            <a:t>Wissen </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1900" dirty="0" err="1">
              <a:solidFill>
                <a:schemeClr val="tx1">
                  <a:lumMod val="75000"/>
                  <a:lumOff val="25000"/>
                </a:schemeClr>
              </a:solidFill>
            </a:rPr>
            <a:t>Fähigkeiten</a:t>
          </a:r>
          <a:endParaRPr lang="en-GB" sz="19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1900" dirty="0" err="1">
              <a:solidFill>
                <a:schemeClr val="tx1">
                  <a:lumMod val="75000"/>
                  <a:lumOff val="25000"/>
                </a:schemeClr>
              </a:solidFill>
            </a:rPr>
            <a:t>Zeichen</a:t>
          </a:r>
          <a:r>
            <a:rPr lang="en-GB" sz="1900" dirty="0">
              <a:solidFill>
                <a:schemeClr val="tx1">
                  <a:lumMod val="75000"/>
                  <a:lumOff val="25000"/>
                </a:schemeClr>
              </a:solidFill>
            </a:rPr>
            <a:t> </a:t>
          </a:r>
          <a:r>
            <a:rPr lang="en-GB" sz="1900" dirty="0" err="1">
              <a:solidFill>
                <a:schemeClr val="tx1">
                  <a:lumMod val="75000"/>
                  <a:lumOff val="25000"/>
                </a:schemeClr>
              </a:solidFill>
            </a:rPr>
            <a:t>erkennen</a:t>
          </a:r>
          <a:endParaRPr lang="en-GB" sz="19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n-GB" sz="1900" dirty="0" err="1">
              <a:solidFill>
                <a:schemeClr val="tx1">
                  <a:lumMod val="75000"/>
                  <a:lumOff val="25000"/>
                </a:schemeClr>
              </a:solidFill>
            </a:rPr>
            <a:t>Konfliktlösung</a:t>
          </a:r>
          <a:endParaRPr lang="en-GB" sz="19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Wut</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de-AT" dirty="0">
              <a:latin typeface="Avenir Roman"/>
            </a:rPr>
            <a:t>Unzufriedenheit</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nl-NL" dirty="0">
              <a:latin typeface="Avenir Roman"/>
              <a:ea typeface="Avenir Roman"/>
              <a:cs typeface="Avenir Roman"/>
            </a:rPr>
            <a:t>Ineffektivität</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Weitere Polarisierung / Radikalisierung</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Wut</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nl-NL" dirty="0"/>
            <a:t>Ungerechtigkeit</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nl-NL" dirty="0">
              <a:latin typeface="Avenir Roman"/>
              <a:ea typeface="Avenir Roman"/>
              <a:cs typeface="Avenir Roman"/>
            </a:rPr>
            <a:t>Ineffektivität</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Weitere Polarisierung / Radikalisierung</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700" dirty="0" err="1">
              <a:solidFill>
                <a:schemeClr val="tx1">
                  <a:lumMod val="75000"/>
                  <a:lumOff val="25000"/>
                </a:schemeClr>
              </a:solidFill>
            </a:rPr>
            <a:t>PolitikerInnen</a:t>
          </a:r>
          <a:endParaRPr lang="en-GB" sz="17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700" dirty="0" err="1">
              <a:solidFill>
                <a:schemeClr val="tx1">
                  <a:lumMod val="75000"/>
                  <a:lumOff val="25000"/>
                </a:schemeClr>
              </a:solidFill>
            </a:rPr>
            <a:t>Radikalisierungskonzept</a:t>
          </a:r>
          <a:endParaRPr lang="en-GB" sz="17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700" dirty="0" err="1">
              <a:solidFill>
                <a:schemeClr val="tx1">
                  <a:lumMod val="75000"/>
                  <a:lumOff val="25000"/>
                </a:schemeClr>
              </a:solidFill>
            </a:rPr>
            <a:t>Szenarien</a:t>
          </a:r>
          <a:endParaRPr lang="en-GB" sz="17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Wie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1800" dirty="0">
              <a:solidFill>
                <a:schemeClr val="tx1">
                  <a:lumMod val="75000"/>
                  <a:lumOff val="25000"/>
                </a:schemeClr>
              </a:solidFill>
            </a:rPr>
            <a:t>Wissen </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1800" dirty="0" err="1">
              <a:solidFill>
                <a:schemeClr val="tx1">
                  <a:lumMod val="75000"/>
                  <a:lumOff val="25000"/>
                </a:schemeClr>
              </a:solidFill>
            </a:rPr>
            <a:t>Debatten</a:t>
          </a:r>
          <a:endParaRPr lang="en-GB" sz="18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1800" dirty="0" err="1">
              <a:solidFill>
                <a:schemeClr val="tx1">
                  <a:lumMod val="75000"/>
                  <a:lumOff val="25000"/>
                </a:schemeClr>
              </a:solidFill>
            </a:rPr>
            <a:t>Zeichen</a:t>
          </a:r>
          <a:r>
            <a:rPr lang="en-GB" sz="1800" dirty="0">
              <a:solidFill>
                <a:schemeClr val="tx1">
                  <a:lumMod val="75000"/>
                  <a:lumOff val="25000"/>
                </a:schemeClr>
              </a:solidFill>
            </a:rPr>
            <a:t> </a:t>
          </a:r>
          <a:r>
            <a:rPr lang="en-GB" sz="1800" dirty="0" err="1">
              <a:solidFill>
                <a:schemeClr val="tx1">
                  <a:lumMod val="75000"/>
                  <a:lumOff val="25000"/>
                </a:schemeClr>
              </a:solidFill>
            </a:rPr>
            <a:t>erkennen</a:t>
          </a:r>
          <a:endParaRPr lang="en-GB" sz="18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n-GB" sz="1800" dirty="0" err="1">
              <a:solidFill>
                <a:schemeClr val="tx1">
                  <a:lumMod val="75000"/>
                  <a:lumOff val="25000"/>
                </a:schemeClr>
              </a:solidFill>
            </a:rPr>
            <a:t>Verhältnismässigkeit</a:t>
          </a:r>
          <a:endParaRPr lang="en-GB" sz="18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42B70B41-2C1B-4572-8BA7-5E231BDC6C70}">
      <dgm:prSet phldrT="[Tekst]" custT="1"/>
      <dgm:spPr/>
      <dgm:t>
        <a:bodyPr/>
        <a:lstStyle/>
        <a:p>
          <a:r>
            <a:rPr lang="en-GB" sz="1700" dirty="0" err="1">
              <a:solidFill>
                <a:schemeClr val="tx1">
                  <a:lumMod val="75000"/>
                  <a:lumOff val="25000"/>
                </a:schemeClr>
              </a:solidFill>
            </a:rPr>
            <a:t>Polizeien</a:t>
          </a:r>
          <a:endParaRPr lang="en-GB" sz="1700" dirty="0">
            <a:solidFill>
              <a:schemeClr val="tx1">
                <a:lumMod val="75000"/>
                <a:lumOff val="25000"/>
              </a:schemeClr>
            </a:solidFill>
          </a:endParaRP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31AEC01-1CCE-4A4F-8239-E6D5B4ECB5F3}" srcId="{B58E5805-9D79-4032-89FB-E8797F96D632}" destId="{42B70B41-2C1B-4572-8BA7-5E231BDC6C70}" srcOrd="1" destOrd="0" parTransId="{BC6B0285-B54B-4955-9CA4-9BF38755F36F}" sibTransId="{9E42BD10-E85E-4366-BC6D-A080952110EB}"/>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1EBF15CA-8008-4168-85CB-C3BCDB856645}" type="presOf" srcId="{42B70B41-2C1B-4572-8BA7-5E231BDC6C70}" destId="{A5906B98-203F-4988-B407-B8E2FB5B95EE}"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54217" cy="40542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27108" y="0"/>
          <a:ext cx="5821490" cy="40542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27108" y="0"/>
        <a:ext cx="2910745" cy="861521"/>
      </dsp:txXfrm>
    </dsp:sp>
    <dsp:sp modelId="{6A1A59E2-BE9E-43A4-9D6E-8DFAC286AEA7}">
      <dsp:nvSpPr>
        <dsp:cNvPr id="0" name=""/>
        <dsp:cNvSpPr/>
      </dsp:nvSpPr>
      <dsp:spPr>
        <a:xfrm>
          <a:off x="532116" y="861521"/>
          <a:ext cx="2989985" cy="2989985"/>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27108" y="861521"/>
          <a:ext cx="5821490" cy="2989985"/>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27108" y="861521"/>
        <a:ext cx="2910745" cy="861521"/>
      </dsp:txXfrm>
    </dsp:sp>
    <dsp:sp modelId="{E23D1449-B424-46BB-B0E3-A988FB2BCD1F}">
      <dsp:nvSpPr>
        <dsp:cNvPr id="0" name=""/>
        <dsp:cNvSpPr/>
      </dsp:nvSpPr>
      <dsp:spPr>
        <a:xfrm>
          <a:off x="1064232" y="1723042"/>
          <a:ext cx="1925753" cy="192575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27108" y="1723042"/>
          <a:ext cx="5821490" cy="192575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27108" y="1723042"/>
        <a:ext cx="2910745" cy="861521"/>
      </dsp:txXfrm>
    </dsp:sp>
    <dsp:sp modelId="{BF653195-9924-4613-8F2D-729467B890E6}">
      <dsp:nvSpPr>
        <dsp:cNvPr id="0" name=""/>
        <dsp:cNvSpPr/>
      </dsp:nvSpPr>
      <dsp:spPr>
        <a:xfrm>
          <a:off x="1596348" y="2584563"/>
          <a:ext cx="861521" cy="861521"/>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27108" y="2584563"/>
          <a:ext cx="5821490" cy="861521"/>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27108" y="2584563"/>
        <a:ext cx="2910745" cy="861521"/>
      </dsp:txXfrm>
    </dsp:sp>
    <dsp:sp modelId="{A5906B98-203F-4988-B407-B8E2FB5B95EE}">
      <dsp:nvSpPr>
        <dsp:cNvPr id="0" name=""/>
        <dsp:cNvSpPr/>
      </dsp:nvSpPr>
      <dsp:spPr>
        <a:xfrm>
          <a:off x="4937854" y="0"/>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PraktikerInnen</a:t>
          </a:r>
          <a:endParaRPr lang="en-GB" sz="1900" kern="1200" dirty="0">
            <a:solidFill>
              <a:schemeClr val="tx1">
                <a:lumMod val="75000"/>
                <a:lumOff val="25000"/>
              </a:schemeClr>
            </a:solidFill>
          </a:endParaRPr>
        </a:p>
      </dsp:txBody>
      <dsp:txXfrm>
        <a:off x="4937854" y="0"/>
        <a:ext cx="2910745" cy="861521"/>
      </dsp:txXfrm>
    </dsp:sp>
    <dsp:sp modelId="{ED256798-062E-4140-9838-778B40B4133B}">
      <dsp:nvSpPr>
        <dsp:cNvPr id="0" name=""/>
        <dsp:cNvSpPr/>
      </dsp:nvSpPr>
      <dsp:spPr>
        <a:xfrm>
          <a:off x="4937854" y="861521"/>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Radikalisierung</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Übungen</a:t>
          </a:r>
          <a:endParaRPr lang="en-GB" sz="1900" kern="1200" dirty="0">
            <a:solidFill>
              <a:schemeClr val="tx1">
                <a:lumMod val="75000"/>
                <a:lumOff val="25000"/>
              </a:schemeClr>
            </a:solidFill>
          </a:endParaRPr>
        </a:p>
      </dsp:txBody>
      <dsp:txXfrm>
        <a:off x="4937854" y="861521"/>
        <a:ext cx="2910745" cy="861521"/>
      </dsp:txXfrm>
    </dsp:sp>
    <dsp:sp modelId="{72233991-9FDD-466B-8563-82B17F89AC0F}">
      <dsp:nvSpPr>
        <dsp:cNvPr id="0" name=""/>
        <dsp:cNvSpPr/>
      </dsp:nvSpPr>
      <dsp:spPr>
        <a:xfrm>
          <a:off x="4937854" y="1718338"/>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Wissen </a:t>
          </a: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Fähigkeiten</a:t>
          </a:r>
          <a:endParaRPr lang="en-GB" sz="1900" kern="1200" dirty="0">
            <a:solidFill>
              <a:schemeClr val="tx1">
                <a:lumMod val="75000"/>
                <a:lumOff val="25000"/>
              </a:schemeClr>
            </a:solidFill>
          </a:endParaRPr>
        </a:p>
      </dsp:txBody>
      <dsp:txXfrm>
        <a:off x="4937854" y="1718338"/>
        <a:ext cx="2910745" cy="861521"/>
      </dsp:txXfrm>
    </dsp:sp>
    <dsp:sp modelId="{58607765-02B2-4957-A800-0D639B23EACD}">
      <dsp:nvSpPr>
        <dsp:cNvPr id="0" name=""/>
        <dsp:cNvSpPr/>
      </dsp:nvSpPr>
      <dsp:spPr>
        <a:xfrm>
          <a:off x="4937854" y="2584563"/>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Zeichen</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erkennen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Konfliktlösung</a:t>
          </a:r>
          <a:endParaRPr lang="en-GB" sz="1900" kern="1200" dirty="0">
            <a:solidFill>
              <a:schemeClr val="tx1">
                <a:lumMod val="75000"/>
                <a:lumOff val="25000"/>
              </a:schemeClr>
            </a:solidFill>
          </a:endParaRPr>
        </a:p>
      </dsp:txBody>
      <dsp:txXfrm>
        <a:off x="4937854" y="2584563"/>
        <a:ext cx="2910745" cy="861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Wut</a:t>
          </a:r>
        </a:p>
      </dsp:txBody>
      <dsp:txXfrm>
        <a:off x="19904" y="54649"/>
        <a:ext cx="1598492" cy="367937"/>
      </dsp:txXfrm>
    </dsp:sp>
    <dsp:sp modelId="{8126F753-EB9C-49D3-B75B-583337D698C8}">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de-AT" sz="1700" kern="1200" dirty="0">
              <a:latin typeface="Avenir Roman"/>
            </a:rPr>
            <a:t>Unzufriedenheit</a:t>
          </a:r>
          <a:endParaRPr lang="bg-BG" sz="1700" kern="1200" dirty="0"/>
        </a:p>
      </dsp:txBody>
      <dsp:txXfrm>
        <a:off x="19904" y="511355"/>
        <a:ext cx="1598492" cy="367937"/>
      </dsp:txXfrm>
    </dsp:sp>
    <dsp:sp modelId="{F0FE2AA4-077A-437A-B5B2-A938B723E1EE}">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Avenir Roman"/>
              <a:ea typeface="Avenir Roman"/>
              <a:cs typeface="Avenir Roman"/>
            </a:rPr>
            <a:t>Ineffektivität</a:t>
          </a:r>
          <a:endParaRPr lang="bg-BG" sz="1700" kern="1200" dirty="0"/>
        </a:p>
      </dsp:txBody>
      <dsp:txXfrm>
        <a:off x="19904" y="968060"/>
        <a:ext cx="1598492" cy="36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88802"/>
          <a:ext cx="1353211" cy="76985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Weitere Polarisierung / Radikalisierung</a:t>
          </a:r>
        </a:p>
      </dsp:txBody>
      <dsp:txXfrm>
        <a:off x="37581" y="326383"/>
        <a:ext cx="1278049" cy="694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Wut</a:t>
          </a:r>
        </a:p>
      </dsp:txBody>
      <dsp:txXfrm>
        <a:off x="19904" y="54649"/>
        <a:ext cx="1598492" cy="367937"/>
      </dsp:txXfrm>
    </dsp:sp>
    <dsp:sp modelId="{BCDD70E3-6BA4-4B16-80DE-8B16907E36D4}">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Ungerechtigkeit</a:t>
          </a:r>
          <a:endParaRPr lang="bg-BG" sz="1700" kern="1200" dirty="0"/>
        </a:p>
      </dsp:txBody>
      <dsp:txXfrm>
        <a:off x="19904" y="511355"/>
        <a:ext cx="1598492" cy="367937"/>
      </dsp:txXfrm>
    </dsp:sp>
    <dsp:sp modelId="{9B7281B0-BFC2-4674-94B4-B58579D0DAC3}">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Avenir Roman"/>
              <a:ea typeface="Avenir Roman"/>
              <a:cs typeface="Avenir Roman"/>
            </a:rPr>
            <a:t>Ineffektivität</a:t>
          </a:r>
          <a:endParaRPr lang="bg-BG" sz="1700" kern="1200" dirty="0"/>
        </a:p>
      </dsp:txBody>
      <dsp:txXfrm>
        <a:off x="19904" y="968060"/>
        <a:ext cx="1598492"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76471"/>
          <a:ext cx="1359972" cy="769859"/>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Weitere Polarisierung / Radikalisierung</a:t>
          </a:r>
        </a:p>
      </dsp:txBody>
      <dsp:txXfrm>
        <a:off x="37581" y="314052"/>
        <a:ext cx="1284810" cy="694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7700"/>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05383" y="857700"/>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tx1">
                  <a:lumMod val="75000"/>
                  <a:lumOff val="25000"/>
                </a:schemeClr>
              </a:solidFill>
            </a:rPr>
            <a:t>PolitikerInnen</a:t>
          </a:r>
          <a:endParaRPr lang="en-GB" sz="1700" kern="1200" dirty="0">
            <a:solidFill>
              <a:schemeClr val="tx1">
                <a:lumMod val="75000"/>
                <a:lumOff val="25000"/>
              </a:schemeClr>
            </a:solidFill>
          </a:endParaRPr>
        </a:p>
        <a:p>
          <a:pPr marL="171450" lvl="1" indent="-171450" algn="l" defTabSz="755650">
            <a:lnSpc>
              <a:spcPct val="90000"/>
            </a:lnSpc>
            <a:spcBef>
              <a:spcPct val="0"/>
            </a:spcBef>
            <a:spcAft>
              <a:spcPct val="15000"/>
            </a:spcAft>
            <a:buChar char="•"/>
          </a:pPr>
          <a:r>
            <a:rPr lang="en-GB" sz="1700" kern="1200" dirty="0" err="1">
              <a:solidFill>
                <a:schemeClr val="tx1">
                  <a:lumMod val="75000"/>
                  <a:lumOff val="25000"/>
                </a:schemeClr>
              </a:solidFill>
            </a:rPr>
            <a:t>Polizeien</a:t>
          </a:r>
          <a:endParaRPr lang="en-GB" sz="17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tx1">
                  <a:lumMod val="75000"/>
                  <a:lumOff val="25000"/>
                </a:schemeClr>
              </a:solidFill>
            </a:rPr>
            <a:t>Radikalisierungskonzept</a:t>
          </a:r>
          <a:endParaRPr lang="en-GB" sz="1700" kern="1200" dirty="0">
            <a:solidFill>
              <a:schemeClr val="tx1">
                <a:lumMod val="75000"/>
                <a:lumOff val="25000"/>
              </a:schemeClr>
            </a:solidFill>
          </a:endParaRPr>
        </a:p>
        <a:p>
          <a:pPr marL="171450" lvl="1" indent="-171450" algn="l" defTabSz="755650">
            <a:lnSpc>
              <a:spcPct val="90000"/>
            </a:lnSpc>
            <a:spcBef>
              <a:spcPct val="0"/>
            </a:spcBef>
            <a:spcAft>
              <a:spcPct val="15000"/>
            </a:spcAft>
            <a:buChar char="•"/>
          </a:pPr>
          <a:r>
            <a:rPr lang="en-GB" sz="1700" kern="1200" dirty="0" err="1">
              <a:solidFill>
                <a:schemeClr val="tx1">
                  <a:lumMod val="75000"/>
                  <a:lumOff val="25000"/>
                </a:schemeClr>
              </a:solidFill>
            </a:rPr>
            <a:t>Szenarien</a:t>
          </a:r>
          <a:endParaRPr lang="en-GB" sz="17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Wissen </a:t>
          </a:r>
        </a:p>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Debatten</a:t>
          </a:r>
          <a:endParaRPr lang="en-GB" sz="18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Zeichen</a:t>
          </a:r>
          <a:r>
            <a:rPr lang="en-GB" sz="1800" kern="1200" dirty="0">
              <a:solidFill>
                <a:schemeClr val="tx1">
                  <a:lumMod val="75000"/>
                  <a:lumOff val="25000"/>
                </a:schemeClr>
              </a:solidFill>
            </a:rPr>
            <a:t> </a:t>
          </a:r>
          <a:r>
            <a:rPr lang="en-GB" sz="1800" kern="1200" dirty="0" err="1">
              <a:solidFill>
                <a:schemeClr val="tx1">
                  <a:lumMod val="75000"/>
                  <a:lumOff val="25000"/>
                </a:schemeClr>
              </a:solidFill>
            </a:rPr>
            <a:t>erkennen</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n-GB" sz="1800" kern="1200" dirty="0" err="1">
              <a:solidFill>
                <a:schemeClr val="tx1">
                  <a:lumMod val="75000"/>
                  <a:lumOff val="25000"/>
                </a:schemeClr>
              </a:solidFill>
            </a:rPr>
            <a:t>Verhältnismässigkeit</a:t>
          </a:r>
          <a:endParaRPr lang="en-GB" sz="1800" kern="1200" dirty="0">
            <a:solidFill>
              <a:schemeClr val="tx1">
                <a:lumMod val="75000"/>
                <a:lumOff val="2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de-DE" dirty="0"/>
              <a:t>Willkommen zurück (überprüfen Sie, ob die Anwesenheitsliste von allen Teilnehmern unterschrieben ist)</a:t>
            </a:r>
          </a:p>
          <a:p>
            <a:pPr algn="l"/>
            <a:endParaRPr lang="de-DE" dirty="0"/>
          </a:p>
          <a:p>
            <a:pPr algn="l"/>
            <a:r>
              <a:rPr lang="de-DE" dirty="0"/>
              <a:t>@Тrainer (siehe Handbuch für weitere Anweisungen)</a:t>
            </a:r>
          </a:p>
          <a:p>
            <a:pPr algn="l"/>
            <a:r>
              <a:rPr lang="de-DE" dirty="0"/>
              <a:t>Erforderlich</a:t>
            </a:r>
          </a:p>
          <a:p>
            <a:pPr algn="l"/>
            <a:r>
              <a:rPr lang="de-DE" dirty="0"/>
              <a:t>Anwesenheitsliste</a:t>
            </a:r>
          </a:p>
          <a:p>
            <a:pPr algn="l"/>
            <a:r>
              <a:rPr lang="de-DE" dirty="0"/>
              <a:t>Laptop/PC und </a:t>
            </a:r>
            <a:r>
              <a:rPr lang="de-DE" dirty="0" err="1"/>
              <a:t>Beamer</a:t>
            </a:r>
            <a:endParaRPr lang="de-DE" dirty="0"/>
          </a:p>
          <a:p>
            <a:pPr algn="l"/>
            <a:r>
              <a:rPr lang="de-DE" dirty="0"/>
              <a:t>Stifte und Papier für die Teilnehmer</a:t>
            </a:r>
          </a:p>
          <a:p>
            <a:pPr algn="l"/>
            <a:r>
              <a:rPr lang="de-DE" dirty="0"/>
              <a:t>Umdrehen</a:t>
            </a:r>
          </a:p>
          <a:p>
            <a:pPr algn="l"/>
            <a:r>
              <a:rPr lang="de-DE" dirty="0"/>
              <a:t>Marker, Karten, Puzzle, weiße Papierbögen, Scheren, *Smartphones, um überall auf Paulis zuzugreifen.</a:t>
            </a:r>
          </a:p>
          <a:p>
            <a:pPr algn="l"/>
            <a:r>
              <a:rPr lang="de-DE" dirty="0"/>
              <a:t>Internet Zugang,</a:t>
            </a:r>
          </a:p>
          <a:p>
            <a:pPr algn="l"/>
            <a:r>
              <a:rPr lang="de-DE" dirty="0"/>
              <a:t>Handout-Übungen ( )</a:t>
            </a:r>
          </a:p>
          <a:p>
            <a:pPr algn="l"/>
            <a:r>
              <a:rPr lang="de-DE" dirty="0"/>
              <a:t>Umfragen</a:t>
            </a:r>
          </a:p>
          <a:p>
            <a:pPr algn="l"/>
            <a:endParaRPr lang="de-DE" dirty="0"/>
          </a:p>
          <a:p>
            <a:pPr algn="l"/>
            <a:r>
              <a:rPr lang="de-DE" dirty="0"/>
              <a:t>Planungsvorschlag Tag 3 (je nach Übungsauswahl)</a:t>
            </a:r>
          </a:p>
          <a:p>
            <a:pPr algn="l"/>
            <a:r>
              <a:rPr lang="de-DE" dirty="0"/>
              <a:t>Walk-in, Kaffee, Tee 15 min</a:t>
            </a:r>
          </a:p>
          <a:p>
            <a:pPr algn="l"/>
            <a:r>
              <a:rPr lang="de-DE" dirty="0"/>
              <a:t>Einführung 45 Minuten</a:t>
            </a:r>
          </a:p>
          <a:p>
            <a:pPr algn="l"/>
            <a:r>
              <a:rPr lang="de-DE" dirty="0"/>
              <a:t>Erklärung Radikalisierung 45 min (je nach Vorkenntnissen kann diese verlängert oder verkürzt werden)</a:t>
            </a:r>
          </a:p>
          <a:p>
            <a:pPr algn="l"/>
            <a:r>
              <a:rPr lang="de-DE" dirty="0"/>
              <a:t>Pause 15 Minuten</a:t>
            </a:r>
          </a:p>
          <a:p>
            <a:pPr algn="l"/>
            <a:r>
              <a:rPr lang="de-DE" dirty="0"/>
              <a:t>Zusammenhang zwischen Wut und Radikalisierung 45 min</a:t>
            </a:r>
          </a:p>
          <a:p>
            <a:pPr algn="l"/>
            <a:r>
              <a:rPr lang="de-DE" dirty="0"/>
              <a:t>Übung(en) Wutmanagement 60 min</a:t>
            </a:r>
          </a:p>
          <a:p>
            <a:pPr algn="l"/>
            <a:r>
              <a:rPr lang="de-DE" dirty="0"/>
              <a:t>Mittagessen 60 min (nehmen Sie sich nach Möglichkeit Zeit für Erfahrungsaustausch und Aufbau von Netzwerken)</a:t>
            </a:r>
          </a:p>
          <a:p>
            <a:pPr algn="l"/>
            <a:r>
              <a:rPr lang="de-DE" dirty="0"/>
              <a:t>Beziehungserzählungen 30 min</a:t>
            </a:r>
          </a:p>
          <a:p>
            <a:pPr algn="l"/>
            <a:r>
              <a:rPr lang="de-DE" dirty="0"/>
              <a:t>Übung(en) Erzählungen 45 min</a:t>
            </a:r>
          </a:p>
          <a:p>
            <a:pPr algn="l"/>
            <a:r>
              <a:rPr lang="de-DE" dirty="0"/>
              <a:t>Pause 15 Minuten</a:t>
            </a:r>
          </a:p>
          <a:p>
            <a:pPr algn="l"/>
            <a:r>
              <a:rPr lang="de-DE" dirty="0"/>
              <a:t>Übung(en) Erzählungen 30 min</a:t>
            </a:r>
          </a:p>
          <a:p>
            <a:pPr algn="l"/>
            <a:r>
              <a:rPr lang="de-DE" dirty="0"/>
              <a:t>Feedback und Fazit 15 min</a:t>
            </a:r>
          </a:p>
          <a:p>
            <a:pPr algn="l"/>
            <a:endParaRPr lang="de-DE" dirty="0"/>
          </a:p>
          <a:p>
            <a:pPr algn="l"/>
            <a:endParaRPr lang="de-DE" dirty="0"/>
          </a:p>
          <a:p>
            <a:pPr algn="l"/>
            <a:r>
              <a:rPr lang="de-DE" dirty="0" err="1"/>
              <a:t>Totaal</a:t>
            </a:r>
            <a:r>
              <a:rPr lang="de-DE" dirty="0"/>
              <a:t> </a:t>
            </a:r>
            <a:r>
              <a:rPr lang="de-DE" dirty="0" err="1"/>
              <a:t>ruim</a:t>
            </a:r>
            <a:r>
              <a:rPr lang="de-DE" dirty="0"/>
              <a:t> 6,5-7 Uhr, traf </a:t>
            </a:r>
            <a:r>
              <a:rPr lang="de-DE" dirty="0" err="1"/>
              <a:t>een</a:t>
            </a:r>
            <a:r>
              <a:rPr lang="de-DE" dirty="0"/>
              <a:t> halben Tag, um zu beginnen, um 09.00 Uhr und bis 16.30 Uhr zu planen.</a:t>
            </a:r>
            <a:endParaRPr lang="en-GB" sz="10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Übungen gehen weiter</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 Übung dauert insgesamt etwa 30 Minuten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Stufe 2</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Lassen Sie das Team nach der Vorbesprechung die Gespräche fortsetzen. Ermutigen Sie die Teammitglieder erst jetzt zum Dialog – stellen Sie Fragen und hören Sie sich die Antworten an – um eine Einigung zwischen den beiden zu erzielen.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Der dritte Teil der Übung</a:t>
            </a:r>
          </a:p>
          <a:p>
            <a:pPr>
              <a:lnSpc>
                <a:spcPct val="115000"/>
              </a:lnSpc>
              <a:spcAft>
                <a:spcPts val="600"/>
              </a:spcAft>
            </a:pP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Diese Übung dauert insgesamt etwa 30 Minuten</a:t>
            </a:r>
          </a:p>
          <a:p>
            <a:pPr>
              <a:lnSpc>
                <a:spcPct val="115000"/>
              </a:lnSpc>
              <a:spcAft>
                <a:spcPts val="600"/>
              </a:spcAft>
            </a:pP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Phase 3 – Diskussion abschließen</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Schritt 1: Handout mit Diskussionsfragen verteilen</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Schritt 2: Zu zweit beginnt eine Person, geht jede Frage durch</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Schritt 3: Schalter</a:t>
            </a:r>
          </a:p>
          <a:p>
            <a:pPr>
              <a:lnSpc>
                <a:spcPct val="115000"/>
              </a:lnSpc>
              <a:spcAft>
                <a:spcPts val="600"/>
              </a:spcAft>
            </a:pP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Diskussionsfragen:</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1. Wie haben Sie auf Ihren Minikonflikt reagiert?</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2. Verhalten Sie sich normalerweise in Konfliktsituationen so? Warum oder warum nicht?</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3. Wie konnten Sie zu einem Konsens kommen?</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4. Was ist passiert, als Sie von der Debatte zum Dialog gewechselt sind?</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5. Hören Sie immer auf, Fragen zu stellen, wenn jemand anderer Meinung ist?</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6. Ist es schwierig zuzuhören, wenn jemand anderer Meinung ist? Warum?</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7. Was hat diese Aktivität erleichtert?</a:t>
            </a:r>
          </a:p>
          <a:p>
            <a:pPr>
              <a:lnSpc>
                <a:spcPct val="115000"/>
              </a:lnSpc>
              <a:spcAft>
                <a:spcPts val="600"/>
              </a:spcAft>
            </a:pPr>
            <a:r>
              <a:rPr lang="de-DE" sz="1200" b="0" dirty="0">
                <a:effectLst/>
                <a:latin typeface="Calibri" panose="020F0502020204030204" pitchFamily="34" charset="0"/>
                <a:ea typeface="Calibri" panose="020F0502020204030204" pitchFamily="34" charset="0"/>
                <a:cs typeface="Times New Roman" panose="02020603050405020304" pitchFamily="18" charset="0"/>
              </a:rPr>
              <a:t>8. Auf welche Weise könnten Sie diese Fähigkeiten beim nächsten Konflikt mit einer anderen Person einsetzen?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 heißt </a:t>
            </a:r>
            <a:r>
              <a:rPr lang="de-DE" sz="1200" b="0" i="0" u="none" strike="noStrike" baseline="0" dirty="0" err="1">
                <a:latin typeface="Verdana" panose="020B0604030504040204" pitchFamily="34" charset="0"/>
              </a:rPr>
              <a:t>Anything</a:t>
            </a:r>
            <a:r>
              <a:rPr lang="de-DE" sz="1200" b="0" i="0" u="none" strike="noStrike" baseline="0" dirty="0">
                <a:latin typeface="Verdana" panose="020B0604030504040204" pitchFamily="34" charset="0"/>
              </a:rPr>
              <a:t> Goes!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Jeder Workshop liegt ein Handbuch bei, das Ziel, die Zielgruppe und den Zeitpunkt jeder Übung beschrieben. Außerdem Werden Anweisungen zur Durchführung und zu den für die Übung benötigten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Alles geht!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This Spiel </a:t>
            </a:r>
            <a:r>
              <a:rPr lang="de-DE" sz="1200" b="0" i="0" u="none" strike="noStrike" baseline="0" dirty="0" err="1">
                <a:latin typeface="Verdana" panose="020B0604030504040204" pitchFamily="34" charset="0"/>
              </a:rPr>
              <a:t>is</a:t>
            </a:r>
            <a:r>
              <a:rPr lang="de-DE" sz="1200" b="0" i="0" u="none" strike="noStrike" baseline="0" dirty="0">
                <a:latin typeface="Verdana" panose="020B0604030504040204" pitchFamily="34" charset="0"/>
              </a:rPr>
              <a:t> Eine großartige Möglichkeit für sterben Teilnehmer, Sich Auf Nicht Bedrohliche Weise In Einen Mini-Konflikt Mit Einem Anderen Teammitglied Einzulassen. Die Teilnehmer lernen, wie man zwischen Debatte und echtem Dialog unterscheidet.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Pubertät/Teenager/Erwachsener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30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Bühne 1</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Bitten Sie die Teilnehmer, einen Partner zu finden.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Sie lassen jedes Paar von Angesicht zu Angesicht mit der rechten Faust nach außen stehen (wie Stein, Papier, Schere) und sagen Sie zusammen: „Nichts, etwas, irgendetwas!“ .</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Sobald das Wort etwas gesagt ist, rufen die beiden Teilnehmer den Namen eines beliebigen Gegenstands, der ihnen einfällt (Hund, Kaffeetasse, Schuh).</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4: Nachdem sie ihre Gegenstände angeschrien haben, Wann &amp; sterben Teammitglieder nun miteinander diskutieren, warum ihr Gegenstand den Gegenstand der anderen Person „schlagen“ würde. Planen SIE etwa zwei bis drei Minuten für die Debatte ein.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Stufe 2</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Machen Sie eine kurze Auszeit, um eine Vordiskussion über den Unterschied zwischen Debatte und Dialog zu initiieren. Um sterben Unterscheidung zu treffen, erinnern Sie sich an sterben Definitionen von aktivem Zuhören und kognitiver Empathie und gebissen Sie jeden Schüler anhand der Handzettel in Abb. 2 und Abb. 3 zu überprüfen, wie viele der Bedingungen des Dialogs erfüllt wurden.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Phase 3 – Diskussion schließen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Diskussionsfragen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1. Wie haben Sie auf Ihren Minikonflikt reagiert?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2. Verhalten Sie sich normalerweise in Konfliktsituationen so? Warum oder warum nicht?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3. Wie konnten Sie zu einem Konsens kommen?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4. Was ist passiert, als Sie von der Debatte zum Dialog sind?</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5. Hören Sie immer auf, Fragen zu stellen, wenn jemand anderer Meinung ist?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6. Ist es schwierig zuzuhören, wenn jemand anderer Meinung ist? Warum?</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7. Hat diese Aktivität erleichtert?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8. Auf welche Weise könnten Sie diese Fähigkeiten beim nächsten Konflikt mit einer anderen Person einsetzen?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Geführte Diskussion, Probe in vorgetäuschten Szenarien, kognitive Modellierung durch lautes Denken des Mentors, verdeckte Selbstinstruktion, Teamarbeit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Für unser nächstes Thema kehren wir zum </a:t>
            </a:r>
            <a:r>
              <a:rPr lang="de-DE" sz="1200" b="0" i="0" u="none" strike="noStrike" baseline="0" dirty="0" err="1">
                <a:latin typeface="Verdana" panose="020B0604030504040204" pitchFamily="34" charset="0"/>
              </a:rPr>
              <a:t>Triggerfaktormodell</a:t>
            </a:r>
            <a:r>
              <a:rPr lang="de-DE" sz="1200" b="0" i="0" u="none" strike="noStrike" baseline="0" dirty="0">
                <a:latin typeface="Verdana" panose="020B0604030504040204" pitchFamily="34" charset="0"/>
              </a:rPr>
              <a:t> zurück, das mehrere Komponenten der Radikalisierung beschreibt.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Wir werden uns nun darauf konzentrieren, wie die Regierung auf bestimmte Situationen reagiert und welche Auswirkungen sie auf die Radikalisierung von Jugendlichen haben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Es kann manchmal als Ungerechtigkeit gegenüber einer Gruppe wirken, sowohl auf lokaler als auch auf weiter entfernter nationaler oder internationaler Ebene</a:t>
            </a:r>
            <a:endParaRPr lang="nl-NL"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99515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Kommen wir auf die frühere Reihe von Push-Faktoren zurück (wobei mangelndes Selbstwertgefühl durch soziale Ausgrenzung und reduzierte soziale Kontakte durch Wahrnehmung von Ungerechtigkeit ersetzt werden) ist leicht zu erkennen, wie eine unverhältnismäßige Reaktion viele der genannten Faktoren beeinflussen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Ab D3.2.7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Mehrere Studien haben gezeigt, dass die Wahrnehmung von Ungerechtigkeit einer der stärksten Faktoren für Radikalisierung ist. Angesichts der Ergebnisse dieser Studien und zur Vermeidung von Radikalisierung ist es notwendig, den Praktikern detaillierte Leitlinien zu den angemessenen Grenzen für staatliches Handeln zu 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Eine Analyse von Fallstudien, die in der Feldliteratur der letzten zwei Jahrzehnte verfügbar sind, zeigt, dass eine zu harte Reaktion des Staates wahrscheinlich eine weitere Radikalisierung hervorrufen wird, während eine zu zögerliche Reaktion sich als unwirksam erweisen und eine weitere gesellschaftliche Polarisierung und Unzufriedenheit ermöglichen kann. Daher ist das Erlernen der Gestaltung und Umsetzung verhältnismäßiger Maßnahmen zu einem notwendigen Schritt nach vorne geworden, den wir fördern und erleichtern müssen.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Ab D3.1.7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Während die Bekämpfung der Radikalisierung für die innere Sicherheit von entscheidender Bedeutung ist, ist die Art und Weise, wie der Staat diese besondere Aufgabe angeht, maßgeblich dafür, ob er das Phänomen erfolgreich bekämpft oder verschlimmert. Aus diesem Grund ist es wichtig, die richtigen Grenzen der staatlichen Reaktion auf das Phänomen der Radikalisierung festzulegen, um eine akzeptable Politik zu ihrer Bekämpfung umzusetzen.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Während die Bekämpfung der Radikalisierung für die innere Sicherheit von entscheidender Bedeutung ist, ist die Art und Weise, wie der Staat diese besondere Aufgabe angeht, maßgeblich dafür, ob er das Phänomen erfolgreich bekämpft oder sogar verschlimmert. Aus diesem Grund ist es wichtig, die richtigen Grenzen der staatlichen Reaktion auf das Phänomen der Radikalisierung festzulegen, um eine akzeptable Politik zu ihrer Bekämpfung umzusetzen. Eine der bekanntesten Ursachen für Radikalisierung ist die Wahrnehmung sozialer Ausgrenzung (</a:t>
            </a:r>
            <a:r>
              <a:rPr lang="de-DE" sz="1800" b="0" dirty="0" err="1">
                <a:effectLst/>
                <a:latin typeface="Calibri" panose="020F0502020204030204" pitchFamily="34" charset="0"/>
                <a:ea typeface="Calibri" panose="020F0502020204030204" pitchFamily="34" charset="0"/>
                <a:cs typeface="Times New Roman" panose="02020603050405020304" pitchFamily="18" charset="0"/>
              </a:rPr>
              <a:t>Neuroscience</a:t>
            </a:r>
            <a:r>
              <a:rPr lang="de-DE" sz="1800" b="0" dirty="0">
                <a:effectLst/>
                <a:latin typeface="Calibri" panose="020F0502020204030204" pitchFamily="34" charset="0"/>
                <a:ea typeface="Calibri" panose="020F0502020204030204" pitchFamily="34" charset="0"/>
                <a:cs typeface="Times New Roman" panose="02020603050405020304" pitchFamily="18" charset="0"/>
              </a:rPr>
              <a:t> News, 2019). Laut Experimenten waren Menschen, die sich von einer bestimmten sozialen Gruppe ausgeschlossen fühlten, am anfälligsten für Radikalisierung. Deshalb sollten die Missbrauchserfahrungen des Staates durch die mit der Rechtsdurchsetzung beauftragten Institutionen so weit wie möglich eingeschränkt werden. Darüber hinaus ist kulturelles Bewusstsein auch entscheidend, wenn es darum geht, Radikalisierung zu verhindern. Laut Forschung (</a:t>
            </a:r>
            <a:r>
              <a:rPr lang="de-DE" sz="1800" b="0" dirty="0" err="1">
                <a:effectLst/>
                <a:latin typeface="Calibri" panose="020F0502020204030204" pitchFamily="34" charset="0"/>
                <a:ea typeface="Calibri" panose="020F0502020204030204" pitchFamily="34" charset="0"/>
                <a:cs typeface="Times New Roman" panose="02020603050405020304" pitchFamily="18" charset="0"/>
              </a:rPr>
              <a:t>Neuroscience</a:t>
            </a:r>
            <a:r>
              <a:rPr lang="de-DE" sz="1800" b="0" dirty="0">
                <a:effectLst/>
                <a:latin typeface="Calibri" panose="020F0502020204030204" pitchFamily="34" charset="0"/>
                <a:ea typeface="Calibri" panose="020F0502020204030204" pitchFamily="34" charset="0"/>
                <a:cs typeface="Times New Roman" panose="02020603050405020304" pitchFamily="18" charset="0"/>
              </a:rPr>
              <a:t> News 2019) unterscheiden Menschen zwischen „heiligen Werten“ und „nicht-heiligen Werten“. Sie haben eine höhere Bereitschaft, für ihre heiligen Werte zu sterben als für nicht-heilige, und diese Bereitschaft steigt, wenn diese heiligen Werte von einer staatlichen Institution missbraucht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r>
              <a:rPr lang="en-GB" sz="1800" dirty="0"/>
              <a:t>@</a:t>
            </a:r>
            <a:r>
              <a:rPr lang="de-DE" sz="1800" dirty="0"/>
              <a:t>Trainer</a:t>
            </a:r>
          </a:p>
          <a:p>
            <a:r>
              <a:rPr lang="de-DE" sz="1800" dirty="0"/>
              <a:t>Dieser Workshop kann für </a:t>
            </a:r>
            <a:r>
              <a:rPr lang="de-DE" sz="1800" dirty="0" err="1"/>
              <a:t>flps</a:t>
            </a:r>
            <a:r>
              <a:rPr lang="de-DE" sz="1800" dirty="0"/>
              <a:t>/(ältere) Jugendliche genutzt werden, damit sie die Dilemmata von staatlichen Institutionen bei der Reaktion auf Radikalisierung verstehen. Es kann aber auch auf politische Entscheidungsträger und LEAs zugeschnitten werden. Denn sie werden die Art und Weise beeinflussen, wie der Staat reagiert.</a:t>
            </a:r>
          </a:p>
          <a:p>
            <a:endParaRPr lang="de-DE" sz="1800" dirty="0"/>
          </a:p>
          <a:p>
            <a:r>
              <a:rPr lang="de-DE" sz="1800" dirty="0"/>
              <a:t>- Die aktuellen Szenarien des State Response-Workshops beschäftigen sich hauptsächlich mit religiösen Extremisten (und/oder könnten von den Teilnehmern aufgrund ihrer voreingenommenen Vorstellungen von Radikalisierung als Umgang mit radikalisierten Muslimen interpretiert werden) und/oder Machtmissbrauch durch die Polizei. Je nach Publikum möchten Sie vielleicht unterschiedliche Szenarien hinzufügen, um zu zeigen, dass wir es nicht nur mit dieser Art von Radikalisierung und Dilemmata zu tun haben – vielleicht etwas zu </a:t>
            </a:r>
            <a:r>
              <a:rPr lang="de-DE" sz="1800" dirty="0" err="1"/>
              <a:t>Umweltaktivismus</a:t>
            </a:r>
            <a:r>
              <a:rPr lang="de-DE" sz="1800" dirty="0"/>
              <a:t> oder 5G/COVID19 oder Gesetzgebung.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248283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Aber der Staat und die Strafverfolgungsbehörden müssen auf Sicherheitsbedrohungen auf lokaler und nationaler Ebene reagieren. Sowohl aus einer ganz praktischen Perspektive des Menschenschutzes, aber auch aus einer politischen Perspektive.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Ab D3.2.7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Eine Analyse von Fallstudien, die in der Feldliteratur der letzten zwei Jahrzehnte verfügbar sind, zeigt, dass eine zu harte Reaktion des Staates wahrscheinlich eine weitere Radikalisierung hervorrufen wird, während eine zu zögerliche Reaktion sich als unwirksam erweisen und eine weitere gesellschaftliche Polarisierung und Unzufriedenheit ermöglichen kann. Daher ist das Erlernen der Gestaltung und Umsetzung verhältnismäßiger Maßnahmen zu einem notwendigen Schritt nach vorne geworden, den wir fördern und erleichtern müssen.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Ab D3.1.7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Während die Bekämpfung der Radikalisierung für die innere Sicherheit von entscheidender Bedeutung ist, ist die Art und Weise, wie der Staat diese besondere Aufgabe angeht, maßgeblich dafür, ob er das Phänomen erfolgreich bekämpft oder sogar verschlimmert. Während die Literatur anerkennt, dass im Falle einer Radikalisierung eine staatliche Reaktion notwendig ist, insbesondere wenn Menschenleben in Gefahr sind, betonen die meisten Studien (</a:t>
            </a:r>
            <a:r>
              <a:rPr lang="de-DE" sz="1000" b="0" i="0" u="none" strike="noStrike" baseline="0" dirty="0" err="1">
                <a:latin typeface="Verdana" panose="020B0604030504040204" pitchFamily="34" charset="0"/>
              </a:rPr>
              <a:t>Borum</a:t>
            </a:r>
            <a:r>
              <a:rPr lang="de-DE" sz="1000" b="0" i="0" u="none" strike="noStrike" baseline="0" dirty="0">
                <a:latin typeface="Verdana" panose="020B0604030504040204" pitchFamily="34" charset="0"/>
              </a:rPr>
              <a:t> 2011; </a:t>
            </a:r>
            <a:r>
              <a:rPr lang="de-DE" sz="1000" b="0" i="0" u="none" strike="noStrike" baseline="0" dirty="0" err="1">
                <a:latin typeface="Verdana" panose="020B0604030504040204" pitchFamily="34" charset="0"/>
              </a:rPr>
              <a:t>Campelo</a:t>
            </a:r>
            <a:r>
              <a:rPr lang="de-DE" sz="1000" b="0" i="0" u="none" strike="noStrike" baseline="0" dirty="0">
                <a:latin typeface="Verdana" panose="020B0604030504040204" pitchFamily="34" charset="0"/>
              </a:rPr>
              <a:t> et al. 2018; </a:t>
            </a:r>
            <a:r>
              <a:rPr lang="de-DE" sz="1000" b="0" i="0" u="none" strike="noStrike" baseline="0" dirty="0" err="1">
                <a:latin typeface="Verdana" panose="020B0604030504040204" pitchFamily="34" charset="0"/>
              </a:rPr>
              <a:t>Slootman</a:t>
            </a:r>
            <a:r>
              <a:rPr lang="de-DE" sz="1000" b="0" i="0" u="none" strike="noStrike" baseline="0" dirty="0">
                <a:latin typeface="Verdana" panose="020B0604030504040204" pitchFamily="34" charset="0"/>
              </a:rPr>
              <a:t> und Tille 2006) auch die Tatsache, dass eine missbräuchliche Behandlung durch die Polizei Einer der Hauptfaktoren, die Radikalisierung auslösen oder verstärken Aus diesem Grund ist es wichtig, die richtigen Grenzen der staatlichen Reaktion auf das Phänomen der Radikalisierung festzulegen, um eine akzeptable Politik zu ihrer Bekämpfung umzusetzen.</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Wie können politische Entscheidungsträger dazu beitragen, Radikalisierung zu verhindern? Der in diesem Projekt angebotene Workshop soll sie dabei unterstützen. Dieses Labor verwendet zwölf von realen Fällen inspirierte Szenarien, in denen der Staat handelte, um die Radikalisierung zu bekämpfen. Die Teilnehmer werden gebeten zu diskutieren, ob diese Maßnahmen verhältnismäßig waren oder nicht, und ihre Forderungen zu begründen.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Ziel des Workshops ist es, Praktiker mit den Herausforderungen vertraut zu machen, die sich aus der Interaktion zwischen Strafverfolgungsbeamten und potenziell radikalisierten Personen ergeben. Während die Literatur anerkennt, dass im Falle einer Radikalisierung eine staatliche Reaktion notwendig ist, insbesondere wenn Leben in Gefahr ist, betonen die meisten Studien auch, dass die missbräuchliche Behandlung durch die Polizei einen der Hauptfaktoren darstellt, die Radikalisierung auslösen oder verstärken.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Es ist für politische Entscheidungsträger (lokal und national) und die Polizei gedacht? usw.</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Es bietet einen Rahmen, ein Szenario und einen detaillierten Satz von Szenarien, um die richtige Reaktion zu finden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Mit diesen Kenntnissen und Fähigkeiten lernen die Teilnehmer: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Erkenne die Zeichen der Radikalisierung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Finden Sie das Gleichgewicht bei der Suche nach einer verhältnismäßigen und wirksamen staatlichen Reaktion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Für nähere Informationen empfehle ich das Handbuch für TrainerInnen des Workshops Critical </a:t>
            </a:r>
            <a:r>
              <a:rPr lang="de-DE" sz="800" b="0" i="0" u="none" strike="noStrike" baseline="0" dirty="0" err="1">
                <a:latin typeface="Verdana" panose="020B0604030504040204" pitchFamily="34" charset="0"/>
              </a:rPr>
              <a:t>Thinking</a:t>
            </a:r>
            <a:r>
              <a:rPr lang="de-DE" sz="800" b="0" i="0" u="none" strike="noStrike" baseline="0" dirty="0">
                <a:latin typeface="Verdana" panose="020B0604030504040204" pitchFamily="34" charset="0"/>
              </a:rPr>
              <a:t> (Seite zeigen, wo es zu finden ist? Oder eine gedruckte Version verschenken?)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Wir nehmen nun ein Beispiel für mögliche Übungen aus dem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CO: Geht es um die Reaktion des Staates, richtig? Keine Antwort? Die Zielgruppe sind also politische Entscheidungsträger und Strafverfolgungsbehörden? Kein Praktiker, habe ich recht?</a:t>
            </a:r>
            <a:endParaRPr lang="en-GB" sz="8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 ist ein Beispiel für einen Eisbrecher aus dem Workshop Verhältnismäßige Reaktion des Staates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Enthalten Sie die vier seitlichen Textblöcke bis nach Schritt 3</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 Übung dauert etwa 10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Bitten Sie die Teilnehmer, einige Schlüsselwörter als Antwort auf die Frage aufzuschreiben 2-3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Lassen Sie sie ihre Antworten mit einem anderen Teilnehmer besprechen (3 Minuten) [wenn online: dies kann in einer Breakout-Sitzung erfolgen oder übersprungen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Fragen Sie die Gruppe nach den Schlüsselwörtern, auf die sie sich geeinigt haben (2-3 Minuten)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Stellen Sie sicher, dass in der Abschlussdiskussion folgende Punkte erwähnt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Der Begriff der Verhältnismäßigkeit kann im Wesentlichen so definiert werden, dass die Mittel so gewählt werden, dass bei einer Handlung, die sowohl positive als auch negative Auswirkungen haben kann, mehr als schädlich ist. Dies bedeutet, dass man in diesem Zusammenhang, um verhältnismäßig zu handeln, eine Abwägung zwischen den erzielbaren Schäden und Gütern vornehmen und nur die Mittel wählen muss, die weniger Schaden anrichten als der erzielte Nutzen.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Verhältnismäßiges Handeln bedeutet, so zu handeln, dass keine „überflüssigen Verletzungen oder unnötigen Leiden“ verursacht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Eine unverhältnismäßige Handlung ist eine Handlung, die „einen weniger wichtigen Wert (z. B. Eigentum) auf Kosten eines wichtigeren (z. B. Leben) schützt“.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Eine Politik, die sowohl notwendig als auch dem Ziel angemessen ist, das sie erreichen möchte.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Das Szenario heißt Was ist verhältnismäßig?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Namensübung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„Was ist verhältnismäßig?“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„Um einen vorläufigen Scan der Überzeugungen und Kenntnisse der Teilnehmer zur Verhältnismäßigkeit zu erhalten.“ Außerdem, um zu einer gemeinsamen Definition zu gelangen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Erwachsene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10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Bitten Sie die Teilnehmer, einige Schlüsselwörter als Antwort auf die Frage aufzuschreiben 2-3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Lassen Sie sie ihre Antworten mit einem anderen Teilnehmer besprechen 3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Fragen Sie die Gruppe nach Schlüsselwörtern, auf die sie sich geeinigt haben (2-3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Stellen Sie sicher, dass in dieser abschließenden Diskussion die folgenden Punkte erwähnt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Der Begriff der Verhältnismäßigkeit kann im Wesentlichen so definiert werden, dass die Mittel so gewählt werden, dass bei einer Handlung, die sowohl positive als auch negative Auswirkungen haben kann, mehr als schädlich ist.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Verhältnismäßiges Handeln bedeutet in diesem Zusammenhang, eine Abwägung der erreichbaren Schäden und Güter vorzunehmen und nur die Mittel zu wählen, die weniger Schaden anrichten als die erzielten Güter.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Verhältnismäßiges Handeln bedeutet, so zu handeln, dass keine „überflüssigen Verletzungen oder unnötigen Leiden“ verursacht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Eine unverhältnismäßige Handlung ist eine Handlung, die „einen weniger wichtigen Wert (z. B. Eigentum) auf Kosten eines wichtigeren (z. B. Leben) schützt“.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Eine Politik, die sowohl notwendig als auch dem Ziel angemessen ist, das sie erreichen möchte.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Geführte Diskussion, verdeckte Selbstinstruktion (innere Rede des Schülers)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21200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Wir werden nun mit einem der Fälle fortfahren, die im Workshop Verhältnismäßige staatliche Reaktion verwendet werden können. (Fall Schulpflicht)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Wenn der Fall der Schulpflicht nicht zu Ihrem Publikum passt, wählen Sie einen Fall, der für sie relevanter ist (siehe z. B. Fall auf Folie 22), Sie können auch die Details der Bedrohung anpassen, um sie schwieriger zu gestalten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ggf. in mehrere Gruppen von maximal zehn Personen aufteilen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diese Übung dauert 40-60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1: Gruppe(n) in zwei Teams aufteilen [online: </a:t>
            </a:r>
            <a:r>
              <a:rPr lang="de-DE" sz="1200" b="0" i="0" u="none" strike="noStrike" baseline="0" dirty="0" err="1">
                <a:latin typeface="Verdana" panose="020B0604030504040204" pitchFamily="34" charset="0"/>
              </a:rPr>
              <a:t>start</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with</a:t>
            </a:r>
            <a:r>
              <a:rPr lang="de-DE" sz="1200" b="0" i="0" u="none" strike="noStrike" baseline="0" dirty="0">
                <a:latin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2: Text verteilen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3: Bitten Sie eine Hälfte jeder Gruppe, Argumente zu notieren, um zu veranschaulichen, dass die Handlungen verhältnismäßig waren, und die andere Hälfte muss Argumente notieren, um zu zeigen, dass sie unverhältnismäßig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[ODER bitten Sie jeden Teilnehmer, Argumente zu notieren, um zu veranschaulichen, dass die Handlungen verhältnismäßig waren, und auch Argumente, um zu zeigen, dass sie unverhältnismäßig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4: Bitten Sie die Teilnehmer, ein Argument vorzutragen (das zuvor nicht erwähnt wurde). Clustern Sie sie auf einem Flip-Over (Argumente dafür, Argumente dagegen)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5: Lassen Sie die Gruppe diskutieren, welche Argumente ausschlaggebend sind, um zu einem Gruppenschluss zu kommen. Stellen Sie sicher, dass die Auswirkungen der Aktionen berücksichtigt werden.</a:t>
            </a:r>
            <a:endParaRPr lang="en-GB" b="0"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Bevor wir zum heutigen Programm übergehen, möchte ich auf die Frage zurückkommen, die ich Ihnen am Ende der zweiten Sitzung gestellt habe.</a:t>
            </a:r>
            <a:endParaRPr lang="en-US"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366335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Das Szenario heißt Szenario Schulpflicht: War das verhältnismäßig?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Jedem Workshop liegt ein Handbuch bei, das das Ziel, die Zielgruppe und den Zeitpunkt jeder Übung beschreibt. Außerdem werden Anweisungen zur Durchführung und zu den für die Übung benötigten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Namensübung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„War das verhältnismäßig?“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 der Übung ist es, Praktiker mit der Debatte über die Verhältnismäßigkeit staatlicher Maßnahmen (je nach gewähltem Szenario) vertraut zu machen. Es ist auch eine Möglichkeit zu lernen, wie man zwischen verschiedenen Arten von positiven und negativen Auswirkungen bestimmter Reaktionen balanciert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Erwachsene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40-60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Teilen Sie die Gruppe(n) in zwei Teams auf</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Text verteilen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Bitten Sie eine Hälfte jeder Gruppe, Argumente zu notieren, um zu veranschaulichen, dass die Handlungen verhältnismäßig waren, und die andere Hälfte muss Argumente notieren, um zu zeigen, dass sie unverhältnismäßig waren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[ODER bitten Sie jeden Teilnehmer, Argumente zu notieren, um zu veranschaulichen, dass die Handlungen verhältnismäßig waren, und auch Argumente, um zu zeigen, dass sie unverhältnismäßig waren]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4: Bitten Sie die Teilnehmer, ein Argument vorzutragen (das zuvor nicht erwähnt wurde). Clustern Sie sie auf einem Flip-Over (Argumente dafür, Argumente dagegen)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5: Lassen Sie die Gruppe diskutieren, welche Argumente ausschlaggebend sind, um zu einem Gruppenschluss zu kommen. Stellen Sie sicher, dass die Auswirkungen der Aktionen berücksichtigt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Kritische Lektüre und Debatte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3598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 ist ein Alternativfall aus dem Workshop Verhältnismäßige staatliche Reaktion. (Fall tödliche Polizei)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Wenn die Leute interessiert sind und Sie Zeit haben, können Sie ein zweites Szenario durchführen oder das erste durch dieses ersetzen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Wenn der Fall der Anwendung tödlicher Gewalt nicht zu Ihrem Publikum passt, wählen Sie einen Fall aus, der für sie relevanter ist. Sie können auch die Details der Bedrohung anpassen, um sie schwieriger zu gestalten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ggf. in mehrere Gruppen von maximal zehn Personen aufteilen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diese Übung dauert 40-60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1: Teilen Sie die Gruppe(n) in zwei Teams auf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2: Text verteilen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3: Bitten Sie eine Hälfte jeder Gruppe, Argumente zu notieren, um zu veranschaulichen, dass die Handlungen verhältnismäßig waren, und die andere Hälfte muss Argumente notieren, um zu zeigen, dass sie unverhältnismäßig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[ODER bitten Sie jeden Teilnehmer, Argumente zu notieren, um zu veranschaulichen, dass die Handlungen verhältnismäßig waren, und auch Argumente, um zu zeigen, dass sie unverhältnismäßig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4: Bitten Sie die Teilnehmer, ein Argument vorzutragen (das zuvor nicht erwähnt wurde). Clustern Sie sie auf einem Flip-Over (Argumente dafür, Argumente dagegen)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Schritt 5: Lassen Sie die Gruppe diskutieren, welche Argumente ausschlaggebend sind, um zu einem Gruppenschluss zu kommen. Stellen Sie sicher, dass die Auswirkungen der Aktionen berücksichtigt werden.</a:t>
            </a:r>
            <a:endParaRPr lang="en-GB" sz="1200" b="0"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25773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104781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Eines der Ziele dieses Trainings ist es, Ihnen die 7 Workshops innerhalb dieses Projekts vorzustellen. Worum geht es dabei und wie können Sie diese einfach mit Ihren Kollegen oder Partnern umsetzen?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Sie finden unsere Materialien auf 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Bilder anklicken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Gehen Sie auf die Website und zeigen Sie, wo genau, weisen Sie auch auf die Bewertungsmaterialien 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Weitere Informationen und Schulungen finden Sie auf der EU-Schulungsplattform Hermes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https://www.traininghermes.eu/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Gehen Sie auf die Website, erklären Sie, wie sie sich registrieren können, und zeigen Sie unser E-Learning an (stellen Sie sicher, dass Sie ein Konto haben, damit Sie auf den Kurs zugreifen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Sowohl von ARMOR als auch von DERAD (andere verwandte Schulungen zu Hermes?)</a:t>
            </a: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 weiteres Ziel ist es, Ihnen zu zeigen, wo andere Sammlungen zugänglicher und verwendbarer Praktiken zu finden sind. Dies ist eine Auswahl der Websites, auf denen Sie viele Informationen und Materialien finden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@Partners: Neben den 3 europäischen Projekten ist diese Auswahl auf den niederländischen Kontext ausgerichtet, bitte wählen Sie diejenigen aus, die für Ihr Publikum interessant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Klicke auf Bilder und erzähle etwas über jede Seite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https://terratoolkit.eu/download_teachers/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https://www.bounce-resilience-tools.eu/bounce-along (war lange Zeit temporär offline, kommt aber wieder, wenn nicht: bitte ersetzen)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https://www.kis.nl/publicatie/zicht-op-radikalisering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https://www.nji.nl/nl/Kennis/Dossier/Radicalisering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https://ter-info.nl/home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https://ec.europa.eu/home-affairs/what-we-do/networks/radicalisation_awareness_network/ran-best-practices_en</a:t>
            </a: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Verteilen Sie [oder wenn online: E-Mail] T2-Umfrage Tag 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Erklären Sie, dass die Teilnehmer die Nummer der Übung wie gezeigt verwenden können, um Kommentare zu einer bestimmten Übung hinzuzufügen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Haben sie Ihnen geholfen, sich mit den Konzepten auseinanderzusetzen?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Sind sie für junge Leute nützlich?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Welche sind für Ihre Arbeit (oder privat) nützlich?</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24</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@Trainer: Eine Runde drehen und allgemeines Feedback zum Training und den 7 Workshops sammeln?</a:t>
            </a:r>
            <a:endParaRPr lang="en-GB" sz="1200"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err="1">
                <a:latin typeface="Verdana" panose="020B0604030504040204" pitchFamily="34" charset="0"/>
              </a:rPr>
              <a:t>Recap</a:t>
            </a:r>
            <a:r>
              <a:rPr lang="de-DE" sz="1200" b="0" i="0" u="none" strike="noStrike" baseline="0" dirty="0">
                <a:latin typeface="Verdana" panose="020B0604030504040204" pitchFamily="34" charset="0"/>
              </a:rPr>
              <a:t> – kurz den Inhalt von Tag 2 und das Konzept der Radikalisierung einstudieren (zum besseren Auswendiglernen und Fundament von Tag 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Konfliktbearbeitung – erklären, wie sterben Unfähigkeit, mit Konfliktsituationen umzugehen, die Radikalisierung fördern </a:t>
            </a:r>
            <a:r>
              <a:rPr lang="de-DE" sz="1200" b="0" i="0" u="none" strike="noStrike" baseline="0" dirty="0" err="1">
                <a:latin typeface="Verdana" panose="020B0604030504040204" pitchFamily="34" charset="0"/>
              </a:rPr>
              <a:t>can</a:t>
            </a: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 – um den Umgang mit Konflikten zu üben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Staatliche Reaktion – Erklären Sie, wie die Reaktion der Regierung auf Situationen die Radikalisierung entweder erhöhen oder verringern kann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 – um zu verstehen, wie die Reaktion des Staates sein sollte, um eine positive Wirkung auf Radikalisierung zu erzielen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Best Practices – um Ihnen weitere Informationsquellen und Praktiken zu zeigen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Feedback – dein Feedback zu den Übungen von Tag 3 und dem Training insgesamt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Fazit – einige abschließende Bemerkungen zum Programm</a:t>
            </a:r>
            <a:endParaRPr lang="en-GB" b="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Am ersten Tag beendeten wir unsere Erkundung der Radikalisierung mit dem </a:t>
            </a:r>
            <a:r>
              <a:rPr lang="de-DE" sz="1200" b="0" i="0" u="none" strike="noStrike" baseline="0" dirty="0" err="1">
                <a:latin typeface="Verdana" panose="020B0604030504040204" pitchFamily="34" charset="0"/>
              </a:rPr>
              <a:t>Triggerfaktormodell</a:t>
            </a:r>
            <a:r>
              <a:rPr lang="de-DE" sz="1200" b="0" i="0" u="none" strike="noStrike" baseline="0" dirty="0">
                <a:latin typeface="Verdana" panose="020B0604030504040204" pitchFamily="34" charset="0"/>
              </a:rPr>
              <a:t>, das mehrere Komponenten der Radikalisierung in ihrem Zusammenspiel beschreibt.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Wenn Sie verschiedene Teilnehmer haben, kann es von Vorteil sein, dieses Modell zu erklären (siehe Foliensitzung 1). Wenn Sie die gleichen Teilnehmer haben, können Sie diese Folie vereinfachen, indem Sie alle Animationen entfernen, mit Ausnahme der Animationen 11-13)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Und wir haben gesehen, wie die Workshops in diesem Projekt mit vielen der genannten Faktoren und Eigenschaften in Einklang 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Heute werden wir mit zwei anderen Faktoren fortfahren, die zur Radikalisierung beitragen: Konfliktbearbeitung und verhältnismäßige staatliche Reaktion.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Fähigkeiten: z.B. Konfliktverwaltung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Regierungspolitik: angemessene staatliche Reaktion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Propaganda: von lokalen und nationalen Politikern national</a:t>
            </a:r>
            <a:endParaRPr lang="nl-NL"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Wir starten mit einem Eisbrecher aus dem Workshop Konfliktbearbeitung. Bitte nehmen Sie Papier und Stift (oder Tablet/Smartphone/Laptop) 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Diese Übung ist einer der Eisbrecher im Workshop zum Thema Konfliktbearbeitung. Es dauert ungefähr 15-20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Schritt 1-4: Der Trainer fordert die Teilnehmer auf, die folgenden Fragen (eine nach der anderen) zu beantworten, indem sie nicht mehr als drei Wörter pro Frage auf ein Blatt Papier schreiben. (4 Minuten)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„Wie erkenne ich eine widersprüchliche Kommunikationssituation?“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„Welche Ereignisse/Menschen/Situationen/Diskussionsthemen führen am häufigsten zu Konflikten?“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„Wie reagiere ich, wenn ich in einen Konflikt mit einer anderen Person/Gruppe von Personen gerate?“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„Wie schafft es meine Konfliktlösungsstrategie, das Problem zu lösen?“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Schritt 5: Jeder Teilnehmer wählt einen Partner aus und teilt ihm die Antworten mit. (4 min) [online, dies kann mit einer kurzen Break-out-Sitzung erfolgen, wenn die Plattform dies zulässt. Andernfalls diesen Schritt überspringen]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Schritt 6: In einer 2-minütigen Roundup-Diskussion sammelt der Trainer mögliche Antworten auf einem Flipchart. Die Beobachtungen der Teilnehmenden weisen hoffentlich auf das Ziel dieser Übungen hin: sich seiner persönlichen Art des Erlebens und Umgangs mit Konflikten bewusst zu werden und diese erkennen zu können. Den Menschen wird bewusst, dass Konflikte uns allen bekannt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Der Trainer schließt den Eisbrecher, indem er auf die häufigsten Antworten zeigt und fährt fort, indem er darauf hinweist: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Ab D3.2.6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effectLst/>
                <a:latin typeface="Calibri" panose="020F0502020204030204" pitchFamily="34" charset="0"/>
                <a:ea typeface="Calibri" panose="020F0502020204030204" pitchFamily="34" charset="0"/>
                <a:cs typeface="Times New Roman" panose="02020603050405020304" pitchFamily="18" charset="0"/>
              </a:rPr>
              <a:t>Konflikte sind ein normaler Bestandteil menschlicher Beziehungen und müssen nicht unbedingt als negativer Aspekt betrachtet werden. Wenn konstruktiv gehandhabt wird, können Konflikte, egal welcher Art, zu positiven Ergebnissen in einer Beziehung führen. Der Umgang mit Konflikten bestimmt, ob er konstruktiv oder destruktiv ist.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Ab D3.2.6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Als Push-Faktoren für Radikalisierung werden oft mehrere Faktoren genannt, darunter: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 Emotion der Wut und die Verdrängung der Aggression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Mangel an Selbstachtung,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individuelle Frustration und Beleidigung,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persönliche Viktimisierung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kognitiv-soziale Faktoren wie Risikobereitschaft und reduzierter sozialer Kontakt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Daher bewerten wir, dass Konfliktlösung eine Fähigkeit ist, die, wenn sie richtig verinnerlicht und im täglichen Leben angewendet wird, nur die Reihe von Schutzfaktoren und ein Gefühl der Widerstandsfähigkeit gegenüber Radikalisierung und gewalttätigem Extremismus festigen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Das vorliegende Ergebnis wird daher die Lehrpläne und den Inhalt des experimentellen Labors für Konfliktlösungstechniken bereitstellen, das von Praktikern an erster Stelle verwendet werden kann, um Kindern und Jugendlichen zu helfen, die oft durch angespannte Interaktionen mit Familienmitgliedern und Gleichaltrigen vorangetrieben werden , um ihre Widerstandsfähigkeit gegenüber Polarisierung und Radikalisierung zu stärken.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Wenn Jugendliche Konflikte konstruktiv lösen, positiv mit anderen umgehen, offen für Unterschiede zwischen Menschen sind, sich sicher sind, wer sie sind, was sie denken und glauben, warum sie bestimmte Entscheidungen treffen und in der Lage sind, Fragen an sie zu stellen dieses Verständnis zu verbessern, sind sie eher in der Lage, betrügerischen Nachrichten zu widerstehen und fundierte, sichere Entscheidungen zu treffen.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 im Workshop Konfliktlösung angebotenen Strategien und Techniken der Konfliktlösung können von Pädagogen, Coaches und Therapeuten genutzt werden, um positive und konstruktive Wege der Konfliktlösung zu vermitteln und zu fördern.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Ab D3.1.7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Heranwachsende in der Anwendung konstruktiver Konfliktlösungstechniken zu unterrichten, bietet ihnen das notwendige Werkzeug, um gesunde Konfliktstile zu entwickeln, damit sie gesunde Beziehungen zu Familie, Freunden/Kollegen pflegen und letztendlich soziale Polarisierung und andere damit verbundene Probleme wie Radikalisierung vermeiden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wichtigsten Fähigkeiten, die Teenager im Rahmen einer gesunden emotionalen Entwicklung beherrschen sollten, sind folgende: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1. Durchsetzungsvermögen ist eine der wichtigsten Fähigkeiten im Umgang mit Konflikten. Die Fähigkeit, seine Ansichten klar und bestimmt, aber ohne Aggression zu äußern, ist der Schlüssel zur verantwortungsvollen Konfliktprävention oder -bewältigung. Durchsetzungsfähige Kommunikation kann Beziehungen stärken, Stress durch Konflikte reduzieren und soziale Unterstützung in schwierigen Zeiten bieten.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2. Emotionales Bewusstsein bezieht sich darauf, sich selbst und andere zu verstehen, seine Gefühle zu kennen, um effektiv zu kommunizieren oder Meinungsverschiedenheiten zu glätten. Ein besonderer Teil der emotionalen Intelligenz, der bei der Konfliktlösung nützlich ist, ist Empathie.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3. Kognitive Empathie ist die Fähigkeit zu verstehen, wie sich eine Person fühlt und was sie denken könnte. Kognitive Empathie macht Menschen zu besseren Kommunikatoren, weil sie ihnen hilft, Informationen so weiterzugeben, dass sie die andere Person am besten erreichen.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4. Aktives Zuhören für die Anliegen des Gegenübers ist eine der wichtigsten Konfliktverhandlungsstrategien, die man anwenden kann. Zuhören und Fragen stellen, die darauf abzielen, die Kernthemen des anderen herauszuarbeiten, anstatt sich zu verteidigen, kann ein Gefühl für die Perspektive des anderen vermitteln.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Ab D3.2.6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Emotionale Empathie, auch affektive Empathie oder primitive Empathie genannt, ist der subjektive Zustand, der aus einer emotionalen Ansteckung resultiert. Es ist unser automatischer Antrieb, angemessen auf die Emotionen anderer zu reagieren. Diese Art von Empathie geschieht automatisch und oft unbewusst. Es wurde auch als stellvertretendes Teilen von Emotionen bezeichnet.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Kognitive Empathie ist der weitgehend bewusste Antrieb, den emotionalen Zustand eines anderen genau zu erkennen und zu verstehen. Manchmal nennen wir diese Art von Empathie „Perspektivübernahme“. Kognitive Empathie ist bewusst, eine Fähigkeit, die jeder bei der Arbeit erlernen kann und anwenden muss.</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Wie können Praktiker in erster Linie Jugendlichen helfen, Fähigkeiten zur Konfliktbearbeitung zu entwickeln? Der in diesem Projekt angebotene Workshop soll sie dabei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Es bietet einen Rahmen, ein Szenario und eine detaillierte Reihe von Übungen und Simulationen, die den Teilnehmern helfen können, zu lernen, wie sie Jugendliche im Umgang mit Konflikten unterstützen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Konfliktlösung ist eine Form der psychoedukativen Intervention, bei der der Lehrer, Berater oder jede Person mit Einfluss und legitimer Autorität für die Zielgruppe die Teilnehmer beraten, fördern und dabei unterstützen kann, die Fähigkeiten zu verinnerlichen, die für eine positive Lösung von angespannten Situationen und Konflikten erforderlich sind. Diese Interventionsform schafft die Voraussetzungen für Verhaltensänderungen und bietet gleichzeitig einen sicheren Raum, um neue Wege im Umgang mit angespannten und widersprüchlichen Situationen und sozialen Interaktionen zu üben.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Die Lehrpläne und Inhalte des Workshops sollten in direktem Zusammenhang mit dem in der Leistung D3.1.6 bereitgestellten Begleitmaterial verwendet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Für nähere Informationen empfehle ich das Handbuch für TrainerInnen des Workshops Konfliktbearbeitung (Seite zeigen, wo es zu finden ist? Oder eine gedruckte Version verschenken?)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Wir nehmen nun ein Beispiel für mögliche Übungen aus dem Workshop</a:t>
            </a:r>
            <a:endParaRPr lang="en-GB" sz="8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59208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Der Workshop Konfliktlösung bietet eine Auswahl an Übungen, um Jugendlichen relevante Fähigkeiten zu vermitteln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Hier ist ein Beispiel von einem von ihnen.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 Übung dauert insgesamt etwa 30 Minuten [Ich sehe keine gute Möglichkeit, diese Übung online durchzuführen. Geben Sie jedem Paar vielleicht zwei Wörter und lassen Sie sie dann in einer Breakout-Sitzung diskutieren, warum ihres besser ist? Noch jemand Ideen?]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[Da der Eisbrecher auch aus diesem Workshop stammt, könnten wir den Teilnehmern einfach die Übung auf den Blättern 10-13 (genannt </a:t>
            </a:r>
            <a:r>
              <a:rPr lang="de-DE" sz="1200" b="0" i="0" u="none" strike="noStrike" baseline="0" dirty="0" err="1">
                <a:latin typeface="Verdana" panose="020B0604030504040204" pitchFamily="34" charset="0"/>
              </a:rPr>
              <a:t>Anything</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goes</a:t>
            </a:r>
            <a:r>
              <a:rPr lang="de-DE" sz="1200" b="0" i="0" u="none" strike="noStrike" baseline="0" dirty="0">
                <a:latin typeface="Verdana" panose="020B0604030504040204" pitchFamily="34" charset="0"/>
              </a:rPr>
              <a:t>) erklären]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Bühne 1</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Bitten Sie die Teilnehmer, einen Partner zu finden.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Lassen Sie jedes Paar von Angesicht zu Angesicht mit der rechten Faust nach außen stehen (wie in Stein, Papier, Schere) und sagen Sie zusammen: „Nichts, etwas, irgendetwas!“ .</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Sobald das Wort irgendetwas gesagt ist, rufen die beiden Teilnehmer den Namen eines beliebigen Gegenstands, der ihnen einfällt (Hund, Kaffeetasse, Schuh).</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4: Nachdem sie ihre Gegenstände angeschrien haben, müssen die Teammitglieder nun miteinander diskutieren, warum ihr Gegenstand den Gegenstand der anderen Person „schlagen“ würde. Planen Sie etwa zwei bis drei Minuten für die Debatte ein.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5: Machen Sie eine kurze Auszeit, um eine Vordiskussion über den Unterschied zwischen Debatte und Dialog zu initiieren. Um die Unterscheidung zu treffen, erinnern Sie sich an die Definitionen von aktivem Zuhören und kognitiver Empathie und bitten Sie jeden Schüler anhand der Handzettel in Abb. 2 und Abb. 3 zu überprüfen, wie viele der Bedingungen des Dialogs erfüllt wurden.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Kognitive Empathie ist die Fähigkeit zu verstehen, wie sich eine Person fühlt und was sie denken könnte. Kognitive Empathie macht Menschen zu besseren Kommunikatoren, weil sie ihnen hilft, Informationen so weiterzugeben, dass sie die andere Person am besten erreichen.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Aktives Zuhören für die Anliegen des Gegenübers ist eine der wichtigsten Konfliktverhandlungsstrategien, die man anwenden kann. Zuhören und Fragen stellen, die darauf abzielen, die Kernthemen des anderen herauszuarbeiten, anstatt sich zu verteidigen, kann ein Gefühl für die Perspektive des anderen vermitteln.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Im Dialog geht es darum, die Perspektive des anderen wirklich zu hören und sich von dem, was wir hören, beeinflussen zu lassen. Der Dialog ermöglicht es Menschen, Verständnis für die Perspektiven, Gedanken und Gefühle des anderen zu entwickeln sowie die eigene Position im Lichte des Verständnisses des anderen neu zu bewerten. Im Dialog hat jeder die Chance, gehört und verstanden zu werden und voneinander zu lernen.</a:t>
            </a:r>
            <a:endParaRPr lang="en-GB" sz="12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761113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6/7/2021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‹Nr.›</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hyperlink" Target="https://www.traininghermes.eu/"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37.png"/><Relationship Id="rId3" Type="http://schemas.openxmlformats.org/officeDocument/2006/relationships/hyperlink" Target="https://www.kis.nl/publicatie/zicht-op-radicalisering" TargetMode="External"/><Relationship Id="rId7" Type="http://schemas.openxmlformats.org/officeDocument/2006/relationships/image" Target="../media/image34.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www.bounce-resilience-tools.eu/bounce-along" TargetMode="External"/><Relationship Id="rId4" Type="http://schemas.openxmlformats.org/officeDocument/2006/relationships/image" Target="../media/image32.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Tag </a:t>
            </a:r>
            <a:r>
              <a:rPr lang="bg-BG" sz="2800" dirty="0">
                <a:solidFill>
                  <a:schemeClr val="tx1"/>
                </a:solidFill>
              </a:rPr>
              <a:t>3</a:t>
            </a:r>
            <a:r>
              <a:rPr lang="en-US" sz="2800" dirty="0">
                <a:solidFill>
                  <a:schemeClr val="tx1"/>
                </a:solidFill>
              </a:rPr>
              <a:t>: </a:t>
            </a:r>
            <a:r>
              <a:rPr lang="en-US" sz="2800" dirty="0" err="1">
                <a:solidFill>
                  <a:schemeClr val="tx1"/>
                </a:solidFill>
              </a:rPr>
              <a:t>Radikalisierungsprävention</a:t>
            </a:r>
            <a:r>
              <a:rPr lang="en-US" sz="2800" dirty="0">
                <a:solidFill>
                  <a:schemeClr val="tx1"/>
                </a:solidFill>
              </a:rPr>
              <a:t> </a:t>
            </a:r>
            <a:r>
              <a:rPr lang="en-US" sz="2800" dirty="0" err="1">
                <a:solidFill>
                  <a:schemeClr val="tx1"/>
                </a:solidFill>
              </a:rPr>
              <a:t>bei</a:t>
            </a:r>
            <a:r>
              <a:rPr lang="en-US" sz="2800" dirty="0">
                <a:solidFill>
                  <a:schemeClr val="tx1"/>
                </a:solidFill>
              </a:rPr>
              <a:t> </a:t>
            </a:r>
            <a:r>
              <a:rPr lang="en-US" sz="2800" dirty="0" err="1">
                <a:solidFill>
                  <a:schemeClr val="tx1"/>
                </a:solidFill>
              </a:rPr>
              <a:t>jungen</a:t>
            </a:r>
            <a:r>
              <a:rPr lang="en-US" sz="2800" dirty="0">
                <a:solidFill>
                  <a:schemeClr val="tx1"/>
                </a:solidFill>
              </a:rPr>
              <a:t> Menschen </a:t>
            </a: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Weiterführung der Konversation</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a:t>Engagement </a:t>
            </a:r>
            <a:r>
              <a:rPr lang="en-US" sz="1800" b="1" dirty="0" err="1"/>
              <a:t>im</a:t>
            </a:r>
            <a:r>
              <a:rPr lang="en-US" sz="1800" b="1" dirty="0"/>
              <a:t> Dialog</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Fragen</a:t>
            </a:r>
            <a:r>
              <a:rPr lang="en-US" sz="1800" b="1" dirty="0"/>
              <a:t> </a:t>
            </a:r>
            <a:r>
              <a:rPr lang="en-US" sz="1800" b="1" dirty="0" err="1"/>
              <a:t>stellen</a:t>
            </a:r>
            <a:r>
              <a:rPr lang="en-US" sz="1800" b="1" dirty="0"/>
              <a:t> und </a:t>
            </a:r>
            <a:r>
              <a:rPr lang="en-US" sz="1800" b="1" dirty="0" err="1"/>
              <a:t>Zuhören</a:t>
            </a:r>
            <a:r>
              <a:rPr lang="en-US" sz="1800" b="1" dirty="0"/>
              <a:t> </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Übereinstimmung</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Stufe 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Konfliktlösung</a:t>
            </a:r>
            <a:r>
              <a:rPr lang="en-GB" dirty="0"/>
              <a:t>: </a:t>
            </a:r>
            <a:r>
              <a:rPr lang="en-GB" dirty="0" err="1"/>
              <a:t>Übung</a:t>
            </a:r>
            <a:r>
              <a:rPr lang="en-GB" dirty="0"/>
              <a:t> 1 (2)</a:t>
            </a:r>
            <a:endParaRPr lang="bg-BG" dirty="0"/>
          </a:p>
        </p:txBody>
      </p:sp>
      <p:sp>
        <p:nvSpPr>
          <p:cNvPr id="43" name="Текстово поле 42">
            <a:extLst>
              <a:ext uri="{FF2B5EF4-FFF2-40B4-BE49-F238E27FC236}">
                <a16:creationId xmlns:a16="http://schemas.microsoft.com/office/drawing/2014/main"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Paarübung</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Antworten</a:t>
            </a:r>
            <a:r>
              <a:rPr lang="en-US" sz="1800" b="1" dirty="0"/>
              <a:t> </a:t>
            </a:r>
            <a:r>
              <a:rPr lang="en-US" sz="1800" b="1" dirty="0" err="1"/>
              <a:t>finden</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Wechsel</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Was is relevant?</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Stufe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Konfliktlösung</a:t>
            </a:r>
            <a:r>
              <a:rPr lang="en-GB" dirty="0"/>
              <a:t>: </a:t>
            </a:r>
            <a:r>
              <a:rPr lang="en-GB" dirty="0" err="1"/>
              <a:t>Übung</a:t>
            </a:r>
            <a:r>
              <a:rPr lang="en-GB" dirty="0"/>
              <a:t> 1 (3)</a:t>
            </a:r>
            <a:endParaRPr lang="bg-BG" dirty="0"/>
          </a:p>
        </p:txBody>
      </p:sp>
      <p:sp>
        <p:nvSpPr>
          <p:cNvPr id="43" name="Текстово поле 42">
            <a:extLst>
              <a:ext uri="{FF2B5EF4-FFF2-40B4-BE49-F238E27FC236}">
                <a16:creationId xmlns:a16="http://schemas.microsoft.com/office/drawing/2014/main"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Konfliktlösung</a:t>
            </a:r>
            <a:r>
              <a:rPr lang="en-GB" dirty="0"/>
              <a:t>: </a:t>
            </a:r>
            <a:r>
              <a:rPr lang="en-GB" dirty="0" err="1"/>
              <a:t>Übung</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Alles</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geht</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12</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sp>
        <p:nvSpPr>
          <p:cNvPr id="23" name="Текстово поле 22">
            <a:extLst>
              <a:ext uri="{FF2B5EF4-FFF2-40B4-BE49-F238E27FC236}">
                <a16:creationId xmlns:a16="http://schemas.microsoft.com/office/drawing/2014/main" id="{280DA343-BAD6-4BAC-9164-A0C20B13ECA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24" name="Картина 23" descr="Картина, която съдържа маса&#10;&#10;Описанието е генерирано автоматично">
            <a:extLst>
              <a:ext uri="{FF2B5EF4-FFF2-40B4-BE49-F238E27FC236}">
                <a16:creationId xmlns:a16="http://schemas.microsoft.com/office/drawing/2014/main" id="{C16202F1-5D82-4D02-9C17-605E3145DC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9248" y="1988990"/>
            <a:ext cx="3151597" cy="1621395"/>
          </a:xfrm>
          <a:prstGeom prst="rect">
            <a:avLst/>
          </a:prstGeom>
        </p:spPr>
      </p:pic>
      <p:pic>
        <p:nvPicPr>
          <p:cNvPr id="25" name="Картина 24">
            <a:extLst>
              <a:ext uri="{FF2B5EF4-FFF2-40B4-BE49-F238E27FC236}">
                <a16:creationId xmlns:a16="http://schemas.microsoft.com/office/drawing/2014/main" id="{A6A25E28-5803-4249-8A82-2255EF7CCC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418" y="1959842"/>
            <a:ext cx="3226128" cy="2859414"/>
          </a:xfrm>
          <a:prstGeom prst="rect">
            <a:avLst/>
          </a:prstGeom>
        </p:spPr>
      </p:pic>
      <p:grpSp>
        <p:nvGrpSpPr>
          <p:cNvPr id="26" name="Групиране 63">
            <a:extLst>
              <a:ext uri="{FF2B5EF4-FFF2-40B4-BE49-F238E27FC236}">
                <a16:creationId xmlns:a16="http://schemas.microsoft.com/office/drawing/2014/main" id="{0D6E2FF9-7C34-40E6-80F9-A69E548614CD}"/>
              </a:ext>
            </a:extLst>
          </p:cNvPr>
          <p:cNvGrpSpPr/>
          <p:nvPr/>
        </p:nvGrpSpPr>
        <p:grpSpPr>
          <a:xfrm>
            <a:off x="7446843" y="1242632"/>
            <a:ext cx="1620957" cy="1092607"/>
            <a:chOff x="7446843" y="1242632"/>
            <a:chExt cx="1620957" cy="1092607"/>
          </a:xfrm>
        </p:grpSpPr>
        <p:sp>
          <p:nvSpPr>
            <p:cNvPr id="27" name="Текстово поле 45">
              <a:extLst>
                <a:ext uri="{FF2B5EF4-FFF2-40B4-BE49-F238E27FC236}">
                  <a16:creationId xmlns:a16="http://schemas.microsoft.com/office/drawing/2014/main" id="{E4173F02-996B-4E57-9725-7D2E08FEED06}"/>
                </a:ext>
              </a:extLst>
            </p:cNvPr>
            <p:cNvSpPr txBox="1"/>
            <p:nvPr/>
          </p:nvSpPr>
          <p:spPr>
            <a:xfrm>
              <a:off x="7601109" y="1242632"/>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de-AT" sz="1300" dirty="0"/>
                <a:t>Erfahrung mit Diskriminierung</a:t>
              </a:r>
              <a:endParaRPr lang="en-GB" sz="1300" dirty="0"/>
            </a:p>
            <a:p>
              <a:pPr marL="174625" indent="-174625">
                <a:buFont typeface="Arial" panose="020B0604020202020204" pitchFamily="34" charset="0"/>
                <a:buChar char="•"/>
              </a:pPr>
              <a:r>
                <a:rPr lang="nl-NL" sz="1300" dirty="0"/>
                <a:t>Probleme zuhause</a:t>
              </a:r>
            </a:p>
            <a:p>
              <a:pPr marL="174625" indent="-174625">
                <a:buFont typeface="Arial" panose="020B0604020202020204" pitchFamily="34" charset="0"/>
                <a:buChar char="•"/>
              </a:pPr>
              <a:r>
                <a:rPr lang="nl-NL" sz="1300" dirty="0"/>
                <a:t>Andere</a:t>
              </a:r>
            </a:p>
          </p:txBody>
        </p:sp>
        <p:cxnSp>
          <p:nvCxnSpPr>
            <p:cNvPr id="28" name="Съединител: извита линия 53">
              <a:extLst>
                <a:ext uri="{FF2B5EF4-FFF2-40B4-BE49-F238E27FC236}">
                  <a16:creationId xmlns:a16="http://schemas.microsoft.com/office/drawing/2014/main" id="{1043FD9D-84D3-40D9-A563-4CB102F8040D}"/>
                </a:ext>
              </a:extLst>
            </p:cNvPr>
            <p:cNvCxnSpPr>
              <a:cxnSpLocks/>
              <a:endCxn id="27" idx="1"/>
            </p:cNvCxnSpPr>
            <p:nvPr/>
          </p:nvCxnSpPr>
          <p:spPr>
            <a:xfrm rot="5400000" flipH="1" flipV="1">
              <a:off x="7275443" y="1960336"/>
              <a:ext cx="497066"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29" name="Групиране 64">
            <a:extLst>
              <a:ext uri="{FF2B5EF4-FFF2-40B4-BE49-F238E27FC236}">
                <a16:creationId xmlns:a16="http://schemas.microsoft.com/office/drawing/2014/main" id="{76C1EC74-201E-4882-853D-883ADB6D7D57}"/>
              </a:ext>
            </a:extLst>
          </p:cNvPr>
          <p:cNvGrpSpPr/>
          <p:nvPr/>
        </p:nvGrpSpPr>
        <p:grpSpPr>
          <a:xfrm>
            <a:off x="7446844" y="2786785"/>
            <a:ext cx="1620956" cy="1292662"/>
            <a:chOff x="7446844" y="2786785"/>
            <a:chExt cx="1620956" cy="1292662"/>
          </a:xfrm>
        </p:grpSpPr>
        <p:sp>
          <p:nvSpPr>
            <p:cNvPr id="31" name="Текстово поле 48">
              <a:extLst>
                <a:ext uri="{FF2B5EF4-FFF2-40B4-BE49-F238E27FC236}">
                  <a16:creationId xmlns:a16="http://schemas.microsoft.com/office/drawing/2014/main" id="{CD6472E4-FB5E-4251-BAF1-113F2515E4EB}"/>
                </a:ext>
              </a:extLst>
            </p:cNvPr>
            <p:cNvSpPr txBox="1"/>
            <p:nvPr/>
          </p:nvSpPr>
          <p:spPr>
            <a:xfrm>
              <a:off x="7601109" y="2786785"/>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Konfrontation mit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Teilnahme an einer radikalen Gruppe</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Ungerechtigkeit</a:t>
              </a:r>
              <a:endParaRPr lang="en-GB" sz="1300" dirty="0"/>
            </a:p>
          </p:txBody>
        </p:sp>
        <p:cxnSp>
          <p:nvCxnSpPr>
            <p:cNvPr id="32" name="Съединител: извита линия 56">
              <a:extLst>
                <a:ext uri="{FF2B5EF4-FFF2-40B4-BE49-F238E27FC236}">
                  <a16:creationId xmlns:a16="http://schemas.microsoft.com/office/drawing/2014/main" id="{886D98B4-172F-42BA-ADCB-2D588CC684D2}"/>
                </a:ext>
              </a:extLst>
            </p:cNvPr>
            <p:cNvCxnSpPr>
              <a:cxnSpLocks/>
              <a:endCxn id="31" idx="1"/>
            </p:cNvCxnSpPr>
            <p:nvPr/>
          </p:nvCxnSpPr>
          <p:spPr>
            <a:xfrm rot="16200000" flipH="1">
              <a:off x="7262994" y="3095000"/>
              <a:ext cx="521965" cy="154265"/>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33" name="Групиране 65">
            <a:extLst>
              <a:ext uri="{FF2B5EF4-FFF2-40B4-BE49-F238E27FC236}">
                <a16:creationId xmlns:a16="http://schemas.microsoft.com/office/drawing/2014/main" id="{5499F5BC-6166-4618-B168-A69113DC7639}"/>
              </a:ext>
            </a:extLst>
          </p:cNvPr>
          <p:cNvGrpSpPr/>
          <p:nvPr/>
        </p:nvGrpSpPr>
        <p:grpSpPr>
          <a:xfrm>
            <a:off x="7446842" y="3468117"/>
            <a:ext cx="1620958" cy="1751216"/>
            <a:chOff x="7446842" y="3468117"/>
            <a:chExt cx="1620958" cy="1751216"/>
          </a:xfrm>
        </p:grpSpPr>
        <p:sp>
          <p:nvSpPr>
            <p:cNvPr id="35" name="Текстово поле 50">
              <a:extLst>
                <a:ext uri="{FF2B5EF4-FFF2-40B4-BE49-F238E27FC236}">
                  <a16:creationId xmlns:a16="http://schemas.microsoft.com/office/drawing/2014/main" id="{342DBE09-F70D-4B61-A656-140149CC2504}"/>
                </a:ext>
              </a:extLst>
            </p:cNvPr>
            <p:cNvSpPr txBox="1"/>
            <p:nvPr/>
          </p:nvSpPr>
          <p:spPr>
            <a:xfrm>
              <a:off x="7601109" y="4326781"/>
              <a:ext cx="1466691" cy="89255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Aktionen</a:t>
              </a:r>
            </a:p>
            <a:p>
              <a:pPr marL="174625" indent="-174625">
                <a:buFont typeface="Arial" panose="020B0604020202020204" pitchFamily="34" charset="0"/>
                <a:buChar char="•"/>
                <a:defRPr/>
              </a:pPr>
              <a:r>
                <a:rPr lang="de-AT" sz="1300" dirty="0"/>
                <a:t>Politik</a:t>
              </a:r>
              <a:endParaRPr lang="en-GB" sz="1300" dirty="0"/>
            </a:p>
            <a:p>
              <a:pPr marL="174625" indent="-174625">
                <a:buFont typeface="Arial" panose="020B0604020202020204" pitchFamily="34" charset="0"/>
                <a:buChar char="•"/>
                <a:defRPr/>
              </a:pPr>
              <a:r>
                <a:rPr lang="nl-NL" sz="1300" dirty="0"/>
                <a:t>Krieg und Restriktionen</a:t>
              </a:r>
            </a:p>
          </p:txBody>
        </p:sp>
        <p:cxnSp>
          <p:nvCxnSpPr>
            <p:cNvPr id="37" name="Съединител: извита линия 59">
              <a:extLst>
                <a:ext uri="{FF2B5EF4-FFF2-40B4-BE49-F238E27FC236}">
                  <a16:creationId xmlns:a16="http://schemas.microsoft.com/office/drawing/2014/main" id="{6AAC71E9-BF3D-4936-9D64-90B7F11E986D}"/>
                </a:ext>
              </a:extLst>
            </p:cNvPr>
            <p:cNvCxnSpPr>
              <a:cxnSpLocks/>
              <a:endCxn id="35" idx="1"/>
            </p:cNvCxnSpPr>
            <p:nvPr/>
          </p:nvCxnSpPr>
          <p:spPr>
            <a:xfrm rot="16200000" flipH="1">
              <a:off x="6871506" y="4043453"/>
              <a:ext cx="1304939"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39" name="Овал 66">
            <a:extLst>
              <a:ext uri="{FF2B5EF4-FFF2-40B4-BE49-F238E27FC236}">
                <a16:creationId xmlns:a16="http://schemas.microsoft.com/office/drawing/2014/main" id="{506E03A6-9016-4F01-BDF6-107B94A05F06}"/>
              </a:ext>
            </a:extLst>
          </p:cNvPr>
          <p:cNvSpPr/>
          <p:nvPr/>
        </p:nvSpPr>
        <p:spPr>
          <a:xfrm>
            <a:off x="7523975" y="4112104"/>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0" name="Овал 67">
            <a:extLst>
              <a:ext uri="{FF2B5EF4-FFF2-40B4-BE49-F238E27FC236}">
                <a16:creationId xmlns:a16="http://schemas.microsoft.com/office/drawing/2014/main" id="{0AA45E2E-9870-4CB5-B33E-775DFD38C10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525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Faktoren in Richtung Radikalisierung</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800" b="1" dirty="0"/>
              <a:t>Wut</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Exklusion</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solidFill>
                  <a:schemeClr val="bg1"/>
                </a:solidFill>
              </a:rPr>
              <a:t>Frustration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15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600" b="1" dirty="0"/>
              <a:t>Viktimisierung</a:t>
            </a:r>
            <a:r>
              <a:rPr sz="1400"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867400"/>
            <a:ext cx="1361587" cy="284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400" b="1" dirty="0"/>
              <a:t>Ungerechtigkeit</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err="1"/>
              <a:t>Staatliches</a:t>
            </a:r>
            <a:r>
              <a:rPr lang="en-GB" dirty="0"/>
              <a:t> </a:t>
            </a:r>
            <a:r>
              <a:rPr lang="en-GB" dirty="0" err="1"/>
              <a:t>Handeln</a:t>
            </a:r>
            <a:endParaRPr lang="bg-BG" dirty="0"/>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lstStyle/>
          <a:p>
            <a:r>
              <a:rPr lang="en-GB" dirty="0" err="1"/>
              <a:t>Effekte</a:t>
            </a:r>
            <a:r>
              <a:rPr lang="en-GB" dirty="0"/>
              <a:t> des </a:t>
            </a:r>
            <a:r>
              <a:rPr lang="en-GB" dirty="0" err="1"/>
              <a:t>staatlichen</a:t>
            </a:r>
            <a:r>
              <a:rPr lang="en-GB" dirty="0"/>
              <a:t> </a:t>
            </a:r>
            <a:r>
              <a:rPr lang="en-GB" dirty="0" err="1"/>
              <a:t>Handelns</a:t>
            </a:r>
            <a:endParaRPr lang="bg-BG" dirty="0"/>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3487550176"/>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1643878827"/>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4291799750"/>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102561119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Zu </a:t>
            </a:r>
            <a:r>
              <a:rPr lang="en-US" b="1" dirty="0" err="1"/>
              <a:t>weich</a:t>
            </a:r>
            <a:endParaRPr lang="bg-BG" dirty="0"/>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Zu hart</a:t>
            </a:r>
            <a:endParaRPr lang="bg-BG"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70" y="2856963"/>
            <a:ext cx="131143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b="1" dirty="0" err="1">
                <a:solidFill>
                  <a:schemeClr val="tx1"/>
                </a:solidFill>
              </a:rPr>
              <a:t>Sicherheitgefahren</a:t>
            </a:r>
            <a:endParaRPr lang="bg-BG" b="1" dirty="0">
              <a:solidFill>
                <a:schemeClr val="tx1"/>
              </a:solidFill>
            </a:endParaRP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430443659"/>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15</a:t>
            </a:fld>
            <a:endParaRPr lang="en-US" dirty="0"/>
          </a:p>
        </p:txBody>
      </p:sp>
      <p:sp>
        <p:nvSpPr>
          <p:cNvPr id="6" name="Текстово поле 5">
            <a:extLst>
              <a:ext uri="{FF2B5EF4-FFF2-40B4-BE49-F238E27FC236}">
                <a16:creationId xmlns:a16="http://schemas.microsoft.com/office/drawing/2014/main"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81C46F-6748-4341-9055-CC0680AB38BA}"/>
              </a:ext>
            </a:extLst>
          </p:cNvPr>
          <p:cNvSpPr>
            <a:spLocks noGrp="1"/>
          </p:cNvSpPr>
          <p:nvPr>
            <p:ph type="title"/>
          </p:nvPr>
        </p:nvSpPr>
        <p:spPr/>
        <p:txBody>
          <a:bodyPr>
            <a:noAutofit/>
          </a:bodyPr>
          <a:lstStyle/>
          <a:p>
            <a:r>
              <a:rPr lang="en-GB" sz="2800" dirty="0" err="1"/>
              <a:t>Verhältnismässigkeit</a:t>
            </a:r>
            <a:r>
              <a:rPr lang="en-GB" sz="2800" dirty="0"/>
              <a:t> </a:t>
            </a:r>
            <a:r>
              <a:rPr lang="en-GB" sz="2800" dirty="0" err="1"/>
              <a:t>staatlichen</a:t>
            </a:r>
            <a:r>
              <a:rPr lang="en-GB" sz="2800" dirty="0"/>
              <a:t> </a:t>
            </a:r>
            <a:r>
              <a:rPr lang="en-GB" sz="2800" dirty="0" err="1"/>
              <a:t>Handelns</a:t>
            </a:r>
            <a:r>
              <a:rPr lang="en-GB" sz="2800" dirty="0"/>
              <a:t>: </a:t>
            </a:r>
            <a:r>
              <a:rPr lang="en-GB" sz="2800" dirty="0" err="1"/>
              <a:t>Übung</a:t>
            </a:r>
            <a:r>
              <a:rPr lang="en-GB" sz="2800" dirty="0"/>
              <a:t> 1</a:t>
            </a:r>
            <a:endParaRPr lang="bg-BG" sz="2800" dirty="0"/>
          </a:p>
        </p:txBody>
      </p:sp>
      <p:sp>
        <p:nvSpPr>
          <p:cNvPr id="6" name="Контейнер за номер на слайда 5">
            <a:extLst>
              <a:ext uri="{FF2B5EF4-FFF2-40B4-BE49-F238E27FC236}">
                <a16:creationId xmlns:a16="http://schemas.microsoft.com/office/drawing/2014/main" id="{C2B56EC9-F1DC-4F2F-9B65-60C05FF2D9CC}"/>
              </a:ext>
            </a:extLst>
          </p:cNvPr>
          <p:cNvSpPr>
            <a:spLocks noGrp="1"/>
          </p:cNvSpPr>
          <p:nvPr>
            <p:ph type="sldNum" sz="quarter" idx="12"/>
          </p:nvPr>
        </p:nvSpPr>
        <p:spPr/>
        <p:txBody>
          <a:bodyPr/>
          <a:lstStyle/>
          <a:p>
            <a:fld id="{CB318F78-A315-46C9-8B3F-2431B4397D31}" type="slidenum">
              <a:rPr lang="en-US" smtClean="0"/>
              <a:t>16</a:t>
            </a:fld>
            <a:endParaRPr lang="en-US" dirty="0"/>
          </a:p>
        </p:txBody>
      </p:sp>
      <p:grpSp>
        <p:nvGrpSpPr>
          <p:cNvPr id="15" name="Групиране 14">
            <a:extLst>
              <a:ext uri="{FF2B5EF4-FFF2-40B4-BE49-F238E27FC236}">
                <a16:creationId xmlns:a16="http://schemas.microsoft.com/office/drawing/2014/main"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id="{4BC7EA0B-EAFB-465B-BA2D-6732B1BC0610}"/>
                </a:ext>
              </a:extLst>
            </p:cNvPr>
            <p:cNvSpPr txBox="1"/>
            <p:nvPr/>
          </p:nvSpPr>
          <p:spPr>
            <a:xfrm>
              <a:off x="3771899" y="3657600"/>
              <a:ext cx="1600200" cy="1477328"/>
            </a:xfrm>
            <a:prstGeom prst="rect">
              <a:avLst/>
            </a:prstGeom>
            <a:noFill/>
          </p:spPr>
          <p:txBody>
            <a:bodyPr wrap="square">
              <a:spAutoFit/>
            </a:bodyPr>
            <a:lstStyle/>
            <a:p>
              <a:pPr algn="ctr"/>
              <a:r>
                <a:rPr lang="en-US" sz="1800" b="1" dirty="0">
                  <a:solidFill>
                    <a:schemeClr val="bg1"/>
                  </a:solidFill>
                </a:rPr>
                <a:t>Was </a:t>
              </a:r>
              <a:r>
                <a:rPr lang="en-US" sz="1800" b="1" dirty="0" err="1">
                  <a:solidFill>
                    <a:schemeClr val="bg1"/>
                  </a:solidFill>
                </a:rPr>
                <a:t>bedeutet</a:t>
              </a:r>
              <a:r>
                <a:rPr lang="en-US" sz="1800" b="1" dirty="0">
                  <a:solidFill>
                    <a:schemeClr val="bg1"/>
                  </a:solidFill>
                </a:rPr>
                <a:t> </a:t>
              </a:r>
              <a:r>
                <a:rPr lang="en-US" sz="1800" b="1" dirty="0" err="1">
                  <a:solidFill>
                    <a:schemeClr val="bg1"/>
                  </a:solidFill>
                </a:rPr>
                <a:t>Verhältnismässigkeit</a:t>
              </a:r>
              <a:r>
                <a:rPr lang="en-US" sz="1800" b="1" dirty="0">
                  <a:solidFill>
                    <a:schemeClr val="bg1"/>
                  </a:solidFill>
                </a:rPr>
                <a:t> von </a:t>
              </a:r>
              <a:r>
                <a:rPr lang="en-US" sz="1800" b="1" dirty="0" err="1">
                  <a:solidFill>
                    <a:schemeClr val="bg1"/>
                  </a:solidFill>
                </a:rPr>
                <a:t>staatlich</a:t>
              </a:r>
              <a:r>
                <a:rPr lang="en-US" b="1" dirty="0" err="1">
                  <a:solidFill>
                    <a:schemeClr val="bg1"/>
                  </a:solidFill>
                </a:rPr>
                <a:t>em</a:t>
              </a:r>
              <a:r>
                <a:rPr lang="en-US" sz="1800" b="1" dirty="0">
                  <a:solidFill>
                    <a:schemeClr val="bg1"/>
                  </a:solidFill>
                </a:rPr>
                <a:t> </a:t>
              </a:r>
              <a:r>
                <a:rPr lang="en-US" sz="1800" b="1" dirty="0" err="1">
                  <a:solidFill>
                    <a:schemeClr val="bg1"/>
                  </a:solidFill>
                </a:rPr>
                <a:t>Handeln</a:t>
              </a:r>
              <a:r>
                <a:rPr lang="en-US" sz="1800" b="1" dirty="0">
                  <a:solidFill>
                    <a:schemeClr val="bg1"/>
                  </a:solidFill>
                </a:rPr>
                <a:t>?</a:t>
              </a:r>
            </a:p>
          </p:txBody>
        </p:sp>
      </p:grpSp>
      <p:sp>
        <p:nvSpPr>
          <p:cNvPr id="10" name="Tekstvak 37">
            <a:extLst>
              <a:ext uri="{FF2B5EF4-FFF2-40B4-BE49-F238E27FC236}">
                <a16:creationId xmlns:a16="http://schemas.microsoft.com/office/drawing/2014/main" id="{C5571144-585E-4C12-B105-4B8D123757D6}"/>
              </a:ext>
            </a:extLst>
          </p:cNvPr>
          <p:cNvSpPr txBox="1"/>
          <p:nvPr/>
        </p:nvSpPr>
        <p:spPr>
          <a:xfrm>
            <a:off x="1676400" y="2417671"/>
            <a:ext cx="6096000" cy="461665"/>
          </a:xfrm>
          <a:prstGeom prst="rect">
            <a:avLst/>
          </a:prstGeom>
          <a:noFill/>
        </p:spPr>
        <p:txBody>
          <a:bodyPr wrap="square">
            <a:spAutoFit/>
          </a:bodyPr>
          <a:lstStyle/>
          <a:p>
            <a:pPr algn="ctr"/>
            <a:r>
              <a:rPr lang="en-GB" sz="2400" dirty="0">
                <a:latin typeface="Calibri" panose="020F0502020204030204" pitchFamily="34" charset="0"/>
                <a:ea typeface="Times New Roman" panose="02020603050405020304" pitchFamily="18" charset="0"/>
                <a:cs typeface="Times New Roman" panose="02020603050405020304" pitchFamily="18" charset="0"/>
              </a:rPr>
              <a:t>Bei </a:t>
            </a:r>
            <a:r>
              <a:rPr lang="en-GB" sz="2400" dirty="0" err="1">
                <a:latin typeface="Calibri" panose="020F0502020204030204" pitchFamily="34" charset="0"/>
                <a:ea typeface="Times New Roman" panose="02020603050405020304" pitchFamily="18" charset="0"/>
                <a:cs typeface="Times New Roman" panose="02020603050405020304" pitchFamily="18" charset="0"/>
              </a:rPr>
              <a:t>Referenz</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zu</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öffentlichen</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Einrichtungen</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11" name="Tekstvak 38">
            <a:extLst>
              <a:ext uri="{FF2B5EF4-FFF2-40B4-BE49-F238E27FC236}">
                <a16:creationId xmlns:a16="http://schemas.microsoft.com/office/drawing/2014/main" id="{B95B93C2-D921-4CA2-B863-B3481A06ED29}"/>
              </a:ext>
            </a:extLst>
          </p:cNvPr>
          <p:cNvSpPr txBox="1"/>
          <p:nvPr/>
        </p:nvSpPr>
        <p:spPr>
          <a:xfrm>
            <a:off x="1043034" y="3417968"/>
            <a:ext cx="2514600" cy="646331"/>
          </a:xfrm>
          <a:prstGeom prst="rect">
            <a:avLst/>
          </a:prstGeom>
          <a:noFill/>
        </p:spPr>
        <p:txBody>
          <a:bodyPr wrap="square">
            <a:spAutoFit/>
          </a:bodyPr>
          <a:lstStyle/>
          <a:p>
            <a:pPr algn="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Mehr</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positive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als</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negative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Effekte</a:t>
            </a:r>
            <a:endParaRPr lang="en-GB" dirty="0"/>
          </a:p>
        </p:txBody>
      </p:sp>
      <p:sp>
        <p:nvSpPr>
          <p:cNvPr id="12" name="Tekstvak 39">
            <a:extLst>
              <a:ext uri="{FF2B5EF4-FFF2-40B4-BE49-F238E27FC236}">
                <a16:creationId xmlns:a16="http://schemas.microsoft.com/office/drawing/2014/main" id="{79E96F83-434D-4367-82B0-A70043A0A546}"/>
              </a:ext>
            </a:extLst>
          </p:cNvPr>
          <p:cNvSpPr txBox="1"/>
          <p:nvPr/>
        </p:nvSpPr>
        <p:spPr>
          <a:xfrm>
            <a:off x="5562600" y="3429000"/>
            <a:ext cx="2362200" cy="646331"/>
          </a:xfrm>
          <a:prstGeom prst="rect">
            <a:avLst/>
          </a:prstGeom>
          <a:noFill/>
        </p:spPr>
        <p:txBody>
          <a:bodyPr wrap="square">
            <a:spAutoFit/>
          </a:bodyPr>
          <a:lstStyle/>
          <a:p>
            <a:r>
              <a:rPr lang="en-GB" dirty="0" err="1">
                <a:solidFill>
                  <a:srgbClr val="000000"/>
                </a:solidFill>
                <a:latin typeface="Calibri" panose="020F0502020204030204" pitchFamily="34" charset="0"/>
                <a:cs typeface="Times New Roman" panose="02020603050405020304" pitchFamily="18" charset="0"/>
              </a:rPr>
              <a:t>Vermeidung</a:t>
            </a:r>
            <a:r>
              <a:rPr lang="en-GB" dirty="0">
                <a:solidFill>
                  <a:srgbClr val="000000"/>
                </a:solidFill>
                <a:latin typeface="Calibri" panose="020F0502020204030204" pitchFamily="34" charset="0"/>
                <a:cs typeface="Times New Roman" panose="02020603050405020304" pitchFamily="18" charset="0"/>
              </a:rPr>
              <a:t> von </a:t>
            </a:r>
            <a:r>
              <a:rPr lang="en-GB" dirty="0" err="1">
                <a:solidFill>
                  <a:srgbClr val="000000"/>
                </a:solidFill>
                <a:latin typeface="Calibri" panose="020F0502020204030204" pitchFamily="34" charset="0"/>
                <a:cs typeface="Times New Roman" panose="02020603050405020304" pitchFamily="18" charset="0"/>
              </a:rPr>
              <a:t>unnötigen</a:t>
            </a:r>
            <a:r>
              <a:rPr lang="en-GB" dirty="0">
                <a:solidFill>
                  <a:srgbClr val="000000"/>
                </a:solidFill>
                <a:latin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cs typeface="Times New Roman" panose="02020603050405020304" pitchFamily="18" charset="0"/>
              </a:rPr>
              <a:t>Repressalien</a:t>
            </a:r>
            <a:endParaRPr lang="en-GB" dirty="0"/>
          </a:p>
        </p:txBody>
      </p:sp>
      <p:sp>
        <p:nvSpPr>
          <p:cNvPr id="13" name="Tekstvak 40">
            <a:extLst>
              <a:ext uri="{FF2B5EF4-FFF2-40B4-BE49-F238E27FC236}">
                <a16:creationId xmlns:a16="http://schemas.microsoft.com/office/drawing/2014/main" id="{78BE4C80-47AC-4AD4-9F79-691F8544E8E9}"/>
              </a:ext>
            </a:extLst>
          </p:cNvPr>
          <p:cNvSpPr txBox="1"/>
          <p:nvPr/>
        </p:nvSpPr>
        <p:spPr>
          <a:xfrm>
            <a:off x="1043034" y="4928369"/>
            <a:ext cx="2514600" cy="646331"/>
          </a:xfrm>
          <a:prstGeom prst="rect">
            <a:avLst/>
          </a:prstGeom>
          <a:noFill/>
        </p:spPr>
        <p:txBody>
          <a:bodyPr wrap="square">
            <a:spAutoFit/>
          </a:bodyPr>
          <a:lstStyle/>
          <a:p>
            <a:pPr algn="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Schutz von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hohen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vor</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niedrigen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Werten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14" name="Tekstvak 41">
            <a:extLst>
              <a:ext uri="{FF2B5EF4-FFF2-40B4-BE49-F238E27FC236}">
                <a16:creationId xmlns:a16="http://schemas.microsoft.com/office/drawing/2014/main" id="{3E36C78C-5B0E-4D8A-871A-CAE9165D16C6}"/>
              </a:ext>
            </a:extLst>
          </p:cNvPr>
          <p:cNvSpPr txBox="1"/>
          <p:nvPr/>
        </p:nvSpPr>
        <p:spPr>
          <a:xfrm>
            <a:off x="5562600" y="5117068"/>
            <a:ext cx="2514600" cy="369332"/>
          </a:xfrm>
          <a:prstGeom prst="rect">
            <a:avLst/>
          </a:prstGeom>
          <a:noFill/>
        </p:spPr>
        <p:txBody>
          <a:bodyPr wrap="square">
            <a:spAutoFit/>
          </a:bodyPr>
          <a:lstStyle/>
          <a:p>
            <a:r>
              <a:rPr lang="en-GB" dirty="0" err="1">
                <a:solidFill>
                  <a:srgbClr val="000000"/>
                </a:solidFill>
                <a:latin typeface="Calibri" panose="020F0502020204030204" pitchFamily="34" charset="0"/>
                <a:cs typeface="Times New Roman" panose="02020603050405020304" pitchFamily="18" charset="0"/>
              </a:rPr>
              <a:t>Angemessenheit</a:t>
            </a:r>
            <a:endParaRPr lang="en-GB" dirty="0"/>
          </a:p>
        </p:txBody>
      </p:sp>
      <p:sp>
        <p:nvSpPr>
          <p:cNvPr id="16" name="Текстово поле 15">
            <a:extLst>
              <a:ext uri="{FF2B5EF4-FFF2-40B4-BE49-F238E27FC236}">
                <a16:creationId xmlns:a16="http://schemas.microsoft.com/office/drawing/2014/main"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Autofit/>
          </a:bodyPr>
          <a:lstStyle/>
          <a:p>
            <a:r>
              <a:rPr lang="en-GB" sz="2800" dirty="0" err="1"/>
              <a:t>Verhältnismässigkeit</a:t>
            </a:r>
            <a:r>
              <a:rPr lang="en-GB" sz="2800" dirty="0"/>
              <a:t> </a:t>
            </a:r>
            <a:r>
              <a:rPr lang="en-GB" sz="2800" dirty="0" err="1"/>
              <a:t>staatlichen</a:t>
            </a:r>
            <a:r>
              <a:rPr lang="en-GB" sz="2800" dirty="0"/>
              <a:t> </a:t>
            </a:r>
            <a:r>
              <a:rPr lang="en-GB" sz="2800" dirty="0" err="1"/>
              <a:t>Handelns</a:t>
            </a:r>
            <a:r>
              <a:rPr lang="en-GB" sz="2800" dirty="0"/>
              <a:t>: </a:t>
            </a:r>
            <a:r>
              <a:rPr lang="en-GB" sz="2800" dirty="0" err="1"/>
              <a:t>Übung</a:t>
            </a:r>
            <a:r>
              <a:rPr lang="en-GB" sz="2800" dirty="0"/>
              <a:t>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Anleitungen </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Zielgruppen</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Was </a:t>
            </a:r>
            <a:r>
              <a:rPr lang="en-GB" sz="2400" dirty="0" err="1">
                <a:solidFill>
                  <a:srgbClr val="0770B1"/>
                </a:solidFill>
                <a:latin typeface="+mj-lt"/>
                <a:ea typeface="+mj-ea"/>
                <a:cs typeface="+mj-cs"/>
              </a:rPr>
              <a:t>ist</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verhältnismässig</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87A70A96-17A7-4FFF-9288-66BF019D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00678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Autofit/>
          </a:bodyPr>
          <a:lstStyle/>
          <a:p>
            <a:r>
              <a:rPr lang="en-GB" sz="2400" dirty="0" err="1"/>
              <a:t>Verhältnismässigkeit</a:t>
            </a:r>
            <a:r>
              <a:rPr lang="en-GB" sz="2400" dirty="0"/>
              <a:t> </a:t>
            </a:r>
            <a:r>
              <a:rPr lang="en-GB" sz="2400" dirty="0" err="1"/>
              <a:t>staatlichen</a:t>
            </a:r>
            <a:r>
              <a:rPr lang="en-GB" sz="2400" dirty="0"/>
              <a:t> </a:t>
            </a:r>
            <a:r>
              <a:rPr lang="en-GB" sz="2400" dirty="0" err="1"/>
              <a:t>Handelns</a:t>
            </a:r>
            <a:r>
              <a:rPr lang="en-GB" sz="2400" dirty="0"/>
              <a:t>: </a:t>
            </a:r>
            <a:r>
              <a:rPr lang="en-GB" sz="2400" dirty="0" err="1"/>
              <a:t>Szenario</a:t>
            </a:r>
            <a:r>
              <a:rPr lang="en-GB" sz="2400" dirty="0"/>
              <a:t> 1</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Argumentation der Verhältnismässig-keit</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Argumentation der Unverhältnis-mässigkeit</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GB" b="1" dirty="0" err="1"/>
              <a:t>Waren</a:t>
            </a:r>
            <a:r>
              <a:rPr lang="en-GB" b="1" dirty="0"/>
              <a:t> die </a:t>
            </a:r>
            <a:r>
              <a:rPr lang="en-GB" b="1" dirty="0" err="1"/>
              <a:t>Handlungen</a:t>
            </a:r>
            <a:r>
              <a:rPr lang="en-GB" b="1" dirty="0"/>
              <a:t> </a:t>
            </a:r>
            <a:r>
              <a:rPr lang="en-GB" b="1" dirty="0" err="1"/>
              <a:t>verhältnismässig</a:t>
            </a:r>
            <a:r>
              <a:rPr lang="en-GB" b="1" dirty="0"/>
              <a:t>? </a:t>
            </a:r>
            <a:endParaRPr b="1"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Lesen</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err="1"/>
              <a:t>Frage</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200" dirty="0"/>
              <a:t>In </a:t>
            </a:r>
            <a:r>
              <a:rPr lang="en-US" sz="2200" dirty="0" err="1"/>
              <a:t>welchen</a:t>
            </a:r>
            <a:r>
              <a:rPr lang="en-US" sz="2200" dirty="0"/>
              <a:t> </a:t>
            </a:r>
            <a:r>
              <a:rPr lang="en-US" sz="2200" dirty="0" err="1"/>
              <a:t>Situationen</a:t>
            </a:r>
            <a:r>
              <a:rPr lang="en-US" sz="2200" dirty="0"/>
              <a:t> </a:t>
            </a:r>
            <a:r>
              <a:rPr lang="en-US" sz="2200" dirty="0" err="1"/>
              <a:t>können</a:t>
            </a:r>
            <a:r>
              <a:rPr lang="en-US" sz="2200" dirty="0"/>
              <a:t> Sie das </a:t>
            </a:r>
            <a:r>
              <a:rPr lang="en-US" sz="2200" dirty="0" err="1"/>
              <a:t>bisher</a:t>
            </a:r>
            <a:r>
              <a:rPr lang="en-US" sz="2200" dirty="0"/>
              <a:t> </a:t>
            </a:r>
            <a:r>
              <a:rPr lang="en-US" sz="2200" dirty="0" err="1"/>
              <a:t>gelernte</a:t>
            </a:r>
            <a:r>
              <a:rPr lang="en-US" sz="2200" dirty="0"/>
              <a:t> </a:t>
            </a:r>
            <a:r>
              <a:rPr lang="en-US" sz="2200" dirty="0" err="1"/>
              <a:t>anwenden</a:t>
            </a:r>
            <a:r>
              <a:rPr lang="en-US" sz="2200" dirty="0"/>
              <a:t>? </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1</a:t>
            </a:fld>
            <a:endParaRPr lang="en-US"/>
          </a:p>
        </p:txBody>
      </p:sp>
      <p:sp>
        <p:nvSpPr>
          <p:cNvPr id="5" name="Текстово поле 4">
            <a:extLst>
              <a:ext uri="{FF2B5EF4-FFF2-40B4-BE49-F238E27FC236}">
                <a16:creationId xmlns:a16="http://schemas.microsoft.com/office/drawing/2014/main" id="{DB919C4D-AF10-4253-9BB5-7F62F0837FA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9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Autofit/>
          </a:bodyPr>
          <a:lstStyle/>
          <a:p>
            <a:r>
              <a:rPr lang="en-GB" sz="2400" dirty="0" err="1"/>
              <a:t>Verhältnismässigkeit</a:t>
            </a:r>
            <a:r>
              <a:rPr lang="en-GB" sz="2400" dirty="0"/>
              <a:t> </a:t>
            </a:r>
            <a:r>
              <a:rPr lang="en-GB" sz="2400" dirty="0" err="1"/>
              <a:t>staatlichen</a:t>
            </a:r>
            <a:r>
              <a:rPr lang="en-GB" sz="2400" dirty="0"/>
              <a:t> </a:t>
            </a:r>
            <a:r>
              <a:rPr lang="en-GB" sz="2400" dirty="0" err="1"/>
              <a:t>Handelns</a:t>
            </a:r>
            <a:r>
              <a:rPr lang="en-GB" sz="2400" dirty="0"/>
              <a:t>: </a:t>
            </a:r>
            <a:r>
              <a:rPr lang="en-GB" sz="2400" dirty="0" err="1"/>
              <a:t>Szenario</a:t>
            </a:r>
            <a:r>
              <a:rPr lang="en-GB" sz="2400" dirty="0"/>
              <a:t> 1 </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19</a:t>
            </a:fld>
            <a:endParaRPr lang="en-US" dirty="0"/>
          </a:p>
        </p:txBody>
      </p:sp>
      <p:sp>
        <p:nvSpPr>
          <p:cNvPr id="24" name="Текстово поле 23">
            <a:extLst>
              <a:ext uri="{FF2B5EF4-FFF2-40B4-BE49-F238E27FC236}">
                <a16:creationId xmlns:a16="http://schemas.microsoft.com/office/drawing/2014/main" id="{E29E371F-7993-4170-B153-A5E1172781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39" name="Google Shape;18;p1">
            <a:extLst>
              <a:ext uri="{FF2B5EF4-FFF2-40B4-BE49-F238E27FC236}">
                <a16:creationId xmlns:a16="http://schemas.microsoft.com/office/drawing/2014/main" id="{BEBFB06B-39FD-4C7E-B415-F3DCDF4DAB1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40" name="Google Shape;25;p1">
            <a:extLst>
              <a:ext uri="{FF2B5EF4-FFF2-40B4-BE49-F238E27FC236}">
                <a16:creationId xmlns:a16="http://schemas.microsoft.com/office/drawing/2014/main" id="{6D86BFE6-3781-404E-9596-797F8C3CF9DF}"/>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1" name="Google Shape;26;p1">
            <a:extLst>
              <a:ext uri="{FF2B5EF4-FFF2-40B4-BE49-F238E27FC236}">
                <a16:creationId xmlns:a16="http://schemas.microsoft.com/office/drawing/2014/main" id="{7F0D4B49-5021-43FE-926A-E0B9D07D144B}"/>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2" name="Google Shape;28;p1">
            <a:extLst>
              <a:ext uri="{FF2B5EF4-FFF2-40B4-BE49-F238E27FC236}">
                <a16:creationId xmlns:a16="http://schemas.microsoft.com/office/drawing/2014/main" id="{3DB597AC-B425-4D75-BC60-8EB0F0C9095B}"/>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3" name="Google Shape;29;p1">
            <a:extLst>
              <a:ext uri="{FF2B5EF4-FFF2-40B4-BE49-F238E27FC236}">
                <a16:creationId xmlns:a16="http://schemas.microsoft.com/office/drawing/2014/main" id="{C0F86C87-43FE-41B7-82C9-07AC905E3F42}"/>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Anleitungen </a:t>
            </a:r>
            <a:endParaRPr dirty="0">
              <a:solidFill>
                <a:schemeClr val="tx1">
                  <a:lumMod val="75000"/>
                  <a:lumOff val="25000"/>
                </a:schemeClr>
              </a:solidFill>
            </a:endParaRPr>
          </a:p>
        </p:txBody>
      </p:sp>
      <p:sp>
        <p:nvSpPr>
          <p:cNvPr id="44" name="Google Shape;32;p1">
            <a:extLst>
              <a:ext uri="{FF2B5EF4-FFF2-40B4-BE49-F238E27FC236}">
                <a16:creationId xmlns:a16="http://schemas.microsoft.com/office/drawing/2014/main" id="{1FD3AEE2-D15F-41DC-88D8-A48A5A84FED0}"/>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5" name="Google Shape;33;p1">
            <a:extLst>
              <a:ext uri="{FF2B5EF4-FFF2-40B4-BE49-F238E27FC236}">
                <a16:creationId xmlns:a16="http://schemas.microsoft.com/office/drawing/2014/main" id="{BF36F509-06EB-4734-8C39-FA3FA00F511A}"/>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6" name="Google Shape;34;p1">
            <a:extLst>
              <a:ext uri="{FF2B5EF4-FFF2-40B4-BE49-F238E27FC236}">
                <a16:creationId xmlns:a16="http://schemas.microsoft.com/office/drawing/2014/main" id="{9772292B-9B68-4C1C-B2F8-DC2EF775D2BA}"/>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7" name="Google Shape;35;p1">
            <a:extLst>
              <a:ext uri="{FF2B5EF4-FFF2-40B4-BE49-F238E27FC236}">
                <a16:creationId xmlns:a16="http://schemas.microsoft.com/office/drawing/2014/main" id="{7E743D27-37ED-4678-9484-C87FC16811C8}"/>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48" name="Google Shape;37;p1">
            <a:extLst>
              <a:ext uri="{FF2B5EF4-FFF2-40B4-BE49-F238E27FC236}">
                <a16:creationId xmlns:a16="http://schemas.microsoft.com/office/drawing/2014/main" id="{6B390AE6-A878-4957-8410-5C6C5B43AA1B}"/>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49" name="Google Shape;38;p1">
            <a:extLst>
              <a:ext uri="{FF2B5EF4-FFF2-40B4-BE49-F238E27FC236}">
                <a16:creationId xmlns:a16="http://schemas.microsoft.com/office/drawing/2014/main" id="{28B91745-8932-4448-AB97-2D1BBAA6C719}"/>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Zielgruppen</a:t>
            </a:r>
            <a:endParaRPr dirty="0">
              <a:solidFill>
                <a:schemeClr val="tx1">
                  <a:lumMod val="75000"/>
                  <a:lumOff val="25000"/>
                </a:schemeClr>
              </a:solidFill>
            </a:endParaRPr>
          </a:p>
        </p:txBody>
      </p:sp>
      <p:sp>
        <p:nvSpPr>
          <p:cNvPr id="50" name="Google Shape;40;p1">
            <a:extLst>
              <a:ext uri="{FF2B5EF4-FFF2-40B4-BE49-F238E27FC236}">
                <a16:creationId xmlns:a16="http://schemas.microsoft.com/office/drawing/2014/main" id="{E5FAC6E8-65CC-49D4-BCBD-5AE309A4A091}"/>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51" name="Google Shape;41;p1">
            <a:extLst>
              <a:ext uri="{FF2B5EF4-FFF2-40B4-BE49-F238E27FC236}">
                <a16:creationId xmlns:a16="http://schemas.microsoft.com/office/drawing/2014/main" id="{6CFBC7E8-0ACC-40AA-AF61-F2ACB3D3D1C6}"/>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
        <p:nvSpPr>
          <p:cNvPr id="52" name="Tekstvak 86">
            <a:extLst>
              <a:ext uri="{FF2B5EF4-FFF2-40B4-BE49-F238E27FC236}">
                <a16:creationId xmlns:a16="http://schemas.microsoft.com/office/drawing/2014/main" id="{B1A2791D-C822-4890-9C6B-0C1123DA76EE}"/>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Was </a:t>
            </a:r>
            <a:r>
              <a:rPr lang="en-GB" sz="2400" dirty="0" err="1">
                <a:solidFill>
                  <a:srgbClr val="0770B1"/>
                </a:solidFill>
                <a:latin typeface="+mj-lt"/>
                <a:ea typeface="+mj-ea"/>
                <a:cs typeface="+mj-cs"/>
              </a:rPr>
              <a:t>ist</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verhältnismässig</a:t>
            </a:r>
            <a:r>
              <a:rPr lang="en-GB" sz="2400" dirty="0">
                <a:solidFill>
                  <a:srgbClr val="0770B1"/>
                </a:solidFill>
                <a:latin typeface="+mj-lt"/>
                <a:ea typeface="+mj-ea"/>
                <a:cs typeface="+mj-cs"/>
              </a:rPr>
              <a:t>?</a:t>
            </a:r>
          </a:p>
        </p:txBody>
      </p:sp>
    </p:spTree>
    <p:extLst>
      <p:ext uri="{BB962C8B-B14F-4D97-AF65-F5344CB8AC3E}">
        <p14:creationId xmlns:p14="http://schemas.microsoft.com/office/powerpoint/2010/main" val="60475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Autofit/>
          </a:bodyPr>
          <a:lstStyle/>
          <a:p>
            <a:r>
              <a:rPr lang="en-GB" sz="2400" dirty="0" err="1"/>
              <a:t>Verhältnismässigkeit</a:t>
            </a:r>
            <a:r>
              <a:rPr lang="en-GB" sz="2400" dirty="0"/>
              <a:t> </a:t>
            </a:r>
            <a:r>
              <a:rPr lang="en-GB" sz="2400" dirty="0" err="1"/>
              <a:t>staatlichen</a:t>
            </a:r>
            <a:r>
              <a:rPr lang="en-GB" sz="2400" dirty="0"/>
              <a:t> </a:t>
            </a:r>
            <a:r>
              <a:rPr lang="en-GB" sz="2400" dirty="0" err="1"/>
              <a:t>Handelns</a:t>
            </a:r>
            <a:r>
              <a:rPr lang="en-GB" sz="2400" dirty="0"/>
              <a:t>: </a:t>
            </a:r>
            <a:r>
              <a:rPr lang="en-GB" sz="2400" dirty="0" err="1"/>
              <a:t>Szenario</a:t>
            </a:r>
            <a:r>
              <a:rPr lang="en-GB" sz="2400" dirty="0"/>
              <a:t> 2</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13" name="Текстово поле 12">
            <a:extLst>
              <a:ext uri="{FF2B5EF4-FFF2-40B4-BE49-F238E27FC236}">
                <a16:creationId xmlns:a16="http://schemas.microsoft.com/office/drawing/2014/main" id="{27A44800-0E0B-4BF0-BDEA-CD6F7EBC9A3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14" name="Circle">
            <a:extLst>
              <a:ext uri="{FF2B5EF4-FFF2-40B4-BE49-F238E27FC236}">
                <a16:creationId xmlns:a16="http://schemas.microsoft.com/office/drawing/2014/main" id="{972C362C-75CD-485E-96FA-220998941669}"/>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Argumentation der Verhältnismässig-keit</a:t>
            </a:r>
            <a:endParaRPr sz="1600" b="1" dirty="0"/>
          </a:p>
        </p:txBody>
      </p:sp>
      <p:sp>
        <p:nvSpPr>
          <p:cNvPr id="15" name="Line">
            <a:extLst>
              <a:ext uri="{FF2B5EF4-FFF2-40B4-BE49-F238E27FC236}">
                <a16:creationId xmlns:a16="http://schemas.microsoft.com/office/drawing/2014/main" id="{185DD9D8-E01C-44DA-9AED-BA887434A035}"/>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7" name="Circle">
            <a:extLst>
              <a:ext uri="{FF2B5EF4-FFF2-40B4-BE49-F238E27FC236}">
                <a16:creationId xmlns:a16="http://schemas.microsoft.com/office/drawing/2014/main" id="{68FBBAA0-8B86-40A3-9610-B459645BB392}"/>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Argumentation der Unverhältnis-mässigkeit</a:t>
            </a:r>
            <a:endParaRPr sz="1600" b="1" dirty="0"/>
          </a:p>
        </p:txBody>
      </p:sp>
      <p:sp>
        <p:nvSpPr>
          <p:cNvPr id="18" name="Line">
            <a:extLst>
              <a:ext uri="{FF2B5EF4-FFF2-40B4-BE49-F238E27FC236}">
                <a16:creationId xmlns:a16="http://schemas.microsoft.com/office/drawing/2014/main" id="{4A7ECB7C-1BD5-4C35-BC32-BF32F66E6D31}"/>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22" name="Circle">
            <a:extLst>
              <a:ext uri="{FF2B5EF4-FFF2-40B4-BE49-F238E27FC236}">
                <a16:creationId xmlns:a16="http://schemas.microsoft.com/office/drawing/2014/main" id="{2544992D-9AEA-4B04-BB09-D5BA184F44B1}"/>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GB" b="1" dirty="0" err="1"/>
              <a:t>Waren</a:t>
            </a:r>
            <a:r>
              <a:rPr lang="en-GB" b="1" dirty="0"/>
              <a:t> die </a:t>
            </a:r>
            <a:r>
              <a:rPr lang="en-GB" b="1" dirty="0" err="1"/>
              <a:t>Handlungen</a:t>
            </a:r>
            <a:r>
              <a:rPr lang="en-GB" b="1" dirty="0"/>
              <a:t> </a:t>
            </a:r>
            <a:r>
              <a:rPr lang="en-GB" b="1" dirty="0" err="1"/>
              <a:t>verhältnismässig</a:t>
            </a:r>
            <a:r>
              <a:rPr lang="en-GB" b="1" dirty="0"/>
              <a:t>? </a:t>
            </a:r>
            <a:endParaRPr b="1" dirty="0"/>
          </a:p>
        </p:txBody>
      </p:sp>
      <p:grpSp>
        <p:nvGrpSpPr>
          <p:cNvPr id="24" name="Group">
            <a:extLst>
              <a:ext uri="{FF2B5EF4-FFF2-40B4-BE49-F238E27FC236}">
                <a16:creationId xmlns:a16="http://schemas.microsoft.com/office/drawing/2014/main" id="{133350B4-5EE7-4F00-BB56-693EA6A3224B}"/>
              </a:ext>
            </a:extLst>
          </p:cNvPr>
          <p:cNvGrpSpPr/>
          <p:nvPr/>
        </p:nvGrpSpPr>
        <p:grpSpPr>
          <a:xfrm>
            <a:off x="3643632" y="2286000"/>
            <a:ext cx="2176332" cy="1729709"/>
            <a:chOff x="-13" y="7"/>
            <a:chExt cx="2211481" cy="2211866"/>
          </a:xfrm>
        </p:grpSpPr>
        <p:sp>
          <p:nvSpPr>
            <p:cNvPr id="25" name="Circle">
              <a:extLst>
                <a:ext uri="{FF2B5EF4-FFF2-40B4-BE49-F238E27FC236}">
                  <a16:creationId xmlns:a16="http://schemas.microsoft.com/office/drawing/2014/main" id="{AB0B1409-2BA2-4CCC-B0F5-AEFE6C29E76E}"/>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Lesen</a:t>
              </a:r>
              <a:endParaRPr sz="3600" dirty="0">
                <a:solidFill>
                  <a:schemeClr val="tx1">
                    <a:lumMod val="75000"/>
                    <a:lumOff val="25000"/>
                  </a:schemeClr>
                </a:solidFill>
              </a:endParaRPr>
            </a:p>
          </p:txBody>
        </p:sp>
        <p:sp>
          <p:nvSpPr>
            <p:cNvPr id="26" name="Freeform 4">
              <a:extLst>
                <a:ext uri="{FF2B5EF4-FFF2-40B4-BE49-F238E27FC236}">
                  <a16:creationId xmlns:a16="http://schemas.microsoft.com/office/drawing/2014/main" id="{117D3DFD-AABC-46A8-B308-14763B33618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7" name="Rechte verbindingslijn 22">
            <a:extLst>
              <a:ext uri="{FF2B5EF4-FFF2-40B4-BE49-F238E27FC236}">
                <a16:creationId xmlns:a16="http://schemas.microsoft.com/office/drawing/2014/main" id="{12B84A5F-6165-46A1-8B2E-A943AF33D59B}"/>
              </a:ext>
            </a:extLst>
          </p:cNvPr>
          <p:cNvCxnSpPr>
            <a:cxnSpLocks/>
            <a:endCxn id="22"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53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22"/>
                                        </p:tgtEl>
                                        <p:attrNameLst>
                                          <p:attrName>style.visibility</p:attrName>
                                        </p:attrNameLst>
                                      </p:cBhvr>
                                      <p:to>
                                        <p:strVal val="visible"/>
                                      </p:to>
                                    </p:set>
                                    <p:animEffect transition="in" filter="box(out)">
                                      <p:cBhvr>
                                        <p:cTn id="11" dur="600"/>
                                        <p:tgtEl>
                                          <p:spTgt spid="22"/>
                                        </p:tgtEl>
                                      </p:cBhvr>
                                    </p:animEffect>
                                  </p:childTnLst>
                                </p:cTn>
                              </p:par>
                              <p:par>
                                <p:cTn id="12" presetID="1"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15"/>
                                        </p:tgtEl>
                                        <p:attrNameLst>
                                          <p:attrName>style.visibility</p:attrName>
                                        </p:attrNameLst>
                                      </p:cBhvr>
                                      <p:to>
                                        <p:strVal val="visible"/>
                                      </p:to>
                                    </p:set>
                                    <p:animEffect transition="in" filter="wipe(up)">
                                      <p:cBhvr>
                                        <p:cTn id="18" dur="600"/>
                                        <p:tgtEl>
                                          <p:spTgt spid="15"/>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14"/>
                                        </p:tgtEl>
                                        <p:attrNameLst>
                                          <p:attrName>style.visibility</p:attrName>
                                        </p:attrNameLst>
                                      </p:cBhvr>
                                      <p:to>
                                        <p:strVal val="visible"/>
                                      </p:to>
                                    </p:set>
                                    <p:animEffect transition="in" filter="box(out)">
                                      <p:cBhvr>
                                        <p:cTn id="22" dur="6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8"/>
                                        </p:tgtEl>
                                        <p:attrNameLst>
                                          <p:attrName>style.visibility</p:attrName>
                                        </p:attrNameLst>
                                      </p:cBhvr>
                                      <p:to>
                                        <p:strVal val="visible"/>
                                      </p:to>
                                    </p:set>
                                    <p:animEffect transition="in" filter="wipe(up)">
                                      <p:cBhvr>
                                        <p:cTn id="27" dur="600"/>
                                        <p:tgtEl>
                                          <p:spTgt spid="18"/>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7"/>
                                        </p:tgtEl>
                                        <p:attrNameLst>
                                          <p:attrName>style.visibility</p:attrName>
                                        </p:attrNameLst>
                                      </p:cBhvr>
                                      <p:to>
                                        <p:strVal val="visible"/>
                                      </p:to>
                                    </p:set>
                                    <p:animEffect transition="in" filter="box(out)">
                                      <p:cBhvr>
                                        <p:cTn id="31" dur="6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5" grpId="0" animBg="1" advAuto="0"/>
      <p:bldP spid="17" grpId="0" animBg="1" advAuto="0"/>
      <p:bldP spid="18" grpId="0" animBg="1" advAuto="0"/>
      <p:bldP spid="22"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4294967295"/>
          </p:nvPr>
        </p:nvSpPr>
        <p:spPr>
          <a:xfrm>
            <a:off x="263039" y="250825"/>
            <a:ext cx="4140200" cy="6356350"/>
          </a:xfrm>
        </p:spPr>
        <p:txBody>
          <a:bodyPr>
            <a:normAutofit fontScale="85000" lnSpcReduction="10000"/>
          </a:bodyPr>
          <a:lstStyle/>
          <a:p>
            <a:pPr marL="0" indent="0" algn="ctr">
              <a:lnSpc>
                <a:spcPct val="115000"/>
              </a:lnSpc>
              <a:spcAft>
                <a:spcPts val="600"/>
              </a:spcAft>
              <a:buNone/>
            </a:pPr>
            <a:r>
              <a:rPr lang="de-DE" sz="1800" b="1" dirty="0">
                <a:latin typeface="Calibri" panose="020F0502020204030204" pitchFamily="34" charset="0"/>
                <a:cs typeface="Times New Roman" panose="02020603050405020304" pitchFamily="18" charset="0"/>
              </a:rPr>
              <a:t>Szenario Tödliche Polizei</a:t>
            </a:r>
          </a:p>
          <a:p>
            <a:pPr marL="0" indent="0" algn="just">
              <a:lnSpc>
                <a:spcPct val="115000"/>
              </a:lnSpc>
              <a:spcAft>
                <a:spcPts val="600"/>
              </a:spcAft>
              <a:buNone/>
            </a:pPr>
            <a:r>
              <a:rPr lang="de-DE" sz="1800" dirty="0">
                <a:latin typeface="Calibri" panose="020F0502020204030204" pitchFamily="34" charset="0"/>
                <a:cs typeface="Times New Roman" panose="02020603050405020304" pitchFamily="18" charset="0"/>
              </a:rPr>
              <a:t>Eine Strafverfolgungsbehörde erhält Informationen darüber, dass eine Gruppe radikalisierter junger Menschen einen terroristischen Akt begehen will, der vielen Menschen Schaden zufügen könnte. Vier von ihnen werden verfolgt, wie sie einen Sprengsatz in ein Auto laden und zu einem unbekannten Ziel fahren.</a:t>
            </a:r>
          </a:p>
          <a:p>
            <a:pPr marL="0" indent="0" algn="just">
              <a:lnSpc>
                <a:spcPct val="115000"/>
              </a:lnSpc>
              <a:spcAft>
                <a:spcPts val="600"/>
              </a:spcAft>
              <a:buNone/>
            </a:pPr>
            <a:r>
              <a:rPr lang="de-DE" sz="1800" dirty="0">
                <a:latin typeface="Calibri" panose="020F0502020204030204" pitchFamily="34" charset="0"/>
                <a:cs typeface="Times New Roman" panose="02020603050405020304" pitchFamily="18" charset="0"/>
              </a:rPr>
              <a:t>Während der Fahrt entgehen sie der Überwachung, werden aber innerhalb von zwei Stunden von Überwachungsteams wieder identifiziert. Zu diesem Zeitpunkt fahren sie ein anderes Auto als das, in dem sie die Sprengkörper geladen haben.</a:t>
            </a:r>
          </a:p>
          <a:p>
            <a:pPr marL="0" indent="0" algn="just">
              <a:lnSpc>
                <a:spcPct val="115000"/>
              </a:lnSpc>
              <a:spcAft>
                <a:spcPts val="600"/>
              </a:spcAft>
              <a:buNone/>
            </a:pPr>
            <a:r>
              <a:rPr lang="de-DE" sz="1800" dirty="0">
                <a:latin typeface="Calibri" panose="020F0502020204030204" pitchFamily="34" charset="0"/>
                <a:cs typeface="Times New Roman" panose="02020603050405020304" pitchFamily="18" charset="0"/>
              </a:rPr>
              <a:t>Die Behörden planen nicht, sie von der regulären Polizei abzufangen, sondern von speziell ausgebildeten, militärähnlichen Truppen, die zuvor in Kriegsgebieten eingesetzt wurden und darauf trainiert sind, zum Töten zu schießen. Die Truppen erhalten relativ weit gefasste Einsatzregeln, die es ihnen erlauben, das Feuer zu eröffnen, wenn sie glauben, dass eine Lebensgefahr besteht, und können eine Warnung vermeiden, wenn sie eine solche Warnung für nicht durchführbar halten.</a:t>
            </a:r>
            <a:endParaRPr lang="nl-NL"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572000" y="479425"/>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600"/>
              </a:spcAft>
              <a:buNone/>
            </a:pPr>
            <a:r>
              <a:rPr lang="de-DE" sz="1400" dirty="0">
                <a:latin typeface="Calibri" panose="020F0502020204030204" pitchFamily="34" charset="0"/>
                <a:ea typeface="Calibri" panose="020F0502020204030204" pitchFamily="34" charset="0"/>
                <a:cs typeface="Times New Roman" panose="02020603050405020304" pitchFamily="18" charset="0"/>
              </a:rPr>
              <a:t>Die vier werden gestoppt und von diesen Truppen konfrontiert. In dem Glauben, in der Tasche nach dem Auslöser eines Sprengsatzes zu greifen, schießen die Truppen direkt auf die Leiche und töten alle Teilnehmer der Gruppe.</a:t>
            </a:r>
          </a:p>
          <a:p>
            <a:pPr marL="0" indent="0" algn="just">
              <a:lnSpc>
                <a:spcPct val="115000"/>
              </a:lnSpc>
              <a:spcAft>
                <a:spcPts val="600"/>
              </a:spcAft>
              <a:buNone/>
            </a:pPr>
            <a:r>
              <a:rPr lang="de-DE" sz="1400" dirty="0">
                <a:latin typeface="Calibri" panose="020F0502020204030204" pitchFamily="34" charset="0"/>
                <a:ea typeface="Calibri" panose="020F0502020204030204" pitchFamily="34" charset="0"/>
                <a:cs typeface="Times New Roman" panose="02020603050405020304" pitchFamily="18" charset="0"/>
              </a:rPr>
              <a:t>Bei der Untersuchung ihrer Leichen stellt sich heraus, dass keiner eine Waffe oder den Abzug des Sprengsatzes bei sich hatte und dass das Auto, das sie fuhren, nicht mit Sprengstoff bestückt war. Das Auto, in dem der Sprengsatz festgehalten wurde, wird 20 km entfernt aufgefunden.</a:t>
            </a:r>
          </a:p>
          <a:p>
            <a:pPr marL="0" indent="0" algn="just">
              <a:lnSpc>
                <a:spcPct val="115000"/>
              </a:lnSpc>
              <a:spcAft>
                <a:spcPts val="600"/>
              </a:spcAft>
              <a:buNone/>
            </a:pPr>
            <a:r>
              <a:rPr lang="de-DE" sz="1400" dirty="0">
                <a:latin typeface="Calibri" panose="020F0502020204030204" pitchFamily="34" charset="0"/>
                <a:ea typeface="Calibri" panose="020F0502020204030204" pitchFamily="34" charset="0"/>
                <a:cs typeface="Times New Roman" panose="02020603050405020304" pitchFamily="18" charset="0"/>
              </a:rPr>
              <a:t>Halten Sie das Handeln der Planer der Operation für notwendig und verhältnismäßig? Bitte argumentieren Sie für Ihre Antwort.</a:t>
            </a:r>
          </a:p>
          <a:p>
            <a:pPr marL="0" indent="0" algn="just">
              <a:lnSpc>
                <a:spcPct val="115000"/>
              </a:lnSpc>
              <a:spcAft>
                <a:spcPts val="600"/>
              </a:spcAft>
              <a:buNone/>
            </a:pPr>
            <a:r>
              <a:rPr lang="de-DE" sz="1400" dirty="0">
                <a:latin typeface="Calibri" panose="020F0502020204030204" pitchFamily="34" charset="0"/>
                <a:ea typeface="Calibri" panose="020F0502020204030204" pitchFamily="34" charset="0"/>
                <a:cs typeface="Times New Roman" panose="02020603050405020304" pitchFamily="18" charset="0"/>
              </a:rPr>
              <a:t>Halten Sie das Vorgehen der Truppen für notwendig und verhältnismäßig? Bitte argumentieren Sie für Ihre Antwort.</a:t>
            </a:r>
          </a:p>
          <a:p>
            <a:pPr marL="0" indent="0" algn="just">
              <a:lnSpc>
                <a:spcPct val="115000"/>
              </a:lnSpc>
              <a:spcAft>
                <a:spcPts val="600"/>
              </a:spcAft>
              <a:buNone/>
            </a:pPr>
            <a:r>
              <a:rPr lang="de-DE" sz="1400" dirty="0">
                <a:latin typeface="Calibri" panose="020F0502020204030204" pitchFamily="34" charset="0"/>
                <a:ea typeface="Calibri" panose="020F0502020204030204" pitchFamily="34" charset="0"/>
                <a:cs typeface="Times New Roman" panose="02020603050405020304" pitchFamily="18" charset="0"/>
              </a:rPr>
              <a:t>Wenn Sie argumentiert haben, dass die Maßnahmen der Einsatzplaner oder der Truppen unverhältnismäßig waren, beschreiben Sie bitte, wie sich die Situation ändern müsste, damit die Maßnahmen der Einsatzplaner oder der Truppen erforderlich und verhältnismäßig werden.</a:t>
            </a:r>
            <a:endParaRPr lang="nl-NL" sz="1400" dirty="0"/>
          </a:p>
        </p:txBody>
      </p:sp>
    </p:spTree>
    <p:extLst>
      <p:ext uri="{BB962C8B-B14F-4D97-AF65-F5344CB8AC3E}">
        <p14:creationId xmlns:p14="http://schemas.microsoft.com/office/powerpoint/2010/main" val="361495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22</a:t>
            </a:fld>
            <a:endParaRPr lang="en-US" dirty="0"/>
          </a:p>
        </p:txBody>
      </p:sp>
      <p:pic>
        <p:nvPicPr>
          <p:cNvPr id="12" name="Контейнер за картина 11" descr="Картина, която съдържа текст&#10;&#10;Описанието е генерирано автоматично">
            <a:hlinkClick r:id="rId3"/>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pic>
        <p:nvPicPr>
          <p:cNvPr id="15" name="Контейнер за картина 14" descr="Картина, която съдържа текст&#10;&#10;Описанието е генерирано автоматично">
            <a:hlinkClick r:id="rId5"/>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err="1"/>
              <a:t>Ressourcen</a:t>
            </a:r>
            <a:endParaRPr lang="en-GB" dirty="0"/>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err="1"/>
              <a:t>Ressourcen</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23</a:t>
            </a:fld>
            <a:endParaRPr lang="en-US"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Übungen</a:t>
            </a:r>
            <a:endParaRPr lang="nl-NL" sz="2200" b="1" dirty="0"/>
          </a:p>
          <a:p>
            <a:pPr marL="385763" indent="-385763">
              <a:buFont typeface="+mj-lt"/>
              <a:buAutoNum type="arabicPeriod"/>
            </a:pPr>
            <a:r>
              <a:rPr lang="de-DE" sz="2200" dirty="0"/>
              <a:t>Woher weiß ich, dass ich in einem Konflikt bin?</a:t>
            </a:r>
          </a:p>
          <a:p>
            <a:pPr marL="385763" indent="-385763">
              <a:buFont typeface="+mj-lt"/>
              <a:buAutoNum type="arabicPeriod"/>
            </a:pPr>
            <a:r>
              <a:rPr lang="de-DE" sz="2200" dirty="0"/>
              <a:t>Alles geht!</a:t>
            </a:r>
          </a:p>
          <a:p>
            <a:pPr marL="385763" indent="-385763">
              <a:buFont typeface="+mj-lt"/>
              <a:buAutoNum type="arabicPeriod"/>
            </a:pPr>
            <a:r>
              <a:rPr lang="de-DE" sz="2200" dirty="0"/>
              <a:t>Was ist verhältnismäßig?</a:t>
            </a:r>
          </a:p>
          <a:p>
            <a:pPr marL="385763" indent="-385763">
              <a:buFont typeface="+mj-lt"/>
              <a:buAutoNum type="arabicPeriod"/>
            </a:pPr>
            <a:r>
              <a:rPr lang="de-DE" sz="2200" dirty="0"/>
              <a:t>Was ist verhältnismäßig? (Fall Schulpflicht)</a:t>
            </a:r>
          </a:p>
          <a:p>
            <a:pPr marL="385763" indent="-385763">
              <a:buFont typeface="+mj-lt"/>
              <a:buAutoNum type="arabicPeriod"/>
            </a:pPr>
            <a:r>
              <a:rPr lang="de-DE" sz="2200" dirty="0"/>
              <a:t>Was ist verhältnismäßig? (Fall tödliche Gewalt Polizei)</a:t>
            </a:r>
            <a:endParaRPr lang="en-GB" sz="22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4">
            <a:extLst>
              <a:ext uri="{FF2B5EF4-FFF2-40B4-BE49-F238E27FC236}">
                <a16:creationId xmlns:a16="http://schemas.microsoft.com/office/drawing/2014/main" id="{E8C7D482-D979-40B6-9DE4-CE9644F1B670}"/>
              </a:ext>
            </a:extLst>
          </p:cNvPr>
          <p:cNvSpPr/>
          <p:nvPr/>
        </p:nvSpPr>
        <p:spPr>
          <a:xfrm>
            <a:off x="4283656" y="5298424"/>
            <a:ext cx="4208584"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id="{001331ED-8432-4C66-BCB3-C559F7F9158D}"/>
              </a:ext>
            </a:extLst>
          </p:cNvPr>
          <p:cNvSpPr/>
          <p:nvPr/>
        </p:nvSpPr>
        <p:spPr>
          <a:xfrm>
            <a:off x="4283655" y="4677826"/>
            <a:ext cx="4208581"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8" name="Rectangle 32">
            <a:extLst>
              <a:ext uri="{FF2B5EF4-FFF2-40B4-BE49-F238E27FC236}">
                <a16:creationId xmlns:a16="http://schemas.microsoft.com/office/drawing/2014/main" id="{057B127D-9E15-4F84-8ABF-4D6A67639B0B}"/>
              </a:ext>
            </a:extLst>
          </p:cNvPr>
          <p:cNvSpPr/>
          <p:nvPr/>
        </p:nvSpPr>
        <p:spPr>
          <a:xfrm>
            <a:off x="4283655" y="3447385"/>
            <a:ext cx="4208581"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err="1"/>
              <a:t>Abschluss</a:t>
            </a:r>
            <a:endParaRPr lang="en-GB" dirty="0"/>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a:xfrm>
            <a:off x="719836" y="2263373"/>
            <a:ext cx="7772400" cy="1023892"/>
          </a:xfrm>
        </p:spPr>
        <p:txBody>
          <a:bodyPr anchor="ctr">
            <a:noAutofit/>
          </a:bodyPr>
          <a:lstStyle/>
          <a:p>
            <a:pPr marL="0" indent="0" algn="ctr">
              <a:buNone/>
            </a:pPr>
            <a:r>
              <a:rPr lang="de-DE" dirty="0"/>
              <a:t>Wie steht ihr generell zu diesem Training und den Workshops?</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9" name="Rectangle 8">
            <a:extLst>
              <a:ext uri="{FF2B5EF4-FFF2-40B4-BE49-F238E27FC236}">
                <a16:creationId xmlns:a16="http://schemas.microsoft.com/office/drawing/2014/main" id="{0C6565FA-D81B-4AEA-B050-7D55E63A4E9A}"/>
              </a:ext>
            </a:extLst>
          </p:cNvPr>
          <p:cNvSpPr/>
          <p:nvPr/>
        </p:nvSpPr>
        <p:spPr>
          <a:xfrm>
            <a:off x="4283655" y="4058074"/>
            <a:ext cx="4208581"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id="{28E7CD38-3A7B-48D9-829B-E15AB7A183D6}"/>
              </a:ext>
            </a:extLst>
          </p:cNvPr>
          <p:cNvSpPr txBox="1"/>
          <p:nvPr/>
        </p:nvSpPr>
        <p:spPr>
          <a:xfrm>
            <a:off x="4542552" y="4766028"/>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Wie </a:t>
            </a:r>
            <a:r>
              <a:rPr lang="en-GB" sz="1800" b="1" dirty="0" err="1"/>
              <a:t>kann</a:t>
            </a:r>
            <a:r>
              <a:rPr lang="en-GB" sz="1800" b="1" dirty="0"/>
              <a:t> es </a:t>
            </a:r>
            <a:r>
              <a:rPr lang="en-GB" sz="1800" b="1" dirty="0" err="1"/>
              <a:t>verbessert</a:t>
            </a:r>
            <a:r>
              <a:rPr lang="en-GB" sz="1800" b="1" dirty="0"/>
              <a:t> </a:t>
            </a:r>
            <a:r>
              <a:rPr lang="en-GB" sz="1800" b="1" dirty="0" err="1"/>
              <a:t>werden</a:t>
            </a:r>
            <a:r>
              <a:rPr lang="en-GB" sz="1800" b="1" dirty="0"/>
              <a:t>?</a:t>
            </a:r>
          </a:p>
        </p:txBody>
      </p:sp>
      <p:sp>
        <p:nvSpPr>
          <p:cNvPr id="12" name="TextBox 52">
            <a:extLst>
              <a:ext uri="{FF2B5EF4-FFF2-40B4-BE49-F238E27FC236}">
                <a16:creationId xmlns:a16="http://schemas.microsoft.com/office/drawing/2014/main" id="{C8300E02-A722-4BC6-891B-C5A73350A570}"/>
              </a:ext>
            </a:extLst>
          </p:cNvPr>
          <p:cNvSpPr txBox="1"/>
          <p:nvPr/>
        </p:nvSpPr>
        <p:spPr>
          <a:xfrm>
            <a:off x="4510687" y="5388067"/>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Was hat </a:t>
            </a:r>
            <a:r>
              <a:rPr lang="en-GB" sz="1800" b="1" dirty="0" err="1"/>
              <a:t>Ihnen</a:t>
            </a:r>
            <a:r>
              <a:rPr lang="en-GB" sz="1800" b="1" dirty="0"/>
              <a:t> </a:t>
            </a:r>
            <a:r>
              <a:rPr lang="en-GB" sz="1800" b="1" dirty="0" err="1"/>
              <a:t>gefallen</a:t>
            </a:r>
            <a:r>
              <a:rPr lang="en-GB" sz="1800" b="1" dirty="0"/>
              <a:t>?</a:t>
            </a:r>
          </a:p>
        </p:txBody>
      </p:sp>
      <p:sp>
        <p:nvSpPr>
          <p:cNvPr id="14" name="TextBox 52">
            <a:extLst>
              <a:ext uri="{FF2B5EF4-FFF2-40B4-BE49-F238E27FC236}">
                <a16:creationId xmlns:a16="http://schemas.microsoft.com/office/drawing/2014/main" id="{7A787EF2-1549-4FBB-95E1-BDC54E9078A0}"/>
              </a:ext>
            </a:extLst>
          </p:cNvPr>
          <p:cNvSpPr txBox="1"/>
          <p:nvPr/>
        </p:nvSpPr>
        <p:spPr>
          <a:xfrm>
            <a:off x="4542552" y="3534865"/>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err="1"/>
              <a:t>Wurden</a:t>
            </a:r>
            <a:r>
              <a:rPr lang="en-GB" sz="1800" b="1" dirty="0"/>
              <a:t> die </a:t>
            </a:r>
            <a:r>
              <a:rPr lang="en-GB" sz="1800" b="1" dirty="0" err="1"/>
              <a:t>Ziele</a:t>
            </a:r>
            <a:r>
              <a:rPr lang="en-GB" sz="1800" b="1" dirty="0"/>
              <a:t> </a:t>
            </a:r>
            <a:r>
              <a:rPr lang="en-GB" sz="1800" b="1" dirty="0" err="1"/>
              <a:t>erreicht</a:t>
            </a:r>
            <a:r>
              <a:rPr lang="en-GB" sz="1800" b="1" dirty="0"/>
              <a:t>? </a:t>
            </a:r>
          </a:p>
        </p:txBody>
      </p:sp>
      <p:sp>
        <p:nvSpPr>
          <p:cNvPr id="16" name="TextBox 52">
            <a:extLst>
              <a:ext uri="{FF2B5EF4-FFF2-40B4-BE49-F238E27FC236}">
                <a16:creationId xmlns:a16="http://schemas.microsoft.com/office/drawing/2014/main" id="{D0306B30-0DB6-4DD8-A74F-3FD42F67FFC3}"/>
              </a:ext>
            </a:extLst>
          </p:cNvPr>
          <p:cNvSpPr txBox="1"/>
          <p:nvPr/>
        </p:nvSpPr>
        <p:spPr>
          <a:xfrm>
            <a:off x="4542552" y="4147310"/>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err="1"/>
              <a:t>Würde</a:t>
            </a:r>
            <a:r>
              <a:rPr lang="en-GB" sz="1800" b="1" dirty="0"/>
              <a:t> Sie dieses Training </a:t>
            </a:r>
            <a:r>
              <a:rPr lang="en-GB" sz="1800" b="1" dirty="0" err="1"/>
              <a:t>anwenden</a:t>
            </a:r>
            <a:r>
              <a:rPr lang="en-GB" sz="1800" b="1" dirty="0"/>
              <a:t>?</a:t>
            </a:r>
          </a:p>
        </p:txBody>
      </p:sp>
      <p:sp>
        <p:nvSpPr>
          <p:cNvPr id="32" name="TextBox 52">
            <a:extLst>
              <a:ext uri="{FF2B5EF4-FFF2-40B4-BE49-F238E27FC236}">
                <a16:creationId xmlns:a16="http://schemas.microsoft.com/office/drawing/2014/main"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5" name="Картина 4">
            <a:extLst>
              <a:ext uri="{FF2B5EF4-FFF2-40B4-BE49-F238E27FC236}">
                <a16:creationId xmlns:a16="http://schemas.microsoft.com/office/drawing/2014/main" id="{E456F64B-55D8-4AB2-942C-5AB800464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797" y="3417038"/>
            <a:ext cx="2109068" cy="2431118"/>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bg/>
                                          </p:spTgt>
                                        </p:tgtEl>
                                      </p:cBhvr>
                                    </p:animEffect>
                                    <p:set>
                                      <p:cBhvr>
                                        <p:cTn id="46" dur="1" fill="hold">
                                          <p:stCondLst>
                                            <p:cond delay="499"/>
                                          </p:stCondLst>
                                        </p:cTn>
                                        <p:tgtEl>
                                          <p:spTgt spid="3">
                                            <p:bg/>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err="1"/>
              <a:t>Danke</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US" dirty="0" err="1"/>
              <a:t>Zusammenfassung</a:t>
            </a:r>
            <a:r>
              <a:rPr lang="en-US" dirty="0"/>
              <a:t> Tag 2</a:t>
            </a:r>
          </a:p>
          <a:p>
            <a:pPr marL="457200" indent="-457200">
              <a:buFont typeface="+mj-lt"/>
              <a:buAutoNum type="arabicPeriod"/>
            </a:pPr>
            <a:r>
              <a:rPr lang="en-US" dirty="0" err="1"/>
              <a:t>Konfliktlösung</a:t>
            </a:r>
            <a:endParaRPr lang="en-US" dirty="0"/>
          </a:p>
          <a:p>
            <a:pPr marL="400050" lvl="1" indent="46038">
              <a:buNone/>
            </a:pPr>
            <a:r>
              <a:rPr lang="en-US" sz="2400" dirty="0" err="1">
                <a:solidFill>
                  <a:schemeClr val="tx1">
                    <a:lumMod val="75000"/>
                    <a:lumOff val="25000"/>
                  </a:schemeClr>
                </a:solidFill>
              </a:rPr>
              <a:t>inkl</a:t>
            </a:r>
            <a:r>
              <a:rPr lang="en-US" sz="2400" dirty="0">
                <a:solidFill>
                  <a:schemeClr val="tx1">
                    <a:lumMod val="75000"/>
                    <a:lumOff val="25000"/>
                  </a:schemeClr>
                </a:solidFill>
              </a:rPr>
              <a:t>. </a:t>
            </a:r>
            <a:r>
              <a:rPr lang="en-US" sz="2400" dirty="0" err="1">
                <a:solidFill>
                  <a:schemeClr val="tx1">
                    <a:lumMod val="75000"/>
                    <a:lumOff val="25000"/>
                  </a:schemeClr>
                </a:solidFill>
              </a:rPr>
              <a:t>Übungen</a:t>
            </a:r>
            <a:endParaRPr lang="en-US" sz="2400" dirty="0">
              <a:solidFill>
                <a:schemeClr val="tx1">
                  <a:lumMod val="75000"/>
                  <a:lumOff val="25000"/>
                </a:schemeClr>
              </a:solidFill>
            </a:endParaRPr>
          </a:p>
          <a:p>
            <a:pPr marL="457200" indent="-457200">
              <a:buFont typeface="+mj-lt"/>
              <a:buAutoNum type="arabicPeriod"/>
            </a:pPr>
            <a:r>
              <a:rPr lang="en-US" dirty="0" err="1"/>
              <a:t>Staatliches</a:t>
            </a:r>
            <a:r>
              <a:rPr lang="en-US" dirty="0"/>
              <a:t> </a:t>
            </a:r>
            <a:r>
              <a:rPr lang="en-US" dirty="0" err="1"/>
              <a:t>Handeln</a:t>
            </a:r>
            <a:endParaRPr lang="en-US" dirty="0"/>
          </a:p>
          <a:p>
            <a:pPr marL="400050" lvl="1" indent="46038">
              <a:buNone/>
            </a:pPr>
            <a:r>
              <a:rPr lang="en-US" sz="2400" dirty="0" err="1">
                <a:solidFill>
                  <a:schemeClr val="tx1">
                    <a:lumMod val="75000"/>
                    <a:lumOff val="25000"/>
                  </a:schemeClr>
                </a:solidFill>
              </a:rPr>
              <a:t>inkl</a:t>
            </a:r>
            <a:r>
              <a:rPr lang="en-US" sz="2400" dirty="0">
                <a:solidFill>
                  <a:schemeClr val="tx1">
                    <a:lumMod val="75000"/>
                    <a:lumOff val="25000"/>
                  </a:schemeClr>
                </a:solidFill>
              </a:rPr>
              <a:t>. </a:t>
            </a:r>
            <a:r>
              <a:rPr lang="en-US" sz="2400" dirty="0" err="1">
                <a:solidFill>
                  <a:schemeClr val="tx1">
                    <a:lumMod val="75000"/>
                    <a:lumOff val="25000"/>
                  </a:schemeClr>
                </a:solidFill>
              </a:rPr>
              <a:t>Übungen</a:t>
            </a:r>
            <a:endParaRPr lang="en-US" sz="2400" dirty="0">
              <a:solidFill>
                <a:schemeClr val="tx1">
                  <a:lumMod val="75000"/>
                  <a:lumOff val="25000"/>
                </a:schemeClr>
              </a:solidFill>
            </a:endParaRPr>
          </a:p>
          <a:p>
            <a:pPr marL="457200" indent="-457200">
              <a:buFont typeface="+mj-lt"/>
              <a:buAutoNum type="arabicPeriod"/>
            </a:pPr>
            <a:r>
              <a:rPr lang="en-US" dirty="0" err="1"/>
              <a:t>Praktiken</a:t>
            </a:r>
            <a:endParaRPr lang="en-US" dirty="0"/>
          </a:p>
          <a:p>
            <a:pPr marL="457200" indent="-457200">
              <a:buFont typeface="+mj-lt"/>
              <a:buAutoNum type="arabicPeriod"/>
            </a:pPr>
            <a:r>
              <a:rPr lang="en-US" dirty="0"/>
              <a:t>Feedback</a:t>
            </a:r>
          </a:p>
          <a:p>
            <a:pPr marL="457200" indent="-457200">
              <a:buFont typeface="+mj-lt"/>
              <a:buAutoNum type="arabicPeriod"/>
            </a:pPr>
            <a:r>
              <a:rPr lang="en-US" dirty="0" err="1"/>
              <a:t>Abschluss</a:t>
            </a:r>
            <a:r>
              <a:rPr lang="en-US" dirty="0"/>
              <a:t> </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2</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err="1"/>
              <a:t>Programm</a:t>
            </a:r>
            <a:endParaRPr lang="bg-BG" dirty="0"/>
          </a:p>
        </p:txBody>
      </p:sp>
      <p:sp>
        <p:nvSpPr>
          <p:cNvPr id="7" name="Текстово поле 6">
            <a:extLst>
              <a:ext uri="{FF2B5EF4-FFF2-40B4-BE49-F238E27FC236}">
                <a16:creationId xmlns:a16="http://schemas.microsoft.com/office/drawing/2014/main"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3</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4" name="Овал 73">
            <a:extLst>
              <a:ext uri="{FF2B5EF4-FFF2-40B4-BE49-F238E27FC236}">
                <a16:creationId xmlns:a16="http://schemas.microsoft.com/office/drawing/2014/main" id="{24158BD1-8A76-494C-8074-24EE0F27D2C0}"/>
              </a:ext>
            </a:extLst>
          </p:cNvPr>
          <p:cNvSpPr/>
          <p:nvPr/>
        </p:nvSpPr>
        <p:spPr>
          <a:xfrm>
            <a:off x="2042677" y="6128726"/>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pic>
        <p:nvPicPr>
          <p:cNvPr id="3" name="Картина 2" descr="Картина, която съдържа маса&#10;&#10;Описанието е генерирано автоматично">
            <a:extLst>
              <a:ext uri="{FF2B5EF4-FFF2-40B4-BE49-F238E27FC236}">
                <a16:creationId xmlns:a16="http://schemas.microsoft.com/office/drawing/2014/main" id="{826C473E-1B4B-497E-8A58-1533248AD0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9248" y="1988990"/>
            <a:ext cx="3151597" cy="1621395"/>
          </a:xfrm>
          <a:prstGeom prst="rect">
            <a:avLst/>
          </a:prstGeom>
        </p:spPr>
      </p:pic>
      <p:pic>
        <p:nvPicPr>
          <p:cNvPr id="5" name="Картина 4">
            <a:extLst>
              <a:ext uri="{FF2B5EF4-FFF2-40B4-BE49-F238E27FC236}">
                <a16:creationId xmlns:a16="http://schemas.microsoft.com/office/drawing/2014/main" id="{19073A63-A60B-4F27-87E3-D84DBCD5D6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418" y="1959842"/>
            <a:ext cx="3226128" cy="2859414"/>
          </a:xfrm>
          <a:prstGeom prst="rect">
            <a:avLst/>
          </a:prstGeom>
        </p:spPr>
      </p:pic>
      <p:grpSp>
        <p:nvGrpSpPr>
          <p:cNvPr id="25" name="Групиране 63">
            <a:extLst>
              <a:ext uri="{FF2B5EF4-FFF2-40B4-BE49-F238E27FC236}">
                <a16:creationId xmlns:a16="http://schemas.microsoft.com/office/drawing/2014/main" id="{1F709053-31C0-4E4E-A54A-5B4C961B4F80}"/>
              </a:ext>
            </a:extLst>
          </p:cNvPr>
          <p:cNvGrpSpPr/>
          <p:nvPr/>
        </p:nvGrpSpPr>
        <p:grpSpPr>
          <a:xfrm>
            <a:off x="7446843" y="1242632"/>
            <a:ext cx="1620957" cy="1092607"/>
            <a:chOff x="7446843" y="1242632"/>
            <a:chExt cx="1620957" cy="1092607"/>
          </a:xfrm>
        </p:grpSpPr>
        <p:sp>
          <p:nvSpPr>
            <p:cNvPr id="26" name="Текстово поле 45">
              <a:extLst>
                <a:ext uri="{FF2B5EF4-FFF2-40B4-BE49-F238E27FC236}">
                  <a16:creationId xmlns:a16="http://schemas.microsoft.com/office/drawing/2014/main" id="{981FE91C-0307-40E3-838D-D1B19D87A048}"/>
                </a:ext>
              </a:extLst>
            </p:cNvPr>
            <p:cNvSpPr txBox="1"/>
            <p:nvPr/>
          </p:nvSpPr>
          <p:spPr>
            <a:xfrm>
              <a:off x="7601109" y="1242632"/>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de-AT" sz="1300" dirty="0"/>
                <a:t>Erfahrung mit Diskriminierung</a:t>
              </a:r>
              <a:endParaRPr lang="en-GB" sz="1300" dirty="0"/>
            </a:p>
            <a:p>
              <a:pPr marL="174625" indent="-174625">
                <a:buFont typeface="Arial" panose="020B0604020202020204" pitchFamily="34" charset="0"/>
                <a:buChar char="•"/>
              </a:pPr>
              <a:r>
                <a:rPr lang="nl-NL" sz="1300" dirty="0"/>
                <a:t>Probleme zuhause</a:t>
              </a:r>
            </a:p>
            <a:p>
              <a:pPr marL="174625" indent="-174625">
                <a:buFont typeface="Arial" panose="020B0604020202020204" pitchFamily="34" charset="0"/>
                <a:buChar char="•"/>
              </a:pPr>
              <a:r>
                <a:rPr lang="nl-NL" sz="1300" dirty="0"/>
                <a:t>Andere</a:t>
              </a:r>
            </a:p>
          </p:txBody>
        </p:sp>
        <p:cxnSp>
          <p:nvCxnSpPr>
            <p:cNvPr id="27" name="Съединител: извита линия 53">
              <a:extLst>
                <a:ext uri="{FF2B5EF4-FFF2-40B4-BE49-F238E27FC236}">
                  <a16:creationId xmlns:a16="http://schemas.microsoft.com/office/drawing/2014/main" id="{5B0C4282-B93A-43D8-925B-56DB59615E5B}"/>
                </a:ext>
              </a:extLst>
            </p:cNvPr>
            <p:cNvCxnSpPr>
              <a:cxnSpLocks/>
              <a:endCxn id="26" idx="1"/>
            </p:cNvCxnSpPr>
            <p:nvPr/>
          </p:nvCxnSpPr>
          <p:spPr>
            <a:xfrm rot="5400000" flipH="1" flipV="1">
              <a:off x="7275443" y="1960336"/>
              <a:ext cx="497066"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28" name="Групиране 64">
            <a:extLst>
              <a:ext uri="{FF2B5EF4-FFF2-40B4-BE49-F238E27FC236}">
                <a16:creationId xmlns:a16="http://schemas.microsoft.com/office/drawing/2014/main" id="{AD890BF9-AAA1-4C39-B9C7-CD467F5BF482}"/>
              </a:ext>
            </a:extLst>
          </p:cNvPr>
          <p:cNvGrpSpPr/>
          <p:nvPr/>
        </p:nvGrpSpPr>
        <p:grpSpPr>
          <a:xfrm>
            <a:off x="7446844" y="2786785"/>
            <a:ext cx="1620956" cy="1292662"/>
            <a:chOff x="7446844" y="2786785"/>
            <a:chExt cx="1620956" cy="1292662"/>
          </a:xfrm>
        </p:grpSpPr>
        <p:sp>
          <p:nvSpPr>
            <p:cNvPr id="29" name="Текстово поле 48">
              <a:extLst>
                <a:ext uri="{FF2B5EF4-FFF2-40B4-BE49-F238E27FC236}">
                  <a16:creationId xmlns:a16="http://schemas.microsoft.com/office/drawing/2014/main" id="{008A17C9-C61E-4795-8C0D-91E4F2ABB271}"/>
                </a:ext>
              </a:extLst>
            </p:cNvPr>
            <p:cNvSpPr txBox="1"/>
            <p:nvPr/>
          </p:nvSpPr>
          <p:spPr>
            <a:xfrm>
              <a:off x="7601109" y="2786785"/>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Konfrontation mit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Teilnahme an einer radikalen Gruppe</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Ungerechtigkeit</a:t>
              </a:r>
              <a:endParaRPr lang="en-GB" sz="1300" dirty="0"/>
            </a:p>
          </p:txBody>
        </p:sp>
        <p:cxnSp>
          <p:nvCxnSpPr>
            <p:cNvPr id="31" name="Съединител: извита линия 56">
              <a:extLst>
                <a:ext uri="{FF2B5EF4-FFF2-40B4-BE49-F238E27FC236}">
                  <a16:creationId xmlns:a16="http://schemas.microsoft.com/office/drawing/2014/main" id="{9699BF8B-4D8E-4894-A932-21B2F296C2E7}"/>
                </a:ext>
              </a:extLst>
            </p:cNvPr>
            <p:cNvCxnSpPr>
              <a:cxnSpLocks/>
              <a:endCxn id="29" idx="1"/>
            </p:cNvCxnSpPr>
            <p:nvPr/>
          </p:nvCxnSpPr>
          <p:spPr>
            <a:xfrm rot="16200000" flipH="1">
              <a:off x="7262994" y="3095000"/>
              <a:ext cx="521965" cy="154265"/>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32" name="Групиране 65">
            <a:extLst>
              <a:ext uri="{FF2B5EF4-FFF2-40B4-BE49-F238E27FC236}">
                <a16:creationId xmlns:a16="http://schemas.microsoft.com/office/drawing/2014/main" id="{40BDB4A5-E355-4619-A0D8-16D44741EC8F}"/>
              </a:ext>
            </a:extLst>
          </p:cNvPr>
          <p:cNvGrpSpPr/>
          <p:nvPr/>
        </p:nvGrpSpPr>
        <p:grpSpPr>
          <a:xfrm>
            <a:off x="7446842" y="3468117"/>
            <a:ext cx="1620958" cy="1751216"/>
            <a:chOff x="7446842" y="3468117"/>
            <a:chExt cx="1620958" cy="1751216"/>
          </a:xfrm>
        </p:grpSpPr>
        <p:sp>
          <p:nvSpPr>
            <p:cNvPr id="33" name="Текстово поле 50">
              <a:extLst>
                <a:ext uri="{FF2B5EF4-FFF2-40B4-BE49-F238E27FC236}">
                  <a16:creationId xmlns:a16="http://schemas.microsoft.com/office/drawing/2014/main" id="{84110477-F77B-4394-BCB5-7E05FF8E797B}"/>
                </a:ext>
              </a:extLst>
            </p:cNvPr>
            <p:cNvSpPr txBox="1"/>
            <p:nvPr/>
          </p:nvSpPr>
          <p:spPr>
            <a:xfrm>
              <a:off x="7601109" y="4326781"/>
              <a:ext cx="1466691" cy="89255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Aktionen</a:t>
              </a:r>
            </a:p>
            <a:p>
              <a:pPr marL="174625" indent="-174625">
                <a:buFont typeface="Arial" panose="020B0604020202020204" pitchFamily="34" charset="0"/>
                <a:buChar char="•"/>
                <a:defRPr/>
              </a:pPr>
              <a:r>
                <a:rPr lang="de-AT" sz="1300" dirty="0"/>
                <a:t>Politik</a:t>
              </a:r>
              <a:endParaRPr lang="en-GB" sz="1300" dirty="0"/>
            </a:p>
            <a:p>
              <a:pPr marL="174625" indent="-174625">
                <a:buFont typeface="Arial" panose="020B0604020202020204" pitchFamily="34" charset="0"/>
                <a:buChar char="•"/>
                <a:defRPr/>
              </a:pPr>
              <a:r>
                <a:rPr lang="nl-NL" sz="1300" dirty="0"/>
                <a:t>Krieg und Restriktionen</a:t>
              </a:r>
            </a:p>
          </p:txBody>
        </p:sp>
        <p:cxnSp>
          <p:nvCxnSpPr>
            <p:cNvPr id="35" name="Съединител: извита линия 59">
              <a:extLst>
                <a:ext uri="{FF2B5EF4-FFF2-40B4-BE49-F238E27FC236}">
                  <a16:creationId xmlns:a16="http://schemas.microsoft.com/office/drawing/2014/main" id="{86B88126-CFA4-4FCB-8168-3A59D25C2993}"/>
                </a:ext>
              </a:extLst>
            </p:cNvPr>
            <p:cNvCxnSpPr>
              <a:cxnSpLocks/>
              <a:endCxn id="33" idx="1"/>
            </p:cNvCxnSpPr>
            <p:nvPr/>
          </p:nvCxnSpPr>
          <p:spPr>
            <a:xfrm rot="16200000" flipH="1">
              <a:off x="6871506" y="4043453"/>
              <a:ext cx="1304939"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37" name="Овал 66">
            <a:extLst>
              <a:ext uri="{FF2B5EF4-FFF2-40B4-BE49-F238E27FC236}">
                <a16:creationId xmlns:a16="http://schemas.microsoft.com/office/drawing/2014/main" id="{53D87245-1A86-4B67-B2BE-13329062031B}"/>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Овал 67">
            <a:extLst>
              <a:ext uri="{FF2B5EF4-FFF2-40B4-BE49-F238E27FC236}">
                <a16:creationId xmlns:a16="http://schemas.microsoft.com/office/drawing/2014/main" id="{0FDB04DB-E19B-405F-9DAA-09A04ECB1F6C}"/>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Was beschäftigt Sie?</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Diskussion</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Wie </a:t>
            </a:r>
            <a:r>
              <a:rPr lang="en-US" dirty="0" err="1">
                <a:solidFill>
                  <a:schemeClr val="tx1">
                    <a:lumMod val="75000"/>
                    <a:lumOff val="25000"/>
                  </a:schemeClr>
                </a:solidFill>
              </a:rPr>
              <a:t>kann</a:t>
            </a:r>
            <a:r>
              <a:rPr lang="en-US" dirty="0">
                <a:solidFill>
                  <a:schemeClr val="tx1">
                    <a:lumMod val="75000"/>
                    <a:lumOff val="25000"/>
                  </a:schemeClr>
                </a:solidFill>
              </a:rPr>
              <a:t> ich das Problem </a:t>
            </a:r>
            <a:r>
              <a:rPr lang="en-US" dirty="0" err="1">
                <a:solidFill>
                  <a:schemeClr val="tx1">
                    <a:lumMod val="75000"/>
                    <a:lumOff val="25000"/>
                  </a:schemeClr>
                </a:solidFill>
              </a:rPr>
              <a:t>lösen</a:t>
            </a:r>
            <a:r>
              <a:rPr lang="en-US"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Wie </a:t>
            </a:r>
            <a:r>
              <a:rPr lang="en-US" dirty="0" err="1">
                <a:solidFill>
                  <a:schemeClr val="tx1">
                    <a:lumMod val="75000"/>
                    <a:lumOff val="25000"/>
                  </a:schemeClr>
                </a:solidFill>
              </a:rPr>
              <a:t>reagiere</a:t>
            </a:r>
            <a:r>
              <a:rPr lang="en-US" dirty="0">
                <a:solidFill>
                  <a:schemeClr val="tx1">
                    <a:lumMod val="75000"/>
                    <a:lumOff val="25000"/>
                  </a:schemeClr>
                </a:solidFill>
              </a:rPr>
              <a:t> ich in </a:t>
            </a:r>
            <a:r>
              <a:rPr lang="en-US" dirty="0" err="1">
                <a:solidFill>
                  <a:schemeClr val="tx1">
                    <a:lumMod val="75000"/>
                    <a:lumOff val="25000"/>
                  </a:schemeClr>
                </a:solidFill>
              </a:rPr>
              <a:t>Konflikten</a:t>
            </a:r>
            <a:r>
              <a:rPr lang="en-US"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Welche</a:t>
            </a:r>
            <a:r>
              <a:rPr lang="en-US" dirty="0">
                <a:solidFill>
                  <a:schemeClr val="tx1">
                    <a:lumMod val="75000"/>
                    <a:lumOff val="25000"/>
                  </a:schemeClr>
                </a:solidFill>
              </a:rPr>
              <a:t> </a:t>
            </a:r>
            <a:r>
              <a:rPr lang="en-US" dirty="0" err="1">
                <a:solidFill>
                  <a:schemeClr val="tx1">
                    <a:lumMod val="75000"/>
                    <a:lumOff val="25000"/>
                  </a:schemeClr>
                </a:solidFill>
              </a:rPr>
              <a:t>Situationen</a:t>
            </a:r>
            <a:r>
              <a:rPr lang="en-US" dirty="0">
                <a:solidFill>
                  <a:schemeClr val="tx1">
                    <a:lumMod val="75000"/>
                    <a:lumOff val="25000"/>
                  </a:schemeClr>
                </a:solidFill>
              </a:rPr>
              <a:t> und </a:t>
            </a:r>
            <a:r>
              <a:rPr lang="en-US" dirty="0" err="1">
                <a:solidFill>
                  <a:schemeClr val="tx1">
                    <a:lumMod val="75000"/>
                    <a:lumOff val="25000"/>
                  </a:schemeClr>
                </a:solidFill>
              </a:rPr>
              <a:t>Konstellationen</a:t>
            </a:r>
            <a:r>
              <a:rPr lang="en-US" dirty="0">
                <a:solidFill>
                  <a:schemeClr val="tx1">
                    <a:lumMod val="75000"/>
                    <a:lumOff val="25000"/>
                  </a:schemeClr>
                </a:solidFill>
              </a:rPr>
              <a:t> </a:t>
            </a:r>
            <a:r>
              <a:rPr lang="en-US" dirty="0" err="1">
                <a:solidFill>
                  <a:schemeClr val="tx1">
                    <a:lumMod val="75000"/>
                    <a:lumOff val="25000"/>
                  </a:schemeClr>
                </a:solidFill>
              </a:rPr>
              <a:t>erzeugen</a:t>
            </a:r>
            <a:r>
              <a:rPr lang="en-US" dirty="0">
                <a:solidFill>
                  <a:schemeClr val="tx1">
                    <a:lumMod val="75000"/>
                    <a:lumOff val="25000"/>
                  </a:schemeClr>
                </a:solidFill>
              </a:rPr>
              <a:t> </a:t>
            </a:r>
            <a:r>
              <a:rPr lang="en-US" dirty="0" err="1">
                <a:solidFill>
                  <a:schemeClr val="tx1">
                    <a:lumMod val="75000"/>
                    <a:lumOff val="25000"/>
                  </a:schemeClr>
                </a:solidFill>
              </a:rPr>
              <a:t>Konflikte</a:t>
            </a:r>
            <a:r>
              <a:rPr lang="en-US"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Wie </a:t>
            </a:r>
            <a:r>
              <a:rPr lang="en-GB" dirty="0" err="1"/>
              <a:t>erkenne</a:t>
            </a:r>
            <a:r>
              <a:rPr lang="en-GB" dirty="0"/>
              <a:t> ich </a:t>
            </a:r>
            <a:r>
              <a:rPr lang="en-GB" dirty="0" err="1"/>
              <a:t>einen</a:t>
            </a:r>
            <a:r>
              <a:rPr lang="en-GB" dirty="0"/>
              <a:t> </a:t>
            </a:r>
            <a:r>
              <a:rPr lang="en-GB" dirty="0" err="1"/>
              <a:t>Konflikt</a:t>
            </a:r>
            <a:r>
              <a:rPr lang="en-GB" dirty="0"/>
              <a: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Eisbrecher</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4</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5</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Faktoren in Richtung Radikalisierung</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800" b="1" dirty="0"/>
              <a:t>Wut</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561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de-AT" sz="1600" b="1" dirty="0"/>
              <a:t>Mangelndes Selbstvertrauen</a:t>
            </a:r>
            <a:endParaRPr sz="16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solidFill>
                  <a:schemeClr val="bg1"/>
                </a:solidFill>
              </a:rPr>
              <a:t>Frustration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15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de-AT" sz="1600" b="1" dirty="0"/>
              <a:t>Viktimisierung</a:t>
            </a:r>
            <a:endParaRPr sz="1575" b="1" dirty="0"/>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de-AT" sz="1800" b="1" dirty="0"/>
              <a:t>Eingeschränkte Kontakte</a:t>
            </a:r>
            <a:endParaRPr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err="1"/>
              <a:t>Konflikt</a:t>
            </a:r>
            <a:r>
              <a:rPr lang="en-GB" dirty="0"/>
              <a:t> und </a:t>
            </a:r>
            <a:r>
              <a:rPr lang="en-GB" dirty="0" err="1"/>
              <a:t>Radikalisierung</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err="1"/>
              <a:t>Konfliktlösung</a:t>
            </a:r>
            <a:endParaRPr lang="en-GB" dirty="0"/>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805754"/>
            <a:ext cx="146572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Durchsetzungsvermögen</a:t>
            </a:r>
            <a:r>
              <a:rPr sz="1600" b="1" dirty="0"/>
              <a:t>     </a:t>
            </a:r>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315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de-AT" sz="1600" b="1" dirty="0"/>
              <a:t>Emotionalität</a:t>
            </a:r>
            <a:endParaRPr sz="1600" b="1" dirty="0"/>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Empathoe</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de-AT" sz="1800" b="1" dirty="0"/>
              <a:t>Zuhören</a:t>
            </a:r>
            <a:endParaRPr sz="1800" b="1" dirty="0"/>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box(out)">
                                      <p:cBhvr>
                                        <p:cTn id="7" dur="300"/>
                                        <p:tgtEl>
                                          <p:spTgt spid="10"/>
                                        </p:tgtEl>
                                      </p:cBhvr>
                                    </p:animEffect>
                                  </p:childTnLst>
                                </p:cTn>
                              </p:par>
                              <p:par>
                                <p:cTn id="8" presetID="4" presetClass="entr" presetSubtype="32" fill="hold" grpId="0" nodeType="withEffect">
                                  <p:stCondLst>
                                    <p:cond delay="0"/>
                                  </p:stCondLst>
                                  <p:iterate>
                                    <p:tmAbs val="0"/>
                                  </p:iterate>
                                  <p:childTnLst>
                                    <p:set>
                                      <p:cBhvr>
                                        <p:cTn id="9" fill="hold"/>
                                        <p:tgtEl>
                                          <p:spTgt spid="22"/>
                                        </p:tgtEl>
                                        <p:attrNameLst>
                                          <p:attrName>style.visibility</p:attrName>
                                        </p:attrNameLst>
                                      </p:cBhvr>
                                      <p:to>
                                        <p:strVal val="visible"/>
                                      </p:to>
                                    </p:set>
                                    <p:animEffect transition="in" filter="box(out)">
                                      <p:cBhvr>
                                        <p:cTn id="10" dur="300"/>
                                        <p:tgtEl>
                                          <p:spTgt spid="22"/>
                                        </p:tgtEl>
                                      </p:cBhvr>
                                    </p:animEffect>
                                  </p:childTnLst>
                                </p:cTn>
                              </p:par>
                              <p:par>
                                <p:cTn id="11" presetID="4" presetClass="entr" presetSubtype="32" fill="hold" grpId="0" nodeType="withEffect">
                                  <p:stCondLst>
                                    <p:cond delay="0"/>
                                  </p:stCondLst>
                                  <p:iterate>
                                    <p:tmAbs val="0"/>
                                  </p:iterate>
                                  <p:childTnLst>
                                    <p:set>
                                      <p:cBhvr>
                                        <p:cTn id="12" fill="hold"/>
                                        <p:tgtEl>
                                          <p:spTgt spid="31"/>
                                        </p:tgtEl>
                                        <p:attrNameLst>
                                          <p:attrName>style.visibility</p:attrName>
                                        </p:attrNameLst>
                                      </p:cBhvr>
                                      <p:to>
                                        <p:strVal val="visible"/>
                                      </p:to>
                                    </p:set>
                                    <p:animEffect transition="in" filter="box(out)">
                                      <p:cBhvr>
                                        <p:cTn id="13" dur="3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box(out)">
                                      <p:cBhvr>
                                        <p:cTn id="18" dur="300"/>
                                        <p:tgtEl>
                                          <p:spTgt spid="8"/>
                                        </p:tgtEl>
                                      </p:cBhvr>
                                    </p:animEffect>
                                  </p:childTnLst>
                                </p:cTn>
                              </p:par>
                              <p:par>
                                <p:cTn id="19" presetID="4" presetClass="entr" presetSubtype="32" fill="hold" grpId="0" nodeType="withEffect">
                                  <p:stCondLst>
                                    <p:cond delay="0"/>
                                  </p:stCondLst>
                                  <p:iterate>
                                    <p:tmAbs val="0"/>
                                  </p:iterate>
                                  <p:childTnLst>
                                    <p:set>
                                      <p:cBhvr>
                                        <p:cTn id="20" fill="hold"/>
                                        <p:tgtEl>
                                          <p:spTgt spid="24"/>
                                        </p:tgtEl>
                                        <p:attrNameLst>
                                          <p:attrName>style.visibility</p:attrName>
                                        </p:attrNameLst>
                                      </p:cBhvr>
                                      <p:to>
                                        <p:strVal val="visible"/>
                                      </p:to>
                                    </p:set>
                                    <p:animEffect transition="in" filter="box(out)">
                                      <p:cBhvr>
                                        <p:cTn id="21" dur="300"/>
                                        <p:tgtEl>
                                          <p:spTgt spid="2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7"/>
                                        </p:tgtEl>
                                        <p:attrNameLst>
                                          <p:attrName>style.visibility</p:attrName>
                                        </p:attrNameLst>
                                      </p:cBhvr>
                                      <p:to>
                                        <p:strVal val="visible"/>
                                      </p:to>
                                    </p:set>
                                    <p:animEffect transition="in" filter="box(out)">
                                      <p:cBhvr>
                                        <p:cTn id="28" dur="300"/>
                                        <p:tgtEl>
                                          <p:spTgt spid="7"/>
                                        </p:tgtEl>
                                      </p:cBhvr>
                                    </p:animEffect>
                                  </p:childTnLst>
                                </p:cTn>
                              </p:par>
                              <p:par>
                                <p:cTn id="29" presetID="4" presetClass="entr" presetSubtype="32" fill="hold" grpId="0" nodeType="withEffect">
                                  <p:stCondLst>
                                    <p:cond delay="0"/>
                                  </p:stCondLst>
                                  <p:iterate>
                                    <p:tmAbs val="0"/>
                                  </p:iterate>
                                  <p:childTnLst>
                                    <p:set>
                                      <p:cBhvr>
                                        <p:cTn id="30" fill="hold"/>
                                        <p:tgtEl>
                                          <p:spTgt spid="28"/>
                                        </p:tgtEl>
                                        <p:attrNameLst>
                                          <p:attrName>style.visibility</p:attrName>
                                        </p:attrNameLst>
                                      </p:cBhvr>
                                      <p:to>
                                        <p:strVal val="visible"/>
                                      </p:to>
                                    </p:set>
                                    <p:animEffect transition="in" filter="box(out)">
                                      <p:cBhvr>
                                        <p:cTn id="31" dur="3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iterate>
                                    <p:tmAbs val="0"/>
                                  </p:iterate>
                                  <p:childTnLst>
                                    <p:set>
                                      <p:cBhvr>
                                        <p:cTn id="35" fill="hold"/>
                                        <p:tgtEl>
                                          <p:spTgt spid="9"/>
                                        </p:tgtEl>
                                        <p:attrNameLst>
                                          <p:attrName>style.visibility</p:attrName>
                                        </p:attrNameLst>
                                      </p:cBhvr>
                                      <p:to>
                                        <p:strVal val="visible"/>
                                      </p:to>
                                    </p:set>
                                    <p:animEffect transition="in" filter="box(out)">
                                      <p:cBhvr>
                                        <p:cTn id="36" dur="300"/>
                                        <p:tgtEl>
                                          <p:spTgt spid="9"/>
                                        </p:tgtEl>
                                      </p:cBhvr>
                                    </p:animEffect>
                                  </p:childTnLst>
                                </p:cTn>
                              </p:par>
                              <p:par>
                                <p:cTn id="37" presetID="4" presetClass="entr" presetSubtype="32" fill="hold" grpId="0" nodeType="withEffect">
                                  <p:stCondLst>
                                    <p:cond delay="0"/>
                                  </p:stCondLst>
                                  <p:iterate>
                                    <p:tmAbs val="0"/>
                                  </p:iterate>
                                  <p:childTnLst>
                                    <p:set>
                                      <p:cBhvr>
                                        <p:cTn id="38" fill="hold"/>
                                        <p:tgtEl>
                                          <p:spTgt spid="26"/>
                                        </p:tgtEl>
                                        <p:attrNameLst>
                                          <p:attrName>style.visibility</p:attrName>
                                        </p:attrNameLst>
                                      </p:cBhvr>
                                      <p:to>
                                        <p:strVal val="visible"/>
                                      </p:to>
                                    </p:set>
                                    <p:animEffect transition="in" filter="box(out)">
                                      <p:cBhvr>
                                        <p:cTn id="39" dur="300"/>
                                        <p:tgtEl>
                                          <p:spTgt spid="26"/>
                                        </p:tgtEl>
                                      </p:cBhvr>
                                    </p:animEffect>
                                  </p:childTnLst>
                                </p:cTn>
                              </p:par>
                              <p:par>
                                <p:cTn id="40" presetID="4" presetClass="entr" presetSubtype="32" fill="hold" grpId="0" nodeType="withEffect">
                                  <p:stCondLst>
                                    <p:cond delay="0"/>
                                  </p:stCondLst>
                                  <p:iterate>
                                    <p:tmAbs val="0"/>
                                  </p:iterate>
                                  <p:childTnLst>
                                    <p:set>
                                      <p:cBhvr>
                                        <p:cTn id="41" fill="hold"/>
                                        <p:tgtEl>
                                          <p:spTgt spid="84"/>
                                        </p:tgtEl>
                                        <p:attrNameLst>
                                          <p:attrName>style.visibility</p:attrName>
                                        </p:attrNameLst>
                                      </p:cBhvr>
                                      <p:to>
                                        <p:strVal val="visible"/>
                                      </p:to>
                                    </p:set>
                                    <p:animEffect transition="in" filter="box(out)">
                                      <p:cBhvr>
                                        <p:cTn id="42"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954110776"/>
              </p:ext>
            </p:extLst>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7</a:t>
            </a:fld>
            <a:endParaRPr lang="en-US" dirty="0"/>
          </a:p>
        </p:txBody>
      </p:sp>
      <p:sp>
        <p:nvSpPr>
          <p:cNvPr id="6" name="Текстово поле 5">
            <a:extLst>
              <a:ext uri="{FF2B5EF4-FFF2-40B4-BE49-F238E27FC236}">
                <a16:creationId xmlns:a16="http://schemas.microsoft.com/office/drawing/2014/main"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Nichts, etwas, alles!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Benennung</a:t>
            </a:r>
            <a:r>
              <a:rPr lang="en-US" sz="1800" b="1" dirty="0"/>
              <a:t> </a:t>
            </a:r>
            <a:r>
              <a:rPr lang="en-US" sz="1800" b="1" dirty="0" err="1"/>
              <a:t>einer</a:t>
            </a:r>
            <a:r>
              <a:rPr lang="en-US" sz="1800" b="1" dirty="0"/>
              <a:t> </a:t>
            </a:r>
            <a:r>
              <a:rPr lang="en-US" sz="1800" b="1" dirty="0" err="1"/>
              <a:t>Sache</a:t>
            </a:r>
            <a:r>
              <a:rPr lang="en-US" sz="1800" b="1" dirty="0"/>
              <a:t> </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Warum</a:t>
            </a:r>
            <a:r>
              <a:rPr lang="en-US" sz="1800" b="1" dirty="0"/>
              <a:t> </a:t>
            </a:r>
            <a:r>
              <a:rPr lang="en-US" sz="1800" b="1" dirty="0" err="1"/>
              <a:t>ist</a:t>
            </a:r>
            <a:r>
              <a:rPr lang="en-US" sz="1800" b="1" dirty="0"/>
              <a:t> </a:t>
            </a:r>
            <a:r>
              <a:rPr lang="en-US" sz="1800" b="1" dirty="0" err="1"/>
              <a:t>Ihre</a:t>
            </a:r>
            <a:r>
              <a:rPr lang="en-US" sz="1800" b="1" dirty="0"/>
              <a:t> das </a:t>
            </a:r>
            <a:r>
              <a:rPr lang="en-US" sz="1800" b="1" dirty="0" err="1"/>
              <a:t>Beste</a:t>
            </a:r>
            <a:r>
              <a:rPr lang="en-US" sz="1800" b="1" dirty="0"/>
              <a:t>?</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Debatte oder Dialog?</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Stufe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Konfliktlösung</a:t>
            </a:r>
            <a:r>
              <a:rPr lang="en-GB" dirty="0"/>
              <a:t>: </a:t>
            </a:r>
            <a:r>
              <a:rPr lang="en-GB" dirty="0" err="1"/>
              <a:t>Übung</a:t>
            </a:r>
            <a:r>
              <a:rPr lang="en-GB" dirty="0"/>
              <a:t> 1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6473</Words>
  <Application>Microsoft Office PowerPoint</Application>
  <PresentationFormat>Bildschirmpräsentation (4:3)</PresentationFormat>
  <Paragraphs>602</Paragraphs>
  <Slides>27</Slides>
  <Notes>26</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Avenir Roman</vt:lpstr>
      <vt:lpstr>Calibri</vt:lpstr>
      <vt:lpstr>Verdana</vt:lpstr>
      <vt:lpstr>Office Theme</vt:lpstr>
      <vt:lpstr>Train the Trainer</vt:lpstr>
      <vt:lpstr>Frage</vt:lpstr>
      <vt:lpstr>Programm</vt:lpstr>
      <vt:lpstr>PowerPoint-Präsentation</vt:lpstr>
      <vt:lpstr>Eisbrecher</vt:lpstr>
      <vt:lpstr>Konflikt und Radikalisierung</vt:lpstr>
      <vt:lpstr>Konfliktlösung</vt:lpstr>
      <vt:lpstr>Workshop</vt:lpstr>
      <vt:lpstr>Konfliktlösung: Übung 1 (1)</vt:lpstr>
      <vt:lpstr>Konfliktlösung: Übung 1 (2)</vt:lpstr>
      <vt:lpstr>Konfliktlösung: Übung 1 (3)</vt:lpstr>
      <vt:lpstr>Konfliktlösung: Übung 2</vt:lpstr>
      <vt:lpstr>PowerPoint-Präsentation</vt:lpstr>
      <vt:lpstr>Staatliches Handeln</vt:lpstr>
      <vt:lpstr>Effekte des staatlichen Handelns</vt:lpstr>
      <vt:lpstr>Workshop</vt:lpstr>
      <vt:lpstr>Verhältnismässigkeit staatlichen Handelns: Übung 1</vt:lpstr>
      <vt:lpstr>Verhältnismässigkeit staatlichen Handelns: Übung 1</vt:lpstr>
      <vt:lpstr>Verhältnismässigkeit staatlichen Handelns: Szenario 1</vt:lpstr>
      <vt:lpstr>Verhältnismässigkeit staatlichen Handelns: Szenario 1 </vt:lpstr>
      <vt:lpstr>Verhältnismässigkeit staatlichen Handelns: Szenario 2</vt:lpstr>
      <vt:lpstr>PowerPoint-Präsentation</vt:lpstr>
      <vt:lpstr>Ressourcen</vt:lpstr>
      <vt:lpstr>Ressourcen</vt:lpstr>
      <vt:lpstr>Feedback</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147</cp:revision>
  <dcterms:created xsi:type="dcterms:W3CDTF">2019-01-04T14:31:26Z</dcterms:created>
  <dcterms:modified xsi:type="dcterms:W3CDTF">2021-06-07T15:07:26Z</dcterms:modified>
</cp:coreProperties>
</file>