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6"/>
  </p:notesMasterIdLst>
  <p:handoutMasterIdLst>
    <p:handoutMasterId r:id="rId37"/>
  </p:handoutMasterIdLst>
  <p:sldIdLst>
    <p:sldId id="266" r:id="rId2"/>
    <p:sldId id="482" r:id="rId3"/>
    <p:sldId id="435" r:id="rId4"/>
    <p:sldId id="484" r:id="rId5"/>
    <p:sldId id="575" r:id="rId6"/>
    <p:sldId id="587" r:id="rId7"/>
    <p:sldId id="486" r:id="rId8"/>
    <p:sldId id="588" r:id="rId9"/>
    <p:sldId id="589" r:id="rId10"/>
    <p:sldId id="592" r:id="rId11"/>
    <p:sldId id="507" r:id="rId12"/>
    <p:sldId id="590" r:id="rId13"/>
    <p:sldId id="549" r:id="rId14"/>
    <p:sldId id="550" r:id="rId15"/>
    <p:sldId id="591" r:id="rId16"/>
    <p:sldId id="593" r:id="rId17"/>
    <p:sldId id="594" r:id="rId18"/>
    <p:sldId id="598" r:id="rId19"/>
    <p:sldId id="494" r:id="rId20"/>
    <p:sldId id="597" r:id="rId21"/>
    <p:sldId id="423" r:id="rId22"/>
    <p:sldId id="366" r:id="rId23"/>
    <p:sldId id="458" r:id="rId24"/>
    <p:sldId id="456" r:id="rId25"/>
    <p:sldId id="465" r:id="rId26"/>
    <p:sldId id="454" r:id="rId27"/>
    <p:sldId id="466" r:id="rId28"/>
    <p:sldId id="595" r:id="rId29"/>
    <p:sldId id="596" r:id="rId30"/>
    <p:sldId id="538" r:id="rId31"/>
    <p:sldId id="539" r:id="rId32"/>
    <p:sldId id="469" r:id="rId33"/>
    <p:sldId id="301" r:id="rId34"/>
    <p:sldId id="26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6699FF"/>
    <a:srgbClr val="FFCC00"/>
    <a:srgbClr val="0770B1"/>
    <a:srgbClr val="FF6600"/>
    <a:srgbClr val="375BB0"/>
    <a:srgbClr val="CC0099"/>
    <a:srgbClr val="CC3399"/>
    <a:srgbClr val="0BA7DF"/>
    <a:srgbClr val="F9A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70760" autoAdjust="0"/>
  </p:normalViewPr>
  <p:slideViewPr>
    <p:cSldViewPr>
      <p:cViewPr varScale="1">
        <p:scale>
          <a:sx n="77" d="100"/>
          <a:sy n="77" d="100"/>
        </p:scale>
        <p:origin x="2526" y="90"/>
      </p:cViewPr>
      <p:guideLst>
        <p:guide orient="horz" pos="2160"/>
        <p:guide pos="2880"/>
      </p:guideLst>
    </p:cSldViewPr>
  </p:slideViewPr>
  <p:outlineViewPr>
    <p:cViewPr>
      <p:scale>
        <a:sx n="33" d="100"/>
        <a:sy n="33" d="100"/>
      </p:scale>
      <p:origin x="0" y="-112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4" d="100"/>
          <a:sy n="84" d="100"/>
        </p:scale>
        <p:origin x="3828" y="-52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solidFill>
                <a:schemeClr val="bg1"/>
              </a:solidFill>
            </a:rPr>
            <a:t>1. </a:t>
          </a:r>
          <a:r>
            <a:rPr lang="nl-NL" dirty="0">
              <a:solidFill>
                <a:schemeClr val="bg1"/>
              </a:solidFill>
            </a:rPr>
            <a:t>How do I know I am angry?</a:t>
          </a:r>
          <a:endParaRPr lang="bg-BG"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solidFill>
                <a:schemeClr val="bg1"/>
              </a:solidFill>
            </a:rPr>
            <a:t>2. </a:t>
          </a:r>
          <a:r>
            <a:rPr lang="nl-NL" dirty="0">
              <a:solidFill>
                <a:schemeClr val="bg1"/>
              </a:solidFill>
            </a:rPr>
            <a:t>Wheel of emotions – hints</a:t>
          </a:r>
          <a:endParaRPr lang="bg-BG" dirty="0">
            <a:solidFill>
              <a:schemeClr val="bg1"/>
            </a:solidFill>
          </a:endParaRPr>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9F760714-0D62-41E5-B137-F4F6E8240C1D}">
      <dgm:prSet phldrT="[Текст]"/>
      <dgm:spPr/>
      <dgm:t>
        <a:bodyPr/>
        <a:lstStyle/>
        <a:p>
          <a:r>
            <a:rPr lang="en-US" dirty="0">
              <a:solidFill>
                <a:schemeClr val="bg1"/>
              </a:solidFill>
            </a:rPr>
            <a:t>3. </a:t>
          </a:r>
          <a:r>
            <a:rPr lang="nl-NL" dirty="0">
              <a:solidFill>
                <a:schemeClr val="bg1"/>
              </a:solidFill>
            </a:rPr>
            <a:t>Make a plan!</a:t>
          </a:r>
          <a:endParaRPr lang="bg-BG" dirty="0">
            <a:solidFill>
              <a:schemeClr val="bg1"/>
            </a:solidFill>
          </a:endParaRPr>
        </a:p>
      </dgm:t>
    </dgm:pt>
    <dgm:pt modelId="{04E296F0-E156-4D0A-A18A-049625871275}" type="parTrans" cxnId="{F4E434A3-7BB7-405E-9C3D-BA62A194B75B}">
      <dgm:prSet/>
      <dgm:spPr/>
      <dgm:t>
        <a:bodyPr/>
        <a:lstStyle/>
        <a:p>
          <a:endParaRPr lang="bg-BG"/>
        </a:p>
      </dgm:t>
    </dgm:pt>
    <dgm:pt modelId="{009BF5A9-484D-48E1-8406-83E907CFEF3A}" type="sibTrans" cxnId="{F4E434A3-7BB7-405E-9C3D-BA62A194B75B}">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3"/>
      <dgm:spPr/>
    </dgm:pt>
    <dgm:pt modelId="{ED40621B-4149-429C-BC00-C82ABFD3182B}" type="pres">
      <dgm:prSet presAssocID="{1FC1DEAC-C438-46F3-A96F-A6B712E350C8}" presName="parentText" presStyleLbl="node1" presStyleIdx="0" presStyleCnt="3">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3">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3"/>
      <dgm:spPr/>
    </dgm:pt>
    <dgm:pt modelId="{D1D765D9-0528-4F2C-82E5-DD52268BF058}" type="pres">
      <dgm:prSet presAssocID="{7E49221A-D24D-49D3-933C-632FDDD578F3}" presName="parentText" presStyleLbl="node1" presStyleIdx="1" presStyleCnt="3">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3">
        <dgm:presLayoutVars>
          <dgm:bulletEnabled val="1"/>
        </dgm:presLayoutVars>
      </dgm:prSet>
      <dgm:spPr/>
    </dgm:pt>
    <dgm:pt modelId="{A0670C2D-232E-48C4-81D7-52E59DB5F91A}" type="pres">
      <dgm:prSet presAssocID="{2FDB090A-8B09-468D-8A14-877AF251C46D}" presName="spaceBetweenRectangles" presStyleCnt="0"/>
      <dgm:spPr/>
    </dgm:pt>
    <dgm:pt modelId="{221B3E56-FB80-479A-A895-3C91CA6ECAF6}" type="pres">
      <dgm:prSet presAssocID="{9F760714-0D62-41E5-B137-F4F6E8240C1D}" presName="parentLin" presStyleCnt="0"/>
      <dgm:spPr/>
    </dgm:pt>
    <dgm:pt modelId="{FB056F64-FC62-4B00-8041-EE08296AD463}" type="pres">
      <dgm:prSet presAssocID="{9F760714-0D62-41E5-B137-F4F6E8240C1D}" presName="parentLeftMargin" presStyleLbl="node1" presStyleIdx="1" presStyleCnt="3"/>
      <dgm:spPr/>
    </dgm:pt>
    <dgm:pt modelId="{0C97AA04-0432-4565-9C35-44D609BC86A2}" type="pres">
      <dgm:prSet presAssocID="{9F760714-0D62-41E5-B137-F4F6E8240C1D}" presName="parentText" presStyleLbl="node1" presStyleIdx="2" presStyleCnt="3">
        <dgm:presLayoutVars>
          <dgm:chMax val="0"/>
          <dgm:bulletEnabled val="1"/>
        </dgm:presLayoutVars>
      </dgm:prSet>
      <dgm:spPr/>
    </dgm:pt>
    <dgm:pt modelId="{95388A3C-EED7-423D-97EF-31EF4278CCAC}" type="pres">
      <dgm:prSet presAssocID="{9F760714-0D62-41E5-B137-F4F6E8240C1D}" presName="negativeSpace" presStyleCnt="0"/>
      <dgm:spPr/>
    </dgm:pt>
    <dgm:pt modelId="{EEFBA0DE-5267-422A-99F9-E7F858CFBFAF}" type="pres">
      <dgm:prSet presAssocID="{9F760714-0D62-41E5-B137-F4F6E8240C1D}" presName="childText" presStyleLbl="conFgAcc1" presStyleIdx="2" presStyleCnt="3">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06F2C76B-2773-4887-88F6-995F33B03CD4}" type="presOf" srcId="{9F760714-0D62-41E5-B137-F4F6E8240C1D}" destId="{0C97AA04-0432-4565-9C35-44D609BC86A2}" srcOrd="1" destOrd="0" presId="urn:microsoft.com/office/officeart/2005/8/layout/list1"/>
    <dgm:cxn modelId="{F4E434A3-7BB7-405E-9C3D-BA62A194B75B}" srcId="{A4759D0C-1A33-4E41-8003-1522F5826868}" destId="{9F760714-0D62-41E5-B137-F4F6E8240C1D}" srcOrd="2" destOrd="0" parTransId="{04E296F0-E156-4D0A-A18A-049625871275}" sibTransId="{009BF5A9-484D-48E1-8406-83E907CFEF3A}"/>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3082ACD5-3B2B-4500-ABF2-E3D8F88E20D9}" type="presOf" srcId="{9F760714-0D62-41E5-B137-F4F6E8240C1D}" destId="{FB056F64-FC62-4B00-8041-EE08296AD463}"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 modelId="{80AEE745-4883-44E2-B914-153B60834CB6}" type="presParOf" srcId="{52EE124C-B1B7-4282-9940-22B32D2106B6}" destId="{A0670C2D-232E-48C4-81D7-52E59DB5F91A}" srcOrd="7" destOrd="0" presId="urn:microsoft.com/office/officeart/2005/8/layout/list1"/>
    <dgm:cxn modelId="{BA8B1611-9392-463C-BD86-09FE325BD133}" type="presParOf" srcId="{52EE124C-B1B7-4282-9940-22B32D2106B6}" destId="{221B3E56-FB80-479A-A895-3C91CA6ECAF6}" srcOrd="8" destOrd="0" presId="urn:microsoft.com/office/officeart/2005/8/layout/list1"/>
    <dgm:cxn modelId="{541A89E6-99E1-48FF-9DCF-544596988704}" type="presParOf" srcId="{221B3E56-FB80-479A-A895-3C91CA6ECAF6}" destId="{FB056F64-FC62-4B00-8041-EE08296AD463}" srcOrd="0" destOrd="0" presId="urn:microsoft.com/office/officeart/2005/8/layout/list1"/>
    <dgm:cxn modelId="{70772729-C259-4CD8-A754-65B0D0320748}" type="presParOf" srcId="{221B3E56-FB80-479A-A895-3C91CA6ECAF6}" destId="{0C97AA04-0432-4565-9C35-44D609BC86A2}" srcOrd="1" destOrd="0" presId="urn:microsoft.com/office/officeart/2005/8/layout/list1"/>
    <dgm:cxn modelId="{A6A9F924-C360-414E-8070-A845E3D8FD88}" type="presParOf" srcId="{52EE124C-B1B7-4282-9940-22B32D2106B6}" destId="{95388A3C-EED7-423D-97EF-31EF4278CCAC}" srcOrd="9" destOrd="0" presId="urn:microsoft.com/office/officeart/2005/8/layout/list1"/>
    <dgm:cxn modelId="{56166FCE-EAFD-439D-80FE-6D4B553BDF27}" type="presParOf" srcId="{52EE124C-B1B7-4282-9940-22B32D2106B6}" destId="{EEFBA0DE-5267-422A-99F9-E7F858CFBFA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nl-NL" dirty="0"/>
            <a:t>Verdere polarisatie/ radicalisering</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custT="1"/>
      <dgm:spPr/>
      <dgm:t>
        <a:bodyPr/>
        <a:lstStyle/>
        <a:p>
          <a:r>
            <a:rPr lang="en-GB" sz="2800" dirty="0"/>
            <a:t>Wie</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dgm:spPr/>
      <dgm:t>
        <a:bodyPr/>
        <a:lstStyle/>
        <a:p>
          <a:r>
            <a:rPr lang="nl-NL" noProof="0" dirty="0"/>
            <a:t>Beleidsmakers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custT="1"/>
      <dgm:spPr/>
      <dgm:t>
        <a:bodyPr/>
        <a:lstStyle/>
        <a:p>
          <a:r>
            <a:rPr lang="en-GB" sz="2800" dirty="0"/>
            <a:t>Wat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dgm:spPr/>
      <dgm:t>
        <a:bodyPr/>
        <a:lstStyle/>
        <a:p>
          <a:r>
            <a:rPr lang="nl-NL" noProof="0" dirty="0"/>
            <a:t>Framework radicalisering</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dgm:spPr/>
      <dgm:t>
        <a:bodyPr/>
        <a:lstStyle/>
        <a:p>
          <a:r>
            <a:rPr lang="nl-NL" noProof="0" dirty="0"/>
            <a:t>Scenario’s</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custT="1"/>
      <dgm:spPr/>
      <dgm:t>
        <a:bodyPr/>
        <a:lstStyle/>
        <a:p>
          <a:r>
            <a:rPr lang="en-GB" sz="2800" dirty="0"/>
            <a:t>Hoe</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nl-NL" noProof="0" dirty="0"/>
            <a:t>Kennis krijgen</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nl-NL" noProof="0" dirty="0"/>
            <a:t>Scenario’s bespreken</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custT="1"/>
      <dgm:spPr/>
      <dgm:t>
        <a:bodyPr/>
        <a:lstStyle/>
        <a:p>
          <a:r>
            <a:rPr lang="en-GB" sz="2800" dirty="0" err="1"/>
            <a:t>Resultaat</a:t>
          </a:r>
          <a:endParaRPr lang="en-GB" sz="2800" dirty="0"/>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nl-NL" noProof="0" dirty="0"/>
            <a:t>Beseffen dilemma</a:t>
          </a:r>
        </a:p>
      </dgm:t>
    </dgm:pt>
    <dgm:pt modelId="{DF400E71-F62E-4429-9BA0-3C44367C473E}" type="parTrans" cxnId="{0CC227D6-88D3-49A7-8750-3C48E4D154D7}">
      <dgm:prSet/>
      <dgm:spPr/>
    </dgm:pt>
    <dgm:pt modelId="{4DC2B445-65BE-41C1-8A0B-44BCD068B89D}" type="sibTrans" cxnId="{0CC227D6-88D3-49A7-8750-3C48E4D154D7}">
      <dgm:prSet/>
      <dgm:spPr/>
    </dgm:pt>
    <dgm:pt modelId="{ABE8A5B4-E513-420F-8615-7FC725422FB3}">
      <dgm:prSet phldrT="[Tekst]"/>
      <dgm:spPr/>
      <dgm:t>
        <a:bodyPr/>
        <a:lstStyle/>
        <a:p>
          <a:r>
            <a:rPr lang="nl-NL" noProof="0" dirty="0"/>
            <a:t>Proportionele overheidsreactie</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9E71B8C5-661D-4239-94B4-40ACBA2360CC}">
      <dgm:prSet phldrT="[Tekst]"/>
      <dgm:spPr/>
      <dgm:t>
        <a:bodyPr/>
        <a:lstStyle/>
        <a:p>
          <a:r>
            <a:rPr lang="nl-NL" noProof="0" dirty="0"/>
            <a:t>Handhavers en andere</a:t>
          </a:r>
        </a:p>
      </dgm:t>
    </dgm:pt>
    <dgm:pt modelId="{5F1280AF-CFE8-4E55-9CEE-FDC0FC6E21B8}" type="parTrans" cxnId="{13914EA9-144C-44CF-A87F-B59B75A8E8CD}">
      <dgm:prSet/>
      <dgm:spPr/>
    </dgm:pt>
    <dgm:pt modelId="{A17E32C9-2F91-4FDB-8B8B-8E69C9003CD5}" type="sibTrans" cxnId="{13914EA9-144C-44CF-A87F-B59B75A8E8CD}">
      <dgm:prSet/>
      <dgm:spPr/>
    </dgm:pt>
    <dgm:pt modelId="{755EF852-CF0B-4331-846A-46F623540213}">
      <dgm:prSet phldrT="[Tekst]"/>
      <dgm:spPr/>
      <dgm:t>
        <a:bodyPr/>
        <a:lstStyle/>
        <a:p>
          <a:r>
            <a:rPr lang="nl-NL" noProof="0" dirty="0"/>
            <a:t>Eerstelijnsprofessionals</a:t>
          </a:r>
        </a:p>
      </dgm:t>
    </dgm:pt>
    <dgm:pt modelId="{B9B7CD0A-9F29-43C4-AB4E-E77371D58E96}" type="parTrans" cxnId="{42B10D4D-5483-4711-B963-33A6FD26077A}">
      <dgm:prSet/>
      <dgm:spPr/>
    </dgm:pt>
    <dgm:pt modelId="{334CCDD7-5E44-4C57-9D91-F7313C3DD3B2}" type="sibTrans" cxnId="{42B10D4D-5483-4711-B963-33A6FD26077A}">
      <dgm:prSet/>
      <dgm:spPr/>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42B10D4D-5483-4711-B963-33A6FD26077A}" srcId="{B58E5805-9D79-4032-89FB-E8797F96D632}" destId="{755EF852-CF0B-4331-846A-46F623540213}" srcOrd="2" destOrd="0" parTransId="{B9B7CD0A-9F29-43C4-AB4E-E77371D58E96}" sibTransId="{334CCDD7-5E44-4C57-9D91-F7313C3DD3B2}"/>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13914EA9-144C-44CF-A87F-B59B75A8E8CD}" srcId="{B58E5805-9D79-4032-89FB-E8797F96D632}" destId="{9E71B8C5-661D-4239-94B4-40ACBA2360CC}" srcOrd="1" destOrd="0" parTransId="{5F1280AF-CFE8-4E55-9CEE-FDC0FC6E21B8}" sibTransId="{A17E32C9-2F91-4FDB-8B8B-8E69C9003CD5}"/>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241EDDE6-2D06-444E-9242-15E9F87A14EE}" type="presOf" srcId="{9E71B8C5-661D-4239-94B4-40ACBA2360CC}" destId="{A5906B98-203F-4988-B407-B8E2FB5B95EE}" srcOrd="0" destOrd="1" presId="urn:microsoft.com/office/officeart/2005/8/layout/target3"/>
    <dgm:cxn modelId="{0DE716FE-7705-4A57-9731-B2CDD22C2165}" type="presOf" srcId="{755EF852-CF0B-4331-846A-46F623540213}" destId="{A5906B98-203F-4988-B407-B8E2FB5B95EE}" srcOrd="0" destOrd="2"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08E80B-88EB-41E2-BBE4-F6E07E3A4C3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NL"/>
        </a:p>
      </dgm:t>
    </dgm:pt>
    <dgm:pt modelId="{9E70D0B5-4805-4671-B884-175CC116DE43}">
      <dgm:prSet phldrT="[Tekst]" custT="1"/>
      <dgm:spPr>
        <a:solidFill>
          <a:srgbClr val="0046D2"/>
        </a:solidFill>
      </dgm:spPr>
      <dgm:t>
        <a:bodyPr/>
        <a:lstStyle/>
        <a:p>
          <a:r>
            <a:rPr lang="nl-NL" sz="1600" dirty="0"/>
            <a:t>7 workshops vanuit project ARMOUR</a:t>
          </a:r>
        </a:p>
      </dgm:t>
    </dgm:pt>
    <dgm:pt modelId="{D797EA9B-91FA-4ADD-8770-9E443F1B4C10}" type="parTrans" cxnId="{034792EA-3154-484F-BEDF-1836366A02DE}">
      <dgm:prSet/>
      <dgm:spPr/>
      <dgm:t>
        <a:bodyPr/>
        <a:lstStyle/>
        <a:p>
          <a:endParaRPr lang="nl-NL"/>
        </a:p>
      </dgm:t>
    </dgm:pt>
    <dgm:pt modelId="{270C0F08-35E2-4766-BC12-450BA2D4ABCD}" type="sibTrans" cxnId="{034792EA-3154-484F-BEDF-1836366A02DE}">
      <dgm:prSet/>
      <dgm:spPr/>
      <dgm:t>
        <a:bodyPr/>
        <a:lstStyle/>
        <a:p>
          <a:endParaRPr lang="nl-NL"/>
        </a:p>
      </dgm:t>
    </dgm:pt>
    <dgm:pt modelId="{94B3F130-C125-4038-942F-930BB04D98F4}">
      <dgm:prSet phldrT="[Tekst]"/>
      <dgm:spPr>
        <a:solidFill>
          <a:srgbClr val="377F99"/>
        </a:solidFill>
      </dgm:spPr>
      <dgm:t>
        <a:bodyPr/>
        <a:lstStyle/>
        <a:p>
          <a:r>
            <a:rPr lang="nl-NL" noProof="0" dirty="0">
              <a:solidFill>
                <a:schemeClr val="bg1"/>
              </a:solidFill>
            </a:rPr>
            <a:t>Coaching en ouderschap</a:t>
          </a:r>
          <a:endParaRPr lang="nl-NL" dirty="0"/>
        </a:p>
      </dgm:t>
    </dgm:pt>
    <dgm:pt modelId="{FF9BBCEC-B940-4665-8500-4F9C2FCAE49F}" type="parTrans" cxnId="{9AB29725-5265-4C37-A1B4-2C4F19FA55C5}">
      <dgm:prSet/>
      <dgm:spPr/>
      <dgm:t>
        <a:bodyPr/>
        <a:lstStyle/>
        <a:p>
          <a:endParaRPr lang="nl-NL"/>
        </a:p>
      </dgm:t>
    </dgm:pt>
    <dgm:pt modelId="{AB5ADCA9-0FA5-4273-BE20-002BA5D5849F}" type="sibTrans" cxnId="{9AB29725-5265-4C37-A1B4-2C4F19FA55C5}">
      <dgm:prSet/>
      <dgm:spPr/>
      <dgm:t>
        <a:bodyPr/>
        <a:lstStyle/>
        <a:p>
          <a:endParaRPr lang="nl-NL"/>
        </a:p>
      </dgm:t>
    </dgm:pt>
    <dgm:pt modelId="{41738900-B0ED-41DA-8E21-2B3AD9B4B8CE}">
      <dgm:prSet phldrT="[Tekst]"/>
      <dgm:spPr>
        <a:solidFill>
          <a:srgbClr val="377F99"/>
        </a:solidFill>
      </dgm:spPr>
      <dgm:t>
        <a:bodyPr/>
        <a:lstStyle/>
        <a:p>
          <a:r>
            <a:rPr lang="nl-NL" noProof="0" dirty="0"/>
            <a:t>Kritisch denken</a:t>
          </a:r>
          <a:endParaRPr lang="nl-NL" dirty="0"/>
        </a:p>
      </dgm:t>
    </dgm:pt>
    <dgm:pt modelId="{39C2AEB4-22E8-43CC-B207-2803695D6A5F}" type="parTrans" cxnId="{2553EB0B-D8F7-4D60-935E-F1C2C3B4CF5B}">
      <dgm:prSet/>
      <dgm:spPr/>
      <dgm:t>
        <a:bodyPr/>
        <a:lstStyle/>
        <a:p>
          <a:endParaRPr lang="nl-NL"/>
        </a:p>
      </dgm:t>
    </dgm:pt>
    <dgm:pt modelId="{F740965C-EA6C-4E91-B8F7-0977A4784907}" type="sibTrans" cxnId="{2553EB0B-D8F7-4D60-935E-F1C2C3B4CF5B}">
      <dgm:prSet/>
      <dgm:spPr/>
      <dgm:t>
        <a:bodyPr/>
        <a:lstStyle/>
        <a:p>
          <a:endParaRPr lang="nl-NL"/>
        </a:p>
      </dgm:t>
    </dgm:pt>
    <dgm:pt modelId="{7DDA90EB-828D-4E87-92DD-249B114628E2}">
      <dgm:prSet/>
      <dgm:spPr>
        <a:solidFill>
          <a:srgbClr val="377F99"/>
        </a:solidFill>
      </dgm:spPr>
      <dgm:t>
        <a:bodyPr/>
        <a:lstStyle/>
        <a:p>
          <a:r>
            <a:rPr lang="nl-NL" dirty="0"/>
            <a:t> </a:t>
          </a:r>
          <a:r>
            <a:rPr lang="nl-NL" noProof="0" dirty="0"/>
            <a:t>Omgaan met boosheid</a:t>
          </a:r>
          <a:endParaRPr lang="nl-NL" dirty="0"/>
        </a:p>
      </dgm:t>
    </dgm:pt>
    <dgm:pt modelId="{01347A91-372A-418A-B360-5F4F7B73BA5F}" type="parTrans" cxnId="{E632B853-7C88-46A9-AEE9-DA744141528B}">
      <dgm:prSet/>
      <dgm:spPr/>
      <dgm:t>
        <a:bodyPr/>
        <a:lstStyle/>
        <a:p>
          <a:endParaRPr lang="nl-NL"/>
        </a:p>
      </dgm:t>
    </dgm:pt>
    <dgm:pt modelId="{B37EF8E4-4449-416F-9DF1-D37C3FAE2B31}" type="sibTrans" cxnId="{E632B853-7C88-46A9-AEE9-DA744141528B}">
      <dgm:prSet/>
      <dgm:spPr/>
      <dgm:t>
        <a:bodyPr/>
        <a:lstStyle/>
        <a:p>
          <a:endParaRPr lang="nl-NL"/>
        </a:p>
      </dgm:t>
    </dgm:pt>
    <dgm:pt modelId="{FCCE4076-BE54-4F42-A7A8-E84C0F44B521}">
      <dgm:prSet/>
      <dgm:spPr>
        <a:solidFill>
          <a:srgbClr val="0081E2"/>
        </a:solidFill>
      </dgm:spPr>
      <dgm:t>
        <a:bodyPr/>
        <a:lstStyle/>
        <a:p>
          <a:r>
            <a:rPr lang="nl-NL" dirty="0"/>
            <a:t> </a:t>
          </a:r>
          <a:r>
            <a:rPr lang="nl-NL" noProof="0" dirty="0"/>
            <a:t>Constructief discussiëren</a:t>
          </a:r>
          <a:endParaRPr lang="nl-NL" dirty="0"/>
        </a:p>
      </dgm:t>
    </dgm:pt>
    <dgm:pt modelId="{D5A3AFA3-0A8A-42D0-81F0-C18173EDC603}" type="parTrans" cxnId="{BE04A687-4FFE-437A-8FA2-51B29F4FA4A9}">
      <dgm:prSet/>
      <dgm:spPr/>
      <dgm:t>
        <a:bodyPr/>
        <a:lstStyle/>
        <a:p>
          <a:endParaRPr lang="nl-NL"/>
        </a:p>
      </dgm:t>
    </dgm:pt>
    <dgm:pt modelId="{3E34EC4A-B2C1-4726-B32B-9EE5F02FD884}" type="sibTrans" cxnId="{BE04A687-4FFE-437A-8FA2-51B29F4FA4A9}">
      <dgm:prSet/>
      <dgm:spPr/>
      <dgm:t>
        <a:bodyPr/>
        <a:lstStyle/>
        <a:p>
          <a:endParaRPr lang="nl-NL"/>
        </a:p>
      </dgm:t>
    </dgm:pt>
    <dgm:pt modelId="{274881B8-66EB-4FB5-ABF7-9CA27207C9B1}">
      <dgm:prSet/>
      <dgm:spPr>
        <a:solidFill>
          <a:srgbClr val="0081E2"/>
        </a:solidFill>
      </dgm:spPr>
      <dgm:t>
        <a:bodyPr/>
        <a:lstStyle/>
        <a:p>
          <a:r>
            <a:rPr lang="nl-NL" dirty="0"/>
            <a:t> </a:t>
          </a:r>
          <a:r>
            <a:rPr lang="nl-NL" noProof="0" dirty="0"/>
            <a:t>Omgaan met conflicten</a:t>
          </a:r>
          <a:endParaRPr lang="nl-NL" dirty="0"/>
        </a:p>
      </dgm:t>
    </dgm:pt>
    <dgm:pt modelId="{177178A4-EC2D-4D72-8BC0-12C12EAF2B61}" type="parTrans" cxnId="{D00EE680-1870-4275-A64D-91BB9D05EE95}">
      <dgm:prSet/>
      <dgm:spPr/>
      <dgm:t>
        <a:bodyPr/>
        <a:lstStyle/>
        <a:p>
          <a:endParaRPr lang="nl-NL"/>
        </a:p>
      </dgm:t>
    </dgm:pt>
    <dgm:pt modelId="{FFBBE6E3-7576-4071-8F5F-14B7ADE72011}" type="sibTrans" cxnId="{D00EE680-1870-4275-A64D-91BB9D05EE95}">
      <dgm:prSet/>
      <dgm:spPr/>
      <dgm:t>
        <a:bodyPr/>
        <a:lstStyle/>
        <a:p>
          <a:endParaRPr lang="nl-NL"/>
        </a:p>
      </dgm:t>
    </dgm:pt>
    <dgm:pt modelId="{A9189109-9886-4D8F-95B0-A8CF1D2A3E96}">
      <dgm:prSet/>
      <dgm:spPr>
        <a:solidFill>
          <a:srgbClr val="8E59AB"/>
        </a:solidFill>
      </dgm:spPr>
      <dgm:t>
        <a:bodyPr/>
        <a:lstStyle/>
        <a:p>
          <a:r>
            <a:rPr lang="nl-NL" dirty="0"/>
            <a:t> </a:t>
          </a:r>
          <a:r>
            <a:rPr lang="nl-NL" noProof="0" dirty="0">
              <a:solidFill>
                <a:schemeClr val="bg1"/>
              </a:solidFill>
            </a:rPr>
            <a:t>Proportionele overheidsrespons</a:t>
          </a:r>
          <a:endParaRPr lang="nl-NL" dirty="0"/>
        </a:p>
      </dgm:t>
    </dgm:pt>
    <dgm:pt modelId="{F94D8EC8-2B0D-485C-B28B-EB4FEC1C79F0}" type="parTrans" cxnId="{B1854F7B-9351-47A4-8ABB-DFCD4A4BFB75}">
      <dgm:prSet/>
      <dgm:spPr/>
      <dgm:t>
        <a:bodyPr/>
        <a:lstStyle/>
        <a:p>
          <a:endParaRPr lang="nl-NL"/>
        </a:p>
      </dgm:t>
    </dgm:pt>
    <dgm:pt modelId="{C2BACD43-1189-4473-B232-392319106E92}" type="sibTrans" cxnId="{B1854F7B-9351-47A4-8ABB-DFCD4A4BFB75}">
      <dgm:prSet/>
      <dgm:spPr/>
      <dgm:t>
        <a:bodyPr/>
        <a:lstStyle/>
        <a:p>
          <a:endParaRPr lang="nl-NL"/>
        </a:p>
      </dgm:t>
    </dgm:pt>
    <dgm:pt modelId="{B99717EC-A9A6-418C-A4F1-30A28CE459AC}">
      <dgm:prSet/>
      <dgm:spPr>
        <a:solidFill>
          <a:srgbClr val="0081E2"/>
        </a:solidFill>
      </dgm:spPr>
      <dgm:t>
        <a:bodyPr/>
        <a:lstStyle/>
        <a:p>
          <a:r>
            <a:rPr lang="nl-NL" dirty="0"/>
            <a:t> </a:t>
          </a:r>
          <a:r>
            <a:rPr lang="nl-NL" noProof="0" dirty="0"/>
            <a:t>Narratieven en identiteit</a:t>
          </a:r>
          <a:endParaRPr lang="nl-NL" dirty="0"/>
        </a:p>
      </dgm:t>
    </dgm:pt>
    <dgm:pt modelId="{BD7C0CB1-0FB9-4EC7-86B1-766B236ED473}" type="parTrans" cxnId="{F622D489-A239-4E7E-B737-165CDA10E0BD}">
      <dgm:prSet/>
      <dgm:spPr/>
      <dgm:t>
        <a:bodyPr/>
        <a:lstStyle/>
        <a:p>
          <a:endParaRPr lang="nl-NL"/>
        </a:p>
      </dgm:t>
    </dgm:pt>
    <dgm:pt modelId="{0E6CA5C3-7553-4BAB-B600-1823578A0A12}" type="sibTrans" cxnId="{F622D489-A239-4E7E-B737-165CDA10E0BD}">
      <dgm:prSet/>
      <dgm:spPr/>
      <dgm:t>
        <a:bodyPr/>
        <a:lstStyle/>
        <a:p>
          <a:endParaRPr lang="nl-NL"/>
        </a:p>
      </dgm:t>
    </dgm:pt>
    <dgm:pt modelId="{894FDA59-70B0-4E9E-9574-97884D16932E}" type="pres">
      <dgm:prSet presAssocID="{FE08E80B-88EB-41E2-BBE4-F6E07E3A4C3A}" presName="diagram" presStyleCnt="0">
        <dgm:presLayoutVars>
          <dgm:chPref val="1"/>
          <dgm:dir/>
          <dgm:animOne val="branch"/>
          <dgm:animLvl val="lvl"/>
          <dgm:resizeHandles val="exact"/>
        </dgm:presLayoutVars>
      </dgm:prSet>
      <dgm:spPr/>
    </dgm:pt>
    <dgm:pt modelId="{A8372393-5F80-4B55-BCE1-B7A61D3573B1}" type="pres">
      <dgm:prSet presAssocID="{9E70D0B5-4805-4671-B884-175CC116DE43}" presName="root1" presStyleCnt="0"/>
      <dgm:spPr/>
    </dgm:pt>
    <dgm:pt modelId="{97455572-6C32-4B31-A87C-F97AC1EFABAF}" type="pres">
      <dgm:prSet presAssocID="{9E70D0B5-4805-4671-B884-175CC116DE43}" presName="LevelOneTextNode" presStyleLbl="node0" presStyleIdx="0" presStyleCnt="1" custScaleX="129684" custScaleY="154105">
        <dgm:presLayoutVars>
          <dgm:chPref val="3"/>
        </dgm:presLayoutVars>
      </dgm:prSet>
      <dgm:spPr/>
    </dgm:pt>
    <dgm:pt modelId="{F3A3516A-1DDF-44DB-9EB2-C3CC25462408}" type="pres">
      <dgm:prSet presAssocID="{9E70D0B5-4805-4671-B884-175CC116DE43}" presName="level2hierChild" presStyleCnt="0"/>
      <dgm:spPr/>
    </dgm:pt>
    <dgm:pt modelId="{5CF06602-AA1D-4A28-8437-D1E7FEFBCDD2}" type="pres">
      <dgm:prSet presAssocID="{FF9BBCEC-B940-4665-8500-4F9C2FCAE49F}" presName="conn2-1" presStyleLbl="parChTrans1D2" presStyleIdx="0" presStyleCnt="7"/>
      <dgm:spPr/>
    </dgm:pt>
    <dgm:pt modelId="{B57B9D92-7B81-4E6E-974A-387AB03F2F34}" type="pres">
      <dgm:prSet presAssocID="{FF9BBCEC-B940-4665-8500-4F9C2FCAE49F}" presName="connTx" presStyleLbl="parChTrans1D2" presStyleIdx="0" presStyleCnt="7"/>
      <dgm:spPr/>
    </dgm:pt>
    <dgm:pt modelId="{58CB1CCD-87B5-4B03-9841-4D9425502E61}" type="pres">
      <dgm:prSet presAssocID="{94B3F130-C125-4038-942F-930BB04D98F4}" presName="root2" presStyleCnt="0"/>
      <dgm:spPr/>
    </dgm:pt>
    <dgm:pt modelId="{DC73723F-7CCF-47EB-8722-36714A725D3A}" type="pres">
      <dgm:prSet presAssocID="{94B3F130-C125-4038-942F-930BB04D98F4}" presName="LevelTwoTextNode" presStyleLbl="node2" presStyleIdx="0" presStyleCnt="7" custScaleX="205472">
        <dgm:presLayoutVars>
          <dgm:chPref val="3"/>
        </dgm:presLayoutVars>
      </dgm:prSet>
      <dgm:spPr/>
    </dgm:pt>
    <dgm:pt modelId="{E54333A7-8599-4E68-ADC2-5C930A37B422}" type="pres">
      <dgm:prSet presAssocID="{94B3F130-C125-4038-942F-930BB04D98F4}" presName="level3hierChild" presStyleCnt="0"/>
      <dgm:spPr/>
    </dgm:pt>
    <dgm:pt modelId="{BDFC80F2-95D0-4D28-88B3-8C855DBFF0AB}" type="pres">
      <dgm:prSet presAssocID="{39C2AEB4-22E8-43CC-B207-2803695D6A5F}" presName="conn2-1" presStyleLbl="parChTrans1D2" presStyleIdx="1" presStyleCnt="7"/>
      <dgm:spPr/>
    </dgm:pt>
    <dgm:pt modelId="{67686006-6EAC-4ED7-9A6C-26E5E329CF7E}" type="pres">
      <dgm:prSet presAssocID="{39C2AEB4-22E8-43CC-B207-2803695D6A5F}" presName="connTx" presStyleLbl="parChTrans1D2" presStyleIdx="1" presStyleCnt="7"/>
      <dgm:spPr/>
    </dgm:pt>
    <dgm:pt modelId="{F774C7C7-4E67-410F-B9F3-2CEC2C917225}" type="pres">
      <dgm:prSet presAssocID="{41738900-B0ED-41DA-8E21-2B3AD9B4B8CE}" presName="root2" presStyleCnt="0"/>
      <dgm:spPr/>
    </dgm:pt>
    <dgm:pt modelId="{567AE682-94C6-43AD-9DCA-3CD1355A6A62}" type="pres">
      <dgm:prSet presAssocID="{41738900-B0ED-41DA-8E21-2B3AD9B4B8CE}" presName="LevelTwoTextNode" presStyleLbl="node2" presStyleIdx="1" presStyleCnt="7" custScaleX="205472">
        <dgm:presLayoutVars>
          <dgm:chPref val="3"/>
        </dgm:presLayoutVars>
      </dgm:prSet>
      <dgm:spPr/>
    </dgm:pt>
    <dgm:pt modelId="{34FF14E9-AC78-4CE5-B8BE-05D1348C9384}" type="pres">
      <dgm:prSet presAssocID="{41738900-B0ED-41DA-8E21-2B3AD9B4B8CE}" presName="level3hierChild" presStyleCnt="0"/>
      <dgm:spPr/>
    </dgm:pt>
    <dgm:pt modelId="{702F8E71-5FA3-408D-99D2-46DE01B69063}" type="pres">
      <dgm:prSet presAssocID="{01347A91-372A-418A-B360-5F4F7B73BA5F}" presName="conn2-1" presStyleLbl="parChTrans1D2" presStyleIdx="2" presStyleCnt="7"/>
      <dgm:spPr/>
    </dgm:pt>
    <dgm:pt modelId="{89EDA20A-53A4-4103-BA89-41D882EACA49}" type="pres">
      <dgm:prSet presAssocID="{01347A91-372A-418A-B360-5F4F7B73BA5F}" presName="connTx" presStyleLbl="parChTrans1D2" presStyleIdx="2" presStyleCnt="7"/>
      <dgm:spPr/>
    </dgm:pt>
    <dgm:pt modelId="{2F786F1E-65D5-4267-AA30-B343FB959F30}" type="pres">
      <dgm:prSet presAssocID="{7DDA90EB-828D-4E87-92DD-249B114628E2}" presName="root2" presStyleCnt="0"/>
      <dgm:spPr/>
    </dgm:pt>
    <dgm:pt modelId="{EA010E2A-19E3-4F31-9441-00623EDF7FC5}" type="pres">
      <dgm:prSet presAssocID="{7DDA90EB-828D-4E87-92DD-249B114628E2}" presName="LevelTwoTextNode" presStyleLbl="node2" presStyleIdx="2" presStyleCnt="7" custScaleX="205472">
        <dgm:presLayoutVars>
          <dgm:chPref val="3"/>
        </dgm:presLayoutVars>
      </dgm:prSet>
      <dgm:spPr/>
    </dgm:pt>
    <dgm:pt modelId="{DC3D3742-D288-435B-B27D-2458B14DBEB2}" type="pres">
      <dgm:prSet presAssocID="{7DDA90EB-828D-4E87-92DD-249B114628E2}" presName="level3hierChild" presStyleCnt="0"/>
      <dgm:spPr/>
    </dgm:pt>
    <dgm:pt modelId="{F52238B1-CD0E-409E-A33D-C8F4A6A3A2EA}" type="pres">
      <dgm:prSet presAssocID="{BD7C0CB1-0FB9-4EC7-86B1-766B236ED473}" presName="conn2-1" presStyleLbl="parChTrans1D2" presStyleIdx="3" presStyleCnt="7"/>
      <dgm:spPr/>
    </dgm:pt>
    <dgm:pt modelId="{4635056F-35DE-4F85-B15D-591183BD5FB5}" type="pres">
      <dgm:prSet presAssocID="{BD7C0CB1-0FB9-4EC7-86B1-766B236ED473}" presName="connTx" presStyleLbl="parChTrans1D2" presStyleIdx="3" presStyleCnt="7"/>
      <dgm:spPr/>
    </dgm:pt>
    <dgm:pt modelId="{912CBEAE-2727-401E-ABF0-F9EE4C26688B}" type="pres">
      <dgm:prSet presAssocID="{B99717EC-A9A6-418C-A4F1-30A28CE459AC}" presName="root2" presStyleCnt="0"/>
      <dgm:spPr/>
    </dgm:pt>
    <dgm:pt modelId="{263EAEAC-A3BD-4E2C-9ECF-8268E37A0287}" type="pres">
      <dgm:prSet presAssocID="{B99717EC-A9A6-418C-A4F1-30A28CE459AC}" presName="LevelTwoTextNode" presStyleLbl="node2" presStyleIdx="3" presStyleCnt="7" custScaleX="205472">
        <dgm:presLayoutVars>
          <dgm:chPref val="3"/>
        </dgm:presLayoutVars>
      </dgm:prSet>
      <dgm:spPr/>
    </dgm:pt>
    <dgm:pt modelId="{8BE98D48-930B-4CFF-9EE3-00FB056A2E2E}" type="pres">
      <dgm:prSet presAssocID="{B99717EC-A9A6-418C-A4F1-30A28CE459AC}" presName="level3hierChild" presStyleCnt="0"/>
      <dgm:spPr/>
    </dgm:pt>
    <dgm:pt modelId="{8236AD2A-97C0-4F50-A2C9-6316AC49AC12}" type="pres">
      <dgm:prSet presAssocID="{D5A3AFA3-0A8A-42D0-81F0-C18173EDC603}" presName="conn2-1" presStyleLbl="parChTrans1D2" presStyleIdx="4" presStyleCnt="7"/>
      <dgm:spPr/>
    </dgm:pt>
    <dgm:pt modelId="{332F288E-CAA8-4C8A-82FB-6D8BFDDFBECF}" type="pres">
      <dgm:prSet presAssocID="{D5A3AFA3-0A8A-42D0-81F0-C18173EDC603}" presName="connTx" presStyleLbl="parChTrans1D2" presStyleIdx="4" presStyleCnt="7"/>
      <dgm:spPr/>
    </dgm:pt>
    <dgm:pt modelId="{FEDF6186-F19F-48DB-BD7A-D7E96F25F927}" type="pres">
      <dgm:prSet presAssocID="{FCCE4076-BE54-4F42-A7A8-E84C0F44B521}" presName="root2" presStyleCnt="0"/>
      <dgm:spPr/>
    </dgm:pt>
    <dgm:pt modelId="{BAEEFF77-19E8-48F3-97DD-6F698BA2E6F0}" type="pres">
      <dgm:prSet presAssocID="{FCCE4076-BE54-4F42-A7A8-E84C0F44B521}" presName="LevelTwoTextNode" presStyleLbl="node2" presStyleIdx="4" presStyleCnt="7" custScaleX="205472">
        <dgm:presLayoutVars>
          <dgm:chPref val="3"/>
        </dgm:presLayoutVars>
      </dgm:prSet>
      <dgm:spPr/>
    </dgm:pt>
    <dgm:pt modelId="{64C9ADAB-0744-4A7B-8553-EDB355749B94}" type="pres">
      <dgm:prSet presAssocID="{FCCE4076-BE54-4F42-A7A8-E84C0F44B521}" presName="level3hierChild" presStyleCnt="0"/>
      <dgm:spPr/>
    </dgm:pt>
    <dgm:pt modelId="{3B8A4A98-C2AE-4CA5-8481-91A9D12090F1}" type="pres">
      <dgm:prSet presAssocID="{177178A4-EC2D-4D72-8BC0-12C12EAF2B61}" presName="conn2-1" presStyleLbl="parChTrans1D2" presStyleIdx="5" presStyleCnt="7"/>
      <dgm:spPr/>
    </dgm:pt>
    <dgm:pt modelId="{2A210CE8-833A-4597-922A-8609A4668697}" type="pres">
      <dgm:prSet presAssocID="{177178A4-EC2D-4D72-8BC0-12C12EAF2B61}" presName="connTx" presStyleLbl="parChTrans1D2" presStyleIdx="5" presStyleCnt="7"/>
      <dgm:spPr/>
    </dgm:pt>
    <dgm:pt modelId="{588726F7-B2F5-4FF2-984E-038188AA139F}" type="pres">
      <dgm:prSet presAssocID="{274881B8-66EB-4FB5-ABF7-9CA27207C9B1}" presName="root2" presStyleCnt="0"/>
      <dgm:spPr/>
    </dgm:pt>
    <dgm:pt modelId="{015E86D5-DAF1-49B8-B315-9F77D5A06AA3}" type="pres">
      <dgm:prSet presAssocID="{274881B8-66EB-4FB5-ABF7-9CA27207C9B1}" presName="LevelTwoTextNode" presStyleLbl="node2" presStyleIdx="5" presStyleCnt="7" custScaleX="205472">
        <dgm:presLayoutVars>
          <dgm:chPref val="3"/>
        </dgm:presLayoutVars>
      </dgm:prSet>
      <dgm:spPr/>
    </dgm:pt>
    <dgm:pt modelId="{2597ACB0-4AE2-40F4-889E-38442D3DE653}" type="pres">
      <dgm:prSet presAssocID="{274881B8-66EB-4FB5-ABF7-9CA27207C9B1}" presName="level3hierChild" presStyleCnt="0"/>
      <dgm:spPr/>
    </dgm:pt>
    <dgm:pt modelId="{6503F20E-79E5-444E-90D4-595D1559DE0C}" type="pres">
      <dgm:prSet presAssocID="{F94D8EC8-2B0D-485C-B28B-EB4FEC1C79F0}" presName="conn2-1" presStyleLbl="parChTrans1D2" presStyleIdx="6" presStyleCnt="7"/>
      <dgm:spPr/>
    </dgm:pt>
    <dgm:pt modelId="{0F4B61D7-73F7-449E-914E-85251668DCA6}" type="pres">
      <dgm:prSet presAssocID="{F94D8EC8-2B0D-485C-B28B-EB4FEC1C79F0}" presName="connTx" presStyleLbl="parChTrans1D2" presStyleIdx="6" presStyleCnt="7"/>
      <dgm:spPr/>
    </dgm:pt>
    <dgm:pt modelId="{6B064AC8-DCA2-41BF-98DE-AC9926795733}" type="pres">
      <dgm:prSet presAssocID="{A9189109-9886-4D8F-95B0-A8CF1D2A3E96}" presName="root2" presStyleCnt="0"/>
      <dgm:spPr/>
    </dgm:pt>
    <dgm:pt modelId="{BFC3CDB8-D65E-4C62-9434-78C65ED85DA4}" type="pres">
      <dgm:prSet presAssocID="{A9189109-9886-4D8F-95B0-A8CF1D2A3E96}" presName="LevelTwoTextNode" presStyleLbl="node2" presStyleIdx="6" presStyleCnt="7" custScaleX="205472">
        <dgm:presLayoutVars>
          <dgm:chPref val="3"/>
        </dgm:presLayoutVars>
      </dgm:prSet>
      <dgm:spPr/>
    </dgm:pt>
    <dgm:pt modelId="{6AA7BF61-714D-45F9-85F9-2BC9DBAEE553}" type="pres">
      <dgm:prSet presAssocID="{A9189109-9886-4D8F-95B0-A8CF1D2A3E96}" presName="level3hierChild" presStyleCnt="0"/>
      <dgm:spPr/>
    </dgm:pt>
  </dgm:ptLst>
  <dgm:cxnLst>
    <dgm:cxn modelId="{2553EB0B-D8F7-4D60-935E-F1C2C3B4CF5B}" srcId="{9E70D0B5-4805-4671-B884-175CC116DE43}" destId="{41738900-B0ED-41DA-8E21-2B3AD9B4B8CE}" srcOrd="1" destOrd="0" parTransId="{39C2AEB4-22E8-43CC-B207-2803695D6A5F}" sibTransId="{F740965C-EA6C-4E91-B8F7-0977A4784907}"/>
    <dgm:cxn modelId="{3D28880C-8B94-46BF-A2E9-1805E299C8F6}" type="presOf" srcId="{177178A4-EC2D-4D72-8BC0-12C12EAF2B61}" destId="{2A210CE8-833A-4597-922A-8609A4668697}" srcOrd="1" destOrd="0" presId="urn:microsoft.com/office/officeart/2005/8/layout/hierarchy2"/>
    <dgm:cxn modelId="{9AB29725-5265-4C37-A1B4-2C4F19FA55C5}" srcId="{9E70D0B5-4805-4671-B884-175CC116DE43}" destId="{94B3F130-C125-4038-942F-930BB04D98F4}" srcOrd="0" destOrd="0" parTransId="{FF9BBCEC-B940-4665-8500-4F9C2FCAE49F}" sibTransId="{AB5ADCA9-0FA5-4273-BE20-002BA5D5849F}"/>
    <dgm:cxn modelId="{0E3D8E27-648D-4897-973F-D5876E587151}" type="presOf" srcId="{39C2AEB4-22E8-43CC-B207-2803695D6A5F}" destId="{BDFC80F2-95D0-4D28-88B3-8C855DBFF0AB}" srcOrd="0" destOrd="0" presId="urn:microsoft.com/office/officeart/2005/8/layout/hierarchy2"/>
    <dgm:cxn modelId="{E7E8AA5B-51A9-4289-8344-29623D2C4163}" type="presOf" srcId="{BD7C0CB1-0FB9-4EC7-86B1-766B236ED473}" destId="{F52238B1-CD0E-409E-A33D-C8F4A6A3A2EA}" srcOrd="0" destOrd="0" presId="urn:microsoft.com/office/officeart/2005/8/layout/hierarchy2"/>
    <dgm:cxn modelId="{1EC1FD65-B02D-4301-93EB-E568C7215C8A}" type="presOf" srcId="{B99717EC-A9A6-418C-A4F1-30A28CE459AC}" destId="{263EAEAC-A3BD-4E2C-9ECF-8268E37A0287}" srcOrd="0" destOrd="0" presId="urn:microsoft.com/office/officeart/2005/8/layout/hierarchy2"/>
    <dgm:cxn modelId="{D8854647-E5BD-43FF-9A4F-0FA53FA8BAA6}" type="presOf" srcId="{FF9BBCEC-B940-4665-8500-4F9C2FCAE49F}" destId="{B57B9D92-7B81-4E6E-974A-387AB03F2F34}" srcOrd="1" destOrd="0" presId="urn:microsoft.com/office/officeart/2005/8/layout/hierarchy2"/>
    <dgm:cxn modelId="{43F3B74F-917E-491E-B2BB-D54871664A88}" type="presOf" srcId="{177178A4-EC2D-4D72-8BC0-12C12EAF2B61}" destId="{3B8A4A98-C2AE-4CA5-8481-91A9D12090F1}" srcOrd="0" destOrd="0" presId="urn:microsoft.com/office/officeart/2005/8/layout/hierarchy2"/>
    <dgm:cxn modelId="{AAD20D70-BF45-48C9-B475-3660A565F112}" type="presOf" srcId="{9E70D0B5-4805-4671-B884-175CC116DE43}" destId="{97455572-6C32-4B31-A87C-F97AC1EFABAF}" srcOrd="0" destOrd="0" presId="urn:microsoft.com/office/officeart/2005/8/layout/hierarchy2"/>
    <dgm:cxn modelId="{E632B853-7C88-46A9-AEE9-DA744141528B}" srcId="{9E70D0B5-4805-4671-B884-175CC116DE43}" destId="{7DDA90EB-828D-4E87-92DD-249B114628E2}" srcOrd="2" destOrd="0" parTransId="{01347A91-372A-418A-B360-5F4F7B73BA5F}" sibTransId="{B37EF8E4-4449-416F-9DF1-D37C3FAE2B31}"/>
    <dgm:cxn modelId="{1B633B5A-C793-483C-B76E-872AAFCB9344}" type="presOf" srcId="{94B3F130-C125-4038-942F-930BB04D98F4}" destId="{DC73723F-7CCF-47EB-8722-36714A725D3A}" srcOrd="0" destOrd="0" presId="urn:microsoft.com/office/officeart/2005/8/layout/hierarchy2"/>
    <dgm:cxn modelId="{6939E27A-461B-4A0A-BC29-DEC338743D81}" type="presOf" srcId="{7DDA90EB-828D-4E87-92DD-249B114628E2}" destId="{EA010E2A-19E3-4F31-9441-00623EDF7FC5}" srcOrd="0" destOrd="0" presId="urn:microsoft.com/office/officeart/2005/8/layout/hierarchy2"/>
    <dgm:cxn modelId="{B1854F7B-9351-47A4-8ABB-DFCD4A4BFB75}" srcId="{9E70D0B5-4805-4671-B884-175CC116DE43}" destId="{A9189109-9886-4D8F-95B0-A8CF1D2A3E96}" srcOrd="6" destOrd="0" parTransId="{F94D8EC8-2B0D-485C-B28B-EB4FEC1C79F0}" sibTransId="{C2BACD43-1189-4473-B232-392319106E92}"/>
    <dgm:cxn modelId="{D00EE680-1870-4275-A64D-91BB9D05EE95}" srcId="{9E70D0B5-4805-4671-B884-175CC116DE43}" destId="{274881B8-66EB-4FB5-ABF7-9CA27207C9B1}" srcOrd="5" destOrd="0" parTransId="{177178A4-EC2D-4D72-8BC0-12C12EAF2B61}" sibTransId="{FFBBE6E3-7576-4071-8F5F-14B7ADE72011}"/>
    <dgm:cxn modelId="{0F3F7A84-17C1-4D07-86A2-15FF5CB579B0}" type="presOf" srcId="{FE08E80B-88EB-41E2-BBE4-F6E07E3A4C3A}" destId="{894FDA59-70B0-4E9E-9574-97884D16932E}" srcOrd="0" destOrd="0" presId="urn:microsoft.com/office/officeart/2005/8/layout/hierarchy2"/>
    <dgm:cxn modelId="{BE04A687-4FFE-437A-8FA2-51B29F4FA4A9}" srcId="{9E70D0B5-4805-4671-B884-175CC116DE43}" destId="{FCCE4076-BE54-4F42-A7A8-E84C0F44B521}" srcOrd="4" destOrd="0" parTransId="{D5A3AFA3-0A8A-42D0-81F0-C18173EDC603}" sibTransId="{3E34EC4A-B2C1-4726-B32B-9EE5F02FD884}"/>
    <dgm:cxn modelId="{F622D489-A239-4E7E-B737-165CDA10E0BD}" srcId="{9E70D0B5-4805-4671-B884-175CC116DE43}" destId="{B99717EC-A9A6-418C-A4F1-30A28CE459AC}" srcOrd="3" destOrd="0" parTransId="{BD7C0CB1-0FB9-4EC7-86B1-766B236ED473}" sibTransId="{0E6CA5C3-7553-4BAB-B600-1823578A0A12}"/>
    <dgm:cxn modelId="{E5592B9B-D5B7-4F83-BEAD-9A561F235227}" type="presOf" srcId="{39C2AEB4-22E8-43CC-B207-2803695D6A5F}" destId="{67686006-6EAC-4ED7-9A6C-26E5E329CF7E}" srcOrd="1" destOrd="0" presId="urn:microsoft.com/office/officeart/2005/8/layout/hierarchy2"/>
    <dgm:cxn modelId="{F9A9BA9B-15A8-49F1-AAFC-0F974845B2F2}" type="presOf" srcId="{F94D8EC8-2B0D-485C-B28B-EB4FEC1C79F0}" destId="{0F4B61D7-73F7-449E-914E-85251668DCA6}" srcOrd="1" destOrd="0" presId="urn:microsoft.com/office/officeart/2005/8/layout/hierarchy2"/>
    <dgm:cxn modelId="{1F6E86A2-9A49-43EC-8E82-47CD0BC3F675}" type="presOf" srcId="{D5A3AFA3-0A8A-42D0-81F0-C18173EDC603}" destId="{8236AD2A-97C0-4F50-A2C9-6316AC49AC12}" srcOrd="0" destOrd="0" presId="urn:microsoft.com/office/officeart/2005/8/layout/hierarchy2"/>
    <dgm:cxn modelId="{167A06A3-6DAE-4716-9DC1-F34027CE63FC}" type="presOf" srcId="{BD7C0CB1-0FB9-4EC7-86B1-766B236ED473}" destId="{4635056F-35DE-4F85-B15D-591183BD5FB5}" srcOrd="1" destOrd="0" presId="urn:microsoft.com/office/officeart/2005/8/layout/hierarchy2"/>
    <dgm:cxn modelId="{11FDCAA5-FB7D-4700-8C65-1B5CC86EEA10}" type="presOf" srcId="{A9189109-9886-4D8F-95B0-A8CF1D2A3E96}" destId="{BFC3CDB8-D65E-4C62-9434-78C65ED85DA4}" srcOrd="0" destOrd="0" presId="urn:microsoft.com/office/officeart/2005/8/layout/hierarchy2"/>
    <dgm:cxn modelId="{405CDDBF-1ED4-45AC-AEBA-3AAF4EC51C90}" type="presOf" srcId="{274881B8-66EB-4FB5-ABF7-9CA27207C9B1}" destId="{015E86D5-DAF1-49B8-B315-9F77D5A06AA3}" srcOrd="0" destOrd="0" presId="urn:microsoft.com/office/officeart/2005/8/layout/hierarchy2"/>
    <dgm:cxn modelId="{654BBDC9-CCE1-4C66-BAC2-0CE8D15CB5F6}" type="presOf" srcId="{FF9BBCEC-B940-4665-8500-4F9C2FCAE49F}" destId="{5CF06602-AA1D-4A28-8437-D1E7FEFBCDD2}" srcOrd="0" destOrd="0" presId="urn:microsoft.com/office/officeart/2005/8/layout/hierarchy2"/>
    <dgm:cxn modelId="{DD943DCA-A88C-48E5-BB90-C94E9DBFC0C5}" type="presOf" srcId="{41738900-B0ED-41DA-8E21-2B3AD9B4B8CE}" destId="{567AE682-94C6-43AD-9DCA-3CD1355A6A62}" srcOrd="0" destOrd="0" presId="urn:microsoft.com/office/officeart/2005/8/layout/hierarchy2"/>
    <dgm:cxn modelId="{A896BDD5-D242-4993-8846-EDBEEE29BB33}" type="presOf" srcId="{F94D8EC8-2B0D-485C-B28B-EB4FEC1C79F0}" destId="{6503F20E-79E5-444E-90D4-595D1559DE0C}" srcOrd="0" destOrd="0" presId="urn:microsoft.com/office/officeart/2005/8/layout/hierarchy2"/>
    <dgm:cxn modelId="{7E6CAADD-609D-441C-B2C1-ABA84327DDC2}" type="presOf" srcId="{01347A91-372A-418A-B360-5F4F7B73BA5F}" destId="{702F8E71-5FA3-408D-99D2-46DE01B69063}" srcOrd="0" destOrd="0" presId="urn:microsoft.com/office/officeart/2005/8/layout/hierarchy2"/>
    <dgm:cxn modelId="{A9FD1CDF-4E59-45E7-908D-F2ADB7AB2C63}" type="presOf" srcId="{01347A91-372A-418A-B360-5F4F7B73BA5F}" destId="{89EDA20A-53A4-4103-BA89-41D882EACA49}" srcOrd="1" destOrd="0" presId="urn:microsoft.com/office/officeart/2005/8/layout/hierarchy2"/>
    <dgm:cxn modelId="{034792EA-3154-484F-BEDF-1836366A02DE}" srcId="{FE08E80B-88EB-41E2-BBE4-F6E07E3A4C3A}" destId="{9E70D0B5-4805-4671-B884-175CC116DE43}" srcOrd="0" destOrd="0" parTransId="{D797EA9B-91FA-4ADD-8770-9E443F1B4C10}" sibTransId="{270C0F08-35E2-4766-BC12-450BA2D4ABCD}"/>
    <dgm:cxn modelId="{53D7B4ED-A062-4B89-8076-78EACCBD40D2}" type="presOf" srcId="{FCCE4076-BE54-4F42-A7A8-E84C0F44B521}" destId="{BAEEFF77-19E8-48F3-97DD-6F698BA2E6F0}" srcOrd="0" destOrd="0" presId="urn:microsoft.com/office/officeart/2005/8/layout/hierarchy2"/>
    <dgm:cxn modelId="{CE4FB9F2-DD50-44E9-865A-4063776AB3D6}" type="presOf" srcId="{D5A3AFA3-0A8A-42D0-81F0-C18173EDC603}" destId="{332F288E-CAA8-4C8A-82FB-6D8BFDDFBECF}" srcOrd="1" destOrd="0" presId="urn:microsoft.com/office/officeart/2005/8/layout/hierarchy2"/>
    <dgm:cxn modelId="{98609250-4662-4C66-894F-78ED50295C75}" type="presParOf" srcId="{894FDA59-70B0-4E9E-9574-97884D16932E}" destId="{A8372393-5F80-4B55-BCE1-B7A61D3573B1}" srcOrd="0" destOrd="0" presId="urn:microsoft.com/office/officeart/2005/8/layout/hierarchy2"/>
    <dgm:cxn modelId="{355FBC91-681B-4449-A1C9-A80892DACC0C}" type="presParOf" srcId="{A8372393-5F80-4B55-BCE1-B7A61D3573B1}" destId="{97455572-6C32-4B31-A87C-F97AC1EFABAF}" srcOrd="0" destOrd="0" presId="urn:microsoft.com/office/officeart/2005/8/layout/hierarchy2"/>
    <dgm:cxn modelId="{5D04E9DD-037E-46B5-B6C0-7CE180C131BB}" type="presParOf" srcId="{A8372393-5F80-4B55-BCE1-B7A61D3573B1}" destId="{F3A3516A-1DDF-44DB-9EB2-C3CC25462408}" srcOrd="1" destOrd="0" presId="urn:microsoft.com/office/officeart/2005/8/layout/hierarchy2"/>
    <dgm:cxn modelId="{FFC0E5DE-F664-4B17-876B-440B2156A951}" type="presParOf" srcId="{F3A3516A-1DDF-44DB-9EB2-C3CC25462408}" destId="{5CF06602-AA1D-4A28-8437-D1E7FEFBCDD2}" srcOrd="0" destOrd="0" presId="urn:microsoft.com/office/officeart/2005/8/layout/hierarchy2"/>
    <dgm:cxn modelId="{E6D16FAC-33AB-471E-88A8-D169555337FC}" type="presParOf" srcId="{5CF06602-AA1D-4A28-8437-D1E7FEFBCDD2}" destId="{B57B9D92-7B81-4E6E-974A-387AB03F2F34}" srcOrd="0" destOrd="0" presId="urn:microsoft.com/office/officeart/2005/8/layout/hierarchy2"/>
    <dgm:cxn modelId="{C7977B84-E4BD-4140-A77A-DAD6B023B115}" type="presParOf" srcId="{F3A3516A-1DDF-44DB-9EB2-C3CC25462408}" destId="{58CB1CCD-87B5-4B03-9841-4D9425502E61}" srcOrd="1" destOrd="0" presId="urn:microsoft.com/office/officeart/2005/8/layout/hierarchy2"/>
    <dgm:cxn modelId="{A41E8B6E-23F7-4DA8-8103-184D07035CCD}" type="presParOf" srcId="{58CB1CCD-87B5-4B03-9841-4D9425502E61}" destId="{DC73723F-7CCF-47EB-8722-36714A725D3A}" srcOrd="0" destOrd="0" presId="urn:microsoft.com/office/officeart/2005/8/layout/hierarchy2"/>
    <dgm:cxn modelId="{2921C7EE-2685-47D3-BDFD-57D0EE1A7162}" type="presParOf" srcId="{58CB1CCD-87B5-4B03-9841-4D9425502E61}" destId="{E54333A7-8599-4E68-ADC2-5C930A37B422}" srcOrd="1" destOrd="0" presId="urn:microsoft.com/office/officeart/2005/8/layout/hierarchy2"/>
    <dgm:cxn modelId="{5972FA48-464E-462D-B0CA-AC8958F90C3F}" type="presParOf" srcId="{F3A3516A-1DDF-44DB-9EB2-C3CC25462408}" destId="{BDFC80F2-95D0-4D28-88B3-8C855DBFF0AB}" srcOrd="2" destOrd="0" presId="urn:microsoft.com/office/officeart/2005/8/layout/hierarchy2"/>
    <dgm:cxn modelId="{83D31397-B3A3-4B5F-B769-36D86E2A3EE8}" type="presParOf" srcId="{BDFC80F2-95D0-4D28-88B3-8C855DBFF0AB}" destId="{67686006-6EAC-4ED7-9A6C-26E5E329CF7E}" srcOrd="0" destOrd="0" presId="urn:microsoft.com/office/officeart/2005/8/layout/hierarchy2"/>
    <dgm:cxn modelId="{E7A7E66C-F1A9-4A92-AF83-FA1C8FBABE60}" type="presParOf" srcId="{F3A3516A-1DDF-44DB-9EB2-C3CC25462408}" destId="{F774C7C7-4E67-410F-B9F3-2CEC2C917225}" srcOrd="3" destOrd="0" presId="urn:microsoft.com/office/officeart/2005/8/layout/hierarchy2"/>
    <dgm:cxn modelId="{EF47EC11-9C4F-4C60-BE17-9F66E1C3C412}" type="presParOf" srcId="{F774C7C7-4E67-410F-B9F3-2CEC2C917225}" destId="{567AE682-94C6-43AD-9DCA-3CD1355A6A62}" srcOrd="0" destOrd="0" presId="urn:microsoft.com/office/officeart/2005/8/layout/hierarchy2"/>
    <dgm:cxn modelId="{798B3479-4F8B-4E70-A756-A2497A062596}" type="presParOf" srcId="{F774C7C7-4E67-410F-B9F3-2CEC2C917225}" destId="{34FF14E9-AC78-4CE5-B8BE-05D1348C9384}" srcOrd="1" destOrd="0" presId="urn:microsoft.com/office/officeart/2005/8/layout/hierarchy2"/>
    <dgm:cxn modelId="{ECB03B5E-B3AA-420F-8F32-48332D71B210}" type="presParOf" srcId="{F3A3516A-1DDF-44DB-9EB2-C3CC25462408}" destId="{702F8E71-5FA3-408D-99D2-46DE01B69063}" srcOrd="4" destOrd="0" presId="urn:microsoft.com/office/officeart/2005/8/layout/hierarchy2"/>
    <dgm:cxn modelId="{5F36194F-0B80-4F49-8562-F54D4AB0CF63}" type="presParOf" srcId="{702F8E71-5FA3-408D-99D2-46DE01B69063}" destId="{89EDA20A-53A4-4103-BA89-41D882EACA49}" srcOrd="0" destOrd="0" presId="urn:microsoft.com/office/officeart/2005/8/layout/hierarchy2"/>
    <dgm:cxn modelId="{DA72127A-FE5E-4956-9ADC-90BD3B6349A7}" type="presParOf" srcId="{F3A3516A-1DDF-44DB-9EB2-C3CC25462408}" destId="{2F786F1E-65D5-4267-AA30-B343FB959F30}" srcOrd="5" destOrd="0" presId="urn:microsoft.com/office/officeart/2005/8/layout/hierarchy2"/>
    <dgm:cxn modelId="{DDF8AD10-278B-4287-B012-FF6A5F9CF669}" type="presParOf" srcId="{2F786F1E-65D5-4267-AA30-B343FB959F30}" destId="{EA010E2A-19E3-4F31-9441-00623EDF7FC5}" srcOrd="0" destOrd="0" presId="urn:microsoft.com/office/officeart/2005/8/layout/hierarchy2"/>
    <dgm:cxn modelId="{20BCA9A7-DCD1-4545-9630-78372E5B2649}" type="presParOf" srcId="{2F786F1E-65D5-4267-AA30-B343FB959F30}" destId="{DC3D3742-D288-435B-B27D-2458B14DBEB2}" srcOrd="1" destOrd="0" presId="urn:microsoft.com/office/officeart/2005/8/layout/hierarchy2"/>
    <dgm:cxn modelId="{F427EDA3-EC39-4020-9CF2-BB333586D4B5}" type="presParOf" srcId="{F3A3516A-1DDF-44DB-9EB2-C3CC25462408}" destId="{F52238B1-CD0E-409E-A33D-C8F4A6A3A2EA}" srcOrd="6" destOrd="0" presId="urn:microsoft.com/office/officeart/2005/8/layout/hierarchy2"/>
    <dgm:cxn modelId="{8CCCAD7B-16E6-4984-87B1-336690820010}" type="presParOf" srcId="{F52238B1-CD0E-409E-A33D-C8F4A6A3A2EA}" destId="{4635056F-35DE-4F85-B15D-591183BD5FB5}" srcOrd="0" destOrd="0" presId="urn:microsoft.com/office/officeart/2005/8/layout/hierarchy2"/>
    <dgm:cxn modelId="{5BF9CCA4-FA55-4B66-9D9C-C29CDF21BB47}" type="presParOf" srcId="{F3A3516A-1DDF-44DB-9EB2-C3CC25462408}" destId="{912CBEAE-2727-401E-ABF0-F9EE4C26688B}" srcOrd="7" destOrd="0" presId="urn:microsoft.com/office/officeart/2005/8/layout/hierarchy2"/>
    <dgm:cxn modelId="{26CB4FE6-59DD-48C3-8450-5B12D2719940}" type="presParOf" srcId="{912CBEAE-2727-401E-ABF0-F9EE4C26688B}" destId="{263EAEAC-A3BD-4E2C-9ECF-8268E37A0287}" srcOrd="0" destOrd="0" presId="urn:microsoft.com/office/officeart/2005/8/layout/hierarchy2"/>
    <dgm:cxn modelId="{2B6B40C9-714D-4542-AD1A-F42B17111716}" type="presParOf" srcId="{912CBEAE-2727-401E-ABF0-F9EE4C26688B}" destId="{8BE98D48-930B-4CFF-9EE3-00FB056A2E2E}" srcOrd="1" destOrd="0" presId="urn:microsoft.com/office/officeart/2005/8/layout/hierarchy2"/>
    <dgm:cxn modelId="{E48532C0-369D-410D-90E9-F7654D8CECF6}" type="presParOf" srcId="{F3A3516A-1DDF-44DB-9EB2-C3CC25462408}" destId="{8236AD2A-97C0-4F50-A2C9-6316AC49AC12}" srcOrd="8" destOrd="0" presId="urn:microsoft.com/office/officeart/2005/8/layout/hierarchy2"/>
    <dgm:cxn modelId="{946BEA0D-C734-4176-B245-83667AA0FE7F}" type="presParOf" srcId="{8236AD2A-97C0-4F50-A2C9-6316AC49AC12}" destId="{332F288E-CAA8-4C8A-82FB-6D8BFDDFBECF}" srcOrd="0" destOrd="0" presId="urn:microsoft.com/office/officeart/2005/8/layout/hierarchy2"/>
    <dgm:cxn modelId="{121DEB7E-1F03-4C6C-B736-2D0DA2FDC784}" type="presParOf" srcId="{F3A3516A-1DDF-44DB-9EB2-C3CC25462408}" destId="{FEDF6186-F19F-48DB-BD7A-D7E96F25F927}" srcOrd="9" destOrd="0" presId="urn:microsoft.com/office/officeart/2005/8/layout/hierarchy2"/>
    <dgm:cxn modelId="{3D9BFD61-7DF7-4179-A398-55F2E0EC40C1}" type="presParOf" srcId="{FEDF6186-F19F-48DB-BD7A-D7E96F25F927}" destId="{BAEEFF77-19E8-48F3-97DD-6F698BA2E6F0}" srcOrd="0" destOrd="0" presId="urn:microsoft.com/office/officeart/2005/8/layout/hierarchy2"/>
    <dgm:cxn modelId="{9D52274F-1DC3-443C-B84F-5049837A6AB4}" type="presParOf" srcId="{FEDF6186-F19F-48DB-BD7A-D7E96F25F927}" destId="{64C9ADAB-0744-4A7B-8553-EDB355749B94}" srcOrd="1" destOrd="0" presId="urn:microsoft.com/office/officeart/2005/8/layout/hierarchy2"/>
    <dgm:cxn modelId="{53503ECF-FAE4-4345-846B-FB12CA415749}" type="presParOf" srcId="{F3A3516A-1DDF-44DB-9EB2-C3CC25462408}" destId="{3B8A4A98-C2AE-4CA5-8481-91A9D12090F1}" srcOrd="10" destOrd="0" presId="urn:microsoft.com/office/officeart/2005/8/layout/hierarchy2"/>
    <dgm:cxn modelId="{1C907174-C7BE-43E8-B4AE-8FC653EFE79B}" type="presParOf" srcId="{3B8A4A98-C2AE-4CA5-8481-91A9D12090F1}" destId="{2A210CE8-833A-4597-922A-8609A4668697}" srcOrd="0" destOrd="0" presId="urn:microsoft.com/office/officeart/2005/8/layout/hierarchy2"/>
    <dgm:cxn modelId="{3D91C9C3-2564-49AE-8C10-069542B2B4BB}" type="presParOf" srcId="{F3A3516A-1DDF-44DB-9EB2-C3CC25462408}" destId="{588726F7-B2F5-4FF2-984E-038188AA139F}" srcOrd="11" destOrd="0" presId="urn:microsoft.com/office/officeart/2005/8/layout/hierarchy2"/>
    <dgm:cxn modelId="{8DFD808F-BDD1-4DCE-969B-1403EC4BD49C}" type="presParOf" srcId="{588726F7-B2F5-4FF2-984E-038188AA139F}" destId="{015E86D5-DAF1-49B8-B315-9F77D5A06AA3}" srcOrd="0" destOrd="0" presId="urn:microsoft.com/office/officeart/2005/8/layout/hierarchy2"/>
    <dgm:cxn modelId="{E2B97AB5-7AE0-46BB-A4B8-B452ABF2FDCD}" type="presParOf" srcId="{588726F7-B2F5-4FF2-984E-038188AA139F}" destId="{2597ACB0-4AE2-40F4-889E-38442D3DE653}" srcOrd="1" destOrd="0" presId="urn:microsoft.com/office/officeart/2005/8/layout/hierarchy2"/>
    <dgm:cxn modelId="{E50D4EB3-FCBB-4350-9B77-729498E1759C}" type="presParOf" srcId="{F3A3516A-1DDF-44DB-9EB2-C3CC25462408}" destId="{6503F20E-79E5-444E-90D4-595D1559DE0C}" srcOrd="12" destOrd="0" presId="urn:microsoft.com/office/officeart/2005/8/layout/hierarchy2"/>
    <dgm:cxn modelId="{F031E10F-704C-4132-9A69-EEB6B1FD4BBC}" type="presParOf" srcId="{6503F20E-79E5-444E-90D4-595D1559DE0C}" destId="{0F4B61D7-73F7-449E-914E-85251668DCA6}" srcOrd="0" destOrd="0" presId="urn:microsoft.com/office/officeart/2005/8/layout/hierarchy2"/>
    <dgm:cxn modelId="{01282D31-4F85-4E24-9DE1-25A8C213C735}" type="presParOf" srcId="{F3A3516A-1DDF-44DB-9EB2-C3CC25462408}" destId="{6B064AC8-DCA2-41BF-98DE-AC9926795733}" srcOrd="13" destOrd="0" presId="urn:microsoft.com/office/officeart/2005/8/layout/hierarchy2"/>
    <dgm:cxn modelId="{FF48C82C-5264-4F99-B2E3-6382F2C9C3FB}" type="presParOf" srcId="{6B064AC8-DCA2-41BF-98DE-AC9926795733}" destId="{BFC3CDB8-D65E-4C62-9434-78C65ED85DA4}" srcOrd="0" destOrd="0" presId="urn:microsoft.com/office/officeart/2005/8/layout/hierarchy2"/>
    <dgm:cxn modelId="{281B4232-1EAD-430B-BAB1-5C6596F8379D}" type="presParOf" srcId="{6B064AC8-DCA2-41BF-98DE-AC9926795733}" destId="{6AA7BF61-714D-45F9-85F9-2BC9DBAEE55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solidFill>
                <a:schemeClr val="bg1"/>
              </a:solidFill>
            </a:rPr>
            <a:t>1. </a:t>
          </a:r>
          <a:r>
            <a:rPr lang="nl-NL" dirty="0">
              <a:solidFill>
                <a:schemeClr val="bg1"/>
              </a:solidFill>
            </a:rPr>
            <a:t>Spot the problem</a:t>
          </a:r>
          <a:endParaRPr lang="bg-BG"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0B79F52-ACD6-44FA-8927-C390C961EBEA}">
      <dgm:prSet phldrT="[Текст]"/>
      <dgm:spPr/>
      <dgm:t>
        <a:bodyPr/>
        <a:lstStyle/>
        <a:p>
          <a:r>
            <a:rPr lang="en-US" dirty="0">
              <a:solidFill>
                <a:schemeClr val="bg1"/>
              </a:solidFill>
            </a:rPr>
            <a:t>2. </a:t>
          </a:r>
          <a:r>
            <a:rPr lang="nl-NL" dirty="0">
              <a:solidFill>
                <a:schemeClr val="bg1"/>
              </a:solidFill>
            </a:rPr>
            <a:t>Who am I?</a:t>
          </a:r>
          <a:endParaRPr lang="bg-BG" dirty="0">
            <a:solidFill>
              <a:schemeClr val="bg1"/>
            </a:solidFill>
          </a:endParaRPr>
        </a:p>
      </dgm:t>
    </dgm:pt>
    <dgm:pt modelId="{44FB00A2-278F-4119-9691-CB9FDE873A67}" type="parTrans" cxnId="{7F97F600-772A-405B-9C34-C654C1A3985C}">
      <dgm:prSet/>
      <dgm:spPr/>
      <dgm:t>
        <a:bodyPr/>
        <a:lstStyle/>
        <a:p>
          <a:endParaRPr lang="bg-BG"/>
        </a:p>
      </dgm:t>
    </dgm:pt>
    <dgm:pt modelId="{737BFB22-2310-4EE7-AA29-A42EFD263336}" type="sibTrans" cxnId="{7F97F600-772A-405B-9C34-C654C1A3985C}">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C13CCE1C-7008-4D9F-A964-90B85651E78A}" type="pres">
      <dgm:prSet presAssocID="{AA6F5109-2C89-431C-A4C9-FBDDB538A930}" presName="spaceBetweenRectangles" presStyleCnt="0"/>
      <dgm:spPr/>
    </dgm:pt>
    <dgm:pt modelId="{86CCD97A-573C-4FAE-9A9B-43D9040BB0D3}" type="pres">
      <dgm:prSet presAssocID="{70B79F52-ACD6-44FA-8927-C390C961EBEA}" presName="parentLin" presStyleCnt="0"/>
      <dgm:spPr/>
    </dgm:pt>
    <dgm:pt modelId="{CE3A04A3-C4A5-4C3A-8815-F2F29F908150}" type="pres">
      <dgm:prSet presAssocID="{70B79F52-ACD6-44FA-8927-C390C961EBEA}" presName="parentLeftMargin" presStyleLbl="node1" presStyleIdx="0" presStyleCnt="2"/>
      <dgm:spPr/>
    </dgm:pt>
    <dgm:pt modelId="{BD5FD048-24E4-4BF0-81D5-A84D6A389607}" type="pres">
      <dgm:prSet presAssocID="{70B79F52-ACD6-44FA-8927-C390C961EBEA}" presName="parentText" presStyleLbl="node1" presStyleIdx="1" presStyleCnt="2">
        <dgm:presLayoutVars>
          <dgm:chMax val="0"/>
          <dgm:bulletEnabled val="1"/>
        </dgm:presLayoutVars>
      </dgm:prSet>
      <dgm:spPr/>
    </dgm:pt>
    <dgm:pt modelId="{D6291E03-957C-4C07-B885-D9075EAEB10A}" type="pres">
      <dgm:prSet presAssocID="{70B79F52-ACD6-44FA-8927-C390C961EBEA}" presName="negativeSpace" presStyleCnt="0"/>
      <dgm:spPr/>
    </dgm:pt>
    <dgm:pt modelId="{4BB14DDE-23C4-47F6-B47A-44F1F56ED8B7}" type="pres">
      <dgm:prSet presAssocID="{70B79F52-ACD6-44FA-8927-C390C961EBEA}" presName="childText" presStyleLbl="conFgAcc1" presStyleIdx="1" presStyleCnt="2">
        <dgm:presLayoutVars>
          <dgm:bulletEnabled val="1"/>
        </dgm:presLayoutVars>
      </dgm:prSet>
      <dgm:spPr/>
    </dgm:pt>
  </dgm:ptLst>
  <dgm:cxnLst>
    <dgm:cxn modelId="{7F97F600-772A-405B-9C34-C654C1A3985C}" srcId="{A4759D0C-1A33-4E41-8003-1522F5826868}" destId="{70B79F52-ACD6-44FA-8927-C390C961EBEA}" srcOrd="1" destOrd="0" parTransId="{44FB00A2-278F-4119-9691-CB9FDE873A67}" sibTransId="{737BFB22-2310-4EE7-AA29-A42EFD263336}"/>
    <dgm:cxn modelId="{5AAA881C-FC03-48C8-B6A6-C8D1823D87E9}" type="presOf" srcId="{70B79F52-ACD6-44FA-8927-C390C961EBEA}" destId="{BD5FD048-24E4-4BF0-81D5-A84D6A389607}" srcOrd="1" destOrd="0" presId="urn:microsoft.com/office/officeart/2005/8/layout/list1"/>
    <dgm:cxn modelId="{815A7D2E-AF7F-45CE-BDC2-46333C6FA5B0}" type="presOf" srcId="{1FC1DEAC-C438-46F3-A96F-A6B712E350C8}" destId="{423BEAF9-91AF-43F1-980C-1B8601F7ECB2}" srcOrd="0" destOrd="0" presId="urn:microsoft.com/office/officeart/2005/8/layout/list1"/>
    <dgm:cxn modelId="{E794CF7F-D143-44D8-874A-07263E2FB9BE}" type="presOf" srcId="{70B79F52-ACD6-44FA-8927-C390C961EBEA}" destId="{CE3A04A3-C4A5-4C3A-8815-F2F29F908150}" srcOrd="0"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F6DE4490-9668-49A6-AEC3-1B57E16A8317}" type="presParOf" srcId="{52EE124C-B1B7-4282-9940-22B32D2106B6}" destId="{C13CCE1C-7008-4D9F-A964-90B85651E78A}" srcOrd="3" destOrd="0" presId="urn:microsoft.com/office/officeart/2005/8/layout/list1"/>
    <dgm:cxn modelId="{82317CB0-ADF0-4007-BA90-8E8375E94841}" type="presParOf" srcId="{52EE124C-B1B7-4282-9940-22B32D2106B6}" destId="{86CCD97A-573C-4FAE-9A9B-43D9040BB0D3}" srcOrd="4" destOrd="0" presId="urn:microsoft.com/office/officeart/2005/8/layout/list1"/>
    <dgm:cxn modelId="{96796793-5477-4B1A-BB25-3D17C6B58FBB}" type="presParOf" srcId="{86CCD97A-573C-4FAE-9A9B-43D9040BB0D3}" destId="{CE3A04A3-C4A5-4C3A-8815-F2F29F908150}" srcOrd="0" destOrd="0" presId="urn:microsoft.com/office/officeart/2005/8/layout/list1"/>
    <dgm:cxn modelId="{843FD832-2D12-4C14-BA68-C05C06F19EDC}" type="presParOf" srcId="{86CCD97A-573C-4FAE-9A9B-43D9040BB0D3}" destId="{BD5FD048-24E4-4BF0-81D5-A84D6A389607}" srcOrd="1" destOrd="0" presId="urn:microsoft.com/office/officeart/2005/8/layout/list1"/>
    <dgm:cxn modelId="{B11879A3-CA66-4087-B9D8-3B5957FB2234}" type="presParOf" srcId="{52EE124C-B1B7-4282-9940-22B32D2106B6}" destId="{D6291E03-957C-4C07-B885-D9075EAEB10A}" srcOrd="5" destOrd="0" presId="urn:microsoft.com/office/officeart/2005/8/layout/list1"/>
    <dgm:cxn modelId="{B9DAD382-2895-4696-A7FE-3FB8B800373B}" type="presParOf" srcId="{52EE124C-B1B7-4282-9940-22B32D2106B6}" destId="{4BB14DDE-23C4-47F6-B47A-44F1F56ED8B7}"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custT="1"/>
      <dgm:spPr/>
      <dgm:t>
        <a:bodyPr/>
        <a:lstStyle/>
        <a:p>
          <a:r>
            <a:rPr lang="en-US" sz="2000" dirty="0">
              <a:solidFill>
                <a:schemeClr val="bg1"/>
              </a:solidFill>
            </a:rPr>
            <a:t>1. </a:t>
          </a:r>
          <a:r>
            <a:rPr lang="nl-NL" sz="2000" dirty="0">
              <a:solidFill>
                <a:schemeClr val="bg1"/>
              </a:solidFill>
            </a:rPr>
            <a:t>True or false?</a:t>
          </a:r>
          <a:endParaRPr lang="bg-BG" sz="2000"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1"/>
      <dgm:spPr/>
    </dgm:pt>
    <dgm:pt modelId="{ED40621B-4149-429C-BC00-C82ABFD3182B}" type="pres">
      <dgm:prSet presAssocID="{1FC1DEAC-C438-46F3-A96F-A6B712E350C8}" presName="parentText" presStyleLbl="node1" presStyleIdx="0" presStyleCnt="1">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1" custLinFactX="-28734" custLinFactNeighborX="-100000" custLinFactNeighborY="34783">
        <dgm:presLayoutVars>
          <dgm:bulletEnabled val="1"/>
        </dgm:presLayoutVars>
      </dgm:prSet>
      <dgm:spPr/>
    </dgm:pt>
  </dgm:ptLst>
  <dgm:cxnLst>
    <dgm:cxn modelId="{815A7D2E-AF7F-45CE-BDC2-46333C6FA5B0}" type="presOf" srcId="{1FC1DEAC-C438-46F3-A96F-A6B712E350C8}" destId="{423BEAF9-91AF-43F1-980C-1B8601F7ECB2}" srcOrd="0"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n-GB" dirty="0" err="1"/>
            <a:t>Radicalisering</a:t>
          </a:r>
          <a:r>
            <a:rPr lang="en-GB" dirty="0"/>
            <a:t> in het </a:t>
          </a:r>
          <a:r>
            <a:rPr lang="en-GB" dirty="0" err="1"/>
            <a:t>algemeen</a:t>
          </a:r>
          <a:endParaRPr lang="en-GB" dirty="0"/>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n-GB" dirty="0" err="1"/>
            <a:t>Verband</a:t>
          </a:r>
          <a:r>
            <a:rPr lang="en-GB" dirty="0"/>
            <a:t> </a:t>
          </a:r>
          <a:r>
            <a:rPr lang="en-GB" dirty="0" err="1"/>
            <a:t>tussen</a:t>
          </a:r>
          <a:r>
            <a:rPr lang="en-GB" dirty="0"/>
            <a:t> </a:t>
          </a:r>
          <a:r>
            <a:rPr lang="en-GB" dirty="0" err="1"/>
            <a:t>radicalisering</a:t>
          </a:r>
          <a:r>
            <a:rPr lang="en-GB" dirty="0"/>
            <a:t> </a:t>
          </a:r>
          <a:r>
            <a:rPr lang="en-GB" dirty="0" err="1"/>
            <a:t>en</a:t>
          </a:r>
          <a:r>
            <a:rPr lang="en-GB" dirty="0"/>
            <a:t> </a:t>
          </a:r>
          <a:r>
            <a:rPr lang="en-GB" dirty="0" err="1"/>
            <a:t>specifiek</a:t>
          </a:r>
          <a:r>
            <a:rPr lang="en-GB" dirty="0"/>
            <a:t> </a:t>
          </a:r>
          <a:r>
            <a:rPr lang="en-GB" dirty="0" err="1"/>
            <a:t>onderwerp</a:t>
          </a:r>
          <a:endParaRPr lang="en-GB" dirty="0"/>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n-GB" dirty="0" err="1"/>
            <a:t>Toelichting</a:t>
          </a:r>
          <a:r>
            <a:rPr lang="en-GB" dirty="0"/>
            <a:t> op </a:t>
          </a:r>
          <a:r>
            <a:rPr lang="en-GB" dirty="0" err="1"/>
            <a:t>een</a:t>
          </a:r>
          <a:r>
            <a:rPr lang="en-GB" dirty="0"/>
            <a:t> </a:t>
          </a:r>
          <a:r>
            <a:rPr lang="en-GB" dirty="0" err="1"/>
            <a:t>specifiek</a:t>
          </a:r>
          <a:r>
            <a:rPr lang="en-GB" dirty="0"/>
            <a:t> </a:t>
          </a:r>
          <a:r>
            <a:rPr lang="en-GB" dirty="0" err="1"/>
            <a:t>onderwerp</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err="1"/>
            <a:t>Oefeningen</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US" dirty="0"/>
            <a:t>7 workshops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Opbouw</a:t>
          </a:r>
          <a:r>
            <a:rPr lang="en-US" dirty="0"/>
            <a:t> </a:t>
          </a:r>
          <a:r>
            <a:rPr lang="en-US" dirty="0" err="1"/>
            <a:t>individuele</a:t>
          </a:r>
          <a:r>
            <a:rPr lang="en-US" dirty="0"/>
            <a:t> </a:t>
          </a:r>
          <a:r>
            <a:rPr lang="en-US" dirty="0" err="1"/>
            <a:t>capaciteiten</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Coaching </a:t>
          </a:r>
          <a:r>
            <a:rPr lang="en-US" dirty="0" err="1"/>
            <a:t>en</a:t>
          </a:r>
          <a:r>
            <a:rPr lang="en-US" dirty="0"/>
            <a:t> </a:t>
          </a:r>
          <a:r>
            <a:rPr lang="en-US" dirty="0" err="1"/>
            <a:t>ouderschap</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Kritisch</a:t>
          </a:r>
          <a:r>
            <a:rPr lang="en-US" dirty="0"/>
            <a:t> </a:t>
          </a:r>
          <a:r>
            <a:rPr lang="en-US" dirty="0" err="1"/>
            <a:t>denken</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Opbouw</a:t>
          </a:r>
          <a:r>
            <a:rPr lang="en-US" dirty="0"/>
            <a:t> </a:t>
          </a:r>
          <a:r>
            <a:rPr lang="en-US" dirty="0" err="1"/>
            <a:t>capaciteiten</a:t>
          </a:r>
          <a:r>
            <a:rPr lang="en-US" dirty="0"/>
            <a:t> </a:t>
          </a:r>
          <a:r>
            <a:rPr lang="en-US" dirty="0" err="1"/>
            <a:t>gemeenschap</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err="1"/>
            <a:t>Overheidsoptreden</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Omgaan</a:t>
          </a:r>
          <a:r>
            <a:rPr lang="en-US" dirty="0"/>
            <a:t> met </a:t>
          </a:r>
          <a:r>
            <a:rPr lang="en-US" dirty="0" err="1"/>
            <a:t>boosheid</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Narrativen</a:t>
          </a:r>
          <a:r>
            <a:rPr lang="en-US" dirty="0"/>
            <a:t> </a:t>
          </a:r>
          <a:r>
            <a:rPr lang="en-US" dirty="0" err="1"/>
            <a:t>en</a:t>
          </a:r>
          <a:r>
            <a:rPr lang="en-US" dirty="0"/>
            <a:t> </a:t>
          </a:r>
          <a:r>
            <a:rPr lang="en-US" dirty="0" err="1"/>
            <a:t>identiteit</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Constructief</a:t>
          </a:r>
          <a:r>
            <a:rPr lang="en-US" dirty="0"/>
            <a:t> </a:t>
          </a:r>
          <a:r>
            <a:rPr lang="en-US" dirty="0" err="1"/>
            <a:t>discussiëren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Conflicthantering</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err="1"/>
            <a:t>Proportionele</a:t>
          </a:r>
          <a:r>
            <a:rPr lang="en-US" dirty="0"/>
            <a:t> </a:t>
          </a:r>
          <a:r>
            <a:rPr lang="en-US" dirty="0" err="1"/>
            <a:t>overheidsreactie</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custT="1"/>
      <dgm:spPr/>
      <dgm:t>
        <a:bodyPr/>
        <a:lstStyle/>
        <a:p>
          <a:r>
            <a:rPr lang="en-GB" sz="2800" dirty="0"/>
            <a:t>Wie</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nl-NL" sz="1700" noProof="0" dirty="0"/>
            <a:t>Eerstelijnsprofessionals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custT="1"/>
      <dgm:spPr/>
      <dgm:t>
        <a:bodyPr/>
        <a:lstStyle/>
        <a:p>
          <a:r>
            <a:rPr lang="nl-NL" sz="2800" noProof="0" dirty="0"/>
            <a:t>Wat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nl-NL" sz="1700" noProof="0" dirty="0"/>
            <a:t>Framework radicalisering</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nl-NL" sz="1700" noProof="0" dirty="0"/>
            <a:t>Oefeningen</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custT="1"/>
      <dgm:spPr/>
      <dgm:t>
        <a:bodyPr/>
        <a:lstStyle/>
        <a:p>
          <a:r>
            <a:rPr lang="en-GB" sz="2800" dirty="0"/>
            <a:t>Hoe</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nl-NL" sz="1700" noProof="0" dirty="0"/>
            <a:t>Kennis krijgen</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nl-NL" sz="1700" noProof="0" dirty="0"/>
            <a:t>Vaardigheden oefenen</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custT="1"/>
      <dgm:spPr/>
      <dgm:t>
        <a:bodyPr/>
        <a:lstStyle/>
        <a:p>
          <a:r>
            <a:rPr lang="en-GB" sz="2800" dirty="0" err="1"/>
            <a:t>Resultaat</a:t>
          </a:r>
          <a:endParaRPr lang="en-GB" sz="2800" dirty="0"/>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nl-NL" sz="1700" noProof="0" dirty="0"/>
            <a:t>Herkennen signalen</a:t>
          </a: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r>
            <a:rPr lang="nl-NL" sz="1700" noProof="0" dirty="0"/>
            <a:t>Conflicthantering</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nl-NL" dirty="0"/>
            <a:t>Boosheid</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FC5B8D7B-8E0F-4880-AD20-4364313A500A}">
      <dgm:prSet phldrT="[Текст]"/>
      <dgm:spPr/>
      <dgm:t>
        <a:bodyPr/>
        <a:lstStyle/>
        <a:p>
          <a:r>
            <a:rPr lang="nl-NL" dirty="0">
              <a:latin typeface="Avenir Roman"/>
              <a:ea typeface="Avenir Roman"/>
              <a:cs typeface="Avenir Roman"/>
            </a:rPr>
            <a:t>Ontevredenheid</a:t>
          </a:r>
          <a:endParaRPr lang="bg-BG" dirty="0"/>
        </a:p>
      </dgm:t>
    </dgm:pt>
    <dgm:pt modelId="{729F81C4-B78F-40D6-8F93-AFF53BDA0072}" type="parTrans" cxnId="{90B1F0CE-59A0-443A-B7CC-19211186E396}">
      <dgm:prSet/>
      <dgm:spPr/>
      <dgm:t>
        <a:bodyPr/>
        <a:lstStyle/>
        <a:p>
          <a:endParaRPr lang="bg-BG"/>
        </a:p>
      </dgm:t>
    </dgm:pt>
    <dgm:pt modelId="{B75F4A5B-AA3A-4C22-A537-C139FEEE1EC9}" type="sibTrans" cxnId="{90B1F0CE-59A0-443A-B7CC-19211186E396}">
      <dgm:prSet/>
      <dgm:spPr/>
      <dgm:t>
        <a:bodyPr/>
        <a:lstStyle/>
        <a:p>
          <a:endParaRPr lang="bg-BG"/>
        </a:p>
      </dgm:t>
    </dgm:pt>
    <dgm:pt modelId="{8933C078-0744-4431-AFDC-27EC6CB8667D}">
      <dgm:prSet phldrT="[Текст]"/>
      <dgm:spPr/>
      <dgm:t>
        <a:bodyPr/>
        <a:lstStyle/>
        <a:p>
          <a:r>
            <a:rPr lang="nl-NL" dirty="0">
              <a:latin typeface="Avenir Roman"/>
              <a:ea typeface="Avenir Roman"/>
              <a:cs typeface="Avenir Roman"/>
            </a:rPr>
            <a:t>Het is niet effectief</a:t>
          </a:r>
          <a:endParaRPr lang="bg-BG" dirty="0"/>
        </a:p>
      </dgm:t>
    </dgm:pt>
    <dgm:pt modelId="{6295BD74-14EE-45DE-B7BA-1909919B96A5}" type="parTrans" cxnId="{FAFEFAF7-622C-4000-AA0D-07207887A7C8}">
      <dgm:prSet/>
      <dgm:spPr/>
      <dgm:t>
        <a:bodyPr/>
        <a:lstStyle/>
        <a:p>
          <a:endParaRPr lang="bg-BG"/>
        </a:p>
      </dgm:t>
    </dgm:pt>
    <dgm:pt modelId="{2CD95573-F107-4FA2-99D9-3BF9AC109178}" type="sibTrans" cxnId="{FAFEFAF7-622C-4000-AA0D-07207887A7C8}">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8126F753-EB9C-49D3-B75B-583337D698C8}" type="pres">
      <dgm:prSet presAssocID="{FC5B8D7B-8E0F-4880-AD20-4364313A500A}" presName="parentText" presStyleLbl="node1" presStyleIdx="1" presStyleCnt="3">
        <dgm:presLayoutVars>
          <dgm:chMax val="0"/>
          <dgm:bulletEnabled val="1"/>
        </dgm:presLayoutVars>
      </dgm:prSet>
      <dgm:spPr/>
    </dgm:pt>
    <dgm:pt modelId="{D7799557-7EBC-4103-BF37-C0F487971B41}" type="pres">
      <dgm:prSet presAssocID="{B75F4A5B-AA3A-4C22-A537-C139FEEE1EC9}" presName="spacer" presStyleCnt="0"/>
      <dgm:spPr/>
    </dgm:pt>
    <dgm:pt modelId="{F0FE2AA4-077A-437A-B5B2-A938B723E1EE}" type="pres">
      <dgm:prSet presAssocID="{8933C078-0744-4431-AFDC-27EC6CB8667D}"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F737206D-E955-40ED-B6BE-B2BE8E04647B}" type="presOf" srcId="{FC5B8D7B-8E0F-4880-AD20-4364313A500A}" destId="{8126F753-EB9C-49D3-B75B-583337D698C8}" srcOrd="0" destOrd="0" presId="urn:microsoft.com/office/officeart/2005/8/layout/vList2"/>
    <dgm:cxn modelId="{90B1F0CE-59A0-443A-B7CC-19211186E396}" srcId="{A7407445-6A7D-4DFA-A81E-ADFE56D6BFC6}" destId="{FC5B8D7B-8E0F-4880-AD20-4364313A500A}" srcOrd="1" destOrd="0" parTransId="{729F81C4-B78F-40D6-8F93-AFF53BDA0072}" sibTransId="{B75F4A5B-AA3A-4C22-A537-C139FEEE1EC9}"/>
    <dgm:cxn modelId="{FAFEFAF7-622C-4000-AA0D-07207887A7C8}" srcId="{A7407445-6A7D-4DFA-A81E-ADFE56D6BFC6}" destId="{8933C078-0744-4431-AFDC-27EC6CB8667D}" srcOrd="2" destOrd="0" parTransId="{6295BD74-14EE-45DE-B7BA-1909919B96A5}" sibTransId="{2CD95573-F107-4FA2-99D9-3BF9AC109178}"/>
    <dgm:cxn modelId="{154D20FF-4B98-4516-957F-5CEC87553C71}" type="presOf" srcId="{8933C078-0744-4431-AFDC-27EC6CB8667D}" destId="{F0FE2AA4-077A-437A-B5B2-A938B723E1EE}"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D9C832D6-41B2-4A7C-BD13-5B12A8D63788}" type="presParOf" srcId="{52BE0841-A495-4AEF-A196-26FCAD3E0C34}" destId="{8126F753-EB9C-49D3-B75B-583337D698C8}" srcOrd="2" destOrd="0" presId="urn:microsoft.com/office/officeart/2005/8/layout/vList2"/>
    <dgm:cxn modelId="{1E301B8C-F19D-4BD9-A044-9091B0BEDE45}" type="presParOf" srcId="{52BE0841-A495-4AEF-A196-26FCAD3E0C34}" destId="{D7799557-7EBC-4103-BF37-C0F487971B41}" srcOrd="3" destOrd="0" presId="urn:microsoft.com/office/officeart/2005/8/layout/vList2"/>
    <dgm:cxn modelId="{63F44C16-4401-4C66-B004-3EFAD329D934}" type="presParOf" srcId="{52BE0841-A495-4AEF-A196-26FCAD3E0C34}" destId="{F0FE2AA4-077A-437A-B5B2-A938B723E1E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nl-NL" dirty="0"/>
            <a:t>Verdere polarisatie/ radicalisering</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nl-NL" dirty="0"/>
            <a:t>Boosheid</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31FE1FAC-9B47-4E60-8F5E-E93E2C91CE80}">
      <dgm:prSet phldrT="[Текст]"/>
      <dgm:spPr>
        <a:ln>
          <a:solidFill>
            <a:srgbClr val="C00000"/>
          </a:solidFill>
        </a:ln>
      </dgm:spPr>
      <dgm:t>
        <a:bodyPr/>
        <a:lstStyle/>
        <a:p>
          <a:r>
            <a:rPr lang="nl-NL" dirty="0"/>
            <a:t>Gevoel van onrecht</a:t>
          </a:r>
          <a:endParaRPr lang="bg-BG" dirty="0"/>
        </a:p>
      </dgm:t>
    </dgm:pt>
    <dgm:pt modelId="{A426774C-7A01-4116-A78C-5C2EB5982485}" type="parTrans" cxnId="{224D003F-CA2D-4F19-B1DD-FC3D0F938FE2}">
      <dgm:prSet/>
      <dgm:spPr/>
      <dgm:t>
        <a:bodyPr/>
        <a:lstStyle/>
        <a:p>
          <a:endParaRPr lang="bg-BG"/>
        </a:p>
      </dgm:t>
    </dgm:pt>
    <dgm:pt modelId="{4FBF7C47-1F9C-469B-B209-1B9C7C53773A}" type="sibTrans" cxnId="{224D003F-CA2D-4F19-B1DD-FC3D0F938FE2}">
      <dgm:prSet/>
      <dgm:spPr/>
      <dgm:t>
        <a:bodyPr/>
        <a:lstStyle/>
        <a:p>
          <a:endParaRPr lang="bg-BG"/>
        </a:p>
      </dgm:t>
    </dgm:pt>
    <dgm:pt modelId="{8DB53F2D-DBF6-4E45-B88A-15E19EFACE85}">
      <dgm:prSet phldrT="[Текст]"/>
      <dgm:spPr>
        <a:ln>
          <a:solidFill>
            <a:srgbClr val="C00000"/>
          </a:solidFill>
        </a:ln>
      </dgm:spPr>
      <dgm:t>
        <a:bodyPr/>
        <a:lstStyle/>
        <a:p>
          <a:r>
            <a:rPr lang="en-US" dirty="0"/>
            <a:t>Het is </a:t>
          </a:r>
          <a:r>
            <a:rPr lang="en-US" dirty="0" err="1"/>
            <a:t>niet</a:t>
          </a:r>
          <a:r>
            <a:rPr lang="en-US" dirty="0"/>
            <a:t> </a:t>
          </a:r>
          <a:r>
            <a:rPr lang="en-US" dirty="0" err="1"/>
            <a:t>effectief</a:t>
          </a:r>
          <a:endParaRPr lang="bg-BG" dirty="0"/>
        </a:p>
      </dgm:t>
    </dgm:pt>
    <dgm:pt modelId="{EE88A2A9-E0AF-4685-B995-91342C801E1E}" type="parTrans" cxnId="{B8B8602E-1B72-4473-BBC3-83C480FEB502}">
      <dgm:prSet/>
      <dgm:spPr/>
      <dgm:t>
        <a:bodyPr/>
        <a:lstStyle/>
        <a:p>
          <a:endParaRPr lang="bg-BG"/>
        </a:p>
      </dgm:t>
    </dgm:pt>
    <dgm:pt modelId="{2D5356C2-F5F3-4E51-934B-35391AE0DC6D}" type="sibTrans" cxnId="{B8B8602E-1B72-4473-BBC3-83C480FEB502}">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BCDD70E3-6BA4-4B16-80DE-8B16907E36D4}" type="pres">
      <dgm:prSet presAssocID="{31FE1FAC-9B47-4E60-8F5E-E93E2C91CE80}" presName="parentText" presStyleLbl="node1" presStyleIdx="1" presStyleCnt="3">
        <dgm:presLayoutVars>
          <dgm:chMax val="0"/>
          <dgm:bulletEnabled val="1"/>
        </dgm:presLayoutVars>
      </dgm:prSet>
      <dgm:spPr/>
    </dgm:pt>
    <dgm:pt modelId="{ADB85D1E-93D0-4C94-BBA5-092CBB404D6E}" type="pres">
      <dgm:prSet presAssocID="{4FBF7C47-1F9C-469B-B209-1B9C7C53773A}" presName="spacer" presStyleCnt="0"/>
      <dgm:spPr/>
    </dgm:pt>
    <dgm:pt modelId="{9B7281B0-BFC2-4674-94B4-B58579D0DAC3}" type="pres">
      <dgm:prSet presAssocID="{8DB53F2D-DBF6-4E45-B88A-15E19EFACE85}"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B8B8602E-1B72-4473-BBC3-83C480FEB502}" srcId="{A7407445-6A7D-4DFA-A81E-ADFE56D6BFC6}" destId="{8DB53F2D-DBF6-4E45-B88A-15E19EFACE85}" srcOrd="2" destOrd="0" parTransId="{EE88A2A9-E0AF-4685-B995-91342C801E1E}" sibTransId="{2D5356C2-F5F3-4E51-934B-35391AE0DC6D}"/>
    <dgm:cxn modelId="{3C5AC234-EA20-419E-90BC-FEDADB204AF1}" type="presOf" srcId="{EFFC9DF3-7695-483B-AF8A-9DB4A86CF16B}" destId="{5C3234C6-E487-4E45-8CD7-2A8E7C28EAFC}" srcOrd="0" destOrd="0" presId="urn:microsoft.com/office/officeart/2005/8/layout/vList2"/>
    <dgm:cxn modelId="{224D003F-CA2D-4F19-B1DD-FC3D0F938FE2}" srcId="{A7407445-6A7D-4DFA-A81E-ADFE56D6BFC6}" destId="{31FE1FAC-9B47-4E60-8F5E-E93E2C91CE80}" srcOrd="1" destOrd="0" parTransId="{A426774C-7A01-4116-A78C-5C2EB5982485}" sibTransId="{4FBF7C47-1F9C-469B-B209-1B9C7C53773A}"/>
    <dgm:cxn modelId="{C2612648-9B79-4A25-841E-77A2D149035D}" type="presOf" srcId="{8DB53F2D-DBF6-4E45-B88A-15E19EFACE85}" destId="{9B7281B0-BFC2-4674-94B4-B58579D0DAC3}" srcOrd="0" destOrd="0" presId="urn:microsoft.com/office/officeart/2005/8/layout/vList2"/>
    <dgm:cxn modelId="{9FA9D274-ED98-4336-89E6-40B538D42984}" type="presOf" srcId="{31FE1FAC-9B47-4E60-8F5E-E93E2C91CE80}" destId="{BCDD70E3-6BA4-4B16-80DE-8B16907E36D4}"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00BDEB55-A187-4241-889F-A7D9F423E5FE}" type="presParOf" srcId="{52BE0841-A495-4AEF-A196-26FCAD3E0C34}" destId="{BCDD70E3-6BA4-4B16-80DE-8B16907E36D4}" srcOrd="2" destOrd="0" presId="urn:microsoft.com/office/officeart/2005/8/layout/vList2"/>
    <dgm:cxn modelId="{26792777-45A6-4328-97F0-FA24D5196AF6}" type="presParOf" srcId="{52BE0841-A495-4AEF-A196-26FCAD3E0C34}" destId="{ADB85D1E-93D0-4C94-BBA5-092CBB404D6E}" srcOrd="3" destOrd="0" presId="urn:microsoft.com/office/officeart/2005/8/layout/vList2"/>
    <dgm:cxn modelId="{2CC1912B-2F1D-441A-BAE8-E1EFD8493EB7}" type="presParOf" srcId="{52BE0841-A495-4AEF-A196-26FCAD3E0C34}" destId="{9B7281B0-BFC2-4674-94B4-B58579D0DAC3}"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697110"/>
          <a:ext cx="4508274"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431430"/>
          <a:ext cx="3155791"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1. </a:t>
          </a:r>
          <a:r>
            <a:rPr lang="nl-NL" sz="1800" kern="1200" dirty="0">
              <a:solidFill>
                <a:schemeClr val="bg1"/>
              </a:solidFill>
            </a:rPr>
            <a:t>How do I know I am angry?</a:t>
          </a:r>
          <a:endParaRPr lang="bg-BG" sz="1800" kern="1200" dirty="0">
            <a:solidFill>
              <a:schemeClr val="bg1"/>
            </a:solidFill>
          </a:endParaRPr>
        </a:p>
      </dsp:txBody>
      <dsp:txXfrm>
        <a:off x="251352" y="457369"/>
        <a:ext cx="3103913" cy="479482"/>
      </dsp:txXfrm>
    </dsp:sp>
    <dsp:sp modelId="{E6F02A8B-3A8D-4AC2-8A94-E2C59D34CB0E}">
      <dsp:nvSpPr>
        <dsp:cNvPr id="0" name=""/>
        <dsp:cNvSpPr/>
      </dsp:nvSpPr>
      <dsp:spPr>
        <a:xfrm>
          <a:off x="0" y="1513590"/>
          <a:ext cx="4508274"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225413" y="1247910"/>
          <a:ext cx="3155791"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2. </a:t>
          </a:r>
          <a:r>
            <a:rPr lang="nl-NL" sz="1800" kern="1200" dirty="0">
              <a:solidFill>
                <a:schemeClr val="bg1"/>
              </a:solidFill>
            </a:rPr>
            <a:t>Wheel of emotions – hints</a:t>
          </a:r>
          <a:endParaRPr lang="bg-BG" sz="1800" kern="1200" dirty="0">
            <a:solidFill>
              <a:schemeClr val="bg1"/>
            </a:solidFill>
          </a:endParaRPr>
        </a:p>
      </dsp:txBody>
      <dsp:txXfrm>
        <a:off x="251352" y="1273849"/>
        <a:ext cx="3103913" cy="479482"/>
      </dsp:txXfrm>
    </dsp:sp>
    <dsp:sp modelId="{EEFBA0DE-5267-422A-99F9-E7F858CFBFAF}">
      <dsp:nvSpPr>
        <dsp:cNvPr id="0" name=""/>
        <dsp:cNvSpPr/>
      </dsp:nvSpPr>
      <dsp:spPr>
        <a:xfrm>
          <a:off x="0" y="2330070"/>
          <a:ext cx="4508274" cy="45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7AA04-0432-4565-9C35-44D609BC86A2}">
      <dsp:nvSpPr>
        <dsp:cNvPr id="0" name=""/>
        <dsp:cNvSpPr/>
      </dsp:nvSpPr>
      <dsp:spPr>
        <a:xfrm>
          <a:off x="225413" y="2064390"/>
          <a:ext cx="3155791"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3. </a:t>
          </a:r>
          <a:r>
            <a:rPr lang="nl-NL" sz="1800" kern="1200" dirty="0">
              <a:solidFill>
                <a:schemeClr val="bg1"/>
              </a:solidFill>
            </a:rPr>
            <a:t>Make a plan!</a:t>
          </a:r>
          <a:endParaRPr lang="bg-BG" sz="1800" kern="1200" dirty="0">
            <a:solidFill>
              <a:schemeClr val="bg1"/>
            </a:solidFill>
          </a:endParaRPr>
        </a:p>
      </dsp:txBody>
      <dsp:txXfrm>
        <a:off x="251352" y="2090329"/>
        <a:ext cx="3103913"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21481"/>
          <a:ext cx="1359972" cy="87984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Verdere polarisatie/ radicalisering</a:t>
          </a:r>
        </a:p>
      </dsp:txBody>
      <dsp:txXfrm>
        <a:off x="42950" y="264431"/>
        <a:ext cx="1274072" cy="793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203199"/>
          <a:ext cx="3657600" cy="365760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1828800" y="131291"/>
          <a:ext cx="4267200" cy="365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Wie</a:t>
          </a:r>
        </a:p>
      </dsp:txBody>
      <dsp:txXfrm>
        <a:off x="1828800" y="131291"/>
        <a:ext cx="2133600" cy="777239"/>
      </dsp:txXfrm>
    </dsp:sp>
    <dsp:sp modelId="{6A1A59E2-BE9E-43A4-9D6E-8DFAC286AEA7}">
      <dsp:nvSpPr>
        <dsp:cNvPr id="0" name=""/>
        <dsp:cNvSpPr/>
      </dsp:nvSpPr>
      <dsp:spPr>
        <a:xfrm>
          <a:off x="480059" y="980439"/>
          <a:ext cx="2697480" cy="2697480"/>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1828800" y="980439"/>
          <a:ext cx="4267200" cy="2697480"/>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Wat</a:t>
          </a:r>
        </a:p>
      </dsp:txBody>
      <dsp:txXfrm>
        <a:off x="1828800" y="980439"/>
        <a:ext cx="2133600" cy="777240"/>
      </dsp:txXfrm>
    </dsp:sp>
    <dsp:sp modelId="{E23D1449-B424-46BB-B0E3-A988FB2BCD1F}">
      <dsp:nvSpPr>
        <dsp:cNvPr id="0" name=""/>
        <dsp:cNvSpPr/>
      </dsp:nvSpPr>
      <dsp:spPr>
        <a:xfrm>
          <a:off x="960120" y="1757680"/>
          <a:ext cx="1737360" cy="1737360"/>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1828800" y="1757680"/>
          <a:ext cx="4267200" cy="1737360"/>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Hoe</a:t>
          </a:r>
        </a:p>
      </dsp:txBody>
      <dsp:txXfrm>
        <a:off x="1828800" y="1757680"/>
        <a:ext cx="2133600" cy="777240"/>
      </dsp:txXfrm>
    </dsp:sp>
    <dsp:sp modelId="{BF653195-9924-4613-8F2D-729467B890E6}">
      <dsp:nvSpPr>
        <dsp:cNvPr id="0" name=""/>
        <dsp:cNvSpPr/>
      </dsp:nvSpPr>
      <dsp:spPr>
        <a:xfrm>
          <a:off x="1440180" y="2534920"/>
          <a:ext cx="777240" cy="777240"/>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1828800" y="2534920"/>
          <a:ext cx="4267200" cy="777240"/>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err="1"/>
            <a:t>Resultaat</a:t>
          </a:r>
          <a:endParaRPr lang="en-GB" sz="2800" kern="1200" dirty="0"/>
        </a:p>
      </dsp:txBody>
      <dsp:txXfrm>
        <a:off x="1828800" y="2534920"/>
        <a:ext cx="2133600" cy="777240"/>
      </dsp:txXfrm>
    </dsp:sp>
    <dsp:sp modelId="{A5906B98-203F-4988-B407-B8E2FB5B95EE}">
      <dsp:nvSpPr>
        <dsp:cNvPr id="0" name=""/>
        <dsp:cNvSpPr/>
      </dsp:nvSpPr>
      <dsp:spPr>
        <a:xfrm>
          <a:off x="3962400" y="203199"/>
          <a:ext cx="2133600" cy="7772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nl-NL" sz="1400" kern="1200" noProof="0" dirty="0"/>
            <a:t>Beleidsmakers</a:t>
          </a:r>
        </a:p>
        <a:p>
          <a:pPr marL="114300" lvl="1" indent="-114300" algn="l" defTabSz="622300">
            <a:lnSpc>
              <a:spcPct val="90000"/>
            </a:lnSpc>
            <a:spcBef>
              <a:spcPct val="0"/>
            </a:spcBef>
            <a:spcAft>
              <a:spcPct val="15000"/>
            </a:spcAft>
            <a:buChar char="•"/>
          </a:pPr>
          <a:r>
            <a:rPr lang="nl-NL" sz="1400" kern="1200" noProof="0" dirty="0"/>
            <a:t>Handhavers en andere</a:t>
          </a:r>
        </a:p>
        <a:p>
          <a:pPr marL="114300" lvl="1" indent="-114300" algn="l" defTabSz="622300">
            <a:lnSpc>
              <a:spcPct val="90000"/>
            </a:lnSpc>
            <a:spcBef>
              <a:spcPct val="0"/>
            </a:spcBef>
            <a:spcAft>
              <a:spcPct val="15000"/>
            </a:spcAft>
            <a:buChar char="•"/>
          </a:pPr>
          <a:r>
            <a:rPr lang="nl-NL" sz="1400" kern="1200" noProof="0" dirty="0"/>
            <a:t>Eerstelijnsprofessionals</a:t>
          </a:r>
        </a:p>
      </dsp:txBody>
      <dsp:txXfrm>
        <a:off x="3962400" y="203199"/>
        <a:ext cx="2133600" cy="777239"/>
      </dsp:txXfrm>
    </dsp:sp>
    <dsp:sp modelId="{ED256798-062E-4140-9838-778B40B4133B}">
      <dsp:nvSpPr>
        <dsp:cNvPr id="0" name=""/>
        <dsp:cNvSpPr/>
      </dsp:nvSpPr>
      <dsp:spPr>
        <a:xfrm>
          <a:off x="3962400" y="980439"/>
          <a:ext cx="21336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nl-NL" sz="1400" kern="1200" noProof="0" dirty="0"/>
            <a:t>Framework radicalisering</a:t>
          </a:r>
        </a:p>
        <a:p>
          <a:pPr marL="114300" lvl="1" indent="-114300" algn="l" defTabSz="622300">
            <a:lnSpc>
              <a:spcPct val="90000"/>
            </a:lnSpc>
            <a:spcBef>
              <a:spcPct val="0"/>
            </a:spcBef>
            <a:spcAft>
              <a:spcPct val="15000"/>
            </a:spcAft>
            <a:buChar char="•"/>
          </a:pPr>
          <a:r>
            <a:rPr lang="nl-NL" sz="1400" kern="1200" noProof="0" dirty="0"/>
            <a:t>Scenario’s</a:t>
          </a:r>
        </a:p>
      </dsp:txBody>
      <dsp:txXfrm>
        <a:off x="3962400" y="980439"/>
        <a:ext cx="2133600" cy="777240"/>
      </dsp:txXfrm>
    </dsp:sp>
    <dsp:sp modelId="{72233991-9FDD-466B-8563-82B17F89AC0F}">
      <dsp:nvSpPr>
        <dsp:cNvPr id="0" name=""/>
        <dsp:cNvSpPr/>
      </dsp:nvSpPr>
      <dsp:spPr>
        <a:xfrm>
          <a:off x="3962400" y="1753436"/>
          <a:ext cx="21336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nl-NL" sz="1400" kern="1200" noProof="0" dirty="0"/>
            <a:t>Kennis krijgen</a:t>
          </a:r>
        </a:p>
        <a:p>
          <a:pPr marL="114300" lvl="1" indent="-114300" algn="l" defTabSz="622300">
            <a:lnSpc>
              <a:spcPct val="90000"/>
            </a:lnSpc>
            <a:spcBef>
              <a:spcPct val="0"/>
            </a:spcBef>
            <a:spcAft>
              <a:spcPct val="15000"/>
            </a:spcAft>
            <a:buChar char="•"/>
          </a:pPr>
          <a:r>
            <a:rPr lang="nl-NL" sz="1400" kern="1200" noProof="0" dirty="0"/>
            <a:t>Scenario’s bespreken</a:t>
          </a:r>
        </a:p>
      </dsp:txBody>
      <dsp:txXfrm>
        <a:off x="3962400" y="1753436"/>
        <a:ext cx="2133600" cy="777240"/>
      </dsp:txXfrm>
    </dsp:sp>
    <dsp:sp modelId="{58607765-02B2-4957-A800-0D639B23EACD}">
      <dsp:nvSpPr>
        <dsp:cNvPr id="0" name=""/>
        <dsp:cNvSpPr/>
      </dsp:nvSpPr>
      <dsp:spPr>
        <a:xfrm>
          <a:off x="3962400" y="2534920"/>
          <a:ext cx="21336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nl-NL" sz="1400" kern="1200" noProof="0" dirty="0"/>
            <a:t>Beseffen dilemma</a:t>
          </a:r>
        </a:p>
        <a:p>
          <a:pPr marL="114300" lvl="1" indent="-114300" algn="l" defTabSz="622300">
            <a:lnSpc>
              <a:spcPct val="90000"/>
            </a:lnSpc>
            <a:spcBef>
              <a:spcPct val="0"/>
            </a:spcBef>
            <a:spcAft>
              <a:spcPct val="15000"/>
            </a:spcAft>
            <a:buChar char="•"/>
          </a:pPr>
          <a:r>
            <a:rPr lang="nl-NL" sz="1400" kern="1200" noProof="0" dirty="0"/>
            <a:t>Proportionele overheidsreactie</a:t>
          </a:r>
        </a:p>
      </dsp:txBody>
      <dsp:txXfrm>
        <a:off x="3962400" y="2534920"/>
        <a:ext cx="2133600" cy="7772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5572-6C32-4B31-A87C-F97AC1EFABAF}">
      <dsp:nvSpPr>
        <dsp:cNvPr id="0" name=""/>
        <dsp:cNvSpPr/>
      </dsp:nvSpPr>
      <dsp:spPr>
        <a:xfrm>
          <a:off x="306810" y="1746084"/>
          <a:ext cx="1421014" cy="844304"/>
        </a:xfrm>
        <a:prstGeom prst="roundRect">
          <a:avLst>
            <a:gd name="adj" fmla="val 10000"/>
          </a:avLst>
        </a:prstGeom>
        <a:solidFill>
          <a:srgbClr val="0046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dirty="0"/>
            <a:t>7 workshops vanuit project ARMOUR</a:t>
          </a:r>
        </a:p>
      </dsp:txBody>
      <dsp:txXfrm>
        <a:off x="331539" y="1770813"/>
        <a:ext cx="1371556" cy="794846"/>
      </dsp:txXfrm>
    </dsp:sp>
    <dsp:sp modelId="{5CF06602-AA1D-4A28-8437-D1E7FEFBCDD2}">
      <dsp:nvSpPr>
        <dsp:cNvPr id="0" name=""/>
        <dsp:cNvSpPr/>
      </dsp:nvSpPr>
      <dsp:spPr>
        <a:xfrm rot="16983315">
          <a:off x="976814" y="1211779"/>
          <a:ext cx="1940323" cy="22741"/>
        </a:xfrm>
        <a:custGeom>
          <a:avLst/>
          <a:gdLst/>
          <a:ahLst/>
          <a:cxnLst/>
          <a:rect l="0" t="0" r="0" b="0"/>
          <a:pathLst>
            <a:path>
              <a:moveTo>
                <a:pt x="0" y="11370"/>
              </a:moveTo>
              <a:lnTo>
                <a:pt x="1940323"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a:off x="1898467" y="1174642"/>
        <a:ext cx="97016" cy="97016"/>
      </dsp:txXfrm>
    </dsp:sp>
    <dsp:sp modelId="{DC73723F-7CCF-47EB-8722-36714A725D3A}">
      <dsp:nvSpPr>
        <dsp:cNvPr id="0" name=""/>
        <dsp:cNvSpPr/>
      </dsp:nvSpPr>
      <dsp:spPr>
        <a:xfrm>
          <a:off x="2166126" y="4127"/>
          <a:ext cx="2251462" cy="547875"/>
        </a:xfrm>
        <a:prstGeom prst="roundRect">
          <a:avLst>
            <a:gd name="adj" fmla="val 10000"/>
          </a:avLst>
        </a:prstGeom>
        <a:solidFill>
          <a:srgbClr val="377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noProof="0" dirty="0">
              <a:solidFill>
                <a:schemeClr val="bg1"/>
              </a:solidFill>
            </a:rPr>
            <a:t>Coaching en ouderschap</a:t>
          </a:r>
          <a:endParaRPr lang="nl-NL" sz="1400" kern="1200" dirty="0"/>
        </a:p>
      </dsp:txBody>
      <dsp:txXfrm>
        <a:off x="2182173" y="20174"/>
        <a:ext cx="2219368" cy="515781"/>
      </dsp:txXfrm>
    </dsp:sp>
    <dsp:sp modelId="{BDFC80F2-95D0-4D28-88B3-8C855DBFF0AB}">
      <dsp:nvSpPr>
        <dsp:cNvPr id="0" name=""/>
        <dsp:cNvSpPr/>
      </dsp:nvSpPr>
      <dsp:spPr>
        <a:xfrm rot="17350740">
          <a:off x="1279893" y="1526808"/>
          <a:ext cx="1334164" cy="22741"/>
        </a:xfrm>
        <a:custGeom>
          <a:avLst/>
          <a:gdLst/>
          <a:ahLst/>
          <a:cxnLst/>
          <a:rect l="0" t="0" r="0" b="0"/>
          <a:pathLst>
            <a:path>
              <a:moveTo>
                <a:pt x="0" y="11370"/>
              </a:moveTo>
              <a:lnTo>
                <a:pt x="1334164"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913621" y="1504825"/>
        <a:ext cx="66708" cy="66708"/>
      </dsp:txXfrm>
    </dsp:sp>
    <dsp:sp modelId="{567AE682-94C6-43AD-9DCA-3CD1355A6A62}">
      <dsp:nvSpPr>
        <dsp:cNvPr id="0" name=""/>
        <dsp:cNvSpPr/>
      </dsp:nvSpPr>
      <dsp:spPr>
        <a:xfrm>
          <a:off x="2166126" y="634184"/>
          <a:ext cx="2251462" cy="547875"/>
        </a:xfrm>
        <a:prstGeom prst="roundRect">
          <a:avLst>
            <a:gd name="adj" fmla="val 10000"/>
          </a:avLst>
        </a:prstGeom>
        <a:solidFill>
          <a:srgbClr val="377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noProof="0" dirty="0"/>
            <a:t>Kritisch denken</a:t>
          </a:r>
          <a:endParaRPr lang="nl-NL" sz="1400" kern="1200" dirty="0"/>
        </a:p>
      </dsp:txBody>
      <dsp:txXfrm>
        <a:off x="2182173" y="650231"/>
        <a:ext cx="2219368" cy="515781"/>
      </dsp:txXfrm>
    </dsp:sp>
    <dsp:sp modelId="{702F8E71-5FA3-408D-99D2-46DE01B69063}">
      <dsp:nvSpPr>
        <dsp:cNvPr id="0" name=""/>
        <dsp:cNvSpPr/>
      </dsp:nvSpPr>
      <dsp:spPr>
        <a:xfrm rot="18289469">
          <a:off x="1563218" y="1841837"/>
          <a:ext cx="767515" cy="22741"/>
        </a:xfrm>
        <a:custGeom>
          <a:avLst/>
          <a:gdLst/>
          <a:ahLst/>
          <a:cxnLst/>
          <a:rect l="0" t="0" r="0" b="0"/>
          <a:pathLst>
            <a:path>
              <a:moveTo>
                <a:pt x="0" y="11370"/>
              </a:moveTo>
              <a:lnTo>
                <a:pt x="767515"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927787" y="1834020"/>
        <a:ext cx="38375" cy="38375"/>
      </dsp:txXfrm>
    </dsp:sp>
    <dsp:sp modelId="{EA010E2A-19E3-4F31-9441-00623EDF7FC5}">
      <dsp:nvSpPr>
        <dsp:cNvPr id="0" name=""/>
        <dsp:cNvSpPr/>
      </dsp:nvSpPr>
      <dsp:spPr>
        <a:xfrm>
          <a:off x="2166126" y="1264241"/>
          <a:ext cx="2251462" cy="547875"/>
        </a:xfrm>
        <a:prstGeom prst="roundRect">
          <a:avLst>
            <a:gd name="adj" fmla="val 10000"/>
          </a:avLst>
        </a:prstGeom>
        <a:solidFill>
          <a:srgbClr val="377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 </a:t>
          </a:r>
          <a:r>
            <a:rPr lang="nl-NL" sz="1400" kern="1200" noProof="0" dirty="0"/>
            <a:t>Omgaan met boosheid</a:t>
          </a:r>
          <a:endParaRPr lang="nl-NL" sz="1400" kern="1200" dirty="0"/>
        </a:p>
      </dsp:txBody>
      <dsp:txXfrm>
        <a:off x="2182173" y="1280288"/>
        <a:ext cx="2219368" cy="515781"/>
      </dsp:txXfrm>
    </dsp:sp>
    <dsp:sp modelId="{F52238B1-CD0E-409E-A33D-C8F4A6A3A2EA}">
      <dsp:nvSpPr>
        <dsp:cNvPr id="0" name=""/>
        <dsp:cNvSpPr/>
      </dsp:nvSpPr>
      <dsp:spPr>
        <a:xfrm>
          <a:off x="1727825" y="2156865"/>
          <a:ext cx="438300" cy="22741"/>
        </a:xfrm>
        <a:custGeom>
          <a:avLst/>
          <a:gdLst/>
          <a:ahLst/>
          <a:cxnLst/>
          <a:rect l="0" t="0" r="0" b="0"/>
          <a:pathLst>
            <a:path>
              <a:moveTo>
                <a:pt x="0" y="11370"/>
              </a:moveTo>
              <a:lnTo>
                <a:pt x="438300"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936018" y="2157278"/>
        <a:ext cx="21915" cy="21915"/>
      </dsp:txXfrm>
    </dsp:sp>
    <dsp:sp modelId="{263EAEAC-A3BD-4E2C-9ECF-8268E37A0287}">
      <dsp:nvSpPr>
        <dsp:cNvPr id="0" name=""/>
        <dsp:cNvSpPr/>
      </dsp:nvSpPr>
      <dsp:spPr>
        <a:xfrm>
          <a:off x="2166126" y="1894298"/>
          <a:ext cx="2251462" cy="547875"/>
        </a:xfrm>
        <a:prstGeom prst="roundRect">
          <a:avLst>
            <a:gd name="adj" fmla="val 10000"/>
          </a:avLst>
        </a:prstGeom>
        <a:solidFill>
          <a:srgbClr val="0081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 </a:t>
          </a:r>
          <a:r>
            <a:rPr lang="nl-NL" sz="1400" kern="1200" noProof="0" dirty="0"/>
            <a:t>Narratieven en identiteit</a:t>
          </a:r>
          <a:endParaRPr lang="nl-NL" sz="1400" kern="1200" dirty="0"/>
        </a:p>
      </dsp:txBody>
      <dsp:txXfrm>
        <a:off x="2182173" y="1910345"/>
        <a:ext cx="2219368" cy="515781"/>
      </dsp:txXfrm>
    </dsp:sp>
    <dsp:sp modelId="{8236AD2A-97C0-4F50-A2C9-6316AC49AC12}">
      <dsp:nvSpPr>
        <dsp:cNvPr id="0" name=""/>
        <dsp:cNvSpPr/>
      </dsp:nvSpPr>
      <dsp:spPr>
        <a:xfrm rot="3310531">
          <a:off x="1563218" y="2471894"/>
          <a:ext cx="767515" cy="22741"/>
        </a:xfrm>
        <a:custGeom>
          <a:avLst/>
          <a:gdLst/>
          <a:ahLst/>
          <a:cxnLst/>
          <a:rect l="0" t="0" r="0" b="0"/>
          <a:pathLst>
            <a:path>
              <a:moveTo>
                <a:pt x="0" y="11370"/>
              </a:moveTo>
              <a:lnTo>
                <a:pt x="767515"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927787" y="2464077"/>
        <a:ext cx="38375" cy="38375"/>
      </dsp:txXfrm>
    </dsp:sp>
    <dsp:sp modelId="{BAEEFF77-19E8-48F3-97DD-6F698BA2E6F0}">
      <dsp:nvSpPr>
        <dsp:cNvPr id="0" name=""/>
        <dsp:cNvSpPr/>
      </dsp:nvSpPr>
      <dsp:spPr>
        <a:xfrm>
          <a:off x="2166126" y="2524355"/>
          <a:ext cx="2251462" cy="547875"/>
        </a:xfrm>
        <a:prstGeom prst="roundRect">
          <a:avLst>
            <a:gd name="adj" fmla="val 10000"/>
          </a:avLst>
        </a:prstGeom>
        <a:solidFill>
          <a:srgbClr val="0081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 </a:t>
          </a:r>
          <a:r>
            <a:rPr lang="nl-NL" sz="1400" kern="1200" noProof="0" dirty="0"/>
            <a:t>Constructief discussiëren</a:t>
          </a:r>
          <a:endParaRPr lang="nl-NL" sz="1400" kern="1200" dirty="0"/>
        </a:p>
      </dsp:txBody>
      <dsp:txXfrm>
        <a:off x="2182173" y="2540402"/>
        <a:ext cx="2219368" cy="515781"/>
      </dsp:txXfrm>
    </dsp:sp>
    <dsp:sp modelId="{3B8A4A98-C2AE-4CA5-8481-91A9D12090F1}">
      <dsp:nvSpPr>
        <dsp:cNvPr id="0" name=""/>
        <dsp:cNvSpPr/>
      </dsp:nvSpPr>
      <dsp:spPr>
        <a:xfrm rot="4249260">
          <a:off x="1279893" y="2786922"/>
          <a:ext cx="1334164" cy="22741"/>
        </a:xfrm>
        <a:custGeom>
          <a:avLst/>
          <a:gdLst/>
          <a:ahLst/>
          <a:cxnLst/>
          <a:rect l="0" t="0" r="0" b="0"/>
          <a:pathLst>
            <a:path>
              <a:moveTo>
                <a:pt x="0" y="11370"/>
              </a:moveTo>
              <a:lnTo>
                <a:pt x="1334164"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913621" y="2764939"/>
        <a:ext cx="66708" cy="66708"/>
      </dsp:txXfrm>
    </dsp:sp>
    <dsp:sp modelId="{015E86D5-DAF1-49B8-B315-9F77D5A06AA3}">
      <dsp:nvSpPr>
        <dsp:cNvPr id="0" name=""/>
        <dsp:cNvSpPr/>
      </dsp:nvSpPr>
      <dsp:spPr>
        <a:xfrm>
          <a:off x="2166126" y="3154412"/>
          <a:ext cx="2251462" cy="547875"/>
        </a:xfrm>
        <a:prstGeom prst="roundRect">
          <a:avLst>
            <a:gd name="adj" fmla="val 10000"/>
          </a:avLst>
        </a:prstGeom>
        <a:solidFill>
          <a:srgbClr val="0081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 </a:t>
          </a:r>
          <a:r>
            <a:rPr lang="nl-NL" sz="1400" kern="1200" noProof="0" dirty="0"/>
            <a:t>Omgaan met conflicten</a:t>
          </a:r>
          <a:endParaRPr lang="nl-NL" sz="1400" kern="1200" dirty="0"/>
        </a:p>
      </dsp:txBody>
      <dsp:txXfrm>
        <a:off x="2182173" y="3170459"/>
        <a:ext cx="2219368" cy="515781"/>
      </dsp:txXfrm>
    </dsp:sp>
    <dsp:sp modelId="{6503F20E-79E5-444E-90D4-595D1559DE0C}">
      <dsp:nvSpPr>
        <dsp:cNvPr id="0" name=""/>
        <dsp:cNvSpPr/>
      </dsp:nvSpPr>
      <dsp:spPr>
        <a:xfrm rot="4616685">
          <a:off x="976814" y="3101951"/>
          <a:ext cx="1940323" cy="22741"/>
        </a:xfrm>
        <a:custGeom>
          <a:avLst/>
          <a:gdLst/>
          <a:ahLst/>
          <a:cxnLst/>
          <a:rect l="0" t="0" r="0" b="0"/>
          <a:pathLst>
            <a:path>
              <a:moveTo>
                <a:pt x="0" y="11370"/>
              </a:moveTo>
              <a:lnTo>
                <a:pt x="1940323"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a:p>
      </dsp:txBody>
      <dsp:txXfrm>
        <a:off x="1898467" y="3064814"/>
        <a:ext cx="97016" cy="97016"/>
      </dsp:txXfrm>
    </dsp:sp>
    <dsp:sp modelId="{BFC3CDB8-D65E-4C62-9434-78C65ED85DA4}">
      <dsp:nvSpPr>
        <dsp:cNvPr id="0" name=""/>
        <dsp:cNvSpPr/>
      </dsp:nvSpPr>
      <dsp:spPr>
        <a:xfrm>
          <a:off x="2166126" y="3784470"/>
          <a:ext cx="2251462" cy="547875"/>
        </a:xfrm>
        <a:prstGeom prst="roundRect">
          <a:avLst>
            <a:gd name="adj" fmla="val 10000"/>
          </a:avLst>
        </a:prstGeom>
        <a:solidFill>
          <a:srgbClr val="8E59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 </a:t>
          </a:r>
          <a:r>
            <a:rPr lang="nl-NL" sz="1400" kern="1200" noProof="0" dirty="0">
              <a:solidFill>
                <a:schemeClr val="bg1"/>
              </a:solidFill>
            </a:rPr>
            <a:t>Proportionele overheidsrespons</a:t>
          </a:r>
          <a:endParaRPr lang="nl-NL" sz="1400" kern="1200" dirty="0"/>
        </a:p>
      </dsp:txBody>
      <dsp:txXfrm>
        <a:off x="2182173" y="3800517"/>
        <a:ext cx="2219368" cy="515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00878"/>
          <a:ext cx="4508274"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5678"/>
          <a:ext cx="315579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1. </a:t>
          </a:r>
          <a:r>
            <a:rPr lang="nl-NL" sz="2000" kern="1200" dirty="0">
              <a:solidFill>
                <a:schemeClr val="bg1"/>
              </a:solidFill>
            </a:rPr>
            <a:t>Spot the problem</a:t>
          </a:r>
          <a:endParaRPr lang="bg-BG" sz="2000" kern="1200" dirty="0">
            <a:solidFill>
              <a:schemeClr val="bg1"/>
            </a:solidFill>
          </a:endParaRPr>
        </a:p>
      </dsp:txBody>
      <dsp:txXfrm>
        <a:off x="254234" y="34499"/>
        <a:ext cx="3098149" cy="532758"/>
      </dsp:txXfrm>
    </dsp:sp>
    <dsp:sp modelId="{4BB14DDE-23C4-47F6-B47A-44F1F56ED8B7}">
      <dsp:nvSpPr>
        <dsp:cNvPr id="0" name=""/>
        <dsp:cNvSpPr/>
      </dsp:nvSpPr>
      <dsp:spPr>
        <a:xfrm>
          <a:off x="0" y="1208078"/>
          <a:ext cx="4508274"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5FD048-24E4-4BF0-81D5-A84D6A389607}">
      <dsp:nvSpPr>
        <dsp:cNvPr id="0" name=""/>
        <dsp:cNvSpPr/>
      </dsp:nvSpPr>
      <dsp:spPr>
        <a:xfrm>
          <a:off x="225413" y="912878"/>
          <a:ext cx="3155791"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2. </a:t>
          </a:r>
          <a:r>
            <a:rPr lang="nl-NL" sz="2000" kern="1200" dirty="0">
              <a:solidFill>
                <a:schemeClr val="bg1"/>
              </a:solidFill>
            </a:rPr>
            <a:t>Who am I?</a:t>
          </a:r>
          <a:endParaRPr lang="bg-BG" sz="2000" kern="1200" dirty="0">
            <a:solidFill>
              <a:schemeClr val="bg1"/>
            </a:solidFill>
          </a:endParaRPr>
        </a:p>
      </dsp:txBody>
      <dsp:txXfrm>
        <a:off x="254234" y="941699"/>
        <a:ext cx="3098149"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26628"/>
          <a:ext cx="4508274"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8334"/>
          <a:ext cx="3155791"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1. </a:t>
          </a:r>
          <a:r>
            <a:rPr lang="nl-NL" sz="2000" kern="1200" dirty="0">
              <a:solidFill>
                <a:schemeClr val="bg1"/>
              </a:solidFill>
            </a:rPr>
            <a:t>True or false?</a:t>
          </a:r>
          <a:endParaRPr lang="bg-BG" sz="2000" kern="1200" dirty="0">
            <a:solidFill>
              <a:schemeClr val="bg1"/>
            </a:solidFill>
          </a:endParaRPr>
        </a:p>
      </dsp:txBody>
      <dsp:txXfrm>
        <a:off x="255675" y="38596"/>
        <a:ext cx="3095267"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3633905" y="-558397"/>
          <a:ext cx="4331894" cy="4331894"/>
        </a:xfrm>
        <a:prstGeom prst="blockArc">
          <a:avLst>
            <a:gd name="adj1" fmla="val 18900000"/>
            <a:gd name="adj2" fmla="val 2700000"/>
            <a:gd name="adj3" fmla="val 49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365895" y="247176"/>
          <a:ext cx="4821632" cy="4946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5560" rIns="35560" bIns="35560" numCol="1" spcCol="1270" anchor="ctr" anchorCtr="0">
          <a:noAutofit/>
        </a:bodyPr>
        <a:lstStyle/>
        <a:p>
          <a:pPr marL="0" lvl="0" indent="0" algn="l" defTabSz="622300">
            <a:lnSpc>
              <a:spcPct val="90000"/>
            </a:lnSpc>
            <a:spcBef>
              <a:spcPct val="0"/>
            </a:spcBef>
            <a:spcAft>
              <a:spcPct val="35000"/>
            </a:spcAft>
            <a:buClrTx/>
            <a:buSzTx/>
            <a:buFontTx/>
            <a:buNone/>
          </a:pPr>
          <a:r>
            <a:rPr lang="en-GB" sz="1400" kern="1200" dirty="0" err="1"/>
            <a:t>Radicalisering</a:t>
          </a:r>
          <a:r>
            <a:rPr lang="en-GB" sz="1400" kern="1200" dirty="0"/>
            <a:t> in het </a:t>
          </a:r>
          <a:r>
            <a:rPr lang="en-GB" sz="1400" kern="1200" dirty="0" err="1"/>
            <a:t>algemeen</a:t>
          </a:r>
          <a:endParaRPr lang="en-GB" sz="1400" kern="1200" dirty="0"/>
        </a:p>
      </dsp:txBody>
      <dsp:txXfrm>
        <a:off x="365895" y="247176"/>
        <a:ext cx="4821632" cy="494610"/>
      </dsp:txXfrm>
    </dsp:sp>
    <dsp:sp modelId="{41D38068-98F0-41CC-A924-9DCB81A8CED3}">
      <dsp:nvSpPr>
        <dsp:cNvPr id="0" name=""/>
        <dsp:cNvSpPr/>
      </dsp:nvSpPr>
      <dsp:spPr>
        <a:xfrm>
          <a:off x="56763" y="185350"/>
          <a:ext cx="618263" cy="61826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649467" y="989221"/>
          <a:ext cx="4538060" cy="4946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err="1"/>
            <a:t>Verband</a:t>
          </a:r>
          <a:r>
            <a:rPr lang="en-GB" sz="1400" kern="1200" dirty="0"/>
            <a:t> </a:t>
          </a:r>
          <a:r>
            <a:rPr lang="en-GB" sz="1400" kern="1200" dirty="0" err="1"/>
            <a:t>tussen</a:t>
          </a:r>
          <a:r>
            <a:rPr lang="en-GB" sz="1400" kern="1200" dirty="0"/>
            <a:t> </a:t>
          </a:r>
          <a:r>
            <a:rPr lang="en-GB" sz="1400" kern="1200" dirty="0" err="1"/>
            <a:t>radicalisering</a:t>
          </a:r>
          <a:r>
            <a:rPr lang="en-GB" sz="1400" kern="1200" dirty="0"/>
            <a:t> </a:t>
          </a:r>
          <a:r>
            <a:rPr lang="en-GB" sz="1400" kern="1200" dirty="0" err="1"/>
            <a:t>en</a:t>
          </a:r>
          <a:r>
            <a:rPr lang="en-GB" sz="1400" kern="1200" dirty="0"/>
            <a:t> </a:t>
          </a:r>
          <a:r>
            <a:rPr lang="en-GB" sz="1400" kern="1200" dirty="0" err="1"/>
            <a:t>specifiek</a:t>
          </a:r>
          <a:r>
            <a:rPr lang="en-GB" sz="1400" kern="1200" dirty="0"/>
            <a:t> </a:t>
          </a:r>
          <a:r>
            <a:rPr lang="en-GB" sz="1400" kern="1200" dirty="0" err="1"/>
            <a:t>onderwerp</a:t>
          </a:r>
          <a:endParaRPr lang="en-GB" sz="1400" kern="1200" dirty="0"/>
        </a:p>
      </dsp:txBody>
      <dsp:txXfrm>
        <a:off x="649467" y="989221"/>
        <a:ext cx="4538060" cy="494610"/>
      </dsp:txXfrm>
    </dsp:sp>
    <dsp:sp modelId="{A36D6CBA-EEA4-43E4-85F1-390086E2844C}">
      <dsp:nvSpPr>
        <dsp:cNvPr id="0" name=""/>
        <dsp:cNvSpPr/>
      </dsp:nvSpPr>
      <dsp:spPr>
        <a:xfrm>
          <a:off x="340335" y="927395"/>
          <a:ext cx="618263" cy="61826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649467" y="1731267"/>
          <a:ext cx="4538060" cy="4946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err="1"/>
            <a:t>Toelichting</a:t>
          </a:r>
          <a:r>
            <a:rPr lang="en-GB" sz="1400" kern="1200" dirty="0"/>
            <a:t> op </a:t>
          </a:r>
          <a:r>
            <a:rPr lang="en-GB" sz="1400" kern="1200" dirty="0" err="1"/>
            <a:t>een</a:t>
          </a:r>
          <a:r>
            <a:rPr lang="en-GB" sz="1400" kern="1200" dirty="0"/>
            <a:t> </a:t>
          </a:r>
          <a:r>
            <a:rPr lang="en-GB" sz="1400" kern="1200" dirty="0" err="1"/>
            <a:t>specifiek</a:t>
          </a:r>
          <a:r>
            <a:rPr lang="en-GB" sz="1400" kern="1200" dirty="0"/>
            <a:t> </a:t>
          </a:r>
          <a:r>
            <a:rPr lang="en-GB" sz="1400" kern="1200" dirty="0" err="1"/>
            <a:t>onderwerp</a:t>
          </a:r>
          <a:endParaRPr lang="en-GB" sz="1400" kern="1200" dirty="0"/>
        </a:p>
      </dsp:txBody>
      <dsp:txXfrm>
        <a:off x="649467" y="1731267"/>
        <a:ext cx="4538060" cy="494610"/>
      </dsp:txXfrm>
    </dsp:sp>
    <dsp:sp modelId="{F839506C-2F4B-4A51-9B06-A7509B905F51}">
      <dsp:nvSpPr>
        <dsp:cNvPr id="0" name=""/>
        <dsp:cNvSpPr/>
      </dsp:nvSpPr>
      <dsp:spPr>
        <a:xfrm>
          <a:off x="340335" y="1669440"/>
          <a:ext cx="618263" cy="6182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365895" y="2473312"/>
          <a:ext cx="4821632" cy="4946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5560" rIns="35560" bIns="3556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n-GB" sz="1400" kern="1200" dirty="0" err="1"/>
            <a:t>Oefeningen</a:t>
          </a:r>
          <a:endParaRPr lang="en-GB" sz="1400" kern="1200" dirty="0"/>
        </a:p>
      </dsp:txBody>
      <dsp:txXfrm>
        <a:off x="365895" y="2473312"/>
        <a:ext cx="4821632" cy="494610"/>
      </dsp:txXfrm>
    </dsp:sp>
    <dsp:sp modelId="{F44831EC-625D-42B6-BDD1-35E82763C17C}">
      <dsp:nvSpPr>
        <dsp:cNvPr id="0" name=""/>
        <dsp:cNvSpPr/>
      </dsp:nvSpPr>
      <dsp:spPr>
        <a:xfrm>
          <a:off x="56763" y="2411485"/>
          <a:ext cx="618263" cy="61826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7 workshops</a:t>
          </a:r>
          <a:endParaRPr lang="bg-BG" sz="12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Opbouw</a:t>
          </a:r>
          <a:r>
            <a:rPr lang="en-US" sz="1200" kern="1200" dirty="0"/>
            <a:t> </a:t>
          </a:r>
          <a:r>
            <a:rPr lang="en-US" sz="1200" kern="1200" dirty="0" err="1"/>
            <a:t>individuele</a:t>
          </a:r>
          <a:r>
            <a:rPr lang="en-US" sz="1200" kern="1200" dirty="0"/>
            <a:t> </a:t>
          </a:r>
          <a:r>
            <a:rPr lang="en-US" sz="1200" kern="1200" dirty="0" err="1"/>
            <a:t>capaciteiten</a:t>
          </a:r>
          <a:endParaRPr lang="bg-BG" sz="12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Coaching </a:t>
          </a:r>
          <a:r>
            <a:rPr lang="en-US" sz="1200" kern="1200" dirty="0" err="1"/>
            <a:t>en</a:t>
          </a:r>
          <a:r>
            <a:rPr lang="en-US" sz="1200" kern="1200" dirty="0"/>
            <a:t> </a:t>
          </a:r>
          <a:r>
            <a:rPr lang="en-US" sz="1200" kern="1200" dirty="0" err="1"/>
            <a:t>ouderschap</a:t>
          </a:r>
          <a:endParaRPr lang="bg-BG" sz="12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Kritisch</a:t>
          </a:r>
          <a:r>
            <a:rPr lang="en-US" sz="1200" kern="1200" dirty="0"/>
            <a:t> </a:t>
          </a:r>
          <a:r>
            <a:rPr lang="en-US" sz="1200" kern="1200" dirty="0" err="1"/>
            <a:t>denken</a:t>
          </a:r>
          <a:endParaRPr lang="bg-BG" sz="12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Omgaan</a:t>
          </a:r>
          <a:r>
            <a:rPr lang="en-US" sz="1200" kern="1200" dirty="0"/>
            <a:t> met </a:t>
          </a:r>
          <a:r>
            <a:rPr lang="en-US" sz="1200" kern="1200" dirty="0" err="1"/>
            <a:t>boosheid</a:t>
          </a:r>
          <a:endParaRPr lang="bg-BG" sz="12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Opbouw</a:t>
          </a:r>
          <a:r>
            <a:rPr lang="en-US" sz="1200" kern="1200" dirty="0"/>
            <a:t> </a:t>
          </a:r>
          <a:r>
            <a:rPr lang="en-US" sz="1200" kern="1200" dirty="0" err="1"/>
            <a:t>capaciteiten</a:t>
          </a:r>
          <a:r>
            <a:rPr lang="en-US" sz="1200" kern="1200" dirty="0"/>
            <a:t> </a:t>
          </a:r>
          <a:r>
            <a:rPr lang="en-US" sz="1200" kern="1200" dirty="0" err="1"/>
            <a:t>gemeenschap</a:t>
          </a:r>
          <a:endParaRPr lang="bg-BG" sz="12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Narrativen</a:t>
          </a:r>
          <a:r>
            <a:rPr lang="en-US" sz="1200" kern="1200" dirty="0"/>
            <a:t> </a:t>
          </a:r>
          <a:r>
            <a:rPr lang="en-US" sz="1200" kern="1200" dirty="0" err="1"/>
            <a:t>en</a:t>
          </a:r>
          <a:r>
            <a:rPr lang="en-US" sz="1200" kern="1200" dirty="0"/>
            <a:t> </a:t>
          </a:r>
          <a:r>
            <a:rPr lang="en-US" sz="1200" kern="1200" dirty="0" err="1"/>
            <a:t>identiteit</a:t>
          </a:r>
          <a:endParaRPr lang="bg-BG" sz="12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Constructief</a:t>
          </a:r>
          <a:r>
            <a:rPr lang="en-US" sz="1200" kern="1200" dirty="0"/>
            <a:t> </a:t>
          </a:r>
          <a:r>
            <a:rPr lang="en-US" sz="1200" kern="1200" dirty="0" err="1"/>
            <a:t>discussiëren</a:t>
          </a:r>
          <a:endParaRPr lang="bg-BG" sz="12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Conflicthantering</a:t>
          </a:r>
          <a:endParaRPr lang="bg-BG" sz="12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Overheidsoptreden</a:t>
          </a:r>
          <a:endParaRPr lang="bg-BG" sz="12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Proportionele</a:t>
          </a:r>
          <a:r>
            <a:rPr lang="en-US" sz="1200" kern="1200" dirty="0"/>
            <a:t> </a:t>
          </a:r>
          <a:r>
            <a:rPr lang="en-US" sz="1200" kern="1200" dirty="0" err="1"/>
            <a:t>overheidsreactie</a:t>
          </a:r>
          <a:endParaRPr lang="bg-BG" sz="1200" kern="1200" dirty="0"/>
        </a:p>
      </dsp:txBody>
      <dsp:txXfrm>
        <a:off x="4394026" y="4379417"/>
        <a:ext cx="1226360" cy="5946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Wie</a:t>
          </a: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noProof="0" dirty="0"/>
            <a:t>Wat</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Hoe</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err="1"/>
            <a:t>Resultaat</a:t>
          </a:r>
          <a:endParaRPr lang="en-GB" sz="2800" kern="1200" dirty="0"/>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55650">
            <a:lnSpc>
              <a:spcPct val="90000"/>
            </a:lnSpc>
            <a:spcBef>
              <a:spcPct val="0"/>
            </a:spcBef>
            <a:spcAft>
              <a:spcPct val="15000"/>
            </a:spcAft>
            <a:buChar char="•"/>
          </a:pPr>
          <a:r>
            <a:rPr lang="nl-NL" sz="1700" kern="1200" noProof="0" dirty="0"/>
            <a:t>Eerstelijnsprofessionals</a:t>
          </a: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55650">
            <a:lnSpc>
              <a:spcPct val="90000"/>
            </a:lnSpc>
            <a:spcBef>
              <a:spcPct val="0"/>
            </a:spcBef>
            <a:spcAft>
              <a:spcPct val="15000"/>
            </a:spcAft>
            <a:buChar char="•"/>
          </a:pPr>
          <a:r>
            <a:rPr lang="nl-NL" sz="1700" kern="1200" noProof="0" dirty="0"/>
            <a:t>Framework radicalisering</a:t>
          </a:r>
        </a:p>
        <a:p>
          <a:pPr marL="171450" lvl="1" indent="-171450" algn="l" defTabSz="755650">
            <a:lnSpc>
              <a:spcPct val="90000"/>
            </a:lnSpc>
            <a:spcBef>
              <a:spcPct val="0"/>
            </a:spcBef>
            <a:spcAft>
              <a:spcPct val="15000"/>
            </a:spcAft>
            <a:buChar char="•"/>
          </a:pPr>
          <a:r>
            <a:rPr lang="nl-NL" sz="1700" kern="1200" noProof="0" dirty="0"/>
            <a:t>Oefeningen</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55650">
            <a:lnSpc>
              <a:spcPct val="90000"/>
            </a:lnSpc>
            <a:spcBef>
              <a:spcPct val="0"/>
            </a:spcBef>
            <a:spcAft>
              <a:spcPct val="15000"/>
            </a:spcAft>
            <a:buChar char="•"/>
          </a:pPr>
          <a:r>
            <a:rPr lang="nl-NL" sz="1700" kern="1200" noProof="0" dirty="0"/>
            <a:t>Kennis krijgen</a:t>
          </a:r>
        </a:p>
        <a:p>
          <a:pPr marL="171450" lvl="1" indent="-171450" algn="l" defTabSz="755650">
            <a:lnSpc>
              <a:spcPct val="90000"/>
            </a:lnSpc>
            <a:spcBef>
              <a:spcPct val="0"/>
            </a:spcBef>
            <a:spcAft>
              <a:spcPct val="15000"/>
            </a:spcAft>
            <a:buChar char="•"/>
          </a:pPr>
          <a:r>
            <a:rPr lang="nl-NL" sz="1700" kern="1200" noProof="0" dirty="0"/>
            <a:t>Vaardigheden oefenen</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55650">
            <a:lnSpc>
              <a:spcPct val="90000"/>
            </a:lnSpc>
            <a:spcBef>
              <a:spcPct val="0"/>
            </a:spcBef>
            <a:spcAft>
              <a:spcPct val="15000"/>
            </a:spcAft>
            <a:buChar char="•"/>
          </a:pPr>
          <a:r>
            <a:rPr lang="nl-NL" sz="1700" kern="1200" noProof="0" dirty="0"/>
            <a:t>Herkennen signalen</a:t>
          </a:r>
        </a:p>
        <a:p>
          <a:pPr marL="171450" lvl="1" indent="-171450" algn="l" defTabSz="755650">
            <a:lnSpc>
              <a:spcPct val="90000"/>
            </a:lnSpc>
            <a:spcBef>
              <a:spcPct val="0"/>
            </a:spcBef>
            <a:spcAft>
              <a:spcPct val="15000"/>
            </a:spcAft>
            <a:buChar char="•"/>
          </a:pPr>
          <a:r>
            <a:rPr lang="nl-NL" sz="1700" kern="1200" noProof="0" dirty="0"/>
            <a:t>Conflicthantering</a:t>
          </a:r>
        </a:p>
      </dsp:txBody>
      <dsp:txXfrm>
        <a:off x="4888891" y="2556863"/>
        <a:ext cx="2883508" cy="8522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112461"/>
          <a:ext cx="1638300" cy="35977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dirty="0"/>
            <a:t>Boosheid</a:t>
          </a:r>
        </a:p>
      </dsp:txBody>
      <dsp:txXfrm>
        <a:off x="17563" y="130024"/>
        <a:ext cx="1603174" cy="324648"/>
      </dsp:txXfrm>
    </dsp:sp>
    <dsp:sp modelId="{8126F753-EB9C-49D3-B75B-583337D698C8}">
      <dsp:nvSpPr>
        <dsp:cNvPr id="0" name=""/>
        <dsp:cNvSpPr/>
      </dsp:nvSpPr>
      <dsp:spPr>
        <a:xfrm>
          <a:off x="0" y="515436"/>
          <a:ext cx="1638300" cy="35977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dirty="0">
              <a:latin typeface="Avenir Roman"/>
              <a:ea typeface="Avenir Roman"/>
              <a:cs typeface="Avenir Roman"/>
            </a:rPr>
            <a:t>Ontevredenheid</a:t>
          </a:r>
          <a:endParaRPr lang="bg-BG" sz="1500" kern="1200" dirty="0"/>
        </a:p>
      </dsp:txBody>
      <dsp:txXfrm>
        <a:off x="17563" y="532999"/>
        <a:ext cx="1603174" cy="324648"/>
      </dsp:txXfrm>
    </dsp:sp>
    <dsp:sp modelId="{F0FE2AA4-077A-437A-B5B2-A938B723E1EE}">
      <dsp:nvSpPr>
        <dsp:cNvPr id="0" name=""/>
        <dsp:cNvSpPr/>
      </dsp:nvSpPr>
      <dsp:spPr>
        <a:xfrm>
          <a:off x="0" y="918411"/>
          <a:ext cx="1638300" cy="35977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dirty="0">
              <a:latin typeface="Avenir Roman"/>
              <a:ea typeface="Avenir Roman"/>
              <a:cs typeface="Avenir Roman"/>
            </a:rPr>
            <a:t>Het is niet effectief</a:t>
          </a:r>
          <a:endParaRPr lang="bg-BG" sz="1500" kern="1200" dirty="0"/>
        </a:p>
      </dsp:txBody>
      <dsp:txXfrm>
        <a:off x="17563" y="935974"/>
        <a:ext cx="1603174" cy="3246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33812"/>
          <a:ext cx="1353211" cy="87984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Verdere polarisatie/ radicalisering</a:t>
          </a:r>
        </a:p>
      </dsp:txBody>
      <dsp:txXfrm>
        <a:off x="42950" y="276762"/>
        <a:ext cx="1267311" cy="7939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151318"/>
          <a:ext cx="1638300" cy="33579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dirty="0"/>
            <a:t>Boosheid</a:t>
          </a:r>
        </a:p>
      </dsp:txBody>
      <dsp:txXfrm>
        <a:off x="16392" y="167710"/>
        <a:ext cx="1605516" cy="303006"/>
      </dsp:txXfrm>
    </dsp:sp>
    <dsp:sp modelId="{BCDD70E3-6BA4-4B16-80DE-8B16907E36D4}">
      <dsp:nvSpPr>
        <dsp:cNvPr id="0" name=""/>
        <dsp:cNvSpPr/>
      </dsp:nvSpPr>
      <dsp:spPr>
        <a:xfrm>
          <a:off x="0" y="527428"/>
          <a:ext cx="1638300" cy="33579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dirty="0"/>
            <a:t>Gevoel van onrecht</a:t>
          </a:r>
          <a:endParaRPr lang="bg-BG" sz="1400" kern="1200" dirty="0"/>
        </a:p>
      </dsp:txBody>
      <dsp:txXfrm>
        <a:off x="16392" y="543820"/>
        <a:ext cx="1605516" cy="303006"/>
      </dsp:txXfrm>
    </dsp:sp>
    <dsp:sp modelId="{9B7281B0-BFC2-4674-94B4-B58579D0DAC3}">
      <dsp:nvSpPr>
        <dsp:cNvPr id="0" name=""/>
        <dsp:cNvSpPr/>
      </dsp:nvSpPr>
      <dsp:spPr>
        <a:xfrm>
          <a:off x="0" y="903538"/>
          <a:ext cx="1638300" cy="33579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Het is </a:t>
          </a:r>
          <a:r>
            <a:rPr lang="en-US" sz="1400" kern="1200" dirty="0" err="1"/>
            <a:t>niet</a:t>
          </a:r>
          <a:r>
            <a:rPr lang="en-US" sz="1400" kern="1200" dirty="0"/>
            <a:t> </a:t>
          </a:r>
          <a:r>
            <a:rPr lang="en-US" sz="1400" kern="1200" dirty="0" err="1"/>
            <a:t>effectief</a:t>
          </a:r>
          <a:endParaRPr lang="bg-BG" sz="1400" kern="1200" dirty="0"/>
        </a:p>
      </dsp:txBody>
      <dsp:txXfrm>
        <a:off x="16392" y="919930"/>
        <a:ext cx="1605516" cy="3030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6/24/2021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6/24/2021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noProof="0" dirty="0"/>
              <a:t>Welkom bij de training, (controleer of de presentielijst door alle deelnemers is ondertekend).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sz="10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noProof="0" dirty="0"/>
              <a:t>In de bijbehorende handleiding wordt een suggestie gedaan voor de tijdsplanning van de training (zie firstlinepractitioners.com of https://www.traininghermes.eu/) en kan ook meer achtergrondinformatie gevonden worden. We raden ook aan om de e-</a:t>
            </a:r>
            <a:r>
              <a:rPr lang="nl-NL" sz="1000" noProof="0" dirty="0" err="1"/>
              <a:t>learning</a:t>
            </a:r>
            <a:r>
              <a:rPr lang="nl-NL" sz="1000" noProof="0" dirty="0"/>
              <a:t> op https://www.traininghermes.eu te doen zodat je goed boven de stof komt te staan.</a:t>
            </a:r>
          </a:p>
          <a:p>
            <a:pPr algn="l"/>
            <a:endParaRPr lang="nl-NL" sz="10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nl-NL" smtClean="0"/>
              <a:t>0</a:t>
            </a:fld>
            <a:endParaRPr lang="nl-NL"/>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Er zijn overeenkomsten tussen een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debat</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een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dialoog</a:t>
            </a:r>
            <a:r>
              <a:rPr lang="nl-NL" sz="1800" dirty="0">
                <a:effectLst/>
                <a:latin typeface="Calibri" panose="020F0502020204030204" pitchFamily="34" charset="0"/>
                <a:ea typeface="Calibri" panose="020F0502020204030204" pitchFamily="34" charset="0"/>
                <a:cs typeface="Times New Roman" panose="02020603050405020304" pitchFamily="18" charset="0"/>
              </a:rPr>
              <a:t>, maar het essentiële verschil tussen debat en dialoog is dat men bij een dialoog samenwerkt. Deelnemers werken samen naar een gedeeld inzicht en versterken en waarderen elkaars standpunten.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solidFill>
                  <a:srgbClr val="000000"/>
                </a:solidFill>
                <a:latin typeface="Calibri" panose="020F0502020204030204" pitchFamily="34" charset="0"/>
              </a:rPr>
              <a:t>In dialoog is het de bedoeling echt naar elkaars perspectief te luisteren met de bereidheid ons te laten beïnvloeden door wat we horen. Dialoog stelt mensen in staat begrip te ontwikkelen voor elkaars perspectieven, gedachten en gevoelens, en hun eigen standpunt opnieuw te evalueren in het licht van het begrip van de ander. In een dialoog krijgt iedereen de kans om gehoord en begrepen te worden en van elkaar te leren. </a:t>
            </a:r>
            <a:r>
              <a:rPr lang="nl-NL" sz="1800" dirty="0">
                <a:effectLst/>
                <a:latin typeface="Calibri" panose="020F0502020204030204" pitchFamily="34" charset="0"/>
                <a:ea typeface="Calibri" panose="020F0502020204030204" pitchFamily="34" charset="0"/>
                <a:cs typeface="Times New Roman" panose="02020603050405020304" pitchFamily="18" charset="0"/>
              </a:rPr>
              <a:t>In een debat probeer je vooral je eigen standpunten naar voren te brengen en de ander daarmee te overtuigen.</a:t>
            </a:r>
            <a:endParaRPr lang="nl-NL" sz="18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Calibri" panose="020F0502020204030204" pitchFamily="34" charset="0"/>
            </a:endParaRP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Voor een goede dialoog zijn onderstaande vaardigheden essentieel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dirty="0"/>
              <a:t>Cognitieve empathie </a:t>
            </a:r>
            <a:r>
              <a:rPr lang="nl-NL" sz="2800" dirty="0"/>
              <a:t>is het vermogen om te begrijpen hoe iemand zich voelt en wat iemand zou kunnen denken. Cognitieve empathie maakt van mensen betere </a:t>
            </a:r>
            <a:r>
              <a:rPr lang="nl-NL" sz="2800" dirty="0" err="1"/>
              <a:t>communicatoren</a:t>
            </a:r>
            <a:r>
              <a:rPr lang="nl-NL" sz="2800" dirty="0"/>
              <a:t>, omdat het hen helpt informatie op een zodanige manier over te brengen dat de ander er het best mee bereikt wordt.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dirty="0"/>
              <a:t>Actief luisteren </a:t>
            </a:r>
            <a:r>
              <a:rPr lang="nl-NL" sz="2800" dirty="0"/>
              <a:t>naar de standpunten van de andere partij is een van de belangrijkste strategieën voor conflictonderhandeling die men kan toepassen. Door te luisteren en vragen te stellen die erop gericht zijn de kernpunten van de andere partij naar voren te brengen, in plaats van zichzelf te verdedigen, kan men zich een beeld vormen van het perspectief van de ander.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619826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De workshop is met name bedoeld voor eerstelijnsprofessionals en in mindere mate ouders. </a:t>
            </a:r>
          </a:p>
          <a:p>
            <a:endParaRPr lang="en-GB" dirty="0"/>
          </a:p>
          <a:p>
            <a:r>
              <a:rPr lang="nl-NL" noProof="0" dirty="0"/>
              <a:t>Hoe kunnen ouders en beroepskrachten jongeren leren om constructief te discussiëren? De workshop die in dit project wordt aangeboden is bedoeld om hen daarbij te ondersteunen.</a:t>
            </a:r>
          </a:p>
          <a:p>
            <a:endParaRPr lang="nl-NL" noProof="0" dirty="0"/>
          </a:p>
          <a:p>
            <a:r>
              <a:rPr lang="nl-NL" sz="1800" b="0" i="0" u="none" strike="noStrike" baseline="0" noProof="0" dirty="0">
                <a:latin typeface="Calibri" panose="020F0502020204030204" pitchFamily="34" charset="0"/>
              </a:rPr>
              <a:t>Voor meer informatie raad ik de trainershandleiding van de Workshop Omgaan met conflicten aan (deze komt later beschikbaar op firstlinepractitioners.com)</a:t>
            </a:r>
          </a:p>
          <a:p>
            <a:endParaRPr lang="nl-NL" sz="1800" b="0" i="0" u="none" strike="noStrike" baseline="0" noProof="0" dirty="0">
              <a:latin typeface="Calibri" panose="020F0502020204030204" pitchFamily="34" charset="0"/>
            </a:endParaRPr>
          </a:p>
          <a:p>
            <a:r>
              <a:rPr lang="nl-NL" sz="1800" b="0" i="0" u="none" strike="noStrike" baseline="0" noProof="0" dirty="0">
                <a:latin typeface="Calibri" panose="020F0502020204030204" pitchFamily="34" charset="0"/>
              </a:rPr>
              <a:t>Een deel van de oefeningen is gericht op jouw rol als professional. Het andere deel biedt oefeningen die je met jongeren kunt doen.</a:t>
            </a:r>
          </a:p>
          <a:p>
            <a:endParaRPr lang="nl-NL" sz="1800" b="0" i="0" u="none" strike="noStrike" baseline="0" noProof="0" dirty="0">
              <a:latin typeface="Calibri" panose="020F0502020204030204" pitchFamily="34" charset="0"/>
            </a:endParaRPr>
          </a:p>
          <a:p>
            <a:r>
              <a:rPr lang="nl-NL" sz="1800" b="0" i="0" u="none" strike="noStrike" baseline="0" noProof="0" dirty="0">
                <a:latin typeface="Calibri" panose="020F0502020204030204" pitchFamily="34" charset="0"/>
              </a:rPr>
              <a:t>We zullen nu kennismaken met een tweede voorbeeld van een oefening uit de workshop</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3688810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endParaRPr lang="nl-NL"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nl-NL" sz="1200" b="0" dirty="0">
                <a:effectLst/>
                <a:latin typeface="Calibri" panose="020F0502020204030204" pitchFamily="34" charset="0"/>
                <a:ea typeface="Calibri" panose="020F0502020204030204" pitchFamily="34" charset="0"/>
                <a:cs typeface="Times New Roman" panose="02020603050405020304" pitchFamily="18" charset="0"/>
              </a:rPr>
              <a:t>Deze oefening neemt in totaal ongeveer 30-35 minuten</a:t>
            </a:r>
          </a:p>
          <a:p>
            <a:pPr>
              <a:lnSpc>
                <a:spcPct val="115000"/>
              </a:lnSpc>
              <a:spcAft>
                <a:spcPts val="600"/>
              </a:spcAft>
            </a:pPr>
            <a:endParaRPr lang="nl-NL"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Fase 1</a:t>
            </a:r>
          </a:p>
          <a:p>
            <a:pPr algn="just">
              <a:lnSpc>
                <a:spcPct val="115000"/>
              </a:lnSpc>
              <a:spcAft>
                <a:spcPts val="600"/>
              </a:spcAft>
            </a:pPr>
            <a:r>
              <a:rPr lang="nl-NL" sz="1200" b="0" i="1" dirty="0">
                <a:effectLst/>
                <a:latin typeface="Calibri" panose="020F0502020204030204" pitchFamily="34" charset="0"/>
                <a:ea typeface="Calibri" panose="020F0502020204030204" pitchFamily="34" charset="0"/>
                <a:cs typeface="Times New Roman" panose="02020603050405020304" pitchFamily="18" charset="0"/>
              </a:rPr>
              <a:t>Stap</a:t>
            </a:r>
            <a:r>
              <a:rPr lang="nl-NL" sz="1200" b="0" dirty="0">
                <a:effectLst/>
                <a:latin typeface="Calibri" panose="020F0502020204030204" pitchFamily="34" charset="0"/>
                <a:ea typeface="Calibri" panose="020F0502020204030204" pitchFamily="34" charset="0"/>
                <a:cs typeface="Times New Roman" panose="02020603050405020304" pitchFamily="18" charset="0"/>
              </a:rPr>
              <a:t> 1: Vraag de deelnemers een partner te zoeken.</a:t>
            </a:r>
          </a:p>
          <a:p>
            <a:pPr algn="just">
              <a:lnSpc>
                <a:spcPct val="115000"/>
              </a:lnSpc>
              <a:spcAft>
                <a:spcPts val="600"/>
              </a:spcAft>
            </a:pPr>
            <a:r>
              <a:rPr lang="nl-NL" sz="1200" b="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Stap</a:t>
            </a:r>
            <a:r>
              <a:rPr lang="nl-NL" sz="1200" b="0" dirty="0">
                <a:effectLst/>
                <a:latin typeface="Calibri" panose="020F0502020204030204" pitchFamily="34" charset="0"/>
                <a:ea typeface="Calibri" panose="020F0502020204030204" pitchFamily="34" charset="0"/>
                <a:cs typeface="Times New Roman" panose="02020603050405020304" pitchFamily="18" charset="0"/>
              </a:rPr>
              <a:t> 2: Laat elk paar tegenover elkaar staan, met de rechtervuist naar voren (zoals in Steen, Papier, Schaar), en zeg samen: "Niets, iets, alles!" .</a:t>
            </a:r>
          </a:p>
          <a:p>
            <a:pPr algn="just">
              <a:lnSpc>
                <a:spcPct val="115000"/>
              </a:lnSpc>
              <a:spcAft>
                <a:spcPts val="600"/>
              </a:spcAft>
            </a:pPr>
            <a:r>
              <a:rPr lang="nl-NL" sz="1200" b="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Stap</a:t>
            </a:r>
            <a:r>
              <a:rPr lang="nl-NL" sz="1200" b="0" dirty="0">
                <a:effectLst/>
                <a:latin typeface="Calibri" panose="020F0502020204030204" pitchFamily="34" charset="0"/>
                <a:ea typeface="Calibri" panose="020F0502020204030204" pitchFamily="34" charset="0"/>
                <a:cs typeface="Times New Roman" panose="02020603050405020304" pitchFamily="18" charset="0"/>
              </a:rPr>
              <a:t> 3: Zodra het woord iets is gezegd, roepen de twee deelnemers de naam van een voorwerp dat ze kunnen bedenken (hond, beker, schoen, …). </a:t>
            </a:r>
          </a:p>
          <a:p>
            <a:pPr algn="just">
              <a:lnSpc>
                <a:spcPct val="115000"/>
              </a:lnSpc>
              <a:spcAft>
                <a:spcPts val="600"/>
              </a:spcAft>
            </a:pPr>
            <a:r>
              <a:rPr lang="nl-NL" sz="1200" b="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Stap</a:t>
            </a:r>
            <a:r>
              <a:rPr lang="nl-NL" sz="1200" b="0" dirty="0">
                <a:effectLst/>
                <a:latin typeface="Calibri" panose="020F0502020204030204" pitchFamily="34" charset="0"/>
                <a:ea typeface="Calibri" panose="020F0502020204030204" pitchFamily="34" charset="0"/>
                <a:cs typeface="Times New Roman" panose="02020603050405020304" pitchFamily="18" charset="0"/>
              </a:rPr>
              <a:t> 4: Na het roepen van hun voorwerpen moeten de teamleden nu met elkaar in debat gaan over de vraag waarom hun voorwerp dat van de ander zou "verslaan". Laat het debat ongeveer twee tot drie minuten duren.</a:t>
            </a:r>
          </a:p>
          <a:p>
            <a:pPr algn="just">
              <a:lnSpc>
                <a:spcPct val="115000"/>
              </a:lnSpc>
              <a:spcAft>
                <a:spcPts val="600"/>
              </a:spcAft>
            </a:pPr>
            <a:r>
              <a:rPr lang="nl-NL" sz="1200" b="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Stap</a:t>
            </a:r>
            <a:r>
              <a:rPr lang="nl-NL" sz="1200" b="0" dirty="0">
                <a:effectLst/>
                <a:latin typeface="Calibri" panose="020F0502020204030204" pitchFamily="34" charset="0"/>
                <a:ea typeface="Calibri" panose="020F0502020204030204" pitchFamily="34" charset="0"/>
                <a:cs typeface="Times New Roman" panose="02020603050405020304" pitchFamily="18" charset="0"/>
              </a:rPr>
              <a:t> 5: Las een korte pauze in om een inleidende discussie op gang te brengen over het verschil tussen debat en dialoog. Om het onderscheid te maken, herinner aan de definities van actief luisteren en cognitieve empathie en vraag, met behulp van de hand-outs in Fig. 2 en Fig. 3 (zie handleiding), aan elke deelnemer om na te gaan aan hoeveel van de voorwaarden van dialoog werd voldaan.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761113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De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oefening</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gaat</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verder</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Fase</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Stap 1: </a:t>
            </a:r>
            <a:r>
              <a:rPr lang="nl-NL" sz="1200" dirty="0">
                <a:effectLst/>
                <a:latin typeface="Calibri" panose="020F0502020204030204" pitchFamily="34" charset="0"/>
                <a:ea typeface="Calibri" panose="020F0502020204030204" pitchFamily="34" charset="0"/>
                <a:cs typeface="Times New Roman" panose="02020603050405020304" pitchFamily="18" charset="0"/>
              </a:rPr>
              <a:t>Laat het de deelnemers na de inleidende bespreking hun gesprekken voortzetten, maar moedig de ze nu aan om een dialoog aan te gaan - vragen stellen en naar de antwoorden luisteren - om tot een onderlinge overeenkomst te komen.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366069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Fase</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3 van de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oefening</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Fase</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3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Afrondende</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discussie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Discussievragen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1. </a:t>
            </a:r>
            <a:r>
              <a:rPr lang="nl-NL" sz="1800" b="0" dirty="0">
                <a:effectLst/>
                <a:latin typeface="Calibri" panose="020F0502020204030204" pitchFamily="34" charset="0"/>
                <a:ea typeface="Calibri" panose="020F0502020204030204" pitchFamily="34" charset="0"/>
                <a:cs typeface="Times New Roman" panose="02020603050405020304" pitchFamily="18" charset="0"/>
              </a:rPr>
              <a:t>Hoe </a:t>
            </a:r>
            <a:r>
              <a:rPr lang="nl-NL" sz="1800" dirty="0">
                <a:effectLst/>
                <a:latin typeface="Calibri" panose="020F0502020204030204" pitchFamily="34" charset="0"/>
                <a:ea typeface="Calibri" panose="020F0502020204030204" pitchFamily="34" charset="0"/>
                <a:cs typeface="Times New Roman" panose="02020603050405020304" pitchFamily="18" charset="0"/>
              </a:rPr>
              <a:t>reageerde je op je miniconflict?</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2. Is dit hoe je normaal handelt in conflictsituaties? Waarom wel of waarom niet?</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3. Hoe was je in staat om tot overeenstemming te komen?</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4. Wat gebeurde er toen u overschakelde van debat naar dialoog?</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5. Wanneer iemand het niet met je eens is, stop je dan altijd om vragen te stellen?</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6. Is het moeilijk om te luisteren als iemand het niet met je eens is? Waarom?</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7. Wat maakte het makkelijker in deze activiteit?</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8. Op welke manieren zou je deze vaardigheden de volgende keer kunnen gebruiken als je in conflict bent met een andere persoon?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13</a:t>
            </a:fld>
            <a:endParaRPr lang="en-US" dirty="0"/>
          </a:p>
        </p:txBody>
      </p:sp>
    </p:spTree>
    <p:extLst>
      <p:ext uri="{BB962C8B-B14F-4D97-AF65-F5344CB8AC3E}">
        <p14:creationId xmlns:p14="http://schemas.microsoft.com/office/powerpoint/2010/main" val="1134239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Deze</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oefening</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heet</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Alles</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kan</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mag!</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200" b="0" dirty="0">
                <a:effectLst/>
                <a:latin typeface="Calibri" panose="020F0502020204030204" pitchFamily="34" charset="0"/>
                <a:ea typeface="Calibri" panose="020F0502020204030204" pitchFamily="34" charset="0"/>
                <a:cs typeface="Times New Roman" panose="02020603050405020304" pitchFamily="18" charset="0"/>
              </a:rPr>
              <a:t>Dit spel is een goede manier voor deelnemers om een mini-conflict aan te gaan met een ander teamlid op een niet-dreigende manier. Deelnemers zullen leren hoe ze het verschil kunnen maken tussen debat en echte dialoog. </a:t>
            </a:r>
          </a:p>
          <a:p>
            <a:pPr>
              <a:lnSpc>
                <a:spcPct val="115000"/>
              </a:lnSpc>
              <a:spcAft>
                <a:spcPts val="600"/>
              </a:spcAft>
            </a:pPr>
            <a:endParaRPr lang="nl-NL"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0" dirty="0">
                <a:effectLst/>
                <a:latin typeface="Calibri" panose="020F0502020204030204" pitchFamily="34" charset="0"/>
                <a:ea typeface="Calibri" panose="020F0502020204030204" pitchFamily="34" charset="0"/>
                <a:cs typeface="Times New Roman" panose="02020603050405020304" pitchFamily="18" charset="0"/>
              </a:rPr>
              <a:t>Elke workshop gaat vergezeld van een handleiding waarin het doel, de doelgroep en de duur van elke oefening worden beschreven. Ook worden instructies gegeven over de uitvoering en de materialen die nodig zijn voor de oefening.</a:t>
            </a:r>
          </a:p>
          <a:p>
            <a:pPr>
              <a:lnSpc>
                <a:spcPct val="115000"/>
              </a:lnSpc>
              <a:spcAft>
                <a:spcPts val="600"/>
              </a:spcAft>
            </a:pPr>
            <a:endParaRPr lang="nl-NL"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3432455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De tweede workshop die we vandaag behandelen (de laatste van de in totaal zeven) gaat over het optreden van de overheid. We gebruiken het triggerfactormodel om te zien waarom dat belangrijk is bij het voorkomen van radicaliseren</a:t>
            </a:r>
          </a:p>
          <a:p>
            <a:endParaRPr lang="en-GB"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15</a:t>
            </a:fld>
            <a:endParaRPr lang="en-US" dirty="0">
              <a:solidFill>
                <a:prstClr val="black"/>
              </a:solidFill>
              <a:latin typeface="Calibri"/>
            </a:endParaRPr>
          </a:p>
        </p:txBody>
      </p:sp>
    </p:spTree>
    <p:extLst>
      <p:ext uri="{BB962C8B-B14F-4D97-AF65-F5344CB8AC3E}">
        <p14:creationId xmlns:p14="http://schemas.microsoft.com/office/powerpoint/2010/main" val="2281470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nl-NL" dirty="0">
                <a:latin typeface="Arial" charset="0"/>
                <a:cs typeface="Arial" charset="0"/>
              </a:rPr>
              <a:t>Voor ons volgende onderwerp gaan we terug naar het triggerfactormodel dat verschillende componenten van radicalisering beschreef. Daarin zagen we dat ervaren onrecht naar de eigen groep of naar een groep waarmee iemand zich verwant voelt, een mogelijke trigger is voor radicalisering.</a:t>
            </a:r>
          </a:p>
          <a:p>
            <a:endParaRPr lang="nl-NL" dirty="0">
              <a:latin typeface="Arial" charset="0"/>
              <a:cs typeface="Arial" charset="0"/>
            </a:endParaRPr>
          </a:p>
          <a:p>
            <a:r>
              <a:rPr lang="nl-NL" dirty="0">
                <a:latin typeface="Arial" charset="0"/>
                <a:cs typeface="Arial" charset="0"/>
              </a:rPr>
              <a:t>We zullen ons nu richten op de manier waarop de overheid reageert op bepaalde situaties en het effect dat dit kan hebben op radicaliserende jongeren</a:t>
            </a:r>
          </a:p>
          <a:p>
            <a:endParaRPr lang="nl-NL" dirty="0">
              <a:latin typeface="Arial" charset="0"/>
              <a:cs typeface="Arial" charset="0"/>
            </a:endParaRPr>
          </a:p>
          <a:p>
            <a:r>
              <a:rPr lang="nl-NL" dirty="0">
                <a:latin typeface="Arial" charset="0"/>
                <a:cs typeface="Arial" charset="0"/>
              </a:rPr>
              <a:t>Het kan soms overkomen als onrechtvaardigheid tegen een groep, zowel op lokaal als op een verder weg gelegen nationaal of internationaal niveau</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a:p>
        </p:txBody>
      </p:sp>
    </p:spTree>
    <p:extLst>
      <p:ext uri="{BB962C8B-B14F-4D97-AF65-F5344CB8AC3E}">
        <p14:creationId xmlns:p14="http://schemas.microsoft.com/office/powerpoint/2010/main" val="2509857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In onderzoeken naar radicalisering worden vaak bepaalde push-factoren genoemd. Als je naar deze vijf kijkt is het gemakkelijk te zien hoe een onevenredige reactie van de overheid daar aan bij kan dragen.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Vraag de deelnemers om voorbeelden te noemen van acties van de Nederlandse overheid die tot één van deze vijf push factoren zou kunnen leiden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Klik daarna door voor gegeven voorbeelden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nl-NL" sz="2800" b="1" i="0" dirty="0">
                <a:effectLst/>
                <a:latin typeface="var(--font-family-titles)"/>
              </a:rPr>
              <a:t>@trainer</a:t>
            </a:r>
          </a:p>
          <a:p>
            <a:pPr algn="l">
              <a:spcAft>
                <a:spcPts val="0"/>
              </a:spcAft>
            </a:pPr>
            <a:r>
              <a:rPr lang="nl-NL" sz="2800" b="1" i="0" dirty="0">
                <a:effectLst/>
                <a:latin typeface="var(--font-family-titles)"/>
              </a:rPr>
              <a:t>Laagste inkomens het vaakst sociaal uitgesloten (https://www.cbs.nl/nl-nl/longread/statistische-trends/2020/sociale-uitsluiting-in-nederland-wie-staat-aan-de-kant-/4-wie-is-sociaal-uitgesloten-)</a:t>
            </a:r>
          </a:p>
          <a:p>
            <a:pPr algn="l">
              <a:spcAft>
                <a:spcPts val="0"/>
              </a:spcAft>
            </a:pPr>
            <a:r>
              <a:rPr lang="nl-NL" sz="2800" b="0" i="0" dirty="0">
                <a:solidFill>
                  <a:srgbClr val="091D23"/>
                </a:solidFill>
                <a:effectLst/>
                <a:latin typeface="Akko W01 Regular"/>
              </a:rPr>
              <a:t>Het (gestandaardiseerd) besteedbaar huishoudensinkomen is het meest bepalend voor sociale uitsluiting. In de twee </a:t>
            </a:r>
            <a:r>
              <a:rPr lang="nl-NL" sz="2800" b="0" i="0" dirty="0" err="1">
                <a:solidFill>
                  <a:srgbClr val="091D23"/>
                </a:solidFill>
                <a:effectLst/>
                <a:latin typeface="Akko W01 Regular"/>
              </a:rPr>
              <a:t>kwintielen</a:t>
            </a:r>
            <a:r>
              <a:rPr lang="nl-NL" sz="2800" b="0" i="0" dirty="0">
                <a:solidFill>
                  <a:srgbClr val="091D23"/>
                </a:solidFill>
                <a:effectLst/>
                <a:latin typeface="Akko W01 Regular"/>
              </a:rPr>
              <a:t> met de laagste inkomens is het aandeel sociaal uitgesloten personen respectievelijk 8,7 en 7,9 procent, bij het derde inkomenskwintiel is dit 3,3 procent, bij het vierde kwintiel 1,9 en bij de hoogste inkomensgroep 1,0 procent. Ook na correctie voor andere achtergrondkenmerken, zoals geslacht, inkomen, leeftijd en onderwijsniveau, blijven deze verschillen intact (zie tabel B.5). Sociale uitsluiting van de mensen in het laagste inkomenskwartiel is logischerwijs vooral gerelateerd aan materiële deprivatie, maar ook op gebied van participatie en grondrechten zijn degenen in de laagste inkomensgroep vaker uitgesloten.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Coming back to the earlier set of push factors (with lack of self-esteem replaced by social exclusion and reduced social contact replaced by perception of injustice) it is easy to see how a disproportionate response can feed into many of the factors mentioned.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From D3.2.7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Several studies have shown that a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perception of injustice </a:t>
            </a:r>
            <a:r>
              <a:rPr lang="en-GB" sz="1800" dirty="0">
                <a:effectLst/>
                <a:latin typeface="Calibri" panose="020F0502020204030204" pitchFamily="34" charset="0"/>
                <a:ea typeface="Calibri" panose="020F0502020204030204" pitchFamily="34" charset="0"/>
                <a:cs typeface="Times New Roman" panose="02020603050405020304" pitchFamily="18" charset="0"/>
              </a:rPr>
              <a:t>represents one of the strongest factors driving radicalization. Considering the results of these studies and, in order to avoid radicalization, it becomes necessary to provide detailed guidelines to practitioners about what are the appropriate boundaries for state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analysis of case studies available in the field literature of the past two decades shows that too harsh a response from the state is likely to produce further radicalisation, whereas too hesitant a response can prove ineffective and allow further societal polarisation and discontent. Therefore, learning how to design and implement proportionate measures has become a necessary step forward that we need to encourage and facilitate.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p>
          <a:p>
            <a:r>
              <a:rPr lang="en-GB" sz="1800" b="1" dirty="0"/>
              <a:t>From D3.1.7</a:t>
            </a:r>
          </a:p>
          <a:p>
            <a:r>
              <a:rPr lang="en-GB" sz="1800" dirty="0"/>
              <a:t>While combating radicalization is crucial in order to ensure internal security, the way the state approaches this particular task is relevant for whether it successfully combats the phenomenon or it actually makes it worse. That is why establishing the proper limits of state response to the phenomenon of radicalization is relevant to implementing an acceptable policy for combating it.</a:t>
            </a:r>
          </a:p>
          <a:p>
            <a:endParaRPr lang="en-GB" sz="1800" dirty="0"/>
          </a:p>
          <a:p>
            <a:r>
              <a:rPr lang="en-GB" sz="2800" dirty="0"/>
              <a:t>While combating radicalization is crucial in order to ensure internal security, the way the state approaches this particular task is relevant for whether it successfully combats the phenomenon or it actually makes it worse. That is why establishing the proper limits of state response to the phenomenon of radicalization is relevant to implementing an acceptable policy for combating it. One of the most well-known causes of radicalization is the perception of (Neuroscience news, 2019) social exclusion. According to experiments conducted, people who felt left out by a particular social group were the most prone to radicalization. That is why the experience of abuse by the state should be limited as much as possible by the institutions charged with enforcing the law. Furthermore, cultural awareness is also crucial when aiming to prevent radicalization. According to research (Neuroscience news 2019), people distinguish between "sacred values" and "non-sacred values". They have a higher willingness to die for their sacred values than for non-sacred values and this willingness increases when these sacred values are seen as being abused by an institution of the state. </a:t>
            </a:r>
            <a:endParaRPr lang="en-GB" sz="1800" dirty="0"/>
          </a:p>
          <a:p>
            <a:endParaRPr lang="en-GB" sz="1800" dirty="0"/>
          </a:p>
          <a:p>
            <a:r>
              <a:rPr lang="en-GB" sz="180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This workshop can be used for</a:t>
            </a:r>
            <a:r>
              <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flps</a:t>
            </a:r>
            <a:r>
              <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/(older) youths, so they will understand the dilemmas governmental institutions have in responding to radicalisation. But it can also be tailored towards policymakers and LEAs. Because they will be the ones affecting the way the state responds.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The current scenarios of the State Response workshop mostly deal with religious extremists (and/or might be interpreted by participants to be dealing with radicalised Muslims, because of their biased ideas about radicalisation) and /or police abuse of power. Depending on the audience you might want to add more diverse scenario's to show we are not only dealing with these types of radicalisation and dilemmas - maybe something on environmental activism or the 5G/COVID19 or legislation.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1298699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GB" b="0" dirty="0"/>
              <a:t>De </a:t>
            </a:r>
            <a:r>
              <a:rPr lang="en-GB" b="0" dirty="0" err="1"/>
              <a:t>overheid</a:t>
            </a:r>
            <a:r>
              <a:rPr lang="en-GB" b="0" dirty="0"/>
              <a:t> </a:t>
            </a:r>
            <a:r>
              <a:rPr lang="nl-NL" b="0" dirty="0"/>
              <a:t>en wetshandhavingsinstanties moeten optreden tegen veiligheidsdreigingen, op lokaal en nationaal niveau. Zowel uit praktisch oogpunt van bescherming van mensen, maar ook uit politiek oogpunt.</a:t>
            </a:r>
          </a:p>
          <a:p>
            <a:endParaRPr lang="en-GB" b="1" dirty="0"/>
          </a:p>
          <a:p>
            <a:r>
              <a:rPr lang="nl-NL" b="0" dirty="0"/>
              <a:t>Uit analyse van casestudies die in de literatuur van de afgelopen twee decennia beschikbaar zijn, blijkt dat een te aarzelende reactie ondoeltreffend is en verdere maatschappelijke polarisatie en ontevredenheid mogelijk kan maken.</a:t>
            </a:r>
          </a:p>
          <a:p>
            <a:r>
              <a:rPr lang="nl-NL" b="0" dirty="0"/>
              <a:t>Een te harde reactie van de overheid is ook niet goed, en kan leiden tot verdere radicalisering. Daarom is het leren ontwerpen en uitvoeren van evenredige maatregelen een noodzakelijke stap voorwaarts.</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18</a:t>
            </a:fld>
            <a:endParaRPr lang="en-US"/>
          </a:p>
        </p:txBody>
      </p:sp>
    </p:spTree>
    <p:extLst>
      <p:ext uri="{BB962C8B-B14F-4D97-AF65-F5344CB8AC3E}">
        <p14:creationId xmlns:p14="http://schemas.microsoft.com/office/powerpoint/2010/main" val="248938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Begin met een ‘overhoring’ van de eerste dag. Neem daar de tijd voor omdat het </a:t>
            </a:r>
            <a:r>
              <a:rPr lang="nl-NL" dirty="0" err="1"/>
              <a:t>het</a:t>
            </a:r>
            <a:r>
              <a:rPr lang="nl-NL" dirty="0"/>
              <a:t> geheugen stimuleert en de deelnemers activeert, en het legt daarmee een betere basis voor dag 2.</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Je kunt de geselecteerde afbeeldingen laten zien om hun geheugen op te frissen, maar beter is het om hen gewoon de inhoud te laten vertellen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de sheet ziet er een beetje chaotisch uit, maar als je het 'afspeelt', wordt het duidelijk)</a:t>
            </a:r>
          </a:p>
          <a:p>
            <a:endParaRPr lang="nl-NL" dirty="0"/>
          </a:p>
          <a:p>
            <a:r>
              <a:rPr lang="nl-NL" dirty="0"/>
              <a:t>Wat hebben we de laatste keer gedaan? Wat herinner je je nog?</a:t>
            </a:r>
          </a:p>
          <a:p>
            <a:endParaRPr lang="en-GB" noProof="0" dirty="0"/>
          </a:p>
          <a:p>
            <a:endParaRPr lang="nl-NL"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104209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Bron</a:t>
            </a:r>
            <a:r>
              <a:rPr lang="en-US" dirty="0"/>
              <a:t>: Lake, D. (2002). Rational Extremism: Understanding Terrorism in the Twenty-first Century. </a:t>
            </a:r>
            <a:r>
              <a:rPr lang="en-US" i="1" dirty="0"/>
              <a:t>Dialog-International Organization</a:t>
            </a:r>
            <a:r>
              <a:rPr lang="en-US" dirty="0"/>
              <a:t>, Spring 2002, pp. 15–29.</a:t>
            </a:r>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a:p>
        </p:txBody>
      </p:sp>
    </p:spTree>
    <p:extLst>
      <p:ext uri="{BB962C8B-B14F-4D97-AF65-F5344CB8AC3E}">
        <p14:creationId xmlns:p14="http://schemas.microsoft.com/office/powerpoint/2010/main" val="2616391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kunnen beleidsmakers bijdragen aan het voorkomen van radicalisering? De workshop die in dit project wordt aangeboden is bedoeld om hen daarbij te ondersteunen. In de workshop wordt gebruik gemaakt van twaalf scenario's, geïnspireerd op echte gevallen, waarin de staat optrad om radicalisering tegen te gaan. Aan de deelnemers wordt gevraagd om te debatteren of deze acties proportioneel waren of niet en om hun beweringen te onderbouwen.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workshop heeft tot doel mensen vertrouwd te maken met de uitdagingen die de interactie tussen handhavers en potentieel geradicaliseerde personen met zich meebrengt. Hoewel de literatuur erkent dat een reactie van de staat noodzakelijk is in geval van radicalisering, vooral wanneer er levens op het spel staan, benadrukken de meeste studies ook het feit dat mishandeling door de politie een van de belangrijkste factoren is die radicalisering uitlokt of versterkt.</a:t>
            </a:r>
          </a:p>
          <a:p>
            <a:endParaRPr lang="en-GB" dirty="0"/>
          </a:p>
          <a:p>
            <a:endParaRPr lang="en-GB" dirty="0"/>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Met deze kennis en vaardigheden zullen deelnemers leren hoe ze:</a:t>
            </a:r>
          </a:p>
          <a:p>
            <a:pPr marL="285750" indent="-285750" algn="just">
              <a:lnSpc>
                <a:spcPct val="115000"/>
              </a:lnSpc>
              <a:spcAft>
                <a:spcPts val="6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tekenen van radicalisering herkennen</a:t>
            </a:r>
          </a:p>
          <a:p>
            <a:pPr marL="285750" indent="-285750" algn="just">
              <a:lnSpc>
                <a:spcPct val="115000"/>
              </a:lnSpc>
              <a:spcAft>
                <a:spcPts val="6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dilemma van overheidsfunctionarissen herkennen</a:t>
            </a:r>
          </a:p>
          <a:p>
            <a:pPr marL="285750" indent="-285750" algn="just">
              <a:lnSpc>
                <a:spcPct val="115000"/>
              </a:lnSpc>
              <a:spcAft>
                <a:spcPts val="6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balans te vinden in het zoeken naar een proportionele en effectieve overheidsreactie</a:t>
            </a: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i="0" u="none" strike="noStrike" baseline="0" dirty="0">
              <a:latin typeface="Calibri" panose="020F0502020204030204" pitchFamily="34" charset="0"/>
            </a:endParaRPr>
          </a:p>
          <a:p>
            <a:r>
              <a:rPr lang="nl-NL" sz="1800" b="0" i="0" u="none" strike="noStrike" baseline="0" noProof="0" dirty="0">
                <a:latin typeface="Calibri" panose="020F0502020204030204" pitchFamily="34" charset="0"/>
              </a:rPr>
              <a:t>Voor meer informatie raad ik de trainershandleiding van de Workshop Proportionele overheidsreactie aan (deze komt later beschikbaar op firstlinepractitioners.com en https://www.traininghermes.eu)</a:t>
            </a:r>
          </a:p>
          <a:p>
            <a:endParaRPr lang="en-GB" sz="1800" b="0" i="0" u="none" strike="noStrike" baseline="0" dirty="0">
              <a:latin typeface="Calibri" panose="020F0502020204030204" pitchFamily="34" charset="0"/>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146898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Dit is een voorbeeld van een ijsbreker uit de workshop</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Wacht met de vier tekstblokken aan de zijkant tot na stap 3</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Deze oefening duurt ongeveer 10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i="1" dirty="0">
                <a:effectLst/>
                <a:latin typeface="Calibri" panose="020F0502020204030204" pitchFamily="34" charset="0"/>
                <a:ea typeface="Calibri" panose="020F0502020204030204" pitchFamily="34" charset="0"/>
                <a:cs typeface="Times New Roman" panose="02020603050405020304" pitchFamily="18" charset="0"/>
              </a:rPr>
              <a:t>Stap</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1: Vraag de deelnemers om een paar sleutelwoorden op te schrijven als antwoord op de vraag (2-3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i="1" dirty="0">
                <a:effectLst/>
                <a:latin typeface="Calibri" panose="020F0502020204030204" pitchFamily="34" charset="0"/>
                <a:ea typeface="Calibri" panose="020F0502020204030204" pitchFamily="34" charset="0"/>
                <a:cs typeface="Times New Roman" panose="02020603050405020304" pitchFamily="18" charset="0"/>
              </a:rPr>
              <a:t>Stap</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2: Laat ze hun antwoorden bespreken met een andere deelnemer (3 minuten) [indien online: dit kan in een break-out sessie, of overgeslagen worden]</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i="1" dirty="0">
                <a:effectLst/>
                <a:latin typeface="Calibri" panose="020F0502020204030204" pitchFamily="34" charset="0"/>
                <a:ea typeface="Calibri" panose="020F0502020204030204" pitchFamily="34" charset="0"/>
                <a:cs typeface="Times New Roman" panose="02020603050405020304" pitchFamily="18" charset="0"/>
              </a:rPr>
              <a:t>Stap</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3: Vraag de groep naar de sleutelwoorden waarover ze het eens waren (2-3 minuten)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Zorg ervoor dat in de slotdiscussie de volgende punten worden vermeld: </a:t>
            </a:r>
          </a:p>
          <a:p>
            <a:pPr algn="just">
              <a:lnSpc>
                <a:spcPct val="115000"/>
              </a:lnSpc>
              <a:spcAft>
                <a:spcPts val="6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Het begrip proportionaliteit kan in wezen worden gedefinieerd als het zodanig kiezen van de middelen dat er meer wordt bereikt dan er wordt geschaad, wanneer men een actie onderneemt die zowel positieve als negatieve gevolgen kan hebben. Dit betekent dat men, om proportioneel te handelen, in deze context een afweging moet maken tussen de schade en de goederen die kunnen worden bereikt en alleen die middelen mag kiezen die minder schade berokkenen dan het verkregen goed. </a:t>
            </a:r>
          </a:p>
          <a:p>
            <a:pPr algn="just">
              <a:lnSpc>
                <a:spcPct val="115000"/>
              </a:lnSpc>
              <a:spcAft>
                <a:spcPts val="6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Proportioneel handelen betekent zodanig handelen dat geen "overbodige schade of onnodig lijden" wordt toegebracht. </a:t>
            </a:r>
          </a:p>
          <a:p>
            <a:pPr algn="just">
              <a:lnSpc>
                <a:spcPct val="115000"/>
              </a:lnSpc>
              <a:spcAft>
                <a:spcPts val="6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Een onevenredig optreden is een optreden dat "een minder belangrijke waarde (bv. eigendom) beschermt ten koste van een belangrijkere waarde (bv. leven)". </a:t>
            </a:r>
          </a:p>
          <a:p>
            <a:pPr algn="just">
              <a:lnSpc>
                <a:spcPct val="115000"/>
              </a:lnSpc>
              <a:spcAft>
                <a:spcPts val="6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Een beleid dat zowel noodzakelijk als passend is voor het doel dat het wil bereiken. </a:t>
            </a:r>
          </a:p>
          <a:p>
            <a:endParaRPr lang="en-US" dirty="0"/>
          </a:p>
        </p:txBody>
      </p:sp>
      <p:sp>
        <p:nvSpPr>
          <p:cNvPr id="4" name="Slide Number Placeholder 3"/>
          <p:cNvSpPr>
            <a:spLocks noGrp="1"/>
          </p:cNvSpPr>
          <p:nvPr>
            <p:ph type="sldNum" sz="quarter" idx="10"/>
          </p:nvPr>
        </p:nvSpPr>
        <p:spPr/>
        <p:txBody>
          <a:bodyPr/>
          <a:lstStyle/>
          <a:p>
            <a:fld id="{F7EDCD22-DFD2-214F-BFA9-58357701920C}" type="slidenum">
              <a:rPr lang="en-US" smtClean="0"/>
              <a:t>21</a:t>
            </a:fld>
            <a:endParaRPr lang="en-US"/>
          </a:p>
        </p:txBody>
      </p:sp>
    </p:spTree>
    <p:extLst>
      <p:ext uri="{BB962C8B-B14F-4D97-AF65-F5344CB8AC3E}">
        <p14:creationId xmlns:p14="http://schemas.microsoft.com/office/powerpoint/2010/main" val="3195651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De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oefening</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heet</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Wat is </a:t>
            </a:r>
            <a:r>
              <a:rPr lang="en-GB" sz="1800" b="0" i="1" dirty="0" err="1">
                <a:effectLst/>
                <a:latin typeface="Calibri" panose="020F0502020204030204" pitchFamily="34" charset="0"/>
                <a:ea typeface="Calibri" panose="020F0502020204030204" pitchFamily="34" charset="0"/>
                <a:cs typeface="Times New Roman" panose="02020603050405020304" pitchFamily="18" charset="0"/>
              </a:rPr>
              <a:t>proportioneel</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Het doel ervan is om een eerste idee te krijgen van de overtuigingen en kennis van de deelnemers over proportionaliteit. Ook, om tot een gedeelde definitie te komen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3359148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gaan nu verder met een van de casussen die gebruikt kunnen worden in het tweede voorbeeld uit de workshop Proportionele overheidsreactie. (Casus Verplicht naar school)</a:t>
            </a:r>
          </a:p>
          <a:p>
            <a:endParaRPr lang="nl-NL" dirty="0"/>
          </a:p>
          <a:p>
            <a:r>
              <a:rPr lang="nl-NL" dirty="0"/>
              <a:t>@trainer </a:t>
            </a:r>
          </a:p>
          <a:p>
            <a:r>
              <a:rPr lang="nl-NL" dirty="0"/>
              <a:t>- Als deze casus niet bij jouw groep past, kies dan een casus die voor hen relevanter is (zie bijvoorbeeld de casus op dia 25), u kunt ook details over de dreiging aanpassen om deze uitdagender te maken</a:t>
            </a:r>
          </a:p>
          <a:p>
            <a:r>
              <a:rPr lang="nl-NL" dirty="0"/>
              <a:t>- verdeel indien nodig in verschillende groepen van maximum tien personen</a:t>
            </a:r>
          </a:p>
          <a:p>
            <a:r>
              <a:rPr lang="nl-NL" dirty="0"/>
              <a:t>- deze oefening duurt 40-45 minuten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1: </a:t>
            </a:r>
            <a:r>
              <a:rPr lang="nl-NL" sz="1200" i="0" dirty="0">
                <a:effectLst/>
                <a:latin typeface="Calibri" panose="020F0502020204030204" pitchFamily="34" charset="0"/>
                <a:ea typeface="Calibri" panose="020F0502020204030204" pitchFamily="34" charset="0"/>
                <a:cs typeface="Times New Roman" panose="02020603050405020304" pitchFamily="18" charset="0"/>
              </a:rPr>
              <a:t>Verdeel groep in twee teams van 4-8 personen (als de groep groter is maak dan 4 teams)</a:t>
            </a:r>
            <a:endParaRPr lang="nl-NL"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2: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Deel de tekst uit (of toon op scherm)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3: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Vraag aan de ene helft van elke groep om argumenten te noteren die aantonen dat de acties proportioneel waren, en aan de andere helft om argumenten te noteren die aantonen dat ze disproportioneel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vraag elke deelnemer argumenten te noteren die aantonen dat de acties evenredig waren, en ook argumenten die aantonen dat ze niet evenredig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4: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Vraag de deelnemers om een argument te noemen (dat nog niet eerder genoemd is). Cluster ze op een flip-over (argumenten voor, argumenten tegen</a:t>
            </a:r>
            <a:r>
              <a:rPr lang="nl-NL" sz="1200" i="1"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5: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Laat de groep bespreken welke argumenten doorslaggevend zijn om tot een groepsconclusie te komen. Zorg ervoor dat de effecten van de acties worden meegewogen in relatie tot de gedeelde definitie van </a:t>
            </a:r>
            <a:r>
              <a:rPr lang="en-US"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20.</a:t>
            </a:r>
          </a:p>
          <a:p>
            <a:endParaRPr lang="en-GB"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1333558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Calibri" panose="020F0502020204030204" pitchFamily="34" charset="0"/>
                <a:ea typeface="Calibri" panose="020F0502020204030204" pitchFamily="34" charset="0"/>
                <a:cs typeface="Times New Roman" panose="02020603050405020304" pitchFamily="18" charset="0"/>
              </a:rPr>
              <a:t>@trainer</a:t>
            </a:r>
          </a:p>
          <a:p>
            <a:r>
              <a:rPr lang="nl-NL" sz="1200" dirty="0">
                <a:effectLst/>
                <a:latin typeface="Calibri" panose="020F0502020204030204" pitchFamily="34" charset="0"/>
                <a:cs typeface="Times New Roman" panose="02020603050405020304" pitchFamily="18" charset="0"/>
              </a:rPr>
              <a:t>Toon de casus, of deel als </a:t>
            </a:r>
            <a:r>
              <a:rPr lang="nl-NL" sz="1200" dirty="0" err="1">
                <a:effectLst/>
                <a:latin typeface="Calibri" panose="020F0502020204030204" pitchFamily="34" charset="0"/>
                <a:cs typeface="Times New Roman" panose="02020603050405020304" pitchFamily="18" charset="0"/>
              </a:rPr>
              <a:t>handout</a:t>
            </a:r>
            <a:r>
              <a:rPr lang="nl-NL" sz="1200" dirty="0">
                <a:effectLst/>
                <a:latin typeface="Calibri" panose="020F0502020204030204" pitchFamily="34" charset="0"/>
                <a:cs typeface="Times New Roman" panose="02020603050405020304" pitchFamily="18" charset="0"/>
              </a:rPr>
              <a:t> uit</a:t>
            </a:r>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1139364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De naam van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dit</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scenario </a:t>
            </a:r>
            <a:r>
              <a:rPr lang="en-GB" sz="1800" b="0" i="1" dirty="0" err="1">
                <a:effectLst/>
                <a:latin typeface="Calibri" panose="020F0502020204030204" pitchFamily="34" charset="0"/>
                <a:ea typeface="Calibri" panose="020F0502020204030204" pitchFamily="34" charset="0"/>
                <a:cs typeface="Times New Roman" panose="02020603050405020304" pitchFamily="18" charset="0"/>
              </a:rPr>
              <a:t>Verplicht</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i="1" dirty="0" err="1">
                <a:effectLst/>
                <a:latin typeface="Calibri" panose="020F0502020204030204" pitchFamily="34" charset="0"/>
                <a:ea typeface="Calibri" panose="020F0502020204030204" pitchFamily="34" charset="0"/>
                <a:cs typeface="Times New Roman" panose="02020603050405020304" pitchFamily="18" charset="0"/>
              </a:rPr>
              <a:t>naar</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 school: was </a:t>
            </a:r>
            <a:r>
              <a:rPr lang="en-GB" sz="1800" b="0" i="1" dirty="0" err="1">
                <a:effectLst/>
                <a:latin typeface="Calibri" panose="020F0502020204030204" pitchFamily="34" charset="0"/>
                <a:ea typeface="Calibri" panose="020F0502020204030204" pitchFamily="34" charset="0"/>
                <a:cs typeface="Times New Roman" panose="02020603050405020304" pitchFamily="18" charset="0"/>
              </a:rPr>
              <a:t>dit</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i="1" dirty="0" err="1">
                <a:effectLst/>
                <a:latin typeface="Calibri" panose="020F0502020204030204" pitchFamily="34" charset="0"/>
                <a:ea typeface="Calibri" panose="020F0502020204030204" pitchFamily="34" charset="0"/>
                <a:cs typeface="Times New Roman" panose="02020603050405020304" pitchFamily="18" charset="0"/>
              </a:rPr>
              <a:t>proportioneel</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Het doel van de oefening is om mensen vertrouwd te maken met het debat over de proportionaliteit van overheidsoptredens (afhankelijk van het gekozen scenario). Het is ook een manier om te leren hoe een evenwicht te vinden tussen verschillende soorten positieve en negatieve effecten van bepaalde acties.</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Elke workshop gaat vergezeld van een handleiding waarin het doel, de doelgroep en de duur van elke oefening worden beschreven. Ook worden instructies gegeven over de uitvoering en de materialen die nodig zijn voor de oefening.</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2453522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Dit</a:t>
            </a:r>
            <a:r>
              <a:rPr lang="en-GB" dirty="0"/>
              <a:t> is </a:t>
            </a:r>
            <a:r>
              <a:rPr lang="en-GB" dirty="0" err="1"/>
              <a:t>een</a:t>
            </a:r>
            <a:r>
              <a:rPr lang="en-GB" dirty="0"/>
              <a:t> </a:t>
            </a:r>
            <a:r>
              <a:rPr lang="en-GB" dirty="0" err="1"/>
              <a:t>alternatieve</a:t>
            </a:r>
            <a:r>
              <a:rPr lang="en-GB" dirty="0"/>
              <a:t> casus van de workshop (Casus </a:t>
            </a:r>
            <a:r>
              <a:rPr lang="en-GB" dirty="0" err="1"/>
              <a:t>Belastingdienst</a:t>
            </a:r>
            <a:r>
              <a:rPr lang="en-GB" dirty="0"/>
              <a:t>), </a:t>
            </a:r>
            <a:r>
              <a:rPr lang="en-GB" dirty="0" err="1"/>
              <a:t>niet</a:t>
            </a:r>
            <a:r>
              <a:rPr lang="en-GB" dirty="0"/>
              <a:t> </a:t>
            </a:r>
            <a:r>
              <a:rPr lang="en-GB" dirty="0" err="1"/>
              <a:t>zozeer</a:t>
            </a:r>
            <a:r>
              <a:rPr lang="en-GB" dirty="0"/>
              <a:t> </a:t>
            </a:r>
            <a:r>
              <a:rPr lang="en-GB" dirty="0" err="1"/>
              <a:t>gericht</a:t>
            </a:r>
            <a:r>
              <a:rPr lang="en-GB" dirty="0"/>
              <a:t> op </a:t>
            </a:r>
            <a:r>
              <a:rPr lang="en-GB" dirty="0" err="1"/>
              <a:t>terrorisme</a:t>
            </a:r>
            <a:r>
              <a:rPr lang="en-GB" dirty="0"/>
              <a:t>, maar </a:t>
            </a:r>
            <a:r>
              <a:rPr lang="en-GB" dirty="0" err="1"/>
              <a:t>wel</a:t>
            </a:r>
            <a:r>
              <a:rPr lang="en-GB" dirty="0"/>
              <a:t> </a:t>
            </a:r>
            <a:r>
              <a:rPr lang="en-GB" dirty="0" err="1"/>
              <a:t>illustratief</a:t>
            </a:r>
            <a:r>
              <a:rPr lang="en-GB" dirty="0"/>
              <a:t> </a:t>
            </a:r>
            <a:r>
              <a:rPr lang="en-GB" dirty="0" err="1"/>
              <a:t>tav</a:t>
            </a:r>
            <a:r>
              <a:rPr lang="en-GB" dirty="0"/>
              <a:t> de impact van </a:t>
            </a:r>
            <a:r>
              <a:rPr lang="en-GB" dirty="0" err="1"/>
              <a:t>overheidsoptreden</a:t>
            </a:r>
            <a:endParaRPr lang="en-GB" dirty="0"/>
          </a:p>
          <a:p>
            <a:endParaRPr lang="en-GB" dirty="0"/>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a:t>
            </a:r>
            <a:r>
              <a:rPr lang="en-GB" b="1" dirty="0"/>
              <a:t>@trainer </a:t>
            </a:r>
          </a:p>
          <a:p>
            <a:r>
              <a:rPr lang="nl-NL" dirty="0"/>
              <a:t>- Als er nog tijd is en mensen hebben nog energie, kun je nog een scenario doen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1: </a:t>
            </a:r>
            <a:r>
              <a:rPr lang="nl-NL" sz="1200" i="0" dirty="0">
                <a:effectLst/>
                <a:latin typeface="Calibri" panose="020F0502020204030204" pitchFamily="34" charset="0"/>
                <a:ea typeface="Calibri" panose="020F0502020204030204" pitchFamily="34" charset="0"/>
                <a:cs typeface="Times New Roman" panose="02020603050405020304" pitchFamily="18" charset="0"/>
              </a:rPr>
              <a:t>Verdeel groep in twee teams van 4-8 personen (als de groep groter is maak dan 4 teams)</a:t>
            </a:r>
            <a:endParaRPr lang="nl-NL"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2: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Deel de tekst uit (of toon op scherm)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3: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Vraag aan de ene helft van elke groep om argumenten te noteren die aantonen dat de acties proportioneel waren, en aan de andere helft om argumenten te noteren die aantonen dat ze disproportioneel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vraag elke deelnemer argumenten te noteren die aantonen dat de acties evenredig waren, en ook argumenten die aantonen dat ze niet evenredig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4: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Vraag de deelnemers om een argument te noemen (dat nog niet eerder genoemd is). Cluster ze op een flip-over (argumenten voor, argumenten tegen</a:t>
            </a:r>
            <a:r>
              <a:rPr lang="nl-NL" sz="1200" i="1"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5: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Laat de groep bespreken welke argumenten doorslaggevend zijn om tot een groepsconclusie te komen. Zorg ervoor dat de effecten van de acties worden meegewogen in relatie tot de gedeelde definitie van </a:t>
            </a:r>
            <a:r>
              <a:rPr lang="en-US"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20.</a:t>
            </a:r>
          </a:p>
          <a:p>
            <a:endParaRPr lang="en-GB"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937520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Calibri" panose="020F0502020204030204" pitchFamily="34" charset="0"/>
                <a:ea typeface="Calibri" panose="020F0502020204030204" pitchFamily="34" charset="0"/>
                <a:cs typeface="Times New Roman" panose="02020603050405020304" pitchFamily="18" charset="0"/>
              </a:rPr>
              <a:t>@trainer</a:t>
            </a:r>
          </a:p>
          <a:p>
            <a:r>
              <a:rPr lang="nl-NL" sz="1200" dirty="0">
                <a:effectLst/>
                <a:latin typeface="Calibri" panose="020F0502020204030204" pitchFamily="34" charset="0"/>
                <a:cs typeface="Times New Roman" panose="02020603050405020304" pitchFamily="18" charset="0"/>
              </a:rPr>
              <a:t>Toon de casus, of deel als </a:t>
            </a:r>
            <a:r>
              <a:rPr lang="nl-NL" sz="1200" dirty="0" err="1">
                <a:effectLst/>
                <a:latin typeface="Calibri" panose="020F0502020204030204" pitchFamily="34" charset="0"/>
                <a:cs typeface="Times New Roman" panose="02020603050405020304" pitchFamily="18" charset="0"/>
              </a:rPr>
              <a:t>handout</a:t>
            </a:r>
            <a:r>
              <a:rPr lang="nl-NL" sz="1200" dirty="0">
                <a:effectLst/>
                <a:latin typeface="Calibri" panose="020F0502020204030204" pitchFamily="34" charset="0"/>
                <a:cs typeface="Times New Roman" panose="02020603050405020304" pitchFamily="18" charset="0"/>
              </a:rPr>
              <a:t> uit</a:t>
            </a:r>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3823671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We sluiten nu het deel over de workshops af. Alle materialen zijn straks verkrijgbaar op twee verschillende websites</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32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err="1"/>
              <a:t>Voordat</a:t>
            </a:r>
            <a:r>
              <a:rPr lang="en-US" dirty="0"/>
              <a:t> we </a:t>
            </a:r>
            <a:r>
              <a:rPr lang="en-US" dirty="0" err="1"/>
              <a:t>verder</a:t>
            </a:r>
            <a:r>
              <a:rPr lang="en-US" dirty="0"/>
              <a:t> </a:t>
            </a:r>
            <a:r>
              <a:rPr lang="en-US" dirty="0" err="1"/>
              <a:t>gaan</a:t>
            </a:r>
            <a:r>
              <a:rPr lang="en-US" dirty="0"/>
              <a:t> met het </a:t>
            </a:r>
            <a:r>
              <a:rPr lang="en-US" dirty="0" err="1"/>
              <a:t>programma</a:t>
            </a:r>
            <a:r>
              <a:rPr lang="en-US" dirty="0"/>
              <a:t> van </a:t>
            </a:r>
            <a:r>
              <a:rPr lang="en-US" dirty="0" err="1"/>
              <a:t>vandaag</a:t>
            </a:r>
            <a:r>
              <a:rPr lang="en-US" dirty="0"/>
              <a:t>, even </a:t>
            </a:r>
            <a:r>
              <a:rPr lang="en-US" dirty="0" err="1"/>
              <a:t>terugkomen</a:t>
            </a:r>
            <a:r>
              <a:rPr lang="en-US" dirty="0"/>
              <a:t> op de </a:t>
            </a:r>
            <a:r>
              <a:rPr lang="en-US" dirty="0" err="1"/>
              <a:t>vraag</a:t>
            </a:r>
            <a:r>
              <a:rPr lang="en-US" dirty="0"/>
              <a:t> die </a:t>
            </a:r>
            <a:r>
              <a:rPr lang="en-US" dirty="0" err="1"/>
              <a:t>vorige</a:t>
            </a:r>
            <a:r>
              <a:rPr lang="en-US" dirty="0"/>
              <a:t> </a:t>
            </a:r>
            <a:r>
              <a:rPr lang="en-US" dirty="0" err="1"/>
              <a:t>keer</a:t>
            </a:r>
            <a:r>
              <a:rPr lang="en-US" dirty="0"/>
              <a:t> </a:t>
            </a:r>
            <a:r>
              <a:rPr lang="en-US" dirty="0" err="1"/>
              <a:t>gesteld</a:t>
            </a:r>
            <a:r>
              <a:rPr lang="en-US" dirty="0"/>
              <a:t> is. </a:t>
            </a:r>
            <a:r>
              <a:rPr lang="en-US" dirty="0" err="1"/>
              <a:t>Geef</a:t>
            </a:r>
            <a:r>
              <a:rPr lang="en-US" dirty="0"/>
              <a:t> </a:t>
            </a:r>
            <a:r>
              <a:rPr lang="en-US" dirty="0" err="1"/>
              <a:t>aan</a:t>
            </a:r>
            <a:r>
              <a:rPr lang="en-US" dirty="0"/>
              <a:t> of </a:t>
            </a:r>
            <a:r>
              <a:rPr lang="en-US" dirty="0" err="1"/>
              <a:t>daar</a:t>
            </a:r>
            <a:r>
              <a:rPr lang="en-US" dirty="0"/>
              <a:t> in </a:t>
            </a:r>
            <a:r>
              <a:rPr lang="en-US" dirty="0" err="1"/>
              <a:t>deze</a:t>
            </a:r>
            <a:r>
              <a:rPr lang="en-US" dirty="0"/>
              <a:t> training op </a:t>
            </a:r>
            <a:r>
              <a:rPr lang="en-US" dirty="0" err="1"/>
              <a:t>wordt</a:t>
            </a:r>
            <a:r>
              <a:rPr lang="en-US" dirty="0"/>
              <a:t> </a:t>
            </a:r>
            <a:r>
              <a:rPr lang="en-US" dirty="0" err="1"/>
              <a:t>teruggekomen</a:t>
            </a:r>
            <a:endParaRPr lang="en-US" dirty="0"/>
          </a:p>
          <a:p>
            <a:endParaRPr lang="en-US"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Een van de doelen van deze training is u te vertellen over de 7 workshops die binnen dit project zijn gemaakt. Waar gaan ze over en hoe kun je ze gemakkelijk uitvoeren met je collega's of partners (of deels jongeren)?</a:t>
            </a:r>
          </a:p>
          <a:p>
            <a:endParaRPr lang="nl-NL" dirty="0"/>
          </a:p>
          <a:p>
            <a:r>
              <a:rPr lang="nl-NL" dirty="0"/>
              <a:t>U kunt ons materiaal vinden op </a:t>
            </a:r>
            <a:r>
              <a:rPr lang="en-US" dirty="0"/>
              <a:t>https://www.firstlinepractitioners.com/</a:t>
            </a:r>
          </a:p>
          <a:p>
            <a:endParaRPr lang="en-US" b="1" dirty="0"/>
          </a:p>
          <a:p>
            <a:r>
              <a:rPr lang="en-US" b="1" dirty="0"/>
              <a:t>@trainer: click on images</a:t>
            </a:r>
          </a:p>
          <a:p>
            <a:r>
              <a:rPr lang="en-US"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the website and show where exactly, also point out the evaluation materials</a:t>
            </a:r>
          </a:p>
          <a:p>
            <a:endParaRPr lang="en-US" dirty="0"/>
          </a:p>
          <a:p>
            <a:r>
              <a:rPr lang="en-US" dirty="0"/>
              <a:t>Additional information and training can be found on the EU training platform Hermes</a:t>
            </a:r>
          </a:p>
          <a:p>
            <a:r>
              <a:rPr lang="en-US" dirty="0"/>
              <a:t>https://www.traininghermes.eu/</a:t>
            </a:r>
          </a:p>
          <a:p>
            <a:r>
              <a:rPr lang="en-US" dirty="0"/>
              <a:t>Go to the website, explain how they can register and show our e-learning (make sure you have an account so you can access the course)</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4072684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Een ander doel is te laten zien waar andere toegankelijke en bruikbare informatie en interventies te vinden zijn. Dit is een selectie van de websites waar u veel materiaal kunt vinden</a:t>
            </a:r>
          </a:p>
          <a:p>
            <a:endParaRPr lang="en-US" dirty="0"/>
          </a:p>
          <a:p>
            <a:endParaRPr lang="en-US" dirty="0"/>
          </a:p>
          <a:p>
            <a:r>
              <a:rPr lang="en-US" b="1" dirty="0"/>
              <a:t>@trainer: (</a:t>
            </a:r>
            <a:r>
              <a:rPr lang="en-US" b="1" dirty="0" err="1"/>
              <a:t>klik</a:t>
            </a:r>
            <a:r>
              <a:rPr lang="en-US" b="1" dirty="0"/>
              <a:t> </a:t>
            </a:r>
            <a:r>
              <a:rPr lang="en-US" b="1" dirty="0" err="1"/>
              <a:t>evt</a:t>
            </a:r>
            <a:r>
              <a:rPr lang="en-US" b="1" dirty="0"/>
              <a:t>. op de </a:t>
            </a:r>
            <a:r>
              <a:rPr lang="en-US" b="1" dirty="0" err="1"/>
              <a:t>afbeeldingen</a:t>
            </a:r>
            <a:r>
              <a:rPr lang="en-US" b="1" dirty="0"/>
              <a:t> </a:t>
            </a:r>
            <a:r>
              <a:rPr lang="en-US" b="1" dirty="0" err="1"/>
              <a:t>en</a:t>
            </a:r>
            <a:r>
              <a:rPr lang="en-US" b="1" dirty="0"/>
              <a:t>) </a:t>
            </a:r>
            <a:r>
              <a:rPr lang="en-US" b="1" dirty="0" err="1"/>
              <a:t>vertel</a:t>
            </a:r>
            <a:r>
              <a:rPr lang="en-US" b="1" dirty="0"/>
              <a:t> </a:t>
            </a:r>
            <a:r>
              <a:rPr lang="en-US" b="1" dirty="0" err="1"/>
              <a:t>iets</a:t>
            </a:r>
            <a:r>
              <a:rPr lang="en-US" b="1" dirty="0"/>
              <a:t> over </a:t>
            </a:r>
            <a:r>
              <a:rPr lang="en-US" b="1" dirty="0" err="1"/>
              <a:t>elke</a:t>
            </a:r>
            <a:r>
              <a:rPr lang="en-US" b="1" dirty="0"/>
              <a:t> 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https://terratoolkit.eu/download_teachers/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https://www.socialestabiliteit.nl/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https://www.kis.nl/publicatie/zicht-op-radicalisering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https://www.nji.nl/nl/Kennis/Dossier/Radicalisering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https://ter-info.nl/home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https://ec.europa.eu/home-affairs/what-we-do/networks/radicalisation_awareness_network/ran-best-practices_en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https://www.bounce-resilience-tools.eu/bounce-along  (is temporarily offline, but will be back)</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deze derde dag van de </a:t>
            </a:r>
            <a:r>
              <a:rPr lang="nl-NL" dirty="0" err="1"/>
              <a:t>TvT</a:t>
            </a:r>
            <a:r>
              <a:rPr lang="nl-NL" dirty="0"/>
              <a:t>, introduceerden we de twee laatste workshops van het project ARMOUR, Conflicthantering, </a:t>
            </a:r>
            <a:r>
              <a:rPr lang="nl-NL" dirty="0" err="1"/>
              <a:t>Prortionele</a:t>
            </a:r>
            <a:r>
              <a:rPr lang="nl-NL" dirty="0"/>
              <a:t> overheidsreactie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Als</a:t>
            </a:r>
            <a:r>
              <a:rPr lang="en-GB" dirty="0"/>
              <a:t> je </a:t>
            </a:r>
            <a:r>
              <a:rPr lang="en-GB" dirty="0" err="1"/>
              <a:t>je</a:t>
            </a:r>
            <a:r>
              <a:rPr lang="en-GB" dirty="0"/>
              <a:t> workshop </a:t>
            </a:r>
            <a:r>
              <a:rPr lang="en-GB" dirty="0" err="1"/>
              <a:t>evalueert</a:t>
            </a:r>
            <a:r>
              <a:rPr lang="en-GB" dirty="0"/>
              <a:t> met </a:t>
            </a:r>
            <a:r>
              <a:rPr lang="en-GB" dirty="0" err="1"/>
              <a:t>een</a:t>
            </a:r>
            <a:r>
              <a:rPr lang="en-GB" dirty="0"/>
              <a:t> </a:t>
            </a:r>
            <a:r>
              <a:rPr lang="en-GB" dirty="0" err="1"/>
              <a:t>vragenlijst</a:t>
            </a:r>
            <a:r>
              <a:rPr lang="en-GB" dirty="0"/>
              <a:t>, dan </a:t>
            </a:r>
            <a:r>
              <a:rPr lang="en-GB" dirty="0" err="1"/>
              <a:t>kun</a:t>
            </a:r>
            <a:r>
              <a:rPr lang="en-GB" dirty="0"/>
              <a:t> je </a:t>
            </a:r>
            <a:r>
              <a:rPr lang="en-GB" dirty="0" err="1"/>
              <a:t>deelnemers</a:t>
            </a:r>
            <a:r>
              <a:rPr lang="en-GB" dirty="0"/>
              <a:t> </a:t>
            </a:r>
            <a:r>
              <a:rPr lang="en-GB" dirty="0" err="1"/>
              <a:t>deze</a:t>
            </a:r>
            <a:r>
              <a:rPr lang="en-GB" dirty="0"/>
              <a:t> </a:t>
            </a:r>
            <a:r>
              <a:rPr lang="en-GB" dirty="0" err="1"/>
              <a:t>nummers</a:t>
            </a:r>
            <a:r>
              <a:rPr lang="en-GB" dirty="0"/>
              <a:t> laten </a:t>
            </a:r>
            <a:r>
              <a:rPr lang="en-GB" dirty="0" err="1"/>
              <a:t>gebruiken</a:t>
            </a:r>
            <a:r>
              <a:rPr lang="en-GB" dirty="0"/>
              <a:t> om </a:t>
            </a:r>
            <a:r>
              <a:rPr lang="en-GB" dirty="0" err="1"/>
              <a:t>specifiek</a:t>
            </a:r>
            <a:r>
              <a:rPr lang="en-GB" dirty="0"/>
              <a:t> feedback </a:t>
            </a:r>
            <a:r>
              <a:rPr lang="en-GB" dirty="0" err="1"/>
              <a:t>te</a:t>
            </a:r>
            <a:r>
              <a:rPr lang="en-GB" dirty="0"/>
              <a:t> </a:t>
            </a:r>
            <a:r>
              <a:rPr lang="en-GB" dirty="0" err="1"/>
              <a:t>geven</a:t>
            </a:r>
            <a:r>
              <a:rPr lang="en-GB" dirty="0"/>
              <a:t> over </a:t>
            </a:r>
            <a:r>
              <a:rPr lang="en-GB" dirty="0" err="1"/>
              <a:t>bepaalde</a:t>
            </a:r>
            <a:r>
              <a:rPr lang="en-GB" dirty="0"/>
              <a:t> </a:t>
            </a:r>
            <a:r>
              <a:rPr lang="en-GB" dirty="0" err="1"/>
              <a:t>oefeningen</a:t>
            </a:r>
            <a:endParaRPr lang="en-GB" dirty="0"/>
          </a:p>
          <a:p>
            <a:endParaRPr lang="en-GB" dirty="0"/>
          </a:p>
          <a:p>
            <a:r>
              <a:rPr lang="nl-NL" dirty="0"/>
              <a:t>Hebben ze geholpen om de concepten te begrijpen?</a:t>
            </a:r>
          </a:p>
          <a:p>
            <a:r>
              <a:rPr lang="nl-NL" dirty="0"/>
              <a:t>Zijn ze nuttig voor gebruik met jonge mensen?</a:t>
            </a:r>
          </a:p>
          <a:p>
            <a:r>
              <a:rPr lang="nl-NL" dirty="0"/>
              <a:t>Welke zijn nuttig in je werk (of privé)?</a:t>
            </a: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31</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a:t>
            </a:r>
            <a:r>
              <a:rPr lang="nl-NL" dirty="0"/>
              <a:t>Maak een rondje maken en verzamelen algemene feedback over de opleiding en de 7 workshops</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32</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a:t>
            </a:fld>
            <a:endParaRPr lang="en-US" dirty="0"/>
          </a:p>
        </p:txBody>
      </p:sp>
    </p:spTree>
    <p:extLst>
      <p:ext uri="{BB962C8B-B14F-4D97-AF65-F5344CB8AC3E}">
        <p14:creationId xmlns:p14="http://schemas.microsoft.com/office/powerpoint/2010/main" val="225193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De eerste workshop die we vandaag behandelen (de zesde van de in totaal zeven) gaat over Conflicthantering. We gebruiken het triggerfactormodel om te zien waarom dat belangrijk is bij het voorkomen van radicaliseren</a:t>
            </a:r>
          </a:p>
          <a:p>
            <a:endParaRPr lang="en-GB"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4</a:t>
            </a:fld>
            <a:endParaRPr lang="en-US" dirty="0">
              <a:solidFill>
                <a:prstClr val="black"/>
              </a:solidFill>
              <a:latin typeface="Calibri"/>
            </a:endParaRPr>
          </a:p>
        </p:txBody>
      </p:sp>
    </p:spTree>
    <p:extLst>
      <p:ext uri="{BB962C8B-B14F-4D97-AF65-F5344CB8AC3E}">
        <p14:creationId xmlns:p14="http://schemas.microsoft.com/office/powerpoint/2010/main" val="1940480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De eerste workshop die we vandaag beschrijven gaat over Conflicthantering. We gebruiken het triggerfactormodel om te zien waarom dat belangrijk is bij het voorkomen van radicaliseren.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noProof="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Kunnen omgaan met conflicten is één van de vaardigheden die ervoor kunnen zorgen dat jongeren beter kunnen omgaan met conflicten en er minder negatieve emoties aan overhouden</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a:p>
        </p:txBody>
      </p:sp>
    </p:spTree>
    <p:extLst>
      <p:ext uri="{BB962C8B-B14F-4D97-AF65-F5344CB8AC3E}">
        <p14:creationId xmlns:p14="http://schemas.microsoft.com/office/powerpoint/2010/main" val="394299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We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beginnen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met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een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ijsbreker</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uit</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de workshop. Pak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ajb</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pen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papier (of tablet/smartphone/laptop). </a:t>
            </a:r>
          </a:p>
          <a:p>
            <a:pPr defTabSz="945307">
              <a:defRPr/>
            </a:pPr>
            <a:endParaRPr lang="en-GB" sz="1800" dirty="0"/>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Deze oefening is een van de ijsbrekers in de workshop over conflicthantering. Het duurt ongeveer 15-20 minuten</a:t>
            </a:r>
          </a:p>
          <a:p>
            <a:pPr>
              <a:lnSpc>
                <a:spcPct val="115000"/>
              </a:lnSpc>
              <a:spcAft>
                <a:spcPts val="600"/>
              </a:spcAft>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Stap 1-4: Trainer vraagt deelnemers de volgende vragen (één voor één) te beantwoorden door niet meer dan drie woorden per vraag op een vel papier te schrijven. 	(4 min)</a:t>
            </a: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"Hoe herken ik een conflictueuze communicatiesituatie?"</a:t>
            </a: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"Welke gebeurtenissen/mensen/situaties/discussiethema's zorgen het vaakst voor conflicten?"</a:t>
            </a: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"Hoe reageer ik als ik in een conflict terecht kom met een andere persoon/groep mensen?"</a:t>
            </a: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"Hoe slaag ik er met mijn conflictoplossingsstrategie in om het probleem op te lossen?“</a:t>
            </a:r>
          </a:p>
          <a:p>
            <a:pPr>
              <a:lnSpc>
                <a:spcPct val="115000"/>
              </a:lnSpc>
              <a:spcAft>
                <a:spcPts val="600"/>
              </a:spcAft>
            </a:pPr>
            <a:endParaRPr lang="en-GB" sz="1800" dirty="0"/>
          </a:p>
          <a:p>
            <a:pPr>
              <a:lnSpc>
                <a:spcPct val="115000"/>
              </a:lnSpc>
              <a:spcAft>
                <a:spcPts val="600"/>
              </a:spcAft>
            </a:pPr>
            <a:r>
              <a:rPr lang="nl-NL" sz="1800" dirty="0"/>
              <a:t>Stap 5: elke deelnemer kiest een partner en deelt de antwoorden met hem/haar. (4 min) [</a:t>
            </a:r>
            <a:r>
              <a:rPr lang="nl-NL" sz="1800" dirty="0" err="1"/>
              <a:t>on-line</a:t>
            </a:r>
            <a:r>
              <a:rPr lang="nl-NL" sz="1800" dirty="0"/>
              <a:t>, dit kan gedaan worden met een korte break-out sessie, als het platform het toelaat. Anders sla deze stap over]</a:t>
            </a:r>
          </a:p>
          <a:p>
            <a:pPr>
              <a:lnSpc>
                <a:spcPct val="115000"/>
              </a:lnSpc>
              <a:spcAft>
                <a:spcPts val="600"/>
              </a:spcAft>
            </a:pPr>
            <a:endParaRPr lang="nl-NL" sz="1800" dirty="0"/>
          </a:p>
          <a:p>
            <a:pPr>
              <a:lnSpc>
                <a:spcPct val="115000"/>
              </a:lnSpc>
              <a:spcAft>
                <a:spcPts val="600"/>
              </a:spcAft>
            </a:pPr>
            <a:r>
              <a:rPr lang="nl-NL" sz="1800" dirty="0"/>
              <a:t>Stap 6: tijdens een rondetafelgesprek van 2 minuten verzamelt de trainer mogelijke antwoorden op een </a:t>
            </a:r>
            <a:r>
              <a:rPr lang="nl-NL" sz="1800" dirty="0" err="1"/>
              <a:t>flipchart</a:t>
            </a:r>
            <a:r>
              <a:rPr lang="nl-NL" sz="1800" dirty="0"/>
              <a:t>. 	Hopelijk wijzen de observaties van de deelnemers op het doel van deze oefeningen: zich bewust worden van iemands persoonlijke manier om conflicten te ervaren en ermee om te gaan, en in staat zijn om die te herkennen. Men wordt zich ervan bewust dat conflicten iets zijn waar we allemaal mee te maken hebben.</a:t>
            </a:r>
          </a:p>
          <a:p>
            <a:pPr>
              <a:lnSpc>
                <a:spcPct val="115000"/>
              </a:lnSpc>
              <a:spcAft>
                <a:spcPts val="600"/>
              </a:spcAft>
            </a:pPr>
            <a:endParaRPr lang="nl-NL" sz="1800" dirty="0"/>
          </a:p>
          <a:p>
            <a:pPr>
              <a:lnSpc>
                <a:spcPct val="115000"/>
              </a:lnSpc>
              <a:spcAft>
                <a:spcPts val="600"/>
              </a:spcAft>
            </a:pPr>
            <a:r>
              <a:rPr lang="nl-NL" sz="1800" dirty="0"/>
              <a:t>De trainer sluit de ijsbreker af door te wijzen op de meest voorkomende antwoorden en vervolgt met erop te wijzen dat: </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Conflict is een normaal onderdeel van menselijke relaties, en het hoeft niet noodzakelijk als negatief te worden beschouwd. Als er constructief mee wordt omgegaan, kan een conflict positieve resultaten opleveren in een relatie, ongeacht het type. De manier waarop met conflicten wordt omgegaan bepaalt of ze constructief of destructief zijn.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274046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Achtergrondinformatie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Verschillende factoren worden vaak genoemd als push-factoren voor radicalisering, waaronder:</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woede en verplaatsing van agressie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gebrek aan zelfwaardering en zelfvertrouwen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individuele frustratie en belediging/vernedering</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persoonlijk slachtofferschap</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cognitief-sociale factoren zoals het nemen van risico's en verminderde sociale contacten </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Op basis daarvan denken we dat constructief omgaan met conflict een vaardigheid is die, indien juist geïnternaliseerd en in het dagelijks leven toegepast, de weerbaarheid tegen radicalisering en gewelddadig extremisme alleen maar kan vergroten.</a:t>
            </a: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Wanneer tieners conflicten constructief oplossen, op een positieve manier met anderen omgaan, openstaan voor verschillen tussen mensen, vertrouwen hebben in de kennis van wie zij zijn, wat zij denken en geloven, waarom zij bepaalde keuzes maken, en in staat zijn vragen te stellen om dit inzicht te vergroten, is de kans groter dat zij in staat zijn weerstand te bieden aan misleidende berichtgeving en weloverwogen, veilige keuzes te maken. De strategieën en technieken van conflictoplossing, aangeboden in de workshop Omgaan met conflicten, kunnen worden gebruikt door ouders, coaches en therapeuten bij het aanleren en bevorderen van positieve en constructieve manieren om conflicten op te lossen.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599944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baseline="0" dirty="0">
                <a:solidFill>
                  <a:srgbClr val="000000"/>
                </a:solidFill>
                <a:latin typeface="Calibri" panose="020F0502020204030204" pitchFamily="34" charset="0"/>
              </a:rPr>
              <a:t>Als je adolescenten leert om constructieve conflictoplossingstechnieken toe te passen, biedt dat de nodige instrumenten om gezonde conflictstijlen te ontwikkelen, zodat zij gezonde relaties kunnen onderhouden met familie, vrienden/collega's, en uiteindelijk sociale polarisatie en andere, daarmee samenhangende problemen, zoals radicalisering, kunnen voorkomen. </a:t>
            </a:r>
          </a:p>
          <a:p>
            <a:endParaRPr lang="en-GB" sz="1800" b="0" i="0" u="none" strike="noStrike" baseline="0" dirty="0">
              <a:solidFill>
                <a:srgbClr val="000000"/>
              </a:solidFill>
              <a:latin typeface="Calibri" panose="020F0502020204030204" pitchFamily="34" charset="0"/>
            </a:endParaRPr>
          </a:p>
          <a:p>
            <a:r>
              <a:rPr lang="en-GB" sz="1800" b="1" i="0" u="none" strike="noStrike" baseline="0" dirty="0">
                <a:solidFill>
                  <a:srgbClr val="000000"/>
                </a:solidFill>
                <a:latin typeface="Calibri" panose="020F0502020204030204" pitchFamily="34" charset="0"/>
              </a:rPr>
              <a:t>@trainer</a:t>
            </a:r>
          </a:p>
          <a:p>
            <a:r>
              <a:rPr lang="en-GB" sz="1800" b="0" i="0" u="none" strike="noStrike" baseline="0" dirty="0">
                <a:solidFill>
                  <a:srgbClr val="000000"/>
                </a:solidFill>
                <a:latin typeface="Calibri" panose="020F0502020204030204" pitchFamily="34" charset="0"/>
              </a:rPr>
              <a:t>The main skills teenagers should master as a part of a healthy emotional development are as follows: </a:t>
            </a:r>
          </a:p>
          <a:p>
            <a:r>
              <a:rPr lang="en-GB" sz="1800" b="0" i="0" u="none" strike="noStrike" baseline="0" dirty="0">
                <a:solidFill>
                  <a:srgbClr val="000000"/>
                </a:solidFill>
                <a:latin typeface="Calibri" panose="020F0502020204030204" pitchFamily="34" charset="0"/>
              </a:rPr>
              <a:t>1. </a:t>
            </a:r>
            <a:r>
              <a:rPr lang="en-GB" sz="1800" b="1" i="0" u="none" strike="noStrike" baseline="0" dirty="0">
                <a:solidFill>
                  <a:srgbClr val="000000"/>
                </a:solidFill>
                <a:latin typeface="Calibri" panose="020F0502020204030204" pitchFamily="34" charset="0"/>
              </a:rPr>
              <a:t>Assertiveness </a:t>
            </a:r>
            <a:r>
              <a:rPr lang="en-GB" sz="1800" b="0" i="0" u="none" strike="noStrike" baseline="0" dirty="0">
                <a:solidFill>
                  <a:srgbClr val="000000"/>
                </a:solidFill>
                <a:latin typeface="Calibri" panose="020F0502020204030204" pitchFamily="34" charset="0"/>
              </a:rPr>
              <a:t>is one of the most important skills in handling conflicts. The ability to express one’s views clearly and firmly, but without aggression is key in preventing or dealing with conflicts in a responsible manner. Assertive communication can strengthen relationships, reduce stress from conflict and provide the social support when facing difficult times. </a:t>
            </a:r>
          </a:p>
          <a:p>
            <a:r>
              <a:rPr lang="en-GB" sz="1800" b="0" i="0" u="none" strike="noStrike" baseline="0" dirty="0">
                <a:solidFill>
                  <a:srgbClr val="000000"/>
                </a:solidFill>
                <a:latin typeface="Calibri" panose="020F0502020204030204" pitchFamily="34" charset="0"/>
              </a:rPr>
              <a:t>2. </a:t>
            </a:r>
            <a:r>
              <a:rPr lang="en-GB" sz="1800" b="1" i="0" u="none" strike="noStrike" baseline="0" dirty="0">
                <a:solidFill>
                  <a:srgbClr val="000000"/>
                </a:solidFill>
                <a:latin typeface="Calibri" panose="020F0502020204030204" pitchFamily="34" charset="0"/>
              </a:rPr>
              <a:t>Emotional awareness </a:t>
            </a:r>
            <a:r>
              <a:rPr lang="en-GB" sz="1800" b="0" i="0" u="none" strike="noStrike" baseline="0" dirty="0">
                <a:solidFill>
                  <a:srgbClr val="000000"/>
                </a:solidFill>
                <a:latin typeface="Calibri" panose="020F0502020204030204" pitchFamily="34" charset="0"/>
              </a:rPr>
              <a:t>refers to understanding oneself and others, knowing one’s feelings in order to communicate effectively or smooth over disagreements. One particular part of emotional intelligence which is useful in conflict resolution is empathy</a:t>
            </a:r>
            <a:r>
              <a:rPr lang="en-GB" sz="1800" b="1"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3.</a:t>
            </a:r>
            <a:r>
              <a:rPr lang="en-GB" sz="1800" b="1" i="0" u="none" strike="noStrike" baseline="0" dirty="0">
                <a:solidFill>
                  <a:srgbClr val="000000"/>
                </a:solidFill>
                <a:latin typeface="Calibri" panose="020F0502020204030204" pitchFamily="34" charset="0"/>
              </a:rPr>
              <a:t> Cognitive empathy </a:t>
            </a:r>
            <a:r>
              <a:rPr lang="en-GB" sz="1800" b="0" i="0" u="none" strike="noStrike" baseline="0" dirty="0">
                <a:solidFill>
                  <a:srgbClr val="000000"/>
                </a:solidFill>
                <a:latin typeface="Calibri" panose="020F0502020204030204" pitchFamily="34" charset="0"/>
              </a:rPr>
              <a:t>is the ability to understand how a person feels and what they might be thinking. Cognitive empathy makes people better communicators, because it helps them relay information in a way that best reaches the other person.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Sometimes we call this kind of empathy “perspective taking.” </a:t>
            </a:r>
            <a:r>
              <a:rPr lang="en-GB" sz="1800" dirty="0">
                <a:solidFill>
                  <a:srgbClr val="333333"/>
                </a:solidFill>
                <a:effectLst/>
                <a:latin typeface="Calibri" panose="020F0502020204030204" pitchFamily="34" charset="0"/>
                <a:ea typeface="Calibri" panose="020F0502020204030204" pitchFamily="34" charset="0"/>
              </a:rPr>
              <a:t>Cognitive empathy is deliberate, a skill that everyone at work can learn and needs to use. </a:t>
            </a:r>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4. </a:t>
            </a:r>
            <a:r>
              <a:rPr lang="en-GB" sz="1800" b="1" i="0" u="none" strike="noStrike" baseline="0" dirty="0">
                <a:solidFill>
                  <a:srgbClr val="000000"/>
                </a:solidFill>
                <a:latin typeface="Calibri" panose="020F0502020204030204" pitchFamily="34" charset="0"/>
              </a:rPr>
              <a:t>Active listening </a:t>
            </a:r>
            <a:r>
              <a:rPr lang="en-GB" sz="1800" b="0" i="0" u="none" strike="noStrike" baseline="0" dirty="0">
                <a:solidFill>
                  <a:srgbClr val="000000"/>
                </a:solidFill>
                <a:latin typeface="Calibri" panose="020F0502020204030204" pitchFamily="34" charset="0"/>
              </a:rPr>
              <a:t>to the counterpart’s concerns is one of the most important conflict negotiation strategies one can adopt. Listening and asking questions aimed at drawing out the other party’s core issues, instead of defending oneself, can give a sense of the other person’ s perspective. </a:t>
            </a:r>
          </a:p>
          <a:p>
            <a:endParaRPr lang="en-GB" sz="1800" b="0" i="0" u="none" strike="noStrike" baseline="0" dirty="0">
              <a:solidFill>
                <a:srgbClr val="000000"/>
              </a:solidFill>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3082825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9.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firstlinepractitioners.co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www.traininghermes.eu/" TargetMode="Externa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socialestabiliteit.nl/" TargetMode="External"/><Relationship Id="rId3" Type="http://schemas.openxmlformats.org/officeDocument/2006/relationships/hyperlink" Target="https://www.kis.nl/publicatie/zicht-op-radicalisering" TargetMode="External"/><Relationship Id="rId7" Type="http://schemas.openxmlformats.org/officeDocument/2006/relationships/hyperlink" Target="https://ter-info.nl/home" TargetMode="External"/><Relationship Id="rId12"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hyperlink" Target="https://ec.europa.eu/home-affairs/what-we-do/networks/radicalisation_awareness_network/ran-best-practices_en" TargetMode="External"/><Relationship Id="rId5" Type="http://schemas.openxmlformats.org/officeDocument/2006/relationships/hyperlink" Target="https://www.nji.nl/nl/Kennis/Dossier/Radicalisering" TargetMode="Externa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hyperlink" Target="https://terratoolkit.eu/download_teachers/" TargetMode="External"/><Relationship Id="rId1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noProof="0" dirty="0"/>
              <a:t>Training voor Trainers</a:t>
            </a:r>
          </a:p>
        </p:txBody>
      </p:sp>
      <p:sp>
        <p:nvSpPr>
          <p:cNvPr id="3" name="Subtitle 2"/>
          <p:cNvSpPr>
            <a:spLocks noGrp="1"/>
          </p:cNvSpPr>
          <p:nvPr>
            <p:ph type="subTitle" idx="1"/>
          </p:nvPr>
        </p:nvSpPr>
        <p:spPr>
          <a:ln>
            <a:noFill/>
          </a:ln>
        </p:spPr>
        <p:txBody>
          <a:bodyPr anchor="t">
            <a:normAutofit/>
          </a:bodyPr>
          <a:lstStyle/>
          <a:p>
            <a:r>
              <a:rPr lang="nl-NL" sz="2800" noProof="0" dirty="0">
                <a:solidFill>
                  <a:schemeClr val="tx1"/>
                </a:solidFill>
              </a:rPr>
              <a:t>Dag 3: Radicalisering van jongeren voorkomen</a:t>
            </a: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al 28">
            <a:extLst>
              <a:ext uri="{FF2B5EF4-FFF2-40B4-BE49-F238E27FC236}">
                <a16:creationId xmlns:a16="http://schemas.microsoft.com/office/drawing/2014/main" id="{BC892A20-F4E2-409A-9241-11A457D8CF07}"/>
              </a:ext>
            </a:extLst>
          </p:cNvPr>
          <p:cNvSpPr/>
          <p:nvPr/>
        </p:nvSpPr>
        <p:spPr>
          <a:xfrm>
            <a:off x="3832575" y="2326710"/>
            <a:ext cx="2743200" cy="1447799"/>
          </a:xfrm>
          <a:prstGeom prst="ellipse">
            <a:avLst/>
          </a:prstGeom>
          <a:solidFill>
            <a:srgbClr val="33CCCC">
              <a:alpha val="74902"/>
            </a:srgbClr>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3" name="Ovaal 2">
            <a:extLst>
              <a:ext uri="{FF2B5EF4-FFF2-40B4-BE49-F238E27FC236}">
                <a16:creationId xmlns:a16="http://schemas.microsoft.com/office/drawing/2014/main" id="{5A216FE6-ACF9-43C1-827F-19FB84AEAC91}"/>
              </a:ext>
            </a:extLst>
          </p:cNvPr>
          <p:cNvSpPr/>
          <p:nvPr/>
        </p:nvSpPr>
        <p:spPr>
          <a:xfrm>
            <a:off x="1828800" y="2326711"/>
            <a:ext cx="2743200" cy="1447799"/>
          </a:xfrm>
          <a:prstGeom prst="ellipse">
            <a:avLst/>
          </a:prstGeom>
          <a:solidFill>
            <a:srgbClr val="6699FF">
              <a:alpha val="74902"/>
            </a:srgbClr>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112F539-D9B7-4472-88D4-62F8E72994D0}"/>
              </a:ext>
            </a:extLst>
          </p:cNvPr>
          <p:cNvSpPr>
            <a:spLocks noGrp="1"/>
          </p:cNvSpPr>
          <p:nvPr>
            <p:ph type="title"/>
          </p:nvPr>
        </p:nvSpPr>
        <p:spPr/>
        <p:txBody>
          <a:bodyPr/>
          <a:lstStyle/>
          <a:p>
            <a:r>
              <a:rPr lang="en-GB" dirty="0" err="1"/>
              <a:t>Een</a:t>
            </a:r>
            <a:r>
              <a:rPr lang="en-GB" dirty="0"/>
              <a:t> </a:t>
            </a:r>
            <a:r>
              <a:rPr lang="en-GB" dirty="0" err="1"/>
              <a:t>paar</a:t>
            </a:r>
            <a:r>
              <a:rPr lang="en-GB" dirty="0"/>
              <a:t> </a:t>
            </a:r>
            <a:r>
              <a:rPr lang="en-GB" dirty="0" err="1"/>
              <a:t>begrippen</a:t>
            </a:r>
            <a:endParaRPr lang="en-GB" dirty="0"/>
          </a:p>
        </p:txBody>
      </p:sp>
      <p:sp>
        <p:nvSpPr>
          <p:cNvPr id="19" name="Текстово поле 18">
            <a:extLst>
              <a:ext uri="{FF2B5EF4-FFF2-40B4-BE49-F238E27FC236}">
                <a16:creationId xmlns:a16="http://schemas.microsoft.com/office/drawing/2014/main" id="{35C8B8F1-7FD9-4756-8251-97410DC1A24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20" name="TextBox 52">
            <a:extLst>
              <a:ext uri="{FF2B5EF4-FFF2-40B4-BE49-F238E27FC236}">
                <a16:creationId xmlns:a16="http://schemas.microsoft.com/office/drawing/2014/main" id="{72598DCE-F9F0-4C8E-A499-509A39F5DCC8}"/>
              </a:ext>
            </a:extLst>
          </p:cNvPr>
          <p:cNvSpPr txBox="1"/>
          <p:nvPr/>
        </p:nvSpPr>
        <p:spPr>
          <a:xfrm>
            <a:off x="2366853" y="2819400"/>
            <a:ext cx="146572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Debat</a:t>
            </a:r>
            <a:endParaRPr sz="1600" b="1" dirty="0"/>
          </a:p>
        </p:txBody>
      </p:sp>
      <p:sp>
        <p:nvSpPr>
          <p:cNvPr id="23" name="TextBox 52">
            <a:extLst>
              <a:ext uri="{FF2B5EF4-FFF2-40B4-BE49-F238E27FC236}">
                <a16:creationId xmlns:a16="http://schemas.microsoft.com/office/drawing/2014/main" id="{DA780A8C-539B-477A-9A34-A7BAF58C7431}"/>
              </a:ext>
            </a:extLst>
          </p:cNvPr>
          <p:cNvSpPr txBox="1"/>
          <p:nvPr/>
        </p:nvSpPr>
        <p:spPr>
          <a:xfrm>
            <a:off x="4638810" y="2819399"/>
            <a:ext cx="146572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Dialoog</a:t>
            </a:r>
            <a:endParaRPr sz="1600" b="1" dirty="0"/>
          </a:p>
        </p:txBody>
      </p:sp>
      <p:sp>
        <p:nvSpPr>
          <p:cNvPr id="32" name="Ovaal 31">
            <a:extLst>
              <a:ext uri="{FF2B5EF4-FFF2-40B4-BE49-F238E27FC236}">
                <a16:creationId xmlns:a16="http://schemas.microsoft.com/office/drawing/2014/main" id="{98C99859-09A5-4461-B4FE-033D72A40BD7}"/>
              </a:ext>
            </a:extLst>
          </p:cNvPr>
          <p:cNvSpPr/>
          <p:nvPr/>
        </p:nvSpPr>
        <p:spPr>
          <a:xfrm>
            <a:off x="4557958" y="4114800"/>
            <a:ext cx="1690442" cy="1600201"/>
          </a:xfrm>
          <a:prstGeom prst="ellipse">
            <a:avLst/>
          </a:prstGeom>
          <a:solidFill>
            <a:schemeClr val="accent4">
              <a:lumMod val="75000"/>
              <a:alpha val="74902"/>
            </a:schemeClr>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33" name="Ovaal 32">
            <a:extLst>
              <a:ext uri="{FF2B5EF4-FFF2-40B4-BE49-F238E27FC236}">
                <a16:creationId xmlns:a16="http://schemas.microsoft.com/office/drawing/2014/main" id="{70303967-1467-4A90-B5EF-DFEABB8A0E59}"/>
              </a:ext>
            </a:extLst>
          </p:cNvPr>
          <p:cNvSpPr/>
          <p:nvPr/>
        </p:nvSpPr>
        <p:spPr>
          <a:xfrm>
            <a:off x="2286000" y="4114799"/>
            <a:ext cx="1690441" cy="1600201"/>
          </a:xfrm>
          <a:prstGeom prst="ellipse">
            <a:avLst/>
          </a:prstGeom>
          <a:solidFill>
            <a:schemeClr val="accent6">
              <a:lumMod val="75000"/>
              <a:alpha val="74902"/>
            </a:schemeClr>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34" name="TextBox 52">
            <a:extLst>
              <a:ext uri="{FF2B5EF4-FFF2-40B4-BE49-F238E27FC236}">
                <a16:creationId xmlns:a16="http://schemas.microsoft.com/office/drawing/2014/main" id="{340330FD-A74E-48D4-A506-687B87BCAB3E}"/>
              </a:ext>
            </a:extLst>
          </p:cNvPr>
          <p:cNvSpPr txBox="1"/>
          <p:nvPr/>
        </p:nvSpPr>
        <p:spPr>
          <a:xfrm>
            <a:off x="2408609" y="4648201"/>
            <a:ext cx="146572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Cognitieve empathie</a:t>
            </a:r>
            <a:endParaRPr sz="1600" b="1" dirty="0"/>
          </a:p>
        </p:txBody>
      </p:sp>
      <p:sp>
        <p:nvSpPr>
          <p:cNvPr id="35" name="TextBox 52">
            <a:extLst>
              <a:ext uri="{FF2B5EF4-FFF2-40B4-BE49-F238E27FC236}">
                <a16:creationId xmlns:a16="http://schemas.microsoft.com/office/drawing/2014/main" id="{C27EC265-CFEC-4936-B2CE-C16A6B5527E5}"/>
              </a:ext>
            </a:extLst>
          </p:cNvPr>
          <p:cNvSpPr txBox="1"/>
          <p:nvPr/>
        </p:nvSpPr>
        <p:spPr>
          <a:xfrm>
            <a:off x="4680566" y="4648200"/>
            <a:ext cx="146572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Actief luisteren</a:t>
            </a:r>
            <a:endParaRPr sz="1600" b="1" dirty="0"/>
          </a:p>
        </p:txBody>
      </p:sp>
    </p:spTree>
    <p:extLst>
      <p:ext uri="{BB962C8B-B14F-4D97-AF65-F5344CB8AC3E}">
        <p14:creationId xmlns:p14="http://schemas.microsoft.com/office/powerpoint/2010/main" val="2734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20"/>
                                        </p:tgtEl>
                                        <p:attrNameLst>
                                          <p:attrName>style.visibility</p:attrName>
                                        </p:attrNameLst>
                                      </p:cBhvr>
                                      <p:to>
                                        <p:strVal val="visible"/>
                                      </p:to>
                                    </p:set>
                                    <p:animEffect transition="in" filter="box(out)">
                                      <p:cBhvr>
                                        <p:cTn id="7" dur="300"/>
                                        <p:tgtEl>
                                          <p:spTgt spid="20"/>
                                        </p:tgtEl>
                                      </p:cBhvr>
                                    </p:animEffect>
                                  </p:childTnLst>
                                </p:cTn>
                              </p:par>
                              <p:par>
                                <p:cTn id="8" presetID="4" presetClass="entr" presetSubtype="32" fill="hold" grpId="0" nodeType="withEffect">
                                  <p:stCondLst>
                                    <p:cond delay="0"/>
                                  </p:stCondLst>
                                  <p:iterate>
                                    <p:tmAbs val="0"/>
                                  </p:iterate>
                                  <p:childTnLst>
                                    <p:set>
                                      <p:cBhvr>
                                        <p:cTn id="9" fill="hold"/>
                                        <p:tgtEl>
                                          <p:spTgt spid="23"/>
                                        </p:tgtEl>
                                        <p:attrNameLst>
                                          <p:attrName>style.visibility</p:attrName>
                                        </p:attrNameLst>
                                      </p:cBhvr>
                                      <p:to>
                                        <p:strVal val="visible"/>
                                      </p:to>
                                    </p:set>
                                    <p:animEffect transition="in" filter="box(out)">
                                      <p:cBhvr>
                                        <p:cTn id="10" dur="3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dvAuto="0"/>
      <p:bldP spid="23" grpId="0" animBg="1" advAuto="0"/>
      <p:bldP spid="32" grpId="0" animBg="1"/>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normAutofit/>
          </a:bodyPr>
          <a:lstStyle/>
          <a:p>
            <a:r>
              <a:rPr lang="nl-NL" dirty="0"/>
              <a:t>Workshop Conflicthantering</a:t>
            </a:r>
          </a:p>
        </p:txBody>
      </p:sp>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nl-NL" dirty="0"/>
          </a:p>
          <a:p>
            <a:endParaRPr lang="nl-NL" dirty="0"/>
          </a:p>
        </p:txBody>
      </p:sp>
      <p:graphicFrame>
        <p:nvGraphicFramePr>
          <p:cNvPr id="7" name="Diagram 6">
            <a:extLst>
              <a:ext uri="{FF2B5EF4-FFF2-40B4-BE49-F238E27FC236}">
                <a16:creationId xmlns:a16="http://schemas.microsoft.com/office/drawing/2014/main" id="{B55FF617-9B21-4DC2-98A8-AADFAF2C1E5B}"/>
              </a:ext>
            </a:extLst>
          </p:cNvPr>
          <p:cNvGraphicFramePr/>
          <p:nvPr/>
        </p:nvGraphicFramePr>
        <p:xfrm>
          <a:off x="685800" y="2286000"/>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Текстово поле 18">
            <a:extLst>
              <a:ext uri="{FF2B5EF4-FFF2-40B4-BE49-F238E27FC236}">
                <a16:creationId xmlns:a16="http://schemas.microsoft.com/office/drawing/2014/main" id="{43573332-24E9-4D50-A7E7-55DF607537D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37475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a:xfrm>
            <a:off x="6180716" y="6259111"/>
            <a:ext cx="1905000" cy="365125"/>
          </a:xfrm>
        </p:spPr>
        <p:txBody>
          <a:bodyPr/>
          <a:lstStyle/>
          <a:p>
            <a:fld id="{CB318F78-A315-46C9-8B3F-2431B4397D31}" type="slidenum">
              <a:rPr lang="en-US" smtClean="0"/>
              <a:t>11</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707571" y="3232802"/>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1864034" y="3968537"/>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050098" y="4710685"/>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248068" y="5438116"/>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421661" y="4457302"/>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225096" y="4046294"/>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039426" y="3231382"/>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881386" y="2493557"/>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1864035" y="3380582"/>
            <a:ext cx="4664214"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707571" y="2644845"/>
            <a:ext cx="4664214"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052479" y="4124223"/>
            <a:ext cx="4664214"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248068" y="4850161"/>
            <a:ext cx="466421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745843" y="3232041"/>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1938624" y="3968193"/>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097628" y="4710760"/>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270985" y="5438039"/>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881385" y="2743200"/>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Niets, iets, alles!</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086824" y="3468283"/>
            <a:ext cx="3909576"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Gevolgd</a:t>
            </a:r>
            <a:r>
              <a:rPr lang="en-US" sz="1800" b="1" dirty="0"/>
              <a:t> door de naam van </a:t>
            </a:r>
            <a:r>
              <a:rPr lang="en-US" sz="1800" b="1" dirty="0" err="1"/>
              <a:t>een</a:t>
            </a:r>
            <a:r>
              <a:rPr lang="en-US" sz="1800" b="1" dirty="0"/>
              <a:t> ding</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265122" y="4243795"/>
            <a:ext cx="383945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Waarom</a:t>
            </a:r>
            <a:r>
              <a:rPr lang="en-US" sz="1800" b="1" dirty="0"/>
              <a:t> is </a:t>
            </a:r>
            <a:r>
              <a:rPr lang="en-US" sz="1800" b="1" dirty="0" err="1"/>
              <a:t>jouw</a:t>
            </a:r>
            <a:r>
              <a:rPr lang="en-US" sz="1800" b="1" dirty="0"/>
              <a:t> </a:t>
            </a:r>
            <a:r>
              <a:rPr lang="en-US" sz="1800" b="1" dirty="0" err="1"/>
              <a:t>voorwerp</a:t>
            </a:r>
            <a:r>
              <a:rPr lang="en-US" sz="1800" b="1" dirty="0"/>
              <a:t> </a:t>
            </a:r>
            <a:r>
              <a:rPr lang="en-US" sz="1800" b="1" dirty="0" err="1"/>
              <a:t>beter</a:t>
            </a:r>
            <a:r>
              <a:rPr lang="en-US" sz="1800" b="1" dirty="0"/>
              <a:t>?</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483662" y="4985167"/>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Discussie of dialoog?</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592060" y="5808141"/>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Fase 1</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normAutofit/>
          </a:bodyPr>
          <a:lstStyle/>
          <a:p>
            <a:r>
              <a:rPr lang="en-GB" dirty="0" err="1"/>
              <a:t>Conflicthantering</a:t>
            </a:r>
            <a:r>
              <a:rPr lang="en-GB" dirty="0"/>
              <a:t>: </a:t>
            </a:r>
            <a:r>
              <a:rPr lang="en-GB" dirty="0" err="1"/>
              <a:t>Oefening</a:t>
            </a:r>
            <a:r>
              <a:rPr lang="en-GB" dirty="0"/>
              <a:t> 2 (1)</a:t>
            </a:r>
            <a:endParaRPr lang="bg-BG" dirty="0"/>
          </a:p>
        </p:txBody>
      </p:sp>
      <p:sp>
        <p:nvSpPr>
          <p:cNvPr id="43" name="Текстово поле 42">
            <a:extLst>
              <a:ext uri="{FF2B5EF4-FFF2-40B4-BE49-F238E27FC236}">
                <a16:creationId xmlns:a16="http://schemas.microsoft.com/office/drawing/2014/main"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00238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a:xfrm>
            <a:off x="6180716" y="6259111"/>
            <a:ext cx="1905000" cy="365125"/>
          </a:xfrm>
        </p:spPr>
        <p:txBody>
          <a:bodyPr/>
          <a:lstStyle/>
          <a:p>
            <a:fld id="{CB318F78-A315-46C9-8B3F-2431B4397D31}" type="slidenum">
              <a:rPr lang="en-US" smtClean="0"/>
              <a:t>12</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707571" y="3232802"/>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1864034" y="3968537"/>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050098" y="4710685"/>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248068" y="5438116"/>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421661" y="4457302"/>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225096" y="4046294"/>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039426" y="3231382"/>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881386" y="2493557"/>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1864035" y="3380582"/>
            <a:ext cx="4664214"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707571" y="2644845"/>
            <a:ext cx="4664214"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052479" y="4124223"/>
            <a:ext cx="4664214"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248068" y="4850161"/>
            <a:ext cx="466421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745843" y="3232041"/>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1938624" y="3968193"/>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097628" y="4710760"/>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270985" y="5438039"/>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881385" y="2743200"/>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Vervolg het gesprek</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086824" y="3468283"/>
            <a:ext cx="3909576"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a:t>Nu </a:t>
            </a:r>
            <a:r>
              <a:rPr lang="en-US" sz="1800" b="1" dirty="0" err="1"/>
              <a:t>echt</a:t>
            </a:r>
            <a:r>
              <a:rPr lang="en-US" sz="1800" b="1" dirty="0"/>
              <a:t> in </a:t>
            </a:r>
            <a:r>
              <a:rPr lang="en-US" sz="1800" b="1" dirty="0" err="1"/>
              <a:t>dialoog</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265122" y="4243795"/>
            <a:ext cx="383945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Stel</a:t>
            </a:r>
            <a:r>
              <a:rPr lang="en-US" sz="1800" b="1" dirty="0"/>
              <a:t> </a:t>
            </a:r>
            <a:r>
              <a:rPr lang="en-US" sz="1800" b="1" dirty="0" err="1"/>
              <a:t>vragen</a:t>
            </a:r>
            <a:r>
              <a:rPr lang="en-US" sz="1800" b="1" dirty="0"/>
              <a:t> </a:t>
            </a:r>
            <a:r>
              <a:rPr lang="en-US" sz="1800" b="1" dirty="0" err="1"/>
              <a:t>en</a:t>
            </a:r>
            <a:r>
              <a:rPr lang="en-US" sz="1800" b="1" dirty="0"/>
              <a:t> </a:t>
            </a:r>
            <a:r>
              <a:rPr lang="en-US" sz="1800" b="1" dirty="0" err="1"/>
              <a:t>luister</a:t>
            </a:r>
            <a:r>
              <a:rPr lang="en-US" sz="1800" b="1" dirty="0"/>
              <a:t> </a:t>
            </a:r>
            <a:r>
              <a:rPr lang="en-US" sz="1800" b="1" dirty="0" err="1"/>
              <a:t>actief</a:t>
            </a:r>
            <a:endParaRPr lang="en-US"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483662" y="4985167"/>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Kom tot overeenstemming</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592060" y="5808141"/>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Fase 2</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normAutofit/>
          </a:bodyPr>
          <a:lstStyle/>
          <a:p>
            <a:r>
              <a:rPr lang="en-GB" dirty="0" err="1"/>
              <a:t>Conflicthantering</a:t>
            </a:r>
            <a:r>
              <a:rPr lang="en-GB" dirty="0"/>
              <a:t> : </a:t>
            </a:r>
            <a:r>
              <a:rPr lang="en-GB" dirty="0" err="1"/>
              <a:t>Oefening</a:t>
            </a:r>
            <a:r>
              <a:rPr lang="en-GB" dirty="0"/>
              <a:t> 2 (2)</a:t>
            </a:r>
            <a:endParaRPr lang="bg-BG" dirty="0"/>
          </a:p>
        </p:txBody>
      </p:sp>
      <p:sp>
        <p:nvSpPr>
          <p:cNvPr id="43" name="Текстово поле 42">
            <a:extLst>
              <a:ext uri="{FF2B5EF4-FFF2-40B4-BE49-F238E27FC236}">
                <a16:creationId xmlns:a16="http://schemas.microsoft.com/office/drawing/2014/main"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787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a:xfrm>
            <a:off x="6180716" y="6259111"/>
            <a:ext cx="1905000" cy="365125"/>
          </a:xfrm>
        </p:spPr>
        <p:txBody>
          <a:bodyPr/>
          <a:lstStyle/>
          <a:p>
            <a:fld id="{CB318F78-A315-46C9-8B3F-2431B4397D31}" type="slidenum">
              <a:rPr lang="en-US" smtClean="0"/>
              <a:t>13</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707571" y="3232802"/>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1864034" y="3968537"/>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050098" y="4710685"/>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248068" y="5438116"/>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421661" y="4457302"/>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225096" y="4046294"/>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039426" y="3231382"/>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881386" y="2493557"/>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1864035" y="3380582"/>
            <a:ext cx="4664214"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707571" y="2644845"/>
            <a:ext cx="4664214"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052479" y="4124223"/>
            <a:ext cx="4664214"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248068" y="4850161"/>
            <a:ext cx="466421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745843" y="3232041"/>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1938624" y="3968193"/>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097628" y="4710760"/>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270985" y="5438039"/>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881385" y="2743200"/>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In duo’s</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086824" y="3468283"/>
            <a:ext cx="3909576"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Beantwoord</a:t>
            </a:r>
            <a:r>
              <a:rPr lang="en-US" sz="1800" b="1" dirty="0"/>
              <a:t> de </a:t>
            </a:r>
            <a:r>
              <a:rPr lang="en-US" sz="1800" b="1" dirty="0" err="1"/>
              <a:t>discussievragen</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265122" y="4243795"/>
            <a:ext cx="383945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1800" b="1" dirty="0" err="1"/>
              <a:t>Wissel</a:t>
            </a:r>
            <a:r>
              <a:rPr lang="en-US" sz="1800" b="1" dirty="0"/>
              <a:t> van </a:t>
            </a:r>
            <a:r>
              <a:rPr lang="en-US" sz="1800" b="1" dirty="0" err="1"/>
              <a:t>rol</a:t>
            </a:r>
            <a:endParaRPr lang="en-US"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483662" y="4985167"/>
            <a:ext cx="32972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a:t>Wat viel je op?</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592060" y="5808141"/>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Fase 3</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normAutofit/>
          </a:bodyPr>
          <a:lstStyle/>
          <a:p>
            <a:r>
              <a:rPr lang="en-GB" dirty="0" err="1"/>
              <a:t>Conflicthantering</a:t>
            </a:r>
            <a:r>
              <a:rPr lang="en-GB" dirty="0"/>
              <a:t>: </a:t>
            </a:r>
            <a:r>
              <a:rPr lang="en-GB" dirty="0" err="1"/>
              <a:t>Oefening</a:t>
            </a:r>
            <a:r>
              <a:rPr lang="en-GB" dirty="0"/>
              <a:t> 2 (3)</a:t>
            </a:r>
            <a:endParaRPr lang="bg-BG" dirty="0"/>
          </a:p>
        </p:txBody>
      </p:sp>
      <p:sp>
        <p:nvSpPr>
          <p:cNvPr id="43" name="Текстово поле 42">
            <a:extLst>
              <a:ext uri="{FF2B5EF4-FFF2-40B4-BE49-F238E27FC236}">
                <a16:creationId xmlns:a16="http://schemas.microsoft.com/office/drawing/2014/main"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64185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noProof="0" dirty="0"/>
              <a:t>Conflicthantering: Oefening 2</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637117" y="4352174"/>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127652" y="3806043"/>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511560" y="4259156"/>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261709" y="2894658"/>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328564" y="2984635"/>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instructies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188804" y="4309847"/>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278147" y="3710076"/>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689975" y="2850464"/>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799197" y="2946847"/>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225287" y="3975235"/>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347989" y="4067580"/>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doelgroep</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445801" y="4026915"/>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575699" y="4140214"/>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duur</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231233"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Alles</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kan</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en</a:t>
            </a:r>
            <a:r>
              <a:rPr lang="en-GB" sz="2400" dirty="0">
                <a:solidFill>
                  <a:srgbClr val="0770B1"/>
                </a:solidFill>
                <a:latin typeface="+mj-lt"/>
                <a:ea typeface="+mj-ea"/>
                <a:cs typeface="+mj-cs"/>
              </a:rPr>
              <a:t> mag!</a:t>
            </a:r>
          </a:p>
        </p:txBody>
      </p:sp>
      <p:sp>
        <p:nvSpPr>
          <p:cNvPr id="24" name="Текстово поле 23">
            <a:extLst>
              <a:ext uri="{FF2B5EF4-FFF2-40B4-BE49-F238E27FC236}">
                <a16:creationId xmlns:a16="http://schemas.microsoft.com/office/drawing/2014/main" id="{931E62A0-BCE1-4117-A9D1-303323BA45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5910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3ACC-1BEC-4798-8B5C-13A462D0DF87}"/>
              </a:ext>
            </a:extLst>
          </p:cNvPr>
          <p:cNvSpPr>
            <a:spLocks noGrp="1"/>
          </p:cNvSpPr>
          <p:nvPr>
            <p:ph type="ctrTitle"/>
          </p:nvPr>
        </p:nvSpPr>
        <p:spPr/>
        <p:txBody>
          <a:bodyPr/>
          <a:lstStyle/>
          <a:p>
            <a:r>
              <a:rPr lang="nl-NL" b="0" dirty="0"/>
              <a:t>3. Proportionele overheidsreactie</a:t>
            </a:r>
            <a:endParaRPr lang="en-GB" b="0" dirty="0"/>
          </a:p>
        </p:txBody>
      </p:sp>
      <p:sp>
        <p:nvSpPr>
          <p:cNvPr id="3" name="Ondertitel 2">
            <a:extLst>
              <a:ext uri="{FF2B5EF4-FFF2-40B4-BE49-F238E27FC236}">
                <a16:creationId xmlns:a16="http://schemas.microsoft.com/office/drawing/2014/main" id="{1B4AA76D-6F01-4379-A185-80F36A18F4CB}"/>
              </a:ext>
            </a:extLst>
          </p:cNvPr>
          <p:cNvSpPr>
            <a:spLocks noGrp="1"/>
          </p:cNvSpPr>
          <p:nvPr>
            <p:ph type="subTitle" idx="1"/>
          </p:nvPr>
        </p:nvSpPr>
        <p:spPr/>
        <p:txBody>
          <a:bodyPr/>
          <a:lstStyle/>
          <a:p>
            <a:r>
              <a:rPr lang="nl-NL" i="1" dirty="0"/>
              <a:t>Voorkomen van radicalisering door te zorgen dat de </a:t>
            </a:r>
            <a:br>
              <a:rPr lang="nl-NL" i="1" dirty="0"/>
            </a:br>
            <a:r>
              <a:rPr lang="nl-NL" i="1" dirty="0"/>
              <a:t>reactie van de overheid proportioneel is</a:t>
            </a:r>
            <a:endParaRPr lang="en-GB" i="1" dirty="0"/>
          </a:p>
        </p:txBody>
      </p:sp>
      <p:sp>
        <p:nvSpPr>
          <p:cNvPr id="4" name="Tijdelijke aanduiding voor datum 3">
            <a:extLst>
              <a:ext uri="{FF2B5EF4-FFF2-40B4-BE49-F238E27FC236}">
                <a16:creationId xmlns:a16="http://schemas.microsoft.com/office/drawing/2014/main" id="{09346535-CFA7-4193-A650-5088B7B7DD9A}"/>
              </a:ext>
            </a:extLst>
          </p:cNvPr>
          <p:cNvSpPr>
            <a:spLocks noGrp="1"/>
          </p:cNvSpPr>
          <p:nvPr>
            <p:ph type="dt" sz="half" idx="10"/>
          </p:nvPr>
        </p:nvSpPr>
        <p:spPr/>
        <p:txBody>
          <a:bodyPr/>
          <a:lstStyle/>
          <a:p>
            <a:r>
              <a:rPr lang="en-GB" dirty="0">
                <a:solidFill>
                  <a:prstClr val="white"/>
                </a:solidFill>
                <a:latin typeface="Calibri"/>
              </a:rPr>
              <a:t>5 </a:t>
            </a:r>
            <a:r>
              <a:rPr lang="en-GB" dirty="0" err="1">
                <a:solidFill>
                  <a:prstClr val="white"/>
                </a:solidFill>
                <a:latin typeface="Calibri"/>
              </a:rPr>
              <a:t>december</a:t>
            </a:r>
            <a:r>
              <a:rPr lang="en-GB" dirty="0">
                <a:solidFill>
                  <a:prstClr val="white"/>
                </a:solidFill>
                <a:latin typeface="Calibri"/>
              </a:rPr>
              <a:t> 2020</a:t>
            </a:r>
            <a:endParaRPr lang="en-US" dirty="0">
              <a:solidFill>
                <a:prstClr val="white"/>
              </a:solidFill>
              <a:latin typeface="Calibri"/>
            </a:endParaRPr>
          </a:p>
        </p:txBody>
      </p:sp>
      <p:sp>
        <p:nvSpPr>
          <p:cNvPr id="5" name="Tijdelijke aanduiding voor voettekst 4">
            <a:extLst>
              <a:ext uri="{FF2B5EF4-FFF2-40B4-BE49-F238E27FC236}">
                <a16:creationId xmlns:a16="http://schemas.microsoft.com/office/drawing/2014/main" id="{5764C438-FCB6-4E82-BC5B-32F4F8FC779D}"/>
              </a:ext>
            </a:extLst>
          </p:cNvPr>
          <p:cNvSpPr>
            <a:spLocks noGrp="1"/>
          </p:cNvSpPr>
          <p:nvPr>
            <p:ph type="ftr" sz="quarter" idx="11"/>
          </p:nvPr>
        </p:nvSpPr>
        <p:spPr/>
        <p:txBody>
          <a:bodyPr/>
          <a:lstStyle/>
          <a:p>
            <a:r>
              <a:rPr lang="en-US" dirty="0">
                <a:solidFill>
                  <a:prstClr val="white"/>
                </a:solidFill>
                <a:latin typeface="Calibri"/>
              </a:rPr>
              <a:t>www.armourproject.eu</a:t>
            </a:r>
          </a:p>
        </p:txBody>
      </p:sp>
      <p:sp>
        <p:nvSpPr>
          <p:cNvPr id="6" name="Tijdelijke aanduiding voor dianummer 5">
            <a:extLst>
              <a:ext uri="{FF2B5EF4-FFF2-40B4-BE49-F238E27FC236}">
                <a16:creationId xmlns:a16="http://schemas.microsoft.com/office/drawing/2014/main" id="{46C1A139-B88A-46D2-AE9F-E99334D35973}"/>
              </a:ext>
            </a:extLst>
          </p:cNvPr>
          <p:cNvSpPr>
            <a:spLocks noGrp="1"/>
          </p:cNvSpPr>
          <p:nvPr>
            <p:ph type="sldNum" sz="quarter" idx="12"/>
          </p:nvPr>
        </p:nvSpPr>
        <p:spPr/>
        <p:txBody>
          <a:bodyPr/>
          <a:lstStyle/>
          <a:p>
            <a:fld id="{CB318F78-A315-46C9-8B3F-2431B4397D31}" type="slidenum">
              <a:rPr lang="en-US">
                <a:solidFill>
                  <a:prstClr val="white"/>
                </a:solidFill>
                <a:latin typeface="Calibri"/>
              </a:rPr>
              <a:pPr/>
              <a:t>15</a:t>
            </a:fld>
            <a:endParaRPr lang="en-US" dirty="0">
              <a:solidFill>
                <a:prstClr val="white"/>
              </a:solidFill>
              <a:latin typeface="Calibri"/>
            </a:endParaRPr>
          </a:p>
        </p:txBody>
      </p:sp>
    </p:spTree>
    <p:extLst>
      <p:ext uri="{BB962C8B-B14F-4D97-AF65-F5344CB8AC3E}">
        <p14:creationId xmlns:p14="http://schemas.microsoft.com/office/powerpoint/2010/main" val="124616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B3D5A83-ADC8-4A9F-9AEA-D6B44613238E}"/>
              </a:ext>
            </a:extLst>
          </p:cNvPr>
          <p:cNvSpPr>
            <a:spLocks noGrp="1"/>
          </p:cNvSpPr>
          <p:nvPr>
            <p:ph type="body" sz="quarter" idx="13"/>
          </p:nvPr>
        </p:nvSpPr>
        <p:spPr/>
        <p:txBody>
          <a:bodyPr/>
          <a:lstStyle/>
          <a:p>
            <a:endParaRPr lang="nl-NL"/>
          </a:p>
        </p:txBody>
      </p:sp>
      <p:sp>
        <p:nvSpPr>
          <p:cNvPr id="3" name="Tijdelijke aanduiding voor datum 2">
            <a:extLst>
              <a:ext uri="{FF2B5EF4-FFF2-40B4-BE49-F238E27FC236}">
                <a16:creationId xmlns:a16="http://schemas.microsoft.com/office/drawing/2014/main" id="{5F77BB66-8C46-461E-8CC5-3954A574B611}"/>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6F82A4A9-DA36-4710-AF5C-BE0FA86E9BB0}"/>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0A300928-4C8E-48D2-BB07-6E286B5E4779}"/>
              </a:ext>
            </a:extLst>
          </p:cNvPr>
          <p:cNvSpPr>
            <a:spLocks noGrp="1"/>
          </p:cNvSpPr>
          <p:nvPr>
            <p:ph type="sldNum" sz="quarter" idx="12"/>
          </p:nvPr>
        </p:nvSpPr>
        <p:spPr/>
        <p:txBody>
          <a:bodyPr/>
          <a:lstStyle/>
          <a:p>
            <a:fld id="{CB318F78-A315-46C9-8B3F-2431B4397D31}" type="slidenum">
              <a:rPr lang="en-US" smtClean="0"/>
              <a:t>16</a:t>
            </a:fld>
            <a:endParaRPr lang="en-US" dirty="0"/>
          </a:p>
        </p:txBody>
      </p:sp>
      <p:sp>
        <p:nvSpPr>
          <p:cNvPr id="6" name="Title 1">
            <a:extLst>
              <a:ext uri="{FF2B5EF4-FFF2-40B4-BE49-F238E27FC236}">
                <a16:creationId xmlns:a16="http://schemas.microsoft.com/office/drawing/2014/main" id="{5AED3CE9-24BB-4276-AD48-EEF68610F1E7}"/>
              </a:ext>
            </a:extLst>
          </p:cNvPr>
          <p:cNvSpPr txBox="1">
            <a:spLocks/>
          </p:cNvSpPr>
          <p:nvPr/>
        </p:nvSpPr>
        <p:spPr>
          <a:xfrm>
            <a:off x="1654342" y="593723"/>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770B1"/>
                </a:solidFill>
              </a:rPr>
              <a:t>Proportionele overheidsreactie</a:t>
            </a:r>
          </a:p>
        </p:txBody>
      </p:sp>
      <p:sp>
        <p:nvSpPr>
          <p:cNvPr id="7" name="Текстово поле 11">
            <a:extLst>
              <a:ext uri="{FF2B5EF4-FFF2-40B4-BE49-F238E27FC236}">
                <a16:creationId xmlns:a16="http://schemas.microsoft.com/office/drawing/2014/main" id="{3B69EB14-484E-42FC-BAAB-BF81E6F595C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
        <p:nvSpPr>
          <p:cNvPr id="8" name="TextBox 8">
            <a:extLst>
              <a:ext uri="{FF2B5EF4-FFF2-40B4-BE49-F238E27FC236}">
                <a16:creationId xmlns:a16="http://schemas.microsoft.com/office/drawing/2014/main" id="{9B213169-A62C-45D9-A82F-4D89F337FD48}"/>
              </a:ext>
            </a:extLst>
          </p:cNvPr>
          <p:cNvSpPr txBox="1"/>
          <p:nvPr/>
        </p:nvSpPr>
        <p:spPr>
          <a:xfrm>
            <a:off x="527574" y="6016409"/>
            <a:ext cx="2688373" cy="246221"/>
          </a:xfrm>
          <a:prstGeom prst="rect">
            <a:avLst/>
          </a:prstGeom>
          <a:noFill/>
        </p:spPr>
        <p:txBody>
          <a:bodyPr wrap="square" rtlCol="0">
            <a:spAutoFit/>
          </a:bodyPr>
          <a:lstStyle/>
          <a:p>
            <a:r>
              <a:rPr lang="nl-NL" sz="1000" dirty="0">
                <a:solidFill>
                  <a:schemeClr val="tx1">
                    <a:lumMod val="50000"/>
                    <a:lumOff val="50000"/>
                  </a:schemeClr>
                </a:solidFill>
              </a:rPr>
              <a:t>Bron: gebaseerd on Feddes, et al. (2015)</a:t>
            </a:r>
          </a:p>
        </p:txBody>
      </p:sp>
      <p:sp>
        <p:nvSpPr>
          <p:cNvPr id="9" name="Rectangle 235">
            <a:extLst>
              <a:ext uri="{FF2B5EF4-FFF2-40B4-BE49-F238E27FC236}">
                <a16:creationId xmlns:a16="http://schemas.microsoft.com/office/drawing/2014/main" id="{66BA8C7A-BCEF-4A3E-9844-D58FEFFD8729}"/>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10" name="Rectangle 235">
            <a:extLst>
              <a:ext uri="{FF2B5EF4-FFF2-40B4-BE49-F238E27FC236}">
                <a16:creationId xmlns:a16="http://schemas.microsoft.com/office/drawing/2014/main" id="{D00F3D51-2C7E-48F4-B8BF-F5711656E1EA}"/>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11" name="Rectangle 235">
            <a:extLst>
              <a:ext uri="{FF2B5EF4-FFF2-40B4-BE49-F238E27FC236}">
                <a16:creationId xmlns:a16="http://schemas.microsoft.com/office/drawing/2014/main" id="{870A5250-11AB-4436-AD8E-D4804B19B360}"/>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2" name="Rectangle 235">
            <a:extLst>
              <a:ext uri="{FF2B5EF4-FFF2-40B4-BE49-F238E27FC236}">
                <a16:creationId xmlns:a16="http://schemas.microsoft.com/office/drawing/2014/main" id="{CE74234F-03E1-4357-A25A-CC2B74F54625}"/>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3" name="Rectangle 235">
            <a:extLst>
              <a:ext uri="{FF2B5EF4-FFF2-40B4-BE49-F238E27FC236}">
                <a16:creationId xmlns:a16="http://schemas.microsoft.com/office/drawing/2014/main" id="{4C0D2565-ADE7-41F4-9971-4A2814889A61}"/>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4" name="Rectangle 235">
            <a:extLst>
              <a:ext uri="{FF2B5EF4-FFF2-40B4-BE49-F238E27FC236}">
                <a16:creationId xmlns:a16="http://schemas.microsoft.com/office/drawing/2014/main" id="{72BB45C2-19C1-4962-8E9B-B2459710E754}"/>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5" name="Rectangle 235">
            <a:extLst>
              <a:ext uri="{FF2B5EF4-FFF2-40B4-BE49-F238E27FC236}">
                <a16:creationId xmlns:a16="http://schemas.microsoft.com/office/drawing/2014/main" id="{27FA19ED-A5DB-40B4-A644-46F79CB3B70A}"/>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6" name="Rectangle 235">
            <a:extLst>
              <a:ext uri="{FF2B5EF4-FFF2-40B4-BE49-F238E27FC236}">
                <a16:creationId xmlns:a16="http://schemas.microsoft.com/office/drawing/2014/main" id="{41888394-51F6-435E-8D05-34B491D744EB}"/>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7" name="Rectangle 235">
            <a:extLst>
              <a:ext uri="{FF2B5EF4-FFF2-40B4-BE49-F238E27FC236}">
                <a16:creationId xmlns:a16="http://schemas.microsoft.com/office/drawing/2014/main" id="{6C68DD02-D8E3-44EE-A432-2B7C7230ADDB}"/>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8" name="Pijl: rechts 17">
            <a:extLst>
              <a:ext uri="{FF2B5EF4-FFF2-40B4-BE49-F238E27FC236}">
                <a16:creationId xmlns:a16="http://schemas.microsoft.com/office/drawing/2014/main" id="{F5B18D86-BEC9-4003-BE47-367460B92C74}"/>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Exploratie  III. Lidmaatschap  IV. Actie</a:t>
            </a:r>
          </a:p>
        </p:txBody>
      </p:sp>
      <p:sp>
        <p:nvSpPr>
          <p:cNvPr id="19" name="Rechteraccolade 18">
            <a:extLst>
              <a:ext uri="{FF2B5EF4-FFF2-40B4-BE49-F238E27FC236}">
                <a16:creationId xmlns:a16="http://schemas.microsoft.com/office/drawing/2014/main" id="{A501E3E4-9E18-4DD6-8C1E-EE0937610E51}"/>
              </a:ext>
            </a:extLst>
          </p:cNvPr>
          <p:cNvSpPr/>
          <p:nvPr/>
        </p:nvSpPr>
        <p:spPr>
          <a:xfrm>
            <a:off x="3341514" y="1599804"/>
            <a:ext cx="416149" cy="4236614"/>
          </a:xfrm>
          <a:prstGeom prst="rightBrace">
            <a:avLst>
              <a:gd name="adj1" fmla="val 8333"/>
              <a:gd name="adj2" fmla="val 60651"/>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20" name="Rectangle 235">
            <a:extLst>
              <a:ext uri="{FF2B5EF4-FFF2-40B4-BE49-F238E27FC236}">
                <a16:creationId xmlns:a16="http://schemas.microsoft.com/office/drawing/2014/main" id="{8A3C5EEE-657F-4016-BA79-C5E6F0E98159}"/>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21" name="Rectangle 235">
            <a:extLst>
              <a:ext uri="{FF2B5EF4-FFF2-40B4-BE49-F238E27FC236}">
                <a16:creationId xmlns:a16="http://schemas.microsoft.com/office/drawing/2014/main" id="{0B5ED972-E497-41C4-994C-33525B7CD2A5}"/>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2" name="Rectangle 235">
            <a:extLst>
              <a:ext uri="{FF2B5EF4-FFF2-40B4-BE49-F238E27FC236}">
                <a16:creationId xmlns:a16="http://schemas.microsoft.com/office/drawing/2014/main" id="{2BC0964E-6E4A-4DAA-A143-77B664B7D5D5}"/>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3" name="Rectangle 235">
            <a:extLst>
              <a:ext uri="{FF2B5EF4-FFF2-40B4-BE49-F238E27FC236}">
                <a16:creationId xmlns:a16="http://schemas.microsoft.com/office/drawing/2014/main" id="{541C4D10-0FEA-4171-8632-EFF5EA6292E4}"/>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4" name="Pijl: omlaag 23">
            <a:extLst>
              <a:ext uri="{FF2B5EF4-FFF2-40B4-BE49-F238E27FC236}">
                <a16:creationId xmlns:a16="http://schemas.microsoft.com/office/drawing/2014/main" id="{1DAC870F-0187-4AAB-BC3E-661566A21F3C}"/>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3ED00CD2-41A6-4FCA-8BBF-482D8A03EA00}"/>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0F2967E3-809B-48D2-A31B-3526DA671A6D}"/>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F185A417-13F8-426D-87CF-953EE73FF1A3}"/>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CA7382FF-8DC0-4820-9E6E-89F6F6F45D60}"/>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9" name="Pijl: omlaag 28">
            <a:extLst>
              <a:ext uri="{FF2B5EF4-FFF2-40B4-BE49-F238E27FC236}">
                <a16:creationId xmlns:a16="http://schemas.microsoft.com/office/drawing/2014/main" id="{1AE79DB7-A80A-49CC-9834-EA2DFD0B8D2B}"/>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30" name="Pijl: omlaag 29">
            <a:extLst>
              <a:ext uri="{FF2B5EF4-FFF2-40B4-BE49-F238E27FC236}">
                <a16:creationId xmlns:a16="http://schemas.microsoft.com/office/drawing/2014/main" id="{90AF8C33-F2CD-4A47-B88E-94AA69B40DE1}"/>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31" name="Tekstvak 30">
            <a:extLst>
              <a:ext uri="{FF2B5EF4-FFF2-40B4-BE49-F238E27FC236}">
                <a16:creationId xmlns:a16="http://schemas.microsoft.com/office/drawing/2014/main" id="{38C6A17C-48B8-4F05-9830-84B8F928008B}"/>
              </a:ext>
            </a:extLst>
          </p:cNvPr>
          <p:cNvSpPr txBox="1"/>
          <p:nvPr/>
        </p:nvSpPr>
        <p:spPr>
          <a:xfrm>
            <a:off x="6939062" y="1575506"/>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 </a:t>
            </a:r>
          </a:p>
        </p:txBody>
      </p:sp>
      <p:sp>
        <p:nvSpPr>
          <p:cNvPr id="32" name="Tekstvak 31">
            <a:extLst>
              <a:ext uri="{FF2B5EF4-FFF2-40B4-BE49-F238E27FC236}">
                <a16:creationId xmlns:a16="http://schemas.microsoft.com/office/drawing/2014/main" id="{3C41F430-27C8-4CF1-92EA-3A95FDF48EE8}"/>
              </a:ext>
            </a:extLst>
          </p:cNvPr>
          <p:cNvSpPr txBox="1"/>
          <p:nvPr/>
        </p:nvSpPr>
        <p:spPr>
          <a:xfrm>
            <a:off x="6939061" y="2528429"/>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propaganda</a:t>
            </a:r>
          </a:p>
          <a:p>
            <a:pPr marL="285750" indent="-285750">
              <a:buFont typeface="Arial" panose="020B0604020202020204" pitchFamily="34" charset="0"/>
              <a:buChar char="•"/>
            </a:pPr>
            <a:r>
              <a:rPr lang="nl-NL" sz="1400" dirty="0"/>
              <a:t>Deel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3" name="Tekstvak 32">
            <a:extLst>
              <a:ext uri="{FF2B5EF4-FFF2-40B4-BE49-F238E27FC236}">
                <a16:creationId xmlns:a16="http://schemas.microsoft.com/office/drawing/2014/main" id="{7669A101-AB05-4D46-AB4C-6B0332945A1C}"/>
              </a:ext>
            </a:extLst>
          </p:cNvPr>
          <p:cNvSpPr txBox="1"/>
          <p:nvPr/>
        </p:nvSpPr>
        <p:spPr>
          <a:xfrm>
            <a:off x="6914957" y="3590293"/>
            <a:ext cx="2298604"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Oproepen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Oorlog tegen de groep </a:t>
            </a:r>
          </a:p>
        </p:txBody>
      </p:sp>
      <p:cxnSp>
        <p:nvCxnSpPr>
          <p:cNvPr id="34" name="Rechte verbindingslijn met pijl 33">
            <a:extLst>
              <a:ext uri="{FF2B5EF4-FFF2-40B4-BE49-F238E27FC236}">
                <a16:creationId xmlns:a16="http://schemas.microsoft.com/office/drawing/2014/main" id="{42F206C8-2FDD-4A2E-9927-FC49A0305977}"/>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5" name="Rechte verbindingslijn met pijl 34">
            <a:extLst>
              <a:ext uri="{FF2B5EF4-FFF2-40B4-BE49-F238E27FC236}">
                <a16:creationId xmlns:a16="http://schemas.microsoft.com/office/drawing/2014/main" id="{43D40F10-F641-4B11-AE11-763753A5E017}"/>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6" name="Rechte verbindingslijn met pijl 35">
            <a:extLst>
              <a:ext uri="{FF2B5EF4-FFF2-40B4-BE49-F238E27FC236}">
                <a16:creationId xmlns:a16="http://schemas.microsoft.com/office/drawing/2014/main" id="{77663837-D202-417C-98D7-A891B9403A5E}"/>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7" name="Tekstvak 36">
            <a:extLst>
              <a:ext uri="{FF2B5EF4-FFF2-40B4-BE49-F238E27FC236}">
                <a16:creationId xmlns:a16="http://schemas.microsoft.com/office/drawing/2014/main" id="{53C80374-FDBA-4234-B34F-FA875916BB73}"/>
              </a:ext>
            </a:extLst>
          </p:cNvPr>
          <p:cNvSpPr txBox="1"/>
          <p:nvPr/>
        </p:nvSpPr>
        <p:spPr>
          <a:xfrm>
            <a:off x="4173129"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9" name="Ovaal 38">
            <a:extLst>
              <a:ext uri="{FF2B5EF4-FFF2-40B4-BE49-F238E27FC236}">
                <a16:creationId xmlns:a16="http://schemas.microsoft.com/office/drawing/2014/main" id="{B7066614-4470-4EA7-9A45-3D1DDC0F53D6}"/>
              </a:ext>
            </a:extLst>
          </p:cNvPr>
          <p:cNvSpPr/>
          <p:nvPr/>
        </p:nvSpPr>
        <p:spPr>
          <a:xfrm>
            <a:off x="6922979" y="2873079"/>
            <a:ext cx="1996346" cy="625226"/>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0" name="Ovaal 39">
            <a:extLst>
              <a:ext uri="{FF2B5EF4-FFF2-40B4-BE49-F238E27FC236}">
                <a16:creationId xmlns:a16="http://schemas.microsoft.com/office/drawing/2014/main" id="{D23E2949-3DD2-428E-B433-ADC41A1502CC}"/>
              </a:ext>
            </a:extLst>
          </p:cNvPr>
          <p:cNvSpPr/>
          <p:nvPr/>
        </p:nvSpPr>
        <p:spPr>
          <a:xfrm>
            <a:off x="6914957" y="3737707"/>
            <a:ext cx="1996346" cy="496239"/>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269093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E7FD7-3384-4771-AE3F-81A64D10E6DC}"/>
              </a:ext>
            </a:extLst>
          </p:cNvPr>
          <p:cNvSpPr>
            <a:spLocks noGrp="1"/>
          </p:cNvSpPr>
          <p:nvPr>
            <p:ph type="title"/>
          </p:nvPr>
        </p:nvSpPr>
        <p:spPr/>
        <p:txBody>
          <a:bodyPr>
            <a:normAutofit/>
          </a:bodyPr>
          <a:lstStyle/>
          <a:p>
            <a:r>
              <a:rPr lang="nl-NL" noProof="0" dirty="0"/>
              <a:t>Overheidsoptreden en radicalisering</a:t>
            </a:r>
          </a:p>
        </p:txBody>
      </p:sp>
      <p:sp>
        <p:nvSpPr>
          <p:cNvPr id="3" name="Tijdelijke aanduiding voor inhoud 2">
            <a:extLst>
              <a:ext uri="{FF2B5EF4-FFF2-40B4-BE49-F238E27FC236}">
                <a16:creationId xmlns:a16="http://schemas.microsoft.com/office/drawing/2014/main" id="{01065CC7-49A5-4D32-B0EF-F87687754BDF}"/>
              </a:ext>
            </a:extLst>
          </p:cNvPr>
          <p:cNvSpPr>
            <a:spLocks noGrp="1"/>
          </p:cNvSpPr>
          <p:nvPr>
            <p:ph idx="1"/>
          </p:nvPr>
        </p:nvSpPr>
        <p:spPr/>
        <p:txBody>
          <a:bodyPr/>
          <a:lstStyle/>
          <a:p>
            <a:endParaRPr lang="en-GB" dirty="0"/>
          </a:p>
        </p:txBody>
      </p:sp>
      <p:sp>
        <p:nvSpPr>
          <p:cNvPr id="4" name="Tijdelijke aanduiding voor datum 3">
            <a:extLst>
              <a:ext uri="{FF2B5EF4-FFF2-40B4-BE49-F238E27FC236}">
                <a16:creationId xmlns:a16="http://schemas.microsoft.com/office/drawing/2014/main" id="{AB71159A-626B-47A4-A13C-CF1541564207}"/>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12750937-2830-40EA-924C-95F6B8443A06}"/>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17</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584326" y="3482279"/>
            <a:ext cx="2030337" cy="2008595"/>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dirty="0">
                <a:solidFill>
                  <a:srgbClr val="002060"/>
                </a:solidFill>
              </a:rPr>
              <a:t>Push factoren naar radicalisering</a:t>
            </a:r>
            <a:endParaRPr dirty="0">
              <a:solidFill>
                <a:srgbClr val="002060"/>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485017" y="5229293"/>
            <a:ext cx="1594471" cy="704515"/>
          </a:xfrm>
          <a:prstGeom prst="roundRect">
            <a:avLst>
              <a:gd name="adj" fmla="val 50000"/>
            </a:avLst>
          </a:prstGeom>
          <a:gradFill>
            <a:gsLst>
              <a:gs pos="0">
                <a:srgbClr val="FFC203"/>
              </a:gs>
              <a:gs pos="36657">
                <a:srgbClr val="FF7D25"/>
              </a:gs>
              <a:gs pos="77153">
                <a:srgbClr val="FF3847"/>
              </a:gs>
            </a:gsLst>
          </a:gra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228390"/>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252175"/>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380367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3827461"/>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462738" y="3361187"/>
            <a:ext cx="1594470" cy="704515"/>
          </a:xfrm>
          <a:prstGeom prst="roundRect">
            <a:avLst>
              <a:gd name="adj" fmla="val 50000"/>
            </a:avLst>
          </a:prstGeom>
          <a:gradFill>
            <a:gsLst>
              <a:gs pos="849">
                <a:srgbClr val="FF00A2"/>
              </a:gs>
              <a:gs pos="62946">
                <a:srgbClr val="FF0071"/>
              </a:gs>
              <a:gs pos="97627">
                <a:srgbClr val="FF0040"/>
              </a:gs>
            </a:gsLst>
          </a:gra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753226" y="2161309"/>
            <a:ext cx="1594472" cy="704514"/>
          </a:xfrm>
          <a:prstGeom prst="roundRect">
            <a:avLst>
              <a:gd name="adj" fmla="val 50000"/>
            </a:avLst>
          </a:prstGeom>
          <a:gradFill>
            <a:gsLst>
              <a:gs pos="0">
                <a:srgbClr val="F000C6"/>
              </a:gs>
              <a:gs pos="46532">
                <a:srgbClr val="B800C4"/>
              </a:gs>
              <a:gs pos="100000">
                <a:srgbClr val="8000C2"/>
              </a:gs>
            </a:gsLst>
          </a:gra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361187"/>
            <a:ext cx="1594471" cy="704515"/>
          </a:xfrm>
          <a:prstGeom prst="roundRect">
            <a:avLst>
              <a:gd name="adj" fmla="val 50000"/>
            </a:avLst>
          </a:prstGeom>
          <a:gradFill>
            <a:gsLst>
              <a:gs pos="0">
                <a:srgbClr val="00F2FE"/>
              </a:gs>
              <a:gs pos="41897">
                <a:srgbClr val="28CFFE"/>
              </a:gs>
              <a:gs pos="97514">
                <a:srgbClr val="4FACFE"/>
              </a:gs>
            </a:gsLst>
          </a:gra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109066" y="5229293"/>
            <a:ext cx="1594471" cy="704515"/>
          </a:xfrm>
          <a:prstGeom prst="roundRect">
            <a:avLst>
              <a:gd name="adj" fmla="val 50000"/>
            </a:avLst>
          </a:prstGeom>
          <a:gradFill>
            <a:gsLst>
              <a:gs pos="924">
                <a:srgbClr val="C3EA03"/>
              </a:gs>
              <a:gs pos="53178">
                <a:srgbClr val="67CE02"/>
              </a:gs>
              <a:gs pos="100000">
                <a:srgbClr val="0CB100"/>
              </a:gs>
            </a:gsLst>
          </a:gra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084433"/>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108220"/>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380367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3827461"/>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25217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275959"/>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767791" y="5402726"/>
            <a:ext cx="84541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pPr algn="ctr"/>
            <a:r>
              <a:rPr lang="nl-NL" sz="1575" dirty="0"/>
              <a:t>Boosheid</a:t>
            </a:r>
            <a:r>
              <a:rPr sz="1575"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501836" y="3436446"/>
            <a:ext cx="1479232"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575" dirty="0"/>
              <a:t>Sociale uitsluiting</a:t>
            </a:r>
            <a:endParaRPr sz="1575" dirty="0"/>
          </a:p>
        </p:txBody>
      </p:sp>
      <p:sp>
        <p:nvSpPr>
          <p:cNvPr id="27" name="TextBox 52">
            <a:extLst>
              <a:ext uri="{FF2B5EF4-FFF2-40B4-BE49-F238E27FC236}">
                <a16:creationId xmlns:a16="http://schemas.microsoft.com/office/drawing/2014/main" id="{49E9FF86-73EB-4D65-A073-2C02D92A62C3}"/>
              </a:ext>
            </a:extLst>
          </p:cNvPr>
          <p:cNvSpPr txBox="1"/>
          <p:nvPr/>
        </p:nvSpPr>
        <p:spPr>
          <a:xfrm>
            <a:off x="3933238" y="2332559"/>
            <a:ext cx="1234447"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575" dirty="0"/>
              <a:t>Frustratie</a:t>
            </a:r>
            <a:r>
              <a:rPr sz="1575" dirty="0"/>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211278" y="3557633"/>
            <a:ext cx="1508685"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575" dirty="0"/>
              <a:t>Slachtofferschap</a:t>
            </a:r>
            <a:r>
              <a:rPr sz="1575" dirty="0"/>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211278" y="5336556"/>
            <a:ext cx="1361587"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575" dirty="0"/>
              <a:t>Waargenomen onrecht</a:t>
            </a:r>
            <a:endParaRPr sz="1575" dirty="0"/>
          </a:p>
        </p:txBody>
      </p:sp>
      <p:sp>
        <p:nvSpPr>
          <p:cNvPr id="28" name="Tekstvak 27">
            <a:extLst>
              <a:ext uri="{FF2B5EF4-FFF2-40B4-BE49-F238E27FC236}">
                <a16:creationId xmlns:a16="http://schemas.microsoft.com/office/drawing/2014/main" id="{E4D63664-3D33-4EC4-ABB4-D5414CEB4E81}"/>
              </a:ext>
            </a:extLst>
          </p:cNvPr>
          <p:cNvSpPr txBox="1"/>
          <p:nvPr/>
        </p:nvSpPr>
        <p:spPr>
          <a:xfrm rot="20773827">
            <a:off x="220173" y="4998601"/>
            <a:ext cx="1928104" cy="369332"/>
          </a:xfrm>
          <a:prstGeom prst="rect">
            <a:avLst/>
          </a:prstGeom>
          <a:noFill/>
        </p:spPr>
        <p:txBody>
          <a:bodyPr wrap="square">
            <a:spAutoFit/>
          </a:bodyPr>
          <a:lstStyle/>
          <a:p>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“Kopvoddentaks”</a:t>
            </a:r>
            <a:endParaRPr lang="nl-NL" dirty="0"/>
          </a:p>
        </p:txBody>
      </p:sp>
      <p:sp>
        <p:nvSpPr>
          <p:cNvPr id="32" name="Tekstvak 31">
            <a:extLst>
              <a:ext uri="{FF2B5EF4-FFF2-40B4-BE49-F238E27FC236}">
                <a16:creationId xmlns:a16="http://schemas.microsoft.com/office/drawing/2014/main" id="{9E4E36D9-2F97-43FA-839C-75BC04C9D12B}"/>
              </a:ext>
            </a:extLst>
          </p:cNvPr>
          <p:cNvSpPr txBox="1"/>
          <p:nvPr/>
        </p:nvSpPr>
        <p:spPr>
          <a:xfrm rot="632357">
            <a:off x="6739048" y="4858084"/>
            <a:ext cx="1928104" cy="369332"/>
          </a:xfrm>
          <a:prstGeom prst="rect">
            <a:avLst/>
          </a:prstGeom>
          <a:noFill/>
        </p:spPr>
        <p:txBody>
          <a:bodyPr wrap="square">
            <a:spAutoFit/>
          </a:bodyPr>
          <a:lstStyle/>
          <a:p>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Etnisch profileren</a:t>
            </a:r>
            <a:endParaRPr lang="nl-NL" dirty="0"/>
          </a:p>
        </p:txBody>
      </p:sp>
      <p:sp>
        <p:nvSpPr>
          <p:cNvPr id="30" name="Tekstvak 29">
            <a:extLst>
              <a:ext uri="{FF2B5EF4-FFF2-40B4-BE49-F238E27FC236}">
                <a16:creationId xmlns:a16="http://schemas.microsoft.com/office/drawing/2014/main" id="{A58577CB-C13E-431F-A220-4366414084ED}"/>
              </a:ext>
            </a:extLst>
          </p:cNvPr>
          <p:cNvSpPr txBox="1"/>
          <p:nvPr/>
        </p:nvSpPr>
        <p:spPr>
          <a:xfrm rot="397722">
            <a:off x="5315079" y="2422331"/>
            <a:ext cx="2138351" cy="369332"/>
          </a:xfrm>
          <a:prstGeom prst="rect">
            <a:avLst/>
          </a:prstGeom>
          <a:noFill/>
        </p:spPr>
        <p:txBody>
          <a:bodyPr wrap="square">
            <a:spAutoFit/>
          </a:bodyPr>
          <a:lstStyle/>
          <a:p>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Aardbevingsdossier</a:t>
            </a:r>
            <a:endParaRPr lang="nl-NL" dirty="0"/>
          </a:p>
        </p:txBody>
      </p:sp>
      <p:sp>
        <p:nvSpPr>
          <p:cNvPr id="33" name="Tekstvak 32">
            <a:extLst>
              <a:ext uri="{FF2B5EF4-FFF2-40B4-BE49-F238E27FC236}">
                <a16:creationId xmlns:a16="http://schemas.microsoft.com/office/drawing/2014/main" id="{20CC1F22-AB0F-4AB4-B7BE-C412E175A7B4}"/>
              </a:ext>
            </a:extLst>
          </p:cNvPr>
          <p:cNvSpPr txBox="1"/>
          <p:nvPr/>
        </p:nvSpPr>
        <p:spPr>
          <a:xfrm rot="20773827">
            <a:off x="133819" y="2822846"/>
            <a:ext cx="2609374" cy="646331"/>
          </a:xfrm>
          <a:prstGeom prst="rect">
            <a:avLst/>
          </a:prstGeom>
          <a:noFill/>
        </p:spPr>
        <p:txBody>
          <a:bodyPr wrap="square">
            <a:spAutoFit/>
          </a:bodyPr>
          <a:lstStyle/>
          <a:p>
            <a:r>
              <a:rPr lang="nl-NL" dirty="0">
                <a:solidFill>
                  <a:srgbClr val="000000"/>
                </a:solidFill>
                <a:latin typeface="Calibri" panose="020F0502020204030204" pitchFamily="34" charset="0"/>
                <a:cs typeface="Times New Roman" panose="02020603050405020304" pitchFamily="18" charset="0"/>
              </a:rPr>
              <a:t>Laag besteedbaar inkomen, steun overheid?</a:t>
            </a:r>
            <a:endParaRPr lang="nl-NL" dirty="0"/>
          </a:p>
        </p:txBody>
      </p:sp>
      <p:sp>
        <p:nvSpPr>
          <p:cNvPr id="34" name="Tekstvak 33">
            <a:extLst>
              <a:ext uri="{FF2B5EF4-FFF2-40B4-BE49-F238E27FC236}">
                <a16:creationId xmlns:a16="http://schemas.microsoft.com/office/drawing/2014/main" id="{F1381FB3-2E03-43DD-AA29-D320969C5290}"/>
              </a:ext>
            </a:extLst>
          </p:cNvPr>
          <p:cNvSpPr txBox="1"/>
          <p:nvPr/>
        </p:nvSpPr>
        <p:spPr>
          <a:xfrm rot="998505">
            <a:off x="7265022" y="2942201"/>
            <a:ext cx="1335245" cy="646331"/>
          </a:xfrm>
          <a:prstGeom prst="rect">
            <a:avLst/>
          </a:prstGeom>
          <a:noFill/>
        </p:spPr>
        <p:txBody>
          <a:bodyPr wrap="square">
            <a:spAutoFit/>
          </a:bodyPr>
          <a:lstStyle/>
          <a:p>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Stikstof en de boeren</a:t>
            </a:r>
            <a:endParaRPr lang="nl-NL" dirty="0"/>
          </a:p>
        </p:txBody>
      </p:sp>
      <p:sp>
        <p:nvSpPr>
          <p:cNvPr id="35" name="Tekstvak 34">
            <a:extLst>
              <a:ext uri="{FF2B5EF4-FFF2-40B4-BE49-F238E27FC236}">
                <a16:creationId xmlns:a16="http://schemas.microsoft.com/office/drawing/2014/main" id="{E3C42A4C-AFEE-486D-8BAF-06A41638192B}"/>
              </a:ext>
            </a:extLst>
          </p:cNvPr>
          <p:cNvSpPr txBox="1"/>
          <p:nvPr/>
        </p:nvSpPr>
        <p:spPr>
          <a:xfrm rot="20773827">
            <a:off x="177601" y="4124937"/>
            <a:ext cx="2609374" cy="369332"/>
          </a:xfrm>
          <a:prstGeom prst="rect">
            <a:avLst/>
          </a:prstGeom>
          <a:noFill/>
        </p:spPr>
        <p:txBody>
          <a:bodyPr wrap="square">
            <a:spAutoFit/>
          </a:bodyPr>
          <a:lstStyle/>
          <a:p>
            <a:r>
              <a:rPr lang="nl-NL" dirty="0">
                <a:solidFill>
                  <a:srgbClr val="000000"/>
                </a:solidFill>
                <a:latin typeface="Calibri" panose="020F0502020204030204" pitchFamily="34" charset="0"/>
                <a:cs typeface="Times New Roman" panose="02020603050405020304" pitchFamily="18" charset="0"/>
              </a:rPr>
              <a:t>Anti-Islam ministerie</a:t>
            </a:r>
            <a:endParaRPr lang="nl-NL" dirty="0"/>
          </a:p>
        </p:txBody>
      </p:sp>
      <p:sp>
        <p:nvSpPr>
          <p:cNvPr id="36" name="Текстово поле 27">
            <a:extLst>
              <a:ext uri="{FF2B5EF4-FFF2-40B4-BE49-F238E27FC236}">
                <a16:creationId xmlns:a16="http://schemas.microsoft.com/office/drawing/2014/main" id="{D301B9B1-3EEB-4F81-9706-FA19053E01A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50867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0"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79D7989-47AE-4F01-AEB6-415318DEAF6B}"/>
              </a:ext>
            </a:extLst>
          </p:cNvPr>
          <p:cNvSpPr>
            <a:spLocks noGrp="1"/>
          </p:cNvSpPr>
          <p:nvPr>
            <p:ph type="title"/>
          </p:nvPr>
        </p:nvSpPr>
        <p:spPr/>
        <p:txBody>
          <a:bodyPr>
            <a:normAutofit/>
          </a:bodyPr>
          <a:lstStyle/>
          <a:p>
            <a:r>
              <a:rPr lang="nl-NL"/>
              <a:t>Effect overheidsreactie op terrorisme</a:t>
            </a:r>
          </a:p>
        </p:txBody>
      </p:sp>
      <p:grpSp>
        <p:nvGrpSpPr>
          <p:cNvPr id="19" name="Групиране 18">
            <a:extLst>
              <a:ext uri="{FF2B5EF4-FFF2-40B4-BE49-F238E27FC236}">
                <a16:creationId xmlns:a16="http://schemas.microsoft.com/office/drawing/2014/main" id="{8FA4CF16-BD0E-4C1E-8317-AB52C0F12289}"/>
              </a:ext>
            </a:extLst>
          </p:cNvPr>
          <p:cNvGrpSpPr/>
          <p:nvPr/>
        </p:nvGrpSpPr>
        <p:grpSpPr>
          <a:xfrm>
            <a:off x="3489165" y="2262953"/>
            <a:ext cx="2705100" cy="2190749"/>
            <a:chOff x="3276600" y="2533652"/>
            <a:chExt cx="2705100" cy="2190749"/>
          </a:xfrm>
        </p:grpSpPr>
        <p:sp>
          <p:nvSpPr>
            <p:cNvPr id="11" name="Овал 10">
              <a:extLst>
                <a:ext uri="{FF2B5EF4-FFF2-40B4-BE49-F238E27FC236}">
                  <a16:creationId xmlns:a16="http://schemas.microsoft.com/office/drawing/2014/main" id="{6E899655-4B9E-4CCF-91DF-B3A6454DD792}"/>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graphicFrame>
          <p:nvGraphicFramePr>
            <p:cNvPr id="8" name="Диаграма 7">
              <a:extLst>
                <a:ext uri="{FF2B5EF4-FFF2-40B4-BE49-F238E27FC236}">
                  <a16:creationId xmlns:a16="http://schemas.microsoft.com/office/drawing/2014/main" id="{F341507F-EE71-4C9B-8772-3D4347218C9E}"/>
                </a:ext>
              </a:extLst>
            </p:cNvPr>
            <p:cNvGraphicFramePr/>
            <p:nvPr>
              <p:extLst>
                <p:ext uri="{D42A27DB-BD31-4B8C-83A1-F6EECF244321}">
                  <p14:modId xmlns:p14="http://schemas.microsoft.com/office/powerpoint/2010/main" val="1044016506"/>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4" name="Групиране 23">
            <a:extLst>
              <a:ext uri="{FF2B5EF4-FFF2-40B4-BE49-F238E27FC236}">
                <a16:creationId xmlns:a16="http://schemas.microsoft.com/office/drawing/2014/main" id="{1A1360C0-CF45-4E78-951D-5689A536A056}"/>
              </a:ext>
            </a:extLst>
          </p:cNvPr>
          <p:cNvGrpSpPr/>
          <p:nvPr/>
        </p:nvGrpSpPr>
        <p:grpSpPr>
          <a:xfrm>
            <a:off x="6707844" y="2330979"/>
            <a:ext cx="2234372" cy="2122723"/>
            <a:chOff x="3276600" y="2533652"/>
            <a:chExt cx="2705100" cy="2190749"/>
          </a:xfrm>
        </p:grpSpPr>
        <p:sp>
          <p:nvSpPr>
            <p:cNvPr id="25" name="Овал 24">
              <a:extLst>
                <a:ext uri="{FF2B5EF4-FFF2-40B4-BE49-F238E27FC236}">
                  <a16:creationId xmlns:a16="http://schemas.microsoft.com/office/drawing/2014/main" id="{0BE5AC5B-B3D3-469F-9213-2163DEA76203}"/>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graphicFrame>
          <p:nvGraphicFramePr>
            <p:cNvPr id="26" name="Диаграма 25">
              <a:extLst>
                <a:ext uri="{FF2B5EF4-FFF2-40B4-BE49-F238E27FC236}">
                  <a16:creationId xmlns:a16="http://schemas.microsoft.com/office/drawing/2014/main" id="{68A32331-8973-4F57-B7E8-6379ACAF1BED}"/>
                </a:ext>
              </a:extLst>
            </p:cNvPr>
            <p:cNvGraphicFramePr/>
            <p:nvPr>
              <p:extLst>
                <p:ext uri="{D42A27DB-BD31-4B8C-83A1-F6EECF244321}">
                  <p14:modId xmlns:p14="http://schemas.microsoft.com/office/powerpoint/2010/main" val="1908710149"/>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27" name="Групиране 26">
            <a:extLst>
              <a:ext uri="{FF2B5EF4-FFF2-40B4-BE49-F238E27FC236}">
                <a16:creationId xmlns:a16="http://schemas.microsoft.com/office/drawing/2014/main" id="{C45D13FA-26E3-4D47-968B-992ED0A5B6D3}"/>
              </a:ext>
            </a:extLst>
          </p:cNvPr>
          <p:cNvGrpSpPr/>
          <p:nvPr/>
        </p:nvGrpSpPr>
        <p:grpSpPr>
          <a:xfrm>
            <a:off x="3505200" y="4495800"/>
            <a:ext cx="2705100" cy="2190749"/>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28" name="Овал 27">
              <a:extLst>
                <a:ext uri="{FF2B5EF4-FFF2-40B4-BE49-F238E27FC236}">
                  <a16:creationId xmlns:a16="http://schemas.microsoft.com/office/drawing/2014/main" id="{0EE51685-362D-4000-B6E1-FDFE78C5617C}"/>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graphicFrame>
          <p:nvGraphicFramePr>
            <p:cNvPr id="29" name="Диаграма 28">
              <a:extLst>
                <a:ext uri="{FF2B5EF4-FFF2-40B4-BE49-F238E27FC236}">
                  <a16:creationId xmlns:a16="http://schemas.microsoft.com/office/drawing/2014/main" id="{DF3811C7-F1F0-49BC-BC0F-B674864AD647}"/>
                </a:ext>
              </a:extLst>
            </p:cNvPr>
            <p:cNvGraphicFramePr/>
            <p:nvPr>
              <p:extLst>
                <p:ext uri="{D42A27DB-BD31-4B8C-83A1-F6EECF244321}">
                  <p14:modId xmlns:p14="http://schemas.microsoft.com/office/powerpoint/2010/main" val="2654943451"/>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0" name="Групиране 29">
            <a:extLst>
              <a:ext uri="{FF2B5EF4-FFF2-40B4-BE49-F238E27FC236}">
                <a16:creationId xmlns:a16="http://schemas.microsoft.com/office/drawing/2014/main" id="{C9B5D473-5525-4490-8847-86E30095A172}"/>
              </a:ext>
            </a:extLst>
          </p:cNvPr>
          <p:cNvGrpSpPr/>
          <p:nvPr/>
        </p:nvGrpSpPr>
        <p:grpSpPr>
          <a:xfrm>
            <a:off x="6729129" y="4602677"/>
            <a:ext cx="2245535" cy="2083872"/>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31" name="Овал 30">
              <a:extLst>
                <a:ext uri="{FF2B5EF4-FFF2-40B4-BE49-F238E27FC236}">
                  <a16:creationId xmlns:a16="http://schemas.microsoft.com/office/drawing/2014/main" id="{D718D591-016F-4C43-87BE-853084665E45}"/>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graphicFrame>
          <p:nvGraphicFramePr>
            <p:cNvPr id="32" name="Диаграма 31">
              <a:extLst>
                <a:ext uri="{FF2B5EF4-FFF2-40B4-BE49-F238E27FC236}">
                  <a16:creationId xmlns:a16="http://schemas.microsoft.com/office/drawing/2014/main" id="{9B1C8CAE-AF71-4ED7-992F-B1193E194D36}"/>
                </a:ext>
              </a:extLst>
            </p:cNvPr>
            <p:cNvGraphicFramePr/>
            <p:nvPr>
              <p:extLst>
                <p:ext uri="{D42A27DB-BD31-4B8C-83A1-F6EECF244321}">
                  <p14:modId xmlns:p14="http://schemas.microsoft.com/office/powerpoint/2010/main" val="142656119"/>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33" name="Стрелка надясно 32">
            <a:extLst>
              <a:ext uri="{FF2B5EF4-FFF2-40B4-BE49-F238E27FC236}">
                <a16:creationId xmlns:a16="http://schemas.microsoft.com/office/drawing/2014/main" id="{D382FCB1-A270-4E6B-B664-8397298412D6}"/>
              </a:ext>
            </a:extLst>
          </p:cNvPr>
          <p:cNvSpPr/>
          <p:nvPr/>
        </p:nvSpPr>
        <p:spPr>
          <a:xfrm>
            <a:off x="6250643" y="3175766"/>
            <a:ext cx="400823" cy="36512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34" name="Стрелка надясно 33">
            <a:extLst>
              <a:ext uri="{FF2B5EF4-FFF2-40B4-BE49-F238E27FC236}">
                <a16:creationId xmlns:a16="http://schemas.microsoft.com/office/drawing/2014/main" id="{CB5616CF-75E0-402D-8834-397573CBA90D}"/>
              </a:ext>
            </a:extLst>
          </p:cNvPr>
          <p:cNvSpPr/>
          <p:nvPr/>
        </p:nvSpPr>
        <p:spPr>
          <a:xfrm>
            <a:off x="6250643" y="5408611"/>
            <a:ext cx="438143" cy="365125"/>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36" name="Стрелка надясно 35">
            <a:extLst>
              <a:ext uri="{FF2B5EF4-FFF2-40B4-BE49-F238E27FC236}">
                <a16:creationId xmlns:a16="http://schemas.microsoft.com/office/drawing/2014/main" id="{52EE9B33-5E1E-4213-87FD-9D1B5696CFCE}"/>
              </a:ext>
            </a:extLst>
          </p:cNvPr>
          <p:cNvSpPr/>
          <p:nvPr/>
        </p:nvSpPr>
        <p:spPr>
          <a:xfrm>
            <a:off x="1850866" y="3048505"/>
            <a:ext cx="1551441" cy="6466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b="1"/>
              <a:t>Te soft</a:t>
            </a:r>
            <a:endParaRPr lang="nl-NL"/>
          </a:p>
        </p:txBody>
      </p:sp>
      <p:sp>
        <p:nvSpPr>
          <p:cNvPr id="37" name="Стрелка надясно 36">
            <a:extLst>
              <a:ext uri="{FF2B5EF4-FFF2-40B4-BE49-F238E27FC236}">
                <a16:creationId xmlns:a16="http://schemas.microsoft.com/office/drawing/2014/main" id="{3705490C-614E-49AB-940C-F88F998FDC79}"/>
              </a:ext>
            </a:extLst>
          </p:cNvPr>
          <p:cNvSpPr/>
          <p:nvPr/>
        </p:nvSpPr>
        <p:spPr>
          <a:xfrm>
            <a:off x="1850866" y="5248793"/>
            <a:ext cx="1551441" cy="646658"/>
          </a:xfrm>
          <a:prstGeom prst="rightArrow">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b="1"/>
              <a:t>Te hard</a:t>
            </a:r>
            <a:endParaRPr lang="nl-NL"/>
          </a:p>
        </p:txBody>
      </p:sp>
      <p:sp>
        <p:nvSpPr>
          <p:cNvPr id="38" name="Правоъгълник: със заоблени ъгли 37">
            <a:extLst>
              <a:ext uri="{FF2B5EF4-FFF2-40B4-BE49-F238E27FC236}">
                <a16:creationId xmlns:a16="http://schemas.microsoft.com/office/drawing/2014/main" id="{5AD24C8D-E4F2-4C09-BCA7-EF00F2DEE9FD}"/>
              </a:ext>
            </a:extLst>
          </p:cNvPr>
          <p:cNvSpPr/>
          <p:nvPr/>
        </p:nvSpPr>
        <p:spPr>
          <a:xfrm>
            <a:off x="390170" y="2856963"/>
            <a:ext cx="1311434" cy="3181366"/>
          </a:xfrm>
          <a:prstGeom prst="roundRect">
            <a:avLst/>
          </a:prstGeom>
          <a:ln>
            <a:solidFill>
              <a:schemeClr val="tx2">
                <a:lumMod val="75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nl-NL" b="1">
                <a:solidFill>
                  <a:schemeClr val="tx1"/>
                </a:solidFill>
              </a:rPr>
              <a:t>(Dreiging van) terrorisme</a:t>
            </a:r>
          </a:p>
        </p:txBody>
      </p:sp>
      <p:sp>
        <p:nvSpPr>
          <p:cNvPr id="20" name="Текстово поле 19">
            <a:extLst>
              <a:ext uri="{FF2B5EF4-FFF2-40B4-BE49-F238E27FC236}">
                <a16:creationId xmlns:a16="http://schemas.microsoft.com/office/drawing/2014/main" id="{0580ECFF-2676-4BDB-995E-557553FB4969}"/>
              </a:ext>
            </a:extLst>
          </p:cNvPr>
          <p:cNvSpPr txBox="1"/>
          <p:nvPr/>
        </p:nvSpPr>
        <p:spPr>
          <a:xfrm>
            <a:off x="8610600" y="381000"/>
            <a:ext cx="301686" cy="369332"/>
          </a:xfrm>
          <a:prstGeom prst="rect">
            <a:avLst/>
          </a:prstGeom>
          <a:noFill/>
        </p:spPr>
        <p:txBody>
          <a:bodyPr wrap="none" rtlCol="0">
            <a:spAutoFit/>
          </a:bodyPr>
          <a:lstStyle/>
          <a:p>
            <a:r>
              <a:rPr lang="nl-NL" b="1">
                <a:solidFill>
                  <a:schemeClr val="accent3">
                    <a:lumMod val="75000"/>
                  </a:schemeClr>
                </a:solidFill>
              </a:rPr>
              <a:t>3</a:t>
            </a:r>
          </a:p>
        </p:txBody>
      </p:sp>
    </p:spTree>
    <p:extLst>
      <p:ext uri="{BB962C8B-B14F-4D97-AF65-F5344CB8AC3E}">
        <p14:creationId xmlns:p14="http://schemas.microsoft.com/office/powerpoint/2010/main" val="8728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a:extLst>
              <a:ext uri="{FF2B5EF4-FFF2-40B4-BE49-F238E27FC236}">
                <a16:creationId xmlns:a16="http://schemas.microsoft.com/office/drawing/2014/main" id="{444F6EC4-78D0-4F48-8412-80CDE9B424CE}"/>
              </a:ext>
            </a:extLst>
          </p:cNvPr>
          <p:cNvSpPr>
            <a:spLocks noGrp="1"/>
          </p:cNvSpPr>
          <p:nvPr>
            <p:ph type="title"/>
          </p:nvPr>
        </p:nvSpPr>
        <p:spPr/>
        <p:txBody>
          <a:bodyPr/>
          <a:lstStyle/>
          <a:p>
            <a:r>
              <a:rPr lang="nl-NL" noProof="0" dirty="0"/>
              <a:t>Terugblik 2</a:t>
            </a:r>
            <a:r>
              <a:rPr lang="nl-NL" baseline="30000" noProof="0" dirty="0"/>
              <a:t>e</a:t>
            </a:r>
            <a:r>
              <a:rPr lang="nl-NL" noProof="0" dirty="0"/>
              <a:t> dag</a:t>
            </a:r>
          </a:p>
        </p:txBody>
      </p:sp>
      <p:sp>
        <p:nvSpPr>
          <p:cNvPr id="12" name="Текстов контейнер 11">
            <a:extLst>
              <a:ext uri="{FF2B5EF4-FFF2-40B4-BE49-F238E27FC236}">
                <a16:creationId xmlns:a16="http://schemas.microsoft.com/office/drawing/2014/main" id="{5F90CC38-2812-4205-AD38-B3A6E1E6CCDF}"/>
              </a:ext>
            </a:extLst>
          </p:cNvPr>
          <p:cNvSpPr>
            <a:spLocks noGrp="1"/>
          </p:cNvSpPr>
          <p:nvPr>
            <p:ph type="body" sz="half" idx="2"/>
          </p:nvPr>
        </p:nvSpPr>
        <p:spPr>
          <a:xfrm>
            <a:off x="685802" y="2667004"/>
            <a:ext cx="2779713" cy="3886196"/>
          </a:xfrm>
        </p:spPr>
        <p:txBody>
          <a:bodyPr>
            <a:normAutofit lnSpcReduction="10000"/>
          </a:bodyPr>
          <a:lstStyle/>
          <a:p>
            <a:pPr marL="457200" indent="-457200">
              <a:buFont typeface="+mj-lt"/>
              <a:buAutoNum type="arabicPeriod"/>
            </a:pPr>
            <a:r>
              <a:rPr lang="nl-NL" sz="2000" noProof="0" dirty="0"/>
              <a:t>Terugblik 1</a:t>
            </a:r>
            <a:r>
              <a:rPr lang="nl-NL" sz="2000" baseline="30000" noProof="0" dirty="0"/>
              <a:t>e</a:t>
            </a:r>
            <a:r>
              <a:rPr lang="nl-NL" sz="2000" noProof="0" dirty="0"/>
              <a:t> dag</a:t>
            </a:r>
          </a:p>
          <a:p>
            <a:pPr marL="457200" indent="-457200">
              <a:buFont typeface="+mj-lt"/>
              <a:buAutoNum type="arabicPeriod"/>
            </a:pPr>
            <a:r>
              <a:rPr lang="nl-NL" sz="2000" noProof="0" dirty="0"/>
              <a:t>Omgaan met boosheid</a:t>
            </a:r>
          </a:p>
          <a:p>
            <a:pPr lvl="1"/>
            <a:r>
              <a:rPr lang="nl-NL" sz="1600" noProof="0" dirty="0"/>
              <a:t>incl. </a:t>
            </a:r>
            <a:r>
              <a:rPr lang="nl-NL" sz="1600" dirty="0"/>
              <a:t>o</a:t>
            </a:r>
            <a:r>
              <a:rPr lang="nl-NL" sz="1600" noProof="0" dirty="0" err="1"/>
              <a:t>efeningen</a:t>
            </a:r>
            <a:endParaRPr lang="nl-NL" sz="1600" noProof="0" dirty="0"/>
          </a:p>
          <a:p>
            <a:pPr marL="457200" indent="-457200">
              <a:buFont typeface="+mj-lt"/>
              <a:buAutoNum type="arabicPeriod"/>
            </a:pPr>
            <a:r>
              <a:rPr lang="nl-NL" sz="2000" noProof="0" dirty="0"/>
              <a:t>Narratieven en identiteit</a:t>
            </a:r>
          </a:p>
          <a:p>
            <a:pPr lvl="1"/>
            <a:r>
              <a:rPr lang="nl-NL" sz="1600" noProof="0" dirty="0"/>
              <a:t>incl. oefeningen</a:t>
            </a:r>
          </a:p>
          <a:p>
            <a:pPr marL="457200" indent="-457200">
              <a:buFont typeface="+mj-lt"/>
              <a:buAutoNum type="arabicPeriod"/>
            </a:pPr>
            <a:r>
              <a:rPr lang="nl-NL" sz="2000" noProof="0" dirty="0"/>
              <a:t>Constructief discussiëren</a:t>
            </a:r>
          </a:p>
          <a:p>
            <a:pPr lvl="1"/>
            <a:r>
              <a:rPr lang="nl-NL" sz="1600" noProof="0" dirty="0"/>
              <a:t>incl. </a:t>
            </a:r>
            <a:r>
              <a:rPr lang="nl-NL" sz="1600" dirty="0"/>
              <a:t>o</a:t>
            </a:r>
            <a:r>
              <a:rPr lang="nl-NL" sz="1600" noProof="0" dirty="0" err="1"/>
              <a:t>efeningen</a:t>
            </a:r>
            <a:endParaRPr lang="nl-NL" sz="1600" noProof="0" dirty="0"/>
          </a:p>
          <a:p>
            <a:pPr marL="457200" indent="-457200">
              <a:buFont typeface="+mj-lt"/>
              <a:buAutoNum type="arabicPeriod"/>
            </a:pPr>
            <a:r>
              <a:rPr lang="nl-NL" sz="2000" noProof="0" dirty="0"/>
              <a:t>Feedback</a:t>
            </a:r>
          </a:p>
          <a:p>
            <a:pPr marL="457200" indent="-457200">
              <a:buFont typeface="+mj-lt"/>
              <a:buAutoNum type="arabicPeriod"/>
            </a:pPr>
            <a:r>
              <a:rPr lang="nl-NL" sz="2000" noProof="0" dirty="0"/>
              <a:t>Conclusie</a:t>
            </a:r>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1</a:t>
            </a:fld>
            <a:endParaRPr lang="en-US" dirty="0"/>
          </a:p>
        </p:txBody>
      </p:sp>
      <p:graphicFrame>
        <p:nvGraphicFramePr>
          <p:cNvPr id="19" name="Диаграма 18">
            <a:extLst>
              <a:ext uri="{FF2B5EF4-FFF2-40B4-BE49-F238E27FC236}">
                <a16:creationId xmlns:a16="http://schemas.microsoft.com/office/drawing/2014/main" id="{EBA120C1-3F76-4029-933E-E36ADEBE5D94}"/>
              </a:ext>
            </a:extLst>
          </p:cNvPr>
          <p:cNvGraphicFramePr/>
          <p:nvPr>
            <p:extLst>
              <p:ext uri="{D42A27DB-BD31-4B8C-83A1-F6EECF244321}">
                <p14:modId xmlns:p14="http://schemas.microsoft.com/office/powerpoint/2010/main" val="3486956110"/>
              </p:ext>
            </p:extLst>
          </p:nvPr>
        </p:nvGraphicFramePr>
        <p:xfrm>
          <a:off x="3951309" y="1888562"/>
          <a:ext cx="4508274" cy="321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1" name="Съединител: извита линия 20">
            <a:extLst>
              <a:ext uri="{FF2B5EF4-FFF2-40B4-BE49-F238E27FC236}">
                <a16:creationId xmlns:a16="http://schemas.microsoft.com/office/drawing/2014/main" id="{5458400F-2C0E-4C3C-B612-F1256684B9C9}"/>
              </a:ext>
            </a:extLst>
          </p:cNvPr>
          <p:cNvCxnSpPr>
            <a:cxnSpLocks/>
          </p:cNvCxnSpPr>
          <p:nvPr/>
        </p:nvCxnSpPr>
        <p:spPr>
          <a:xfrm flipV="1">
            <a:off x="2721502" y="3590381"/>
            <a:ext cx="1228422" cy="137130"/>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25" name="Диаграма 24">
            <a:extLst>
              <a:ext uri="{FF2B5EF4-FFF2-40B4-BE49-F238E27FC236}">
                <a16:creationId xmlns:a16="http://schemas.microsoft.com/office/drawing/2014/main" id="{EF7A3147-8417-4A34-843A-6089931F45D1}"/>
              </a:ext>
            </a:extLst>
          </p:cNvPr>
          <p:cNvGraphicFramePr/>
          <p:nvPr>
            <p:extLst>
              <p:ext uri="{D42A27DB-BD31-4B8C-83A1-F6EECF244321}">
                <p14:modId xmlns:p14="http://schemas.microsoft.com/office/powerpoint/2010/main" val="663734677"/>
              </p:ext>
            </p:extLst>
          </p:nvPr>
        </p:nvGraphicFramePr>
        <p:xfrm>
          <a:off x="3951309" y="2868633"/>
          <a:ext cx="4508274" cy="17177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6" name="Съединител: извита линия 25">
            <a:extLst>
              <a:ext uri="{FF2B5EF4-FFF2-40B4-BE49-F238E27FC236}">
                <a16:creationId xmlns:a16="http://schemas.microsoft.com/office/drawing/2014/main" id="{23B30FC1-45DF-40B3-AA6C-FFF7205BE208}"/>
              </a:ext>
            </a:extLst>
          </p:cNvPr>
          <p:cNvCxnSpPr>
            <a:cxnSpLocks/>
            <a:endCxn id="25" idx="1"/>
          </p:cNvCxnSpPr>
          <p:nvPr/>
        </p:nvCxnSpPr>
        <p:spPr>
          <a:xfrm flipV="1">
            <a:off x="2574760" y="3727511"/>
            <a:ext cx="1376549" cy="915775"/>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15" name="Диаграма 14">
            <a:extLst>
              <a:ext uri="{FF2B5EF4-FFF2-40B4-BE49-F238E27FC236}">
                <a16:creationId xmlns:a16="http://schemas.microsoft.com/office/drawing/2014/main" id="{AD44F61C-E6E2-4CF0-B10F-A2F106F10077}"/>
              </a:ext>
            </a:extLst>
          </p:cNvPr>
          <p:cNvGraphicFramePr/>
          <p:nvPr>
            <p:extLst>
              <p:ext uri="{D42A27DB-BD31-4B8C-83A1-F6EECF244321}">
                <p14:modId xmlns:p14="http://schemas.microsoft.com/office/powerpoint/2010/main" val="1510649412"/>
              </p:ext>
            </p:extLst>
          </p:nvPr>
        </p:nvGraphicFramePr>
        <p:xfrm>
          <a:off x="3949924" y="4345512"/>
          <a:ext cx="4508274" cy="8558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20" name="Съединител: извита линия 19">
            <a:extLst>
              <a:ext uri="{FF2B5EF4-FFF2-40B4-BE49-F238E27FC236}">
                <a16:creationId xmlns:a16="http://schemas.microsoft.com/office/drawing/2014/main" id="{F3668026-EC4C-4D81-9B93-13A7E976D423}"/>
              </a:ext>
            </a:extLst>
          </p:cNvPr>
          <p:cNvCxnSpPr>
            <a:cxnSpLocks/>
            <a:endCxn id="15" idx="1"/>
          </p:cNvCxnSpPr>
          <p:nvPr/>
        </p:nvCxnSpPr>
        <p:spPr>
          <a:xfrm flipV="1">
            <a:off x="2574760" y="4773426"/>
            <a:ext cx="1375164" cy="736341"/>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14" name="Текстово поле 13">
            <a:extLst>
              <a:ext uri="{FF2B5EF4-FFF2-40B4-BE49-F238E27FC236}">
                <a16:creationId xmlns:a16="http://schemas.microsoft.com/office/drawing/2014/main" id="{4B825906-C787-43A6-AB0C-7508D78C8A4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
        <p:nvSpPr>
          <p:cNvPr id="23" name="Контейнер за съдържание 2">
            <a:extLst>
              <a:ext uri="{FF2B5EF4-FFF2-40B4-BE49-F238E27FC236}">
                <a16:creationId xmlns:a16="http://schemas.microsoft.com/office/drawing/2014/main" id="{06337704-13CE-48EA-8940-BB6F8170293C}"/>
              </a:ext>
            </a:extLst>
          </p:cNvPr>
          <p:cNvSpPr>
            <a:spLocks noGrp="1"/>
          </p:cNvSpPr>
          <p:nvPr>
            <p:ph idx="1"/>
          </p:nvPr>
        </p:nvSpPr>
        <p:spPr>
          <a:xfrm>
            <a:off x="3369884" y="2801561"/>
            <a:ext cx="5052824" cy="2144162"/>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fontScale="85000" lnSpcReduction="10000"/>
          </a:bodyPr>
          <a:lstStyle/>
          <a:p>
            <a:pPr marL="0" indent="0" algn="ctr" fontAlgn="t">
              <a:lnSpc>
                <a:spcPts val="2800"/>
              </a:lnSpc>
              <a:spcBef>
                <a:spcPts val="0"/>
              </a:spcBef>
              <a:buNone/>
              <a:defRPr/>
            </a:pPr>
            <a:r>
              <a:rPr lang="nl-NL" sz="1800" noProof="0" dirty="0"/>
              <a:t>“</a:t>
            </a:r>
            <a:r>
              <a:rPr lang="nl-NL" sz="1800" i="1" dirty="0"/>
              <a:t>een gefaseerd en complex proces </a:t>
            </a:r>
          </a:p>
          <a:p>
            <a:pPr marL="0" indent="0" algn="ctr" fontAlgn="t">
              <a:lnSpc>
                <a:spcPts val="2800"/>
              </a:lnSpc>
              <a:spcBef>
                <a:spcPts val="0"/>
              </a:spcBef>
              <a:buNone/>
              <a:defRPr/>
            </a:pPr>
            <a:r>
              <a:rPr lang="nl-NL" sz="1800" i="1" dirty="0"/>
              <a:t>waarin een individu of een groep</a:t>
            </a:r>
          </a:p>
          <a:p>
            <a:pPr marL="0" indent="0" algn="ctr" fontAlgn="t">
              <a:lnSpc>
                <a:spcPts val="2800"/>
              </a:lnSpc>
              <a:spcBef>
                <a:spcPts val="0"/>
              </a:spcBef>
              <a:buNone/>
              <a:defRPr/>
            </a:pPr>
            <a:r>
              <a:rPr lang="nl-NL" sz="1800" i="1" dirty="0"/>
              <a:t>een radicale ideologie of overtuiging omarmt</a:t>
            </a:r>
          </a:p>
          <a:p>
            <a:pPr marL="0" indent="0" algn="ctr" fontAlgn="t">
              <a:lnSpc>
                <a:spcPts val="2800"/>
              </a:lnSpc>
              <a:spcBef>
                <a:spcPts val="0"/>
              </a:spcBef>
              <a:buNone/>
              <a:defRPr/>
            </a:pPr>
            <a:r>
              <a:rPr lang="nl-NL" sz="1800" i="1" dirty="0"/>
              <a:t>die geweld accepteert, gebruikt of door de vingers ziet [ ] </a:t>
            </a:r>
          </a:p>
          <a:p>
            <a:pPr marL="0" indent="0" algn="ctr" fontAlgn="t">
              <a:lnSpc>
                <a:spcPts val="2800"/>
              </a:lnSpc>
              <a:spcBef>
                <a:spcPts val="0"/>
              </a:spcBef>
              <a:buNone/>
              <a:defRPr/>
            </a:pPr>
            <a:r>
              <a:rPr lang="nl-NL" sz="1800" i="1" dirty="0"/>
              <a:t>om een specifiek politiek of ideologisch doel te bereiken.”</a:t>
            </a:r>
          </a:p>
        </p:txBody>
      </p:sp>
      <p:graphicFrame>
        <p:nvGraphicFramePr>
          <p:cNvPr id="24" name="Diagram 29">
            <a:extLst>
              <a:ext uri="{FF2B5EF4-FFF2-40B4-BE49-F238E27FC236}">
                <a16:creationId xmlns:a16="http://schemas.microsoft.com/office/drawing/2014/main" id="{F42E9D42-7E47-4521-B7DD-86DB41CC12BD}"/>
              </a:ext>
            </a:extLst>
          </p:cNvPr>
          <p:cNvGraphicFramePr/>
          <p:nvPr>
            <p:extLst>
              <p:ext uri="{D42A27DB-BD31-4B8C-83A1-F6EECF244321}">
                <p14:modId xmlns:p14="http://schemas.microsoft.com/office/powerpoint/2010/main" val="3388302054"/>
              </p:ext>
            </p:extLst>
          </p:nvPr>
        </p:nvGraphicFramePr>
        <p:xfrm>
          <a:off x="3564008" y="2514600"/>
          <a:ext cx="5229307" cy="32151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2" name="Диаграма 15">
            <a:extLst>
              <a:ext uri="{FF2B5EF4-FFF2-40B4-BE49-F238E27FC236}">
                <a16:creationId xmlns:a16="http://schemas.microsoft.com/office/drawing/2014/main" id="{78B2E809-8668-4BBB-AE44-1A1B93B9608F}"/>
              </a:ext>
            </a:extLst>
          </p:cNvPr>
          <p:cNvGraphicFramePr/>
          <p:nvPr>
            <p:extLst>
              <p:ext uri="{D42A27DB-BD31-4B8C-83A1-F6EECF244321}">
                <p14:modId xmlns:p14="http://schemas.microsoft.com/office/powerpoint/2010/main" val="3561411408"/>
              </p:ext>
            </p:extLst>
          </p:nvPr>
        </p:nvGraphicFramePr>
        <p:xfrm>
          <a:off x="1948291" y="1131253"/>
          <a:ext cx="6477000" cy="499491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76686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2">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19" grpId="1">
        <p:bldAsOne/>
      </p:bldGraphic>
      <p:bldGraphic spid="25" grpId="0">
        <p:bldAsOne/>
      </p:bldGraphic>
      <p:bldGraphic spid="25" grpId="1">
        <p:bldAsOne/>
      </p:bldGraphic>
      <p:bldGraphic spid="15" grpId="0">
        <p:bldAsOne/>
      </p:bldGraphic>
      <p:bldGraphic spid="15" grpId="1">
        <p:bldAsOne/>
      </p:bldGraphic>
      <p:bldP spid="23" grpId="0" uiExpand="1" animBg="1" autoUpdateAnimBg="0"/>
      <p:bldP spid="23" grpId="1" animBg="1"/>
      <p:bldGraphic spid="24" grpId="0">
        <p:bldAsOne/>
      </p:bldGraphic>
      <p:bldGraphic spid="24" grpId="1">
        <p:bldAsOne/>
      </p:bldGraphic>
      <p:bldGraphic spid="22" grpId="0">
        <p:bldAsOne/>
      </p:bldGraphic>
      <p:bldGraphic spid="22"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0C235-5350-460F-8EBE-95AB1642B985}"/>
              </a:ext>
            </a:extLst>
          </p:cNvPr>
          <p:cNvSpPr>
            <a:spLocks noGrp="1"/>
          </p:cNvSpPr>
          <p:nvPr>
            <p:ph type="title"/>
          </p:nvPr>
        </p:nvSpPr>
        <p:spPr/>
        <p:txBody>
          <a:bodyPr/>
          <a:lstStyle/>
          <a:p>
            <a:r>
              <a:rPr lang="nl-NL" dirty="0"/>
              <a:t>Probleem overreactie</a:t>
            </a:r>
          </a:p>
        </p:txBody>
      </p:sp>
      <p:sp>
        <p:nvSpPr>
          <p:cNvPr id="3" name="Tijdelijke aanduiding voor inhoud 2">
            <a:extLst>
              <a:ext uri="{FF2B5EF4-FFF2-40B4-BE49-F238E27FC236}">
                <a16:creationId xmlns:a16="http://schemas.microsoft.com/office/drawing/2014/main" id="{95F2C9FE-5C50-48E1-A1E1-BE2AC248DC0A}"/>
              </a:ext>
            </a:extLst>
          </p:cNvPr>
          <p:cNvSpPr>
            <a:spLocks noGrp="1"/>
          </p:cNvSpPr>
          <p:nvPr>
            <p:ph idx="1"/>
          </p:nvPr>
        </p:nvSpPr>
        <p:spPr>
          <a:xfrm>
            <a:off x="1066800" y="2286000"/>
            <a:ext cx="7086600" cy="3733799"/>
          </a:xfrm>
        </p:spPr>
        <p:txBody>
          <a:bodyPr/>
          <a:lstStyle/>
          <a:p>
            <a:pPr marL="0" indent="0" algn="ctr">
              <a:lnSpc>
                <a:spcPct val="150000"/>
              </a:lnSpc>
              <a:buNone/>
            </a:pPr>
            <a:r>
              <a:rPr lang="nl-NL" sz="2000" i="1" dirty="0"/>
              <a:t>“Extremisten [ ] gebruiken terreur om het doelwit uit te lokken tot een disproportionele reactie die gematigden radicaliseert en hen in de armen van de terroristen drijft, waardoor ze meer aanhangers en bondgenoten krijgen </a:t>
            </a:r>
            <a:r>
              <a:rPr lang="nl-NL" sz="2000" dirty="0"/>
              <a:t>(Lake, 2002).”</a:t>
            </a:r>
          </a:p>
          <a:p>
            <a:pPr marL="0" indent="0">
              <a:buNone/>
            </a:pPr>
            <a:endParaRPr lang="nl-NL" dirty="0"/>
          </a:p>
        </p:txBody>
      </p:sp>
      <p:sp>
        <p:nvSpPr>
          <p:cNvPr id="4" name="Tijdelijke aanduiding voor datum 3">
            <a:extLst>
              <a:ext uri="{FF2B5EF4-FFF2-40B4-BE49-F238E27FC236}">
                <a16:creationId xmlns:a16="http://schemas.microsoft.com/office/drawing/2014/main" id="{13790C22-88E6-48F8-8E4F-073DA185A944}"/>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2DC93BD2-38BE-46A2-9949-1B4C23B10DC0}"/>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C5172E33-03A4-47F8-9D75-3CAADFA09F59}"/>
              </a:ext>
            </a:extLst>
          </p:cNvPr>
          <p:cNvSpPr>
            <a:spLocks noGrp="1"/>
          </p:cNvSpPr>
          <p:nvPr>
            <p:ph type="sldNum" sz="quarter" idx="12"/>
          </p:nvPr>
        </p:nvSpPr>
        <p:spPr/>
        <p:txBody>
          <a:bodyPr/>
          <a:lstStyle/>
          <a:p>
            <a:fld id="{CB318F78-A315-46C9-8B3F-2431B4397D31}" type="slidenum">
              <a:rPr lang="en-US" smtClean="0"/>
              <a:t>19</a:t>
            </a:fld>
            <a:endParaRPr lang="en-US" dirty="0"/>
          </a:p>
        </p:txBody>
      </p:sp>
    </p:spTree>
    <p:extLst>
      <p:ext uri="{BB962C8B-B14F-4D97-AF65-F5344CB8AC3E}">
        <p14:creationId xmlns:p14="http://schemas.microsoft.com/office/powerpoint/2010/main" val="43475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nl-NL" dirty="0"/>
              <a:t>Proportionele overheidsreactie</a:t>
            </a:r>
            <a:endParaRPr lang="en-GB" dirty="0"/>
          </a:p>
        </p:txBody>
      </p:sp>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pPr marL="0" indent="0">
              <a:buNone/>
            </a:pPr>
            <a:r>
              <a:rPr lang="en-GB" sz="3200" dirty="0"/>
              <a:t>Workshop</a:t>
            </a:r>
            <a:r>
              <a:rPr lang="en-GB" dirty="0"/>
              <a:t> </a:t>
            </a:r>
          </a:p>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nvGraphicFramePr>
        <p:xfrm>
          <a:off x="1905000" y="210292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Текстово поле 11">
            <a:extLst>
              <a:ext uri="{FF2B5EF4-FFF2-40B4-BE49-F238E27FC236}">
                <a16:creationId xmlns:a16="http://schemas.microsoft.com/office/drawing/2014/main" id="{F70904D3-9061-42D9-AC46-01768AF89DC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280564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el 1">
            <a:extLst>
              <a:ext uri="{FF2B5EF4-FFF2-40B4-BE49-F238E27FC236}">
                <a16:creationId xmlns:a16="http://schemas.microsoft.com/office/drawing/2014/main" id="{E0CA7795-0D6A-44E0-A48D-C21AA0814673}"/>
              </a:ext>
            </a:extLst>
          </p:cNvPr>
          <p:cNvSpPr txBox="1">
            <a:spLocks/>
          </p:cNvSpPr>
          <p:nvPr/>
        </p:nvSpPr>
        <p:spPr>
          <a:xfrm>
            <a:off x="649184" y="1564938"/>
            <a:ext cx="7772400" cy="514350"/>
          </a:xfrm>
          <a:prstGeom prst="rect">
            <a:avLst/>
          </a:prstGeom>
          <a:solidFill>
            <a:schemeClr val="bg1">
              <a:alpha val="90000"/>
            </a:schemeClr>
          </a:solidFill>
          <a:effectLst>
            <a:reflection blurRad="6350" stA="52000" endA="300" endPos="35000" dir="5400000" sy="-100000" algn="bl" rotWithShape="0"/>
          </a:effectLst>
        </p:spPr>
        <p:txBody>
          <a:bodyPr vert="horz" lIns="68580" tIns="34290" rIns="68580" bIns="34290" rtlCol="0" anchor="ctr">
            <a:normAutofit lnSpcReduction="10000"/>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nl-NL" dirty="0">
                <a:solidFill>
                  <a:srgbClr val="0770B1"/>
                </a:solidFill>
              </a:rPr>
              <a:t>Proportionele overheidsreactie </a:t>
            </a:r>
            <a:r>
              <a:rPr lang="en-GB" dirty="0">
                <a:solidFill>
                  <a:srgbClr val="0770B1"/>
                </a:solidFill>
              </a:rPr>
              <a:t>– </a:t>
            </a:r>
            <a:r>
              <a:rPr lang="en-GB" dirty="0" err="1">
                <a:solidFill>
                  <a:srgbClr val="0770B1"/>
                </a:solidFill>
              </a:rPr>
              <a:t>oef</a:t>
            </a:r>
            <a:r>
              <a:rPr lang="en-GB" dirty="0">
                <a:solidFill>
                  <a:srgbClr val="0770B1"/>
                </a:solidFill>
              </a:rPr>
              <a:t>. 1</a:t>
            </a:r>
          </a:p>
        </p:txBody>
      </p:sp>
      <p:sp>
        <p:nvSpPr>
          <p:cNvPr id="34" name="Pentagon 1">
            <a:extLst>
              <a:ext uri="{FF2B5EF4-FFF2-40B4-BE49-F238E27FC236}">
                <a16:creationId xmlns:a16="http://schemas.microsoft.com/office/drawing/2014/main" id="{4DD63679-E11D-41B1-9DD9-1A1B8C8AEB24}"/>
              </a:ext>
            </a:extLst>
          </p:cNvPr>
          <p:cNvSpPr/>
          <p:nvPr/>
        </p:nvSpPr>
        <p:spPr>
          <a:xfrm rot="10800000" flipH="1">
            <a:off x="2590801" y="3150056"/>
            <a:ext cx="3962400" cy="2057845"/>
          </a:xfrm>
          <a:prstGeom prst="pentagon">
            <a:avLst/>
          </a:prstGeom>
          <a:gradFill>
            <a:gsLst>
              <a:gs pos="0">
                <a:srgbClr val="FFC203"/>
              </a:gs>
              <a:gs pos="36657">
                <a:srgbClr val="FF7D25"/>
              </a:gs>
              <a:gs pos="77153">
                <a:srgbClr val="FF3847"/>
              </a:gs>
            </a:gsLst>
            <a:lin ang="5583834"/>
          </a:gradFill>
          <a:ln w="12700">
            <a:miter lim="400000"/>
          </a:ln>
        </p:spPr>
        <p:txBody>
          <a:bodyPr lIns="45718" tIns="45718" rIns="45718" bIns="45718" anchor="ctr"/>
          <a:lstStyle/>
          <a:p>
            <a:pPr>
              <a:defRPr>
                <a:solidFill>
                  <a:srgbClr val="FFFFFF"/>
                </a:solidFill>
              </a:defRPr>
            </a:pPr>
            <a:endParaRPr/>
          </a:p>
        </p:txBody>
      </p:sp>
      <p:sp>
        <p:nvSpPr>
          <p:cNvPr id="35" name="TextBox 52">
            <a:extLst>
              <a:ext uri="{FF2B5EF4-FFF2-40B4-BE49-F238E27FC236}">
                <a16:creationId xmlns:a16="http://schemas.microsoft.com/office/drawing/2014/main" id="{ABC12D7B-F465-4335-9D2F-8C5D17D6A436}"/>
              </a:ext>
            </a:extLst>
          </p:cNvPr>
          <p:cNvSpPr txBox="1"/>
          <p:nvPr/>
        </p:nvSpPr>
        <p:spPr>
          <a:xfrm>
            <a:off x="3086100" y="3429000"/>
            <a:ext cx="2971799" cy="1200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a:solidFill>
                  <a:srgbClr val="FFFFFF"/>
                </a:solidFill>
              </a:defRPr>
            </a:lvl1pPr>
          </a:lstStyle>
          <a:p>
            <a:pPr algn="ctr"/>
            <a:r>
              <a:rPr lang="nl-NL" sz="2400" dirty="0"/>
              <a:t>Wat houdt ‘proportioneel’ optreden in?</a:t>
            </a:r>
            <a:r>
              <a:rPr sz="2400" dirty="0"/>
              <a:t>     </a:t>
            </a:r>
          </a:p>
        </p:txBody>
      </p:sp>
      <p:sp>
        <p:nvSpPr>
          <p:cNvPr id="38" name="Tekstvak 37">
            <a:extLst>
              <a:ext uri="{FF2B5EF4-FFF2-40B4-BE49-F238E27FC236}">
                <a16:creationId xmlns:a16="http://schemas.microsoft.com/office/drawing/2014/main" id="{A0DE7A42-E2CA-4B54-BE64-9D895642FFD7}"/>
              </a:ext>
            </a:extLst>
          </p:cNvPr>
          <p:cNvSpPr txBox="1"/>
          <p:nvPr/>
        </p:nvSpPr>
        <p:spPr>
          <a:xfrm>
            <a:off x="649184" y="2326077"/>
            <a:ext cx="7772400" cy="400110"/>
          </a:xfrm>
          <a:prstGeom prst="rect">
            <a:avLst/>
          </a:prstGeom>
          <a:noFill/>
        </p:spPr>
        <p:txBody>
          <a:bodyPr wrap="square">
            <a:spAutoFit/>
          </a:bodyPr>
          <a:lstStyle/>
          <a:p>
            <a:pPr algn="ctr"/>
            <a:r>
              <a:rPr lang="en-GB" sz="2000" dirty="0">
                <a:latin typeface="Calibri" panose="020F0502020204030204" pitchFamily="34" charset="0"/>
                <a:ea typeface="Times New Roman" panose="02020603050405020304" pitchFamily="18" charset="0"/>
                <a:cs typeface="Times New Roman" panose="02020603050405020304" pitchFamily="18" charset="0"/>
              </a:rPr>
              <a:t>In </a:t>
            </a:r>
            <a:r>
              <a:rPr lang="en-GB" sz="2000" dirty="0" err="1">
                <a:latin typeface="Calibri" panose="020F0502020204030204" pitchFamily="34" charset="0"/>
                <a:ea typeface="Times New Roman" panose="02020603050405020304" pitchFamily="18" charset="0"/>
                <a:cs typeface="Times New Roman" panose="02020603050405020304" pitchFamily="18" charset="0"/>
              </a:rPr>
              <a:t>relatie</a:t>
            </a:r>
            <a:r>
              <a:rPr lang="en-GB" sz="2000" dirty="0">
                <a:latin typeface="Calibri" panose="020F0502020204030204" pitchFamily="34" charset="0"/>
                <a:ea typeface="Times New Roman" panose="02020603050405020304" pitchFamily="18" charset="0"/>
                <a:cs typeface="Times New Roman" panose="02020603050405020304" pitchFamily="18" charset="0"/>
              </a:rPr>
              <a:t> tot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reactie</a:t>
            </a:r>
            <a:r>
              <a:rPr lang="en-GB" sz="2000" dirty="0">
                <a:latin typeface="Calibri" panose="020F0502020204030204" pitchFamily="34" charset="0"/>
                <a:ea typeface="Times New Roman" panose="02020603050405020304" pitchFamily="18" charset="0"/>
                <a:cs typeface="Times New Roman" panose="02020603050405020304" pitchFamily="18" charset="0"/>
              </a:rPr>
              <a:t> van </a:t>
            </a:r>
            <a:r>
              <a:rPr lang="en-GB" sz="2000" dirty="0" err="1">
                <a:latin typeface="Calibri" panose="020F0502020204030204" pitchFamily="34" charset="0"/>
                <a:ea typeface="Times New Roman" panose="02020603050405020304" pitchFamily="18" charset="0"/>
                <a:cs typeface="Times New Roman" panose="02020603050405020304" pitchFamily="18" charset="0"/>
              </a:rPr>
              <a:t>overheden</a:t>
            </a:r>
            <a:r>
              <a:rPr lang="en-GB" sz="2000" dirty="0">
                <a:latin typeface="Calibri" panose="020F0502020204030204" pitchFamily="34" charset="0"/>
                <a:ea typeface="Times New Roman" panose="02020603050405020304" pitchFamily="18" charset="0"/>
                <a:cs typeface="Times New Roman" panose="02020603050405020304" pitchFamily="18" charset="0"/>
              </a:rPr>
              <a:t> op </a:t>
            </a:r>
            <a:r>
              <a:rPr lang="en-GB" sz="2000" dirty="0" err="1">
                <a:latin typeface="Calibri" panose="020F0502020204030204" pitchFamily="34" charset="0"/>
                <a:ea typeface="Times New Roman" panose="02020603050405020304" pitchFamily="18" charset="0"/>
                <a:cs typeface="Times New Roman" panose="02020603050405020304" pitchFamily="18" charset="0"/>
              </a:rPr>
              <a:t>bedreigingen</a:t>
            </a:r>
            <a:r>
              <a:rPr lang="en-GB" sz="2000" dirty="0">
                <a:latin typeface="Calibri" panose="020F0502020204030204" pitchFamily="34" charset="0"/>
                <a:ea typeface="Times New Roman" panose="02020603050405020304" pitchFamily="18" charset="0"/>
                <a:cs typeface="Times New Roman" panose="02020603050405020304" pitchFamily="18" charset="0"/>
              </a:rPr>
              <a:t> van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veiligheid</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000" dirty="0"/>
          </a:p>
        </p:txBody>
      </p:sp>
      <p:sp>
        <p:nvSpPr>
          <p:cNvPr id="39" name="Tekstvak 38">
            <a:extLst>
              <a:ext uri="{FF2B5EF4-FFF2-40B4-BE49-F238E27FC236}">
                <a16:creationId xmlns:a16="http://schemas.microsoft.com/office/drawing/2014/main" id="{40F4C2EB-C50C-483D-A45D-706AFD66AD25}"/>
              </a:ext>
            </a:extLst>
          </p:cNvPr>
          <p:cNvSpPr txBox="1"/>
          <p:nvPr/>
        </p:nvSpPr>
        <p:spPr>
          <a:xfrm>
            <a:off x="381000" y="3055091"/>
            <a:ext cx="2514600" cy="369332"/>
          </a:xfrm>
          <a:prstGeom prst="rect">
            <a:avLst/>
          </a:prstGeom>
          <a:noFill/>
        </p:spPr>
        <p:txBody>
          <a:bodyPr wrap="square">
            <a:spAutoFit/>
          </a:bodyPr>
          <a:lstStyle/>
          <a:p>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Belangrijke kenmerken:</a:t>
            </a:r>
            <a:endParaRPr lang="nl-NL" dirty="0"/>
          </a:p>
        </p:txBody>
      </p:sp>
      <p:sp>
        <p:nvSpPr>
          <p:cNvPr id="40" name="Tekstvak 39">
            <a:extLst>
              <a:ext uri="{FF2B5EF4-FFF2-40B4-BE49-F238E27FC236}">
                <a16:creationId xmlns:a16="http://schemas.microsoft.com/office/drawing/2014/main" id="{1A430112-D4B0-4DD0-B63C-3ED3F5F48F8C}"/>
              </a:ext>
            </a:extLst>
          </p:cNvPr>
          <p:cNvSpPr txBox="1"/>
          <p:nvPr/>
        </p:nvSpPr>
        <p:spPr>
          <a:xfrm>
            <a:off x="6324600" y="3055091"/>
            <a:ext cx="2514600" cy="646331"/>
          </a:xfrm>
          <a:prstGeom prst="rect">
            <a:avLst/>
          </a:prstGeom>
          <a:noFill/>
        </p:spPr>
        <p:txBody>
          <a:bodyPr wrap="square">
            <a:spAutoFit/>
          </a:bodyPr>
          <a:lstStyle/>
          <a:p>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Vermijd het veroorzaken van onnodig leed</a:t>
            </a:r>
            <a:endParaRPr lang="en-GB" dirty="0"/>
          </a:p>
        </p:txBody>
      </p:sp>
      <p:sp>
        <p:nvSpPr>
          <p:cNvPr id="41" name="Tekstvak 40">
            <a:extLst>
              <a:ext uri="{FF2B5EF4-FFF2-40B4-BE49-F238E27FC236}">
                <a16:creationId xmlns:a16="http://schemas.microsoft.com/office/drawing/2014/main" id="{57A438A4-9E01-4D3C-B2FB-8A318AB3BD8B}"/>
              </a:ext>
            </a:extLst>
          </p:cNvPr>
          <p:cNvSpPr txBox="1"/>
          <p:nvPr/>
        </p:nvSpPr>
        <p:spPr>
          <a:xfrm>
            <a:off x="381000" y="4466759"/>
            <a:ext cx="2705100" cy="923330"/>
          </a:xfrm>
          <a:prstGeom prst="rect">
            <a:avLst/>
          </a:prstGeom>
          <a:noFill/>
        </p:spPr>
        <p:txBody>
          <a:bodyPr wrap="square">
            <a:spAutoFit/>
          </a:bodyPr>
          <a:lstStyle/>
          <a:p>
            <a:r>
              <a:rPr lang="nl-NL">
                <a:solidFill>
                  <a:srgbClr val="000000"/>
                </a:solidFill>
                <a:latin typeface="Calibri" panose="020F0502020204030204" pitchFamily="34" charset="0"/>
                <a:ea typeface="Calibri" panose="020F0502020204030204" pitchFamily="34" charset="0"/>
                <a:cs typeface="Times New Roman" panose="02020603050405020304" pitchFamily="18" charset="0"/>
              </a:rPr>
              <a:t>Kies een ingreep die meer positieve dan negatieve effecten heeft</a:t>
            </a:r>
            <a:endParaRPr lang="nl-NL" dirty="0"/>
          </a:p>
        </p:txBody>
      </p:sp>
      <p:sp>
        <p:nvSpPr>
          <p:cNvPr id="42" name="Tekstvak 41">
            <a:extLst>
              <a:ext uri="{FF2B5EF4-FFF2-40B4-BE49-F238E27FC236}">
                <a16:creationId xmlns:a16="http://schemas.microsoft.com/office/drawing/2014/main" id="{0F215623-8000-4544-B322-F49F8CA841FA}"/>
              </a:ext>
            </a:extLst>
          </p:cNvPr>
          <p:cNvSpPr txBox="1"/>
          <p:nvPr/>
        </p:nvSpPr>
        <p:spPr>
          <a:xfrm>
            <a:off x="6248400" y="4494519"/>
            <a:ext cx="2590800" cy="923330"/>
          </a:xfrm>
          <a:prstGeom prst="rect">
            <a:avLst/>
          </a:prstGeom>
          <a:noFill/>
        </p:spPr>
        <p:txBody>
          <a:bodyPr wrap="square">
            <a:spAutoFit/>
          </a:bodyPr>
          <a:lstStyle/>
          <a:p>
            <a:r>
              <a:rPr lang="nl-NL" dirty="0">
                <a:solidFill>
                  <a:srgbClr val="000000"/>
                </a:solidFill>
                <a:latin typeface="Calibri" panose="020F0502020204030204" pitchFamily="34" charset="0"/>
                <a:cs typeface="Times New Roman" panose="02020603050405020304" pitchFamily="18" charset="0"/>
              </a:rPr>
              <a:t>Het overheidsoptreden moet noodzakelijk zijn en bij het probleem passen</a:t>
            </a:r>
            <a:endParaRPr lang="nl-NL" dirty="0"/>
          </a:p>
        </p:txBody>
      </p:sp>
      <p:sp>
        <p:nvSpPr>
          <p:cNvPr id="10" name="Текстово поле 11">
            <a:extLst>
              <a:ext uri="{FF2B5EF4-FFF2-40B4-BE49-F238E27FC236}">
                <a16:creationId xmlns:a16="http://schemas.microsoft.com/office/drawing/2014/main" id="{1DBAF7D4-209B-46A5-B73B-2A594DF14AA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76540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4"/>
                                        </p:tgtEl>
                                        <p:attrNameLst>
                                          <p:attrName>style.visibility</p:attrName>
                                        </p:attrNameLst>
                                      </p:cBhvr>
                                      <p:to>
                                        <p:strVal val="visible"/>
                                      </p:to>
                                    </p:set>
                                    <p:animEffect transition="in" filter="box(out)">
                                      <p:cBhvr>
                                        <p:cTn id="7" dur="700"/>
                                        <p:tgtEl>
                                          <p:spTgt spid="34"/>
                                        </p:tgtEl>
                                      </p:cBhvr>
                                    </p:animEffect>
                                  </p:childTnLst>
                                </p:cTn>
                              </p:par>
                            </p:childTnLst>
                          </p:cTn>
                        </p:par>
                        <p:par>
                          <p:cTn id="8" fill="hold">
                            <p:stCondLst>
                              <p:cond delay="700"/>
                            </p:stCondLst>
                            <p:childTnLst>
                              <p:par>
                                <p:cTn id="9" presetID="22" presetClass="entr" presetSubtype="1" fill="hold" grpId="0" nodeType="afterEffect">
                                  <p:stCondLst>
                                    <p:cond delay="0"/>
                                  </p:stCondLst>
                                  <p:iterate>
                                    <p:tmAbs val="0"/>
                                  </p:iterate>
                                  <p:childTnLst>
                                    <p:set>
                                      <p:cBhvr>
                                        <p:cTn id="10" fill="hold"/>
                                        <p:tgtEl>
                                          <p:spTgt spid="35"/>
                                        </p:tgtEl>
                                        <p:attrNameLst>
                                          <p:attrName>style.visibility</p:attrName>
                                        </p:attrNameLst>
                                      </p:cBhvr>
                                      <p:to>
                                        <p:strVal val="visible"/>
                                      </p:to>
                                    </p:set>
                                    <p:animEffect transition="in" filter="wipe(up)">
                                      <p:cBhvr>
                                        <p:cTn id="11" dur="6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dvAuto="0"/>
      <p:bldP spid="35" grpId="0" animBg="1" advAuto="0"/>
      <p:bldP spid="39"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a:xfrm>
            <a:off x="823244" y="1399918"/>
            <a:ext cx="7772400" cy="685800"/>
          </a:xfrm>
        </p:spPr>
        <p:txBody>
          <a:bodyPr>
            <a:normAutofit/>
          </a:bodyPr>
          <a:lstStyle/>
          <a:p>
            <a:r>
              <a:rPr lang="en-GB" dirty="0" err="1"/>
              <a:t>Proportionele</a:t>
            </a:r>
            <a:r>
              <a:rPr lang="en-GB" dirty="0"/>
              <a:t> </a:t>
            </a:r>
            <a:r>
              <a:rPr lang="en-GB" dirty="0" err="1"/>
              <a:t>overheidsrespons</a:t>
            </a:r>
            <a:r>
              <a:rPr lang="en-GB" dirty="0"/>
              <a:t> – oef.1 </a:t>
            </a:r>
          </a:p>
        </p:txBody>
      </p:sp>
      <p:sp>
        <p:nvSpPr>
          <p:cNvPr id="36" name="Google Shape;18;p1">
            <a:extLst>
              <a:ext uri="{FF2B5EF4-FFF2-40B4-BE49-F238E27FC236}">
                <a16:creationId xmlns:a16="http://schemas.microsoft.com/office/drawing/2014/main" id="{9E793AD5-55EC-4900-AC69-8DC246358E32}"/>
              </a:ext>
            </a:extLst>
          </p:cNvPr>
          <p:cNvSpPr txBox="1"/>
          <p:nvPr/>
        </p:nvSpPr>
        <p:spPr>
          <a:xfrm>
            <a:off x="1776819" y="409695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87" name="Tekstvak 86">
            <a:extLst>
              <a:ext uri="{FF2B5EF4-FFF2-40B4-BE49-F238E27FC236}">
                <a16:creationId xmlns:a16="http://schemas.microsoft.com/office/drawing/2014/main" id="{3EDA245C-3957-4B62-955D-975E251AC84F}"/>
              </a:ext>
            </a:extLst>
          </p:cNvPr>
          <p:cNvSpPr txBox="1"/>
          <p:nvPr/>
        </p:nvSpPr>
        <p:spPr>
          <a:xfrm>
            <a:off x="2333048" y="2658321"/>
            <a:ext cx="4455017" cy="49212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lang="en-GB" sz="2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Wat is </a:t>
            </a:r>
            <a:r>
              <a:rPr lang="en-GB" sz="24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proportioneel</a:t>
            </a:r>
            <a:r>
              <a:rPr lang="en-GB" sz="2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Google Shape;18;p1">
            <a:extLst>
              <a:ext uri="{FF2B5EF4-FFF2-40B4-BE49-F238E27FC236}">
                <a16:creationId xmlns:a16="http://schemas.microsoft.com/office/drawing/2014/main" id="{41F2CEEF-FFAD-468E-B359-835ED7DCE7DD}"/>
              </a:ext>
            </a:extLst>
          </p:cNvPr>
          <p:cNvSpPr txBox="1"/>
          <p:nvPr/>
        </p:nvSpPr>
        <p:spPr>
          <a:xfrm>
            <a:off x="1776819" y="409695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8" name="Google Shape;25;p1">
            <a:extLst>
              <a:ext uri="{FF2B5EF4-FFF2-40B4-BE49-F238E27FC236}">
                <a16:creationId xmlns:a16="http://schemas.microsoft.com/office/drawing/2014/main" id="{B1FB5231-6E68-405F-8F07-40CA5DB1AED4}"/>
              </a:ext>
            </a:extLst>
          </p:cNvPr>
          <p:cNvSpPr/>
          <p:nvPr/>
        </p:nvSpPr>
        <p:spPr>
          <a:xfrm rot="3660516">
            <a:off x="6316385" y="3523596"/>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9" name="Google Shape;26;p1">
            <a:extLst>
              <a:ext uri="{FF2B5EF4-FFF2-40B4-BE49-F238E27FC236}">
                <a16:creationId xmlns:a16="http://schemas.microsoft.com/office/drawing/2014/main" id="{582F661D-20DD-49FD-98AE-527B80643932}"/>
              </a:ext>
            </a:extLst>
          </p:cNvPr>
          <p:cNvSpPr/>
          <p:nvPr/>
        </p:nvSpPr>
        <p:spPr>
          <a:xfrm rot="6244949">
            <a:off x="5651262" y="400393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28;p1">
            <a:extLst>
              <a:ext uri="{FF2B5EF4-FFF2-40B4-BE49-F238E27FC236}">
                <a16:creationId xmlns:a16="http://schemas.microsoft.com/office/drawing/2014/main" id="{CD72411A-E5F4-4BBD-B348-B6568A02BBAB}"/>
              </a:ext>
            </a:extLst>
          </p:cNvPr>
          <p:cNvSpPr/>
          <p:nvPr/>
        </p:nvSpPr>
        <p:spPr>
          <a:xfrm>
            <a:off x="6401411" y="2639439"/>
            <a:ext cx="1912911" cy="1157072"/>
          </a:xfrm>
          <a:prstGeom prst="ellipse">
            <a:avLst/>
          </a:prstGeom>
          <a:gradFill>
            <a:gsLst>
              <a:gs pos="0">
                <a:srgbClr val="8016EF"/>
              </a:gs>
              <a:gs pos="52281">
                <a:srgbClr val="6761F7"/>
              </a:gs>
              <a:gs pos="100000">
                <a:srgbClr val="4FACFE"/>
              </a:gs>
            </a:gsLst>
            <a:lin ang="10800000"/>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1" name="Google Shape;29;p1">
            <a:extLst>
              <a:ext uri="{FF2B5EF4-FFF2-40B4-BE49-F238E27FC236}">
                <a16:creationId xmlns:a16="http://schemas.microsoft.com/office/drawing/2014/main" id="{DE7244A5-BD3A-43C1-A5D0-352E05FE340A}"/>
              </a:ext>
            </a:extLst>
          </p:cNvPr>
          <p:cNvSpPr/>
          <p:nvPr/>
        </p:nvSpPr>
        <p:spPr>
          <a:xfrm>
            <a:off x="6483272" y="2726383"/>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rgbClr val="002060"/>
                </a:solidFill>
              </a:rPr>
              <a:t>instructies</a:t>
            </a:r>
            <a:endParaRPr dirty="0">
              <a:solidFill>
                <a:srgbClr val="002060"/>
              </a:solidFill>
            </a:endParaRPr>
          </a:p>
        </p:txBody>
      </p:sp>
      <p:sp>
        <p:nvSpPr>
          <p:cNvPr id="22" name="Google Shape;32;p1">
            <a:extLst>
              <a:ext uri="{FF2B5EF4-FFF2-40B4-BE49-F238E27FC236}">
                <a16:creationId xmlns:a16="http://schemas.microsoft.com/office/drawing/2014/main" id="{AF1393EF-27B8-4602-89F5-C51AF7CCCC35}"/>
              </a:ext>
            </a:extLst>
          </p:cNvPr>
          <p:cNvSpPr/>
          <p:nvPr/>
        </p:nvSpPr>
        <p:spPr>
          <a:xfrm rot="18009338" flipH="1">
            <a:off x="4328506" y="405462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3" name="Google Shape;33;p1">
            <a:extLst>
              <a:ext uri="{FF2B5EF4-FFF2-40B4-BE49-F238E27FC236}">
                <a16:creationId xmlns:a16="http://schemas.microsoft.com/office/drawing/2014/main" id="{8591CE5B-8062-4F47-A94C-FC223C5FB0EF}"/>
              </a:ext>
            </a:extLst>
          </p:cNvPr>
          <p:cNvSpPr/>
          <p:nvPr/>
        </p:nvSpPr>
        <p:spPr>
          <a:xfrm rot="16866473" flipH="1">
            <a:off x="2417849" y="345485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4" name="Google Shape;34;p1">
            <a:extLst>
              <a:ext uri="{FF2B5EF4-FFF2-40B4-BE49-F238E27FC236}">
                <a16:creationId xmlns:a16="http://schemas.microsoft.com/office/drawing/2014/main" id="{9E82AF71-BBD6-407A-83B7-4ABD4DEC4425}"/>
              </a:ext>
            </a:extLst>
          </p:cNvPr>
          <p:cNvSpPr/>
          <p:nvPr/>
        </p:nvSpPr>
        <p:spPr>
          <a:xfrm flipH="1">
            <a:off x="829677" y="2595245"/>
            <a:ext cx="1994595" cy="1157072"/>
          </a:xfrm>
          <a:prstGeom prst="ellipse">
            <a:avLst/>
          </a:prstGeom>
          <a:gradFill>
            <a:gsLst>
              <a:gs pos="0">
                <a:srgbClr val="FF3847"/>
              </a:gs>
              <a:gs pos="22847">
                <a:srgbClr val="FF3847"/>
              </a:gs>
              <a:gs pos="63343">
                <a:srgbClr val="FF7D25"/>
              </a:gs>
              <a:gs pos="100000">
                <a:srgbClr val="FFC203"/>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5" name="Google Shape;35;p1">
            <a:extLst>
              <a:ext uri="{FF2B5EF4-FFF2-40B4-BE49-F238E27FC236}">
                <a16:creationId xmlns:a16="http://schemas.microsoft.com/office/drawing/2014/main" id="{14DC8A1D-44AC-49EE-A8C3-C5261F10EFCC}"/>
              </a:ext>
            </a:extLst>
          </p:cNvPr>
          <p:cNvSpPr/>
          <p:nvPr/>
        </p:nvSpPr>
        <p:spPr>
          <a:xfrm flipH="1">
            <a:off x="946200" y="271345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rgbClr val="002060"/>
                </a:solidFill>
              </a:rPr>
              <a:t>doel</a:t>
            </a:r>
            <a:endParaRPr dirty="0">
              <a:solidFill>
                <a:srgbClr val="002060"/>
              </a:solidFill>
            </a:endParaRPr>
          </a:p>
        </p:txBody>
      </p:sp>
      <p:sp>
        <p:nvSpPr>
          <p:cNvPr id="26" name="Google Shape;37;p1">
            <a:extLst>
              <a:ext uri="{FF2B5EF4-FFF2-40B4-BE49-F238E27FC236}">
                <a16:creationId xmlns:a16="http://schemas.microsoft.com/office/drawing/2014/main" id="{F1F1F9EB-0599-44DD-BFA7-9AC2613096EC}"/>
              </a:ext>
            </a:extLst>
          </p:cNvPr>
          <p:cNvSpPr/>
          <p:nvPr/>
        </p:nvSpPr>
        <p:spPr>
          <a:xfrm flipH="1">
            <a:off x="2364989" y="3720016"/>
            <a:ext cx="1994598" cy="1157072"/>
          </a:xfrm>
          <a:prstGeom prst="ellipse">
            <a:avLst/>
          </a:prstGeom>
          <a:gradFill>
            <a:gsLst>
              <a:gs pos="0">
                <a:srgbClr val="FF0040"/>
              </a:gs>
              <a:gs pos="2372">
                <a:srgbClr val="FF0040"/>
              </a:gs>
              <a:gs pos="37053">
                <a:srgbClr val="FF0071"/>
              </a:gs>
              <a:gs pos="99150">
                <a:srgbClr val="FF00A2"/>
              </a:gs>
              <a:gs pos="100000">
                <a:srgbClr val="FF00A2"/>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7" name="Google Shape;38;p1">
            <a:extLst>
              <a:ext uri="{FF2B5EF4-FFF2-40B4-BE49-F238E27FC236}">
                <a16:creationId xmlns:a16="http://schemas.microsoft.com/office/drawing/2014/main" id="{46AB9499-2306-495B-B5AB-D6744C2E78A3}"/>
              </a:ext>
            </a:extLst>
          </p:cNvPr>
          <p:cNvSpPr/>
          <p:nvPr/>
        </p:nvSpPr>
        <p:spPr>
          <a:xfrm flipH="1">
            <a:off x="2507463" y="381141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rgbClr val="002060"/>
                </a:solidFill>
              </a:rPr>
              <a:t>doelgroep</a:t>
            </a:r>
            <a:endParaRPr dirty="0">
              <a:solidFill>
                <a:srgbClr val="002060"/>
              </a:solidFill>
            </a:endParaRPr>
          </a:p>
        </p:txBody>
      </p:sp>
      <p:sp>
        <p:nvSpPr>
          <p:cNvPr id="28" name="Google Shape;40;p1">
            <a:extLst>
              <a:ext uri="{FF2B5EF4-FFF2-40B4-BE49-F238E27FC236}">
                <a16:creationId xmlns:a16="http://schemas.microsoft.com/office/drawing/2014/main" id="{974475E2-2EC5-4BBF-8660-D91171F5BCF9}"/>
              </a:ext>
            </a:extLst>
          </p:cNvPr>
          <p:cNvSpPr/>
          <p:nvPr/>
        </p:nvSpPr>
        <p:spPr>
          <a:xfrm flipH="1">
            <a:off x="4585503" y="3771696"/>
            <a:ext cx="1994594" cy="1157072"/>
          </a:xfrm>
          <a:prstGeom prst="ellipse">
            <a:avLst/>
          </a:prstGeom>
          <a:gradFill>
            <a:gsLst>
              <a:gs pos="924">
                <a:srgbClr val="C3EA03"/>
              </a:gs>
              <a:gs pos="53178">
                <a:srgbClr val="67CE02"/>
              </a:gs>
              <a:gs pos="100000">
                <a:srgbClr val="0CB100"/>
              </a:gs>
            </a:gsLst>
          </a:gradFill>
          <a:ln w="12700">
            <a:miter lim="400000"/>
          </a:ln>
        </p:spPr>
        <p:txBody>
          <a:bodyPr lIns="0" tIns="0" rIns="0" bIns="0" anchor="ctr"/>
          <a:lstStyle/>
          <a:p>
            <a:pPr>
              <a:defRPr>
                <a:solidFill>
                  <a:srgbClr val="FFFFFF"/>
                </a:solidFill>
              </a:defRPr>
            </a:pPr>
            <a:endParaRPr sz="1350"/>
          </a:p>
        </p:txBody>
      </p:sp>
      <p:sp>
        <p:nvSpPr>
          <p:cNvPr id="29" name="Google Shape;41;p1">
            <a:extLst>
              <a:ext uri="{FF2B5EF4-FFF2-40B4-BE49-F238E27FC236}">
                <a16:creationId xmlns:a16="http://schemas.microsoft.com/office/drawing/2014/main" id="{B32183A2-6DD3-4ACB-ACAC-B2F774E94D1E}"/>
              </a:ext>
            </a:extLst>
          </p:cNvPr>
          <p:cNvSpPr/>
          <p:nvPr/>
        </p:nvSpPr>
        <p:spPr>
          <a:xfrm flipH="1">
            <a:off x="4724573" y="387313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rgbClr val="002060"/>
                </a:solidFill>
              </a:rPr>
              <a:t>duur</a:t>
            </a:r>
            <a:endParaRPr dirty="0">
              <a:solidFill>
                <a:srgbClr val="002060"/>
              </a:solidFill>
            </a:endParaRPr>
          </a:p>
        </p:txBody>
      </p:sp>
      <p:sp>
        <p:nvSpPr>
          <p:cNvPr id="30" name="Текстово поле 11">
            <a:extLst>
              <a:ext uri="{FF2B5EF4-FFF2-40B4-BE49-F238E27FC236}">
                <a16:creationId xmlns:a16="http://schemas.microsoft.com/office/drawing/2014/main" id="{23A60742-B996-4EC7-A8A7-197B9DEA480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9816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fade">
                                      <p:cBhvr>
                                        <p:cTn id="7" dur="600"/>
                                        <p:tgtEl>
                                          <p:spTgt spid="24"/>
                                        </p:tgtEl>
                                      </p:cBhvr>
                                    </p:animEffect>
                                  </p:childTnLst>
                                </p:cTn>
                              </p:par>
                              <p:par>
                                <p:cTn id="8" presetID="10" presetClass="entr" fill="hold" grpId="0" nodeType="withEffect">
                                  <p:stCondLst>
                                    <p:cond delay="0"/>
                                  </p:stCondLst>
                                  <p:iterate>
                                    <p:tmAbs val="0"/>
                                  </p:iterate>
                                  <p:childTnLst>
                                    <p:set>
                                      <p:cBhvr>
                                        <p:cTn id="9" fill="hold"/>
                                        <p:tgtEl>
                                          <p:spTgt spid="25"/>
                                        </p:tgtEl>
                                        <p:attrNameLst>
                                          <p:attrName>style.visibility</p:attrName>
                                        </p:attrNameLst>
                                      </p:cBhvr>
                                      <p:to>
                                        <p:strVal val="visible"/>
                                      </p:to>
                                    </p:set>
                                    <p:animEffect transition="in" filter="fade">
                                      <p:cBhvr>
                                        <p:cTn id="10" dur="600"/>
                                        <p:tgtEl>
                                          <p:spTgt spid="25"/>
                                        </p:tgtEl>
                                      </p:cBhvr>
                                    </p:animEffect>
                                  </p:childTnLst>
                                </p:cTn>
                              </p:par>
                              <p:par>
                                <p:cTn id="11" presetID="10" presetClass="entr" fill="hold" grpId="0" nodeType="withEffect">
                                  <p:stCondLst>
                                    <p:cond delay="0"/>
                                  </p:stCondLst>
                                  <p:iterate>
                                    <p:tmAbs val="0"/>
                                  </p:iterate>
                                  <p:childTnLst>
                                    <p:set>
                                      <p:cBhvr>
                                        <p:cTn id="12" fill="hold"/>
                                        <p:tgtEl>
                                          <p:spTgt spid="17"/>
                                        </p:tgtEl>
                                        <p:attrNameLst>
                                          <p:attrName>style.visibility</p:attrName>
                                        </p:attrNameLst>
                                      </p:cBhvr>
                                      <p:to>
                                        <p:strVal val="visible"/>
                                      </p:to>
                                    </p:set>
                                    <p:animEffect transition="in" filter="fade">
                                      <p:cBhvr>
                                        <p:cTn id="13" dur="600"/>
                                        <p:tgtEl>
                                          <p:spTgt spid="17"/>
                                        </p:tgtEl>
                                      </p:cBhvr>
                                    </p:animEffect>
                                  </p:childTnLst>
                                </p:cTn>
                              </p:par>
                              <p:par>
                                <p:cTn id="14" presetID="10" presetClass="entr" fill="hold" grpId="0" nodeType="withEffect">
                                  <p:stCondLst>
                                    <p:cond delay="0"/>
                                  </p:stCondLst>
                                  <p:iterate>
                                    <p:tmAbs val="0"/>
                                  </p:iterate>
                                  <p:childTnLst>
                                    <p:set>
                                      <p:cBhvr>
                                        <p:cTn id="15" fill="hold"/>
                                        <p:tgtEl>
                                          <p:spTgt spid="23"/>
                                        </p:tgtEl>
                                        <p:attrNameLst>
                                          <p:attrName>style.visibility</p:attrName>
                                        </p:attrNameLst>
                                      </p:cBhvr>
                                      <p:to>
                                        <p:strVal val="visible"/>
                                      </p:to>
                                    </p:set>
                                    <p:animEffect transition="in" filter="fade">
                                      <p:cBhvr>
                                        <p:cTn id="16" dur="600"/>
                                        <p:tgtEl>
                                          <p:spTgt spid="23"/>
                                        </p:tgtEl>
                                      </p:cBhvr>
                                    </p:animEffect>
                                  </p:childTnLst>
                                </p:cTn>
                              </p:par>
                              <p:par>
                                <p:cTn id="17" presetID="10" presetClass="entr" fill="hold" grpId="0" nodeType="withEffect">
                                  <p:stCondLst>
                                    <p:cond delay="0"/>
                                  </p:stCondLst>
                                  <p:iterate>
                                    <p:tmAbs val="0"/>
                                  </p:iterate>
                                  <p:childTnLst>
                                    <p:set>
                                      <p:cBhvr>
                                        <p:cTn id="18" fill="hold"/>
                                        <p:tgtEl>
                                          <p:spTgt spid="26"/>
                                        </p:tgtEl>
                                        <p:attrNameLst>
                                          <p:attrName>style.visibility</p:attrName>
                                        </p:attrNameLst>
                                      </p:cBhvr>
                                      <p:to>
                                        <p:strVal val="visible"/>
                                      </p:to>
                                    </p:set>
                                    <p:animEffect transition="in" filter="fade">
                                      <p:cBhvr>
                                        <p:cTn id="19" dur="600"/>
                                        <p:tgtEl>
                                          <p:spTgt spid="26"/>
                                        </p:tgtEl>
                                      </p:cBhvr>
                                    </p:animEffect>
                                  </p:childTnLst>
                                </p:cTn>
                              </p:par>
                              <p:par>
                                <p:cTn id="20" presetID="10" presetClass="entr" fill="hold" grpId="0" nodeType="withEffect">
                                  <p:stCondLst>
                                    <p:cond delay="0"/>
                                  </p:stCondLst>
                                  <p:iterate>
                                    <p:tmAbs val="0"/>
                                  </p:iterate>
                                  <p:childTnLst>
                                    <p:set>
                                      <p:cBhvr>
                                        <p:cTn id="21" fill="hold"/>
                                        <p:tgtEl>
                                          <p:spTgt spid="27"/>
                                        </p:tgtEl>
                                        <p:attrNameLst>
                                          <p:attrName>style.visibility</p:attrName>
                                        </p:attrNameLst>
                                      </p:cBhvr>
                                      <p:to>
                                        <p:strVal val="visible"/>
                                      </p:to>
                                    </p:set>
                                    <p:animEffect transition="in" filter="fade">
                                      <p:cBhvr>
                                        <p:cTn id="22" dur="600"/>
                                        <p:tgtEl>
                                          <p:spTgt spid="27"/>
                                        </p:tgtEl>
                                      </p:cBhvr>
                                    </p:animEffect>
                                  </p:childTnLst>
                                </p:cTn>
                              </p:par>
                              <p:par>
                                <p:cTn id="23" presetID="10" presetClass="entr" fill="hold" grpId="0" nodeType="withEffect">
                                  <p:stCondLst>
                                    <p:cond delay="0"/>
                                  </p:stCondLst>
                                  <p:iterate>
                                    <p:tmAbs val="0"/>
                                  </p:iterate>
                                  <p:childTnLst>
                                    <p:set>
                                      <p:cBhvr>
                                        <p:cTn id="24" fill="hold"/>
                                        <p:tgtEl>
                                          <p:spTgt spid="22"/>
                                        </p:tgtEl>
                                        <p:attrNameLst>
                                          <p:attrName>style.visibility</p:attrName>
                                        </p:attrNameLst>
                                      </p:cBhvr>
                                      <p:to>
                                        <p:strVal val="visible"/>
                                      </p:to>
                                    </p:set>
                                    <p:animEffect transition="in" filter="fade">
                                      <p:cBhvr>
                                        <p:cTn id="25" dur="600"/>
                                        <p:tgtEl>
                                          <p:spTgt spid="22"/>
                                        </p:tgtEl>
                                      </p:cBhvr>
                                    </p:animEffect>
                                  </p:childTnLst>
                                </p:cTn>
                              </p:par>
                              <p:par>
                                <p:cTn id="26" presetID="10" presetClass="entr" fill="hold" grpId="0" nodeType="withEffect">
                                  <p:stCondLst>
                                    <p:cond delay="0"/>
                                  </p:stCondLst>
                                  <p:iterate>
                                    <p:tmAbs val="0"/>
                                  </p:iterate>
                                  <p:childTnLst>
                                    <p:set>
                                      <p:cBhvr>
                                        <p:cTn id="27" fill="hold"/>
                                        <p:tgtEl>
                                          <p:spTgt spid="28"/>
                                        </p:tgtEl>
                                        <p:attrNameLst>
                                          <p:attrName>style.visibility</p:attrName>
                                        </p:attrNameLst>
                                      </p:cBhvr>
                                      <p:to>
                                        <p:strVal val="visible"/>
                                      </p:to>
                                    </p:set>
                                    <p:animEffect transition="in" filter="fade">
                                      <p:cBhvr>
                                        <p:cTn id="28" dur="600"/>
                                        <p:tgtEl>
                                          <p:spTgt spid="28"/>
                                        </p:tgtEl>
                                      </p:cBhvr>
                                    </p:animEffect>
                                  </p:childTnLst>
                                </p:cTn>
                              </p:par>
                              <p:par>
                                <p:cTn id="29" presetID="10" presetClass="entr" fill="hold" grpId="0" nodeType="withEffect">
                                  <p:stCondLst>
                                    <p:cond delay="0"/>
                                  </p:stCondLst>
                                  <p:iterate>
                                    <p:tmAbs val="0"/>
                                  </p:iterate>
                                  <p:childTnLst>
                                    <p:set>
                                      <p:cBhvr>
                                        <p:cTn id="30" fill="hold"/>
                                        <p:tgtEl>
                                          <p:spTgt spid="29"/>
                                        </p:tgtEl>
                                        <p:attrNameLst>
                                          <p:attrName>style.visibility</p:attrName>
                                        </p:attrNameLst>
                                      </p:cBhvr>
                                      <p:to>
                                        <p:strVal val="visible"/>
                                      </p:to>
                                    </p:set>
                                    <p:animEffect transition="in" filter="fade">
                                      <p:cBhvr>
                                        <p:cTn id="31" dur="600"/>
                                        <p:tgtEl>
                                          <p:spTgt spid="29"/>
                                        </p:tgtEl>
                                      </p:cBhvr>
                                    </p:animEffect>
                                  </p:childTnLst>
                                </p:cTn>
                              </p:par>
                              <p:par>
                                <p:cTn id="32" presetID="10" presetClass="entr" fill="hold" grpId="0" nodeType="withEffect">
                                  <p:stCondLst>
                                    <p:cond delay="0"/>
                                  </p:stCondLst>
                                  <p:iterate>
                                    <p:tmAbs val="0"/>
                                  </p:iterate>
                                  <p:childTnLst>
                                    <p:set>
                                      <p:cBhvr>
                                        <p:cTn id="33" fill="hold"/>
                                        <p:tgtEl>
                                          <p:spTgt spid="19"/>
                                        </p:tgtEl>
                                        <p:attrNameLst>
                                          <p:attrName>style.visibility</p:attrName>
                                        </p:attrNameLst>
                                      </p:cBhvr>
                                      <p:to>
                                        <p:strVal val="visible"/>
                                      </p:to>
                                    </p:set>
                                    <p:animEffect transition="in" filter="fade">
                                      <p:cBhvr>
                                        <p:cTn id="34" dur="600"/>
                                        <p:tgtEl>
                                          <p:spTgt spid="19"/>
                                        </p:tgtEl>
                                      </p:cBhvr>
                                    </p:animEffect>
                                  </p:childTnLst>
                                </p:cTn>
                              </p:par>
                              <p:par>
                                <p:cTn id="35" presetID="10" presetClass="entr" fill="hold" grpId="0" nodeType="withEffect">
                                  <p:stCondLst>
                                    <p:cond delay="0"/>
                                  </p:stCondLst>
                                  <p:iterate>
                                    <p:tmAbs val="0"/>
                                  </p:iterate>
                                  <p:childTnLst>
                                    <p:set>
                                      <p:cBhvr>
                                        <p:cTn id="36" fill="hold"/>
                                        <p:tgtEl>
                                          <p:spTgt spid="18"/>
                                        </p:tgtEl>
                                        <p:attrNameLst>
                                          <p:attrName>style.visibility</p:attrName>
                                        </p:attrNameLst>
                                      </p:cBhvr>
                                      <p:to>
                                        <p:strVal val="visible"/>
                                      </p:to>
                                    </p:set>
                                    <p:animEffect transition="in" filter="fade">
                                      <p:cBhvr>
                                        <p:cTn id="37" dur="600"/>
                                        <p:tgtEl>
                                          <p:spTgt spid="18"/>
                                        </p:tgtEl>
                                      </p:cBhvr>
                                    </p:animEffect>
                                  </p:childTnLst>
                                </p:cTn>
                              </p:par>
                              <p:par>
                                <p:cTn id="38" presetID="10" presetClass="entr" fill="hold" grpId="0" nodeType="withEffect">
                                  <p:stCondLst>
                                    <p:cond delay="0"/>
                                  </p:stCondLst>
                                  <p:iterate>
                                    <p:tmAbs val="0"/>
                                  </p:iterate>
                                  <p:childTnLst>
                                    <p:set>
                                      <p:cBhvr>
                                        <p:cTn id="39" fill="hold"/>
                                        <p:tgtEl>
                                          <p:spTgt spid="20"/>
                                        </p:tgtEl>
                                        <p:attrNameLst>
                                          <p:attrName>style.visibility</p:attrName>
                                        </p:attrNameLst>
                                      </p:cBhvr>
                                      <p:to>
                                        <p:strVal val="visible"/>
                                      </p:to>
                                    </p:set>
                                    <p:animEffect transition="in" filter="fade">
                                      <p:cBhvr>
                                        <p:cTn id="40" dur="600"/>
                                        <p:tgtEl>
                                          <p:spTgt spid="20"/>
                                        </p:tgtEl>
                                      </p:cBhvr>
                                    </p:animEffect>
                                  </p:childTnLst>
                                </p:cTn>
                              </p:par>
                              <p:par>
                                <p:cTn id="41" presetID="10" presetClass="entr" fill="hold" grpId="0" nodeType="withEffect">
                                  <p:stCondLst>
                                    <p:cond delay="0"/>
                                  </p:stCondLst>
                                  <p:iterate>
                                    <p:tmAbs val="0"/>
                                  </p:iterate>
                                  <p:childTnLst>
                                    <p:set>
                                      <p:cBhvr>
                                        <p:cTn id="42" fill="hold"/>
                                        <p:tgtEl>
                                          <p:spTgt spid="21"/>
                                        </p:tgtEl>
                                        <p:attrNameLst>
                                          <p:attrName>style.visibility</p:attrName>
                                        </p:attrNameLst>
                                      </p:cBhvr>
                                      <p:to>
                                        <p:strVal val="visible"/>
                                      </p:to>
                                    </p:set>
                                    <p:animEffect transition="in" filter="fade">
                                      <p:cBhvr>
                                        <p:cTn id="43" dur="6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dvAuto="0"/>
      <p:bldP spid="18" grpId="0" animBg="1" advAuto="0"/>
      <p:bldP spid="19"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P spid="29"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normAutofit fontScale="90000"/>
          </a:bodyPr>
          <a:lstStyle/>
          <a:p>
            <a:r>
              <a:rPr lang="nl-NL" dirty="0"/>
              <a:t>Proportionele overheidsreactie </a:t>
            </a:r>
            <a:r>
              <a:rPr lang="en-GB" dirty="0"/>
              <a:t>– </a:t>
            </a:r>
            <a:r>
              <a:rPr lang="en-GB" dirty="0" err="1"/>
              <a:t>oef</a:t>
            </a:r>
            <a:r>
              <a:rPr lang="en-GB" dirty="0"/>
              <a:t>. 2 scenario 1</a:t>
            </a:r>
          </a:p>
        </p:txBody>
      </p:sp>
      <p:sp>
        <p:nvSpPr>
          <p:cNvPr id="4" name="Tijdelijke aanduiding voor datum 3">
            <a:extLst>
              <a:ext uri="{FF2B5EF4-FFF2-40B4-BE49-F238E27FC236}">
                <a16:creationId xmlns:a16="http://schemas.microsoft.com/office/drawing/2014/main" id="{C9578ADF-D460-4259-8671-36805CA5377C}"/>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741033A8-03B5-4E53-B683-794B982C452F}"/>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23</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496407" y="4593419"/>
            <a:ext cx="2381240" cy="1194105"/>
          </a:xfrm>
          <a:prstGeom prst="ellipse">
            <a:avLst/>
          </a:prstGeom>
          <a:gradFill>
            <a:gsLst>
              <a:gs pos="0">
                <a:srgbClr val="FFC203"/>
              </a:gs>
              <a:gs pos="36657">
                <a:srgbClr val="FF7D25"/>
              </a:gs>
              <a:gs pos="77153">
                <a:srgbClr val="FF3847"/>
              </a:gs>
            </a:gsLst>
          </a:gradFill>
          <a:ln w="12700">
            <a:miter lim="400000"/>
          </a:ln>
        </p:spPr>
        <p:txBody>
          <a:bodyPr lIns="34289" rIns="34289" anchor="ctr"/>
          <a:lstStyle/>
          <a:p>
            <a:pPr algn="ctr">
              <a:defRPr>
                <a:solidFill>
                  <a:srgbClr val="FFFFFF"/>
                </a:solidFill>
              </a:defRPr>
            </a:pPr>
            <a:r>
              <a:rPr lang="nl-NL" sz="1600" dirty="0"/>
              <a:t>Argumenten voor proportionaliteit</a:t>
            </a:r>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553200" y="4572009"/>
            <a:ext cx="2362200" cy="1116607"/>
          </a:xfrm>
          <a:prstGeom prst="ellipse">
            <a:avLst/>
          </a:prstGeom>
          <a:gradFill>
            <a:gsLst>
              <a:gs pos="0">
                <a:srgbClr val="FFEA03"/>
              </a:gs>
              <a:gs pos="70683">
                <a:srgbClr val="FFBA02"/>
              </a:gs>
              <a:gs pos="97580">
                <a:srgbClr val="FF8A00"/>
              </a:gs>
            </a:gsLst>
          </a:gradFill>
          <a:ln w="12700">
            <a:miter lim="400000"/>
          </a:ln>
        </p:spPr>
        <p:txBody>
          <a:bodyPr lIns="34289" rIns="34289" anchor="ctr"/>
          <a:lstStyle/>
          <a:p>
            <a:pPr algn="ctr">
              <a:defRPr>
                <a:solidFill>
                  <a:srgbClr val="FFFFFF"/>
                </a:solidFill>
              </a:defRPr>
            </a:pPr>
            <a:r>
              <a:rPr lang="nl-NL" sz="1600" dirty="0"/>
              <a:t>Argumenten voor disproportionaliteit</a:t>
            </a:r>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gradFill>
            <a:gsLst>
              <a:gs pos="0">
                <a:srgbClr val="F000C6"/>
              </a:gs>
              <a:gs pos="46532">
                <a:srgbClr val="B800C4"/>
              </a:gs>
              <a:gs pos="100000">
                <a:srgbClr val="8000C2"/>
              </a:gs>
            </a:gsLst>
          </a:gradFill>
          <a:ln w="12700">
            <a:miter lim="400000"/>
          </a:ln>
        </p:spPr>
        <p:txBody>
          <a:bodyPr lIns="34289" rIns="34289" anchor="ctr"/>
          <a:lstStyle/>
          <a:p>
            <a:pPr algn="ctr">
              <a:defRPr>
                <a:solidFill>
                  <a:srgbClr val="FFFFFF"/>
                </a:solidFill>
              </a:defRPr>
            </a:pPr>
            <a:r>
              <a:rPr lang="en-GB" i="1" dirty="0"/>
              <a:t>Were the actions of the school and police proportionate? </a:t>
            </a:r>
            <a:endParaRPr dirty="0"/>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200" dirty="0">
                  <a:solidFill>
                    <a:srgbClr val="0046D2"/>
                  </a:solidFill>
                  <a:latin typeface="Ink Free" panose="03080402000500000000" pitchFamily="66" charset="0"/>
                </a:rPr>
                <a:t>Lees de casus</a:t>
              </a:r>
              <a:endParaRPr sz="3200" dirty="0">
                <a:solidFill>
                  <a:srgbClr val="0046D2"/>
                </a:solidFill>
                <a:latin typeface="Ink Free" panose="03080402000500000000" pitchFamily="66" charset="0"/>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p:cNvCxnSpPr>
          <p:nvPr/>
        </p:nvCxnSpPr>
        <p:spPr>
          <a:xfrm>
            <a:off x="4731798" y="3994870"/>
            <a:ext cx="2123"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5" name="Текстово поле 11">
            <a:extLst>
              <a:ext uri="{FF2B5EF4-FFF2-40B4-BE49-F238E27FC236}">
                <a16:creationId xmlns:a16="http://schemas.microsoft.com/office/drawing/2014/main" id="{11EDC881-8F78-42E5-9F2E-1AA21C7E142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06360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75D7E5-2717-4FF4-A2C5-18032B215406}"/>
              </a:ext>
            </a:extLst>
          </p:cNvPr>
          <p:cNvSpPr>
            <a:spLocks noGrp="1"/>
          </p:cNvSpPr>
          <p:nvPr>
            <p:ph type="body" sz="quarter" idx="13"/>
          </p:nvPr>
        </p:nvSpPr>
        <p:spPr>
          <a:xfrm>
            <a:off x="127165" y="1"/>
            <a:ext cx="4902035" cy="6356350"/>
          </a:xfrm>
        </p:spPr>
        <p:txBody>
          <a:bodyPr>
            <a:normAutofit/>
          </a:bodyPr>
          <a:lstStyle/>
          <a:p>
            <a:pPr marL="0" indent="0" algn="ctr">
              <a:lnSpc>
                <a:spcPct val="115000"/>
              </a:lnSpc>
              <a:spcAft>
                <a:spcPts val="600"/>
              </a:spcAft>
              <a:buNone/>
            </a:pPr>
            <a:endParaRPr lang="en-GB" sz="1800" b="1" dirty="0">
              <a:latin typeface="Calibri" panose="020F0502020204030204" pitchFamily="34" charset="0"/>
              <a:cs typeface="Times New Roman" panose="02020603050405020304" pitchFamily="18" charset="0"/>
            </a:endParaRPr>
          </a:p>
          <a:p>
            <a:pPr marL="0" indent="0" algn="ctr">
              <a:lnSpc>
                <a:spcPct val="115000"/>
              </a:lnSpc>
              <a:spcAft>
                <a:spcPts val="600"/>
              </a:spcAft>
              <a:buNone/>
            </a:pPr>
            <a:r>
              <a:rPr lang="en-GB" sz="1800" b="1" dirty="0">
                <a:latin typeface="Calibri" panose="020F0502020204030204" pitchFamily="34" charset="0"/>
                <a:cs typeface="Times New Roman" panose="02020603050405020304" pitchFamily="18" charset="0"/>
              </a:rPr>
              <a:t>Scenario </a:t>
            </a:r>
            <a:r>
              <a:rPr lang="en-GB" sz="1800" b="1" i="1" dirty="0" err="1">
                <a:latin typeface="Calibri" panose="020F0502020204030204" pitchFamily="34" charset="0"/>
                <a:cs typeface="Times New Roman" panose="02020603050405020304" pitchFamily="18" charset="0"/>
              </a:rPr>
              <a:t>Verplicht</a:t>
            </a:r>
            <a:r>
              <a:rPr lang="en-GB" sz="1800" b="1" i="1" dirty="0">
                <a:latin typeface="Calibri" panose="020F0502020204030204" pitchFamily="34" charset="0"/>
                <a:cs typeface="Times New Roman" panose="02020603050405020304" pitchFamily="18" charset="0"/>
              </a:rPr>
              <a:t> </a:t>
            </a:r>
            <a:r>
              <a:rPr lang="en-GB" sz="1800" b="1" i="1" dirty="0" err="1">
                <a:latin typeface="Calibri" panose="020F0502020204030204" pitchFamily="34" charset="0"/>
                <a:cs typeface="Times New Roman" panose="02020603050405020304" pitchFamily="18" charset="0"/>
              </a:rPr>
              <a:t>naar</a:t>
            </a:r>
            <a:r>
              <a:rPr lang="en-GB" sz="1800" b="1" i="1" dirty="0">
                <a:latin typeface="Calibri" panose="020F0502020204030204" pitchFamily="34" charset="0"/>
                <a:cs typeface="Times New Roman" panose="02020603050405020304" pitchFamily="18" charset="0"/>
              </a:rPr>
              <a:t> school</a:t>
            </a:r>
          </a:p>
          <a:p>
            <a:pPr marL="0" indent="0" algn="just">
              <a:lnSpc>
                <a:spcPct val="115000"/>
              </a:lnSpc>
              <a:spcAft>
                <a:spcPts val="600"/>
              </a:spcAft>
              <a:buNone/>
            </a:pPr>
            <a:r>
              <a:rPr lang="nl-NL" sz="1500" dirty="0">
                <a:effectLst/>
                <a:latin typeface="Calibri" panose="020F0502020204030204" pitchFamily="34" charset="0"/>
                <a:ea typeface="Calibri" panose="020F0502020204030204" pitchFamily="34" charset="0"/>
                <a:cs typeface="Times New Roman" panose="02020603050405020304" pitchFamily="18" charset="0"/>
              </a:rPr>
              <a:t>Een jong echtpaar dat een andere godsdienst aanhangt dan de meerderheid, vestigt zich in een wijk waar alle bewoners de meerderheidsgodsdienst aanhangen. Er is geen school in de buurt die godsdienstig onderwijs aanbiedt, noch vanuit godsdienstig oogpunt aanvaardbare maaltijden die zijn aangepast aan de behoeften van de 7-jarige dochter van het echtpaar. </a:t>
            </a:r>
          </a:p>
          <a:p>
            <a:pPr marL="0" indent="0" algn="just">
              <a:lnSpc>
                <a:spcPct val="115000"/>
              </a:lnSpc>
              <a:spcAft>
                <a:spcPts val="600"/>
              </a:spcAft>
              <a:buNone/>
            </a:pPr>
            <a:r>
              <a:rPr lang="nl-NL" sz="1500" dirty="0">
                <a:effectLst/>
                <a:latin typeface="Calibri" panose="020F0502020204030204" pitchFamily="34" charset="0"/>
                <a:ea typeface="Calibri" panose="020F0502020204030204" pitchFamily="34" charset="0"/>
                <a:cs typeface="Times New Roman" panose="02020603050405020304" pitchFamily="18" charset="0"/>
              </a:rPr>
              <a:t>Ondanks pogingen tot bemiddeling tussen het echtpaar en de school, die bereid is enkele wijzigingen aan te brengen in haar voedingsplan maar niet bereid is godsdienstonderwijs in te voeren dat is aangepast aan de minderheidsgodsdienst, weigert het echtpaar hun dochter naar school te sturen en overtreedt daarmee de wet volgens welke alle kinderen verplicht zijn naar school te gaan. </a:t>
            </a:r>
          </a:p>
          <a:p>
            <a:pPr marL="0" indent="0" algn="just">
              <a:lnSpc>
                <a:spcPct val="115000"/>
              </a:lnSpc>
              <a:spcAft>
                <a:spcPts val="600"/>
              </a:spcAft>
              <a:buNone/>
            </a:pPr>
            <a:r>
              <a:rPr lang="nl-NL" sz="1500" dirty="0">
                <a:effectLst/>
                <a:latin typeface="Calibri" panose="020F0502020204030204" pitchFamily="34" charset="0"/>
                <a:ea typeface="Calibri" panose="020F0502020204030204" pitchFamily="34" charset="0"/>
                <a:cs typeface="Times New Roman" panose="02020603050405020304" pitchFamily="18" charset="0"/>
              </a:rPr>
              <a:t>Na een tijdje geeft de leerplichtambtenaar de ouders een boete en worden ze veroordeeld tot een taakstraf. Tegelijkertijd wordt de dochter gedwongen naar de plaatselijke school te gaan, waar ze wordt gepest vanwege haar afwijkende uiterlijk en gedrag. </a:t>
            </a:r>
            <a:endParaRPr lang="nl-NL" dirty="0"/>
          </a:p>
        </p:txBody>
      </p:sp>
      <p:sp>
        <p:nvSpPr>
          <p:cNvPr id="4" name="Tijdelijke aanduiding voor voettekst 3">
            <a:extLst>
              <a:ext uri="{FF2B5EF4-FFF2-40B4-BE49-F238E27FC236}">
                <a16:creationId xmlns:a16="http://schemas.microsoft.com/office/drawing/2014/main" id="{AC957A59-8367-48DC-92F0-983949F583F0}"/>
              </a:ext>
            </a:extLst>
          </p:cNvPr>
          <p:cNvSpPr>
            <a:spLocks noGrp="1"/>
          </p:cNvSpPr>
          <p:nvPr>
            <p:ph type="ftr" sz="quarter" idx="11"/>
          </p:nvPr>
        </p:nvSpPr>
        <p:spPr/>
        <p:txBody>
          <a:bodyPr/>
          <a:lstStyle/>
          <a:p>
            <a:r>
              <a:rPr lang="en-US"/>
              <a:t>www.armourproject.eu</a:t>
            </a:r>
            <a:endParaRPr lang="en-US" dirty="0"/>
          </a:p>
        </p:txBody>
      </p:sp>
      <p:sp>
        <p:nvSpPr>
          <p:cNvPr id="6" name="Tijdelijke aanduiding voor tekst 1">
            <a:extLst>
              <a:ext uri="{FF2B5EF4-FFF2-40B4-BE49-F238E27FC236}">
                <a16:creationId xmlns:a16="http://schemas.microsoft.com/office/drawing/2014/main" id="{64101B96-8FCB-4A95-91CD-8580E5DE85C8}"/>
              </a:ext>
            </a:extLst>
          </p:cNvPr>
          <p:cNvSpPr txBox="1">
            <a:spLocks/>
          </p:cNvSpPr>
          <p:nvPr/>
        </p:nvSpPr>
        <p:spPr>
          <a:xfrm>
            <a:off x="5181601" y="838200"/>
            <a:ext cx="3352800" cy="551815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lnSpc>
                <a:spcPct val="115000"/>
              </a:lnSpc>
              <a:spcAft>
                <a:spcPts val="6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Was het niet opnemen van lessen godsdienstonderwijs proportioneel? Bedenk argumenten voor en tegen. </a:t>
            </a:r>
          </a:p>
          <a:p>
            <a:pPr marL="342900" lvl="0" indent="-342900">
              <a:lnSpc>
                <a:spcPct val="115000"/>
              </a:lnSpc>
              <a:spcAft>
                <a:spcPts val="6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Waren de opgelegde straffen en het feit dat de dochter gedwongen werd naar de plaatselijke school te gaan, een proportionele reactie van de autoriteiten? Graag argumenten voor en tegen. </a:t>
            </a:r>
          </a:p>
          <a:p>
            <a:pPr marL="342900" lvl="0" indent="-342900">
              <a:lnSpc>
                <a:spcPct val="115000"/>
              </a:lnSpc>
              <a:spcAft>
                <a:spcPts val="600"/>
              </a:spcAft>
              <a:buFont typeface="+mj-lt"/>
              <a:buAutoNum type="arabicPeriod"/>
            </a:pPr>
            <a:endParaRPr lang="nl-NL" sz="1400" dirty="0"/>
          </a:p>
        </p:txBody>
      </p:sp>
      <p:sp>
        <p:nvSpPr>
          <p:cNvPr id="5" name="Текстово поле 11">
            <a:extLst>
              <a:ext uri="{FF2B5EF4-FFF2-40B4-BE49-F238E27FC236}">
                <a16:creationId xmlns:a16="http://schemas.microsoft.com/office/drawing/2014/main" id="{B01D3ADA-3F2F-4C75-AA17-65C58AE0E80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472246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a:xfrm>
            <a:off x="823244" y="1399918"/>
            <a:ext cx="7772400" cy="685800"/>
          </a:xfrm>
        </p:spPr>
        <p:txBody>
          <a:bodyPr>
            <a:normAutofit/>
          </a:bodyPr>
          <a:lstStyle/>
          <a:p>
            <a:r>
              <a:rPr lang="en-GB" dirty="0"/>
              <a:t>Proportionate state response – scenario’s </a:t>
            </a:r>
          </a:p>
        </p:txBody>
      </p:sp>
      <p:sp>
        <p:nvSpPr>
          <p:cNvPr id="87" name="Tekstvak 86">
            <a:extLst>
              <a:ext uri="{FF2B5EF4-FFF2-40B4-BE49-F238E27FC236}">
                <a16:creationId xmlns:a16="http://schemas.microsoft.com/office/drawing/2014/main" id="{3EDA245C-3957-4B62-955D-975E251AC84F}"/>
              </a:ext>
            </a:extLst>
          </p:cNvPr>
          <p:cNvSpPr txBox="1"/>
          <p:nvPr/>
        </p:nvSpPr>
        <p:spPr>
          <a:xfrm>
            <a:off x="2906459" y="2419470"/>
            <a:ext cx="3252825" cy="49212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lang="en-GB"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Was </a:t>
            </a:r>
            <a:r>
              <a:rPr lang="en-GB" sz="2400"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dit</a:t>
            </a:r>
            <a:r>
              <a:rPr lang="en-GB"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proportioneel</a:t>
            </a:r>
            <a:r>
              <a:rPr lang="en-GB"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Google Shape;18;p1">
            <a:extLst>
              <a:ext uri="{FF2B5EF4-FFF2-40B4-BE49-F238E27FC236}">
                <a16:creationId xmlns:a16="http://schemas.microsoft.com/office/drawing/2014/main" id="{8DD752E8-0CE3-47CA-A483-256CDD23C192}"/>
              </a:ext>
            </a:extLst>
          </p:cNvPr>
          <p:cNvSpPr txBox="1"/>
          <p:nvPr/>
        </p:nvSpPr>
        <p:spPr>
          <a:xfrm>
            <a:off x="1776819" y="409695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8" name="Google Shape;25;p1">
            <a:extLst>
              <a:ext uri="{FF2B5EF4-FFF2-40B4-BE49-F238E27FC236}">
                <a16:creationId xmlns:a16="http://schemas.microsoft.com/office/drawing/2014/main" id="{FF01DBC5-F934-4D0D-8C9C-BF53FF2B09CF}"/>
              </a:ext>
            </a:extLst>
          </p:cNvPr>
          <p:cNvSpPr/>
          <p:nvPr/>
        </p:nvSpPr>
        <p:spPr>
          <a:xfrm rot="3660516">
            <a:off x="6267354" y="355082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9" name="Google Shape;26;p1">
            <a:extLst>
              <a:ext uri="{FF2B5EF4-FFF2-40B4-BE49-F238E27FC236}">
                <a16:creationId xmlns:a16="http://schemas.microsoft.com/office/drawing/2014/main" id="{3BA7EDAA-8159-4E93-8BE4-81AFA84DB14A}"/>
              </a:ext>
            </a:extLst>
          </p:cNvPr>
          <p:cNvSpPr/>
          <p:nvPr/>
        </p:nvSpPr>
        <p:spPr>
          <a:xfrm rot="6244949">
            <a:off x="5651262" y="400393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28;p1">
            <a:extLst>
              <a:ext uri="{FF2B5EF4-FFF2-40B4-BE49-F238E27FC236}">
                <a16:creationId xmlns:a16="http://schemas.microsoft.com/office/drawing/2014/main" id="{C6800873-660B-401F-90AA-ED302CC464A0}"/>
              </a:ext>
            </a:extLst>
          </p:cNvPr>
          <p:cNvSpPr/>
          <p:nvPr/>
        </p:nvSpPr>
        <p:spPr>
          <a:xfrm>
            <a:off x="6401411" y="2639439"/>
            <a:ext cx="1912911" cy="1157072"/>
          </a:xfrm>
          <a:prstGeom prst="ellipse">
            <a:avLst/>
          </a:prstGeom>
          <a:gradFill>
            <a:gsLst>
              <a:gs pos="0">
                <a:srgbClr val="8016EF"/>
              </a:gs>
              <a:gs pos="52281">
                <a:srgbClr val="6761F7"/>
              </a:gs>
              <a:gs pos="100000">
                <a:srgbClr val="4FACFE"/>
              </a:gs>
            </a:gsLst>
            <a:lin ang="10800000"/>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1" name="Google Shape;29;p1">
            <a:extLst>
              <a:ext uri="{FF2B5EF4-FFF2-40B4-BE49-F238E27FC236}">
                <a16:creationId xmlns:a16="http://schemas.microsoft.com/office/drawing/2014/main" id="{5D5E83B4-23F8-4106-B768-0B17811988B9}"/>
              </a:ext>
            </a:extLst>
          </p:cNvPr>
          <p:cNvSpPr/>
          <p:nvPr/>
        </p:nvSpPr>
        <p:spPr>
          <a:xfrm>
            <a:off x="6483272" y="2726383"/>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defRPr>
                <a:solidFill>
                  <a:srgbClr val="FFFFFF"/>
                </a:solidFill>
                <a:latin typeface="Avenir Roman"/>
                <a:ea typeface="Avenir Roman"/>
                <a:cs typeface="Avenir Roman"/>
                <a:sym typeface="Avenir Roman"/>
              </a:defRPr>
            </a:pPr>
            <a:r>
              <a:rPr lang="nl-NL" dirty="0">
                <a:solidFill>
                  <a:srgbClr val="002060"/>
                </a:solidFill>
              </a:rPr>
              <a:t>instructies</a:t>
            </a:r>
            <a:endParaRPr dirty="0">
              <a:solidFill>
                <a:srgbClr val="002060"/>
              </a:solidFill>
            </a:endParaRPr>
          </a:p>
        </p:txBody>
      </p:sp>
      <p:sp>
        <p:nvSpPr>
          <p:cNvPr id="22" name="Google Shape;32;p1">
            <a:extLst>
              <a:ext uri="{FF2B5EF4-FFF2-40B4-BE49-F238E27FC236}">
                <a16:creationId xmlns:a16="http://schemas.microsoft.com/office/drawing/2014/main" id="{25BFAC99-792D-4B90-AFAA-9C888EDED65C}"/>
              </a:ext>
            </a:extLst>
          </p:cNvPr>
          <p:cNvSpPr/>
          <p:nvPr/>
        </p:nvSpPr>
        <p:spPr>
          <a:xfrm rot="18009338" flipH="1">
            <a:off x="4328506" y="405462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3" name="Google Shape;33;p1">
            <a:extLst>
              <a:ext uri="{FF2B5EF4-FFF2-40B4-BE49-F238E27FC236}">
                <a16:creationId xmlns:a16="http://schemas.microsoft.com/office/drawing/2014/main" id="{2A8AD8EC-8165-46BC-BC1B-6D717304D311}"/>
              </a:ext>
            </a:extLst>
          </p:cNvPr>
          <p:cNvSpPr/>
          <p:nvPr/>
        </p:nvSpPr>
        <p:spPr>
          <a:xfrm rot="16866473" flipH="1">
            <a:off x="2417849" y="345485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4" name="Google Shape;34;p1">
            <a:extLst>
              <a:ext uri="{FF2B5EF4-FFF2-40B4-BE49-F238E27FC236}">
                <a16:creationId xmlns:a16="http://schemas.microsoft.com/office/drawing/2014/main" id="{5484C647-7149-4C46-A06A-4B2744176512}"/>
              </a:ext>
            </a:extLst>
          </p:cNvPr>
          <p:cNvSpPr/>
          <p:nvPr/>
        </p:nvSpPr>
        <p:spPr>
          <a:xfrm flipH="1">
            <a:off x="829677" y="2595245"/>
            <a:ext cx="1994595" cy="1157072"/>
          </a:xfrm>
          <a:prstGeom prst="ellipse">
            <a:avLst/>
          </a:prstGeom>
          <a:gradFill>
            <a:gsLst>
              <a:gs pos="0">
                <a:srgbClr val="FF3847"/>
              </a:gs>
              <a:gs pos="22847">
                <a:srgbClr val="FF3847"/>
              </a:gs>
              <a:gs pos="63343">
                <a:srgbClr val="FF7D25"/>
              </a:gs>
              <a:gs pos="100000">
                <a:srgbClr val="FFC203"/>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5" name="Google Shape;35;p1">
            <a:extLst>
              <a:ext uri="{FF2B5EF4-FFF2-40B4-BE49-F238E27FC236}">
                <a16:creationId xmlns:a16="http://schemas.microsoft.com/office/drawing/2014/main" id="{CBBDEA6D-D543-4E61-B2E3-976E0E754A2E}"/>
              </a:ext>
            </a:extLst>
          </p:cNvPr>
          <p:cNvSpPr/>
          <p:nvPr/>
        </p:nvSpPr>
        <p:spPr>
          <a:xfrm flipH="1">
            <a:off x="946200" y="271345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rgbClr val="002060"/>
                </a:solidFill>
              </a:rPr>
              <a:t>doel</a:t>
            </a:r>
            <a:endParaRPr dirty="0">
              <a:solidFill>
                <a:srgbClr val="002060"/>
              </a:solidFill>
            </a:endParaRPr>
          </a:p>
        </p:txBody>
      </p:sp>
      <p:sp>
        <p:nvSpPr>
          <p:cNvPr id="26" name="Google Shape;37;p1">
            <a:extLst>
              <a:ext uri="{FF2B5EF4-FFF2-40B4-BE49-F238E27FC236}">
                <a16:creationId xmlns:a16="http://schemas.microsoft.com/office/drawing/2014/main" id="{95C5AECC-FD45-41E9-B7E6-6083A12FC162}"/>
              </a:ext>
            </a:extLst>
          </p:cNvPr>
          <p:cNvSpPr/>
          <p:nvPr/>
        </p:nvSpPr>
        <p:spPr>
          <a:xfrm flipH="1">
            <a:off x="2364989" y="3720016"/>
            <a:ext cx="1994598" cy="1157072"/>
          </a:xfrm>
          <a:prstGeom prst="ellipse">
            <a:avLst/>
          </a:prstGeom>
          <a:gradFill>
            <a:gsLst>
              <a:gs pos="0">
                <a:srgbClr val="FF0040"/>
              </a:gs>
              <a:gs pos="2372">
                <a:srgbClr val="FF0040"/>
              </a:gs>
              <a:gs pos="37053">
                <a:srgbClr val="FF0071"/>
              </a:gs>
              <a:gs pos="99150">
                <a:srgbClr val="FF00A2"/>
              </a:gs>
              <a:gs pos="100000">
                <a:srgbClr val="FF00A2"/>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7" name="Google Shape;38;p1">
            <a:extLst>
              <a:ext uri="{FF2B5EF4-FFF2-40B4-BE49-F238E27FC236}">
                <a16:creationId xmlns:a16="http://schemas.microsoft.com/office/drawing/2014/main" id="{826E1563-39BC-4D4D-8AE6-33E0E0909DD9}"/>
              </a:ext>
            </a:extLst>
          </p:cNvPr>
          <p:cNvSpPr/>
          <p:nvPr/>
        </p:nvSpPr>
        <p:spPr>
          <a:xfrm flipH="1">
            <a:off x="2507463" y="381141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rgbClr val="002060"/>
                </a:solidFill>
              </a:rPr>
              <a:t>doelgroep</a:t>
            </a:r>
            <a:endParaRPr dirty="0">
              <a:solidFill>
                <a:srgbClr val="002060"/>
              </a:solidFill>
            </a:endParaRPr>
          </a:p>
        </p:txBody>
      </p:sp>
      <p:sp>
        <p:nvSpPr>
          <p:cNvPr id="28" name="Google Shape;40;p1">
            <a:extLst>
              <a:ext uri="{FF2B5EF4-FFF2-40B4-BE49-F238E27FC236}">
                <a16:creationId xmlns:a16="http://schemas.microsoft.com/office/drawing/2014/main" id="{BE16C62B-B8AB-4682-A818-C509E03DFAD2}"/>
              </a:ext>
            </a:extLst>
          </p:cNvPr>
          <p:cNvSpPr/>
          <p:nvPr/>
        </p:nvSpPr>
        <p:spPr>
          <a:xfrm flipH="1">
            <a:off x="4585503" y="3771696"/>
            <a:ext cx="1994594" cy="1157072"/>
          </a:xfrm>
          <a:prstGeom prst="ellipse">
            <a:avLst/>
          </a:prstGeom>
          <a:gradFill>
            <a:gsLst>
              <a:gs pos="924">
                <a:srgbClr val="C3EA03"/>
              </a:gs>
              <a:gs pos="53178">
                <a:srgbClr val="67CE02"/>
              </a:gs>
              <a:gs pos="100000">
                <a:srgbClr val="0CB100"/>
              </a:gs>
            </a:gsLst>
          </a:gradFill>
          <a:ln w="12700">
            <a:miter lim="400000"/>
          </a:ln>
        </p:spPr>
        <p:txBody>
          <a:bodyPr lIns="0" tIns="0" rIns="0" bIns="0" anchor="ctr"/>
          <a:lstStyle/>
          <a:p>
            <a:pPr>
              <a:defRPr>
                <a:solidFill>
                  <a:srgbClr val="FFFFFF"/>
                </a:solidFill>
              </a:defRPr>
            </a:pPr>
            <a:endParaRPr sz="1350"/>
          </a:p>
        </p:txBody>
      </p:sp>
      <p:sp>
        <p:nvSpPr>
          <p:cNvPr id="29" name="Google Shape;41;p1">
            <a:extLst>
              <a:ext uri="{FF2B5EF4-FFF2-40B4-BE49-F238E27FC236}">
                <a16:creationId xmlns:a16="http://schemas.microsoft.com/office/drawing/2014/main" id="{4BB866F3-7A8F-40E5-9E1B-5AE7093467B7}"/>
              </a:ext>
            </a:extLst>
          </p:cNvPr>
          <p:cNvSpPr/>
          <p:nvPr/>
        </p:nvSpPr>
        <p:spPr>
          <a:xfrm flipH="1">
            <a:off x="4724573" y="387313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rgbClr val="002060"/>
                </a:solidFill>
              </a:rPr>
              <a:t>duur</a:t>
            </a:r>
            <a:endParaRPr dirty="0">
              <a:solidFill>
                <a:srgbClr val="002060"/>
              </a:solidFill>
            </a:endParaRPr>
          </a:p>
        </p:txBody>
      </p:sp>
      <p:sp>
        <p:nvSpPr>
          <p:cNvPr id="30" name="Текстово поле 11">
            <a:extLst>
              <a:ext uri="{FF2B5EF4-FFF2-40B4-BE49-F238E27FC236}">
                <a16:creationId xmlns:a16="http://schemas.microsoft.com/office/drawing/2014/main" id="{7DC0748D-7097-4E63-A1C4-453772BACB9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047271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normAutofit/>
          </a:bodyPr>
          <a:lstStyle/>
          <a:p>
            <a:r>
              <a:rPr lang="nl-NL" dirty="0"/>
              <a:t>Proportionele overheidsreactie </a:t>
            </a:r>
            <a:r>
              <a:rPr lang="en-GB" dirty="0"/>
              <a:t>– scenario 2 </a:t>
            </a:r>
          </a:p>
        </p:txBody>
      </p:sp>
      <p:sp>
        <p:nvSpPr>
          <p:cNvPr id="4" name="Tijdelijke aanduiding voor datum 3">
            <a:extLst>
              <a:ext uri="{FF2B5EF4-FFF2-40B4-BE49-F238E27FC236}">
                <a16:creationId xmlns:a16="http://schemas.microsoft.com/office/drawing/2014/main" id="{C9578ADF-D460-4259-8671-36805CA5377C}"/>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741033A8-03B5-4E53-B683-794B982C452F}"/>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26</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376755" y="4610665"/>
            <a:ext cx="2381240" cy="1194105"/>
          </a:xfrm>
          <a:prstGeom prst="ellipse">
            <a:avLst/>
          </a:prstGeom>
          <a:gradFill>
            <a:gsLst>
              <a:gs pos="0">
                <a:srgbClr val="FFC203"/>
              </a:gs>
              <a:gs pos="36657">
                <a:srgbClr val="FF7D25"/>
              </a:gs>
              <a:gs pos="77153">
                <a:srgbClr val="FF3847"/>
              </a:gs>
            </a:gsLst>
          </a:gradFill>
          <a:ln w="12700">
            <a:miter lim="400000"/>
          </a:ln>
        </p:spPr>
        <p:txBody>
          <a:bodyPr lIns="34289" rIns="34289" anchor="ctr"/>
          <a:lstStyle/>
          <a:p>
            <a:pPr algn="ctr">
              <a:defRPr>
                <a:solidFill>
                  <a:srgbClr val="FFFFFF"/>
                </a:solidFill>
              </a:defRPr>
            </a:pPr>
            <a:r>
              <a:rPr lang="nl-NL" sz="1600" dirty="0"/>
              <a:t>Argumenten voor proportionaliteit</a:t>
            </a:r>
            <a:endParaRPr sz="1600" dirty="0"/>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553200" y="4572009"/>
            <a:ext cx="2362200" cy="1116607"/>
          </a:xfrm>
          <a:prstGeom prst="ellipse">
            <a:avLst/>
          </a:prstGeom>
          <a:gradFill>
            <a:gsLst>
              <a:gs pos="0">
                <a:srgbClr val="FFEA03"/>
              </a:gs>
              <a:gs pos="70683">
                <a:srgbClr val="FFBA02"/>
              </a:gs>
              <a:gs pos="97580">
                <a:srgbClr val="FF8A00"/>
              </a:gs>
            </a:gsLst>
          </a:gradFill>
          <a:ln w="12700">
            <a:miter lim="400000"/>
          </a:ln>
        </p:spPr>
        <p:txBody>
          <a:bodyPr lIns="34289" rIns="34289" anchor="ctr"/>
          <a:lstStyle/>
          <a:p>
            <a:pPr algn="ctr">
              <a:defRPr>
                <a:solidFill>
                  <a:srgbClr val="FFFFFF"/>
                </a:solidFill>
              </a:defRPr>
            </a:pPr>
            <a:r>
              <a:rPr lang="nl-NL" sz="1600" dirty="0"/>
              <a:t>Argumenten voor disproportionaliteit</a:t>
            </a:r>
            <a:endParaRPr sz="1600" dirty="0"/>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gradFill>
            <a:gsLst>
              <a:gs pos="0">
                <a:srgbClr val="F000C6"/>
              </a:gs>
              <a:gs pos="46532">
                <a:srgbClr val="B800C4"/>
              </a:gs>
              <a:gs pos="100000">
                <a:srgbClr val="8000C2"/>
              </a:gs>
            </a:gsLst>
          </a:gradFill>
          <a:ln w="12700">
            <a:miter lim="400000"/>
          </a:ln>
        </p:spPr>
        <p:txBody>
          <a:bodyPr lIns="34289" rIns="34289" anchor="ctr"/>
          <a:lstStyle/>
          <a:p>
            <a:pPr algn="ctr">
              <a:defRPr>
                <a:solidFill>
                  <a:srgbClr val="FFFFFF"/>
                </a:solidFill>
              </a:defRPr>
            </a:pPr>
            <a:r>
              <a:rPr lang="en-GB" i="1" dirty="0" err="1"/>
              <a:t>Waren</a:t>
            </a:r>
            <a:r>
              <a:rPr lang="en-GB" i="1" dirty="0"/>
              <a:t> de </a:t>
            </a:r>
            <a:r>
              <a:rPr lang="en-GB" i="1" dirty="0" err="1"/>
              <a:t>acties</a:t>
            </a:r>
            <a:r>
              <a:rPr lang="en-GB" i="1" dirty="0"/>
              <a:t> van de </a:t>
            </a:r>
            <a:r>
              <a:rPr lang="en-GB" i="1" dirty="0" err="1"/>
              <a:t>belastingdienst</a:t>
            </a:r>
            <a:r>
              <a:rPr lang="en-GB" i="1" dirty="0"/>
              <a:t> </a:t>
            </a:r>
            <a:r>
              <a:rPr lang="en-GB" i="1" dirty="0" err="1"/>
              <a:t>proportioneel</a:t>
            </a:r>
            <a:r>
              <a:rPr lang="en-GB" i="1" dirty="0"/>
              <a:t>? </a:t>
            </a:r>
            <a:endParaRPr dirty="0"/>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200" dirty="0">
                  <a:solidFill>
                    <a:srgbClr val="0046D2"/>
                  </a:solidFill>
                  <a:latin typeface="Ink Free" panose="03080402000500000000" pitchFamily="66" charset="0"/>
                </a:rPr>
                <a:t>Lees de casus</a:t>
              </a:r>
              <a:endParaRPr sz="3200" dirty="0">
                <a:solidFill>
                  <a:srgbClr val="0046D2"/>
                </a:solidFill>
                <a:latin typeface="Ink Free" panose="03080402000500000000" pitchFamily="66" charset="0"/>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dirty="0"/>
            </a:p>
          </p:txBody>
        </p:sp>
      </p:grpSp>
      <p:cxnSp>
        <p:nvCxnSpPr>
          <p:cNvPr id="23" name="Rechte verbindingslijn 22">
            <a:extLst>
              <a:ext uri="{FF2B5EF4-FFF2-40B4-BE49-F238E27FC236}">
                <a16:creationId xmlns:a16="http://schemas.microsoft.com/office/drawing/2014/main" id="{48F74F81-FC22-44EF-BFED-2984F099D97E}"/>
              </a:ext>
            </a:extLst>
          </p:cNvPr>
          <p:cNvCxnSpPr>
            <a:cxnSpLocks/>
          </p:cNvCxnSpPr>
          <p:nvPr/>
        </p:nvCxnSpPr>
        <p:spPr>
          <a:xfrm>
            <a:off x="4731798" y="3994870"/>
            <a:ext cx="2123"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5" name="Текстово поле 11">
            <a:extLst>
              <a:ext uri="{FF2B5EF4-FFF2-40B4-BE49-F238E27FC236}">
                <a16:creationId xmlns:a16="http://schemas.microsoft.com/office/drawing/2014/main" id="{7F985A7C-48B9-45D4-A55B-F88F8EDCB76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77305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75D7E5-2717-4FF4-A2C5-18032B215406}"/>
              </a:ext>
            </a:extLst>
          </p:cNvPr>
          <p:cNvSpPr>
            <a:spLocks noGrp="1"/>
          </p:cNvSpPr>
          <p:nvPr>
            <p:ph type="body" sz="quarter" idx="13"/>
          </p:nvPr>
        </p:nvSpPr>
        <p:spPr>
          <a:xfrm>
            <a:off x="127165" y="1"/>
            <a:ext cx="4140035" cy="6356350"/>
          </a:xfrm>
        </p:spPr>
        <p:txBody>
          <a:bodyPr>
            <a:normAutofit lnSpcReduction="10000"/>
          </a:bodyPr>
          <a:lstStyle/>
          <a:p>
            <a:pPr marL="0" indent="0" algn="ctr">
              <a:lnSpc>
                <a:spcPct val="115000"/>
              </a:lnSpc>
              <a:spcAft>
                <a:spcPts val="600"/>
              </a:spcAft>
              <a:buNone/>
            </a:pPr>
            <a:endParaRPr lang="en-GB" sz="1800" b="1" dirty="0">
              <a:latin typeface="Calibri" panose="020F0502020204030204" pitchFamily="34" charset="0"/>
              <a:cs typeface="Times New Roman" panose="02020603050405020304" pitchFamily="18" charset="0"/>
            </a:endParaRPr>
          </a:p>
          <a:p>
            <a:pPr marL="0" indent="0" algn="ctr">
              <a:lnSpc>
                <a:spcPct val="115000"/>
              </a:lnSpc>
              <a:spcAft>
                <a:spcPts val="600"/>
              </a:spcAft>
              <a:buNone/>
            </a:pPr>
            <a:r>
              <a:rPr lang="en-GB" sz="1800" b="1" dirty="0">
                <a:latin typeface="Calibri" panose="020F0502020204030204" pitchFamily="34" charset="0"/>
                <a:cs typeface="Times New Roman" panose="02020603050405020304" pitchFamily="18" charset="0"/>
              </a:rPr>
              <a:t>Scenario </a:t>
            </a:r>
            <a:r>
              <a:rPr lang="en-GB" sz="1800" b="1" i="1" dirty="0" err="1">
                <a:latin typeface="Calibri" panose="020F0502020204030204" pitchFamily="34" charset="0"/>
                <a:cs typeface="Times New Roman" panose="02020603050405020304" pitchFamily="18" charset="0"/>
              </a:rPr>
              <a:t>Profileren</a:t>
            </a:r>
            <a:r>
              <a:rPr lang="en-GB" sz="1800" b="1" i="1" dirty="0">
                <a:latin typeface="Calibri" panose="020F0502020204030204" pitchFamily="34" charset="0"/>
                <a:cs typeface="Times New Roman" panose="02020603050405020304" pitchFamily="18" charset="0"/>
              </a:rPr>
              <a:t> </a:t>
            </a:r>
            <a:r>
              <a:rPr lang="en-GB" sz="1800" b="1" i="1" dirty="0" err="1">
                <a:latin typeface="Calibri" panose="020F0502020204030204" pitchFamily="34" charset="0"/>
                <a:cs typeface="Times New Roman" panose="02020603050405020304" pitchFamily="18" charset="0"/>
              </a:rPr>
              <a:t>Belastingdienst</a:t>
            </a:r>
            <a:endParaRPr lang="en-GB" sz="1800" b="1" i="1" dirty="0">
              <a:latin typeface="Calibri" panose="020F0502020204030204" pitchFamily="34" charset="0"/>
              <a:cs typeface="Times New Roman" panose="02020603050405020304" pitchFamily="18" charset="0"/>
            </a:endParaRPr>
          </a:p>
          <a:p>
            <a:pPr marL="0" indent="0" algn="just">
              <a:lnSpc>
                <a:spcPct val="115000"/>
              </a:lnSpc>
              <a:spcAft>
                <a:spcPts val="600"/>
              </a:spcAft>
              <a:buNone/>
            </a:pPr>
            <a:r>
              <a:rPr lang="nl-NL" sz="1500" dirty="0">
                <a:effectLst/>
                <a:latin typeface="Calibri" panose="020F0502020204030204" pitchFamily="34" charset="0"/>
                <a:ea typeface="Calibri" panose="020F0502020204030204" pitchFamily="34" charset="0"/>
                <a:cs typeface="Times New Roman" panose="02020603050405020304" pitchFamily="18" charset="0"/>
              </a:rPr>
              <a:t>Op basis van een aantal incidenten bestaat de overtuiging dat binnen bepaalde etnische groeperingen een bovengemiddeld percentage mensen fraudeert met kinderopvangtoeslag. </a:t>
            </a:r>
          </a:p>
          <a:p>
            <a:pPr marL="0" indent="0" algn="just">
              <a:lnSpc>
                <a:spcPct val="115000"/>
              </a:lnSpc>
              <a:spcAft>
                <a:spcPts val="600"/>
              </a:spcAft>
              <a:buNone/>
            </a:pPr>
            <a:r>
              <a:rPr lang="nl-NL" sz="1500" dirty="0">
                <a:effectLst/>
                <a:latin typeface="Calibri" panose="020F0502020204030204" pitchFamily="34" charset="0"/>
                <a:ea typeface="Calibri" panose="020F0502020204030204" pitchFamily="34" charset="0"/>
                <a:cs typeface="Times New Roman" panose="02020603050405020304" pitchFamily="18" charset="0"/>
              </a:rPr>
              <a:t>De Belastingdienst besluit daarop om bepaalde mensen die kinderopvangtoeslag krijgen op basis van geboorteplaats en achternaam te selecteren en aan een controle te onderwerpen. Daarbij wordt, overigens geheel volgens de wet, bij duizenden ouders de toeslag stopgezet en worden soms tienduizenden euro’s teruggevorderd en boetes opgelegd. </a:t>
            </a:r>
          </a:p>
          <a:p>
            <a:pPr marL="0" indent="0" algn="just">
              <a:lnSpc>
                <a:spcPct val="115000"/>
              </a:lnSpc>
              <a:spcAft>
                <a:spcPts val="600"/>
              </a:spcAft>
              <a:buNone/>
            </a:pPr>
            <a:r>
              <a:rPr lang="nl-NL" sz="1500" dirty="0">
                <a:effectLst/>
                <a:latin typeface="Calibri" panose="020F0502020204030204" pitchFamily="34" charset="0"/>
                <a:ea typeface="Calibri" panose="020F0502020204030204" pitchFamily="34" charset="0"/>
                <a:cs typeface="Times New Roman" panose="02020603050405020304" pitchFamily="18" charset="0"/>
              </a:rPr>
              <a:t>Hierdoor komen veel van deze mensen in dusdanig grote financiële problemen dat ze hun huizen moeten verkopen, jarenlang nauwelijks geld hebben om rond te komen, kinderen geen nieuwe kleren krijgen, relaties stuk gaan etc. </a:t>
            </a:r>
          </a:p>
          <a:p>
            <a:pPr marL="0" indent="0" algn="just">
              <a:lnSpc>
                <a:spcPct val="115000"/>
              </a:lnSpc>
              <a:spcAft>
                <a:spcPts val="600"/>
              </a:spcAft>
              <a:buNone/>
            </a:pPr>
            <a:r>
              <a:rPr lang="nl-NL" sz="1500" dirty="0">
                <a:effectLst/>
                <a:latin typeface="Calibri" panose="020F0502020204030204" pitchFamily="34" charset="0"/>
                <a:ea typeface="Calibri" panose="020F0502020204030204" pitchFamily="34" charset="0"/>
                <a:cs typeface="Times New Roman" panose="02020603050405020304" pitchFamily="18" charset="0"/>
              </a:rPr>
              <a:t>Ondanks diverse pogingen om verhaal te halen, krijgen ze jarenlang geen uitleg van de Belastingdienst en geeft de politiek geen gehoor. </a:t>
            </a:r>
            <a:endParaRPr lang="nl-NL" dirty="0"/>
          </a:p>
        </p:txBody>
      </p:sp>
      <p:sp>
        <p:nvSpPr>
          <p:cNvPr id="4" name="Tijdelijke aanduiding voor voettekst 3">
            <a:extLst>
              <a:ext uri="{FF2B5EF4-FFF2-40B4-BE49-F238E27FC236}">
                <a16:creationId xmlns:a16="http://schemas.microsoft.com/office/drawing/2014/main" id="{AC957A59-8367-48DC-92F0-983949F583F0}"/>
              </a:ext>
            </a:extLst>
          </p:cNvPr>
          <p:cNvSpPr>
            <a:spLocks noGrp="1"/>
          </p:cNvSpPr>
          <p:nvPr>
            <p:ph type="ftr" sz="quarter" idx="11"/>
          </p:nvPr>
        </p:nvSpPr>
        <p:spPr/>
        <p:txBody>
          <a:bodyPr/>
          <a:lstStyle/>
          <a:p>
            <a:r>
              <a:rPr lang="en-US"/>
              <a:t>www.armourproject.eu</a:t>
            </a:r>
            <a:endParaRPr lang="en-US" dirty="0"/>
          </a:p>
        </p:txBody>
      </p:sp>
      <p:sp>
        <p:nvSpPr>
          <p:cNvPr id="6" name="Tijdelijke aanduiding voor tekst 1">
            <a:extLst>
              <a:ext uri="{FF2B5EF4-FFF2-40B4-BE49-F238E27FC236}">
                <a16:creationId xmlns:a16="http://schemas.microsoft.com/office/drawing/2014/main" id="{64101B96-8FCB-4A95-91CD-8580E5DE85C8}"/>
              </a:ext>
            </a:extLst>
          </p:cNvPr>
          <p:cNvSpPr txBox="1">
            <a:spLocks/>
          </p:cNvSpPr>
          <p:nvPr/>
        </p:nvSpPr>
        <p:spPr>
          <a:xfrm>
            <a:off x="4411188" y="457200"/>
            <a:ext cx="4284023" cy="589915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lnSpc>
                <a:spcPct val="115000"/>
              </a:lnSpc>
              <a:spcAft>
                <a:spcPts val="6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Wat zou de reden zijn dat de Belastingdienst een zogenaamde </a:t>
            </a:r>
            <a:r>
              <a:rPr lang="nl-NL" sz="1500" i="1" dirty="0">
                <a:effectLst/>
                <a:latin typeface="Calibri" panose="020F0502020204030204" pitchFamily="34" charset="0"/>
                <a:ea typeface="Calibri" panose="020F0502020204030204" pitchFamily="34" charset="0"/>
                <a:cs typeface="Arial" panose="020B0604020202020204" pitchFamily="34" charset="0"/>
              </a:rPr>
              <a:t>red </a:t>
            </a:r>
            <a:r>
              <a:rPr lang="nl-NL" sz="1500" i="1" dirty="0" err="1">
                <a:effectLst/>
                <a:latin typeface="Calibri" panose="020F0502020204030204" pitchFamily="34" charset="0"/>
                <a:ea typeface="Calibri" panose="020F0502020204030204" pitchFamily="34" charset="0"/>
                <a:cs typeface="Arial" panose="020B0604020202020204" pitchFamily="34" charset="0"/>
              </a:rPr>
              <a:t>flag</a:t>
            </a:r>
            <a:r>
              <a:rPr lang="nl-NL" sz="1500" i="1" dirty="0">
                <a:effectLst/>
                <a:latin typeface="Calibri" panose="020F0502020204030204" pitchFamily="34" charset="0"/>
                <a:ea typeface="Calibri" panose="020F0502020204030204" pitchFamily="34" charset="0"/>
                <a:cs typeface="Arial" panose="020B0604020202020204" pitchFamily="34" charset="0"/>
              </a:rPr>
              <a:t> </a:t>
            </a:r>
            <a:r>
              <a:rPr lang="nl-NL" sz="1500" dirty="0">
                <a:effectLst/>
                <a:latin typeface="Calibri" panose="020F0502020204030204" pitchFamily="34" charset="0"/>
                <a:ea typeface="Calibri" panose="020F0502020204030204" pitchFamily="34" charset="0"/>
                <a:cs typeface="Arial" panose="020B0604020202020204" pitchFamily="34" charset="0"/>
              </a:rPr>
              <a:t>gebruikt om mensen waarbij ze een hoger risico op fraude inschatten er uit pikt voor controle? Noem twee redenen.</a:t>
            </a:r>
          </a:p>
          <a:p>
            <a:pPr marL="342900" lvl="0" indent="-342900">
              <a:lnSpc>
                <a:spcPct val="115000"/>
              </a:lnSpc>
              <a:spcAft>
                <a:spcPts val="6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Vind jij het terecht dat de Belastingdienst ouders met bepaalde kenmerken er uit pikt en extra controleert? </a:t>
            </a:r>
            <a:br>
              <a:rPr lang="nl-NL" sz="1500" dirty="0">
                <a:effectLst/>
                <a:latin typeface="Calibri" panose="020F0502020204030204" pitchFamily="34" charset="0"/>
                <a:ea typeface="Calibri" panose="020F0502020204030204" pitchFamily="34" charset="0"/>
                <a:cs typeface="Arial" panose="020B0604020202020204" pitchFamily="34" charset="0"/>
              </a:rPr>
            </a:br>
            <a:r>
              <a:rPr lang="nl-NL" sz="1500" dirty="0">
                <a:effectLst/>
                <a:latin typeface="Calibri" panose="020F0502020204030204" pitchFamily="34" charset="0"/>
                <a:ea typeface="Calibri" panose="020F0502020204030204" pitchFamily="34" charset="0"/>
                <a:cs typeface="Arial" panose="020B0604020202020204" pitchFamily="34" charset="0"/>
              </a:rPr>
              <a:t>(Maakt het uit of het zou kloppen dat binnen bepaalde etnische groeperingen inderdaad een hoger percentage fraudeurs voorkomt? </a:t>
            </a:r>
          </a:p>
          <a:p>
            <a:pPr lvl="0">
              <a:lnSpc>
                <a:spcPct val="115000"/>
              </a:lnSpc>
              <a:spcAft>
                <a:spcPts val="6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Vind jij de acties van de Belastingdienst </a:t>
            </a:r>
            <a:r>
              <a:rPr lang="nl-NL" sz="1500" dirty="0">
                <a:latin typeface="Calibri" panose="020F0502020204030204" pitchFamily="34" charset="0"/>
                <a:ea typeface="Calibri" panose="020F0502020204030204" pitchFamily="34" charset="0"/>
                <a:cs typeface="Arial" panose="020B0604020202020204" pitchFamily="34" charset="0"/>
              </a:rPr>
              <a:t>noodzakelijk en proportioneel? Geef argumenten vóór en tegen. </a:t>
            </a:r>
            <a:endParaRPr lang="nl-NL" sz="15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6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Wat zouden ten aanzien van radicalisering de gevolgen kunnen zijn van de toeslagenaffaire?</a:t>
            </a:r>
            <a:endParaRPr lang="nl-NL" sz="15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600"/>
              </a:spcAft>
              <a:buFont typeface="+mj-lt"/>
              <a:buAutoNum type="arabicPeriod"/>
            </a:pPr>
            <a:endParaRPr lang="nl-NL" sz="1400" dirty="0"/>
          </a:p>
        </p:txBody>
      </p:sp>
      <p:sp>
        <p:nvSpPr>
          <p:cNvPr id="5" name="Текстово поле 11">
            <a:extLst>
              <a:ext uri="{FF2B5EF4-FFF2-40B4-BE49-F238E27FC236}">
                <a16:creationId xmlns:a16="http://schemas.microsoft.com/office/drawing/2014/main" id="{B01D3ADA-3F2F-4C75-AA17-65C58AE0E80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782470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CA6554C-CC0F-430E-AA55-323735C1D0D1}"/>
              </a:ext>
            </a:extLst>
          </p:cNvPr>
          <p:cNvSpPr txBox="1">
            <a:spLocks/>
          </p:cNvSpPr>
          <p:nvPr/>
        </p:nvSpPr>
        <p:spPr>
          <a:xfrm>
            <a:off x="685800" y="1447800"/>
            <a:ext cx="7772400" cy="685800"/>
          </a:xfrm>
          <a:prstGeom prst="rect">
            <a:avLst/>
          </a:prstGeom>
          <a:solidFill>
            <a:srgbClr val="0770B1">
              <a:alpha val="90000"/>
            </a:srgbClr>
          </a:solidFill>
          <a:effectLst>
            <a:reflection blurRad="6350" stA="50000" endA="300" endPos="55000" dir="5400000" sy="-100000" algn="bl" rotWithShape="0"/>
          </a:effectLst>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nl-NL" dirty="0"/>
              <a:t>4. </a:t>
            </a:r>
            <a:r>
              <a:rPr lang="nl-NL" i="1" dirty="0"/>
              <a:t>Best </a:t>
            </a:r>
            <a:r>
              <a:rPr lang="nl-NL" i="1" dirty="0" err="1"/>
              <a:t>practices</a:t>
            </a:r>
            <a:r>
              <a:rPr lang="nl-NL" i="1" dirty="0"/>
              <a:t> </a:t>
            </a:r>
            <a:r>
              <a:rPr lang="en-GB" dirty="0" err="1"/>
              <a:t>voor</a:t>
            </a:r>
            <a:r>
              <a:rPr lang="en-GB" dirty="0"/>
              <a:t> </a:t>
            </a:r>
            <a:r>
              <a:rPr lang="en-GB" dirty="0" err="1"/>
              <a:t>preventie</a:t>
            </a:r>
            <a:endParaRPr lang="nl-NL" i="1" dirty="0"/>
          </a:p>
        </p:txBody>
      </p:sp>
      <p:graphicFrame>
        <p:nvGraphicFramePr>
          <p:cNvPr id="2" name="Diagram 1">
            <a:extLst>
              <a:ext uri="{FF2B5EF4-FFF2-40B4-BE49-F238E27FC236}">
                <a16:creationId xmlns:a16="http://schemas.microsoft.com/office/drawing/2014/main" id="{58E732B9-0CBC-4258-A007-60DE55002AC3}"/>
              </a:ext>
            </a:extLst>
          </p:cNvPr>
          <p:cNvGraphicFramePr/>
          <p:nvPr>
            <p:extLst>
              <p:ext uri="{D42A27DB-BD31-4B8C-83A1-F6EECF244321}">
                <p14:modId xmlns:p14="http://schemas.microsoft.com/office/powerpoint/2010/main" val="1658721089"/>
              </p:ext>
            </p:extLst>
          </p:nvPr>
        </p:nvGraphicFramePr>
        <p:xfrm>
          <a:off x="682336" y="2286000"/>
          <a:ext cx="4724400" cy="433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858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nl-NL" noProof="0" dirty="0"/>
              <a:t>Vraag </a:t>
            </a:r>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nl-NL" sz="2200" dirty="0"/>
              <a:t>Kijk of je situaties tegenkomt waarin je kunt toepassen wat je tot nu toe geleerd hebt</a:t>
            </a:r>
            <a:endParaRPr lang="nl-NL" sz="2200" noProof="0" dirty="0"/>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2</a:t>
            </a:fld>
            <a:endParaRPr lang="en-US"/>
          </a:p>
        </p:txBody>
      </p:sp>
      <p:sp>
        <p:nvSpPr>
          <p:cNvPr id="5" name="Текстово поле 23">
            <a:extLst>
              <a:ext uri="{FF2B5EF4-FFF2-40B4-BE49-F238E27FC236}">
                <a16:creationId xmlns:a16="http://schemas.microsoft.com/office/drawing/2014/main" id="{9528C9B9-F6F1-4C2F-AC0A-B7E43E8D698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8</a:t>
            </a:r>
            <a:endParaRPr lang="bg-BG" b="1" dirty="0">
              <a:solidFill>
                <a:schemeClr val="accent3">
                  <a:lumMod val="75000"/>
                </a:schemeClr>
              </a:solidFill>
            </a:endParaRPr>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i="1" dirty="0"/>
              <a:t>Best practices </a:t>
            </a:r>
            <a:r>
              <a:rPr lang="en-GB" dirty="0" err="1"/>
              <a:t>voor</a:t>
            </a:r>
            <a:r>
              <a:rPr lang="en-GB" dirty="0"/>
              <a:t> </a:t>
            </a:r>
            <a:r>
              <a:rPr lang="en-GB" dirty="0" err="1"/>
              <a:t>preventie</a:t>
            </a:r>
            <a:endParaRPr lang="en-GB" dirty="0"/>
          </a:p>
        </p:txBody>
      </p:sp>
      <p:pic>
        <p:nvPicPr>
          <p:cNvPr id="9" name="Afbeelding 8">
            <a:hlinkClick r:id="rId3"/>
            <a:extLst>
              <a:ext uri="{FF2B5EF4-FFF2-40B4-BE49-F238E27FC236}">
                <a16:creationId xmlns:a16="http://schemas.microsoft.com/office/drawing/2014/main" id="{32757A45-F3A0-4DEC-8FBD-34648EBBABBE}"/>
              </a:ext>
            </a:extLst>
          </p:cNvPr>
          <p:cNvPicPr>
            <a:picLocks noChangeAspect="1"/>
          </p:cNvPicPr>
          <p:nvPr/>
        </p:nvPicPr>
        <p:blipFill rotWithShape="1">
          <a:blip r:embed="rId4"/>
          <a:srcRect l="11542" r="13010"/>
          <a:stretch/>
        </p:blipFill>
        <p:spPr>
          <a:xfrm>
            <a:off x="646355" y="2667000"/>
            <a:ext cx="3781710" cy="2819400"/>
          </a:xfrm>
          <a:prstGeom prst="rect">
            <a:avLst/>
          </a:prstGeom>
        </p:spPr>
      </p:pic>
      <p:pic>
        <p:nvPicPr>
          <p:cNvPr id="13" name="Afbeelding 12">
            <a:hlinkClick r:id="rId5"/>
            <a:extLst>
              <a:ext uri="{FF2B5EF4-FFF2-40B4-BE49-F238E27FC236}">
                <a16:creationId xmlns:a16="http://schemas.microsoft.com/office/drawing/2014/main" id="{B4B134A9-6FB1-4E22-8D32-747AA4D58005}"/>
              </a:ext>
            </a:extLst>
          </p:cNvPr>
          <p:cNvPicPr>
            <a:picLocks noChangeAspect="1"/>
          </p:cNvPicPr>
          <p:nvPr/>
        </p:nvPicPr>
        <p:blipFill rotWithShape="1">
          <a:blip r:embed="rId6"/>
          <a:srcRect r="19421"/>
          <a:stretch/>
        </p:blipFill>
        <p:spPr>
          <a:xfrm>
            <a:off x="4578800" y="2660092"/>
            <a:ext cx="3918846" cy="2826308"/>
          </a:xfrm>
          <a:prstGeom prst="rect">
            <a:avLst/>
          </a:prstGeom>
        </p:spPr>
      </p:pic>
      <p:sp>
        <p:nvSpPr>
          <p:cNvPr id="5" name="Текстово поле 11">
            <a:extLst>
              <a:ext uri="{FF2B5EF4-FFF2-40B4-BE49-F238E27FC236}">
                <a16:creationId xmlns:a16="http://schemas.microsoft.com/office/drawing/2014/main" id="{538B6B45-2FEA-4863-8B4E-A15ECBD0E47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91294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i="1" dirty="0"/>
              <a:t>Best practices </a:t>
            </a:r>
            <a:r>
              <a:rPr lang="en-GB" dirty="0" err="1"/>
              <a:t>voor</a:t>
            </a:r>
            <a:r>
              <a:rPr lang="en-GB" dirty="0"/>
              <a:t> </a:t>
            </a:r>
            <a:r>
              <a:rPr lang="en-GB" dirty="0" err="1"/>
              <a:t>preventie</a:t>
            </a:r>
            <a:endParaRPr lang="en-GB" dirty="0"/>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137638" y="2457206"/>
            <a:ext cx="2320562" cy="1547041"/>
          </a:xfrm>
          <a:prstGeom prst="rect">
            <a:avLst/>
          </a:prstGeom>
        </p:spPr>
      </p:pic>
      <p:pic>
        <p:nvPicPr>
          <p:cNvPr id="12" name="Tijdelijke aanduiding voor inhoud 11">
            <a:hlinkClick r:id="rId5"/>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6"/>
          <a:srcRect l="19005" t="5599" r="46104" b="47020"/>
          <a:stretch/>
        </p:blipFill>
        <p:spPr>
          <a:xfrm>
            <a:off x="6111688" y="4294802"/>
            <a:ext cx="2320562" cy="1772552"/>
          </a:xfrm>
          <a:prstGeom prst="rect">
            <a:avLst/>
          </a:prstGeom>
        </p:spPr>
      </p:pic>
      <p:pic>
        <p:nvPicPr>
          <p:cNvPr id="14" name="Afbeelding 13">
            <a:hlinkClick r:id="rId7"/>
            <a:extLst>
              <a:ext uri="{FF2B5EF4-FFF2-40B4-BE49-F238E27FC236}">
                <a16:creationId xmlns:a16="http://schemas.microsoft.com/office/drawing/2014/main" id="{AC294F3E-415C-4C1E-89F7-A9F26ED027C0}"/>
              </a:ext>
            </a:extLst>
          </p:cNvPr>
          <p:cNvPicPr>
            <a:picLocks noChangeAspect="1"/>
          </p:cNvPicPr>
          <p:nvPr/>
        </p:nvPicPr>
        <p:blipFill rotWithShape="1">
          <a:blip r:embed="rId8"/>
          <a:srcRect l="17019" t="5241" r="50202" b="54272"/>
          <a:stretch/>
        </p:blipFill>
        <p:spPr>
          <a:xfrm>
            <a:off x="3361343" y="4419600"/>
            <a:ext cx="2551245" cy="1772552"/>
          </a:xfrm>
          <a:prstGeom prst="rect">
            <a:avLst/>
          </a:prstGeom>
        </p:spPr>
      </p:pic>
      <p:pic>
        <p:nvPicPr>
          <p:cNvPr id="4" name="Afbeelding 3">
            <a:hlinkClick r:id="rId9"/>
            <a:extLst>
              <a:ext uri="{FF2B5EF4-FFF2-40B4-BE49-F238E27FC236}">
                <a16:creationId xmlns:a16="http://schemas.microsoft.com/office/drawing/2014/main" id="{3FC0D3C5-179B-4ADA-B598-A9FD96308DA6}"/>
              </a:ext>
            </a:extLst>
          </p:cNvPr>
          <p:cNvPicPr>
            <a:picLocks noChangeAspect="1"/>
          </p:cNvPicPr>
          <p:nvPr/>
        </p:nvPicPr>
        <p:blipFill rotWithShape="1">
          <a:blip r:embed="rId10"/>
          <a:srcRect l="24280" r="23921" b="52016"/>
          <a:stretch/>
        </p:blipFill>
        <p:spPr>
          <a:xfrm>
            <a:off x="457200" y="2310788"/>
            <a:ext cx="2877100" cy="1499211"/>
          </a:xfrm>
          <a:prstGeom prst="rect">
            <a:avLst/>
          </a:prstGeom>
        </p:spPr>
      </p:pic>
      <p:pic>
        <p:nvPicPr>
          <p:cNvPr id="16" name="Afbeelding 15">
            <a:hlinkClick r:id="rId11"/>
            <a:extLst>
              <a:ext uri="{FF2B5EF4-FFF2-40B4-BE49-F238E27FC236}">
                <a16:creationId xmlns:a16="http://schemas.microsoft.com/office/drawing/2014/main" id="{A2268262-23D8-4577-8234-E0DEE306B9C5}"/>
              </a:ext>
            </a:extLst>
          </p:cNvPr>
          <p:cNvPicPr>
            <a:picLocks noChangeAspect="1"/>
          </p:cNvPicPr>
          <p:nvPr/>
        </p:nvPicPr>
        <p:blipFill rotWithShape="1">
          <a:blip r:embed="rId12">
            <a:extLst>
              <a:ext uri="{28A0092B-C50C-407E-A947-70E740481C1C}">
                <a14:useLocalDpi xmlns:a14="http://schemas.microsoft.com/office/drawing/2010/main" val="0"/>
              </a:ext>
            </a:extLst>
          </a:blip>
          <a:srcRect l="32878" t="14445" r="35339" b="44074"/>
          <a:stretch/>
        </p:blipFill>
        <p:spPr>
          <a:xfrm>
            <a:off x="256017" y="4114278"/>
            <a:ext cx="2906226" cy="2133600"/>
          </a:xfrm>
          <a:prstGeom prst="rect">
            <a:avLst/>
          </a:prstGeom>
        </p:spPr>
      </p:pic>
      <p:pic>
        <p:nvPicPr>
          <p:cNvPr id="1028" name="Picture 4" descr="Relevante organisaties | Platform JEP">
            <a:hlinkClick r:id="rId13"/>
            <a:extLst>
              <a:ext uri="{FF2B5EF4-FFF2-40B4-BE49-F238E27FC236}">
                <a16:creationId xmlns:a16="http://schemas.microsoft.com/office/drawing/2014/main" id="{ED83D316-A9D4-46D7-9B9E-793C27F8B5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2026" y="2457207"/>
            <a:ext cx="2122974" cy="1412625"/>
          </a:xfrm>
          <a:prstGeom prst="rect">
            <a:avLst/>
          </a:prstGeom>
          <a:noFill/>
          <a:extLst>
            <a:ext uri="{909E8E84-426E-40DD-AFC4-6F175D3DCCD1}">
              <a14:hiddenFill xmlns:a14="http://schemas.microsoft.com/office/drawing/2010/main">
                <a:solidFill>
                  <a:srgbClr val="FFFFFF"/>
                </a:solidFill>
              </a14:hiddenFill>
            </a:ext>
          </a:extLst>
        </p:spPr>
      </p:pic>
      <p:sp>
        <p:nvSpPr>
          <p:cNvPr id="9" name="Текстово поле 11">
            <a:extLst>
              <a:ext uri="{FF2B5EF4-FFF2-40B4-BE49-F238E27FC236}">
                <a16:creationId xmlns:a16="http://schemas.microsoft.com/office/drawing/2014/main" id="{3C56DD46-76C2-4605-BA96-1DBBF070506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96563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lnSpcReduction="10000"/>
          </a:bodyPr>
          <a:lstStyle/>
          <a:p>
            <a:pPr marL="0" indent="0">
              <a:buNone/>
            </a:pPr>
            <a:endParaRPr lang="nl-NL" sz="2200" noProof="0" dirty="0"/>
          </a:p>
          <a:p>
            <a:pPr marL="0" indent="0">
              <a:buNone/>
            </a:pPr>
            <a:r>
              <a:rPr lang="nl-NL" b="1" noProof="0" dirty="0"/>
              <a:t>Oefeningen</a:t>
            </a:r>
            <a:endParaRPr lang="nl-NL" sz="2200" b="1" noProof="0" dirty="0"/>
          </a:p>
          <a:p>
            <a:pPr marL="385763" indent="-385763">
              <a:buFont typeface="+mj-lt"/>
              <a:buAutoNum type="arabicPeriod"/>
            </a:pPr>
            <a:r>
              <a:rPr lang="nl-NL" sz="2200" noProof="0" dirty="0"/>
              <a:t>Hoe weet ik dat ik een conflict heb?</a:t>
            </a:r>
          </a:p>
          <a:p>
            <a:pPr marL="385763" indent="-385763">
              <a:buFont typeface="+mj-lt"/>
              <a:buAutoNum type="arabicPeriod"/>
            </a:pPr>
            <a:r>
              <a:rPr lang="nl-NL" sz="2200" noProof="0" dirty="0"/>
              <a:t>Alles kan en mag!</a:t>
            </a:r>
          </a:p>
          <a:p>
            <a:pPr marL="385763" indent="-385763">
              <a:buFont typeface="+mj-lt"/>
              <a:buAutoNum type="arabicPeriod"/>
            </a:pPr>
            <a:r>
              <a:rPr lang="nl-NL" sz="2200" noProof="0" dirty="0"/>
              <a:t>Betekenis van proportionele</a:t>
            </a:r>
            <a:br>
              <a:rPr lang="nl-NL" sz="2200" noProof="0" dirty="0"/>
            </a:br>
            <a:r>
              <a:rPr lang="nl-NL" sz="2200" noProof="0" dirty="0"/>
              <a:t>overheidsreactie?</a:t>
            </a:r>
          </a:p>
          <a:p>
            <a:pPr marL="385763" indent="-385763">
              <a:buFont typeface="+mj-lt"/>
              <a:buAutoNum type="arabicPeriod"/>
            </a:pPr>
            <a:r>
              <a:rPr lang="nl-NL" sz="2200" noProof="0" dirty="0"/>
              <a:t>Wat is proportioneel?</a:t>
            </a:r>
          </a:p>
          <a:p>
            <a:pPr marL="400050" lvl="1" indent="0">
              <a:buNone/>
            </a:pPr>
            <a:r>
              <a:rPr lang="nl-NL" sz="1800" i="1" noProof="0" dirty="0">
                <a:solidFill>
                  <a:schemeClr val="tx1">
                    <a:lumMod val="75000"/>
                    <a:lumOff val="25000"/>
                  </a:schemeClr>
                </a:solidFill>
              </a:rPr>
              <a:t>(casus Verplicht naar school)</a:t>
            </a:r>
          </a:p>
          <a:p>
            <a:pPr marL="385763" indent="-385763">
              <a:buFont typeface="+mj-lt"/>
              <a:buAutoNum type="arabicPeriod"/>
            </a:pPr>
            <a:r>
              <a:rPr lang="nl-NL" sz="2200" noProof="0" dirty="0"/>
              <a:t>Wat is proportioneel? </a:t>
            </a:r>
          </a:p>
          <a:p>
            <a:pPr marL="400050" lvl="1" indent="0">
              <a:buNone/>
            </a:pPr>
            <a:r>
              <a:rPr lang="nl-NL" sz="1800" i="1" noProof="0" dirty="0">
                <a:solidFill>
                  <a:schemeClr val="tx1">
                    <a:lumMod val="75000"/>
                    <a:lumOff val="25000"/>
                  </a:schemeClr>
                </a:solidFill>
              </a:rPr>
              <a:t>(case Belastingdienst)</a:t>
            </a:r>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nl-NL" noProof="0" dirty="0"/>
              <a:t>Feedback</a:t>
            </a:r>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E456F64B-55D8-4AB2-942C-5AB800464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456" y="3429000"/>
            <a:ext cx="2109068" cy="2431118"/>
          </a:xfrm>
          <a:prstGeom prst="rect">
            <a:avLst/>
          </a:prstGeom>
        </p:spPr>
      </p:pic>
      <p:sp>
        <p:nvSpPr>
          <p:cNvPr id="19" name="Rectangle 44">
            <a:extLst>
              <a:ext uri="{FF2B5EF4-FFF2-40B4-BE49-F238E27FC236}">
                <a16:creationId xmlns:a16="http://schemas.microsoft.com/office/drawing/2014/main" id="{E8C7D482-D979-40B6-9DE4-CE9644F1B670}"/>
              </a:ext>
            </a:extLst>
          </p:cNvPr>
          <p:cNvSpPr/>
          <p:nvPr/>
        </p:nvSpPr>
        <p:spPr>
          <a:xfrm>
            <a:off x="3962401" y="5298424"/>
            <a:ext cx="4529839" cy="525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0099"/>
          </a:solidFill>
          <a:ln w="12700">
            <a:miter lim="400000"/>
          </a:ln>
        </p:spPr>
        <p:txBody>
          <a:bodyPr lIns="34289" tIns="34289" rIns="34289" bIns="34289" anchor="ctr"/>
          <a:lstStyle/>
          <a:p>
            <a:pPr>
              <a:defRPr>
                <a:solidFill>
                  <a:srgbClr val="FFFFFF"/>
                </a:solidFill>
              </a:defRPr>
            </a:pPr>
            <a:endParaRPr sz="1350"/>
          </a:p>
        </p:txBody>
      </p:sp>
      <p:sp>
        <p:nvSpPr>
          <p:cNvPr id="13" name="Rectangle 8">
            <a:extLst>
              <a:ext uri="{FF2B5EF4-FFF2-40B4-BE49-F238E27FC236}">
                <a16:creationId xmlns:a16="http://schemas.microsoft.com/office/drawing/2014/main" id="{001331ED-8432-4C66-BCB3-C559F7F9158D}"/>
              </a:ext>
            </a:extLst>
          </p:cNvPr>
          <p:cNvSpPr/>
          <p:nvPr/>
        </p:nvSpPr>
        <p:spPr>
          <a:xfrm>
            <a:off x="3962401" y="4677826"/>
            <a:ext cx="4529836" cy="566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375BB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sp>
        <p:nvSpPr>
          <p:cNvPr id="18" name="Rectangle 32">
            <a:extLst>
              <a:ext uri="{FF2B5EF4-FFF2-40B4-BE49-F238E27FC236}">
                <a16:creationId xmlns:a16="http://schemas.microsoft.com/office/drawing/2014/main" id="{057B127D-9E15-4F84-8ABF-4D6A67639B0B}"/>
              </a:ext>
            </a:extLst>
          </p:cNvPr>
          <p:cNvSpPr/>
          <p:nvPr/>
        </p:nvSpPr>
        <p:spPr>
          <a:xfrm>
            <a:off x="3962401" y="3447385"/>
            <a:ext cx="4529836" cy="539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45718" tIns="45718" rIns="45718" bIns="45718" anchor="ctr"/>
          <a:lstStyle/>
          <a:p>
            <a:pPr>
              <a:defRPr>
                <a:solidFill>
                  <a:srgbClr val="FFFFFF"/>
                </a:solidFill>
              </a:defRPr>
            </a:pPr>
            <a:endParaRP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err="1"/>
              <a:t>Conclusion</a:t>
            </a:r>
            <a:endParaRPr lang="nl-NL" noProof="0" dirty="0"/>
          </a:p>
        </p:txBody>
      </p:sp>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a:xfrm>
            <a:off x="1828800" y="2263373"/>
            <a:ext cx="5715000" cy="1023892"/>
          </a:xfrm>
        </p:spPr>
        <p:txBody>
          <a:bodyPr anchor="ctr">
            <a:noAutofit/>
          </a:bodyPr>
          <a:lstStyle/>
          <a:p>
            <a:pPr marL="0" indent="0" algn="ctr">
              <a:buNone/>
            </a:pPr>
            <a:r>
              <a:rPr lang="nl-NL" dirty="0"/>
              <a:t>Wat is je algemene gevoel over deze training en de zeven workshops?</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32</a:t>
            </a:fld>
            <a:endParaRPr lang="en-US" dirty="0"/>
          </a:p>
        </p:txBody>
      </p:sp>
      <p:sp>
        <p:nvSpPr>
          <p:cNvPr id="9" name="Rectangle 8">
            <a:extLst>
              <a:ext uri="{FF2B5EF4-FFF2-40B4-BE49-F238E27FC236}">
                <a16:creationId xmlns:a16="http://schemas.microsoft.com/office/drawing/2014/main" id="{0C6565FA-D81B-4AEA-B050-7D55E63A4E9A}"/>
              </a:ext>
            </a:extLst>
          </p:cNvPr>
          <p:cNvSpPr/>
          <p:nvPr/>
        </p:nvSpPr>
        <p:spPr>
          <a:xfrm>
            <a:off x="3962401" y="4058074"/>
            <a:ext cx="4529836" cy="5305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sp>
        <p:nvSpPr>
          <p:cNvPr id="11" name="TextBox 52">
            <a:extLst>
              <a:ext uri="{FF2B5EF4-FFF2-40B4-BE49-F238E27FC236}">
                <a16:creationId xmlns:a16="http://schemas.microsoft.com/office/drawing/2014/main" id="{28E7CD38-3A7B-48D9-829B-E15AB7A183D6}"/>
              </a:ext>
            </a:extLst>
          </p:cNvPr>
          <p:cNvSpPr txBox="1"/>
          <p:nvPr/>
        </p:nvSpPr>
        <p:spPr>
          <a:xfrm>
            <a:off x="4230352" y="4763626"/>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err="1"/>
              <a:t>Zijn</a:t>
            </a:r>
            <a:r>
              <a:rPr lang="en-GB" sz="1800" b="1" dirty="0"/>
              <a:t> er </a:t>
            </a:r>
            <a:r>
              <a:rPr lang="en-GB" sz="1800" b="1" dirty="0" err="1"/>
              <a:t>verbeterpunten</a:t>
            </a:r>
            <a:r>
              <a:rPr lang="en-GB" sz="1800" b="1" dirty="0"/>
              <a:t>?</a:t>
            </a:r>
          </a:p>
        </p:txBody>
      </p:sp>
      <p:sp>
        <p:nvSpPr>
          <p:cNvPr id="12" name="TextBox 52">
            <a:extLst>
              <a:ext uri="{FF2B5EF4-FFF2-40B4-BE49-F238E27FC236}">
                <a16:creationId xmlns:a16="http://schemas.microsoft.com/office/drawing/2014/main" id="{C8300E02-A722-4BC6-891B-C5A73350A570}"/>
              </a:ext>
            </a:extLst>
          </p:cNvPr>
          <p:cNvSpPr txBox="1"/>
          <p:nvPr/>
        </p:nvSpPr>
        <p:spPr>
          <a:xfrm>
            <a:off x="4198487" y="5385665"/>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a:t>Wat </a:t>
            </a:r>
            <a:r>
              <a:rPr lang="en-GB" sz="1800" b="1" dirty="0" err="1"/>
              <a:t>vond</a:t>
            </a:r>
            <a:r>
              <a:rPr lang="en-GB" sz="1800" b="1" dirty="0"/>
              <a:t> je het </a:t>
            </a:r>
            <a:r>
              <a:rPr lang="en-GB" sz="1800" b="1" dirty="0" err="1"/>
              <a:t>leukst</a:t>
            </a:r>
            <a:r>
              <a:rPr lang="en-GB" sz="1800" b="1" dirty="0"/>
              <a:t>?</a:t>
            </a:r>
          </a:p>
        </p:txBody>
      </p:sp>
      <p:sp>
        <p:nvSpPr>
          <p:cNvPr id="14" name="TextBox 52">
            <a:extLst>
              <a:ext uri="{FF2B5EF4-FFF2-40B4-BE49-F238E27FC236}">
                <a16:creationId xmlns:a16="http://schemas.microsoft.com/office/drawing/2014/main" id="{7A787EF2-1549-4FBB-95E1-BDC54E9078A0}"/>
              </a:ext>
            </a:extLst>
          </p:cNvPr>
          <p:cNvSpPr txBox="1"/>
          <p:nvPr/>
        </p:nvSpPr>
        <p:spPr>
          <a:xfrm>
            <a:off x="4230352" y="3532463"/>
            <a:ext cx="368223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err="1"/>
              <a:t>Zijn</a:t>
            </a:r>
            <a:r>
              <a:rPr lang="en-GB" sz="1800" b="1" dirty="0"/>
              <a:t> je </a:t>
            </a:r>
            <a:r>
              <a:rPr lang="en-GB" sz="1800" b="1" dirty="0" err="1"/>
              <a:t>doelen</a:t>
            </a:r>
            <a:r>
              <a:rPr lang="en-GB" sz="1800" b="1" dirty="0"/>
              <a:t> </a:t>
            </a:r>
            <a:r>
              <a:rPr lang="en-GB" sz="1800" b="1" dirty="0" err="1"/>
              <a:t>behaald</a:t>
            </a:r>
            <a:r>
              <a:rPr lang="en-GB" sz="1800" b="1" dirty="0"/>
              <a:t>?</a:t>
            </a:r>
          </a:p>
        </p:txBody>
      </p:sp>
      <p:sp>
        <p:nvSpPr>
          <p:cNvPr id="16" name="TextBox 52">
            <a:extLst>
              <a:ext uri="{FF2B5EF4-FFF2-40B4-BE49-F238E27FC236}">
                <a16:creationId xmlns:a16="http://schemas.microsoft.com/office/drawing/2014/main" id="{D0306B30-0DB6-4DD8-A74F-3FD42F67FFC3}"/>
              </a:ext>
            </a:extLst>
          </p:cNvPr>
          <p:cNvSpPr txBox="1"/>
          <p:nvPr/>
        </p:nvSpPr>
        <p:spPr>
          <a:xfrm>
            <a:off x="4230352" y="4144908"/>
            <a:ext cx="3915648"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GB" sz="1800" b="1" dirty="0"/>
              <a:t>Zou je </a:t>
            </a:r>
            <a:r>
              <a:rPr lang="en-GB" sz="1800" b="1" dirty="0" err="1"/>
              <a:t>deze</a:t>
            </a:r>
            <a:r>
              <a:rPr lang="en-GB" sz="1800" b="1" dirty="0"/>
              <a:t> training </a:t>
            </a:r>
            <a:r>
              <a:rPr lang="en-GB" sz="1800" b="1" dirty="0" err="1"/>
              <a:t>zelf</a:t>
            </a:r>
            <a:r>
              <a:rPr lang="en-GB" sz="1800" b="1" dirty="0"/>
              <a:t> </a:t>
            </a:r>
            <a:r>
              <a:rPr lang="en-GB" sz="1800" b="1" dirty="0" err="1"/>
              <a:t>kunnen</a:t>
            </a:r>
            <a:r>
              <a:rPr lang="en-GB" sz="1800" b="1" dirty="0"/>
              <a:t> </a:t>
            </a:r>
            <a:r>
              <a:rPr lang="en-GB" sz="1800" b="1" dirty="0" err="1"/>
              <a:t>geven</a:t>
            </a:r>
            <a:r>
              <a:rPr lang="en-GB" sz="1800" b="1" dirty="0"/>
              <a:t>?</a:t>
            </a:r>
          </a:p>
        </p:txBody>
      </p:sp>
      <p:sp>
        <p:nvSpPr>
          <p:cNvPr id="32" name="TextBox 52">
            <a:extLst>
              <a:ext uri="{FF2B5EF4-FFF2-40B4-BE49-F238E27FC236}">
                <a16:creationId xmlns:a16="http://schemas.microsoft.com/office/drawing/2014/main" id="{4A8B2DB3-BBD7-4230-9187-E7F142B0033F}"/>
              </a:ext>
            </a:extLst>
          </p:cNvPr>
          <p:cNvSpPr txBox="1"/>
          <p:nvPr/>
        </p:nvSpPr>
        <p:spPr>
          <a:xfrm>
            <a:off x="6834291" y="2551922"/>
            <a:ext cx="2782653"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2000" dirty="0"/>
              <a:t>Were your goals met?</a:t>
            </a:r>
            <a:endParaRPr sz="2000" dirty="0"/>
          </a:p>
        </p:txBody>
      </p:sp>
      <p:sp>
        <p:nvSpPr>
          <p:cNvPr id="15" name="Текстово поле 14">
            <a:extLst>
              <a:ext uri="{FF2B5EF4-FFF2-40B4-BE49-F238E27FC236}">
                <a16:creationId xmlns:a16="http://schemas.microsoft.com/office/drawing/2014/main" id="{849FA1F7-7343-44F6-96F8-89F4BE08BAB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iterate>
                                    <p:tmAbs val="0"/>
                                  </p:iterate>
                                  <p:childTnLst>
                                    <p:set>
                                      <p:cBhvr>
                                        <p:cTn id="10" fill="hold"/>
                                        <p:tgtEl>
                                          <p:spTgt spid="18"/>
                                        </p:tgtEl>
                                        <p:attrNameLst>
                                          <p:attrName>style.visibility</p:attrName>
                                        </p:attrNameLst>
                                      </p:cBhvr>
                                      <p:to>
                                        <p:strVal val="visible"/>
                                      </p:to>
                                    </p:set>
                                    <p:animEffect transition="in" filter="wipe(left)">
                                      <p:cBhvr>
                                        <p:cTn id="11" dur="100"/>
                                        <p:tgtEl>
                                          <p:spTgt spid="18"/>
                                        </p:tgtEl>
                                      </p:cBhvr>
                                    </p:animEffect>
                                  </p:childTnLst>
                                </p:cTn>
                              </p:par>
                              <p:par>
                                <p:cTn id="12" presetID="4" presetClass="entr" presetSubtype="32" fill="hold" grpId="0" nodeType="withEffect">
                                  <p:stCondLst>
                                    <p:cond delay="0"/>
                                  </p:stCondLst>
                                  <p:iterate>
                                    <p:tmAbs val="0"/>
                                  </p:iterate>
                                  <p:childTnLst>
                                    <p:set>
                                      <p:cBhvr>
                                        <p:cTn id="13" fill="hold"/>
                                        <p:tgtEl>
                                          <p:spTgt spid="14"/>
                                        </p:tgtEl>
                                        <p:attrNameLst>
                                          <p:attrName>style.visibility</p:attrName>
                                        </p:attrNameLst>
                                      </p:cBhvr>
                                      <p:to>
                                        <p:strVal val="visible"/>
                                      </p:to>
                                    </p:set>
                                    <p:animEffect transition="in" filter="box(out)">
                                      <p:cBhvr>
                                        <p:cTn id="14" dur="1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9"/>
                                        </p:tgtEl>
                                        <p:attrNameLst>
                                          <p:attrName>style.visibility</p:attrName>
                                        </p:attrNameLst>
                                      </p:cBhvr>
                                      <p:to>
                                        <p:strVal val="visible"/>
                                      </p:to>
                                    </p:set>
                                    <p:animEffect transition="in" filter="wipe(left)">
                                      <p:cBhvr>
                                        <p:cTn id="19" dur="100"/>
                                        <p:tgtEl>
                                          <p:spTgt spid="9"/>
                                        </p:tgtEl>
                                      </p:cBhvr>
                                    </p:animEffect>
                                  </p:childTnLst>
                                </p:cTn>
                              </p:par>
                              <p:par>
                                <p:cTn id="20" presetID="4" presetClass="entr" presetSubtype="32" fill="hold" grpId="0" nodeType="withEffect">
                                  <p:stCondLst>
                                    <p:cond delay="0"/>
                                  </p:stCondLst>
                                  <p:iterate>
                                    <p:tmAbs val="0"/>
                                  </p:iterate>
                                  <p:childTnLst>
                                    <p:set>
                                      <p:cBhvr>
                                        <p:cTn id="21" fill="hold"/>
                                        <p:tgtEl>
                                          <p:spTgt spid="16"/>
                                        </p:tgtEl>
                                        <p:attrNameLst>
                                          <p:attrName>style.visibility</p:attrName>
                                        </p:attrNameLst>
                                      </p:cBhvr>
                                      <p:to>
                                        <p:strVal val="visible"/>
                                      </p:to>
                                    </p:set>
                                    <p:animEffect transition="in" filter="box(out)">
                                      <p:cBhvr>
                                        <p:cTn id="22" dur="1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p:tmAbs val="0"/>
                                  </p:iterate>
                                  <p:childTnLst>
                                    <p:set>
                                      <p:cBhvr>
                                        <p:cTn id="26" fill="hold"/>
                                        <p:tgtEl>
                                          <p:spTgt spid="13"/>
                                        </p:tgtEl>
                                        <p:attrNameLst>
                                          <p:attrName>style.visibility</p:attrName>
                                        </p:attrNameLst>
                                      </p:cBhvr>
                                      <p:to>
                                        <p:strVal val="visible"/>
                                      </p:to>
                                    </p:set>
                                    <p:animEffect transition="in" filter="wipe(left)">
                                      <p:cBhvr>
                                        <p:cTn id="27" dur="100"/>
                                        <p:tgtEl>
                                          <p:spTgt spid="13"/>
                                        </p:tgtEl>
                                      </p:cBhvr>
                                    </p:animEffect>
                                  </p:childTnLst>
                                </p:cTn>
                              </p:par>
                              <p:par>
                                <p:cTn id="28" presetID="4" presetClass="entr" presetSubtype="32" fill="hold" grpId="0" nodeType="withEffect">
                                  <p:stCondLst>
                                    <p:cond delay="0"/>
                                  </p:stCondLst>
                                  <p:iterate>
                                    <p:tmAbs val="0"/>
                                  </p:iterate>
                                  <p:childTnLst>
                                    <p:set>
                                      <p:cBhvr>
                                        <p:cTn id="29" fill="hold"/>
                                        <p:tgtEl>
                                          <p:spTgt spid="11"/>
                                        </p:tgtEl>
                                        <p:attrNameLst>
                                          <p:attrName>style.visibility</p:attrName>
                                        </p:attrNameLst>
                                      </p:cBhvr>
                                      <p:to>
                                        <p:strVal val="visible"/>
                                      </p:to>
                                    </p:set>
                                    <p:animEffect transition="in" filter="box(out)">
                                      <p:cBhvr>
                                        <p:cTn id="30" dur="1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19"/>
                                        </p:tgtEl>
                                        <p:attrNameLst>
                                          <p:attrName>style.visibility</p:attrName>
                                        </p:attrNameLst>
                                      </p:cBhvr>
                                      <p:to>
                                        <p:strVal val="visible"/>
                                      </p:to>
                                    </p:set>
                                    <p:animEffect transition="in" filter="wipe(left)">
                                      <p:cBhvr>
                                        <p:cTn id="35" dur="100"/>
                                        <p:tgtEl>
                                          <p:spTgt spid="19"/>
                                        </p:tgtEl>
                                      </p:cBhvr>
                                    </p:animEffect>
                                  </p:childTnLst>
                                </p:cTn>
                              </p:par>
                              <p:par>
                                <p:cTn id="36" presetID="4" presetClass="entr" presetSubtype="32" fill="hold" grpId="0" nodeType="withEffect">
                                  <p:stCondLst>
                                    <p:cond delay="0"/>
                                  </p:stCondLst>
                                  <p:iterate>
                                    <p:tmAbs val="0"/>
                                  </p:iterate>
                                  <p:childTnLst>
                                    <p:set>
                                      <p:cBhvr>
                                        <p:cTn id="37" fill="hold"/>
                                        <p:tgtEl>
                                          <p:spTgt spid="12"/>
                                        </p:tgtEl>
                                        <p:attrNameLst>
                                          <p:attrName>style.visibility</p:attrName>
                                        </p:attrNameLst>
                                      </p:cBhvr>
                                      <p:to>
                                        <p:strVal val="visible"/>
                                      </p:to>
                                    </p:set>
                                    <p:animEffect transition="in" filter="box(out)">
                                      <p:cBhvr>
                                        <p:cTn id="38" dur="1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3">
                                            <p:bg/>
                                          </p:spTgt>
                                        </p:tgtEl>
                                      </p:cBhvr>
                                    </p:animEffect>
                                    <p:set>
                                      <p:cBhvr>
                                        <p:cTn id="46" dur="1" fill="hold">
                                          <p:stCondLst>
                                            <p:cond delay="499"/>
                                          </p:stCondLst>
                                        </p:cTn>
                                        <p:tgtEl>
                                          <p:spTgt spid="3">
                                            <p:bg/>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dvAuto="0"/>
      <p:bldP spid="19" grpId="1" animBg="1"/>
      <p:bldP spid="13" grpId="0" animBg="1" advAuto="0"/>
      <p:bldP spid="13" grpId="1" animBg="1"/>
      <p:bldP spid="18" grpId="0" animBg="1" advAuto="0"/>
      <p:bldP spid="18" grpId="1" animBg="1"/>
      <p:bldP spid="3" grpId="0" uiExpand="1" build="p" animBg="1"/>
      <p:bldP spid="9" grpId="0" animBg="1" advAuto="0"/>
      <p:bldP spid="9" grpId="1" animBg="1"/>
      <p:bldP spid="11" grpId="0" animBg="1" advAuto="0"/>
      <p:bldP spid="11" grpId="1" animBg="1"/>
      <p:bldP spid="12" grpId="0" animBg="1" advAuto="0"/>
      <p:bldP spid="12" grpId="1" animBg="1"/>
      <p:bldP spid="14" grpId="0" animBg="1" advAuto="0"/>
      <p:bldP spid="14" grpId="1" animBg="1"/>
      <p:bldP spid="16" grpId="0" animBg="1" advAuto="0"/>
      <p:bldP spid="1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nl-NL" noProof="0" dirty="0"/>
              <a:t>Bedankt!</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6E45350-9C36-4921-AD66-BF41A9E248E2}"/>
              </a:ext>
            </a:extLst>
          </p:cNvPr>
          <p:cNvSpPr>
            <a:spLocks noGrp="1"/>
          </p:cNvSpPr>
          <p:nvPr>
            <p:ph idx="1"/>
          </p:nvPr>
        </p:nvSpPr>
        <p:spPr/>
        <p:txBody>
          <a:bodyPr>
            <a:normAutofit/>
          </a:bodyPr>
          <a:lstStyle/>
          <a:p>
            <a:pPr marL="457200" indent="-457200">
              <a:buFont typeface="+mj-lt"/>
              <a:buAutoNum type="arabicPeriod"/>
            </a:pPr>
            <a:r>
              <a:rPr lang="nl-NL" noProof="0" dirty="0"/>
              <a:t>Terugblik op 2</a:t>
            </a:r>
            <a:r>
              <a:rPr lang="nl-NL" baseline="30000" noProof="0" dirty="0"/>
              <a:t>e</a:t>
            </a:r>
            <a:r>
              <a:rPr lang="nl-NL" noProof="0" dirty="0"/>
              <a:t> dag</a:t>
            </a:r>
          </a:p>
          <a:p>
            <a:pPr marL="457200" indent="-457200">
              <a:buFont typeface="+mj-lt"/>
              <a:buAutoNum type="arabicPeriod"/>
            </a:pPr>
            <a:r>
              <a:rPr lang="nl-NL" noProof="0" dirty="0"/>
              <a:t>Conflicthantering</a:t>
            </a:r>
          </a:p>
          <a:p>
            <a:pPr marL="400050" lvl="1" indent="46038">
              <a:buNone/>
            </a:pPr>
            <a:r>
              <a:rPr lang="nl-NL" sz="2400" noProof="0" dirty="0">
                <a:solidFill>
                  <a:schemeClr val="tx1">
                    <a:lumMod val="75000"/>
                    <a:lumOff val="25000"/>
                  </a:schemeClr>
                </a:solidFill>
              </a:rPr>
              <a:t>incl. </a:t>
            </a:r>
            <a:r>
              <a:rPr lang="nl-NL" sz="2400" dirty="0">
                <a:solidFill>
                  <a:schemeClr val="tx1">
                    <a:lumMod val="75000"/>
                    <a:lumOff val="25000"/>
                  </a:schemeClr>
                </a:solidFill>
              </a:rPr>
              <a:t>o</a:t>
            </a:r>
            <a:r>
              <a:rPr lang="nl-NL" sz="2400" noProof="0" dirty="0" err="1">
                <a:solidFill>
                  <a:schemeClr val="tx1">
                    <a:lumMod val="75000"/>
                    <a:lumOff val="25000"/>
                  </a:schemeClr>
                </a:solidFill>
              </a:rPr>
              <a:t>efeningen</a:t>
            </a:r>
            <a:endParaRPr lang="nl-NL" sz="2400" noProof="0" dirty="0">
              <a:solidFill>
                <a:schemeClr val="tx1">
                  <a:lumMod val="75000"/>
                  <a:lumOff val="25000"/>
                </a:schemeClr>
              </a:solidFill>
            </a:endParaRPr>
          </a:p>
          <a:p>
            <a:pPr marL="457200" indent="-457200">
              <a:buFont typeface="+mj-lt"/>
              <a:buAutoNum type="arabicPeriod"/>
            </a:pPr>
            <a:r>
              <a:rPr lang="nl-NL" noProof="0" dirty="0"/>
              <a:t>Proportionele overheidsreactie</a:t>
            </a:r>
          </a:p>
          <a:p>
            <a:pPr marL="400050" lvl="1" indent="46038">
              <a:buNone/>
            </a:pPr>
            <a:r>
              <a:rPr lang="nl-NL" sz="2400" noProof="0" dirty="0">
                <a:solidFill>
                  <a:schemeClr val="tx1">
                    <a:lumMod val="75000"/>
                    <a:lumOff val="25000"/>
                  </a:schemeClr>
                </a:solidFill>
              </a:rPr>
              <a:t>incl. </a:t>
            </a:r>
            <a:r>
              <a:rPr lang="nl-NL" sz="2400" dirty="0">
                <a:solidFill>
                  <a:schemeClr val="tx1">
                    <a:lumMod val="75000"/>
                    <a:lumOff val="25000"/>
                  </a:schemeClr>
                </a:solidFill>
              </a:rPr>
              <a:t>o</a:t>
            </a:r>
            <a:r>
              <a:rPr lang="nl-NL" sz="2400" noProof="0" dirty="0" err="1">
                <a:solidFill>
                  <a:schemeClr val="tx1">
                    <a:lumMod val="75000"/>
                    <a:lumOff val="25000"/>
                  </a:schemeClr>
                </a:solidFill>
              </a:rPr>
              <a:t>efeningen</a:t>
            </a:r>
            <a:endParaRPr lang="nl-NL" sz="2400" noProof="0" dirty="0">
              <a:solidFill>
                <a:schemeClr val="tx1">
                  <a:lumMod val="75000"/>
                  <a:lumOff val="25000"/>
                </a:schemeClr>
              </a:solidFill>
            </a:endParaRPr>
          </a:p>
          <a:p>
            <a:pPr marL="457200" indent="-457200">
              <a:buFont typeface="+mj-lt"/>
              <a:buAutoNum type="arabicPeriod"/>
            </a:pPr>
            <a:r>
              <a:rPr lang="nl-NL" noProof="0" dirty="0"/>
              <a:t>Best </a:t>
            </a:r>
            <a:r>
              <a:rPr lang="nl-NL" noProof="0" dirty="0" err="1"/>
              <a:t>practices</a:t>
            </a:r>
            <a:endParaRPr lang="nl-NL" noProof="0" dirty="0"/>
          </a:p>
          <a:p>
            <a:pPr marL="457200" indent="-457200">
              <a:buFont typeface="+mj-lt"/>
              <a:buAutoNum type="arabicPeriod"/>
            </a:pPr>
            <a:r>
              <a:rPr lang="nl-NL" noProof="0" dirty="0"/>
              <a:t>Feedback</a:t>
            </a:r>
          </a:p>
          <a:p>
            <a:pPr marL="457200" indent="-457200">
              <a:buFont typeface="+mj-lt"/>
              <a:buAutoNum type="arabicPeriod"/>
            </a:pPr>
            <a:r>
              <a:rPr lang="nl-NL" noProof="0" dirty="0"/>
              <a:t>Conclusie</a:t>
            </a:r>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3</a:t>
            </a:fld>
            <a:endParaRPr lang="en-US" dirty="0"/>
          </a:p>
        </p:txBody>
      </p:sp>
      <p:sp>
        <p:nvSpPr>
          <p:cNvPr id="5" name="Заглавие 4">
            <a:extLst>
              <a:ext uri="{FF2B5EF4-FFF2-40B4-BE49-F238E27FC236}">
                <a16:creationId xmlns:a16="http://schemas.microsoft.com/office/drawing/2014/main" id="{F045F4F0-DFF0-4F8D-AEBE-AA1CFAC92E14}"/>
              </a:ext>
            </a:extLst>
          </p:cNvPr>
          <p:cNvSpPr>
            <a:spLocks noGrp="1"/>
          </p:cNvSpPr>
          <p:nvPr>
            <p:ph type="title"/>
          </p:nvPr>
        </p:nvSpPr>
        <p:spPr/>
        <p:txBody>
          <a:bodyPr/>
          <a:lstStyle/>
          <a:p>
            <a:r>
              <a:rPr lang="nl-NL" noProof="0" dirty="0"/>
              <a:t>Programma van vandaag</a:t>
            </a:r>
          </a:p>
        </p:txBody>
      </p:sp>
      <p:sp>
        <p:nvSpPr>
          <p:cNvPr id="7" name="Текстово поле 6">
            <a:extLst>
              <a:ext uri="{FF2B5EF4-FFF2-40B4-BE49-F238E27FC236}">
                <a16:creationId xmlns:a16="http://schemas.microsoft.com/office/drawing/2014/main" id="{749EDDB7-3E8A-4341-9C0A-2BE67D83D7E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91649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3ACC-1BEC-4798-8B5C-13A462D0DF87}"/>
              </a:ext>
            </a:extLst>
          </p:cNvPr>
          <p:cNvSpPr>
            <a:spLocks noGrp="1"/>
          </p:cNvSpPr>
          <p:nvPr>
            <p:ph type="ctrTitle"/>
          </p:nvPr>
        </p:nvSpPr>
        <p:spPr/>
        <p:txBody>
          <a:bodyPr/>
          <a:lstStyle/>
          <a:p>
            <a:r>
              <a:rPr lang="nl-NL" b="0" dirty="0"/>
              <a:t>2. Conflicthantering</a:t>
            </a:r>
            <a:endParaRPr lang="en-GB" b="0" dirty="0"/>
          </a:p>
        </p:txBody>
      </p:sp>
      <p:sp>
        <p:nvSpPr>
          <p:cNvPr id="3" name="Ondertitel 2">
            <a:extLst>
              <a:ext uri="{FF2B5EF4-FFF2-40B4-BE49-F238E27FC236}">
                <a16:creationId xmlns:a16="http://schemas.microsoft.com/office/drawing/2014/main" id="{1B4AA76D-6F01-4379-A185-80F36A18F4CB}"/>
              </a:ext>
            </a:extLst>
          </p:cNvPr>
          <p:cNvSpPr>
            <a:spLocks noGrp="1"/>
          </p:cNvSpPr>
          <p:nvPr>
            <p:ph type="subTitle" idx="1"/>
          </p:nvPr>
        </p:nvSpPr>
        <p:spPr/>
        <p:txBody>
          <a:bodyPr/>
          <a:lstStyle/>
          <a:p>
            <a:r>
              <a:rPr lang="nl-NL" i="1" dirty="0"/>
              <a:t>Voorkomen van radicalisering door jongeren </a:t>
            </a:r>
            <a:br>
              <a:rPr lang="nl-NL" i="1" dirty="0"/>
            </a:br>
            <a:r>
              <a:rPr lang="nl-NL" i="1" dirty="0"/>
              <a:t>te leren omgaan met conflicten</a:t>
            </a:r>
            <a:endParaRPr lang="en-GB" i="1" dirty="0"/>
          </a:p>
        </p:txBody>
      </p:sp>
      <p:sp>
        <p:nvSpPr>
          <p:cNvPr id="4" name="Tijdelijke aanduiding voor datum 3">
            <a:extLst>
              <a:ext uri="{FF2B5EF4-FFF2-40B4-BE49-F238E27FC236}">
                <a16:creationId xmlns:a16="http://schemas.microsoft.com/office/drawing/2014/main" id="{09346535-CFA7-4193-A650-5088B7B7DD9A}"/>
              </a:ext>
            </a:extLst>
          </p:cNvPr>
          <p:cNvSpPr>
            <a:spLocks noGrp="1"/>
          </p:cNvSpPr>
          <p:nvPr>
            <p:ph type="dt" sz="half" idx="10"/>
          </p:nvPr>
        </p:nvSpPr>
        <p:spPr/>
        <p:txBody>
          <a:bodyPr/>
          <a:lstStyle/>
          <a:p>
            <a:r>
              <a:rPr lang="en-GB" dirty="0">
                <a:solidFill>
                  <a:prstClr val="white"/>
                </a:solidFill>
                <a:latin typeface="Calibri"/>
              </a:rPr>
              <a:t>5 </a:t>
            </a:r>
            <a:r>
              <a:rPr lang="en-GB" dirty="0" err="1">
                <a:solidFill>
                  <a:prstClr val="white"/>
                </a:solidFill>
                <a:latin typeface="Calibri"/>
              </a:rPr>
              <a:t>december</a:t>
            </a:r>
            <a:r>
              <a:rPr lang="en-GB" dirty="0">
                <a:solidFill>
                  <a:prstClr val="white"/>
                </a:solidFill>
                <a:latin typeface="Calibri"/>
              </a:rPr>
              <a:t> 2020</a:t>
            </a:r>
            <a:endParaRPr lang="en-US" dirty="0">
              <a:solidFill>
                <a:prstClr val="white"/>
              </a:solidFill>
              <a:latin typeface="Calibri"/>
            </a:endParaRPr>
          </a:p>
        </p:txBody>
      </p:sp>
      <p:sp>
        <p:nvSpPr>
          <p:cNvPr id="5" name="Tijdelijke aanduiding voor voettekst 4">
            <a:extLst>
              <a:ext uri="{FF2B5EF4-FFF2-40B4-BE49-F238E27FC236}">
                <a16:creationId xmlns:a16="http://schemas.microsoft.com/office/drawing/2014/main" id="{5764C438-FCB6-4E82-BC5B-32F4F8FC779D}"/>
              </a:ext>
            </a:extLst>
          </p:cNvPr>
          <p:cNvSpPr>
            <a:spLocks noGrp="1"/>
          </p:cNvSpPr>
          <p:nvPr>
            <p:ph type="ftr" sz="quarter" idx="11"/>
          </p:nvPr>
        </p:nvSpPr>
        <p:spPr/>
        <p:txBody>
          <a:bodyPr/>
          <a:lstStyle/>
          <a:p>
            <a:r>
              <a:rPr lang="en-US" dirty="0">
                <a:solidFill>
                  <a:prstClr val="white"/>
                </a:solidFill>
                <a:latin typeface="Calibri"/>
              </a:rPr>
              <a:t>www.armourproject.eu</a:t>
            </a:r>
          </a:p>
        </p:txBody>
      </p:sp>
      <p:sp>
        <p:nvSpPr>
          <p:cNvPr id="6" name="Tijdelijke aanduiding voor dianummer 5">
            <a:extLst>
              <a:ext uri="{FF2B5EF4-FFF2-40B4-BE49-F238E27FC236}">
                <a16:creationId xmlns:a16="http://schemas.microsoft.com/office/drawing/2014/main" id="{46C1A139-B88A-46D2-AE9F-E99334D35973}"/>
              </a:ext>
            </a:extLst>
          </p:cNvPr>
          <p:cNvSpPr>
            <a:spLocks noGrp="1"/>
          </p:cNvSpPr>
          <p:nvPr>
            <p:ph type="sldNum" sz="quarter" idx="12"/>
          </p:nvPr>
        </p:nvSpPr>
        <p:spPr/>
        <p:txBody>
          <a:bodyPr/>
          <a:lstStyle/>
          <a:p>
            <a:fld id="{CB318F78-A315-46C9-8B3F-2431B4397D31}" type="slidenum">
              <a:rPr lang="en-US">
                <a:solidFill>
                  <a:prstClr val="white"/>
                </a:solidFill>
                <a:latin typeface="Calibri"/>
              </a:rPr>
              <a:pPr/>
              <a:t>4</a:t>
            </a:fld>
            <a:endParaRPr lang="en-US" dirty="0">
              <a:solidFill>
                <a:prstClr val="white"/>
              </a:solidFill>
              <a:latin typeface="Calibri"/>
            </a:endParaRPr>
          </a:p>
        </p:txBody>
      </p:sp>
    </p:spTree>
    <p:extLst>
      <p:ext uri="{BB962C8B-B14F-4D97-AF65-F5344CB8AC3E}">
        <p14:creationId xmlns:p14="http://schemas.microsoft.com/office/powerpoint/2010/main" val="23365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B3D5A83-ADC8-4A9F-9AEA-D6B44613238E}"/>
              </a:ext>
            </a:extLst>
          </p:cNvPr>
          <p:cNvSpPr>
            <a:spLocks noGrp="1"/>
          </p:cNvSpPr>
          <p:nvPr>
            <p:ph type="body" sz="quarter" idx="13"/>
          </p:nvPr>
        </p:nvSpPr>
        <p:spPr/>
        <p:txBody>
          <a:bodyPr/>
          <a:lstStyle/>
          <a:p>
            <a:endParaRPr lang="nl-NL"/>
          </a:p>
        </p:txBody>
      </p:sp>
      <p:sp>
        <p:nvSpPr>
          <p:cNvPr id="3" name="Tijdelijke aanduiding voor datum 2">
            <a:extLst>
              <a:ext uri="{FF2B5EF4-FFF2-40B4-BE49-F238E27FC236}">
                <a16:creationId xmlns:a16="http://schemas.microsoft.com/office/drawing/2014/main" id="{5F77BB66-8C46-461E-8CC5-3954A574B611}"/>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6F82A4A9-DA36-4710-AF5C-BE0FA86E9BB0}"/>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0A300928-4C8E-48D2-BB07-6E286B5E4779}"/>
              </a:ext>
            </a:extLst>
          </p:cNvPr>
          <p:cNvSpPr>
            <a:spLocks noGrp="1"/>
          </p:cNvSpPr>
          <p:nvPr>
            <p:ph type="sldNum" sz="quarter" idx="12"/>
          </p:nvPr>
        </p:nvSpPr>
        <p:spPr/>
        <p:txBody>
          <a:bodyPr/>
          <a:lstStyle/>
          <a:p>
            <a:fld id="{CB318F78-A315-46C9-8B3F-2431B4397D31}" type="slidenum">
              <a:rPr lang="en-US" smtClean="0"/>
              <a:t>5</a:t>
            </a:fld>
            <a:endParaRPr lang="en-US" dirty="0"/>
          </a:p>
        </p:txBody>
      </p:sp>
      <p:sp>
        <p:nvSpPr>
          <p:cNvPr id="6" name="Title 1">
            <a:extLst>
              <a:ext uri="{FF2B5EF4-FFF2-40B4-BE49-F238E27FC236}">
                <a16:creationId xmlns:a16="http://schemas.microsoft.com/office/drawing/2014/main" id="{5AED3CE9-24BB-4276-AD48-EEF68610F1E7}"/>
              </a:ext>
            </a:extLst>
          </p:cNvPr>
          <p:cNvSpPr txBox="1">
            <a:spLocks/>
          </p:cNvSpPr>
          <p:nvPr/>
        </p:nvSpPr>
        <p:spPr>
          <a:xfrm>
            <a:off x="1654342" y="593723"/>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770B1"/>
                </a:solidFill>
              </a:rPr>
              <a:t>Conflicthantering</a:t>
            </a:r>
          </a:p>
        </p:txBody>
      </p:sp>
      <p:sp>
        <p:nvSpPr>
          <p:cNvPr id="7" name="Текстово поле 11">
            <a:extLst>
              <a:ext uri="{FF2B5EF4-FFF2-40B4-BE49-F238E27FC236}">
                <a16:creationId xmlns:a16="http://schemas.microsoft.com/office/drawing/2014/main" id="{3B69EB14-484E-42FC-BAAB-BF81E6F595C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8" name="TextBox 8">
            <a:extLst>
              <a:ext uri="{FF2B5EF4-FFF2-40B4-BE49-F238E27FC236}">
                <a16:creationId xmlns:a16="http://schemas.microsoft.com/office/drawing/2014/main" id="{9B213169-A62C-45D9-A82F-4D89F337FD48}"/>
              </a:ext>
            </a:extLst>
          </p:cNvPr>
          <p:cNvSpPr txBox="1"/>
          <p:nvPr/>
        </p:nvSpPr>
        <p:spPr>
          <a:xfrm>
            <a:off x="527574" y="6016409"/>
            <a:ext cx="3230089" cy="246221"/>
          </a:xfrm>
          <a:prstGeom prst="rect">
            <a:avLst/>
          </a:prstGeom>
          <a:noFill/>
        </p:spPr>
        <p:txBody>
          <a:bodyPr wrap="square" rtlCol="0">
            <a:spAutoFit/>
          </a:bodyPr>
          <a:lstStyle/>
          <a:p>
            <a:r>
              <a:rPr lang="nl-NL" sz="1000" dirty="0">
                <a:solidFill>
                  <a:schemeClr val="tx1">
                    <a:lumMod val="50000"/>
                    <a:lumOff val="50000"/>
                  </a:schemeClr>
                </a:solidFill>
              </a:rPr>
              <a:t>Bron: gebaseerd on Feddes, </a:t>
            </a:r>
            <a:r>
              <a:rPr lang="nl-NL" sz="1000" dirty="0" err="1">
                <a:solidFill>
                  <a:schemeClr val="tx1">
                    <a:lumMod val="50000"/>
                    <a:lumOff val="50000"/>
                  </a:schemeClr>
                </a:solidFill>
              </a:rPr>
              <a:t>Nickolson</a:t>
            </a:r>
            <a:r>
              <a:rPr lang="nl-NL" sz="1000" dirty="0">
                <a:solidFill>
                  <a:schemeClr val="tx1">
                    <a:lumMod val="50000"/>
                    <a:lumOff val="50000"/>
                  </a:schemeClr>
                </a:solidFill>
              </a:rPr>
              <a:t> &amp; Doosje (2015)</a:t>
            </a:r>
          </a:p>
        </p:txBody>
      </p:sp>
      <p:sp>
        <p:nvSpPr>
          <p:cNvPr id="9" name="Rectangle 235">
            <a:extLst>
              <a:ext uri="{FF2B5EF4-FFF2-40B4-BE49-F238E27FC236}">
                <a16:creationId xmlns:a16="http://schemas.microsoft.com/office/drawing/2014/main" id="{66BA8C7A-BCEF-4A3E-9844-D58FEFFD8729}"/>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10" name="Rectangle 235">
            <a:extLst>
              <a:ext uri="{FF2B5EF4-FFF2-40B4-BE49-F238E27FC236}">
                <a16:creationId xmlns:a16="http://schemas.microsoft.com/office/drawing/2014/main" id="{D00F3D51-2C7E-48F4-B8BF-F5711656E1EA}"/>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11" name="Rectangle 235">
            <a:extLst>
              <a:ext uri="{FF2B5EF4-FFF2-40B4-BE49-F238E27FC236}">
                <a16:creationId xmlns:a16="http://schemas.microsoft.com/office/drawing/2014/main" id="{870A5250-11AB-4436-AD8E-D4804B19B360}"/>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2" name="Rectangle 235">
            <a:extLst>
              <a:ext uri="{FF2B5EF4-FFF2-40B4-BE49-F238E27FC236}">
                <a16:creationId xmlns:a16="http://schemas.microsoft.com/office/drawing/2014/main" id="{CE74234F-03E1-4357-A25A-CC2B74F54625}"/>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3" name="Rectangle 235">
            <a:extLst>
              <a:ext uri="{FF2B5EF4-FFF2-40B4-BE49-F238E27FC236}">
                <a16:creationId xmlns:a16="http://schemas.microsoft.com/office/drawing/2014/main" id="{4C0D2565-ADE7-41F4-9971-4A2814889A61}"/>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4" name="Rectangle 235">
            <a:extLst>
              <a:ext uri="{FF2B5EF4-FFF2-40B4-BE49-F238E27FC236}">
                <a16:creationId xmlns:a16="http://schemas.microsoft.com/office/drawing/2014/main" id="{72BB45C2-19C1-4962-8E9B-B2459710E754}"/>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5" name="Rectangle 235">
            <a:extLst>
              <a:ext uri="{FF2B5EF4-FFF2-40B4-BE49-F238E27FC236}">
                <a16:creationId xmlns:a16="http://schemas.microsoft.com/office/drawing/2014/main" id="{27FA19ED-A5DB-40B4-A644-46F79CB3B70A}"/>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6" name="Rectangle 235">
            <a:extLst>
              <a:ext uri="{FF2B5EF4-FFF2-40B4-BE49-F238E27FC236}">
                <a16:creationId xmlns:a16="http://schemas.microsoft.com/office/drawing/2014/main" id="{41888394-51F6-435E-8D05-34B491D744EB}"/>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7" name="Rectangle 235">
            <a:extLst>
              <a:ext uri="{FF2B5EF4-FFF2-40B4-BE49-F238E27FC236}">
                <a16:creationId xmlns:a16="http://schemas.microsoft.com/office/drawing/2014/main" id="{6C68DD02-D8E3-44EE-A432-2B7C7230ADDB}"/>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8" name="Pijl: rechts 17">
            <a:extLst>
              <a:ext uri="{FF2B5EF4-FFF2-40B4-BE49-F238E27FC236}">
                <a16:creationId xmlns:a16="http://schemas.microsoft.com/office/drawing/2014/main" id="{F5B18D86-BEC9-4003-BE47-367460B92C74}"/>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Exploratie  III. Lidmaatschap  IV. Actie</a:t>
            </a:r>
          </a:p>
        </p:txBody>
      </p:sp>
      <p:sp>
        <p:nvSpPr>
          <p:cNvPr id="19" name="Rechteraccolade 18">
            <a:extLst>
              <a:ext uri="{FF2B5EF4-FFF2-40B4-BE49-F238E27FC236}">
                <a16:creationId xmlns:a16="http://schemas.microsoft.com/office/drawing/2014/main" id="{A501E3E4-9E18-4DD6-8C1E-EE0937610E51}"/>
              </a:ext>
            </a:extLst>
          </p:cNvPr>
          <p:cNvSpPr/>
          <p:nvPr/>
        </p:nvSpPr>
        <p:spPr>
          <a:xfrm>
            <a:off x="3341514" y="1599804"/>
            <a:ext cx="416149" cy="4236614"/>
          </a:xfrm>
          <a:prstGeom prst="rightBrace">
            <a:avLst>
              <a:gd name="adj1" fmla="val 8333"/>
              <a:gd name="adj2" fmla="val 60651"/>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20" name="Rectangle 235">
            <a:extLst>
              <a:ext uri="{FF2B5EF4-FFF2-40B4-BE49-F238E27FC236}">
                <a16:creationId xmlns:a16="http://schemas.microsoft.com/office/drawing/2014/main" id="{8A3C5EEE-657F-4016-BA79-C5E6F0E98159}"/>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21" name="Rectangle 235">
            <a:extLst>
              <a:ext uri="{FF2B5EF4-FFF2-40B4-BE49-F238E27FC236}">
                <a16:creationId xmlns:a16="http://schemas.microsoft.com/office/drawing/2014/main" id="{0B5ED972-E497-41C4-994C-33525B7CD2A5}"/>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2" name="Rectangle 235">
            <a:extLst>
              <a:ext uri="{FF2B5EF4-FFF2-40B4-BE49-F238E27FC236}">
                <a16:creationId xmlns:a16="http://schemas.microsoft.com/office/drawing/2014/main" id="{2BC0964E-6E4A-4DAA-A143-77B664B7D5D5}"/>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3" name="Rectangle 235">
            <a:extLst>
              <a:ext uri="{FF2B5EF4-FFF2-40B4-BE49-F238E27FC236}">
                <a16:creationId xmlns:a16="http://schemas.microsoft.com/office/drawing/2014/main" id="{541C4D10-0FEA-4171-8632-EFF5EA6292E4}"/>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4" name="Pijl: omlaag 23">
            <a:extLst>
              <a:ext uri="{FF2B5EF4-FFF2-40B4-BE49-F238E27FC236}">
                <a16:creationId xmlns:a16="http://schemas.microsoft.com/office/drawing/2014/main" id="{1DAC870F-0187-4AAB-BC3E-661566A21F3C}"/>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3ED00CD2-41A6-4FCA-8BBF-482D8A03EA00}"/>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0F2967E3-809B-48D2-A31B-3526DA671A6D}"/>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F185A417-13F8-426D-87CF-953EE73FF1A3}"/>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CA7382FF-8DC0-4820-9E6E-89F6F6F45D60}"/>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9" name="Pijl: omlaag 28">
            <a:extLst>
              <a:ext uri="{FF2B5EF4-FFF2-40B4-BE49-F238E27FC236}">
                <a16:creationId xmlns:a16="http://schemas.microsoft.com/office/drawing/2014/main" id="{1AE79DB7-A80A-49CC-9834-EA2DFD0B8D2B}"/>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30" name="Pijl: omlaag 29">
            <a:extLst>
              <a:ext uri="{FF2B5EF4-FFF2-40B4-BE49-F238E27FC236}">
                <a16:creationId xmlns:a16="http://schemas.microsoft.com/office/drawing/2014/main" id="{90AF8C33-F2CD-4A47-B88E-94AA69B40DE1}"/>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31" name="Tekstvak 30">
            <a:extLst>
              <a:ext uri="{FF2B5EF4-FFF2-40B4-BE49-F238E27FC236}">
                <a16:creationId xmlns:a16="http://schemas.microsoft.com/office/drawing/2014/main" id="{38C6A17C-48B8-4F05-9830-84B8F928008B}"/>
              </a:ext>
            </a:extLst>
          </p:cNvPr>
          <p:cNvSpPr txBox="1"/>
          <p:nvPr/>
        </p:nvSpPr>
        <p:spPr>
          <a:xfrm>
            <a:off x="6939062" y="1575506"/>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 </a:t>
            </a:r>
          </a:p>
        </p:txBody>
      </p:sp>
      <p:sp>
        <p:nvSpPr>
          <p:cNvPr id="32" name="Tekstvak 31">
            <a:extLst>
              <a:ext uri="{FF2B5EF4-FFF2-40B4-BE49-F238E27FC236}">
                <a16:creationId xmlns:a16="http://schemas.microsoft.com/office/drawing/2014/main" id="{3C41F430-27C8-4CF1-92EA-3A95FDF48EE8}"/>
              </a:ext>
            </a:extLst>
          </p:cNvPr>
          <p:cNvSpPr txBox="1"/>
          <p:nvPr/>
        </p:nvSpPr>
        <p:spPr>
          <a:xfrm>
            <a:off x="6939061" y="2528429"/>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propaganda</a:t>
            </a:r>
          </a:p>
          <a:p>
            <a:pPr marL="285750" indent="-285750">
              <a:buFont typeface="Arial" panose="020B0604020202020204" pitchFamily="34" charset="0"/>
              <a:buChar char="•"/>
            </a:pPr>
            <a:r>
              <a:rPr lang="nl-NL" sz="1400" dirty="0"/>
              <a:t>Deel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3" name="Tekstvak 32">
            <a:extLst>
              <a:ext uri="{FF2B5EF4-FFF2-40B4-BE49-F238E27FC236}">
                <a16:creationId xmlns:a16="http://schemas.microsoft.com/office/drawing/2014/main" id="{7669A101-AB05-4D46-AB4C-6B0332945A1C}"/>
              </a:ext>
            </a:extLst>
          </p:cNvPr>
          <p:cNvSpPr txBox="1"/>
          <p:nvPr/>
        </p:nvSpPr>
        <p:spPr>
          <a:xfrm>
            <a:off x="6914957" y="3590293"/>
            <a:ext cx="2298604"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Oproepen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Oorlog tegen de groep </a:t>
            </a:r>
          </a:p>
        </p:txBody>
      </p:sp>
      <p:cxnSp>
        <p:nvCxnSpPr>
          <p:cNvPr id="34" name="Rechte verbindingslijn met pijl 33">
            <a:extLst>
              <a:ext uri="{FF2B5EF4-FFF2-40B4-BE49-F238E27FC236}">
                <a16:creationId xmlns:a16="http://schemas.microsoft.com/office/drawing/2014/main" id="{42F206C8-2FDD-4A2E-9927-FC49A0305977}"/>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5" name="Rechte verbindingslijn met pijl 34">
            <a:extLst>
              <a:ext uri="{FF2B5EF4-FFF2-40B4-BE49-F238E27FC236}">
                <a16:creationId xmlns:a16="http://schemas.microsoft.com/office/drawing/2014/main" id="{43D40F10-F641-4B11-AE11-763753A5E017}"/>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6" name="Rechte verbindingslijn met pijl 35">
            <a:extLst>
              <a:ext uri="{FF2B5EF4-FFF2-40B4-BE49-F238E27FC236}">
                <a16:creationId xmlns:a16="http://schemas.microsoft.com/office/drawing/2014/main" id="{77663837-D202-417C-98D7-A891B9403A5E}"/>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7" name="Tekstvak 36">
            <a:extLst>
              <a:ext uri="{FF2B5EF4-FFF2-40B4-BE49-F238E27FC236}">
                <a16:creationId xmlns:a16="http://schemas.microsoft.com/office/drawing/2014/main" id="{53C80374-FDBA-4234-B34F-FA875916BB73}"/>
              </a:ext>
            </a:extLst>
          </p:cNvPr>
          <p:cNvSpPr txBox="1"/>
          <p:nvPr/>
        </p:nvSpPr>
        <p:spPr>
          <a:xfrm>
            <a:off x="4173129"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8" name="Ovaal 37">
            <a:extLst>
              <a:ext uri="{FF2B5EF4-FFF2-40B4-BE49-F238E27FC236}">
                <a16:creationId xmlns:a16="http://schemas.microsoft.com/office/drawing/2014/main" id="{697A9986-6F15-4ECD-8FE8-24930295A112}"/>
              </a:ext>
            </a:extLst>
          </p:cNvPr>
          <p:cNvSpPr/>
          <p:nvPr/>
        </p:nvSpPr>
        <p:spPr>
          <a:xfrm>
            <a:off x="1966332" y="5412108"/>
            <a:ext cx="1164373" cy="531767"/>
          </a:xfrm>
          <a:prstGeom prst="ellipse">
            <a:avLst/>
          </a:prstGeom>
          <a:no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al 38">
            <a:extLst>
              <a:ext uri="{FF2B5EF4-FFF2-40B4-BE49-F238E27FC236}">
                <a16:creationId xmlns:a16="http://schemas.microsoft.com/office/drawing/2014/main" id="{B7066614-4470-4EA7-9A45-3D1DDC0F53D6}"/>
              </a:ext>
            </a:extLst>
          </p:cNvPr>
          <p:cNvSpPr/>
          <p:nvPr/>
        </p:nvSpPr>
        <p:spPr>
          <a:xfrm>
            <a:off x="6932641" y="1569615"/>
            <a:ext cx="1996346" cy="826922"/>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0" name="Ovaal 39">
            <a:extLst>
              <a:ext uri="{FF2B5EF4-FFF2-40B4-BE49-F238E27FC236}">
                <a16:creationId xmlns:a16="http://schemas.microsoft.com/office/drawing/2014/main" id="{D23E2949-3DD2-428E-B433-ADC41A1502CC}"/>
              </a:ext>
            </a:extLst>
          </p:cNvPr>
          <p:cNvSpPr/>
          <p:nvPr/>
        </p:nvSpPr>
        <p:spPr>
          <a:xfrm>
            <a:off x="6939060" y="2878437"/>
            <a:ext cx="1996346" cy="634738"/>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44968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Wat viel je op?</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Bespreek in tweetallen</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Hoe </a:t>
            </a:r>
            <a:r>
              <a:rPr lang="en-US" dirty="0" err="1">
                <a:solidFill>
                  <a:schemeClr val="tx1">
                    <a:lumMod val="75000"/>
                    <a:lumOff val="25000"/>
                  </a:schemeClr>
                </a:solidFill>
              </a:rPr>
              <a:t>helpt</a:t>
            </a:r>
            <a:r>
              <a:rPr lang="en-US" dirty="0">
                <a:solidFill>
                  <a:schemeClr val="tx1">
                    <a:lumMod val="75000"/>
                    <a:lumOff val="25000"/>
                  </a:schemeClr>
                </a:solidFill>
              </a:rPr>
              <a:t> </a:t>
            </a:r>
            <a:r>
              <a:rPr lang="en-US" dirty="0" err="1">
                <a:solidFill>
                  <a:schemeClr val="tx1">
                    <a:lumMod val="75000"/>
                    <a:lumOff val="25000"/>
                  </a:schemeClr>
                </a:solidFill>
              </a:rPr>
              <a:t>mijn</a:t>
            </a:r>
            <a:r>
              <a:rPr lang="en-US" dirty="0">
                <a:solidFill>
                  <a:schemeClr val="tx1">
                    <a:lumMod val="75000"/>
                    <a:lumOff val="25000"/>
                  </a:schemeClr>
                </a:solidFill>
              </a:rPr>
              <a:t> </a:t>
            </a:r>
            <a:r>
              <a:rPr lang="en-US" dirty="0" err="1">
                <a:solidFill>
                  <a:schemeClr val="tx1">
                    <a:lumMod val="75000"/>
                    <a:lumOff val="25000"/>
                  </a:schemeClr>
                </a:solidFill>
              </a:rPr>
              <a:t>reactie</a:t>
            </a:r>
            <a:r>
              <a:rPr lang="en-US" dirty="0">
                <a:solidFill>
                  <a:schemeClr val="tx1">
                    <a:lumMod val="75000"/>
                    <a:lumOff val="25000"/>
                  </a:schemeClr>
                </a:solidFill>
              </a:rPr>
              <a:t> om het </a:t>
            </a:r>
            <a:r>
              <a:rPr lang="en-US" dirty="0" err="1">
                <a:solidFill>
                  <a:schemeClr val="tx1">
                    <a:lumMod val="75000"/>
                    <a:lumOff val="25000"/>
                  </a:schemeClr>
                </a:solidFill>
              </a:rPr>
              <a:t>probleem</a:t>
            </a:r>
            <a:r>
              <a:rPr lang="en-US" dirty="0">
                <a:solidFill>
                  <a:schemeClr val="tx1">
                    <a:lumMod val="75000"/>
                    <a:lumOff val="25000"/>
                  </a:schemeClr>
                </a:solidFill>
              </a:rPr>
              <a:t> op </a:t>
            </a:r>
            <a:r>
              <a:rPr lang="en-US" dirty="0" err="1">
                <a:solidFill>
                  <a:schemeClr val="tx1">
                    <a:lumMod val="75000"/>
                    <a:lumOff val="25000"/>
                  </a:schemeClr>
                </a:solidFill>
              </a:rPr>
              <a:t>te</a:t>
            </a:r>
            <a:r>
              <a:rPr lang="en-US" dirty="0">
                <a:solidFill>
                  <a:schemeClr val="tx1">
                    <a:lumMod val="75000"/>
                    <a:lumOff val="25000"/>
                  </a:schemeClr>
                </a:solidFill>
              </a:rPr>
              <a:t> </a:t>
            </a:r>
            <a:r>
              <a:rPr lang="en-US" dirty="0" err="1">
                <a:solidFill>
                  <a:schemeClr val="tx1">
                    <a:lumMod val="75000"/>
                    <a:lumOff val="25000"/>
                  </a:schemeClr>
                </a:solidFill>
              </a:rPr>
              <a:t>lossen</a:t>
            </a:r>
            <a:r>
              <a:rPr lang="en-US" dirty="0">
                <a:solidFill>
                  <a:schemeClr val="tx1">
                    <a:lumMod val="75000"/>
                    <a:lumOff val="25000"/>
                  </a:schemeClr>
                </a:solidFill>
              </a:rPr>
              <a:t>?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427763" y="6050625"/>
            <a:ext cx="3449165"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Hoe </a:t>
            </a:r>
            <a:r>
              <a:rPr lang="en-US" dirty="0" err="1">
                <a:solidFill>
                  <a:schemeClr val="tx1">
                    <a:lumMod val="75000"/>
                    <a:lumOff val="25000"/>
                  </a:schemeClr>
                </a:solidFill>
              </a:rPr>
              <a:t>reageer</a:t>
            </a:r>
            <a:r>
              <a:rPr lang="en-US" dirty="0">
                <a:solidFill>
                  <a:schemeClr val="tx1">
                    <a:lumMod val="75000"/>
                    <a:lumOff val="25000"/>
                  </a:schemeClr>
                </a:solidFill>
              </a:rPr>
              <a:t> </a:t>
            </a:r>
            <a:r>
              <a:rPr lang="en-US" dirty="0" err="1">
                <a:solidFill>
                  <a:schemeClr val="tx1">
                    <a:lumMod val="75000"/>
                    <a:lumOff val="25000"/>
                  </a:schemeClr>
                </a:solidFill>
              </a:rPr>
              <a:t>ik</a:t>
            </a:r>
            <a:r>
              <a:rPr lang="en-US" dirty="0">
                <a:solidFill>
                  <a:schemeClr val="tx1">
                    <a:lumMod val="75000"/>
                    <a:lumOff val="25000"/>
                  </a:schemeClr>
                </a:solidFill>
              </a:rPr>
              <a:t> </a:t>
            </a:r>
            <a:r>
              <a:rPr lang="en-US" dirty="0" err="1">
                <a:solidFill>
                  <a:schemeClr val="tx1">
                    <a:lumMod val="75000"/>
                    <a:lumOff val="25000"/>
                  </a:schemeClr>
                </a:solidFill>
              </a:rPr>
              <a:t>als</a:t>
            </a:r>
            <a:r>
              <a:rPr lang="en-US" dirty="0">
                <a:solidFill>
                  <a:schemeClr val="tx1">
                    <a:lumMod val="75000"/>
                    <a:lumOff val="25000"/>
                  </a:schemeClr>
                </a:solidFill>
              </a:rPr>
              <a:t> </a:t>
            </a:r>
            <a:r>
              <a:rPr lang="en-US" dirty="0" err="1">
                <a:solidFill>
                  <a:schemeClr val="tx1">
                    <a:lumMod val="75000"/>
                    <a:lumOff val="25000"/>
                  </a:schemeClr>
                </a:solidFill>
              </a:rPr>
              <a:t>ik</a:t>
            </a:r>
            <a:r>
              <a:rPr lang="en-US" dirty="0">
                <a:solidFill>
                  <a:schemeClr val="tx1">
                    <a:lumMod val="75000"/>
                    <a:lumOff val="25000"/>
                  </a:schemeClr>
                </a:solidFill>
              </a:rPr>
              <a:t> </a:t>
            </a:r>
            <a:r>
              <a:rPr lang="en-US" dirty="0" err="1">
                <a:solidFill>
                  <a:schemeClr val="tx1">
                    <a:lumMod val="75000"/>
                    <a:lumOff val="25000"/>
                  </a:schemeClr>
                </a:solidFill>
              </a:rPr>
              <a:t>een</a:t>
            </a:r>
            <a:r>
              <a:rPr lang="en-US" dirty="0">
                <a:solidFill>
                  <a:schemeClr val="tx1">
                    <a:lumMod val="75000"/>
                    <a:lumOff val="25000"/>
                  </a:schemeClr>
                </a:solidFill>
              </a:rPr>
              <a:t> conflict met </a:t>
            </a:r>
            <a:r>
              <a:rPr lang="en-US" dirty="0" err="1">
                <a:solidFill>
                  <a:schemeClr val="tx1">
                    <a:lumMod val="75000"/>
                    <a:lumOff val="25000"/>
                  </a:schemeClr>
                </a:solidFill>
              </a:rPr>
              <a:t>iemand</a:t>
            </a:r>
            <a:r>
              <a:rPr lang="en-US" dirty="0">
                <a:solidFill>
                  <a:schemeClr val="tx1">
                    <a:lumMod val="75000"/>
                    <a:lumOff val="25000"/>
                  </a:schemeClr>
                </a:solidFill>
              </a:rPr>
              <a:t> </a:t>
            </a:r>
            <a:r>
              <a:rPr lang="en-US" dirty="0" err="1">
                <a:solidFill>
                  <a:schemeClr val="tx1">
                    <a:lumMod val="75000"/>
                    <a:lumOff val="25000"/>
                  </a:schemeClr>
                </a:solidFill>
              </a:rPr>
              <a:t>heb</a:t>
            </a:r>
            <a:r>
              <a:rPr lang="en-US" dirty="0">
                <a:solidFill>
                  <a:schemeClr val="tx1">
                    <a:lumMod val="75000"/>
                    <a:lumOff val="25000"/>
                  </a:schemeClr>
                </a:solidFill>
              </a:rPr>
              <a:t>?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1177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err="1">
                <a:solidFill>
                  <a:schemeClr val="tx1">
                    <a:lumMod val="75000"/>
                    <a:lumOff val="25000"/>
                  </a:schemeClr>
                </a:solidFill>
              </a:rPr>
              <a:t>Welke</a:t>
            </a:r>
            <a:r>
              <a:rPr lang="en-US" dirty="0">
                <a:solidFill>
                  <a:schemeClr val="tx1">
                    <a:lumMod val="75000"/>
                    <a:lumOff val="25000"/>
                  </a:schemeClr>
                </a:solidFill>
              </a:rPr>
              <a:t> </a:t>
            </a:r>
            <a:r>
              <a:rPr lang="en-US" dirty="0" err="1">
                <a:solidFill>
                  <a:schemeClr val="tx1">
                    <a:lumMod val="75000"/>
                    <a:lumOff val="25000"/>
                  </a:schemeClr>
                </a:solidFill>
              </a:rPr>
              <a:t>gebeurtenissen</a:t>
            </a:r>
            <a:r>
              <a:rPr lang="en-US" dirty="0">
                <a:solidFill>
                  <a:schemeClr val="tx1">
                    <a:lumMod val="75000"/>
                    <a:lumOff val="25000"/>
                  </a:schemeClr>
                </a:solidFill>
              </a:rPr>
              <a:t>/ </a:t>
            </a:r>
            <a:r>
              <a:rPr lang="en-US" dirty="0" err="1">
                <a:solidFill>
                  <a:schemeClr val="tx1">
                    <a:lumMod val="75000"/>
                    <a:lumOff val="25000"/>
                  </a:schemeClr>
                </a:solidFill>
              </a:rPr>
              <a:t>mensen</a:t>
            </a:r>
            <a:r>
              <a:rPr lang="en-US" dirty="0">
                <a:solidFill>
                  <a:schemeClr val="tx1">
                    <a:lumMod val="75000"/>
                    <a:lumOff val="25000"/>
                  </a:schemeClr>
                </a:solidFill>
              </a:rPr>
              <a:t>/</a:t>
            </a:r>
            <a:r>
              <a:rPr lang="en-US" dirty="0" err="1">
                <a:solidFill>
                  <a:schemeClr val="tx1">
                    <a:lumMod val="75000"/>
                    <a:lumOff val="25000"/>
                  </a:schemeClr>
                </a:solidFill>
              </a:rPr>
              <a:t>onderwerpen</a:t>
            </a:r>
            <a:r>
              <a:rPr lang="en-US" dirty="0">
                <a:solidFill>
                  <a:schemeClr val="tx1">
                    <a:lumMod val="75000"/>
                    <a:lumOff val="25000"/>
                  </a:schemeClr>
                </a:solidFill>
              </a:rPr>
              <a:t>/</a:t>
            </a:r>
            <a:br>
              <a:rPr lang="en-US" dirty="0">
                <a:solidFill>
                  <a:schemeClr val="tx1">
                    <a:lumMod val="75000"/>
                    <a:lumOff val="25000"/>
                  </a:schemeClr>
                </a:solidFill>
              </a:rPr>
            </a:br>
            <a:r>
              <a:rPr lang="en-US" dirty="0" err="1">
                <a:solidFill>
                  <a:schemeClr val="tx1">
                    <a:lumMod val="75000"/>
                    <a:lumOff val="25000"/>
                  </a:schemeClr>
                </a:solidFill>
              </a:rPr>
              <a:t>situaties</a:t>
            </a:r>
            <a:r>
              <a:rPr lang="en-US" dirty="0">
                <a:solidFill>
                  <a:schemeClr val="tx1">
                    <a:lumMod val="75000"/>
                    <a:lumOff val="25000"/>
                  </a:schemeClr>
                </a:solidFill>
              </a:rPr>
              <a:t> </a:t>
            </a:r>
            <a:r>
              <a:rPr lang="en-US" dirty="0" err="1">
                <a:solidFill>
                  <a:schemeClr val="tx1">
                    <a:lumMod val="75000"/>
                    <a:lumOff val="25000"/>
                  </a:schemeClr>
                </a:solidFill>
              </a:rPr>
              <a:t>zorgen</a:t>
            </a:r>
            <a:r>
              <a:rPr lang="en-US" dirty="0">
                <a:solidFill>
                  <a:schemeClr val="tx1">
                    <a:lumMod val="75000"/>
                    <a:lumOff val="25000"/>
                  </a:schemeClr>
                </a:solidFill>
              </a:rPr>
              <a:t> </a:t>
            </a:r>
            <a:r>
              <a:rPr lang="en-US" dirty="0" err="1">
                <a:solidFill>
                  <a:schemeClr val="tx1">
                    <a:lumMod val="75000"/>
                    <a:lumOff val="25000"/>
                  </a:schemeClr>
                </a:solidFill>
              </a:rPr>
              <a:t>vaak</a:t>
            </a:r>
            <a:r>
              <a:rPr lang="en-US" dirty="0">
                <a:solidFill>
                  <a:schemeClr val="tx1">
                    <a:lumMod val="75000"/>
                    <a:lumOff val="25000"/>
                  </a:schemeClr>
                </a:solidFill>
              </a:rPr>
              <a:t> </a:t>
            </a:r>
            <a:r>
              <a:rPr lang="en-US" dirty="0" err="1">
                <a:solidFill>
                  <a:schemeClr val="tx1">
                    <a:lumMod val="75000"/>
                    <a:lumOff val="25000"/>
                  </a:schemeClr>
                </a:solidFill>
              </a:rPr>
              <a:t>voor</a:t>
            </a:r>
            <a:r>
              <a:rPr lang="en-US" dirty="0">
                <a:solidFill>
                  <a:schemeClr val="tx1">
                    <a:lumMod val="75000"/>
                    <a:lumOff val="25000"/>
                  </a:schemeClr>
                </a:solidFill>
              </a:rPr>
              <a:t> conflict?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GB" dirty="0"/>
              <a:t>Hoe </a:t>
            </a:r>
            <a:r>
              <a:rPr lang="en-GB" dirty="0" err="1"/>
              <a:t>herken</a:t>
            </a:r>
            <a:r>
              <a:rPr lang="en-GB" dirty="0"/>
              <a:t> </a:t>
            </a:r>
            <a:r>
              <a:rPr lang="en-GB" dirty="0" err="1"/>
              <a:t>ik</a:t>
            </a:r>
            <a:r>
              <a:rPr lang="en-GB" dirty="0"/>
              <a:t> </a:t>
            </a:r>
            <a:r>
              <a:rPr lang="en-GB" dirty="0" err="1"/>
              <a:t>een</a:t>
            </a:r>
            <a:r>
              <a:rPr lang="en-GB" dirty="0"/>
              <a:t> conflict?</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nl-NL" dirty="0"/>
              <a:t>Conflicten</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6</a:t>
            </a:fld>
            <a:endParaRPr lang="en-US" dirty="0"/>
          </a:p>
        </p:txBody>
      </p:sp>
      <p:sp>
        <p:nvSpPr>
          <p:cNvPr id="34" name="Текстово поле 33">
            <a:extLst>
              <a:ext uri="{FF2B5EF4-FFF2-40B4-BE49-F238E27FC236}">
                <a16:creationId xmlns:a16="http://schemas.microsoft.com/office/drawing/2014/main" id="{9C97B275-7A5A-42BC-8339-D98EC058249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0020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7</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sz="2000" b="1" dirty="0">
                <a:solidFill>
                  <a:schemeClr val="tx1">
                    <a:lumMod val="75000"/>
                    <a:lumOff val="25000"/>
                  </a:schemeClr>
                </a:solidFill>
              </a:rPr>
              <a:t>Push factoren voor radicalisering</a:t>
            </a:r>
            <a:endParaRPr sz="2000" b="1" dirty="0">
              <a:solidFill>
                <a:schemeClr val="tx1">
                  <a:lumMod val="75000"/>
                  <a:lumOff val="25000"/>
                </a:schemeClr>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068215" y="5650454"/>
            <a:ext cx="2011274"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045935" y="3782348"/>
            <a:ext cx="2011273"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336423" y="2582470"/>
            <a:ext cx="2011275"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248076" y="3759019"/>
            <a:ext cx="2011274"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197378" y="5627125"/>
            <a:ext cx="2061972"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606231" y="5829587"/>
            <a:ext cx="1040526"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Boosheid</a:t>
            </a:r>
            <a:r>
              <a:rPr sz="1575"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068215" y="3847867"/>
            <a:ext cx="189569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Gebrek aan </a:t>
            </a:r>
            <a:r>
              <a:rPr lang="nl-NL" sz="1800" b="1" dirty="0" err="1"/>
              <a:t>zelf-vertrouwen</a:t>
            </a:r>
            <a:endParaRPr sz="1800" b="1" dirty="0"/>
          </a:p>
        </p:txBody>
      </p:sp>
      <p:sp>
        <p:nvSpPr>
          <p:cNvPr id="27" name="TextBox 52">
            <a:extLst>
              <a:ext uri="{FF2B5EF4-FFF2-40B4-BE49-F238E27FC236}">
                <a16:creationId xmlns:a16="http://schemas.microsoft.com/office/drawing/2014/main" id="{49E9FF86-73EB-4D65-A073-2C02D92A62C3}"/>
              </a:ext>
            </a:extLst>
          </p:cNvPr>
          <p:cNvSpPr txBox="1"/>
          <p:nvPr/>
        </p:nvSpPr>
        <p:spPr>
          <a:xfrm>
            <a:off x="3657601" y="2753720"/>
            <a:ext cx="153162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solidFill>
                  <a:schemeClr val="bg1"/>
                </a:solidFill>
              </a:rPr>
              <a:t>Frustratie</a:t>
            </a:r>
            <a:r>
              <a:rPr sz="1575" b="1" dirty="0">
                <a:solidFill>
                  <a:schemeClr val="bg1"/>
                </a:solidFill>
              </a:rPr>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517783" y="3938152"/>
            <a:ext cx="1868668"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Slachtofferschap</a:t>
            </a:r>
            <a:r>
              <a:rPr sz="1575" b="1" dirty="0"/>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266838" y="5650007"/>
            <a:ext cx="1876069"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Verminderde sociale contacten</a:t>
            </a:r>
            <a:endParaRPr sz="1800" b="1" dirty="0"/>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en-GB" dirty="0"/>
              <a:t>Conflict </a:t>
            </a:r>
            <a:r>
              <a:rPr lang="en-GB" dirty="0" err="1"/>
              <a:t>en</a:t>
            </a:r>
            <a:r>
              <a:rPr lang="en-GB" dirty="0"/>
              <a:t> </a:t>
            </a:r>
            <a:r>
              <a:rPr lang="en-GB" dirty="0" err="1"/>
              <a:t>radicalisering</a:t>
            </a:r>
            <a:endParaRPr lang="bg-BG" dirty="0"/>
          </a:p>
        </p:txBody>
      </p:sp>
      <p:sp>
        <p:nvSpPr>
          <p:cNvPr id="28" name="Текстово поле 27">
            <a:extLst>
              <a:ext uri="{FF2B5EF4-FFF2-40B4-BE49-F238E27FC236}">
                <a16:creationId xmlns:a16="http://schemas.microsoft.com/office/drawing/2014/main" id="{D8082D17-76D6-45DB-9004-029EFD27B68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99991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2F539-D9B7-4472-88D4-62F8E72994D0}"/>
              </a:ext>
            </a:extLst>
          </p:cNvPr>
          <p:cNvSpPr>
            <a:spLocks noGrp="1"/>
          </p:cNvSpPr>
          <p:nvPr>
            <p:ph type="title"/>
          </p:nvPr>
        </p:nvSpPr>
        <p:spPr/>
        <p:txBody>
          <a:bodyPr/>
          <a:lstStyle/>
          <a:p>
            <a:r>
              <a:rPr lang="en-GB" dirty="0" err="1"/>
              <a:t>Omgaan</a:t>
            </a:r>
            <a:r>
              <a:rPr lang="en-GB" dirty="0"/>
              <a:t> met </a:t>
            </a:r>
            <a:r>
              <a:rPr lang="en-GB" dirty="0" err="1"/>
              <a:t>conflicten</a:t>
            </a:r>
            <a:endParaRPr lang="en-GB" dirty="0"/>
          </a:p>
        </p:txBody>
      </p:sp>
      <p:sp>
        <p:nvSpPr>
          <p:cNvPr id="6" name="Tijdelijke aanduiding voor dianummer 5">
            <a:extLst>
              <a:ext uri="{FF2B5EF4-FFF2-40B4-BE49-F238E27FC236}">
                <a16:creationId xmlns:a16="http://schemas.microsoft.com/office/drawing/2014/main" id="{3F016114-45FE-40CF-A928-20097ED0BFD2}"/>
              </a:ext>
            </a:extLst>
          </p:cNvPr>
          <p:cNvSpPr>
            <a:spLocks noGrp="1"/>
          </p:cNvSpPr>
          <p:nvPr>
            <p:ph type="sldNum" sz="quarter" idx="12"/>
          </p:nvPr>
        </p:nvSpPr>
        <p:spPr/>
        <p:txBody>
          <a:bodyPr/>
          <a:lstStyle/>
          <a:p>
            <a:fld id="{CB318F78-A315-46C9-8B3F-2431B4397D31}" type="slidenum">
              <a:rPr lang="en-US" smtClean="0"/>
              <a:t>8</a:t>
            </a:fld>
            <a:endParaRPr lang="en-US" dirty="0"/>
          </a:p>
        </p:txBody>
      </p:sp>
      <p:sp>
        <p:nvSpPr>
          <p:cNvPr id="7" name="Group">
            <a:extLst>
              <a:ext uri="{FF2B5EF4-FFF2-40B4-BE49-F238E27FC236}">
                <a16:creationId xmlns:a16="http://schemas.microsoft.com/office/drawing/2014/main" id="{7377BD19-7E65-46AE-819E-6B18E80B7F94}"/>
              </a:ext>
            </a:extLst>
          </p:cNvPr>
          <p:cNvSpPr/>
          <p:nvPr/>
        </p:nvSpPr>
        <p:spPr>
          <a:xfrm rot="4327341" flipH="1">
            <a:off x="4869140" y="4351198"/>
            <a:ext cx="2021540" cy="1722458"/>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571D416-47A1-48AF-8EBE-B55DFA72C860}"/>
              </a:ext>
            </a:extLst>
          </p:cNvPr>
          <p:cNvSpPr/>
          <p:nvPr/>
        </p:nvSpPr>
        <p:spPr>
          <a:xfrm flipH="1">
            <a:off x="4731302"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9" name="Group">
            <a:extLst>
              <a:ext uri="{FF2B5EF4-FFF2-40B4-BE49-F238E27FC236}">
                <a16:creationId xmlns:a16="http://schemas.microsoft.com/office/drawing/2014/main" id="{432FE95D-0005-41C3-8852-22E8A56A52B8}"/>
              </a:ext>
            </a:extLst>
          </p:cNvPr>
          <p:cNvSpPr/>
          <p:nvPr/>
        </p:nvSpPr>
        <p:spPr>
          <a:xfrm rot="17291116">
            <a:off x="2467651" y="4329994"/>
            <a:ext cx="2021538" cy="1781650"/>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10" name="Group">
            <a:extLst>
              <a:ext uri="{FF2B5EF4-FFF2-40B4-BE49-F238E27FC236}">
                <a16:creationId xmlns:a16="http://schemas.microsoft.com/office/drawing/2014/main" id="{52A14539-3169-462F-AFCE-908E7F932544}"/>
              </a:ext>
            </a:extLst>
          </p:cNvPr>
          <p:cNvSpPr/>
          <p:nvPr/>
        </p:nvSpPr>
        <p:spPr>
          <a:xfrm>
            <a:off x="2435644"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chemeClr val="accent6">
              <a:lumMod val="75000"/>
            </a:schemeClr>
          </a:solidFill>
          <a:ln w="12700">
            <a:miter lim="400000"/>
          </a:ln>
        </p:spPr>
        <p:txBody>
          <a:bodyPr lIns="34289" tIns="34289" rIns="34289" bIns="34289" anchor="ctr"/>
          <a:lstStyle/>
          <a:p>
            <a:pPr>
              <a:defRPr>
                <a:solidFill>
                  <a:srgbClr val="FFFFFF"/>
                </a:solidFill>
              </a:defRPr>
            </a:pPr>
            <a:endParaRPr sz="1350"/>
          </a:p>
        </p:txBody>
      </p:sp>
      <p:sp>
        <p:nvSpPr>
          <p:cNvPr id="11" name="Freeform: Shape 45">
            <a:extLst>
              <a:ext uri="{FF2B5EF4-FFF2-40B4-BE49-F238E27FC236}">
                <a16:creationId xmlns:a16="http://schemas.microsoft.com/office/drawing/2014/main" id="{90D1B52E-06FA-4E78-B35A-FDEE41C37775}"/>
              </a:ext>
            </a:extLst>
          </p:cNvPr>
          <p:cNvSpPr/>
          <p:nvPr/>
        </p:nvSpPr>
        <p:spPr>
          <a:xfrm>
            <a:off x="3925406" y="3493401"/>
            <a:ext cx="1454550" cy="1467413"/>
          </a:xfrm>
          <a:custGeom>
            <a:avLst/>
            <a:gdLst/>
            <a:ahLst/>
            <a:cxnLst>
              <a:cxn ang="0">
                <a:pos x="wd2" y="hd2"/>
              </a:cxn>
              <a:cxn ang="5400000">
                <a:pos x="wd2" y="hd2"/>
              </a:cxn>
              <a:cxn ang="10800000">
                <a:pos x="wd2" y="hd2"/>
              </a:cxn>
              <a:cxn ang="16200000">
                <a:pos x="wd2" y="hd2"/>
              </a:cxn>
            </a:cxnLst>
            <a:rect l="0" t="0" r="r" b="b"/>
            <a:pathLst>
              <a:path w="21600" h="21600" extrusionOk="0">
                <a:moveTo>
                  <a:pt x="10885" y="3422"/>
                </a:moveTo>
                <a:cubicBezTo>
                  <a:pt x="6827" y="3422"/>
                  <a:pt x="3537" y="6712"/>
                  <a:pt x="3537" y="10771"/>
                </a:cubicBezTo>
                <a:cubicBezTo>
                  <a:pt x="3537" y="14829"/>
                  <a:pt x="6827" y="18120"/>
                  <a:pt x="10885" y="18120"/>
                </a:cubicBezTo>
                <a:cubicBezTo>
                  <a:pt x="14944" y="18120"/>
                  <a:pt x="18234" y="14829"/>
                  <a:pt x="18234" y="10771"/>
                </a:cubicBezTo>
                <a:cubicBezTo>
                  <a:pt x="18234" y="6712"/>
                  <a:pt x="14944" y="3422"/>
                  <a:pt x="10885" y="3422"/>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gradFill>
            <a:gsLst>
              <a:gs pos="22846">
                <a:srgbClr val="FFFFFF"/>
              </a:gs>
              <a:gs pos="63322">
                <a:srgbClr val="E6EAEB"/>
              </a:gs>
              <a:gs pos="99960">
                <a:srgbClr val="CDD5D8"/>
              </a:gs>
            </a:gsLst>
            <a:lin ang="2089253"/>
          </a:gradFill>
          <a:ln w="6350">
            <a:solidFill>
              <a:srgbClr val="FFFFFF"/>
            </a:solidFill>
            <a:miter/>
          </a:ln>
          <a:effectLst>
            <a:outerShdw blurRad="419100" dist="466023" dir="2315233" rotWithShape="0">
              <a:srgbClr val="000000">
                <a:alpha val="38297"/>
              </a:srgbClr>
            </a:outerShdw>
          </a:effectLst>
        </p:spPr>
        <p:txBody>
          <a:bodyPr lIns="34289" tIns="34289" rIns="34289" bIns="34289" anchor="ctr"/>
          <a:lstStyle/>
          <a:p>
            <a:pPr>
              <a:defRPr>
                <a:solidFill>
                  <a:srgbClr val="FFFFFF"/>
                </a:solidFill>
              </a:defRPr>
            </a:pPr>
            <a:endParaRPr sz="1350"/>
          </a:p>
        </p:txBody>
      </p:sp>
      <p:sp>
        <p:nvSpPr>
          <p:cNvPr id="12" name="Oval 16">
            <a:extLst>
              <a:ext uri="{FF2B5EF4-FFF2-40B4-BE49-F238E27FC236}">
                <a16:creationId xmlns:a16="http://schemas.microsoft.com/office/drawing/2014/main" id="{CAD63BF5-BA32-4C87-8B9A-0DD864425779}"/>
              </a:ext>
            </a:extLst>
          </p:cNvPr>
          <p:cNvSpPr/>
          <p:nvPr/>
        </p:nvSpPr>
        <p:spPr>
          <a:xfrm>
            <a:off x="4065534" y="3622288"/>
            <a:ext cx="1249347" cy="1260397"/>
          </a:xfrm>
          <a:prstGeom prst="ellipse">
            <a:avLst/>
          </a:prstGeom>
          <a:ln w="12700">
            <a:solidFill>
              <a:srgbClr val="FFFFFF"/>
            </a:solidFill>
            <a:miter/>
          </a:ln>
        </p:spPr>
        <p:txBody>
          <a:bodyPr lIns="34289" tIns="34289" rIns="34289" bIns="34289" anchor="ctr"/>
          <a:lstStyle/>
          <a:p>
            <a:pPr defTabSz="685772">
              <a:defRPr>
                <a:solidFill>
                  <a:srgbClr val="FFFFFF"/>
                </a:solidFill>
              </a:defRPr>
            </a:pPr>
            <a:endParaRPr sz="1350"/>
          </a:p>
        </p:txBody>
      </p:sp>
      <p:pic>
        <p:nvPicPr>
          <p:cNvPr id="21" name="TinyPPT_8.png" descr="TinyPPT_8.png">
            <a:extLst>
              <a:ext uri="{FF2B5EF4-FFF2-40B4-BE49-F238E27FC236}">
                <a16:creationId xmlns:a16="http://schemas.microsoft.com/office/drawing/2014/main" id="{9EF2DC00-8D4B-4C12-AF6C-E3ED27FAF9C8}"/>
              </a:ext>
            </a:extLst>
          </p:cNvPr>
          <p:cNvPicPr>
            <a:picLocks noChangeAspect="1"/>
          </p:cNvPicPr>
          <p:nvPr/>
        </p:nvPicPr>
        <p:blipFill>
          <a:blip r:embed="rId3">
            <a:alphaModFix amt="85611"/>
          </a:blip>
          <a:stretch>
            <a:fillRect/>
          </a:stretch>
        </p:blipFill>
        <p:spPr>
          <a:xfrm>
            <a:off x="3962400" y="6310400"/>
            <a:ext cx="1558609" cy="91907"/>
          </a:xfrm>
          <a:prstGeom prst="rect">
            <a:avLst/>
          </a:prstGeom>
          <a:ln w="12700">
            <a:miter lim="400000"/>
          </a:ln>
        </p:spPr>
      </p:pic>
      <p:sp>
        <p:nvSpPr>
          <p:cNvPr id="22" name="TextBox 52">
            <a:extLst>
              <a:ext uri="{FF2B5EF4-FFF2-40B4-BE49-F238E27FC236}">
                <a16:creationId xmlns:a16="http://schemas.microsoft.com/office/drawing/2014/main" id="{1CA95F5D-C708-4F4D-95B7-0BC118267CF6}"/>
              </a:ext>
            </a:extLst>
          </p:cNvPr>
          <p:cNvSpPr txBox="1"/>
          <p:nvPr/>
        </p:nvSpPr>
        <p:spPr>
          <a:xfrm>
            <a:off x="2728207" y="2987476"/>
            <a:ext cx="146572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Assertiviteit</a:t>
            </a:r>
            <a:endParaRPr sz="1600" b="1" dirty="0"/>
          </a:p>
        </p:txBody>
      </p:sp>
      <p:sp>
        <p:nvSpPr>
          <p:cNvPr id="24" name="TextBox 52">
            <a:extLst>
              <a:ext uri="{FF2B5EF4-FFF2-40B4-BE49-F238E27FC236}">
                <a16:creationId xmlns:a16="http://schemas.microsoft.com/office/drawing/2014/main" id="{16F53CAA-7854-4979-A189-CB7F28DE7F82}"/>
              </a:ext>
            </a:extLst>
          </p:cNvPr>
          <p:cNvSpPr txBox="1"/>
          <p:nvPr/>
        </p:nvSpPr>
        <p:spPr>
          <a:xfrm>
            <a:off x="5335999" y="2906974"/>
            <a:ext cx="1315513"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Emotioneel bewustzijn</a:t>
            </a:r>
            <a:r>
              <a:rPr sz="1800" b="1" dirty="0"/>
              <a:t>   </a:t>
            </a:r>
          </a:p>
        </p:txBody>
      </p:sp>
      <p:sp>
        <p:nvSpPr>
          <p:cNvPr id="26" name="TextBox 52">
            <a:extLst>
              <a:ext uri="{FF2B5EF4-FFF2-40B4-BE49-F238E27FC236}">
                <a16:creationId xmlns:a16="http://schemas.microsoft.com/office/drawing/2014/main" id="{53C68654-2F84-446C-8EDB-EAD57FC84929}"/>
              </a:ext>
            </a:extLst>
          </p:cNvPr>
          <p:cNvSpPr txBox="1"/>
          <p:nvPr/>
        </p:nvSpPr>
        <p:spPr>
          <a:xfrm>
            <a:off x="2728207" y="4742071"/>
            <a:ext cx="1337327" cy="622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defTabSz="531813"/>
            <a:r>
              <a:rPr lang="nl-NL" sz="1800" b="1" dirty="0"/>
              <a:t>Cognitieve empathie</a:t>
            </a:r>
            <a:endParaRPr sz="1800" b="1" dirty="0"/>
          </a:p>
        </p:txBody>
      </p:sp>
      <p:sp>
        <p:nvSpPr>
          <p:cNvPr id="28" name="TextBox 52">
            <a:extLst>
              <a:ext uri="{FF2B5EF4-FFF2-40B4-BE49-F238E27FC236}">
                <a16:creationId xmlns:a16="http://schemas.microsoft.com/office/drawing/2014/main" id="{77EBCCD1-B3D5-4838-9247-8E0944C5617D}"/>
              </a:ext>
            </a:extLst>
          </p:cNvPr>
          <p:cNvSpPr txBox="1"/>
          <p:nvPr/>
        </p:nvSpPr>
        <p:spPr>
          <a:xfrm>
            <a:off x="5424653" y="4715086"/>
            <a:ext cx="1020480"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dirty="0"/>
              <a:t>Actief luisteren</a:t>
            </a:r>
            <a:endParaRPr sz="1800" b="1" dirty="0"/>
          </a:p>
        </p:txBody>
      </p:sp>
      <p:pic>
        <p:nvPicPr>
          <p:cNvPr id="31" name="Graphic 20" descr="Graphic 20">
            <a:extLst>
              <a:ext uri="{FF2B5EF4-FFF2-40B4-BE49-F238E27FC236}">
                <a16:creationId xmlns:a16="http://schemas.microsoft.com/office/drawing/2014/main" id="{F5BD7E04-8578-4EF8-BEE6-8BFEFDAADE8B}"/>
              </a:ext>
            </a:extLst>
          </p:cNvPr>
          <p:cNvPicPr>
            <a:picLocks noChangeAspect="1"/>
          </p:cNvPicPr>
          <p:nvPr/>
        </p:nvPicPr>
        <p:blipFill>
          <a:blip r:embed="rId4"/>
          <a:stretch>
            <a:fillRect/>
          </a:stretch>
        </p:blipFill>
        <p:spPr>
          <a:xfrm>
            <a:off x="3185107" y="3475862"/>
            <a:ext cx="554752" cy="554752"/>
          </a:xfrm>
          <a:prstGeom prst="rect">
            <a:avLst/>
          </a:prstGeom>
          <a:ln w="12700">
            <a:miter lim="400000"/>
          </a:ln>
        </p:spPr>
      </p:pic>
      <p:sp>
        <p:nvSpPr>
          <p:cNvPr id="83" name="Freeform 9">
            <a:extLst>
              <a:ext uri="{FF2B5EF4-FFF2-40B4-BE49-F238E27FC236}">
                <a16:creationId xmlns:a16="http://schemas.microsoft.com/office/drawing/2014/main" id="{040381F5-A8E1-4096-A8AA-7A180632E790}"/>
              </a:ext>
            </a:extLst>
          </p:cNvPr>
          <p:cNvSpPr/>
          <p:nvPr/>
        </p:nvSpPr>
        <p:spPr>
          <a:xfrm>
            <a:off x="5661928" y="5393430"/>
            <a:ext cx="466889" cy="498218"/>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84" name="Graphic 20">
            <a:extLst>
              <a:ext uri="{FF2B5EF4-FFF2-40B4-BE49-F238E27FC236}">
                <a16:creationId xmlns:a16="http://schemas.microsoft.com/office/drawing/2014/main" id="{5C768EAC-316B-4095-A973-8699CE119F6C}"/>
              </a:ext>
            </a:extLst>
          </p:cNvPr>
          <p:cNvSpPr/>
          <p:nvPr/>
        </p:nvSpPr>
        <p:spPr>
          <a:xfrm>
            <a:off x="3301620" y="5441957"/>
            <a:ext cx="365185" cy="420474"/>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chemeClr val="bg1"/>
          </a:solidFill>
          <a:ln w="12700">
            <a:miter lim="400000"/>
          </a:ln>
        </p:spPr>
        <p:txBody>
          <a:bodyPr lIns="45718" tIns="45718" rIns="45718" bIns="45718" anchor="ctr"/>
          <a:lstStyle/>
          <a:p>
            <a:pPr>
              <a:defRPr>
                <a:solidFill>
                  <a:srgbClr val="FFFFFF"/>
                </a:solidFill>
              </a:defRPr>
            </a:pPr>
            <a:endParaRPr/>
          </a:p>
        </p:txBody>
      </p:sp>
      <p:sp>
        <p:nvSpPr>
          <p:cNvPr id="85" name="Hart 84">
            <a:extLst>
              <a:ext uri="{FF2B5EF4-FFF2-40B4-BE49-F238E27FC236}">
                <a16:creationId xmlns:a16="http://schemas.microsoft.com/office/drawing/2014/main" id="{B4FA366D-CAF5-49AA-B76C-1AC894C1B3BB}"/>
              </a:ext>
            </a:extLst>
          </p:cNvPr>
          <p:cNvSpPr/>
          <p:nvPr/>
        </p:nvSpPr>
        <p:spPr>
          <a:xfrm>
            <a:off x="5635420" y="3530220"/>
            <a:ext cx="488979" cy="446037"/>
          </a:xfrm>
          <a:prstGeom prst="hear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Текстово поле 18">
            <a:extLst>
              <a:ext uri="{FF2B5EF4-FFF2-40B4-BE49-F238E27FC236}">
                <a16:creationId xmlns:a16="http://schemas.microsoft.com/office/drawing/2014/main" id="{35C8B8F1-7FD9-4756-8251-97410DC1A24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7964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11"/>
                                        </p:tgtEl>
                                        <p:attrNameLst>
                                          <p:attrName>style.visibility</p:attrName>
                                        </p:attrNameLst>
                                      </p:cBhvr>
                                      <p:to>
                                        <p:strVal val="visible"/>
                                      </p:to>
                                    </p:set>
                                    <p:animEffect transition="in" filter="box(out)">
                                      <p:cBhvr>
                                        <p:cTn id="7" dur="300"/>
                                        <p:tgtEl>
                                          <p:spTgt spid="11"/>
                                        </p:tgtEl>
                                      </p:cBhvr>
                                    </p:animEffect>
                                  </p:childTnLst>
                                </p:cTn>
                              </p:par>
                              <p:par>
                                <p:cTn id="8" presetID="4" presetClass="entr" presetSubtype="32" fill="hold" grpId="0" nodeType="withEffect">
                                  <p:stCondLst>
                                    <p:cond delay="0"/>
                                  </p:stCondLst>
                                  <p:iterate>
                                    <p:tmAbs val="0"/>
                                  </p:iterate>
                                  <p:childTnLst>
                                    <p:set>
                                      <p:cBhvr>
                                        <p:cTn id="9" fill="hold"/>
                                        <p:tgtEl>
                                          <p:spTgt spid="21"/>
                                        </p:tgtEl>
                                        <p:attrNameLst>
                                          <p:attrName>style.visibility</p:attrName>
                                        </p:attrNameLst>
                                      </p:cBhvr>
                                      <p:to>
                                        <p:strVal val="visible"/>
                                      </p:to>
                                    </p:set>
                                    <p:animEffect transition="in" filter="box(out)">
                                      <p:cBhvr>
                                        <p:cTn id="10" dur="300"/>
                                        <p:tgtEl>
                                          <p:spTgt spid="21"/>
                                        </p:tgtEl>
                                      </p:cBhvr>
                                    </p:animEffect>
                                  </p:childTnLst>
                                </p:cTn>
                              </p:par>
                              <p:par>
                                <p:cTn id="11" presetID="4" presetClass="entr" presetSubtype="32" fill="hold" grpId="0" nodeType="withEffect">
                                  <p:stCondLst>
                                    <p:cond delay="0"/>
                                  </p:stCondLst>
                                  <p:iterate>
                                    <p:tmAbs val="0"/>
                                  </p:iterate>
                                  <p:childTnLst>
                                    <p:set>
                                      <p:cBhvr>
                                        <p:cTn id="12" fill="hold"/>
                                        <p:tgtEl>
                                          <p:spTgt spid="12"/>
                                        </p:tgtEl>
                                        <p:attrNameLst>
                                          <p:attrName>style.visibility</p:attrName>
                                        </p:attrNameLst>
                                      </p:cBhvr>
                                      <p:to>
                                        <p:strVal val="visible"/>
                                      </p:to>
                                    </p:set>
                                    <p:animEffect transition="in" filter="box(out)">
                                      <p:cBhvr>
                                        <p:cTn id="13" dur="3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iterate>
                                    <p:tmAbs val="0"/>
                                  </p:iterate>
                                  <p:childTnLst>
                                    <p:set>
                                      <p:cBhvr>
                                        <p:cTn id="17" fill="hold"/>
                                        <p:tgtEl>
                                          <p:spTgt spid="10"/>
                                        </p:tgtEl>
                                        <p:attrNameLst>
                                          <p:attrName>style.visibility</p:attrName>
                                        </p:attrNameLst>
                                      </p:cBhvr>
                                      <p:to>
                                        <p:strVal val="visible"/>
                                      </p:to>
                                    </p:set>
                                    <p:animEffect transition="in" filter="box(out)">
                                      <p:cBhvr>
                                        <p:cTn id="18" dur="300"/>
                                        <p:tgtEl>
                                          <p:spTgt spid="10"/>
                                        </p:tgtEl>
                                      </p:cBhvr>
                                    </p:animEffect>
                                  </p:childTnLst>
                                </p:cTn>
                              </p:par>
                              <p:par>
                                <p:cTn id="19" presetID="4" presetClass="entr" presetSubtype="32" fill="hold" grpId="0" nodeType="withEffect">
                                  <p:stCondLst>
                                    <p:cond delay="0"/>
                                  </p:stCondLst>
                                  <p:iterate>
                                    <p:tmAbs val="0"/>
                                  </p:iterate>
                                  <p:childTnLst>
                                    <p:set>
                                      <p:cBhvr>
                                        <p:cTn id="20" fill="hold"/>
                                        <p:tgtEl>
                                          <p:spTgt spid="22"/>
                                        </p:tgtEl>
                                        <p:attrNameLst>
                                          <p:attrName>style.visibility</p:attrName>
                                        </p:attrNameLst>
                                      </p:cBhvr>
                                      <p:to>
                                        <p:strVal val="visible"/>
                                      </p:to>
                                    </p:set>
                                    <p:animEffect transition="in" filter="box(out)">
                                      <p:cBhvr>
                                        <p:cTn id="21" dur="300"/>
                                        <p:tgtEl>
                                          <p:spTgt spid="22"/>
                                        </p:tgtEl>
                                      </p:cBhvr>
                                    </p:animEffect>
                                  </p:childTnLst>
                                </p:cTn>
                              </p:par>
                              <p:par>
                                <p:cTn id="22" presetID="4" presetClass="entr" presetSubtype="32" fill="hold" grpId="0" nodeType="withEffect">
                                  <p:stCondLst>
                                    <p:cond delay="0"/>
                                  </p:stCondLst>
                                  <p:iterate>
                                    <p:tmAbs val="0"/>
                                  </p:iterate>
                                  <p:childTnLst>
                                    <p:set>
                                      <p:cBhvr>
                                        <p:cTn id="23" fill="hold"/>
                                        <p:tgtEl>
                                          <p:spTgt spid="31"/>
                                        </p:tgtEl>
                                        <p:attrNameLst>
                                          <p:attrName>style.visibility</p:attrName>
                                        </p:attrNameLst>
                                      </p:cBhvr>
                                      <p:to>
                                        <p:strVal val="visible"/>
                                      </p:to>
                                    </p:set>
                                    <p:animEffect transition="in" filter="box(out)">
                                      <p:cBhvr>
                                        <p:cTn id="24" dur="3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iterate>
                                    <p:tmAbs val="0"/>
                                  </p:iterate>
                                  <p:childTnLst>
                                    <p:set>
                                      <p:cBhvr>
                                        <p:cTn id="28" fill="hold"/>
                                        <p:tgtEl>
                                          <p:spTgt spid="8"/>
                                        </p:tgtEl>
                                        <p:attrNameLst>
                                          <p:attrName>style.visibility</p:attrName>
                                        </p:attrNameLst>
                                      </p:cBhvr>
                                      <p:to>
                                        <p:strVal val="visible"/>
                                      </p:to>
                                    </p:set>
                                    <p:animEffect transition="in" filter="box(out)">
                                      <p:cBhvr>
                                        <p:cTn id="29" dur="300"/>
                                        <p:tgtEl>
                                          <p:spTgt spid="8"/>
                                        </p:tgtEl>
                                      </p:cBhvr>
                                    </p:animEffect>
                                  </p:childTnLst>
                                </p:cTn>
                              </p:par>
                              <p:par>
                                <p:cTn id="30" presetID="4" presetClass="entr" presetSubtype="32" fill="hold" grpId="0" nodeType="withEffect">
                                  <p:stCondLst>
                                    <p:cond delay="0"/>
                                  </p:stCondLst>
                                  <p:iterate>
                                    <p:tmAbs val="0"/>
                                  </p:iterate>
                                  <p:childTnLst>
                                    <p:set>
                                      <p:cBhvr>
                                        <p:cTn id="31" fill="hold"/>
                                        <p:tgtEl>
                                          <p:spTgt spid="24"/>
                                        </p:tgtEl>
                                        <p:attrNameLst>
                                          <p:attrName>style.visibility</p:attrName>
                                        </p:attrNameLst>
                                      </p:cBhvr>
                                      <p:to>
                                        <p:strVal val="visible"/>
                                      </p:to>
                                    </p:set>
                                    <p:animEffect transition="in" filter="box(out)">
                                      <p:cBhvr>
                                        <p:cTn id="32" dur="300"/>
                                        <p:tgtEl>
                                          <p:spTgt spid="2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iterate>
                                    <p:tmAbs val="0"/>
                                  </p:iterate>
                                  <p:childTnLst>
                                    <p:set>
                                      <p:cBhvr>
                                        <p:cTn id="38" fill="hold"/>
                                        <p:tgtEl>
                                          <p:spTgt spid="7"/>
                                        </p:tgtEl>
                                        <p:attrNameLst>
                                          <p:attrName>style.visibility</p:attrName>
                                        </p:attrNameLst>
                                      </p:cBhvr>
                                      <p:to>
                                        <p:strVal val="visible"/>
                                      </p:to>
                                    </p:set>
                                    <p:animEffect transition="in" filter="box(out)">
                                      <p:cBhvr>
                                        <p:cTn id="39" dur="300"/>
                                        <p:tgtEl>
                                          <p:spTgt spid="7"/>
                                        </p:tgtEl>
                                      </p:cBhvr>
                                    </p:animEffect>
                                  </p:childTnLst>
                                </p:cTn>
                              </p:par>
                              <p:par>
                                <p:cTn id="40" presetID="4" presetClass="entr" presetSubtype="32" fill="hold" grpId="0" nodeType="withEffect">
                                  <p:stCondLst>
                                    <p:cond delay="0"/>
                                  </p:stCondLst>
                                  <p:iterate>
                                    <p:tmAbs val="0"/>
                                  </p:iterate>
                                  <p:childTnLst>
                                    <p:set>
                                      <p:cBhvr>
                                        <p:cTn id="41" fill="hold"/>
                                        <p:tgtEl>
                                          <p:spTgt spid="28"/>
                                        </p:tgtEl>
                                        <p:attrNameLst>
                                          <p:attrName>style.visibility</p:attrName>
                                        </p:attrNameLst>
                                      </p:cBhvr>
                                      <p:to>
                                        <p:strVal val="visible"/>
                                      </p:to>
                                    </p:set>
                                    <p:animEffect transition="in" filter="box(out)">
                                      <p:cBhvr>
                                        <p:cTn id="42" dur="3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9"/>
                                        </p:tgtEl>
                                        <p:attrNameLst>
                                          <p:attrName>style.visibility</p:attrName>
                                        </p:attrNameLst>
                                      </p:cBhvr>
                                      <p:to>
                                        <p:strVal val="visible"/>
                                      </p:to>
                                    </p:set>
                                    <p:animEffect transition="in" filter="box(out)">
                                      <p:cBhvr>
                                        <p:cTn id="47" dur="300"/>
                                        <p:tgtEl>
                                          <p:spTgt spid="9"/>
                                        </p:tgtEl>
                                      </p:cBhvr>
                                    </p:animEffect>
                                  </p:childTnLst>
                                </p:cTn>
                              </p:par>
                              <p:par>
                                <p:cTn id="48" presetID="4" presetClass="entr" presetSubtype="32" fill="hold" grpId="0" nodeType="withEffect">
                                  <p:stCondLst>
                                    <p:cond delay="0"/>
                                  </p:stCondLst>
                                  <p:iterate>
                                    <p:tmAbs val="0"/>
                                  </p:iterate>
                                  <p:childTnLst>
                                    <p:set>
                                      <p:cBhvr>
                                        <p:cTn id="49" fill="hold"/>
                                        <p:tgtEl>
                                          <p:spTgt spid="26"/>
                                        </p:tgtEl>
                                        <p:attrNameLst>
                                          <p:attrName>style.visibility</p:attrName>
                                        </p:attrNameLst>
                                      </p:cBhvr>
                                      <p:to>
                                        <p:strVal val="visible"/>
                                      </p:to>
                                    </p:set>
                                    <p:animEffect transition="in" filter="box(out)">
                                      <p:cBhvr>
                                        <p:cTn id="50" dur="300"/>
                                        <p:tgtEl>
                                          <p:spTgt spid="26"/>
                                        </p:tgtEl>
                                      </p:cBhvr>
                                    </p:animEffect>
                                  </p:childTnLst>
                                </p:cTn>
                              </p:par>
                              <p:par>
                                <p:cTn id="51" presetID="4" presetClass="entr" presetSubtype="32" fill="hold" grpId="0" nodeType="withEffect">
                                  <p:stCondLst>
                                    <p:cond delay="0"/>
                                  </p:stCondLst>
                                  <p:iterate>
                                    <p:tmAbs val="0"/>
                                  </p:iterate>
                                  <p:childTnLst>
                                    <p:set>
                                      <p:cBhvr>
                                        <p:cTn id="52" fill="hold"/>
                                        <p:tgtEl>
                                          <p:spTgt spid="84"/>
                                        </p:tgtEl>
                                        <p:attrNameLst>
                                          <p:attrName>style.visibility</p:attrName>
                                        </p:attrNameLst>
                                      </p:cBhvr>
                                      <p:to>
                                        <p:strVal val="visible"/>
                                      </p:to>
                                    </p:set>
                                    <p:animEffect transition="in" filter="box(out)">
                                      <p:cBhvr>
                                        <p:cTn id="53" dur="3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21" grpId="0" animBg="1" advAuto="0"/>
      <p:bldP spid="22" grpId="0" animBg="1" advAuto="0"/>
      <p:bldP spid="24" grpId="0" animBg="1" advAuto="0"/>
      <p:bldP spid="26" grpId="0" animBg="1" advAuto="0"/>
      <p:bldP spid="28" grpId="0" animBg="1" advAuto="0"/>
      <p:bldP spid="31" grpId="0" animBg="1" advAuto="0"/>
      <p:bldP spid="84" grpId="0" animBg="1" advAuto="0"/>
      <p:bldP spid="85" grpId="0" animBg="1"/>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7287</TotalTime>
  <Words>6097</Words>
  <Application>Microsoft Office PowerPoint</Application>
  <PresentationFormat>Diavoorstelling (4:3)</PresentationFormat>
  <Paragraphs>627</Paragraphs>
  <Slides>34</Slides>
  <Notes>33</Notes>
  <HiddenSlides>2</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34</vt:i4>
      </vt:variant>
    </vt:vector>
  </HeadingPairs>
  <TitlesOfParts>
    <vt:vector size="42" baseType="lpstr">
      <vt:lpstr>Akko W01 Regular</vt:lpstr>
      <vt:lpstr>Arial</vt:lpstr>
      <vt:lpstr>Avenir Roman</vt:lpstr>
      <vt:lpstr>Calibri</vt:lpstr>
      <vt:lpstr>Ink Free</vt:lpstr>
      <vt:lpstr>var(--font-family-titles)</vt:lpstr>
      <vt:lpstr>Verdana</vt:lpstr>
      <vt:lpstr>Office Theme</vt:lpstr>
      <vt:lpstr>Training voor Trainers</vt:lpstr>
      <vt:lpstr>Terugblik 2e dag</vt:lpstr>
      <vt:lpstr>Vraag </vt:lpstr>
      <vt:lpstr>Programma van vandaag</vt:lpstr>
      <vt:lpstr>2. Conflicthantering</vt:lpstr>
      <vt:lpstr>PowerPoint-presentatie</vt:lpstr>
      <vt:lpstr>Conflicten</vt:lpstr>
      <vt:lpstr>Conflict en radicalisering</vt:lpstr>
      <vt:lpstr>Omgaan met conflicten</vt:lpstr>
      <vt:lpstr>Een paar begrippen</vt:lpstr>
      <vt:lpstr>Workshop Conflicthantering</vt:lpstr>
      <vt:lpstr>Conflicthantering: Oefening 2 (1)</vt:lpstr>
      <vt:lpstr>Conflicthantering : Oefening 2 (2)</vt:lpstr>
      <vt:lpstr>Conflicthantering: Oefening 2 (3)</vt:lpstr>
      <vt:lpstr>Conflicthantering: Oefening 2</vt:lpstr>
      <vt:lpstr>3. Proportionele overheidsreactie</vt:lpstr>
      <vt:lpstr>PowerPoint-presentatie</vt:lpstr>
      <vt:lpstr>Overheidsoptreden en radicalisering</vt:lpstr>
      <vt:lpstr>Effect overheidsreactie op terrorisme</vt:lpstr>
      <vt:lpstr>Probleem overreactie</vt:lpstr>
      <vt:lpstr>Proportionele overheidsreactie</vt:lpstr>
      <vt:lpstr>PowerPoint-presentatie</vt:lpstr>
      <vt:lpstr>Proportionele overheidsrespons – oef.1 </vt:lpstr>
      <vt:lpstr>Proportionele overheidsreactie – oef. 2 scenario 1</vt:lpstr>
      <vt:lpstr>PowerPoint-presentatie</vt:lpstr>
      <vt:lpstr>Proportionate state response – scenario’s </vt:lpstr>
      <vt:lpstr>Proportionele overheidsreactie – scenario 2 </vt:lpstr>
      <vt:lpstr>PowerPoint-presentatie</vt:lpstr>
      <vt:lpstr>PowerPoint-presentatie</vt:lpstr>
      <vt:lpstr>Best practices voor preventie</vt:lpstr>
      <vt:lpstr>Best practices voor preventie</vt:lpstr>
      <vt:lpstr>Feedback</vt:lpstr>
      <vt:lpstr>Conclusion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C. Onderdelinden</cp:lastModifiedBy>
  <cp:revision>200</cp:revision>
  <dcterms:created xsi:type="dcterms:W3CDTF">2019-01-04T14:31:26Z</dcterms:created>
  <dcterms:modified xsi:type="dcterms:W3CDTF">2021-06-24T08:11:20Z</dcterms:modified>
</cp:coreProperties>
</file>