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266" r:id="rId2"/>
    <p:sldId id="482" r:id="rId3"/>
    <p:sldId id="481" r:id="rId4"/>
    <p:sldId id="484" r:id="rId5"/>
    <p:sldId id="485" r:id="rId6"/>
    <p:sldId id="486" r:id="rId7"/>
    <p:sldId id="473" r:id="rId8"/>
    <p:sldId id="474" r:id="rId9"/>
    <p:sldId id="487" r:id="rId10"/>
    <p:sldId id="488" r:id="rId11"/>
    <p:sldId id="489" r:id="rId12"/>
    <p:sldId id="490" r:id="rId13"/>
    <p:sldId id="491" r:id="rId14"/>
    <p:sldId id="492" r:id="rId15"/>
    <p:sldId id="493" r:id="rId16"/>
    <p:sldId id="494" r:id="rId17"/>
    <p:sldId id="495" r:id="rId18"/>
    <p:sldId id="496" r:id="rId19"/>
    <p:sldId id="497" r:id="rId20"/>
    <p:sldId id="477" r:id="rId21"/>
    <p:sldId id="498" r:id="rId22"/>
    <p:sldId id="499" r:id="rId23"/>
    <p:sldId id="479" r:id="rId24"/>
    <p:sldId id="412" r:id="rId25"/>
    <p:sldId id="480" r:id="rId26"/>
    <p:sldId id="469" r:id="rId27"/>
    <p:sldId id="30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76" autoAdjust="0"/>
  </p:normalViewPr>
  <p:slideViewPr>
    <p:cSldViewPr>
      <p:cViewPr varScale="1">
        <p:scale>
          <a:sx n="88" d="100"/>
          <a:sy n="88" d="100"/>
        </p:scale>
        <p:origin x="2196"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Critical thinking</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Anger 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Further polarisation/ radicalisation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700" dirty="0">
              <a:solidFill>
                <a:schemeClr val="tx1">
                  <a:lumMod val="75000"/>
                  <a:lumOff val="25000"/>
                </a:schemeClr>
              </a:solidFill>
            </a:rPr>
            <a:t>Policy makers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700"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700" dirty="0">
              <a:solidFill>
                <a:schemeClr val="tx1">
                  <a:lumMod val="75000"/>
                  <a:lumOff val="25000"/>
                </a:schemeClr>
              </a:solidFill>
            </a:rPr>
            <a:t>Scenarios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Debate scenarios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75000"/>
                  <a:lumOff val="25000"/>
                </a:schemeClr>
              </a:solidFill>
            </a:rPr>
            <a:t>Proportionate state response</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en-GB" sz="1700" dirty="0">
              <a:solidFill>
                <a:schemeClr val="tx1">
                  <a:lumMod val="75000"/>
                  <a:lumOff val="25000"/>
                </a:schemeClr>
              </a:solidFill>
            </a:rPr>
            <a:t>Law enforcement</a:t>
          </a: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a:t>Understanding radicalization in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a:t>Relation between radicalisation and specific topic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a:t>Clarification specific topic</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a:t>Exercises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How do I know I am angry?</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solidFill>
                <a:schemeClr val="bg1"/>
              </a:solidFill>
            </a:rPr>
            <a:t>2. </a:t>
          </a:r>
          <a:r>
            <a:rPr lang="nl-NL" dirty="0">
              <a:solidFill>
                <a:schemeClr val="bg1"/>
              </a:solidFill>
            </a:rPr>
            <a:t>Wheel of emotions – hints</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en-US" dirty="0">
              <a:solidFill>
                <a:schemeClr val="bg1"/>
              </a:solidFill>
            </a:rPr>
            <a:t>3. </a:t>
          </a:r>
          <a:r>
            <a:rPr lang="nl-NL" dirty="0">
              <a:solidFill>
                <a:schemeClr val="bg1"/>
              </a:solidFill>
            </a:rPr>
            <a:t>Make a plan!</a:t>
          </a:r>
          <a:endParaRPr lang="bg-BG" dirty="0">
            <a:solidFill>
              <a:schemeClr val="bg1"/>
            </a:solidFill>
          </a:endParaRP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pt>
    <dgm:pt modelId="{ED40621B-4149-429C-BC00-C82ABFD3182B}" type="pres">
      <dgm:prSet presAssocID="{1FC1DEAC-C438-46F3-A96F-A6B712E350C8}" presName="parentText" presStyleLbl="node1" presStyleIdx="0" presStyleCnt="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pt>
    <dgm:pt modelId="{D1D765D9-0528-4F2C-82E5-DD52268BF058}" type="pres">
      <dgm:prSet presAssocID="{7E49221A-D24D-49D3-933C-632FDDD578F3}" presName="parentText" presStyleLbl="node1" presStyleIdx="1" presStyleCnt="3">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pt>
    <dgm:pt modelId="{0C97AA04-0432-4565-9C35-44D609BC86A2}" type="pres">
      <dgm:prSet presAssocID="{9F760714-0D62-41E5-B137-F4F6E8240C1D}" presName="parentText" presStyleLbl="node1" presStyleIdx="2" presStyleCnt="3">
        <dgm:presLayoutVars>
          <dgm:chMax val="0"/>
          <dgm:bulletEnabled val="1"/>
        </dgm:presLayoutVars>
      </dgm:prSet>
      <dgm:spPr/>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06F2C76B-2773-4887-88F6-995F33B03CD4}" type="presOf" srcId="{9F760714-0D62-41E5-B137-F4F6E8240C1D}" destId="{0C97AA04-0432-4565-9C35-44D609BC86A2}" srcOrd="1"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3082ACD5-3B2B-4500-ABF2-E3D8F88E20D9}" type="presOf" srcId="{9F760714-0D62-41E5-B137-F4F6E8240C1D}" destId="{FB056F64-FC62-4B00-8041-EE08296AD463}"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Spot the problem</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en-US" dirty="0">
              <a:solidFill>
                <a:schemeClr val="bg1"/>
              </a:solidFill>
            </a:rPr>
            <a:t>2. </a:t>
          </a:r>
          <a:r>
            <a:rPr lang="nl-NL" dirty="0">
              <a:solidFill>
                <a:schemeClr val="bg1"/>
              </a:solidFill>
            </a:rPr>
            <a:t>Who am I?</a:t>
          </a:r>
          <a:endParaRPr lang="bg-BG" dirty="0">
            <a:solidFill>
              <a:schemeClr val="bg1"/>
            </a:solidFill>
          </a:endParaRP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pt>
    <dgm:pt modelId="{BD5FD048-24E4-4BF0-81D5-A84D6A389607}" type="pres">
      <dgm:prSet presAssocID="{70B79F52-ACD6-44FA-8927-C390C961EBEA}" presName="parentText" presStyleLbl="node1" presStyleIdx="1" presStyleCnt="2">
        <dgm:presLayoutVars>
          <dgm:chMax val="0"/>
          <dgm:bulletEnabled val="1"/>
        </dgm:presLayoutVars>
      </dgm:prSet>
      <dgm:spPr/>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dgm:presLayoutVars>
          <dgm:bulletEnabled val="1"/>
        </dgm:presLayoutVars>
      </dgm:prSet>
      <dgm:spPr/>
    </dgm:pt>
  </dgm:ptLst>
  <dgm:cxnLst>
    <dgm:cxn modelId="{7F97F600-772A-405B-9C34-C654C1A3985C}" srcId="{A4759D0C-1A33-4E41-8003-1522F5826868}" destId="{70B79F52-ACD6-44FA-8927-C390C961EBEA}" srcOrd="1" destOrd="0" parTransId="{44FB00A2-278F-4119-9691-CB9FDE873A67}" sibTransId="{737BFB22-2310-4EE7-AA29-A42EFD263336}"/>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E794CF7F-D143-44D8-874A-07263E2FB9BE}" type="presOf" srcId="{70B79F52-ACD6-44FA-8927-C390C961EBEA}" destId="{CE3A04A3-C4A5-4C3A-8815-F2F29F908150}"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nl-NL" sz="2000" dirty="0">
              <a:solidFill>
                <a:schemeClr val="bg1"/>
              </a:solidFill>
            </a:rPr>
            <a:t>True or false?</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pt>
    <dgm:pt modelId="{ED40621B-4149-429C-BC00-C82ABFD3182B}" type="pres">
      <dgm:prSet presAssocID="{1FC1DEAC-C438-46F3-A96F-A6B712E350C8}" presName="parentText" presStyleLbl="node1" presStyleIdx="0" presStyleCnt="1">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1900"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1900"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1900"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1900" dirty="0">
              <a:solidFill>
                <a:schemeClr val="tx1">
                  <a:lumMod val="75000"/>
                  <a:lumOff val="25000"/>
                </a:schemeClr>
              </a:solidFill>
            </a:rPr>
            <a:t>Conflict handling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a:t>Anger</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nl-NL">
              <a:latin typeface="Avenir Roman"/>
              <a:ea typeface="Avenir Roman"/>
              <a:cs typeface="Avenir Roman"/>
            </a:rPr>
            <a:t>Discontent</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It is ineffective</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Further polarisation/ radicalisation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a:t>Anger</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Injustice</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n-US" dirty="0"/>
            <a:t>It is ineffective</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workshops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and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Critical thinking</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Anger 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1481"/>
          <a:ext cx="1359972" cy="8798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Further polarisation/ radicalisation</a:t>
          </a:r>
        </a:p>
      </dsp:txBody>
      <dsp:txXfrm>
        <a:off x="42950" y="264431"/>
        <a:ext cx="1274072"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Policy makers</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Law enforcement</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Concept of radicalisation</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Scenarios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Knowledge</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Debate scenarios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Recognising signs</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Proportionate state response</a:t>
          </a:r>
        </a:p>
      </dsp:txBody>
      <dsp:txXfrm>
        <a:off x="4888891" y="2556863"/>
        <a:ext cx="2883508" cy="85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lang="en-GB" sz="1600" kern="1200" dirty="0"/>
            <a:t>Understanding radicalization in general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Relation between radicalisation and specific topic </a:t>
          </a:r>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Clarification specific topic</a:t>
          </a:r>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600" kern="1200" dirty="0"/>
            <a:t>Exercises</a:t>
          </a:r>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697110"/>
          <a:ext cx="4508274"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431430"/>
          <a:ext cx="3155791"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1. </a:t>
          </a:r>
          <a:r>
            <a:rPr lang="nl-NL" sz="1800" kern="1200" dirty="0">
              <a:solidFill>
                <a:schemeClr val="bg1"/>
              </a:solidFill>
            </a:rPr>
            <a:t>How do I know I am angry?</a:t>
          </a:r>
          <a:endParaRPr lang="bg-BG" sz="1800" kern="1200" dirty="0">
            <a:solidFill>
              <a:schemeClr val="bg1"/>
            </a:solidFill>
          </a:endParaRPr>
        </a:p>
      </dsp:txBody>
      <dsp:txXfrm>
        <a:off x="251352" y="457369"/>
        <a:ext cx="3103913" cy="479482"/>
      </dsp:txXfrm>
    </dsp:sp>
    <dsp:sp modelId="{E6F02A8B-3A8D-4AC2-8A94-E2C59D34CB0E}">
      <dsp:nvSpPr>
        <dsp:cNvPr id="0" name=""/>
        <dsp:cNvSpPr/>
      </dsp:nvSpPr>
      <dsp:spPr>
        <a:xfrm>
          <a:off x="0" y="1513590"/>
          <a:ext cx="4508274"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247910"/>
          <a:ext cx="3155791"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2. </a:t>
          </a:r>
          <a:r>
            <a:rPr lang="nl-NL" sz="1800" kern="1200" dirty="0">
              <a:solidFill>
                <a:schemeClr val="bg1"/>
              </a:solidFill>
            </a:rPr>
            <a:t>Wheel of emotions – hints</a:t>
          </a:r>
          <a:endParaRPr lang="bg-BG" sz="1800" kern="1200" dirty="0">
            <a:solidFill>
              <a:schemeClr val="bg1"/>
            </a:solidFill>
          </a:endParaRPr>
        </a:p>
      </dsp:txBody>
      <dsp:txXfrm>
        <a:off x="251352" y="1273849"/>
        <a:ext cx="3103913" cy="479482"/>
      </dsp:txXfrm>
    </dsp:sp>
    <dsp:sp modelId="{EEFBA0DE-5267-422A-99F9-E7F858CFBFAF}">
      <dsp:nvSpPr>
        <dsp:cNvPr id="0" name=""/>
        <dsp:cNvSpPr/>
      </dsp:nvSpPr>
      <dsp:spPr>
        <a:xfrm>
          <a:off x="0" y="2330070"/>
          <a:ext cx="4508274"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7AA04-0432-4565-9C35-44D609BC86A2}">
      <dsp:nvSpPr>
        <dsp:cNvPr id="0" name=""/>
        <dsp:cNvSpPr/>
      </dsp:nvSpPr>
      <dsp:spPr>
        <a:xfrm>
          <a:off x="225413" y="2064390"/>
          <a:ext cx="3155791"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3. </a:t>
          </a:r>
          <a:r>
            <a:rPr lang="nl-NL" sz="1800" kern="1200" dirty="0">
              <a:solidFill>
                <a:schemeClr val="bg1"/>
              </a:solidFill>
            </a:rPr>
            <a:t>Make a plan!</a:t>
          </a:r>
          <a:endParaRPr lang="bg-BG" sz="1800" kern="1200" dirty="0">
            <a:solidFill>
              <a:schemeClr val="bg1"/>
            </a:solidFill>
          </a:endParaRPr>
        </a:p>
      </dsp:txBody>
      <dsp:txXfrm>
        <a:off x="251352" y="2090329"/>
        <a:ext cx="3103913"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45082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5678"/>
          <a:ext cx="31557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Spot the problem</a:t>
          </a:r>
          <a:endParaRPr lang="bg-BG" sz="2000" kern="1200" dirty="0">
            <a:solidFill>
              <a:schemeClr val="bg1"/>
            </a:solidFill>
          </a:endParaRPr>
        </a:p>
      </dsp:txBody>
      <dsp:txXfrm>
        <a:off x="254234" y="34499"/>
        <a:ext cx="3098149" cy="532758"/>
      </dsp:txXfrm>
    </dsp:sp>
    <dsp:sp modelId="{4BB14DDE-23C4-47F6-B47A-44F1F56ED8B7}">
      <dsp:nvSpPr>
        <dsp:cNvPr id="0" name=""/>
        <dsp:cNvSpPr/>
      </dsp:nvSpPr>
      <dsp:spPr>
        <a:xfrm>
          <a:off x="0" y="1208078"/>
          <a:ext cx="4508274"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D048-24E4-4BF0-81D5-A84D6A389607}">
      <dsp:nvSpPr>
        <dsp:cNvPr id="0" name=""/>
        <dsp:cNvSpPr/>
      </dsp:nvSpPr>
      <dsp:spPr>
        <a:xfrm>
          <a:off x="225413" y="912878"/>
          <a:ext cx="31557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2. </a:t>
          </a:r>
          <a:r>
            <a:rPr lang="nl-NL" sz="2000" kern="1200" dirty="0">
              <a:solidFill>
                <a:schemeClr val="bg1"/>
              </a:solidFill>
            </a:rPr>
            <a:t>Who am I?</a:t>
          </a:r>
          <a:endParaRPr lang="bg-BG" sz="2000" kern="1200" dirty="0">
            <a:solidFill>
              <a:schemeClr val="bg1"/>
            </a:solidFill>
          </a:endParaRPr>
        </a:p>
      </dsp:txBody>
      <dsp:txXfrm>
        <a:off x="254234" y="941699"/>
        <a:ext cx="30981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26628"/>
          <a:ext cx="450827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8334"/>
          <a:ext cx="3155791"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True or false?</a:t>
          </a:r>
          <a:endParaRPr lang="bg-BG" sz="2000" kern="1200" dirty="0">
            <a:solidFill>
              <a:schemeClr val="bg1"/>
            </a:solidFill>
          </a:endParaRPr>
        </a:p>
      </dsp:txBody>
      <dsp:txXfrm>
        <a:off x="255675" y="38596"/>
        <a:ext cx="3095267"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27108"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27108" y="0"/>
        <a:ext cx="2910745" cy="861521"/>
      </dsp:txXfrm>
    </dsp:sp>
    <dsp:sp modelId="{6A1A59E2-BE9E-43A4-9D6E-8DFAC286AEA7}">
      <dsp:nvSpPr>
        <dsp:cNvPr id="0" name=""/>
        <dsp:cNvSpPr/>
      </dsp:nvSpPr>
      <dsp:spPr>
        <a:xfrm>
          <a:off x="532116"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27108" y="861521"/>
          <a:ext cx="5821490" cy="2989985"/>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27108" y="861521"/>
        <a:ext cx="2910745" cy="861521"/>
      </dsp:txXfrm>
    </dsp:sp>
    <dsp:sp modelId="{E23D1449-B424-46BB-B0E3-A988FB2BCD1F}">
      <dsp:nvSpPr>
        <dsp:cNvPr id="0" name=""/>
        <dsp:cNvSpPr/>
      </dsp:nvSpPr>
      <dsp:spPr>
        <a:xfrm>
          <a:off x="1064232"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27108" y="1723042"/>
          <a:ext cx="5821490" cy="192575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27108" y="1723042"/>
        <a:ext cx="2910745" cy="861521"/>
      </dsp:txXfrm>
    </dsp:sp>
    <dsp:sp modelId="{BF653195-9924-4613-8F2D-729467B890E6}">
      <dsp:nvSpPr>
        <dsp:cNvPr id="0" name=""/>
        <dsp:cNvSpPr/>
      </dsp:nvSpPr>
      <dsp:spPr>
        <a:xfrm>
          <a:off x="1596348"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27108" y="2584563"/>
          <a:ext cx="5821490" cy="861521"/>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27108" y="2584563"/>
        <a:ext cx="2910745" cy="861521"/>
      </dsp:txXfrm>
    </dsp:sp>
    <dsp:sp modelId="{A5906B98-203F-4988-B407-B8E2FB5B95EE}">
      <dsp:nvSpPr>
        <dsp:cNvPr id="0" name=""/>
        <dsp:cNvSpPr/>
      </dsp:nvSpPr>
      <dsp:spPr>
        <a:xfrm>
          <a:off x="4937854"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dsp:txBody>
      <dsp:txXfrm>
        <a:off x="4937854" y="0"/>
        <a:ext cx="2910745" cy="861521"/>
      </dsp:txXfrm>
    </dsp:sp>
    <dsp:sp modelId="{ED256798-062E-4140-9838-778B40B4133B}">
      <dsp:nvSpPr>
        <dsp:cNvPr id="0" name=""/>
        <dsp:cNvSpPr/>
      </dsp:nvSpPr>
      <dsp:spPr>
        <a:xfrm>
          <a:off x="4937854" y="861521"/>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Concept of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a:t>
          </a:r>
        </a:p>
      </dsp:txBody>
      <dsp:txXfrm>
        <a:off x="4937854" y="861521"/>
        <a:ext cx="2910745" cy="861521"/>
      </dsp:txXfrm>
    </dsp:sp>
    <dsp:sp modelId="{72233991-9FDD-466B-8563-82B17F89AC0F}">
      <dsp:nvSpPr>
        <dsp:cNvPr id="0" name=""/>
        <dsp:cNvSpPr/>
      </dsp:nvSpPr>
      <dsp:spPr>
        <a:xfrm>
          <a:off x="493785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Knowledge</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Practice skills</a:t>
          </a:r>
        </a:p>
      </dsp:txBody>
      <dsp:txXfrm>
        <a:off x="4937854" y="1718338"/>
        <a:ext cx="2910745" cy="861521"/>
      </dsp:txXfrm>
    </dsp:sp>
    <dsp:sp modelId="{58607765-02B2-4957-A800-0D639B23EACD}">
      <dsp:nvSpPr>
        <dsp:cNvPr id="0" name=""/>
        <dsp:cNvSpPr/>
      </dsp:nvSpPr>
      <dsp:spPr>
        <a:xfrm>
          <a:off x="4937854" y="2584563"/>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Recognising signs</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Conflict handling skills</a:t>
          </a:r>
        </a:p>
      </dsp:txBody>
      <dsp:txXfrm>
        <a:off x="4937854" y="2584563"/>
        <a:ext cx="2910745" cy="86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Anger</a:t>
          </a:r>
          <a:endParaRPr lang="nl-NL" sz="1700" kern="1200" dirty="0"/>
        </a:p>
      </dsp:txBody>
      <dsp:txXfrm>
        <a:off x="19904" y="54649"/>
        <a:ext cx="1598492" cy="367937"/>
      </dsp:txXfrm>
    </dsp:sp>
    <dsp:sp modelId="{8126F753-EB9C-49D3-B75B-583337D698C8}">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latin typeface="Avenir Roman"/>
              <a:ea typeface="Avenir Roman"/>
              <a:cs typeface="Avenir Roman"/>
            </a:rPr>
            <a:t>Discontent</a:t>
          </a:r>
          <a:endParaRPr lang="bg-BG" sz="1700" kern="1200" dirty="0"/>
        </a:p>
      </dsp:txBody>
      <dsp:txXfrm>
        <a:off x="19904" y="511355"/>
        <a:ext cx="1598492" cy="367937"/>
      </dsp:txXfrm>
    </dsp:sp>
    <dsp:sp modelId="{F0FE2AA4-077A-437A-B5B2-A938B723E1EE}">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It is ineffective</a:t>
          </a:r>
          <a:endParaRPr lang="bg-BG" sz="1700" kern="1200" dirty="0"/>
        </a:p>
      </dsp:txBody>
      <dsp:txXfrm>
        <a:off x="19904" y="968060"/>
        <a:ext cx="1598492" cy="367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33812"/>
          <a:ext cx="1353211" cy="879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Further polarisation/ radicalisation</a:t>
          </a:r>
        </a:p>
      </dsp:txBody>
      <dsp:txXfrm>
        <a:off x="42950" y="276762"/>
        <a:ext cx="1267311" cy="793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Anger</a:t>
          </a:r>
          <a:endParaRPr lang="nl-NL" sz="1700" kern="1200" dirty="0"/>
        </a:p>
      </dsp:txBody>
      <dsp:txXfrm>
        <a:off x="19904" y="54649"/>
        <a:ext cx="1598492" cy="367937"/>
      </dsp:txXfrm>
    </dsp:sp>
    <dsp:sp modelId="{BCDD70E3-6BA4-4B16-80DE-8B16907E36D4}">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Injustice</a:t>
          </a:r>
          <a:endParaRPr lang="bg-BG" sz="1700" kern="1200" dirty="0"/>
        </a:p>
      </dsp:txBody>
      <dsp:txXfrm>
        <a:off x="19904" y="511355"/>
        <a:ext cx="1598492" cy="367937"/>
      </dsp:txXfrm>
    </dsp:sp>
    <dsp:sp modelId="{9B7281B0-BFC2-4674-94B4-B58579D0DAC3}">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It is ineffective</a:t>
          </a:r>
          <a:endParaRPr lang="bg-BG" sz="1700" kern="1200" dirty="0"/>
        </a:p>
      </dsp:txBody>
      <dsp:txXfrm>
        <a:off x="19904" y="968060"/>
        <a:ext cx="15984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4/7/2021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4/7/2021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anielgoleman.info/three-kinds-of-empathy-cognitive-emotional-compassiona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pages.uoregon.edu/hodgeslab/files/Download/Hodges%20Myers_2007.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n-GB" sz="1800" b="1" i="0" u="none" strike="noStrike" baseline="0" dirty="0">
                <a:latin typeface="Verdana" panose="020B0604030504040204" pitchFamily="34" charset="0"/>
              </a:rPr>
              <a:t>Instructions / suggested text sheet 0</a:t>
            </a:r>
          </a:p>
          <a:p>
            <a:pPr algn="l"/>
            <a:endParaRPr lang="en-GB" dirty="0"/>
          </a:p>
          <a:p>
            <a:pPr algn="l"/>
            <a:r>
              <a:rPr lang="en-GB" dirty="0"/>
              <a:t>Welcome back (check if attendance list is signed by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bg-BG" dirty="0"/>
              <a:t>Т</a:t>
            </a:r>
            <a:r>
              <a:rPr lang="en-GB" dirty="0" err="1"/>
              <a:t>rainer</a:t>
            </a:r>
            <a:r>
              <a:rPr lang="en-GB" dirty="0"/>
              <a:t> (see manual for further instructions)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Needed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Attendance list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Laptop/PC </a:t>
            </a:r>
            <a:r>
              <a:rPr lang="en-GB" dirty="0" err="1"/>
              <a:t>en</a:t>
            </a:r>
            <a:r>
              <a:rPr lang="en-GB" dirty="0"/>
              <a:t> beamer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Pens and paper for participants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Flip over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markers, cards, puzzle, white paper sheets, scissors, *smartphones to access </a:t>
            </a:r>
            <a:r>
              <a:rPr lang="en-GB" sz="1200" kern="1200" dirty="0" err="1">
                <a:solidFill>
                  <a:schemeClr val="tx1"/>
                </a:solidFill>
                <a:effectLst/>
                <a:latin typeface="+mn-lt"/>
                <a:ea typeface="+mn-ea"/>
                <a:cs typeface="+mn-cs"/>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internet access,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Handouts exercises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Surveys</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Suggested planning day </a:t>
            </a:r>
            <a:r>
              <a:rPr lang="bg-BG" u="sng" dirty="0"/>
              <a:t>3</a:t>
            </a:r>
            <a:r>
              <a:rPr lang="en-GB" u="none" dirty="0"/>
              <a:t> (depending on your choice of exercises)</a:t>
            </a:r>
            <a:endParaRPr lang="en-GB" u="sng" dirty="0"/>
          </a:p>
          <a:p>
            <a:pPr marL="0" lvl="0" indent="0">
              <a:buFont typeface="+mj-lt"/>
              <a:buNone/>
            </a:pPr>
            <a:r>
              <a:rPr lang="en-GB" sz="1200" kern="1200" dirty="0">
                <a:solidFill>
                  <a:schemeClr val="tx1"/>
                </a:solidFill>
                <a:effectLst/>
                <a:latin typeface="+mn-lt"/>
                <a:ea typeface="+mn-ea"/>
                <a:cs typeface="+mn-cs"/>
              </a:rPr>
              <a:t>Walk-in, coffee, tea		15 min</a:t>
            </a:r>
          </a:p>
          <a:p>
            <a:pPr marL="228600" lvl="0" indent="-228600">
              <a:buFont typeface="+mj-lt"/>
              <a:buAutoNum type="arabicPeriod"/>
            </a:pPr>
            <a:r>
              <a:rPr lang="en-GB" sz="1200" kern="1200" dirty="0">
                <a:solidFill>
                  <a:schemeClr val="tx1"/>
                </a:solidFill>
                <a:effectLst/>
                <a:latin typeface="+mn-lt"/>
                <a:ea typeface="+mn-ea"/>
                <a:cs typeface="+mn-cs"/>
              </a:rPr>
              <a:t>Introduction 		45 min</a:t>
            </a:r>
          </a:p>
          <a:p>
            <a:pPr marL="228600" lvl="0" indent="-228600">
              <a:buFont typeface="+mj-lt"/>
              <a:buAutoNum type="arabicPeriod"/>
            </a:pPr>
            <a:r>
              <a:rPr lang="en-GB" sz="1200" kern="1200" dirty="0">
                <a:solidFill>
                  <a:schemeClr val="tx1"/>
                </a:solidFill>
                <a:effectLst/>
                <a:latin typeface="+mn-lt"/>
                <a:ea typeface="+mn-ea"/>
                <a:cs typeface="+mn-cs"/>
              </a:rPr>
              <a:t>Explanation radicalisation		45 min (depending on initial knowledge, this can be extended or shortened)</a:t>
            </a:r>
          </a:p>
          <a:p>
            <a:pPr marL="0" lvl="0" indent="0">
              <a:buFont typeface="+mj-lt"/>
              <a:buNone/>
            </a:pPr>
            <a:r>
              <a:rPr lang="en-GB" sz="1200" kern="1200" dirty="0">
                <a:solidFill>
                  <a:schemeClr val="tx1"/>
                </a:solidFill>
                <a:effectLst/>
                <a:latin typeface="+mn-lt"/>
                <a:ea typeface="+mn-ea"/>
                <a:cs typeface="+mn-cs"/>
              </a:rPr>
              <a:t>Break			15 min</a:t>
            </a:r>
          </a:p>
          <a:p>
            <a:pPr marL="228600" lvl="0" indent="-228600">
              <a:buFont typeface="+mj-lt"/>
              <a:buAutoNum type="arabicPeriod" startAt="3"/>
            </a:pPr>
            <a:r>
              <a:rPr lang="en-GB" sz="1200" kern="1200" dirty="0">
                <a:solidFill>
                  <a:schemeClr val="tx1"/>
                </a:solidFill>
                <a:effectLst/>
                <a:latin typeface="+mn-lt"/>
                <a:ea typeface="+mn-ea"/>
                <a:cs typeface="+mn-cs"/>
              </a:rPr>
              <a:t>Relation between Anger </a:t>
            </a:r>
            <a:r>
              <a:rPr lang="bg-BG"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radicalisation		45 min</a:t>
            </a:r>
          </a:p>
          <a:p>
            <a:pPr marL="228600" lvl="0" indent="-228600">
              <a:buFont typeface="+mj-lt"/>
              <a:buAutoNum type="arabicPeriod" startAt="3"/>
            </a:pPr>
            <a:r>
              <a:rPr lang="en-GB" sz="1200" kern="1200" dirty="0">
                <a:solidFill>
                  <a:schemeClr val="tx1"/>
                </a:solidFill>
                <a:effectLst/>
                <a:latin typeface="+mn-lt"/>
                <a:ea typeface="+mn-ea"/>
                <a:cs typeface="+mn-cs"/>
              </a:rPr>
              <a:t>Exercise(s)	Anger management	60 min</a:t>
            </a:r>
          </a:p>
          <a:p>
            <a:pPr marL="0" lvl="0" indent="0">
              <a:buFont typeface="+mj-lt"/>
              <a:buNone/>
            </a:pPr>
            <a:r>
              <a:rPr lang="en-GB" sz="1200" kern="1200" dirty="0">
                <a:solidFill>
                  <a:schemeClr val="tx1"/>
                </a:solidFill>
                <a:effectLst/>
                <a:latin typeface="+mn-lt"/>
                <a:ea typeface="+mn-ea"/>
                <a:cs typeface="+mn-cs"/>
              </a:rPr>
              <a:t>Lunch			60 min (take time for exchange of experiences and building network if possible)</a:t>
            </a:r>
          </a:p>
          <a:p>
            <a:pPr marL="228600" lvl="0" indent="-228600">
              <a:buFont typeface="+mj-lt"/>
              <a:buAutoNum type="arabicPeriod" startAt="5"/>
            </a:pPr>
            <a:r>
              <a:rPr lang="en-GB" sz="1200" kern="1200" dirty="0">
                <a:solidFill>
                  <a:schemeClr val="tx1"/>
                </a:solidFill>
                <a:effectLst/>
                <a:latin typeface="+mn-lt"/>
                <a:ea typeface="+mn-ea"/>
                <a:cs typeface="+mn-cs"/>
              </a:rPr>
              <a:t>Relation narratives		30 min</a:t>
            </a:r>
          </a:p>
          <a:p>
            <a:pPr marL="228600" lvl="0" indent="-228600">
              <a:buFont typeface="+mj-lt"/>
              <a:buAutoNum type="arabicPeriod" startAt="6"/>
            </a:pPr>
            <a:r>
              <a:rPr lang="en-GB" sz="1200" kern="1200" dirty="0">
                <a:solidFill>
                  <a:schemeClr val="tx1"/>
                </a:solidFill>
                <a:effectLst/>
                <a:latin typeface="+mn-lt"/>
                <a:ea typeface="+mn-ea"/>
                <a:cs typeface="+mn-cs"/>
              </a:rPr>
              <a:t>Exercise(s) 	Narratives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Break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a:solidFill>
                  <a:schemeClr val="tx1"/>
                </a:solidFill>
                <a:effectLst/>
                <a:latin typeface="+mn-lt"/>
                <a:ea typeface="+mn-ea"/>
                <a:cs typeface="+mn-cs"/>
              </a:rPr>
              <a:t>Exercise(s) 	Narratives		30 min</a:t>
            </a:r>
          </a:p>
          <a:p>
            <a:pPr marL="228600" lvl="0" indent="-228600">
              <a:buFont typeface="+mj-lt"/>
              <a:buAutoNum type="arabicPeriod" startAt="7"/>
            </a:pPr>
            <a:r>
              <a:rPr lang="en-GB" sz="1200" kern="1200" dirty="0">
                <a:solidFill>
                  <a:schemeClr val="tx1"/>
                </a:solidFill>
                <a:effectLst/>
                <a:latin typeface="+mn-lt"/>
                <a:ea typeface="+mn-ea"/>
                <a:cs typeface="+mn-cs"/>
              </a:rPr>
              <a:t>Feedback and conclusion		15 min</a:t>
            </a:r>
          </a:p>
          <a:p>
            <a:pPr marL="0" lvl="0" indent="0">
              <a:buFont typeface="+mj-lt"/>
              <a:buNone/>
            </a:pPr>
            <a:endParaRPr lang="en-GB" sz="1200" kern="1200" dirty="0">
              <a:solidFill>
                <a:schemeClr val="tx1"/>
              </a:solidFill>
              <a:effectLst/>
              <a:latin typeface="+mn-lt"/>
              <a:ea typeface="+mn-ea"/>
              <a:cs typeface="+mn-cs"/>
            </a:endParaRPr>
          </a:p>
          <a:p>
            <a:pPr marL="228600" lvl="0" indent="-228600">
              <a:buFont typeface="+mj-lt"/>
              <a:buAutoNum type="arabicPeriod" startAt="4"/>
            </a:pPr>
            <a:endParaRPr lang="en-GB" sz="1200" kern="1200" dirty="0">
              <a:solidFill>
                <a:schemeClr val="tx1"/>
              </a:solidFill>
              <a:effectLst/>
              <a:latin typeface="+mn-lt"/>
              <a:ea typeface="+mn-ea"/>
              <a:cs typeface="+mn-cs"/>
            </a:endParaRPr>
          </a:p>
          <a:p>
            <a:pPr marL="0" lvl="0" indent="0">
              <a:buFont typeface="+mj-lt"/>
              <a:buNone/>
            </a:pPr>
            <a:r>
              <a:rPr lang="en-GB" sz="1200" kern="1200" dirty="0" err="1">
                <a:solidFill>
                  <a:schemeClr val="tx1"/>
                </a:solidFill>
                <a:effectLst/>
                <a:latin typeface="+mn-lt"/>
                <a:ea typeface="+mn-ea"/>
                <a:cs typeface="+mn-cs"/>
              </a:rPr>
              <a:t>Totaal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ruim</a:t>
            </a:r>
            <a:r>
              <a:rPr lang="en-GB" sz="1200" kern="1200" dirty="0">
                <a:solidFill>
                  <a:schemeClr val="tx1"/>
                </a:solidFill>
                <a:effectLst/>
                <a:latin typeface="+mn-lt"/>
                <a:ea typeface="+mn-ea"/>
                <a:cs typeface="+mn-cs"/>
              </a:rPr>
              <a:t> 6,5-7 </a:t>
            </a:r>
            <a:r>
              <a:rPr lang="en-GB" sz="1200" kern="1200" dirty="0" err="1">
                <a:solidFill>
                  <a:schemeClr val="tx1"/>
                </a:solidFill>
                <a:effectLst/>
                <a:latin typeface="+mn-lt"/>
                <a:ea typeface="+mn-ea"/>
                <a:cs typeface="+mn-cs"/>
              </a:rPr>
              <a:t>uur</a:t>
            </a:r>
            <a:r>
              <a:rPr lang="en-GB" sz="1200" kern="1200" dirty="0">
                <a:solidFill>
                  <a:schemeClr val="tx1"/>
                </a:solidFill>
                <a:effectLst/>
                <a:latin typeface="+mn-lt"/>
                <a:ea typeface="+mn-ea"/>
                <a:cs typeface="+mn-cs"/>
              </a:rPr>
              <a:t>, met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half </a:t>
            </a:r>
            <a:r>
              <a:rPr lang="en-GB" sz="1200" kern="1200" dirty="0" err="1">
                <a:solidFill>
                  <a:schemeClr val="tx1"/>
                </a:solidFill>
                <a:effectLst/>
                <a:latin typeface="+mn-lt"/>
                <a:ea typeface="+mn-ea"/>
                <a:cs typeface="+mn-cs"/>
              </a:rPr>
              <a:t>uur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zou</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kunnen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beginnen</a:t>
            </a:r>
            <a:r>
              <a:rPr lang="en-GB" sz="1200" kern="1200" dirty="0">
                <a:solidFill>
                  <a:schemeClr val="tx1"/>
                </a:solidFill>
                <a:effectLst/>
                <a:latin typeface="+mn-lt"/>
                <a:ea typeface="+mn-ea"/>
                <a:cs typeface="+mn-cs"/>
              </a:rPr>
              <a:t> om 09.00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plannen</a:t>
            </a:r>
            <a:r>
              <a:rPr lang="en-GB" sz="1200" kern="1200" dirty="0">
                <a:solidFill>
                  <a:schemeClr val="tx1"/>
                </a:solidFill>
                <a:effectLst/>
                <a:latin typeface="+mn-lt"/>
                <a:ea typeface="+mn-ea"/>
                <a:cs typeface="+mn-cs"/>
              </a:rPr>
              <a:t> tot 16.30 </a:t>
            </a:r>
            <a:r>
              <a:rPr lang="en-GB" sz="1200" kern="1200" dirty="0" err="1">
                <a:solidFill>
                  <a:schemeClr val="tx1"/>
                </a:solidFill>
                <a:effectLst/>
                <a:latin typeface="+mn-lt"/>
                <a:ea typeface="+mn-ea"/>
                <a:cs typeface="+mn-cs"/>
              </a:rPr>
              <a:t>uur</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GB" sz="1000" kern="1200" dirty="0">
                <a:solidFill>
                  <a:schemeClr val="tx1"/>
                </a:solidFill>
                <a:effectLst/>
                <a:latin typeface="+mn-lt"/>
                <a:ea typeface="+mn-ea"/>
                <a:cs typeface="+mn-cs"/>
              </a:rPr>
              <a:t>M.</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9</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workshop Conflict resolution offers a selection of exercises to teach relevant skills to youths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Here is an example of one of them.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I don’t see a good way to do this exercise on-line. Maybe provide each pair with two words and then have them debate why theirs is better in a break out session? Anyone else ideas?]</a:t>
            </a:r>
          </a:p>
          <a:p>
            <a:pPr>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[Since the icebreaker is also from this workshop, we could just explain the exercise on sheets 10-13 (called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Anything goes)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to the participants]</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find a partner.</a:t>
            </a:r>
          </a:p>
          <a:p>
            <a:pPr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dirty="0">
                <a:effectLst/>
                <a:latin typeface="Calibri" panose="020F0502020204030204" pitchFamily="34" charset="0"/>
                <a:ea typeface="Calibri" panose="020F0502020204030204" pitchFamily="34" charset="0"/>
                <a:cs typeface="Times New Roman" panose="02020603050405020304" pitchFamily="18" charset="0"/>
              </a:rPr>
              <a:t>Have each pair stand face to face, right fist out (as in Rock, Paper, Scissors), and say together, “Nothing, something, anything!”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Once the word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anything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said, the two participants yell out the name of any item they can think of (dog, coffee mug, shoe). </a:t>
            </a: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yelling out their items, team members must now debate one another as to why their item would “beat” the other person’s item. Allow about two or three minutes of debate.</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Call a brief time-out to initiate a preliminary discussion about the difference between debate and dialogue. To make the distinction, recall the definitions of active listening and cognitive empathy and, using handouts in Fig. 2 and Fig. 3, ask each student to check out how many of the conditions of dialogue were met.</a:t>
            </a:r>
          </a:p>
          <a:p>
            <a:pPr algn="l">
              <a:lnSpc>
                <a:spcPct val="115000"/>
              </a:lnSpc>
              <a:spcAft>
                <a:spcPts val="600"/>
              </a:spcAft>
            </a:pP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i="0" u="none" strike="noStrike" baseline="0" dirty="0">
                <a:solidFill>
                  <a:srgbClr val="000000"/>
                </a:solidFill>
                <a:latin typeface="Calibri" panose="020F0502020204030204" pitchFamily="34" charset="0"/>
              </a:rPr>
              <a:t>Cognitive empathy </a:t>
            </a:r>
            <a:r>
              <a:rPr lang="en-GB" sz="1200" b="0" i="0" u="none" strike="noStrike" baseline="0" dirty="0">
                <a:solidFill>
                  <a:srgbClr val="000000"/>
                </a:solidFill>
                <a:latin typeface="Calibri" panose="020F0502020204030204" pitchFamily="34" charset="0"/>
              </a:rPr>
              <a:t>is the ability to understand how a person feels and what they might be thinking. Cognitive empathy makes people better communicators, because it helps them relay information in a way that best reaches the other person. </a:t>
            </a:r>
          </a:p>
          <a:p>
            <a:r>
              <a:rPr lang="en-GB" sz="1200" b="1" i="0" u="none" strike="noStrike" baseline="0" dirty="0">
                <a:solidFill>
                  <a:srgbClr val="000000"/>
                </a:solidFill>
                <a:latin typeface="Calibri" panose="020F0502020204030204" pitchFamily="34" charset="0"/>
              </a:rPr>
              <a:t>Active listening </a:t>
            </a:r>
            <a:r>
              <a:rPr lang="en-GB" sz="1200" b="0" i="0" u="none" strike="noStrike" baseline="0" dirty="0">
                <a:solidFill>
                  <a:srgbClr val="000000"/>
                </a:solidFill>
                <a:latin typeface="Calibri" panose="020F0502020204030204" pitchFamily="34" charset="0"/>
              </a:rPr>
              <a:t>to the counterpart’s concerns is one of the most important conflict negotiation strategies one can adopt. Listening and asking questions aimed at drawing out the other party’s core issues, instead of defending oneself, can give a sense of the other person’ s perspective.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i="0" u="none" strike="noStrike" baseline="0" dirty="0">
                <a:solidFill>
                  <a:srgbClr val="000000"/>
                </a:solidFill>
                <a:latin typeface="Calibri" panose="020F0502020204030204" pitchFamily="34" charset="0"/>
              </a:rPr>
              <a:t>In dialogue, the intention is to really listen to one another’s perspective with a willingness to be influenced by what we hear. Dialogue allows people to develop understanding for one another’s perspectives, thoughts, and feelings as well as to re-evaluate their own position in light of the other’s understanding. In dialogue, everyone has a chance to be heard, understood, and to learn from each other.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exercises continues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After the preliminary discussion, have the team continue with their conversations, only now, encourage team members to engage in dialogue—asking questions and listening to the answers—to come to an agreement between the two of them.</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11</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third part of the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3 - Wrap up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Distribute handout with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Discussion Questions</a:t>
            </a: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In pairs, one person starts, walk through each question</a:t>
            </a: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Switch</a:t>
            </a:r>
          </a:p>
          <a:p>
            <a:pPr algn="just">
              <a:lnSpc>
                <a:spcPct val="115000"/>
              </a:lnSpc>
              <a:spcAft>
                <a:spcPts val="600"/>
              </a:spcAft>
            </a:pP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Discussion questions: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did you react to your mini conflict?</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this how you normally act in conflict situations? Why or why not?</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were you able to come to a consensus?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happened when you switched from debate to dialogue?</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someone disagrees with you, do you always stop to ask questions?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it difficult to listen when someone disagrees with you? Why?</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made it easier in this activity?</a:t>
            </a: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what ways could you use these skills the next time you’re in conflict with another person?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Anything Goes!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Anything Goes!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b="0" i="0" u="none" strike="noStrike" baseline="0" dirty="0">
                <a:solidFill>
                  <a:srgbClr val="000000"/>
                </a:solidFill>
                <a:latin typeface="Calibri" panose="020F0502020204030204" pitchFamily="34" charset="0"/>
              </a:rPr>
              <a:t>This game is a great way for participants to engage in a mini-conflict with another team member in a nonthreatening manner. Participants will learn how to make the difference between debate and true dialogue. </a:t>
            </a: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puberty/teenage/adult </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find a partner.</a:t>
            </a:r>
          </a:p>
          <a:p>
            <a:pPr lvl="1"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dirty="0">
                <a:effectLst/>
                <a:latin typeface="Calibri" panose="020F0502020204030204" pitchFamily="34" charset="0"/>
                <a:ea typeface="Calibri" panose="020F0502020204030204" pitchFamily="34" charset="0"/>
                <a:cs typeface="Times New Roman" panose="02020603050405020304" pitchFamily="18" charset="0"/>
              </a:rPr>
              <a:t>Have each pair stand face to face, right fist out (as in Rock, Paper, Scissors), and say together, “Nothing, something, anything!”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Once the word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anything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said, the two participants yell out the name of any item they can think of (dog, coffee mug, shoe). </a:t>
            </a: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yelling out their items, team members must now debate one another as to why their item would “beat” the other person’s item. Allow about two or three minutes of debate.</a:t>
            </a:r>
          </a:p>
          <a:p>
            <a:pPr lvl="1" algn="just">
              <a:lnSpc>
                <a:spcPct val="115000"/>
              </a:lnSpc>
              <a:spcAft>
                <a:spcPts val="6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Stage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0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Call a brief time-out to initiate a preliminary discussion about the difference between debate and dialogue. To make the distinction, recall the definitions of active listening and cognitive empathy and, using handouts in Fig. 2 and Fig. 3, ask each student to check out how many of the conditions of dialogue were met.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3 - Wrap up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Discussion Questions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did you react to your mini conflict?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this how you normally act in conflict situations? Why or why not?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were you able to come to a consensus?</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happened when you switched from debate to dialogue?</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someone disagrees with you, do you always stop to ask questions?</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it difficult to listen when someone disagrees with you? Why?</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made it easier in this activity?</a:t>
            </a:r>
          </a:p>
          <a:p>
            <a:pPr lvl="1"/>
            <a:r>
              <a:rPr lang="en-GB" sz="1200" b="1" dirty="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what ways could you use these skills the next time you’re in conflict with another person?</a:t>
            </a: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Guided discussion, rehearsal in pretend scenarios, cognitive modelling through mentor think aloud, covert self-instruction, teamwork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For our next topic we go back to the trigger factor model which described several components of radicalisation. </a:t>
            </a:r>
          </a:p>
          <a:p>
            <a:endParaRPr lang="en-GB" dirty="0">
              <a:latin typeface="Arial" charset="0"/>
              <a:cs typeface="Arial" charset="0"/>
            </a:endParaRPr>
          </a:p>
          <a:p>
            <a:pPr marL="0" indent="0">
              <a:buFont typeface="+mj-lt"/>
              <a:buNone/>
            </a:pPr>
            <a:r>
              <a:rPr lang="en-GB" dirty="0">
                <a:latin typeface="Arial" charset="0"/>
                <a:cs typeface="Arial" charset="0"/>
              </a:rPr>
              <a:t>We will now focus on the way the government responds to certain situations and the effect it can have on radicalising youths</a:t>
            </a:r>
          </a:p>
          <a:p>
            <a:pPr marL="228600" indent="-228600">
              <a:buFont typeface="+mj-lt"/>
              <a:buAutoNum type="arabicPeriod"/>
            </a:pPr>
            <a:endParaRPr lang="en-GB" dirty="0">
              <a:latin typeface="Arial" charset="0"/>
              <a:cs typeface="Arial" charset="0"/>
            </a:endParaRPr>
          </a:p>
          <a:p>
            <a:pPr marL="0" indent="0">
              <a:buFont typeface="+mj-lt"/>
              <a:buNone/>
            </a:pPr>
            <a:r>
              <a:rPr lang="nl-NL" dirty="0"/>
              <a:t>It may sometimes come across as injustice against a group, both on a local as on a more distant national or international level</a:t>
            </a:r>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9951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Coming back to the earlier set of push factors (with lack of self-esteem replaced by social exclusion and reduced social contact replaced by perception of injustice) it is easy to see how a disproportionate response can feed into many of the factors mentioned.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studies have shown that 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perception of injustice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represents one of the strongest factors driving radicalization. Considering the results of these studies and, in order to avoid radicalization, it becomes necessary to provide detailed guidelines to practitioners about what are the appropriate boundaries for state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analysis of case studies available in the field literature of the past two decades shows that too harsh a response from the state is likely to produce further radicalisation, whereas too hesitant a response can prove ineffective and allow further societal polarisation and discontent. Therefore, learning how to design and implement proportionate measures has become a necessary step forward that we need to encourage and facilitate.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r>
              <a:rPr lang="en-GB" sz="1800" b="1" dirty="0"/>
              <a:t>From D3.1.7</a:t>
            </a:r>
          </a:p>
          <a:p>
            <a:r>
              <a:rPr lang="en-GB" sz="1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a:t>
            </a:r>
          </a:p>
          <a:p>
            <a:endParaRPr lang="en-GB" sz="1800" dirty="0"/>
          </a:p>
          <a:p>
            <a:r>
              <a:rPr lang="en-GB" sz="2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 One of the most well-known causes of radicalization is the perception of (Neuroscience news, 2019) social exclusion. According to experiments conducted, people who felt left out by a particular social group were the most prone to radicalization. That is why the experience of abuse by the state should be limited as much as possible by the institutions charged with enforcing the law. Furthermore, cultural awareness is also crucial when aiming to prevent radicalization. According to research (Neuroscience news 2019), people distinguish between "sacred values" and "non-sacred values". They have a higher willingness to die for their sacred values than for non-sacred values and this willingness increases when these sacred values are seen as being abused by an institution of the state. </a:t>
            </a:r>
            <a:endParaRPr lang="en-GB" sz="1800" dirty="0"/>
          </a:p>
          <a:p>
            <a:endParaRPr lang="en-GB" sz="1800" dirty="0"/>
          </a:p>
          <a:p>
            <a:r>
              <a:rPr lang="en-GB" sz="18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This workshop can be used for</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flps</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/(older) youths, so they will understand the dilemmas governmental institutions have in responding to radicalisation. But it can also be tailored towards policymakers and LEAs. Because they will be the ones affecting the way the state responds.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The current scenarios of the State Response workshop mostly deal with religious extremists (and/or might be interpreted by participants to be dealing with radicalised Muslims, because of their biased ideas about radicalisation) and /or police abuse of power. Depending on the audience you might want to add more diverse scenario's to show we are not only dealing with these types of radicalisation and dilemmas - maybe something on environmental activism or the 5G/COVID19 or legislation.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for sheet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r>
              <a:rPr lang="en-GB" b="0" dirty="0"/>
              <a:t>But the state and law enforcement have to act on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 threats, on local and national levels. Both from a very practical perspective of protecting people, but also from a political perspective.</a:t>
            </a:r>
            <a:endParaRPr lang="en-GB" b="0" dirty="0"/>
          </a:p>
          <a:p>
            <a:endParaRPr lang="en-GB" b="1" dirty="0"/>
          </a:p>
          <a:p>
            <a:r>
              <a:rPr lang="en-GB" b="1" dirty="0"/>
              <a:t>From D3.2.7</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analysis of case studies available in the field literature of the past two decades shows that too harsh a response from the state is likely to produce further radicalisation, whereas too hesitant a response can prove ineffective and allow further societal polarisation and discontent. Therefore, learning how to design and implement proportionate measures has become a necessary step forward that we need to encourage and facilitate.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r>
              <a:rPr lang="en-GB" b="1" dirty="0"/>
              <a:t>From D3.1.7</a:t>
            </a:r>
          </a:p>
          <a:p>
            <a:r>
              <a:rPr lang="en-GB" dirty="0"/>
              <a:t>While combating radicalization is crucial in order to ensure internal security, the way the state approaches this particular task is relevant for whether it successfully combats the phenomenon or it actually makes it worse.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the literature acknowledges that a state response is necessary in the case of radicalization, especially when lives are at risk, most studies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Borum</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Campelo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2018;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Slootman</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Tille</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2006) also emphasize the fact that abusive treatment by the police represents one of the main factors that trigger or increase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radicalization</a:t>
            </a:r>
            <a:r>
              <a:rPr lang="en-GB" dirty="0" err="1"/>
              <a:t>That</a:t>
            </a:r>
            <a:r>
              <a:rPr lang="en-GB" dirty="0"/>
              <a:t> is why establishing the proper limits of state response to the phenomenon of radicalization is relevant to implementing an acceptable policy for combating it.</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Instructions/text for sheet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How can policy makers contribute to preventing radicalisation? The workshop that is offered in this project is meant to support them in doing so. </a:t>
            </a:r>
            <a:r>
              <a:rPr lang="en-GB" sz="800" dirty="0">
                <a:effectLst/>
                <a:latin typeface="Calibri" panose="020F0502020204030204" pitchFamily="34" charset="0"/>
                <a:ea typeface="Calibri" panose="020F0502020204030204" pitchFamily="34" charset="0"/>
                <a:cs typeface="Times New Roman" panose="02020603050405020304" pitchFamily="18" charset="0"/>
              </a:rPr>
              <a:t>This laboratory uses twelve scenarios, inspired by real cases, in which the state acted in order to combat radicalization. Participants will be asked to debate whether these actions were proportional or not and to provide reasons for their claims.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workshop aims to acquaint practitioners with the challenges posed by the interaction between law enforcement officers and people who have been potentially radicalized. While the literature acknowledges that a state response is necessary in the case of radicalization, especially when lives are at risk, most studies also emphasize the fact that abusive treatment by the police represents one of the main factors that trigger or increase radicalization.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dirty="0"/>
          </a:p>
          <a:p>
            <a:r>
              <a:rPr lang="en-GB" sz="800" dirty="0"/>
              <a:t>It is meant for policy makers (local and national) and police?? </a:t>
            </a:r>
            <a:r>
              <a:rPr lang="en-GB" sz="800" dirty="0">
                <a:effectLst/>
                <a:latin typeface="Calibri" panose="020F0502020204030204" pitchFamily="34" charset="0"/>
                <a:ea typeface="Calibri" panose="020F0502020204030204" pitchFamily="34" charset="0"/>
                <a:cs typeface="Times New Roman" panose="02020603050405020304" pitchFamily="18" charset="0"/>
              </a:rPr>
              <a:t>etc. </a:t>
            </a:r>
            <a:endParaRPr lang="en-GB" sz="800" dirty="0"/>
          </a:p>
          <a:p>
            <a:endParaRPr lang="en-GB" sz="800" dirty="0"/>
          </a:p>
          <a:p>
            <a:r>
              <a:rPr lang="en-GB" sz="800" b="0" i="0" u="none" strike="noStrike" baseline="0" dirty="0">
                <a:solidFill>
                  <a:srgbClr val="000000"/>
                </a:solidFill>
                <a:latin typeface="Calibri" panose="020F0502020204030204" pitchFamily="34" charset="0"/>
              </a:rPr>
              <a:t>It provides a framework, scenario, and detailed set of scenarios to exercise finding the right response</a:t>
            </a:r>
            <a:endParaRPr lang="en-GB" sz="800" b="0" i="0" u="none" strike="noStrike" baseline="0" dirty="0">
              <a:latin typeface="Calibri" panose="020F0502020204030204" pitchFamily="34" charset="0"/>
            </a:endParaRPr>
          </a:p>
          <a:p>
            <a:pPr algn="just">
              <a:lnSpc>
                <a:spcPct val="115000"/>
              </a:lnSpc>
              <a:spcAft>
                <a:spcPts val="6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With this knowledge and skills participants will learn how to:</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Recognise the signs of radicalisation</a:t>
            </a:r>
          </a:p>
          <a:p>
            <a:pPr marL="342900" lvl="0" indent="-342900" algn="just">
              <a:lnSpc>
                <a:spcPct val="115000"/>
              </a:lnSpc>
              <a:spcAft>
                <a:spcPts val="600"/>
              </a:spcAft>
              <a:buFont typeface="Calibri" panose="020F0502020204030204" pitchFamily="34" charset="0"/>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Find the balance in looking for an proportionate and effective state response</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Critical Thinking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p>
          <a:p>
            <a:endParaRPr lang="en-GB" sz="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 Is it about </a:t>
            </a:r>
            <a:r>
              <a:rPr lang="en-GB" sz="800" i="1" dirty="0"/>
              <a:t>state</a:t>
            </a:r>
            <a:r>
              <a:rPr lang="en-GB" sz="800" dirty="0"/>
              <a:t> response, right? Not </a:t>
            </a:r>
            <a:r>
              <a:rPr lang="en-GB" sz="800" i="1" dirty="0"/>
              <a:t>any</a:t>
            </a:r>
            <a:r>
              <a:rPr lang="en-GB" sz="800" dirty="0"/>
              <a:t> response? So the target group is policy makers and law enforcement? Not any practitioner, am I correct?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 example of an ice-breaker from the workshop Proportionate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State response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Withold the four side text blocks until after step 3</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10 minutes</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 a few key words as an answer to the question 2-3 minutes</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Have them discuss their answers with another participant (3 minutes)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[if online: this can be done in a break out session, or skipped]</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the group about the key words they agreed on (2-3 minutes)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Make sure that in the concluding discussion the following points are mentioned: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concept of proportionality can essentially be defined as choosing the means in such a way as to achieve better than harm when undertaking an action which might have both positive and negative effects. This means that, to act proportionally, in this context, one has to undertake a balancing of the harms and the goods that can be achieved and to choose only those means that do less harm than the good obtained.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Acting proportionally means acting in such a way as to avoid causing “superfluous injury or unnecessary suffering”.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disproportionate action is one which “protects a less important value (e.g., property), at the expense of a more important one (e.g., life)”.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policy that is both necessary and fitting to the aim it wants to achieve.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18</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scenario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What is proportionate?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Name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proportionate?“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To get a preliminary scan on participants' beliefs and knowledge on proportionality.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Also, to get to a shared definition</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adult</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 a few key words as an answer to the question 2-3 minutes</a:t>
            </a: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Have them discuss their answers with another participant 3 minutes</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the group about key words they agreed on (2-3 minutes)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Make sure that in this concluding discussion the following points are mentioned: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concept of proportionality can essentially be defined as choosing the means in such a way as to achieve better than harm when undertaking an action which might have both positive and negative effects.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act proportionally, in this context, means to undertake a balancing of the harms and the goods that can be achieved and to choose only those means that do less harm than the good obtained.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Acting proportionally means acting in such a way as to avoid causing “superfluous injury or unnecessary suffering”.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disproportionate action is one which “protects a less important value (e.g. property), at the expense of a more important one (e.g. life)”.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policy that is both necessary and fitting to the aim it wants to achieve.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Guided discussion,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covert self-instruction (student inner speech)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Start with a rehearsal of last time. Take some time because it stimulates memory and activates the participants, and it lays a better foundation for day 3.</a:t>
            </a:r>
            <a:endParaRPr lang="nl-NL" noProof="0" dirty="0"/>
          </a:p>
          <a:p>
            <a:r>
              <a:rPr lang="en-GB" noProof="0" dirty="0"/>
              <a:t>You can show the selected summary pictures to jog their memory, but better to just let them tell you the content</a:t>
            </a:r>
          </a:p>
          <a:p>
            <a:r>
              <a:rPr lang="en-GB" noProof="0" dirty="0"/>
              <a:t>(NB this sheet looks chaotic, but if you ‘play’ it, it will be clear)</a:t>
            </a:r>
          </a:p>
          <a:p>
            <a:endParaRPr lang="en-GB" noProof="0" dirty="0"/>
          </a:p>
          <a:p>
            <a:r>
              <a:rPr lang="en-GB" noProof="0" dirty="0"/>
              <a:t>What did we do last time? What do you remember?</a:t>
            </a:r>
          </a:p>
          <a:p>
            <a:endParaRPr lang="en-GB" noProof="0" dirty="0"/>
          </a:p>
          <a:p>
            <a:r>
              <a:rPr lang="en-GB" noProof="0" dirty="0"/>
              <a:t>We  shortly repeated the content of day 1. Especially the overview of the workshops and the definition of radicalisation</a:t>
            </a:r>
            <a:endParaRPr lang="nl-NL" noProof="0" dirty="0"/>
          </a:p>
          <a:p>
            <a:r>
              <a:rPr lang="nl-NL" noProof="0" dirty="0"/>
              <a:t>Anger Management – what is anger and, how can anger can fuel radicalisation and how to deal with it in a more constructive way</a:t>
            </a:r>
          </a:p>
          <a:p>
            <a:r>
              <a:rPr lang="nl-NL" noProof="0" dirty="0"/>
              <a:t>Exercises– experimenting with exercises to help youth to manage their anger</a:t>
            </a:r>
          </a:p>
          <a:p>
            <a:r>
              <a:rPr lang="en-GB" noProof="0" dirty="0"/>
              <a:t>Narratives– explanation on the way narratives can either increase the chances of radicalisation (via its effect on identity)</a:t>
            </a:r>
          </a:p>
          <a:p>
            <a:r>
              <a:rPr lang="en-GB" noProof="0" dirty="0"/>
              <a:t>Exercises– experiencing one or more of the exercises understand the impact of narratives and/or how to use it in a more positive way</a:t>
            </a:r>
          </a:p>
          <a:p>
            <a:r>
              <a:rPr lang="en-GB" noProof="0" dirty="0"/>
              <a:t>Simulation and discussion</a:t>
            </a:r>
          </a:p>
          <a:p>
            <a:r>
              <a:rPr lang="en-GB" noProof="0" dirty="0"/>
              <a:t>Exercise-</a:t>
            </a:r>
          </a:p>
          <a:p>
            <a:r>
              <a:rPr lang="nl-NL" noProof="0" dirty="0"/>
              <a:t>Feedback – your feedback on the exercises of the second day</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We will now continue with one of the cases that can be used in the workshop Proportionate state response. (Case Compulsory schooling)</a:t>
            </a:r>
          </a:p>
          <a:p>
            <a:endParaRPr lang="en-GB" dirty="0"/>
          </a:p>
          <a:p>
            <a:r>
              <a:rPr lang="en-GB" dirty="0"/>
              <a:t>@Trainer </a:t>
            </a:r>
          </a:p>
          <a:p>
            <a:r>
              <a:rPr lang="en-GB" dirty="0"/>
              <a:t>- If the compulsory schooling case does not fit your audience, choose a case that is more relevant to them (see e.g. case on slide 22), you can also tweak details about the threat to make it more challenging</a:t>
            </a:r>
          </a:p>
          <a:p>
            <a:r>
              <a:rPr lang="en-GB" dirty="0"/>
              <a:t>- if necessary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divide into several groups of maximum ten persons</a:t>
            </a:r>
          </a:p>
          <a:p>
            <a:r>
              <a:rPr lang="en-GB" dirty="0"/>
              <a:t>- this exercise takes 40-60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 [online: start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dirty="0"/>
              <a:t>Distribute text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dirty="0"/>
              <a:t>arguments to illustrate the actions were proportionate, and also arguments to show they were disproportionate]</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20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scenario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Scenario Compulsory Schooling: was this proportionate?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Name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 this proportionate?“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goal of the exercise is to acquaint practitioners with debate around the proportionality of state actions (depending on the scenario chosen). It is also a way to learn how to balance between different kinds of positive and negative effects of certain responses</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adult</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40-60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sz="1200" dirty="0"/>
              <a:t>Distribute text</a:t>
            </a:r>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sz="1200"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sz="1200" dirty="0"/>
              <a:t>arguments to illustrate the actions were proportionate, and also arguments to show they were disproportionate]</a:t>
            </a:r>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sz="1200" i="0" dirty="0"/>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Critical reading and debate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This is an alternative case from the workshop Proportionate state response. (Case Lethal police force)</a:t>
            </a:r>
          </a:p>
          <a:p>
            <a:endParaRPr lang="en-GB" dirty="0"/>
          </a:p>
          <a:p>
            <a:r>
              <a:rPr lang="en-GB"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If people are interested and you have time you can choose to do a second scenario or replace the first with this one</a:t>
            </a:r>
          </a:p>
          <a:p>
            <a:r>
              <a:rPr lang="en-GB" dirty="0"/>
              <a:t>- If the Case of the use of lethal force does not fit your audience, choose a case that is more relevant to them, you can also tweak details about the threat to make it more challenging</a:t>
            </a:r>
          </a:p>
          <a:p>
            <a:r>
              <a:rPr lang="en-GB" dirty="0"/>
              <a:t>- if necessary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divide into several groups of maximum ten persons</a:t>
            </a:r>
          </a:p>
          <a:p>
            <a:r>
              <a:rPr lang="en-GB" dirty="0"/>
              <a:t>- this exercise takes 40-60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dirty="0"/>
              <a:t>Distribute text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dirty="0"/>
              <a:t>arguments to illustrate the actions were proportionate, and also arguments to show they were disproportionate]</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sz="1200"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If online and instead of a handout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One of the goals of this training is tell you about the 7 workshops within this project. What are they about and how can you easily execute them with your colleagues or partners?</a:t>
            </a:r>
          </a:p>
          <a:p>
            <a:endParaRPr lang="en-US" dirty="0"/>
          </a:p>
          <a:p>
            <a:r>
              <a:rPr lang="en-US" dirty="0"/>
              <a:t>You can find our materials on https://www.firstlinepractitioners.com/</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website and show where exactly, also point out the evaluation materials</a:t>
            </a:r>
          </a:p>
          <a:p>
            <a:endParaRPr lang="en-US" dirty="0"/>
          </a:p>
          <a:p>
            <a:r>
              <a:rPr lang="en-US" dirty="0"/>
              <a:t>Additional information and training can be found on the EU training platform Hermes</a:t>
            </a:r>
          </a:p>
          <a:p>
            <a:r>
              <a:rPr lang="en-US" dirty="0"/>
              <a:t>https://www.traininghermes.eu/</a:t>
            </a:r>
          </a:p>
          <a:p>
            <a:r>
              <a:rPr lang="en-US" dirty="0"/>
              <a:t>Go to the website, explain how they can register and show our e-learning (make sure you have an account so you can access the course)</a:t>
            </a:r>
          </a:p>
          <a:p>
            <a:r>
              <a:rPr lang="en-US" dirty="0"/>
              <a:t>Both of ARMOUR and of DERAD (any other related training on Hermes?)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Another goal is to show you where other collections of accessible and usable practices can be found. This is a selection of the websites where you can find a lot of information and materials</a:t>
            </a:r>
          </a:p>
          <a:p>
            <a:endParaRPr lang="en-US" dirty="0"/>
          </a:p>
          <a:p>
            <a:r>
              <a:rPr lang="en-US" dirty="0"/>
              <a:t>@Partners: next to the 3 European projects, this selection is geared towards the Dutch context, please select the ones interesting for your audience)</a:t>
            </a:r>
          </a:p>
          <a:p>
            <a:endParaRPr lang="en-US" dirty="0"/>
          </a:p>
          <a:p>
            <a:r>
              <a:rPr lang="en-US" b="1" dirty="0"/>
              <a:t>@Trainer: click on images and tell something about each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https://www.bounce-resilience-tools.eu/bounce-along (is temporarily offline, but will be back, if not: please replace)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Distribute </a:t>
            </a:r>
            <a:r>
              <a:rPr lang="en-GB" i="1" dirty="0"/>
              <a:t>[or if online: email] </a:t>
            </a:r>
            <a:r>
              <a:rPr lang="en-GB" dirty="0"/>
              <a:t>T2 survey day 3. </a:t>
            </a:r>
          </a:p>
          <a:p>
            <a:r>
              <a:rPr lang="en-GB" dirty="0"/>
              <a:t>Explain that participants can use the number of the exercise as shown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are useful in your work (or privately)?</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Make a round and collect general feedback </a:t>
            </a:r>
            <a:r>
              <a:rPr lang="en-GB" sz="1200" dirty="0"/>
              <a:t>about the training and the 7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Before we move on to today’s programme, I would like to get back to the question I asked if you at the end of the second session.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this sheet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 </a:t>
            </a:r>
          </a:p>
          <a:p>
            <a:r>
              <a:rPr lang="en-GB" noProof="0" dirty="0"/>
              <a:t>Recap – shortly rehearse content of day 2 and concept of radicalisation (for better memorisation and foundation of day 3) </a:t>
            </a:r>
          </a:p>
          <a:p>
            <a:r>
              <a:rPr lang="en-GB" noProof="0" dirty="0"/>
              <a:t>Conflict handling – explain how the inability to deal with conflictual situations can boost radicalisation</a:t>
            </a:r>
          </a:p>
          <a:p>
            <a:r>
              <a:rPr lang="en-GB" noProof="0" dirty="0"/>
              <a:t>Exercises – to practice conflict handling </a:t>
            </a:r>
          </a:p>
          <a:p>
            <a:r>
              <a:rPr lang="en-GB" noProof="0" dirty="0"/>
              <a:t>State response – explain how the way the government responds to situations can either increase or decrease radicalisation</a:t>
            </a:r>
          </a:p>
          <a:p>
            <a:r>
              <a:rPr lang="en-GB" noProof="0" dirty="0"/>
              <a:t>Exercises – to understand how the response of the state should be for a positive effect on radicalisation</a:t>
            </a:r>
          </a:p>
          <a:p>
            <a:r>
              <a:rPr lang="en-GB" noProof="0" dirty="0"/>
              <a:t>Best practices – to show you more sources of information and practices</a:t>
            </a:r>
          </a:p>
          <a:p>
            <a:r>
              <a:rPr lang="en-GB" noProof="0" dirty="0"/>
              <a:t>Feedback – your feedback on the exercises of day 3 and the training as a whole </a:t>
            </a:r>
          </a:p>
          <a:p>
            <a:r>
              <a:rPr lang="en-GB" noProof="0" dirty="0"/>
              <a:t>Conclusion – some final remarks on the programme</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The first day we ended our exploration of radicalisation with the trigger factor model which described several components of radicalisation in their interaction. </a:t>
            </a:r>
          </a:p>
          <a:p>
            <a:r>
              <a:rPr lang="en-GB" dirty="0">
                <a:latin typeface="Arial" charset="0"/>
                <a:cs typeface="Arial" charset="0"/>
              </a:rPr>
              <a:t>(@Trainer: If you have different participants, it might be beneficial to explain this model (see slide session 1). If you have the same participants, you can simplify this slide by removing all animations, except for animations 11-13)</a:t>
            </a:r>
          </a:p>
          <a:p>
            <a:endParaRPr lang="en-GB" dirty="0">
              <a:latin typeface="Arial" charset="0"/>
              <a:cs typeface="Arial" charset="0"/>
            </a:endParaRPr>
          </a:p>
          <a:p>
            <a:pPr marL="0" indent="0">
              <a:buFont typeface="+mj-lt"/>
              <a:buNone/>
            </a:pPr>
            <a:r>
              <a:rPr lang="en-GB" dirty="0">
                <a:latin typeface="Arial" charset="0"/>
                <a:cs typeface="Arial" charset="0"/>
              </a:rPr>
              <a:t>And we saw how the workshops in this project tie in with many of the mentioned factors and characteristics.</a:t>
            </a:r>
          </a:p>
          <a:p>
            <a:pPr marL="0" indent="0">
              <a:buFont typeface="+mj-lt"/>
              <a:buNone/>
            </a:pPr>
            <a:endParaRPr lang="en-GB"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Today we will continue with two other contributing factors of radicalisation: conflict handling and proportionate state response.</a:t>
            </a:r>
            <a:endParaRPr lang="nl-NL" dirty="0"/>
          </a:p>
          <a:p>
            <a:pPr marL="228600" indent="-228600">
              <a:buFont typeface="+mj-lt"/>
              <a:buAutoNum type="arabicPeriod"/>
            </a:pPr>
            <a:endParaRPr lang="en-GB" dirty="0">
              <a:latin typeface="Arial" charset="0"/>
              <a:cs typeface="Arial" charset="0"/>
            </a:endParaRPr>
          </a:p>
          <a:p>
            <a:pPr marL="228600" indent="-228600">
              <a:buFont typeface="Arial" panose="020B0604020202020204" pitchFamily="34" charset="0"/>
              <a:buChar char="•"/>
            </a:pPr>
            <a:r>
              <a:rPr lang="nl-NL" dirty="0"/>
              <a:t>Skills: e.g. conflict management</a:t>
            </a:r>
          </a:p>
          <a:p>
            <a:pPr marL="228600" indent="-228600">
              <a:buFont typeface="Arial" panose="020B0604020202020204" pitchFamily="34" charset="0"/>
              <a:buChar char="•"/>
            </a:pPr>
            <a:r>
              <a:rPr lang="nl-NL" dirty="0"/>
              <a:t>Government policy: proportionate state response</a:t>
            </a:r>
          </a:p>
          <a:p>
            <a:pPr marL="228600" indent="-228600">
              <a:buFont typeface="Arial" panose="020B0604020202020204" pitchFamily="34" charset="0"/>
              <a:buChar char="•"/>
            </a:pPr>
            <a:r>
              <a:rPr lang="nl-NL" dirty="0"/>
              <a:t>Propaganda: from local and national politicians</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will start with an icebreaker from the workshop conflict handling. Please take a paper and pen (or tablet/smartphone/laptop). </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Conflict Handling. It takes about 15-20 minutes</a:t>
            </a:r>
          </a:p>
          <a:p>
            <a:pPr defTabSz="945307">
              <a:defRPr/>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1-4: </a:t>
            </a:r>
            <a:r>
              <a:rPr lang="en-GB" sz="1800" dirty="0"/>
              <a:t>Trainer asks participants to answer the following questions (one by one) by writing no more than three words per question on a sheet of paper. 	(4 min)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I recognize a conflicting communication situation?”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events/people/situations /discussion themes create conflict most often?”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I react when I end up in a conflict with another person/group of people?”</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my conflict resolution strategy manage to solve the problem?”</a:t>
            </a:r>
          </a:p>
          <a:p>
            <a:endParaRPr lang="en-GB" sz="1800" i="1" dirty="0"/>
          </a:p>
          <a:p>
            <a:r>
              <a:rPr lang="en-GB" sz="1800" i="1" dirty="0"/>
              <a:t>Step 5</a:t>
            </a:r>
            <a:r>
              <a:rPr lang="en-GB" sz="1800" dirty="0"/>
              <a:t>: each participant chooses a partner and shares answers with him/her. (4 min) </a:t>
            </a:r>
            <a:r>
              <a:rPr lang="en-GB" sz="1800" i="1" dirty="0"/>
              <a:t>[on-line, this could be done with a short break-out session, if the platform allows it. Otherwise skip this step]</a:t>
            </a:r>
          </a:p>
          <a:p>
            <a:endParaRPr lang="en-GB" sz="1800" dirty="0"/>
          </a:p>
          <a:p>
            <a:r>
              <a:rPr lang="en-GB" sz="1800" i="1" dirty="0"/>
              <a:t>Step 6</a:t>
            </a:r>
            <a:r>
              <a:rPr lang="en-GB" sz="1800" dirty="0"/>
              <a:t>:  a 2 minutes roundup discussion is used by the trainer to collect possible answers on a flipchart. 	Hopefully, the observations of the participants point to the objective of this exercises: to become aware of one’s personal way of experiencing and dealing with conflict, and to be able to recognise it. People become aware that conflicts are something we are all familiar with.</a:t>
            </a:r>
          </a:p>
          <a:p>
            <a:pPr defTabSz="945307">
              <a:defRPr/>
            </a:pPr>
            <a:endParaRPr lang="en-GB" sz="1800" dirty="0"/>
          </a:p>
          <a:p>
            <a:r>
              <a:rPr lang="en-GB" sz="1800" dirty="0"/>
              <a:t>Trainer closes the ice breaker by pointing at the most common answers and continue by pointing out that: </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Conflict is a normal component of human relationships, and it does not necessarily have to be regarded as a negative aspect. When handled constructively, conflict can bring positive results in a relationship, no matter the type. The way conflict is handled determines whether it is constructive or destructive.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factors are often cited as push factors for radicalisation, among them:</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Times New Roman" panose="02020603050405020304" pitchFamily="18" charset="0"/>
                <a:ea typeface="Calibri" panose="020F0502020204030204" pitchFamily="34"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emotion of anger and displacement of aggression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self-esteem,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 frustration and insult,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 victimization</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cognitive-social factors like risk taking and reduced social contact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we assess that conflict resolution is a skill that, if correctly internalised and applied in daily life, can only consolidate the set of protective factors and a sense of resilience to radicalisation and violent extremism.</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present deliverable will, therefore, provide the curricula and content of the experimental lab dedicated to conflict resolution techniques that can be used by first line practitioners in order to assist children and young people, which are often pushed by tense interactions with family members and peers, in strengthening their resilience to polarization and radicalization.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teens resolve conflicts constructively, interact with others in a positive manner, are open to differences between people, are confident in the knowledge of who they are, what they think and believe, why they make certain choices, and are able to ask questions to enhance this understanding, they are more likely to be able to resist deceptive messaging and make informed, safe choices.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strategies and techniques of conflict resolution, offered in the workshop Conflict resolution, can be used by educators, coaches and therapists in teaching and promoting positive and constructive ways of resolving conflicts.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From D3.1.7</a:t>
            </a:r>
          </a:p>
          <a:p>
            <a:r>
              <a:rPr lang="en-GB" sz="1800" b="0" i="0" u="none" strike="noStrike" baseline="0" dirty="0">
                <a:solidFill>
                  <a:srgbClr val="000000"/>
                </a:solidFill>
                <a:latin typeface="Calibri" panose="020F0502020204030204" pitchFamily="34" charset="0"/>
              </a:rPr>
              <a:t>teaching adolescents to apply constructive conflict resolution techniques provides them the necessary toolkit in order to develop healthy conflict styles so that they can maintain healthy relationships with family, friends/ colleagues, and ultimately, avoid social polarization and other co-related issues like radicalisation. </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The main skills teenagers should master as a part of a healthy emotional development are as follows: </a:t>
            </a:r>
          </a:p>
          <a:p>
            <a:r>
              <a:rPr lang="en-GB" sz="1800" b="0" i="0" u="none" strike="noStrike" baseline="0" dirty="0">
                <a:solidFill>
                  <a:srgbClr val="000000"/>
                </a:solidFill>
                <a:latin typeface="Calibri" panose="020F0502020204030204" pitchFamily="34" charset="0"/>
              </a:rPr>
              <a:t>1. </a:t>
            </a:r>
            <a:r>
              <a:rPr lang="en-GB" sz="1800" b="1" i="0" u="none" strike="noStrike" baseline="0" dirty="0">
                <a:solidFill>
                  <a:srgbClr val="000000"/>
                </a:solidFill>
                <a:latin typeface="Calibri" panose="020F0502020204030204" pitchFamily="34" charset="0"/>
              </a:rPr>
              <a:t>Assertiveness </a:t>
            </a:r>
            <a:r>
              <a:rPr lang="en-GB" sz="1800" b="0" i="0" u="none" strike="noStrike" baseline="0" dirty="0">
                <a:solidFill>
                  <a:srgbClr val="000000"/>
                </a:solidFill>
                <a:latin typeface="Calibri" panose="020F0502020204030204" pitchFamily="34" charset="0"/>
              </a:rPr>
              <a:t>is one of the most important skills in handling conflicts. The ability to express one’s views clearly and firmly, but without aggression is key in preventing or dealing with conflicts in a responsible manner. Assertive communication can strengthen relationships, reduce stress from conflict and provide the social support when facing difficult times. </a:t>
            </a:r>
          </a:p>
          <a:p>
            <a:r>
              <a:rPr lang="en-GB" sz="1800" b="0" i="0" u="none" strike="noStrike" baseline="0" dirty="0">
                <a:solidFill>
                  <a:srgbClr val="000000"/>
                </a:solidFill>
                <a:latin typeface="Calibri" panose="020F0502020204030204" pitchFamily="34" charset="0"/>
              </a:rPr>
              <a:t>2. </a:t>
            </a:r>
            <a:r>
              <a:rPr lang="en-GB" sz="1800" b="1" i="0" u="none" strike="noStrike" baseline="0" dirty="0">
                <a:solidFill>
                  <a:srgbClr val="000000"/>
                </a:solidFill>
                <a:latin typeface="Calibri" panose="020F0502020204030204" pitchFamily="34" charset="0"/>
              </a:rPr>
              <a:t>Emotional awareness </a:t>
            </a:r>
            <a:r>
              <a:rPr lang="en-GB" sz="1800" b="0" i="0" u="none" strike="noStrike" baseline="0" dirty="0">
                <a:solidFill>
                  <a:srgbClr val="000000"/>
                </a:solidFill>
                <a:latin typeface="Calibri" panose="020F0502020204030204" pitchFamily="34" charset="0"/>
              </a:rPr>
              <a:t>refers to understanding oneself and others, knowing one’s feelings in order to communicate effectively or smooth over disagreements. One particular part of emotional intelligence which is useful in conflict resolution is empathy</a:t>
            </a:r>
            <a:r>
              <a:rPr lang="en-GB" sz="1800" b="1"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3.</a:t>
            </a:r>
            <a:r>
              <a:rPr lang="en-GB" sz="1800" b="1" i="0" u="none" strike="noStrike" baseline="0" dirty="0">
                <a:solidFill>
                  <a:srgbClr val="000000"/>
                </a:solidFill>
                <a:latin typeface="Calibri" panose="020F0502020204030204" pitchFamily="34" charset="0"/>
              </a:rPr>
              <a:t> Cognitive empathy </a:t>
            </a:r>
            <a:r>
              <a:rPr lang="en-GB" sz="1800" b="0" i="0" u="none" strike="noStrike" baseline="0" dirty="0">
                <a:solidFill>
                  <a:srgbClr val="000000"/>
                </a:solidFill>
                <a:latin typeface="Calibri" panose="020F0502020204030204" pitchFamily="34" charset="0"/>
              </a:rPr>
              <a:t>is the ability to understand how a person feels and what they might be thinking. Cognitive empathy makes people better communicators, because it helps them relay information in a way that best reaches the other person. </a:t>
            </a:r>
          </a:p>
          <a:p>
            <a:r>
              <a:rPr lang="en-GB" sz="1800" b="0" i="0" u="none" strike="noStrike" baseline="0" dirty="0">
                <a:solidFill>
                  <a:srgbClr val="000000"/>
                </a:solidFill>
                <a:latin typeface="Calibri" panose="020F0502020204030204" pitchFamily="34" charset="0"/>
              </a:rPr>
              <a:t>4. </a:t>
            </a:r>
            <a:r>
              <a:rPr lang="en-GB" sz="1800" b="1" i="0" u="none" strike="noStrike" baseline="0" dirty="0">
                <a:solidFill>
                  <a:srgbClr val="000000"/>
                </a:solidFill>
                <a:latin typeface="Calibri" panose="020F0502020204030204" pitchFamily="34" charset="0"/>
              </a:rPr>
              <a:t>Active listening </a:t>
            </a:r>
            <a:r>
              <a:rPr lang="en-GB" sz="1800" b="0" i="0" u="none" strike="noStrike" baseline="0" dirty="0">
                <a:solidFill>
                  <a:srgbClr val="000000"/>
                </a:solidFill>
                <a:latin typeface="Calibri" panose="020F0502020204030204" pitchFamily="34" charset="0"/>
              </a:rPr>
              <a:t>to the counterpart’s concerns is one of the most important conflict negotiation strategies one can adopt. Listening and asking questions aimed at drawing out the other party’s core issues, instead of defending oneself, can give a sense of the other person’ s perspective. </a:t>
            </a: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From D3.2.6</a:t>
            </a:r>
          </a:p>
          <a:p>
            <a:pPr marL="342900" lvl="0" indent="-342900" algn="just">
              <a:lnSpc>
                <a:spcPct val="115000"/>
              </a:lnSpc>
              <a:spcAft>
                <a:spcPts val="600"/>
              </a:spcAft>
              <a:buFont typeface="Symbol" panose="05050102010706020507" pitchFamily="18" charset="2"/>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Emotional empathy, also called affective empathy or primitive empathy, is the subjective state resulting from </a:t>
            </a: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emotional contagion</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It is our automatic drive to respond appropriately to another’s emotions. This kind of empathy happens automatically, and often unconsciously. It has also been referred to as the vicarious sharing of emotions.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Cognitive empathy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is the largely conscious drive to recognize accurately and understand another’s emotional state. Sometimes we call this kind of empathy “perspective taking.” </a:t>
            </a:r>
            <a:r>
              <a:rPr lang="en-GB" sz="1800" dirty="0">
                <a:solidFill>
                  <a:srgbClr val="333333"/>
                </a:solidFill>
                <a:effectLst/>
                <a:latin typeface="Calibri" panose="020F0502020204030204" pitchFamily="34" charset="0"/>
                <a:ea typeface="Calibri" panose="020F0502020204030204" pitchFamily="34" charset="0"/>
              </a:rPr>
              <a:t>Cognitive empathy is deliberate, a skill that everyone at work can learn and needs to use.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Instructions/text for sheet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 </a:t>
            </a:r>
          </a:p>
          <a:p>
            <a:r>
              <a:rPr lang="en-GB" sz="800" dirty="0"/>
              <a:t>How can first line practitioners help youths to develop conflict handling skills? The workshop that is offered in this project is meant to support them in doing so.</a:t>
            </a:r>
          </a:p>
          <a:p>
            <a:endParaRPr lang="en-GB" sz="800" dirty="0"/>
          </a:p>
          <a:p>
            <a:r>
              <a:rPr lang="en-GB" sz="800" b="0" i="0" u="none" strike="noStrike" baseline="0" dirty="0">
                <a:solidFill>
                  <a:srgbClr val="000000"/>
                </a:solidFill>
                <a:latin typeface="Calibri" panose="020F0502020204030204" pitchFamily="34" charset="0"/>
              </a:rPr>
              <a:t>It provides a framework, scenario, and detailed set of exercises and simulations that can assist participants in learning how to support youths in dealing with conflicts</a:t>
            </a:r>
            <a:r>
              <a:rPr lang="en-GB" sz="800" b="0" i="0" u="none" strike="noStrike" baseline="0" dirty="0">
                <a:latin typeface="Calibri" panose="020F0502020204030204" pitchFamily="34" charset="0"/>
              </a:rPr>
              <a:t>. </a:t>
            </a:r>
          </a:p>
          <a:p>
            <a:endParaRPr lang="en-GB" sz="800" b="0" i="0" u="none" strike="noStrike" baseline="0" dirty="0">
              <a:latin typeface="Calibri" panose="020F0502020204030204" pitchFamily="34" charset="0"/>
            </a:endParaRPr>
          </a:p>
          <a:p>
            <a:pPr algn="just">
              <a:lnSpc>
                <a:spcPct val="115000"/>
              </a:lnSpc>
              <a:spcAft>
                <a:spcPts val="600"/>
              </a:spcAft>
              <a:tabLst>
                <a:tab pos="495300" algn="l"/>
              </a:tabLst>
            </a:pPr>
            <a:r>
              <a:rPr lang="en-GB" sz="800" dirty="0">
                <a:effectLst/>
                <a:latin typeface="Calibri" panose="020F0502020204030204" pitchFamily="34" charset="0"/>
                <a:ea typeface="Calibri" panose="020F0502020204030204" pitchFamily="34" charset="0"/>
                <a:cs typeface="Arial" panose="020B0604020202020204" pitchFamily="34" charset="0"/>
              </a:rPr>
              <a:t>Conflict resolution is a form of psycho-educational intervention in which the teacher, counsellor, or any person of influence and legitimate authority for the target group can advise, promote and assist participants in internalizing the skills necessary for positive resolve of tensed situations and conflicts. This form of intervention creates the premises for behavioural change while offering a safe space to exercise new ways of handling tensed and conflicting situations and social interactions.</a:t>
            </a:r>
          </a:p>
          <a:p>
            <a:pPr algn="just">
              <a:lnSpc>
                <a:spcPct val="115000"/>
              </a:lnSpc>
              <a:spcAft>
                <a:spcPts val="600"/>
              </a:spcAft>
              <a:tabLst>
                <a:tab pos="495300" algn="l"/>
              </a:tabLs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en-GB" sz="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curricula and content of the workshop should be used in direct correlation with the support material provided in Deliverable D3.1.6</a:t>
            </a: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Conflict Handling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59208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4/7/2021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traininghermes.eu/" TargetMode="External"/><Relationship Id="rId5" Type="http://schemas.openxmlformats.org/officeDocument/2006/relationships/image" Target="../media/image31.png"/><Relationship Id="rId4" Type="http://schemas.openxmlformats.org/officeDocument/2006/relationships/hyperlink" Target="https://www.firstlinepractitioners.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37.png"/><Relationship Id="rId3" Type="http://schemas.openxmlformats.org/officeDocument/2006/relationships/hyperlink" Target="https://www.kis.nl/publicatie/zicht-op-radicalisering" TargetMode="External"/><Relationship Id="rId7" Type="http://schemas.openxmlformats.org/officeDocument/2006/relationships/image" Target="../media/image34.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ww.bounce-resilience-tools.eu/bounce-along" TargetMode="External"/><Relationship Id="rId4" Type="http://schemas.openxmlformats.org/officeDocument/2006/relationships/image" Target="../media/image32.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Session </a:t>
            </a:r>
            <a:r>
              <a:rPr lang="bg-BG" sz="2800" dirty="0">
                <a:solidFill>
                  <a:schemeClr val="tx1"/>
                </a:solidFill>
              </a:rPr>
              <a:t>3</a:t>
            </a:r>
            <a:r>
              <a:rPr lang="en-US" sz="2800" dirty="0">
                <a:solidFill>
                  <a:schemeClr val="tx1"/>
                </a:solidFill>
              </a:rPr>
              <a:t>: Preventing Youth </a:t>
            </a:r>
            <a:r>
              <a:rPr lang="en-US" sz="2800" dirty="0" err="1">
                <a:solidFill>
                  <a:schemeClr val="tx1"/>
                </a:solidFill>
              </a:rPr>
              <a:t>Radicalisation</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Nothing, something, anything!</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Followed by name of any item</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Why is yours the best?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Debate or dialogue?</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Continue conversation</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Engage in dialogue</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Ask questions and listen actively</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Agreement</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(2)</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In pairs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Answer discussion questions</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Switch</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What struck you?</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(3)</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Conflict resolution: Exercise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Anything goes!</a:t>
            </a: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13</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with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3360504"/>
            <a:ext cx="1697159" cy="99926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
        <p:nvSpPr>
          <p:cNvPr id="23" name="Текстово поле 22">
            <a:extLst>
              <a:ext uri="{FF2B5EF4-FFF2-40B4-BE49-F238E27FC236}">
                <a16:creationId xmlns:a16="http://schemas.microsoft.com/office/drawing/2014/main" id="{280DA343-BAD6-4BAC-9164-A0C20B13ECA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525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factors towards radicalisation</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pPr algn="ctr"/>
            <a:r>
              <a:rPr lang="nl-NL" sz="1800" b="1" dirty="0" err="1"/>
              <a:t>Anger</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Social exclusion</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t>Victimisation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Perception of injustice</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Proportionate state response</a:t>
            </a:r>
            <a:endParaRPr lang="bg-BG" dirty="0"/>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lstStyle/>
          <a:p>
            <a:r>
              <a:rPr lang="en-GB" dirty="0"/>
              <a:t>Effects of state response</a:t>
            </a:r>
            <a:endParaRPr lang="bg-BG" dirty="0"/>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191061797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2203126020"/>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4028873922"/>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3784348664"/>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Too soft</a:t>
            </a:r>
            <a:r>
              <a:rPr lang="en-US" dirty="0"/>
              <a:t> </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Too harsh</a:t>
            </a:r>
            <a:r>
              <a:rPr lang="en-US" dirty="0"/>
              <a:t> </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a:solidFill>
                  <a:schemeClr val="tx1"/>
                </a:solidFill>
              </a:rPr>
              <a:t>Security threats</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260887142"/>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proportionate state response</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p:txBody>
          <a:bodyPr/>
          <a:lstStyle/>
          <a:p>
            <a:r>
              <a:rPr lang="en-GB" dirty="0"/>
              <a:t>Proportionate state response: Exercise 1</a:t>
            </a:r>
            <a:endParaRPr lang="bg-BG" dirty="0"/>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17</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771899" y="3895164"/>
              <a:ext cx="1600200" cy="1200329"/>
            </a:xfrm>
            <a:prstGeom prst="rect">
              <a:avLst/>
            </a:prstGeom>
            <a:noFill/>
          </p:spPr>
          <p:txBody>
            <a:bodyPr wrap="square">
              <a:spAutoFit/>
            </a:bodyPr>
            <a:lstStyle/>
            <a:p>
              <a:pPr algn="ctr"/>
              <a:r>
                <a:rPr lang="en-US" sz="1800" b="1" dirty="0">
                  <a:solidFill>
                    <a:schemeClr val="bg1"/>
                  </a:solidFill>
                </a:rPr>
                <a:t>What does proportionate response mean?     </a:t>
              </a: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461665"/>
          </a:xfrm>
          <a:prstGeom prst="rect">
            <a:avLst/>
          </a:prstGeom>
          <a:noFill/>
        </p:spPr>
        <p:txBody>
          <a:bodyPr wrap="square">
            <a:spAutoFit/>
          </a:bodyPr>
          <a:lstStyle/>
          <a:p>
            <a:pPr algn="ctr"/>
            <a:r>
              <a:rPr lang="en-GB" sz="2400" dirty="0">
                <a:latin typeface="Calibri" panose="020F0502020204030204" pitchFamily="34" charset="0"/>
                <a:ea typeface="Times New Roman" panose="02020603050405020304" pitchFamily="18" charset="0"/>
                <a:cs typeface="Times New Roman" panose="02020603050405020304" pitchFamily="18" charset="0"/>
              </a:rPr>
              <a:t>W</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hen referring to public policies and actions:</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1117165" y="3433156"/>
            <a:ext cx="2514600" cy="923330"/>
          </a:xfrm>
          <a:prstGeom prst="rect">
            <a:avLst/>
          </a:prstGeom>
          <a:noFill/>
        </p:spPr>
        <p:txBody>
          <a:bodyPr wrap="square">
            <a:spAutoFit/>
          </a:bodyPr>
          <a:lstStyle/>
          <a:p>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hoosing means so as to achieve more positive than negative effects</a:t>
            </a:r>
            <a:endParaRPr lang="en-GB" dirty="0"/>
          </a:p>
        </p:txBody>
      </p:sp>
      <p:sp>
        <p:nvSpPr>
          <p:cNvPr id="12" name="Tekstvak 39">
            <a:extLst>
              <a:ext uri="{FF2B5EF4-FFF2-40B4-BE49-F238E27FC236}">
                <a16:creationId xmlns:a16="http://schemas.microsoft.com/office/drawing/2014/main" id="{79E96F83-434D-4367-82B0-A70043A0A546}"/>
              </a:ext>
            </a:extLst>
          </p:cNvPr>
          <p:cNvSpPr txBox="1"/>
          <p:nvPr/>
        </p:nvSpPr>
        <p:spPr>
          <a:xfrm>
            <a:off x="5652368" y="3556468"/>
            <a:ext cx="2362200" cy="646331"/>
          </a:xfrm>
          <a:prstGeom prst="rect">
            <a:avLst/>
          </a:prstGeom>
          <a:noFill/>
        </p:spPr>
        <p:txBody>
          <a:bodyPr wrap="square">
            <a:spAutoFit/>
          </a:bodyPr>
          <a:lstStyle/>
          <a:p>
            <a:pPr algn="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Avoid causing unnecessary harm</a:t>
            </a:r>
            <a:endParaRPr lang="en-GB" dirty="0"/>
          </a:p>
        </p:txBody>
      </p:sp>
      <p:sp>
        <p:nvSpPr>
          <p:cNvPr id="13" name="Tekstvak 40">
            <a:extLst>
              <a:ext uri="{FF2B5EF4-FFF2-40B4-BE49-F238E27FC236}">
                <a16:creationId xmlns:a16="http://schemas.microsoft.com/office/drawing/2014/main" id="{78BE4C80-47AC-4AD4-9F79-691F8544E8E9}"/>
              </a:ext>
            </a:extLst>
          </p:cNvPr>
          <p:cNvSpPr txBox="1"/>
          <p:nvPr/>
        </p:nvSpPr>
        <p:spPr>
          <a:xfrm>
            <a:off x="1117165" y="4948535"/>
            <a:ext cx="2514600" cy="923330"/>
          </a:xfrm>
          <a:prstGeom prst="rect">
            <a:avLst/>
          </a:prstGeom>
          <a:noFill/>
        </p:spPr>
        <p:txBody>
          <a:bodyPr wrap="square">
            <a:spAutoFit/>
          </a:bodyPr>
          <a:lstStyle/>
          <a:p>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Don’t protect a lesser value at the expense of a more important one</a:t>
            </a:r>
            <a:endParaRPr lang="en-GB" dirty="0"/>
          </a:p>
        </p:txBody>
      </p:sp>
      <p:sp>
        <p:nvSpPr>
          <p:cNvPr id="14" name="Tekstvak 41">
            <a:extLst>
              <a:ext uri="{FF2B5EF4-FFF2-40B4-BE49-F238E27FC236}">
                <a16:creationId xmlns:a16="http://schemas.microsoft.com/office/drawing/2014/main" id="{3E36C78C-5B0E-4D8A-871A-CAE9165D16C6}"/>
              </a:ext>
            </a:extLst>
          </p:cNvPr>
          <p:cNvSpPr txBox="1"/>
          <p:nvPr/>
        </p:nvSpPr>
        <p:spPr>
          <a:xfrm>
            <a:off x="5499968" y="4879931"/>
            <a:ext cx="2514600" cy="923330"/>
          </a:xfrm>
          <a:prstGeom prst="rect">
            <a:avLst/>
          </a:prstGeom>
          <a:noFill/>
        </p:spPr>
        <p:txBody>
          <a:bodyPr wrap="square">
            <a:spAutoFit/>
          </a:bodyPr>
          <a:lstStyle/>
          <a:p>
            <a:pPr algn="r"/>
            <a:r>
              <a:rPr lang="en-GB" dirty="0">
                <a:solidFill>
                  <a:srgbClr val="000000"/>
                </a:solidFill>
                <a:latin typeface="Calibri" panose="020F0502020204030204" pitchFamily="34" charset="0"/>
                <a:cs typeface="Times New Roman" panose="02020603050405020304" pitchFamily="18" charset="0"/>
              </a:rPr>
              <a:t>The state response should be necessary and fitting to the problem</a:t>
            </a:r>
            <a:endParaRPr lang="en-GB" dirty="0"/>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Proportionate state response: Exercise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What is proportionate?</a:t>
            </a:r>
          </a:p>
        </p:txBody>
      </p:sp>
      <p:sp>
        <p:nvSpPr>
          <p:cNvPr id="24" name="Текстово поле 23">
            <a:extLst>
              <a:ext uri="{FF2B5EF4-FFF2-40B4-BE49-F238E27FC236}">
                <a16:creationId xmlns:a16="http://schemas.microsoft.com/office/drawing/2014/main"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dirty="0"/>
              <a:t>Recap of Day </a:t>
            </a:r>
            <a:r>
              <a:rPr lang="bg-BG" dirty="0"/>
              <a:t>2</a:t>
            </a:r>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a:xfrm>
            <a:off x="685802" y="2667004"/>
            <a:ext cx="2779713" cy="3886196"/>
          </a:xfrm>
        </p:spPr>
        <p:txBody>
          <a:bodyPr>
            <a:normAutofit/>
          </a:bodyPr>
          <a:lstStyle/>
          <a:p>
            <a:pPr marL="457200" indent="-457200">
              <a:buFont typeface="+mj-lt"/>
              <a:buAutoNum type="arabicPeriod"/>
            </a:pPr>
            <a:r>
              <a:rPr lang="en-US" sz="2000" dirty="0"/>
              <a:t>Recap of Day 1</a:t>
            </a:r>
            <a:endParaRPr lang="en-GB" sz="2000" dirty="0"/>
          </a:p>
          <a:p>
            <a:pPr marL="457200" indent="-457200">
              <a:buFont typeface="+mj-lt"/>
              <a:buAutoNum type="arabicPeriod"/>
            </a:pPr>
            <a:r>
              <a:rPr lang="en-GB" sz="2000" dirty="0"/>
              <a:t>Anger management</a:t>
            </a:r>
          </a:p>
          <a:p>
            <a:pPr lvl="1"/>
            <a:r>
              <a:rPr lang="en-GB" sz="1600" dirty="0"/>
              <a:t>incl. Exercises</a:t>
            </a:r>
          </a:p>
          <a:p>
            <a:pPr marL="457200" indent="-457200">
              <a:buFont typeface="+mj-lt"/>
              <a:buAutoNum type="arabicPeriod"/>
            </a:pPr>
            <a:r>
              <a:rPr lang="en-US" sz="2000" dirty="0"/>
              <a:t>Narratives and identity</a:t>
            </a:r>
          </a:p>
          <a:p>
            <a:pPr lvl="1"/>
            <a:r>
              <a:rPr lang="en-US" sz="1600" dirty="0"/>
              <a:t>incl. Exercises</a:t>
            </a:r>
          </a:p>
          <a:p>
            <a:pPr marL="457200" indent="-457200">
              <a:buFont typeface="+mj-lt"/>
              <a:buAutoNum type="arabicPeriod"/>
            </a:pPr>
            <a:r>
              <a:rPr lang="en-US" sz="2000" dirty="0"/>
              <a:t>Simulation and debate</a:t>
            </a:r>
          </a:p>
          <a:p>
            <a:pPr lvl="1"/>
            <a:r>
              <a:rPr lang="en-US" sz="1600" dirty="0"/>
              <a:t>incl. Exercises</a:t>
            </a:r>
          </a:p>
          <a:p>
            <a:pPr marL="457200" indent="-457200">
              <a:buFont typeface="+mj-lt"/>
              <a:buAutoNum type="arabicPeriod"/>
            </a:pPr>
            <a:r>
              <a:rPr lang="en-US" sz="2000" dirty="0"/>
              <a:t>Feedback</a:t>
            </a:r>
          </a:p>
          <a:p>
            <a:pPr marL="457200" indent="-457200">
              <a:buFont typeface="+mj-lt"/>
              <a:buAutoNum type="arabicPeriod"/>
            </a:pPr>
            <a:r>
              <a:rPr lang="en-US" sz="2000" dirty="0"/>
              <a:t>Conclusion</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1668026415"/>
              </p:ext>
            </p:extLst>
          </p:nvPr>
        </p:nvGraphicFramePr>
        <p:xfrm>
          <a:off x="3586954" y="2690619"/>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675195" y="3048000"/>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a:t>“a phased and complex process </a:t>
            </a:r>
            <a:br>
              <a:rPr lang="en-GB" sz="1800" dirty="0"/>
            </a:br>
            <a:r>
              <a:rPr lang="en-GB" sz="1800" dirty="0"/>
              <a:t>in which an individual or a group </a:t>
            </a:r>
            <a:br>
              <a:rPr lang="en-GB" sz="1800" dirty="0"/>
            </a:br>
            <a:r>
              <a:rPr lang="en-GB" sz="1800" dirty="0"/>
              <a:t>embraces a radical ideology or belief </a:t>
            </a:r>
            <a:br>
              <a:rPr lang="en-GB" sz="1800" dirty="0"/>
            </a:br>
            <a:r>
              <a:rPr lang="en-GB" sz="1800" dirty="0"/>
              <a:t>that accepts, uses or condones violence [ ] </a:t>
            </a:r>
            <a:br>
              <a:rPr lang="en-GB" sz="1800" dirty="0"/>
            </a:br>
            <a:r>
              <a:rPr lang="en-GB" sz="1800" dirty="0"/>
              <a:t>to reach a specific political or ideological purpose.”</a:t>
            </a:r>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3486956110"/>
              </p:ext>
            </p:extLst>
          </p:nvPr>
        </p:nvGraphicFramePr>
        <p:xfrm>
          <a:off x="3951309" y="1888562"/>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a:off x="2460700" y="3496112"/>
            <a:ext cx="1490609"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663734677"/>
              </p:ext>
            </p:extLst>
          </p:nvPr>
        </p:nvGraphicFramePr>
        <p:xfrm>
          <a:off x="3951309" y="2868633"/>
          <a:ext cx="4508274"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460700" y="3727511"/>
            <a:ext cx="1490609" cy="76281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id="{AD44F61C-E6E2-4CF0-B10F-A2F106F10077}"/>
              </a:ext>
            </a:extLst>
          </p:cNvPr>
          <p:cNvGraphicFramePr/>
          <p:nvPr>
            <p:extLst>
              <p:ext uri="{D42A27DB-BD31-4B8C-83A1-F6EECF244321}">
                <p14:modId xmlns:p14="http://schemas.microsoft.com/office/powerpoint/2010/main" val="1510649412"/>
              </p:ext>
            </p:extLst>
          </p:nvPr>
        </p:nvGraphicFramePr>
        <p:xfrm>
          <a:off x="3949924" y="4345512"/>
          <a:ext cx="4508274" cy="85582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0" name="Съединител: извита линия 19">
            <a:extLst>
              <a:ext uri="{FF2B5EF4-FFF2-40B4-BE49-F238E27FC236}">
                <a16:creationId xmlns:a16="http://schemas.microsoft.com/office/drawing/2014/main" id="{F3668026-EC4C-4D81-9B93-13A7E976D423}"/>
              </a:ext>
            </a:extLst>
          </p:cNvPr>
          <p:cNvCxnSpPr>
            <a:cxnSpLocks/>
            <a:endCxn id="15" idx="1"/>
          </p:cNvCxnSpPr>
          <p:nvPr/>
        </p:nvCxnSpPr>
        <p:spPr>
          <a:xfrm flipV="1">
            <a:off x="2459315" y="4773426"/>
            <a:ext cx="1490609" cy="68761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Graphic spid="15" grpId="0">
        <p:bldAsOne/>
      </p:bldGraphic>
      <p:bldGraphic spid="1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Proportionate state response: Scenario 1</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err="1"/>
              <a:t>Arguments</a:t>
            </a:r>
            <a:r>
              <a:rPr lang="nl-NL" sz="1600" b="1" dirty="0"/>
              <a:t> </a:t>
            </a:r>
            <a:r>
              <a:rPr lang="nl-NL" sz="1600" b="1" dirty="0" err="1"/>
              <a:t>it</a:t>
            </a:r>
            <a:r>
              <a:rPr lang="nl-NL" sz="1600" b="1" dirty="0"/>
              <a:t> was </a:t>
            </a:r>
            <a:r>
              <a:rPr lang="nl-NL" sz="1600" b="1" dirty="0" err="1"/>
              <a:t>proportionate</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Arguments it was disproportionate</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a:t>Were the actions of the school and police proportionate?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Read case</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Proportionate state response: Scenario’s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What is proportionate?</a:t>
            </a:r>
          </a:p>
        </p:txBody>
      </p:sp>
      <p:sp>
        <p:nvSpPr>
          <p:cNvPr id="24" name="Текстово поле 23">
            <a:extLst>
              <a:ext uri="{FF2B5EF4-FFF2-40B4-BE49-F238E27FC236}">
                <a16:creationId xmlns:a16="http://schemas.microsoft.com/office/drawing/2014/main"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60475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Proportionate state response: Scenario 2</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err="1"/>
              <a:t>Arguments</a:t>
            </a:r>
            <a:r>
              <a:rPr lang="nl-NL" sz="1600" b="1" dirty="0"/>
              <a:t> </a:t>
            </a:r>
            <a:r>
              <a:rPr lang="nl-NL" sz="1600" b="1" dirty="0" err="1"/>
              <a:t>it</a:t>
            </a:r>
            <a:r>
              <a:rPr lang="nl-NL" sz="1600" b="1" dirty="0"/>
              <a:t> was </a:t>
            </a:r>
            <a:r>
              <a:rPr lang="nl-NL" sz="1600" b="1" dirty="0" err="1"/>
              <a:t>proportionate</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Arguments it was disproportionate</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US" b="1" dirty="0"/>
              <a:t>Were the actions of the police proportionate? </a:t>
            </a:r>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Read case</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4294967295"/>
          </p:nvPr>
        </p:nvSpPr>
        <p:spPr>
          <a:xfrm>
            <a:off x="263039" y="250825"/>
            <a:ext cx="4140200" cy="6356350"/>
          </a:xfrm>
        </p:spPr>
        <p:txBody>
          <a:bodyPr>
            <a:normAutofit/>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a:latin typeface="Calibri" panose="020F0502020204030204" pitchFamily="34" charset="0"/>
                <a:cs typeface="Times New Roman" panose="02020603050405020304" pitchFamily="18" charset="0"/>
              </a:rPr>
              <a:t>Scenario Lethal police force</a:t>
            </a: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A law enforcement agency receives intelligence that a group of radicalized young people plans to commit a terrorist act which has the potential of harming many people. Four of them are tracked loading an explosive device in a car and departing towards an unknown destination.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They evade surveillance during the trip but they are re-identified by surveillance teams within two hours. At this point, they are driving a different car from the one they were seen loading the explosive devices in. </a:t>
            </a: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The authorities do not plan to intercept them by regular police, but by specially trained, military-like troops, which have previously been used in war zones and are trained to shoot to kill. The troops are given relatively wide rules of engagement which allow them to open fire if they believe there is a threat to life and can avoid giving a warning if they believe such warnings are unfeasible.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572000" y="479425"/>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en-GB" sz="1400" dirty="0">
                <a:latin typeface="Calibri" panose="020F0502020204030204" pitchFamily="34" charset="0"/>
                <a:ea typeface="Calibri" panose="020F0502020204030204" pitchFamily="34" charset="0"/>
                <a:cs typeface="Times New Roman" panose="02020603050405020304" pitchFamily="18" charset="0"/>
              </a:rPr>
              <a:t>The four are stopped and confronted by these troops. On the belief that they are reaching in their pocket for the trigger of an explosive device, the troops shoot straight for the body and kill all the participants in the group. </a:t>
            </a:r>
          </a:p>
          <a:p>
            <a:pPr marL="0" indent="0" algn="just">
              <a:lnSpc>
                <a:spcPct val="115000"/>
              </a:lnSpc>
              <a:spcAft>
                <a:spcPts val="600"/>
              </a:spcAft>
              <a:buNone/>
            </a:pPr>
            <a:r>
              <a:rPr lang="en-GB" sz="1400" dirty="0">
                <a:latin typeface="Calibri" panose="020F0502020204030204" pitchFamily="34" charset="0"/>
                <a:ea typeface="Calibri" panose="020F0502020204030204" pitchFamily="34" charset="0"/>
                <a:cs typeface="Times New Roman" panose="02020603050405020304" pitchFamily="18" charset="0"/>
              </a:rPr>
              <a:t>By inspecting their bodies, it is discovered that none had either a gun or the trigger of the explosive device on them and that the car they are driving was not rigged with explosives. The car where the explosive device was held is found parked 20 km away. </a:t>
            </a: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Do you believe that the action of the planners of the operation was necessary and proportionate? Please argue in favour of your response.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Do you believe the actions of the troops were necessary and proportionate? Please argue in favour of your response.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If you have argued that the actions of either the planners of the operations or of the troops were disproportionate, please describe how the situation would need to change in order to make the actions of the planners of the operation or of the troops necessary and proportionate.</a:t>
            </a:r>
            <a:endParaRPr lang="nl-NL" sz="1400" dirty="0"/>
          </a:p>
        </p:txBody>
      </p:sp>
    </p:spTree>
    <p:extLst>
      <p:ext uri="{BB962C8B-B14F-4D97-AF65-F5344CB8AC3E}">
        <p14:creationId xmlns:p14="http://schemas.microsoft.com/office/powerpoint/2010/main" val="361495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sp>
        <p:nvSpPr>
          <p:cNvPr id="5" name="Текстов контейнер 4">
            <a:extLst>
              <a:ext uri="{FF2B5EF4-FFF2-40B4-BE49-F238E27FC236}">
                <a16:creationId xmlns:a16="http://schemas.microsoft.com/office/drawing/2014/main" id="{DA991E0A-1CC8-4B2A-94FA-5AC2BD47F113}"/>
              </a:ext>
            </a:extLst>
          </p:cNvPr>
          <p:cNvSpPr>
            <a:spLocks noGrp="1"/>
          </p:cNvSpPr>
          <p:nvPr>
            <p:ph type="body" sz="quarter" idx="15"/>
          </p:nvPr>
        </p:nvSpPr>
        <p:spPr/>
        <p:txBody>
          <a:bodyPr>
            <a:normAutofit fontScale="92500"/>
          </a:bodyPr>
          <a:lstStyle/>
          <a:p>
            <a:r>
              <a:rPr lang="bg-BG" sz="1800" dirty="0">
                <a:hlinkClick r:id="rId4"/>
              </a:rPr>
              <a:t>https://www.firstlinepractitioners.com/</a:t>
            </a:r>
            <a:endParaRPr lang="bg-BG" sz="1800" dirty="0"/>
          </a:p>
        </p:txBody>
      </p:sp>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8" name="Текстов контейнер 7">
            <a:extLst>
              <a:ext uri="{FF2B5EF4-FFF2-40B4-BE49-F238E27FC236}">
                <a16:creationId xmlns:a16="http://schemas.microsoft.com/office/drawing/2014/main" id="{9AE1D6C2-D3F4-44CF-9AD5-F003B0391C3C}"/>
              </a:ext>
            </a:extLst>
          </p:cNvPr>
          <p:cNvSpPr>
            <a:spLocks noGrp="1"/>
          </p:cNvSpPr>
          <p:nvPr>
            <p:ph type="body" sz="quarter" idx="17"/>
          </p:nvPr>
        </p:nvSpPr>
        <p:spPr/>
        <p:txBody>
          <a:bodyPr>
            <a:normAutofit/>
          </a:bodyPr>
          <a:lstStyle/>
          <a:p>
            <a:r>
              <a:rPr lang="bg-BG" sz="1700" dirty="0">
                <a:hlinkClick r:id="rId6"/>
              </a:rPr>
              <a:t>https://www.traininghermes.eu/</a:t>
            </a:r>
            <a:endParaRPr lang="bg-BG" sz="1700" dirty="0"/>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Exercises</a:t>
            </a:r>
            <a:endParaRPr lang="nl-NL" sz="2200" b="1" dirty="0"/>
          </a:p>
          <a:p>
            <a:pPr marL="385763" indent="-385763">
              <a:buFont typeface="+mj-lt"/>
              <a:buAutoNum type="arabicPeriod"/>
            </a:pPr>
            <a:r>
              <a:rPr lang="en-US" sz="2200" dirty="0"/>
              <a:t>How do I know I am in a conflict?</a:t>
            </a:r>
          </a:p>
          <a:p>
            <a:pPr marL="385763" indent="-385763">
              <a:buFont typeface="+mj-lt"/>
              <a:buAutoNum type="arabicPeriod"/>
            </a:pPr>
            <a:r>
              <a:rPr lang="en-US" sz="2200" dirty="0"/>
              <a:t>Anything goes!</a:t>
            </a:r>
          </a:p>
          <a:p>
            <a:pPr marL="385763" indent="-385763">
              <a:buFont typeface="+mj-lt"/>
              <a:buAutoNum type="arabicPeriod"/>
            </a:pPr>
            <a:r>
              <a:rPr lang="en-US" sz="2200" dirty="0"/>
              <a:t>What is proportionate?</a:t>
            </a:r>
          </a:p>
          <a:p>
            <a:pPr marL="385763" indent="-385763">
              <a:buFont typeface="+mj-lt"/>
              <a:buAutoNum type="arabicPeriod"/>
            </a:pPr>
            <a:r>
              <a:rPr lang="en-US" sz="2200" dirty="0"/>
              <a:t>What is proportionate?</a:t>
            </a:r>
          </a:p>
          <a:p>
            <a:pPr marL="400050" lvl="1" indent="0">
              <a:buNone/>
            </a:pPr>
            <a:r>
              <a:rPr lang="en-US" sz="2200" dirty="0">
                <a:solidFill>
                  <a:schemeClr val="tx1">
                    <a:lumMod val="75000"/>
                    <a:lumOff val="25000"/>
                  </a:schemeClr>
                </a:solidFill>
              </a:rPr>
              <a:t>(case compulsory schooling)</a:t>
            </a:r>
          </a:p>
          <a:p>
            <a:pPr marL="385763" indent="-385763">
              <a:buFont typeface="+mj-lt"/>
              <a:buAutoNum type="arabicPeriod"/>
            </a:pPr>
            <a:r>
              <a:rPr lang="en-US" sz="2200" dirty="0"/>
              <a:t>What is proportionate? </a:t>
            </a:r>
          </a:p>
          <a:p>
            <a:pPr marL="400050" lvl="1" indent="0">
              <a:buNone/>
            </a:pPr>
            <a:r>
              <a:rPr lang="en-US" sz="2200" dirty="0">
                <a:solidFill>
                  <a:schemeClr val="tx1">
                    <a:lumMod val="75000"/>
                    <a:lumOff val="25000"/>
                  </a:schemeClr>
                </a:solidFill>
              </a:rPr>
              <a:t>(case lethal force police)</a:t>
            </a:r>
            <a:endParaRPr lang="en-GB" sz="22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6664" y="365619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2">
            <a:extLst>
              <a:ext uri="{FF2B5EF4-FFF2-40B4-BE49-F238E27FC236}">
                <a16:creationId xmlns:a16="http://schemas.microsoft.com/office/drawing/2014/main"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Conclusion</a:t>
            </a:r>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en-GB" dirty="0"/>
              <a:t>What is your general feeling about this training and the seven workshops?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542552" y="4766028"/>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How can it be improved?</a:t>
            </a:r>
          </a:p>
        </p:txBody>
      </p:sp>
      <p:sp>
        <p:nvSpPr>
          <p:cNvPr id="12" name="TextBox 52">
            <a:extLst>
              <a:ext uri="{FF2B5EF4-FFF2-40B4-BE49-F238E27FC236}">
                <a16:creationId xmlns:a16="http://schemas.microsoft.com/office/drawing/2014/main" id="{C8300E02-A722-4BC6-891B-C5A73350A570}"/>
              </a:ext>
            </a:extLst>
          </p:cNvPr>
          <p:cNvSpPr txBox="1"/>
          <p:nvPr/>
        </p:nvSpPr>
        <p:spPr>
          <a:xfrm>
            <a:off x="4510687" y="5388067"/>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What did you like most?</a:t>
            </a:r>
          </a:p>
        </p:txBody>
      </p:sp>
      <p:sp>
        <p:nvSpPr>
          <p:cNvPr id="14" name="TextBox 52">
            <a:extLst>
              <a:ext uri="{FF2B5EF4-FFF2-40B4-BE49-F238E27FC236}">
                <a16:creationId xmlns:a16="http://schemas.microsoft.com/office/drawing/2014/main" id="{7A787EF2-1549-4FBB-95E1-BDC54E9078A0}"/>
              </a:ext>
            </a:extLst>
          </p:cNvPr>
          <p:cNvSpPr txBox="1"/>
          <p:nvPr/>
        </p:nvSpPr>
        <p:spPr>
          <a:xfrm>
            <a:off x="4542552" y="3534865"/>
            <a:ext cx="368223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Were your goals met?</a:t>
            </a:r>
          </a:p>
        </p:txBody>
      </p:sp>
      <p:sp>
        <p:nvSpPr>
          <p:cNvPr id="16" name="TextBox 52">
            <a:extLst>
              <a:ext uri="{FF2B5EF4-FFF2-40B4-BE49-F238E27FC236}">
                <a16:creationId xmlns:a16="http://schemas.microsoft.com/office/drawing/2014/main" id="{D0306B30-0DB6-4DD8-A74F-3FD42F67FFC3}"/>
              </a:ext>
            </a:extLst>
          </p:cNvPr>
          <p:cNvSpPr txBox="1"/>
          <p:nvPr/>
        </p:nvSpPr>
        <p:spPr>
          <a:xfrm>
            <a:off x="4542552" y="4147310"/>
            <a:ext cx="368223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Would you give this training yourself?</a:t>
            </a:r>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
        <p:nvSpPr>
          <p:cNvPr id="17" name="Tekstvak 16">
            <a:extLst>
              <a:ext uri="{FF2B5EF4-FFF2-40B4-BE49-F238E27FC236}">
                <a16:creationId xmlns:a16="http://schemas.microsoft.com/office/drawing/2014/main" id="{F36A625B-2CD8-40C7-9A95-7CE22961DCD8}"/>
              </a:ext>
            </a:extLst>
          </p:cNvPr>
          <p:cNvSpPr txBox="1"/>
          <p:nvPr/>
        </p:nvSpPr>
        <p:spPr>
          <a:xfrm>
            <a:off x="1752600" y="5683894"/>
            <a:ext cx="1075330" cy="246221"/>
          </a:xfrm>
          <a:prstGeom prst="rect">
            <a:avLst/>
          </a:prstGeom>
          <a:noFill/>
        </p:spPr>
        <p:txBody>
          <a:bodyPr wrap="square">
            <a:spAutoFit/>
          </a:bodyPr>
          <a:lstStyle/>
          <a:p>
            <a:pPr algn="ctr"/>
            <a:r>
              <a:rPr lang="en-GB" sz="1000" dirty="0">
                <a:solidFill>
                  <a:schemeClr val="tx1">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rPr>
              <a:t>Gipher.com</a:t>
            </a:r>
            <a:endParaRPr lang="nl-NL" sz="1000" dirty="0">
              <a:solidFill>
                <a:schemeClr val="tx1">
                  <a:lumMod val="50000"/>
                  <a:lumOff val="50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
                                            <p:bg/>
                                          </p:spTgt>
                                        </p:tgtEl>
                                      </p:cBhvr>
                                    </p:animEffect>
                                    <p:set>
                                      <p:cBhvr>
                                        <p:cTn id="50" dur="1" fill="hold">
                                          <p:stCondLst>
                                            <p:cond delay="499"/>
                                          </p:stCondLst>
                                        </p:cTn>
                                        <p:tgtEl>
                                          <p:spTgt spid="3">
                                            <p:bg/>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a:t>Question</a:t>
            </a:r>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a:t>See if you encounter situations to which you </a:t>
            </a:r>
            <a:br>
              <a:rPr lang="en-US" sz="2200" dirty="0"/>
            </a:br>
            <a:r>
              <a:rPr lang="en-US" sz="2200" dirty="0"/>
              <a:t>can apply what you’ve learned so far</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4">
            <a:extLst>
              <a:ext uri="{FF2B5EF4-FFF2-40B4-BE49-F238E27FC236}">
                <a16:creationId xmlns:a16="http://schemas.microsoft.com/office/drawing/2014/main"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US" dirty="0"/>
              <a:t>Recap of Day 2</a:t>
            </a:r>
          </a:p>
          <a:p>
            <a:pPr marL="457200" indent="-457200">
              <a:buFont typeface="+mj-lt"/>
              <a:buAutoNum type="arabicPeriod"/>
            </a:pPr>
            <a:r>
              <a:rPr lang="en-US" dirty="0"/>
              <a:t>Conflict resolution</a:t>
            </a:r>
          </a:p>
          <a:p>
            <a:pPr marL="400050" lvl="1" indent="46038">
              <a:buNone/>
            </a:pPr>
            <a:r>
              <a:rPr lang="en-US" sz="2400" dirty="0">
                <a:solidFill>
                  <a:schemeClr val="tx1">
                    <a:lumMod val="75000"/>
                    <a:lumOff val="25000"/>
                  </a:schemeClr>
                </a:solidFill>
              </a:rPr>
              <a:t>incl. Exercises</a:t>
            </a:r>
          </a:p>
          <a:p>
            <a:pPr marL="457200" indent="-457200">
              <a:buFont typeface="+mj-lt"/>
              <a:buAutoNum type="arabicPeriod"/>
            </a:pPr>
            <a:r>
              <a:rPr lang="en-US" dirty="0"/>
              <a:t>Proportionate state response</a:t>
            </a:r>
          </a:p>
          <a:p>
            <a:pPr marL="400050" lvl="1" indent="46038">
              <a:buNone/>
            </a:pPr>
            <a:r>
              <a:rPr lang="en-US" sz="2400" dirty="0">
                <a:solidFill>
                  <a:schemeClr val="tx1">
                    <a:lumMod val="75000"/>
                    <a:lumOff val="25000"/>
                  </a:schemeClr>
                </a:solidFill>
              </a:rPr>
              <a:t>incl. Exercises</a:t>
            </a:r>
          </a:p>
          <a:p>
            <a:pPr marL="457200" indent="-457200">
              <a:buFont typeface="+mj-lt"/>
              <a:buAutoNum type="arabicPeriod"/>
            </a:pPr>
            <a:r>
              <a:rPr lang="en-US" dirty="0"/>
              <a:t>Best practices</a:t>
            </a:r>
          </a:p>
          <a:p>
            <a:pPr marL="457200" indent="-457200">
              <a:buFont typeface="+mj-lt"/>
              <a:buAutoNum type="arabicPeriod"/>
            </a:pPr>
            <a:r>
              <a:rPr lang="en-US" dirty="0"/>
              <a:t>Feedback</a:t>
            </a:r>
          </a:p>
          <a:p>
            <a:pPr marL="457200" indent="-457200">
              <a:buFont typeface="+mj-lt"/>
              <a:buAutoNum type="arabicPeriod"/>
            </a:pPr>
            <a:r>
              <a:rPr lang="en-US" dirty="0"/>
              <a:t>Conclusion</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a:t>Today’s programme</a:t>
            </a:r>
            <a:endParaRPr lang="bg-BG" dirty="0"/>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4</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2652257"/>
            <a:ext cx="1697159" cy="89033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6"/>
            <a:ext cx="1697159" cy="77129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4" name="Овал 73">
            <a:extLst>
              <a:ext uri="{FF2B5EF4-FFF2-40B4-BE49-F238E27FC236}">
                <a16:creationId xmlns:a16="http://schemas.microsoft.com/office/drawing/2014/main" id="{24158BD1-8A76-494C-8074-24EE0F27D2C0}"/>
              </a:ext>
            </a:extLst>
          </p:cNvPr>
          <p:cNvSpPr/>
          <p:nvPr/>
        </p:nvSpPr>
        <p:spPr>
          <a:xfrm>
            <a:off x="2042677" y="612872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
        <p:nvSpPr>
          <p:cNvPr id="24" name="Текстово поле 23">
            <a:extLst>
              <a:ext uri="{FF2B5EF4-FFF2-40B4-BE49-F238E27FC236}">
                <a16:creationId xmlns:a16="http://schemas.microsoft.com/office/drawing/2014/main"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What struck you?</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Discuss in twos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How does my reaction solve the problem?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How do I react when I’m in a conflict?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What events/people/topics/</a:t>
            </a:r>
            <a:br>
              <a:rPr lang="en-US" dirty="0">
                <a:solidFill>
                  <a:schemeClr val="tx1">
                    <a:lumMod val="75000"/>
                    <a:lumOff val="25000"/>
                  </a:schemeClr>
                </a:solidFill>
              </a:rPr>
            </a:br>
            <a:r>
              <a:rPr lang="en-US" dirty="0">
                <a:solidFill>
                  <a:schemeClr val="tx1">
                    <a:lumMod val="75000"/>
                    <a:lumOff val="25000"/>
                  </a:schemeClr>
                </a:solidFill>
              </a:rPr>
              <a:t>situations often create conflict?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GB" dirty="0"/>
              <a:t>How do I recognise a conflict?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Ice breaker</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factors towards radicalisation</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pPr algn="ctr"/>
            <a:r>
              <a:rPr lang="nl-NL" sz="1800" b="1" dirty="0" err="1"/>
              <a:t>Anger</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Lack</a:t>
            </a:r>
            <a:r>
              <a:rPr lang="nl-NL" sz="1800" b="1" dirty="0"/>
              <a:t> of </a:t>
            </a:r>
            <a:r>
              <a:rPr lang="nl-NL" sz="1800" b="1" dirty="0" err="1"/>
              <a:t>self-esteem</a:t>
            </a:r>
            <a:r>
              <a:rPr sz="1800" b="1" dirty="0"/>
              <a:t>     </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t>Victimisation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Reduced</a:t>
            </a:r>
            <a:r>
              <a:rPr lang="nl-NL" sz="1600" b="1" dirty="0"/>
              <a:t> </a:t>
            </a:r>
            <a:r>
              <a:rPr lang="nl-NL" sz="1800" b="1" dirty="0" err="1"/>
              <a:t>social</a:t>
            </a:r>
            <a:r>
              <a:rPr lang="nl-NL" sz="1800" b="1" dirty="0"/>
              <a:t> contact</a:t>
            </a:r>
            <a:r>
              <a:rPr sz="1800" b="1" dirty="0"/>
              <a:t>     </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Conflict and radicalisation</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a:t>Conflict resolution skills</a:t>
            </a:r>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Assertiveness</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Emotional</a:t>
            </a:r>
            <a:r>
              <a:rPr lang="nl-NL" sz="1800" b="1" dirty="0"/>
              <a:t> awareness</a:t>
            </a:r>
            <a:r>
              <a:rPr sz="1800" b="1" dirty="0"/>
              <a:t>     </a:t>
            </a:r>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2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Cognitive empathy</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Active </a:t>
            </a:r>
            <a:r>
              <a:rPr lang="nl-NL" sz="1800" b="1" dirty="0" err="1"/>
              <a:t>listening</a:t>
            </a:r>
            <a:r>
              <a:rPr sz="1800" b="1" dirty="0"/>
              <a:t>     </a:t>
            </a:r>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582695121"/>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conflict resolution</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8</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7096</Words>
  <Application>Microsoft Office PowerPoint</Application>
  <PresentationFormat>Bildschirmpräsentation (4:3)</PresentationFormat>
  <Paragraphs>711</Paragraphs>
  <Slides>28</Slides>
  <Notes>27</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Avenir Roman</vt:lpstr>
      <vt:lpstr>Calibri</vt:lpstr>
      <vt:lpstr>Symbol</vt:lpstr>
      <vt:lpstr>Times New Roman</vt:lpstr>
      <vt:lpstr>Verdana</vt:lpstr>
      <vt:lpstr>Office Theme</vt:lpstr>
      <vt:lpstr>Train the Trainer</vt:lpstr>
      <vt:lpstr>Recap of Day 2</vt:lpstr>
      <vt:lpstr>Question</vt:lpstr>
      <vt:lpstr>Today’s programme</vt:lpstr>
      <vt:lpstr>PowerPoint-Präsentation</vt:lpstr>
      <vt:lpstr>Ice breaker</vt:lpstr>
      <vt:lpstr>Conflict and radicalisation</vt:lpstr>
      <vt:lpstr>Conflict resolution skills</vt:lpstr>
      <vt:lpstr>Workshop on conflict resolution</vt:lpstr>
      <vt:lpstr>Conflict resolution: Exercise 1 (1)</vt:lpstr>
      <vt:lpstr>Conflict resolution: Exercise 1 (2)</vt:lpstr>
      <vt:lpstr>Conflict resolution: Exercise 1 (3)</vt:lpstr>
      <vt:lpstr>Conflict resolution: Exercise 2</vt:lpstr>
      <vt:lpstr>PowerPoint-Präsentation</vt:lpstr>
      <vt:lpstr>Proportionate state response</vt:lpstr>
      <vt:lpstr>Effects of state response</vt:lpstr>
      <vt:lpstr>Workshop on proportionate state response</vt:lpstr>
      <vt:lpstr>Proportionate state response: Exercise 1</vt:lpstr>
      <vt:lpstr>Proportionate state response: Exercise 1</vt:lpstr>
      <vt:lpstr>Proportionate state response: Scenario 1</vt:lpstr>
      <vt:lpstr>Proportionate state response: Scenario’s</vt:lpstr>
      <vt:lpstr>Proportionate state response: Scenario 2</vt:lpstr>
      <vt:lpstr>PowerPoint-Präsentation</vt:lpstr>
      <vt:lpstr>Best practices</vt:lpstr>
      <vt:lpstr>Best practices</vt:lpstr>
      <vt:lpstr>Feedback</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128</cp:revision>
  <dcterms:created xsi:type="dcterms:W3CDTF">2019-01-04T14:31:26Z</dcterms:created>
  <dcterms:modified xsi:type="dcterms:W3CDTF">2021-04-07T09:41:19Z</dcterms:modified>
</cp:coreProperties>
</file>