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2" r:id="rId2"/>
  </p:sldMasterIdLst>
  <p:notesMasterIdLst>
    <p:notesMasterId r:id="rId42"/>
  </p:notesMasterIdLst>
  <p:handoutMasterIdLst>
    <p:handoutMasterId r:id="rId43"/>
  </p:handoutMasterIdLst>
  <p:sldIdLst>
    <p:sldId id="574" r:id="rId3"/>
    <p:sldId id="393" r:id="rId4"/>
    <p:sldId id="451" r:id="rId5"/>
    <p:sldId id="405" r:id="rId6"/>
    <p:sldId id="267" r:id="rId7"/>
    <p:sldId id="515" r:id="rId8"/>
    <p:sldId id="553" r:id="rId9"/>
    <p:sldId id="555" r:id="rId10"/>
    <p:sldId id="276" r:id="rId11"/>
    <p:sldId id="556" r:id="rId12"/>
    <p:sldId id="561" r:id="rId13"/>
    <p:sldId id="552" r:id="rId14"/>
    <p:sldId id="279" r:id="rId15"/>
    <p:sldId id="284" r:id="rId16"/>
    <p:sldId id="564" r:id="rId17"/>
    <p:sldId id="543" r:id="rId18"/>
    <p:sldId id="567" r:id="rId19"/>
    <p:sldId id="549" r:id="rId20"/>
    <p:sldId id="437" r:id="rId21"/>
    <p:sldId id="438" r:id="rId22"/>
    <p:sldId id="439" r:id="rId23"/>
    <p:sldId id="419" r:id="rId24"/>
    <p:sldId id="421" r:id="rId25"/>
    <p:sldId id="565" r:id="rId26"/>
    <p:sldId id="559" r:id="rId27"/>
    <p:sldId id="569" r:id="rId28"/>
    <p:sldId id="572" r:id="rId29"/>
    <p:sldId id="573" r:id="rId30"/>
    <p:sldId id="570" r:id="rId31"/>
    <p:sldId id="571" r:id="rId32"/>
    <p:sldId id="558" r:id="rId33"/>
    <p:sldId id="508" r:id="rId34"/>
    <p:sldId id="355" r:id="rId35"/>
    <p:sldId id="351" r:id="rId36"/>
    <p:sldId id="422" r:id="rId37"/>
    <p:sldId id="321" r:id="rId38"/>
    <p:sldId id="468" r:id="rId39"/>
    <p:sldId id="382"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Tsvetkova" initials="AT" lastIdx="3" clrIdx="0">
    <p:extLst>
      <p:ext uri="{19B8F6BF-5375-455C-9EA6-DF929625EA0E}">
        <p15:presenceInfo xmlns:p15="http://schemas.microsoft.com/office/powerpoint/2012/main" userId="S::libre@libreresearchgroup.onmicrosoft.com::a1c11278-9fcf-4b64-a92c-a228888dcec2" providerId="AD"/>
      </p:ext>
    </p:extLst>
  </p:cmAuthor>
  <p:cmAuthor id="2" name="C. Onderdelinden" initials="CO" lastIdx="9" clrIdx="1">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EFC"/>
    <a:srgbClr val="D9FFF2"/>
    <a:srgbClr val="142F38"/>
    <a:srgbClr val="295E71"/>
    <a:srgbClr val="6BB1C9"/>
    <a:srgbClr val="AC10C7"/>
    <a:srgbClr val="325E6C"/>
    <a:srgbClr val="826DD9"/>
    <a:srgbClr val="6D55D3"/>
    <a:srgbClr val="523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9" autoAdjust="0"/>
  </p:normalViewPr>
  <p:slideViewPr>
    <p:cSldViewPr>
      <p:cViewPr varScale="1">
        <p:scale>
          <a:sx n="91" d="100"/>
          <a:sy n="91" d="100"/>
        </p:scale>
        <p:origin x="348" y="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E4D47-E256-427E-9340-EF812CDB0699}" type="doc">
      <dgm:prSet loTypeId="urn:microsoft.com/office/officeart/2005/8/layout/hProcess7" loCatId="list" qsTypeId="urn:microsoft.com/office/officeart/2005/8/quickstyle/simple5" qsCatId="simple" csTypeId="urn:microsoft.com/office/officeart/2005/8/colors/colorful1" csCatId="colorful" phldr="1"/>
      <dgm:spPr/>
      <dgm:t>
        <a:bodyPr/>
        <a:lstStyle/>
        <a:p>
          <a:endParaRPr lang="nl-NL"/>
        </a:p>
      </dgm:t>
    </dgm:pt>
    <dgm:pt modelId="{D50F12E1-B039-4A69-BC88-28DCFFE8CD5C}">
      <dgm:prSet phldrT="[Tekst]"/>
      <dgm:spPr/>
      <dgm:t>
        <a:bodyPr/>
        <a:lstStyle/>
        <a:p>
          <a:pPr algn="ctr"/>
          <a:r>
            <a:rPr lang="nl-NL" dirty="0" err="1">
              <a:solidFill>
                <a:schemeClr val="tx1"/>
              </a:solidFill>
            </a:rPr>
            <a:t>Phase</a:t>
          </a:r>
          <a:r>
            <a:rPr lang="nl-NL" dirty="0">
              <a:solidFill>
                <a:schemeClr val="tx1"/>
              </a:solidFill>
            </a:rPr>
            <a:t> 1</a:t>
          </a:r>
        </a:p>
      </dgm:t>
    </dgm:pt>
    <dgm:pt modelId="{EE29D010-8A9F-4AE8-B1F4-B471B09FA87E}" type="parTrans" cxnId="{120C3D71-74AE-4952-9274-14E1FD3CF2D0}">
      <dgm:prSet/>
      <dgm:spPr/>
      <dgm:t>
        <a:bodyPr/>
        <a:lstStyle/>
        <a:p>
          <a:endParaRPr lang="nl-NL"/>
        </a:p>
      </dgm:t>
    </dgm:pt>
    <dgm:pt modelId="{C3E34EFA-C262-4222-9012-06555B8F18BD}" type="sibTrans" cxnId="{120C3D71-74AE-4952-9274-14E1FD3CF2D0}">
      <dgm:prSet/>
      <dgm:spPr/>
      <dgm:t>
        <a:bodyPr/>
        <a:lstStyle/>
        <a:p>
          <a:endParaRPr lang="nl-NL"/>
        </a:p>
      </dgm:t>
    </dgm:pt>
    <dgm:pt modelId="{A4F836DB-E663-47A9-9D99-04FC4D226EE9}">
      <dgm:prSet phldrT="[Tekst]" custT="1"/>
      <dgm:spPr/>
      <dgm:t>
        <a:bodyPr/>
        <a:lstStyle/>
        <a:p>
          <a:pPr>
            <a:spcBef>
              <a:spcPts val="600"/>
            </a:spcBef>
          </a:pPr>
          <a:endParaRPr lang="nl-NL" sz="900" dirty="0"/>
        </a:p>
        <a:p>
          <a:pPr>
            <a:spcBef>
              <a:spcPts val="600"/>
            </a:spcBef>
          </a:pPr>
          <a:r>
            <a:rPr lang="nl-NL" sz="1900" dirty="0"/>
            <a:t>Interviews</a:t>
          </a:r>
        </a:p>
      </dgm:t>
    </dgm:pt>
    <dgm:pt modelId="{C53DA1E2-A12E-4DB8-AB70-D9BB0A0FBC2D}" type="parTrans" cxnId="{BE2EADA2-860E-4B6B-955B-576F4CEF4B6D}">
      <dgm:prSet/>
      <dgm:spPr/>
      <dgm:t>
        <a:bodyPr/>
        <a:lstStyle/>
        <a:p>
          <a:endParaRPr lang="nl-NL"/>
        </a:p>
      </dgm:t>
    </dgm:pt>
    <dgm:pt modelId="{5EA1DA92-A4F4-4C2F-BAD7-C110574EC27A}" type="sibTrans" cxnId="{BE2EADA2-860E-4B6B-955B-576F4CEF4B6D}">
      <dgm:prSet/>
      <dgm:spPr/>
      <dgm:t>
        <a:bodyPr/>
        <a:lstStyle/>
        <a:p>
          <a:endParaRPr lang="nl-NL"/>
        </a:p>
      </dgm:t>
    </dgm:pt>
    <dgm:pt modelId="{90308F61-2959-4DEF-BA8C-44944B8417E2}">
      <dgm:prSet phldrT="[Tekst]"/>
      <dgm:spPr/>
      <dgm:t>
        <a:bodyPr/>
        <a:lstStyle/>
        <a:p>
          <a:pPr algn="ctr"/>
          <a:r>
            <a:rPr lang="nl-NL" dirty="0" err="1">
              <a:solidFill>
                <a:schemeClr val="tx1"/>
              </a:solidFill>
            </a:rPr>
            <a:t>Phase</a:t>
          </a:r>
          <a:r>
            <a:rPr lang="nl-NL" dirty="0">
              <a:solidFill>
                <a:schemeClr val="tx1"/>
              </a:solidFill>
            </a:rPr>
            <a:t> 2</a:t>
          </a:r>
        </a:p>
      </dgm:t>
    </dgm:pt>
    <dgm:pt modelId="{04A8C210-1A97-4394-ACD3-F998B4DAF174}" type="parTrans" cxnId="{B383BB9B-1209-495D-A738-413D54F2515C}">
      <dgm:prSet/>
      <dgm:spPr/>
      <dgm:t>
        <a:bodyPr/>
        <a:lstStyle/>
        <a:p>
          <a:endParaRPr lang="nl-NL"/>
        </a:p>
      </dgm:t>
    </dgm:pt>
    <dgm:pt modelId="{3CD9DA25-86C8-47BA-8026-12F40652A786}" type="sibTrans" cxnId="{B383BB9B-1209-495D-A738-413D54F2515C}">
      <dgm:prSet/>
      <dgm:spPr/>
      <dgm:t>
        <a:bodyPr/>
        <a:lstStyle/>
        <a:p>
          <a:endParaRPr lang="nl-NL"/>
        </a:p>
      </dgm:t>
    </dgm:pt>
    <dgm:pt modelId="{DAA2F227-7227-403E-9373-3C8C20EDEAC1}">
      <dgm:prSet phldrT="[Tekst]" custT="1"/>
      <dgm:spPr/>
      <dgm:t>
        <a:bodyPr/>
        <a:lstStyle/>
        <a:p>
          <a:endParaRPr lang="nl-NL" sz="900" dirty="0"/>
        </a:p>
        <a:p>
          <a:r>
            <a:rPr lang="nl-NL" sz="1900" dirty="0"/>
            <a:t>Focus </a:t>
          </a:r>
          <a:r>
            <a:rPr lang="nl-NL" sz="1900" dirty="0" err="1"/>
            <a:t>Groups</a:t>
          </a:r>
          <a:endParaRPr lang="nl-NL" sz="1900" dirty="0"/>
        </a:p>
      </dgm:t>
    </dgm:pt>
    <dgm:pt modelId="{986B63C5-B15A-4099-AC81-9B8BD47C8AA0}" type="parTrans" cxnId="{4FC64BA9-25BC-45CB-8427-F823A96FFFE5}">
      <dgm:prSet/>
      <dgm:spPr/>
      <dgm:t>
        <a:bodyPr/>
        <a:lstStyle/>
        <a:p>
          <a:endParaRPr lang="nl-NL"/>
        </a:p>
      </dgm:t>
    </dgm:pt>
    <dgm:pt modelId="{6981CAA1-4A3C-4B38-BCBE-85397CECF251}" type="sibTrans" cxnId="{4FC64BA9-25BC-45CB-8427-F823A96FFFE5}">
      <dgm:prSet/>
      <dgm:spPr/>
      <dgm:t>
        <a:bodyPr/>
        <a:lstStyle/>
        <a:p>
          <a:endParaRPr lang="nl-NL"/>
        </a:p>
      </dgm:t>
    </dgm:pt>
    <dgm:pt modelId="{745AA56C-6976-476D-8AFB-C180E90C079C}">
      <dgm:prSet phldrT="[Tekst]"/>
      <dgm:spPr/>
      <dgm:t>
        <a:bodyPr/>
        <a:lstStyle/>
        <a:p>
          <a:pPr algn="ctr"/>
          <a:r>
            <a:rPr lang="nl-NL" dirty="0" err="1">
              <a:solidFill>
                <a:schemeClr val="tx1"/>
              </a:solidFill>
            </a:rPr>
            <a:t>Phase</a:t>
          </a:r>
          <a:r>
            <a:rPr lang="nl-NL" dirty="0">
              <a:solidFill>
                <a:schemeClr val="tx1"/>
              </a:solidFill>
            </a:rPr>
            <a:t> 3</a:t>
          </a:r>
        </a:p>
      </dgm:t>
    </dgm:pt>
    <dgm:pt modelId="{198C0183-700B-4F56-825A-768A8064B707}" type="parTrans" cxnId="{001AA780-00C6-4C3D-B4FA-58054FF73EF3}">
      <dgm:prSet/>
      <dgm:spPr/>
      <dgm:t>
        <a:bodyPr/>
        <a:lstStyle/>
        <a:p>
          <a:endParaRPr lang="nl-NL"/>
        </a:p>
      </dgm:t>
    </dgm:pt>
    <dgm:pt modelId="{3F3166C6-D4BD-4BBB-992B-263C94C64CC3}" type="sibTrans" cxnId="{001AA780-00C6-4C3D-B4FA-58054FF73EF3}">
      <dgm:prSet/>
      <dgm:spPr/>
      <dgm:t>
        <a:bodyPr/>
        <a:lstStyle/>
        <a:p>
          <a:endParaRPr lang="nl-NL"/>
        </a:p>
      </dgm:t>
    </dgm:pt>
    <dgm:pt modelId="{20264DCC-3F21-449E-BF1C-8819865AF8AE}">
      <dgm:prSet phldrT="[Tekst]" custT="1"/>
      <dgm:spPr/>
      <dgm:t>
        <a:bodyPr/>
        <a:lstStyle/>
        <a:p>
          <a:endParaRPr lang="nl-NL" sz="900" dirty="0"/>
        </a:p>
        <a:p>
          <a:r>
            <a:rPr lang="nl-NL" sz="1900" dirty="0" err="1"/>
            <a:t>Experimental</a:t>
          </a:r>
          <a:r>
            <a:rPr lang="nl-NL" sz="1900" dirty="0"/>
            <a:t> Labs</a:t>
          </a:r>
        </a:p>
      </dgm:t>
    </dgm:pt>
    <dgm:pt modelId="{8865ED73-FC64-4555-90D2-ED3ECF101384}" type="parTrans" cxnId="{2B1EF998-D1F1-498A-9C02-4C95D8226515}">
      <dgm:prSet/>
      <dgm:spPr/>
      <dgm:t>
        <a:bodyPr/>
        <a:lstStyle/>
        <a:p>
          <a:endParaRPr lang="nl-NL"/>
        </a:p>
      </dgm:t>
    </dgm:pt>
    <dgm:pt modelId="{B8C09C4E-474C-4806-A448-40EB5310B527}" type="sibTrans" cxnId="{2B1EF998-D1F1-498A-9C02-4C95D8226515}">
      <dgm:prSet/>
      <dgm:spPr/>
      <dgm:t>
        <a:bodyPr/>
        <a:lstStyle/>
        <a:p>
          <a:endParaRPr lang="nl-NL"/>
        </a:p>
      </dgm:t>
    </dgm:pt>
    <dgm:pt modelId="{95C70049-E320-4DCD-9535-918327B096CC}">
      <dgm:prSet phldrT="[Tekst]"/>
      <dgm:spPr/>
      <dgm:t>
        <a:bodyPr/>
        <a:lstStyle/>
        <a:p>
          <a:pPr algn="ctr"/>
          <a:r>
            <a:rPr lang="nl-NL" dirty="0" err="1">
              <a:solidFill>
                <a:schemeClr val="tx1"/>
              </a:solidFill>
            </a:rPr>
            <a:t>Products</a:t>
          </a:r>
          <a:endParaRPr lang="nl-NL" dirty="0">
            <a:solidFill>
              <a:schemeClr val="tx1"/>
            </a:solidFill>
          </a:endParaRPr>
        </a:p>
      </dgm:t>
    </dgm:pt>
    <dgm:pt modelId="{D83613D9-A81B-4C8C-8B94-9B9E97E6B013}" type="parTrans" cxnId="{7D8083B2-DD76-4D68-9418-4B6784391F45}">
      <dgm:prSet/>
      <dgm:spPr/>
      <dgm:t>
        <a:bodyPr/>
        <a:lstStyle/>
        <a:p>
          <a:endParaRPr lang="nl-NL"/>
        </a:p>
      </dgm:t>
    </dgm:pt>
    <dgm:pt modelId="{5ABC1CD4-E8E7-419A-83CD-8869C6FC3C73}" type="sibTrans" cxnId="{7D8083B2-DD76-4D68-9418-4B6784391F45}">
      <dgm:prSet/>
      <dgm:spPr/>
      <dgm:t>
        <a:bodyPr/>
        <a:lstStyle/>
        <a:p>
          <a:endParaRPr lang="nl-NL"/>
        </a:p>
      </dgm:t>
    </dgm:pt>
    <dgm:pt modelId="{1522E255-74F3-47B9-91D7-4D16EE970F39}" type="pres">
      <dgm:prSet presAssocID="{A88E4D47-E256-427E-9340-EF812CDB0699}" presName="Name0" presStyleCnt="0">
        <dgm:presLayoutVars>
          <dgm:dir/>
          <dgm:animLvl val="lvl"/>
          <dgm:resizeHandles val="exact"/>
        </dgm:presLayoutVars>
      </dgm:prSet>
      <dgm:spPr/>
    </dgm:pt>
    <dgm:pt modelId="{4D6B1278-BAB5-43E3-8078-01D8C64006DE}" type="pres">
      <dgm:prSet presAssocID="{D50F12E1-B039-4A69-BC88-28DCFFE8CD5C}" presName="compositeNode" presStyleCnt="0">
        <dgm:presLayoutVars>
          <dgm:bulletEnabled val="1"/>
        </dgm:presLayoutVars>
      </dgm:prSet>
      <dgm:spPr/>
    </dgm:pt>
    <dgm:pt modelId="{32633C1A-F5D1-429A-8D2D-7C30364FE869}" type="pres">
      <dgm:prSet presAssocID="{D50F12E1-B039-4A69-BC88-28DCFFE8CD5C}" presName="bgRect" presStyleLbl="node1" presStyleIdx="0" presStyleCnt="4"/>
      <dgm:spPr/>
    </dgm:pt>
    <dgm:pt modelId="{33E0FD33-C538-4C5D-AB78-304B82A109DC}" type="pres">
      <dgm:prSet presAssocID="{D50F12E1-B039-4A69-BC88-28DCFFE8CD5C}" presName="parentNode" presStyleLbl="node1" presStyleIdx="0" presStyleCnt="4">
        <dgm:presLayoutVars>
          <dgm:chMax val="0"/>
          <dgm:bulletEnabled val="1"/>
        </dgm:presLayoutVars>
      </dgm:prSet>
      <dgm:spPr/>
    </dgm:pt>
    <dgm:pt modelId="{825EA005-63B8-4CE8-B5A0-CA9A2DFAA507}" type="pres">
      <dgm:prSet presAssocID="{D50F12E1-B039-4A69-BC88-28DCFFE8CD5C}" presName="childNode" presStyleLbl="node1" presStyleIdx="0" presStyleCnt="4">
        <dgm:presLayoutVars>
          <dgm:bulletEnabled val="1"/>
        </dgm:presLayoutVars>
      </dgm:prSet>
      <dgm:spPr/>
    </dgm:pt>
    <dgm:pt modelId="{192FC558-7ED1-486B-87BF-7B669B688185}" type="pres">
      <dgm:prSet presAssocID="{C3E34EFA-C262-4222-9012-06555B8F18BD}" presName="hSp" presStyleCnt="0"/>
      <dgm:spPr/>
    </dgm:pt>
    <dgm:pt modelId="{FC49DBCC-B4AB-43DC-8375-3995795E7E29}" type="pres">
      <dgm:prSet presAssocID="{C3E34EFA-C262-4222-9012-06555B8F18BD}" presName="vProcSp" presStyleCnt="0"/>
      <dgm:spPr/>
    </dgm:pt>
    <dgm:pt modelId="{C5AD85D1-7EB6-4ACA-B4A6-C621DAD1D292}" type="pres">
      <dgm:prSet presAssocID="{C3E34EFA-C262-4222-9012-06555B8F18BD}" presName="vSp1" presStyleCnt="0"/>
      <dgm:spPr/>
    </dgm:pt>
    <dgm:pt modelId="{0ED2472F-8D3B-412D-9D42-EE199BC6F83A}" type="pres">
      <dgm:prSet presAssocID="{C3E34EFA-C262-4222-9012-06555B8F18BD}" presName="simulatedConn" presStyleLbl="solidFgAcc1" presStyleIdx="0" presStyleCnt="3"/>
      <dgm:spPr/>
    </dgm:pt>
    <dgm:pt modelId="{7B4C7E63-76FB-454A-8ABD-DEA94035C066}" type="pres">
      <dgm:prSet presAssocID="{C3E34EFA-C262-4222-9012-06555B8F18BD}" presName="vSp2" presStyleCnt="0"/>
      <dgm:spPr/>
    </dgm:pt>
    <dgm:pt modelId="{E1331C34-6251-46C0-A1A2-F5B374A704E3}" type="pres">
      <dgm:prSet presAssocID="{C3E34EFA-C262-4222-9012-06555B8F18BD}" presName="sibTrans" presStyleCnt="0"/>
      <dgm:spPr/>
    </dgm:pt>
    <dgm:pt modelId="{3D79D4E0-094C-4B0A-816C-F5B319BCBAE8}" type="pres">
      <dgm:prSet presAssocID="{90308F61-2959-4DEF-BA8C-44944B8417E2}" presName="compositeNode" presStyleCnt="0">
        <dgm:presLayoutVars>
          <dgm:bulletEnabled val="1"/>
        </dgm:presLayoutVars>
      </dgm:prSet>
      <dgm:spPr/>
    </dgm:pt>
    <dgm:pt modelId="{35923E0F-EC25-409F-AD37-5B1664D23A4D}" type="pres">
      <dgm:prSet presAssocID="{90308F61-2959-4DEF-BA8C-44944B8417E2}" presName="bgRect" presStyleLbl="node1" presStyleIdx="1" presStyleCnt="4"/>
      <dgm:spPr/>
    </dgm:pt>
    <dgm:pt modelId="{12478F23-1C88-4561-8C93-702C4939BD3D}" type="pres">
      <dgm:prSet presAssocID="{90308F61-2959-4DEF-BA8C-44944B8417E2}" presName="parentNode" presStyleLbl="node1" presStyleIdx="1" presStyleCnt="4">
        <dgm:presLayoutVars>
          <dgm:chMax val="0"/>
          <dgm:bulletEnabled val="1"/>
        </dgm:presLayoutVars>
      </dgm:prSet>
      <dgm:spPr/>
    </dgm:pt>
    <dgm:pt modelId="{04ADBC05-3692-41E9-9FB0-7C13773AF880}" type="pres">
      <dgm:prSet presAssocID="{90308F61-2959-4DEF-BA8C-44944B8417E2}" presName="childNode" presStyleLbl="node1" presStyleIdx="1" presStyleCnt="4">
        <dgm:presLayoutVars>
          <dgm:bulletEnabled val="1"/>
        </dgm:presLayoutVars>
      </dgm:prSet>
      <dgm:spPr/>
    </dgm:pt>
    <dgm:pt modelId="{1A645B86-2B41-4B58-9685-AE7AE8183890}" type="pres">
      <dgm:prSet presAssocID="{3CD9DA25-86C8-47BA-8026-12F40652A786}" presName="hSp" presStyleCnt="0"/>
      <dgm:spPr/>
    </dgm:pt>
    <dgm:pt modelId="{450F6A91-ADAD-4139-87EF-EF19D19C7F97}" type="pres">
      <dgm:prSet presAssocID="{3CD9DA25-86C8-47BA-8026-12F40652A786}" presName="vProcSp" presStyleCnt="0"/>
      <dgm:spPr/>
    </dgm:pt>
    <dgm:pt modelId="{2BDE2B4A-4231-4C9F-99BE-D5C243F092FB}" type="pres">
      <dgm:prSet presAssocID="{3CD9DA25-86C8-47BA-8026-12F40652A786}" presName="vSp1" presStyleCnt="0"/>
      <dgm:spPr/>
    </dgm:pt>
    <dgm:pt modelId="{E9A58CC5-B178-4525-862F-51BF615A50E7}" type="pres">
      <dgm:prSet presAssocID="{3CD9DA25-86C8-47BA-8026-12F40652A786}" presName="simulatedConn" presStyleLbl="solidFgAcc1" presStyleIdx="1" presStyleCnt="3"/>
      <dgm:spPr/>
    </dgm:pt>
    <dgm:pt modelId="{CEBDB9F4-D86F-4650-AE58-D592403677E2}" type="pres">
      <dgm:prSet presAssocID="{3CD9DA25-86C8-47BA-8026-12F40652A786}" presName="vSp2" presStyleCnt="0"/>
      <dgm:spPr/>
    </dgm:pt>
    <dgm:pt modelId="{ACE65B2F-3A51-4FCA-8AEC-E4D369885704}" type="pres">
      <dgm:prSet presAssocID="{3CD9DA25-86C8-47BA-8026-12F40652A786}" presName="sibTrans" presStyleCnt="0"/>
      <dgm:spPr/>
    </dgm:pt>
    <dgm:pt modelId="{AB21C1F2-798B-4800-9E71-7B80D615407E}" type="pres">
      <dgm:prSet presAssocID="{745AA56C-6976-476D-8AFB-C180E90C079C}" presName="compositeNode" presStyleCnt="0">
        <dgm:presLayoutVars>
          <dgm:bulletEnabled val="1"/>
        </dgm:presLayoutVars>
      </dgm:prSet>
      <dgm:spPr/>
    </dgm:pt>
    <dgm:pt modelId="{48AC4D5A-EC2A-41A5-9F6B-4E0ECE85B2E8}" type="pres">
      <dgm:prSet presAssocID="{745AA56C-6976-476D-8AFB-C180E90C079C}" presName="bgRect" presStyleLbl="node1" presStyleIdx="2" presStyleCnt="4"/>
      <dgm:spPr/>
    </dgm:pt>
    <dgm:pt modelId="{DEA6902B-EFF3-4FDC-86F9-068332AB5FEA}" type="pres">
      <dgm:prSet presAssocID="{745AA56C-6976-476D-8AFB-C180E90C079C}" presName="parentNode" presStyleLbl="node1" presStyleIdx="2" presStyleCnt="4">
        <dgm:presLayoutVars>
          <dgm:chMax val="0"/>
          <dgm:bulletEnabled val="1"/>
        </dgm:presLayoutVars>
      </dgm:prSet>
      <dgm:spPr/>
    </dgm:pt>
    <dgm:pt modelId="{6531F95A-6BCE-4BC6-8FA3-3D3C0D84C70C}" type="pres">
      <dgm:prSet presAssocID="{745AA56C-6976-476D-8AFB-C180E90C079C}" presName="childNode" presStyleLbl="node1" presStyleIdx="2" presStyleCnt="4">
        <dgm:presLayoutVars>
          <dgm:bulletEnabled val="1"/>
        </dgm:presLayoutVars>
      </dgm:prSet>
      <dgm:spPr/>
    </dgm:pt>
    <dgm:pt modelId="{6BFC7FDF-C890-4F94-9943-A64EF2C74E4A}" type="pres">
      <dgm:prSet presAssocID="{3F3166C6-D4BD-4BBB-992B-263C94C64CC3}" presName="hSp" presStyleCnt="0"/>
      <dgm:spPr/>
    </dgm:pt>
    <dgm:pt modelId="{F96A6EC8-CCCF-44F3-BDE3-D8141F6AF4CC}" type="pres">
      <dgm:prSet presAssocID="{3F3166C6-D4BD-4BBB-992B-263C94C64CC3}" presName="vProcSp" presStyleCnt="0"/>
      <dgm:spPr/>
    </dgm:pt>
    <dgm:pt modelId="{B2BF7F43-F811-434B-B0A1-B3E905FAEF53}" type="pres">
      <dgm:prSet presAssocID="{3F3166C6-D4BD-4BBB-992B-263C94C64CC3}" presName="vSp1" presStyleCnt="0"/>
      <dgm:spPr/>
    </dgm:pt>
    <dgm:pt modelId="{E1AFC76F-A2AB-4FE2-998B-B345E39019A6}" type="pres">
      <dgm:prSet presAssocID="{3F3166C6-D4BD-4BBB-992B-263C94C64CC3}" presName="simulatedConn" presStyleLbl="solidFgAcc1" presStyleIdx="2" presStyleCnt="3"/>
      <dgm:spPr/>
    </dgm:pt>
    <dgm:pt modelId="{F7DC36AB-5E38-4899-8A1B-C3202BBD9AF8}" type="pres">
      <dgm:prSet presAssocID="{3F3166C6-D4BD-4BBB-992B-263C94C64CC3}" presName="vSp2" presStyleCnt="0"/>
      <dgm:spPr/>
    </dgm:pt>
    <dgm:pt modelId="{C426EC50-5913-4157-8FE5-D5BB2DE06F06}" type="pres">
      <dgm:prSet presAssocID="{3F3166C6-D4BD-4BBB-992B-263C94C64CC3}" presName="sibTrans" presStyleCnt="0"/>
      <dgm:spPr/>
    </dgm:pt>
    <dgm:pt modelId="{24BF1A53-B99B-4B3D-AE21-FD24A9719E35}" type="pres">
      <dgm:prSet presAssocID="{95C70049-E320-4DCD-9535-918327B096CC}" presName="compositeNode" presStyleCnt="0">
        <dgm:presLayoutVars>
          <dgm:bulletEnabled val="1"/>
        </dgm:presLayoutVars>
      </dgm:prSet>
      <dgm:spPr/>
    </dgm:pt>
    <dgm:pt modelId="{C1D40FF3-37BE-4224-B21D-EA59990889A3}" type="pres">
      <dgm:prSet presAssocID="{95C70049-E320-4DCD-9535-918327B096CC}" presName="bgRect" presStyleLbl="node1" presStyleIdx="3" presStyleCnt="4"/>
      <dgm:spPr/>
    </dgm:pt>
    <dgm:pt modelId="{4CF919EF-7A30-4DFA-8401-A65BF0874BC0}" type="pres">
      <dgm:prSet presAssocID="{95C70049-E320-4DCD-9535-918327B096CC}" presName="parentNode" presStyleLbl="node1" presStyleIdx="3" presStyleCnt="4">
        <dgm:presLayoutVars>
          <dgm:chMax val="0"/>
          <dgm:bulletEnabled val="1"/>
        </dgm:presLayoutVars>
      </dgm:prSet>
      <dgm:spPr/>
    </dgm:pt>
  </dgm:ptLst>
  <dgm:cxnLst>
    <dgm:cxn modelId="{EBC02803-4066-4BD8-8647-9EEE565B6157}" type="presOf" srcId="{95C70049-E320-4DCD-9535-918327B096CC}" destId="{4CF919EF-7A30-4DFA-8401-A65BF0874BC0}" srcOrd="1" destOrd="0" presId="urn:microsoft.com/office/officeart/2005/8/layout/hProcess7"/>
    <dgm:cxn modelId="{EB224F27-36A9-4C65-ADA4-2DA3FE59BE4F}" type="presOf" srcId="{D50F12E1-B039-4A69-BC88-28DCFFE8CD5C}" destId="{32633C1A-F5D1-429A-8D2D-7C30364FE869}" srcOrd="0" destOrd="0" presId="urn:microsoft.com/office/officeart/2005/8/layout/hProcess7"/>
    <dgm:cxn modelId="{2BB0872E-B0B7-4120-AF01-B6DE9F8BA03D}" type="presOf" srcId="{95C70049-E320-4DCD-9535-918327B096CC}" destId="{C1D40FF3-37BE-4224-B21D-EA59990889A3}" srcOrd="0" destOrd="0" presId="urn:microsoft.com/office/officeart/2005/8/layout/hProcess7"/>
    <dgm:cxn modelId="{535E9D37-8CA5-4D9A-846E-B2EE59B412C7}" type="presOf" srcId="{90308F61-2959-4DEF-BA8C-44944B8417E2}" destId="{12478F23-1C88-4561-8C93-702C4939BD3D}" srcOrd="1" destOrd="0" presId="urn:microsoft.com/office/officeart/2005/8/layout/hProcess7"/>
    <dgm:cxn modelId="{8AA3D06B-C607-450B-A4CD-FF749706D9F7}" type="presOf" srcId="{A88E4D47-E256-427E-9340-EF812CDB0699}" destId="{1522E255-74F3-47B9-91D7-4D16EE970F39}" srcOrd="0" destOrd="0" presId="urn:microsoft.com/office/officeart/2005/8/layout/hProcess7"/>
    <dgm:cxn modelId="{120C3D71-74AE-4952-9274-14E1FD3CF2D0}" srcId="{A88E4D47-E256-427E-9340-EF812CDB0699}" destId="{D50F12E1-B039-4A69-BC88-28DCFFE8CD5C}" srcOrd="0" destOrd="0" parTransId="{EE29D010-8A9F-4AE8-B1F4-B471B09FA87E}" sibTransId="{C3E34EFA-C262-4222-9012-06555B8F18BD}"/>
    <dgm:cxn modelId="{1A975853-E5D7-41E1-BB83-0ABD1FD165BD}" type="presOf" srcId="{D50F12E1-B039-4A69-BC88-28DCFFE8CD5C}" destId="{33E0FD33-C538-4C5D-AB78-304B82A109DC}" srcOrd="1" destOrd="0" presId="urn:microsoft.com/office/officeart/2005/8/layout/hProcess7"/>
    <dgm:cxn modelId="{001AA780-00C6-4C3D-B4FA-58054FF73EF3}" srcId="{A88E4D47-E256-427E-9340-EF812CDB0699}" destId="{745AA56C-6976-476D-8AFB-C180E90C079C}" srcOrd="2" destOrd="0" parTransId="{198C0183-700B-4F56-825A-768A8064B707}" sibTransId="{3F3166C6-D4BD-4BBB-992B-263C94C64CC3}"/>
    <dgm:cxn modelId="{EF99398A-4208-4990-B6F5-0B8BB7985F1D}" type="presOf" srcId="{745AA56C-6976-476D-8AFB-C180E90C079C}" destId="{DEA6902B-EFF3-4FDC-86F9-068332AB5FEA}" srcOrd="1" destOrd="0" presId="urn:microsoft.com/office/officeart/2005/8/layout/hProcess7"/>
    <dgm:cxn modelId="{5A90CA8F-6940-4257-8BD7-1AC3E9323C4A}" type="presOf" srcId="{745AA56C-6976-476D-8AFB-C180E90C079C}" destId="{48AC4D5A-EC2A-41A5-9F6B-4E0ECE85B2E8}" srcOrd="0" destOrd="0" presId="urn:microsoft.com/office/officeart/2005/8/layout/hProcess7"/>
    <dgm:cxn modelId="{2B1EF998-D1F1-498A-9C02-4C95D8226515}" srcId="{745AA56C-6976-476D-8AFB-C180E90C079C}" destId="{20264DCC-3F21-449E-BF1C-8819865AF8AE}" srcOrd="0" destOrd="0" parTransId="{8865ED73-FC64-4555-90D2-ED3ECF101384}" sibTransId="{B8C09C4E-474C-4806-A448-40EB5310B527}"/>
    <dgm:cxn modelId="{B383BB9B-1209-495D-A738-413D54F2515C}" srcId="{A88E4D47-E256-427E-9340-EF812CDB0699}" destId="{90308F61-2959-4DEF-BA8C-44944B8417E2}" srcOrd="1" destOrd="0" parTransId="{04A8C210-1A97-4394-ACD3-F998B4DAF174}" sibTransId="{3CD9DA25-86C8-47BA-8026-12F40652A786}"/>
    <dgm:cxn modelId="{BE2EADA2-860E-4B6B-955B-576F4CEF4B6D}" srcId="{D50F12E1-B039-4A69-BC88-28DCFFE8CD5C}" destId="{A4F836DB-E663-47A9-9D99-04FC4D226EE9}" srcOrd="0" destOrd="0" parTransId="{C53DA1E2-A12E-4DB8-AB70-D9BB0A0FBC2D}" sibTransId="{5EA1DA92-A4F4-4C2F-BAD7-C110574EC27A}"/>
    <dgm:cxn modelId="{4FC64BA9-25BC-45CB-8427-F823A96FFFE5}" srcId="{90308F61-2959-4DEF-BA8C-44944B8417E2}" destId="{DAA2F227-7227-403E-9373-3C8C20EDEAC1}" srcOrd="0" destOrd="0" parTransId="{986B63C5-B15A-4099-AC81-9B8BD47C8AA0}" sibTransId="{6981CAA1-4A3C-4B38-BCBE-85397CECF251}"/>
    <dgm:cxn modelId="{7D8083B2-DD76-4D68-9418-4B6784391F45}" srcId="{A88E4D47-E256-427E-9340-EF812CDB0699}" destId="{95C70049-E320-4DCD-9535-918327B096CC}" srcOrd="3" destOrd="0" parTransId="{D83613D9-A81B-4C8C-8B94-9B9E97E6B013}" sibTransId="{5ABC1CD4-E8E7-419A-83CD-8869C6FC3C73}"/>
    <dgm:cxn modelId="{A59DEAC0-6B43-41DD-944A-EB4CB3FBBD76}" type="presOf" srcId="{90308F61-2959-4DEF-BA8C-44944B8417E2}" destId="{35923E0F-EC25-409F-AD37-5B1664D23A4D}" srcOrd="0" destOrd="0" presId="urn:microsoft.com/office/officeart/2005/8/layout/hProcess7"/>
    <dgm:cxn modelId="{272287CF-AB7F-4E0F-8BF6-882A06972CD6}" type="presOf" srcId="{A4F836DB-E663-47A9-9D99-04FC4D226EE9}" destId="{825EA005-63B8-4CE8-B5A0-CA9A2DFAA507}" srcOrd="0" destOrd="0" presId="urn:microsoft.com/office/officeart/2005/8/layout/hProcess7"/>
    <dgm:cxn modelId="{973DCAE7-5CB3-405B-98B2-B0CC71C344F6}" type="presOf" srcId="{DAA2F227-7227-403E-9373-3C8C20EDEAC1}" destId="{04ADBC05-3692-41E9-9FB0-7C13773AF880}" srcOrd="0" destOrd="0" presId="urn:microsoft.com/office/officeart/2005/8/layout/hProcess7"/>
    <dgm:cxn modelId="{C739BFE8-CD25-4A35-B376-76BFD182DA14}" type="presOf" srcId="{20264DCC-3F21-449E-BF1C-8819865AF8AE}" destId="{6531F95A-6BCE-4BC6-8FA3-3D3C0D84C70C}" srcOrd="0" destOrd="0" presId="urn:microsoft.com/office/officeart/2005/8/layout/hProcess7"/>
    <dgm:cxn modelId="{C444FB08-40F7-402E-BD4F-01E8C88CD3FA}" type="presParOf" srcId="{1522E255-74F3-47B9-91D7-4D16EE970F39}" destId="{4D6B1278-BAB5-43E3-8078-01D8C64006DE}" srcOrd="0" destOrd="0" presId="urn:microsoft.com/office/officeart/2005/8/layout/hProcess7"/>
    <dgm:cxn modelId="{856DBF01-4488-4E14-AD56-D6E6E42FF0DD}" type="presParOf" srcId="{4D6B1278-BAB5-43E3-8078-01D8C64006DE}" destId="{32633C1A-F5D1-429A-8D2D-7C30364FE869}" srcOrd="0" destOrd="0" presId="urn:microsoft.com/office/officeart/2005/8/layout/hProcess7"/>
    <dgm:cxn modelId="{FB3EDA91-0DAB-4DB1-9506-F76C546D81D5}" type="presParOf" srcId="{4D6B1278-BAB5-43E3-8078-01D8C64006DE}" destId="{33E0FD33-C538-4C5D-AB78-304B82A109DC}" srcOrd="1" destOrd="0" presId="urn:microsoft.com/office/officeart/2005/8/layout/hProcess7"/>
    <dgm:cxn modelId="{6A85F5EA-9304-40E8-8387-18B912AC87BC}" type="presParOf" srcId="{4D6B1278-BAB5-43E3-8078-01D8C64006DE}" destId="{825EA005-63B8-4CE8-B5A0-CA9A2DFAA507}" srcOrd="2" destOrd="0" presId="urn:microsoft.com/office/officeart/2005/8/layout/hProcess7"/>
    <dgm:cxn modelId="{079B83FD-A40D-4E88-8AFD-BB5E93AA741A}" type="presParOf" srcId="{1522E255-74F3-47B9-91D7-4D16EE970F39}" destId="{192FC558-7ED1-486B-87BF-7B669B688185}" srcOrd="1" destOrd="0" presId="urn:microsoft.com/office/officeart/2005/8/layout/hProcess7"/>
    <dgm:cxn modelId="{336B2970-7F21-40D9-B056-3815694DDAFA}" type="presParOf" srcId="{1522E255-74F3-47B9-91D7-4D16EE970F39}" destId="{FC49DBCC-B4AB-43DC-8375-3995795E7E29}" srcOrd="2" destOrd="0" presId="urn:microsoft.com/office/officeart/2005/8/layout/hProcess7"/>
    <dgm:cxn modelId="{9E747747-D70E-406F-9F16-EA136ACAA443}" type="presParOf" srcId="{FC49DBCC-B4AB-43DC-8375-3995795E7E29}" destId="{C5AD85D1-7EB6-4ACA-B4A6-C621DAD1D292}" srcOrd="0" destOrd="0" presId="urn:microsoft.com/office/officeart/2005/8/layout/hProcess7"/>
    <dgm:cxn modelId="{7D4995B3-E9E3-4808-9993-BEB9BAC7BDE2}" type="presParOf" srcId="{FC49DBCC-B4AB-43DC-8375-3995795E7E29}" destId="{0ED2472F-8D3B-412D-9D42-EE199BC6F83A}" srcOrd="1" destOrd="0" presId="urn:microsoft.com/office/officeart/2005/8/layout/hProcess7"/>
    <dgm:cxn modelId="{327B5A04-0D3F-47F9-952E-69ADE09A7068}" type="presParOf" srcId="{FC49DBCC-B4AB-43DC-8375-3995795E7E29}" destId="{7B4C7E63-76FB-454A-8ABD-DEA94035C066}" srcOrd="2" destOrd="0" presId="urn:microsoft.com/office/officeart/2005/8/layout/hProcess7"/>
    <dgm:cxn modelId="{52CA8D3E-3861-4816-B952-5E9A1888692B}" type="presParOf" srcId="{1522E255-74F3-47B9-91D7-4D16EE970F39}" destId="{E1331C34-6251-46C0-A1A2-F5B374A704E3}" srcOrd="3" destOrd="0" presId="urn:microsoft.com/office/officeart/2005/8/layout/hProcess7"/>
    <dgm:cxn modelId="{5246E72F-56DD-4DA2-A5DB-F3A642D93CEB}" type="presParOf" srcId="{1522E255-74F3-47B9-91D7-4D16EE970F39}" destId="{3D79D4E0-094C-4B0A-816C-F5B319BCBAE8}" srcOrd="4" destOrd="0" presId="urn:microsoft.com/office/officeart/2005/8/layout/hProcess7"/>
    <dgm:cxn modelId="{DE7FE616-D528-47A9-8A6A-629A3FD47FD1}" type="presParOf" srcId="{3D79D4E0-094C-4B0A-816C-F5B319BCBAE8}" destId="{35923E0F-EC25-409F-AD37-5B1664D23A4D}" srcOrd="0" destOrd="0" presId="urn:microsoft.com/office/officeart/2005/8/layout/hProcess7"/>
    <dgm:cxn modelId="{40F14DE7-8EDA-4167-8B00-62BDDB4689FD}" type="presParOf" srcId="{3D79D4E0-094C-4B0A-816C-F5B319BCBAE8}" destId="{12478F23-1C88-4561-8C93-702C4939BD3D}" srcOrd="1" destOrd="0" presId="urn:microsoft.com/office/officeart/2005/8/layout/hProcess7"/>
    <dgm:cxn modelId="{B3011CC9-154B-4224-8AEA-921D3043CF27}" type="presParOf" srcId="{3D79D4E0-094C-4B0A-816C-F5B319BCBAE8}" destId="{04ADBC05-3692-41E9-9FB0-7C13773AF880}" srcOrd="2" destOrd="0" presId="urn:microsoft.com/office/officeart/2005/8/layout/hProcess7"/>
    <dgm:cxn modelId="{00E89ED1-0735-41BC-ABAC-9D154BC472E4}" type="presParOf" srcId="{1522E255-74F3-47B9-91D7-4D16EE970F39}" destId="{1A645B86-2B41-4B58-9685-AE7AE8183890}" srcOrd="5" destOrd="0" presId="urn:microsoft.com/office/officeart/2005/8/layout/hProcess7"/>
    <dgm:cxn modelId="{6F9A5356-1F15-4EA4-83AD-8EC8D528BAB8}" type="presParOf" srcId="{1522E255-74F3-47B9-91D7-4D16EE970F39}" destId="{450F6A91-ADAD-4139-87EF-EF19D19C7F97}" srcOrd="6" destOrd="0" presId="urn:microsoft.com/office/officeart/2005/8/layout/hProcess7"/>
    <dgm:cxn modelId="{BD51DE9C-3844-4E6D-BA61-DB8BFF2B1B72}" type="presParOf" srcId="{450F6A91-ADAD-4139-87EF-EF19D19C7F97}" destId="{2BDE2B4A-4231-4C9F-99BE-D5C243F092FB}" srcOrd="0" destOrd="0" presId="urn:microsoft.com/office/officeart/2005/8/layout/hProcess7"/>
    <dgm:cxn modelId="{7F751855-C453-47CF-A9DB-27DEEDFAB409}" type="presParOf" srcId="{450F6A91-ADAD-4139-87EF-EF19D19C7F97}" destId="{E9A58CC5-B178-4525-862F-51BF615A50E7}" srcOrd="1" destOrd="0" presId="urn:microsoft.com/office/officeart/2005/8/layout/hProcess7"/>
    <dgm:cxn modelId="{962823E8-F4F0-4731-88CC-D676E574763B}" type="presParOf" srcId="{450F6A91-ADAD-4139-87EF-EF19D19C7F97}" destId="{CEBDB9F4-D86F-4650-AE58-D592403677E2}" srcOrd="2" destOrd="0" presId="urn:microsoft.com/office/officeart/2005/8/layout/hProcess7"/>
    <dgm:cxn modelId="{10B1ADF8-9D19-42E6-BBBB-DC2BAFF8F32A}" type="presParOf" srcId="{1522E255-74F3-47B9-91D7-4D16EE970F39}" destId="{ACE65B2F-3A51-4FCA-8AEC-E4D369885704}" srcOrd="7" destOrd="0" presId="urn:microsoft.com/office/officeart/2005/8/layout/hProcess7"/>
    <dgm:cxn modelId="{3478351E-8020-459E-8A56-7B5814E811A3}" type="presParOf" srcId="{1522E255-74F3-47B9-91D7-4D16EE970F39}" destId="{AB21C1F2-798B-4800-9E71-7B80D615407E}" srcOrd="8" destOrd="0" presId="urn:microsoft.com/office/officeart/2005/8/layout/hProcess7"/>
    <dgm:cxn modelId="{24D9CA30-9801-496B-98C8-C0AC23820442}" type="presParOf" srcId="{AB21C1F2-798B-4800-9E71-7B80D615407E}" destId="{48AC4D5A-EC2A-41A5-9F6B-4E0ECE85B2E8}" srcOrd="0" destOrd="0" presId="urn:microsoft.com/office/officeart/2005/8/layout/hProcess7"/>
    <dgm:cxn modelId="{DECD3467-B99B-4D35-9D5D-13888B60E3F7}" type="presParOf" srcId="{AB21C1F2-798B-4800-9E71-7B80D615407E}" destId="{DEA6902B-EFF3-4FDC-86F9-068332AB5FEA}" srcOrd="1" destOrd="0" presId="urn:microsoft.com/office/officeart/2005/8/layout/hProcess7"/>
    <dgm:cxn modelId="{1897BF62-0CD0-4570-9A1D-C4B476038309}" type="presParOf" srcId="{AB21C1F2-798B-4800-9E71-7B80D615407E}" destId="{6531F95A-6BCE-4BC6-8FA3-3D3C0D84C70C}" srcOrd="2" destOrd="0" presId="urn:microsoft.com/office/officeart/2005/8/layout/hProcess7"/>
    <dgm:cxn modelId="{0E2BA53D-3368-4E9C-ADC9-10B49A96F2ED}" type="presParOf" srcId="{1522E255-74F3-47B9-91D7-4D16EE970F39}" destId="{6BFC7FDF-C890-4F94-9943-A64EF2C74E4A}" srcOrd="9" destOrd="0" presId="urn:microsoft.com/office/officeart/2005/8/layout/hProcess7"/>
    <dgm:cxn modelId="{0C8E4D79-5543-4C83-A7CD-A9D43681D1D7}" type="presParOf" srcId="{1522E255-74F3-47B9-91D7-4D16EE970F39}" destId="{F96A6EC8-CCCF-44F3-BDE3-D8141F6AF4CC}" srcOrd="10" destOrd="0" presId="urn:microsoft.com/office/officeart/2005/8/layout/hProcess7"/>
    <dgm:cxn modelId="{3D5E8BF3-46A2-4856-BBC7-925496D5548B}" type="presParOf" srcId="{F96A6EC8-CCCF-44F3-BDE3-D8141F6AF4CC}" destId="{B2BF7F43-F811-434B-B0A1-B3E905FAEF53}" srcOrd="0" destOrd="0" presId="urn:microsoft.com/office/officeart/2005/8/layout/hProcess7"/>
    <dgm:cxn modelId="{38B699D0-BC4D-41CD-BBF8-A3F55F47EC50}" type="presParOf" srcId="{F96A6EC8-CCCF-44F3-BDE3-D8141F6AF4CC}" destId="{E1AFC76F-A2AB-4FE2-998B-B345E39019A6}" srcOrd="1" destOrd="0" presId="urn:microsoft.com/office/officeart/2005/8/layout/hProcess7"/>
    <dgm:cxn modelId="{94838603-1CA4-4A32-8886-ADF234C95FD5}" type="presParOf" srcId="{F96A6EC8-CCCF-44F3-BDE3-D8141F6AF4CC}" destId="{F7DC36AB-5E38-4899-8A1B-C3202BBD9AF8}" srcOrd="2" destOrd="0" presId="urn:microsoft.com/office/officeart/2005/8/layout/hProcess7"/>
    <dgm:cxn modelId="{0852B5A9-B895-4B91-B6AF-86DB9BE69ECE}" type="presParOf" srcId="{1522E255-74F3-47B9-91D7-4D16EE970F39}" destId="{C426EC50-5913-4157-8FE5-D5BB2DE06F06}" srcOrd="11" destOrd="0" presId="urn:microsoft.com/office/officeart/2005/8/layout/hProcess7"/>
    <dgm:cxn modelId="{FD635FFD-EB37-48F4-907D-9CAE33CF22EF}" type="presParOf" srcId="{1522E255-74F3-47B9-91D7-4D16EE970F39}" destId="{24BF1A53-B99B-4B3D-AE21-FD24A9719E35}" srcOrd="12" destOrd="0" presId="urn:microsoft.com/office/officeart/2005/8/layout/hProcess7"/>
    <dgm:cxn modelId="{947CE2CF-7556-4F48-BB75-91C6F8CDD674}" type="presParOf" srcId="{24BF1A53-B99B-4B3D-AE21-FD24A9719E35}" destId="{C1D40FF3-37BE-4224-B21D-EA59990889A3}" srcOrd="0" destOrd="0" presId="urn:microsoft.com/office/officeart/2005/8/layout/hProcess7"/>
    <dgm:cxn modelId="{5A6A755A-845B-44C1-A41F-BB41229B2348}" type="presParOf" srcId="{24BF1A53-B99B-4B3D-AE21-FD24A9719E35}" destId="{4CF919EF-7A30-4DFA-8401-A65BF0874BC0}"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b="1" dirty="0"/>
            <a:t>Sensitivity</a:t>
          </a:r>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custT="1">
        <dgm:style>
          <a:lnRef idx="3">
            <a:schemeClr val="lt1"/>
          </a:lnRef>
          <a:fillRef idx="1">
            <a:schemeClr val="accent3"/>
          </a:fillRef>
          <a:effectRef idx="1">
            <a:schemeClr val="accent3"/>
          </a:effectRef>
          <a:fontRef idx="minor">
            <a:schemeClr val="lt1"/>
          </a:fontRef>
        </dgm:style>
      </dgm:prSet>
      <dgm:spPr/>
      <dgm:t>
        <a:bodyPr/>
        <a:lstStyle/>
        <a:p>
          <a:r>
            <a:rPr lang="nl-NL" sz="1800" b="1" dirty="0"/>
            <a:t>Exploration</a:t>
          </a:r>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800" b="1" noProof="0" dirty="0"/>
            <a:t>Membership</a:t>
          </a:r>
          <a:endParaRPr lang="en-US" sz="1400" b="1"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custT="1">
        <dgm:style>
          <a:lnRef idx="3">
            <a:schemeClr val="lt1"/>
          </a:lnRef>
          <a:fillRef idx="1">
            <a:schemeClr val="accent5"/>
          </a:fillRef>
          <a:effectRef idx="1">
            <a:schemeClr val="accent5"/>
          </a:effectRef>
          <a:fontRef idx="minor">
            <a:schemeClr val="lt1"/>
          </a:fontRef>
        </dgm:style>
      </dgm:prSet>
      <dgm:spPr/>
      <dgm:t>
        <a:bodyPr/>
        <a:lstStyle/>
        <a:p>
          <a:r>
            <a:rPr lang="nl-NL" sz="1800" b="1" dirty="0"/>
            <a:t>Action</a:t>
          </a:r>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custScaleX="121973">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306F91-EED0-4BD1-B089-D7F72876602D}"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nl-NL"/>
        </a:p>
      </dgm:t>
    </dgm:pt>
    <dgm:pt modelId="{5E0A001F-2008-4588-AAEC-ACE7C626E842}">
      <dgm:prSet phldrT="[Tekst]"/>
      <dgm:spPr/>
      <dgm:t>
        <a:bodyPr/>
        <a:lstStyle/>
        <a:p>
          <a:r>
            <a:rPr lang="nl-NL" dirty="0"/>
            <a:t>Push</a:t>
          </a:r>
        </a:p>
      </dgm:t>
    </dgm:pt>
    <dgm:pt modelId="{02A065EA-52DC-4CAF-95EE-080ED97BE916}" type="parTrans" cxnId="{EF55416F-E994-4110-B8A1-F3EAB2C776F8}">
      <dgm:prSet/>
      <dgm:spPr/>
      <dgm:t>
        <a:bodyPr/>
        <a:lstStyle/>
        <a:p>
          <a:endParaRPr lang="nl-NL"/>
        </a:p>
      </dgm:t>
    </dgm:pt>
    <dgm:pt modelId="{991A8424-2301-4C55-911B-20AC665812EC}" type="sibTrans" cxnId="{EF55416F-E994-4110-B8A1-F3EAB2C776F8}">
      <dgm:prSet/>
      <dgm:spPr/>
      <dgm:t>
        <a:bodyPr/>
        <a:lstStyle/>
        <a:p>
          <a:endParaRPr lang="nl-NL"/>
        </a:p>
      </dgm:t>
    </dgm:pt>
    <dgm:pt modelId="{A12D77DF-028D-4C05-8303-3B511100787E}">
      <dgm:prSet phldrT="[Tekst]"/>
      <dgm:spPr/>
      <dgm:t>
        <a:bodyPr/>
        <a:lstStyle/>
        <a:p>
          <a:r>
            <a:rPr lang="nl-NL" dirty="0"/>
            <a:t>Pull</a:t>
          </a:r>
        </a:p>
      </dgm:t>
    </dgm:pt>
    <dgm:pt modelId="{032D7F35-FEFE-4081-9C95-CBBF790B567B}" type="parTrans" cxnId="{6DEF1A4F-1649-4C07-AB94-1E2BB1DDA4FC}">
      <dgm:prSet/>
      <dgm:spPr/>
      <dgm:t>
        <a:bodyPr/>
        <a:lstStyle/>
        <a:p>
          <a:endParaRPr lang="nl-NL"/>
        </a:p>
      </dgm:t>
    </dgm:pt>
    <dgm:pt modelId="{7754B7B8-E6B1-4819-82E9-930408FA8AFD}" type="sibTrans" cxnId="{6DEF1A4F-1649-4C07-AB94-1E2BB1DDA4FC}">
      <dgm:prSet/>
      <dgm:spPr/>
      <dgm:t>
        <a:bodyPr/>
        <a:lstStyle/>
        <a:p>
          <a:endParaRPr lang="nl-NL"/>
        </a:p>
      </dgm:t>
    </dgm:pt>
    <dgm:pt modelId="{AFB1D4E7-179B-4A76-BA60-D953C8293AEA}">
      <dgm:prSet phldrT="[Tekst]"/>
      <dgm:spPr/>
      <dgm:t>
        <a:bodyPr/>
        <a:lstStyle/>
        <a:p>
          <a:r>
            <a:rPr lang="nl-NL" dirty="0"/>
            <a:t>Personal</a:t>
          </a:r>
        </a:p>
      </dgm:t>
    </dgm:pt>
    <dgm:pt modelId="{C1DB9DBB-CF78-4450-BF5C-E2431CBB95E9}" type="parTrans" cxnId="{C7E5ADD0-9175-46E7-9FEB-68EA8EF15AAE}">
      <dgm:prSet/>
      <dgm:spPr/>
      <dgm:t>
        <a:bodyPr/>
        <a:lstStyle/>
        <a:p>
          <a:endParaRPr lang="nl-NL"/>
        </a:p>
      </dgm:t>
    </dgm:pt>
    <dgm:pt modelId="{899887D4-9574-4775-9FB6-EEAAB9BB7646}" type="sibTrans" cxnId="{C7E5ADD0-9175-46E7-9FEB-68EA8EF15AAE}">
      <dgm:prSet/>
      <dgm:spPr/>
      <dgm:t>
        <a:bodyPr/>
        <a:lstStyle/>
        <a:p>
          <a:endParaRPr lang="nl-NL"/>
        </a:p>
      </dgm:t>
    </dgm:pt>
    <dgm:pt modelId="{CBDA4A9D-0FCB-4B1E-B268-8F133B495A34}" type="pres">
      <dgm:prSet presAssocID="{DB306F91-EED0-4BD1-B089-D7F72876602D}" presName="cycle" presStyleCnt="0">
        <dgm:presLayoutVars>
          <dgm:dir/>
          <dgm:resizeHandles val="exact"/>
        </dgm:presLayoutVars>
      </dgm:prSet>
      <dgm:spPr/>
    </dgm:pt>
    <dgm:pt modelId="{C0E873C1-E586-428C-B1C1-7E3B4F13562A}" type="pres">
      <dgm:prSet presAssocID="{5E0A001F-2008-4588-AAEC-ACE7C626E842}" presName="node" presStyleLbl="node1" presStyleIdx="0" presStyleCnt="3">
        <dgm:presLayoutVars>
          <dgm:bulletEnabled val="1"/>
        </dgm:presLayoutVars>
      </dgm:prSet>
      <dgm:spPr/>
    </dgm:pt>
    <dgm:pt modelId="{27FA3F89-41E9-466F-9B82-1AD19F4CD380}" type="pres">
      <dgm:prSet presAssocID="{991A8424-2301-4C55-911B-20AC665812EC}" presName="sibTrans" presStyleLbl="sibTrans2D1" presStyleIdx="0" presStyleCnt="3"/>
      <dgm:spPr/>
    </dgm:pt>
    <dgm:pt modelId="{DD0068CE-67D2-487D-A727-7FBDEFF9C659}" type="pres">
      <dgm:prSet presAssocID="{991A8424-2301-4C55-911B-20AC665812EC}" presName="connectorText" presStyleLbl="sibTrans2D1" presStyleIdx="0" presStyleCnt="3"/>
      <dgm:spPr/>
    </dgm:pt>
    <dgm:pt modelId="{470E5500-99DE-4850-9EEC-0E6BF434882B}" type="pres">
      <dgm:prSet presAssocID="{A12D77DF-028D-4C05-8303-3B511100787E}" presName="node" presStyleLbl="node1" presStyleIdx="1" presStyleCnt="3">
        <dgm:presLayoutVars>
          <dgm:bulletEnabled val="1"/>
        </dgm:presLayoutVars>
      </dgm:prSet>
      <dgm:spPr/>
    </dgm:pt>
    <dgm:pt modelId="{643C6255-A486-4312-A42B-EC830F352224}" type="pres">
      <dgm:prSet presAssocID="{7754B7B8-E6B1-4819-82E9-930408FA8AFD}" presName="sibTrans" presStyleLbl="sibTrans2D1" presStyleIdx="1" presStyleCnt="3"/>
      <dgm:spPr/>
    </dgm:pt>
    <dgm:pt modelId="{C994695F-BE36-46C9-8028-82B2A36C1B9E}" type="pres">
      <dgm:prSet presAssocID="{7754B7B8-E6B1-4819-82E9-930408FA8AFD}" presName="connectorText" presStyleLbl="sibTrans2D1" presStyleIdx="1" presStyleCnt="3"/>
      <dgm:spPr/>
    </dgm:pt>
    <dgm:pt modelId="{0ED52F5C-AC8B-4757-BDAC-8DDFC8377B42}" type="pres">
      <dgm:prSet presAssocID="{AFB1D4E7-179B-4A76-BA60-D953C8293AEA}" presName="node" presStyleLbl="node1" presStyleIdx="2" presStyleCnt="3">
        <dgm:presLayoutVars>
          <dgm:bulletEnabled val="1"/>
        </dgm:presLayoutVars>
      </dgm:prSet>
      <dgm:spPr/>
    </dgm:pt>
    <dgm:pt modelId="{290B9573-F0F6-4463-B546-740B11C22233}" type="pres">
      <dgm:prSet presAssocID="{899887D4-9574-4775-9FB6-EEAAB9BB7646}" presName="sibTrans" presStyleLbl="sibTrans2D1" presStyleIdx="2" presStyleCnt="3"/>
      <dgm:spPr/>
    </dgm:pt>
    <dgm:pt modelId="{BC0771CA-5FAB-4314-9563-0DA80C8B27EC}" type="pres">
      <dgm:prSet presAssocID="{899887D4-9574-4775-9FB6-EEAAB9BB7646}" presName="connectorText" presStyleLbl="sibTrans2D1" presStyleIdx="2" presStyleCnt="3"/>
      <dgm:spPr/>
    </dgm:pt>
  </dgm:ptLst>
  <dgm:cxnLst>
    <dgm:cxn modelId="{2503C411-A491-4F72-AC5F-E9766393DF43}" type="presOf" srcId="{5E0A001F-2008-4588-AAEC-ACE7C626E842}" destId="{C0E873C1-E586-428C-B1C1-7E3B4F13562A}" srcOrd="0" destOrd="0" presId="urn:microsoft.com/office/officeart/2005/8/layout/cycle2"/>
    <dgm:cxn modelId="{C93B862C-CE30-4900-A0D2-1AC0666E9DFA}" type="presOf" srcId="{AFB1D4E7-179B-4A76-BA60-D953C8293AEA}" destId="{0ED52F5C-AC8B-4757-BDAC-8DDFC8377B42}" srcOrd="0" destOrd="0" presId="urn:microsoft.com/office/officeart/2005/8/layout/cycle2"/>
    <dgm:cxn modelId="{B81D565C-AB45-4DC8-9EDE-925893A93CA4}" type="presOf" srcId="{899887D4-9574-4775-9FB6-EEAAB9BB7646}" destId="{290B9573-F0F6-4463-B546-740B11C22233}" srcOrd="0" destOrd="0" presId="urn:microsoft.com/office/officeart/2005/8/layout/cycle2"/>
    <dgm:cxn modelId="{3012C842-2DF4-48D9-AB56-FAB065DD9052}" type="presOf" srcId="{899887D4-9574-4775-9FB6-EEAAB9BB7646}" destId="{BC0771CA-5FAB-4314-9563-0DA80C8B27EC}" srcOrd="1" destOrd="0" presId="urn:microsoft.com/office/officeart/2005/8/layout/cycle2"/>
    <dgm:cxn modelId="{4D5C4845-4FCD-41A8-B288-786A335CFD4A}" type="presOf" srcId="{991A8424-2301-4C55-911B-20AC665812EC}" destId="{27FA3F89-41E9-466F-9B82-1AD19F4CD380}" srcOrd="0" destOrd="0" presId="urn:microsoft.com/office/officeart/2005/8/layout/cycle2"/>
    <dgm:cxn modelId="{348AD64E-B2D0-455E-8F49-EF6963D6B053}" type="presOf" srcId="{991A8424-2301-4C55-911B-20AC665812EC}" destId="{DD0068CE-67D2-487D-A727-7FBDEFF9C659}" srcOrd="1" destOrd="0" presId="urn:microsoft.com/office/officeart/2005/8/layout/cycle2"/>
    <dgm:cxn modelId="{6DEF1A4F-1649-4C07-AB94-1E2BB1DDA4FC}" srcId="{DB306F91-EED0-4BD1-B089-D7F72876602D}" destId="{A12D77DF-028D-4C05-8303-3B511100787E}" srcOrd="1" destOrd="0" parTransId="{032D7F35-FEFE-4081-9C95-CBBF790B567B}" sibTransId="{7754B7B8-E6B1-4819-82E9-930408FA8AFD}"/>
    <dgm:cxn modelId="{EF55416F-E994-4110-B8A1-F3EAB2C776F8}" srcId="{DB306F91-EED0-4BD1-B089-D7F72876602D}" destId="{5E0A001F-2008-4588-AAEC-ACE7C626E842}" srcOrd="0" destOrd="0" parTransId="{02A065EA-52DC-4CAF-95EE-080ED97BE916}" sibTransId="{991A8424-2301-4C55-911B-20AC665812EC}"/>
    <dgm:cxn modelId="{B39D4B55-144B-4937-9344-B05820BA383A}" type="presOf" srcId="{7754B7B8-E6B1-4819-82E9-930408FA8AFD}" destId="{C994695F-BE36-46C9-8028-82B2A36C1B9E}" srcOrd="1" destOrd="0" presId="urn:microsoft.com/office/officeart/2005/8/layout/cycle2"/>
    <dgm:cxn modelId="{980763B3-2E2A-416E-9544-0D5434DBDA8A}" type="presOf" srcId="{DB306F91-EED0-4BD1-B089-D7F72876602D}" destId="{CBDA4A9D-0FCB-4B1E-B268-8F133B495A34}" srcOrd="0" destOrd="0" presId="urn:microsoft.com/office/officeart/2005/8/layout/cycle2"/>
    <dgm:cxn modelId="{C7E5ADD0-9175-46E7-9FEB-68EA8EF15AAE}" srcId="{DB306F91-EED0-4BD1-B089-D7F72876602D}" destId="{AFB1D4E7-179B-4A76-BA60-D953C8293AEA}" srcOrd="2" destOrd="0" parTransId="{C1DB9DBB-CF78-4450-BF5C-E2431CBB95E9}" sibTransId="{899887D4-9574-4775-9FB6-EEAAB9BB7646}"/>
    <dgm:cxn modelId="{31A0AAE6-57A4-4EE1-8AF7-31CB410D3706}" type="presOf" srcId="{A12D77DF-028D-4C05-8303-3B511100787E}" destId="{470E5500-99DE-4850-9EEC-0E6BF434882B}" srcOrd="0" destOrd="0" presId="urn:microsoft.com/office/officeart/2005/8/layout/cycle2"/>
    <dgm:cxn modelId="{03FB0DEF-8A8E-481D-8677-222BB286D145}" type="presOf" srcId="{7754B7B8-E6B1-4819-82E9-930408FA8AFD}" destId="{643C6255-A486-4312-A42B-EC830F352224}" srcOrd="0" destOrd="0" presId="urn:microsoft.com/office/officeart/2005/8/layout/cycle2"/>
    <dgm:cxn modelId="{97E9EC19-A2BA-427F-B5E2-8AE6B5299623}" type="presParOf" srcId="{CBDA4A9D-0FCB-4B1E-B268-8F133B495A34}" destId="{C0E873C1-E586-428C-B1C1-7E3B4F13562A}" srcOrd="0" destOrd="0" presId="urn:microsoft.com/office/officeart/2005/8/layout/cycle2"/>
    <dgm:cxn modelId="{C64270EC-F3DF-4F07-A7F7-649CE6A82784}" type="presParOf" srcId="{CBDA4A9D-0FCB-4B1E-B268-8F133B495A34}" destId="{27FA3F89-41E9-466F-9B82-1AD19F4CD380}" srcOrd="1" destOrd="0" presId="urn:microsoft.com/office/officeart/2005/8/layout/cycle2"/>
    <dgm:cxn modelId="{9CB75C32-0DE5-4B1A-9A6A-74C427555084}" type="presParOf" srcId="{27FA3F89-41E9-466F-9B82-1AD19F4CD380}" destId="{DD0068CE-67D2-487D-A727-7FBDEFF9C659}" srcOrd="0" destOrd="0" presId="urn:microsoft.com/office/officeart/2005/8/layout/cycle2"/>
    <dgm:cxn modelId="{1B4CB711-C1DA-4245-B270-5B54548C993C}" type="presParOf" srcId="{CBDA4A9D-0FCB-4B1E-B268-8F133B495A34}" destId="{470E5500-99DE-4850-9EEC-0E6BF434882B}" srcOrd="2" destOrd="0" presId="urn:microsoft.com/office/officeart/2005/8/layout/cycle2"/>
    <dgm:cxn modelId="{9562668F-393F-454E-8411-13748540361B}" type="presParOf" srcId="{CBDA4A9D-0FCB-4B1E-B268-8F133B495A34}" destId="{643C6255-A486-4312-A42B-EC830F352224}" srcOrd="3" destOrd="0" presId="urn:microsoft.com/office/officeart/2005/8/layout/cycle2"/>
    <dgm:cxn modelId="{809F72AA-32A1-4ECD-AC4A-EE3D0A198D6E}" type="presParOf" srcId="{643C6255-A486-4312-A42B-EC830F352224}" destId="{C994695F-BE36-46C9-8028-82B2A36C1B9E}" srcOrd="0" destOrd="0" presId="urn:microsoft.com/office/officeart/2005/8/layout/cycle2"/>
    <dgm:cxn modelId="{23153BE4-087A-454C-B33C-C6EC88A4A67B}" type="presParOf" srcId="{CBDA4A9D-0FCB-4B1E-B268-8F133B495A34}" destId="{0ED52F5C-AC8B-4757-BDAC-8DDFC8377B42}" srcOrd="4" destOrd="0" presId="urn:microsoft.com/office/officeart/2005/8/layout/cycle2"/>
    <dgm:cxn modelId="{72EFA014-D19D-46E1-B09F-1D3DB45A0CA8}" type="presParOf" srcId="{CBDA4A9D-0FCB-4B1E-B268-8F133B495A34}" destId="{290B9573-F0F6-4463-B546-740B11C22233}" srcOrd="5" destOrd="0" presId="urn:microsoft.com/office/officeart/2005/8/layout/cycle2"/>
    <dgm:cxn modelId="{BC89D33E-711C-486E-94C2-C6DD4D958E7C}" type="presParOf" srcId="{290B9573-F0F6-4463-B546-740B11C22233}" destId="{BC0771CA-5FAB-4314-9563-0DA80C8B27E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lstStyle/>
        <a:p>
          <a:r>
            <a:rPr lang="en-US" sz="1600" dirty="0"/>
            <a:t>7 workshops</a:t>
          </a:r>
          <a:endParaRPr lang="bg-BG" sz="1600"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a:solidFill>
                <a:srgbClr val="FFFF00"/>
              </a:solidFill>
            </a:rPr>
            <a:t>Coaching and parenting</a:t>
          </a:r>
          <a:endParaRPr lang="bg-BG" b="1" dirty="0">
            <a:solidFill>
              <a:srgbClr val="FFFF00"/>
            </a:solidFill>
          </a:endParaRP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a:solidFill>
                <a:srgbClr val="FFFF00"/>
              </a:solidFill>
            </a:rPr>
            <a:t>Critical thinking</a:t>
          </a:r>
          <a:endParaRPr lang="bg-BG" b="1" dirty="0">
            <a:solidFill>
              <a:srgbClr val="FFFF00"/>
            </a:solidFill>
          </a:endParaRP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a:solidFill>
                <a:srgbClr val="FFFF00"/>
              </a:solidFill>
            </a:rPr>
            <a:t>Anger management</a:t>
          </a:r>
          <a:endParaRPr lang="bg-BG" b="1" dirty="0">
            <a:solidFill>
              <a:srgbClr val="FFFF00"/>
            </a:solidFill>
          </a:endParaRP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5"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2800" noProof="0" dirty="0"/>
            <a:t>Triggers for</a:t>
          </a:r>
        </a:p>
        <a:p>
          <a:r>
            <a:rPr lang="en-GB" sz="2800" noProof="0" dirty="0"/>
            <a:t>Radicalisation</a:t>
          </a:r>
        </a:p>
      </dgm:t>
    </dgm:pt>
    <dgm:pt modelId="{0FEBD652-D631-44B7-B020-656AA8BB8902}" type="parTrans" cxnId="{1984FAEB-70AE-4BAD-AD87-70BD256D86D4}">
      <dgm:prSet/>
      <dgm:spPr/>
      <dgm:t>
        <a:bodyPr/>
        <a:lstStyle/>
        <a:p>
          <a:endParaRPr lang="en-GB" noProof="0" dirty="0"/>
        </a:p>
      </dgm:t>
    </dgm:pt>
    <dgm:pt modelId="{0B6D78A5-9C00-4844-90A6-3A38D98113D4}" type="sibTrans" cxnId="{1984FAEB-70AE-4BAD-AD87-70BD256D86D4}">
      <dgm:prSet/>
      <dgm:spPr/>
      <dgm:t>
        <a:bodyPr/>
        <a:lstStyle/>
        <a:p>
          <a:endParaRPr lang="en-GB" noProof="0" dirty="0"/>
        </a:p>
      </dgm:t>
    </dgm:pt>
    <dgm:pt modelId="{1E3B7E0B-230F-4AE1-AE3D-28113F23058D}">
      <dgm:prSet phldrT="[Tekst]" custT="1"/>
      <dgm:spPr/>
      <dgm:t>
        <a:bodyPr/>
        <a:lstStyle/>
        <a:p>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search for identity</a:t>
          </a:r>
          <a:endParaRPr lang="en-GB" sz="1600" noProof="0" dirty="0"/>
        </a:p>
      </dgm:t>
    </dgm:pt>
    <dgm:pt modelId="{105139FF-8B03-425D-9B9C-6C9D44CE0F74}" type="parTrans" cxnId="{0FBA629F-7A0A-4938-8103-DE6124F8572E}">
      <dgm:prSet/>
      <dgm:spPr/>
      <dgm:t>
        <a:bodyPr/>
        <a:lstStyle/>
        <a:p>
          <a:endParaRPr lang="en-GB" noProof="0" dirty="0"/>
        </a:p>
      </dgm:t>
    </dgm:pt>
    <dgm:pt modelId="{9696EC50-F4CB-44A9-BE8E-51DA8A9C44F0}" type="sibTrans" cxnId="{0FBA629F-7A0A-4938-8103-DE6124F8572E}">
      <dgm:prSet/>
      <dgm:spPr/>
      <dgm:t>
        <a:bodyPr/>
        <a:lstStyle/>
        <a:p>
          <a:endParaRPr lang="en-GB" noProof="0" dirty="0"/>
        </a:p>
      </dgm:t>
    </dgm:pt>
    <dgm:pt modelId="{01E8EB0F-9658-4FBA-A941-0EA679CC3F65}">
      <dgm:prSet phldrT="[Tekst]" custT="1"/>
      <dgm:spPr/>
      <dgm: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personal fulfilment</a:t>
          </a:r>
        </a:p>
      </dgm:t>
    </dgm:pt>
    <dgm:pt modelId="{9DD6DEDB-AC4A-4306-A1D7-8469D7DE61E7}" type="parTrans" cxnId="{383E9117-BB43-47EA-97A3-06AE079AB09E}">
      <dgm:prSet/>
      <dgm:spPr/>
      <dgm:t>
        <a:bodyPr/>
        <a:lstStyle/>
        <a:p>
          <a:endParaRPr lang="en-GB" noProof="0" dirty="0"/>
        </a:p>
      </dgm:t>
    </dgm:pt>
    <dgm:pt modelId="{C8503BA7-3F39-4377-AE53-4F3BC29D7F61}" type="sibTrans" cxnId="{383E9117-BB43-47EA-97A3-06AE079AB09E}">
      <dgm:prSet/>
      <dgm:spPr/>
      <dgm:t>
        <a:bodyPr/>
        <a:lstStyle/>
        <a:p>
          <a:endParaRPr lang="en-GB" noProof="0" dirty="0"/>
        </a:p>
      </dgm:t>
    </dgm:pt>
    <dgm:pt modelId="{044B7FFF-855E-4D75-B136-CE828AF8B19D}">
      <dgm:prSet phldrT="[Tekst]" custT="1"/>
      <dgm:spPr/>
      <dgm: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lack of self-esteem</a:t>
          </a:r>
        </a:p>
      </dgm:t>
    </dgm:pt>
    <dgm:pt modelId="{6FC990A5-46D1-4191-B006-1F1F8B2E088F}" type="parTrans" cxnId="{2E935892-AFD8-454E-9DC5-45F2953C5C0A}">
      <dgm:prSet/>
      <dgm:spPr/>
      <dgm:t>
        <a:bodyPr/>
        <a:lstStyle/>
        <a:p>
          <a:endParaRPr lang="en-GB" noProof="0" dirty="0"/>
        </a:p>
      </dgm:t>
    </dgm:pt>
    <dgm:pt modelId="{EF20D5BB-57D4-41E2-AD04-727058CBA479}" type="sibTrans" cxnId="{2E935892-AFD8-454E-9DC5-45F2953C5C0A}">
      <dgm:prSet/>
      <dgm:spPr/>
      <dgm:t>
        <a:bodyPr/>
        <a:lstStyle/>
        <a:p>
          <a:endParaRPr lang="en-GB" noProof="0" dirty="0"/>
        </a:p>
      </dgm:t>
    </dgm:pt>
    <dgm:pt modelId="{EA63BF97-BAAE-459F-BCF7-946B308353ED}">
      <dgm:prSet custT="1"/>
      <dgm:spPr/>
      <dgm: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individual frustration </a:t>
          </a:r>
          <a:b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b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and insult</a:t>
          </a:r>
        </a:p>
      </dgm:t>
    </dgm:pt>
    <dgm:pt modelId="{781B4CE3-7BEF-4CCB-84F9-48101ACA3D7E}" type="parTrans" cxnId="{55887BA1-686D-4893-956C-A92358DB3B64}">
      <dgm:prSet/>
      <dgm:spPr/>
      <dgm:t>
        <a:bodyPr/>
        <a:lstStyle/>
        <a:p>
          <a:endParaRPr lang="en-GB" noProof="0" dirty="0"/>
        </a:p>
      </dgm:t>
    </dgm:pt>
    <dgm:pt modelId="{829FCC57-428C-4A56-8B7A-049A48FA0EB4}" type="sibTrans" cxnId="{55887BA1-686D-4893-956C-A92358DB3B64}">
      <dgm:prSet/>
      <dgm:spPr/>
      <dgm:t>
        <a:bodyPr/>
        <a:lstStyle/>
        <a:p>
          <a:endParaRPr lang="en-GB" noProof="0" dirty="0"/>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custScaleX="130059">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custScaleX="130059">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custScaleX="130059">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custScaleX="130059">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w="3175">
          <a:solidFill>
            <a:srgbClr val="FF6600"/>
          </a:solidFill>
        </a:ln>
      </dgm:spPr>
      <dgm:t>
        <a:bodyPr/>
        <a:lstStyle/>
        <a:p>
          <a:r>
            <a:rPr lang="en-US" sz="1600" b="1" dirty="0"/>
            <a:t>Natural and automatic response</a:t>
          </a:r>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w="3175">
          <a:solidFill>
            <a:srgbClr val="FF6600"/>
          </a:solidFill>
        </a:ln>
      </dgm:spPr>
      <dgm:t>
        <a:bodyPr/>
        <a:lstStyle/>
        <a:p>
          <a:r>
            <a:rPr lang="en-US" sz="1600" b="1" dirty="0"/>
            <a:t>Fundamental yet often secondary emotion</a:t>
          </a:r>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w="3175">
          <a:solidFill>
            <a:srgbClr val="FF6600"/>
          </a:solidFill>
        </a:ln>
      </dgm:spPr>
      <dgm:t>
        <a:bodyPr/>
        <a:lstStyle/>
        <a:p>
          <a:r>
            <a:rPr lang="en-US" sz="1600" b="1" dirty="0"/>
            <a:t>Push factor</a:t>
          </a:r>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w="3175">
          <a:solidFill>
            <a:srgbClr val="FF6600"/>
          </a:solidFill>
        </a:ln>
      </dgm:spPr>
      <dgm:t>
        <a:bodyPr/>
        <a:lstStyle/>
        <a:p>
          <a:r>
            <a:rPr lang="en-US" sz="1600" b="1" dirty="0"/>
            <a:t>Managing it is a skill</a:t>
          </a:r>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solidFill>
          <a:schemeClr val="bg1"/>
        </a:solid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w="3175">
          <a:solidFill>
            <a:srgbClr val="FF6600"/>
          </a:solidFill>
        </a:ln>
      </dgm:spPr>
      <dgm:t>
        <a:bodyPr/>
        <a:lstStyle/>
        <a:p>
          <a:r>
            <a:rPr lang="en-US" sz="1600" b="1" dirty="0"/>
            <a:t>Direct vs chronical</a:t>
          </a:r>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0183A-5FFD-43A9-A6CA-DC3EFFA9B0F8}" type="doc">
      <dgm:prSet loTypeId="urn:microsoft.com/office/officeart/2005/8/layout/hProcess11" loCatId="process" qsTypeId="urn:microsoft.com/office/officeart/2005/8/quickstyle/simple1" qsCatId="simple" csTypeId="urn:microsoft.com/office/officeart/2005/8/colors/colorful3" csCatId="colorful" phldr="1"/>
      <dgm:spPr/>
    </dgm:pt>
    <dgm:pt modelId="{B0A50FF2-0CF7-45DC-9C33-9048D41029CA}">
      <dgm:prSet phldrT="[Tekst]" phldr="1"/>
      <dgm:spPr/>
      <dgm:t>
        <a:bodyPr/>
        <a:lstStyle/>
        <a:p>
          <a:endParaRPr lang="nl-NL" dirty="0"/>
        </a:p>
      </dgm:t>
    </dgm:pt>
    <dgm:pt modelId="{5019C60D-BA71-4BBE-999F-5997C022FB90}" type="parTrans" cxnId="{8A69B465-1820-4987-92DF-D20C5C68FA2E}">
      <dgm:prSet/>
      <dgm:spPr/>
      <dgm:t>
        <a:bodyPr/>
        <a:lstStyle/>
        <a:p>
          <a:endParaRPr lang="nl-NL"/>
        </a:p>
      </dgm:t>
    </dgm:pt>
    <dgm:pt modelId="{FDCEC296-08C2-4235-811E-8C1EB0B81EE4}" type="sibTrans" cxnId="{8A69B465-1820-4987-92DF-D20C5C68FA2E}">
      <dgm:prSet/>
      <dgm:spPr/>
      <dgm:t>
        <a:bodyPr/>
        <a:lstStyle/>
        <a:p>
          <a:endParaRPr lang="nl-NL"/>
        </a:p>
      </dgm:t>
    </dgm:pt>
    <dgm:pt modelId="{90C66CBF-61AB-461B-B1A0-65D37A45AD8F}">
      <dgm:prSet phldrT="[Tekst]" phldr="1"/>
      <dgm:spPr/>
      <dgm:t>
        <a:bodyPr/>
        <a:lstStyle/>
        <a:p>
          <a:endParaRPr lang="nl-NL" dirty="0"/>
        </a:p>
      </dgm:t>
    </dgm:pt>
    <dgm:pt modelId="{3743E8FD-210B-4B1C-835D-F35C35F1B011}" type="parTrans" cxnId="{78939451-6439-4D76-87A0-F9CF954520D1}">
      <dgm:prSet/>
      <dgm:spPr/>
      <dgm:t>
        <a:bodyPr/>
        <a:lstStyle/>
        <a:p>
          <a:endParaRPr lang="nl-NL"/>
        </a:p>
      </dgm:t>
    </dgm:pt>
    <dgm:pt modelId="{C7716A37-B8FE-4D7A-BEB9-C426C53F27B6}" type="sibTrans" cxnId="{78939451-6439-4D76-87A0-F9CF954520D1}">
      <dgm:prSet/>
      <dgm:spPr/>
      <dgm:t>
        <a:bodyPr/>
        <a:lstStyle/>
        <a:p>
          <a:endParaRPr lang="nl-NL"/>
        </a:p>
      </dgm:t>
    </dgm:pt>
    <dgm:pt modelId="{CBF3C95E-98A8-421B-8AEE-9C44FA757632}">
      <dgm:prSet phldrT="[Tekst]" phldr="1"/>
      <dgm:spPr/>
      <dgm:t>
        <a:bodyPr/>
        <a:lstStyle/>
        <a:p>
          <a:endParaRPr lang="nl-NL" dirty="0"/>
        </a:p>
      </dgm:t>
    </dgm:pt>
    <dgm:pt modelId="{FCD5F5FA-3F7C-47F3-AFD0-815DDF58834B}" type="parTrans" cxnId="{E29D9E46-F0A8-4EB7-AE0D-988E1F65BCB0}">
      <dgm:prSet/>
      <dgm:spPr/>
      <dgm:t>
        <a:bodyPr/>
        <a:lstStyle/>
        <a:p>
          <a:endParaRPr lang="nl-NL"/>
        </a:p>
      </dgm:t>
    </dgm:pt>
    <dgm:pt modelId="{A7EFDA66-1204-4636-AD0B-645B3F9DA2E4}" type="sibTrans" cxnId="{E29D9E46-F0A8-4EB7-AE0D-988E1F65BCB0}">
      <dgm:prSet/>
      <dgm:spPr/>
      <dgm:t>
        <a:bodyPr/>
        <a:lstStyle/>
        <a:p>
          <a:endParaRPr lang="nl-NL"/>
        </a:p>
      </dgm:t>
    </dgm:pt>
    <dgm:pt modelId="{736D05A5-9150-4511-AF1B-DA50CD25F6E0}">
      <dgm:prSet/>
      <dgm:spPr/>
      <dgm:t>
        <a:bodyPr/>
        <a:lstStyle/>
        <a:p>
          <a:endParaRPr lang="nl-NL"/>
        </a:p>
      </dgm:t>
    </dgm:pt>
    <dgm:pt modelId="{E5591402-2954-48D0-9FDE-2FDE78524722}" type="parTrans" cxnId="{3F22C996-9A16-4497-B202-12817A2765C8}">
      <dgm:prSet/>
      <dgm:spPr/>
      <dgm:t>
        <a:bodyPr/>
        <a:lstStyle/>
        <a:p>
          <a:endParaRPr lang="nl-NL"/>
        </a:p>
      </dgm:t>
    </dgm:pt>
    <dgm:pt modelId="{7E98F2B4-0493-4408-9E3A-0A26A0406E5D}" type="sibTrans" cxnId="{3F22C996-9A16-4497-B202-12817A2765C8}">
      <dgm:prSet/>
      <dgm:spPr/>
      <dgm:t>
        <a:bodyPr/>
        <a:lstStyle/>
        <a:p>
          <a:endParaRPr lang="nl-NL"/>
        </a:p>
      </dgm:t>
    </dgm:pt>
    <dgm:pt modelId="{5B709A29-4FC8-45EB-B08B-3C71A0CFF310}" type="pres">
      <dgm:prSet presAssocID="{6E70183A-5FFD-43A9-A6CA-DC3EFFA9B0F8}" presName="Name0" presStyleCnt="0">
        <dgm:presLayoutVars>
          <dgm:dir/>
          <dgm:resizeHandles val="exact"/>
        </dgm:presLayoutVars>
      </dgm:prSet>
      <dgm:spPr/>
    </dgm:pt>
    <dgm:pt modelId="{12D060AC-6117-4810-9E5D-50871D5FE166}" type="pres">
      <dgm:prSet presAssocID="{6E70183A-5FFD-43A9-A6CA-DC3EFFA9B0F8}" presName="arrow" presStyleLbl="bgShp" presStyleIdx="0" presStyleCnt="1"/>
      <dgm:spPr/>
    </dgm:pt>
    <dgm:pt modelId="{F41F7F08-C915-417B-99AE-6EA58B06E18F}" type="pres">
      <dgm:prSet presAssocID="{6E70183A-5FFD-43A9-A6CA-DC3EFFA9B0F8}" presName="points" presStyleCnt="0"/>
      <dgm:spPr/>
    </dgm:pt>
    <dgm:pt modelId="{1127CA7C-6607-49ED-8A4C-95729D9E6617}" type="pres">
      <dgm:prSet presAssocID="{B0A50FF2-0CF7-45DC-9C33-9048D41029CA}" presName="compositeA" presStyleCnt="0"/>
      <dgm:spPr/>
    </dgm:pt>
    <dgm:pt modelId="{0195F9A1-A416-4655-87A2-5A32CA81E0F3}" type="pres">
      <dgm:prSet presAssocID="{B0A50FF2-0CF7-45DC-9C33-9048D41029CA}" presName="textA" presStyleLbl="revTx" presStyleIdx="0" presStyleCnt="4">
        <dgm:presLayoutVars>
          <dgm:bulletEnabled val="1"/>
        </dgm:presLayoutVars>
      </dgm:prSet>
      <dgm:spPr/>
    </dgm:pt>
    <dgm:pt modelId="{27667D27-2CD7-43D0-99A1-F82B428A1B5A}" type="pres">
      <dgm:prSet presAssocID="{B0A50FF2-0CF7-45DC-9C33-9048D41029CA}" presName="circleA" presStyleLbl="node1" presStyleIdx="0" presStyleCnt="4"/>
      <dgm:spPr/>
    </dgm:pt>
    <dgm:pt modelId="{23D502F0-E827-46E5-B0FF-EE76509B3A10}" type="pres">
      <dgm:prSet presAssocID="{B0A50FF2-0CF7-45DC-9C33-9048D41029CA}" presName="spaceA" presStyleCnt="0"/>
      <dgm:spPr/>
    </dgm:pt>
    <dgm:pt modelId="{E1C53D11-80CE-49C6-BD85-FA920A33D584}" type="pres">
      <dgm:prSet presAssocID="{FDCEC296-08C2-4235-811E-8C1EB0B81EE4}" presName="space" presStyleCnt="0"/>
      <dgm:spPr/>
    </dgm:pt>
    <dgm:pt modelId="{EC1CA757-5EF2-4C89-9B6D-FEB57D343ABE}" type="pres">
      <dgm:prSet presAssocID="{736D05A5-9150-4511-AF1B-DA50CD25F6E0}" presName="compositeB" presStyleCnt="0"/>
      <dgm:spPr/>
    </dgm:pt>
    <dgm:pt modelId="{800EA3AA-EFA4-48A9-A718-0D254565C68F}" type="pres">
      <dgm:prSet presAssocID="{736D05A5-9150-4511-AF1B-DA50CD25F6E0}" presName="textB" presStyleLbl="revTx" presStyleIdx="1" presStyleCnt="4">
        <dgm:presLayoutVars>
          <dgm:bulletEnabled val="1"/>
        </dgm:presLayoutVars>
      </dgm:prSet>
      <dgm:spPr/>
    </dgm:pt>
    <dgm:pt modelId="{AED1DAEC-B24A-4467-8B84-67F0364164DF}" type="pres">
      <dgm:prSet presAssocID="{736D05A5-9150-4511-AF1B-DA50CD25F6E0}" presName="circleB" presStyleLbl="node1" presStyleIdx="1" presStyleCnt="4"/>
      <dgm:spPr/>
    </dgm:pt>
    <dgm:pt modelId="{F14D4806-3C10-49F6-B80D-BD385ED29806}" type="pres">
      <dgm:prSet presAssocID="{736D05A5-9150-4511-AF1B-DA50CD25F6E0}" presName="spaceB" presStyleCnt="0"/>
      <dgm:spPr/>
    </dgm:pt>
    <dgm:pt modelId="{DF3D7453-FA99-4FB5-BB3A-701B148A0EC0}" type="pres">
      <dgm:prSet presAssocID="{7E98F2B4-0493-4408-9E3A-0A26A0406E5D}" presName="space" presStyleCnt="0"/>
      <dgm:spPr/>
    </dgm:pt>
    <dgm:pt modelId="{2C0877CA-E66A-43F4-B4AB-3C4DF573ADD2}" type="pres">
      <dgm:prSet presAssocID="{90C66CBF-61AB-461B-B1A0-65D37A45AD8F}" presName="compositeA" presStyleCnt="0"/>
      <dgm:spPr/>
    </dgm:pt>
    <dgm:pt modelId="{DF2B9A2C-EC7B-49BF-9CFF-808CC3674B5A}" type="pres">
      <dgm:prSet presAssocID="{90C66CBF-61AB-461B-B1A0-65D37A45AD8F}" presName="textA" presStyleLbl="revTx" presStyleIdx="2" presStyleCnt="4">
        <dgm:presLayoutVars>
          <dgm:bulletEnabled val="1"/>
        </dgm:presLayoutVars>
      </dgm:prSet>
      <dgm:spPr/>
    </dgm:pt>
    <dgm:pt modelId="{075486B8-4CF6-439E-B422-D3A3A0F8BFE7}" type="pres">
      <dgm:prSet presAssocID="{90C66CBF-61AB-461B-B1A0-65D37A45AD8F}" presName="circleA" presStyleLbl="node1" presStyleIdx="2" presStyleCnt="4"/>
      <dgm:spPr/>
    </dgm:pt>
    <dgm:pt modelId="{06BB3487-A599-4E99-BF4F-B8CBF6DFD3EF}" type="pres">
      <dgm:prSet presAssocID="{90C66CBF-61AB-461B-B1A0-65D37A45AD8F}" presName="spaceA" presStyleCnt="0"/>
      <dgm:spPr/>
    </dgm:pt>
    <dgm:pt modelId="{B0A51B13-34B1-4FAD-A54F-1F7D7CFCDF2E}" type="pres">
      <dgm:prSet presAssocID="{C7716A37-B8FE-4D7A-BEB9-C426C53F27B6}" presName="space" presStyleCnt="0"/>
      <dgm:spPr/>
    </dgm:pt>
    <dgm:pt modelId="{262E57FD-B0B7-4DFF-B4C9-404F3D964C34}" type="pres">
      <dgm:prSet presAssocID="{CBF3C95E-98A8-421B-8AEE-9C44FA757632}" presName="compositeB" presStyleCnt="0"/>
      <dgm:spPr/>
    </dgm:pt>
    <dgm:pt modelId="{759B97A2-01C5-4D4F-B8FA-AAF02777FF1A}" type="pres">
      <dgm:prSet presAssocID="{CBF3C95E-98A8-421B-8AEE-9C44FA757632}" presName="textB" presStyleLbl="revTx" presStyleIdx="3" presStyleCnt="4">
        <dgm:presLayoutVars>
          <dgm:bulletEnabled val="1"/>
        </dgm:presLayoutVars>
      </dgm:prSet>
      <dgm:spPr/>
    </dgm:pt>
    <dgm:pt modelId="{8C5EA562-EEBC-4A0A-A58F-FCE647968918}" type="pres">
      <dgm:prSet presAssocID="{CBF3C95E-98A8-421B-8AEE-9C44FA757632}" presName="circleB" presStyleLbl="node1" presStyleIdx="3" presStyleCnt="4"/>
      <dgm:spPr/>
    </dgm:pt>
    <dgm:pt modelId="{FF8C4531-9839-4DC3-8FC5-D09290417C31}" type="pres">
      <dgm:prSet presAssocID="{CBF3C95E-98A8-421B-8AEE-9C44FA757632}" presName="spaceB" presStyleCnt="0"/>
      <dgm:spPr/>
    </dgm:pt>
  </dgm:ptLst>
  <dgm:cxnLst>
    <dgm:cxn modelId="{8A69B465-1820-4987-92DF-D20C5C68FA2E}" srcId="{6E70183A-5FFD-43A9-A6CA-DC3EFFA9B0F8}" destId="{B0A50FF2-0CF7-45DC-9C33-9048D41029CA}" srcOrd="0" destOrd="0" parTransId="{5019C60D-BA71-4BBE-999F-5997C022FB90}" sibTransId="{FDCEC296-08C2-4235-811E-8C1EB0B81EE4}"/>
    <dgm:cxn modelId="{E29D9E46-F0A8-4EB7-AE0D-988E1F65BCB0}" srcId="{6E70183A-5FFD-43A9-A6CA-DC3EFFA9B0F8}" destId="{CBF3C95E-98A8-421B-8AEE-9C44FA757632}" srcOrd="3" destOrd="0" parTransId="{FCD5F5FA-3F7C-47F3-AFD0-815DDF58834B}" sibTransId="{A7EFDA66-1204-4636-AD0B-645B3F9DA2E4}"/>
    <dgm:cxn modelId="{78939451-6439-4D76-87A0-F9CF954520D1}" srcId="{6E70183A-5FFD-43A9-A6CA-DC3EFFA9B0F8}" destId="{90C66CBF-61AB-461B-B1A0-65D37A45AD8F}" srcOrd="2" destOrd="0" parTransId="{3743E8FD-210B-4B1C-835D-F35C35F1B011}" sibTransId="{C7716A37-B8FE-4D7A-BEB9-C426C53F27B6}"/>
    <dgm:cxn modelId="{01B8FE54-C349-49F5-B194-DA91380CB58B}" type="presOf" srcId="{736D05A5-9150-4511-AF1B-DA50CD25F6E0}" destId="{800EA3AA-EFA4-48A9-A718-0D254565C68F}" srcOrd="0" destOrd="0" presId="urn:microsoft.com/office/officeart/2005/8/layout/hProcess11"/>
    <dgm:cxn modelId="{0573F484-0E0C-4101-AAC5-572BC16BA134}" type="presOf" srcId="{B0A50FF2-0CF7-45DC-9C33-9048D41029CA}" destId="{0195F9A1-A416-4655-87A2-5A32CA81E0F3}" srcOrd="0" destOrd="0" presId="urn:microsoft.com/office/officeart/2005/8/layout/hProcess11"/>
    <dgm:cxn modelId="{3F22C996-9A16-4497-B202-12817A2765C8}" srcId="{6E70183A-5FFD-43A9-A6CA-DC3EFFA9B0F8}" destId="{736D05A5-9150-4511-AF1B-DA50CD25F6E0}" srcOrd="1" destOrd="0" parTransId="{E5591402-2954-48D0-9FDE-2FDE78524722}" sibTransId="{7E98F2B4-0493-4408-9E3A-0A26A0406E5D}"/>
    <dgm:cxn modelId="{207BC8A8-9D7B-48B0-8D25-8EDD72C83B2C}" type="presOf" srcId="{CBF3C95E-98A8-421B-8AEE-9C44FA757632}" destId="{759B97A2-01C5-4D4F-B8FA-AAF02777FF1A}" srcOrd="0" destOrd="0" presId="urn:microsoft.com/office/officeart/2005/8/layout/hProcess11"/>
    <dgm:cxn modelId="{CA2065D1-A1AF-487E-8395-ADCE660757C2}" type="presOf" srcId="{6E70183A-5FFD-43A9-A6CA-DC3EFFA9B0F8}" destId="{5B709A29-4FC8-45EB-B08B-3C71A0CFF310}" srcOrd="0" destOrd="0" presId="urn:microsoft.com/office/officeart/2005/8/layout/hProcess11"/>
    <dgm:cxn modelId="{80951CE2-1BCB-4C4A-A4E0-343C934B96F0}" type="presOf" srcId="{90C66CBF-61AB-461B-B1A0-65D37A45AD8F}" destId="{DF2B9A2C-EC7B-49BF-9CFF-808CC3674B5A}" srcOrd="0" destOrd="0" presId="urn:microsoft.com/office/officeart/2005/8/layout/hProcess11"/>
    <dgm:cxn modelId="{C4B8031D-453A-4000-9613-CB42D396C4CC}" type="presParOf" srcId="{5B709A29-4FC8-45EB-B08B-3C71A0CFF310}" destId="{12D060AC-6117-4810-9E5D-50871D5FE166}" srcOrd="0" destOrd="0" presId="urn:microsoft.com/office/officeart/2005/8/layout/hProcess11"/>
    <dgm:cxn modelId="{942FEBDD-FA89-472F-873D-33D8F13083D9}" type="presParOf" srcId="{5B709A29-4FC8-45EB-B08B-3C71A0CFF310}" destId="{F41F7F08-C915-417B-99AE-6EA58B06E18F}" srcOrd="1" destOrd="0" presId="urn:microsoft.com/office/officeart/2005/8/layout/hProcess11"/>
    <dgm:cxn modelId="{7485E13E-7578-4152-A207-C2C4353F40F4}" type="presParOf" srcId="{F41F7F08-C915-417B-99AE-6EA58B06E18F}" destId="{1127CA7C-6607-49ED-8A4C-95729D9E6617}" srcOrd="0" destOrd="0" presId="urn:microsoft.com/office/officeart/2005/8/layout/hProcess11"/>
    <dgm:cxn modelId="{C5D2986A-5570-4AC9-85D5-04222B988C8A}" type="presParOf" srcId="{1127CA7C-6607-49ED-8A4C-95729D9E6617}" destId="{0195F9A1-A416-4655-87A2-5A32CA81E0F3}" srcOrd="0" destOrd="0" presId="urn:microsoft.com/office/officeart/2005/8/layout/hProcess11"/>
    <dgm:cxn modelId="{B80D883E-5E27-41D1-937C-199DAF183818}" type="presParOf" srcId="{1127CA7C-6607-49ED-8A4C-95729D9E6617}" destId="{27667D27-2CD7-43D0-99A1-F82B428A1B5A}" srcOrd="1" destOrd="0" presId="urn:microsoft.com/office/officeart/2005/8/layout/hProcess11"/>
    <dgm:cxn modelId="{765C48BB-A73B-4259-81EE-153313677323}" type="presParOf" srcId="{1127CA7C-6607-49ED-8A4C-95729D9E6617}" destId="{23D502F0-E827-46E5-B0FF-EE76509B3A10}" srcOrd="2" destOrd="0" presId="urn:microsoft.com/office/officeart/2005/8/layout/hProcess11"/>
    <dgm:cxn modelId="{8A424622-B291-4D1A-BDB9-5208E5FC6A9B}" type="presParOf" srcId="{F41F7F08-C915-417B-99AE-6EA58B06E18F}" destId="{E1C53D11-80CE-49C6-BD85-FA920A33D584}" srcOrd="1" destOrd="0" presId="urn:microsoft.com/office/officeart/2005/8/layout/hProcess11"/>
    <dgm:cxn modelId="{1874A028-FEA8-4E0D-98A5-EDDE95BF1D10}" type="presParOf" srcId="{F41F7F08-C915-417B-99AE-6EA58B06E18F}" destId="{EC1CA757-5EF2-4C89-9B6D-FEB57D343ABE}" srcOrd="2" destOrd="0" presId="urn:microsoft.com/office/officeart/2005/8/layout/hProcess11"/>
    <dgm:cxn modelId="{0B9B9DFE-2C90-44D8-AF36-275BFFEF4699}" type="presParOf" srcId="{EC1CA757-5EF2-4C89-9B6D-FEB57D343ABE}" destId="{800EA3AA-EFA4-48A9-A718-0D254565C68F}" srcOrd="0" destOrd="0" presId="urn:microsoft.com/office/officeart/2005/8/layout/hProcess11"/>
    <dgm:cxn modelId="{92D02D21-24A5-42C6-93D8-D8CBFC7C362A}" type="presParOf" srcId="{EC1CA757-5EF2-4C89-9B6D-FEB57D343ABE}" destId="{AED1DAEC-B24A-4467-8B84-67F0364164DF}" srcOrd="1" destOrd="0" presId="urn:microsoft.com/office/officeart/2005/8/layout/hProcess11"/>
    <dgm:cxn modelId="{E0998CD6-BA43-4779-A6CA-46687DECC7F5}" type="presParOf" srcId="{EC1CA757-5EF2-4C89-9B6D-FEB57D343ABE}" destId="{F14D4806-3C10-49F6-B80D-BD385ED29806}" srcOrd="2" destOrd="0" presId="urn:microsoft.com/office/officeart/2005/8/layout/hProcess11"/>
    <dgm:cxn modelId="{D29A5E9E-5B35-43ED-86D1-992F686AFCD8}" type="presParOf" srcId="{F41F7F08-C915-417B-99AE-6EA58B06E18F}" destId="{DF3D7453-FA99-4FB5-BB3A-701B148A0EC0}" srcOrd="3" destOrd="0" presId="urn:microsoft.com/office/officeart/2005/8/layout/hProcess11"/>
    <dgm:cxn modelId="{5EB2CB14-2379-4B04-92F6-63D664276F4F}" type="presParOf" srcId="{F41F7F08-C915-417B-99AE-6EA58B06E18F}" destId="{2C0877CA-E66A-43F4-B4AB-3C4DF573ADD2}" srcOrd="4" destOrd="0" presId="urn:microsoft.com/office/officeart/2005/8/layout/hProcess11"/>
    <dgm:cxn modelId="{C955574E-A73C-4BCE-B7E6-1D183751739B}" type="presParOf" srcId="{2C0877CA-E66A-43F4-B4AB-3C4DF573ADD2}" destId="{DF2B9A2C-EC7B-49BF-9CFF-808CC3674B5A}" srcOrd="0" destOrd="0" presId="urn:microsoft.com/office/officeart/2005/8/layout/hProcess11"/>
    <dgm:cxn modelId="{3B033EF9-56AC-4140-A73D-8CCFFF74A3C1}" type="presParOf" srcId="{2C0877CA-E66A-43F4-B4AB-3C4DF573ADD2}" destId="{075486B8-4CF6-439E-B422-D3A3A0F8BFE7}" srcOrd="1" destOrd="0" presId="urn:microsoft.com/office/officeart/2005/8/layout/hProcess11"/>
    <dgm:cxn modelId="{596AF4CC-552A-4AEB-9BE8-8FC92A8F1D71}" type="presParOf" srcId="{2C0877CA-E66A-43F4-B4AB-3C4DF573ADD2}" destId="{06BB3487-A599-4E99-BF4F-B8CBF6DFD3EF}" srcOrd="2" destOrd="0" presId="urn:microsoft.com/office/officeart/2005/8/layout/hProcess11"/>
    <dgm:cxn modelId="{14F9529E-B934-4E68-B592-66CC968F046B}" type="presParOf" srcId="{F41F7F08-C915-417B-99AE-6EA58B06E18F}" destId="{B0A51B13-34B1-4FAD-A54F-1F7D7CFCDF2E}" srcOrd="5" destOrd="0" presId="urn:microsoft.com/office/officeart/2005/8/layout/hProcess11"/>
    <dgm:cxn modelId="{BB3A155F-5B92-4B1C-A231-3D3EDFB584E3}" type="presParOf" srcId="{F41F7F08-C915-417B-99AE-6EA58B06E18F}" destId="{262E57FD-B0B7-4DFF-B4C9-404F3D964C34}" srcOrd="6" destOrd="0" presId="urn:microsoft.com/office/officeart/2005/8/layout/hProcess11"/>
    <dgm:cxn modelId="{D3E47E3F-183F-49E3-842B-22701BDD91A4}" type="presParOf" srcId="{262E57FD-B0B7-4DFF-B4C9-404F3D964C34}" destId="{759B97A2-01C5-4D4F-B8FA-AAF02777FF1A}" srcOrd="0" destOrd="0" presId="urn:microsoft.com/office/officeart/2005/8/layout/hProcess11"/>
    <dgm:cxn modelId="{600F20F1-C3B3-4A7D-9F9B-CF3B9E18C259}" type="presParOf" srcId="{262E57FD-B0B7-4DFF-B4C9-404F3D964C34}" destId="{8C5EA562-EEBC-4A0A-A58F-FCE647968918}" srcOrd="1" destOrd="0" presId="urn:microsoft.com/office/officeart/2005/8/layout/hProcess11"/>
    <dgm:cxn modelId="{AAC3B631-142A-4910-AD2F-F168810F22DA}" type="presParOf" srcId="{262E57FD-B0B7-4DFF-B4C9-404F3D964C34}" destId="{FF8C4531-9839-4DC3-8FC5-D09290417C31}"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48BB01-ED2C-44BA-8E21-69ED97C97847}"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nl-NL"/>
        </a:p>
      </dgm:t>
    </dgm:pt>
    <dgm:pt modelId="{CF2F40FA-7BC4-48AF-A482-8C4D36D068B9}">
      <dgm:prSet phldrT="[Tekst]" custT="1"/>
      <dgm:spPr/>
      <dgm:t>
        <a:bodyPr/>
        <a:lstStyle/>
        <a:p>
          <a:r>
            <a:rPr lang="en-GB" sz="2800" noProof="0" dirty="0"/>
            <a:t>e-Learning</a:t>
          </a:r>
        </a:p>
      </dgm:t>
    </dgm:pt>
    <dgm:pt modelId="{F764F1E6-8E58-4E29-B062-F0B30A374542}" type="parTrans" cxnId="{0989430B-2AAB-46BB-9775-59620B9BF9FB}">
      <dgm:prSet/>
      <dgm:spPr/>
      <dgm:t>
        <a:bodyPr/>
        <a:lstStyle/>
        <a:p>
          <a:endParaRPr lang="en-GB" noProof="0" dirty="0"/>
        </a:p>
      </dgm:t>
    </dgm:pt>
    <dgm:pt modelId="{A4EE8F0E-B270-4A70-B12D-B47434FA0A53}" type="sibTrans" cxnId="{0989430B-2AAB-46BB-9775-59620B9BF9FB}">
      <dgm:prSet/>
      <dgm:spPr/>
      <dgm:t>
        <a:bodyPr/>
        <a:lstStyle/>
        <a:p>
          <a:endParaRPr lang="en-GB" noProof="0" dirty="0"/>
        </a:p>
      </dgm:t>
    </dgm:pt>
    <dgm:pt modelId="{9D6652DE-CAAD-4423-9556-E60CA3D408EB}">
      <dgm:prSet phldrT="[Tekst]"/>
      <dgm:spPr/>
      <dgm:t>
        <a:bodyPr/>
        <a:lstStyle/>
        <a:p>
          <a:r>
            <a:rPr lang="en-GB" noProof="0" dirty="0"/>
            <a:t>1. What is radicalisation?</a:t>
          </a:r>
        </a:p>
      </dgm:t>
    </dgm:pt>
    <dgm:pt modelId="{69970135-44D5-4193-B88C-FB415DCCED8D}" type="parTrans" cxnId="{77089624-E104-41AA-B909-B7A94C858E4F}">
      <dgm:prSet/>
      <dgm:spPr/>
      <dgm:t>
        <a:bodyPr/>
        <a:lstStyle/>
        <a:p>
          <a:endParaRPr lang="en-GB" noProof="0" dirty="0"/>
        </a:p>
      </dgm:t>
    </dgm:pt>
    <dgm:pt modelId="{A35BCB38-435E-472F-A8C9-F700A9FE6FB1}" type="sibTrans" cxnId="{77089624-E104-41AA-B909-B7A94C858E4F}">
      <dgm:prSet/>
      <dgm:spPr/>
      <dgm:t>
        <a:bodyPr/>
        <a:lstStyle/>
        <a:p>
          <a:endParaRPr lang="en-GB" noProof="0" dirty="0"/>
        </a:p>
      </dgm:t>
    </dgm:pt>
    <dgm:pt modelId="{4E42A34B-318D-43BC-B09B-EBBE32D4955F}">
      <dgm:prSet phldrT="[Tekst]"/>
      <dgm:spPr/>
      <dgm:t>
        <a:bodyPr/>
        <a:lstStyle/>
        <a:p>
          <a:r>
            <a:rPr lang="en-GB" noProof="0" dirty="0"/>
            <a:t>5. Evaluation</a:t>
          </a:r>
        </a:p>
      </dgm:t>
    </dgm:pt>
    <dgm:pt modelId="{62966CAB-4EB4-4597-8456-66C93DD70D41}" type="parTrans" cxnId="{32D7843A-85DC-48AC-A474-CAC42DB33FA7}">
      <dgm:prSet/>
      <dgm:spPr/>
      <dgm:t>
        <a:bodyPr/>
        <a:lstStyle/>
        <a:p>
          <a:endParaRPr lang="en-GB" noProof="0" dirty="0"/>
        </a:p>
      </dgm:t>
    </dgm:pt>
    <dgm:pt modelId="{94ABAA19-314F-4325-B55F-07148E617655}" type="sibTrans" cxnId="{32D7843A-85DC-48AC-A474-CAC42DB33FA7}">
      <dgm:prSet/>
      <dgm:spPr/>
      <dgm:t>
        <a:bodyPr/>
        <a:lstStyle/>
        <a:p>
          <a:endParaRPr lang="en-GB" noProof="0" dirty="0"/>
        </a:p>
      </dgm:t>
    </dgm:pt>
    <dgm:pt modelId="{F8953090-96AF-4C41-ACE2-440BA4A0D079}">
      <dgm:prSet phldrT="[Tekst]"/>
      <dgm:spPr/>
      <dgm:t>
        <a:bodyPr/>
        <a:lstStyle/>
        <a:p>
          <a:r>
            <a:rPr lang="en-GB" noProof="0" dirty="0"/>
            <a:t>6. Final test</a:t>
          </a:r>
        </a:p>
      </dgm:t>
    </dgm:pt>
    <dgm:pt modelId="{FAE39C67-4967-4A04-9936-DAABB181EC96}" type="parTrans" cxnId="{F54B3AB5-82AC-4585-B264-1CB063A0DEF9}">
      <dgm:prSet/>
      <dgm:spPr/>
      <dgm:t>
        <a:bodyPr/>
        <a:lstStyle/>
        <a:p>
          <a:endParaRPr lang="en-GB" noProof="0" dirty="0"/>
        </a:p>
      </dgm:t>
    </dgm:pt>
    <dgm:pt modelId="{B2C71391-9964-4410-A99B-931E4C1DFEF9}" type="sibTrans" cxnId="{F54B3AB5-82AC-4585-B264-1CB063A0DEF9}">
      <dgm:prSet/>
      <dgm:spPr/>
      <dgm:t>
        <a:bodyPr/>
        <a:lstStyle/>
        <a:p>
          <a:endParaRPr lang="en-GB" noProof="0" dirty="0"/>
        </a:p>
      </dgm:t>
    </dgm:pt>
    <dgm:pt modelId="{BE06191F-9CAB-4E84-B797-775C4A0EBC36}">
      <dgm:prSet phldrT="[Tekst]"/>
      <dgm:spPr/>
      <dgm:t>
        <a:bodyPr/>
        <a:lstStyle/>
        <a:p>
          <a:r>
            <a:rPr lang="en-GB" noProof="0" dirty="0"/>
            <a:t>2. What can I do?</a:t>
          </a:r>
        </a:p>
      </dgm:t>
    </dgm:pt>
    <dgm:pt modelId="{D53A4735-2131-4A8C-A77E-118A8E16E579}" type="parTrans" cxnId="{32C4E1D9-8211-40C4-8063-0D38029F97D9}">
      <dgm:prSet/>
      <dgm:spPr/>
      <dgm:t>
        <a:bodyPr/>
        <a:lstStyle/>
        <a:p>
          <a:endParaRPr lang="en-GB" noProof="0" dirty="0"/>
        </a:p>
      </dgm:t>
    </dgm:pt>
    <dgm:pt modelId="{48F9D9B0-C66C-4F23-8D06-B89881F22357}" type="sibTrans" cxnId="{32C4E1D9-8211-40C4-8063-0D38029F97D9}">
      <dgm:prSet/>
      <dgm:spPr/>
      <dgm:t>
        <a:bodyPr/>
        <a:lstStyle/>
        <a:p>
          <a:endParaRPr lang="en-GB" noProof="0" dirty="0"/>
        </a:p>
      </dgm:t>
    </dgm:pt>
    <dgm:pt modelId="{A335C2BC-EADD-4F84-9898-807153976D17}">
      <dgm:prSet phldrT="[Tekst]"/>
      <dgm:spPr/>
      <dgm:t>
        <a:bodyPr/>
        <a:lstStyle/>
        <a:p>
          <a:r>
            <a:rPr lang="en-GB" noProof="0" dirty="0"/>
            <a:t>3. Best practices</a:t>
          </a:r>
        </a:p>
      </dgm:t>
    </dgm:pt>
    <dgm:pt modelId="{0CDC8B51-1A94-4049-B9D3-094096AF1930}" type="parTrans" cxnId="{DEC14E06-0E5E-4AB2-BC1C-C5E0BE6376CC}">
      <dgm:prSet/>
      <dgm:spPr/>
      <dgm:t>
        <a:bodyPr/>
        <a:lstStyle/>
        <a:p>
          <a:endParaRPr lang="en-GB" noProof="0" dirty="0"/>
        </a:p>
      </dgm:t>
    </dgm:pt>
    <dgm:pt modelId="{EEDBFB00-3492-46F8-9301-7E78DD4AE280}" type="sibTrans" cxnId="{DEC14E06-0E5E-4AB2-BC1C-C5E0BE6376CC}">
      <dgm:prSet/>
      <dgm:spPr/>
      <dgm:t>
        <a:bodyPr/>
        <a:lstStyle/>
        <a:p>
          <a:endParaRPr lang="en-GB" noProof="0" dirty="0"/>
        </a:p>
      </dgm:t>
    </dgm:pt>
    <dgm:pt modelId="{0BD84B13-B202-460C-8D19-3B36EEE12274}">
      <dgm:prSet phldrT="[Tekst]"/>
      <dgm:spPr/>
      <dgm:t>
        <a:bodyPr/>
        <a:lstStyle/>
        <a:p>
          <a:r>
            <a:rPr lang="en-GB" noProof="0" dirty="0"/>
            <a:t>4. ARMOUR</a:t>
          </a:r>
        </a:p>
      </dgm:t>
    </dgm:pt>
    <dgm:pt modelId="{4C81B539-0F20-4D37-9C75-A0FDD6218896}" type="parTrans" cxnId="{F3D63902-9FD2-4FC8-89C5-C0DE6259DA74}">
      <dgm:prSet/>
      <dgm:spPr/>
      <dgm:t>
        <a:bodyPr/>
        <a:lstStyle/>
        <a:p>
          <a:endParaRPr lang="en-GB" noProof="0" dirty="0"/>
        </a:p>
      </dgm:t>
    </dgm:pt>
    <dgm:pt modelId="{6EB79F32-3AEC-440B-A634-9C484F3751EA}" type="sibTrans" cxnId="{F3D63902-9FD2-4FC8-89C5-C0DE6259DA74}">
      <dgm:prSet/>
      <dgm:spPr/>
      <dgm:t>
        <a:bodyPr/>
        <a:lstStyle/>
        <a:p>
          <a:endParaRPr lang="en-GB" noProof="0" dirty="0"/>
        </a:p>
      </dgm:t>
    </dgm:pt>
    <dgm:pt modelId="{305C2E94-3C83-44DB-842B-5DE07605E377}">
      <dgm:prSet custT="1"/>
      <dgm:spPr/>
      <dgm:t>
        <a:bodyPr/>
        <a:lstStyle/>
        <a:p>
          <a:r>
            <a:rPr lang="en-GB" sz="1300" noProof="0" dirty="0"/>
            <a:t>What does radicalisation look like?</a:t>
          </a:r>
        </a:p>
      </dgm:t>
    </dgm:pt>
    <dgm:pt modelId="{A98B1F95-DB9F-44B1-8EF1-2370616F3AE6}" type="parTrans" cxnId="{566B34A6-21E0-4A0C-9F90-4CB493A0F781}">
      <dgm:prSet/>
      <dgm:spPr/>
      <dgm:t>
        <a:bodyPr/>
        <a:lstStyle/>
        <a:p>
          <a:endParaRPr lang="en-GB" noProof="0" dirty="0"/>
        </a:p>
      </dgm:t>
    </dgm:pt>
    <dgm:pt modelId="{7463F44A-7FD6-41FC-97F0-C4C8000F5BA3}" type="sibTrans" cxnId="{566B34A6-21E0-4A0C-9F90-4CB493A0F781}">
      <dgm:prSet/>
      <dgm:spPr/>
      <dgm:t>
        <a:bodyPr/>
        <a:lstStyle/>
        <a:p>
          <a:endParaRPr lang="en-GB" noProof="0" dirty="0"/>
        </a:p>
      </dgm:t>
    </dgm:pt>
    <dgm:pt modelId="{3DE3DA4A-7310-45BA-9738-1EDF27FF23DE}">
      <dgm:prSet custT="1"/>
      <dgm:spPr/>
      <dgm:t>
        <a:bodyPr/>
        <a:lstStyle/>
        <a:p>
          <a:r>
            <a:rPr lang="en-GB" sz="1300" noProof="0" dirty="0"/>
            <a:t>What are possible causes?</a:t>
          </a:r>
        </a:p>
      </dgm:t>
    </dgm:pt>
    <dgm:pt modelId="{C96874CF-62F0-40F2-96B8-D2F1BE9D5B09}" type="parTrans" cxnId="{0AD51578-EEC9-4D91-9E61-ECE49C675138}">
      <dgm:prSet/>
      <dgm:spPr/>
      <dgm:t>
        <a:bodyPr/>
        <a:lstStyle/>
        <a:p>
          <a:endParaRPr lang="en-GB" noProof="0" dirty="0"/>
        </a:p>
      </dgm:t>
    </dgm:pt>
    <dgm:pt modelId="{5D4F4E21-F16A-4B20-B7C3-1753D05CAEA9}" type="sibTrans" cxnId="{0AD51578-EEC9-4D91-9E61-ECE49C675138}">
      <dgm:prSet/>
      <dgm:spPr/>
      <dgm:t>
        <a:bodyPr/>
        <a:lstStyle/>
        <a:p>
          <a:endParaRPr lang="en-GB" noProof="0" dirty="0"/>
        </a:p>
      </dgm:t>
    </dgm:pt>
    <dgm:pt modelId="{6AA736D1-5561-4029-A9B0-D8463A52E269}">
      <dgm:prSet custT="1"/>
      <dgm:spPr/>
      <dgm:t>
        <a:bodyPr/>
        <a:lstStyle/>
        <a:p>
          <a:r>
            <a:rPr lang="en-GB" sz="1300" noProof="0" dirty="0"/>
            <a:t>History and prevalence</a:t>
          </a:r>
        </a:p>
      </dgm:t>
    </dgm:pt>
    <dgm:pt modelId="{3957B233-02EA-4B70-9714-0A70BB42235A}" type="parTrans" cxnId="{293DBCC8-0B32-4DBA-A68F-2CB01CF1AF51}">
      <dgm:prSet/>
      <dgm:spPr/>
      <dgm:t>
        <a:bodyPr/>
        <a:lstStyle/>
        <a:p>
          <a:endParaRPr lang="en-GB" noProof="0" dirty="0"/>
        </a:p>
      </dgm:t>
    </dgm:pt>
    <dgm:pt modelId="{5C0377CA-3C0C-4F42-B7D4-DC3B651DF6F8}" type="sibTrans" cxnId="{293DBCC8-0B32-4DBA-A68F-2CB01CF1AF51}">
      <dgm:prSet/>
      <dgm:spPr/>
      <dgm:t>
        <a:bodyPr/>
        <a:lstStyle/>
        <a:p>
          <a:endParaRPr lang="en-GB" noProof="0" dirty="0"/>
        </a:p>
      </dgm:t>
    </dgm:pt>
    <dgm:pt modelId="{9C41F3D3-8D65-4D08-A39F-4AE5469E92BE}">
      <dgm:prSet custT="1"/>
      <dgm:spPr/>
      <dgm:t>
        <a:bodyPr/>
        <a:lstStyle/>
        <a:p>
          <a:r>
            <a:rPr lang="en-GB" sz="1300" noProof="0" dirty="0"/>
            <a:t>How to boost resilience?</a:t>
          </a:r>
        </a:p>
      </dgm:t>
    </dgm:pt>
    <dgm:pt modelId="{3EAE5A84-0A11-49A6-818D-62458F9D5B7D}" type="parTrans" cxnId="{BA48BB02-8762-4567-B1D3-F4B98BD0E8E9}">
      <dgm:prSet/>
      <dgm:spPr/>
      <dgm:t>
        <a:bodyPr/>
        <a:lstStyle/>
        <a:p>
          <a:endParaRPr lang="en-GB" noProof="0" dirty="0"/>
        </a:p>
      </dgm:t>
    </dgm:pt>
    <dgm:pt modelId="{BC18B026-1083-4442-8C16-E13E86EB90D6}" type="sibTrans" cxnId="{BA48BB02-8762-4567-B1D3-F4B98BD0E8E9}">
      <dgm:prSet/>
      <dgm:spPr/>
      <dgm:t>
        <a:bodyPr/>
        <a:lstStyle/>
        <a:p>
          <a:endParaRPr lang="en-GB" noProof="0" dirty="0"/>
        </a:p>
      </dgm:t>
    </dgm:pt>
    <dgm:pt modelId="{7DCC87D4-F7C9-476B-A6A6-673D44181CF4}">
      <dgm:prSet custT="1"/>
      <dgm:spPr/>
      <dgm:t>
        <a:bodyPr/>
        <a:lstStyle/>
        <a:p>
          <a:r>
            <a:rPr lang="en-GB" sz="1300" noProof="0" dirty="0"/>
            <a:t>Creating support</a:t>
          </a:r>
        </a:p>
      </dgm:t>
    </dgm:pt>
    <dgm:pt modelId="{C6E5FB54-25C8-4908-89E6-81C852C9DAD1}" type="parTrans" cxnId="{795E227A-1DB4-4C37-B8F9-1E694C1B4949}">
      <dgm:prSet/>
      <dgm:spPr/>
      <dgm:t>
        <a:bodyPr/>
        <a:lstStyle/>
        <a:p>
          <a:endParaRPr lang="en-GB" noProof="0" dirty="0"/>
        </a:p>
      </dgm:t>
    </dgm:pt>
    <dgm:pt modelId="{F1DDADE6-0E8F-4CE2-967D-249126A2A613}" type="sibTrans" cxnId="{795E227A-1DB4-4C37-B8F9-1E694C1B4949}">
      <dgm:prSet/>
      <dgm:spPr/>
      <dgm:t>
        <a:bodyPr/>
        <a:lstStyle/>
        <a:p>
          <a:endParaRPr lang="en-GB" noProof="0" dirty="0"/>
        </a:p>
      </dgm:t>
    </dgm:pt>
    <dgm:pt modelId="{C57E45CC-346C-4851-831D-2ADF6095076C}">
      <dgm:prSet custT="1"/>
      <dgm:spPr/>
      <dgm:t>
        <a:bodyPr/>
        <a:lstStyle/>
        <a:p>
          <a:r>
            <a:rPr lang="en-GB" sz="1300" noProof="0" dirty="0"/>
            <a:t>Elements of best practices</a:t>
          </a:r>
        </a:p>
      </dgm:t>
    </dgm:pt>
    <dgm:pt modelId="{8039FEF3-04B8-40FC-97D0-B039766C176A}" type="parTrans" cxnId="{E57E8A4E-AFC9-49A6-B02A-1C6F7C883E14}">
      <dgm:prSet/>
      <dgm:spPr/>
      <dgm:t>
        <a:bodyPr/>
        <a:lstStyle/>
        <a:p>
          <a:endParaRPr lang="en-GB" noProof="0" dirty="0"/>
        </a:p>
      </dgm:t>
    </dgm:pt>
    <dgm:pt modelId="{B7E03B24-C146-4071-9B32-EC3257AC7F77}" type="sibTrans" cxnId="{E57E8A4E-AFC9-49A6-B02A-1C6F7C883E14}">
      <dgm:prSet/>
      <dgm:spPr/>
      <dgm:t>
        <a:bodyPr/>
        <a:lstStyle/>
        <a:p>
          <a:endParaRPr lang="en-GB" noProof="0" dirty="0"/>
        </a:p>
      </dgm:t>
    </dgm:pt>
    <dgm:pt modelId="{4DC7B829-228D-40C1-9C7F-2984E94293B8}">
      <dgm:prSet custT="1"/>
      <dgm:spPr/>
      <dgm:t>
        <a:bodyPr/>
        <a:lstStyle/>
        <a:p>
          <a:r>
            <a:rPr lang="en-GB" sz="1300" noProof="0" dirty="0"/>
            <a:t>Selection of best practices</a:t>
          </a:r>
        </a:p>
      </dgm:t>
    </dgm:pt>
    <dgm:pt modelId="{0142C86E-7BA7-47E5-839F-556D6E64392B}" type="parTrans" cxnId="{039E6B9A-BC16-47DE-A98C-BD05CD44DAF6}">
      <dgm:prSet/>
      <dgm:spPr/>
      <dgm:t>
        <a:bodyPr/>
        <a:lstStyle/>
        <a:p>
          <a:endParaRPr lang="en-GB" noProof="0" dirty="0"/>
        </a:p>
      </dgm:t>
    </dgm:pt>
    <dgm:pt modelId="{F6ADEA88-0D02-4620-9041-0A6DC2703825}" type="sibTrans" cxnId="{039E6B9A-BC16-47DE-A98C-BD05CD44DAF6}">
      <dgm:prSet/>
      <dgm:spPr/>
      <dgm:t>
        <a:bodyPr/>
        <a:lstStyle/>
        <a:p>
          <a:endParaRPr lang="en-GB" noProof="0" dirty="0"/>
        </a:p>
      </dgm:t>
    </dgm:pt>
    <dgm:pt modelId="{D4385A61-F25E-40D3-8D68-72E41DA602E8}">
      <dgm:prSet custT="1"/>
      <dgm:spPr/>
      <dgm:t>
        <a:bodyPr/>
        <a:lstStyle/>
        <a:p>
          <a:r>
            <a:rPr lang="en-GB" sz="1300" noProof="0" dirty="0"/>
            <a:t>What is project ARMOUR about?</a:t>
          </a:r>
        </a:p>
      </dgm:t>
    </dgm:pt>
    <dgm:pt modelId="{8C499D16-740D-4FC3-956F-9E14EBE8068F}" type="parTrans" cxnId="{69317E10-6F40-4BFF-B694-7F5F5BA7917E}">
      <dgm:prSet/>
      <dgm:spPr/>
      <dgm:t>
        <a:bodyPr/>
        <a:lstStyle/>
        <a:p>
          <a:endParaRPr lang="en-GB" noProof="0" dirty="0"/>
        </a:p>
      </dgm:t>
    </dgm:pt>
    <dgm:pt modelId="{070F25C8-0D83-4302-8FEF-F356EFB3C81A}" type="sibTrans" cxnId="{69317E10-6F40-4BFF-B694-7F5F5BA7917E}">
      <dgm:prSet/>
      <dgm:spPr/>
      <dgm:t>
        <a:bodyPr/>
        <a:lstStyle/>
        <a:p>
          <a:endParaRPr lang="en-GB" noProof="0" dirty="0"/>
        </a:p>
      </dgm:t>
    </dgm:pt>
    <dgm:pt modelId="{6EA7DC3D-ED21-4E20-B138-F27C7FF26435}">
      <dgm:prSet custT="1"/>
      <dgm:spPr/>
      <dgm:t>
        <a:bodyPr/>
        <a:lstStyle/>
        <a:p>
          <a:r>
            <a:rPr lang="en-GB" sz="1300" noProof="0" dirty="0"/>
            <a:t>Materials TTT and workshops</a:t>
          </a:r>
        </a:p>
      </dgm:t>
    </dgm:pt>
    <dgm:pt modelId="{446479A5-72B6-48B0-9D7A-D8EEAA142998}" type="parTrans" cxnId="{0C7E64BA-A059-4662-BF5A-716DC88A22EE}">
      <dgm:prSet/>
      <dgm:spPr/>
      <dgm:t>
        <a:bodyPr/>
        <a:lstStyle/>
        <a:p>
          <a:endParaRPr lang="en-GB" noProof="0" dirty="0"/>
        </a:p>
      </dgm:t>
    </dgm:pt>
    <dgm:pt modelId="{C5015432-4B89-40E9-ACEF-697FB9AAD86B}" type="sibTrans" cxnId="{0C7E64BA-A059-4662-BF5A-716DC88A22EE}">
      <dgm:prSet/>
      <dgm:spPr/>
      <dgm:t>
        <a:bodyPr/>
        <a:lstStyle/>
        <a:p>
          <a:endParaRPr lang="en-GB" noProof="0" dirty="0"/>
        </a:p>
      </dgm:t>
    </dgm:pt>
    <dgm:pt modelId="{00EC53F8-2D73-4D17-9E29-514DD23C6059}">
      <dgm:prSet custT="1"/>
      <dgm:spPr/>
      <dgm:t>
        <a:bodyPr/>
        <a:lstStyle/>
        <a:p>
          <a:r>
            <a:rPr lang="en-GB" sz="1300" noProof="0" dirty="0"/>
            <a:t>Evaluation of preventive practices</a:t>
          </a:r>
        </a:p>
      </dgm:t>
    </dgm:pt>
    <dgm:pt modelId="{CE0BA759-2293-498D-9E43-658C663C0D23}" type="parTrans" cxnId="{D4D9CAD8-861F-4080-9E19-7C23166A7FC4}">
      <dgm:prSet/>
      <dgm:spPr/>
      <dgm:t>
        <a:bodyPr/>
        <a:lstStyle/>
        <a:p>
          <a:endParaRPr lang="en-GB" noProof="0" dirty="0"/>
        </a:p>
      </dgm:t>
    </dgm:pt>
    <dgm:pt modelId="{0DD39E0A-8B8D-4575-B886-C40EB1961C6B}" type="sibTrans" cxnId="{D4D9CAD8-861F-4080-9E19-7C23166A7FC4}">
      <dgm:prSet/>
      <dgm:spPr/>
      <dgm:t>
        <a:bodyPr/>
        <a:lstStyle/>
        <a:p>
          <a:endParaRPr lang="en-GB" noProof="0" dirty="0"/>
        </a:p>
      </dgm:t>
    </dgm:pt>
    <dgm:pt modelId="{E647D6BB-39A6-42BC-A80F-20FE5FC8030A}">
      <dgm:prSet custT="1"/>
      <dgm:spPr/>
      <dgm:t>
        <a:bodyPr/>
        <a:lstStyle/>
        <a:p>
          <a:r>
            <a:rPr lang="en-GB" sz="1300" noProof="0" dirty="0"/>
            <a:t>Impact assessment project ARMOUR</a:t>
          </a:r>
        </a:p>
      </dgm:t>
    </dgm:pt>
    <dgm:pt modelId="{1A2D469D-2B97-430E-B87F-14A7E72B89CF}" type="parTrans" cxnId="{CFF7453D-ED94-496D-B626-38ADF0179651}">
      <dgm:prSet/>
      <dgm:spPr/>
      <dgm:t>
        <a:bodyPr/>
        <a:lstStyle/>
        <a:p>
          <a:endParaRPr lang="en-GB" noProof="0" dirty="0"/>
        </a:p>
      </dgm:t>
    </dgm:pt>
    <dgm:pt modelId="{3A7169B6-97E5-4E34-81AB-82BADE521CFB}" type="sibTrans" cxnId="{CFF7453D-ED94-496D-B626-38ADF0179651}">
      <dgm:prSet/>
      <dgm:spPr/>
      <dgm:t>
        <a:bodyPr/>
        <a:lstStyle/>
        <a:p>
          <a:endParaRPr lang="en-GB" noProof="0" dirty="0"/>
        </a:p>
      </dgm:t>
    </dgm:pt>
    <dgm:pt modelId="{74336CF6-D9BA-4BDA-A7C8-488988ED848A}" type="pres">
      <dgm:prSet presAssocID="{6C48BB01-ED2C-44BA-8E21-69ED97C97847}" presName="Name0" presStyleCnt="0">
        <dgm:presLayoutVars>
          <dgm:chPref val="1"/>
          <dgm:dir/>
          <dgm:animOne val="branch"/>
          <dgm:animLvl val="lvl"/>
          <dgm:resizeHandles val="exact"/>
        </dgm:presLayoutVars>
      </dgm:prSet>
      <dgm:spPr/>
    </dgm:pt>
    <dgm:pt modelId="{6DCB289E-0487-4033-BDF1-0EB40BC21871}" type="pres">
      <dgm:prSet presAssocID="{CF2F40FA-7BC4-48AF-A482-8C4D36D068B9}" presName="root1" presStyleCnt="0"/>
      <dgm:spPr/>
    </dgm:pt>
    <dgm:pt modelId="{5CB57835-F204-43CD-BE28-D85841E1569C}" type="pres">
      <dgm:prSet presAssocID="{CF2F40FA-7BC4-48AF-A482-8C4D36D068B9}" presName="LevelOneTextNode" presStyleLbl="node0" presStyleIdx="0" presStyleCnt="1" custScaleX="203041">
        <dgm:presLayoutVars>
          <dgm:chPref val="3"/>
        </dgm:presLayoutVars>
      </dgm:prSet>
      <dgm:spPr/>
    </dgm:pt>
    <dgm:pt modelId="{42F51699-DDD2-45FD-A854-E96C4CD72042}" type="pres">
      <dgm:prSet presAssocID="{CF2F40FA-7BC4-48AF-A482-8C4D36D068B9}" presName="level2hierChild" presStyleCnt="0"/>
      <dgm:spPr/>
    </dgm:pt>
    <dgm:pt modelId="{20ABCA1D-9EE5-40EB-AD30-E95EC4CB58F8}" type="pres">
      <dgm:prSet presAssocID="{69970135-44D5-4193-B88C-FB415DCCED8D}" presName="conn2-1" presStyleLbl="parChTrans1D2" presStyleIdx="0" presStyleCnt="6"/>
      <dgm:spPr/>
    </dgm:pt>
    <dgm:pt modelId="{360AA5F1-6196-42AD-8C41-2A86AD60CFC4}" type="pres">
      <dgm:prSet presAssocID="{69970135-44D5-4193-B88C-FB415DCCED8D}" presName="connTx" presStyleLbl="parChTrans1D2" presStyleIdx="0" presStyleCnt="6"/>
      <dgm:spPr/>
    </dgm:pt>
    <dgm:pt modelId="{157F42A2-3404-4A96-9472-2FD134B5A4D5}" type="pres">
      <dgm:prSet presAssocID="{9D6652DE-CAAD-4423-9556-E60CA3D408EB}" presName="root2" presStyleCnt="0"/>
      <dgm:spPr/>
    </dgm:pt>
    <dgm:pt modelId="{6468CFDC-584B-4240-9C73-F5FA9F43495F}" type="pres">
      <dgm:prSet presAssocID="{9D6652DE-CAAD-4423-9556-E60CA3D408EB}" presName="LevelTwoTextNode" presStyleLbl="node2" presStyleIdx="0" presStyleCnt="6" custScaleY="128674">
        <dgm:presLayoutVars>
          <dgm:chPref val="3"/>
        </dgm:presLayoutVars>
      </dgm:prSet>
      <dgm:spPr/>
    </dgm:pt>
    <dgm:pt modelId="{57C9EE83-DDB5-4751-AABF-465D588690D2}" type="pres">
      <dgm:prSet presAssocID="{9D6652DE-CAAD-4423-9556-E60CA3D408EB}" presName="level3hierChild" presStyleCnt="0"/>
      <dgm:spPr/>
    </dgm:pt>
    <dgm:pt modelId="{0C127702-049B-454C-8892-397D148DF3FE}" type="pres">
      <dgm:prSet presAssocID="{A98B1F95-DB9F-44B1-8EF1-2370616F3AE6}" presName="conn2-1" presStyleLbl="parChTrans1D3" presStyleIdx="0" presStyleCnt="11"/>
      <dgm:spPr/>
    </dgm:pt>
    <dgm:pt modelId="{E95BC85D-8215-46A4-B641-F65F76B2C199}" type="pres">
      <dgm:prSet presAssocID="{A98B1F95-DB9F-44B1-8EF1-2370616F3AE6}" presName="connTx" presStyleLbl="parChTrans1D3" presStyleIdx="0" presStyleCnt="11"/>
      <dgm:spPr/>
    </dgm:pt>
    <dgm:pt modelId="{433B9EAE-9F29-402A-8771-EDDDD028014B}" type="pres">
      <dgm:prSet presAssocID="{305C2E94-3C83-44DB-842B-5DE07605E377}" presName="root2" presStyleCnt="0"/>
      <dgm:spPr/>
    </dgm:pt>
    <dgm:pt modelId="{9791225E-6BDD-49CB-901F-7E2A0AF3C4C8}" type="pres">
      <dgm:prSet presAssocID="{305C2E94-3C83-44DB-842B-5DE07605E377}" presName="LevelTwoTextNode" presStyleLbl="node3" presStyleIdx="0" presStyleCnt="11" custScaleX="204023" custScaleY="108506">
        <dgm:presLayoutVars>
          <dgm:chPref val="3"/>
        </dgm:presLayoutVars>
      </dgm:prSet>
      <dgm:spPr/>
    </dgm:pt>
    <dgm:pt modelId="{8DE81E34-22BD-4E12-B83B-AD90C0905AE0}" type="pres">
      <dgm:prSet presAssocID="{305C2E94-3C83-44DB-842B-5DE07605E377}" presName="level3hierChild" presStyleCnt="0"/>
      <dgm:spPr/>
    </dgm:pt>
    <dgm:pt modelId="{E9D00F57-68CA-4E7B-8295-1D7206FA8779}" type="pres">
      <dgm:prSet presAssocID="{C96874CF-62F0-40F2-96B8-D2F1BE9D5B09}" presName="conn2-1" presStyleLbl="parChTrans1D3" presStyleIdx="1" presStyleCnt="11"/>
      <dgm:spPr/>
    </dgm:pt>
    <dgm:pt modelId="{1A707E83-8744-48D2-A668-B7746FB8BD3E}" type="pres">
      <dgm:prSet presAssocID="{C96874CF-62F0-40F2-96B8-D2F1BE9D5B09}" presName="connTx" presStyleLbl="parChTrans1D3" presStyleIdx="1" presStyleCnt="11"/>
      <dgm:spPr/>
    </dgm:pt>
    <dgm:pt modelId="{D5EF68E9-5E05-4017-838F-2038592FB5F5}" type="pres">
      <dgm:prSet presAssocID="{3DE3DA4A-7310-45BA-9738-1EDF27FF23DE}" presName="root2" presStyleCnt="0"/>
      <dgm:spPr/>
    </dgm:pt>
    <dgm:pt modelId="{ECC791CF-4483-4F32-B21A-32774CEB8CE2}" type="pres">
      <dgm:prSet presAssocID="{3DE3DA4A-7310-45BA-9738-1EDF27FF23DE}" presName="LevelTwoTextNode" presStyleLbl="node3" presStyleIdx="1" presStyleCnt="11" custScaleX="204023" custScaleY="108506">
        <dgm:presLayoutVars>
          <dgm:chPref val="3"/>
        </dgm:presLayoutVars>
      </dgm:prSet>
      <dgm:spPr/>
    </dgm:pt>
    <dgm:pt modelId="{35EE75EF-910F-4D41-8EC1-4DB895BEADB8}" type="pres">
      <dgm:prSet presAssocID="{3DE3DA4A-7310-45BA-9738-1EDF27FF23DE}" presName="level3hierChild" presStyleCnt="0"/>
      <dgm:spPr/>
    </dgm:pt>
    <dgm:pt modelId="{D2BF6F72-04BC-4BD2-AE3A-0252E7FAF21F}" type="pres">
      <dgm:prSet presAssocID="{3957B233-02EA-4B70-9714-0A70BB42235A}" presName="conn2-1" presStyleLbl="parChTrans1D3" presStyleIdx="2" presStyleCnt="11"/>
      <dgm:spPr/>
    </dgm:pt>
    <dgm:pt modelId="{6921F32A-B7A9-4085-8EF7-80F898A9CEF5}" type="pres">
      <dgm:prSet presAssocID="{3957B233-02EA-4B70-9714-0A70BB42235A}" presName="connTx" presStyleLbl="parChTrans1D3" presStyleIdx="2" presStyleCnt="11"/>
      <dgm:spPr/>
    </dgm:pt>
    <dgm:pt modelId="{E207E28B-6DF7-437C-9B02-CAACFEF8249D}" type="pres">
      <dgm:prSet presAssocID="{6AA736D1-5561-4029-A9B0-D8463A52E269}" presName="root2" presStyleCnt="0"/>
      <dgm:spPr/>
    </dgm:pt>
    <dgm:pt modelId="{B86687DD-4432-4A9F-BE13-4B6CCA390F17}" type="pres">
      <dgm:prSet presAssocID="{6AA736D1-5561-4029-A9B0-D8463A52E269}" presName="LevelTwoTextNode" presStyleLbl="node3" presStyleIdx="2" presStyleCnt="11" custScaleX="204023" custScaleY="108506">
        <dgm:presLayoutVars>
          <dgm:chPref val="3"/>
        </dgm:presLayoutVars>
      </dgm:prSet>
      <dgm:spPr/>
    </dgm:pt>
    <dgm:pt modelId="{4E06C12C-58F8-41FC-8491-23C5DB7B3645}" type="pres">
      <dgm:prSet presAssocID="{6AA736D1-5561-4029-A9B0-D8463A52E269}" presName="level3hierChild" presStyleCnt="0"/>
      <dgm:spPr/>
    </dgm:pt>
    <dgm:pt modelId="{0E8061CF-A2A6-403B-A858-C1AF3438EA93}" type="pres">
      <dgm:prSet presAssocID="{D53A4735-2131-4A8C-A77E-118A8E16E579}" presName="conn2-1" presStyleLbl="parChTrans1D2" presStyleIdx="1" presStyleCnt="6"/>
      <dgm:spPr/>
    </dgm:pt>
    <dgm:pt modelId="{8A213DD7-45F1-4041-9D50-10C7F37DF7F2}" type="pres">
      <dgm:prSet presAssocID="{D53A4735-2131-4A8C-A77E-118A8E16E579}" presName="connTx" presStyleLbl="parChTrans1D2" presStyleIdx="1" presStyleCnt="6"/>
      <dgm:spPr/>
    </dgm:pt>
    <dgm:pt modelId="{14051F91-AC14-402C-85DA-800019FA4265}" type="pres">
      <dgm:prSet presAssocID="{BE06191F-9CAB-4E84-B797-775C4A0EBC36}" presName="root2" presStyleCnt="0"/>
      <dgm:spPr/>
    </dgm:pt>
    <dgm:pt modelId="{040065B3-A82D-4F66-9926-7D8743B6C3A9}" type="pres">
      <dgm:prSet presAssocID="{BE06191F-9CAB-4E84-B797-775C4A0EBC36}" presName="LevelTwoTextNode" presStyleLbl="node2" presStyleIdx="1" presStyleCnt="6">
        <dgm:presLayoutVars>
          <dgm:chPref val="3"/>
        </dgm:presLayoutVars>
      </dgm:prSet>
      <dgm:spPr/>
    </dgm:pt>
    <dgm:pt modelId="{9B2E9986-23AE-4923-81E1-41C9F0D30392}" type="pres">
      <dgm:prSet presAssocID="{BE06191F-9CAB-4E84-B797-775C4A0EBC36}" presName="level3hierChild" presStyleCnt="0"/>
      <dgm:spPr/>
    </dgm:pt>
    <dgm:pt modelId="{20904D46-513E-4694-8D55-9DF19270EA90}" type="pres">
      <dgm:prSet presAssocID="{3EAE5A84-0A11-49A6-818D-62458F9D5B7D}" presName="conn2-1" presStyleLbl="parChTrans1D3" presStyleIdx="3" presStyleCnt="11"/>
      <dgm:spPr/>
    </dgm:pt>
    <dgm:pt modelId="{8E015754-593C-47B9-9FEC-1190D21CE041}" type="pres">
      <dgm:prSet presAssocID="{3EAE5A84-0A11-49A6-818D-62458F9D5B7D}" presName="connTx" presStyleLbl="parChTrans1D3" presStyleIdx="3" presStyleCnt="11"/>
      <dgm:spPr/>
    </dgm:pt>
    <dgm:pt modelId="{B9C00F3B-3AA0-48B2-936C-19E42CFB2CFB}" type="pres">
      <dgm:prSet presAssocID="{9C41F3D3-8D65-4D08-A39F-4AE5469E92BE}" presName="root2" presStyleCnt="0"/>
      <dgm:spPr/>
    </dgm:pt>
    <dgm:pt modelId="{61426BF3-A99E-42D7-B43F-F5D7F0F7372E}" type="pres">
      <dgm:prSet presAssocID="{9C41F3D3-8D65-4D08-A39F-4AE5469E92BE}" presName="LevelTwoTextNode" presStyleLbl="node3" presStyleIdx="3" presStyleCnt="11" custScaleX="204023" custScaleY="108506">
        <dgm:presLayoutVars>
          <dgm:chPref val="3"/>
        </dgm:presLayoutVars>
      </dgm:prSet>
      <dgm:spPr/>
    </dgm:pt>
    <dgm:pt modelId="{52C660B3-CB17-43FD-8682-FBD2465477DF}" type="pres">
      <dgm:prSet presAssocID="{9C41F3D3-8D65-4D08-A39F-4AE5469E92BE}" presName="level3hierChild" presStyleCnt="0"/>
      <dgm:spPr/>
    </dgm:pt>
    <dgm:pt modelId="{A50EC264-F566-4DCE-83C0-A5210591FF2E}" type="pres">
      <dgm:prSet presAssocID="{C6E5FB54-25C8-4908-89E6-81C852C9DAD1}" presName="conn2-1" presStyleLbl="parChTrans1D3" presStyleIdx="4" presStyleCnt="11"/>
      <dgm:spPr/>
    </dgm:pt>
    <dgm:pt modelId="{88042979-9493-4E36-ABDB-01514E1A45D1}" type="pres">
      <dgm:prSet presAssocID="{C6E5FB54-25C8-4908-89E6-81C852C9DAD1}" presName="connTx" presStyleLbl="parChTrans1D3" presStyleIdx="4" presStyleCnt="11"/>
      <dgm:spPr/>
    </dgm:pt>
    <dgm:pt modelId="{24A80408-E542-40AB-BA1F-A76CACE9A0F5}" type="pres">
      <dgm:prSet presAssocID="{7DCC87D4-F7C9-476B-A6A6-673D44181CF4}" presName="root2" presStyleCnt="0"/>
      <dgm:spPr/>
    </dgm:pt>
    <dgm:pt modelId="{D0D13344-AFD2-4E7C-BC6D-416E5F572CB0}" type="pres">
      <dgm:prSet presAssocID="{7DCC87D4-F7C9-476B-A6A6-673D44181CF4}" presName="LevelTwoTextNode" presStyleLbl="node3" presStyleIdx="4" presStyleCnt="11" custScaleX="204023" custScaleY="108506">
        <dgm:presLayoutVars>
          <dgm:chPref val="3"/>
        </dgm:presLayoutVars>
      </dgm:prSet>
      <dgm:spPr/>
    </dgm:pt>
    <dgm:pt modelId="{B8DA63E7-586B-4D0D-804F-767F332F2728}" type="pres">
      <dgm:prSet presAssocID="{7DCC87D4-F7C9-476B-A6A6-673D44181CF4}" presName="level3hierChild" presStyleCnt="0"/>
      <dgm:spPr/>
    </dgm:pt>
    <dgm:pt modelId="{CCFE73A4-5132-4A3E-9327-48E52C78C05D}" type="pres">
      <dgm:prSet presAssocID="{0CDC8B51-1A94-4049-B9D3-094096AF1930}" presName="conn2-1" presStyleLbl="parChTrans1D2" presStyleIdx="2" presStyleCnt="6"/>
      <dgm:spPr/>
    </dgm:pt>
    <dgm:pt modelId="{8E2183B5-2ED8-4D8A-BC4C-15E90A241401}" type="pres">
      <dgm:prSet presAssocID="{0CDC8B51-1A94-4049-B9D3-094096AF1930}" presName="connTx" presStyleLbl="parChTrans1D2" presStyleIdx="2" presStyleCnt="6"/>
      <dgm:spPr/>
    </dgm:pt>
    <dgm:pt modelId="{0053AC9A-341D-4479-BB5A-856FF0CA47F8}" type="pres">
      <dgm:prSet presAssocID="{A335C2BC-EADD-4F84-9898-807153976D17}" presName="root2" presStyleCnt="0"/>
      <dgm:spPr/>
    </dgm:pt>
    <dgm:pt modelId="{213F75A1-A0E2-4ADF-86B3-634F5CC5980A}" type="pres">
      <dgm:prSet presAssocID="{A335C2BC-EADD-4F84-9898-807153976D17}" presName="LevelTwoTextNode" presStyleLbl="node2" presStyleIdx="2" presStyleCnt="6">
        <dgm:presLayoutVars>
          <dgm:chPref val="3"/>
        </dgm:presLayoutVars>
      </dgm:prSet>
      <dgm:spPr/>
    </dgm:pt>
    <dgm:pt modelId="{A07025EE-3F04-49BB-99E4-B157C4F41C0A}" type="pres">
      <dgm:prSet presAssocID="{A335C2BC-EADD-4F84-9898-807153976D17}" presName="level3hierChild" presStyleCnt="0"/>
      <dgm:spPr/>
    </dgm:pt>
    <dgm:pt modelId="{2B9909C0-9C5E-4ECE-91EA-E736DBAA5ED8}" type="pres">
      <dgm:prSet presAssocID="{8039FEF3-04B8-40FC-97D0-B039766C176A}" presName="conn2-1" presStyleLbl="parChTrans1D3" presStyleIdx="5" presStyleCnt="11"/>
      <dgm:spPr/>
    </dgm:pt>
    <dgm:pt modelId="{6D79AD13-8F5F-414A-B739-1DC36B5F78F2}" type="pres">
      <dgm:prSet presAssocID="{8039FEF3-04B8-40FC-97D0-B039766C176A}" presName="connTx" presStyleLbl="parChTrans1D3" presStyleIdx="5" presStyleCnt="11"/>
      <dgm:spPr/>
    </dgm:pt>
    <dgm:pt modelId="{53AE7D1E-9034-4205-83AE-2E0F5D183D42}" type="pres">
      <dgm:prSet presAssocID="{C57E45CC-346C-4851-831D-2ADF6095076C}" presName="root2" presStyleCnt="0"/>
      <dgm:spPr/>
    </dgm:pt>
    <dgm:pt modelId="{703D5F33-BE55-46ED-BDE0-F3D32EE05013}" type="pres">
      <dgm:prSet presAssocID="{C57E45CC-346C-4851-831D-2ADF6095076C}" presName="LevelTwoTextNode" presStyleLbl="node3" presStyleIdx="5" presStyleCnt="11" custScaleX="204023" custScaleY="108506">
        <dgm:presLayoutVars>
          <dgm:chPref val="3"/>
        </dgm:presLayoutVars>
      </dgm:prSet>
      <dgm:spPr/>
    </dgm:pt>
    <dgm:pt modelId="{9717CFC5-79E8-46EA-BE74-472866D7E2F6}" type="pres">
      <dgm:prSet presAssocID="{C57E45CC-346C-4851-831D-2ADF6095076C}" presName="level3hierChild" presStyleCnt="0"/>
      <dgm:spPr/>
    </dgm:pt>
    <dgm:pt modelId="{46274671-9C28-4A0F-B505-F2C63D7A6FC4}" type="pres">
      <dgm:prSet presAssocID="{0142C86E-7BA7-47E5-839F-556D6E64392B}" presName="conn2-1" presStyleLbl="parChTrans1D3" presStyleIdx="6" presStyleCnt="11"/>
      <dgm:spPr/>
    </dgm:pt>
    <dgm:pt modelId="{F5B62B98-E1CF-475F-BF0F-992DBF8278F8}" type="pres">
      <dgm:prSet presAssocID="{0142C86E-7BA7-47E5-839F-556D6E64392B}" presName="connTx" presStyleLbl="parChTrans1D3" presStyleIdx="6" presStyleCnt="11"/>
      <dgm:spPr/>
    </dgm:pt>
    <dgm:pt modelId="{C546359A-0434-4F77-AC3E-95116612B4FD}" type="pres">
      <dgm:prSet presAssocID="{4DC7B829-228D-40C1-9C7F-2984E94293B8}" presName="root2" presStyleCnt="0"/>
      <dgm:spPr/>
    </dgm:pt>
    <dgm:pt modelId="{819D6A8D-8A71-4F51-B7C4-6A248246C504}" type="pres">
      <dgm:prSet presAssocID="{4DC7B829-228D-40C1-9C7F-2984E94293B8}" presName="LevelTwoTextNode" presStyleLbl="node3" presStyleIdx="6" presStyleCnt="11" custScaleX="204023" custScaleY="108506">
        <dgm:presLayoutVars>
          <dgm:chPref val="3"/>
        </dgm:presLayoutVars>
      </dgm:prSet>
      <dgm:spPr/>
    </dgm:pt>
    <dgm:pt modelId="{184E08B5-CC03-48D0-85B4-05B4F10A7FBC}" type="pres">
      <dgm:prSet presAssocID="{4DC7B829-228D-40C1-9C7F-2984E94293B8}" presName="level3hierChild" presStyleCnt="0"/>
      <dgm:spPr/>
    </dgm:pt>
    <dgm:pt modelId="{056E0BA1-6F04-4E8C-B0B9-EA5E796238AF}" type="pres">
      <dgm:prSet presAssocID="{4C81B539-0F20-4D37-9C75-A0FDD6218896}" presName="conn2-1" presStyleLbl="parChTrans1D2" presStyleIdx="3" presStyleCnt="6"/>
      <dgm:spPr/>
    </dgm:pt>
    <dgm:pt modelId="{FEAB039C-E0D6-4452-811C-E7CE4600C2A0}" type="pres">
      <dgm:prSet presAssocID="{4C81B539-0F20-4D37-9C75-A0FDD6218896}" presName="connTx" presStyleLbl="parChTrans1D2" presStyleIdx="3" presStyleCnt="6"/>
      <dgm:spPr/>
    </dgm:pt>
    <dgm:pt modelId="{F23B5F9E-5A76-4E92-9670-ABC3AB91FCCA}" type="pres">
      <dgm:prSet presAssocID="{0BD84B13-B202-460C-8D19-3B36EEE12274}" presName="root2" presStyleCnt="0"/>
      <dgm:spPr/>
    </dgm:pt>
    <dgm:pt modelId="{A46E1B40-A53E-4750-A315-BDD2BBC26DD8}" type="pres">
      <dgm:prSet presAssocID="{0BD84B13-B202-460C-8D19-3B36EEE12274}" presName="LevelTwoTextNode" presStyleLbl="node2" presStyleIdx="3" presStyleCnt="6">
        <dgm:presLayoutVars>
          <dgm:chPref val="3"/>
        </dgm:presLayoutVars>
      </dgm:prSet>
      <dgm:spPr/>
    </dgm:pt>
    <dgm:pt modelId="{E9A4CFAE-7FB8-4307-8040-B88FEAA7ECEE}" type="pres">
      <dgm:prSet presAssocID="{0BD84B13-B202-460C-8D19-3B36EEE12274}" presName="level3hierChild" presStyleCnt="0"/>
      <dgm:spPr/>
    </dgm:pt>
    <dgm:pt modelId="{5BC902AA-0C7B-4494-A09B-17667A4EDF1C}" type="pres">
      <dgm:prSet presAssocID="{8C499D16-740D-4FC3-956F-9E14EBE8068F}" presName="conn2-1" presStyleLbl="parChTrans1D3" presStyleIdx="7" presStyleCnt="11"/>
      <dgm:spPr/>
    </dgm:pt>
    <dgm:pt modelId="{88EA0C80-4D9F-4C23-8F1B-E7C9A93AB7ED}" type="pres">
      <dgm:prSet presAssocID="{8C499D16-740D-4FC3-956F-9E14EBE8068F}" presName="connTx" presStyleLbl="parChTrans1D3" presStyleIdx="7" presStyleCnt="11"/>
      <dgm:spPr/>
    </dgm:pt>
    <dgm:pt modelId="{5E629ADA-0DDD-4859-AC96-633B04E10160}" type="pres">
      <dgm:prSet presAssocID="{D4385A61-F25E-40D3-8D68-72E41DA602E8}" presName="root2" presStyleCnt="0"/>
      <dgm:spPr/>
    </dgm:pt>
    <dgm:pt modelId="{B1EAE26E-55EB-4F05-8CF7-1A26487003BD}" type="pres">
      <dgm:prSet presAssocID="{D4385A61-F25E-40D3-8D68-72E41DA602E8}" presName="LevelTwoTextNode" presStyleLbl="node3" presStyleIdx="7" presStyleCnt="11" custScaleX="204023" custScaleY="108506">
        <dgm:presLayoutVars>
          <dgm:chPref val="3"/>
        </dgm:presLayoutVars>
      </dgm:prSet>
      <dgm:spPr/>
    </dgm:pt>
    <dgm:pt modelId="{6C8B313F-8CA1-4687-BA4C-69555E8E7EAB}" type="pres">
      <dgm:prSet presAssocID="{D4385A61-F25E-40D3-8D68-72E41DA602E8}" presName="level3hierChild" presStyleCnt="0"/>
      <dgm:spPr/>
    </dgm:pt>
    <dgm:pt modelId="{C546AC67-A856-49FB-BA59-F3EB4FE3626C}" type="pres">
      <dgm:prSet presAssocID="{446479A5-72B6-48B0-9D7A-D8EEAA142998}" presName="conn2-1" presStyleLbl="parChTrans1D3" presStyleIdx="8" presStyleCnt="11"/>
      <dgm:spPr/>
    </dgm:pt>
    <dgm:pt modelId="{4077B26D-DE3A-4F3C-9949-E084DCA35D8C}" type="pres">
      <dgm:prSet presAssocID="{446479A5-72B6-48B0-9D7A-D8EEAA142998}" presName="connTx" presStyleLbl="parChTrans1D3" presStyleIdx="8" presStyleCnt="11"/>
      <dgm:spPr/>
    </dgm:pt>
    <dgm:pt modelId="{7499A242-6EDB-4CA1-ABF5-6824D38D858E}" type="pres">
      <dgm:prSet presAssocID="{6EA7DC3D-ED21-4E20-B138-F27C7FF26435}" presName="root2" presStyleCnt="0"/>
      <dgm:spPr/>
    </dgm:pt>
    <dgm:pt modelId="{D2599E31-4844-4469-8153-32A6F4AA2126}" type="pres">
      <dgm:prSet presAssocID="{6EA7DC3D-ED21-4E20-B138-F27C7FF26435}" presName="LevelTwoTextNode" presStyleLbl="node3" presStyleIdx="8" presStyleCnt="11" custScaleX="204023" custScaleY="108506">
        <dgm:presLayoutVars>
          <dgm:chPref val="3"/>
        </dgm:presLayoutVars>
      </dgm:prSet>
      <dgm:spPr/>
    </dgm:pt>
    <dgm:pt modelId="{06FE7D7B-B5C2-4A7C-990B-572C8CC2DC13}" type="pres">
      <dgm:prSet presAssocID="{6EA7DC3D-ED21-4E20-B138-F27C7FF26435}" presName="level3hierChild" presStyleCnt="0"/>
      <dgm:spPr/>
    </dgm:pt>
    <dgm:pt modelId="{409FAB0C-1122-47B8-A14D-1CDBC31D69CD}" type="pres">
      <dgm:prSet presAssocID="{62966CAB-4EB4-4597-8456-66C93DD70D41}" presName="conn2-1" presStyleLbl="parChTrans1D2" presStyleIdx="4" presStyleCnt="6"/>
      <dgm:spPr/>
    </dgm:pt>
    <dgm:pt modelId="{9BA8E358-7501-4DD6-A0BC-14CF58131A9C}" type="pres">
      <dgm:prSet presAssocID="{62966CAB-4EB4-4597-8456-66C93DD70D41}" presName="connTx" presStyleLbl="parChTrans1D2" presStyleIdx="4" presStyleCnt="6"/>
      <dgm:spPr/>
    </dgm:pt>
    <dgm:pt modelId="{E18B84C7-042D-4FBB-BA01-118A23ED3B1B}" type="pres">
      <dgm:prSet presAssocID="{4E42A34B-318D-43BC-B09B-EBBE32D4955F}" presName="root2" presStyleCnt="0"/>
      <dgm:spPr/>
    </dgm:pt>
    <dgm:pt modelId="{9E46EF82-3D55-43EA-B126-5A98CC745243}" type="pres">
      <dgm:prSet presAssocID="{4E42A34B-318D-43BC-B09B-EBBE32D4955F}" presName="LevelTwoTextNode" presStyleLbl="node2" presStyleIdx="4" presStyleCnt="6">
        <dgm:presLayoutVars>
          <dgm:chPref val="3"/>
        </dgm:presLayoutVars>
      </dgm:prSet>
      <dgm:spPr/>
    </dgm:pt>
    <dgm:pt modelId="{8C69897C-EFAB-4EFE-92E5-A41C0FC71A71}" type="pres">
      <dgm:prSet presAssocID="{4E42A34B-318D-43BC-B09B-EBBE32D4955F}" presName="level3hierChild" presStyleCnt="0"/>
      <dgm:spPr/>
    </dgm:pt>
    <dgm:pt modelId="{D0E60875-56E0-4103-BD87-0C2B4237BB60}" type="pres">
      <dgm:prSet presAssocID="{CE0BA759-2293-498D-9E43-658C663C0D23}" presName="conn2-1" presStyleLbl="parChTrans1D3" presStyleIdx="9" presStyleCnt="11"/>
      <dgm:spPr/>
    </dgm:pt>
    <dgm:pt modelId="{7B4E24B2-363C-4029-B255-C217345A5A47}" type="pres">
      <dgm:prSet presAssocID="{CE0BA759-2293-498D-9E43-658C663C0D23}" presName="connTx" presStyleLbl="parChTrans1D3" presStyleIdx="9" presStyleCnt="11"/>
      <dgm:spPr/>
    </dgm:pt>
    <dgm:pt modelId="{C40F06D8-C0A7-4A87-B9B2-D02BD566815E}" type="pres">
      <dgm:prSet presAssocID="{00EC53F8-2D73-4D17-9E29-514DD23C6059}" presName="root2" presStyleCnt="0"/>
      <dgm:spPr/>
    </dgm:pt>
    <dgm:pt modelId="{16E4F256-0598-4B21-8A0A-554577F132E2}" type="pres">
      <dgm:prSet presAssocID="{00EC53F8-2D73-4D17-9E29-514DD23C6059}" presName="LevelTwoTextNode" presStyleLbl="node3" presStyleIdx="9" presStyleCnt="11" custScaleX="204023" custScaleY="108506">
        <dgm:presLayoutVars>
          <dgm:chPref val="3"/>
        </dgm:presLayoutVars>
      </dgm:prSet>
      <dgm:spPr/>
    </dgm:pt>
    <dgm:pt modelId="{7D8144A2-31C6-47F7-A596-1AC2E341D740}" type="pres">
      <dgm:prSet presAssocID="{00EC53F8-2D73-4D17-9E29-514DD23C6059}" presName="level3hierChild" presStyleCnt="0"/>
      <dgm:spPr/>
    </dgm:pt>
    <dgm:pt modelId="{BB79BA53-6B84-4EAB-8921-F54132C9CFB5}" type="pres">
      <dgm:prSet presAssocID="{1A2D469D-2B97-430E-B87F-14A7E72B89CF}" presName="conn2-1" presStyleLbl="parChTrans1D3" presStyleIdx="10" presStyleCnt="11"/>
      <dgm:spPr/>
    </dgm:pt>
    <dgm:pt modelId="{D5EDE502-6989-4B83-ADE0-0A843875D746}" type="pres">
      <dgm:prSet presAssocID="{1A2D469D-2B97-430E-B87F-14A7E72B89CF}" presName="connTx" presStyleLbl="parChTrans1D3" presStyleIdx="10" presStyleCnt="11"/>
      <dgm:spPr/>
    </dgm:pt>
    <dgm:pt modelId="{4C544804-70EB-41FA-8F69-FC6633154C3D}" type="pres">
      <dgm:prSet presAssocID="{E647D6BB-39A6-42BC-A80F-20FE5FC8030A}" presName="root2" presStyleCnt="0"/>
      <dgm:spPr/>
    </dgm:pt>
    <dgm:pt modelId="{C0719CA1-B4AE-4AB1-A58F-A80E91F205DD}" type="pres">
      <dgm:prSet presAssocID="{E647D6BB-39A6-42BC-A80F-20FE5FC8030A}" presName="LevelTwoTextNode" presStyleLbl="node3" presStyleIdx="10" presStyleCnt="11" custScaleX="204023" custScaleY="108506">
        <dgm:presLayoutVars>
          <dgm:chPref val="3"/>
        </dgm:presLayoutVars>
      </dgm:prSet>
      <dgm:spPr/>
    </dgm:pt>
    <dgm:pt modelId="{DD128360-DB9E-476E-9244-D419193E1A35}" type="pres">
      <dgm:prSet presAssocID="{E647D6BB-39A6-42BC-A80F-20FE5FC8030A}" presName="level3hierChild" presStyleCnt="0"/>
      <dgm:spPr/>
    </dgm:pt>
    <dgm:pt modelId="{9035DBB1-F86F-4604-A29B-10065999D5E7}" type="pres">
      <dgm:prSet presAssocID="{FAE39C67-4967-4A04-9936-DAABB181EC96}" presName="conn2-1" presStyleLbl="parChTrans1D2" presStyleIdx="5" presStyleCnt="6"/>
      <dgm:spPr/>
    </dgm:pt>
    <dgm:pt modelId="{C1CF2B92-FBF9-407D-BCF1-EBF313A61820}" type="pres">
      <dgm:prSet presAssocID="{FAE39C67-4967-4A04-9936-DAABB181EC96}" presName="connTx" presStyleLbl="parChTrans1D2" presStyleIdx="5" presStyleCnt="6"/>
      <dgm:spPr/>
    </dgm:pt>
    <dgm:pt modelId="{08DF80C4-6B8F-4D42-B479-5EFFA171EC37}" type="pres">
      <dgm:prSet presAssocID="{F8953090-96AF-4C41-ACE2-440BA4A0D079}" presName="root2" presStyleCnt="0"/>
      <dgm:spPr/>
    </dgm:pt>
    <dgm:pt modelId="{16E05CC9-953D-48CF-B03C-D8F05A6CD1ED}" type="pres">
      <dgm:prSet presAssocID="{F8953090-96AF-4C41-ACE2-440BA4A0D079}" presName="LevelTwoTextNode" presStyleLbl="node2" presStyleIdx="5" presStyleCnt="6">
        <dgm:presLayoutVars>
          <dgm:chPref val="3"/>
        </dgm:presLayoutVars>
      </dgm:prSet>
      <dgm:spPr/>
    </dgm:pt>
    <dgm:pt modelId="{08573398-DEC7-4D62-AA73-948D9BE7A22C}" type="pres">
      <dgm:prSet presAssocID="{F8953090-96AF-4C41-ACE2-440BA4A0D079}" presName="level3hierChild" presStyleCnt="0"/>
      <dgm:spPr/>
    </dgm:pt>
  </dgm:ptLst>
  <dgm:cxnLst>
    <dgm:cxn modelId="{F3D63902-9FD2-4FC8-89C5-C0DE6259DA74}" srcId="{CF2F40FA-7BC4-48AF-A482-8C4D36D068B9}" destId="{0BD84B13-B202-460C-8D19-3B36EEE12274}" srcOrd="3" destOrd="0" parTransId="{4C81B539-0F20-4D37-9C75-A0FDD6218896}" sibTransId="{6EB79F32-3AEC-440B-A634-9C484F3751EA}"/>
    <dgm:cxn modelId="{578A6702-52DF-4EC4-9047-97C4CA0AD81E}" type="presOf" srcId="{62966CAB-4EB4-4597-8456-66C93DD70D41}" destId="{9BA8E358-7501-4DD6-A0BC-14CF58131A9C}" srcOrd="1" destOrd="0" presId="urn:microsoft.com/office/officeart/2008/layout/HorizontalMultiLevelHierarchy"/>
    <dgm:cxn modelId="{BA48BB02-8762-4567-B1D3-F4B98BD0E8E9}" srcId="{BE06191F-9CAB-4E84-B797-775C4A0EBC36}" destId="{9C41F3D3-8D65-4D08-A39F-4AE5469E92BE}" srcOrd="0" destOrd="0" parTransId="{3EAE5A84-0A11-49A6-818D-62458F9D5B7D}" sibTransId="{BC18B026-1083-4442-8C16-E13E86EB90D6}"/>
    <dgm:cxn modelId="{DEC14E06-0E5E-4AB2-BC1C-C5E0BE6376CC}" srcId="{CF2F40FA-7BC4-48AF-A482-8C4D36D068B9}" destId="{A335C2BC-EADD-4F84-9898-807153976D17}" srcOrd="2" destOrd="0" parTransId="{0CDC8B51-1A94-4049-B9D3-094096AF1930}" sibTransId="{EEDBFB00-3492-46F8-9301-7E78DD4AE280}"/>
    <dgm:cxn modelId="{ED19CB08-7476-4FD8-ABC1-7AE478D69BF1}" type="presOf" srcId="{A98B1F95-DB9F-44B1-8EF1-2370616F3AE6}" destId="{E95BC85D-8215-46A4-B641-F65F76B2C199}" srcOrd="1" destOrd="0" presId="urn:microsoft.com/office/officeart/2008/layout/HorizontalMultiLevelHierarchy"/>
    <dgm:cxn modelId="{0989430B-2AAB-46BB-9775-59620B9BF9FB}" srcId="{6C48BB01-ED2C-44BA-8E21-69ED97C97847}" destId="{CF2F40FA-7BC4-48AF-A482-8C4D36D068B9}" srcOrd="0" destOrd="0" parTransId="{F764F1E6-8E58-4E29-B062-F0B30A374542}" sibTransId="{A4EE8F0E-B270-4A70-B12D-B47434FA0A53}"/>
    <dgm:cxn modelId="{69317E10-6F40-4BFF-B694-7F5F5BA7917E}" srcId="{0BD84B13-B202-460C-8D19-3B36EEE12274}" destId="{D4385A61-F25E-40D3-8D68-72E41DA602E8}" srcOrd="0" destOrd="0" parTransId="{8C499D16-740D-4FC3-956F-9E14EBE8068F}" sibTransId="{070F25C8-0D83-4302-8FEF-F356EFB3C81A}"/>
    <dgm:cxn modelId="{A14B8118-F080-404F-8FD1-1604C6C1C74D}" type="presOf" srcId="{446479A5-72B6-48B0-9D7A-D8EEAA142998}" destId="{C546AC67-A856-49FB-BA59-F3EB4FE3626C}" srcOrd="0" destOrd="0" presId="urn:microsoft.com/office/officeart/2008/layout/HorizontalMultiLevelHierarchy"/>
    <dgm:cxn modelId="{78E8E01C-05B0-44D3-8271-58C5A0ED6999}" type="presOf" srcId="{69970135-44D5-4193-B88C-FB415DCCED8D}" destId="{20ABCA1D-9EE5-40EB-AD30-E95EC4CB58F8}" srcOrd="0" destOrd="0" presId="urn:microsoft.com/office/officeart/2008/layout/HorizontalMultiLevelHierarchy"/>
    <dgm:cxn modelId="{F37BE920-B941-4980-B131-6411A1440437}" type="presOf" srcId="{6EA7DC3D-ED21-4E20-B138-F27C7FF26435}" destId="{D2599E31-4844-4469-8153-32A6F4AA2126}" srcOrd="0" destOrd="0" presId="urn:microsoft.com/office/officeart/2008/layout/HorizontalMultiLevelHierarchy"/>
    <dgm:cxn modelId="{94BB7122-0255-4B7E-B8AB-143ACE6B9F08}" type="presOf" srcId="{FAE39C67-4967-4A04-9936-DAABB181EC96}" destId="{C1CF2B92-FBF9-407D-BCF1-EBF313A61820}" srcOrd="1" destOrd="0" presId="urn:microsoft.com/office/officeart/2008/layout/HorizontalMultiLevelHierarchy"/>
    <dgm:cxn modelId="{360DCC22-88E7-4132-8BCE-666BC0C8FFC5}" type="presOf" srcId="{0142C86E-7BA7-47E5-839F-556D6E64392B}" destId="{46274671-9C28-4A0F-B505-F2C63D7A6FC4}" srcOrd="0" destOrd="0" presId="urn:microsoft.com/office/officeart/2008/layout/HorizontalMultiLevelHierarchy"/>
    <dgm:cxn modelId="{77089624-E104-41AA-B909-B7A94C858E4F}" srcId="{CF2F40FA-7BC4-48AF-A482-8C4D36D068B9}" destId="{9D6652DE-CAAD-4423-9556-E60CA3D408EB}" srcOrd="0" destOrd="0" parTransId="{69970135-44D5-4193-B88C-FB415DCCED8D}" sibTransId="{A35BCB38-435E-472F-A8C9-F700A9FE6FB1}"/>
    <dgm:cxn modelId="{AC59202A-3153-40A2-B111-2A28FBF4F767}" type="presOf" srcId="{9C41F3D3-8D65-4D08-A39F-4AE5469E92BE}" destId="{61426BF3-A99E-42D7-B43F-F5D7F0F7372E}" srcOrd="0" destOrd="0" presId="urn:microsoft.com/office/officeart/2008/layout/HorizontalMultiLevelHierarchy"/>
    <dgm:cxn modelId="{BF7E582B-29ED-43F7-A1A3-B37709979DBB}" type="presOf" srcId="{1A2D469D-2B97-430E-B87F-14A7E72B89CF}" destId="{D5EDE502-6989-4B83-ADE0-0A843875D746}" srcOrd="1" destOrd="0" presId="urn:microsoft.com/office/officeart/2008/layout/HorizontalMultiLevelHierarchy"/>
    <dgm:cxn modelId="{91A43930-E622-4E7D-965D-6F4356341F02}" type="presOf" srcId="{62966CAB-4EB4-4597-8456-66C93DD70D41}" destId="{409FAB0C-1122-47B8-A14D-1CDBC31D69CD}" srcOrd="0" destOrd="0" presId="urn:microsoft.com/office/officeart/2008/layout/HorizontalMultiLevelHierarchy"/>
    <dgm:cxn modelId="{1B5B5831-09E0-4ACF-8029-4EF0169709C2}" type="presOf" srcId="{6C48BB01-ED2C-44BA-8E21-69ED97C97847}" destId="{74336CF6-D9BA-4BDA-A7C8-488988ED848A}" srcOrd="0" destOrd="0" presId="urn:microsoft.com/office/officeart/2008/layout/HorizontalMultiLevelHierarchy"/>
    <dgm:cxn modelId="{AD6FA733-3911-44E0-9A0E-B9B118F9EF96}" type="presOf" srcId="{4C81B539-0F20-4D37-9C75-A0FDD6218896}" destId="{FEAB039C-E0D6-4452-811C-E7CE4600C2A0}" srcOrd="1" destOrd="0" presId="urn:microsoft.com/office/officeart/2008/layout/HorizontalMultiLevelHierarchy"/>
    <dgm:cxn modelId="{2569F437-6885-422F-845D-2C5626323F2C}" type="presOf" srcId="{8039FEF3-04B8-40FC-97D0-B039766C176A}" destId="{6D79AD13-8F5F-414A-B739-1DC36B5F78F2}" srcOrd="1" destOrd="0" presId="urn:microsoft.com/office/officeart/2008/layout/HorizontalMultiLevelHierarchy"/>
    <dgm:cxn modelId="{32D7843A-85DC-48AC-A474-CAC42DB33FA7}" srcId="{CF2F40FA-7BC4-48AF-A482-8C4D36D068B9}" destId="{4E42A34B-318D-43BC-B09B-EBBE32D4955F}" srcOrd="4" destOrd="0" parTransId="{62966CAB-4EB4-4597-8456-66C93DD70D41}" sibTransId="{94ABAA19-314F-4325-B55F-07148E617655}"/>
    <dgm:cxn modelId="{0A94A73C-C31E-49EF-ACA5-7EA20BE55689}" type="presOf" srcId="{CE0BA759-2293-498D-9E43-658C663C0D23}" destId="{D0E60875-56E0-4103-BD87-0C2B4237BB60}" srcOrd="0" destOrd="0" presId="urn:microsoft.com/office/officeart/2008/layout/HorizontalMultiLevelHierarchy"/>
    <dgm:cxn modelId="{CFF7453D-ED94-496D-B626-38ADF0179651}" srcId="{4E42A34B-318D-43BC-B09B-EBBE32D4955F}" destId="{E647D6BB-39A6-42BC-A80F-20FE5FC8030A}" srcOrd="1" destOrd="0" parTransId="{1A2D469D-2B97-430E-B87F-14A7E72B89CF}" sibTransId="{3A7169B6-97E5-4E34-81AB-82BADE521CFB}"/>
    <dgm:cxn modelId="{AC87E25B-61CF-4259-BEEC-F35F784C9684}" type="presOf" srcId="{CF2F40FA-7BC4-48AF-A482-8C4D36D068B9}" destId="{5CB57835-F204-43CD-BE28-D85841E1569C}" srcOrd="0" destOrd="0" presId="urn:microsoft.com/office/officeart/2008/layout/HorizontalMultiLevelHierarchy"/>
    <dgm:cxn modelId="{5A983B5C-90A1-4426-9ECD-4FDF63C72590}" type="presOf" srcId="{305C2E94-3C83-44DB-842B-5DE07605E377}" destId="{9791225E-6BDD-49CB-901F-7E2A0AF3C4C8}" srcOrd="0" destOrd="0" presId="urn:microsoft.com/office/officeart/2008/layout/HorizontalMultiLevelHierarchy"/>
    <dgm:cxn modelId="{2DF10E5D-6F80-407C-A4CA-B9930B88B0B8}" type="presOf" srcId="{D4385A61-F25E-40D3-8D68-72E41DA602E8}" destId="{B1EAE26E-55EB-4F05-8CF7-1A26487003BD}" srcOrd="0" destOrd="0" presId="urn:microsoft.com/office/officeart/2008/layout/HorizontalMultiLevelHierarchy"/>
    <dgm:cxn modelId="{8E4D435D-2B41-4EFC-8013-1C209EF4A9CF}" type="presOf" srcId="{0CDC8B51-1A94-4049-B9D3-094096AF1930}" destId="{CCFE73A4-5132-4A3E-9327-48E52C78C05D}" srcOrd="0" destOrd="0" presId="urn:microsoft.com/office/officeart/2008/layout/HorizontalMultiLevelHierarchy"/>
    <dgm:cxn modelId="{EF79E75D-C623-47CA-A3FA-F2DF46642AA8}" type="presOf" srcId="{FAE39C67-4967-4A04-9936-DAABB181EC96}" destId="{9035DBB1-F86F-4604-A29B-10065999D5E7}" srcOrd="0" destOrd="0" presId="urn:microsoft.com/office/officeart/2008/layout/HorizontalMultiLevelHierarchy"/>
    <dgm:cxn modelId="{E6FF7D5F-CFD6-4CC0-8524-EA5C55B94949}" type="presOf" srcId="{3EAE5A84-0A11-49A6-818D-62458F9D5B7D}" destId="{8E015754-593C-47B9-9FEC-1190D21CE041}" srcOrd="1" destOrd="0" presId="urn:microsoft.com/office/officeart/2008/layout/HorizontalMultiLevelHierarchy"/>
    <dgm:cxn modelId="{760EB35F-57B2-4A9E-A863-34FB8AF40E5C}" type="presOf" srcId="{3957B233-02EA-4B70-9714-0A70BB42235A}" destId="{D2BF6F72-04BC-4BD2-AE3A-0252E7FAF21F}" srcOrd="0" destOrd="0" presId="urn:microsoft.com/office/officeart/2008/layout/HorizontalMultiLevelHierarchy"/>
    <dgm:cxn modelId="{730B0364-47B8-4909-97B3-13C741D9AA22}" type="presOf" srcId="{446479A5-72B6-48B0-9D7A-D8EEAA142998}" destId="{4077B26D-DE3A-4F3C-9949-E084DCA35D8C}" srcOrd="1" destOrd="0" presId="urn:microsoft.com/office/officeart/2008/layout/HorizontalMultiLevelHierarchy"/>
    <dgm:cxn modelId="{4AEDC365-01AD-4470-8254-6EB3107F93A6}" type="presOf" srcId="{0142C86E-7BA7-47E5-839F-556D6E64392B}" destId="{F5B62B98-E1CF-475F-BF0F-992DBF8278F8}" srcOrd="1" destOrd="0" presId="urn:microsoft.com/office/officeart/2008/layout/HorizontalMultiLevelHierarchy"/>
    <dgm:cxn modelId="{0D12A767-E0D8-468A-BAAB-1C2E88988A2A}" type="presOf" srcId="{C96874CF-62F0-40F2-96B8-D2F1BE9D5B09}" destId="{E9D00F57-68CA-4E7B-8295-1D7206FA8779}" srcOrd="0" destOrd="0" presId="urn:microsoft.com/office/officeart/2008/layout/HorizontalMultiLevelHierarchy"/>
    <dgm:cxn modelId="{00D2A469-A231-4748-A72E-7687C3CF7068}" type="presOf" srcId="{C6E5FB54-25C8-4908-89E6-81C852C9DAD1}" destId="{88042979-9493-4E36-ABDB-01514E1A45D1}" srcOrd="1" destOrd="0" presId="urn:microsoft.com/office/officeart/2008/layout/HorizontalMultiLevelHierarchy"/>
    <dgm:cxn modelId="{A321326D-F717-4643-BA6D-7D20D7A9C732}" type="presOf" srcId="{69970135-44D5-4193-B88C-FB415DCCED8D}" destId="{360AA5F1-6196-42AD-8C41-2A86AD60CFC4}" srcOrd="1" destOrd="0" presId="urn:microsoft.com/office/officeart/2008/layout/HorizontalMultiLevelHierarchy"/>
    <dgm:cxn modelId="{F071356E-0260-46A7-8230-84D71A55458A}" type="presOf" srcId="{C57E45CC-346C-4851-831D-2ADF6095076C}" destId="{703D5F33-BE55-46ED-BDE0-F3D32EE05013}" srcOrd="0" destOrd="0" presId="urn:microsoft.com/office/officeart/2008/layout/HorizontalMultiLevelHierarchy"/>
    <dgm:cxn modelId="{E57E8A4E-AFC9-49A6-B02A-1C6F7C883E14}" srcId="{A335C2BC-EADD-4F84-9898-807153976D17}" destId="{C57E45CC-346C-4851-831D-2ADF6095076C}" srcOrd="0" destOrd="0" parTransId="{8039FEF3-04B8-40FC-97D0-B039766C176A}" sibTransId="{B7E03B24-C146-4071-9B32-EC3257AC7F77}"/>
    <dgm:cxn modelId="{AA89954E-EA44-4248-A048-08720A801F62}" type="presOf" srcId="{1A2D469D-2B97-430E-B87F-14A7E72B89CF}" destId="{BB79BA53-6B84-4EAB-8921-F54132C9CFB5}" srcOrd="0" destOrd="0" presId="urn:microsoft.com/office/officeart/2008/layout/HorizontalMultiLevelHierarchy"/>
    <dgm:cxn modelId="{30074C51-AEA2-44D4-A9E7-E32A9E5651B8}" type="presOf" srcId="{0BD84B13-B202-460C-8D19-3B36EEE12274}" destId="{A46E1B40-A53E-4750-A315-BDD2BBC26DD8}" srcOrd="0" destOrd="0" presId="urn:microsoft.com/office/officeart/2008/layout/HorizontalMultiLevelHierarchy"/>
    <dgm:cxn modelId="{1F9D1452-C4C0-4EF8-8C20-7313029C0DDB}" type="presOf" srcId="{F8953090-96AF-4C41-ACE2-440BA4A0D079}" destId="{16E05CC9-953D-48CF-B03C-D8F05A6CD1ED}" srcOrd="0" destOrd="0" presId="urn:microsoft.com/office/officeart/2008/layout/HorizontalMultiLevelHierarchy"/>
    <dgm:cxn modelId="{EA0ADC72-6E6D-4231-95FB-CAAC4D79E128}" type="presOf" srcId="{9D6652DE-CAAD-4423-9556-E60CA3D408EB}" destId="{6468CFDC-584B-4240-9C73-F5FA9F43495F}" srcOrd="0" destOrd="0" presId="urn:microsoft.com/office/officeart/2008/layout/HorizontalMultiLevelHierarchy"/>
    <dgm:cxn modelId="{6CF55053-ABAF-470D-BD8B-580B72B54DF9}" type="presOf" srcId="{4DC7B829-228D-40C1-9C7F-2984E94293B8}" destId="{819D6A8D-8A71-4F51-B7C4-6A248246C504}" srcOrd="0" destOrd="0" presId="urn:microsoft.com/office/officeart/2008/layout/HorizontalMultiLevelHierarchy"/>
    <dgm:cxn modelId="{D1D37D55-03FC-4DE5-8F1D-2B51541CAC08}" type="presOf" srcId="{D53A4735-2131-4A8C-A77E-118A8E16E579}" destId="{0E8061CF-A2A6-403B-A858-C1AF3438EA93}" srcOrd="0" destOrd="0" presId="urn:microsoft.com/office/officeart/2008/layout/HorizontalMultiLevelHierarchy"/>
    <dgm:cxn modelId="{D5680958-DBBE-4070-B9F7-454D66802D61}" type="presOf" srcId="{4C81B539-0F20-4D37-9C75-A0FDD6218896}" destId="{056E0BA1-6F04-4E8C-B0B9-EA5E796238AF}" srcOrd="0" destOrd="0" presId="urn:microsoft.com/office/officeart/2008/layout/HorizontalMultiLevelHierarchy"/>
    <dgm:cxn modelId="{0AD51578-EEC9-4D91-9E61-ECE49C675138}" srcId="{9D6652DE-CAAD-4423-9556-E60CA3D408EB}" destId="{3DE3DA4A-7310-45BA-9738-1EDF27FF23DE}" srcOrd="1" destOrd="0" parTransId="{C96874CF-62F0-40F2-96B8-D2F1BE9D5B09}" sibTransId="{5D4F4E21-F16A-4B20-B7C3-1753D05CAEA9}"/>
    <dgm:cxn modelId="{C4758E59-23A3-4F93-B999-764422079700}" type="presOf" srcId="{CE0BA759-2293-498D-9E43-658C663C0D23}" destId="{7B4E24B2-363C-4029-B255-C217345A5A47}" srcOrd="1" destOrd="0" presId="urn:microsoft.com/office/officeart/2008/layout/HorizontalMultiLevelHierarchy"/>
    <dgm:cxn modelId="{795E227A-1DB4-4C37-B8F9-1E694C1B4949}" srcId="{BE06191F-9CAB-4E84-B797-775C4A0EBC36}" destId="{7DCC87D4-F7C9-476B-A6A6-673D44181CF4}" srcOrd="1" destOrd="0" parTransId="{C6E5FB54-25C8-4908-89E6-81C852C9DAD1}" sibTransId="{F1DDADE6-0E8F-4CE2-967D-249126A2A613}"/>
    <dgm:cxn modelId="{2D840184-A377-4D8F-B292-C9D56271D335}" type="presOf" srcId="{0CDC8B51-1A94-4049-B9D3-094096AF1930}" destId="{8E2183B5-2ED8-4D8A-BC4C-15E90A241401}" srcOrd="1" destOrd="0" presId="urn:microsoft.com/office/officeart/2008/layout/HorizontalMultiLevelHierarchy"/>
    <dgm:cxn modelId="{469A8386-F560-4641-BD29-F15928782BBE}" type="presOf" srcId="{8039FEF3-04B8-40FC-97D0-B039766C176A}" destId="{2B9909C0-9C5E-4ECE-91EA-E736DBAA5ED8}" srcOrd="0" destOrd="0" presId="urn:microsoft.com/office/officeart/2008/layout/HorizontalMultiLevelHierarchy"/>
    <dgm:cxn modelId="{7212F188-648F-4203-BE83-F35B94213E37}" type="presOf" srcId="{A335C2BC-EADD-4F84-9898-807153976D17}" destId="{213F75A1-A0E2-4ADF-86B3-634F5CC5980A}" srcOrd="0" destOrd="0" presId="urn:microsoft.com/office/officeart/2008/layout/HorizontalMultiLevelHierarchy"/>
    <dgm:cxn modelId="{B58DEE8E-BC41-4CBA-956A-47F8C4FC056F}" type="presOf" srcId="{D53A4735-2131-4A8C-A77E-118A8E16E579}" destId="{8A213DD7-45F1-4041-9D50-10C7F37DF7F2}" srcOrd="1" destOrd="0" presId="urn:microsoft.com/office/officeart/2008/layout/HorizontalMultiLevelHierarchy"/>
    <dgm:cxn modelId="{7DCE9393-17FF-4EDE-9EAB-A4504A2FB010}" type="presOf" srcId="{E647D6BB-39A6-42BC-A80F-20FE5FC8030A}" destId="{C0719CA1-B4AE-4AB1-A58F-A80E91F205DD}" srcOrd="0" destOrd="0" presId="urn:microsoft.com/office/officeart/2008/layout/HorizontalMultiLevelHierarchy"/>
    <dgm:cxn modelId="{886EAE97-CAC0-4BA7-9CB6-6E674AC877A0}" type="presOf" srcId="{7DCC87D4-F7C9-476B-A6A6-673D44181CF4}" destId="{D0D13344-AFD2-4E7C-BC6D-416E5F572CB0}" srcOrd="0" destOrd="0" presId="urn:microsoft.com/office/officeart/2008/layout/HorizontalMultiLevelHierarchy"/>
    <dgm:cxn modelId="{039E6B9A-BC16-47DE-A98C-BD05CD44DAF6}" srcId="{A335C2BC-EADD-4F84-9898-807153976D17}" destId="{4DC7B829-228D-40C1-9C7F-2984E94293B8}" srcOrd="1" destOrd="0" parTransId="{0142C86E-7BA7-47E5-839F-556D6E64392B}" sibTransId="{F6ADEA88-0D02-4620-9041-0A6DC2703825}"/>
    <dgm:cxn modelId="{0FA8D99B-4D4E-46A0-904A-DA8E799D6C83}" type="presOf" srcId="{00EC53F8-2D73-4D17-9E29-514DD23C6059}" destId="{16E4F256-0598-4B21-8A0A-554577F132E2}" srcOrd="0" destOrd="0" presId="urn:microsoft.com/office/officeart/2008/layout/HorizontalMultiLevelHierarchy"/>
    <dgm:cxn modelId="{BFAF93A0-E52E-4A77-B070-AC5E45CDD0CE}" type="presOf" srcId="{8C499D16-740D-4FC3-956F-9E14EBE8068F}" destId="{5BC902AA-0C7B-4494-A09B-17667A4EDF1C}" srcOrd="0" destOrd="0" presId="urn:microsoft.com/office/officeart/2008/layout/HorizontalMultiLevelHierarchy"/>
    <dgm:cxn modelId="{566B34A6-21E0-4A0C-9F90-4CB493A0F781}" srcId="{9D6652DE-CAAD-4423-9556-E60CA3D408EB}" destId="{305C2E94-3C83-44DB-842B-5DE07605E377}" srcOrd="0" destOrd="0" parTransId="{A98B1F95-DB9F-44B1-8EF1-2370616F3AE6}" sibTransId="{7463F44A-7FD6-41FC-97F0-C4C8000F5BA3}"/>
    <dgm:cxn modelId="{B9872AAE-B572-46E3-BE8E-26C9E09E583A}" type="presOf" srcId="{3957B233-02EA-4B70-9714-0A70BB42235A}" destId="{6921F32A-B7A9-4085-8EF7-80F898A9CEF5}" srcOrd="1" destOrd="0" presId="urn:microsoft.com/office/officeart/2008/layout/HorizontalMultiLevelHierarchy"/>
    <dgm:cxn modelId="{0D5B98B0-BF4B-4B19-9204-69AAD8BD076A}" type="presOf" srcId="{BE06191F-9CAB-4E84-B797-775C4A0EBC36}" destId="{040065B3-A82D-4F66-9926-7D8743B6C3A9}" srcOrd="0" destOrd="0" presId="urn:microsoft.com/office/officeart/2008/layout/HorizontalMultiLevelHierarchy"/>
    <dgm:cxn modelId="{F54B3AB5-82AC-4585-B264-1CB063A0DEF9}" srcId="{CF2F40FA-7BC4-48AF-A482-8C4D36D068B9}" destId="{F8953090-96AF-4C41-ACE2-440BA4A0D079}" srcOrd="5" destOrd="0" parTransId="{FAE39C67-4967-4A04-9936-DAABB181EC96}" sibTransId="{B2C71391-9964-4410-A99B-931E4C1DFEF9}"/>
    <dgm:cxn modelId="{9D742FBA-FCA9-4668-99AF-EEAFF4538A14}" type="presOf" srcId="{8C499D16-740D-4FC3-956F-9E14EBE8068F}" destId="{88EA0C80-4D9F-4C23-8F1B-E7C9A93AB7ED}" srcOrd="1" destOrd="0" presId="urn:microsoft.com/office/officeart/2008/layout/HorizontalMultiLevelHierarchy"/>
    <dgm:cxn modelId="{0C7E64BA-A059-4662-BF5A-716DC88A22EE}" srcId="{0BD84B13-B202-460C-8D19-3B36EEE12274}" destId="{6EA7DC3D-ED21-4E20-B138-F27C7FF26435}" srcOrd="1" destOrd="0" parTransId="{446479A5-72B6-48B0-9D7A-D8EEAA142998}" sibTransId="{C5015432-4B89-40E9-ACEF-697FB9AAD86B}"/>
    <dgm:cxn modelId="{2AB5E8BA-3AF5-4641-B233-4D6E7CD4FF7D}" type="presOf" srcId="{A98B1F95-DB9F-44B1-8EF1-2370616F3AE6}" destId="{0C127702-049B-454C-8892-397D148DF3FE}" srcOrd="0" destOrd="0" presId="urn:microsoft.com/office/officeart/2008/layout/HorizontalMultiLevelHierarchy"/>
    <dgm:cxn modelId="{698099C3-29F2-47CB-A13B-9DBDF14E42D3}" type="presOf" srcId="{6AA736D1-5561-4029-A9B0-D8463A52E269}" destId="{B86687DD-4432-4A9F-BE13-4B6CCA390F17}" srcOrd="0" destOrd="0" presId="urn:microsoft.com/office/officeart/2008/layout/HorizontalMultiLevelHierarchy"/>
    <dgm:cxn modelId="{293DBCC8-0B32-4DBA-A68F-2CB01CF1AF51}" srcId="{9D6652DE-CAAD-4423-9556-E60CA3D408EB}" destId="{6AA736D1-5561-4029-A9B0-D8463A52E269}" srcOrd="2" destOrd="0" parTransId="{3957B233-02EA-4B70-9714-0A70BB42235A}" sibTransId="{5C0377CA-3C0C-4F42-B7D4-DC3B651DF6F8}"/>
    <dgm:cxn modelId="{96FDBDCB-8A4C-4151-9ED1-477C36676E52}" type="presOf" srcId="{C96874CF-62F0-40F2-96B8-D2F1BE9D5B09}" destId="{1A707E83-8744-48D2-A668-B7746FB8BD3E}" srcOrd="1" destOrd="0" presId="urn:microsoft.com/office/officeart/2008/layout/HorizontalMultiLevelHierarchy"/>
    <dgm:cxn modelId="{008AE2CC-6334-48BF-A285-56B621C0F7CC}" type="presOf" srcId="{3EAE5A84-0A11-49A6-818D-62458F9D5B7D}" destId="{20904D46-513E-4694-8D55-9DF19270EA90}" srcOrd="0" destOrd="0" presId="urn:microsoft.com/office/officeart/2008/layout/HorizontalMultiLevelHierarchy"/>
    <dgm:cxn modelId="{2AD4C6D4-AA64-40D3-A37A-A965BAD386C1}" type="presOf" srcId="{3DE3DA4A-7310-45BA-9738-1EDF27FF23DE}" destId="{ECC791CF-4483-4F32-B21A-32774CEB8CE2}" srcOrd="0" destOrd="0" presId="urn:microsoft.com/office/officeart/2008/layout/HorizontalMultiLevelHierarchy"/>
    <dgm:cxn modelId="{D4D9CAD8-861F-4080-9E19-7C23166A7FC4}" srcId="{4E42A34B-318D-43BC-B09B-EBBE32D4955F}" destId="{00EC53F8-2D73-4D17-9E29-514DD23C6059}" srcOrd="0" destOrd="0" parTransId="{CE0BA759-2293-498D-9E43-658C663C0D23}" sibTransId="{0DD39E0A-8B8D-4575-B886-C40EB1961C6B}"/>
    <dgm:cxn modelId="{32C4E1D9-8211-40C4-8063-0D38029F97D9}" srcId="{CF2F40FA-7BC4-48AF-A482-8C4D36D068B9}" destId="{BE06191F-9CAB-4E84-B797-775C4A0EBC36}" srcOrd="1" destOrd="0" parTransId="{D53A4735-2131-4A8C-A77E-118A8E16E579}" sibTransId="{48F9D9B0-C66C-4F23-8D06-B89881F22357}"/>
    <dgm:cxn modelId="{83E725ED-6DE3-4139-A793-5BDE898C580E}" type="presOf" srcId="{4E42A34B-318D-43BC-B09B-EBBE32D4955F}" destId="{9E46EF82-3D55-43EA-B126-5A98CC745243}" srcOrd="0" destOrd="0" presId="urn:microsoft.com/office/officeart/2008/layout/HorizontalMultiLevelHierarchy"/>
    <dgm:cxn modelId="{F7057EF3-1833-44B3-B2C2-C98366BC9CAE}" type="presOf" srcId="{C6E5FB54-25C8-4908-89E6-81C852C9DAD1}" destId="{A50EC264-F566-4DCE-83C0-A5210591FF2E}" srcOrd="0" destOrd="0" presId="urn:microsoft.com/office/officeart/2008/layout/HorizontalMultiLevelHierarchy"/>
    <dgm:cxn modelId="{C6FB3FDA-CE17-4023-8CA4-4586326D1838}" type="presParOf" srcId="{74336CF6-D9BA-4BDA-A7C8-488988ED848A}" destId="{6DCB289E-0487-4033-BDF1-0EB40BC21871}" srcOrd="0" destOrd="0" presId="urn:microsoft.com/office/officeart/2008/layout/HorizontalMultiLevelHierarchy"/>
    <dgm:cxn modelId="{3AFD1F18-E16C-4F0D-9712-05F20A544590}" type="presParOf" srcId="{6DCB289E-0487-4033-BDF1-0EB40BC21871}" destId="{5CB57835-F204-43CD-BE28-D85841E1569C}" srcOrd="0" destOrd="0" presId="urn:microsoft.com/office/officeart/2008/layout/HorizontalMultiLevelHierarchy"/>
    <dgm:cxn modelId="{4116F6A1-0F9A-4CA6-9E5E-A19F834D4051}" type="presParOf" srcId="{6DCB289E-0487-4033-BDF1-0EB40BC21871}" destId="{42F51699-DDD2-45FD-A854-E96C4CD72042}" srcOrd="1" destOrd="0" presId="urn:microsoft.com/office/officeart/2008/layout/HorizontalMultiLevelHierarchy"/>
    <dgm:cxn modelId="{1A267461-20BE-4000-AD3C-46D50CA65071}" type="presParOf" srcId="{42F51699-DDD2-45FD-A854-E96C4CD72042}" destId="{20ABCA1D-9EE5-40EB-AD30-E95EC4CB58F8}" srcOrd="0" destOrd="0" presId="urn:microsoft.com/office/officeart/2008/layout/HorizontalMultiLevelHierarchy"/>
    <dgm:cxn modelId="{7750817E-FEF9-4EBF-9141-002AABE7E6EC}" type="presParOf" srcId="{20ABCA1D-9EE5-40EB-AD30-E95EC4CB58F8}" destId="{360AA5F1-6196-42AD-8C41-2A86AD60CFC4}" srcOrd="0" destOrd="0" presId="urn:microsoft.com/office/officeart/2008/layout/HorizontalMultiLevelHierarchy"/>
    <dgm:cxn modelId="{8FC02660-9D77-4A56-BD81-50BE741AE25B}" type="presParOf" srcId="{42F51699-DDD2-45FD-A854-E96C4CD72042}" destId="{157F42A2-3404-4A96-9472-2FD134B5A4D5}" srcOrd="1" destOrd="0" presId="urn:microsoft.com/office/officeart/2008/layout/HorizontalMultiLevelHierarchy"/>
    <dgm:cxn modelId="{A1DE28E3-109E-4AA3-8399-FC574D772A78}" type="presParOf" srcId="{157F42A2-3404-4A96-9472-2FD134B5A4D5}" destId="{6468CFDC-584B-4240-9C73-F5FA9F43495F}" srcOrd="0" destOrd="0" presId="urn:microsoft.com/office/officeart/2008/layout/HorizontalMultiLevelHierarchy"/>
    <dgm:cxn modelId="{0A46B841-CF8D-4A5C-A17D-50636F1E6EA0}" type="presParOf" srcId="{157F42A2-3404-4A96-9472-2FD134B5A4D5}" destId="{57C9EE83-DDB5-4751-AABF-465D588690D2}" srcOrd="1" destOrd="0" presId="urn:microsoft.com/office/officeart/2008/layout/HorizontalMultiLevelHierarchy"/>
    <dgm:cxn modelId="{D0255B6A-770E-4970-AC0D-373AF827AC28}" type="presParOf" srcId="{57C9EE83-DDB5-4751-AABF-465D588690D2}" destId="{0C127702-049B-454C-8892-397D148DF3FE}" srcOrd="0" destOrd="0" presId="urn:microsoft.com/office/officeart/2008/layout/HorizontalMultiLevelHierarchy"/>
    <dgm:cxn modelId="{C6D128B9-F831-4295-BBFD-7FFF21E67EBA}" type="presParOf" srcId="{0C127702-049B-454C-8892-397D148DF3FE}" destId="{E95BC85D-8215-46A4-B641-F65F76B2C199}" srcOrd="0" destOrd="0" presId="urn:microsoft.com/office/officeart/2008/layout/HorizontalMultiLevelHierarchy"/>
    <dgm:cxn modelId="{1D56D3B7-B80E-46E1-9226-9962AF96B7E1}" type="presParOf" srcId="{57C9EE83-DDB5-4751-AABF-465D588690D2}" destId="{433B9EAE-9F29-402A-8771-EDDDD028014B}" srcOrd="1" destOrd="0" presId="urn:microsoft.com/office/officeart/2008/layout/HorizontalMultiLevelHierarchy"/>
    <dgm:cxn modelId="{80A6D7C6-7F12-4AD1-B15D-AE0B87E02260}" type="presParOf" srcId="{433B9EAE-9F29-402A-8771-EDDDD028014B}" destId="{9791225E-6BDD-49CB-901F-7E2A0AF3C4C8}" srcOrd="0" destOrd="0" presId="urn:microsoft.com/office/officeart/2008/layout/HorizontalMultiLevelHierarchy"/>
    <dgm:cxn modelId="{8338D88F-D485-4A64-AD29-172C0DE6BF1B}" type="presParOf" srcId="{433B9EAE-9F29-402A-8771-EDDDD028014B}" destId="{8DE81E34-22BD-4E12-B83B-AD90C0905AE0}" srcOrd="1" destOrd="0" presId="urn:microsoft.com/office/officeart/2008/layout/HorizontalMultiLevelHierarchy"/>
    <dgm:cxn modelId="{CF26B16F-6B11-4F8B-A923-60F2DA440B8E}" type="presParOf" srcId="{57C9EE83-DDB5-4751-AABF-465D588690D2}" destId="{E9D00F57-68CA-4E7B-8295-1D7206FA8779}" srcOrd="2" destOrd="0" presId="urn:microsoft.com/office/officeart/2008/layout/HorizontalMultiLevelHierarchy"/>
    <dgm:cxn modelId="{0F9F1E69-44E8-4956-A17C-C37613233EB2}" type="presParOf" srcId="{E9D00F57-68CA-4E7B-8295-1D7206FA8779}" destId="{1A707E83-8744-48D2-A668-B7746FB8BD3E}" srcOrd="0" destOrd="0" presId="urn:microsoft.com/office/officeart/2008/layout/HorizontalMultiLevelHierarchy"/>
    <dgm:cxn modelId="{76F5CBA6-E769-43A0-8D9C-68E51F88698F}" type="presParOf" srcId="{57C9EE83-DDB5-4751-AABF-465D588690D2}" destId="{D5EF68E9-5E05-4017-838F-2038592FB5F5}" srcOrd="3" destOrd="0" presId="urn:microsoft.com/office/officeart/2008/layout/HorizontalMultiLevelHierarchy"/>
    <dgm:cxn modelId="{3D1A90D8-B8A8-49CE-A295-9116D52CEC0A}" type="presParOf" srcId="{D5EF68E9-5E05-4017-838F-2038592FB5F5}" destId="{ECC791CF-4483-4F32-B21A-32774CEB8CE2}" srcOrd="0" destOrd="0" presId="urn:microsoft.com/office/officeart/2008/layout/HorizontalMultiLevelHierarchy"/>
    <dgm:cxn modelId="{B4070B4D-1C6C-4664-8367-1CD0EE924D14}" type="presParOf" srcId="{D5EF68E9-5E05-4017-838F-2038592FB5F5}" destId="{35EE75EF-910F-4D41-8EC1-4DB895BEADB8}" srcOrd="1" destOrd="0" presId="urn:microsoft.com/office/officeart/2008/layout/HorizontalMultiLevelHierarchy"/>
    <dgm:cxn modelId="{6771112D-B592-407F-B8A4-0022E4DCC6C1}" type="presParOf" srcId="{57C9EE83-DDB5-4751-AABF-465D588690D2}" destId="{D2BF6F72-04BC-4BD2-AE3A-0252E7FAF21F}" srcOrd="4" destOrd="0" presId="urn:microsoft.com/office/officeart/2008/layout/HorizontalMultiLevelHierarchy"/>
    <dgm:cxn modelId="{83976B5B-03E4-4322-B061-2F8A0EC755B1}" type="presParOf" srcId="{D2BF6F72-04BC-4BD2-AE3A-0252E7FAF21F}" destId="{6921F32A-B7A9-4085-8EF7-80F898A9CEF5}" srcOrd="0" destOrd="0" presId="urn:microsoft.com/office/officeart/2008/layout/HorizontalMultiLevelHierarchy"/>
    <dgm:cxn modelId="{3FC4E9DC-1D8A-41FC-9F4A-C486C1B12C83}" type="presParOf" srcId="{57C9EE83-DDB5-4751-AABF-465D588690D2}" destId="{E207E28B-6DF7-437C-9B02-CAACFEF8249D}" srcOrd="5" destOrd="0" presId="urn:microsoft.com/office/officeart/2008/layout/HorizontalMultiLevelHierarchy"/>
    <dgm:cxn modelId="{640BD756-CF25-4542-B855-5695F05DA2FD}" type="presParOf" srcId="{E207E28B-6DF7-437C-9B02-CAACFEF8249D}" destId="{B86687DD-4432-4A9F-BE13-4B6CCA390F17}" srcOrd="0" destOrd="0" presId="urn:microsoft.com/office/officeart/2008/layout/HorizontalMultiLevelHierarchy"/>
    <dgm:cxn modelId="{5247AA34-E6C1-4DCF-9977-00A6D0072DDA}" type="presParOf" srcId="{E207E28B-6DF7-437C-9B02-CAACFEF8249D}" destId="{4E06C12C-58F8-41FC-8491-23C5DB7B3645}" srcOrd="1" destOrd="0" presId="urn:microsoft.com/office/officeart/2008/layout/HorizontalMultiLevelHierarchy"/>
    <dgm:cxn modelId="{15C84B1E-16F1-4392-9DF3-0FF33AB1F39C}" type="presParOf" srcId="{42F51699-DDD2-45FD-A854-E96C4CD72042}" destId="{0E8061CF-A2A6-403B-A858-C1AF3438EA93}" srcOrd="2" destOrd="0" presId="urn:microsoft.com/office/officeart/2008/layout/HorizontalMultiLevelHierarchy"/>
    <dgm:cxn modelId="{FD53F957-7A24-4B4B-A933-5B800D8226C4}" type="presParOf" srcId="{0E8061CF-A2A6-403B-A858-C1AF3438EA93}" destId="{8A213DD7-45F1-4041-9D50-10C7F37DF7F2}" srcOrd="0" destOrd="0" presId="urn:microsoft.com/office/officeart/2008/layout/HorizontalMultiLevelHierarchy"/>
    <dgm:cxn modelId="{7629B5C0-19BA-4341-805B-62043FDB0178}" type="presParOf" srcId="{42F51699-DDD2-45FD-A854-E96C4CD72042}" destId="{14051F91-AC14-402C-85DA-800019FA4265}" srcOrd="3" destOrd="0" presId="urn:microsoft.com/office/officeart/2008/layout/HorizontalMultiLevelHierarchy"/>
    <dgm:cxn modelId="{691855BD-F2B9-47EB-8D91-7690CAC98A08}" type="presParOf" srcId="{14051F91-AC14-402C-85DA-800019FA4265}" destId="{040065B3-A82D-4F66-9926-7D8743B6C3A9}" srcOrd="0" destOrd="0" presId="urn:microsoft.com/office/officeart/2008/layout/HorizontalMultiLevelHierarchy"/>
    <dgm:cxn modelId="{CC8860F9-D99F-4CF2-9800-977D341618C1}" type="presParOf" srcId="{14051F91-AC14-402C-85DA-800019FA4265}" destId="{9B2E9986-23AE-4923-81E1-41C9F0D30392}" srcOrd="1" destOrd="0" presId="urn:microsoft.com/office/officeart/2008/layout/HorizontalMultiLevelHierarchy"/>
    <dgm:cxn modelId="{C282DBE6-E6B7-4BFA-AC7C-7170FF264CE0}" type="presParOf" srcId="{9B2E9986-23AE-4923-81E1-41C9F0D30392}" destId="{20904D46-513E-4694-8D55-9DF19270EA90}" srcOrd="0" destOrd="0" presId="urn:microsoft.com/office/officeart/2008/layout/HorizontalMultiLevelHierarchy"/>
    <dgm:cxn modelId="{18610CE5-B640-4326-B9B4-EC1F60C1BC05}" type="presParOf" srcId="{20904D46-513E-4694-8D55-9DF19270EA90}" destId="{8E015754-593C-47B9-9FEC-1190D21CE041}" srcOrd="0" destOrd="0" presId="urn:microsoft.com/office/officeart/2008/layout/HorizontalMultiLevelHierarchy"/>
    <dgm:cxn modelId="{3C970411-E40A-4033-9D88-5BC46CB7BB40}" type="presParOf" srcId="{9B2E9986-23AE-4923-81E1-41C9F0D30392}" destId="{B9C00F3B-3AA0-48B2-936C-19E42CFB2CFB}" srcOrd="1" destOrd="0" presId="urn:microsoft.com/office/officeart/2008/layout/HorizontalMultiLevelHierarchy"/>
    <dgm:cxn modelId="{F8325694-980F-4638-85A9-EABF36538838}" type="presParOf" srcId="{B9C00F3B-3AA0-48B2-936C-19E42CFB2CFB}" destId="{61426BF3-A99E-42D7-B43F-F5D7F0F7372E}" srcOrd="0" destOrd="0" presId="urn:microsoft.com/office/officeart/2008/layout/HorizontalMultiLevelHierarchy"/>
    <dgm:cxn modelId="{5B0E6FC0-31E8-40CC-B800-4B6278FF52F7}" type="presParOf" srcId="{B9C00F3B-3AA0-48B2-936C-19E42CFB2CFB}" destId="{52C660B3-CB17-43FD-8682-FBD2465477DF}" srcOrd="1" destOrd="0" presId="urn:microsoft.com/office/officeart/2008/layout/HorizontalMultiLevelHierarchy"/>
    <dgm:cxn modelId="{B6C8DDDC-15D9-48C1-8C4F-49D1385A00E0}" type="presParOf" srcId="{9B2E9986-23AE-4923-81E1-41C9F0D30392}" destId="{A50EC264-F566-4DCE-83C0-A5210591FF2E}" srcOrd="2" destOrd="0" presId="urn:microsoft.com/office/officeart/2008/layout/HorizontalMultiLevelHierarchy"/>
    <dgm:cxn modelId="{C2EC8903-ADC8-4970-81CA-9AAD2361212A}" type="presParOf" srcId="{A50EC264-F566-4DCE-83C0-A5210591FF2E}" destId="{88042979-9493-4E36-ABDB-01514E1A45D1}" srcOrd="0" destOrd="0" presId="urn:microsoft.com/office/officeart/2008/layout/HorizontalMultiLevelHierarchy"/>
    <dgm:cxn modelId="{02B31BE0-ADCF-4B28-8440-174DE4B8EB2A}" type="presParOf" srcId="{9B2E9986-23AE-4923-81E1-41C9F0D30392}" destId="{24A80408-E542-40AB-BA1F-A76CACE9A0F5}" srcOrd="3" destOrd="0" presId="urn:microsoft.com/office/officeart/2008/layout/HorizontalMultiLevelHierarchy"/>
    <dgm:cxn modelId="{2575BF7E-3B88-4B99-BEB8-FE377173D403}" type="presParOf" srcId="{24A80408-E542-40AB-BA1F-A76CACE9A0F5}" destId="{D0D13344-AFD2-4E7C-BC6D-416E5F572CB0}" srcOrd="0" destOrd="0" presId="urn:microsoft.com/office/officeart/2008/layout/HorizontalMultiLevelHierarchy"/>
    <dgm:cxn modelId="{6202A27B-A2E9-40F2-BBC0-F7C68DF02BB9}" type="presParOf" srcId="{24A80408-E542-40AB-BA1F-A76CACE9A0F5}" destId="{B8DA63E7-586B-4D0D-804F-767F332F2728}" srcOrd="1" destOrd="0" presId="urn:microsoft.com/office/officeart/2008/layout/HorizontalMultiLevelHierarchy"/>
    <dgm:cxn modelId="{023ACE8B-CBA0-445E-87B3-480C2261773F}" type="presParOf" srcId="{42F51699-DDD2-45FD-A854-E96C4CD72042}" destId="{CCFE73A4-5132-4A3E-9327-48E52C78C05D}" srcOrd="4" destOrd="0" presId="urn:microsoft.com/office/officeart/2008/layout/HorizontalMultiLevelHierarchy"/>
    <dgm:cxn modelId="{AA15F97C-CF83-4196-82D5-BDF4CAC77A99}" type="presParOf" srcId="{CCFE73A4-5132-4A3E-9327-48E52C78C05D}" destId="{8E2183B5-2ED8-4D8A-BC4C-15E90A241401}" srcOrd="0" destOrd="0" presId="urn:microsoft.com/office/officeart/2008/layout/HorizontalMultiLevelHierarchy"/>
    <dgm:cxn modelId="{2A0E903D-A229-4CD9-8821-A6203094E39C}" type="presParOf" srcId="{42F51699-DDD2-45FD-A854-E96C4CD72042}" destId="{0053AC9A-341D-4479-BB5A-856FF0CA47F8}" srcOrd="5" destOrd="0" presId="urn:microsoft.com/office/officeart/2008/layout/HorizontalMultiLevelHierarchy"/>
    <dgm:cxn modelId="{2517F638-FA47-4479-8ED5-CC5230BA43A8}" type="presParOf" srcId="{0053AC9A-341D-4479-BB5A-856FF0CA47F8}" destId="{213F75A1-A0E2-4ADF-86B3-634F5CC5980A}" srcOrd="0" destOrd="0" presId="urn:microsoft.com/office/officeart/2008/layout/HorizontalMultiLevelHierarchy"/>
    <dgm:cxn modelId="{318B1E56-CA4B-4788-AB87-69F2100277F1}" type="presParOf" srcId="{0053AC9A-341D-4479-BB5A-856FF0CA47F8}" destId="{A07025EE-3F04-49BB-99E4-B157C4F41C0A}" srcOrd="1" destOrd="0" presId="urn:microsoft.com/office/officeart/2008/layout/HorizontalMultiLevelHierarchy"/>
    <dgm:cxn modelId="{F4BB62DA-93D7-49B1-9BCB-7527059E1A4F}" type="presParOf" srcId="{A07025EE-3F04-49BB-99E4-B157C4F41C0A}" destId="{2B9909C0-9C5E-4ECE-91EA-E736DBAA5ED8}" srcOrd="0" destOrd="0" presId="urn:microsoft.com/office/officeart/2008/layout/HorizontalMultiLevelHierarchy"/>
    <dgm:cxn modelId="{2487CCFC-CB6D-463B-A670-A4D0AFC12594}" type="presParOf" srcId="{2B9909C0-9C5E-4ECE-91EA-E736DBAA5ED8}" destId="{6D79AD13-8F5F-414A-B739-1DC36B5F78F2}" srcOrd="0" destOrd="0" presId="urn:microsoft.com/office/officeart/2008/layout/HorizontalMultiLevelHierarchy"/>
    <dgm:cxn modelId="{E8DF9B50-D82C-4424-A332-67ED229F761C}" type="presParOf" srcId="{A07025EE-3F04-49BB-99E4-B157C4F41C0A}" destId="{53AE7D1E-9034-4205-83AE-2E0F5D183D42}" srcOrd="1" destOrd="0" presId="urn:microsoft.com/office/officeart/2008/layout/HorizontalMultiLevelHierarchy"/>
    <dgm:cxn modelId="{25719274-E932-4A45-8008-61A10B8BC0F7}" type="presParOf" srcId="{53AE7D1E-9034-4205-83AE-2E0F5D183D42}" destId="{703D5F33-BE55-46ED-BDE0-F3D32EE05013}" srcOrd="0" destOrd="0" presId="urn:microsoft.com/office/officeart/2008/layout/HorizontalMultiLevelHierarchy"/>
    <dgm:cxn modelId="{69DF4691-64D1-4B67-800D-610825B38DE9}" type="presParOf" srcId="{53AE7D1E-9034-4205-83AE-2E0F5D183D42}" destId="{9717CFC5-79E8-46EA-BE74-472866D7E2F6}" srcOrd="1" destOrd="0" presId="urn:microsoft.com/office/officeart/2008/layout/HorizontalMultiLevelHierarchy"/>
    <dgm:cxn modelId="{A9CA61BD-6795-42FD-94A0-F124F223ABD3}" type="presParOf" srcId="{A07025EE-3F04-49BB-99E4-B157C4F41C0A}" destId="{46274671-9C28-4A0F-B505-F2C63D7A6FC4}" srcOrd="2" destOrd="0" presId="urn:microsoft.com/office/officeart/2008/layout/HorizontalMultiLevelHierarchy"/>
    <dgm:cxn modelId="{23EB0670-5117-4F1A-B57E-F6A490F9A125}" type="presParOf" srcId="{46274671-9C28-4A0F-B505-F2C63D7A6FC4}" destId="{F5B62B98-E1CF-475F-BF0F-992DBF8278F8}" srcOrd="0" destOrd="0" presId="urn:microsoft.com/office/officeart/2008/layout/HorizontalMultiLevelHierarchy"/>
    <dgm:cxn modelId="{1A1A2F21-15D0-4837-8CC8-C3CE57455456}" type="presParOf" srcId="{A07025EE-3F04-49BB-99E4-B157C4F41C0A}" destId="{C546359A-0434-4F77-AC3E-95116612B4FD}" srcOrd="3" destOrd="0" presId="urn:microsoft.com/office/officeart/2008/layout/HorizontalMultiLevelHierarchy"/>
    <dgm:cxn modelId="{FE68564E-D824-42F6-943E-A095DE2CCDEC}" type="presParOf" srcId="{C546359A-0434-4F77-AC3E-95116612B4FD}" destId="{819D6A8D-8A71-4F51-B7C4-6A248246C504}" srcOrd="0" destOrd="0" presId="urn:microsoft.com/office/officeart/2008/layout/HorizontalMultiLevelHierarchy"/>
    <dgm:cxn modelId="{072FAB23-8191-409F-BDE9-CC10CAA04F1D}" type="presParOf" srcId="{C546359A-0434-4F77-AC3E-95116612B4FD}" destId="{184E08B5-CC03-48D0-85B4-05B4F10A7FBC}" srcOrd="1" destOrd="0" presId="urn:microsoft.com/office/officeart/2008/layout/HorizontalMultiLevelHierarchy"/>
    <dgm:cxn modelId="{2CDE0103-8306-444A-B50B-4CC87EFE7E73}" type="presParOf" srcId="{42F51699-DDD2-45FD-A854-E96C4CD72042}" destId="{056E0BA1-6F04-4E8C-B0B9-EA5E796238AF}" srcOrd="6" destOrd="0" presId="urn:microsoft.com/office/officeart/2008/layout/HorizontalMultiLevelHierarchy"/>
    <dgm:cxn modelId="{A7F0AD6E-9D61-4DB6-A1A8-4DF2BFD7D87C}" type="presParOf" srcId="{056E0BA1-6F04-4E8C-B0B9-EA5E796238AF}" destId="{FEAB039C-E0D6-4452-811C-E7CE4600C2A0}" srcOrd="0" destOrd="0" presId="urn:microsoft.com/office/officeart/2008/layout/HorizontalMultiLevelHierarchy"/>
    <dgm:cxn modelId="{6F3B0711-902F-4E2A-BF02-80382817C101}" type="presParOf" srcId="{42F51699-DDD2-45FD-A854-E96C4CD72042}" destId="{F23B5F9E-5A76-4E92-9670-ABC3AB91FCCA}" srcOrd="7" destOrd="0" presId="urn:microsoft.com/office/officeart/2008/layout/HorizontalMultiLevelHierarchy"/>
    <dgm:cxn modelId="{5C2BB1DE-D9CA-4810-BDDE-993C9F6D59C1}" type="presParOf" srcId="{F23B5F9E-5A76-4E92-9670-ABC3AB91FCCA}" destId="{A46E1B40-A53E-4750-A315-BDD2BBC26DD8}" srcOrd="0" destOrd="0" presId="urn:microsoft.com/office/officeart/2008/layout/HorizontalMultiLevelHierarchy"/>
    <dgm:cxn modelId="{CE0C1729-5B08-4E04-8B21-063F42312F60}" type="presParOf" srcId="{F23B5F9E-5A76-4E92-9670-ABC3AB91FCCA}" destId="{E9A4CFAE-7FB8-4307-8040-B88FEAA7ECEE}" srcOrd="1" destOrd="0" presId="urn:microsoft.com/office/officeart/2008/layout/HorizontalMultiLevelHierarchy"/>
    <dgm:cxn modelId="{F650E132-B853-4203-9939-D11B05BA43FF}" type="presParOf" srcId="{E9A4CFAE-7FB8-4307-8040-B88FEAA7ECEE}" destId="{5BC902AA-0C7B-4494-A09B-17667A4EDF1C}" srcOrd="0" destOrd="0" presId="urn:microsoft.com/office/officeart/2008/layout/HorizontalMultiLevelHierarchy"/>
    <dgm:cxn modelId="{00851FC3-AA8C-46E8-A727-7BD612AA9DD7}" type="presParOf" srcId="{5BC902AA-0C7B-4494-A09B-17667A4EDF1C}" destId="{88EA0C80-4D9F-4C23-8F1B-E7C9A93AB7ED}" srcOrd="0" destOrd="0" presId="urn:microsoft.com/office/officeart/2008/layout/HorizontalMultiLevelHierarchy"/>
    <dgm:cxn modelId="{7DD822FA-75F9-4C2F-AE03-E70AAD5A7081}" type="presParOf" srcId="{E9A4CFAE-7FB8-4307-8040-B88FEAA7ECEE}" destId="{5E629ADA-0DDD-4859-AC96-633B04E10160}" srcOrd="1" destOrd="0" presId="urn:microsoft.com/office/officeart/2008/layout/HorizontalMultiLevelHierarchy"/>
    <dgm:cxn modelId="{D72A4AE3-FB94-4B25-8EE6-F1B373BCD635}" type="presParOf" srcId="{5E629ADA-0DDD-4859-AC96-633B04E10160}" destId="{B1EAE26E-55EB-4F05-8CF7-1A26487003BD}" srcOrd="0" destOrd="0" presId="urn:microsoft.com/office/officeart/2008/layout/HorizontalMultiLevelHierarchy"/>
    <dgm:cxn modelId="{F1AFF431-096A-4957-95D8-67BA94074F83}" type="presParOf" srcId="{5E629ADA-0DDD-4859-AC96-633B04E10160}" destId="{6C8B313F-8CA1-4687-BA4C-69555E8E7EAB}" srcOrd="1" destOrd="0" presId="urn:microsoft.com/office/officeart/2008/layout/HorizontalMultiLevelHierarchy"/>
    <dgm:cxn modelId="{FCF03B38-3990-4680-A39F-43711F1BF63E}" type="presParOf" srcId="{E9A4CFAE-7FB8-4307-8040-B88FEAA7ECEE}" destId="{C546AC67-A856-49FB-BA59-F3EB4FE3626C}" srcOrd="2" destOrd="0" presId="urn:microsoft.com/office/officeart/2008/layout/HorizontalMultiLevelHierarchy"/>
    <dgm:cxn modelId="{B0EDA75D-B9D8-4C3E-9F2F-8C021292A224}" type="presParOf" srcId="{C546AC67-A856-49FB-BA59-F3EB4FE3626C}" destId="{4077B26D-DE3A-4F3C-9949-E084DCA35D8C}" srcOrd="0" destOrd="0" presId="urn:microsoft.com/office/officeart/2008/layout/HorizontalMultiLevelHierarchy"/>
    <dgm:cxn modelId="{52D3541A-88EC-43EF-9D4A-FAD3D09160D2}" type="presParOf" srcId="{E9A4CFAE-7FB8-4307-8040-B88FEAA7ECEE}" destId="{7499A242-6EDB-4CA1-ABF5-6824D38D858E}" srcOrd="3" destOrd="0" presId="urn:microsoft.com/office/officeart/2008/layout/HorizontalMultiLevelHierarchy"/>
    <dgm:cxn modelId="{A6AEB162-6DD3-4A60-A271-241CF1E9A3CA}" type="presParOf" srcId="{7499A242-6EDB-4CA1-ABF5-6824D38D858E}" destId="{D2599E31-4844-4469-8153-32A6F4AA2126}" srcOrd="0" destOrd="0" presId="urn:microsoft.com/office/officeart/2008/layout/HorizontalMultiLevelHierarchy"/>
    <dgm:cxn modelId="{B677B9B4-02F3-40DA-A6D0-8F78DAC3C016}" type="presParOf" srcId="{7499A242-6EDB-4CA1-ABF5-6824D38D858E}" destId="{06FE7D7B-B5C2-4A7C-990B-572C8CC2DC13}" srcOrd="1" destOrd="0" presId="urn:microsoft.com/office/officeart/2008/layout/HorizontalMultiLevelHierarchy"/>
    <dgm:cxn modelId="{420FF5E1-A076-48C6-9100-3EF62018A9E7}" type="presParOf" srcId="{42F51699-DDD2-45FD-A854-E96C4CD72042}" destId="{409FAB0C-1122-47B8-A14D-1CDBC31D69CD}" srcOrd="8" destOrd="0" presId="urn:microsoft.com/office/officeart/2008/layout/HorizontalMultiLevelHierarchy"/>
    <dgm:cxn modelId="{90DBF50A-00E6-4756-84D0-C0513BD2DA5F}" type="presParOf" srcId="{409FAB0C-1122-47B8-A14D-1CDBC31D69CD}" destId="{9BA8E358-7501-4DD6-A0BC-14CF58131A9C}" srcOrd="0" destOrd="0" presId="urn:microsoft.com/office/officeart/2008/layout/HorizontalMultiLevelHierarchy"/>
    <dgm:cxn modelId="{3673782A-F24E-4A62-ACA0-18C4150BF6A4}" type="presParOf" srcId="{42F51699-DDD2-45FD-A854-E96C4CD72042}" destId="{E18B84C7-042D-4FBB-BA01-118A23ED3B1B}" srcOrd="9" destOrd="0" presId="urn:microsoft.com/office/officeart/2008/layout/HorizontalMultiLevelHierarchy"/>
    <dgm:cxn modelId="{888E61F3-38C7-483E-B80D-DACFC05EDDB3}" type="presParOf" srcId="{E18B84C7-042D-4FBB-BA01-118A23ED3B1B}" destId="{9E46EF82-3D55-43EA-B126-5A98CC745243}" srcOrd="0" destOrd="0" presId="urn:microsoft.com/office/officeart/2008/layout/HorizontalMultiLevelHierarchy"/>
    <dgm:cxn modelId="{89CC314B-59A3-403F-BDFF-B79205E2FB9B}" type="presParOf" srcId="{E18B84C7-042D-4FBB-BA01-118A23ED3B1B}" destId="{8C69897C-EFAB-4EFE-92E5-A41C0FC71A71}" srcOrd="1" destOrd="0" presId="urn:microsoft.com/office/officeart/2008/layout/HorizontalMultiLevelHierarchy"/>
    <dgm:cxn modelId="{4CB720FC-365E-4A7D-B49D-CA77DE6762C4}" type="presParOf" srcId="{8C69897C-EFAB-4EFE-92E5-A41C0FC71A71}" destId="{D0E60875-56E0-4103-BD87-0C2B4237BB60}" srcOrd="0" destOrd="0" presId="urn:microsoft.com/office/officeart/2008/layout/HorizontalMultiLevelHierarchy"/>
    <dgm:cxn modelId="{77819359-350A-40EC-BAC4-7D6600582F0E}" type="presParOf" srcId="{D0E60875-56E0-4103-BD87-0C2B4237BB60}" destId="{7B4E24B2-363C-4029-B255-C217345A5A47}" srcOrd="0" destOrd="0" presId="urn:microsoft.com/office/officeart/2008/layout/HorizontalMultiLevelHierarchy"/>
    <dgm:cxn modelId="{08901CAE-B212-4326-8760-4CA807522E99}" type="presParOf" srcId="{8C69897C-EFAB-4EFE-92E5-A41C0FC71A71}" destId="{C40F06D8-C0A7-4A87-B9B2-D02BD566815E}" srcOrd="1" destOrd="0" presId="urn:microsoft.com/office/officeart/2008/layout/HorizontalMultiLevelHierarchy"/>
    <dgm:cxn modelId="{D4CABC45-0441-4B06-BA3D-21663C320B0F}" type="presParOf" srcId="{C40F06D8-C0A7-4A87-B9B2-D02BD566815E}" destId="{16E4F256-0598-4B21-8A0A-554577F132E2}" srcOrd="0" destOrd="0" presId="urn:microsoft.com/office/officeart/2008/layout/HorizontalMultiLevelHierarchy"/>
    <dgm:cxn modelId="{BA65F099-06BA-4017-BB91-8BADA634A062}" type="presParOf" srcId="{C40F06D8-C0A7-4A87-B9B2-D02BD566815E}" destId="{7D8144A2-31C6-47F7-A596-1AC2E341D740}" srcOrd="1" destOrd="0" presId="urn:microsoft.com/office/officeart/2008/layout/HorizontalMultiLevelHierarchy"/>
    <dgm:cxn modelId="{7B12E7CA-FD68-46EE-A9B6-D43E114D3AD7}" type="presParOf" srcId="{8C69897C-EFAB-4EFE-92E5-A41C0FC71A71}" destId="{BB79BA53-6B84-4EAB-8921-F54132C9CFB5}" srcOrd="2" destOrd="0" presId="urn:microsoft.com/office/officeart/2008/layout/HorizontalMultiLevelHierarchy"/>
    <dgm:cxn modelId="{1C7D2B13-1536-498D-AA54-E2E7C05D654A}" type="presParOf" srcId="{BB79BA53-6B84-4EAB-8921-F54132C9CFB5}" destId="{D5EDE502-6989-4B83-ADE0-0A843875D746}" srcOrd="0" destOrd="0" presId="urn:microsoft.com/office/officeart/2008/layout/HorizontalMultiLevelHierarchy"/>
    <dgm:cxn modelId="{B9F11DB9-6A41-4F7D-A79F-457D39DB50A9}" type="presParOf" srcId="{8C69897C-EFAB-4EFE-92E5-A41C0FC71A71}" destId="{4C544804-70EB-41FA-8F69-FC6633154C3D}" srcOrd="3" destOrd="0" presId="urn:microsoft.com/office/officeart/2008/layout/HorizontalMultiLevelHierarchy"/>
    <dgm:cxn modelId="{5994BC09-7A56-488A-A2F0-73FE8D3771CC}" type="presParOf" srcId="{4C544804-70EB-41FA-8F69-FC6633154C3D}" destId="{C0719CA1-B4AE-4AB1-A58F-A80E91F205DD}" srcOrd="0" destOrd="0" presId="urn:microsoft.com/office/officeart/2008/layout/HorizontalMultiLevelHierarchy"/>
    <dgm:cxn modelId="{FE2E6518-75D2-443C-ABAE-08A64E1DD147}" type="presParOf" srcId="{4C544804-70EB-41FA-8F69-FC6633154C3D}" destId="{DD128360-DB9E-476E-9244-D419193E1A35}" srcOrd="1" destOrd="0" presId="urn:microsoft.com/office/officeart/2008/layout/HorizontalMultiLevelHierarchy"/>
    <dgm:cxn modelId="{C4FF1980-D54C-4203-8DEF-BA5F9C1BA5DB}" type="presParOf" srcId="{42F51699-DDD2-45FD-A854-E96C4CD72042}" destId="{9035DBB1-F86F-4604-A29B-10065999D5E7}" srcOrd="10" destOrd="0" presId="urn:microsoft.com/office/officeart/2008/layout/HorizontalMultiLevelHierarchy"/>
    <dgm:cxn modelId="{417FBB38-E731-475D-978C-B1F47117B63B}" type="presParOf" srcId="{9035DBB1-F86F-4604-A29B-10065999D5E7}" destId="{C1CF2B92-FBF9-407D-BCF1-EBF313A61820}" srcOrd="0" destOrd="0" presId="urn:microsoft.com/office/officeart/2008/layout/HorizontalMultiLevelHierarchy"/>
    <dgm:cxn modelId="{A79E6E65-F7E0-4C3A-BD06-113214464D14}" type="presParOf" srcId="{42F51699-DDD2-45FD-A854-E96C4CD72042}" destId="{08DF80C4-6B8F-4D42-B479-5EFFA171EC37}" srcOrd="11" destOrd="0" presId="urn:microsoft.com/office/officeart/2008/layout/HorizontalMultiLevelHierarchy"/>
    <dgm:cxn modelId="{07FE0B5C-05B8-4538-99FF-51BB24A0F090}" type="presParOf" srcId="{08DF80C4-6B8F-4D42-B479-5EFFA171EC37}" destId="{16E05CC9-953D-48CF-B03C-D8F05A6CD1ED}" srcOrd="0" destOrd="0" presId="urn:microsoft.com/office/officeart/2008/layout/HorizontalMultiLevelHierarchy"/>
    <dgm:cxn modelId="{2176CB47-9BCB-46CF-B52A-8A572C008478}" type="presParOf" srcId="{08DF80C4-6B8F-4D42-B479-5EFFA171EC37}" destId="{08573398-DEC7-4D62-AA73-948D9BE7A22C}"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custT="1">
        <dgm:style>
          <a:lnRef idx="2">
            <a:schemeClr val="accent2"/>
          </a:lnRef>
          <a:fillRef idx="1">
            <a:schemeClr val="lt1"/>
          </a:fillRef>
          <a:effectRef idx="0">
            <a:schemeClr val="accent2"/>
          </a:effectRef>
          <a:fontRef idx="minor">
            <a:schemeClr val="dk1"/>
          </a:fontRef>
        </dgm:style>
      </dgm:prSet>
      <dgm:spPr>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w="6350">
          <a:solidFill>
            <a:schemeClr val="tx1">
              <a:lumMod val="50000"/>
              <a:lumOff val="50000"/>
            </a:schemeClr>
          </a:solidFill>
        </a:ln>
      </dgm:spPr>
      <dgm:t>
        <a:bodyPr/>
        <a:lstStyle/>
        <a:p>
          <a:r>
            <a:rPr lang="en-US" sz="1600" dirty="0"/>
            <a:t>7 workshops</a:t>
          </a:r>
          <a:endParaRPr lang="bg-BG" sz="1600"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dgm:spPr>
      <dgm:t>
        <a:bodyPr/>
        <a:lstStyle/>
        <a:p>
          <a:r>
            <a:rPr lang="en-US" dirty="0"/>
            <a:t>Coaching and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dgm:spPr>
      <dgm:t>
        <a:bodyPr/>
        <a:lstStyle/>
        <a:p>
          <a:r>
            <a:rPr lang="en-US" dirty="0"/>
            <a:t>Critical thinking</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gradFill flip="none" rotWithShape="0">
          <a:gsLst>
            <a:gs pos="0">
              <a:srgbClr val="325E6C"/>
            </a:gs>
            <a:gs pos="50000">
              <a:schemeClr val="accent3">
                <a:shade val="67500"/>
                <a:satMod val="115000"/>
              </a:schemeClr>
            </a:gs>
            <a:gs pos="100000">
              <a:schemeClr val="accent3">
                <a:shade val="100000"/>
                <a:satMod val="115000"/>
              </a:schemeClr>
            </a:gs>
          </a:gsLst>
          <a:lin ang="5400000" scaled="1"/>
          <a:tileRect/>
        </a:gradFill>
        <a:ln w="6350"/>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dgm:spPr>
      <dgm:t>
        <a:bodyPr/>
        <a:lstStyle/>
        <a:p>
          <a:r>
            <a:rPr lang="en-US" dirty="0"/>
            <a:t>Anger 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a:gradFill flip="none" rotWithShape="0">
          <a:gsLst>
            <a:gs pos="0">
              <a:srgbClr val="325E6C"/>
            </a:gs>
            <a:gs pos="50000">
              <a:schemeClr val="accent3">
                <a:shade val="67500"/>
                <a:satMod val="115000"/>
              </a:schemeClr>
            </a:gs>
            <a:gs pos="100000">
              <a:schemeClr val="accent3">
                <a:shade val="100000"/>
                <a:satMod val="115000"/>
              </a:schemeClr>
            </a:gs>
          </a:gsLst>
          <a:lin ang="5400000" scaled="1"/>
          <a:tileRect/>
        </a:gradFill>
        <a:ln w="6350"/>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EEAC7C-A09F-4987-B7FB-ED521F94BDCA}"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nl-NL"/>
        </a:p>
      </dgm:t>
    </dgm:pt>
    <dgm:pt modelId="{5432C101-0B14-4918-BCD7-4D5753AC4029}">
      <dgm:prSet phldrT="[Tekst]" custT="1"/>
      <dgm:spPr/>
      <dgm:t>
        <a:bodyPr/>
        <a:lstStyle/>
        <a:p>
          <a:r>
            <a:rPr lang="en-GB" sz="1800" noProof="0" dirty="0"/>
            <a:t>Emotional competence &amp; autonomy building</a:t>
          </a:r>
        </a:p>
      </dgm:t>
    </dgm:pt>
    <dgm:pt modelId="{067975F7-D210-48C1-B4E8-CD3C18DBDF2E}" type="parTrans" cxnId="{325DF754-F2E8-4A47-8799-C18C68CC0B36}">
      <dgm:prSet/>
      <dgm:spPr/>
      <dgm:t>
        <a:bodyPr/>
        <a:lstStyle/>
        <a:p>
          <a:endParaRPr lang="en-GB" sz="1800" noProof="0" dirty="0"/>
        </a:p>
      </dgm:t>
    </dgm:pt>
    <dgm:pt modelId="{6EAEC1B5-5625-44F8-9E90-183CD36C283F}" type="sibTrans" cxnId="{325DF754-F2E8-4A47-8799-C18C68CC0B36}">
      <dgm:prSet custT="1"/>
      <dgm:spPr/>
      <dgm:t>
        <a:bodyPr/>
        <a:lstStyle/>
        <a:p>
          <a:r>
            <a:rPr lang="en-GB" sz="1800" noProof="0" dirty="0"/>
            <a:t>Social competence</a:t>
          </a:r>
        </a:p>
      </dgm:t>
    </dgm:pt>
    <dgm:pt modelId="{EE8FC1FF-6501-41D3-8060-75A52A61DA72}">
      <dgm:prSet phldrT="[Tekst]" custT="1"/>
      <dgm:spPr/>
      <dgm:t>
        <a:bodyPr/>
        <a:lstStyle/>
        <a:p>
          <a:endParaRPr lang="en-GB" sz="1800" noProof="0" dirty="0"/>
        </a:p>
      </dgm:t>
    </dgm:pt>
    <dgm:pt modelId="{2905AB4C-5932-40B7-A3C2-E8C78F4A9DD3}" type="parTrans" cxnId="{7DFFA83D-B89E-41C6-8D67-86D4F5694D16}">
      <dgm:prSet/>
      <dgm:spPr/>
      <dgm:t>
        <a:bodyPr/>
        <a:lstStyle/>
        <a:p>
          <a:endParaRPr lang="en-GB" sz="1800" noProof="0" dirty="0"/>
        </a:p>
      </dgm:t>
    </dgm:pt>
    <dgm:pt modelId="{C7CD82D2-153C-44B8-991B-BADA36DCCB27}" type="sibTrans" cxnId="{7DFFA83D-B89E-41C6-8D67-86D4F5694D16}">
      <dgm:prSet/>
      <dgm:spPr/>
      <dgm:t>
        <a:bodyPr/>
        <a:lstStyle/>
        <a:p>
          <a:endParaRPr lang="en-GB" sz="1800" noProof="0" dirty="0"/>
        </a:p>
      </dgm:t>
    </dgm:pt>
    <dgm:pt modelId="{C55E509F-C957-4C13-8F3A-1AF29E7E76DA}">
      <dgm:prSet phldrT="[Tekst]" custT="1"/>
      <dgm:spPr/>
      <dgm:t>
        <a:bodyPr/>
        <a:lstStyle/>
        <a:p>
          <a:r>
            <a:rPr lang="en-GB" sz="1800" noProof="0" dirty="0"/>
            <a:t>Mediation and negotiation</a:t>
          </a:r>
        </a:p>
      </dgm:t>
    </dgm:pt>
    <dgm:pt modelId="{A1C627E5-89E7-4BD6-A531-30E268259EC3}" type="parTrans" cxnId="{9933FEFD-F299-43DC-A73B-55DCC46FAF21}">
      <dgm:prSet/>
      <dgm:spPr/>
      <dgm:t>
        <a:bodyPr/>
        <a:lstStyle/>
        <a:p>
          <a:endParaRPr lang="en-GB" sz="1800" noProof="0" dirty="0"/>
        </a:p>
      </dgm:t>
    </dgm:pt>
    <dgm:pt modelId="{8A5A01D0-6CDD-4B0D-917C-FA4EB8ED97F7}" type="sibTrans" cxnId="{9933FEFD-F299-43DC-A73B-55DCC46FAF21}">
      <dgm:prSet custT="1"/>
      <dgm:spPr/>
      <dgm:t>
        <a:bodyPr/>
        <a:lstStyle/>
        <a:p>
          <a:r>
            <a:rPr lang="en-GB" sz="1800" noProof="0" dirty="0"/>
            <a:t>Problem solving</a:t>
          </a:r>
        </a:p>
      </dgm:t>
    </dgm:pt>
    <dgm:pt modelId="{9A0D761A-9CA3-48CC-9214-FE3B832C40D9}" type="pres">
      <dgm:prSet presAssocID="{EDEEAC7C-A09F-4987-B7FB-ED521F94BDCA}" presName="Name0" presStyleCnt="0">
        <dgm:presLayoutVars>
          <dgm:chMax/>
          <dgm:chPref/>
          <dgm:dir/>
          <dgm:animLvl val="lvl"/>
        </dgm:presLayoutVars>
      </dgm:prSet>
      <dgm:spPr/>
    </dgm:pt>
    <dgm:pt modelId="{838FB8C6-56F4-4F34-8455-4A916902EAB2}" type="pres">
      <dgm:prSet presAssocID="{5432C101-0B14-4918-BCD7-4D5753AC4029}" presName="composite" presStyleCnt="0"/>
      <dgm:spPr/>
    </dgm:pt>
    <dgm:pt modelId="{80C1015A-FC5A-4E19-A603-2017651B9A46}" type="pres">
      <dgm:prSet presAssocID="{5432C101-0B14-4918-BCD7-4D5753AC4029}" presName="Parent1" presStyleLbl="node1" presStyleIdx="0" presStyleCnt="4">
        <dgm:presLayoutVars>
          <dgm:chMax val="1"/>
          <dgm:chPref val="1"/>
          <dgm:bulletEnabled val="1"/>
        </dgm:presLayoutVars>
      </dgm:prSet>
      <dgm:spPr/>
    </dgm:pt>
    <dgm:pt modelId="{2C3BA8E5-0240-46D6-ACFD-F8D08A77A924}" type="pres">
      <dgm:prSet presAssocID="{5432C101-0B14-4918-BCD7-4D5753AC4029}" presName="Childtext1" presStyleLbl="revTx" presStyleIdx="0" presStyleCnt="2">
        <dgm:presLayoutVars>
          <dgm:chMax val="0"/>
          <dgm:chPref val="0"/>
          <dgm:bulletEnabled val="1"/>
        </dgm:presLayoutVars>
      </dgm:prSet>
      <dgm:spPr/>
    </dgm:pt>
    <dgm:pt modelId="{FABE9814-C792-4AFC-BE98-637E20FE6499}" type="pres">
      <dgm:prSet presAssocID="{5432C101-0B14-4918-BCD7-4D5753AC4029}" presName="BalanceSpacing" presStyleCnt="0"/>
      <dgm:spPr/>
    </dgm:pt>
    <dgm:pt modelId="{936346E6-F981-4E14-B570-FFF44F4DCCC0}" type="pres">
      <dgm:prSet presAssocID="{5432C101-0B14-4918-BCD7-4D5753AC4029}" presName="BalanceSpacing1" presStyleCnt="0"/>
      <dgm:spPr/>
    </dgm:pt>
    <dgm:pt modelId="{F17A7DC8-D5D3-4351-A4D6-A0DD8DA0B61F}" type="pres">
      <dgm:prSet presAssocID="{6EAEC1B5-5625-44F8-9E90-183CD36C283F}" presName="Accent1Text" presStyleLbl="node1" presStyleIdx="1" presStyleCnt="4"/>
      <dgm:spPr/>
    </dgm:pt>
    <dgm:pt modelId="{CF5EC913-18E0-438F-B4D6-02BE1B6D4594}" type="pres">
      <dgm:prSet presAssocID="{6EAEC1B5-5625-44F8-9E90-183CD36C283F}" presName="spaceBetweenRectangles" presStyleCnt="0"/>
      <dgm:spPr/>
    </dgm:pt>
    <dgm:pt modelId="{6C7F3AFE-CFAE-469D-8047-660587F6316B}" type="pres">
      <dgm:prSet presAssocID="{C55E509F-C957-4C13-8F3A-1AF29E7E76DA}" presName="composite" presStyleCnt="0"/>
      <dgm:spPr/>
    </dgm:pt>
    <dgm:pt modelId="{3F202FAA-5D25-4A60-B4DD-13DB344365E2}" type="pres">
      <dgm:prSet presAssocID="{C55E509F-C957-4C13-8F3A-1AF29E7E76DA}" presName="Parent1" presStyleLbl="node1" presStyleIdx="2" presStyleCnt="4">
        <dgm:presLayoutVars>
          <dgm:chMax val="1"/>
          <dgm:chPref val="1"/>
          <dgm:bulletEnabled val="1"/>
        </dgm:presLayoutVars>
      </dgm:prSet>
      <dgm:spPr/>
    </dgm:pt>
    <dgm:pt modelId="{B74F774D-A2EA-4D64-9306-C15D978FCFC1}" type="pres">
      <dgm:prSet presAssocID="{C55E509F-C957-4C13-8F3A-1AF29E7E76DA}" presName="Childtext1" presStyleLbl="revTx" presStyleIdx="1" presStyleCnt="2">
        <dgm:presLayoutVars>
          <dgm:chMax val="0"/>
          <dgm:chPref val="0"/>
          <dgm:bulletEnabled val="1"/>
        </dgm:presLayoutVars>
      </dgm:prSet>
      <dgm:spPr/>
    </dgm:pt>
    <dgm:pt modelId="{0D7652B6-4D3F-4C96-A143-6534CBA277C5}" type="pres">
      <dgm:prSet presAssocID="{C55E509F-C957-4C13-8F3A-1AF29E7E76DA}" presName="BalanceSpacing" presStyleCnt="0"/>
      <dgm:spPr/>
    </dgm:pt>
    <dgm:pt modelId="{E67B7D4F-B9EF-45EB-8D09-BB91E10FBEEF}" type="pres">
      <dgm:prSet presAssocID="{C55E509F-C957-4C13-8F3A-1AF29E7E76DA}" presName="BalanceSpacing1" presStyleCnt="0"/>
      <dgm:spPr/>
    </dgm:pt>
    <dgm:pt modelId="{17207700-5780-4C51-9280-A9975B7BC89B}" type="pres">
      <dgm:prSet presAssocID="{8A5A01D0-6CDD-4B0D-917C-FA4EB8ED97F7}" presName="Accent1Text" presStyleLbl="node1" presStyleIdx="3" presStyleCnt="4"/>
      <dgm:spPr/>
    </dgm:pt>
  </dgm:ptLst>
  <dgm:cxnLst>
    <dgm:cxn modelId="{1FA08835-66A6-4CB4-9CB9-5AAD09E46FEA}" type="presOf" srcId="{5432C101-0B14-4918-BCD7-4D5753AC4029}" destId="{80C1015A-FC5A-4E19-A603-2017651B9A46}" srcOrd="0" destOrd="0" presId="urn:microsoft.com/office/officeart/2008/layout/AlternatingHexagons"/>
    <dgm:cxn modelId="{4B50FE35-D878-4B11-834D-C4672315C382}" type="presOf" srcId="{6EAEC1B5-5625-44F8-9E90-183CD36C283F}" destId="{F17A7DC8-D5D3-4351-A4D6-A0DD8DA0B61F}" srcOrd="0" destOrd="0" presId="urn:microsoft.com/office/officeart/2008/layout/AlternatingHexagons"/>
    <dgm:cxn modelId="{7DFFA83D-B89E-41C6-8D67-86D4F5694D16}" srcId="{5432C101-0B14-4918-BCD7-4D5753AC4029}" destId="{EE8FC1FF-6501-41D3-8060-75A52A61DA72}" srcOrd="0" destOrd="0" parTransId="{2905AB4C-5932-40B7-A3C2-E8C78F4A9DD3}" sibTransId="{C7CD82D2-153C-44B8-991B-BADA36DCCB27}"/>
    <dgm:cxn modelId="{1A7B5563-B4D8-4B3C-ABD7-878A5FCE53C3}" type="presOf" srcId="{8A5A01D0-6CDD-4B0D-917C-FA4EB8ED97F7}" destId="{17207700-5780-4C51-9280-A9975B7BC89B}" srcOrd="0" destOrd="0" presId="urn:microsoft.com/office/officeart/2008/layout/AlternatingHexagons"/>
    <dgm:cxn modelId="{8918CD6E-F83D-451A-9DE2-9F6DF8FC9C78}" type="presOf" srcId="{C55E509F-C957-4C13-8F3A-1AF29E7E76DA}" destId="{3F202FAA-5D25-4A60-B4DD-13DB344365E2}" srcOrd="0" destOrd="0" presId="urn:microsoft.com/office/officeart/2008/layout/AlternatingHexagons"/>
    <dgm:cxn modelId="{325DF754-F2E8-4A47-8799-C18C68CC0B36}" srcId="{EDEEAC7C-A09F-4987-B7FB-ED521F94BDCA}" destId="{5432C101-0B14-4918-BCD7-4D5753AC4029}" srcOrd="0" destOrd="0" parTransId="{067975F7-D210-48C1-B4E8-CD3C18DBDF2E}" sibTransId="{6EAEC1B5-5625-44F8-9E90-183CD36C283F}"/>
    <dgm:cxn modelId="{55336796-9810-466B-B26E-6CEBCA1AA132}" type="presOf" srcId="{EE8FC1FF-6501-41D3-8060-75A52A61DA72}" destId="{2C3BA8E5-0240-46D6-ACFD-F8D08A77A924}" srcOrd="0" destOrd="0" presId="urn:microsoft.com/office/officeart/2008/layout/AlternatingHexagons"/>
    <dgm:cxn modelId="{7BAC6099-98B1-419A-B534-4B32A03637AE}" type="presOf" srcId="{EDEEAC7C-A09F-4987-B7FB-ED521F94BDCA}" destId="{9A0D761A-9CA3-48CC-9214-FE3B832C40D9}" srcOrd="0" destOrd="0" presId="urn:microsoft.com/office/officeart/2008/layout/AlternatingHexagons"/>
    <dgm:cxn modelId="{9933FEFD-F299-43DC-A73B-55DCC46FAF21}" srcId="{EDEEAC7C-A09F-4987-B7FB-ED521F94BDCA}" destId="{C55E509F-C957-4C13-8F3A-1AF29E7E76DA}" srcOrd="1" destOrd="0" parTransId="{A1C627E5-89E7-4BD6-A531-30E268259EC3}" sibTransId="{8A5A01D0-6CDD-4B0D-917C-FA4EB8ED97F7}"/>
    <dgm:cxn modelId="{64081ACE-846C-41EB-AF8F-0D46A90173AD}" type="presParOf" srcId="{9A0D761A-9CA3-48CC-9214-FE3B832C40D9}" destId="{838FB8C6-56F4-4F34-8455-4A916902EAB2}" srcOrd="0" destOrd="0" presId="urn:microsoft.com/office/officeart/2008/layout/AlternatingHexagons"/>
    <dgm:cxn modelId="{A192B7EE-DE17-4A38-A912-6353658458C5}" type="presParOf" srcId="{838FB8C6-56F4-4F34-8455-4A916902EAB2}" destId="{80C1015A-FC5A-4E19-A603-2017651B9A46}" srcOrd="0" destOrd="0" presId="urn:microsoft.com/office/officeart/2008/layout/AlternatingHexagons"/>
    <dgm:cxn modelId="{FC37455E-3C0F-4FA1-8BD9-5701C22924D6}" type="presParOf" srcId="{838FB8C6-56F4-4F34-8455-4A916902EAB2}" destId="{2C3BA8E5-0240-46D6-ACFD-F8D08A77A924}" srcOrd="1" destOrd="0" presId="urn:microsoft.com/office/officeart/2008/layout/AlternatingHexagons"/>
    <dgm:cxn modelId="{4A35CC2F-607B-426C-92DE-E3EBE291BA83}" type="presParOf" srcId="{838FB8C6-56F4-4F34-8455-4A916902EAB2}" destId="{FABE9814-C792-4AFC-BE98-637E20FE6499}" srcOrd="2" destOrd="0" presId="urn:microsoft.com/office/officeart/2008/layout/AlternatingHexagons"/>
    <dgm:cxn modelId="{127A0269-5689-420A-A242-E3C72F86E480}" type="presParOf" srcId="{838FB8C6-56F4-4F34-8455-4A916902EAB2}" destId="{936346E6-F981-4E14-B570-FFF44F4DCCC0}" srcOrd="3" destOrd="0" presId="urn:microsoft.com/office/officeart/2008/layout/AlternatingHexagons"/>
    <dgm:cxn modelId="{6F1FBA65-0082-4A99-8785-46CAA678CA09}" type="presParOf" srcId="{838FB8C6-56F4-4F34-8455-4A916902EAB2}" destId="{F17A7DC8-D5D3-4351-A4D6-A0DD8DA0B61F}" srcOrd="4" destOrd="0" presId="urn:microsoft.com/office/officeart/2008/layout/AlternatingHexagons"/>
    <dgm:cxn modelId="{A3327911-C979-4751-9D09-34B4DD59CBED}" type="presParOf" srcId="{9A0D761A-9CA3-48CC-9214-FE3B832C40D9}" destId="{CF5EC913-18E0-438F-B4D6-02BE1B6D4594}" srcOrd="1" destOrd="0" presId="urn:microsoft.com/office/officeart/2008/layout/AlternatingHexagons"/>
    <dgm:cxn modelId="{A64A80B4-BBDF-4218-AABB-5A787CD3752B}" type="presParOf" srcId="{9A0D761A-9CA3-48CC-9214-FE3B832C40D9}" destId="{6C7F3AFE-CFAE-469D-8047-660587F6316B}" srcOrd="2" destOrd="0" presId="urn:microsoft.com/office/officeart/2008/layout/AlternatingHexagons"/>
    <dgm:cxn modelId="{7AA38646-18E7-4FC4-9D78-57135A6654DD}" type="presParOf" srcId="{6C7F3AFE-CFAE-469D-8047-660587F6316B}" destId="{3F202FAA-5D25-4A60-B4DD-13DB344365E2}" srcOrd="0" destOrd="0" presId="urn:microsoft.com/office/officeart/2008/layout/AlternatingHexagons"/>
    <dgm:cxn modelId="{01C9E6F1-919B-4BE4-81A3-B4F5CB6C78DC}" type="presParOf" srcId="{6C7F3AFE-CFAE-469D-8047-660587F6316B}" destId="{B74F774D-A2EA-4D64-9306-C15D978FCFC1}" srcOrd="1" destOrd="0" presId="urn:microsoft.com/office/officeart/2008/layout/AlternatingHexagons"/>
    <dgm:cxn modelId="{F2ECBBF0-73E3-40A4-ACDD-60ACAB6DE7E3}" type="presParOf" srcId="{6C7F3AFE-CFAE-469D-8047-660587F6316B}" destId="{0D7652B6-4D3F-4C96-A143-6534CBA277C5}" srcOrd="2" destOrd="0" presId="urn:microsoft.com/office/officeart/2008/layout/AlternatingHexagons"/>
    <dgm:cxn modelId="{AF838D69-3D30-4916-9740-2EEA4DBBB1D8}" type="presParOf" srcId="{6C7F3AFE-CFAE-469D-8047-660587F6316B}" destId="{E67B7D4F-B9EF-45EB-8D09-BB91E10FBEEF}" srcOrd="3" destOrd="0" presId="urn:microsoft.com/office/officeart/2008/layout/AlternatingHexagons"/>
    <dgm:cxn modelId="{CC610CD7-8786-405D-9B15-BCD7157AE4B0}" type="presParOf" srcId="{6C7F3AFE-CFAE-469D-8047-660587F6316B}" destId="{17207700-5780-4C51-9280-A9975B7BC8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FA1538-A4AC-432B-8D8F-7E8A2838937C}" type="doc">
      <dgm:prSet loTypeId="urn:microsoft.com/office/officeart/2005/8/layout/pyramid1" loCatId="pyramid" qsTypeId="urn:microsoft.com/office/officeart/2005/8/quickstyle/3d3" qsCatId="3D" csTypeId="urn:microsoft.com/office/officeart/2005/8/colors/colorful3" csCatId="colorful" phldr="1"/>
      <dgm:spPr/>
    </dgm:pt>
    <dgm:pt modelId="{668B0DBD-7EC2-41C6-B0F7-F4F620DAC5ED}">
      <dgm:prSet phldrT="[Tekst]" custT="1"/>
      <dgm:spPr/>
      <dgm:t>
        <a:bodyPr/>
        <a:lstStyle/>
        <a:p>
          <a:endParaRPr lang="en-US" sz="2600" dirty="0"/>
        </a:p>
        <a:p>
          <a:endParaRPr lang="en-US" sz="2600" dirty="0"/>
        </a:p>
        <a:p>
          <a:endParaRPr lang="en-US" sz="2600" dirty="0"/>
        </a:p>
        <a:p>
          <a:r>
            <a:rPr lang="en-US" sz="2400" dirty="0">
              <a:solidFill>
                <a:schemeClr val="bg1"/>
              </a:solidFill>
            </a:rPr>
            <a:t>Knowledge</a:t>
          </a:r>
        </a:p>
        <a:p>
          <a:r>
            <a:rPr lang="en-US" sz="2400" dirty="0">
              <a:solidFill>
                <a:schemeClr val="bg1"/>
              </a:solidFill>
            </a:rPr>
            <a:t>and hands-on tools</a:t>
          </a:r>
        </a:p>
        <a:p>
          <a:endParaRPr lang="en-US" sz="2600" dirty="0">
            <a:solidFill>
              <a:schemeClr val="bg1"/>
            </a:solidFill>
          </a:endParaRPr>
        </a:p>
      </dgm:t>
    </dgm:pt>
    <dgm:pt modelId="{AFE5850A-94EE-427C-86B0-EE68042F57AA}" type="parTrans" cxnId="{CF2671CF-23A4-4410-ACDC-81DECF118278}">
      <dgm:prSet/>
      <dgm:spPr/>
      <dgm:t>
        <a:bodyPr/>
        <a:lstStyle/>
        <a:p>
          <a:endParaRPr lang="nl-NL"/>
        </a:p>
      </dgm:t>
    </dgm:pt>
    <dgm:pt modelId="{6A085617-EE4B-4AF6-AEFE-32EB0324D0F3}" type="sibTrans" cxnId="{CF2671CF-23A4-4410-ACDC-81DECF118278}">
      <dgm:prSet/>
      <dgm:spPr/>
      <dgm:t>
        <a:bodyPr/>
        <a:lstStyle/>
        <a:p>
          <a:endParaRPr lang="nl-NL"/>
        </a:p>
      </dgm:t>
    </dgm:pt>
    <dgm:pt modelId="{053D96C3-E6D5-4C71-BCD1-9F6C147228E2}">
      <dgm:prSet phldrT="[Tekst]" custT="1"/>
      <dgm:spPr/>
      <dgm:t>
        <a:bodyPr/>
        <a:lstStyle/>
        <a:p>
          <a:r>
            <a:rPr lang="en-US" sz="2400" dirty="0">
              <a:solidFill>
                <a:schemeClr val="bg1"/>
              </a:solidFill>
            </a:rPr>
            <a:t>Cognitive-</a:t>
          </a:r>
          <a:r>
            <a:rPr lang="en-US" sz="2400" dirty="0" err="1">
              <a:solidFill>
                <a:schemeClr val="bg1"/>
              </a:solidFill>
            </a:rPr>
            <a:t>behavioural</a:t>
          </a:r>
          <a:r>
            <a:rPr lang="en-US" sz="2400" dirty="0">
              <a:solidFill>
                <a:schemeClr val="bg1"/>
              </a:solidFill>
            </a:rPr>
            <a:t> instructional model and the learning by doing model</a:t>
          </a:r>
          <a:endParaRPr lang="nl-NL" sz="2400" dirty="0">
            <a:solidFill>
              <a:schemeClr val="bg1"/>
            </a:solidFill>
          </a:endParaRPr>
        </a:p>
      </dgm:t>
    </dgm:pt>
    <dgm:pt modelId="{2A569579-1BEB-42EC-ACC5-3DF32EB05CA5}" type="parTrans" cxnId="{8B24144E-FC10-45CF-8BB7-0E440019EF57}">
      <dgm:prSet/>
      <dgm:spPr/>
      <dgm:t>
        <a:bodyPr/>
        <a:lstStyle/>
        <a:p>
          <a:endParaRPr lang="nl-NL"/>
        </a:p>
      </dgm:t>
    </dgm:pt>
    <dgm:pt modelId="{B6AC6378-7098-4B45-8390-0F8CF452C913}" type="sibTrans" cxnId="{8B24144E-FC10-45CF-8BB7-0E440019EF57}">
      <dgm:prSet/>
      <dgm:spPr/>
      <dgm:t>
        <a:bodyPr/>
        <a:lstStyle/>
        <a:p>
          <a:endParaRPr lang="nl-NL"/>
        </a:p>
      </dgm:t>
    </dgm:pt>
    <dgm:pt modelId="{EC1DB52F-D71A-4EAF-B2B6-44934A869123}" type="pres">
      <dgm:prSet presAssocID="{33FA1538-A4AC-432B-8D8F-7E8A2838937C}" presName="Name0" presStyleCnt="0">
        <dgm:presLayoutVars>
          <dgm:dir/>
          <dgm:animLvl val="lvl"/>
          <dgm:resizeHandles val="exact"/>
        </dgm:presLayoutVars>
      </dgm:prSet>
      <dgm:spPr/>
    </dgm:pt>
    <dgm:pt modelId="{F0A8570E-CE40-4D04-AB92-84C6965DC3CA}" type="pres">
      <dgm:prSet presAssocID="{668B0DBD-7EC2-41C6-B0F7-F4F620DAC5ED}" presName="Name8" presStyleCnt="0"/>
      <dgm:spPr/>
    </dgm:pt>
    <dgm:pt modelId="{77E52CB0-E974-4CF6-8F4A-AC62F387ACCF}" type="pres">
      <dgm:prSet presAssocID="{668B0DBD-7EC2-41C6-B0F7-F4F620DAC5ED}" presName="level" presStyleLbl="node1" presStyleIdx="0" presStyleCnt="2">
        <dgm:presLayoutVars>
          <dgm:chMax val="1"/>
          <dgm:bulletEnabled val="1"/>
        </dgm:presLayoutVars>
      </dgm:prSet>
      <dgm:spPr/>
    </dgm:pt>
    <dgm:pt modelId="{193604DC-C9EE-427D-AB38-8ECB95BC5FD4}" type="pres">
      <dgm:prSet presAssocID="{668B0DBD-7EC2-41C6-B0F7-F4F620DAC5ED}" presName="levelTx" presStyleLbl="revTx" presStyleIdx="0" presStyleCnt="0">
        <dgm:presLayoutVars>
          <dgm:chMax val="1"/>
          <dgm:bulletEnabled val="1"/>
        </dgm:presLayoutVars>
      </dgm:prSet>
      <dgm:spPr/>
    </dgm:pt>
    <dgm:pt modelId="{D8B43120-0D48-45E4-A8C5-4BB4CC12AE8C}" type="pres">
      <dgm:prSet presAssocID="{053D96C3-E6D5-4C71-BCD1-9F6C147228E2}" presName="Name8" presStyleCnt="0"/>
      <dgm:spPr/>
    </dgm:pt>
    <dgm:pt modelId="{61E06653-C12B-416C-A7A7-70C70BE27FFC}" type="pres">
      <dgm:prSet presAssocID="{053D96C3-E6D5-4C71-BCD1-9F6C147228E2}" presName="level" presStyleLbl="node1" presStyleIdx="1" presStyleCnt="2" custScaleY="54535">
        <dgm:presLayoutVars>
          <dgm:chMax val="1"/>
          <dgm:bulletEnabled val="1"/>
        </dgm:presLayoutVars>
      </dgm:prSet>
      <dgm:spPr/>
    </dgm:pt>
    <dgm:pt modelId="{7E8B26E4-04B8-4AA8-8F7D-D76585ECCA34}" type="pres">
      <dgm:prSet presAssocID="{053D96C3-E6D5-4C71-BCD1-9F6C147228E2}" presName="levelTx" presStyleLbl="revTx" presStyleIdx="0" presStyleCnt="0">
        <dgm:presLayoutVars>
          <dgm:chMax val="1"/>
          <dgm:bulletEnabled val="1"/>
        </dgm:presLayoutVars>
      </dgm:prSet>
      <dgm:spPr/>
    </dgm:pt>
  </dgm:ptLst>
  <dgm:cxnLst>
    <dgm:cxn modelId="{83DCFE67-C84C-4263-95E2-863B55242257}" type="presOf" srcId="{053D96C3-E6D5-4C71-BCD1-9F6C147228E2}" destId="{7E8B26E4-04B8-4AA8-8F7D-D76585ECCA34}" srcOrd="1" destOrd="0" presId="urn:microsoft.com/office/officeart/2005/8/layout/pyramid1"/>
    <dgm:cxn modelId="{8B24144E-FC10-45CF-8BB7-0E440019EF57}" srcId="{33FA1538-A4AC-432B-8D8F-7E8A2838937C}" destId="{053D96C3-E6D5-4C71-BCD1-9F6C147228E2}" srcOrd="1" destOrd="0" parTransId="{2A569579-1BEB-42EC-ACC5-3DF32EB05CA5}" sibTransId="{B6AC6378-7098-4B45-8390-0F8CF452C913}"/>
    <dgm:cxn modelId="{024A7652-4B92-44F5-8213-A180B315B6EE}" type="presOf" srcId="{33FA1538-A4AC-432B-8D8F-7E8A2838937C}" destId="{EC1DB52F-D71A-4EAF-B2B6-44934A869123}" srcOrd="0" destOrd="0" presId="urn:microsoft.com/office/officeart/2005/8/layout/pyramid1"/>
    <dgm:cxn modelId="{1743FA54-267C-4671-80CA-9FEE174F1132}" type="presOf" srcId="{053D96C3-E6D5-4C71-BCD1-9F6C147228E2}" destId="{61E06653-C12B-416C-A7A7-70C70BE27FFC}" srcOrd="0" destOrd="0" presId="urn:microsoft.com/office/officeart/2005/8/layout/pyramid1"/>
    <dgm:cxn modelId="{B00753AD-5657-48F3-B1BD-C4CA727A1F53}" type="presOf" srcId="{668B0DBD-7EC2-41C6-B0F7-F4F620DAC5ED}" destId="{77E52CB0-E974-4CF6-8F4A-AC62F387ACCF}" srcOrd="0" destOrd="0" presId="urn:microsoft.com/office/officeart/2005/8/layout/pyramid1"/>
    <dgm:cxn modelId="{CF2671CF-23A4-4410-ACDC-81DECF118278}" srcId="{33FA1538-A4AC-432B-8D8F-7E8A2838937C}" destId="{668B0DBD-7EC2-41C6-B0F7-F4F620DAC5ED}" srcOrd="0" destOrd="0" parTransId="{AFE5850A-94EE-427C-86B0-EE68042F57AA}" sibTransId="{6A085617-EE4B-4AF6-AEFE-32EB0324D0F3}"/>
    <dgm:cxn modelId="{D0FB1DF7-5A6E-4F43-B5AA-466FBFAA7BAD}" type="presOf" srcId="{668B0DBD-7EC2-41C6-B0F7-F4F620DAC5ED}" destId="{193604DC-C9EE-427D-AB38-8ECB95BC5FD4}" srcOrd="1" destOrd="0" presId="urn:microsoft.com/office/officeart/2005/8/layout/pyramid1"/>
    <dgm:cxn modelId="{4665FCE7-8BF6-40BE-8B24-B3EEB451FE8B}" type="presParOf" srcId="{EC1DB52F-D71A-4EAF-B2B6-44934A869123}" destId="{F0A8570E-CE40-4D04-AB92-84C6965DC3CA}" srcOrd="0" destOrd="0" presId="urn:microsoft.com/office/officeart/2005/8/layout/pyramid1"/>
    <dgm:cxn modelId="{63EF1463-E8EB-4C7E-8ADA-60B31D7E8F02}" type="presParOf" srcId="{F0A8570E-CE40-4D04-AB92-84C6965DC3CA}" destId="{77E52CB0-E974-4CF6-8F4A-AC62F387ACCF}" srcOrd="0" destOrd="0" presId="urn:microsoft.com/office/officeart/2005/8/layout/pyramid1"/>
    <dgm:cxn modelId="{A4C8ED6E-3B37-4F1E-B5ED-7B447B5442EA}" type="presParOf" srcId="{F0A8570E-CE40-4D04-AB92-84C6965DC3CA}" destId="{193604DC-C9EE-427D-AB38-8ECB95BC5FD4}" srcOrd="1" destOrd="0" presId="urn:microsoft.com/office/officeart/2005/8/layout/pyramid1"/>
    <dgm:cxn modelId="{EE8E5E68-106C-4CDB-AC36-B5208E525FD2}" type="presParOf" srcId="{EC1DB52F-D71A-4EAF-B2B6-44934A869123}" destId="{D8B43120-0D48-45E4-A8C5-4BB4CC12AE8C}" srcOrd="1" destOrd="0" presId="urn:microsoft.com/office/officeart/2005/8/layout/pyramid1"/>
    <dgm:cxn modelId="{900D4A53-97A4-4B23-A64D-02EAFA9112CE}" type="presParOf" srcId="{D8B43120-0D48-45E4-A8C5-4BB4CC12AE8C}" destId="{61E06653-C12B-416C-A7A7-70C70BE27FFC}" srcOrd="0" destOrd="0" presId="urn:microsoft.com/office/officeart/2005/8/layout/pyramid1"/>
    <dgm:cxn modelId="{87F91966-0130-4310-95C0-CA05592F1DF5}" type="presParOf" srcId="{D8B43120-0D48-45E4-A8C5-4BB4CC12AE8C}" destId="{7E8B26E4-04B8-4AA8-8F7D-D76585ECCA3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a:t>Understanding radicalization in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a:t>Relation between radicalisation and specific topic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a:t>Clarification specific topic</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a:t>Exercises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a:t>Coaching and 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a:t>Critical thinking</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a:t>Anger management</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a:t>Narratives and identity</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Simulation and discussion</a:t>
          </a:r>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a:t>Conflict management</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Proportionate state response</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n-US" sz="1200" b="1" dirty="0"/>
            <a:t>Understand the topic</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a:t>Identify problems</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n-US" sz="1200" b="1" dirty="0"/>
            <a:t>Solve problems</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33C1A-F5D1-429A-8D2D-7C30364FE869}">
      <dsp:nvSpPr>
        <dsp:cNvPr id="0" name=""/>
        <dsp:cNvSpPr/>
      </dsp:nvSpPr>
      <dsp:spPr>
        <a:xfrm>
          <a:off x="2989" y="952978"/>
          <a:ext cx="1798369" cy="2158043"/>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nl-NL" sz="2000" kern="1200" dirty="0" err="1">
              <a:solidFill>
                <a:schemeClr val="tx1"/>
              </a:solidFill>
            </a:rPr>
            <a:t>Phase</a:t>
          </a:r>
          <a:r>
            <a:rPr lang="nl-NL" sz="2000" kern="1200" dirty="0">
              <a:solidFill>
                <a:schemeClr val="tx1"/>
              </a:solidFill>
            </a:rPr>
            <a:t> 1</a:t>
          </a:r>
        </a:p>
      </dsp:txBody>
      <dsp:txXfrm rot="16200000">
        <a:off x="-701971" y="1657939"/>
        <a:ext cx="1769595" cy="359673"/>
      </dsp:txXfrm>
    </dsp:sp>
    <dsp:sp modelId="{825EA005-63B8-4CE8-B5A0-CA9A2DFAA507}">
      <dsp:nvSpPr>
        <dsp:cNvPr id="0" name=""/>
        <dsp:cNvSpPr/>
      </dsp:nvSpPr>
      <dsp:spPr>
        <a:xfrm>
          <a:off x="362663" y="952978"/>
          <a:ext cx="1339785" cy="215804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nl-NL" sz="900" kern="1200" dirty="0"/>
        </a:p>
        <a:p>
          <a:pPr marL="0" lvl="0" indent="0" algn="l" defTabSz="400050">
            <a:lnSpc>
              <a:spcPct val="90000"/>
            </a:lnSpc>
            <a:spcBef>
              <a:spcPct val="0"/>
            </a:spcBef>
            <a:spcAft>
              <a:spcPct val="35000"/>
            </a:spcAft>
            <a:buNone/>
          </a:pPr>
          <a:r>
            <a:rPr lang="nl-NL" sz="1900" kern="1200" dirty="0"/>
            <a:t>Interviews</a:t>
          </a:r>
        </a:p>
      </dsp:txBody>
      <dsp:txXfrm>
        <a:off x="362663" y="952978"/>
        <a:ext cx="1339785" cy="2158043"/>
      </dsp:txXfrm>
    </dsp:sp>
    <dsp:sp modelId="{35923E0F-EC25-409F-AD37-5B1664D23A4D}">
      <dsp:nvSpPr>
        <dsp:cNvPr id="0" name=""/>
        <dsp:cNvSpPr/>
      </dsp:nvSpPr>
      <dsp:spPr>
        <a:xfrm>
          <a:off x="1864302" y="952978"/>
          <a:ext cx="1798369" cy="2158043"/>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nl-NL" sz="2000" kern="1200" dirty="0" err="1">
              <a:solidFill>
                <a:schemeClr val="tx1"/>
              </a:solidFill>
            </a:rPr>
            <a:t>Phase</a:t>
          </a:r>
          <a:r>
            <a:rPr lang="nl-NL" sz="2000" kern="1200" dirty="0">
              <a:solidFill>
                <a:schemeClr val="tx1"/>
              </a:solidFill>
            </a:rPr>
            <a:t> 2</a:t>
          </a:r>
        </a:p>
      </dsp:txBody>
      <dsp:txXfrm rot="16200000">
        <a:off x="1159341" y="1657939"/>
        <a:ext cx="1769595" cy="359673"/>
      </dsp:txXfrm>
    </dsp:sp>
    <dsp:sp modelId="{0ED2472F-8D3B-412D-9D42-EE199BC6F83A}">
      <dsp:nvSpPr>
        <dsp:cNvPr id="0" name=""/>
        <dsp:cNvSpPr/>
      </dsp:nvSpPr>
      <dsp:spPr>
        <a:xfrm rot="5400000">
          <a:off x="1714898" y="2666052"/>
          <a:ext cx="316791" cy="26975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4ADBC05-3692-41E9-9FB0-7C13773AF880}">
      <dsp:nvSpPr>
        <dsp:cNvPr id="0" name=""/>
        <dsp:cNvSpPr/>
      </dsp:nvSpPr>
      <dsp:spPr>
        <a:xfrm>
          <a:off x="2223975" y="952978"/>
          <a:ext cx="1339785" cy="215804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nl-NL" sz="900" kern="1200" dirty="0"/>
        </a:p>
        <a:p>
          <a:pPr marL="0" lvl="0" indent="0" algn="l" defTabSz="400050">
            <a:lnSpc>
              <a:spcPct val="90000"/>
            </a:lnSpc>
            <a:spcBef>
              <a:spcPct val="0"/>
            </a:spcBef>
            <a:spcAft>
              <a:spcPct val="35000"/>
            </a:spcAft>
            <a:buNone/>
          </a:pPr>
          <a:r>
            <a:rPr lang="nl-NL" sz="1900" kern="1200" dirty="0"/>
            <a:t>Focus </a:t>
          </a:r>
          <a:r>
            <a:rPr lang="nl-NL" sz="1900" kern="1200" dirty="0" err="1"/>
            <a:t>Groups</a:t>
          </a:r>
          <a:endParaRPr lang="nl-NL" sz="1900" kern="1200" dirty="0"/>
        </a:p>
      </dsp:txBody>
      <dsp:txXfrm>
        <a:off x="2223975" y="952978"/>
        <a:ext cx="1339785" cy="2158043"/>
      </dsp:txXfrm>
    </dsp:sp>
    <dsp:sp modelId="{48AC4D5A-EC2A-41A5-9F6B-4E0ECE85B2E8}">
      <dsp:nvSpPr>
        <dsp:cNvPr id="0" name=""/>
        <dsp:cNvSpPr/>
      </dsp:nvSpPr>
      <dsp:spPr>
        <a:xfrm>
          <a:off x="3725614" y="952978"/>
          <a:ext cx="1798369" cy="2158043"/>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nl-NL" sz="2000" kern="1200" dirty="0" err="1">
              <a:solidFill>
                <a:schemeClr val="tx1"/>
              </a:solidFill>
            </a:rPr>
            <a:t>Phase</a:t>
          </a:r>
          <a:r>
            <a:rPr lang="nl-NL" sz="2000" kern="1200" dirty="0">
              <a:solidFill>
                <a:schemeClr val="tx1"/>
              </a:solidFill>
            </a:rPr>
            <a:t> 3</a:t>
          </a:r>
        </a:p>
      </dsp:txBody>
      <dsp:txXfrm rot="16200000">
        <a:off x="3020653" y="1657939"/>
        <a:ext cx="1769595" cy="359673"/>
      </dsp:txXfrm>
    </dsp:sp>
    <dsp:sp modelId="{E9A58CC5-B178-4525-862F-51BF615A50E7}">
      <dsp:nvSpPr>
        <dsp:cNvPr id="0" name=""/>
        <dsp:cNvSpPr/>
      </dsp:nvSpPr>
      <dsp:spPr>
        <a:xfrm rot="5400000">
          <a:off x="3576210" y="2666052"/>
          <a:ext cx="316791" cy="269755"/>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31F95A-6BCE-4BC6-8FA3-3D3C0D84C70C}">
      <dsp:nvSpPr>
        <dsp:cNvPr id="0" name=""/>
        <dsp:cNvSpPr/>
      </dsp:nvSpPr>
      <dsp:spPr>
        <a:xfrm>
          <a:off x="4085288" y="952978"/>
          <a:ext cx="1339785" cy="215804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nl-NL" sz="900" kern="1200" dirty="0"/>
        </a:p>
        <a:p>
          <a:pPr marL="0" lvl="0" indent="0" algn="l" defTabSz="400050">
            <a:lnSpc>
              <a:spcPct val="90000"/>
            </a:lnSpc>
            <a:spcBef>
              <a:spcPct val="0"/>
            </a:spcBef>
            <a:spcAft>
              <a:spcPct val="35000"/>
            </a:spcAft>
            <a:buNone/>
          </a:pPr>
          <a:r>
            <a:rPr lang="nl-NL" sz="1900" kern="1200" dirty="0" err="1"/>
            <a:t>Experimental</a:t>
          </a:r>
          <a:r>
            <a:rPr lang="nl-NL" sz="1900" kern="1200" dirty="0"/>
            <a:t> Labs</a:t>
          </a:r>
        </a:p>
      </dsp:txBody>
      <dsp:txXfrm>
        <a:off x="4085288" y="952978"/>
        <a:ext cx="1339785" cy="2158043"/>
      </dsp:txXfrm>
    </dsp:sp>
    <dsp:sp modelId="{C1D40FF3-37BE-4224-B21D-EA59990889A3}">
      <dsp:nvSpPr>
        <dsp:cNvPr id="0" name=""/>
        <dsp:cNvSpPr/>
      </dsp:nvSpPr>
      <dsp:spPr>
        <a:xfrm>
          <a:off x="5586926" y="952978"/>
          <a:ext cx="1798369" cy="2158043"/>
        </a:xfrm>
        <a:prstGeom prst="roundRect">
          <a:avLst>
            <a:gd name="adj" fmla="val 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nl-NL" sz="2000" kern="1200" dirty="0" err="1">
              <a:solidFill>
                <a:schemeClr val="tx1"/>
              </a:solidFill>
            </a:rPr>
            <a:t>Products</a:t>
          </a:r>
          <a:endParaRPr lang="nl-NL" sz="2000" kern="1200" dirty="0">
            <a:solidFill>
              <a:schemeClr val="tx1"/>
            </a:solidFill>
          </a:endParaRPr>
        </a:p>
      </dsp:txBody>
      <dsp:txXfrm rot="16200000">
        <a:off x="4881966" y="1657939"/>
        <a:ext cx="1769595" cy="359673"/>
      </dsp:txXfrm>
    </dsp:sp>
    <dsp:sp modelId="{E1AFC76F-A2AB-4FE2-998B-B345E39019A6}">
      <dsp:nvSpPr>
        <dsp:cNvPr id="0" name=""/>
        <dsp:cNvSpPr/>
      </dsp:nvSpPr>
      <dsp:spPr>
        <a:xfrm rot="5400000">
          <a:off x="5437522" y="2666052"/>
          <a:ext cx="316791" cy="269755"/>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92155" y="0"/>
          <a:ext cx="6711095" cy="37330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1120" y="1119916"/>
          <a:ext cx="1672376" cy="149322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Sensitivity</a:t>
          </a:r>
        </a:p>
      </dsp:txBody>
      <dsp:txXfrm>
        <a:off x="74013" y="1192809"/>
        <a:ext cx="1526590" cy="1347435"/>
      </dsp:txXfrm>
    </dsp:sp>
    <dsp:sp modelId="{70B12CCE-0890-497F-842E-FC581A53502D}">
      <dsp:nvSpPr>
        <dsp:cNvPr id="0" name=""/>
        <dsp:cNvSpPr/>
      </dsp:nvSpPr>
      <dsp:spPr>
        <a:xfrm>
          <a:off x="1952226" y="1119916"/>
          <a:ext cx="2039848" cy="149322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Exploration</a:t>
          </a:r>
        </a:p>
      </dsp:txBody>
      <dsp:txXfrm>
        <a:off x="2025119" y="1192809"/>
        <a:ext cx="1894062" cy="1347435"/>
      </dsp:txXfrm>
    </dsp:sp>
    <dsp:sp modelId="{4D63F513-59C4-403B-9677-9601A5E43789}">
      <dsp:nvSpPr>
        <dsp:cNvPr id="0" name=""/>
        <dsp:cNvSpPr/>
      </dsp:nvSpPr>
      <dsp:spPr>
        <a:xfrm>
          <a:off x="4270803" y="1119916"/>
          <a:ext cx="1672376" cy="149322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Membership</a:t>
          </a:r>
          <a:endParaRPr lang="en-US" sz="1400" b="1" kern="1200" noProof="0" dirty="0"/>
        </a:p>
      </dsp:txBody>
      <dsp:txXfrm>
        <a:off x="4343696" y="1192809"/>
        <a:ext cx="1526590" cy="1347435"/>
      </dsp:txXfrm>
    </dsp:sp>
    <dsp:sp modelId="{0BBDE5A3-EEC2-46CA-9179-71BFA171A8F6}">
      <dsp:nvSpPr>
        <dsp:cNvPr id="0" name=""/>
        <dsp:cNvSpPr/>
      </dsp:nvSpPr>
      <dsp:spPr>
        <a:xfrm>
          <a:off x="6221910" y="1119916"/>
          <a:ext cx="1672376" cy="149322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Action</a:t>
          </a:r>
        </a:p>
      </dsp:txBody>
      <dsp:txXfrm>
        <a:off x="6294803" y="1192809"/>
        <a:ext cx="1526590" cy="13474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73C1-E586-428C-B1C1-7E3B4F13562A}">
      <dsp:nvSpPr>
        <dsp:cNvPr id="0" name=""/>
        <dsp:cNvSpPr/>
      </dsp:nvSpPr>
      <dsp:spPr>
        <a:xfrm>
          <a:off x="3074993" y="696"/>
          <a:ext cx="1622412" cy="16224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t>Push</a:t>
          </a:r>
        </a:p>
      </dsp:txBody>
      <dsp:txXfrm>
        <a:off x="3312590" y="238293"/>
        <a:ext cx="1147218" cy="1147218"/>
      </dsp:txXfrm>
    </dsp:sp>
    <dsp:sp modelId="{27FA3F89-41E9-466F-9B82-1AD19F4CD380}">
      <dsp:nvSpPr>
        <dsp:cNvPr id="0" name=""/>
        <dsp:cNvSpPr/>
      </dsp:nvSpPr>
      <dsp:spPr>
        <a:xfrm rot="3600000">
          <a:off x="4273488" y="1582543"/>
          <a:ext cx="431419" cy="547564"/>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4305845" y="1636013"/>
        <a:ext cx="301993" cy="328538"/>
      </dsp:txXfrm>
    </dsp:sp>
    <dsp:sp modelId="{470E5500-99DE-4850-9EEC-0E6BF434882B}">
      <dsp:nvSpPr>
        <dsp:cNvPr id="0" name=""/>
        <dsp:cNvSpPr/>
      </dsp:nvSpPr>
      <dsp:spPr>
        <a:xfrm>
          <a:off x="4293199" y="2110691"/>
          <a:ext cx="1622412" cy="16224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t>Pull</a:t>
          </a:r>
        </a:p>
      </dsp:txBody>
      <dsp:txXfrm>
        <a:off x="4530796" y="2348288"/>
        <a:ext cx="1147218" cy="1147218"/>
      </dsp:txXfrm>
    </dsp:sp>
    <dsp:sp modelId="{643C6255-A486-4312-A42B-EC830F352224}">
      <dsp:nvSpPr>
        <dsp:cNvPr id="0" name=""/>
        <dsp:cNvSpPr/>
      </dsp:nvSpPr>
      <dsp:spPr>
        <a:xfrm rot="10800000">
          <a:off x="3682700" y="2648115"/>
          <a:ext cx="431419" cy="54756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rot="10800000">
        <a:off x="3812126" y="2757628"/>
        <a:ext cx="301993" cy="328538"/>
      </dsp:txXfrm>
    </dsp:sp>
    <dsp:sp modelId="{0ED52F5C-AC8B-4757-BDAC-8DDFC8377B42}">
      <dsp:nvSpPr>
        <dsp:cNvPr id="0" name=""/>
        <dsp:cNvSpPr/>
      </dsp:nvSpPr>
      <dsp:spPr>
        <a:xfrm>
          <a:off x="1856787" y="2110691"/>
          <a:ext cx="1622412" cy="162241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t>Personal</a:t>
          </a:r>
        </a:p>
      </dsp:txBody>
      <dsp:txXfrm>
        <a:off x="2094384" y="2348288"/>
        <a:ext cx="1147218" cy="1147218"/>
      </dsp:txXfrm>
    </dsp:sp>
    <dsp:sp modelId="{290B9573-F0F6-4463-B546-740B11C22233}">
      <dsp:nvSpPr>
        <dsp:cNvPr id="0" name=""/>
        <dsp:cNvSpPr/>
      </dsp:nvSpPr>
      <dsp:spPr>
        <a:xfrm rot="18000000">
          <a:off x="3055282" y="1603692"/>
          <a:ext cx="431419" cy="547564"/>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3087639" y="1769248"/>
        <a:ext cx="301993" cy="3285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accent2">
            <a:lumMod val="40000"/>
            <a:lumOff val="60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7 workshops</a:t>
          </a:r>
          <a:endParaRPr lang="bg-BG" sz="16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00"/>
              </a:solidFill>
            </a:rPr>
            <a:t>Coaching and parenting</a:t>
          </a:r>
          <a:endParaRPr lang="bg-BG" sz="1300" b="1" kern="1200" dirty="0">
            <a:solidFill>
              <a:srgbClr val="FFFF00"/>
            </a:solidFill>
          </a:endParaRP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00"/>
              </a:solidFill>
            </a:rPr>
            <a:t>Critical thinking</a:t>
          </a:r>
          <a:endParaRPr lang="bg-BG" sz="1300" b="1" kern="1200" dirty="0">
            <a:solidFill>
              <a:srgbClr val="FFFF00"/>
            </a:solidFill>
          </a:endParaRP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00"/>
              </a:solidFill>
            </a:rPr>
            <a:t>Anger management</a:t>
          </a:r>
          <a:endParaRPr lang="bg-BG" sz="1300" b="1" kern="1200" dirty="0">
            <a:solidFill>
              <a:srgbClr val="FFFF00"/>
            </a:solidFill>
          </a:endParaRP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2053715" y="1429612"/>
          <a:ext cx="355678" cy="1016610"/>
        </a:xfrm>
        <a:custGeom>
          <a:avLst/>
          <a:gdLst/>
          <a:ahLst/>
          <a:cxnLst/>
          <a:rect l="0" t="0" r="0" b="0"/>
          <a:pathLst>
            <a:path>
              <a:moveTo>
                <a:pt x="0" y="0"/>
              </a:moveTo>
              <a:lnTo>
                <a:pt x="177839" y="0"/>
              </a:lnTo>
              <a:lnTo>
                <a:pt x="177839" y="1016610"/>
              </a:lnTo>
              <a:lnTo>
                <a:pt x="355678" y="101661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204628" y="1910991"/>
        <a:ext cx="53851" cy="53851"/>
      </dsp:txXfrm>
    </dsp:sp>
    <dsp:sp modelId="{618F6E6D-27F8-45FC-B548-0E35EC7FE99E}">
      <dsp:nvSpPr>
        <dsp:cNvPr id="0" name=""/>
        <dsp:cNvSpPr/>
      </dsp:nvSpPr>
      <dsp:spPr>
        <a:xfrm>
          <a:off x="2053715" y="1429612"/>
          <a:ext cx="355678" cy="338870"/>
        </a:xfrm>
        <a:custGeom>
          <a:avLst/>
          <a:gdLst/>
          <a:ahLst/>
          <a:cxnLst/>
          <a:rect l="0" t="0" r="0" b="0"/>
          <a:pathLst>
            <a:path>
              <a:moveTo>
                <a:pt x="0" y="0"/>
              </a:moveTo>
              <a:lnTo>
                <a:pt x="177839" y="0"/>
              </a:lnTo>
              <a:lnTo>
                <a:pt x="177839" y="338870"/>
              </a:lnTo>
              <a:lnTo>
                <a:pt x="355678" y="3388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219273" y="1586765"/>
        <a:ext cx="24563" cy="24563"/>
      </dsp:txXfrm>
    </dsp:sp>
    <dsp:sp modelId="{730842CC-27E0-48C0-8B83-D43F3A436C2F}">
      <dsp:nvSpPr>
        <dsp:cNvPr id="0" name=""/>
        <dsp:cNvSpPr/>
      </dsp:nvSpPr>
      <dsp:spPr>
        <a:xfrm>
          <a:off x="2053715" y="1090742"/>
          <a:ext cx="355678" cy="338870"/>
        </a:xfrm>
        <a:custGeom>
          <a:avLst/>
          <a:gdLst/>
          <a:ahLst/>
          <a:cxnLst/>
          <a:rect l="0" t="0" r="0" b="0"/>
          <a:pathLst>
            <a:path>
              <a:moveTo>
                <a:pt x="0" y="338870"/>
              </a:moveTo>
              <a:lnTo>
                <a:pt x="177839" y="33887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219273" y="1247895"/>
        <a:ext cx="24563" cy="24563"/>
      </dsp:txXfrm>
    </dsp:sp>
    <dsp:sp modelId="{3A8EE454-B18A-41E8-BDA5-5CD7AA8193F6}">
      <dsp:nvSpPr>
        <dsp:cNvPr id="0" name=""/>
        <dsp:cNvSpPr/>
      </dsp:nvSpPr>
      <dsp:spPr>
        <a:xfrm>
          <a:off x="2053715" y="413002"/>
          <a:ext cx="355678" cy="1016610"/>
        </a:xfrm>
        <a:custGeom>
          <a:avLst/>
          <a:gdLst/>
          <a:ahLst/>
          <a:cxnLst/>
          <a:rect l="0" t="0" r="0" b="0"/>
          <a:pathLst>
            <a:path>
              <a:moveTo>
                <a:pt x="0" y="1016610"/>
              </a:moveTo>
              <a:lnTo>
                <a:pt x="177839" y="101661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204628" y="894381"/>
        <a:ext cx="53851" cy="53851"/>
      </dsp:txXfrm>
    </dsp:sp>
    <dsp:sp modelId="{34D749F2-B845-4348-A2FE-4A9BE275A625}">
      <dsp:nvSpPr>
        <dsp:cNvPr id="0" name=""/>
        <dsp:cNvSpPr/>
      </dsp:nvSpPr>
      <dsp:spPr>
        <a:xfrm rot="16200000">
          <a:off x="29747" y="832466"/>
          <a:ext cx="2853643" cy="119429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Triggers for</a:t>
          </a:r>
        </a:p>
        <a:p>
          <a:pPr marL="0" lvl="0" indent="0" algn="ctr" defTabSz="1244600">
            <a:lnSpc>
              <a:spcPct val="90000"/>
            </a:lnSpc>
            <a:spcBef>
              <a:spcPct val="0"/>
            </a:spcBef>
            <a:spcAft>
              <a:spcPct val="35000"/>
            </a:spcAft>
            <a:buNone/>
          </a:pPr>
          <a:r>
            <a:rPr lang="en-GB" sz="2800" kern="1200" noProof="0" dirty="0"/>
            <a:t>Radicalisation</a:t>
          </a:r>
        </a:p>
      </dsp:txBody>
      <dsp:txXfrm>
        <a:off x="29747" y="832466"/>
        <a:ext cx="2853643" cy="1194292"/>
      </dsp:txXfrm>
    </dsp:sp>
    <dsp:sp modelId="{AC27FF8C-C154-41B9-9DC0-88D0616ADDFE}">
      <dsp:nvSpPr>
        <dsp:cNvPr id="0" name=""/>
        <dsp:cNvSpPr/>
      </dsp:nvSpPr>
      <dsp:spPr>
        <a:xfrm>
          <a:off x="2409393" y="141905"/>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effectLst/>
              <a:latin typeface="Calibri" panose="020F0502020204030204" pitchFamily="34" charset="0"/>
              <a:ea typeface="Calibri" panose="020F0502020204030204" pitchFamily="34" charset="0"/>
              <a:cs typeface="Times New Roman" panose="02020603050405020304" pitchFamily="18" charset="0"/>
            </a:rPr>
            <a:t>search for identity</a:t>
          </a:r>
          <a:endParaRPr lang="en-GB" sz="1600" kern="1200" noProof="0" dirty="0"/>
        </a:p>
      </dsp:txBody>
      <dsp:txXfrm>
        <a:off x="2409393" y="141905"/>
        <a:ext cx="2312956" cy="542192"/>
      </dsp:txXfrm>
    </dsp:sp>
    <dsp:sp modelId="{C0732F16-F8A1-4C31-B9AE-A22B1853253A}">
      <dsp:nvSpPr>
        <dsp:cNvPr id="0" name=""/>
        <dsp:cNvSpPr/>
      </dsp:nvSpPr>
      <dsp:spPr>
        <a:xfrm>
          <a:off x="2409393" y="81964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personal fulfilment</a:t>
          </a:r>
        </a:p>
      </dsp:txBody>
      <dsp:txXfrm>
        <a:off x="2409393" y="819646"/>
        <a:ext cx="2312956" cy="542192"/>
      </dsp:txXfrm>
    </dsp:sp>
    <dsp:sp modelId="{144BEF06-41C9-492E-B409-4881CE0C743E}">
      <dsp:nvSpPr>
        <dsp:cNvPr id="0" name=""/>
        <dsp:cNvSpPr/>
      </dsp:nvSpPr>
      <dsp:spPr>
        <a:xfrm>
          <a:off x="2409393" y="149738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lack of self-esteem</a:t>
          </a:r>
        </a:p>
      </dsp:txBody>
      <dsp:txXfrm>
        <a:off x="2409393" y="1497386"/>
        <a:ext cx="2312956" cy="542192"/>
      </dsp:txXfrm>
    </dsp:sp>
    <dsp:sp modelId="{8379E895-2119-4514-B80D-2D9F68845967}">
      <dsp:nvSpPr>
        <dsp:cNvPr id="0" name=""/>
        <dsp:cNvSpPr/>
      </dsp:nvSpPr>
      <dsp:spPr>
        <a:xfrm>
          <a:off x="2409393" y="217512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individual frustration </a:t>
          </a:r>
          <a:b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br>
          <a:r>
            <a:rPr lang="en-GB"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and insult</a:t>
          </a:r>
        </a:p>
      </dsp:txBody>
      <dsp:txXfrm>
        <a:off x="2409393" y="2175126"/>
        <a:ext cx="2312956" cy="542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solidFill>
          <a:schemeClr val="bg1"/>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317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Natural and automatic response</a:t>
          </a:r>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317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Fundamental yet often secondary emotion</a:t>
          </a:r>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317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Direct vs chronical</a:t>
          </a:r>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317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Push factor</a:t>
          </a:r>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317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Managing it is a skill</a:t>
          </a:r>
        </a:p>
      </dsp:txBody>
      <dsp:txXfrm>
        <a:off x="1139900" y="1403344"/>
        <a:ext cx="1464251" cy="884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060AC-6117-4810-9E5D-50871D5FE166}">
      <dsp:nvSpPr>
        <dsp:cNvPr id="0" name=""/>
        <dsp:cNvSpPr/>
      </dsp:nvSpPr>
      <dsp:spPr>
        <a:xfrm>
          <a:off x="0" y="320040"/>
          <a:ext cx="8404286" cy="42672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5F9A1-A416-4655-87A2-5A32CA81E0F3}">
      <dsp:nvSpPr>
        <dsp:cNvPr id="0" name=""/>
        <dsp:cNvSpPr/>
      </dsp:nvSpPr>
      <dsp:spPr>
        <a:xfrm>
          <a:off x="3785" y="0"/>
          <a:ext cx="1820791" cy="4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endParaRPr lang="nl-NL" sz="1500" kern="1200" dirty="0"/>
        </a:p>
      </dsp:txBody>
      <dsp:txXfrm>
        <a:off x="3785" y="0"/>
        <a:ext cx="1820791" cy="426720"/>
      </dsp:txXfrm>
    </dsp:sp>
    <dsp:sp modelId="{27667D27-2CD7-43D0-99A1-F82B428A1B5A}">
      <dsp:nvSpPr>
        <dsp:cNvPr id="0" name=""/>
        <dsp:cNvSpPr/>
      </dsp:nvSpPr>
      <dsp:spPr>
        <a:xfrm>
          <a:off x="860841" y="480060"/>
          <a:ext cx="106680" cy="1066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EA3AA-EFA4-48A9-A718-0D254565C68F}">
      <dsp:nvSpPr>
        <dsp:cNvPr id="0" name=""/>
        <dsp:cNvSpPr/>
      </dsp:nvSpPr>
      <dsp:spPr>
        <a:xfrm>
          <a:off x="1915617" y="640080"/>
          <a:ext cx="1820791" cy="4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endParaRPr lang="nl-NL" sz="1500" kern="1200"/>
        </a:p>
      </dsp:txBody>
      <dsp:txXfrm>
        <a:off x="1915617" y="640080"/>
        <a:ext cx="1820791" cy="426720"/>
      </dsp:txXfrm>
    </dsp:sp>
    <dsp:sp modelId="{AED1DAEC-B24A-4467-8B84-67F0364164DF}">
      <dsp:nvSpPr>
        <dsp:cNvPr id="0" name=""/>
        <dsp:cNvSpPr/>
      </dsp:nvSpPr>
      <dsp:spPr>
        <a:xfrm>
          <a:off x="2772672" y="480060"/>
          <a:ext cx="106680" cy="106680"/>
        </a:xfrm>
        <a:prstGeom prst="ellipse">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B9A2C-EC7B-49BF-9CFF-808CC3674B5A}">
      <dsp:nvSpPr>
        <dsp:cNvPr id="0" name=""/>
        <dsp:cNvSpPr/>
      </dsp:nvSpPr>
      <dsp:spPr>
        <a:xfrm>
          <a:off x="3827448" y="0"/>
          <a:ext cx="1820791" cy="4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endParaRPr lang="nl-NL" sz="1500" kern="1200" dirty="0"/>
        </a:p>
      </dsp:txBody>
      <dsp:txXfrm>
        <a:off x="3827448" y="0"/>
        <a:ext cx="1820791" cy="426720"/>
      </dsp:txXfrm>
    </dsp:sp>
    <dsp:sp modelId="{075486B8-4CF6-439E-B422-D3A3A0F8BFE7}">
      <dsp:nvSpPr>
        <dsp:cNvPr id="0" name=""/>
        <dsp:cNvSpPr/>
      </dsp:nvSpPr>
      <dsp:spPr>
        <a:xfrm>
          <a:off x="4684504" y="480060"/>
          <a:ext cx="106680" cy="106680"/>
        </a:xfrm>
        <a:prstGeom prst="ellipse">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B97A2-01C5-4D4F-B8FA-AAF02777FF1A}">
      <dsp:nvSpPr>
        <dsp:cNvPr id="0" name=""/>
        <dsp:cNvSpPr/>
      </dsp:nvSpPr>
      <dsp:spPr>
        <a:xfrm>
          <a:off x="5739279" y="640080"/>
          <a:ext cx="1820791" cy="4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endParaRPr lang="nl-NL" sz="1500" kern="1200" dirty="0"/>
        </a:p>
      </dsp:txBody>
      <dsp:txXfrm>
        <a:off x="5739279" y="640080"/>
        <a:ext cx="1820791" cy="426720"/>
      </dsp:txXfrm>
    </dsp:sp>
    <dsp:sp modelId="{8C5EA562-EEBC-4A0A-A58F-FCE647968918}">
      <dsp:nvSpPr>
        <dsp:cNvPr id="0" name=""/>
        <dsp:cNvSpPr/>
      </dsp:nvSpPr>
      <dsp:spPr>
        <a:xfrm>
          <a:off x="6596335" y="480060"/>
          <a:ext cx="106680" cy="106680"/>
        </a:xfrm>
        <a:prstGeom prst="ellipse">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DBB1-F86F-4604-A29B-10065999D5E7}">
      <dsp:nvSpPr>
        <dsp:cNvPr id="0" name=""/>
        <dsp:cNvSpPr/>
      </dsp:nvSpPr>
      <dsp:spPr>
        <a:xfrm>
          <a:off x="2257618" y="3430982"/>
          <a:ext cx="277174" cy="2691762"/>
        </a:xfrm>
        <a:custGeom>
          <a:avLst/>
          <a:gdLst/>
          <a:ahLst/>
          <a:cxnLst/>
          <a:rect l="0" t="0" r="0" b="0"/>
          <a:pathLst>
            <a:path>
              <a:moveTo>
                <a:pt x="0" y="0"/>
              </a:moveTo>
              <a:lnTo>
                <a:pt x="138587" y="0"/>
              </a:lnTo>
              <a:lnTo>
                <a:pt x="138587" y="2691762"/>
              </a:lnTo>
              <a:lnTo>
                <a:pt x="277174" y="26917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noProof="0" dirty="0"/>
        </a:p>
      </dsp:txBody>
      <dsp:txXfrm>
        <a:off x="2328556" y="4709213"/>
        <a:ext cx="135299" cy="135299"/>
      </dsp:txXfrm>
    </dsp:sp>
    <dsp:sp modelId="{BB79BA53-6B84-4EAB-8921-F54132C9CFB5}">
      <dsp:nvSpPr>
        <dsp:cNvPr id="0" name=""/>
        <dsp:cNvSpPr/>
      </dsp:nvSpPr>
      <dsp:spPr>
        <a:xfrm>
          <a:off x="3920668" y="5594590"/>
          <a:ext cx="277174" cy="282046"/>
        </a:xfrm>
        <a:custGeom>
          <a:avLst/>
          <a:gdLst/>
          <a:ahLst/>
          <a:cxnLst/>
          <a:rect l="0" t="0" r="0" b="0"/>
          <a:pathLst>
            <a:path>
              <a:moveTo>
                <a:pt x="0" y="0"/>
              </a:moveTo>
              <a:lnTo>
                <a:pt x="138587" y="0"/>
              </a:lnTo>
              <a:lnTo>
                <a:pt x="138587" y="282046"/>
              </a:lnTo>
              <a:lnTo>
                <a:pt x="277174" y="2820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5725727"/>
        <a:ext cx="19772" cy="19772"/>
      </dsp:txXfrm>
    </dsp:sp>
    <dsp:sp modelId="{D0E60875-56E0-4103-BD87-0C2B4237BB60}">
      <dsp:nvSpPr>
        <dsp:cNvPr id="0" name=""/>
        <dsp:cNvSpPr/>
      </dsp:nvSpPr>
      <dsp:spPr>
        <a:xfrm>
          <a:off x="3920668" y="5312544"/>
          <a:ext cx="277174" cy="282046"/>
        </a:xfrm>
        <a:custGeom>
          <a:avLst/>
          <a:gdLst/>
          <a:ahLst/>
          <a:cxnLst/>
          <a:rect l="0" t="0" r="0" b="0"/>
          <a:pathLst>
            <a:path>
              <a:moveTo>
                <a:pt x="0" y="282046"/>
              </a:moveTo>
              <a:lnTo>
                <a:pt x="138587" y="282046"/>
              </a:lnTo>
              <a:lnTo>
                <a:pt x="138587" y="0"/>
              </a:lnTo>
              <a:lnTo>
                <a:pt x="2771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5443681"/>
        <a:ext cx="19772" cy="19772"/>
      </dsp:txXfrm>
    </dsp:sp>
    <dsp:sp modelId="{409FAB0C-1122-47B8-A14D-1CDBC31D69CD}">
      <dsp:nvSpPr>
        <dsp:cNvPr id="0" name=""/>
        <dsp:cNvSpPr/>
      </dsp:nvSpPr>
      <dsp:spPr>
        <a:xfrm>
          <a:off x="2257618" y="3430982"/>
          <a:ext cx="277174" cy="2163608"/>
        </a:xfrm>
        <a:custGeom>
          <a:avLst/>
          <a:gdLst/>
          <a:ahLst/>
          <a:cxnLst/>
          <a:rect l="0" t="0" r="0" b="0"/>
          <a:pathLst>
            <a:path>
              <a:moveTo>
                <a:pt x="0" y="0"/>
              </a:moveTo>
              <a:lnTo>
                <a:pt x="138587" y="0"/>
              </a:lnTo>
              <a:lnTo>
                <a:pt x="138587" y="2163608"/>
              </a:lnTo>
              <a:lnTo>
                <a:pt x="277174" y="21636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noProof="0" dirty="0"/>
        </a:p>
      </dsp:txBody>
      <dsp:txXfrm>
        <a:off x="2341673" y="4458254"/>
        <a:ext cx="109064" cy="109064"/>
      </dsp:txXfrm>
    </dsp:sp>
    <dsp:sp modelId="{C546AC67-A856-49FB-BA59-F3EB4FE3626C}">
      <dsp:nvSpPr>
        <dsp:cNvPr id="0" name=""/>
        <dsp:cNvSpPr/>
      </dsp:nvSpPr>
      <dsp:spPr>
        <a:xfrm>
          <a:off x="3920668" y="4466403"/>
          <a:ext cx="277174" cy="282046"/>
        </a:xfrm>
        <a:custGeom>
          <a:avLst/>
          <a:gdLst/>
          <a:ahLst/>
          <a:cxnLst/>
          <a:rect l="0" t="0" r="0" b="0"/>
          <a:pathLst>
            <a:path>
              <a:moveTo>
                <a:pt x="0" y="0"/>
              </a:moveTo>
              <a:lnTo>
                <a:pt x="138587" y="0"/>
              </a:lnTo>
              <a:lnTo>
                <a:pt x="138587" y="282046"/>
              </a:lnTo>
              <a:lnTo>
                <a:pt x="277174" y="2820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4597541"/>
        <a:ext cx="19772" cy="19772"/>
      </dsp:txXfrm>
    </dsp:sp>
    <dsp:sp modelId="{5BC902AA-0C7B-4494-A09B-17667A4EDF1C}">
      <dsp:nvSpPr>
        <dsp:cNvPr id="0" name=""/>
        <dsp:cNvSpPr/>
      </dsp:nvSpPr>
      <dsp:spPr>
        <a:xfrm>
          <a:off x="3920668" y="4184357"/>
          <a:ext cx="277174" cy="282046"/>
        </a:xfrm>
        <a:custGeom>
          <a:avLst/>
          <a:gdLst/>
          <a:ahLst/>
          <a:cxnLst/>
          <a:rect l="0" t="0" r="0" b="0"/>
          <a:pathLst>
            <a:path>
              <a:moveTo>
                <a:pt x="0" y="282046"/>
              </a:moveTo>
              <a:lnTo>
                <a:pt x="138587" y="282046"/>
              </a:lnTo>
              <a:lnTo>
                <a:pt x="138587" y="0"/>
              </a:lnTo>
              <a:lnTo>
                <a:pt x="2771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4315494"/>
        <a:ext cx="19772" cy="19772"/>
      </dsp:txXfrm>
    </dsp:sp>
    <dsp:sp modelId="{056E0BA1-6F04-4E8C-B0B9-EA5E796238AF}">
      <dsp:nvSpPr>
        <dsp:cNvPr id="0" name=""/>
        <dsp:cNvSpPr/>
      </dsp:nvSpPr>
      <dsp:spPr>
        <a:xfrm>
          <a:off x="2257618" y="3430982"/>
          <a:ext cx="277174" cy="1035421"/>
        </a:xfrm>
        <a:custGeom>
          <a:avLst/>
          <a:gdLst/>
          <a:ahLst/>
          <a:cxnLst/>
          <a:rect l="0" t="0" r="0" b="0"/>
          <a:pathLst>
            <a:path>
              <a:moveTo>
                <a:pt x="0" y="0"/>
              </a:moveTo>
              <a:lnTo>
                <a:pt x="138587" y="0"/>
              </a:lnTo>
              <a:lnTo>
                <a:pt x="138587" y="1035421"/>
              </a:lnTo>
              <a:lnTo>
                <a:pt x="277174" y="10354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369408" y="3921896"/>
        <a:ext cx="53593" cy="53593"/>
      </dsp:txXfrm>
    </dsp:sp>
    <dsp:sp modelId="{46274671-9C28-4A0F-B505-F2C63D7A6FC4}">
      <dsp:nvSpPr>
        <dsp:cNvPr id="0" name=""/>
        <dsp:cNvSpPr/>
      </dsp:nvSpPr>
      <dsp:spPr>
        <a:xfrm>
          <a:off x="3920668" y="3338217"/>
          <a:ext cx="277174" cy="282046"/>
        </a:xfrm>
        <a:custGeom>
          <a:avLst/>
          <a:gdLst/>
          <a:ahLst/>
          <a:cxnLst/>
          <a:rect l="0" t="0" r="0" b="0"/>
          <a:pathLst>
            <a:path>
              <a:moveTo>
                <a:pt x="0" y="0"/>
              </a:moveTo>
              <a:lnTo>
                <a:pt x="138587" y="0"/>
              </a:lnTo>
              <a:lnTo>
                <a:pt x="138587" y="282046"/>
              </a:lnTo>
              <a:lnTo>
                <a:pt x="277174" y="2820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3469354"/>
        <a:ext cx="19772" cy="19772"/>
      </dsp:txXfrm>
    </dsp:sp>
    <dsp:sp modelId="{2B9909C0-9C5E-4ECE-91EA-E736DBAA5ED8}">
      <dsp:nvSpPr>
        <dsp:cNvPr id="0" name=""/>
        <dsp:cNvSpPr/>
      </dsp:nvSpPr>
      <dsp:spPr>
        <a:xfrm>
          <a:off x="3920668" y="3056170"/>
          <a:ext cx="277174" cy="282046"/>
        </a:xfrm>
        <a:custGeom>
          <a:avLst/>
          <a:gdLst/>
          <a:ahLst/>
          <a:cxnLst/>
          <a:rect l="0" t="0" r="0" b="0"/>
          <a:pathLst>
            <a:path>
              <a:moveTo>
                <a:pt x="0" y="282046"/>
              </a:moveTo>
              <a:lnTo>
                <a:pt x="138587" y="282046"/>
              </a:lnTo>
              <a:lnTo>
                <a:pt x="138587" y="0"/>
              </a:lnTo>
              <a:lnTo>
                <a:pt x="2771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3187307"/>
        <a:ext cx="19772" cy="19772"/>
      </dsp:txXfrm>
    </dsp:sp>
    <dsp:sp modelId="{CCFE73A4-5132-4A3E-9327-48E52C78C05D}">
      <dsp:nvSpPr>
        <dsp:cNvPr id="0" name=""/>
        <dsp:cNvSpPr/>
      </dsp:nvSpPr>
      <dsp:spPr>
        <a:xfrm>
          <a:off x="2257618" y="3338217"/>
          <a:ext cx="277174" cy="92764"/>
        </a:xfrm>
        <a:custGeom>
          <a:avLst/>
          <a:gdLst/>
          <a:ahLst/>
          <a:cxnLst/>
          <a:rect l="0" t="0" r="0" b="0"/>
          <a:pathLst>
            <a:path>
              <a:moveTo>
                <a:pt x="0" y="92764"/>
              </a:moveTo>
              <a:lnTo>
                <a:pt x="138587" y="92764"/>
              </a:lnTo>
              <a:lnTo>
                <a:pt x="138587" y="0"/>
              </a:lnTo>
              <a:lnTo>
                <a:pt x="27717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388898" y="3377292"/>
        <a:ext cx="14614" cy="14614"/>
      </dsp:txXfrm>
    </dsp:sp>
    <dsp:sp modelId="{A50EC264-F566-4DCE-83C0-A5210591FF2E}">
      <dsp:nvSpPr>
        <dsp:cNvPr id="0" name=""/>
        <dsp:cNvSpPr/>
      </dsp:nvSpPr>
      <dsp:spPr>
        <a:xfrm>
          <a:off x="3920668" y="2210030"/>
          <a:ext cx="277174" cy="282046"/>
        </a:xfrm>
        <a:custGeom>
          <a:avLst/>
          <a:gdLst/>
          <a:ahLst/>
          <a:cxnLst/>
          <a:rect l="0" t="0" r="0" b="0"/>
          <a:pathLst>
            <a:path>
              <a:moveTo>
                <a:pt x="0" y="0"/>
              </a:moveTo>
              <a:lnTo>
                <a:pt x="138587" y="0"/>
              </a:lnTo>
              <a:lnTo>
                <a:pt x="138587" y="282046"/>
              </a:lnTo>
              <a:lnTo>
                <a:pt x="277174" y="2820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2341167"/>
        <a:ext cx="19772" cy="19772"/>
      </dsp:txXfrm>
    </dsp:sp>
    <dsp:sp modelId="{20904D46-513E-4694-8D55-9DF19270EA90}">
      <dsp:nvSpPr>
        <dsp:cNvPr id="0" name=""/>
        <dsp:cNvSpPr/>
      </dsp:nvSpPr>
      <dsp:spPr>
        <a:xfrm>
          <a:off x="3920668" y="1927983"/>
          <a:ext cx="277174" cy="282046"/>
        </a:xfrm>
        <a:custGeom>
          <a:avLst/>
          <a:gdLst/>
          <a:ahLst/>
          <a:cxnLst/>
          <a:rect l="0" t="0" r="0" b="0"/>
          <a:pathLst>
            <a:path>
              <a:moveTo>
                <a:pt x="0" y="282046"/>
              </a:moveTo>
              <a:lnTo>
                <a:pt x="138587" y="282046"/>
              </a:lnTo>
              <a:lnTo>
                <a:pt x="138587" y="0"/>
              </a:lnTo>
              <a:lnTo>
                <a:pt x="2771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9369" y="2059120"/>
        <a:ext cx="19772" cy="19772"/>
      </dsp:txXfrm>
    </dsp:sp>
    <dsp:sp modelId="{0E8061CF-A2A6-403B-A858-C1AF3438EA93}">
      <dsp:nvSpPr>
        <dsp:cNvPr id="0" name=""/>
        <dsp:cNvSpPr/>
      </dsp:nvSpPr>
      <dsp:spPr>
        <a:xfrm>
          <a:off x="2257618" y="2210030"/>
          <a:ext cx="277174" cy="1220951"/>
        </a:xfrm>
        <a:custGeom>
          <a:avLst/>
          <a:gdLst/>
          <a:ahLst/>
          <a:cxnLst/>
          <a:rect l="0" t="0" r="0" b="0"/>
          <a:pathLst>
            <a:path>
              <a:moveTo>
                <a:pt x="0" y="1220951"/>
              </a:moveTo>
              <a:lnTo>
                <a:pt x="138587" y="1220951"/>
              </a:lnTo>
              <a:lnTo>
                <a:pt x="138587" y="0"/>
              </a:lnTo>
              <a:lnTo>
                <a:pt x="27717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364905" y="2789205"/>
        <a:ext cx="62600" cy="62600"/>
      </dsp:txXfrm>
    </dsp:sp>
    <dsp:sp modelId="{D2BF6F72-04BC-4BD2-AE3A-0252E7FAF21F}">
      <dsp:nvSpPr>
        <dsp:cNvPr id="0" name=""/>
        <dsp:cNvSpPr/>
      </dsp:nvSpPr>
      <dsp:spPr>
        <a:xfrm>
          <a:off x="3920668" y="799796"/>
          <a:ext cx="277174" cy="564093"/>
        </a:xfrm>
        <a:custGeom>
          <a:avLst/>
          <a:gdLst/>
          <a:ahLst/>
          <a:cxnLst/>
          <a:rect l="0" t="0" r="0" b="0"/>
          <a:pathLst>
            <a:path>
              <a:moveTo>
                <a:pt x="0" y="0"/>
              </a:moveTo>
              <a:lnTo>
                <a:pt x="138587" y="0"/>
              </a:lnTo>
              <a:lnTo>
                <a:pt x="138587" y="564093"/>
              </a:lnTo>
              <a:lnTo>
                <a:pt x="277174" y="5640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3543" y="1066130"/>
        <a:ext cx="31425" cy="31425"/>
      </dsp:txXfrm>
    </dsp:sp>
    <dsp:sp modelId="{E9D00F57-68CA-4E7B-8295-1D7206FA8779}">
      <dsp:nvSpPr>
        <dsp:cNvPr id="0" name=""/>
        <dsp:cNvSpPr/>
      </dsp:nvSpPr>
      <dsp:spPr>
        <a:xfrm>
          <a:off x="3920668" y="754076"/>
          <a:ext cx="277174" cy="91440"/>
        </a:xfrm>
        <a:custGeom>
          <a:avLst/>
          <a:gdLst/>
          <a:ahLst/>
          <a:cxnLst/>
          <a:rect l="0" t="0" r="0" b="0"/>
          <a:pathLst>
            <a:path>
              <a:moveTo>
                <a:pt x="0" y="45720"/>
              </a:moveTo>
              <a:lnTo>
                <a:pt x="277174"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52326" y="792867"/>
        <a:ext cx="13858" cy="13858"/>
      </dsp:txXfrm>
    </dsp:sp>
    <dsp:sp modelId="{0C127702-049B-454C-8892-397D148DF3FE}">
      <dsp:nvSpPr>
        <dsp:cNvPr id="0" name=""/>
        <dsp:cNvSpPr/>
      </dsp:nvSpPr>
      <dsp:spPr>
        <a:xfrm>
          <a:off x="3920668" y="235703"/>
          <a:ext cx="277174" cy="564093"/>
        </a:xfrm>
        <a:custGeom>
          <a:avLst/>
          <a:gdLst/>
          <a:ahLst/>
          <a:cxnLst/>
          <a:rect l="0" t="0" r="0" b="0"/>
          <a:pathLst>
            <a:path>
              <a:moveTo>
                <a:pt x="0" y="564093"/>
              </a:moveTo>
              <a:lnTo>
                <a:pt x="138587" y="564093"/>
              </a:lnTo>
              <a:lnTo>
                <a:pt x="138587" y="0"/>
              </a:lnTo>
              <a:lnTo>
                <a:pt x="2771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043543" y="502037"/>
        <a:ext cx="31425" cy="31425"/>
      </dsp:txXfrm>
    </dsp:sp>
    <dsp:sp modelId="{20ABCA1D-9EE5-40EB-AD30-E95EC4CB58F8}">
      <dsp:nvSpPr>
        <dsp:cNvPr id="0" name=""/>
        <dsp:cNvSpPr/>
      </dsp:nvSpPr>
      <dsp:spPr>
        <a:xfrm>
          <a:off x="2257618" y="799796"/>
          <a:ext cx="277174" cy="2631185"/>
        </a:xfrm>
        <a:custGeom>
          <a:avLst/>
          <a:gdLst/>
          <a:ahLst/>
          <a:cxnLst/>
          <a:rect l="0" t="0" r="0" b="0"/>
          <a:pathLst>
            <a:path>
              <a:moveTo>
                <a:pt x="0" y="2631185"/>
              </a:moveTo>
              <a:lnTo>
                <a:pt x="138587" y="2631185"/>
              </a:lnTo>
              <a:lnTo>
                <a:pt x="138587" y="0"/>
              </a:lnTo>
              <a:lnTo>
                <a:pt x="27717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noProof="0" dirty="0"/>
        </a:p>
      </dsp:txBody>
      <dsp:txXfrm>
        <a:off x="2330062" y="2049245"/>
        <a:ext cx="132287" cy="132287"/>
      </dsp:txXfrm>
    </dsp:sp>
    <dsp:sp modelId="{5CB57835-F204-43CD-BE28-D85841E1569C}">
      <dsp:nvSpPr>
        <dsp:cNvPr id="0" name=""/>
        <dsp:cNvSpPr/>
      </dsp:nvSpPr>
      <dsp:spPr>
        <a:xfrm rot="16200000">
          <a:off x="716768" y="3002034"/>
          <a:ext cx="2223804" cy="85789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e-Learning</a:t>
          </a:r>
        </a:p>
      </dsp:txBody>
      <dsp:txXfrm>
        <a:off x="716768" y="3002034"/>
        <a:ext cx="2223804" cy="857894"/>
      </dsp:txXfrm>
    </dsp:sp>
    <dsp:sp modelId="{6468CFDC-584B-4240-9C73-F5FA9F43495F}">
      <dsp:nvSpPr>
        <dsp:cNvPr id="0" name=""/>
        <dsp:cNvSpPr/>
      </dsp:nvSpPr>
      <dsp:spPr>
        <a:xfrm>
          <a:off x="2534793" y="527958"/>
          <a:ext cx="1385874" cy="54367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1. What is radicalisation?</a:t>
          </a:r>
        </a:p>
      </dsp:txBody>
      <dsp:txXfrm>
        <a:off x="2534793" y="527958"/>
        <a:ext cx="1385874" cy="543677"/>
      </dsp:txXfrm>
    </dsp:sp>
    <dsp:sp modelId="{9791225E-6BDD-49CB-901F-7E2A0AF3C4C8}">
      <dsp:nvSpPr>
        <dsp:cNvPr id="0" name=""/>
        <dsp:cNvSpPr/>
      </dsp:nvSpPr>
      <dsp:spPr>
        <a:xfrm>
          <a:off x="4197843" y="6472"/>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What does radicalisation look like?</a:t>
          </a:r>
        </a:p>
      </dsp:txBody>
      <dsp:txXfrm>
        <a:off x="4197843" y="6472"/>
        <a:ext cx="2827503" cy="458462"/>
      </dsp:txXfrm>
    </dsp:sp>
    <dsp:sp modelId="{ECC791CF-4483-4F32-B21A-32774CEB8CE2}">
      <dsp:nvSpPr>
        <dsp:cNvPr id="0" name=""/>
        <dsp:cNvSpPr/>
      </dsp:nvSpPr>
      <dsp:spPr>
        <a:xfrm>
          <a:off x="4197843" y="570565"/>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What are possible causes?</a:t>
          </a:r>
        </a:p>
      </dsp:txBody>
      <dsp:txXfrm>
        <a:off x="4197843" y="570565"/>
        <a:ext cx="2827503" cy="458462"/>
      </dsp:txXfrm>
    </dsp:sp>
    <dsp:sp modelId="{B86687DD-4432-4A9F-BE13-4B6CCA390F17}">
      <dsp:nvSpPr>
        <dsp:cNvPr id="0" name=""/>
        <dsp:cNvSpPr/>
      </dsp:nvSpPr>
      <dsp:spPr>
        <a:xfrm>
          <a:off x="4197843" y="1134659"/>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History and prevalence</a:t>
          </a:r>
        </a:p>
      </dsp:txBody>
      <dsp:txXfrm>
        <a:off x="4197843" y="1134659"/>
        <a:ext cx="2827503" cy="458462"/>
      </dsp:txXfrm>
    </dsp:sp>
    <dsp:sp modelId="{040065B3-A82D-4F66-9926-7D8743B6C3A9}">
      <dsp:nvSpPr>
        <dsp:cNvPr id="0" name=""/>
        <dsp:cNvSpPr/>
      </dsp:nvSpPr>
      <dsp:spPr>
        <a:xfrm>
          <a:off x="2534793" y="1998769"/>
          <a:ext cx="1385874" cy="4225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2. What can I do?</a:t>
          </a:r>
        </a:p>
      </dsp:txBody>
      <dsp:txXfrm>
        <a:off x="2534793" y="1998769"/>
        <a:ext cx="1385874" cy="422522"/>
      </dsp:txXfrm>
    </dsp:sp>
    <dsp:sp modelId="{61426BF3-A99E-42D7-B43F-F5D7F0F7372E}">
      <dsp:nvSpPr>
        <dsp:cNvPr id="0" name=""/>
        <dsp:cNvSpPr/>
      </dsp:nvSpPr>
      <dsp:spPr>
        <a:xfrm>
          <a:off x="4197843" y="1698752"/>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How to boost resilience?</a:t>
          </a:r>
        </a:p>
      </dsp:txBody>
      <dsp:txXfrm>
        <a:off x="4197843" y="1698752"/>
        <a:ext cx="2827503" cy="458462"/>
      </dsp:txXfrm>
    </dsp:sp>
    <dsp:sp modelId="{D0D13344-AFD2-4E7C-BC6D-416E5F572CB0}">
      <dsp:nvSpPr>
        <dsp:cNvPr id="0" name=""/>
        <dsp:cNvSpPr/>
      </dsp:nvSpPr>
      <dsp:spPr>
        <a:xfrm>
          <a:off x="4197843" y="2262845"/>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Creating support</a:t>
          </a:r>
        </a:p>
      </dsp:txBody>
      <dsp:txXfrm>
        <a:off x="4197843" y="2262845"/>
        <a:ext cx="2827503" cy="458462"/>
      </dsp:txXfrm>
    </dsp:sp>
    <dsp:sp modelId="{213F75A1-A0E2-4ADF-86B3-634F5CC5980A}">
      <dsp:nvSpPr>
        <dsp:cNvPr id="0" name=""/>
        <dsp:cNvSpPr/>
      </dsp:nvSpPr>
      <dsp:spPr>
        <a:xfrm>
          <a:off x="2534793" y="3126955"/>
          <a:ext cx="1385874" cy="4225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3. Best practices</a:t>
          </a:r>
        </a:p>
      </dsp:txBody>
      <dsp:txXfrm>
        <a:off x="2534793" y="3126955"/>
        <a:ext cx="1385874" cy="422522"/>
      </dsp:txXfrm>
    </dsp:sp>
    <dsp:sp modelId="{703D5F33-BE55-46ED-BDE0-F3D32EE05013}">
      <dsp:nvSpPr>
        <dsp:cNvPr id="0" name=""/>
        <dsp:cNvSpPr/>
      </dsp:nvSpPr>
      <dsp:spPr>
        <a:xfrm>
          <a:off x="4197843" y="2826939"/>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Elements of best practices</a:t>
          </a:r>
        </a:p>
      </dsp:txBody>
      <dsp:txXfrm>
        <a:off x="4197843" y="2826939"/>
        <a:ext cx="2827503" cy="458462"/>
      </dsp:txXfrm>
    </dsp:sp>
    <dsp:sp modelId="{819D6A8D-8A71-4F51-B7C4-6A248246C504}">
      <dsp:nvSpPr>
        <dsp:cNvPr id="0" name=""/>
        <dsp:cNvSpPr/>
      </dsp:nvSpPr>
      <dsp:spPr>
        <a:xfrm>
          <a:off x="4197843" y="3391032"/>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Selection of best practices</a:t>
          </a:r>
        </a:p>
      </dsp:txBody>
      <dsp:txXfrm>
        <a:off x="4197843" y="3391032"/>
        <a:ext cx="2827503" cy="458462"/>
      </dsp:txXfrm>
    </dsp:sp>
    <dsp:sp modelId="{A46E1B40-A53E-4750-A315-BDD2BBC26DD8}">
      <dsp:nvSpPr>
        <dsp:cNvPr id="0" name=""/>
        <dsp:cNvSpPr/>
      </dsp:nvSpPr>
      <dsp:spPr>
        <a:xfrm>
          <a:off x="2534793" y="4255142"/>
          <a:ext cx="1385874" cy="4225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4. ARMOUR</a:t>
          </a:r>
        </a:p>
      </dsp:txBody>
      <dsp:txXfrm>
        <a:off x="2534793" y="4255142"/>
        <a:ext cx="1385874" cy="422522"/>
      </dsp:txXfrm>
    </dsp:sp>
    <dsp:sp modelId="{B1EAE26E-55EB-4F05-8CF7-1A26487003BD}">
      <dsp:nvSpPr>
        <dsp:cNvPr id="0" name=""/>
        <dsp:cNvSpPr/>
      </dsp:nvSpPr>
      <dsp:spPr>
        <a:xfrm>
          <a:off x="4197843" y="3955125"/>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What is project ARMOUR about?</a:t>
          </a:r>
        </a:p>
      </dsp:txBody>
      <dsp:txXfrm>
        <a:off x="4197843" y="3955125"/>
        <a:ext cx="2827503" cy="458462"/>
      </dsp:txXfrm>
    </dsp:sp>
    <dsp:sp modelId="{D2599E31-4844-4469-8153-32A6F4AA2126}">
      <dsp:nvSpPr>
        <dsp:cNvPr id="0" name=""/>
        <dsp:cNvSpPr/>
      </dsp:nvSpPr>
      <dsp:spPr>
        <a:xfrm>
          <a:off x="4197843" y="4519219"/>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Materials TTT and workshops</a:t>
          </a:r>
        </a:p>
      </dsp:txBody>
      <dsp:txXfrm>
        <a:off x="4197843" y="4519219"/>
        <a:ext cx="2827503" cy="458462"/>
      </dsp:txXfrm>
    </dsp:sp>
    <dsp:sp modelId="{9E46EF82-3D55-43EA-B126-5A98CC745243}">
      <dsp:nvSpPr>
        <dsp:cNvPr id="0" name=""/>
        <dsp:cNvSpPr/>
      </dsp:nvSpPr>
      <dsp:spPr>
        <a:xfrm>
          <a:off x="2534793" y="5383329"/>
          <a:ext cx="1385874" cy="4225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5. Evaluation</a:t>
          </a:r>
        </a:p>
      </dsp:txBody>
      <dsp:txXfrm>
        <a:off x="2534793" y="5383329"/>
        <a:ext cx="1385874" cy="422522"/>
      </dsp:txXfrm>
    </dsp:sp>
    <dsp:sp modelId="{16E4F256-0598-4B21-8A0A-554577F132E2}">
      <dsp:nvSpPr>
        <dsp:cNvPr id="0" name=""/>
        <dsp:cNvSpPr/>
      </dsp:nvSpPr>
      <dsp:spPr>
        <a:xfrm>
          <a:off x="4197843" y="5083312"/>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Evaluation of preventive practices</a:t>
          </a:r>
        </a:p>
      </dsp:txBody>
      <dsp:txXfrm>
        <a:off x="4197843" y="5083312"/>
        <a:ext cx="2827503" cy="458462"/>
      </dsp:txXfrm>
    </dsp:sp>
    <dsp:sp modelId="{C0719CA1-B4AE-4AB1-A58F-A80E91F205DD}">
      <dsp:nvSpPr>
        <dsp:cNvPr id="0" name=""/>
        <dsp:cNvSpPr/>
      </dsp:nvSpPr>
      <dsp:spPr>
        <a:xfrm>
          <a:off x="4197843" y="5647406"/>
          <a:ext cx="2827503" cy="4584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Impact assessment project ARMOUR</a:t>
          </a:r>
        </a:p>
      </dsp:txBody>
      <dsp:txXfrm>
        <a:off x="4197843" y="5647406"/>
        <a:ext cx="2827503" cy="458462"/>
      </dsp:txXfrm>
    </dsp:sp>
    <dsp:sp modelId="{16E05CC9-953D-48CF-B03C-D8F05A6CD1ED}">
      <dsp:nvSpPr>
        <dsp:cNvPr id="0" name=""/>
        <dsp:cNvSpPr/>
      </dsp:nvSpPr>
      <dsp:spPr>
        <a:xfrm>
          <a:off x="2534793" y="5911482"/>
          <a:ext cx="1385874" cy="4225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6. Final test</a:t>
          </a:r>
        </a:p>
      </dsp:txBody>
      <dsp:txXfrm>
        <a:off x="2534793" y="5911482"/>
        <a:ext cx="1385874" cy="422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w="6350" cap="flat" cmpd="sng" algn="ctr">
          <a:solidFill>
            <a:schemeClr val="tx1">
              <a:lumMod val="50000"/>
              <a:lumOff val="50000"/>
            </a:schemeClr>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7 workshops</a:t>
          </a:r>
          <a:endParaRPr lang="bg-BG" sz="16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and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Critical thinking</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gradFill flip="none" rotWithShape="0">
          <a:gsLst>
            <a:gs pos="0">
              <a:srgbClr val="826DD9">
                <a:shade val="30000"/>
                <a:satMod val="115000"/>
              </a:srgbClr>
            </a:gs>
            <a:gs pos="50000">
              <a:srgbClr val="826DD9">
                <a:shade val="67500"/>
                <a:satMod val="115000"/>
              </a:srgbClr>
            </a:gs>
            <a:gs pos="100000">
              <a:srgbClr val="826DD9">
                <a:shade val="100000"/>
                <a:satMod val="115000"/>
              </a:srgbClr>
            </a:gs>
          </a:gsLst>
          <a:lin ang="5400000" scaled="1"/>
          <a:tileRect/>
        </a:gra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Anger 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gradFill flip="none" rotWithShape="0">
          <a:gsLst>
            <a:gs pos="0">
              <a:srgbClr val="325E6C"/>
            </a:gs>
            <a:gs pos="50000">
              <a:schemeClr val="accent3">
                <a:shade val="67500"/>
                <a:satMod val="115000"/>
              </a:schemeClr>
            </a:gs>
            <a:gs pos="100000">
              <a:schemeClr val="accent3">
                <a:shade val="100000"/>
                <a:satMod val="115000"/>
              </a:schemeClr>
            </a:gs>
          </a:gsLst>
          <a:lin ang="5400000" scaled="1"/>
          <a:tileRect/>
        </a:gra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gradFill flip="none" rotWithShape="0">
          <a:gsLst>
            <a:gs pos="0">
              <a:srgbClr val="325E6C"/>
            </a:gs>
            <a:gs pos="50000">
              <a:schemeClr val="accent3">
                <a:shade val="67500"/>
                <a:satMod val="115000"/>
              </a:schemeClr>
            </a:gs>
            <a:gs pos="100000">
              <a:schemeClr val="accent3">
                <a:shade val="100000"/>
                <a:satMod val="115000"/>
              </a:schemeClr>
            </a:gs>
          </a:gsLst>
          <a:lin ang="5400000" scaled="1"/>
          <a:tileRect/>
        </a:gra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1015A-FC5A-4E19-A603-2017651B9A46}">
      <dsp:nvSpPr>
        <dsp:cNvPr id="0" name=""/>
        <dsp:cNvSpPr/>
      </dsp:nvSpPr>
      <dsp:spPr>
        <a:xfrm rot="5400000">
          <a:off x="3759673" y="146830"/>
          <a:ext cx="2241619" cy="195020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Emotional competence &amp; autonomy building</a:t>
          </a:r>
        </a:p>
      </dsp:txBody>
      <dsp:txXfrm rot="-5400000">
        <a:off x="4209285" y="350444"/>
        <a:ext cx="1342394" cy="1542981"/>
      </dsp:txXfrm>
    </dsp:sp>
    <dsp:sp modelId="{2C3BA8E5-0240-46D6-ACFD-F8D08A77A924}">
      <dsp:nvSpPr>
        <dsp:cNvPr id="0" name=""/>
        <dsp:cNvSpPr/>
      </dsp:nvSpPr>
      <dsp:spPr>
        <a:xfrm>
          <a:off x="5914766" y="449449"/>
          <a:ext cx="2501647" cy="134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GB" sz="1800" kern="1200" noProof="0" dirty="0"/>
        </a:p>
      </dsp:txBody>
      <dsp:txXfrm>
        <a:off x="5914766" y="449449"/>
        <a:ext cx="2501647" cy="1344971"/>
      </dsp:txXfrm>
    </dsp:sp>
    <dsp:sp modelId="{F17A7DC8-D5D3-4351-A4D6-A0DD8DA0B61F}">
      <dsp:nvSpPr>
        <dsp:cNvPr id="0" name=""/>
        <dsp:cNvSpPr/>
      </dsp:nvSpPr>
      <dsp:spPr>
        <a:xfrm rot="5400000">
          <a:off x="1653447" y="146830"/>
          <a:ext cx="2241619" cy="1950208"/>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noProof="0" dirty="0"/>
            <a:t>Social competence</a:t>
          </a:r>
        </a:p>
      </dsp:txBody>
      <dsp:txXfrm rot="-5400000">
        <a:off x="2103059" y="350444"/>
        <a:ext cx="1342394" cy="1542981"/>
      </dsp:txXfrm>
    </dsp:sp>
    <dsp:sp modelId="{3F202FAA-5D25-4A60-B4DD-13DB344365E2}">
      <dsp:nvSpPr>
        <dsp:cNvPr id="0" name=""/>
        <dsp:cNvSpPr/>
      </dsp:nvSpPr>
      <dsp:spPr>
        <a:xfrm rot="5400000">
          <a:off x="2702525" y="2049517"/>
          <a:ext cx="2241619" cy="1950208"/>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Mediation and negotiation</a:t>
          </a:r>
        </a:p>
      </dsp:txBody>
      <dsp:txXfrm rot="-5400000">
        <a:off x="3152137" y="2253131"/>
        <a:ext cx="1342394" cy="1542981"/>
      </dsp:txXfrm>
    </dsp:sp>
    <dsp:sp modelId="{B74F774D-A2EA-4D64-9306-C15D978FCFC1}">
      <dsp:nvSpPr>
        <dsp:cNvPr id="0" name=""/>
        <dsp:cNvSpPr/>
      </dsp:nvSpPr>
      <dsp:spPr>
        <a:xfrm>
          <a:off x="346583" y="2352135"/>
          <a:ext cx="2420949" cy="1344971"/>
        </a:xfrm>
        <a:prstGeom prst="rect">
          <a:avLst/>
        </a:prstGeom>
        <a:noFill/>
        <a:ln>
          <a:noFill/>
        </a:ln>
        <a:effectLst/>
      </dsp:spPr>
      <dsp:style>
        <a:lnRef idx="0">
          <a:scrgbClr r="0" g="0" b="0"/>
        </a:lnRef>
        <a:fillRef idx="0">
          <a:scrgbClr r="0" g="0" b="0"/>
        </a:fillRef>
        <a:effectRef idx="0">
          <a:scrgbClr r="0" g="0" b="0"/>
        </a:effectRef>
        <a:fontRef idx="minor"/>
      </dsp:style>
    </dsp:sp>
    <dsp:sp modelId="{17207700-5780-4C51-9280-A9975B7BC89B}">
      <dsp:nvSpPr>
        <dsp:cNvPr id="0" name=""/>
        <dsp:cNvSpPr/>
      </dsp:nvSpPr>
      <dsp:spPr>
        <a:xfrm rot="5400000">
          <a:off x="4808751" y="2049517"/>
          <a:ext cx="2241619" cy="1950208"/>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noProof="0" dirty="0"/>
            <a:t>Problem solving</a:t>
          </a:r>
        </a:p>
      </dsp:txBody>
      <dsp:txXfrm rot="-5400000">
        <a:off x="5258363" y="2253131"/>
        <a:ext cx="1342394" cy="1542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2CB0-E974-4CF6-8F4A-AC62F387ACCF}">
      <dsp:nvSpPr>
        <dsp:cNvPr id="0" name=""/>
        <dsp:cNvSpPr/>
      </dsp:nvSpPr>
      <dsp:spPr>
        <a:xfrm>
          <a:off x="1089076" y="0"/>
          <a:ext cx="3994046" cy="2463405"/>
        </a:xfrm>
        <a:prstGeom prst="trapezoid">
          <a:avLst>
            <a:gd name="adj" fmla="val 81068"/>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r>
            <a:rPr lang="en-US" sz="2400" kern="1200" dirty="0">
              <a:solidFill>
                <a:schemeClr val="bg1"/>
              </a:solidFill>
            </a:rPr>
            <a:t>Knowledge</a:t>
          </a:r>
        </a:p>
        <a:p>
          <a:pPr marL="0" lvl="0" indent="0" algn="ctr" defTabSz="1155700">
            <a:lnSpc>
              <a:spcPct val="90000"/>
            </a:lnSpc>
            <a:spcBef>
              <a:spcPct val="0"/>
            </a:spcBef>
            <a:spcAft>
              <a:spcPct val="35000"/>
            </a:spcAft>
            <a:buNone/>
          </a:pPr>
          <a:r>
            <a:rPr lang="en-US" sz="2400" kern="1200" dirty="0">
              <a:solidFill>
                <a:schemeClr val="bg1"/>
              </a:solidFill>
            </a:rPr>
            <a:t>and hands-on tools</a:t>
          </a:r>
        </a:p>
        <a:p>
          <a:pPr marL="0" lvl="0" indent="0" algn="ctr" defTabSz="1155700">
            <a:lnSpc>
              <a:spcPct val="90000"/>
            </a:lnSpc>
            <a:spcBef>
              <a:spcPct val="0"/>
            </a:spcBef>
            <a:spcAft>
              <a:spcPct val="35000"/>
            </a:spcAft>
            <a:buNone/>
          </a:pPr>
          <a:endParaRPr lang="en-US" sz="2600" kern="1200" dirty="0">
            <a:solidFill>
              <a:schemeClr val="bg1"/>
            </a:solidFill>
          </a:endParaRPr>
        </a:p>
      </dsp:txBody>
      <dsp:txXfrm>
        <a:off x="1089076" y="0"/>
        <a:ext cx="3994046" cy="2463405"/>
      </dsp:txXfrm>
    </dsp:sp>
    <dsp:sp modelId="{61E06653-C12B-416C-A7A7-70C70BE27FFC}">
      <dsp:nvSpPr>
        <dsp:cNvPr id="0" name=""/>
        <dsp:cNvSpPr/>
      </dsp:nvSpPr>
      <dsp:spPr>
        <a:xfrm>
          <a:off x="0" y="2463405"/>
          <a:ext cx="6172199" cy="1343417"/>
        </a:xfrm>
        <a:prstGeom prst="trapezoid">
          <a:avLst>
            <a:gd name="adj" fmla="val 81068"/>
          </a:avLst>
        </a:prstGeom>
        <a:solidFill>
          <a:schemeClr val="accent3">
            <a:hueOff val="1594099"/>
            <a:satOff val="594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Cognitive-</a:t>
          </a:r>
          <a:r>
            <a:rPr lang="en-US" sz="2400" kern="1200" dirty="0" err="1">
              <a:solidFill>
                <a:schemeClr val="bg1"/>
              </a:solidFill>
            </a:rPr>
            <a:t>behavioural</a:t>
          </a:r>
          <a:r>
            <a:rPr lang="en-US" sz="2400" kern="1200" dirty="0">
              <a:solidFill>
                <a:schemeClr val="bg1"/>
              </a:solidFill>
            </a:rPr>
            <a:t> instructional model and the learning by doing model</a:t>
          </a:r>
          <a:endParaRPr lang="nl-NL" sz="2400" kern="1200" dirty="0">
            <a:solidFill>
              <a:schemeClr val="bg1"/>
            </a:solidFill>
          </a:endParaRPr>
        </a:p>
      </dsp:txBody>
      <dsp:txXfrm>
        <a:off x="1080134" y="2463405"/>
        <a:ext cx="4011930" cy="1343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ClrTx/>
            <a:buSzTx/>
            <a:buFontTx/>
            <a:buNone/>
          </a:pPr>
          <a:r>
            <a:rPr lang="en-GB" sz="2000" kern="1200" dirty="0"/>
            <a:t>Understanding radicalization in general</a:t>
          </a:r>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Relation between radicalisation and specific topic </a:t>
          </a:r>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Clarification specific topic</a:t>
          </a:r>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2000" kern="1200" dirty="0"/>
            <a:t>Exercises</a:t>
          </a:r>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2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and parenting</a:t>
          </a:r>
          <a:endParaRPr lang="bg-BG" sz="1200" b="1" kern="1200" dirty="0"/>
        </a:p>
      </dsp:txBody>
      <dsp:txXfrm>
        <a:off x="20280" y="21901"/>
        <a:ext cx="1786995" cy="374874"/>
      </dsp:txXfrm>
    </dsp:sp>
    <dsp:sp modelId="{883DA8C2-1EAD-474E-8B72-6A3EFBE8A85B}">
      <dsp:nvSpPr>
        <dsp:cNvPr id="0" name=""/>
        <dsp:cNvSpPr/>
      </dsp:nvSpPr>
      <dsp:spPr>
        <a:xfrm>
          <a:off x="0" y="42964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Critical thinking</a:t>
          </a:r>
          <a:endParaRPr lang="bg-BG" sz="1200" b="1" kern="1200" dirty="0"/>
        </a:p>
      </dsp:txBody>
      <dsp:txXfrm>
        <a:off x="20280" y="449921"/>
        <a:ext cx="1786995" cy="374874"/>
      </dsp:txXfrm>
    </dsp:sp>
    <dsp:sp modelId="{98A52DE2-8112-4B2D-A0F2-FEA3155458A3}">
      <dsp:nvSpPr>
        <dsp:cNvPr id="0" name=""/>
        <dsp:cNvSpPr/>
      </dsp:nvSpPr>
      <dsp:spPr>
        <a:xfrm>
          <a:off x="0" y="85766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Anger management</a:t>
          </a:r>
          <a:endParaRPr lang="bg-BG" sz="1200" b="1" kern="1200" dirty="0"/>
        </a:p>
      </dsp:txBody>
      <dsp:txXfrm>
        <a:off x="20280" y="877942"/>
        <a:ext cx="1786995" cy="374874"/>
      </dsp:txXfrm>
    </dsp:sp>
    <dsp:sp modelId="{21094C16-D1CE-4C3F-A28D-AA899043E378}">
      <dsp:nvSpPr>
        <dsp:cNvPr id="0" name=""/>
        <dsp:cNvSpPr/>
      </dsp:nvSpPr>
      <dsp:spPr>
        <a:xfrm>
          <a:off x="0" y="128568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Narratives and identity</a:t>
          </a:r>
          <a:endParaRPr lang="bg-BG" sz="1200" b="1" kern="1200" dirty="0"/>
        </a:p>
      </dsp:txBody>
      <dsp:txXfrm>
        <a:off x="20280" y="1305962"/>
        <a:ext cx="1786995" cy="374874"/>
      </dsp:txXfrm>
    </dsp:sp>
    <dsp:sp modelId="{1522FC64-7CDA-4CC7-AF2A-B5A786C87152}">
      <dsp:nvSpPr>
        <dsp:cNvPr id="0" name=""/>
        <dsp:cNvSpPr/>
      </dsp:nvSpPr>
      <dsp:spPr>
        <a:xfrm>
          <a:off x="0" y="171370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Simulation and discussion</a:t>
          </a:r>
        </a:p>
      </dsp:txBody>
      <dsp:txXfrm>
        <a:off x="20280" y="1733982"/>
        <a:ext cx="1786995" cy="374874"/>
      </dsp:txXfrm>
    </dsp:sp>
    <dsp:sp modelId="{18FBCE78-34EE-48AC-BAD4-65A2D91C368F}">
      <dsp:nvSpPr>
        <dsp:cNvPr id="0" name=""/>
        <dsp:cNvSpPr/>
      </dsp:nvSpPr>
      <dsp:spPr>
        <a:xfrm>
          <a:off x="0" y="214172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Conflict management</a:t>
          </a:r>
          <a:endParaRPr lang="bg-BG" sz="1200" b="1" kern="1200" dirty="0"/>
        </a:p>
      </dsp:txBody>
      <dsp:txXfrm>
        <a:off x="20280" y="2162002"/>
        <a:ext cx="1786995" cy="374874"/>
      </dsp:txXfrm>
    </dsp:sp>
    <dsp:sp modelId="{E77442EA-5B03-4F1B-9CC4-87F654081839}">
      <dsp:nvSpPr>
        <dsp:cNvPr id="0" name=""/>
        <dsp:cNvSpPr/>
      </dsp:nvSpPr>
      <dsp:spPr>
        <a:xfrm>
          <a:off x="0" y="256974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Proportionate state response</a:t>
          </a:r>
          <a:endParaRPr lang="bg-BG" sz="1200" b="1" kern="1200" dirty="0"/>
        </a:p>
      </dsp:txBody>
      <dsp:txXfrm>
        <a:off x="20280" y="2590022"/>
        <a:ext cx="1786995" cy="374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Understand the topic</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Identify problems</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Solve problems</a:t>
          </a:r>
          <a:endParaRPr lang="bg-BG" sz="1200" b="1" kern="1200" dirty="0"/>
        </a:p>
      </dsp:txBody>
      <dsp:txXfrm>
        <a:off x="13386" y="589030"/>
        <a:ext cx="1799309" cy="2474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4/29/2021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4/29/2021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adicalrightanalysis.com/2018/05/29/journey-of-a-radical-right-prevent-referra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NFrU9egvhb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l"/>
            <a:r>
              <a:rPr lang="en-GB" dirty="0"/>
              <a:t>Welcome</a:t>
            </a:r>
          </a:p>
          <a:p>
            <a:pPr algn="l"/>
            <a:endParaRPr lang="en-GB" dirty="0"/>
          </a:p>
          <a:p>
            <a:pPr algn="l"/>
            <a:r>
              <a:rPr lang="en-GB" dirty="0"/>
              <a:t>Indication timeline</a:t>
            </a:r>
          </a:p>
          <a:p>
            <a:pPr algn="l"/>
            <a:endParaRPr lang="en-GB" dirty="0"/>
          </a:p>
          <a:p>
            <a:pPr algn="l"/>
            <a:r>
              <a:rPr lang="en-GB" dirty="0"/>
              <a:t>Introduction – ARMOUR – Radicalisation 	25 min</a:t>
            </a:r>
          </a:p>
          <a:p>
            <a:pPr algn="l"/>
            <a:r>
              <a:rPr lang="en-GB" dirty="0"/>
              <a:t>Coaching &amp; Parenting + exercise 	25 min</a:t>
            </a:r>
          </a:p>
          <a:p>
            <a:pPr algn="l"/>
            <a:r>
              <a:rPr lang="en-GB" dirty="0"/>
              <a:t>Break			5 min</a:t>
            </a:r>
          </a:p>
          <a:p>
            <a:pPr algn="l"/>
            <a:r>
              <a:rPr lang="en-GB" dirty="0"/>
              <a:t>Critical Thinking + exercise 		25 min</a:t>
            </a:r>
          </a:p>
          <a:p>
            <a:pPr algn="l"/>
            <a:r>
              <a:rPr lang="en-GB" dirty="0"/>
              <a:t>Anger Management + exercise 	25 min</a:t>
            </a:r>
          </a:p>
          <a:p>
            <a:pPr algn="l"/>
            <a:r>
              <a:rPr lang="en-GB" dirty="0"/>
              <a:t>Presenting e-learning + flps.com	5 min</a:t>
            </a:r>
          </a:p>
          <a:p>
            <a:pPr algn="l"/>
            <a:r>
              <a:rPr lang="en-GB" dirty="0"/>
              <a:t>Feedback and Conclusion		5 min</a:t>
            </a:r>
          </a:p>
        </p:txBody>
      </p:sp>
      <p:sp>
        <p:nvSpPr>
          <p:cNvPr id="4" name="Tijdelijke aanduiding voor dianummer 3"/>
          <p:cNvSpPr>
            <a:spLocks noGrp="1"/>
          </p:cNvSpPr>
          <p:nvPr>
            <p:ph type="sldNum" sz="quarter" idx="5"/>
          </p:nvPr>
        </p:nvSpPr>
        <p:spPr/>
        <p:txBody>
          <a:bodyPr/>
          <a:lstStyle/>
          <a:p>
            <a:pPr marL="0" marR="0" lvl="0" indent="0" algn="r" defTabSz="945307"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5307"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07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workshops aim to equip first line practitioners with knowledge and tools to help youths become more resilient against radicalisation. Key competences to be strengthened in youths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78EED"/>
                </a:solidFill>
              </a:rPr>
              <a:t>social competence </a:t>
            </a:r>
            <a:br>
              <a:rPr lang="en-GB" sz="1200" b="1" dirty="0"/>
            </a:br>
            <a:r>
              <a:rPr lang="en-GB" sz="1200" dirty="0"/>
              <a:t>responsiveness to other, conceptual and intellectual flexibility, caring for others, good communication skills, sense of humour</a:t>
            </a:r>
            <a:r>
              <a:rPr lang="en-GB" sz="1200" b="1" dirty="0"/>
              <a:t> </a:t>
            </a:r>
            <a:r>
              <a:rPr lang="en-GB" sz="1200"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3847"/>
                </a:solidFill>
              </a:rPr>
              <a:t>emotional competence &amp; autonomy building </a:t>
            </a:r>
            <a:br>
              <a:rPr lang="en-GB" sz="1200" b="1" dirty="0"/>
            </a:br>
            <a:r>
              <a:rPr lang="en-GB" sz="1200" dirty="0"/>
              <a:t>positive sense of independence, emerging feelings of efficacy, high self-esteem, impulse control, planning and goal setting, belief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lgn="l">
              <a:defRPr/>
            </a:pPr>
            <a:r>
              <a:rPr lang="en-GB" sz="1200" b="1" dirty="0">
                <a:solidFill>
                  <a:srgbClr val="3AC001"/>
                </a:solidFill>
              </a:rPr>
              <a:t>mediation and negotiation </a:t>
            </a:r>
            <a:br>
              <a:rPr lang="en-GB" sz="1200" b="1" dirty="0"/>
            </a:br>
            <a:r>
              <a:rPr lang="en-GB" sz="1200" dirty="0"/>
              <a:t>group problem solving and consensus, base groups, stop and think before acting to provocation</a:t>
            </a:r>
          </a:p>
          <a:p>
            <a:pPr lvl="0" algn="l">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35D"/>
                </a:solidFill>
              </a:rPr>
              <a:t>problem solving </a:t>
            </a:r>
            <a:br>
              <a:rPr lang="en-GB" sz="1200" b="1" dirty="0"/>
            </a:br>
            <a:r>
              <a:rPr lang="en-GB" sz="1200" dirty="0"/>
              <a:t>ability to apply abstract thinking, ability to engage in reflective thought, critical reasoning skills, ability to develop alternative solutions in frustrating situations</a:t>
            </a:r>
          </a:p>
          <a:p>
            <a:pPr lvl="0" algn="l">
              <a:defRPr/>
            </a:pPr>
            <a:endParaRPr lang="en-GB" sz="1200" dirty="0"/>
          </a:p>
          <a:p>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102598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r>
              <a:rPr lang="en-GB" dirty="0"/>
              <a:t>This is done by offering knowledge and practical exercises </a:t>
            </a:r>
            <a:r>
              <a:rPr lang="en-US" dirty="0"/>
              <a:t>to stimulate resilience </a:t>
            </a:r>
          </a:p>
          <a:p>
            <a:r>
              <a:rPr lang="en-US" dirty="0"/>
              <a:t>within youths</a:t>
            </a:r>
            <a:r>
              <a:rPr lang="en-GB" dirty="0"/>
              <a:t>, based on a psycho-educational model of learning</a:t>
            </a:r>
          </a:p>
          <a:p>
            <a:r>
              <a:rPr lang="en-GB" dirty="0"/>
              <a:t>Learning by doing</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273953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The set up of each workshop is as follows:</a:t>
            </a:r>
          </a:p>
          <a:p>
            <a:endParaRPr lang="en-GB" dirty="0"/>
          </a:p>
          <a:p>
            <a:r>
              <a:rPr lang="en-GB" sz="1200" b="0" i="0" u="none" strike="noStrike" baseline="0" dirty="0">
                <a:solidFill>
                  <a:srgbClr val="000000"/>
                </a:solidFill>
                <a:latin typeface="Calibri" panose="020F0502020204030204" pitchFamily="34" charset="0"/>
              </a:rPr>
              <a:t>The workshops offer information and exercises to come to: </a:t>
            </a:r>
          </a:p>
          <a:p>
            <a:pPr marL="0" indent="0">
              <a:buFontTx/>
              <a:buNone/>
            </a:pPr>
            <a:endParaRPr lang="en-GB" sz="1200" b="0" i="0" u="none" strike="noStrike" baseline="0" dirty="0">
              <a:solidFill>
                <a:srgbClr val="000000"/>
              </a:solidFill>
              <a:latin typeface="Verdana" panose="020B0604030504040204" pitchFamily="34" charset="0"/>
            </a:endParaRPr>
          </a:p>
          <a:p>
            <a:pPr marL="285750" indent="-285750">
              <a:buFontTx/>
              <a:buChar char="-"/>
            </a:pPr>
            <a:r>
              <a:rPr lang="en-GB" sz="1200" b="0" i="0" u="none" strike="noStrike" kern="1200" baseline="0" dirty="0">
                <a:solidFill>
                  <a:srgbClr val="000000"/>
                </a:solidFill>
                <a:latin typeface="Calibri" panose="020F0502020204030204" pitchFamily="34" charset="0"/>
                <a:ea typeface="+mn-ea"/>
                <a:cs typeface="+mn-cs"/>
              </a:rPr>
              <a:t>the </a:t>
            </a:r>
            <a:r>
              <a:rPr lang="en-GB" sz="1200" b="1" i="0" u="none" strike="noStrike" baseline="0" dirty="0">
                <a:solidFill>
                  <a:srgbClr val="000000"/>
                </a:solidFill>
                <a:latin typeface="Calibri" panose="020F0502020204030204" pitchFamily="34" charset="0"/>
              </a:rPr>
              <a:t>internalisation of skills, strategies </a:t>
            </a:r>
            <a:r>
              <a:rPr lang="en-GB" sz="1200" b="0" i="0" u="none" strike="noStrike" baseline="0" dirty="0">
                <a:solidFill>
                  <a:srgbClr val="000000"/>
                </a:solidFill>
                <a:latin typeface="Calibri" panose="020F0502020204030204" pitchFamily="34" charset="0"/>
              </a:rPr>
              <a:t>and </a:t>
            </a:r>
            <a:r>
              <a:rPr lang="en-GB" sz="1200" b="1" i="0" u="none" strike="noStrike" baseline="0" dirty="0">
                <a:solidFill>
                  <a:srgbClr val="000000"/>
                </a:solidFill>
                <a:latin typeface="Calibri" panose="020F0502020204030204" pitchFamily="34" charset="0"/>
              </a:rPr>
              <a:t>techniques </a:t>
            </a:r>
            <a:r>
              <a:rPr lang="en-GB" sz="1200" b="0" i="0" u="none" strike="noStrike" baseline="0" dirty="0">
                <a:solidFill>
                  <a:srgbClr val="000000"/>
                </a:solidFill>
                <a:latin typeface="Calibri" panose="020F0502020204030204" pitchFamily="34" charset="0"/>
              </a:rPr>
              <a:t>to be used with youth. Practiced in the safe environment provided by the workshop. </a:t>
            </a:r>
          </a:p>
          <a:p>
            <a:pPr marL="0" indent="0">
              <a:buFontTx/>
              <a:buNone/>
            </a:pPr>
            <a:r>
              <a:rPr lang="en-GB" sz="1200" b="0" i="0" u="none" strike="noStrike" baseline="0" dirty="0">
                <a:solidFill>
                  <a:srgbClr val="000000"/>
                </a:solidFill>
                <a:latin typeface="Calibri" panose="020F0502020204030204" pitchFamily="34" charset="0"/>
              </a:rPr>
              <a:t>The workshops propose techniques that help teach young individuals respond to dysfunctional situations that might trigger a radicalisation path. It equips professionals involved in interaction with young people with solutions to encourage them how to control behaviour by making choices that satisfy their needs in non-destructive ways and resolve conflicts in principled ways.</a:t>
            </a:r>
          </a:p>
          <a:p>
            <a:pPr marL="0" indent="0">
              <a:buFontTx/>
              <a:buNone/>
            </a:pPr>
            <a:endParaRPr lang="en-GB"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Calibri" panose="020F0502020204030204" pitchFamily="34" charset="0"/>
              </a:rPr>
              <a:t>The exercises aim at different results, some teach you how to understand the topics, some to identify/map the problems and some help to solve the problem. Which is why you need to use them in combination for them to be more efficient and not as a one off.</a:t>
            </a:r>
          </a:p>
          <a:p>
            <a:endParaRPr lang="en-GB" sz="1000" b="0" i="0" u="none" strike="noStrike" baseline="0" dirty="0">
              <a:solidFill>
                <a:srgbClr val="000000"/>
              </a:solidFill>
              <a:latin typeface="Calibri" panose="020F0502020204030204" pitchFamily="34" charset="0"/>
            </a:endParaRPr>
          </a:p>
          <a:p>
            <a:r>
              <a:rPr lang="en-GB" sz="1000" b="0" i="0" u="none" strike="noStrike" baseline="0" dirty="0">
                <a:solidFill>
                  <a:srgbClr val="000000"/>
                </a:solidFill>
                <a:latin typeface="Calibri" panose="020F0502020204030204" pitchFamily="34" charset="0"/>
              </a:rPr>
              <a:t>Also, the hands-on strategies and skills taught within the workshops will address both risk factors and protective factors for radicalisation  </a:t>
            </a:r>
          </a:p>
          <a:p>
            <a:endParaRPr lang="en-GB" sz="1000" b="0" i="0" u="none" strike="noStrike" baseline="0" dirty="0">
              <a:solidFill>
                <a:srgbClr val="000000"/>
              </a:solidFill>
              <a:latin typeface="Calibri" panose="020F0502020204030204" pitchFamily="34" charset="0"/>
            </a:endParaRPr>
          </a:p>
          <a:p>
            <a:r>
              <a:rPr lang="en-GB" sz="1000" b="0" i="0" u="none" strike="noStrike" baseline="0" dirty="0">
                <a:solidFill>
                  <a:srgbClr val="000000"/>
                </a:solidFill>
                <a:latin typeface="Calibri" panose="020F0502020204030204" pitchFamily="34" charset="0"/>
              </a:rPr>
              <a:t>Every workshop concludes with an evaluation. To improve the execution and make it more relevant.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design of monitoring and evaluation systems is fundamental to encourage in-depth thinking and ongoing reflection and ideally learning, about the overall design, approach and strategy of a programme, as well as its suitability to a certain context. </a:t>
            </a:r>
            <a:r>
              <a:rPr lang="en-GB" sz="10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Ris</a:t>
            </a:r>
            <a:r>
              <a:rPr lang="en-GB" sz="10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L. and </a:t>
            </a:r>
            <a:r>
              <a:rPr lang="en-GB" sz="10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Ernstofer</a:t>
            </a:r>
            <a:r>
              <a:rPr lang="en-GB" sz="10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A. (2017).</a:t>
            </a: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Address both risk factors and protective factors for radicalisation.</a:t>
            </a: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Every workshop concludes with an evaluation. To improve the execution and make it more relevant.</a:t>
            </a:r>
          </a:p>
          <a:p>
            <a:endParaRPr lang="en-GB"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108885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As you saw, each workshop starts with a part about the concept and causes of radicalisation.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From the many definitions around, we chose this definition in ARMOUR</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000" b="0" i="0" u="none" strike="noStrike" baseline="0" dirty="0" err="1">
                <a:latin typeface="Verdana" panose="020B0604030504040204" pitchFamily="34" charset="0"/>
              </a:rPr>
              <a:t>After</a:t>
            </a:r>
            <a:r>
              <a:rPr lang="nl-NL" sz="1000" b="0" i="0" u="none" strike="noStrike" baseline="0" dirty="0">
                <a:latin typeface="Verdana" panose="020B0604030504040204" pitchFamily="34" charset="0"/>
              </a:rPr>
              <a:t> a short </a:t>
            </a:r>
            <a:r>
              <a:rPr lang="nl-NL" sz="1000" b="0" i="0" u="none" strike="noStrike" baseline="0" dirty="0" err="1">
                <a:latin typeface="Verdana" panose="020B0604030504040204" pitchFamily="34" charset="0"/>
              </a:rPr>
              <a:t>explanation</a:t>
            </a:r>
            <a:r>
              <a:rPr lang="nl-NL" sz="1000" b="0" i="0" u="none" strike="noStrike" baseline="0" dirty="0">
                <a:latin typeface="Verdana" panose="020B0604030504040204" pitchFamily="34" charset="0"/>
              </a:rPr>
              <a:t> of </a:t>
            </a:r>
            <a:r>
              <a:rPr lang="nl-NL" sz="1000" b="0" i="0" u="none" strike="noStrike" baseline="0" dirty="0" err="1">
                <a:latin typeface="Verdana" panose="020B0604030504040204" pitchFamily="34" charset="0"/>
              </a:rPr>
              <a:t>the</a:t>
            </a:r>
            <a:r>
              <a:rPr lang="nl-NL" sz="1000" b="0" i="0" u="none" strike="noStrike" baseline="0" dirty="0">
                <a:latin typeface="Verdana" panose="020B0604030504040204" pitchFamily="34" charset="0"/>
              </a:rPr>
              <a:t> </a:t>
            </a:r>
            <a:r>
              <a:rPr lang="nl-NL" sz="1000" b="0" i="0" u="none" strike="noStrike" baseline="0" dirty="0" err="1">
                <a:latin typeface="Verdana" panose="020B0604030504040204" pitchFamily="34" charset="0"/>
              </a:rPr>
              <a:t>main</a:t>
            </a:r>
            <a:r>
              <a:rPr lang="nl-NL" sz="1000" b="0" i="0" u="none" strike="noStrike" baseline="0" dirty="0">
                <a:latin typeface="Verdana" panose="020B0604030504040204" pitchFamily="34" charset="0"/>
              </a:rPr>
              <a:t> concerns of </a:t>
            </a:r>
            <a:r>
              <a:rPr lang="nl-NL" sz="1000" b="0" i="0" u="none" strike="noStrike" baseline="0" dirty="0" err="1">
                <a:latin typeface="Verdana" panose="020B0604030504040204" pitchFamily="34" charset="0"/>
              </a:rPr>
              <a:t>the</a:t>
            </a:r>
            <a:r>
              <a:rPr lang="nl-NL" sz="1000" b="0" i="0" u="none" strike="noStrike" baseline="0" dirty="0">
                <a:latin typeface="Verdana" panose="020B0604030504040204" pitchFamily="34" charset="0"/>
              </a:rPr>
              <a:t> major </a:t>
            </a:r>
            <a:r>
              <a:rPr lang="nl-NL" sz="1000" b="0" i="0" u="none" strike="noStrike" baseline="0" dirty="0" err="1">
                <a:latin typeface="Verdana" panose="020B0604030504040204" pitchFamily="34" charset="0"/>
              </a:rPr>
              <a:t>ideologies</a:t>
            </a:r>
            <a:r>
              <a:rPr lang="nl-NL" sz="1000" b="0" i="0" u="none" strike="noStrike" baseline="0" dirty="0">
                <a:latin typeface="Verdana" panose="020B0604030504040204" pitchFamily="34" charset="0"/>
              </a:rPr>
              <a:t> we continue </a:t>
            </a:r>
            <a:r>
              <a:rPr lang="nl-NL" sz="1000" b="0" i="0" u="none" strike="noStrike" baseline="0" dirty="0" err="1">
                <a:latin typeface="Verdana" panose="020B0604030504040204" pitchFamily="34" charset="0"/>
              </a:rPr>
              <a:t>by</a:t>
            </a:r>
            <a:r>
              <a:rPr lang="nl-NL" sz="1000" b="0" i="0" u="none" strike="noStrike" baseline="0" dirty="0">
                <a:latin typeface="Verdana" panose="020B0604030504040204" pitchFamily="34" charset="0"/>
              </a:rPr>
              <a:t> </a:t>
            </a:r>
            <a:r>
              <a:rPr lang="nl-NL" sz="1000" b="0" i="0" u="none" strike="noStrike" baseline="0" dirty="0" err="1">
                <a:latin typeface="Verdana" panose="020B0604030504040204" pitchFamily="34" charset="0"/>
              </a:rPr>
              <a:t>addressing</a:t>
            </a:r>
            <a:r>
              <a:rPr lang="nl-NL" sz="1000" b="0" i="0" u="none" strike="noStrike" baseline="0" dirty="0">
                <a:latin typeface="Verdana" panose="020B0604030504040204" pitchFamily="34" charset="0"/>
              </a:rPr>
              <a:t> different </a:t>
            </a:r>
            <a:r>
              <a:rPr lang="nl-NL" sz="1000" b="0" i="0" u="none" strike="noStrike" baseline="0" dirty="0" err="1">
                <a:latin typeface="Verdana" panose="020B0604030504040204" pitchFamily="34" charset="0"/>
              </a:rPr>
              <a:t>theories</a:t>
            </a:r>
            <a:endParaRPr lang="nl-NL" sz="10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European Commission (2020). Prevention of Radicalisation. Retrieved 27 May 2020 from </a:t>
            </a:r>
            <a:r>
              <a:rPr lang="en-GB" sz="1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Many theories describe radicalisation as a phased process. One of them is shown in this model that defines 4 phases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noProof="0" dirty="0"/>
              <a:t>Personal characteristics and/or negative experiences can form a breeding ground for radical thinking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noProof="0" dirty="0"/>
              <a:t>Search for identity and meaning. If mainstream society or parents don’t have satisfying answers they might turn to radical ideology and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noProof="0" dirty="0"/>
              <a:t>A person is believing radical ideas and starts to spread them, some join a group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noProof="0" dirty="0"/>
              <a:t>Further </a:t>
            </a:r>
            <a:r>
              <a:rPr lang="en-US" noProof="0" dirty="0" err="1"/>
              <a:t>radicalisation</a:t>
            </a:r>
            <a:r>
              <a:rPr lang="en-US" noProof="0" dirty="0"/>
              <a:t> and acceptance of undemocratic means and violence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Feddes, A., </a:t>
            </a:r>
            <a:r>
              <a:rPr lang="nl-NL" dirty="0" err="1"/>
              <a:t>Nickolson</a:t>
            </a:r>
            <a:r>
              <a:rPr lang="nl-NL" dirty="0"/>
              <a:t>, L. &amp; B. Doosje (2015). </a:t>
            </a:r>
            <a:r>
              <a:rPr lang="nl-NL" i="1" dirty="0"/>
              <a:t>Triggerfactoren in het Radicaliseringsproces</a:t>
            </a:r>
            <a:r>
              <a:rPr lang="nl-NL" dirty="0"/>
              <a:t>. Amsterdam: Universiteit van Amsterdam.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there is no blueprint of the path to radicalisation. No fixed set of factors can be pointed out as ‘the reason why’ people radicalise.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several factors were recognised as possible contributing factors. They can be categorised in several ways. Network, needs and narratives is one, but today I would like to show this one.</a:t>
            </a:r>
          </a:p>
          <a:p>
            <a:endParaRPr lang="nl-NL" dirty="0"/>
          </a:p>
          <a:p>
            <a:pPr algn="l"/>
            <a:r>
              <a:rPr lang="en-GB" dirty="0"/>
              <a:t>Push: </a:t>
            </a:r>
            <a:r>
              <a:rPr lang="en-US" sz="1200" dirty="0">
                <a:solidFill>
                  <a:srgbClr val="000000"/>
                </a:solidFill>
              </a:rPr>
              <a:t>T</a:t>
            </a:r>
            <a:r>
              <a:rPr lang="en-US" sz="1200" b="0" i="0" u="none" strike="noStrike" baseline="0" dirty="0">
                <a:solidFill>
                  <a:srgbClr val="000000"/>
                </a:solidFill>
              </a:rPr>
              <a:t>he structural root causes of terrorism that drive people toward extremist groups and to resorting to violence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Pull: </a:t>
            </a:r>
            <a:r>
              <a:rPr lang="en-US" sz="1200" dirty="0"/>
              <a:t>T</a:t>
            </a:r>
            <a:r>
              <a:rPr lang="en-US" sz="1200" b="0" i="0" u="none" strike="noStrike" baseline="0" dirty="0"/>
              <a:t>he aspects that make extremist groups and lifestyles appealing to some people, and include, for example, ideology, group belonging, group mechanisms, and other</a:t>
            </a:r>
            <a:br>
              <a:rPr lang="en-US" sz="1200" b="0" i="0" u="none" strike="noStrike" baseline="0" dirty="0"/>
            </a:br>
            <a:r>
              <a:rPr lang="en-US" sz="1200" b="0" i="0" u="none" strike="noStrike" baseline="0" dirty="0"/>
              <a:t> 	         incentives</a:t>
            </a:r>
            <a:endParaRPr lang="en-GB" sz="1200" dirty="0"/>
          </a:p>
          <a:p>
            <a:pPr algn="l"/>
            <a:r>
              <a:rPr lang="en-GB" dirty="0"/>
              <a:t>Personal: </a:t>
            </a:r>
            <a:r>
              <a:rPr lang="en-US" sz="1200" b="0" i="0" u="none" strike="noStrike" baseline="0" dirty="0"/>
              <a:t>More specifically individual characteristics that make certain individuals more vulnerable than their circumstantially comparable peers to radicalization. This includes for example psychological disorders, personality traits, and traumatic life experiences.</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In </a:t>
            </a:r>
            <a:r>
              <a:rPr lang="en-US" sz="1200" dirty="0"/>
              <a:t>de </a:t>
            </a:r>
            <a:r>
              <a:rPr lang="en-US" sz="1200" dirty="0" err="1"/>
              <a:t>realiteit</a:t>
            </a:r>
            <a:r>
              <a:rPr lang="en-US" sz="1200" dirty="0"/>
              <a:t> </a:t>
            </a:r>
            <a:r>
              <a:rPr lang="en-US" sz="1200" dirty="0" err="1"/>
              <a:t>zijn</a:t>
            </a:r>
            <a:r>
              <a:rPr lang="en-US" sz="1200" b="0" i="0" u="none" strike="noStrike" baseline="0" dirty="0"/>
              <a:t> push, pull, </a:t>
            </a:r>
            <a:r>
              <a:rPr lang="en-US" sz="1200" b="0" i="0" u="none" strike="noStrike" baseline="0" dirty="0" err="1"/>
              <a:t>en</a:t>
            </a:r>
            <a:r>
              <a:rPr lang="en-US" sz="1200" b="0" i="0" u="none" strike="noStrike" baseline="0" dirty="0"/>
              <a:t> </a:t>
            </a:r>
            <a:r>
              <a:rPr lang="en-US" sz="1200" b="0" i="0" u="none" strike="noStrike" baseline="0" dirty="0" err="1"/>
              <a:t>persoonlijke</a:t>
            </a:r>
            <a:r>
              <a:rPr lang="en-US" sz="1200" b="0" i="0" u="none" strike="noStrike" baseline="0" dirty="0"/>
              <a:t> </a:t>
            </a:r>
            <a:r>
              <a:rPr lang="en-US" sz="1200" b="0" i="0" u="none" strike="noStrike" baseline="0" dirty="0" err="1"/>
              <a:t>factoren</a:t>
            </a:r>
            <a:r>
              <a:rPr lang="en-US" sz="1200" b="0" i="0" u="none" strike="noStrike" baseline="0" dirty="0"/>
              <a:t> </a:t>
            </a:r>
            <a:r>
              <a:rPr lang="en-US" sz="1200" b="0" i="0" u="none" strike="noStrike" baseline="0" dirty="0" err="1"/>
              <a:t>nauw</a:t>
            </a:r>
            <a:r>
              <a:rPr lang="en-US" sz="1200" b="0" i="0" u="none" strike="noStrike" baseline="0" dirty="0"/>
              <a:t> met </a:t>
            </a:r>
            <a:r>
              <a:rPr lang="en-US" sz="1200" b="0" i="0" u="none" strike="noStrike" baseline="0" dirty="0" err="1"/>
              <a:t>elkaar</a:t>
            </a:r>
            <a:r>
              <a:rPr lang="en-US" sz="1200" b="0" i="0" u="none" strike="noStrike" baseline="0" dirty="0"/>
              <a:t> </a:t>
            </a:r>
            <a:r>
              <a:rPr lang="en-US" sz="1200" b="0" i="0" u="none" strike="noStrike" baseline="0" dirty="0" err="1"/>
              <a:t>verbonden</a:t>
            </a:r>
            <a:endParaRPr lang="en-GB" sz="1200"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94824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505050"/>
                </a:solidFill>
                <a:effectLst/>
                <a:latin typeface="Calibri" panose="020F0502020204030204" pitchFamily="34" charset="0"/>
                <a:cs typeface="Calibri" panose="020F0502020204030204" pitchFamily="34" charset="0"/>
              </a:rPr>
              <a:t>If there is enough time: show clip and ask participant to note examples of</a:t>
            </a:r>
            <a:r>
              <a:rPr lang="en-GB" sz="1200" i="0" dirty="0">
                <a:solidFill>
                  <a:srgbClr val="FF0000"/>
                </a:solidFill>
                <a:latin typeface="Ink Free" panose="03080402000500000000" pitchFamily="66" charset="0"/>
              </a:rPr>
              <a:t> push, pull and personal factors</a:t>
            </a:r>
            <a:endParaRPr lang="en-GB" sz="1200" b="0" i="0" dirty="0">
              <a:solidFill>
                <a:srgbClr val="505050"/>
              </a:solidFill>
              <a:effectLst/>
              <a:latin typeface="Calibri" panose="020F0502020204030204" pitchFamily="34" charset="0"/>
              <a:cs typeface="Calibri" panose="020F0502020204030204" pitchFamily="34" charset="0"/>
            </a:endParaRPr>
          </a:p>
          <a:p>
            <a:r>
              <a:rPr lang="en-GB" i="0" dirty="0"/>
              <a:t>https://www.youtube.com/watch?v=kHszRyuR2Ic</a:t>
            </a:r>
          </a:p>
          <a:p>
            <a:endParaRPr lang="en-GB"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09594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r>
              <a:rPr lang="en-GB" dirty="0"/>
              <a:t>Now that we’ve seen a sample of the knowledge offered about radicalisation I would like to go back to our workshops. Today we will highlight three of them.</a:t>
            </a:r>
          </a:p>
          <a:p>
            <a:r>
              <a:rPr lang="en-GB" dirty="0"/>
              <a:t>My colleague Valentin will </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386274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a:t>Valentin</a:t>
            </a:r>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17</a:t>
            </a:fld>
            <a:endParaRPr lang="en-US" dirty="0">
              <a:solidFill>
                <a:prstClr val="black"/>
              </a:solidFill>
              <a:latin typeface="Calibri"/>
            </a:endParaRPr>
          </a:p>
        </p:txBody>
      </p:sp>
    </p:spTree>
    <p:extLst>
      <p:ext uri="{BB962C8B-B14F-4D97-AF65-F5344CB8AC3E}">
        <p14:creationId xmlns:p14="http://schemas.microsoft.com/office/powerpoint/2010/main" val="235808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just">
              <a:lnSpc>
                <a:spcPct val="107000"/>
              </a:lnSpc>
              <a:spcAft>
                <a:spcPts val="600"/>
              </a:spcAft>
            </a:pPr>
            <a:r>
              <a:rPr lang="en-US" sz="1800" b="0" i="0" u="none" strike="noStrike" baseline="0" dirty="0">
                <a:latin typeface="Calibri" panose="020F0502020204030204" pitchFamily="34" charset="0"/>
              </a:rPr>
              <a:t>Child development starts at birth and ends with adolescence. During that time biological, social, emotional, cognitive and psychological changes take place. In each phase a child has a central challenge to overcome. Teenagers and adolescents are on a road from childhood to maturity. Forming their identity along the way.</a:t>
            </a:r>
          </a:p>
          <a:p>
            <a:pPr algn="just">
              <a:lnSpc>
                <a:spcPct val="107000"/>
              </a:lnSpc>
              <a:spcAft>
                <a:spcPts val="600"/>
              </a:spcAft>
            </a:pPr>
            <a:endParaRPr lang="en-US" sz="1800" b="0" i="0" u="none" strike="noStrike" baseline="0" dirty="0">
              <a:latin typeface="Calibri" panose="020F0502020204030204" pitchFamily="34" charset="0"/>
            </a:endParaRPr>
          </a:p>
          <a:p>
            <a:pPr algn="just">
              <a:lnSpc>
                <a:spcPct val="107000"/>
              </a:lnSpc>
              <a:spcAft>
                <a:spcPts val="600"/>
              </a:spcAft>
            </a:pPr>
            <a:r>
              <a:rPr lang="en-US" sz="1800" b="1" i="0" u="none" strike="noStrike" baseline="0" dirty="0">
                <a:latin typeface="Calibri" panose="020F0502020204030204" pitchFamily="34" charset="0"/>
              </a:rPr>
              <a:t>Background information from D3.1.1</a:t>
            </a:r>
          </a:p>
          <a:p>
            <a:pPr algn="just">
              <a:lnSpc>
                <a:spcPct val="107000"/>
              </a:lnSpc>
              <a:spcAft>
                <a:spcPts val="600"/>
              </a:spcAft>
            </a:pPr>
            <a:r>
              <a:rPr lang="en-US" sz="1800" b="0" i="0" u="none" strike="noStrike" baseline="0" dirty="0">
                <a:latin typeface="Calibri" panose="020F0502020204030204" pitchFamily="34" charset="0"/>
              </a:rPr>
              <a:t>Adolescence is the most challenging life stage for both teenagers and parents, due to the fact that is considered to be a transition phase between childhood and adulthood. During their adolescence, teens experience many changes, from biological, to social, emotional, psychological and cognitive, developing their own identity and struggling to find their place within the society. Given the fact that adolescence is the period when teens begin to argue with their parents when they have different opinions and search to distance themselves from their parents and join different peer groups, the present deliverable aims to identify proper manners and efficient strategies to approach the relationships children-parents, in order to avoid adolescents becoming victims of polarization and radicalization, pushed by tense interactions with their parents. The rationale for using coaching and parenting exercises is motivated by the need to permanently adapt the parenting style to the needs and expectations of teens, who are in continuous changes generated by all societal developments (e. g. access to information, too much information, fake news etc.). Moreover, teaching and parenting strategies allow parents to better understand their children’s </a:t>
            </a:r>
            <a:r>
              <a:rPr lang="en-US" sz="1800" b="0" i="0" u="none" strike="noStrike" baseline="0" dirty="0" err="1">
                <a:latin typeface="Calibri" panose="020F0502020204030204" pitchFamily="34" charset="0"/>
              </a:rPr>
              <a:t>behaviour</a:t>
            </a:r>
            <a:r>
              <a:rPr lang="en-US" sz="1800" b="0" i="0" u="none" strike="noStrike" baseline="0" dirty="0">
                <a:latin typeface="Calibri" panose="020F0502020204030204" pitchFamily="34" charset="0"/>
              </a:rPr>
              <a:t>, decisions and reactions, enabling them to prevent their teens from becoming an active part of the radicalization/polarization process, as a consequence of different social problems unidentified or treated in the wrong manner. </a:t>
            </a:r>
          </a:p>
          <a:p>
            <a:pPr algn="just">
              <a:lnSpc>
                <a:spcPct val="107000"/>
              </a:lnSpc>
              <a:spcAft>
                <a:spcPts val="600"/>
              </a:spcAft>
            </a:pPr>
            <a:endParaRPr lang="en-US" sz="1800" b="0" i="0" u="none" strike="noStrike" baseline="0" dirty="0">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lnSpc>
                <a:spcPct val="150000"/>
              </a:lnSpc>
              <a:buFont typeface="Arial" panose="020B0604020202020204" pitchFamily="34" charset="0"/>
              <a:buNone/>
            </a:pPr>
            <a:endParaRPr lang="en-GB" noProof="0" dirty="0"/>
          </a:p>
          <a:p>
            <a:pPr marL="0" indent="0">
              <a:lnSpc>
                <a:spcPct val="150000"/>
              </a:lnSpc>
              <a:buFont typeface="Arial" panose="020B0604020202020204" pitchFamily="34" charset="0"/>
              <a:buNone/>
            </a:pPr>
            <a:endParaRPr lang="en-GB" noProof="0"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1</a:t>
            </a:fld>
            <a:endParaRPr lang="en-US" dirty="0">
              <a:solidFill>
                <a:prstClr val="black"/>
              </a:solidFill>
              <a:latin typeface="Calibri"/>
            </a:endParaRPr>
          </a:p>
        </p:txBody>
      </p:sp>
    </p:spTree>
    <p:extLst>
      <p:ext uri="{BB962C8B-B14F-4D97-AF65-F5344CB8AC3E}">
        <p14:creationId xmlns:p14="http://schemas.microsoft.com/office/powerpoint/2010/main" val="247278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nl-NL" sz="1800" b="0" i="0" u="none" strike="noStrike" baseline="0" noProof="0" dirty="0">
              <a:latin typeface="Calibri" panose="020F0502020204030204" pitchFamily="34" charset="0"/>
            </a:endParaRPr>
          </a:p>
          <a:p>
            <a:pPr algn="just">
              <a:lnSpc>
                <a:spcPct val="107000"/>
              </a:lnSpc>
              <a:spcAft>
                <a:spcPts val="600"/>
              </a:spcAft>
            </a:pPr>
            <a:r>
              <a:rPr lang="en-US" sz="1800" b="0" i="0" u="none" strike="noStrike" baseline="0" noProof="0" dirty="0">
                <a:latin typeface="Calibri" panose="020F0502020204030204" pitchFamily="34" charset="0"/>
              </a:rPr>
              <a:t>The questions that young people ask themselves, consciously or unconsciously, during adolescence are as follows:</a:t>
            </a:r>
          </a:p>
          <a:p>
            <a:pPr algn="just">
              <a:lnSpc>
                <a:spcPct val="107000"/>
              </a:lnSpc>
              <a:spcAft>
                <a:spcPts val="600"/>
              </a:spcAft>
            </a:pPr>
            <a:endParaRPr lang="en-US" sz="1800" b="0" i="0" u="none" strike="noStrike" baseline="0" noProof="0" dirty="0">
              <a:latin typeface="Calibri" panose="020F0502020204030204" pitchFamily="34" charset="0"/>
            </a:endParaRPr>
          </a:p>
          <a:p>
            <a:pPr algn="just">
              <a:lnSpc>
                <a:spcPct val="107000"/>
              </a:lnSpc>
              <a:spcAft>
                <a:spcPts val="600"/>
              </a:spcAft>
            </a:pPr>
            <a:r>
              <a:rPr lang="en-US" sz="1800" b="0" i="0" u="none" strike="noStrike" baseline="0" noProof="0" dirty="0">
                <a:latin typeface="Calibri" panose="020F0502020204030204" pitchFamily="34" charset="0"/>
              </a:rPr>
              <a:t>If you put these questions alongside a number of common triggers, you will understand why adolescence is a vulnerable period when it comes to the risks of </a:t>
            </a:r>
            <a:r>
              <a:rPr lang="en-US" sz="1800" b="0" i="0" u="none" strike="noStrike" baseline="0" noProof="0" dirty="0" err="1">
                <a:latin typeface="Calibri" panose="020F0502020204030204" pitchFamily="34" charset="0"/>
              </a:rPr>
              <a:t>radicalisation</a:t>
            </a:r>
            <a:r>
              <a:rPr lang="en-US" sz="1800" b="0" i="0" u="none" strike="noStrike" baseline="0" noProof="0" dirty="0">
                <a:latin typeface="Calibri" panose="020F0502020204030204" pitchFamily="34"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nl-NL" sz="1800" b="0" i="0" u="none" strike="noStrike" baseline="0" noProof="0" dirty="0">
              <a:latin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0" i="0" u="none" strike="noStrike" baseline="0" noProof="0" dirty="0">
                <a:latin typeface="Calibri" panose="020F0502020204030204" pitchFamily="34" charset="0"/>
              </a:rPr>
              <a:t>The way adolescents are supported during this period can help them grow into balanced and mature young adults. It may also be that triggers for </a:t>
            </a:r>
            <a:r>
              <a:rPr lang="en-US" sz="1800" b="0" i="0" u="none" strike="noStrike" baseline="0" noProof="0" dirty="0" err="1">
                <a:latin typeface="Calibri" panose="020F0502020204030204" pitchFamily="34" charset="0"/>
              </a:rPr>
              <a:t>radicalisation</a:t>
            </a:r>
            <a:r>
              <a:rPr lang="en-US" sz="1800" b="0" i="0" u="none" strike="noStrike" baseline="0" noProof="0" dirty="0">
                <a:latin typeface="Calibri" panose="020F0502020204030204" pitchFamily="34" charset="0"/>
              </a:rPr>
              <a:t> develop during this journey to adulthood. </a:t>
            </a: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just">
              <a:lnSpc>
                <a:spcPct val="107000"/>
              </a:lnSpc>
              <a:spcAft>
                <a:spcPts val="600"/>
              </a:spcAft>
            </a:pPr>
            <a:r>
              <a:rPr lang="en-GB" sz="1800" b="0" i="0" u="none" strike="noStrike" baseline="0" dirty="0">
                <a:latin typeface="Calibri" panose="020F0502020204030204" pitchFamily="34" charset="0"/>
              </a:rPr>
              <a:t>In order to create reliance in youths, the main goals parents and coaches have in this stage of development are to make positive identity formation possible, offering positive reinforcement, setting boundaries and stimulating personal growth.</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To create resilience against radicalisation, the main skills teenagers must address during their emotional and behavioural development process, in which parents and mentors/coachers play in important part, are as follows: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 Developing empathy, 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to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stereotyping and stop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might offer the right tools to consolidate resilience and positive identity formation.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Counselling and family pedagogy are two psychoeducational models of intervention relatively new, which aim to provide, both to the wards and to parents, understanding and the right psychological and emotional tools to support themselves/their children by providing them with the ability to manage emotions, appreciate differentiation, work with positive reinforcement, manage stress situations, include social support,</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 background </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techniques are two essential instruments that play an important role in the development process of adolescents’ identity formation and behavioural reinforcement. Using coaching and parenting in addressing personal growth and children development is not a form of psychotherapy. It is however a form of psychoeducational intervention, in which the role-model, mentor, coacher, or parent becomes skilled in facilitating identity differentiation, positive reinforcement and personal growth in the mentee, student, child. This form of intervention creates premises for improving relational frameworks and generating positive behavioural change, while offering a safe space to exercise skills and techniques. </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main skills teenagers must address during their emotional and behavioural development process, in which parents and mentors/coachers play in important part, are as follows (D3.2.1):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Arial" panose="020B0604020202020204" pitchFamily="34" charset="0"/>
              </a:rPr>
              <a:t>in order to be able to manage any difficult situation that may appear, teens need to first develop their ability to identify the source of their feelings, to be able to label properly the problem. When feelings are not labelled in a proper manner, they might become a source of violence or bad behaviour, adolescents seeking to manage their emotions in unconstructive ways, because they do not know the source (Goleman, 1994);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empathy</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correctly label their feelings, teens need to develop their ability to understand the emotions of those around them, and most important, they need to learn to take those feelings into account when communicating/interacting. Therefore, empathy can be taught in different ways, from helping adolescents to empathize with different cultural and religious groups (avoid discriminating attitudes), to understating what are the consequences of prejudice and assumptions (Aronson, 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in nowadays society, the ability to cooperate and work together with others in order to achieve a common or personal goal is the key to survival – even a video game requires having to cooperate with other players in order to reach next level. In the same manner, in real life, working together with others plays an important role not only in establishing interactions and connections, but also in working for a common good (Santrock,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and stop stereotyping and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control and express their feelings towards themselves and towards others, teens need to develop their understanding of what is a stereotype and how can it affect the relationship with their peers. Moreover, adolescence is the most challenging life stage in terms of stereotypes impact on young people (e.g. gender stereotypes, sexual bullying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t>How can parents and practitioners help youths to develop these skills?</a:t>
            </a:r>
          </a:p>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doelen die ouders en coaches in deze ontwikkelingsfase hebben, zijn het mogelijk maken van positieve identiteitsvorming, het bieden van positieve bekrachtiging en het stimuleren van persoonlijke groei.</a:t>
            </a:r>
          </a:p>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vaardigheden waaraan adolescenten tijdens deze fase aandacht moeten besteden om tot evenwichtige, weerbare en sociale volwassenen uit te groeien,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en waarbij ouders en mentoren/begeleiders een belangrijke rol spelen, zijn de volgende: emoties herkennen en beheersen, empathie ontwikkelen, teamworkvaardigheden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ontwikkelen en stereotypering en discriminatie van mensen herkennen, en bijsturen.</a:t>
            </a:r>
          </a:p>
          <a:p>
            <a:pPr algn="just">
              <a:lnSpc>
                <a:spcPct val="107000"/>
              </a:lnSpc>
              <a:spcAft>
                <a:spcPts val="600"/>
              </a:spcAft>
            </a:pPr>
            <a:endParaRPr lang="nl-NL"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Coaching en ouderschap kunnen de juiste instrumenten bieden om veerkracht en positieve identiteitsvorming te consolideren.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 background information</a:t>
            </a: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Arial" panose="020B0604020202020204" pitchFamily="34" charset="0"/>
              </a:rPr>
              <a:t>in order to be able to manage any difficult situation that may appear, teens need to first develop their ability to identify the source of their feelings, to be able to label properly the problem. When feelings are not labelled in a proper manner, they might become a source of violence or bad behaviour, adolescents seeking to manage their emotions in unconstructive ways, because they do not know the source (Goleman, 1994);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empathy</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correctly label their feelings, teens need to develop their ability to understand the emotions of those around them, and most important, they need to learn to take those feelings into account when communicating/interacting. Therefore, empathy can be taught in different ways, from helping adolescents to empathize with different cultural and religious groups (avoid discriminating attitudes), to understating what are the consequences of prejudice and assumptions (Aronson, 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in nowadays society, the ability to cooperate and work together with others in order to achieve a common or personal goal is the key to survival – even a video game requires having to cooperate with other players in order to reach next level. In the same manner, in real life, working together with others plays an important role not only in establishing interactions and connections, but also in working for a common good (Santrock,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and stop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control and express their feelings towards themselves and towards others, teens need to develop their understanding of what is a stereotype and how can it affect the relationship with their peers. Moreover, adolescence is the most challenging life stage in terms of stereotypes impact on young people (e.g. gender stereotypes, sexual bullying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t>How can parents and practitioners help youths to develop these skills?</a:t>
            </a: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dirty="0"/>
              <a:t>How can parents and practitioners be supported to help youths to develop these skills?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Coaching and Parenting. Please take a paper and pen (or tablet/smartphone/laptop). My suggestion is to first experience how the exercise goes and then discuss the objectives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15-20 min (??)</a:t>
            </a:r>
          </a:p>
          <a:p>
            <a:pPr algn="l">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ask each participant to think about a person that influenced them most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in a positive way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write down the main features of that person, as well as their motivation to consider that person the most influential one in their lives.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three major drawbacks to the personal development of young people today and list them.</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describe the way in which their model figure can help them minimize the effects of the drawbacks.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note down another 3 characteristics they consider a role model should possess (other than the ones already identified in connection with the person described).</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for those participants who do not know how to write, the moderator will create a small working group to discuss the above-mentioned points. </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invite each participant to present their role model in front of the group, and to tell how this can help in working with youths, engaging all the participant to comment and discuss. [Online: make break-out rooms and let participants share their role models (give them 5 minutes to discuss) and on return ask a few duos what they discussed]</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Build your own role model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let parents and coaches think about the positive influences they have experienced in their lives and translate that to being a positive role model for their children / pupils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instructions are given about the execution and materials needed for the exercise.</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process of personal development experienced during adolescence, young people tend to copy in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actions and behaviour the person they most appreciate (a parent, family relative, older friend, superhero,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movie star etc.). These exercises will help participants build their own role model starting from the person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they consider most influential in their lives and translate that to being a positive role model themselves</a:t>
            </a:r>
          </a:p>
          <a:p>
            <a:pPr lvl="1">
              <a:lnSpc>
                <a:spcPct val="115000"/>
              </a:lnSpc>
              <a:spcAft>
                <a:spcPts val="6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Puberty/teenage and parents</a:t>
            </a:r>
          </a:p>
          <a:p>
            <a:pPr lvl="1">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the break, Valentin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Nicula</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will share samples of the workshop about critical thinking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l"/>
            <a:r>
              <a:rPr lang="en-GB" dirty="0"/>
              <a:t>Restart preferably at the hour, max after 1.05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687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a:t>Valentin</a:t>
            </a:r>
          </a:p>
          <a:p>
            <a:endParaRPr lang="en-GB" dirty="0"/>
          </a:p>
          <a:p>
            <a:r>
              <a:rPr lang="en-GB" dirty="0"/>
              <a:t>The next topic is critical thinking. Lack of it is considered to be a risk factor for radicalisation.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24</a:t>
            </a:fld>
            <a:endParaRPr lang="en-US" dirty="0">
              <a:solidFill>
                <a:prstClr val="black"/>
              </a:solidFill>
              <a:latin typeface="Calibri"/>
            </a:endParaRPr>
          </a:p>
        </p:txBody>
      </p:sp>
    </p:spTree>
    <p:extLst>
      <p:ext uri="{BB962C8B-B14F-4D97-AF65-F5344CB8AC3E}">
        <p14:creationId xmlns:p14="http://schemas.microsoft.com/office/powerpoint/2010/main" val="3789237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just">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gn="just">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There is a clip behind the picture, depending on time we could show it or skip it</a:t>
            </a: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background</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most fundamental definition of thinking is very simple and intuitive: all humans think. But critical thinking begins when we start thinking about our thinking with a view toward improving it (Paul &amp; Elder, Critical Thinking. Tools for Taking Charge of Your Professional and Personal Life, 2014, p.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Critical thinking can be seen as having two components: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r>
              <a:rPr lang="en-GB" sz="1800" b="1" dirty="0">
                <a:effectLst/>
                <a:latin typeface="Calibri" panose="020F0502020204030204" pitchFamily="34" charset="0"/>
                <a:ea typeface="Calibri" panose="020F0502020204030204" pitchFamily="34" charset="0"/>
                <a:cs typeface="Calibri" panose="020F0502020204030204" pitchFamily="34" charset="0"/>
              </a:rPr>
              <a:t>a set of “information and belief generating and processing” skills</a:t>
            </a:r>
            <a:r>
              <a:rPr lang="en-GB" sz="1800" dirty="0">
                <a:effectLst/>
                <a:latin typeface="Calibri" panose="020F0502020204030204" pitchFamily="34" charset="0"/>
                <a:ea typeface="Calibri" panose="020F0502020204030204" pitchFamily="34" charset="0"/>
                <a:cs typeface="Calibri" panose="020F0502020204030204" pitchFamily="34" charset="0"/>
              </a:rPr>
              <a:t>, and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r>
              <a:rPr lang="en-GB" sz="1800" b="1" dirty="0">
                <a:effectLst/>
                <a:latin typeface="Calibri" panose="020F0502020204030204" pitchFamily="34" charset="0"/>
                <a:ea typeface="Calibri" panose="020F0502020204030204" pitchFamily="34" charset="0"/>
                <a:cs typeface="Calibri" panose="020F0502020204030204" pitchFamily="34" charset="0"/>
              </a:rPr>
              <a:t>the habit, based on intellectual commitment, of using those skills to guide behaviour</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6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It is thus to be contrasted with: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r>
              <a:rPr lang="en-GB" sz="1800" dirty="0">
                <a:effectLst/>
                <a:latin typeface="Calibri" panose="020F0502020204030204" pitchFamily="34" charset="0"/>
                <a:ea typeface="Calibri" panose="020F0502020204030204" pitchFamily="34" charset="0"/>
                <a:cs typeface="Calibri" panose="020F0502020204030204" pitchFamily="34" charset="0"/>
              </a:rPr>
              <a:t>the mere acquisition and retention of information alone, because it involves a particular way in which information is sought and treated;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r>
              <a:rPr lang="en-GB" sz="1800" dirty="0">
                <a:effectLst/>
                <a:latin typeface="Calibri" panose="020F0502020204030204" pitchFamily="34" charset="0"/>
                <a:ea typeface="Calibri" panose="020F0502020204030204" pitchFamily="34" charset="0"/>
                <a:cs typeface="Calibri" panose="020F0502020204030204" pitchFamily="34" charset="0"/>
              </a:rPr>
              <a:t>the mere possession of a set of skills, because it involves the continual use of them; and </a:t>
            </a: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600"/>
              </a:spcAft>
              <a:buAutoNum type="arabicParenBoth"/>
            </a:pPr>
            <a:r>
              <a:rPr lang="en-GB" sz="1800" dirty="0">
                <a:effectLst/>
                <a:latin typeface="Calibri" panose="020F0502020204030204" pitchFamily="34" charset="0"/>
                <a:ea typeface="Calibri" panose="020F0502020204030204" pitchFamily="34" charset="0"/>
                <a:cs typeface="Calibri" panose="020F0502020204030204" pitchFamily="34" charset="0"/>
              </a:rPr>
              <a:t>the mere use of those skills (“as an exercise”) without acceptance of their results.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t>Ask participants: In what way is critical thinking significant in the process of radicalisation? Discuss in twos</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t>Then click for second text block</a:t>
            </a: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background</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being taught how to think critically, we learn how to pursue “truth” over our own biases, persist through challenges, assess our own thinking fairly, and abandon mistaken reasoning for new and more valid ways of thinking.</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is critical thinking important when addressing societal polarization caused by the adoption and spread of extremist ideologies? Because it empowers young people to think independently, to make sense of the world based on personal experience and observation, and to make critical well-informed decisions in the same way. As such, they gain confidence and the ability to learn from mistakes as they build successful and productive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Thinking or reasoning involves objectively connecting present beliefs with evidence in order to believe something else. By comparison, </a:t>
            </a:r>
            <a:r>
              <a:rPr lang="en-GB" sz="1800" b="1" dirty="0">
                <a:effectLst/>
                <a:latin typeface="Calibri" panose="020F0502020204030204" pitchFamily="34" charset="0"/>
                <a:ea typeface="Calibri" panose="020F0502020204030204" pitchFamily="34" charset="0"/>
                <a:cs typeface="Calibri" panose="020F0502020204030204" pitchFamily="34" charset="0"/>
              </a:rPr>
              <a:t>critical thinking</a:t>
            </a:r>
            <a:r>
              <a:rPr lang="en-GB" sz="1800" dirty="0">
                <a:effectLst/>
                <a:latin typeface="Calibri" panose="020F0502020204030204" pitchFamily="34" charset="0"/>
                <a:ea typeface="Calibri" panose="020F0502020204030204" pitchFamily="34" charset="0"/>
                <a:cs typeface="Calibri" panose="020F0502020204030204" pitchFamily="34" charset="0"/>
              </a:rPr>
              <a:t> is a deliberate meta-cognitive (thinking about thinking) and cognitive (thinking) act whereby a person reflects on the quality of the reasoning process simultaneously while reasoning to a conclusion. The thinker has two equally important goals: coming to a solution and improving the way she or he reasons (Moore, 2007, p.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0" i="0" dirty="0">
                <a:solidFill>
                  <a:srgbClr val="000000"/>
                </a:solidFill>
                <a:effectLst/>
                <a:latin typeface="Arimo"/>
              </a:rPr>
              <a:t>Why is critical thinking so important? From https://www.radicalrightanalysis.com/2018/07/26/uk-prevent-building-resilience-to-radicalisation-through-critical-thinki/</a:t>
            </a:r>
          </a:p>
          <a:p>
            <a:r>
              <a:rPr lang="en-GB" b="0" i="0" dirty="0">
                <a:solidFill>
                  <a:srgbClr val="000000"/>
                </a:solidFill>
                <a:effectLst/>
                <a:latin typeface="Arimo"/>
              </a:rPr>
              <a:t>1 - because extremists thrive on propagating a binary, black and white view of the world, encouraging a “them against us” mentality. Most of the high-risk Prevent referrals I have dealt with were attracted by the certainty of clear extremist narratives that left no room for nuance or doubt. From the </a:t>
            </a:r>
            <a:r>
              <a:rPr lang="en-GB" b="1" i="0" u="sng" dirty="0">
                <a:solidFill>
                  <a:srgbClr val="333333"/>
                </a:solidFill>
                <a:effectLst/>
                <a:latin typeface="Arimo"/>
                <a:hlinkClick r:id="rId3"/>
              </a:rPr>
              <a:t>15 year old white supremacist </a:t>
            </a:r>
            <a:r>
              <a:rPr lang="en-GB" b="0" i="0" dirty="0">
                <a:solidFill>
                  <a:srgbClr val="000000"/>
                </a:solidFill>
                <a:effectLst/>
                <a:latin typeface="Arimo"/>
              </a:rPr>
              <a:t>who believed that Muslims wanted to kill westerners and that a race war was on the horizon, to the young convert to Islam who believed that Muslims were not welcome in the UK and so the only place he could freely practice his faith was in the so-called caliphate of the Islamic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mo"/>
              </a:rPr>
              <a:t>2 - our social media platforms are awash with so-called ‘fake news’ and propaganda and if children are to be well informed and safe it is important to question the source of nearly everything they see online. From seemingly innocuous rumours about celebrities to malevolent attempts by extremist groups to spread fear or recruit vulnerable people, careful consideration is required to avoid falling prey to emotional manipulation. </a:t>
            </a:r>
            <a:r>
              <a:rPr lang="en-GB" dirty="0"/>
              <a:t>The pull factor of ideologies and manipulative or false information</a:t>
            </a:r>
          </a:p>
          <a:p>
            <a:r>
              <a:rPr lang="en-GB" b="0" i="0" dirty="0">
                <a:solidFill>
                  <a:srgbClr val="000000"/>
                </a:solidFill>
                <a:effectLst/>
                <a:latin typeface="Arimo"/>
              </a:rPr>
              <a:t>3 - Added to this is the damage to integration and community cohesion that can result from a lack of critical thinking in reporting, even within the mainstream media. Consider the language used when national newspapers cover terrorist attacks. How quickly are Muslim offenders labelled terrorists and their crimes linked to faith by some outlets? Meanwhile, a more nuanced view is sometimes taken when attackers are non-Muslim. </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3832995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Critical thinking. My suggestion is to first experience how the exercise goes and then discuss the objectives</a:t>
            </a:r>
            <a:r>
              <a:rPr lang="ro-RO" sz="1800" b="0" dirty="0">
                <a:effectLst/>
                <a:latin typeface="Calibri" panose="020F0502020204030204" pitchFamily="34" charset="0"/>
                <a:ea typeface="Calibri" panose="020F0502020204030204" pitchFamily="34" charset="0"/>
                <a:cs typeface="Times New Roman" panose="02020603050405020304" pitchFamily="18" charset="0"/>
              </a:rPr>
              <a:t>, therefore you will first need a piece of paper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(per group). </a:t>
            </a:r>
            <a:endParaRPr lang="ro-RO"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285750" indent="-285750">
              <a:lnSpc>
                <a:spcPct val="115000"/>
              </a:lnSpc>
              <a:spcAft>
                <a:spcPts val="6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When the </a:t>
            </a:r>
            <a:r>
              <a:rPr lang="ro-RO" sz="1800" b="0" dirty="0">
                <a:effectLst/>
                <a:latin typeface="Calibri" panose="020F0502020204030204" pitchFamily="34" charset="0"/>
                <a:ea typeface="Calibri" panose="020F0502020204030204" pitchFamily="34" charset="0"/>
                <a:cs typeface="Times New Roman" panose="02020603050405020304" pitchFamily="18" charset="0"/>
              </a:rPr>
              <a:t>session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is executed on line, this exercise needs adjustment: ask everybody to write one sentence on ‘hate’ on a piece of paper. At your signal ask all participants to copy that sentence on the digital whiteboard (or similar central boards). Ask participants to reflect on what they see</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Calibri" panose="020F0502020204030204" pitchFamily="34" charset="0"/>
                <a:ea typeface="Calibri" panose="020F0502020204030204" pitchFamily="34" charset="0"/>
                <a:cs typeface="Times New Roman" panose="02020603050405020304" pitchFamily="18" charset="0"/>
              </a:rPr>
              <a:t>OR make break out rooms in which they read out their sentences</a:t>
            </a:r>
          </a:p>
          <a:p>
            <a:pPr marL="285750" indent="-285750">
              <a:lnSpc>
                <a:spcPct val="115000"/>
              </a:lnSpc>
              <a:spcAft>
                <a:spcPts val="6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20 minutes. You can swap the topic to your liking (hate/ government/ discrimination/ refugees/ corona/ …)</a:t>
            </a:r>
          </a:p>
          <a:p>
            <a:pPr marL="0" indent="0" algn="just">
              <a:lnSpc>
                <a:spcPct val="115000"/>
              </a:lnSpc>
              <a:spcAft>
                <a:spcPts val="6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After writing:</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goal is for participants to understand how each participant adds his/her own vision on the topic and how their perspectives vary.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they learn to apply their knowledge and logic to explaining themselves as clearly as possible.</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the trainer collects the writings and present to the group the definitions, explaining the importance of having different perspectives when addressing a problem.</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form groups of 6-8 participants. One piece of paper per group</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ask the first participant from each group to write one sentence describing on a piece of paper what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hate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to him or her.</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participant folds the paper down to cover the sentence received. Now only their sentence is visible and no other, so each time they pass students can see one sentence. The first participant then passes the paper to the second one who adds her/his sentence that illustrates the understanding of the topic also in a single sentence.</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repeat folding and passing until every person in the group has written down a sentence</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800" dirty="0">
                <a:effectLst/>
                <a:latin typeface="Calibri" panose="020F0502020204030204" pitchFamily="34" charset="0"/>
                <a:ea typeface="Calibri" panose="020F0502020204030204" pitchFamily="34" charset="0"/>
                <a:cs typeface="Times New Roman" panose="02020603050405020304" pitchFamily="18" charset="0"/>
              </a:rPr>
              <a:t> 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person unfolds the paper and reads all definitions aloud. Discuss what strikes you</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6</a:t>
            </a:r>
            <a:r>
              <a:rPr lang="en-GB" sz="1800" dirty="0">
                <a:effectLst/>
                <a:latin typeface="Calibri" panose="020F0502020204030204" pitchFamily="34" charset="0"/>
                <a:ea typeface="Calibri" panose="020F0502020204030204" pitchFamily="34" charset="0"/>
                <a:cs typeface="Times New Roman" panose="02020603050405020304" pitchFamily="18" charset="0"/>
              </a:rPr>
              <a:t>: report group conclusion to the central group</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explain the importance of having different perspectives when addressing a problem. </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how this can help in working with youths, engaging all the participant to comment and discuss.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to note that analysing a problem from different perspectives is helpful in finding the best way to solve it and reducing uncertainty.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by acknowledging the fact that humans have different perspectives, the trainer reinforce the notion of tolerance and acceptance of diversity.</a:t>
            </a:r>
          </a:p>
          <a:p>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3039511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Try one sentence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u</a:t>
            </a:r>
            <a:r>
              <a:rPr lang="en-GB" sz="1800" dirty="0">
                <a:effectLst/>
                <a:latin typeface="Calibri" panose="020F0502020204030204" pitchFamily="34" charset="0"/>
                <a:ea typeface="Calibri" panose="020F0502020204030204" pitchFamily="34" charset="0"/>
                <a:cs typeface="Times New Roman" panose="02020603050405020304" pitchFamily="18" charset="0"/>
              </a:rPr>
              <a:t>nderstand the impact of different perspectives on the same topic</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Background trainer:</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many ways in which our mind attempts to make life easier is to solve the first impression of the problem that it encounters. Like our first impressions of people, our initial perspective on problems and situations are apt to be narrow and superficial. We see no more than we’ve been conditioned to see — and stereotyped notions block clear vision and crowd out imagination. This happens without any alarms sounding, so we never realize it is occurring”.</a:t>
            </a:r>
            <a:r>
              <a:rPr lang="en-GB" sz="2800" dirty="0">
                <a:effectLst/>
              </a:rPr>
              <a:t> This exercise shows that many perspectives of the same topic exist</a:t>
            </a:r>
            <a:r>
              <a:rPr lang="ro-RO" sz="2800" dirty="0">
                <a:effectLst/>
              </a:rPr>
              <a:t>.</a:t>
            </a: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Target audience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Age groups - teenage/adult</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Timing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30 minutes</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Input</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White paper, pens, markers</a:t>
            </a:r>
            <a:endParaRPr lang="ro-RO"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Learning method</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Learning by doing, demonstration and guided discussion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1"/>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346813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600"/>
              </a:spcAft>
            </a:pPr>
            <a:r>
              <a:rPr lang="ro-RO" sz="1800" b="0" dirty="0">
                <a:effectLst/>
                <a:latin typeface="Calibri" panose="020F0502020204030204" pitchFamily="34" charset="0"/>
                <a:ea typeface="Calibri" panose="020F0502020204030204" pitchFamily="34" charset="0"/>
                <a:cs typeface="Times New Roman" panose="02020603050405020304" pitchFamily="18" charset="0"/>
              </a:rPr>
              <a:t>There are many types</a:t>
            </a:r>
            <a:r>
              <a:rPr lang="ro-RO" sz="1800" b="0" baseline="0" dirty="0">
                <a:effectLst/>
                <a:latin typeface="Calibri" panose="020F0502020204030204" pitchFamily="34" charset="0"/>
                <a:ea typeface="Calibri" panose="020F0502020204030204" pitchFamily="34" charset="0"/>
                <a:cs typeface="Times New Roman" panose="02020603050405020304" pitchFamily="18" charset="0"/>
              </a:rPr>
              <a:t> of exercises that can be developed in order to train the critical thinking kills, but probably one of the most popular is the 6 critical questions.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My suggestion is to first experience how the exercise goes and then discuss the objectives</a:t>
            </a:r>
            <a:r>
              <a:rPr lang="ro-RO" sz="1800" b="0" dirty="0">
                <a:effectLst/>
                <a:latin typeface="Calibri" panose="020F0502020204030204" pitchFamily="34" charset="0"/>
                <a:ea typeface="Calibri" panose="020F0502020204030204" pitchFamily="34" charset="0"/>
                <a:cs typeface="Times New Roman" panose="02020603050405020304" pitchFamily="18" charset="0"/>
              </a:rPr>
              <a:t>, therefore please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take your laptop (or tablet/smartphone). </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45 minutes</a:t>
            </a:r>
          </a:p>
          <a:p>
            <a:pPr algn="just">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trainer divides the group in pairs.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[on-line break-out sessions can be organised with certain platforms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Then ask them to choose an article related to a recent event or development in your local language (e.g. immigration, global warming or development of technology like internet of things, artificial intelligence) and present it to the audience. (Or choose to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provide</a:t>
            </a:r>
            <a:r>
              <a:rPr lang="en-GB" sz="1800" dirty="0">
                <a:effectLst/>
                <a:latin typeface="Calibri" panose="020F0502020204030204" pitchFamily="34" charset="0"/>
                <a:ea typeface="Calibri" panose="020F0502020204030204" pitchFamily="34" charset="0"/>
                <a:cs typeface="Times New Roman" panose="02020603050405020304" pitchFamily="18" charset="0"/>
              </a:rPr>
              <a:t> articles, this saves time)</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Step 3: the trainer asks each team to provide answers to all 6 questions in the order presented in the infographic below. Distribute handouts</a:t>
            </a:r>
          </a:p>
          <a:p>
            <a:pPr algn="l">
              <a:lnSpc>
                <a:spcPct val="115000"/>
              </a:lnSpc>
              <a:spcAft>
                <a:spcPts val="60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the end, the trainer asks each group to decide if the article can be trustworthy or not, based on the answers provided to the guiding questions, stressing the importance of questions for the critical thinking process.</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53331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lnSpc>
                <a:spcPct val="150000"/>
              </a:lnSpc>
              <a:buFont typeface="Arial" panose="020B0604020202020204" pitchFamily="34" charset="0"/>
              <a:buNone/>
            </a:pPr>
            <a:r>
              <a:rPr lang="en-GB" noProof="0" dirty="0"/>
              <a:t>Goals of this meeting</a:t>
            </a:r>
          </a:p>
          <a:p>
            <a:pPr marL="171450" indent="-171450">
              <a:buFontTx/>
              <a:buChar char="-"/>
            </a:pPr>
            <a:r>
              <a:rPr lang="en-GB" sz="1200" baseline="0" noProof="0" dirty="0"/>
              <a:t>To present project ARMOUR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aseline="0" noProof="0" dirty="0"/>
              <a:t>To learn about the tools ARMOUR offers (TTT, 7 workshops and e-learning)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noProof="0" dirty="0"/>
              <a:t>To get acquainted with the workshops of project ARMOUR, understanding their content and structure</a:t>
            </a:r>
            <a:endParaRPr lang="en-GB" sz="120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aseline="0" noProof="0" dirty="0"/>
              <a:t>To experience some exercises (dealing with </a:t>
            </a:r>
            <a:r>
              <a:rPr lang="en-GB" sz="1200" b="0" i="0" u="none" strike="noStrike" baseline="0" dirty="0">
                <a:latin typeface="Verdana" panose="020B0604030504040204" pitchFamily="34" charset="0"/>
              </a:rPr>
              <a:t>factors contributing to</a:t>
            </a:r>
            <a:r>
              <a:rPr lang="en-GB" sz="1200" baseline="0" noProof="0" dirty="0"/>
              <a:t> radicalising youths) from the workshops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baseline="0" noProof="0" dirty="0">
                <a:latin typeface="Verdana" panose="020B0604030504040204" pitchFamily="34" charset="0"/>
              </a:rPr>
              <a:t>To show our tools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noProof="0" dirty="0"/>
          </a:p>
          <a:p>
            <a:r>
              <a:rPr lang="en-GB" dirty="0"/>
              <a:t>Sometimes zoom in to the way a participant would be experiencing a workshop, sometimes zoom out and explain the ideas behind our tools</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522483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600"/>
              </a:spcAft>
            </a:pPr>
            <a:r>
              <a:rPr lang="ro-RO" sz="1800" b="0" dirty="0">
                <a:effectLst/>
                <a:latin typeface="Calibri" panose="020F0502020204030204" pitchFamily="34" charset="0"/>
                <a:ea typeface="Calibri" panose="020F0502020204030204" pitchFamily="34" charset="0"/>
                <a:cs typeface="Times New Roman" panose="02020603050405020304" pitchFamily="18" charset="0"/>
              </a:rPr>
              <a:t>As I have already said, 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his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The six questions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objective is to understand the role of questions for critical thinking</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instructions are given about the execution and materials needed for the exercise.</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The six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 the role of questions for critical thinking</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b="0" kern="1200" baseline="0" dirty="0">
                <a:solidFill>
                  <a:srgbClr val="7F7F7F"/>
                </a:solidFill>
                <a:effectLst/>
                <a:latin typeface="Calibri" panose="020F0502020204030204" pitchFamily="34" charset="0"/>
                <a:ea typeface="+mn-ea"/>
                <a:cs typeface="Times New Roman" panose="02020603050405020304" pitchFamily="18" charset="0"/>
              </a:rPr>
              <a:t>            </a:t>
            </a:r>
            <a:r>
              <a:rPr lang="en-GB" sz="1200" b="1" kern="1200" dirty="0">
                <a:solidFill>
                  <a:schemeClr val="tx1"/>
                </a:solidFill>
                <a:effectLst/>
                <a:latin typeface="+mn-lt"/>
                <a:ea typeface="+mn-ea"/>
                <a:cs typeface="+mn-cs"/>
              </a:rPr>
              <a:t>Target audience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Age groups - teenage/adult</a:t>
            </a:r>
            <a:endParaRPr lang="ro-RO"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Timing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45 minutes</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Input</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Internet access for research and documentation, white paper, flipchart, and markers</a:t>
            </a:r>
            <a:endParaRPr lang="ro-RO"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Learning method</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Demonstration, feedback </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Visual support</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Printed graphic representing the 6 questions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1"/>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1493628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a:t>Carola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to manage anger properly is a skill, </a:t>
            </a:r>
            <a:r>
              <a:rPr lang="en-GB" sz="1200" dirty="0"/>
              <a:t>i</a:t>
            </a:r>
            <a:r>
              <a:rPr lang="en-GB" sz="1200" b="1" dirty="0"/>
              <a:t>t </a:t>
            </a:r>
            <a:r>
              <a:rPr lang="en-GB" sz="1200" dirty="0"/>
              <a:t>does not come by instinct. It is related to how we place a threshold to a complex interplay with other emotions.  </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30</a:t>
            </a:fld>
            <a:endParaRPr lang="en-US" dirty="0">
              <a:solidFill>
                <a:prstClr val="black"/>
              </a:solidFill>
              <a:latin typeface="Calibri"/>
            </a:endParaRPr>
          </a:p>
        </p:txBody>
      </p:sp>
    </p:spTree>
    <p:extLst>
      <p:ext uri="{BB962C8B-B14F-4D97-AF65-F5344CB8AC3E}">
        <p14:creationId xmlns:p14="http://schemas.microsoft.com/office/powerpoint/2010/main" val="184612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an example of one of the exercises in the workshop Anger Management. Please take a pen and paper (or tablet/smartphone/laptop).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200" b="1" dirty="0"/>
              <a:t>#1 Brainstorming – free associations  	</a:t>
            </a:r>
            <a:r>
              <a:rPr lang="en-GB" sz="1200" dirty="0"/>
              <a:t>Icebreaker 1 (15-20 min)</a:t>
            </a:r>
          </a:p>
          <a:p>
            <a:pPr defTabSz="945307">
              <a:defRPr/>
            </a:pPr>
            <a:endParaRPr lang="en-GB" sz="1200" dirty="0"/>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Anger Management. It takes about 15-20 minutes</a:t>
            </a:r>
          </a:p>
          <a:p>
            <a:pPr defTabSz="945307">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1-4: </a:t>
            </a:r>
            <a:r>
              <a:rPr lang="en-GB" sz="1200" dirty="0"/>
              <a:t>Trainer asks participants to answer the following questions (one by one) by writing no more than three words per question on a sheet of paper. 	(4 min)</a:t>
            </a:r>
          </a:p>
          <a:p>
            <a:r>
              <a:rPr lang="en-GB" sz="1200" dirty="0"/>
              <a:t>Step 5: each participant chooses a partner and shares answers with him/her. (5 min) (</a:t>
            </a:r>
            <a:r>
              <a:rPr lang="en-GB" sz="1200" i="1" dirty="0"/>
              <a:t>online: two people per break out room</a:t>
            </a:r>
            <a:r>
              <a:rPr lang="en-GB" sz="1200" dirty="0"/>
              <a:t>)</a:t>
            </a:r>
          </a:p>
          <a:p>
            <a:r>
              <a:rPr lang="en-GB" sz="1200" dirty="0"/>
              <a:t>Step 6:  a 2 minutes roundup discussion is used by the trainer to collect possible answers on a flipchart. 	Hopefully, the observations of the participants point to the objective of this exercises: to become aware of one’s personal way of experiencing and dealing with anger, and to be able to recognise it. People become aware that anger is something we are all familiar with.</a:t>
            </a:r>
          </a:p>
          <a:p>
            <a:pPr defTabSz="945307">
              <a:defRPr/>
            </a:pPr>
            <a:endParaRPr lang="en-GB" sz="1200" dirty="0"/>
          </a:p>
          <a:p>
            <a:r>
              <a:rPr lang="en-GB" sz="1200" dirty="0"/>
              <a:t>Trainer closes the ice breaker by pointing at the most common answers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nl-NL" dirty="0"/>
          </a:p>
          <a:p>
            <a:pPr defTabSz="945307">
              <a:defRPr/>
            </a:pPr>
            <a:r>
              <a:rPr lang="nl-NL" dirty="0"/>
              <a:t>Background:</a:t>
            </a:r>
          </a:p>
          <a:p>
            <a:pPr defTabSz="945307">
              <a:defRPr/>
            </a:pPr>
            <a:r>
              <a:rPr lang="nl-NL" dirty="0" err="1"/>
              <a:t>If</a:t>
            </a:r>
            <a:r>
              <a:rPr lang="nl-NL" dirty="0"/>
              <a:t> fitting, trainer </a:t>
            </a:r>
            <a:r>
              <a:rPr lang="nl-NL" dirty="0" err="1"/>
              <a:t>can</a:t>
            </a:r>
            <a:r>
              <a:rPr lang="nl-NL" dirty="0"/>
              <a:t> </a:t>
            </a:r>
            <a:r>
              <a:rPr lang="nl-NL" dirty="0" err="1"/>
              <a:t>add</a:t>
            </a:r>
            <a:r>
              <a:rPr lang="nl-NL" dirty="0"/>
              <a:t> </a:t>
            </a:r>
            <a:r>
              <a:rPr lang="nl-NL" dirty="0" err="1"/>
              <a:t>that</a:t>
            </a:r>
            <a:r>
              <a:rPr lang="nl-NL" dirty="0"/>
              <a:t> a</a:t>
            </a:r>
            <a:r>
              <a:rPr lang="en-US" sz="1200" b="0" i="0" kern="1200" dirty="0" err="1">
                <a:solidFill>
                  <a:schemeClr val="tx1"/>
                </a:solidFill>
                <a:effectLst/>
                <a:latin typeface="+mn-lt"/>
                <a:ea typeface="+mn-ea"/>
                <a:cs typeface="+mn-cs"/>
              </a:rPr>
              <a:t>nger</a:t>
            </a:r>
            <a:r>
              <a:rPr lang="en-US" sz="1200" b="0" i="0" kern="1200" dirty="0">
                <a:solidFill>
                  <a:schemeClr val="tx1"/>
                </a:solidFill>
                <a:effectLst/>
                <a:latin typeface="+mn-lt"/>
                <a:ea typeface="+mn-ea"/>
                <a:cs typeface="+mn-cs"/>
              </a:rPr>
              <a:t> is often experienced as a physical reaction to (the interpretation of) the situation.</a:t>
            </a:r>
          </a:p>
          <a:p>
            <a:r>
              <a:rPr lang="en-US" sz="1200" b="0" i="0" kern="1200" dirty="0">
                <a:solidFill>
                  <a:schemeClr val="tx1"/>
                </a:solidFill>
                <a:effectLst/>
                <a:latin typeface="+mn-lt"/>
                <a:ea typeface="+mn-ea"/>
                <a:cs typeface="+mn-cs"/>
              </a:rPr>
              <a:t>These are examples of visible signs of it:</a:t>
            </a:r>
          </a:p>
          <a:p>
            <a:pPr marL="171450" lvl="0" indent="-171450">
              <a:buFont typeface="Arial" panose="020B0604020202020204" pitchFamily="34" charset="0"/>
              <a:buChar char="•"/>
            </a:pPr>
            <a:r>
              <a:rPr lang="en-US" sz="1200" dirty="0"/>
              <a:t>Physical tension</a:t>
            </a:r>
          </a:p>
          <a:p>
            <a:pPr marL="171450" lvl="0" indent="-171450">
              <a:buFont typeface="Arial" panose="020B0604020202020204" pitchFamily="34" charset="0"/>
              <a:buChar char="•"/>
            </a:pPr>
            <a:r>
              <a:rPr lang="en-US" sz="1200" dirty="0"/>
              <a:t>Jaw clenching or teeth grinding</a:t>
            </a:r>
          </a:p>
          <a:p>
            <a:pPr marL="171450" lvl="0" indent="-171450">
              <a:buFont typeface="Arial" panose="020B0604020202020204" pitchFamily="34" charset="0"/>
              <a:buChar char="•"/>
            </a:pPr>
            <a:r>
              <a:rPr lang="en-US" sz="1200" dirty="0"/>
              <a:t>Intense speech or </a:t>
            </a:r>
            <a:r>
              <a:rPr lang="en-US" sz="1200" dirty="0" err="1"/>
              <a:t>behaviour</a:t>
            </a:r>
            <a:r>
              <a:rPr lang="en-US" sz="1200" dirty="0"/>
              <a:t> </a:t>
            </a:r>
          </a:p>
          <a:p>
            <a:pPr marL="171450" lvl="0" indent="-171450">
              <a:buFont typeface="Arial" panose="020B0604020202020204" pitchFamily="34" charset="0"/>
              <a:buChar char="•"/>
            </a:pPr>
            <a:r>
              <a:rPr lang="en-US" sz="1200" dirty="0"/>
              <a:t>Whining or shouting</a:t>
            </a:r>
          </a:p>
          <a:p>
            <a:pPr marL="171450" lvl="0" indent="-171450">
              <a:buFont typeface="Arial" panose="020B0604020202020204" pitchFamily="34" charset="0"/>
              <a:buChar char="•"/>
            </a:pPr>
            <a:r>
              <a:rPr lang="en-US" sz="1200" dirty="0"/>
              <a:t>Restlessness or withdrawal</a:t>
            </a:r>
          </a:p>
          <a:p>
            <a:pPr marL="171450" lvl="0" indent="-171450">
              <a:buFont typeface="Arial" panose="020B0604020202020204" pitchFamily="34" charset="0"/>
              <a:buChar char="•"/>
            </a:pPr>
            <a:r>
              <a:rPr lang="en-US" sz="1200" dirty="0"/>
              <a:t>Pouting</a:t>
            </a:r>
          </a:p>
          <a:p>
            <a:pPr marL="171450" lvl="0" indent="-171450">
              <a:buFont typeface="Arial" panose="020B0604020202020204" pitchFamily="34" charset="0"/>
              <a:buChar char="•"/>
            </a:pPr>
            <a:r>
              <a:rPr lang="en-US" sz="1200" dirty="0"/>
              <a:t>Frowning eyebrows</a:t>
            </a:r>
          </a:p>
          <a:p>
            <a:pPr marL="171450" lvl="0" indent="-171450">
              <a:buFont typeface="Arial" panose="020B0604020202020204" pitchFamily="34" charset="0"/>
              <a:buChar char="•"/>
            </a:pPr>
            <a:r>
              <a:rPr lang="en-US" sz="1200" dirty="0"/>
              <a:t>Rolling of the eyes</a:t>
            </a:r>
          </a:p>
          <a:p>
            <a:pPr marL="171450" lvl="0" indent="-171450">
              <a:buFont typeface="Arial" panose="020B0604020202020204" pitchFamily="34" charset="0"/>
              <a:buChar char="•"/>
            </a:pPr>
            <a:r>
              <a:rPr lang="en-US" sz="1200" dirty="0"/>
              <a:t>...</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289129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https://vimeo.com/113623893</a:t>
            </a:r>
          </a:p>
          <a:p>
            <a:r>
              <a:rPr lang="en-GB" dirty="0"/>
              <a:t>@Trainer</a:t>
            </a:r>
          </a:p>
          <a:p>
            <a:r>
              <a:rPr lang="en-GB" dirty="0"/>
              <a:t>Clip to illustrate the connection between anger and radicalisation (show 9.46-12.42 min)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11394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A few notions about anger</a:t>
            </a:r>
          </a:p>
          <a:p>
            <a:r>
              <a:rPr lang="en-GB" dirty="0"/>
              <a:t>One of the causal factors that has been examined by researchers is </a:t>
            </a:r>
            <a:r>
              <a:rPr lang="en-GB" i="1" dirty="0"/>
              <a:t>experienced injustice</a:t>
            </a:r>
            <a:r>
              <a:rPr lang="en-GB" dirty="0"/>
              <a:t>, like unfair treatment, relative deprivation, immorality etc.</a:t>
            </a:r>
          </a:p>
          <a:p>
            <a:endParaRPr lang="en-GB" dirty="0"/>
          </a:p>
          <a:p>
            <a:r>
              <a:rPr lang="en-GB" dirty="0"/>
              <a:t>This can become a push factor to radicalisation, especially when people feel insecure, or are not able to control certain emotions. </a:t>
            </a:r>
          </a:p>
          <a:p>
            <a:r>
              <a:rPr lang="en-GB" dirty="0"/>
              <a:t>P19 </a:t>
            </a:r>
            <a:r>
              <a:rPr lang="en-GB" dirty="0" err="1"/>
              <a:t>Kees</a:t>
            </a:r>
            <a:r>
              <a:rPr lang="en-GB" dirty="0"/>
              <a:t> van den Bos (2019)</a:t>
            </a:r>
          </a:p>
          <a:p>
            <a:endParaRPr lang="en-GB" dirty="0"/>
          </a:p>
          <a:p>
            <a:r>
              <a:rPr lang="en-GB" dirty="0"/>
              <a:t>The anger pushes them away from mainstream society, because it causes a negative association.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When people are angry it is often not the only emotion in play.</a:t>
            </a:r>
          </a:p>
          <a:p>
            <a:endParaRPr lang="en-GB" dirty="0"/>
          </a:p>
          <a:p>
            <a:r>
              <a:rPr lang="en-GB" dirty="0"/>
              <a:t>Anger as second-hand emotion</a:t>
            </a:r>
          </a:p>
          <a:p>
            <a:r>
              <a:rPr lang="en-US" sz="1200" b="0" i="0" kern="1200" dirty="0">
                <a:solidFill>
                  <a:schemeClr val="tx1"/>
                </a:solidFill>
                <a:effectLst/>
                <a:latin typeface="+mn-lt"/>
                <a:ea typeface="+mn-ea"/>
                <a:cs typeface="+mn-cs"/>
              </a:rPr>
              <a:t>Anger can be a fundamental and primary emotion, but is also often called a secondary emotion because we tend to resort to anger in order to protect ourselves from or cover up other vulnerable feelings. A primary feeling is what is felt immediately before we feel anger. We almost always feel something else first before we get angry. We might first feel afraid, attacked, offended, disrespected, forced, trapped, or pressured. If any of these feelings are intense enough, we think of the emotion as anger.</a:t>
            </a:r>
          </a:p>
          <a:p>
            <a:r>
              <a:rPr lang="en-US" sz="1200" b="0" i="0" kern="1200" dirty="0">
                <a:solidFill>
                  <a:schemeClr val="tx1"/>
                </a:solidFill>
                <a:effectLst/>
                <a:latin typeface="+mn-lt"/>
                <a:ea typeface="+mn-ea"/>
                <a:cs typeface="+mn-cs"/>
              </a:rPr>
              <a:t>As the drawing illustrates, anger is like an iceberg in that only some of the emotions are visible. The other emotions exist "below the water line" where they are not immediately obvious to outside observers. (</a:t>
            </a:r>
            <a:r>
              <a:rPr lang="nl-NL" dirty="0">
                <a:hlinkClick r:id="rId3"/>
              </a:rPr>
              <a:t>http://creducation.net/resources/anger_management/anger__a_secondary_emotion.html</a:t>
            </a:r>
            <a:r>
              <a:rPr lang="nl-NL" dirty="0"/>
              <a: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Why do you think this could be relevant in this context?</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34</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600" dirty="0"/>
              <a:t>Concluding, anger</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600" dirty="0"/>
              <a:t>is considered a natural and mostly automatic response to adverse acts </a:t>
            </a:r>
          </a:p>
          <a:p>
            <a:pPr marL="285750" indent="-285750">
              <a:lnSpc>
                <a:spcPct val="90000"/>
              </a:lnSpc>
              <a:buFont typeface="Arial" panose="020B0604020202020204" pitchFamily="34" charset="0"/>
              <a:buChar char="•"/>
            </a:pPr>
            <a:r>
              <a:rPr lang="en-GB" sz="1600" dirty="0"/>
              <a:t>Anger is a </a:t>
            </a:r>
            <a:r>
              <a:rPr lang="en-GB" sz="1600" b="1" dirty="0"/>
              <a:t>fundamental emotion.</a:t>
            </a:r>
            <a:r>
              <a:rPr lang="en-GB" sz="1600" dirty="0"/>
              <a:t> </a:t>
            </a:r>
            <a:r>
              <a:rPr lang="en-GB" sz="1600" baseline="0" dirty="0"/>
              <a:t> And it often takes the place of an underlying emotion. </a:t>
            </a:r>
            <a:r>
              <a:rPr lang="en-GB" sz="1600" dirty="0"/>
              <a:t>Some</a:t>
            </a:r>
            <a:r>
              <a:rPr lang="en-GB" sz="1600" baseline="0" dirty="0"/>
              <a:t> people feel it is a ‘bad’ or negative emotion, others say it only becomes a problem when someone is holding on to anger and it becomes chronical.</a:t>
            </a:r>
            <a:endParaRPr lang="en-GB" sz="1600" dirty="0"/>
          </a:p>
          <a:p>
            <a:pPr marL="285750" indent="-285750">
              <a:lnSpc>
                <a:spcPct val="90000"/>
              </a:lnSpc>
              <a:buFont typeface="Arial" panose="020B0604020202020204" pitchFamily="34" charset="0"/>
              <a:buChar char="•"/>
            </a:pPr>
            <a:r>
              <a:rPr lang="en-GB" sz="1600" dirty="0"/>
              <a:t>As explained before, anger is a </a:t>
            </a:r>
            <a:r>
              <a:rPr lang="en-GB" sz="1600" b="1" dirty="0"/>
              <a:t>push factor </a:t>
            </a:r>
            <a:r>
              <a:rPr lang="en-GB" sz="1600" dirty="0"/>
              <a:t>towards radicalisation </a:t>
            </a:r>
          </a:p>
          <a:p>
            <a:pPr marL="742950" lvl="1" indent="-285750">
              <a:lnSpc>
                <a:spcPct val="90000"/>
              </a:lnSpc>
              <a:buFont typeface="Arial" panose="020B0604020202020204" pitchFamily="34" charset="0"/>
              <a:buChar char="•"/>
            </a:pPr>
            <a:r>
              <a:rPr lang="en-GB" sz="1800" dirty="0"/>
              <a:t>together with a sense of identity /‘quest for significance’, individual frustration and insult, cognitive-social factors like risk taking and reduced social contact, personal victimization, displacement of aggression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600" b="1" dirty="0"/>
              <a:t>Learning to manage anger properly is a skill, </a:t>
            </a:r>
            <a:r>
              <a:rPr lang="en-GB" sz="1600" dirty="0"/>
              <a:t>i</a:t>
            </a:r>
            <a:r>
              <a:rPr lang="en-GB" sz="1600" b="1" dirty="0"/>
              <a:t>t </a:t>
            </a:r>
            <a:r>
              <a:rPr lang="en-GB" sz="1600" dirty="0"/>
              <a:t>does not come by instinct. It is related to how we place a threshold to a complex interplay with other emotions.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People who are incapable of getting angry are also incapable of standing up for themselves. </a:t>
            </a:r>
            <a:r>
              <a:rPr lang="en-GB" sz="1600" b="1" dirty="0">
                <a:latin typeface="Calibri" panose="020F0502020204030204" pitchFamily="34" charset="0"/>
                <a:ea typeface="Calibri" panose="020F0502020204030204" pitchFamily="34" charset="0"/>
                <a:cs typeface="Times New Roman" panose="02020603050405020304" pitchFamily="18" charset="0"/>
              </a:rPr>
              <a:t>It is important then that people learn how to express anger appropriately.</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People need to learn healthy and socially respectful ways to express angry feelings,</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i="1" dirty="0">
                <a:latin typeface="Calibri" panose="020F0502020204030204" pitchFamily="34" charset="0"/>
                <a:ea typeface="Calibri" panose="020F0502020204030204" pitchFamily="34" charset="0"/>
                <a:cs typeface="Times New Roman" panose="02020603050405020304" pitchFamily="18" charset="0"/>
              </a:rPr>
              <a:t>and to not to let anger get out of control to the point where it negatively affects relationships, employability and health</a:t>
            </a:r>
            <a:r>
              <a:rPr lang="en-GB" sz="1600" dirty="0">
                <a:latin typeface="Calibri" panose="020F0502020204030204" pitchFamily="34" charset="0"/>
                <a:ea typeface="Calibri" panose="020F0502020204030204" pitchFamily="34" charset="0"/>
                <a:cs typeface="Times New Roman" panose="02020603050405020304" pitchFamily="18" charset="0"/>
              </a:rPr>
              <a:t>.</a:t>
            </a:r>
            <a:r>
              <a:rPr lang="ro-RO" sz="1600" dirty="0"/>
              <a:t> </a:t>
            </a:r>
          </a:p>
          <a:p>
            <a:pPr marL="285750" indent="-285750">
              <a:buFont typeface="Arial" panose="020B0604020202020204" pitchFamily="34" charset="0"/>
              <a:buChar char="•"/>
            </a:pPr>
            <a:r>
              <a:rPr lang="en-GB" sz="1600" dirty="0"/>
              <a:t>It is more satisfying to feel angry than to acknowledge the painful feelings associated with vulnerability.</a:t>
            </a:r>
            <a:endParaRPr lang="ro-RO" sz="1600" dirty="0"/>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materials will be presented on two platforms</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website and show where exactly, also point out the evaluation materials</a:t>
            </a:r>
          </a:p>
          <a:p>
            <a:endParaRPr lang="en-US" dirty="0"/>
          </a:p>
          <a:p>
            <a:r>
              <a:rPr lang="en-US" dirty="0"/>
              <a:t>Additional information and training can be found on the EU training platform Hermes</a:t>
            </a:r>
          </a:p>
          <a:p>
            <a:r>
              <a:rPr lang="en-US" dirty="0"/>
              <a:t>https://www.traininghermes.eu/</a:t>
            </a:r>
          </a:p>
          <a:p>
            <a:r>
              <a:rPr lang="en-US" dirty="0"/>
              <a:t>Go to the website, explain how they can register and show our e-learning (make sure you have an account so you can access the course)</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None/>
            </a:pPr>
            <a:r>
              <a:rPr lang="en-GB" sz="1400" dirty="0"/>
              <a:t>Exercises</a:t>
            </a:r>
          </a:p>
          <a:p>
            <a:pPr marL="385763" indent="-385763">
              <a:buFont typeface="+mj-lt"/>
              <a:buAutoNum type="arabicPeriod"/>
            </a:pPr>
            <a:r>
              <a:rPr lang="en-GB" sz="1200" dirty="0"/>
              <a:t>Coaching and parenting</a:t>
            </a:r>
            <a:br>
              <a:rPr lang="en-GB" sz="1200" dirty="0"/>
            </a:br>
            <a:r>
              <a:rPr lang="en-GB" sz="1200" i="1" dirty="0"/>
              <a:t>Make your own role model </a:t>
            </a:r>
          </a:p>
          <a:p>
            <a:pPr marL="385763" indent="-385763">
              <a:buFont typeface="+mj-lt"/>
              <a:buAutoNum type="arabicPeriod"/>
            </a:pPr>
            <a:r>
              <a:rPr lang="en-GB" sz="1200" dirty="0"/>
              <a:t>Critical thinking </a:t>
            </a:r>
            <a:br>
              <a:rPr lang="en-GB" sz="1200" dirty="0"/>
            </a:br>
            <a:r>
              <a:rPr lang="en-GB" sz="1200" i="1" dirty="0"/>
              <a:t>Try one sentence</a:t>
            </a:r>
          </a:p>
          <a:p>
            <a:pPr marL="385763" indent="-385763">
              <a:buFont typeface="+mj-lt"/>
              <a:buAutoNum type="arabicPeriod"/>
            </a:pPr>
            <a:r>
              <a:rPr lang="en-GB" sz="1200" dirty="0"/>
              <a:t>Anger Management</a:t>
            </a:r>
            <a:br>
              <a:rPr lang="en-GB" sz="1200" dirty="0"/>
            </a:br>
            <a:r>
              <a:rPr lang="en-GB" sz="1200" i="1" dirty="0"/>
              <a:t>How do you know you’re angry?</a:t>
            </a:r>
          </a:p>
          <a:p>
            <a:pPr marL="0" indent="0">
              <a:buNone/>
            </a:pP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37</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a:t>Sources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Ulrike </a:t>
            </a:r>
            <a:r>
              <a:rPr lang="en-GB" dirty="0" err="1"/>
              <a:t>Meinhof</a:t>
            </a:r>
            <a:r>
              <a:rPr lang="en-GB" dirty="0"/>
              <a:t> - https://www.idrlabs.com/enfp.php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Ayman Zawahiri – </a:t>
            </a:r>
            <a:r>
              <a:rPr lang="en-GB" dirty="0" err="1"/>
              <a:t>leider</a:t>
            </a:r>
            <a:r>
              <a:rPr lang="en-GB" dirty="0"/>
              <a:t> van Al-Qaida (</a:t>
            </a:r>
            <a:r>
              <a:rPr lang="en-GB" dirty="0" err="1"/>
              <a:t>opvolger</a:t>
            </a:r>
            <a:r>
              <a:rPr lang="en-GB" dirty="0"/>
              <a:t> van Bin Laden)  source: www.aawsat.com</a:t>
            </a:r>
          </a:p>
          <a:p>
            <a:r>
              <a:rPr lang="en-GB" dirty="0"/>
              <a:t>Timothy McVeigh – alchetron.com</a:t>
            </a:r>
            <a:endParaRPr lang="en-GB" b="0" i="0" dirty="0">
              <a:solidFill>
                <a:srgbClr val="333333"/>
              </a:solidFill>
              <a:effectLst/>
              <a:latin typeface="TimesDigitalW04-Regular"/>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r>
              <a:rPr lang="en-GB" dirty="0"/>
              <a:t>The first point we stress during the workshops is that </a:t>
            </a:r>
            <a:r>
              <a:rPr lang="en-US" dirty="0" err="1"/>
              <a:t>radicalisation</a:t>
            </a:r>
            <a:r>
              <a:rPr lang="en-US" dirty="0"/>
              <a:t> can happen across different ideologies</a:t>
            </a:r>
          </a:p>
          <a:p>
            <a:endParaRPr lang="en-GB" dirty="0"/>
          </a:p>
          <a:p>
            <a:r>
              <a:rPr lang="en-GB" dirty="0"/>
              <a:t>Sources images (Via SINYO’s Shutterstock account): </a:t>
            </a:r>
          </a:p>
          <a:p>
            <a:pPr marL="228600" indent="-228600">
              <a:buAutoNum type="arabicPeriod"/>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2800" b="0" i="0" dirty="0">
                <a:effectLst/>
                <a:latin typeface="Roboto"/>
              </a:rPr>
              <a:t>Mexico City, Mexico, 03/08/2020: woman belonging to a radical feminist group is seen destroying a glass window during the women’s day protest</a:t>
            </a:r>
          </a:p>
          <a:p>
            <a:pPr marL="228600" indent="-228600">
              <a:buAutoNum type="arabicPeriod"/>
            </a:pPr>
            <a:endPar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Some</a:t>
            </a:r>
            <a:r>
              <a:rPr lang="nl-NL" dirty="0"/>
              <a:t> </a:t>
            </a:r>
            <a:r>
              <a:rPr lang="nl-NL" dirty="0" err="1"/>
              <a:t>examples</a:t>
            </a:r>
            <a:endParaRPr lang="nl-NL" dirty="0"/>
          </a:p>
          <a:p>
            <a:endParaRPr lang="en-GB" dirty="0"/>
          </a:p>
          <a:p>
            <a:r>
              <a:rPr lang="en-GB" dirty="0">
                <a:hlinkClick r:id="rId3"/>
              </a:rPr>
              <a:t>https://www.youtube.com/watch?v=NFrU9egvhbs</a:t>
            </a:r>
            <a:r>
              <a:rPr lang="en-GB" dirty="0"/>
              <a:t> (3.53m clip from FAST- Families against Stress and Trauma, about British young people who travelled to Syria, unexpected to their families)</a:t>
            </a:r>
          </a:p>
          <a:p>
            <a:endParaRPr lang="en-GB" dirty="0"/>
          </a:p>
          <a:p>
            <a:r>
              <a:rPr lang="en-GB" dirty="0"/>
              <a:t>(Embed link: &lt;iframe width="560" height="315" </a:t>
            </a:r>
            <a:r>
              <a:rPr lang="en-GB" dirty="0" err="1"/>
              <a:t>src</a:t>
            </a:r>
            <a:r>
              <a:rPr lang="en-GB" dirty="0"/>
              <a:t>="https://www.youtube.com/embed/NFrU9egvhbs" frameborder="0" allow="accelerometer; </a:t>
            </a:r>
            <a:r>
              <a:rPr lang="en-GB" dirty="0" err="1"/>
              <a:t>autoplay</a:t>
            </a:r>
            <a:r>
              <a:rPr lang="en-GB" dirty="0"/>
              <a:t>; clipboard-write; encrypted-media; gyroscope; picture-in-picture" </a:t>
            </a:r>
            <a:r>
              <a:rPr lang="en-GB" dirty="0" err="1"/>
              <a:t>allowfullscreen</a:t>
            </a:r>
            <a:r>
              <a:rPr lang="en-GB" dirty="0"/>
              <a:t>&gt;&lt;/iframe&gt;)</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186480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No fixed path to radicalisation, but recurring characteristics and factors</a:t>
            </a:r>
          </a:p>
          <a:p>
            <a:r>
              <a:rPr lang="en-GB" noProof="0" dirty="0"/>
              <a:t>Seven of these are being addressed in this project. They were discussed with over 130 first line practitioners in interviews and focus groups. As a result 7 workshops were created and tested in experimental labs.</a:t>
            </a:r>
            <a:r>
              <a:rPr lang="en-GB" baseline="0" noProof="0" dirty="0"/>
              <a:t> </a:t>
            </a:r>
          </a:p>
          <a:p>
            <a:endParaRPr lang="en-GB" baseline="0" noProof="0" dirty="0"/>
          </a:p>
          <a:p>
            <a:r>
              <a:rPr lang="en-GB" baseline="0" noProof="0" dirty="0"/>
              <a:t>This was the period COVID-19 hit us all. So we had to convert the Labs and later also the TTT to online courses</a:t>
            </a:r>
          </a:p>
          <a:p>
            <a:endParaRPr lang="en-GB" baseline="0" noProof="0" dirty="0"/>
          </a:p>
          <a:p>
            <a:r>
              <a:rPr lang="en-GB" baseline="0" noProof="0" dirty="0"/>
              <a:t>We executed Train the Trainer sessions in 6 countries to instruct practitioners on the workshops, we conducted surveys to collect feedback and check for usefulness. Positive feedback</a:t>
            </a:r>
          </a:p>
          <a:p>
            <a:endParaRPr lang="en-GB" baseline="0" noProof="0" dirty="0"/>
          </a:p>
          <a:p>
            <a:r>
              <a:rPr lang="en-GB" baseline="0" noProof="0" dirty="0"/>
              <a:t>We also created an e-learning</a:t>
            </a:r>
          </a:p>
          <a:p>
            <a:endParaRPr lang="en-GB" baseline="0" noProof="0" dirty="0"/>
          </a:p>
          <a:p>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25476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The e-learning</a:t>
            </a:r>
            <a:endParaRPr lang="en-GB" baseline="0" noProof="0" dirty="0"/>
          </a:p>
          <a:p>
            <a:endParaRPr lang="en-GB" noProof="0" dirty="0"/>
          </a:p>
          <a:p>
            <a:pPr marL="171450" indent="-171450">
              <a:buFont typeface="Arial" panose="020B0604020202020204" pitchFamily="34" charset="0"/>
              <a:buChar char="•"/>
            </a:pPr>
            <a:r>
              <a:rPr lang="en-GB" baseline="0" noProof="0" dirty="0"/>
              <a:t>Made up of 6 modules</a:t>
            </a:r>
          </a:p>
          <a:p>
            <a:pPr marL="171450" indent="-171450">
              <a:buFont typeface="Arial" panose="020B0604020202020204" pitchFamily="34" charset="0"/>
              <a:buChar char="•"/>
            </a:pPr>
            <a:r>
              <a:rPr lang="en-GB" baseline="0" noProof="0" dirty="0"/>
              <a:t>Available on </a:t>
            </a:r>
          </a:p>
          <a:p>
            <a:pPr marL="171450" indent="-171450">
              <a:buFont typeface="Arial" panose="020B0604020202020204" pitchFamily="34" charset="0"/>
              <a:buChar char="•"/>
            </a:pPr>
            <a:endParaRPr lang="en-GB" baseline="0" noProof="0" dirty="0"/>
          </a:p>
          <a:p>
            <a:pPr marL="0" indent="0">
              <a:buFont typeface="Arial" panose="020B0604020202020204" pitchFamily="34" charset="0"/>
              <a:buNone/>
            </a:pPr>
            <a:r>
              <a:rPr lang="en-GB" baseline="0" noProof="0" dirty="0"/>
              <a:t>I will show more of the e-learning later</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153455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The seven workshops</a:t>
            </a:r>
            <a:endParaRPr lang="en-GB" baseline="0" noProof="0" dirty="0"/>
          </a:p>
          <a:p>
            <a:endParaRPr lang="en-GB" noProof="0" dirty="0"/>
          </a:p>
          <a:p>
            <a:pPr marL="171450" indent="-171450">
              <a:buFont typeface="Arial" panose="020B0604020202020204" pitchFamily="34" charset="0"/>
              <a:buChar char="•"/>
            </a:pPr>
            <a:r>
              <a:rPr lang="en-GB" baseline="0" noProof="0" dirty="0"/>
              <a:t>The first three working on individual skills (</a:t>
            </a:r>
            <a:r>
              <a:rPr lang="en-GB" sz="1200" b="0" i="0" u="none" strike="noStrike" baseline="0" dirty="0">
                <a:solidFill>
                  <a:srgbClr val="000000"/>
                </a:solidFill>
                <a:latin typeface="Calibri" panose="020F0502020204030204" pitchFamily="34" charset="0"/>
              </a:rPr>
              <a:t>individual capacity building in the face of adverse conditions)</a:t>
            </a:r>
            <a:r>
              <a:rPr lang="en-GB" baseline="0" noProof="0" dirty="0"/>
              <a:t>,</a:t>
            </a:r>
          </a:p>
          <a:p>
            <a:pPr marL="171450" indent="-171450">
              <a:buFont typeface="Arial" panose="020B0604020202020204" pitchFamily="34" charset="0"/>
              <a:buChar char="•"/>
            </a:pPr>
            <a:r>
              <a:rPr lang="en-GB" baseline="0" noProof="0" dirty="0"/>
              <a:t>The second group are about empowering the surroundings of youths  (</a:t>
            </a:r>
            <a:r>
              <a:rPr lang="en-GB" sz="1200" b="0" i="0" u="none" strike="noStrike" baseline="0" dirty="0">
                <a:solidFill>
                  <a:srgbClr val="000000"/>
                </a:solidFill>
                <a:latin typeface="Calibri" panose="020F0502020204030204" pitchFamily="34" charset="0"/>
              </a:rPr>
              <a:t>community empowerment and resilience to social polarization, radicalization and violent extremism)</a:t>
            </a:r>
            <a:r>
              <a:rPr lang="en-GB" sz="1200" b="0" i="0" u="none" strike="noStrike" baseline="0" noProof="0" dirty="0">
                <a:solidFill>
                  <a:srgbClr val="000000"/>
                </a:solidFill>
                <a:latin typeface="Calibri" panose="020F0502020204030204" pitchFamily="34" charset="0"/>
              </a:rPr>
              <a:t> </a:t>
            </a:r>
            <a:r>
              <a:rPr lang="en-GB" baseline="0" noProof="0" dirty="0"/>
              <a:t>and </a:t>
            </a:r>
          </a:p>
          <a:p>
            <a:pPr marL="171450" indent="-171450">
              <a:buFont typeface="Arial" panose="020B0604020202020204" pitchFamily="34" charset="0"/>
              <a:buChar char="•"/>
            </a:pPr>
            <a:r>
              <a:rPr lang="en-GB" baseline="0" noProof="0" dirty="0"/>
              <a:t>The last workshop is about effective state response. (</a:t>
            </a:r>
            <a:r>
              <a:rPr lang="en-GB" sz="1200" b="0" i="0" u="none" strike="noStrike" baseline="0" dirty="0">
                <a:solidFill>
                  <a:srgbClr val="000000"/>
                </a:solidFill>
                <a:latin typeface="Calibri" panose="020F0502020204030204" pitchFamily="34" charset="0"/>
              </a:rPr>
              <a:t>moderate and proportionate response of the governmental and security institutions against provocations and latent conflicts)</a:t>
            </a:r>
            <a:endParaRPr lang="en-GB" baseline="0" noProof="0" dirty="0"/>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r>
              <a:rPr lang="en-GB" baseline="0" noProof="0" dirty="0"/>
              <a:t>The idea is that these workshops will be executed by the people that we have trained in the Train the Trainer (TTT) sessions.</a:t>
            </a:r>
          </a:p>
          <a:p>
            <a:endParaRPr lang="en-GB" noProof="0" dirty="0"/>
          </a:p>
          <a:p>
            <a:r>
              <a:rPr lang="en-GB" sz="1800" b="0" i="0" u="none" strike="noStrike" baseline="0" dirty="0">
                <a:solidFill>
                  <a:srgbClr val="000000"/>
                </a:solidFill>
                <a:latin typeface="Calibri" panose="020F0502020204030204" pitchFamily="34" charset="0"/>
              </a:rPr>
              <a:t>Today’s workshop will </a:t>
            </a:r>
            <a:r>
              <a:rPr lang="en-GB" sz="1800" noProof="0" dirty="0"/>
              <a:t>show you information and examples of 3 of the 7 workshops. You will see that they</a:t>
            </a:r>
            <a:r>
              <a:rPr lang="en-GB" sz="1800" b="0" i="0" u="none" strike="noStrike" baseline="0" dirty="0">
                <a:solidFill>
                  <a:srgbClr val="000000"/>
                </a:solidFill>
                <a:latin typeface="Calibri" panose="020F0502020204030204" pitchFamily="34" charset="0"/>
              </a:rPr>
              <a:t> offer practical, hands-on strategies and personal skills of </a:t>
            </a:r>
            <a:r>
              <a:rPr lang="en-GB" sz="1800" b="0" i="1" u="none" strike="noStrike" baseline="0" dirty="0">
                <a:solidFill>
                  <a:srgbClr val="000000"/>
                </a:solidFill>
                <a:latin typeface="Calibri" panose="020F0502020204030204" pitchFamily="34" charset="0"/>
              </a:rPr>
              <a:t>coaching &amp; parenting, critical thinking, anger management, (make a choice). </a:t>
            </a:r>
            <a:endParaRPr lang="en-GB" i="1"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We will show you information and examples of exercises of each topic. The basic idea is that after today, you will understand the set-up of the workshops created in project ARMOUR.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Tomorrow’s workshop will highlight the other four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2085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7364" y="1952101"/>
            <a:ext cx="3451093"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5" y="4933674"/>
            <a:ext cx="4767615"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000117" y="4306676"/>
            <a:ext cx="41655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4000111" y="4114800"/>
            <a:ext cx="416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601" y="1676400"/>
            <a:ext cx="2157595" cy="1233858"/>
          </a:xfrm>
          <a:prstGeom prst="rect">
            <a:avLst/>
          </a:prstGeom>
        </p:spPr>
      </p:pic>
      <p:sp>
        <p:nvSpPr>
          <p:cNvPr id="6" name="Footer Placeholder 5"/>
          <p:cNvSpPr>
            <a:spLocks noGrp="1"/>
          </p:cNvSpPr>
          <p:nvPr>
            <p:ph type="ftr" sz="quarter" idx="11"/>
          </p:nvPr>
        </p:nvSpPr>
        <p:spPr>
          <a:xfrm>
            <a:off x="4684156" y="4724407"/>
            <a:ext cx="2844800" cy="365125"/>
          </a:xfrm>
        </p:spPr>
        <p:txBody>
          <a:bodyPr/>
          <a:lstStyle/>
          <a:p>
            <a:r>
              <a:rPr lang="en-US"/>
              <a:t>www.armourproject.eu</a:t>
            </a:r>
          </a:p>
        </p:txBody>
      </p:sp>
      <p:sp>
        <p:nvSpPr>
          <p:cNvPr id="11" name="Text Placeholder 2"/>
          <p:cNvSpPr>
            <a:spLocks noGrp="1"/>
          </p:cNvSpPr>
          <p:nvPr>
            <p:ph type="body" sz="quarter" idx="13" hasCustomPrompt="1"/>
          </p:nvPr>
        </p:nvSpPr>
        <p:spPr>
          <a:xfrm>
            <a:off x="2336805" y="3378201"/>
            <a:ext cx="7806265"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5" y="4933674"/>
            <a:ext cx="4767615"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contrast="9000"/>
                    </a14:imgEffect>
                  </a14:imgLayer>
                </a14:imgProps>
              </a:ext>
              <a:ext uri="{28A0092B-C50C-407E-A947-70E740481C1C}">
                <a14:useLocalDpi xmlns:a14="http://schemas.microsoft.com/office/drawing/2010/main" val="0"/>
              </a:ext>
            </a:extLst>
          </a:blip>
          <a:stretch>
            <a:fillRect/>
          </a:stretch>
        </p:blipFill>
        <p:spPr>
          <a:xfrm>
            <a:off x="4778508" y="2286000"/>
            <a:ext cx="2841493" cy="1676400"/>
          </a:xfrm>
          <a:prstGeom prst="rect">
            <a:avLst/>
          </a:prstGeom>
        </p:spPr>
      </p:pic>
    </p:spTree>
    <p:extLst>
      <p:ext uri="{BB962C8B-B14F-4D97-AF65-F5344CB8AC3E}">
        <p14:creationId xmlns:p14="http://schemas.microsoft.com/office/powerpoint/2010/main" val="204978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2" name="Title 1"/>
          <p:cNvSpPr>
            <a:spLocks noGrp="1"/>
          </p:cNvSpPr>
          <p:nvPr>
            <p:ph type="ctrTitle"/>
          </p:nvPr>
        </p:nvSpPr>
        <p:spPr>
          <a:xfrm>
            <a:off x="914400" y="2111378"/>
            <a:ext cx="10363200" cy="1470025"/>
          </a:xfrm>
          <a:solidFill>
            <a:schemeClr val="bg1">
              <a:alpha val="30000"/>
            </a:schemeClr>
          </a:solidFill>
          <a:effectLst/>
        </p:spPr>
        <p:txBody>
          <a:bodyPr>
            <a:normAutofit/>
          </a:bodyPr>
          <a:lstStyle>
            <a:lvl1pPr>
              <a:defRPr lang="en-US" sz="4000" b="0" dirty="0">
                <a:solidFill>
                  <a:schemeClr val="bg1"/>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p:nvPr>
        </p:nvSpPr>
        <p:spPr>
          <a:xfrm>
            <a:off x="914400" y="3733800"/>
            <a:ext cx="10363200" cy="1219200"/>
          </a:xfrm>
          <a:solidFill>
            <a:schemeClr val="bg1">
              <a:alpha val="90000"/>
            </a:schemeClr>
          </a:solidFill>
          <a:effectLst>
            <a:reflection blurRad="6350" stA="50000" endA="300" endPos="55000" dir="5400000" sy="-100000" algn="bl" rotWithShape="0"/>
          </a:effectLst>
        </p:spPr>
        <p:txBody>
          <a:bodyPr>
            <a:normAutofit/>
          </a:bodyPr>
          <a:lstStyle>
            <a:lvl1pPr marL="0" indent="0" algn="ctr">
              <a:buNone/>
              <a:defRPr sz="2400" b="0">
                <a:solidFill>
                  <a:schemeClr val="tx1">
                    <a:lumMod val="75000"/>
                    <a:lumOff val="2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14400" y="6356353"/>
            <a:ext cx="2540000" cy="365125"/>
          </a:xfrm>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
        <p:nvSpPr>
          <p:cNvPr id="13" name="Rectangle 12"/>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Tree>
    <p:extLst>
      <p:ext uri="{BB962C8B-B14F-4D97-AF65-F5344CB8AC3E}">
        <p14:creationId xmlns:p14="http://schemas.microsoft.com/office/powerpoint/2010/main" val="286213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2" name="Title 1"/>
          <p:cNvSpPr>
            <a:spLocks noGrp="1"/>
          </p:cNvSpPr>
          <p:nvPr>
            <p:ph type="ctrTitle"/>
          </p:nvPr>
        </p:nvSpPr>
        <p:spPr>
          <a:xfrm>
            <a:off x="914400" y="2111378"/>
            <a:ext cx="10363200" cy="1470025"/>
          </a:xfrm>
          <a:solidFill>
            <a:srgbClr val="0770B1">
              <a:alpha val="75000"/>
            </a:srgbClr>
          </a:solidFill>
          <a:effectLst/>
        </p:spPr>
        <p:txBody>
          <a:bodyPr>
            <a:normAutofit/>
          </a:bodyPr>
          <a:lstStyle>
            <a:lvl1pPr>
              <a:defRPr lang="en-US" sz="4000" b="0" dirty="0">
                <a:solidFill>
                  <a:schemeClr val="bg1"/>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p:nvPr>
        </p:nvSpPr>
        <p:spPr>
          <a:xfrm>
            <a:off x="914400" y="3733800"/>
            <a:ext cx="10363200" cy="1219200"/>
          </a:xfrm>
          <a:solidFill>
            <a:schemeClr val="bg1">
              <a:alpha val="90000"/>
            </a:schemeClr>
          </a:solidFill>
          <a:effectLst/>
        </p:spPr>
        <p:txBody>
          <a:bodyPr>
            <a:normAutofit/>
          </a:bodyPr>
          <a:lstStyle>
            <a:lvl1pPr marL="0" indent="0" algn="ctr">
              <a:buNone/>
              <a:defRPr sz="2400" b="0">
                <a:solidFill>
                  <a:schemeClr val="tx1">
                    <a:lumMod val="75000"/>
                    <a:lumOff val="2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14400" y="6356353"/>
            <a:ext cx="2540000" cy="365125"/>
          </a:xfrm>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
        <p:nvSpPr>
          <p:cNvPr id="13" name="Rectangle 12"/>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Tree>
    <p:extLst>
      <p:ext uri="{BB962C8B-B14F-4D97-AF65-F5344CB8AC3E}">
        <p14:creationId xmlns:p14="http://schemas.microsoft.com/office/powerpoint/2010/main" val="93769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8" name="Rectangle 7"/>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1447800"/>
            <a:ext cx="10363200" cy="685800"/>
          </a:xfrm>
          <a:solidFill>
            <a:schemeClr val="bg1">
              <a:lumMod val="95000"/>
              <a:alpha val="40000"/>
            </a:schemeClr>
          </a:solidFill>
          <a:effectLst>
            <a:reflection blurRad="6350" stA="50000" endA="300" endPos="5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914399" y="2286000"/>
            <a:ext cx="10363200" cy="3733800"/>
          </a:xfrm>
          <a:solidFill>
            <a:schemeClr val="bg1"/>
          </a:solidFill>
          <a:effectLst>
            <a:reflection blurRad="6350" stA="52000" endA="300" endPos="21000" dir="5400000" sy="-100000" algn="bl" rotWithShape="0"/>
          </a:effectLst>
        </p:spPr>
        <p:txBody>
          <a:bodyPr>
            <a:normAutofit/>
          </a:bodyPr>
          <a:lstStyle>
            <a:lvl1pPr>
              <a:defRPr sz="2400">
                <a:solidFill>
                  <a:schemeClr val="tx1">
                    <a:lumMod val="75000"/>
                    <a:lumOff val="25000"/>
                  </a:schemeClr>
                </a:solidFill>
              </a:defRPr>
            </a:lvl1pPr>
          </a:lstStyle>
          <a:p>
            <a:pPr lvl="0"/>
            <a:r>
              <a:rPr lang="en-US" dirty="0"/>
              <a:t>Click to edit Master text styles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878058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8" name="Rectangle 7"/>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1447800"/>
            <a:ext cx="10363200" cy="685800"/>
          </a:xfrm>
          <a:solidFill>
            <a:srgbClr val="0770B1">
              <a:alpha val="90000"/>
            </a:srgbClr>
          </a:solidFill>
          <a:effectLst>
            <a:reflection blurRad="6350" stA="50000" endA="300" endPos="5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14400" y="2286000"/>
            <a:ext cx="103632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2728718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8" name="Rectangle 7"/>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17" name="Text Placeholder 16"/>
          <p:cNvSpPr>
            <a:spLocks noGrp="1"/>
          </p:cNvSpPr>
          <p:nvPr>
            <p:ph type="body" sz="quarter" idx="13"/>
          </p:nvPr>
        </p:nvSpPr>
        <p:spPr>
          <a:xfrm>
            <a:off x="914400" y="1447800"/>
            <a:ext cx="10363200" cy="4572000"/>
          </a:xfrm>
          <a:solidFill>
            <a:schemeClr val="bg1"/>
          </a:solidFill>
          <a:effectLst>
            <a:reflection blurRad="6350" stA="52000" endA="300" endPos="16000" dir="5400000" sy="-100000" algn="bl" rotWithShape="0"/>
          </a:effectLst>
        </p:spPr>
        <p:txBody>
          <a:bodyPr>
            <a:normAutofit/>
          </a:bodyPr>
          <a:lstStyle>
            <a:lvl1pPr>
              <a:defRPr sz="2400">
                <a:solidFill>
                  <a:schemeClr val="tx1">
                    <a:lumMod val="75000"/>
                    <a:lumOff val="25000"/>
                  </a:schemeClr>
                </a:solidFill>
              </a:defRPr>
            </a:lvl1pPr>
          </a:lstStyle>
          <a:p>
            <a:pPr lvl="0"/>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1997301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8" name="Rectangle 7"/>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12" name="Text Placeholder 16"/>
          <p:cNvSpPr>
            <a:spLocks noGrp="1"/>
          </p:cNvSpPr>
          <p:nvPr>
            <p:ph type="body" sz="quarter" idx="13"/>
          </p:nvPr>
        </p:nvSpPr>
        <p:spPr>
          <a:xfrm>
            <a:off x="914400" y="1447800"/>
            <a:ext cx="103632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‹nr.›</a:t>
            </a:fld>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7887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15" name="Rectangle 14"/>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8" name="Title 7"/>
          <p:cNvSpPr>
            <a:spLocks noGrp="1"/>
          </p:cNvSpPr>
          <p:nvPr>
            <p:ph type="title"/>
          </p:nvPr>
        </p:nvSpPr>
        <p:spPr>
          <a:xfrm>
            <a:off x="914400" y="1447800"/>
            <a:ext cx="10363200" cy="685800"/>
          </a:xfrm>
          <a:solidFill>
            <a:schemeClr val="bg1">
              <a:alpha val="30000"/>
            </a:scheme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www.armourproject.eu</a:t>
            </a:r>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914400" y="2286001"/>
            <a:ext cx="508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914400" y="5562600"/>
            <a:ext cx="5080000" cy="457200"/>
          </a:xfrm>
          <a:prstGeom prst="rect">
            <a:avLst/>
          </a:prstGeom>
          <a:solidFill>
            <a:schemeClr val="bg1"/>
          </a:solidFill>
          <a:effectLst>
            <a:reflection blurRad="6350" stA="52000" endA="300" endPos="70000" dir="5400000" sy="-100000" algn="bl" rotWithShape="0"/>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6181883" y="2286001"/>
            <a:ext cx="508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6181883" y="5562601"/>
            <a:ext cx="5080000" cy="457200"/>
          </a:xfrm>
          <a:prstGeom prst="rect">
            <a:avLst/>
          </a:prstGeom>
          <a:solidFill>
            <a:schemeClr val="bg1"/>
          </a:solidFill>
          <a:effectLst>
            <a:reflection blurRad="12700" stA="52000" endA="300" endPos="70000" dir="5400000" sy="-100000" algn="bl" rotWithShape="0"/>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Tree>
    <p:extLst>
      <p:ext uri="{BB962C8B-B14F-4D97-AF65-F5344CB8AC3E}">
        <p14:creationId xmlns:p14="http://schemas.microsoft.com/office/powerpoint/2010/main" val="71152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15" name="Rectangle 14"/>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8" name="Title 7"/>
          <p:cNvSpPr>
            <a:spLocks noGrp="1"/>
          </p:cNvSpPr>
          <p:nvPr>
            <p:ph type="title"/>
          </p:nvPr>
        </p:nvSpPr>
        <p:spPr>
          <a:xfrm>
            <a:off x="914400" y="1447800"/>
            <a:ext cx="10363200" cy="685800"/>
          </a:xfrm>
          <a:solidFill>
            <a:srgbClr val="0770B1">
              <a:alpha val="90000"/>
            </a:srgb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www.armourproject.eu</a:t>
            </a:r>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914400" y="2286001"/>
            <a:ext cx="508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914400" y="5562600"/>
            <a:ext cx="508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6181883" y="2286001"/>
            <a:ext cx="508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6181883" y="5562601"/>
            <a:ext cx="508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Tree>
    <p:extLst>
      <p:ext uri="{BB962C8B-B14F-4D97-AF65-F5344CB8AC3E}">
        <p14:creationId xmlns:p14="http://schemas.microsoft.com/office/powerpoint/2010/main" val="171061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209807"/>
            <a:ext cx="103632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914400" y="3832232"/>
            <a:ext cx="103632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914400" y="6356357"/>
            <a:ext cx="2540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01" y="120190"/>
            <a:ext cx="1921803" cy="1099017"/>
          </a:xfrm>
          <a:prstGeom prst="rect">
            <a:avLst/>
          </a:prstGeom>
        </p:spPr>
      </p:pic>
      <p:grpSp>
        <p:nvGrpSpPr>
          <p:cNvPr id="12" name="Group 11"/>
          <p:cNvGrpSpPr/>
          <p:nvPr userDrawn="1"/>
        </p:nvGrpSpPr>
        <p:grpSpPr>
          <a:xfrm>
            <a:off x="914400" y="1371607"/>
            <a:ext cx="41656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914400" y="1295400"/>
            <a:ext cx="416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185240" y="5263201"/>
            <a:ext cx="842552"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49783" y="5148292"/>
            <a:ext cx="1159236"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018670" y="5149718"/>
            <a:ext cx="1258935"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116560" y="5250801"/>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109870" y="5181605"/>
            <a:ext cx="1055735"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89797" y="5259888"/>
            <a:ext cx="1013216"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3608" y="5228124"/>
            <a:ext cx="1013216"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97227" y="5228124"/>
            <a:ext cx="1013216"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473407" y="5228131"/>
            <a:ext cx="1017489"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11" name="Rectangle 10"/>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5105400"/>
            <a:ext cx="10363200" cy="566738"/>
          </a:xfrm>
          <a:solidFill>
            <a:schemeClr val="bg1">
              <a:lumMod val="50000"/>
              <a:alpha val="4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
        <p:nvSpPr>
          <p:cNvPr id="15" name="Picture Placeholder 14"/>
          <p:cNvSpPr>
            <a:spLocks noGrp="1"/>
          </p:cNvSpPr>
          <p:nvPr>
            <p:ph type="pic" sz="quarter" idx="13"/>
          </p:nvPr>
        </p:nvSpPr>
        <p:spPr>
          <a:xfrm>
            <a:off x="914400" y="1447800"/>
            <a:ext cx="10363200" cy="3581400"/>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2939868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11" name="Rectangle 10"/>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5105400"/>
            <a:ext cx="10363200" cy="566738"/>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
        <p:nvSpPr>
          <p:cNvPr id="15" name="Picture Placeholder 14"/>
          <p:cNvSpPr>
            <a:spLocks noGrp="1"/>
          </p:cNvSpPr>
          <p:nvPr>
            <p:ph type="pic" sz="quarter" idx="13"/>
          </p:nvPr>
        </p:nvSpPr>
        <p:spPr>
          <a:xfrm>
            <a:off x="914400" y="1447800"/>
            <a:ext cx="10363200" cy="3581400"/>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1491254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11" name="Rectangle 10"/>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5105400"/>
            <a:ext cx="10363200" cy="566738"/>
          </a:xfrm>
          <a:solidFill>
            <a:schemeClr val="bg1">
              <a:lumMod val="50000"/>
              <a:alpha val="4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
        <p:nvSpPr>
          <p:cNvPr id="8" name="Media Placeholder 7"/>
          <p:cNvSpPr>
            <a:spLocks noGrp="1"/>
          </p:cNvSpPr>
          <p:nvPr>
            <p:ph type="media" sz="quarter" idx="14"/>
          </p:nvPr>
        </p:nvSpPr>
        <p:spPr>
          <a:xfrm>
            <a:off x="914400" y="1447800"/>
            <a:ext cx="10363200" cy="3581400"/>
          </a:xfrm>
          <a:solidFill>
            <a:schemeClr val="bg1">
              <a:lumMod val="85000"/>
            </a:schemeClr>
          </a:solidFill>
          <a:ln>
            <a:solidFill>
              <a:schemeClr val="bg1"/>
            </a:solidFill>
          </a:ln>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44206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11" name="Rectangle 10"/>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5105400"/>
            <a:ext cx="10363200" cy="566738"/>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
        <p:nvSpPr>
          <p:cNvPr id="13" name="Media Placeholder 7"/>
          <p:cNvSpPr>
            <a:spLocks noGrp="1"/>
          </p:cNvSpPr>
          <p:nvPr>
            <p:ph type="media" sz="quarter" idx="14"/>
          </p:nvPr>
        </p:nvSpPr>
        <p:spPr>
          <a:xfrm>
            <a:off x="914400" y="1447800"/>
            <a:ext cx="10363200" cy="3581400"/>
          </a:xfrm>
          <a:solidFill>
            <a:schemeClr val="bg1">
              <a:lumMod val="85000"/>
            </a:schemeClr>
          </a:solidFill>
          <a:ln>
            <a:solidFill>
              <a:schemeClr val="bg1"/>
            </a:solidFill>
          </a:ln>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281741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11" name="Rectangle 10"/>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1447800"/>
            <a:ext cx="10363200" cy="685800"/>
          </a:xfrm>
          <a:solidFill>
            <a:schemeClr val="bg1">
              <a:alpha val="30000"/>
            </a:schemeClr>
          </a:solidFill>
        </p:spPr>
        <p:txBody>
          <a:bodyPr>
            <a:normAutofit/>
          </a:bodyPr>
          <a:lstStyle>
            <a:lvl1pPr algn="l">
              <a:defRPr sz="32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914400" y="2971802"/>
            <a:ext cx="5082117" cy="3154363"/>
          </a:xfrm>
          <a:solidFill>
            <a:schemeClr val="bg1"/>
          </a:solidFill>
          <a:effectLst>
            <a:reflection blurRad="6350" stA="50000" endA="300" endPos="55000" dir="5400000" sy="-100000" algn="bl" rotWithShape="0"/>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6193369" y="2286000"/>
            <a:ext cx="5084233" cy="639762"/>
          </a:xfrm>
          <a:solidFill>
            <a:schemeClr val="bg1">
              <a:lumMod val="7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914400" y="2286000"/>
            <a:ext cx="5082117" cy="639762"/>
          </a:xfrm>
          <a:solidFill>
            <a:schemeClr val="bg1">
              <a:lumMod val="7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971802"/>
            <a:ext cx="5084233" cy="3154363"/>
          </a:xfrm>
          <a:solidFill>
            <a:schemeClr val="bg1"/>
          </a:solidFill>
          <a:effectLst>
            <a:reflection blurRad="6350" stA="50000" endA="300" endPos="55000" dir="5400000" sy="-100000" algn="bl" rotWithShape="0"/>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www.armourproject.eu</a:t>
            </a:r>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1708384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11" name="Rectangle 10"/>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0" y="1447800"/>
            <a:ext cx="10363200" cy="685800"/>
          </a:xfrm>
          <a:solidFill>
            <a:srgbClr val="0770B1">
              <a:alpha val="90000"/>
            </a:srgb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914400" y="2971802"/>
            <a:ext cx="5082117"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6193369" y="2286000"/>
            <a:ext cx="5084233" cy="639762"/>
          </a:xfrm>
          <a:solidFill>
            <a:schemeClr val="bg1">
              <a:lumMod val="7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914400" y="2286000"/>
            <a:ext cx="5082117" cy="639762"/>
          </a:xfrm>
          <a:solidFill>
            <a:schemeClr val="bg1">
              <a:lumMod val="7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971802"/>
            <a:ext cx="5084233"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www.armourproject.eu</a:t>
            </a:r>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518328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9" name="Rectangle 8"/>
          <p:cNvSpPr/>
          <p:nvPr userDrawn="1"/>
        </p:nvSpPr>
        <p:spPr>
          <a:xfrm>
            <a:off x="914400" y="0"/>
            <a:ext cx="23368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2" y="1447800"/>
            <a:ext cx="3706284" cy="1066800"/>
          </a:xfrm>
          <a:solidFill>
            <a:schemeClr val="bg1">
              <a:alpha val="3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6733" y="1447800"/>
            <a:ext cx="6510867" cy="4678363"/>
          </a:xfrm>
          <a:solidFill>
            <a:schemeClr val="bg1">
              <a:alpha val="90000"/>
            </a:schemeClr>
          </a:solidFill>
          <a:effectLst>
            <a:reflection blurRad="6350" stA="52000" endA="300" endPos="31000" dir="5400000" sy="-100000" algn="bl" rotWithShape="0"/>
          </a:effectLst>
        </p:spPr>
        <p:txBody>
          <a:bodyPr/>
          <a:lstStyle>
            <a:lvl1pPr>
              <a:defRPr sz="3200">
                <a:solidFill>
                  <a:schemeClr val="tx1">
                    <a:lumMod val="75000"/>
                    <a:lumOff val="2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2" y="2667003"/>
            <a:ext cx="3706284" cy="3459163"/>
          </a:xfrm>
          <a:solidFill>
            <a:schemeClr val="bg1">
              <a:alpha val="90000"/>
            </a:schemeClr>
          </a:solidFill>
          <a:effectLst>
            <a:reflection blurRad="6350" stA="52000" endA="300" endPos="33000" dir="5400000" sy="-100000" algn="bl" rotWithShape="0"/>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279225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12211052" cy="6847318"/>
          </a:xfrm>
          <a:prstGeom prst="rect">
            <a:avLst/>
          </a:prstGeom>
        </p:spPr>
      </p:pic>
      <p:sp>
        <p:nvSpPr>
          <p:cNvPr id="9" name="Rectangle 8"/>
          <p:cNvSpPr/>
          <p:nvPr userDrawn="1"/>
        </p:nvSpPr>
        <p:spPr>
          <a:xfrm>
            <a:off x="914400" y="0"/>
            <a:ext cx="23368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7796" y="120650"/>
            <a:ext cx="1710009" cy="977900"/>
          </a:xfrm>
          <a:prstGeom prst="rect">
            <a:avLst/>
          </a:prstGeom>
        </p:spPr>
      </p:pic>
      <p:sp>
        <p:nvSpPr>
          <p:cNvPr id="2" name="Title 1"/>
          <p:cNvSpPr>
            <a:spLocks noGrp="1"/>
          </p:cNvSpPr>
          <p:nvPr>
            <p:ph type="title"/>
          </p:nvPr>
        </p:nvSpPr>
        <p:spPr>
          <a:xfrm>
            <a:off x="914402" y="1447800"/>
            <a:ext cx="3706284" cy="1066800"/>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6733" y="1447800"/>
            <a:ext cx="6510867" cy="4678363"/>
          </a:xfrm>
          <a:solidFill>
            <a:schemeClr val="bg1">
              <a:alpha val="90000"/>
            </a:schemeClr>
          </a:solidFill>
          <a:effectLst/>
        </p:spPr>
        <p:txBody>
          <a:bodyPr/>
          <a:lstStyle>
            <a:lvl1pPr>
              <a:defRPr sz="3200">
                <a:solidFill>
                  <a:schemeClr val="tx1">
                    <a:lumMod val="75000"/>
                    <a:lumOff val="2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2" y="2667003"/>
            <a:ext cx="3706284"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Tree>
    <p:extLst>
      <p:ext uri="{BB962C8B-B14F-4D97-AF65-F5344CB8AC3E}">
        <p14:creationId xmlns:p14="http://schemas.microsoft.com/office/powerpoint/2010/main" val="4003482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12230101" cy="6858000"/>
          </a:xfrm>
          <a:prstGeom prst="rect">
            <a:avLst/>
          </a:prstGeo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dirty="0"/>
          </a:p>
        </p:txBody>
      </p:sp>
      <p:sp>
        <p:nvSpPr>
          <p:cNvPr id="11" name="Text Placeholder 2"/>
          <p:cNvSpPr>
            <a:spLocks noGrp="1"/>
          </p:cNvSpPr>
          <p:nvPr>
            <p:ph type="body" sz="quarter" idx="13" hasCustomPrompt="1"/>
          </p:nvPr>
        </p:nvSpPr>
        <p:spPr>
          <a:xfrm>
            <a:off x="2336802" y="3378201"/>
            <a:ext cx="7806265" cy="736600"/>
          </a:xfrm>
        </p:spPr>
        <p:txBody>
          <a:bodyPr>
            <a:noAutofit/>
          </a:bodyPr>
          <a:lstStyle>
            <a:lvl1pPr marL="0" indent="0">
              <a:buNone/>
              <a:defRPr sz="2800" baseline="0">
                <a:solidFill>
                  <a:schemeClr val="bg1"/>
                </a:solidFill>
              </a:defRPr>
            </a:lvl1pPr>
          </a:lstStyle>
          <a:p>
            <a:pPr lvl="0"/>
            <a:r>
              <a:rPr lang="en-US" dirty="0"/>
              <a:t>Add text here………………………………………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1538" y="1752600"/>
            <a:ext cx="1760692" cy="1038758"/>
          </a:xfrm>
          <a:prstGeom prst="rect">
            <a:avLst/>
          </a:prstGeom>
        </p:spPr>
      </p:pic>
    </p:spTree>
    <p:extLst>
      <p:ext uri="{BB962C8B-B14F-4D97-AF65-F5344CB8AC3E}">
        <p14:creationId xmlns:p14="http://schemas.microsoft.com/office/powerpoint/2010/main" val="209877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sp>
        <p:nvSpPr>
          <p:cNvPr id="2" name="Title 1"/>
          <p:cNvSpPr>
            <a:spLocks noGrp="1"/>
          </p:cNvSpPr>
          <p:nvPr>
            <p:ph type="title"/>
          </p:nvPr>
        </p:nvSpPr>
        <p:spPr>
          <a:xfrm>
            <a:off x="914400" y="1447800"/>
            <a:ext cx="103632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914400" y="2286000"/>
            <a:ext cx="103632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914400" y="6356357"/>
            <a:ext cx="2540000" cy="365125"/>
          </a:xfrm>
          <a:noFill/>
          <a:ln>
            <a:noFill/>
          </a:ln>
        </p:spPr>
        <p:txBody>
          <a:bodyPr/>
          <a:lstStyle/>
          <a:p>
            <a:endParaRPr lang="en-US" dirty="0"/>
          </a:p>
        </p:txBody>
      </p:sp>
      <p:sp>
        <p:nvSpPr>
          <p:cNvPr id="15" name="Footer Placeholder 4"/>
          <p:cNvSpPr>
            <a:spLocks noGrp="1"/>
          </p:cNvSpPr>
          <p:nvPr>
            <p:ph type="ftr" sz="quarter" idx="11"/>
          </p:nvPr>
        </p:nvSpPr>
        <p:spPr>
          <a:xfrm>
            <a:off x="4673600" y="6356357"/>
            <a:ext cx="28448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8737600" y="6356357"/>
            <a:ext cx="2540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914400" y="2133600"/>
            <a:ext cx="1036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914400" y="1447800"/>
            <a:ext cx="103632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914400" y="6356357"/>
            <a:ext cx="2540000" cy="365125"/>
          </a:xfrm>
          <a:noFill/>
          <a:ln>
            <a:noFill/>
          </a:ln>
        </p:spPr>
        <p:txBody>
          <a:bodyPr/>
          <a:lstStyle/>
          <a:p>
            <a:endParaRPr lang="en-US" dirty="0"/>
          </a:p>
        </p:txBody>
      </p:sp>
      <p:sp>
        <p:nvSpPr>
          <p:cNvPr id="13" name="Footer Placeholder 4"/>
          <p:cNvSpPr>
            <a:spLocks noGrp="1"/>
          </p:cNvSpPr>
          <p:nvPr>
            <p:ph type="ftr" sz="quarter" idx="11"/>
          </p:nvPr>
        </p:nvSpPr>
        <p:spPr>
          <a:xfrm>
            <a:off x="4673600" y="6356357"/>
            <a:ext cx="28448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8737600" y="6356357"/>
            <a:ext cx="2540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914400" y="2286001"/>
            <a:ext cx="508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914400" y="5562600"/>
            <a:ext cx="508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6181883" y="2286001"/>
            <a:ext cx="508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6181883" y="5562601"/>
            <a:ext cx="508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914400" y="1447800"/>
            <a:ext cx="103632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cxnSp>
        <p:nvCxnSpPr>
          <p:cNvPr id="18" name="Straight Connector 17"/>
          <p:cNvCxnSpPr/>
          <p:nvPr userDrawn="1"/>
        </p:nvCxnSpPr>
        <p:spPr>
          <a:xfrm>
            <a:off x="914400" y="2133600"/>
            <a:ext cx="1036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5105400"/>
            <a:ext cx="103632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914400" y="1447800"/>
            <a:ext cx="103632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cxnSp>
        <p:nvCxnSpPr>
          <p:cNvPr id="16" name="Straight Connector 15"/>
          <p:cNvCxnSpPr/>
          <p:nvPr userDrawn="1"/>
        </p:nvCxnSpPr>
        <p:spPr>
          <a:xfrm>
            <a:off x="914400" y="5648696"/>
            <a:ext cx="1036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5105400"/>
            <a:ext cx="103632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914400" y="5672138"/>
            <a:ext cx="103632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914400" y="1447800"/>
            <a:ext cx="103632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cxnSp>
        <p:nvCxnSpPr>
          <p:cNvPr id="16" name="Straight Connector 15"/>
          <p:cNvCxnSpPr/>
          <p:nvPr userDrawn="1"/>
        </p:nvCxnSpPr>
        <p:spPr>
          <a:xfrm>
            <a:off x="914400" y="5648696"/>
            <a:ext cx="1036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447800"/>
            <a:ext cx="103632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914400" y="2971806"/>
            <a:ext cx="5082117"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6193372" y="2286000"/>
            <a:ext cx="5084233"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914400" y="2286000"/>
            <a:ext cx="5082117"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2" y="2971806"/>
            <a:ext cx="5084233"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cxnSp>
        <p:nvCxnSpPr>
          <p:cNvPr id="15" name="Straight Connector 14"/>
          <p:cNvCxnSpPr/>
          <p:nvPr userDrawn="1"/>
        </p:nvCxnSpPr>
        <p:spPr>
          <a:xfrm>
            <a:off x="914400" y="2133600"/>
            <a:ext cx="1036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6804" y="2"/>
            <a:ext cx="4767617"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3" y="1447800"/>
            <a:ext cx="3706284"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4766733" y="1447800"/>
            <a:ext cx="6510867"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3" y="2667007"/>
            <a:ext cx="3706284"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5" y="241300"/>
            <a:ext cx="1710009" cy="977900"/>
          </a:xfrm>
          <a:prstGeom prst="rect">
            <a:avLst/>
          </a:prstGeom>
        </p:spPr>
      </p:pic>
      <p:cxnSp>
        <p:nvCxnSpPr>
          <p:cNvPr id="14" name="Straight Connector 13"/>
          <p:cNvCxnSpPr/>
          <p:nvPr userDrawn="1"/>
        </p:nvCxnSpPr>
        <p:spPr>
          <a:xfrm>
            <a:off x="914400" y="2514600"/>
            <a:ext cx="36576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7"/>
            <a:ext cx="2540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4673600" y="6356357"/>
            <a:ext cx="28448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8737600" y="6356357"/>
            <a:ext cx="2540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3"/>
            <a:ext cx="25400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673600" y="6356353"/>
            <a:ext cx="28448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ctr">
              <a:defRPr sz="1200">
                <a:solidFill>
                  <a:schemeClr val="bg1"/>
                </a:solidFill>
              </a:defRPr>
            </a:lvl1pPr>
          </a:lstStyle>
          <a:p>
            <a:r>
              <a:rPr lang="en-US" dirty="0"/>
              <a:t>www.armourproject.eu</a:t>
            </a:r>
          </a:p>
        </p:txBody>
      </p:sp>
      <p:sp>
        <p:nvSpPr>
          <p:cNvPr id="6" name="Slide Number Placeholder 5"/>
          <p:cNvSpPr>
            <a:spLocks noGrp="1"/>
          </p:cNvSpPr>
          <p:nvPr>
            <p:ph type="sldNum" sz="quarter" idx="4"/>
          </p:nvPr>
        </p:nvSpPr>
        <p:spPr>
          <a:xfrm>
            <a:off x="8737600" y="6356353"/>
            <a:ext cx="25400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r">
              <a:defRPr sz="1200">
                <a:solidFill>
                  <a:schemeClr val="bg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818812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2.xml"/><Relationship Id="rId16" Type="http://schemas.openxmlformats.org/officeDocument/2006/relationships/diagramColors" Target="../diagrams/colors9.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kHszRyuR2Ic?feature=oembed" TargetMode="Externa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www.traininghermes.eu/" TargetMode="Externa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NFrU9egvhbs?feature=oembed" TargetMode="Externa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normAutofit/>
          </a:bodyPr>
          <a:lstStyle/>
          <a:p>
            <a:r>
              <a:rPr lang="nl-NL" sz="3600" dirty="0"/>
              <a:t>Project ARMOUR</a:t>
            </a:r>
            <a:endParaRPr lang="en-GB" sz="3600"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normAutofit/>
          </a:bodyPr>
          <a:lstStyle/>
          <a:p>
            <a:r>
              <a:rPr lang="en-US" sz="2200" i="1" dirty="0"/>
              <a:t>Preventing youth </a:t>
            </a:r>
            <a:r>
              <a:rPr lang="en-US" sz="2200" i="1" dirty="0" err="1"/>
              <a:t>radicalisation</a:t>
            </a:r>
            <a:r>
              <a:rPr lang="en-US" sz="2200" i="1" dirty="0"/>
              <a:t> by supporting </a:t>
            </a:r>
            <a:br>
              <a:rPr lang="en-US" sz="2200" i="1" dirty="0"/>
            </a:br>
            <a:r>
              <a:rPr lang="en-US" sz="2200" i="1" dirty="0"/>
              <a:t>first line practitioners in boosting resilience in youths</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a:xfrm>
            <a:off x="4826000" y="6196654"/>
            <a:ext cx="2540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a:ea typeface="+mn-ea"/>
                <a:cs typeface="+mn-cs"/>
              </a:rPr>
              <a:t>27 April 2021</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61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lstStyle/>
          <a:p>
            <a:r>
              <a:rPr lang="en-US" dirty="0"/>
              <a:t>2. Project ARMOUR </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39" name="TextBox 34">
            <a:extLst>
              <a:ext uri="{FF2B5EF4-FFF2-40B4-BE49-F238E27FC236}">
                <a16:creationId xmlns:a16="http://schemas.microsoft.com/office/drawing/2014/main" id="{8D60047B-F6D6-48E5-BB13-C4DC63A2E76D}"/>
              </a:ext>
            </a:extLst>
          </p:cNvPr>
          <p:cNvSpPr txBox="1"/>
          <p:nvPr/>
        </p:nvSpPr>
        <p:spPr>
          <a:xfrm>
            <a:off x="6326810" y="2395270"/>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6052091"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3" name="Diagram 2">
            <a:extLst>
              <a:ext uri="{FF2B5EF4-FFF2-40B4-BE49-F238E27FC236}">
                <a16:creationId xmlns:a16="http://schemas.microsoft.com/office/drawing/2014/main" id="{5547C930-6987-438D-BDAA-F4D2A1BCF37C}"/>
              </a:ext>
            </a:extLst>
          </p:cNvPr>
          <p:cNvGraphicFramePr/>
          <p:nvPr>
            <p:extLst>
              <p:ext uri="{D42A27DB-BD31-4B8C-83A1-F6EECF244321}">
                <p14:modId xmlns:p14="http://schemas.microsoft.com/office/powerpoint/2010/main" val="3540830477"/>
              </p:ext>
            </p:extLst>
          </p:nvPr>
        </p:nvGraphicFramePr>
        <p:xfrm>
          <a:off x="2057403" y="2209800"/>
          <a:ext cx="8762997" cy="414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38BD697B-7353-40CC-9076-A6A0E1FF613C}"/>
              </a:ext>
            </a:extLst>
          </p:cNvPr>
          <p:cNvSpPr txBox="1"/>
          <p:nvPr/>
        </p:nvSpPr>
        <p:spPr>
          <a:xfrm>
            <a:off x="914400" y="2620330"/>
            <a:ext cx="2895600" cy="830997"/>
          </a:xfrm>
          <a:prstGeom prst="rect">
            <a:avLst/>
          </a:prstGeom>
          <a:noFill/>
        </p:spPr>
        <p:txBody>
          <a:bodyPr wrap="square">
            <a:spAutoFit/>
          </a:bodyPr>
          <a:lstStyle/>
          <a:p>
            <a:r>
              <a:rPr lang="en-US" sz="2400" dirty="0">
                <a:solidFill>
                  <a:srgbClr val="055281"/>
                </a:solidFill>
              </a:rPr>
              <a:t>Key competences</a:t>
            </a:r>
          </a:p>
          <a:p>
            <a:endParaRPr lang="nl-NL" sz="2400" dirty="0">
              <a:solidFill>
                <a:srgbClr val="055281"/>
              </a:solidFill>
            </a:endParaRPr>
          </a:p>
        </p:txBody>
      </p:sp>
    </p:spTree>
    <p:extLst>
      <p:ext uri="{BB962C8B-B14F-4D97-AF65-F5344CB8AC3E}">
        <p14:creationId xmlns:p14="http://schemas.microsoft.com/office/powerpoint/2010/main" val="334185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lstStyle/>
          <a:p>
            <a:r>
              <a:rPr lang="en-US" dirty="0"/>
              <a:t>2. Project ARMOUR</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39" name="TextBox 34">
            <a:extLst>
              <a:ext uri="{FF2B5EF4-FFF2-40B4-BE49-F238E27FC236}">
                <a16:creationId xmlns:a16="http://schemas.microsoft.com/office/drawing/2014/main" id="{8D60047B-F6D6-48E5-BB13-C4DC63A2E76D}"/>
              </a:ext>
            </a:extLst>
          </p:cNvPr>
          <p:cNvSpPr txBox="1"/>
          <p:nvPr/>
        </p:nvSpPr>
        <p:spPr>
          <a:xfrm>
            <a:off x="6326810" y="2395270"/>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6052091"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3" name="Diagram 2">
            <a:extLst>
              <a:ext uri="{FF2B5EF4-FFF2-40B4-BE49-F238E27FC236}">
                <a16:creationId xmlns:a16="http://schemas.microsoft.com/office/drawing/2014/main" id="{0F8E1291-D595-4E9C-976C-AF4578154E9D}"/>
              </a:ext>
            </a:extLst>
          </p:cNvPr>
          <p:cNvGraphicFramePr/>
          <p:nvPr>
            <p:extLst>
              <p:ext uri="{D42A27DB-BD31-4B8C-83A1-F6EECF244321}">
                <p14:modId xmlns:p14="http://schemas.microsoft.com/office/powerpoint/2010/main" val="3784722380"/>
              </p:ext>
            </p:extLst>
          </p:nvPr>
        </p:nvGraphicFramePr>
        <p:xfrm>
          <a:off x="4139519" y="2287927"/>
          <a:ext cx="6172200" cy="3806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F5B24E62-03C5-4A13-836A-7EFDFBB24285}"/>
              </a:ext>
            </a:extLst>
          </p:cNvPr>
          <p:cNvSpPr txBox="1"/>
          <p:nvPr/>
        </p:nvSpPr>
        <p:spPr>
          <a:xfrm>
            <a:off x="914400" y="2747003"/>
            <a:ext cx="6096000" cy="1292662"/>
          </a:xfrm>
          <a:prstGeom prst="rect">
            <a:avLst/>
          </a:prstGeom>
          <a:noFill/>
        </p:spPr>
        <p:txBody>
          <a:bodyPr wrap="square">
            <a:spAutoFit/>
          </a:bodyPr>
          <a:lstStyle/>
          <a:p>
            <a:pPr>
              <a:spcAft>
                <a:spcPts val="1200"/>
              </a:spcAft>
            </a:pPr>
            <a:r>
              <a:rPr lang="en-US" sz="2400" dirty="0">
                <a:solidFill>
                  <a:srgbClr val="055281"/>
                </a:solidFill>
              </a:rPr>
              <a:t>Rationale behind workshops</a:t>
            </a:r>
          </a:p>
          <a:p>
            <a:pPr marL="342900" indent="-342900">
              <a:buFont typeface="Arial" panose="020B0604020202020204" pitchFamily="34" charset="0"/>
              <a:buChar char="•"/>
            </a:pPr>
            <a:r>
              <a:rPr lang="en-GB" sz="2000" dirty="0">
                <a:solidFill>
                  <a:schemeClr val="accent4">
                    <a:lumMod val="50000"/>
                  </a:schemeClr>
                </a:solidFill>
              </a:rPr>
              <a:t>Psycho-educational model of learning</a:t>
            </a:r>
          </a:p>
          <a:p>
            <a:endParaRPr lang="nl-NL" sz="2400" dirty="0">
              <a:solidFill>
                <a:srgbClr val="055281"/>
              </a:solidFill>
            </a:endParaRPr>
          </a:p>
        </p:txBody>
      </p:sp>
    </p:spTree>
    <p:extLst>
      <p:ext uri="{BB962C8B-B14F-4D97-AF65-F5344CB8AC3E}">
        <p14:creationId xmlns:p14="http://schemas.microsoft.com/office/powerpoint/2010/main" val="39271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en-US" dirty="0"/>
              <a:t>2. Project ARMOUR</a:t>
            </a:r>
            <a:endParaRPr lang="bg-BG" dirty="0"/>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11</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nvGraphicFramePr>
        <p:xfrm>
          <a:off x="1850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8305090" y="2280744"/>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8327644" y="5341114"/>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13" name="Tekstvak 12">
            <a:extLst>
              <a:ext uri="{FF2B5EF4-FFF2-40B4-BE49-F238E27FC236}">
                <a16:creationId xmlns:a16="http://schemas.microsoft.com/office/drawing/2014/main" id="{67F1B7C6-D75F-4D16-B34B-47551539DA10}"/>
              </a:ext>
            </a:extLst>
          </p:cNvPr>
          <p:cNvSpPr txBox="1"/>
          <p:nvPr/>
        </p:nvSpPr>
        <p:spPr>
          <a:xfrm>
            <a:off x="457200" y="3581400"/>
            <a:ext cx="6096000" cy="830997"/>
          </a:xfrm>
          <a:prstGeom prst="rect">
            <a:avLst/>
          </a:prstGeom>
          <a:noFill/>
        </p:spPr>
        <p:txBody>
          <a:bodyPr wrap="square">
            <a:spAutoFit/>
          </a:bodyPr>
          <a:lstStyle/>
          <a:p>
            <a:r>
              <a:rPr lang="en-US" sz="2400" dirty="0">
                <a:solidFill>
                  <a:srgbClr val="055281"/>
                </a:solidFill>
              </a:rPr>
              <a:t>Set-up </a:t>
            </a:r>
          </a:p>
          <a:p>
            <a:r>
              <a:rPr lang="en-US" sz="2400" dirty="0">
                <a:solidFill>
                  <a:srgbClr val="055281"/>
                </a:solidFill>
              </a:rPr>
              <a:t>workshops</a:t>
            </a:r>
            <a:endParaRPr lang="nl-NL" sz="2400" dirty="0">
              <a:solidFill>
                <a:srgbClr val="055281"/>
              </a:solidFill>
            </a:endParaRPr>
          </a:p>
        </p:txBody>
      </p:sp>
    </p:spTree>
    <p:extLst>
      <p:ext uri="{BB962C8B-B14F-4D97-AF65-F5344CB8AC3E}">
        <p14:creationId xmlns:p14="http://schemas.microsoft.com/office/powerpoint/2010/main" val="38172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dgm id="{A36D6CBA-EEA4-43E4-85F1-390086E2844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graphicEl>
                                              <a:dgm id="{31F187AD-3412-4AEA-B81A-2BAD2018C4E4}"/>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graphicEl>
                                              <a:dgm id="{F839506C-2F4B-4A51-9B06-A7509B905F51}"/>
                                            </p:graphic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4">
                                            <p:graphicEl>
                                              <a:dgm id="{769C617B-C7E7-4801-8037-FB2097D4482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graphicEl>
                                              <a:dgm id="{F44831EC-625D-42B6-BDD1-35E82763C17C}"/>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graphicEl>
                                              <a:dgm id="{75114A73-6B5C-4BCB-A8DB-99DA3DF589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GB" dirty="0"/>
              <a:t>3. Radicalisation </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2819400" y="2610546"/>
            <a:ext cx="6553200" cy="3160913"/>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fontAlgn="t">
              <a:spcBef>
                <a:spcPts val="0"/>
              </a:spcBef>
              <a:spcAft>
                <a:spcPts val="600"/>
              </a:spcAft>
              <a:buNone/>
              <a:defRPr/>
            </a:pPr>
            <a:r>
              <a:rPr lang="en-GB" sz="2000" dirty="0"/>
              <a:t>The following definition of radicalisation by the </a:t>
            </a:r>
            <a:br>
              <a:rPr lang="en-GB" sz="2000" dirty="0"/>
            </a:br>
            <a:r>
              <a:rPr lang="en-GB" sz="2000" dirty="0"/>
              <a:t>European Commission (2020) is used within this course</a:t>
            </a:r>
            <a:r>
              <a:rPr lang="en-GB" sz="2000" dirty="0">
                <a:ea typeface="Calibri" panose="020F0502020204030204" pitchFamily="34" charset="0"/>
                <a:cs typeface="Calibri" panose="020F0502020204030204" pitchFamily="34" charset="0"/>
              </a:rPr>
              <a:t>: </a:t>
            </a:r>
          </a:p>
          <a:p>
            <a:pPr marL="0" indent="0" algn="ctr" fontAlgn="t">
              <a:lnSpc>
                <a:spcPts val="2800"/>
              </a:lnSpc>
              <a:spcBef>
                <a:spcPts val="0"/>
              </a:spcBef>
              <a:buNone/>
              <a:defRPr/>
            </a:pPr>
            <a:r>
              <a:rPr lang="en-GB" sz="2000" i="1" dirty="0"/>
              <a:t>“a phased and complex process </a:t>
            </a:r>
            <a:br>
              <a:rPr lang="en-GB" sz="2000" i="1" dirty="0"/>
            </a:br>
            <a:r>
              <a:rPr lang="en-GB" sz="2000" i="1" dirty="0"/>
              <a:t>in which an individual or a group </a:t>
            </a:r>
            <a:br>
              <a:rPr lang="en-GB" sz="2000" i="1" dirty="0"/>
            </a:br>
            <a:r>
              <a:rPr lang="en-GB" sz="2000" i="1" dirty="0"/>
              <a:t>embraces a radical ideology or belief </a:t>
            </a:r>
            <a:br>
              <a:rPr lang="en-GB" sz="2000" i="1" dirty="0"/>
            </a:br>
            <a:r>
              <a:rPr lang="en-GB" sz="2000" i="1" dirty="0"/>
              <a:t>that accepts, uses or condones violence [ ] </a:t>
            </a:r>
            <a:br>
              <a:rPr lang="en-GB" sz="2000" i="1" dirty="0"/>
            </a:br>
            <a:r>
              <a:rPr lang="en-GB" sz="2000" i="1" dirty="0"/>
              <a:t>to reach a specific political or ideological purpose.”</a:t>
            </a:r>
          </a:p>
        </p:txBody>
      </p:sp>
      <p:sp>
        <p:nvSpPr>
          <p:cNvPr id="4" name="Текстово поле 8">
            <a:extLst>
              <a:ext uri="{FF2B5EF4-FFF2-40B4-BE49-F238E27FC236}">
                <a16:creationId xmlns:a16="http://schemas.microsoft.com/office/drawing/2014/main" id="{CBF4B28B-26F8-4C7F-9362-A83103A4EFF4}"/>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lstStyle/>
          <a:p>
            <a:r>
              <a:rPr lang="nl-NL" dirty="0"/>
              <a:t>Phases of </a:t>
            </a:r>
            <a:r>
              <a:rPr lang="nl-NL" dirty="0" err="1"/>
              <a:t>Radicalisation</a:t>
            </a:r>
            <a:r>
              <a:rPr lang="nl-NL" dirty="0"/>
              <a:t> </a:t>
            </a:r>
            <a:endParaRPr lang="bg-BG"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2984377554"/>
              </p:ext>
            </p:extLst>
          </p:nvPr>
        </p:nvGraphicFramePr>
        <p:xfrm>
          <a:off x="2209803" y="2345047"/>
          <a:ext cx="7895407" cy="373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0538ED81-4ED7-4328-A7BF-16CFF5E9629D}"/>
              </a:ext>
            </a:extLst>
          </p:cNvPr>
          <p:cNvSpPr txBox="1"/>
          <p:nvPr/>
        </p:nvSpPr>
        <p:spPr>
          <a:xfrm>
            <a:off x="8077200" y="5753040"/>
            <a:ext cx="2412840" cy="246221"/>
          </a:xfrm>
          <a:prstGeom prst="rect">
            <a:avLst/>
          </a:prstGeom>
          <a:noFill/>
        </p:spPr>
        <p:txBody>
          <a:bodyPr wrap="non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1" name="Tekstvak 3">
            <a:extLst>
              <a:ext uri="{FF2B5EF4-FFF2-40B4-BE49-F238E27FC236}">
                <a16:creationId xmlns:a16="http://schemas.microsoft.com/office/drawing/2014/main" id="{0A462459-1E07-4B7D-927F-984555C45EF8}"/>
              </a:ext>
            </a:extLst>
          </p:cNvPr>
          <p:cNvSpPr txBox="1"/>
          <p:nvPr/>
        </p:nvSpPr>
        <p:spPr>
          <a:xfrm>
            <a:off x="2209803" y="5629926"/>
            <a:ext cx="4331567" cy="369332"/>
          </a:xfrm>
          <a:prstGeom prst="rect">
            <a:avLst/>
          </a:prstGeom>
          <a:noFill/>
        </p:spPr>
        <p:txBody>
          <a:bodyPr wrap="square" rtlCol="0">
            <a:spAutoFit/>
          </a:bodyPr>
          <a:lstStyle/>
          <a:p>
            <a:r>
              <a:rPr lang="nl-NL" dirty="0">
                <a:solidFill>
                  <a:schemeClr val="tx1">
                    <a:lumMod val="75000"/>
                    <a:lumOff val="25000"/>
                  </a:schemeClr>
                </a:solidFill>
              </a:rPr>
              <a:t>...applicable to all kinds of radicalisation</a:t>
            </a:r>
          </a:p>
        </p:txBody>
      </p:sp>
      <p:sp>
        <p:nvSpPr>
          <p:cNvPr id="10" name="Tijdelijke aanduiding voor inhoud 2">
            <a:extLst>
              <a:ext uri="{FF2B5EF4-FFF2-40B4-BE49-F238E27FC236}">
                <a16:creationId xmlns:a16="http://schemas.microsoft.com/office/drawing/2014/main" id="{0E756EB4-DDFE-4DDF-A945-CAC9723A3C8D}"/>
              </a:ext>
            </a:extLst>
          </p:cNvPr>
          <p:cNvSpPr txBox="1">
            <a:spLocks/>
          </p:cNvSpPr>
          <p:nvPr/>
        </p:nvSpPr>
        <p:spPr>
          <a:xfrm>
            <a:off x="7137210" y="1492191"/>
            <a:ext cx="2584992" cy="545479"/>
          </a:xfrm>
          <a:custGeom>
            <a:avLst/>
            <a:gdLst>
              <a:gd name="connsiteX0" fmla="*/ 0 w 1558112"/>
              <a:gd name="connsiteY0" fmla="*/ 0 h 545479"/>
              <a:gd name="connsiteX1" fmla="*/ 488208 w 1558112"/>
              <a:gd name="connsiteY1" fmla="*/ 0 h 545479"/>
              <a:gd name="connsiteX2" fmla="*/ 991998 w 1558112"/>
              <a:gd name="connsiteY2" fmla="*/ 0 h 545479"/>
              <a:gd name="connsiteX3" fmla="*/ 1558112 w 1558112"/>
              <a:gd name="connsiteY3" fmla="*/ 0 h 545479"/>
              <a:gd name="connsiteX4" fmla="*/ 1558112 w 1558112"/>
              <a:gd name="connsiteY4" fmla="*/ 545479 h 545479"/>
              <a:gd name="connsiteX5" fmla="*/ 1069904 w 1558112"/>
              <a:gd name="connsiteY5" fmla="*/ 545479 h 545479"/>
              <a:gd name="connsiteX6" fmla="*/ 534952 w 1558112"/>
              <a:gd name="connsiteY6" fmla="*/ 545479 h 545479"/>
              <a:gd name="connsiteX7" fmla="*/ 0 w 1558112"/>
              <a:gd name="connsiteY7" fmla="*/ 545479 h 545479"/>
              <a:gd name="connsiteX8" fmla="*/ 0 w 1558112"/>
              <a:gd name="connsiteY8" fmla="*/ 0 h 5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12" h="545479" fill="none" extrusionOk="0">
                <a:moveTo>
                  <a:pt x="0" y="0"/>
                </a:moveTo>
                <a:cubicBezTo>
                  <a:pt x="204077" y="-33818"/>
                  <a:pt x="293758" y="29745"/>
                  <a:pt x="488208" y="0"/>
                </a:cubicBezTo>
                <a:cubicBezTo>
                  <a:pt x="682658" y="-29745"/>
                  <a:pt x="797595" y="51823"/>
                  <a:pt x="991998" y="0"/>
                </a:cubicBezTo>
                <a:cubicBezTo>
                  <a:pt x="1186401" y="-51823"/>
                  <a:pt x="1409474" y="49959"/>
                  <a:pt x="1558112" y="0"/>
                </a:cubicBezTo>
                <a:cubicBezTo>
                  <a:pt x="1565355" y="268029"/>
                  <a:pt x="1556450" y="279931"/>
                  <a:pt x="1558112" y="545479"/>
                </a:cubicBezTo>
                <a:cubicBezTo>
                  <a:pt x="1424070" y="573866"/>
                  <a:pt x="1199139" y="519386"/>
                  <a:pt x="1069904" y="545479"/>
                </a:cubicBezTo>
                <a:cubicBezTo>
                  <a:pt x="940669" y="571572"/>
                  <a:pt x="716941" y="505807"/>
                  <a:pt x="534952" y="545479"/>
                </a:cubicBezTo>
                <a:cubicBezTo>
                  <a:pt x="352963" y="585151"/>
                  <a:pt x="206713" y="543602"/>
                  <a:pt x="0" y="545479"/>
                </a:cubicBezTo>
                <a:cubicBezTo>
                  <a:pt x="-22481" y="285491"/>
                  <a:pt x="62086" y="254155"/>
                  <a:pt x="0" y="0"/>
                </a:cubicBezTo>
                <a:close/>
              </a:path>
              <a:path w="1558112" h="545479" stroke="0" extrusionOk="0">
                <a:moveTo>
                  <a:pt x="0" y="0"/>
                </a:moveTo>
                <a:cubicBezTo>
                  <a:pt x="206674" y="-21474"/>
                  <a:pt x="364062" y="15612"/>
                  <a:pt x="550533" y="0"/>
                </a:cubicBezTo>
                <a:cubicBezTo>
                  <a:pt x="737004" y="-15612"/>
                  <a:pt x="837260" y="25794"/>
                  <a:pt x="1023160" y="0"/>
                </a:cubicBezTo>
                <a:cubicBezTo>
                  <a:pt x="1209060" y="-25794"/>
                  <a:pt x="1349366" y="35695"/>
                  <a:pt x="1558112" y="0"/>
                </a:cubicBezTo>
                <a:cubicBezTo>
                  <a:pt x="1604584" y="219766"/>
                  <a:pt x="1554181" y="344441"/>
                  <a:pt x="1558112" y="545479"/>
                </a:cubicBezTo>
                <a:cubicBezTo>
                  <a:pt x="1331188" y="576817"/>
                  <a:pt x="1263100" y="514789"/>
                  <a:pt x="1085485" y="545479"/>
                </a:cubicBezTo>
                <a:cubicBezTo>
                  <a:pt x="907870" y="576169"/>
                  <a:pt x="753746" y="544985"/>
                  <a:pt x="534952" y="545479"/>
                </a:cubicBezTo>
                <a:cubicBezTo>
                  <a:pt x="316158" y="545973"/>
                  <a:pt x="188294" y="499416"/>
                  <a:pt x="0" y="545479"/>
                </a:cubicBezTo>
                <a:cubicBezTo>
                  <a:pt x="-59211" y="309629"/>
                  <a:pt x="39759" y="216214"/>
                  <a:pt x="0" y="0"/>
                </a:cubicBezTo>
                <a:close/>
              </a:path>
            </a:pathLst>
          </a:custGeom>
          <a:ln>
            <a:solidFill>
              <a:srgbClr val="00B0F0"/>
            </a:solidFill>
            <a:extLst>
              <a:ext uri="{C807C97D-BFC1-408E-A445-0C87EB9F89A2}">
                <ask:lineSketchStyleProps xmlns:ask="http://schemas.microsoft.com/office/drawing/2018/sketchyshapes" sd="3794071524">
                  <a:custGeom>
                    <a:avLst/>
                    <a:gdLst>
                      <a:gd name="connsiteX0" fmla="*/ 0 w 2584992"/>
                      <a:gd name="connsiteY0" fmla="*/ 0 h 545479"/>
                      <a:gd name="connsiteX1" fmla="*/ 809963 w 2584992"/>
                      <a:gd name="connsiteY1" fmla="*/ 0 h 545479"/>
                      <a:gd name="connsiteX2" fmla="*/ 1645778 w 2584992"/>
                      <a:gd name="connsiteY2" fmla="*/ 0 h 545479"/>
                      <a:gd name="connsiteX3" fmla="*/ 2584992 w 2584992"/>
                      <a:gd name="connsiteY3" fmla="*/ 0 h 545479"/>
                      <a:gd name="connsiteX4" fmla="*/ 2584992 w 2584992"/>
                      <a:gd name="connsiteY4" fmla="*/ 545479 h 545479"/>
                      <a:gd name="connsiteX5" fmla="*/ 1775028 w 2584992"/>
                      <a:gd name="connsiteY5" fmla="*/ 545479 h 545479"/>
                      <a:gd name="connsiteX6" fmla="*/ 887514 w 2584992"/>
                      <a:gd name="connsiteY6" fmla="*/ 545479 h 545479"/>
                      <a:gd name="connsiteX7" fmla="*/ 0 w 2584992"/>
                      <a:gd name="connsiteY7" fmla="*/ 545479 h 545479"/>
                      <a:gd name="connsiteX8" fmla="*/ 0 w 2584992"/>
                      <a:gd name="connsiteY8" fmla="*/ 0 h 545479"/>
                      <a:gd name="connsiteX0" fmla="*/ 0 w 2584992"/>
                      <a:gd name="connsiteY0" fmla="*/ 0 h 545479"/>
                      <a:gd name="connsiteX1" fmla="*/ 913363 w 2584992"/>
                      <a:gd name="connsiteY1" fmla="*/ 0 h 545479"/>
                      <a:gd name="connsiteX2" fmla="*/ 1697477 w 2584992"/>
                      <a:gd name="connsiteY2" fmla="*/ 0 h 545479"/>
                      <a:gd name="connsiteX3" fmla="*/ 2584992 w 2584992"/>
                      <a:gd name="connsiteY3" fmla="*/ 0 h 545479"/>
                      <a:gd name="connsiteX4" fmla="*/ 2584992 w 2584992"/>
                      <a:gd name="connsiteY4" fmla="*/ 545479 h 545479"/>
                      <a:gd name="connsiteX5" fmla="*/ 1800878 w 2584992"/>
                      <a:gd name="connsiteY5" fmla="*/ 545479 h 545479"/>
                      <a:gd name="connsiteX6" fmla="*/ 887514 w 2584992"/>
                      <a:gd name="connsiteY6" fmla="*/ 545479 h 545479"/>
                      <a:gd name="connsiteX7" fmla="*/ 0 w 2584992"/>
                      <a:gd name="connsiteY7" fmla="*/ 545479 h 545479"/>
                      <a:gd name="connsiteX8" fmla="*/ 0 w 2584992"/>
                      <a:gd name="connsiteY8" fmla="*/ 0 h 5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992" h="545479" fill="none" extrusionOk="0">
                        <a:moveTo>
                          <a:pt x="0" y="0"/>
                        </a:moveTo>
                        <a:cubicBezTo>
                          <a:pt x="349342" y="-46904"/>
                          <a:pt x="463895" y="23932"/>
                          <a:pt x="809963" y="0"/>
                        </a:cubicBezTo>
                        <a:cubicBezTo>
                          <a:pt x="1148359" y="-42487"/>
                          <a:pt x="1310484" y="89599"/>
                          <a:pt x="1645778" y="0"/>
                        </a:cubicBezTo>
                        <a:cubicBezTo>
                          <a:pt x="2025156" y="-62826"/>
                          <a:pt x="2334947" y="-15787"/>
                          <a:pt x="2584992" y="0"/>
                        </a:cubicBezTo>
                        <a:cubicBezTo>
                          <a:pt x="2592608" y="267406"/>
                          <a:pt x="2580449" y="278579"/>
                          <a:pt x="2584992" y="545479"/>
                        </a:cubicBezTo>
                        <a:cubicBezTo>
                          <a:pt x="2366040" y="538827"/>
                          <a:pt x="1984286" y="506566"/>
                          <a:pt x="1775028" y="545479"/>
                        </a:cubicBezTo>
                        <a:cubicBezTo>
                          <a:pt x="1556183" y="577334"/>
                          <a:pt x="1234565" y="525048"/>
                          <a:pt x="887514" y="545479"/>
                        </a:cubicBezTo>
                        <a:cubicBezTo>
                          <a:pt x="572758" y="594405"/>
                          <a:pt x="375588" y="561261"/>
                          <a:pt x="0" y="545479"/>
                        </a:cubicBezTo>
                        <a:cubicBezTo>
                          <a:pt x="-42579" y="284530"/>
                          <a:pt x="112299" y="233536"/>
                          <a:pt x="0" y="0"/>
                        </a:cubicBezTo>
                        <a:close/>
                      </a:path>
                      <a:path w="2584992" h="545479" stroke="0" extrusionOk="0">
                        <a:moveTo>
                          <a:pt x="0" y="0"/>
                        </a:moveTo>
                        <a:cubicBezTo>
                          <a:pt x="362605" y="46170"/>
                          <a:pt x="619626" y="6294"/>
                          <a:pt x="913363" y="0"/>
                        </a:cubicBezTo>
                        <a:cubicBezTo>
                          <a:pt x="1255783" y="-25016"/>
                          <a:pt x="1424310" y="56777"/>
                          <a:pt x="1697477" y="0"/>
                        </a:cubicBezTo>
                        <a:cubicBezTo>
                          <a:pt x="2029645" y="-47078"/>
                          <a:pt x="2240903" y="12915"/>
                          <a:pt x="2584992" y="0"/>
                        </a:cubicBezTo>
                        <a:cubicBezTo>
                          <a:pt x="2652694" y="186216"/>
                          <a:pt x="2563062" y="355869"/>
                          <a:pt x="2584992" y="545479"/>
                        </a:cubicBezTo>
                        <a:cubicBezTo>
                          <a:pt x="2241179" y="559355"/>
                          <a:pt x="2063773" y="533178"/>
                          <a:pt x="1800878" y="545479"/>
                        </a:cubicBezTo>
                        <a:cubicBezTo>
                          <a:pt x="1536040" y="615853"/>
                          <a:pt x="1238545" y="548241"/>
                          <a:pt x="887514" y="545479"/>
                        </a:cubicBezTo>
                        <a:cubicBezTo>
                          <a:pt x="524762" y="554629"/>
                          <a:pt x="305577" y="500167"/>
                          <a:pt x="0" y="545479"/>
                        </a:cubicBezTo>
                        <a:cubicBezTo>
                          <a:pt x="-130413" y="272267"/>
                          <a:pt x="64397" y="227417"/>
                          <a:pt x="0" y="0"/>
                        </a:cubicBezTo>
                        <a:close/>
                      </a:path>
                      <a:path w="2584992" h="545479" fill="none" stroke="0" extrusionOk="0">
                        <a:moveTo>
                          <a:pt x="0" y="0"/>
                        </a:moveTo>
                        <a:cubicBezTo>
                          <a:pt x="306168" y="-45711"/>
                          <a:pt x="487386" y="17300"/>
                          <a:pt x="809963" y="0"/>
                        </a:cubicBezTo>
                        <a:cubicBezTo>
                          <a:pt x="1128204" y="-28515"/>
                          <a:pt x="1298512" y="16363"/>
                          <a:pt x="1645778" y="0"/>
                        </a:cubicBezTo>
                        <a:cubicBezTo>
                          <a:pt x="2024188" y="-37030"/>
                          <a:pt x="2272965" y="87216"/>
                          <a:pt x="2584992" y="0"/>
                        </a:cubicBezTo>
                        <a:cubicBezTo>
                          <a:pt x="2598392" y="268695"/>
                          <a:pt x="2583121" y="280729"/>
                          <a:pt x="2584992" y="545479"/>
                        </a:cubicBezTo>
                        <a:cubicBezTo>
                          <a:pt x="2318681" y="526314"/>
                          <a:pt x="1990052" y="529105"/>
                          <a:pt x="1775028" y="545479"/>
                        </a:cubicBezTo>
                        <a:cubicBezTo>
                          <a:pt x="1629178" y="541846"/>
                          <a:pt x="1174473" y="423422"/>
                          <a:pt x="887514" y="545479"/>
                        </a:cubicBezTo>
                        <a:cubicBezTo>
                          <a:pt x="597224" y="582317"/>
                          <a:pt x="346427" y="588086"/>
                          <a:pt x="0" y="545479"/>
                        </a:cubicBezTo>
                        <a:cubicBezTo>
                          <a:pt x="-61774" y="303181"/>
                          <a:pt x="107702" y="266138"/>
                          <a:pt x="0" y="0"/>
                        </a:cubicBezTo>
                        <a:close/>
                      </a:path>
                    </a:pathLst>
                  </a:cu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200" dirty="0">
                <a:solidFill>
                  <a:srgbClr val="0770B1"/>
                </a:solidFill>
                <a:latin typeface="+mj-lt"/>
                <a:ea typeface="+mj-ea"/>
                <a:cs typeface="+mj-cs"/>
              </a:rPr>
              <a:t>In reality people do not follow these phases as distinguishable as on paper</a:t>
            </a:r>
          </a:p>
        </p:txBody>
      </p:sp>
      <p:sp>
        <p:nvSpPr>
          <p:cNvPr id="8" name="Текстово поле 8">
            <a:extLst>
              <a:ext uri="{FF2B5EF4-FFF2-40B4-BE49-F238E27FC236}">
                <a16:creationId xmlns:a16="http://schemas.microsoft.com/office/drawing/2014/main" id="{F2D8BC12-9EB1-4FCB-A008-281E630EB595}"/>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11"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572D5432-7C69-4618-9DA8-B28D9EF3EC5B}"/>
              </a:ext>
            </a:extLst>
          </p:cNvPr>
          <p:cNvSpPr txBox="1"/>
          <p:nvPr/>
        </p:nvSpPr>
        <p:spPr>
          <a:xfrm>
            <a:off x="1752603" y="3886203"/>
            <a:ext cx="2743201" cy="954107"/>
          </a:xfrm>
          <a:prstGeom prst="rect">
            <a:avLst/>
          </a:prstGeom>
          <a:solidFill>
            <a:srgbClr val="D6DFF2"/>
          </a:solidFill>
        </p:spPr>
        <p:txBody>
          <a:bodyPr wrap="square">
            <a:spAutoFit/>
          </a:bodyPr>
          <a:lstStyle/>
          <a:p>
            <a:r>
              <a:rPr lang="en-US" sz="1400" dirty="0"/>
              <a:t>E.g. psychological disorders, personality traits, authoritarian parenting, conflicting identities and traumatic life experiences</a:t>
            </a:r>
            <a:endParaRPr lang="nl-NL" sz="1400" dirty="0"/>
          </a:p>
        </p:txBody>
      </p:sp>
      <p:sp>
        <p:nvSpPr>
          <p:cNvPr id="11" name="Tekstvak 10">
            <a:extLst>
              <a:ext uri="{FF2B5EF4-FFF2-40B4-BE49-F238E27FC236}">
                <a16:creationId xmlns:a16="http://schemas.microsoft.com/office/drawing/2014/main" id="{41B1CDB6-F911-426A-B84D-D8D6C280E366}"/>
              </a:ext>
            </a:extLst>
          </p:cNvPr>
          <p:cNvSpPr txBox="1"/>
          <p:nvPr/>
        </p:nvSpPr>
        <p:spPr>
          <a:xfrm>
            <a:off x="2971800" y="2470154"/>
            <a:ext cx="2438400" cy="738664"/>
          </a:xfrm>
          <a:prstGeom prst="rect">
            <a:avLst/>
          </a:prstGeom>
          <a:solidFill>
            <a:srgbClr val="E3E8DC"/>
          </a:solidFill>
        </p:spPr>
        <p:txBody>
          <a:bodyPr wrap="square">
            <a:spAutoFit/>
          </a:bodyPr>
          <a:lstStyle/>
          <a:p>
            <a:pPr algn="l"/>
            <a:r>
              <a:rPr lang="en-GB" sz="1400" dirty="0">
                <a:solidFill>
                  <a:srgbClr val="000000"/>
                </a:solidFill>
              </a:rPr>
              <a:t>E.g. a repressive state, relative deprivation, discrimination, </a:t>
            </a:r>
            <a:br>
              <a:rPr lang="en-GB" sz="1400" dirty="0">
                <a:solidFill>
                  <a:srgbClr val="000000"/>
                </a:solidFill>
              </a:rPr>
            </a:br>
            <a:r>
              <a:rPr lang="en-GB" sz="1400" dirty="0">
                <a:solidFill>
                  <a:srgbClr val="000000"/>
                </a:solidFill>
              </a:rPr>
              <a:t>anger and injustice</a:t>
            </a:r>
            <a:endParaRPr lang="en-GB" sz="1400" dirty="0"/>
          </a:p>
        </p:txBody>
      </p:sp>
      <p:sp>
        <p:nvSpPr>
          <p:cNvPr id="12" name="Tekstvak 11">
            <a:extLst>
              <a:ext uri="{FF2B5EF4-FFF2-40B4-BE49-F238E27FC236}">
                <a16:creationId xmlns:a16="http://schemas.microsoft.com/office/drawing/2014/main" id="{6FCBD4D8-3788-472D-A5F3-16E4FA9EBA96}"/>
              </a:ext>
            </a:extLst>
          </p:cNvPr>
          <p:cNvSpPr txBox="1"/>
          <p:nvPr/>
        </p:nvSpPr>
        <p:spPr>
          <a:xfrm>
            <a:off x="7696200" y="3886203"/>
            <a:ext cx="2149434" cy="954107"/>
          </a:xfrm>
          <a:prstGeom prst="rect">
            <a:avLst/>
          </a:prstGeom>
          <a:solidFill>
            <a:srgbClr val="CAE3EC"/>
          </a:solidFill>
        </p:spPr>
        <p:txBody>
          <a:bodyPr wrap="square">
            <a:spAutoFit/>
          </a:bodyPr>
          <a:lstStyle/>
          <a:p>
            <a:pPr algn="r"/>
            <a:r>
              <a:rPr lang="nl-NL" sz="1400" dirty="0"/>
              <a:t>E.g. </a:t>
            </a:r>
            <a:r>
              <a:rPr lang="en-US" sz="1400" dirty="0"/>
              <a:t>group solidarity, the ideology (propaganda), meaning, adventure, and other rewards</a:t>
            </a:r>
            <a:endParaRPr lang="nl-NL" sz="1400" dirty="0"/>
          </a:p>
        </p:txBody>
      </p:sp>
      <p:sp>
        <p:nvSpPr>
          <p:cNvPr id="2" name="Titel 1">
            <a:extLst>
              <a:ext uri="{FF2B5EF4-FFF2-40B4-BE49-F238E27FC236}">
                <a16:creationId xmlns:a16="http://schemas.microsoft.com/office/drawing/2014/main" id="{3497265D-944D-4BE0-8681-3130382A055F}"/>
              </a:ext>
            </a:extLst>
          </p:cNvPr>
          <p:cNvSpPr>
            <a:spLocks noGrp="1"/>
          </p:cNvSpPr>
          <p:nvPr>
            <p:ph type="title"/>
          </p:nvPr>
        </p:nvSpPr>
        <p:spPr/>
        <p:txBody>
          <a:bodyPr/>
          <a:lstStyle/>
          <a:p>
            <a:r>
              <a:rPr lang="en-GB" dirty="0"/>
              <a:t>Causal factors of radicalisation</a:t>
            </a:r>
          </a:p>
        </p:txBody>
      </p:sp>
      <p:sp>
        <p:nvSpPr>
          <p:cNvPr id="4" name="Tijdelijke aanduiding voor datum 3">
            <a:extLst>
              <a:ext uri="{FF2B5EF4-FFF2-40B4-BE49-F238E27FC236}">
                <a16:creationId xmlns:a16="http://schemas.microsoft.com/office/drawing/2014/main" id="{A6CE7499-93DA-47E4-AD02-B641200D548B}"/>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6F814B56-A486-49C9-A508-5E3BFFCB28B9}"/>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FF6418C6-18D2-4B71-BE04-F1344B22B0BE}"/>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10" name="Tijdelijke aanduiding voor inhoud 9">
            <a:extLst>
              <a:ext uri="{FF2B5EF4-FFF2-40B4-BE49-F238E27FC236}">
                <a16:creationId xmlns:a16="http://schemas.microsoft.com/office/drawing/2014/main" id="{B38E229B-511E-41EB-99FB-45EC153B447E}"/>
              </a:ext>
            </a:extLst>
          </p:cNvPr>
          <p:cNvGraphicFramePr>
            <a:graphicFrameLocks noGrp="1"/>
          </p:cNvGraphicFramePr>
          <p:nvPr>
            <p:ph idx="1"/>
            <p:extLst>
              <p:ext uri="{D42A27DB-BD31-4B8C-83A1-F6EECF244321}">
                <p14:modId xmlns:p14="http://schemas.microsoft.com/office/powerpoint/2010/main" val="1998232898"/>
              </p:ext>
            </p:extLst>
          </p:nvPr>
        </p:nvGraphicFramePr>
        <p:xfrm>
          <a:off x="2209800" y="2286000"/>
          <a:ext cx="7772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Текстово поле 8">
            <a:extLst>
              <a:ext uri="{FF2B5EF4-FFF2-40B4-BE49-F238E27FC236}">
                <a16:creationId xmlns:a16="http://schemas.microsoft.com/office/drawing/2014/main" id="{7D6C0D49-0200-4917-9E3A-08F25C1937CE}"/>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45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4AF3-5F84-4C7A-936A-F46C99EC4710}"/>
              </a:ext>
            </a:extLst>
          </p:cNvPr>
          <p:cNvSpPr>
            <a:spLocks noGrp="1"/>
          </p:cNvSpPr>
          <p:nvPr>
            <p:ph type="title"/>
          </p:nvPr>
        </p:nvSpPr>
        <p:spPr/>
        <p:txBody>
          <a:bodyPr/>
          <a:lstStyle/>
          <a:p>
            <a:r>
              <a:rPr lang="en-GB" dirty="0"/>
              <a:t>Push, Pull and Personal factors</a:t>
            </a:r>
            <a:endParaRPr lang="nl-NL" dirty="0"/>
          </a:p>
        </p:txBody>
      </p:sp>
      <p:pic>
        <p:nvPicPr>
          <p:cNvPr id="8" name="Onlinemedia 7" title="Daniel Gallant">
            <a:hlinkClick r:id="" action="ppaction://media"/>
            <a:extLst>
              <a:ext uri="{FF2B5EF4-FFF2-40B4-BE49-F238E27FC236}">
                <a16:creationId xmlns:a16="http://schemas.microsoft.com/office/drawing/2014/main" id="{A08202F0-75E9-4E58-B70D-2436FCD88C92}"/>
              </a:ext>
            </a:extLst>
          </p:cNvPr>
          <p:cNvPicPr>
            <a:picLocks noGrp="1" noRot="1" noChangeAspect="1"/>
          </p:cNvPicPr>
          <p:nvPr>
            <p:ph idx="1"/>
            <a:videoFile r:link="rId1"/>
          </p:nvPr>
        </p:nvPicPr>
        <p:blipFill>
          <a:blip r:embed="rId4"/>
          <a:stretch>
            <a:fillRect/>
          </a:stretch>
        </p:blipFill>
        <p:spPr>
          <a:xfrm>
            <a:off x="2792413" y="2286000"/>
            <a:ext cx="6608762" cy="3733800"/>
          </a:xfrm>
          <a:prstGeom prst="rect">
            <a:avLst/>
          </a:prstGeom>
        </p:spPr>
      </p:pic>
      <p:sp>
        <p:nvSpPr>
          <p:cNvPr id="4" name="Tijdelijke aanduiding voor datum 3">
            <a:extLst>
              <a:ext uri="{FF2B5EF4-FFF2-40B4-BE49-F238E27FC236}">
                <a16:creationId xmlns:a16="http://schemas.microsoft.com/office/drawing/2014/main" id="{43DB4E1E-9175-42C4-BA41-0888781ADF79}"/>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A514F434-30D2-4DE4-8E47-EACA8FBE688A}"/>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B68E8B27-828D-4D25-9530-B63075F849EA}"/>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7" name="Tekstvak 6">
            <a:extLst>
              <a:ext uri="{FF2B5EF4-FFF2-40B4-BE49-F238E27FC236}">
                <a16:creationId xmlns:a16="http://schemas.microsoft.com/office/drawing/2014/main" id="{07ECC02C-6CF1-4D1E-9946-75BF9797BB9E}"/>
              </a:ext>
            </a:extLst>
          </p:cNvPr>
          <p:cNvSpPr txBox="1"/>
          <p:nvPr/>
        </p:nvSpPr>
        <p:spPr>
          <a:xfrm>
            <a:off x="5943600" y="951353"/>
            <a:ext cx="2895600" cy="646331"/>
          </a:xfrm>
          <a:prstGeom prst="rect">
            <a:avLst/>
          </a:prstGeom>
          <a:noFill/>
        </p:spPr>
        <p:txBody>
          <a:bodyPr wrap="square">
            <a:spAutoFit/>
          </a:bodyPr>
          <a:lstStyle/>
          <a:p>
            <a:r>
              <a:rPr lang="en-GB" dirty="0">
                <a:solidFill>
                  <a:srgbClr val="FF0000"/>
                </a:solidFill>
                <a:latin typeface="Ink Free" panose="03080402000500000000" pitchFamily="66" charset="0"/>
              </a:rPr>
              <a:t>Note examples of push, pull and personal facts</a:t>
            </a:r>
            <a:endParaRPr lang="en-GB" i="1" dirty="0">
              <a:solidFill>
                <a:srgbClr val="505050"/>
              </a:solidFill>
              <a:latin typeface="Calibri" panose="020F0502020204030204" pitchFamily="34" charset="0"/>
              <a:cs typeface="Calibri" panose="020F0502020204030204" pitchFamily="34" charset="0"/>
            </a:endParaRPr>
          </a:p>
        </p:txBody>
      </p:sp>
      <p:sp>
        <p:nvSpPr>
          <p:cNvPr id="9" name="Текстово поле 8">
            <a:extLst>
              <a:ext uri="{FF2B5EF4-FFF2-40B4-BE49-F238E27FC236}">
                <a16:creationId xmlns:a16="http://schemas.microsoft.com/office/drawing/2014/main" id="{420BB27B-32CA-4AFB-AC24-3F4D15DCE55D}"/>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1546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447800"/>
            <a:ext cx="4572000" cy="1066800"/>
          </a:xfrm>
        </p:spPr>
        <p:txBody>
          <a:bodyPr/>
          <a:lstStyle/>
          <a:p>
            <a:r>
              <a:rPr lang="nl-NL" sz="3200" dirty="0"/>
              <a:t>4. </a:t>
            </a:r>
            <a:r>
              <a:rPr lang="nl-NL" sz="3200" dirty="0" err="1"/>
              <a:t>Exercises</a:t>
            </a:r>
            <a:r>
              <a:rPr lang="nl-NL" sz="3200" dirty="0"/>
              <a:t> workshops</a:t>
            </a:r>
            <a:endParaRPr lang="en-US" sz="3200" dirty="0"/>
          </a:p>
        </p:txBody>
      </p:sp>
      <p:sp>
        <p:nvSpPr>
          <p:cNvPr id="6" name="Slide Number Placeholder 5"/>
          <p:cNvSpPr>
            <a:spLocks noGrp="1"/>
          </p:cNvSpPr>
          <p:nvPr>
            <p:ph type="sldNum" sz="quarter" idx="12"/>
          </p:nvPr>
        </p:nvSpPr>
        <p:spPr/>
        <p:txBody>
          <a:bodyPr/>
          <a:lstStyle/>
          <a:p>
            <a:fld id="{CB318F78-A315-46C9-8B3F-2431B4397D31}" type="slidenum">
              <a:rPr lang="en-US" smtClean="0"/>
              <a:t>16</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2027527175"/>
              </p:ext>
            </p:extLst>
          </p:nvPr>
        </p:nvGraphicFramePr>
        <p:xfrm>
          <a:off x="3276600" y="12192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23917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dirty="0"/>
              <a:t>Workshop Coaching </a:t>
            </a:r>
            <a:r>
              <a:rPr lang="nl-NL" dirty="0" err="1"/>
              <a:t>and</a:t>
            </a:r>
            <a:r>
              <a:rPr lang="nl-NL" dirty="0"/>
              <a:t> </a:t>
            </a:r>
            <a:r>
              <a:rPr lang="nl-NL" dirty="0" err="1"/>
              <a:t>Parenting</a:t>
            </a:r>
            <a:endParaRPr lang="en-GB"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normAutofit/>
          </a:bodyPr>
          <a:lstStyle/>
          <a:p>
            <a:r>
              <a:rPr lang="nl-NL" i="1" dirty="0" err="1"/>
              <a:t>Preventing</a:t>
            </a:r>
            <a:r>
              <a:rPr lang="nl-NL" i="1" dirty="0"/>
              <a:t> </a:t>
            </a:r>
            <a:r>
              <a:rPr lang="nl-NL" i="1" dirty="0" err="1"/>
              <a:t>youth</a:t>
            </a:r>
            <a:r>
              <a:rPr lang="nl-NL" i="1" dirty="0"/>
              <a:t> </a:t>
            </a:r>
            <a:r>
              <a:rPr lang="nl-NL" i="1" dirty="0" err="1"/>
              <a:t>radicalisation</a:t>
            </a:r>
            <a:r>
              <a:rPr lang="nl-NL" i="1" dirty="0"/>
              <a:t> </a:t>
            </a:r>
            <a:r>
              <a:rPr lang="nl-NL" i="1" dirty="0" err="1"/>
              <a:t>by</a:t>
            </a:r>
            <a:r>
              <a:rPr lang="nl-NL" i="1" dirty="0"/>
              <a:t> </a:t>
            </a:r>
            <a:r>
              <a:rPr lang="nl-NL" i="1" dirty="0" err="1"/>
              <a:t>effective</a:t>
            </a:r>
            <a:r>
              <a:rPr lang="nl-NL" i="1" dirty="0"/>
              <a:t> </a:t>
            </a:r>
            <a:br>
              <a:rPr lang="nl-NL" i="1" dirty="0"/>
            </a:br>
            <a:r>
              <a:rPr lang="nl-NL" i="1" dirty="0"/>
              <a:t>coaching </a:t>
            </a:r>
            <a:r>
              <a:rPr lang="nl-NL" i="1" dirty="0" err="1"/>
              <a:t>and</a:t>
            </a:r>
            <a:r>
              <a:rPr lang="nl-NL" i="1" dirty="0"/>
              <a:t> </a:t>
            </a:r>
            <a:r>
              <a:rPr lang="nl-NL" i="1" dirty="0" err="1"/>
              <a:t>parenting</a:t>
            </a:r>
            <a:endParaRPr lang="en-GB" i="1" dirty="0"/>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17</a:t>
            </a:fld>
            <a:endParaRPr lang="en-US" dirty="0">
              <a:solidFill>
                <a:prstClr val="white"/>
              </a:solidFill>
              <a:latin typeface="Calibri"/>
            </a:endParaRPr>
          </a:p>
        </p:txBody>
      </p:sp>
      <p:sp>
        <p:nvSpPr>
          <p:cNvPr id="7" name="Текстово поле 8">
            <a:extLst>
              <a:ext uri="{FF2B5EF4-FFF2-40B4-BE49-F238E27FC236}">
                <a16:creationId xmlns:a16="http://schemas.microsoft.com/office/drawing/2014/main" id="{9374428A-1238-4A38-AED2-D8A94F0B996D}"/>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9032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Adolescence</a:t>
            </a:r>
          </a:p>
        </p:txBody>
      </p:sp>
      <p:grpSp>
        <p:nvGrpSpPr>
          <p:cNvPr id="9" name="Group">
            <a:extLst>
              <a:ext uri="{FF2B5EF4-FFF2-40B4-BE49-F238E27FC236}">
                <a16:creationId xmlns:a16="http://schemas.microsoft.com/office/drawing/2014/main" id="{F5382242-EE7D-4FB6-8BEF-E99FC1E9216B}"/>
              </a:ext>
            </a:extLst>
          </p:cNvPr>
          <p:cNvGrpSpPr/>
          <p:nvPr/>
        </p:nvGrpSpPr>
        <p:grpSpPr>
          <a:xfrm>
            <a:off x="5648958" y="1692931"/>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4121919" y="5806312"/>
            <a:ext cx="184663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lang="nl-NL" sz="2000" dirty="0" err="1"/>
              <a:t>Biological</a:t>
            </a:r>
            <a:endParaRPr sz="2000"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3770287" y="4011333"/>
            <a:ext cx="256541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err="1">
                <a:solidFill>
                  <a:schemeClr val="tx1"/>
                </a:solidFill>
              </a:rPr>
              <a:t>Emotional</a:t>
            </a:r>
            <a:endParaRPr sz="2000"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8698400" y="4886230"/>
            <a:ext cx="183841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err="1">
                <a:solidFill>
                  <a:schemeClr val="tx1"/>
                </a:solidFill>
              </a:rPr>
              <a:t>Social</a:t>
            </a:r>
            <a:endParaRPr sz="2000"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8542477" y="3461004"/>
            <a:ext cx="197989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err="1">
                <a:solidFill>
                  <a:schemeClr val="tx1"/>
                </a:solidFill>
              </a:rPr>
              <a:t>Psychological</a:t>
            </a:r>
            <a:endParaRPr sz="2000"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4121919" y="2498476"/>
            <a:ext cx="1909512"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err="1">
                <a:solidFill>
                  <a:schemeClr val="tx1"/>
                </a:solidFill>
              </a:rPr>
              <a:t>Cognitive</a:t>
            </a:r>
            <a:endParaRPr sz="2000"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5898224" y="3897532"/>
            <a:ext cx="1198761" cy="611449"/>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7887435" y="3193614"/>
            <a:ext cx="529040" cy="631577"/>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dirty="0"/>
          </a:p>
        </p:txBody>
      </p:sp>
      <p:sp>
        <p:nvSpPr>
          <p:cNvPr id="49" name="Freeform 95">
            <a:extLst>
              <a:ext uri="{FF2B5EF4-FFF2-40B4-BE49-F238E27FC236}">
                <a16:creationId xmlns:a16="http://schemas.microsoft.com/office/drawing/2014/main" id="{E5C7B58D-11FB-49AB-994F-A0BDA6A70278}"/>
              </a:ext>
            </a:extLst>
          </p:cNvPr>
          <p:cNvSpPr/>
          <p:nvPr/>
        </p:nvSpPr>
        <p:spPr>
          <a:xfrm>
            <a:off x="5107670" y="5255803"/>
            <a:ext cx="590006" cy="811075"/>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solidFill>
            <a:srgbClr val="00B0F0"/>
          </a:soli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8107662" y="4349000"/>
            <a:ext cx="623004" cy="651125"/>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7249689" y="5640207"/>
            <a:ext cx="1725427" cy="971229"/>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6503233" y="2474539"/>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8910945" y="1908568"/>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5120085" y="2120742"/>
            <a:ext cx="474963" cy="495240"/>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30" name="Текстово поле 8">
            <a:extLst>
              <a:ext uri="{FF2B5EF4-FFF2-40B4-BE49-F238E27FC236}">
                <a16:creationId xmlns:a16="http://schemas.microsoft.com/office/drawing/2014/main" id="{BECF3C8A-BF57-4E1A-8289-393082576678}"/>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3" name="Hart 2">
            <a:extLst>
              <a:ext uri="{FF2B5EF4-FFF2-40B4-BE49-F238E27FC236}">
                <a16:creationId xmlns:a16="http://schemas.microsoft.com/office/drawing/2014/main" id="{730BA995-9B32-4C8E-89E1-260176D518AA}"/>
              </a:ext>
            </a:extLst>
          </p:cNvPr>
          <p:cNvSpPr/>
          <p:nvPr/>
        </p:nvSpPr>
        <p:spPr>
          <a:xfrm>
            <a:off x="4945110" y="3765808"/>
            <a:ext cx="381000" cy="377248"/>
          </a:xfrm>
          <a:prstGeom prst="heart">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71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4"/>
                                        </p:tgtEl>
                                        <p:attrNameLst>
                                          <p:attrName>style.visibility</p:attrName>
                                        </p:attrNameLst>
                                      </p:cBhvr>
                                      <p:to>
                                        <p:strVal val="visible"/>
                                      </p:to>
                                    </p:set>
                                    <p:animEffect transition="in" filter="box(out)">
                                      <p:cBhvr>
                                        <p:cTn id="7" dur="800"/>
                                        <p:tgtEl>
                                          <p:spTgt spid="34"/>
                                        </p:tgtEl>
                                      </p:cBhvr>
                                    </p:animEffect>
                                  </p:childTnLst>
                                </p:cTn>
                              </p:par>
                              <p:par>
                                <p:cTn id="8" presetID="23" presetClass="entr" presetSubtype="16" fill="hold" grpId="0" nodeType="withEffect">
                                  <p:stCondLst>
                                    <p:cond delay="0"/>
                                  </p:stCondLst>
                                  <p:iterate>
                                    <p:tmAbs val="0"/>
                                  </p:iterate>
                                  <p:childTnLst>
                                    <p:set>
                                      <p:cBhvr>
                                        <p:cTn id="9" fill="hold"/>
                                        <p:tgtEl>
                                          <p:spTgt spid="49"/>
                                        </p:tgtEl>
                                        <p:attrNameLst>
                                          <p:attrName>style.visibility</p:attrName>
                                        </p:attrNameLst>
                                      </p:cBhvr>
                                      <p:to>
                                        <p:strVal val="visible"/>
                                      </p:to>
                                    </p:set>
                                    <p:anim calcmode="lin" valueType="num">
                                      <p:cBhvr>
                                        <p:cTn id="10" dur="750" fill="hold"/>
                                        <p:tgtEl>
                                          <p:spTgt spid="49"/>
                                        </p:tgtEl>
                                        <p:attrNameLst>
                                          <p:attrName>ppt_w</p:attrName>
                                        </p:attrNameLst>
                                      </p:cBhvr>
                                      <p:tavLst>
                                        <p:tav tm="0">
                                          <p:val>
                                            <p:fltVal val="0"/>
                                          </p:val>
                                        </p:tav>
                                        <p:tav tm="100000">
                                          <p:val>
                                            <p:strVal val="#ppt_w"/>
                                          </p:val>
                                        </p:tav>
                                      </p:tavLst>
                                    </p:anim>
                                    <p:anim calcmode="lin" valueType="num">
                                      <p:cBhvr>
                                        <p:cTn id="11" dur="750" fill="hold"/>
                                        <p:tgtEl>
                                          <p:spTgt spid="49"/>
                                        </p:tgtEl>
                                        <p:attrNameLst>
                                          <p:attrName>ppt_h</p:attrName>
                                        </p:attrNameLst>
                                      </p:cBhvr>
                                      <p:tavLst>
                                        <p:tav tm="0">
                                          <p:val>
                                            <p:fltVal val="0"/>
                                          </p:val>
                                        </p:tav>
                                        <p:tav tm="100000">
                                          <p:val>
                                            <p:strVal val="#ppt_h"/>
                                          </p:val>
                                        </p:tav>
                                      </p:tavLst>
                                    </p:anim>
                                  </p:childTnLst>
                                </p:cTn>
                              </p:par>
                            </p:childTnLst>
                          </p:cTn>
                        </p:par>
                        <p:par>
                          <p:cTn id="12" fill="hold">
                            <p:stCondLst>
                              <p:cond delay="800"/>
                            </p:stCondLst>
                            <p:childTnLst>
                              <p:par>
                                <p:cTn id="13" presetID="23" presetClass="entr" presetSubtype="16" fill="hold" grpId="0" nodeType="afterEffect">
                                  <p:stCondLst>
                                    <p:cond delay="0"/>
                                  </p:stCondLst>
                                  <p:iterate>
                                    <p:tmAbs val="0"/>
                                  </p:iterate>
                                  <p:childTnLst>
                                    <p:set>
                                      <p:cBhvr>
                                        <p:cTn id="14" fill="hold"/>
                                        <p:tgtEl>
                                          <p:spTgt spid="50"/>
                                        </p:tgtEl>
                                        <p:attrNameLst>
                                          <p:attrName>style.visibility</p:attrName>
                                        </p:attrNameLst>
                                      </p:cBhvr>
                                      <p:to>
                                        <p:strVal val="visible"/>
                                      </p:to>
                                    </p:set>
                                    <p:anim calcmode="lin" valueType="num">
                                      <p:cBhvr>
                                        <p:cTn id="15" dur="750" fill="hold"/>
                                        <p:tgtEl>
                                          <p:spTgt spid="50"/>
                                        </p:tgtEl>
                                        <p:attrNameLst>
                                          <p:attrName>ppt_w</p:attrName>
                                        </p:attrNameLst>
                                      </p:cBhvr>
                                      <p:tavLst>
                                        <p:tav tm="0">
                                          <p:val>
                                            <p:fltVal val="0"/>
                                          </p:val>
                                        </p:tav>
                                        <p:tav tm="100000">
                                          <p:val>
                                            <p:strVal val="#ppt_w"/>
                                          </p:val>
                                        </p:tav>
                                      </p:tavLst>
                                    </p:anim>
                                    <p:anim calcmode="lin" valueType="num">
                                      <p:cBhvr>
                                        <p:cTn id="16" dur="750" fill="hold"/>
                                        <p:tgtEl>
                                          <p:spTgt spid="50"/>
                                        </p:tgtEl>
                                        <p:attrNameLst>
                                          <p:attrName>ppt_h</p:attrName>
                                        </p:attrNameLst>
                                      </p:cBhvr>
                                      <p:tavLst>
                                        <p:tav tm="0">
                                          <p:val>
                                            <p:fltVal val="0"/>
                                          </p:val>
                                        </p:tav>
                                        <p:tav tm="100000">
                                          <p:val>
                                            <p:strVal val="#ppt_h"/>
                                          </p:val>
                                        </p:tav>
                                      </p:tavLst>
                                    </p:anim>
                                  </p:childTnLst>
                                </p:cTn>
                              </p:par>
                              <p:par>
                                <p:cTn id="17" presetID="4" presetClass="entr" presetSubtype="32" fill="hold" grpId="0" nodeType="withEffect">
                                  <p:stCondLst>
                                    <p:cond delay="0"/>
                                  </p:stCondLst>
                                  <p:iterate>
                                    <p:tmAbs val="0"/>
                                  </p:iterate>
                                  <p:childTnLst>
                                    <p:set>
                                      <p:cBhvr>
                                        <p:cTn id="18" fill="hold"/>
                                        <p:tgtEl>
                                          <p:spTgt spid="38"/>
                                        </p:tgtEl>
                                        <p:attrNameLst>
                                          <p:attrName>style.visibility</p:attrName>
                                        </p:attrNameLst>
                                      </p:cBhvr>
                                      <p:to>
                                        <p:strVal val="visible"/>
                                      </p:to>
                                    </p:set>
                                    <p:animEffect transition="in" filter="box(out)">
                                      <p:cBhvr>
                                        <p:cTn id="19" dur="800"/>
                                        <p:tgtEl>
                                          <p:spTgt spid="38"/>
                                        </p:tgtEl>
                                      </p:cBhvr>
                                    </p:animEffect>
                                  </p:childTnLst>
                                </p:cTn>
                              </p:par>
                            </p:childTnLst>
                          </p:cTn>
                        </p:par>
                        <p:par>
                          <p:cTn id="20" fill="hold">
                            <p:stCondLst>
                              <p:cond delay="1600"/>
                            </p:stCondLst>
                            <p:childTnLst>
                              <p:par>
                                <p:cTn id="21" presetID="23" presetClass="entr" presetSubtype="16" fill="hold" grpId="0" nodeType="afterEffect">
                                  <p:stCondLst>
                                    <p:cond delay="0"/>
                                  </p:stCondLst>
                                  <p:iterate>
                                    <p:tmAbs val="0"/>
                                  </p:iterate>
                                  <p:childTnLst>
                                    <p:set>
                                      <p:cBhvr>
                                        <p:cTn id="22" fill="hold"/>
                                        <p:tgtEl>
                                          <p:spTgt spid="47"/>
                                        </p:tgtEl>
                                        <p:attrNameLst>
                                          <p:attrName>style.visibility</p:attrName>
                                        </p:attrNameLst>
                                      </p:cBhvr>
                                      <p:to>
                                        <p:strVal val="visible"/>
                                      </p:to>
                                    </p:set>
                                    <p:anim calcmode="lin" valueType="num">
                                      <p:cBhvr>
                                        <p:cTn id="23" dur="750" fill="hold"/>
                                        <p:tgtEl>
                                          <p:spTgt spid="47"/>
                                        </p:tgtEl>
                                        <p:attrNameLst>
                                          <p:attrName>ppt_w</p:attrName>
                                        </p:attrNameLst>
                                      </p:cBhvr>
                                      <p:tavLst>
                                        <p:tav tm="0">
                                          <p:val>
                                            <p:fltVal val="0"/>
                                          </p:val>
                                        </p:tav>
                                        <p:tav tm="100000">
                                          <p:val>
                                            <p:strVal val="#ppt_w"/>
                                          </p:val>
                                        </p:tav>
                                      </p:tavLst>
                                    </p:anim>
                                    <p:anim calcmode="lin" valueType="num">
                                      <p:cBhvr>
                                        <p:cTn id="24" dur="750" fill="hold"/>
                                        <p:tgtEl>
                                          <p:spTgt spid="47"/>
                                        </p:tgtEl>
                                        <p:attrNameLst>
                                          <p:attrName>ppt_h</p:attrName>
                                        </p:attrNameLst>
                                      </p:cBhvr>
                                      <p:tavLst>
                                        <p:tav tm="0">
                                          <p:val>
                                            <p:fltVal val="0"/>
                                          </p:val>
                                        </p:tav>
                                        <p:tav tm="100000">
                                          <p:val>
                                            <p:strVal val="#ppt_h"/>
                                          </p:val>
                                        </p:tav>
                                      </p:tavLst>
                                    </p:anim>
                                  </p:childTnLst>
                                </p:cTn>
                              </p:par>
                              <p:par>
                                <p:cTn id="25" presetID="4" presetClass="entr" presetSubtype="32" fill="hold" grpId="0" nodeType="with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800"/>
                                        <p:tgtEl>
                                          <p:spTgt spid="44"/>
                                        </p:tgtEl>
                                      </p:cBhvr>
                                    </p:animEffect>
                                  </p:childTnLst>
                                </p:cTn>
                              </p:par>
                              <p:par>
                                <p:cTn id="28" presetID="1" presetClass="exit" presetSubtype="0" fill="hold"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par>
                                <p:cTn id="30" presetID="4" presetClass="entr" presetSubtype="32" fill="hold" grpId="0" nodeType="withEffect">
                                  <p:stCondLst>
                                    <p:cond delay="0"/>
                                  </p:stCondLst>
                                  <p:iterate>
                                    <p:tmAbs val="0"/>
                                  </p:iterate>
                                  <p:childTnLst>
                                    <p:set>
                                      <p:cBhvr>
                                        <p:cTn id="31" fill="hold"/>
                                        <p:tgtEl>
                                          <p:spTgt spid="36"/>
                                        </p:tgtEl>
                                        <p:attrNameLst>
                                          <p:attrName>style.visibility</p:attrName>
                                        </p:attrNameLst>
                                      </p:cBhvr>
                                      <p:to>
                                        <p:strVal val="visible"/>
                                      </p:to>
                                    </p:set>
                                    <p:animEffect transition="in" filter="box(out)">
                                      <p:cBhvr>
                                        <p:cTn id="32" dur="800"/>
                                        <p:tgtEl>
                                          <p:spTgt spid="36"/>
                                        </p:tgtEl>
                                      </p:cBhvr>
                                    </p:animEffect>
                                  </p:childTnLst>
                                </p:cTn>
                              </p:par>
                            </p:childTnLst>
                          </p:cTn>
                        </p:par>
                        <p:par>
                          <p:cTn id="33" fill="hold">
                            <p:stCondLst>
                              <p:cond delay="2400"/>
                            </p:stCondLst>
                            <p:childTnLst>
                              <p:par>
                                <p:cTn id="34" presetID="4" presetClass="entr" presetSubtype="32" fill="hold" grpId="0" nodeType="afterEffect">
                                  <p:stCondLst>
                                    <p:cond delay="0"/>
                                  </p:stCondLst>
                                  <p:iterate>
                                    <p:tmAbs val="0"/>
                                  </p:iterate>
                                  <p:childTnLst>
                                    <p:set>
                                      <p:cBhvr>
                                        <p:cTn id="35" fill="hold"/>
                                        <p:tgtEl>
                                          <p:spTgt spid="40"/>
                                        </p:tgtEl>
                                        <p:attrNameLst>
                                          <p:attrName>style.visibility</p:attrName>
                                        </p:attrNameLst>
                                      </p:cBhvr>
                                      <p:to>
                                        <p:strVal val="visible"/>
                                      </p:to>
                                    </p:set>
                                    <p:animEffect transition="in" filter="box(out)">
                                      <p:cBhvr>
                                        <p:cTn id="36" dur="800"/>
                                        <p:tgtEl>
                                          <p:spTgt spid="40"/>
                                        </p:tgtEl>
                                      </p:cBhvr>
                                    </p:animEffect>
                                  </p:childTnLst>
                                </p:cTn>
                              </p:par>
                            </p:childTnLst>
                          </p:cTn>
                        </p:par>
                        <p:par>
                          <p:cTn id="37" fill="hold">
                            <p:stCondLst>
                              <p:cond delay="3200"/>
                            </p:stCondLst>
                            <p:childTnLst>
                              <p:par>
                                <p:cTn id="38" presetID="4" presetClass="entr" presetSubtype="32" fill="hold" grpId="0" nodeType="afterEffect">
                                  <p:stCondLst>
                                    <p:cond delay="0"/>
                                  </p:stCondLst>
                                  <p:iterate>
                                    <p:tmAbs val="0"/>
                                  </p:iterate>
                                  <p:childTnLst>
                                    <p:set>
                                      <p:cBhvr>
                                        <p:cTn id="39" fill="hold"/>
                                        <p:tgtEl>
                                          <p:spTgt spid="55"/>
                                        </p:tgtEl>
                                        <p:attrNameLst>
                                          <p:attrName>style.visibility</p:attrName>
                                        </p:attrNameLst>
                                      </p:cBhvr>
                                      <p:to>
                                        <p:strVal val="visible"/>
                                      </p:to>
                                    </p:set>
                                    <p:animEffect transition="in" filter="box(out)">
                                      <p:cBhvr>
                                        <p:cTn id="40" dur="800"/>
                                        <p:tgtEl>
                                          <p:spTgt spid="55"/>
                                        </p:tgtEl>
                                      </p:cBhvr>
                                    </p:animEffec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44"/>
                                        </p:tgtEl>
                                        <p:attrNameLst>
                                          <p:attrName>style.visibility</p:attrName>
                                        </p:attrNameLst>
                                      </p:cBhvr>
                                      <p:to>
                                        <p:strVal val="hidden"/>
                                      </p:to>
                                    </p:set>
                                  </p:childTnLst>
                                </p:cTn>
                              </p:par>
                              <p:par>
                                <p:cTn id="44" presetID="4" presetClass="entr" presetSubtype="32" fill="hold" grpId="0" nodeType="withEffect">
                                  <p:stCondLst>
                                    <p:cond delay="0"/>
                                  </p:stCondLst>
                                  <p:iterate>
                                    <p:tmAbs val="0"/>
                                  </p:iterate>
                                  <p:childTnLst>
                                    <p:set>
                                      <p:cBhvr>
                                        <p:cTn id="45" fill="hold"/>
                                        <p:tgtEl>
                                          <p:spTgt spid="42"/>
                                        </p:tgtEl>
                                        <p:attrNameLst>
                                          <p:attrName>style.visibility</p:attrName>
                                        </p:attrNameLst>
                                      </p:cBhvr>
                                      <p:to>
                                        <p:strVal val="visible"/>
                                      </p:to>
                                    </p:set>
                                    <p:animEffect transition="in" filter="box(out)">
                                      <p:cBhvr>
                                        <p:cTn id="46" dur="800"/>
                                        <p:tgtEl>
                                          <p:spTgt spid="42"/>
                                        </p:tgtEl>
                                      </p:cBhvr>
                                    </p:animEffect>
                                  </p:childTnLst>
                                </p:cTn>
                              </p:par>
                              <p:par>
                                <p:cTn id="47" presetID="4" presetClass="entr" presetSubtype="32" fill="hold" grpId="0" nodeType="withEffect">
                                  <p:stCondLst>
                                    <p:cond delay="0"/>
                                  </p:stCondLst>
                                  <p:iterate>
                                    <p:tmAbs val="0"/>
                                  </p:iterate>
                                  <p:childTnLst>
                                    <p:set>
                                      <p:cBhvr>
                                        <p:cTn id="48" fill="hold"/>
                                        <p:tgtEl>
                                          <p:spTgt spid="61"/>
                                        </p:tgtEl>
                                        <p:attrNameLst>
                                          <p:attrName>style.visibility</p:attrName>
                                        </p:attrNameLst>
                                      </p:cBhvr>
                                      <p:to>
                                        <p:strVal val="visible"/>
                                      </p:to>
                                    </p:set>
                                    <p:animEffect transition="in" filter="box(out)">
                                      <p:cBhvr>
                                        <p:cTn id="49" dur="600"/>
                                        <p:tgtEl>
                                          <p:spTgt spid="61"/>
                                        </p:tgtEl>
                                      </p:cBhvr>
                                    </p:animEffect>
                                  </p:childTnLst>
                                </p:cTn>
                              </p:par>
                            </p:childTnLst>
                          </p:cTn>
                        </p:par>
                        <p:par>
                          <p:cTn id="50" fill="hold">
                            <p:stCondLst>
                              <p:cond delay="4800"/>
                            </p:stCondLst>
                            <p:childTnLst>
                              <p:par>
                                <p:cTn id="51" presetID="4" presetClass="entr" presetSubtype="32" fill="hold" grpId="0" nodeType="afterEffect">
                                  <p:stCondLst>
                                    <p:cond delay="0"/>
                                  </p:stCondLst>
                                  <p:iterate>
                                    <p:tmAbs val="0"/>
                                  </p:iterate>
                                  <p:childTnLst>
                                    <p:set>
                                      <p:cBhvr>
                                        <p:cTn id="52" fill="hold"/>
                                        <p:tgtEl>
                                          <p:spTgt spid="58"/>
                                        </p:tgtEl>
                                        <p:attrNameLst>
                                          <p:attrName>style.visibility</p:attrName>
                                        </p:attrNameLst>
                                      </p:cBhvr>
                                      <p:to>
                                        <p:strVal val="visible"/>
                                      </p:to>
                                    </p:set>
                                    <p:animEffect transition="in" filter="box(out)">
                                      <p:cBhvr>
                                        <p:cTn id="53" dur="800"/>
                                        <p:tgtEl>
                                          <p:spTgt spid="58"/>
                                        </p:tgtEl>
                                      </p:cBhvr>
                                    </p:animEffect>
                                  </p:childTnLst>
                                </p:cTn>
                              </p:par>
                              <p:par>
                                <p:cTn id="54" presetID="1" presetClass="exit" presetSubtype="0" fill="hold" nodeType="withEffect">
                                  <p:stCondLst>
                                    <p:cond delay="0"/>
                                  </p:stCondLst>
                                  <p:childTnLst>
                                    <p:set>
                                      <p:cBhvr>
                                        <p:cTn id="55"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5" grpId="0" animBg="1" advAuto="0"/>
      <p:bldP spid="58" grpId="0" animBg="1" advAuto="0"/>
      <p:bldP spid="6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05E3F-00D7-40F9-B391-DB454A2C9A6F}"/>
              </a:ext>
            </a:extLst>
          </p:cNvPr>
          <p:cNvSpPr>
            <a:spLocks noGrp="1"/>
          </p:cNvSpPr>
          <p:nvPr>
            <p:ph type="title"/>
          </p:nvPr>
        </p:nvSpPr>
        <p:spPr/>
        <p:txBody>
          <a:bodyPr/>
          <a:lstStyle/>
          <a:p>
            <a:r>
              <a:rPr lang="nl-NL" dirty="0"/>
              <a:t>1. </a:t>
            </a:r>
            <a:r>
              <a:rPr lang="nl-NL" dirty="0" err="1"/>
              <a:t>Introduction</a:t>
            </a:r>
            <a:endParaRPr lang="en-GB" dirty="0"/>
          </a:p>
        </p:txBody>
      </p:sp>
      <p:pic>
        <p:nvPicPr>
          <p:cNvPr id="1028" name="Picture 4" descr="RUG eert talentvolle studenten en onderzoekers">
            <a:extLst>
              <a:ext uri="{FF2B5EF4-FFF2-40B4-BE49-F238E27FC236}">
                <a16:creationId xmlns:a16="http://schemas.microsoft.com/office/drawing/2014/main" id="{C8D8EF90-AA41-4649-A050-966FBD8C5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325" y="4020413"/>
            <a:ext cx="26003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26390A10-89C8-4A4A-8E1E-DB6FBD8F3A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41"/>
          <a:stretch/>
        </p:blipFill>
        <p:spPr>
          <a:xfrm>
            <a:off x="4685524" y="2251101"/>
            <a:ext cx="1544181" cy="1695164"/>
          </a:xfrm>
          <a:prstGeom prst="rect">
            <a:avLst/>
          </a:prstGeom>
        </p:spPr>
      </p:pic>
      <p:sp>
        <p:nvSpPr>
          <p:cNvPr id="8" name="Tekstvak 7">
            <a:extLst>
              <a:ext uri="{FF2B5EF4-FFF2-40B4-BE49-F238E27FC236}">
                <a16:creationId xmlns:a16="http://schemas.microsoft.com/office/drawing/2014/main" id="{6B24231F-1493-4B8E-B2DB-D7EA9FE798F5}"/>
              </a:ext>
            </a:extLst>
          </p:cNvPr>
          <p:cNvSpPr txBox="1"/>
          <p:nvPr/>
        </p:nvSpPr>
        <p:spPr>
          <a:xfrm>
            <a:off x="3824385" y="3926165"/>
            <a:ext cx="3124200" cy="369332"/>
          </a:xfrm>
          <a:prstGeom prst="rect">
            <a:avLst/>
          </a:prstGeom>
          <a:noFill/>
        </p:spPr>
        <p:txBody>
          <a:bodyPr wrap="square" rtlCol="0">
            <a:spAutoFit/>
          </a:bodyPr>
          <a:lstStyle/>
          <a:p>
            <a:pPr algn="ctr"/>
            <a:r>
              <a:rPr lang="nl-NL" dirty="0">
                <a:solidFill>
                  <a:schemeClr val="tx1">
                    <a:lumMod val="75000"/>
                    <a:lumOff val="25000"/>
                  </a:schemeClr>
                </a:solidFill>
              </a:rPr>
              <a:t>Carola Onderdelinden</a:t>
            </a:r>
          </a:p>
        </p:txBody>
      </p:sp>
      <p:sp>
        <p:nvSpPr>
          <p:cNvPr id="12" name="Tekstvak 11">
            <a:extLst>
              <a:ext uri="{FF2B5EF4-FFF2-40B4-BE49-F238E27FC236}">
                <a16:creationId xmlns:a16="http://schemas.microsoft.com/office/drawing/2014/main" id="{07B4BD36-1ED5-4720-8640-AAFC2C8A40C3}"/>
              </a:ext>
            </a:extLst>
          </p:cNvPr>
          <p:cNvSpPr txBox="1"/>
          <p:nvPr/>
        </p:nvSpPr>
        <p:spPr>
          <a:xfrm>
            <a:off x="877957" y="3850609"/>
            <a:ext cx="3124200" cy="369332"/>
          </a:xfrm>
          <a:prstGeom prst="rect">
            <a:avLst/>
          </a:prstGeom>
          <a:noFill/>
        </p:spPr>
        <p:txBody>
          <a:bodyPr wrap="square" rtlCol="0">
            <a:spAutoFit/>
          </a:bodyPr>
          <a:lstStyle/>
          <a:p>
            <a:pPr algn="ctr"/>
            <a:r>
              <a:rPr lang="nl-NL" dirty="0" err="1">
                <a:solidFill>
                  <a:schemeClr val="tx1">
                    <a:lumMod val="75000"/>
                    <a:lumOff val="25000"/>
                  </a:schemeClr>
                </a:solidFill>
              </a:rPr>
              <a:t>Valentin</a:t>
            </a:r>
            <a:r>
              <a:rPr lang="nl-NL" dirty="0">
                <a:solidFill>
                  <a:schemeClr val="tx1">
                    <a:lumMod val="75000"/>
                    <a:lumOff val="25000"/>
                  </a:schemeClr>
                </a:solidFill>
              </a:rPr>
              <a:t> </a:t>
            </a:r>
            <a:r>
              <a:rPr lang="nl-NL" dirty="0" err="1">
                <a:solidFill>
                  <a:schemeClr val="tx1">
                    <a:lumMod val="75000"/>
                    <a:lumOff val="25000"/>
                  </a:schemeClr>
                </a:solidFill>
              </a:rPr>
              <a:t>Nicula</a:t>
            </a:r>
            <a:endParaRPr lang="nl-NL" dirty="0">
              <a:solidFill>
                <a:schemeClr val="tx1">
                  <a:lumMod val="75000"/>
                  <a:lumOff val="25000"/>
                </a:schemeClr>
              </a:solidFill>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8334" t="27777" r="37500" b="15926"/>
          <a:stretch/>
        </p:blipFill>
        <p:spPr>
          <a:xfrm>
            <a:off x="1516800" y="2251101"/>
            <a:ext cx="1723242" cy="159715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106" y="4316947"/>
            <a:ext cx="1322633" cy="1322633"/>
          </a:xfrm>
          <a:prstGeom prst="rect">
            <a:avLst/>
          </a:prstGeom>
        </p:spPr>
      </p:pic>
      <p:pic>
        <p:nvPicPr>
          <p:cNvPr id="10" name="Picture 2" descr="Hello Sayer | blog.hardeep.name | Hardeep Singh | Flickr">
            <a:extLst>
              <a:ext uri="{FF2B5EF4-FFF2-40B4-BE49-F238E27FC236}">
                <a16:creationId xmlns:a16="http://schemas.microsoft.com/office/drawing/2014/main" id="{34B529CB-DF05-48F8-BA48-1D4E74097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325" y="537640"/>
            <a:ext cx="2143380" cy="143851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E48A69E-F7FC-43BF-865D-76380581D097}"/>
              </a:ext>
            </a:extLst>
          </p:cNvPr>
          <p:cNvSpPr txBox="1"/>
          <p:nvPr/>
        </p:nvSpPr>
        <p:spPr>
          <a:xfrm>
            <a:off x="6760424" y="2368679"/>
            <a:ext cx="6096000" cy="3303468"/>
          </a:xfrm>
          <a:prstGeom prst="rect">
            <a:avLst/>
          </a:prstGeom>
          <a:noFill/>
        </p:spPr>
        <p:txBody>
          <a:bodyPr wrap="square">
            <a:spAutoFit/>
          </a:bodyPr>
          <a:lstStyle/>
          <a:p>
            <a:pPr marL="342900" indent="-342900">
              <a:spcAft>
                <a:spcPts val="700"/>
              </a:spcAft>
              <a:buFont typeface="+mj-lt"/>
              <a:buAutoNum type="arabicPeriod"/>
            </a:pPr>
            <a:r>
              <a:rPr lang="en-GB" sz="1800" dirty="0">
                <a:latin typeface="+mn-lt"/>
              </a:rPr>
              <a:t>Euro-Arab Foundation for Higher Studies (Spain)</a:t>
            </a:r>
          </a:p>
          <a:p>
            <a:pPr marL="342900" indent="-342900">
              <a:spcAft>
                <a:spcPts val="700"/>
              </a:spcAft>
              <a:buFont typeface="+mj-lt"/>
              <a:buAutoNum type="arabicPeriod"/>
            </a:pPr>
            <a:r>
              <a:rPr lang="en-GB" sz="1800" dirty="0" err="1">
                <a:latin typeface="+mn-lt"/>
              </a:rPr>
              <a:t>Center</a:t>
            </a:r>
            <a:r>
              <a:rPr lang="en-GB" sz="1800" dirty="0">
                <a:latin typeface="+mn-lt"/>
              </a:rPr>
              <a:t> for Security Studies - KEMEA (Greece)</a:t>
            </a:r>
          </a:p>
          <a:p>
            <a:pPr marL="342900" indent="-342900">
              <a:spcAft>
                <a:spcPts val="700"/>
              </a:spcAft>
              <a:buFont typeface="+mj-lt"/>
              <a:buAutoNum type="arabicPeriod"/>
            </a:pPr>
            <a:r>
              <a:rPr lang="en-GB" sz="1800" dirty="0">
                <a:latin typeface="+mn-lt"/>
              </a:rPr>
              <a:t>National Intelligence Academy (Romania)</a:t>
            </a:r>
          </a:p>
          <a:p>
            <a:pPr marL="342900" indent="-342900">
              <a:spcAft>
                <a:spcPts val="700"/>
              </a:spcAft>
              <a:buFont typeface="+mj-lt"/>
              <a:buAutoNum type="arabicPeriod"/>
            </a:pPr>
            <a:r>
              <a:rPr lang="en-GB" sz="1800" dirty="0">
                <a:latin typeface="+mn-lt"/>
              </a:rPr>
              <a:t>SYNYO GmbH (Austria)</a:t>
            </a:r>
          </a:p>
          <a:p>
            <a:pPr marL="342900" indent="-342900">
              <a:spcAft>
                <a:spcPts val="700"/>
              </a:spcAft>
              <a:buFont typeface="+mj-lt"/>
              <a:buAutoNum type="arabicPeriod"/>
            </a:pPr>
            <a:r>
              <a:rPr lang="en-GB" sz="1800" dirty="0">
                <a:latin typeface="+mn-lt"/>
              </a:rPr>
              <a:t>Ministry of Justice (Italy)</a:t>
            </a:r>
          </a:p>
          <a:p>
            <a:pPr marL="342900" indent="-342900">
              <a:spcAft>
                <a:spcPts val="700"/>
              </a:spcAft>
              <a:buFont typeface="+mj-lt"/>
              <a:buAutoNum type="arabicPeriod"/>
            </a:pPr>
            <a:r>
              <a:rPr lang="en-GB" sz="1800" dirty="0" err="1">
                <a:latin typeface="+mn-lt"/>
              </a:rPr>
              <a:t>Agenfor</a:t>
            </a:r>
            <a:r>
              <a:rPr lang="en-GB" sz="1800" dirty="0">
                <a:latin typeface="+mn-lt"/>
              </a:rPr>
              <a:t> International Foundation (Italy)</a:t>
            </a:r>
          </a:p>
          <a:p>
            <a:pPr marL="342900" indent="-342900">
              <a:spcAft>
                <a:spcPts val="700"/>
              </a:spcAft>
              <a:buFont typeface="+mj-lt"/>
              <a:buAutoNum type="arabicPeriod"/>
            </a:pPr>
            <a:r>
              <a:rPr lang="en-GB" sz="1800" dirty="0" err="1">
                <a:latin typeface="+mn-lt"/>
              </a:rPr>
              <a:t>LIBRe</a:t>
            </a:r>
            <a:r>
              <a:rPr lang="en-GB" sz="1800" dirty="0">
                <a:latin typeface="+mn-lt"/>
              </a:rPr>
              <a:t> Foundation (Bulgaria)</a:t>
            </a:r>
          </a:p>
          <a:p>
            <a:pPr marL="342900" indent="-342900">
              <a:spcAft>
                <a:spcPts val="700"/>
              </a:spcAft>
              <a:buFont typeface="+mj-lt"/>
              <a:buAutoNum type="arabicPeriod"/>
            </a:pPr>
            <a:r>
              <a:rPr lang="en-GB" sz="1800" dirty="0">
                <a:latin typeface="+mn-lt"/>
              </a:rPr>
              <a:t>University of Malta (Malta)</a:t>
            </a:r>
          </a:p>
          <a:p>
            <a:pPr marL="342900" indent="-342900">
              <a:spcAft>
                <a:spcPts val="700"/>
              </a:spcAft>
              <a:buFont typeface="+mj-lt"/>
              <a:buAutoNum type="arabicPeriod"/>
            </a:pPr>
            <a:r>
              <a:rPr lang="en-GB" sz="1800" dirty="0">
                <a:latin typeface="+mn-lt"/>
              </a:rPr>
              <a:t>University of Groningen (Netherlands)</a:t>
            </a:r>
          </a:p>
        </p:txBody>
      </p:sp>
    </p:spTree>
    <p:extLst>
      <p:ext uri="{BB962C8B-B14F-4D97-AF65-F5344CB8AC3E}">
        <p14:creationId xmlns:p14="http://schemas.microsoft.com/office/powerpoint/2010/main" val="32314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dirty="0"/>
              <a:t>3. </a:t>
            </a:r>
            <a:r>
              <a:rPr lang="nl-NL" dirty="0" err="1"/>
              <a:t>Adolescence</a:t>
            </a:r>
            <a:r>
              <a:rPr lang="nl-NL" dirty="0"/>
              <a:t> </a:t>
            </a:r>
            <a:r>
              <a:rPr lang="nl-NL" dirty="0" err="1"/>
              <a:t>and</a:t>
            </a:r>
            <a:r>
              <a:rPr lang="nl-NL" dirty="0"/>
              <a:t> </a:t>
            </a:r>
            <a:r>
              <a:rPr lang="nl-NL" dirty="0" err="1"/>
              <a:t>radicalisation</a:t>
            </a:r>
            <a:endParaRPr lang="nl-NL" dirty="0"/>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5" name="Tijdelijke aanduiding voor voettekst 4">
            <a:extLst>
              <a:ext uri="{FF2B5EF4-FFF2-40B4-BE49-F238E27FC236}">
                <a16:creationId xmlns:a16="http://schemas.microsoft.com/office/drawing/2014/main" id="{7993E984-46A1-4C26-9258-DCED32249725}"/>
              </a:ext>
            </a:extLst>
          </p:cNvPr>
          <p:cNvSpPr>
            <a:spLocks noGrp="1"/>
          </p:cNvSpPr>
          <p:nvPr>
            <p:ph type="ftr" sz="quarter" idx="11"/>
          </p:nvPr>
        </p:nvSpPr>
        <p:spPr/>
        <p:txBody>
          <a:bodyPr/>
          <a:lstStyle/>
          <a:p>
            <a:r>
              <a:rPr lang="en-US"/>
              <a:t>www.armourproject.eu</a:t>
            </a:r>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656170095"/>
              </p:ext>
            </p:extLst>
          </p:nvPr>
        </p:nvGraphicFramePr>
        <p:xfrm>
          <a:off x="5069824" y="2703378"/>
          <a:ext cx="5581774" cy="28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EFB9A8C6-8DA0-4F7D-A9E8-0C89DC159F6F}"/>
              </a:ext>
            </a:extLst>
          </p:cNvPr>
          <p:cNvSpPr txBox="1"/>
          <p:nvPr/>
        </p:nvSpPr>
        <p:spPr>
          <a:xfrm rot="21231351">
            <a:off x="1722749" y="4115018"/>
            <a:ext cx="3629891"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Am I good enough?</a:t>
            </a:r>
          </a:p>
        </p:txBody>
      </p:sp>
      <p:sp>
        <p:nvSpPr>
          <p:cNvPr id="10" name="Tekstvak 9">
            <a:extLst>
              <a:ext uri="{FF2B5EF4-FFF2-40B4-BE49-F238E27FC236}">
                <a16:creationId xmlns:a16="http://schemas.microsoft.com/office/drawing/2014/main" id="{3EC93C3D-7B86-42EF-B3FF-6725EA2A9EB9}"/>
              </a:ext>
            </a:extLst>
          </p:cNvPr>
          <p:cNvSpPr txBox="1"/>
          <p:nvPr/>
        </p:nvSpPr>
        <p:spPr>
          <a:xfrm rot="21404044">
            <a:off x="1905000" y="2494609"/>
            <a:ext cx="1371600"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Who am I? </a:t>
            </a:r>
          </a:p>
        </p:txBody>
      </p:sp>
      <p:sp>
        <p:nvSpPr>
          <p:cNvPr id="11" name="Tekstvak 10">
            <a:extLst>
              <a:ext uri="{FF2B5EF4-FFF2-40B4-BE49-F238E27FC236}">
                <a16:creationId xmlns:a16="http://schemas.microsoft.com/office/drawing/2014/main" id="{6200C95A-F9D4-43BE-A0A6-2A87D91AFD8A}"/>
              </a:ext>
            </a:extLst>
          </p:cNvPr>
          <p:cNvSpPr txBox="1"/>
          <p:nvPr/>
        </p:nvSpPr>
        <p:spPr>
          <a:xfrm rot="396558">
            <a:off x="3201406" y="2774816"/>
            <a:ext cx="2361318"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Where do I belong?</a:t>
            </a:r>
          </a:p>
        </p:txBody>
      </p:sp>
      <p:sp>
        <p:nvSpPr>
          <p:cNvPr id="13" name="Tekstvak 12">
            <a:extLst>
              <a:ext uri="{FF2B5EF4-FFF2-40B4-BE49-F238E27FC236}">
                <a16:creationId xmlns:a16="http://schemas.microsoft.com/office/drawing/2014/main" id="{E129D9C7-1D5B-41D0-A065-18116C40B6D7}"/>
              </a:ext>
            </a:extLst>
          </p:cNvPr>
          <p:cNvSpPr txBox="1"/>
          <p:nvPr/>
        </p:nvSpPr>
        <p:spPr>
          <a:xfrm>
            <a:off x="1688226" y="3140994"/>
            <a:ext cx="3381601"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What is my role on this earth? </a:t>
            </a:r>
          </a:p>
        </p:txBody>
      </p:sp>
      <p:sp>
        <p:nvSpPr>
          <p:cNvPr id="14" name="Tekstvak 13">
            <a:extLst>
              <a:ext uri="{FF2B5EF4-FFF2-40B4-BE49-F238E27FC236}">
                <a16:creationId xmlns:a16="http://schemas.microsoft.com/office/drawing/2014/main" id="{A359867E-0F85-4627-9498-F2E84ABC7507}"/>
              </a:ext>
            </a:extLst>
          </p:cNvPr>
          <p:cNvSpPr txBox="1"/>
          <p:nvPr/>
        </p:nvSpPr>
        <p:spPr>
          <a:xfrm rot="207671">
            <a:off x="2107826" y="3697258"/>
            <a:ext cx="3883967"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Do I matter? How do I contribute?</a:t>
            </a:r>
          </a:p>
        </p:txBody>
      </p:sp>
      <p:sp>
        <p:nvSpPr>
          <p:cNvPr id="15" name="Tekstvak 14">
            <a:extLst>
              <a:ext uri="{FF2B5EF4-FFF2-40B4-BE49-F238E27FC236}">
                <a16:creationId xmlns:a16="http://schemas.microsoft.com/office/drawing/2014/main" id="{38A705F5-E84C-4E69-8A1E-DB4438C86D7F}"/>
              </a:ext>
            </a:extLst>
          </p:cNvPr>
          <p:cNvSpPr txBox="1"/>
          <p:nvPr/>
        </p:nvSpPr>
        <p:spPr>
          <a:xfrm>
            <a:off x="2604802" y="4709177"/>
            <a:ext cx="3047387"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How to cope with adversity?</a:t>
            </a:r>
          </a:p>
        </p:txBody>
      </p:sp>
      <p:sp>
        <p:nvSpPr>
          <p:cNvPr id="17" name="Tekstvak 16">
            <a:extLst>
              <a:ext uri="{FF2B5EF4-FFF2-40B4-BE49-F238E27FC236}">
                <a16:creationId xmlns:a16="http://schemas.microsoft.com/office/drawing/2014/main" id="{AD254F5D-21F7-4143-AA8B-FCBFD97D6494}"/>
              </a:ext>
            </a:extLst>
          </p:cNvPr>
          <p:cNvSpPr txBox="1"/>
          <p:nvPr/>
        </p:nvSpPr>
        <p:spPr>
          <a:xfrm>
            <a:off x="1712630" y="5190047"/>
            <a:ext cx="3357197" cy="383888"/>
          </a:xfrm>
          <a:prstGeom prst="rect">
            <a:avLst/>
          </a:prstGeom>
          <a:noFill/>
        </p:spPr>
        <p:txBody>
          <a:bodyPr wrap="square">
            <a:spAutoFit/>
          </a:bodyPr>
          <a:lstStyle/>
          <a:p>
            <a:pPr algn="just">
              <a:lnSpc>
                <a:spcPct val="107000"/>
              </a:lnSpc>
              <a:spcAft>
                <a:spcPts val="600"/>
              </a:spcAft>
              <a:defRPr/>
            </a:pPr>
            <a:r>
              <a:rPr lang="en-US" dirty="0">
                <a:solidFill>
                  <a:schemeClr val="accent4">
                    <a:lumMod val="50000"/>
                  </a:schemeClr>
                </a:solidFill>
                <a:latin typeface="Ink Free" panose="03080402000500000000" pitchFamily="66" charset="0"/>
              </a:rPr>
              <a:t>How does a relationship work</a:t>
            </a:r>
            <a:r>
              <a:rPr lang="en-GB" dirty="0">
                <a:solidFill>
                  <a:schemeClr val="accent4">
                    <a:lumMod val="50000"/>
                  </a:schemeClr>
                </a:solidFill>
                <a:latin typeface="Ink Free" panose="03080402000500000000" pitchFamily="66" charset="0"/>
              </a:rPr>
              <a:t>?</a:t>
            </a:r>
          </a:p>
        </p:txBody>
      </p:sp>
      <p:sp>
        <p:nvSpPr>
          <p:cNvPr id="16" name="Tekstvak 15">
            <a:extLst>
              <a:ext uri="{FF2B5EF4-FFF2-40B4-BE49-F238E27FC236}">
                <a16:creationId xmlns:a16="http://schemas.microsoft.com/office/drawing/2014/main" id="{5450088B-6CFD-4ADC-BCA7-93E1659C3D92}"/>
              </a:ext>
            </a:extLst>
          </p:cNvPr>
          <p:cNvSpPr txBox="1"/>
          <p:nvPr/>
        </p:nvSpPr>
        <p:spPr>
          <a:xfrm rot="20929603">
            <a:off x="3573222" y="5437496"/>
            <a:ext cx="3047387" cy="383888"/>
          </a:xfrm>
          <a:prstGeom prst="rect">
            <a:avLst/>
          </a:prstGeom>
          <a:noFill/>
        </p:spPr>
        <p:txBody>
          <a:bodyPr wrap="square">
            <a:spAutoFit/>
          </a:bodyPr>
          <a:lstStyle/>
          <a:p>
            <a:pPr algn="just">
              <a:lnSpc>
                <a:spcPct val="107000"/>
              </a:lnSpc>
              <a:spcAft>
                <a:spcPts val="600"/>
              </a:spcAft>
              <a:defRPr/>
            </a:pPr>
            <a:r>
              <a:rPr lang="en-GB" dirty="0">
                <a:solidFill>
                  <a:schemeClr val="accent4">
                    <a:lumMod val="50000"/>
                  </a:schemeClr>
                </a:solidFill>
                <a:latin typeface="Ink Free" panose="03080402000500000000" pitchFamily="66" charset="0"/>
              </a:rPr>
              <a:t>How do others see me?</a:t>
            </a:r>
          </a:p>
        </p:txBody>
      </p:sp>
      <p:sp>
        <p:nvSpPr>
          <p:cNvPr id="18" name="Текстово поле 8">
            <a:extLst>
              <a:ext uri="{FF2B5EF4-FFF2-40B4-BE49-F238E27FC236}">
                <a16:creationId xmlns:a16="http://schemas.microsoft.com/office/drawing/2014/main" id="{524B7D1A-E6B9-4ECC-9660-013C96A6517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861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p:bldP spid="10" grpId="0"/>
      <p:bldP spid="11" grpId="0"/>
      <p:bldP spid="13" grpId="0"/>
      <p:bldP spid="14" grpId="0"/>
      <p:bldP spid="15" grpId="0"/>
      <p:bldP spid="1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3. Coaching and Parenting</a:t>
            </a:r>
          </a:p>
        </p:txBody>
      </p:sp>
      <p:sp>
        <p:nvSpPr>
          <p:cNvPr id="9" name="Freeform 2">
            <a:extLst>
              <a:ext uri="{FF2B5EF4-FFF2-40B4-BE49-F238E27FC236}">
                <a16:creationId xmlns:a16="http://schemas.microsoft.com/office/drawing/2014/main" id="{2D68D97D-D302-4F48-8151-C8C8A42E48BE}"/>
              </a:ext>
            </a:extLst>
          </p:cNvPr>
          <p:cNvSpPr/>
          <p:nvPr/>
        </p:nvSpPr>
        <p:spPr>
          <a:xfrm flipH="1">
            <a:off x="5699816" y="5039863"/>
            <a:ext cx="3637670" cy="602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0">
                <a:schemeClr val="accent4">
                  <a:lumMod val="89000"/>
                </a:schemeClr>
              </a:gs>
              <a:gs pos="23000">
                <a:schemeClr val="accent4">
                  <a:lumMod val="89000"/>
                </a:schemeClr>
              </a:gs>
              <a:gs pos="95000">
                <a:srgbClr val="5375C9"/>
              </a:gs>
            </a:gsLst>
            <a:path path="circle">
              <a:fillToRect l="50000" t="50000" r="50000" b="50000"/>
            </a:path>
            <a:tileRect/>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6736693" y="5185652"/>
            <a:ext cx="2341098"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dirty="0" err="1"/>
              <a:t>Recognise</a:t>
            </a:r>
            <a:r>
              <a:rPr lang="nl-NL" sz="1600" dirty="0"/>
              <a:t> </a:t>
            </a:r>
            <a:r>
              <a:rPr lang="nl-NL" sz="1600" dirty="0" err="1"/>
              <a:t>stereotyping</a:t>
            </a:r>
            <a:r>
              <a:rPr sz="1600" dirty="0"/>
              <a:t>     </a:t>
            </a:r>
          </a:p>
        </p:txBody>
      </p:sp>
      <p:sp>
        <p:nvSpPr>
          <p:cNvPr id="17" name="Freeform 2">
            <a:extLst>
              <a:ext uri="{FF2B5EF4-FFF2-40B4-BE49-F238E27FC236}">
                <a16:creationId xmlns:a16="http://schemas.microsoft.com/office/drawing/2014/main" id="{6F4F5B7F-A029-48E4-81F2-3A64A729449C}"/>
              </a:ext>
            </a:extLst>
          </p:cNvPr>
          <p:cNvSpPr/>
          <p:nvPr/>
        </p:nvSpPr>
        <p:spPr>
          <a:xfrm>
            <a:off x="6403427" y="4349975"/>
            <a:ext cx="3784729" cy="602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0">
                <a:schemeClr val="accent4">
                  <a:lumMod val="89000"/>
                </a:schemeClr>
              </a:gs>
              <a:gs pos="23000">
                <a:schemeClr val="accent4">
                  <a:lumMod val="89000"/>
                </a:schemeClr>
              </a:gs>
              <a:gs pos="95000">
                <a:srgbClr val="5375C9"/>
              </a:gs>
            </a:gsLst>
            <a:path path="circle">
              <a:fillToRect l="50000" t="50000" r="50000" b="50000"/>
            </a:path>
            <a:tileRect/>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7058007" y="4493537"/>
            <a:ext cx="2396507"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dirty="0" err="1"/>
              <a:t>Develop</a:t>
            </a:r>
            <a:r>
              <a:rPr lang="nl-NL" sz="1600" dirty="0"/>
              <a:t> team skills</a:t>
            </a:r>
            <a:r>
              <a:rPr sz="1600" dirty="0"/>
              <a:t>     </a:t>
            </a:r>
          </a:p>
        </p:txBody>
      </p:sp>
      <p:sp>
        <p:nvSpPr>
          <p:cNvPr id="22" name="TextBox 52">
            <a:extLst>
              <a:ext uri="{FF2B5EF4-FFF2-40B4-BE49-F238E27FC236}">
                <a16:creationId xmlns:a16="http://schemas.microsoft.com/office/drawing/2014/main" id="{5E0B3B54-11FA-4F6F-9C8C-826644E077D5}"/>
              </a:ext>
            </a:extLst>
          </p:cNvPr>
          <p:cNvSpPr txBox="1"/>
          <p:nvPr/>
        </p:nvSpPr>
        <p:spPr>
          <a:xfrm>
            <a:off x="7422175" y="4901368"/>
            <a:ext cx="901823"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sz="1350" dirty="0"/>
              <a:t>     </a:t>
            </a:r>
          </a:p>
        </p:txBody>
      </p:sp>
      <p:sp>
        <p:nvSpPr>
          <p:cNvPr id="25" name="Freeform 2">
            <a:extLst>
              <a:ext uri="{FF2B5EF4-FFF2-40B4-BE49-F238E27FC236}">
                <a16:creationId xmlns:a16="http://schemas.microsoft.com/office/drawing/2014/main" id="{0EE60EA8-8901-4FEB-9AA2-7E498B5E0DE2}"/>
              </a:ext>
            </a:extLst>
          </p:cNvPr>
          <p:cNvSpPr/>
          <p:nvPr/>
        </p:nvSpPr>
        <p:spPr>
          <a:xfrm flipH="1">
            <a:off x="5699815" y="3660087"/>
            <a:ext cx="3637672" cy="602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0">
                <a:schemeClr val="accent4">
                  <a:lumMod val="89000"/>
                </a:schemeClr>
              </a:gs>
              <a:gs pos="23000">
                <a:schemeClr val="accent4">
                  <a:lumMod val="89000"/>
                </a:schemeClr>
              </a:gs>
              <a:gs pos="95000">
                <a:srgbClr val="5375C9"/>
              </a:gs>
            </a:gsLst>
            <a:path path="circle">
              <a:fillToRect l="50000" t="50000" r="50000" b="50000"/>
            </a:path>
            <a:tileRect/>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8" name="TextBox 52">
            <a:extLst>
              <a:ext uri="{FF2B5EF4-FFF2-40B4-BE49-F238E27FC236}">
                <a16:creationId xmlns:a16="http://schemas.microsoft.com/office/drawing/2014/main" id="{677A4A04-1F28-44FF-A24C-2167B51DEE4A}"/>
              </a:ext>
            </a:extLst>
          </p:cNvPr>
          <p:cNvSpPr txBox="1"/>
          <p:nvPr/>
        </p:nvSpPr>
        <p:spPr>
          <a:xfrm>
            <a:off x="7221162" y="3790595"/>
            <a:ext cx="2403846"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nl-NL" sz="1600" dirty="0" err="1"/>
              <a:t>Develop</a:t>
            </a:r>
            <a:r>
              <a:rPr lang="nl-NL" sz="1600" dirty="0"/>
              <a:t> </a:t>
            </a:r>
            <a:r>
              <a:rPr lang="nl-NL" sz="1600" dirty="0" err="1"/>
              <a:t>empathy</a:t>
            </a:r>
            <a:r>
              <a:rPr lang="nl-NL" sz="1600" dirty="0"/>
              <a:t> </a:t>
            </a:r>
            <a:r>
              <a:rPr sz="1600" dirty="0"/>
              <a:t>     </a:t>
            </a:r>
          </a:p>
        </p:txBody>
      </p:sp>
      <p:sp>
        <p:nvSpPr>
          <p:cNvPr id="32" name="Freeform 2">
            <a:extLst>
              <a:ext uri="{FF2B5EF4-FFF2-40B4-BE49-F238E27FC236}">
                <a16:creationId xmlns:a16="http://schemas.microsoft.com/office/drawing/2014/main" id="{2FDDD9A9-34B6-49A2-963B-8B5704619109}"/>
              </a:ext>
            </a:extLst>
          </p:cNvPr>
          <p:cNvSpPr/>
          <p:nvPr/>
        </p:nvSpPr>
        <p:spPr>
          <a:xfrm>
            <a:off x="6449630" y="2970199"/>
            <a:ext cx="3784730" cy="602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0">
                <a:schemeClr val="accent4">
                  <a:lumMod val="89000"/>
                </a:schemeClr>
              </a:gs>
              <a:gs pos="23000">
                <a:schemeClr val="accent4">
                  <a:lumMod val="89000"/>
                </a:schemeClr>
              </a:gs>
              <a:gs pos="95000">
                <a:srgbClr val="5375C9"/>
              </a:gs>
            </a:gsLst>
            <a:path path="circle">
              <a:fillToRect l="50000" t="50000" r="50000" b="50000"/>
            </a:path>
            <a:tileRect/>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7450379" y="3091924"/>
            <a:ext cx="84541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7058004" y="3123590"/>
            <a:ext cx="2678250" cy="561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en-GB" sz="1600" dirty="0"/>
              <a:t>Managing emotions</a:t>
            </a:r>
          </a:p>
          <a:p>
            <a:r>
              <a:rPr sz="1600" dirty="0"/>
              <a:t>     </a:t>
            </a:r>
          </a:p>
        </p:txBody>
      </p:sp>
      <p:graphicFrame>
        <p:nvGraphicFramePr>
          <p:cNvPr id="55" name="Tabel 54">
            <a:extLst>
              <a:ext uri="{FF2B5EF4-FFF2-40B4-BE49-F238E27FC236}">
                <a16:creationId xmlns:a16="http://schemas.microsoft.com/office/drawing/2014/main" id="{38480815-8A0B-43D2-9439-F22B0FEFC500}"/>
              </a:ext>
            </a:extLst>
          </p:cNvPr>
          <p:cNvGraphicFramePr>
            <a:graphicFrameLocks noGrp="1"/>
          </p:cNvGraphicFramePr>
          <p:nvPr>
            <p:extLst>
              <p:ext uri="{D42A27DB-BD31-4B8C-83A1-F6EECF244321}">
                <p14:modId xmlns:p14="http://schemas.microsoft.com/office/powerpoint/2010/main" val="2991117653"/>
              </p:ext>
            </p:extLst>
          </p:nvPr>
        </p:nvGraphicFramePr>
        <p:xfrm>
          <a:off x="2196810" y="2525207"/>
          <a:ext cx="3215487" cy="3075627"/>
        </p:xfrm>
        <a:graphic>
          <a:graphicData uri="http://schemas.openxmlformats.org/drawingml/2006/table">
            <a:tbl>
              <a:tblPr firstRow="1" bandRow="1">
                <a:tableStyleId>{F5AB1C69-6EDB-4FF4-983F-18BD219EF322}</a:tableStyleId>
              </a:tblPr>
              <a:tblGrid>
                <a:gridCol w="3215487">
                  <a:extLst>
                    <a:ext uri="{9D8B030D-6E8A-4147-A177-3AD203B41FA5}">
                      <a16:colId xmlns:a16="http://schemas.microsoft.com/office/drawing/2014/main" val="783858337"/>
                    </a:ext>
                  </a:extLst>
                </a:gridCol>
              </a:tblGrid>
              <a:tr h="605223">
                <a:tc>
                  <a:txBody>
                    <a:bodyPr/>
                    <a:lstStyle/>
                    <a:p>
                      <a:pPr algn="ctr"/>
                      <a:r>
                        <a:rPr lang="nl-NL" sz="1800" noProof="0" dirty="0" err="1"/>
                        <a:t>Tasks</a:t>
                      </a:r>
                      <a:r>
                        <a:rPr lang="nl-NL" sz="1800" noProof="0" dirty="0"/>
                        <a:t> </a:t>
                      </a:r>
                      <a:r>
                        <a:rPr lang="nl-NL" sz="1800" noProof="0" dirty="0" err="1"/>
                        <a:t>parents</a:t>
                      </a:r>
                      <a:r>
                        <a:rPr lang="nl-NL" sz="1800" noProof="0" dirty="0"/>
                        <a:t> / coaches</a:t>
                      </a:r>
                      <a:endParaRPr lang="nl-NL" sz="1800" noProof="0" dirty="0">
                        <a:latin typeface="Ink Free" panose="03080402000500000000" pitchFamily="66" charset="0"/>
                      </a:endParaRPr>
                    </a:p>
                  </a:txBody>
                  <a:tcPr>
                    <a:solidFill>
                      <a:srgbClr val="0046D2"/>
                    </a:solidFill>
                  </a:tcPr>
                </a:tc>
                <a:extLst>
                  <a:ext uri="{0D108BD9-81ED-4DB2-BD59-A6C34878D82A}">
                    <a16:rowId xmlns:a16="http://schemas.microsoft.com/office/drawing/2014/main" val="3497737042"/>
                  </a:ext>
                </a:extLst>
              </a:tr>
              <a:tr h="2467447">
                <a:tc>
                  <a:txBody>
                    <a:bodyPr/>
                    <a:lstStyle/>
                    <a:p>
                      <a:pPr algn="ctr">
                        <a:lnSpc>
                          <a:spcPct val="115000"/>
                        </a:lnSpc>
                        <a:spcAft>
                          <a:spcPts val="1200"/>
                        </a:spcAft>
                      </a:pPr>
                      <a:r>
                        <a:rPr lang="en-GB" sz="1800" kern="1200" dirty="0">
                          <a:solidFill>
                            <a:schemeClr val="dk1"/>
                          </a:solidFill>
                          <a:effectLst/>
                          <a:latin typeface="+mn-lt"/>
                          <a:ea typeface="+mn-ea"/>
                          <a:cs typeface="+mn-cs"/>
                        </a:rPr>
                        <a:t>Facilitate positive identity formation</a:t>
                      </a:r>
                    </a:p>
                    <a:p>
                      <a:pPr algn="ctr">
                        <a:lnSpc>
                          <a:spcPct val="115000"/>
                        </a:lnSpc>
                        <a:spcAft>
                          <a:spcPts val="1200"/>
                        </a:spcAft>
                      </a:pPr>
                      <a:r>
                        <a:rPr lang="en-GB" sz="1800" kern="1200" dirty="0">
                          <a:solidFill>
                            <a:schemeClr val="dk1"/>
                          </a:solidFill>
                          <a:effectLst/>
                          <a:latin typeface="+mn-lt"/>
                          <a:ea typeface="+mn-ea"/>
                          <a:cs typeface="+mn-cs"/>
                        </a:rPr>
                        <a:t>Give positive reinforcement </a:t>
                      </a:r>
                    </a:p>
                    <a:p>
                      <a:pPr marL="0" indent="0" algn="ctr">
                        <a:lnSpc>
                          <a:spcPct val="100000"/>
                        </a:lnSpc>
                        <a:spcAft>
                          <a:spcPts val="1200"/>
                        </a:spcAft>
                        <a:buNone/>
                      </a:pPr>
                      <a:r>
                        <a:rPr lang="nl-NL" sz="1800" noProof="0" dirty="0">
                          <a:effectLst/>
                        </a:rPr>
                        <a:t>Set </a:t>
                      </a:r>
                      <a:r>
                        <a:rPr lang="nl-NL" sz="1800" noProof="0" dirty="0" err="1">
                          <a:effectLst/>
                        </a:rPr>
                        <a:t>boundaries</a:t>
                      </a:r>
                      <a:r>
                        <a:rPr lang="nl-NL" sz="1800" noProof="0" dirty="0">
                          <a:effectLst/>
                        </a:rPr>
                        <a:t> </a:t>
                      </a:r>
                    </a:p>
                    <a:p>
                      <a:pPr marL="0" indent="0" algn="ctr">
                        <a:lnSpc>
                          <a:spcPct val="100000"/>
                        </a:lnSpc>
                        <a:spcAft>
                          <a:spcPts val="1200"/>
                        </a:spcAft>
                        <a:buNone/>
                      </a:pPr>
                      <a:r>
                        <a:rPr lang="nl-NL" sz="1800" noProof="0" dirty="0" err="1">
                          <a:effectLst/>
                        </a:rPr>
                        <a:t>Stimulate</a:t>
                      </a:r>
                      <a:r>
                        <a:rPr lang="nl-NL" sz="1800" noProof="0" dirty="0">
                          <a:effectLst/>
                        </a:rPr>
                        <a:t> personal </a:t>
                      </a:r>
                      <a:r>
                        <a:rPr lang="nl-NL" sz="1800" noProof="0" dirty="0" err="1">
                          <a:effectLst/>
                        </a:rPr>
                        <a:t>growth</a:t>
                      </a:r>
                      <a:endParaRPr lang="nl-NL" sz="1800" noProof="0" dirty="0"/>
                    </a:p>
                    <a:p>
                      <a:pPr algn="ctr"/>
                      <a:endParaRPr lang="nl-NL" sz="1800" noProof="0" dirty="0">
                        <a:latin typeface="Ink Free" panose="03080402000500000000" pitchFamily="66" charset="0"/>
                      </a:endParaRPr>
                    </a:p>
                  </a:txBody>
                  <a:tcPr>
                    <a:solidFill>
                      <a:srgbClr val="6699FF"/>
                    </a:solidFill>
                  </a:tcPr>
                </a:tc>
                <a:extLst>
                  <a:ext uri="{0D108BD9-81ED-4DB2-BD59-A6C34878D82A}">
                    <a16:rowId xmlns:a16="http://schemas.microsoft.com/office/drawing/2014/main" val="1638795784"/>
                  </a:ext>
                </a:extLst>
              </a:tr>
            </a:tbl>
          </a:graphicData>
        </a:graphic>
      </p:graphicFrame>
      <p:sp>
        <p:nvSpPr>
          <p:cNvPr id="3" name="Tekstvak 2">
            <a:extLst>
              <a:ext uri="{FF2B5EF4-FFF2-40B4-BE49-F238E27FC236}">
                <a16:creationId xmlns:a16="http://schemas.microsoft.com/office/drawing/2014/main" id="{FEAFA6FE-06DA-4259-812F-3432316CFBBE}"/>
              </a:ext>
            </a:extLst>
          </p:cNvPr>
          <p:cNvSpPr txBox="1"/>
          <p:nvPr/>
        </p:nvSpPr>
        <p:spPr>
          <a:xfrm>
            <a:off x="6449630" y="2525204"/>
            <a:ext cx="2860484" cy="400110"/>
          </a:xfrm>
          <a:prstGeom prst="rect">
            <a:avLst/>
          </a:prstGeom>
          <a:noFill/>
        </p:spPr>
        <p:txBody>
          <a:bodyPr wrap="square" rtlCol="0">
            <a:spAutoFit/>
          </a:bodyPr>
          <a:lstStyle/>
          <a:p>
            <a:pPr algn="ctr"/>
            <a:r>
              <a:rPr lang="nl-NL" sz="2000" b="1" dirty="0">
                <a:solidFill>
                  <a:srgbClr val="0046D2"/>
                </a:solidFill>
              </a:rPr>
              <a:t>Skills </a:t>
            </a:r>
            <a:r>
              <a:rPr lang="nl-NL" sz="2000" b="1" dirty="0" err="1">
                <a:solidFill>
                  <a:srgbClr val="0046D2"/>
                </a:solidFill>
              </a:rPr>
              <a:t>youth</a:t>
            </a:r>
            <a:endParaRPr lang="nl-NL" sz="2000" b="1" dirty="0">
              <a:solidFill>
                <a:srgbClr val="0046D2"/>
              </a:solidFill>
            </a:endParaRPr>
          </a:p>
        </p:txBody>
      </p:sp>
      <p:sp>
        <p:nvSpPr>
          <p:cNvPr id="15" name="Текстово поле 8">
            <a:extLst>
              <a:ext uri="{FF2B5EF4-FFF2-40B4-BE49-F238E27FC236}">
                <a16:creationId xmlns:a16="http://schemas.microsoft.com/office/drawing/2014/main" id="{444D11F1-2BBC-45ED-80EF-338E1F8323C9}"/>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0927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22" presetClass="entr" presetSubtype="8" fill="hold" grpId="0" nodeType="withEffect">
                                  <p:stCondLst>
                                    <p:cond delay="0"/>
                                  </p:stCondLst>
                                  <p:iterate>
                                    <p:tmAbs val="0"/>
                                  </p:iterate>
                                  <p:childTnLst>
                                    <p:set>
                                      <p:cBhvr>
                                        <p:cTn id="14" fill="hold"/>
                                        <p:tgtEl>
                                          <p:spTgt spid="36"/>
                                        </p:tgtEl>
                                        <p:attrNameLst>
                                          <p:attrName>style.visibility</p:attrName>
                                        </p:attrNameLst>
                                      </p:cBhvr>
                                      <p:to>
                                        <p:strVal val="visible"/>
                                      </p:to>
                                    </p:set>
                                    <p:animEffect transition="in" filter="wipe(left)">
                                      <p:cBhvr>
                                        <p:cTn id="15" dur="400"/>
                                        <p:tgtEl>
                                          <p:spTgt spid="3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22" presetClass="entr" presetSubtype="8" fill="hold" grpId="0" nodeType="withEffect">
                                  <p:stCondLst>
                                    <p:cond delay="0"/>
                                  </p:stCondLst>
                                  <p:iterate>
                                    <p:tmAbs val="0"/>
                                  </p:iterate>
                                  <p:childTnLst>
                                    <p:set>
                                      <p:cBhvr>
                                        <p:cTn id="19" fill="hold"/>
                                        <p:tgtEl>
                                          <p:spTgt spid="35"/>
                                        </p:tgtEl>
                                        <p:attrNameLst>
                                          <p:attrName>style.visibility</p:attrName>
                                        </p:attrNameLst>
                                      </p:cBhvr>
                                      <p:to>
                                        <p:strVal val="visible"/>
                                      </p:to>
                                    </p:set>
                                    <p:animEffect transition="in" filter="wipe(left)">
                                      <p:cBhvr>
                                        <p:cTn id="20" dur="400"/>
                                        <p:tgtEl>
                                          <p:spTgt spid="35"/>
                                        </p:tgtEl>
                                      </p:cBhvr>
                                    </p:animEffect>
                                  </p:childTnLst>
                                </p:cTn>
                              </p:par>
                              <p:par>
                                <p:cTn id="21" presetID="22" presetClass="entr" presetSubtype="2" fill="hold" grpId="0" nodeType="withEffect">
                                  <p:stCondLst>
                                    <p:cond delay="0"/>
                                  </p:stCondLst>
                                  <p:iterate>
                                    <p:tmAbs val="0"/>
                                  </p:iterate>
                                  <p:childTnLst>
                                    <p:set>
                                      <p:cBhvr>
                                        <p:cTn id="22" fill="hold"/>
                                        <p:tgtEl>
                                          <p:spTgt spid="28"/>
                                        </p:tgtEl>
                                        <p:attrNameLst>
                                          <p:attrName>style.visibility</p:attrName>
                                        </p:attrNameLst>
                                      </p:cBhvr>
                                      <p:to>
                                        <p:strVal val="visible"/>
                                      </p:to>
                                    </p:set>
                                    <p:animEffect transition="in" filter="wipe(right)">
                                      <p:cBhvr>
                                        <p:cTn id="23" dur="600"/>
                                        <p:tgtEl>
                                          <p:spTgt spid="2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22" presetClass="entr" presetSubtype="8" fill="hold" grpId="0" nodeType="withEffect">
                                  <p:stCondLst>
                                    <p:cond delay="0"/>
                                  </p:stCondLst>
                                  <p:iterate>
                                    <p:tmAbs val="0"/>
                                  </p:iterate>
                                  <p:childTnLst>
                                    <p:set>
                                      <p:cBhvr>
                                        <p:cTn id="27" fill="hold"/>
                                        <p:tgtEl>
                                          <p:spTgt spid="22"/>
                                        </p:tgtEl>
                                        <p:attrNameLst>
                                          <p:attrName>style.visibility</p:attrName>
                                        </p:attrNameLst>
                                      </p:cBhvr>
                                      <p:to>
                                        <p:strVal val="visible"/>
                                      </p:to>
                                    </p:set>
                                    <p:animEffect transition="in" filter="wipe(left)">
                                      <p:cBhvr>
                                        <p:cTn id="28" dur="400"/>
                                        <p:tgtEl>
                                          <p:spTgt spid="22"/>
                                        </p:tgtEl>
                                      </p:cBhvr>
                                    </p:animEffect>
                                  </p:childTnLst>
                                </p:cTn>
                              </p:par>
                              <p:par>
                                <p:cTn id="29" presetID="22" presetClass="entr" presetSubtype="8" fill="hold" grpId="0" nodeType="withEffect">
                                  <p:stCondLst>
                                    <p:cond delay="0"/>
                                  </p:stCondLst>
                                  <p:iterate>
                                    <p:tmAbs val="0"/>
                                  </p:iterate>
                                  <p:childTnLst>
                                    <p:set>
                                      <p:cBhvr>
                                        <p:cTn id="30" fill="hold"/>
                                        <p:tgtEl>
                                          <p:spTgt spid="21"/>
                                        </p:tgtEl>
                                        <p:attrNameLst>
                                          <p:attrName>style.visibility</p:attrName>
                                        </p:attrNameLst>
                                      </p:cBhvr>
                                      <p:to>
                                        <p:strVal val="visible"/>
                                      </p:to>
                                    </p:set>
                                    <p:animEffect transition="in" filter="wipe(left)">
                                      <p:cBhvr>
                                        <p:cTn id="31" dur="400"/>
                                        <p:tgtEl>
                                          <p:spTgt spid="2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22" presetClass="entr" presetSubtype="2" fill="hold" grpId="0" nodeType="withEffect">
                                  <p:stCondLst>
                                    <p:cond delay="0"/>
                                  </p:stCondLst>
                                  <p:iterate>
                                    <p:tmAbs val="0"/>
                                  </p:iterate>
                                  <p:childTnLst>
                                    <p:set>
                                      <p:cBhvr>
                                        <p:cTn id="35" fill="hold"/>
                                        <p:tgtEl>
                                          <p:spTgt spid="13"/>
                                        </p:tgtEl>
                                        <p:attrNameLst>
                                          <p:attrName>style.visibility</p:attrName>
                                        </p:attrNameLst>
                                      </p:cBhvr>
                                      <p:to>
                                        <p:strVal val="visible"/>
                                      </p:to>
                                    </p:set>
                                    <p:animEffect transition="in" filter="wipe(right)">
                                      <p:cBhvr>
                                        <p:cTn id="36"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advAuto="0"/>
      <p:bldP spid="17" grpId="0" animBg="1"/>
      <p:bldP spid="21" grpId="0" animBg="1" advAuto="0"/>
      <p:bldP spid="22" grpId="0" animBg="1" advAuto="0"/>
      <p:bldP spid="25" grpId="0" animBg="1"/>
      <p:bldP spid="28" grpId="0" animBg="1" advAuto="0"/>
      <p:bldP spid="32" grpId="0" animBg="1"/>
      <p:bldP spid="35" grpId="0" animBg="1" advAuto="0"/>
      <p:bldP spid="36" grpId="0" animBg="1" advAuto="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5096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4365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963127" y="3834411"/>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5099355" y="3795744"/>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5543234" y="3568846"/>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5508188" y="3062361"/>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2432800" y="2308247"/>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Present </a:t>
            </a:r>
            <a:r>
              <a:rPr lang="nl-NL" dirty="0" err="1">
                <a:solidFill>
                  <a:schemeClr val="tx1">
                    <a:lumMod val="75000"/>
                    <a:lumOff val="25000"/>
                  </a:schemeClr>
                </a:solidFill>
              </a:rPr>
              <a:t>your</a:t>
            </a:r>
            <a:r>
              <a:rPr lang="nl-NL" dirty="0">
                <a:solidFill>
                  <a:schemeClr val="tx1">
                    <a:lumMod val="75000"/>
                    <a:lumOff val="25000"/>
                  </a:schemeClr>
                </a:solidFill>
              </a:rPr>
              <a:t> </a:t>
            </a:r>
            <a:r>
              <a:rPr lang="nl-NL" dirty="0" err="1">
                <a:solidFill>
                  <a:schemeClr val="tx1">
                    <a:lumMod val="75000"/>
                    <a:lumOff val="25000"/>
                  </a:schemeClr>
                </a:solidFill>
              </a:rPr>
              <a:t>role</a:t>
            </a:r>
            <a:r>
              <a:rPr lang="nl-NL" dirty="0">
                <a:solidFill>
                  <a:schemeClr val="tx1">
                    <a:lumMod val="75000"/>
                    <a:lumOff val="25000"/>
                  </a:schemeClr>
                </a:solidFill>
              </a:rPr>
              <a:t> model</a:t>
            </a:r>
            <a:r>
              <a:rPr dirty="0">
                <a:solidFill>
                  <a:schemeClr val="tx1">
                    <a:lumMod val="75000"/>
                    <a:lumOff val="25000"/>
                  </a:schemeClr>
                </a:solidFill>
              </a:rPr>
              <a:t>     </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199126" y="3834411"/>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How would your role model help counter these drawbacks  </a:t>
            </a:r>
          </a:p>
        </p:txBody>
      </p:sp>
      <p:sp>
        <p:nvSpPr>
          <p:cNvPr id="35" name="TextBox 52">
            <a:extLst>
              <a:ext uri="{FF2B5EF4-FFF2-40B4-BE49-F238E27FC236}">
                <a16:creationId xmlns:a16="http://schemas.microsoft.com/office/drawing/2014/main" id="{BD993792-9DAB-4D20-A18F-967B178D09CB}"/>
              </a:ext>
            </a:extLst>
          </p:cNvPr>
          <p:cNvSpPr txBox="1"/>
          <p:nvPr/>
        </p:nvSpPr>
        <p:spPr>
          <a:xfrm>
            <a:off x="2283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Three major drawbacks for youths today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6485744" y="6130756"/>
            <a:ext cx="392764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solidFill>
                  <a:schemeClr val="tx1">
                    <a:lumMod val="75000"/>
                    <a:lumOff val="25000"/>
                  </a:schemeClr>
                </a:solidFill>
              </a:rPr>
              <a:t>Note three characteristics</a:t>
            </a:r>
          </a:p>
        </p:txBody>
      </p:sp>
      <p:sp>
        <p:nvSpPr>
          <p:cNvPr id="39" name="TextBox 52">
            <a:extLst>
              <a:ext uri="{FF2B5EF4-FFF2-40B4-BE49-F238E27FC236}">
                <a16:creationId xmlns:a16="http://schemas.microsoft.com/office/drawing/2014/main" id="{08D2C4F2-DA01-4B98-A17B-8AFC346D1439}"/>
              </a:ext>
            </a:extLst>
          </p:cNvPr>
          <p:cNvSpPr txBox="1"/>
          <p:nvPr/>
        </p:nvSpPr>
        <p:spPr>
          <a:xfrm>
            <a:off x="8171869" y="4002326"/>
            <a:ext cx="27161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solidFill>
                  <a:schemeClr val="tx1">
                    <a:lumMod val="75000"/>
                    <a:lumOff val="25000"/>
                  </a:schemeClr>
                </a:solidFill>
              </a:rPr>
              <a:t>Describe why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7056564" y="2300271"/>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solidFill>
                  <a:schemeClr val="tx1">
                    <a:lumMod val="75000"/>
                    <a:lumOff val="25000"/>
                  </a:schemeClr>
                </a:solidFill>
              </a:rPr>
              <a:t>Most influential person in your life</a:t>
            </a:r>
          </a:p>
        </p:txBody>
      </p:sp>
      <p:sp>
        <p:nvSpPr>
          <p:cNvPr id="43" name="Freeform 9">
            <a:extLst>
              <a:ext uri="{FF2B5EF4-FFF2-40B4-BE49-F238E27FC236}">
                <a16:creationId xmlns:a16="http://schemas.microsoft.com/office/drawing/2014/main" id="{B25A9DF7-D163-4FB0-90D4-462A94AFF251}"/>
              </a:ext>
            </a:extLst>
          </p:cNvPr>
          <p:cNvSpPr/>
          <p:nvPr/>
        </p:nvSpPr>
        <p:spPr>
          <a:xfrm>
            <a:off x="7216695" y="3371315"/>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4572662" y="3125730"/>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6143819" y="2452880"/>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5815518" y="5590369"/>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7149436" y="5016697"/>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4424054"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Coaching and parenting: exercise</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21</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3221631" y="4705440"/>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7712166" y="4159309"/>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7096077" y="4612422"/>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7846226" y="3247921"/>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7928084" y="3334865"/>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5773321" y="4663113"/>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3862661" y="4063342"/>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2274492" y="3203727"/>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2383711" y="3300110"/>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3809801" y="4328498"/>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3932506" y="4420843"/>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6030315" y="4380178"/>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6169385" y="4481620"/>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4034810" y="2659627"/>
            <a:ext cx="4218527" cy="523220"/>
          </a:xfrm>
          <a:prstGeom prst="rect">
            <a:avLst/>
          </a:prstGeom>
          <a:noFill/>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defPPr>
              <a:defRPr lang="en-US"/>
            </a:defPPr>
            <a:lvl1pPr algn="ctr">
              <a:defRPr sz="4000" b="1">
                <a:ln/>
                <a:solidFill>
                  <a:schemeClr val="accent4"/>
                </a:solidFill>
                <a:latin typeface="+mj-lt"/>
                <a:ea typeface="+mj-ea"/>
                <a:cs typeface="+mj-cs"/>
              </a:defRPr>
            </a:lvl1pPr>
          </a:lstStyle>
          <a:p>
            <a:r>
              <a:rPr lang="en-GB" sz="2800" dirty="0"/>
              <a:t>Build your own role model </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Coaching and parenting: Exercise</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22</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par>
                                <p:cTn id="8" presetID="10" presetClass="entr" fill="hold" grpId="0" nodeType="withEffect">
                                  <p:stCondLst>
                                    <p:cond delay="0"/>
                                  </p:stCondLst>
                                  <p:iterate>
                                    <p:tmAbs val="0"/>
                                  </p:iterate>
                                  <p:childTnLst>
                                    <p:set>
                                      <p:cBhvr>
                                        <p:cTn id="9" fill="hold"/>
                                        <p:tgtEl>
                                          <p:spTgt spid="62"/>
                                        </p:tgtEl>
                                        <p:attrNameLst>
                                          <p:attrName>style.visibility</p:attrName>
                                        </p:attrNameLst>
                                      </p:cBhvr>
                                      <p:to>
                                        <p:strVal val="visible"/>
                                      </p:to>
                                    </p:set>
                                    <p:animEffect transition="in" filter="fade">
                                      <p:cBhvr>
                                        <p:cTn id="10" dur="600"/>
                                        <p:tgtEl>
                                          <p:spTgt spid="62"/>
                                        </p:tgtEl>
                                      </p:cBhvr>
                                    </p:animEffect>
                                  </p:childTnLst>
                                </p:cTn>
                              </p:par>
                              <p:par>
                                <p:cTn id="11" presetID="10" presetClass="entr" fill="hold" grpId="0" nodeType="withEffect">
                                  <p:stCondLst>
                                    <p:cond delay="0"/>
                                  </p:stCondLst>
                                  <p:iterate>
                                    <p:tmAbs val="0"/>
                                  </p:iterate>
                                  <p:childTnLst>
                                    <p:set>
                                      <p:cBhvr>
                                        <p:cTn id="12" fill="hold"/>
                                        <p:tgtEl>
                                          <p:spTgt spid="36"/>
                                        </p:tgtEl>
                                        <p:attrNameLst>
                                          <p:attrName>style.visibility</p:attrName>
                                        </p:attrNameLst>
                                      </p:cBhvr>
                                      <p:to>
                                        <p:strVal val="visible"/>
                                      </p:to>
                                    </p:set>
                                    <p:animEffect transition="in" filter="fade">
                                      <p:cBhvr>
                                        <p:cTn id="13" dur="600"/>
                                        <p:tgtEl>
                                          <p:spTgt spid="36"/>
                                        </p:tgtEl>
                                      </p:cBhvr>
                                    </p:animEffect>
                                  </p:childTnLst>
                                </p:cTn>
                              </p:par>
                              <p:par>
                                <p:cTn id="14" presetID="10" presetClass="entr" fill="hold" grpId="0" nodeType="withEffect">
                                  <p:stCondLst>
                                    <p:cond delay="0"/>
                                  </p:stCondLst>
                                  <p:iterate>
                                    <p:tmAbs val="0"/>
                                  </p:iterate>
                                  <p:childTnLst>
                                    <p:set>
                                      <p:cBhvr>
                                        <p:cTn id="15" fill="hold"/>
                                        <p:tgtEl>
                                          <p:spTgt spid="60"/>
                                        </p:tgtEl>
                                        <p:attrNameLst>
                                          <p:attrName>style.visibility</p:attrName>
                                        </p:attrNameLst>
                                      </p:cBhvr>
                                      <p:to>
                                        <p:strVal val="visible"/>
                                      </p:to>
                                    </p:set>
                                    <p:animEffect transition="in" filter="fade">
                                      <p:cBhvr>
                                        <p:cTn id="16" dur="600"/>
                                        <p:tgtEl>
                                          <p:spTgt spid="60"/>
                                        </p:tgtEl>
                                      </p:cBhvr>
                                    </p:animEffect>
                                  </p:childTnLst>
                                </p:cTn>
                              </p:par>
                              <p:par>
                                <p:cTn id="17" presetID="10" presetClass="entr" fill="hold" grpId="0" nodeType="withEffect">
                                  <p:stCondLst>
                                    <p:cond delay="0"/>
                                  </p:stCondLst>
                                  <p:iterate>
                                    <p:tmAbs val="0"/>
                                  </p:iterate>
                                  <p:childTnLst>
                                    <p:set>
                                      <p:cBhvr>
                                        <p:cTn id="18" fill="hold"/>
                                        <p:tgtEl>
                                          <p:spTgt spid="64"/>
                                        </p:tgtEl>
                                        <p:attrNameLst>
                                          <p:attrName>style.visibility</p:attrName>
                                        </p:attrNameLst>
                                      </p:cBhvr>
                                      <p:to>
                                        <p:strVal val="visible"/>
                                      </p:to>
                                    </p:set>
                                    <p:animEffect transition="in" filter="fade">
                                      <p:cBhvr>
                                        <p:cTn id="19" dur="600"/>
                                        <p:tgtEl>
                                          <p:spTgt spid="64"/>
                                        </p:tgtEl>
                                      </p:cBhvr>
                                    </p:animEffect>
                                  </p:childTnLst>
                                </p:cTn>
                              </p:par>
                              <p:par>
                                <p:cTn id="20" presetID="10" presetClass="entr" fill="hold" grpId="0" nodeType="withEffect">
                                  <p:stCondLst>
                                    <p:cond delay="0"/>
                                  </p:stCondLst>
                                  <p:iterate>
                                    <p:tmAbs val="0"/>
                                  </p:iterate>
                                  <p:childTnLst>
                                    <p:set>
                                      <p:cBhvr>
                                        <p:cTn id="21" fill="hold"/>
                                        <p:tgtEl>
                                          <p:spTgt spid="65"/>
                                        </p:tgtEl>
                                        <p:attrNameLst>
                                          <p:attrName>style.visibility</p:attrName>
                                        </p:attrNameLst>
                                      </p:cBhvr>
                                      <p:to>
                                        <p:strVal val="visible"/>
                                      </p:to>
                                    </p:set>
                                    <p:animEffect transition="in" filter="fade">
                                      <p:cBhvr>
                                        <p:cTn id="22" dur="600"/>
                                        <p:tgtEl>
                                          <p:spTgt spid="65"/>
                                        </p:tgtEl>
                                      </p:cBhvr>
                                    </p:animEffect>
                                  </p:childTnLst>
                                </p:cTn>
                              </p:par>
                              <p:par>
                                <p:cTn id="23" presetID="10" presetClass="entr" fill="hold" grpId="0" nodeType="withEffect">
                                  <p:stCondLst>
                                    <p:cond delay="0"/>
                                  </p:stCondLst>
                                  <p:iterate>
                                    <p:tmAbs val="0"/>
                                  </p:iterate>
                                  <p:childTnLst>
                                    <p:set>
                                      <p:cBhvr>
                                        <p:cTn id="24" fill="hold"/>
                                        <p:tgtEl>
                                          <p:spTgt spid="59"/>
                                        </p:tgtEl>
                                        <p:attrNameLst>
                                          <p:attrName>style.visibility</p:attrName>
                                        </p:attrNameLst>
                                      </p:cBhvr>
                                      <p:to>
                                        <p:strVal val="visible"/>
                                      </p:to>
                                    </p:set>
                                    <p:animEffect transition="in" filter="fade">
                                      <p:cBhvr>
                                        <p:cTn id="25" dur="600"/>
                                        <p:tgtEl>
                                          <p:spTgt spid="59"/>
                                        </p:tgtEl>
                                      </p:cBhvr>
                                    </p:animEffect>
                                  </p:childTnLst>
                                </p:cTn>
                              </p:par>
                              <p:par>
                                <p:cTn id="26" presetID="10" presetClass="entr" fill="hold" grpId="0" nodeType="withEffect">
                                  <p:stCondLst>
                                    <p:cond delay="0"/>
                                  </p:stCondLst>
                                  <p:iterate>
                                    <p:tmAbs val="0"/>
                                  </p:iterate>
                                  <p:childTnLst>
                                    <p:set>
                                      <p:cBhvr>
                                        <p:cTn id="27" fill="hold"/>
                                        <p:tgtEl>
                                          <p:spTgt spid="67"/>
                                        </p:tgtEl>
                                        <p:attrNameLst>
                                          <p:attrName>style.visibility</p:attrName>
                                        </p:attrNameLst>
                                      </p:cBhvr>
                                      <p:to>
                                        <p:strVal val="visible"/>
                                      </p:to>
                                    </p:set>
                                    <p:animEffect transition="in" filter="fade">
                                      <p:cBhvr>
                                        <p:cTn id="28" dur="600"/>
                                        <p:tgtEl>
                                          <p:spTgt spid="67"/>
                                        </p:tgtEl>
                                      </p:cBhvr>
                                    </p:animEffect>
                                  </p:childTnLst>
                                </p:cTn>
                              </p:par>
                              <p:par>
                                <p:cTn id="29" presetID="10" presetClass="entr" fill="hold" grpId="0" nodeType="withEffect">
                                  <p:stCondLst>
                                    <p:cond delay="0"/>
                                  </p:stCondLst>
                                  <p:iterate>
                                    <p:tmAbs val="0"/>
                                  </p:iterate>
                                  <p:childTnLst>
                                    <p:set>
                                      <p:cBhvr>
                                        <p:cTn id="30" fill="hold"/>
                                        <p:tgtEl>
                                          <p:spTgt spid="68"/>
                                        </p:tgtEl>
                                        <p:attrNameLst>
                                          <p:attrName>style.visibility</p:attrName>
                                        </p:attrNameLst>
                                      </p:cBhvr>
                                      <p:to>
                                        <p:strVal val="visible"/>
                                      </p:to>
                                    </p:set>
                                    <p:animEffect transition="in" filter="fade">
                                      <p:cBhvr>
                                        <p:cTn id="31" dur="600"/>
                                        <p:tgtEl>
                                          <p:spTgt spid="68"/>
                                        </p:tgtEl>
                                      </p:cBhvr>
                                    </p:animEffect>
                                  </p:childTnLst>
                                </p:cTn>
                              </p:par>
                              <p:par>
                                <p:cTn id="32" presetID="10" presetClass="entr" fill="hold" grpId="0" nodeType="withEffect">
                                  <p:stCondLst>
                                    <p:cond delay="0"/>
                                  </p:stCondLst>
                                  <p:iterate>
                                    <p:tmAbs val="0"/>
                                  </p:iterate>
                                  <p:childTnLst>
                                    <p:set>
                                      <p:cBhvr>
                                        <p:cTn id="33" fill="hold"/>
                                        <p:tgtEl>
                                          <p:spTgt spid="53"/>
                                        </p:tgtEl>
                                        <p:attrNameLst>
                                          <p:attrName>style.visibility</p:attrName>
                                        </p:attrNameLst>
                                      </p:cBhvr>
                                      <p:to>
                                        <p:strVal val="visible"/>
                                      </p:to>
                                    </p:set>
                                    <p:animEffect transition="in" filter="fade">
                                      <p:cBhvr>
                                        <p:cTn id="34" dur="600"/>
                                        <p:tgtEl>
                                          <p:spTgt spid="53"/>
                                        </p:tgtEl>
                                      </p:cBhvr>
                                    </p:animEffect>
                                  </p:childTnLst>
                                </p:cTn>
                              </p:par>
                              <p:par>
                                <p:cTn id="35" presetID="10" presetClass="entr" fill="hold" grpId="0" nodeType="withEffect">
                                  <p:stCondLst>
                                    <p:cond delay="0"/>
                                  </p:stCondLst>
                                  <p:iterate>
                                    <p:tmAbs val="0"/>
                                  </p:iterate>
                                  <p:childTnLst>
                                    <p:set>
                                      <p:cBhvr>
                                        <p:cTn id="36" fill="hold"/>
                                        <p:tgtEl>
                                          <p:spTgt spid="52"/>
                                        </p:tgtEl>
                                        <p:attrNameLst>
                                          <p:attrName>style.visibility</p:attrName>
                                        </p:attrNameLst>
                                      </p:cBhvr>
                                      <p:to>
                                        <p:strVal val="visible"/>
                                      </p:to>
                                    </p:set>
                                    <p:animEffect transition="in" filter="fade">
                                      <p:cBhvr>
                                        <p:cTn id="37" dur="600"/>
                                        <p:tgtEl>
                                          <p:spTgt spid="52"/>
                                        </p:tgtEl>
                                      </p:cBhvr>
                                    </p:animEffect>
                                  </p:childTnLst>
                                </p:cTn>
                              </p:par>
                              <p:par>
                                <p:cTn id="38" presetID="10" presetClass="entr" fill="hold" grpId="0" nodeType="withEffect">
                                  <p:stCondLst>
                                    <p:cond delay="0"/>
                                  </p:stCondLst>
                                  <p:iterate>
                                    <p:tmAbs val="0"/>
                                  </p:iterate>
                                  <p:childTnLst>
                                    <p:set>
                                      <p:cBhvr>
                                        <p:cTn id="39" fill="hold"/>
                                        <p:tgtEl>
                                          <p:spTgt spid="55"/>
                                        </p:tgtEl>
                                        <p:attrNameLst>
                                          <p:attrName>style.visibility</p:attrName>
                                        </p:attrNameLst>
                                      </p:cBhvr>
                                      <p:to>
                                        <p:strVal val="visible"/>
                                      </p:to>
                                    </p:set>
                                    <p:animEffect transition="in" filter="fade">
                                      <p:cBhvr>
                                        <p:cTn id="40" dur="600"/>
                                        <p:tgtEl>
                                          <p:spTgt spid="55"/>
                                        </p:tgtEl>
                                      </p:cBhvr>
                                    </p:animEffect>
                                  </p:childTnLst>
                                </p:cTn>
                              </p:par>
                              <p:par>
                                <p:cTn id="41" presetID="10" presetClass="entr" fill="hold" grpId="0" nodeType="withEffect">
                                  <p:stCondLst>
                                    <p:cond delay="0"/>
                                  </p:stCondLst>
                                  <p:iterate>
                                    <p:tmAbs val="0"/>
                                  </p:iterate>
                                  <p:childTnLst>
                                    <p:set>
                                      <p:cBhvr>
                                        <p:cTn id="42" fill="hold"/>
                                        <p:tgtEl>
                                          <p:spTgt spid="56"/>
                                        </p:tgtEl>
                                        <p:attrNameLst>
                                          <p:attrName>style.visibility</p:attrName>
                                        </p:attrNameLst>
                                      </p:cBhvr>
                                      <p:to>
                                        <p:strVal val="visible"/>
                                      </p:to>
                                    </p:set>
                                    <p:animEffect transition="in" filter="fade">
                                      <p:cBhvr>
                                        <p:cTn id="43"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dirty="0"/>
              <a:t>Project ARMOUR</a:t>
            </a:r>
            <a:endParaRPr lang="en-GB"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en-GB" i="1" dirty="0"/>
              <a:t>5 minute break</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pPr>
              <a:defRPr/>
            </a:pPr>
            <a:r>
              <a:rPr lang="en-GB" dirty="0">
                <a:solidFill>
                  <a:prstClr val="white"/>
                </a:solidFill>
                <a:latin typeface="Calibri"/>
              </a:rPr>
              <a:t>Date: 27 April 2021</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pPr>
              <a:defRPr/>
            </a:pPr>
            <a:r>
              <a:rPr lang="en-US">
                <a:solidFill>
                  <a:prstClr val="white"/>
                </a:solidFill>
                <a:latin typeface="Calibri"/>
              </a:rPr>
              <a:t>www.armourproject.eu</a:t>
            </a:r>
            <a:endParaRPr lang="en-US" dirty="0">
              <a:solidFill>
                <a:prstClr val="white"/>
              </a:solidFill>
              <a:latin typeface="Calibri"/>
            </a:endParaRP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pPr>
              <a:defRPr/>
            </a:pPr>
            <a:fld id="{CB318F78-A315-46C9-8B3F-2431B4397D31}" type="slidenum">
              <a:rPr lang="en-US">
                <a:solidFill>
                  <a:prstClr val="white"/>
                </a:solidFill>
                <a:latin typeface="Calibri"/>
              </a:rPr>
              <a:pPr>
                <a:defRPr/>
              </a:pPr>
              <a:t>23</a:t>
            </a:fld>
            <a:endParaRPr lang="en-US" dirty="0">
              <a:solidFill>
                <a:prstClr val="white"/>
              </a:solidFill>
              <a:latin typeface="Calibri"/>
            </a:endParaRPr>
          </a:p>
        </p:txBody>
      </p:sp>
      <p:sp>
        <p:nvSpPr>
          <p:cNvPr id="8" name="Текстово поле 16">
            <a:extLst>
              <a:ext uri="{FF2B5EF4-FFF2-40B4-BE49-F238E27FC236}">
                <a16:creationId xmlns:a16="http://schemas.microsoft.com/office/drawing/2014/main" id="{93EA2322-15E1-48C4-A9E1-8AC11F758BC1}"/>
              </a:ext>
            </a:extLst>
          </p:cNvPr>
          <p:cNvSpPr txBox="1">
            <a:spLocks/>
          </p:cNvSpPr>
          <p:nvPr/>
        </p:nvSpPr>
        <p:spPr>
          <a:xfrm>
            <a:off x="4913753" y="5382137"/>
            <a:ext cx="3185160" cy="507365"/>
          </a:xfrm>
          <a:prstGeom prst="rect">
            <a:avLst/>
          </a:prstGeom>
          <a:noFill/>
          <a:ln w="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600"/>
              </a:spcAft>
              <a:defRPr/>
            </a:pPr>
            <a:r>
              <a:rPr lang="en-GB" sz="1400" dirty="0">
                <a:solidFill>
                  <a:prstClr val="white"/>
                </a:solidFill>
                <a:latin typeface="Calibri" panose="020F0502020204030204" pitchFamily="34" charset="0"/>
                <a:ea typeface="Calibri" panose="020F0502020204030204" pitchFamily="34" charset="0"/>
                <a:cs typeface="Times New Roman" panose="02020603050405020304" pitchFamily="18" charset="0"/>
              </a:rPr>
              <a:t>This project was funded by the European Union’s Internal Security Fund — Police, under Grant Agreement  No. 823683.</a:t>
            </a:r>
          </a:p>
          <a:p>
            <a:pPr algn="just">
              <a:lnSpc>
                <a:spcPct val="115000"/>
              </a:lnSpc>
              <a:spcAft>
                <a:spcPts val="600"/>
              </a:spcAft>
              <a:defRPr/>
            </a:pPr>
            <a:r>
              <a:rPr lang="en-GB" sz="900" dirty="0">
                <a:solidFill>
                  <a:srgbClr val="7F7F7F"/>
                </a:solidFill>
                <a:latin typeface="Calibri" panose="020F0502020204030204" pitchFamily="34" charset="0"/>
                <a:ea typeface="Calibri" panose="020F0502020204030204" pitchFamily="34" charset="0"/>
                <a:cs typeface="Arial" panose="020B0604020202020204" pitchFamily="34" charset="0"/>
              </a:rPr>
              <a: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Картина 18">
            <a:extLst>
              <a:ext uri="{FF2B5EF4-FFF2-40B4-BE49-F238E27FC236}">
                <a16:creationId xmlns:a16="http://schemas.microsoft.com/office/drawing/2014/main" id="{3ECBF00A-6FE7-4D2B-9787-E5F8B9D244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675" y="5455479"/>
            <a:ext cx="721360" cy="507365"/>
          </a:xfrm>
          <a:prstGeom prst="rect">
            <a:avLst/>
          </a:prstGeom>
          <a:noFill/>
          <a:ln>
            <a:noFill/>
          </a:ln>
        </p:spPr>
      </p:pic>
    </p:spTree>
    <p:extLst>
      <p:ext uri="{BB962C8B-B14F-4D97-AF65-F5344CB8AC3E}">
        <p14:creationId xmlns:p14="http://schemas.microsoft.com/office/powerpoint/2010/main" val="261024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dirty="0"/>
              <a:t>Critical Thinking</a:t>
            </a:r>
            <a:endParaRPr lang="en-GB"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normAutofit/>
          </a:bodyPr>
          <a:lstStyle/>
          <a:p>
            <a:r>
              <a:rPr lang="nl-NL" i="1" dirty="0" err="1"/>
              <a:t>Preventing</a:t>
            </a:r>
            <a:r>
              <a:rPr lang="nl-NL" i="1" dirty="0"/>
              <a:t> </a:t>
            </a:r>
            <a:r>
              <a:rPr lang="nl-NL" i="1" dirty="0" err="1"/>
              <a:t>youth</a:t>
            </a:r>
            <a:r>
              <a:rPr lang="nl-NL" i="1" dirty="0"/>
              <a:t> </a:t>
            </a:r>
            <a:r>
              <a:rPr lang="nl-NL" i="1" dirty="0" err="1"/>
              <a:t>radicalisation</a:t>
            </a:r>
            <a:r>
              <a:rPr lang="nl-NL" i="1" dirty="0"/>
              <a:t> </a:t>
            </a:r>
            <a:r>
              <a:rPr lang="nl-NL" i="1" dirty="0" err="1"/>
              <a:t>by</a:t>
            </a:r>
            <a:r>
              <a:rPr lang="nl-NL" i="1" dirty="0"/>
              <a:t> teaching </a:t>
            </a:r>
            <a:br>
              <a:rPr lang="nl-NL" i="1" dirty="0"/>
            </a:br>
            <a:r>
              <a:rPr lang="nl-NL" i="1" dirty="0" err="1"/>
              <a:t>youths</a:t>
            </a:r>
            <a:r>
              <a:rPr lang="nl-NL" i="1" dirty="0"/>
              <a:t> </a:t>
            </a:r>
            <a:r>
              <a:rPr lang="nl-NL" i="1" dirty="0" err="1"/>
              <a:t>critical</a:t>
            </a:r>
            <a:r>
              <a:rPr lang="nl-NL" i="1" dirty="0"/>
              <a:t> thinking skills</a:t>
            </a:r>
            <a:endParaRPr lang="en-GB" i="1" dirty="0"/>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24</a:t>
            </a:fld>
            <a:endParaRPr lang="en-US" dirty="0">
              <a:solidFill>
                <a:prstClr val="white"/>
              </a:solidFill>
              <a:latin typeface="Calibri"/>
            </a:endParaRPr>
          </a:p>
        </p:txBody>
      </p:sp>
      <p:sp>
        <p:nvSpPr>
          <p:cNvPr id="7" name="Текстово поле 8">
            <a:extLst>
              <a:ext uri="{FF2B5EF4-FFF2-40B4-BE49-F238E27FC236}">
                <a16:creationId xmlns:a16="http://schemas.microsoft.com/office/drawing/2014/main" id="{7B39C0C3-ACDF-443E-B08D-53DF58ABE9D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57548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2209800" y="2286001"/>
            <a:ext cx="4572000" cy="2144712"/>
          </a:xfrm>
        </p:spPr>
        <p:txBody>
          <a:bodyPr>
            <a:normAutofit fontScale="92500" lnSpcReduction="20000"/>
          </a:bodyPr>
          <a:lstStyle/>
          <a:p>
            <a:pPr marL="0" indent="0">
              <a:lnSpc>
                <a:spcPct val="120000"/>
              </a:lnSpc>
              <a:spcBef>
                <a:spcPts val="0"/>
              </a:spcBef>
              <a:spcAft>
                <a:spcPts val="600"/>
              </a:spcAft>
              <a:buNone/>
            </a:pPr>
            <a:r>
              <a:rPr lang="en-GB" sz="2600" dirty="0"/>
              <a:t>Critical thinking</a:t>
            </a:r>
          </a:p>
          <a:p>
            <a:pPr marL="400050" lvl="1" indent="0">
              <a:lnSpc>
                <a:spcPct val="120000"/>
              </a:lnSpc>
              <a:spcBef>
                <a:spcPts val="0"/>
              </a:spcBef>
              <a:spcAft>
                <a:spcPts val="600"/>
              </a:spcAft>
              <a:buNone/>
            </a:pPr>
            <a:r>
              <a:rPr lang="en-GB" sz="2400" dirty="0">
                <a:solidFill>
                  <a:schemeClr val="tx1">
                    <a:lumMod val="75000"/>
                    <a:lumOff val="25000"/>
                  </a:schemeClr>
                </a:solidFill>
              </a:rPr>
              <a:t>Deliberately analysing information</a:t>
            </a:r>
          </a:p>
          <a:p>
            <a:pPr marL="400050" lvl="1" indent="0">
              <a:lnSpc>
                <a:spcPct val="120000"/>
              </a:lnSpc>
              <a:spcBef>
                <a:spcPts val="0"/>
              </a:spcBef>
              <a:spcAft>
                <a:spcPts val="600"/>
              </a:spcAft>
              <a:buNone/>
            </a:pPr>
            <a:r>
              <a:rPr lang="en-GB" sz="2400" dirty="0">
                <a:solidFill>
                  <a:schemeClr val="tx1">
                    <a:lumMod val="75000"/>
                    <a:lumOff val="25000"/>
                  </a:schemeClr>
                </a:solidFill>
              </a:rPr>
              <a:t>based on facts </a:t>
            </a:r>
          </a:p>
          <a:p>
            <a:pPr marL="400050" lvl="1" indent="0">
              <a:lnSpc>
                <a:spcPct val="120000"/>
              </a:lnSpc>
              <a:spcBef>
                <a:spcPts val="0"/>
              </a:spcBef>
              <a:spcAft>
                <a:spcPts val="600"/>
              </a:spcAft>
              <a:buNone/>
            </a:pPr>
            <a:r>
              <a:rPr lang="en-GB" sz="2400" dirty="0">
                <a:solidFill>
                  <a:schemeClr val="tx1">
                    <a:lumMod val="75000"/>
                    <a:lumOff val="25000"/>
                  </a:schemeClr>
                </a:solidFill>
              </a:rPr>
              <a:t>to make better judgment and decisions</a:t>
            </a:r>
          </a:p>
          <a:p>
            <a:pPr marL="0" indent="0">
              <a:lnSpc>
                <a:spcPct val="120000"/>
              </a:lnSpc>
              <a:spcBef>
                <a:spcPts val="0"/>
              </a:spcBef>
              <a:spcAft>
                <a:spcPts val="600"/>
              </a:spcAft>
              <a:buNone/>
            </a:pPr>
            <a:endParaRPr lang="en-GB" dirty="0"/>
          </a:p>
        </p:txBody>
      </p:sp>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2209800" y="4430713"/>
            <a:ext cx="45720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Apply to polarising messages like:</a:t>
            </a:r>
          </a:p>
          <a:p>
            <a:r>
              <a:rPr lang="en-GB" sz="2200" dirty="0"/>
              <a:t>Binary, us-them, black and white propaganda </a:t>
            </a:r>
          </a:p>
          <a:p>
            <a:r>
              <a:rPr lang="en-GB" sz="2200" dirty="0"/>
              <a:t>Fake news</a:t>
            </a:r>
          </a:p>
          <a:p>
            <a:r>
              <a:rPr lang="en-GB" sz="2200" dirty="0"/>
              <a:t>Biased reporting</a:t>
            </a:r>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en-GB" dirty="0"/>
              <a:t>Critical thinking</a:t>
            </a:r>
            <a:endParaRPr lang="bg-BG" dirty="0"/>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8A4C6CF8-8729-4C10-B005-EE88C735B8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2238346"/>
            <a:ext cx="3124200" cy="3601259"/>
          </a:xfrm>
          <a:prstGeom prst="rect">
            <a:avLst/>
          </a:prstGeom>
        </p:spPr>
      </p:pic>
    </p:spTree>
    <p:extLst>
      <p:ext uri="{BB962C8B-B14F-4D97-AF65-F5344CB8AC3E}">
        <p14:creationId xmlns:p14="http://schemas.microsoft.com/office/powerpoint/2010/main" val="37283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5082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4352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949389" y="3874353"/>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5085617" y="3835686"/>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5529496" y="3608788"/>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5494450" y="3102303"/>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2014784" y="2291656"/>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Report conclusions to greater group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549101" y="3834204"/>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Reflect</a:t>
            </a:r>
          </a:p>
        </p:txBody>
      </p:sp>
      <p:sp>
        <p:nvSpPr>
          <p:cNvPr id="35" name="TextBox 52">
            <a:extLst>
              <a:ext uri="{FF2B5EF4-FFF2-40B4-BE49-F238E27FC236}">
                <a16:creationId xmlns:a16="http://schemas.microsoft.com/office/drawing/2014/main" id="{BD993792-9DAB-4D20-A18F-967B178D09CB}"/>
              </a:ext>
            </a:extLst>
          </p:cNvPr>
          <p:cNvSpPr txBox="1"/>
          <p:nvPr/>
        </p:nvSpPr>
        <p:spPr>
          <a:xfrm>
            <a:off x="2280319" y="5733110"/>
            <a:ext cx="2861026"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Discuss</a:t>
            </a:r>
          </a:p>
        </p:txBody>
      </p:sp>
      <p:sp>
        <p:nvSpPr>
          <p:cNvPr id="37" name="TextBox 52">
            <a:extLst>
              <a:ext uri="{FF2B5EF4-FFF2-40B4-BE49-F238E27FC236}">
                <a16:creationId xmlns:a16="http://schemas.microsoft.com/office/drawing/2014/main" id="{93534470-438F-417D-A683-4D016BFF6A1D}"/>
              </a:ext>
            </a:extLst>
          </p:cNvPr>
          <p:cNvSpPr txBox="1"/>
          <p:nvPr/>
        </p:nvSpPr>
        <p:spPr>
          <a:xfrm>
            <a:off x="6530031" y="6080147"/>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Read your sentences one by one</a:t>
            </a:r>
          </a:p>
        </p:txBody>
      </p:sp>
      <p:sp>
        <p:nvSpPr>
          <p:cNvPr id="39" name="TextBox 52">
            <a:extLst>
              <a:ext uri="{FF2B5EF4-FFF2-40B4-BE49-F238E27FC236}">
                <a16:creationId xmlns:a16="http://schemas.microsoft.com/office/drawing/2014/main" id="{08D2C4F2-DA01-4B98-A17B-8AFC346D1439}"/>
              </a:ext>
            </a:extLst>
          </p:cNvPr>
          <p:cNvSpPr txBox="1"/>
          <p:nvPr/>
        </p:nvSpPr>
        <p:spPr>
          <a:xfrm>
            <a:off x="7761629" y="4178873"/>
            <a:ext cx="27161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Break out in groups</a:t>
            </a:r>
          </a:p>
        </p:txBody>
      </p:sp>
      <p:sp>
        <p:nvSpPr>
          <p:cNvPr id="41" name="TextBox 52">
            <a:extLst>
              <a:ext uri="{FF2B5EF4-FFF2-40B4-BE49-F238E27FC236}">
                <a16:creationId xmlns:a16="http://schemas.microsoft.com/office/drawing/2014/main" id="{BCC1D496-805D-4EB9-8DE7-F303A09F3786}"/>
              </a:ext>
            </a:extLst>
          </p:cNvPr>
          <p:cNvSpPr txBox="1"/>
          <p:nvPr/>
        </p:nvSpPr>
        <p:spPr>
          <a:xfrm>
            <a:off x="7170900" y="2416489"/>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Everybody </a:t>
            </a:r>
            <a:r>
              <a:rPr lang="nl-NL" dirty="0" err="1">
                <a:solidFill>
                  <a:schemeClr val="tx1">
                    <a:lumMod val="75000"/>
                    <a:lumOff val="25000"/>
                  </a:schemeClr>
                </a:solidFill>
              </a:rPr>
              <a:t>writes</a:t>
            </a:r>
            <a:r>
              <a:rPr lang="nl-NL" dirty="0">
                <a:solidFill>
                  <a:schemeClr val="tx1">
                    <a:lumMod val="75000"/>
                    <a:lumOff val="25000"/>
                  </a:schemeClr>
                </a:solidFill>
              </a:rPr>
              <a:t> </a:t>
            </a:r>
            <a:r>
              <a:rPr lang="en-US" dirty="0">
                <a:solidFill>
                  <a:schemeClr val="tx1">
                    <a:lumMod val="75000"/>
                    <a:lumOff val="25000"/>
                  </a:schemeClr>
                </a:solidFill>
              </a:rPr>
              <a:t>one sentence on ‘hate’</a:t>
            </a:r>
            <a:r>
              <a:rPr lang="nl-NL" dirty="0">
                <a:solidFill>
                  <a:schemeClr val="tx1">
                    <a:lumMod val="75000"/>
                    <a:lumOff val="25000"/>
                  </a:schemeClr>
                </a:solidFill>
              </a:rPr>
              <a:t> </a:t>
            </a:r>
          </a:p>
        </p:txBody>
      </p:sp>
      <p:sp>
        <p:nvSpPr>
          <p:cNvPr id="43" name="Freeform 9">
            <a:extLst>
              <a:ext uri="{FF2B5EF4-FFF2-40B4-BE49-F238E27FC236}">
                <a16:creationId xmlns:a16="http://schemas.microsoft.com/office/drawing/2014/main" id="{B25A9DF7-D163-4FB0-90D4-462A94AFF251}"/>
              </a:ext>
            </a:extLst>
          </p:cNvPr>
          <p:cNvSpPr/>
          <p:nvPr/>
        </p:nvSpPr>
        <p:spPr>
          <a:xfrm>
            <a:off x="7202957" y="3411257"/>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4558924" y="3165672"/>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6130081" y="2492822"/>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5801780" y="5630311"/>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7135698" y="5056639"/>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4410316"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Critical thinking: Exercise </a:t>
            </a:r>
            <a:r>
              <a:rPr lang="ro-RO" dirty="0"/>
              <a:t>#</a:t>
            </a:r>
            <a:r>
              <a:rPr lang="en-GB" dirty="0"/>
              <a:t>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26</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069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3300208" y="5024848"/>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7790743" y="447871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7174654" y="493183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7924803"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7991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5851898" y="498252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3941238" y="438275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2353069"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2462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3888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4011083"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6108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6238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Critical thinking: Exercise </a:t>
            </a:r>
            <a:r>
              <a:rPr lang="ro-RO" dirty="0"/>
              <a:t>#</a:t>
            </a:r>
            <a:r>
              <a:rPr lang="en-GB" dirty="0"/>
              <a:t>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27</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2" name="Rectangle 1"/>
          <p:cNvSpPr/>
          <p:nvPr/>
        </p:nvSpPr>
        <p:spPr>
          <a:xfrm>
            <a:off x="4752815" y="2909590"/>
            <a:ext cx="2712153" cy="523220"/>
          </a:xfrm>
          <a:prstGeom prst="rect">
            <a:avLst/>
          </a:prstGeom>
          <a:noFill/>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dirty="0">
                <a:ln/>
                <a:solidFill>
                  <a:schemeClr val="accent4"/>
                </a:solidFill>
                <a:latin typeface="+mj-lt"/>
                <a:ea typeface="+mj-ea"/>
                <a:cs typeface="+mj-cs"/>
              </a:rPr>
              <a:t>Try one sentence</a:t>
            </a:r>
            <a:endParaRPr lang="en-US" sz="2800" b="1" dirty="0">
              <a:ln/>
              <a:solidFill>
                <a:schemeClr val="accent4"/>
              </a:solidFill>
            </a:endParaRPr>
          </a:p>
        </p:txBody>
      </p:sp>
    </p:spTree>
    <p:extLst>
      <p:ext uri="{BB962C8B-B14F-4D97-AF65-F5344CB8AC3E}">
        <p14:creationId xmlns:p14="http://schemas.microsoft.com/office/powerpoint/2010/main" val="135081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2209800" y="3806813"/>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2209800" y="4532308"/>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2209800" y="5257803"/>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2209800" y="3081318"/>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2300956" y="3186739"/>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a:t>Make pairs</a:t>
            </a:r>
            <a:r>
              <a:rPr sz="2000" b="1" dirty="0"/>
              <a:t>     </a:t>
            </a:r>
          </a:p>
        </p:txBody>
      </p:sp>
      <p:sp>
        <p:nvSpPr>
          <p:cNvPr id="26" name="TextBox 52">
            <a:extLst>
              <a:ext uri="{FF2B5EF4-FFF2-40B4-BE49-F238E27FC236}">
                <a16:creationId xmlns:a16="http://schemas.microsoft.com/office/drawing/2014/main" id="{6960AC8B-CD13-40B1-A09B-97E97DEAB0EB}"/>
              </a:ext>
            </a:extLst>
          </p:cNvPr>
          <p:cNvSpPr txBox="1"/>
          <p:nvPr/>
        </p:nvSpPr>
        <p:spPr>
          <a:xfrm>
            <a:off x="2300956" y="3937546"/>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Choose</a:t>
            </a:r>
            <a:r>
              <a:rPr lang="nl-NL" sz="2000" b="1" dirty="0"/>
              <a:t> </a:t>
            </a:r>
            <a:r>
              <a:rPr lang="nl-NL" sz="2000" b="1" dirty="0" err="1"/>
              <a:t>article</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2300956" y="4668978"/>
            <a:ext cx="25908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Answer</a:t>
            </a:r>
            <a:r>
              <a:rPr lang="nl-NL" sz="2000" b="1" dirty="0"/>
              <a:t> </a:t>
            </a:r>
            <a:r>
              <a:rPr lang="nl-NL" sz="2000" b="1" dirty="0" err="1"/>
              <a:t>the</a:t>
            </a:r>
            <a:r>
              <a:rPr lang="nl-NL" sz="2000" b="1" dirty="0"/>
              <a:t> 6 </a:t>
            </a:r>
            <a:r>
              <a:rPr lang="nl-NL" sz="2000" b="1" dirty="0" err="1"/>
              <a:t>questions</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2300956" y="5395925"/>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Trustworthy</a:t>
            </a:r>
            <a:r>
              <a:rPr lang="nl-NL" sz="2000" b="1" dirty="0"/>
              <a:t>?</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en-GB" dirty="0"/>
              <a:t>Critical thinking:</a:t>
            </a:r>
            <a:br>
              <a:rPr lang="en-GB" dirty="0"/>
            </a:br>
            <a:r>
              <a:rPr lang="en-GB" dirty="0"/>
              <a:t>Exercise</a:t>
            </a:r>
            <a:r>
              <a:rPr lang="ro-RO" dirty="0"/>
              <a:t> #2</a:t>
            </a:r>
            <a:endParaRPr lang="bg-BG" dirty="0"/>
          </a:p>
        </p:txBody>
      </p:sp>
      <p:pic>
        <p:nvPicPr>
          <p:cNvPr id="9" name="Картина 8">
            <a:extLst>
              <a:ext uri="{FF2B5EF4-FFF2-40B4-BE49-F238E27FC236}">
                <a16:creationId xmlns:a16="http://schemas.microsoft.com/office/drawing/2014/main" id="{174FF500-B64F-4E7D-9D03-628A65A6A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912928"/>
            <a:ext cx="3642644" cy="5301670"/>
          </a:xfrm>
          <a:prstGeom prst="rect">
            <a:avLst/>
          </a:prstGeom>
        </p:spPr>
      </p:pic>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28</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2" name="Rectangle 1"/>
          <p:cNvSpPr/>
          <p:nvPr/>
        </p:nvSpPr>
        <p:spPr>
          <a:xfrm>
            <a:off x="5562600" y="5891435"/>
            <a:ext cx="4572000" cy="646331"/>
          </a:xfrm>
          <a:prstGeom prst="rect">
            <a:avLst/>
          </a:prstGeom>
        </p:spPr>
        <p:txBody>
          <a:bodyPr>
            <a:spAutoFit/>
          </a:bodyPr>
          <a:lstStyle/>
          <a:p>
            <a:pPr algn="ctr"/>
            <a:r>
              <a:rPr lang="en-US" sz="1200" dirty="0"/>
              <a:t>Six critical questions, Copyright 2009, Critical Thinking Asylum, </a:t>
            </a:r>
            <a:endParaRPr lang="ro-RO" sz="1200" dirty="0"/>
          </a:p>
          <a:p>
            <a:pPr algn="ctr"/>
            <a:r>
              <a:rPr lang="en-US" sz="1200" dirty="0"/>
              <a:t>access at: https://www.flickr.com/photos/criticalthinkingasylum/3722280574#.</a:t>
            </a:r>
          </a:p>
        </p:txBody>
      </p:sp>
    </p:spTree>
    <p:extLst>
      <p:ext uri="{BB962C8B-B14F-4D97-AF65-F5344CB8AC3E}">
        <p14:creationId xmlns:p14="http://schemas.microsoft.com/office/powerpoint/2010/main" val="25009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p:tmAbs val="0"/>
                                  </p:iterate>
                                  <p:childTnLst>
                                    <p:set>
                                      <p:cBhvr>
                                        <p:cTn id="36" fill="hold"/>
                                        <p:tgtEl>
                                          <p:spTgt spid="23"/>
                                        </p:tgtEl>
                                        <p:attrNameLst>
                                          <p:attrName>style.visibility</p:attrName>
                                        </p:attrNameLst>
                                      </p:cBhvr>
                                      <p:to>
                                        <p:strVal val="visible"/>
                                      </p:to>
                                    </p:set>
                                    <p:animEffect transition="in" filter="wipe(left)">
                                      <p:cBhvr>
                                        <p:cTn id="37" dur="600"/>
                                        <p:tgtEl>
                                          <p:spTgt spid="23"/>
                                        </p:tgtEl>
                                      </p:cBhvr>
                                    </p:animEffect>
                                  </p:childTnLst>
                                </p:cTn>
                              </p:par>
                              <p:par>
                                <p:cTn id="38" presetID="4" presetClass="entr" presetSubtype="32" fill="hold" grpId="0" nodeType="withEffect">
                                  <p:stCondLst>
                                    <p:cond delay="0"/>
                                  </p:stCondLst>
                                  <p:iterate>
                                    <p:tmAbs val="0"/>
                                  </p:iterate>
                                  <p:childTnLst>
                                    <p:set>
                                      <p:cBhvr>
                                        <p:cTn id="39" fill="hold"/>
                                        <p:tgtEl>
                                          <p:spTgt spid="28"/>
                                        </p:tgtEl>
                                        <p:attrNameLst>
                                          <p:attrName>style.visibility</p:attrName>
                                        </p:attrNameLst>
                                      </p:cBhvr>
                                      <p:to>
                                        <p:strVal val="visible"/>
                                      </p:to>
                                    </p:set>
                                    <p:animEffect transition="in" filter="box(out)">
                                      <p:cBhvr>
                                        <p:cTn id="40"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0582E-32A7-41C1-9688-E5934F1A228A}"/>
              </a:ext>
            </a:extLst>
          </p:cNvPr>
          <p:cNvSpPr>
            <a:spLocks noGrp="1"/>
          </p:cNvSpPr>
          <p:nvPr>
            <p:ph type="title"/>
          </p:nvPr>
        </p:nvSpPr>
        <p:spPr/>
        <p:txBody>
          <a:bodyPr/>
          <a:lstStyle/>
          <a:p>
            <a:r>
              <a:rPr lang="nl-NL" dirty="0" err="1"/>
              <a:t>Programme</a:t>
            </a:r>
            <a:r>
              <a:rPr lang="nl-NL" dirty="0"/>
              <a:t> </a:t>
            </a:r>
            <a:r>
              <a:rPr lang="nl-NL" dirty="0" err="1"/>
              <a:t>for</a:t>
            </a:r>
            <a:r>
              <a:rPr lang="nl-NL" dirty="0"/>
              <a:t> </a:t>
            </a:r>
            <a:r>
              <a:rPr lang="nl-NL" dirty="0" err="1"/>
              <a:t>today</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a:xfrm>
            <a:off x="9677400" y="6356353"/>
            <a:ext cx="304800" cy="365125"/>
          </a:xfrm>
        </p:spPr>
        <p:txBody>
          <a:bodyPr/>
          <a:lstStyle/>
          <a:p>
            <a:fld id="{CB318F78-A315-46C9-8B3F-2431B4397D31}" type="slidenum">
              <a:rPr lang="en-US" smtClean="0"/>
              <a:t>2</a:t>
            </a:fld>
            <a:endParaRPr lang="en-US" dirty="0"/>
          </a:p>
        </p:txBody>
      </p:sp>
      <p:sp>
        <p:nvSpPr>
          <p:cNvPr id="7" name="Freeform 2">
            <a:extLst>
              <a:ext uri="{FF2B5EF4-FFF2-40B4-BE49-F238E27FC236}">
                <a16:creationId xmlns:a16="http://schemas.microsoft.com/office/drawing/2014/main" id="{64A8F753-7951-4550-9F92-B6C956D545B7}"/>
              </a:ext>
            </a:extLst>
          </p:cNvPr>
          <p:cNvSpPr/>
          <p:nvPr/>
        </p:nvSpPr>
        <p:spPr>
          <a:xfrm>
            <a:off x="1066800" y="2286000"/>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a:defRPr>
                <a:solidFill>
                  <a:srgbClr val="FFFFFF"/>
                </a:solidFill>
              </a:defRPr>
            </a:pPr>
            <a:r>
              <a:rPr lang="en-GB" sz="2000" dirty="0">
                <a:solidFill>
                  <a:schemeClr val="accent4">
                    <a:lumMod val="50000"/>
                  </a:schemeClr>
                </a:solidFill>
              </a:rPr>
              <a:t>Introduction</a:t>
            </a:r>
          </a:p>
        </p:txBody>
      </p:sp>
      <p:sp>
        <p:nvSpPr>
          <p:cNvPr id="8" name="Freeform 2">
            <a:extLst>
              <a:ext uri="{FF2B5EF4-FFF2-40B4-BE49-F238E27FC236}">
                <a16:creationId xmlns:a16="http://schemas.microsoft.com/office/drawing/2014/main" id="{38B83E4A-8C99-4D5F-9121-4220D55D7673}"/>
              </a:ext>
            </a:extLst>
          </p:cNvPr>
          <p:cNvSpPr/>
          <p:nvPr/>
        </p:nvSpPr>
        <p:spPr>
          <a:xfrm>
            <a:off x="1066800" y="2914233"/>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startAt="2"/>
              <a:defRPr>
                <a:solidFill>
                  <a:srgbClr val="FFFFFF"/>
                </a:solidFill>
              </a:defRPr>
            </a:pPr>
            <a:r>
              <a:rPr lang="en-GB" sz="2000" dirty="0">
                <a:solidFill>
                  <a:schemeClr val="accent4">
                    <a:lumMod val="50000"/>
                  </a:schemeClr>
                </a:solidFill>
              </a:rPr>
              <a:t>Project ARMOUR</a:t>
            </a:r>
          </a:p>
        </p:txBody>
      </p:sp>
      <p:sp>
        <p:nvSpPr>
          <p:cNvPr id="9" name="Freeform 2">
            <a:extLst>
              <a:ext uri="{FF2B5EF4-FFF2-40B4-BE49-F238E27FC236}">
                <a16:creationId xmlns:a16="http://schemas.microsoft.com/office/drawing/2014/main" id="{BF013676-EC39-4BAE-B044-BFF4EA60D75E}"/>
              </a:ext>
            </a:extLst>
          </p:cNvPr>
          <p:cNvSpPr/>
          <p:nvPr/>
        </p:nvSpPr>
        <p:spPr>
          <a:xfrm>
            <a:off x="1066800" y="3542466"/>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startAt="3"/>
              <a:defRPr>
                <a:solidFill>
                  <a:srgbClr val="FFFFFF"/>
                </a:solidFill>
              </a:defRPr>
            </a:pPr>
            <a:endParaRPr lang="en-GB" sz="2000" dirty="0">
              <a:solidFill>
                <a:schemeClr val="accent4">
                  <a:lumMod val="50000"/>
                </a:schemeClr>
              </a:solidFill>
            </a:endParaRPr>
          </a:p>
          <a:p>
            <a:pPr marL="457200" indent="-457200">
              <a:buFont typeface="+mj-lt"/>
              <a:buAutoNum type="arabicPeriod" startAt="3"/>
              <a:defRPr>
                <a:solidFill>
                  <a:srgbClr val="FFFFFF"/>
                </a:solidFill>
              </a:defRPr>
            </a:pPr>
            <a:r>
              <a:rPr lang="en-GB" sz="2000" dirty="0">
                <a:solidFill>
                  <a:schemeClr val="accent4">
                    <a:lumMod val="50000"/>
                  </a:schemeClr>
                </a:solidFill>
              </a:rPr>
              <a:t>Radicalisation</a:t>
            </a:r>
          </a:p>
          <a:p>
            <a:pPr marL="457200" indent="-457200">
              <a:buFont typeface="+mj-lt"/>
              <a:buAutoNum type="arabicPeriod" startAt="3"/>
              <a:defRPr>
                <a:solidFill>
                  <a:srgbClr val="FFFFFF"/>
                </a:solidFill>
              </a:defRPr>
            </a:pPr>
            <a:endParaRPr lang="en-GB" sz="2000" dirty="0">
              <a:solidFill>
                <a:schemeClr val="accent4">
                  <a:lumMod val="50000"/>
                </a:schemeClr>
              </a:solidFill>
            </a:endParaRPr>
          </a:p>
        </p:txBody>
      </p:sp>
      <p:sp>
        <p:nvSpPr>
          <p:cNvPr id="11" name="Freeform 2">
            <a:extLst>
              <a:ext uri="{FF2B5EF4-FFF2-40B4-BE49-F238E27FC236}">
                <a16:creationId xmlns:a16="http://schemas.microsoft.com/office/drawing/2014/main" id="{A22AB225-BC5D-40EC-803D-1A7ED1A5AF93}"/>
              </a:ext>
            </a:extLst>
          </p:cNvPr>
          <p:cNvSpPr/>
          <p:nvPr/>
        </p:nvSpPr>
        <p:spPr>
          <a:xfrm>
            <a:off x="1066800" y="4170699"/>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startAt="4"/>
              <a:defRPr>
                <a:solidFill>
                  <a:srgbClr val="FFFFFF"/>
                </a:solidFill>
              </a:defRPr>
            </a:pPr>
            <a:r>
              <a:rPr lang="en-GB" sz="2000" dirty="0">
                <a:solidFill>
                  <a:schemeClr val="accent4">
                    <a:lumMod val="50000"/>
                  </a:schemeClr>
                </a:solidFill>
              </a:rPr>
              <a:t>Exercises workshops</a:t>
            </a:r>
          </a:p>
        </p:txBody>
      </p:sp>
      <p:sp>
        <p:nvSpPr>
          <p:cNvPr id="14" name="Freeform 2">
            <a:extLst>
              <a:ext uri="{FF2B5EF4-FFF2-40B4-BE49-F238E27FC236}">
                <a16:creationId xmlns:a16="http://schemas.microsoft.com/office/drawing/2014/main" id="{7A2BCECF-68F1-4A5A-BEFD-1900C789A308}"/>
              </a:ext>
            </a:extLst>
          </p:cNvPr>
          <p:cNvSpPr/>
          <p:nvPr/>
        </p:nvSpPr>
        <p:spPr>
          <a:xfrm>
            <a:off x="1066800" y="4798932"/>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startAt="5"/>
              <a:defRPr>
                <a:solidFill>
                  <a:srgbClr val="FFFFFF"/>
                </a:solidFill>
              </a:defRPr>
            </a:pPr>
            <a:r>
              <a:rPr lang="en-GB" sz="2000" dirty="0">
                <a:solidFill>
                  <a:schemeClr val="accent4">
                    <a:lumMod val="50000"/>
                  </a:schemeClr>
                </a:solidFill>
              </a:rPr>
              <a:t>ARMOUR’s platforms</a:t>
            </a:r>
          </a:p>
        </p:txBody>
      </p:sp>
      <p:sp>
        <p:nvSpPr>
          <p:cNvPr id="10" name="Freeform 2">
            <a:extLst>
              <a:ext uri="{FF2B5EF4-FFF2-40B4-BE49-F238E27FC236}">
                <a16:creationId xmlns:a16="http://schemas.microsoft.com/office/drawing/2014/main" id="{CF0DE039-902D-4837-BB66-FFCC9D77192E}"/>
              </a:ext>
            </a:extLst>
          </p:cNvPr>
          <p:cNvSpPr/>
          <p:nvPr/>
        </p:nvSpPr>
        <p:spPr>
          <a:xfrm>
            <a:off x="1066800" y="5427163"/>
            <a:ext cx="4550361" cy="532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ln w="6350"/>
        </p:spPr>
        <p:style>
          <a:lnRef idx="1">
            <a:schemeClr val="accent3"/>
          </a:lnRef>
          <a:fillRef idx="2">
            <a:schemeClr val="accent3"/>
          </a:fillRef>
          <a:effectRef idx="1">
            <a:schemeClr val="accent3"/>
          </a:effectRef>
          <a:fontRef idx="minor">
            <a:schemeClr val="dk1"/>
          </a:fontRef>
        </p:style>
        <p:txBody>
          <a:bodyPr wrap="square" lIns="180000" tIns="45718" rIns="45718" bIns="45718" numCol="1" anchor="ctr">
            <a:noAutofit/>
          </a:bodyPr>
          <a:lstStyle/>
          <a:p>
            <a:pPr marL="457200" indent="-457200">
              <a:buFont typeface="+mj-lt"/>
              <a:buAutoNum type="arabicPeriod" startAt="6"/>
              <a:defRPr>
                <a:solidFill>
                  <a:srgbClr val="FFFFFF"/>
                </a:solidFill>
              </a:defRPr>
            </a:pPr>
            <a:r>
              <a:rPr lang="en-GB" sz="2000" dirty="0">
                <a:solidFill>
                  <a:schemeClr val="accent4">
                    <a:lumMod val="50000"/>
                  </a:schemeClr>
                </a:solidFill>
              </a:rPr>
              <a:t>Feedback and conclusion</a:t>
            </a:r>
          </a:p>
        </p:txBody>
      </p:sp>
      <p:sp>
        <p:nvSpPr>
          <p:cNvPr id="12" name="Текстово поле 8">
            <a:extLst>
              <a:ext uri="{FF2B5EF4-FFF2-40B4-BE49-F238E27FC236}">
                <a16:creationId xmlns:a16="http://schemas.microsoft.com/office/drawing/2014/main" id="{FE67D49F-2394-4EA3-97A9-B2678680A0C8}"/>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2353357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3300208" y="5024848"/>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7790743" y="447871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7174654" y="493183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7924803"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7991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5851898" y="498252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3941238" y="438275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2353069"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2462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3888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4011083"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6108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6238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Critical thinking: Exercise </a:t>
            </a:r>
            <a:r>
              <a:rPr lang="ro-RO" dirty="0"/>
              <a:t>#</a:t>
            </a:r>
            <a:r>
              <a:rPr lang="bg-BG" dirty="0"/>
              <a:t>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8077200" y="6356357"/>
            <a:ext cx="1905000" cy="365125"/>
          </a:xfrm>
        </p:spPr>
        <p:txBody>
          <a:bodyPr/>
          <a:lstStyle/>
          <a:p>
            <a:fld id="{CB318F78-A315-46C9-8B3F-2431B4397D31}" type="slidenum">
              <a:rPr lang="en-US" smtClean="0"/>
              <a:t>29</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20" name="Rectangle 19"/>
          <p:cNvSpPr/>
          <p:nvPr/>
        </p:nvSpPr>
        <p:spPr>
          <a:xfrm>
            <a:off x="4444278" y="2919398"/>
            <a:ext cx="3532377" cy="707886"/>
          </a:xfrm>
          <a:prstGeom prst="rect">
            <a:avLst/>
          </a:prstGeom>
          <a:noFill/>
          <a:effectLst>
            <a:reflection blurRad="6350" stA="50000" endA="300" endPos="55500" dist="50800" dir="5400000" sy="-100000" algn="bl" rotWithShape="0"/>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4000" b="1" dirty="0">
                <a:ln/>
                <a:solidFill>
                  <a:schemeClr val="accent4"/>
                </a:solidFill>
                <a:latin typeface="+mj-lt"/>
                <a:ea typeface="+mj-ea"/>
                <a:cs typeface="+mj-cs"/>
              </a:rPr>
              <a:t>The 6 questions</a:t>
            </a:r>
          </a:p>
        </p:txBody>
      </p:sp>
    </p:spTree>
    <p:extLst>
      <p:ext uri="{BB962C8B-B14F-4D97-AF65-F5344CB8AC3E}">
        <p14:creationId xmlns:p14="http://schemas.microsoft.com/office/powerpoint/2010/main" val="334703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dirty="0"/>
              <a:t>Workshop </a:t>
            </a:r>
            <a:r>
              <a:rPr lang="nl-NL" dirty="0" err="1"/>
              <a:t>Anger</a:t>
            </a:r>
            <a:r>
              <a:rPr lang="nl-NL" dirty="0"/>
              <a:t> Management</a:t>
            </a:r>
            <a:endParaRPr lang="en-GB"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normAutofit/>
          </a:bodyPr>
          <a:lstStyle/>
          <a:p>
            <a:r>
              <a:rPr lang="nl-NL" i="1" dirty="0" err="1"/>
              <a:t>Preventing</a:t>
            </a:r>
            <a:r>
              <a:rPr lang="nl-NL" i="1" dirty="0"/>
              <a:t> </a:t>
            </a:r>
            <a:r>
              <a:rPr lang="nl-NL" i="1" dirty="0" err="1"/>
              <a:t>youth</a:t>
            </a:r>
            <a:r>
              <a:rPr lang="nl-NL" i="1" dirty="0"/>
              <a:t> </a:t>
            </a:r>
            <a:r>
              <a:rPr lang="nl-NL" i="1" dirty="0" err="1"/>
              <a:t>radicalisation</a:t>
            </a:r>
            <a:r>
              <a:rPr lang="nl-NL" i="1" dirty="0"/>
              <a:t> </a:t>
            </a:r>
            <a:r>
              <a:rPr lang="nl-NL" i="1" dirty="0" err="1"/>
              <a:t>by</a:t>
            </a:r>
            <a:r>
              <a:rPr lang="nl-NL" i="1" dirty="0"/>
              <a:t> teaching </a:t>
            </a:r>
            <a:br>
              <a:rPr lang="nl-NL" i="1" dirty="0"/>
            </a:br>
            <a:r>
              <a:rPr lang="nl-NL" i="1" dirty="0" err="1"/>
              <a:t>them</a:t>
            </a:r>
            <a:r>
              <a:rPr lang="nl-NL" i="1" dirty="0"/>
              <a:t> </a:t>
            </a:r>
            <a:r>
              <a:rPr lang="nl-NL" i="1" dirty="0" err="1"/>
              <a:t>anger</a:t>
            </a:r>
            <a:r>
              <a:rPr lang="nl-NL" i="1" dirty="0"/>
              <a:t> management</a:t>
            </a:r>
            <a:endParaRPr lang="en-GB" i="1" dirty="0"/>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30</a:t>
            </a:fld>
            <a:endParaRPr lang="en-US" dirty="0">
              <a:solidFill>
                <a:prstClr val="white"/>
              </a:solidFill>
              <a:latin typeface="Calibri"/>
            </a:endParaRPr>
          </a:p>
        </p:txBody>
      </p:sp>
      <p:sp>
        <p:nvSpPr>
          <p:cNvPr id="7" name="Текстово поле 8">
            <a:extLst>
              <a:ext uri="{FF2B5EF4-FFF2-40B4-BE49-F238E27FC236}">
                <a16:creationId xmlns:a16="http://schemas.microsoft.com/office/drawing/2014/main" id="{129479F2-0B6D-42A6-8527-23033436E749}"/>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09268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A7795-0D6A-44E0-A48D-C21AA0814673}"/>
              </a:ext>
            </a:extLst>
          </p:cNvPr>
          <p:cNvSpPr>
            <a:spLocks noGrp="1"/>
          </p:cNvSpPr>
          <p:nvPr>
            <p:ph type="title"/>
          </p:nvPr>
        </p:nvSpPr>
        <p:spPr/>
        <p:txBody>
          <a:bodyPr/>
          <a:lstStyle/>
          <a:p>
            <a:r>
              <a:rPr lang="en-GB" dirty="0"/>
              <a:t>Anger Management: exercise</a:t>
            </a:r>
          </a:p>
        </p:txBody>
      </p:sp>
      <p:sp>
        <p:nvSpPr>
          <p:cNvPr id="3" name="Tijdelijke aanduiding voor inhoud 2">
            <a:extLst>
              <a:ext uri="{FF2B5EF4-FFF2-40B4-BE49-F238E27FC236}">
                <a16:creationId xmlns:a16="http://schemas.microsoft.com/office/drawing/2014/main" id="{D5460DFD-089E-4812-8098-44AF85AB51AF}"/>
              </a:ext>
            </a:extLst>
          </p:cNvPr>
          <p:cNvSpPr>
            <a:spLocks noGrp="1"/>
          </p:cNvSpPr>
          <p:nvPr>
            <p:ph idx="1"/>
          </p:nvPr>
        </p:nvSpPr>
        <p:spPr>
          <a:xfrm>
            <a:off x="2209800" y="2286000"/>
            <a:ext cx="5791200" cy="526048"/>
          </a:xfrm>
          <a:solidFill>
            <a:schemeClr val="accent6">
              <a:lumMod val="60000"/>
              <a:lumOff val="40000"/>
            </a:schemeClr>
          </a:solidFill>
        </p:spPr>
        <p:txBody>
          <a:bodyPr>
            <a:normAutofit lnSpcReduction="10000"/>
          </a:bodyPr>
          <a:lstStyle/>
          <a:p>
            <a:pPr>
              <a:lnSpc>
                <a:spcPct val="150000"/>
              </a:lnSpc>
            </a:pPr>
            <a:r>
              <a:rPr lang="en-GB" sz="2000" dirty="0"/>
              <a:t>How do I know that I am angry?</a:t>
            </a:r>
          </a:p>
          <a:p>
            <a:endParaRPr lang="en-GB" sz="2000" dirty="0"/>
          </a:p>
          <a:p>
            <a:pPr marL="0" indent="0">
              <a:buNone/>
            </a:pPr>
            <a:endParaRPr lang="en-GB" sz="2000" dirty="0"/>
          </a:p>
        </p:txBody>
      </p:sp>
      <p:sp>
        <p:nvSpPr>
          <p:cNvPr id="6" name="Tijdelijke aanduiding voor dianummer 5">
            <a:extLst>
              <a:ext uri="{FF2B5EF4-FFF2-40B4-BE49-F238E27FC236}">
                <a16:creationId xmlns:a16="http://schemas.microsoft.com/office/drawing/2014/main" id="{DCB53BBC-B856-4888-ACEE-16C1DE6A3F81}"/>
              </a:ext>
            </a:extLst>
          </p:cNvPr>
          <p:cNvSpPr>
            <a:spLocks noGrp="1"/>
          </p:cNvSpPr>
          <p:nvPr>
            <p:ph type="sldNum" sz="quarter" idx="12"/>
          </p:nvPr>
        </p:nvSpPr>
        <p:spPr/>
        <p:txBody>
          <a:bodyPr/>
          <a:lstStyle/>
          <a:p>
            <a:fld id="{CB318F78-A315-46C9-8B3F-2431B4397D31}" type="slidenum">
              <a:rPr lang="en-US" smtClean="0"/>
              <a:t>31</a:t>
            </a:fld>
            <a:endParaRPr lang="en-US" dirty="0"/>
          </a:p>
        </p:txBody>
      </p:sp>
      <p:pic>
        <p:nvPicPr>
          <p:cNvPr id="1038" name="Picture 14" descr="Image result for wondering emot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8362" y="3405980"/>
            <a:ext cx="1493838" cy="149383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5">
            <a:extLst>
              <a:ext uri="{FF2B5EF4-FFF2-40B4-BE49-F238E27FC236}">
                <a16:creationId xmlns:a16="http://schemas.microsoft.com/office/drawing/2014/main" id="{44CE703F-DD4F-42D1-B3C0-8BEE74F9A999}"/>
              </a:ext>
            </a:extLst>
          </p:cNvPr>
          <p:cNvSpPr txBox="1"/>
          <p:nvPr/>
        </p:nvSpPr>
        <p:spPr>
          <a:xfrm>
            <a:off x="8559006" y="5063104"/>
            <a:ext cx="1352550" cy="230832"/>
          </a:xfrm>
          <a:prstGeom prst="rect">
            <a:avLst/>
          </a:prstGeom>
          <a:noFill/>
        </p:spPr>
        <p:txBody>
          <a:bodyPr wrap="square" rtlCol="0">
            <a:spAutoFit/>
          </a:bodyPr>
          <a:lstStyle/>
          <a:p>
            <a:pPr algn="ctr"/>
            <a:r>
              <a:rPr lang="nl-NL" sz="900" dirty="0">
                <a:solidFill>
                  <a:srgbClr val="6BB1C9">
                    <a:lumMod val="60000"/>
                    <a:lumOff val="40000"/>
                  </a:srgbClr>
                </a:solidFill>
                <a:latin typeface="Calibri"/>
              </a:rPr>
              <a:t>source: emojiisland.com</a:t>
            </a:r>
          </a:p>
        </p:txBody>
      </p:sp>
      <p:sp>
        <p:nvSpPr>
          <p:cNvPr id="7" name="Tijdelijke aanduiding voor inhoud 2">
            <a:extLst>
              <a:ext uri="{FF2B5EF4-FFF2-40B4-BE49-F238E27FC236}">
                <a16:creationId xmlns:a16="http://schemas.microsoft.com/office/drawing/2014/main" id="{94D90E38-7D9A-4D86-8198-FE534AE13BCE}"/>
              </a:ext>
            </a:extLst>
          </p:cNvPr>
          <p:cNvSpPr txBox="1">
            <a:spLocks/>
          </p:cNvSpPr>
          <p:nvPr/>
        </p:nvSpPr>
        <p:spPr>
          <a:xfrm>
            <a:off x="2209800" y="2972968"/>
            <a:ext cx="5791200" cy="934748"/>
          </a:xfrm>
          <a:prstGeom prst="rect">
            <a:avLst/>
          </a:prstGeom>
          <a:solidFill>
            <a:schemeClr val="accent5">
              <a:lumMod val="60000"/>
              <a:lumOff val="40000"/>
            </a:schemeClr>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2000" dirty="0"/>
              <a:t>Which events/people/places/things make me angry?</a:t>
            </a:r>
          </a:p>
        </p:txBody>
      </p:sp>
      <p:sp>
        <p:nvSpPr>
          <p:cNvPr id="8" name="Tijdelijke aanduiding voor inhoud 2">
            <a:extLst>
              <a:ext uri="{FF2B5EF4-FFF2-40B4-BE49-F238E27FC236}">
                <a16:creationId xmlns:a16="http://schemas.microsoft.com/office/drawing/2014/main" id="{7D912110-D9CD-4665-872C-6B527D7A1FD7}"/>
              </a:ext>
            </a:extLst>
          </p:cNvPr>
          <p:cNvSpPr txBox="1">
            <a:spLocks/>
          </p:cNvSpPr>
          <p:nvPr/>
        </p:nvSpPr>
        <p:spPr>
          <a:xfrm>
            <a:off x="2209800" y="4068636"/>
            <a:ext cx="5791200" cy="526048"/>
          </a:xfrm>
          <a:prstGeom prst="rect">
            <a:avLst/>
          </a:prstGeom>
          <a:solidFill>
            <a:schemeClr val="accent4">
              <a:lumMod val="60000"/>
              <a:lumOff val="40000"/>
            </a:schemeClr>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000" dirty="0"/>
              <a:t>How do I react when I'm angry</a:t>
            </a:r>
            <a:r>
              <a:rPr lang="en-GB" sz="2000" dirty="0"/>
              <a:t>? </a:t>
            </a:r>
          </a:p>
          <a:p>
            <a:pPr marL="0" indent="0">
              <a:buNone/>
            </a:pPr>
            <a:endParaRPr lang="en-GB" sz="2000" dirty="0"/>
          </a:p>
          <a:p>
            <a:pPr marL="0" indent="0">
              <a:buNone/>
            </a:pPr>
            <a:endParaRPr lang="en-GB" sz="2000" dirty="0"/>
          </a:p>
        </p:txBody>
      </p:sp>
      <p:sp>
        <p:nvSpPr>
          <p:cNvPr id="9" name="Tijdelijke aanduiding voor inhoud 2">
            <a:extLst>
              <a:ext uri="{FF2B5EF4-FFF2-40B4-BE49-F238E27FC236}">
                <a16:creationId xmlns:a16="http://schemas.microsoft.com/office/drawing/2014/main" id="{F80A2EFB-B3B2-4854-9C98-6592E871F1F4}"/>
              </a:ext>
            </a:extLst>
          </p:cNvPr>
          <p:cNvSpPr txBox="1">
            <a:spLocks/>
          </p:cNvSpPr>
          <p:nvPr/>
        </p:nvSpPr>
        <p:spPr>
          <a:xfrm>
            <a:off x="2209800" y="4755604"/>
            <a:ext cx="5791200" cy="526048"/>
          </a:xfrm>
          <a:prstGeom prst="rect">
            <a:avLst/>
          </a:prstGeom>
          <a:solidFill>
            <a:schemeClr val="accent3">
              <a:lumMod val="60000"/>
              <a:lumOff val="40000"/>
            </a:schemeClr>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000" dirty="0"/>
              <a:t>How does my angry reaction affect others</a:t>
            </a:r>
            <a:r>
              <a:rPr lang="en-GB" sz="2000" dirty="0"/>
              <a:t>? </a:t>
            </a:r>
          </a:p>
          <a:p>
            <a:endParaRPr lang="en-GB" sz="2000" dirty="0"/>
          </a:p>
          <a:p>
            <a:pPr marL="0" indent="0">
              <a:buNone/>
            </a:pPr>
            <a:endParaRPr lang="en-GB" sz="2000" dirty="0"/>
          </a:p>
        </p:txBody>
      </p:sp>
      <p:sp>
        <p:nvSpPr>
          <p:cNvPr id="10" name="Tijdelijke aanduiding voor inhoud 2">
            <a:extLst>
              <a:ext uri="{FF2B5EF4-FFF2-40B4-BE49-F238E27FC236}">
                <a16:creationId xmlns:a16="http://schemas.microsoft.com/office/drawing/2014/main" id="{C1A7C424-0626-4830-B03C-C5F1C3336486}"/>
              </a:ext>
            </a:extLst>
          </p:cNvPr>
          <p:cNvSpPr txBox="1">
            <a:spLocks/>
          </p:cNvSpPr>
          <p:nvPr/>
        </p:nvSpPr>
        <p:spPr>
          <a:xfrm>
            <a:off x="2209800" y="5558523"/>
            <a:ext cx="5791200" cy="526048"/>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i="1" dirty="0"/>
              <a:t>Discuss in twos</a:t>
            </a:r>
            <a:endParaRPr lang="en-GB" sz="2000" dirty="0"/>
          </a:p>
        </p:txBody>
      </p:sp>
      <p:sp>
        <p:nvSpPr>
          <p:cNvPr id="11" name="Текстово поле 8">
            <a:extLst>
              <a:ext uri="{FF2B5EF4-FFF2-40B4-BE49-F238E27FC236}">
                <a16:creationId xmlns:a16="http://schemas.microsoft.com/office/drawing/2014/main" id="{F9812EE5-4A1D-452A-BF89-13186827AB2B}"/>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2082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en-GB" dirty="0"/>
              <a:t>Anger</a:t>
            </a:r>
            <a:endParaRPr lang="bg-BG" dirty="0"/>
          </a:p>
        </p:txBody>
      </p:sp>
      <p:sp>
        <p:nvSpPr>
          <p:cNvPr id="8" name="TextBox 5">
            <a:extLst>
              <a:ext uri="{FF2B5EF4-FFF2-40B4-BE49-F238E27FC236}">
                <a16:creationId xmlns:a16="http://schemas.microsoft.com/office/drawing/2014/main" id="{296B0811-0AFC-4209-AF20-8FA9DCBD406A}"/>
              </a:ext>
            </a:extLst>
          </p:cNvPr>
          <p:cNvSpPr txBox="1"/>
          <p:nvPr/>
        </p:nvSpPr>
        <p:spPr>
          <a:xfrm>
            <a:off x="4607260" y="5815137"/>
            <a:ext cx="2520280" cy="246221"/>
          </a:xfrm>
          <a:prstGeom prst="rect">
            <a:avLst/>
          </a:prstGeom>
          <a:noFill/>
        </p:spPr>
        <p:txBody>
          <a:bodyPr wrap="square" rtlCol="0">
            <a:spAutoFit/>
          </a:bodyPr>
          <a:lstStyle/>
          <a:p>
            <a:pPr algn="ctr"/>
            <a:r>
              <a:rPr lang="nl-NL" sz="1000" i="1" dirty="0">
                <a:solidFill>
                  <a:schemeClr val="bg1">
                    <a:lumMod val="50000"/>
                  </a:schemeClr>
                </a:solidFill>
              </a:rPr>
              <a:t>Source: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2895600" y="2423085"/>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3810000" y="1549617"/>
            <a:ext cx="4572000" cy="646331"/>
          </a:xfrm>
          <a:prstGeom prst="rect">
            <a:avLst/>
          </a:prstGeom>
          <a:noFill/>
        </p:spPr>
        <p:txBody>
          <a:bodyPr wrap="square">
            <a:spAutoFit/>
          </a:bodyPr>
          <a:lstStyle/>
          <a:p>
            <a:pPr lvl="0" algn="ctr" eaLnBrk="0" fontAlgn="base" hangingPunct="0">
              <a:spcBef>
                <a:spcPct val="0"/>
              </a:spcBef>
              <a:spcAft>
                <a:spcPct val="0"/>
              </a:spcAft>
            </a:pPr>
            <a:r>
              <a:rPr lang="en-US" altLang="en-US" i="1" dirty="0">
                <a:latin typeface="Arial" panose="020B0604020202020204" pitchFamily="34" charset="0"/>
              </a:rPr>
              <a:t>‘Try to understand why they are angry, and try to challenge this anger.’</a:t>
            </a:r>
            <a:endParaRPr lang="en-US" altLang="en-US" sz="1500" i="1" dirty="0">
              <a:solidFill>
                <a:srgbClr val="000000"/>
              </a:solidFill>
              <a:latin typeface="Open Sans"/>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2890521" y="3708400"/>
            <a:ext cx="15240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t>Experienced injustice</a:t>
            </a:r>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7777480" y="3708400"/>
            <a:ext cx="16713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t>Radicalisation</a:t>
            </a:r>
          </a:p>
        </p:txBody>
      </p:sp>
      <p:sp>
        <p:nvSpPr>
          <p:cNvPr id="9" name="Pijl: rechts 8">
            <a:extLst>
              <a:ext uri="{FF2B5EF4-FFF2-40B4-BE49-F238E27FC236}">
                <a16:creationId xmlns:a16="http://schemas.microsoft.com/office/drawing/2014/main" id="{1EDF9DF3-BE7F-4DC1-A826-076566216259}"/>
              </a:ext>
            </a:extLst>
          </p:cNvPr>
          <p:cNvSpPr/>
          <p:nvPr/>
        </p:nvSpPr>
        <p:spPr>
          <a:xfrm>
            <a:off x="4572000"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a:t>Anger</a:t>
            </a:r>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5831843"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5829304" y="4610102"/>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5105401" y="5083176"/>
            <a:ext cx="2133600" cy="952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Insufficient self correction of impulses</a:t>
            </a:r>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5412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Insecurity</a:t>
            </a:r>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en-US" dirty="0"/>
              <a:t>Anger</a:t>
            </a:r>
            <a:endParaRPr lang="bg-BG" dirty="0"/>
          </a:p>
        </p:txBody>
      </p:sp>
      <p:sp>
        <p:nvSpPr>
          <p:cNvPr id="15" name="TextBox 5">
            <a:extLst>
              <a:ext uri="{FF2B5EF4-FFF2-40B4-BE49-F238E27FC236}">
                <a16:creationId xmlns:a16="http://schemas.microsoft.com/office/drawing/2014/main" id="{8A4586F3-70FD-44D5-B821-AECD3A4773D9}"/>
              </a:ext>
            </a:extLst>
          </p:cNvPr>
          <p:cNvSpPr txBox="1"/>
          <p:nvPr/>
        </p:nvSpPr>
        <p:spPr>
          <a:xfrm>
            <a:off x="2392381" y="5802710"/>
            <a:ext cx="2520280" cy="246221"/>
          </a:xfrm>
          <a:prstGeom prst="rect">
            <a:avLst/>
          </a:prstGeom>
          <a:noFill/>
        </p:spPr>
        <p:txBody>
          <a:bodyPr wrap="square" rtlCol="0">
            <a:spAutoFit/>
          </a:bodyPr>
          <a:lstStyle/>
          <a:p>
            <a:pPr algn="ctr"/>
            <a:r>
              <a:rPr lang="nl-NL" sz="1000" i="1" dirty="0">
                <a:solidFill>
                  <a:schemeClr val="bg1">
                    <a:lumMod val="50000"/>
                  </a:schemeClr>
                </a:solidFill>
              </a:rPr>
              <a:t>Source: Van den Bos, 2019)</a:t>
            </a:r>
          </a:p>
        </p:txBody>
      </p:sp>
      <p:sp>
        <p:nvSpPr>
          <p:cNvPr id="16" name="Текстово поле 8">
            <a:extLst>
              <a:ext uri="{FF2B5EF4-FFF2-40B4-BE49-F238E27FC236}">
                <a16:creationId xmlns:a16="http://schemas.microsoft.com/office/drawing/2014/main" id="{BF28D0E0-5A04-4B90-B74B-BF7A818D0DE2}"/>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n-GB" dirty="0"/>
              <a:t>Anger</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34</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2147457" y="2859616"/>
            <a:ext cx="2945389" cy="1877437"/>
          </a:xfrm>
          <a:prstGeom prst="rect">
            <a:avLst/>
          </a:prstGeom>
          <a:noFill/>
        </p:spPr>
        <p:txBody>
          <a:bodyPr wrap="square">
            <a:spAutoFit/>
          </a:bodyPr>
          <a:lstStyle/>
          <a:p>
            <a:endParaRPr lang="en-GB" sz="2000" dirty="0">
              <a:solidFill>
                <a:schemeClr val="tx1">
                  <a:lumMod val="75000"/>
                  <a:lumOff val="25000"/>
                </a:schemeClr>
              </a:solidFill>
            </a:endParaRPr>
          </a:p>
          <a:p>
            <a:r>
              <a:rPr lang="en-US" sz="2400" dirty="0">
                <a:solidFill>
                  <a:schemeClr val="tx1">
                    <a:lumMod val="75000"/>
                    <a:lumOff val="25000"/>
                  </a:schemeClr>
                </a:solidFill>
              </a:rPr>
              <a:t>Primary and </a:t>
            </a:r>
            <a:br>
              <a:rPr lang="en-US" sz="2400" dirty="0">
                <a:solidFill>
                  <a:schemeClr val="tx1">
                    <a:lumMod val="75000"/>
                    <a:lumOff val="25000"/>
                  </a:schemeClr>
                </a:solidFill>
              </a:rPr>
            </a:br>
            <a:r>
              <a:rPr lang="en-US" sz="2400" dirty="0">
                <a:solidFill>
                  <a:schemeClr val="tx1">
                    <a:lumMod val="75000"/>
                    <a:lumOff val="25000"/>
                  </a:schemeClr>
                </a:solidFill>
              </a:rPr>
              <a:t>secondary emotion</a:t>
            </a:r>
          </a:p>
          <a:p>
            <a:endParaRPr lang="en-US" sz="2400" dirty="0">
              <a:solidFill>
                <a:schemeClr val="tx1">
                  <a:lumMod val="75000"/>
                  <a:lumOff val="25000"/>
                </a:schemeClr>
              </a:solidFill>
            </a:endParaRPr>
          </a:p>
          <a:p>
            <a:r>
              <a:rPr lang="en-US" sz="2400" dirty="0">
                <a:solidFill>
                  <a:schemeClr val="tx1">
                    <a:lumMod val="75000"/>
                    <a:lumOff val="25000"/>
                  </a:schemeClr>
                </a:solidFill>
              </a:rPr>
              <a:t>Short lived or chronic </a:t>
            </a:r>
            <a:endParaRPr lang="en-GB" sz="2400" dirty="0">
              <a:solidFill>
                <a:schemeClr val="tx1">
                  <a:lumMod val="75000"/>
                  <a:lumOff val="25000"/>
                </a:schemeClr>
              </a:solidFill>
            </a:endParaRPr>
          </a:p>
        </p:txBody>
      </p:sp>
      <p:sp>
        <p:nvSpPr>
          <p:cNvPr id="11" name="TextBox 5">
            <a:extLst>
              <a:ext uri="{FF2B5EF4-FFF2-40B4-BE49-F238E27FC236}">
                <a16:creationId xmlns:a16="http://schemas.microsoft.com/office/drawing/2014/main" id="{A067E6DF-EC50-489F-882F-1F372B4D7FCD}"/>
              </a:ext>
            </a:extLst>
          </p:cNvPr>
          <p:cNvSpPr txBox="1"/>
          <p:nvPr/>
        </p:nvSpPr>
        <p:spPr>
          <a:xfrm>
            <a:off x="2514603" y="6110136"/>
            <a:ext cx="3438673" cy="246221"/>
          </a:xfrm>
          <a:prstGeom prst="rect">
            <a:avLst/>
          </a:prstGeom>
          <a:noFill/>
        </p:spPr>
        <p:txBody>
          <a:bodyPr wrap="square" rtlCol="0">
            <a:spAutoFit/>
          </a:bodyPr>
          <a:lstStyle/>
          <a:p>
            <a:r>
              <a:rPr lang="nl-NL" sz="10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nl-NL" sz="10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LIBRe</a:t>
            </a:r>
            <a:r>
              <a:rPr lang="nl-NL" sz="10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nl-NL" sz="10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based</a:t>
            </a:r>
            <a:r>
              <a:rPr lang="nl-NL" sz="10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on https://www.gottman.com</a:t>
            </a:r>
            <a:endParaRPr lang="en-GB" sz="1000" i="1" dirty="0">
              <a:solidFill>
                <a:schemeClr val="tx1">
                  <a:lumMod val="50000"/>
                  <a:lumOff val="50000"/>
                </a:schemeClr>
              </a:solidFill>
            </a:endParaRPr>
          </a:p>
        </p:txBody>
      </p:sp>
      <p:pic>
        <p:nvPicPr>
          <p:cNvPr id="5" name="Afbeelding 4">
            <a:extLst>
              <a:ext uri="{FF2B5EF4-FFF2-40B4-BE49-F238E27FC236}">
                <a16:creationId xmlns:a16="http://schemas.microsoft.com/office/drawing/2014/main" id="{2A0F9212-2634-416E-850D-00653E74F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675" y="457200"/>
            <a:ext cx="4683067" cy="5899154"/>
          </a:xfrm>
          <a:prstGeom prst="rect">
            <a:avLst/>
          </a:prstGeom>
        </p:spPr>
      </p:pic>
      <p:sp>
        <p:nvSpPr>
          <p:cNvPr id="7" name="Текстово поле 8">
            <a:extLst>
              <a:ext uri="{FF2B5EF4-FFF2-40B4-BE49-F238E27FC236}">
                <a16:creationId xmlns:a16="http://schemas.microsoft.com/office/drawing/2014/main" id="{E3BFF8C1-948A-4374-A41A-382C4B5379FC}"/>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7837887"/>
              </p:ext>
            </p:extLst>
          </p:nvPr>
        </p:nvGraphicFramePr>
        <p:xfrm>
          <a:off x="2209800" y="2279654"/>
          <a:ext cx="7772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en-US" dirty="0"/>
              <a:t>Anger</a:t>
            </a:r>
            <a:endParaRPr lang="bg-BG" dirty="0"/>
          </a:p>
        </p:txBody>
      </p:sp>
      <p:pic>
        <p:nvPicPr>
          <p:cNvPr id="7" name="Afbeelding 6">
            <a:extLst>
              <a:ext uri="{FF2B5EF4-FFF2-40B4-BE49-F238E27FC236}">
                <a16:creationId xmlns:a16="http://schemas.microsoft.com/office/drawing/2014/main" id="{31F1D35F-2BFB-4F1A-AEF6-28C8121F0A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7800" y="3603526"/>
            <a:ext cx="1676400" cy="1654274"/>
          </a:xfrm>
          <a:prstGeom prst="ellipse">
            <a:avLst/>
          </a:prstGeom>
        </p:spPr>
      </p:pic>
      <p:sp>
        <p:nvSpPr>
          <p:cNvPr id="8" name="Текстово поле 8">
            <a:extLst>
              <a:ext uri="{FF2B5EF4-FFF2-40B4-BE49-F238E27FC236}">
                <a16:creationId xmlns:a16="http://schemas.microsoft.com/office/drawing/2014/main" id="{24FBE1B1-A54D-4240-8156-851245419A9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5. ARMOUR’s Platforms</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1905000" y="2308652"/>
            <a:ext cx="3657600" cy="2726872"/>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6240218" y="2313228"/>
            <a:ext cx="3774627" cy="2722296"/>
          </a:xfrm>
          <a:prstGeom prst="rect">
            <a:avLst/>
          </a:prstGeom>
        </p:spPr>
      </p:pic>
      <p:sp>
        <p:nvSpPr>
          <p:cNvPr id="5" name="Текстово поле 8">
            <a:extLst>
              <a:ext uri="{FF2B5EF4-FFF2-40B4-BE49-F238E27FC236}">
                <a16:creationId xmlns:a16="http://schemas.microsoft.com/office/drawing/2014/main" id="{A106A9A6-2778-4512-8789-009754438D08}"/>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
        <p:nvSpPr>
          <p:cNvPr id="3" name="Tekstvak 2">
            <a:extLst>
              <a:ext uri="{FF2B5EF4-FFF2-40B4-BE49-F238E27FC236}">
                <a16:creationId xmlns:a16="http://schemas.microsoft.com/office/drawing/2014/main" id="{149551EA-AA20-4755-822F-771D3C862D39}"/>
              </a:ext>
            </a:extLst>
          </p:cNvPr>
          <p:cNvSpPr txBox="1"/>
          <p:nvPr/>
        </p:nvSpPr>
        <p:spPr>
          <a:xfrm>
            <a:off x="304800" y="5162004"/>
            <a:ext cx="4419600" cy="830997"/>
          </a:xfrm>
          <a:prstGeom prst="rect">
            <a:avLst/>
          </a:prstGeom>
          <a:solidFill>
            <a:srgbClr val="CFEEFC"/>
          </a:solidFill>
        </p:spPr>
        <p:txBody>
          <a:bodyPr wrap="square" rtlCol="0">
            <a:spAutoFit/>
          </a:bodyPr>
          <a:lstStyle/>
          <a:p>
            <a:r>
              <a:rPr lang="en-GB" sz="1600" dirty="0"/>
              <a:t>Presenting all materials for the Train the Trainer course and the 7 workshops. Available in English from today. Other languages will follow</a:t>
            </a:r>
          </a:p>
        </p:txBody>
      </p:sp>
      <p:sp>
        <p:nvSpPr>
          <p:cNvPr id="10" name="Tekstvak 9">
            <a:extLst>
              <a:ext uri="{FF2B5EF4-FFF2-40B4-BE49-F238E27FC236}">
                <a16:creationId xmlns:a16="http://schemas.microsoft.com/office/drawing/2014/main" id="{CC753B60-D2A1-44E2-9E3C-B41E16153B67}"/>
              </a:ext>
            </a:extLst>
          </p:cNvPr>
          <p:cNvSpPr txBox="1"/>
          <p:nvPr/>
        </p:nvSpPr>
        <p:spPr>
          <a:xfrm>
            <a:off x="7010400" y="5162004"/>
            <a:ext cx="4572000" cy="830997"/>
          </a:xfrm>
          <a:prstGeom prst="rect">
            <a:avLst/>
          </a:prstGeom>
          <a:solidFill>
            <a:srgbClr val="CFEEFC"/>
          </a:solidFill>
        </p:spPr>
        <p:txBody>
          <a:bodyPr wrap="square" rtlCol="0">
            <a:spAutoFit/>
          </a:bodyPr>
          <a:lstStyle/>
          <a:p>
            <a:r>
              <a:rPr lang="en-GB" sz="1600" dirty="0"/>
              <a:t>Presenting the e-learning, including all materials for the Train the Trainer course and the 7 workshops. Available in seven languages by 1 July 2021</a:t>
            </a:r>
          </a:p>
        </p:txBody>
      </p:sp>
      <p:sp>
        <p:nvSpPr>
          <p:cNvPr id="11" name="Tekstvak 10">
            <a:extLst>
              <a:ext uri="{FF2B5EF4-FFF2-40B4-BE49-F238E27FC236}">
                <a16:creationId xmlns:a16="http://schemas.microsoft.com/office/drawing/2014/main" id="{2A6B5FF1-194C-4F6B-8111-AE8612F35A69}"/>
              </a:ext>
            </a:extLst>
          </p:cNvPr>
          <p:cNvSpPr txBox="1"/>
          <p:nvPr/>
        </p:nvSpPr>
        <p:spPr>
          <a:xfrm>
            <a:off x="2845676" y="5995461"/>
            <a:ext cx="6096000" cy="338554"/>
          </a:xfrm>
          <a:prstGeom prst="rect">
            <a:avLst/>
          </a:prstGeom>
          <a:noFill/>
        </p:spPr>
        <p:txBody>
          <a:bodyPr wrap="square">
            <a:spAutoFit/>
          </a:bodyPr>
          <a:lstStyle/>
          <a:p>
            <a:pPr algn="ctr"/>
            <a:r>
              <a:rPr lang="nl-NL" sz="1600" dirty="0">
                <a:solidFill>
                  <a:schemeClr val="accent4">
                    <a:lumMod val="50000"/>
                  </a:schemeClr>
                </a:solidFill>
              </a:rPr>
              <a:t>Dutch, English, </a:t>
            </a:r>
            <a:r>
              <a:rPr lang="nl-NL" sz="1600" dirty="0" err="1">
                <a:solidFill>
                  <a:schemeClr val="accent4">
                    <a:lumMod val="50000"/>
                  </a:schemeClr>
                </a:solidFill>
              </a:rPr>
              <a:t>German</a:t>
            </a:r>
            <a:r>
              <a:rPr lang="nl-NL" sz="1600" dirty="0">
                <a:solidFill>
                  <a:schemeClr val="accent4">
                    <a:lumMod val="50000"/>
                  </a:schemeClr>
                </a:solidFill>
              </a:rPr>
              <a:t>, </a:t>
            </a:r>
            <a:r>
              <a:rPr lang="nl-NL" sz="1600" dirty="0" err="1">
                <a:solidFill>
                  <a:schemeClr val="accent4">
                    <a:lumMod val="50000"/>
                  </a:schemeClr>
                </a:solidFill>
              </a:rPr>
              <a:t>Greek</a:t>
            </a:r>
            <a:r>
              <a:rPr lang="nl-NL" sz="1600" dirty="0">
                <a:solidFill>
                  <a:schemeClr val="accent4">
                    <a:lumMod val="50000"/>
                  </a:schemeClr>
                </a:solidFill>
              </a:rPr>
              <a:t>, </a:t>
            </a:r>
            <a:r>
              <a:rPr lang="nl-NL" sz="1600" dirty="0" err="1">
                <a:solidFill>
                  <a:schemeClr val="accent4">
                    <a:lumMod val="50000"/>
                  </a:schemeClr>
                </a:solidFill>
              </a:rPr>
              <a:t>Italian</a:t>
            </a:r>
            <a:r>
              <a:rPr lang="nl-NL" sz="1600" dirty="0">
                <a:solidFill>
                  <a:schemeClr val="accent4">
                    <a:lumMod val="50000"/>
                  </a:schemeClr>
                </a:solidFill>
              </a:rPr>
              <a:t>, </a:t>
            </a:r>
            <a:r>
              <a:rPr lang="nl-NL" sz="1600" dirty="0" err="1">
                <a:solidFill>
                  <a:schemeClr val="accent4">
                    <a:lumMod val="50000"/>
                  </a:schemeClr>
                </a:solidFill>
              </a:rPr>
              <a:t>Romanian</a:t>
            </a:r>
            <a:r>
              <a:rPr lang="nl-NL" sz="1600" dirty="0">
                <a:solidFill>
                  <a:schemeClr val="accent4">
                    <a:lumMod val="50000"/>
                  </a:schemeClr>
                </a:solidFill>
              </a:rPr>
              <a:t> </a:t>
            </a:r>
            <a:r>
              <a:rPr lang="nl-NL" sz="1600" dirty="0" err="1">
                <a:solidFill>
                  <a:schemeClr val="accent4">
                    <a:lumMod val="50000"/>
                  </a:schemeClr>
                </a:solidFill>
              </a:rPr>
              <a:t>and</a:t>
            </a:r>
            <a:r>
              <a:rPr lang="nl-NL" sz="1600" dirty="0">
                <a:solidFill>
                  <a:schemeClr val="accent4">
                    <a:lumMod val="50000"/>
                  </a:schemeClr>
                </a:solidFill>
              </a:rPr>
              <a:t> Spanish </a:t>
            </a:r>
          </a:p>
        </p:txBody>
      </p:sp>
    </p:spTree>
    <p:extLst>
      <p:ext uri="{BB962C8B-B14F-4D97-AF65-F5344CB8AC3E}">
        <p14:creationId xmlns:p14="http://schemas.microsoft.com/office/powerpoint/2010/main" val="13896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C1EA9-C731-4C0E-BEFF-FD5217F8273A}"/>
              </a:ext>
            </a:extLst>
          </p:cNvPr>
          <p:cNvSpPr>
            <a:spLocks noGrp="1"/>
          </p:cNvSpPr>
          <p:nvPr>
            <p:ph type="title"/>
          </p:nvPr>
        </p:nvSpPr>
        <p:spPr/>
        <p:txBody>
          <a:bodyPr/>
          <a:lstStyle/>
          <a:p>
            <a:r>
              <a:rPr lang="en-GB" dirty="0"/>
              <a:t>6. Feedback</a:t>
            </a:r>
          </a:p>
        </p:txBody>
      </p:sp>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a:xfrm>
            <a:off x="2209800" y="2435956"/>
            <a:ext cx="7772400" cy="2880323"/>
          </a:xfrm>
        </p:spPr>
        <p:txBody>
          <a:bodyPr>
            <a:normAutofit/>
          </a:bodyPr>
          <a:lstStyle/>
          <a:p>
            <a:pPr marL="0" indent="0">
              <a:buNone/>
            </a:pPr>
            <a:r>
              <a:rPr lang="en-GB" sz="2000" dirty="0"/>
              <a:t>What interested you most?</a:t>
            </a:r>
          </a:p>
          <a:p>
            <a:pPr marL="0" indent="0">
              <a:buNone/>
            </a:pPr>
            <a:endParaRPr lang="en-GB" sz="2000" dirty="0"/>
          </a:p>
          <a:p>
            <a:pPr marL="0" indent="0">
              <a:buNone/>
            </a:pPr>
            <a:endParaRPr lang="en-GB" i="1" dirty="0"/>
          </a:p>
          <a:p>
            <a:pPr marL="0" indent="0">
              <a:buNone/>
            </a:pPr>
            <a:endParaRPr lang="en-GB" dirty="0"/>
          </a:p>
          <a:p>
            <a:pPr marL="0" indent="0">
              <a:buNone/>
            </a:pPr>
            <a:endParaRPr lang="en-GB" dirty="0"/>
          </a:p>
          <a:p>
            <a:pPr marL="385763" indent="-385763">
              <a:buFont typeface="+mj-lt"/>
              <a:buAutoNum type="arabicPeriod"/>
            </a:pPr>
            <a:endParaRPr lang="en-GB" dirty="0"/>
          </a:p>
          <a:p>
            <a:endParaRPr lang="en-GB" dirty="0"/>
          </a:p>
        </p:txBody>
      </p:sp>
      <p:sp>
        <p:nvSpPr>
          <p:cNvPr id="5" name="Tijdelijke aanduiding voor voettekst 4">
            <a:extLst>
              <a:ext uri="{FF2B5EF4-FFF2-40B4-BE49-F238E27FC236}">
                <a16:creationId xmlns:a16="http://schemas.microsoft.com/office/drawing/2014/main" id="{293D46D5-2030-43E6-828E-86BC2D270602}"/>
              </a:ext>
            </a:extLst>
          </p:cNvPr>
          <p:cNvSpPr>
            <a:spLocks noGrp="1"/>
          </p:cNvSpPr>
          <p:nvPr>
            <p:ph type="ftr" sz="quarter" idx="11"/>
          </p:nvPr>
        </p:nvSpPr>
        <p:spPr/>
        <p:txBody>
          <a:bodyPr/>
          <a:lstStyle/>
          <a:p>
            <a:r>
              <a:rPr lang="en-US"/>
              <a:t>www.armourproject.eu</a:t>
            </a:r>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6921970" y="2709241"/>
            <a:ext cx="2284176" cy="177210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7112541" y="3432472"/>
            <a:ext cx="2284174" cy="177210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0CB100"/>
              </a:gs>
              <a:gs pos="46821">
                <a:srgbClr val="67CE02"/>
              </a:gs>
              <a:gs pos="99075">
                <a:srgbClr val="C3EA03"/>
              </a:gs>
            </a:gsLst>
          </a:gradFill>
          <a:ln w="12700">
            <a:miter lim="400000"/>
          </a:ln>
        </p:spPr>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7808210" y="3655007"/>
            <a:ext cx="1018987"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nl-NL" dirty="0"/>
              <a:t>BACK</a:t>
            </a:r>
            <a:r>
              <a:rPr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7383565" y="3078627"/>
            <a:ext cx="1018987"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nl-NL" dirty="0"/>
              <a:t>FEED</a:t>
            </a:r>
            <a:r>
              <a:rPr dirty="0"/>
              <a:t>     </a:t>
            </a: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advAuto="0"/>
      <p:bldP spid="9" grpId="0" animBg="1" advAuto="0"/>
      <p:bldP spid="11" grpId="0" animBg="1" advAuto="0"/>
      <p:bldP spid="16"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48945" y="5334000"/>
            <a:ext cx="3894115" cy="990596"/>
          </a:xfrm>
        </p:spPr>
        <p:txBody>
          <a:bodyPr/>
          <a:lstStyle/>
          <a:p>
            <a:r>
              <a:rPr lang="en-US" sz="2800" dirty="0"/>
              <a:t>www.armourproject.eu</a:t>
            </a:r>
          </a:p>
        </p:txBody>
      </p:sp>
      <p:sp>
        <p:nvSpPr>
          <p:cNvPr id="2" name="Text Placeholder 1"/>
          <p:cNvSpPr>
            <a:spLocks noGrp="1"/>
          </p:cNvSpPr>
          <p:nvPr>
            <p:ph type="body" sz="quarter" idx="13"/>
          </p:nvPr>
        </p:nvSpPr>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dirty="0"/>
              <a:t>1. </a:t>
            </a:r>
            <a:r>
              <a:rPr lang="nl-NL" dirty="0" err="1"/>
              <a:t>Introduction</a:t>
            </a:r>
            <a:endParaRPr lang="nl-NL" dirty="0"/>
          </a:p>
        </p:txBody>
      </p:sp>
      <p:pic>
        <p:nvPicPr>
          <p:cNvPr id="5" name="Picture 4" descr="Timothy McVeigh Death Fact Check, Birthday &amp; Date of Death">
            <a:extLst>
              <a:ext uri="{FF2B5EF4-FFF2-40B4-BE49-F238E27FC236}">
                <a16:creationId xmlns:a16="http://schemas.microsoft.com/office/drawing/2014/main" id="{39C2D676-239F-40CB-946A-772A0AD8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335" y="3107597"/>
            <a:ext cx="1495763" cy="188762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FA2F6D7-3135-4D2C-8CD2-9D80FDB0F7C6}"/>
              </a:ext>
            </a:extLst>
          </p:cNvPr>
          <p:cNvSpPr txBox="1"/>
          <p:nvPr/>
        </p:nvSpPr>
        <p:spPr>
          <a:xfrm>
            <a:off x="2278954" y="2302401"/>
            <a:ext cx="7772399" cy="461665"/>
          </a:xfrm>
          <a:prstGeom prst="rect">
            <a:avLst/>
          </a:prstGeom>
          <a:noFill/>
        </p:spPr>
        <p:txBody>
          <a:bodyPr wrap="square" rtlCol="0">
            <a:spAutoFit/>
          </a:bodyPr>
          <a:lstStyle/>
          <a:p>
            <a:pPr algn="ctr"/>
            <a:r>
              <a:rPr lang="nl-NL" sz="2400" dirty="0" err="1">
                <a:solidFill>
                  <a:srgbClr val="FF0000"/>
                </a:solidFill>
                <a:latin typeface="Ink Free" panose="03080402000500000000" pitchFamily="66" charset="0"/>
              </a:rPr>
              <a:t>What</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comes</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to</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your</a:t>
            </a:r>
            <a:r>
              <a:rPr lang="nl-NL" sz="2400" dirty="0">
                <a:solidFill>
                  <a:srgbClr val="FF0000"/>
                </a:solidFill>
                <a:latin typeface="Ink Free" panose="03080402000500000000" pitchFamily="66" charset="0"/>
              </a:rPr>
              <a:t> mind </a:t>
            </a:r>
            <a:r>
              <a:rPr lang="nl-NL" sz="2400" dirty="0" err="1">
                <a:solidFill>
                  <a:srgbClr val="FF0000"/>
                </a:solidFill>
                <a:latin typeface="Ink Free" panose="03080402000500000000" pitchFamily="66" charset="0"/>
              </a:rPr>
              <a:t>when</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you</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think</a:t>
            </a:r>
            <a:r>
              <a:rPr lang="nl-NL" sz="2400" dirty="0">
                <a:solidFill>
                  <a:srgbClr val="FF0000"/>
                </a:solidFill>
                <a:latin typeface="Ink Free" panose="03080402000500000000" pitchFamily="66" charset="0"/>
              </a:rPr>
              <a:t> of ‘a terrorist’?</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2181725" y="5673133"/>
            <a:ext cx="1066800" cy="307777"/>
          </a:xfrm>
          <a:prstGeom prst="rect">
            <a:avLst/>
          </a:prstGeom>
          <a:noFill/>
        </p:spPr>
        <p:txBody>
          <a:bodyPr wrap="square" rtlCol="0">
            <a:spAutoFit/>
          </a:bodyPr>
          <a:lstStyle/>
          <a:p>
            <a:r>
              <a:rPr lang="nl-NL" sz="1400" dirty="0">
                <a:solidFill>
                  <a:schemeClr val="bg1"/>
                </a:solidFill>
              </a:rPr>
              <a:t>Right</a:t>
            </a:r>
          </a:p>
        </p:txBody>
      </p:sp>
      <p:pic>
        <p:nvPicPr>
          <p:cNvPr id="1030" name="Picture 6" descr="Zawahiri Reveals he Visited US, Feared FBI Agents ...">
            <a:extLst>
              <a:ext uri="{FF2B5EF4-FFF2-40B4-BE49-F238E27FC236}">
                <a16:creationId xmlns:a16="http://schemas.microsoft.com/office/drawing/2014/main" id="{934FFE80-FBD8-42B7-B822-6AA7884A10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84" r="24683"/>
          <a:stretch/>
        </p:blipFill>
        <p:spPr bwMode="auto">
          <a:xfrm>
            <a:off x="5073861" y="3107599"/>
            <a:ext cx="1716024"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FP">
            <a:extLst>
              <a:ext uri="{FF2B5EF4-FFF2-40B4-BE49-F238E27FC236}">
                <a16:creationId xmlns:a16="http://schemas.microsoft.com/office/drawing/2014/main" id="{F5C9AF39-7E2C-49F6-BE72-1C54B8FAD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007" y="3071171"/>
            <a:ext cx="1323975" cy="19240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24C1D49-C12A-4F9C-9228-A648ECA2621B}"/>
              </a:ext>
            </a:extLst>
          </p:cNvPr>
          <p:cNvSpPr txBox="1"/>
          <p:nvPr/>
        </p:nvSpPr>
        <p:spPr>
          <a:xfrm>
            <a:off x="2667003" y="4953615"/>
            <a:ext cx="1566861" cy="369332"/>
          </a:xfrm>
          <a:prstGeom prst="rect">
            <a:avLst/>
          </a:prstGeom>
          <a:noFill/>
        </p:spPr>
        <p:txBody>
          <a:bodyPr wrap="square" rtlCol="0">
            <a:spAutoFit/>
          </a:bodyPr>
          <a:lstStyle/>
          <a:p>
            <a:pPr algn="ctr"/>
            <a:r>
              <a:rPr lang="en-GB" b="1" dirty="0"/>
              <a:t>A</a:t>
            </a:r>
          </a:p>
        </p:txBody>
      </p:sp>
      <p:sp>
        <p:nvSpPr>
          <p:cNvPr id="25" name="Tekstvak 24">
            <a:extLst>
              <a:ext uri="{FF2B5EF4-FFF2-40B4-BE49-F238E27FC236}">
                <a16:creationId xmlns:a16="http://schemas.microsoft.com/office/drawing/2014/main" id="{2656DA62-4B39-4C36-B4F1-AB5E0E1F066A}"/>
              </a:ext>
            </a:extLst>
          </p:cNvPr>
          <p:cNvSpPr txBox="1"/>
          <p:nvPr/>
        </p:nvSpPr>
        <p:spPr>
          <a:xfrm>
            <a:off x="5153628" y="4953615"/>
            <a:ext cx="1566861" cy="369332"/>
          </a:xfrm>
          <a:prstGeom prst="rect">
            <a:avLst/>
          </a:prstGeom>
          <a:noFill/>
        </p:spPr>
        <p:txBody>
          <a:bodyPr wrap="square" rtlCol="0">
            <a:spAutoFit/>
          </a:bodyPr>
          <a:lstStyle/>
          <a:p>
            <a:pPr algn="ctr"/>
            <a:r>
              <a:rPr lang="en-GB" b="1" dirty="0"/>
              <a:t>B</a:t>
            </a:r>
          </a:p>
        </p:txBody>
      </p:sp>
      <p:sp>
        <p:nvSpPr>
          <p:cNvPr id="26" name="Tekstvak 25">
            <a:extLst>
              <a:ext uri="{FF2B5EF4-FFF2-40B4-BE49-F238E27FC236}">
                <a16:creationId xmlns:a16="http://schemas.microsoft.com/office/drawing/2014/main" id="{3E22D998-469A-4416-8A0C-FF5FCF5DB93C}"/>
              </a:ext>
            </a:extLst>
          </p:cNvPr>
          <p:cNvSpPr txBox="1"/>
          <p:nvPr/>
        </p:nvSpPr>
        <p:spPr>
          <a:xfrm>
            <a:off x="7896230" y="4953615"/>
            <a:ext cx="1323975" cy="369332"/>
          </a:xfrm>
          <a:prstGeom prst="rect">
            <a:avLst/>
          </a:prstGeom>
          <a:noFill/>
        </p:spPr>
        <p:txBody>
          <a:bodyPr wrap="square" rtlCol="0">
            <a:spAutoFit/>
          </a:bodyPr>
          <a:lstStyle/>
          <a:p>
            <a:pPr algn="ctr"/>
            <a:r>
              <a:rPr lang="en-GB" b="1" dirty="0"/>
              <a:t>C</a:t>
            </a:r>
          </a:p>
        </p:txBody>
      </p:sp>
      <p:sp>
        <p:nvSpPr>
          <p:cNvPr id="28" name="Tekstvak 27">
            <a:extLst>
              <a:ext uri="{FF2B5EF4-FFF2-40B4-BE49-F238E27FC236}">
                <a16:creationId xmlns:a16="http://schemas.microsoft.com/office/drawing/2014/main" id="{4A28B043-9207-4047-A2B9-D391C1B4E2F4}"/>
              </a:ext>
            </a:extLst>
          </p:cNvPr>
          <p:cNvSpPr txBox="1"/>
          <p:nvPr/>
        </p:nvSpPr>
        <p:spPr>
          <a:xfrm>
            <a:off x="1752600" y="5326901"/>
            <a:ext cx="3274990" cy="584775"/>
          </a:xfrm>
          <a:prstGeom prst="rect">
            <a:avLst/>
          </a:prstGeom>
          <a:noFill/>
        </p:spPr>
        <p:txBody>
          <a:bodyPr wrap="square">
            <a:spAutoFit/>
          </a:bodyPr>
          <a:lstStyle/>
          <a:p>
            <a:pPr algn="ctr"/>
            <a:r>
              <a:rPr lang="en-US" sz="1600" i="1" dirty="0"/>
              <a:t>Ulrike </a:t>
            </a:r>
            <a:r>
              <a:rPr lang="en-US" sz="1600" i="1" dirty="0" err="1"/>
              <a:t>Meinhof</a:t>
            </a:r>
            <a:r>
              <a:rPr lang="en-US" sz="1600" i="1" dirty="0"/>
              <a:t>, terrorist </a:t>
            </a:r>
            <a:br>
              <a:rPr lang="en-US" sz="1600" i="1" dirty="0"/>
            </a:br>
            <a:r>
              <a:rPr lang="en-US" sz="1600" i="1" dirty="0"/>
              <a:t>member of the Rote </a:t>
            </a:r>
            <a:r>
              <a:rPr lang="en-US" sz="1600" i="1" dirty="0" err="1"/>
              <a:t>Armee</a:t>
            </a:r>
            <a:r>
              <a:rPr lang="en-US" sz="1600" i="1" dirty="0"/>
              <a:t> </a:t>
            </a:r>
            <a:r>
              <a:rPr lang="en-US" sz="1600" i="1" dirty="0" err="1"/>
              <a:t>Fraktion</a:t>
            </a:r>
            <a:endParaRPr lang="en-US" sz="1600" i="1" dirty="0"/>
          </a:p>
        </p:txBody>
      </p:sp>
      <p:sp>
        <p:nvSpPr>
          <p:cNvPr id="29" name="Tekstvak 28">
            <a:extLst>
              <a:ext uri="{FF2B5EF4-FFF2-40B4-BE49-F238E27FC236}">
                <a16:creationId xmlns:a16="http://schemas.microsoft.com/office/drawing/2014/main" id="{BB3BE514-EEBF-48CE-A966-0DCCBBC46EDA}"/>
              </a:ext>
            </a:extLst>
          </p:cNvPr>
          <p:cNvSpPr txBox="1"/>
          <p:nvPr/>
        </p:nvSpPr>
        <p:spPr>
          <a:xfrm>
            <a:off x="4578451" y="5326902"/>
            <a:ext cx="2753725" cy="584775"/>
          </a:xfrm>
          <a:prstGeom prst="rect">
            <a:avLst/>
          </a:prstGeom>
          <a:noFill/>
        </p:spPr>
        <p:txBody>
          <a:bodyPr wrap="square">
            <a:spAutoFit/>
          </a:bodyPr>
          <a:lstStyle/>
          <a:p>
            <a:pPr algn="ctr"/>
            <a:r>
              <a:rPr lang="en-US" sz="1600" i="1" dirty="0"/>
              <a:t>Ayman al-Zawahiri, terrorist</a:t>
            </a:r>
            <a:br>
              <a:rPr lang="en-US" sz="1600" i="1" dirty="0"/>
            </a:br>
            <a:r>
              <a:rPr lang="en-US" sz="1600" i="1" dirty="0"/>
              <a:t> member of Al-Qaida</a:t>
            </a:r>
          </a:p>
        </p:txBody>
      </p:sp>
      <p:sp>
        <p:nvSpPr>
          <p:cNvPr id="30" name="Tekstvak 29">
            <a:extLst>
              <a:ext uri="{FF2B5EF4-FFF2-40B4-BE49-F238E27FC236}">
                <a16:creationId xmlns:a16="http://schemas.microsoft.com/office/drawing/2014/main" id="{E503BC82-2562-4A17-9D54-15444C6E6AE0}"/>
              </a:ext>
            </a:extLst>
          </p:cNvPr>
          <p:cNvSpPr txBox="1"/>
          <p:nvPr/>
        </p:nvSpPr>
        <p:spPr>
          <a:xfrm>
            <a:off x="7065076" y="5322950"/>
            <a:ext cx="2986277" cy="584775"/>
          </a:xfrm>
          <a:prstGeom prst="rect">
            <a:avLst/>
          </a:prstGeom>
          <a:noFill/>
        </p:spPr>
        <p:txBody>
          <a:bodyPr wrap="square">
            <a:spAutoFit/>
          </a:bodyPr>
          <a:lstStyle/>
          <a:p>
            <a:pPr algn="ctr"/>
            <a:r>
              <a:rPr lang="en-US" sz="1600" i="1" dirty="0"/>
              <a:t>Timothy McVeigh, terrorist</a:t>
            </a:r>
            <a:br>
              <a:rPr lang="en-US" sz="1600" i="1" dirty="0"/>
            </a:br>
            <a:r>
              <a:rPr lang="en-US" sz="1600" i="1" dirty="0"/>
              <a:t>  lone wolf</a:t>
            </a:r>
          </a:p>
        </p:txBody>
      </p:sp>
      <p:sp>
        <p:nvSpPr>
          <p:cNvPr id="4" name="Tekstvak 3">
            <a:extLst>
              <a:ext uri="{FF2B5EF4-FFF2-40B4-BE49-F238E27FC236}">
                <a16:creationId xmlns:a16="http://schemas.microsoft.com/office/drawing/2014/main" id="{959BE628-1DE7-4617-8C78-35E1613D6E3C}"/>
              </a:ext>
            </a:extLst>
          </p:cNvPr>
          <p:cNvSpPr txBox="1"/>
          <p:nvPr/>
        </p:nvSpPr>
        <p:spPr>
          <a:xfrm>
            <a:off x="2569285" y="6257905"/>
            <a:ext cx="1762295" cy="230832"/>
          </a:xfrm>
          <a:prstGeom prst="rect">
            <a:avLst/>
          </a:prstGeom>
          <a:noFill/>
        </p:spPr>
        <p:txBody>
          <a:bodyPr wrap="square" rtlCol="0">
            <a:spAutoFit/>
          </a:bodyPr>
          <a:lstStyle/>
          <a:p>
            <a:pPr algn="ctr"/>
            <a:r>
              <a:rPr lang="nl-NL" sz="900" dirty="0">
                <a:solidFill>
                  <a:schemeClr val="tx1">
                    <a:lumMod val="50000"/>
                    <a:lumOff val="50000"/>
                  </a:schemeClr>
                </a:solidFill>
              </a:rPr>
              <a:t>source: </a:t>
            </a:r>
            <a:r>
              <a:rPr lang="en-GB" sz="900" dirty="0">
                <a:solidFill>
                  <a:schemeClr val="tx1">
                    <a:lumMod val="50000"/>
                    <a:lumOff val="50000"/>
                  </a:schemeClr>
                </a:solidFill>
              </a:rPr>
              <a:t>www.idrlabs.com</a:t>
            </a:r>
            <a:endParaRPr lang="nl-NL" sz="900" dirty="0">
              <a:solidFill>
                <a:schemeClr val="tx1">
                  <a:lumMod val="50000"/>
                  <a:lumOff val="50000"/>
                </a:schemeClr>
              </a:solidFill>
            </a:endParaRPr>
          </a:p>
        </p:txBody>
      </p:sp>
      <p:sp>
        <p:nvSpPr>
          <p:cNvPr id="15" name="Tekstvak 14">
            <a:extLst>
              <a:ext uri="{FF2B5EF4-FFF2-40B4-BE49-F238E27FC236}">
                <a16:creationId xmlns:a16="http://schemas.microsoft.com/office/drawing/2014/main" id="{D503D38D-27B9-4CC6-A3B1-89AE55B82703}"/>
              </a:ext>
            </a:extLst>
          </p:cNvPr>
          <p:cNvSpPr txBox="1"/>
          <p:nvPr/>
        </p:nvSpPr>
        <p:spPr>
          <a:xfrm>
            <a:off x="5027593" y="6257905"/>
            <a:ext cx="1762295" cy="230832"/>
          </a:xfrm>
          <a:prstGeom prst="rect">
            <a:avLst/>
          </a:prstGeom>
          <a:noFill/>
        </p:spPr>
        <p:txBody>
          <a:bodyPr wrap="square" rtlCol="0">
            <a:spAutoFit/>
          </a:bodyPr>
          <a:lstStyle/>
          <a:p>
            <a:pPr algn="ctr"/>
            <a:r>
              <a:rPr lang="en-GB" sz="900" dirty="0">
                <a:solidFill>
                  <a:schemeClr val="tx1">
                    <a:lumMod val="50000"/>
                    <a:lumOff val="50000"/>
                  </a:schemeClr>
                </a:solidFill>
              </a:rPr>
              <a:t>source: www.aawsat.com</a:t>
            </a:r>
            <a:endParaRPr lang="nl-NL" sz="900" dirty="0">
              <a:solidFill>
                <a:schemeClr val="tx1">
                  <a:lumMod val="50000"/>
                  <a:lumOff val="50000"/>
                </a:schemeClr>
              </a:solidFill>
            </a:endParaRPr>
          </a:p>
        </p:txBody>
      </p:sp>
      <p:sp>
        <p:nvSpPr>
          <p:cNvPr id="20" name="Tekstvak 19">
            <a:extLst>
              <a:ext uri="{FF2B5EF4-FFF2-40B4-BE49-F238E27FC236}">
                <a16:creationId xmlns:a16="http://schemas.microsoft.com/office/drawing/2014/main" id="{BCC52782-8341-4034-A8C6-7C0F7ED6F079}"/>
              </a:ext>
            </a:extLst>
          </p:cNvPr>
          <p:cNvSpPr txBox="1"/>
          <p:nvPr/>
        </p:nvSpPr>
        <p:spPr>
          <a:xfrm>
            <a:off x="7677068" y="6254407"/>
            <a:ext cx="1762295" cy="230832"/>
          </a:xfrm>
          <a:prstGeom prst="rect">
            <a:avLst/>
          </a:prstGeom>
          <a:noFill/>
        </p:spPr>
        <p:txBody>
          <a:bodyPr wrap="square" rtlCol="0">
            <a:spAutoFit/>
          </a:bodyPr>
          <a:lstStyle/>
          <a:p>
            <a:pPr algn="ctr"/>
            <a:r>
              <a:rPr lang="en-GB" sz="900" dirty="0">
                <a:solidFill>
                  <a:schemeClr val="tx1">
                    <a:lumMod val="50000"/>
                    <a:lumOff val="50000"/>
                  </a:schemeClr>
                </a:solidFill>
              </a:rPr>
              <a:t>source: www.alchetron.com</a:t>
            </a:r>
            <a:endParaRPr lang="nl-NL" sz="900" dirty="0">
              <a:solidFill>
                <a:schemeClr val="tx1">
                  <a:lumMod val="50000"/>
                  <a:lumOff val="50000"/>
                </a:schemeClr>
              </a:solidFill>
            </a:endParaRPr>
          </a:p>
        </p:txBody>
      </p:sp>
      <p:sp>
        <p:nvSpPr>
          <p:cNvPr id="17" name="Tijdelijke aanduiding voor dianummer 5">
            <a:extLst>
              <a:ext uri="{FF2B5EF4-FFF2-40B4-BE49-F238E27FC236}">
                <a16:creationId xmlns:a16="http://schemas.microsoft.com/office/drawing/2014/main" id="{EE44FC39-9CED-470E-BD58-1627D0AB60F9}"/>
              </a:ext>
            </a:extLst>
          </p:cNvPr>
          <p:cNvSpPr>
            <a:spLocks noGrp="1"/>
          </p:cNvSpPr>
          <p:nvPr>
            <p:ph type="sldNum" sz="quarter" idx="12"/>
          </p:nvPr>
        </p:nvSpPr>
        <p:spPr>
          <a:xfrm>
            <a:off x="9677400" y="6356353"/>
            <a:ext cx="304800" cy="365125"/>
          </a:xfrm>
        </p:spPr>
        <p:txBody>
          <a:bodyPr/>
          <a:lstStyle/>
          <a:p>
            <a:fld id="{CB318F78-A315-46C9-8B3F-2431B4397D31}" type="slidenum">
              <a:rPr lang="en-US" smtClean="0"/>
              <a:t>3</a:t>
            </a:fld>
            <a:endParaRPr lang="en-US" dirty="0"/>
          </a:p>
        </p:txBody>
      </p:sp>
      <p:sp>
        <p:nvSpPr>
          <p:cNvPr id="18" name="Текстово поле 8">
            <a:extLst>
              <a:ext uri="{FF2B5EF4-FFF2-40B4-BE49-F238E27FC236}">
                <a16:creationId xmlns:a16="http://schemas.microsoft.com/office/drawing/2014/main" id="{5C6F95EE-9FFA-4DC0-8161-0609F0A0D4C7}"/>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2341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5" grpId="0"/>
      <p:bldP spid="26" grpId="0"/>
      <p:bldP spid="28" grpId="0"/>
      <p:bldP spid="29" grpId="0"/>
      <p:bldP spid="30" grpId="0"/>
      <p:bldP spid="4"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4687780" y="4491250"/>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115" y="4669383"/>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4662" y="3814261"/>
            <a:ext cx="3147393" cy="2360545"/>
          </a:xfrm>
          <a:prstGeom prst="rect">
            <a:avLst/>
          </a:prstGeom>
        </p:spPr>
      </p:pic>
      <p:sp>
        <p:nvSpPr>
          <p:cNvPr id="7" name="Title 6"/>
          <p:cNvSpPr>
            <a:spLocks noGrp="1"/>
          </p:cNvSpPr>
          <p:nvPr>
            <p:ph type="title"/>
          </p:nvPr>
        </p:nvSpPr>
        <p:spPr/>
        <p:txBody>
          <a:bodyPr/>
          <a:lstStyle/>
          <a:p>
            <a:r>
              <a:rPr lang="nl-NL" dirty="0"/>
              <a:t>1. </a:t>
            </a:r>
            <a:r>
              <a:rPr lang="nl-NL" dirty="0" err="1"/>
              <a:t>Introduction</a:t>
            </a:r>
            <a:r>
              <a:rPr lang="nl-NL" dirty="0"/>
              <a:t> </a:t>
            </a:r>
            <a:endParaRPr lang="en-US" dirty="0"/>
          </a:p>
        </p:txBody>
      </p:sp>
      <p:sp>
        <p:nvSpPr>
          <p:cNvPr id="18" name="Tekstvak 13">
            <a:extLst>
              <a:ext uri="{FF2B5EF4-FFF2-40B4-BE49-F238E27FC236}">
                <a16:creationId xmlns:a16="http://schemas.microsoft.com/office/drawing/2014/main" id="{C5F99287-6EF2-49B7-9441-88C5C554ECE3}"/>
              </a:ext>
            </a:extLst>
          </p:cNvPr>
          <p:cNvSpPr txBox="1"/>
          <p:nvPr/>
        </p:nvSpPr>
        <p:spPr>
          <a:xfrm>
            <a:off x="5907573" y="5734056"/>
            <a:ext cx="1066800" cy="307777"/>
          </a:xfrm>
          <a:prstGeom prst="rect">
            <a:avLst/>
          </a:prstGeom>
          <a:noFill/>
        </p:spPr>
        <p:txBody>
          <a:bodyPr wrap="square" rtlCol="0">
            <a:spAutoFit/>
          </a:bodyPr>
          <a:lstStyle/>
          <a:p>
            <a:r>
              <a:rPr lang="en-GB" sz="1400" b="1" dirty="0">
                <a:solidFill>
                  <a:schemeClr val="bg1"/>
                </a:solidFill>
              </a:rPr>
              <a:t>Left</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7298458" y="5826178"/>
            <a:ext cx="1066800" cy="307777"/>
          </a:xfrm>
          <a:prstGeom prst="rect">
            <a:avLst/>
          </a:prstGeom>
          <a:noFill/>
        </p:spPr>
        <p:txBody>
          <a:bodyPr wrap="square" rtlCol="0">
            <a:spAutoFit/>
          </a:bodyPr>
          <a:lstStyle/>
          <a:p>
            <a:r>
              <a:rPr lang="en-GB" sz="1400" b="1" dirty="0">
                <a:solidFill>
                  <a:schemeClr val="bg1"/>
                </a:solidFill>
              </a:rPr>
              <a:t>Religious</a:t>
            </a:r>
          </a:p>
        </p:txBody>
      </p:sp>
      <p:sp>
        <p:nvSpPr>
          <p:cNvPr id="22" name="Tekstvak 16">
            <a:extLst>
              <a:ext uri="{FF2B5EF4-FFF2-40B4-BE49-F238E27FC236}">
                <a16:creationId xmlns:a16="http://schemas.microsoft.com/office/drawing/2014/main" id="{EDF876C1-C288-4BE3-B4B0-5D995862F9CD}"/>
              </a:ext>
            </a:extLst>
          </p:cNvPr>
          <p:cNvSpPr txBox="1"/>
          <p:nvPr/>
        </p:nvSpPr>
        <p:spPr>
          <a:xfrm>
            <a:off x="2209800" y="2258412"/>
            <a:ext cx="7772400" cy="400110"/>
          </a:xfrm>
          <a:prstGeom prst="rect">
            <a:avLst/>
          </a:prstGeom>
          <a:noFill/>
        </p:spPr>
        <p:txBody>
          <a:bodyPr wrap="square">
            <a:spAutoFit/>
          </a:bodyPr>
          <a:lstStyle/>
          <a:p>
            <a:pPr algn="ctr"/>
            <a:r>
              <a:rPr lang="en-GB" sz="2000" dirty="0">
                <a:solidFill>
                  <a:schemeClr val="tx1">
                    <a:lumMod val="75000"/>
                    <a:lumOff val="25000"/>
                  </a:schemeClr>
                </a:solidFill>
              </a:rPr>
              <a:t>Radicalisation happens across different ideologies</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2054474" y="5826180"/>
            <a:ext cx="1066800" cy="307777"/>
          </a:xfrm>
          <a:prstGeom prst="rect">
            <a:avLst/>
          </a:prstGeom>
          <a:noFill/>
        </p:spPr>
        <p:txBody>
          <a:bodyPr wrap="square" rtlCol="0">
            <a:spAutoFit/>
          </a:bodyPr>
          <a:lstStyle/>
          <a:p>
            <a:r>
              <a:rPr lang="en-GB" sz="1400" b="1" dirty="0">
                <a:solidFill>
                  <a:schemeClr val="bg1"/>
                </a:solidFill>
              </a:rPr>
              <a:t>Right</a:t>
            </a:r>
          </a:p>
        </p:txBody>
      </p:sp>
      <p:sp>
        <p:nvSpPr>
          <p:cNvPr id="31" name="Tekstvak 30">
            <a:extLst>
              <a:ext uri="{FF2B5EF4-FFF2-40B4-BE49-F238E27FC236}">
                <a16:creationId xmlns:a16="http://schemas.microsoft.com/office/drawing/2014/main" id="{139BA6E1-47FE-4A72-99A6-7F7D2AB51AEF}"/>
              </a:ext>
            </a:extLst>
          </p:cNvPr>
          <p:cNvSpPr txBox="1"/>
          <p:nvPr/>
        </p:nvSpPr>
        <p:spPr>
          <a:xfrm>
            <a:off x="2014466" y="6503280"/>
            <a:ext cx="2387471" cy="215444"/>
          </a:xfrm>
          <a:prstGeom prst="rect">
            <a:avLst/>
          </a:prstGeom>
          <a:noFill/>
        </p:spPr>
        <p:txBody>
          <a:bodyPr wrap="square">
            <a:spAutoFit/>
          </a:bodyPr>
          <a:lstStyle/>
          <a:p>
            <a:pPr algn="ctr"/>
            <a:r>
              <a:rPr lang="en-GB" sz="800" dirty="0">
                <a:solidFill>
                  <a:schemeClr val="tx1">
                    <a:lumMod val="50000"/>
                    <a:lumOff val="50000"/>
                  </a:schemeClr>
                </a:solidFill>
                <a:latin typeface="Calibri" panose="020F0502020204030204" pitchFamily="34" charset="0"/>
                <a:ea typeface="Calibri" panose="020F0502020204030204" pitchFamily="34" charset="0"/>
                <a:cs typeface="Arial" panose="020B0604020202020204" pitchFamily="34" charset="0"/>
              </a:rPr>
              <a:t>www.shutterstock.com</a:t>
            </a:r>
            <a:endParaRPr lang="nl-NL" sz="800"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282"/>
          <a:stretch/>
        </p:blipFill>
        <p:spPr>
          <a:xfrm>
            <a:off x="8510256"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8280532" y="6502829"/>
            <a:ext cx="2387471" cy="215444"/>
          </a:xfrm>
          <a:prstGeom prst="rect">
            <a:avLst/>
          </a:prstGeom>
          <a:noFill/>
        </p:spPr>
        <p:txBody>
          <a:bodyPr wrap="square">
            <a:spAutoFit/>
          </a:bodyPr>
          <a:lstStyle/>
          <a:p>
            <a:pPr algn="ctr"/>
            <a:r>
              <a:rPr lang="en-GB" sz="800" dirty="0">
                <a:solidFill>
                  <a:schemeClr val="tx1">
                    <a:lumMod val="50000"/>
                    <a:lumOff val="50000"/>
                  </a:schemeClr>
                </a:solidFill>
                <a:latin typeface="Calibri" panose="020F0502020204030204" pitchFamily="34" charset="0"/>
                <a:ea typeface="Calibri" panose="020F0502020204030204" pitchFamily="34" charset="0"/>
                <a:cs typeface="Arial" panose="020B0604020202020204" pitchFamily="34" charset="0"/>
              </a:rPr>
              <a:t>www.shutterstock.com</a:t>
            </a:r>
            <a:endParaRPr lang="nl-NL" sz="800"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4464131" y="6502829"/>
            <a:ext cx="2387471" cy="215444"/>
          </a:xfrm>
          <a:prstGeom prst="rect">
            <a:avLst/>
          </a:prstGeom>
          <a:noFill/>
        </p:spPr>
        <p:txBody>
          <a:bodyPr wrap="square">
            <a:spAutoFit/>
          </a:bodyPr>
          <a:lstStyle/>
          <a:p>
            <a:pPr algn="ctr"/>
            <a:r>
              <a:rPr lang="en-GB" sz="800" dirty="0">
                <a:solidFill>
                  <a:schemeClr val="tx1">
                    <a:lumMod val="50000"/>
                    <a:lumOff val="50000"/>
                  </a:schemeClr>
                </a:solidFill>
                <a:latin typeface="Calibri" panose="020F0502020204030204" pitchFamily="34" charset="0"/>
                <a:ea typeface="Calibri" panose="020F0502020204030204" pitchFamily="34" charset="0"/>
                <a:cs typeface="Arial" panose="020B0604020202020204" pitchFamily="34" charset="0"/>
              </a:rPr>
              <a:t>www.shutterstock.com</a:t>
            </a:r>
            <a:endParaRPr lang="nl-NL" sz="800"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6769274" y="6502829"/>
            <a:ext cx="1765126" cy="215444"/>
          </a:xfrm>
          <a:prstGeom prst="rect">
            <a:avLst/>
          </a:prstGeom>
          <a:noFill/>
        </p:spPr>
        <p:txBody>
          <a:bodyPr wrap="square">
            <a:spAutoFit/>
          </a:bodyPr>
          <a:lstStyle/>
          <a:p>
            <a:pPr algn="ctr"/>
            <a:r>
              <a:rPr lang="en-GB" sz="800" dirty="0">
                <a:solidFill>
                  <a:schemeClr val="tx1">
                    <a:lumMod val="50000"/>
                    <a:lumOff val="50000"/>
                  </a:schemeClr>
                </a:solidFill>
                <a:latin typeface="Calibri" panose="020F0502020204030204" pitchFamily="34" charset="0"/>
                <a:cs typeface="Arial" panose="020B0604020202020204" pitchFamily="34" charset="0"/>
              </a:rPr>
              <a:t>www.hiclipart.com</a:t>
            </a:r>
            <a:endParaRPr lang="nl-NL" sz="800" dirty="0">
              <a:solidFill>
                <a:schemeClr val="tx1">
                  <a:lumMod val="50000"/>
                  <a:lumOff val="50000"/>
                </a:schemeClr>
              </a:solidFill>
              <a:latin typeface="Calibri" panose="020F0502020204030204" pitchFamily="34" charset="0"/>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9262259" y="5787546"/>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5" name="Tekstvak 24">
            <a:extLst>
              <a:ext uri="{FF2B5EF4-FFF2-40B4-BE49-F238E27FC236}">
                <a16:creationId xmlns:a16="http://schemas.microsoft.com/office/drawing/2014/main" id="{FAE33D6F-260B-4A98-AC2D-30009567E656}"/>
              </a:ext>
            </a:extLst>
          </p:cNvPr>
          <p:cNvSpPr txBox="1"/>
          <p:nvPr/>
        </p:nvSpPr>
        <p:spPr>
          <a:xfrm>
            <a:off x="3348365" y="3423105"/>
            <a:ext cx="1627849" cy="461665"/>
          </a:xfrm>
          <a:prstGeom prst="rect">
            <a:avLst/>
          </a:prstGeom>
          <a:noFill/>
        </p:spPr>
        <p:txBody>
          <a:bodyPr wrap="square">
            <a:spAutoFit/>
          </a:bodyPr>
          <a:lstStyle/>
          <a:p>
            <a:pPr algn="ctr"/>
            <a:r>
              <a:rPr lang="nl-NL" sz="2400" dirty="0">
                <a:solidFill>
                  <a:schemeClr val="accent6">
                    <a:lumMod val="75000"/>
                  </a:schemeClr>
                </a:solidFill>
                <a:latin typeface="Ink Free" panose="03080402000500000000" pitchFamily="66" charset="0"/>
              </a:rPr>
              <a:t>How?</a:t>
            </a:r>
            <a:endParaRPr lang="nl-NL" dirty="0">
              <a:solidFill>
                <a:schemeClr val="accent6">
                  <a:lumMod val="75000"/>
                </a:schemeClr>
              </a:solidFill>
              <a:latin typeface="Ink Free" panose="03080402000500000000" pitchFamily="66" charset="0"/>
            </a:endParaRPr>
          </a:p>
        </p:txBody>
      </p:sp>
      <p:sp>
        <p:nvSpPr>
          <p:cNvPr id="28" name="Tekstvak 27">
            <a:extLst>
              <a:ext uri="{FF2B5EF4-FFF2-40B4-BE49-F238E27FC236}">
                <a16:creationId xmlns:a16="http://schemas.microsoft.com/office/drawing/2014/main" id="{5271857F-8284-4570-A088-4B707A966BF2}"/>
              </a:ext>
            </a:extLst>
          </p:cNvPr>
          <p:cNvSpPr txBox="1"/>
          <p:nvPr/>
        </p:nvSpPr>
        <p:spPr>
          <a:xfrm>
            <a:off x="2189922" y="2779502"/>
            <a:ext cx="1578308" cy="461665"/>
          </a:xfrm>
          <a:prstGeom prst="rect">
            <a:avLst/>
          </a:prstGeom>
          <a:noFill/>
        </p:spPr>
        <p:txBody>
          <a:bodyPr wrap="square">
            <a:spAutoFit/>
          </a:bodyPr>
          <a:lstStyle/>
          <a:p>
            <a:pPr algn="ctr"/>
            <a:r>
              <a:rPr lang="nl-NL" sz="2400" dirty="0" err="1">
                <a:solidFill>
                  <a:schemeClr val="accent6">
                    <a:lumMod val="75000"/>
                  </a:schemeClr>
                </a:solidFill>
                <a:latin typeface="Ink Free" panose="03080402000500000000" pitchFamily="66" charset="0"/>
              </a:rPr>
              <a:t>Why</a:t>
            </a:r>
            <a:r>
              <a:rPr lang="nl-NL" sz="2400" dirty="0">
                <a:solidFill>
                  <a:schemeClr val="accent6">
                    <a:lumMod val="75000"/>
                  </a:schemeClr>
                </a:solidFill>
                <a:latin typeface="Ink Free" panose="03080402000500000000" pitchFamily="66" charset="0"/>
              </a:rPr>
              <a:t>?</a:t>
            </a:r>
          </a:p>
        </p:txBody>
      </p:sp>
      <p:sp>
        <p:nvSpPr>
          <p:cNvPr id="23" name="Текстово поле 8">
            <a:extLst>
              <a:ext uri="{FF2B5EF4-FFF2-40B4-BE49-F238E27FC236}">
                <a16:creationId xmlns:a16="http://schemas.microsoft.com/office/drawing/2014/main" id="{BFAD1650-5520-4C93-964E-801CD358E9BA}"/>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8672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xEl>
                                              <p:pRg st="0" end="0"/>
                                            </p:txEl>
                                          </p:spTgt>
                                        </p:tgtEl>
                                      </p:cBhvr>
                                    </p:animEffect>
                                    <p:set>
                                      <p:cBhvr>
                                        <p:cTn id="7" dur="1" fill="hold">
                                          <p:stCondLst>
                                            <p:cond delay="499"/>
                                          </p:stCondLst>
                                        </p:cTn>
                                        <p:tgtEl>
                                          <p:spTgt spid="2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build="allAtOnce"/>
      <p:bldP spid="17" grpId="0"/>
      <p:bldP spid="31" grpId="0"/>
      <p:bldP spid="34" grpId="0"/>
      <p:bldP spid="35" grpId="0"/>
      <p:bldP spid="36" grpId="0"/>
      <p:bldP spid="20" grpId="0"/>
      <p:bldP spid="25"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dirty="0"/>
              <a:t>1.Introduction</a:t>
            </a:r>
          </a:p>
        </p:txBody>
      </p:sp>
      <p:sp>
        <p:nvSpPr>
          <p:cNvPr id="3" name="Tekstvak 2">
            <a:extLst>
              <a:ext uri="{FF2B5EF4-FFF2-40B4-BE49-F238E27FC236}">
                <a16:creationId xmlns:a16="http://schemas.microsoft.com/office/drawing/2014/main" id="{BFA2F6D7-3135-4D2C-8CD2-9D80FDB0F7C6}"/>
              </a:ext>
            </a:extLst>
          </p:cNvPr>
          <p:cNvSpPr txBox="1"/>
          <p:nvPr/>
        </p:nvSpPr>
        <p:spPr>
          <a:xfrm rot="693953">
            <a:off x="6561570" y="1378496"/>
            <a:ext cx="3734054" cy="461665"/>
          </a:xfrm>
          <a:prstGeom prst="rect">
            <a:avLst/>
          </a:prstGeom>
          <a:noFill/>
        </p:spPr>
        <p:txBody>
          <a:bodyPr wrap="square" rtlCol="0">
            <a:spAutoFit/>
          </a:bodyPr>
          <a:lstStyle/>
          <a:p>
            <a:pPr algn="ctr"/>
            <a:r>
              <a:rPr lang="nl-NL" sz="2400" dirty="0" err="1">
                <a:solidFill>
                  <a:srgbClr val="FF0000"/>
                </a:solidFill>
                <a:latin typeface="Ink Free" panose="03080402000500000000" pitchFamily="66" charset="0"/>
              </a:rPr>
              <a:t>Note</a:t>
            </a:r>
            <a:r>
              <a:rPr lang="nl-NL" sz="2400" dirty="0">
                <a:solidFill>
                  <a:srgbClr val="FF0000"/>
                </a:solidFill>
                <a:latin typeface="Ink Free" panose="03080402000500000000" pitchFamily="66" charset="0"/>
              </a:rPr>
              <a:t> </a:t>
            </a:r>
            <a:r>
              <a:rPr lang="nl-NL" sz="2400" dirty="0" err="1">
                <a:solidFill>
                  <a:srgbClr val="FF0000"/>
                </a:solidFill>
                <a:latin typeface="Ink Free" panose="03080402000500000000" pitchFamily="66" charset="0"/>
              </a:rPr>
              <a:t>what</a:t>
            </a:r>
            <a:r>
              <a:rPr lang="nl-NL" sz="2400" dirty="0">
                <a:solidFill>
                  <a:srgbClr val="FF0000"/>
                </a:solidFill>
                <a:latin typeface="Ink Free" panose="03080402000500000000" pitchFamily="66" charset="0"/>
              </a:rPr>
              <a:t> strikes </a:t>
            </a:r>
            <a:r>
              <a:rPr lang="nl-NL" sz="2400" dirty="0" err="1">
                <a:solidFill>
                  <a:srgbClr val="FF0000"/>
                </a:solidFill>
                <a:latin typeface="Ink Free" panose="03080402000500000000" pitchFamily="66" charset="0"/>
              </a:rPr>
              <a:t>you</a:t>
            </a:r>
            <a:endParaRPr lang="nl-NL" sz="2400" dirty="0">
              <a:solidFill>
                <a:srgbClr val="FF0000"/>
              </a:solidFill>
              <a:latin typeface="Ink Free" panose="03080402000500000000" pitchFamily="66" charset="0"/>
            </a:endParaRPr>
          </a:p>
        </p:txBody>
      </p:sp>
      <p:sp>
        <p:nvSpPr>
          <p:cNvPr id="16" name="Tekstvak 15">
            <a:extLst>
              <a:ext uri="{FF2B5EF4-FFF2-40B4-BE49-F238E27FC236}">
                <a16:creationId xmlns:a16="http://schemas.microsoft.com/office/drawing/2014/main" id="{1E42CCEB-47B6-4304-8023-D3B37367D9EA}"/>
              </a:ext>
            </a:extLst>
          </p:cNvPr>
          <p:cNvSpPr txBox="1"/>
          <p:nvPr/>
        </p:nvSpPr>
        <p:spPr>
          <a:xfrm>
            <a:off x="8799240" y="5673133"/>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6" name="Onlinemedia 5" title="Act on the signs of radicalisation">
            <a:hlinkClick r:id="" action="ppaction://media"/>
            <a:extLst>
              <a:ext uri="{FF2B5EF4-FFF2-40B4-BE49-F238E27FC236}">
                <a16:creationId xmlns:a16="http://schemas.microsoft.com/office/drawing/2014/main" id="{93389BE7-2F60-48CB-A350-69F607ED22EB}"/>
              </a:ext>
            </a:extLst>
          </p:cNvPr>
          <p:cNvPicPr>
            <a:picLocks noRot="1" noChangeAspect="1"/>
          </p:cNvPicPr>
          <p:nvPr>
            <a:videoFile r:link="rId1"/>
          </p:nvPr>
        </p:nvPicPr>
        <p:blipFill>
          <a:blip r:embed="rId4"/>
          <a:stretch>
            <a:fillRect/>
          </a:stretch>
        </p:blipFill>
        <p:spPr>
          <a:xfrm>
            <a:off x="2472120" y="2209803"/>
            <a:ext cx="7357683" cy="4157091"/>
          </a:xfrm>
          <a:prstGeom prst="rect">
            <a:avLst/>
          </a:prstGeom>
        </p:spPr>
      </p:pic>
      <p:sp>
        <p:nvSpPr>
          <p:cNvPr id="7" name="Tijdelijke aanduiding voor dianummer 5">
            <a:extLst>
              <a:ext uri="{FF2B5EF4-FFF2-40B4-BE49-F238E27FC236}">
                <a16:creationId xmlns:a16="http://schemas.microsoft.com/office/drawing/2014/main" id="{5CF88CFD-7BB3-4130-B6C6-C0B7869455BE}"/>
              </a:ext>
            </a:extLst>
          </p:cNvPr>
          <p:cNvSpPr>
            <a:spLocks noGrp="1"/>
          </p:cNvSpPr>
          <p:nvPr>
            <p:ph type="sldNum" sz="quarter" idx="12"/>
          </p:nvPr>
        </p:nvSpPr>
        <p:spPr>
          <a:xfrm>
            <a:off x="9677400" y="6356353"/>
            <a:ext cx="304800" cy="365125"/>
          </a:xfrm>
        </p:spPr>
        <p:txBody>
          <a:bodyPr/>
          <a:lstStyle/>
          <a:p>
            <a:fld id="{CB318F78-A315-46C9-8B3F-2431B4397D31}" type="slidenum">
              <a:rPr lang="en-US" smtClean="0"/>
              <a:t>5</a:t>
            </a:fld>
            <a:endParaRPr lang="en-US" dirty="0"/>
          </a:p>
        </p:txBody>
      </p:sp>
      <p:sp>
        <p:nvSpPr>
          <p:cNvPr id="8" name="Текстово поле 8">
            <a:extLst>
              <a:ext uri="{FF2B5EF4-FFF2-40B4-BE49-F238E27FC236}">
                <a16:creationId xmlns:a16="http://schemas.microsoft.com/office/drawing/2014/main" id="{1A3EB643-A9F6-4A7A-AA35-07C03934E079}"/>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8601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FE25058-E9F2-4172-A860-122CA38AAC13}"/>
              </a:ext>
            </a:extLst>
          </p:cNvPr>
          <p:cNvGraphicFramePr/>
          <p:nvPr>
            <p:extLst>
              <p:ext uri="{D42A27DB-BD31-4B8C-83A1-F6EECF244321}">
                <p14:modId xmlns:p14="http://schemas.microsoft.com/office/powerpoint/2010/main" val="3089036221"/>
              </p:ext>
            </p:extLst>
          </p:nvPr>
        </p:nvGraphicFramePr>
        <p:xfrm>
          <a:off x="2209802" y="1752600"/>
          <a:ext cx="73882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2209802" y="1447800"/>
            <a:ext cx="3124198" cy="1066800"/>
          </a:xfrm>
        </p:spPr>
        <p:txBody>
          <a:bodyPr/>
          <a:lstStyle/>
          <a:p>
            <a:r>
              <a:rPr lang="nl-NL" sz="2400" dirty="0"/>
              <a:t>2. Project ARMOUR</a:t>
            </a:r>
            <a:endParaRPr lang="en-US" sz="2400" dirty="0"/>
          </a:p>
        </p:txBody>
      </p:sp>
      <p:sp>
        <p:nvSpPr>
          <p:cNvPr id="6" name="Slide Number Placeholder 5"/>
          <p:cNvSpPr>
            <a:spLocks noGrp="1"/>
          </p:cNvSpPr>
          <p:nvPr>
            <p:ph type="sldNum" sz="quarter" idx="12"/>
          </p:nvPr>
        </p:nvSpPr>
        <p:spPr/>
        <p:txBody>
          <a:bodyPr/>
          <a:lstStyle/>
          <a:p>
            <a:fld id="{CB318F78-A315-46C9-8B3F-2431B4397D31}" type="slidenum">
              <a:rPr lang="en-US" smtClean="0"/>
              <a:t>6</a:t>
            </a:fld>
            <a:endParaRPr lang="en-US" dirty="0"/>
          </a:p>
        </p:txBody>
      </p:sp>
      <p:sp>
        <p:nvSpPr>
          <p:cNvPr id="9" name="Текстово поле 8">
            <a:extLst>
              <a:ext uri="{FF2B5EF4-FFF2-40B4-BE49-F238E27FC236}">
                <a16:creationId xmlns:a16="http://schemas.microsoft.com/office/drawing/2014/main" id="{A7DF2FBE-AA6C-48F9-9B05-1D476930F792}"/>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pSp>
        <p:nvGrpSpPr>
          <p:cNvPr id="8" name="Groep 7">
            <a:extLst>
              <a:ext uri="{FF2B5EF4-FFF2-40B4-BE49-F238E27FC236}">
                <a16:creationId xmlns:a16="http://schemas.microsoft.com/office/drawing/2014/main" id="{2B5582E7-9118-4F12-AA4B-380A5AAFDFD3}"/>
              </a:ext>
            </a:extLst>
          </p:cNvPr>
          <p:cNvGrpSpPr/>
          <p:nvPr/>
        </p:nvGrpSpPr>
        <p:grpSpPr>
          <a:xfrm>
            <a:off x="8258306" y="2705581"/>
            <a:ext cx="1339785" cy="2158043"/>
            <a:chOff x="4085288" y="952978"/>
            <a:chExt cx="1339785" cy="2158043"/>
          </a:xfrm>
        </p:grpSpPr>
        <p:sp>
          <p:nvSpPr>
            <p:cNvPr id="10" name="Rechthoek 9">
              <a:extLst>
                <a:ext uri="{FF2B5EF4-FFF2-40B4-BE49-F238E27FC236}">
                  <a16:creationId xmlns:a16="http://schemas.microsoft.com/office/drawing/2014/main" id="{26341140-3406-4C31-ABFC-C0B69855C90E}"/>
                </a:ext>
              </a:extLst>
            </p:cNvPr>
            <p:cNvSpPr/>
            <p:nvPr/>
          </p:nvSpPr>
          <p:spPr>
            <a:xfrm>
              <a:off x="4085288" y="952978"/>
              <a:ext cx="1339785" cy="2158043"/>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1" name="Tekstvak 10">
              <a:extLst>
                <a:ext uri="{FF2B5EF4-FFF2-40B4-BE49-F238E27FC236}">
                  <a16:creationId xmlns:a16="http://schemas.microsoft.com/office/drawing/2014/main" id="{69D07B61-C8EE-4823-BF35-F495AB494324}"/>
                </a:ext>
              </a:extLst>
            </p:cNvPr>
            <p:cNvSpPr txBox="1"/>
            <p:nvPr/>
          </p:nvSpPr>
          <p:spPr>
            <a:xfrm>
              <a:off x="4085288" y="952978"/>
              <a:ext cx="1339785" cy="21580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5151" rIns="0" bIns="0" numCol="1" spcCol="1270" anchor="t" anchorCtr="0">
              <a:noAutofit/>
            </a:bodyPr>
            <a:lstStyle/>
            <a:p>
              <a:pPr defTabSz="844550">
                <a:lnSpc>
                  <a:spcPct val="90000"/>
                </a:lnSpc>
                <a:spcBef>
                  <a:spcPct val="0"/>
                </a:spcBef>
                <a:spcAft>
                  <a:spcPct val="35000"/>
                </a:spcAft>
              </a:pPr>
              <a:endParaRPr lang="nl-NL" sz="900" dirty="0">
                <a:solidFill>
                  <a:schemeClr val="tx1"/>
                </a:solidFill>
              </a:endParaRPr>
            </a:p>
            <a:p>
              <a:pPr defTabSz="844550">
                <a:lnSpc>
                  <a:spcPct val="90000"/>
                </a:lnSpc>
                <a:spcBef>
                  <a:spcPct val="0"/>
                </a:spcBef>
                <a:spcAft>
                  <a:spcPct val="35000"/>
                </a:spcAft>
              </a:pPr>
              <a:r>
                <a:rPr lang="nl-NL" sz="1900" dirty="0">
                  <a:solidFill>
                    <a:schemeClr val="bg1"/>
                  </a:solidFill>
                </a:rPr>
                <a:t>Train </a:t>
              </a:r>
              <a:r>
                <a:rPr lang="nl-NL" sz="1900" dirty="0" err="1">
                  <a:solidFill>
                    <a:schemeClr val="bg1"/>
                  </a:solidFill>
                </a:rPr>
                <a:t>the</a:t>
              </a:r>
              <a:r>
                <a:rPr lang="nl-NL" sz="1900" dirty="0">
                  <a:solidFill>
                    <a:schemeClr val="bg1"/>
                  </a:solidFill>
                </a:rPr>
                <a:t> Trainer</a:t>
              </a:r>
            </a:p>
            <a:p>
              <a:pPr defTabSz="844550">
                <a:lnSpc>
                  <a:spcPct val="90000"/>
                </a:lnSpc>
                <a:spcBef>
                  <a:spcPct val="0"/>
                </a:spcBef>
                <a:spcAft>
                  <a:spcPct val="35000"/>
                </a:spcAft>
              </a:pPr>
              <a:endParaRPr lang="nl-NL" sz="900" dirty="0">
                <a:solidFill>
                  <a:schemeClr val="bg1"/>
                </a:solidFill>
              </a:endParaRPr>
            </a:p>
            <a:p>
              <a:pPr defTabSz="844550">
                <a:lnSpc>
                  <a:spcPct val="90000"/>
                </a:lnSpc>
                <a:spcBef>
                  <a:spcPct val="0"/>
                </a:spcBef>
                <a:spcAft>
                  <a:spcPct val="35000"/>
                </a:spcAft>
              </a:pPr>
              <a:r>
                <a:rPr lang="nl-NL" sz="1900" dirty="0">
                  <a:solidFill>
                    <a:schemeClr val="bg1"/>
                  </a:solidFill>
                </a:rPr>
                <a:t>7 Workshops</a:t>
              </a:r>
            </a:p>
            <a:p>
              <a:pPr defTabSz="844550">
                <a:lnSpc>
                  <a:spcPct val="90000"/>
                </a:lnSpc>
                <a:spcBef>
                  <a:spcPct val="0"/>
                </a:spcBef>
                <a:spcAft>
                  <a:spcPct val="35000"/>
                </a:spcAft>
              </a:pPr>
              <a:endParaRPr lang="nl-NL" sz="900" dirty="0">
                <a:solidFill>
                  <a:schemeClr val="bg1"/>
                </a:solidFill>
              </a:endParaRPr>
            </a:p>
            <a:p>
              <a:pPr defTabSz="844550">
                <a:lnSpc>
                  <a:spcPct val="90000"/>
                </a:lnSpc>
                <a:spcBef>
                  <a:spcPct val="0"/>
                </a:spcBef>
                <a:spcAft>
                  <a:spcPct val="35000"/>
                </a:spcAft>
              </a:pPr>
              <a:r>
                <a:rPr lang="nl-NL" sz="1900" dirty="0">
                  <a:solidFill>
                    <a:schemeClr val="bg1"/>
                  </a:solidFill>
                </a:rPr>
                <a:t>e-Learning</a:t>
              </a:r>
            </a:p>
          </p:txBody>
        </p:sp>
      </p:grpSp>
      <p:graphicFrame>
        <p:nvGraphicFramePr>
          <p:cNvPr id="3" name="Diagram 2">
            <a:extLst>
              <a:ext uri="{FF2B5EF4-FFF2-40B4-BE49-F238E27FC236}">
                <a16:creationId xmlns:a16="http://schemas.microsoft.com/office/drawing/2014/main" id="{2B2E454F-F653-475D-9346-7DD6D055B665}"/>
              </a:ext>
            </a:extLst>
          </p:cNvPr>
          <p:cNvGraphicFramePr/>
          <p:nvPr>
            <p:extLst>
              <p:ext uri="{D42A27DB-BD31-4B8C-83A1-F6EECF244321}">
                <p14:modId xmlns:p14="http://schemas.microsoft.com/office/powerpoint/2010/main" val="3602576706"/>
              </p:ext>
            </p:extLst>
          </p:nvPr>
        </p:nvGraphicFramePr>
        <p:xfrm>
          <a:off x="2032000" y="5071534"/>
          <a:ext cx="8404286"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kstvak 3">
            <a:extLst>
              <a:ext uri="{FF2B5EF4-FFF2-40B4-BE49-F238E27FC236}">
                <a16:creationId xmlns:a16="http://schemas.microsoft.com/office/drawing/2014/main" id="{776DF2FF-FD2C-460A-8D00-50390E27D3DB}"/>
              </a:ext>
            </a:extLst>
          </p:cNvPr>
          <p:cNvSpPr txBox="1"/>
          <p:nvPr/>
        </p:nvSpPr>
        <p:spPr>
          <a:xfrm>
            <a:off x="2062477" y="5771723"/>
            <a:ext cx="1219200" cy="307777"/>
          </a:xfrm>
          <a:prstGeom prst="rect">
            <a:avLst/>
          </a:prstGeom>
          <a:noFill/>
        </p:spPr>
        <p:txBody>
          <a:bodyPr wrap="square" rtlCol="0">
            <a:spAutoFit/>
          </a:bodyPr>
          <a:lstStyle/>
          <a:p>
            <a:pPr algn="ctr"/>
            <a:r>
              <a:rPr lang="nl-NL" sz="1400" dirty="0" err="1">
                <a:solidFill>
                  <a:srgbClr val="142F38"/>
                </a:solidFill>
              </a:rPr>
              <a:t>January</a:t>
            </a:r>
            <a:r>
              <a:rPr lang="nl-NL" sz="1400" dirty="0">
                <a:solidFill>
                  <a:srgbClr val="142F38"/>
                </a:solidFill>
              </a:rPr>
              <a:t> 2018</a:t>
            </a:r>
          </a:p>
        </p:txBody>
      </p:sp>
      <p:sp>
        <p:nvSpPr>
          <p:cNvPr id="12" name="Tekstvak 11">
            <a:extLst>
              <a:ext uri="{FF2B5EF4-FFF2-40B4-BE49-F238E27FC236}">
                <a16:creationId xmlns:a16="http://schemas.microsoft.com/office/drawing/2014/main" id="{59E910E8-6919-4444-9D33-D97B2FA83D25}"/>
              </a:ext>
            </a:extLst>
          </p:cNvPr>
          <p:cNvSpPr txBox="1"/>
          <p:nvPr/>
        </p:nvSpPr>
        <p:spPr>
          <a:xfrm>
            <a:off x="9826688" y="5785680"/>
            <a:ext cx="1219200" cy="307777"/>
          </a:xfrm>
          <a:prstGeom prst="rect">
            <a:avLst/>
          </a:prstGeom>
          <a:noFill/>
        </p:spPr>
        <p:txBody>
          <a:bodyPr wrap="square" rtlCol="0">
            <a:spAutoFit/>
          </a:bodyPr>
          <a:lstStyle>
            <a:defPPr>
              <a:defRPr lang="en-US"/>
            </a:defPPr>
            <a:lvl1pPr algn="ctr">
              <a:defRPr sz="1400">
                <a:solidFill>
                  <a:srgbClr val="295E71"/>
                </a:solidFill>
              </a:defRPr>
            </a:lvl1pPr>
          </a:lstStyle>
          <a:p>
            <a:r>
              <a:rPr lang="nl-NL" dirty="0" err="1">
                <a:solidFill>
                  <a:srgbClr val="142F38"/>
                </a:solidFill>
              </a:rPr>
              <a:t>June</a:t>
            </a:r>
            <a:r>
              <a:rPr lang="nl-NL">
                <a:solidFill>
                  <a:srgbClr val="142F38"/>
                </a:solidFill>
              </a:rPr>
              <a:t> 2021</a:t>
            </a:r>
            <a:endParaRPr lang="nl-NL" dirty="0">
              <a:solidFill>
                <a:srgbClr val="142F38"/>
              </a:solidFill>
            </a:endParaRPr>
          </a:p>
        </p:txBody>
      </p:sp>
      <p:sp>
        <p:nvSpPr>
          <p:cNvPr id="13" name="Tekstvak 12">
            <a:extLst>
              <a:ext uri="{FF2B5EF4-FFF2-40B4-BE49-F238E27FC236}">
                <a16:creationId xmlns:a16="http://schemas.microsoft.com/office/drawing/2014/main" id="{460EDE19-30F7-4432-B7B7-AFABBE53B831}"/>
              </a:ext>
            </a:extLst>
          </p:cNvPr>
          <p:cNvSpPr txBox="1"/>
          <p:nvPr/>
        </p:nvSpPr>
        <p:spPr>
          <a:xfrm>
            <a:off x="6172200" y="5729896"/>
            <a:ext cx="1219200" cy="307777"/>
          </a:xfrm>
          <a:prstGeom prst="rect">
            <a:avLst/>
          </a:prstGeom>
          <a:noFill/>
        </p:spPr>
        <p:txBody>
          <a:bodyPr wrap="square" rtlCol="0">
            <a:spAutoFit/>
          </a:bodyPr>
          <a:lstStyle>
            <a:defPPr>
              <a:defRPr lang="en-US"/>
            </a:defPPr>
            <a:lvl1pPr algn="ctr">
              <a:defRPr sz="1400">
                <a:solidFill>
                  <a:srgbClr val="295E71"/>
                </a:solidFill>
              </a:defRPr>
            </a:lvl1pPr>
          </a:lstStyle>
          <a:p>
            <a:r>
              <a:rPr lang="nl-NL" dirty="0" err="1"/>
              <a:t>Surveys</a:t>
            </a:r>
            <a:endParaRPr lang="nl-NL" dirty="0"/>
          </a:p>
        </p:txBody>
      </p:sp>
      <p:sp>
        <p:nvSpPr>
          <p:cNvPr id="14" name="Tekstvak 13">
            <a:extLst>
              <a:ext uri="{FF2B5EF4-FFF2-40B4-BE49-F238E27FC236}">
                <a16:creationId xmlns:a16="http://schemas.microsoft.com/office/drawing/2014/main" id="{7157CA36-15E5-4B88-B684-ECDED7E263F0}"/>
              </a:ext>
            </a:extLst>
          </p:cNvPr>
          <p:cNvSpPr txBox="1"/>
          <p:nvPr/>
        </p:nvSpPr>
        <p:spPr>
          <a:xfrm>
            <a:off x="8077200" y="5716733"/>
            <a:ext cx="1219200" cy="307777"/>
          </a:xfrm>
          <a:prstGeom prst="rect">
            <a:avLst/>
          </a:prstGeom>
          <a:noFill/>
        </p:spPr>
        <p:txBody>
          <a:bodyPr wrap="square" rtlCol="0">
            <a:spAutoFit/>
          </a:bodyPr>
          <a:lstStyle>
            <a:defPPr>
              <a:defRPr lang="en-US"/>
            </a:defPPr>
            <a:lvl1pPr algn="ctr">
              <a:defRPr sz="1400">
                <a:solidFill>
                  <a:srgbClr val="295E71"/>
                </a:solidFill>
              </a:defRPr>
            </a:lvl1pPr>
          </a:lstStyle>
          <a:p>
            <a:r>
              <a:rPr lang="nl-NL" dirty="0" err="1"/>
              <a:t>Surveys</a:t>
            </a:r>
            <a:endParaRPr lang="nl-NL" dirty="0"/>
          </a:p>
        </p:txBody>
      </p:sp>
    </p:spTree>
    <p:extLst>
      <p:ext uri="{BB962C8B-B14F-4D97-AF65-F5344CB8AC3E}">
        <p14:creationId xmlns:p14="http://schemas.microsoft.com/office/powerpoint/2010/main" val="31684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2D060AC-6117-4810-9E5D-50871D5FE1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7667D27-2CD7-43D0-99A1-F82B428A1B5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0195F9A1-A416-4655-87A2-5A32CA81E0F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AED1DAEC-B24A-4467-8B84-67F0364164D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00EA3AA-EFA4-48A9-A718-0D254565C68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075486B8-4CF6-439E-B422-D3A3A0F8BFE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DF2B9A2C-EC7B-49BF-9CFF-808CC3674B5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8C5EA562-EEBC-4A0A-A58F-FCE64796891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759B97A2-01C5-4D4F-B8FA-AAF02777FF1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32633C1A-F5D1-429A-8D2D-7C30364FE86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25EA005-63B8-4CE8-B5A0-CA9A2DFAA50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0ED2472F-8D3B-412D-9D42-EE199BC6F83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35923E0F-EC25-409F-AD37-5B1664D23A4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graphicEl>
                                              <a:dgm id="{04ADBC05-3692-41E9-9FB0-7C13773AF88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graphicEl>
                                              <a:dgm id="{E9A58CC5-B178-4525-862F-51BF615A50E7}"/>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graphicEl>
                                              <a:dgm id="{48AC4D5A-EC2A-41A5-9F6B-4E0ECE85B2E8}"/>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6531F95A-6BCE-4BC6-8FA3-3D3C0D84C70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graphicEl>
                                              <a:dgm id="{E1AFC76F-A2AB-4FE2-998B-B345E39019A6}"/>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graphicEl>
                                              <a:dgm id="{C1D40FF3-37BE-4224-B21D-EA59990889A3}"/>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3" grpId="0" uiExpand="1">
        <p:bldSub>
          <a:bldDgm/>
        </p:bldSub>
      </p:bldGraphic>
      <p:bldP spid="4"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2400" dirty="0"/>
              <a:t>Project ARMOUR (2)</a:t>
            </a:r>
            <a:endParaRPr lang="en-US" sz="2400" dirty="0"/>
          </a:p>
        </p:txBody>
      </p:sp>
      <p:sp>
        <p:nvSpPr>
          <p:cNvPr id="6" name="Slide Number Placeholder 5"/>
          <p:cNvSpPr>
            <a:spLocks noGrp="1"/>
          </p:cNvSpPr>
          <p:nvPr>
            <p:ph type="sldNum" sz="quarter" idx="12"/>
          </p:nvPr>
        </p:nvSpPr>
        <p:spPr/>
        <p:txBody>
          <a:bodyPr/>
          <a:lstStyle/>
          <a:p>
            <a:fld id="{CB318F78-A315-46C9-8B3F-2431B4397D31}" type="slidenum">
              <a:rPr lang="en-US" smtClean="0"/>
              <a:t>7</a:t>
            </a:fld>
            <a:endParaRPr lang="en-US"/>
          </a:p>
        </p:txBody>
      </p:sp>
      <p:sp>
        <p:nvSpPr>
          <p:cNvPr id="9" name="Текстово поле 8">
            <a:extLst>
              <a:ext uri="{FF2B5EF4-FFF2-40B4-BE49-F238E27FC236}">
                <a16:creationId xmlns:a16="http://schemas.microsoft.com/office/drawing/2014/main" id="{A7DF2FBE-AA6C-48F9-9B05-1D476930F792}"/>
              </a:ext>
            </a:extLst>
          </p:cNvPr>
          <p:cNvSpPr txBox="1"/>
          <p:nvPr/>
        </p:nvSpPr>
        <p:spPr>
          <a:xfrm>
            <a:off x="10134603" y="381000"/>
            <a:ext cx="184731" cy="369332"/>
          </a:xfrm>
          <a:prstGeom prst="rect">
            <a:avLst/>
          </a:prstGeom>
          <a:noFill/>
        </p:spPr>
        <p:txBody>
          <a:bodyPr wrap="none" rtlCol="0">
            <a:spAutoFit/>
          </a:bodyPr>
          <a:lstStyle/>
          <a:p>
            <a:endParaRPr lang="bg-BG" b="1" dirty="0">
              <a:solidFill>
                <a:schemeClr val="accent3">
                  <a:lumMod val="75000"/>
                </a:schemeClr>
              </a:solidFill>
            </a:endParaRPr>
          </a:p>
        </p:txBody>
      </p:sp>
      <p:sp>
        <p:nvSpPr>
          <p:cNvPr id="4" name="Tekstvak 3">
            <a:extLst>
              <a:ext uri="{FF2B5EF4-FFF2-40B4-BE49-F238E27FC236}">
                <a16:creationId xmlns:a16="http://schemas.microsoft.com/office/drawing/2014/main" id="{42B6FD48-3212-4FAB-ACD7-CA1C0478269A}"/>
              </a:ext>
            </a:extLst>
          </p:cNvPr>
          <p:cNvSpPr txBox="1"/>
          <p:nvPr/>
        </p:nvSpPr>
        <p:spPr>
          <a:xfrm>
            <a:off x="914403" y="2125390"/>
            <a:ext cx="2895598" cy="369332"/>
          </a:xfrm>
          <a:prstGeom prst="rect">
            <a:avLst/>
          </a:prstGeom>
          <a:solidFill>
            <a:schemeClr val="bg1"/>
          </a:solidFill>
        </p:spPr>
        <p:txBody>
          <a:bodyPr wrap="square" rtlCol="0">
            <a:spAutoFit/>
          </a:bodyPr>
          <a:lstStyle/>
          <a:p>
            <a:endParaRPr lang="nl-NL" dirty="0"/>
          </a:p>
        </p:txBody>
      </p:sp>
      <p:graphicFrame>
        <p:nvGraphicFramePr>
          <p:cNvPr id="3" name="Diagram 2">
            <a:extLst>
              <a:ext uri="{FF2B5EF4-FFF2-40B4-BE49-F238E27FC236}">
                <a16:creationId xmlns:a16="http://schemas.microsoft.com/office/drawing/2014/main" id="{8D31CF8B-BB50-4775-BCBD-882C3604C666}"/>
              </a:ext>
            </a:extLst>
          </p:cNvPr>
          <p:cNvGraphicFramePr/>
          <p:nvPr>
            <p:extLst>
              <p:ext uri="{D42A27DB-BD31-4B8C-83A1-F6EECF244321}">
                <p14:modId xmlns:p14="http://schemas.microsoft.com/office/powerpoint/2010/main" val="81523474"/>
              </p:ext>
            </p:extLst>
          </p:nvPr>
        </p:nvGraphicFramePr>
        <p:xfrm>
          <a:off x="1716158" y="166895"/>
          <a:ext cx="8425071" cy="634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0FBEBE99-2D17-4662-A4BB-4880365D14AE}"/>
              </a:ext>
            </a:extLst>
          </p:cNvPr>
          <p:cNvSpPr txBox="1"/>
          <p:nvPr/>
        </p:nvSpPr>
        <p:spPr>
          <a:xfrm>
            <a:off x="9201582" y="3075524"/>
            <a:ext cx="2057400" cy="1169551"/>
          </a:xfrm>
          <a:prstGeom prst="rect">
            <a:avLst/>
          </a:prstGeom>
          <a:solidFill>
            <a:srgbClr val="002060"/>
          </a:solidFill>
        </p:spPr>
        <p:txBody>
          <a:bodyPr wrap="square" rtlCol="0">
            <a:spAutoFit/>
          </a:bodyPr>
          <a:lstStyle/>
          <a:p>
            <a:pPr algn="ctr"/>
            <a:r>
              <a:rPr lang="nl-NL" sz="1400" dirty="0" err="1">
                <a:solidFill>
                  <a:schemeClr val="bg1"/>
                </a:solidFill>
              </a:rPr>
              <a:t>Available</a:t>
            </a:r>
            <a:r>
              <a:rPr lang="nl-NL" sz="1400" dirty="0">
                <a:solidFill>
                  <a:schemeClr val="bg1"/>
                </a:solidFill>
              </a:rPr>
              <a:t> on</a:t>
            </a:r>
          </a:p>
          <a:p>
            <a:r>
              <a:rPr lang="nl-NL" sz="1400" dirty="0">
                <a:solidFill>
                  <a:schemeClr val="bg1"/>
                </a:solidFill>
              </a:rPr>
              <a:t>www.traininghermes.eu</a:t>
            </a:r>
          </a:p>
          <a:p>
            <a:pPr algn="ctr"/>
            <a:r>
              <a:rPr lang="nl-NL" sz="1400" dirty="0">
                <a:solidFill>
                  <a:schemeClr val="bg1"/>
                </a:solidFill>
              </a:rPr>
              <a:t>in Dutch, English, </a:t>
            </a:r>
            <a:r>
              <a:rPr lang="nl-NL" sz="1400" dirty="0" err="1">
                <a:solidFill>
                  <a:schemeClr val="bg1"/>
                </a:solidFill>
              </a:rPr>
              <a:t>German</a:t>
            </a:r>
            <a:r>
              <a:rPr lang="nl-NL" sz="1400" dirty="0">
                <a:solidFill>
                  <a:schemeClr val="bg1"/>
                </a:solidFill>
              </a:rPr>
              <a:t>, </a:t>
            </a:r>
            <a:r>
              <a:rPr lang="nl-NL" sz="1400" dirty="0" err="1">
                <a:solidFill>
                  <a:schemeClr val="bg1"/>
                </a:solidFill>
              </a:rPr>
              <a:t>Greek</a:t>
            </a:r>
            <a:r>
              <a:rPr lang="nl-NL" sz="1400" dirty="0">
                <a:solidFill>
                  <a:schemeClr val="bg1"/>
                </a:solidFill>
              </a:rPr>
              <a:t>, </a:t>
            </a:r>
            <a:r>
              <a:rPr lang="nl-NL" sz="1400" dirty="0" err="1">
                <a:solidFill>
                  <a:schemeClr val="bg1"/>
                </a:solidFill>
              </a:rPr>
              <a:t>Italian</a:t>
            </a:r>
            <a:r>
              <a:rPr lang="nl-NL" sz="1400" dirty="0">
                <a:solidFill>
                  <a:schemeClr val="bg1"/>
                </a:solidFill>
              </a:rPr>
              <a:t>, </a:t>
            </a:r>
            <a:r>
              <a:rPr lang="nl-NL" sz="1400" dirty="0" err="1">
                <a:solidFill>
                  <a:schemeClr val="bg1"/>
                </a:solidFill>
              </a:rPr>
              <a:t>Romanian</a:t>
            </a:r>
            <a:r>
              <a:rPr lang="nl-NL" sz="1400" dirty="0">
                <a:solidFill>
                  <a:schemeClr val="bg1"/>
                </a:solidFill>
              </a:rPr>
              <a:t> </a:t>
            </a:r>
            <a:r>
              <a:rPr lang="nl-NL" sz="1400" dirty="0" err="1">
                <a:solidFill>
                  <a:schemeClr val="bg1"/>
                </a:solidFill>
              </a:rPr>
              <a:t>and</a:t>
            </a:r>
            <a:r>
              <a:rPr lang="nl-NL" sz="1400" dirty="0">
                <a:solidFill>
                  <a:schemeClr val="bg1"/>
                </a:solidFill>
              </a:rPr>
              <a:t> Spanish </a:t>
            </a:r>
          </a:p>
        </p:txBody>
      </p:sp>
      <p:sp>
        <p:nvSpPr>
          <p:cNvPr id="8" name="Текстово поле 8">
            <a:extLst>
              <a:ext uri="{FF2B5EF4-FFF2-40B4-BE49-F238E27FC236}">
                <a16:creationId xmlns:a16="http://schemas.microsoft.com/office/drawing/2014/main" id="{E687B7BF-A04C-4EBE-AD78-3BB5B3CCEBA6}"/>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5248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0ABCA1D-9EE5-40EB-AD30-E95EC4CB58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468CFDC-584B-4240-9C73-F5FA9F43495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0E8061CF-A2A6-403B-A858-C1AF3438EA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040065B3-A82D-4F66-9926-7D8743B6C3A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CCFE73A4-5132-4A3E-9327-48E52C78C05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13F75A1-A0E2-4ADF-86B3-634F5CC5980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056E0BA1-6F04-4E8C-B0B9-EA5E796238A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A46E1B40-A53E-4750-A315-BDD2BBC26DD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409FAB0C-1122-47B8-A14D-1CDBC31D69C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E46EF82-3D55-43EA-B126-5A98CC74524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9035DBB1-F86F-4604-A29B-10065999D5E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16E05CC9-953D-48CF-B03C-D8F05A6CD1E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0C127702-049B-454C-8892-397D148DF3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9791225E-6BDD-49CB-901F-7E2A0AF3C4C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E9D00F57-68CA-4E7B-8295-1D7206FA877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ECC791CF-4483-4F32-B21A-32774CEB8CE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D2BF6F72-04BC-4BD2-AE3A-0252E7FAF21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B86687DD-4432-4A9F-BE13-4B6CCA390F1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dgm id="{20904D46-513E-4694-8D55-9DF19270EA9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61426BF3-A99E-42D7-B43F-F5D7F0F7372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graphicEl>
                                              <a:dgm id="{A50EC264-F566-4DCE-83C0-A5210591FF2E}"/>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graphicEl>
                                              <a:dgm id="{D0D13344-AFD2-4E7C-BC6D-416E5F572CB0}"/>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graphicEl>
                                              <a:dgm id="{2B9909C0-9C5E-4ECE-91EA-E736DBAA5ED8}"/>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graphicEl>
                                              <a:dgm id="{703D5F33-BE55-46ED-BDE0-F3D32EE05013}"/>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graphicEl>
                                              <a:dgm id="{46274671-9C28-4A0F-B505-F2C63D7A6FC4}"/>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graphicEl>
                                              <a:dgm id="{819D6A8D-8A71-4F51-B7C4-6A248246C504}"/>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graphicEl>
                                              <a:dgm id="{5BC902AA-0C7B-4494-A09B-17667A4EDF1C}"/>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graphicEl>
                                              <a:dgm id="{B1EAE26E-55EB-4F05-8CF7-1A26487003BD}"/>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graphicEl>
                                              <a:dgm id="{C546AC67-A856-49FB-BA59-F3EB4FE3626C}"/>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graphicEl>
                                              <a:dgm id="{D2599E31-4844-4469-8153-32A6F4AA2126}"/>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graphicEl>
                                              <a:dgm id="{D0E60875-56E0-4103-BD87-0C2B4237BB60}"/>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graphicEl>
                                              <a:dgm id="{16E4F256-0598-4B21-8A0A-554577F132E2}"/>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graphicEl>
                                              <a:dgm id="{BB79BA53-6B84-4EAB-8921-F54132C9CFB5}"/>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
                                            <p:graphicEl>
                                              <a:dgm id="{C0719CA1-B4AE-4AB1-A58F-A80E91F205DD}"/>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AtOnce"/>
        </p:bldSub>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447800"/>
            <a:ext cx="3276598" cy="1066800"/>
          </a:xfrm>
        </p:spPr>
        <p:txBody>
          <a:bodyPr/>
          <a:lstStyle/>
          <a:p>
            <a:r>
              <a:rPr lang="nl-NL" sz="2400" dirty="0"/>
              <a:t>2. Project ARMOUR</a:t>
            </a:r>
            <a:endParaRPr lang="en-US" sz="2400" dirty="0"/>
          </a:p>
        </p:txBody>
      </p:sp>
      <p:sp>
        <p:nvSpPr>
          <p:cNvPr id="6" name="Slide Number Placeholder 5"/>
          <p:cNvSpPr>
            <a:spLocks noGrp="1"/>
          </p:cNvSpPr>
          <p:nvPr>
            <p:ph type="sldNum" sz="quarter" idx="12"/>
          </p:nvPr>
        </p:nvSpPr>
        <p:spPr/>
        <p:txBody>
          <a:bodyPr/>
          <a:lstStyle/>
          <a:p>
            <a:fld id="{CB318F78-A315-46C9-8B3F-2431B4397D31}" type="slidenum">
              <a:rPr lang="en-US" smtClean="0"/>
              <a:t>8</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1895230890"/>
              </p:ext>
            </p:extLst>
          </p:nvPr>
        </p:nvGraphicFramePr>
        <p:xfrm>
          <a:off x="3276600" y="12192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10134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9950</TotalTime>
  <Words>7658</Words>
  <Application>Microsoft Office PowerPoint</Application>
  <PresentationFormat>Breedbeeld</PresentationFormat>
  <Paragraphs>804</Paragraphs>
  <Slides>39</Slides>
  <Notes>38</Notes>
  <HiddenSlides>2</HiddenSlides>
  <MMClips>3</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39</vt:i4>
      </vt:variant>
    </vt:vector>
  </HeadingPairs>
  <TitlesOfParts>
    <vt:vector size="51" baseType="lpstr">
      <vt:lpstr>Arial</vt:lpstr>
      <vt:lpstr>Arimo</vt:lpstr>
      <vt:lpstr>Avenir Roman</vt:lpstr>
      <vt:lpstr>Bellota Regular</vt:lpstr>
      <vt:lpstr>Calibri</vt:lpstr>
      <vt:lpstr>Ink Free</vt:lpstr>
      <vt:lpstr>Open Sans</vt:lpstr>
      <vt:lpstr>Roboto</vt:lpstr>
      <vt:lpstr>TimesDigitalW04-Regular</vt:lpstr>
      <vt:lpstr>Verdana</vt:lpstr>
      <vt:lpstr>Office Theme</vt:lpstr>
      <vt:lpstr>1_Office Theme</vt:lpstr>
      <vt:lpstr>Project ARMOUR</vt:lpstr>
      <vt:lpstr>1. Introduction</vt:lpstr>
      <vt:lpstr>Programme for today</vt:lpstr>
      <vt:lpstr>1. Introduction</vt:lpstr>
      <vt:lpstr>1. Introduction </vt:lpstr>
      <vt:lpstr>1.Introduction</vt:lpstr>
      <vt:lpstr>2. Project ARMOUR</vt:lpstr>
      <vt:lpstr>Project ARMOUR (2)</vt:lpstr>
      <vt:lpstr>2. Project ARMOUR</vt:lpstr>
      <vt:lpstr>2. Project ARMOUR </vt:lpstr>
      <vt:lpstr>2. Project ARMOUR</vt:lpstr>
      <vt:lpstr>2. Project ARMOUR</vt:lpstr>
      <vt:lpstr>3. Radicalisation </vt:lpstr>
      <vt:lpstr>Phases of Radicalisation </vt:lpstr>
      <vt:lpstr>Causal factors of radicalisation</vt:lpstr>
      <vt:lpstr>Push, Pull and Personal factors</vt:lpstr>
      <vt:lpstr>4. Exercises workshops</vt:lpstr>
      <vt:lpstr>Workshop Coaching and Parenting</vt:lpstr>
      <vt:lpstr>Adolescence</vt:lpstr>
      <vt:lpstr>3. Adolescence and radicalisation</vt:lpstr>
      <vt:lpstr>3. Coaching and Parenting</vt:lpstr>
      <vt:lpstr>Coaching and parenting: exercise</vt:lpstr>
      <vt:lpstr>Coaching and parenting: Exercise</vt:lpstr>
      <vt:lpstr>Project ARMOUR</vt:lpstr>
      <vt:lpstr>Critical Thinking</vt:lpstr>
      <vt:lpstr>Critical thinking</vt:lpstr>
      <vt:lpstr>Critical thinking: Exercise #1</vt:lpstr>
      <vt:lpstr>Critical thinking: Exercise #1</vt:lpstr>
      <vt:lpstr>Critical thinking: Exercise #2</vt:lpstr>
      <vt:lpstr>Critical thinking: Exercise #2</vt:lpstr>
      <vt:lpstr>Workshop Anger Management</vt:lpstr>
      <vt:lpstr>Anger Management: exercise</vt:lpstr>
      <vt:lpstr>Anger</vt:lpstr>
      <vt:lpstr>Anger</vt:lpstr>
      <vt:lpstr>Anger</vt:lpstr>
      <vt:lpstr>Anger</vt:lpstr>
      <vt:lpstr>5. ARMOUR’s Platforms</vt:lpstr>
      <vt:lpstr>6. Feedback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C. Onderdelinden</cp:lastModifiedBy>
  <cp:revision>510</cp:revision>
  <dcterms:created xsi:type="dcterms:W3CDTF">2019-01-04T14:31:26Z</dcterms:created>
  <dcterms:modified xsi:type="dcterms:W3CDTF">2021-04-29T07:06:13Z</dcterms:modified>
</cp:coreProperties>
</file>