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428" r:id="rId4"/>
    <p:sldId id="258" r:id="rId5"/>
    <p:sldId id="259" r:id="rId6"/>
    <p:sldId id="260" r:id="rId7"/>
    <p:sldId id="427" r:id="rId8"/>
    <p:sldId id="261" r:id="rId9"/>
    <p:sldId id="42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J26LOP8UlRqNU2XXnHr64GN3e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9FD"/>
    <a:srgbClr val="012B86"/>
    <a:srgbClr val="0375C2"/>
    <a:srgbClr val="02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DF4DBD-F6D9-4281-8BBA-30CF16FD02F1}">
  <a:tblStyle styleId="{7FDF4DBD-F6D9-4281-8BBA-30CF16FD02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92" d="100"/>
          <a:sy n="92" d="100"/>
        </p:scale>
        <p:origin x="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533637d5b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d533637d5b_0_7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d533637d5b_0_7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02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533637d5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d533637d5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533637d5b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d533637d5b_0_7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d533637d5b_0_7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533637d5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d533637d5b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d533637d5b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533637d5b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d533637d5b_0_7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d533637d5b_0_7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43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533637d5b_0_5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d533637d5b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ppbw.pl/en" TargetMode="External"/><Relationship Id="rId7" Type="http://schemas.openxmlformats.org/officeDocument/2006/relationships/image" Target="../media/image12.tiff"/><Relationship Id="rId2" Type="http://schemas.openxmlformats.org/officeDocument/2006/relationships/hyperlink" Target="mailto:marzena.kordaczuk@ppbw.p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hyperlink" Target="https://twitter.com/PolishPlatform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1"/>
            <a:ext cx="12192000" cy="225618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225618"/>
            <a:ext cx="10725912" cy="238203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433441" y="1383583"/>
            <a:ext cx="9715079" cy="3768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308994" y="586758"/>
            <a:ext cx="8987400" cy="4125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692789" y="1531089"/>
            <a:ext cx="838392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"Strengthening a comprehensive approach to preventing and counteracting radicalisation based on a universal evidence-based model for evaluation of radicalisation prevention and mitigation”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Conference on Preventing Polarisation &amp; Violent Radicalisation</a:t>
            </a:r>
            <a:r>
              <a:rPr lang="pl-PL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Session: Getting Better at Getting Better: Evaluation, Learning Lessons and Improving Policy and Practice in the EU</a:t>
            </a:r>
            <a:endParaRPr lang="pl-PL" sz="1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Marzena Kordaczuk-Was</a:t>
            </a:r>
          </a:p>
          <a:p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 Platform for Homeland Security, Coordinator of INDEED Project</a:t>
            </a:r>
          </a:p>
          <a:p>
            <a:endParaRPr lang="pl-PL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April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GB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433441" y="2432912"/>
            <a:ext cx="968717" cy="143555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441" y="668354"/>
            <a:ext cx="2557145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C8512A-D581-6948-BD63-BC16D969B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47" y="5287019"/>
            <a:ext cx="6087549" cy="9070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18379E-2786-9248-BCE5-4CFEB757EB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41" y="6398654"/>
            <a:ext cx="533400" cy="353695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BE003C6B-4941-4049-8C6E-47254664C493}"/>
              </a:ext>
            </a:extLst>
          </p:cNvPr>
          <p:cNvSpPr txBox="1"/>
          <p:nvPr/>
        </p:nvSpPr>
        <p:spPr>
          <a:xfrm>
            <a:off x="2034660" y="6470828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1"/>
            <a:ext cx="12192000" cy="225618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0" y="225618"/>
            <a:ext cx="10725912" cy="238203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386" y="2141211"/>
            <a:ext cx="681282" cy="68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1064159" y="1568991"/>
            <a:ext cx="10220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Tittle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Strengthening a comprehensive approach to preventing and counteracting radicalisation based on a universal evIdeNce-based moDEl for Evaluation of raDicalisation prevention and mitigation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Call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H2020-SU-SEC-2018-2019-2020 (Security); Topic: SU-FCT01-2018-2019-2020; sub-topic: 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evidence-based </a:t>
            </a:r>
            <a:r>
              <a:rPr lang="pl-PL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to </a:t>
            </a:r>
            <a:r>
              <a:rPr lang="pl-PL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initiatives to </a:t>
            </a:r>
            <a:r>
              <a:rPr lang="pl-PL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counter </a:t>
            </a:r>
            <a:r>
              <a:rPr lang="pl-PL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violent</a:t>
            </a: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radicalisation </a:t>
            </a:r>
          </a:p>
          <a:p>
            <a:pPr algn="just"/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Type of action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RIA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Duration in months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36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Start &amp; end of the project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September 2021 to August 2024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Current phase</a:t>
            </a:r>
            <a:r>
              <a:rPr lang="en-GB" sz="18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Grant Management (GA signed by the Cooridnator and EC)</a:t>
            </a:r>
            <a:endParaRPr sz="18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Total Budget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498.3330,00 EUR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INDEED – General information</a:t>
            </a:r>
            <a:endParaRPr dirty="0"/>
          </a:p>
        </p:txBody>
      </p:sp>
      <p:pic>
        <p:nvPicPr>
          <p:cNvPr id="14" name="Google Shape;99;p1">
            <a:extLst>
              <a:ext uri="{FF2B5EF4-FFF2-40B4-BE49-F238E27FC236}">
                <a16:creationId xmlns:a16="http://schemas.microsoft.com/office/drawing/2014/main" id="{34963BC2-065C-6645-8FBD-670FC3EC78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08;p3">
            <a:extLst>
              <a:ext uri="{FF2B5EF4-FFF2-40B4-BE49-F238E27FC236}">
                <a16:creationId xmlns:a16="http://schemas.microsoft.com/office/drawing/2014/main" id="{D4A9AA01-4984-D149-9C47-C616974BF13A}"/>
              </a:ext>
            </a:extLst>
          </p:cNvPr>
          <p:cNvSpPr/>
          <p:nvPr/>
        </p:nvSpPr>
        <p:spPr>
          <a:xfrm>
            <a:off x="629903" y="204161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09;p3">
            <a:extLst>
              <a:ext uri="{FF2B5EF4-FFF2-40B4-BE49-F238E27FC236}">
                <a16:creationId xmlns:a16="http://schemas.microsoft.com/office/drawing/2014/main" id="{32C5041A-0121-4241-A834-CBBCBFD08889}"/>
              </a:ext>
            </a:extLst>
          </p:cNvPr>
          <p:cNvSpPr/>
          <p:nvPr/>
        </p:nvSpPr>
        <p:spPr>
          <a:xfrm>
            <a:off x="625515" y="1651098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10;p3">
            <a:extLst>
              <a:ext uri="{FF2B5EF4-FFF2-40B4-BE49-F238E27FC236}">
                <a16:creationId xmlns:a16="http://schemas.microsoft.com/office/drawing/2014/main" id="{ACED9D8E-7CF2-0D49-95FD-59B37FB49815}"/>
              </a:ext>
            </a:extLst>
          </p:cNvPr>
          <p:cNvSpPr/>
          <p:nvPr/>
        </p:nvSpPr>
        <p:spPr>
          <a:xfrm>
            <a:off x="626265" y="2406411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08;p3">
            <a:extLst>
              <a:ext uri="{FF2B5EF4-FFF2-40B4-BE49-F238E27FC236}">
                <a16:creationId xmlns:a16="http://schemas.microsoft.com/office/drawing/2014/main" id="{A0441DDA-EE16-F943-ABD5-E733ACF34AC0}"/>
              </a:ext>
            </a:extLst>
          </p:cNvPr>
          <p:cNvSpPr/>
          <p:nvPr/>
        </p:nvSpPr>
        <p:spPr>
          <a:xfrm>
            <a:off x="625515" y="312752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0;p3">
            <a:extLst>
              <a:ext uri="{FF2B5EF4-FFF2-40B4-BE49-F238E27FC236}">
                <a16:creationId xmlns:a16="http://schemas.microsoft.com/office/drawing/2014/main" id="{A96B5B87-9EE1-E840-9C6F-B7D2ED90ED51}"/>
              </a:ext>
            </a:extLst>
          </p:cNvPr>
          <p:cNvSpPr/>
          <p:nvPr/>
        </p:nvSpPr>
        <p:spPr>
          <a:xfrm>
            <a:off x="618540" y="3466029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08;p3">
            <a:extLst>
              <a:ext uri="{FF2B5EF4-FFF2-40B4-BE49-F238E27FC236}">
                <a16:creationId xmlns:a16="http://schemas.microsoft.com/office/drawing/2014/main" id="{84738D24-A84D-1C49-92AB-E67A7CA75259}"/>
              </a:ext>
            </a:extLst>
          </p:cNvPr>
          <p:cNvSpPr/>
          <p:nvPr/>
        </p:nvSpPr>
        <p:spPr>
          <a:xfrm>
            <a:off x="618540" y="411167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10;p3">
            <a:extLst>
              <a:ext uri="{FF2B5EF4-FFF2-40B4-BE49-F238E27FC236}">
                <a16:creationId xmlns:a16="http://schemas.microsoft.com/office/drawing/2014/main" id="{2534D637-1BDB-2948-8575-D37AA71DD746}"/>
              </a:ext>
            </a:extLst>
          </p:cNvPr>
          <p:cNvSpPr/>
          <p:nvPr/>
        </p:nvSpPr>
        <p:spPr>
          <a:xfrm>
            <a:off x="628464" y="4499864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08;p3">
            <a:extLst>
              <a:ext uri="{FF2B5EF4-FFF2-40B4-BE49-F238E27FC236}">
                <a16:creationId xmlns:a16="http://schemas.microsoft.com/office/drawing/2014/main" id="{870C670E-B570-B644-920F-34B5520070B2}"/>
              </a:ext>
            </a:extLst>
          </p:cNvPr>
          <p:cNvSpPr/>
          <p:nvPr/>
        </p:nvSpPr>
        <p:spPr>
          <a:xfrm>
            <a:off x="618540" y="5217822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10;p3">
            <a:extLst>
              <a:ext uri="{FF2B5EF4-FFF2-40B4-BE49-F238E27FC236}">
                <a16:creationId xmlns:a16="http://schemas.microsoft.com/office/drawing/2014/main" id="{0D1A0634-1C27-DF49-8B58-9FF40AA068B6}"/>
              </a:ext>
            </a:extLst>
          </p:cNvPr>
          <p:cNvSpPr/>
          <p:nvPr/>
        </p:nvSpPr>
        <p:spPr>
          <a:xfrm>
            <a:off x="628464" y="5606015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09;p3">
            <a:extLst>
              <a:ext uri="{FF2B5EF4-FFF2-40B4-BE49-F238E27FC236}">
                <a16:creationId xmlns:a16="http://schemas.microsoft.com/office/drawing/2014/main" id="{B08F7F89-C1F4-B14F-92AA-29E5B8F1DB62}"/>
              </a:ext>
            </a:extLst>
          </p:cNvPr>
          <p:cNvSpPr/>
          <p:nvPr/>
        </p:nvSpPr>
        <p:spPr>
          <a:xfrm>
            <a:off x="628944" y="2775244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09;p3">
            <a:extLst>
              <a:ext uri="{FF2B5EF4-FFF2-40B4-BE49-F238E27FC236}">
                <a16:creationId xmlns:a16="http://schemas.microsoft.com/office/drawing/2014/main" id="{EE0D4889-1D56-3445-BC25-1FE069F369E9}"/>
              </a:ext>
            </a:extLst>
          </p:cNvPr>
          <p:cNvSpPr/>
          <p:nvPr/>
        </p:nvSpPr>
        <p:spPr>
          <a:xfrm>
            <a:off x="618540" y="3802445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9;p3">
            <a:extLst>
              <a:ext uri="{FF2B5EF4-FFF2-40B4-BE49-F238E27FC236}">
                <a16:creationId xmlns:a16="http://schemas.microsoft.com/office/drawing/2014/main" id="{36CA66F1-183F-BC46-B781-5C686B6D301B}"/>
              </a:ext>
            </a:extLst>
          </p:cNvPr>
          <p:cNvSpPr/>
          <p:nvPr/>
        </p:nvSpPr>
        <p:spPr>
          <a:xfrm>
            <a:off x="622086" y="4856175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9;p3">
            <a:extLst>
              <a:ext uri="{FF2B5EF4-FFF2-40B4-BE49-F238E27FC236}">
                <a16:creationId xmlns:a16="http://schemas.microsoft.com/office/drawing/2014/main" id="{8FE91436-13D6-A243-AFC1-131CBEDE6F28}"/>
              </a:ext>
            </a:extLst>
          </p:cNvPr>
          <p:cNvSpPr/>
          <p:nvPr/>
        </p:nvSpPr>
        <p:spPr>
          <a:xfrm>
            <a:off x="622086" y="5958873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B3D1EAD-8374-CB43-8BCF-4612C1A1CE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1" y="6427267"/>
            <a:ext cx="533400" cy="353695"/>
          </a:xfrm>
          <a:prstGeom prst="rect">
            <a:avLst/>
          </a:prstGeom>
        </p:spPr>
      </p:pic>
      <p:pic>
        <p:nvPicPr>
          <p:cNvPr id="3073" name="Picture 1" descr="page2image8520">
            <a:extLst>
              <a:ext uri="{FF2B5EF4-FFF2-40B4-BE49-F238E27FC236}">
                <a16:creationId xmlns:a16="http://schemas.microsoft.com/office/drawing/2014/main" id="{B871A71D-2C2F-4438-A472-1D11DFAB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6DB3FC61-D1CB-444C-83E6-E1BA7D050D04}"/>
              </a:ext>
            </a:extLst>
          </p:cNvPr>
          <p:cNvSpPr txBox="1"/>
          <p:nvPr/>
        </p:nvSpPr>
        <p:spPr>
          <a:xfrm>
            <a:off x="1812987" y="6436947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33637d5b_0_759"/>
          <p:cNvSpPr/>
          <p:nvPr/>
        </p:nvSpPr>
        <p:spPr>
          <a:xfrm>
            <a:off x="0" y="1"/>
            <a:ext cx="12192000" cy="225600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d533637d5b_0_759"/>
          <p:cNvSpPr/>
          <p:nvPr/>
        </p:nvSpPr>
        <p:spPr>
          <a:xfrm>
            <a:off x="0" y="225618"/>
            <a:ext cx="10725900" cy="238200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d533637d5b_0_759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INDEED’s </a:t>
            </a:r>
            <a:r>
              <a:rPr lang="pl-PL" sz="32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endParaRPr dirty="0"/>
          </a:p>
        </p:txBody>
      </p:sp>
      <p:pic>
        <p:nvPicPr>
          <p:cNvPr id="137" name="Google Shape;137;gd533637d5b_0_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386" y="2141211"/>
            <a:ext cx="681282" cy="68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d533637d5b_0_759"/>
          <p:cNvSpPr/>
          <p:nvPr/>
        </p:nvSpPr>
        <p:spPr>
          <a:xfrm>
            <a:off x="985800" y="1863814"/>
            <a:ext cx="102204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7861BB-0293-114A-BD54-D39F330ED6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1" y="6427267"/>
            <a:ext cx="533400" cy="3536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4C6A21-06C9-9542-8E86-9E047C7503FF}"/>
              </a:ext>
            </a:extLst>
          </p:cNvPr>
          <p:cNvSpPr/>
          <p:nvPr/>
        </p:nvSpPr>
        <p:spPr>
          <a:xfrm>
            <a:off x="1161141" y="2539538"/>
            <a:ext cx="93472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main aim of the INDEED project is to use evidence-based approaches to strengthen first-line practitioners’ and policy makers’ knowledge, capabilities and skills for designing, planning, implementing and evaluating PVE/ CVE / and De-radicalisation initiatives, such as policies and strategies, long-term programmes, short-term actions and ad- hoc interventions, in an effective and proven manner. </a:t>
            </a:r>
          </a:p>
        </p:txBody>
      </p:sp>
      <p:pic>
        <p:nvPicPr>
          <p:cNvPr id="33" name="Google Shape;99;p1">
            <a:extLst>
              <a:ext uri="{FF2B5EF4-FFF2-40B4-BE49-F238E27FC236}">
                <a16:creationId xmlns:a16="http://schemas.microsoft.com/office/drawing/2014/main" id="{DD7498F0-F3F6-CE45-8CE2-A7D3A5809B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925E8744-16D0-40B3-83CE-363921446613}"/>
              </a:ext>
            </a:extLst>
          </p:cNvPr>
          <p:cNvSpPr txBox="1"/>
          <p:nvPr/>
        </p:nvSpPr>
        <p:spPr>
          <a:xfrm>
            <a:off x="1694541" y="6488875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04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533637d5b_0_2"/>
          <p:cNvSpPr/>
          <p:nvPr/>
        </p:nvSpPr>
        <p:spPr>
          <a:xfrm>
            <a:off x="0" y="1"/>
            <a:ext cx="12192000" cy="225600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d533637d5b_0_2"/>
          <p:cNvSpPr/>
          <p:nvPr/>
        </p:nvSpPr>
        <p:spPr>
          <a:xfrm>
            <a:off x="0" y="225618"/>
            <a:ext cx="10725900" cy="238200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d533637d5b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0861" y="1224736"/>
            <a:ext cx="681282" cy="68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d533637d5b_0_2"/>
          <p:cNvSpPr/>
          <p:nvPr/>
        </p:nvSpPr>
        <p:spPr>
          <a:xfrm>
            <a:off x="7648437" y="1652538"/>
            <a:ext cx="432288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of partners: 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Countries: 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Interdisciplinary Consortium: 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 NGOs 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Universities 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 RTO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 SME </a:t>
            </a:r>
            <a:endParaRPr dirty="0">
              <a:solidFill>
                <a:srgbClr val="002060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Practitioners (including 5 LEA &amp; 2 public authorities)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endParaRPr lang="en-GB" sz="2000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123" name="Google Shape;123;gd533637d5b_0_2"/>
          <p:cNvSpPr/>
          <p:nvPr/>
        </p:nvSpPr>
        <p:spPr>
          <a:xfrm>
            <a:off x="7141732" y="2313271"/>
            <a:ext cx="349200" cy="364800"/>
          </a:xfrm>
          <a:prstGeom prst="rect">
            <a:avLst/>
          </a:prstGeom>
          <a:solidFill>
            <a:srgbClr val="E2F9FD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d533637d5b_0_2"/>
          <p:cNvSpPr/>
          <p:nvPr/>
        </p:nvSpPr>
        <p:spPr>
          <a:xfrm>
            <a:off x="7143232" y="2976963"/>
            <a:ext cx="347700" cy="365100"/>
          </a:xfrm>
          <a:prstGeom prst="rect">
            <a:avLst/>
          </a:prstGeom>
          <a:solidFill>
            <a:srgbClr val="B3C6E7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d533637d5b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1141" y="1293625"/>
            <a:ext cx="4980709" cy="504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d533637d5b_0_2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INDEED Consortium</a:t>
            </a:r>
            <a:endParaRPr/>
          </a:p>
        </p:txBody>
      </p:sp>
      <p:pic>
        <p:nvPicPr>
          <p:cNvPr id="12" name="Google Shape;98;p1">
            <a:extLst>
              <a:ext uri="{FF2B5EF4-FFF2-40B4-BE49-F238E27FC236}">
                <a16:creationId xmlns:a16="http://schemas.microsoft.com/office/drawing/2014/main" id="{4AF95DDD-043C-DD41-8387-CE435CDC63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5250" y="4687382"/>
            <a:ext cx="1965603" cy="19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7F6160-35C6-194B-AE60-0D6423A652C4}"/>
              </a:ext>
            </a:extLst>
          </p:cNvPr>
          <p:cNvSpPr/>
          <p:nvPr/>
        </p:nvSpPr>
        <p:spPr>
          <a:xfrm>
            <a:off x="8604644" y="5407732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endParaRPr lang="en-GB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D883E6-56DA-E84B-91B4-DBEAE1C945A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1" y="6427267"/>
            <a:ext cx="533400" cy="353695"/>
          </a:xfrm>
          <a:prstGeom prst="rect">
            <a:avLst/>
          </a:prstGeom>
        </p:spPr>
      </p:pic>
      <p:sp>
        <p:nvSpPr>
          <p:cNvPr id="20" name="Google Shape;109;p3">
            <a:extLst>
              <a:ext uri="{FF2B5EF4-FFF2-40B4-BE49-F238E27FC236}">
                <a16:creationId xmlns:a16="http://schemas.microsoft.com/office/drawing/2014/main" id="{0F5F550D-339E-9447-9B29-942C792CDC7B}"/>
              </a:ext>
            </a:extLst>
          </p:cNvPr>
          <p:cNvSpPr/>
          <p:nvPr/>
        </p:nvSpPr>
        <p:spPr>
          <a:xfrm>
            <a:off x="7141732" y="1656189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99;p1">
            <a:extLst>
              <a:ext uri="{FF2B5EF4-FFF2-40B4-BE49-F238E27FC236}">
                <a16:creationId xmlns:a16="http://schemas.microsoft.com/office/drawing/2014/main" id="{16AE08CA-4067-5644-8486-5AE1100E040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3CDFF2F1-293C-4CDB-83D2-91F3A9171354}"/>
              </a:ext>
            </a:extLst>
          </p:cNvPr>
          <p:cNvSpPr txBox="1"/>
          <p:nvPr/>
        </p:nvSpPr>
        <p:spPr>
          <a:xfrm>
            <a:off x="1694541" y="6500255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33637d5b_0_759"/>
          <p:cNvSpPr/>
          <p:nvPr/>
        </p:nvSpPr>
        <p:spPr>
          <a:xfrm>
            <a:off x="0" y="1"/>
            <a:ext cx="12192000" cy="225600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d533637d5b_0_759"/>
          <p:cNvSpPr/>
          <p:nvPr/>
        </p:nvSpPr>
        <p:spPr>
          <a:xfrm>
            <a:off x="0" y="225618"/>
            <a:ext cx="10725900" cy="238200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d533637d5b_0_759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INDEED’s objectives</a:t>
            </a:r>
            <a:endParaRPr dirty="0"/>
          </a:p>
        </p:txBody>
      </p:sp>
      <p:pic>
        <p:nvPicPr>
          <p:cNvPr id="137" name="Google Shape;137;gd533637d5b_0_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386" y="2141211"/>
            <a:ext cx="681282" cy="68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d533637d5b_0_759"/>
          <p:cNvSpPr/>
          <p:nvPr/>
        </p:nvSpPr>
        <p:spPr>
          <a:xfrm>
            <a:off x="971286" y="1748901"/>
            <a:ext cx="10220400" cy="435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develop 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co-created evidence-based approach to the evaluation of PVE / CVE and De-radicalisation initiatives </a:t>
            </a:r>
            <a:r>
              <a:rPr lang="en-GB" sz="18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Evidence Based Evaluation Model – EBEM</a:t>
            </a:r>
            <a:r>
              <a:rPr lang="pl-PL" sz="1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radicalisation prevention and mitigation</a:t>
            </a:r>
            <a:r>
              <a:rPr lang="en-GB" sz="1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8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AutoNum type="arabicPeriod"/>
            </a:pPr>
            <a:endParaRPr lang="en-GB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foster capacity building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knowledge transfer and skills development in the evaluation of PVE / CVE and De-radicalisation initiatives (</a:t>
            </a:r>
            <a:r>
              <a:rPr lang="en-GB" sz="1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EBEM-based Evaluation Tool; trainings; Toolkit with e-learning suite</a:t>
            </a:r>
            <a:r>
              <a:rPr lang="en-GB" sz="18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AutoNum type="arabicPeriod"/>
            </a:pPr>
            <a:endParaRPr lang="en-GB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contribute 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increasing the sense of security among EU citizens by improving the effectiveness of policies and security measures in the area of PVE / CVE / De-radicalisation </a:t>
            </a:r>
            <a:r>
              <a:rPr lang="en-GB" sz="18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8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enriching the current policy recommendation sin the filed of evaluation)</a:t>
            </a:r>
            <a:r>
              <a:rPr lang="en-GB" sz="18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AutoNum type="arabicPeriod"/>
            </a:pPr>
            <a:endParaRPr lang="en-GB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the visibility of INDEED outcomes and facilitate processes for their broad use, exploitation and sustainability.</a:t>
            </a:r>
          </a:p>
          <a:p>
            <a:pPr marL="4572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AutoNum type="arabicPeriod"/>
            </a:pPr>
            <a:endParaRPr lang="en-GB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ensure 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ethics-centred evaluation and design, enshrining gender mainstream, fundamental rights standards, and societal desirability at the core of PVE / CVE / De-radicalisation initiatives.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2DB15BA7-2DE5-F04D-861A-C507E99BBA35}"/>
              </a:ext>
            </a:extLst>
          </p:cNvPr>
          <p:cNvSpPr/>
          <p:nvPr/>
        </p:nvSpPr>
        <p:spPr>
          <a:xfrm>
            <a:off x="629903" y="204161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9;p3">
            <a:extLst>
              <a:ext uri="{FF2B5EF4-FFF2-40B4-BE49-F238E27FC236}">
                <a16:creationId xmlns:a16="http://schemas.microsoft.com/office/drawing/2014/main" id="{389F3E8E-58A8-834D-A4B4-724DFDDEA392}"/>
              </a:ext>
            </a:extLst>
          </p:cNvPr>
          <p:cNvSpPr/>
          <p:nvPr/>
        </p:nvSpPr>
        <p:spPr>
          <a:xfrm>
            <a:off x="625515" y="1651098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0;p3">
            <a:extLst>
              <a:ext uri="{FF2B5EF4-FFF2-40B4-BE49-F238E27FC236}">
                <a16:creationId xmlns:a16="http://schemas.microsoft.com/office/drawing/2014/main" id="{98A801ED-F43B-204A-9CC9-A8679A6BAE18}"/>
              </a:ext>
            </a:extLst>
          </p:cNvPr>
          <p:cNvSpPr/>
          <p:nvPr/>
        </p:nvSpPr>
        <p:spPr>
          <a:xfrm>
            <a:off x="626265" y="2406411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8;p3">
            <a:extLst>
              <a:ext uri="{FF2B5EF4-FFF2-40B4-BE49-F238E27FC236}">
                <a16:creationId xmlns:a16="http://schemas.microsoft.com/office/drawing/2014/main" id="{58ABB3DB-FBFC-6A41-BEC7-5B06EDF397CB}"/>
              </a:ext>
            </a:extLst>
          </p:cNvPr>
          <p:cNvSpPr/>
          <p:nvPr/>
        </p:nvSpPr>
        <p:spPr>
          <a:xfrm>
            <a:off x="625515" y="312752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0;p3">
            <a:extLst>
              <a:ext uri="{FF2B5EF4-FFF2-40B4-BE49-F238E27FC236}">
                <a16:creationId xmlns:a16="http://schemas.microsoft.com/office/drawing/2014/main" id="{EF5FDEBC-D20C-F542-A9A8-B607DD70AD6A}"/>
              </a:ext>
            </a:extLst>
          </p:cNvPr>
          <p:cNvSpPr/>
          <p:nvPr/>
        </p:nvSpPr>
        <p:spPr>
          <a:xfrm>
            <a:off x="618540" y="3466029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8;p3">
            <a:extLst>
              <a:ext uri="{FF2B5EF4-FFF2-40B4-BE49-F238E27FC236}">
                <a16:creationId xmlns:a16="http://schemas.microsoft.com/office/drawing/2014/main" id="{3D87766E-A341-6F43-84E1-1B771D890727}"/>
              </a:ext>
            </a:extLst>
          </p:cNvPr>
          <p:cNvSpPr/>
          <p:nvPr/>
        </p:nvSpPr>
        <p:spPr>
          <a:xfrm>
            <a:off x="618540" y="411167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C21B9B45-7DFB-714B-BA47-D2F01590BD90}"/>
              </a:ext>
            </a:extLst>
          </p:cNvPr>
          <p:cNvSpPr/>
          <p:nvPr/>
        </p:nvSpPr>
        <p:spPr>
          <a:xfrm>
            <a:off x="628464" y="4499864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08;p3">
            <a:extLst>
              <a:ext uri="{FF2B5EF4-FFF2-40B4-BE49-F238E27FC236}">
                <a16:creationId xmlns:a16="http://schemas.microsoft.com/office/drawing/2014/main" id="{AED1D8BD-F593-9440-B864-C7176CD9DFF2}"/>
              </a:ext>
            </a:extLst>
          </p:cNvPr>
          <p:cNvSpPr/>
          <p:nvPr/>
        </p:nvSpPr>
        <p:spPr>
          <a:xfrm>
            <a:off x="618540" y="5217822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10;p3">
            <a:extLst>
              <a:ext uri="{FF2B5EF4-FFF2-40B4-BE49-F238E27FC236}">
                <a16:creationId xmlns:a16="http://schemas.microsoft.com/office/drawing/2014/main" id="{F3129BA3-285E-7449-B1A8-BC8693AC3E2D}"/>
              </a:ext>
            </a:extLst>
          </p:cNvPr>
          <p:cNvSpPr/>
          <p:nvPr/>
        </p:nvSpPr>
        <p:spPr>
          <a:xfrm>
            <a:off x="628464" y="5606015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9;p3">
            <a:extLst>
              <a:ext uri="{FF2B5EF4-FFF2-40B4-BE49-F238E27FC236}">
                <a16:creationId xmlns:a16="http://schemas.microsoft.com/office/drawing/2014/main" id="{C3709E9A-8293-0D4E-B118-54CEC7D2B11F}"/>
              </a:ext>
            </a:extLst>
          </p:cNvPr>
          <p:cNvSpPr/>
          <p:nvPr/>
        </p:nvSpPr>
        <p:spPr>
          <a:xfrm>
            <a:off x="628944" y="2775244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9;p3">
            <a:extLst>
              <a:ext uri="{FF2B5EF4-FFF2-40B4-BE49-F238E27FC236}">
                <a16:creationId xmlns:a16="http://schemas.microsoft.com/office/drawing/2014/main" id="{EA22697A-C04C-374D-B759-F341F4FE455A}"/>
              </a:ext>
            </a:extLst>
          </p:cNvPr>
          <p:cNvSpPr/>
          <p:nvPr/>
        </p:nvSpPr>
        <p:spPr>
          <a:xfrm>
            <a:off x="618540" y="3802445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09;p3">
            <a:extLst>
              <a:ext uri="{FF2B5EF4-FFF2-40B4-BE49-F238E27FC236}">
                <a16:creationId xmlns:a16="http://schemas.microsoft.com/office/drawing/2014/main" id="{8B9E39BE-0C96-3A40-9B74-EDC686DAFED0}"/>
              </a:ext>
            </a:extLst>
          </p:cNvPr>
          <p:cNvSpPr/>
          <p:nvPr/>
        </p:nvSpPr>
        <p:spPr>
          <a:xfrm>
            <a:off x="622086" y="4856175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09;p3">
            <a:extLst>
              <a:ext uri="{FF2B5EF4-FFF2-40B4-BE49-F238E27FC236}">
                <a16:creationId xmlns:a16="http://schemas.microsoft.com/office/drawing/2014/main" id="{5745151C-A89D-4348-9122-E2E3842280B9}"/>
              </a:ext>
            </a:extLst>
          </p:cNvPr>
          <p:cNvSpPr/>
          <p:nvPr/>
        </p:nvSpPr>
        <p:spPr>
          <a:xfrm>
            <a:off x="622086" y="5958873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7861BB-0293-114A-BD54-D39F330ED6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1" y="6427267"/>
            <a:ext cx="533400" cy="353695"/>
          </a:xfrm>
          <a:prstGeom prst="rect">
            <a:avLst/>
          </a:prstGeom>
        </p:spPr>
      </p:pic>
      <p:pic>
        <p:nvPicPr>
          <p:cNvPr id="33" name="Google Shape;99;p1">
            <a:extLst>
              <a:ext uri="{FF2B5EF4-FFF2-40B4-BE49-F238E27FC236}">
                <a16:creationId xmlns:a16="http://schemas.microsoft.com/office/drawing/2014/main" id="{40EE42C5-E715-B846-A10E-83818B38C8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4C16E985-E16A-4613-BE65-3D69B1E9EFB3}"/>
              </a:ext>
            </a:extLst>
          </p:cNvPr>
          <p:cNvSpPr txBox="1"/>
          <p:nvPr/>
        </p:nvSpPr>
        <p:spPr>
          <a:xfrm>
            <a:off x="1694541" y="6504305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533637d5b_0_23"/>
          <p:cNvSpPr/>
          <p:nvPr/>
        </p:nvSpPr>
        <p:spPr>
          <a:xfrm>
            <a:off x="0" y="1"/>
            <a:ext cx="12192000" cy="225600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d533637d5b_0_23"/>
          <p:cNvSpPr/>
          <p:nvPr/>
        </p:nvSpPr>
        <p:spPr>
          <a:xfrm>
            <a:off x="0" y="225618"/>
            <a:ext cx="10725900" cy="238200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d533637d5b_0_23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INDEED’s work package breakdown</a:t>
            </a:r>
            <a:endParaRPr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129439E-2204-E344-8CFC-CDE69E85B1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8" y="6456295"/>
            <a:ext cx="533400" cy="35369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0C39DF2-9E3D-6645-858B-68D8C265B50D}"/>
              </a:ext>
            </a:extLst>
          </p:cNvPr>
          <p:cNvSpPr/>
          <p:nvPr/>
        </p:nvSpPr>
        <p:spPr>
          <a:xfrm rot="1012734">
            <a:off x="9672143" y="5606774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 WP9 ETHICS</a:t>
            </a:r>
            <a:endParaRPr lang="en-GB" sz="1800" dirty="0"/>
          </a:p>
        </p:txBody>
      </p:sp>
      <p:pic>
        <p:nvPicPr>
          <p:cNvPr id="74" name="Google Shape;99;p1">
            <a:extLst>
              <a:ext uri="{FF2B5EF4-FFF2-40B4-BE49-F238E27FC236}">
                <a16:creationId xmlns:a16="http://schemas.microsoft.com/office/drawing/2014/main" id="{4D5BCFE1-4568-7848-9E2E-D920A3B482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2B3F9-F1BF-674B-9292-745CBAAD6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43" y="1540000"/>
            <a:ext cx="10086684" cy="4796964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C26D864B-E7AC-404C-89C7-28C55EC3D22E}"/>
              </a:ext>
            </a:extLst>
          </p:cNvPr>
          <p:cNvSpPr txBox="1"/>
          <p:nvPr/>
        </p:nvSpPr>
        <p:spPr>
          <a:xfrm>
            <a:off x="1575285" y="6455534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33637d5b_0_759"/>
          <p:cNvSpPr/>
          <p:nvPr/>
        </p:nvSpPr>
        <p:spPr>
          <a:xfrm>
            <a:off x="0" y="1"/>
            <a:ext cx="12192000" cy="225600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d533637d5b_0_759"/>
          <p:cNvSpPr/>
          <p:nvPr/>
        </p:nvSpPr>
        <p:spPr>
          <a:xfrm>
            <a:off x="0" y="225618"/>
            <a:ext cx="10725900" cy="238200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d533637d5b_0_759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INDEED’s Toolkit</a:t>
            </a:r>
            <a:endParaRPr dirty="0"/>
          </a:p>
        </p:txBody>
      </p:sp>
      <p:pic>
        <p:nvPicPr>
          <p:cNvPr id="137" name="Google Shape;137;gd533637d5b_0_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386" y="2141211"/>
            <a:ext cx="681282" cy="68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F76AE6-A6A6-A641-8A49-84B5FEC46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656" y="1387182"/>
            <a:ext cx="8897588" cy="49160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A1B809-37DF-864A-9358-E6977F21AC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6395101"/>
            <a:ext cx="533400" cy="353695"/>
          </a:xfrm>
          <a:prstGeom prst="rect">
            <a:avLst/>
          </a:prstGeom>
        </p:spPr>
      </p:pic>
      <p:pic>
        <p:nvPicPr>
          <p:cNvPr id="30" name="Google Shape;99;p1">
            <a:extLst>
              <a:ext uri="{FF2B5EF4-FFF2-40B4-BE49-F238E27FC236}">
                <a16:creationId xmlns:a16="http://schemas.microsoft.com/office/drawing/2014/main" id="{64DFC199-8175-FD4B-A1F2-93104755BF6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B8D76D12-B3F2-4061-8A73-8BD482934945}"/>
              </a:ext>
            </a:extLst>
          </p:cNvPr>
          <p:cNvSpPr txBox="1"/>
          <p:nvPr/>
        </p:nvSpPr>
        <p:spPr>
          <a:xfrm>
            <a:off x="1125013" y="6395101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30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533637d5b_0_559"/>
          <p:cNvSpPr/>
          <p:nvPr/>
        </p:nvSpPr>
        <p:spPr>
          <a:xfrm>
            <a:off x="0" y="1"/>
            <a:ext cx="12192000" cy="225600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d533637d5b_0_559"/>
          <p:cNvSpPr/>
          <p:nvPr/>
        </p:nvSpPr>
        <p:spPr>
          <a:xfrm>
            <a:off x="0" y="225618"/>
            <a:ext cx="10725900" cy="238200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d533637d5b_0_559"/>
          <p:cNvSpPr/>
          <p:nvPr/>
        </p:nvSpPr>
        <p:spPr>
          <a:xfrm>
            <a:off x="0" y="554725"/>
            <a:ext cx="9509700" cy="7389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>
                  <a:alpha val="80000"/>
                </a:srgbClr>
              </a:gs>
              <a:gs pos="8000">
                <a:srgbClr val="FFFFFF">
                  <a:alpha val="80000"/>
                </a:srgbClr>
              </a:gs>
              <a:gs pos="29000">
                <a:srgbClr val="F2F2F2">
                  <a:alpha val="80000"/>
                </a:srgbClr>
              </a:gs>
              <a:gs pos="52000">
                <a:srgbClr val="D8D8D8">
                  <a:alpha val="80000"/>
                </a:srgbClr>
              </a:gs>
              <a:gs pos="68000">
                <a:srgbClr val="CCCCCC">
                  <a:alpha val="80000"/>
                </a:srgbClr>
              </a:gs>
              <a:gs pos="100000">
                <a:srgbClr val="CCCCCC">
                  <a:alpha val="8000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Why INDEED? </a:t>
            </a:r>
            <a:endParaRPr dirty="0"/>
          </a:p>
        </p:txBody>
      </p:sp>
      <p:pic>
        <p:nvPicPr>
          <p:cNvPr id="251" name="Google Shape;251;gd533637d5b_0_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386" y="1836411"/>
            <a:ext cx="681282" cy="681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533637d5b_0_559"/>
          <p:cNvSpPr/>
          <p:nvPr/>
        </p:nvSpPr>
        <p:spPr>
          <a:xfrm>
            <a:off x="1039267" y="1513314"/>
            <a:ext cx="10820224" cy="538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empirical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development of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evaluation and design of PVE/CVE and De-radicalisation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-term programmes,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-term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ad-hoc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methodological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PVE/ CVE /De-radicalisation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crime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prevention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entire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of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designing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implementation, evaluation and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utilization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preventive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countering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upon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EU-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Identifying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successes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Evaluation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Evaluation Model 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(EBEM) for radicalisation prevention and mitigation.</a:t>
            </a: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initiatives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PVE/CVE and 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De-radicalisation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assessed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sz="15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 of SMART (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Multisectoral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-Radicalisation Team) </a:t>
            </a:r>
            <a:r>
              <a:rPr lang="pl-PL" sz="15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Hubs</a:t>
            </a:r>
            <a:r>
              <a:rPr lang="pl-PL" sz="15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co-design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philosophy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grounded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sectorial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</a:t>
            </a:r>
            <a:r>
              <a:rPr lang="pl-PL" sz="15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5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9E2CFCE-4D15-1C4E-9820-1AD17A7F8C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6395101"/>
            <a:ext cx="533400" cy="353695"/>
          </a:xfrm>
          <a:prstGeom prst="rect">
            <a:avLst/>
          </a:prstGeom>
        </p:spPr>
      </p:pic>
      <p:sp>
        <p:nvSpPr>
          <p:cNvPr id="43" name="Google Shape;108;p3">
            <a:extLst>
              <a:ext uri="{FF2B5EF4-FFF2-40B4-BE49-F238E27FC236}">
                <a16:creationId xmlns:a16="http://schemas.microsoft.com/office/drawing/2014/main" id="{7CFE7750-64A9-814C-817B-8D092982E0F9}"/>
              </a:ext>
            </a:extLst>
          </p:cNvPr>
          <p:cNvSpPr/>
          <p:nvPr/>
        </p:nvSpPr>
        <p:spPr>
          <a:xfrm>
            <a:off x="629903" y="204161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09;p3">
            <a:extLst>
              <a:ext uri="{FF2B5EF4-FFF2-40B4-BE49-F238E27FC236}">
                <a16:creationId xmlns:a16="http://schemas.microsoft.com/office/drawing/2014/main" id="{64A1FD6B-E2B7-F54E-9FE4-42A27E78F344}"/>
              </a:ext>
            </a:extLst>
          </p:cNvPr>
          <p:cNvSpPr/>
          <p:nvPr/>
        </p:nvSpPr>
        <p:spPr>
          <a:xfrm>
            <a:off x="625515" y="1651098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10;p3">
            <a:extLst>
              <a:ext uri="{FF2B5EF4-FFF2-40B4-BE49-F238E27FC236}">
                <a16:creationId xmlns:a16="http://schemas.microsoft.com/office/drawing/2014/main" id="{93AABC71-CFF8-264D-AC2C-BEDB7DC152E9}"/>
              </a:ext>
            </a:extLst>
          </p:cNvPr>
          <p:cNvSpPr/>
          <p:nvPr/>
        </p:nvSpPr>
        <p:spPr>
          <a:xfrm>
            <a:off x="626265" y="2406411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08;p3">
            <a:extLst>
              <a:ext uri="{FF2B5EF4-FFF2-40B4-BE49-F238E27FC236}">
                <a16:creationId xmlns:a16="http://schemas.microsoft.com/office/drawing/2014/main" id="{C8044EF0-7EC3-4849-A81D-26AE9DD54D3F}"/>
              </a:ext>
            </a:extLst>
          </p:cNvPr>
          <p:cNvSpPr/>
          <p:nvPr/>
        </p:nvSpPr>
        <p:spPr>
          <a:xfrm>
            <a:off x="625515" y="312752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10;p3">
            <a:extLst>
              <a:ext uri="{FF2B5EF4-FFF2-40B4-BE49-F238E27FC236}">
                <a16:creationId xmlns:a16="http://schemas.microsoft.com/office/drawing/2014/main" id="{0BB0A939-7196-504C-B513-313F3FE5FCB1}"/>
              </a:ext>
            </a:extLst>
          </p:cNvPr>
          <p:cNvSpPr/>
          <p:nvPr/>
        </p:nvSpPr>
        <p:spPr>
          <a:xfrm>
            <a:off x="618540" y="3466029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08;p3">
            <a:extLst>
              <a:ext uri="{FF2B5EF4-FFF2-40B4-BE49-F238E27FC236}">
                <a16:creationId xmlns:a16="http://schemas.microsoft.com/office/drawing/2014/main" id="{03C45AF4-7FBE-C94D-B0B9-FE1EFB125781}"/>
              </a:ext>
            </a:extLst>
          </p:cNvPr>
          <p:cNvSpPr/>
          <p:nvPr/>
        </p:nvSpPr>
        <p:spPr>
          <a:xfrm>
            <a:off x="618540" y="4111671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10;p3">
            <a:extLst>
              <a:ext uri="{FF2B5EF4-FFF2-40B4-BE49-F238E27FC236}">
                <a16:creationId xmlns:a16="http://schemas.microsoft.com/office/drawing/2014/main" id="{EB678233-36ED-4C4C-8D4C-D7BF7C0AE4F4}"/>
              </a:ext>
            </a:extLst>
          </p:cNvPr>
          <p:cNvSpPr/>
          <p:nvPr/>
        </p:nvSpPr>
        <p:spPr>
          <a:xfrm>
            <a:off x="628464" y="4499864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08;p3">
            <a:extLst>
              <a:ext uri="{FF2B5EF4-FFF2-40B4-BE49-F238E27FC236}">
                <a16:creationId xmlns:a16="http://schemas.microsoft.com/office/drawing/2014/main" id="{34E4830D-C34F-594C-BE74-E48809509593}"/>
              </a:ext>
            </a:extLst>
          </p:cNvPr>
          <p:cNvSpPr/>
          <p:nvPr/>
        </p:nvSpPr>
        <p:spPr>
          <a:xfrm>
            <a:off x="618540" y="5217822"/>
            <a:ext cx="349200" cy="364800"/>
          </a:xfrm>
          <a:prstGeom prst="rect">
            <a:avLst/>
          </a:prstGeom>
          <a:solidFill>
            <a:srgbClr val="E2F9FD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10;p3">
            <a:extLst>
              <a:ext uri="{FF2B5EF4-FFF2-40B4-BE49-F238E27FC236}">
                <a16:creationId xmlns:a16="http://schemas.microsoft.com/office/drawing/2014/main" id="{57ABC31D-3827-F94E-A628-101F65BBBA72}"/>
              </a:ext>
            </a:extLst>
          </p:cNvPr>
          <p:cNvSpPr/>
          <p:nvPr/>
        </p:nvSpPr>
        <p:spPr>
          <a:xfrm>
            <a:off x="628464" y="5606015"/>
            <a:ext cx="347700" cy="365100"/>
          </a:xfrm>
          <a:prstGeom prst="rect">
            <a:avLst/>
          </a:prstGeom>
          <a:solidFill>
            <a:srgbClr val="B3C6E7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09;p3">
            <a:extLst>
              <a:ext uri="{FF2B5EF4-FFF2-40B4-BE49-F238E27FC236}">
                <a16:creationId xmlns:a16="http://schemas.microsoft.com/office/drawing/2014/main" id="{0B3119A0-42A4-FD4C-AB09-F77D4E81EF8A}"/>
              </a:ext>
            </a:extLst>
          </p:cNvPr>
          <p:cNvSpPr/>
          <p:nvPr/>
        </p:nvSpPr>
        <p:spPr>
          <a:xfrm>
            <a:off x="628944" y="2775244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109;p3">
            <a:extLst>
              <a:ext uri="{FF2B5EF4-FFF2-40B4-BE49-F238E27FC236}">
                <a16:creationId xmlns:a16="http://schemas.microsoft.com/office/drawing/2014/main" id="{F343152E-1D41-6149-9924-158E165D8DAA}"/>
              </a:ext>
            </a:extLst>
          </p:cNvPr>
          <p:cNvSpPr/>
          <p:nvPr/>
        </p:nvSpPr>
        <p:spPr>
          <a:xfrm>
            <a:off x="618540" y="3802445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09;p3">
            <a:extLst>
              <a:ext uri="{FF2B5EF4-FFF2-40B4-BE49-F238E27FC236}">
                <a16:creationId xmlns:a16="http://schemas.microsoft.com/office/drawing/2014/main" id="{D7057FB3-F5DC-3F49-AFF3-95D202EAAE3F}"/>
              </a:ext>
            </a:extLst>
          </p:cNvPr>
          <p:cNvSpPr/>
          <p:nvPr/>
        </p:nvSpPr>
        <p:spPr>
          <a:xfrm>
            <a:off x="622086" y="4856175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09;p3">
            <a:extLst>
              <a:ext uri="{FF2B5EF4-FFF2-40B4-BE49-F238E27FC236}">
                <a16:creationId xmlns:a16="http://schemas.microsoft.com/office/drawing/2014/main" id="{44CDF6C8-A5D6-C946-A6BA-CB1B6EB2C741}"/>
              </a:ext>
            </a:extLst>
          </p:cNvPr>
          <p:cNvSpPr/>
          <p:nvPr/>
        </p:nvSpPr>
        <p:spPr>
          <a:xfrm>
            <a:off x="622086" y="5958873"/>
            <a:ext cx="349200" cy="364800"/>
          </a:xfrm>
          <a:prstGeom prst="rect">
            <a:avLst/>
          </a:prstGeom>
          <a:solidFill>
            <a:srgbClr val="012B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99;p1">
            <a:extLst>
              <a:ext uri="{FF2B5EF4-FFF2-40B4-BE49-F238E27FC236}">
                <a16:creationId xmlns:a16="http://schemas.microsoft.com/office/drawing/2014/main" id="{BF844CB9-6BD3-1B43-9584-13C99065267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56CF1E81-D48B-4E3C-A185-734F07B98482}"/>
              </a:ext>
            </a:extLst>
          </p:cNvPr>
          <p:cNvSpPr txBox="1"/>
          <p:nvPr/>
        </p:nvSpPr>
        <p:spPr>
          <a:xfrm>
            <a:off x="1125013" y="6437740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1344" y="1625200"/>
            <a:ext cx="935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LISTENING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11477082-AF95-FB4F-888D-FB31103C8B58}"/>
              </a:ext>
            </a:extLst>
          </p:cNvPr>
          <p:cNvSpPr txBox="1">
            <a:spLocks/>
          </p:cNvSpPr>
          <p:nvPr/>
        </p:nvSpPr>
        <p:spPr>
          <a:xfrm>
            <a:off x="3863796" y="3151164"/>
            <a:ext cx="7573237" cy="21591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Marzena Kordaczuk-Was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 of INDEED Project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 Platform for Homeland Security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marzena.kordaczuk@ppbw.pl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tel. + 48 61 663 02 21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www.ppbw.pl/en</a:t>
            </a:r>
            <a:r>
              <a:rPr lang="pl-PL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None/>
            </a:pPr>
            <a:endParaRPr lang="pl-P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300798-1FD2-944E-8DFF-C8346087FE43}"/>
              </a:ext>
            </a:extLst>
          </p:cNvPr>
          <p:cNvSpPr/>
          <p:nvPr/>
        </p:nvSpPr>
        <p:spPr>
          <a:xfrm>
            <a:off x="0" y="1"/>
            <a:ext cx="12192000" cy="225618"/>
          </a:xfrm>
          <a:prstGeom prst="rect">
            <a:avLst/>
          </a:prstGeom>
          <a:solidFill>
            <a:srgbClr val="0A2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F0C4E-4464-2846-AD75-BF0E445021C7}"/>
              </a:ext>
            </a:extLst>
          </p:cNvPr>
          <p:cNvSpPr/>
          <p:nvPr/>
        </p:nvSpPr>
        <p:spPr>
          <a:xfrm>
            <a:off x="0" y="225618"/>
            <a:ext cx="10725912" cy="238203"/>
          </a:xfrm>
          <a:prstGeom prst="rect">
            <a:avLst/>
          </a:prstGeom>
          <a:solidFill>
            <a:srgbClr val="E5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ostokąt 19">
            <a:extLst>
              <a:ext uri="{FF2B5EF4-FFF2-40B4-BE49-F238E27FC236}">
                <a16:creationId xmlns:a16="http://schemas.microsoft.com/office/drawing/2014/main" id="{DB49C55E-7716-724C-B57B-00BB6A7357D8}"/>
              </a:ext>
            </a:extLst>
          </p:cNvPr>
          <p:cNvSpPr/>
          <p:nvPr/>
        </p:nvSpPr>
        <p:spPr>
          <a:xfrm>
            <a:off x="4202350" y="5301745"/>
            <a:ext cx="1578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u="sng" dirty="0">
                <a:solidFill>
                  <a:srgbClr val="0070C0"/>
                </a:solidFill>
                <a:hlinkClick r:id="rId4" tooltip="Twitter PPBW"/>
              </a:rPr>
              <a:t>@</a:t>
            </a:r>
            <a:r>
              <a:rPr lang="pl-PL" sz="1600" u="sng" dirty="0" err="1">
                <a:solidFill>
                  <a:srgbClr val="0070C0"/>
                </a:solidFill>
                <a:hlinkClick r:id="rId4" tooltip="Twitter PPBW"/>
              </a:rPr>
              <a:t>PolishPlatform</a:t>
            </a:r>
            <a:endParaRPr lang="pl-PL" sz="1600" u="sng" dirty="0">
              <a:solidFill>
                <a:srgbClr val="0070C0"/>
              </a:solidFill>
            </a:endParaRPr>
          </a:p>
        </p:txBody>
      </p:sp>
      <p:pic>
        <p:nvPicPr>
          <p:cNvPr id="13" name="Obraz 8">
            <a:extLst>
              <a:ext uri="{FF2B5EF4-FFF2-40B4-BE49-F238E27FC236}">
                <a16:creationId xmlns:a16="http://schemas.microsoft.com/office/drawing/2014/main" id="{DE1EC962-8A0D-304D-9930-AC7884B370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96" y="5301745"/>
            <a:ext cx="338554" cy="3385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6B0FFC-9A8A-B046-9ACD-C928F862D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813" y="3413013"/>
            <a:ext cx="2290407" cy="905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DBF66-0C5F-924B-9166-4ABFCB91E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74578">
            <a:off x="1637128" y="3084866"/>
            <a:ext cx="1806500" cy="174209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47EC0-0793-2644-8670-ED9ABB537B8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6395101"/>
            <a:ext cx="533400" cy="353695"/>
          </a:xfrm>
          <a:prstGeom prst="rect">
            <a:avLst/>
          </a:prstGeom>
        </p:spPr>
      </p:pic>
      <p:pic>
        <p:nvPicPr>
          <p:cNvPr id="17" name="Google Shape;99;p1">
            <a:extLst>
              <a:ext uri="{FF2B5EF4-FFF2-40B4-BE49-F238E27FC236}">
                <a16:creationId xmlns:a16="http://schemas.microsoft.com/office/drawing/2014/main" id="{FF4FA4AC-C48E-9C43-825D-50D1AF8B5FF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52000" y="676504"/>
            <a:ext cx="2132439" cy="61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0569691A-138A-42B6-9946-3DB8D72CE49A}"/>
              </a:ext>
            </a:extLst>
          </p:cNvPr>
          <p:cNvSpPr txBox="1"/>
          <p:nvPr/>
        </p:nvSpPr>
        <p:spPr>
          <a:xfrm>
            <a:off x="1125013" y="6395101"/>
            <a:ext cx="9883006" cy="3536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This project is funded under the European Union’s Horizon 2020 – Research and Innovation Framework Programme H2020-SU-SEC-2020, under grant agreement no.101021701</a:t>
            </a:r>
            <a:r>
              <a:rPr lang="pl-PL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62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869</Words>
  <Application>Microsoft Office PowerPoint</Application>
  <PresentationFormat>Panoramiczny</PresentationFormat>
  <Paragraphs>93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Jarmuzek</dc:creator>
  <cp:lastModifiedBy>Marzena Kordaczuk</cp:lastModifiedBy>
  <cp:revision>30</cp:revision>
  <dcterms:created xsi:type="dcterms:W3CDTF">2020-08-19T10:08:38Z</dcterms:created>
  <dcterms:modified xsi:type="dcterms:W3CDTF">2021-04-28T06:02:47Z</dcterms:modified>
</cp:coreProperties>
</file>