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6" r:id="rId11"/>
    <p:sldId id="268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htNyYSIIzuXs/HydKmjI+7UKST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486365A-4CF1-49B6-902A-C2D10C385458}">
  <a:tblStyle styleId="{3486365A-4CF1-49B6-902A-C2D10C38545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8603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4992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4176" y="4903809"/>
            <a:ext cx="12177824" cy="2051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US" dirty="0" smtClean="0">
                <a:latin typeface="Calisto MT" panose="02040603050505030304" pitchFamily="18" charset="0"/>
              </a:rPr>
              <a:t>Meeting the Challenges of Extremism in Europe Today: </a:t>
            </a:r>
          </a:p>
          <a:p>
            <a:r>
              <a:rPr lang="en-US" dirty="0" smtClean="0">
                <a:latin typeface="Calisto MT" panose="02040603050505030304" pitchFamily="18" charset="0"/>
              </a:rPr>
              <a:t>Lessons of the Last Decade, Opportunities to Intervene &amp; The Road Ahead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400"/>
              <a:buNone/>
            </a:pPr>
            <a:endParaRPr lang="en-US" dirty="0" smtClean="0">
              <a:solidFill>
                <a:srgbClr val="C00000"/>
              </a:solidFill>
              <a:latin typeface="Calisto MT" panose="02040603050505030304" pitchFamily="18" charset="0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400"/>
              <a:buNone/>
            </a:pPr>
            <a:r>
              <a:rPr lang="en-US" sz="1600" dirty="0" smtClean="0">
                <a:solidFill>
                  <a:srgbClr val="C00000"/>
                </a:solidFill>
                <a:latin typeface="Calisto MT" panose="02040603050505030304" pitchFamily="18" charset="0"/>
                <a:ea typeface="Arial"/>
                <a:cs typeface="Arial"/>
                <a:sym typeface="Arial"/>
              </a:rPr>
              <a:t>Luca Gervasoni - Director of </a:t>
            </a:r>
            <a:r>
              <a:rPr lang="en-US" sz="1600" dirty="0" err="1" smtClean="0">
                <a:solidFill>
                  <a:srgbClr val="C00000"/>
                </a:solidFill>
                <a:latin typeface="Calisto MT" panose="02040603050505030304" pitchFamily="18" charset="0"/>
                <a:ea typeface="Arial"/>
                <a:cs typeface="Arial"/>
                <a:sym typeface="Arial"/>
              </a:rPr>
              <a:t>Novact</a:t>
            </a:r>
            <a:r>
              <a:rPr lang="en-US" sz="1600" dirty="0" smtClean="0">
                <a:solidFill>
                  <a:srgbClr val="C00000"/>
                </a:solidFill>
                <a:latin typeface="Calisto MT" panose="02040603050505030304" pitchFamily="18" charset="0"/>
                <a:ea typeface="Arial"/>
                <a:cs typeface="Arial"/>
                <a:sym typeface="Arial"/>
              </a:rPr>
              <a:t> and OPEV founder - @</a:t>
            </a:r>
            <a:r>
              <a:rPr lang="en-US" sz="1600" dirty="0" err="1" smtClean="0">
                <a:solidFill>
                  <a:srgbClr val="C00000"/>
                </a:solidFill>
                <a:latin typeface="Calisto MT" panose="02040603050505030304" pitchFamily="18" charset="0"/>
                <a:ea typeface="Arial"/>
                <a:cs typeface="Arial"/>
                <a:sym typeface="Arial"/>
              </a:rPr>
              <a:t>gervasonivila</a:t>
            </a:r>
            <a:endParaRPr lang="en-US" sz="1600" dirty="0">
              <a:solidFill>
                <a:srgbClr val="C00000"/>
              </a:solidFill>
              <a:latin typeface="Calisto MT" panose="02040603050505030304" pitchFamily="18" charset="0"/>
              <a:ea typeface="Arial"/>
              <a:cs typeface="Arial"/>
              <a:sym typeface="Arial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76" y="0"/>
            <a:ext cx="12177824" cy="4627418"/>
          </a:xfrm>
          <a:prstGeom prst="rect">
            <a:avLst/>
          </a:prstGeom>
        </p:spPr>
      </p:pic>
      <p:pic>
        <p:nvPicPr>
          <p:cNvPr id="86" name="Google Shape;86;p1" descr="https://northeurope1-mediap.svc.ms/transform/thumbnail?provider=spo&amp;inputFormat=jpg&amp;cs=fFNQTw&amp;docid=https%3A%2F%2Fnovactorg.sharepoint.com%3A443%2F_api%2Fv2.0%2Fdrives%2Fb!su5GZI77E0eU6b4lVXx_3vgZVMNbfJhJoTH79mZs86gxayL8u1vSSYG2GJdoE1-F%2Fitems%2F01OCMPFN4JWBAHVEMF3RBK7YNJKU5YGOQ7%3Fversion%3DPublished&amp;access_token=eyJ0eXAiOiJKV1QiLCJhbGciOiJub25lIn0.eyJhdWQiOiIwMDAwMDAwMy0wMDAwLTBmZjEtY2UwMC0wMDAwMDAwMDAwMDAvbm92YWN0b3JnLnNoYXJlcG9pbnQuY29tQDcyMjM4NzQ4LTY0ZWEtNDA3MC04N2QzLWE5ODRhMDYzYzg0NCIsImlzcyI6IjAwMDAwMDAzLTAwMDAtMGZmMS1jZTAwLTAwMDAwMDAwMDAwMCIsIm5iZiI6IjE1NzE4MTUxODQiLCJleHAiOiIxNTcxODM2Nzg0IiwiZW5kcG9pbnR1cmwiOiJlNU9NRHB0WWF5NXFHR0xwWWNRWHE4aTcya2dIb0tqd3RpaDBkUndxZkZ3PSIsImVuZHBvaW50dXJsTGVuZ3RoIjoiMTE2IiwiaXNsb29wYmFjayI6IlRydWUiLCJjaWQiOiJPVEk1WVRFd09XWXRZVEJsTVMweE1EQXdMVEpsTnpVdFltVXpNbVZsWkRZd1lqRTAiLCJ2ZXIiOiJoYXNoZWRwcm9vZnRva2VuIiwic2l0ZWlkIjoiTmpRME5tVmxZakl0Wm1JNFpTMDBOekV6TFRrMFpUa3RZbVV5TlRVMU4yTTNabVJsIiwic2lnbmluX3N0YXRlIjoiW1wia21zaVwiXSIsIm5hbWVpZCI6IjAjLmZ8bWVtYmVyc2hpcHxsdWNhQG5vdmFjdC5vcmciLCJuaWkiOiJtaWNyb3NvZnQuc2hhcmVwb2ludCIsImlzdXNlciI6InRydWUiLCJjYWNoZWtleSI6IjBoLmZ8bWVtYmVyc2hpcHwxMDAzN2ZmZTljOTdhZDg5QGxpdmUuY29tIiwic2hhcmluZ2lkIjoiRWptSjV2aCs3a3UxUGVzWU16UGNRQSIsInR0IjoiMCIsInVzZVBlcnNpc3RlbnRDb29raWUiOiIzIn0.SW9rZUxVMVpxOUpsZjJjZlY5NnRYREdmNUIxekw2REtXNi80QXU3cHVSQT0&amp;encodeFailures=1&amp;srcWidth=&amp;srcHeight=&amp;width=1707&amp;height=1048&amp;action=Access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72917" y="48189"/>
            <a:ext cx="7074517" cy="45792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92;p2"/>
          <p:cNvSpPr txBox="1">
            <a:spLocks noGrp="1"/>
          </p:cNvSpPr>
          <p:nvPr>
            <p:ph type="body" idx="1"/>
          </p:nvPr>
        </p:nvSpPr>
        <p:spPr>
          <a:xfrm>
            <a:off x="0" y="307379"/>
            <a:ext cx="8776855" cy="4913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>
              <a:spcBef>
                <a:spcPts val="0"/>
              </a:spcBef>
              <a:buSzPts val="2800"/>
              <a:buNone/>
            </a:pPr>
            <a:r>
              <a:rPr lang="en-US" sz="11200" b="1" dirty="0" smtClean="0">
                <a:solidFill>
                  <a:srgbClr val="C00000"/>
                </a:solidFill>
                <a:latin typeface="Calisto MT" panose="02040603050505030304" pitchFamily="18" charset="0"/>
              </a:rPr>
              <a:t>3. Last </a:t>
            </a:r>
            <a:r>
              <a:rPr lang="en-US" sz="11200" b="1" dirty="0">
                <a:solidFill>
                  <a:srgbClr val="C00000"/>
                </a:solidFill>
                <a:latin typeface="Calisto MT" panose="02040603050505030304" pitchFamily="18" charset="0"/>
              </a:rPr>
              <a:t>decade trends in PVE/CVE </a:t>
            </a:r>
            <a:r>
              <a:rPr lang="en-US" sz="11200" b="1" dirty="0" smtClean="0">
                <a:solidFill>
                  <a:srgbClr val="C00000"/>
                </a:solidFill>
                <a:latin typeface="Calisto MT" panose="02040603050505030304" pitchFamily="18" charset="0"/>
              </a:rPr>
              <a:t>policies in Europe</a:t>
            </a:r>
          </a:p>
          <a:p>
            <a:pPr marL="0" lvl="0" indent="0">
              <a:spcBef>
                <a:spcPts val="0"/>
              </a:spcBef>
              <a:buSzPts val="2800"/>
              <a:buNone/>
            </a:pPr>
            <a:endParaRPr lang="en-US" sz="7400" dirty="0" smtClean="0">
              <a:latin typeface="Calisto MT" panose="02040603050505030304" pitchFamily="18" charset="0"/>
            </a:endParaRP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en-US" sz="9600" dirty="0" smtClean="0">
                <a:latin typeface="Calisto MT" panose="02040603050505030304" pitchFamily="18" charset="0"/>
              </a:rPr>
              <a:t>Increase of PVE/CVE interventions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endParaRPr lang="en-US" sz="9600" dirty="0">
              <a:latin typeface="Calisto MT" panose="02040603050505030304" pitchFamily="18" charset="0"/>
            </a:endParaRP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en-US" sz="9600" dirty="0" smtClean="0">
                <a:latin typeface="Calisto MT" panose="02040603050505030304" pitchFamily="18" charset="0"/>
              </a:rPr>
              <a:t>At international level: main focus DAESH. </a:t>
            </a:r>
            <a:r>
              <a:rPr lang="en-US" sz="9600" i="1" dirty="0" smtClean="0">
                <a:latin typeface="Calisto MT" panose="02040603050505030304" pitchFamily="18" charset="0"/>
              </a:rPr>
              <a:t>Authoritarianism</a:t>
            </a:r>
            <a:endParaRPr lang="en-US" sz="9600" i="1" dirty="0">
              <a:latin typeface="Calisto MT" panose="02040603050505030304" pitchFamily="18" charset="0"/>
            </a:endParaRP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endParaRPr lang="ca-ES" sz="9600" dirty="0" smtClean="0">
              <a:latin typeface="Calisto MT" panose="02040603050505030304" pitchFamily="18" charset="0"/>
            </a:endParaRP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ca-ES" sz="9600" dirty="0" smtClean="0">
                <a:latin typeface="Calisto MT" panose="02040603050505030304" pitchFamily="18" charset="0"/>
              </a:rPr>
              <a:t>P/CVE </a:t>
            </a:r>
            <a:r>
              <a:rPr lang="ca-ES" sz="9600" dirty="0" err="1">
                <a:latin typeface="Calisto MT" panose="02040603050505030304" pitchFamily="18" charset="0"/>
              </a:rPr>
              <a:t>projects</a:t>
            </a:r>
            <a:r>
              <a:rPr lang="ca-ES" sz="9600" dirty="0">
                <a:latin typeface="Calisto MT" panose="02040603050505030304" pitchFamily="18" charset="0"/>
              </a:rPr>
              <a:t> </a:t>
            </a:r>
            <a:r>
              <a:rPr lang="ca-ES" sz="9600" dirty="0" smtClean="0">
                <a:latin typeface="Calisto MT" panose="02040603050505030304" pitchFamily="18" charset="0"/>
              </a:rPr>
              <a:t>in Europe </a:t>
            </a:r>
            <a:r>
              <a:rPr lang="ca-ES" sz="9600" dirty="0" err="1" smtClean="0">
                <a:latin typeface="Calisto MT" panose="02040603050505030304" pitchFamily="18" charset="0"/>
              </a:rPr>
              <a:t>span</a:t>
            </a:r>
            <a:r>
              <a:rPr lang="ca-ES" sz="9600" dirty="0" smtClean="0">
                <a:latin typeface="Calisto MT" panose="02040603050505030304" pitchFamily="18" charset="0"/>
              </a:rPr>
              <a:t> </a:t>
            </a:r>
            <a:r>
              <a:rPr lang="ca-ES" sz="9600" dirty="0" err="1">
                <a:latin typeface="Calisto MT" panose="02040603050505030304" pitchFamily="18" charset="0"/>
              </a:rPr>
              <a:t>eight</a:t>
            </a:r>
            <a:r>
              <a:rPr lang="ca-ES" sz="9600" dirty="0">
                <a:latin typeface="Calisto MT" panose="02040603050505030304" pitchFamily="18" charset="0"/>
              </a:rPr>
              <a:t> </a:t>
            </a:r>
            <a:r>
              <a:rPr lang="ca-ES" sz="9600" dirty="0" err="1">
                <a:latin typeface="Calisto MT" panose="02040603050505030304" pitchFamily="18" charset="0"/>
              </a:rPr>
              <a:t>themes</a:t>
            </a:r>
            <a:r>
              <a:rPr lang="ca-ES" sz="9600" dirty="0">
                <a:latin typeface="Calisto MT" panose="02040603050505030304" pitchFamily="18" charset="0"/>
              </a:rPr>
              <a:t>: </a:t>
            </a:r>
            <a:r>
              <a:rPr lang="ca-ES" sz="9600" dirty="0" err="1">
                <a:latin typeface="Calisto MT" panose="02040603050505030304" pitchFamily="18" charset="0"/>
              </a:rPr>
              <a:t>development</a:t>
            </a:r>
            <a:r>
              <a:rPr lang="ca-ES" sz="9600" dirty="0">
                <a:latin typeface="Calisto MT" panose="02040603050505030304" pitchFamily="18" charset="0"/>
              </a:rPr>
              <a:t> of </a:t>
            </a:r>
            <a:r>
              <a:rPr lang="ca-ES" sz="9600" dirty="0" err="1">
                <a:latin typeface="Calisto MT" panose="02040603050505030304" pitchFamily="18" charset="0"/>
              </a:rPr>
              <a:t>education</a:t>
            </a:r>
            <a:r>
              <a:rPr lang="ca-ES" sz="9600" dirty="0">
                <a:latin typeface="Calisto MT" panose="02040603050505030304" pitchFamily="18" charset="0"/>
              </a:rPr>
              <a:t>; </a:t>
            </a:r>
            <a:r>
              <a:rPr lang="ca-ES" sz="9600" dirty="0" err="1">
                <a:latin typeface="Calisto MT" panose="02040603050505030304" pitchFamily="18" charset="0"/>
              </a:rPr>
              <a:t>media</a:t>
            </a:r>
            <a:r>
              <a:rPr lang="ca-ES" sz="9600" dirty="0">
                <a:latin typeface="Calisto MT" panose="02040603050505030304" pitchFamily="18" charset="0"/>
              </a:rPr>
              <a:t> </a:t>
            </a:r>
            <a:r>
              <a:rPr lang="ca-ES" sz="9600" dirty="0" err="1">
                <a:latin typeface="Calisto MT" panose="02040603050505030304" pitchFamily="18" charset="0"/>
              </a:rPr>
              <a:t>awareness</a:t>
            </a:r>
            <a:r>
              <a:rPr lang="ca-ES" sz="9600" dirty="0">
                <a:latin typeface="Calisto MT" panose="02040603050505030304" pitchFamily="18" charset="0"/>
              </a:rPr>
              <a:t>; </a:t>
            </a:r>
            <a:r>
              <a:rPr lang="ca-ES" sz="9600" dirty="0" err="1">
                <a:latin typeface="Calisto MT" panose="02040603050505030304" pitchFamily="18" charset="0"/>
              </a:rPr>
              <a:t>empowerment</a:t>
            </a:r>
            <a:r>
              <a:rPr lang="ca-ES" sz="9600" dirty="0">
                <a:latin typeface="Calisto MT" panose="02040603050505030304" pitchFamily="18" charset="0"/>
              </a:rPr>
              <a:t> of </a:t>
            </a:r>
            <a:r>
              <a:rPr lang="ca-ES" sz="9600" dirty="0" err="1">
                <a:latin typeface="Calisto MT" panose="02040603050505030304" pitchFamily="18" charset="0"/>
              </a:rPr>
              <a:t>women</a:t>
            </a:r>
            <a:r>
              <a:rPr lang="ca-ES" sz="9600" dirty="0">
                <a:latin typeface="Calisto MT" panose="02040603050505030304" pitchFamily="18" charset="0"/>
              </a:rPr>
              <a:t>; </a:t>
            </a:r>
            <a:r>
              <a:rPr lang="ca-ES" sz="9600" dirty="0" err="1">
                <a:latin typeface="Calisto MT" panose="02040603050505030304" pitchFamily="18" charset="0"/>
              </a:rPr>
              <a:t>youth</a:t>
            </a:r>
            <a:r>
              <a:rPr lang="ca-ES" sz="9600" dirty="0">
                <a:latin typeface="Calisto MT" panose="02040603050505030304" pitchFamily="18" charset="0"/>
              </a:rPr>
              <a:t> </a:t>
            </a:r>
            <a:r>
              <a:rPr lang="ca-ES" sz="9600" dirty="0" err="1">
                <a:latin typeface="Calisto MT" panose="02040603050505030304" pitchFamily="18" charset="0"/>
              </a:rPr>
              <a:t>work</a:t>
            </a:r>
            <a:r>
              <a:rPr lang="ca-ES" sz="9600" dirty="0">
                <a:latin typeface="Calisto MT" panose="02040603050505030304" pitchFamily="18" charset="0"/>
              </a:rPr>
              <a:t>; </a:t>
            </a:r>
            <a:r>
              <a:rPr lang="ca-ES" sz="9600" dirty="0" err="1">
                <a:latin typeface="Calisto MT" panose="02040603050505030304" pitchFamily="18" charset="0"/>
              </a:rPr>
              <a:t>socioeconomic</a:t>
            </a:r>
            <a:r>
              <a:rPr lang="ca-ES" sz="9600" dirty="0">
                <a:latin typeface="Calisto MT" panose="02040603050505030304" pitchFamily="18" charset="0"/>
              </a:rPr>
              <a:t> </a:t>
            </a:r>
            <a:r>
              <a:rPr lang="ca-ES" sz="9600" dirty="0" err="1">
                <a:latin typeface="Calisto MT" panose="02040603050505030304" pitchFamily="18" charset="0"/>
              </a:rPr>
              <a:t>inclusion</a:t>
            </a:r>
            <a:r>
              <a:rPr lang="ca-ES" sz="9600" dirty="0">
                <a:latin typeface="Calisto MT" panose="02040603050505030304" pitchFamily="18" charset="0"/>
              </a:rPr>
              <a:t>; </a:t>
            </a:r>
            <a:r>
              <a:rPr lang="ca-ES" sz="9600" dirty="0" err="1">
                <a:latin typeface="Calisto MT" panose="02040603050505030304" pitchFamily="18" charset="0"/>
              </a:rPr>
              <a:t>governance</a:t>
            </a:r>
            <a:r>
              <a:rPr lang="ca-ES" sz="9600" dirty="0">
                <a:latin typeface="Calisto MT" panose="02040603050505030304" pitchFamily="18" charset="0"/>
              </a:rPr>
              <a:t> </a:t>
            </a:r>
            <a:r>
              <a:rPr lang="ca-ES" sz="9600" dirty="0" err="1">
                <a:latin typeface="Calisto MT" panose="02040603050505030304" pitchFamily="18" charset="0"/>
              </a:rPr>
              <a:t>capacity</a:t>
            </a:r>
            <a:r>
              <a:rPr lang="ca-ES" sz="9600" dirty="0">
                <a:latin typeface="Calisto MT" panose="02040603050505030304" pitchFamily="18" charset="0"/>
              </a:rPr>
              <a:t> </a:t>
            </a:r>
            <a:r>
              <a:rPr lang="ca-ES" sz="9600" dirty="0" err="1">
                <a:latin typeface="Calisto MT" panose="02040603050505030304" pitchFamily="18" charset="0"/>
              </a:rPr>
              <a:t>building</a:t>
            </a:r>
            <a:r>
              <a:rPr lang="ca-ES" sz="9600" dirty="0">
                <a:latin typeface="Calisto MT" panose="02040603050505030304" pitchFamily="18" charset="0"/>
              </a:rPr>
              <a:t>; </a:t>
            </a:r>
            <a:r>
              <a:rPr lang="ca-ES" sz="9600" dirty="0" err="1">
                <a:latin typeface="Calisto MT" panose="02040603050505030304" pitchFamily="18" charset="0"/>
              </a:rPr>
              <a:t>transitional</a:t>
            </a:r>
            <a:r>
              <a:rPr lang="ca-ES" sz="9600" dirty="0">
                <a:latin typeface="Calisto MT" panose="02040603050505030304" pitchFamily="18" charset="0"/>
              </a:rPr>
              <a:t> </a:t>
            </a:r>
            <a:r>
              <a:rPr lang="ca-ES" sz="9600" dirty="0" err="1">
                <a:latin typeface="Calisto MT" panose="02040603050505030304" pitchFamily="18" charset="0"/>
              </a:rPr>
              <a:t>justice</a:t>
            </a:r>
            <a:r>
              <a:rPr lang="ca-ES" sz="9600" dirty="0">
                <a:latin typeface="Calisto MT" panose="02040603050505030304" pitchFamily="18" charset="0"/>
              </a:rPr>
              <a:t>; </a:t>
            </a:r>
            <a:r>
              <a:rPr lang="ca-ES" sz="9600" dirty="0" err="1">
                <a:latin typeface="Calisto MT" panose="02040603050505030304" pitchFamily="18" charset="0"/>
              </a:rPr>
              <a:t>and</a:t>
            </a:r>
            <a:r>
              <a:rPr lang="ca-ES" sz="9600" dirty="0">
                <a:latin typeface="Calisto MT" panose="02040603050505030304" pitchFamily="18" charset="0"/>
              </a:rPr>
              <a:t> </a:t>
            </a:r>
            <a:r>
              <a:rPr lang="ca-ES" sz="9600" dirty="0" err="1">
                <a:latin typeface="Calisto MT" panose="02040603050505030304" pitchFamily="18" charset="0"/>
              </a:rPr>
              <a:t>inter-communal</a:t>
            </a:r>
            <a:r>
              <a:rPr lang="ca-ES" sz="9600" dirty="0">
                <a:latin typeface="Calisto MT" panose="02040603050505030304" pitchFamily="18" charset="0"/>
              </a:rPr>
              <a:t> </a:t>
            </a:r>
            <a:r>
              <a:rPr lang="ca-ES" sz="9600" dirty="0" err="1">
                <a:latin typeface="Calisto MT" panose="02040603050505030304" pitchFamily="18" charset="0"/>
              </a:rPr>
              <a:t>activities</a:t>
            </a:r>
            <a:r>
              <a:rPr lang="ca-ES" sz="9600" dirty="0">
                <a:latin typeface="Calisto MT" panose="02040603050505030304" pitchFamily="18" charset="0"/>
              </a:rPr>
              <a:t> </a:t>
            </a:r>
            <a:r>
              <a:rPr lang="ca-ES" sz="9600" dirty="0" err="1">
                <a:latin typeface="Calisto MT" panose="02040603050505030304" pitchFamily="18" charset="0"/>
              </a:rPr>
              <a:t>including</a:t>
            </a:r>
            <a:r>
              <a:rPr lang="ca-ES" sz="9600" dirty="0">
                <a:latin typeface="Calisto MT" panose="02040603050505030304" pitchFamily="18" charset="0"/>
              </a:rPr>
              <a:t> </a:t>
            </a:r>
            <a:r>
              <a:rPr lang="ca-ES" sz="9600" dirty="0" err="1">
                <a:latin typeface="Calisto MT" panose="02040603050505030304" pitchFamily="18" charset="0"/>
              </a:rPr>
              <a:t>sport</a:t>
            </a:r>
            <a:r>
              <a:rPr lang="ca-ES" sz="9600" dirty="0">
                <a:latin typeface="Calisto MT" panose="02040603050505030304" pitchFamily="18" charset="0"/>
              </a:rPr>
              <a:t> </a:t>
            </a:r>
            <a:r>
              <a:rPr lang="ca-ES" sz="9600" dirty="0" err="1">
                <a:latin typeface="Calisto MT" panose="02040603050505030304" pitchFamily="18" charset="0"/>
              </a:rPr>
              <a:t>and</a:t>
            </a:r>
            <a:r>
              <a:rPr lang="ca-ES" sz="9600" dirty="0">
                <a:latin typeface="Calisto MT" panose="02040603050505030304" pitchFamily="18" charset="0"/>
              </a:rPr>
              <a:t> </a:t>
            </a:r>
            <a:r>
              <a:rPr lang="ca-ES" sz="9600" dirty="0" err="1">
                <a:latin typeface="Calisto MT" panose="02040603050505030304" pitchFamily="18" charset="0"/>
              </a:rPr>
              <a:t>inter-faith</a:t>
            </a:r>
            <a:r>
              <a:rPr lang="ca-ES" sz="9600" dirty="0">
                <a:latin typeface="Calisto MT" panose="02040603050505030304" pitchFamily="18" charset="0"/>
              </a:rPr>
              <a:t> </a:t>
            </a:r>
            <a:r>
              <a:rPr lang="ca-ES" sz="9600" dirty="0" err="1" smtClean="0">
                <a:latin typeface="Calisto MT" panose="02040603050505030304" pitchFamily="18" charset="0"/>
              </a:rPr>
              <a:t>dialogue</a:t>
            </a:r>
            <a:endParaRPr lang="ca-ES" sz="9600" dirty="0" smtClean="0">
              <a:latin typeface="Calisto MT" panose="02040603050505030304" pitchFamily="18" charset="0"/>
            </a:endParaRP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endParaRPr lang="ca-ES" sz="9600" dirty="0" smtClean="0">
              <a:latin typeface="Calisto MT" panose="02040603050505030304" pitchFamily="18" charset="0"/>
            </a:endParaRP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ca-ES" sz="9600" dirty="0" err="1" smtClean="0">
                <a:latin typeface="Calisto MT" panose="02040603050505030304" pitchFamily="18" charset="0"/>
              </a:rPr>
              <a:t>Main</a:t>
            </a:r>
            <a:r>
              <a:rPr lang="ca-ES" sz="9600" dirty="0" smtClean="0">
                <a:latin typeface="Calisto MT" panose="02040603050505030304" pitchFamily="18" charset="0"/>
              </a:rPr>
              <a:t> </a:t>
            </a:r>
            <a:r>
              <a:rPr lang="ca-ES" sz="9600" dirty="0" err="1" smtClean="0">
                <a:latin typeface="Calisto MT" panose="02040603050505030304" pitchFamily="18" charset="0"/>
              </a:rPr>
              <a:t>concerns</a:t>
            </a:r>
            <a:r>
              <a:rPr lang="ca-ES" sz="9600" dirty="0" smtClean="0">
                <a:latin typeface="Calisto MT" panose="02040603050505030304" pitchFamily="18" charset="0"/>
              </a:rPr>
              <a:t> </a:t>
            </a:r>
            <a:r>
              <a:rPr lang="ca-ES" sz="9600" dirty="0" err="1" smtClean="0">
                <a:latin typeface="Calisto MT" panose="02040603050505030304" pitchFamily="18" charset="0"/>
              </a:rPr>
              <a:t>identified</a:t>
            </a:r>
            <a:endParaRPr lang="ca-ES" sz="9600" dirty="0" smtClean="0">
              <a:latin typeface="Calisto MT" panose="02040603050505030304" pitchFamily="18" charset="0"/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ts val="2800"/>
              <a:buNone/>
            </a:pPr>
            <a:r>
              <a:rPr lang="en-US" sz="9600" i="1" dirty="0">
                <a:latin typeface="Calisto MT" panose="02040603050505030304" pitchFamily="18" charset="0"/>
              </a:rPr>
              <a:t>For the communities without the </a:t>
            </a:r>
            <a:r>
              <a:rPr lang="en-US" sz="9600" i="1" dirty="0" smtClean="0">
                <a:latin typeface="Calisto MT" panose="02040603050505030304" pitchFamily="18" charset="0"/>
              </a:rPr>
              <a:t>communities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ts val="2800"/>
              <a:buNone/>
            </a:pPr>
            <a:r>
              <a:rPr lang="en-US" sz="9600" i="1" dirty="0" smtClean="0">
                <a:latin typeface="Calisto MT" panose="02040603050505030304" pitchFamily="18" charset="0"/>
              </a:rPr>
              <a:t>Vague definitions Vs Strong investment</a:t>
            </a:r>
            <a:endParaRPr lang="en-US" sz="9600" i="1" dirty="0">
              <a:latin typeface="Calisto MT" panose="02040603050505030304" pitchFamily="18" charset="0"/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ts val="2800"/>
              <a:buNone/>
            </a:pPr>
            <a:r>
              <a:rPr lang="en-US" sz="9600" i="1" dirty="0">
                <a:latin typeface="Calisto MT" panose="02040603050505030304" pitchFamily="18" charset="0"/>
              </a:rPr>
              <a:t>Empirical </a:t>
            </a:r>
            <a:r>
              <a:rPr lang="en-US" sz="9600" i="1" dirty="0" smtClean="0">
                <a:latin typeface="Calisto MT" panose="02040603050505030304" pitchFamily="18" charset="0"/>
              </a:rPr>
              <a:t>incoherence Vs main focus is ideology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ts val="2800"/>
              <a:buNone/>
            </a:pPr>
            <a:r>
              <a:rPr lang="en-US" sz="9600" i="1" dirty="0" smtClean="0">
                <a:latin typeface="Calisto MT" panose="02040603050505030304" pitchFamily="18" charset="0"/>
              </a:rPr>
              <a:t>Expanding peace actors Vs Securitizing more spaces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ts val="2800"/>
              <a:buNone/>
            </a:pPr>
            <a:endParaRPr lang="en-US" sz="9600" i="1" dirty="0" smtClean="0">
              <a:latin typeface="Calisto MT" panose="02040603050505030304" pitchFamily="18" charset="0"/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ts val="2800"/>
              <a:buNone/>
            </a:pPr>
            <a:endParaRPr lang="en-US" sz="9600" dirty="0" smtClean="0">
              <a:latin typeface="Calisto MT" panose="02040603050505030304" pitchFamily="18" charset="0"/>
            </a:endParaRP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endParaRPr lang="en-US" sz="3800" dirty="0">
              <a:latin typeface="Calisto MT" panose="02040603050505030304" pitchFamily="18" charset="0"/>
            </a:endParaRPr>
          </a:p>
        </p:txBody>
      </p:sp>
      <p:pic>
        <p:nvPicPr>
          <p:cNvPr id="6" name="Picture 2" descr="OPEV (@opevorg) | Twit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855" y="0"/>
            <a:ext cx="341514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5280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325582" y="1930943"/>
            <a:ext cx="7460673" cy="248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>
              <a:spcBef>
                <a:spcPts val="0"/>
              </a:spcBef>
              <a:buSzPts val="2800"/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Calisto MT" panose="02040603050505030304" pitchFamily="18" charset="0"/>
              </a:rPr>
              <a:t>4. Opportunities </a:t>
            </a:r>
            <a:r>
              <a:rPr lang="en-US" sz="3200" b="1" dirty="0">
                <a:solidFill>
                  <a:srgbClr val="C00000"/>
                </a:solidFill>
                <a:latin typeface="Calisto MT" panose="02040603050505030304" pitchFamily="18" charset="0"/>
              </a:rPr>
              <a:t>and Road Ahead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dirty="0" smtClean="0">
              <a:latin typeface="Calisto MT" panose="02040603050505030304" pitchFamily="18" charset="0"/>
            </a:endParaRPr>
          </a:p>
          <a:p>
            <a:pPr marL="514350" lvl="0" indent="-514350"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en-US" sz="2400" dirty="0" smtClean="0">
                <a:latin typeface="Calisto MT" panose="02040603050505030304" pitchFamily="18" charset="0"/>
              </a:rPr>
              <a:t>Artificial intelligence: Opportunity or threat?</a:t>
            </a:r>
          </a:p>
          <a:p>
            <a:pPr marL="514350" lvl="0" indent="-514350"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en-US" sz="2400" dirty="0" smtClean="0">
                <a:latin typeface="Calisto MT" panose="02040603050505030304" pitchFamily="18" charset="0"/>
              </a:rPr>
              <a:t>NAP’s for and with communities?</a:t>
            </a:r>
          </a:p>
          <a:p>
            <a:pPr marL="514350" lvl="0" indent="-514350"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en-US" sz="2400" dirty="0" smtClean="0">
                <a:latin typeface="Calisto MT" panose="02040603050505030304" pitchFamily="18" charset="0"/>
              </a:rPr>
              <a:t>Do no Harm / Conflict sensitivity / Gender and Human Rights focus on all interventions: we are eroding TRUST!</a:t>
            </a:r>
          </a:p>
          <a:p>
            <a:pPr marL="514350" lvl="0" indent="-514350">
              <a:spcBef>
                <a:spcPts val="0"/>
              </a:spcBef>
              <a:buSzPts val="2800"/>
              <a:buFont typeface="Calibri"/>
              <a:buAutoNum type="arabicPeriod"/>
            </a:pPr>
            <a:endParaRPr lang="en-US" sz="2400" dirty="0" smtClean="0">
              <a:latin typeface="Calisto MT" panose="02040603050505030304" pitchFamily="18" charset="0"/>
            </a:endParaRPr>
          </a:p>
          <a:p>
            <a:pPr marL="514350" lvl="0" indent="-514350">
              <a:spcBef>
                <a:spcPts val="0"/>
              </a:spcBef>
              <a:buSzPts val="2800"/>
              <a:buFont typeface="Calibri"/>
              <a:buAutoNum type="arabicPeriod"/>
            </a:pPr>
            <a:endParaRPr lang="en-US" sz="2400" dirty="0" smtClean="0">
              <a:latin typeface="Calisto MT" panose="02040603050505030304" pitchFamily="18" charset="0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dirty="0"/>
          </a:p>
        </p:txBody>
      </p:sp>
      <p:pic>
        <p:nvPicPr>
          <p:cNvPr id="1026" name="Picture 2" descr="OPEV (@opevorg) | Twit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0"/>
            <a:ext cx="3810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306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325582" y="1930943"/>
            <a:ext cx="7460673" cy="248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 dirty="0" smtClean="0">
                <a:solidFill>
                  <a:srgbClr val="C00000"/>
                </a:solidFill>
                <a:latin typeface="Calisto MT" panose="02040603050505030304" pitchFamily="18" charset="0"/>
              </a:rPr>
              <a:t>Index of contents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dirty="0" smtClean="0">
              <a:latin typeface="Calisto MT" panose="02040603050505030304" pitchFamily="18" charset="0"/>
            </a:endParaRPr>
          </a:p>
          <a:p>
            <a:pPr marL="514350" lvl="0" indent="-514350"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en-US" sz="2400" dirty="0" smtClean="0">
                <a:latin typeface="Calisto MT" panose="02040603050505030304" pitchFamily="18" charset="0"/>
              </a:rPr>
              <a:t>Who </a:t>
            </a:r>
            <a:r>
              <a:rPr lang="en-US" sz="2400" dirty="0">
                <a:latin typeface="Calisto MT" panose="02040603050505030304" pitchFamily="18" charset="0"/>
              </a:rPr>
              <a:t>we are &amp; origin of the </a:t>
            </a:r>
            <a:r>
              <a:rPr lang="en-US" sz="2400" dirty="0" smtClean="0">
                <a:latin typeface="Calisto MT" panose="02040603050505030304" pitchFamily="18" charset="0"/>
              </a:rPr>
              <a:t>data</a:t>
            </a:r>
          </a:p>
          <a:p>
            <a:pPr marL="514350" lvl="0" indent="-514350"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en-US" sz="2400" dirty="0">
                <a:latin typeface="Calisto MT" panose="02040603050505030304" pitchFamily="18" charset="0"/>
              </a:rPr>
              <a:t>Trends&amp; Evolution of violent extremism in </a:t>
            </a:r>
            <a:r>
              <a:rPr lang="en-US" sz="2400" dirty="0" smtClean="0">
                <a:latin typeface="Calisto MT" panose="02040603050505030304" pitchFamily="18" charset="0"/>
              </a:rPr>
              <a:t>Europe</a:t>
            </a:r>
          </a:p>
          <a:p>
            <a:pPr marL="514350" lvl="0" indent="-514350"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en-US" sz="2400" dirty="0" smtClean="0">
                <a:latin typeface="Calisto MT" panose="02040603050505030304" pitchFamily="18" charset="0"/>
              </a:rPr>
              <a:t>Last </a:t>
            </a:r>
            <a:r>
              <a:rPr lang="en-US" sz="2400" dirty="0">
                <a:latin typeface="Calisto MT" panose="02040603050505030304" pitchFamily="18" charset="0"/>
              </a:rPr>
              <a:t>decade trends in PVE/CVE </a:t>
            </a:r>
            <a:r>
              <a:rPr lang="en-US" sz="2400" dirty="0" smtClean="0">
                <a:latin typeface="Calisto MT" panose="02040603050505030304" pitchFamily="18" charset="0"/>
              </a:rPr>
              <a:t>policies</a:t>
            </a:r>
          </a:p>
          <a:p>
            <a:pPr marL="514350" lvl="0" indent="-514350"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en-US" sz="2400" dirty="0" smtClean="0">
                <a:latin typeface="Calisto MT" panose="02040603050505030304" pitchFamily="18" charset="0"/>
              </a:rPr>
              <a:t>Opportunities and Road Ahead</a:t>
            </a: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dirty="0"/>
          </a:p>
        </p:txBody>
      </p:sp>
      <p:pic>
        <p:nvPicPr>
          <p:cNvPr id="1026" name="Picture 2" descr="OPEV (@opevorg) | Twit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0"/>
            <a:ext cx="3810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ovact — International Institute for Nonviolent Ac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272" y="1"/>
            <a:ext cx="450272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Google Shape;92;p2"/>
          <p:cNvSpPr txBox="1">
            <a:spLocks noGrp="1"/>
          </p:cNvSpPr>
          <p:nvPr>
            <p:ph type="body" idx="1"/>
          </p:nvPr>
        </p:nvSpPr>
        <p:spPr>
          <a:xfrm>
            <a:off x="325582" y="1930942"/>
            <a:ext cx="7460673" cy="345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1200" b="1" dirty="0" smtClean="0">
                <a:solidFill>
                  <a:srgbClr val="C00000"/>
                </a:solidFill>
                <a:latin typeface="Calisto MT" panose="02040603050505030304" pitchFamily="18" charset="0"/>
              </a:rPr>
              <a:t>Who we are &amp; origin of the data</a:t>
            </a:r>
          </a:p>
          <a:p>
            <a:pPr marL="914400" lvl="0" indent="-914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rabicPeriod"/>
            </a:pPr>
            <a:endParaRPr lang="en-US" sz="7400" dirty="0" smtClean="0">
              <a:latin typeface="Calisto MT" panose="02040603050505030304" pitchFamily="18" charset="0"/>
            </a:endParaRP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en-US" sz="9600" dirty="0" smtClean="0">
                <a:latin typeface="Calisto MT" panose="02040603050505030304" pitchFamily="18" charset="0"/>
              </a:rPr>
              <a:t>Rap &amp; OPEV</a:t>
            </a:r>
            <a:endParaRPr lang="en-US" sz="9600" dirty="0">
              <a:latin typeface="Calisto MT" panose="02040603050505030304" pitchFamily="18" charset="0"/>
            </a:endParaRP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en-US" sz="9600" dirty="0">
                <a:latin typeface="Calisto MT" panose="02040603050505030304" pitchFamily="18" charset="0"/>
              </a:rPr>
              <a:t>Global Terrorism Index </a:t>
            </a:r>
            <a:r>
              <a:rPr lang="en-US" sz="9600" dirty="0">
                <a:latin typeface="Calisto MT" panose="02040603050505030304" pitchFamily="18" charset="0"/>
              </a:rPr>
              <a:t>2020 of the </a:t>
            </a:r>
            <a:r>
              <a:rPr lang="en-US" sz="9600" dirty="0">
                <a:latin typeface="Calisto MT" panose="02040603050505030304" pitchFamily="18" charset="0"/>
              </a:rPr>
              <a:t>IEP - GTD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en-US" sz="9600" dirty="0">
                <a:latin typeface="Calisto MT" panose="02040603050505030304" pitchFamily="18" charset="0"/>
              </a:rPr>
              <a:t>The </a:t>
            </a:r>
            <a:r>
              <a:rPr lang="en-US" sz="9600" dirty="0" err="1">
                <a:latin typeface="Calisto MT" panose="02040603050505030304" pitchFamily="18" charset="0"/>
              </a:rPr>
              <a:t>globalisation</a:t>
            </a:r>
            <a:r>
              <a:rPr lang="en-US" sz="9600" dirty="0">
                <a:latin typeface="Calisto MT" panose="02040603050505030304" pitchFamily="18" charset="0"/>
              </a:rPr>
              <a:t> of </a:t>
            </a:r>
            <a:r>
              <a:rPr lang="en-US" sz="9600" dirty="0">
                <a:latin typeface="Calisto MT" panose="02040603050505030304" pitchFamily="18" charset="0"/>
              </a:rPr>
              <a:t>CVE policies</a:t>
            </a:r>
            <a:r>
              <a:rPr lang="en-US" sz="9600" dirty="0">
                <a:latin typeface="Calisto MT" panose="02040603050505030304" pitchFamily="18" charset="0"/>
              </a:rPr>
              <a:t>, by TNI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en-US" sz="9600" dirty="0">
                <a:latin typeface="Calisto MT" panose="02040603050505030304" pitchFamily="18" charset="0"/>
              </a:rPr>
              <a:t>“</a:t>
            </a:r>
            <a:r>
              <a:rPr lang="en-US" sz="9600" dirty="0">
                <a:latin typeface="Calisto MT" panose="02040603050505030304" pitchFamily="18" charset="0"/>
              </a:rPr>
              <a:t>Resentment and Redemption: On the Mobilization of Dominant Group Victimhood,” by </a:t>
            </a:r>
            <a:r>
              <a:rPr lang="en-US" sz="9600" dirty="0" smtClean="0">
                <a:latin typeface="Calisto MT" panose="02040603050505030304" pitchFamily="18" charset="0"/>
              </a:rPr>
              <a:t>St</a:t>
            </a:r>
            <a:r>
              <a:rPr lang="en-US" sz="9600" dirty="0">
                <a:latin typeface="Calisto MT" panose="02040603050505030304" pitchFamily="18" charset="0"/>
              </a:rPr>
              <a:t>. </a:t>
            </a:r>
            <a:r>
              <a:rPr lang="en-US" sz="9600" dirty="0">
                <a:latin typeface="Calisto MT" panose="02040603050505030304" pitchFamily="18" charset="0"/>
              </a:rPr>
              <a:t>Andrews. 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en-US" sz="9600" dirty="0">
                <a:latin typeface="Calisto MT" panose="02040603050505030304" pitchFamily="18" charset="0"/>
              </a:rPr>
              <a:t>Engaging </a:t>
            </a:r>
            <a:r>
              <a:rPr lang="en-US" sz="9600" dirty="0">
                <a:latin typeface="Calisto MT" panose="02040603050505030304" pitchFamily="18" charset="0"/>
              </a:rPr>
              <a:t>women in countering violent extremism: avoiding </a:t>
            </a:r>
            <a:r>
              <a:rPr lang="en-US" sz="9600" dirty="0" err="1">
                <a:latin typeface="Calisto MT" panose="02040603050505030304" pitchFamily="18" charset="0"/>
              </a:rPr>
              <a:t>instrumentalisation</a:t>
            </a:r>
            <a:r>
              <a:rPr lang="en-US" sz="9600" dirty="0">
                <a:latin typeface="Calisto MT" panose="02040603050505030304" pitchFamily="18" charset="0"/>
              </a:rPr>
              <a:t> and furthering agency, by Sophie Giscard d’Estaing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endParaRPr lang="en-US" sz="3800" dirty="0">
              <a:latin typeface="Calisto MT" panose="0204060305050503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92;p2"/>
          <p:cNvSpPr txBox="1">
            <a:spLocks noGrp="1"/>
          </p:cNvSpPr>
          <p:nvPr>
            <p:ph type="body" idx="1"/>
          </p:nvPr>
        </p:nvSpPr>
        <p:spPr>
          <a:xfrm>
            <a:off x="270164" y="1473742"/>
            <a:ext cx="7460673" cy="4040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>
              <a:spcBef>
                <a:spcPts val="0"/>
              </a:spcBef>
              <a:buSzPts val="2800"/>
              <a:buNone/>
            </a:pPr>
            <a:r>
              <a:rPr lang="en-US" sz="9600" b="1" dirty="0">
                <a:solidFill>
                  <a:srgbClr val="C00000"/>
                </a:solidFill>
                <a:latin typeface="Calisto MT" panose="02040603050505030304" pitchFamily="18" charset="0"/>
              </a:rPr>
              <a:t>Trends&amp; Evolution of violent extremism in Europe</a:t>
            </a:r>
          </a:p>
          <a:p>
            <a:pPr marL="914400" lvl="0" indent="-914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+mj-lt"/>
              <a:buAutoNum type="arabicPeriod"/>
            </a:pPr>
            <a:endParaRPr lang="en-US" sz="7400" dirty="0" smtClean="0">
              <a:latin typeface="Calisto MT" panose="02040603050505030304" pitchFamily="18" charset="0"/>
            </a:endParaRP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en-US" sz="9600" dirty="0" smtClean="0">
                <a:latin typeface="Calisto MT" panose="02040603050505030304" pitchFamily="18" charset="0"/>
              </a:rPr>
              <a:t>Global </a:t>
            </a:r>
            <a:r>
              <a:rPr lang="en-US" sz="9600" dirty="0">
                <a:latin typeface="Calisto MT" panose="02040603050505030304" pitchFamily="18" charset="0"/>
              </a:rPr>
              <a:t>overall fall of deaths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en-US" sz="9600" dirty="0" smtClean="0">
                <a:latin typeface="Calisto MT" panose="02040603050505030304" pitchFamily="18" charset="0"/>
              </a:rPr>
              <a:t>Fall </a:t>
            </a:r>
            <a:r>
              <a:rPr lang="en-US" sz="9600" dirty="0">
                <a:latin typeface="Calisto MT" panose="02040603050505030304" pitchFamily="18" charset="0"/>
              </a:rPr>
              <a:t>of ISIL-related terrorism deaths </a:t>
            </a:r>
            <a:r>
              <a:rPr lang="en-US" sz="9600" dirty="0" smtClean="0">
                <a:latin typeface="Calisto MT" panose="02040603050505030304" pitchFamily="18" charset="0"/>
              </a:rPr>
              <a:t>since 2014 pick</a:t>
            </a:r>
            <a:endParaRPr lang="en-US" sz="9600" dirty="0">
              <a:latin typeface="Calisto MT" panose="02040603050505030304" pitchFamily="18" charset="0"/>
            </a:endParaRP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en-US" sz="9600" dirty="0" smtClean="0">
                <a:latin typeface="Calisto MT" panose="02040603050505030304" pitchFamily="18" charset="0"/>
              </a:rPr>
              <a:t>Political </a:t>
            </a:r>
            <a:r>
              <a:rPr lang="en-US" sz="9600" dirty="0">
                <a:latin typeface="Calisto MT" panose="02040603050505030304" pitchFamily="18" charset="0"/>
              </a:rPr>
              <a:t>violence is more relevant today than religious violence is Europe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en-US" sz="9600" dirty="0" smtClean="0">
                <a:latin typeface="Calisto MT" panose="02040603050505030304" pitchFamily="18" charset="0"/>
              </a:rPr>
              <a:t>Far-right </a:t>
            </a:r>
            <a:r>
              <a:rPr lang="en-US" sz="9600" dirty="0">
                <a:latin typeface="Calisto MT" panose="02040603050505030304" pitchFamily="18" charset="0"/>
              </a:rPr>
              <a:t>incidents have increased 250 per cent over the past 5 years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en-US" sz="9600" dirty="0" smtClean="0">
                <a:latin typeface="Calisto MT" panose="02040603050505030304" pitchFamily="18" charset="0"/>
              </a:rPr>
              <a:t>Political </a:t>
            </a:r>
            <a:r>
              <a:rPr lang="en-US" sz="9600" dirty="0">
                <a:latin typeface="Calisto MT" panose="02040603050505030304" pitchFamily="18" charset="0"/>
              </a:rPr>
              <a:t>violence is more publicly acceptable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en-US" sz="9600" dirty="0" smtClean="0">
                <a:latin typeface="Calisto MT" panose="02040603050505030304" pitchFamily="18" charset="0"/>
              </a:rPr>
              <a:t>New </a:t>
            </a:r>
            <a:r>
              <a:rPr lang="en-US" sz="9600" dirty="0">
                <a:latin typeface="Calisto MT" panose="02040603050505030304" pitchFamily="18" charset="0"/>
              </a:rPr>
              <a:t>trend: Dominant group victimhood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en-US" sz="9600" dirty="0" smtClean="0">
                <a:latin typeface="Calisto MT" panose="02040603050505030304" pitchFamily="18" charset="0"/>
              </a:rPr>
              <a:t>Human </a:t>
            </a:r>
            <a:r>
              <a:rPr lang="en-US" sz="9600" dirty="0">
                <a:latin typeface="Calisto MT" panose="02040603050505030304" pitchFamily="18" charset="0"/>
              </a:rPr>
              <a:t>Rights deteriorated markedly. #Trend: Forced deportations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endParaRPr lang="en-US" sz="3800" dirty="0">
              <a:latin typeface="Calisto MT" panose="02040603050505030304" pitchFamily="18" charset="0"/>
            </a:endParaRPr>
          </a:p>
        </p:txBody>
      </p:sp>
      <p:pic>
        <p:nvPicPr>
          <p:cNvPr id="6" name="Picture 2" descr="OPEV (@opevorg) | Twit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0"/>
            <a:ext cx="3810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0" y="249382"/>
            <a:ext cx="958788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SzPts val="2800"/>
            </a:pPr>
            <a:r>
              <a:rPr lang="en-US" sz="3000" b="1" dirty="0" smtClean="0">
                <a:solidFill>
                  <a:srgbClr val="C00000"/>
                </a:solidFill>
                <a:latin typeface="Calisto MT" panose="02040603050505030304" pitchFamily="18" charset="0"/>
              </a:rPr>
              <a:t>2.     Trends</a:t>
            </a:r>
            <a:r>
              <a:rPr lang="en-US" sz="3000" b="1" dirty="0">
                <a:solidFill>
                  <a:srgbClr val="C00000"/>
                </a:solidFill>
                <a:latin typeface="Calisto MT" panose="02040603050505030304" pitchFamily="18" charset="0"/>
              </a:rPr>
              <a:t>&amp; Evolution of violent extremism in </a:t>
            </a:r>
            <a:r>
              <a:rPr lang="en-US" sz="3000" b="1" dirty="0" smtClean="0">
                <a:solidFill>
                  <a:srgbClr val="C00000"/>
                </a:solidFill>
                <a:latin typeface="Calisto MT" panose="02040603050505030304" pitchFamily="18" charset="0"/>
              </a:rPr>
              <a:t>Europe</a:t>
            </a:r>
          </a:p>
          <a:p>
            <a:pPr lvl="0">
              <a:buSzPts val="2800"/>
            </a:pPr>
            <a:r>
              <a:rPr lang="en-US" sz="3000" b="1" dirty="0">
                <a:solidFill>
                  <a:srgbClr val="C00000"/>
                </a:solidFill>
                <a:latin typeface="Calisto MT" panose="02040603050505030304" pitchFamily="18" charset="0"/>
              </a:rPr>
              <a:t>	</a:t>
            </a:r>
            <a:r>
              <a:rPr lang="en-US" sz="30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#</a:t>
            </a:r>
            <a:r>
              <a:rPr lang="en-US" sz="3000" dirty="0" err="1" smtClean="0">
                <a:solidFill>
                  <a:schemeClr val="tx1"/>
                </a:solidFill>
                <a:latin typeface="Calisto MT" panose="02040603050505030304" pitchFamily="18" charset="0"/>
              </a:rPr>
              <a:t>GlobalFramework</a:t>
            </a:r>
            <a:endParaRPr lang="en-US" sz="30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  <p:pic>
        <p:nvPicPr>
          <p:cNvPr id="6" name="Imagen 5"/>
          <p:cNvPicPr/>
          <p:nvPr/>
        </p:nvPicPr>
        <p:blipFill>
          <a:blip r:embed="rId3"/>
          <a:stretch>
            <a:fillRect/>
          </a:stretch>
        </p:blipFill>
        <p:spPr>
          <a:xfrm>
            <a:off x="886690" y="1759527"/>
            <a:ext cx="10002983" cy="464127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/>
          <p:nvPr/>
        </p:nvPicPr>
        <p:blipFill>
          <a:blip r:embed="rId3"/>
          <a:stretch>
            <a:fillRect/>
          </a:stretch>
        </p:blipFill>
        <p:spPr>
          <a:xfrm>
            <a:off x="6728115" y="1759084"/>
            <a:ext cx="4313959" cy="4627853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4"/>
          <a:stretch>
            <a:fillRect/>
          </a:stretch>
        </p:blipFill>
        <p:spPr>
          <a:xfrm>
            <a:off x="812224" y="1786801"/>
            <a:ext cx="4632612" cy="4627853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0" y="249382"/>
            <a:ext cx="958788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SzPts val="2800"/>
            </a:pPr>
            <a:r>
              <a:rPr lang="en-US" sz="3000" b="1" dirty="0" smtClean="0">
                <a:solidFill>
                  <a:srgbClr val="C00000"/>
                </a:solidFill>
                <a:latin typeface="Calisto MT" panose="02040603050505030304" pitchFamily="18" charset="0"/>
              </a:rPr>
              <a:t>2.     Trends</a:t>
            </a:r>
            <a:r>
              <a:rPr lang="en-US" sz="3000" b="1" dirty="0">
                <a:solidFill>
                  <a:srgbClr val="C00000"/>
                </a:solidFill>
                <a:latin typeface="Calisto MT" panose="02040603050505030304" pitchFamily="18" charset="0"/>
              </a:rPr>
              <a:t>&amp; Evolution of violent extremism in </a:t>
            </a:r>
            <a:r>
              <a:rPr lang="en-US" sz="3000" b="1" dirty="0" smtClean="0">
                <a:solidFill>
                  <a:srgbClr val="C00000"/>
                </a:solidFill>
                <a:latin typeface="Calisto MT" panose="02040603050505030304" pitchFamily="18" charset="0"/>
              </a:rPr>
              <a:t>Europe</a:t>
            </a:r>
          </a:p>
          <a:p>
            <a:pPr lvl="0">
              <a:buSzPts val="2800"/>
            </a:pPr>
            <a:r>
              <a:rPr lang="en-US" sz="3000" b="1" dirty="0">
                <a:solidFill>
                  <a:srgbClr val="C00000"/>
                </a:solidFill>
                <a:latin typeface="Calisto MT" panose="02040603050505030304" pitchFamily="18" charset="0"/>
              </a:rPr>
              <a:t>	</a:t>
            </a:r>
            <a:r>
              <a:rPr lang="en-US" sz="30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#</a:t>
            </a:r>
            <a:r>
              <a:rPr lang="en-US" sz="3000" dirty="0" err="1" smtClean="0">
                <a:solidFill>
                  <a:schemeClr val="tx1"/>
                </a:solidFill>
                <a:latin typeface="Calisto MT" panose="02040603050505030304" pitchFamily="18" charset="0"/>
              </a:rPr>
              <a:t>GlobalFramework</a:t>
            </a:r>
            <a:endParaRPr lang="en-US" sz="30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249382"/>
            <a:ext cx="958788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SzPts val="2800"/>
            </a:pPr>
            <a:r>
              <a:rPr lang="en-US" sz="3000" b="1" dirty="0" smtClean="0">
                <a:solidFill>
                  <a:srgbClr val="C00000"/>
                </a:solidFill>
                <a:latin typeface="Calisto MT" panose="02040603050505030304" pitchFamily="18" charset="0"/>
              </a:rPr>
              <a:t>2.     Trends</a:t>
            </a:r>
            <a:r>
              <a:rPr lang="en-US" sz="3000" b="1" dirty="0">
                <a:solidFill>
                  <a:srgbClr val="C00000"/>
                </a:solidFill>
                <a:latin typeface="Calisto MT" panose="02040603050505030304" pitchFamily="18" charset="0"/>
              </a:rPr>
              <a:t>&amp; Evolution of violent extremism in </a:t>
            </a:r>
            <a:r>
              <a:rPr lang="en-US" sz="3000" b="1" dirty="0" smtClean="0">
                <a:solidFill>
                  <a:srgbClr val="C00000"/>
                </a:solidFill>
                <a:latin typeface="Calisto MT" panose="02040603050505030304" pitchFamily="18" charset="0"/>
              </a:rPr>
              <a:t>Europe</a:t>
            </a:r>
          </a:p>
          <a:p>
            <a:pPr lvl="0">
              <a:buSzPts val="2800"/>
            </a:pPr>
            <a:r>
              <a:rPr lang="en-US" sz="3000" b="1" dirty="0">
                <a:solidFill>
                  <a:srgbClr val="C00000"/>
                </a:solidFill>
                <a:latin typeface="Calisto MT" panose="02040603050505030304" pitchFamily="18" charset="0"/>
              </a:rPr>
              <a:t>	</a:t>
            </a:r>
            <a:r>
              <a:rPr lang="en-US" sz="30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#</a:t>
            </a:r>
            <a:r>
              <a:rPr lang="en-US" sz="3000" dirty="0" err="1" smtClean="0">
                <a:solidFill>
                  <a:schemeClr val="tx1"/>
                </a:solidFill>
                <a:latin typeface="Calisto MT" panose="02040603050505030304" pitchFamily="18" charset="0"/>
              </a:rPr>
              <a:t>ReligiousVsPolitical</a:t>
            </a:r>
            <a:r>
              <a:rPr lang="en-US" sz="30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 Violence</a:t>
            </a:r>
            <a:endParaRPr lang="en-US" sz="30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  <p:pic>
        <p:nvPicPr>
          <p:cNvPr id="5" name="Imagen 4"/>
          <p:cNvPicPr/>
          <p:nvPr/>
        </p:nvPicPr>
        <p:blipFill>
          <a:blip r:embed="rId2"/>
          <a:stretch>
            <a:fillRect/>
          </a:stretch>
        </p:blipFill>
        <p:spPr>
          <a:xfrm>
            <a:off x="872836" y="1482437"/>
            <a:ext cx="9961419" cy="458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941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0" y="249382"/>
            <a:ext cx="990527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SzPts val="2800"/>
            </a:pPr>
            <a:r>
              <a:rPr lang="en-US" sz="3000" b="1" dirty="0" smtClean="0">
                <a:solidFill>
                  <a:srgbClr val="C00000"/>
                </a:solidFill>
                <a:latin typeface="Calisto MT" panose="02040603050505030304" pitchFamily="18" charset="0"/>
              </a:rPr>
              <a:t>2.     Trends</a:t>
            </a:r>
            <a:r>
              <a:rPr lang="en-US" sz="3000" b="1" dirty="0">
                <a:solidFill>
                  <a:srgbClr val="C00000"/>
                </a:solidFill>
                <a:latin typeface="Calisto MT" panose="02040603050505030304" pitchFamily="18" charset="0"/>
              </a:rPr>
              <a:t>&amp; Evolution of violent extremism in </a:t>
            </a:r>
            <a:r>
              <a:rPr lang="en-US" sz="3000" b="1" dirty="0" smtClean="0">
                <a:solidFill>
                  <a:srgbClr val="C00000"/>
                </a:solidFill>
                <a:latin typeface="Calisto MT" panose="02040603050505030304" pitchFamily="18" charset="0"/>
              </a:rPr>
              <a:t>Europe</a:t>
            </a:r>
          </a:p>
          <a:p>
            <a:r>
              <a:rPr lang="en-US" sz="3000" b="1" dirty="0">
                <a:solidFill>
                  <a:srgbClr val="C00000"/>
                </a:solidFill>
                <a:latin typeface="Calisto MT" panose="02040603050505030304" pitchFamily="18" charset="0"/>
              </a:rPr>
              <a:t>	</a:t>
            </a:r>
            <a:r>
              <a:rPr lang="en-US" sz="30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#</a:t>
            </a:r>
            <a:r>
              <a:rPr lang="en-US" sz="3000" dirty="0">
                <a:solidFill>
                  <a:schemeClr val="tx1"/>
                </a:solidFill>
                <a:latin typeface="Calisto MT" panose="02040603050505030304" pitchFamily="18" charset="0"/>
              </a:rPr>
              <a:t>Shrinking space for civil society and </a:t>
            </a:r>
            <a:r>
              <a:rPr lang="en-US" sz="30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HRD in </a:t>
            </a:r>
            <a:r>
              <a:rPr lang="en-US" sz="3000" dirty="0">
                <a:solidFill>
                  <a:schemeClr val="tx1"/>
                </a:solidFill>
                <a:latin typeface="Calisto MT" panose="02040603050505030304" pitchFamily="18" charset="0"/>
              </a:rPr>
              <a:t>Europe</a:t>
            </a:r>
            <a:endParaRPr lang="ca-ES" sz="30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  <p:pic>
        <p:nvPicPr>
          <p:cNvPr id="5122" name="Picture 2" descr="NGOs under threat: Conference on the shrinking civil society space -  Newsro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28" y="1453284"/>
            <a:ext cx="11135881" cy="4961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5348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249382"/>
            <a:ext cx="958788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SzPts val="2800"/>
            </a:pPr>
            <a:r>
              <a:rPr lang="en-US" sz="3000" b="1" dirty="0" smtClean="0">
                <a:solidFill>
                  <a:srgbClr val="C00000"/>
                </a:solidFill>
                <a:latin typeface="Calisto MT" panose="02040603050505030304" pitchFamily="18" charset="0"/>
              </a:rPr>
              <a:t>2.     Trends</a:t>
            </a:r>
            <a:r>
              <a:rPr lang="en-US" sz="3000" b="1" dirty="0">
                <a:solidFill>
                  <a:srgbClr val="C00000"/>
                </a:solidFill>
                <a:latin typeface="Calisto MT" panose="02040603050505030304" pitchFamily="18" charset="0"/>
              </a:rPr>
              <a:t>&amp; Evolution of violent extremism in </a:t>
            </a:r>
            <a:r>
              <a:rPr lang="en-US" sz="3000" b="1" dirty="0" smtClean="0">
                <a:solidFill>
                  <a:srgbClr val="C00000"/>
                </a:solidFill>
                <a:latin typeface="Calisto MT" panose="02040603050505030304" pitchFamily="18" charset="0"/>
              </a:rPr>
              <a:t>Europe</a:t>
            </a:r>
          </a:p>
          <a:p>
            <a:pPr lvl="0">
              <a:buSzPts val="2800"/>
            </a:pPr>
            <a:r>
              <a:rPr lang="en-US" sz="3000" b="1" dirty="0">
                <a:solidFill>
                  <a:srgbClr val="C00000"/>
                </a:solidFill>
                <a:latin typeface="Calisto MT" panose="02040603050505030304" pitchFamily="18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#</a:t>
            </a:r>
            <a:r>
              <a:rPr lang="en-US" sz="2400" dirty="0">
                <a:solidFill>
                  <a:schemeClr val="tx1"/>
                </a:solidFill>
                <a:latin typeface="Calisto MT" panose="02040603050505030304" pitchFamily="18" charset="0"/>
              </a:rPr>
              <a:t>Trend</a:t>
            </a:r>
            <a:r>
              <a:rPr lang="en-US" sz="24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: </a:t>
            </a:r>
            <a:r>
              <a:rPr lang="ca-ES" sz="2400" dirty="0" err="1">
                <a:latin typeface="Calisto MT" panose="02040603050505030304" pitchFamily="18" charset="0"/>
              </a:rPr>
              <a:t>Mobilization</a:t>
            </a:r>
            <a:r>
              <a:rPr lang="ca-ES" sz="2400" dirty="0">
                <a:latin typeface="Calisto MT" panose="02040603050505030304" pitchFamily="18" charset="0"/>
              </a:rPr>
              <a:t> of Dominant </a:t>
            </a:r>
            <a:r>
              <a:rPr lang="ca-ES" sz="2400" dirty="0" smtClean="0">
                <a:latin typeface="Calisto MT" panose="02040603050505030304" pitchFamily="18" charset="0"/>
              </a:rPr>
              <a:t>Group </a:t>
            </a:r>
            <a:r>
              <a:rPr lang="ca-ES" sz="2400" dirty="0" err="1">
                <a:latin typeface="Calisto MT" panose="02040603050505030304" pitchFamily="18" charset="0"/>
              </a:rPr>
              <a:t>Victimhood</a:t>
            </a:r>
            <a:endParaRPr lang="en-US" sz="24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  <p:pic>
        <p:nvPicPr>
          <p:cNvPr id="3074" name="Picture 2" descr="Do we live in a victim culture? - Students For Liberty North Amer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0462"/>
            <a:ext cx="12192000" cy="510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80421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373</Words>
  <Application>Microsoft Office PowerPoint</Application>
  <PresentationFormat>Panorámica</PresentationFormat>
  <Paragraphs>56</Paragraphs>
  <Slides>11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Calisto MT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Luca Gervasoni Vila</dc:creator>
  <cp:lastModifiedBy>Luca Gervasoni Vila</cp:lastModifiedBy>
  <cp:revision>7</cp:revision>
  <dcterms:created xsi:type="dcterms:W3CDTF">2019-10-23T07:25:45Z</dcterms:created>
  <dcterms:modified xsi:type="dcterms:W3CDTF">2021-04-26T12:27:17Z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0x0101000DD9BB7491D7B34F889100AA487B2B3F</vt:lpwstr>
  </property>
</Properties>
</file>