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handoutMasterIdLst>
    <p:handoutMasterId r:id="rId38"/>
  </p:handoutMasterIdLst>
  <p:sldIdLst>
    <p:sldId id="266" r:id="rId2"/>
    <p:sldId id="275" r:id="rId3"/>
    <p:sldId id="517" r:id="rId4"/>
    <p:sldId id="437" r:id="rId5"/>
    <p:sldId id="276" r:id="rId6"/>
    <p:sldId id="279" r:id="rId7"/>
    <p:sldId id="520" r:id="rId8"/>
    <p:sldId id="559" r:id="rId9"/>
    <p:sldId id="560" r:id="rId10"/>
    <p:sldId id="281" r:id="rId11"/>
    <p:sldId id="561" r:id="rId12"/>
    <p:sldId id="283" r:id="rId13"/>
    <p:sldId id="284" r:id="rId14"/>
    <p:sldId id="564" r:id="rId15"/>
    <p:sldId id="565" r:id="rId16"/>
    <p:sldId id="566" r:id="rId17"/>
    <p:sldId id="567" r:id="rId18"/>
    <p:sldId id="286" r:id="rId19"/>
    <p:sldId id="569" r:id="rId20"/>
    <p:sldId id="570" r:id="rId21"/>
    <p:sldId id="573" r:id="rId22"/>
    <p:sldId id="574" r:id="rId23"/>
    <p:sldId id="582" r:id="rId24"/>
    <p:sldId id="422" r:id="rId25"/>
    <p:sldId id="598" r:id="rId26"/>
    <p:sldId id="438" r:id="rId27"/>
    <p:sldId id="439" r:id="rId28"/>
    <p:sldId id="599" r:id="rId29"/>
    <p:sldId id="427" r:id="rId30"/>
    <p:sldId id="604" r:id="rId31"/>
    <p:sldId id="596" r:id="rId32"/>
    <p:sldId id="597" r:id="rId33"/>
    <p:sldId id="469" r:id="rId34"/>
    <p:sldId id="301" r:id="rId35"/>
    <p:sldId id="59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Onderdelinden" initials="CO" lastIdx="1" clrIdx="0">
    <p:extLst>
      <p:ext uri="{19B8F6BF-5375-455C-9EA6-DF929625EA0E}">
        <p15:presenceInfo xmlns:p15="http://schemas.microsoft.com/office/powerpoint/2012/main" userId="f4e5822e236d77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32C45"/>
    <a:srgbClr val="0770B1"/>
    <a:srgbClr val="69B6E1"/>
    <a:srgbClr val="E6F3FA"/>
    <a:srgbClr val="79BDE4"/>
    <a:srgbClr val="084092"/>
    <a:srgbClr val="FF7575"/>
    <a:srgbClr val="6684D0"/>
    <a:srgbClr val="347C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58947" autoAdjust="0"/>
  </p:normalViewPr>
  <p:slideViewPr>
    <p:cSldViewPr>
      <p:cViewPr varScale="1">
        <p:scale>
          <a:sx n="64" d="100"/>
          <a:sy n="64" d="100"/>
        </p:scale>
        <p:origin x="262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28"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custT="1">
        <dgm:style>
          <a:lnRef idx="2">
            <a:schemeClr val="accent2"/>
          </a:lnRef>
          <a:fillRef idx="1">
            <a:schemeClr val="lt1"/>
          </a:fillRef>
          <a:effectRef idx="0">
            <a:schemeClr val="accent2"/>
          </a:effectRef>
          <a:fontRef idx="minor">
            <a:schemeClr val="dk1"/>
          </a:fontRef>
        </dgm:style>
      </dgm:prSet>
      <dgm:spPr>
        <a:ln w="6350"/>
      </dgm:spPr>
      <dgm:t>
        <a:bodyPr/>
        <a:lstStyle/>
        <a:p>
          <a:r>
            <a:rPr lang="nl-NL" sz="1300" noProof="0" dirty="0"/>
            <a:t>7 workshops</a:t>
          </a:r>
        </a:p>
      </dgm:t>
    </dgm:pt>
    <dgm:pt modelId="{67B047AC-5AE9-4250-9D9D-D73FBAE422FB}" type="parTrans" cxnId="{90506768-F10F-49F3-9433-F4709B2846B4}">
      <dgm:prSet/>
      <dgm:spPr/>
      <dgm:t>
        <a:bodyPr/>
        <a:lstStyle/>
        <a:p>
          <a:endParaRPr lang="bg-BG" sz="1300"/>
        </a:p>
      </dgm:t>
    </dgm:pt>
    <dgm:pt modelId="{454B882B-B4B3-4397-B241-18A1CBB645F5}" type="sibTrans" cxnId="{90506768-F10F-49F3-9433-F4709B2846B4}">
      <dgm:prSet/>
      <dgm:spPr/>
      <dgm:t>
        <a:bodyPr/>
        <a:lstStyle/>
        <a:p>
          <a:endParaRPr lang="bg-BG" sz="1300"/>
        </a:p>
      </dgm:t>
    </dgm:pt>
    <dgm:pt modelId="{09F9ABEF-B2BF-4A07-8BE5-90EA9C05A4EB}">
      <dgm:prSet phldrT="[Текст]" custT="1">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sz="1300" noProof="0" dirty="0"/>
            <a:t>Versterken individu</a:t>
          </a:r>
        </a:p>
      </dgm:t>
    </dgm:pt>
    <dgm:pt modelId="{B5CF837E-6209-478F-821D-AD64B7DB5A1B}" type="parTrans" cxnId="{89D8AE80-50B2-43BB-ABC4-82DDAE79D83A}">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sz="1300" noProof="0" dirty="0"/>
        </a:p>
      </dgm:t>
    </dgm:pt>
    <dgm:pt modelId="{154EDBDF-281A-4167-87B4-8F17F0FBD233}" type="sibTrans" cxnId="{89D8AE80-50B2-43BB-ABC4-82DDAE79D83A}">
      <dgm:prSet/>
      <dgm:spPr/>
      <dgm:t>
        <a:bodyPr/>
        <a:lstStyle/>
        <a:p>
          <a:endParaRPr lang="bg-BG" sz="1300"/>
        </a:p>
      </dgm:t>
    </dgm:pt>
    <dgm:pt modelId="{40A2E41F-ABE3-4D51-B18A-5C56588AD171}">
      <dgm:prSet phldrT="[Текст]" custT="1">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sz="1300" noProof="0" dirty="0"/>
            <a:t>Coaching en ouderschap</a:t>
          </a:r>
        </a:p>
      </dgm:t>
    </dgm:pt>
    <dgm:pt modelId="{BB19E469-E94A-4068-987F-72537B5F4E6D}" type="parTrans" cxnId="{B9F8F689-70E3-40B3-9CC4-C3AC76B3D5AE}">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sz="1300" noProof="0" dirty="0"/>
        </a:p>
      </dgm:t>
    </dgm:pt>
    <dgm:pt modelId="{26A76DF0-AB15-46EC-92AD-2F7A9C175DC8}" type="sibTrans" cxnId="{B9F8F689-70E3-40B3-9CC4-C3AC76B3D5AE}">
      <dgm:prSet/>
      <dgm:spPr/>
      <dgm:t>
        <a:bodyPr/>
        <a:lstStyle/>
        <a:p>
          <a:endParaRPr lang="bg-BG" sz="1300"/>
        </a:p>
      </dgm:t>
    </dgm:pt>
    <dgm:pt modelId="{AC4F34C2-CEE4-4B47-AA9F-42894A27C7E1}">
      <dgm:prSet phldrT="[Текст]" custT="1">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sz="1300" noProof="0" dirty="0"/>
            <a:t>Kritisch denken</a:t>
          </a:r>
        </a:p>
      </dgm:t>
    </dgm:pt>
    <dgm:pt modelId="{5354FDFA-52C1-4D5E-81A9-86DD5BDC258F}" type="parTrans" cxnId="{76DD1A95-BD0D-44B2-A67C-7E984DA4D8DC}">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sz="1300" noProof="0" dirty="0"/>
        </a:p>
      </dgm:t>
    </dgm:pt>
    <dgm:pt modelId="{4C331381-3932-43CD-A9F0-AFE94B49D441}" type="sibTrans" cxnId="{76DD1A95-BD0D-44B2-A67C-7E984DA4D8DC}">
      <dgm:prSet/>
      <dgm:spPr/>
      <dgm:t>
        <a:bodyPr/>
        <a:lstStyle/>
        <a:p>
          <a:endParaRPr lang="bg-BG" sz="1300"/>
        </a:p>
      </dgm:t>
    </dgm:pt>
    <dgm:pt modelId="{A53A0010-F5D8-47BA-AFC4-0B143B3500FD}">
      <dgm:prSet phldrT="[Текст]" custT="1">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sz="1300" noProof="0" dirty="0"/>
            <a:t>Versterken gemeenschap</a:t>
          </a:r>
        </a:p>
      </dgm:t>
    </dgm:pt>
    <dgm:pt modelId="{BC4EC194-9265-428A-9048-D28D99F7F0EE}" type="parTrans" cxnId="{409182A5-65D4-4B96-AC61-B1BCC8CD9400}">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sz="1300" noProof="0" dirty="0"/>
        </a:p>
      </dgm:t>
    </dgm:pt>
    <dgm:pt modelId="{0EF5FB30-CD44-46A6-8524-A4539E296BEB}" type="sibTrans" cxnId="{409182A5-65D4-4B96-AC61-B1BCC8CD9400}">
      <dgm:prSet/>
      <dgm:spPr/>
      <dgm:t>
        <a:bodyPr/>
        <a:lstStyle/>
        <a:p>
          <a:endParaRPr lang="bg-BG" sz="1300"/>
        </a:p>
      </dgm:t>
    </dgm:pt>
    <dgm:pt modelId="{FAD44CEE-8D1B-4297-A050-B08635A8E238}">
      <dgm:prSet phldrT="[Текст]" custT="1">
        <dgm:style>
          <a:lnRef idx="2">
            <a:schemeClr val="accent3">
              <a:shade val="50000"/>
            </a:schemeClr>
          </a:lnRef>
          <a:fillRef idx="1">
            <a:schemeClr val="accent3"/>
          </a:fillRef>
          <a:effectRef idx="0">
            <a:schemeClr val="accent3"/>
          </a:effectRef>
          <a:fontRef idx="minor">
            <a:schemeClr val="lt1"/>
          </a:fontRef>
        </dgm:style>
      </dgm:prSet>
      <dgm:spPr>
        <a:ln w="6350"/>
      </dgm:spPr>
      <dgm:t>
        <a:bodyPr/>
        <a:lstStyle/>
        <a:p>
          <a:r>
            <a:rPr lang="nl-NL" sz="1300" noProof="0" dirty="0"/>
            <a:t>Overheidsoptreden</a:t>
          </a:r>
        </a:p>
      </dgm:t>
    </dgm:pt>
    <dgm:pt modelId="{89B24F05-2335-4029-B3E2-2240874102AE}" type="parTrans" cxnId="{C4C0C65E-4E1B-4375-8187-5CE7B5BC02F2}">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nl-NL" sz="1300" noProof="0" dirty="0"/>
        </a:p>
      </dgm:t>
    </dgm:pt>
    <dgm:pt modelId="{69415AC5-28F2-4AF2-A1BA-837FD53BA55F}" type="sibTrans" cxnId="{C4C0C65E-4E1B-4375-8187-5CE7B5BC02F2}">
      <dgm:prSet/>
      <dgm:spPr/>
      <dgm:t>
        <a:bodyPr/>
        <a:lstStyle/>
        <a:p>
          <a:endParaRPr lang="bg-BG" sz="1300"/>
        </a:p>
      </dgm:t>
    </dgm:pt>
    <dgm:pt modelId="{32C88652-3E9B-4DE4-801A-CB6156919216}">
      <dgm:prSet phldrT="[Текст]" custT="1">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sz="1300" noProof="0" dirty="0"/>
            <a:t>Omgaan met boosheid</a:t>
          </a:r>
        </a:p>
      </dgm:t>
    </dgm:pt>
    <dgm:pt modelId="{CFA07B40-0A76-4EEF-935E-0B9A5F64831F}" type="parTrans" cxnId="{29D31393-635C-4457-BFD6-418031BEB423}">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sz="1300" noProof="0" dirty="0"/>
        </a:p>
      </dgm:t>
    </dgm:pt>
    <dgm:pt modelId="{98CFE5ED-AA75-416D-A6E3-725751EE65C5}" type="sibTrans" cxnId="{29D31393-635C-4457-BFD6-418031BEB423}">
      <dgm:prSet/>
      <dgm:spPr/>
      <dgm:t>
        <a:bodyPr/>
        <a:lstStyle/>
        <a:p>
          <a:endParaRPr lang="bg-BG" sz="1300"/>
        </a:p>
      </dgm:t>
    </dgm:pt>
    <dgm:pt modelId="{8C9D3A07-DD02-49C1-90C1-CE0B6AD9C020}">
      <dgm:prSet phldrT="[Текст]" custT="1">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sz="1300" noProof="0" dirty="0"/>
            <a:t>Narratieven en identiteit</a:t>
          </a:r>
        </a:p>
      </dgm:t>
    </dgm:pt>
    <dgm:pt modelId="{14D6DE97-6EA6-4AD1-88E9-2B619A6861A6}" type="parTrans" cxnId="{DC6AF105-0F5B-4019-8BCF-BDD52806AC3B}">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sz="1300" noProof="0" dirty="0"/>
        </a:p>
      </dgm:t>
    </dgm:pt>
    <dgm:pt modelId="{E180E9E8-8C69-4D10-AFF5-218FFE9447A7}" type="sibTrans" cxnId="{DC6AF105-0F5B-4019-8BCF-BDD52806AC3B}">
      <dgm:prSet/>
      <dgm:spPr/>
      <dgm:t>
        <a:bodyPr/>
        <a:lstStyle/>
        <a:p>
          <a:endParaRPr lang="bg-BG" sz="1300"/>
        </a:p>
      </dgm:t>
    </dgm:pt>
    <dgm:pt modelId="{2FA50617-274B-4A05-A624-9EF6FBF155D6}">
      <dgm:prSet phldrT="[Текст]" custT="1">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sz="1300" noProof="0" dirty="0"/>
            <a:t>Constructief discussiëren</a:t>
          </a:r>
        </a:p>
      </dgm:t>
    </dgm:pt>
    <dgm:pt modelId="{379192E5-61A0-4A64-B468-CD4B9AD57720}" type="parTrans" cxnId="{6DFB85E6-D767-4E1C-84A5-351A25D8277F}">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sz="1300" noProof="0" dirty="0"/>
        </a:p>
      </dgm:t>
    </dgm:pt>
    <dgm:pt modelId="{A059176A-EB26-409E-8B08-6BFB16D5062A}" type="sibTrans" cxnId="{6DFB85E6-D767-4E1C-84A5-351A25D8277F}">
      <dgm:prSet/>
      <dgm:spPr/>
      <dgm:t>
        <a:bodyPr/>
        <a:lstStyle/>
        <a:p>
          <a:endParaRPr lang="bg-BG" sz="1300"/>
        </a:p>
      </dgm:t>
    </dgm:pt>
    <dgm:pt modelId="{E206CC4B-3BBF-46E4-9A4B-DEC67CDB2521}">
      <dgm:prSet phldrT="[Текст]" custT="1">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sz="1300" noProof="0" dirty="0"/>
            <a:t>Conflicthantering</a:t>
          </a:r>
        </a:p>
      </dgm:t>
    </dgm:pt>
    <dgm:pt modelId="{EBBAAE07-4105-4D1E-9450-784A749575FD}" type="parTrans" cxnId="{5F77E642-6402-4892-BCBC-657F275B302F}">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sz="1300" noProof="0" dirty="0"/>
        </a:p>
      </dgm:t>
    </dgm:pt>
    <dgm:pt modelId="{B34881EF-91B0-4F0E-A693-BB2E277B0699}" type="sibTrans" cxnId="{5F77E642-6402-4892-BCBC-657F275B302F}">
      <dgm:prSet/>
      <dgm:spPr/>
      <dgm:t>
        <a:bodyPr/>
        <a:lstStyle/>
        <a:p>
          <a:endParaRPr lang="bg-BG" sz="1300"/>
        </a:p>
      </dgm:t>
    </dgm:pt>
    <dgm:pt modelId="{70AD3DE8-C3E7-4DA4-9DD2-28C856F61735}">
      <dgm:prSet phldrT="[Текст]"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NL" sz="1300" noProof="0" dirty="0"/>
            <a:t>Proportionele overheidsreactie</a:t>
          </a:r>
        </a:p>
      </dgm:t>
    </dgm:pt>
    <dgm:pt modelId="{1157283B-11A0-4E51-A396-6E89AC9314EC}" type="parTrans" cxnId="{C769C8BF-B8A9-4314-BDD2-75E1F1AC12E9}">
      <dgm:prSet custT="1">
        <dgm:style>
          <a:lnRef idx="2">
            <a:schemeClr val="accent3">
              <a:shade val="50000"/>
            </a:schemeClr>
          </a:lnRef>
          <a:fillRef idx="1">
            <a:schemeClr val="accent3"/>
          </a:fillRef>
          <a:effectRef idx="0">
            <a:schemeClr val="accent3"/>
          </a:effectRef>
          <a:fontRef idx="minor">
            <a:schemeClr val="lt1"/>
          </a:fontRef>
        </dgm:style>
      </dgm:prSet>
      <dgm:spPr>
        <a:ln w="6350"/>
      </dgm:spPr>
      <dgm:t>
        <a:bodyPr/>
        <a:lstStyle/>
        <a:p>
          <a:endParaRPr lang="nl-NL" sz="1300" noProof="0" dirty="0"/>
        </a:p>
      </dgm:t>
    </dgm:pt>
    <dgm:pt modelId="{18E1ADA6-3087-4470-B564-8CE1487DCD05}" type="sibTrans" cxnId="{C769C8BF-B8A9-4314-BDD2-75E1F1AC12E9}">
      <dgm:prSet/>
      <dgm:spPr/>
      <dgm:t>
        <a:bodyPr/>
        <a:lstStyle/>
        <a:p>
          <a:endParaRPr lang="bg-BG" sz="1300"/>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custScaleX="115408">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custScaleX="115408">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custScaleX="115408">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5" qsCatId="simple" csTypeId="urn:microsoft.com/office/officeart/2005/8/colors/colorful3" csCatId="colorful" phldr="1"/>
      <dgm:spPr/>
    </dgm:pt>
    <dgm:pt modelId="{EE08189B-9319-4DB3-916F-71B0975BEE5F}">
      <dgm:prSet phldrT="[Tekst]"/>
      <dgm:spPr>
        <a:solidFill>
          <a:srgbClr val="0081E2"/>
        </a:solidFill>
      </dgm:spPr>
      <dgm:t>
        <a:bodyPr/>
        <a:lstStyle/>
        <a:p>
          <a:r>
            <a:rPr lang="nl-NL" noProof="0" dirty="0"/>
            <a:t>Activisme</a:t>
          </a:r>
        </a:p>
      </dgm:t>
    </dgm:pt>
    <dgm:pt modelId="{08011D04-F600-4DED-9725-C145ABE9233D}" type="parTrans" cxnId="{BDD5A39D-9BCB-4F30-8F3C-BEABBD52635F}">
      <dgm:prSet/>
      <dgm:spPr/>
      <dgm:t>
        <a:bodyPr/>
        <a:lstStyle/>
        <a:p>
          <a:endParaRPr lang="nl-NL" noProof="0" dirty="0"/>
        </a:p>
      </dgm:t>
    </dgm:pt>
    <dgm:pt modelId="{DC40A789-26AA-450F-A53E-0C951985243D}" type="sibTrans" cxnId="{BDD5A39D-9BCB-4F30-8F3C-BEABBD52635F}">
      <dgm:prSet/>
      <dgm:spPr/>
      <dgm:t>
        <a:bodyPr/>
        <a:lstStyle/>
        <a:p>
          <a:endParaRPr lang="nl-NL" noProof="0" dirty="0"/>
        </a:p>
      </dgm:t>
    </dgm:pt>
    <dgm:pt modelId="{74C5CB35-9529-42D3-AC54-531F67E188E7}">
      <dgm:prSet phldrT="[Tekst]"/>
      <dgm:spPr>
        <a:solidFill>
          <a:srgbClr val="0046D2"/>
        </a:solidFill>
      </dgm:spPr>
      <dgm:t>
        <a:bodyPr/>
        <a:lstStyle/>
        <a:p>
          <a:r>
            <a:rPr lang="nl-NL" noProof="0" dirty="0"/>
            <a:t>Extremisme</a:t>
          </a:r>
        </a:p>
      </dgm:t>
    </dgm:pt>
    <dgm:pt modelId="{864C795A-64E5-4963-939D-25E176DBE76F}" type="parTrans" cxnId="{CE412A96-9486-4446-A3D8-4960293AE921}">
      <dgm:prSet/>
      <dgm:spPr/>
      <dgm:t>
        <a:bodyPr/>
        <a:lstStyle/>
        <a:p>
          <a:endParaRPr lang="nl-NL" noProof="0" dirty="0"/>
        </a:p>
      </dgm:t>
    </dgm:pt>
    <dgm:pt modelId="{B6EA34E2-E80A-4A5E-95A6-FEC6DD3391BE}" type="sibTrans" cxnId="{CE412A96-9486-4446-A3D8-4960293AE921}">
      <dgm:prSet/>
      <dgm:spPr/>
      <dgm:t>
        <a:bodyPr/>
        <a:lstStyle/>
        <a:p>
          <a:endParaRPr lang="nl-NL" noProof="0" dirty="0"/>
        </a:p>
      </dgm:t>
    </dgm:pt>
    <dgm:pt modelId="{642E41CF-7B9D-490A-81AC-5BFCDAC3754A}">
      <dgm:prSet phldrT="[Tekst]"/>
      <dgm:spPr>
        <a:solidFill>
          <a:srgbClr val="1E2F60"/>
        </a:solidFill>
      </dgm:spPr>
      <dgm:t>
        <a:bodyPr/>
        <a:lstStyle/>
        <a:p>
          <a:r>
            <a:rPr lang="nl-NL" noProof="0" dirty="0"/>
            <a:t>Terrorisme</a:t>
          </a:r>
        </a:p>
      </dgm:t>
    </dgm:pt>
    <dgm:pt modelId="{CE7C29A1-A1E7-41E3-8CEC-D3621E311718}" type="parTrans" cxnId="{DC129434-BC12-42F4-983C-81BB0981FC5D}">
      <dgm:prSet/>
      <dgm:spPr/>
      <dgm:t>
        <a:bodyPr/>
        <a:lstStyle/>
        <a:p>
          <a:endParaRPr lang="nl-NL" noProof="0" dirty="0"/>
        </a:p>
      </dgm:t>
    </dgm:pt>
    <dgm:pt modelId="{216DFCCA-E31F-45A7-9F35-543A2F4A44DE}" type="sibTrans" cxnId="{DC129434-BC12-42F4-983C-81BB0981FC5D}">
      <dgm:prSet/>
      <dgm:spPr/>
      <dgm:t>
        <a:bodyPr/>
        <a:lstStyle/>
        <a:p>
          <a:endParaRPr lang="nl-NL" noProof="0" dirty="0"/>
        </a:p>
      </dgm:t>
    </dgm:pt>
    <dgm:pt modelId="{782537E3-4C85-4D3E-9ADA-EE238DC9903D}">
      <dgm:prSet/>
      <dgm:spPr/>
      <dgm:t>
        <a:bodyPr/>
        <a:lstStyle/>
        <a:p>
          <a:r>
            <a:rPr lang="nl-NL" noProof="0" dirty="0"/>
            <a:t>Gewelddadig extremisme</a:t>
          </a:r>
        </a:p>
      </dgm:t>
    </dgm:pt>
    <dgm:pt modelId="{85D68EDF-E4CA-478D-9653-A9D596AECD76}" type="parTrans" cxnId="{BA1D6472-B170-4D29-9392-C88E7B6A2EC6}">
      <dgm:prSet/>
      <dgm:spPr/>
      <dgm:t>
        <a:bodyPr/>
        <a:lstStyle/>
        <a:p>
          <a:endParaRPr lang="nl-NL" noProof="0" dirty="0"/>
        </a:p>
      </dgm:t>
    </dgm:pt>
    <dgm:pt modelId="{8AC84649-BB4F-493C-9858-460493BBC777}" type="sibTrans" cxnId="{BA1D6472-B170-4D29-9392-C88E7B6A2EC6}">
      <dgm:prSet/>
      <dgm:spPr/>
      <dgm:t>
        <a:bodyPr/>
        <a:lstStyle/>
        <a:p>
          <a:endParaRPr lang="nl-NL" noProof="0" dirty="0"/>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5" qsCatId="simple" csTypeId="urn:microsoft.com/office/officeart/2005/8/colors/colorful3" csCatId="colorful" phldr="1"/>
      <dgm:spPr/>
    </dgm:pt>
    <dgm:pt modelId="{EE08189B-9319-4DB3-916F-71B0975BEE5F}">
      <dgm:prSet phldrT="[Tekst]"/>
      <dgm:spPr>
        <a:solidFill>
          <a:srgbClr val="0081E2"/>
        </a:solidFill>
      </dgm:spPr>
      <dgm:t>
        <a:bodyPr/>
        <a:lstStyle/>
        <a:p>
          <a:r>
            <a:rPr lang="nl-NL" noProof="0" dirty="0"/>
            <a:t>Activisme</a:t>
          </a:r>
        </a:p>
      </dgm:t>
    </dgm:pt>
    <dgm:pt modelId="{08011D04-F600-4DED-9725-C145ABE9233D}" type="parTrans" cxnId="{BDD5A39D-9BCB-4F30-8F3C-BEABBD52635F}">
      <dgm:prSet/>
      <dgm:spPr/>
      <dgm:t>
        <a:bodyPr/>
        <a:lstStyle/>
        <a:p>
          <a:endParaRPr lang="nl-NL" noProof="0" dirty="0"/>
        </a:p>
      </dgm:t>
    </dgm:pt>
    <dgm:pt modelId="{DC40A789-26AA-450F-A53E-0C951985243D}" type="sibTrans" cxnId="{BDD5A39D-9BCB-4F30-8F3C-BEABBD52635F}">
      <dgm:prSet/>
      <dgm:spPr/>
      <dgm:t>
        <a:bodyPr/>
        <a:lstStyle/>
        <a:p>
          <a:endParaRPr lang="nl-NL" noProof="0" dirty="0"/>
        </a:p>
      </dgm:t>
    </dgm:pt>
    <dgm:pt modelId="{74C5CB35-9529-42D3-AC54-531F67E188E7}">
      <dgm:prSet phldrT="[Tekst]"/>
      <dgm:spPr>
        <a:solidFill>
          <a:srgbClr val="0046D2"/>
        </a:solidFill>
      </dgm:spPr>
      <dgm:t>
        <a:bodyPr/>
        <a:lstStyle/>
        <a:p>
          <a:r>
            <a:rPr lang="nl-NL" noProof="0" dirty="0"/>
            <a:t>Extremisme</a:t>
          </a:r>
        </a:p>
      </dgm:t>
    </dgm:pt>
    <dgm:pt modelId="{864C795A-64E5-4963-939D-25E176DBE76F}" type="parTrans" cxnId="{CE412A96-9486-4446-A3D8-4960293AE921}">
      <dgm:prSet/>
      <dgm:spPr/>
      <dgm:t>
        <a:bodyPr/>
        <a:lstStyle/>
        <a:p>
          <a:endParaRPr lang="nl-NL" noProof="0" dirty="0"/>
        </a:p>
      </dgm:t>
    </dgm:pt>
    <dgm:pt modelId="{B6EA34E2-E80A-4A5E-95A6-FEC6DD3391BE}" type="sibTrans" cxnId="{CE412A96-9486-4446-A3D8-4960293AE921}">
      <dgm:prSet/>
      <dgm:spPr/>
      <dgm:t>
        <a:bodyPr/>
        <a:lstStyle/>
        <a:p>
          <a:endParaRPr lang="nl-NL" noProof="0" dirty="0"/>
        </a:p>
      </dgm:t>
    </dgm:pt>
    <dgm:pt modelId="{642E41CF-7B9D-490A-81AC-5BFCDAC3754A}">
      <dgm:prSet phldrT="[Tekst]"/>
      <dgm:spPr>
        <a:solidFill>
          <a:srgbClr val="1E2F60"/>
        </a:solidFill>
      </dgm:spPr>
      <dgm:t>
        <a:bodyPr/>
        <a:lstStyle/>
        <a:p>
          <a:r>
            <a:rPr lang="nl-NL" noProof="0" dirty="0"/>
            <a:t>Terrorisme</a:t>
          </a:r>
        </a:p>
      </dgm:t>
    </dgm:pt>
    <dgm:pt modelId="{CE7C29A1-A1E7-41E3-8CEC-D3621E311718}" type="parTrans" cxnId="{DC129434-BC12-42F4-983C-81BB0981FC5D}">
      <dgm:prSet/>
      <dgm:spPr/>
      <dgm:t>
        <a:bodyPr/>
        <a:lstStyle/>
        <a:p>
          <a:endParaRPr lang="nl-NL" noProof="0" dirty="0"/>
        </a:p>
      </dgm:t>
    </dgm:pt>
    <dgm:pt modelId="{216DFCCA-E31F-45A7-9F35-543A2F4A44DE}" type="sibTrans" cxnId="{DC129434-BC12-42F4-983C-81BB0981FC5D}">
      <dgm:prSet/>
      <dgm:spPr/>
      <dgm:t>
        <a:bodyPr/>
        <a:lstStyle/>
        <a:p>
          <a:endParaRPr lang="nl-NL" noProof="0" dirty="0"/>
        </a:p>
      </dgm:t>
    </dgm:pt>
    <dgm:pt modelId="{782537E3-4C85-4D3E-9ADA-EE238DC9903D}">
      <dgm:prSet/>
      <dgm:spPr/>
      <dgm:t>
        <a:bodyPr/>
        <a:lstStyle/>
        <a:p>
          <a:r>
            <a:rPr lang="nl-NL" noProof="0" dirty="0"/>
            <a:t>Gewelddadig extremisme</a:t>
          </a:r>
        </a:p>
      </dgm:t>
    </dgm:pt>
    <dgm:pt modelId="{85D68EDF-E4CA-478D-9653-A9D596AECD76}" type="parTrans" cxnId="{BA1D6472-B170-4D29-9392-C88E7B6A2EC6}">
      <dgm:prSet/>
      <dgm:spPr/>
      <dgm:t>
        <a:bodyPr/>
        <a:lstStyle/>
        <a:p>
          <a:endParaRPr lang="nl-NL" noProof="0" dirty="0"/>
        </a:p>
      </dgm:t>
    </dgm:pt>
    <dgm:pt modelId="{8AC84649-BB4F-493C-9858-460493BBC777}" type="sibTrans" cxnId="{BA1D6472-B170-4D29-9392-C88E7B6A2EC6}">
      <dgm:prSet/>
      <dgm:spPr/>
      <dgm:t>
        <a:bodyPr/>
        <a:lstStyle/>
        <a:p>
          <a:endParaRPr lang="nl-NL" noProof="0" dirty="0"/>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FD9A55-A18B-4A52-973B-97113589379A}"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GB"/>
        </a:p>
      </dgm:t>
    </dgm:pt>
    <dgm:pt modelId="{19FD1053-2961-40F5-9280-E54075F88DBF}">
      <dgm:prSet phldrT="[Tekst]"/>
      <dgm:spPr/>
      <dgm:t>
        <a:bodyPr/>
        <a:lstStyle/>
        <a:p>
          <a:r>
            <a:rPr lang="en-GB" dirty="0"/>
            <a:t>Single issue</a:t>
          </a:r>
        </a:p>
      </dgm:t>
    </dgm:pt>
    <dgm:pt modelId="{9FF0F144-4264-434D-87C8-11924C337AAF}" type="parTrans" cxnId="{7C56DC39-1033-481F-A769-82A45EADFA30}">
      <dgm:prSet/>
      <dgm:spPr/>
      <dgm:t>
        <a:bodyPr/>
        <a:lstStyle/>
        <a:p>
          <a:endParaRPr lang="en-GB"/>
        </a:p>
      </dgm:t>
    </dgm:pt>
    <dgm:pt modelId="{E6D28C3E-C4C5-46B8-95A6-5DDA3D366BF4}" type="sibTrans" cxnId="{7C56DC39-1033-481F-A769-82A45EADFA30}">
      <dgm:prSet/>
      <dgm:spPr/>
      <dgm:t>
        <a:bodyPr/>
        <a:lstStyle/>
        <a:p>
          <a:endParaRPr lang="en-GB"/>
        </a:p>
      </dgm:t>
    </dgm:pt>
    <dgm:pt modelId="{55427464-9B12-4D64-9B73-A758B1056032}">
      <dgm:prSet phldrT="[Tekst]"/>
      <dgm:spPr/>
      <dgm:t>
        <a:bodyPr/>
        <a:lstStyle/>
        <a:p>
          <a:r>
            <a:rPr lang="en-GB" dirty="0" err="1"/>
            <a:t>Religieus</a:t>
          </a:r>
          <a:endParaRPr lang="en-GB" dirty="0"/>
        </a:p>
      </dgm:t>
    </dgm:pt>
    <dgm:pt modelId="{AEBA85DB-F5D2-4532-B29B-E0077436375F}" type="parTrans" cxnId="{0844BD5A-F88E-4D6C-AA23-BC01E57BBC6F}">
      <dgm:prSet/>
      <dgm:spPr/>
      <dgm:t>
        <a:bodyPr/>
        <a:lstStyle/>
        <a:p>
          <a:endParaRPr lang="en-GB"/>
        </a:p>
      </dgm:t>
    </dgm:pt>
    <dgm:pt modelId="{0A16A31C-F72A-47B8-BAA5-5F441BE8FF84}" type="sibTrans" cxnId="{0844BD5A-F88E-4D6C-AA23-BC01E57BBC6F}">
      <dgm:prSet/>
      <dgm:spPr/>
      <dgm:t>
        <a:bodyPr/>
        <a:lstStyle/>
        <a:p>
          <a:endParaRPr lang="en-GB"/>
        </a:p>
      </dgm:t>
    </dgm:pt>
    <dgm:pt modelId="{C0E38410-C941-4A18-8615-62073B728FE1}">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err="1"/>
            <a:t>Extreem</a:t>
          </a:r>
          <a:r>
            <a:rPr lang="en-GB" dirty="0"/>
            <a:t> </a:t>
          </a:r>
          <a:r>
            <a:rPr lang="en-GB" dirty="0" err="1"/>
            <a:t>rechts</a:t>
          </a:r>
          <a:endParaRPr lang="en-GB" dirty="0"/>
        </a:p>
      </dgm:t>
    </dgm:pt>
    <dgm:pt modelId="{FB660523-32B4-4901-8A9A-17E9E0759FE4}" type="parTrans" cxnId="{EB7D13A1-953B-45EF-B0F9-69626B6D83A6}">
      <dgm:prSet/>
      <dgm:spPr/>
      <dgm:t>
        <a:bodyPr/>
        <a:lstStyle/>
        <a:p>
          <a:endParaRPr lang="en-GB"/>
        </a:p>
      </dgm:t>
    </dgm:pt>
    <dgm:pt modelId="{C7A7C8AA-FD66-44E3-A503-F05F55E08E85}" type="sibTrans" cxnId="{EB7D13A1-953B-45EF-B0F9-69626B6D83A6}">
      <dgm:prSet/>
      <dgm:spPr/>
      <dgm:t>
        <a:bodyPr/>
        <a:lstStyle/>
        <a:p>
          <a:endParaRPr lang="en-GB"/>
        </a:p>
      </dgm:t>
    </dgm:pt>
    <dgm:pt modelId="{2943927C-5575-467F-8D1B-466AC3D23D2D}">
      <dgm:prSet phldrT="[Tekst]"/>
      <dgm:spPr/>
      <dgm:t>
        <a:bodyPr/>
        <a:lstStyle/>
        <a:p>
          <a:r>
            <a:rPr lang="en-GB" dirty="0" err="1"/>
            <a:t>Extreemlinks</a:t>
          </a:r>
          <a:r>
            <a:rPr lang="en-GB" dirty="0"/>
            <a:t> </a:t>
          </a:r>
        </a:p>
      </dgm:t>
    </dgm:pt>
    <dgm:pt modelId="{BCA2614C-5493-4F6C-A8E6-9CB92B7E1D21}" type="parTrans" cxnId="{A45953C5-4064-4475-AB99-1C7C5443CA77}">
      <dgm:prSet/>
      <dgm:spPr/>
      <dgm:t>
        <a:bodyPr/>
        <a:lstStyle/>
        <a:p>
          <a:endParaRPr lang="en-GB"/>
        </a:p>
      </dgm:t>
    </dgm:pt>
    <dgm:pt modelId="{2CBCF17E-707F-49A0-BE6E-C2AA9379D075}" type="sibTrans" cxnId="{A45953C5-4064-4475-AB99-1C7C5443CA77}">
      <dgm:prSet/>
      <dgm:spPr/>
      <dgm:t>
        <a:bodyPr/>
        <a:lstStyle/>
        <a:p>
          <a:endParaRPr lang="en-GB"/>
        </a:p>
      </dgm:t>
    </dgm:pt>
    <dgm:pt modelId="{C4240E42-2F66-45CB-A0E8-BD44B1F003EE}">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err="1"/>
            <a:t>Nationaal</a:t>
          </a:r>
          <a:r>
            <a:rPr lang="en-GB" dirty="0"/>
            <a:t> </a:t>
          </a:r>
          <a:r>
            <a:rPr lang="en-GB" dirty="0" err="1"/>
            <a:t>separatistisch</a:t>
          </a:r>
          <a:endParaRPr lang="en-GB" dirty="0"/>
        </a:p>
      </dgm:t>
    </dgm:pt>
    <dgm:pt modelId="{E6A9629A-0B8B-44D4-9F48-7CAC8DFBAE7B}" type="parTrans" cxnId="{25EE33C3-08D4-4B67-B08C-2B6AC09FD3BF}">
      <dgm:prSet/>
      <dgm:spPr/>
      <dgm:t>
        <a:bodyPr/>
        <a:lstStyle/>
        <a:p>
          <a:endParaRPr lang="en-GB"/>
        </a:p>
      </dgm:t>
    </dgm:pt>
    <dgm:pt modelId="{D7FC3656-CAFA-4E8C-B5AD-DF4DE129EF41}" type="sibTrans" cxnId="{25EE33C3-08D4-4B67-B08C-2B6AC09FD3BF}">
      <dgm:prSet/>
      <dgm:spPr/>
      <dgm:t>
        <a:bodyPr/>
        <a:lstStyle/>
        <a:p>
          <a:endParaRPr lang="en-GB"/>
        </a:p>
      </dgm:t>
    </dgm:pt>
    <dgm:pt modelId="{5743A84F-1920-4037-A751-52F429212BA4}" type="pres">
      <dgm:prSet presAssocID="{64FD9A55-A18B-4A52-973B-97113589379A}" presName="cycle" presStyleCnt="0">
        <dgm:presLayoutVars>
          <dgm:dir/>
          <dgm:resizeHandles val="exact"/>
        </dgm:presLayoutVars>
      </dgm:prSet>
      <dgm:spPr/>
    </dgm:pt>
    <dgm:pt modelId="{8DBA5E0A-C6F2-405F-BD7A-DA685741DFA0}" type="pres">
      <dgm:prSet presAssocID="{19FD1053-2961-40F5-9280-E54075F88DBF}" presName="node" presStyleLbl="node1" presStyleIdx="0" presStyleCnt="5">
        <dgm:presLayoutVars>
          <dgm:bulletEnabled val="1"/>
        </dgm:presLayoutVars>
      </dgm:prSet>
      <dgm:spPr/>
    </dgm:pt>
    <dgm:pt modelId="{85B96DF7-18FC-42C7-911C-9C37ECA7ED03}" type="pres">
      <dgm:prSet presAssocID="{19FD1053-2961-40F5-9280-E54075F88DBF}" presName="spNode" presStyleCnt="0"/>
      <dgm:spPr/>
    </dgm:pt>
    <dgm:pt modelId="{2F148F90-30EA-41FD-9B10-56974BD7BA10}" type="pres">
      <dgm:prSet presAssocID="{E6D28C3E-C4C5-46B8-95A6-5DDA3D366BF4}" presName="sibTrans" presStyleLbl="sibTrans1D1" presStyleIdx="0" presStyleCnt="5"/>
      <dgm:spPr/>
    </dgm:pt>
    <dgm:pt modelId="{E387F245-F053-4DF4-B799-62DB7BCAB40F}" type="pres">
      <dgm:prSet presAssocID="{55427464-9B12-4D64-9B73-A758B1056032}" presName="node" presStyleLbl="node1" presStyleIdx="1" presStyleCnt="5">
        <dgm:presLayoutVars>
          <dgm:bulletEnabled val="1"/>
        </dgm:presLayoutVars>
      </dgm:prSet>
      <dgm:spPr/>
    </dgm:pt>
    <dgm:pt modelId="{B54ECF9C-D177-4E31-936C-ADCF5BF9950E}" type="pres">
      <dgm:prSet presAssocID="{55427464-9B12-4D64-9B73-A758B1056032}" presName="spNode" presStyleCnt="0"/>
      <dgm:spPr/>
    </dgm:pt>
    <dgm:pt modelId="{F902C74D-856C-4975-A1AD-090B01558FE7}" type="pres">
      <dgm:prSet presAssocID="{0A16A31C-F72A-47B8-BAA5-5F441BE8FF84}" presName="sibTrans" presStyleLbl="sibTrans1D1" presStyleIdx="1" presStyleCnt="5"/>
      <dgm:spPr/>
    </dgm:pt>
    <dgm:pt modelId="{884ED2DC-34C5-4ACB-885E-A36440AEC6BF}" type="pres">
      <dgm:prSet presAssocID="{C0E38410-C941-4A18-8615-62073B728FE1}" presName="node" presStyleLbl="node1" presStyleIdx="2" presStyleCnt="5">
        <dgm:presLayoutVars>
          <dgm:bulletEnabled val="1"/>
        </dgm:presLayoutVars>
      </dgm:prSet>
      <dgm:spPr/>
    </dgm:pt>
    <dgm:pt modelId="{2178218A-3343-456A-8969-ACB5350329DB}" type="pres">
      <dgm:prSet presAssocID="{C0E38410-C941-4A18-8615-62073B728FE1}" presName="spNode" presStyleCnt="0"/>
      <dgm:spPr/>
    </dgm:pt>
    <dgm:pt modelId="{EE5FAF8A-5F2D-415B-8D28-CB97B9CA1382}" type="pres">
      <dgm:prSet presAssocID="{C7A7C8AA-FD66-44E3-A503-F05F55E08E85}" presName="sibTrans" presStyleLbl="sibTrans1D1" presStyleIdx="2" presStyleCnt="5"/>
      <dgm:spPr/>
    </dgm:pt>
    <dgm:pt modelId="{044406CB-E36D-47E5-899B-D18F62463399}" type="pres">
      <dgm:prSet presAssocID="{2943927C-5575-467F-8D1B-466AC3D23D2D}" presName="node" presStyleLbl="node1" presStyleIdx="3" presStyleCnt="5">
        <dgm:presLayoutVars>
          <dgm:bulletEnabled val="1"/>
        </dgm:presLayoutVars>
      </dgm:prSet>
      <dgm:spPr/>
    </dgm:pt>
    <dgm:pt modelId="{65F2774A-71F2-4E01-8BB3-07A0F1B4B0A5}" type="pres">
      <dgm:prSet presAssocID="{2943927C-5575-467F-8D1B-466AC3D23D2D}" presName="spNode" presStyleCnt="0"/>
      <dgm:spPr/>
    </dgm:pt>
    <dgm:pt modelId="{DD24C6FA-7D28-4CD1-9EB2-98B1687782A7}" type="pres">
      <dgm:prSet presAssocID="{2CBCF17E-707F-49A0-BE6E-C2AA9379D075}" presName="sibTrans" presStyleLbl="sibTrans1D1" presStyleIdx="3" presStyleCnt="5"/>
      <dgm:spPr/>
    </dgm:pt>
    <dgm:pt modelId="{53EEA1CA-EEFF-4B62-AC32-AF0FFD2F57BA}" type="pres">
      <dgm:prSet presAssocID="{C4240E42-2F66-45CB-A0E8-BD44B1F003EE}" presName="node" presStyleLbl="node1" presStyleIdx="4" presStyleCnt="5">
        <dgm:presLayoutVars>
          <dgm:bulletEnabled val="1"/>
        </dgm:presLayoutVars>
      </dgm:prSet>
      <dgm:spPr/>
    </dgm:pt>
    <dgm:pt modelId="{1C3C263A-840F-451A-A780-5FF1BA2578ED}" type="pres">
      <dgm:prSet presAssocID="{C4240E42-2F66-45CB-A0E8-BD44B1F003EE}" presName="spNode" presStyleCnt="0"/>
      <dgm:spPr/>
    </dgm:pt>
    <dgm:pt modelId="{E82F4D10-7810-4FF4-A66C-97D175BB2BB1}" type="pres">
      <dgm:prSet presAssocID="{D7FC3656-CAFA-4E8C-B5AD-DF4DE129EF41}" presName="sibTrans" presStyleLbl="sibTrans1D1" presStyleIdx="4" presStyleCnt="5"/>
      <dgm:spPr/>
    </dgm:pt>
  </dgm:ptLst>
  <dgm:cxnLst>
    <dgm:cxn modelId="{36AB8A05-D32A-45AB-BFC1-8C81F8053ED5}" type="presOf" srcId="{2943927C-5575-467F-8D1B-466AC3D23D2D}" destId="{044406CB-E36D-47E5-899B-D18F62463399}" srcOrd="0" destOrd="0" presId="urn:microsoft.com/office/officeart/2005/8/layout/cycle6"/>
    <dgm:cxn modelId="{A9FBAC0F-A259-40F9-A163-F847CB3C8F0F}" type="presOf" srcId="{C0E38410-C941-4A18-8615-62073B728FE1}" destId="{884ED2DC-34C5-4ACB-885E-A36440AEC6BF}" srcOrd="0" destOrd="0" presId="urn:microsoft.com/office/officeart/2005/8/layout/cycle6"/>
    <dgm:cxn modelId="{43D52A21-4743-4B51-BA0F-DB0A93A9C782}" type="presOf" srcId="{D7FC3656-CAFA-4E8C-B5AD-DF4DE129EF41}" destId="{E82F4D10-7810-4FF4-A66C-97D175BB2BB1}" srcOrd="0" destOrd="0" presId="urn:microsoft.com/office/officeart/2005/8/layout/cycle6"/>
    <dgm:cxn modelId="{CD789734-D216-42C2-9465-94A8CED0E136}" type="presOf" srcId="{0A16A31C-F72A-47B8-BAA5-5F441BE8FF84}" destId="{F902C74D-856C-4975-A1AD-090B01558FE7}" srcOrd="0" destOrd="0" presId="urn:microsoft.com/office/officeart/2005/8/layout/cycle6"/>
    <dgm:cxn modelId="{7C56DC39-1033-481F-A769-82A45EADFA30}" srcId="{64FD9A55-A18B-4A52-973B-97113589379A}" destId="{19FD1053-2961-40F5-9280-E54075F88DBF}" srcOrd="0" destOrd="0" parTransId="{9FF0F144-4264-434D-87C8-11924C337AAF}" sibTransId="{E6D28C3E-C4C5-46B8-95A6-5DDA3D366BF4}"/>
    <dgm:cxn modelId="{FD4E1962-98D5-4C7B-91EB-0D90432C4BE9}" type="presOf" srcId="{19FD1053-2961-40F5-9280-E54075F88DBF}" destId="{8DBA5E0A-C6F2-405F-BD7A-DA685741DFA0}" srcOrd="0" destOrd="0" presId="urn:microsoft.com/office/officeart/2005/8/layout/cycle6"/>
    <dgm:cxn modelId="{DA8C4646-CFA1-41EB-AD45-11B0CD87C16B}" type="presOf" srcId="{E6D28C3E-C4C5-46B8-95A6-5DDA3D366BF4}" destId="{2F148F90-30EA-41FD-9B10-56974BD7BA10}" srcOrd="0" destOrd="0" presId="urn:microsoft.com/office/officeart/2005/8/layout/cycle6"/>
    <dgm:cxn modelId="{6D029878-44F6-44C6-A5EC-26F792F61BEB}" type="presOf" srcId="{C4240E42-2F66-45CB-A0E8-BD44B1F003EE}" destId="{53EEA1CA-EEFF-4B62-AC32-AF0FFD2F57BA}" srcOrd="0" destOrd="0" presId="urn:microsoft.com/office/officeart/2005/8/layout/cycle6"/>
    <dgm:cxn modelId="{0844BD5A-F88E-4D6C-AA23-BC01E57BBC6F}" srcId="{64FD9A55-A18B-4A52-973B-97113589379A}" destId="{55427464-9B12-4D64-9B73-A758B1056032}" srcOrd="1" destOrd="0" parTransId="{AEBA85DB-F5D2-4532-B29B-E0077436375F}" sibTransId="{0A16A31C-F72A-47B8-BAA5-5F441BE8FF84}"/>
    <dgm:cxn modelId="{AEE66390-D2BD-4ED4-81A3-1F490699582F}" type="presOf" srcId="{55427464-9B12-4D64-9B73-A758B1056032}" destId="{E387F245-F053-4DF4-B799-62DB7BCAB40F}" srcOrd="0" destOrd="0" presId="urn:microsoft.com/office/officeart/2005/8/layout/cycle6"/>
    <dgm:cxn modelId="{7E520999-3CB8-49A2-9AA7-EF1CE91A61F2}" type="presOf" srcId="{2CBCF17E-707F-49A0-BE6E-C2AA9379D075}" destId="{DD24C6FA-7D28-4CD1-9EB2-98B1687782A7}" srcOrd="0" destOrd="0" presId="urn:microsoft.com/office/officeart/2005/8/layout/cycle6"/>
    <dgm:cxn modelId="{EB7D13A1-953B-45EF-B0F9-69626B6D83A6}" srcId="{64FD9A55-A18B-4A52-973B-97113589379A}" destId="{C0E38410-C941-4A18-8615-62073B728FE1}" srcOrd="2" destOrd="0" parTransId="{FB660523-32B4-4901-8A9A-17E9E0759FE4}" sibTransId="{C7A7C8AA-FD66-44E3-A503-F05F55E08E85}"/>
    <dgm:cxn modelId="{480ABABD-79AC-4B12-9DDE-8F36E54C1CA0}" type="presOf" srcId="{C7A7C8AA-FD66-44E3-A503-F05F55E08E85}" destId="{EE5FAF8A-5F2D-415B-8D28-CB97B9CA1382}" srcOrd="0" destOrd="0" presId="urn:microsoft.com/office/officeart/2005/8/layout/cycle6"/>
    <dgm:cxn modelId="{25EE33C3-08D4-4B67-B08C-2B6AC09FD3BF}" srcId="{64FD9A55-A18B-4A52-973B-97113589379A}" destId="{C4240E42-2F66-45CB-A0E8-BD44B1F003EE}" srcOrd="4" destOrd="0" parTransId="{E6A9629A-0B8B-44D4-9F48-7CAC8DFBAE7B}" sibTransId="{D7FC3656-CAFA-4E8C-B5AD-DF4DE129EF41}"/>
    <dgm:cxn modelId="{A45953C5-4064-4475-AB99-1C7C5443CA77}" srcId="{64FD9A55-A18B-4A52-973B-97113589379A}" destId="{2943927C-5575-467F-8D1B-466AC3D23D2D}" srcOrd="3" destOrd="0" parTransId="{BCA2614C-5493-4F6C-A8E6-9CB92B7E1D21}" sibTransId="{2CBCF17E-707F-49A0-BE6E-C2AA9379D075}"/>
    <dgm:cxn modelId="{61C485E1-8F61-410D-9916-5C9B81EFA4F1}" type="presOf" srcId="{64FD9A55-A18B-4A52-973B-97113589379A}" destId="{5743A84F-1920-4037-A751-52F429212BA4}" srcOrd="0" destOrd="0" presId="urn:microsoft.com/office/officeart/2005/8/layout/cycle6"/>
    <dgm:cxn modelId="{56646E66-0F9A-4168-A546-25D4B093EF0F}" type="presParOf" srcId="{5743A84F-1920-4037-A751-52F429212BA4}" destId="{8DBA5E0A-C6F2-405F-BD7A-DA685741DFA0}" srcOrd="0" destOrd="0" presId="urn:microsoft.com/office/officeart/2005/8/layout/cycle6"/>
    <dgm:cxn modelId="{AF6A7EEA-926D-4524-95C9-DF41BCA8218F}" type="presParOf" srcId="{5743A84F-1920-4037-A751-52F429212BA4}" destId="{85B96DF7-18FC-42C7-911C-9C37ECA7ED03}" srcOrd="1" destOrd="0" presId="urn:microsoft.com/office/officeart/2005/8/layout/cycle6"/>
    <dgm:cxn modelId="{2C0C84C7-7CC9-4101-BC22-3FCAA72C6CA1}" type="presParOf" srcId="{5743A84F-1920-4037-A751-52F429212BA4}" destId="{2F148F90-30EA-41FD-9B10-56974BD7BA10}" srcOrd="2" destOrd="0" presId="urn:microsoft.com/office/officeart/2005/8/layout/cycle6"/>
    <dgm:cxn modelId="{FE593B43-B9B4-463C-AACB-2616A39521E4}" type="presParOf" srcId="{5743A84F-1920-4037-A751-52F429212BA4}" destId="{E387F245-F053-4DF4-B799-62DB7BCAB40F}" srcOrd="3" destOrd="0" presId="urn:microsoft.com/office/officeart/2005/8/layout/cycle6"/>
    <dgm:cxn modelId="{F1A99C1C-3B2D-498C-82F3-369751C853B5}" type="presParOf" srcId="{5743A84F-1920-4037-A751-52F429212BA4}" destId="{B54ECF9C-D177-4E31-936C-ADCF5BF9950E}" srcOrd="4" destOrd="0" presId="urn:microsoft.com/office/officeart/2005/8/layout/cycle6"/>
    <dgm:cxn modelId="{28461954-0740-46D8-9B44-3D73D3617006}" type="presParOf" srcId="{5743A84F-1920-4037-A751-52F429212BA4}" destId="{F902C74D-856C-4975-A1AD-090B01558FE7}" srcOrd="5" destOrd="0" presId="urn:microsoft.com/office/officeart/2005/8/layout/cycle6"/>
    <dgm:cxn modelId="{889ACE30-50E4-4200-A585-49667361AE13}" type="presParOf" srcId="{5743A84F-1920-4037-A751-52F429212BA4}" destId="{884ED2DC-34C5-4ACB-885E-A36440AEC6BF}" srcOrd="6" destOrd="0" presId="urn:microsoft.com/office/officeart/2005/8/layout/cycle6"/>
    <dgm:cxn modelId="{D30EE202-53C1-4DD1-9692-D7F0872B9C74}" type="presParOf" srcId="{5743A84F-1920-4037-A751-52F429212BA4}" destId="{2178218A-3343-456A-8969-ACB5350329DB}" srcOrd="7" destOrd="0" presId="urn:microsoft.com/office/officeart/2005/8/layout/cycle6"/>
    <dgm:cxn modelId="{5A6D26B2-3565-4787-859D-1B32E6AFEA53}" type="presParOf" srcId="{5743A84F-1920-4037-A751-52F429212BA4}" destId="{EE5FAF8A-5F2D-415B-8D28-CB97B9CA1382}" srcOrd="8" destOrd="0" presId="urn:microsoft.com/office/officeart/2005/8/layout/cycle6"/>
    <dgm:cxn modelId="{6230C97E-679B-44B4-BFE0-50CDC9B19239}" type="presParOf" srcId="{5743A84F-1920-4037-A751-52F429212BA4}" destId="{044406CB-E36D-47E5-899B-D18F62463399}" srcOrd="9" destOrd="0" presId="urn:microsoft.com/office/officeart/2005/8/layout/cycle6"/>
    <dgm:cxn modelId="{ACF15D68-C425-4844-9F54-C539A09366B7}" type="presParOf" srcId="{5743A84F-1920-4037-A751-52F429212BA4}" destId="{65F2774A-71F2-4E01-8BB3-07A0F1B4B0A5}" srcOrd="10" destOrd="0" presId="urn:microsoft.com/office/officeart/2005/8/layout/cycle6"/>
    <dgm:cxn modelId="{59026319-6DAD-4676-8B31-E7C5FCC33937}" type="presParOf" srcId="{5743A84F-1920-4037-A751-52F429212BA4}" destId="{DD24C6FA-7D28-4CD1-9EB2-98B1687782A7}" srcOrd="11" destOrd="0" presId="urn:microsoft.com/office/officeart/2005/8/layout/cycle6"/>
    <dgm:cxn modelId="{17C0166C-BFF0-4F5C-B8FA-76A76BFFA71E}" type="presParOf" srcId="{5743A84F-1920-4037-A751-52F429212BA4}" destId="{53EEA1CA-EEFF-4B62-AC32-AF0FFD2F57BA}" srcOrd="12" destOrd="0" presId="urn:microsoft.com/office/officeart/2005/8/layout/cycle6"/>
    <dgm:cxn modelId="{872B040A-6605-4729-A78C-287AABB716A4}" type="presParOf" srcId="{5743A84F-1920-4037-A751-52F429212BA4}" destId="{1C3C263A-840F-451A-A780-5FF1BA2578ED}" srcOrd="13" destOrd="0" presId="urn:microsoft.com/office/officeart/2005/8/layout/cycle6"/>
    <dgm:cxn modelId="{4A767974-CA10-4C19-9287-F8468C07141F}" type="presParOf" srcId="{5743A84F-1920-4037-A751-52F429212BA4}" destId="{E82F4D10-7810-4FF4-A66C-97D175BB2BB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839B2E-E599-40DE-8AA5-264AE13B6CB8}" type="doc">
      <dgm:prSet loTypeId="urn:microsoft.com/office/officeart/2005/8/layout/hProcess9" loCatId="process" qsTypeId="urn:microsoft.com/office/officeart/2005/8/quickstyle/simple1" qsCatId="simple" csTypeId="urn:microsoft.com/office/officeart/2005/8/colors/colorful1" csCatId="colorful" phldr="1"/>
      <dgm:spPr/>
    </dgm:pt>
    <dgm:pt modelId="{579C2F34-285E-45CD-944D-2B0026BFB7DF}">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err="1"/>
            <a:t>Gevoeligheid</a:t>
          </a:r>
          <a:endParaRPr lang="en-US" dirty="0"/>
        </a:p>
      </dgm:t>
    </dgm:pt>
    <dgm:pt modelId="{C9659347-4321-4A9D-A2B3-B4D8BE680D4D}" type="parTrans" cxnId="{A38F5A15-9D93-4B36-88FE-87210D719304}">
      <dgm:prSet/>
      <dgm:spPr/>
      <dgm:t>
        <a:bodyPr/>
        <a:lstStyle/>
        <a:p>
          <a:endParaRPr lang="en-US"/>
        </a:p>
      </dgm:t>
    </dgm:pt>
    <dgm:pt modelId="{21DBFD77-178F-4E5C-9261-AA8011CB2130}" type="sibTrans" cxnId="{A38F5A15-9D93-4B36-88FE-87210D719304}">
      <dgm:prSet/>
      <dgm:spPr/>
      <dgm:t>
        <a:bodyPr/>
        <a:lstStyle/>
        <a:p>
          <a:endParaRPr lang="en-US"/>
        </a:p>
      </dgm:t>
    </dgm:pt>
    <dgm:pt modelId="{41E9FEFB-5972-4825-8DB9-4EF01BD28611}">
      <dgm:prSet phldrT="[Text]">
        <dgm:style>
          <a:lnRef idx="3">
            <a:schemeClr val="lt1"/>
          </a:lnRef>
          <a:fillRef idx="1">
            <a:schemeClr val="accent3"/>
          </a:fillRef>
          <a:effectRef idx="1">
            <a:schemeClr val="accent3"/>
          </a:effectRef>
          <a:fontRef idx="minor">
            <a:schemeClr val="lt1"/>
          </a:fontRef>
        </dgm:style>
      </dgm:prSet>
      <dgm:spPr/>
      <dgm:t>
        <a:bodyPr/>
        <a:lstStyle/>
        <a:p>
          <a:r>
            <a:rPr lang="nl-NL" dirty="0"/>
            <a:t>Verkenning</a:t>
          </a:r>
          <a:endParaRPr lang="en-US" dirty="0"/>
        </a:p>
      </dgm:t>
    </dgm:pt>
    <dgm:pt modelId="{4A0A4AE6-96F2-4485-806F-59102588D767}" type="parTrans" cxnId="{D75C611C-911C-4821-BC30-59678375F83A}">
      <dgm:prSet/>
      <dgm:spPr/>
      <dgm:t>
        <a:bodyPr/>
        <a:lstStyle/>
        <a:p>
          <a:endParaRPr lang="en-US"/>
        </a:p>
      </dgm:t>
    </dgm:pt>
    <dgm:pt modelId="{B27A9CBA-1691-43C6-B684-E96D7109A81A}" type="sibTrans" cxnId="{D75C611C-911C-4821-BC30-59678375F83A}">
      <dgm:prSet/>
      <dgm:spPr/>
      <dgm:t>
        <a:bodyPr/>
        <a:lstStyle/>
        <a:p>
          <a:endParaRPr lang="en-US"/>
        </a:p>
      </dgm:t>
    </dgm:pt>
    <dgm:pt modelId="{26AAF898-6576-4EA0-89CE-ED3ED3AF16DE}">
      <dgm:prSet phldrT="[Text]">
        <dgm:style>
          <a:lnRef idx="3">
            <a:schemeClr val="lt1"/>
          </a:lnRef>
          <a:fillRef idx="1">
            <a:schemeClr val="accent4"/>
          </a:fillRef>
          <a:effectRef idx="1">
            <a:schemeClr val="accent4"/>
          </a:effectRef>
          <a:fontRef idx="minor">
            <a:schemeClr val="lt1"/>
          </a:fontRef>
        </dgm:style>
      </dgm:prSet>
      <dgm:spPr/>
      <dgm:t>
        <a:bodyPr/>
        <a:lstStyle/>
        <a:p>
          <a:r>
            <a:rPr lang="en-US" noProof="0" dirty="0" err="1"/>
            <a:t>Lidmaatschap</a:t>
          </a:r>
          <a:endParaRPr lang="en-US" noProof="0" dirty="0"/>
        </a:p>
      </dgm:t>
    </dgm:pt>
    <dgm:pt modelId="{11A8CDBD-3829-4ECE-835B-CC28BD27D803}" type="parTrans" cxnId="{F7326557-5EEE-470C-BB46-931EEC095274}">
      <dgm:prSet/>
      <dgm:spPr/>
      <dgm:t>
        <a:bodyPr/>
        <a:lstStyle/>
        <a:p>
          <a:endParaRPr lang="en-US"/>
        </a:p>
      </dgm:t>
    </dgm:pt>
    <dgm:pt modelId="{A6A1F9AA-24E3-49D3-B06F-07660BAEEBA2}" type="sibTrans" cxnId="{F7326557-5EEE-470C-BB46-931EEC095274}">
      <dgm:prSet/>
      <dgm:spPr/>
      <dgm:t>
        <a:bodyPr/>
        <a:lstStyle/>
        <a:p>
          <a:endParaRPr lang="en-US"/>
        </a:p>
      </dgm:t>
    </dgm:pt>
    <dgm:pt modelId="{5C3DA369-3016-412F-ACBA-4D6A095FD686}">
      <dgm:prSet>
        <dgm:style>
          <a:lnRef idx="3">
            <a:schemeClr val="lt1"/>
          </a:lnRef>
          <a:fillRef idx="1">
            <a:schemeClr val="accent5"/>
          </a:fillRef>
          <a:effectRef idx="1">
            <a:schemeClr val="accent5"/>
          </a:effectRef>
          <a:fontRef idx="minor">
            <a:schemeClr val="lt1"/>
          </a:fontRef>
        </dgm:style>
      </dgm:prSet>
      <dgm:spPr/>
      <dgm:t>
        <a:bodyPr/>
        <a:lstStyle/>
        <a:p>
          <a:r>
            <a:rPr lang="nl-NL" dirty="0"/>
            <a:t>Actie</a:t>
          </a:r>
          <a:endParaRPr lang="en-US" dirty="0"/>
        </a:p>
      </dgm:t>
    </dgm:pt>
    <dgm:pt modelId="{C94AC58F-3CE0-4F66-A388-CB51B2654F8F}" type="parTrans" cxnId="{51B22249-6303-48C8-A846-F44A58DDD110}">
      <dgm:prSet/>
      <dgm:spPr/>
      <dgm:t>
        <a:bodyPr/>
        <a:lstStyle/>
        <a:p>
          <a:endParaRPr lang="en-US"/>
        </a:p>
      </dgm:t>
    </dgm:pt>
    <dgm:pt modelId="{0EA1E2DC-2FA1-40D0-8F6F-FCB127A00617}" type="sibTrans" cxnId="{51B22249-6303-48C8-A846-F44A58DDD110}">
      <dgm:prSet/>
      <dgm:spPr/>
      <dgm:t>
        <a:bodyPr/>
        <a:lstStyle/>
        <a:p>
          <a:endParaRPr lang="en-US"/>
        </a:p>
      </dgm:t>
    </dgm:pt>
    <dgm:pt modelId="{099B406E-9668-45F7-A0C9-D90A61F8E8C6}" type="pres">
      <dgm:prSet presAssocID="{BA839B2E-E599-40DE-8AA5-264AE13B6CB8}" presName="CompostProcess" presStyleCnt="0">
        <dgm:presLayoutVars>
          <dgm:dir/>
          <dgm:resizeHandles val="exact"/>
        </dgm:presLayoutVars>
      </dgm:prSet>
      <dgm:spPr/>
    </dgm:pt>
    <dgm:pt modelId="{AF8C3F0C-2137-46F1-9BC8-30CCC7342BC1}" type="pres">
      <dgm:prSet presAssocID="{BA839B2E-E599-40DE-8AA5-264AE13B6CB8}" presName="arrow" presStyleLbl="bgShp" presStyleIdx="0" presStyleCnt="1">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pt>
    <dgm:pt modelId="{433CB583-47C5-4196-9ED1-B254560996AA}" type="pres">
      <dgm:prSet presAssocID="{BA839B2E-E599-40DE-8AA5-264AE13B6CB8}" presName="linearProcess" presStyleCnt="0"/>
      <dgm:spPr/>
    </dgm:pt>
    <dgm:pt modelId="{5789CB2E-4EC8-42A5-9507-9E64CCAC3344}" type="pres">
      <dgm:prSet presAssocID="{579C2F34-285E-45CD-944D-2B0026BFB7DF}" presName="textNode" presStyleLbl="node1" presStyleIdx="0" presStyleCnt="4">
        <dgm:presLayoutVars>
          <dgm:bulletEnabled val="1"/>
        </dgm:presLayoutVars>
      </dgm:prSet>
      <dgm:spPr/>
    </dgm:pt>
    <dgm:pt modelId="{5F0FE72E-6E66-45F6-8E1B-330B31ACE51E}" type="pres">
      <dgm:prSet presAssocID="{21DBFD77-178F-4E5C-9261-AA8011CB2130}" presName="sibTrans" presStyleCnt="0"/>
      <dgm:spPr/>
    </dgm:pt>
    <dgm:pt modelId="{70B12CCE-0890-497F-842E-FC581A53502D}" type="pres">
      <dgm:prSet presAssocID="{41E9FEFB-5972-4825-8DB9-4EF01BD28611}" presName="textNode" presStyleLbl="node1" presStyleIdx="1" presStyleCnt="4">
        <dgm:presLayoutVars>
          <dgm:bulletEnabled val="1"/>
        </dgm:presLayoutVars>
      </dgm:prSet>
      <dgm:spPr/>
    </dgm:pt>
    <dgm:pt modelId="{42880C7E-DBE2-42B8-B606-D35259595AEA}" type="pres">
      <dgm:prSet presAssocID="{B27A9CBA-1691-43C6-B684-E96D7109A81A}" presName="sibTrans" presStyleCnt="0"/>
      <dgm:spPr/>
    </dgm:pt>
    <dgm:pt modelId="{4D63F513-59C4-403B-9677-9601A5E43789}" type="pres">
      <dgm:prSet presAssocID="{26AAF898-6576-4EA0-89CE-ED3ED3AF16DE}" presName="textNode" presStyleLbl="node1" presStyleIdx="2" presStyleCnt="4">
        <dgm:presLayoutVars>
          <dgm:bulletEnabled val="1"/>
        </dgm:presLayoutVars>
      </dgm:prSet>
      <dgm:spPr/>
    </dgm:pt>
    <dgm:pt modelId="{DAEBAB9E-E21A-4124-8D2C-58BE63F0D011}" type="pres">
      <dgm:prSet presAssocID="{A6A1F9AA-24E3-49D3-B06F-07660BAEEBA2}" presName="sibTrans" presStyleCnt="0"/>
      <dgm:spPr/>
    </dgm:pt>
    <dgm:pt modelId="{0BBDE5A3-EEC2-46CA-9179-71BFA171A8F6}" type="pres">
      <dgm:prSet presAssocID="{5C3DA369-3016-412F-ACBA-4D6A095FD686}" presName="textNode" presStyleLbl="node1" presStyleIdx="3" presStyleCnt="4">
        <dgm:presLayoutVars>
          <dgm:bulletEnabled val="1"/>
        </dgm:presLayoutVars>
      </dgm:prSet>
      <dgm:spPr/>
    </dgm:pt>
  </dgm:ptLst>
  <dgm:cxnLst>
    <dgm:cxn modelId="{EE7C2306-824E-4130-9A27-F155CB30E80B}" type="presOf" srcId="{41E9FEFB-5972-4825-8DB9-4EF01BD28611}" destId="{70B12CCE-0890-497F-842E-FC581A53502D}" srcOrd="0" destOrd="0" presId="urn:microsoft.com/office/officeart/2005/8/layout/hProcess9"/>
    <dgm:cxn modelId="{7F140213-2DFB-440F-9145-09E06337160D}" type="presOf" srcId="{BA839B2E-E599-40DE-8AA5-264AE13B6CB8}" destId="{099B406E-9668-45F7-A0C9-D90A61F8E8C6}" srcOrd="0" destOrd="0" presId="urn:microsoft.com/office/officeart/2005/8/layout/hProcess9"/>
    <dgm:cxn modelId="{A38F5A15-9D93-4B36-88FE-87210D719304}" srcId="{BA839B2E-E599-40DE-8AA5-264AE13B6CB8}" destId="{579C2F34-285E-45CD-944D-2B0026BFB7DF}" srcOrd="0" destOrd="0" parTransId="{C9659347-4321-4A9D-A2B3-B4D8BE680D4D}" sibTransId="{21DBFD77-178F-4E5C-9261-AA8011CB2130}"/>
    <dgm:cxn modelId="{D75C611C-911C-4821-BC30-59678375F83A}" srcId="{BA839B2E-E599-40DE-8AA5-264AE13B6CB8}" destId="{41E9FEFB-5972-4825-8DB9-4EF01BD28611}" srcOrd="1" destOrd="0" parTransId="{4A0A4AE6-96F2-4485-806F-59102588D767}" sibTransId="{B27A9CBA-1691-43C6-B684-E96D7109A81A}"/>
    <dgm:cxn modelId="{AD2A243F-B57A-4508-98E0-21CD606B8B18}" type="presOf" srcId="{5C3DA369-3016-412F-ACBA-4D6A095FD686}" destId="{0BBDE5A3-EEC2-46CA-9179-71BFA171A8F6}" srcOrd="0" destOrd="0" presId="urn:microsoft.com/office/officeart/2005/8/layout/hProcess9"/>
    <dgm:cxn modelId="{A3905046-C410-4617-AE3B-23F05F56F450}" type="presOf" srcId="{579C2F34-285E-45CD-944D-2B0026BFB7DF}" destId="{5789CB2E-4EC8-42A5-9507-9E64CCAC3344}" srcOrd="0" destOrd="0" presId="urn:microsoft.com/office/officeart/2005/8/layout/hProcess9"/>
    <dgm:cxn modelId="{51B22249-6303-48C8-A846-F44A58DDD110}" srcId="{BA839B2E-E599-40DE-8AA5-264AE13B6CB8}" destId="{5C3DA369-3016-412F-ACBA-4D6A095FD686}" srcOrd="3" destOrd="0" parTransId="{C94AC58F-3CE0-4F66-A388-CB51B2654F8F}" sibTransId="{0EA1E2DC-2FA1-40D0-8F6F-FCB127A00617}"/>
    <dgm:cxn modelId="{F7326557-5EEE-470C-BB46-931EEC095274}" srcId="{BA839B2E-E599-40DE-8AA5-264AE13B6CB8}" destId="{26AAF898-6576-4EA0-89CE-ED3ED3AF16DE}" srcOrd="2" destOrd="0" parTransId="{11A8CDBD-3829-4ECE-835B-CC28BD27D803}" sibTransId="{A6A1F9AA-24E3-49D3-B06F-07660BAEEBA2}"/>
    <dgm:cxn modelId="{CAA8FAAA-6C67-479A-88CE-5106003BB125}" type="presOf" srcId="{26AAF898-6576-4EA0-89CE-ED3ED3AF16DE}" destId="{4D63F513-59C4-403B-9677-9601A5E43789}" srcOrd="0" destOrd="0" presId="urn:microsoft.com/office/officeart/2005/8/layout/hProcess9"/>
    <dgm:cxn modelId="{22F53005-3991-4B8F-915F-33FD3DC1EFB6}" type="presParOf" srcId="{099B406E-9668-45F7-A0C9-D90A61F8E8C6}" destId="{AF8C3F0C-2137-46F1-9BC8-30CCC7342BC1}" srcOrd="0" destOrd="0" presId="urn:microsoft.com/office/officeart/2005/8/layout/hProcess9"/>
    <dgm:cxn modelId="{5CDA565F-FD7F-4B88-AD11-B908D3027279}" type="presParOf" srcId="{099B406E-9668-45F7-A0C9-D90A61F8E8C6}" destId="{433CB583-47C5-4196-9ED1-B254560996AA}" srcOrd="1" destOrd="0" presId="urn:microsoft.com/office/officeart/2005/8/layout/hProcess9"/>
    <dgm:cxn modelId="{8B039758-8DAB-493D-9BFC-7D898AD32247}" type="presParOf" srcId="{433CB583-47C5-4196-9ED1-B254560996AA}" destId="{5789CB2E-4EC8-42A5-9507-9E64CCAC3344}" srcOrd="0" destOrd="0" presId="urn:microsoft.com/office/officeart/2005/8/layout/hProcess9"/>
    <dgm:cxn modelId="{F2BB6979-6FFC-4FE5-8295-6983C30D5E62}" type="presParOf" srcId="{433CB583-47C5-4196-9ED1-B254560996AA}" destId="{5F0FE72E-6E66-45F6-8E1B-330B31ACE51E}" srcOrd="1" destOrd="0" presId="urn:microsoft.com/office/officeart/2005/8/layout/hProcess9"/>
    <dgm:cxn modelId="{80B6B967-D392-4B2F-9700-44A26CF9DFF6}" type="presParOf" srcId="{433CB583-47C5-4196-9ED1-B254560996AA}" destId="{70B12CCE-0890-497F-842E-FC581A53502D}" srcOrd="2" destOrd="0" presId="urn:microsoft.com/office/officeart/2005/8/layout/hProcess9"/>
    <dgm:cxn modelId="{126C586E-4D74-4251-840F-170549CE1A1C}" type="presParOf" srcId="{433CB583-47C5-4196-9ED1-B254560996AA}" destId="{42880C7E-DBE2-42B8-B606-D35259595AEA}" srcOrd="3" destOrd="0" presId="urn:microsoft.com/office/officeart/2005/8/layout/hProcess9"/>
    <dgm:cxn modelId="{531F9A05-0226-4825-B628-F3DABE09D885}" type="presParOf" srcId="{433CB583-47C5-4196-9ED1-B254560996AA}" destId="{4D63F513-59C4-403B-9677-9601A5E43789}" srcOrd="4" destOrd="0" presId="urn:microsoft.com/office/officeart/2005/8/layout/hProcess9"/>
    <dgm:cxn modelId="{CE77AAF7-3ED5-40BF-A410-B6CDE8E75C99}" type="presParOf" srcId="{433CB583-47C5-4196-9ED1-B254560996AA}" destId="{DAEBAB9E-E21A-4124-8D2C-58BE63F0D011}" srcOrd="5" destOrd="0" presId="urn:microsoft.com/office/officeart/2005/8/layout/hProcess9"/>
    <dgm:cxn modelId="{8A7F3DBE-058A-45EC-9648-8365CA8916F0}" type="presParOf" srcId="{433CB583-47C5-4196-9ED1-B254560996AA}" destId="{0BBDE5A3-EEC2-46CA-9179-71BFA171A8F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79EB20-E82E-49D9-8D82-F13003406BF0}" type="doc">
      <dgm:prSet loTypeId="urn:microsoft.com/office/officeart/2005/8/layout/radial5" loCatId="cycle" qsTypeId="urn:microsoft.com/office/officeart/2005/8/quickstyle/simple5" qsCatId="simple" csTypeId="urn:microsoft.com/office/officeart/2005/8/colors/accent4_2" csCatId="accent4" phldr="1"/>
      <dgm:spPr/>
      <dgm:t>
        <a:bodyPr/>
        <a:lstStyle/>
        <a:p>
          <a:endParaRPr lang="en-GB"/>
        </a:p>
      </dgm:t>
    </dgm:pt>
    <dgm:pt modelId="{0019870D-D709-431C-A5CD-0AB29D834FAD}">
      <dgm:prSet phldrT="[Tekst]" custT="1">
        <dgm:style>
          <a:lnRef idx="3">
            <a:schemeClr val="lt1"/>
          </a:lnRef>
          <a:fillRef idx="1">
            <a:schemeClr val="accent3"/>
          </a:fillRef>
          <a:effectRef idx="1">
            <a:schemeClr val="accent3"/>
          </a:effectRef>
          <a:fontRef idx="minor">
            <a:schemeClr val="lt1"/>
          </a:fontRef>
        </dgm:style>
      </dgm:prSet>
      <dgm:spPr>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2000" dirty="0" err="1"/>
            <a:t>Radicalisering</a:t>
          </a:r>
          <a:endParaRPr lang="en-GB" sz="2000" dirty="0"/>
        </a:p>
      </dgm:t>
    </dgm:pt>
    <dgm:pt modelId="{9D9CD9B6-C15D-48EC-86FF-6106570208EE}" type="parTrans" cxnId="{85F61319-3D4D-46E3-8D9E-ED68CBBCBE7A}">
      <dgm:prSet/>
      <dgm:spPr/>
      <dgm:t>
        <a:bodyPr/>
        <a:lstStyle/>
        <a:p>
          <a:endParaRPr lang="en-GB" sz="2000"/>
        </a:p>
      </dgm:t>
    </dgm:pt>
    <dgm:pt modelId="{7A9D0C9F-EF45-4970-B420-57A987BB1EC8}" type="sibTrans" cxnId="{85F61319-3D4D-46E3-8D9E-ED68CBBCBE7A}">
      <dgm:prSet/>
      <dgm:spPr/>
      <dgm:t>
        <a:bodyPr/>
        <a:lstStyle/>
        <a:p>
          <a:endParaRPr lang="en-GB" sz="2000"/>
        </a:p>
      </dgm:t>
    </dgm:pt>
    <dgm:pt modelId="{05EEC615-9A61-4237-A5AA-6B7E7A55B778}">
      <dgm:prSet phldrT="[Tekst]" custT="1">
        <dgm:style>
          <a:lnRef idx="3">
            <a:schemeClr val="lt1"/>
          </a:lnRef>
          <a:fillRef idx="1">
            <a:schemeClr val="accent4"/>
          </a:fillRef>
          <a:effectRef idx="1">
            <a:schemeClr val="accent4"/>
          </a:effectRef>
          <a:fontRef idx="minor">
            <a:schemeClr val="lt1"/>
          </a:fontRef>
        </dgm:style>
      </dgm:prSet>
      <dgm:spPr>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noProof="0" dirty="0" err="1"/>
            <a:t>Politiek</a:t>
          </a:r>
          <a:endParaRPr lang="en-US" sz="2000" noProof="0" dirty="0"/>
        </a:p>
      </dgm:t>
    </dgm:pt>
    <dgm:pt modelId="{44BFE570-0B95-48E6-93BA-02BAAFA5A905}" type="parTrans" cxnId="{83FCCC73-7BEA-4FE9-BAD2-9470BD2500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D4113E3D-4A90-4B1E-AD09-7E785DBD52BA}" type="sibTrans" cxnId="{83FCCC73-7BEA-4FE9-BAD2-9470BD2500DA}">
      <dgm:prSet/>
      <dgm:spPr/>
      <dgm:t>
        <a:bodyPr/>
        <a:lstStyle/>
        <a:p>
          <a:endParaRPr lang="en-GB" sz="2000"/>
        </a:p>
      </dgm:t>
    </dgm:pt>
    <dgm:pt modelId="{47042899-BF93-4892-BD6B-CF740A405FE2}">
      <dgm:prSet phldrT="[Tekst]" custT="1">
        <dgm:style>
          <a:lnRef idx="3">
            <a:schemeClr val="lt1"/>
          </a:lnRef>
          <a:fillRef idx="1">
            <a:schemeClr val="accent4"/>
          </a:fillRef>
          <a:effectRef idx="1">
            <a:schemeClr val="accent4"/>
          </a:effectRef>
          <a:fontRef idx="minor">
            <a:schemeClr val="lt1"/>
          </a:fontRef>
        </dgm:style>
      </dgm:prSet>
      <dgm:spPr>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noProof="0" dirty="0" err="1"/>
            <a:t>Sociologisch</a:t>
          </a:r>
          <a:endParaRPr lang="en-US" sz="2000" noProof="0" dirty="0"/>
        </a:p>
      </dgm:t>
    </dgm:pt>
    <dgm:pt modelId="{2E18562A-990A-47EE-BC3E-9E292F9CE2F9}" type="parTrans" cxnId="{83CCCB5B-3750-4FC3-998D-A577A07BBBBB}">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5392A487-DBB1-488E-9F35-198907DEB3AA}" type="sibTrans" cxnId="{83CCCB5B-3750-4FC3-998D-A577A07BBBBB}">
      <dgm:prSet/>
      <dgm:spPr/>
      <dgm:t>
        <a:bodyPr/>
        <a:lstStyle/>
        <a:p>
          <a:endParaRPr lang="en-GB" sz="2000"/>
        </a:p>
      </dgm:t>
    </dgm:pt>
    <dgm:pt modelId="{C65B56B4-B62F-4B0E-B6A9-B3C1D786CDAA}">
      <dgm:prSet phldrT="[Tekst]" custT="1">
        <dgm:style>
          <a:lnRef idx="3">
            <a:schemeClr val="lt1"/>
          </a:lnRef>
          <a:fillRef idx="1">
            <a:schemeClr val="accent4"/>
          </a:fillRef>
          <a:effectRef idx="1">
            <a:schemeClr val="accent4"/>
          </a:effectRef>
          <a:fontRef idx="minor">
            <a:schemeClr val="lt1"/>
          </a:fontRef>
        </dgm:style>
      </dgm:prSet>
      <dgm:spPr>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noProof="0" dirty="0" err="1"/>
            <a:t>Psychologisch</a:t>
          </a:r>
          <a:endParaRPr lang="en-US" sz="2000" noProof="0" dirty="0"/>
        </a:p>
      </dgm:t>
    </dgm:pt>
    <dgm:pt modelId="{DBE1F64C-6584-4D64-99F5-CF94DAB0E7EC}" type="parTrans" cxnId="{37728228-2E1D-4F2B-AECE-E26EF9B13299}">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64C7320F-68A3-4E23-93FD-71E810D6B7F5}" type="sibTrans" cxnId="{37728228-2E1D-4F2B-AECE-E26EF9B13299}">
      <dgm:prSet/>
      <dgm:spPr/>
      <dgm:t>
        <a:bodyPr/>
        <a:lstStyle/>
        <a:p>
          <a:endParaRPr lang="en-GB" sz="2000"/>
        </a:p>
      </dgm:t>
    </dgm:pt>
    <dgm:pt modelId="{AB5F85E6-7386-4877-806D-DB2CB86BF27F}">
      <dgm:prSet phldrT="[Tekst]" custT="1">
        <dgm:style>
          <a:lnRef idx="3">
            <a:schemeClr val="lt1"/>
          </a:lnRef>
          <a:fillRef idx="1">
            <a:schemeClr val="accent4"/>
          </a:fillRef>
          <a:effectRef idx="1">
            <a:schemeClr val="accent4"/>
          </a:effectRef>
          <a:fontRef idx="minor">
            <a:schemeClr val="lt1"/>
          </a:fontRef>
        </dgm:style>
      </dgm:prSet>
      <dgm:spPr>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noProof="0" dirty="0" err="1"/>
            <a:t>Economisch</a:t>
          </a:r>
          <a:endParaRPr lang="en-US" sz="2000" noProof="0" dirty="0"/>
        </a:p>
      </dgm:t>
    </dgm:pt>
    <dgm:pt modelId="{47AD3C75-9961-4A8E-A25A-12E4C8940789}" type="sibTrans" cxnId="{30A07482-7F6D-4F13-AEF5-3A81F3B1CFDA}">
      <dgm:prSet/>
      <dgm:spPr/>
      <dgm:t>
        <a:bodyPr/>
        <a:lstStyle/>
        <a:p>
          <a:endParaRPr lang="en-GB" sz="2000"/>
        </a:p>
      </dgm:t>
    </dgm:pt>
    <dgm:pt modelId="{CD9C708B-58E3-4D71-9534-778751C759C1}" type="parTrans" cxnId="{30A07482-7F6D-4F13-AEF5-3A81F3B1CF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0F9C34CC-C8E7-4DAD-9B8B-4AE428EE8083}" type="pres">
      <dgm:prSet presAssocID="{6C79EB20-E82E-49D9-8D82-F13003406BF0}" presName="Name0" presStyleCnt="0">
        <dgm:presLayoutVars>
          <dgm:chMax val="1"/>
          <dgm:dir/>
          <dgm:animLvl val="ctr"/>
          <dgm:resizeHandles val="exact"/>
        </dgm:presLayoutVars>
      </dgm:prSet>
      <dgm:spPr/>
    </dgm:pt>
    <dgm:pt modelId="{19CF4C96-FCA5-482F-AA95-D9589F411D24}" type="pres">
      <dgm:prSet presAssocID="{0019870D-D709-431C-A5CD-0AB29D834FAD}" presName="centerShape" presStyleLbl="node0" presStyleIdx="0" presStyleCnt="1" custScaleX="227946"/>
      <dgm:spPr/>
    </dgm:pt>
    <dgm:pt modelId="{CF8B6F7C-A46D-4351-AF7A-1B3C9BDD7911}" type="pres">
      <dgm:prSet presAssocID="{44BFE570-0B95-48E6-93BA-02BAAFA5A905}" presName="parTrans" presStyleLbl="sibTrans2D1" presStyleIdx="0" presStyleCnt="4" custAng="10800000"/>
      <dgm:spPr/>
    </dgm:pt>
    <dgm:pt modelId="{690E5B1A-E080-431E-98E7-AE379433B9F4}" type="pres">
      <dgm:prSet presAssocID="{44BFE570-0B95-48E6-93BA-02BAAFA5A905}" presName="connectorText" presStyleLbl="sibTrans2D1" presStyleIdx="0" presStyleCnt="4"/>
      <dgm:spPr/>
    </dgm:pt>
    <dgm:pt modelId="{4FEB0E7D-D201-4830-89D0-018947637ED2}" type="pres">
      <dgm:prSet presAssocID="{05EEC615-9A61-4237-A5AA-6B7E7A55B778}" presName="node" presStyleLbl="node1" presStyleIdx="0" presStyleCnt="4" custScaleX="191171">
        <dgm:presLayoutVars>
          <dgm:bulletEnabled val="1"/>
        </dgm:presLayoutVars>
      </dgm:prSet>
      <dgm:spPr/>
    </dgm:pt>
    <dgm:pt modelId="{9DBFBB1B-8F22-4AC1-8905-FBFC046628A4}" type="pres">
      <dgm:prSet presAssocID="{CD9C708B-58E3-4D71-9534-778751C759C1}" presName="parTrans" presStyleLbl="sibTrans2D1" presStyleIdx="1" presStyleCnt="4" custAng="10800000"/>
      <dgm:spPr/>
    </dgm:pt>
    <dgm:pt modelId="{9F53C05F-F294-4AB1-AABA-29A1013C7EA2}" type="pres">
      <dgm:prSet presAssocID="{CD9C708B-58E3-4D71-9534-778751C759C1}" presName="connectorText" presStyleLbl="sibTrans2D1" presStyleIdx="1" presStyleCnt="4"/>
      <dgm:spPr/>
    </dgm:pt>
    <dgm:pt modelId="{E4815B6F-EA47-4FEE-A4D6-AE6BA3500709}" type="pres">
      <dgm:prSet presAssocID="{AB5F85E6-7386-4877-806D-DB2CB86BF27F}" presName="node" presStyleLbl="node1" presStyleIdx="1" presStyleCnt="4" custScaleX="244277" custRadScaleRad="186309" custRadScaleInc="1660">
        <dgm:presLayoutVars>
          <dgm:bulletEnabled val="1"/>
        </dgm:presLayoutVars>
      </dgm:prSet>
      <dgm:spPr/>
    </dgm:pt>
    <dgm:pt modelId="{B99F13FB-8399-4B5F-B920-BCD02B325D3B}" type="pres">
      <dgm:prSet presAssocID="{2E18562A-990A-47EE-BC3E-9E292F9CE2F9}" presName="parTrans" presStyleLbl="sibTrans2D1" presStyleIdx="2" presStyleCnt="4" custAng="10800000"/>
      <dgm:spPr/>
    </dgm:pt>
    <dgm:pt modelId="{6B1EB70A-A85E-436C-81D5-1DA2E2E37DE4}" type="pres">
      <dgm:prSet presAssocID="{2E18562A-990A-47EE-BC3E-9E292F9CE2F9}" presName="connectorText" presStyleLbl="sibTrans2D1" presStyleIdx="2" presStyleCnt="4"/>
      <dgm:spPr/>
    </dgm:pt>
    <dgm:pt modelId="{E449E10B-F278-4CC5-ABEF-67AC4FA19542}" type="pres">
      <dgm:prSet presAssocID="{47042899-BF93-4892-BD6B-CF740A405FE2}" presName="node" presStyleLbl="node1" presStyleIdx="2" presStyleCnt="4" custScaleX="211618">
        <dgm:presLayoutVars>
          <dgm:bulletEnabled val="1"/>
        </dgm:presLayoutVars>
      </dgm:prSet>
      <dgm:spPr/>
    </dgm:pt>
    <dgm:pt modelId="{BE09E87E-DE5B-4544-AF43-DF28B9B7894E}" type="pres">
      <dgm:prSet presAssocID="{DBE1F64C-6584-4D64-99F5-CF94DAB0E7EC}" presName="parTrans" presStyleLbl="sibTrans2D1" presStyleIdx="3" presStyleCnt="4" custAng="10634515"/>
      <dgm:spPr/>
    </dgm:pt>
    <dgm:pt modelId="{837E24A5-9D6F-46CD-B77C-8B03BE965FCF}" type="pres">
      <dgm:prSet presAssocID="{DBE1F64C-6584-4D64-99F5-CF94DAB0E7EC}" presName="connectorText" presStyleLbl="sibTrans2D1" presStyleIdx="3" presStyleCnt="4"/>
      <dgm:spPr/>
    </dgm:pt>
    <dgm:pt modelId="{F84927B7-6CB1-4D3E-9D95-5B7DC191615F}" type="pres">
      <dgm:prSet presAssocID="{C65B56B4-B62F-4B0E-B6A9-B3C1D786CDAA}" presName="node" presStyleLbl="node1" presStyleIdx="3" presStyleCnt="4" custScaleX="231793" custRadScaleRad="182234" custRadScaleInc="-706">
        <dgm:presLayoutVars>
          <dgm:bulletEnabled val="1"/>
        </dgm:presLayoutVars>
      </dgm:prSet>
      <dgm:spPr/>
    </dgm:pt>
  </dgm:ptLst>
  <dgm:cxnLst>
    <dgm:cxn modelId="{85F61319-3D4D-46E3-8D9E-ED68CBBCBE7A}" srcId="{6C79EB20-E82E-49D9-8D82-F13003406BF0}" destId="{0019870D-D709-431C-A5CD-0AB29D834FAD}" srcOrd="0" destOrd="0" parTransId="{9D9CD9B6-C15D-48EC-86FF-6106570208EE}" sibTransId="{7A9D0C9F-EF45-4970-B420-57A987BB1EC8}"/>
    <dgm:cxn modelId="{5C1B3E21-AF64-4787-AAAF-849474A2B35D}" type="presOf" srcId="{DBE1F64C-6584-4D64-99F5-CF94DAB0E7EC}" destId="{837E24A5-9D6F-46CD-B77C-8B03BE965FCF}" srcOrd="1" destOrd="0" presId="urn:microsoft.com/office/officeart/2005/8/layout/radial5"/>
    <dgm:cxn modelId="{37728228-2E1D-4F2B-AECE-E26EF9B13299}" srcId="{0019870D-D709-431C-A5CD-0AB29D834FAD}" destId="{C65B56B4-B62F-4B0E-B6A9-B3C1D786CDAA}" srcOrd="3" destOrd="0" parTransId="{DBE1F64C-6584-4D64-99F5-CF94DAB0E7EC}" sibTransId="{64C7320F-68A3-4E23-93FD-71E810D6B7F5}"/>
    <dgm:cxn modelId="{A922EC28-B35B-4984-95BA-00404F3B570C}" type="presOf" srcId="{0019870D-D709-431C-A5CD-0AB29D834FAD}" destId="{19CF4C96-FCA5-482F-AA95-D9589F411D24}" srcOrd="0" destOrd="0" presId="urn:microsoft.com/office/officeart/2005/8/layout/radial5"/>
    <dgm:cxn modelId="{FAE1733E-C238-42E9-8F6A-BFEE59B03044}" type="presOf" srcId="{C65B56B4-B62F-4B0E-B6A9-B3C1D786CDAA}" destId="{F84927B7-6CB1-4D3E-9D95-5B7DC191615F}" srcOrd="0" destOrd="0" presId="urn:microsoft.com/office/officeart/2005/8/layout/radial5"/>
    <dgm:cxn modelId="{83CCCB5B-3750-4FC3-998D-A577A07BBBBB}" srcId="{0019870D-D709-431C-A5CD-0AB29D834FAD}" destId="{47042899-BF93-4892-BD6B-CF740A405FE2}" srcOrd="2" destOrd="0" parTransId="{2E18562A-990A-47EE-BC3E-9E292F9CE2F9}" sibTransId="{5392A487-DBB1-488E-9F35-198907DEB3AA}"/>
    <dgm:cxn modelId="{E4B6B366-D0D8-470E-9272-66CE014184C4}" type="presOf" srcId="{AB5F85E6-7386-4877-806D-DB2CB86BF27F}" destId="{E4815B6F-EA47-4FEE-A4D6-AE6BA3500709}" srcOrd="0" destOrd="0" presId="urn:microsoft.com/office/officeart/2005/8/layout/radial5"/>
    <dgm:cxn modelId="{F935E747-B6D1-48F6-ACA3-4FBCAA3675AC}" type="presOf" srcId="{05EEC615-9A61-4237-A5AA-6B7E7A55B778}" destId="{4FEB0E7D-D201-4830-89D0-018947637ED2}" srcOrd="0" destOrd="0" presId="urn:microsoft.com/office/officeart/2005/8/layout/radial5"/>
    <dgm:cxn modelId="{83FCCC73-7BEA-4FE9-BAD2-9470BD2500DA}" srcId="{0019870D-D709-431C-A5CD-0AB29D834FAD}" destId="{05EEC615-9A61-4237-A5AA-6B7E7A55B778}" srcOrd="0" destOrd="0" parTransId="{44BFE570-0B95-48E6-93BA-02BAAFA5A905}" sibTransId="{D4113E3D-4A90-4B1E-AD09-7E785DBD52BA}"/>
    <dgm:cxn modelId="{30A07482-7F6D-4F13-AEF5-3A81F3B1CFDA}" srcId="{0019870D-D709-431C-A5CD-0AB29D834FAD}" destId="{AB5F85E6-7386-4877-806D-DB2CB86BF27F}" srcOrd="1" destOrd="0" parTransId="{CD9C708B-58E3-4D71-9534-778751C759C1}" sibTransId="{47AD3C75-9961-4A8E-A25A-12E4C8940789}"/>
    <dgm:cxn modelId="{977C138A-3418-44F4-BF40-8C520F2676C3}" type="presOf" srcId="{2E18562A-990A-47EE-BC3E-9E292F9CE2F9}" destId="{6B1EB70A-A85E-436C-81D5-1DA2E2E37DE4}" srcOrd="1" destOrd="0" presId="urn:microsoft.com/office/officeart/2005/8/layout/radial5"/>
    <dgm:cxn modelId="{4DF52D8C-BD74-4FC5-99AE-FD9F05014B90}" type="presOf" srcId="{2E18562A-990A-47EE-BC3E-9E292F9CE2F9}" destId="{B99F13FB-8399-4B5F-B920-BCD02B325D3B}" srcOrd="0" destOrd="0" presId="urn:microsoft.com/office/officeart/2005/8/layout/radial5"/>
    <dgm:cxn modelId="{2A9DF89B-8D62-4D06-B3FD-DA91C999FA88}" type="presOf" srcId="{44BFE570-0B95-48E6-93BA-02BAAFA5A905}" destId="{CF8B6F7C-A46D-4351-AF7A-1B3C9BDD7911}" srcOrd="0" destOrd="0" presId="urn:microsoft.com/office/officeart/2005/8/layout/radial5"/>
    <dgm:cxn modelId="{EF3F49A0-48B2-412D-96B2-8314DEAF7A3F}" type="presOf" srcId="{DBE1F64C-6584-4D64-99F5-CF94DAB0E7EC}" destId="{BE09E87E-DE5B-4544-AF43-DF28B9B7894E}" srcOrd="0" destOrd="0" presId="urn:microsoft.com/office/officeart/2005/8/layout/radial5"/>
    <dgm:cxn modelId="{4B2224A1-64B8-4961-8F38-31D007C7F876}" type="presOf" srcId="{6C79EB20-E82E-49D9-8D82-F13003406BF0}" destId="{0F9C34CC-C8E7-4DAD-9B8B-4AE428EE8083}" srcOrd="0" destOrd="0" presId="urn:microsoft.com/office/officeart/2005/8/layout/radial5"/>
    <dgm:cxn modelId="{FE818FA5-6FAB-4F9D-996F-AF2D05460FBD}" type="presOf" srcId="{44BFE570-0B95-48E6-93BA-02BAAFA5A905}" destId="{690E5B1A-E080-431E-98E7-AE379433B9F4}" srcOrd="1" destOrd="0" presId="urn:microsoft.com/office/officeart/2005/8/layout/radial5"/>
    <dgm:cxn modelId="{398DABAA-3D73-4BA4-8277-07CD9B47296D}" type="presOf" srcId="{CD9C708B-58E3-4D71-9534-778751C759C1}" destId="{9DBFBB1B-8F22-4AC1-8905-FBFC046628A4}" srcOrd="0" destOrd="0" presId="urn:microsoft.com/office/officeart/2005/8/layout/radial5"/>
    <dgm:cxn modelId="{9B461DAE-7CE2-4303-8992-1608E1EE950D}" type="presOf" srcId="{47042899-BF93-4892-BD6B-CF740A405FE2}" destId="{E449E10B-F278-4CC5-ABEF-67AC4FA19542}" srcOrd="0" destOrd="0" presId="urn:microsoft.com/office/officeart/2005/8/layout/radial5"/>
    <dgm:cxn modelId="{E24A4EC9-2259-4E9B-A9E3-702F23BD5DA2}" type="presOf" srcId="{CD9C708B-58E3-4D71-9534-778751C759C1}" destId="{9F53C05F-F294-4AB1-AABA-29A1013C7EA2}" srcOrd="1" destOrd="0" presId="urn:microsoft.com/office/officeart/2005/8/layout/radial5"/>
    <dgm:cxn modelId="{5FE68CE5-7616-49D9-8678-B9F98472C965}" type="presParOf" srcId="{0F9C34CC-C8E7-4DAD-9B8B-4AE428EE8083}" destId="{19CF4C96-FCA5-482F-AA95-D9589F411D24}" srcOrd="0" destOrd="0" presId="urn:microsoft.com/office/officeart/2005/8/layout/radial5"/>
    <dgm:cxn modelId="{F068EC6E-582C-4E57-8151-1B7F1BD2F570}" type="presParOf" srcId="{0F9C34CC-C8E7-4DAD-9B8B-4AE428EE8083}" destId="{CF8B6F7C-A46D-4351-AF7A-1B3C9BDD7911}" srcOrd="1" destOrd="0" presId="urn:microsoft.com/office/officeart/2005/8/layout/radial5"/>
    <dgm:cxn modelId="{2354F45F-D8BA-429F-A62A-4AB630EF63E1}" type="presParOf" srcId="{CF8B6F7C-A46D-4351-AF7A-1B3C9BDD7911}" destId="{690E5B1A-E080-431E-98E7-AE379433B9F4}" srcOrd="0" destOrd="0" presId="urn:microsoft.com/office/officeart/2005/8/layout/radial5"/>
    <dgm:cxn modelId="{5A1F2C8B-5AAA-4676-97AC-C160C0B350AE}" type="presParOf" srcId="{0F9C34CC-C8E7-4DAD-9B8B-4AE428EE8083}" destId="{4FEB0E7D-D201-4830-89D0-018947637ED2}" srcOrd="2" destOrd="0" presId="urn:microsoft.com/office/officeart/2005/8/layout/radial5"/>
    <dgm:cxn modelId="{19369C98-6EAA-4188-8A59-6469DC081D64}" type="presParOf" srcId="{0F9C34CC-C8E7-4DAD-9B8B-4AE428EE8083}" destId="{9DBFBB1B-8F22-4AC1-8905-FBFC046628A4}" srcOrd="3" destOrd="0" presId="urn:microsoft.com/office/officeart/2005/8/layout/radial5"/>
    <dgm:cxn modelId="{E89A31AB-04A9-463B-8B90-D9182584877F}" type="presParOf" srcId="{9DBFBB1B-8F22-4AC1-8905-FBFC046628A4}" destId="{9F53C05F-F294-4AB1-AABA-29A1013C7EA2}" srcOrd="0" destOrd="0" presId="urn:microsoft.com/office/officeart/2005/8/layout/radial5"/>
    <dgm:cxn modelId="{5892C971-71FA-483F-BAE1-6EF9310C0581}" type="presParOf" srcId="{0F9C34CC-C8E7-4DAD-9B8B-4AE428EE8083}" destId="{E4815B6F-EA47-4FEE-A4D6-AE6BA3500709}" srcOrd="4" destOrd="0" presId="urn:microsoft.com/office/officeart/2005/8/layout/radial5"/>
    <dgm:cxn modelId="{243B0490-9669-4426-8234-D4A888B9C292}" type="presParOf" srcId="{0F9C34CC-C8E7-4DAD-9B8B-4AE428EE8083}" destId="{B99F13FB-8399-4B5F-B920-BCD02B325D3B}" srcOrd="5" destOrd="0" presId="urn:microsoft.com/office/officeart/2005/8/layout/radial5"/>
    <dgm:cxn modelId="{D50C8E4E-A8AD-409B-B6C8-D148D26EC9BD}" type="presParOf" srcId="{B99F13FB-8399-4B5F-B920-BCD02B325D3B}" destId="{6B1EB70A-A85E-436C-81D5-1DA2E2E37DE4}" srcOrd="0" destOrd="0" presId="urn:microsoft.com/office/officeart/2005/8/layout/radial5"/>
    <dgm:cxn modelId="{50A07754-2496-4095-9062-95F61BA0FB82}" type="presParOf" srcId="{0F9C34CC-C8E7-4DAD-9B8B-4AE428EE8083}" destId="{E449E10B-F278-4CC5-ABEF-67AC4FA19542}" srcOrd="6" destOrd="0" presId="urn:microsoft.com/office/officeart/2005/8/layout/radial5"/>
    <dgm:cxn modelId="{9EF7BCD2-AE16-49A5-9D2C-C7BB8EBE8FCE}" type="presParOf" srcId="{0F9C34CC-C8E7-4DAD-9B8B-4AE428EE8083}" destId="{BE09E87E-DE5B-4544-AF43-DF28B9B7894E}" srcOrd="7" destOrd="0" presId="urn:microsoft.com/office/officeart/2005/8/layout/radial5"/>
    <dgm:cxn modelId="{E06A2378-5055-4F6E-8FB8-B0B8874C69D8}" type="presParOf" srcId="{BE09E87E-DE5B-4544-AF43-DF28B9B7894E}" destId="{837E24A5-9D6F-46CD-B77C-8B03BE965FCF}" srcOrd="0" destOrd="0" presId="urn:microsoft.com/office/officeart/2005/8/layout/radial5"/>
    <dgm:cxn modelId="{5B186496-408E-48F2-81CC-F2B0829487D7}" type="presParOf" srcId="{0F9C34CC-C8E7-4DAD-9B8B-4AE428EE8083}" destId="{F84927B7-6CB1-4D3E-9D95-5B7DC191615F}"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7FE9A7-FE91-4DF3-8FD3-92ADCB5CFB62}"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GB"/>
        </a:p>
      </dgm:t>
    </dgm:pt>
    <dgm:pt modelId="{7E1A35BC-179A-410B-A115-B37E17EBA34F}">
      <dgm:prSet phldrT="[Tekst]"/>
      <dgm:spPr/>
      <dgm:t>
        <a:bodyPr/>
        <a:lstStyle/>
        <a:p>
          <a:r>
            <a:rPr lang="en-GB" dirty="0"/>
            <a:t>Push</a:t>
          </a:r>
        </a:p>
      </dgm:t>
    </dgm:pt>
    <dgm:pt modelId="{DEC99EB3-1BD6-46CB-A6C2-C541CFAA9659}" type="parTrans" cxnId="{6EA45B52-0BC0-474F-B50D-4FA0E263F0D7}">
      <dgm:prSet/>
      <dgm:spPr/>
      <dgm:t>
        <a:bodyPr/>
        <a:lstStyle/>
        <a:p>
          <a:endParaRPr lang="en-GB"/>
        </a:p>
      </dgm:t>
    </dgm:pt>
    <dgm:pt modelId="{0B9A3569-17DB-4828-8B26-DE15FA1CF72A}" type="sibTrans" cxnId="{6EA45B52-0BC0-474F-B50D-4FA0E263F0D7}">
      <dgm:prSet/>
      <dgm:spPr/>
      <dgm:t>
        <a:bodyPr/>
        <a:lstStyle/>
        <a:p>
          <a:endParaRPr lang="en-GB"/>
        </a:p>
      </dgm:t>
    </dgm:pt>
    <dgm:pt modelId="{73DB7713-47F9-4268-AC1D-CB31B0535960}">
      <dgm:prSet phldrT="[Tekst]"/>
      <dgm:spPr/>
      <dgm:t>
        <a:bodyPr/>
        <a:lstStyle/>
        <a:p>
          <a:r>
            <a:rPr lang="en-GB" dirty="0"/>
            <a:t>Pull</a:t>
          </a:r>
        </a:p>
      </dgm:t>
    </dgm:pt>
    <dgm:pt modelId="{638023B7-5421-4400-BAC7-D2FA1A37E343}" type="parTrans" cxnId="{A6EE9ED5-4D2B-4876-8B0B-5130BDC08960}">
      <dgm:prSet/>
      <dgm:spPr/>
      <dgm:t>
        <a:bodyPr/>
        <a:lstStyle/>
        <a:p>
          <a:endParaRPr lang="en-GB"/>
        </a:p>
      </dgm:t>
    </dgm:pt>
    <dgm:pt modelId="{4257CA3D-19C9-4BEE-98E9-721CE60BD628}" type="sibTrans" cxnId="{A6EE9ED5-4D2B-4876-8B0B-5130BDC08960}">
      <dgm:prSet/>
      <dgm:spPr/>
      <dgm:t>
        <a:bodyPr/>
        <a:lstStyle/>
        <a:p>
          <a:endParaRPr lang="en-GB"/>
        </a:p>
      </dgm:t>
    </dgm:pt>
    <dgm:pt modelId="{1449BE46-2F2C-4767-903E-22C002CA08DD}">
      <dgm:prSet phldrT="[Tekst]"/>
      <dgm:spPr/>
      <dgm:t>
        <a:bodyPr/>
        <a:lstStyle/>
        <a:p>
          <a:r>
            <a:rPr lang="en-GB" dirty="0" err="1"/>
            <a:t>Persoonlijk</a:t>
          </a:r>
          <a:endParaRPr lang="en-GB" dirty="0"/>
        </a:p>
      </dgm:t>
    </dgm:pt>
    <dgm:pt modelId="{16ECC6F7-6975-47F6-B658-E72469069BAF}" type="parTrans" cxnId="{6DF8B523-FA2A-4A1A-9011-C61631F6986C}">
      <dgm:prSet/>
      <dgm:spPr/>
      <dgm:t>
        <a:bodyPr/>
        <a:lstStyle/>
        <a:p>
          <a:endParaRPr lang="en-GB"/>
        </a:p>
      </dgm:t>
    </dgm:pt>
    <dgm:pt modelId="{DFAD324C-DD8D-47BD-B527-5B6C375C4558}" type="sibTrans" cxnId="{6DF8B523-FA2A-4A1A-9011-C61631F6986C}">
      <dgm:prSet/>
      <dgm:spPr/>
      <dgm:t>
        <a:bodyPr/>
        <a:lstStyle/>
        <a:p>
          <a:endParaRPr lang="en-GB"/>
        </a:p>
      </dgm:t>
    </dgm:pt>
    <dgm:pt modelId="{2E8D24E2-38E4-4669-BAF6-9A9C22A95A38}" type="pres">
      <dgm:prSet presAssocID="{FD7FE9A7-FE91-4DF3-8FD3-92ADCB5CFB62}" presName="cycle" presStyleCnt="0">
        <dgm:presLayoutVars>
          <dgm:dir/>
          <dgm:resizeHandles val="exact"/>
        </dgm:presLayoutVars>
      </dgm:prSet>
      <dgm:spPr/>
    </dgm:pt>
    <dgm:pt modelId="{88E6B24A-A09A-4414-9C97-133226C9E133}" type="pres">
      <dgm:prSet presAssocID="{7E1A35BC-179A-410B-A115-B37E17EBA34F}" presName="node" presStyleLbl="node1" presStyleIdx="0" presStyleCnt="3" custRadScaleRad="88332" custRadScaleInc="-14100">
        <dgm:presLayoutVars>
          <dgm:bulletEnabled val="1"/>
        </dgm:presLayoutVars>
      </dgm:prSet>
      <dgm:spPr/>
    </dgm:pt>
    <dgm:pt modelId="{4837AA25-3CEF-49C5-9ED4-28739719BBC4}" type="pres">
      <dgm:prSet presAssocID="{0B9A3569-17DB-4828-8B26-DE15FA1CF72A}" presName="sibTrans" presStyleLbl="sibTrans2D1" presStyleIdx="0" presStyleCnt="3"/>
      <dgm:spPr/>
    </dgm:pt>
    <dgm:pt modelId="{FD0726FC-D256-4828-B35F-C5A679602BAD}" type="pres">
      <dgm:prSet presAssocID="{0B9A3569-17DB-4828-8B26-DE15FA1CF72A}" presName="connectorText" presStyleLbl="sibTrans2D1" presStyleIdx="0" presStyleCnt="3"/>
      <dgm:spPr/>
    </dgm:pt>
    <dgm:pt modelId="{C94A10E9-29F0-4CB0-902D-6B90B0AACDCB}" type="pres">
      <dgm:prSet presAssocID="{73DB7713-47F9-4268-AC1D-CB31B0535960}" presName="node" presStyleLbl="node1" presStyleIdx="1" presStyleCnt="3" custRadScaleRad="140486" custRadScaleInc="-26148">
        <dgm:presLayoutVars>
          <dgm:bulletEnabled val="1"/>
        </dgm:presLayoutVars>
      </dgm:prSet>
      <dgm:spPr/>
    </dgm:pt>
    <dgm:pt modelId="{F94D6ECB-EDFC-4002-8E2D-698296F3A716}" type="pres">
      <dgm:prSet presAssocID="{4257CA3D-19C9-4BEE-98E9-721CE60BD628}" presName="sibTrans" presStyleLbl="sibTrans2D1" presStyleIdx="1" presStyleCnt="3" custAng="21483170"/>
      <dgm:spPr/>
    </dgm:pt>
    <dgm:pt modelId="{BA0D25D4-B271-4F59-962F-B2B945F7CFA8}" type="pres">
      <dgm:prSet presAssocID="{4257CA3D-19C9-4BEE-98E9-721CE60BD628}" presName="connectorText" presStyleLbl="sibTrans2D1" presStyleIdx="1" presStyleCnt="3"/>
      <dgm:spPr/>
    </dgm:pt>
    <dgm:pt modelId="{CA45E74F-4AF0-4C58-9D2E-9D227F4C949B}" type="pres">
      <dgm:prSet presAssocID="{1449BE46-2F2C-4767-903E-22C002CA08DD}" presName="node" presStyleLbl="node1" presStyleIdx="2" presStyleCnt="3" custRadScaleRad="184830" custRadScaleInc="34757">
        <dgm:presLayoutVars>
          <dgm:bulletEnabled val="1"/>
        </dgm:presLayoutVars>
      </dgm:prSet>
      <dgm:spPr/>
    </dgm:pt>
    <dgm:pt modelId="{698C20E8-0836-4A12-A136-0752A3BE8529}" type="pres">
      <dgm:prSet presAssocID="{DFAD324C-DD8D-47BD-B527-5B6C375C4558}" presName="sibTrans" presStyleLbl="sibTrans2D1" presStyleIdx="2" presStyleCnt="3"/>
      <dgm:spPr/>
    </dgm:pt>
    <dgm:pt modelId="{93F9E9B5-7613-424F-B3C9-24A9C8292BF3}" type="pres">
      <dgm:prSet presAssocID="{DFAD324C-DD8D-47BD-B527-5B6C375C4558}" presName="connectorText" presStyleLbl="sibTrans2D1" presStyleIdx="2" presStyleCnt="3"/>
      <dgm:spPr/>
    </dgm:pt>
  </dgm:ptLst>
  <dgm:cxnLst>
    <dgm:cxn modelId="{F7E53A05-A060-4BCA-9FA8-DA9F667ED51E}" type="presOf" srcId="{73DB7713-47F9-4268-AC1D-CB31B0535960}" destId="{C94A10E9-29F0-4CB0-902D-6B90B0AACDCB}" srcOrd="0" destOrd="0" presId="urn:microsoft.com/office/officeart/2005/8/layout/cycle2"/>
    <dgm:cxn modelId="{6DF8B523-FA2A-4A1A-9011-C61631F6986C}" srcId="{FD7FE9A7-FE91-4DF3-8FD3-92ADCB5CFB62}" destId="{1449BE46-2F2C-4767-903E-22C002CA08DD}" srcOrd="2" destOrd="0" parTransId="{16ECC6F7-6975-47F6-B658-E72469069BAF}" sibTransId="{DFAD324C-DD8D-47BD-B527-5B6C375C4558}"/>
    <dgm:cxn modelId="{5978003A-1E2A-4F5C-A19C-3AC8F79D168A}" type="presOf" srcId="{0B9A3569-17DB-4828-8B26-DE15FA1CF72A}" destId="{FD0726FC-D256-4828-B35F-C5A679602BAD}" srcOrd="1" destOrd="0" presId="urn:microsoft.com/office/officeart/2005/8/layout/cycle2"/>
    <dgm:cxn modelId="{D1ADAA64-1CB9-4D5E-8EE9-F74FA8D5D2B8}" type="presOf" srcId="{DFAD324C-DD8D-47BD-B527-5B6C375C4558}" destId="{93F9E9B5-7613-424F-B3C9-24A9C8292BF3}" srcOrd="1" destOrd="0" presId="urn:microsoft.com/office/officeart/2005/8/layout/cycle2"/>
    <dgm:cxn modelId="{6EA45B52-0BC0-474F-B50D-4FA0E263F0D7}" srcId="{FD7FE9A7-FE91-4DF3-8FD3-92ADCB5CFB62}" destId="{7E1A35BC-179A-410B-A115-B37E17EBA34F}" srcOrd="0" destOrd="0" parTransId="{DEC99EB3-1BD6-46CB-A6C2-C541CFAA9659}" sibTransId="{0B9A3569-17DB-4828-8B26-DE15FA1CF72A}"/>
    <dgm:cxn modelId="{67E0EC72-2409-4FB5-AE7E-D42EC838B66D}" type="presOf" srcId="{1449BE46-2F2C-4767-903E-22C002CA08DD}" destId="{CA45E74F-4AF0-4C58-9D2E-9D227F4C949B}" srcOrd="0" destOrd="0" presId="urn:microsoft.com/office/officeart/2005/8/layout/cycle2"/>
    <dgm:cxn modelId="{7A1B5586-17D6-4A57-ABFB-96C31D8C7740}" type="presOf" srcId="{4257CA3D-19C9-4BEE-98E9-721CE60BD628}" destId="{BA0D25D4-B271-4F59-962F-B2B945F7CFA8}" srcOrd="1" destOrd="0" presId="urn:microsoft.com/office/officeart/2005/8/layout/cycle2"/>
    <dgm:cxn modelId="{03AFE18F-0047-41C1-A942-75B3AC73D1A8}" type="presOf" srcId="{7E1A35BC-179A-410B-A115-B37E17EBA34F}" destId="{88E6B24A-A09A-4414-9C97-133226C9E133}" srcOrd="0" destOrd="0" presId="urn:microsoft.com/office/officeart/2005/8/layout/cycle2"/>
    <dgm:cxn modelId="{6588C190-3043-4584-B57D-070FD8882D20}" type="presOf" srcId="{DFAD324C-DD8D-47BD-B527-5B6C375C4558}" destId="{698C20E8-0836-4A12-A136-0752A3BE8529}" srcOrd="0" destOrd="0" presId="urn:microsoft.com/office/officeart/2005/8/layout/cycle2"/>
    <dgm:cxn modelId="{C8665BAA-5167-45AD-B23A-D18E1F7CC34D}" type="presOf" srcId="{0B9A3569-17DB-4828-8B26-DE15FA1CF72A}" destId="{4837AA25-3CEF-49C5-9ED4-28739719BBC4}" srcOrd="0" destOrd="0" presId="urn:microsoft.com/office/officeart/2005/8/layout/cycle2"/>
    <dgm:cxn modelId="{EB3620AE-8ABC-42E7-8506-7F48B3003567}" type="presOf" srcId="{4257CA3D-19C9-4BEE-98E9-721CE60BD628}" destId="{F94D6ECB-EDFC-4002-8E2D-698296F3A716}" srcOrd="0" destOrd="0" presId="urn:microsoft.com/office/officeart/2005/8/layout/cycle2"/>
    <dgm:cxn modelId="{A6EE9ED5-4D2B-4876-8B0B-5130BDC08960}" srcId="{FD7FE9A7-FE91-4DF3-8FD3-92ADCB5CFB62}" destId="{73DB7713-47F9-4268-AC1D-CB31B0535960}" srcOrd="1" destOrd="0" parTransId="{638023B7-5421-4400-BAC7-D2FA1A37E343}" sibTransId="{4257CA3D-19C9-4BEE-98E9-721CE60BD628}"/>
    <dgm:cxn modelId="{C2F3A2F4-FA13-4FDC-BB19-41A46807FA47}" type="presOf" srcId="{FD7FE9A7-FE91-4DF3-8FD3-92ADCB5CFB62}" destId="{2E8D24E2-38E4-4669-BAF6-9A9C22A95A38}" srcOrd="0" destOrd="0" presId="urn:microsoft.com/office/officeart/2005/8/layout/cycle2"/>
    <dgm:cxn modelId="{C6FB1488-511E-41E9-833C-0E9EF228E2F6}" type="presParOf" srcId="{2E8D24E2-38E4-4669-BAF6-9A9C22A95A38}" destId="{88E6B24A-A09A-4414-9C97-133226C9E133}" srcOrd="0" destOrd="0" presId="urn:microsoft.com/office/officeart/2005/8/layout/cycle2"/>
    <dgm:cxn modelId="{9C382659-7114-4231-BBEA-ABF7E4F3E12B}" type="presParOf" srcId="{2E8D24E2-38E4-4669-BAF6-9A9C22A95A38}" destId="{4837AA25-3CEF-49C5-9ED4-28739719BBC4}" srcOrd="1" destOrd="0" presId="urn:microsoft.com/office/officeart/2005/8/layout/cycle2"/>
    <dgm:cxn modelId="{0211A994-6FC7-4C26-902A-01EEB7B1D1D9}" type="presParOf" srcId="{4837AA25-3CEF-49C5-9ED4-28739719BBC4}" destId="{FD0726FC-D256-4828-B35F-C5A679602BAD}" srcOrd="0" destOrd="0" presId="urn:microsoft.com/office/officeart/2005/8/layout/cycle2"/>
    <dgm:cxn modelId="{8FB6D06C-243A-41E1-BCA1-5D6B2FE6E937}" type="presParOf" srcId="{2E8D24E2-38E4-4669-BAF6-9A9C22A95A38}" destId="{C94A10E9-29F0-4CB0-902D-6B90B0AACDCB}" srcOrd="2" destOrd="0" presId="urn:microsoft.com/office/officeart/2005/8/layout/cycle2"/>
    <dgm:cxn modelId="{5FBECB69-D449-4B57-992A-A0A17B85CD34}" type="presParOf" srcId="{2E8D24E2-38E4-4669-BAF6-9A9C22A95A38}" destId="{F94D6ECB-EDFC-4002-8E2D-698296F3A716}" srcOrd="3" destOrd="0" presId="urn:microsoft.com/office/officeart/2005/8/layout/cycle2"/>
    <dgm:cxn modelId="{D8BBCE36-7A53-48CF-B662-5388015466E0}" type="presParOf" srcId="{F94D6ECB-EDFC-4002-8E2D-698296F3A716}" destId="{BA0D25D4-B271-4F59-962F-B2B945F7CFA8}" srcOrd="0" destOrd="0" presId="urn:microsoft.com/office/officeart/2005/8/layout/cycle2"/>
    <dgm:cxn modelId="{5417F70C-4C09-4FFF-A8DC-47E7F164AC28}" type="presParOf" srcId="{2E8D24E2-38E4-4669-BAF6-9A9C22A95A38}" destId="{CA45E74F-4AF0-4C58-9D2E-9D227F4C949B}" srcOrd="4" destOrd="0" presId="urn:microsoft.com/office/officeart/2005/8/layout/cycle2"/>
    <dgm:cxn modelId="{DB142B2C-F923-4D9D-A81E-25554EDA4A43}" type="presParOf" srcId="{2E8D24E2-38E4-4669-BAF6-9A9C22A95A38}" destId="{698C20E8-0836-4A12-A136-0752A3BE8529}" srcOrd="5" destOrd="0" presId="urn:microsoft.com/office/officeart/2005/8/layout/cycle2"/>
    <dgm:cxn modelId="{5811E1C5-4030-4BBA-86DB-34633D428C1D}" type="presParOf" srcId="{698C20E8-0836-4A12-A136-0752A3BE8529}" destId="{93F9E9B5-7613-424F-B3C9-24A9C8292BF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A26949-97B0-47F5-BC94-CCFFC9AE1E33}" type="doc">
      <dgm:prSet loTypeId="urn:microsoft.com/office/officeart/2005/8/layout/radial3" loCatId="cycle" qsTypeId="urn:microsoft.com/office/officeart/2005/8/quickstyle/simple5" qsCatId="simple" csTypeId="urn:microsoft.com/office/officeart/2005/8/colors/colorful2" csCatId="colorful" phldr="1"/>
      <dgm:spPr/>
      <dgm:t>
        <a:bodyPr/>
        <a:lstStyle/>
        <a:p>
          <a:endParaRPr lang="en-GB"/>
        </a:p>
      </dgm:t>
    </dgm:pt>
    <dgm:pt modelId="{31AE7CCE-DD08-42FE-9C07-C1DE890080C0}">
      <dgm:prSet phldrT="[Tekst]" custT="1"/>
      <dgm:spPr/>
      <dgm:t>
        <a:bodyPr/>
        <a:lstStyle/>
        <a:p>
          <a:r>
            <a:rPr lang="en-GB" sz="3600" dirty="0"/>
            <a:t>Type</a:t>
          </a:r>
        </a:p>
      </dgm:t>
    </dgm:pt>
    <dgm:pt modelId="{8F896FB2-13B4-4283-92D8-E142259DA9C6}" type="parTrans" cxnId="{DB828CCD-D051-43FE-A125-1F9A4F9E7A40}">
      <dgm:prSet/>
      <dgm:spPr/>
      <dgm:t>
        <a:bodyPr/>
        <a:lstStyle/>
        <a:p>
          <a:endParaRPr lang="en-GB"/>
        </a:p>
      </dgm:t>
    </dgm:pt>
    <dgm:pt modelId="{D257E52D-DB83-4C15-A181-607E4084BBEE}" type="sibTrans" cxnId="{DB828CCD-D051-43FE-A125-1F9A4F9E7A40}">
      <dgm:prSet/>
      <dgm:spPr/>
      <dgm:t>
        <a:bodyPr/>
        <a:lstStyle/>
        <a:p>
          <a:endParaRPr lang="en-GB"/>
        </a:p>
      </dgm:t>
    </dgm:pt>
    <dgm:pt modelId="{AE1B877D-7799-40D7-9A91-21FD39B95217}">
      <dgm:prSet phldrT="[Tekst]" custT="1"/>
      <dgm:spPr/>
      <dgm:t>
        <a:bodyPr/>
        <a:lstStyle/>
        <a:p>
          <a:r>
            <a:rPr lang="en-GB" sz="2000" dirty="0" err="1"/>
            <a:t>Identiteitszoeker</a:t>
          </a:r>
          <a:endParaRPr lang="en-GB" sz="2000" dirty="0"/>
        </a:p>
      </dgm:t>
    </dgm:pt>
    <dgm:pt modelId="{52D53111-D6F1-4036-BE90-8A544430B2E3}" type="parTrans" cxnId="{0321B5C2-78FA-4E36-AF55-AFE265693720}">
      <dgm:prSet/>
      <dgm:spPr/>
      <dgm:t>
        <a:bodyPr/>
        <a:lstStyle/>
        <a:p>
          <a:endParaRPr lang="en-GB"/>
        </a:p>
      </dgm:t>
    </dgm:pt>
    <dgm:pt modelId="{92F50170-06F9-48BC-8239-B79ED506B976}" type="sibTrans" cxnId="{0321B5C2-78FA-4E36-AF55-AFE265693720}">
      <dgm:prSet/>
      <dgm:spPr/>
      <dgm:t>
        <a:bodyPr/>
        <a:lstStyle/>
        <a:p>
          <a:endParaRPr lang="en-GB"/>
        </a:p>
      </dgm:t>
    </dgm:pt>
    <dgm:pt modelId="{52340E1C-7EB8-4294-A467-EBCEEA9F632D}">
      <dgm:prSet phldrT="[Tekst]" custT="1"/>
      <dgm:spPr/>
      <dgm:t>
        <a:bodyPr/>
        <a:lstStyle/>
        <a:p>
          <a:r>
            <a:rPr lang="nl-NL" sz="2000" dirty="0"/>
            <a:t>Rechtvaardigheids-zoeker</a:t>
          </a:r>
          <a:endParaRPr lang="en-GB" sz="2000" dirty="0"/>
        </a:p>
      </dgm:t>
    </dgm:pt>
    <dgm:pt modelId="{9DA23656-D6FD-4ECF-90EA-317763935848}" type="parTrans" cxnId="{1420FECE-7B95-4FBB-B324-912CA98D98C7}">
      <dgm:prSet/>
      <dgm:spPr/>
      <dgm:t>
        <a:bodyPr/>
        <a:lstStyle/>
        <a:p>
          <a:endParaRPr lang="en-GB"/>
        </a:p>
      </dgm:t>
    </dgm:pt>
    <dgm:pt modelId="{C1610D26-23CD-4B78-8CFA-AB3AA5B1BC78}" type="sibTrans" cxnId="{1420FECE-7B95-4FBB-B324-912CA98D98C7}">
      <dgm:prSet/>
      <dgm:spPr/>
      <dgm:t>
        <a:bodyPr/>
        <a:lstStyle/>
        <a:p>
          <a:endParaRPr lang="en-GB"/>
        </a:p>
      </dgm:t>
    </dgm:pt>
    <dgm:pt modelId="{95CAFB56-273A-42AE-AAA8-E05A306B4FC6}">
      <dgm:prSet phldrT="[Tekst]" custT="1"/>
      <dgm:spPr/>
      <dgm:t>
        <a:bodyPr/>
        <a:lstStyle/>
        <a:p>
          <a:r>
            <a:rPr lang="nl-NL" sz="2000" dirty="0"/>
            <a:t>Sensatiezoeker</a:t>
          </a:r>
          <a:endParaRPr lang="en-GB" sz="2000" dirty="0"/>
        </a:p>
      </dgm:t>
    </dgm:pt>
    <dgm:pt modelId="{1E401502-A0A9-43E2-8AAB-4A851BA6394A}" type="parTrans" cxnId="{1AA5E315-CCFD-4164-8AAE-850AE6833506}">
      <dgm:prSet/>
      <dgm:spPr/>
      <dgm:t>
        <a:bodyPr/>
        <a:lstStyle/>
        <a:p>
          <a:endParaRPr lang="en-GB"/>
        </a:p>
      </dgm:t>
    </dgm:pt>
    <dgm:pt modelId="{1817D6C0-A398-4C9C-AB62-C00436023DF3}" type="sibTrans" cxnId="{1AA5E315-CCFD-4164-8AAE-850AE6833506}">
      <dgm:prSet/>
      <dgm:spPr/>
      <dgm:t>
        <a:bodyPr/>
        <a:lstStyle/>
        <a:p>
          <a:endParaRPr lang="en-GB"/>
        </a:p>
      </dgm:t>
    </dgm:pt>
    <dgm:pt modelId="{6D199876-4D62-4F94-AA37-8181981FCE21}">
      <dgm:prSet phldrT="[Tekst]" custT="1"/>
      <dgm:spPr/>
      <dgm:t>
        <a:bodyPr/>
        <a:lstStyle/>
        <a:p>
          <a:r>
            <a:rPr lang="nl-NL" sz="2000" dirty="0"/>
            <a:t>Zingevingszoeker</a:t>
          </a:r>
          <a:endParaRPr lang="en-GB" sz="2000" dirty="0"/>
        </a:p>
      </dgm:t>
    </dgm:pt>
    <dgm:pt modelId="{AD1D152F-0667-492A-B5CB-22C2FB1A6083}" type="parTrans" cxnId="{F94A9811-38E5-4931-A5DE-EEF4C86058DD}">
      <dgm:prSet/>
      <dgm:spPr/>
      <dgm:t>
        <a:bodyPr/>
        <a:lstStyle/>
        <a:p>
          <a:endParaRPr lang="en-GB"/>
        </a:p>
      </dgm:t>
    </dgm:pt>
    <dgm:pt modelId="{64ADC107-4932-43A5-8F8A-6BF4154F12C1}" type="sibTrans" cxnId="{F94A9811-38E5-4931-A5DE-EEF4C86058DD}">
      <dgm:prSet/>
      <dgm:spPr/>
      <dgm:t>
        <a:bodyPr/>
        <a:lstStyle/>
        <a:p>
          <a:endParaRPr lang="en-GB"/>
        </a:p>
      </dgm:t>
    </dgm:pt>
    <dgm:pt modelId="{B482A02D-6833-4096-AECC-D5CFACE7DFFC}" type="pres">
      <dgm:prSet presAssocID="{89A26949-97B0-47F5-BC94-CCFFC9AE1E33}" presName="composite" presStyleCnt="0">
        <dgm:presLayoutVars>
          <dgm:chMax val="1"/>
          <dgm:dir/>
          <dgm:resizeHandles val="exact"/>
        </dgm:presLayoutVars>
      </dgm:prSet>
      <dgm:spPr/>
    </dgm:pt>
    <dgm:pt modelId="{AF7D5A8D-8B16-4806-A44E-DBFF90D70E0D}" type="pres">
      <dgm:prSet presAssocID="{89A26949-97B0-47F5-BC94-CCFFC9AE1E33}" presName="radial" presStyleCnt="0">
        <dgm:presLayoutVars>
          <dgm:animLvl val="ctr"/>
        </dgm:presLayoutVars>
      </dgm:prSet>
      <dgm:spPr/>
    </dgm:pt>
    <dgm:pt modelId="{1B3B174D-095A-405D-A7CF-0C58EEBD7A71}" type="pres">
      <dgm:prSet presAssocID="{31AE7CCE-DD08-42FE-9C07-C1DE890080C0}" presName="centerShape" presStyleLbl="vennNode1" presStyleIdx="0" presStyleCnt="5"/>
      <dgm:spPr/>
    </dgm:pt>
    <dgm:pt modelId="{6F00AB81-EB2A-4083-A88D-9BE3004986D2}" type="pres">
      <dgm:prSet presAssocID="{AE1B877D-7799-40D7-9A91-21FD39B95217}" presName="node" presStyleLbl="vennNode1" presStyleIdx="1" presStyleCnt="5" custScaleX="289985">
        <dgm:presLayoutVars>
          <dgm:bulletEnabled val="1"/>
        </dgm:presLayoutVars>
      </dgm:prSet>
      <dgm:spPr/>
    </dgm:pt>
    <dgm:pt modelId="{B024BB09-AC3A-451D-BA97-F3965BA08065}" type="pres">
      <dgm:prSet presAssocID="{52340E1C-7EB8-4294-A467-EBCEEA9F632D}" presName="node" presStyleLbl="vennNode1" presStyleIdx="2" presStyleCnt="5" custScaleX="289985" custRadScaleRad="172953" custRadScaleInc="-2294">
        <dgm:presLayoutVars>
          <dgm:bulletEnabled val="1"/>
        </dgm:presLayoutVars>
      </dgm:prSet>
      <dgm:spPr/>
    </dgm:pt>
    <dgm:pt modelId="{4C1CC435-FD44-4D97-9557-E99594F8F96C}" type="pres">
      <dgm:prSet presAssocID="{95CAFB56-273A-42AE-AAA8-E05A306B4FC6}" presName="node" presStyleLbl="vennNode1" presStyleIdx="3" presStyleCnt="5" custScaleX="289985">
        <dgm:presLayoutVars>
          <dgm:bulletEnabled val="1"/>
        </dgm:presLayoutVars>
      </dgm:prSet>
      <dgm:spPr/>
    </dgm:pt>
    <dgm:pt modelId="{CD81C4CF-30B8-4095-B9AB-540FF8C8C938}" type="pres">
      <dgm:prSet presAssocID="{6D199876-4D62-4F94-AA37-8181981FCE21}" presName="node" presStyleLbl="vennNode1" presStyleIdx="4" presStyleCnt="5" custScaleX="289985" custRadScaleRad="177983" custRadScaleInc="2773">
        <dgm:presLayoutVars>
          <dgm:bulletEnabled val="1"/>
        </dgm:presLayoutVars>
      </dgm:prSet>
      <dgm:spPr/>
    </dgm:pt>
  </dgm:ptLst>
  <dgm:cxnLst>
    <dgm:cxn modelId="{F94A9811-38E5-4931-A5DE-EEF4C86058DD}" srcId="{31AE7CCE-DD08-42FE-9C07-C1DE890080C0}" destId="{6D199876-4D62-4F94-AA37-8181981FCE21}" srcOrd="3" destOrd="0" parTransId="{AD1D152F-0667-492A-B5CB-22C2FB1A6083}" sibTransId="{64ADC107-4932-43A5-8F8A-6BF4154F12C1}"/>
    <dgm:cxn modelId="{1AA5E315-CCFD-4164-8AAE-850AE6833506}" srcId="{31AE7CCE-DD08-42FE-9C07-C1DE890080C0}" destId="{95CAFB56-273A-42AE-AAA8-E05A306B4FC6}" srcOrd="2" destOrd="0" parTransId="{1E401502-A0A9-43E2-8AAB-4A851BA6394A}" sibTransId="{1817D6C0-A398-4C9C-AB62-C00436023DF3}"/>
    <dgm:cxn modelId="{D3382E2E-DED2-4B2D-9EF2-E55A369A5544}" type="presOf" srcId="{31AE7CCE-DD08-42FE-9C07-C1DE890080C0}" destId="{1B3B174D-095A-405D-A7CF-0C58EEBD7A71}" srcOrd="0" destOrd="0" presId="urn:microsoft.com/office/officeart/2005/8/layout/radial3"/>
    <dgm:cxn modelId="{C9E92443-F2C1-4751-8276-C60566FAD45C}" type="presOf" srcId="{89A26949-97B0-47F5-BC94-CCFFC9AE1E33}" destId="{B482A02D-6833-4096-AECC-D5CFACE7DFFC}" srcOrd="0" destOrd="0" presId="urn:microsoft.com/office/officeart/2005/8/layout/radial3"/>
    <dgm:cxn modelId="{C4220C5A-893A-4625-9A3B-C5C5DA23BC50}" type="presOf" srcId="{6D199876-4D62-4F94-AA37-8181981FCE21}" destId="{CD81C4CF-30B8-4095-B9AB-540FF8C8C938}" srcOrd="0" destOrd="0" presId="urn:microsoft.com/office/officeart/2005/8/layout/radial3"/>
    <dgm:cxn modelId="{C0E1C7B3-8E77-4C71-915E-51DB0345CEA0}" type="presOf" srcId="{AE1B877D-7799-40D7-9A91-21FD39B95217}" destId="{6F00AB81-EB2A-4083-A88D-9BE3004986D2}" srcOrd="0" destOrd="0" presId="urn:microsoft.com/office/officeart/2005/8/layout/radial3"/>
    <dgm:cxn modelId="{0321B5C2-78FA-4E36-AF55-AFE265693720}" srcId="{31AE7CCE-DD08-42FE-9C07-C1DE890080C0}" destId="{AE1B877D-7799-40D7-9A91-21FD39B95217}" srcOrd="0" destOrd="0" parTransId="{52D53111-D6F1-4036-BE90-8A544430B2E3}" sibTransId="{92F50170-06F9-48BC-8239-B79ED506B976}"/>
    <dgm:cxn modelId="{6CC3DDC2-D982-4A0A-98CD-580640D76266}" type="presOf" srcId="{95CAFB56-273A-42AE-AAA8-E05A306B4FC6}" destId="{4C1CC435-FD44-4D97-9557-E99594F8F96C}" srcOrd="0" destOrd="0" presId="urn:microsoft.com/office/officeart/2005/8/layout/radial3"/>
    <dgm:cxn modelId="{DB828CCD-D051-43FE-A125-1F9A4F9E7A40}" srcId="{89A26949-97B0-47F5-BC94-CCFFC9AE1E33}" destId="{31AE7CCE-DD08-42FE-9C07-C1DE890080C0}" srcOrd="0" destOrd="0" parTransId="{8F896FB2-13B4-4283-92D8-E142259DA9C6}" sibTransId="{D257E52D-DB83-4C15-A181-607E4084BBEE}"/>
    <dgm:cxn modelId="{1420FECE-7B95-4FBB-B324-912CA98D98C7}" srcId="{31AE7CCE-DD08-42FE-9C07-C1DE890080C0}" destId="{52340E1C-7EB8-4294-A467-EBCEEA9F632D}" srcOrd="1" destOrd="0" parTransId="{9DA23656-D6FD-4ECF-90EA-317763935848}" sibTransId="{C1610D26-23CD-4B78-8CFA-AB3AA5B1BC78}"/>
    <dgm:cxn modelId="{C19800D7-4970-4B0D-BEA2-106FEFAF5FBC}" type="presOf" srcId="{52340E1C-7EB8-4294-A467-EBCEEA9F632D}" destId="{B024BB09-AC3A-451D-BA97-F3965BA08065}" srcOrd="0" destOrd="0" presId="urn:microsoft.com/office/officeart/2005/8/layout/radial3"/>
    <dgm:cxn modelId="{2F862DD8-F75E-4A61-898D-2744C65FDC7E}" type="presParOf" srcId="{B482A02D-6833-4096-AECC-D5CFACE7DFFC}" destId="{AF7D5A8D-8B16-4806-A44E-DBFF90D70E0D}" srcOrd="0" destOrd="0" presId="urn:microsoft.com/office/officeart/2005/8/layout/radial3"/>
    <dgm:cxn modelId="{91575A4A-1BE9-48AB-93CF-763AF17009F4}" type="presParOf" srcId="{AF7D5A8D-8B16-4806-A44E-DBFF90D70E0D}" destId="{1B3B174D-095A-405D-A7CF-0C58EEBD7A71}" srcOrd="0" destOrd="0" presId="urn:microsoft.com/office/officeart/2005/8/layout/radial3"/>
    <dgm:cxn modelId="{4EEB9150-4828-4EE5-9384-EEE5BA13E1E6}" type="presParOf" srcId="{AF7D5A8D-8B16-4806-A44E-DBFF90D70E0D}" destId="{6F00AB81-EB2A-4083-A88D-9BE3004986D2}" srcOrd="1" destOrd="0" presId="urn:microsoft.com/office/officeart/2005/8/layout/radial3"/>
    <dgm:cxn modelId="{29D36479-7935-4955-B312-543077BAE3BF}" type="presParOf" srcId="{AF7D5A8D-8B16-4806-A44E-DBFF90D70E0D}" destId="{B024BB09-AC3A-451D-BA97-F3965BA08065}" srcOrd="2" destOrd="0" presId="urn:microsoft.com/office/officeart/2005/8/layout/radial3"/>
    <dgm:cxn modelId="{F0DBB301-9277-471D-8A8A-EB76D4DDE089}" type="presParOf" srcId="{AF7D5A8D-8B16-4806-A44E-DBFF90D70E0D}" destId="{4C1CC435-FD44-4D97-9557-E99594F8F96C}" srcOrd="3" destOrd="0" presId="urn:microsoft.com/office/officeart/2005/8/layout/radial3"/>
    <dgm:cxn modelId="{D79AA73A-D231-48E3-A7FE-49AE52380B61}" type="presParOf" srcId="{AF7D5A8D-8B16-4806-A44E-DBFF90D70E0D}" destId="{CD81C4CF-30B8-4095-B9AB-540FF8C8C93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2DEA6B-3082-4A10-8FE6-4275B406ACA5}" type="doc">
      <dgm:prSet loTypeId="urn:microsoft.com/office/officeart/2008/layout/HorizontalMultiLevelHierarchy" loCatId="hierarchy" qsTypeId="urn:microsoft.com/office/officeart/2005/8/quickstyle/simple5" qsCatId="simple" csTypeId="urn:microsoft.com/office/officeart/2005/8/colors/colorful5" csCatId="colorful" phldr="1"/>
      <dgm:spPr/>
      <dgm:t>
        <a:bodyPr/>
        <a:lstStyle/>
        <a:p>
          <a:endParaRPr lang="en-GB"/>
        </a:p>
      </dgm:t>
    </dgm:pt>
    <dgm:pt modelId="{88162612-1B1E-46E5-AAFE-EA9542A0E4DD}">
      <dgm:prSet phldrT="[Tekst]" custT="1"/>
      <dgm:spPr/>
      <dgm:t>
        <a:bodyPr/>
        <a:lstStyle/>
        <a:p>
          <a:r>
            <a:rPr lang="en-GB" sz="2800" dirty="0"/>
            <a:t>Triggers </a:t>
          </a:r>
          <a:r>
            <a:rPr lang="en-GB" sz="2800" dirty="0" err="1"/>
            <a:t>voor</a:t>
          </a:r>
          <a:endParaRPr lang="en-GB" sz="2800" dirty="0"/>
        </a:p>
        <a:p>
          <a:r>
            <a:rPr lang="en-GB" sz="2800" dirty="0" err="1"/>
            <a:t>Radicalisering</a:t>
          </a:r>
          <a:endParaRPr lang="en-GB" sz="2800" dirty="0"/>
        </a:p>
      </dgm:t>
    </dgm:pt>
    <dgm:pt modelId="{0FEBD652-D631-44B7-B020-656AA8BB8902}" type="parTrans" cxnId="{1984FAEB-70AE-4BAD-AD87-70BD256D86D4}">
      <dgm:prSet/>
      <dgm:spPr/>
      <dgm:t>
        <a:bodyPr/>
        <a:lstStyle/>
        <a:p>
          <a:endParaRPr lang="en-GB"/>
        </a:p>
      </dgm:t>
    </dgm:pt>
    <dgm:pt modelId="{0B6D78A5-9C00-4844-90A6-3A38D98113D4}" type="sibTrans" cxnId="{1984FAEB-70AE-4BAD-AD87-70BD256D86D4}">
      <dgm:prSet/>
      <dgm:spPr/>
      <dgm:t>
        <a:bodyPr/>
        <a:lstStyle/>
        <a:p>
          <a:endParaRPr lang="en-GB"/>
        </a:p>
      </dgm:t>
    </dgm:pt>
    <dgm:pt modelId="{1E3B7E0B-230F-4AE1-AE3D-28113F23058D}">
      <dgm:prSet phldrT="[Tekst]" custT="1"/>
      <dgm:spPr/>
      <dgm:t>
        <a:bodyPr/>
        <a:lstStyle/>
        <a:p>
          <a:r>
            <a:rPr lang="nl-NL" sz="1600" noProof="0" dirty="0">
              <a:effectLst/>
              <a:latin typeface="Calibri" panose="020F0502020204030204" pitchFamily="34" charset="0"/>
              <a:ea typeface="Calibri" panose="020F0502020204030204" pitchFamily="34" charset="0"/>
              <a:cs typeface="Times New Roman" panose="02020603050405020304" pitchFamily="18" charset="0"/>
            </a:rPr>
            <a:t>zoektocht identiteit</a:t>
          </a:r>
          <a:endParaRPr lang="nl-NL" sz="1600" noProof="0" dirty="0"/>
        </a:p>
      </dgm:t>
    </dgm:pt>
    <dgm:pt modelId="{105139FF-8B03-425D-9B9C-6C9D44CE0F74}" type="parTrans" cxnId="{0FBA629F-7A0A-4938-8103-DE6124F8572E}">
      <dgm:prSet/>
      <dgm:spPr/>
      <dgm:t>
        <a:bodyPr/>
        <a:lstStyle/>
        <a:p>
          <a:endParaRPr lang="en-GB"/>
        </a:p>
      </dgm:t>
    </dgm:pt>
    <dgm:pt modelId="{9696EC50-F4CB-44A9-BE8E-51DA8A9C44F0}" type="sibTrans" cxnId="{0FBA629F-7A0A-4938-8103-DE6124F8572E}">
      <dgm:prSet/>
      <dgm:spPr/>
      <dgm:t>
        <a:bodyPr/>
        <a:lstStyle/>
        <a:p>
          <a:endParaRPr lang="en-GB"/>
        </a:p>
      </dgm:t>
    </dgm:pt>
    <dgm:pt modelId="{01E8EB0F-9658-4FBA-A941-0EA679CC3F65}">
      <dgm:prSet phldrT="[Tekst]" custT="1"/>
      <dgm:spPr/>
      <dgm:t>
        <a:bodyPr/>
        <a:lstStyle/>
        <a:p>
          <a:pPr marL="0" lvl="0" indent="0" algn="ctr" defTabSz="711200">
            <a:lnSpc>
              <a:spcPct val="90000"/>
            </a:lnSpc>
            <a:spcBef>
              <a:spcPct val="0"/>
            </a:spcBef>
            <a:spcAft>
              <a:spcPct val="35000"/>
            </a:spcAft>
            <a:buNone/>
          </a:pPr>
          <a:r>
            <a:rPr lang="nl-NL"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persoonlijke zingeving</a:t>
          </a:r>
        </a:p>
      </dgm:t>
    </dgm:pt>
    <dgm:pt modelId="{9DD6DEDB-AC4A-4306-A1D7-8469D7DE61E7}" type="parTrans" cxnId="{383E9117-BB43-47EA-97A3-06AE079AB09E}">
      <dgm:prSet/>
      <dgm:spPr/>
      <dgm:t>
        <a:bodyPr/>
        <a:lstStyle/>
        <a:p>
          <a:endParaRPr lang="en-GB"/>
        </a:p>
      </dgm:t>
    </dgm:pt>
    <dgm:pt modelId="{C8503BA7-3F39-4377-AE53-4F3BC29D7F61}" type="sibTrans" cxnId="{383E9117-BB43-47EA-97A3-06AE079AB09E}">
      <dgm:prSet/>
      <dgm:spPr/>
      <dgm:t>
        <a:bodyPr/>
        <a:lstStyle/>
        <a:p>
          <a:endParaRPr lang="en-GB"/>
        </a:p>
      </dgm:t>
    </dgm:pt>
    <dgm:pt modelId="{044B7FFF-855E-4D75-B136-CE828AF8B19D}">
      <dgm:prSet phldrT="[Tekst]" custT="1"/>
      <dgm:spPr/>
      <dgm:t>
        <a:bodyPr/>
        <a:lstStyle/>
        <a:p>
          <a:pPr marL="0" lvl="0" indent="0" algn="ctr" defTabSz="711200">
            <a:lnSpc>
              <a:spcPct val="90000"/>
            </a:lnSpc>
            <a:spcBef>
              <a:spcPct val="0"/>
            </a:spcBef>
            <a:spcAft>
              <a:spcPct val="35000"/>
            </a:spcAft>
            <a:buNone/>
          </a:pPr>
          <a:r>
            <a:rPr lang="nl-NL"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gebrek aan eigenwaarde</a:t>
          </a:r>
        </a:p>
      </dgm:t>
    </dgm:pt>
    <dgm:pt modelId="{6FC990A5-46D1-4191-B006-1F1F8B2E088F}" type="parTrans" cxnId="{2E935892-AFD8-454E-9DC5-45F2953C5C0A}">
      <dgm:prSet/>
      <dgm:spPr/>
      <dgm:t>
        <a:bodyPr/>
        <a:lstStyle/>
        <a:p>
          <a:endParaRPr lang="en-GB"/>
        </a:p>
      </dgm:t>
    </dgm:pt>
    <dgm:pt modelId="{EF20D5BB-57D4-41E2-AD04-727058CBA479}" type="sibTrans" cxnId="{2E935892-AFD8-454E-9DC5-45F2953C5C0A}">
      <dgm:prSet/>
      <dgm:spPr/>
      <dgm:t>
        <a:bodyPr/>
        <a:lstStyle/>
        <a:p>
          <a:endParaRPr lang="en-GB"/>
        </a:p>
      </dgm:t>
    </dgm:pt>
    <dgm:pt modelId="{EA63BF97-BAAE-459F-BCF7-946B308353ED}">
      <dgm:prSet custT="1"/>
      <dgm:spPr/>
      <dgm:t>
        <a:bodyPr/>
        <a:lstStyle/>
        <a:p>
          <a:pPr marL="0" lvl="0" indent="0" algn="ctr" defTabSz="711200">
            <a:lnSpc>
              <a:spcPct val="90000"/>
            </a:lnSpc>
            <a:spcBef>
              <a:spcPct val="0"/>
            </a:spcBef>
            <a:spcAft>
              <a:spcPct val="35000"/>
            </a:spcAft>
            <a:buNone/>
          </a:pPr>
          <a:r>
            <a:rPr lang="nl-NL"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frustratie en belediging </a:t>
          </a:r>
        </a:p>
      </dgm:t>
    </dgm:pt>
    <dgm:pt modelId="{781B4CE3-7BEF-4CCB-84F9-48101ACA3D7E}" type="parTrans" cxnId="{55887BA1-686D-4893-956C-A92358DB3B64}">
      <dgm:prSet/>
      <dgm:spPr/>
      <dgm:t>
        <a:bodyPr/>
        <a:lstStyle/>
        <a:p>
          <a:endParaRPr lang="en-GB"/>
        </a:p>
      </dgm:t>
    </dgm:pt>
    <dgm:pt modelId="{829FCC57-428C-4A56-8B7A-049A48FA0EB4}" type="sibTrans" cxnId="{55887BA1-686D-4893-956C-A92358DB3B64}">
      <dgm:prSet/>
      <dgm:spPr/>
      <dgm:t>
        <a:bodyPr/>
        <a:lstStyle/>
        <a:p>
          <a:endParaRPr lang="en-GB"/>
        </a:p>
      </dgm:t>
    </dgm:pt>
    <dgm:pt modelId="{C60D6687-69DF-49E0-A75E-E4E618285343}" type="pres">
      <dgm:prSet presAssocID="{AA2DEA6B-3082-4A10-8FE6-4275B406ACA5}" presName="Name0" presStyleCnt="0">
        <dgm:presLayoutVars>
          <dgm:chPref val="1"/>
          <dgm:dir/>
          <dgm:animOne val="branch"/>
          <dgm:animLvl val="lvl"/>
          <dgm:resizeHandles val="exact"/>
        </dgm:presLayoutVars>
      </dgm:prSet>
      <dgm:spPr/>
    </dgm:pt>
    <dgm:pt modelId="{CDEF2CE2-3BF9-4F04-A17B-245ECB570642}" type="pres">
      <dgm:prSet presAssocID="{88162612-1B1E-46E5-AAFE-EA9542A0E4DD}" presName="root1" presStyleCnt="0"/>
      <dgm:spPr/>
    </dgm:pt>
    <dgm:pt modelId="{34D749F2-B845-4348-A2FE-4A9BE275A625}" type="pres">
      <dgm:prSet presAssocID="{88162612-1B1E-46E5-AAFE-EA9542A0E4DD}" presName="LevelOneTextNode" presStyleLbl="node0" presStyleIdx="0" presStyleCnt="1" custScaleX="220271">
        <dgm:presLayoutVars>
          <dgm:chPref val="3"/>
        </dgm:presLayoutVars>
      </dgm:prSet>
      <dgm:spPr/>
    </dgm:pt>
    <dgm:pt modelId="{594881C3-B604-4F36-8278-9FDFC6DB9DB1}" type="pres">
      <dgm:prSet presAssocID="{88162612-1B1E-46E5-AAFE-EA9542A0E4DD}" presName="level2hierChild" presStyleCnt="0"/>
      <dgm:spPr/>
    </dgm:pt>
    <dgm:pt modelId="{3A8EE454-B18A-41E8-BDA5-5CD7AA8193F6}" type="pres">
      <dgm:prSet presAssocID="{105139FF-8B03-425D-9B9C-6C9D44CE0F74}" presName="conn2-1" presStyleLbl="parChTrans1D2" presStyleIdx="0" presStyleCnt="4"/>
      <dgm:spPr/>
    </dgm:pt>
    <dgm:pt modelId="{1924DF0A-9C99-4CA9-9981-5BAEC71A7D7F}" type="pres">
      <dgm:prSet presAssocID="{105139FF-8B03-425D-9B9C-6C9D44CE0F74}" presName="connTx" presStyleLbl="parChTrans1D2" presStyleIdx="0" presStyleCnt="4"/>
      <dgm:spPr/>
    </dgm:pt>
    <dgm:pt modelId="{6254D16D-E654-4308-B445-E03061D6F7D6}" type="pres">
      <dgm:prSet presAssocID="{1E3B7E0B-230F-4AE1-AE3D-28113F23058D}" presName="root2" presStyleCnt="0"/>
      <dgm:spPr/>
    </dgm:pt>
    <dgm:pt modelId="{AC27FF8C-C154-41B9-9DC0-88D0616ADDFE}" type="pres">
      <dgm:prSet presAssocID="{1E3B7E0B-230F-4AE1-AE3D-28113F23058D}" presName="LevelTwoTextNode" presStyleLbl="node2" presStyleIdx="0" presStyleCnt="4" custScaleX="130059">
        <dgm:presLayoutVars>
          <dgm:chPref val="3"/>
        </dgm:presLayoutVars>
      </dgm:prSet>
      <dgm:spPr/>
    </dgm:pt>
    <dgm:pt modelId="{70728C5D-F7AF-4A58-AF34-8483A5282A1B}" type="pres">
      <dgm:prSet presAssocID="{1E3B7E0B-230F-4AE1-AE3D-28113F23058D}" presName="level3hierChild" presStyleCnt="0"/>
      <dgm:spPr/>
    </dgm:pt>
    <dgm:pt modelId="{730842CC-27E0-48C0-8B83-D43F3A436C2F}" type="pres">
      <dgm:prSet presAssocID="{9DD6DEDB-AC4A-4306-A1D7-8469D7DE61E7}" presName="conn2-1" presStyleLbl="parChTrans1D2" presStyleIdx="1" presStyleCnt="4"/>
      <dgm:spPr/>
    </dgm:pt>
    <dgm:pt modelId="{574942EC-CCAD-4B86-BDE6-5164CB71D425}" type="pres">
      <dgm:prSet presAssocID="{9DD6DEDB-AC4A-4306-A1D7-8469D7DE61E7}" presName="connTx" presStyleLbl="parChTrans1D2" presStyleIdx="1" presStyleCnt="4"/>
      <dgm:spPr/>
    </dgm:pt>
    <dgm:pt modelId="{E57794CD-4042-4F2F-A77A-FA750B46A811}" type="pres">
      <dgm:prSet presAssocID="{01E8EB0F-9658-4FBA-A941-0EA679CC3F65}" presName="root2" presStyleCnt="0"/>
      <dgm:spPr/>
    </dgm:pt>
    <dgm:pt modelId="{C0732F16-F8A1-4C31-B9AE-A22B1853253A}" type="pres">
      <dgm:prSet presAssocID="{01E8EB0F-9658-4FBA-A941-0EA679CC3F65}" presName="LevelTwoTextNode" presStyleLbl="node2" presStyleIdx="1" presStyleCnt="4" custScaleX="130059">
        <dgm:presLayoutVars>
          <dgm:chPref val="3"/>
        </dgm:presLayoutVars>
      </dgm:prSet>
      <dgm:spPr/>
    </dgm:pt>
    <dgm:pt modelId="{93C2B937-6069-4C54-875A-9545B3E61D4C}" type="pres">
      <dgm:prSet presAssocID="{01E8EB0F-9658-4FBA-A941-0EA679CC3F65}" presName="level3hierChild" presStyleCnt="0"/>
      <dgm:spPr/>
    </dgm:pt>
    <dgm:pt modelId="{618F6E6D-27F8-45FC-B548-0E35EC7FE99E}" type="pres">
      <dgm:prSet presAssocID="{6FC990A5-46D1-4191-B006-1F1F8B2E088F}" presName="conn2-1" presStyleLbl="parChTrans1D2" presStyleIdx="2" presStyleCnt="4"/>
      <dgm:spPr/>
    </dgm:pt>
    <dgm:pt modelId="{BFDBF9FF-2C33-43C4-870F-BB96A28A708A}" type="pres">
      <dgm:prSet presAssocID="{6FC990A5-46D1-4191-B006-1F1F8B2E088F}" presName="connTx" presStyleLbl="parChTrans1D2" presStyleIdx="2" presStyleCnt="4"/>
      <dgm:spPr/>
    </dgm:pt>
    <dgm:pt modelId="{264EAA56-14D0-4FFB-9733-3FD593457644}" type="pres">
      <dgm:prSet presAssocID="{044B7FFF-855E-4D75-B136-CE828AF8B19D}" presName="root2" presStyleCnt="0"/>
      <dgm:spPr/>
    </dgm:pt>
    <dgm:pt modelId="{144BEF06-41C9-492E-B409-4881CE0C743E}" type="pres">
      <dgm:prSet presAssocID="{044B7FFF-855E-4D75-B136-CE828AF8B19D}" presName="LevelTwoTextNode" presStyleLbl="node2" presStyleIdx="2" presStyleCnt="4" custScaleX="130059">
        <dgm:presLayoutVars>
          <dgm:chPref val="3"/>
        </dgm:presLayoutVars>
      </dgm:prSet>
      <dgm:spPr/>
    </dgm:pt>
    <dgm:pt modelId="{4AA41EAE-E253-4814-A5DD-D0BBC7352A9F}" type="pres">
      <dgm:prSet presAssocID="{044B7FFF-855E-4D75-B136-CE828AF8B19D}" presName="level3hierChild" presStyleCnt="0"/>
      <dgm:spPr/>
    </dgm:pt>
    <dgm:pt modelId="{80123C81-CB6F-4E92-ABAD-1E5110DFFADB}" type="pres">
      <dgm:prSet presAssocID="{781B4CE3-7BEF-4CCB-84F9-48101ACA3D7E}" presName="conn2-1" presStyleLbl="parChTrans1D2" presStyleIdx="3" presStyleCnt="4"/>
      <dgm:spPr/>
    </dgm:pt>
    <dgm:pt modelId="{ABCC6044-F8CD-4D76-94E6-0A6651CC5AA9}" type="pres">
      <dgm:prSet presAssocID="{781B4CE3-7BEF-4CCB-84F9-48101ACA3D7E}" presName="connTx" presStyleLbl="parChTrans1D2" presStyleIdx="3" presStyleCnt="4"/>
      <dgm:spPr/>
    </dgm:pt>
    <dgm:pt modelId="{F084D279-D45B-4042-9CC9-FBA45EDF43E7}" type="pres">
      <dgm:prSet presAssocID="{EA63BF97-BAAE-459F-BCF7-946B308353ED}" presName="root2" presStyleCnt="0"/>
      <dgm:spPr/>
    </dgm:pt>
    <dgm:pt modelId="{8379E895-2119-4514-B80D-2D9F68845967}" type="pres">
      <dgm:prSet presAssocID="{EA63BF97-BAAE-459F-BCF7-946B308353ED}" presName="LevelTwoTextNode" presStyleLbl="node2" presStyleIdx="3" presStyleCnt="4" custScaleX="130059">
        <dgm:presLayoutVars>
          <dgm:chPref val="3"/>
        </dgm:presLayoutVars>
      </dgm:prSet>
      <dgm:spPr/>
    </dgm:pt>
    <dgm:pt modelId="{61A3ECE2-3072-4CA2-A306-0D4255D3A41F}" type="pres">
      <dgm:prSet presAssocID="{EA63BF97-BAAE-459F-BCF7-946B308353ED}" presName="level3hierChild" presStyleCnt="0"/>
      <dgm:spPr/>
    </dgm:pt>
  </dgm:ptLst>
  <dgm:cxnLst>
    <dgm:cxn modelId="{383E9117-BB43-47EA-97A3-06AE079AB09E}" srcId="{88162612-1B1E-46E5-AAFE-EA9542A0E4DD}" destId="{01E8EB0F-9658-4FBA-A941-0EA679CC3F65}" srcOrd="1" destOrd="0" parTransId="{9DD6DEDB-AC4A-4306-A1D7-8469D7DE61E7}" sibTransId="{C8503BA7-3F39-4377-AE53-4F3BC29D7F61}"/>
    <dgm:cxn modelId="{0F6E601E-1042-4027-AA46-1D9898679E58}" type="presOf" srcId="{105139FF-8B03-425D-9B9C-6C9D44CE0F74}" destId="{1924DF0A-9C99-4CA9-9981-5BAEC71A7D7F}" srcOrd="1" destOrd="0" presId="urn:microsoft.com/office/officeart/2008/layout/HorizontalMultiLevelHierarchy"/>
    <dgm:cxn modelId="{57AB502A-A5F8-4A90-B5CA-4E27FA0560F3}" type="presOf" srcId="{9DD6DEDB-AC4A-4306-A1D7-8469D7DE61E7}" destId="{574942EC-CCAD-4B86-BDE6-5164CB71D425}" srcOrd="1" destOrd="0" presId="urn:microsoft.com/office/officeart/2008/layout/HorizontalMultiLevelHierarchy"/>
    <dgm:cxn modelId="{8280DF5B-4617-48E4-B3A7-6F5D7C5B50AE}" type="presOf" srcId="{781B4CE3-7BEF-4CCB-84F9-48101ACA3D7E}" destId="{80123C81-CB6F-4E92-ABAD-1E5110DFFADB}" srcOrd="0" destOrd="0" presId="urn:microsoft.com/office/officeart/2008/layout/HorizontalMultiLevelHierarchy"/>
    <dgm:cxn modelId="{3DA30A5A-49DB-49A3-B0EE-8305C5FF2000}" type="presOf" srcId="{044B7FFF-855E-4D75-B136-CE828AF8B19D}" destId="{144BEF06-41C9-492E-B409-4881CE0C743E}" srcOrd="0" destOrd="0" presId="urn:microsoft.com/office/officeart/2008/layout/HorizontalMultiLevelHierarchy"/>
    <dgm:cxn modelId="{1FEBE17D-B712-45C0-9823-701272123330}" type="presOf" srcId="{EA63BF97-BAAE-459F-BCF7-946B308353ED}" destId="{8379E895-2119-4514-B80D-2D9F68845967}" srcOrd="0" destOrd="0" presId="urn:microsoft.com/office/officeart/2008/layout/HorizontalMultiLevelHierarchy"/>
    <dgm:cxn modelId="{04230880-39A2-4AD6-9528-B5E33DA4E4DB}" type="presOf" srcId="{01E8EB0F-9658-4FBA-A941-0EA679CC3F65}" destId="{C0732F16-F8A1-4C31-B9AE-A22B1853253A}" srcOrd="0" destOrd="0" presId="urn:microsoft.com/office/officeart/2008/layout/HorizontalMultiLevelHierarchy"/>
    <dgm:cxn modelId="{2E935892-AFD8-454E-9DC5-45F2953C5C0A}" srcId="{88162612-1B1E-46E5-AAFE-EA9542A0E4DD}" destId="{044B7FFF-855E-4D75-B136-CE828AF8B19D}" srcOrd="2" destOrd="0" parTransId="{6FC990A5-46D1-4191-B006-1F1F8B2E088F}" sibTransId="{EF20D5BB-57D4-41E2-AD04-727058CBA479}"/>
    <dgm:cxn modelId="{0FBA629F-7A0A-4938-8103-DE6124F8572E}" srcId="{88162612-1B1E-46E5-AAFE-EA9542A0E4DD}" destId="{1E3B7E0B-230F-4AE1-AE3D-28113F23058D}" srcOrd="0" destOrd="0" parTransId="{105139FF-8B03-425D-9B9C-6C9D44CE0F74}" sibTransId="{9696EC50-F4CB-44A9-BE8E-51DA8A9C44F0}"/>
    <dgm:cxn modelId="{55887BA1-686D-4893-956C-A92358DB3B64}" srcId="{88162612-1B1E-46E5-AAFE-EA9542A0E4DD}" destId="{EA63BF97-BAAE-459F-BCF7-946B308353ED}" srcOrd="3" destOrd="0" parTransId="{781B4CE3-7BEF-4CCB-84F9-48101ACA3D7E}" sibTransId="{829FCC57-428C-4A56-8B7A-049A48FA0EB4}"/>
    <dgm:cxn modelId="{769B7FA8-DA97-4D9D-B0C1-32388573B063}" type="presOf" srcId="{6FC990A5-46D1-4191-B006-1F1F8B2E088F}" destId="{618F6E6D-27F8-45FC-B548-0E35EC7FE99E}" srcOrd="0" destOrd="0" presId="urn:microsoft.com/office/officeart/2008/layout/HorizontalMultiLevelHierarchy"/>
    <dgm:cxn modelId="{75284FB7-1311-44D4-A6A9-1F88579E2ED4}" type="presOf" srcId="{1E3B7E0B-230F-4AE1-AE3D-28113F23058D}" destId="{AC27FF8C-C154-41B9-9DC0-88D0616ADDFE}" srcOrd="0" destOrd="0" presId="urn:microsoft.com/office/officeart/2008/layout/HorizontalMultiLevelHierarchy"/>
    <dgm:cxn modelId="{DB8BCBC2-59A9-4845-8970-CC51C9296048}" type="presOf" srcId="{105139FF-8B03-425D-9B9C-6C9D44CE0F74}" destId="{3A8EE454-B18A-41E8-BDA5-5CD7AA8193F6}" srcOrd="0" destOrd="0" presId="urn:microsoft.com/office/officeart/2008/layout/HorizontalMultiLevelHierarchy"/>
    <dgm:cxn modelId="{51436EC6-A817-49B3-BC3F-7238A452399A}" type="presOf" srcId="{88162612-1B1E-46E5-AAFE-EA9542A0E4DD}" destId="{34D749F2-B845-4348-A2FE-4A9BE275A625}" srcOrd="0" destOrd="0" presId="urn:microsoft.com/office/officeart/2008/layout/HorizontalMultiLevelHierarchy"/>
    <dgm:cxn modelId="{85E4CCCC-2944-4A7E-8FBA-446C4B0B1938}" type="presOf" srcId="{9DD6DEDB-AC4A-4306-A1D7-8469D7DE61E7}" destId="{730842CC-27E0-48C0-8B83-D43F3A436C2F}" srcOrd="0" destOrd="0" presId="urn:microsoft.com/office/officeart/2008/layout/HorizontalMultiLevelHierarchy"/>
    <dgm:cxn modelId="{AA5F66D1-475D-4187-9306-68697C94403E}" type="presOf" srcId="{6FC990A5-46D1-4191-B006-1F1F8B2E088F}" destId="{BFDBF9FF-2C33-43C4-870F-BB96A28A708A}" srcOrd="1" destOrd="0" presId="urn:microsoft.com/office/officeart/2008/layout/HorizontalMultiLevelHierarchy"/>
    <dgm:cxn modelId="{0EB3ADE9-A1BE-4FE2-80EC-B2555C31F4F9}" type="presOf" srcId="{781B4CE3-7BEF-4CCB-84F9-48101ACA3D7E}" destId="{ABCC6044-F8CD-4D76-94E6-0A6651CC5AA9}" srcOrd="1" destOrd="0" presId="urn:microsoft.com/office/officeart/2008/layout/HorizontalMultiLevelHierarchy"/>
    <dgm:cxn modelId="{1984FAEB-70AE-4BAD-AD87-70BD256D86D4}" srcId="{AA2DEA6B-3082-4A10-8FE6-4275B406ACA5}" destId="{88162612-1B1E-46E5-AAFE-EA9542A0E4DD}" srcOrd="0" destOrd="0" parTransId="{0FEBD652-D631-44B7-B020-656AA8BB8902}" sibTransId="{0B6D78A5-9C00-4844-90A6-3A38D98113D4}"/>
    <dgm:cxn modelId="{6AA03BF2-8390-4DA3-800F-8D2C23B9FA69}" type="presOf" srcId="{AA2DEA6B-3082-4A10-8FE6-4275B406ACA5}" destId="{C60D6687-69DF-49E0-A75E-E4E618285343}" srcOrd="0" destOrd="0" presId="urn:microsoft.com/office/officeart/2008/layout/HorizontalMultiLevelHierarchy"/>
    <dgm:cxn modelId="{A735F846-F3B3-4573-A47F-470B7A52D0AF}" type="presParOf" srcId="{C60D6687-69DF-49E0-A75E-E4E618285343}" destId="{CDEF2CE2-3BF9-4F04-A17B-245ECB570642}" srcOrd="0" destOrd="0" presId="urn:microsoft.com/office/officeart/2008/layout/HorizontalMultiLevelHierarchy"/>
    <dgm:cxn modelId="{810B636E-755B-4501-A12D-F1CC6D615C4C}" type="presParOf" srcId="{CDEF2CE2-3BF9-4F04-A17B-245ECB570642}" destId="{34D749F2-B845-4348-A2FE-4A9BE275A625}" srcOrd="0" destOrd="0" presId="urn:microsoft.com/office/officeart/2008/layout/HorizontalMultiLevelHierarchy"/>
    <dgm:cxn modelId="{2BAE59E3-8175-465B-A868-F81A7CCC9730}" type="presParOf" srcId="{CDEF2CE2-3BF9-4F04-A17B-245ECB570642}" destId="{594881C3-B604-4F36-8278-9FDFC6DB9DB1}" srcOrd="1" destOrd="0" presId="urn:microsoft.com/office/officeart/2008/layout/HorizontalMultiLevelHierarchy"/>
    <dgm:cxn modelId="{78EE22AF-650F-4F9D-913C-EB73317EB7B5}" type="presParOf" srcId="{594881C3-B604-4F36-8278-9FDFC6DB9DB1}" destId="{3A8EE454-B18A-41E8-BDA5-5CD7AA8193F6}" srcOrd="0" destOrd="0" presId="urn:microsoft.com/office/officeart/2008/layout/HorizontalMultiLevelHierarchy"/>
    <dgm:cxn modelId="{6C5607A3-1693-497C-9974-78FD787342C8}" type="presParOf" srcId="{3A8EE454-B18A-41E8-BDA5-5CD7AA8193F6}" destId="{1924DF0A-9C99-4CA9-9981-5BAEC71A7D7F}" srcOrd="0" destOrd="0" presId="urn:microsoft.com/office/officeart/2008/layout/HorizontalMultiLevelHierarchy"/>
    <dgm:cxn modelId="{2FD64916-0F17-45B2-B0A0-AA150A07AFE7}" type="presParOf" srcId="{594881C3-B604-4F36-8278-9FDFC6DB9DB1}" destId="{6254D16D-E654-4308-B445-E03061D6F7D6}" srcOrd="1" destOrd="0" presId="urn:microsoft.com/office/officeart/2008/layout/HorizontalMultiLevelHierarchy"/>
    <dgm:cxn modelId="{8491E258-4D95-450F-9334-D7AA90D7BB0B}" type="presParOf" srcId="{6254D16D-E654-4308-B445-E03061D6F7D6}" destId="{AC27FF8C-C154-41B9-9DC0-88D0616ADDFE}" srcOrd="0" destOrd="0" presId="urn:microsoft.com/office/officeart/2008/layout/HorizontalMultiLevelHierarchy"/>
    <dgm:cxn modelId="{B3B6F6A9-CC23-494D-8525-3FDC54562F2F}" type="presParOf" srcId="{6254D16D-E654-4308-B445-E03061D6F7D6}" destId="{70728C5D-F7AF-4A58-AF34-8483A5282A1B}" srcOrd="1" destOrd="0" presId="urn:microsoft.com/office/officeart/2008/layout/HorizontalMultiLevelHierarchy"/>
    <dgm:cxn modelId="{4457B00C-D086-4CA6-9401-DF9ED2CDF907}" type="presParOf" srcId="{594881C3-B604-4F36-8278-9FDFC6DB9DB1}" destId="{730842CC-27E0-48C0-8B83-D43F3A436C2F}" srcOrd="2" destOrd="0" presId="urn:microsoft.com/office/officeart/2008/layout/HorizontalMultiLevelHierarchy"/>
    <dgm:cxn modelId="{441AF1C5-45D1-471A-B9EC-74922CA5074B}" type="presParOf" srcId="{730842CC-27E0-48C0-8B83-D43F3A436C2F}" destId="{574942EC-CCAD-4B86-BDE6-5164CB71D425}" srcOrd="0" destOrd="0" presId="urn:microsoft.com/office/officeart/2008/layout/HorizontalMultiLevelHierarchy"/>
    <dgm:cxn modelId="{69E2C3A9-23B2-4CEC-B6C3-2248355AA417}" type="presParOf" srcId="{594881C3-B604-4F36-8278-9FDFC6DB9DB1}" destId="{E57794CD-4042-4F2F-A77A-FA750B46A811}" srcOrd="3" destOrd="0" presId="urn:microsoft.com/office/officeart/2008/layout/HorizontalMultiLevelHierarchy"/>
    <dgm:cxn modelId="{F94598D5-971E-49A8-BD83-F14465E35132}" type="presParOf" srcId="{E57794CD-4042-4F2F-A77A-FA750B46A811}" destId="{C0732F16-F8A1-4C31-B9AE-A22B1853253A}" srcOrd="0" destOrd="0" presId="urn:microsoft.com/office/officeart/2008/layout/HorizontalMultiLevelHierarchy"/>
    <dgm:cxn modelId="{F6E3B263-FACF-40E9-A191-07FB7F0D88C9}" type="presParOf" srcId="{E57794CD-4042-4F2F-A77A-FA750B46A811}" destId="{93C2B937-6069-4C54-875A-9545B3E61D4C}" srcOrd="1" destOrd="0" presId="urn:microsoft.com/office/officeart/2008/layout/HorizontalMultiLevelHierarchy"/>
    <dgm:cxn modelId="{37CE02C2-5AF6-4C98-A9CB-6607921F01C0}" type="presParOf" srcId="{594881C3-B604-4F36-8278-9FDFC6DB9DB1}" destId="{618F6E6D-27F8-45FC-B548-0E35EC7FE99E}" srcOrd="4" destOrd="0" presId="urn:microsoft.com/office/officeart/2008/layout/HorizontalMultiLevelHierarchy"/>
    <dgm:cxn modelId="{1B6A2A7C-05F7-4E8C-BD30-32838EC5E102}" type="presParOf" srcId="{618F6E6D-27F8-45FC-B548-0E35EC7FE99E}" destId="{BFDBF9FF-2C33-43C4-870F-BB96A28A708A}" srcOrd="0" destOrd="0" presId="urn:microsoft.com/office/officeart/2008/layout/HorizontalMultiLevelHierarchy"/>
    <dgm:cxn modelId="{167626A6-6172-401C-A8BA-BF01169DD774}" type="presParOf" srcId="{594881C3-B604-4F36-8278-9FDFC6DB9DB1}" destId="{264EAA56-14D0-4FFB-9733-3FD593457644}" srcOrd="5" destOrd="0" presId="urn:microsoft.com/office/officeart/2008/layout/HorizontalMultiLevelHierarchy"/>
    <dgm:cxn modelId="{ABBBB5C4-09F7-4AB6-9663-817BA81EC30E}" type="presParOf" srcId="{264EAA56-14D0-4FFB-9733-3FD593457644}" destId="{144BEF06-41C9-492E-B409-4881CE0C743E}" srcOrd="0" destOrd="0" presId="urn:microsoft.com/office/officeart/2008/layout/HorizontalMultiLevelHierarchy"/>
    <dgm:cxn modelId="{0C512FAB-630A-4DDF-9777-5DF285501965}" type="presParOf" srcId="{264EAA56-14D0-4FFB-9733-3FD593457644}" destId="{4AA41EAE-E253-4814-A5DD-D0BBC7352A9F}" srcOrd="1" destOrd="0" presId="urn:microsoft.com/office/officeart/2008/layout/HorizontalMultiLevelHierarchy"/>
    <dgm:cxn modelId="{C994192D-75A1-44EF-B1E7-E3EF24E7C608}" type="presParOf" srcId="{594881C3-B604-4F36-8278-9FDFC6DB9DB1}" destId="{80123C81-CB6F-4E92-ABAD-1E5110DFFADB}" srcOrd="6" destOrd="0" presId="urn:microsoft.com/office/officeart/2008/layout/HorizontalMultiLevelHierarchy"/>
    <dgm:cxn modelId="{11055FD7-1819-4B4D-A912-0467F4218452}" type="presParOf" srcId="{80123C81-CB6F-4E92-ABAD-1E5110DFFADB}" destId="{ABCC6044-F8CD-4D76-94E6-0A6651CC5AA9}" srcOrd="0" destOrd="0" presId="urn:microsoft.com/office/officeart/2008/layout/HorizontalMultiLevelHierarchy"/>
    <dgm:cxn modelId="{A071109D-FF1B-4039-A8D5-349744BE67BF}" type="presParOf" srcId="{594881C3-B604-4F36-8278-9FDFC6DB9DB1}" destId="{F084D279-D45B-4042-9CC9-FBA45EDF43E7}" srcOrd="7" destOrd="0" presId="urn:microsoft.com/office/officeart/2008/layout/HorizontalMultiLevelHierarchy"/>
    <dgm:cxn modelId="{A9D3C78F-B5AE-435F-822D-E0CA8744C2ED}" type="presParOf" srcId="{F084D279-D45B-4042-9CC9-FBA45EDF43E7}" destId="{8379E895-2119-4514-B80D-2D9F68845967}" srcOrd="0" destOrd="0" presId="urn:microsoft.com/office/officeart/2008/layout/HorizontalMultiLevelHierarchy"/>
    <dgm:cxn modelId="{80F37778-D5EC-406D-B811-FC25EA5BE56B}" type="presParOf" srcId="{F084D279-D45B-4042-9CC9-FBA45EDF43E7}" destId="{61A3ECE2-3072-4CA2-A306-0D4255D3A4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1139258" y="2490595"/>
          <a:ext cx="1235251" cy="617625"/>
        </a:xfrm>
        <a:prstGeom prst="roundRect">
          <a:avLst>
            <a:gd name="adj" fmla="val 10000"/>
          </a:avLst>
        </a:prstGeom>
        <a:solidFill>
          <a:schemeClr val="lt1"/>
        </a:solidFill>
        <a:ln w="63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7 workshops</a:t>
          </a:r>
        </a:p>
      </dsp:txBody>
      <dsp:txXfrm>
        <a:off x="1157348" y="2508685"/>
        <a:ext cx="1199071" cy="581445"/>
      </dsp:txXfrm>
    </dsp:sp>
    <dsp:sp modelId="{32B24CF6-D12B-4548-952E-6BF534F65B84}">
      <dsp:nvSpPr>
        <dsp:cNvPr id="0" name=""/>
        <dsp:cNvSpPr/>
      </dsp:nvSpPr>
      <dsp:spPr>
        <a:xfrm rot="17132988">
          <a:off x="1699992" y="1900200"/>
          <a:ext cx="1843136" cy="22741"/>
        </a:xfrm>
        <a:custGeom>
          <a:avLst/>
          <a:gdLst/>
          <a:ahLst/>
          <a:cxnLst/>
          <a:rect l="0" t="0" r="0" b="0"/>
          <a:pathLst>
            <a:path>
              <a:moveTo>
                <a:pt x="0" y="11370"/>
              </a:moveTo>
              <a:lnTo>
                <a:pt x="1843136" y="11370"/>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nl-NL" sz="1300" kern="1200" noProof="0" dirty="0"/>
        </a:p>
      </dsp:txBody>
      <dsp:txXfrm>
        <a:off x="2575482" y="1865493"/>
        <a:ext cx="92156" cy="92156"/>
      </dsp:txXfrm>
    </dsp:sp>
    <dsp:sp modelId="{31B1D687-11EC-48F1-83F7-68AF7C6C3A63}">
      <dsp:nvSpPr>
        <dsp:cNvPr id="0" name=""/>
        <dsp:cNvSpPr/>
      </dsp:nvSpPr>
      <dsp:spPr>
        <a:xfrm>
          <a:off x="2868610" y="714921"/>
          <a:ext cx="1425578" cy="617625"/>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Versterken individu</a:t>
          </a:r>
        </a:p>
      </dsp:txBody>
      <dsp:txXfrm>
        <a:off x="2886700" y="733011"/>
        <a:ext cx="1389398" cy="581445"/>
      </dsp:txXfrm>
    </dsp:sp>
    <dsp:sp modelId="{D5EE364E-275D-4E10-ADF3-8B92DDD75254}">
      <dsp:nvSpPr>
        <dsp:cNvPr id="0" name=""/>
        <dsp:cNvSpPr/>
      </dsp:nvSpPr>
      <dsp:spPr>
        <a:xfrm rot="18289469">
          <a:off x="4108626" y="657229"/>
          <a:ext cx="865227" cy="22741"/>
        </a:xfrm>
        <a:custGeom>
          <a:avLst/>
          <a:gdLst/>
          <a:ahLst/>
          <a:cxnLst/>
          <a:rect l="0" t="0" r="0" b="0"/>
          <a:pathLst>
            <a:path>
              <a:moveTo>
                <a:pt x="0" y="11370"/>
              </a:moveTo>
              <a:lnTo>
                <a:pt x="865227" y="11370"/>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nl-NL" sz="1300" kern="1200" noProof="0" dirty="0"/>
        </a:p>
      </dsp:txBody>
      <dsp:txXfrm>
        <a:off x="4519608" y="646969"/>
        <a:ext cx="43261" cy="43261"/>
      </dsp:txXfrm>
    </dsp:sp>
    <dsp:sp modelId="{5C81EBB6-5A17-474F-A68A-EB8EFE691F92}">
      <dsp:nvSpPr>
        <dsp:cNvPr id="0" name=""/>
        <dsp:cNvSpPr/>
      </dsp:nvSpPr>
      <dsp:spPr>
        <a:xfrm>
          <a:off x="4788289" y="4652"/>
          <a:ext cx="1235251" cy="617625"/>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Coaching en ouderschap</a:t>
          </a:r>
        </a:p>
      </dsp:txBody>
      <dsp:txXfrm>
        <a:off x="4806379" y="22742"/>
        <a:ext cx="1199071" cy="581445"/>
      </dsp:txXfrm>
    </dsp:sp>
    <dsp:sp modelId="{6B4CC6B1-0051-4F59-B753-D5C0D40DB04F}">
      <dsp:nvSpPr>
        <dsp:cNvPr id="0" name=""/>
        <dsp:cNvSpPr/>
      </dsp:nvSpPr>
      <dsp:spPr>
        <a:xfrm>
          <a:off x="4294189" y="1012363"/>
          <a:ext cx="494100" cy="22741"/>
        </a:xfrm>
        <a:custGeom>
          <a:avLst/>
          <a:gdLst/>
          <a:ahLst/>
          <a:cxnLst/>
          <a:rect l="0" t="0" r="0" b="0"/>
          <a:pathLst>
            <a:path>
              <a:moveTo>
                <a:pt x="0" y="11370"/>
              </a:moveTo>
              <a:lnTo>
                <a:pt x="494100" y="11370"/>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nl-NL" sz="1300" kern="1200" noProof="0" dirty="0"/>
        </a:p>
      </dsp:txBody>
      <dsp:txXfrm>
        <a:off x="4528887" y="1011382"/>
        <a:ext cx="24705" cy="24705"/>
      </dsp:txXfrm>
    </dsp:sp>
    <dsp:sp modelId="{5CCF7575-E76C-4274-96CA-76B0A01B8BF2}">
      <dsp:nvSpPr>
        <dsp:cNvPr id="0" name=""/>
        <dsp:cNvSpPr/>
      </dsp:nvSpPr>
      <dsp:spPr>
        <a:xfrm>
          <a:off x="4788289" y="714921"/>
          <a:ext cx="1235251" cy="617625"/>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Kritisch denken</a:t>
          </a:r>
        </a:p>
      </dsp:txBody>
      <dsp:txXfrm>
        <a:off x="4806379" y="733011"/>
        <a:ext cx="1199071" cy="581445"/>
      </dsp:txXfrm>
    </dsp:sp>
    <dsp:sp modelId="{5F11B917-DEF9-4C42-B1A3-E2AE88CA3AC1}">
      <dsp:nvSpPr>
        <dsp:cNvPr id="0" name=""/>
        <dsp:cNvSpPr/>
      </dsp:nvSpPr>
      <dsp:spPr>
        <a:xfrm rot="3310531">
          <a:off x="4108626" y="1367498"/>
          <a:ext cx="865227" cy="22741"/>
        </a:xfrm>
        <a:custGeom>
          <a:avLst/>
          <a:gdLst/>
          <a:ahLst/>
          <a:cxnLst/>
          <a:rect l="0" t="0" r="0" b="0"/>
          <a:pathLst>
            <a:path>
              <a:moveTo>
                <a:pt x="0" y="11370"/>
              </a:moveTo>
              <a:lnTo>
                <a:pt x="865227" y="11370"/>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nl-NL" sz="1300" kern="1200" noProof="0" dirty="0"/>
        </a:p>
      </dsp:txBody>
      <dsp:txXfrm>
        <a:off x="4519608" y="1357238"/>
        <a:ext cx="43261" cy="43261"/>
      </dsp:txXfrm>
    </dsp:sp>
    <dsp:sp modelId="{753C46A5-89DF-4099-9DAB-73E019B97C54}">
      <dsp:nvSpPr>
        <dsp:cNvPr id="0" name=""/>
        <dsp:cNvSpPr/>
      </dsp:nvSpPr>
      <dsp:spPr>
        <a:xfrm>
          <a:off x="4788289" y="1425191"/>
          <a:ext cx="1235251" cy="617625"/>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Omgaan met boosheid</a:t>
          </a:r>
        </a:p>
      </dsp:txBody>
      <dsp:txXfrm>
        <a:off x="4806379" y="1443281"/>
        <a:ext cx="1199071" cy="581445"/>
      </dsp:txXfrm>
    </dsp:sp>
    <dsp:sp modelId="{806929F4-30CE-4606-A54C-81E6598712E2}">
      <dsp:nvSpPr>
        <dsp:cNvPr id="0" name=""/>
        <dsp:cNvSpPr/>
      </dsp:nvSpPr>
      <dsp:spPr>
        <a:xfrm rot="2142401">
          <a:off x="2317317" y="2965604"/>
          <a:ext cx="608486" cy="22741"/>
        </a:xfrm>
        <a:custGeom>
          <a:avLst/>
          <a:gdLst/>
          <a:ahLst/>
          <a:cxnLst/>
          <a:rect l="0" t="0" r="0" b="0"/>
          <a:pathLst>
            <a:path>
              <a:moveTo>
                <a:pt x="0" y="11370"/>
              </a:moveTo>
              <a:lnTo>
                <a:pt x="608486" y="11370"/>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nl-NL" sz="1300" kern="1200" noProof="0" dirty="0"/>
        </a:p>
      </dsp:txBody>
      <dsp:txXfrm>
        <a:off x="2606348" y="2961763"/>
        <a:ext cx="30424" cy="30424"/>
      </dsp:txXfrm>
    </dsp:sp>
    <dsp:sp modelId="{AB7CE315-A47D-484E-AF74-16B54A879364}">
      <dsp:nvSpPr>
        <dsp:cNvPr id="0" name=""/>
        <dsp:cNvSpPr/>
      </dsp:nvSpPr>
      <dsp:spPr>
        <a:xfrm>
          <a:off x="2868610" y="2845730"/>
          <a:ext cx="1425578" cy="617625"/>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Versterken gemeenschap</a:t>
          </a:r>
        </a:p>
      </dsp:txBody>
      <dsp:txXfrm>
        <a:off x="2886700" y="2863820"/>
        <a:ext cx="1389398" cy="581445"/>
      </dsp:txXfrm>
    </dsp:sp>
    <dsp:sp modelId="{624F5E0E-144C-40C5-B6A9-809064F2A67D}">
      <dsp:nvSpPr>
        <dsp:cNvPr id="0" name=""/>
        <dsp:cNvSpPr/>
      </dsp:nvSpPr>
      <dsp:spPr>
        <a:xfrm rot="18289469">
          <a:off x="4108626" y="2788037"/>
          <a:ext cx="865227" cy="22741"/>
        </a:xfrm>
        <a:custGeom>
          <a:avLst/>
          <a:gdLst/>
          <a:ahLst/>
          <a:cxnLst/>
          <a:rect l="0" t="0" r="0" b="0"/>
          <a:pathLst>
            <a:path>
              <a:moveTo>
                <a:pt x="0" y="11370"/>
              </a:moveTo>
              <a:lnTo>
                <a:pt x="865227" y="11370"/>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nl-NL" sz="1300" kern="1200" noProof="0" dirty="0"/>
        </a:p>
      </dsp:txBody>
      <dsp:txXfrm>
        <a:off x="4519608" y="2777777"/>
        <a:ext cx="43261" cy="43261"/>
      </dsp:txXfrm>
    </dsp:sp>
    <dsp:sp modelId="{209AC506-7A06-4C43-907C-539674530672}">
      <dsp:nvSpPr>
        <dsp:cNvPr id="0" name=""/>
        <dsp:cNvSpPr/>
      </dsp:nvSpPr>
      <dsp:spPr>
        <a:xfrm>
          <a:off x="4788289" y="2135460"/>
          <a:ext cx="1235251" cy="617625"/>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Narratieven en identiteit</a:t>
          </a:r>
        </a:p>
      </dsp:txBody>
      <dsp:txXfrm>
        <a:off x="4806379" y="2153550"/>
        <a:ext cx="1199071" cy="581445"/>
      </dsp:txXfrm>
    </dsp:sp>
    <dsp:sp modelId="{BC6E53BC-3EB5-44A9-A6AF-787968648BA4}">
      <dsp:nvSpPr>
        <dsp:cNvPr id="0" name=""/>
        <dsp:cNvSpPr/>
      </dsp:nvSpPr>
      <dsp:spPr>
        <a:xfrm>
          <a:off x="4294189" y="3143172"/>
          <a:ext cx="494100" cy="22741"/>
        </a:xfrm>
        <a:custGeom>
          <a:avLst/>
          <a:gdLst/>
          <a:ahLst/>
          <a:cxnLst/>
          <a:rect l="0" t="0" r="0" b="0"/>
          <a:pathLst>
            <a:path>
              <a:moveTo>
                <a:pt x="0" y="11370"/>
              </a:moveTo>
              <a:lnTo>
                <a:pt x="494100" y="11370"/>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nl-NL" sz="1300" kern="1200" noProof="0" dirty="0"/>
        </a:p>
      </dsp:txBody>
      <dsp:txXfrm>
        <a:off x="4528887" y="3142190"/>
        <a:ext cx="24705" cy="24705"/>
      </dsp:txXfrm>
    </dsp:sp>
    <dsp:sp modelId="{C92CC2BD-95BA-4A46-A0BD-FCBDDAFCF77D}">
      <dsp:nvSpPr>
        <dsp:cNvPr id="0" name=""/>
        <dsp:cNvSpPr/>
      </dsp:nvSpPr>
      <dsp:spPr>
        <a:xfrm>
          <a:off x="4788289" y="2845730"/>
          <a:ext cx="1235251" cy="617625"/>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Constructief discussiëren</a:t>
          </a:r>
        </a:p>
      </dsp:txBody>
      <dsp:txXfrm>
        <a:off x="4806379" y="2863820"/>
        <a:ext cx="1199071" cy="581445"/>
      </dsp:txXfrm>
    </dsp:sp>
    <dsp:sp modelId="{6552871A-9F2C-40C6-BB3A-1D6F227DF39D}">
      <dsp:nvSpPr>
        <dsp:cNvPr id="0" name=""/>
        <dsp:cNvSpPr/>
      </dsp:nvSpPr>
      <dsp:spPr>
        <a:xfrm rot="3310531">
          <a:off x="4108626" y="3498306"/>
          <a:ext cx="865227" cy="22741"/>
        </a:xfrm>
        <a:custGeom>
          <a:avLst/>
          <a:gdLst/>
          <a:ahLst/>
          <a:cxnLst/>
          <a:rect l="0" t="0" r="0" b="0"/>
          <a:pathLst>
            <a:path>
              <a:moveTo>
                <a:pt x="0" y="11370"/>
              </a:moveTo>
              <a:lnTo>
                <a:pt x="865227" y="11370"/>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nl-NL" sz="1300" kern="1200" noProof="0" dirty="0"/>
        </a:p>
      </dsp:txBody>
      <dsp:txXfrm>
        <a:off x="4519608" y="3488046"/>
        <a:ext cx="43261" cy="43261"/>
      </dsp:txXfrm>
    </dsp:sp>
    <dsp:sp modelId="{44220A00-6C43-4BC2-9B75-92EED113ADB5}">
      <dsp:nvSpPr>
        <dsp:cNvPr id="0" name=""/>
        <dsp:cNvSpPr/>
      </dsp:nvSpPr>
      <dsp:spPr>
        <a:xfrm>
          <a:off x="4788289" y="3555999"/>
          <a:ext cx="1235251" cy="617625"/>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Conflicthantering</a:t>
          </a:r>
        </a:p>
      </dsp:txBody>
      <dsp:txXfrm>
        <a:off x="4806379" y="3574089"/>
        <a:ext cx="1199071" cy="581445"/>
      </dsp:txXfrm>
    </dsp:sp>
    <dsp:sp modelId="{DCFDD876-4638-494D-B622-8005193ED59B}">
      <dsp:nvSpPr>
        <dsp:cNvPr id="0" name=""/>
        <dsp:cNvSpPr/>
      </dsp:nvSpPr>
      <dsp:spPr>
        <a:xfrm rot="4467012">
          <a:off x="1699992" y="3675874"/>
          <a:ext cx="1843136" cy="22741"/>
        </a:xfrm>
        <a:custGeom>
          <a:avLst/>
          <a:gdLst/>
          <a:ahLst/>
          <a:cxnLst/>
          <a:rect l="0" t="0" r="0" b="0"/>
          <a:pathLst>
            <a:path>
              <a:moveTo>
                <a:pt x="0" y="11370"/>
              </a:moveTo>
              <a:lnTo>
                <a:pt x="1843136" y="11370"/>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nl-NL" sz="1300" kern="1200" noProof="0" dirty="0"/>
        </a:p>
      </dsp:txBody>
      <dsp:txXfrm>
        <a:off x="2575482" y="3641166"/>
        <a:ext cx="92156" cy="92156"/>
      </dsp:txXfrm>
    </dsp:sp>
    <dsp:sp modelId="{0CA94541-B13B-4BCC-8ED0-E8459C0CD0E5}">
      <dsp:nvSpPr>
        <dsp:cNvPr id="0" name=""/>
        <dsp:cNvSpPr/>
      </dsp:nvSpPr>
      <dsp:spPr>
        <a:xfrm>
          <a:off x="2868610" y="4266268"/>
          <a:ext cx="1425578" cy="617625"/>
        </a:xfrm>
        <a:prstGeom prst="roundRect">
          <a:avLst>
            <a:gd name="adj" fmla="val 10000"/>
          </a:avLst>
        </a:prstGeom>
        <a:solidFill>
          <a:schemeClr val="accent3"/>
        </a:solidFill>
        <a:ln w="63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Overheidsoptreden</a:t>
          </a:r>
        </a:p>
      </dsp:txBody>
      <dsp:txXfrm>
        <a:off x="2886700" y="4284358"/>
        <a:ext cx="1389398" cy="581445"/>
      </dsp:txXfrm>
    </dsp:sp>
    <dsp:sp modelId="{64C35001-29B9-4060-BC13-7C9FFE36CF79}">
      <dsp:nvSpPr>
        <dsp:cNvPr id="0" name=""/>
        <dsp:cNvSpPr/>
      </dsp:nvSpPr>
      <dsp:spPr>
        <a:xfrm>
          <a:off x="4294189" y="4563711"/>
          <a:ext cx="494100" cy="22741"/>
        </a:xfrm>
        <a:custGeom>
          <a:avLst/>
          <a:gdLst/>
          <a:ahLst/>
          <a:cxnLst/>
          <a:rect l="0" t="0" r="0" b="0"/>
          <a:pathLst>
            <a:path>
              <a:moveTo>
                <a:pt x="0" y="11370"/>
              </a:moveTo>
              <a:lnTo>
                <a:pt x="494100" y="11370"/>
              </a:lnTo>
            </a:path>
          </a:pathLst>
        </a:custGeom>
        <a:noFill/>
        <a:ln w="63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nl-NL" sz="1300" kern="1200" noProof="0" dirty="0"/>
        </a:p>
      </dsp:txBody>
      <dsp:txXfrm>
        <a:off x="4528887" y="4562729"/>
        <a:ext cx="24705" cy="24705"/>
      </dsp:txXfrm>
    </dsp:sp>
    <dsp:sp modelId="{21AB9225-2FA2-46FF-BEB7-61CEFE61718C}">
      <dsp:nvSpPr>
        <dsp:cNvPr id="0" name=""/>
        <dsp:cNvSpPr/>
      </dsp:nvSpPr>
      <dsp:spPr>
        <a:xfrm>
          <a:off x="4788289" y="4266268"/>
          <a:ext cx="1235251" cy="617625"/>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Proportionele overheidsreactie</a:t>
          </a:r>
        </a:p>
      </dsp:txBody>
      <dsp:txXfrm>
        <a:off x="4806379" y="4284358"/>
        <a:ext cx="1199071" cy="581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80435"/>
          <a:ext cx="2098699" cy="839479"/>
        </a:xfrm>
        <a:prstGeom prst="chevron">
          <a:avLst/>
        </a:prstGeom>
        <a:solidFill>
          <a:srgbClr val="0081E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Activisme</a:t>
          </a:r>
        </a:p>
      </dsp:txBody>
      <dsp:txXfrm>
        <a:off x="423345" y="980435"/>
        <a:ext cx="1259220" cy="839479"/>
      </dsp:txXfrm>
    </dsp:sp>
    <dsp:sp modelId="{1CC394C5-3ED3-4E29-AE6D-BCE728FD23CF}">
      <dsp:nvSpPr>
        <dsp:cNvPr id="0" name=""/>
        <dsp:cNvSpPr/>
      </dsp:nvSpPr>
      <dsp:spPr>
        <a:xfrm>
          <a:off x="1892435" y="980435"/>
          <a:ext cx="2098699" cy="839479"/>
        </a:xfrm>
        <a:prstGeom prst="chevron">
          <a:avLst/>
        </a:prstGeom>
        <a:solidFill>
          <a:srgbClr val="0046D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Extremisme</a:t>
          </a:r>
        </a:p>
      </dsp:txBody>
      <dsp:txXfrm>
        <a:off x="2312175" y="980435"/>
        <a:ext cx="1259220" cy="839479"/>
      </dsp:txXfrm>
    </dsp:sp>
    <dsp:sp modelId="{1813A478-EAD0-4465-B722-46A8EC81BEB2}">
      <dsp:nvSpPr>
        <dsp:cNvPr id="0" name=""/>
        <dsp:cNvSpPr/>
      </dsp:nvSpPr>
      <dsp:spPr>
        <a:xfrm>
          <a:off x="3781265" y="980435"/>
          <a:ext cx="2098699" cy="839479"/>
        </a:xfrm>
        <a:prstGeom prst="chevron">
          <a:avLst/>
        </a:prstGeom>
        <a:gradFill rotWithShape="0">
          <a:gsLst>
            <a:gs pos="0">
              <a:schemeClr val="accent3">
                <a:hueOff val="1062733"/>
                <a:satOff val="3960"/>
                <a:lumOff val="0"/>
                <a:alphaOff val="0"/>
                <a:shade val="51000"/>
                <a:satMod val="130000"/>
              </a:schemeClr>
            </a:gs>
            <a:gs pos="80000">
              <a:schemeClr val="accent3">
                <a:hueOff val="1062733"/>
                <a:satOff val="3960"/>
                <a:lumOff val="0"/>
                <a:alphaOff val="0"/>
                <a:shade val="93000"/>
                <a:satMod val="130000"/>
              </a:schemeClr>
            </a:gs>
            <a:gs pos="100000">
              <a:schemeClr val="accent3">
                <a:hueOff val="1062733"/>
                <a:satOff val="396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Gewelddadig extremisme</a:t>
          </a:r>
        </a:p>
      </dsp:txBody>
      <dsp:txXfrm>
        <a:off x="4201005" y="980435"/>
        <a:ext cx="1259220" cy="839479"/>
      </dsp:txXfrm>
    </dsp:sp>
    <dsp:sp modelId="{5BBA16FD-FB9E-4A81-85DC-3DCD1A37CE7E}">
      <dsp:nvSpPr>
        <dsp:cNvPr id="0" name=""/>
        <dsp:cNvSpPr/>
      </dsp:nvSpPr>
      <dsp:spPr>
        <a:xfrm>
          <a:off x="5670094" y="980435"/>
          <a:ext cx="2098699" cy="839479"/>
        </a:xfrm>
        <a:prstGeom prst="chevron">
          <a:avLst/>
        </a:prstGeom>
        <a:solidFill>
          <a:srgbClr val="1E2F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Terrorisme</a:t>
          </a:r>
        </a:p>
      </dsp:txBody>
      <dsp:txXfrm>
        <a:off x="6089834" y="980435"/>
        <a:ext cx="1259220" cy="839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80435"/>
          <a:ext cx="2098699" cy="839479"/>
        </a:xfrm>
        <a:prstGeom prst="chevron">
          <a:avLst/>
        </a:prstGeom>
        <a:solidFill>
          <a:srgbClr val="0081E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Activisme</a:t>
          </a:r>
        </a:p>
      </dsp:txBody>
      <dsp:txXfrm>
        <a:off x="423345" y="980435"/>
        <a:ext cx="1259220" cy="839479"/>
      </dsp:txXfrm>
    </dsp:sp>
    <dsp:sp modelId="{1CC394C5-3ED3-4E29-AE6D-BCE728FD23CF}">
      <dsp:nvSpPr>
        <dsp:cNvPr id="0" name=""/>
        <dsp:cNvSpPr/>
      </dsp:nvSpPr>
      <dsp:spPr>
        <a:xfrm>
          <a:off x="1892435" y="980435"/>
          <a:ext cx="2098699" cy="839479"/>
        </a:xfrm>
        <a:prstGeom prst="chevron">
          <a:avLst/>
        </a:prstGeom>
        <a:solidFill>
          <a:srgbClr val="0046D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Extremisme</a:t>
          </a:r>
        </a:p>
      </dsp:txBody>
      <dsp:txXfrm>
        <a:off x="2312175" y="980435"/>
        <a:ext cx="1259220" cy="839479"/>
      </dsp:txXfrm>
    </dsp:sp>
    <dsp:sp modelId="{1813A478-EAD0-4465-B722-46A8EC81BEB2}">
      <dsp:nvSpPr>
        <dsp:cNvPr id="0" name=""/>
        <dsp:cNvSpPr/>
      </dsp:nvSpPr>
      <dsp:spPr>
        <a:xfrm>
          <a:off x="3781265" y="980435"/>
          <a:ext cx="2098699" cy="839479"/>
        </a:xfrm>
        <a:prstGeom prst="chevron">
          <a:avLst/>
        </a:prstGeom>
        <a:gradFill rotWithShape="0">
          <a:gsLst>
            <a:gs pos="0">
              <a:schemeClr val="accent3">
                <a:hueOff val="1062733"/>
                <a:satOff val="3960"/>
                <a:lumOff val="0"/>
                <a:alphaOff val="0"/>
                <a:shade val="51000"/>
                <a:satMod val="130000"/>
              </a:schemeClr>
            </a:gs>
            <a:gs pos="80000">
              <a:schemeClr val="accent3">
                <a:hueOff val="1062733"/>
                <a:satOff val="3960"/>
                <a:lumOff val="0"/>
                <a:alphaOff val="0"/>
                <a:shade val="93000"/>
                <a:satMod val="130000"/>
              </a:schemeClr>
            </a:gs>
            <a:gs pos="100000">
              <a:schemeClr val="accent3">
                <a:hueOff val="1062733"/>
                <a:satOff val="396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Gewelddadig extremisme</a:t>
          </a:r>
        </a:p>
      </dsp:txBody>
      <dsp:txXfrm>
        <a:off x="4201005" y="980435"/>
        <a:ext cx="1259220" cy="839479"/>
      </dsp:txXfrm>
    </dsp:sp>
    <dsp:sp modelId="{5BBA16FD-FB9E-4A81-85DC-3DCD1A37CE7E}">
      <dsp:nvSpPr>
        <dsp:cNvPr id="0" name=""/>
        <dsp:cNvSpPr/>
      </dsp:nvSpPr>
      <dsp:spPr>
        <a:xfrm>
          <a:off x="5670094" y="980435"/>
          <a:ext cx="2098699" cy="839479"/>
        </a:xfrm>
        <a:prstGeom prst="chevron">
          <a:avLst/>
        </a:prstGeom>
        <a:solidFill>
          <a:srgbClr val="1E2F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Terrorisme</a:t>
          </a:r>
        </a:p>
      </dsp:txBody>
      <dsp:txXfrm>
        <a:off x="6089834" y="980435"/>
        <a:ext cx="1259220" cy="839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A5E0A-C6F2-405F-BD7A-DA685741DFA0}">
      <dsp:nvSpPr>
        <dsp:cNvPr id="0" name=""/>
        <dsp:cNvSpPr/>
      </dsp:nvSpPr>
      <dsp:spPr>
        <a:xfrm>
          <a:off x="3584823" y="3507"/>
          <a:ext cx="1364753" cy="8870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Single issue</a:t>
          </a:r>
        </a:p>
      </dsp:txBody>
      <dsp:txXfrm>
        <a:off x="3628127" y="46811"/>
        <a:ext cx="1278145" cy="800482"/>
      </dsp:txXfrm>
    </dsp:sp>
    <dsp:sp modelId="{2F148F90-30EA-41FD-9B10-56974BD7BA10}">
      <dsp:nvSpPr>
        <dsp:cNvPr id="0" name=""/>
        <dsp:cNvSpPr/>
      </dsp:nvSpPr>
      <dsp:spPr>
        <a:xfrm>
          <a:off x="2496328" y="447052"/>
          <a:ext cx="3541743" cy="3541743"/>
        </a:xfrm>
        <a:custGeom>
          <a:avLst/>
          <a:gdLst/>
          <a:ahLst/>
          <a:cxnLst/>
          <a:rect l="0" t="0" r="0" b="0"/>
          <a:pathLst>
            <a:path>
              <a:moveTo>
                <a:pt x="2462606" y="140690"/>
              </a:moveTo>
              <a:arcTo wR="1770871" hR="1770871" stAng="17579577" swAng="195950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87F245-F053-4DF4-B799-62DB7BCAB40F}">
      <dsp:nvSpPr>
        <dsp:cNvPr id="0" name=""/>
        <dsp:cNvSpPr/>
      </dsp:nvSpPr>
      <dsp:spPr>
        <a:xfrm>
          <a:off x="5269022" y="1227149"/>
          <a:ext cx="1364753" cy="8870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Religieus</a:t>
          </a:r>
          <a:endParaRPr lang="en-GB" sz="1600" kern="1200" dirty="0"/>
        </a:p>
      </dsp:txBody>
      <dsp:txXfrm>
        <a:off x="5312326" y="1270453"/>
        <a:ext cx="1278145" cy="800482"/>
      </dsp:txXfrm>
    </dsp:sp>
    <dsp:sp modelId="{F902C74D-856C-4975-A1AD-090B01558FE7}">
      <dsp:nvSpPr>
        <dsp:cNvPr id="0" name=""/>
        <dsp:cNvSpPr/>
      </dsp:nvSpPr>
      <dsp:spPr>
        <a:xfrm>
          <a:off x="2496328" y="447052"/>
          <a:ext cx="3541743" cy="3541743"/>
        </a:xfrm>
        <a:custGeom>
          <a:avLst/>
          <a:gdLst/>
          <a:ahLst/>
          <a:cxnLst/>
          <a:rect l="0" t="0" r="0" b="0"/>
          <a:pathLst>
            <a:path>
              <a:moveTo>
                <a:pt x="3539332" y="1678499"/>
              </a:moveTo>
              <a:arcTo wR="1770871" hR="1770871" stAng="21420599" swAng="219474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4ED2DC-34C5-4ACB-885E-A36440AEC6BF}">
      <dsp:nvSpPr>
        <dsp:cNvPr id="0" name=""/>
        <dsp:cNvSpPr/>
      </dsp:nvSpPr>
      <dsp:spPr>
        <a:xfrm>
          <a:off x="4625715" y="3207044"/>
          <a:ext cx="1364753" cy="8870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err="1"/>
            <a:t>Extreem</a:t>
          </a:r>
          <a:r>
            <a:rPr lang="en-GB" sz="1600" kern="1200" dirty="0"/>
            <a:t> </a:t>
          </a:r>
          <a:r>
            <a:rPr lang="en-GB" sz="1600" kern="1200" dirty="0" err="1"/>
            <a:t>rechts</a:t>
          </a:r>
          <a:endParaRPr lang="en-GB" sz="1600" kern="1200" dirty="0"/>
        </a:p>
      </dsp:txBody>
      <dsp:txXfrm>
        <a:off x="4669019" y="3250348"/>
        <a:ext cx="1278145" cy="800482"/>
      </dsp:txXfrm>
    </dsp:sp>
    <dsp:sp modelId="{EE5FAF8A-5F2D-415B-8D28-CB97B9CA1382}">
      <dsp:nvSpPr>
        <dsp:cNvPr id="0" name=""/>
        <dsp:cNvSpPr/>
      </dsp:nvSpPr>
      <dsp:spPr>
        <a:xfrm>
          <a:off x="2496328" y="447052"/>
          <a:ext cx="3541743" cy="3541743"/>
        </a:xfrm>
        <a:custGeom>
          <a:avLst/>
          <a:gdLst/>
          <a:ahLst/>
          <a:cxnLst/>
          <a:rect l="0" t="0" r="0" b="0"/>
          <a:pathLst>
            <a:path>
              <a:moveTo>
                <a:pt x="2122362" y="3506510"/>
              </a:moveTo>
              <a:arcTo wR="1770871" hR="1770871" stAng="4713099" swAng="137380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4406CB-E36D-47E5-899B-D18F62463399}">
      <dsp:nvSpPr>
        <dsp:cNvPr id="0" name=""/>
        <dsp:cNvSpPr/>
      </dsp:nvSpPr>
      <dsp:spPr>
        <a:xfrm>
          <a:off x="2543930" y="3207044"/>
          <a:ext cx="1364753" cy="8870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Extreemlinks</a:t>
          </a:r>
          <a:r>
            <a:rPr lang="en-GB" sz="1600" kern="1200" dirty="0"/>
            <a:t> </a:t>
          </a:r>
        </a:p>
      </dsp:txBody>
      <dsp:txXfrm>
        <a:off x="2587234" y="3250348"/>
        <a:ext cx="1278145" cy="800482"/>
      </dsp:txXfrm>
    </dsp:sp>
    <dsp:sp modelId="{DD24C6FA-7D28-4CD1-9EB2-98B1687782A7}">
      <dsp:nvSpPr>
        <dsp:cNvPr id="0" name=""/>
        <dsp:cNvSpPr/>
      </dsp:nvSpPr>
      <dsp:spPr>
        <a:xfrm>
          <a:off x="2496328" y="447052"/>
          <a:ext cx="3541743" cy="3541743"/>
        </a:xfrm>
        <a:custGeom>
          <a:avLst/>
          <a:gdLst/>
          <a:ahLst/>
          <a:cxnLst/>
          <a:rect l="0" t="0" r="0" b="0"/>
          <a:pathLst>
            <a:path>
              <a:moveTo>
                <a:pt x="295687" y="2750574"/>
              </a:moveTo>
              <a:arcTo wR="1770871" hR="1770871" stAng="8784659" swAng="219474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EEA1CA-EEFF-4B62-AC32-AF0FFD2F57BA}">
      <dsp:nvSpPr>
        <dsp:cNvPr id="0" name=""/>
        <dsp:cNvSpPr/>
      </dsp:nvSpPr>
      <dsp:spPr>
        <a:xfrm>
          <a:off x="1900623" y="1227149"/>
          <a:ext cx="1364753" cy="88709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err="1"/>
            <a:t>Nationaal</a:t>
          </a:r>
          <a:r>
            <a:rPr lang="en-GB" sz="1600" kern="1200" dirty="0"/>
            <a:t> </a:t>
          </a:r>
          <a:r>
            <a:rPr lang="en-GB" sz="1600" kern="1200" dirty="0" err="1"/>
            <a:t>separatistisch</a:t>
          </a:r>
          <a:endParaRPr lang="en-GB" sz="1600" kern="1200" dirty="0"/>
        </a:p>
      </dsp:txBody>
      <dsp:txXfrm>
        <a:off x="1943927" y="1270453"/>
        <a:ext cx="1278145" cy="800482"/>
      </dsp:txXfrm>
    </dsp:sp>
    <dsp:sp modelId="{E82F4D10-7810-4FF4-A66C-97D175BB2BB1}">
      <dsp:nvSpPr>
        <dsp:cNvPr id="0" name=""/>
        <dsp:cNvSpPr/>
      </dsp:nvSpPr>
      <dsp:spPr>
        <a:xfrm>
          <a:off x="2496328" y="447052"/>
          <a:ext cx="3541743" cy="3541743"/>
        </a:xfrm>
        <a:custGeom>
          <a:avLst/>
          <a:gdLst/>
          <a:ahLst/>
          <a:cxnLst/>
          <a:rect l="0" t="0" r="0" b="0"/>
          <a:pathLst>
            <a:path>
              <a:moveTo>
                <a:pt x="308804" y="771698"/>
              </a:moveTo>
              <a:arcTo wR="1770871" hR="1770871" stAng="12860916" swAng="195950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C3F0C-2137-46F1-9BC8-30CCC7342BC1}">
      <dsp:nvSpPr>
        <dsp:cNvPr id="0" name=""/>
        <dsp:cNvSpPr/>
      </dsp:nvSpPr>
      <dsp:spPr>
        <a:xfrm>
          <a:off x="555660" y="0"/>
          <a:ext cx="6297491" cy="3275854"/>
        </a:xfrm>
        <a:prstGeom prst="rightArrow">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5789CB2E-4EC8-42A5-9507-9E64CCAC3344}">
      <dsp:nvSpPr>
        <dsp:cNvPr id="0" name=""/>
        <dsp:cNvSpPr/>
      </dsp:nvSpPr>
      <dsp:spPr>
        <a:xfrm>
          <a:off x="904" y="982756"/>
          <a:ext cx="1756789" cy="1310341"/>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Gevoeligheid</a:t>
          </a:r>
          <a:endParaRPr lang="en-US" sz="2000" kern="1200" dirty="0"/>
        </a:p>
      </dsp:txBody>
      <dsp:txXfrm>
        <a:off x="64870" y="1046722"/>
        <a:ext cx="1628857" cy="1182409"/>
      </dsp:txXfrm>
    </dsp:sp>
    <dsp:sp modelId="{70B12CCE-0890-497F-842E-FC581A53502D}">
      <dsp:nvSpPr>
        <dsp:cNvPr id="0" name=""/>
        <dsp:cNvSpPr/>
      </dsp:nvSpPr>
      <dsp:spPr>
        <a:xfrm>
          <a:off x="1884309" y="982756"/>
          <a:ext cx="1756789" cy="1310341"/>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Verkenning</a:t>
          </a:r>
          <a:endParaRPr lang="en-US" sz="2000" kern="1200" dirty="0"/>
        </a:p>
      </dsp:txBody>
      <dsp:txXfrm>
        <a:off x="1948275" y="1046722"/>
        <a:ext cx="1628857" cy="1182409"/>
      </dsp:txXfrm>
    </dsp:sp>
    <dsp:sp modelId="{4D63F513-59C4-403B-9677-9601A5E43789}">
      <dsp:nvSpPr>
        <dsp:cNvPr id="0" name=""/>
        <dsp:cNvSpPr/>
      </dsp:nvSpPr>
      <dsp:spPr>
        <a:xfrm>
          <a:off x="3767714" y="982756"/>
          <a:ext cx="1756789" cy="1310341"/>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Lidmaatschap</a:t>
          </a:r>
          <a:endParaRPr lang="en-US" sz="2000" kern="1200" noProof="0" dirty="0"/>
        </a:p>
      </dsp:txBody>
      <dsp:txXfrm>
        <a:off x="3831680" y="1046722"/>
        <a:ext cx="1628857" cy="1182409"/>
      </dsp:txXfrm>
    </dsp:sp>
    <dsp:sp modelId="{0BBDE5A3-EEC2-46CA-9179-71BFA171A8F6}">
      <dsp:nvSpPr>
        <dsp:cNvPr id="0" name=""/>
        <dsp:cNvSpPr/>
      </dsp:nvSpPr>
      <dsp:spPr>
        <a:xfrm>
          <a:off x="5651119" y="982756"/>
          <a:ext cx="1756789" cy="1310341"/>
        </a:xfrm>
        <a:prstGeom prst="round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Actie</a:t>
          </a:r>
          <a:endParaRPr lang="en-US" sz="2000" kern="1200" dirty="0"/>
        </a:p>
      </dsp:txBody>
      <dsp:txXfrm>
        <a:off x="5715085" y="1046722"/>
        <a:ext cx="1628857" cy="11824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F4C96-FCA5-482F-AA95-D9589F411D24}">
      <dsp:nvSpPr>
        <dsp:cNvPr id="0" name=""/>
        <dsp:cNvSpPr/>
      </dsp:nvSpPr>
      <dsp:spPr>
        <a:xfrm>
          <a:off x="2520602" y="1308134"/>
          <a:ext cx="2127598" cy="933378"/>
        </a:xfrm>
        <a:prstGeom prst="ellipse">
          <a:avLst/>
        </a:prstGeom>
        <a:solidFill>
          <a:schemeClr val="accent3"/>
        </a:solidFill>
        <a:ln w="63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hemeClr val="lt1"/>
        </a:lnRef>
        <a:fillRef idx="1">
          <a:schemeClr val="accent3"/>
        </a:fillRef>
        <a:effectRef idx="1">
          <a:schemeClr val="accent3"/>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Radicalisering</a:t>
          </a:r>
          <a:endParaRPr lang="en-GB" sz="2000" kern="1200" dirty="0"/>
        </a:p>
      </dsp:txBody>
      <dsp:txXfrm>
        <a:off x="2832182" y="1444824"/>
        <a:ext cx="1504438" cy="659998"/>
      </dsp:txXfrm>
    </dsp:sp>
    <dsp:sp modelId="{CF8B6F7C-A46D-4351-AF7A-1B3C9BDD7911}">
      <dsp:nvSpPr>
        <dsp:cNvPr id="0" name=""/>
        <dsp:cNvSpPr/>
      </dsp:nvSpPr>
      <dsp:spPr>
        <a:xfrm rot="5400000">
          <a:off x="3485738" y="968888"/>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1002759"/>
        <a:ext cx="138128" cy="190408"/>
      </dsp:txXfrm>
    </dsp:sp>
    <dsp:sp modelId="{4FEB0E7D-D201-4830-89D0-018947637ED2}">
      <dsp:nvSpPr>
        <dsp:cNvPr id="0" name=""/>
        <dsp:cNvSpPr/>
      </dsp:nvSpPr>
      <dsp:spPr>
        <a:xfrm>
          <a:off x="2692227" y="2442"/>
          <a:ext cx="1784348" cy="933378"/>
        </a:xfrm>
        <a:prstGeom prst="ellipse">
          <a:avLst/>
        </a:prstGeom>
        <a:solidFill>
          <a:schemeClr val="accent4"/>
        </a:solidFill>
        <a:ln w="63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noProof="0" dirty="0" err="1"/>
            <a:t>Politiek</a:t>
          </a:r>
          <a:endParaRPr lang="en-US" sz="2000" kern="1200" noProof="0" dirty="0"/>
        </a:p>
      </dsp:txBody>
      <dsp:txXfrm>
        <a:off x="2953539" y="139132"/>
        <a:ext cx="1261724" cy="659998"/>
      </dsp:txXfrm>
    </dsp:sp>
    <dsp:sp modelId="{9DBFBB1B-8F22-4AC1-8905-FBFC046628A4}">
      <dsp:nvSpPr>
        <dsp:cNvPr id="0" name=""/>
        <dsp:cNvSpPr/>
      </dsp:nvSpPr>
      <dsp:spPr>
        <a:xfrm rot="10844820">
          <a:off x="4698248" y="1631465"/>
          <a:ext cx="121723"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34763" y="1695173"/>
        <a:ext cx="85206" cy="190408"/>
      </dsp:txXfrm>
    </dsp:sp>
    <dsp:sp modelId="{E4815B6F-EA47-4FEE-A4D6-AE6BA3500709}">
      <dsp:nvSpPr>
        <dsp:cNvPr id="0" name=""/>
        <dsp:cNvSpPr/>
      </dsp:nvSpPr>
      <dsp:spPr>
        <a:xfrm>
          <a:off x="4876801" y="1339849"/>
          <a:ext cx="2280028" cy="933378"/>
        </a:xfrm>
        <a:prstGeom prst="ellipse">
          <a:avLst/>
        </a:prstGeom>
        <a:solidFill>
          <a:schemeClr val="accent4"/>
        </a:solidFill>
        <a:ln w="63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Economisch</a:t>
          </a:r>
          <a:endParaRPr lang="en-US" sz="2000" kern="1200" noProof="0" dirty="0"/>
        </a:p>
      </dsp:txBody>
      <dsp:txXfrm>
        <a:off x="5210703" y="1476539"/>
        <a:ext cx="1612224" cy="659998"/>
      </dsp:txXfrm>
    </dsp:sp>
    <dsp:sp modelId="{B99F13FB-8399-4B5F-B920-BCD02B325D3B}">
      <dsp:nvSpPr>
        <dsp:cNvPr id="0" name=""/>
        <dsp:cNvSpPr/>
      </dsp:nvSpPr>
      <dsp:spPr>
        <a:xfrm rot="16200000">
          <a:off x="3485738" y="2263410"/>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2356479"/>
        <a:ext cx="138128" cy="190408"/>
      </dsp:txXfrm>
    </dsp:sp>
    <dsp:sp modelId="{E449E10B-F278-4CC5-ABEF-67AC4FA19542}">
      <dsp:nvSpPr>
        <dsp:cNvPr id="0" name=""/>
        <dsp:cNvSpPr/>
      </dsp:nvSpPr>
      <dsp:spPr>
        <a:xfrm>
          <a:off x="2596803" y="2613825"/>
          <a:ext cx="1975196" cy="933378"/>
        </a:xfrm>
        <a:prstGeom prst="ellipse">
          <a:avLst/>
        </a:prstGeom>
        <a:solidFill>
          <a:schemeClr val="accent4"/>
        </a:solidFill>
        <a:ln w="63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Sociologisch</a:t>
          </a:r>
          <a:endParaRPr lang="en-US" sz="2000" kern="1200" noProof="0" dirty="0"/>
        </a:p>
      </dsp:txBody>
      <dsp:txXfrm>
        <a:off x="2886064" y="2750515"/>
        <a:ext cx="1396674" cy="659998"/>
      </dsp:txXfrm>
    </dsp:sp>
    <dsp:sp modelId="{BE09E87E-DE5B-4544-AF43-DF28B9B7894E}">
      <dsp:nvSpPr>
        <dsp:cNvPr id="0" name=""/>
        <dsp:cNvSpPr/>
      </dsp:nvSpPr>
      <dsp:spPr>
        <a:xfrm rot="21415453">
          <a:off x="2345186" y="1622676"/>
          <a:ext cx="124021"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2345213" y="1687144"/>
        <a:ext cx="86815" cy="190408"/>
      </dsp:txXfrm>
    </dsp:sp>
    <dsp:sp modelId="{F84927B7-6CB1-4D3E-9D95-5B7DC191615F}">
      <dsp:nvSpPr>
        <dsp:cNvPr id="0" name=""/>
        <dsp:cNvSpPr/>
      </dsp:nvSpPr>
      <dsp:spPr>
        <a:xfrm>
          <a:off x="123271" y="1321327"/>
          <a:ext cx="2163505" cy="933378"/>
        </a:xfrm>
        <a:prstGeom prst="ellipse">
          <a:avLst/>
        </a:prstGeom>
        <a:solidFill>
          <a:schemeClr val="accent4"/>
        </a:solidFill>
        <a:ln w="63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Psychologisch</a:t>
          </a:r>
          <a:endParaRPr lang="en-US" sz="2000" kern="1200" noProof="0" dirty="0"/>
        </a:p>
      </dsp:txBody>
      <dsp:txXfrm>
        <a:off x="440109" y="1458017"/>
        <a:ext cx="1529829" cy="6599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6B24A-A09A-4414-9C97-133226C9E133}">
      <dsp:nvSpPr>
        <dsp:cNvPr id="0" name=""/>
        <dsp:cNvSpPr/>
      </dsp:nvSpPr>
      <dsp:spPr>
        <a:xfrm>
          <a:off x="1549748" y="159161"/>
          <a:ext cx="1450181" cy="14501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Push</a:t>
          </a:r>
        </a:p>
      </dsp:txBody>
      <dsp:txXfrm>
        <a:off x="1762122" y="371535"/>
        <a:ext cx="1025433" cy="1025433"/>
      </dsp:txXfrm>
    </dsp:sp>
    <dsp:sp modelId="{4837AA25-3CEF-49C5-9ED4-28739719BBC4}">
      <dsp:nvSpPr>
        <dsp:cNvPr id="0" name=""/>
        <dsp:cNvSpPr/>
      </dsp:nvSpPr>
      <dsp:spPr>
        <a:xfrm rot="2358591">
          <a:off x="2943428" y="1398632"/>
          <a:ext cx="517045" cy="4894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960040" y="1450009"/>
        <a:ext cx="370214" cy="293662"/>
      </dsp:txXfrm>
    </dsp:sp>
    <dsp:sp modelId="{C94A10E9-29F0-4CB0-902D-6B90B0AACDCB}">
      <dsp:nvSpPr>
        <dsp:cNvPr id="0" name=""/>
        <dsp:cNvSpPr/>
      </dsp:nvSpPr>
      <dsp:spPr>
        <a:xfrm>
          <a:off x="3426618" y="1695900"/>
          <a:ext cx="1450181" cy="145018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Pull</a:t>
          </a:r>
        </a:p>
      </dsp:txBody>
      <dsp:txXfrm>
        <a:off x="3638992" y="1908274"/>
        <a:ext cx="1025433" cy="1025433"/>
      </dsp:txXfrm>
    </dsp:sp>
    <dsp:sp modelId="{F94D6ECB-EDFC-4002-8E2D-698296F3A716}">
      <dsp:nvSpPr>
        <dsp:cNvPr id="0" name=""/>
        <dsp:cNvSpPr/>
      </dsp:nvSpPr>
      <dsp:spPr>
        <a:xfrm rot="10750694">
          <a:off x="1944119" y="2143198"/>
          <a:ext cx="1047862" cy="48943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2090942" y="2240032"/>
        <a:ext cx="901031" cy="293662"/>
      </dsp:txXfrm>
    </dsp:sp>
    <dsp:sp modelId="{CA45E74F-4AF0-4C58-9D2E-9D227F4C949B}">
      <dsp:nvSpPr>
        <dsp:cNvPr id="0" name=""/>
        <dsp:cNvSpPr/>
      </dsp:nvSpPr>
      <dsp:spPr>
        <a:xfrm>
          <a:off x="0" y="1628586"/>
          <a:ext cx="1450181" cy="145018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err="1"/>
            <a:t>Persoonlijk</a:t>
          </a:r>
          <a:endParaRPr lang="en-GB" sz="1700" kern="1200" dirty="0"/>
        </a:p>
      </dsp:txBody>
      <dsp:txXfrm>
        <a:off x="212374" y="1840960"/>
        <a:ext cx="1025433" cy="1025433"/>
      </dsp:txXfrm>
    </dsp:sp>
    <dsp:sp modelId="{698C20E8-0836-4A12-A136-0752A3BE8529}">
      <dsp:nvSpPr>
        <dsp:cNvPr id="0" name=""/>
        <dsp:cNvSpPr/>
      </dsp:nvSpPr>
      <dsp:spPr>
        <a:xfrm rot="18991437">
          <a:off x="1310858" y="1381320"/>
          <a:ext cx="363289" cy="4894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325808" y="1516701"/>
        <a:ext cx="254302" cy="2936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B174D-095A-405D-A7CF-0C58EEBD7A71}">
      <dsp:nvSpPr>
        <dsp:cNvPr id="0" name=""/>
        <dsp:cNvSpPr/>
      </dsp:nvSpPr>
      <dsp:spPr>
        <a:xfrm>
          <a:off x="3163788" y="763488"/>
          <a:ext cx="1902023" cy="1902023"/>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Type</a:t>
          </a:r>
        </a:p>
      </dsp:txBody>
      <dsp:txXfrm>
        <a:off x="3442333" y="1042033"/>
        <a:ext cx="1344933" cy="1344933"/>
      </dsp:txXfrm>
    </dsp:sp>
    <dsp:sp modelId="{6F00AB81-EB2A-4083-A88D-9BE3004986D2}">
      <dsp:nvSpPr>
        <dsp:cNvPr id="0" name=""/>
        <dsp:cNvSpPr/>
      </dsp:nvSpPr>
      <dsp:spPr>
        <a:xfrm>
          <a:off x="2735903" y="339"/>
          <a:ext cx="2757792" cy="951011"/>
        </a:xfrm>
        <a:prstGeom prst="ellipse">
          <a:avLst/>
        </a:prstGeom>
        <a:gradFill rotWithShape="0">
          <a:gsLst>
            <a:gs pos="0">
              <a:schemeClr val="accent2">
                <a:alpha val="50000"/>
                <a:hueOff val="1620696"/>
                <a:satOff val="6188"/>
                <a:lumOff val="0"/>
                <a:alphaOff val="0"/>
                <a:shade val="51000"/>
                <a:satMod val="130000"/>
              </a:schemeClr>
            </a:gs>
            <a:gs pos="80000">
              <a:schemeClr val="accent2">
                <a:alpha val="50000"/>
                <a:hueOff val="1620696"/>
                <a:satOff val="6188"/>
                <a:lumOff val="0"/>
                <a:alphaOff val="0"/>
                <a:shade val="93000"/>
                <a:satMod val="130000"/>
              </a:schemeClr>
            </a:gs>
            <a:gs pos="100000">
              <a:schemeClr val="accent2">
                <a:alpha val="50000"/>
                <a:hueOff val="1620696"/>
                <a:satOff val="6188"/>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Identiteitszoeker</a:t>
          </a:r>
          <a:endParaRPr lang="en-GB" sz="2000" kern="1200" dirty="0"/>
        </a:p>
      </dsp:txBody>
      <dsp:txXfrm>
        <a:off x="3139772" y="139611"/>
        <a:ext cx="1950054" cy="672467"/>
      </dsp:txXfrm>
    </dsp:sp>
    <dsp:sp modelId="{B024BB09-AC3A-451D-BA97-F3965BA08065}">
      <dsp:nvSpPr>
        <dsp:cNvPr id="0" name=""/>
        <dsp:cNvSpPr/>
      </dsp:nvSpPr>
      <dsp:spPr>
        <a:xfrm>
          <a:off x="4876804" y="1161815"/>
          <a:ext cx="2757792" cy="951011"/>
        </a:xfrm>
        <a:prstGeom prst="ellipse">
          <a:avLst/>
        </a:prstGeom>
        <a:gradFill rotWithShape="0">
          <a:gsLst>
            <a:gs pos="0">
              <a:schemeClr val="accent2">
                <a:alpha val="50000"/>
                <a:hueOff val="3241392"/>
                <a:satOff val="12376"/>
                <a:lumOff val="0"/>
                <a:alphaOff val="0"/>
                <a:shade val="51000"/>
                <a:satMod val="130000"/>
              </a:schemeClr>
            </a:gs>
            <a:gs pos="80000">
              <a:schemeClr val="accent2">
                <a:alpha val="50000"/>
                <a:hueOff val="3241392"/>
                <a:satOff val="12376"/>
                <a:lumOff val="0"/>
                <a:alphaOff val="0"/>
                <a:shade val="93000"/>
                <a:satMod val="130000"/>
              </a:schemeClr>
            </a:gs>
            <a:gs pos="100000">
              <a:schemeClr val="accent2">
                <a:alpha val="50000"/>
                <a:hueOff val="3241392"/>
                <a:satOff val="12376"/>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Rechtvaardigheids-zoeker</a:t>
          </a:r>
          <a:endParaRPr lang="en-GB" sz="2000" kern="1200" dirty="0"/>
        </a:p>
      </dsp:txBody>
      <dsp:txXfrm>
        <a:off x="5280673" y="1301087"/>
        <a:ext cx="1950054" cy="672467"/>
      </dsp:txXfrm>
    </dsp:sp>
    <dsp:sp modelId="{4C1CC435-FD44-4D97-9557-E99594F8F96C}">
      <dsp:nvSpPr>
        <dsp:cNvPr id="0" name=""/>
        <dsp:cNvSpPr/>
      </dsp:nvSpPr>
      <dsp:spPr>
        <a:xfrm>
          <a:off x="2735903" y="2477649"/>
          <a:ext cx="2757792" cy="951011"/>
        </a:xfrm>
        <a:prstGeom prst="ellipse">
          <a:avLst/>
        </a:prstGeom>
        <a:gradFill rotWithShape="0">
          <a:gsLst>
            <a:gs pos="0">
              <a:schemeClr val="accent2">
                <a:alpha val="50000"/>
                <a:hueOff val="4862088"/>
                <a:satOff val="18565"/>
                <a:lumOff val="0"/>
                <a:alphaOff val="0"/>
                <a:shade val="51000"/>
                <a:satMod val="130000"/>
              </a:schemeClr>
            </a:gs>
            <a:gs pos="80000">
              <a:schemeClr val="accent2">
                <a:alpha val="50000"/>
                <a:hueOff val="4862088"/>
                <a:satOff val="18565"/>
                <a:lumOff val="0"/>
                <a:alphaOff val="0"/>
                <a:shade val="93000"/>
                <a:satMod val="130000"/>
              </a:schemeClr>
            </a:gs>
            <a:gs pos="100000">
              <a:schemeClr val="accent2">
                <a:alpha val="50000"/>
                <a:hueOff val="4862088"/>
                <a:satOff val="18565"/>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Sensatiezoeker</a:t>
          </a:r>
          <a:endParaRPr lang="en-GB" sz="2000" kern="1200" dirty="0"/>
        </a:p>
      </dsp:txBody>
      <dsp:txXfrm>
        <a:off x="3139772" y="2616921"/>
        <a:ext cx="1950054" cy="672467"/>
      </dsp:txXfrm>
    </dsp:sp>
    <dsp:sp modelId="{CD81C4CF-30B8-4095-B9AB-540FF8C8C938}">
      <dsp:nvSpPr>
        <dsp:cNvPr id="0" name=""/>
        <dsp:cNvSpPr/>
      </dsp:nvSpPr>
      <dsp:spPr>
        <a:xfrm>
          <a:off x="533399" y="1142996"/>
          <a:ext cx="2757792" cy="951011"/>
        </a:xfrm>
        <a:prstGeom prst="ellipse">
          <a:avLst/>
        </a:prstGeom>
        <a:gradFill rotWithShape="0">
          <a:gsLst>
            <a:gs pos="0">
              <a:schemeClr val="accent2">
                <a:alpha val="50000"/>
                <a:hueOff val="6482784"/>
                <a:satOff val="24753"/>
                <a:lumOff val="0"/>
                <a:alphaOff val="0"/>
                <a:shade val="51000"/>
                <a:satMod val="130000"/>
              </a:schemeClr>
            </a:gs>
            <a:gs pos="80000">
              <a:schemeClr val="accent2">
                <a:alpha val="50000"/>
                <a:hueOff val="6482784"/>
                <a:satOff val="24753"/>
                <a:lumOff val="0"/>
                <a:alphaOff val="0"/>
                <a:shade val="93000"/>
                <a:satMod val="130000"/>
              </a:schemeClr>
            </a:gs>
            <a:gs pos="100000">
              <a:schemeClr val="accent2">
                <a:alpha val="50000"/>
                <a:hueOff val="6482784"/>
                <a:satOff val="24753"/>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Zingevingszoeker</a:t>
          </a:r>
          <a:endParaRPr lang="en-GB" sz="2000" kern="1200" dirty="0"/>
        </a:p>
      </dsp:txBody>
      <dsp:txXfrm>
        <a:off x="937268" y="1282268"/>
        <a:ext cx="1950054" cy="6724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23C81-CB6F-4E92-ABAD-1E5110DFFADB}">
      <dsp:nvSpPr>
        <dsp:cNvPr id="0" name=""/>
        <dsp:cNvSpPr/>
      </dsp:nvSpPr>
      <dsp:spPr>
        <a:xfrm>
          <a:off x="2053715" y="1429612"/>
          <a:ext cx="355678" cy="1016610"/>
        </a:xfrm>
        <a:custGeom>
          <a:avLst/>
          <a:gdLst/>
          <a:ahLst/>
          <a:cxnLst/>
          <a:rect l="0" t="0" r="0" b="0"/>
          <a:pathLst>
            <a:path>
              <a:moveTo>
                <a:pt x="0" y="0"/>
              </a:moveTo>
              <a:lnTo>
                <a:pt x="177839" y="0"/>
              </a:lnTo>
              <a:lnTo>
                <a:pt x="177839" y="1016610"/>
              </a:lnTo>
              <a:lnTo>
                <a:pt x="355678" y="101661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204628" y="1910991"/>
        <a:ext cx="53851" cy="53851"/>
      </dsp:txXfrm>
    </dsp:sp>
    <dsp:sp modelId="{618F6E6D-27F8-45FC-B548-0E35EC7FE99E}">
      <dsp:nvSpPr>
        <dsp:cNvPr id="0" name=""/>
        <dsp:cNvSpPr/>
      </dsp:nvSpPr>
      <dsp:spPr>
        <a:xfrm>
          <a:off x="2053715" y="1429612"/>
          <a:ext cx="355678" cy="338870"/>
        </a:xfrm>
        <a:custGeom>
          <a:avLst/>
          <a:gdLst/>
          <a:ahLst/>
          <a:cxnLst/>
          <a:rect l="0" t="0" r="0" b="0"/>
          <a:pathLst>
            <a:path>
              <a:moveTo>
                <a:pt x="0" y="0"/>
              </a:moveTo>
              <a:lnTo>
                <a:pt x="177839" y="0"/>
              </a:lnTo>
              <a:lnTo>
                <a:pt x="177839" y="338870"/>
              </a:lnTo>
              <a:lnTo>
                <a:pt x="355678" y="33887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219273" y="1586765"/>
        <a:ext cx="24563" cy="24563"/>
      </dsp:txXfrm>
    </dsp:sp>
    <dsp:sp modelId="{730842CC-27E0-48C0-8B83-D43F3A436C2F}">
      <dsp:nvSpPr>
        <dsp:cNvPr id="0" name=""/>
        <dsp:cNvSpPr/>
      </dsp:nvSpPr>
      <dsp:spPr>
        <a:xfrm>
          <a:off x="2053715" y="1090742"/>
          <a:ext cx="355678" cy="338870"/>
        </a:xfrm>
        <a:custGeom>
          <a:avLst/>
          <a:gdLst/>
          <a:ahLst/>
          <a:cxnLst/>
          <a:rect l="0" t="0" r="0" b="0"/>
          <a:pathLst>
            <a:path>
              <a:moveTo>
                <a:pt x="0" y="338870"/>
              </a:moveTo>
              <a:lnTo>
                <a:pt x="177839" y="338870"/>
              </a:lnTo>
              <a:lnTo>
                <a:pt x="177839" y="0"/>
              </a:lnTo>
              <a:lnTo>
                <a:pt x="355678"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219273" y="1247895"/>
        <a:ext cx="24563" cy="24563"/>
      </dsp:txXfrm>
    </dsp:sp>
    <dsp:sp modelId="{3A8EE454-B18A-41E8-BDA5-5CD7AA8193F6}">
      <dsp:nvSpPr>
        <dsp:cNvPr id="0" name=""/>
        <dsp:cNvSpPr/>
      </dsp:nvSpPr>
      <dsp:spPr>
        <a:xfrm>
          <a:off x="2053715" y="413002"/>
          <a:ext cx="355678" cy="1016610"/>
        </a:xfrm>
        <a:custGeom>
          <a:avLst/>
          <a:gdLst/>
          <a:ahLst/>
          <a:cxnLst/>
          <a:rect l="0" t="0" r="0" b="0"/>
          <a:pathLst>
            <a:path>
              <a:moveTo>
                <a:pt x="0" y="1016610"/>
              </a:moveTo>
              <a:lnTo>
                <a:pt x="177839" y="1016610"/>
              </a:lnTo>
              <a:lnTo>
                <a:pt x="177839" y="0"/>
              </a:lnTo>
              <a:lnTo>
                <a:pt x="355678"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204628" y="894381"/>
        <a:ext cx="53851" cy="53851"/>
      </dsp:txXfrm>
    </dsp:sp>
    <dsp:sp modelId="{34D749F2-B845-4348-A2FE-4A9BE275A625}">
      <dsp:nvSpPr>
        <dsp:cNvPr id="0" name=""/>
        <dsp:cNvSpPr/>
      </dsp:nvSpPr>
      <dsp:spPr>
        <a:xfrm rot="16200000">
          <a:off x="29747" y="832466"/>
          <a:ext cx="2853643" cy="119429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Triggers </a:t>
          </a:r>
          <a:r>
            <a:rPr lang="en-GB" sz="2800" kern="1200" dirty="0" err="1"/>
            <a:t>voor</a:t>
          </a:r>
          <a:endParaRPr lang="en-GB" sz="2800" kern="1200" dirty="0"/>
        </a:p>
        <a:p>
          <a:pPr marL="0" lvl="0" indent="0" algn="ctr" defTabSz="1244600">
            <a:lnSpc>
              <a:spcPct val="90000"/>
            </a:lnSpc>
            <a:spcBef>
              <a:spcPct val="0"/>
            </a:spcBef>
            <a:spcAft>
              <a:spcPct val="35000"/>
            </a:spcAft>
            <a:buNone/>
          </a:pPr>
          <a:r>
            <a:rPr lang="en-GB" sz="2800" kern="1200" dirty="0" err="1"/>
            <a:t>Radicalisering</a:t>
          </a:r>
          <a:endParaRPr lang="en-GB" sz="2800" kern="1200" dirty="0"/>
        </a:p>
      </dsp:txBody>
      <dsp:txXfrm>
        <a:off x="29747" y="832466"/>
        <a:ext cx="2853643" cy="1194292"/>
      </dsp:txXfrm>
    </dsp:sp>
    <dsp:sp modelId="{AC27FF8C-C154-41B9-9DC0-88D0616ADDFE}">
      <dsp:nvSpPr>
        <dsp:cNvPr id="0" name=""/>
        <dsp:cNvSpPr/>
      </dsp:nvSpPr>
      <dsp:spPr>
        <a:xfrm>
          <a:off x="2409393" y="141905"/>
          <a:ext cx="2312956" cy="54219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noProof="0" dirty="0">
              <a:effectLst/>
              <a:latin typeface="Calibri" panose="020F0502020204030204" pitchFamily="34" charset="0"/>
              <a:ea typeface="Calibri" panose="020F0502020204030204" pitchFamily="34" charset="0"/>
              <a:cs typeface="Times New Roman" panose="02020603050405020304" pitchFamily="18" charset="0"/>
            </a:rPr>
            <a:t>zoektocht identiteit</a:t>
          </a:r>
          <a:endParaRPr lang="nl-NL" sz="1600" kern="1200" noProof="0" dirty="0"/>
        </a:p>
      </dsp:txBody>
      <dsp:txXfrm>
        <a:off x="2409393" y="141905"/>
        <a:ext cx="2312956" cy="542192"/>
      </dsp:txXfrm>
    </dsp:sp>
    <dsp:sp modelId="{C0732F16-F8A1-4C31-B9AE-A22B1853253A}">
      <dsp:nvSpPr>
        <dsp:cNvPr id="0" name=""/>
        <dsp:cNvSpPr/>
      </dsp:nvSpPr>
      <dsp:spPr>
        <a:xfrm>
          <a:off x="2409393" y="819646"/>
          <a:ext cx="2312956" cy="54219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persoonlijke zingeving</a:t>
          </a:r>
        </a:p>
      </dsp:txBody>
      <dsp:txXfrm>
        <a:off x="2409393" y="819646"/>
        <a:ext cx="2312956" cy="542192"/>
      </dsp:txXfrm>
    </dsp:sp>
    <dsp:sp modelId="{144BEF06-41C9-492E-B409-4881CE0C743E}">
      <dsp:nvSpPr>
        <dsp:cNvPr id="0" name=""/>
        <dsp:cNvSpPr/>
      </dsp:nvSpPr>
      <dsp:spPr>
        <a:xfrm>
          <a:off x="2409393" y="1497386"/>
          <a:ext cx="2312956" cy="54219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gebrek aan eigenwaarde</a:t>
          </a:r>
        </a:p>
      </dsp:txBody>
      <dsp:txXfrm>
        <a:off x="2409393" y="1497386"/>
        <a:ext cx="2312956" cy="542192"/>
      </dsp:txXfrm>
    </dsp:sp>
    <dsp:sp modelId="{8379E895-2119-4514-B80D-2D9F68845967}">
      <dsp:nvSpPr>
        <dsp:cNvPr id="0" name=""/>
        <dsp:cNvSpPr/>
      </dsp:nvSpPr>
      <dsp:spPr>
        <a:xfrm>
          <a:off x="2409393" y="2175126"/>
          <a:ext cx="2312956" cy="54219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noProof="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frustratie en belediging </a:t>
          </a:r>
        </a:p>
      </dsp:txBody>
      <dsp:txXfrm>
        <a:off x="2409393" y="2175126"/>
        <a:ext cx="2312956" cy="5421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8/19/2021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‹nr.›</a:t>
            </a:fld>
            <a:endParaRPr lang="en-US" dirty="0"/>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8/19/2021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‹nr.›</a:t>
            </a:fld>
            <a:endParaRPr lang="en-US" dirty="0"/>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ji.nl/nl/Kennis/Dossier/Radicalisering/Achtergrond/Ontwikkel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dcfp.org.uk/child-abuse/radicalisation-and-extremis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fVaFmcT7ss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c.europa.eu/home-affairs/sites/homeaffairs/files/docs/pages/201612_radicalisation_research_gap_analysis_en.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hope4hurtingkids.com/emotions/understanding-emotions/emotions-candy-gam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terratoolkit.eu/download_teachers/"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ter-info.nl/home" TargetMode="External"/><Relationship Id="rId5" Type="http://schemas.openxmlformats.org/officeDocument/2006/relationships/hyperlink" Target="https://www.nji.nl/nl/Kennis/Dossier/Radicalisering" TargetMode="External"/><Relationship Id="rId4" Type="http://schemas.openxmlformats.org/officeDocument/2006/relationships/hyperlink" Target="https://www.kis.nl/publicatie/zicht-op-radicalisering"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NFrU9egvhb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thetimes.co.uk/article/teenager-guilty-of-all-female-terror-plot-against-british-museum-6pdbcfc05"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europa.eu/home-affairs/what-we-do/policies/crisis-and-terrorism/radicalisation_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ivd.nl/onderwerpen/extremism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In deze notities worden suggesties gedaan voor de invulling van elke dia, maar je kunt natuurlijk flexibel zijn. In de bijbehorende handleiding wordt ook een suggestie gedaan voor de tijdsplanning van de workshop (zie firstlinepractitioners.com of https://www.traininghermes.eu/) en kan ook meer achtergrondinformatie gevonden worden. We raden ook aan om de e-</a:t>
            </a:r>
            <a:r>
              <a:rPr lang="nl-NL" noProof="0" dirty="0" err="1"/>
              <a:t>learning</a:t>
            </a:r>
            <a:r>
              <a:rPr lang="nl-NL" noProof="0" dirty="0"/>
              <a:t> op https://www.traininghermes.eu te doen zodat je goed boven de stof komt te staan.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Welkom, jezelf voorstellen </a:t>
            </a:r>
            <a:r>
              <a:rPr lang="nl-NL" noProof="0" dirty="0"/>
              <a:t>(controleer of de presentielijst door alle deelnemers is ondertekend en of ze de vragenlijst voor je evaluatie hebben ingevuld).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De workshop is gemaakt binnen het</a:t>
            </a:r>
            <a:r>
              <a:rPr lang="nl-NL" noProof="0" dirty="0"/>
              <a:t> EU-project ARMOUR. Het project heeft als doel om radicalisering onder jongeren tegen te gaan door eerstelijns professionals die met jongeren tussen 10-18 jaar werken te trainen in zeven verschillende onderwerpen.</a:t>
            </a:r>
          </a:p>
          <a:p>
            <a:pPr marL="0" lvl="0" indent="0">
              <a:buFont typeface="+mj-lt"/>
              <a:buNone/>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noProof="0" dirty="0"/>
              <a:t>@Trainer: Deze workshop is bedoeld voor eerstelijnsprofessionals die geïnteresseerd zijn in het voorkomen van radicalisering en heeft drie hoofddoelen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de workshop over Coaching en ouderschap om deze daarna ook zelf te kunnen geven.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radicalisering en oorzakelijke factoren en voorbeelden ervaren van oefeningen om deze oorzakelijke factoren te beïnvloeden.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een aantal oefeningen die ook met jongeren gedaan kunnen worden.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nl-NL" noProof="0"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dirty="0"/>
              <a:t>We kijken nog steeds naar de manieren waarop radicalisering uiterlijk vorm krijgt. Het kan religieus gecentreerd zijn, of extreemrechts, extreemlinks, nationaal separatistisch of single issue, zoals dierenactivisme en extremisme. . Tegenwoordig is er ook nog een verzameling van vormen van extremisme die zich expliciet tegen de overheid verzetten.</a:t>
            </a:r>
          </a:p>
          <a:p>
            <a:endParaRPr lang="nl-NL" dirty="0"/>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1555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nl-NL" dirty="0"/>
          </a:p>
          <a:p>
            <a:r>
              <a:rPr lang="nl-NL" dirty="0"/>
              <a:t>Het filmpje geeft een goed overzicht van de verschillende denkbeelden per ideologie</a:t>
            </a:r>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3661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fontAlgn="base"/>
            <a:r>
              <a:rPr lang="nl-NL" b="0" i="0" dirty="0">
                <a:solidFill>
                  <a:srgbClr val="282828"/>
                </a:solidFill>
                <a:effectLst/>
                <a:latin typeface="Open Sans"/>
              </a:rPr>
              <a:t>Radicalisering wordt over het algemeen gezien als een niet-lineair en dynamisch proces. Sommige onderzoeken hebben geprobeerd dit proces te ontleden in fasen, of niveaus. </a:t>
            </a:r>
            <a:r>
              <a:rPr lang="nl-NL" b="0" i="0" dirty="0" err="1">
                <a:solidFill>
                  <a:srgbClr val="282828"/>
                </a:solidFill>
                <a:effectLst/>
                <a:latin typeface="Open Sans"/>
              </a:rPr>
              <a:t>Moghaddam</a:t>
            </a:r>
            <a:r>
              <a:rPr lang="nl-NL" b="0" i="0" dirty="0">
                <a:solidFill>
                  <a:srgbClr val="282828"/>
                </a:solidFill>
                <a:effectLst/>
                <a:latin typeface="Open Sans"/>
              </a:rPr>
              <a:t> heeft de fasen beschreven als een trap, waarbij een persoon op verschillende treden zou klimmen. Elke trede vereist verdere overtuigingen die het uiteindelijk gemakkelijker zouden maken om remmingen om geweld te plegen te omzeilen.</a:t>
            </a:r>
          </a:p>
          <a:p>
            <a:pPr algn="l" fontAlgn="base"/>
            <a:endParaRPr lang="nl-NL" b="0" i="0" dirty="0">
              <a:solidFill>
                <a:srgbClr val="282828"/>
              </a:solidFill>
              <a:effectLst/>
              <a:latin typeface="Open San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dirty="0"/>
              <a:t>(Realiseer je dat in de werkelijkheid de fases niet altijd makkelijk te herkennen zijn, toch geven deze modellen een goed idee van het proces)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https://www.nji.nl/nl/Kennis/Dossier/Radicalisering/Achtergrond/Ontwikkeling</a:t>
            </a:r>
            <a:endParaRPr lang="en-US" baseline="0" dirty="0"/>
          </a:p>
          <a:p>
            <a:pPr algn="l" fontAlgn="base"/>
            <a:r>
              <a:rPr lang="nl-NL" b="1" i="0" dirty="0">
                <a:solidFill>
                  <a:srgbClr val="282828"/>
                </a:solidFill>
                <a:effectLst/>
                <a:latin typeface="Open Sans"/>
              </a:rPr>
              <a:t>Begane grond</a:t>
            </a:r>
            <a:br>
              <a:rPr lang="nl-NL" b="1" i="0" dirty="0">
                <a:solidFill>
                  <a:srgbClr val="282828"/>
                </a:solidFill>
                <a:effectLst/>
                <a:latin typeface="Open Sans"/>
              </a:rPr>
            </a:br>
            <a:r>
              <a:rPr lang="nl-NL" b="0" i="0" dirty="0">
                <a:solidFill>
                  <a:srgbClr val="282828"/>
                </a:solidFill>
                <a:effectLst/>
                <a:latin typeface="Open Sans"/>
              </a:rPr>
              <a:t>Op de begane grond gaat het om de eigen interpretatie van de status quo. En daarnaast de huidige situatie van de persoon zelf en van de samenleving als geheel. Dat is eigenlijk wat iedereen doet: normaal gedrag dus. Het kan ook de basis vormen voor de overgang naar de tweede fase. </a:t>
            </a:r>
          </a:p>
          <a:p>
            <a:pPr algn="l" fontAlgn="base"/>
            <a:r>
              <a:rPr lang="nl-NL" b="1" i="0" dirty="0">
                <a:solidFill>
                  <a:srgbClr val="282828"/>
                </a:solidFill>
                <a:effectLst/>
                <a:latin typeface="Open Sans"/>
              </a:rPr>
              <a:t>Eerste trede</a:t>
            </a:r>
            <a:br>
              <a:rPr lang="nl-NL" b="1" i="0" dirty="0">
                <a:solidFill>
                  <a:srgbClr val="282828"/>
                </a:solidFill>
                <a:effectLst/>
                <a:latin typeface="Open Sans"/>
              </a:rPr>
            </a:br>
            <a:r>
              <a:rPr lang="nl-NL" b="0" i="0" dirty="0">
                <a:solidFill>
                  <a:srgbClr val="282828"/>
                </a:solidFill>
                <a:effectLst/>
                <a:latin typeface="Open Sans"/>
              </a:rPr>
              <a:t>De persoon heeft het gevoel dat hij of de groep waartoe hij behoort oneerlijk wordt behandeld. Op dit punt is het nog mogelijk om een verdere ontwikkeling naar radicalisme af te wenden. Dit door bijvoorbeeld legitieme manieren aan te bieden om de ervaren oneerlijkheid aan te pakken, zoals actie voeren of je aansluiten bij een politieke beweging. Gebeurt dat niet en ziet de betreffende persoon geen andere mogelijkheden? Dan versterkt dit het gevoel van oneerlijkheid en is de volgende trede snel genomen.</a:t>
            </a:r>
          </a:p>
          <a:p>
            <a:pPr algn="l" fontAlgn="base"/>
            <a:r>
              <a:rPr lang="nl-NL" b="1" i="0" dirty="0">
                <a:solidFill>
                  <a:srgbClr val="282828"/>
                </a:solidFill>
                <a:effectLst/>
                <a:latin typeface="Open Sans"/>
              </a:rPr>
              <a:t>Tweede trede</a:t>
            </a:r>
            <a:br>
              <a:rPr lang="nl-NL" b="1" i="0" dirty="0">
                <a:solidFill>
                  <a:srgbClr val="282828"/>
                </a:solidFill>
                <a:effectLst/>
                <a:latin typeface="Open Sans"/>
              </a:rPr>
            </a:br>
            <a:r>
              <a:rPr lang="nl-NL" b="0" i="0" dirty="0">
                <a:solidFill>
                  <a:srgbClr val="282828"/>
                </a:solidFill>
                <a:effectLst/>
                <a:latin typeface="Open Sans"/>
              </a:rPr>
              <a:t>De persoon wordt agressief. Als hij deze agressie niet op een 'normale' manier kan verminderen, zal hij eerder belangstelling tonen voor radicale oplossingen. Als hij vervolgens toetreedt tot een radicale groep, komt hij weer een trede hoger.</a:t>
            </a:r>
          </a:p>
          <a:p>
            <a:pPr algn="l" fontAlgn="base"/>
            <a:r>
              <a:rPr lang="nl-NL" b="1" i="0" dirty="0">
                <a:solidFill>
                  <a:srgbClr val="282828"/>
                </a:solidFill>
                <a:effectLst/>
                <a:latin typeface="Open Sans"/>
              </a:rPr>
              <a:t>Derde trede</a:t>
            </a:r>
            <a:br>
              <a:rPr lang="nl-NL" b="0" i="0" dirty="0">
                <a:solidFill>
                  <a:srgbClr val="282828"/>
                </a:solidFill>
                <a:effectLst/>
                <a:latin typeface="Open Sans"/>
              </a:rPr>
            </a:br>
            <a:r>
              <a:rPr lang="nl-NL" b="0" i="0" dirty="0">
                <a:solidFill>
                  <a:srgbClr val="282828"/>
                </a:solidFill>
                <a:effectLst/>
                <a:latin typeface="Open Sans"/>
              </a:rPr>
              <a:t>De persoon maakt zich de overtuigingen van de radicale groep eigen en identificeert zich daarmee. De opstap naar de volgende trede is dan niet groot meer.</a:t>
            </a:r>
          </a:p>
          <a:p>
            <a:pPr algn="l" fontAlgn="base"/>
            <a:r>
              <a:rPr lang="nl-NL" b="1" i="0" dirty="0">
                <a:solidFill>
                  <a:srgbClr val="282828"/>
                </a:solidFill>
                <a:effectLst/>
                <a:latin typeface="Open Sans"/>
              </a:rPr>
              <a:t>Vierde trede</a:t>
            </a:r>
            <a:br>
              <a:rPr lang="nl-NL" b="0" i="0" dirty="0">
                <a:solidFill>
                  <a:srgbClr val="282828"/>
                </a:solidFill>
                <a:effectLst/>
                <a:latin typeface="Open Sans"/>
              </a:rPr>
            </a:br>
            <a:r>
              <a:rPr lang="nl-NL" b="0" i="0" dirty="0">
                <a:solidFill>
                  <a:srgbClr val="282828"/>
                </a:solidFill>
                <a:effectLst/>
                <a:latin typeface="Open Sans"/>
              </a:rPr>
              <a:t>De radicale groep en de bijbehorende moraal staat centraal in zijn leven. Hij rechtvaardigt terroristische acties.</a:t>
            </a:r>
          </a:p>
          <a:p>
            <a:pPr algn="l" fontAlgn="base"/>
            <a:r>
              <a:rPr lang="nl-NL" b="1" i="0" dirty="0">
                <a:solidFill>
                  <a:srgbClr val="282828"/>
                </a:solidFill>
                <a:effectLst/>
                <a:latin typeface="Open Sans"/>
              </a:rPr>
              <a:t>Vijfde trede</a:t>
            </a:r>
            <a:br>
              <a:rPr lang="nl-NL" b="1" i="0" dirty="0">
                <a:solidFill>
                  <a:srgbClr val="282828"/>
                </a:solidFill>
                <a:effectLst/>
                <a:latin typeface="Open Sans"/>
              </a:rPr>
            </a:br>
            <a:r>
              <a:rPr lang="nl-NL" b="0" i="0" dirty="0">
                <a:solidFill>
                  <a:srgbClr val="282828"/>
                </a:solidFill>
                <a:effectLst/>
                <a:latin typeface="Open Sans"/>
              </a:rPr>
              <a:t>Op de vijfde trede is hij bereid terroristische daden te begaan.  Hij vermijdt alles wat hem daarvan kan afhouden.</a:t>
            </a:r>
          </a:p>
          <a:p>
            <a:pPr marL="0" marR="0" lvl="0" indent="0" algn="l" defTabSz="914400" rtl="0" eaLnBrk="1" fontAlgn="base" latinLnBrk="0" hangingPunct="1">
              <a:lnSpc>
                <a:spcPct val="100000"/>
              </a:lnSpc>
              <a:spcBef>
                <a:spcPts val="0"/>
              </a:spcBef>
              <a:spcAft>
                <a:spcPts val="0"/>
              </a:spcAft>
              <a:buClrTx/>
              <a:buSzTx/>
              <a:buFontTx/>
              <a:buNone/>
              <a:tabLst/>
              <a:defRPr/>
            </a:pPr>
            <a:endParaRPr lang="nl-NL" sz="1200" dirty="0"/>
          </a:p>
          <a:p>
            <a:pPr algn="l" fontAlgn="base"/>
            <a:endParaRPr lang="nl-NL" b="0" i="0" dirty="0">
              <a:solidFill>
                <a:srgbClr val="282828"/>
              </a:solidFill>
              <a:effectLst/>
              <a:latin typeface="Open Sans"/>
            </a:endParaRPr>
          </a:p>
          <a:p>
            <a:pPr algn="l" fontAlgn="base"/>
            <a:endParaRPr lang="en-GB" b="1" i="0" dirty="0">
              <a:solidFill>
                <a:srgbClr val="282828"/>
              </a:solidFill>
              <a:effectLst/>
              <a:latin typeface="Open Sans"/>
            </a:endParaRPr>
          </a:p>
          <a:p>
            <a:pPr algn="l" fontAlgn="base"/>
            <a:endParaRPr lang="en-GB" b="1" i="0" dirty="0">
              <a:solidFill>
                <a:srgbClr val="282828"/>
              </a:solidFill>
              <a:effectLst/>
              <a:latin typeface="Open Sans"/>
            </a:endParaRPr>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0216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dirty="0"/>
              <a:t>Deze fasering wordt gebruikt door Feddes et al. (2015), die beschrijven hoe er bij mensen een bepaalde gevoeligheid voor radicalisering kan ontstaan door persoonlijke ervaringen of berichten in de media.</a:t>
            </a:r>
          </a:p>
          <a:p>
            <a:endParaRPr lang="nl-NL" dirty="0"/>
          </a:p>
          <a:p>
            <a:r>
              <a:rPr lang="nl-NL" dirty="0"/>
              <a:t>Die gevoeligheid kan leiden tot een zoektocht naar antwoorden.</a:t>
            </a:r>
          </a:p>
          <a:p>
            <a:endParaRPr lang="nl-NL" dirty="0"/>
          </a:p>
          <a:p>
            <a:r>
              <a:rPr lang="nl-NL" dirty="0"/>
              <a:t>Als er geen bevredigende antwoorden komen van de reguliere maatschappij en ouders kan dit leiden tot lidmaatschap van bepaalde extremistische groepen (daadwerkelijk of gevoelsmatig). </a:t>
            </a:r>
          </a:p>
          <a:p>
            <a:endParaRPr lang="nl-NL" dirty="0"/>
          </a:p>
          <a:p>
            <a:r>
              <a:rPr lang="nl-NL" dirty="0"/>
              <a:t>De laatste fase is die van actieve deelname aan terroristische activiteiten</a:t>
            </a:r>
          </a:p>
          <a:p>
            <a:endParaRPr lang="nl-NL" dirty="0"/>
          </a:p>
          <a:p>
            <a:r>
              <a:rPr lang="nl-NL" sz="1200" b="1" i="0" kern="1200" dirty="0">
                <a:solidFill>
                  <a:schemeClr val="tx1"/>
                </a:solidFill>
                <a:effectLst/>
                <a:latin typeface="+mn-lt"/>
                <a:ea typeface="+mn-ea"/>
                <a:cs typeface="+mn-cs"/>
              </a:rPr>
              <a:t>@trainer </a:t>
            </a:r>
          </a:p>
          <a:p>
            <a:r>
              <a:rPr lang="nl-NL" sz="1200" b="0" i="0" kern="1200" dirty="0">
                <a:solidFill>
                  <a:schemeClr val="tx1"/>
                </a:solidFill>
                <a:effectLst/>
                <a:latin typeface="+mn-lt"/>
                <a:ea typeface="+mn-ea"/>
                <a:cs typeface="+mn-cs"/>
              </a:rPr>
              <a:t>Enigszins vergelijkbaar is onderstaand model (met tekst om Feddes’ model toe te lichten):</a:t>
            </a:r>
          </a:p>
          <a:p>
            <a:r>
              <a:rPr lang="nl-NL" sz="1200" b="0" i="0" kern="1200" dirty="0">
                <a:solidFill>
                  <a:schemeClr val="tx1"/>
                </a:solidFill>
                <a:effectLst/>
                <a:latin typeface="+mn-lt"/>
                <a:ea typeface="+mn-ea"/>
                <a:cs typeface="+mn-cs"/>
              </a:rPr>
              <a:t>In de literatuur worden veelal vier fasen in het proces van radicalisering onderscheiden (Verhagen, Reitsma &amp; Spee, 2010 en School &amp; Veiligheid, z.j.).</a:t>
            </a:r>
          </a:p>
          <a:p>
            <a:pPr marL="228600" indent="-228600">
              <a:buFont typeface="+mj-lt"/>
              <a:buAutoNum type="arabicPeriod"/>
            </a:pPr>
            <a:r>
              <a:rPr lang="nl-NL" sz="1200" b="0" i="0" kern="1200" dirty="0">
                <a:solidFill>
                  <a:schemeClr val="tx1"/>
                </a:solidFill>
                <a:effectLst/>
                <a:latin typeface="+mn-lt"/>
                <a:ea typeface="+mn-ea"/>
                <a:cs typeface="+mn-cs"/>
              </a:rPr>
              <a:t>In een eerste fase gaat het om een persoon of een groep die geconfronteerd wordt met negatieve ontwikkelingen die een potentiële voedingsbodem kunnen zijn voor radicalisering. Er zijn dus contextuele of persoonlijke factoren aanwezig die een risicofactor kunnen betekenen voor het ontwikkelen van radicaal gedachtegoed.</a:t>
            </a:r>
          </a:p>
          <a:p>
            <a:pPr marL="228600" indent="-228600">
              <a:buFont typeface="+mj-lt"/>
              <a:buAutoNum type="arabicPeriod"/>
            </a:pPr>
            <a:r>
              <a:rPr lang="nl-NL" sz="1200" b="0" i="0" kern="1200" dirty="0">
                <a:solidFill>
                  <a:schemeClr val="tx1"/>
                </a:solidFill>
                <a:effectLst/>
                <a:latin typeface="+mn-lt"/>
                <a:ea typeface="+mn-ea"/>
                <a:cs typeface="+mn-cs"/>
              </a:rPr>
              <a:t>In een tweede fase gaat het om een persoon of groep die zoekende is (naar de eigen identiteit, naar zingeving, naar toekomstperspectief,…) en die in meer of mindere mate vatbaar is voor radicale ideeën.</a:t>
            </a:r>
          </a:p>
          <a:p>
            <a:pPr marL="228600" indent="-228600">
              <a:buFont typeface="+mj-lt"/>
              <a:buAutoNum type="arabicPeriod"/>
            </a:pPr>
            <a:r>
              <a:rPr lang="nl-NL" sz="1200" b="0" i="0" kern="1200" dirty="0">
                <a:solidFill>
                  <a:schemeClr val="tx1"/>
                </a:solidFill>
                <a:effectLst/>
                <a:latin typeface="+mn-lt"/>
                <a:ea typeface="+mn-ea"/>
                <a:cs typeface="+mn-cs"/>
              </a:rPr>
              <a:t>In een derde fase gaat het om een persoon of een groep die geraakt wordt door radicaal gedachtegoed, al min of meer radicaliseert en dit gedachtegoed zelf mee begint te verspreiden.</a:t>
            </a:r>
          </a:p>
          <a:p>
            <a:pPr marL="228600" indent="-228600">
              <a:buFont typeface="+mj-lt"/>
              <a:buAutoNum type="arabicPeriod"/>
            </a:pPr>
            <a:r>
              <a:rPr lang="nl-NL" sz="1200" b="0" i="0" kern="1200" dirty="0">
                <a:solidFill>
                  <a:schemeClr val="tx1"/>
                </a:solidFill>
                <a:effectLst/>
                <a:latin typeface="+mn-lt"/>
                <a:ea typeface="+mn-ea"/>
                <a:cs typeface="+mn-cs"/>
              </a:rPr>
              <a:t>In een vierde fase gaat het om een persoon of een groep die verder radicaliseert en die bereid is om ondemocratische middelen en geweld in te zetten om de vooropgestelde idealen te bereiken.</a:t>
            </a:r>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6962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https://www.youtube.com/watch?v=cCk--RCkaOU&amp;t=70s 4.05 min Voorbeeld van radicaliseringsproces van Sara</a:t>
            </a:r>
          </a:p>
          <a:p>
            <a:endParaRPr lang="nl-NL" dirty="0"/>
          </a:p>
          <a:p>
            <a:r>
              <a:rPr lang="nl-NL" dirty="0"/>
              <a:t>Vraag de deelnemers of ze de 4 fases van de vorige sheet in het verhaal van Sara kunnen herkennen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700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Het kan moeilijk zijn om te weten wanneer extreme standpunten gevaarlijk worden, en de tekenen van radicalisering zijn niet altijd duidelijk. </a:t>
            </a:r>
          </a:p>
          <a:p>
            <a:r>
              <a:rPr lang="nl-NL" noProof="0" dirty="0"/>
              <a:t>(Klik op </a:t>
            </a:r>
            <a:r>
              <a:rPr lang="nl-NL" i="1" noProof="0" dirty="0"/>
              <a:t>Mogelijke signalen </a:t>
            </a:r>
            <a:r>
              <a:rPr lang="nl-NL" noProof="0" dirty="0"/>
              <a:t>voor een clip https://www.youtube.com/watch?v=7Qm49T9C2sM) Vraag de deelnemers te noteren wat ze opvalt.</a:t>
            </a:r>
          </a:p>
          <a:p>
            <a:endParaRPr lang="nl-NL" noProof="0" dirty="0"/>
          </a:p>
          <a:p>
            <a:r>
              <a:rPr lang="nl-NL" noProof="0" dirty="0"/>
              <a:t>Er bestaat geen specifiek profiel van een radicaliserende jongere, of een eenduidige indicator voor wanneer iemand overgaat tot geweld ter ondersteuning van extremistische ideeën.</a:t>
            </a:r>
          </a:p>
          <a:p>
            <a:endParaRPr lang="nl-NL" noProof="0" dirty="0"/>
          </a:p>
          <a:p>
            <a:pPr algn="l"/>
            <a:r>
              <a:rPr lang="nl-NL" b="0" i="0" noProof="0" dirty="0">
                <a:solidFill>
                  <a:srgbClr val="575757"/>
                </a:solidFill>
                <a:effectLst/>
                <a:latin typeface="OpenSansRegular"/>
              </a:rPr>
              <a:t>Met terugwerkende kracht is een aantal signalen van geradicaliseerde jongeren op een rij gezet. Het is belangrijk om je te realiseren dat deze signalen niet per definitie betekenen dat iemand radicaliseert, het is geen checklist.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noProof="0" dirty="0">
              <a:solidFill>
                <a:srgbClr val="575757"/>
              </a:solidFill>
              <a:effectLst/>
              <a:latin typeface="Open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noProof="0" dirty="0">
                <a:solidFill>
                  <a:srgbClr val="575757"/>
                </a:solidFill>
                <a:effectLst/>
                <a:latin typeface="OpenSansRegular"/>
              </a:rPr>
              <a:t>Bron lijst: </a:t>
            </a:r>
            <a:r>
              <a:rPr lang="nl-NL" sz="1200" noProof="0" dirty="0">
                <a:solidFill>
                  <a:schemeClr val="bg2">
                    <a:lumMod val="75000"/>
                  </a:schemeClr>
                </a:solidFill>
                <a:hlinkClick r:id="rId3">
                  <a:extLst>
                    <a:ext uri="{A12FA001-AC4F-418D-AE19-62706E023703}">
                      <ahyp:hlinkClr xmlns:ahyp="http://schemas.microsoft.com/office/drawing/2018/hyperlinkcolor" val="tx"/>
                    </a:ext>
                  </a:extLst>
                </a:hlinkClick>
              </a:rPr>
              <a:t>https://www.dcfp.org.uk/child-abuse/radicalisation-and-extremism/</a:t>
            </a:r>
            <a:endParaRPr lang="nl-NL" sz="1200" noProof="0" dirty="0">
              <a:solidFill>
                <a:schemeClr val="bg2">
                  <a:lumMod val="75000"/>
                </a:schemeClr>
              </a:solidFill>
            </a:endParaRPr>
          </a:p>
          <a:p>
            <a:pPr algn="l">
              <a:buFont typeface="Arial" panose="020B0604020202020204" pitchFamily="34" charset="0"/>
              <a:buNone/>
            </a:pPr>
            <a:endParaRPr lang="nl-NL" b="0" i="0" noProof="0" dirty="0">
              <a:solidFill>
                <a:srgbClr val="575757"/>
              </a:solidFill>
              <a:effectLst/>
              <a:latin typeface="OpenSansRegular"/>
            </a:endParaRPr>
          </a:p>
          <a:p>
            <a:pPr algn="l">
              <a:buFont typeface="Arial" panose="020B0604020202020204" pitchFamily="34" charset="0"/>
              <a:buNone/>
            </a:pPr>
            <a:r>
              <a:rPr lang="nl-NL" b="0" i="0" noProof="0" dirty="0">
                <a:solidFill>
                  <a:srgbClr val="575757"/>
                </a:solidFill>
                <a:effectLst/>
                <a:latin typeface="OpenSansRegular"/>
              </a:rPr>
              <a:t>Als je naar deze mogelijke signalen kijkt, wat valt je dan op? </a:t>
            </a:r>
          </a:p>
          <a:p>
            <a:pPr algn="l">
              <a:buFont typeface="Arial" panose="020B0604020202020204" pitchFamily="34" charset="0"/>
              <a:buNone/>
            </a:pPr>
            <a:endParaRPr lang="nl-NL" b="0" i="0" noProof="0" dirty="0">
              <a:solidFill>
                <a:srgbClr val="575757"/>
              </a:solidFill>
              <a:effectLst/>
              <a:latin typeface="OpenSansRegular"/>
            </a:endParaRPr>
          </a:p>
          <a:p>
            <a:pPr algn="l">
              <a:buFont typeface="Arial" panose="020B0604020202020204" pitchFamily="34" charset="0"/>
              <a:buNone/>
            </a:pPr>
            <a:r>
              <a:rPr lang="nl-NL" b="0" i="0" noProof="0" dirty="0">
                <a:solidFill>
                  <a:srgbClr val="575757"/>
                </a:solidFill>
                <a:effectLst/>
                <a:latin typeface="OpenSansRegular"/>
              </a:rPr>
              <a:t>@trainer: misschien zien sommige deelnemers in dat een groot aantal van deze signalen ook andere oorzaken kunnen hebben, zoals drugsmisbruik, seksueel misbruik, andere problemen thuis, ‘gewone’ puberteit, </a:t>
            </a:r>
            <a:r>
              <a:rPr lang="nl-NL" b="0" i="0" noProof="0" dirty="0" err="1">
                <a:solidFill>
                  <a:srgbClr val="575757"/>
                </a:solidFill>
                <a:effectLst/>
                <a:latin typeface="OpenSansRegular"/>
              </a:rPr>
              <a:t>etc</a:t>
            </a:r>
            <a:r>
              <a:rPr lang="nl-NL" b="0" i="0" noProof="0" dirty="0">
                <a:solidFill>
                  <a:srgbClr val="575757"/>
                </a:solidFill>
                <a:effectLst/>
                <a:latin typeface="OpenSansRegular"/>
              </a:rPr>
              <a:t> </a:t>
            </a:r>
            <a:r>
              <a:rPr lang="nl-NL" noProof="0" dirty="0"/>
              <a:t>Dus wees voorzichtig met labelen!</a:t>
            </a:r>
            <a:endParaRPr lang="nl-NL" b="0" i="0" noProof="0" dirty="0">
              <a:solidFill>
                <a:srgbClr val="575757"/>
              </a:solidFill>
              <a:effectLst/>
              <a:latin typeface="OpenSansRegular"/>
            </a:endParaRPr>
          </a:p>
          <a:p>
            <a:pPr algn="l">
              <a:buFont typeface="Arial" panose="020B0604020202020204" pitchFamily="34" charset="0"/>
              <a:buNone/>
            </a:pPr>
            <a:endParaRPr lang="nl-NL" b="0" i="0" noProof="0" dirty="0">
              <a:solidFill>
                <a:srgbClr val="575757"/>
              </a:solidFill>
              <a:effectLst/>
              <a:latin typeface="OpenSansRegular"/>
            </a:endParaRPr>
          </a:p>
          <a:p>
            <a:pPr algn="l"/>
            <a:endParaRPr lang="nl-NL" noProof="0" dirty="0"/>
          </a:p>
          <a:p>
            <a:pPr algn="l">
              <a:buFont typeface="Arial" panose="020B0604020202020204" pitchFamily="34" charset="0"/>
              <a:buNone/>
            </a:pPr>
            <a:endParaRPr lang="nl-NL" b="0" i="0" noProof="0" dirty="0">
              <a:solidFill>
                <a:srgbClr val="575757"/>
              </a:solidFill>
              <a:effectLst/>
              <a:latin typeface="OpenSansRegular"/>
            </a:endParaRP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15</a:t>
            </a:fld>
            <a:endParaRPr lang="en-US" dirty="0"/>
          </a:p>
        </p:txBody>
      </p:sp>
    </p:spTree>
    <p:extLst>
      <p:ext uri="{BB962C8B-B14F-4D97-AF65-F5344CB8AC3E}">
        <p14:creationId xmlns:p14="http://schemas.microsoft.com/office/powerpoint/2010/main" val="1740160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Tot nu toe hebben we radicalisering van buitenaf bekeken, maar wat zijn de onderliggende oorzaken? Hoe komt het dat sommige mensen naar een volgende fase of het volgende niveau gaan? </a:t>
            </a:r>
          </a:p>
          <a:p>
            <a:endParaRPr lang="en-GB" dirty="0"/>
          </a:p>
          <a:p>
            <a:r>
              <a:rPr lang="en-GB" dirty="0" err="1"/>
              <a:t>Bronnen</a:t>
            </a:r>
            <a:r>
              <a:rPr lang="en-GB" dirty="0"/>
              <a:t> </a:t>
            </a:r>
            <a:r>
              <a:rPr lang="en-GB" dirty="0" err="1"/>
              <a:t>afbeeldingen</a:t>
            </a:r>
            <a:r>
              <a:rPr lang="en-GB" dirty="0"/>
              <a:t>: </a:t>
            </a:r>
          </a:p>
          <a:p>
            <a:pPr marL="228600" indent="-228600">
              <a:buAutoNum type="arabicPeriod"/>
            </a:pPr>
            <a:r>
              <a:rPr lang="en-GB" dirty="0"/>
              <a:t>https://www.juancole.com/2015/06/terrorists-americans-extremists.html</a:t>
            </a:r>
          </a:p>
          <a:p>
            <a:pPr marL="228600" indent="-228600">
              <a:buAutoNum type="arabicPeriod"/>
            </a:pPr>
            <a:r>
              <a:rPr lang="en-GB" dirty="0">
                <a:hlinkClick r:id="" action="ppaction://noaction"/>
              </a:rPr>
              <a:t>Metro.co.uk</a:t>
            </a:r>
          </a:p>
          <a:p>
            <a:pPr marL="228600" indent="-228600">
              <a:buAutoNum type="arabicPeriod"/>
            </a:pPr>
            <a:r>
              <a:rPr lang="en-GB" dirty="0">
                <a:hlinkClick r:id="" action="ppaction://noaction"/>
              </a:rPr>
              <a:t>Dialoguetimes.com</a:t>
            </a:r>
          </a:p>
          <a:p>
            <a:pPr marL="228600" indent="-228600">
              <a:buAutoNum type="arabicPeriod"/>
            </a:pPr>
            <a:r>
              <a:rPr lang="en-GB" b="0" i="0" dirty="0">
                <a:solidFill>
                  <a:srgbClr val="333333"/>
                </a:solidFill>
                <a:effectLst/>
                <a:latin typeface="TimesDigitalW04-Regular"/>
              </a:rPr>
              <a:t>Treehugger.com</a:t>
            </a:r>
          </a:p>
          <a:p>
            <a:pPr marL="228600" indent="-228600">
              <a:buAutoNum type="arabicPeriod"/>
            </a:pPr>
            <a:endParaRPr lang="en-GB" b="0" i="0" dirty="0">
              <a:solidFill>
                <a:srgbClr val="333333"/>
              </a:solidFill>
              <a:effectLst/>
              <a:latin typeface="TimesDigitalW04-Regular"/>
            </a:endParaRPr>
          </a:p>
          <a:p>
            <a:pPr marL="0" indent="0">
              <a:buNone/>
            </a:pPr>
            <a:r>
              <a:rPr lang="en-GB" b="0" i="0" dirty="0">
                <a:solidFill>
                  <a:srgbClr val="333333"/>
                </a:solidFill>
                <a:effectLst/>
                <a:latin typeface="TimesDigitalW04-Regular"/>
              </a:rPr>
              <a:t>NB Van </a:t>
            </a:r>
            <a:r>
              <a:rPr lang="en-GB" b="0" i="0" dirty="0" err="1">
                <a:solidFill>
                  <a:srgbClr val="333333"/>
                </a:solidFill>
                <a:effectLst/>
                <a:latin typeface="TimesDigitalW04-Regular"/>
              </a:rPr>
              <a:t>sommige</a:t>
            </a:r>
            <a:r>
              <a:rPr lang="en-GB" b="0" i="0" dirty="0">
                <a:solidFill>
                  <a:srgbClr val="333333"/>
                </a:solidFill>
                <a:effectLst/>
                <a:latin typeface="TimesDigitalW04-Regular"/>
              </a:rPr>
              <a:t> van </a:t>
            </a:r>
            <a:r>
              <a:rPr lang="en-GB" b="0" i="0" dirty="0" err="1">
                <a:solidFill>
                  <a:srgbClr val="333333"/>
                </a:solidFill>
                <a:effectLst/>
                <a:latin typeface="TimesDigitalW04-Regular"/>
              </a:rPr>
              <a:t>deze</a:t>
            </a:r>
            <a:r>
              <a:rPr lang="en-GB" b="0" i="0" dirty="0">
                <a:solidFill>
                  <a:srgbClr val="333333"/>
                </a:solidFill>
                <a:effectLst/>
                <a:latin typeface="TimesDigitalW04-Regular"/>
              </a:rPr>
              <a:t> </a:t>
            </a:r>
            <a:r>
              <a:rPr lang="en-GB" b="0" i="0" dirty="0" err="1">
                <a:solidFill>
                  <a:srgbClr val="333333"/>
                </a:solidFill>
                <a:effectLst/>
                <a:latin typeface="TimesDigitalW04-Regular"/>
              </a:rPr>
              <a:t>mensen</a:t>
            </a:r>
            <a:r>
              <a:rPr lang="en-GB" b="0" i="0" dirty="0">
                <a:solidFill>
                  <a:srgbClr val="333333"/>
                </a:solidFill>
                <a:effectLst/>
                <a:latin typeface="TimesDigitalW04-Regular"/>
              </a:rPr>
              <a:t> </a:t>
            </a:r>
            <a:r>
              <a:rPr lang="en-GB" b="0" i="0" dirty="0" err="1">
                <a:solidFill>
                  <a:srgbClr val="333333"/>
                </a:solidFill>
                <a:effectLst/>
                <a:latin typeface="TimesDigitalW04-Regular"/>
              </a:rPr>
              <a:t>kan</a:t>
            </a:r>
            <a:r>
              <a:rPr lang="en-GB" b="0" i="0" dirty="0">
                <a:solidFill>
                  <a:srgbClr val="333333"/>
                </a:solidFill>
                <a:effectLst/>
                <a:latin typeface="TimesDigitalW04-Regular"/>
              </a:rPr>
              <a:t> </a:t>
            </a:r>
            <a:r>
              <a:rPr lang="en-GB" b="0" i="0" dirty="0" err="1">
                <a:solidFill>
                  <a:srgbClr val="333333"/>
                </a:solidFill>
                <a:effectLst/>
                <a:latin typeface="TimesDigitalW04-Regular"/>
              </a:rPr>
              <a:t>niet</a:t>
            </a:r>
            <a:r>
              <a:rPr lang="en-GB" b="0" i="0" dirty="0">
                <a:solidFill>
                  <a:srgbClr val="333333"/>
                </a:solidFill>
                <a:effectLst/>
                <a:latin typeface="TimesDigitalW04-Regular"/>
              </a:rPr>
              <a:t> met </a:t>
            </a:r>
            <a:r>
              <a:rPr lang="en-GB" b="0" i="0" dirty="0" err="1">
                <a:solidFill>
                  <a:srgbClr val="333333"/>
                </a:solidFill>
                <a:effectLst/>
                <a:latin typeface="TimesDigitalW04-Regular"/>
              </a:rPr>
              <a:t>zekerheid</a:t>
            </a:r>
            <a:r>
              <a:rPr lang="en-GB" b="0" i="0" dirty="0">
                <a:solidFill>
                  <a:srgbClr val="333333"/>
                </a:solidFill>
                <a:effectLst/>
                <a:latin typeface="TimesDigitalW04-Regular"/>
              </a:rPr>
              <a:t> </a:t>
            </a:r>
            <a:r>
              <a:rPr lang="en-GB" b="0" i="0" dirty="0" err="1">
                <a:solidFill>
                  <a:srgbClr val="333333"/>
                </a:solidFill>
                <a:effectLst/>
                <a:latin typeface="TimesDigitalW04-Regular"/>
              </a:rPr>
              <a:t>worden</a:t>
            </a:r>
            <a:r>
              <a:rPr lang="en-GB" b="0" i="0" dirty="0">
                <a:solidFill>
                  <a:srgbClr val="333333"/>
                </a:solidFill>
                <a:effectLst/>
                <a:latin typeface="TimesDigitalW04-Regular"/>
              </a:rPr>
              <a:t> </a:t>
            </a:r>
            <a:r>
              <a:rPr lang="en-GB" b="0" i="0" dirty="0" err="1">
                <a:solidFill>
                  <a:srgbClr val="333333"/>
                </a:solidFill>
                <a:effectLst/>
                <a:latin typeface="TimesDigitalW04-Regular"/>
              </a:rPr>
              <a:t>vastgesteld</a:t>
            </a:r>
            <a:r>
              <a:rPr lang="en-GB" b="0" i="0" dirty="0">
                <a:solidFill>
                  <a:srgbClr val="333333"/>
                </a:solidFill>
                <a:effectLst/>
                <a:latin typeface="TimesDigitalW04-Regular"/>
              </a:rPr>
              <a:t> </a:t>
            </a:r>
            <a:r>
              <a:rPr lang="en-GB" b="0" i="0" dirty="0" err="1">
                <a:solidFill>
                  <a:srgbClr val="333333"/>
                </a:solidFill>
                <a:effectLst/>
                <a:latin typeface="TimesDigitalW04-Regular"/>
              </a:rPr>
              <a:t>dat</a:t>
            </a:r>
            <a:r>
              <a:rPr lang="en-GB" b="0" i="0" dirty="0">
                <a:solidFill>
                  <a:srgbClr val="333333"/>
                </a:solidFill>
                <a:effectLst/>
                <a:latin typeface="TimesDigitalW04-Regular"/>
              </a:rPr>
              <a:t> </a:t>
            </a:r>
            <a:r>
              <a:rPr lang="en-GB" b="0" i="0" dirty="0" err="1">
                <a:solidFill>
                  <a:srgbClr val="333333"/>
                </a:solidFill>
                <a:effectLst/>
                <a:latin typeface="TimesDigitalW04-Regular"/>
              </a:rPr>
              <a:t>ze</a:t>
            </a:r>
            <a:r>
              <a:rPr lang="en-GB" b="0" i="0" dirty="0">
                <a:solidFill>
                  <a:srgbClr val="333333"/>
                </a:solidFill>
                <a:effectLst/>
                <a:latin typeface="TimesDigitalW04-Regular"/>
              </a:rPr>
              <a:t> </a:t>
            </a:r>
            <a:r>
              <a:rPr lang="en-GB" b="0" i="0" dirty="0" err="1">
                <a:solidFill>
                  <a:srgbClr val="333333"/>
                </a:solidFill>
                <a:effectLst/>
                <a:latin typeface="TimesDigitalW04-Regular"/>
              </a:rPr>
              <a:t>geweld</a:t>
            </a:r>
            <a:r>
              <a:rPr lang="en-GB" b="0" i="0" dirty="0">
                <a:solidFill>
                  <a:srgbClr val="333333"/>
                </a:solidFill>
                <a:effectLst/>
                <a:latin typeface="TimesDigitalW04-Regular"/>
              </a:rPr>
              <a:t> </a:t>
            </a:r>
            <a:r>
              <a:rPr lang="en-GB" b="0" i="0" dirty="0" err="1">
                <a:solidFill>
                  <a:srgbClr val="333333"/>
                </a:solidFill>
                <a:effectLst/>
                <a:latin typeface="TimesDigitalW04-Regular"/>
              </a:rPr>
              <a:t>hebben</a:t>
            </a:r>
            <a:r>
              <a:rPr lang="en-GB" b="0" i="0" dirty="0">
                <a:solidFill>
                  <a:srgbClr val="333333"/>
                </a:solidFill>
                <a:effectLst/>
                <a:latin typeface="TimesDigitalW04-Regular"/>
              </a:rPr>
              <a:t> </a:t>
            </a:r>
            <a:r>
              <a:rPr lang="en-GB" b="0" i="0" dirty="0" err="1">
                <a:solidFill>
                  <a:srgbClr val="333333"/>
                </a:solidFill>
                <a:effectLst/>
                <a:latin typeface="TimesDigitalW04-Regular"/>
              </a:rPr>
              <a:t>gebruikt</a:t>
            </a:r>
            <a:r>
              <a:rPr lang="en-GB" b="0" i="0" dirty="0">
                <a:solidFill>
                  <a:srgbClr val="333333"/>
                </a:solidFill>
                <a:effectLst/>
                <a:latin typeface="TimesDigitalW04-Regular"/>
              </a:rPr>
              <a:t>. Toch is </a:t>
            </a:r>
            <a:r>
              <a:rPr lang="en-GB" b="0" i="0" dirty="0" err="1">
                <a:solidFill>
                  <a:srgbClr val="333333"/>
                </a:solidFill>
                <a:effectLst/>
                <a:latin typeface="TimesDigitalW04-Regular"/>
              </a:rPr>
              <a:t>dat</a:t>
            </a:r>
            <a:r>
              <a:rPr lang="en-GB" b="0" i="0" dirty="0">
                <a:solidFill>
                  <a:srgbClr val="333333"/>
                </a:solidFill>
                <a:effectLst/>
                <a:latin typeface="TimesDigitalW04-Regular"/>
              </a:rPr>
              <a:t> </a:t>
            </a:r>
            <a:r>
              <a:rPr lang="en-GB" b="0" i="0" dirty="0" err="1">
                <a:solidFill>
                  <a:srgbClr val="333333"/>
                </a:solidFill>
                <a:effectLst/>
                <a:latin typeface="TimesDigitalW04-Regular"/>
              </a:rPr>
              <a:t>bij</a:t>
            </a:r>
            <a:r>
              <a:rPr lang="en-GB" b="0" i="0" dirty="0">
                <a:solidFill>
                  <a:srgbClr val="333333"/>
                </a:solidFill>
                <a:effectLst/>
                <a:latin typeface="TimesDigitalW04-Regular"/>
              </a:rPr>
              <a:t> de </a:t>
            </a:r>
            <a:r>
              <a:rPr lang="en-GB" b="0" i="0" dirty="0" err="1">
                <a:solidFill>
                  <a:srgbClr val="333333"/>
                </a:solidFill>
                <a:effectLst/>
                <a:latin typeface="TimesDigitalW04-Regular"/>
              </a:rPr>
              <a:t>eerste</a:t>
            </a:r>
            <a:r>
              <a:rPr lang="en-GB" b="0" i="0" dirty="0">
                <a:solidFill>
                  <a:srgbClr val="333333"/>
                </a:solidFill>
                <a:effectLst/>
                <a:latin typeface="TimesDigitalW04-Regular"/>
              </a:rPr>
              <a:t> </a:t>
            </a:r>
            <a:r>
              <a:rPr lang="en-GB" b="0" i="0" dirty="0" err="1">
                <a:solidFill>
                  <a:srgbClr val="333333"/>
                </a:solidFill>
                <a:effectLst/>
                <a:latin typeface="TimesDigitalW04-Regular"/>
              </a:rPr>
              <a:t>drie</a:t>
            </a:r>
            <a:r>
              <a:rPr lang="en-GB" b="0" i="0" dirty="0">
                <a:solidFill>
                  <a:srgbClr val="333333"/>
                </a:solidFill>
                <a:effectLst/>
                <a:latin typeface="TimesDigitalW04-Regular"/>
              </a:rPr>
              <a:t> </a:t>
            </a:r>
            <a:r>
              <a:rPr lang="en-GB" b="0" i="0" dirty="0" err="1">
                <a:solidFill>
                  <a:srgbClr val="333333"/>
                </a:solidFill>
                <a:effectLst/>
                <a:latin typeface="TimesDigitalW04-Regular"/>
              </a:rPr>
              <a:t>afbeeldingen</a:t>
            </a:r>
            <a:r>
              <a:rPr lang="en-GB" b="0" i="0" dirty="0">
                <a:solidFill>
                  <a:srgbClr val="333333"/>
                </a:solidFill>
                <a:effectLst/>
                <a:latin typeface="TimesDigitalW04-Regular"/>
              </a:rPr>
              <a:t> </a:t>
            </a:r>
            <a:r>
              <a:rPr lang="en-GB" b="0" i="0" dirty="0" err="1">
                <a:solidFill>
                  <a:srgbClr val="333333"/>
                </a:solidFill>
                <a:effectLst/>
                <a:latin typeface="TimesDigitalW04-Regular"/>
              </a:rPr>
              <a:t>te</a:t>
            </a:r>
            <a:r>
              <a:rPr lang="en-GB" b="0" i="0" dirty="0">
                <a:solidFill>
                  <a:srgbClr val="333333"/>
                </a:solidFill>
                <a:effectLst/>
                <a:latin typeface="TimesDigitalW04-Regular"/>
              </a:rPr>
              <a:t> </a:t>
            </a:r>
            <a:r>
              <a:rPr lang="en-GB" b="0" i="0" dirty="0" err="1">
                <a:solidFill>
                  <a:srgbClr val="333333"/>
                </a:solidFill>
                <a:effectLst/>
                <a:latin typeface="TimesDigitalW04-Regular"/>
              </a:rPr>
              <a:t>veronderstellen</a:t>
            </a:r>
            <a:r>
              <a:rPr lang="en-GB" b="0" i="0" dirty="0">
                <a:solidFill>
                  <a:srgbClr val="333333"/>
                </a:solidFill>
                <a:effectLst/>
                <a:latin typeface="TimesDigitalW04-Regular"/>
              </a:rPr>
              <a:t> (</a:t>
            </a:r>
            <a:r>
              <a:rPr lang="en-GB" b="0" i="0" dirty="0" err="1">
                <a:solidFill>
                  <a:srgbClr val="333333"/>
                </a:solidFill>
                <a:effectLst/>
                <a:latin typeface="TimesDigitalW04-Regular"/>
              </a:rPr>
              <a:t>gezien</a:t>
            </a:r>
            <a:r>
              <a:rPr lang="en-GB" b="0" i="0" dirty="0">
                <a:solidFill>
                  <a:srgbClr val="333333"/>
                </a:solidFill>
                <a:effectLst/>
                <a:latin typeface="TimesDigitalW04-Regular"/>
              </a:rPr>
              <a:t> de </a:t>
            </a:r>
            <a:r>
              <a:rPr lang="en-GB" b="0" i="0" dirty="0" err="1">
                <a:solidFill>
                  <a:srgbClr val="333333"/>
                </a:solidFill>
                <a:effectLst/>
                <a:latin typeface="TimesDigitalW04-Regular"/>
              </a:rPr>
              <a:t>organisaties</a:t>
            </a:r>
            <a:r>
              <a:rPr lang="en-GB" b="0" i="0" dirty="0">
                <a:solidFill>
                  <a:srgbClr val="333333"/>
                </a:solidFill>
                <a:effectLst/>
                <a:latin typeface="TimesDigitalW04-Regular"/>
              </a:rPr>
              <a:t> of het </a:t>
            </a:r>
            <a:r>
              <a:rPr lang="en-GB" b="0" i="0" dirty="0" err="1">
                <a:solidFill>
                  <a:srgbClr val="333333"/>
                </a:solidFill>
                <a:effectLst/>
                <a:latin typeface="TimesDigitalW04-Regular"/>
              </a:rPr>
              <a:t>mes</a:t>
            </a:r>
            <a:r>
              <a:rPr lang="en-GB" b="0" i="0" dirty="0">
                <a:solidFill>
                  <a:srgbClr val="333333"/>
                </a:solidFill>
                <a:effectLst/>
                <a:latin typeface="TimesDigitalW04-Regular"/>
              </a:rPr>
              <a:t>), </a:t>
            </a:r>
            <a:r>
              <a:rPr lang="en-GB" b="0" i="0" dirty="0" err="1">
                <a:solidFill>
                  <a:srgbClr val="333333"/>
                </a:solidFill>
                <a:effectLst/>
                <a:latin typeface="TimesDigitalW04-Regular"/>
              </a:rPr>
              <a:t>bij</a:t>
            </a:r>
            <a:r>
              <a:rPr lang="en-GB" b="0" i="0" dirty="0">
                <a:solidFill>
                  <a:srgbClr val="333333"/>
                </a:solidFill>
                <a:effectLst/>
                <a:latin typeface="TimesDigitalW04-Regular"/>
              </a:rPr>
              <a:t> de </a:t>
            </a:r>
            <a:r>
              <a:rPr lang="en-GB" b="0" i="0" dirty="0" err="1">
                <a:solidFill>
                  <a:srgbClr val="333333"/>
                </a:solidFill>
                <a:effectLst/>
                <a:latin typeface="TimesDigitalW04-Regular"/>
              </a:rPr>
              <a:t>laatste</a:t>
            </a:r>
            <a:r>
              <a:rPr lang="en-GB" b="0" i="0" dirty="0">
                <a:solidFill>
                  <a:srgbClr val="333333"/>
                </a:solidFill>
                <a:effectLst/>
                <a:latin typeface="TimesDigitalW04-Regular"/>
              </a:rPr>
              <a:t> </a:t>
            </a:r>
            <a:r>
              <a:rPr lang="en-GB" b="0" i="0" dirty="0" err="1">
                <a:solidFill>
                  <a:srgbClr val="333333"/>
                </a:solidFill>
                <a:effectLst/>
                <a:latin typeface="TimesDigitalW04-Regular"/>
              </a:rPr>
              <a:t>niet</a:t>
            </a:r>
            <a:r>
              <a:rPr lang="en-GB" b="0" i="0" dirty="0">
                <a:solidFill>
                  <a:srgbClr val="333333"/>
                </a:solidFill>
                <a:effectLst/>
                <a:latin typeface="TimesDigitalW04-Regular"/>
              </a:rPr>
              <a:t> (</a:t>
            </a:r>
            <a:r>
              <a:rPr lang="en-GB" b="0" i="0" dirty="0" err="1">
                <a:solidFill>
                  <a:srgbClr val="333333"/>
                </a:solidFill>
                <a:effectLst/>
                <a:latin typeface="TimesDigitalW04-Regular"/>
              </a:rPr>
              <a:t>vandaar</a:t>
            </a:r>
            <a:r>
              <a:rPr lang="en-GB" b="0" i="0" dirty="0">
                <a:solidFill>
                  <a:srgbClr val="333333"/>
                </a:solidFill>
                <a:effectLst/>
                <a:latin typeface="TimesDigitalW04-Regular"/>
              </a:rPr>
              <a:t> ‘activist’)</a:t>
            </a: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257757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https://www.youtube.com/watch?v=fVaFmcT7ssg</a:t>
            </a:r>
            <a:r>
              <a:rPr lang="en-GB" dirty="0"/>
              <a:t> (4.57m clip from the Canadian Centre for the prevention of radicalisation leading to violence, over </a:t>
            </a:r>
            <a:r>
              <a:rPr lang="en-GB" dirty="0" err="1"/>
              <a:t>een</a:t>
            </a:r>
            <a:r>
              <a:rPr lang="en-GB" dirty="0"/>
              <a:t> </a:t>
            </a:r>
            <a:r>
              <a:rPr lang="en-GB" dirty="0" err="1"/>
              <a:t>mogelijk</a:t>
            </a:r>
            <a:r>
              <a:rPr lang="en-GB" dirty="0"/>
              <a:t> pad tot </a:t>
            </a:r>
            <a:r>
              <a:rPr lang="en-GB" dirty="0" err="1"/>
              <a:t>radicalisering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Vraag achteraf wat ze hebben opgemerkt (verbind het later met de volgende dia)</a:t>
            </a: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17</a:t>
            </a:fld>
            <a:endParaRPr lang="en-US" dirty="0"/>
          </a:p>
        </p:txBody>
      </p:sp>
    </p:spTree>
    <p:extLst>
      <p:ext uri="{BB962C8B-B14F-4D97-AF65-F5344CB8AC3E}">
        <p14:creationId xmlns:p14="http://schemas.microsoft.com/office/powerpoint/2010/main" val="467978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Hoe komt het dat sommige mensen naar een volgende fase of het volgende niveau gaan?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Helaas is daar geen eenduidig antwoord op. Er is geen blauwdruk voor radicalisering. De oorzaken kunnen uit verschillende hoeken komen en kunnen op verschillende manieren worden gecategoriseerd.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eerste onderscheid kan zijn: politiek, economisch, sociologisch en psychologisch. (</a:t>
            </a:r>
            <a:r>
              <a:rPr lang="nl-NL" dirty="0" err="1"/>
              <a:t>Evt</a:t>
            </a:r>
            <a:r>
              <a:rPr lang="nl-NL" dirty="0"/>
              <a:t> voorbeelden laten noemen)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Realiseer je dat er een complexe wisselwerking is tussen deze factoren. Dit verklaart waarom iedere geradicaliseerde een uniek pad heeft gevolgd.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en-GB" dirty="0"/>
              <a:t>@Trainer</a:t>
            </a:r>
          </a:p>
          <a:p>
            <a:r>
              <a:rPr lang="en-GB" dirty="0"/>
              <a:t>Background information:</a:t>
            </a:r>
          </a:p>
          <a:p>
            <a:r>
              <a:rPr lang="en-GB" dirty="0"/>
              <a:t>RAN (</a:t>
            </a:r>
            <a:r>
              <a:rPr lang="en-GB" dirty="0">
                <a:hlinkClick r:id="rId3"/>
              </a:rPr>
              <a:t>https://ec.europa.eu/home-affairs/sites/homeaffairs/files/docs/pages/201612_radicalisation_research_gap_analysis_en.pdf</a:t>
            </a:r>
            <a:r>
              <a:rPr lang="en-GB" dirty="0"/>
              <a:t>): </a:t>
            </a:r>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18</a:t>
            </a:fld>
            <a:endParaRPr lang="en-US"/>
          </a:p>
        </p:txBody>
      </p:sp>
    </p:spTree>
    <p:extLst>
      <p:ext uri="{BB962C8B-B14F-4D97-AF65-F5344CB8AC3E}">
        <p14:creationId xmlns:p14="http://schemas.microsoft.com/office/powerpoint/2010/main" val="3580150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en-GB" b="0" dirty="0" err="1"/>
              <a:t>Een</a:t>
            </a:r>
            <a:r>
              <a:rPr lang="en-GB" b="0" dirty="0"/>
              <a:t> </a:t>
            </a:r>
            <a:r>
              <a:rPr lang="en-GB" b="0" dirty="0" err="1"/>
              <a:t>tweede</a:t>
            </a:r>
            <a:r>
              <a:rPr lang="en-GB" b="0" dirty="0"/>
              <a:t> </a:t>
            </a:r>
            <a:r>
              <a:rPr lang="en-GB" b="0" dirty="0" err="1"/>
              <a:t>manier</a:t>
            </a:r>
            <a:r>
              <a:rPr lang="en-GB" b="0" dirty="0"/>
              <a:t> van </a:t>
            </a:r>
            <a:r>
              <a:rPr lang="en-GB" b="0" dirty="0" err="1"/>
              <a:t>ordening</a:t>
            </a:r>
            <a:r>
              <a:rPr lang="en-GB" b="0" dirty="0"/>
              <a:t> is in </a:t>
            </a:r>
            <a:r>
              <a:rPr lang="en-GB" b="0" i="1" dirty="0"/>
              <a:t>push</a:t>
            </a:r>
            <a:r>
              <a:rPr lang="en-GB" b="0" dirty="0"/>
              <a:t>, </a:t>
            </a:r>
            <a:r>
              <a:rPr lang="en-GB" b="0" i="1" dirty="0"/>
              <a:t>pull</a:t>
            </a:r>
            <a:r>
              <a:rPr lang="en-GB" b="0" dirty="0"/>
              <a:t> </a:t>
            </a:r>
            <a:r>
              <a:rPr lang="en-GB" b="0" dirty="0" err="1"/>
              <a:t>en</a:t>
            </a:r>
            <a:r>
              <a:rPr lang="en-GB" b="0" dirty="0"/>
              <a:t> </a:t>
            </a:r>
            <a:r>
              <a:rPr lang="en-GB" b="0" dirty="0" err="1"/>
              <a:t>persoonlijke</a:t>
            </a:r>
            <a:r>
              <a:rPr lang="en-GB" b="0" dirty="0"/>
              <a:t> </a:t>
            </a:r>
            <a:r>
              <a:rPr lang="en-GB" b="0" dirty="0" err="1"/>
              <a:t>factoren</a:t>
            </a:r>
            <a:endParaRPr lang="en-GB" b="0" dirty="0"/>
          </a:p>
          <a:p>
            <a:pPr algn="l"/>
            <a:endParaRPr lang="en-GB" b="0" dirty="0"/>
          </a:p>
          <a:p>
            <a:pPr algn="l"/>
            <a:r>
              <a:rPr lang="en-GB" b="1" dirty="0"/>
              <a:t>Push</a:t>
            </a:r>
            <a:r>
              <a:rPr lang="en-GB" dirty="0"/>
              <a:t>: </a:t>
            </a:r>
            <a:r>
              <a:rPr lang="en-US" sz="1200" dirty="0" err="1">
                <a:solidFill>
                  <a:srgbClr val="000000"/>
                </a:solidFill>
              </a:rPr>
              <a:t>Factoren</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gebeurtenissen</a:t>
            </a:r>
            <a:r>
              <a:rPr lang="en-US" sz="1200" dirty="0">
                <a:solidFill>
                  <a:srgbClr val="000000"/>
                </a:solidFill>
              </a:rPr>
              <a:t> die </a:t>
            </a:r>
            <a:r>
              <a:rPr lang="en-US" sz="1200" dirty="0" err="1">
                <a:solidFill>
                  <a:srgbClr val="000000"/>
                </a:solidFill>
              </a:rPr>
              <a:t>mensen</a:t>
            </a:r>
            <a:r>
              <a:rPr lang="en-US" sz="1200" dirty="0">
                <a:solidFill>
                  <a:srgbClr val="000000"/>
                </a:solidFill>
              </a:rPr>
              <a:t> </a:t>
            </a:r>
            <a:r>
              <a:rPr lang="en-US" sz="1200" dirty="0" err="1">
                <a:solidFill>
                  <a:srgbClr val="000000"/>
                </a:solidFill>
              </a:rPr>
              <a:t>als</a:t>
            </a:r>
            <a:r>
              <a:rPr lang="en-US" sz="1200" dirty="0">
                <a:solidFill>
                  <a:srgbClr val="000000"/>
                </a:solidFill>
              </a:rPr>
              <a:t> het ware ‘</a:t>
            </a:r>
            <a:r>
              <a:rPr lang="en-US" sz="1200" dirty="0" err="1">
                <a:solidFill>
                  <a:srgbClr val="000000"/>
                </a:solidFill>
              </a:rPr>
              <a:t>wegduwen</a:t>
            </a:r>
            <a:r>
              <a:rPr lang="en-US" sz="1200" dirty="0">
                <a:solidFill>
                  <a:srgbClr val="000000"/>
                </a:solidFill>
              </a:rPr>
              <a:t>’ van de </a:t>
            </a:r>
            <a:r>
              <a:rPr lang="en-US" sz="1200" dirty="0" err="1">
                <a:solidFill>
                  <a:srgbClr val="000000"/>
                </a:solidFill>
              </a:rPr>
              <a:t>reguliere</a:t>
            </a:r>
            <a:r>
              <a:rPr lang="en-US" sz="1200" dirty="0">
                <a:solidFill>
                  <a:srgbClr val="000000"/>
                </a:solidFill>
              </a:rPr>
              <a:t> </a:t>
            </a:r>
            <a:r>
              <a:rPr lang="en-US" sz="1200" dirty="0" err="1">
                <a:solidFill>
                  <a:srgbClr val="000000"/>
                </a:solidFill>
              </a:rPr>
              <a:t>maatschappij</a:t>
            </a:r>
            <a:r>
              <a:rPr lang="en-US" sz="1200" dirty="0">
                <a:solidFill>
                  <a:srgbClr val="000000"/>
                </a:solidFill>
              </a:rPr>
              <a:t> in de </a:t>
            </a:r>
            <a:r>
              <a:rPr lang="en-US" sz="1200" dirty="0" err="1">
                <a:solidFill>
                  <a:srgbClr val="000000"/>
                </a:solidFill>
              </a:rPr>
              <a:t>richting</a:t>
            </a:r>
            <a:r>
              <a:rPr lang="en-US" sz="1200" dirty="0">
                <a:solidFill>
                  <a:srgbClr val="000000"/>
                </a:solidFill>
              </a:rPr>
              <a:t> van </a:t>
            </a:r>
            <a:r>
              <a:rPr lang="en-US" sz="1200" dirty="0" err="1">
                <a:solidFill>
                  <a:srgbClr val="000000"/>
                </a:solidFill>
              </a:rPr>
              <a:t>extremistische</a:t>
            </a:r>
            <a:r>
              <a:rPr lang="en-US" sz="1200" dirty="0">
                <a:solidFill>
                  <a:srgbClr val="000000"/>
                </a:solidFill>
              </a:rPr>
              <a:t> </a:t>
            </a:r>
            <a:r>
              <a:rPr lang="en-US" sz="1200" dirty="0" err="1">
                <a:solidFill>
                  <a:srgbClr val="000000"/>
                </a:solidFill>
              </a:rPr>
              <a:t>groeperingen</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gedachten</a:t>
            </a:r>
            <a:r>
              <a:rPr lang="en-US" sz="1200" dirty="0">
                <a:solidFill>
                  <a:srgbClr val="000000"/>
                </a:solidFill>
              </a:rPr>
              <a:t> </a:t>
            </a:r>
            <a:r>
              <a:rPr lang="en-US" sz="1200" dirty="0" err="1">
                <a:solidFill>
                  <a:srgbClr val="000000"/>
                </a:solidFill>
              </a:rPr>
              <a:t>en</a:t>
            </a:r>
            <a:r>
              <a:rPr lang="en-US" sz="1200" dirty="0">
                <a:solidFill>
                  <a:srgbClr val="000000"/>
                </a:solidFill>
              </a:rPr>
              <a:t> het </a:t>
            </a:r>
            <a:r>
              <a:rPr lang="en-US" sz="1200" dirty="0" err="1">
                <a:solidFill>
                  <a:srgbClr val="000000"/>
                </a:solidFill>
              </a:rPr>
              <a:t>inzetten</a:t>
            </a:r>
            <a:r>
              <a:rPr lang="en-US" sz="1200" dirty="0">
                <a:solidFill>
                  <a:srgbClr val="000000"/>
                </a:solidFill>
              </a:rPr>
              <a:t> of </a:t>
            </a:r>
            <a:r>
              <a:rPr lang="en-US" sz="1200" dirty="0" err="1">
                <a:solidFill>
                  <a:srgbClr val="000000"/>
                </a:solidFill>
              </a:rPr>
              <a:t>goedkeuren</a:t>
            </a:r>
            <a:r>
              <a:rPr lang="en-US" sz="1200" dirty="0">
                <a:solidFill>
                  <a:srgbClr val="000000"/>
                </a:solidFill>
              </a:rPr>
              <a:t> van </a:t>
            </a:r>
            <a:r>
              <a:rPr lang="en-US" sz="1200" dirty="0" err="1">
                <a:solidFill>
                  <a:srgbClr val="000000"/>
                </a:solidFill>
              </a:rPr>
              <a:t>geweld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Pull</a:t>
            </a:r>
            <a:r>
              <a:rPr lang="en-GB" dirty="0"/>
              <a:t>: </a:t>
            </a:r>
            <a:r>
              <a:rPr lang="en-US" sz="1200" dirty="0" err="1"/>
              <a:t>Factoren</a:t>
            </a:r>
            <a:r>
              <a:rPr lang="en-US" sz="1200" dirty="0"/>
              <a:t> die </a:t>
            </a:r>
            <a:r>
              <a:rPr lang="en-US" sz="1200" dirty="0" err="1"/>
              <a:t>mensen</a:t>
            </a:r>
            <a:r>
              <a:rPr lang="en-US" sz="1200" dirty="0"/>
              <a:t> </a:t>
            </a:r>
            <a:r>
              <a:rPr lang="en-US" sz="1200" dirty="0" err="1"/>
              <a:t>naar</a:t>
            </a:r>
            <a:r>
              <a:rPr lang="en-US" sz="1200" dirty="0"/>
              <a:t> </a:t>
            </a:r>
            <a:r>
              <a:rPr lang="en-US" sz="1200" dirty="0" err="1"/>
              <a:t>extremisstische</a:t>
            </a:r>
            <a:r>
              <a:rPr lang="en-US" sz="1200" dirty="0"/>
              <a:t> </a:t>
            </a:r>
            <a:r>
              <a:rPr lang="en-US" sz="1200" dirty="0" err="1"/>
              <a:t>groepen</a:t>
            </a:r>
            <a:r>
              <a:rPr lang="en-US" sz="1200" dirty="0"/>
              <a:t> </a:t>
            </a:r>
            <a:r>
              <a:rPr lang="en-US" sz="1200" dirty="0" err="1"/>
              <a:t>en</a:t>
            </a:r>
            <a:r>
              <a:rPr lang="en-US" sz="1200" dirty="0"/>
              <a:t> </a:t>
            </a:r>
            <a:r>
              <a:rPr lang="en-US" sz="1200" dirty="0" err="1"/>
              <a:t>gedachten</a:t>
            </a:r>
            <a:r>
              <a:rPr lang="en-US" sz="1200" dirty="0"/>
              <a:t> </a:t>
            </a:r>
            <a:r>
              <a:rPr lang="en-US" sz="1200" dirty="0" err="1"/>
              <a:t>toetrekken</a:t>
            </a:r>
            <a:r>
              <a:rPr lang="en-US" sz="1200" dirty="0"/>
              <a:t>, </a:t>
            </a:r>
            <a:r>
              <a:rPr lang="en-US" sz="1200" dirty="0" err="1"/>
              <a:t>zoals</a:t>
            </a:r>
            <a:r>
              <a:rPr lang="en-US" sz="1200" dirty="0"/>
              <a:t> </a:t>
            </a:r>
            <a:r>
              <a:rPr lang="en-US" sz="1200" dirty="0" err="1"/>
              <a:t>bijvoorbeeld</a:t>
            </a:r>
            <a:r>
              <a:rPr lang="en-US" sz="1200" dirty="0"/>
              <a:t>: de </a:t>
            </a:r>
            <a:r>
              <a:rPr lang="en-US" sz="1200" dirty="0" err="1"/>
              <a:t>i</a:t>
            </a:r>
            <a:r>
              <a:rPr lang="en-US" sz="1200" b="0" i="0" u="none" strike="noStrike" baseline="0" dirty="0" err="1"/>
              <a:t>deologie</a:t>
            </a:r>
            <a:r>
              <a:rPr lang="en-US" sz="1200" b="0" i="0" u="none" strike="noStrike" baseline="0" dirty="0"/>
              <a:t>, </a:t>
            </a:r>
            <a:r>
              <a:rPr lang="en-US" sz="1200" b="0" i="0" u="none" strike="noStrike" baseline="0" dirty="0" err="1"/>
              <a:t>groepsgevoel</a:t>
            </a:r>
            <a:r>
              <a:rPr lang="en-US" sz="1200" b="0" i="0" u="none" strike="noStrike" baseline="0" dirty="0"/>
              <a:t>, </a:t>
            </a:r>
            <a:r>
              <a:rPr lang="en-US" sz="1200" b="0" i="0" u="none" strike="noStrike" baseline="0" dirty="0" err="1"/>
              <a:t>versterking</a:t>
            </a:r>
            <a:r>
              <a:rPr lang="en-US" sz="1200" b="0" i="0" u="none" strike="noStrike" baseline="0" dirty="0"/>
              <a:t> </a:t>
            </a:r>
            <a:r>
              <a:rPr lang="en-US" sz="1200" b="0" i="0" u="none" strike="noStrike" baseline="0" dirty="0" err="1"/>
              <a:t>identiteit</a:t>
            </a:r>
            <a:r>
              <a:rPr lang="en-US" sz="1200" b="0" i="0" u="none" strike="noStrike" baseline="0" dirty="0"/>
              <a:t> </a:t>
            </a:r>
            <a:r>
              <a:rPr lang="en-US" sz="1200" b="0" i="0" u="none" strike="noStrike" baseline="0" dirty="0" err="1"/>
              <a:t>en</a:t>
            </a:r>
            <a:r>
              <a:rPr lang="en-US" sz="1200" b="0" i="0" u="none" strike="noStrike" baseline="0" dirty="0"/>
              <a:t> </a:t>
            </a:r>
            <a:r>
              <a:rPr lang="en-US" sz="1200" b="0" i="0" u="none" strike="noStrike" baseline="0" dirty="0" err="1"/>
              <a:t>zelfwaardering</a:t>
            </a:r>
            <a:r>
              <a:rPr lang="en-US" sz="1200" b="0" i="0" u="none" strike="noStrike" baseline="0" dirty="0"/>
              <a:t>, </a:t>
            </a:r>
            <a:r>
              <a:rPr lang="en-US" sz="1200" b="0" i="0" u="none" strike="noStrike" baseline="0" dirty="0" err="1"/>
              <a:t>etc</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Persoonlijk</a:t>
            </a:r>
            <a:r>
              <a:rPr lang="en-GB" dirty="0"/>
              <a:t>: </a:t>
            </a:r>
            <a:r>
              <a:rPr lang="nl-NL" sz="1200" b="0" i="0" u="none" strike="noStrike" baseline="0" dirty="0"/>
              <a:t>Specifieke individuele kenmerken die bepaalde individuen kwetsbaarder maken voor radicalisering dan hun qua omstandigheid vergelijkbare leeftijdgenoten. Deze omvat bijvoorbeeld psychologische stoornissen, persoonlijkheidskenmerken, en traumatische levenservaringen.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t>NB Sommige persoonlijke kenmerken en ervaringen kunnen ook als push- of pullfactor gezien worden (bv een ervaring waarbij iemand zelf is gediscrimineerd)</a:t>
            </a:r>
            <a:endParaRPr lang="en-GB" sz="1200" dirty="0"/>
          </a:p>
          <a:p>
            <a:pPr algn="l" fontAlgn="base"/>
            <a:endParaRPr lang="nl-NL" b="0" i="0" dirty="0">
              <a:solidFill>
                <a:srgbClr val="00859F"/>
              </a:solidFill>
              <a:effectLst/>
              <a:latin typeface="Open Sans"/>
            </a:endParaRPr>
          </a:p>
          <a:p>
            <a:pPr algn="l" fontAlgn="base"/>
            <a:r>
              <a:rPr lang="nl-NL" b="1" i="0" dirty="0">
                <a:solidFill>
                  <a:srgbClr val="00859F"/>
                </a:solidFill>
                <a:effectLst/>
                <a:latin typeface="Open Sans"/>
              </a:rPr>
              <a:t>@trainer; achtergrond</a:t>
            </a:r>
          </a:p>
          <a:p>
            <a:pPr algn="l" fontAlgn="base"/>
            <a:r>
              <a:rPr lang="nl-NL" b="0" i="0" dirty="0">
                <a:solidFill>
                  <a:srgbClr val="00859F"/>
                </a:solidFill>
                <a:effectLst/>
                <a:latin typeface="Open Sans"/>
              </a:rPr>
              <a:t>Kwetsbare individuen</a:t>
            </a:r>
          </a:p>
          <a:p>
            <a:pPr algn="l" fontAlgn="base"/>
            <a:r>
              <a:rPr lang="nl-NL" b="0" i="0" dirty="0">
                <a:solidFill>
                  <a:srgbClr val="282828"/>
                </a:solidFill>
                <a:effectLst/>
                <a:latin typeface="Open Sans"/>
              </a:rPr>
              <a:t>Of een jongere radicaliseert, heeft ook te maken met zijn individuele eigenschappen en omstandigheden. Jongeren die minder stevig en stabiel in het leven staan, zijn vatbaar voor radicale boodschappen.</a:t>
            </a:r>
          </a:p>
          <a:p>
            <a:pPr algn="l" fontAlgn="base"/>
            <a:r>
              <a:rPr lang="nl-NL" b="0" i="0" dirty="0">
                <a:solidFill>
                  <a:srgbClr val="282828"/>
                </a:solidFill>
                <a:effectLst/>
                <a:latin typeface="Open Sans"/>
              </a:rPr>
              <a:t>De jongere heeft een of meer van de volgende moeilijkheden:</a:t>
            </a:r>
          </a:p>
          <a:p>
            <a:pPr algn="l" fontAlgn="base">
              <a:buFont typeface="Arial" panose="020B0604020202020204" pitchFamily="34" charset="0"/>
              <a:buChar char="•"/>
            </a:pPr>
            <a:r>
              <a:rPr lang="nl-NL" b="0" i="0" dirty="0">
                <a:solidFill>
                  <a:srgbClr val="282828"/>
                </a:solidFill>
                <a:effectLst/>
                <a:latin typeface="Open Sans"/>
              </a:rPr>
              <a:t>psychosociale problemen</a:t>
            </a:r>
          </a:p>
          <a:p>
            <a:pPr algn="l" fontAlgn="base">
              <a:buFont typeface="Arial" panose="020B0604020202020204" pitchFamily="34" charset="0"/>
              <a:buChar char="•"/>
            </a:pPr>
            <a:r>
              <a:rPr lang="nl-NL" b="0" i="0" dirty="0">
                <a:solidFill>
                  <a:srgbClr val="282828"/>
                </a:solidFill>
                <a:effectLst/>
                <a:latin typeface="Open Sans"/>
              </a:rPr>
              <a:t>gedragsproblemen</a:t>
            </a:r>
          </a:p>
          <a:p>
            <a:pPr algn="l" fontAlgn="base">
              <a:buFont typeface="Arial" panose="020B0604020202020204" pitchFamily="34" charset="0"/>
              <a:buChar char="•"/>
            </a:pPr>
            <a:r>
              <a:rPr lang="nl-NL" b="0" i="0" dirty="0">
                <a:solidFill>
                  <a:srgbClr val="282828"/>
                </a:solidFill>
                <a:effectLst/>
                <a:latin typeface="Open Sans"/>
              </a:rPr>
              <a:t>een lichte verstandelijke beperking</a:t>
            </a:r>
          </a:p>
          <a:p>
            <a:pPr algn="l" fontAlgn="base">
              <a:buFont typeface="Arial" panose="020B0604020202020204" pitchFamily="34" charset="0"/>
              <a:buChar char="•"/>
            </a:pPr>
            <a:r>
              <a:rPr lang="nl-NL" b="0" i="0" dirty="0">
                <a:solidFill>
                  <a:srgbClr val="282828"/>
                </a:solidFill>
                <a:effectLst/>
                <a:latin typeface="Open Sans"/>
              </a:rPr>
              <a:t>gebruik van drank- of drugs.</a:t>
            </a:r>
          </a:p>
          <a:p>
            <a:pPr algn="l" fontAlgn="base"/>
            <a:endParaRPr lang="nl-NL" b="0" i="0" dirty="0">
              <a:solidFill>
                <a:srgbClr val="282828"/>
              </a:solidFill>
              <a:effectLst/>
              <a:latin typeface="Open Sans"/>
            </a:endParaRPr>
          </a:p>
          <a:p>
            <a:pPr algn="l" fontAlgn="base"/>
            <a:r>
              <a:rPr lang="nl-NL" b="0" i="0" dirty="0">
                <a:solidFill>
                  <a:srgbClr val="282828"/>
                </a:solidFill>
                <a:effectLst/>
                <a:latin typeface="Open Sans"/>
              </a:rPr>
              <a:t>De jongere is extra kwetsbaar als hij:</a:t>
            </a:r>
          </a:p>
          <a:p>
            <a:pPr algn="l" fontAlgn="base">
              <a:buFont typeface="Arial" panose="020B0604020202020204" pitchFamily="34" charset="0"/>
              <a:buChar char="•"/>
            </a:pPr>
            <a:r>
              <a:rPr lang="nl-NL" b="0" i="0" dirty="0">
                <a:solidFill>
                  <a:srgbClr val="282828"/>
                </a:solidFill>
                <a:effectLst/>
                <a:latin typeface="Open Sans"/>
              </a:rPr>
              <a:t>opgroeit in een gebroken of ontwricht gezin</a:t>
            </a:r>
          </a:p>
          <a:p>
            <a:pPr algn="l" fontAlgn="base">
              <a:buFont typeface="Arial" panose="020B0604020202020204" pitchFamily="34" charset="0"/>
              <a:buChar char="•"/>
            </a:pPr>
            <a:r>
              <a:rPr lang="nl-NL" b="0" i="0" dirty="0">
                <a:solidFill>
                  <a:srgbClr val="282828"/>
                </a:solidFill>
                <a:effectLst/>
                <a:latin typeface="Open Sans"/>
              </a:rPr>
              <a:t>opgroeit zonder vader</a:t>
            </a:r>
          </a:p>
          <a:p>
            <a:pPr algn="l" fontAlgn="base">
              <a:buFont typeface="Arial" panose="020B0604020202020204" pitchFamily="34" charset="0"/>
              <a:buChar char="•"/>
            </a:pPr>
            <a:r>
              <a:rPr lang="nl-NL" b="0" i="0" dirty="0">
                <a:solidFill>
                  <a:srgbClr val="282828"/>
                </a:solidFill>
                <a:effectLst/>
                <a:latin typeface="Open Sans"/>
              </a:rPr>
              <a:t>als kind mishandeld is.</a:t>
            </a:r>
          </a:p>
          <a:p>
            <a:pPr algn="l" fontAlgn="base"/>
            <a:r>
              <a:rPr lang="nl-NL" b="0" i="0" dirty="0">
                <a:solidFill>
                  <a:srgbClr val="282828"/>
                </a:solidFill>
                <a:effectLst/>
                <a:latin typeface="Open Sans"/>
              </a:rPr>
              <a:t>Kwetsbaarheid is echter geen voorwaarde voor radicalisering. </a:t>
            </a:r>
            <a:r>
              <a:rPr lang="nl-NL" b="0" i="0" dirty="0" err="1">
                <a:solidFill>
                  <a:srgbClr val="282828"/>
                </a:solidFill>
                <a:effectLst/>
                <a:latin typeface="Open Sans"/>
              </a:rPr>
              <a:t>Sieckelinck</a:t>
            </a:r>
            <a:r>
              <a:rPr lang="nl-NL" b="0" i="0" dirty="0">
                <a:solidFill>
                  <a:srgbClr val="282828"/>
                </a:solidFill>
                <a:effectLst/>
                <a:latin typeface="Open Sans"/>
              </a:rPr>
              <a:t> en De Winter hebben in drie landen onderzocht welke rol de familie speelt bij radicalisering. Zij concluderen dat jongeren die radicaliseren vaak juist uit hechte, warme gezinnen komen. Het zijn vaak intelligente, ambitieuze jongeren met een sterk gevoel voor rechtvaardigheid.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a:p>
            <a:endParaRPr lang="en-GB"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19</a:t>
            </a:fld>
            <a:endParaRPr lang="en-US" dirty="0"/>
          </a:p>
        </p:txBody>
      </p:sp>
    </p:spTree>
    <p:extLst>
      <p:ext uri="{BB962C8B-B14F-4D97-AF65-F5344CB8AC3E}">
        <p14:creationId xmlns:p14="http://schemas.microsoft.com/office/powerpoint/2010/main" val="3073658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nSpc>
                <a:spcPct val="150000"/>
              </a:lnSpc>
            </a:pPr>
            <a:r>
              <a:rPr lang="nl-NL" sz="1800" noProof="0" dirty="0"/>
              <a:t>@Trainer: </a:t>
            </a:r>
          </a:p>
          <a:p>
            <a:pPr marL="0" indent="0">
              <a:lnSpc>
                <a:spcPct val="150000"/>
              </a:lnSpc>
              <a:buFont typeface="Arial" panose="020B0604020202020204" pitchFamily="34" charset="0"/>
              <a:buNone/>
            </a:pPr>
            <a:r>
              <a:rPr lang="nl-NL" sz="1800" noProof="0" dirty="0"/>
              <a:t>Vraag de deelnemers zich kort voor te stellen</a:t>
            </a:r>
          </a:p>
          <a:p>
            <a:pPr marL="177245" indent="-177245">
              <a:lnSpc>
                <a:spcPct val="150000"/>
              </a:lnSpc>
              <a:buFont typeface="Arial" panose="020B0604020202020204" pitchFamily="34" charset="0"/>
              <a:buChar char="•"/>
            </a:pPr>
            <a:r>
              <a:rPr lang="nl-NL" sz="1800" noProof="0" dirty="0"/>
              <a:t>Welk werk ze doen</a:t>
            </a:r>
          </a:p>
          <a:p>
            <a:pPr marL="177245" indent="-177245">
              <a:lnSpc>
                <a:spcPct val="150000"/>
              </a:lnSpc>
              <a:buFont typeface="Arial" panose="020B0604020202020204" pitchFamily="34" charset="0"/>
              <a:buChar char="•"/>
            </a:pPr>
            <a:r>
              <a:rPr lang="nl-NL" sz="1800" noProof="0" dirty="0"/>
              <a:t>Wat hun ervaringen zijn met radicalisering </a:t>
            </a:r>
          </a:p>
          <a:p>
            <a:pPr marL="177245" indent="-177245">
              <a:lnSpc>
                <a:spcPct val="150000"/>
              </a:lnSpc>
              <a:buFont typeface="Arial" panose="020B0604020202020204" pitchFamily="34" charset="0"/>
              <a:buChar char="•"/>
            </a:pPr>
            <a:r>
              <a:rPr lang="nl-NL" sz="1800" noProof="0" dirty="0"/>
              <a:t>Aan te geven wat ze graag willen meenemen uit deze workshop</a:t>
            </a:r>
          </a:p>
          <a:p>
            <a:pPr marL="177245" indent="-177245">
              <a:lnSpc>
                <a:spcPct val="150000"/>
              </a:lnSpc>
              <a:buFont typeface="Arial" panose="020B0604020202020204" pitchFamily="34" charset="0"/>
              <a:buChar char="•"/>
            </a:pPr>
            <a:r>
              <a:rPr lang="nl-NL" sz="1800" noProof="0" dirty="0"/>
              <a:t>Laat weten of hun wens vandaag aan bod komt</a:t>
            </a:r>
          </a:p>
          <a:p>
            <a:pPr marL="177245" indent="-177245">
              <a:lnSpc>
                <a:spcPct val="150000"/>
              </a:lnSpc>
              <a:buFont typeface="Arial" panose="020B0604020202020204" pitchFamily="34" charset="0"/>
              <a:buChar char="•"/>
            </a:pPr>
            <a:endParaRPr lang="nl-NL" sz="1800" noProof="0" dirty="0"/>
          </a:p>
          <a:p>
            <a:pPr marL="0" indent="0">
              <a:lnSpc>
                <a:spcPct val="150000"/>
              </a:lnSpc>
              <a:buFont typeface="Arial" panose="020B0604020202020204" pitchFamily="34" charset="0"/>
              <a:buNone/>
            </a:pPr>
            <a:r>
              <a:rPr lang="nl-NL" sz="1800" noProof="0" dirty="0"/>
              <a:t>@trainer</a:t>
            </a:r>
          </a:p>
          <a:p>
            <a:pPr marL="0" indent="0">
              <a:lnSpc>
                <a:spcPct val="150000"/>
              </a:lnSpc>
              <a:buFont typeface="Arial" panose="020B0604020202020204" pitchFamily="34" charset="0"/>
              <a:buNone/>
            </a:pPr>
            <a:r>
              <a:rPr lang="nl-NL" sz="1800" noProof="0" dirty="0"/>
              <a:t>Belangrijk om groep goed contact te laten maken en mensen op hun gemak te stellen</a:t>
            </a:r>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137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1" noProof="0" dirty="0">
                <a:solidFill>
                  <a:srgbClr val="505050"/>
                </a:solidFill>
                <a:effectLst/>
                <a:latin typeface="Calibri" panose="020F0502020204030204" pitchFamily="34" charset="0"/>
                <a:cs typeface="Calibri" panose="020F0502020204030204" pitchFamily="34" charset="0"/>
              </a:rPr>
              <a:t>Klik op afbeelding voor een interview met een voormalige extremist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noProof="0" dirty="0">
              <a:solidFill>
                <a:srgbClr val="FF0000"/>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dirty="0">
                <a:solidFill>
                  <a:srgbClr val="FF0000"/>
                </a:solidFill>
                <a:latin typeface="Ink Free" panose="03080402000500000000" pitchFamily="66" charset="0"/>
              </a:rPr>
              <a:t>Vraag de deelnemers voorbeelden van push, pull en persoonlijke factoren in het verhaal te noteren</a:t>
            </a:r>
            <a:endParaRPr lang="nl-NL" sz="1200" b="0" i="1" noProof="0" dirty="0">
              <a:solidFill>
                <a:srgbClr val="505050"/>
              </a:solidFill>
              <a:effectLst/>
              <a:latin typeface="Calibri" panose="020F0502020204030204" pitchFamily="34" charset="0"/>
              <a:cs typeface="Calibri" panose="020F0502020204030204" pitchFamily="34" charset="0"/>
            </a:endParaRPr>
          </a:p>
          <a:p>
            <a:r>
              <a:rPr lang="nl-NL" noProof="0" dirty="0"/>
              <a:t>https://www.youtube.com/watch?v=kHszRyuR2Ic (eerste 7 min, je kunt ook eerder stoppen)</a:t>
            </a:r>
          </a:p>
          <a:p>
            <a:endParaRPr lang="nl-NL" noProof="0" dirty="0"/>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a:p>
        </p:txBody>
      </p:sp>
    </p:spTree>
    <p:extLst>
      <p:ext uri="{BB962C8B-B14F-4D97-AF65-F5344CB8AC3E}">
        <p14:creationId xmlns:p14="http://schemas.microsoft.com/office/powerpoint/2010/main" val="2148281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t>Een ander model dat de oorzaken van radicalisering wil verklaren is het triggerfactormodel van Feddes, </a:t>
            </a:r>
            <a:r>
              <a:rPr lang="nl-NL" sz="2000" dirty="0" err="1"/>
              <a:t>Nickolson</a:t>
            </a:r>
            <a:r>
              <a:rPr lang="nl-NL" sz="2000" dirty="0"/>
              <a:t> &amp; Doosje (2015) . </a:t>
            </a:r>
            <a:r>
              <a:rPr lang="nl-NL" sz="2000" dirty="0">
                <a:solidFill>
                  <a:srgbClr val="002060"/>
                </a:solidFill>
              </a:rPr>
              <a:t>Hierbinnen wordt een aantal verschillende factoren gecombineerd.</a:t>
            </a:r>
            <a:endParaRPr lang="en-GB" sz="2000" dirty="0"/>
          </a:p>
          <a:p>
            <a:endParaRPr lang="nl-NL" sz="2000" dirty="0"/>
          </a:p>
          <a:p>
            <a:endParaRPr lang="nl-NL" sz="2000" dirty="0"/>
          </a:p>
          <a:p>
            <a:r>
              <a:rPr lang="nl-NL" sz="2000" dirty="0"/>
              <a:t>Een trigger wordt gedefinieerd als een gebeurtenis die radicalisering kan starten of doen versnellen.</a:t>
            </a:r>
          </a:p>
          <a:p>
            <a:endParaRPr lang="nl-NL" sz="2000" dirty="0"/>
          </a:p>
          <a:p>
            <a:r>
              <a:rPr lang="nl-NL" sz="2000" dirty="0"/>
              <a:t>Deze kunnen plaatsvinden op verschillende niveaus. Voorbeelden zijn … (zie slide)</a:t>
            </a:r>
          </a:p>
          <a:p>
            <a:endParaRPr lang="nl-NL" sz="2000" dirty="0"/>
          </a:p>
          <a:p>
            <a:r>
              <a:rPr lang="nl-NL" sz="2000" dirty="0"/>
              <a:t>De aanname is dat de triggers een ander effect kunnen hebben in</a:t>
            </a:r>
          </a:p>
          <a:p>
            <a:pPr lvl="1"/>
            <a:r>
              <a:rPr lang="nl-NL" sz="1800" dirty="0"/>
              <a:t>Verschillende fases van radicalisering</a:t>
            </a:r>
          </a:p>
          <a:p>
            <a:pPr lvl="1"/>
            <a:r>
              <a:rPr lang="nl-NL" sz="1800" dirty="0"/>
              <a:t>Verschillende typen mensen</a:t>
            </a:r>
          </a:p>
          <a:p>
            <a:endParaRPr lang="en-GB" dirty="0"/>
          </a:p>
          <a:p>
            <a:r>
              <a:rPr lang="en-GB" dirty="0"/>
              <a:t>(</a:t>
            </a:r>
            <a:r>
              <a:rPr lang="en-GB" dirty="0" err="1"/>
              <a:t>zie</a:t>
            </a:r>
            <a:r>
              <a:rPr lang="en-GB" dirty="0"/>
              <a:t> </a:t>
            </a:r>
            <a:r>
              <a:rPr lang="en-GB" dirty="0" err="1"/>
              <a:t>voor</a:t>
            </a:r>
            <a:r>
              <a:rPr lang="en-GB" dirty="0"/>
              <a:t> </a:t>
            </a:r>
            <a:r>
              <a:rPr lang="en-GB" dirty="0" err="1"/>
              <a:t>meer</a:t>
            </a:r>
            <a:r>
              <a:rPr lang="en-GB" dirty="0"/>
              <a:t> info https://www.socialestabiliteit.nl/triggerfactoren)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21</a:t>
            </a:fld>
            <a:endParaRPr lang="en-US" dirty="0"/>
          </a:p>
        </p:txBody>
      </p:sp>
    </p:spTree>
    <p:extLst>
      <p:ext uri="{BB962C8B-B14F-4D97-AF65-F5344CB8AC3E}">
        <p14:creationId xmlns:p14="http://schemas.microsoft.com/office/powerpoint/2010/main" val="4038014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Feddes, </a:t>
            </a:r>
            <a:r>
              <a:rPr lang="nl-NL" dirty="0" err="1"/>
              <a:t>Nickolson</a:t>
            </a:r>
            <a:r>
              <a:rPr lang="nl-NL" dirty="0"/>
              <a:t>, Doosje (2015) gaan er dus van uit dat er triggers zijn die radicalisering stimuleren. Zij verwachten dat het effect van triggers afhankelijk zal zijn van de dominante motivatie van de persoon in kwestie. Zij maken onderscheid tussen vier typen personen met betrekking tot de belangrijkste motivatie om te radicaliseren. </a:t>
            </a:r>
          </a:p>
          <a:p>
            <a:endParaRPr lang="nl-NL" dirty="0"/>
          </a:p>
          <a:p>
            <a:r>
              <a:rPr lang="nl-NL" dirty="0"/>
              <a:t>1 Identiteitszoekers: personen die op zoek zijn naar een positieve identiteit en deze proberen te vinden door relaties aan te gaan met anderen. </a:t>
            </a:r>
          </a:p>
          <a:p>
            <a:r>
              <a:rPr lang="nl-NL" dirty="0"/>
              <a:t>2 Rechtvaardigheidszoekers: personen die vooral op zoek zijn naar politieke rechtvaardigheid of een hogere sociaal-politieke status voor de eigen sociale groep. </a:t>
            </a:r>
          </a:p>
          <a:p>
            <a:r>
              <a:rPr lang="nl-NL" dirty="0"/>
              <a:t>3 Zingevingzoekers: personen die vooral streven naar iets om houvast aan te hebben en zin aan het leven te geven. </a:t>
            </a:r>
          </a:p>
          <a:p>
            <a:r>
              <a:rPr lang="nl-NL" dirty="0"/>
              <a:t>4 Sensatiezoekers: personen die op zoek zijn naar spanning en avontuur. </a:t>
            </a:r>
          </a:p>
          <a:p>
            <a:endParaRPr lang="nl-NL" dirty="0"/>
          </a:p>
          <a:p>
            <a:r>
              <a:rPr lang="nl-NL" dirty="0"/>
              <a:t>Bron:</a:t>
            </a:r>
          </a:p>
          <a:p>
            <a:r>
              <a:rPr lang="nl-NL" dirty="0"/>
              <a:t>Feddes, </a:t>
            </a:r>
            <a:r>
              <a:rPr lang="nl-NL" dirty="0" err="1"/>
              <a:t>Nickolson</a:t>
            </a:r>
            <a:r>
              <a:rPr lang="nl-NL" dirty="0"/>
              <a:t> &amp; Doosje (2015): Triggerfactoren in het Radicaliseringsproces. Ministerie van Sociale</a:t>
            </a:r>
          </a:p>
          <a:p>
            <a:r>
              <a:rPr lang="nl-NL" dirty="0"/>
              <a:t>Zaken en Werkgelegenheid</a:t>
            </a:r>
            <a:endParaRPr lang="bg-B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0D037-C05C-4C36-9649-15AC5A1A930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0206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charset="0"/>
                <a:cs typeface="Arial" charset="0"/>
              </a:rPr>
              <a:t>In dit model zie je de verschillende onderdelen samen komen. (@trainer: klik door de slide heen, parallel met onderstaande informatie)</a:t>
            </a:r>
          </a:p>
          <a:p>
            <a:endParaRPr lang="nl-NL" dirty="0">
              <a:latin typeface="Arial" charset="0"/>
              <a:cs typeface="Arial" charset="0"/>
            </a:endParaRPr>
          </a:p>
          <a:p>
            <a:pPr marL="228600" indent="-228600">
              <a:buFont typeface="+mj-lt"/>
              <a:buAutoNum type="arabicPeriod"/>
            </a:pPr>
            <a:r>
              <a:rPr lang="nl-NL" dirty="0">
                <a:latin typeface="Arial" charset="0"/>
                <a:cs typeface="Arial" charset="0"/>
              </a:rPr>
              <a:t>Er zijn externe gebeurtenissen, triggers, die het radicaliseringsproces beïnvloeden</a:t>
            </a:r>
          </a:p>
          <a:p>
            <a:pPr marL="228600" indent="-228600">
              <a:buFont typeface="+mj-lt"/>
              <a:buAutoNum type="arabicPeriod"/>
            </a:pPr>
            <a:endParaRPr lang="nl-NL" dirty="0">
              <a:latin typeface="Arial" charset="0"/>
              <a:cs typeface="Arial" charset="0"/>
            </a:endParaRPr>
          </a:p>
          <a:p>
            <a:pPr marL="228600" indent="-228600">
              <a:buFont typeface="+mj-lt"/>
              <a:buAutoNum type="arabicPeriod"/>
            </a:pPr>
            <a:r>
              <a:rPr lang="nl-NL" dirty="0">
                <a:latin typeface="Arial" charset="0"/>
                <a:cs typeface="Arial" charset="0"/>
              </a:rPr>
              <a:t>Bij triggers op microniveau (niveau van de persoon) valt te denken aan een confrontatie met de dood, problemen thuis, verlies van werk- of schooluitval, directe ervaringen met discriminatie en aanvaringen met autoriteiten of detentie.</a:t>
            </a:r>
          </a:p>
          <a:p>
            <a:pPr marL="228600" indent="-228600">
              <a:buFont typeface="+mj-lt"/>
              <a:buAutoNum type="arabicPeriod"/>
            </a:pPr>
            <a:endParaRPr lang="nl-NL" dirty="0">
              <a:latin typeface="Arial" charset="0"/>
              <a:cs typeface="Arial" charset="0"/>
            </a:endParaRPr>
          </a:p>
          <a:p>
            <a:pPr marL="228600" indent="-228600">
              <a:buFont typeface="+mj-lt"/>
              <a:buAutoNum type="arabicPeriod"/>
            </a:pPr>
            <a:r>
              <a:rPr lang="nl-NL" dirty="0">
                <a:latin typeface="Arial" charset="0"/>
                <a:cs typeface="Arial" charset="0"/>
              </a:rPr>
              <a:t>Op </a:t>
            </a:r>
            <a:r>
              <a:rPr lang="nl-NL" dirty="0" err="1">
                <a:latin typeface="Arial" charset="0"/>
                <a:cs typeface="Arial" charset="0"/>
              </a:rPr>
              <a:t>meso</a:t>
            </a:r>
            <a:r>
              <a:rPr lang="nl-NL" dirty="0">
                <a:latin typeface="Arial" charset="0"/>
                <a:cs typeface="Arial" charset="0"/>
              </a:rPr>
              <a:t>- niveau (het niveau van de groep en andere directe sociale verbanden) gaat het bijvoorbeeld om het verbreken van sociale bindingen, het ontmoeten van een radicaal persoon, het toetreden tot een radicale groep en de confrontatie met propaganda. </a:t>
            </a:r>
          </a:p>
          <a:p>
            <a:pPr marL="228600" indent="-228600">
              <a:buFont typeface="+mj-lt"/>
              <a:buAutoNum type="arabicPeriod"/>
            </a:pPr>
            <a:endParaRPr lang="nl-NL" dirty="0">
              <a:latin typeface="Arial" charset="0"/>
              <a:cs typeface="Arial" charset="0"/>
            </a:endParaRPr>
          </a:p>
          <a:p>
            <a:pPr marL="228600" indent="-228600">
              <a:buFont typeface="+mj-lt"/>
              <a:buAutoNum type="arabicPeriod"/>
            </a:pPr>
            <a:r>
              <a:rPr lang="nl-NL" dirty="0">
                <a:latin typeface="Arial" charset="0"/>
                <a:cs typeface="Arial" charset="0"/>
              </a:rPr>
              <a:t>En op macro- niveau (het maatschappelijke, de ontwikkelingen in de wereld) kun je denken aan het oproepen tot actie, waargenomen aanvallen op de eigen groep en overheidsbeleid gericht op de eigen groep.</a:t>
            </a:r>
          </a:p>
          <a:p>
            <a:pPr marL="228600" indent="-228600">
              <a:buFont typeface="+mj-lt"/>
              <a:buAutoNum type="arabicPeriod"/>
            </a:pPr>
            <a:endParaRPr lang="nl-NL" dirty="0"/>
          </a:p>
          <a:p>
            <a:pPr marL="228600" indent="-228600">
              <a:buFont typeface="+mj-lt"/>
              <a:buAutoNum type="arabicPeriod"/>
            </a:pPr>
            <a:r>
              <a:rPr lang="nl-NL" dirty="0"/>
              <a:t>Het effect van die triggers kan verschillen afhankelijk van de fase van radicalisering waar iemand zich in bevindt. Een oproep tot geweld kan in een eerdere fase geen effect hebben, maar kan later leiden tot daadwerkelijke actie.</a:t>
            </a:r>
            <a:br>
              <a:rPr lang="nl-NL" dirty="0"/>
            </a:br>
            <a:endParaRPr lang="nl-NL" dirty="0"/>
          </a:p>
          <a:p>
            <a:pPr marL="228600" indent="-228600">
              <a:buFont typeface="+mj-lt"/>
              <a:buAutoNum type="arabicPeriod"/>
            </a:pPr>
            <a:r>
              <a:rPr lang="nl-NL" dirty="0"/>
              <a:t>Daarnaast kan het effect verschillen aan de hand van persoonlijke kenmerken, zoals wat voor soort persoon iemand is; sekse, leeftijd of opleidingsniveau en vaardigheden om met triggers om te gaan. </a:t>
            </a:r>
            <a:br>
              <a:rPr lang="nl-NL" dirty="0"/>
            </a:br>
            <a:endParaRPr lang="nl-NL" dirty="0"/>
          </a:p>
          <a:p>
            <a:pPr marL="228600" indent="-228600">
              <a:buFont typeface="+mj-lt"/>
              <a:buAutoNum type="arabicPeriod"/>
            </a:pPr>
            <a:r>
              <a:rPr lang="nl-NL" dirty="0"/>
              <a:t>De workshops in dit project sluiten aan bij veel van de genoemde factoren en kenmerken.</a:t>
            </a:r>
          </a:p>
          <a:p>
            <a:pPr marL="228600" indent="-228600">
              <a:buFont typeface="+mj-lt"/>
              <a:buAutoNum type="arabicPeriod"/>
            </a:pPr>
            <a:r>
              <a:rPr lang="nl-NL" dirty="0"/>
              <a:t>Vaardigheden: worden behandeld in de workshops kritisch denken, </a:t>
            </a:r>
            <a:r>
              <a:rPr lang="nl-NL" dirty="0" err="1"/>
              <a:t>anger</a:t>
            </a:r>
            <a:r>
              <a:rPr lang="nl-NL" dirty="0"/>
              <a:t> management, etc.</a:t>
            </a:r>
          </a:p>
          <a:p>
            <a:pPr marL="228600" indent="-228600">
              <a:buFont typeface="+mj-lt"/>
              <a:buAutoNum type="arabicPeriod"/>
            </a:pPr>
            <a:endParaRPr lang="nl-NL" dirty="0"/>
          </a:p>
          <a:p>
            <a:pPr marL="228600" indent="-228600">
              <a:buFont typeface="+mj-lt"/>
              <a:buAutoNum type="arabicPeriod"/>
            </a:pPr>
            <a:r>
              <a:rPr lang="nl-NL" dirty="0"/>
              <a:t>Identiteit: in de workshops narratieven &amp; identiteit, en coaching &amp; ouderschap</a:t>
            </a:r>
          </a:p>
          <a:p>
            <a:pPr marL="228600" indent="-228600">
              <a:buFont typeface="+mj-lt"/>
              <a:buAutoNum type="arabicPeriod"/>
            </a:pPr>
            <a:endParaRPr lang="nl-NL" dirty="0"/>
          </a:p>
          <a:p>
            <a:pPr marL="228600" indent="-228600">
              <a:buFont typeface="+mj-lt"/>
              <a:buAutoNum type="arabicPeriod"/>
            </a:pPr>
            <a:r>
              <a:rPr lang="nl-NL" dirty="0"/>
              <a:t>Persoonlijke ervaringen met discriminatie: bv. in de workshops conflict management en coaching &amp; ouderschap</a:t>
            </a:r>
            <a:br>
              <a:rPr lang="nl-NL" dirty="0"/>
            </a:br>
            <a:endParaRPr lang="nl-NL" dirty="0"/>
          </a:p>
          <a:p>
            <a:pPr marL="228600" indent="-228600">
              <a:buFont typeface="+mj-lt"/>
              <a:buAutoNum type="arabicPeriod"/>
            </a:pPr>
            <a:r>
              <a:rPr lang="nl-NL" dirty="0"/>
              <a:t>Problemen thuis: in de workshop coaching &amp; ouderschap </a:t>
            </a:r>
          </a:p>
          <a:p>
            <a:pPr marL="228600" indent="-228600">
              <a:buFont typeface="+mj-lt"/>
              <a:buAutoNum type="arabicPeriod"/>
            </a:pPr>
            <a:endParaRPr lang="nl-NL" dirty="0"/>
          </a:p>
          <a:p>
            <a:pPr marL="228600" indent="-228600">
              <a:buFont typeface="+mj-lt"/>
              <a:buAutoNum type="arabicPeriod"/>
            </a:pPr>
            <a:r>
              <a:rPr lang="nl-NL" dirty="0"/>
              <a:t>Overheidsbeleid en onrechtvaardigheid jegens groep: in de workshop </a:t>
            </a:r>
            <a:r>
              <a:rPr lang="nl-NL" dirty="0" err="1"/>
              <a:t>proportionate</a:t>
            </a:r>
            <a:r>
              <a:rPr lang="nl-NL" dirty="0"/>
              <a:t> state response</a:t>
            </a:r>
          </a:p>
          <a:p>
            <a:pPr marL="228600" indent="-228600">
              <a:buFont typeface="+mj-lt"/>
              <a:buAutoNum type="arabicPeriod"/>
            </a:pPr>
            <a:endParaRPr lang="nl-NL" dirty="0"/>
          </a:p>
          <a:p>
            <a:pPr marL="228600" indent="-228600">
              <a:buFont typeface="+mj-lt"/>
              <a:buAutoNum type="arabicPeriod"/>
            </a:pPr>
            <a:r>
              <a:rPr lang="nl-NL" dirty="0"/>
              <a:t>Positief ouderschap en coaching draagt bij aan een positieve identiteit waardoor anders met triggers wordt omgegaan. Ook draagt een stabiele band met thuis bij aan meer weerstand tegen radicalisering</a:t>
            </a:r>
          </a:p>
          <a:p>
            <a:endParaRPr lang="nl-NL" dirty="0"/>
          </a:p>
          <a:p>
            <a:r>
              <a:rPr lang="nl-NL" dirty="0"/>
              <a:t>Zijn hier nog vragen over?</a:t>
            </a:r>
          </a:p>
          <a:p>
            <a:endParaRPr lang="nl-NL" dirty="0"/>
          </a:p>
          <a:p>
            <a:endParaRPr lang="nl-NL" dirty="0"/>
          </a:p>
          <a:p>
            <a:endParaRPr lang="nl-NL" dirty="0"/>
          </a:p>
          <a:p>
            <a:r>
              <a:rPr lang="nl-NL" b="1" dirty="0"/>
              <a:t>@trainer</a:t>
            </a:r>
            <a:r>
              <a:rPr lang="nl-NL" dirty="0"/>
              <a:t>, meer achtergrond (om radicalisering in verband te brengen met een verhoogde kwetsbaarheid van jongeren)</a:t>
            </a:r>
          </a:p>
          <a:p>
            <a:r>
              <a:rPr lang="nl-NL" dirty="0"/>
              <a:t>Hoewel er niet één weg naar radicalisering is, onderkennen onderzoekers en praktijkmensen bepaalde risico- en beschermende factoren voor jongeren. Risicofactoren vergroten de kans op radicalisering, maar voorspellen zeker niet dat radicalisering noodzakelijkerwijs plaatsvindt. Beschermende factoren verkleinen de kans op radicalisering, maar zullen helaas niet altijd voorkomen dat iemand radicaliseert.</a:t>
            </a:r>
          </a:p>
          <a:p>
            <a:pPr>
              <a:lnSpc>
                <a:spcPct val="107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adolescentie zelf is een risicofactor, wanneer jongeren hun plaats en betekenis proberen te vinden in een complexe en vaak gepolariseerde wereld. Dit verlangen naar verbondenheid kan door een extremistische groepering worden vervuld. Gebrek aan vaardigheden om met specifieke ervaringen om te gaan, bijvoorbeeld woede als gevolg van vermeende grieven. Levensgebeurtenissen, zoals een sterfgeval in de familie of een echtscheiding, kunnen een trigger zijn. Ook geestelijke gezondheidsproblemen kunnen soms het risico verhogen, net als de behoefte aan opwinding.</a:t>
            </a:r>
            <a:br>
              <a:rPr lang="nl-NL" dirty="0"/>
            </a:br>
            <a:endParaRPr lang="nl-NL" dirty="0"/>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23</a:t>
            </a:fld>
            <a:endParaRPr lang="en-US"/>
          </a:p>
        </p:txBody>
      </p:sp>
    </p:spTree>
    <p:extLst>
      <p:ext uri="{BB962C8B-B14F-4D97-AF65-F5344CB8AC3E}">
        <p14:creationId xmlns:p14="http://schemas.microsoft.com/office/powerpoint/2010/main" val="1753092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5307">
              <a:defRPr/>
            </a:pPr>
            <a:r>
              <a:rPr lang="nl-NL" sz="1800" noProof="0" dirty="0"/>
              <a:t>Nu het algemene beeld van radicalisering is geschetst, gaan we in op de relatie met coachen en ouderschap. </a:t>
            </a:r>
          </a:p>
          <a:p>
            <a:pPr defTabSz="945307">
              <a:defRPr/>
            </a:pPr>
            <a:r>
              <a:rPr lang="nl-NL" sz="1800" noProof="0" dirty="0"/>
              <a:t>Maar wat verstaan we daar eigenlijk onder? En wat hebben ze met radicalisering te maken?</a:t>
            </a:r>
          </a:p>
          <a:p>
            <a:r>
              <a:rPr lang="en-GB" sz="1800" b="0" i="0" u="none" strike="noStrike" baseline="0" dirty="0">
                <a:solidFill>
                  <a:srgbClr val="000000"/>
                </a:solidFill>
                <a:latin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@trainer</a:t>
            </a:r>
          </a:p>
          <a:p>
            <a:pPr algn="l">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trainer vraagt de deelnemers het antwoord op de volgende vragen in maximaal drie regels op papier te zetten. (afhankelijk van het publiek kun je één of twee vragen kiezen die bij de groep passen, coach/mentor/ouder etc.)</a:t>
            </a:r>
          </a:p>
          <a:p>
            <a:pPr marL="285750" indent="-285750" algn="l">
              <a:lnSpc>
                <a:spcPct val="115000"/>
              </a:lnSpc>
              <a:spcAft>
                <a:spcPts val="600"/>
              </a:spcAft>
              <a:buFont typeface="Arial" panose="020B0604020202020204" pitchFamily="34" charset="0"/>
              <a:buChar char="•"/>
            </a:pPr>
            <a:r>
              <a:rPr lang="nl-NL" sz="1800" noProof="0" dirty="0">
                <a:effectLst/>
                <a:latin typeface="Calibri" panose="020F0502020204030204" pitchFamily="34" charset="0"/>
                <a:ea typeface="Calibri" panose="020F0502020204030204" pitchFamily="34" charset="0"/>
                <a:cs typeface="Times New Roman" panose="02020603050405020304" pitchFamily="18" charset="0"/>
              </a:rPr>
              <a:t>"Hoe kun je een goede mentor beschrijven?"</a:t>
            </a:r>
          </a:p>
          <a:p>
            <a:pPr marL="285750" indent="-285750" algn="l">
              <a:lnSpc>
                <a:spcPct val="115000"/>
              </a:lnSpc>
              <a:spcAft>
                <a:spcPts val="600"/>
              </a:spcAft>
              <a:buFont typeface="Arial" panose="020B0604020202020204" pitchFamily="34" charset="0"/>
              <a:buChar char="•"/>
            </a:pPr>
            <a:r>
              <a:rPr lang="nl-NL" sz="1800" noProof="0" dirty="0">
                <a:effectLst/>
                <a:latin typeface="Calibri" panose="020F0502020204030204" pitchFamily="34" charset="0"/>
                <a:ea typeface="Calibri" panose="020F0502020204030204" pitchFamily="34" charset="0"/>
                <a:cs typeface="Times New Roman" panose="02020603050405020304" pitchFamily="18" charset="0"/>
              </a:rPr>
              <a:t>"Hoe kun je een goede ouder beschrijven?"</a:t>
            </a:r>
          </a:p>
          <a:p>
            <a:endParaRPr lang="nl-NL" noProof="0" dirty="0"/>
          </a:p>
          <a:p>
            <a:r>
              <a:rPr lang="nl-NL" noProof="0" dirty="0"/>
              <a:t>Er zijn nog meer vragen mogelijk (zie uitwerking van de oefening (#1) in de handleiding).</a:t>
            </a:r>
          </a:p>
          <a:p>
            <a:r>
              <a:rPr lang="nl-NL" noProof="0" dirty="0"/>
              <a:t>Vraag de antwoorden op de vragen uit om tot een gezamenlijke definitie te komen.</a:t>
            </a:r>
          </a:p>
          <a:p>
            <a:endParaRPr lang="nl-NL" noProof="0" dirty="0"/>
          </a:p>
          <a:p>
            <a:r>
              <a:rPr lang="nl-NL" noProof="0" dirty="0"/>
              <a:t>@trainer:</a:t>
            </a:r>
          </a:p>
          <a:p>
            <a:r>
              <a:rPr lang="nl-NL" noProof="0" dirty="0"/>
              <a:t>Het doel van deze oefening is dat mensen een duidelijk beeld krijgen van wat goed opvoeden/begeleiden/coachen is (voor hen)</a:t>
            </a:r>
          </a:p>
          <a:p>
            <a:r>
              <a:rPr lang="nl-NL" noProof="0" dirty="0"/>
              <a:t>Aangezien er veel termen bestaan en afwisselend worden gebruikt (bijv. coaching, opvoeding, mentorschap, onderwijs, counseling, consulting) is een algemeen idee van wat we bedoelen met opvoeding, mentorschap/coaching nuttig. Het is geen probleem als de deelnemers samen een definitie creëren die afwijkt van de beschrijvingen hieronder, zorg er alleen voor dat deze elementen bevat als ‘ondersteuning tijdens de persoonlijke ontwikkeling’ en dat het om een lange(re) termijn- relatie gaat.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24</a:t>
            </a:fld>
            <a:endParaRPr lang="en-US" dirty="0"/>
          </a:p>
        </p:txBody>
      </p:sp>
    </p:spTree>
    <p:extLst>
      <p:ext uri="{BB962C8B-B14F-4D97-AF65-F5344CB8AC3E}">
        <p14:creationId xmlns:p14="http://schemas.microsoft.com/office/powerpoint/2010/main" val="2261595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07000"/>
              </a:lnSpc>
              <a:spcAft>
                <a:spcPts val="600"/>
              </a:spcAft>
            </a:pPr>
            <a:r>
              <a:rPr lang="nl-NL" sz="1800" b="0" i="0" u="none" strike="noStrike" baseline="0" noProof="0" dirty="0">
                <a:latin typeface="Calibri" panose="020F0502020204030204" pitchFamily="34" charset="0"/>
              </a:rPr>
              <a:t>Coaching en ouderschap zijn van groot belang tijdens het opgroeien.</a:t>
            </a:r>
          </a:p>
          <a:p>
            <a:pPr marL="0" marR="0" lvl="0" indent="0" algn="l" defTabSz="914400" rtl="0" eaLnBrk="1" fontAlgn="auto" latinLnBrk="0" hangingPunct="1">
              <a:lnSpc>
                <a:spcPct val="107000"/>
              </a:lnSpc>
              <a:spcBef>
                <a:spcPts val="0"/>
              </a:spcBef>
              <a:spcAft>
                <a:spcPts val="600"/>
              </a:spcAft>
              <a:buClrTx/>
              <a:buSzTx/>
              <a:buFontTx/>
              <a:buNone/>
              <a:tabLst/>
              <a:defRPr/>
            </a:pPr>
            <a:r>
              <a:rPr lang="nl-NL" sz="1800" b="0" i="0" u="none" strike="noStrike" baseline="0" noProof="0" dirty="0">
                <a:latin typeface="Calibri" panose="020F0502020204030204" pitchFamily="34" charset="0"/>
              </a:rPr>
              <a:t>De ontwikkeling van kinderen begint bij de geboorte en eindigt met de adolescentie. In elke fase heeft een kind een centrale uitdaging te overwinnen. Tieners en adolescenten zijn op een weg van kindertijd naar volwassenheid. Onderweg vormen zij hun identiteit en zoeken ze een plek in de wereld. In die tijd vinden biologische, sociale, emotionele, cognitieve en psychologische veranderingen plaats. Dat maakt het een uitdagende fase, zowel voor henzelf als hun ouders of verzorgenden. </a:t>
            </a:r>
          </a:p>
          <a:p>
            <a:pPr algn="just">
              <a:lnSpc>
                <a:spcPct val="107000"/>
              </a:lnSpc>
              <a:spcAft>
                <a:spcPts val="600"/>
              </a:spcAft>
            </a:pPr>
            <a:endParaRPr lang="nl-NL" sz="1800" b="1" i="0" u="none" strike="noStrike" baseline="0" noProof="0" dirty="0">
              <a:latin typeface="Calibri" panose="020F0502020204030204" pitchFamily="34" charset="0"/>
            </a:endParaRPr>
          </a:p>
          <a:p>
            <a:pPr algn="just">
              <a:lnSpc>
                <a:spcPct val="107000"/>
              </a:lnSpc>
              <a:spcAft>
                <a:spcPts val="600"/>
              </a:spcAft>
            </a:pPr>
            <a:r>
              <a:rPr lang="nl-NL" sz="1800" b="1" i="0" u="none" strike="noStrike" baseline="0" noProof="0" dirty="0">
                <a:latin typeface="Calibri" panose="020F0502020204030204" pitchFamily="34" charset="0"/>
              </a:rPr>
              <a:t>@trainer - achtergrondinfo</a:t>
            </a:r>
          </a:p>
          <a:p>
            <a:pPr algn="l">
              <a:lnSpc>
                <a:spcPct val="107000"/>
              </a:lnSpc>
              <a:spcAft>
                <a:spcPts val="600"/>
              </a:spcAft>
            </a:pPr>
            <a:r>
              <a:rPr lang="nl-NL" sz="2800" noProof="0" dirty="0"/>
              <a:t>De adolescentie is ook de periode is waarin tieners ruzie beginnen te maken met hun ouders wanneer zij verschillende meningen hebben en afstand proberen te nemen van hun ouders en zich aansluiten bij verschillende peer-groepen. Deze workshop beoogt de juiste manieren en efficiënte strategieën te identificeren om de relaties tussen kinderen en ouders te versterken, om te voorkomen dat adolescenten het slachtoffer worden van polarisatie en radicalisering, door gespannen interacties met hun ouders. Het idee hierachter is om de opvoedingsstijl permanent aan te passen aan de behoeften en verwachtingen van tieners, die voortdurend in verandering zijn als gevolg van alle maatschappelijke ontwikkelingen (bv. toegang tot informatie, te veel informatie, nepnieuws enz.) </a:t>
            </a:r>
          </a:p>
          <a:p>
            <a:pPr algn="l">
              <a:lnSpc>
                <a:spcPct val="107000"/>
              </a:lnSpc>
              <a:spcAft>
                <a:spcPts val="600"/>
              </a:spcAft>
            </a:pPr>
            <a:endParaRPr lang="nl-NL" sz="2800" noProof="0" dirty="0"/>
          </a:p>
          <a:p>
            <a:pPr algn="l">
              <a:lnSpc>
                <a:spcPct val="107000"/>
              </a:lnSpc>
              <a:spcAft>
                <a:spcPts val="600"/>
              </a:spcAft>
            </a:pPr>
            <a:r>
              <a:rPr lang="nl-NL" sz="2800" noProof="0" dirty="0"/>
              <a:t>Bovendien stellen de pedagogische en opvoedingsstrategieën de ouders in staat het gedrag, de beslissingen en de reacties van hun kinderen beter te begrijpen, zodat zij kunnen voorkomen dat hun tieners actief deel gaan uitmaken van het radicaliserings-/polariseringsproces, als </a:t>
            </a:r>
            <a:r>
              <a:rPr lang="nl-NL" sz="2800" dirty="0"/>
              <a:t>gevolg van verschillende sociale problemen die niet worden onderkend of op een verkeerde manier worden behandeld. </a:t>
            </a:r>
            <a:endParaRPr lang="en-GB"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25</a:t>
            </a:fld>
            <a:endParaRPr lang="en-US" dirty="0"/>
          </a:p>
        </p:txBody>
      </p:sp>
    </p:spTree>
    <p:extLst>
      <p:ext uri="{BB962C8B-B14F-4D97-AF65-F5344CB8AC3E}">
        <p14:creationId xmlns:p14="http://schemas.microsoft.com/office/powerpoint/2010/main" val="1968202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07000"/>
              </a:lnSpc>
              <a:spcAft>
                <a:spcPts val="600"/>
              </a:spcAft>
            </a:pPr>
            <a:endParaRPr lang="nl-NL" sz="1800" b="0" i="0" u="none" strike="noStrike" baseline="0" noProof="0" dirty="0">
              <a:latin typeface="Calibri" panose="020F0502020204030204" pitchFamily="34" charset="0"/>
            </a:endParaRPr>
          </a:p>
          <a:p>
            <a:pPr algn="just">
              <a:lnSpc>
                <a:spcPct val="107000"/>
              </a:lnSpc>
              <a:spcAft>
                <a:spcPts val="600"/>
              </a:spcAft>
            </a:pPr>
            <a:r>
              <a:rPr lang="nl-NL" sz="1800" b="0" i="0" u="none" strike="noStrike" baseline="0" noProof="0" dirty="0">
                <a:latin typeface="Calibri" panose="020F0502020204030204" pitchFamily="34" charset="0"/>
              </a:rPr>
              <a:t>De vragen die jongeren zichzelf bewust of onbewust stellen gedurende de adolescentie zijn de volgende: 1x klikken</a:t>
            </a:r>
          </a:p>
          <a:p>
            <a:pPr algn="just">
              <a:lnSpc>
                <a:spcPct val="107000"/>
              </a:lnSpc>
              <a:spcAft>
                <a:spcPts val="600"/>
              </a:spcAft>
            </a:pPr>
            <a:endParaRPr lang="nl-NL" sz="1800" b="0" i="0" u="none" strike="noStrike" baseline="0" noProof="0" dirty="0">
              <a:latin typeface="Calibri" panose="020F0502020204030204" pitchFamily="34"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nl-NL" sz="1800" b="0" i="0" u="none" strike="noStrike" baseline="0" noProof="0" dirty="0">
                <a:latin typeface="Calibri" panose="020F0502020204030204" pitchFamily="34" charset="0"/>
              </a:rPr>
              <a:t>Als je deze vragen naast een aantal veelvoorkomende triggers zet, begrijp je waarom de adolescentie een kwetsbare periode is als het gaat om risico’s voor radicalisering.</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nl-NL" sz="1800" b="0" i="0" u="none" strike="noStrike" baseline="0" noProof="0" dirty="0">
              <a:latin typeface="Calibri" panose="020F050202020403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nl-NL" sz="1800" b="0" i="0" u="none" strike="noStrike" baseline="0" noProof="0" dirty="0">
                <a:latin typeface="Calibri" panose="020F0502020204030204" pitchFamily="34" charset="0"/>
              </a:rPr>
              <a:t>De manier waarop adolescenten tijdens deze socialisatie worden begeleid, kan ertoe bijdragen dat zij uitgroeien tot evenwichtige en volwassen jongvolwassenen. Het </a:t>
            </a:r>
            <a:br>
              <a:rPr lang="nl-NL" sz="1800" b="0" i="0" u="none" strike="noStrike" baseline="0" noProof="0" dirty="0">
                <a:latin typeface="Calibri" panose="020F0502020204030204" pitchFamily="34" charset="0"/>
              </a:rPr>
            </a:br>
            <a:r>
              <a:rPr lang="nl-NL" sz="1800" b="0" i="0" u="none" strike="noStrike" baseline="0" noProof="0" dirty="0">
                <a:latin typeface="Calibri" panose="020F0502020204030204" pitchFamily="34" charset="0"/>
              </a:rPr>
              <a:t>kan ook zijn dat zich tijdens deze reis naar volwassenheid triggers voor radicalisering ontwikkelen. </a:t>
            </a:r>
          </a:p>
          <a:p>
            <a:pPr algn="just">
              <a:lnSpc>
                <a:spcPct val="107000"/>
              </a:lnSpc>
              <a:spcAft>
                <a:spcPts val="600"/>
              </a:spcAft>
            </a:pPr>
            <a:endParaRPr lang="en-GB"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3136022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07000"/>
              </a:lnSpc>
              <a:spcAft>
                <a:spcPts val="600"/>
              </a:spcAft>
            </a:pPr>
            <a:endParaRPr lang="en-GB" sz="1800" b="0" i="0" u="none" strike="noStrike" baseline="0" dirty="0">
              <a:latin typeface="Calibri" panose="020F0502020204030204" pitchFamily="34" charset="0"/>
            </a:endParaRPr>
          </a:p>
          <a:p>
            <a:pPr algn="l">
              <a:lnSpc>
                <a:spcPct val="107000"/>
              </a:lnSpc>
              <a:spcAft>
                <a:spcPts val="600"/>
              </a:spcAft>
            </a:pPr>
            <a:r>
              <a:rPr lang="nl-NL" sz="1800" b="0" i="0" u="none" strike="noStrike" baseline="0" dirty="0">
                <a:latin typeface="Calibri" panose="020F0502020204030204" pitchFamily="34" charset="0"/>
              </a:rPr>
              <a:t>De belangrijkste doelen die ouders en coaches in deze ontwikkelingsfase hebben, en die als tegenwicht werken tegen radicaliserende triggers, zijn het mogelijk maken van positieve identiteitsvorming, het bieden van positieve bekrachtiging, het stellen van grenzen en het stimuleren van persoonlijke groei.</a:t>
            </a:r>
          </a:p>
          <a:p>
            <a:pPr algn="just">
              <a:lnSpc>
                <a:spcPct val="107000"/>
              </a:lnSpc>
              <a:spcAft>
                <a:spcPts val="600"/>
              </a:spcAft>
            </a:pPr>
            <a:endParaRPr lang="en-GB" sz="1800" b="0" i="0" u="none" strike="noStrike" baseline="0" dirty="0">
              <a:latin typeface="Calibri" panose="020F0502020204030204" pitchFamily="34" charset="0"/>
            </a:endParaRPr>
          </a:p>
          <a:p>
            <a:pPr algn="l">
              <a:lnSpc>
                <a:spcPct val="107000"/>
              </a:lnSpc>
              <a:spcAft>
                <a:spcPts val="600"/>
              </a:spcAft>
            </a:pPr>
            <a:r>
              <a:rPr lang="nl-NL" sz="1800" b="0" i="0" u="none" strike="noStrike" baseline="0" dirty="0">
                <a:latin typeface="Calibri" panose="020F0502020204030204" pitchFamily="34" charset="0"/>
              </a:rPr>
              <a:t>De belangrijkste vaardigheden waaraan adolescenten tijdens deze fase aandacht moeten besteden om tot evenwichtige, weerbare en sociale volwassenen uit te groeien, </a:t>
            </a:r>
            <a:br>
              <a:rPr lang="nl-NL" sz="1800" b="0" i="0" u="none" strike="noStrike" baseline="0" dirty="0">
                <a:latin typeface="Calibri" panose="020F0502020204030204" pitchFamily="34" charset="0"/>
              </a:rPr>
            </a:br>
            <a:r>
              <a:rPr lang="nl-NL" sz="1800" b="0" i="0" u="none" strike="noStrike" baseline="0" dirty="0">
                <a:latin typeface="Calibri" panose="020F0502020204030204" pitchFamily="34" charset="0"/>
              </a:rPr>
              <a:t>en waarbij ouders en mentoren/begeleiders een belangrijke rol spelen, zijn de volgende: emoties herkennen en beheersen, empathie ontwikkelen, samenwerkingsvaardigheden </a:t>
            </a:r>
            <a:br>
              <a:rPr lang="nl-NL" sz="1800" b="0" i="0" u="none" strike="noStrike" baseline="0" dirty="0">
                <a:latin typeface="Calibri" panose="020F0502020204030204" pitchFamily="34" charset="0"/>
              </a:rPr>
            </a:br>
            <a:r>
              <a:rPr lang="nl-NL" sz="1800" b="0" i="0" u="none" strike="noStrike" baseline="0" dirty="0">
                <a:latin typeface="Calibri" panose="020F0502020204030204" pitchFamily="34" charset="0"/>
              </a:rPr>
              <a:t>ontwikkelen en stereotypering en discriminatie van mensen herkennen, en bijsturen.</a:t>
            </a:r>
          </a:p>
          <a:p>
            <a:pPr algn="just">
              <a:lnSpc>
                <a:spcPct val="107000"/>
              </a:lnSpc>
              <a:spcAft>
                <a:spcPts val="600"/>
              </a:spcAft>
            </a:pPr>
            <a:endParaRPr lang="nl-NL"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Coaching en ouderschap kunnen de juiste instrumenten bieden om veerkracht en positieve identiteitsvorming te consolideren.</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27</a:t>
            </a:fld>
            <a:endParaRPr lang="en-US" dirty="0"/>
          </a:p>
        </p:txBody>
      </p:sp>
    </p:spTree>
    <p:extLst>
      <p:ext uri="{BB962C8B-B14F-4D97-AF65-F5344CB8AC3E}">
        <p14:creationId xmlns:p14="http://schemas.microsoft.com/office/powerpoint/2010/main" val="3048685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b="0" i="0" u="none" strike="noStrike" baseline="0" dirty="0">
                <a:latin typeface="Verdana" panose="020B0604030504040204" pitchFamily="34" charset="0"/>
              </a:rPr>
              <a:t>We </a:t>
            </a:r>
            <a:r>
              <a:rPr lang="en-GB" sz="1800" b="0" i="0" u="none" strike="noStrike" baseline="0" dirty="0" err="1">
                <a:latin typeface="Verdana" panose="020B0604030504040204" pitchFamily="34" charset="0"/>
              </a:rPr>
              <a:t>gaan</a:t>
            </a:r>
            <a:r>
              <a:rPr lang="en-GB" sz="1800" b="0" i="0" u="none" strike="noStrike" baseline="0" dirty="0">
                <a:latin typeface="Verdana" panose="020B0604030504040204" pitchFamily="34" charset="0"/>
              </a:rPr>
              <a:t> nu </a:t>
            </a:r>
            <a:r>
              <a:rPr lang="en-GB" sz="1800" b="0" i="0" u="none" strike="noStrike" baseline="0" dirty="0" err="1">
                <a:latin typeface="Verdana" panose="020B0604030504040204" pitchFamily="34" charset="0"/>
              </a:rPr>
              <a:t>een</a:t>
            </a:r>
            <a:r>
              <a:rPr lang="en-GB" sz="1800" b="0" i="0" u="none" strike="noStrike" baseline="0" dirty="0">
                <a:latin typeface="Verdana" panose="020B0604030504040204" pitchFamily="34" charset="0"/>
              </a:rPr>
              <a:t> </a:t>
            </a:r>
            <a:r>
              <a:rPr lang="en-GB" sz="1800" b="0" i="0" u="none" strike="noStrike" baseline="0" dirty="0" err="1">
                <a:latin typeface="Verdana" panose="020B0604030504040204" pitchFamily="34" charset="0"/>
              </a:rPr>
              <a:t>oefening</a:t>
            </a:r>
            <a:r>
              <a:rPr lang="en-GB" sz="1800" b="0" i="0" u="none" strike="noStrike" baseline="0" dirty="0">
                <a:latin typeface="Verdana" panose="020B0604030504040204" pitchFamily="34" charset="0"/>
              </a:rPr>
              <a:t> </a:t>
            </a:r>
            <a:r>
              <a:rPr lang="en-GB" sz="1800" b="0" i="0" u="none" strike="noStrike" baseline="0" dirty="0" err="1">
                <a:latin typeface="Verdana" panose="020B0604030504040204" pitchFamily="34" charset="0"/>
              </a:rPr>
              <a:t>doen</a:t>
            </a:r>
            <a:r>
              <a:rPr lang="en-GB" sz="1800" b="0" i="0" u="none" strike="noStrike" baseline="0" dirty="0">
                <a:latin typeface="Verdana" panose="020B0604030504040204" pitchFamily="34" charset="0"/>
              </a:rPr>
              <a:t>, die je </a:t>
            </a:r>
            <a:r>
              <a:rPr lang="en-GB" sz="1800" b="0" i="0" u="none" strike="noStrike" baseline="0" dirty="0" err="1">
                <a:latin typeface="Verdana" panose="020B0604030504040204" pitchFamily="34" charset="0"/>
              </a:rPr>
              <a:t>ook</a:t>
            </a:r>
            <a:r>
              <a:rPr lang="en-GB" sz="1800" b="0" i="0" u="none" strike="noStrike" baseline="0" dirty="0">
                <a:latin typeface="Verdana" panose="020B0604030504040204" pitchFamily="34" charset="0"/>
              </a:rPr>
              <a:t> met </a:t>
            </a:r>
            <a:r>
              <a:rPr lang="en-GB" sz="1800" b="0" i="0" u="none" strike="noStrike" baseline="0" dirty="0" err="1">
                <a:latin typeface="Verdana" panose="020B0604030504040204" pitchFamily="34" charset="0"/>
              </a:rPr>
              <a:t>jongeren</a:t>
            </a:r>
            <a:r>
              <a:rPr lang="en-GB" sz="1800" b="0" i="0" u="none" strike="noStrike" baseline="0" dirty="0">
                <a:latin typeface="Verdana" panose="020B0604030504040204" pitchFamily="34" charset="0"/>
              </a:rPr>
              <a:t> </a:t>
            </a:r>
            <a:r>
              <a:rPr lang="en-GB" sz="1800" b="0" i="0" u="none" strike="noStrike" baseline="0" dirty="0" err="1">
                <a:latin typeface="Verdana" panose="020B0604030504040204" pitchFamily="34" charset="0"/>
              </a:rPr>
              <a:t>zou</a:t>
            </a:r>
            <a:r>
              <a:rPr lang="en-GB" sz="1800" b="0" i="0" u="none" strike="noStrike" baseline="0" dirty="0">
                <a:latin typeface="Verdana" panose="020B0604030504040204" pitchFamily="34" charset="0"/>
              </a:rPr>
              <a:t> </a:t>
            </a:r>
            <a:r>
              <a:rPr lang="en-GB" sz="1800" b="0" i="0" u="none" strike="noStrike" baseline="0" dirty="0" err="1">
                <a:latin typeface="Verdana" panose="020B0604030504040204" pitchFamily="34" charset="0"/>
              </a:rPr>
              <a:t>kunnen</a:t>
            </a:r>
            <a:r>
              <a:rPr lang="en-GB" sz="1800" b="0" i="0" u="none" strike="noStrike" baseline="0" dirty="0">
                <a:latin typeface="Verdana" panose="020B0604030504040204" pitchFamily="34" charset="0"/>
              </a:rPr>
              <a:t> </a:t>
            </a:r>
            <a:r>
              <a:rPr lang="en-GB" sz="1800" b="0" i="0" u="none" strike="noStrike" baseline="0" dirty="0" err="1">
                <a:latin typeface="Verdana" panose="020B0604030504040204" pitchFamily="34" charset="0"/>
              </a:rPr>
              <a:t>doen</a:t>
            </a:r>
            <a:r>
              <a:rPr lang="en-GB" sz="1800" b="0" i="0" u="none" strike="noStrike" baseline="0" dirty="0">
                <a:latin typeface="Verdana" panose="020B0604030504040204" pitchFamily="34" charset="0"/>
              </a:rPr>
              <a:t>. </a:t>
            </a: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b="0" i="0" u="none" strike="noStrike" baseline="0" dirty="0">
                <a:latin typeface="Verdana" panose="020B0604030504040204" pitchFamily="34" charset="0"/>
              </a:rPr>
              <a:t>Pak </a:t>
            </a:r>
            <a:r>
              <a:rPr lang="en-GB" sz="1800" b="0" i="0" u="none" strike="noStrike" baseline="0" dirty="0" err="1">
                <a:latin typeface="Verdana" panose="020B0604030504040204" pitchFamily="34" charset="0"/>
              </a:rPr>
              <a:t>ajb</a:t>
            </a:r>
            <a:r>
              <a:rPr lang="en-GB" sz="1800" b="0" i="0" u="none" strike="noStrike" baseline="0" dirty="0">
                <a:latin typeface="Verdana" panose="020B0604030504040204" pitchFamily="34" charset="0"/>
              </a:rPr>
              <a:t> pen </a:t>
            </a:r>
            <a:r>
              <a:rPr lang="en-GB" sz="1800" b="0" i="0" u="none" strike="noStrike" baseline="0" dirty="0" err="1">
                <a:latin typeface="Verdana" panose="020B0604030504040204" pitchFamily="34" charset="0"/>
              </a:rPr>
              <a:t>en</a:t>
            </a:r>
            <a:r>
              <a:rPr lang="en-GB" sz="1800" b="0" i="0" u="none" strike="noStrike" baseline="0" dirty="0">
                <a:latin typeface="Verdana" panose="020B0604030504040204" pitchFamily="34" charset="0"/>
              </a:rPr>
              <a:t> papier of (laptop/</a:t>
            </a:r>
            <a:r>
              <a:rPr lang="en-GB" sz="1800" b="0" i="0" u="none" strike="noStrike" baseline="0" dirty="0" err="1">
                <a:latin typeface="Verdana" panose="020B0604030504040204" pitchFamily="34" charset="0"/>
              </a:rPr>
              <a:t>smarthone</a:t>
            </a:r>
            <a:r>
              <a:rPr lang="en-GB" sz="1800" b="0" i="0" u="none" strike="noStrike" baseline="0" dirty="0">
                <a:latin typeface="Verdana" panose="020B0604030504040204" pitchFamily="34" charset="0"/>
              </a:rPr>
              <a:t>/pc)</a:t>
            </a: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b="0" i="0" u="none" strike="noStrike" baseline="0" dirty="0" err="1">
                <a:latin typeface="Verdana" panose="020B0604030504040204" pitchFamily="34" charset="0"/>
              </a:rPr>
              <a:t>En</a:t>
            </a:r>
            <a:r>
              <a:rPr lang="en-GB" sz="1800" b="0" i="0" u="none" strike="noStrike" baseline="0" dirty="0">
                <a:latin typeface="Verdana" panose="020B0604030504040204" pitchFamily="34" charset="0"/>
              </a:rPr>
              <a:t> </a:t>
            </a:r>
            <a:r>
              <a:rPr lang="en-GB" sz="1800" b="0" i="0" u="none" strike="noStrike" baseline="0" dirty="0" err="1">
                <a:latin typeface="Verdana" panose="020B0604030504040204" pitchFamily="34" charset="0"/>
              </a:rPr>
              <a:t>noteer</a:t>
            </a:r>
            <a:r>
              <a:rPr lang="en-GB" sz="1800" b="0" i="0" u="none" strike="noStrike" baseline="0" dirty="0">
                <a:latin typeface="Verdana" panose="020B0604030504040204" pitchFamily="34" charset="0"/>
              </a:rPr>
              <a:t> </a:t>
            </a:r>
            <a:r>
              <a:rPr lang="en-GB" sz="1800" b="0" i="0" u="none" strike="noStrike" baseline="0" dirty="0" err="1">
                <a:latin typeface="Verdana" panose="020B0604030504040204" pitchFamily="34" charset="0"/>
              </a:rPr>
              <a:t>voor</a:t>
            </a:r>
            <a:r>
              <a:rPr lang="en-GB" sz="1800" b="0" i="0" u="none" strike="noStrike" baseline="0" dirty="0">
                <a:latin typeface="Verdana" panose="020B0604030504040204" pitchFamily="34" charset="0"/>
              </a:rPr>
              <a:t> </a:t>
            </a:r>
            <a:r>
              <a:rPr lang="en-GB" sz="1800" b="0" i="0" u="none" strike="noStrike" baseline="0" dirty="0" err="1">
                <a:latin typeface="Verdana" panose="020B0604030504040204" pitchFamily="34" charset="0"/>
              </a:rPr>
              <a:t>jezelf</a:t>
            </a:r>
            <a:endParaRPr lang="en-GB" sz="1800" b="0" i="0" u="none" strike="noStrike" baseline="0" dirty="0">
              <a:latin typeface="Verdana" panose="020B0604030504040204" pitchFamily="34" charset="0"/>
            </a:endParaRPr>
          </a:p>
          <a:p>
            <a:r>
              <a:rPr lang="en-GB" sz="1800" b="0" i="0" u="none" strike="noStrike" baseline="0" dirty="0">
                <a:solidFill>
                  <a:srgbClr val="000000"/>
                </a:solidFill>
                <a:latin typeface="Calibri" panose="020F0502020204030204" pitchFamily="34" charset="0"/>
              </a:rPr>
              <a:t> </a:t>
            </a:r>
            <a:endParaRPr lang="en-GB" sz="1800" b="0" i="0" u="none" strike="noStrike" baseline="0" dirty="0">
              <a:solidFill>
                <a:srgbClr val="000000"/>
              </a:solidFill>
              <a:effectLst/>
              <a:latin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Deze oefening duurt ongeveer een half uur (</a:t>
            </a:r>
            <a:r>
              <a:rPr lang="nl-NL" sz="1800" b="0" dirty="0" err="1">
                <a:effectLst/>
                <a:latin typeface="Calibri" panose="020F0502020204030204" pitchFamily="34" charset="0"/>
                <a:ea typeface="Calibri" panose="020F0502020204030204" pitchFamily="34" charset="0"/>
                <a:cs typeface="Times New Roman" panose="02020603050405020304" pitchFamily="18" charset="0"/>
              </a:rPr>
              <a:t>afh</a:t>
            </a:r>
            <a:r>
              <a:rPr lang="nl-NL" sz="1800" b="0" dirty="0">
                <a:effectLst/>
                <a:latin typeface="Calibri" panose="020F0502020204030204" pitchFamily="34" charset="0"/>
                <a:ea typeface="Calibri" panose="020F0502020204030204" pitchFamily="34" charset="0"/>
                <a:cs typeface="Times New Roman" panose="02020603050405020304" pitchFamily="18" charset="0"/>
              </a:rPr>
              <a:t>. van het aantal deelnemers)</a:t>
            </a:r>
          </a:p>
          <a:p>
            <a:pPr>
              <a:lnSpc>
                <a:spcPct val="115000"/>
              </a:lnSpc>
              <a:spcAft>
                <a:spcPts val="600"/>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Stap 1</a:t>
            </a:r>
            <a:r>
              <a:rPr lang="nl-NL" sz="1800" dirty="0">
                <a:effectLst/>
                <a:latin typeface="Calibri" panose="020F0502020204030204" pitchFamily="34" charset="0"/>
                <a:ea typeface="Calibri" panose="020F0502020204030204" pitchFamily="34" charset="0"/>
                <a:cs typeface="Times New Roman" panose="02020603050405020304" pitchFamily="18" charset="0"/>
              </a:rPr>
              <a:t>: De trainer vraagt elke deelnemer om na te denken over een persoon die hen het meest heeft beïnvloed (op een positieve manier) en om de belangrijkste kenmerken van deze persoon op te schrijven, evenals hun reden om die persoon als de meest invloedrijke in hun leven te beschouwen.</a:t>
            </a:r>
          </a:p>
          <a:p>
            <a:pPr>
              <a:lnSpc>
                <a:spcPct val="115000"/>
              </a:lnSpc>
              <a:spcAft>
                <a:spcPts val="600"/>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Stap 2:</a:t>
            </a:r>
            <a:r>
              <a:rPr lang="nl-NL" sz="1800" dirty="0">
                <a:effectLst/>
                <a:latin typeface="Calibri" panose="020F0502020204030204" pitchFamily="34" charset="0"/>
                <a:ea typeface="Calibri" panose="020F0502020204030204" pitchFamily="34" charset="0"/>
                <a:cs typeface="Times New Roman" panose="02020603050405020304" pitchFamily="18" charset="0"/>
              </a:rPr>
              <a:t> Vraag de deelnemers om na te denken over drie grote nadelen voor de persoonlijke ontwikkeling van jongeren vandaag de dag en deze op te schrijven.</a:t>
            </a:r>
          </a:p>
          <a:p>
            <a:pPr>
              <a:lnSpc>
                <a:spcPct val="115000"/>
              </a:lnSpc>
              <a:spcAft>
                <a:spcPts val="600"/>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Stap</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i="1" dirty="0">
                <a:effectLst/>
                <a:latin typeface="Calibri" panose="020F0502020204030204" pitchFamily="34" charset="0"/>
                <a:ea typeface="Calibri" panose="020F0502020204030204" pitchFamily="34" charset="0"/>
                <a:cs typeface="Times New Roman" panose="02020603050405020304" pitchFamily="18" charset="0"/>
              </a:rPr>
              <a:t>3</a:t>
            </a:r>
            <a:r>
              <a:rPr lang="nl-NL" sz="1800" dirty="0">
                <a:effectLst/>
                <a:latin typeface="Calibri" panose="020F0502020204030204" pitchFamily="34" charset="0"/>
                <a:ea typeface="Calibri" panose="020F0502020204030204" pitchFamily="34" charset="0"/>
                <a:cs typeface="Times New Roman" panose="02020603050405020304" pitchFamily="18" charset="0"/>
              </a:rPr>
              <a:t>: Vraag de deelnemers om na te denken over en te beschrijven hoe hun rolmodel hen kan helpen de effecten van deze nadelen te verkleinen. </a:t>
            </a:r>
          </a:p>
          <a:p>
            <a:pPr>
              <a:lnSpc>
                <a:spcPct val="115000"/>
              </a:lnSpc>
              <a:spcAft>
                <a:spcPts val="600"/>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Stap 4:</a:t>
            </a:r>
            <a:r>
              <a:rPr lang="nl-NL" sz="1800" dirty="0">
                <a:effectLst/>
                <a:latin typeface="Calibri" panose="020F0502020204030204" pitchFamily="34" charset="0"/>
                <a:ea typeface="Calibri" panose="020F0502020204030204" pitchFamily="34" charset="0"/>
                <a:cs typeface="Times New Roman" panose="02020603050405020304" pitchFamily="18" charset="0"/>
              </a:rPr>
              <a:t> Vraag de deelnemers om na te denken over 3 andere kenmerken die volgens hen een rolmodel moet hebben (andere dan de kenmerken die eerder </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zijn genoemd) en deze te noteren.</a:t>
            </a:r>
          </a:p>
          <a:p>
            <a:pPr>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Opmerking: voor de deelnemers die niet kunnen schrijven, zal de moderator een kleine groep samenstellen om de bovengenoemde punten te bespreken. </a:t>
            </a:r>
          </a:p>
          <a:p>
            <a:r>
              <a:rPr lang="nl-NL" sz="1800" i="1" dirty="0">
                <a:effectLst/>
                <a:latin typeface="Calibri" panose="020F0502020204030204" pitchFamily="34" charset="0"/>
                <a:ea typeface="Calibri" panose="020F0502020204030204" pitchFamily="34" charset="0"/>
                <a:cs typeface="Times New Roman" panose="02020603050405020304" pitchFamily="18" charset="0"/>
              </a:rPr>
              <a:t>Stap 5:</a:t>
            </a:r>
            <a:r>
              <a:rPr lang="nl-NL" sz="1800" dirty="0">
                <a:effectLst/>
                <a:latin typeface="Calibri" panose="020F0502020204030204" pitchFamily="34" charset="0"/>
                <a:ea typeface="Calibri" panose="020F0502020204030204" pitchFamily="34" charset="0"/>
                <a:cs typeface="Times New Roman" panose="02020603050405020304" pitchFamily="18" charset="0"/>
              </a:rPr>
              <a:t> De trainer nodigt elke deelnemer (of bij een grote groep: een aantal deelnemers) uit om zijn of haar rolmodel voor de groep te presenteren en te vertellen hoe dit kan helpen bij het werken met jongeren, waarbij alle deelnemers worden betrokken om commentaar te geven en te discussiëren.</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latin typeface="Verdana" panose="020B0604030504040204" pitchFamily="34" charset="0"/>
              </a:rPr>
              <a:t>(</a:t>
            </a:r>
            <a:r>
              <a:rPr lang="en-GB" sz="1800" b="0" i="0" u="none" strike="noStrike" baseline="0" dirty="0" err="1">
                <a:latin typeface="Verdana" panose="020B0604030504040204" pitchFamily="34" charset="0"/>
              </a:rPr>
              <a:t>zie</a:t>
            </a:r>
            <a:r>
              <a:rPr lang="en-GB" sz="1800" b="0" i="0" u="none" strike="noStrike" baseline="0" dirty="0">
                <a:latin typeface="Verdana" panose="020B0604030504040204" pitchFamily="34" charset="0"/>
              </a:rPr>
              <a:t> de </a:t>
            </a:r>
            <a:r>
              <a:rPr lang="en-GB" sz="1800" b="0" i="0" u="none" strike="noStrike" baseline="0" dirty="0" err="1">
                <a:latin typeface="Verdana" panose="020B0604030504040204" pitchFamily="34" charset="0"/>
              </a:rPr>
              <a:t>handleiding</a:t>
            </a:r>
            <a:r>
              <a:rPr lang="en-GB" sz="1800" b="0" i="0" u="none" strike="noStrike" baseline="0" dirty="0">
                <a:latin typeface="Verdana" panose="020B0604030504040204" pitchFamily="34" charset="0"/>
              </a:rPr>
              <a:t> </a:t>
            </a:r>
            <a:r>
              <a:rPr lang="en-GB" sz="1800" b="0" i="0" u="none" strike="noStrike" baseline="0" dirty="0" err="1">
                <a:latin typeface="Verdana" panose="020B0604030504040204" pitchFamily="34" charset="0"/>
              </a:rPr>
              <a:t>voor</a:t>
            </a:r>
            <a:r>
              <a:rPr lang="en-GB" sz="1800" b="0" i="0" u="none" strike="noStrike" baseline="0" dirty="0">
                <a:latin typeface="Verdana" panose="020B0604030504040204" pitchFamily="34" charset="0"/>
              </a:rPr>
              <a:t> </a:t>
            </a:r>
            <a:r>
              <a:rPr lang="en-GB" sz="1800" b="0" i="0" u="none" strike="noStrike" baseline="0" dirty="0" err="1">
                <a:latin typeface="Verdana" panose="020B0604030504040204" pitchFamily="34" charset="0"/>
              </a:rPr>
              <a:t>meer</a:t>
            </a:r>
            <a:r>
              <a:rPr lang="en-GB" sz="1800" b="0" i="0" u="none" strike="noStrike" baseline="0" dirty="0">
                <a:latin typeface="Verdana" panose="020B0604030504040204" pitchFamily="34" charset="0"/>
              </a:rPr>
              <a:t> </a:t>
            </a:r>
            <a:r>
              <a:rPr lang="en-GB" sz="1800" b="0" i="0" u="none" strike="noStrike" baseline="0" dirty="0" err="1">
                <a:latin typeface="Verdana" panose="020B0604030504040204" pitchFamily="34" charset="0"/>
              </a:rPr>
              <a:t>oefeningen</a:t>
            </a:r>
            <a:r>
              <a:rPr lang="en-GB" sz="1800" b="0" i="0" u="none" strike="noStrike" baseline="0" dirty="0">
                <a:latin typeface="Verdana" panose="020B0604030504040204" pitchFamily="34" charset="0"/>
              </a:rPr>
              <a:t>)</a:t>
            </a:r>
          </a:p>
          <a:p>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28</a:t>
            </a:fld>
            <a:endParaRPr lang="en-US" dirty="0"/>
          </a:p>
        </p:txBody>
      </p:sp>
    </p:spTree>
    <p:extLst>
      <p:ext uri="{BB962C8B-B14F-4D97-AF65-F5344CB8AC3E}">
        <p14:creationId xmlns:p14="http://schemas.microsoft.com/office/powerpoint/2010/main" val="1469421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i="0" dirty="0">
                <a:effectLst/>
                <a:latin typeface="Calibri" panose="020F0502020204030204" pitchFamily="34" charset="0"/>
                <a:ea typeface="Calibri" panose="020F0502020204030204" pitchFamily="34" charset="0"/>
                <a:cs typeface="Times New Roman" panose="02020603050405020304" pitchFamily="18" charset="0"/>
              </a:rPr>
              <a:t>Een andere oefening, die vooral voor jongere jeugd geschikt is </a:t>
            </a:r>
            <a:r>
              <a:rPr lang="nl-NL" sz="1800" i="0" dirty="0" err="1">
                <a:effectLst/>
                <a:latin typeface="Calibri" panose="020F0502020204030204" pitchFamily="34" charset="0"/>
                <a:ea typeface="Calibri" panose="020F0502020204030204" pitchFamily="34" charset="0"/>
                <a:cs typeface="Times New Roman" panose="02020603050405020304" pitchFamily="18" charset="0"/>
              </a:rPr>
              <a:t>is</a:t>
            </a:r>
            <a:r>
              <a:rPr lang="nl-NL" sz="1800" i="0" dirty="0">
                <a:effectLst/>
                <a:latin typeface="Calibri" panose="020F0502020204030204" pitchFamily="34" charset="0"/>
                <a:ea typeface="Calibri" panose="020F0502020204030204" pitchFamily="34" charset="0"/>
                <a:cs typeface="Times New Roman" panose="02020603050405020304" pitchFamily="18" charset="0"/>
              </a:rPr>
              <a:t> het M&amp;M’s emotiespel.</a:t>
            </a:r>
          </a:p>
          <a:p>
            <a:pPr>
              <a:lnSpc>
                <a:spcPct val="107000"/>
              </a:lnSpc>
              <a:spcAft>
                <a:spcPts val="800"/>
              </a:spcAft>
            </a:pPr>
            <a:r>
              <a:rPr lang="nl-NL" sz="1800" i="0" dirty="0">
                <a:effectLst/>
                <a:latin typeface="Calibri" panose="020F0502020204030204" pitchFamily="34" charset="0"/>
                <a:ea typeface="Calibri" panose="020F0502020204030204" pitchFamily="34" charset="0"/>
                <a:cs typeface="Times New Roman" panose="02020603050405020304" pitchFamily="18" charset="0"/>
              </a:rPr>
              <a:t>Deel hand-outs uit (zie handleiding) en geef iedereen 6 M&amp;M’s met verschillende kleuren (nog niet opeten!)</a:t>
            </a:r>
          </a:p>
          <a:p>
            <a:pPr>
              <a:lnSpc>
                <a:spcPct val="107000"/>
              </a:lnSpc>
              <a:spcAft>
                <a:spcPts val="800"/>
              </a:spcAft>
            </a:pPr>
            <a:endParaRPr lang="nl-NL" sz="1800" i="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Stap 1</a:t>
            </a:r>
            <a:r>
              <a:rPr lang="nl-NL" sz="1800" dirty="0">
                <a:effectLst/>
                <a:latin typeface="Calibri" panose="020F0502020204030204" pitchFamily="34" charset="0"/>
                <a:ea typeface="Calibri" panose="020F0502020204030204" pitchFamily="34" charset="0"/>
                <a:cs typeface="Times New Roman" panose="02020603050405020304" pitchFamily="18" charset="0"/>
              </a:rPr>
              <a:t>: Vraag de deelnemers om een formulier in te vullen (zie hand-out) in overeenstemming met de opdracht op de dia. Als er een situatie bij een kleur is ingevuld, mag de bijpassende M&amp;M gegeten worden.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Stap 2</a:t>
            </a:r>
            <a:r>
              <a:rPr lang="nl-NL" sz="1800" dirty="0">
                <a:effectLst/>
                <a:latin typeface="Calibri" panose="020F0502020204030204" pitchFamily="34" charset="0"/>
                <a:ea typeface="Calibri" panose="020F0502020204030204" pitchFamily="34" charset="0"/>
                <a:cs typeface="Times New Roman" panose="02020603050405020304" pitchFamily="18" charset="0"/>
              </a:rPr>
              <a:t> - De deelnemers maken duo’s en bespreken hun resultaten, waarbij ze vergelijkbare situaties en ervaringen in kaart brengen.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Volledige</a:t>
            </a:r>
            <a:r>
              <a:rPr lang="en-GB" dirty="0"/>
              <a:t> </a:t>
            </a:r>
            <a:r>
              <a:rPr lang="en-GB" dirty="0" err="1"/>
              <a:t>bron</a:t>
            </a:r>
            <a:r>
              <a:rPr lang="en-GB" dirty="0"/>
              <a:t> </a:t>
            </a:r>
            <a:r>
              <a:rPr lang="en-GB" dirty="0" err="1"/>
              <a:t>origineel</a:t>
            </a:r>
            <a:r>
              <a:rPr lang="nl-NL" sz="1200" i="1" dirty="0">
                <a:latin typeface="Calibri" panose="020F0502020204030204" pitchFamily="34" charset="0"/>
                <a:ea typeface="Calibri" panose="020F0502020204030204" pitchFamily="34" charset="0"/>
                <a:cs typeface="Times New Roman" panose="02020603050405020304" pitchFamily="18" charset="0"/>
              </a:rPr>
              <a:t>: </a:t>
            </a:r>
            <a:r>
              <a:rPr lang="nl-NL" sz="1200" i="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https://hope4hurtingkids.com/emotions/understanding-emotions/emotions-candy-game/</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29</a:t>
            </a:fld>
            <a:endParaRPr lang="en-US"/>
          </a:p>
        </p:txBody>
      </p:sp>
    </p:spTree>
    <p:extLst>
      <p:ext uri="{BB962C8B-B14F-4D97-AF65-F5344CB8AC3E}">
        <p14:creationId xmlns:p14="http://schemas.microsoft.com/office/powerpoint/2010/main" val="2458822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Inleiding – 	de context van deze workshop</a:t>
            </a:r>
          </a:p>
          <a:p>
            <a:r>
              <a:rPr lang="nl-NL" noProof="0" dirty="0"/>
              <a:t>Radicalisering – uitleg over het radicaliseringsproces</a:t>
            </a:r>
          </a:p>
          <a:p>
            <a:r>
              <a:rPr lang="nl-NL" noProof="0" dirty="0"/>
              <a:t>Coaching en ouderschap– wat verstaan we eronder en wat hebben ze te maken met radicalisering?</a:t>
            </a:r>
          </a:p>
          <a:p>
            <a:r>
              <a:rPr lang="nl-NL" noProof="0" dirty="0"/>
              <a:t>Oefeningen – deels om zelf meer grip te krijgen op het onderwerp, deels ook te gebruiken in je omgang met jongeren</a:t>
            </a:r>
          </a:p>
          <a:p>
            <a:r>
              <a:rPr lang="nl-NL" noProof="0" dirty="0"/>
              <a:t>Extra informatie – tips voor goede bronnen van informatie en training</a:t>
            </a:r>
          </a:p>
          <a:p>
            <a:r>
              <a:rPr lang="nl-NL" noProof="0" dirty="0"/>
              <a:t>Feedback – jullie feedback op de oefeningen </a:t>
            </a:r>
          </a:p>
          <a:p>
            <a:endParaRPr lang="nl-NL" noProof="0" dirty="0"/>
          </a:p>
          <a:p>
            <a:r>
              <a:rPr lang="nl-NL" noProof="0" dirty="0"/>
              <a:t>Overkoepelende</a:t>
            </a:r>
            <a:r>
              <a:rPr lang="nl-NL" baseline="0" noProof="0" dirty="0"/>
              <a:t> doelen zijn:</a:t>
            </a:r>
          </a:p>
          <a:p>
            <a:pPr marL="177245" indent="-177245">
              <a:buFontTx/>
              <a:buChar char="-"/>
            </a:pPr>
            <a:r>
              <a:rPr lang="nl-NL" baseline="0" noProof="0" dirty="0"/>
              <a:t>kennis te verkrijgen over radicalisering en de rol die coaches en ouders daarin spelen. </a:t>
            </a:r>
          </a:p>
          <a:p>
            <a:pPr marL="177245" indent="-177245">
              <a:buFontTx/>
              <a:buChar char="-"/>
            </a:pPr>
            <a:r>
              <a:rPr lang="nl-NL" baseline="0" noProof="0" dirty="0"/>
              <a:t>Handvatten te geven hoe je daar met jeugd mee om zou kunnen gaan. </a:t>
            </a:r>
          </a:p>
          <a:p>
            <a:pPr marL="177245" indent="-177245">
              <a:buFontTx/>
              <a:buChar char="-"/>
            </a:pPr>
            <a:r>
              <a:rPr lang="nl-NL" baseline="0" noProof="0" dirty="0"/>
              <a:t>Jullie expertise te gebruiken om van elkaar te leren en de workshop te verbeteren</a:t>
            </a:r>
          </a:p>
          <a:p>
            <a:endParaRPr lang="nl-NL" noProof="0" dirty="0"/>
          </a:p>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2032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We hebben een aantal oefeningen uitgewerkt. Kies evt. een andere oefening uit de handleiding  die past bij jouw wensen en doelgroep. Hierbij kun je deze dia gebruiken om de opdracht uit te leggen.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30</a:t>
            </a:fld>
            <a:endParaRPr lang="en-US" dirty="0"/>
          </a:p>
        </p:txBody>
      </p:sp>
    </p:spTree>
    <p:extLst>
      <p:ext uri="{BB962C8B-B14F-4D97-AF65-F5344CB8AC3E}">
        <p14:creationId xmlns:p14="http://schemas.microsoft.com/office/powerpoint/2010/main" val="2477822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Eén van de doelen van deze workshop is om de betreffende workshop en oefeningen te introduceren aan collega’s die de workshop (of delen ervan) zelf zouden kunnen geven. Het materiaal van deze en de andere 6 workshops is (in het Nederlands) te vinden op https://www.firstlinepractitioners.com/ en op https://www.traininghermes.eu/ (als onderdeel van module 4 van de e-</a:t>
            </a:r>
            <a:r>
              <a:rPr lang="nl-NL" noProof="0" dirty="0" err="1"/>
              <a:t>learning</a:t>
            </a:r>
            <a:r>
              <a:rPr lang="nl-NL" noProof="0" dirty="0"/>
              <a:t>).</a:t>
            </a:r>
          </a:p>
          <a:p>
            <a:endParaRPr lang="nl-NL" noProof="0" dirty="0"/>
          </a:p>
          <a:p>
            <a:endParaRPr lang="nl-NL" b="1" noProof="0" dirty="0"/>
          </a:p>
          <a:p>
            <a:r>
              <a:rPr lang="nl-NL" b="1" noProof="0" dirty="0"/>
              <a:t>@trainer: klik op de afbeeldingen</a:t>
            </a:r>
          </a:p>
          <a:p>
            <a:r>
              <a:rPr lang="nl-NL" noProof="0" dirty="0"/>
              <a:t>https://www.firstlinepractitioners.com/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Laat svp zien waar alles staat, wijs ook op het evaluatiemateriaal</a:t>
            </a:r>
          </a:p>
          <a:p>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Aanvullende informatie kun je vinden op het EU trainingsplatform Hermes. https://www.traininghermes.eu/</a:t>
            </a:r>
          </a:p>
          <a:p>
            <a:r>
              <a:rPr lang="nl-NL" noProof="0" dirty="0"/>
              <a:t>Je kunt je makkelijk (en gratis) inschrijven voor de e-</a:t>
            </a:r>
            <a:r>
              <a:rPr lang="nl-NL" noProof="0" dirty="0" err="1"/>
              <a:t>learning</a:t>
            </a:r>
            <a:r>
              <a:rPr lang="nl-NL" noProof="0" dirty="0"/>
              <a:t> </a:t>
            </a:r>
          </a:p>
          <a:p>
            <a:endParaRPr lang="nl-NL" noProof="0" dirty="0"/>
          </a:p>
          <a:p>
            <a:r>
              <a:rPr lang="nl-NL" noProof="0" dirty="0"/>
              <a:t>Zorg dat je zelf vooraf een account hebt aangemaakt zodat je de e-</a:t>
            </a:r>
            <a:r>
              <a:rPr lang="nl-NL" noProof="0" dirty="0" err="1"/>
              <a:t>learning</a:t>
            </a:r>
            <a:r>
              <a:rPr lang="nl-NL" noProof="0" dirty="0"/>
              <a:t> kunt laten zien</a:t>
            </a:r>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31</a:t>
            </a:fld>
            <a:endParaRPr lang="en-US" dirty="0"/>
          </a:p>
        </p:txBody>
      </p:sp>
    </p:spTree>
    <p:extLst>
      <p:ext uri="{BB962C8B-B14F-4D97-AF65-F5344CB8AC3E}">
        <p14:creationId xmlns:p14="http://schemas.microsoft.com/office/powerpoint/2010/main" val="4072684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Een ander doel van vandaag is te laten zien waar andere toegankelijke en bruikbare informatie en interventies te vinden zijn. Dit is een selectie van de websites waar je veel materiaal kunt vinden.</a:t>
            </a:r>
          </a:p>
          <a:p>
            <a:endParaRPr lang="en-US" dirty="0"/>
          </a:p>
          <a:p>
            <a:endParaRPr lang="en-US" dirty="0"/>
          </a:p>
          <a:p>
            <a:r>
              <a:rPr lang="en-US" b="1" dirty="0"/>
              <a:t>@trainer: (</a:t>
            </a:r>
            <a:r>
              <a:rPr lang="en-US" b="1" dirty="0" err="1"/>
              <a:t>klik</a:t>
            </a:r>
            <a:r>
              <a:rPr lang="en-US" b="1" dirty="0"/>
              <a:t> </a:t>
            </a:r>
            <a:r>
              <a:rPr lang="en-US" b="1" dirty="0" err="1"/>
              <a:t>evt</a:t>
            </a:r>
            <a:r>
              <a:rPr lang="en-US" b="1" dirty="0"/>
              <a:t>. op de </a:t>
            </a:r>
            <a:r>
              <a:rPr lang="en-US" b="1" dirty="0" err="1"/>
              <a:t>afbeeldingen</a:t>
            </a:r>
            <a:r>
              <a:rPr lang="en-US" b="1" dirty="0"/>
              <a:t> </a:t>
            </a:r>
            <a:r>
              <a:rPr lang="en-US" b="1" dirty="0" err="1"/>
              <a:t>en</a:t>
            </a:r>
            <a:r>
              <a:rPr lang="en-US" b="1" dirty="0"/>
              <a:t>) </a:t>
            </a:r>
            <a:r>
              <a:rPr lang="en-US" b="1" dirty="0" err="1"/>
              <a:t>vertel</a:t>
            </a:r>
            <a:r>
              <a:rPr lang="en-US" b="1" dirty="0"/>
              <a:t> </a:t>
            </a:r>
            <a:r>
              <a:rPr lang="en-US" b="1" dirty="0" err="1"/>
              <a:t>iets</a:t>
            </a:r>
            <a:r>
              <a:rPr lang="en-US" b="1" dirty="0"/>
              <a:t> over </a:t>
            </a:r>
            <a:r>
              <a:rPr lang="en-US" b="1" dirty="0" err="1"/>
              <a:t>elke</a:t>
            </a:r>
            <a:r>
              <a:rPr lang="en-US" b="1" dirty="0"/>
              <a:t> site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https://terratoolkit.eu/download_teachers/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https://www.socialestabiliteit.nl/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https://www.kis.nl/publicatie/zicht-op-radicalisering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rPr>
              <a:t>https://www.nji.nl/nl/Kennis/Dossier/Radicalisering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rPr>
              <a:t>https://ter-info.nl/home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https://ec.europa.eu/home-affairs/what-we-do/networks/radicalisation_awareness_network/ran-best-practices_en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32</a:t>
            </a:fld>
            <a:endParaRPr lang="en-US" dirty="0"/>
          </a:p>
        </p:txBody>
      </p:sp>
    </p:spTree>
    <p:extLst>
      <p:ext uri="{BB962C8B-B14F-4D97-AF65-F5344CB8AC3E}">
        <p14:creationId xmlns:p14="http://schemas.microsoft.com/office/powerpoint/2010/main" val="3932061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noProof="0" dirty="0"/>
              <a:t>@trainer</a:t>
            </a:r>
          </a:p>
          <a:p>
            <a:r>
              <a:rPr lang="nl-NL" noProof="0" dirty="0"/>
              <a:t>Pak het evaluatieformulier erbij (als je dat gebruikt). Leg uit dat bij de evaluatie van de oefeningen deze nummers gebruikt kunnen worden als mensen er iets specifieks over willen zeggen</a:t>
            </a:r>
          </a:p>
          <a:p>
            <a:endParaRPr lang="nl-NL" noProof="0" dirty="0"/>
          </a:p>
          <a:p>
            <a:r>
              <a:rPr lang="nl-NL" noProof="0" dirty="0"/>
              <a:t>Hebben ze geholpen bij het grip krijgen op het concept?</a:t>
            </a:r>
          </a:p>
          <a:p>
            <a:r>
              <a:rPr lang="nl-NL" noProof="0" dirty="0"/>
              <a:t>Zijn ze bruikbaar voor gebruik met jongeren.</a:t>
            </a:r>
          </a:p>
          <a:p>
            <a:r>
              <a:rPr lang="nl-NL" noProof="0" dirty="0"/>
              <a:t>Welke kun je in je werk (of privé) gebruiken?</a:t>
            </a:r>
          </a:p>
          <a:p>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Gebruik de resultaten voor jezelf om de workshop te verbeteren.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Als je andere oefeningen hebt gebruikt, kun je die hier toevoegen.</a:t>
            </a:r>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33</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om </a:t>
            </a:r>
            <a:r>
              <a:rPr lang="en-US" dirty="0" err="1"/>
              <a:t>bepaalde</a:t>
            </a:r>
            <a:r>
              <a:rPr lang="en-US" dirty="0"/>
              <a:t> </a:t>
            </a:r>
            <a:r>
              <a:rPr lang="en-US" dirty="0" err="1"/>
              <a:t>onderwerpen</a:t>
            </a:r>
            <a:r>
              <a:rPr lang="en-US" dirty="0"/>
              <a:t> </a:t>
            </a:r>
            <a:r>
              <a:rPr lang="en-US" dirty="0" err="1"/>
              <a:t>nog</a:t>
            </a:r>
            <a:r>
              <a:rPr lang="en-US" dirty="0"/>
              <a:t> wat </a:t>
            </a:r>
            <a:r>
              <a:rPr lang="en-US" dirty="0" err="1"/>
              <a:t>meer</a:t>
            </a:r>
            <a:r>
              <a:rPr lang="en-US" dirty="0"/>
              <a:t> </a:t>
            </a:r>
            <a:r>
              <a:rPr lang="en-US" dirty="0" err="1"/>
              <a:t>te</a:t>
            </a:r>
            <a:r>
              <a:rPr lang="en-US" dirty="0"/>
              <a:t> </a:t>
            </a:r>
            <a:r>
              <a:rPr lang="en-US" dirty="0" err="1"/>
              <a:t>consolideren</a:t>
            </a:r>
            <a:r>
              <a:rPr lang="en-US" dirty="0"/>
              <a:t> </a:t>
            </a:r>
            <a:r>
              <a:rPr lang="en-US" dirty="0" err="1"/>
              <a:t>en</a:t>
            </a:r>
            <a:r>
              <a:rPr lang="en-US" dirty="0"/>
              <a:t> </a:t>
            </a:r>
            <a:r>
              <a:rPr lang="en-US" dirty="0" err="1"/>
              <a:t>ook</a:t>
            </a:r>
            <a:r>
              <a:rPr lang="en-US" dirty="0"/>
              <a:t> om met </a:t>
            </a:r>
            <a:r>
              <a:rPr lang="en-US" dirty="0" err="1"/>
              <a:t>iets</a:t>
            </a:r>
            <a:r>
              <a:rPr lang="en-US" dirty="0"/>
              <a:t> </a:t>
            </a:r>
            <a:r>
              <a:rPr lang="en-US" dirty="0" err="1"/>
              <a:t>positiefs</a:t>
            </a:r>
            <a:r>
              <a:rPr lang="en-US" dirty="0"/>
              <a:t> </a:t>
            </a:r>
            <a:r>
              <a:rPr lang="en-US" dirty="0" err="1"/>
              <a:t>te</a:t>
            </a:r>
            <a:r>
              <a:rPr lang="en-US" dirty="0"/>
              <a:t> </a:t>
            </a:r>
            <a:r>
              <a:rPr lang="en-US" dirty="0" err="1"/>
              <a:t>eindigen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5870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550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dirty="0"/>
              <a:t>Radicalisering kan overal plaatsvinden en gebeurt op basis van allerlei ideologieën. Je hebt zowel rechts, links, religieus als single-issue radicalisering.</a:t>
            </a:r>
          </a:p>
          <a:p>
            <a:endParaRPr lang="nl-NL" dirty="0"/>
          </a:p>
          <a:p>
            <a:r>
              <a:rPr lang="nl-NL" dirty="0"/>
              <a:t>Een van de kernvragen die gesteld wordt is: Waarom radicaliseren mensen? </a:t>
            </a:r>
          </a:p>
          <a:p>
            <a:endParaRPr lang="nl-NL" dirty="0"/>
          </a:p>
          <a:p>
            <a:r>
              <a:rPr lang="nl-NL" dirty="0"/>
              <a:t>Klik + Vraag de deelnemers te noteren wat hen opvalt in deze clip:</a:t>
            </a:r>
            <a:endParaRPr lang="en-GB" dirty="0"/>
          </a:p>
          <a:p>
            <a:endParaRPr lang="en-GB" dirty="0"/>
          </a:p>
          <a:p>
            <a:r>
              <a:rPr lang="en-GB" dirty="0" err="1"/>
              <a:t>Klik</a:t>
            </a:r>
            <a:r>
              <a:rPr lang="en-GB" dirty="0"/>
              <a:t> op ‘</a:t>
            </a:r>
            <a:r>
              <a:rPr lang="en-GB" dirty="0" err="1"/>
              <a:t>Waarom</a:t>
            </a:r>
            <a:r>
              <a:rPr lang="en-GB" dirty="0"/>
              <a:t>?’</a:t>
            </a:r>
            <a:endParaRPr lang="en-GB"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endParaRPr>
          </a:p>
          <a:p>
            <a:r>
              <a:rPr lang="en-GB" dirty="0">
                <a:hlinkClick r:id="rId3"/>
              </a:rPr>
              <a:t>https://www.youtube.com/watch?v=NFrU9egvhbs</a:t>
            </a:r>
            <a:r>
              <a:rPr lang="en-GB" dirty="0"/>
              <a:t> (3.53m clip from FAST- Families against Stress and Trauma, about British young people who travelled to Syria, unexpected to their families)</a:t>
            </a:r>
          </a:p>
          <a:p>
            <a:endParaRPr lang="en-GB" dirty="0"/>
          </a:p>
          <a:p>
            <a:endParaRPr lang="en-GB" dirty="0"/>
          </a:p>
          <a:p>
            <a:r>
              <a:rPr lang="nl-NL" dirty="0"/>
              <a:t>Vraag achteraf wat ze hebben opgemerkt (verbind het later met de volgende dia)</a:t>
            </a:r>
          </a:p>
          <a:p>
            <a:endParaRPr lang="en-GB" dirty="0"/>
          </a:p>
          <a:p>
            <a:r>
              <a:rPr lang="en-GB" b="1" dirty="0"/>
              <a:t>@trainer:</a:t>
            </a:r>
          </a:p>
          <a:p>
            <a:r>
              <a:rPr lang="nl-NL" dirty="0"/>
              <a:t>Doel van deze dia is om de groep op te warmen over het onderwerp radicalisering en hen bewust te maken van de vele ideologieën en causale factoren</a:t>
            </a:r>
          </a:p>
          <a:p>
            <a:r>
              <a:rPr lang="nl-NL" dirty="0"/>
              <a:t>Deze oefening duurt ongeveer 15-20 minuten.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Als deelnemers al een andere workshop hebben gegaan, zijn de meeste van de volgende sheets (5 t/m 23) herhaling. Je zou een korte herhaling kunnen geven, of bij de deelnemers uitvragen hoeveel ze nog terug kunnen halen.</a:t>
            </a:r>
            <a:endParaRPr lang="en-GB" baseline="0" noProof="0" dirty="0"/>
          </a:p>
          <a:p>
            <a:endParaRPr lang="en-GB" dirty="0"/>
          </a:p>
          <a:p>
            <a:r>
              <a:rPr lang="en-GB" dirty="0" err="1"/>
              <a:t>Volledige</a:t>
            </a:r>
            <a:r>
              <a:rPr lang="en-GB" dirty="0"/>
              <a:t> </a:t>
            </a:r>
            <a:r>
              <a:rPr lang="en-GB" dirty="0" err="1"/>
              <a:t>bronnen</a:t>
            </a:r>
            <a:r>
              <a:rPr lang="en-GB" dirty="0"/>
              <a:t> </a:t>
            </a:r>
            <a:r>
              <a:rPr lang="en-GB" dirty="0" err="1"/>
              <a:t>afbeeldingen</a:t>
            </a:r>
            <a:r>
              <a:rPr lang="en-GB" dirty="0"/>
              <a:t>: </a:t>
            </a:r>
          </a:p>
          <a:p>
            <a:pPr marL="228600" indent="-228600">
              <a:buAutoNum type="arabicPeriod"/>
            </a:pPr>
            <a:r>
              <a:rPr lang="en-GB" sz="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https://www.shutterstock.com/nl/image-photo/washington-dc-usa-dec-12-2020-1873617571 (12 Dec 2020, Proud Boys in Washington)</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https://www.shutterstock.com/nl/image-photo/denver-co-usa-june-10-2017-1472772446 Masked Antifa l</a:t>
            </a:r>
            <a:r>
              <a:rPr lang="en-GB" dirty="0"/>
              <a:t>eft-wing militants protesting at Trump </a:t>
            </a:r>
            <a:r>
              <a:rPr lang="en-GB" b="0" dirty="0"/>
              <a:t>rally </a:t>
            </a:r>
            <a:r>
              <a:rPr lang="en-US" b="0" i="0" dirty="0">
                <a:effectLst/>
                <a:latin typeface="Roboto"/>
              </a:rPr>
              <a:t>Denver, CO, USA. June 10 2017.</a:t>
            </a:r>
            <a:endParaRPr lang="en-GB" dirty="0">
              <a:hlinkClick r:id="rId4"/>
            </a:endParaRPr>
          </a:p>
          <a:p>
            <a:pPr marL="228600" indent="-228600">
              <a:buAutoNum type="arabicPeriod"/>
            </a:pPr>
            <a:r>
              <a:rPr lang="en-GB" b="0" i="0" dirty="0">
                <a:solidFill>
                  <a:srgbClr val="333333"/>
                </a:solidFill>
                <a:effectLst/>
                <a:latin typeface="TimesDigitalW04-Regular"/>
              </a:rPr>
              <a:t>https://www.hiclipart.com/free-transparent-background-png-clipart-ybpcm, Islamic extremist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https://www.shutterstock.com/nl/image-photo/mexico-city-03082020-woman-belonging-radical-1669444774 </a:t>
            </a:r>
            <a:r>
              <a:rPr lang="en-US" sz="1800" b="0" i="0" dirty="0">
                <a:effectLst/>
                <a:latin typeface="Roboto"/>
              </a:rPr>
              <a:t>Mexico City, Mexico, 03/08/2020: woman belonging to a radical feminist group is seen destroying a glass window during the women’s day protest</a:t>
            </a:r>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4</a:t>
            </a:fld>
            <a:endParaRPr lang="en-US"/>
          </a:p>
        </p:txBody>
      </p:sp>
    </p:spTree>
    <p:extLst>
      <p:ext uri="{BB962C8B-B14F-4D97-AF65-F5344CB8AC3E}">
        <p14:creationId xmlns:p14="http://schemas.microsoft.com/office/powerpoint/2010/main" val="124775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indent="0">
              <a:buFont typeface="Arial" panose="020B0604020202020204" pitchFamily="34" charset="0"/>
              <a:buNone/>
            </a:pPr>
            <a:endParaRPr lang="nl-NL" dirty="0"/>
          </a:p>
          <a:p>
            <a:r>
              <a:rPr lang="nl-NL" noProof="0" dirty="0"/>
              <a:t>Deze workshop is gemaakt binnen het project ARMOUR. Na interviews en focusgroepen met professionals zijn 7 workshops samengesteld die getest zijn in zogenaamde </a:t>
            </a:r>
            <a:r>
              <a:rPr lang="nl-NL" i="1" noProof="0" dirty="0" err="1"/>
              <a:t>experimental</a:t>
            </a:r>
            <a:r>
              <a:rPr lang="nl-NL" i="1" noProof="0" dirty="0"/>
              <a:t> labs</a:t>
            </a:r>
            <a:r>
              <a:rPr lang="nl-NL" noProof="0" dirty="0"/>
              <a:t>.</a:t>
            </a:r>
            <a:r>
              <a:rPr lang="nl-NL" baseline="0" noProof="0" dirty="0"/>
              <a:t> De eerste drie zijn gericht op individuele vaardigheden, de tweede groep gaat over het versterken van de gemeenschap  en de laatste workshop gaat in op hoe de overheid het beste kan reageren op incidenten.</a:t>
            </a:r>
          </a:p>
          <a:p>
            <a:endParaRPr lang="nl-NL" baseline="0" noProof="0" dirty="0"/>
          </a:p>
          <a:p>
            <a:r>
              <a:rPr lang="nl-NL" baseline="0" noProof="0" dirty="0"/>
              <a:t>Deze onderwerpen zijn gekozen omdat ze relevant blijken te zijn in het radicaliseringsproces.</a:t>
            </a:r>
            <a:endParaRPr lang="nl-NL" noProof="0" dirty="0"/>
          </a:p>
          <a:p>
            <a:endParaRPr lang="nl-NL" noProof="0" dirty="0"/>
          </a:p>
          <a:p>
            <a:r>
              <a:rPr lang="nl-NL" sz="1800" b="0" i="0" u="none" strike="noStrike" baseline="0" dirty="0">
                <a:solidFill>
                  <a:srgbClr val="000000"/>
                </a:solidFill>
                <a:latin typeface="Calibri" panose="020F0502020204030204" pitchFamily="34" charset="0"/>
              </a:rPr>
              <a:t>Deze workshop draait om coaching en ouderschap, en biedt een aantal vaardigheden die eerstelijnsprofessionals en ouders kunnen helpen om jongeren te steunen in het ontwikkelen van een positieve identiteit.</a:t>
            </a:r>
          </a:p>
          <a:p>
            <a:r>
              <a:rPr lang="nl-NL" sz="1800" b="0" i="0" u="none" strike="noStrike" baseline="0" dirty="0">
                <a:solidFill>
                  <a:srgbClr val="000000"/>
                </a:solidFill>
                <a:latin typeface="Calibri" panose="020F0502020204030204" pitchFamily="34" charset="0"/>
              </a:rPr>
              <a:t> </a:t>
            </a:r>
            <a:endParaRPr lang="nl-NL"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noProof="0"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Het idee is dat je door het volgen van deze workshop, je deze zelf kunt geven aan je collega's of aan jongeren. Ook kun je de oefeningen in je werk betrekken.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Om effect te hebben op radicalisering moeten de workshops/oefeningen zoveel mogelijk gecombineerd en herhaaldelijk aan jongeren worden gegeven.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Als deelnemers al een andere workshop hebben gegaan, zijn de meeste van de volgende sheets (5 t/m 23) herhaling. Je zou een korte herhaling kunnen geven, of bij de deelnemers uitvragen hoeveel ze nog terug kunnen halen.</a:t>
            </a:r>
            <a:endParaRPr lang="en-GB"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endParaRPr lang="nl-NL" baseline="0" noProof="0" dirty="0"/>
          </a:p>
          <a:p>
            <a:endParaRPr lang="en-GB" baseline="0" noProof="0" dirty="0"/>
          </a:p>
          <a:p>
            <a:pPr marL="0" indent="0">
              <a:buFont typeface="Arial" panose="020B0604020202020204" pitchFamily="34" charset="0"/>
              <a:buNone/>
            </a:pPr>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nl-NL" smtClean="0"/>
              <a:t>5</a:t>
            </a:fld>
            <a:endParaRPr lang="nl-NL"/>
          </a:p>
        </p:txBody>
      </p:sp>
    </p:spTree>
    <p:extLst>
      <p:ext uri="{BB962C8B-B14F-4D97-AF65-F5344CB8AC3E}">
        <p14:creationId xmlns:p14="http://schemas.microsoft.com/office/powerpoint/2010/main" val="2085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In het tweede deel gaan we het hebben over radicalisering. Wat is radicalisering?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Er bestaan veel definities van radicalisering (echt héél veel). Dit is de definitie die wordt gebruikt door de Europese Commissie (2020). Preventie van radicalisering. Opgehaald </a:t>
            </a:r>
            <a:r>
              <a:rPr lang="en-GB" sz="1200" dirty="0">
                <a:effectLst/>
                <a:latin typeface="Calibri" panose="020F0502020204030204" pitchFamily="34" charset="0"/>
                <a:ea typeface="Calibri" panose="020F0502020204030204" pitchFamily="34" charset="0"/>
                <a:cs typeface="Calibri" panose="020F0502020204030204" pitchFamily="34" charset="0"/>
              </a:rPr>
              <a:t>27 </a:t>
            </a:r>
            <a:r>
              <a:rPr lang="en-GB" sz="1200" dirty="0" err="1">
                <a:effectLst/>
                <a:latin typeface="Calibri" panose="020F0502020204030204" pitchFamily="34" charset="0"/>
                <a:ea typeface="Calibri" panose="020F0502020204030204" pitchFamily="34" charset="0"/>
                <a:cs typeface="Calibri" panose="020F0502020204030204" pitchFamily="34" charset="0"/>
              </a:rPr>
              <a:t>mei</a:t>
            </a:r>
            <a:r>
              <a:rPr lang="en-GB" sz="1200" dirty="0">
                <a:effectLst/>
                <a:latin typeface="Calibri" panose="020F0502020204030204" pitchFamily="34" charset="0"/>
                <a:ea typeface="Calibri" panose="020F0502020204030204" pitchFamily="34" charset="0"/>
                <a:cs typeface="Calibri" panose="020F0502020204030204" pitchFamily="34" charset="0"/>
              </a:rPr>
              <a:t> 2020 van </a:t>
            </a:r>
            <a:r>
              <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https://ec.europa.eu/home-affairs/what-we-do/policies/crisis-and-terrorism/radicalisation_en</a:t>
            </a:r>
            <a:r>
              <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Deze definitie bevat een aantal onderdelen die in de meeste definities terugkomen. Vraag: Wat valt de deelnemers op? (proces, radicale ideologie, geweld, speciaal doel).</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Nu naar een aantal verwante begrippen die vaak door elkaar worden gebruikt</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noProof="0" dirty="0"/>
          </a:p>
          <a:p>
            <a:pPr fontAlgn="t"/>
            <a:endParaRPr lang="nl-NL" sz="1000" b="1" i="0" kern="1200" dirty="0">
              <a:solidFill>
                <a:schemeClr val="tx1"/>
              </a:solidFill>
              <a:effectLst/>
              <a:latin typeface="Arial" charset="0"/>
              <a:ea typeface="+mn-ea"/>
              <a:cs typeface="Arial" charset="0"/>
            </a:endParaRPr>
          </a:p>
          <a:p>
            <a:endParaRPr lang="en-US" dirty="0"/>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1639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nl-NL" sz="1200" b="0" i="0" kern="1200" noProof="0" dirty="0">
                <a:solidFill>
                  <a:schemeClr val="tx1"/>
                </a:solidFill>
                <a:effectLst/>
                <a:latin typeface="+mn-lt"/>
                <a:ea typeface="+mn-ea"/>
                <a:cs typeface="+mn-cs"/>
              </a:rPr>
              <a:t>Laat eerst de uitleg van de begrippen zien en geef dan de volgende opdracht.</a:t>
            </a:r>
          </a:p>
          <a:p>
            <a:pPr fontAlgn="t"/>
            <a:r>
              <a:rPr lang="nl-NL" sz="1200" b="0" i="0" kern="1200" noProof="0" dirty="0">
                <a:solidFill>
                  <a:schemeClr val="tx1"/>
                </a:solidFill>
                <a:effectLst/>
                <a:latin typeface="+mn-lt"/>
                <a:ea typeface="+mn-ea"/>
                <a:cs typeface="+mn-cs"/>
              </a:rPr>
              <a:t>In tweetallen: bedenk een voorbeeld voor ieder van deze begrippen. </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Realiseer je dat de meerderheid van activisten en extremisten nooit tot geweld zal overgaan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Een ander gerelateerd concept is polarisatie</a:t>
            </a:r>
          </a:p>
          <a:p>
            <a:pPr fontAlgn="t"/>
            <a:endParaRPr lang="en-US" b="0" dirty="0"/>
          </a:p>
          <a:p>
            <a:pPr fontAlgn="t"/>
            <a:r>
              <a:rPr lang="nl-NL" sz="1200" b="1" i="0" kern="1200" noProof="0" dirty="0">
                <a:solidFill>
                  <a:schemeClr val="tx1"/>
                </a:solidFill>
                <a:effectLst/>
                <a:latin typeface="+mn-lt"/>
                <a:ea typeface="+mn-ea"/>
                <a:cs typeface="+mn-cs"/>
              </a:rPr>
              <a:t>@Trainer: Achtergrond</a:t>
            </a:r>
          </a:p>
          <a:p>
            <a:pPr fontAlgn="t"/>
            <a:endParaRPr lang="nl-NL" sz="1200" b="1" i="0" kern="1200" noProof="0" dirty="0">
              <a:solidFill>
                <a:schemeClr val="tx1"/>
              </a:solidFill>
              <a:effectLst/>
              <a:latin typeface="+mn-lt"/>
              <a:ea typeface="+mn-ea"/>
              <a:cs typeface="+mn-cs"/>
            </a:endParaRPr>
          </a:p>
          <a:p>
            <a:pPr fontAlgn="t"/>
            <a:r>
              <a:rPr lang="nl-NL" sz="1200" b="1" i="0" kern="1200" noProof="0" dirty="0">
                <a:solidFill>
                  <a:schemeClr val="tx1"/>
                </a:solidFill>
                <a:effectLst/>
                <a:latin typeface="+mn-lt"/>
                <a:ea typeface="+mn-ea"/>
                <a:cs typeface="+mn-cs"/>
              </a:rPr>
              <a:t>Activisme, extremisme, gewelddadig extremisme en terrorisme</a:t>
            </a:r>
          </a:p>
          <a:p>
            <a:pPr fontAlgn="t"/>
            <a:r>
              <a:rPr lang="nl-NL" sz="1200" b="0" i="0" kern="1200" noProof="0" dirty="0">
                <a:solidFill>
                  <a:schemeClr val="tx1"/>
                </a:solidFill>
                <a:effectLst/>
                <a:latin typeface="+mn-lt"/>
                <a:ea typeface="+mn-ea"/>
                <a:cs typeface="+mn-cs"/>
              </a:rPr>
              <a:t>(Extreem-)rechtse of (extreem-)linkse partijen of organisaties die opereren binnen het kader van de democratische rechtsorde vallen natuurlijk niet onder de noemer ‘extremisme’. De inlichtingendienst onderzoekt ook geen activisme, omdat activisme geen ondemocratische doelen nastreeft en geen ondemocratische methoden gebruikt. Activisme vindt plaats binnen het kader van de democratische rechtsorde. Activisten die radicaliseren tot extremisten kunnen onder de aandacht van de inlichtingendienst komen. Extremisme in zijn meest extreme vorm kan leiden tot terrorisme als er maatschappij-ontwrichtende schade wordt veroorzaakt en/of als grote groepen mensen bang worden.</a:t>
            </a:r>
          </a:p>
          <a:p>
            <a:r>
              <a:rPr lang="nl-NL" noProof="0" dirty="0">
                <a:hlinkClick r:id="rId3"/>
              </a:rPr>
              <a:t>https://www.aivd.nl/onderwerpen/extremisme/</a:t>
            </a:r>
            <a:endParaRPr lang="nl-NL" noProof="0" dirty="0"/>
          </a:p>
          <a:p>
            <a:r>
              <a:rPr lang="nl-NL" noProof="0" dirty="0"/>
              <a:t>Zie ook de e-</a:t>
            </a:r>
            <a:r>
              <a:rPr lang="nl-NL" noProof="0" dirty="0" err="1"/>
              <a:t>learning</a:t>
            </a:r>
            <a:r>
              <a:rPr lang="nl-NL" noProof="0" dirty="0"/>
              <a:t> op https://www.traininghermes.eu/voor een goede uitleg over deze begrippen</a:t>
            </a:r>
          </a:p>
          <a:p>
            <a:pPr fontAlgn="t"/>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7943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Polarisatie is de verscherping van tegenstellingen tussen groepen in de samenleving die kan resulteren in spanningen tussen deze groepen. Als polarisatie zo erg wordt dat ze leidt tot bedreigende situaties, wordt het wel een probleem. Sommige personen of groeperingen polariseren bewust om de voedingsbodem voor extremisme en geweld te vergroten.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Er wordt aangenomen dat radicalisering makkelijker optreedt in een gepolariseerde maatschappij</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fontAlgn="t"/>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2662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nl-NL" b="0" noProof="0" dirty="0"/>
              <a:t>Polarisatie kan gezien worden als een kenmerk van de maatschappelijke omgeving waarin het proces van radicalisering plaatsvindt. Hoe meer gepolariseerd een maatschappij is, hoe meer de ontwikkeling van activist tot terrorist gestimuleerd kan worden.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@trainer</a:t>
            </a:r>
          </a:p>
          <a:p>
            <a:pPr marL="0" marR="0" lvl="0" indent="0" algn="l" defTabSz="914400" rtl="0" eaLnBrk="1" fontAlgn="t" latinLnBrk="0" hangingPunct="1">
              <a:lnSpc>
                <a:spcPct val="100000"/>
              </a:lnSpc>
              <a:spcBef>
                <a:spcPts val="0"/>
              </a:spcBef>
              <a:spcAft>
                <a:spcPts val="0"/>
              </a:spcAft>
              <a:buClrTx/>
              <a:buSzTx/>
              <a:buFontTx/>
              <a:buNone/>
              <a:tabLst/>
              <a:defRPr/>
            </a:pPr>
            <a:r>
              <a:rPr lang="en-GB" dirty="0"/>
              <a:t>Clip: https://youtu.be/Pt8CxAo_w8Y (5.03)</a:t>
            </a:r>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(let erop dat je online, bij het delen van de </a:t>
            </a:r>
            <a:r>
              <a:rPr lang="nl-NL" dirty="0" err="1"/>
              <a:t>powerpoint</a:t>
            </a:r>
            <a:r>
              <a:rPr lang="nl-NL" dirty="0"/>
              <a:t> aangeeft dat het geluid ook gedeeld moet worden, vinkje onderaan)</a:t>
            </a:r>
          </a:p>
          <a:p>
            <a:pPr fontAlgn="t"/>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8112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68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0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‹nr.›</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747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46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326146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‹nr.›</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74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79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06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‹nr.›</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01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61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‹nr.›</a:t>
            </a:fld>
            <a:endParaRPr lang="en-US" dirty="0"/>
          </a:p>
        </p:txBody>
      </p:sp>
    </p:spTree>
    <p:extLst>
      <p:ext uri="{BB962C8B-B14F-4D97-AF65-F5344CB8AC3E}">
        <p14:creationId xmlns:p14="http://schemas.microsoft.com/office/powerpoint/2010/main" val="31844372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qkIqX6LkLeo?feature=oembed" TargetMode="Externa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ideo" Target="https://www.youtube.com/embed/cCk--RCkaOU?start=70&amp;feature=oembed" TargetMode="Externa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7Qm49T9C2s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ideo" Target="https://www.youtube.com/embed/fVaFmcT7ssg?feature=oembed" TargetMode="Externa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ideo" Target="https://www.youtube.com/embed/kHszRyuR2Ic?feature=oembed" TargetMode="Externa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hope4hurtingkids.com/emotions/understanding-emotions/emotions-candy-game/"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firstlinepractitioners.com/"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hyperlink" Target="https://www.traininghermes.eu/" TargetMode="Externa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s://www.socialestabiliteit.nl/" TargetMode="External"/><Relationship Id="rId3" Type="http://schemas.openxmlformats.org/officeDocument/2006/relationships/hyperlink" Target="https://www.kis.nl/publicatie/zicht-op-radicalisering" TargetMode="External"/><Relationship Id="rId7" Type="http://schemas.openxmlformats.org/officeDocument/2006/relationships/hyperlink" Target="https://ter-info.nl/home" TargetMode="External"/><Relationship Id="rId12"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hyperlink" Target="https://ec.europa.eu/home-affairs/what-we-do/networks/radicalisation_awareness_network/ran-best-practices_en" TargetMode="External"/><Relationship Id="rId5" Type="http://schemas.openxmlformats.org/officeDocument/2006/relationships/hyperlink" Target="https://www.nji.nl/nl/Kennis/Dossier/Radicalisering" TargetMode="External"/><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hyperlink" Target="https://terratoolkit.eu/download_teachers/" TargetMode="External"/><Relationship Id="rId14" Type="http://schemas.openxmlformats.org/officeDocument/2006/relationships/image" Target="../media/image4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youtube.com/watch?v=NFrU9egvhbs" TargetMode="External"/><Relationship Id="rId5" Type="http://schemas.openxmlformats.org/officeDocument/2006/relationships/image" Target="../media/image20.pn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ideo" Target="https://www.youtube.com/embed/Pt8CxAo_w8Y?feature=oembed" TargetMode="Externa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4"/>
            <a:ext cx="7772400" cy="1295396"/>
          </a:xfrm>
          <a:solidFill>
            <a:srgbClr val="69B6E1"/>
          </a:solidFill>
          <a:ln>
            <a:noFill/>
          </a:ln>
        </p:spPr>
        <p:txBody>
          <a:bodyPr>
            <a:normAutofit/>
          </a:bodyPr>
          <a:lstStyle/>
          <a:p>
            <a:r>
              <a:rPr lang="nl-NL" sz="4000" b="0" noProof="0" dirty="0">
                <a:solidFill>
                  <a:schemeClr val="bg1"/>
                </a:solidFill>
              </a:rPr>
              <a:t>Coaching en ouderschap</a:t>
            </a:r>
          </a:p>
        </p:txBody>
      </p:sp>
      <p:sp>
        <p:nvSpPr>
          <p:cNvPr id="3" name="Subtitle 2"/>
          <p:cNvSpPr>
            <a:spLocks noGrp="1"/>
          </p:cNvSpPr>
          <p:nvPr>
            <p:ph type="subTitle" idx="1"/>
          </p:nvPr>
        </p:nvSpPr>
        <p:spPr>
          <a:xfrm>
            <a:off x="685800" y="3657600"/>
            <a:ext cx="7772400" cy="1120775"/>
          </a:xfrm>
          <a:solidFill>
            <a:srgbClr val="E6F3FA"/>
          </a:solidFill>
          <a:ln>
            <a:noFill/>
          </a:ln>
        </p:spPr>
        <p:txBody>
          <a:bodyPr anchor="t">
            <a:normAutofit/>
          </a:bodyPr>
          <a:lstStyle/>
          <a:p>
            <a:r>
              <a:rPr lang="nl-NL" sz="2800" i="1" noProof="0" dirty="0"/>
              <a:t>Radicalisering voorkomen door positief </a:t>
            </a:r>
            <a:br>
              <a:rPr lang="nl-NL" sz="2800" i="1" noProof="0" dirty="0"/>
            </a:br>
            <a:r>
              <a:rPr lang="nl-NL" sz="2800" i="1" noProof="0" dirty="0"/>
              <a:t>coachen en ouderschap</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770B1"/>
                </a:solidFill>
                <a:effectLst/>
                <a:uLnTx/>
                <a:uFillTx/>
                <a:latin typeface="Calibri"/>
                <a:ea typeface="+mn-ea"/>
                <a:cs typeface="+mn-cs"/>
              </a:rPr>
              <a:t>www.armourproject.eu</a:t>
            </a:r>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07AA9B0-A3E0-44A0-A057-F0A1F33B759A}"/>
              </a:ext>
            </a:extLst>
          </p:cNvPr>
          <p:cNvSpPr>
            <a:spLocks noGrp="1"/>
          </p:cNvSpPr>
          <p:nvPr>
            <p:ph type="title"/>
          </p:nvPr>
        </p:nvSpPr>
        <p:spPr/>
        <p:txBody>
          <a:bodyPr/>
          <a:lstStyle/>
          <a:p>
            <a:r>
              <a:rPr lang="nl-NL" noProof="0" dirty="0"/>
              <a:t>Verschillende ideologieën</a:t>
            </a:r>
          </a:p>
        </p:txBody>
      </p:sp>
      <p:sp>
        <p:nvSpPr>
          <p:cNvPr id="6" name="Контейнер за номер на слайда 5">
            <a:extLst>
              <a:ext uri="{FF2B5EF4-FFF2-40B4-BE49-F238E27FC236}">
                <a16:creationId xmlns:a16="http://schemas.microsoft.com/office/drawing/2014/main" id="{471944F9-4D7B-4423-8903-DDCDB9FA0F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graphicFrame>
        <p:nvGraphicFramePr>
          <p:cNvPr id="8" name="Tijdelijke aanduiding voor inhoud 10">
            <a:extLst>
              <a:ext uri="{FF2B5EF4-FFF2-40B4-BE49-F238E27FC236}">
                <a16:creationId xmlns:a16="http://schemas.microsoft.com/office/drawing/2014/main" id="{F6725B01-2FC2-4849-8773-3034B8A37096}"/>
              </a:ext>
            </a:extLst>
          </p:cNvPr>
          <p:cNvGraphicFramePr>
            <a:graphicFrameLocks noGrp="1"/>
          </p:cNvGraphicFramePr>
          <p:nvPr>
            <p:ph idx="1"/>
            <p:extLst>
              <p:ext uri="{D42A27DB-BD31-4B8C-83A1-F6EECF244321}">
                <p14:modId xmlns:p14="http://schemas.microsoft.com/office/powerpoint/2010/main" val="2586296839"/>
              </p:ext>
            </p:extLst>
          </p:nvPr>
        </p:nvGraphicFramePr>
        <p:xfrm>
          <a:off x="304800" y="2363792"/>
          <a:ext cx="8534400" cy="4156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F163C2FB-16BB-42F0-967C-F10502F5943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423765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07AA9B0-A3E0-44A0-A057-F0A1F33B759A}"/>
              </a:ext>
            </a:extLst>
          </p:cNvPr>
          <p:cNvSpPr>
            <a:spLocks noGrp="1"/>
          </p:cNvSpPr>
          <p:nvPr>
            <p:ph type="title"/>
          </p:nvPr>
        </p:nvSpPr>
        <p:spPr/>
        <p:txBody>
          <a:bodyPr/>
          <a:lstStyle/>
          <a:p>
            <a:r>
              <a:rPr lang="nl-NL" noProof="0" dirty="0"/>
              <a:t>Verschillende ideologieën</a:t>
            </a:r>
          </a:p>
        </p:txBody>
      </p:sp>
      <p:sp>
        <p:nvSpPr>
          <p:cNvPr id="6" name="Контейнер за номер на слайда 5">
            <a:extLst>
              <a:ext uri="{FF2B5EF4-FFF2-40B4-BE49-F238E27FC236}">
                <a16:creationId xmlns:a16="http://schemas.microsoft.com/office/drawing/2014/main" id="{471944F9-4D7B-4423-8903-DDCDB9FA0F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Текстово поле 9">
            <a:extLst>
              <a:ext uri="{FF2B5EF4-FFF2-40B4-BE49-F238E27FC236}">
                <a16:creationId xmlns:a16="http://schemas.microsoft.com/office/drawing/2014/main" id="{F163C2FB-16BB-42F0-967C-F10502F5943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pic>
        <p:nvPicPr>
          <p:cNvPr id="3" name="Onlinemedia 2" title="Van activist tot terrorist: extremisme uitgelegd">
            <a:hlinkClick r:id="" action="ppaction://media"/>
            <a:extLst>
              <a:ext uri="{FF2B5EF4-FFF2-40B4-BE49-F238E27FC236}">
                <a16:creationId xmlns:a16="http://schemas.microsoft.com/office/drawing/2014/main" id="{B629ABC8-1A6B-42EB-AA54-1F051F8A1ECF}"/>
              </a:ext>
            </a:extLst>
          </p:cNvPr>
          <p:cNvPicPr>
            <a:picLocks noRot="1" noChangeAspect="1"/>
          </p:cNvPicPr>
          <p:nvPr>
            <a:videoFile r:link="rId1"/>
          </p:nvPr>
        </p:nvPicPr>
        <p:blipFill>
          <a:blip r:embed="rId4"/>
          <a:stretch>
            <a:fillRect/>
          </a:stretch>
        </p:blipFill>
        <p:spPr>
          <a:xfrm>
            <a:off x="1875979" y="2514600"/>
            <a:ext cx="5392041" cy="3046503"/>
          </a:xfrm>
          <a:prstGeom prst="rect">
            <a:avLst/>
          </a:prstGeom>
        </p:spPr>
      </p:pic>
    </p:spTree>
    <p:extLst>
      <p:ext uri="{BB962C8B-B14F-4D97-AF65-F5344CB8AC3E}">
        <p14:creationId xmlns:p14="http://schemas.microsoft.com/office/powerpoint/2010/main" val="189622392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Картина 6">
            <a:extLst>
              <a:ext uri="{FF2B5EF4-FFF2-40B4-BE49-F238E27FC236}">
                <a16:creationId xmlns:a16="http://schemas.microsoft.com/office/drawing/2014/main" id="{124EB301-41A9-4DF3-BEFA-113E9E2D99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61" r="6928"/>
          <a:stretch/>
        </p:blipFill>
        <p:spPr>
          <a:xfrm>
            <a:off x="3495995" y="1447800"/>
            <a:ext cx="5029200" cy="5181600"/>
          </a:xfrm>
          <a:prstGeom prst="rect">
            <a:avLst/>
          </a:prstGeom>
        </p:spPr>
      </p:pic>
      <p:sp>
        <p:nvSpPr>
          <p:cNvPr id="2" name="Заглавие 1">
            <a:extLst>
              <a:ext uri="{FF2B5EF4-FFF2-40B4-BE49-F238E27FC236}">
                <a16:creationId xmlns:a16="http://schemas.microsoft.com/office/drawing/2014/main" id="{B1892901-B5AC-4E55-A5E5-00CDE2B8D8E5}"/>
              </a:ext>
            </a:extLst>
          </p:cNvPr>
          <p:cNvSpPr>
            <a:spLocks noGrp="1"/>
          </p:cNvSpPr>
          <p:nvPr>
            <p:ph type="title"/>
          </p:nvPr>
        </p:nvSpPr>
        <p:spPr/>
        <p:txBody>
          <a:bodyPr/>
          <a:lstStyle/>
          <a:p>
            <a:r>
              <a:rPr lang="nl-NL" noProof="0" dirty="0"/>
              <a:t>Fases van Radicalisering (1)</a:t>
            </a:r>
          </a:p>
        </p:txBody>
      </p:sp>
      <p:sp>
        <p:nvSpPr>
          <p:cNvPr id="6" name="Контейнер за номер на слайда 5">
            <a:extLst>
              <a:ext uri="{FF2B5EF4-FFF2-40B4-BE49-F238E27FC236}">
                <a16:creationId xmlns:a16="http://schemas.microsoft.com/office/drawing/2014/main" id="{43B9F7E2-33C8-42C0-88DE-FAF670A3C4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TextBox 5">
            <a:extLst>
              <a:ext uri="{FF2B5EF4-FFF2-40B4-BE49-F238E27FC236}">
                <a16:creationId xmlns:a16="http://schemas.microsoft.com/office/drawing/2014/main" id="{F1EADCA7-C28D-4632-B4FF-C24835FFE21B}"/>
              </a:ext>
            </a:extLst>
          </p:cNvPr>
          <p:cNvSpPr txBox="1"/>
          <p:nvPr/>
        </p:nvSpPr>
        <p:spPr>
          <a:xfrm>
            <a:off x="815518" y="6110133"/>
            <a:ext cx="25202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prstClr val="white">
                    <a:lumMod val="50000"/>
                  </a:prstClr>
                </a:solidFill>
                <a:effectLst/>
                <a:uLnTx/>
                <a:uFillTx/>
                <a:latin typeface="Calibri"/>
                <a:ea typeface="+mn-ea"/>
                <a:cs typeface="+mn-cs"/>
              </a:rPr>
              <a:t>Bron: </a:t>
            </a:r>
            <a:r>
              <a:rPr kumimoji="0" lang="nl-NL" sz="1000" b="0" i="1" u="none" strike="noStrike" kern="1200" cap="none" spc="0" normalizeH="0" baseline="0" noProof="0" dirty="0" err="1">
                <a:ln>
                  <a:noFill/>
                </a:ln>
                <a:solidFill>
                  <a:prstClr val="white">
                    <a:lumMod val="50000"/>
                  </a:prstClr>
                </a:solidFill>
                <a:effectLst/>
                <a:uLnTx/>
                <a:uFillTx/>
                <a:latin typeface="Calibri"/>
                <a:ea typeface="+mn-ea"/>
                <a:cs typeface="+mn-cs"/>
              </a:rPr>
              <a:t>Moghaddam</a:t>
            </a:r>
            <a:r>
              <a:rPr kumimoji="0" lang="nl-NL" sz="1000" b="0" i="1" u="none" strike="noStrike" kern="1200" cap="none" spc="0" normalizeH="0" baseline="0" noProof="0" dirty="0">
                <a:ln>
                  <a:noFill/>
                </a:ln>
                <a:solidFill>
                  <a:prstClr val="white">
                    <a:lumMod val="50000"/>
                  </a:prstClr>
                </a:solidFill>
                <a:effectLst/>
                <a:uLnTx/>
                <a:uFillTx/>
                <a:latin typeface="Calibri"/>
                <a:ea typeface="+mn-ea"/>
                <a:cs typeface="+mn-cs"/>
              </a:rPr>
              <a:t> (2005)</a:t>
            </a:r>
          </a:p>
        </p:txBody>
      </p:sp>
      <p:sp>
        <p:nvSpPr>
          <p:cNvPr id="9" name="Текстово поле 8">
            <a:extLst>
              <a:ext uri="{FF2B5EF4-FFF2-40B4-BE49-F238E27FC236}">
                <a16:creationId xmlns:a16="http://schemas.microsoft.com/office/drawing/2014/main" id="{93804832-73AC-4C28-A92A-E394D8325DE6}"/>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217497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CD8BE6A-BC40-465D-B54F-CEA5DBDCFE35}"/>
              </a:ext>
            </a:extLst>
          </p:cNvPr>
          <p:cNvSpPr>
            <a:spLocks noGrp="1"/>
          </p:cNvSpPr>
          <p:nvPr>
            <p:ph type="title"/>
          </p:nvPr>
        </p:nvSpPr>
        <p:spPr/>
        <p:txBody>
          <a:bodyPr>
            <a:normAutofit/>
          </a:bodyPr>
          <a:lstStyle/>
          <a:p>
            <a:r>
              <a:rPr lang="nl-NL" noProof="0" dirty="0"/>
              <a:t>Fases van Radicalisering (2)</a:t>
            </a:r>
          </a:p>
        </p:txBody>
      </p:sp>
      <p:sp>
        <p:nvSpPr>
          <p:cNvPr id="6" name="Контейнер за номер на слайда 5">
            <a:extLst>
              <a:ext uri="{FF2B5EF4-FFF2-40B4-BE49-F238E27FC236}">
                <a16:creationId xmlns:a16="http://schemas.microsoft.com/office/drawing/2014/main" id="{8290EC41-D184-46D1-B7AD-55F7F40DA4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graphicFrame>
        <p:nvGraphicFramePr>
          <p:cNvPr id="7" name="Diagram 5">
            <a:extLst>
              <a:ext uri="{FF2B5EF4-FFF2-40B4-BE49-F238E27FC236}">
                <a16:creationId xmlns:a16="http://schemas.microsoft.com/office/drawing/2014/main" id="{9A7C1795-48D5-46B6-82D5-3D6D477D015D}"/>
              </a:ext>
            </a:extLst>
          </p:cNvPr>
          <p:cNvGraphicFramePr/>
          <p:nvPr/>
        </p:nvGraphicFramePr>
        <p:xfrm>
          <a:off x="867593" y="2467718"/>
          <a:ext cx="7408813" cy="3275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816BAFC5-C8BB-4B52-84C1-BA43A0E0B75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8" name="Текстово поле 7">
            <a:extLst>
              <a:ext uri="{FF2B5EF4-FFF2-40B4-BE49-F238E27FC236}">
                <a16:creationId xmlns:a16="http://schemas.microsoft.com/office/drawing/2014/main" id="{D068CF9D-D26C-4A7F-90EA-B2F1E93805A8}"/>
              </a:ext>
            </a:extLst>
          </p:cNvPr>
          <p:cNvSpPr txBox="1"/>
          <p:nvPr/>
        </p:nvSpPr>
        <p:spPr>
          <a:xfrm>
            <a:off x="6172200" y="5743572"/>
            <a:ext cx="24384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Bron</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Feddes</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Nickolson</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&amp; </a:t>
            </a: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Doosje</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(2015)</a:t>
            </a:r>
          </a:p>
        </p:txBody>
      </p:sp>
    </p:spTree>
    <p:extLst>
      <p:ext uri="{BB962C8B-B14F-4D97-AF65-F5344CB8AC3E}">
        <p14:creationId xmlns:p14="http://schemas.microsoft.com/office/powerpoint/2010/main" val="42922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5789CB2E-4EC8-42A5-9507-9E64CCAC334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70B12CCE-0890-497F-842E-FC581A53502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4D63F513-59C4-403B-9677-9601A5E4378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0BBDE5A3-EEC2-46CA-9179-71BFA171A8F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3C7E2-390F-422A-87FE-3D9F5CDC64A8}"/>
              </a:ext>
            </a:extLst>
          </p:cNvPr>
          <p:cNvSpPr>
            <a:spLocks noGrp="1"/>
          </p:cNvSpPr>
          <p:nvPr>
            <p:ph type="title"/>
          </p:nvPr>
        </p:nvSpPr>
        <p:spPr/>
        <p:txBody>
          <a:bodyPr/>
          <a:lstStyle/>
          <a:p>
            <a:r>
              <a:rPr lang="nl-NL" noProof="0" dirty="0"/>
              <a:t>Gefaseerd proces</a:t>
            </a:r>
          </a:p>
        </p:txBody>
      </p:sp>
      <p:pic>
        <p:nvPicPr>
          <p:cNvPr id="7" name="Onlinemedia 6" title="Understanding Politico-Religious Extremist Radicalization">
            <a:hlinkClick r:id="" action="ppaction://media"/>
            <a:extLst>
              <a:ext uri="{FF2B5EF4-FFF2-40B4-BE49-F238E27FC236}">
                <a16:creationId xmlns:a16="http://schemas.microsoft.com/office/drawing/2014/main" id="{18EF404C-9CFC-4E62-8F07-67FC48867A9F}"/>
              </a:ext>
            </a:extLst>
          </p:cNvPr>
          <p:cNvPicPr>
            <a:picLocks noGrp="1" noRot="1" noChangeAspect="1"/>
          </p:cNvPicPr>
          <p:nvPr>
            <p:ph idx="1"/>
            <a:videoFile r:link="rId1"/>
          </p:nvPr>
        </p:nvPicPr>
        <p:blipFill>
          <a:blip r:embed="rId4"/>
          <a:stretch>
            <a:fillRect/>
          </a:stretch>
        </p:blipFill>
        <p:spPr>
          <a:xfrm>
            <a:off x="1268413" y="2286000"/>
            <a:ext cx="6608762" cy="3733800"/>
          </a:xfrm>
          <a:prstGeom prst="rect">
            <a:avLst/>
          </a:prstGeom>
        </p:spPr>
      </p:pic>
      <p:sp>
        <p:nvSpPr>
          <p:cNvPr id="4" name="Tijdelijke aanduiding voor datum 3">
            <a:extLst>
              <a:ext uri="{FF2B5EF4-FFF2-40B4-BE49-F238E27FC236}">
                <a16:creationId xmlns:a16="http://schemas.microsoft.com/office/drawing/2014/main" id="{5A208B0E-A44B-4771-B1B9-F861E02106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88EFDA28-4DEE-4F18-B68F-E37CB977FD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770B1"/>
                </a:solidFill>
                <a:effectLst/>
                <a:uLnTx/>
                <a:uFillTx/>
                <a:latin typeface="Calibri"/>
                <a:ea typeface="+mn-ea"/>
                <a:cs typeface="+mn-cs"/>
              </a:rPr>
              <a:t>www.armourproject.eu</a:t>
            </a:r>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6" name="Tijdelijke aanduiding voor dianummer 5">
            <a:extLst>
              <a:ext uri="{FF2B5EF4-FFF2-40B4-BE49-F238E27FC236}">
                <a16:creationId xmlns:a16="http://schemas.microsoft.com/office/drawing/2014/main" id="{5EBE9C4D-6A89-4D93-8642-5AF7DB617D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9" name="Текстово поле 9">
            <a:extLst>
              <a:ext uri="{FF2B5EF4-FFF2-40B4-BE49-F238E27FC236}">
                <a16:creationId xmlns:a16="http://schemas.microsoft.com/office/drawing/2014/main" id="{F2D9EDF1-CEEB-47E6-B646-7991C179ABCB}"/>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242726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D483F-AB4A-4483-AC05-D77587DF5379}"/>
              </a:ext>
            </a:extLst>
          </p:cNvPr>
          <p:cNvSpPr>
            <a:spLocks noGrp="1"/>
          </p:cNvSpPr>
          <p:nvPr>
            <p:ph type="title"/>
          </p:nvPr>
        </p:nvSpPr>
        <p:spPr/>
        <p:txBody>
          <a:bodyPr/>
          <a:lstStyle/>
          <a:p>
            <a:r>
              <a:rPr lang="nl-NL" noProof="0" dirty="0"/>
              <a:t>Mogelijke signalen van radicalisering</a:t>
            </a:r>
          </a:p>
        </p:txBody>
      </p:sp>
      <p:sp>
        <p:nvSpPr>
          <p:cNvPr id="3" name="Tijdelijke aanduiding voor inhoud 2">
            <a:extLst>
              <a:ext uri="{FF2B5EF4-FFF2-40B4-BE49-F238E27FC236}">
                <a16:creationId xmlns:a16="http://schemas.microsoft.com/office/drawing/2014/main" id="{25A477A3-4EDF-4563-901A-067373552954}"/>
              </a:ext>
            </a:extLst>
          </p:cNvPr>
          <p:cNvSpPr>
            <a:spLocks noGrp="1"/>
          </p:cNvSpPr>
          <p:nvPr>
            <p:ph idx="1"/>
          </p:nvPr>
        </p:nvSpPr>
        <p:spPr>
          <a:xfrm>
            <a:off x="720436" y="2286001"/>
            <a:ext cx="7772400" cy="4032216"/>
          </a:xfrm>
        </p:spPr>
        <p:txBody>
          <a:bodyPr>
            <a:normAutofit lnSpcReduction="10000"/>
          </a:bodyPr>
          <a:lstStyle/>
          <a:p>
            <a:pPr marL="0" indent="0">
              <a:spcBef>
                <a:spcPts val="600"/>
              </a:spcBef>
              <a:buNone/>
            </a:pPr>
            <a:r>
              <a:rPr lang="nl-NL" sz="2000" noProof="0" dirty="0">
                <a:solidFill>
                  <a:srgbClr val="232323"/>
                </a:solidFill>
              </a:rPr>
              <a:t>Onderstaande signalen zouden kunnen alarmeren</a:t>
            </a:r>
          </a:p>
          <a:p>
            <a:pPr>
              <a:spcBef>
                <a:spcPts val="400"/>
              </a:spcBef>
            </a:pPr>
            <a:r>
              <a:rPr lang="nl-NL" sz="1700" noProof="0" dirty="0">
                <a:solidFill>
                  <a:srgbClr val="232323"/>
                </a:solidFill>
              </a:rPr>
              <a:t>Verandering in gedrag</a:t>
            </a:r>
          </a:p>
          <a:p>
            <a:pPr>
              <a:spcBef>
                <a:spcPts val="400"/>
              </a:spcBef>
            </a:pPr>
            <a:r>
              <a:rPr lang="nl-NL" sz="1700" noProof="0" dirty="0">
                <a:solidFill>
                  <a:srgbClr val="232323"/>
                </a:solidFill>
              </a:rPr>
              <a:t>Verandering in vriendenkring</a:t>
            </a:r>
          </a:p>
          <a:p>
            <a:pPr>
              <a:spcBef>
                <a:spcPts val="400"/>
              </a:spcBef>
            </a:pPr>
            <a:r>
              <a:rPr lang="nl-NL" sz="1700" noProof="0" dirty="0">
                <a:solidFill>
                  <a:srgbClr val="232323"/>
                </a:solidFill>
              </a:rPr>
              <a:t>Afstand nemen van eerdere vrienden en familie</a:t>
            </a:r>
          </a:p>
          <a:p>
            <a:pPr>
              <a:spcBef>
                <a:spcPts val="400"/>
              </a:spcBef>
            </a:pPr>
            <a:r>
              <a:rPr lang="nl-NL" sz="1700" noProof="0" dirty="0">
                <a:solidFill>
                  <a:srgbClr val="232323"/>
                </a:solidFill>
              </a:rPr>
              <a:t>Praten alsof een script wordt voorgelezen</a:t>
            </a:r>
          </a:p>
          <a:p>
            <a:pPr>
              <a:spcBef>
                <a:spcPts val="400"/>
              </a:spcBef>
            </a:pPr>
            <a:r>
              <a:rPr lang="nl-NL" sz="1700" noProof="0" dirty="0">
                <a:solidFill>
                  <a:srgbClr val="232323"/>
                </a:solidFill>
              </a:rPr>
              <a:t>Onwil of onvermogen om hun standpunten te bespreken</a:t>
            </a:r>
          </a:p>
          <a:p>
            <a:pPr>
              <a:spcBef>
                <a:spcPts val="400"/>
              </a:spcBef>
            </a:pPr>
            <a:r>
              <a:rPr lang="nl-NL" sz="1700" noProof="0" dirty="0">
                <a:solidFill>
                  <a:srgbClr val="232323"/>
                </a:solidFill>
              </a:rPr>
              <a:t>Plotseling disrespectvol gedrag naar anderen</a:t>
            </a:r>
          </a:p>
          <a:p>
            <a:pPr>
              <a:spcBef>
                <a:spcPts val="400"/>
              </a:spcBef>
            </a:pPr>
            <a:r>
              <a:rPr lang="nl-NL" sz="1700" noProof="0" dirty="0">
                <a:solidFill>
                  <a:srgbClr val="232323"/>
                </a:solidFill>
              </a:rPr>
              <a:t>Toegenomen boosheid</a:t>
            </a:r>
          </a:p>
          <a:p>
            <a:pPr>
              <a:spcBef>
                <a:spcPts val="400"/>
              </a:spcBef>
            </a:pPr>
            <a:r>
              <a:rPr lang="nl-NL" sz="1700" noProof="0" dirty="0">
                <a:solidFill>
                  <a:srgbClr val="232323"/>
                </a:solidFill>
              </a:rPr>
              <a:t>Toegenomen geheimzinnigheid, vooral rond internetgebruik</a:t>
            </a:r>
          </a:p>
          <a:p>
            <a:pPr>
              <a:spcBef>
                <a:spcPts val="400"/>
              </a:spcBef>
            </a:pPr>
            <a:r>
              <a:rPr lang="nl-NL" sz="1700" noProof="0" dirty="0">
                <a:solidFill>
                  <a:srgbClr val="232323"/>
                </a:solidFill>
              </a:rPr>
              <a:t>Opzoeken van online extremistisch materiaal</a:t>
            </a:r>
          </a:p>
          <a:p>
            <a:pPr>
              <a:spcBef>
                <a:spcPts val="400"/>
              </a:spcBef>
            </a:pPr>
            <a:r>
              <a:rPr lang="nl-NL" sz="1700" noProof="0" dirty="0">
                <a:solidFill>
                  <a:srgbClr val="232323"/>
                </a:solidFill>
              </a:rPr>
              <a:t>Het gebruik van extremistische of haatdragende termen om anderen </a:t>
            </a:r>
            <a:br>
              <a:rPr lang="nl-NL" sz="1700" noProof="0" dirty="0">
                <a:solidFill>
                  <a:srgbClr val="232323"/>
                </a:solidFill>
              </a:rPr>
            </a:br>
            <a:r>
              <a:rPr lang="nl-NL" sz="1700" noProof="0" dirty="0">
                <a:solidFill>
                  <a:srgbClr val="232323"/>
                </a:solidFill>
              </a:rPr>
              <a:t>uit te sluiten of aan te zetten tot geweld</a:t>
            </a:r>
          </a:p>
          <a:p>
            <a:pPr>
              <a:spcBef>
                <a:spcPts val="400"/>
              </a:spcBef>
            </a:pPr>
            <a:r>
              <a:rPr lang="nl-NL" sz="1700" noProof="0" dirty="0">
                <a:solidFill>
                  <a:srgbClr val="232323"/>
                </a:solidFill>
              </a:rPr>
              <a:t>Het maken van kunst ter promotie van extremistische boodschappen</a:t>
            </a:r>
          </a:p>
        </p:txBody>
      </p:sp>
      <p:sp>
        <p:nvSpPr>
          <p:cNvPr id="8" name="Pentagon 1">
            <a:extLst>
              <a:ext uri="{FF2B5EF4-FFF2-40B4-BE49-F238E27FC236}">
                <a16:creationId xmlns:a16="http://schemas.microsoft.com/office/drawing/2014/main" id="{39577AF9-31FB-4289-ADA0-856ED907EBDD}"/>
              </a:ext>
            </a:extLst>
          </p:cNvPr>
          <p:cNvSpPr/>
          <p:nvPr/>
        </p:nvSpPr>
        <p:spPr>
          <a:xfrm rot="10800000" flipH="1">
            <a:off x="6096000" y="2470151"/>
            <a:ext cx="2160737" cy="2057845"/>
          </a:xfrm>
          <a:prstGeom prst="pentagon">
            <a:avLst/>
          </a:prstGeom>
          <a:gradFill>
            <a:gsLst>
              <a:gs pos="0">
                <a:srgbClr val="FFC203"/>
              </a:gs>
              <a:gs pos="36657">
                <a:srgbClr val="FF7D25"/>
              </a:gs>
              <a:gs pos="77153">
                <a:srgbClr val="FF3847"/>
              </a:gs>
            </a:gsLst>
            <a:lin ang="5583834"/>
          </a:gradFill>
          <a:ln w="12700">
            <a:miter lim="400000"/>
          </a:ln>
        </p:spPr>
        <p:txBody>
          <a:bodyPr lIns="45718" tIns="45718" rIns="45718" bIns="45718" anchor="ctr"/>
          <a:lstStyle/>
          <a:p>
            <a:pPr>
              <a:defRPr>
                <a:solidFill>
                  <a:srgbClr val="FFFFFF"/>
                </a:solidFill>
              </a:defRPr>
            </a:pPr>
            <a:endParaRPr lang="nl-NL" dirty="0"/>
          </a:p>
        </p:txBody>
      </p:sp>
      <p:sp>
        <p:nvSpPr>
          <p:cNvPr id="9" name="TextBox 52">
            <a:extLst>
              <a:ext uri="{FF2B5EF4-FFF2-40B4-BE49-F238E27FC236}">
                <a16:creationId xmlns:a16="http://schemas.microsoft.com/office/drawing/2014/main" id="{E3A292C8-BFB9-4257-A596-24F0901D5D7B}"/>
              </a:ext>
            </a:extLst>
          </p:cNvPr>
          <p:cNvSpPr txBox="1"/>
          <p:nvPr/>
        </p:nvSpPr>
        <p:spPr>
          <a:xfrm>
            <a:off x="6571528" y="3057851"/>
            <a:ext cx="1202431"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pPr algn="ctr"/>
            <a:r>
              <a:rPr lang="nl-NL" sz="2000" dirty="0">
                <a:hlinkClick r:id="rId3"/>
              </a:rPr>
              <a:t>Mogelijke signalen</a:t>
            </a:r>
            <a:endParaRPr lang="nl-NL" sz="2000" dirty="0"/>
          </a:p>
        </p:txBody>
      </p:sp>
      <p:sp>
        <p:nvSpPr>
          <p:cNvPr id="7" name="Tekstvak 6">
            <a:extLst>
              <a:ext uri="{FF2B5EF4-FFF2-40B4-BE49-F238E27FC236}">
                <a16:creationId xmlns:a16="http://schemas.microsoft.com/office/drawing/2014/main" id="{5A0298E1-81C5-491C-AE91-585F520E70F0}"/>
              </a:ext>
            </a:extLst>
          </p:cNvPr>
          <p:cNvSpPr txBox="1"/>
          <p:nvPr/>
        </p:nvSpPr>
        <p:spPr>
          <a:xfrm>
            <a:off x="740128" y="6132064"/>
            <a:ext cx="1447800" cy="338554"/>
          </a:xfrm>
          <a:prstGeom prst="rect">
            <a:avLst/>
          </a:prstGeom>
          <a:noFill/>
        </p:spPr>
        <p:txBody>
          <a:bodyPr wrap="square">
            <a:spAutoFit/>
          </a:bodyPr>
          <a:lstStyle/>
          <a:p>
            <a:r>
              <a:rPr lang="nl-NL" sz="800" dirty="0">
                <a:solidFill>
                  <a:schemeClr val="tx1">
                    <a:lumMod val="50000"/>
                    <a:lumOff val="50000"/>
                  </a:schemeClr>
                </a:solidFill>
              </a:rPr>
              <a:t>Bron: www.dcfp.org.uk</a:t>
            </a:r>
          </a:p>
          <a:p>
            <a:endParaRPr lang="nl-NL" sz="800" dirty="0">
              <a:solidFill>
                <a:schemeClr val="tx1">
                  <a:lumMod val="50000"/>
                  <a:lumOff val="50000"/>
                </a:schemeClr>
              </a:solidFill>
            </a:endParaRPr>
          </a:p>
        </p:txBody>
      </p:sp>
      <p:sp>
        <p:nvSpPr>
          <p:cNvPr id="10" name="Текстово поле 6">
            <a:extLst>
              <a:ext uri="{FF2B5EF4-FFF2-40B4-BE49-F238E27FC236}">
                <a16:creationId xmlns:a16="http://schemas.microsoft.com/office/drawing/2014/main" id="{0B2DB50A-FE20-48AB-8473-64D1A046425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67118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2263A473-615A-4BFC-B222-64DAD32769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373" t="8316" r="15696" b="2692"/>
          <a:stretch/>
        </p:blipFill>
        <p:spPr bwMode="auto">
          <a:xfrm>
            <a:off x="7144928" y="2503482"/>
            <a:ext cx="1673799" cy="23395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indu Extremism in India BY KHALID UMAR - Dialogue Times">
            <a:extLst>
              <a:ext uri="{FF2B5EF4-FFF2-40B4-BE49-F238E27FC236}">
                <a16:creationId xmlns:a16="http://schemas.microsoft.com/office/drawing/2014/main" id="{9598779F-3598-4D83-9C19-B946105AA8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339" t="21687" r="8965"/>
          <a:stretch/>
        </p:blipFill>
        <p:spPr bwMode="auto">
          <a:xfrm>
            <a:off x="5340830" y="4233352"/>
            <a:ext cx="1612846" cy="17642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What is Antifa? The anti-fascism movement that's growing ...">
            <a:extLst>
              <a:ext uri="{FF2B5EF4-FFF2-40B4-BE49-F238E27FC236}">
                <a16:creationId xmlns:a16="http://schemas.microsoft.com/office/drawing/2014/main" id="{A67F847C-C640-4571-BEAE-E92468EAA68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732" r="12637" b="7995"/>
          <a:stretch/>
        </p:blipFill>
        <p:spPr bwMode="auto">
          <a:xfrm>
            <a:off x="2934048" y="3046802"/>
            <a:ext cx="2199540" cy="17642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ince 2002, Right-wing White Terrorists have Killed More ...">
            <a:extLst>
              <a:ext uri="{FF2B5EF4-FFF2-40B4-BE49-F238E27FC236}">
                <a16:creationId xmlns:a16="http://schemas.microsoft.com/office/drawing/2014/main" id="{11838E0E-F252-4507-BD21-D9F393E1071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347"/>
          <a:stretch/>
        </p:blipFill>
        <p:spPr bwMode="auto">
          <a:xfrm>
            <a:off x="435615" y="4237003"/>
            <a:ext cx="2314578" cy="176056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C5F8061-ACC7-45C9-BF07-ACF542A16CA9}"/>
              </a:ext>
            </a:extLst>
          </p:cNvPr>
          <p:cNvSpPr>
            <a:spLocks noGrp="1"/>
          </p:cNvSpPr>
          <p:nvPr>
            <p:ph type="title"/>
          </p:nvPr>
        </p:nvSpPr>
        <p:spPr/>
        <p:txBody>
          <a:bodyPr/>
          <a:lstStyle/>
          <a:p>
            <a:r>
              <a:rPr lang="nl-NL" noProof="0" dirty="0"/>
              <a:t>Mogelijke oorzaken?</a:t>
            </a:r>
          </a:p>
        </p:txBody>
      </p:sp>
      <p:sp>
        <p:nvSpPr>
          <p:cNvPr id="13" name="Tekstvak 12">
            <a:extLst>
              <a:ext uri="{FF2B5EF4-FFF2-40B4-BE49-F238E27FC236}">
                <a16:creationId xmlns:a16="http://schemas.microsoft.com/office/drawing/2014/main" id="{7A1D9CAF-52F1-4151-8DD6-3D491DBB2AD8}"/>
              </a:ext>
            </a:extLst>
          </p:cNvPr>
          <p:cNvSpPr txBox="1"/>
          <p:nvPr/>
        </p:nvSpPr>
        <p:spPr>
          <a:xfrm>
            <a:off x="996226" y="5710265"/>
            <a:ext cx="1066800" cy="307777"/>
          </a:xfrm>
          <a:prstGeom prst="rect">
            <a:avLst/>
          </a:prstGeom>
          <a:noFill/>
        </p:spPr>
        <p:txBody>
          <a:bodyPr wrap="square" rtlCol="0">
            <a:spAutoFit/>
          </a:bodyPr>
          <a:lstStyle/>
          <a:p>
            <a:r>
              <a:rPr lang="en-GB" sz="1400" dirty="0" err="1">
                <a:solidFill>
                  <a:schemeClr val="bg1"/>
                </a:solidFill>
              </a:rPr>
              <a:t>Rechts</a:t>
            </a:r>
            <a:endParaRPr lang="en-GB" sz="1400" dirty="0">
              <a:solidFill>
                <a:schemeClr val="bg1"/>
              </a:solidFill>
            </a:endParaRPr>
          </a:p>
        </p:txBody>
      </p:sp>
      <p:sp>
        <p:nvSpPr>
          <p:cNvPr id="14" name="Tekstvak 13">
            <a:extLst>
              <a:ext uri="{FF2B5EF4-FFF2-40B4-BE49-F238E27FC236}">
                <a16:creationId xmlns:a16="http://schemas.microsoft.com/office/drawing/2014/main" id="{4CA36C14-73F4-4196-9354-8E39A2715126}"/>
              </a:ext>
            </a:extLst>
          </p:cNvPr>
          <p:cNvSpPr txBox="1"/>
          <p:nvPr/>
        </p:nvSpPr>
        <p:spPr>
          <a:xfrm>
            <a:off x="3222179" y="4495371"/>
            <a:ext cx="1066800" cy="307777"/>
          </a:xfrm>
          <a:prstGeom prst="rect">
            <a:avLst/>
          </a:prstGeom>
          <a:noFill/>
        </p:spPr>
        <p:txBody>
          <a:bodyPr wrap="square" rtlCol="0">
            <a:spAutoFit/>
          </a:bodyPr>
          <a:lstStyle/>
          <a:p>
            <a:r>
              <a:rPr lang="en-GB" sz="1400" dirty="0">
                <a:solidFill>
                  <a:schemeClr val="bg1"/>
                </a:solidFill>
              </a:rPr>
              <a:t>Links</a:t>
            </a:r>
          </a:p>
        </p:txBody>
      </p:sp>
      <p:sp>
        <p:nvSpPr>
          <p:cNvPr id="15" name="Tekstvak 14">
            <a:extLst>
              <a:ext uri="{FF2B5EF4-FFF2-40B4-BE49-F238E27FC236}">
                <a16:creationId xmlns:a16="http://schemas.microsoft.com/office/drawing/2014/main" id="{C438FD6A-BACB-4115-9F79-7631898D7A0D}"/>
              </a:ext>
            </a:extLst>
          </p:cNvPr>
          <p:cNvSpPr txBox="1"/>
          <p:nvPr/>
        </p:nvSpPr>
        <p:spPr>
          <a:xfrm>
            <a:off x="6002711" y="5689790"/>
            <a:ext cx="1066800" cy="307777"/>
          </a:xfrm>
          <a:prstGeom prst="rect">
            <a:avLst/>
          </a:prstGeom>
          <a:noFill/>
        </p:spPr>
        <p:txBody>
          <a:bodyPr wrap="square" rtlCol="0">
            <a:spAutoFit/>
          </a:bodyPr>
          <a:lstStyle/>
          <a:p>
            <a:r>
              <a:rPr lang="en-GB" sz="1400" dirty="0" err="1">
                <a:solidFill>
                  <a:schemeClr val="bg1"/>
                </a:solidFill>
              </a:rPr>
              <a:t>Religieus</a:t>
            </a:r>
            <a:endParaRPr lang="en-GB" sz="1400" dirty="0">
              <a:solidFill>
                <a:schemeClr val="bg1"/>
              </a:solidFill>
            </a:endParaRPr>
          </a:p>
        </p:txBody>
      </p:sp>
      <p:sp>
        <p:nvSpPr>
          <p:cNvPr id="16" name="Tekstvak 15">
            <a:extLst>
              <a:ext uri="{FF2B5EF4-FFF2-40B4-BE49-F238E27FC236}">
                <a16:creationId xmlns:a16="http://schemas.microsoft.com/office/drawing/2014/main" id="{1E42CCEB-47B6-4304-8023-D3B37367D9EA}"/>
              </a:ext>
            </a:extLst>
          </p:cNvPr>
          <p:cNvSpPr txBox="1"/>
          <p:nvPr/>
        </p:nvSpPr>
        <p:spPr>
          <a:xfrm>
            <a:off x="7616914" y="4535219"/>
            <a:ext cx="1066800" cy="307777"/>
          </a:xfrm>
          <a:prstGeom prst="rect">
            <a:avLst/>
          </a:prstGeom>
          <a:noFill/>
        </p:spPr>
        <p:txBody>
          <a:bodyPr wrap="square" rtlCol="0">
            <a:spAutoFit/>
          </a:bodyPr>
          <a:lstStyle/>
          <a:p>
            <a:r>
              <a:rPr lang="en-GB" sz="1400" dirty="0">
                <a:solidFill>
                  <a:schemeClr val="bg1"/>
                </a:solidFill>
              </a:rPr>
              <a:t>Single issue</a:t>
            </a:r>
          </a:p>
        </p:txBody>
      </p:sp>
      <p:sp>
        <p:nvSpPr>
          <p:cNvPr id="20" name="Tekstvak 19">
            <a:extLst>
              <a:ext uri="{FF2B5EF4-FFF2-40B4-BE49-F238E27FC236}">
                <a16:creationId xmlns:a16="http://schemas.microsoft.com/office/drawing/2014/main" id="{40968DB3-394C-4D9E-959E-73B6D5FE6BC8}"/>
              </a:ext>
            </a:extLst>
          </p:cNvPr>
          <p:cNvSpPr txBox="1"/>
          <p:nvPr/>
        </p:nvSpPr>
        <p:spPr>
          <a:xfrm>
            <a:off x="459963" y="5957719"/>
            <a:ext cx="2229277" cy="276999"/>
          </a:xfrm>
          <a:prstGeom prst="rect">
            <a:avLst/>
          </a:prstGeom>
          <a:noFill/>
        </p:spPr>
        <p:txBody>
          <a:bodyPr wrap="square">
            <a:spAutoFit/>
          </a:bodyPr>
          <a:lstStyle/>
          <a:p>
            <a:pPr algn="ctr"/>
            <a:r>
              <a:rPr lang="en-GB" sz="1200" dirty="0" err="1"/>
              <a:t>Rechts</a:t>
            </a:r>
            <a:r>
              <a:rPr lang="en-GB" sz="1200" dirty="0"/>
              <a:t>-extremist</a:t>
            </a:r>
          </a:p>
        </p:txBody>
      </p:sp>
      <p:sp>
        <p:nvSpPr>
          <p:cNvPr id="21" name="Tekstvak 20">
            <a:extLst>
              <a:ext uri="{FF2B5EF4-FFF2-40B4-BE49-F238E27FC236}">
                <a16:creationId xmlns:a16="http://schemas.microsoft.com/office/drawing/2014/main" id="{57087CB7-8FDD-4500-957F-0164A0B66FC5}"/>
              </a:ext>
            </a:extLst>
          </p:cNvPr>
          <p:cNvSpPr txBox="1"/>
          <p:nvPr/>
        </p:nvSpPr>
        <p:spPr>
          <a:xfrm>
            <a:off x="2928736" y="4767518"/>
            <a:ext cx="2229277" cy="276999"/>
          </a:xfrm>
          <a:prstGeom prst="rect">
            <a:avLst/>
          </a:prstGeom>
          <a:noFill/>
        </p:spPr>
        <p:txBody>
          <a:bodyPr wrap="square">
            <a:spAutoFit/>
          </a:bodyPr>
          <a:lstStyle/>
          <a:p>
            <a:pPr algn="ctr"/>
            <a:r>
              <a:rPr lang="en-GB" sz="1200" dirty="0"/>
              <a:t>Links-extremist</a:t>
            </a:r>
          </a:p>
        </p:txBody>
      </p:sp>
      <p:sp>
        <p:nvSpPr>
          <p:cNvPr id="22" name="Tekstvak 21">
            <a:extLst>
              <a:ext uri="{FF2B5EF4-FFF2-40B4-BE49-F238E27FC236}">
                <a16:creationId xmlns:a16="http://schemas.microsoft.com/office/drawing/2014/main" id="{12CB4796-CCF6-4A10-8E2D-979BD41D049A}"/>
              </a:ext>
            </a:extLst>
          </p:cNvPr>
          <p:cNvSpPr txBox="1"/>
          <p:nvPr/>
        </p:nvSpPr>
        <p:spPr>
          <a:xfrm>
            <a:off x="5159499" y="5957719"/>
            <a:ext cx="1794178" cy="276999"/>
          </a:xfrm>
          <a:prstGeom prst="rect">
            <a:avLst/>
          </a:prstGeom>
          <a:noFill/>
        </p:spPr>
        <p:txBody>
          <a:bodyPr wrap="square">
            <a:spAutoFit/>
          </a:bodyPr>
          <a:lstStyle/>
          <a:p>
            <a:pPr algn="ctr"/>
            <a:r>
              <a:rPr lang="en-GB" sz="1200" dirty="0" err="1"/>
              <a:t>Hindoe</a:t>
            </a:r>
            <a:r>
              <a:rPr lang="en-GB" sz="1200" dirty="0"/>
              <a:t>-extremist</a:t>
            </a:r>
          </a:p>
        </p:txBody>
      </p:sp>
      <p:sp>
        <p:nvSpPr>
          <p:cNvPr id="23" name="Tekstvak 22">
            <a:extLst>
              <a:ext uri="{FF2B5EF4-FFF2-40B4-BE49-F238E27FC236}">
                <a16:creationId xmlns:a16="http://schemas.microsoft.com/office/drawing/2014/main" id="{887731E8-26E4-483B-9EFB-93A79F31E897}"/>
              </a:ext>
            </a:extLst>
          </p:cNvPr>
          <p:cNvSpPr txBox="1"/>
          <p:nvPr/>
        </p:nvSpPr>
        <p:spPr>
          <a:xfrm>
            <a:off x="7059210" y="4803148"/>
            <a:ext cx="1794178" cy="276999"/>
          </a:xfrm>
          <a:prstGeom prst="rect">
            <a:avLst/>
          </a:prstGeom>
          <a:noFill/>
        </p:spPr>
        <p:txBody>
          <a:bodyPr wrap="square">
            <a:spAutoFit/>
          </a:bodyPr>
          <a:lstStyle/>
          <a:p>
            <a:pPr algn="ctr"/>
            <a:r>
              <a:rPr lang="en-GB" sz="1200" dirty="0"/>
              <a:t>Eco-</a:t>
            </a:r>
            <a:r>
              <a:rPr lang="en-GB" sz="1200" dirty="0" err="1"/>
              <a:t>activisten</a:t>
            </a:r>
            <a:endParaRPr lang="en-GB" sz="1200" dirty="0"/>
          </a:p>
        </p:txBody>
      </p:sp>
      <p:sp>
        <p:nvSpPr>
          <p:cNvPr id="17" name="Tekstvak 16">
            <a:extLst>
              <a:ext uri="{FF2B5EF4-FFF2-40B4-BE49-F238E27FC236}">
                <a16:creationId xmlns:a16="http://schemas.microsoft.com/office/drawing/2014/main" id="{B4C1CECD-6695-4B40-8B10-F42AC2B11FAA}"/>
              </a:ext>
            </a:extLst>
          </p:cNvPr>
          <p:cNvSpPr txBox="1"/>
          <p:nvPr/>
        </p:nvSpPr>
        <p:spPr>
          <a:xfrm>
            <a:off x="424729" y="6269502"/>
            <a:ext cx="2314578" cy="215444"/>
          </a:xfrm>
          <a:prstGeom prst="rect">
            <a:avLst/>
          </a:prstGeom>
          <a:noFill/>
        </p:spPr>
        <p:txBody>
          <a:bodyPr wrap="square">
            <a:spAutoFit/>
          </a:bodyPr>
          <a:lstStyle/>
          <a:p>
            <a:pPr algn="ctr"/>
            <a:r>
              <a:rPr lang="en-GB" sz="800" dirty="0">
                <a:solidFill>
                  <a:schemeClr val="tx1">
                    <a:lumMod val="50000"/>
                    <a:lumOff val="50000"/>
                  </a:schemeClr>
                </a:solidFill>
              </a:rPr>
              <a:t>www.juancole.com</a:t>
            </a:r>
            <a:endParaRPr lang="nl-NL" sz="800" dirty="0">
              <a:solidFill>
                <a:schemeClr val="tx1">
                  <a:lumMod val="50000"/>
                  <a:lumOff val="50000"/>
                </a:schemeClr>
              </a:solidFill>
            </a:endParaRPr>
          </a:p>
        </p:txBody>
      </p:sp>
      <p:sp>
        <p:nvSpPr>
          <p:cNvPr id="19" name="Tekstvak 18">
            <a:extLst>
              <a:ext uri="{FF2B5EF4-FFF2-40B4-BE49-F238E27FC236}">
                <a16:creationId xmlns:a16="http://schemas.microsoft.com/office/drawing/2014/main" id="{91A1CFED-0BBE-4886-A597-F344912F8E90}"/>
              </a:ext>
            </a:extLst>
          </p:cNvPr>
          <p:cNvSpPr txBox="1"/>
          <p:nvPr/>
        </p:nvSpPr>
        <p:spPr>
          <a:xfrm>
            <a:off x="2862331" y="6223163"/>
            <a:ext cx="2314578" cy="215444"/>
          </a:xfrm>
          <a:prstGeom prst="rect">
            <a:avLst/>
          </a:prstGeom>
          <a:noFill/>
        </p:spPr>
        <p:txBody>
          <a:bodyPr wrap="square">
            <a:spAutoFit/>
          </a:bodyPr>
          <a:lstStyle/>
          <a:p>
            <a:pPr algn="ctr"/>
            <a:r>
              <a:rPr lang="en-GB" sz="800" dirty="0">
                <a:solidFill>
                  <a:schemeClr val="tx1">
                    <a:lumMod val="50000"/>
                    <a:lumOff val="50000"/>
                  </a:schemeClr>
                </a:solidFill>
              </a:rPr>
              <a:t>www.metro.co.uk</a:t>
            </a:r>
            <a:endParaRPr lang="nl-NL" sz="800" dirty="0">
              <a:solidFill>
                <a:schemeClr val="tx1">
                  <a:lumMod val="50000"/>
                  <a:lumOff val="50000"/>
                </a:schemeClr>
              </a:solidFill>
            </a:endParaRPr>
          </a:p>
        </p:txBody>
      </p:sp>
      <p:sp>
        <p:nvSpPr>
          <p:cNvPr id="24" name="Tekstvak 23">
            <a:extLst>
              <a:ext uri="{FF2B5EF4-FFF2-40B4-BE49-F238E27FC236}">
                <a16:creationId xmlns:a16="http://schemas.microsoft.com/office/drawing/2014/main" id="{59B81F56-E446-44FD-B75E-E30669ACD95A}"/>
              </a:ext>
            </a:extLst>
          </p:cNvPr>
          <p:cNvSpPr txBox="1"/>
          <p:nvPr/>
        </p:nvSpPr>
        <p:spPr>
          <a:xfrm>
            <a:off x="4989964" y="6246369"/>
            <a:ext cx="2314578" cy="215444"/>
          </a:xfrm>
          <a:prstGeom prst="rect">
            <a:avLst/>
          </a:prstGeom>
          <a:noFill/>
        </p:spPr>
        <p:txBody>
          <a:bodyPr wrap="square">
            <a:spAutoFit/>
          </a:bodyPr>
          <a:lstStyle/>
          <a:p>
            <a:pPr algn="ctr"/>
            <a:r>
              <a:rPr lang="en-GB" sz="800" dirty="0">
                <a:solidFill>
                  <a:schemeClr val="tx1">
                    <a:lumMod val="50000"/>
                    <a:lumOff val="50000"/>
                  </a:schemeClr>
                </a:solidFill>
              </a:rPr>
              <a:t>www.dialoguetimes.com</a:t>
            </a:r>
            <a:endParaRPr lang="nl-NL" sz="800" dirty="0">
              <a:solidFill>
                <a:schemeClr val="tx1">
                  <a:lumMod val="50000"/>
                  <a:lumOff val="50000"/>
                </a:schemeClr>
              </a:solidFill>
            </a:endParaRPr>
          </a:p>
        </p:txBody>
      </p:sp>
      <p:sp>
        <p:nvSpPr>
          <p:cNvPr id="25" name="Tekstvak 24">
            <a:extLst>
              <a:ext uri="{FF2B5EF4-FFF2-40B4-BE49-F238E27FC236}">
                <a16:creationId xmlns:a16="http://schemas.microsoft.com/office/drawing/2014/main" id="{FB90DE03-8C9A-40E6-BA9D-C970C18513DD}"/>
              </a:ext>
            </a:extLst>
          </p:cNvPr>
          <p:cNvSpPr txBox="1"/>
          <p:nvPr/>
        </p:nvSpPr>
        <p:spPr>
          <a:xfrm>
            <a:off x="6799010" y="6194667"/>
            <a:ext cx="2314578" cy="215444"/>
          </a:xfrm>
          <a:prstGeom prst="rect">
            <a:avLst/>
          </a:prstGeom>
          <a:noFill/>
        </p:spPr>
        <p:txBody>
          <a:bodyPr wrap="square">
            <a:spAutoFit/>
          </a:bodyPr>
          <a:lstStyle/>
          <a:p>
            <a:pPr algn="ctr"/>
            <a:r>
              <a:rPr lang="en-GB" sz="800" dirty="0">
                <a:solidFill>
                  <a:schemeClr val="tx1">
                    <a:lumMod val="50000"/>
                    <a:lumOff val="50000"/>
                  </a:schemeClr>
                </a:solidFill>
              </a:rPr>
              <a:t>www.treehugger.com</a:t>
            </a:r>
            <a:endParaRPr lang="nl-NL" sz="800" dirty="0">
              <a:solidFill>
                <a:schemeClr val="tx1">
                  <a:lumMod val="50000"/>
                  <a:lumOff val="50000"/>
                </a:schemeClr>
              </a:solidFill>
            </a:endParaRPr>
          </a:p>
        </p:txBody>
      </p:sp>
      <p:sp>
        <p:nvSpPr>
          <p:cNvPr id="26" name="Текстово поле 6">
            <a:extLst>
              <a:ext uri="{FF2B5EF4-FFF2-40B4-BE49-F238E27FC236}">
                <a16:creationId xmlns:a16="http://schemas.microsoft.com/office/drawing/2014/main" id="{A02C4AA0-9DB6-48BB-80B7-52672345EA2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494606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F8061-ACC7-45C9-BF07-ACF542A16CA9}"/>
              </a:ext>
            </a:extLst>
          </p:cNvPr>
          <p:cNvSpPr>
            <a:spLocks noGrp="1"/>
          </p:cNvSpPr>
          <p:nvPr>
            <p:ph type="title"/>
          </p:nvPr>
        </p:nvSpPr>
        <p:spPr/>
        <p:txBody>
          <a:bodyPr/>
          <a:lstStyle/>
          <a:p>
            <a:r>
              <a:rPr lang="nl-NL" noProof="0" dirty="0"/>
              <a:t>Mogelijke oorzaken</a:t>
            </a:r>
          </a:p>
        </p:txBody>
      </p:sp>
      <p:sp>
        <p:nvSpPr>
          <p:cNvPr id="16" name="Tekstvak 15">
            <a:extLst>
              <a:ext uri="{FF2B5EF4-FFF2-40B4-BE49-F238E27FC236}">
                <a16:creationId xmlns:a16="http://schemas.microsoft.com/office/drawing/2014/main" id="{1E42CCEB-47B6-4304-8023-D3B37367D9EA}"/>
              </a:ext>
            </a:extLst>
          </p:cNvPr>
          <p:cNvSpPr txBox="1"/>
          <p:nvPr/>
        </p:nvSpPr>
        <p:spPr>
          <a:xfrm>
            <a:off x="7275237" y="5673130"/>
            <a:ext cx="1030563" cy="307777"/>
          </a:xfrm>
          <a:prstGeom prst="rect">
            <a:avLst/>
          </a:prstGeom>
          <a:noFill/>
        </p:spPr>
        <p:txBody>
          <a:bodyPr wrap="square" rtlCol="0">
            <a:spAutoFit/>
          </a:bodyPr>
          <a:lstStyle/>
          <a:p>
            <a:r>
              <a:rPr lang="nl-NL" sz="1400" dirty="0">
                <a:solidFill>
                  <a:schemeClr val="bg1"/>
                </a:solidFill>
              </a:rPr>
              <a:t>Single issue</a:t>
            </a:r>
          </a:p>
        </p:txBody>
      </p:sp>
      <p:pic>
        <p:nvPicPr>
          <p:cNvPr id="5" name="Onlinemedia 4" title="Understanding Right-Wing Extremist Radicalization">
            <a:hlinkClick r:id="" action="ppaction://media"/>
            <a:extLst>
              <a:ext uri="{FF2B5EF4-FFF2-40B4-BE49-F238E27FC236}">
                <a16:creationId xmlns:a16="http://schemas.microsoft.com/office/drawing/2014/main" id="{0CC80055-5AE9-4EB0-9CEB-69C2F825DC1E}"/>
              </a:ext>
            </a:extLst>
          </p:cNvPr>
          <p:cNvPicPr>
            <a:picLocks noRot="1" noChangeAspect="1"/>
          </p:cNvPicPr>
          <p:nvPr>
            <a:videoFile r:link="rId1"/>
          </p:nvPr>
        </p:nvPicPr>
        <p:blipFill>
          <a:blip r:embed="rId4"/>
          <a:stretch>
            <a:fillRect/>
          </a:stretch>
        </p:blipFill>
        <p:spPr>
          <a:xfrm>
            <a:off x="838200" y="2286000"/>
            <a:ext cx="7467600" cy="4219195"/>
          </a:xfrm>
          <a:prstGeom prst="rect">
            <a:avLst/>
          </a:prstGeom>
        </p:spPr>
      </p:pic>
      <p:sp>
        <p:nvSpPr>
          <p:cNvPr id="6" name="Текстово поле 6">
            <a:extLst>
              <a:ext uri="{FF2B5EF4-FFF2-40B4-BE49-F238E27FC236}">
                <a16:creationId xmlns:a16="http://schemas.microsoft.com/office/drawing/2014/main" id="{A20B6C4E-B47F-4B95-84A3-A2AB209114C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7" name="Tekstvak 2">
            <a:extLst>
              <a:ext uri="{FF2B5EF4-FFF2-40B4-BE49-F238E27FC236}">
                <a16:creationId xmlns:a16="http://schemas.microsoft.com/office/drawing/2014/main" id="{8E647196-2D55-4DBE-A617-BC600D598D62}"/>
              </a:ext>
            </a:extLst>
          </p:cNvPr>
          <p:cNvSpPr txBox="1"/>
          <p:nvPr/>
        </p:nvSpPr>
        <p:spPr>
          <a:xfrm rot="486488">
            <a:off x="4862652" y="1563314"/>
            <a:ext cx="3734054" cy="461665"/>
          </a:xfrm>
          <a:prstGeom prst="rect">
            <a:avLst/>
          </a:prstGeom>
          <a:noFill/>
        </p:spPr>
        <p:txBody>
          <a:bodyPr wrap="square" rtlCol="0">
            <a:spAutoFit/>
          </a:bodyPr>
          <a:lstStyle/>
          <a:p>
            <a:pPr algn="ctr"/>
            <a:r>
              <a:rPr lang="en-GB" sz="2400" dirty="0">
                <a:solidFill>
                  <a:schemeClr val="accent4">
                    <a:lumMod val="75000"/>
                  </a:schemeClr>
                </a:solidFill>
              </a:rPr>
              <a:t>Wat </a:t>
            </a:r>
            <a:r>
              <a:rPr lang="en-GB" sz="2400" dirty="0" err="1">
                <a:solidFill>
                  <a:schemeClr val="accent4">
                    <a:lumMod val="75000"/>
                  </a:schemeClr>
                </a:solidFill>
              </a:rPr>
              <a:t>valt</a:t>
            </a:r>
            <a:r>
              <a:rPr lang="en-GB" sz="2400" dirty="0">
                <a:solidFill>
                  <a:schemeClr val="accent4">
                    <a:lumMod val="75000"/>
                  </a:schemeClr>
                </a:solidFill>
              </a:rPr>
              <a:t> je op?</a:t>
            </a:r>
          </a:p>
        </p:txBody>
      </p:sp>
    </p:spTree>
    <p:extLst>
      <p:ext uri="{BB962C8B-B14F-4D97-AF65-F5344CB8AC3E}">
        <p14:creationId xmlns:p14="http://schemas.microsoft.com/office/powerpoint/2010/main" val="428711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3F54112-F1D3-4B70-81DD-ACBBFDD261C9}"/>
              </a:ext>
            </a:extLst>
          </p:cNvPr>
          <p:cNvSpPr>
            <a:spLocks noGrp="1"/>
          </p:cNvSpPr>
          <p:nvPr>
            <p:ph type="title"/>
          </p:nvPr>
        </p:nvSpPr>
        <p:spPr/>
        <p:txBody>
          <a:bodyPr/>
          <a:lstStyle/>
          <a:p>
            <a:r>
              <a:rPr lang="nl-NL" noProof="0" dirty="0"/>
              <a:t>Causale factoren</a:t>
            </a:r>
          </a:p>
        </p:txBody>
      </p:sp>
      <p:sp>
        <p:nvSpPr>
          <p:cNvPr id="6" name="Контейнер за номер на слайда 5">
            <a:extLst>
              <a:ext uri="{FF2B5EF4-FFF2-40B4-BE49-F238E27FC236}">
                <a16:creationId xmlns:a16="http://schemas.microsoft.com/office/drawing/2014/main" id="{2029B22A-257E-4DE4-A7FD-86ECE96C87DF}"/>
              </a:ext>
            </a:extLst>
          </p:cNvPr>
          <p:cNvSpPr>
            <a:spLocks noGrp="1"/>
          </p:cNvSpPr>
          <p:nvPr>
            <p:ph type="sldNum" sz="quarter" idx="12"/>
          </p:nvPr>
        </p:nvSpPr>
        <p:spPr/>
        <p:txBody>
          <a:bodyPr/>
          <a:lstStyle/>
          <a:p>
            <a:fld id="{CB318F78-A315-46C9-8B3F-2431B4397D31}" type="slidenum">
              <a:rPr lang="en-US" smtClean="0"/>
              <a:t>18</a:t>
            </a:fld>
            <a:endParaRPr lang="en-US" dirty="0"/>
          </a:p>
        </p:txBody>
      </p:sp>
      <p:graphicFrame>
        <p:nvGraphicFramePr>
          <p:cNvPr id="9" name="Diagram 6">
            <a:extLst>
              <a:ext uri="{FF2B5EF4-FFF2-40B4-BE49-F238E27FC236}">
                <a16:creationId xmlns:a16="http://schemas.microsoft.com/office/drawing/2014/main" id="{73323536-E41B-4756-8203-46EFE33ED9BA}"/>
              </a:ext>
            </a:extLst>
          </p:cNvPr>
          <p:cNvGraphicFramePr/>
          <p:nvPr>
            <p:extLst>
              <p:ext uri="{D42A27DB-BD31-4B8C-83A1-F6EECF244321}">
                <p14:modId xmlns:p14="http://schemas.microsoft.com/office/powerpoint/2010/main" val="1840425173"/>
              </p:ext>
            </p:extLst>
          </p:nvPr>
        </p:nvGraphicFramePr>
        <p:xfrm>
          <a:off x="958467" y="2460292"/>
          <a:ext cx="7227065" cy="3549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Текстово поле 6">
            <a:extLst>
              <a:ext uri="{FF2B5EF4-FFF2-40B4-BE49-F238E27FC236}">
                <a16:creationId xmlns:a16="http://schemas.microsoft.com/office/drawing/2014/main" id="{C05F8B70-B92F-4803-9DFA-CF0CDA1F921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71697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0E14201A-B044-4071-B4C1-618605CD59A7}"/>
              </a:ext>
            </a:extLst>
          </p:cNvPr>
          <p:cNvSpPr txBox="1"/>
          <p:nvPr/>
        </p:nvSpPr>
        <p:spPr>
          <a:xfrm>
            <a:off x="40883" y="3619993"/>
            <a:ext cx="3079668" cy="954107"/>
          </a:xfrm>
          <a:prstGeom prst="rect">
            <a:avLst/>
          </a:prstGeom>
          <a:solidFill>
            <a:srgbClr val="D6DFF2"/>
          </a:solidFill>
        </p:spPr>
        <p:txBody>
          <a:bodyPr wrap="square">
            <a:spAutoFit/>
          </a:bodyPr>
          <a:lstStyle/>
          <a:p>
            <a:pPr algn="l"/>
            <a:r>
              <a:rPr lang="nl-NL" sz="1400" dirty="0"/>
              <a:t>Bv. p</a:t>
            </a:r>
            <a:r>
              <a:rPr lang="nl-NL" sz="1400" b="0" i="0" u="none" strike="noStrike" baseline="0" dirty="0"/>
              <a:t>sychische stoornissen, </a:t>
            </a:r>
            <a:r>
              <a:rPr lang="nl-NL" sz="1400" b="0" i="0" u="none" strike="noStrike" baseline="0" dirty="0" err="1"/>
              <a:t>persoonlijk-heidskenmerken</a:t>
            </a:r>
            <a:r>
              <a:rPr lang="nl-NL" sz="1400" b="0" i="0" u="none" strike="noStrike" baseline="0" dirty="0"/>
              <a:t>, autoritair</a:t>
            </a:r>
            <a:r>
              <a:rPr lang="nl-NL" sz="1400" b="0" i="0" u="none" strike="noStrike" dirty="0"/>
              <a:t> ouderschap, </a:t>
            </a:r>
            <a:r>
              <a:rPr lang="nl-NL" sz="1400" b="0" i="0" u="none" strike="noStrike" baseline="0" dirty="0"/>
              <a:t>conflicterende identiteiten en traumatische levenservaringen</a:t>
            </a:r>
            <a:endParaRPr lang="nl-NL" sz="1400" dirty="0"/>
          </a:p>
        </p:txBody>
      </p:sp>
      <p:sp>
        <p:nvSpPr>
          <p:cNvPr id="13" name="Tekstvak 12">
            <a:extLst>
              <a:ext uri="{FF2B5EF4-FFF2-40B4-BE49-F238E27FC236}">
                <a16:creationId xmlns:a16="http://schemas.microsoft.com/office/drawing/2014/main" id="{8073E3D5-7F93-4D55-B4C7-9D3092E2DEF4}"/>
              </a:ext>
            </a:extLst>
          </p:cNvPr>
          <p:cNvSpPr txBox="1"/>
          <p:nvPr/>
        </p:nvSpPr>
        <p:spPr>
          <a:xfrm>
            <a:off x="6400800" y="3696686"/>
            <a:ext cx="2393868" cy="954107"/>
          </a:xfrm>
          <a:prstGeom prst="rect">
            <a:avLst/>
          </a:prstGeom>
          <a:solidFill>
            <a:srgbClr val="CAE3EC"/>
          </a:solidFill>
        </p:spPr>
        <p:txBody>
          <a:bodyPr wrap="square">
            <a:spAutoFit/>
          </a:bodyPr>
          <a:lstStyle/>
          <a:p>
            <a:pPr algn="r"/>
            <a:r>
              <a:rPr lang="nl-NL" sz="1400" dirty="0"/>
              <a:t>Bv. groepssaamhorigheid, de ideologie (propaganda), zingeving, avontuur, en andere beloningen</a:t>
            </a:r>
          </a:p>
        </p:txBody>
      </p:sp>
      <p:sp>
        <p:nvSpPr>
          <p:cNvPr id="12" name="Tekstvak 11">
            <a:extLst>
              <a:ext uri="{FF2B5EF4-FFF2-40B4-BE49-F238E27FC236}">
                <a16:creationId xmlns:a16="http://schemas.microsoft.com/office/drawing/2014/main" id="{A94689C0-95E1-412F-A599-4467C7D31CB5}"/>
              </a:ext>
            </a:extLst>
          </p:cNvPr>
          <p:cNvSpPr txBox="1"/>
          <p:nvPr/>
        </p:nvSpPr>
        <p:spPr>
          <a:xfrm>
            <a:off x="1295400" y="2531658"/>
            <a:ext cx="2667000" cy="738664"/>
          </a:xfrm>
          <a:prstGeom prst="rect">
            <a:avLst/>
          </a:prstGeom>
          <a:solidFill>
            <a:srgbClr val="E3E8DC"/>
          </a:solidFill>
        </p:spPr>
        <p:txBody>
          <a:bodyPr wrap="square">
            <a:spAutoFit/>
          </a:bodyPr>
          <a:lstStyle/>
          <a:p>
            <a:pPr algn="l"/>
            <a:r>
              <a:rPr lang="nl-NL" sz="1400" dirty="0">
                <a:solidFill>
                  <a:srgbClr val="000000"/>
                </a:solidFill>
              </a:rPr>
              <a:t>Bv</a:t>
            </a:r>
            <a:r>
              <a:rPr lang="nl-NL" sz="1400" b="0" i="0" u="none" strike="noStrike" baseline="0" dirty="0">
                <a:solidFill>
                  <a:srgbClr val="000000"/>
                </a:solidFill>
              </a:rPr>
              <a:t>.</a:t>
            </a:r>
            <a:r>
              <a:rPr lang="nl-NL" sz="1400" dirty="0">
                <a:solidFill>
                  <a:srgbClr val="000000"/>
                </a:solidFill>
              </a:rPr>
              <a:t> een</a:t>
            </a:r>
            <a:r>
              <a:rPr lang="nl-NL" sz="1400" b="0" i="0" u="none" strike="noStrike" baseline="0" dirty="0">
                <a:solidFill>
                  <a:srgbClr val="000000"/>
                </a:solidFill>
              </a:rPr>
              <a:t> onderdrukkende staat,</a:t>
            </a:r>
            <a:br>
              <a:rPr lang="nl-NL" sz="1400" b="0" i="0" u="none" strike="noStrike" baseline="0" dirty="0">
                <a:solidFill>
                  <a:srgbClr val="000000"/>
                </a:solidFill>
              </a:rPr>
            </a:br>
            <a:r>
              <a:rPr lang="nl-NL" sz="1400" b="0" i="0" u="none" strike="noStrike" baseline="0" dirty="0">
                <a:solidFill>
                  <a:srgbClr val="000000"/>
                </a:solidFill>
              </a:rPr>
              <a:t>relatieve deprivatie, discriminatie, </a:t>
            </a:r>
            <a:br>
              <a:rPr lang="nl-NL" sz="1400" b="0" i="0" u="none" strike="noStrike" baseline="0" dirty="0">
                <a:solidFill>
                  <a:srgbClr val="000000"/>
                </a:solidFill>
              </a:rPr>
            </a:br>
            <a:r>
              <a:rPr lang="nl-NL" sz="1400" b="0" i="0" u="none" strike="noStrike" baseline="0" dirty="0">
                <a:solidFill>
                  <a:srgbClr val="000000"/>
                </a:solidFill>
              </a:rPr>
              <a:t>boosheid </a:t>
            </a:r>
            <a:r>
              <a:rPr lang="nl-NL" sz="1400" dirty="0">
                <a:solidFill>
                  <a:srgbClr val="000000"/>
                </a:solidFill>
              </a:rPr>
              <a:t>en onrechtvaardigheid</a:t>
            </a:r>
            <a:endParaRPr lang="nl-NL" sz="1400" dirty="0"/>
          </a:p>
        </p:txBody>
      </p:sp>
      <p:sp>
        <p:nvSpPr>
          <p:cNvPr id="2" name="Titel 1">
            <a:extLst>
              <a:ext uri="{FF2B5EF4-FFF2-40B4-BE49-F238E27FC236}">
                <a16:creationId xmlns:a16="http://schemas.microsoft.com/office/drawing/2014/main" id="{4F577300-AFFB-4D8A-8AB6-AE130D906D37}"/>
              </a:ext>
            </a:extLst>
          </p:cNvPr>
          <p:cNvSpPr>
            <a:spLocks noGrp="1"/>
          </p:cNvSpPr>
          <p:nvPr>
            <p:ph type="title"/>
          </p:nvPr>
        </p:nvSpPr>
        <p:spPr/>
        <p:txBody>
          <a:bodyPr/>
          <a:lstStyle/>
          <a:p>
            <a:r>
              <a:rPr lang="nl-NL" noProof="0" dirty="0"/>
              <a:t>Push, Pull en Persoonlijke factoren</a:t>
            </a:r>
          </a:p>
        </p:txBody>
      </p:sp>
      <p:graphicFrame>
        <p:nvGraphicFramePr>
          <p:cNvPr id="9" name="Diagram 8">
            <a:extLst>
              <a:ext uri="{FF2B5EF4-FFF2-40B4-BE49-F238E27FC236}">
                <a16:creationId xmlns:a16="http://schemas.microsoft.com/office/drawing/2014/main" id="{BE7C81B4-4B59-4F98-B39A-068898464C4C}"/>
              </a:ext>
            </a:extLst>
          </p:cNvPr>
          <p:cNvGraphicFramePr/>
          <p:nvPr/>
        </p:nvGraphicFramePr>
        <p:xfrm>
          <a:off x="2286000" y="2498401"/>
          <a:ext cx="4876800" cy="333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kstvak 15">
            <a:extLst>
              <a:ext uri="{FF2B5EF4-FFF2-40B4-BE49-F238E27FC236}">
                <a16:creationId xmlns:a16="http://schemas.microsoft.com/office/drawing/2014/main" id="{A650667A-9C9F-49D9-9A2E-C042B3524F01}"/>
              </a:ext>
            </a:extLst>
          </p:cNvPr>
          <p:cNvSpPr txBox="1"/>
          <p:nvPr/>
        </p:nvSpPr>
        <p:spPr>
          <a:xfrm>
            <a:off x="2971800" y="5852409"/>
            <a:ext cx="3955103" cy="584775"/>
          </a:xfrm>
          <a:prstGeom prst="rect">
            <a:avLst/>
          </a:prstGeom>
          <a:noFill/>
        </p:spPr>
        <p:txBody>
          <a:bodyPr wrap="square">
            <a:spAutoFit/>
          </a:bodyPr>
          <a:lstStyle/>
          <a:p>
            <a:r>
              <a:rPr lang="en-US" sz="1600" b="0" i="0" u="none" strike="noStrike" baseline="0" dirty="0"/>
              <a:t>In </a:t>
            </a:r>
            <a:r>
              <a:rPr lang="en-US" sz="1600" dirty="0"/>
              <a:t>de </a:t>
            </a:r>
            <a:r>
              <a:rPr lang="en-US" sz="1600" dirty="0" err="1"/>
              <a:t>realiteit</a:t>
            </a:r>
            <a:r>
              <a:rPr lang="en-US" sz="1600" dirty="0"/>
              <a:t> </a:t>
            </a:r>
            <a:r>
              <a:rPr lang="en-US" sz="1600" dirty="0" err="1"/>
              <a:t>zijn</a:t>
            </a:r>
            <a:r>
              <a:rPr lang="en-US" sz="1600" b="0" i="0" u="none" strike="noStrike" baseline="0" dirty="0"/>
              <a:t> push, pull, </a:t>
            </a:r>
            <a:r>
              <a:rPr lang="en-US" sz="1600" b="0" i="0" u="none" strike="noStrike" baseline="0" dirty="0" err="1"/>
              <a:t>en</a:t>
            </a:r>
            <a:r>
              <a:rPr lang="en-US" sz="1600" b="0" i="0" u="none" strike="noStrike" baseline="0" dirty="0"/>
              <a:t> </a:t>
            </a:r>
            <a:r>
              <a:rPr lang="en-US" sz="1600" b="0" i="0" u="none" strike="noStrike" baseline="0" dirty="0" err="1"/>
              <a:t>persoonlijke</a:t>
            </a:r>
            <a:r>
              <a:rPr lang="en-US" sz="1600" b="0" i="0" u="none" strike="noStrike" baseline="0" dirty="0"/>
              <a:t> </a:t>
            </a:r>
            <a:r>
              <a:rPr lang="en-US" sz="1600" b="0" i="0" u="none" strike="noStrike" baseline="0" dirty="0" err="1"/>
              <a:t>factoren</a:t>
            </a:r>
            <a:r>
              <a:rPr lang="en-US" sz="1600" b="0" i="0" u="none" strike="noStrike" baseline="0" dirty="0"/>
              <a:t> </a:t>
            </a:r>
            <a:r>
              <a:rPr lang="en-US" sz="1600" b="0" i="0" u="none" strike="noStrike" baseline="0" dirty="0" err="1"/>
              <a:t>nauw</a:t>
            </a:r>
            <a:r>
              <a:rPr lang="en-US" sz="1600" b="0" i="0" u="none" strike="noStrike" baseline="0" dirty="0"/>
              <a:t> met </a:t>
            </a:r>
            <a:r>
              <a:rPr lang="en-US" sz="1600" b="0" i="0" u="none" strike="noStrike" baseline="0" dirty="0" err="1"/>
              <a:t>elkaar</a:t>
            </a:r>
            <a:r>
              <a:rPr lang="en-US" sz="1600" b="0" i="0" u="none" strike="noStrike" baseline="0" dirty="0"/>
              <a:t> </a:t>
            </a:r>
            <a:r>
              <a:rPr lang="en-US" sz="1600" b="0" i="0" u="none" strike="noStrike" baseline="0" dirty="0" err="1"/>
              <a:t>verbonden</a:t>
            </a:r>
            <a:endParaRPr lang="en-GB" sz="1600" dirty="0"/>
          </a:p>
        </p:txBody>
      </p:sp>
      <p:sp>
        <p:nvSpPr>
          <p:cNvPr id="11" name="Текстово поле 6">
            <a:extLst>
              <a:ext uri="{FF2B5EF4-FFF2-40B4-BE49-F238E27FC236}">
                <a16:creationId xmlns:a16="http://schemas.microsoft.com/office/drawing/2014/main" id="{59FF6275-C77B-4603-82F0-4573A582371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57005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2"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pic>
        <p:nvPicPr>
          <p:cNvPr id="4" name="Afbeelding 3">
            <a:extLst>
              <a:ext uri="{FF2B5EF4-FFF2-40B4-BE49-F238E27FC236}">
                <a16:creationId xmlns:a16="http://schemas.microsoft.com/office/drawing/2014/main" id="{7AE3BC24-DB74-42D8-8498-BEDB119A3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482" y="1828800"/>
            <a:ext cx="3431036" cy="3714043"/>
          </a:xfrm>
          <a:prstGeom prst="rect">
            <a:avLst/>
          </a:prstGeom>
        </p:spPr>
      </p:pic>
      <p:sp>
        <p:nvSpPr>
          <p:cNvPr id="5" name="Tekstvak 4">
            <a:extLst>
              <a:ext uri="{FF2B5EF4-FFF2-40B4-BE49-F238E27FC236}">
                <a16:creationId xmlns:a16="http://schemas.microsoft.com/office/drawing/2014/main" id="{83891107-CAD8-4D5A-9C68-B81D59030856}"/>
              </a:ext>
            </a:extLst>
          </p:cNvPr>
          <p:cNvSpPr txBox="1"/>
          <p:nvPr/>
        </p:nvSpPr>
        <p:spPr>
          <a:xfrm>
            <a:off x="3201271" y="1981200"/>
            <a:ext cx="1447800"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Hallo!</a:t>
            </a:r>
          </a:p>
        </p:txBody>
      </p:sp>
    </p:spTree>
    <p:extLst>
      <p:ext uri="{BB962C8B-B14F-4D97-AF65-F5344CB8AC3E}">
        <p14:creationId xmlns:p14="http://schemas.microsoft.com/office/powerpoint/2010/main" val="453124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9F4AF3-5F84-4C7A-936A-F46C99EC4710}"/>
              </a:ext>
            </a:extLst>
          </p:cNvPr>
          <p:cNvSpPr>
            <a:spLocks noGrp="1"/>
          </p:cNvSpPr>
          <p:nvPr>
            <p:ph type="title"/>
          </p:nvPr>
        </p:nvSpPr>
        <p:spPr/>
        <p:txBody>
          <a:bodyPr/>
          <a:lstStyle/>
          <a:p>
            <a:r>
              <a:rPr lang="nl-NL" noProof="0" dirty="0"/>
              <a:t>Push, Pull en Persoonlijke factoren</a:t>
            </a:r>
          </a:p>
        </p:txBody>
      </p:sp>
      <p:pic>
        <p:nvPicPr>
          <p:cNvPr id="8" name="Onlinemedia 7" title="Daniel Gallant">
            <a:hlinkClick r:id="" action="ppaction://media"/>
            <a:extLst>
              <a:ext uri="{FF2B5EF4-FFF2-40B4-BE49-F238E27FC236}">
                <a16:creationId xmlns:a16="http://schemas.microsoft.com/office/drawing/2014/main" id="{A08202F0-75E9-4E58-B70D-2436FCD88C92}"/>
              </a:ext>
            </a:extLst>
          </p:cNvPr>
          <p:cNvPicPr>
            <a:picLocks noGrp="1" noRot="1" noChangeAspect="1"/>
          </p:cNvPicPr>
          <p:nvPr>
            <p:ph idx="1"/>
            <a:videoFile r:link="rId1"/>
          </p:nvPr>
        </p:nvPicPr>
        <p:blipFill>
          <a:blip r:embed="rId4"/>
          <a:stretch>
            <a:fillRect/>
          </a:stretch>
        </p:blipFill>
        <p:spPr>
          <a:xfrm>
            <a:off x="1268413" y="2286000"/>
            <a:ext cx="6608762" cy="3733800"/>
          </a:xfrm>
          <a:prstGeom prst="rect">
            <a:avLst/>
          </a:prstGeom>
        </p:spPr>
      </p:pic>
      <p:sp>
        <p:nvSpPr>
          <p:cNvPr id="4" name="Tijdelijke aanduiding voor datum 3">
            <a:extLst>
              <a:ext uri="{FF2B5EF4-FFF2-40B4-BE49-F238E27FC236}">
                <a16:creationId xmlns:a16="http://schemas.microsoft.com/office/drawing/2014/main" id="{43DB4E1E-9175-42C4-BA41-0888781ADF79}"/>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A514F434-30D2-4DE4-8E47-EACA8FBE688A}"/>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B68E8B27-828D-4D25-9530-B63075F849EA}"/>
              </a:ext>
            </a:extLst>
          </p:cNvPr>
          <p:cNvSpPr>
            <a:spLocks noGrp="1"/>
          </p:cNvSpPr>
          <p:nvPr>
            <p:ph type="sldNum" sz="quarter" idx="12"/>
          </p:nvPr>
        </p:nvSpPr>
        <p:spPr/>
        <p:txBody>
          <a:bodyPr/>
          <a:lstStyle/>
          <a:p>
            <a:fld id="{CB318F78-A315-46C9-8B3F-2431B4397D31}" type="slidenum">
              <a:rPr lang="en-US" smtClean="0"/>
              <a:t>20</a:t>
            </a:fld>
            <a:endParaRPr lang="en-US" dirty="0"/>
          </a:p>
        </p:txBody>
      </p:sp>
      <p:sp>
        <p:nvSpPr>
          <p:cNvPr id="9" name="Текстово поле 6">
            <a:extLst>
              <a:ext uri="{FF2B5EF4-FFF2-40B4-BE49-F238E27FC236}">
                <a16:creationId xmlns:a16="http://schemas.microsoft.com/office/drawing/2014/main" id="{FA162EED-FFE8-4899-B902-53E0E83FC46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82865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CF03F-D90F-46EC-A5FF-9E8E73E3BF64}"/>
              </a:ext>
            </a:extLst>
          </p:cNvPr>
          <p:cNvSpPr>
            <a:spLocks noGrp="1"/>
          </p:cNvSpPr>
          <p:nvPr>
            <p:ph type="title"/>
          </p:nvPr>
        </p:nvSpPr>
        <p:spPr/>
        <p:txBody>
          <a:bodyPr/>
          <a:lstStyle/>
          <a:p>
            <a:r>
              <a:rPr lang="nl-NL" noProof="0" dirty="0"/>
              <a:t>Triggerfactormodel</a:t>
            </a:r>
          </a:p>
        </p:txBody>
      </p:sp>
      <p:sp>
        <p:nvSpPr>
          <p:cNvPr id="7" name="Ovaal 6">
            <a:extLst>
              <a:ext uri="{FF2B5EF4-FFF2-40B4-BE49-F238E27FC236}">
                <a16:creationId xmlns:a16="http://schemas.microsoft.com/office/drawing/2014/main" id="{6FFFA7C9-BA73-44E8-A8D1-0AADBB33FE48}"/>
              </a:ext>
            </a:extLst>
          </p:cNvPr>
          <p:cNvSpPr/>
          <p:nvPr/>
        </p:nvSpPr>
        <p:spPr>
          <a:xfrm>
            <a:off x="185936" y="2291919"/>
            <a:ext cx="2677006" cy="1988300"/>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634343"/>
              <a:gd name="connsiteY0" fmla="*/ 918067 h 1840950"/>
              <a:gd name="connsiteX1" fmla="*/ 1905000 w 2634343"/>
              <a:gd name="connsiteY1" fmla="*/ 3667 h 1840950"/>
              <a:gd name="connsiteX2" fmla="*/ 2634343 w 2634343"/>
              <a:gd name="connsiteY2" fmla="*/ 1214950 h 1840950"/>
              <a:gd name="connsiteX3" fmla="*/ 1905000 w 2634343"/>
              <a:gd name="connsiteY3" fmla="*/ 1832467 h 1840950"/>
              <a:gd name="connsiteX4" fmla="*/ 0 w 2634343"/>
              <a:gd name="connsiteY4" fmla="*/ 918067 h 1840950"/>
              <a:gd name="connsiteX0" fmla="*/ 42663 w 2677006"/>
              <a:gd name="connsiteY0" fmla="*/ 1065417 h 1988300"/>
              <a:gd name="connsiteX1" fmla="*/ 728464 w 2677006"/>
              <a:gd name="connsiteY1" fmla="*/ 118772 h 1988300"/>
              <a:gd name="connsiteX2" fmla="*/ 1947663 w 2677006"/>
              <a:gd name="connsiteY2" fmla="*/ 151017 h 1988300"/>
              <a:gd name="connsiteX3" fmla="*/ 2677006 w 2677006"/>
              <a:gd name="connsiteY3" fmla="*/ 1362300 h 1988300"/>
              <a:gd name="connsiteX4" fmla="*/ 1947663 w 2677006"/>
              <a:gd name="connsiteY4" fmla="*/ 1979817 h 1988300"/>
              <a:gd name="connsiteX5" fmla="*/ 42663 w 2677006"/>
              <a:gd name="connsiteY5" fmla="*/ 1065417 h 198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7006" h="1988300">
                <a:moveTo>
                  <a:pt x="42663" y="1065417"/>
                </a:moveTo>
                <a:cubicBezTo>
                  <a:pt x="-160537" y="755243"/>
                  <a:pt x="410964" y="271172"/>
                  <a:pt x="728464" y="118772"/>
                </a:cubicBezTo>
                <a:cubicBezTo>
                  <a:pt x="1045964" y="-33628"/>
                  <a:pt x="1622906" y="-56238"/>
                  <a:pt x="1947663" y="151017"/>
                </a:cubicBezTo>
                <a:cubicBezTo>
                  <a:pt x="2272420" y="358272"/>
                  <a:pt x="2677006" y="857291"/>
                  <a:pt x="2677006" y="1362300"/>
                </a:cubicBezTo>
                <a:cubicBezTo>
                  <a:pt x="2677006" y="1867309"/>
                  <a:pt x="2386720" y="2029297"/>
                  <a:pt x="1947663" y="1979817"/>
                </a:cubicBezTo>
                <a:cubicBezTo>
                  <a:pt x="1508606" y="1930337"/>
                  <a:pt x="245863" y="1375591"/>
                  <a:pt x="42663" y="1065417"/>
                </a:cubicBezTo>
                <a:close/>
              </a:path>
            </a:pathLst>
          </a:cu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800" dirty="0"/>
              <a:t>Een trigger is een gebeurtenis die radicalisering kan starten of doen versnellen</a:t>
            </a:r>
          </a:p>
          <a:p>
            <a:pPr algn="ctr"/>
            <a:endParaRPr lang="en-GB" dirty="0"/>
          </a:p>
        </p:txBody>
      </p:sp>
      <p:pic>
        <p:nvPicPr>
          <p:cNvPr id="11" name="Tijdelijke aanduiding voor inhoud 7">
            <a:extLst>
              <a:ext uri="{FF2B5EF4-FFF2-40B4-BE49-F238E27FC236}">
                <a16:creationId xmlns:a16="http://schemas.microsoft.com/office/drawing/2014/main" id="{2E2F0625-F525-4D89-B400-299AA2463C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80808" y="288925"/>
            <a:ext cx="5992981" cy="5121275"/>
          </a:xfrm>
        </p:spPr>
      </p:pic>
      <p:sp>
        <p:nvSpPr>
          <p:cNvPr id="13" name="Ovaal 8">
            <a:extLst>
              <a:ext uri="{FF2B5EF4-FFF2-40B4-BE49-F238E27FC236}">
                <a16:creationId xmlns:a16="http://schemas.microsoft.com/office/drawing/2014/main" id="{0FCC5DF5-9D49-475C-A1D8-4DC7837F97DB}"/>
              </a:ext>
            </a:extLst>
          </p:cNvPr>
          <p:cNvSpPr/>
          <p:nvPr/>
        </p:nvSpPr>
        <p:spPr>
          <a:xfrm>
            <a:off x="206827" y="3883314"/>
            <a:ext cx="1931290" cy="2438400"/>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1290" h="2164838">
                <a:moveTo>
                  <a:pt x="80718" y="1274167"/>
                </a:moveTo>
                <a:cubicBezTo>
                  <a:pt x="-72012" y="921701"/>
                  <a:pt x="9632" y="206378"/>
                  <a:pt x="178690" y="50020"/>
                </a:cubicBezTo>
                <a:cubicBezTo>
                  <a:pt x="347748" y="-106338"/>
                  <a:pt x="802969" y="135951"/>
                  <a:pt x="1095069" y="336017"/>
                </a:cubicBezTo>
                <a:cubicBezTo>
                  <a:pt x="1387169" y="536083"/>
                  <a:pt x="1931290" y="745408"/>
                  <a:pt x="1931290" y="1250417"/>
                </a:cubicBezTo>
                <a:cubicBezTo>
                  <a:pt x="1931290" y="1755426"/>
                  <a:pt x="1403498" y="2160859"/>
                  <a:pt x="1095069" y="2164817"/>
                </a:cubicBezTo>
                <a:cubicBezTo>
                  <a:pt x="786640" y="2168775"/>
                  <a:pt x="233448" y="1626633"/>
                  <a:pt x="80718" y="1274167"/>
                </a:cubicBezTo>
                <a:close/>
              </a:path>
            </a:pathLst>
          </a:cu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800" dirty="0"/>
              <a:t>Er zijn triggers op micro, </a:t>
            </a:r>
            <a:r>
              <a:rPr lang="nl-NL" sz="1800" dirty="0" err="1"/>
              <a:t>meso</a:t>
            </a:r>
            <a:r>
              <a:rPr lang="nl-NL" sz="1800" dirty="0"/>
              <a:t> en macro niveau</a:t>
            </a:r>
            <a:endParaRPr lang="en-GB" dirty="0"/>
          </a:p>
        </p:txBody>
      </p:sp>
      <p:sp>
        <p:nvSpPr>
          <p:cNvPr id="3" name="Tekstvak 2">
            <a:extLst>
              <a:ext uri="{FF2B5EF4-FFF2-40B4-BE49-F238E27FC236}">
                <a16:creationId xmlns:a16="http://schemas.microsoft.com/office/drawing/2014/main" id="{1461B5F6-2579-4DA3-80A7-960480F43982}"/>
              </a:ext>
            </a:extLst>
          </p:cNvPr>
          <p:cNvSpPr txBox="1"/>
          <p:nvPr/>
        </p:nvSpPr>
        <p:spPr>
          <a:xfrm>
            <a:off x="7086600" y="5788968"/>
            <a:ext cx="1676400" cy="230832"/>
          </a:xfrm>
          <a:prstGeom prst="rect">
            <a:avLst/>
          </a:prstGeom>
          <a:noFill/>
        </p:spPr>
        <p:txBody>
          <a:bodyPr wrap="square" rtlCol="0">
            <a:spAutoFit/>
          </a:bodyPr>
          <a:lstStyle/>
          <a:p>
            <a:r>
              <a:rPr lang="nl-NL" sz="900" dirty="0"/>
              <a:t>Bron: socialestabiliteit.nl</a:t>
            </a:r>
          </a:p>
        </p:txBody>
      </p:sp>
    </p:spTree>
    <p:extLst>
      <p:ext uri="{BB962C8B-B14F-4D97-AF65-F5344CB8AC3E}">
        <p14:creationId xmlns:p14="http://schemas.microsoft.com/office/powerpoint/2010/main" val="88995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3"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496C037-80BE-4E12-A1BE-F699AADE3343}"/>
              </a:ext>
            </a:extLst>
          </p:cNvPr>
          <p:cNvGraphicFramePr/>
          <p:nvPr>
            <p:extLst>
              <p:ext uri="{D42A27DB-BD31-4B8C-83A1-F6EECF244321}">
                <p14:modId xmlns:p14="http://schemas.microsoft.com/office/powerpoint/2010/main" val="2708589563"/>
              </p:ext>
            </p:extLst>
          </p:nvPr>
        </p:nvGraphicFramePr>
        <p:xfrm>
          <a:off x="685800" y="2590800"/>
          <a:ext cx="8229600" cy="3429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nl-NL" noProof="0" dirty="0"/>
              <a:t>Vier types </a:t>
            </a:r>
            <a:r>
              <a:rPr lang="nl-NL" noProof="0" dirty="0" err="1"/>
              <a:t>geradicaliseerden</a:t>
            </a:r>
            <a:endParaRPr lang="nl-NL" noProof="0" dirty="0"/>
          </a:p>
        </p:txBody>
      </p:sp>
      <p:sp>
        <p:nvSpPr>
          <p:cNvPr id="4" name="TextBox 3"/>
          <p:cNvSpPr txBox="1"/>
          <p:nvPr/>
        </p:nvSpPr>
        <p:spPr>
          <a:xfrm>
            <a:off x="1872892" y="4779151"/>
            <a:ext cx="1564984" cy="369332"/>
          </a:xfrm>
          <a:prstGeom prst="rect">
            <a:avLst/>
          </a:prstGeom>
          <a:noFill/>
        </p:spPr>
        <p:txBody>
          <a:bodyPr wrap="square" rtlCol="0">
            <a:spAutoFit/>
          </a:bodyPr>
          <a:lstStyle/>
          <a:p>
            <a:r>
              <a:rPr lang="nl-NL" sz="900" dirty="0">
                <a:solidFill>
                  <a:srgbClr val="6BB1C9">
                    <a:lumMod val="60000"/>
                    <a:lumOff val="40000"/>
                  </a:srgbClr>
                </a:solidFill>
                <a:latin typeface="Calibri"/>
              </a:rPr>
              <a:t>Bron: Feddes, </a:t>
            </a:r>
            <a:r>
              <a:rPr lang="nl-NL" sz="900" dirty="0" err="1">
                <a:solidFill>
                  <a:srgbClr val="6BB1C9">
                    <a:lumMod val="60000"/>
                    <a:lumOff val="40000"/>
                  </a:srgbClr>
                </a:solidFill>
                <a:latin typeface="Calibri"/>
              </a:rPr>
              <a:t>Nickolson</a:t>
            </a:r>
            <a:r>
              <a:rPr lang="nl-NL" sz="900" dirty="0">
                <a:solidFill>
                  <a:srgbClr val="6BB1C9">
                    <a:lumMod val="60000"/>
                    <a:lumOff val="40000"/>
                  </a:srgbClr>
                </a:solidFill>
                <a:latin typeface="Calibri"/>
              </a:rPr>
              <a:t> en Doosje (2015)</a:t>
            </a:r>
          </a:p>
        </p:txBody>
      </p:sp>
      <p:sp>
        <p:nvSpPr>
          <p:cNvPr id="8" name="Ovaal 8">
            <a:extLst>
              <a:ext uri="{FF2B5EF4-FFF2-40B4-BE49-F238E27FC236}">
                <a16:creationId xmlns:a16="http://schemas.microsoft.com/office/drawing/2014/main" id="{561A1D32-38E1-4011-8C38-6227563AAADE}"/>
              </a:ext>
            </a:extLst>
          </p:cNvPr>
          <p:cNvSpPr/>
          <p:nvPr/>
        </p:nvSpPr>
        <p:spPr>
          <a:xfrm>
            <a:off x="228600" y="2244790"/>
            <a:ext cx="2301442" cy="1537174"/>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 name="connsiteX0" fmla="*/ 80718 w 2370677"/>
              <a:gd name="connsiteY0" fmla="*/ 1269446 h 2162856"/>
              <a:gd name="connsiteX1" fmla="*/ 178690 w 2370677"/>
              <a:gd name="connsiteY1" fmla="*/ 45299 h 2162856"/>
              <a:gd name="connsiteX2" fmla="*/ 1095069 w 2370677"/>
              <a:gd name="connsiteY2" fmla="*/ 331296 h 2162856"/>
              <a:gd name="connsiteX3" fmla="*/ 2370677 w 2370677"/>
              <a:gd name="connsiteY3" fmla="*/ 982120 h 2162856"/>
              <a:gd name="connsiteX4" fmla="*/ 1095069 w 2370677"/>
              <a:gd name="connsiteY4" fmla="*/ 2160096 h 2162856"/>
              <a:gd name="connsiteX5" fmla="*/ 80718 w 2370677"/>
              <a:gd name="connsiteY5" fmla="*/ 1269446 h 2162856"/>
              <a:gd name="connsiteX0" fmla="*/ 58096 w 2348055"/>
              <a:gd name="connsiteY0" fmla="*/ 1269446 h 1734269"/>
              <a:gd name="connsiteX1" fmla="*/ 156068 w 2348055"/>
              <a:gd name="connsiteY1" fmla="*/ 45299 h 1734269"/>
              <a:gd name="connsiteX2" fmla="*/ 1072447 w 2348055"/>
              <a:gd name="connsiteY2" fmla="*/ 331296 h 1734269"/>
              <a:gd name="connsiteX3" fmla="*/ 2348055 w 2348055"/>
              <a:gd name="connsiteY3" fmla="*/ 982120 h 1734269"/>
              <a:gd name="connsiteX4" fmla="*/ 763688 w 2348055"/>
              <a:gd name="connsiteY4" fmla="*/ 1727831 h 1734269"/>
              <a:gd name="connsiteX5" fmla="*/ 58096 w 2348055"/>
              <a:gd name="connsiteY5" fmla="*/ 1269446 h 1734269"/>
              <a:gd name="connsiteX0" fmla="*/ 59829 w 2349788"/>
              <a:gd name="connsiteY0" fmla="*/ 1269446 h 1505625"/>
              <a:gd name="connsiteX1" fmla="*/ 157801 w 2349788"/>
              <a:gd name="connsiteY1" fmla="*/ 45299 h 1505625"/>
              <a:gd name="connsiteX2" fmla="*/ 1074180 w 2349788"/>
              <a:gd name="connsiteY2" fmla="*/ 331296 h 1505625"/>
              <a:gd name="connsiteX3" fmla="*/ 2349788 w 2349788"/>
              <a:gd name="connsiteY3" fmla="*/ 982120 h 1505625"/>
              <a:gd name="connsiteX4" fmla="*/ 789172 w 2349788"/>
              <a:gd name="connsiteY4" fmla="*/ 1485342 h 1505625"/>
              <a:gd name="connsiteX5" fmla="*/ 59829 w 2349788"/>
              <a:gd name="connsiteY5" fmla="*/ 1269446 h 1505625"/>
              <a:gd name="connsiteX0" fmla="*/ 47109 w 2337068"/>
              <a:gd name="connsiteY0" fmla="*/ 1123327 h 1355707"/>
              <a:gd name="connsiteX1" fmla="*/ 180707 w 2337068"/>
              <a:gd name="connsiteY1" fmla="*/ 67868 h 1355707"/>
              <a:gd name="connsiteX2" fmla="*/ 1061460 w 2337068"/>
              <a:gd name="connsiteY2" fmla="*/ 185177 h 1355707"/>
              <a:gd name="connsiteX3" fmla="*/ 2337068 w 2337068"/>
              <a:gd name="connsiteY3" fmla="*/ 836001 h 1355707"/>
              <a:gd name="connsiteX4" fmla="*/ 776452 w 2337068"/>
              <a:gd name="connsiteY4" fmla="*/ 1339223 h 1355707"/>
              <a:gd name="connsiteX5" fmla="*/ 47109 w 2337068"/>
              <a:gd name="connsiteY5" fmla="*/ 1123327 h 1355707"/>
              <a:gd name="connsiteX0" fmla="*/ 47109 w 2301442"/>
              <a:gd name="connsiteY0" fmla="*/ 1116239 h 1364719"/>
              <a:gd name="connsiteX1" fmla="*/ 180707 w 2301442"/>
              <a:gd name="connsiteY1" fmla="*/ 60780 h 1364719"/>
              <a:gd name="connsiteX2" fmla="*/ 1061460 w 2301442"/>
              <a:gd name="connsiteY2" fmla="*/ 178089 h 1364719"/>
              <a:gd name="connsiteX3" fmla="*/ 2301442 w 2301442"/>
              <a:gd name="connsiteY3" fmla="*/ 596967 h 1364719"/>
              <a:gd name="connsiteX4" fmla="*/ 776452 w 2301442"/>
              <a:gd name="connsiteY4" fmla="*/ 1332135 h 1364719"/>
              <a:gd name="connsiteX5" fmla="*/ 47109 w 2301442"/>
              <a:gd name="connsiteY5" fmla="*/ 1116239 h 136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1442" h="1364719">
                <a:moveTo>
                  <a:pt x="47109" y="1116239"/>
                </a:moveTo>
                <a:cubicBezTo>
                  <a:pt x="-52182" y="904347"/>
                  <a:pt x="11649" y="217138"/>
                  <a:pt x="180707" y="60780"/>
                </a:cubicBezTo>
                <a:cubicBezTo>
                  <a:pt x="349765" y="-95578"/>
                  <a:pt x="708004" y="88725"/>
                  <a:pt x="1061460" y="178089"/>
                </a:cubicBezTo>
                <a:cubicBezTo>
                  <a:pt x="1414916" y="267453"/>
                  <a:pt x="2301442" y="91958"/>
                  <a:pt x="2301442" y="596967"/>
                </a:cubicBezTo>
                <a:cubicBezTo>
                  <a:pt x="2301442" y="1101976"/>
                  <a:pt x="1152174" y="1245590"/>
                  <a:pt x="776452" y="1332135"/>
                </a:cubicBezTo>
                <a:cubicBezTo>
                  <a:pt x="400730" y="1418680"/>
                  <a:pt x="146400" y="1328132"/>
                  <a:pt x="47109" y="1116239"/>
                </a:cubicBezTo>
                <a:close/>
              </a:path>
            </a:pathLst>
          </a:cu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NL" dirty="0"/>
              <a:t>Er worden 4 types </a:t>
            </a:r>
          </a:p>
          <a:p>
            <a:r>
              <a:rPr lang="nl-NL" dirty="0" err="1"/>
              <a:t>geradicaliseerden</a:t>
            </a:r>
            <a:r>
              <a:rPr lang="nl-NL" dirty="0"/>
              <a:t> onderscheiden</a:t>
            </a:r>
          </a:p>
        </p:txBody>
      </p:sp>
      <p:sp>
        <p:nvSpPr>
          <p:cNvPr id="10" name="Текстово поле 6">
            <a:extLst>
              <a:ext uri="{FF2B5EF4-FFF2-40B4-BE49-F238E27FC236}">
                <a16:creationId xmlns:a16="http://schemas.microsoft.com/office/drawing/2014/main" id="{0797F1C0-4AFB-454E-8110-0AC619E1D45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34001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E15B31A-2002-49A4-854F-1D97B0445B3F}"/>
              </a:ext>
            </a:extLst>
          </p:cNvPr>
          <p:cNvSpPr>
            <a:spLocks noGrp="1"/>
          </p:cNvSpPr>
          <p:nvPr>
            <p:ph type="body" sz="quarter" idx="13"/>
          </p:nvPr>
        </p:nvSpPr>
        <p:spPr/>
        <p:txBody>
          <a:bodyPr/>
          <a:lstStyle/>
          <a:p>
            <a:endParaRPr lang="nl-NL" dirty="0"/>
          </a:p>
        </p:txBody>
      </p:sp>
      <p:sp>
        <p:nvSpPr>
          <p:cNvPr id="3" name="Tijdelijke aanduiding voor datum 2">
            <a:extLst>
              <a:ext uri="{FF2B5EF4-FFF2-40B4-BE49-F238E27FC236}">
                <a16:creationId xmlns:a16="http://schemas.microsoft.com/office/drawing/2014/main" id="{2311BCF5-871A-4665-B60B-62A7C131208C}"/>
              </a:ext>
            </a:extLst>
          </p:cNvPr>
          <p:cNvSpPr>
            <a:spLocks noGrp="1"/>
          </p:cNvSpPr>
          <p:nvPr>
            <p:ph type="dt" sz="half" idx="10"/>
          </p:nvPr>
        </p:nvSpPr>
        <p:spPr/>
        <p:txBody>
          <a:bodyPr/>
          <a:lstStyle/>
          <a:p>
            <a:endParaRPr lang="en-US" dirty="0"/>
          </a:p>
        </p:txBody>
      </p:sp>
      <p:sp>
        <p:nvSpPr>
          <p:cNvPr id="4" name="Tijdelijke aanduiding voor voettekst 3">
            <a:extLst>
              <a:ext uri="{FF2B5EF4-FFF2-40B4-BE49-F238E27FC236}">
                <a16:creationId xmlns:a16="http://schemas.microsoft.com/office/drawing/2014/main" id="{C6B61173-0D78-4F9E-93DF-B6A0E9C3DE12}"/>
              </a:ext>
            </a:extLst>
          </p:cNvPr>
          <p:cNvSpPr>
            <a:spLocks noGrp="1"/>
          </p:cNvSpPr>
          <p:nvPr>
            <p:ph type="ftr" sz="quarter" idx="11"/>
          </p:nvPr>
        </p:nvSpPr>
        <p:spPr/>
        <p:txBody>
          <a:bodyPr/>
          <a:lstStyle/>
          <a:p>
            <a:r>
              <a:rPr lang="en-US"/>
              <a:t>www.armourproject.eu</a:t>
            </a:r>
            <a:endParaRPr lang="en-US" dirty="0"/>
          </a:p>
        </p:txBody>
      </p:sp>
      <p:sp>
        <p:nvSpPr>
          <p:cNvPr id="5" name="Tijdelijke aanduiding voor dianummer 4">
            <a:extLst>
              <a:ext uri="{FF2B5EF4-FFF2-40B4-BE49-F238E27FC236}">
                <a16:creationId xmlns:a16="http://schemas.microsoft.com/office/drawing/2014/main" id="{EE54FE79-2B4E-4404-BCD4-3CB15FD80280}"/>
              </a:ext>
            </a:extLst>
          </p:cNvPr>
          <p:cNvSpPr>
            <a:spLocks noGrp="1"/>
          </p:cNvSpPr>
          <p:nvPr>
            <p:ph type="sldNum" sz="quarter" idx="12"/>
          </p:nvPr>
        </p:nvSpPr>
        <p:spPr/>
        <p:txBody>
          <a:bodyPr/>
          <a:lstStyle/>
          <a:p>
            <a:fld id="{CB318F78-A315-46C9-8B3F-2431B4397D31}" type="slidenum">
              <a:rPr lang="en-US" smtClean="0"/>
              <a:t>23</a:t>
            </a:fld>
            <a:endParaRPr lang="en-US" dirty="0"/>
          </a:p>
        </p:txBody>
      </p:sp>
      <p:sp>
        <p:nvSpPr>
          <p:cNvPr id="6" name="TextBox 8">
            <a:extLst>
              <a:ext uri="{FF2B5EF4-FFF2-40B4-BE49-F238E27FC236}">
                <a16:creationId xmlns:a16="http://schemas.microsoft.com/office/drawing/2014/main" id="{C129C4CC-00C5-4A91-BE89-823538338E5D}"/>
              </a:ext>
            </a:extLst>
          </p:cNvPr>
          <p:cNvSpPr txBox="1"/>
          <p:nvPr/>
        </p:nvSpPr>
        <p:spPr>
          <a:xfrm>
            <a:off x="527574" y="6016409"/>
            <a:ext cx="3118622" cy="246221"/>
          </a:xfrm>
          <a:prstGeom prst="rect">
            <a:avLst/>
          </a:prstGeom>
          <a:noFill/>
        </p:spPr>
        <p:txBody>
          <a:bodyPr wrap="square" rtlCol="0">
            <a:spAutoFit/>
          </a:bodyPr>
          <a:lstStyle/>
          <a:p>
            <a:r>
              <a:rPr lang="nl-NL" sz="1000" dirty="0">
                <a:solidFill>
                  <a:schemeClr val="tx1">
                    <a:lumMod val="50000"/>
                    <a:lumOff val="50000"/>
                  </a:schemeClr>
                </a:solidFill>
              </a:rPr>
              <a:t>Bron: gebaseerd op Feddes, </a:t>
            </a:r>
            <a:r>
              <a:rPr lang="nl-NL" sz="1000" dirty="0" err="1">
                <a:solidFill>
                  <a:schemeClr val="tx1">
                    <a:lumMod val="50000"/>
                    <a:lumOff val="50000"/>
                  </a:schemeClr>
                </a:solidFill>
              </a:rPr>
              <a:t>Nickolson</a:t>
            </a:r>
            <a:r>
              <a:rPr lang="nl-NL" sz="1000" dirty="0">
                <a:solidFill>
                  <a:schemeClr val="tx1">
                    <a:lumMod val="50000"/>
                    <a:lumOff val="50000"/>
                  </a:schemeClr>
                </a:solidFill>
              </a:rPr>
              <a:t> &amp; Doosje (2015)</a:t>
            </a:r>
          </a:p>
        </p:txBody>
      </p:sp>
      <p:sp>
        <p:nvSpPr>
          <p:cNvPr id="7" name="Rectangle 235">
            <a:extLst>
              <a:ext uri="{FF2B5EF4-FFF2-40B4-BE49-F238E27FC236}">
                <a16:creationId xmlns:a16="http://schemas.microsoft.com/office/drawing/2014/main" id="{FA5B7CBE-ACD5-4368-8B61-0D08B538B7EB}"/>
              </a:ext>
            </a:extLst>
          </p:cNvPr>
          <p:cNvSpPr/>
          <p:nvPr/>
        </p:nvSpPr>
        <p:spPr>
          <a:xfrm>
            <a:off x="685800" y="257131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Identiteitszoekers</a:t>
            </a:r>
          </a:p>
        </p:txBody>
      </p:sp>
      <p:sp>
        <p:nvSpPr>
          <p:cNvPr id="8" name="Rectangle 235">
            <a:extLst>
              <a:ext uri="{FF2B5EF4-FFF2-40B4-BE49-F238E27FC236}">
                <a16:creationId xmlns:a16="http://schemas.microsoft.com/office/drawing/2014/main" id="{5631A4DD-4EB5-4B20-9523-106894EE92D9}"/>
              </a:ext>
            </a:extLst>
          </p:cNvPr>
          <p:cNvSpPr/>
          <p:nvPr/>
        </p:nvSpPr>
        <p:spPr>
          <a:xfrm>
            <a:off x="696857" y="5484642"/>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OPLEIDING / VAARDIGHEDEN</a:t>
            </a:r>
          </a:p>
        </p:txBody>
      </p:sp>
      <p:sp>
        <p:nvSpPr>
          <p:cNvPr id="9" name="Rectangle 235">
            <a:extLst>
              <a:ext uri="{FF2B5EF4-FFF2-40B4-BE49-F238E27FC236}">
                <a16:creationId xmlns:a16="http://schemas.microsoft.com/office/drawing/2014/main" id="{DCD46DBF-4C48-4241-A50D-42388BCAD676}"/>
              </a:ext>
            </a:extLst>
          </p:cNvPr>
          <p:cNvSpPr/>
          <p:nvPr/>
        </p:nvSpPr>
        <p:spPr>
          <a:xfrm>
            <a:off x="685800" y="4513530"/>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SEXE / LEEFTIJD</a:t>
            </a:r>
          </a:p>
        </p:txBody>
      </p:sp>
      <p:sp>
        <p:nvSpPr>
          <p:cNvPr id="10" name="Rectangle 235">
            <a:extLst>
              <a:ext uri="{FF2B5EF4-FFF2-40B4-BE49-F238E27FC236}">
                <a16:creationId xmlns:a16="http://schemas.microsoft.com/office/drawing/2014/main" id="{A0D92B00-71DB-448C-B6EF-0F0F03B68671}"/>
              </a:ext>
            </a:extLst>
          </p:cNvPr>
          <p:cNvSpPr/>
          <p:nvPr/>
        </p:nvSpPr>
        <p:spPr>
          <a:xfrm>
            <a:off x="685800" y="1600200"/>
            <a:ext cx="2688373" cy="351776"/>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INDIVIDUELE KENMERKEN</a:t>
            </a:r>
          </a:p>
        </p:txBody>
      </p:sp>
      <p:sp>
        <p:nvSpPr>
          <p:cNvPr id="11" name="Rectangle 235">
            <a:extLst>
              <a:ext uri="{FF2B5EF4-FFF2-40B4-BE49-F238E27FC236}">
                <a16:creationId xmlns:a16="http://schemas.microsoft.com/office/drawing/2014/main" id="{25E27BEC-2FBB-4A35-872F-B0EB0A0D2641}"/>
              </a:ext>
            </a:extLst>
          </p:cNvPr>
          <p:cNvSpPr/>
          <p:nvPr/>
        </p:nvSpPr>
        <p:spPr>
          <a:xfrm>
            <a:off x="685800" y="305686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Rechtvaardigheidszoeker</a:t>
            </a:r>
          </a:p>
        </p:txBody>
      </p:sp>
      <p:sp>
        <p:nvSpPr>
          <p:cNvPr id="12" name="Rectangle 235">
            <a:extLst>
              <a:ext uri="{FF2B5EF4-FFF2-40B4-BE49-F238E27FC236}">
                <a16:creationId xmlns:a16="http://schemas.microsoft.com/office/drawing/2014/main" id="{870011A6-C224-4797-B658-DDDF966CD792}"/>
              </a:ext>
            </a:extLst>
          </p:cNvPr>
          <p:cNvSpPr/>
          <p:nvPr/>
        </p:nvSpPr>
        <p:spPr>
          <a:xfrm>
            <a:off x="685800" y="402797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Sensatiezoeker</a:t>
            </a:r>
          </a:p>
        </p:txBody>
      </p:sp>
      <p:sp>
        <p:nvSpPr>
          <p:cNvPr id="13" name="Rectangle 235">
            <a:extLst>
              <a:ext uri="{FF2B5EF4-FFF2-40B4-BE49-F238E27FC236}">
                <a16:creationId xmlns:a16="http://schemas.microsoft.com/office/drawing/2014/main" id="{E9690875-AE3F-4562-8A9E-6FA13C8184E7}"/>
              </a:ext>
            </a:extLst>
          </p:cNvPr>
          <p:cNvSpPr/>
          <p:nvPr/>
        </p:nvSpPr>
        <p:spPr>
          <a:xfrm>
            <a:off x="685800" y="354242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Zingevingszoeker</a:t>
            </a:r>
          </a:p>
        </p:txBody>
      </p:sp>
      <p:sp>
        <p:nvSpPr>
          <p:cNvPr id="14" name="Rectangle 235">
            <a:extLst>
              <a:ext uri="{FF2B5EF4-FFF2-40B4-BE49-F238E27FC236}">
                <a16:creationId xmlns:a16="http://schemas.microsoft.com/office/drawing/2014/main" id="{3A634342-B978-4080-8933-65F8869D76AD}"/>
              </a:ext>
            </a:extLst>
          </p:cNvPr>
          <p:cNvSpPr/>
          <p:nvPr/>
        </p:nvSpPr>
        <p:spPr>
          <a:xfrm>
            <a:off x="685800" y="208575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TYPES: </a:t>
            </a:r>
          </a:p>
        </p:txBody>
      </p:sp>
      <p:sp>
        <p:nvSpPr>
          <p:cNvPr id="15" name="Rectangle 235">
            <a:extLst>
              <a:ext uri="{FF2B5EF4-FFF2-40B4-BE49-F238E27FC236}">
                <a16:creationId xmlns:a16="http://schemas.microsoft.com/office/drawing/2014/main" id="{B4EFD961-9729-41C1-B202-770C0D5962E6}"/>
              </a:ext>
            </a:extLst>
          </p:cNvPr>
          <p:cNvSpPr/>
          <p:nvPr/>
        </p:nvSpPr>
        <p:spPr>
          <a:xfrm>
            <a:off x="685800" y="499908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IDENTITEIT</a:t>
            </a:r>
          </a:p>
        </p:txBody>
      </p:sp>
      <p:sp>
        <p:nvSpPr>
          <p:cNvPr id="16" name="Pijl: rechts 15">
            <a:extLst>
              <a:ext uri="{FF2B5EF4-FFF2-40B4-BE49-F238E27FC236}">
                <a16:creationId xmlns:a16="http://schemas.microsoft.com/office/drawing/2014/main" id="{233CE1E8-4892-4BBD-9FF7-C720BECE57F9}"/>
              </a:ext>
            </a:extLst>
          </p:cNvPr>
          <p:cNvSpPr/>
          <p:nvPr/>
        </p:nvSpPr>
        <p:spPr>
          <a:xfrm>
            <a:off x="3657253" y="4598516"/>
            <a:ext cx="4789890" cy="1665850"/>
          </a:xfrm>
          <a:prstGeom prst="rightArrow">
            <a:avLst/>
          </a:prstGeom>
          <a:solidFill>
            <a:srgbClr val="377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nl-NL" sz="1600" dirty="0"/>
              <a:t>FASES van Radicalisering</a:t>
            </a:r>
          </a:p>
          <a:p>
            <a:pPr algn="ctr"/>
            <a:r>
              <a:rPr lang="nl-NL" sz="1400" dirty="0"/>
              <a:t>I. Gevoeligheid  II. Verkenning  III. Lidmaatschap  IV. Actie</a:t>
            </a:r>
          </a:p>
        </p:txBody>
      </p:sp>
      <p:sp>
        <p:nvSpPr>
          <p:cNvPr id="17" name="Rechteraccolade 16">
            <a:extLst>
              <a:ext uri="{FF2B5EF4-FFF2-40B4-BE49-F238E27FC236}">
                <a16:creationId xmlns:a16="http://schemas.microsoft.com/office/drawing/2014/main" id="{4F5FBAAC-713F-4629-BB4F-6B7D8AF53E22}"/>
              </a:ext>
            </a:extLst>
          </p:cNvPr>
          <p:cNvSpPr/>
          <p:nvPr/>
        </p:nvSpPr>
        <p:spPr>
          <a:xfrm>
            <a:off x="3341514" y="1599804"/>
            <a:ext cx="416149" cy="4236614"/>
          </a:xfrm>
          <a:prstGeom prst="rightBrace">
            <a:avLst>
              <a:gd name="adj1" fmla="val 8333"/>
              <a:gd name="adj2" fmla="val 62614"/>
            </a:avLst>
          </a:prstGeom>
          <a:solidFill>
            <a:schemeClr val="bg1"/>
          </a:solidFill>
          <a:ln>
            <a:solidFill>
              <a:schemeClr val="accent6">
                <a:lumMod val="50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nl-NL" dirty="0"/>
          </a:p>
        </p:txBody>
      </p:sp>
      <p:sp>
        <p:nvSpPr>
          <p:cNvPr id="18" name="Rectangle 235">
            <a:extLst>
              <a:ext uri="{FF2B5EF4-FFF2-40B4-BE49-F238E27FC236}">
                <a16:creationId xmlns:a16="http://schemas.microsoft.com/office/drawing/2014/main" id="{B6A6C5A6-EB82-4CCF-95E7-317B726CDD7D}"/>
              </a:ext>
            </a:extLst>
          </p:cNvPr>
          <p:cNvSpPr/>
          <p:nvPr/>
        </p:nvSpPr>
        <p:spPr>
          <a:xfrm>
            <a:off x="4060915" y="263817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MESO NIVEAU</a:t>
            </a:r>
          </a:p>
        </p:txBody>
      </p:sp>
      <p:sp>
        <p:nvSpPr>
          <p:cNvPr id="19" name="Rectangle 235">
            <a:extLst>
              <a:ext uri="{FF2B5EF4-FFF2-40B4-BE49-F238E27FC236}">
                <a16:creationId xmlns:a16="http://schemas.microsoft.com/office/drawing/2014/main" id="{69B1CAB9-2FDC-46EA-B49C-30DD848D3D8E}"/>
              </a:ext>
            </a:extLst>
          </p:cNvPr>
          <p:cNvSpPr/>
          <p:nvPr/>
        </p:nvSpPr>
        <p:spPr>
          <a:xfrm>
            <a:off x="4060915" y="1617933"/>
            <a:ext cx="2728454" cy="370231"/>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TRIGGERFACTOREN</a:t>
            </a:r>
          </a:p>
        </p:txBody>
      </p:sp>
      <p:sp>
        <p:nvSpPr>
          <p:cNvPr id="20" name="Rectangle 235">
            <a:extLst>
              <a:ext uri="{FF2B5EF4-FFF2-40B4-BE49-F238E27FC236}">
                <a16:creationId xmlns:a16="http://schemas.microsoft.com/office/drawing/2014/main" id="{E2C43BA4-7F5D-4631-AB07-763AE267956E}"/>
              </a:ext>
            </a:extLst>
          </p:cNvPr>
          <p:cNvSpPr/>
          <p:nvPr/>
        </p:nvSpPr>
        <p:spPr>
          <a:xfrm>
            <a:off x="4060915" y="314829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MACRO NIVEAU</a:t>
            </a:r>
          </a:p>
        </p:txBody>
      </p:sp>
      <p:sp>
        <p:nvSpPr>
          <p:cNvPr id="21" name="Rectangle 235">
            <a:extLst>
              <a:ext uri="{FF2B5EF4-FFF2-40B4-BE49-F238E27FC236}">
                <a16:creationId xmlns:a16="http://schemas.microsoft.com/office/drawing/2014/main" id="{BD953AF8-9FA6-4D57-805C-268C451A1A26}"/>
              </a:ext>
            </a:extLst>
          </p:cNvPr>
          <p:cNvSpPr/>
          <p:nvPr/>
        </p:nvSpPr>
        <p:spPr>
          <a:xfrm>
            <a:off x="4060915" y="2128054"/>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MICRO NIVEAU </a:t>
            </a:r>
          </a:p>
        </p:txBody>
      </p:sp>
      <p:sp>
        <p:nvSpPr>
          <p:cNvPr id="22" name="Pijl: omlaag 21">
            <a:extLst>
              <a:ext uri="{FF2B5EF4-FFF2-40B4-BE49-F238E27FC236}">
                <a16:creationId xmlns:a16="http://schemas.microsoft.com/office/drawing/2014/main" id="{FA9D3FA3-CCB0-4AEA-9566-015E9EB37E24}"/>
              </a:ext>
            </a:extLst>
          </p:cNvPr>
          <p:cNvSpPr/>
          <p:nvPr/>
        </p:nvSpPr>
        <p:spPr>
          <a:xfrm>
            <a:off x="421878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3" name="Pijl: omlaag 22">
            <a:extLst>
              <a:ext uri="{FF2B5EF4-FFF2-40B4-BE49-F238E27FC236}">
                <a16:creationId xmlns:a16="http://schemas.microsoft.com/office/drawing/2014/main" id="{BF087104-7BEE-42BA-A7E5-BD776019F6AE}"/>
              </a:ext>
            </a:extLst>
          </p:cNvPr>
          <p:cNvSpPr/>
          <p:nvPr/>
        </p:nvSpPr>
        <p:spPr>
          <a:xfrm>
            <a:off x="459483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4" name="Pijl: omlaag 23">
            <a:extLst>
              <a:ext uri="{FF2B5EF4-FFF2-40B4-BE49-F238E27FC236}">
                <a16:creationId xmlns:a16="http://schemas.microsoft.com/office/drawing/2014/main" id="{0A2FE0F7-7911-4A42-911E-5D9C567DC4F7}"/>
              </a:ext>
            </a:extLst>
          </p:cNvPr>
          <p:cNvSpPr/>
          <p:nvPr/>
        </p:nvSpPr>
        <p:spPr>
          <a:xfrm>
            <a:off x="4970872"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5" name="Pijl: omlaag 24">
            <a:extLst>
              <a:ext uri="{FF2B5EF4-FFF2-40B4-BE49-F238E27FC236}">
                <a16:creationId xmlns:a16="http://schemas.microsoft.com/office/drawing/2014/main" id="{BD35D799-5648-4095-A2A4-7154232C27C2}"/>
              </a:ext>
            </a:extLst>
          </p:cNvPr>
          <p:cNvSpPr/>
          <p:nvPr/>
        </p:nvSpPr>
        <p:spPr>
          <a:xfrm>
            <a:off x="5346914"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6" name="Pijl: omlaag 25">
            <a:extLst>
              <a:ext uri="{FF2B5EF4-FFF2-40B4-BE49-F238E27FC236}">
                <a16:creationId xmlns:a16="http://schemas.microsoft.com/office/drawing/2014/main" id="{20ECB909-6FF0-400F-8E62-A15D7316ECED}"/>
              </a:ext>
            </a:extLst>
          </p:cNvPr>
          <p:cNvSpPr/>
          <p:nvPr/>
        </p:nvSpPr>
        <p:spPr>
          <a:xfrm>
            <a:off x="5722956"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7" name="Pijl: omlaag 26">
            <a:extLst>
              <a:ext uri="{FF2B5EF4-FFF2-40B4-BE49-F238E27FC236}">
                <a16:creationId xmlns:a16="http://schemas.microsoft.com/office/drawing/2014/main" id="{1BB33B21-DEBD-4C3B-A662-061E94B6F7A5}"/>
              </a:ext>
            </a:extLst>
          </p:cNvPr>
          <p:cNvSpPr/>
          <p:nvPr/>
        </p:nvSpPr>
        <p:spPr>
          <a:xfrm>
            <a:off x="609899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8" name="Pijl: omlaag 27">
            <a:extLst>
              <a:ext uri="{FF2B5EF4-FFF2-40B4-BE49-F238E27FC236}">
                <a16:creationId xmlns:a16="http://schemas.microsoft.com/office/drawing/2014/main" id="{18D04EA4-A875-459D-9F91-626BF7834EBC}"/>
              </a:ext>
            </a:extLst>
          </p:cNvPr>
          <p:cNvSpPr/>
          <p:nvPr/>
        </p:nvSpPr>
        <p:spPr>
          <a:xfrm>
            <a:off x="647504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cxnSp>
        <p:nvCxnSpPr>
          <p:cNvPr id="29" name="Rechte verbindingslijn met pijl 28">
            <a:extLst>
              <a:ext uri="{FF2B5EF4-FFF2-40B4-BE49-F238E27FC236}">
                <a16:creationId xmlns:a16="http://schemas.microsoft.com/office/drawing/2014/main" id="{F362A3D2-7F20-4528-834A-CFE5B821278C}"/>
              </a:ext>
            </a:extLst>
          </p:cNvPr>
          <p:cNvCxnSpPr>
            <a:cxnSpLocks/>
          </p:cNvCxnSpPr>
          <p:nvPr/>
        </p:nvCxnSpPr>
        <p:spPr>
          <a:xfrm flipV="1">
            <a:off x="6390119" y="1988164"/>
            <a:ext cx="694847" cy="322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0" name="Rechte verbindingslijn met pijl 29">
            <a:extLst>
              <a:ext uri="{FF2B5EF4-FFF2-40B4-BE49-F238E27FC236}">
                <a16:creationId xmlns:a16="http://schemas.microsoft.com/office/drawing/2014/main" id="{7D9D7960-F0D5-41D9-B6E6-B9BF51CCF946}"/>
              </a:ext>
            </a:extLst>
          </p:cNvPr>
          <p:cNvCxnSpPr>
            <a:cxnSpLocks/>
          </p:cNvCxnSpPr>
          <p:nvPr/>
        </p:nvCxnSpPr>
        <p:spPr>
          <a:xfrm>
            <a:off x="6310607" y="2823290"/>
            <a:ext cx="7743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1" name="Rechte verbindingslijn met pijl 30">
            <a:extLst>
              <a:ext uri="{FF2B5EF4-FFF2-40B4-BE49-F238E27FC236}">
                <a16:creationId xmlns:a16="http://schemas.microsoft.com/office/drawing/2014/main" id="{714180B9-DAA2-4B57-A109-5F94ECA6C5A5}"/>
              </a:ext>
            </a:extLst>
          </p:cNvPr>
          <p:cNvCxnSpPr>
            <a:cxnSpLocks/>
          </p:cNvCxnSpPr>
          <p:nvPr/>
        </p:nvCxnSpPr>
        <p:spPr>
          <a:xfrm>
            <a:off x="6268765" y="3335818"/>
            <a:ext cx="694399" cy="3225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2" name="Tekstvak 31">
            <a:extLst>
              <a:ext uri="{FF2B5EF4-FFF2-40B4-BE49-F238E27FC236}">
                <a16:creationId xmlns:a16="http://schemas.microsoft.com/office/drawing/2014/main" id="{42EF00F0-74D3-4D4C-8BBB-B9B4726FE724}"/>
              </a:ext>
            </a:extLst>
          </p:cNvPr>
          <p:cNvSpPr txBox="1"/>
          <p:nvPr/>
        </p:nvSpPr>
        <p:spPr>
          <a:xfrm>
            <a:off x="4114800" y="3948507"/>
            <a:ext cx="2765932" cy="523220"/>
          </a:xfrm>
          <a:prstGeom prst="rect">
            <a:avLst/>
          </a:prstGeom>
          <a:noFill/>
        </p:spPr>
        <p:txBody>
          <a:bodyPr wrap="square" rtlCol="0">
            <a:spAutoFit/>
          </a:bodyPr>
          <a:lstStyle/>
          <a:p>
            <a:pPr algn="ctr"/>
            <a:r>
              <a:rPr lang="nl-NL" sz="1400" dirty="0"/>
              <a:t>Ander effect in verschillende fases en bij verschillende mensen</a:t>
            </a:r>
          </a:p>
        </p:txBody>
      </p:sp>
      <p:sp>
        <p:nvSpPr>
          <p:cNvPr id="33" name="Tekstvak 32">
            <a:extLst>
              <a:ext uri="{FF2B5EF4-FFF2-40B4-BE49-F238E27FC236}">
                <a16:creationId xmlns:a16="http://schemas.microsoft.com/office/drawing/2014/main" id="{7DBB2AA2-9429-47C6-B4B7-13340D5C3748}"/>
              </a:ext>
            </a:extLst>
          </p:cNvPr>
          <p:cNvSpPr txBox="1"/>
          <p:nvPr/>
        </p:nvSpPr>
        <p:spPr>
          <a:xfrm>
            <a:off x="6963166" y="1575506"/>
            <a:ext cx="2274499"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Persoonlijke ervaring met discriminatie </a:t>
            </a:r>
            <a:endParaRPr lang="en-GB" sz="1400" dirty="0"/>
          </a:p>
          <a:p>
            <a:pPr marL="285750" indent="-285750">
              <a:buFont typeface="Arial" panose="020B0604020202020204" pitchFamily="34" charset="0"/>
              <a:buChar char="•"/>
            </a:pPr>
            <a:r>
              <a:rPr lang="nl-NL" sz="1400" dirty="0"/>
              <a:t>Problemen thuis</a:t>
            </a:r>
          </a:p>
          <a:p>
            <a:pPr marL="285750" indent="-285750">
              <a:buFont typeface="Arial" panose="020B0604020202020204" pitchFamily="34" charset="0"/>
              <a:buChar char="•"/>
            </a:pPr>
            <a:r>
              <a:rPr lang="nl-NL" sz="1400" dirty="0"/>
              <a:t>Nabij sterfgeval</a:t>
            </a:r>
          </a:p>
        </p:txBody>
      </p:sp>
      <p:sp>
        <p:nvSpPr>
          <p:cNvPr id="34" name="Tekstvak 33">
            <a:extLst>
              <a:ext uri="{FF2B5EF4-FFF2-40B4-BE49-F238E27FC236}">
                <a16:creationId xmlns:a16="http://schemas.microsoft.com/office/drawing/2014/main" id="{21C585C6-F10B-4E5E-B9BC-73BB605AC4F6}"/>
              </a:ext>
            </a:extLst>
          </p:cNvPr>
          <p:cNvSpPr txBox="1"/>
          <p:nvPr/>
        </p:nvSpPr>
        <p:spPr>
          <a:xfrm>
            <a:off x="6963165" y="2528429"/>
            <a:ext cx="2274499" cy="1169551"/>
          </a:xfrm>
          <a:prstGeom prst="rect">
            <a:avLst/>
          </a:prstGeom>
          <a:noFill/>
        </p:spPr>
        <p:txBody>
          <a:bodyPr wrap="square" rtlCol="0">
            <a:spAutoFit/>
          </a:bodyPr>
          <a:lstStyle/>
          <a:p>
            <a:pPr marL="285750" indent="-285750">
              <a:buFont typeface="Arial" panose="020B0604020202020204" pitchFamily="34" charset="0"/>
              <a:buChar char="•"/>
            </a:pPr>
            <a:r>
              <a:rPr lang="nl-NL" sz="1400" dirty="0"/>
              <a:t>Confrontatie met propaganda</a:t>
            </a:r>
          </a:p>
          <a:p>
            <a:pPr marL="285750" indent="-285750">
              <a:buFont typeface="Arial" panose="020B0604020202020204" pitchFamily="34" charset="0"/>
              <a:buChar char="•"/>
            </a:pPr>
            <a:r>
              <a:rPr lang="nl-NL" sz="1400" dirty="0"/>
              <a:t>Deel van radicale groep</a:t>
            </a:r>
          </a:p>
          <a:p>
            <a:pPr marL="285750" indent="-285750">
              <a:buFont typeface="Arial" panose="020B0604020202020204" pitchFamily="34" charset="0"/>
              <a:buChar char="•"/>
            </a:pPr>
            <a:r>
              <a:rPr lang="nl-NL" sz="1400" dirty="0"/>
              <a:t>Onrechtvaardigheid jegens groep</a:t>
            </a:r>
            <a:endParaRPr lang="en-GB" sz="1400" dirty="0"/>
          </a:p>
        </p:txBody>
      </p:sp>
      <p:sp>
        <p:nvSpPr>
          <p:cNvPr id="35" name="Tekstvak 34">
            <a:extLst>
              <a:ext uri="{FF2B5EF4-FFF2-40B4-BE49-F238E27FC236}">
                <a16:creationId xmlns:a16="http://schemas.microsoft.com/office/drawing/2014/main" id="{C33D514D-2A94-41A1-A4CD-1D070930E800}"/>
              </a:ext>
            </a:extLst>
          </p:cNvPr>
          <p:cNvSpPr txBox="1"/>
          <p:nvPr/>
        </p:nvSpPr>
        <p:spPr>
          <a:xfrm>
            <a:off x="6939061" y="3641087"/>
            <a:ext cx="2274499" cy="738664"/>
          </a:xfrm>
          <a:prstGeom prst="rect">
            <a:avLst/>
          </a:prstGeom>
          <a:noFill/>
        </p:spPr>
        <p:txBody>
          <a:bodyPr wrap="square" rtlCol="0">
            <a:spAutoFit/>
          </a:bodyPr>
          <a:lstStyle/>
          <a:p>
            <a:pPr marL="285750" indent="-285750">
              <a:buFont typeface="Arial" panose="020B0604020202020204" pitchFamily="34" charset="0"/>
              <a:buChar char="•"/>
            </a:pPr>
            <a:r>
              <a:rPr lang="nl-NL" sz="1400" dirty="0"/>
              <a:t>Oproep tot actie</a:t>
            </a:r>
          </a:p>
          <a:p>
            <a:pPr marL="285750" indent="-285750">
              <a:buFont typeface="Arial" panose="020B0604020202020204" pitchFamily="34" charset="0"/>
              <a:buChar char="•"/>
            </a:pPr>
            <a:r>
              <a:rPr lang="nl-NL" sz="1400" dirty="0"/>
              <a:t>Overheidsbeleid </a:t>
            </a:r>
            <a:endParaRPr lang="en-GB" sz="1400" dirty="0"/>
          </a:p>
          <a:p>
            <a:pPr marL="285750" indent="-285750">
              <a:buFont typeface="Arial" panose="020B0604020202020204" pitchFamily="34" charset="0"/>
              <a:buChar char="•"/>
            </a:pPr>
            <a:r>
              <a:rPr lang="nl-NL" sz="1400" dirty="0"/>
              <a:t>Geopolitieke acties</a:t>
            </a:r>
          </a:p>
        </p:txBody>
      </p:sp>
      <p:sp>
        <p:nvSpPr>
          <p:cNvPr id="36" name="Title 1">
            <a:extLst>
              <a:ext uri="{FF2B5EF4-FFF2-40B4-BE49-F238E27FC236}">
                <a16:creationId xmlns:a16="http://schemas.microsoft.com/office/drawing/2014/main" id="{DE63CD79-E556-4EC6-B1D2-9A4EEC6BFBEF}"/>
              </a:ext>
            </a:extLst>
          </p:cNvPr>
          <p:cNvSpPr txBox="1">
            <a:spLocks/>
          </p:cNvSpPr>
          <p:nvPr/>
        </p:nvSpPr>
        <p:spPr>
          <a:xfrm>
            <a:off x="1176361" y="294104"/>
            <a:ext cx="6312575"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dirty="0">
                <a:solidFill>
                  <a:srgbClr val="0770B1"/>
                </a:solidFill>
              </a:rPr>
              <a:t>Triggerfactormodel</a:t>
            </a:r>
          </a:p>
        </p:txBody>
      </p:sp>
      <p:sp>
        <p:nvSpPr>
          <p:cNvPr id="37" name="Tekstvak 36">
            <a:extLst>
              <a:ext uri="{FF2B5EF4-FFF2-40B4-BE49-F238E27FC236}">
                <a16:creationId xmlns:a16="http://schemas.microsoft.com/office/drawing/2014/main" id="{7110810C-B9A5-4C48-B9E7-42BCFDE4DC6E}"/>
              </a:ext>
            </a:extLst>
          </p:cNvPr>
          <p:cNvSpPr txBox="1"/>
          <p:nvPr/>
        </p:nvSpPr>
        <p:spPr>
          <a:xfrm>
            <a:off x="2342223" y="1087927"/>
            <a:ext cx="5519800" cy="369332"/>
          </a:xfrm>
          <a:prstGeom prst="rect">
            <a:avLst/>
          </a:prstGeom>
          <a:noFill/>
        </p:spPr>
        <p:txBody>
          <a:bodyPr wrap="square" rtlCol="0">
            <a:spAutoFit/>
          </a:bodyPr>
          <a:lstStyle/>
          <a:p>
            <a:r>
              <a:rPr lang="nl-NL" dirty="0"/>
              <a:t>Op verschillende niveaus doen zich triggerfactoren voor</a:t>
            </a:r>
          </a:p>
        </p:txBody>
      </p:sp>
      <p:sp>
        <p:nvSpPr>
          <p:cNvPr id="38" name="Текстово поле 6">
            <a:extLst>
              <a:ext uri="{FF2B5EF4-FFF2-40B4-BE49-F238E27FC236}">
                <a16:creationId xmlns:a16="http://schemas.microsoft.com/office/drawing/2014/main" id="{46A4BAD4-319B-4FD5-9B41-D6BC57C5041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21592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29"/>
                                        </p:tgtEl>
                                        <p:attrNameLst>
                                          <p:attrName>style.visibility</p:attrName>
                                        </p:attrNameLst>
                                      </p:cBhvr>
                                      <p:to>
                                        <p:strVal val="hidden"/>
                                      </p:to>
                                    </p:set>
                                  </p:childTnLst>
                                </p:cTn>
                              </p:par>
                              <p:par>
                                <p:cTn id="28" presetID="1" presetClass="entr" presetSubtype="0" fill="hold" grpId="1" nodeType="with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3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30"/>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35"/>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par>
                                <p:cTn id="56" presetID="2" presetClass="entr" presetSubtype="1"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ppt_x"/>
                                          </p:val>
                                        </p:tav>
                                        <p:tav tm="100000">
                                          <p:val>
                                            <p:strVal val="#ppt_x"/>
                                          </p:val>
                                        </p:tav>
                                      </p:tavLst>
                                    </p:anim>
                                    <p:anim calcmode="lin" valueType="num">
                                      <p:cBhvr additive="base">
                                        <p:cTn id="59" dur="500" fill="hold"/>
                                        <p:tgtEl>
                                          <p:spTgt spid="32"/>
                                        </p:tgtEl>
                                        <p:attrNameLst>
                                          <p:attrName>ppt_y</p:attrName>
                                        </p:attrNameLst>
                                      </p:cBhvr>
                                      <p:tavLst>
                                        <p:tav tm="0">
                                          <p:val>
                                            <p:strVal val="0-#ppt_h/2"/>
                                          </p:val>
                                        </p:tav>
                                        <p:tav tm="100000">
                                          <p:val>
                                            <p:strVal val="#ppt_y"/>
                                          </p:val>
                                        </p:tav>
                                      </p:tavLst>
                                    </p:anim>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childTnLst>
                                </p:cTn>
                              </p:par>
                              <p:par>
                                <p:cTn id="64" presetID="1" presetClass="exit" presetSubtype="0" fill="hold" nodeType="withEffect">
                                  <p:stCondLst>
                                    <p:cond delay="0"/>
                                  </p:stCondLst>
                                  <p:childTnLst>
                                    <p:set>
                                      <p:cBhvr>
                                        <p:cTn id="65" dur="1" fill="hold">
                                          <p:stCondLst>
                                            <p:cond delay="0"/>
                                          </p:stCondLst>
                                        </p:cTn>
                                        <p:tgtEl>
                                          <p:spTgt spid="3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2000" fill="hold"/>
                                        <p:tgtEl>
                                          <p:spTgt spid="16"/>
                                        </p:tgtEl>
                                        <p:attrNameLst>
                                          <p:attrName>ppt_x</p:attrName>
                                        </p:attrNameLst>
                                      </p:cBhvr>
                                      <p:tavLst>
                                        <p:tav tm="0">
                                          <p:val>
                                            <p:strVal val="0-#ppt_w/2"/>
                                          </p:val>
                                        </p:tav>
                                        <p:tav tm="100000">
                                          <p:val>
                                            <p:strVal val="#ppt_x"/>
                                          </p:val>
                                        </p:tav>
                                      </p:tavLst>
                                    </p:anim>
                                    <p:anim calcmode="lin" valueType="num">
                                      <p:cBhvr additive="base">
                                        <p:cTn id="71"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7"/>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3"/>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2"/>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8"/>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childTnLst>
                                </p:cTn>
                              </p:par>
                              <p:par>
                                <p:cTn id="98" presetID="1" presetClass="exit" presetSubtype="0" fill="hold" grpId="0" nodeType="withEffect">
                                  <p:stCondLst>
                                    <p:cond delay="0"/>
                                  </p:stCondLst>
                                  <p:childTnLst>
                                    <p:set>
                                      <p:cBhvr>
                                        <p:cTn id="99"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2" grpId="0"/>
      <p:bldP spid="33" grpId="0"/>
      <p:bldP spid="33" grpId="1"/>
      <p:bldP spid="34" grpId="0"/>
      <p:bldP spid="34" grpId="1"/>
      <p:bldP spid="35" grpId="0"/>
      <p:bldP spid="35" grpId="1"/>
      <p:bldP spid="37" grpId="0"/>
      <p:bldP spid="3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EF5F6-B14C-4A18-A46B-22922D5283F7}"/>
              </a:ext>
            </a:extLst>
          </p:cNvPr>
          <p:cNvSpPr>
            <a:spLocks noGrp="1"/>
          </p:cNvSpPr>
          <p:nvPr>
            <p:ph type="title"/>
          </p:nvPr>
        </p:nvSpPr>
        <p:spPr/>
        <p:txBody>
          <a:bodyPr/>
          <a:lstStyle/>
          <a:p>
            <a:r>
              <a:rPr lang="en-GB" dirty="0"/>
              <a:t>3. Coaching </a:t>
            </a:r>
            <a:r>
              <a:rPr lang="en-GB" dirty="0" err="1"/>
              <a:t>en</a:t>
            </a:r>
            <a:r>
              <a:rPr lang="en-GB" dirty="0"/>
              <a:t> </a:t>
            </a:r>
            <a:r>
              <a:rPr lang="en-GB" dirty="0" err="1"/>
              <a:t>ouderschap</a:t>
            </a:r>
            <a:endParaRPr lang="en-GB" dirty="0"/>
          </a:p>
        </p:txBody>
      </p:sp>
      <p:sp>
        <p:nvSpPr>
          <p:cNvPr id="4" name="Tijdelijke aanduiding voor datum 3">
            <a:extLst>
              <a:ext uri="{FF2B5EF4-FFF2-40B4-BE49-F238E27FC236}">
                <a16:creationId xmlns:a16="http://schemas.microsoft.com/office/drawing/2014/main" id="{1664A7CD-E89D-4510-BDB0-CF0BB4662F28}"/>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FCCF1175-92E4-4E58-B919-C0678F2FDD68}"/>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752E1FA0-7025-4C6F-9255-BA89DB7E78C2}"/>
              </a:ext>
            </a:extLst>
          </p:cNvPr>
          <p:cNvSpPr>
            <a:spLocks noGrp="1"/>
          </p:cNvSpPr>
          <p:nvPr>
            <p:ph type="sldNum" sz="quarter" idx="12"/>
          </p:nvPr>
        </p:nvSpPr>
        <p:spPr/>
        <p:txBody>
          <a:bodyPr/>
          <a:lstStyle/>
          <a:p>
            <a:fld id="{CB318F78-A315-46C9-8B3F-2431B4397D31}" type="slidenum">
              <a:rPr lang="en-US" smtClean="0"/>
              <a:t>24</a:t>
            </a:fld>
            <a:endParaRPr lang="en-US" dirty="0"/>
          </a:p>
        </p:txBody>
      </p:sp>
      <p:pic>
        <p:nvPicPr>
          <p:cNvPr id="11" name="Picture 6" descr="What Do Your Doodles Say About You?">
            <a:extLst>
              <a:ext uri="{FF2B5EF4-FFF2-40B4-BE49-F238E27FC236}">
                <a16:creationId xmlns:a16="http://schemas.microsoft.com/office/drawing/2014/main" id="{6C92AC31-103F-48D0-BF89-B9E024AEC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200400"/>
            <a:ext cx="4847157" cy="2706951"/>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sp>
        <p:nvSpPr>
          <p:cNvPr id="12" name="Group">
            <a:extLst>
              <a:ext uri="{FF2B5EF4-FFF2-40B4-BE49-F238E27FC236}">
                <a16:creationId xmlns:a16="http://schemas.microsoft.com/office/drawing/2014/main" id="{AB96E11E-B396-4C23-B9FB-C8C08DEDD4A5}"/>
              </a:ext>
            </a:extLst>
          </p:cNvPr>
          <p:cNvSpPr/>
          <p:nvPr/>
        </p:nvSpPr>
        <p:spPr>
          <a:xfrm flipH="1">
            <a:off x="4671950" y="2531449"/>
            <a:ext cx="2191619"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42B301"/>
          </a:solidFill>
          <a:ln w="12700">
            <a:miter lim="400000"/>
          </a:ln>
        </p:spPr>
        <p:txBody>
          <a:bodyPr lIns="34289" tIns="34289" rIns="34289" bIns="34289" anchor="ctr"/>
          <a:lstStyle/>
          <a:p>
            <a:pPr>
              <a:defRPr>
                <a:solidFill>
                  <a:srgbClr val="FFFFFF"/>
                </a:solidFill>
              </a:defRPr>
            </a:pPr>
            <a:endParaRPr sz="1350"/>
          </a:p>
        </p:txBody>
      </p:sp>
      <p:sp>
        <p:nvSpPr>
          <p:cNvPr id="13" name="Group">
            <a:extLst>
              <a:ext uri="{FF2B5EF4-FFF2-40B4-BE49-F238E27FC236}">
                <a16:creationId xmlns:a16="http://schemas.microsoft.com/office/drawing/2014/main" id="{BD1E4768-4BB2-4C9A-AE3A-35E66E064CEB}"/>
              </a:ext>
            </a:extLst>
          </p:cNvPr>
          <p:cNvSpPr/>
          <p:nvPr/>
        </p:nvSpPr>
        <p:spPr>
          <a:xfrm>
            <a:off x="1642755" y="2531449"/>
            <a:ext cx="2191620"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gradFill>
            <a:gsLst>
              <a:gs pos="0">
                <a:srgbClr val="8016EF"/>
              </a:gs>
              <a:gs pos="52282">
                <a:srgbClr val="6761F7"/>
              </a:gs>
              <a:gs pos="100000">
                <a:srgbClr val="4FACFE"/>
              </a:gs>
            </a:gsLst>
          </a:gradFill>
          <a:ln w="12700">
            <a:miter lim="400000"/>
          </a:ln>
        </p:spPr>
        <p:txBody>
          <a:bodyPr lIns="34289" tIns="34289" rIns="34289" bIns="34289" anchor="ctr"/>
          <a:lstStyle/>
          <a:p>
            <a:pPr>
              <a:defRPr>
                <a:solidFill>
                  <a:srgbClr val="FFFFFF"/>
                </a:solidFill>
              </a:defRPr>
            </a:pPr>
            <a:endParaRPr sz="2800"/>
          </a:p>
        </p:txBody>
      </p:sp>
      <p:sp>
        <p:nvSpPr>
          <p:cNvPr id="14" name="TextBox 52">
            <a:extLst>
              <a:ext uri="{FF2B5EF4-FFF2-40B4-BE49-F238E27FC236}">
                <a16:creationId xmlns:a16="http://schemas.microsoft.com/office/drawing/2014/main" id="{020A0868-DD0C-4359-9358-88053791E5A6}"/>
              </a:ext>
            </a:extLst>
          </p:cNvPr>
          <p:cNvSpPr txBox="1"/>
          <p:nvPr/>
        </p:nvSpPr>
        <p:spPr>
          <a:xfrm>
            <a:off x="1747965" y="2936287"/>
            <a:ext cx="1981199" cy="807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defPPr>
              <a:defRPr lang="en-US"/>
            </a:defPPr>
            <a:lvl1pPr>
              <a:defRPr sz="2400">
                <a:solidFill>
                  <a:srgbClr val="FFFFFF"/>
                </a:solidFill>
                <a:latin typeface="Ink Free" panose="03080402000500000000" pitchFamily="66" charset="0"/>
              </a:defRPr>
            </a:lvl1pPr>
          </a:lstStyle>
          <a:p>
            <a:pPr algn="ctr"/>
            <a:r>
              <a:rPr lang="nl-NL" dirty="0"/>
              <a:t>Een goede coach?</a:t>
            </a:r>
            <a:endParaRPr dirty="0"/>
          </a:p>
        </p:txBody>
      </p:sp>
      <p:sp>
        <p:nvSpPr>
          <p:cNvPr id="15" name="TextBox 52">
            <a:extLst>
              <a:ext uri="{FF2B5EF4-FFF2-40B4-BE49-F238E27FC236}">
                <a16:creationId xmlns:a16="http://schemas.microsoft.com/office/drawing/2014/main" id="{1958D3B5-BB18-4515-B733-D120D72DA62E}"/>
              </a:ext>
            </a:extLst>
          </p:cNvPr>
          <p:cNvSpPr txBox="1"/>
          <p:nvPr/>
        </p:nvSpPr>
        <p:spPr>
          <a:xfrm>
            <a:off x="5169752" y="2936287"/>
            <a:ext cx="1426001" cy="807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FFFFFF"/>
                </a:solidFill>
              </a:defRPr>
            </a:lvl1pPr>
          </a:lstStyle>
          <a:p>
            <a:pPr algn="ctr"/>
            <a:r>
              <a:rPr lang="nl-NL" sz="2400" dirty="0">
                <a:latin typeface="Ink Free" panose="03080402000500000000" pitchFamily="66" charset="0"/>
              </a:rPr>
              <a:t>Een goede ouder?</a:t>
            </a:r>
            <a:endParaRPr sz="2400" dirty="0">
              <a:latin typeface="Ink Free" panose="03080402000500000000" pitchFamily="66" charset="0"/>
            </a:endParaRPr>
          </a:p>
        </p:txBody>
      </p:sp>
    </p:spTree>
    <p:extLst>
      <p:ext uri="{BB962C8B-B14F-4D97-AF65-F5344CB8AC3E}">
        <p14:creationId xmlns:p14="http://schemas.microsoft.com/office/powerpoint/2010/main" val="10168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box(out)">
                                      <p:cBhvr>
                                        <p:cTn id="7" dur="800"/>
                                        <p:tgtEl>
                                          <p:spTgt spid="13"/>
                                        </p:tgtEl>
                                      </p:cBhvr>
                                    </p:animEffect>
                                  </p:childTnLst>
                                </p:cTn>
                              </p:par>
                            </p:childTnLst>
                          </p:cTn>
                        </p:par>
                        <p:par>
                          <p:cTn id="8" fill="hold">
                            <p:stCondLst>
                              <p:cond delay="800"/>
                            </p:stCondLst>
                            <p:childTnLst>
                              <p:par>
                                <p:cTn id="9" presetID="4" presetClass="entr" presetSubtype="32" fill="hold" grpId="0" nodeType="afterEffect">
                                  <p:stCondLst>
                                    <p:cond delay="0"/>
                                  </p:stCondLst>
                                  <p:iterate>
                                    <p:tmAbs val="0"/>
                                  </p:iterate>
                                  <p:childTnLst>
                                    <p:set>
                                      <p:cBhvr>
                                        <p:cTn id="10" fill="hold"/>
                                        <p:tgtEl>
                                          <p:spTgt spid="14"/>
                                        </p:tgtEl>
                                        <p:attrNameLst>
                                          <p:attrName>style.visibility</p:attrName>
                                        </p:attrNameLst>
                                      </p:cBhvr>
                                      <p:to>
                                        <p:strVal val="visible"/>
                                      </p:to>
                                    </p:set>
                                    <p:animEffect transition="in" filter="box(out)">
                                      <p:cBhvr>
                                        <p:cTn id="11" dur="800"/>
                                        <p:tgtEl>
                                          <p:spTgt spid="14"/>
                                        </p:tgtEl>
                                      </p:cBhvr>
                                    </p:animEffect>
                                  </p:childTnLst>
                                </p:cTn>
                              </p:par>
                            </p:childTnLst>
                          </p:cTn>
                        </p:par>
                        <p:par>
                          <p:cTn id="12" fill="hold">
                            <p:stCondLst>
                              <p:cond delay="1600"/>
                            </p:stCondLst>
                            <p:childTnLst>
                              <p:par>
                                <p:cTn id="13" presetID="4" presetClass="entr" presetSubtype="32" fill="hold" grpId="0" nodeType="afterEffect">
                                  <p:stCondLst>
                                    <p:cond delay="0"/>
                                  </p:stCondLst>
                                  <p:iterate>
                                    <p:tmAbs val="0"/>
                                  </p:iterate>
                                  <p:childTnLst>
                                    <p:set>
                                      <p:cBhvr>
                                        <p:cTn id="14" fill="hold"/>
                                        <p:tgtEl>
                                          <p:spTgt spid="12"/>
                                        </p:tgtEl>
                                        <p:attrNameLst>
                                          <p:attrName>style.visibility</p:attrName>
                                        </p:attrNameLst>
                                      </p:cBhvr>
                                      <p:to>
                                        <p:strVal val="visible"/>
                                      </p:to>
                                    </p:set>
                                    <p:animEffect transition="in" filter="box(out)">
                                      <p:cBhvr>
                                        <p:cTn id="15" dur="800"/>
                                        <p:tgtEl>
                                          <p:spTgt spid="12"/>
                                        </p:tgtEl>
                                      </p:cBhvr>
                                    </p:animEffect>
                                  </p:childTnLst>
                                </p:cTn>
                              </p:par>
                            </p:childTnLst>
                          </p:cTn>
                        </p:par>
                        <p:par>
                          <p:cTn id="16" fill="hold">
                            <p:stCondLst>
                              <p:cond delay="2400"/>
                            </p:stCondLst>
                            <p:childTnLst>
                              <p:par>
                                <p:cTn id="17" presetID="4" presetClass="entr" presetSubtype="32" fill="hold" grpId="0" nodeType="afterEffect">
                                  <p:stCondLst>
                                    <p:cond delay="0"/>
                                  </p:stCondLst>
                                  <p:iterate>
                                    <p:tmAbs val="0"/>
                                  </p:iterate>
                                  <p:childTnLst>
                                    <p:set>
                                      <p:cBhvr>
                                        <p:cTn id="18" fill="hold"/>
                                        <p:tgtEl>
                                          <p:spTgt spid="15"/>
                                        </p:tgtEl>
                                        <p:attrNameLst>
                                          <p:attrName>style.visibility</p:attrName>
                                        </p:attrNameLst>
                                      </p:cBhvr>
                                      <p:to>
                                        <p:strVal val="visible"/>
                                      </p:to>
                                    </p:set>
                                    <p:animEffect transition="in" filter="box(out)">
                                      <p:cBhvr>
                                        <p:cTn id="19" dur="8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3" grpId="0" animBg="1" advAuto="0"/>
      <p:bldP spid="14" grpId="0" animBg="1" advAuto="0"/>
      <p:bldP spid="15"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nl-NL" noProof="0" dirty="0"/>
              <a:t>3. Adolescentie</a:t>
            </a:r>
          </a:p>
        </p:txBody>
      </p:sp>
      <p:grpSp>
        <p:nvGrpSpPr>
          <p:cNvPr id="9" name="Group">
            <a:extLst>
              <a:ext uri="{FF2B5EF4-FFF2-40B4-BE49-F238E27FC236}">
                <a16:creationId xmlns:a16="http://schemas.microsoft.com/office/drawing/2014/main" id="{F5382242-EE7D-4FB6-8BEF-E99FC1E9216B}"/>
              </a:ext>
            </a:extLst>
          </p:cNvPr>
          <p:cNvGrpSpPr/>
          <p:nvPr/>
        </p:nvGrpSpPr>
        <p:grpSpPr>
          <a:xfrm>
            <a:off x="4124958" y="1692931"/>
            <a:ext cx="5053852" cy="5181600"/>
            <a:chOff x="38" y="0"/>
            <a:chExt cx="6955380" cy="6751880"/>
          </a:xfrm>
        </p:grpSpPr>
        <p:sp>
          <p:nvSpPr>
            <p:cNvPr id="10" name="Freeform 25">
              <a:extLst>
                <a:ext uri="{FF2B5EF4-FFF2-40B4-BE49-F238E27FC236}">
                  <a16:creationId xmlns:a16="http://schemas.microsoft.com/office/drawing/2014/main" id="{57AE60B6-CCA3-4DA9-B381-DAD2C2C9F3C4}"/>
                </a:ext>
              </a:extLst>
            </p:cNvPr>
            <p:cNvSpPr/>
            <p:nvPr/>
          </p:nvSpPr>
          <p:spPr>
            <a:xfrm>
              <a:off x="38" y="-1"/>
              <a:ext cx="6955382" cy="6748979"/>
            </a:xfrm>
            <a:custGeom>
              <a:avLst/>
              <a:gdLst/>
              <a:ahLst/>
              <a:cxnLst>
                <a:cxn ang="0">
                  <a:pos x="wd2" y="hd2"/>
                </a:cxn>
                <a:cxn ang="5400000">
                  <a:pos x="wd2" y="hd2"/>
                </a:cxn>
                <a:cxn ang="10800000">
                  <a:pos x="wd2" y="hd2"/>
                </a:cxn>
                <a:cxn ang="16200000">
                  <a:pos x="wd2" y="hd2"/>
                </a:cxn>
              </a:cxnLst>
              <a:rect l="0" t="0" r="r" b="b"/>
              <a:pathLst>
                <a:path w="21582" h="21600" extrusionOk="0">
                  <a:moveTo>
                    <a:pt x="3567" y="19052"/>
                  </a:moveTo>
                  <a:cubicBezTo>
                    <a:pt x="4133" y="19876"/>
                    <a:pt x="4777" y="20726"/>
                    <a:pt x="5499" y="21600"/>
                  </a:cubicBezTo>
                  <a:lnTo>
                    <a:pt x="21582" y="21600"/>
                  </a:lnTo>
                  <a:cubicBezTo>
                    <a:pt x="20234" y="20937"/>
                    <a:pt x="18971" y="20252"/>
                    <a:pt x="17793" y="19543"/>
                  </a:cubicBezTo>
                  <a:cubicBezTo>
                    <a:pt x="16615" y="18834"/>
                    <a:pt x="15524" y="18115"/>
                    <a:pt x="14521" y="17386"/>
                  </a:cubicBezTo>
                  <a:cubicBezTo>
                    <a:pt x="13568" y="16696"/>
                    <a:pt x="12709" y="16012"/>
                    <a:pt x="11942" y="15334"/>
                  </a:cubicBezTo>
                  <a:cubicBezTo>
                    <a:pt x="11264" y="14740"/>
                    <a:pt x="10616" y="14111"/>
                    <a:pt x="10002" y="13448"/>
                  </a:cubicBezTo>
                  <a:cubicBezTo>
                    <a:pt x="9099" y="12500"/>
                    <a:pt x="8317" y="11438"/>
                    <a:pt x="7675" y="10286"/>
                  </a:cubicBezTo>
                  <a:cubicBezTo>
                    <a:pt x="7264" y="9554"/>
                    <a:pt x="6980" y="8753"/>
                    <a:pt x="6837" y="7920"/>
                  </a:cubicBezTo>
                  <a:cubicBezTo>
                    <a:pt x="6744" y="7355"/>
                    <a:pt x="6777" y="6775"/>
                    <a:pt x="6932" y="6225"/>
                  </a:cubicBezTo>
                  <a:cubicBezTo>
                    <a:pt x="7063" y="5788"/>
                    <a:pt x="7287" y="5388"/>
                    <a:pt x="7587" y="5053"/>
                  </a:cubicBezTo>
                  <a:cubicBezTo>
                    <a:pt x="8201" y="4431"/>
                    <a:pt x="8974" y="4004"/>
                    <a:pt x="9815" y="3822"/>
                  </a:cubicBezTo>
                  <a:cubicBezTo>
                    <a:pt x="11671" y="3359"/>
                    <a:pt x="14056" y="3537"/>
                    <a:pt x="15561" y="2852"/>
                  </a:cubicBezTo>
                  <a:cubicBezTo>
                    <a:pt x="16151" y="2583"/>
                    <a:pt x="16495" y="2178"/>
                    <a:pt x="16481" y="1795"/>
                  </a:cubicBezTo>
                  <a:cubicBezTo>
                    <a:pt x="16468" y="1413"/>
                    <a:pt x="16140" y="992"/>
                    <a:pt x="15671" y="637"/>
                  </a:cubicBezTo>
                  <a:cubicBezTo>
                    <a:pt x="14905" y="468"/>
                    <a:pt x="14060" y="236"/>
                    <a:pt x="13108" y="0"/>
                  </a:cubicBezTo>
                  <a:cubicBezTo>
                    <a:pt x="13508" y="259"/>
                    <a:pt x="13782" y="547"/>
                    <a:pt x="13818" y="822"/>
                  </a:cubicBezTo>
                  <a:cubicBezTo>
                    <a:pt x="13854" y="1098"/>
                    <a:pt x="13593" y="1337"/>
                    <a:pt x="13182" y="1487"/>
                  </a:cubicBezTo>
                  <a:cubicBezTo>
                    <a:pt x="12525" y="1680"/>
                    <a:pt x="11843" y="1763"/>
                    <a:pt x="11161" y="1733"/>
                  </a:cubicBezTo>
                  <a:cubicBezTo>
                    <a:pt x="10121" y="1695"/>
                    <a:pt x="9079" y="1716"/>
                    <a:pt x="8041" y="1798"/>
                  </a:cubicBezTo>
                  <a:cubicBezTo>
                    <a:pt x="6868" y="1912"/>
                    <a:pt x="5717" y="2201"/>
                    <a:pt x="4625" y="2657"/>
                  </a:cubicBezTo>
                  <a:cubicBezTo>
                    <a:pt x="4038" y="2903"/>
                    <a:pt x="3478" y="3214"/>
                    <a:pt x="2956" y="3584"/>
                  </a:cubicBezTo>
                  <a:cubicBezTo>
                    <a:pt x="2384" y="3992"/>
                    <a:pt x="1874" y="4485"/>
                    <a:pt x="1440" y="5046"/>
                  </a:cubicBezTo>
                  <a:cubicBezTo>
                    <a:pt x="934" y="5710"/>
                    <a:pt x="553" y="6467"/>
                    <a:pt x="317" y="7276"/>
                  </a:cubicBezTo>
                  <a:cubicBezTo>
                    <a:pt x="173" y="7771"/>
                    <a:pt x="79" y="8279"/>
                    <a:pt x="34" y="8794"/>
                  </a:cubicBezTo>
                  <a:cubicBezTo>
                    <a:pt x="-18" y="9411"/>
                    <a:pt x="-10" y="10032"/>
                    <a:pt x="57" y="10647"/>
                  </a:cubicBezTo>
                  <a:cubicBezTo>
                    <a:pt x="143" y="11420"/>
                    <a:pt x="299" y="12183"/>
                    <a:pt x="522" y="12927"/>
                  </a:cubicBezTo>
                  <a:cubicBezTo>
                    <a:pt x="809" y="13883"/>
                    <a:pt x="1174" y="14813"/>
                    <a:pt x="1613" y="15707"/>
                  </a:cubicBezTo>
                  <a:cubicBezTo>
                    <a:pt x="2183" y="16870"/>
                    <a:pt x="2836" y="17989"/>
                    <a:pt x="3567" y="19052"/>
                  </a:cubicBezTo>
                  <a:close/>
                </a:path>
              </a:pathLst>
            </a:custGeom>
            <a:solidFill>
              <a:srgbClr val="000000"/>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1" name="Freeform 26">
              <a:extLst>
                <a:ext uri="{FF2B5EF4-FFF2-40B4-BE49-F238E27FC236}">
                  <a16:creationId xmlns:a16="http://schemas.microsoft.com/office/drawing/2014/main" id="{B12C1461-8A73-4193-8DAD-68D03853A8DD}"/>
                </a:ext>
              </a:extLst>
            </p:cNvPr>
            <p:cNvSpPr/>
            <p:nvPr/>
          </p:nvSpPr>
          <p:spPr>
            <a:xfrm>
              <a:off x="245300" y="23160"/>
              <a:ext cx="4336903" cy="6723644"/>
            </a:xfrm>
            <a:custGeom>
              <a:avLst/>
              <a:gdLst/>
              <a:ahLst/>
              <a:cxnLst>
                <a:cxn ang="0">
                  <a:pos x="wd2" y="hd2"/>
                </a:cxn>
                <a:cxn ang="5400000">
                  <a:pos x="wd2" y="hd2"/>
                </a:cxn>
                <a:cxn ang="10800000">
                  <a:pos x="wd2" y="hd2"/>
                </a:cxn>
                <a:cxn ang="16200000">
                  <a:pos x="wd2" y="hd2"/>
                </a:cxn>
              </a:cxnLst>
              <a:rect l="0" t="0" r="r" b="b"/>
              <a:pathLst>
                <a:path w="21569" h="21600" extrusionOk="0">
                  <a:moveTo>
                    <a:pt x="1274" y="13150"/>
                  </a:moveTo>
                  <a:cubicBezTo>
                    <a:pt x="1848" y="14091"/>
                    <a:pt x="2536" y="15002"/>
                    <a:pt x="3334" y="15873"/>
                  </a:cubicBezTo>
                  <a:cubicBezTo>
                    <a:pt x="4360" y="17001"/>
                    <a:pt x="5509" y="18080"/>
                    <a:pt x="6772" y="19103"/>
                  </a:cubicBezTo>
                  <a:cubicBezTo>
                    <a:pt x="7768" y="19916"/>
                    <a:pt x="8891" y="20749"/>
                    <a:pt x="10141" y="21600"/>
                  </a:cubicBezTo>
                  <a:lnTo>
                    <a:pt x="10750" y="21600"/>
                  </a:lnTo>
                  <a:cubicBezTo>
                    <a:pt x="9482" y="20757"/>
                    <a:pt x="8340" y="19930"/>
                    <a:pt x="7322" y="19121"/>
                  </a:cubicBezTo>
                  <a:cubicBezTo>
                    <a:pt x="6034" y="18106"/>
                    <a:pt x="4857" y="17034"/>
                    <a:pt x="3802" y="15912"/>
                  </a:cubicBezTo>
                  <a:cubicBezTo>
                    <a:pt x="2983" y="15047"/>
                    <a:pt x="2274" y="14140"/>
                    <a:pt x="1681" y="13201"/>
                  </a:cubicBezTo>
                  <a:cubicBezTo>
                    <a:pt x="1217" y="12471"/>
                    <a:pt x="856" y="11717"/>
                    <a:pt x="601" y="10945"/>
                  </a:cubicBezTo>
                  <a:cubicBezTo>
                    <a:pt x="400" y="10334"/>
                    <a:pt x="292" y="9710"/>
                    <a:pt x="281" y="9085"/>
                  </a:cubicBezTo>
                  <a:cubicBezTo>
                    <a:pt x="274" y="8573"/>
                    <a:pt x="347" y="8062"/>
                    <a:pt x="500" y="7560"/>
                  </a:cubicBezTo>
                  <a:cubicBezTo>
                    <a:pt x="744" y="6751"/>
                    <a:pt x="1233" y="5981"/>
                    <a:pt x="1940" y="5295"/>
                  </a:cubicBezTo>
                  <a:cubicBezTo>
                    <a:pt x="2540" y="4723"/>
                    <a:pt x="3278" y="4218"/>
                    <a:pt x="4126" y="3797"/>
                  </a:cubicBezTo>
                  <a:cubicBezTo>
                    <a:pt x="4904" y="3412"/>
                    <a:pt x="5750" y="3086"/>
                    <a:pt x="6646" y="2828"/>
                  </a:cubicBezTo>
                  <a:cubicBezTo>
                    <a:pt x="8323" y="2352"/>
                    <a:pt x="10105" y="2047"/>
                    <a:pt x="11927" y="1925"/>
                  </a:cubicBezTo>
                  <a:cubicBezTo>
                    <a:pt x="13604" y="1840"/>
                    <a:pt x="15287" y="1824"/>
                    <a:pt x="16967" y="1879"/>
                  </a:cubicBezTo>
                  <a:cubicBezTo>
                    <a:pt x="18138" y="1915"/>
                    <a:pt x="19310" y="1823"/>
                    <a:pt x="20434" y="1609"/>
                  </a:cubicBezTo>
                  <a:cubicBezTo>
                    <a:pt x="21154" y="1446"/>
                    <a:pt x="21593" y="1165"/>
                    <a:pt x="21568" y="893"/>
                  </a:cubicBezTo>
                  <a:cubicBezTo>
                    <a:pt x="21543" y="621"/>
                    <a:pt x="21085" y="295"/>
                    <a:pt x="20434" y="19"/>
                  </a:cubicBezTo>
                  <a:lnTo>
                    <a:pt x="20311" y="0"/>
                  </a:lnTo>
                  <a:cubicBezTo>
                    <a:pt x="20963" y="272"/>
                    <a:pt x="21413" y="574"/>
                    <a:pt x="21445" y="865"/>
                  </a:cubicBezTo>
                  <a:cubicBezTo>
                    <a:pt x="21478" y="1156"/>
                    <a:pt x="21039" y="1409"/>
                    <a:pt x="20337" y="1563"/>
                  </a:cubicBezTo>
                  <a:cubicBezTo>
                    <a:pt x="19226" y="1772"/>
                    <a:pt x="18069" y="1861"/>
                    <a:pt x="16913" y="1825"/>
                  </a:cubicBezTo>
                  <a:cubicBezTo>
                    <a:pt x="15233" y="1774"/>
                    <a:pt x="13550" y="1791"/>
                    <a:pt x="11873" y="1877"/>
                  </a:cubicBezTo>
                  <a:cubicBezTo>
                    <a:pt x="10045" y="2003"/>
                    <a:pt x="8257" y="2310"/>
                    <a:pt x="6574" y="2788"/>
                  </a:cubicBezTo>
                  <a:cubicBezTo>
                    <a:pt x="5666" y="3045"/>
                    <a:pt x="4808" y="3370"/>
                    <a:pt x="4018" y="3755"/>
                  </a:cubicBezTo>
                  <a:cubicBezTo>
                    <a:pt x="3158" y="4175"/>
                    <a:pt x="2405" y="4677"/>
                    <a:pt x="1786" y="5246"/>
                  </a:cubicBezTo>
                  <a:cubicBezTo>
                    <a:pt x="1055" y="5928"/>
                    <a:pt x="538" y="6696"/>
                    <a:pt x="266" y="7506"/>
                  </a:cubicBezTo>
                  <a:cubicBezTo>
                    <a:pt x="97" y="8007"/>
                    <a:pt x="8" y="8517"/>
                    <a:pt x="0" y="9029"/>
                  </a:cubicBezTo>
                  <a:cubicBezTo>
                    <a:pt x="-7" y="9653"/>
                    <a:pt x="81" y="10277"/>
                    <a:pt x="263" y="10890"/>
                  </a:cubicBezTo>
                  <a:cubicBezTo>
                    <a:pt x="493" y="11661"/>
                    <a:pt x="832" y="12418"/>
                    <a:pt x="1274" y="13150"/>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2" name="Freeform 27">
              <a:extLst>
                <a:ext uri="{FF2B5EF4-FFF2-40B4-BE49-F238E27FC236}">
                  <a16:creationId xmlns:a16="http://schemas.microsoft.com/office/drawing/2014/main" id="{441AA605-F695-4817-ABB9-CB903B1DC0CD}"/>
                </a:ext>
              </a:extLst>
            </p:cNvPr>
            <p:cNvSpPr/>
            <p:nvPr/>
          </p:nvSpPr>
          <p:spPr>
            <a:xfrm>
              <a:off x="1831398" y="173716"/>
              <a:ext cx="4332877" cy="6574538"/>
            </a:xfrm>
            <a:custGeom>
              <a:avLst/>
              <a:gdLst/>
              <a:ahLst/>
              <a:cxnLst>
                <a:cxn ang="0">
                  <a:pos x="wd2" y="hd2"/>
                </a:cxn>
                <a:cxn ang="5400000">
                  <a:pos x="wd2" y="hd2"/>
                </a:cxn>
                <a:cxn ang="10800000">
                  <a:pos x="wd2" y="hd2"/>
                </a:cxn>
                <a:cxn ang="16200000">
                  <a:pos x="wd2" y="hd2"/>
                </a:cxn>
              </a:cxnLst>
              <a:rect l="0" t="0" r="r" b="b"/>
              <a:pathLst>
                <a:path w="21596" h="21600" extrusionOk="0">
                  <a:moveTo>
                    <a:pt x="3860" y="12768"/>
                  </a:moveTo>
                  <a:cubicBezTo>
                    <a:pt x="4732" y="13481"/>
                    <a:pt x="5664" y="14160"/>
                    <a:pt x="6653" y="14803"/>
                  </a:cubicBezTo>
                  <a:cubicBezTo>
                    <a:pt x="7881" y="15603"/>
                    <a:pt x="9171" y="16360"/>
                    <a:pt x="10516" y="17072"/>
                  </a:cubicBezTo>
                  <a:cubicBezTo>
                    <a:pt x="12039" y="17881"/>
                    <a:pt x="13731" y="18699"/>
                    <a:pt x="15603" y="19514"/>
                  </a:cubicBezTo>
                  <a:cubicBezTo>
                    <a:pt x="17220" y="20218"/>
                    <a:pt x="18960" y="20914"/>
                    <a:pt x="20824" y="21600"/>
                  </a:cubicBezTo>
                  <a:lnTo>
                    <a:pt x="21596" y="21600"/>
                  </a:lnTo>
                  <a:cubicBezTo>
                    <a:pt x="19695" y="20917"/>
                    <a:pt x="17909" y="20221"/>
                    <a:pt x="16253" y="19514"/>
                  </a:cubicBezTo>
                  <a:cubicBezTo>
                    <a:pt x="14377" y="18712"/>
                    <a:pt x="12670" y="17911"/>
                    <a:pt x="11133" y="17110"/>
                  </a:cubicBezTo>
                  <a:cubicBezTo>
                    <a:pt x="9772" y="16407"/>
                    <a:pt x="8466" y="15660"/>
                    <a:pt x="7219" y="14870"/>
                  </a:cubicBezTo>
                  <a:cubicBezTo>
                    <a:pt x="6212" y="14232"/>
                    <a:pt x="5261" y="13557"/>
                    <a:pt x="4369" y="12849"/>
                  </a:cubicBezTo>
                  <a:cubicBezTo>
                    <a:pt x="3073" y="11844"/>
                    <a:pt x="1999" y="10723"/>
                    <a:pt x="1180" y="9519"/>
                  </a:cubicBezTo>
                  <a:cubicBezTo>
                    <a:pt x="655" y="8753"/>
                    <a:pt x="357" y="7929"/>
                    <a:pt x="299" y="7089"/>
                  </a:cubicBezTo>
                  <a:cubicBezTo>
                    <a:pt x="271" y="6499"/>
                    <a:pt x="444" y="5912"/>
                    <a:pt x="804" y="5372"/>
                  </a:cubicBezTo>
                  <a:cubicBezTo>
                    <a:pt x="1117" y="4927"/>
                    <a:pt x="1564" y="4529"/>
                    <a:pt x="2118" y="4202"/>
                  </a:cubicBezTo>
                  <a:cubicBezTo>
                    <a:pt x="3224" y="3594"/>
                    <a:pt x="4550" y="3185"/>
                    <a:pt x="5967" y="3013"/>
                  </a:cubicBezTo>
                  <a:cubicBezTo>
                    <a:pt x="9012" y="2585"/>
                    <a:pt x="12851" y="2854"/>
                    <a:pt x="15315" y="2193"/>
                  </a:cubicBezTo>
                  <a:cubicBezTo>
                    <a:pt x="16264" y="1938"/>
                    <a:pt x="16834" y="1541"/>
                    <a:pt x="16830" y="1165"/>
                  </a:cubicBezTo>
                  <a:cubicBezTo>
                    <a:pt x="16826" y="790"/>
                    <a:pt x="16321" y="371"/>
                    <a:pt x="15589" y="14"/>
                  </a:cubicBezTo>
                  <a:lnTo>
                    <a:pt x="15495" y="0"/>
                  </a:lnTo>
                  <a:cubicBezTo>
                    <a:pt x="16217" y="352"/>
                    <a:pt x="16722" y="751"/>
                    <a:pt x="16722" y="1141"/>
                  </a:cubicBezTo>
                  <a:cubicBezTo>
                    <a:pt x="16722" y="1531"/>
                    <a:pt x="16155" y="1907"/>
                    <a:pt x="15203" y="2159"/>
                  </a:cubicBezTo>
                  <a:cubicBezTo>
                    <a:pt x="14067" y="2461"/>
                    <a:pt x="12472" y="2604"/>
                    <a:pt x="10747" y="2666"/>
                  </a:cubicBezTo>
                  <a:cubicBezTo>
                    <a:pt x="9023" y="2728"/>
                    <a:pt x="7334" y="2742"/>
                    <a:pt x="5844" y="2944"/>
                  </a:cubicBezTo>
                  <a:cubicBezTo>
                    <a:pt x="4412" y="3118"/>
                    <a:pt x="3070" y="3527"/>
                    <a:pt x="1941" y="4133"/>
                  </a:cubicBezTo>
                  <a:cubicBezTo>
                    <a:pt x="1373" y="4458"/>
                    <a:pt x="909" y="4854"/>
                    <a:pt x="577" y="5298"/>
                  </a:cubicBezTo>
                  <a:cubicBezTo>
                    <a:pt x="193" y="5833"/>
                    <a:pt x="-4" y="6417"/>
                    <a:pt x="0" y="7008"/>
                  </a:cubicBezTo>
                  <a:cubicBezTo>
                    <a:pt x="23" y="7844"/>
                    <a:pt x="290" y="8669"/>
                    <a:pt x="786" y="9439"/>
                  </a:cubicBezTo>
                  <a:cubicBezTo>
                    <a:pt x="1565" y="10639"/>
                    <a:pt x="2600" y="11760"/>
                    <a:pt x="3860" y="12768"/>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3" name="Freeform 28">
              <a:extLst>
                <a:ext uri="{FF2B5EF4-FFF2-40B4-BE49-F238E27FC236}">
                  <a16:creationId xmlns:a16="http://schemas.microsoft.com/office/drawing/2014/main" id="{8969488F-C255-449C-A89E-60432021BBFD}"/>
                </a:ext>
              </a:extLst>
            </p:cNvPr>
            <p:cNvSpPr/>
            <p:nvPr/>
          </p:nvSpPr>
          <p:spPr>
            <a:xfrm>
              <a:off x="994066" y="102786"/>
              <a:ext cx="3925959" cy="6649095"/>
            </a:xfrm>
            <a:custGeom>
              <a:avLst/>
              <a:gdLst/>
              <a:ahLst/>
              <a:cxnLst>
                <a:cxn ang="0">
                  <a:pos x="wd2" y="hd2"/>
                </a:cxn>
                <a:cxn ang="5400000">
                  <a:pos x="wd2" y="hd2"/>
                </a:cxn>
                <a:cxn ang="10800000">
                  <a:pos x="wd2" y="hd2"/>
                </a:cxn>
                <a:cxn ang="16200000">
                  <a:pos x="wd2" y="hd2"/>
                </a:cxn>
              </a:cxnLst>
              <a:rect l="0" t="0" r="r" b="b"/>
              <a:pathLst>
                <a:path w="21525" h="21600" extrusionOk="0">
                  <a:moveTo>
                    <a:pt x="443" y="9836"/>
                  </a:moveTo>
                  <a:cubicBezTo>
                    <a:pt x="722" y="10470"/>
                    <a:pt x="1094" y="11089"/>
                    <a:pt x="1555" y="11684"/>
                  </a:cubicBezTo>
                  <a:cubicBezTo>
                    <a:pt x="2146" y="12448"/>
                    <a:pt x="2836" y="13184"/>
                    <a:pt x="3618" y="13885"/>
                  </a:cubicBezTo>
                  <a:cubicBezTo>
                    <a:pt x="4612" y="14776"/>
                    <a:pt x="5703" y="15628"/>
                    <a:pt x="6885" y="16434"/>
                  </a:cubicBezTo>
                  <a:cubicBezTo>
                    <a:pt x="8385" y="17457"/>
                    <a:pt x="9984" y="18427"/>
                    <a:pt x="11675" y="19340"/>
                  </a:cubicBezTo>
                  <a:cubicBezTo>
                    <a:pt x="13051" y="20085"/>
                    <a:pt x="14559" y="20838"/>
                    <a:pt x="16199" y="21600"/>
                  </a:cubicBezTo>
                  <a:lnTo>
                    <a:pt x="17973" y="21600"/>
                  </a:lnTo>
                  <a:cubicBezTo>
                    <a:pt x="16288" y="20846"/>
                    <a:pt x="14731" y="20105"/>
                    <a:pt x="13302" y="19376"/>
                  </a:cubicBezTo>
                  <a:cubicBezTo>
                    <a:pt x="11561" y="18492"/>
                    <a:pt x="9908" y="17550"/>
                    <a:pt x="8349" y="16554"/>
                  </a:cubicBezTo>
                  <a:cubicBezTo>
                    <a:pt x="7112" y="15762"/>
                    <a:pt x="5961" y="14925"/>
                    <a:pt x="4900" y="14047"/>
                  </a:cubicBezTo>
                  <a:cubicBezTo>
                    <a:pt x="4071" y="13358"/>
                    <a:pt x="3327" y="12634"/>
                    <a:pt x="2674" y="11882"/>
                  </a:cubicBezTo>
                  <a:cubicBezTo>
                    <a:pt x="2160" y="11290"/>
                    <a:pt x="1731" y="10674"/>
                    <a:pt x="1392" y="10040"/>
                  </a:cubicBezTo>
                  <a:cubicBezTo>
                    <a:pt x="1118" y="9532"/>
                    <a:pt x="929" y="9008"/>
                    <a:pt x="828" y="8477"/>
                  </a:cubicBezTo>
                  <a:cubicBezTo>
                    <a:pt x="657" y="7688"/>
                    <a:pt x="770" y="6887"/>
                    <a:pt x="1158" y="6125"/>
                  </a:cubicBezTo>
                  <a:cubicBezTo>
                    <a:pt x="1479" y="5534"/>
                    <a:pt x="1995" y="4986"/>
                    <a:pt x="2678" y="4515"/>
                  </a:cubicBezTo>
                  <a:cubicBezTo>
                    <a:pt x="3292" y="4095"/>
                    <a:pt x="4012" y="3734"/>
                    <a:pt x="4813" y="3445"/>
                  </a:cubicBezTo>
                  <a:cubicBezTo>
                    <a:pt x="6357" y="2907"/>
                    <a:pt x="8064" y="2553"/>
                    <a:pt x="9837" y="2403"/>
                  </a:cubicBezTo>
                  <a:cubicBezTo>
                    <a:pt x="11580" y="2243"/>
                    <a:pt x="13409" y="2295"/>
                    <a:pt x="15310" y="2297"/>
                  </a:cubicBezTo>
                  <a:cubicBezTo>
                    <a:pt x="16883" y="2329"/>
                    <a:pt x="18455" y="2208"/>
                    <a:pt x="19961" y="1938"/>
                  </a:cubicBezTo>
                  <a:cubicBezTo>
                    <a:pt x="20922" y="1731"/>
                    <a:pt x="21521" y="1390"/>
                    <a:pt x="21525" y="1063"/>
                  </a:cubicBezTo>
                  <a:cubicBezTo>
                    <a:pt x="21529" y="736"/>
                    <a:pt x="21017" y="357"/>
                    <a:pt x="20263" y="42"/>
                  </a:cubicBezTo>
                  <a:lnTo>
                    <a:pt x="19973" y="0"/>
                  </a:lnTo>
                  <a:cubicBezTo>
                    <a:pt x="20719" y="313"/>
                    <a:pt x="21231" y="663"/>
                    <a:pt x="21227" y="997"/>
                  </a:cubicBezTo>
                  <a:cubicBezTo>
                    <a:pt x="21223" y="1331"/>
                    <a:pt x="20644" y="1646"/>
                    <a:pt x="19707" y="1846"/>
                  </a:cubicBezTo>
                  <a:cubicBezTo>
                    <a:pt x="18238" y="2109"/>
                    <a:pt x="16705" y="2225"/>
                    <a:pt x="15171" y="2189"/>
                  </a:cubicBezTo>
                  <a:cubicBezTo>
                    <a:pt x="13282" y="2189"/>
                    <a:pt x="11449" y="2119"/>
                    <a:pt x="9679" y="2271"/>
                  </a:cubicBezTo>
                  <a:cubicBezTo>
                    <a:pt x="7866" y="2416"/>
                    <a:pt x="6116" y="2762"/>
                    <a:pt x="4519" y="3290"/>
                  </a:cubicBezTo>
                  <a:cubicBezTo>
                    <a:pt x="3687" y="3573"/>
                    <a:pt x="2930" y="3928"/>
                    <a:pt x="2273" y="4343"/>
                  </a:cubicBezTo>
                  <a:cubicBezTo>
                    <a:pt x="1544" y="4805"/>
                    <a:pt x="973" y="5347"/>
                    <a:pt x="590" y="5937"/>
                  </a:cubicBezTo>
                  <a:cubicBezTo>
                    <a:pt x="122" y="6689"/>
                    <a:pt x="-71" y="7490"/>
                    <a:pt x="23" y="8289"/>
                  </a:cubicBezTo>
                  <a:cubicBezTo>
                    <a:pt x="78" y="8811"/>
                    <a:pt x="219" y="9329"/>
                    <a:pt x="443" y="9836"/>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sp>
        <p:nvSpPr>
          <p:cNvPr id="34" name="TextBox 52">
            <a:extLst>
              <a:ext uri="{FF2B5EF4-FFF2-40B4-BE49-F238E27FC236}">
                <a16:creationId xmlns:a16="http://schemas.microsoft.com/office/drawing/2014/main" id="{32E84B3D-376F-4BE9-AF29-241477AE818C}"/>
              </a:ext>
            </a:extLst>
          </p:cNvPr>
          <p:cNvSpPr txBox="1"/>
          <p:nvPr/>
        </p:nvSpPr>
        <p:spPr>
          <a:xfrm>
            <a:off x="2597919" y="5806312"/>
            <a:ext cx="1846634"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p>
            <a:r>
              <a:rPr lang="nl-NL" sz="2000" dirty="0"/>
              <a:t>Biologisch</a:t>
            </a:r>
            <a:endParaRPr sz="2000" dirty="0"/>
          </a:p>
        </p:txBody>
      </p:sp>
      <p:sp>
        <p:nvSpPr>
          <p:cNvPr id="36" name="TextBox 52">
            <a:extLst>
              <a:ext uri="{FF2B5EF4-FFF2-40B4-BE49-F238E27FC236}">
                <a16:creationId xmlns:a16="http://schemas.microsoft.com/office/drawing/2014/main" id="{34A15A82-11DD-4AD0-B879-13E0BB4E76F4}"/>
              </a:ext>
            </a:extLst>
          </p:cNvPr>
          <p:cNvSpPr txBox="1"/>
          <p:nvPr/>
        </p:nvSpPr>
        <p:spPr>
          <a:xfrm>
            <a:off x="2246284" y="4011333"/>
            <a:ext cx="2565419"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nl-NL" sz="2000" dirty="0">
                <a:solidFill>
                  <a:schemeClr val="tx1"/>
                </a:solidFill>
              </a:rPr>
              <a:t>Emotioneel</a:t>
            </a:r>
            <a:endParaRPr sz="2000" dirty="0">
              <a:solidFill>
                <a:schemeClr val="tx1"/>
              </a:solidFill>
            </a:endParaRPr>
          </a:p>
        </p:txBody>
      </p:sp>
      <p:sp>
        <p:nvSpPr>
          <p:cNvPr id="38" name="TextBox 52">
            <a:extLst>
              <a:ext uri="{FF2B5EF4-FFF2-40B4-BE49-F238E27FC236}">
                <a16:creationId xmlns:a16="http://schemas.microsoft.com/office/drawing/2014/main" id="{DED268EF-F6E1-4C3E-9FA4-0B8F020A104F}"/>
              </a:ext>
            </a:extLst>
          </p:cNvPr>
          <p:cNvSpPr txBox="1"/>
          <p:nvPr/>
        </p:nvSpPr>
        <p:spPr>
          <a:xfrm>
            <a:off x="7174400" y="4886230"/>
            <a:ext cx="1838414"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nl-NL" sz="2000" dirty="0">
                <a:solidFill>
                  <a:schemeClr val="tx1"/>
                </a:solidFill>
              </a:rPr>
              <a:t>Sociaal</a:t>
            </a:r>
            <a:endParaRPr sz="2000" dirty="0">
              <a:solidFill>
                <a:schemeClr val="tx1"/>
              </a:solidFill>
            </a:endParaRPr>
          </a:p>
        </p:txBody>
      </p:sp>
      <p:sp>
        <p:nvSpPr>
          <p:cNvPr id="40" name="TextBox 52">
            <a:extLst>
              <a:ext uri="{FF2B5EF4-FFF2-40B4-BE49-F238E27FC236}">
                <a16:creationId xmlns:a16="http://schemas.microsoft.com/office/drawing/2014/main" id="{FD2F7D91-4F23-4DBA-A351-A63E60302D7F}"/>
              </a:ext>
            </a:extLst>
          </p:cNvPr>
          <p:cNvSpPr txBox="1"/>
          <p:nvPr/>
        </p:nvSpPr>
        <p:spPr>
          <a:xfrm>
            <a:off x="7018477" y="3461004"/>
            <a:ext cx="1979894"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nl-NL" sz="2000" dirty="0">
                <a:solidFill>
                  <a:schemeClr val="tx1"/>
                </a:solidFill>
              </a:rPr>
              <a:t>Psychologisch</a:t>
            </a:r>
            <a:endParaRPr sz="2000" dirty="0">
              <a:solidFill>
                <a:schemeClr val="tx1"/>
              </a:solidFill>
            </a:endParaRPr>
          </a:p>
        </p:txBody>
      </p:sp>
      <p:sp>
        <p:nvSpPr>
          <p:cNvPr id="42" name="TextBox 52">
            <a:extLst>
              <a:ext uri="{FF2B5EF4-FFF2-40B4-BE49-F238E27FC236}">
                <a16:creationId xmlns:a16="http://schemas.microsoft.com/office/drawing/2014/main" id="{DC61DE80-25EF-4DCE-95A5-830EC803D1E8}"/>
              </a:ext>
            </a:extLst>
          </p:cNvPr>
          <p:cNvSpPr txBox="1"/>
          <p:nvPr/>
        </p:nvSpPr>
        <p:spPr>
          <a:xfrm>
            <a:off x="2597919" y="2498476"/>
            <a:ext cx="1909512"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nl-NL" sz="2000" dirty="0">
                <a:solidFill>
                  <a:schemeClr val="tx1"/>
                </a:solidFill>
              </a:rPr>
              <a:t>Cognitief</a:t>
            </a:r>
            <a:endParaRPr sz="2000" dirty="0">
              <a:solidFill>
                <a:schemeClr val="tx1"/>
              </a:solidFill>
            </a:endParaRPr>
          </a:p>
        </p:txBody>
      </p:sp>
      <p:grpSp>
        <p:nvGrpSpPr>
          <p:cNvPr id="44" name="Group">
            <a:extLst>
              <a:ext uri="{FF2B5EF4-FFF2-40B4-BE49-F238E27FC236}">
                <a16:creationId xmlns:a16="http://schemas.microsoft.com/office/drawing/2014/main" id="{ED3AF90D-4757-4FC8-808C-1A06ABEA1672}"/>
              </a:ext>
            </a:extLst>
          </p:cNvPr>
          <p:cNvGrpSpPr/>
          <p:nvPr/>
        </p:nvGrpSpPr>
        <p:grpSpPr>
          <a:xfrm>
            <a:off x="4374221" y="3897529"/>
            <a:ext cx="1198761" cy="611449"/>
            <a:chOff x="0" y="-1"/>
            <a:chExt cx="1458096" cy="591559"/>
          </a:xfrm>
        </p:grpSpPr>
        <p:pic>
          <p:nvPicPr>
            <p:cNvPr id="45" name="TinyPPT_8.png" descr="TinyPPT_8.png">
              <a:extLst>
                <a:ext uri="{FF2B5EF4-FFF2-40B4-BE49-F238E27FC236}">
                  <a16:creationId xmlns:a16="http://schemas.microsoft.com/office/drawing/2014/main" id="{A4A2799C-26A7-432A-9272-D1CCCA1B4BBB}"/>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46" name="Taxi">
              <a:extLst>
                <a:ext uri="{FF2B5EF4-FFF2-40B4-BE49-F238E27FC236}">
                  <a16:creationId xmlns:a16="http://schemas.microsoft.com/office/drawing/2014/main" id="{131E5BBA-4230-44A5-8398-BD9C3DE4E3A4}"/>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sp>
        <p:nvSpPr>
          <p:cNvPr id="47" name="Freeform 55">
            <a:extLst>
              <a:ext uri="{FF2B5EF4-FFF2-40B4-BE49-F238E27FC236}">
                <a16:creationId xmlns:a16="http://schemas.microsoft.com/office/drawing/2014/main" id="{D6C2ED6B-E507-4712-ADFE-D063864415FB}"/>
              </a:ext>
            </a:extLst>
          </p:cNvPr>
          <p:cNvSpPr/>
          <p:nvPr/>
        </p:nvSpPr>
        <p:spPr>
          <a:xfrm>
            <a:off x="3048000" y="3265951"/>
            <a:ext cx="529040" cy="631577"/>
          </a:xfrm>
          <a:custGeom>
            <a:avLst/>
            <a:gdLst/>
            <a:ahLst/>
            <a:cxnLst>
              <a:cxn ang="0">
                <a:pos x="wd2" y="hd2"/>
              </a:cxn>
              <a:cxn ang="5400000">
                <a:pos x="wd2" y="hd2"/>
              </a:cxn>
              <a:cxn ang="10800000">
                <a:pos x="wd2" y="hd2"/>
              </a:cxn>
              <a:cxn ang="16200000">
                <a:pos x="wd2" y="hd2"/>
              </a:cxn>
            </a:cxnLst>
            <a:rect l="0" t="0" r="r" b="b"/>
            <a:pathLst>
              <a:path w="21600" h="21600" extrusionOk="0">
                <a:moveTo>
                  <a:pt x="10844" y="0"/>
                </a:moveTo>
                <a:cubicBezTo>
                  <a:pt x="10545" y="0"/>
                  <a:pt x="10296" y="230"/>
                  <a:pt x="10296" y="507"/>
                </a:cubicBezTo>
                <a:lnTo>
                  <a:pt x="10296" y="2255"/>
                </a:lnTo>
                <a:cubicBezTo>
                  <a:pt x="10296" y="2531"/>
                  <a:pt x="10545" y="2745"/>
                  <a:pt x="10844" y="2745"/>
                </a:cubicBezTo>
                <a:cubicBezTo>
                  <a:pt x="11143" y="2745"/>
                  <a:pt x="11393" y="2531"/>
                  <a:pt x="11393" y="2255"/>
                </a:cubicBezTo>
                <a:lnTo>
                  <a:pt x="11393" y="507"/>
                </a:lnTo>
                <a:cubicBezTo>
                  <a:pt x="11393" y="230"/>
                  <a:pt x="11143" y="0"/>
                  <a:pt x="10844" y="0"/>
                </a:cubicBezTo>
                <a:close/>
                <a:moveTo>
                  <a:pt x="3450" y="2876"/>
                </a:moveTo>
                <a:cubicBezTo>
                  <a:pt x="3311" y="2882"/>
                  <a:pt x="3178" y="2937"/>
                  <a:pt x="3078" y="3039"/>
                </a:cubicBezTo>
                <a:cubicBezTo>
                  <a:pt x="2891" y="3230"/>
                  <a:pt x="2891" y="3519"/>
                  <a:pt x="3078" y="3709"/>
                </a:cubicBezTo>
                <a:lnTo>
                  <a:pt x="4423" y="4951"/>
                </a:lnTo>
                <a:cubicBezTo>
                  <a:pt x="4634" y="5145"/>
                  <a:pt x="4972" y="5145"/>
                  <a:pt x="5183" y="4951"/>
                </a:cubicBezTo>
                <a:cubicBezTo>
                  <a:pt x="5393" y="4756"/>
                  <a:pt x="5393" y="4443"/>
                  <a:pt x="5183" y="4248"/>
                </a:cubicBezTo>
                <a:lnTo>
                  <a:pt x="3839" y="3006"/>
                </a:lnTo>
                <a:cubicBezTo>
                  <a:pt x="3728" y="2914"/>
                  <a:pt x="3588" y="2869"/>
                  <a:pt x="3450" y="2876"/>
                </a:cubicBezTo>
                <a:close/>
                <a:moveTo>
                  <a:pt x="17850" y="3104"/>
                </a:moveTo>
                <a:lnTo>
                  <a:pt x="16505" y="4346"/>
                </a:lnTo>
                <a:cubicBezTo>
                  <a:pt x="16295" y="4541"/>
                  <a:pt x="16295" y="4870"/>
                  <a:pt x="16505" y="5065"/>
                </a:cubicBezTo>
                <a:cubicBezTo>
                  <a:pt x="16612" y="5158"/>
                  <a:pt x="16748" y="5202"/>
                  <a:pt x="16894" y="5196"/>
                </a:cubicBezTo>
                <a:cubicBezTo>
                  <a:pt x="17039" y="5196"/>
                  <a:pt x="17182" y="5143"/>
                  <a:pt x="17284" y="5049"/>
                </a:cubicBezTo>
                <a:lnTo>
                  <a:pt x="18628" y="3791"/>
                </a:lnTo>
                <a:cubicBezTo>
                  <a:pt x="18803" y="3566"/>
                  <a:pt x="18747" y="3266"/>
                  <a:pt x="18504" y="3104"/>
                </a:cubicBezTo>
                <a:cubicBezTo>
                  <a:pt x="18312" y="2977"/>
                  <a:pt x="18039" y="2974"/>
                  <a:pt x="17850" y="3104"/>
                </a:cubicBezTo>
                <a:close/>
                <a:moveTo>
                  <a:pt x="10791" y="3725"/>
                </a:moveTo>
                <a:cubicBezTo>
                  <a:pt x="7094" y="3746"/>
                  <a:pt x="4085" y="6487"/>
                  <a:pt x="4016" y="9901"/>
                </a:cubicBezTo>
                <a:lnTo>
                  <a:pt x="4016" y="10130"/>
                </a:lnTo>
                <a:cubicBezTo>
                  <a:pt x="4040" y="10871"/>
                  <a:pt x="4206" y="11595"/>
                  <a:pt x="4493" y="12287"/>
                </a:cubicBezTo>
                <a:cubicBezTo>
                  <a:pt x="4768" y="12940"/>
                  <a:pt x="5158" y="13544"/>
                  <a:pt x="5661" y="14068"/>
                </a:cubicBezTo>
                <a:cubicBezTo>
                  <a:pt x="6281" y="14691"/>
                  <a:pt x="6966" y="15897"/>
                  <a:pt x="7253" y="16437"/>
                </a:cubicBezTo>
                <a:cubicBezTo>
                  <a:pt x="7341" y="16600"/>
                  <a:pt x="7516" y="16716"/>
                  <a:pt x="7713" y="16715"/>
                </a:cubicBezTo>
                <a:lnTo>
                  <a:pt x="13852" y="16715"/>
                </a:lnTo>
                <a:cubicBezTo>
                  <a:pt x="14049" y="16716"/>
                  <a:pt x="14241" y="16600"/>
                  <a:pt x="14329" y="16437"/>
                </a:cubicBezTo>
                <a:cubicBezTo>
                  <a:pt x="14616" y="15897"/>
                  <a:pt x="15283" y="14693"/>
                  <a:pt x="15904" y="14068"/>
                </a:cubicBezTo>
                <a:cubicBezTo>
                  <a:pt x="16407" y="13544"/>
                  <a:pt x="16815" y="12940"/>
                  <a:pt x="17089" y="12287"/>
                </a:cubicBezTo>
                <a:cubicBezTo>
                  <a:pt x="17376" y="11595"/>
                  <a:pt x="17524" y="10871"/>
                  <a:pt x="17549" y="10130"/>
                </a:cubicBezTo>
                <a:lnTo>
                  <a:pt x="17549" y="9901"/>
                </a:lnTo>
                <a:cubicBezTo>
                  <a:pt x="17480" y="6487"/>
                  <a:pt x="14489" y="3746"/>
                  <a:pt x="10791" y="3725"/>
                </a:cubicBezTo>
                <a:close/>
                <a:moveTo>
                  <a:pt x="10773" y="5163"/>
                </a:moveTo>
                <a:cubicBezTo>
                  <a:pt x="13618" y="5179"/>
                  <a:pt x="15926" y="7291"/>
                  <a:pt x="15974" y="9918"/>
                </a:cubicBezTo>
                <a:lnTo>
                  <a:pt x="15992" y="10097"/>
                </a:lnTo>
                <a:cubicBezTo>
                  <a:pt x="15973" y="10672"/>
                  <a:pt x="15858" y="11242"/>
                  <a:pt x="15638" y="11780"/>
                </a:cubicBezTo>
                <a:cubicBezTo>
                  <a:pt x="15433" y="12265"/>
                  <a:pt x="15129" y="12715"/>
                  <a:pt x="14754" y="13104"/>
                </a:cubicBezTo>
                <a:cubicBezTo>
                  <a:pt x="14153" y="13765"/>
                  <a:pt x="13651" y="14489"/>
                  <a:pt x="13232" y="15261"/>
                </a:cubicBezTo>
                <a:lnTo>
                  <a:pt x="8350" y="15261"/>
                </a:lnTo>
                <a:cubicBezTo>
                  <a:pt x="7936" y="14487"/>
                  <a:pt x="7425" y="13751"/>
                  <a:pt x="6829" y="13087"/>
                </a:cubicBezTo>
                <a:cubicBezTo>
                  <a:pt x="6454" y="12699"/>
                  <a:pt x="6150" y="12265"/>
                  <a:pt x="5944" y="11780"/>
                </a:cubicBezTo>
                <a:cubicBezTo>
                  <a:pt x="5720" y="11243"/>
                  <a:pt x="5596" y="10673"/>
                  <a:pt x="5572" y="10097"/>
                </a:cubicBezTo>
                <a:lnTo>
                  <a:pt x="5572" y="9918"/>
                </a:lnTo>
                <a:cubicBezTo>
                  <a:pt x="5621" y="7291"/>
                  <a:pt x="7929" y="5179"/>
                  <a:pt x="10773" y="5163"/>
                </a:cubicBezTo>
                <a:close/>
                <a:moveTo>
                  <a:pt x="10437" y="7107"/>
                </a:moveTo>
                <a:lnTo>
                  <a:pt x="10119" y="7696"/>
                </a:lnTo>
                <a:cubicBezTo>
                  <a:pt x="9922" y="7745"/>
                  <a:pt x="9731" y="7816"/>
                  <a:pt x="9553" y="7908"/>
                </a:cubicBezTo>
                <a:lnTo>
                  <a:pt x="8863" y="7696"/>
                </a:lnTo>
                <a:lnTo>
                  <a:pt x="8350" y="8169"/>
                </a:lnTo>
                <a:lnTo>
                  <a:pt x="8562" y="8807"/>
                </a:lnTo>
                <a:cubicBezTo>
                  <a:pt x="8458" y="8970"/>
                  <a:pt x="8386" y="9131"/>
                  <a:pt x="8332" y="9313"/>
                </a:cubicBezTo>
                <a:lnTo>
                  <a:pt x="7678" y="9624"/>
                </a:lnTo>
                <a:lnTo>
                  <a:pt x="7678" y="10277"/>
                </a:lnTo>
                <a:lnTo>
                  <a:pt x="8332" y="10571"/>
                </a:lnTo>
                <a:cubicBezTo>
                  <a:pt x="8385" y="10753"/>
                  <a:pt x="8462" y="10930"/>
                  <a:pt x="8562" y="11094"/>
                </a:cubicBezTo>
                <a:lnTo>
                  <a:pt x="8332" y="11731"/>
                </a:lnTo>
                <a:lnTo>
                  <a:pt x="8863" y="12205"/>
                </a:lnTo>
                <a:lnTo>
                  <a:pt x="9553" y="11993"/>
                </a:lnTo>
                <a:cubicBezTo>
                  <a:pt x="9730" y="12086"/>
                  <a:pt x="9922" y="12156"/>
                  <a:pt x="10119" y="12205"/>
                </a:cubicBezTo>
                <a:lnTo>
                  <a:pt x="10437" y="12793"/>
                </a:lnTo>
                <a:lnTo>
                  <a:pt x="11163" y="12793"/>
                </a:lnTo>
                <a:lnTo>
                  <a:pt x="11481" y="12221"/>
                </a:lnTo>
                <a:cubicBezTo>
                  <a:pt x="11674" y="12173"/>
                  <a:pt x="11854" y="12098"/>
                  <a:pt x="12029" y="12009"/>
                </a:cubicBezTo>
                <a:lnTo>
                  <a:pt x="12719" y="12221"/>
                </a:lnTo>
                <a:lnTo>
                  <a:pt x="13232" y="11748"/>
                </a:lnTo>
                <a:lnTo>
                  <a:pt x="13002" y="11110"/>
                </a:lnTo>
                <a:cubicBezTo>
                  <a:pt x="13106" y="10945"/>
                  <a:pt x="13190" y="10770"/>
                  <a:pt x="13250" y="10588"/>
                </a:cubicBezTo>
                <a:lnTo>
                  <a:pt x="13887" y="10293"/>
                </a:lnTo>
                <a:lnTo>
                  <a:pt x="13887" y="9624"/>
                </a:lnTo>
                <a:lnTo>
                  <a:pt x="13250" y="9313"/>
                </a:lnTo>
                <a:cubicBezTo>
                  <a:pt x="13198" y="9131"/>
                  <a:pt x="13121" y="8954"/>
                  <a:pt x="13020" y="8790"/>
                </a:cubicBezTo>
                <a:lnTo>
                  <a:pt x="13250" y="8169"/>
                </a:lnTo>
                <a:lnTo>
                  <a:pt x="12719" y="7679"/>
                </a:lnTo>
                <a:lnTo>
                  <a:pt x="12047" y="7892"/>
                </a:lnTo>
                <a:cubicBezTo>
                  <a:pt x="11870" y="7799"/>
                  <a:pt x="11678" y="7728"/>
                  <a:pt x="11481" y="7679"/>
                </a:cubicBezTo>
                <a:lnTo>
                  <a:pt x="11163" y="7107"/>
                </a:lnTo>
                <a:lnTo>
                  <a:pt x="10437" y="7107"/>
                </a:lnTo>
                <a:close/>
                <a:moveTo>
                  <a:pt x="10791" y="8954"/>
                </a:moveTo>
                <a:cubicBezTo>
                  <a:pt x="11386" y="8962"/>
                  <a:pt x="11879" y="9401"/>
                  <a:pt x="11888" y="9950"/>
                </a:cubicBezTo>
                <a:cubicBezTo>
                  <a:pt x="11888" y="10503"/>
                  <a:pt x="11390" y="10963"/>
                  <a:pt x="10791" y="10963"/>
                </a:cubicBezTo>
                <a:cubicBezTo>
                  <a:pt x="10193" y="10963"/>
                  <a:pt x="9712" y="10503"/>
                  <a:pt x="9712" y="9950"/>
                </a:cubicBezTo>
                <a:cubicBezTo>
                  <a:pt x="9712" y="9398"/>
                  <a:pt x="10193" y="8954"/>
                  <a:pt x="10791" y="8954"/>
                </a:cubicBezTo>
                <a:close/>
                <a:moveTo>
                  <a:pt x="19159" y="9362"/>
                </a:moveTo>
                <a:cubicBezTo>
                  <a:pt x="18860" y="9362"/>
                  <a:pt x="18610" y="9592"/>
                  <a:pt x="18610" y="9869"/>
                </a:cubicBezTo>
                <a:cubicBezTo>
                  <a:pt x="18610" y="10145"/>
                  <a:pt x="18860" y="10359"/>
                  <a:pt x="19159" y="10359"/>
                </a:cubicBezTo>
                <a:lnTo>
                  <a:pt x="21052" y="10359"/>
                </a:lnTo>
                <a:cubicBezTo>
                  <a:pt x="21351" y="10359"/>
                  <a:pt x="21600" y="10145"/>
                  <a:pt x="21600" y="9869"/>
                </a:cubicBezTo>
                <a:cubicBezTo>
                  <a:pt x="21600" y="9592"/>
                  <a:pt x="21351" y="9362"/>
                  <a:pt x="21052" y="9362"/>
                </a:cubicBezTo>
                <a:lnTo>
                  <a:pt x="19159" y="9362"/>
                </a:lnTo>
                <a:close/>
                <a:moveTo>
                  <a:pt x="531" y="9379"/>
                </a:moveTo>
                <a:cubicBezTo>
                  <a:pt x="232" y="9379"/>
                  <a:pt x="0" y="9609"/>
                  <a:pt x="0" y="9885"/>
                </a:cubicBezTo>
                <a:cubicBezTo>
                  <a:pt x="0" y="10161"/>
                  <a:pt x="232" y="10375"/>
                  <a:pt x="531" y="10375"/>
                </a:cubicBezTo>
                <a:lnTo>
                  <a:pt x="2441" y="10375"/>
                </a:lnTo>
                <a:cubicBezTo>
                  <a:pt x="2740" y="10375"/>
                  <a:pt x="2972" y="10161"/>
                  <a:pt x="2972" y="9885"/>
                </a:cubicBezTo>
                <a:cubicBezTo>
                  <a:pt x="2972" y="9609"/>
                  <a:pt x="2740" y="9379"/>
                  <a:pt x="2441" y="9379"/>
                </a:cubicBezTo>
                <a:lnTo>
                  <a:pt x="531" y="9379"/>
                </a:lnTo>
                <a:close/>
                <a:moveTo>
                  <a:pt x="16912" y="14542"/>
                </a:moveTo>
                <a:cubicBezTo>
                  <a:pt x="16774" y="14535"/>
                  <a:pt x="16634" y="14563"/>
                  <a:pt x="16523" y="14656"/>
                </a:cubicBezTo>
                <a:cubicBezTo>
                  <a:pt x="16301" y="14841"/>
                  <a:pt x="16287" y="15170"/>
                  <a:pt x="16487" y="15375"/>
                </a:cubicBezTo>
                <a:cubicBezTo>
                  <a:pt x="16499" y="15387"/>
                  <a:pt x="16510" y="15397"/>
                  <a:pt x="16523" y="15408"/>
                </a:cubicBezTo>
                <a:lnTo>
                  <a:pt x="17867" y="16649"/>
                </a:lnTo>
                <a:cubicBezTo>
                  <a:pt x="18059" y="16862"/>
                  <a:pt x="18398" y="16892"/>
                  <a:pt x="18628" y="16715"/>
                </a:cubicBezTo>
                <a:cubicBezTo>
                  <a:pt x="18858" y="16538"/>
                  <a:pt x="18890" y="16224"/>
                  <a:pt x="18699" y="16012"/>
                </a:cubicBezTo>
                <a:cubicBezTo>
                  <a:pt x="18673" y="15983"/>
                  <a:pt x="18643" y="15953"/>
                  <a:pt x="18610" y="15930"/>
                </a:cubicBezTo>
                <a:lnTo>
                  <a:pt x="17284" y="14705"/>
                </a:lnTo>
                <a:cubicBezTo>
                  <a:pt x="17183" y="14602"/>
                  <a:pt x="17050" y="14548"/>
                  <a:pt x="16912" y="14542"/>
                </a:cubicBezTo>
                <a:close/>
                <a:moveTo>
                  <a:pt x="4423" y="14787"/>
                </a:moveTo>
                <a:lnTo>
                  <a:pt x="3078" y="16045"/>
                </a:lnTo>
                <a:cubicBezTo>
                  <a:pt x="2851" y="16224"/>
                  <a:pt x="2831" y="16537"/>
                  <a:pt x="3025" y="16747"/>
                </a:cubicBezTo>
                <a:cubicBezTo>
                  <a:pt x="3220" y="16957"/>
                  <a:pt x="3559" y="16992"/>
                  <a:pt x="3786" y="16813"/>
                </a:cubicBezTo>
                <a:cubicBezTo>
                  <a:pt x="3807" y="16796"/>
                  <a:pt x="3821" y="16767"/>
                  <a:pt x="3839" y="16747"/>
                </a:cubicBezTo>
                <a:lnTo>
                  <a:pt x="5183" y="15506"/>
                </a:lnTo>
                <a:cubicBezTo>
                  <a:pt x="5378" y="15296"/>
                  <a:pt x="5358" y="14966"/>
                  <a:pt x="5130" y="14787"/>
                </a:cubicBezTo>
                <a:cubicBezTo>
                  <a:pt x="4927" y="14626"/>
                  <a:pt x="4625" y="14626"/>
                  <a:pt x="4423" y="14787"/>
                </a:cubicBezTo>
                <a:close/>
                <a:moveTo>
                  <a:pt x="8456" y="17711"/>
                </a:moveTo>
                <a:cubicBezTo>
                  <a:pt x="8024" y="17735"/>
                  <a:pt x="7705" y="18081"/>
                  <a:pt x="7731" y="18479"/>
                </a:cubicBezTo>
                <a:cubicBezTo>
                  <a:pt x="7754" y="18845"/>
                  <a:pt x="8060" y="19128"/>
                  <a:pt x="8456" y="19149"/>
                </a:cubicBezTo>
                <a:lnTo>
                  <a:pt x="13126" y="19149"/>
                </a:lnTo>
                <a:cubicBezTo>
                  <a:pt x="13558" y="19126"/>
                  <a:pt x="13877" y="18780"/>
                  <a:pt x="13852" y="18381"/>
                </a:cubicBezTo>
                <a:cubicBezTo>
                  <a:pt x="13828" y="18015"/>
                  <a:pt x="13522" y="17733"/>
                  <a:pt x="13126" y="17711"/>
                </a:cubicBezTo>
                <a:lnTo>
                  <a:pt x="8456" y="17711"/>
                </a:lnTo>
                <a:close/>
                <a:moveTo>
                  <a:pt x="9093" y="20146"/>
                </a:moveTo>
                <a:cubicBezTo>
                  <a:pt x="9165" y="20960"/>
                  <a:pt x="9906" y="21599"/>
                  <a:pt x="10791" y="21600"/>
                </a:cubicBezTo>
                <a:cubicBezTo>
                  <a:pt x="11675" y="21599"/>
                  <a:pt x="12419" y="20960"/>
                  <a:pt x="12489" y="20146"/>
                </a:cubicBezTo>
                <a:lnTo>
                  <a:pt x="9093" y="20146"/>
                </a:lnTo>
                <a:close/>
              </a:path>
            </a:pathLst>
          </a:custGeom>
          <a:gradFill>
            <a:gsLst>
              <a:gs pos="0">
                <a:srgbClr val="F000C6"/>
              </a:gs>
              <a:gs pos="46532">
                <a:srgbClr val="B800C4"/>
              </a:gs>
              <a:gs pos="100000">
                <a:srgbClr val="8000C2"/>
              </a:gs>
            </a:gsLst>
          </a:gradFill>
          <a:ln w="12700">
            <a:miter lim="400000"/>
          </a:ln>
        </p:spPr>
        <p:txBody>
          <a:bodyPr lIns="34289" rIns="34289" anchor="ctr"/>
          <a:lstStyle/>
          <a:p>
            <a:endParaRPr sz="1350"/>
          </a:p>
        </p:txBody>
      </p:sp>
      <p:sp>
        <p:nvSpPr>
          <p:cNvPr id="49" name="Freeform 95">
            <a:extLst>
              <a:ext uri="{FF2B5EF4-FFF2-40B4-BE49-F238E27FC236}">
                <a16:creationId xmlns:a16="http://schemas.microsoft.com/office/drawing/2014/main" id="{E5C7B58D-11FB-49AB-994F-A0BDA6A70278}"/>
              </a:ext>
            </a:extLst>
          </p:cNvPr>
          <p:cNvSpPr/>
          <p:nvPr/>
        </p:nvSpPr>
        <p:spPr>
          <a:xfrm>
            <a:off x="3806451" y="5040513"/>
            <a:ext cx="678409" cy="901805"/>
          </a:xfrm>
          <a:custGeom>
            <a:avLst/>
            <a:gdLst/>
            <a:ahLst/>
            <a:cxnLst>
              <a:cxn ang="0">
                <a:pos x="wd2" y="hd2"/>
              </a:cxn>
              <a:cxn ang="5400000">
                <a:pos x="wd2" y="hd2"/>
              </a:cxn>
              <a:cxn ang="10800000">
                <a:pos x="wd2" y="hd2"/>
              </a:cxn>
              <a:cxn ang="16200000">
                <a:pos x="wd2" y="hd2"/>
              </a:cxn>
            </a:cxnLst>
            <a:rect l="0" t="0" r="r" b="b"/>
            <a:pathLst>
              <a:path w="21600" h="21600" extrusionOk="0">
                <a:moveTo>
                  <a:pt x="7830" y="0"/>
                </a:moveTo>
                <a:cubicBezTo>
                  <a:pt x="6964" y="0"/>
                  <a:pt x="6259" y="557"/>
                  <a:pt x="6259" y="1235"/>
                </a:cubicBezTo>
                <a:cubicBezTo>
                  <a:pt x="6259" y="1913"/>
                  <a:pt x="6964" y="2453"/>
                  <a:pt x="7830" y="2453"/>
                </a:cubicBezTo>
                <a:cubicBezTo>
                  <a:pt x="8696" y="2453"/>
                  <a:pt x="9400" y="1913"/>
                  <a:pt x="9400" y="1235"/>
                </a:cubicBezTo>
                <a:cubicBezTo>
                  <a:pt x="9400" y="557"/>
                  <a:pt x="8696" y="0"/>
                  <a:pt x="7830" y="0"/>
                </a:cubicBezTo>
                <a:close/>
                <a:moveTo>
                  <a:pt x="4689" y="978"/>
                </a:moveTo>
                <a:cubicBezTo>
                  <a:pt x="4208" y="978"/>
                  <a:pt x="3824" y="1309"/>
                  <a:pt x="3824" y="1716"/>
                </a:cubicBezTo>
                <a:cubicBezTo>
                  <a:pt x="3824" y="2123"/>
                  <a:pt x="4208" y="2453"/>
                  <a:pt x="4689" y="2453"/>
                </a:cubicBezTo>
                <a:cubicBezTo>
                  <a:pt x="5170" y="2453"/>
                  <a:pt x="5576" y="2123"/>
                  <a:pt x="5576" y="1716"/>
                </a:cubicBezTo>
                <a:cubicBezTo>
                  <a:pt x="5576" y="1309"/>
                  <a:pt x="5170" y="978"/>
                  <a:pt x="4689" y="978"/>
                </a:cubicBezTo>
                <a:close/>
                <a:moveTo>
                  <a:pt x="2777" y="1956"/>
                </a:moveTo>
                <a:cubicBezTo>
                  <a:pt x="2392" y="1956"/>
                  <a:pt x="2071" y="2243"/>
                  <a:pt x="2071" y="2582"/>
                </a:cubicBezTo>
                <a:cubicBezTo>
                  <a:pt x="2071" y="2921"/>
                  <a:pt x="2392" y="3191"/>
                  <a:pt x="2777" y="3191"/>
                </a:cubicBezTo>
                <a:cubicBezTo>
                  <a:pt x="3162" y="3191"/>
                  <a:pt x="3482" y="2921"/>
                  <a:pt x="3482" y="2582"/>
                </a:cubicBezTo>
                <a:cubicBezTo>
                  <a:pt x="3482" y="2243"/>
                  <a:pt x="3162" y="1956"/>
                  <a:pt x="2777" y="1956"/>
                </a:cubicBezTo>
                <a:close/>
                <a:moveTo>
                  <a:pt x="1548" y="3191"/>
                </a:moveTo>
                <a:cubicBezTo>
                  <a:pt x="1259" y="3191"/>
                  <a:pt x="1024" y="3417"/>
                  <a:pt x="1024" y="3688"/>
                </a:cubicBezTo>
                <a:cubicBezTo>
                  <a:pt x="1024" y="3959"/>
                  <a:pt x="1259" y="4169"/>
                  <a:pt x="1548" y="4169"/>
                </a:cubicBezTo>
                <a:cubicBezTo>
                  <a:pt x="1836" y="4169"/>
                  <a:pt x="2071" y="3959"/>
                  <a:pt x="2071" y="3688"/>
                </a:cubicBezTo>
                <a:cubicBezTo>
                  <a:pt x="2071" y="3417"/>
                  <a:pt x="1836" y="3191"/>
                  <a:pt x="1548" y="3191"/>
                </a:cubicBezTo>
                <a:close/>
                <a:moveTo>
                  <a:pt x="5918" y="3191"/>
                </a:moveTo>
                <a:cubicBezTo>
                  <a:pt x="3897" y="3191"/>
                  <a:pt x="341" y="5284"/>
                  <a:pt x="341" y="6879"/>
                </a:cubicBezTo>
                <a:cubicBezTo>
                  <a:pt x="341" y="9138"/>
                  <a:pt x="1730" y="9355"/>
                  <a:pt x="1730" y="11049"/>
                </a:cubicBezTo>
                <a:cubicBezTo>
                  <a:pt x="1730" y="12743"/>
                  <a:pt x="375" y="15955"/>
                  <a:pt x="4871" y="15955"/>
                </a:cubicBezTo>
                <a:cubicBezTo>
                  <a:pt x="10028" y="15955"/>
                  <a:pt x="6965" y="11583"/>
                  <a:pt x="6965" y="10551"/>
                </a:cubicBezTo>
                <a:cubicBezTo>
                  <a:pt x="6965" y="7802"/>
                  <a:pt x="9059" y="6994"/>
                  <a:pt x="9059" y="4907"/>
                </a:cubicBezTo>
                <a:cubicBezTo>
                  <a:pt x="9059" y="3532"/>
                  <a:pt x="7939" y="3191"/>
                  <a:pt x="5918" y="3191"/>
                </a:cubicBezTo>
                <a:close/>
                <a:moveTo>
                  <a:pt x="524" y="4169"/>
                </a:moveTo>
                <a:cubicBezTo>
                  <a:pt x="235" y="4169"/>
                  <a:pt x="0" y="4395"/>
                  <a:pt x="0" y="4666"/>
                </a:cubicBezTo>
                <a:cubicBezTo>
                  <a:pt x="0" y="4938"/>
                  <a:pt x="235" y="5163"/>
                  <a:pt x="524" y="5163"/>
                </a:cubicBezTo>
                <a:cubicBezTo>
                  <a:pt x="812" y="5163"/>
                  <a:pt x="1024" y="4938"/>
                  <a:pt x="1024" y="4666"/>
                </a:cubicBezTo>
                <a:cubicBezTo>
                  <a:pt x="1024" y="4395"/>
                  <a:pt x="812" y="4169"/>
                  <a:pt x="524" y="4169"/>
                </a:cubicBezTo>
                <a:close/>
                <a:moveTo>
                  <a:pt x="13748" y="5645"/>
                </a:moveTo>
                <a:cubicBezTo>
                  <a:pt x="12881" y="5645"/>
                  <a:pt x="12177" y="6201"/>
                  <a:pt x="12177" y="6879"/>
                </a:cubicBezTo>
                <a:cubicBezTo>
                  <a:pt x="12177" y="7557"/>
                  <a:pt x="12881" y="8098"/>
                  <a:pt x="13748" y="8098"/>
                </a:cubicBezTo>
                <a:cubicBezTo>
                  <a:pt x="14614" y="8098"/>
                  <a:pt x="15318" y="7557"/>
                  <a:pt x="15318" y="6879"/>
                </a:cubicBezTo>
                <a:cubicBezTo>
                  <a:pt x="15318" y="6201"/>
                  <a:pt x="14614" y="5645"/>
                  <a:pt x="13748" y="5645"/>
                </a:cubicBezTo>
                <a:close/>
                <a:moveTo>
                  <a:pt x="16889" y="6623"/>
                </a:moveTo>
                <a:cubicBezTo>
                  <a:pt x="16407" y="6623"/>
                  <a:pt x="16024" y="6954"/>
                  <a:pt x="16024" y="7360"/>
                </a:cubicBezTo>
                <a:cubicBezTo>
                  <a:pt x="16024" y="7767"/>
                  <a:pt x="16407" y="8098"/>
                  <a:pt x="16889" y="8098"/>
                </a:cubicBezTo>
                <a:cubicBezTo>
                  <a:pt x="17370" y="8098"/>
                  <a:pt x="17753" y="7767"/>
                  <a:pt x="17753" y="7360"/>
                </a:cubicBezTo>
                <a:cubicBezTo>
                  <a:pt x="17753" y="6954"/>
                  <a:pt x="17370" y="6623"/>
                  <a:pt x="16889" y="6623"/>
                </a:cubicBezTo>
                <a:close/>
                <a:moveTo>
                  <a:pt x="18800" y="7617"/>
                </a:moveTo>
                <a:cubicBezTo>
                  <a:pt x="18415" y="7617"/>
                  <a:pt x="18118" y="7887"/>
                  <a:pt x="18118" y="8226"/>
                </a:cubicBezTo>
                <a:cubicBezTo>
                  <a:pt x="18118" y="8565"/>
                  <a:pt x="18416" y="8836"/>
                  <a:pt x="18800" y="8836"/>
                </a:cubicBezTo>
                <a:cubicBezTo>
                  <a:pt x="19185" y="8836"/>
                  <a:pt x="19506" y="8565"/>
                  <a:pt x="19506" y="8226"/>
                </a:cubicBezTo>
                <a:cubicBezTo>
                  <a:pt x="19506" y="7887"/>
                  <a:pt x="19185" y="7617"/>
                  <a:pt x="18800" y="7617"/>
                </a:cubicBezTo>
                <a:close/>
                <a:moveTo>
                  <a:pt x="15682" y="8836"/>
                </a:moveTo>
                <a:cubicBezTo>
                  <a:pt x="13661" y="8836"/>
                  <a:pt x="12541" y="9177"/>
                  <a:pt x="12541" y="10551"/>
                </a:cubicBezTo>
                <a:cubicBezTo>
                  <a:pt x="12541" y="12638"/>
                  <a:pt x="14635" y="13446"/>
                  <a:pt x="14635" y="16196"/>
                </a:cubicBezTo>
                <a:cubicBezTo>
                  <a:pt x="14635" y="17227"/>
                  <a:pt x="11549" y="21600"/>
                  <a:pt x="16706" y="21600"/>
                </a:cubicBezTo>
                <a:cubicBezTo>
                  <a:pt x="21202" y="21600"/>
                  <a:pt x="19847" y="18387"/>
                  <a:pt x="19847" y="16693"/>
                </a:cubicBezTo>
                <a:cubicBezTo>
                  <a:pt x="19847" y="14999"/>
                  <a:pt x="21236" y="14783"/>
                  <a:pt x="21236" y="12524"/>
                </a:cubicBezTo>
                <a:cubicBezTo>
                  <a:pt x="21236" y="10928"/>
                  <a:pt x="17703" y="8836"/>
                  <a:pt x="15682" y="8836"/>
                </a:cubicBezTo>
                <a:close/>
                <a:moveTo>
                  <a:pt x="20030" y="8836"/>
                </a:moveTo>
                <a:cubicBezTo>
                  <a:pt x="19741" y="8836"/>
                  <a:pt x="19506" y="9062"/>
                  <a:pt x="19506" y="9333"/>
                </a:cubicBezTo>
                <a:cubicBezTo>
                  <a:pt x="19506" y="9604"/>
                  <a:pt x="19741" y="9814"/>
                  <a:pt x="20030" y="9814"/>
                </a:cubicBezTo>
                <a:cubicBezTo>
                  <a:pt x="20318" y="9814"/>
                  <a:pt x="20553" y="9604"/>
                  <a:pt x="20553" y="9333"/>
                </a:cubicBezTo>
                <a:cubicBezTo>
                  <a:pt x="20553" y="9062"/>
                  <a:pt x="20318" y="8836"/>
                  <a:pt x="20030" y="8836"/>
                </a:cubicBezTo>
                <a:close/>
                <a:moveTo>
                  <a:pt x="21077" y="9814"/>
                </a:moveTo>
                <a:cubicBezTo>
                  <a:pt x="20788" y="9814"/>
                  <a:pt x="20553" y="10040"/>
                  <a:pt x="20553" y="10311"/>
                </a:cubicBezTo>
                <a:cubicBezTo>
                  <a:pt x="20553" y="10582"/>
                  <a:pt x="20788" y="10808"/>
                  <a:pt x="21077" y="10808"/>
                </a:cubicBezTo>
                <a:cubicBezTo>
                  <a:pt x="21365" y="10808"/>
                  <a:pt x="21600" y="10582"/>
                  <a:pt x="21600" y="10311"/>
                </a:cubicBezTo>
                <a:cubicBezTo>
                  <a:pt x="21600" y="10040"/>
                  <a:pt x="21365" y="9814"/>
                  <a:pt x="21077" y="9814"/>
                </a:cubicBezTo>
                <a:close/>
              </a:path>
            </a:pathLst>
          </a:custGeom>
          <a:gradFill>
            <a:gsLst>
              <a:gs pos="0">
                <a:srgbClr val="FFC203"/>
              </a:gs>
              <a:gs pos="36658">
                <a:srgbClr val="FF7D25"/>
              </a:gs>
              <a:gs pos="77154">
                <a:srgbClr val="FF3847"/>
              </a:gs>
            </a:gsLst>
            <a:lin ang="2089253"/>
          </a:gradFill>
          <a:ln w="12700">
            <a:miter lim="400000"/>
          </a:ln>
        </p:spPr>
        <p:txBody>
          <a:bodyPr lIns="34289" rIns="34289" anchor="ctr"/>
          <a:lstStyle/>
          <a:p>
            <a:endParaRPr sz="1350"/>
          </a:p>
        </p:txBody>
      </p:sp>
      <p:sp>
        <p:nvSpPr>
          <p:cNvPr id="50" name="Freeform 126">
            <a:extLst>
              <a:ext uri="{FF2B5EF4-FFF2-40B4-BE49-F238E27FC236}">
                <a16:creationId xmlns:a16="http://schemas.microsoft.com/office/drawing/2014/main" id="{42B16BDC-53F6-4DED-BE51-89E73AC14B2F}"/>
              </a:ext>
            </a:extLst>
          </p:cNvPr>
          <p:cNvSpPr/>
          <p:nvPr/>
        </p:nvSpPr>
        <p:spPr>
          <a:xfrm>
            <a:off x="6583662" y="4348997"/>
            <a:ext cx="623004" cy="651125"/>
          </a:xfrm>
          <a:custGeom>
            <a:avLst/>
            <a:gdLst/>
            <a:ahLst/>
            <a:cxnLst>
              <a:cxn ang="0">
                <a:pos x="wd2" y="hd2"/>
              </a:cxn>
              <a:cxn ang="5400000">
                <a:pos x="wd2" y="hd2"/>
              </a:cxn>
              <a:cxn ang="10800000">
                <a:pos x="wd2" y="hd2"/>
              </a:cxn>
              <a:cxn ang="16200000">
                <a:pos x="wd2" y="hd2"/>
              </a:cxn>
            </a:cxnLst>
            <a:rect l="0" t="0" r="r" b="b"/>
            <a:pathLst>
              <a:path w="20532" h="21600" extrusionOk="0">
                <a:moveTo>
                  <a:pt x="10180" y="0"/>
                </a:moveTo>
                <a:cubicBezTo>
                  <a:pt x="8633" y="0"/>
                  <a:pt x="7222" y="1847"/>
                  <a:pt x="6420" y="4655"/>
                </a:cubicBezTo>
                <a:cubicBezTo>
                  <a:pt x="5274" y="4385"/>
                  <a:pt x="4250" y="4214"/>
                  <a:pt x="3334" y="4214"/>
                </a:cubicBezTo>
                <a:cubicBezTo>
                  <a:pt x="1844" y="4214"/>
                  <a:pt x="753" y="4595"/>
                  <a:pt x="266" y="5378"/>
                </a:cubicBezTo>
                <a:cubicBezTo>
                  <a:pt x="-536" y="6674"/>
                  <a:pt x="530" y="8756"/>
                  <a:pt x="2735" y="10862"/>
                </a:cubicBezTo>
                <a:cubicBezTo>
                  <a:pt x="616" y="12913"/>
                  <a:pt x="-358" y="14900"/>
                  <a:pt x="416" y="16169"/>
                </a:cubicBezTo>
                <a:cubicBezTo>
                  <a:pt x="902" y="16952"/>
                  <a:pt x="1994" y="17333"/>
                  <a:pt x="3483" y="17333"/>
                </a:cubicBezTo>
                <a:cubicBezTo>
                  <a:pt x="4342" y="17333"/>
                  <a:pt x="5332" y="17206"/>
                  <a:pt x="6420" y="16963"/>
                </a:cubicBezTo>
                <a:cubicBezTo>
                  <a:pt x="7251" y="19770"/>
                  <a:pt x="8633" y="21600"/>
                  <a:pt x="10180" y="21600"/>
                </a:cubicBezTo>
                <a:cubicBezTo>
                  <a:pt x="11726" y="21600"/>
                  <a:pt x="13119" y="19770"/>
                  <a:pt x="13921" y="16963"/>
                </a:cubicBezTo>
                <a:cubicBezTo>
                  <a:pt x="15066" y="17233"/>
                  <a:pt x="16110" y="17386"/>
                  <a:pt x="17026" y="17386"/>
                </a:cubicBezTo>
                <a:cubicBezTo>
                  <a:pt x="18515" y="17386"/>
                  <a:pt x="19607" y="17005"/>
                  <a:pt x="20094" y="16222"/>
                </a:cubicBezTo>
                <a:cubicBezTo>
                  <a:pt x="20867" y="14953"/>
                  <a:pt x="19894" y="12966"/>
                  <a:pt x="17774" y="10915"/>
                </a:cubicBezTo>
                <a:cubicBezTo>
                  <a:pt x="20037" y="8782"/>
                  <a:pt x="21064" y="6691"/>
                  <a:pt x="20262" y="5396"/>
                </a:cubicBezTo>
                <a:cubicBezTo>
                  <a:pt x="19775" y="4613"/>
                  <a:pt x="18684" y="4249"/>
                  <a:pt x="17194" y="4249"/>
                </a:cubicBezTo>
                <a:cubicBezTo>
                  <a:pt x="16249" y="4249"/>
                  <a:pt x="15161" y="4411"/>
                  <a:pt x="13958" y="4708"/>
                </a:cubicBezTo>
                <a:cubicBezTo>
                  <a:pt x="13128" y="1873"/>
                  <a:pt x="11755" y="0"/>
                  <a:pt x="10180" y="0"/>
                </a:cubicBezTo>
                <a:close/>
                <a:moveTo>
                  <a:pt x="10180" y="1076"/>
                </a:moveTo>
                <a:cubicBezTo>
                  <a:pt x="11039" y="1076"/>
                  <a:pt x="12157" y="2506"/>
                  <a:pt x="12873" y="4990"/>
                </a:cubicBezTo>
                <a:cubicBezTo>
                  <a:pt x="12043" y="5260"/>
                  <a:pt x="11142" y="5600"/>
                  <a:pt x="10255" y="5977"/>
                </a:cubicBezTo>
                <a:cubicBezTo>
                  <a:pt x="9310" y="5573"/>
                  <a:pt x="8411" y="5207"/>
                  <a:pt x="7524" y="4937"/>
                </a:cubicBezTo>
                <a:cubicBezTo>
                  <a:pt x="8240" y="2480"/>
                  <a:pt x="9321" y="1076"/>
                  <a:pt x="10180" y="1076"/>
                </a:cubicBezTo>
                <a:close/>
                <a:moveTo>
                  <a:pt x="3296" y="5325"/>
                </a:moveTo>
                <a:cubicBezTo>
                  <a:pt x="4127" y="5325"/>
                  <a:pt x="5071" y="5452"/>
                  <a:pt x="6102" y="5695"/>
                </a:cubicBezTo>
                <a:cubicBezTo>
                  <a:pt x="5902" y="6559"/>
                  <a:pt x="5776" y="7509"/>
                  <a:pt x="5690" y="8481"/>
                </a:cubicBezTo>
                <a:cubicBezTo>
                  <a:pt x="4889" y="9021"/>
                  <a:pt x="4169" y="9554"/>
                  <a:pt x="3539" y="10121"/>
                </a:cubicBezTo>
                <a:cubicBezTo>
                  <a:pt x="1621" y="8285"/>
                  <a:pt x="809" y="6644"/>
                  <a:pt x="1239" y="5942"/>
                </a:cubicBezTo>
                <a:cubicBezTo>
                  <a:pt x="1496" y="5537"/>
                  <a:pt x="2237" y="5325"/>
                  <a:pt x="3296" y="5325"/>
                </a:cubicBezTo>
                <a:close/>
                <a:moveTo>
                  <a:pt x="17194" y="5325"/>
                </a:moveTo>
                <a:cubicBezTo>
                  <a:pt x="18254" y="5325"/>
                  <a:pt x="19023" y="5564"/>
                  <a:pt x="19252" y="5942"/>
                </a:cubicBezTo>
                <a:cubicBezTo>
                  <a:pt x="19682" y="6644"/>
                  <a:pt x="18917" y="8285"/>
                  <a:pt x="16970" y="10121"/>
                </a:cubicBezTo>
                <a:cubicBezTo>
                  <a:pt x="16283" y="9527"/>
                  <a:pt x="15510" y="8942"/>
                  <a:pt x="14650" y="8375"/>
                </a:cubicBezTo>
                <a:cubicBezTo>
                  <a:pt x="14565" y="7458"/>
                  <a:pt x="14421" y="6567"/>
                  <a:pt x="14220" y="5731"/>
                </a:cubicBezTo>
                <a:cubicBezTo>
                  <a:pt x="15309" y="5461"/>
                  <a:pt x="16335" y="5325"/>
                  <a:pt x="17194" y="5325"/>
                </a:cubicBezTo>
                <a:close/>
                <a:moveTo>
                  <a:pt x="7224" y="5995"/>
                </a:moveTo>
                <a:cubicBezTo>
                  <a:pt x="7769" y="6157"/>
                  <a:pt x="8354" y="6379"/>
                  <a:pt x="8927" y="6595"/>
                </a:cubicBezTo>
                <a:cubicBezTo>
                  <a:pt x="8640" y="6730"/>
                  <a:pt x="8315" y="6891"/>
                  <a:pt x="8029" y="7053"/>
                </a:cubicBezTo>
                <a:cubicBezTo>
                  <a:pt x="7685" y="7269"/>
                  <a:pt x="7316" y="7490"/>
                  <a:pt x="6944" y="7705"/>
                </a:cubicBezTo>
                <a:cubicBezTo>
                  <a:pt x="7030" y="7112"/>
                  <a:pt x="7110" y="6535"/>
                  <a:pt x="7224" y="5995"/>
                </a:cubicBezTo>
                <a:close/>
                <a:moveTo>
                  <a:pt x="13135" y="6048"/>
                </a:moveTo>
                <a:cubicBezTo>
                  <a:pt x="13250" y="6534"/>
                  <a:pt x="13330" y="7042"/>
                  <a:pt x="13416" y="7582"/>
                </a:cubicBezTo>
                <a:cubicBezTo>
                  <a:pt x="13101" y="7393"/>
                  <a:pt x="12806" y="7242"/>
                  <a:pt x="12462" y="7053"/>
                </a:cubicBezTo>
                <a:cubicBezTo>
                  <a:pt x="12176" y="6918"/>
                  <a:pt x="11898" y="6757"/>
                  <a:pt x="11583" y="6595"/>
                </a:cubicBezTo>
                <a:cubicBezTo>
                  <a:pt x="12098" y="6379"/>
                  <a:pt x="12620" y="6210"/>
                  <a:pt x="13135" y="6048"/>
                </a:cubicBezTo>
                <a:close/>
                <a:moveTo>
                  <a:pt x="10255" y="7176"/>
                </a:moveTo>
                <a:cubicBezTo>
                  <a:pt x="10799" y="7419"/>
                  <a:pt x="11357" y="7691"/>
                  <a:pt x="11901" y="7988"/>
                </a:cubicBezTo>
                <a:cubicBezTo>
                  <a:pt x="12474" y="8312"/>
                  <a:pt x="13050" y="8651"/>
                  <a:pt x="13566" y="8975"/>
                </a:cubicBezTo>
                <a:cubicBezTo>
                  <a:pt x="13623" y="9569"/>
                  <a:pt x="13622" y="10161"/>
                  <a:pt x="13622" y="10809"/>
                </a:cubicBezTo>
                <a:cubicBezTo>
                  <a:pt x="13622" y="11484"/>
                  <a:pt x="13585" y="12128"/>
                  <a:pt x="13528" y="12748"/>
                </a:cubicBezTo>
                <a:cubicBezTo>
                  <a:pt x="13070" y="13045"/>
                  <a:pt x="12585" y="13315"/>
                  <a:pt x="12069" y="13612"/>
                </a:cubicBezTo>
                <a:cubicBezTo>
                  <a:pt x="11468" y="13936"/>
                  <a:pt x="10856" y="14224"/>
                  <a:pt x="10255" y="14494"/>
                </a:cubicBezTo>
                <a:cubicBezTo>
                  <a:pt x="9653" y="14224"/>
                  <a:pt x="9060" y="13936"/>
                  <a:pt x="8459" y="13612"/>
                </a:cubicBezTo>
                <a:cubicBezTo>
                  <a:pt x="7886" y="13288"/>
                  <a:pt x="7310" y="12967"/>
                  <a:pt x="6794" y="12643"/>
                </a:cubicBezTo>
                <a:cubicBezTo>
                  <a:pt x="6737" y="12049"/>
                  <a:pt x="6738" y="11457"/>
                  <a:pt x="6738" y="10809"/>
                </a:cubicBezTo>
                <a:cubicBezTo>
                  <a:pt x="6738" y="10215"/>
                  <a:pt x="6765" y="9648"/>
                  <a:pt x="6794" y="9081"/>
                </a:cubicBezTo>
                <a:cubicBezTo>
                  <a:pt x="7367" y="8703"/>
                  <a:pt x="7969" y="8339"/>
                  <a:pt x="8627" y="7988"/>
                </a:cubicBezTo>
                <a:cubicBezTo>
                  <a:pt x="9171" y="7691"/>
                  <a:pt x="9711" y="7419"/>
                  <a:pt x="10255" y="7176"/>
                </a:cubicBezTo>
                <a:close/>
                <a:moveTo>
                  <a:pt x="10180" y="9187"/>
                </a:moveTo>
                <a:cubicBezTo>
                  <a:pt x="9231" y="9187"/>
                  <a:pt x="8459" y="9914"/>
                  <a:pt x="8459" y="10809"/>
                </a:cubicBezTo>
                <a:cubicBezTo>
                  <a:pt x="8459" y="11703"/>
                  <a:pt x="9231" y="12431"/>
                  <a:pt x="10180" y="12431"/>
                </a:cubicBezTo>
                <a:cubicBezTo>
                  <a:pt x="11129" y="12431"/>
                  <a:pt x="11901" y="11703"/>
                  <a:pt x="11901" y="10809"/>
                </a:cubicBezTo>
                <a:cubicBezTo>
                  <a:pt x="11901" y="9914"/>
                  <a:pt x="11129" y="9187"/>
                  <a:pt x="10180" y="9187"/>
                </a:cubicBezTo>
                <a:close/>
                <a:moveTo>
                  <a:pt x="14725" y="9768"/>
                </a:moveTo>
                <a:cubicBezTo>
                  <a:pt x="15241" y="10146"/>
                  <a:pt x="15699" y="10501"/>
                  <a:pt x="16128" y="10879"/>
                </a:cubicBezTo>
                <a:cubicBezTo>
                  <a:pt x="15699" y="11230"/>
                  <a:pt x="15241" y="11604"/>
                  <a:pt x="14725" y="11955"/>
                </a:cubicBezTo>
                <a:cubicBezTo>
                  <a:pt x="14754" y="11577"/>
                  <a:pt x="14763" y="11204"/>
                  <a:pt x="14763" y="10826"/>
                </a:cubicBezTo>
                <a:cubicBezTo>
                  <a:pt x="14763" y="10448"/>
                  <a:pt x="14754" y="10092"/>
                  <a:pt x="14725" y="9768"/>
                </a:cubicBezTo>
                <a:close/>
                <a:moveTo>
                  <a:pt x="5616" y="9892"/>
                </a:moveTo>
                <a:cubicBezTo>
                  <a:pt x="5616" y="10189"/>
                  <a:pt x="5597" y="10485"/>
                  <a:pt x="5597" y="10809"/>
                </a:cubicBezTo>
                <a:cubicBezTo>
                  <a:pt x="5597" y="11160"/>
                  <a:pt x="5587" y="11508"/>
                  <a:pt x="5616" y="11831"/>
                </a:cubicBezTo>
                <a:cubicBezTo>
                  <a:pt x="5157" y="11508"/>
                  <a:pt x="4772" y="11186"/>
                  <a:pt x="4400" y="10862"/>
                </a:cubicBezTo>
                <a:cubicBezTo>
                  <a:pt x="4772" y="10538"/>
                  <a:pt x="5186" y="10216"/>
                  <a:pt x="5616" y="9892"/>
                </a:cubicBezTo>
                <a:close/>
                <a:moveTo>
                  <a:pt x="3558" y="11620"/>
                </a:moveTo>
                <a:cubicBezTo>
                  <a:pt x="4217" y="12160"/>
                  <a:pt x="4936" y="12685"/>
                  <a:pt x="5709" y="13224"/>
                </a:cubicBezTo>
                <a:cubicBezTo>
                  <a:pt x="5795" y="14169"/>
                  <a:pt x="5939" y="15103"/>
                  <a:pt x="6139" y="15940"/>
                </a:cubicBezTo>
                <a:cubicBezTo>
                  <a:pt x="5194" y="16183"/>
                  <a:pt x="4285" y="16275"/>
                  <a:pt x="3483" y="16275"/>
                </a:cubicBezTo>
                <a:cubicBezTo>
                  <a:pt x="2424" y="16275"/>
                  <a:pt x="1636" y="16036"/>
                  <a:pt x="1407" y="15658"/>
                </a:cubicBezTo>
                <a:cubicBezTo>
                  <a:pt x="977" y="14956"/>
                  <a:pt x="1725" y="13402"/>
                  <a:pt x="3558" y="11620"/>
                </a:cubicBezTo>
                <a:close/>
                <a:moveTo>
                  <a:pt x="16970" y="11620"/>
                </a:moveTo>
                <a:cubicBezTo>
                  <a:pt x="18803" y="13402"/>
                  <a:pt x="19551" y="14956"/>
                  <a:pt x="19121" y="15658"/>
                </a:cubicBezTo>
                <a:cubicBezTo>
                  <a:pt x="18863" y="16063"/>
                  <a:pt x="18104" y="16275"/>
                  <a:pt x="17045" y="16275"/>
                </a:cubicBezTo>
                <a:cubicBezTo>
                  <a:pt x="16214" y="16275"/>
                  <a:pt x="15241" y="16148"/>
                  <a:pt x="14239" y="15905"/>
                </a:cubicBezTo>
                <a:cubicBezTo>
                  <a:pt x="14411" y="15095"/>
                  <a:pt x="14564" y="14266"/>
                  <a:pt x="14650" y="13348"/>
                </a:cubicBezTo>
                <a:cubicBezTo>
                  <a:pt x="15510" y="12781"/>
                  <a:pt x="16283" y="12214"/>
                  <a:pt x="16970" y="11620"/>
                </a:cubicBezTo>
                <a:close/>
                <a:moveTo>
                  <a:pt x="6962" y="14018"/>
                </a:moveTo>
                <a:cubicBezTo>
                  <a:pt x="7277" y="14207"/>
                  <a:pt x="7573" y="14358"/>
                  <a:pt x="7916" y="14547"/>
                </a:cubicBezTo>
                <a:cubicBezTo>
                  <a:pt x="8232" y="14709"/>
                  <a:pt x="8583" y="14914"/>
                  <a:pt x="8927" y="15076"/>
                </a:cubicBezTo>
                <a:cubicBezTo>
                  <a:pt x="8354" y="15292"/>
                  <a:pt x="7806" y="15478"/>
                  <a:pt x="7262" y="15640"/>
                </a:cubicBezTo>
                <a:cubicBezTo>
                  <a:pt x="7147" y="15127"/>
                  <a:pt x="7048" y="14585"/>
                  <a:pt x="6962" y="14018"/>
                </a:cubicBezTo>
                <a:close/>
                <a:moveTo>
                  <a:pt x="13378" y="14124"/>
                </a:moveTo>
                <a:cubicBezTo>
                  <a:pt x="13293" y="14637"/>
                  <a:pt x="13221" y="15146"/>
                  <a:pt x="13135" y="15605"/>
                </a:cubicBezTo>
                <a:cubicBezTo>
                  <a:pt x="12648" y="15443"/>
                  <a:pt x="12117" y="15292"/>
                  <a:pt x="11601" y="15076"/>
                </a:cubicBezTo>
                <a:cubicBezTo>
                  <a:pt x="11945" y="14914"/>
                  <a:pt x="12305" y="14718"/>
                  <a:pt x="12649" y="14529"/>
                </a:cubicBezTo>
                <a:cubicBezTo>
                  <a:pt x="12907" y="14394"/>
                  <a:pt x="13149" y="14259"/>
                  <a:pt x="13378" y="14124"/>
                </a:cubicBezTo>
                <a:close/>
                <a:moveTo>
                  <a:pt x="10255" y="15693"/>
                </a:moveTo>
                <a:cubicBezTo>
                  <a:pt x="11142" y="16071"/>
                  <a:pt x="12006" y="16385"/>
                  <a:pt x="12836" y="16628"/>
                </a:cubicBezTo>
                <a:cubicBezTo>
                  <a:pt x="12120" y="19111"/>
                  <a:pt x="11039" y="20524"/>
                  <a:pt x="10180" y="20524"/>
                </a:cubicBezTo>
                <a:cubicBezTo>
                  <a:pt x="9321" y="20524"/>
                  <a:pt x="8240" y="19110"/>
                  <a:pt x="7524" y="16680"/>
                </a:cubicBezTo>
                <a:cubicBezTo>
                  <a:pt x="8411" y="16410"/>
                  <a:pt x="9310" y="16098"/>
                  <a:pt x="10255" y="15693"/>
                </a:cubicBezTo>
                <a:close/>
              </a:path>
            </a:pathLst>
          </a:custGeom>
          <a:gradFill>
            <a:gsLst>
              <a:gs pos="1890">
                <a:srgbClr val="FF2A70"/>
              </a:gs>
              <a:gs pos="64134">
                <a:srgbClr val="E1359B"/>
              </a:gs>
              <a:gs pos="98899">
                <a:srgbClr val="C23FC6"/>
              </a:gs>
            </a:gsLst>
            <a:lin ang="2089253"/>
          </a:gradFill>
          <a:ln w="12700">
            <a:miter lim="400000"/>
          </a:ln>
        </p:spPr>
        <p:txBody>
          <a:bodyPr lIns="34289" rIns="34289" anchor="ctr"/>
          <a:lstStyle/>
          <a:p>
            <a:endParaRPr sz="1350"/>
          </a:p>
        </p:txBody>
      </p:sp>
      <p:sp>
        <p:nvSpPr>
          <p:cNvPr id="51" name="Freeform 78">
            <a:extLst>
              <a:ext uri="{FF2B5EF4-FFF2-40B4-BE49-F238E27FC236}">
                <a16:creationId xmlns:a16="http://schemas.microsoft.com/office/drawing/2014/main" id="{214C395E-4889-4F4D-B5D3-64749DA458C4}"/>
              </a:ext>
            </a:extLst>
          </p:cNvPr>
          <p:cNvSpPr/>
          <p:nvPr/>
        </p:nvSpPr>
        <p:spPr>
          <a:xfrm>
            <a:off x="6480144" y="2993655"/>
            <a:ext cx="528749" cy="620045"/>
          </a:xfrm>
          <a:custGeom>
            <a:avLst/>
            <a:gdLst/>
            <a:ahLst/>
            <a:cxnLst>
              <a:cxn ang="0">
                <a:pos x="wd2" y="hd2"/>
              </a:cxn>
              <a:cxn ang="5400000">
                <a:pos x="wd2" y="hd2"/>
              </a:cxn>
              <a:cxn ang="10800000">
                <a:pos x="wd2" y="hd2"/>
              </a:cxn>
              <a:cxn ang="16200000">
                <a:pos x="wd2" y="hd2"/>
              </a:cxn>
            </a:cxnLst>
            <a:rect l="0" t="0" r="r" b="b"/>
            <a:pathLst>
              <a:path w="21234" h="21600" extrusionOk="0">
                <a:moveTo>
                  <a:pt x="16954" y="0"/>
                </a:moveTo>
                <a:cubicBezTo>
                  <a:pt x="16258" y="0"/>
                  <a:pt x="15672" y="459"/>
                  <a:pt x="15672" y="1025"/>
                </a:cubicBezTo>
                <a:cubicBezTo>
                  <a:pt x="15672" y="1590"/>
                  <a:pt x="16258" y="2570"/>
                  <a:pt x="16954" y="2570"/>
                </a:cubicBezTo>
                <a:cubicBezTo>
                  <a:pt x="17651" y="2570"/>
                  <a:pt x="18215" y="1590"/>
                  <a:pt x="18215" y="1025"/>
                </a:cubicBezTo>
                <a:cubicBezTo>
                  <a:pt x="18216" y="459"/>
                  <a:pt x="17651" y="0"/>
                  <a:pt x="16954" y="0"/>
                </a:cubicBezTo>
                <a:close/>
                <a:moveTo>
                  <a:pt x="13605" y="1445"/>
                </a:moveTo>
                <a:cubicBezTo>
                  <a:pt x="13288" y="1515"/>
                  <a:pt x="13014" y="1670"/>
                  <a:pt x="12840" y="1915"/>
                </a:cubicBezTo>
                <a:cubicBezTo>
                  <a:pt x="12492" y="2403"/>
                  <a:pt x="12714" y="3060"/>
                  <a:pt x="13315" y="3342"/>
                </a:cubicBezTo>
                <a:cubicBezTo>
                  <a:pt x="13917" y="3625"/>
                  <a:pt x="15241" y="3697"/>
                  <a:pt x="15590" y="3208"/>
                </a:cubicBezTo>
                <a:cubicBezTo>
                  <a:pt x="15938" y="2720"/>
                  <a:pt x="15178" y="1811"/>
                  <a:pt x="14576" y="1528"/>
                </a:cubicBezTo>
                <a:cubicBezTo>
                  <a:pt x="14276" y="1387"/>
                  <a:pt x="13921" y="1374"/>
                  <a:pt x="13605" y="1445"/>
                </a:cubicBezTo>
                <a:close/>
                <a:moveTo>
                  <a:pt x="20283" y="1445"/>
                </a:moveTo>
                <a:cubicBezTo>
                  <a:pt x="19967" y="1374"/>
                  <a:pt x="19612" y="1387"/>
                  <a:pt x="19311" y="1528"/>
                </a:cubicBezTo>
                <a:cubicBezTo>
                  <a:pt x="18710" y="1811"/>
                  <a:pt x="17950" y="2719"/>
                  <a:pt x="18298" y="3208"/>
                </a:cubicBezTo>
                <a:cubicBezTo>
                  <a:pt x="18646" y="3697"/>
                  <a:pt x="19992" y="3625"/>
                  <a:pt x="20593" y="3342"/>
                </a:cubicBezTo>
                <a:cubicBezTo>
                  <a:pt x="21195" y="3060"/>
                  <a:pt x="21417" y="2403"/>
                  <a:pt x="21069" y="1915"/>
                </a:cubicBezTo>
                <a:cubicBezTo>
                  <a:pt x="20895" y="1670"/>
                  <a:pt x="20600" y="1515"/>
                  <a:pt x="20283" y="1445"/>
                </a:cubicBezTo>
                <a:close/>
                <a:moveTo>
                  <a:pt x="4280" y="2049"/>
                </a:moveTo>
                <a:cubicBezTo>
                  <a:pt x="3583" y="2049"/>
                  <a:pt x="3019" y="2508"/>
                  <a:pt x="3019" y="3074"/>
                </a:cubicBezTo>
                <a:cubicBezTo>
                  <a:pt x="3018" y="3640"/>
                  <a:pt x="3583" y="4619"/>
                  <a:pt x="4280" y="4619"/>
                </a:cubicBezTo>
                <a:cubicBezTo>
                  <a:pt x="4976" y="4619"/>
                  <a:pt x="5541" y="3639"/>
                  <a:pt x="5541" y="3074"/>
                </a:cubicBezTo>
                <a:cubicBezTo>
                  <a:pt x="5541" y="2508"/>
                  <a:pt x="4976" y="2049"/>
                  <a:pt x="4280" y="2049"/>
                </a:cubicBezTo>
                <a:close/>
                <a:moveTo>
                  <a:pt x="16954" y="3074"/>
                </a:moveTo>
                <a:cubicBezTo>
                  <a:pt x="16430" y="3074"/>
                  <a:pt x="16003" y="3420"/>
                  <a:pt x="16003" y="3846"/>
                </a:cubicBezTo>
                <a:cubicBezTo>
                  <a:pt x="16003" y="4272"/>
                  <a:pt x="16430" y="4619"/>
                  <a:pt x="16954" y="4619"/>
                </a:cubicBezTo>
                <a:cubicBezTo>
                  <a:pt x="17479" y="4619"/>
                  <a:pt x="17905" y="4272"/>
                  <a:pt x="17905" y="3846"/>
                </a:cubicBezTo>
                <a:cubicBezTo>
                  <a:pt x="17905" y="3420"/>
                  <a:pt x="17479" y="3074"/>
                  <a:pt x="16954" y="3074"/>
                </a:cubicBezTo>
                <a:close/>
                <a:moveTo>
                  <a:pt x="951" y="3494"/>
                </a:moveTo>
                <a:cubicBezTo>
                  <a:pt x="634" y="3564"/>
                  <a:pt x="339" y="3736"/>
                  <a:pt x="165" y="3981"/>
                </a:cubicBezTo>
                <a:cubicBezTo>
                  <a:pt x="-183" y="4469"/>
                  <a:pt x="39" y="5109"/>
                  <a:pt x="641" y="5392"/>
                </a:cubicBezTo>
                <a:cubicBezTo>
                  <a:pt x="1242" y="5674"/>
                  <a:pt x="2567" y="5746"/>
                  <a:pt x="2915" y="5257"/>
                </a:cubicBezTo>
                <a:cubicBezTo>
                  <a:pt x="3263" y="4769"/>
                  <a:pt x="2503" y="3877"/>
                  <a:pt x="1902" y="3594"/>
                </a:cubicBezTo>
                <a:cubicBezTo>
                  <a:pt x="1601" y="3453"/>
                  <a:pt x="1267" y="3423"/>
                  <a:pt x="951" y="3494"/>
                </a:cubicBezTo>
                <a:close/>
                <a:moveTo>
                  <a:pt x="7629" y="3494"/>
                </a:moveTo>
                <a:cubicBezTo>
                  <a:pt x="7313" y="3423"/>
                  <a:pt x="6958" y="3453"/>
                  <a:pt x="6658" y="3594"/>
                </a:cubicBezTo>
                <a:cubicBezTo>
                  <a:pt x="6056" y="3877"/>
                  <a:pt x="5296" y="4769"/>
                  <a:pt x="5644" y="5257"/>
                </a:cubicBezTo>
                <a:cubicBezTo>
                  <a:pt x="5993" y="5746"/>
                  <a:pt x="7317" y="5675"/>
                  <a:pt x="7919" y="5392"/>
                </a:cubicBezTo>
                <a:cubicBezTo>
                  <a:pt x="8520" y="5109"/>
                  <a:pt x="8743" y="4469"/>
                  <a:pt x="8394" y="3981"/>
                </a:cubicBezTo>
                <a:cubicBezTo>
                  <a:pt x="8220" y="3736"/>
                  <a:pt x="7946" y="3564"/>
                  <a:pt x="7629" y="3494"/>
                </a:cubicBezTo>
                <a:close/>
                <a:moveTo>
                  <a:pt x="14535" y="4132"/>
                </a:moveTo>
                <a:cubicBezTo>
                  <a:pt x="14084" y="4125"/>
                  <a:pt x="13616" y="4226"/>
                  <a:pt x="13315" y="4367"/>
                </a:cubicBezTo>
                <a:cubicBezTo>
                  <a:pt x="12714" y="4650"/>
                  <a:pt x="12491" y="5289"/>
                  <a:pt x="12840" y="5778"/>
                </a:cubicBezTo>
                <a:cubicBezTo>
                  <a:pt x="13188" y="6267"/>
                  <a:pt x="13975" y="6447"/>
                  <a:pt x="14576" y="6164"/>
                </a:cubicBezTo>
                <a:cubicBezTo>
                  <a:pt x="15178" y="5881"/>
                  <a:pt x="15938" y="4990"/>
                  <a:pt x="15590" y="4501"/>
                </a:cubicBezTo>
                <a:cubicBezTo>
                  <a:pt x="15415" y="4257"/>
                  <a:pt x="14986" y="4138"/>
                  <a:pt x="14535" y="4132"/>
                </a:cubicBezTo>
                <a:close/>
                <a:moveTo>
                  <a:pt x="19353" y="4132"/>
                </a:moveTo>
                <a:cubicBezTo>
                  <a:pt x="18902" y="4138"/>
                  <a:pt x="18472" y="4257"/>
                  <a:pt x="18298" y="4501"/>
                </a:cubicBezTo>
                <a:cubicBezTo>
                  <a:pt x="17950" y="4990"/>
                  <a:pt x="18710" y="5881"/>
                  <a:pt x="19311" y="6164"/>
                </a:cubicBezTo>
                <a:cubicBezTo>
                  <a:pt x="19913" y="6447"/>
                  <a:pt x="20721" y="6267"/>
                  <a:pt x="21069" y="5778"/>
                </a:cubicBezTo>
                <a:cubicBezTo>
                  <a:pt x="21417" y="5289"/>
                  <a:pt x="21195" y="4650"/>
                  <a:pt x="20593" y="4367"/>
                </a:cubicBezTo>
                <a:cubicBezTo>
                  <a:pt x="20293" y="4226"/>
                  <a:pt x="19804" y="4125"/>
                  <a:pt x="19353" y="4132"/>
                </a:cubicBezTo>
                <a:close/>
                <a:moveTo>
                  <a:pt x="4280" y="5140"/>
                </a:moveTo>
                <a:cubicBezTo>
                  <a:pt x="3755" y="5140"/>
                  <a:pt x="3329" y="5486"/>
                  <a:pt x="3329" y="5912"/>
                </a:cubicBezTo>
                <a:cubicBezTo>
                  <a:pt x="3329" y="6338"/>
                  <a:pt x="3755" y="6685"/>
                  <a:pt x="4280" y="6685"/>
                </a:cubicBezTo>
                <a:cubicBezTo>
                  <a:pt x="4804" y="6685"/>
                  <a:pt x="5231" y="6338"/>
                  <a:pt x="5231" y="5912"/>
                </a:cubicBezTo>
                <a:cubicBezTo>
                  <a:pt x="5231" y="5486"/>
                  <a:pt x="4804" y="5140"/>
                  <a:pt x="4280" y="5140"/>
                </a:cubicBezTo>
                <a:close/>
                <a:moveTo>
                  <a:pt x="16954" y="5140"/>
                </a:moveTo>
                <a:cubicBezTo>
                  <a:pt x="16258" y="5140"/>
                  <a:pt x="15672" y="6119"/>
                  <a:pt x="15672" y="6685"/>
                </a:cubicBezTo>
                <a:cubicBezTo>
                  <a:pt x="15672" y="7251"/>
                  <a:pt x="16258" y="7710"/>
                  <a:pt x="16954" y="7710"/>
                </a:cubicBezTo>
                <a:cubicBezTo>
                  <a:pt x="17651" y="7710"/>
                  <a:pt x="18215" y="7251"/>
                  <a:pt x="18215" y="6685"/>
                </a:cubicBezTo>
                <a:cubicBezTo>
                  <a:pt x="18216" y="6119"/>
                  <a:pt x="17651" y="5140"/>
                  <a:pt x="16954" y="5140"/>
                </a:cubicBezTo>
                <a:close/>
                <a:moveTo>
                  <a:pt x="1881" y="6198"/>
                </a:moveTo>
                <a:cubicBezTo>
                  <a:pt x="1430" y="6191"/>
                  <a:pt x="941" y="6275"/>
                  <a:pt x="641" y="6416"/>
                </a:cubicBezTo>
                <a:cubicBezTo>
                  <a:pt x="39" y="6699"/>
                  <a:pt x="-183" y="7355"/>
                  <a:pt x="165" y="7844"/>
                </a:cubicBezTo>
                <a:cubicBezTo>
                  <a:pt x="513" y="8332"/>
                  <a:pt x="1301" y="8513"/>
                  <a:pt x="1902" y="8230"/>
                </a:cubicBezTo>
                <a:cubicBezTo>
                  <a:pt x="2503" y="7947"/>
                  <a:pt x="3263" y="7039"/>
                  <a:pt x="2915" y="6551"/>
                </a:cubicBezTo>
                <a:cubicBezTo>
                  <a:pt x="2741" y="6306"/>
                  <a:pt x="2332" y="6204"/>
                  <a:pt x="1881" y="6198"/>
                </a:cubicBezTo>
                <a:close/>
                <a:moveTo>
                  <a:pt x="6699" y="6198"/>
                </a:moveTo>
                <a:cubicBezTo>
                  <a:pt x="6248" y="6204"/>
                  <a:pt x="5818" y="6306"/>
                  <a:pt x="5644" y="6551"/>
                </a:cubicBezTo>
                <a:cubicBezTo>
                  <a:pt x="5296" y="7039"/>
                  <a:pt x="6056" y="7947"/>
                  <a:pt x="6658" y="8230"/>
                </a:cubicBezTo>
                <a:cubicBezTo>
                  <a:pt x="7259" y="8513"/>
                  <a:pt x="8046" y="8332"/>
                  <a:pt x="8394" y="7844"/>
                </a:cubicBezTo>
                <a:cubicBezTo>
                  <a:pt x="8742" y="7355"/>
                  <a:pt x="8520" y="6699"/>
                  <a:pt x="7919" y="6416"/>
                </a:cubicBezTo>
                <a:cubicBezTo>
                  <a:pt x="7618" y="6275"/>
                  <a:pt x="7150" y="6191"/>
                  <a:pt x="6699" y="6198"/>
                </a:cubicBezTo>
                <a:close/>
                <a:moveTo>
                  <a:pt x="14535" y="6450"/>
                </a:moveTo>
                <a:cubicBezTo>
                  <a:pt x="14373" y="6453"/>
                  <a:pt x="14212" y="6498"/>
                  <a:pt x="14101" y="6601"/>
                </a:cubicBezTo>
                <a:cubicBezTo>
                  <a:pt x="13278" y="7321"/>
                  <a:pt x="11492" y="9126"/>
                  <a:pt x="11144" y="11337"/>
                </a:cubicBezTo>
                <a:lnTo>
                  <a:pt x="9035" y="11337"/>
                </a:lnTo>
                <a:cubicBezTo>
                  <a:pt x="8782" y="10515"/>
                  <a:pt x="8368" y="10025"/>
                  <a:pt x="7133" y="8919"/>
                </a:cubicBezTo>
                <a:cubicBezTo>
                  <a:pt x="6911" y="8713"/>
                  <a:pt x="6497" y="8680"/>
                  <a:pt x="6244" y="8885"/>
                </a:cubicBezTo>
                <a:cubicBezTo>
                  <a:pt x="5991" y="9065"/>
                  <a:pt x="5970" y="9402"/>
                  <a:pt x="6223" y="9607"/>
                </a:cubicBezTo>
                <a:cubicBezTo>
                  <a:pt x="7173" y="10456"/>
                  <a:pt x="7543" y="10841"/>
                  <a:pt x="7733" y="11304"/>
                </a:cubicBezTo>
                <a:lnTo>
                  <a:pt x="5107" y="11304"/>
                </a:lnTo>
                <a:cubicBezTo>
                  <a:pt x="4410" y="11304"/>
                  <a:pt x="3846" y="11780"/>
                  <a:pt x="3846" y="12345"/>
                </a:cubicBezTo>
                <a:lnTo>
                  <a:pt x="3846" y="13370"/>
                </a:lnTo>
                <a:lnTo>
                  <a:pt x="18402" y="13370"/>
                </a:lnTo>
                <a:lnTo>
                  <a:pt x="18402" y="12345"/>
                </a:lnTo>
                <a:cubicBezTo>
                  <a:pt x="18370" y="11780"/>
                  <a:pt x="17795" y="11304"/>
                  <a:pt x="17099" y="11304"/>
                </a:cubicBezTo>
                <a:lnTo>
                  <a:pt x="12426" y="11304"/>
                </a:lnTo>
                <a:cubicBezTo>
                  <a:pt x="12679" y="9967"/>
                  <a:pt x="13618" y="8524"/>
                  <a:pt x="15011" y="7290"/>
                </a:cubicBezTo>
                <a:cubicBezTo>
                  <a:pt x="15232" y="7084"/>
                  <a:pt x="15243" y="6764"/>
                  <a:pt x="14990" y="6584"/>
                </a:cubicBezTo>
                <a:cubicBezTo>
                  <a:pt x="14863" y="6494"/>
                  <a:pt x="14697" y="6447"/>
                  <a:pt x="14535" y="6450"/>
                </a:cubicBezTo>
                <a:close/>
                <a:moveTo>
                  <a:pt x="4280" y="7189"/>
                </a:moveTo>
                <a:cubicBezTo>
                  <a:pt x="3583" y="7189"/>
                  <a:pt x="3019" y="8168"/>
                  <a:pt x="3019" y="8734"/>
                </a:cubicBezTo>
                <a:cubicBezTo>
                  <a:pt x="3018" y="9300"/>
                  <a:pt x="3583" y="9759"/>
                  <a:pt x="4280" y="9759"/>
                </a:cubicBezTo>
                <a:cubicBezTo>
                  <a:pt x="4976" y="9759"/>
                  <a:pt x="5541" y="9300"/>
                  <a:pt x="5541" y="8734"/>
                </a:cubicBezTo>
                <a:cubicBezTo>
                  <a:pt x="5541" y="8168"/>
                  <a:pt x="4976" y="7189"/>
                  <a:pt x="4280" y="7189"/>
                </a:cubicBezTo>
                <a:close/>
                <a:moveTo>
                  <a:pt x="5086" y="14394"/>
                </a:moveTo>
                <a:lnTo>
                  <a:pt x="6471" y="20743"/>
                </a:lnTo>
                <a:cubicBezTo>
                  <a:pt x="6566" y="21232"/>
                  <a:pt x="7111" y="21600"/>
                  <a:pt x="7712" y="21600"/>
                </a:cubicBezTo>
                <a:lnTo>
                  <a:pt x="14452" y="21600"/>
                </a:lnTo>
                <a:cubicBezTo>
                  <a:pt x="15054" y="21600"/>
                  <a:pt x="15577" y="21232"/>
                  <a:pt x="15672" y="20743"/>
                </a:cubicBezTo>
                <a:lnTo>
                  <a:pt x="17099" y="14394"/>
                </a:lnTo>
                <a:lnTo>
                  <a:pt x="5086" y="14394"/>
                </a:lnTo>
                <a:close/>
              </a:path>
            </a:pathLst>
          </a:custGeom>
          <a:gradFill>
            <a:gsLst>
              <a:gs pos="0">
                <a:srgbClr val="00F2FE"/>
              </a:gs>
              <a:gs pos="36658">
                <a:srgbClr val="28CFFE"/>
              </a:gs>
              <a:gs pos="77154">
                <a:srgbClr val="4FACFE"/>
              </a:gs>
            </a:gsLst>
            <a:lin ang="2089253"/>
          </a:gradFill>
          <a:ln w="12700">
            <a:miter lim="400000"/>
          </a:ln>
        </p:spPr>
        <p:txBody>
          <a:bodyPr lIns="34289" rIns="34289" anchor="ctr"/>
          <a:lstStyle/>
          <a:p>
            <a:endParaRPr sz="1350"/>
          </a:p>
        </p:txBody>
      </p:sp>
      <p:grpSp>
        <p:nvGrpSpPr>
          <p:cNvPr id="52" name="Group">
            <a:extLst>
              <a:ext uri="{FF2B5EF4-FFF2-40B4-BE49-F238E27FC236}">
                <a16:creationId xmlns:a16="http://schemas.microsoft.com/office/drawing/2014/main" id="{B16F3801-78CB-4C89-AC04-2F4B80CB1BAC}"/>
              </a:ext>
            </a:extLst>
          </p:cNvPr>
          <p:cNvGrpSpPr/>
          <p:nvPr/>
        </p:nvGrpSpPr>
        <p:grpSpPr>
          <a:xfrm>
            <a:off x="5725686" y="5640204"/>
            <a:ext cx="1725427" cy="971229"/>
            <a:chOff x="0" y="-1"/>
            <a:chExt cx="1458096" cy="591559"/>
          </a:xfrm>
        </p:grpSpPr>
        <p:pic>
          <p:nvPicPr>
            <p:cNvPr id="53" name="TinyPPT_8.png" descr="TinyPPT_8.png">
              <a:extLst>
                <a:ext uri="{FF2B5EF4-FFF2-40B4-BE49-F238E27FC236}">
                  <a16:creationId xmlns:a16="http://schemas.microsoft.com/office/drawing/2014/main" id="{213C1B65-858E-4AB3-B899-00979F787C22}"/>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54" name="Taxi">
              <a:extLst>
                <a:ext uri="{FF2B5EF4-FFF2-40B4-BE49-F238E27FC236}">
                  <a16:creationId xmlns:a16="http://schemas.microsoft.com/office/drawing/2014/main" id="{2441EB66-1DBE-4BE0-8F81-CF25D11C4737}"/>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55" name="Group">
            <a:extLst>
              <a:ext uri="{FF2B5EF4-FFF2-40B4-BE49-F238E27FC236}">
                <a16:creationId xmlns:a16="http://schemas.microsoft.com/office/drawing/2014/main" id="{7BDAA429-A9E9-45DE-8565-356DD716E3C9}"/>
              </a:ext>
            </a:extLst>
          </p:cNvPr>
          <p:cNvGrpSpPr/>
          <p:nvPr/>
        </p:nvGrpSpPr>
        <p:grpSpPr>
          <a:xfrm>
            <a:off x="4979230" y="2474536"/>
            <a:ext cx="880219" cy="346893"/>
            <a:chOff x="0" y="-1"/>
            <a:chExt cx="1458096" cy="591559"/>
          </a:xfrm>
        </p:grpSpPr>
        <p:pic>
          <p:nvPicPr>
            <p:cNvPr id="56" name="TinyPPT_8.png" descr="TinyPPT_8.png">
              <a:extLst>
                <a:ext uri="{FF2B5EF4-FFF2-40B4-BE49-F238E27FC236}">
                  <a16:creationId xmlns:a16="http://schemas.microsoft.com/office/drawing/2014/main" id="{C626A14A-16F5-4A66-88E8-D6FB79F84511}"/>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57" name="Taxi">
              <a:extLst>
                <a:ext uri="{FF2B5EF4-FFF2-40B4-BE49-F238E27FC236}">
                  <a16:creationId xmlns:a16="http://schemas.microsoft.com/office/drawing/2014/main" id="{74CEE7A3-2FE1-4D13-9A4A-08050FAB2088}"/>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58" name="Group">
            <a:extLst>
              <a:ext uri="{FF2B5EF4-FFF2-40B4-BE49-F238E27FC236}">
                <a16:creationId xmlns:a16="http://schemas.microsoft.com/office/drawing/2014/main" id="{4D99585E-2BFF-4938-9B2B-50358C0BFB47}"/>
              </a:ext>
            </a:extLst>
          </p:cNvPr>
          <p:cNvGrpSpPr/>
          <p:nvPr/>
        </p:nvGrpSpPr>
        <p:grpSpPr>
          <a:xfrm>
            <a:off x="7386945" y="1908568"/>
            <a:ext cx="683268" cy="274684"/>
            <a:chOff x="0" y="-1"/>
            <a:chExt cx="1458096" cy="591559"/>
          </a:xfrm>
        </p:grpSpPr>
        <p:pic>
          <p:nvPicPr>
            <p:cNvPr id="59" name="TinyPPT_8.png" descr="TinyPPT_8.png">
              <a:extLst>
                <a:ext uri="{FF2B5EF4-FFF2-40B4-BE49-F238E27FC236}">
                  <a16:creationId xmlns:a16="http://schemas.microsoft.com/office/drawing/2014/main" id="{81109A70-8F2A-4D49-AA98-762970DFE039}"/>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60" name="Taxi">
              <a:extLst>
                <a:ext uri="{FF2B5EF4-FFF2-40B4-BE49-F238E27FC236}">
                  <a16:creationId xmlns:a16="http://schemas.microsoft.com/office/drawing/2014/main" id="{1C87143C-F39E-4958-B2EA-2FC5DC153C43}"/>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sp>
        <p:nvSpPr>
          <p:cNvPr id="61" name="Graphic 20">
            <a:extLst>
              <a:ext uri="{FF2B5EF4-FFF2-40B4-BE49-F238E27FC236}">
                <a16:creationId xmlns:a16="http://schemas.microsoft.com/office/drawing/2014/main" id="{5E2DD709-68CF-423C-8B59-E50FE4E5F09F}"/>
              </a:ext>
            </a:extLst>
          </p:cNvPr>
          <p:cNvSpPr/>
          <p:nvPr/>
        </p:nvSpPr>
        <p:spPr>
          <a:xfrm>
            <a:off x="3596082" y="2120742"/>
            <a:ext cx="474963" cy="495240"/>
          </a:xfrm>
          <a:custGeom>
            <a:avLst/>
            <a:gdLst/>
            <a:ahLst/>
            <a:cxnLst>
              <a:cxn ang="0">
                <a:pos x="wd2" y="hd2"/>
              </a:cxn>
              <a:cxn ang="5400000">
                <a:pos x="wd2" y="hd2"/>
              </a:cxn>
              <a:cxn ang="10800000">
                <a:pos x="wd2" y="hd2"/>
              </a:cxn>
              <a:cxn ang="16200000">
                <a:pos x="wd2" y="hd2"/>
              </a:cxn>
            </a:cxnLst>
            <a:rect l="0" t="0" r="r" b="b"/>
            <a:pathLst>
              <a:path w="21052" h="21228" extrusionOk="0">
                <a:moveTo>
                  <a:pt x="14148" y="8703"/>
                </a:moveTo>
                <a:lnTo>
                  <a:pt x="11394" y="8703"/>
                </a:lnTo>
                <a:cubicBezTo>
                  <a:pt x="10218" y="8703"/>
                  <a:pt x="9259" y="9499"/>
                  <a:pt x="9259" y="10508"/>
                </a:cubicBezTo>
                <a:lnTo>
                  <a:pt x="9259" y="12471"/>
                </a:lnTo>
                <a:lnTo>
                  <a:pt x="7866" y="12471"/>
                </a:lnTo>
                <a:lnTo>
                  <a:pt x="7866" y="10906"/>
                </a:lnTo>
                <a:cubicBezTo>
                  <a:pt x="7866" y="10348"/>
                  <a:pt x="7897" y="9632"/>
                  <a:pt x="7433" y="9181"/>
                </a:cubicBezTo>
                <a:cubicBezTo>
                  <a:pt x="7154" y="8915"/>
                  <a:pt x="6845" y="8703"/>
                  <a:pt x="6504" y="8491"/>
                </a:cubicBezTo>
                <a:cubicBezTo>
                  <a:pt x="6257" y="8358"/>
                  <a:pt x="6009" y="8199"/>
                  <a:pt x="5824" y="7987"/>
                </a:cubicBezTo>
                <a:cubicBezTo>
                  <a:pt x="5731" y="7881"/>
                  <a:pt x="5669" y="7748"/>
                  <a:pt x="5607" y="7615"/>
                </a:cubicBezTo>
                <a:cubicBezTo>
                  <a:pt x="5978" y="7483"/>
                  <a:pt x="6381" y="7456"/>
                  <a:pt x="6752" y="7483"/>
                </a:cubicBezTo>
                <a:cubicBezTo>
                  <a:pt x="6938" y="7483"/>
                  <a:pt x="7092" y="7376"/>
                  <a:pt x="7092" y="7217"/>
                </a:cubicBezTo>
                <a:cubicBezTo>
                  <a:pt x="7123" y="7058"/>
                  <a:pt x="6999" y="6925"/>
                  <a:pt x="6845" y="6872"/>
                </a:cubicBezTo>
                <a:cubicBezTo>
                  <a:pt x="6381" y="6819"/>
                  <a:pt x="5885" y="6872"/>
                  <a:pt x="5421" y="7005"/>
                </a:cubicBezTo>
                <a:cubicBezTo>
                  <a:pt x="5421" y="6952"/>
                  <a:pt x="5421" y="6899"/>
                  <a:pt x="5390" y="6872"/>
                </a:cubicBezTo>
                <a:cubicBezTo>
                  <a:pt x="5359" y="6633"/>
                  <a:pt x="5421" y="6395"/>
                  <a:pt x="5483" y="6156"/>
                </a:cubicBezTo>
                <a:cubicBezTo>
                  <a:pt x="5731" y="5599"/>
                  <a:pt x="6350" y="5360"/>
                  <a:pt x="6938" y="5174"/>
                </a:cubicBezTo>
                <a:cubicBezTo>
                  <a:pt x="7030" y="5147"/>
                  <a:pt x="7154" y="5121"/>
                  <a:pt x="7309" y="5094"/>
                </a:cubicBezTo>
                <a:lnTo>
                  <a:pt x="7402" y="5068"/>
                </a:lnTo>
                <a:lnTo>
                  <a:pt x="7433" y="5068"/>
                </a:lnTo>
                <a:cubicBezTo>
                  <a:pt x="7587" y="5094"/>
                  <a:pt x="7711" y="5121"/>
                  <a:pt x="7835" y="5147"/>
                </a:cubicBezTo>
                <a:lnTo>
                  <a:pt x="7990" y="5174"/>
                </a:lnTo>
                <a:lnTo>
                  <a:pt x="8175" y="5200"/>
                </a:lnTo>
                <a:cubicBezTo>
                  <a:pt x="8485" y="5519"/>
                  <a:pt x="8640" y="5917"/>
                  <a:pt x="8609" y="6315"/>
                </a:cubicBezTo>
                <a:cubicBezTo>
                  <a:pt x="8578" y="6713"/>
                  <a:pt x="8361" y="7085"/>
                  <a:pt x="7990" y="7350"/>
                </a:cubicBezTo>
                <a:cubicBezTo>
                  <a:pt x="7866" y="7456"/>
                  <a:pt x="7835" y="7642"/>
                  <a:pt x="7959" y="7774"/>
                </a:cubicBezTo>
                <a:cubicBezTo>
                  <a:pt x="8083" y="7881"/>
                  <a:pt x="8268" y="7907"/>
                  <a:pt x="8423" y="7801"/>
                </a:cubicBezTo>
                <a:cubicBezTo>
                  <a:pt x="8640" y="7642"/>
                  <a:pt x="8825" y="7456"/>
                  <a:pt x="8949" y="7244"/>
                </a:cubicBezTo>
                <a:lnTo>
                  <a:pt x="8980" y="7244"/>
                </a:lnTo>
                <a:cubicBezTo>
                  <a:pt x="9506" y="7191"/>
                  <a:pt x="10032" y="7058"/>
                  <a:pt x="10496" y="6846"/>
                </a:cubicBezTo>
                <a:cubicBezTo>
                  <a:pt x="10558" y="6793"/>
                  <a:pt x="10620" y="6740"/>
                  <a:pt x="10651" y="6660"/>
                </a:cubicBezTo>
                <a:cubicBezTo>
                  <a:pt x="10682" y="6580"/>
                  <a:pt x="10651" y="6501"/>
                  <a:pt x="10589" y="6448"/>
                </a:cubicBezTo>
                <a:cubicBezTo>
                  <a:pt x="10465" y="6315"/>
                  <a:pt x="10280" y="6288"/>
                  <a:pt x="10125" y="6368"/>
                </a:cubicBezTo>
                <a:cubicBezTo>
                  <a:pt x="9846" y="6501"/>
                  <a:pt x="9568" y="6607"/>
                  <a:pt x="9228" y="6633"/>
                </a:cubicBezTo>
                <a:cubicBezTo>
                  <a:pt x="9259" y="6554"/>
                  <a:pt x="9289" y="6448"/>
                  <a:pt x="9289" y="6368"/>
                </a:cubicBezTo>
                <a:cubicBezTo>
                  <a:pt x="9320" y="6023"/>
                  <a:pt x="9259" y="5678"/>
                  <a:pt x="9104" y="5386"/>
                </a:cubicBezTo>
                <a:cubicBezTo>
                  <a:pt x="9351" y="5413"/>
                  <a:pt x="9599" y="5439"/>
                  <a:pt x="9846" y="5439"/>
                </a:cubicBezTo>
                <a:cubicBezTo>
                  <a:pt x="10063" y="5439"/>
                  <a:pt x="10280" y="5413"/>
                  <a:pt x="10496" y="5386"/>
                </a:cubicBezTo>
                <a:cubicBezTo>
                  <a:pt x="10899" y="5811"/>
                  <a:pt x="11425" y="6103"/>
                  <a:pt x="12044" y="6235"/>
                </a:cubicBezTo>
                <a:cubicBezTo>
                  <a:pt x="12848" y="6580"/>
                  <a:pt x="13591" y="7031"/>
                  <a:pt x="13591" y="7774"/>
                </a:cubicBezTo>
                <a:cubicBezTo>
                  <a:pt x="13591" y="7881"/>
                  <a:pt x="13653" y="8013"/>
                  <a:pt x="13746" y="8066"/>
                </a:cubicBezTo>
                <a:cubicBezTo>
                  <a:pt x="13869" y="8119"/>
                  <a:pt x="13993" y="8119"/>
                  <a:pt x="14117" y="8066"/>
                </a:cubicBezTo>
                <a:cubicBezTo>
                  <a:pt x="14241" y="8013"/>
                  <a:pt x="14303" y="7881"/>
                  <a:pt x="14272" y="7774"/>
                </a:cubicBezTo>
                <a:cubicBezTo>
                  <a:pt x="14272" y="7191"/>
                  <a:pt x="13962" y="6660"/>
                  <a:pt x="13436" y="6315"/>
                </a:cubicBezTo>
                <a:cubicBezTo>
                  <a:pt x="13869" y="6288"/>
                  <a:pt x="14241" y="6103"/>
                  <a:pt x="14519" y="5837"/>
                </a:cubicBezTo>
                <a:cubicBezTo>
                  <a:pt x="14643" y="5705"/>
                  <a:pt x="14612" y="5519"/>
                  <a:pt x="14488" y="5413"/>
                </a:cubicBezTo>
                <a:cubicBezTo>
                  <a:pt x="14334" y="5307"/>
                  <a:pt x="14117" y="5333"/>
                  <a:pt x="13993" y="5439"/>
                </a:cubicBezTo>
                <a:cubicBezTo>
                  <a:pt x="13838" y="5599"/>
                  <a:pt x="13436" y="5731"/>
                  <a:pt x="12848" y="5705"/>
                </a:cubicBezTo>
                <a:cubicBezTo>
                  <a:pt x="12260" y="5705"/>
                  <a:pt x="11672" y="5519"/>
                  <a:pt x="11239" y="5200"/>
                </a:cubicBezTo>
                <a:cubicBezTo>
                  <a:pt x="11734" y="5015"/>
                  <a:pt x="12167" y="4696"/>
                  <a:pt x="12446" y="4298"/>
                </a:cubicBezTo>
                <a:cubicBezTo>
                  <a:pt x="12539" y="4166"/>
                  <a:pt x="12477" y="3980"/>
                  <a:pt x="12322" y="3874"/>
                </a:cubicBezTo>
                <a:cubicBezTo>
                  <a:pt x="12167" y="3794"/>
                  <a:pt x="11951" y="3847"/>
                  <a:pt x="11858" y="3980"/>
                </a:cubicBezTo>
                <a:cubicBezTo>
                  <a:pt x="11332" y="4802"/>
                  <a:pt x="10218" y="5041"/>
                  <a:pt x="8454" y="4670"/>
                </a:cubicBezTo>
                <a:cubicBezTo>
                  <a:pt x="8856" y="4378"/>
                  <a:pt x="9042" y="3927"/>
                  <a:pt x="8980" y="3476"/>
                </a:cubicBezTo>
                <a:cubicBezTo>
                  <a:pt x="8980" y="3370"/>
                  <a:pt x="8918" y="3263"/>
                  <a:pt x="8794" y="3210"/>
                </a:cubicBezTo>
                <a:cubicBezTo>
                  <a:pt x="8671" y="3157"/>
                  <a:pt x="8547" y="3157"/>
                  <a:pt x="8423" y="3237"/>
                </a:cubicBezTo>
                <a:cubicBezTo>
                  <a:pt x="8299" y="3290"/>
                  <a:pt x="8268" y="3423"/>
                  <a:pt x="8268" y="3529"/>
                </a:cubicBezTo>
                <a:cubicBezTo>
                  <a:pt x="8299" y="4219"/>
                  <a:pt x="7866" y="4351"/>
                  <a:pt x="7154" y="4537"/>
                </a:cubicBezTo>
                <a:cubicBezTo>
                  <a:pt x="7061" y="4564"/>
                  <a:pt x="6938" y="4590"/>
                  <a:pt x="6845" y="4617"/>
                </a:cubicBezTo>
                <a:cubicBezTo>
                  <a:pt x="6659" y="4245"/>
                  <a:pt x="6257" y="3953"/>
                  <a:pt x="5793" y="3847"/>
                </a:cubicBezTo>
                <a:cubicBezTo>
                  <a:pt x="5669" y="3821"/>
                  <a:pt x="5545" y="3847"/>
                  <a:pt x="5452" y="3927"/>
                </a:cubicBezTo>
                <a:cubicBezTo>
                  <a:pt x="5359" y="4006"/>
                  <a:pt x="5328" y="4113"/>
                  <a:pt x="5359" y="4245"/>
                </a:cubicBezTo>
                <a:cubicBezTo>
                  <a:pt x="5390" y="4351"/>
                  <a:pt x="5483" y="4431"/>
                  <a:pt x="5638" y="4457"/>
                </a:cubicBezTo>
                <a:cubicBezTo>
                  <a:pt x="5885" y="4511"/>
                  <a:pt x="6071" y="4670"/>
                  <a:pt x="6195" y="4856"/>
                </a:cubicBezTo>
                <a:lnTo>
                  <a:pt x="6195" y="4882"/>
                </a:lnTo>
                <a:cubicBezTo>
                  <a:pt x="5607" y="5094"/>
                  <a:pt x="5143" y="5492"/>
                  <a:pt x="4926" y="5997"/>
                </a:cubicBezTo>
                <a:cubicBezTo>
                  <a:pt x="4864" y="6103"/>
                  <a:pt x="4833" y="6235"/>
                  <a:pt x="4833" y="6368"/>
                </a:cubicBezTo>
                <a:cubicBezTo>
                  <a:pt x="4771" y="6315"/>
                  <a:pt x="4710" y="6262"/>
                  <a:pt x="4679" y="6182"/>
                </a:cubicBezTo>
                <a:cubicBezTo>
                  <a:pt x="4555" y="5970"/>
                  <a:pt x="4462" y="5705"/>
                  <a:pt x="4431" y="5466"/>
                </a:cubicBezTo>
                <a:cubicBezTo>
                  <a:pt x="4400" y="5360"/>
                  <a:pt x="4307" y="5254"/>
                  <a:pt x="4214" y="5227"/>
                </a:cubicBezTo>
                <a:cubicBezTo>
                  <a:pt x="4091" y="5174"/>
                  <a:pt x="3967" y="5200"/>
                  <a:pt x="3874" y="5280"/>
                </a:cubicBezTo>
                <a:cubicBezTo>
                  <a:pt x="3781" y="5360"/>
                  <a:pt x="3719" y="5466"/>
                  <a:pt x="3781" y="5572"/>
                </a:cubicBezTo>
                <a:cubicBezTo>
                  <a:pt x="3843" y="5890"/>
                  <a:pt x="3936" y="6182"/>
                  <a:pt x="4122" y="6448"/>
                </a:cubicBezTo>
                <a:cubicBezTo>
                  <a:pt x="4307" y="6713"/>
                  <a:pt x="4555" y="6925"/>
                  <a:pt x="4895" y="7058"/>
                </a:cubicBezTo>
                <a:cubicBezTo>
                  <a:pt x="4926" y="7429"/>
                  <a:pt x="5081" y="7801"/>
                  <a:pt x="5297" y="8146"/>
                </a:cubicBezTo>
                <a:cubicBezTo>
                  <a:pt x="5081" y="8385"/>
                  <a:pt x="4802" y="8571"/>
                  <a:pt x="4493" y="8730"/>
                </a:cubicBezTo>
                <a:cubicBezTo>
                  <a:pt x="4400" y="8783"/>
                  <a:pt x="4338" y="8889"/>
                  <a:pt x="4307" y="8995"/>
                </a:cubicBezTo>
                <a:cubicBezTo>
                  <a:pt x="4307" y="9101"/>
                  <a:pt x="4369" y="9207"/>
                  <a:pt x="4493" y="9260"/>
                </a:cubicBezTo>
                <a:cubicBezTo>
                  <a:pt x="4617" y="9314"/>
                  <a:pt x="4740" y="9314"/>
                  <a:pt x="4833" y="9234"/>
                </a:cubicBezTo>
                <a:cubicBezTo>
                  <a:pt x="5143" y="9048"/>
                  <a:pt x="5421" y="8862"/>
                  <a:pt x="5669" y="8624"/>
                </a:cubicBezTo>
                <a:cubicBezTo>
                  <a:pt x="5855" y="8756"/>
                  <a:pt x="6040" y="8862"/>
                  <a:pt x="6226" y="8969"/>
                </a:cubicBezTo>
                <a:cubicBezTo>
                  <a:pt x="6535" y="9128"/>
                  <a:pt x="6783" y="9314"/>
                  <a:pt x="7030" y="9552"/>
                </a:cubicBezTo>
                <a:cubicBezTo>
                  <a:pt x="7309" y="9844"/>
                  <a:pt x="7309" y="10401"/>
                  <a:pt x="7309" y="10879"/>
                </a:cubicBezTo>
                <a:lnTo>
                  <a:pt x="7309" y="12471"/>
                </a:lnTo>
                <a:lnTo>
                  <a:pt x="5885" y="12471"/>
                </a:lnTo>
                <a:cubicBezTo>
                  <a:pt x="5885" y="10508"/>
                  <a:pt x="4771" y="10401"/>
                  <a:pt x="4648" y="10348"/>
                </a:cubicBezTo>
                <a:cubicBezTo>
                  <a:pt x="4183" y="10242"/>
                  <a:pt x="2977" y="9685"/>
                  <a:pt x="2698" y="8571"/>
                </a:cubicBezTo>
                <a:cubicBezTo>
                  <a:pt x="2667" y="8517"/>
                  <a:pt x="2667" y="8438"/>
                  <a:pt x="2667" y="8385"/>
                </a:cubicBezTo>
                <a:cubicBezTo>
                  <a:pt x="2141" y="7748"/>
                  <a:pt x="2172" y="6872"/>
                  <a:pt x="2760" y="6262"/>
                </a:cubicBezTo>
                <a:cubicBezTo>
                  <a:pt x="2698" y="6076"/>
                  <a:pt x="2667" y="5890"/>
                  <a:pt x="2667" y="5705"/>
                </a:cubicBezTo>
                <a:cubicBezTo>
                  <a:pt x="2667" y="4856"/>
                  <a:pt x="3379" y="4113"/>
                  <a:pt x="4369" y="3953"/>
                </a:cubicBezTo>
                <a:cubicBezTo>
                  <a:pt x="4679" y="3210"/>
                  <a:pt x="5483" y="2706"/>
                  <a:pt x="6381" y="2733"/>
                </a:cubicBezTo>
                <a:cubicBezTo>
                  <a:pt x="6535" y="2733"/>
                  <a:pt x="6721" y="2759"/>
                  <a:pt x="6876" y="2786"/>
                </a:cubicBezTo>
                <a:cubicBezTo>
                  <a:pt x="7247" y="2414"/>
                  <a:pt x="7773" y="2202"/>
                  <a:pt x="8361" y="2149"/>
                </a:cubicBezTo>
                <a:cubicBezTo>
                  <a:pt x="8949" y="2122"/>
                  <a:pt x="9506" y="2282"/>
                  <a:pt x="9939" y="2627"/>
                </a:cubicBezTo>
                <a:cubicBezTo>
                  <a:pt x="10496" y="2308"/>
                  <a:pt x="11177" y="2228"/>
                  <a:pt x="11796" y="2388"/>
                </a:cubicBezTo>
                <a:cubicBezTo>
                  <a:pt x="12446" y="2547"/>
                  <a:pt x="12941" y="2971"/>
                  <a:pt x="13158" y="3502"/>
                </a:cubicBezTo>
                <a:lnTo>
                  <a:pt x="13281" y="3502"/>
                </a:lnTo>
                <a:cubicBezTo>
                  <a:pt x="14457" y="3502"/>
                  <a:pt x="15386" y="4298"/>
                  <a:pt x="15417" y="5307"/>
                </a:cubicBezTo>
                <a:lnTo>
                  <a:pt x="15417" y="5386"/>
                </a:lnTo>
                <a:cubicBezTo>
                  <a:pt x="16128" y="5731"/>
                  <a:pt x="16531" y="6395"/>
                  <a:pt x="16469" y="7085"/>
                </a:cubicBezTo>
                <a:cubicBezTo>
                  <a:pt x="16221" y="8013"/>
                  <a:pt x="15262" y="8730"/>
                  <a:pt x="14148" y="8703"/>
                </a:cubicBezTo>
                <a:close/>
                <a:moveTo>
                  <a:pt x="20739" y="11489"/>
                </a:moveTo>
                <a:lnTo>
                  <a:pt x="18604" y="8332"/>
                </a:lnTo>
                <a:lnTo>
                  <a:pt x="18604" y="8226"/>
                </a:lnTo>
                <a:cubicBezTo>
                  <a:pt x="18728" y="5307"/>
                  <a:pt x="16995" y="2573"/>
                  <a:pt x="14055" y="1114"/>
                </a:cubicBezTo>
                <a:cubicBezTo>
                  <a:pt x="11115" y="-372"/>
                  <a:pt x="7495" y="-372"/>
                  <a:pt x="4555" y="1114"/>
                </a:cubicBezTo>
                <a:cubicBezTo>
                  <a:pt x="1615" y="2573"/>
                  <a:pt x="-118" y="5307"/>
                  <a:pt x="6" y="8226"/>
                </a:cubicBezTo>
                <a:cubicBezTo>
                  <a:pt x="6" y="10720"/>
                  <a:pt x="1336" y="13082"/>
                  <a:pt x="3657" y="14594"/>
                </a:cubicBezTo>
                <a:lnTo>
                  <a:pt x="3657" y="21228"/>
                </a:lnTo>
                <a:lnTo>
                  <a:pt x="13436" y="21228"/>
                </a:lnTo>
                <a:lnTo>
                  <a:pt x="13436" y="18070"/>
                </a:lnTo>
                <a:lnTo>
                  <a:pt x="14953" y="18070"/>
                </a:lnTo>
                <a:cubicBezTo>
                  <a:pt x="15943" y="18070"/>
                  <a:pt x="16871" y="17752"/>
                  <a:pt x="17552" y="17142"/>
                </a:cubicBezTo>
                <a:cubicBezTo>
                  <a:pt x="18233" y="16558"/>
                  <a:pt x="18604" y="15735"/>
                  <a:pt x="18604" y="14913"/>
                </a:cubicBezTo>
                <a:lnTo>
                  <a:pt x="18604" y="13320"/>
                </a:lnTo>
                <a:lnTo>
                  <a:pt x="19966" y="13320"/>
                </a:lnTo>
                <a:cubicBezTo>
                  <a:pt x="20770" y="13267"/>
                  <a:pt x="21482" y="12471"/>
                  <a:pt x="20739" y="11489"/>
                </a:cubicBezTo>
                <a:close/>
              </a:path>
            </a:pathLst>
          </a:custGeom>
          <a:solidFill>
            <a:srgbClr val="BFDA02"/>
          </a:solidFill>
          <a:ln w="12700">
            <a:miter lim="400000"/>
          </a:ln>
        </p:spPr>
        <p:txBody>
          <a:bodyPr lIns="45718" tIns="45718" rIns="45718" bIns="45718" anchor="ctr"/>
          <a:lstStyle/>
          <a:p>
            <a:pPr>
              <a:defRPr>
                <a:solidFill>
                  <a:srgbClr val="FFFFFF"/>
                </a:solidFill>
              </a:defRPr>
            </a:pPr>
            <a:endParaRPr/>
          </a:p>
        </p:txBody>
      </p:sp>
    </p:spTree>
    <p:extLst>
      <p:ext uri="{BB962C8B-B14F-4D97-AF65-F5344CB8AC3E}">
        <p14:creationId xmlns:p14="http://schemas.microsoft.com/office/powerpoint/2010/main" val="303710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34"/>
                                        </p:tgtEl>
                                        <p:attrNameLst>
                                          <p:attrName>style.visibility</p:attrName>
                                        </p:attrNameLst>
                                      </p:cBhvr>
                                      <p:to>
                                        <p:strVal val="visible"/>
                                      </p:to>
                                    </p:set>
                                    <p:animEffect transition="in" filter="box(out)">
                                      <p:cBhvr>
                                        <p:cTn id="7" dur="800"/>
                                        <p:tgtEl>
                                          <p:spTgt spid="34"/>
                                        </p:tgtEl>
                                      </p:cBhvr>
                                    </p:animEffect>
                                  </p:childTnLst>
                                </p:cTn>
                              </p:par>
                              <p:par>
                                <p:cTn id="8" presetID="23" presetClass="entr" presetSubtype="16" fill="hold" grpId="0" nodeType="withEffect">
                                  <p:stCondLst>
                                    <p:cond delay="0"/>
                                  </p:stCondLst>
                                  <p:iterate>
                                    <p:tmAbs val="0"/>
                                  </p:iterate>
                                  <p:childTnLst>
                                    <p:set>
                                      <p:cBhvr>
                                        <p:cTn id="9" fill="hold"/>
                                        <p:tgtEl>
                                          <p:spTgt spid="49"/>
                                        </p:tgtEl>
                                        <p:attrNameLst>
                                          <p:attrName>style.visibility</p:attrName>
                                        </p:attrNameLst>
                                      </p:cBhvr>
                                      <p:to>
                                        <p:strVal val="visible"/>
                                      </p:to>
                                    </p:set>
                                    <p:anim calcmode="lin" valueType="num">
                                      <p:cBhvr>
                                        <p:cTn id="10" dur="750" fill="hold"/>
                                        <p:tgtEl>
                                          <p:spTgt spid="49"/>
                                        </p:tgtEl>
                                        <p:attrNameLst>
                                          <p:attrName>ppt_w</p:attrName>
                                        </p:attrNameLst>
                                      </p:cBhvr>
                                      <p:tavLst>
                                        <p:tav tm="0">
                                          <p:val>
                                            <p:fltVal val="0"/>
                                          </p:val>
                                        </p:tav>
                                        <p:tav tm="100000">
                                          <p:val>
                                            <p:strVal val="#ppt_w"/>
                                          </p:val>
                                        </p:tav>
                                      </p:tavLst>
                                    </p:anim>
                                    <p:anim calcmode="lin" valueType="num">
                                      <p:cBhvr>
                                        <p:cTn id="11" dur="750" fill="hold"/>
                                        <p:tgtEl>
                                          <p:spTgt spid="49"/>
                                        </p:tgtEl>
                                        <p:attrNameLst>
                                          <p:attrName>ppt_h</p:attrName>
                                        </p:attrNameLst>
                                      </p:cBhvr>
                                      <p:tavLst>
                                        <p:tav tm="0">
                                          <p:val>
                                            <p:fltVal val="0"/>
                                          </p:val>
                                        </p:tav>
                                        <p:tav tm="100000">
                                          <p:val>
                                            <p:strVal val="#ppt_h"/>
                                          </p:val>
                                        </p:tav>
                                      </p:tavLst>
                                    </p:anim>
                                  </p:childTnLst>
                                </p:cTn>
                              </p:par>
                            </p:childTnLst>
                          </p:cTn>
                        </p:par>
                        <p:par>
                          <p:cTn id="12" fill="hold">
                            <p:stCondLst>
                              <p:cond delay="800"/>
                            </p:stCondLst>
                            <p:childTnLst>
                              <p:par>
                                <p:cTn id="13" presetID="23" presetClass="entr" presetSubtype="16" fill="hold" grpId="0" nodeType="afterEffect">
                                  <p:stCondLst>
                                    <p:cond delay="0"/>
                                  </p:stCondLst>
                                  <p:iterate>
                                    <p:tmAbs val="0"/>
                                  </p:iterate>
                                  <p:childTnLst>
                                    <p:set>
                                      <p:cBhvr>
                                        <p:cTn id="14" fill="hold"/>
                                        <p:tgtEl>
                                          <p:spTgt spid="50"/>
                                        </p:tgtEl>
                                        <p:attrNameLst>
                                          <p:attrName>style.visibility</p:attrName>
                                        </p:attrNameLst>
                                      </p:cBhvr>
                                      <p:to>
                                        <p:strVal val="visible"/>
                                      </p:to>
                                    </p:set>
                                    <p:anim calcmode="lin" valueType="num">
                                      <p:cBhvr>
                                        <p:cTn id="15" dur="750" fill="hold"/>
                                        <p:tgtEl>
                                          <p:spTgt spid="50"/>
                                        </p:tgtEl>
                                        <p:attrNameLst>
                                          <p:attrName>ppt_w</p:attrName>
                                        </p:attrNameLst>
                                      </p:cBhvr>
                                      <p:tavLst>
                                        <p:tav tm="0">
                                          <p:val>
                                            <p:fltVal val="0"/>
                                          </p:val>
                                        </p:tav>
                                        <p:tav tm="100000">
                                          <p:val>
                                            <p:strVal val="#ppt_w"/>
                                          </p:val>
                                        </p:tav>
                                      </p:tavLst>
                                    </p:anim>
                                    <p:anim calcmode="lin" valueType="num">
                                      <p:cBhvr>
                                        <p:cTn id="16" dur="750" fill="hold"/>
                                        <p:tgtEl>
                                          <p:spTgt spid="50"/>
                                        </p:tgtEl>
                                        <p:attrNameLst>
                                          <p:attrName>ppt_h</p:attrName>
                                        </p:attrNameLst>
                                      </p:cBhvr>
                                      <p:tavLst>
                                        <p:tav tm="0">
                                          <p:val>
                                            <p:fltVal val="0"/>
                                          </p:val>
                                        </p:tav>
                                        <p:tav tm="100000">
                                          <p:val>
                                            <p:strVal val="#ppt_h"/>
                                          </p:val>
                                        </p:tav>
                                      </p:tavLst>
                                    </p:anim>
                                  </p:childTnLst>
                                </p:cTn>
                              </p:par>
                              <p:par>
                                <p:cTn id="17" presetID="4" presetClass="entr" presetSubtype="32" fill="hold" grpId="0" nodeType="withEffect">
                                  <p:stCondLst>
                                    <p:cond delay="0"/>
                                  </p:stCondLst>
                                  <p:iterate>
                                    <p:tmAbs val="0"/>
                                  </p:iterate>
                                  <p:childTnLst>
                                    <p:set>
                                      <p:cBhvr>
                                        <p:cTn id="18" fill="hold"/>
                                        <p:tgtEl>
                                          <p:spTgt spid="38"/>
                                        </p:tgtEl>
                                        <p:attrNameLst>
                                          <p:attrName>style.visibility</p:attrName>
                                        </p:attrNameLst>
                                      </p:cBhvr>
                                      <p:to>
                                        <p:strVal val="visible"/>
                                      </p:to>
                                    </p:set>
                                    <p:animEffect transition="in" filter="box(out)">
                                      <p:cBhvr>
                                        <p:cTn id="19" dur="800"/>
                                        <p:tgtEl>
                                          <p:spTgt spid="38"/>
                                        </p:tgtEl>
                                      </p:cBhvr>
                                    </p:animEffect>
                                  </p:childTnLst>
                                </p:cTn>
                              </p:par>
                            </p:childTnLst>
                          </p:cTn>
                        </p:par>
                        <p:par>
                          <p:cTn id="20" fill="hold">
                            <p:stCondLst>
                              <p:cond delay="1600"/>
                            </p:stCondLst>
                            <p:childTnLst>
                              <p:par>
                                <p:cTn id="21" presetID="23" presetClass="entr" presetSubtype="16" fill="hold" grpId="0" nodeType="afterEffect">
                                  <p:stCondLst>
                                    <p:cond delay="0"/>
                                  </p:stCondLst>
                                  <p:iterate>
                                    <p:tmAbs val="0"/>
                                  </p:iterate>
                                  <p:childTnLst>
                                    <p:set>
                                      <p:cBhvr>
                                        <p:cTn id="22" fill="hold"/>
                                        <p:tgtEl>
                                          <p:spTgt spid="47"/>
                                        </p:tgtEl>
                                        <p:attrNameLst>
                                          <p:attrName>style.visibility</p:attrName>
                                        </p:attrNameLst>
                                      </p:cBhvr>
                                      <p:to>
                                        <p:strVal val="visible"/>
                                      </p:to>
                                    </p:set>
                                    <p:anim calcmode="lin" valueType="num">
                                      <p:cBhvr>
                                        <p:cTn id="23" dur="750" fill="hold"/>
                                        <p:tgtEl>
                                          <p:spTgt spid="47"/>
                                        </p:tgtEl>
                                        <p:attrNameLst>
                                          <p:attrName>ppt_w</p:attrName>
                                        </p:attrNameLst>
                                      </p:cBhvr>
                                      <p:tavLst>
                                        <p:tav tm="0">
                                          <p:val>
                                            <p:fltVal val="0"/>
                                          </p:val>
                                        </p:tav>
                                        <p:tav tm="100000">
                                          <p:val>
                                            <p:strVal val="#ppt_w"/>
                                          </p:val>
                                        </p:tav>
                                      </p:tavLst>
                                    </p:anim>
                                    <p:anim calcmode="lin" valueType="num">
                                      <p:cBhvr>
                                        <p:cTn id="24" dur="750" fill="hold"/>
                                        <p:tgtEl>
                                          <p:spTgt spid="47"/>
                                        </p:tgtEl>
                                        <p:attrNameLst>
                                          <p:attrName>ppt_h</p:attrName>
                                        </p:attrNameLst>
                                      </p:cBhvr>
                                      <p:tavLst>
                                        <p:tav tm="0">
                                          <p:val>
                                            <p:fltVal val="0"/>
                                          </p:val>
                                        </p:tav>
                                        <p:tav tm="100000">
                                          <p:val>
                                            <p:strVal val="#ppt_h"/>
                                          </p:val>
                                        </p:tav>
                                      </p:tavLst>
                                    </p:anim>
                                  </p:childTnLst>
                                </p:cTn>
                              </p:par>
                              <p:par>
                                <p:cTn id="25" presetID="4" presetClass="entr" presetSubtype="32" fill="hold" grpId="0" nodeType="withEffect">
                                  <p:stCondLst>
                                    <p:cond delay="0"/>
                                  </p:stCondLst>
                                  <p:iterate>
                                    <p:tmAbs val="0"/>
                                  </p:iterate>
                                  <p:childTnLst>
                                    <p:set>
                                      <p:cBhvr>
                                        <p:cTn id="26" fill="hold"/>
                                        <p:tgtEl>
                                          <p:spTgt spid="44"/>
                                        </p:tgtEl>
                                        <p:attrNameLst>
                                          <p:attrName>style.visibility</p:attrName>
                                        </p:attrNameLst>
                                      </p:cBhvr>
                                      <p:to>
                                        <p:strVal val="visible"/>
                                      </p:to>
                                    </p:set>
                                    <p:animEffect transition="in" filter="box(out)">
                                      <p:cBhvr>
                                        <p:cTn id="27" dur="800"/>
                                        <p:tgtEl>
                                          <p:spTgt spid="44"/>
                                        </p:tgtEl>
                                      </p:cBhvr>
                                    </p:animEffect>
                                  </p:childTnLst>
                                </p:cTn>
                              </p:par>
                              <p:par>
                                <p:cTn id="28" presetID="1" presetClass="exit" presetSubtype="0" fill="hold" nodeType="withEffect">
                                  <p:stCondLst>
                                    <p:cond delay="0"/>
                                  </p:stCondLst>
                                  <p:childTnLst>
                                    <p:set>
                                      <p:cBhvr>
                                        <p:cTn id="29" dur="1" fill="hold">
                                          <p:stCondLst>
                                            <p:cond delay="0"/>
                                          </p:stCondLst>
                                        </p:cTn>
                                        <p:tgtEl>
                                          <p:spTgt spid="52"/>
                                        </p:tgtEl>
                                        <p:attrNameLst>
                                          <p:attrName>style.visibility</p:attrName>
                                        </p:attrNameLst>
                                      </p:cBhvr>
                                      <p:to>
                                        <p:strVal val="hidden"/>
                                      </p:to>
                                    </p:set>
                                  </p:childTnLst>
                                </p:cTn>
                              </p:par>
                              <p:par>
                                <p:cTn id="30" presetID="4" presetClass="entr" presetSubtype="32" fill="hold" grpId="0" nodeType="withEffect">
                                  <p:stCondLst>
                                    <p:cond delay="0"/>
                                  </p:stCondLst>
                                  <p:iterate>
                                    <p:tmAbs val="0"/>
                                  </p:iterate>
                                  <p:childTnLst>
                                    <p:set>
                                      <p:cBhvr>
                                        <p:cTn id="31" fill="hold"/>
                                        <p:tgtEl>
                                          <p:spTgt spid="36"/>
                                        </p:tgtEl>
                                        <p:attrNameLst>
                                          <p:attrName>style.visibility</p:attrName>
                                        </p:attrNameLst>
                                      </p:cBhvr>
                                      <p:to>
                                        <p:strVal val="visible"/>
                                      </p:to>
                                    </p:set>
                                    <p:animEffect transition="in" filter="box(out)">
                                      <p:cBhvr>
                                        <p:cTn id="32" dur="800"/>
                                        <p:tgtEl>
                                          <p:spTgt spid="36"/>
                                        </p:tgtEl>
                                      </p:cBhvr>
                                    </p:animEffect>
                                  </p:childTnLst>
                                </p:cTn>
                              </p:par>
                            </p:childTnLst>
                          </p:cTn>
                        </p:par>
                        <p:par>
                          <p:cTn id="33" fill="hold">
                            <p:stCondLst>
                              <p:cond delay="2400"/>
                            </p:stCondLst>
                            <p:childTnLst>
                              <p:par>
                                <p:cTn id="34" presetID="4" presetClass="entr" presetSubtype="32" fill="hold" grpId="0" nodeType="afterEffect">
                                  <p:stCondLst>
                                    <p:cond delay="0"/>
                                  </p:stCondLst>
                                  <p:iterate>
                                    <p:tmAbs val="0"/>
                                  </p:iterate>
                                  <p:childTnLst>
                                    <p:set>
                                      <p:cBhvr>
                                        <p:cTn id="35" fill="hold"/>
                                        <p:tgtEl>
                                          <p:spTgt spid="40"/>
                                        </p:tgtEl>
                                        <p:attrNameLst>
                                          <p:attrName>style.visibility</p:attrName>
                                        </p:attrNameLst>
                                      </p:cBhvr>
                                      <p:to>
                                        <p:strVal val="visible"/>
                                      </p:to>
                                    </p:set>
                                    <p:animEffect transition="in" filter="box(out)">
                                      <p:cBhvr>
                                        <p:cTn id="36" dur="800"/>
                                        <p:tgtEl>
                                          <p:spTgt spid="40"/>
                                        </p:tgtEl>
                                      </p:cBhvr>
                                    </p:animEffect>
                                  </p:childTnLst>
                                </p:cTn>
                              </p:par>
                              <p:par>
                                <p:cTn id="37" presetID="23" presetClass="entr" presetSubtype="16" fill="hold" grpId="0" nodeType="withEffect">
                                  <p:stCondLst>
                                    <p:cond delay="0"/>
                                  </p:stCondLst>
                                  <p:iterate>
                                    <p:tmAbs val="0"/>
                                  </p:iterate>
                                  <p:childTnLst>
                                    <p:set>
                                      <p:cBhvr>
                                        <p:cTn id="38" fill="hold"/>
                                        <p:tgtEl>
                                          <p:spTgt spid="51"/>
                                        </p:tgtEl>
                                        <p:attrNameLst>
                                          <p:attrName>style.visibility</p:attrName>
                                        </p:attrNameLst>
                                      </p:cBhvr>
                                      <p:to>
                                        <p:strVal val="visible"/>
                                      </p:to>
                                    </p:set>
                                    <p:anim calcmode="lin" valueType="num">
                                      <p:cBhvr>
                                        <p:cTn id="39" dur="750" fill="hold"/>
                                        <p:tgtEl>
                                          <p:spTgt spid="51"/>
                                        </p:tgtEl>
                                        <p:attrNameLst>
                                          <p:attrName>ppt_w</p:attrName>
                                        </p:attrNameLst>
                                      </p:cBhvr>
                                      <p:tavLst>
                                        <p:tav tm="0">
                                          <p:val>
                                            <p:fltVal val="0"/>
                                          </p:val>
                                        </p:tav>
                                        <p:tav tm="100000">
                                          <p:val>
                                            <p:strVal val="#ppt_w"/>
                                          </p:val>
                                        </p:tav>
                                      </p:tavLst>
                                    </p:anim>
                                    <p:anim calcmode="lin" valueType="num">
                                      <p:cBhvr>
                                        <p:cTn id="40" dur="750" fill="hold"/>
                                        <p:tgtEl>
                                          <p:spTgt spid="51"/>
                                        </p:tgtEl>
                                        <p:attrNameLst>
                                          <p:attrName>ppt_h</p:attrName>
                                        </p:attrNameLst>
                                      </p:cBhvr>
                                      <p:tavLst>
                                        <p:tav tm="0">
                                          <p:val>
                                            <p:fltVal val="0"/>
                                          </p:val>
                                        </p:tav>
                                        <p:tav tm="100000">
                                          <p:val>
                                            <p:strVal val="#ppt_h"/>
                                          </p:val>
                                        </p:tav>
                                      </p:tavLst>
                                    </p:anim>
                                  </p:childTnLst>
                                </p:cTn>
                              </p:par>
                            </p:childTnLst>
                          </p:cTn>
                        </p:par>
                        <p:par>
                          <p:cTn id="41" fill="hold">
                            <p:stCondLst>
                              <p:cond delay="3200"/>
                            </p:stCondLst>
                            <p:childTnLst>
                              <p:par>
                                <p:cTn id="42" presetID="4" presetClass="entr" presetSubtype="32" fill="hold" grpId="0" nodeType="afterEffect">
                                  <p:stCondLst>
                                    <p:cond delay="0"/>
                                  </p:stCondLst>
                                  <p:iterate>
                                    <p:tmAbs val="0"/>
                                  </p:iterate>
                                  <p:childTnLst>
                                    <p:set>
                                      <p:cBhvr>
                                        <p:cTn id="43" fill="hold"/>
                                        <p:tgtEl>
                                          <p:spTgt spid="55"/>
                                        </p:tgtEl>
                                        <p:attrNameLst>
                                          <p:attrName>style.visibility</p:attrName>
                                        </p:attrNameLst>
                                      </p:cBhvr>
                                      <p:to>
                                        <p:strVal val="visible"/>
                                      </p:to>
                                    </p:set>
                                    <p:animEffect transition="in" filter="box(out)">
                                      <p:cBhvr>
                                        <p:cTn id="44" dur="800"/>
                                        <p:tgtEl>
                                          <p:spTgt spid="55"/>
                                        </p:tgtEl>
                                      </p:cBhvr>
                                    </p:animEffect>
                                  </p:childTnLst>
                                </p:cTn>
                              </p:par>
                            </p:childTnLst>
                          </p:cTn>
                        </p:par>
                        <p:par>
                          <p:cTn id="45" fill="hold">
                            <p:stCondLst>
                              <p:cond delay="4000"/>
                            </p:stCondLst>
                            <p:childTnLst>
                              <p:par>
                                <p:cTn id="46" presetID="1" presetClass="exit" presetSubtype="0" fill="hold" nodeType="afterEffect">
                                  <p:stCondLst>
                                    <p:cond delay="0"/>
                                  </p:stCondLst>
                                  <p:childTnLst>
                                    <p:set>
                                      <p:cBhvr>
                                        <p:cTn id="47" dur="1" fill="hold">
                                          <p:stCondLst>
                                            <p:cond delay="0"/>
                                          </p:stCondLst>
                                        </p:cTn>
                                        <p:tgtEl>
                                          <p:spTgt spid="44"/>
                                        </p:tgtEl>
                                        <p:attrNameLst>
                                          <p:attrName>style.visibility</p:attrName>
                                        </p:attrNameLst>
                                      </p:cBhvr>
                                      <p:to>
                                        <p:strVal val="hidden"/>
                                      </p:to>
                                    </p:set>
                                  </p:childTnLst>
                                </p:cTn>
                              </p:par>
                              <p:par>
                                <p:cTn id="48" presetID="4" presetClass="entr" presetSubtype="32" fill="hold" grpId="0" nodeType="withEffect">
                                  <p:stCondLst>
                                    <p:cond delay="0"/>
                                  </p:stCondLst>
                                  <p:iterate>
                                    <p:tmAbs val="0"/>
                                  </p:iterate>
                                  <p:childTnLst>
                                    <p:set>
                                      <p:cBhvr>
                                        <p:cTn id="49" fill="hold"/>
                                        <p:tgtEl>
                                          <p:spTgt spid="42"/>
                                        </p:tgtEl>
                                        <p:attrNameLst>
                                          <p:attrName>style.visibility</p:attrName>
                                        </p:attrNameLst>
                                      </p:cBhvr>
                                      <p:to>
                                        <p:strVal val="visible"/>
                                      </p:to>
                                    </p:set>
                                    <p:animEffect transition="in" filter="box(out)">
                                      <p:cBhvr>
                                        <p:cTn id="50" dur="800"/>
                                        <p:tgtEl>
                                          <p:spTgt spid="42"/>
                                        </p:tgtEl>
                                      </p:cBhvr>
                                    </p:animEffect>
                                  </p:childTnLst>
                                </p:cTn>
                              </p:par>
                              <p:par>
                                <p:cTn id="51" presetID="4" presetClass="entr" presetSubtype="32" fill="hold" grpId="0" nodeType="withEffect">
                                  <p:stCondLst>
                                    <p:cond delay="0"/>
                                  </p:stCondLst>
                                  <p:iterate>
                                    <p:tmAbs val="0"/>
                                  </p:iterate>
                                  <p:childTnLst>
                                    <p:set>
                                      <p:cBhvr>
                                        <p:cTn id="52" fill="hold"/>
                                        <p:tgtEl>
                                          <p:spTgt spid="61"/>
                                        </p:tgtEl>
                                        <p:attrNameLst>
                                          <p:attrName>style.visibility</p:attrName>
                                        </p:attrNameLst>
                                      </p:cBhvr>
                                      <p:to>
                                        <p:strVal val="visible"/>
                                      </p:to>
                                    </p:set>
                                    <p:animEffect transition="in" filter="box(out)">
                                      <p:cBhvr>
                                        <p:cTn id="53" dur="600"/>
                                        <p:tgtEl>
                                          <p:spTgt spid="61"/>
                                        </p:tgtEl>
                                      </p:cBhvr>
                                    </p:animEffect>
                                  </p:childTnLst>
                                </p:cTn>
                              </p:par>
                            </p:childTnLst>
                          </p:cTn>
                        </p:par>
                        <p:par>
                          <p:cTn id="54" fill="hold">
                            <p:stCondLst>
                              <p:cond delay="4800"/>
                            </p:stCondLst>
                            <p:childTnLst>
                              <p:par>
                                <p:cTn id="55" presetID="4" presetClass="entr" presetSubtype="32" fill="hold" grpId="0" nodeType="afterEffect">
                                  <p:stCondLst>
                                    <p:cond delay="0"/>
                                  </p:stCondLst>
                                  <p:iterate>
                                    <p:tmAbs val="0"/>
                                  </p:iterate>
                                  <p:childTnLst>
                                    <p:set>
                                      <p:cBhvr>
                                        <p:cTn id="56" fill="hold"/>
                                        <p:tgtEl>
                                          <p:spTgt spid="58"/>
                                        </p:tgtEl>
                                        <p:attrNameLst>
                                          <p:attrName>style.visibility</p:attrName>
                                        </p:attrNameLst>
                                      </p:cBhvr>
                                      <p:to>
                                        <p:strVal val="visible"/>
                                      </p:to>
                                    </p:set>
                                    <p:animEffect transition="in" filter="box(out)">
                                      <p:cBhvr>
                                        <p:cTn id="57" dur="800"/>
                                        <p:tgtEl>
                                          <p:spTgt spid="58"/>
                                        </p:tgtEl>
                                      </p:cBhvr>
                                    </p:animEffect>
                                  </p:childTnLst>
                                </p:cTn>
                              </p:par>
                              <p:par>
                                <p:cTn id="58" presetID="1" presetClass="exit" presetSubtype="0" fill="hold" nodeType="withEffect">
                                  <p:stCondLst>
                                    <p:cond delay="0"/>
                                  </p:stCondLst>
                                  <p:childTnLst>
                                    <p:set>
                                      <p:cBhvr>
                                        <p:cTn id="59"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advAuto="0"/>
      <p:bldP spid="36" grpId="0" animBg="1" advAuto="0"/>
      <p:bldP spid="38" grpId="0" animBg="1" advAuto="0"/>
      <p:bldP spid="40" grpId="0" animBg="1" advAuto="0"/>
      <p:bldP spid="42" grpId="0" animBg="1" advAuto="0"/>
      <p:bldP spid="44" grpId="0" animBg="1" advAuto="0"/>
      <p:bldP spid="47" grpId="0" animBg="1" advAuto="0"/>
      <p:bldP spid="49" grpId="0" animBg="1" advAuto="0"/>
      <p:bldP spid="50" grpId="0" animBg="1" advAuto="0"/>
      <p:bldP spid="51" grpId="0" animBg="1" advAuto="0"/>
      <p:bldP spid="55" grpId="0" animBg="1" advAuto="0"/>
      <p:bldP spid="58" grpId="0" animBg="1" advAuto="0"/>
      <p:bldP spid="61"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nl-NL" noProof="0" dirty="0"/>
              <a:t>3. Adolescentie en radicalisering</a:t>
            </a:r>
          </a:p>
        </p:txBody>
      </p:sp>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p:txBody>
          <a:bodyPr/>
          <a:lstStyle/>
          <a:p>
            <a:endParaRPr lang="nl-NL" noProof="0" dirty="0"/>
          </a:p>
          <a:p>
            <a:endParaRPr lang="nl-NL" noProof="0" dirty="0"/>
          </a:p>
          <a:p>
            <a:endParaRPr lang="nl-NL" noProof="0" dirty="0"/>
          </a:p>
        </p:txBody>
      </p:sp>
      <p:sp>
        <p:nvSpPr>
          <p:cNvPr id="5" name="Tijdelijke aanduiding voor voettekst 4">
            <a:extLst>
              <a:ext uri="{FF2B5EF4-FFF2-40B4-BE49-F238E27FC236}">
                <a16:creationId xmlns:a16="http://schemas.microsoft.com/office/drawing/2014/main" id="{7993E984-46A1-4C26-9258-DCED32249725}"/>
              </a:ext>
            </a:extLst>
          </p:cNvPr>
          <p:cNvSpPr>
            <a:spLocks noGrp="1"/>
          </p:cNvSpPr>
          <p:nvPr>
            <p:ph type="ftr" sz="quarter" idx="11"/>
          </p:nvPr>
        </p:nvSpPr>
        <p:spPr/>
        <p:txBody>
          <a:bodyPr/>
          <a:lstStyle/>
          <a:p>
            <a:r>
              <a:rPr lang="en-US"/>
              <a:t>www.armourproject.eu</a:t>
            </a:r>
            <a:endParaRPr lang="en-US" dirty="0"/>
          </a:p>
        </p:txBody>
      </p:sp>
      <p:graphicFrame>
        <p:nvGraphicFramePr>
          <p:cNvPr id="12" name="Diagram 11">
            <a:extLst>
              <a:ext uri="{FF2B5EF4-FFF2-40B4-BE49-F238E27FC236}">
                <a16:creationId xmlns:a16="http://schemas.microsoft.com/office/drawing/2014/main" id="{DA90D274-D5F3-4A90-B021-30ACE3A30EFA}"/>
              </a:ext>
            </a:extLst>
          </p:cNvPr>
          <p:cNvGraphicFramePr/>
          <p:nvPr/>
        </p:nvGraphicFramePr>
        <p:xfrm>
          <a:off x="3545824" y="2703375"/>
          <a:ext cx="5581774" cy="285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vak 8">
            <a:extLst>
              <a:ext uri="{FF2B5EF4-FFF2-40B4-BE49-F238E27FC236}">
                <a16:creationId xmlns:a16="http://schemas.microsoft.com/office/drawing/2014/main" id="{EFB9A8C6-8DA0-4F7D-A9E8-0C89DC159F6F}"/>
              </a:ext>
            </a:extLst>
          </p:cNvPr>
          <p:cNvSpPr txBox="1"/>
          <p:nvPr/>
        </p:nvSpPr>
        <p:spPr>
          <a:xfrm rot="21231351">
            <a:off x="198746" y="4115018"/>
            <a:ext cx="3629891" cy="38388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solidFill>
                  <a:schemeClr val="accent4">
                    <a:lumMod val="50000"/>
                  </a:schemeClr>
                </a:solidFill>
                <a:latin typeface="Ink Free" panose="03080402000500000000" pitchFamily="66" charset="0"/>
              </a:rPr>
              <a:t>Ben </a:t>
            </a:r>
            <a:r>
              <a:rPr lang="en-GB" sz="1800" b="0" i="0" u="none" strike="noStrike" baseline="0" dirty="0" err="1">
                <a:solidFill>
                  <a:schemeClr val="accent4">
                    <a:lumMod val="50000"/>
                  </a:schemeClr>
                </a:solidFill>
                <a:latin typeface="Ink Free" panose="03080402000500000000" pitchFamily="66" charset="0"/>
              </a:rPr>
              <a:t>ik</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goed</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genoeg</a:t>
            </a:r>
            <a:r>
              <a:rPr lang="en-GB" sz="1800" b="0" i="0" u="none" strike="noStrike" baseline="0" dirty="0">
                <a:solidFill>
                  <a:schemeClr val="accent4">
                    <a:lumMod val="50000"/>
                  </a:schemeClr>
                </a:solidFill>
                <a:latin typeface="Ink Free" panose="03080402000500000000" pitchFamily="66" charset="0"/>
              </a:rPr>
              <a:t>?</a:t>
            </a:r>
          </a:p>
        </p:txBody>
      </p:sp>
      <p:sp>
        <p:nvSpPr>
          <p:cNvPr id="10" name="Tekstvak 9">
            <a:extLst>
              <a:ext uri="{FF2B5EF4-FFF2-40B4-BE49-F238E27FC236}">
                <a16:creationId xmlns:a16="http://schemas.microsoft.com/office/drawing/2014/main" id="{3EC93C3D-7B86-42EF-B3FF-6725EA2A9EB9}"/>
              </a:ext>
            </a:extLst>
          </p:cNvPr>
          <p:cNvSpPr txBox="1"/>
          <p:nvPr/>
        </p:nvSpPr>
        <p:spPr>
          <a:xfrm rot="21404044">
            <a:off x="381000" y="2494609"/>
            <a:ext cx="1371600" cy="38388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solidFill>
                  <a:schemeClr val="accent4">
                    <a:lumMod val="50000"/>
                  </a:schemeClr>
                </a:solidFill>
                <a:latin typeface="Ink Free" panose="03080402000500000000" pitchFamily="66" charset="0"/>
              </a:rPr>
              <a:t>Wie ben </a:t>
            </a:r>
            <a:r>
              <a:rPr lang="en-GB" sz="1800" b="0" i="0" u="none" strike="noStrike" baseline="0" dirty="0" err="1">
                <a:solidFill>
                  <a:schemeClr val="accent4">
                    <a:lumMod val="50000"/>
                  </a:schemeClr>
                </a:solidFill>
                <a:latin typeface="Ink Free" panose="03080402000500000000" pitchFamily="66" charset="0"/>
              </a:rPr>
              <a:t>ik</a:t>
            </a:r>
            <a:r>
              <a:rPr lang="en-GB" sz="1800" b="0" i="0" u="none" strike="noStrike" baseline="0" dirty="0">
                <a:solidFill>
                  <a:schemeClr val="accent4">
                    <a:lumMod val="50000"/>
                  </a:schemeClr>
                </a:solidFill>
                <a:latin typeface="Ink Free" panose="03080402000500000000" pitchFamily="66" charset="0"/>
              </a:rPr>
              <a:t>? </a:t>
            </a:r>
          </a:p>
        </p:txBody>
      </p:sp>
      <p:sp>
        <p:nvSpPr>
          <p:cNvPr id="11" name="Tekstvak 10">
            <a:extLst>
              <a:ext uri="{FF2B5EF4-FFF2-40B4-BE49-F238E27FC236}">
                <a16:creationId xmlns:a16="http://schemas.microsoft.com/office/drawing/2014/main" id="{6200C95A-F9D4-43BE-A0A6-2A87D91AFD8A}"/>
              </a:ext>
            </a:extLst>
          </p:cNvPr>
          <p:cNvSpPr txBox="1"/>
          <p:nvPr/>
        </p:nvSpPr>
        <p:spPr>
          <a:xfrm rot="396558">
            <a:off x="1677406" y="2774816"/>
            <a:ext cx="2361318" cy="38388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err="1">
                <a:solidFill>
                  <a:schemeClr val="accent4">
                    <a:lumMod val="50000"/>
                  </a:schemeClr>
                </a:solidFill>
                <a:latin typeface="Ink Free" panose="03080402000500000000" pitchFamily="66" charset="0"/>
              </a:rPr>
              <a:t>Waar</a:t>
            </a:r>
            <a:r>
              <a:rPr lang="en-GB" sz="1800" b="0" i="0" u="none" strike="noStrike" baseline="0" dirty="0">
                <a:solidFill>
                  <a:schemeClr val="accent4">
                    <a:lumMod val="50000"/>
                  </a:schemeClr>
                </a:solidFill>
                <a:latin typeface="Ink Free" panose="03080402000500000000" pitchFamily="66" charset="0"/>
              </a:rPr>
              <a:t> hoor </a:t>
            </a:r>
            <a:r>
              <a:rPr lang="en-GB" sz="1800" b="0" i="0" u="none" strike="noStrike" baseline="0" dirty="0" err="1">
                <a:solidFill>
                  <a:schemeClr val="accent4">
                    <a:lumMod val="50000"/>
                  </a:schemeClr>
                </a:solidFill>
                <a:latin typeface="Ink Free" panose="03080402000500000000" pitchFamily="66" charset="0"/>
              </a:rPr>
              <a:t>ik</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bij</a:t>
            </a:r>
            <a:r>
              <a:rPr lang="en-GB" sz="1800" b="0" i="0" u="none" strike="noStrike" baseline="0" dirty="0">
                <a:solidFill>
                  <a:schemeClr val="accent4">
                    <a:lumMod val="50000"/>
                  </a:schemeClr>
                </a:solidFill>
                <a:latin typeface="Ink Free" panose="03080402000500000000" pitchFamily="66" charset="0"/>
              </a:rPr>
              <a:t>?</a:t>
            </a:r>
          </a:p>
        </p:txBody>
      </p:sp>
      <p:sp>
        <p:nvSpPr>
          <p:cNvPr id="13" name="Tekstvak 12">
            <a:extLst>
              <a:ext uri="{FF2B5EF4-FFF2-40B4-BE49-F238E27FC236}">
                <a16:creationId xmlns:a16="http://schemas.microsoft.com/office/drawing/2014/main" id="{E129D9C7-1D5B-41D0-A065-18116C40B6D7}"/>
              </a:ext>
            </a:extLst>
          </p:cNvPr>
          <p:cNvSpPr txBox="1"/>
          <p:nvPr/>
        </p:nvSpPr>
        <p:spPr>
          <a:xfrm>
            <a:off x="164223" y="3140994"/>
            <a:ext cx="3381601" cy="38388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solidFill>
                  <a:schemeClr val="accent4">
                    <a:lumMod val="50000"/>
                  </a:schemeClr>
                </a:solidFill>
                <a:latin typeface="Ink Free" panose="03080402000500000000" pitchFamily="66" charset="0"/>
              </a:rPr>
              <a:t>Wat is </a:t>
            </a:r>
            <a:r>
              <a:rPr lang="en-GB" sz="1800" b="0" i="0" u="none" strike="noStrike" baseline="0" dirty="0" err="1">
                <a:solidFill>
                  <a:schemeClr val="accent4">
                    <a:lumMod val="50000"/>
                  </a:schemeClr>
                </a:solidFill>
                <a:latin typeface="Ink Free" panose="03080402000500000000" pitchFamily="66" charset="0"/>
              </a:rPr>
              <a:t>mijn</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rol</a:t>
            </a:r>
            <a:r>
              <a:rPr lang="en-GB" sz="1800" b="0" i="0" u="none" strike="noStrike" baseline="0" dirty="0">
                <a:solidFill>
                  <a:schemeClr val="accent4">
                    <a:lumMod val="50000"/>
                  </a:schemeClr>
                </a:solidFill>
                <a:latin typeface="Ink Free" panose="03080402000500000000" pitchFamily="66" charset="0"/>
              </a:rPr>
              <a:t> op </a:t>
            </a:r>
            <a:r>
              <a:rPr lang="en-GB" sz="1800" b="0" i="0" u="none" strike="noStrike" baseline="0" dirty="0" err="1">
                <a:solidFill>
                  <a:schemeClr val="accent4">
                    <a:lumMod val="50000"/>
                  </a:schemeClr>
                </a:solidFill>
                <a:latin typeface="Ink Free" panose="03080402000500000000" pitchFamily="66" charset="0"/>
              </a:rPr>
              <a:t>aarde</a:t>
            </a:r>
            <a:r>
              <a:rPr lang="en-GB" sz="1800" b="0" i="0" u="none" strike="noStrike" baseline="0" dirty="0">
                <a:solidFill>
                  <a:schemeClr val="accent4">
                    <a:lumMod val="50000"/>
                  </a:schemeClr>
                </a:solidFill>
                <a:latin typeface="Ink Free" panose="03080402000500000000" pitchFamily="66" charset="0"/>
              </a:rPr>
              <a:t>? </a:t>
            </a:r>
          </a:p>
        </p:txBody>
      </p:sp>
      <p:sp>
        <p:nvSpPr>
          <p:cNvPr id="14" name="Tekstvak 13">
            <a:extLst>
              <a:ext uri="{FF2B5EF4-FFF2-40B4-BE49-F238E27FC236}">
                <a16:creationId xmlns:a16="http://schemas.microsoft.com/office/drawing/2014/main" id="{A359867E-0F85-4627-9498-F2E84ABC7507}"/>
              </a:ext>
            </a:extLst>
          </p:cNvPr>
          <p:cNvSpPr txBox="1"/>
          <p:nvPr/>
        </p:nvSpPr>
        <p:spPr>
          <a:xfrm rot="207671">
            <a:off x="638242" y="3689307"/>
            <a:ext cx="3608323" cy="38388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solidFill>
                  <a:schemeClr val="accent4">
                    <a:lumMod val="50000"/>
                  </a:schemeClr>
                </a:solidFill>
                <a:latin typeface="Ink Free" panose="03080402000500000000" pitchFamily="66" charset="0"/>
              </a:rPr>
              <a:t>Doe </a:t>
            </a:r>
            <a:r>
              <a:rPr lang="en-GB" sz="1800" b="0" i="0" u="none" strike="noStrike" baseline="0" dirty="0" err="1">
                <a:solidFill>
                  <a:schemeClr val="accent4">
                    <a:lumMod val="50000"/>
                  </a:schemeClr>
                </a:solidFill>
                <a:latin typeface="Ink Free" panose="03080402000500000000" pitchFamily="66" charset="0"/>
              </a:rPr>
              <a:t>ik</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ertoe</a:t>
            </a:r>
            <a:r>
              <a:rPr lang="en-GB" sz="1800" b="0" i="0" u="none" strike="noStrike" baseline="0" dirty="0">
                <a:solidFill>
                  <a:schemeClr val="accent4">
                    <a:lumMod val="50000"/>
                  </a:schemeClr>
                </a:solidFill>
                <a:latin typeface="Ink Free" panose="03080402000500000000" pitchFamily="66" charset="0"/>
              </a:rPr>
              <a:t>? Wat is </a:t>
            </a:r>
            <a:r>
              <a:rPr lang="en-GB" sz="1800" b="0" i="0" u="none" strike="noStrike" baseline="0" dirty="0" err="1">
                <a:solidFill>
                  <a:schemeClr val="accent4">
                    <a:lumMod val="50000"/>
                  </a:schemeClr>
                </a:solidFill>
                <a:latin typeface="Ink Free" panose="03080402000500000000" pitchFamily="66" charset="0"/>
              </a:rPr>
              <a:t>mijn</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bijdrage</a:t>
            </a:r>
            <a:r>
              <a:rPr lang="en-GB" sz="1800" b="0" i="0" u="none" strike="noStrike" baseline="0" dirty="0">
                <a:solidFill>
                  <a:schemeClr val="accent4">
                    <a:lumMod val="50000"/>
                  </a:schemeClr>
                </a:solidFill>
                <a:latin typeface="Ink Free" panose="03080402000500000000" pitchFamily="66" charset="0"/>
              </a:rPr>
              <a:t>?</a:t>
            </a:r>
          </a:p>
        </p:txBody>
      </p:sp>
      <p:sp>
        <p:nvSpPr>
          <p:cNvPr id="15" name="Tekstvak 14">
            <a:extLst>
              <a:ext uri="{FF2B5EF4-FFF2-40B4-BE49-F238E27FC236}">
                <a16:creationId xmlns:a16="http://schemas.microsoft.com/office/drawing/2014/main" id="{38A705F5-E84C-4E69-8A1E-DB4438C86D7F}"/>
              </a:ext>
            </a:extLst>
          </p:cNvPr>
          <p:cNvSpPr txBox="1"/>
          <p:nvPr/>
        </p:nvSpPr>
        <p:spPr>
          <a:xfrm>
            <a:off x="1080799" y="4709177"/>
            <a:ext cx="3047387" cy="38388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solidFill>
                  <a:schemeClr val="accent4">
                    <a:lumMod val="50000"/>
                  </a:schemeClr>
                </a:solidFill>
                <a:latin typeface="Ink Free" panose="03080402000500000000" pitchFamily="66" charset="0"/>
              </a:rPr>
              <a:t>Hoe </a:t>
            </a:r>
            <a:r>
              <a:rPr lang="en-GB" sz="1800" b="0" i="0" u="none" strike="noStrike" baseline="0" dirty="0" err="1">
                <a:solidFill>
                  <a:schemeClr val="accent4">
                    <a:lumMod val="50000"/>
                  </a:schemeClr>
                </a:solidFill>
                <a:latin typeface="Ink Free" panose="03080402000500000000" pitchFamily="66" charset="0"/>
              </a:rPr>
              <a:t>ga</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ik</a:t>
            </a:r>
            <a:r>
              <a:rPr lang="en-GB" sz="1800" b="0" i="0" u="none" strike="noStrike" baseline="0" dirty="0">
                <a:solidFill>
                  <a:schemeClr val="accent4">
                    <a:lumMod val="50000"/>
                  </a:schemeClr>
                </a:solidFill>
                <a:latin typeface="Ink Free" panose="03080402000500000000" pitchFamily="66" charset="0"/>
              </a:rPr>
              <a:t> met </a:t>
            </a:r>
            <a:r>
              <a:rPr lang="en-GB" sz="1800" b="0" i="0" u="none" strike="noStrike" baseline="0" dirty="0" err="1">
                <a:solidFill>
                  <a:schemeClr val="accent4">
                    <a:lumMod val="50000"/>
                  </a:schemeClr>
                </a:solidFill>
                <a:latin typeface="Ink Free" panose="03080402000500000000" pitchFamily="66" charset="0"/>
              </a:rPr>
              <a:t>tegenslag</a:t>
            </a:r>
            <a:r>
              <a:rPr lang="en-GB" sz="1800" b="0" i="0" u="none" strike="noStrike" baseline="0" dirty="0">
                <a:solidFill>
                  <a:schemeClr val="accent4">
                    <a:lumMod val="50000"/>
                  </a:schemeClr>
                </a:solidFill>
                <a:latin typeface="Ink Free" panose="03080402000500000000" pitchFamily="66" charset="0"/>
              </a:rPr>
              <a:t> om?</a:t>
            </a:r>
          </a:p>
        </p:txBody>
      </p:sp>
      <p:sp>
        <p:nvSpPr>
          <p:cNvPr id="17" name="Tekstvak 16">
            <a:extLst>
              <a:ext uri="{FF2B5EF4-FFF2-40B4-BE49-F238E27FC236}">
                <a16:creationId xmlns:a16="http://schemas.microsoft.com/office/drawing/2014/main" id="{AD254F5D-21F7-4143-AA8B-FCBFD97D6494}"/>
              </a:ext>
            </a:extLst>
          </p:cNvPr>
          <p:cNvSpPr txBox="1"/>
          <p:nvPr/>
        </p:nvSpPr>
        <p:spPr>
          <a:xfrm>
            <a:off x="188627" y="5190047"/>
            <a:ext cx="3047387" cy="38388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solidFill>
                  <a:schemeClr val="accent4">
                    <a:lumMod val="50000"/>
                  </a:schemeClr>
                </a:solidFill>
                <a:latin typeface="Ink Free" panose="03080402000500000000" pitchFamily="66" charset="0"/>
              </a:rPr>
              <a:t>Hoe </a:t>
            </a:r>
            <a:r>
              <a:rPr lang="en-GB" sz="1800" b="0" i="0" u="none" strike="noStrike" baseline="0" dirty="0" err="1">
                <a:solidFill>
                  <a:schemeClr val="accent4">
                    <a:lumMod val="50000"/>
                  </a:schemeClr>
                </a:solidFill>
                <a:latin typeface="Ink Free" panose="03080402000500000000" pitchFamily="66" charset="0"/>
              </a:rPr>
              <a:t>werkt</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een</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relatie</a:t>
            </a:r>
            <a:r>
              <a:rPr lang="en-GB" sz="1800" b="0" i="0" u="none" strike="noStrike" baseline="0" dirty="0">
                <a:solidFill>
                  <a:schemeClr val="accent4">
                    <a:lumMod val="50000"/>
                  </a:schemeClr>
                </a:solidFill>
                <a:latin typeface="Ink Free" panose="03080402000500000000" pitchFamily="66" charset="0"/>
              </a:rPr>
              <a:t>?</a:t>
            </a:r>
          </a:p>
        </p:txBody>
      </p:sp>
      <p:sp>
        <p:nvSpPr>
          <p:cNvPr id="16" name="Tekstvak 15">
            <a:extLst>
              <a:ext uri="{FF2B5EF4-FFF2-40B4-BE49-F238E27FC236}">
                <a16:creationId xmlns:a16="http://schemas.microsoft.com/office/drawing/2014/main" id="{5450088B-6CFD-4ADC-BCA7-93E1659C3D92}"/>
              </a:ext>
            </a:extLst>
          </p:cNvPr>
          <p:cNvSpPr txBox="1"/>
          <p:nvPr/>
        </p:nvSpPr>
        <p:spPr>
          <a:xfrm rot="20929603">
            <a:off x="1956650" y="5344292"/>
            <a:ext cx="3047387" cy="38388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solidFill>
                  <a:schemeClr val="accent4">
                    <a:lumMod val="50000"/>
                  </a:schemeClr>
                </a:solidFill>
                <a:latin typeface="Ink Free" panose="03080402000500000000" pitchFamily="66" charset="0"/>
              </a:rPr>
              <a:t>Hoe </a:t>
            </a:r>
            <a:r>
              <a:rPr lang="en-GB" sz="1800" b="0" i="0" u="none" strike="noStrike" baseline="0" dirty="0" err="1">
                <a:solidFill>
                  <a:schemeClr val="accent4">
                    <a:lumMod val="50000"/>
                  </a:schemeClr>
                </a:solidFill>
                <a:latin typeface="Ink Free" panose="03080402000500000000" pitchFamily="66" charset="0"/>
              </a:rPr>
              <a:t>zien</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anderen</a:t>
            </a:r>
            <a:r>
              <a:rPr lang="en-GB" sz="1800" b="0" i="0" u="none" strike="noStrike" baseline="0" dirty="0">
                <a:solidFill>
                  <a:schemeClr val="accent4">
                    <a:lumMod val="50000"/>
                  </a:schemeClr>
                </a:solidFill>
                <a:latin typeface="Ink Free" panose="03080402000500000000" pitchFamily="66" charset="0"/>
              </a:rPr>
              <a:t> </a:t>
            </a:r>
            <a:r>
              <a:rPr lang="en-GB" sz="1800" b="0" i="0" u="none" strike="noStrike" baseline="0" dirty="0" err="1">
                <a:solidFill>
                  <a:schemeClr val="accent4">
                    <a:lumMod val="50000"/>
                  </a:schemeClr>
                </a:solidFill>
                <a:latin typeface="Ink Free" panose="03080402000500000000" pitchFamily="66" charset="0"/>
              </a:rPr>
              <a:t>mij</a:t>
            </a:r>
            <a:r>
              <a:rPr lang="en-GB" sz="1800" b="0" i="0" u="none" strike="noStrike" baseline="0" dirty="0">
                <a:solidFill>
                  <a:schemeClr val="accent4">
                    <a:lumMod val="50000"/>
                  </a:schemeClr>
                </a:solidFill>
                <a:latin typeface="Ink Free" panose="03080402000500000000" pitchFamily="66" charset="0"/>
              </a:rPr>
              <a:t>?</a:t>
            </a:r>
          </a:p>
        </p:txBody>
      </p:sp>
    </p:spTree>
    <p:extLst>
      <p:ext uri="{BB962C8B-B14F-4D97-AF65-F5344CB8AC3E}">
        <p14:creationId xmlns:p14="http://schemas.microsoft.com/office/powerpoint/2010/main" val="368619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5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15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5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grpId="0" nodeType="afterEffect">
                                  <p:stCondLst>
                                    <p:cond delay="15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6000"/>
                            </p:stCondLst>
                            <p:childTnLst>
                              <p:par>
                                <p:cTn id="20" presetID="1" presetClass="entr" presetSubtype="0" fill="hold" grpId="0" nodeType="afterEffect">
                                  <p:stCondLst>
                                    <p:cond delay="1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7500"/>
                            </p:stCondLst>
                            <p:childTnLst>
                              <p:par>
                                <p:cTn id="23" presetID="1" presetClass="entr" presetSubtype="0" fill="hold" grpId="0" nodeType="afterEffect">
                                  <p:stCondLst>
                                    <p:cond delay="150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grpId="0" nodeType="afterEffect">
                                  <p:stCondLst>
                                    <p:cond delay="100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9" grpId="0"/>
      <p:bldP spid="10" grpId="0"/>
      <p:bldP spid="11" grpId="0"/>
      <p:bldP spid="13" grpId="0"/>
      <p:bldP spid="14" grpId="0"/>
      <p:bldP spid="15" grpId="0"/>
      <p:bldP spid="17"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nl-NL" noProof="0" dirty="0"/>
              <a:t>3. Coaching en Ouderschap</a:t>
            </a:r>
          </a:p>
        </p:txBody>
      </p:sp>
      <p:sp>
        <p:nvSpPr>
          <p:cNvPr id="37" name="TextBox 52">
            <a:extLst>
              <a:ext uri="{FF2B5EF4-FFF2-40B4-BE49-F238E27FC236}">
                <a16:creationId xmlns:a16="http://schemas.microsoft.com/office/drawing/2014/main" id="{7DCA6F4A-9D2C-4A5D-BB1B-FA196FD548A4}"/>
              </a:ext>
            </a:extLst>
          </p:cNvPr>
          <p:cNvSpPr txBox="1"/>
          <p:nvPr/>
        </p:nvSpPr>
        <p:spPr>
          <a:xfrm>
            <a:off x="5217396" y="2371051"/>
            <a:ext cx="901823" cy="276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FFFFFF"/>
                </a:solidFill>
              </a:defRPr>
            </a:lvl1pPr>
          </a:lstStyle>
          <a:p>
            <a:r>
              <a:rPr sz="1350" dirty="0"/>
              <a:t>     </a:t>
            </a:r>
          </a:p>
        </p:txBody>
      </p:sp>
      <p:graphicFrame>
        <p:nvGraphicFramePr>
          <p:cNvPr id="29" name="Tabel 28">
            <a:extLst>
              <a:ext uri="{FF2B5EF4-FFF2-40B4-BE49-F238E27FC236}">
                <a16:creationId xmlns:a16="http://schemas.microsoft.com/office/drawing/2014/main" id="{488818F9-9B6E-4364-89C2-6759CBA58359}"/>
              </a:ext>
            </a:extLst>
          </p:cNvPr>
          <p:cNvGraphicFramePr>
            <a:graphicFrameLocks noGrp="1"/>
          </p:cNvGraphicFramePr>
          <p:nvPr/>
        </p:nvGraphicFramePr>
        <p:xfrm>
          <a:off x="707804" y="2648048"/>
          <a:ext cx="3218801" cy="3409383"/>
        </p:xfrm>
        <a:graphic>
          <a:graphicData uri="http://schemas.openxmlformats.org/drawingml/2006/table">
            <a:tbl>
              <a:tblPr firstRow="1" bandRow="1">
                <a:tableStyleId>{F5AB1C69-6EDB-4FF4-983F-18BD219EF322}</a:tableStyleId>
              </a:tblPr>
              <a:tblGrid>
                <a:gridCol w="3218801">
                  <a:extLst>
                    <a:ext uri="{9D8B030D-6E8A-4147-A177-3AD203B41FA5}">
                      <a16:colId xmlns:a16="http://schemas.microsoft.com/office/drawing/2014/main" val="783858337"/>
                    </a:ext>
                  </a:extLst>
                </a:gridCol>
              </a:tblGrid>
              <a:tr h="605223">
                <a:tc>
                  <a:txBody>
                    <a:bodyPr/>
                    <a:lstStyle/>
                    <a:p>
                      <a:pPr algn="ctr"/>
                      <a:r>
                        <a:rPr lang="nl-NL" sz="2000" noProof="0" dirty="0"/>
                        <a:t>Doelen ouders / coaches</a:t>
                      </a:r>
                      <a:endParaRPr lang="nl-NL" sz="2000" noProof="0" dirty="0">
                        <a:latin typeface="Ink Free" panose="03080402000500000000" pitchFamily="66" charset="0"/>
                      </a:endParaRPr>
                    </a:p>
                  </a:txBody>
                  <a:tcPr>
                    <a:solidFill>
                      <a:srgbClr val="0046D2"/>
                    </a:solidFill>
                  </a:tcPr>
                </a:tc>
                <a:extLst>
                  <a:ext uri="{0D108BD9-81ED-4DB2-BD59-A6C34878D82A}">
                    <a16:rowId xmlns:a16="http://schemas.microsoft.com/office/drawing/2014/main" val="3497737042"/>
                  </a:ext>
                </a:extLst>
              </a:tr>
              <a:tr h="2467447">
                <a:tc>
                  <a:txBody>
                    <a:bodyPr/>
                    <a:lstStyle/>
                    <a:p>
                      <a:pPr marL="0" indent="0" algn="ctr">
                        <a:lnSpc>
                          <a:spcPct val="100000"/>
                        </a:lnSpc>
                        <a:spcAft>
                          <a:spcPts val="1200"/>
                        </a:spcAft>
                        <a:buNone/>
                      </a:pPr>
                      <a:endParaRPr lang="nl-NL" sz="800" noProof="0" dirty="0">
                        <a:effectLst/>
                      </a:endParaRPr>
                    </a:p>
                    <a:p>
                      <a:pPr marL="0" indent="0" algn="ctr">
                        <a:lnSpc>
                          <a:spcPct val="100000"/>
                        </a:lnSpc>
                        <a:spcAft>
                          <a:spcPts val="1200"/>
                        </a:spcAft>
                        <a:buNone/>
                      </a:pPr>
                      <a:r>
                        <a:rPr lang="nl-NL" sz="2000" noProof="0" dirty="0">
                          <a:effectLst/>
                        </a:rPr>
                        <a:t>Stimuleer positieve identiteitsformatie</a:t>
                      </a:r>
                    </a:p>
                    <a:p>
                      <a:pPr marL="0" indent="0" algn="ctr">
                        <a:lnSpc>
                          <a:spcPct val="100000"/>
                        </a:lnSpc>
                        <a:spcAft>
                          <a:spcPts val="1200"/>
                        </a:spcAft>
                        <a:buNone/>
                      </a:pPr>
                      <a:r>
                        <a:rPr lang="nl-NL" sz="2000" noProof="0" dirty="0">
                          <a:effectLst/>
                        </a:rPr>
                        <a:t>Bied positieve bekrachtiging</a:t>
                      </a:r>
                    </a:p>
                    <a:p>
                      <a:pPr marL="0" indent="0" algn="ctr">
                        <a:lnSpc>
                          <a:spcPct val="100000"/>
                        </a:lnSpc>
                        <a:spcAft>
                          <a:spcPts val="1200"/>
                        </a:spcAft>
                        <a:buNone/>
                      </a:pPr>
                      <a:r>
                        <a:rPr lang="nl-NL" sz="2000" noProof="0" dirty="0">
                          <a:effectLst/>
                        </a:rPr>
                        <a:t>Grenzen stellen </a:t>
                      </a:r>
                    </a:p>
                    <a:p>
                      <a:pPr marL="0" indent="0" algn="ctr">
                        <a:lnSpc>
                          <a:spcPct val="100000"/>
                        </a:lnSpc>
                        <a:spcAft>
                          <a:spcPts val="1200"/>
                        </a:spcAft>
                        <a:buNone/>
                      </a:pPr>
                      <a:r>
                        <a:rPr lang="nl-NL" sz="2000" noProof="0" dirty="0">
                          <a:effectLst/>
                        </a:rPr>
                        <a:t>Stimuleer persoonlijke groei</a:t>
                      </a:r>
                      <a:r>
                        <a:rPr lang="nl-NL" sz="2000" noProof="0" dirty="0"/>
                        <a:t> </a:t>
                      </a:r>
                    </a:p>
                    <a:p>
                      <a:pPr algn="ctr"/>
                      <a:endParaRPr lang="nl-NL" sz="2000" noProof="0" dirty="0">
                        <a:latin typeface="Ink Free" panose="03080402000500000000" pitchFamily="66" charset="0"/>
                      </a:endParaRPr>
                    </a:p>
                  </a:txBody>
                  <a:tcPr>
                    <a:solidFill>
                      <a:srgbClr val="6699FF"/>
                    </a:solidFill>
                  </a:tcPr>
                </a:tc>
                <a:extLst>
                  <a:ext uri="{0D108BD9-81ED-4DB2-BD59-A6C34878D82A}">
                    <a16:rowId xmlns:a16="http://schemas.microsoft.com/office/drawing/2014/main" val="1638795784"/>
                  </a:ext>
                </a:extLst>
              </a:tr>
            </a:tbl>
          </a:graphicData>
        </a:graphic>
      </p:graphicFrame>
      <p:graphicFrame>
        <p:nvGraphicFramePr>
          <p:cNvPr id="38" name="Tabel 37">
            <a:extLst>
              <a:ext uri="{FF2B5EF4-FFF2-40B4-BE49-F238E27FC236}">
                <a16:creationId xmlns:a16="http://schemas.microsoft.com/office/drawing/2014/main" id="{C198E148-09A3-42C3-B126-1F7DEBA98BDA}"/>
              </a:ext>
            </a:extLst>
          </p:cNvPr>
          <p:cNvGraphicFramePr>
            <a:graphicFrameLocks noGrp="1"/>
          </p:cNvGraphicFramePr>
          <p:nvPr/>
        </p:nvGraphicFramePr>
        <p:xfrm>
          <a:off x="4414236" y="2677018"/>
          <a:ext cx="3218801" cy="3409383"/>
        </p:xfrm>
        <a:graphic>
          <a:graphicData uri="http://schemas.openxmlformats.org/drawingml/2006/table">
            <a:tbl>
              <a:tblPr firstRow="1" bandRow="1">
                <a:tableStyleId>{F5AB1C69-6EDB-4FF4-983F-18BD219EF322}</a:tableStyleId>
              </a:tblPr>
              <a:tblGrid>
                <a:gridCol w="3218801">
                  <a:extLst>
                    <a:ext uri="{9D8B030D-6E8A-4147-A177-3AD203B41FA5}">
                      <a16:colId xmlns:a16="http://schemas.microsoft.com/office/drawing/2014/main" val="783858337"/>
                    </a:ext>
                  </a:extLst>
                </a:gridCol>
              </a:tblGrid>
              <a:tr h="664642">
                <a:tc>
                  <a:txBody>
                    <a:bodyPr/>
                    <a:lstStyle/>
                    <a:p>
                      <a:pPr algn="ctr"/>
                      <a:r>
                        <a:rPr lang="nl-NL" sz="2000" noProof="0" dirty="0"/>
                        <a:t>Vaardigheden jeugd</a:t>
                      </a:r>
                      <a:endParaRPr lang="nl-NL" sz="2000" noProof="0" dirty="0">
                        <a:latin typeface="Ink Free" panose="03080402000500000000" pitchFamily="66" charset="0"/>
                      </a:endParaRPr>
                    </a:p>
                  </a:txBody>
                  <a:tcPr>
                    <a:solidFill>
                      <a:srgbClr val="006600"/>
                    </a:solidFill>
                  </a:tcPr>
                </a:tc>
                <a:extLst>
                  <a:ext uri="{0D108BD9-81ED-4DB2-BD59-A6C34878D82A}">
                    <a16:rowId xmlns:a16="http://schemas.microsoft.com/office/drawing/2014/main" val="3497737042"/>
                  </a:ext>
                </a:extLst>
              </a:tr>
              <a:tr h="2744741">
                <a:tc>
                  <a:txBody>
                    <a:bodyPr/>
                    <a:lstStyle/>
                    <a:p>
                      <a:pPr marL="0" indent="0" algn="ctr">
                        <a:lnSpc>
                          <a:spcPct val="100000"/>
                        </a:lnSpc>
                        <a:spcAft>
                          <a:spcPts val="1200"/>
                        </a:spcAft>
                        <a:buNone/>
                      </a:pPr>
                      <a:endParaRPr lang="nl-NL" sz="800" noProof="0" dirty="0">
                        <a:effectLst/>
                      </a:endParaRPr>
                    </a:p>
                    <a:p>
                      <a:pPr marL="0" indent="0" algn="ctr">
                        <a:lnSpc>
                          <a:spcPct val="100000"/>
                        </a:lnSpc>
                        <a:spcAft>
                          <a:spcPts val="1200"/>
                        </a:spcAft>
                        <a:buNone/>
                      </a:pPr>
                      <a:r>
                        <a:rPr lang="nl-NL" sz="2000" noProof="0" dirty="0">
                          <a:effectLst/>
                        </a:rPr>
                        <a:t>Omgaan met emoties </a:t>
                      </a:r>
                    </a:p>
                    <a:p>
                      <a:pPr marL="0" indent="0" algn="ctr">
                        <a:lnSpc>
                          <a:spcPct val="100000"/>
                        </a:lnSpc>
                        <a:spcAft>
                          <a:spcPts val="1200"/>
                        </a:spcAft>
                        <a:buNone/>
                      </a:pPr>
                      <a:r>
                        <a:rPr lang="nl-NL" sz="2000" noProof="0" dirty="0">
                          <a:effectLst/>
                        </a:rPr>
                        <a:t>Ontwikkelen van empathie</a:t>
                      </a:r>
                    </a:p>
                    <a:p>
                      <a:pPr marL="0" indent="0" algn="ctr">
                        <a:lnSpc>
                          <a:spcPct val="100000"/>
                        </a:lnSpc>
                        <a:spcAft>
                          <a:spcPts val="1200"/>
                        </a:spcAft>
                        <a:buNone/>
                      </a:pPr>
                      <a:r>
                        <a:rPr lang="nl-NL" sz="2000" noProof="0" dirty="0">
                          <a:effectLst/>
                        </a:rPr>
                        <a:t>Ontwikkelen van team skills</a:t>
                      </a:r>
                    </a:p>
                    <a:p>
                      <a:pPr marL="0" indent="0" algn="ctr">
                        <a:lnSpc>
                          <a:spcPct val="100000"/>
                        </a:lnSpc>
                        <a:spcAft>
                          <a:spcPts val="1200"/>
                        </a:spcAft>
                        <a:buNone/>
                      </a:pPr>
                      <a:r>
                        <a:rPr lang="nl-NL" sz="2000" noProof="0" dirty="0">
                          <a:effectLst/>
                        </a:rPr>
                        <a:t>Herkennen stereotypering</a:t>
                      </a:r>
                      <a:endParaRPr lang="nl-NL" sz="2000" noProof="0" dirty="0"/>
                    </a:p>
                    <a:p>
                      <a:pPr algn="ctr"/>
                      <a:endParaRPr lang="nl-NL" sz="2000" noProof="0" dirty="0">
                        <a:latin typeface="Ink Free" panose="03080402000500000000" pitchFamily="66" charset="0"/>
                      </a:endParaRPr>
                    </a:p>
                  </a:txBody>
                  <a:tcPr>
                    <a:solidFill>
                      <a:srgbClr val="3DC360"/>
                    </a:solidFill>
                  </a:tcPr>
                </a:tc>
                <a:extLst>
                  <a:ext uri="{0D108BD9-81ED-4DB2-BD59-A6C34878D82A}">
                    <a16:rowId xmlns:a16="http://schemas.microsoft.com/office/drawing/2014/main" val="1638795784"/>
                  </a:ext>
                </a:extLst>
              </a:tr>
            </a:tbl>
          </a:graphicData>
        </a:graphic>
      </p:graphicFrame>
    </p:spTree>
    <p:extLst>
      <p:ext uri="{BB962C8B-B14F-4D97-AF65-F5344CB8AC3E}">
        <p14:creationId xmlns:p14="http://schemas.microsoft.com/office/powerpoint/2010/main" val="309279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37"/>
                                        </p:tgtEl>
                                        <p:attrNameLst>
                                          <p:attrName>style.visibility</p:attrName>
                                        </p:attrNameLst>
                                      </p:cBhvr>
                                      <p:to>
                                        <p:strVal val="visible"/>
                                      </p:to>
                                    </p:set>
                                    <p:animEffect transition="in" filter="wipe(left)">
                                      <p:cBhvr>
                                        <p:cTn id="7" dur="4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908797" y="2308244"/>
            <a:ext cx="374266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Presenteer je rolmodel</a:t>
            </a:r>
            <a:r>
              <a:rPr dirty="0">
                <a:solidFill>
                  <a:schemeClr val="tx1">
                    <a:lumMod val="75000"/>
                    <a:lumOff val="25000"/>
                  </a:schemeClr>
                </a:solidFill>
              </a:rPr>
              <a:t>     </a:t>
            </a: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3 andere kenmerken van jouw rolmodel</a:t>
            </a:r>
            <a:r>
              <a:rPr dirty="0">
                <a:solidFill>
                  <a:schemeClr val="tx1">
                    <a:lumMod val="75000"/>
                    <a:lumOff val="25000"/>
                  </a:schemeClr>
                </a:solidFill>
              </a:rPr>
              <a:t>     </a:t>
            </a:r>
          </a:p>
        </p:txBody>
      </p:sp>
      <p:sp>
        <p:nvSpPr>
          <p:cNvPr id="35" name="TextBox 52">
            <a:extLst>
              <a:ext uri="{FF2B5EF4-FFF2-40B4-BE49-F238E27FC236}">
                <a16:creationId xmlns:a16="http://schemas.microsoft.com/office/drawing/2014/main" id="{BD993792-9DAB-4D20-A18F-967B178D09CB}"/>
              </a:ext>
            </a:extLst>
          </p:cNvPr>
          <p:cNvSpPr txBox="1"/>
          <p:nvPr/>
        </p:nvSpPr>
        <p:spPr>
          <a:xfrm>
            <a:off x="759421" y="5818390"/>
            <a:ext cx="2861026" cy="900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Hoe kan jouw rolmodel helpen deze nadelen te bestrijden</a:t>
            </a:r>
            <a:r>
              <a:rPr dirty="0">
                <a:solidFill>
                  <a:schemeClr val="tx1">
                    <a:lumMod val="75000"/>
                    <a:lumOff val="25000"/>
                  </a:schemeClr>
                </a:solidFill>
              </a:rPr>
              <a:t>     </a:t>
            </a: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3 grote nadelen voor jeugd tegenwoordig</a:t>
            </a:r>
            <a:r>
              <a:rPr dirty="0">
                <a:solidFill>
                  <a:schemeClr val="tx1">
                    <a:lumMod val="75000"/>
                    <a:lumOff val="25000"/>
                  </a:schemeClr>
                </a:solidFill>
              </a:rPr>
              <a:t>     </a:t>
            </a:r>
          </a:p>
        </p:txBody>
      </p:sp>
      <p:sp>
        <p:nvSpPr>
          <p:cNvPr id="39" name="TextBox 52">
            <a:extLst>
              <a:ext uri="{FF2B5EF4-FFF2-40B4-BE49-F238E27FC236}">
                <a16:creationId xmlns:a16="http://schemas.microsoft.com/office/drawing/2014/main" id="{08D2C4F2-DA01-4B98-A17B-8AFC346D1439}"/>
              </a:ext>
            </a:extLst>
          </p:cNvPr>
          <p:cNvSpPr txBox="1"/>
          <p:nvPr/>
        </p:nvSpPr>
        <p:spPr>
          <a:xfrm>
            <a:off x="6647866" y="4002323"/>
            <a:ext cx="271614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Beschrijf waarom</a:t>
            </a:r>
            <a:r>
              <a:rPr dirty="0">
                <a:solidFill>
                  <a:schemeClr val="tx1">
                    <a:lumMod val="75000"/>
                    <a:lumOff val="25000"/>
                  </a:schemeClr>
                </a:solidFill>
              </a:rPr>
              <a:t>     </a:t>
            </a: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Meest invloedrijke persoon</a:t>
            </a:r>
            <a:endParaRPr dirty="0">
              <a:solidFill>
                <a:schemeClr val="tx1">
                  <a:lumMod val="75000"/>
                  <a:lumOff val="25000"/>
                </a:schemeClr>
              </a:solidFill>
            </a:endParaRP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normAutofit/>
          </a:bodyPr>
          <a:lstStyle/>
          <a:p>
            <a:r>
              <a:rPr lang="nl-NL" noProof="0" dirty="0"/>
              <a:t>Coaching en opvoeding: Oefening</a:t>
            </a:r>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28</a:t>
            </a:fld>
            <a:endParaRPr lang="en-US" dirty="0"/>
          </a:p>
        </p:txBody>
      </p:sp>
      <p:sp>
        <p:nvSpPr>
          <p:cNvPr id="34" name="Текстово поле 33">
            <a:extLst>
              <a:ext uri="{FF2B5EF4-FFF2-40B4-BE49-F238E27FC236}">
                <a16:creationId xmlns:a16="http://schemas.microsoft.com/office/drawing/2014/main" id="{64DCE1C1-BDAC-4CF4-8446-B7892D3AEE8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7104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1CDBD9-D4BB-462F-ABA1-67A01D5410FB}"/>
              </a:ext>
            </a:extLst>
          </p:cNvPr>
          <p:cNvSpPr>
            <a:spLocks noGrp="1"/>
          </p:cNvSpPr>
          <p:nvPr>
            <p:ph type="title"/>
          </p:nvPr>
        </p:nvSpPr>
        <p:spPr>
          <a:xfrm>
            <a:off x="685800" y="1943100"/>
            <a:ext cx="4148528" cy="514350"/>
          </a:xfrm>
        </p:spPr>
        <p:txBody>
          <a:bodyPr>
            <a:normAutofit fontScale="90000"/>
          </a:bodyPr>
          <a:lstStyle/>
          <a:p>
            <a:r>
              <a:rPr lang="en-GB" dirty="0"/>
              <a:t>4. </a:t>
            </a:r>
            <a:r>
              <a:rPr lang="en-GB" dirty="0" err="1"/>
              <a:t>Oefening</a:t>
            </a:r>
            <a:r>
              <a:rPr lang="en-GB" dirty="0"/>
              <a:t> M&amp;M’s </a:t>
            </a:r>
            <a:r>
              <a:rPr lang="en-GB" dirty="0" err="1"/>
              <a:t>emotiespel</a:t>
            </a:r>
            <a:endParaRPr lang="en-GB" dirty="0"/>
          </a:p>
        </p:txBody>
      </p:sp>
      <p:sp>
        <p:nvSpPr>
          <p:cNvPr id="16" name="Tekstvak 15">
            <a:extLst>
              <a:ext uri="{FF2B5EF4-FFF2-40B4-BE49-F238E27FC236}">
                <a16:creationId xmlns:a16="http://schemas.microsoft.com/office/drawing/2014/main" id="{36441BB6-0916-4B39-812F-5447D865829F}"/>
              </a:ext>
            </a:extLst>
          </p:cNvPr>
          <p:cNvSpPr txBox="1"/>
          <p:nvPr/>
        </p:nvSpPr>
        <p:spPr>
          <a:xfrm>
            <a:off x="4959459" y="5909284"/>
            <a:ext cx="4581369" cy="304827"/>
          </a:xfrm>
          <a:prstGeom prst="rect">
            <a:avLst/>
          </a:prstGeom>
          <a:noFill/>
        </p:spPr>
        <p:txBody>
          <a:bodyPr wrap="square">
            <a:spAutoFit/>
          </a:bodyPr>
          <a:lstStyle/>
          <a:p>
            <a:pPr>
              <a:lnSpc>
                <a:spcPct val="107000"/>
              </a:lnSpc>
              <a:spcAft>
                <a:spcPts val="600"/>
              </a:spcAft>
            </a:pPr>
            <a:r>
              <a:rPr lang="nl-NL" sz="1350" i="1" dirty="0">
                <a:latin typeface="Calibri" panose="020F0502020204030204" pitchFamily="34" charset="0"/>
                <a:ea typeface="Calibri" panose="020F0502020204030204" pitchFamily="34" charset="0"/>
                <a:cs typeface="Times New Roman" panose="02020603050405020304" pitchFamily="18" charset="0"/>
              </a:rPr>
              <a:t>Naar: </a:t>
            </a:r>
            <a:r>
              <a:rPr lang="nl-NL" sz="1350" i="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https://hope4hurtingkids.com</a:t>
            </a:r>
            <a:endParaRPr lang="en-GB"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Tekstvak 14">
            <a:extLst>
              <a:ext uri="{FF2B5EF4-FFF2-40B4-BE49-F238E27FC236}">
                <a16:creationId xmlns:a16="http://schemas.microsoft.com/office/drawing/2014/main" id="{CE99CAE4-55F7-40A7-B1AE-BCF8D5C2B800}"/>
              </a:ext>
            </a:extLst>
          </p:cNvPr>
          <p:cNvSpPr txBox="1"/>
          <p:nvPr/>
        </p:nvSpPr>
        <p:spPr>
          <a:xfrm>
            <a:off x="685800" y="2712252"/>
            <a:ext cx="3627620" cy="2126864"/>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nl-NL" dirty="0"/>
              <a:t>Vul het formulier in</a:t>
            </a:r>
          </a:p>
          <a:p>
            <a:pPr marL="214313" indent="-214313">
              <a:lnSpc>
                <a:spcPct val="150000"/>
              </a:lnSpc>
              <a:buFont typeface="Arial" panose="020B0604020202020204" pitchFamily="34" charset="0"/>
              <a:buChar char="•"/>
            </a:pPr>
            <a:r>
              <a:rPr lang="nl-NL" dirty="0"/>
              <a:t>Eet de bijbehorende M&amp;M op als de kleur is ingevuld</a:t>
            </a:r>
          </a:p>
          <a:p>
            <a:pPr marL="214313" indent="-214313">
              <a:lnSpc>
                <a:spcPct val="150000"/>
              </a:lnSpc>
              <a:buFont typeface="Arial" panose="020B0604020202020204" pitchFamily="34" charset="0"/>
              <a:buChar char="•"/>
            </a:pPr>
            <a:r>
              <a:rPr lang="nl-NL" dirty="0"/>
              <a:t>Maak duo’s</a:t>
            </a:r>
          </a:p>
          <a:p>
            <a:pPr marL="214313" indent="-214313">
              <a:lnSpc>
                <a:spcPct val="150000"/>
              </a:lnSpc>
              <a:buFont typeface="Arial" panose="020B0604020202020204" pitchFamily="34" charset="0"/>
              <a:buChar char="•"/>
            </a:pPr>
            <a:r>
              <a:rPr lang="nl-NL" dirty="0"/>
              <a:t>Bespreek antwoorden</a:t>
            </a:r>
          </a:p>
        </p:txBody>
      </p:sp>
      <p:pic>
        <p:nvPicPr>
          <p:cNvPr id="4" name="Afbeelding 3">
            <a:extLst>
              <a:ext uri="{FF2B5EF4-FFF2-40B4-BE49-F238E27FC236}">
                <a16:creationId xmlns:a16="http://schemas.microsoft.com/office/drawing/2014/main" id="{D95D9F70-BE45-4575-BAED-C7BA268E7E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9458" y="1642084"/>
            <a:ext cx="3498742" cy="4267200"/>
          </a:xfrm>
          <a:prstGeom prst="rect">
            <a:avLst/>
          </a:prstGeom>
        </p:spPr>
      </p:pic>
      <p:sp>
        <p:nvSpPr>
          <p:cNvPr id="8" name="Текстово поле 33">
            <a:extLst>
              <a:ext uri="{FF2B5EF4-FFF2-40B4-BE49-F238E27FC236}">
                <a16:creationId xmlns:a16="http://schemas.microsoft.com/office/drawing/2014/main" id="{3FA5D39A-0A64-48C0-919B-701DD2940DA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290910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338EE-9122-4D5E-B998-3F436BD44A3B}"/>
              </a:ext>
            </a:extLst>
          </p:cNvPr>
          <p:cNvSpPr>
            <a:spLocks noGrp="1"/>
          </p:cNvSpPr>
          <p:nvPr>
            <p:ph type="title"/>
          </p:nvPr>
        </p:nvSpPr>
        <p:spPr/>
        <p:txBody>
          <a:bodyPr>
            <a:normAutofit/>
          </a:bodyPr>
          <a:lstStyle/>
          <a:p>
            <a:r>
              <a:rPr lang="nl-NL" sz="3200" b="0" noProof="0" dirty="0"/>
              <a:t>Programma</a:t>
            </a:r>
            <a:endParaRPr lang="nl-NL" noProof="0" dirty="0"/>
          </a:p>
        </p:txBody>
      </p:sp>
      <p:sp>
        <p:nvSpPr>
          <p:cNvPr id="76" name="TextBox 34">
            <a:extLst>
              <a:ext uri="{FF2B5EF4-FFF2-40B4-BE49-F238E27FC236}">
                <a16:creationId xmlns:a16="http://schemas.microsoft.com/office/drawing/2014/main" id="{85D52616-D54E-48DD-8C85-2AA6AB9D90DF}"/>
              </a:ext>
            </a:extLst>
          </p:cNvPr>
          <p:cNvSpPr txBox="1"/>
          <p:nvPr/>
        </p:nvSpPr>
        <p:spPr>
          <a:xfrm>
            <a:off x="5109128" y="2360798"/>
            <a:ext cx="852729" cy="450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3300">
                <a:solidFill>
                  <a:srgbClr val="F77F00"/>
                </a:solidFill>
                <a:latin typeface="Bellota Regular"/>
                <a:ea typeface="Bellota Regular"/>
                <a:cs typeface="Bellota Regular"/>
                <a:sym typeface="Bellota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75" b="0" i="0" u="none" strike="noStrike" kern="1200" cap="none" spc="0" normalizeH="0" baseline="0" noProof="0" dirty="0">
              <a:ln>
                <a:noFill/>
              </a:ln>
              <a:solidFill>
                <a:srgbClr val="F77F00"/>
              </a:solidFill>
              <a:effectLst/>
              <a:uLnTx/>
              <a:uFillTx/>
              <a:latin typeface="Bellota Regular"/>
              <a:sym typeface="Bellota Regular"/>
            </a:endParaRPr>
          </a:p>
        </p:txBody>
      </p:sp>
      <p:sp>
        <p:nvSpPr>
          <p:cNvPr id="79" name="Freeform 16">
            <a:extLst>
              <a:ext uri="{FF2B5EF4-FFF2-40B4-BE49-F238E27FC236}">
                <a16:creationId xmlns:a16="http://schemas.microsoft.com/office/drawing/2014/main" id="{85FD85E7-4C92-4E8E-8B24-43DDF1CB1094}"/>
              </a:ext>
            </a:extLst>
          </p:cNvPr>
          <p:cNvSpPr/>
          <p:nvPr/>
        </p:nvSpPr>
        <p:spPr>
          <a:xfrm>
            <a:off x="4834409" y="5440275"/>
            <a:ext cx="335399" cy="373980"/>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latin typeface="Calibri"/>
                <a:ea typeface="Calibri"/>
                <a:cs typeface="Calibri"/>
                <a:sym typeface="Calibri"/>
              </a:defRPr>
            </a:pPr>
            <a:endParaRPr kumimoji="0" lang="nl-NL" sz="1350" b="0" i="0" u="none" strike="noStrike" kern="1200" cap="none" spc="0" normalizeH="0" baseline="0" noProof="0" dirty="0">
              <a:ln>
                <a:noFill/>
              </a:ln>
              <a:solidFill>
                <a:srgbClr val="000000"/>
              </a:solidFill>
              <a:effectLst/>
              <a:uLnTx/>
              <a:uFillTx/>
              <a:latin typeface="Calibri"/>
              <a:cs typeface="Calibri"/>
              <a:sym typeface="Calibri"/>
            </a:endParaRPr>
          </a:p>
        </p:txBody>
      </p:sp>
      <p:sp>
        <p:nvSpPr>
          <p:cNvPr id="6" name="Текстово поле 11">
            <a:extLst>
              <a:ext uri="{FF2B5EF4-FFF2-40B4-BE49-F238E27FC236}">
                <a16:creationId xmlns:a16="http://schemas.microsoft.com/office/drawing/2014/main" id="{F830B2B2-506F-440E-B51B-A0E3767EAB4E}"/>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1</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7" name="Content Placeholder 19">
            <a:extLst>
              <a:ext uri="{FF2B5EF4-FFF2-40B4-BE49-F238E27FC236}">
                <a16:creationId xmlns:a16="http://schemas.microsoft.com/office/drawing/2014/main" id="{5457A62E-8ACE-4403-AC34-42A1D7CF5D52}"/>
              </a:ext>
            </a:extLst>
          </p:cNvPr>
          <p:cNvSpPr>
            <a:spLocks noGrp="1"/>
          </p:cNvSpPr>
          <p:nvPr>
            <p:ph idx="1"/>
          </p:nvPr>
        </p:nvSpPr>
        <p:spPr>
          <a:xfrm>
            <a:off x="685800" y="2360798"/>
            <a:ext cx="4883150" cy="3611563"/>
          </a:xfrm>
        </p:spPr>
        <p:txBody>
          <a:bodyPr/>
          <a:lstStyle/>
          <a:p>
            <a:pPr marL="457200" indent="-457200">
              <a:buFont typeface="+mj-lt"/>
              <a:buAutoNum type="arabicPeriod"/>
            </a:pPr>
            <a:r>
              <a:rPr lang="nl-NL" noProof="0" dirty="0"/>
              <a:t>Inleiding</a:t>
            </a:r>
          </a:p>
          <a:p>
            <a:pPr marL="457200" indent="-457200">
              <a:buFont typeface="+mj-lt"/>
              <a:buAutoNum type="arabicPeriod"/>
            </a:pPr>
            <a:r>
              <a:rPr lang="nl-NL" noProof="0" dirty="0"/>
              <a:t>Radicalisering</a:t>
            </a:r>
          </a:p>
          <a:p>
            <a:pPr marL="457200" indent="-457200">
              <a:buFont typeface="+mj-lt"/>
              <a:buAutoNum type="arabicPeriod"/>
            </a:pPr>
            <a:r>
              <a:rPr lang="nl-NL" noProof="0" dirty="0"/>
              <a:t>Coaching en ouderschap</a:t>
            </a:r>
          </a:p>
          <a:p>
            <a:pPr marL="457200" indent="-457200">
              <a:buFont typeface="+mj-lt"/>
              <a:buAutoNum type="arabicPeriod"/>
            </a:pPr>
            <a:r>
              <a:rPr lang="nl-NL" noProof="0" dirty="0"/>
              <a:t>Oefeningen</a:t>
            </a:r>
          </a:p>
          <a:p>
            <a:pPr marL="457200" indent="-457200">
              <a:buFont typeface="+mj-lt"/>
              <a:buAutoNum type="arabicPeriod"/>
            </a:pPr>
            <a:r>
              <a:rPr lang="nl-NL" noProof="0" dirty="0"/>
              <a:t>Extra informatie</a:t>
            </a:r>
          </a:p>
          <a:p>
            <a:pPr marL="457200" indent="-457200">
              <a:buFont typeface="+mj-lt"/>
              <a:buAutoNum type="arabicPeriod"/>
            </a:pPr>
            <a:r>
              <a:rPr lang="nl-NL" noProof="0" dirty="0"/>
              <a:t>Feedback</a:t>
            </a:r>
          </a:p>
          <a:p>
            <a:pPr marL="0" indent="0">
              <a:buNone/>
            </a:pPr>
            <a:endParaRPr lang="nl-NL" noProof="0" dirty="0"/>
          </a:p>
        </p:txBody>
      </p:sp>
    </p:spTree>
    <p:extLst>
      <p:ext uri="{BB962C8B-B14F-4D97-AF65-F5344CB8AC3E}">
        <p14:creationId xmlns:p14="http://schemas.microsoft.com/office/powerpoint/2010/main" val="778217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en-GB" dirty="0" err="1"/>
              <a:t>Oefening</a:t>
            </a:r>
            <a:r>
              <a:rPr lang="en-GB" dirty="0"/>
              <a:t>  (eigen </a:t>
            </a:r>
            <a:r>
              <a:rPr lang="en-GB" dirty="0" err="1"/>
              <a:t>keuze</a:t>
            </a:r>
            <a:r>
              <a:rPr lang="en-GB" dirty="0"/>
              <a:t>)</a:t>
            </a:r>
          </a:p>
        </p:txBody>
      </p:sp>
      <p:grpSp>
        <p:nvGrpSpPr>
          <p:cNvPr id="12" name="Group">
            <a:extLst>
              <a:ext uri="{FF2B5EF4-FFF2-40B4-BE49-F238E27FC236}">
                <a16:creationId xmlns:a16="http://schemas.microsoft.com/office/drawing/2014/main" id="{86A6AFCB-C7F6-483F-BE94-12949261E943}"/>
              </a:ext>
            </a:extLst>
          </p:cNvPr>
          <p:cNvGrpSpPr/>
          <p:nvPr/>
        </p:nvGrpSpPr>
        <p:grpSpPr>
          <a:xfrm>
            <a:off x="3873626" y="2514529"/>
            <a:ext cx="1396748" cy="1889733"/>
            <a:chOff x="0" y="0"/>
            <a:chExt cx="2483104" cy="3359523"/>
          </a:xfrm>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adFill flip="none" rotWithShape="1">
              <a:gsLst>
                <a:gs pos="0">
                  <a:srgbClr val="FFC203"/>
                </a:gs>
                <a:gs pos="36657">
                  <a:srgbClr val="FF7D25"/>
                </a:gs>
                <a:gs pos="77153">
                  <a:srgbClr val="FF3847"/>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adFill flip="none" rotWithShape="1">
              <a:gsLst>
                <a:gs pos="0">
                  <a:srgbClr val="FFC203"/>
                </a:gs>
                <a:gs pos="36657">
                  <a:srgbClr val="FF7D25"/>
                </a:gs>
                <a:gs pos="77153">
                  <a:srgbClr val="FF3847"/>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3326056" y="2789494"/>
            <a:ext cx="1601840" cy="1792034"/>
            <a:chOff x="0" y="-1"/>
            <a:chExt cx="2847712" cy="3185835"/>
          </a:xfrm>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adFill flip="none" rotWithShape="1">
              <a:gsLst>
                <a:gs pos="0">
                  <a:srgbClr val="0CB100"/>
                </a:gs>
                <a:gs pos="46821">
                  <a:srgbClr val="67CE02"/>
                </a:gs>
                <a:gs pos="99075">
                  <a:srgbClr val="C3EA03"/>
                </a:gs>
              </a:gsLst>
              <a:lin ang="1759855"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adFill flip="none" rotWithShape="1">
              <a:gsLst>
                <a:gs pos="0">
                  <a:srgbClr val="0CB100"/>
                </a:gs>
                <a:gs pos="46821">
                  <a:srgbClr val="67CE02"/>
                </a:gs>
                <a:gs pos="99075">
                  <a:srgbClr val="C3EA03"/>
                </a:gs>
              </a:gsLst>
              <a:lin ang="1759855"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3023964" y="3703057"/>
            <a:ext cx="1950270" cy="1240154"/>
            <a:chOff x="0" y="0"/>
            <a:chExt cx="3467146" cy="2204717"/>
          </a:xfrm>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adFill flip="none" rotWithShape="1">
              <a:gsLst>
                <a:gs pos="2485">
                  <a:srgbClr val="4FACFE"/>
                </a:gs>
                <a:gs pos="58102">
                  <a:srgbClr val="28CFFE"/>
                </a:gs>
                <a:gs pos="100000">
                  <a:srgbClr val="00F2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adFill flip="none" rotWithShape="1">
              <a:gsLst>
                <a:gs pos="2485">
                  <a:srgbClr val="4FACFE"/>
                </a:gs>
                <a:gs pos="36236">
                  <a:srgbClr val="28CFFE"/>
                </a:gs>
                <a:gs pos="100000">
                  <a:srgbClr val="00F2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876135" y="3674057"/>
            <a:ext cx="1389306" cy="1890503"/>
            <a:chOff x="0" y="34"/>
            <a:chExt cx="2469875" cy="3360894"/>
          </a:xfrm>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adFill flip="none" rotWithShape="1">
              <a:gsLst>
                <a:gs pos="0">
                  <a:srgbClr val="8016EF"/>
                </a:gs>
                <a:gs pos="52282">
                  <a:srgbClr val="6761F7"/>
                </a:gs>
                <a:gs pos="100000">
                  <a:srgbClr val="4FAC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adFill flip="none" rotWithShape="1">
              <a:gsLst>
                <a:gs pos="0">
                  <a:srgbClr val="8016EF"/>
                </a:gs>
                <a:gs pos="52282">
                  <a:srgbClr val="6761F7"/>
                </a:gs>
                <a:gs pos="100000">
                  <a:srgbClr val="4FAC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209043" y="3503884"/>
            <a:ext cx="1601389" cy="1793186"/>
            <a:chOff x="46" y="61"/>
            <a:chExt cx="2846912" cy="3187886"/>
          </a:xfrm>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adFill flip="none" rotWithShape="1">
              <a:gsLst>
                <a:gs pos="0">
                  <a:srgbClr val="F000C6"/>
                </a:gs>
                <a:gs pos="46532">
                  <a:srgbClr val="B800C4"/>
                </a:gs>
                <a:gs pos="100000">
                  <a:srgbClr val="8000C2"/>
                </a:gs>
              </a:gsLst>
              <a:lin ang="264399"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adFill flip="none" rotWithShape="1">
              <a:gsLst>
                <a:gs pos="0">
                  <a:srgbClr val="F000C6"/>
                </a:gs>
                <a:gs pos="46532">
                  <a:srgbClr val="B800C4"/>
                </a:gs>
                <a:gs pos="100000">
                  <a:srgbClr val="8000C2"/>
                </a:gs>
              </a:gsLst>
              <a:lin ang="264399"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4182759" y="3124020"/>
            <a:ext cx="1926761" cy="1246532"/>
            <a:chOff x="71" y="2"/>
            <a:chExt cx="3425352" cy="2216056"/>
          </a:xfrm>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adFill flip="none" rotWithShape="1">
              <a:gsLst>
                <a:gs pos="849">
                  <a:srgbClr val="FF00A2"/>
                </a:gs>
                <a:gs pos="62946">
                  <a:srgbClr val="FF0071"/>
                </a:gs>
                <a:gs pos="97627">
                  <a:srgbClr val="FF0040"/>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adFill flip="none" rotWithShape="1">
              <a:gsLst>
                <a:gs pos="2372">
                  <a:srgbClr val="FF0040"/>
                </a:gs>
                <a:gs pos="37053">
                  <a:srgbClr val="FF0071"/>
                </a:gs>
                <a:gs pos="99150">
                  <a:srgbClr val="FF00A2"/>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782217" y="2614669"/>
            <a:ext cx="2807000"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 Instructie</a:t>
            </a:r>
            <a:endParaRPr sz="1600" dirty="0"/>
          </a:p>
        </p:txBody>
      </p:sp>
      <p:sp>
        <p:nvSpPr>
          <p:cNvPr id="33" name="TextBox 52">
            <a:extLst>
              <a:ext uri="{FF2B5EF4-FFF2-40B4-BE49-F238E27FC236}">
                <a16:creationId xmlns:a16="http://schemas.microsoft.com/office/drawing/2014/main" id="{856A8A39-CBFF-43F0-868B-6FBBD79C4AA0}"/>
              </a:ext>
            </a:extLst>
          </p:cNvPr>
          <p:cNvSpPr txBox="1"/>
          <p:nvPr/>
        </p:nvSpPr>
        <p:spPr>
          <a:xfrm>
            <a:off x="1438412" y="3813153"/>
            <a:ext cx="1998444"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a:t>Instructie</a:t>
            </a:r>
            <a:endParaRPr sz="1600" dirty="0"/>
          </a:p>
        </p:txBody>
      </p:sp>
      <p:sp>
        <p:nvSpPr>
          <p:cNvPr id="35" name="TextBox 52">
            <a:extLst>
              <a:ext uri="{FF2B5EF4-FFF2-40B4-BE49-F238E27FC236}">
                <a16:creationId xmlns:a16="http://schemas.microsoft.com/office/drawing/2014/main" id="{BD993792-9DAB-4D20-A18F-967B178D09CB}"/>
              </a:ext>
            </a:extLst>
          </p:cNvPr>
          <p:cNvSpPr txBox="1"/>
          <p:nvPr/>
        </p:nvSpPr>
        <p:spPr>
          <a:xfrm>
            <a:off x="1690984" y="4987441"/>
            <a:ext cx="2145770"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a:t>Instructie</a:t>
            </a:r>
            <a:endParaRPr sz="1600" dirty="0"/>
          </a:p>
        </p:txBody>
      </p:sp>
      <p:sp>
        <p:nvSpPr>
          <p:cNvPr id="37" name="TextBox 52">
            <a:extLst>
              <a:ext uri="{FF2B5EF4-FFF2-40B4-BE49-F238E27FC236}">
                <a16:creationId xmlns:a16="http://schemas.microsoft.com/office/drawing/2014/main" id="{93534470-438F-417D-A683-4D016BFF6A1D}"/>
              </a:ext>
            </a:extLst>
          </p:cNvPr>
          <p:cNvSpPr txBox="1"/>
          <p:nvPr/>
        </p:nvSpPr>
        <p:spPr>
          <a:xfrm>
            <a:off x="5560372" y="5266313"/>
            <a:ext cx="2745428"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Instructie</a:t>
            </a:r>
            <a:endParaRPr sz="1600" dirty="0"/>
          </a:p>
        </p:txBody>
      </p:sp>
      <p:sp>
        <p:nvSpPr>
          <p:cNvPr id="39" name="TextBox 52">
            <a:extLst>
              <a:ext uri="{FF2B5EF4-FFF2-40B4-BE49-F238E27FC236}">
                <a16:creationId xmlns:a16="http://schemas.microsoft.com/office/drawing/2014/main" id="{08D2C4F2-DA01-4B98-A17B-8AFC346D1439}"/>
              </a:ext>
            </a:extLst>
          </p:cNvPr>
          <p:cNvSpPr txBox="1"/>
          <p:nvPr/>
        </p:nvSpPr>
        <p:spPr>
          <a:xfrm>
            <a:off x="6143017" y="3975161"/>
            <a:ext cx="2037110"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Instructie</a:t>
            </a:r>
            <a:endParaRPr sz="1600" dirty="0"/>
          </a:p>
        </p:txBody>
      </p:sp>
      <p:sp>
        <p:nvSpPr>
          <p:cNvPr id="41" name="TextBox 52">
            <a:extLst>
              <a:ext uri="{FF2B5EF4-FFF2-40B4-BE49-F238E27FC236}">
                <a16:creationId xmlns:a16="http://schemas.microsoft.com/office/drawing/2014/main" id="{BCC1D496-805D-4EB9-8DE7-F303A09F3786}"/>
              </a:ext>
            </a:extLst>
          </p:cNvPr>
          <p:cNvSpPr txBox="1"/>
          <p:nvPr/>
        </p:nvSpPr>
        <p:spPr>
          <a:xfrm>
            <a:off x="5606370" y="2730648"/>
            <a:ext cx="2509868"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Instructie</a:t>
            </a:r>
            <a:endParaRPr sz="1600" dirty="0"/>
          </a:p>
        </p:txBody>
      </p:sp>
      <p:sp>
        <p:nvSpPr>
          <p:cNvPr id="43" name="Freeform 9">
            <a:extLst>
              <a:ext uri="{FF2B5EF4-FFF2-40B4-BE49-F238E27FC236}">
                <a16:creationId xmlns:a16="http://schemas.microsoft.com/office/drawing/2014/main" id="{B25A9DF7-D163-4FB0-90D4-462A94AFF251}"/>
              </a:ext>
            </a:extLst>
          </p:cNvPr>
          <p:cNvSpPr/>
          <p:nvPr/>
        </p:nvSpPr>
        <p:spPr>
          <a:xfrm>
            <a:off x="5464140" y="3355735"/>
            <a:ext cx="282558" cy="307127"/>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4" name="Freeform 12">
            <a:extLst>
              <a:ext uri="{FF2B5EF4-FFF2-40B4-BE49-F238E27FC236}">
                <a16:creationId xmlns:a16="http://schemas.microsoft.com/office/drawing/2014/main" id="{DFD14A33-0121-493C-8F67-76FD07578E0E}"/>
              </a:ext>
            </a:extLst>
          </p:cNvPr>
          <p:cNvSpPr/>
          <p:nvPr/>
        </p:nvSpPr>
        <p:spPr>
          <a:xfrm>
            <a:off x="3481114" y="3171546"/>
            <a:ext cx="237457" cy="297433"/>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5" name="Freeform 13">
            <a:extLst>
              <a:ext uri="{FF2B5EF4-FFF2-40B4-BE49-F238E27FC236}">
                <a16:creationId xmlns:a16="http://schemas.microsoft.com/office/drawing/2014/main" id="{DDF5ADA9-3CF9-4867-A2D2-F8FF87C3FA0D}"/>
              </a:ext>
            </a:extLst>
          </p:cNvPr>
          <p:cNvSpPr/>
          <p:nvPr/>
        </p:nvSpPr>
        <p:spPr>
          <a:xfrm>
            <a:off x="4659482" y="2666909"/>
            <a:ext cx="219578" cy="311494"/>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6" name="Freeform 16">
            <a:extLst>
              <a:ext uri="{FF2B5EF4-FFF2-40B4-BE49-F238E27FC236}">
                <a16:creationId xmlns:a16="http://schemas.microsoft.com/office/drawing/2014/main" id="{2185AE11-5C15-4EF2-AC6B-32411C0C8A4E}"/>
              </a:ext>
            </a:extLst>
          </p:cNvPr>
          <p:cNvSpPr/>
          <p:nvPr/>
        </p:nvSpPr>
        <p:spPr>
          <a:xfrm>
            <a:off x="4413256" y="5020026"/>
            <a:ext cx="251549" cy="280486"/>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7" name="Freeform 17">
            <a:extLst>
              <a:ext uri="{FF2B5EF4-FFF2-40B4-BE49-F238E27FC236}">
                <a16:creationId xmlns:a16="http://schemas.microsoft.com/office/drawing/2014/main" id="{F597C1FF-FFE3-42A6-84EA-A78766F8D57A}"/>
              </a:ext>
            </a:extLst>
          </p:cNvPr>
          <p:cNvSpPr/>
          <p:nvPr/>
        </p:nvSpPr>
        <p:spPr>
          <a:xfrm>
            <a:off x="5413695" y="4589772"/>
            <a:ext cx="236357" cy="239116"/>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8" name="Freeform 18">
            <a:extLst>
              <a:ext uri="{FF2B5EF4-FFF2-40B4-BE49-F238E27FC236}">
                <a16:creationId xmlns:a16="http://schemas.microsoft.com/office/drawing/2014/main" id="{B1AB8EBA-3C27-46A8-A487-CC8329A5CE4C}"/>
              </a:ext>
            </a:extLst>
          </p:cNvPr>
          <p:cNvSpPr/>
          <p:nvPr/>
        </p:nvSpPr>
        <p:spPr>
          <a:xfrm>
            <a:off x="3369658" y="4357399"/>
            <a:ext cx="253876" cy="283520"/>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34" name="Текстово поле 33">
            <a:extLst>
              <a:ext uri="{FF2B5EF4-FFF2-40B4-BE49-F238E27FC236}">
                <a16:creationId xmlns:a16="http://schemas.microsoft.com/office/drawing/2014/main" id="{CA68C0D4-FA23-4FC2-AFD1-F8E990E1021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42276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i="1" dirty="0"/>
              <a:t>Best </a:t>
            </a:r>
            <a:r>
              <a:rPr lang="nl-NL" i="1" dirty="0" err="1"/>
              <a:t>practices</a:t>
            </a:r>
            <a:r>
              <a:rPr lang="nl-NL" i="1" dirty="0"/>
              <a:t> </a:t>
            </a:r>
            <a:r>
              <a:rPr lang="nl-NL" dirty="0"/>
              <a:t>voor preventie</a:t>
            </a:r>
          </a:p>
        </p:txBody>
      </p:sp>
      <p:pic>
        <p:nvPicPr>
          <p:cNvPr id="9" name="Afbeelding 8">
            <a:hlinkClick r:id="rId3"/>
            <a:extLst>
              <a:ext uri="{FF2B5EF4-FFF2-40B4-BE49-F238E27FC236}">
                <a16:creationId xmlns:a16="http://schemas.microsoft.com/office/drawing/2014/main" id="{32757A45-F3A0-4DEC-8FBD-34648EBBABBE}"/>
              </a:ext>
            </a:extLst>
          </p:cNvPr>
          <p:cNvPicPr>
            <a:picLocks noChangeAspect="1"/>
          </p:cNvPicPr>
          <p:nvPr/>
        </p:nvPicPr>
        <p:blipFill rotWithShape="1">
          <a:blip r:embed="rId4"/>
          <a:srcRect l="11542" r="13010"/>
          <a:stretch/>
        </p:blipFill>
        <p:spPr>
          <a:xfrm>
            <a:off x="646355" y="2667000"/>
            <a:ext cx="3781710" cy="2819400"/>
          </a:xfrm>
          <a:prstGeom prst="rect">
            <a:avLst/>
          </a:prstGeom>
        </p:spPr>
      </p:pic>
      <p:pic>
        <p:nvPicPr>
          <p:cNvPr id="13" name="Afbeelding 12">
            <a:hlinkClick r:id="rId5"/>
            <a:extLst>
              <a:ext uri="{FF2B5EF4-FFF2-40B4-BE49-F238E27FC236}">
                <a16:creationId xmlns:a16="http://schemas.microsoft.com/office/drawing/2014/main" id="{B4B134A9-6FB1-4E22-8D32-747AA4D58005}"/>
              </a:ext>
            </a:extLst>
          </p:cNvPr>
          <p:cNvPicPr>
            <a:picLocks noChangeAspect="1"/>
          </p:cNvPicPr>
          <p:nvPr/>
        </p:nvPicPr>
        <p:blipFill rotWithShape="1">
          <a:blip r:embed="rId6"/>
          <a:srcRect r="19421"/>
          <a:stretch/>
        </p:blipFill>
        <p:spPr>
          <a:xfrm>
            <a:off x="4578800" y="2660092"/>
            <a:ext cx="3918846" cy="2826308"/>
          </a:xfrm>
          <a:prstGeom prst="rect">
            <a:avLst/>
          </a:prstGeom>
        </p:spPr>
      </p:pic>
      <p:sp>
        <p:nvSpPr>
          <p:cNvPr id="5" name="Текстово поле 11">
            <a:extLst>
              <a:ext uri="{FF2B5EF4-FFF2-40B4-BE49-F238E27FC236}">
                <a16:creationId xmlns:a16="http://schemas.microsoft.com/office/drawing/2014/main" id="{538B6B45-2FEA-4863-8B4E-A15ECBD0E47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484298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i="1" dirty="0"/>
              <a:t>Best </a:t>
            </a:r>
            <a:r>
              <a:rPr lang="nl-NL" i="1" dirty="0" err="1"/>
              <a:t>practices</a:t>
            </a:r>
            <a:r>
              <a:rPr lang="nl-NL" i="1" dirty="0"/>
              <a:t> </a:t>
            </a:r>
            <a:r>
              <a:rPr lang="nl-NL" dirty="0"/>
              <a:t>voor preventie</a:t>
            </a:r>
          </a:p>
        </p:txBody>
      </p:sp>
      <p:pic>
        <p:nvPicPr>
          <p:cNvPr id="10" name="Afbeelding 9">
            <a:hlinkClick r:id="rId3"/>
            <a:extLst>
              <a:ext uri="{FF2B5EF4-FFF2-40B4-BE49-F238E27FC236}">
                <a16:creationId xmlns:a16="http://schemas.microsoft.com/office/drawing/2014/main" id="{5D64931E-4C3D-4D74-A9E3-D477DA4100DD}"/>
              </a:ext>
            </a:extLst>
          </p:cNvPr>
          <p:cNvPicPr>
            <a:picLocks noChangeAspect="1"/>
          </p:cNvPicPr>
          <p:nvPr/>
        </p:nvPicPr>
        <p:blipFill rotWithShape="1">
          <a:blip r:embed="rId4"/>
          <a:srcRect l="1804" t="15523" r="66801" b="47268"/>
          <a:stretch/>
        </p:blipFill>
        <p:spPr>
          <a:xfrm>
            <a:off x="6137638" y="2457206"/>
            <a:ext cx="2320562" cy="1547041"/>
          </a:xfrm>
          <a:prstGeom prst="rect">
            <a:avLst/>
          </a:prstGeom>
        </p:spPr>
      </p:pic>
      <p:pic>
        <p:nvPicPr>
          <p:cNvPr id="12" name="Tijdelijke aanduiding voor inhoud 11">
            <a:hlinkClick r:id="rId5"/>
            <a:extLst>
              <a:ext uri="{FF2B5EF4-FFF2-40B4-BE49-F238E27FC236}">
                <a16:creationId xmlns:a16="http://schemas.microsoft.com/office/drawing/2014/main" id="{96E4C501-8964-4F1A-86AF-F22423BBEFFF}"/>
              </a:ext>
            </a:extLst>
          </p:cNvPr>
          <p:cNvPicPr>
            <a:picLocks noGrp="1" noChangeAspect="1"/>
          </p:cNvPicPr>
          <p:nvPr>
            <p:ph idx="1"/>
          </p:nvPr>
        </p:nvPicPr>
        <p:blipFill rotWithShape="1">
          <a:blip r:embed="rId6"/>
          <a:srcRect l="19005" t="5599" r="46104" b="47020"/>
          <a:stretch/>
        </p:blipFill>
        <p:spPr>
          <a:xfrm>
            <a:off x="6111688" y="4294802"/>
            <a:ext cx="2320562" cy="1772552"/>
          </a:xfrm>
          <a:prstGeom prst="rect">
            <a:avLst/>
          </a:prstGeom>
        </p:spPr>
      </p:pic>
      <p:pic>
        <p:nvPicPr>
          <p:cNvPr id="14" name="Afbeelding 13">
            <a:hlinkClick r:id="rId7"/>
            <a:extLst>
              <a:ext uri="{FF2B5EF4-FFF2-40B4-BE49-F238E27FC236}">
                <a16:creationId xmlns:a16="http://schemas.microsoft.com/office/drawing/2014/main" id="{AC294F3E-415C-4C1E-89F7-A9F26ED027C0}"/>
              </a:ext>
            </a:extLst>
          </p:cNvPr>
          <p:cNvPicPr>
            <a:picLocks noChangeAspect="1"/>
          </p:cNvPicPr>
          <p:nvPr/>
        </p:nvPicPr>
        <p:blipFill rotWithShape="1">
          <a:blip r:embed="rId8"/>
          <a:srcRect l="17019" t="5241" r="50202" b="54272"/>
          <a:stretch/>
        </p:blipFill>
        <p:spPr>
          <a:xfrm>
            <a:off x="3361343" y="4419600"/>
            <a:ext cx="2551245" cy="1772552"/>
          </a:xfrm>
          <a:prstGeom prst="rect">
            <a:avLst/>
          </a:prstGeom>
        </p:spPr>
      </p:pic>
      <p:pic>
        <p:nvPicPr>
          <p:cNvPr id="4" name="Afbeelding 3">
            <a:hlinkClick r:id="rId9"/>
            <a:extLst>
              <a:ext uri="{FF2B5EF4-FFF2-40B4-BE49-F238E27FC236}">
                <a16:creationId xmlns:a16="http://schemas.microsoft.com/office/drawing/2014/main" id="{3FC0D3C5-179B-4ADA-B598-A9FD96308DA6}"/>
              </a:ext>
            </a:extLst>
          </p:cNvPr>
          <p:cNvPicPr>
            <a:picLocks noChangeAspect="1"/>
          </p:cNvPicPr>
          <p:nvPr/>
        </p:nvPicPr>
        <p:blipFill rotWithShape="1">
          <a:blip r:embed="rId10"/>
          <a:srcRect l="24280" r="23921" b="52016"/>
          <a:stretch/>
        </p:blipFill>
        <p:spPr>
          <a:xfrm>
            <a:off x="457200" y="2310788"/>
            <a:ext cx="2877100" cy="1499211"/>
          </a:xfrm>
          <a:prstGeom prst="rect">
            <a:avLst/>
          </a:prstGeom>
        </p:spPr>
      </p:pic>
      <p:pic>
        <p:nvPicPr>
          <p:cNvPr id="16" name="Afbeelding 15">
            <a:hlinkClick r:id="rId11"/>
            <a:extLst>
              <a:ext uri="{FF2B5EF4-FFF2-40B4-BE49-F238E27FC236}">
                <a16:creationId xmlns:a16="http://schemas.microsoft.com/office/drawing/2014/main" id="{A2268262-23D8-4577-8234-E0DEE306B9C5}"/>
              </a:ext>
            </a:extLst>
          </p:cNvPr>
          <p:cNvPicPr>
            <a:picLocks noChangeAspect="1"/>
          </p:cNvPicPr>
          <p:nvPr/>
        </p:nvPicPr>
        <p:blipFill rotWithShape="1">
          <a:blip r:embed="rId12">
            <a:extLst>
              <a:ext uri="{28A0092B-C50C-407E-A947-70E740481C1C}">
                <a14:useLocalDpi xmlns:a14="http://schemas.microsoft.com/office/drawing/2010/main" val="0"/>
              </a:ext>
            </a:extLst>
          </a:blip>
          <a:srcRect l="32878" t="14445" r="35339" b="44074"/>
          <a:stretch/>
        </p:blipFill>
        <p:spPr>
          <a:xfrm>
            <a:off x="256017" y="4114278"/>
            <a:ext cx="2906226" cy="2133600"/>
          </a:xfrm>
          <a:prstGeom prst="rect">
            <a:avLst/>
          </a:prstGeom>
        </p:spPr>
      </p:pic>
      <p:pic>
        <p:nvPicPr>
          <p:cNvPr id="1028" name="Picture 4" descr="Relevante organisaties | Platform JEP">
            <a:hlinkClick r:id="rId13"/>
            <a:extLst>
              <a:ext uri="{FF2B5EF4-FFF2-40B4-BE49-F238E27FC236}">
                <a16:creationId xmlns:a16="http://schemas.microsoft.com/office/drawing/2014/main" id="{ED83D316-A9D4-46D7-9B9E-793C27F8B56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2026" y="2457207"/>
            <a:ext cx="2122974" cy="1412625"/>
          </a:xfrm>
          <a:prstGeom prst="rect">
            <a:avLst/>
          </a:prstGeom>
          <a:noFill/>
          <a:extLst>
            <a:ext uri="{909E8E84-426E-40DD-AFC4-6F175D3DCCD1}">
              <a14:hiddenFill xmlns:a14="http://schemas.microsoft.com/office/drawing/2010/main">
                <a:solidFill>
                  <a:srgbClr val="FFFFFF"/>
                </a:solidFill>
              </a14:hiddenFill>
            </a:ext>
          </a:extLst>
        </p:spPr>
      </p:pic>
      <p:sp>
        <p:nvSpPr>
          <p:cNvPr id="9" name="Текстово поле 11">
            <a:extLst>
              <a:ext uri="{FF2B5EF4-FFF2-40B4-BE49-F238E27FC236}">
                <a16:creationId xmlns:a16="http://schemas.microsoft.com/office/drawing/2014/main" id="{3C56DD46-76C2-4605-BA96-1DBBF070506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621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jdelijke aanduiding voor inhoud 2">
            <a:extLst>
              <a:ext uri="{FF2B5EF4-FFF2-40B4-BE49-F238E27FC236}">
                <a16:creationId xmlns:a16="http://schemas.microsoft.com/office/drawing/2014/main" id="{D6D3FF55-A9CE-4FBC-A007-603BF2B50F58}"/>
              </a:ext>
            </a:extLst>
          </p:cNvPr>
          <p:cNvSpPr txBox="1">
            <a:spLocks/>
          </p:cNvSpPr>
          <p:nvPr/>
        </p:nvSpPr>
        <p:spPr>
          <a:xfrm>
            <a:off x="838200" y="2438400"/>
            <a:ext cx="7772400" cy="3733799"/>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dirty="0"/>
              <a:t>Oefeningen</a:t>
            </a:r>
          </a:p>
          <a:p>
            <a:pPr marL="385763" indent="-385763">
              <a:buFont typeface="+mj-lt"/>
              <a:buAutoNum type="arabicPeriod"/>
            </a:pPr>
            <a:r>
              <a:rPr lang="nl-NL" dirty="0"/>
              <a:t>Herken push-, pull- en </a:t>
            </a:r>
            <a:br>
              <a:rPr lang="nl-NL" dirty="0"/>
            </a:br>
            <a:r>
              <a:rPr lang="nl-NL" dirty="0"/>
              <a:t>persoonlijke factoren</a:t>
            </a:r>
          </a:p>
          <a:p>
            <a:pPr marL="385763" indent="-385763">
              <a:buFont typeface="+mj-lt"/>
              <a:buAutoNum type="arabicPeriod"/>
            </a:pPr>
            <a:r>
              <a:rPr lang="nl-NL" dirty="0"/>
              <a:t>Wat is een goede ouder/coach?</a:t>
            </a:r>
          </a:p>
          <a:p>
            <a:pPr marL="385763" indent="-385763">
              <a:buFont typeface="+mj-lt"/>
              <a:buAutoNum type="arabicPeriod"/>
            </a:pPr>
            <a:r>
              <a:rPr lang="nl-NL" dirty="0"/>
              <a:t>Maak je eigen rolmodel</a:t>
            </a:r>
          </a:p>
          <a:p>
            <a:pPr marL="385763" indent="-385763">
              <a:buFont typeface="+mj-lt"/>
              <a:buAutoNum type="arabicPeriod"/>
            </a:pPr>
            <a:r>
              <a:rPr lang="nl-NL" dirty="0"/>
              <a:t>M&amp;M emotiespel</a:t>
            </a:r>
          </a:p>
          <a:p>
            <a:pPr marL="385763" indent="-385763">
              <a:buFont typeface="+mj-lt"/>
              <a:buAutoNum type="arabicPeriod"/>
            </a:pPr>
            <a:r>
              <a:rPr lang="nl-NL" i="1" dirty="0" err="1"/>
              <a:t>Evt</a:t>
            </a:r>
            <a:r>
              <a:rPr lang="nl-NL" i="1" dirty="0"/>
              <a:t> andere oefeningen</a:t>
            </a:r>
          </a:p>
          <a:p>
            <a:pPr marL="385763" indent="-385763">
              <a:buFont typeface="+mj-lt"/>
              <a:buAutoNum type="arabicPeriod"/>
            </a:pPr>
            <a:endParaRPr lang="nl-NL" dirty="0"/>
          </a:p>
          <a:p>
            <a:pPr marL="385763" indent="-385763">
              <a:buFont typeface="+mj-lt"/>
              <a:buAutoNum type="arabicPeriod"/>
            </a:pPr>
            <a:endParaRPr lang="nl-NL" dirty="0"/>
          </a:p>
          <a:p>
            <a:endParaRPr lang="nl-NL" dirty="0"/>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33</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324574"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w="6350"/>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420675"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w="6350"/>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1" name="TextBox 52">
            <a:extLst>
              <a:ext uri="{FF2B5EF4-FFF2-40B4-BE49-F238E27FC236}">
                <a16:creationId xmlns:a16="http://schemas.microsoft.com/office/drawing/2014/main" id="{059AFED2-9CF0-4FDC-AEF7-B9188343C533}"/>
              </a:ext>
            </a:extLst>
          </p:cNvPr>
          <p:cNvSpPr txBox="1"/>
          <p:nvPr/>
        </p:nvSpPr>
        <p:spPr>
          <a:xfrm>
            <a:off x="6311167" y="363667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5886522" y="306029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nl-NL" noProof="0" dirty="0"/>
              <a:t>Feedback</a:t>
            </a:r>
          </a:p>
        </p:txBody>
      </p:sp>
      <p:sp>
        <p:nvSpPr>
          <p:cNvPr id="13" name="Текстово поле 12">
            <a:extLst>
              <a:ext uri="{FF2B5EF4-FFF2-40B4-BE49-F238E27FC236}">
                <a16:creationId xmlns:a16="http://schemas.microsoft.com/office/drawing/2014/main" id="{562973EC-EFA6-4A0E-B46E-9FCF5C2EA6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15214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p:txBody>
          <a:bodyPr/>
          <a:lstStyle/>
          <a:p>
            <a:pPr marL="0" indent="0" algn="ctr">
              <a:buNone/>
            </a:pPr>
            <a:endParaRPr lang="nl-NL" noProof="0" dirty="0"/>
          </a:p>
          <a:p>
            <a:pPr marL="0" indent="0" algn="ctr">
              <a:buNone/>
            </a:pPr>
            <a:r>
              <a:rPr lang="nl-NL" noProof="0" dirty="0" err="1"/>
              <a:t>What</a:t>
            </a:r>
            <a:r>
              <a:rPr lang="nl-NL" noProof="0" dirty="0"/>
              <a:t> was most </a:t>
            </a:r>
            <a:r>
              <a:rPr lang="nl-NL" noProof="0" dirty="0" err="1"/>
              <a:t>interesting</a:t>
            </a:r>
            <a:r>
              <a:rPr lang="nl-NL" noProof="0" dirty="0"/>
              <a:t> </a:t>
            </a:r>
            <a:r>
              <a:rPr lang="nl-NL" noProof="0" dirty="0" err="1"/>
              <a:t>to</a:t>
            </a:r>
            <a:r>
              <a:rPr lang="nl-NL" noProof="0" dirty="0"/>
              <a:t> </a:t>
            </a:r>
            <a:r>
              <a:rPr lang="nl-NL" noProof="0" dirty="0" err="1"/>
              <a:t>you</a:t>
            </a:r>
            <a:r>
              <a:rPr lang="nl-NL" noProof="0" dirty="0"/>
              <a:t> </a:t>
            </a:r>
            <a:r>
              <a:rPr lang="nl-NL" noProof="0" dirty="0" err="1"/>
              <a:t>today</a:t>
            </a:r>
            <a:r>
              <a:rPr lang="nl-NL" noProof="0" dirty="0"/>
              <a:t>?</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Контейнер за съдържание 2">
            <a:extLst>
              <a:ext uri="{FF2B5EF4-FFF2-40B4-BE49-F238E27FC236}">
                <a16:creationId xmlns:a16="http://schemas.microsoft.com/office/drawing/2014/main" id="{7D1AFE83-115A-4242-BBED-E190E3267068}"/>
              </a:ext>
            </a:extLst>
          </p:cNvPr>
          <p:cNvSpPr txBox="1">
            <a:spLocks/>
          </p:cNvSpPr>
          <p:nvPr/>
        </p:nvSpPr>
        <p:spPr>
          <a:xfrm>
            <a:off x="1295400" y="2427117"/>
            <a:ext cx="6553200" cy="1089366"/>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Wat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vond</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je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vandaag</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het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meest</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interessant</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a:t>
            </a:r>
          </a:p>
        </p:txBody>
      </p:sp>
      <p:sp>
        <p:nvSpPr>
          <p:cNvPr id="9" name="Заглавие 8">
            <a:extLst>
              <a:ext uri="{FF2B5EF4-FFF2-40B4-BE49-F238E27FC236}">
                <a16:creationId xmlns:a16="http://schemas.microsoft.com/office/drawing/2014/main" id="{054DF7D4-9BBF-4215-9516-967D113618B7}"/>
              </a:ext>
            </a:extLst>
          </p:cNvPr>
          <p:cNvSpPr>
            <a:spLocks noGrp="1"/>
          </p:cNvSpPr>
          <p:nvPr>
            <p:ph type="title"/>
          </p:nvPr>
        </p:nvSpPr>
        <p:spPr/>
        <p:txBody>
          <a:bodyPr/>
          <a:lstStyle/>
          <a:p>
            <a:r>
              <a:rPr lang="nl-NL" noProof="0" dirty="0"/>
              <a:t>Conclusie</a:t>
            </a:r>
          </a:p>
        </p:txBody>
      </p:sp>
      <p:sp>
        <p:nvSpPr>
          <p:cNvPr id="8" name="Текстово поле 7">
            <a:extLst>
              <a:ext uri="{FF2B5EF4-FFF2-40B4-BE49-F238E27FC236}">
                <a16:creationId xmlns:a16="http://schemas.microsoft.com/office/drawing/2014/main" id="{A0BB5316-8F62-4D61-9CA9-A7076DF6AE6E}"/>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6</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pic>
        <p:nvPicPr>
          <p:cNvPr id="4" name="Afbeelding 3">
            <a:extLst>
              <a:ext uri="{FF2B5EF4-FFF2-40B4-BE49-F238E27FC236}">
                <a16:creationId xmlns:a16="http://schemas.microsoft.com/office/drawing/2014/main" id="{43AB754A-F27A-4E2B-BD96-A5F0A6850E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3864198"/>
            <a:ext cx="2192068" cy="2526792"/>
          </a:xfrm>
          <a:prstGeom prst="rect">
            <a:avLst/>
          </a:prstGeom>
        </p:spPr>
      </p:pic>
    </p:spTree>
    <p:extLst>
      <p:ext uri="{BB962C8B-B14F-4D97-AF65-F5344CB8AC3E}">
        <p14:creationId xmlns:p14="http://schemas.microsoft.com/office/powerpoint/2010/main" val="733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770B1"/>
                </a:solidFill>
                <a:effectLst/>
                <a:uLnTx/>
                <a:uFillTx/>
                <a:latin typeface="Calibri"/>
                <a:ea typeface="+mn-ea"/>
                <a:cs typeface="+mn-cs"/>
              </a:rPr>
              <a:t>www.armourproject.eu</a:t>
            </a:r>
          </a:p>
        </p:txBody>
      </p:sp>
      <p:sp>
        <p:nvSpPr>
          <p:cNvPr id="2" name="Text Placeholder 1"/>
          <p:cNvSpPr>
            <a:spLocks noGrp="1"/>
          </p:cNvSpPr>
          <p:nvPr>
            <p:ph type="body" sz="quarter" idx="13"/>
          </p:nvPr>
        </p:nvSpPr>
        <p:spPr>
          <a:xfrm>
            <a:off x="1652567" y="3429000"/>
            <a:ext cx="5854699" cy="736600"/>
          </a:xfrm>
        </p:spPr>
        <p:txBody>
          <a:bodyPr/>
          <a:lstStyle/>
          <a:p>
            <a:pPr algn="ctr"/>
            <a:r>
              <a:rPr lang="nl-NL" noProof="0"/>
              <a:t>Bedankt!</a:t>
            </a:r>
            <a:endParaRPr lang="nl-NL" noProof="0" dirty="0"/>
          </a:p>
        </p:txBody>
      </p:sp>
    </p:spTree>
    <p:extLst>
      <p:ext uri="{BB962C8B-B14F-4D97-AF65-F5344CB8AC3E}">
        <p14:creationId xmlns:p14="http://schemas.microsoft.com/office/powerpoint/2010/main" val="13237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
            <a:extLst>
              <a:ext uri="{FF2B5EF4-FFF2-40B4-BE49-F238E27FC236}">
                <a16:creationId xmlns:a16="http://schemas.microsoft.com/office/drawing/2014/main" id="{C802BB1A-C252-4F90-BD2C-7982A6A7FB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793"/>
          <a:stretch/>
        </p:blipFill>
        <p:spPr>
          <a:xfrm>
            <a:off x="3163780" y="4491247"/>
            <a:ext cx="1794810" cy="1645331"/>
          </a:xfrm>
          <a:prstGeom prst="rect">
            <a:avLst/>
          </a:prstGeom>
        </p:spPr>
      </p:pic>
      <p:pic>
        <p:nvPicPr>
          <p:cNvPr id="30" name="Grafik 13">
            <a:extLst>
              <a:ext uri="{FF2B5EF4-FFF2-40B4-BE49-F238E27FC236}">
                <a16:creationId xmlns:a16="http://schemas.microsoft.com/office/drawing/2014/main" id="{6FAC2C86-6058-4326-8DFE-BC2EA386C2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115" y="4669380"/>
            <a:ext cx="2663242" cy="1481639"/>
          </a:xfrm>
          <a:prstGeom prst="rect">
            <a:avLst/>
          </a:prstGeom>
        </p:spPr>
      </p:pic>
      <p:pic>
        <p:nvPicPr>
          <p:cNvPr id="21" name="Afbeelding 20">
            <a:extLst>
              <a:ext uri="{FF2B5EF4-FFF2-40B4-BE49-F238E27FC236}">
                <a16:creationId xmlns:a16="http://schemas.microsoft.com/office/drawing/2014/main" id="{EC7939BD-6584-4B5D-92E5-E545EAC3D4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0659" y="3814258"/>
            <a:ext cx="3147393" cy="2360545"/>
          </a:xfrm>
          <a:prstGeom prst="rect">
            <a:avLst/>
          </a:prstGeom>
        </p:spPr>
      </p:pic>
      <p:sp>
        <p:nvSpPr>
          <p:cNvPr id="26" name="Tekstvak 20">
            <a:extLst>
              <a:ext uri="{FF2B5EF4-FFF2-40B4-BE49-F238E27FC236}">
                <a16:creationId xmlns:a16="http://schemas.microsoft.com/office/drawing/2014/main" id="{956A60AA-215A-436A-97BA-2F42310F0248}"/>
              </a:ext>
            </a:extLst>
          </p:cNvPr>
          <p:cNvSpPr txBox="1"/>
          <p:nvPr/>
        </p:nvSpPr>
        <p:spPr>
          <a:xfrm>
            <a:off x="5594883" y="6172200"/>
            <a:ext cx="1110717" cy="276999"/>
          </a:xfrm>
          <a:prstGeom prst="rect">
            <a:avLst/>
          </a:prstGeom>
          <a:noFill/>
        </p:spPr>
        <p:txBody>
          <a:bodyPr wrap="square">
            <a:spAutoFit/>
          </a:bodyPr>
          <a:lstStyle/>
          <a:p>
            <a:pPr algn="ctr"/>
            <a:r>
              <a:rPr lang="en-GB" sz="1200" dirty="0">
                <a:solidFill>
                  <a:schemeClr val="tx1">
                    <a:lumMod val="75000"/>
                    <a:lumOff val="25000"/>
                  </a:schemeClr>
                </a:solidFill>
              </a:rPr>
              <a:t>IS-</a:t>
            </a:r>
            <a:r>
              <a:rPr lang="en-GB" sz="1200" dirty="0" err="1">
                <a:solidFill>
                  <a:schemeClr val="tx1">
                    <a:lumMod val="75000"/>
                    <a:lumOff val="25000"/>
                  </a:schemeClr>
                </a:solidFill>
              </a:rPr>
              <a:t>strijder</a:t>
            </a:r>
            <a:endParaRPr lang="en-GB" sz="1200" dirty="0">
              <a:solidFill>
                <a:schemeClr val="tx1">
                  <a:lumMod val="75000"/>
                  <a:lumOff val="25000"/>
                </a:schemeClr>
              </a:solidFill>
            </a:endParaRPr>
          </a:p>
        </p:txBody>
      </p:sp>
      <p:sp>
        <p:nvSpPr>
          <p:cNvPr id="7" name="Title 6"/>
          <p:cNvSpPr>
            <a:spLocks noGrp="1"/>
          </p:cNvSpPr>
          <p:nvPr>
            <p:ph type="title"/>
          </p:nvPr>
        </p:nvSpPr>
        <p:spPr/>
        <p:txBody>
          <a:bodyPr/>
          <a:lstStyle/>
          <a:p>
            <a:r>
              <a:rPr lang="nl-NL" noProof="0" dirty="0"/>
              <a:t>Inleiding (1)</a:t>
            </a:r>
          </a:p>
        </p:txBody>
      </p:sp>
      <p:sp>
        <p:nvSpPr>
          <p:cNvPr id="10" name="Rechthoek 6">
            <a:extLst>
              <a:ext uri="{FF2B5EF4-FFF2-40B4-BE49-F238E27FC236}">
                <a16:creationId xmlns:a16="http://schemas.microsoft.com/office/drawing/2014/main" id="{29AD3D51-C296-4A69-A11B-7BC1551B2FA3}"/>
              </a:ext>
            </a:extLst>
          </p:cNvPr>
          <p:cNvSpPr/>
          <p:nvPr/>
        </p:nvSpPr>
        <p:spPr>
          <a:xfrm>
            <a:off x="3387042" y="3219955"/>
            <a:ext cx="1752600" cy="8382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dirty="0" err="1">
                <a:solidFill>
                  <a:schemeClr val="bg1"/>
                </a:solidFill>
                <a:hlinkClick r:id="rId6">
                  <a:extLst>
                    <a:ext uri="{A12FA001-AC4F-418D-AE19-62706E023703}">
                      <ahyp:hlinkClr xmlns:ahyp="http://schemas.microsoft.com/office/drawing/2018/hyperlinkcolor" val="tx"/>
                    </a:ext>
                  </a:extLst>
                </a:hlinkClick>
              </a:rPr>
              <a:t>Waarom</a:t>
            </a:r>
            <a:r>
              <a:rPr lang="en-GB" sz="2400" b="1" dirty="0">
                <a:solidFill>
                  <a:schemeClr val="bg1"/>
                </a:solidFill>
                <a:hlinkClick r:id="rId6">
                  <a:extLst>
                    <a:ext uri="{A12FA001-AC4F-418D-AE19-62706E023703}">
                      <ahyp:hlinkClr xmlns:ahyp="http://schemas.microsoft.com/office/drawing/2018/hyperlinkcolor" val="tx"/>
                    </a:ext>
                  </a:extLst>
                </a:hlinkClick>
              </a:rPr>
              <a:t>?</a:t>
            </a:r>
            <a:endParaRPr lang="en-GB" sz="2400" b="1" dirty="0">
              <a:solidFill>
                <a:schemeClr val="bg1"/>
              </a:solidFill>
            </a:endParaRPr>
          </a:p>
        </p:txBody>
      </p:sp>
      <p:sp>
        <p:nvSpPr>
          <p:cNvPr id="18" name="Tekstvak 13">
            <a:extLst>
              <a:ext uri="{FF2B5EF4-FFF2-40B4-BE49-F238E27FC236}">
                <a16:creationId xmlns:a16="http://schemas.microsoft.com/office/drawing/2014/main" id="{C5F99287-6EF2-49B7-9441-88C5C554ECE3}"/>
              </a:ext>
            </a:extLst>
          </p:cNvPr>
          <p:cNvSpPr txBox="1"/>
          <p:nvPr/>
        </p:nvSpPr>
        <p:spPr>
          <a:xfrm>
            <a:off x="4383573" y="5734053"/>
            <a:ext cx="1066800" cy="307777"/>
          </a:xfrm>
          <a:prstGeom prst="rect">
            <a:avLst/>
          </a:prstGeom>
          <a:noFill/>
        </p:spPr>
        <p:txBody>
          <a:bodyPr wrap="square" rtlCol="0">
            <a:spAutoFit/>
          </a:bodyPr>
          <a:lstStyle/>
          <a:p>
            <a:r>
              <a:rPr lang="en-GB" sz="1400" b="1" dirty="0">
                <a:solidFill>
                  <a:schemeClr val="bg1"/>
                </a:solidFill>
              </a:rPr>
              <a:t>Links</a:t>
            </a:r>
          </a:p>
        </p:txBody>
      </p:sp>
      <p:sp>
        <p:nvSpPr>
          <p:cNvPr id="19" name="Tekstvak 14">
            <a:extLst>
              <a:ext uri="{FF2B5EF4-FFF2-40B4-BE49-F238E27FC236}">
                <a16:creationId xmlns:a16="http://schemas.microsoft.com/office/drawing/2014/main" id="{5D8975EC-52A9-456B-81AF-DDAFD5C75E03}"/>
              </a:ext>
            </a:extLst>
          </p:cNvPr>
          <p:cNvSpPr txBox="1"/>
          <p:nvPr/>
        </p:nvSpPr>
        <p:spPr>
          <a:xfrm>
            <a:off x="5774458" y="5826175"/>
            <a:ext cx="1066800" cy="307777"/>
          </a:xfrm>
          <a:prstGeom prst="rect">
            <a:avLst/>
          </a:prstGeom>
          <a:noFill/>
        </p:spPr>
        <p:txBody>
          <a:bodyPr wrap="square" rtlCol="0">
            <a:spAutoFit/>
          </a:bodyPr>
          <a:lstStyle/>
          <a:p>
            <a:r>
              <a:rPr lang="en-GB" sz="1400" b="1" dirty="0" err="1">
                <a:solidFill>
                  <a:schemeClr val="bg1"/>
                </a:solidFill>
              </a:rPr>
              <a:t>Religieus</a:t>
            </a:r>
            <a:endParaRPr lang="en-GB" sz="1400" b="1" dirty="0">
              <a:solidFill>
                <a:schemeClr val="bg1"/>
              </a:solidFill>
            </a:endParaRPr>
          </a:p>
        </p:txBody>
      </p:sp>
      <p:sp>
        <p:nvSpPr>
          <p:cNvPr id="23" name="Tekstvak 17">
            <a:extLst>
              <a:ext uri="{FF2B5EF4-FFF2-40B4-BE49-F238E27FC236}">
                <a16:creationId xmlns:a16="http://schemas.microsoft.com/office/drawing/2014/main" id="{3330B052-E698-4448-AC83-2EE35BD7B6B9}"/>
              </a:ext>
            </a:extLst>
          </p:cNvPr>
          <p:cNvSpPr txBox="1"/>
          <p:nvPr/>
        </p:nvSpPr>
        <p:spPr>
          <a:xfrm>
            <a:off x="530227" y="6172200"/>
            <a:ext cx="2441573" cy="276999"/>
          </a:xfrm>
          <a:prstGeom prst="rect">
            <a:avLst/>
          </a:prstGeom>
          <a:noFill/>
        </p:spPr>
        <p:txBody>
          <a:bodyPr wrap="square">
            <a:spAutoFit/>
          </a:bodyPr>
          <a:lstStyle/>
          <a:p>
            <a:pPr algn="ctr"/>
            <a:r>
              <a:rPr lang="en-GB" sz="1200" dirty="0">
                <a:solidFill>
                  <a:schemeClr val="tx1">
                    <a:lumMod val="75000"/>
                    <a:lumOff val="25000"/>
                  </a:schemeClr>
                </a:solidFill>
              </a:rPr>
              <a:t>Proud Boys in Washington, DC</a:t>
            </a:r>
          </a:p>
        </p:txBody>
      </p:sp>
      <p:sp>
        <p:nvSpPr>
          <p:cNvPr id="24" name="Tekstvak 18">
            <a:extLst>
              <a:ext uri="{FF2B5EF4-FFF2-40B4-BE49-F238E27FC236}">
                <a16:creationId xmlns:a16="http://schemas.microsoft.com/office/drawing/2014/main" id="{5EAAA209-ABCB-4017-8910-2ED4CE5737B0}"/>
              </a:ext>
            </a:extLst>
          </p:cNvPr>
          <p:cNvSpPr txBox="1"/>
          <p:nvPr/>
        </p:nvSpPr>
        <p:spPr>
          <a:xfrm>
            <a:off x="2819400" y="6172200"/>
            <a:ext cx="2496017" cy="276999"/>
          </a:xfrm>
          <a:prstGeom prst="rect">
            <a:avLst/>
          </a:prstGeom>
          <a:noFill/>
        </p:spPr>
        <p:txBody>
          <a:bodyPr wrap="square">
            <a:spAutoFit/>
          </a:bodyPr>
          <a:lstStyle/>
          <a:p>
            <a:pPr algn="ctr"/>
            <a:r>
              <a:rPr lang="en-GB" sz="1200" dirty="0">
                <a:solidFill>
                  <a:schemeClr val="tx1">
                    <a:lumMod val="75000"/>
                    <a:lumOff val="25000"/>
                  </a:schemeClr>
                </a:solidFill>
              </a:rPr>
              <a:t>Antifa</a:t>
            </a:r>
          </a:p>
        </p:txBody>
      </p:sp>
      <p:sp>
        <p:nvSpPr>
          <p:cNvPr id="27" name="Tekstvak 21">
            <a:extLst>
              <a:ext uri="{FF2B5EF4-FFF2-40B4-BE49-F238E27FC236}">
                <a16:creationId xmlns:a16="http://schemas.microsoft.com/office/drawing/2014/main" id="{6F7FF771-314F-46FA-B8AC-14670BF8C900}"/>
              </a:ext>
            </a:extLst>
          </p:cNvPr>
          <p:cNvSpPr txBox="1"/>
          <p:nvPr/>
        </p:nvSpPr>
        <p:spPr>
          <a:xfrm>
            <a:off x="7093664" y="6171809"/>
            <a:ext cx="1668868" cy="276999"/>
          </a:xfrm>
          <a:prstGeom prst="rect">
            <a:avLst/>
          </a:prstGeom>
          <a:noFill/>
        </p:spPr>
        <p:txBody>
          <a:bodyPr wrap="square">
            <a:spAutoFit/>
          </a:bodyPr>
          <a:lstStyle/>
          <a:p>
            <a:pPr algn="ctr"/>
            <a:r>
              <a:rPr lang="en-GB" sz="1200" dirty="0" err="1">
                <a:solidFill>
                  <a:schemeClr val="tx1">
                    <a:lumMod val="75000"/>
                    <a:lumOff val="25000"/>
                  </a:schemeClr>
                </a:solidFill>
              </a:rPr>
              <a:t>Feministische</a:t>
            </a:r>
            <a:r>
              <a:rPr lang="en-GB" sz="1200" dirty="0">
                <a:solidFill>
                  <a:schemeClr val="tx1">
                    <a:lumMod val="75000"/>
                    <a:lumOff val="25000"/>
                  </a:schemeClr>
                </a:solidFill>
              </a:rPr>
              <a:t> extremist</a:t>
            </a:r>
          </a:p>
        </p:txBody>
      </p:sp>
      <p:sp>
        <p:nvSpPr>
          <p:cNvPr id="17" name="Tekstvak 12">
            <a:extLst>
              <a:ext uri="{FF2B5EF4-FFF2-40B4-BE49-F238E27FC236}">
                <a16:creationId xmlns:a16="http://schemas.microsoft.com/office/drawing/2014/main" id="{98B9BE66-5A81-457B-AFD0-C1635BFE44C7}"/>
              </a:ext>
            </a:extLst>
          </p:cNvPr>
          <p:cNvSpPr txBox="1"/>
          <p:nvPr/>
        </p:nvSpPr>
        <p:spPr>
          <a:xfrm>
            <a:off x="530474" y="5826177"/>
            <a:ext cx="1066800" cy="307777"/>
          </a:xfrm>
          <a:prstGeom prst="rect">
            <a:avLst/>
          </a:prstGeom>
          <a:noFill/>
        </p:spPr>
        <p:txBody>
          <a:bodyPr wrap="square" rtlCol="0">
            <a:spAutoFit/>
          </a:bodyPr>
          <a:lstStyle/>
          <a:p>
            <a:r>
              <a:rPr lang="en-GB" sz="1400" b="1" dirty="0" err="1">
                <a:solidFill>
                  <a:schemeClr val="bg1"/>
                </a:solidFill>
              </a:rPr>
              <a:t>Rechts</a:t>
            </a:r>
            <a:endParaRPr lang="en-GB" sz="1400" b="1" dirty="0">
              <a:solidFill>
                <a:schemeClr val="bg1"/>
              </a:solidFill>
            </a:endParaRPr>
          </a:p>
        </p:txBody>
      </p:sp>
      <p:sp>
        <p:nvSpPr>
          <p:cNvPr id="31" name="Tekstvak 30">
            <a:extLst>
              <a:ext uri="{FF2B5EF4-FFF2-40B4-BE49-F238E27FC236}">
                <a16:creationId xmlns:a16="http://schemas.microsoft.com/office/drawing/2014/main" id="{139BA6E1-47FE-4A72-99A6-7F7D2AB51AEF}"/>
              </a:ext>
            </a:extLst>
          </p:cNvPr>
          <p:cNvSpPr txBox="1"/>
          <p:nvPr/>
        </p:nvSpPr>
        <p:spPr>
          <a:xfrm>
            <a:off x="490463" y="6503280"/>
            <a:ext cx="2387471" cy="215444"/>
          </a:xfrm>
          <a:prstGeom prst="rect">
            <a:avLst/>
          </a:prstGeom>
          <a:noFill/>
        </p:spPr>
        <p:txBody>
          <a:bodyPr wrap="square">
            <a:spAutoFit/>
          </a:bodyPr>
          <a:lstStyle/>
          <a:p>
            <a:pPr algn="ctr"/>
            <a:r>
              <a:rPr lang="en-GB" sz="800" i="1" dirty="0" err="1">
                <a:solidFill>
                  <a:schemeClr val="tx1">
                    <a:lumMod val="50000"/>
                    <a:lumOff val="50000"/>
                  </a:schemeClr>
                </a:solidFill>
                <a:effectLst/>
                <a:ea typeface="Calibri" panose="020F0502020204030204" pitchFamily="34" charset="0"/>
                <a:cs typeface="Arial" panose="020B0604020202020204" pitchFamily="34" charset="0"/>
              </a:rPr>
              <a:t>Bron</a:t>
            </a:r>
            <a:r>
              <a:rPr lang="en-GB" sz="800" i="1" dirty="0">
                <a:solidFill>
                  <a:schemeClr val="tx1">
                    <a:lumMod val="50000"/>
                    <a:lumOff val="50000"/>
                  </a:schemeClr>
                </a:solidFill>
                <a:effectLst/>
                <a:ea typeface="Calibri" panose="020F0502020204030204" pitchFamily="34" charset="0"/>
                <a:cs typeface="Arial" panose="020B0604020202020204" pitchFamily="34" charset="0"/>
              </a:rPr>
              <a:t>: www.shutterstock.com</a:t>
            </a:r>
            <a:endParaRPr lang="nl-NL" sz="800" i="1" dirty="0">
              <a:solidFill>
                <a:schemeClr val="tx1">
                  <a:lumMod val="50000"/>
                  <a:lumOff val="50000"/>
                </a:schemeClr>
              </a:solidFill>
            </a:endParaRPr>
          </a:p>
        </p:txBody>
      </p:sp>
      <p:pic>
        <p:nvPicPr>
          <p:cNvPr id="33" name="Grafik 7">
            <a:extLst>
              <a:ext uri="{FF2B5EF4-FFF2-40B4-BE49-F238E27FC236}">
                <a16:creationId xmlns:a16="http://schemas.microsoft.com/office/drawing/2014/main" id="{6171608C-682F-49C2-B422-21179360E18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1282"/>
          <a:stretch/>
        </p:blipFill>
        <p:spPr>
          <a:xfrm>
            <a:off x="6986253" y="4613449"/>
            <a:ext cx="1776279" cy="1504340"/>
          </a:xfrm>
          <a:prstGeom prst="rect">
            <a:avLst/>
          </a:prstGeom>
        </p:spPr>
      </p:pic>
      <p:sp>
        <p:nvSpPr>
          <p:cNvPr id="34" name="Tekstvak 33">
            <a:extLst>
              <a:ext uri="{FF2B5EF4-FFF2-40B4-BE49-F238E27FC236}">
                <a16:creationId xmlns:a16="http://schemas.microsoft.com/office/drawing/2014/main" id="{2975BC33-3C75-4422-A703-19B73BA19F97}"/>
              </a:ext>
            </a:extLst>
          </p:cNvPr>
          <p:cNvSpPr txBox="1"/>
          <p:nvPr/>
        </p:nvSpPr>
        <p:spPr>
          <a:xfrm>
            <a:off x="6756529" y="6502829"/>
            <a:ext cx="2387471" cy="215444"/>
          </a:xfrm>
          <a:prstGeom prst="rect">
            <a:avLst/>
          </a:prstGeom>
          <a:noFill/>
        </p:spPr>
        <p:txBody>
          <a:bodyPr wrap="square">
            <a:spAutoFit/>
          </a:bodyPr>
          <a:lstStyle/>
          <a:p>
            <a:pPr algn="ctr"/>
            <a:r>
              <a:rPr lang="en-GB" sz="800" i="1" dirty="0" err="1">
                <a:solidFill>
                  <a:schemeClr val="tx1">
                    <a:lumMod val="50000"/>
                    <a:lumOff val="50000"/>
                  </a:schemeClr>
                </a:solidFill>
                <a:ea typeface="Calibri" panose="020F0502020204030204" pitchFamily="34" charset="0"/>
                <a:cs typeface="Arial" panose="020B0604020202020204" pitchFamily="34" charset="0"/>
              </a:rPr>
              <a:t>Bron</a:t>
            </a:r>
            <a:r>
              <a:rPr lang="en-GB" sz="800" i="1" dirty="0">
                <a:solidFill>
                  <a:schemeClr val="tx1">
                    <a:lumMod val="50000"/>
                    <a:lumOff val="50000"/>
                  </a:schemeClr>
                </a:solidFill>
                <a:ea typeface="Calibri" panose="020F0502020204030204" pitchFamily="34" charset="0"/>
                <a:cs typeface="Arial" panose="020B0604020202020204" pitchFamily="34" charset="0"/>
              </a:rPr>
              <a:t>: www.shutterstock.com</a:t>
            </a:r>
            <a:endParaRPr lang="nl-NL" sz="800" i="1" dirty="0">
              <a:solidFill>
                <a:schemeClr val="tx1">
                  <a:lumMod val="50000"/>
                  <a:lumOff val="50000"/>
                </a:schemeClr>
              </a:solidFill>
            </a:endParaRPr>
          </a:p>
        </p:txBody>
      </p:sp>
      <p:sp>
        <p:nvSpPr>
          <p:cNvPr id="35" name="Tekstvak 34">
            <a:extLst>
              <a:ext uri="{FF2B5EF4-FFF2-40B4-BE49-F238E27FC236}">
                <a16:creationId xmlns:a16="http://schemas.microsoft.com/office/drawing/2014/main" id="{9B926E67-42B0-48D1-AE4A-2200C128FEFD}"/>
              </a:ext>
            </a:extLst>
          </p:cNvPr>
          <p:cNvSpPr txBox="1"/>
          <p:nvPr/>
        </p:nvSpPr>
        <p:spPr>
          <a:xfrm>
            <a:off x="2819400" y="6502829"/>
            <a:ext cx="2387471" cy="215444"/>
          </a:xfrm>
          <a:prstGeom prst="rect">
            <a:avLst/>
          </a:prstGeom>
          <a:noFill/>
        </p:spPr>
        <p:txBody>
          <a:bodyPr wrap="square">
            <a:spAutoFit/>
          </a:bodyPr>
          <a:lstStyle/>
          <a:p>
            <a:pPr algn="ctr"/>
            <a:r>
              <a:rPr lang="en-GB" sz="800" i="1" dirty="0" err="1">
                <a:solidFill>
                  <a:schemeClr val="tx1">
                    <a:lumMod val="50000"/>
                    <a:lumOff val="50000"/>
                  </a:schemeClr>
                </a:solidFill>
                <a:ea typeface="Calibri" panose="020F0502020204030204" pitchFamily="34" charset="0"/>
                <a:cs typeface="Arial" panose="020B0604020202020204" pitchFamily="34" charset="0"/>
              </a:rPr>
              <a:t>Bron</a:t>
            </a:r>
            <a:r>
              <a:rPr lang="en-GB" sz="800" i="1" dirty="0">
                <a:solidFill>
                  <a:schemeClr val="tx1">
                    <a:lumMod val="50000"/>
                    <a:lumOff val="50000"/>
                  </a:schemeClr>
                </a:solidFill>
                <a:ea typeface="Calibri" panose="020F0502020204030204" pitchFamily="34" charset="0"/>
                <a:cs typeface="Arial" panose="020B0604020202020204" pitchFamily="34" charset="0"/>
              </a:rPr>
              <a:t>: www.shutterstock.com</a:t>
            </a:r>
            <a:endParaRPr lang="nl-NL" sz="800" i="1" dirty="0">
              <a:solidFill>
                <a:schemeClr val="tx1">
                  <a:lumMod val="50000"/>
                  <a:lumOff val="50000"/>
                </a:schemeClr>
              </a:solidFill>
            </a:endParaRPr>
          </a:p>
        </p:txBody>
      </p:sp>
      <p:sp>
        <p:nvSpPr>
          <p:cNvPr id="36" name="Tekstvak 35">
            <a:extLst>
              <a:ext uri="{FF2B5EF4-FFF2-40B4-BE49-F238E27FC236}">
                <a16:creationId xmlns:a16="http://schemas.microsoft.com/office/drawing/2014/main" id="{9BEE2254-6060-49BA-805D-A0C8648E7F22}"/>
              </a:ext>
            </a:extLst>
          </p:cNvPr>
          <p:cNvSpPr txBox="1"/>
          <p:nvPr/>
        </p:nvSpPr>
        <p:spPr>
          <a:xfrm>
            <a:off x="5245274" y="6502829"/>
            <a:ext cx="1765126" cy="215444"/>
          </a:xfrm>
          <a:prstGeom prst="rect">
            <a:avLst/>
          </a:prstGeom>
          <a:noFill/>
        </p:spPr>
        <p:txBody>
          <a:bodyPr wrap="square">
            <a:spAutoFit/>
          </a:bodyPr>
          <a:lstStyle/>
          <a:p>
            <a:pPr algn="ctr"/>
            <a:r>
              <a:rPr lang="en-GB" sz="800" i="1" dirty="0" err="1">
                <a:solidFill>
                  <a:schemeClr val="tx1">
                    <a:lumMod val="50000"/>
                    <a:lumOff val="50000"/>
                  </a:schemeClr>
                </a:solidFill>
                <a:cs typeface="Arial" panose="020B0604020202020204" pitchFamily="34" charset="0"/>
              </a:rPr>
              <a:t>Bron</a:t>
            </a:r>
            <a:r>
              <a:rPr lang="en-GB" sz="800" i="1" dirty="0">
                <a:solidFill>
                  <a:schemeClr val="tx1">
                    <a:lumMod val="50000"/>
                    <a:lumOff val="50000"/>
                  </a:schemeClr>
                </a:solidFill>
                <a:cs typeface="Arial" panose="020B0604020202020204" pitchFamily="34" charset="0"/>
              </a:rPr>
              <a:t>: www.hiclipart.com</a:t>
            </a:r>
            <a:endParaRPr lang="nl-NL" sz="800" i="1" dirty="0">
              <a:solidFill>
                <a:schemeClr val="tx1">
                  <a:lumMod val="50000"/>
                  <a:lumOff val="50000"/>
                </a:schemeClr>
              </a:solidFill>
              <a:cs typeface="Arial" panose="020B0604020202020204" pitchFamily="34" charset="0"/>
            </a:endParaRPr>
          </a:p>
        </p:txBody>
      </p:sp>
      <p:sp>
        <p:nvSpPr>
          <p:cNvPr id="20" name="Tekstvak 15">
            <a:extLst>
              <a:ext uri="{FF2B5EF4-FFF2-40B4-BE49-F238E27FC236}">
                <a16:creationId xmlns:a16="http://schemas.microsoft.com/office/drawing/2014/main" id="{0A2CF012-7B7D-4934-BE25-B965B1D43FB1}"/>
              </a:ext>
            </a:extLst>
          </p:cNvPr>
          <p:cNvSpPr txBox="1"/>
          <p:nvPr/>
        </p:nvSpPr>
        <p:spPr>
          <a:xfrm>
            <a:off x="7738259" y="5787543"/>
            <a:ext cx="1066800" cy="307777"/>
          </a:xfrm>
          <a:prstGeom prst="rect">
            <a:avLst/>
          </a:prstGeom>
          <a:noFill/>
        </p:spPr>
        <p:txBody>
          <a:bodyPr wrap="square" rtlCol="0">
            <a:spAutoFit/>
          </a:bodyPr>
          <a:lstStyle/>
          <a:p>
            <a:r>
              <a:rPr lang="en-GB" sz="1400" b="1" dirty="0">
                <a:solidFill>
                  <a:schemeClr val="bg1"/>
                </a:solidFill>
              </a:rPr>
              <a:t>Single issue</a:t>
            </a:r>
          </a:p>
        </p:txBody>
      </p:sp>
      <p:sp>
        <p:nvSpPr>
          <p:cNvPr id="25" name="Tekstvak 2">
            <a:extLst>
              <a:ext uri="{FF2B5EF4-FFF2-40B4-BE49-F238E27FC236}">
                <a16:creationId xmlns:a16="http://schemas.microsoft.com/office/drawing/2014/main" id="{913A3071-72F5-48A0-80B7-275EECEB3AE6}"/>
              </a:ext>
            </a:extLst>
          </p:cNvPr>
          <p:cNvSpPr txBox="1"/>
          <p:nvPr/>
        </p:nvSpPr>
        <p:spPr>
          <a:xfrm rot="486488">
            <a:off x="3799294" y="2706314"/>
            <a:ext cx="3734054" cy="461665"/>
          </a:xfrm>
          <a:prstGeom prst="rect">
            <a:avLst/>
          </a:prstGeom>
          <a:noFill/>
        </p:spPr>
        <p:txBody>
          <a:bodyPr wrap="square" rtlCol="0">
            <a:spAutoFit/>
          </a:bodyPr>
          <a:lstStyle/>
          <a:p>
            <a:pPr algn="ctr"/>
            <a:r>
              <a:rPr lang="en-GB" sz="2400" dirty="0">
                <a:solidFill>
                  <a:schemeClr val="accent4">
                    <a:lumMod val="75000"/>
                  </a:schemeClr>
                </a:solidFill>
              </a:rPr>
              <a:t>Wat </a:t>
            </a:r>
            <a:r>
              <a:rPr lang="en-GB" sz="2400" dirty="0" err="1">
                <a:solidFill>
                  <a:schemeClr val="accent4">
                    <a:lumMod val="75000"/>
                  </a:schemeClr>
                </a:solidFill>
              </a:rPr>
              <a:t>valt</a:t>
            </a:r>
            <a:r>
              <a:rPr lang="en-GB" sz="2400" dirty="0">
                <a:solidFill>
                  <a:schemeClr val="accent4">
                    <a:lumMod val="75000"/>
                  </a:schemeClr>
                </a:solidFill>
              </a:rPr>
              <a:t> je op?</a:t>
            </a:r>
          </a:p>
        </p:txBody>
      </p:sp>
      <p:sp>
        <p:nvSpPr>
          <p:cNvPr id="22" name="Текстово поле 21">
            <a:extLst>
              <a:ext uri="{FF2B5EF4-FFF2-40B4-BE49-F238E27FC236}">
                <a16:creationId xmlns:a16="http://schemas.microsoft.com/office/drawing/2014/main" id="{1B1C9673-468F-4CFF-AE70-D100E38D608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402663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100"/>
                                        <p:tgtEl>
                                          <p:spTgt spid="23"/>
                                        </p:tgtEl>
                                      </p:cBhvr>
                                    </p:animEffect>
                                    <p:set>
                                      <p:cBhvr>
                                        <p:cTn id="9" dur="1" fill="hold">
                                          <p:stCondLst>
                                            <p:cond delay="99"/>
                                          </p:stCondLst>
                                        </p:cTn>
                                        <p:tgtEl>
                                          <p:spTgt spid="23"/>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100"/>
                                        <p:tgtEl>
                                          <p:spTgt spid="24"/>
                                        </p:tgtEl>
                                      </p:cBhvr>
                                    </p:animEffect>
                                    <p:set>
                                      <p:cBhvr>
                                        <p:cTn id="12" dur="1" fill="hold">
                                          <p:stCondLst>
                                            <p:cond delay="99"/>
                                          </p:stCondLst>
                                        </p:cTn>
                                        <p:tgtEl>
                                          <p:spTgt spid="2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100"/>
                                        <p:tgtEl>
                                          <p:spTgt spid="26"/>
                                        </p:tgtEl>
                                      </p:cBhvr>
                                    </p:animEffect>
                                    <p:set>
                                      <p:cBhvr>
                                        <p:cTn id="15" dur="1" fill="hold">
                                          <p:stCondLst>
                                            <p:cond delay="99"/>
                                          </p:stCondLst>
                                        </p:cTn>
                                        <p:tgtEl>
                                          <p:spTgt spid="2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100"/>
                                        <p:tgtEl>
                                          <p:spTgt spid="27"/>
                                        </p:tgtEl>
                                      </p:cBhvr>
                                    </p:animEffect>
                                    <p:set>
                                      <p:cBhvr>
                                        <p:cTn id="18" dur="1" fill="hold">
                                          <p:stCondLst>
                                            <p:cond delay="99"/>
                                          </p:stCondLst>
                                        </p:cTn>
                                        <p:tgtEl>
                                          <p:spTgt spid="2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100"/>
                                        <p:tgtEl>
                                          <p:spTgt spid="17"/>
                                        </p:tgtEl>
                                      </p:cBhvr>
                                    </p:animEffect>
                                    <p:set>
                                      <p:cBhvr>
                                        <p:cTn id="21" dur="1" fill="hold">
                                          <p:stCondLst>
                                            <p:cond delay="99"/>
                                          </p:stCondLst>
                                        </p:cTn>
                                        <p:tgtEl>
                                          <p:spTgt spid="17"/>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100"/>
                                        <p:tgtEl>
                                          <p:spTgt spid="18"/>
                                        </p:tgtEl>
                                      </p:cBhvr>
                                    </p:animEffect>
                                    <p:set>
                                      <p:cBhvr>
                                        <p:cTn id="24" dur="1" fill="hold">
                                          <p:stCondLst>
                                            <p:cond delay="99"/>
                                          </p:stCondLst>
                                        </p:cTn>
                                        <p:tgtEl>
                                          <p:spTgt spid="18"/>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100"/>
                                        <p:tgtEl>
                                          <p:spTgt spid="19"/>
                                        </p:tgtEl>
                                      </p:cBhvr>
                                    </p:animEffect>
                                    <p:set>
                                      <p:cBhvr>
                                        <p:cTn id="27" dur="1" fill="hold">
                                          <p:stCondLst>
                                            <p:cond delay="99"/>
                                          </p:stCondLst>
                                        </p:cTn>
                                        <p:tgtEl>
                                          <p:spTgt spid="19"/>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100"/>
                                        <p:tgtEl>
                                          <p:spTgt spid="20"/>
                                        </p:tgtEl>
                                      </p:cBhvr>
                                    </p:animEffect>
                                    <p:set>
                                      <p:cBhvr>
                                        <p:cTn id="30" dur="1" fill="hold">
                                          <p:stCondLst>
                                            <p:cond delay="99"/>
                                          </p:stCondLst>
                                        </p:cTn>
                                        <p:tgtEl>
                                          <p:spTgt spid="2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3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3"/>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 grpId="0" animBg="1"/>
      <p:bldP spid="18" grpId="0"/>
      <p:bldP spid="19" grpId="0"/>
      <p:bldP spid="23" grpId="0"/>
      <p:bldP spid="24" grpId="0"/>
      <p:bldP spid="27" grpId="0"/>
      <p:bldP spid="17" grpId="0"/>
      <p:bldP spid="31" grpId="0"/>
      <p:bldP spid="34" grpId="0"/>
      <p:bldP spid="35" grpId="0"/>
      <p:bldP spid="36" grpId="0"/>
      <p:bldP spid="20"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noProof="0" dirty="0"/>
              <a:t>Inleiding (2)</a:t>
            </a:r>
          </a:p>
        </p:txBody>
      </p:sp>
      <p:sp>
        <p:nvSpPr>
          <p:cNvPr id="6" name="Slide Number Placeholder 5"/>
          <p:cNvSpPr>
            <a:spLocks noGrp="1"/>
          </p:cNvSpPr>
          <p:nvPr>
            <p:ph type="sldNum" sz="quarter" idx="12"/>
          </p:nvPr>
        </p:nvSpPr>
        <p:spPr/>
        <p:txBody>
          <a:bodyPr/>
          <a:lstStyle/>
          <a:p>
            <a:fld id="{CB318F78-A315-46C9-8B3F-2431B4397D31}" type="slidenum">
              <a:rPr lang="en-US" smtClean="0"/>
              <a:t>5</a:t>
            </a:fld>
            <a:endParaRPr lang="en-US"/>
          </a:p>
        </p:txBody>
      </p:sp>
      <p:graphicFrame>
        <p:nvGraphicFramePr>
          <p:cNvPr id="4" name="Диаграма 3">
            <a:extLst>
              <a:ext uri="{FF2B5EF4-FFF2-40B4-BE49-F238E27FC236}">
                <a16:creationId xmlns:a16="http://schemas.microsoft.com/office/drawing/2014/main" id="{74E20635-1DB2-4FEB-B110-17168A99DA97}"/>
              </a:ext>
            </a:extLst>
          </p:cNvPr>
          <p:cNvGraphicFramePr/>
          <p:nvPr>
            <p:extLst>
              <p:ext uri="{D42A27DB-BD31-4B8C-83A1-F6EECF244321}">
                <p14:modId xmlns:p14="http://schemas.microsoft.com/office/powerpoint/2010/main" val="4100404836"/>
              </p:ext>
            </p:extLst>
          </p:nvPr>
        </p:nvGraphicFramePr>
        <p:xfrm>
          <a:off x="1066800" y="1131253"/>
          <a:ext cx="7162800" cy="4888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A7DF2FBE-AA6C-48F9-9B05-1D476930F79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34879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nl-NL" noProof="0" dirty="0"/>
              <a:t>2. Radicalisering</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770B1"/>
              </a:solidFill>
              <a:effectLst/>
              <a:uLnTx/>
              <a:uFillTx/>
              <a:latin typeface="Calibri"/>
              <a:ea typeface="+mn-ea"/>
              <a:cs typeface="+mn-cs"/>
            </a:endParaRPr>
          </a:p>
        </p:txBody>
      </p:sp>
      <p:sp>
        <p:nvSpPr>
          <p:cNvPr id="8" name="Текстово поле 7">
            <a:extLst>
              <a:ext uri="{FF2B5EF4-FFF2-40B4-BE49-F238E27FC236}">
                <a16:creationId xmlns:a16="http://schemas.microsoft.com/office/drawing/2014/main" id="{A51C19EC-B87D-4475-A80C-5363841A3E98}"/>
              </a:ext>
            </a:extLst>
          </p:cNvPr>
          <p:cNvSpPr txBox="1"/>
          <p:nvPr/>
        </p:nvSpPr>
        <p:spPr>
          <a:xfrm>
            <a:off x="3852091" y="5661279"/>
            <a:ext cx="128432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err="1">
                <a:ln>
                  <a:noFill/>
                </a:ln>
                <a:solidFill>
                  <a:prstClr val="white">
                    <a:lumMod val="50000"/>
                  </a:prstClr>
                </a:solidFill>
                <a:effectLst/>
                <a:uLnTx/>
                <a:uFillTx/>
                <a:latin typeface="Calibri"/>
                <a:ea typeface="+mn-ea"/>
                <a:cs typeface="+mn-cs"/>
              </a:rPr>
              <a:t>Bron</a:t>
            </a:r>
            <a:r>
              <a:rPr kumimoji="0" lang="en-US" sz="8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800" b="0" i="1" u="none" strike="noStrike" kern="1200" cap="none" spc="0" normalizeH="0" baseline="0" noProof="0" dirty="0" err="1">
                <a:ln>
                  <a:noFill/>
                </a:ln>
                <a:solidFill>
                  <a:prstClr val="white">
                    <a:lumMod val="50000"/>
                  </a:prstClr>
                </a:solidFill>
                <a:effectLst/>
                <a:uLnTx/>
                <a:uFillTx/>
                <a:latin typeface="Calibri"/>
                <a:ea typeface="+mn-ea"/>
                <a:cs typeface="+mn-cs"/>
              </a:rPr>
              <a:t>Europese</a:t>
            </a:r>
            <a:r>
              <a:rPr kumimoji="0" lang="en-US" sz="8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800" b="0" i="1" u="none" strike="noStrike" kern="1200" cap="none" spc="0" normalizeH="0" baseline="0" noProof="0" dirty="0" err="1">
                <a:ln>
                  <a:noFill/>
                </a:ln>
                <a:solidFill>
                  <a:prstClr val="white">
                    <a:lumMod val="50000"/>
                  </a:prstClr>
                </a:solidFill>
                <a:effectLst/>
                <a:uLnTx/>
                <a:uFillTx/>
                <a:latin typeface="Calibri"/>
                <a:ea typeface="+mn-ea"/>
                <a:cs typeface="+mn-cs"/>
              </a:rPr>
              <a:t>Commissie</a:t>
            </a:r>
            <a:endParaRPr kumimoji="0" lang="en-US" sz="800" b="0" i="1"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9" name="Текстово поле 8">
            <a:extLst>
              <a:ext uri="{FF2B5EF4-FFF2-40B4-BE49-F238E27FC236}">
                <a16:creationId xmlns:a16="http://schemas.microsoft.com/office/drawing/2014/main" id="{C06DF00C-CF8D-41A8-81A4-9798BAD762A6}"/>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5" name="Tijdelijke aanduiding voor inhoud 4">
            <a:extLst>
              <a:ext uri="{FF2B5EF4-FFF2-40B4-BE49-F238E27FC236}">
                <a16:creationId xmlns:a16="http://schemas.microsoft.com/office/drawing/2014/main" id="{355941A8-72DC-4A7D-8A62-7887AF3BF87F}"/>
              </a:ext>
            </a:extLst>
          </p:cNvPr>
          <p:cNvSpPr>
            <a:spLocks noGrp="1"/>
          </p:cNvSpPr>
          <p:nvPr>
            <p:ph idx="1"/>
          </p:nvPr>
        </p:nvSpPr>
        <p:spPr/>
        <p:txBody>
          <a:bodyPr/>
          <a:lstStyle/>
          <a:p>
            <a:endParaRPr lang="nl-NL"/>
          </a:p>
        </p:txBody>
      </p:sp>
      <p:sp>
        <p:nvSpPr>
          <p:cNvPr id="10" name="Tijdelijke aanduiding voor inhoud 4">
            <a:extLst>
              <a:ext uri="{FF2B5EF4-FFF2-40B4-BE49-F238E27FC236}">
                <a16:creationId xmlns:a16="http://schemas.microsoft.com/office/drawing/2014/main" id="{BF15D397-FEF3-406D-9A9D-4318952F8D0B}"/>
              </a:ext>
            </a:extLst>
          </p:cNvPr>
          <p:cNvSpPr txBox="1">
            <a:spLocks/>
          </p:cNvSpPr>
          <p:nvPr/>
        </p:nvSpPr>
        <p:spPr>
          <a:xfrm>
            <a:off x="685800" y="2286000"/>
            <a:ext cx="7772400" cy="335279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ctr" defTabSz="914400" rtl="0" eaLnBrk="1" fontAlgn="t" latinLnBrk="0" hangingPunct="1">
              <a:lnSpc>
                <a:spcPct val="100000"/>
              </a:lnSpc>
              <a:spcBef>
                <a:spcPts val="0"/>
              </a:spcBef>
              <a:spcAft>
                <a:spcPts val="600"/>
              </a:spcAft>
              <a:buClrTx/>
              <a:buSzTx/>
              <a:buFont typeface="Arial" pitchFamily="34" charset="0"/>
              <a:buNone/>
              <a:tabLst/>
              <a:defRPr/>
            </a:pPr>
            <a: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De volgende definitie van radicalisering is van de</a:t>
            </a:r>
            <a:b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br>
            <a: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Europese Commissie (2020) en wordt binnen deze workshop gebruikt</a:t>
            </a:r>
            <a: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Calibri" panose="020F0502020204030204" pitchFamily="34" charset="0"/>
                <a:cs typeface="Calibri" panose="020F0502020204030204" pitchFamily="34" charset="0"/>
              </a:rPr>
              <a:t>:</a:t>
            </a:r>
            <a:r>
              <a:rPr kumimoji="0" lang="nl-NL" sz="1100" b="0" i="0" u="none" strike="noStrike" kern="1200" cap="none" spc="0" normalizeH="0" baseline="0" noProof="0" dirty="0">
                <a:ln>
                  <a:noFill/>
                </a:ln>
                <a:solidFill>
                  <a:prstClr val="black">
                    <a:lumMod val="75000"/>
                    <a:lumOff val="25000"/>
                  </a:prstClr>
                </a:solidFill>
                <a:effectLst/>
                <a:uLnTx/>
                <a:uFillTx/>
                <a:latin typeface="Calibri"/>
                <a:ea typeface="Calibri" panose="020F0502020204030204" pitchFamily="34" charset="0"/>
                <a:cs typeface="Calibri" panose="020F0502020204030204" pitchFamily="34" charset="0"/>
              </a:rPr>
              <a:t> </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“een gefaseerd en complex proces </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waarin een individu of een groep</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een radicale ideologie of overtuiging omarmt</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die geweld accepteert, gebruikt of door de vingers ziet [ ] </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om een specifiek politiek of ideologisch doel te bereiken.”</a:t>
            </a: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Tree>
    <p:extLst>
      <p:ext uri="{BB962C8B-B14F-4D97-AF65-F5344CB8AC3E}">
        <p14:creationId xmlns:p14="http://schemas.microsoft.com/office/powerpoint/2010/main" val="1956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ijdelijke aanduiding voor inhoud 2">
            <a:extLst>
              <a:ext uri="{FF2B5EF4-FFF2-40B4-BE49-F238E27FC236}">
                <a16:creationId xmlns:a16="http://schemas.microsoft.com/office/drawing/2014/main" id="{F3A1AEFF-D6C6-4A8A-BF25-D82D791E1AD7}"/>
              </a:ext>
            </a:extLst>
          </p:cNvPr>
          <p:cNvGraphicFramePr>
            <a:graphicFrameLocks noGrp="1"/>
          </p:cNvGraphicFramePr>
          <p:nvPr>
            <p:ph idx="1"/>
            <p:extLst>
              <p:ext uri="{D42A27DB-BD31-4B8C-83A1-F6EECF244321}">
                <p14:modId xmlns:p14="http://schemas.microsoft.com/office/powerpoint/2010/main" val="617551452"/>
              </p:ext>
            </p:extLst>
          </p:nvPr>
        </p:nvGraphicFramePr>
        <p:xfrm>
          <a:off x="685800" y="2436600"/>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dirty="0"/>
              <a:t>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361951" y="4395069"/>
            <a:ext cx="10858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dirty="0">
                <a:ln>
                  <a:noFill/>
                </a:ln>
                <a:solidFill>
                  <a:srgbClr val="6BB1C9">
                    <a:lumMod val="60000"/>
                    <a:lumOff val="40000"/>
                  </a:srgbClr>
                </a:solidFill>
                <a:effectLst/>
                <a:uLnTx/>
                <a:uFillTx/>
                <a:latin typeface="Calibri"/>
                <a:ea typeface="+mn-ea"/>
                <a:cs typeface="+mn-cs"/>
              </a:rPr>
              <a:t>Bron: NCTV</a:t>
            </a:r>
          </a:p>
        </p:txBody>
      </p:sp>
      <p:sp>
        <p:nvSpPr>
          <p:cNvPr id="5" name="Tekstvak 4">
            <a:extLst>
              <a:ext uri="{FF2B5EF4-FFF2-40B4-BE49-F238E27FC236}">
                <a16:creationId xmlns:a16="http://schemas.microsoft.com/office/drawing/2014/main" id="{E9307713-B7F4-4AC8-B93C-6D59ADB5244B}"/>
              </a:ext>
            </a:extLst>
          </p:cNvPr>
          <p:cNvSpPr txBox="1"/>
          <p:nvPr/>
        </p:nvSpPr>
        <p:spPr>
          <a:xfrm>
            <a:off x="65808" y="5092783"/>
            <a:ext cx="237259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Buitenparlementaire, maar legale acties om ideologische doelen te bereiken (Van den Bos, 2019)</a:t>
            </a:r>
          </a:p>
        </p:txBody>
      </p:sp>
      <p:cxnSp>
        <p:nvCxnSpPr>
          <p:cNvPr id="11" name="Rechte verbindingslijn 10">
            <a:extLst>
              <a:ext uri="{FF2B5EF4-FFF2-40B4-BE49-F238E27FC236}">
                <a16:creationId xmlns:a16="http://schemas.microsoft.com/office/drawing/2014/main" id="{2317F71F-2F61-42FE-B3D0-2DCD038F4DE4}"/>
              </a:ext>
            </a:extLst>
          </p:cNvPr>
          <p:cNvCxnSpPr>
            <a:cxnSpLocks/>
            <a:endCxn id="5" idx="0"/>
          </p:cNvCxnSpPr>
          <p:nvPr/>
        </p:nvCxnSpPr>
        <p:spPr>
          <a:xfrm flipH="1">
            <a:off x="1252104" y="4419600"/>
            <a:ext cx="195698" cy="673183"/>
          </a:xfrm>
          <a:prstGeom prst="line">
            <a:avLst/>
          </a:prstGeom>
        </p:spPr>
        <p:style>
          <a:lnRef idx="2">
            <a:schemeClr val="accent4"/>
          </a:lnRef>
          <a:fillRef idx="0">
            <a:schemeClr val="accent4"/>
          </a:fillRef>
          <a:effectRef idx="1">
            <a:schemeClr val="accent4"/>
          </a:effectRef>
          <a:fontRef idx="minor">
            <a:schemeClr val="tx1"/>
          </a:fontRef>
        </p:style>
      </p:cxnSp>
      <p:cxnSp>
        <p:nvCxnSpPr>
          <p:cNvPr id="12" name="Rechte verbindingslijn 11">
            <a:extLst>
              <a:ext uri="{FF2B5EF4-FFF2-40B4-BE49-F238E27FC236}">
                <a16:creationId xmlns:a16="http://schemas.microsoft.com/office/drawing/2014/main" id="{79AD64E0-684B-4DFA-BCCD-509B21BA7181}"/>
              </a:ext>
            </a:extLst>
          </p:cNvPr>
          <p:cNvCxnSpPr>
            <a:cxnSpLocks/>
          </p:cNvCxnSpPr>
          <p:nvPr/>
        </p:nvCxnSpPr>
        <p:spPr>
          <a:xfrm>
            <a:off x="2302886" y="3030278"/>
            <a:ext cx="1199720" cy="286004"/>
          </a:xfrm>
          <a:prstGeom prst="line">
            <a:avLst/>
          </a:prstGeom>
        </p:spPr>
        <p:style>
          <a:lnRef idx="2">
            <a:schemeClr val="accent4"/>
          </a:lnRef>
          <a:fillRef idx="0">
            <a:schemeClr val="accent4"/>
          </a:fillRef>
          <a:effectRef idx="1">
            <a:schemeClr val="accent4"/>
          </a:effectRef>
          <a:fontRef idx="minor">
            <a:schemeClr val="tx1"/>
          </a:fontRef>
        </p:style>
      </p:cxnSp>
      <p:cxnSp>
        <p:nvCxnSpPr>
          <p:cNvPr id="13" name="Rechte verbindingslijn 12">
            <a:extLst>
              <a:ext uri="{FF2B5EF4-FFF2-40B4-BE49-F238E27FC236}">
                <a16:creationId xmlns:a16="http://schemas.microsoft.com/office/drawing/2014/main" id="{C8F5D85B-8914-4707-BB3A-E0A4F219391F}"/>
              </a:ext>
            </a:extLst>
          </p:cNvPr>
          <p:cNvCxnSpPr/>
          <p:nvPr/>
        </p:nvCxnSpPr>
        <p:spPr>
          <a:xfrm flipH="1">
            <a:off x="5837960" y="2548301"/>
            <a:ext cx="315192" cy="673183"/>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Rechte verbindingslijn 13">
            <a:extLst>
              <a:ext uri="{FF2B5EF4-FFF2-40B4-BE49-F238E27FC236}">
                <a16:creationId xmlns:a16="http://schemas.microsoft.com/office/drawing/2014/main" id="{F39500A0-13B7-49FC-9437-E13E05B66D31}"/>
              </a:ext>
            </a:extLst>
          </p:cNvPr>
          <p:cNvCxnSpPr>
            <a:cxnSpLocks/>
          </p:cNvCxnSpPr>
          <p:nvPr/>
        </p:nvCxnSpPr>
        <p:spPr>
          <a:xfrm flipV="1">
            <a:off x="7696200" y="4359099"/>
            <a:ext cx="0" cy="358739"/>
          </a:xfrm>
          <a:prstGeom prst="line">
            <a:avLst/>
          </a:prstGeom>
        </p:spPr>
        <p:style>
          <a:lnRef idx="2">
            <a:schemeClr val="accent4"/>
          </a:lnRef>
          <a:fillRef idx="0">
            <a:schemeClr val="accent4"/>
          </a:fillRef>
          <a:effectRef idx="1">
            <a:schemeClr val="accent4"/>
          </a:effectRef>
          <a:fontRef idx="minor">
            <a:schemeClr val="tx1"/>
          </a:fontRef>
        </p:style>
      </p:cxnSp>
      <p:sp>
        <p:nvSpPr>
          <p:cNvPr id="17" name="Tekstvak 16">
            <a:extLst>
              <a:ext uri="{FF2B5EF4-FFF2-40B4-BE49-F238E27FC236}">
                <a16:creationId xmlns:a16="http://schemas.microsoft.com/office/drawing/2014/main" id="{E9FE14CF-FDAC-4163-8EE7-BDDDD53432F4}"/>
              </a:ext>
            </a:extLst>
          </p:cNvPr>
          <p:cNvSpPr txBox="1"/>
          <p:nvPr/>
        </p:nvSpPr>
        <p:spPr>
          <a:xfrm>
            <a:off x="461529" y="2313623"/>
            <a:ext cx="284451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Het opzettelijk de wet overtreden om ideologische doelen te bereiken, maar zonder geweld te gebruiken (Van den Bos, 2019)</a:t>
            </a:r>
          </a:p>
        </p:txBody>
      </p:sp>
      <p:sp>
        <p:nvSpPr>
          <p:cNvPr id="18" name="Tekstvak 17">
            <a:extLst>
              <a:ext uri="{FF2B5EF4-FFF2-40B4-BE49-F238E27FC236}">
                <a16:creationId xmlns:a16="http://schemas.microsoft.com/office/drawing/2014/main" id="{689BDF28-CDC0-437C-A2E3-35960323B4E9}"/>
              </a:ext>
            </a:extLst>
          </p:cNvPr>
          <p:cNvSpPr txBox="1"/>
          <p:nvPr/>
        </p:nvSpPr>
        <p:spPr>
          <a:xfrm>
            <a:off x="6191247" y="2239539"/>
            <a:ext cx="264794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Het opzettelijk de wet overtreden om ideologische doelen te bereiken, waarbij geweld wordt gebruikt (Van den Bos, 2019)</a:t>
            </a:r>
          </a:p>
        </p:txBody>
      </p:sp>
      <p:sp>
        <p:nvSpPr>
          <p:cNvPr id="19" name="Tekstvak 18">
            <a:extLst>
              <a:ext uri="{FF2B5EF4-FFF2-40B4-BE49-F238E27FC236}">
                <a16:creationId xmlns:a16="http://schemas.microsoft.com/office/drawing/2014/main" id="{EC925BEA-2418-4DE9-8E18-6F7A9A575058}"/>
              </a:ext>
            </a:extLst>
          </p:cNvPr>
          <p:cNvSpPr txBox="1"/>
          <p:nvPr/>
        </p:nvSpPr>
        <p:spPr>
          <a:xfrm>
            <a:off x="5789468" y="4717838"/>
            <a:ext cx="338570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Het uit ideologische motieven dreigen met, voorbereiden of plegen van op mensen gericht ernstig geweld, dan wel daden gericht op het aanrichten van maatschappij-ontwrichtende schade met als doel om maatschappelijke veranderingen te bewerkstelligen, de bevolking ernstige vrees aan te jagen of politieke besluitvorming te beïnvloeden (Van den Bos, 2019)</a:t>
            </a:r>
          </a:p>
        </p:txBody>
      </p:sp>
      <p:sp>
        <p:nvSpPr>
          <p:cNvPr id="15" name="Текстово поле 8">
            <a:extLst>
              <a:ext uri="{FF2B5EF4-FFF2-40B4-BE49-F238E27FC236}">
                <a16:creationId xmlns:a16="http://schemas.microsoft.com/office/drawing/2014/main" id="{649A37CD-EF80-4D41-AA52-B5327B349D30}"/>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dirty="0">
                <a:ln>
                  <a:noFill/>
                </a:ln>
                <a:solidFill>
                  <a:srgbClr val="6BB1C9">
                    <a:lumMod val="75000"/>
                  </a:srgbClr>
                </a:solidFill>
                <a:effectLst/>
                <a:uLnTx/>
                <a:uFillTx/>
                <a:latin typeface="Calibri"/>
                <a:ea typeface="+mn-ea"/>
                <a:cs typeface="+mn-cs"/>
              </a:rPr>
              <a:t>2</a:t>
            </a:r>
          </a:p>
        </p:txBody>
      </p:sp>
    </p:spTree>
    <p:extLst>
      <p:ext uri="{BB962C8B-B14F-4D97-AF65-F5344CB8AC3E}">
        <p14:creationId xmlns:p14="http://schemas.microsoft.com/office/powerpoint/2010/main" val="381095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p:bldP spid="5"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a:extLst>
              <a:ext uri="{FF2B5EF4-FFF2-40B4-BE49-F238E27FC236}">
                <a16:creationId xmlns:a16="http://schemas.microsoft.com/office/drawing/2014/main" id="{FB07E8F1-1CE7-4186-B1ED-E6AAA642B97D}"/>
              </a:ext>
            </a:extLst>
          </p:cNvPr>
          <p:cNvSpPr/>
          <p:nvPr/>
        </p:nvSpPr>
        <p:spPr>
          <a:xfrm>
            <a:off x="1485900" y="2286000"/>
            <a:ext cx="6286500" cy="3276600"/>
          </a:xfrm>
          <a:prstGeom prst="ellipse">
            <a:avLst/>
          </a:prstGeom>
          <a:solidFill>
            <a:schemeClr val="accent3">
              <a:lumMod val="20000"/>
              <a:lumOff val="80000"/>
            </a:schemeClr>
          </a:solidFill>
          <a:ln w="3175">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kstvak 8">
            <a:extLst>
              <a:ext uri="{FF2B5EF4-FFF2-40B4-BE49-F238E27FC236}">
                <a16:creationId xmlns:a16="http://schemas.microsoft.com/office/drawing/2014/main" id="{DB0081F6-B3F1-46A1-ADF5-7508CDFD07A3}"/>
              </a:ext>
            </a:extLst>
          </p:cNvPr>
          <p:cNvSpPr txBox="1"/>
          <p:nvPr/>
        </p:nvSpPr>
        <p:spPr>
          <a:xfrm>
            <a:off x="3352800" y="2515561"/>
            <a:ext cx="228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96DC7"/>
                </a:solidFill>
                <a:effectLst/>
                <a:uLnTx/>
                <a:uFillTx/>
                <a:latin typeface="Calibri"/>
                <a:ea typeface="+mn-ea"/>
                <a:cs typeface="+mn-cs"/>
              </a:rPr>
              <a:t>Gepolariseerd klimaat</a:t>
            </a: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a:t>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5837960" y="5193268"/>
            <a:ext cx="10858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rgbClr val="6BB1C9">
                    <a:lumMod val="60000"/>
                    <a:lumOff val="40000"/>
                  </a:srgbClr>
                </a:solidFill>
                <a:effectLst/>
                <a:uLnTx/>
                <a:uFillTx/>
                <a:latin typeface="Calibri"/>
                <a:ea typeface="+mn-ea"/>
                <a:cs typeface="+mn-cs"/>
              </a:rPr>
              <a:t>Bron: NCTV</a:t>
            </a:r>
          </a:p>
        </p:txBody>
      </p:sp>
      <p:sp>
        <p:nvSpPr>
          <p:cNvPr id="6" name="Tekstvak 5">
            <a:extLst>
              <a:ext uri="{FF2B5EF4-FFF2-40B4-BE49-F238E27FC236}">
                <a16:creationId xmlns:a16="http://schemas.microsoft.com/office/drawing/2014/main" id="{CEEA3961-5F75-40B8-ACA5-D1F4F2E7A767}"/>
              </a:ext>
            </a:extLst>
          </p:cNvPr>
          <p:cNvSpPr txBox="1"/>
          <p:nvPr/>
        </p:nvSpPr>
        <p:spPr>
          <a:xfrm>
            <a:off x="3810000" y="4523625"/>
            <a:ext cx="152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6585CF">
                    <a:lumMod val="50000"/>
                  </a:srgbClr>
                </a:solidFill>
                <a:effectLst/>
                <a:uLnTx/>
                <a:uFillTx/>
                <a:latin typeface="Calibri"/>
                <a:ea typeface="+mn-ea"/>
                <a:cs typeface="+mn-cs"/>
              </a:rPr>
              <a:t>radicalisering</a:t>
            </a:r>
          </a:p>
        </p:txBody>
      </p:sp>
      <p:sp>
        <p:nvSpPr>
          <p:cNvPr id="10" name="Pijl: rechts 9">
            <a:extLst>
              <a:ext uri="{FF2B5EF4-FFF2-40B4-BE49-F238E27FC236}">
                <a16:creationId xmlns:a16="http://schemas.microsoft.com/office/drawing/2014/main" id="{759C7CCE-2D86-4C74-BA38-505A8125DF62}"/>
              </a:ext>
            </a:extLst>
          </p:cNvPr>
          <p:cNvSpPr/>
          <p:nvPr/>
        </p:nvSpPr>
        <p:spPr>
          <a:xfrm>
            <a:off x="2438400" y="4648200"/>
            <a:ext cx="12954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Pijl: rechts 19">
            <a:extLst>
              <a:ext uri="{FF2B5EF4-FFF2-40B4-BE49-F238E27FC236}">
                <a16:creationId xmlns:a16="http://schemas.microsoft.com/office/drawing/2014/main" id="{1029069C-CA61-433D-BEA5-6F7A381AEDF2}"/>
              </a:ext>
            </a:extLst>
          </p:cNvPr>
          <p:cNvSpPr/>
          <p:nvPr/>
        </p:nvSpPr>
        <p:spPr>
          <a:xfrm>
            <a:off x="5240482" y="4632091"/>
            <a:ext cx="16002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4" name="Tijdelijke aanduiding voor inhoud 2">
            <a:extLst>
              <a:ext uri="{FF2B5EF4-FFF2-40B4-BE49-F238E27FC236}">
                <a16:creationId xmlns:a16="http://schemas.microsoft.com/office/drawing/2014/main" id="{23F00CB4-31F9-4CA5-A97C-B0E3D9CB2B71}"/>
              </a:ext>
            </a:extLst>
          </p:cNvPr>
          <p:cNvGraphicFramePr>
            <a:graphicFrameLocks noGrp="1"/>
          </p:cNvGraphicFramePr>
          <p:nvPr>
            <p:ph idx="1"/>
          </p:nvPr>
        </p:nvGraphicFramePr>
        <p:xfrm>
          <a:off x="685800" y="2436600"/>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Текстово поле 8">
            <a:extLst>
              <a:ext uri="{FF2B5EF4-FFF2-40B4-BE49-F238E27FC236}">
                <a16:creationId xmlns:a16="http://schemas.microsoft.com/office/drawing/2014/main" id="{3CDB1FF2-883D-41D1-9809-6434459F8352}"/>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132956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a:extLst>
              <a:ext uri="{FF2B5EF4-FFF2-40B4-BE49-F238E27FC236}">
                <a16:creationId xmlns:a16="http://schemas.microsoft.com/office/drawing/2014/main" id="{FB07E8F1-1CE7-4186-B1ED-E6AAA642B97D}"/>
              </a:ext>
            </a:extLst>
          </p:cNvPr>
          <p:cNvSpPr/>
          <p:nvPr/>
        </p:nvSpPr>
        <p:spPr>
          <a:xfrm>
            <a:off x="1485900" y="2286000"/>
            <a:ext cx="6286500" cy="3276600"/>
          </a:xfrm>
          <a:prstGeom prst="ellipse">
            <a:avLst/>
          </a:prstGeom>
          <a:solidFill>
            <a:schemeClr val="accent3">
              <a:lumMod val="20000"/>
              <a:lumOff val="80000"/>
            </a:schemeClr>
          </a:solidFill>
          <a:ln w="3175">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kstvak 8">
            <a:extLst>
              <a:ext uri="{FF2B5EF4-FFF2-40B4-BE49-F238E27FC236}">
                <a16:creationId xmlns:a16="http://schemas.microsoft.com/office/drawing/2014/main" id="{DB0081F6-B3F1-46A1-ADF5-7508CDFD07A3}"/>
              </a:ext>
            </a:extLst>
          </p:cNvPr>
          <p:cNvSpPr txBox="1"/>
          <p:nvPr/>
        </p:nvSpPr>
        <p:spPr>
          <a:xfrm>
            <a:off x="3352800" y="2515561"/>
            <a:ext cx="228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96DC7"/>
                </a:solidFill>
                <a:effectLst/>
                <a:uLnTx/>
                <a:uFillTx/>
                <a:latin typeface="Calibri"/>
                <a:ea typeface="+mn-ea"/>
                <a:cs typeface="+mn-cs"/>
              </a:rPr>
              <a:t>Gepolariseerd klimaat</a:t>
            </a: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a:t>2. 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5837960" y="5193268"/>
            <a:ext cx="10858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rgbClr val="6BB1C9">
                    <a:lumMod val="60000"/>
                    <a:lumOff val="40000"/>
                  </a:srgbClr>
                </a:solidFill>
                <a:effectLst/>
                <a:uLnTx/>
                <a:uFillTx/>
                <a:latin typeface="Calibri"/>
                <a:ea typeface="+mn-ea"/>
                <a:cs typeface="+mn-cs"/>
              </a:rPr>
              <a:t>Source: NCTV</a:t>
            </a:r>
          </a:p>
        </p:txBody>
      </p:sp>
      <p:sp>
        <p:nvSpPr>
          <p:cNvPr id="6" name="Tekstvak 5">
            <a:extLst>
              <a:ext uri="{FF2B5EF4-FFF2-40B4-BE49-F238E27FC236}">
                <a16:creationId xmlns:a16="http://schemas.microsoft.com/office/drawing/2014/main" id="{CEEA3961-5F75-40B8-ACA5-D1F4F2E7A767}"/>
              </a:ext>
            </a:extLst>
          </p:cNvPr>
          <p:cNvSpPr txBox="1"/>
          <p:nvPr/>
        </p:nvSpPr>
        <p:spPr>
          <a:xfrm>
            <a:off x="3810000" y="4523625"/>
            <a:ext cx="152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6585CF">
                    <a:lumMod val="50000"/>
                  </a:srgbClr>
                </a:solidFill>
                <a:effectLst/>
                <a:uLnTx/>
                <a:uFillTx/>
                <a:latin typeface="Calibri"/>
                <a:ea typeface="+mn-ea"/>
                <a:cs typeface="+mn-cs"/>
              </a:rPr>
              <a:t>radicalisering</a:t>
            </a:r>
          </a:p>
        </p:txBody>
      </p:sp>
      <p:sp>
        <p:nvSpPr>
          <p:cNvPr id="10" name="Pijl: rechts 9">
            <a:extLst>
              <a:ext uri="{FF2B5EF4-FFF2-40B4-BE49-F238E27FC236}">
                <a16:creationId xmlns:a16="http://schemas.microsoft.com/office/drawing/2014/main" id="{759C7CCE-2D86-4C74-BA38-505A8125DF62}"/>
              </a:ext>
            </a:extLst>
          </p:cNvPr>
          <p:cNvSpPr/>
          <p:nvPr/>
        </p:nvSpPr>
        <p:spPr>
          <a:xfrm>
            <a:off x="2438400" y="4648200"/>
            <a:ext cx="12954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Pijl: rechts 19">
            <a:extLst>
              <a:ext uri="{FF2B5EF4-FFF2-40B4-BE49-F238E27FC236}">
                <a16:creationId xmlns:a16="http://schemas.microsoft.com/office/drawing/2014/main" id="{1029069C-CA61-433D-BEA5-6F7A381AEDF2}"/>
              </a:ext>
            </a:extLst>
          </p:cNvPr>
          <p:cNvSpPr/>
          <p:nvPr/>
        </p:nvSpPr>
        <p:spPr>
          <a:xfrm>
            <a:off x="5240482" y="4632091"/>
            <a:ext cx="16002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Onlinemedia 4" title="Drieluik Polarisatie 1">
            <a:hlinkClick r:id="" action="ppaction://media"/>
            <a:extLst>
              <a:ext uri="{FF2B5EF4-FFF2-40B4-BE49-F238E27FC236}">
                <a16:creationId xmlns:a16="http://schemas.microsoft.com/office/drawing/2014/main" id="{EE576DE1-78A6-433E-929A-F061229FA387}"/>
              </a:ext>
            </a:extLst>
          </p:cNvPr>
          <p:cNvPicPr>
            <a:picLocks noGrp="1" noRot="1" noChangeAspect="1"/>
          </p:cNvPicPr>
          <p:nvPr>
            <p:ph idx="1"/>
            <a:videoFile r:link="rId1"/>
          </p:nvPr>
        </p:nvPicPr>
        <p:blipFill>
          <a:blip r:embed="rId4"/>
          <a:stretch>
            <a:fillRect/>
          </a:stretch>
        </p:blipFill>
        <p:spPr>
          <a:xfrm>
            <a:off x="1268413" y="2286000"/>
            <a:ext cx="6608762" cy="3733800"/>
          </a:xfrm>
          <a:prstGeom prst="rect">
            <a:avLst/>
          </a:prstGeom>
        </p:spPr>
      </p:pic>
      <p:sp>
        <p:nvSpPr>
          <p:cNvPr id="11" name="Текстово поле 8">
            <a:extLst>
              <a:ext uri="{FF2B5EF4-FFF2-40B4-BE49-F238E27FC236}">
                <a16:creationId xmlns:a16="http://schemas.microsoft.com/office/drawing/2014/main" id="{9875B7BE-2652-4420-AE13-F7BF871F9CC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330060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childTnLst>
        </p:cTn>
      </p:par>
    </p:tnLst>
    <p:bldLst>
      <p:bldP spid="6" grpId="0"/>
      <p:bldP spid="10" grpId="0" animBg="1"/>
      <p:bldP spid="20" grpId="0" animBg="1"/>
    </p:bldLst>
  </p:timing>
</p:sld>
</file>

<file path=ppt/theme/theme1.xml><?xml version="1.0" encoding="utf-8"?>
<a:theme xmlns:a="http://schemas.openxmlformats.org/drawingml/2006/main" name="1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6772</TotalTime>
  <Words>6366</Words>
  <Application>Microsoft Office PowerPoint</Application>
  <PresentationFormat>Diavoorstelling (4:3)</PresentationFormat>
  <Paragraphs>673</Paragraphs>
  <Slides>35</Slides>
  <Notes>35</Notes>
  <HiddenSlides>1</HiddenSlides>
  <MMClips>5</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35</vt:i4>
      </vt:variant>
    </vt:vector>
  </HeadingPairs>
  <TitlesOfParts>
    <vt:vector size="45" baseType="lpstr">
      <vt:lpstr>Arial</vt:lpstr>
      <vt:lpstr>Bellota Regular</vt:lpstr>
      <vt:lpstr>Calibri</vt:lpstr>
      <vt:lpstr>Ink Free</vt:lpstr>
      <vt:lpstr>Open Sans</vt:lpstr>
      <vt:lpstr>OpenSansRegular</vt:lpstr>
      <vt:lpstr>Roboto</vt:lpstr>
      <vt:lpstr>TimesDigitalW04-Regular</vt:lpstr>
      <vt:lpstr>Verdana</vt:lpstr>
      <vt:lpstr>1_Office Theme</vt:lpstr>
      <vt:lpstr>Coaching en ouderschap</vt:lpstr>
      <vt:lpstr>PowerPoint-presentatie</vt:lpstr>
      <vt:lpstr>Programma</vt:lpstr>
      <vt:lpstr>Inleiding (1)</vt:lpstr>
      <vt:lpstr>Inleiding (2)</vt:lpstr>
      <vt:lpstr>2. Radicalisering</vt:lpstr>
      <vt:lpstr>Verwante begrippen</vt:lpstr>
      <vt:lpstr>Verwante begrippen</vt:lpstr>
      <vt:lpstr>2. Verwante begrippen</vt:lpstr>
      <vt:lpstr>Verschillende ideologieën</vt:lpstr>
      <vt:lpstr>Verschillende ideologieën</vt:lpstr>
      <vt:lpstr>Fases van Radicalisering (1)</vt:lpstr>
      <vt:lpstr>Fases van Radicalisering (2)</vt:lpstr>
      <vt:lpstr>Gefaseerd proces</vt:lpstr>
      <vt:lpstr>Mogelijke signalen van radicalisering</vt:lpstr>
      <vt:lpstr>Mogelijke oorzaken?</vt:lpstr>
      <vt:lpstr>Mogelijke oorzaken</vt:lpstr>
      <vt:lpstr>Causale factoren</vt:lpstr>
      <vt:lpstr>Push, Pull en Persoonlijke factoren</vt:lpstr>
      <vt:lpstr>Push, Pull en Persoonlijke factoren</vt:lpstr>
      <vt:lpstr>Triggerfactormodel</vt:lpstr>
      <vt:lpstr>Vier types geradicaliseerden</vt:lpstr>
      <vt:lpstr>PowerPoint-presentatie</vt:lpstr>
      <vt:lpstr>3. Coaching en ouderschap</vt:lpstr>
      <vt:lpstr>3. Adolescentie</vt:lpstr>
      <vt:lpstr>3. Adolescentie en radicalisering</vt:lpstr>
      <vt:lpstr>3. Coaching en Ouderschap</vt:lpstr>
      <vt:lpstr>Coaching en opvoeding: Oefening</vt:lpstr>
      <vt:lpstr>4. Oefening M&amp;M’s emotiespel</vt:lpstr>
      <vt:lpstr>Oefening  (eigen keuze)</vt:lpstr>
      <vt:lpstr>Best practices voor preventie</vt:lpstr>
      <vt:lpstr>Best practices voor preventie</vt:lpstr>
      <vt:lpstr>Feedback</vt:lpstr>
      <vt:lpstr>Conclusie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Ivan</dc:creator>
  <cp:lastModifiedBy>C. Onderdelinden</cp:lastModifiedBy>
  <cp:revision>434</cp:revision>
  <dcterms:created xsi:type="dcterms:W3CDTF">2019-11-19T08:31:20Z</dcterms:created>
  <dcterms:modified xsi:type="dcterms:W3CDTF">2021-08-19T13:12:20Z</dcterms:modified>
</cp:coreProperties>
</file>