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66" r:id="rId2"/>
    <p:sldId id="275" r:id="rId3"/>
    <p:sldId id="517" r:id="rId4"/>
    <p:sldId id="486" r:id="rId5"/>
    <p:sldId id="276" r:id="rId6"/>
    <p:sldId id="279" r:id="rId7"/>
    <p:sldId id="520" r:id="rId8"/>
    <p:sldId id="559" r:id="rId9"/>
    <p:sldId id="560" r:id="rId10"/>
    <p:sldId id="281" r:id="rId11"/>
    <p:sldId id="561" r:id="rId12"/>
    <p:sldId id="283" r:id="rId13"/>
    <p:sldId id="284" r:id="rId14"/>
    <p:sldId id="564" r:id="rId15"/>
    <p:sldId id="565" r:id="rId16"/>
    <p:sldId id="437" r:id="rId17"/>
    <p:sldId id="567" r:id="rId18"/>
    <p:sldId id="286" r:id="rId19"/>
    <p:sldId id="569" r:id="rId20"/>
    <p:sldId id="573" r:id="rId21"/>
    <p:sldId id="574" r:id="rId22"/>
    <p:sldId id="582" r:id="rId23"/>
    <p:sldId id="588" r:id="rId24"/>
    <p:sldId id="589" r:id="rId25"/>
    <p:sldId id="590" r:id="rId26"/>
    <p:sldId id="600" r:id="rId27"/>
    <p:sldId id="549" r:id="rId28"/>
    <p:sldId id="550" r:id="rId29"/>
    <p:sldId id="604" r:id="rId30"/>
    <p:sldId id="596" r:id="rId31"/>
    <p:sldId id="597" r:id="rId32"/>
    <p:sldId id="469" r:id="rId33"/>
    <p:sldId id="301" r:id="rId34"/>
    <p:sldId id="5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9FF"/>
    <a:srgbClr val="032C45"/>
    <a:srgbClr val="0770B1"/>
    <a:srgbClr val="69B6E1"/>
    <a:srgbClr val="E6F3FA"/>
    <a:srgbClr val="79BDE4"/>
    <a:srgbClr val="084092"/>
    <a:srgbClr val="FF7575"/>
    <a:srgbClr val="6684D0"/>
    <a:srgbClr val="347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43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nl-NL" noProof="0" dirty="0"/>
            <a:t>7 workshops</a:t>
          </a:r>
        </a:p>
      </dgm:t>
    </dgm:pt>
    <dgm:pt modelId="{67B047AC-5AE9-4250-9D9D-D73FBAE422FB}" type="parTrans" cxnId="{90506768-F10F-49F3-9433-F4709B2846B4}">
      <dgm:prSet/>
      <dgm:spPr/>
      <dgm:t>
        <a:bodyPr/>
        <a:lstStyle/>
        <a:p>
          <a:endParaRPr lang="nl-NL" noProof="0" dirty="0"/>
        </a:p>
      </dgm:t>
    </dgm:pt>
    <dgm:pt modelId="{454B882B-B4B3-4397-B241-18A1CBB645F5}" type="sibTrans" cxnId="{90506768-F10F-49F3-9433-F4709B2846B4}">
      <dgm:prSet/>
      <dgm:spPr/>
      <dgm:t>
        <a:bodyPr/>
        <a:lstStyle/>
        <a:p>
          <a:endParaRPr lang="nl-NL" noProof="0" dirty="0"/>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Versterken individu</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154EDBDF-281A-4167-87B4-8F17F0FBD233}" type="sibTrans" cxnId="{89D8AE80-50B2-43BB-ABC4-82DDAE79D83A}">
      <dgm:prSet/>
      <dgm:spPr/>
      <dgm:t>
        <a:bodyPr/>
        <a:lstStyle/>
        <a:p>
          <a:endParaRPr lang="nl-NL" noProof="0" dirty="0"/>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Coaching en ouderschap</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26A76DF0-AB15-46EC-92AD-2F7A9C175DC8}" type="sibTrans" cxnId="{B9F8F689-70E3-40B3-9CC4-C3AC76B3D5AE}">
      <dgm:prSet/>
      <dgm:spPr/>
      <dgm:t>
        <a:bodyPr/>
        <a:lstStyle/>
        <a:p>
          <a:endParaRPr lang="nl-NL" noProof="0" dirty="0"/>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Kritisch denken</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4C331381-3932-43CD-A9F0-AFE94B49D441}" type="sibTrans" cxnId="{76DD1A95-BD0D-44B2-A67C-7E984DA4D8DC}">
      <dgm:prSet/>
      <dgm:spPr/>
      <dgm:t>
        <a:bodyPr/>
        <a:lstStyle/>
        <a:p>
          <a:endParaRPr lang="nl-NL" noProof="0" dirty="0"/>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Versterken gemeenschap</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0EF5FB30-CD44-46A6-8524-A4539E296BEB}" type="sibTrans" cxnId="{409182A5-65D4-4B96-AC61-B1BCC8CD9400}">
      <dgm:prSet/>
      <dgm:spPr/>
      <dgm:t>
        <a:bodyPr/>
        <a:lstStyle/>
        <a:p>
          <a:endParaRPr lang="nl-NL" noProof="0" dirty="0"/>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noProof="0" dirty="0"/>
            <a:t>Overheidsoptreden</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noProof="0" dirty="0"/>
        </a:p>
      </dgm:t>
    </dgm:pt>
    <dgm:pt modelId="{69415AC5-28F2-4AF2-A1BA-837FD53BA55F}" type="sibTrans" cxnId="{C4C0C65E-4E1B-4375-8187-5CE7B5BC02F2}">
      <dgm:prSet/>
      <dgm:spPr/>
      <dgm:t>
        <a:bodyPr/>
        <a:lstStyle/>
        <a:p>
          <a:endParaRPr lang="nl-NL" noProof="0" dirty="0"/>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Omgaan met boosheid</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98CFE5ED-AA75-416D-A6E3-725751EE65C5}" type="sibTrans" cxnId="{29D31393-635C-4457-BFD6-418031BEB423}">
      <dgm:prSet/>
      <dgm:spPr/>
      <dgm:t>
        <a:bodyPr/>
        <a:lstStyle/>
        <a:p>
          <a:endParaRPr lang="nl-NL" noProof="0" dirty="0"/>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Narratieven en identiteit</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E180E9E8-8C69-4D10-AFF5-218FFE9447A7}" type="sibTrans" cxnId="{DC6AF105-0F5B-4019-8BCF-BDD52806AC3B}">
      <dgm:prSet/>
      <dgm:spPr/>
      <dgm:t>
        <a:bodyPr/>
        <a:lstStyle/>
        <a:p>
          <a:endParaRPr lang="nl-NL" noProof="0" dirty="0"/>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Constructief discussiëren</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A059176A-EB26-409E-8B08-6BFB16D5062A}" type="sibTrans" cxnId="{6DFB85E6-D767-4E1C-84A5-351A25D8277F}">
      <dgm:prSet/>
      <dgm:spPr/>
      <dgm:t>
        <a:bodyPr/>
        <a:lstStyle/>
        <a:p>
          <a:endParaRPr lang="nl-NL" noProof="0" dirty="0"/>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Conflicthantering</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B34881EF-91B0-4F0E-A693-BB2E277B0699}" type="sibTrans" cxnId="{5F77E642-6402-4892-BCBC-657F275B302F}">
      <dgm:prSet/>
      <dgm:spPr/>
      <dgm:t>
        <a:bodyPr/>
        <a:lstStyle/>
        <a:p>
          <a:endParaRPr lang="nl-NL" noProof="0" dirty="0"/>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noProof="0" dirty="0"/>
            <a:t>Proportionele overheidsreactie</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noProof="0" dirty="0"/>
        </a:p>
      </dgm:t>
    </dgm:pt>
    <dgm:pt modelId="{18E1ADA6-3087-4470-B564-8CE1487DCD05}" type="sibTrans" cxnId="{C769C8BF-B8A9-4314-BDD2-75E1F1AC12E9}">
      <dgm:prSet/>
      <dgm:spPr/>
      <dgm:t>
        <a:bodyPr/>
        <a:lstStyle/>
        <a:p>
          <a:endParaRPr lang="nl-NL" noProof="0" dirty="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a:solidFill>
          <a:srgbClr val="93C9FF"/>
        </a:solidFill>
      </dgm:spPr>
      <dgm:t>
        <a:bodyPr/>
        <a:lstStyle/>
        <a:p>
          <a:r>
            <a:rPr lang="en-GB" sz="2000" dirty="0" err="1"/>
            <a:t>Identiteitszoekers</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a:solidFill>
          <a:srgbClr val="93C9FF"/>
        </a:solidFill>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a:solidFill>
          <a:srgbClr val="93C9FF"/>
        </a:solidFill>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a:solidFill>
          <a:srgbClr val="93C9FF"/>
        </a:solidFill>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7 workshops</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individu</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Coaching en ouderschap</a:t>
          </a: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Kritisch denken</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Omgaan met boosheid</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gemeenschap</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Narratieven en identiteit</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Constructief discussiëren</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Conflicthantering</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Overheidsoptreden</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Proportionele overheidsreactie</a:t>
          </a:r>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4">
                <a:shade val="80000"/>
                <a:alpha val="50000"/>
                <a:hueOff val="0"/>
                <a:satOff val="0"/>
                <a:lumOff val="0"/>
                <a:alphaOff val="0"/>
                <a:shade val="51000"/>
                <a:satMod val="130000"/>
              </a:schemeClr>
            </a:gs>
            <a:gs pos="80000">
              <a:schemeClr val="accent4">
                <a:shade val="80000"/>
                <a:alpha val="50000"/>
                <a:hueOff val="0"/>
                <a:satOff val="0"/>
                <a:lumOff val="0"/>
                <a:alphaOff val="0"/>
                <a:shade val="93000"/>
                <a:satMod val="130000"/>
              </a:schemeClr>
            </a:gs>
            <a:gs pos="100000">
              <a:schemeClr val="accent4">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Identiteitszoekers</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Conflicthantering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 zodat ze leren omgaan met conflicten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noProof="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nl-NL" dirty="0"/>
          </a:p>
          <a:p>
            <a:r>
              <a:rPr lang="nl-NL" dirty="0"/>
              <a:t>Een van de kernvragen die gesteld wordt is: Waarom radicaliseren mensen? En hoe gebeurt dat dan? </a:t>
            </a:r>
          </a:p>
          <a:p>
            <a:endParaRPr lang="nl-NL" dirty="0"/>
          </a:p>
          <a:p>
            <a:r>
              <a:rPr lang="nl-NL" dirty="0"/>
              <a:t>Vraag de deelnemers te noteren wat hen opvalt in de volgende clip:</a:t>
            </a:r>
            <a:endParaRPr lang="en-GB" dirty="0"/>
          </a:p>
          <a:p>
            <a:endParaRPr lang="en-GB" dirty="0"/>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achteraf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die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baseline="0" dirty="0"/>
              <a:t>@trainer </a:t>
            </a:r>
            <a:r>
              <a:rPr lang="nl-NL" sz="1200" b="0" i="0" u="none" strike="noStrike" baseline="0" dirty="0"/>
              <a:t>Achtergrond over k</a:t>
            </a:r>
            <a:r>
              <a:rPr lang="nl-NL" b="0" i="0" dirty="0">
                <a:solidFill>
                  <a:srgbClr val="00859F"/>
                </a:solidFill>
                <a:effectLst/>
                <a:latin typeface="Open Sans"/>
              </a:rPr>
              <a:t>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Je kunt hier </a:t>
            </a:r>
            <a:r>
              <a:rPr lang="nl-NL" sz="1800" dirty="0" err="1"/>
              <a:t>evt</a:t>
            </a:r>
            <a:r>
              <a:rPr lang="nl-NL" sz="1800" dirty="0"/>
              <a:t> ook als ijsbreker vragen wat hun superpower is (zie handleiding oefening 1)</a:t>
            </a:r>
            <a:endParaRPr lang="en-GB"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cs typeface="Arial" charset="0"/>
              </a:rPr>
              <a:t>Op basis van dit overzicht zie je dat hoe beter jongeren omgaan met conflicten des te beter ze om kunnen gaan met bepaalde triggers. </a:t>
            </a:r>
            <a:endParaRPr lang="nl-NL" b="0" noProof="0" dirty="0">
              <a:latin typeface="Arial" charset="0"/>
              <a:cs typeface="Arial" charset="0"/>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u="none" strike="noStrike" baseline="0" noProof="0" dirty="0">
                <a:latin typeface="Verdana" panose="020B0604030504040204" pitchFamily="34" charset="0"/>
              </a:rPr>
              <a:t>Nog meer over het verband tussen radicaliseren en wel of niet goed omgaan met conflicten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Achtergrondinformatie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Verschillende factoren worden vaak genoemd als push-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persoonliljke</a:t>
            </a:r>
            <a:r>
              <a:rPr lang="nl-NL" sz="1800" dirty="0">
                <a:effectLst/>
                <a:latin typeface="Calibri" panose="020F0502020204030204" pitchFamily="34" charset="0"/>
                <a:ea typeface="Calibri" panose="020F0502020204030204" pitchFamily="34" charset="0"/>
                <a:cs typeface="Times New Roman" panose="02020603050405020304" pitchFamily="18" charset="0"/>
              </a:rPr>
              <a:t> factoren voor radicalisering, waaronder: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woede en verplaatsing van agressie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gebrek aan zelfwaardering en zelfvertrouwen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individuele frustratie en belediging/vernedering</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persoonlijk slachtofferschap</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cognitief-sociale factoren zoals het nemen van risico's en verminderde sociale contacten </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Op basis daarvan denken we dat constructief omgaan met conflict een vaardigheid is die, indien juist geïnternaliseerd en in het dagelijks leven toegepast, de weerbaarheid tegen radicalisering en gewelddadig extremisme alleen maar kan vergroten.</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Wanneer tieners conflicten constructief oplossen, op een positieve manier met anderen omgaan, openstaan voor verschillen tussen mensen, vertrouwen hebben in de kennis van wie zij zijn, wat zij denken en geloven, waarom zij bepaalde keuzes maken, en in staat zijn vragen te stellen om dit inzicht te vergroten, is de kans groter dat zij in staat zijn weerstand te bieden aan misleidende berichtgeving en weloverwogen, veilige keuzes te maken. De strategieën en technieken van conflictoplossing, aangeboden in de workshop Omgaan met conflicten, kunnen worden gebruikt door ouders, coaches en therapeuten bij het aanleren en bevorderen van positieve en constructieve manieren om conflicten op te lossen.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baseline="0" dirty="0">
                <a:solidFill>
                  <a:srgbClr val="000000"/>
                </a:solidFill>
                <a:latin typeface="Calibri" panose="020F0502020204030204" pitchFamily="34" charset="0"/>
              </a:rPr>
              <a:t>Als je adolescenten leert om constructieve conflictoplossingstechnieken toe te passen, biedt dat de nodige instrumenten om gezonde conflictstijlen te ontwikkelen, zodat zij goede relaties kunnen onderhouden met familie, vrienden/collega's, en uiteindelijk sociale polarisatie en andere, daarmee samenhangende problemen, zoals radicalisering, kunnen voorkomen. </a:t>
            </a: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@trainer</a:t>
            </a:r>
          </a:p>
          <a:p>
            <a:r>
              <a:rPr lang="nl-NL" sz="1800" b="0" i="0" u="none" strike="noStrike" baseline="0" dirty="0">
                <a:solidFill>
                  <a:srgbClr val="000000"/>
                </a:solidFill>
                <a:latin typeface="Calibri" panose="020F0502020204030204" pitchFamily="34" charset="0"/>
              </a:rPr>
              <a:t>De belangrijkste vaardigheden die tieners moeten beheersen als onderdeel van een gezonde emotionele ontwikkeling zijn de volgende: </a:t>
            </a:r>
          </a:p>
          <a:p>
            <a:r>
              <a:rPr lang="nl-NL" sz="1800" b="0" i="0" u="none" strike="noStrike" baseline="0" dirty="0">
                <a:solidFill>
                  <a:srgbClr val="000000"/>
                </a:solidFill>
                <a:latin typeface="Calibri" panose="020F0502020204030204" pitchFamily="34" charset="0"/>
              </a:rPr>
              <a:t>1. </a:t>
            </a:r>
            <a:r>
              <a:rPr lang="nl-NL" sz="1800" b="1" i="0" u="none" strike="noStrike" baseline="0" dirty="0">
                <a:solidFill>
                  <a:srgbClr val="000000"/>
                </a:solidFill>
                <a:latin typeface="Calibri" panose="020F0502020204030204" pitchFamily="34" charset="0"/>
              </a:rPr>
              <a:t>Assertiviteit</a:t>
            </a:r>
            <a:r>
              <a:rPr lang="nl-NL" sz="1800" b="0" i="0" u="none" strike="noStrike" baseline="0" dirty="0">
                <a:solidFill>
                  <a:srgbClr val="000000"/>
                </a:solidFill>
                <a:latin typeface="Calibri" panose="020F0502020204030204" pitchFamily="34" charset="0"/>
              </a:rPr>
              <a:t> is een van de belangrijkste vaardigheden bij het omgaan met conflicten. Het vermogen om je standpunten duidelijk en krachtig, maar zonder agressie uit te drukken is de sleutel tot het voorkomen van of het op een verantwoordelijke manier omgaan met conflicten. Assertieve communicatie kan relaties versterken, stress als gevolg van conflicten verminderen en sociale steun bieden wanneer men moeilijke tijden tegemoet gaat. </a:t>
            </a:r>
          </a:p>
          <a:p>
            <a:r>
              <a:rPr lang="nl-NL" sz="1800" b="0" i="0" u="none" strike="noStrike" baseline="0" dirty="0">
                <a:solidFill>
                  <a:srgbClr val="000000"/>
                </a:solidFill>
                <a:latin typeface="Calibri" panose="020F0502020204030204" pitchFamily="34" charset="0"/>
              </a:rPr>
              <a:t>2. </a:t>
            </a:r>
            <a:r>
              <a:rPr lang="nl-NL" sz="1800" b="1" i="0" u="none" strike="noStrike" baseline="0" dirty="0">
                <a:solidFill>
                  <a:srgbClr val="000000"/>
                </a:solidFill>
                <a:latin typeface="Calibri" panose="020F0502020204030204" pitchFamily="34" charset="0"/>
              </a:rPr>
              <a:t>Emotioneel bewustzijn </a:t>
            </a:r>
            <a:r>
              <a:rPr lang="nl-NL" sz="1800" b="0" i="0" u="none" strike="noStrike" baseline="0" dirty="0">
                <a:solidFill>
                  <a:srgbClr val="000000"/>
                </a:solidFill>
                <a:latin typeface="Calibri" panose="020F0502020204030204" pitchFamily="34" charset="0"/>
              </a:rPr>
              <a:t>verwijst naar het begrijpen van zichzelf en anderen, het kennen van je gevoelens om effectief te communiceren of meningsverschillen glad te strijken. Een specifiek onderdeel van emotionele intelligentie dat nuttig is bij conflictoplossing is empathie. </a:t>
            </a:r>
          </a:p>
          <a:p>
            <a:r>
              <a:rPr lang="nl-NL" sz="1800" b="0" i="0" u="none" strike="noStrike" baseline="0" dirty="0">
                <a:solidFill>
                  <a:srgbClr val="000000"/>
                </a:solidFill>
                <a:latin typeface="Calibri" panose="020F0502020204030204" pitchFamily="34" charset="0"/>
              </a:rPr>
              <a:t>3. </a:t>
            </a:r>
            <a:r>
              <a:rPr lang="nl-NL" sz="1800" b="1" i="0" u="none" strike="noStrike" baseline="0" dirty="0">
                <a:solidFill>
                  <a:srgbClr val="000000"/>
                </a:solidFill>
                <a:latin typeface="Calibri" panose="020F0502020204030204" pitchFamily="34" charset="0"/>
              </a:rPr>
              <a:t>Cognitieve empathie is </a:t>
            </a:r>
            <a:r>
              <a:rPr lang="nl-NL" sz="1800" b="0" i="0" u="none" strike="noStrike" baseline="0" dirty="0">
                <a:solidFill>
                  <a:srgbClr val="000000"/>
                </a:solidFill>
                <a:latin typeface="Calibri" panose="020F0502020204030204" pitchFamily="34" charset="0"/>
              </a:rPr>
              <a:t>het vermogen om te begrijpen hoe een persoon zich voelt en wat hij denkt. Cognitieve empathie maakt van mensen betere gesprekspartners, omdat het hen helpt informatie op een zodanige manier door te geven dat de andere persoon er het best mee bereikt wordt. Soms noemen we deze vorm van empathie "perspectief nemen". Cognitieve empathie is opzettelijk, een vaardigheid die iedereen op kan leren en gebruiken. </a:t>
            </a:r>
          </a:p>
          <a:p>
            <a:r>
              <a:rPr lang="nl-NL" sz="1800" b="0" i="0" u="none" strike="noStrike" baseline="0" dirty="0">
                <a:solidFill>
                  <a:srgbClr val="000000"/>
                </a:solidFill>
                <a:latin typeface="Calibri" panose="020F0502020204030204" pitchFamily="34" charset="0"/>
              </a:rPr>
              <a:t>4. </a:t>
            </a:r>
            <a:r>
              <a:rPr lang="nl-NL" sz="1800" b="1" i="0" u="none" strike="noStrike" baseline="0" dirty="0">
                <a:solidFill>
                  <a:srgbClr val="000000"/>
                </a:solidFill>
                <a:latin typeface="Calibri" panose="020F0502020204030204" pitchFamily="34" charset="0"/>
              </a:rPr>
              <a:t>Actief luisteren </a:t>
            </a:r>
            <a:r>
              <a:rPr lang="nl-NL" sz="1800" b="0" i="0" u="none" strike="noStrike" baseline="0" dirty="0">
                <a:solidFill>
                  <a:srgbClr val="000000"/>
                </a:solidFill>
                <a:latin typeface="Calibri" panose="020F0502020204030204" pitchFamily="34" charset="0"/>
              </a:rPr>
              <a:t>naar de zorgen van de tegenpartij is een van de belangrijkste strategieën voor conflictonderhandeling die men kan toepassen. Luisteren en vragen stellen met als doel de kern van de problemen van de andere partij naar boven te halen, in plaats van zichzelf te verdedigen, kan een gevoel geven van het perspectief van de ander. </a:t>
            </a:r>
          </a:p>
          <a:p>
            <a:endParaRPr lang="en-GB" sz="18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Deze oefening neemt in totaal ongeveer 30-35 minuten (zie handleiding voor verdere details)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heet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Alles</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kan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mag!</a:t>
            </a:r>
          </a:p>
          <a:p>
            <a:pPr>
              <a:lnSpc>
                <a:spcPct val="115000"/>
              </a:lnSpc>
              <a:spcAft>
                <a:spcPts val="600"/>
              </a:spcAft>
            </a:pP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Fase 1</a:t>
            </a:r>
          </a:p>
          <a:p>
            <a:pPr algn="just">
              <a:lnSpc>
                <a:spcPct val="115000"/>
              </a:lnSpc>
              <a:spcAft>
                <a:spcPts val="600"/>
              </a:spcAft>
            </a:pPr>
            <a:r>
              <a:rPr lang="nl-NL" sz="12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1: Vraag de deelnemers een partner te zoeken.</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2: Laat elk paar tegenover elkaar staan, met de rechtervuist naar voren (zoals in Steen, Papier, Schaar), en zeg samen: "Niets, iets, alles!" .</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3: Zodra het woord iets is gezegd, roepen de twee deelnemers de naam van een voorwerp dat ze kunnen bedenken (hond, beker, schoen, …). </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4: Na het roepen van hun voorwerpen moeten de teamleden nu met elkaar in debat gaan over de vraag waarom hun voorwerp dat van de ander zou "verslaan". Laat het debat ongeveer twee tot drie minuten duren.</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5: Las een korte pauze in om een inleidende discussie op gang te brengen over het verschil tussen debat en dialoog. Om het onderscheid te maken, laat de definities van actief luisteren en cognitieve empathie zien en vraag, met behulp van de hand-outs in Fig. 2 en Fig. 3 (zie handleiding), aan elke deelnemer om na te gaan aan hoeveel van de voorwaarden van dialoog werd voldaan.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Nadat aan de hand van de hand-outs met figuur 2 en 3 is nagegaan of er sprake was van een discussie, kan figuur 3 nog even getoond worden om te zien of er nog vragen over zijn.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360949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gaat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verder</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dirty="0">
                <a:effectLst/>
                <a:latin typeface="Calibri" panose="020F0502020204030204" pitchFamily="34" charset="0"/>
                <a:ea typeface="Calibri" panose="020F0502020204030204" pitchFamily="34" charset="0"/>
                <a:cs typeface="Times New Roman" panose="02020603050405020304" pitchFamily="18" charset="0"/>
              </a:rPr>
              <a:t>Laat het de deelnemers na de inleidende bespreking hun gesprekken voortzetten, maar moedig de ze nu aan om een dialoog aan te gaan - vragen stellen en naar de antwoorden luisteren - om tot een onderlinge overeenkomst te komen.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366069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3 van 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3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Afrondende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discussie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Discussievragen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1. </a:t>
            </a:r>
            <a:r>
              <a:rPr lang="nl-NL" sz="1800" b="0" dirty="0">
                <a:effectLst/>
                <a:latin typeface="Calibri" panose="020F0502020204030204" pitchFamily="34" charset="0"/>
                <a:ea typeface="Calibri" panose="020F0502020204030204" pitchFamily="34" charset="0"/>
                <a:cs typeface="Times New Roman" panose="02020603050405020304" pitchFamily="18" charset="0"/>
              </a:rPr>
              <a:t>Hoe </a:t>
            </a:r>
            <a:r>
              <a:rPr lang="nl-NL" sz="1800" dirty="0">
                <a:effectLst/>
                <a:latin typeface="Calibri" panose="020F0502020204030204" pitchFamily="34" charset="0"/>
                <a:ea typeface="Calibri" panose="020F0502020204030204" pitchFamily="34" charset="0"/>
                <a:cs typeface="Times New Roman" panose="02020603050405020304" pitchFamily="18" charset="0"/>
              </a:rPr>
              <a:t>reageerde je op je miniconflict?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2. Is dit hoe je normaal handelt in conflictsituaties? Waarom wel of waarom niet?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3. Hoe was je in staat om tot overeenstemming te komen?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4. Wat gebeurde er toen u overschakelde van debat naar dialoog?</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5. Wanneer iemand het niet met je eens is, stop je dan altijd om vragen te stellen?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6. Is het moeilijk om te luisteren als iemand het niet met je eens is? Waarom?</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7. Wat maakte het makkelijker in deze activiteit?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8. Op welke manieren zou je deze vaardigheden de volgende keer kunnen gebruiken als je in conflict bent met een andere persoon?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134239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Constructief discussiëren – wat verstaan we eronder?</a:t>
            </a:r>
          </a:p>
          <a:p>
            <a:r>
              <a:rPr lang="nl-NL" noProof="0" dirty="0"/>
              <a:t>Oefeningen– ervaren van oefeningen om jeugd te leren constructief te discussiëren</a:t>
            </a:r>
          </a:p>
          <a:p>
            <a:r>
              <a:rPr lang="nl-NL" noProof="0" dirty="0"/>
              <a:t>Feedback – jullie feedback op de workshop en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kennis te verkrijgen over radicalisering en de rol van (het gebrek aan) discussievaardigheden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Mensen kunnen zich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andere oefeningen hebt gebruikt, kun je die hier toevoegen</a:t>
            </a:r>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32</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 om bepaalde onderwerpen nog wat meer te consolideren en ook om met iets positiefs te eindigen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beginnen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met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korte</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Pak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ajb</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pen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papier (of tablet/smartphone/laptop). </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is een van de ijsbrekers (zie handleiding). Het duurt ongeveer 10-15 minuten</a:t>
            </a:r>
          </a:p>
          <a:p>
            <a:pPr>
              <a:lnSpc>
                <a:spcPct val="115000"/>
              </a:lnSpc>
              <a:spcAft>
                <a:spcPts val="6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Stap 1-4: Trainer vraagt deelnemers de volgende vragen (één voor één) te beantwoorden door niet meer dan drie woorden per vraag op een vel papier te schrijven. 	(4 x 1 min)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herken ik een conflict?"</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"Welke gebeurtenissen/mensen/situaties/discussiethema's zorgen het vaakst voor conflicten?"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reageer ik als ik in een conflict terecht kom met een andere persoon/groep mensen?"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slaag ik er met mijn conflictoplossingsstrategie in om het probleem op te lossen?“</a:t>
            </a:r>
          </a:p>
          <a:p>
            <a:pPr>
              <a:lnSpc>
                <a:spcPct val="115000"/>
              </a:lnSpc>
              <a:spcAft>
                <a:spcPts val="600"/>
              </a:spcAft>
            </a:pPr>
            <a:endParaRPr lang="en-GB" sz="1800" dirty="0"/>
          </a:p>
          <a:p>
            <a:pPr>
              <a:lnSpc>
                <a:spcPct val="115000"/>
              </a:lnSpc>
              <a:spcAft>
                <a:spcPts val="600"/>
              </a:spcAft>
            </a:pPr>
            <a:r>
              <a:rPr lang="nl-NL" sz="1800" dirty="0"/>
              <a:t>Stap 5: elke deelnemer kiest een partner en deelt de antwoorden met hem/haar. (4 min) [</a:t>
            </a:r>
            <a:r>
              <a:rPr lang="nl-NL" sz="1800" dirty="0" err="1"/>
              <a:t>on-line</a:t>
            </a:r>
            <a:r>
              <a:rPr lang="nl-NL" sz="1800" dirty="0"/>
              <a:t>, dit kan gedaan worden met een korte break-out sessie, als het platform het toelaat. Sla deze stap anders over]</a:t>
            </a:r>
          </a:p>
          <a:p>
            <a:pPr>
              <a:lnSpc>
                <a:spcPct val="115000"/>
              </a:lnSpc>
              <a:spcAft>
                <a:spcPts val="600"/>
              </a:spcAft>
            </a:pPr>
            <a:endParaRPr lang="nl-NL" sz="1800" dirty="0"/>
          </a:p>
          <a:p>
            <a:pPr>
              <a:lnSpc>
                <a:spcPct val="115000"/>
              </a:lnSpc>
              <a:spcAft>
                <a:spcPts val="600"/>
              </a:spcAft>
            </a:pPr>
            <a:r>
              <a:rPr lang="nl-NL" sz="1800" dirty="0"/>
              <a:t>Stap 6: tijdens een rondetafelgesprek van 2 minuten verzamelt de trainer mogelijke antwoorden op een </a:t>
            </a:r>
            <a:r>
              <a:rPr lang="nl-NL" sz="1800" dirty="0" err="1"/>
              <a:t>flipchart</a:t>
            </a:r>
            <a:r>
              <a:rPr lang="nl-NL" sz="1800" dirty="0"/>
              <a:t>. 	Hopelijk wijzen de observaties van de deelnemers op het doel van deze oefeningen: zich bewust worden van iemands persoonlijke manier om conflicten te ervaren en ermee om te gaan, en in staat zijn om die te herkennen. Men wordt zich ervan bewust dat conflicten iets zijn waar we allemaal mee te maken hebben.</a:t>
            </a:r>
          </a:p>
          <a:p>
            <a:pPr>
              <a:lnSpc>
                <a:spcPct val="115000"/>
              </a:lnSpc>
              <a:spcAft>
                <a:spcPts val="600"/>
              </a:spcAft>
            </a:pPr>
            <a:endParaRPr lang="nl-NL" sz="1800" dirty="0"/>
          </a:p>
          <a:p>
            <a:pPr>
              <a:lnSpc>
                <a:spcPct val="115000"/>
              </a:lnSpc>
              <a:spcAft>
                <a:spcPts val="600"/>
              </a:spcAft>
            </a:pPr>
            <a:r>
              <a:rPr lang="nl-NL" sz="1800" dirty="0"/>
              <a:t>De trainer sluit de ijsbreker af door te wijzen op de meest voorkomende antwoorden en vervolgt met erop te wijzen dat: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Conflict is een normaal onderdeel van menselijke relaties, en het hoeft niet noodzakelijk als negatief te worden beschouwd. Als er constructief mee wordt omgegaan, kan een conflict positieve resultaten opleveren in een relatie, ongeacht het type. De manier waarop met conflicten wordt omgegaan bepaalt of ze constructief of destructief zijn.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81182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EU-project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het Constructief discussiëren, en biedt een aantal vaardigheden die jongeren kunnen helpen om beter te discussiëren.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 laten een aantal voorbeelden zien van oefeningen. 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 zoveel mogelijk gecombineerd aan jongeren worden gegeven.</a:t>
            </a:r>
          </a:p>
          <a:p>
            <a:endParaRPr lang="nl-NL" baseline="0" noProof="0" dirty="0"/>
          </a:p>
          <a:p>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5</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We beginnen met het begrip radicalisering. Wat is het?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www.traininghermes.eu/"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s://terratoolkit.eu/download_teachers/" TargetMode="External"/><Relationship Id="rId1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Conflicthantering</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jongeren </a:t>
            </a:r>
            <a:br>
              <a:rPr lang="nl-NL" sz="2800" i="1" noProof="0" dirty="0"/>
            </a:br>
            <a:r>
              <a:rPr lang="nl-NL" sz="2800" i="1" noProof="0" dirty="0"/>
              <a:t>te leren omgaan met conflicten</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7" y="3272584"/>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773" y="2742306"/>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634997" y="5100248"/>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Mogelijke oorzaken</a:t>
            </a: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814572" y="4754223"/>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90769" y="4775404"/>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91016" y="4429381"/>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551005" y="5106484"/>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450057"/>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67449" y="6441725"/>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85388" y="5430877"/>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
                                        <p:tgtEl>
                                          <p:spTgt spid="23"/>
                                        </p:tgtEl>
                                      </p:cBhvr>
                                    </p:animEffect>
                                    <p:set>
                                      <p:cBhvr>
                                        <p:cTn id="7" dur="1" fill="hold">
                                          <p:stCondLst>
                                            <p:cond delay="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
                                        <p:tgtEl>
                                          <p:spTgt spid="24"/>
                                        </p:tgtEl>
                                      </p:cBhvr>
                                    </p:animEffect>
                                    <p:set>
                                      <p:cBhvr>
                                        <p:cTn id="10" dur="1" fill="hold">
                                          <p:stCondLst>
                                            <p:cond delay="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
                                        <p:tgtEl>
                                          <p:spTgt spid="26"/>
                                        </p:tgtEl>
                                      </p:cBhvr>
                                    </p:animEffect>
                                    <p:set>
                                      <p:cBhvr>
                                        <p:cTn id="13" dur="1" fill="hold">
                                          <p:stCondLst>
                                            <p:cond delay="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
                                        <p:tgtEl>
                                          <p:spTgt spid="27"/>
                                        </p:tgtEl>
                                      </p:cBhvr>
                                    </p:animEffect>
                                    <p:set>
                                      <p:cBhvr>
                                        <p:cTn id="16" dur="1" fill="hold">
                                          <p:stCondLst>
                                            <p:cond delay="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
                                        <p:tgtEl>
                                          <p:spTgt spid="17"/>
                                        </p:tgtEl>
                                      </p:cBhvr>
                                    </p:animEffect>
                                    <p:set>
                                      <p:cBhvr>
                                        <p:cTn id="19" dur="1" fill="hold">
                                          <p:stCondLst>
                                            <p:cond delay="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
                                        <p:tgtEl>
                                          <p:spTgt spid="18"/>
                                        </p:tgtEl>
                                      </p:cBhvr>
                                    </p:animEffect>
                                    <p:set>
                                      <p:cBhvr>
                                        <p:cTn id="22" dur="1" fill="hold">
                                          <p:stCondLst>
                                            <p:cond delay="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
                                        <p:tgtEl>
                                          <p:spTgt spid="19"/>
                                        </p:tgtEl>
                                      </p:cBhvr>
                                    </p:animEffect>
                                    <p:set>
                                      <p:cBhvr>
                                        <p:cTn id="25" dur="1" fill="hold">
                                          <p:stCondLst>
                                            <p:cond delay="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
                                        <p:tgtEl>
                                          <p:spTgt spid="20"/>
                                        </p:tgtEl>
                                      </p:cBhvr>
                                    </p:animEffect>
                                    <p:set>
                                      <p:cBhvr>
                                        <p:cTn id="28" dur="1" fill="hold">
                                          <p:stCondLst>
                                            <p:cond delay="99"/>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P spid="23" grpId="0"/>
      <p:bldP spid="24" grpId="0"/>
      <p:bldP spid="27" grpId="0"/>
      <p:bldP spid="17" grpId="0"/>
      <p:bldP spid="31" grpId="0"/>
      <p:bldP spid="34" grpId="0"/>
      <p:bldP spid="35" grpId="0"/>
      <p:bldP spid="3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9E07BAE0-DCDC-4B92-AE87-B976EF7798F7}"/>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996801935"/>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22</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312967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&amp; Doosje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Ovaal 37">
            <a:extLst>
              <a:ext uri="{FF2B5EF4-FFF2-40B4-BE49-F238E27FC236}">
                <a16:creationId xmlns:a16="http://schemas.microsoft.com/office/drawing/2014/main" id="{8092B5FC-E224-4596-B02B-23627F76D657}"/>
              </a:ext>
            </a:extLst>
          </p:cNvPr>
          <p:cNvSpPr/>
          <p:nvPr/>
        </p:nvSpPr>
        <p:spPr>
          <a:xfrm>
            <a:off x="2004766" y="5343161"/>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0" name="Ovaal 39">
            <a:extLst>
              <a:ext uri="{FF2B5EF4-FFF2-40B4-BE49-F238E27FC236}">
                <a16:creationId xmlns:a16="http://schemas.microsoft.com/office/drawing/2014/main" id="{C5334F6F-B73A-4B6B-961D-0FB7F430CE7F}"/>
              </a:ext>
            </a:extLst>
          </p:cNvPr>
          <p:cNvSpPr/>
          <p:nvPr/>
        </p:nvSpPr>
        <p:spPr>
          <a:xfrm>
            <a:off x="6993936" y="1911983"/>
            <a:ext cx="1996346" cy="50240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Ovaal 40">
            <a:extLst>
              <a:ext uri="{FF2B5EF4-FFF2-40B4-BE49-F238E27FC236}">
                <a16:creationId xmlns:a16="http://schemas.microsoft.com/office/drawing/2014/main" id="{7190B0FD-2B13-4E6A-BD11-1ACD885650BC}"/>
              </a:ext>
            </a:extLst>
          </p:cNvPr>
          <p:cNvSpPr/>
          <p:nvPr/>
        </p:nvSpPr>
        <p:spPr>
          <a:xfrm>
            <a:off x="7007119" y="3149338"/>
            <a:ext cx="1996346" cy="48323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par>
                                <p:cTn id="110" presetID="1" presetClass="entr" presetSubtype="0" fill="hold" grpId="2" nodeType="withEffect">
                                  <p:stCondLst>
                                    <p:cond delay="0"/>
                                  </p:stCondLst>
                                  <p:childTnLst>
                                    <p:set>
                                      <p:cBhvr>
                                        <p:cTn id="111" dur="1" fill="hold">
                                          <p:stCondLst>
                                            <p:cond delay="0"/>
                                          </p:stCondLst>
                                        </p:cTn>
                                        <p:tgtEl>
                                          <p:spTgt spid="34"/>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3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3" grpId="2"/>
      <p:bldP spid="34" grpId="0"/>
      <p:bldP spid="34" grpId="1"/>
      <p:bldP spid="34" grpId="2"/>
      <p:bldP spid="35" grpId="0"/>
      <p:bldP spid="35" grpId="1"/>
      <p:bldP spid="35" grpId="2"/>
      <p:bldP spid="37" grpId="0"/>
      <p:bldP spid="37" grpId="1"/>
      <p:bldP spid="38"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a:solidFill>
                  <a:schemeClr val="tx1">
                    <a:lumMod val="75000"/>
                    <a:lumOff val="25000"/>
                  </a:schemeClr>
                </a:solidFill>
              </a:rPr>
              <a:t>Causale factoren </a:t>
            </a:r>
            <a:r>
              <a:rPr lang="nl-NL" sz="2000" b="1" dirty="0">
                <a:solidFill>
                  <a:schemeClr val="tx1">
                    <a:lumMod val="75000"/>
                    <a:lumOff val="25000"/>
                  </a:schemeClr>
                </a:solidFill>
              </a:rPr>
              <a:t>voor radicalisering</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068215" y="5650454"/>
            <a:ext cx="2011274"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045935" y="3782348"/>
            <a:ext cx="2011273"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336423" y="2582470"/>
            <a:ext cx="2011275"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248076" y="3759019"/>
            <a:ext cx="2011274"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197378" y="5627125"/>
            <a:ext cx="2061972"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606231" y="5829587"/>
            <a:ext cx="1040526"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Boosheid</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068215" y="3847867"/>
            <a:ext cx="18956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Gebrek aan </a:t>
            </a:r>
            <a:r>
              <a:rPr lang="nl-NL" sz="1800" b="1" dirty="0" err="1"/>
              <a:t>zelf-vertrouwen</a:t>
            </a:r>
            <a:endParaRPr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657601" y="2753720"/>
            <a:ext cx="15316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solidFill>
                  <a:schemeClr val="bg1"/>
                </a:solidFill>
              </a:rPr>
              <a:t>Frustratie</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517783" y="3938152"/>
            <a:ext cx="186866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Slachtofferschap</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66838" y="5650007"/>
            <a:ext cx="1876069"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Verminderde sociale contacten</a:t>
            </a:r>
            <a:endParaRPr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Conflict </a:t>
            </a:r>
            <a:r>
              <a:rPr lang="en-GB" dirty="0" err="1"/>
              <a:t>en</a:t>
            </a:r>
            <a:r>
              <a:rPr lang="en-GB" dirty="0"/>
              <a:t> </a:t>
            </a:r>
            <a:r>
              <a:rPr lang="en-GB" dirty="0" err="1"/>
              <a:t>radicalisering</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9999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err="1"/>
              <a:t>Omgaan</a:t>
            </a:r>
            <a:r>
              <a:rPr lang="en-GB" dirty="0"/>
              <a:t> met </a:t>
            </a:r>
            <a:r>
              <a:rPr lang="en-GB" dirty="0" err="1"/>
              <a:t>conflicten</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Assertiviteit</a:t>
            </a:r>
            <a:endParaRPr sz="1600" b="1" dirty="0"/>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Emotioneel bewustzijn</a:t>
            </a:r>
            <a:r>
              <a:rPr sz="1800" b="1" dirty="0"/>
              <a:t>   </a:t>
            </a:r>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2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Cognitieve empathie</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Actief luisteren</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7964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25</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Niets, iets, alles!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Gevolgd</a:t>
            </a:r>
            <a:r>
              <a:rPr lang="en-US" sz="1800" b="1" dirty="0"/>
              <a:t> door de naam van </a:t>
            </a:r>
            <a:r>
              <a:rPr lang="en-US" sz="1800" b="1" dirty="0" err="1"/>
              <a:t>een</a:t>
            </a:r>
            <a:r>
              <a:rPr lang="en-US" sz="1800" b="1" dirty="0"/>
              <a:t> ding</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Waarom</a:t>
            </a:r>
            <a:r>
              <a:rPr lang="en-US" sz="1800" b="1" dirty="0"/>
              <a:t> is </a:t>
            </a:r>
            <a:r>
              <a:rPr lang="en-US" sz="1800" b="1" dirty="0" err="1"/>
              <a:t>jouw</a:t>
            </a:r>
            <a:r>
              <a:rPr lang="en-US" sz="1800" b="1" dirty="0"/>
              <a:t> </a:t>
            </a:r>
            <a:r>
              <a:rPr lang="en-US" sz="1800" b="1" dirty="0" err="1"/>
              <a:t>voorwerp</a:t>
            </a:r>
            <a:r>
              <a:rPr lang="en-US" sz="1800" b="1" dirty="0"/>
              <a:t> </a:t>
            </a:r>
            <a:r>
              <a:rPr lang="en-US" sz="1800" b="1" dirty="0" err="1"/>
              <a:t>beter</a:t>
            </a:r>
            <a:r>
              <a:rPr lang="en-US" sz="1800" b="1" dirty="0"/>
              <a: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Discussie of dialoog?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a:t>
            </a:r>
            <a:r>
              <a:rPr lang="en-GB" dirty="0" err="1"/>
              <a:t>Oefening</a:t>
            </a:r>
            <a:r>
              <a:rPr lang="en-GB" dirty="0"/>
              <a:t> 2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3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321E2-0D35-49A8-9A9E-02976CC8CFD9}"/>
              </a:ext>
            </a:extLst>
          </p:cNvPr>
          <p:cNvSpPr>
            <a:spLocks noGrp="1"/>
          </p:cNvSpPr>
          <p:nvPr>
            <p:ph type="title"/>
          </p:nvPr>
        </p:nvSpPr>
        <p:spPr/>
        <p:txBody>
          <a:bodyPr/>
          <a:lstStyle/>
          <a:p>
            <a:r>
              <a:rPr lang="nl-NL" dirty="0"/>
              <a:t>Discussie </a:t>
            </a:r>
            <a:r>
              <a:rPr lang="nl-NL"/>
              <a:t>of dialoog</a:t>
            </a:r>
            <a:endParaRPr lang="nl-NL" dirty="0"/>
          </a:p>
        </p:txBody>
      </p:sp>
      <p:sp>
        <p:nvSpPr>
          <p:cNvPr id="4" name="Tijdelijke aanduiding voor datum 3">
            <a:extLst>
              <a:ext uri="{FF2B5EF4-FFF2-40B4-BE49-F238E27FC236}">
                <a16:creationId xmlns:a16="http://schemas.microsoft.com/office/drawing/2014/main" id="{0C535D05-A6D4-4B95-B27F-DA373FDC7644}"/>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E9FD19AC-C2CF-4394-A783-E913DB867297}"/>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E84AC2D5-DA39-47FA-8A0F-24781FEB71CE}"/>
              </a:ext>
            </a:extLst>
          </p:cNvPr>
          <p:cNvSpPr>
            <a:spLocks noGrp="1"/>
          </p:cNvSpPr>
          <p:nvPr>
            <p:ph type="sldNum" sz="quarter" idx="12"/>
          </p:nvPr>
        </p:nvSpPr>
        <p:spPr/>
        <p:txBody>
          <a:bodyPr/>
          <a:lstStyle/>
          <a:p>
            <a:fld id="{CB318F78-A315-46C9-8B3F-2431B4397D31}" type="slidenum">
              <a:rPr lang="en-US" smtClean="0"/>
              <a:t>26</a:t>
            </a:fld>
            <a:endParaRPr lang="en-US" dirty="0"/>
          </a:p>
        </p:txBody>
      </p:sp>
      <p:pic>
        <p:nvPicPr>
          <p:cNvPr id="10" name="Afbeelding 9">
            <a:extLst>
              <a:ext uri="{FF2B5EF4-FFF2-40B4-BE49-F238E27FC236}">
                <a16:creationId xmlns:a16="http://schemas.microsoft.com/office/drawing/2014/main" id="{43F9499B-4EDF-435A-8C4C-722C5881D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420112"/>
            <a:ext cx="6665976" cy="2990088"/>
          </a:xfrm>
          <a:prstGeom prst="rect">
            <a:avLst/>
          </a:prstGeom>
        </p:spPr>
      </p:pic>
    </p:spTree>
    <p:extLst>
      <p:ext uri="{BB962C8B-B14F-4D97-AF65-F5344CB8AC3E}">
        <p14:creationId xmlns:p14="http://schemas.microsoft.com/office/powerpoint/2010/main" val="186841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27</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Vervolg het gesprek</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a:t>Nu </a:t>
            </a:r>
            <a:r>
              <a:rPr lang="en-US" sz="1800" b="1" dirty="0" err="1"/>
              <a:t>echt</a:t>
            </a:r>
            <a:r>
              <a:rPr lang="en-US" sz="1800" b="1" dirty="0"/>
              <a:t> in </a:t>
            </a:r>
            <a:r>
              <a:rPr lang="en-US" sz="1800" b="1" dirty="0" err="1"/>
              <a:t>dialoog</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Stel</a:t>
            </a:r>
            <a:r>
              <a:rPr lang="en-US" sz="1800" b="1" dirty="0"/>
              <a:t> </a:t>
            </a:r>
            <a:r>
              <a:rPr lang="en-US" sz="1800" b="1" dirty="0" err="1"/>
              <a:t>vragen</a:t>
            </a:r>
            <a:r>
              <a:rPr lang="en-US" sz="1800" b="1" dirty="0"/>
              <a:t> </a:t>
            </a:r>
            <a:r>
              <a:rPr lang="en-US" sz="1800" b="1" dirty="0" err="1"/>
              <a:t>en</a:t>
            </a:r>
            <a:r>
              <a:rPr lang="en-US" sz="1800" b="1" dirty="0"/>
              <a:t> </a:t>
            </a:r>
            <a:r>
              <a:rPr lang="en-US" sz="1800" b="1" dirty="0" err="1"/>
              <a:t>luister</a:t>
            </a:r>
            <a:r>
              <a:rPr lang="en-US" sz="1800" b="1" dirty="0"/>
              <a:t> </a:t>
            </a:r>
            <a:r>
              <a:rPr lang="en-US" sz="1800" b="1" dirty="0" err="1"/>
              <a:t>actief</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Kom tot overeenstemming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 </a:t>
            </a:r>
            <a:r>
              <a:rPr lang="en-GB" dirty="0" err="1"/>
              <a:t>Oefening</a:t>
            </a:r>
            <a:r>
              <a:rPr lang="en-GB" dirty="0"/>
              <a:t> 2 (2)</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8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28</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In duo’s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Beantwoord</a:t>
            </a:r>
            <a:r>
              <a:rPr lang="en-US" sz="1800" b="1" dirty="0"/>
              <a:t> de </a:t>
            </a:r>
            <a:r>
              <a:rPr lang="en-US" sz="1800" b="1" dirty="0" err="1"/>
              <a:t>discussievragen</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Wissel</a:t>
            </a:r>
            <a:r>
              <a:rPr lang="en-US" sz="1800" b="1" dirty="0"/>
              <a:t> van </a:t>
            </a:r>
            <a:r>
              <a:rPr lang="en-US" sz="1800" b="1" dirty="0" err="1"/>
              <a:t>rol</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Wat viel je op?</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a:t>
            </a:r>
            <a:r>
              <a:rPr lang="en-GB" dirty="0" err="1"/>
              <a:t>Oefening</a:t>
            </a:r>
            <a:r>
              <a:rPr lang="en-GB" dirty="0"/>
              <a:t> 2 (3)</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64185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Constructief discussiëren</a:t>
            </a:r>
          </a:p>
          <a:p>
            <a:pPr marL="457200" indent="-457200">
              <a:buFont typeface="+mj-lt"/>
              <a:buAutoNum type="arabicPeriod"/>
            </a:pPr>
            <a:r>
              <a:rPr lang="nl-NL" noProof="0" dirty="0"/>
              <a:t>Oefeningen</a:t>
            </a:r>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Hoe herken ik een conflict?</a:t>
            </a:r>
          </a:p>
          <a:p>
            <a:pPr marL="385763" indent="-385763">
              <a:buFont typeface="+mj-lt"/>
              <a:buAutoNum type="arabicPeriod"/>
            </a:pPr>
            <a:r>
              <a:rPr lang="nl-NL"/>
              <a:t>Alles kan en mag!</a:t>
            </a:r>
            <a:endParaRPr lang="nl-NL" dirty="0"/>
          </a:p>
          <a:p>
            <a:pPr marL="385763" indent="-385763">
              <a:buFont typeface="+mj-lt"/>
              <a:buAutoNum type="arabicPeriod"/>
            </a:pPr>
            <a:r>
              <a:rPr lang="nl-NL" dirty="0"/>
              <a:t>…</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Bespreek in tweetallen</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Hoe </a:t>
            </a:r>
            <a:r>
              <a:rPr lang="en-US" dirty="0" err="1">
                <a:solidFill>
                  <a:schemeClr val="tx1">
                    <a:lumMod val="75000"/>
                    <a:lumOff val="25000"/>
                  </a:schemeClr>
                </a:solidFill>
              </a:rPr>
              <a:t>helpt</a:t>
            </a:r>
            <a:r>
              <a:rPr lang="en-US" dirty="0">
                <a:solidFill>
                  <a:schemeClr val="tx1">
                    <a:lumMod val="75000"/>
                    <a:lumOff val="25000"/>
                  </a:schemeClr>
                </a:solidFill>
              </a:rPr>
              <a:t> </a:t>
            </a:r>
            <a:r>
              <a:rPr lang="en-US" dirty="0" err="1">
                <a:solidFill>
                  <a:schemeClr val="tx1">
                    <a:lumMod val="75000"/>
                    <a:lumOff val="25000"/>
                  </a:schemeClr>
                </a:solidFill>
              </a:rPr>
              <a:t>mijn</a:t>
            </a:r>
            <a:r>
              <a:rPr lang="en-US" dirty="0">
                <a:solidFill>
                  <a:schemeClr val="tx1">
                    <a:lumMod val="75000"/>
                    <a:lumOff val="25000"/>
                  </a:schemeClr>
                </a:solidFill>
              </a:rPr>
              <a:t> </a:t>
            </a:r>
            <a:r>
              <a:rPr lang="en-US" dirty="0" err="1">
                <a:solidFill>
                  <a:schemeClr val="tx1">
                    <a:lumMod val="75000"/>
                    <a:lumOff val="25000"/>
                  </a:schemeClr>
                </a:solidFill>
              </a:rPr>
              <a:t>reactie</a:t>
            </a:r>
            <a:r>
              <a:rPr lang="en-US" dirty="0">
                <a:solidFill>
                  <a:schemeClr val="tx1">
                    <a:lumMod val="75000"/>
                    <a:lumOff val="25000"/>
                  </a:schemeClr>
                </a:solidFill>
              </a:rPr>
              <a:t> om het </a:t>
            </a:r>
            <a:r>
              <a:rPr lang="en-US" dirty="0" err="1">
                <a:solidFill>
                  <a:schemeClr val="tx1">
                    <a:lumMod val="75000"/>
                    <a:lumOff val="25000"/>
                  </a:schemeClr>
                </a:solidFill>
              </a:rPr>
              <a:t>probleem</a:t>
            </a:r>
            <a:r>
              <a:rPr lang="en-US" dirty="0">
                <a:solidFill>
                  <a:schemeClr val="tx1">
                    <a:lumMod val="75000"/>
                    <a:lumOff val="25000"/>
                  </a:schemeClr>
                </a:solidFill>
              </a:rPr>
              <a:t> op </a:t>
            </a:r>
            <a:r>
              <a:rPr lang="en-US" dirty="0" err="1">
                <a:solidFill>
                  <a:schemeClr val="tx1">
                    <a:lumMod val="75000"/>
                    <a:lumOff val="25000"/>
                  </a:schemeClr>
                </a:solidFill>
              </a:rPr>
              <a:t>te</a:t>
            </a:r>
            <a:r>
              <a:rPr lang="en-US" dirty="0">
                <a:solidFill>
                  <a:schemeClr val="tx1">
                    <a:lumMod val="75000"/>
                    <a:lumOff val="25000"/>
                  </a:schemeClr>
                </a:solidFill>
              </a:rPr>
              <a:t> </a:t>
            </a:r>
            <a:r>
              <a:rPr lang="en-US" dirty="0" err="1">
                <a:solidFill>
                  <a:schemeClr val="tx1">
                    <a:lumMod val="75000"/>
                    <a:lumOff val="25000"/>
                  </a:schemeClr>
                </a:solidFill>
              </a:rPr>
              <a:t>lossen</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427763" y="6050625"/>
            <a:ext cx="3449165"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Hoe </a:t>
            </a:r>
            <a:r>
              <a:rPr lang="en-US" dirty="0" err="1">
                <a:solidFill>
                  <a:schemeClr val="tx1">
                    <a:lumMod val="75000"/>
                    <a:lumOff val="25000"/>
                  </a:schemeClr>
                </a:solidFill>
              </a:rPr>
              <a:t>reageer</a:t>
            </a:r>
            <a:r>
              <a:rPr lang="en-US" dirty="0">
                <a:solidFill>
                  <a:schemeClr val="tx1">
                    <a:lumMod val="75000"/>
                    <a:lumOff val="25000"/>
                  </a:schemeClr>
                </a:solidFill>
              </a:rPr>
              <a:t> </a:t>
            </a:r>
            <a:r>
              <a:rPr lang="en-US" dirty="0" err="1">
                <a:solidFill>
                  <a:schemeClr val="tx1">
                    <a:lumMod val="75000"/>
                    <a:lumOff val="25000"/>
                  </a:schemeClr>
                </a:solidFill>
              </a:rPr>
              <a:t>ik</a:t>
            </a:r>
            <a:r>
              <a:rPr lang="en-US" dirty="0">
                <a:solidFill>
                  <a:schemeClr val="tx1">
                    <a:lumMod val="75000"/>
                    <a:lumOff val="25000"/>
                  </a:schemeClr>
                </a:solidFill>
              </a:rPr>
              <a:t> </a:t>
            </a:r>
            <a:r>
              <a:rPr lang="en-US" dirty="0" err="1">
                <a:solidFill>
                  <a:schemeClr val="tx1">
                    <a:lumMod val="75000"/>
                    <a:lumOff val="25000"/>
                  </a:schemeClr>
                </a:solidFill>
              </a:rPr>
              <a:t>als</a:t>
            </a:r>
            <a:r>
              <a:rPr lang="en-US" dirty="0">
                <a:solidFill>
                  <a:schemeClr val="tx1">
                    <a:lumMod val="75000"/>
                    <a:lumOff val="25000"/>
                  </a:schemeClr>
                </a:solidFill>
              </a:rPr>
              <a:t> </a:t>
            </a:r>
            <a:r>
              <a:rPr lang="en-US" dirty="0" err="1">
                <a:solidFill>
                  <a:schemeClr val="tx1">
                    <a:lumMod val="75000"/>
                    <a:lumOff val="25000"/>
                  </a:schemeClr>
                </a:solidFill>
              </a:rPr>
              <a:t>ik</a:t>
            </a:r>
            <a:r>
              <a:rPr lang="en-US" dirty="0">
                <a:solidFill>
                  <a:schemeClr val="tx1">
                    <a:lumMod val="75000"/>
                    <a:lumOff val="25000"/>
                  </a:schemeClr>
                </a:solidFill>
              </a:rPr>
              <a:t> </a:t>
            </a:r>
            <a:r>
              <a:rPr lang="en-US" dirty="0" err="1">
                <a:solidFill>
                  <a:schemeClr val="tx1">
                    <a:lumMod val="75000"/>
                    <a:lumOff val="25000"/>
                  </a:schemeClr>
                </a:solidFill>
              </a:rPr>
              <a:t>een</a:t>
            </a:r>
            <a:r>
              <a:rPr lang="en-US" dirty="0">
                <a:solidFill>
                  <a:schemeClr val="tx1">
                    <a:lumMod val="75000"/>
                    <a:lumOff val="25000"/>
                  </a:schemeClr>
                </a:solidFill>
              </a:rPr>
              <a:t> conflict met </a:t>
            </a:r>
            <a:r>
              <a:rPr lang="en-US" dirty="0" err="1">
                <a:solidFill>
                  <a:schemeClr val="tx1">
                    <a:lumMod val="75000"/>
                    <a:lumOff val="25000"/>
                  </a:schemeClr>
                </a:solidFill>
              </a:rPr>
              <a:t>iemand</a:t>
            </a:r>
            <a:r>
              <a:rPr lang="en-US" dirty="0">
                <a:solidFill>
                  <a:schemeClr val="tx1">
                    <a:lumMod val="75000"/>
                    <a:lumOff val="25000"/>
                  </a:schemeClr>
                </a:solidFill>
              </a:rPr>
              <a:t> </a:t>
            </a:r>
            <a:r>
              <a:rPr lang="en-US" dirty="0" err="1">
                <a:solidFill>
                  <a:schemeClr val="tx1">
                    <a:lumMod val="75000"/>
                    <a:lumOff val="25000"/>
                  </a:schemeClr>
                </a:solidFill>
              </a:rPr>
              <a:t>heb</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Welke</a:t>
            </a:r>
            <a:r>
              <a:rPr lang="en-US" dirty="0">
                <a:solidFill>
                  <a:schemeClr val="tx1">
                    <a:lumMod val="75000"/>
                    <a:lumOff val="25000"/>
                  </a:schemeClr>
                </a:solidFill>
              </a:rPr>
              <a:t> </a:t>
            </a:r>
            <a:r>
              <a:rPr lang="en-US" dirty="0" err="1">
                <a:solidFill>
                  <a:schemeClr val="tx1">
                    <a:lumMod val="75000"/>
                    <a:lumOff val="25000"/>
                  </a:schemeClr>
                </a:solidFill>
              </a:rPr>
              <a:t>gebeurtenissen</a:t>
            </a:r>
            <a:r>
              <a:rPr lang="en-US" dirty="0">
                <a:solidFill>
                  <a:schemeClr val="tx1">
                    <a:lumMod val="75000"/>
                    <a:lumOff val="25000"/>
                  </a:schemeClr>
                </a:solidFill>
              </a:rPr>
              <a:t>/ </a:t>
            </a:r>
            <a:r>
              <a:rPr lang="en-US" dirty="0" err="1">
                <a:solidFill>
                  <a:schemeClr val="tx1">
                    <a:lumMod val="75000"/>
                    <a:lumOff val="25000"/>
                  </a:schemeClr>
                </a:solidFill>
              </a:rPr>
              <a:t>mensen</a:t>
            </a:r>
            <a:r>
              <a:rPr lang="en-US" dirty="0">
                <a:solidFill>
                  <a:schemeClr val="tx1">
                    <a:lumMod val="75000"/>
                    <a:lumOff val="25000"/>
                  </a:schemeClr>
                </a:solidFill>
              </a:rPr>
              <a:t>/</a:t>
            </a:r>
            <a:r>
              <a:rPr lang="en-US" dirty="0" err="1">
                <a:solidFill>
                  <a:schemeClr val="tx1">
                    <a:lumMod val="75000"/>
                    <a:lumOff val="25000"/>
                  </a:schemeClr>
                </a:solidFill>
              </a:rPr>
              <a:t>onderwerpen</a:t>
            </a:r>
            <a:r>
              <a:rPr lang="en-US" dirty="0">
                <a:solidFill>
                  <a:schemeClr val="tx1">
                    <a:lumMod val="75000"/>
                    <a:lumOff val="25000"/>
                  </a:schemeClr>
                </a:solidFill>
              </a:rPr>
              <a:t>/</a:t>
            </a:r>
            <a:br>
              <a:rPr lang="en-US" dirty="0">
                <a:solidFill>
                  <a:schemeClr val="tx1">
                    <a:lumMod val="75000"/>
                    <a:lumOff val="25000"/>
                  </a:schemeClr>
                </a:solidFill>
              </a:rPr>
            </a:br>
            <a:r>
              <a:rPr lang="en-US" dirty="0" err="1">
                <a:solidFill>
                  <a:schemeClr val="tx1">
                    <a:lumMod val="75000"/>
                    <a:lumOff val="25000"/>
                  </a:schemeClr>
                </a:solidFill>
              </a:rPr>
              <a:t>situaties</a:t>
            </a:r>
            <a:r>
              <a:rPr lang="en-US" dirty="0">
                <a:solidFill>
                  <a:schemeClr val="tx1">
                    <a:lumMod val="75000"/>
                    <a:lumOff val="25000"/>
                  </a:schemeClr>
                </a:solidFill>
              </a:rPr>
              <a:t> </a:t>
            </a:r>
            <a:r>
              <a:rPr lang="en-US" dirty="0" err="1">
                <a:solidFill>
                  <a:schemeClr val="tx1">
                    <a:lumMod val="75000"/>
                    <a:lumOff val="25000"/>
                  </a:schemeClr>
                </a:solidFill>
              </a:rPr>
              <a:t>zorgen</a:t>
            </a:r>
            <a:r>
              <a:rPr lang="en-US" dirty="0">
                <a:solidFill>
                  <a:schemeClr val="tx1">
                    <a:lumMod val="75000"/>
                    <a:lumOff val="25000"/>
                  </a:schemeClr>
                </a:solidFill>
              </a:rPr>
              <a:t> </a:t>
            </a:r>
            <a:r>
              <a:rPr lang="en-US" dirty="0" err="1">
                <a:solidFill>
                  <a:schemeClr val="tx1">
                    <a:lumMod val="75000"/>
                    <a:lumOff val="25000"/>
                  </a:schemeClr>
                </a:solidFill>
              </a:rPr>
              <a:t>vaak</a:t>
            </a:r>
            <a:r>
              <a:rPr lang="en-US" dirty="0">
                <a:solidFill>
                  <a:schemeClr val="tx1">
                    <a:lumMod val="75000"/>
                    <a:lumOff val="25000"/>
                  </a:schemeClr>
                </a:solidFill>
              </a:rPr>
              <a:t> </a:t>
            </a:r>
            <a:r>
              <a:rPr lang="en-US" dirty="0" err="1">
                <a:solidFill>
                  <a:schemeClr val="tx1">
                    <a:lumMod val="75000"/>
                    <a:lumOff val="25000"/>
                  </a:schemeClr>
                </a:solidFill>
              </a:rPr>
              <a:t>voor</a:t>
            </a:r>
            <a:r>
              <a:rPr lang="en-US" dirty="0">
                <a:solidFill>
                  <a:schemeClr val="tx1">
                    <a:lumMod val="75000"/>
                    <a:lumOff val="25000"/>
                  </a:schemeClr>
                </a:solidFill>
              </a:rPr>
              <a:t> conflict?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Hoe </a:t>
            </a:r>
            <a:r>
              <a:rPr lang="en-GB" dirty="0" err="1"/>
              <a:t>herken</a:t>
            </a:r>
            <a:r>
              <a:rPr lang="en-GB" dirty="0"/>
              <a:t> </a:t>
            </a:r>
            <a:r>
              <a:rPr lang="en-GB" dirty="0" err="1"/>
              <a:t>ik</a:t>
            </a:r>
            <a:r>
              <a:rPr lang="en-GB" dirty="0"/>
              <a:t> </a:t>
            </a:r>
            <a:r>
              <a:rPr lang="en-GB" dirty="0" err="1"/>
              <a:t>een</a:t>
            </a:r>
            <a:r>
              <a:rPr lang="en-GB" dirty="0"/>
              <a:t> conflict?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dirty="0"/>
              <a:t>Conflicten</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4</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229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(2)</a:t>
            </a:r>
          </a:p>
        </p:txBody>
      </p:sp>
      <p:sp>
        <p:nvSpPr>
          <p:cNvPr id="6" name="Slide Number Placeholder 5"/>
          <p:cNvSpPr>
            <a:spLocks noGrp="1"/>
          </p:cNvSpPr>
          <p:nvPr>
            <p:ph type="sldNum" sz="quarter" idx="12"/>
          </p:nvPr>
        </p:nvSpPr>
        <p:spPr/>
        <p:txBody>
          <a:bodyPr/>
          <a:lstStyle/>
          <a:p>
            <a:fld id="{CB318F78-A315-46C9-8B3F-2431B4397D31}" type="slidenum">
              <a:rPr lang="en-US" smtClean="0"/>
              <a:t>5</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1020401744"/>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7761</TotalTime>
  <Words>5881</Words>
  <Application>Microsoft Office PowerPoint</Application>
  <PresentationFormat>Diavoorstelling (4:3)</PresentationFormat>
  <Paragraphs>620</Paragraphs>
  <Slides>34</Slides>
  <Notes>34</Notes>
  <HiddenSlides>2</HiddenSlides>
  <MMClips>4</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34</vt:i4>
      </vt:variant>
    </vt:vector>
  </HeadingPairs>
  <TitlesOfParts>
    <vt:vector size="44" baseType="lpstr">
      <vt:lpstr>Arial</vt:lpstr>
      <vt:lpstr>Bellota Regular</vt:lpstr>
      <vt:lpstr>Calibri</vt:lpstr>
      <vt:lpstr>Ink Free</vt:lpstr>
      <vt:lpstr>Open Sans</vt:lpstr>
      <vt:lpstr>OpenSansRegular</vt:lpstr>
      <vt:lpstr>Roboto</vt:lpstr>
      <vt:lpstr>TimesDigitalW04-Regular</vt:lpstr>
      <vt:lpstr>Verdana</vt:lpstr>
      <vt:lpstr>1_Office Theme</vt:lpstr>
      <vt:lpstr>Conflicthantering</vt:lpstr>
      <vt:lpstr>PowerPoint-presentatie</vt:lpstr>
      <vt:lpstr>Programma</vt:lpstr>
      <vt:lpstr>Conflicten</vt:lpstr>
      <vt:lpstr>Inleiding (2)</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Triggerfactormodel</vt:lpstr>
      <vt:lpstr>Vier types geradicaliseerden</vt:lpstr>
      <vt:lpstr>PowerPoint-presentatie</vt:lpstr>
      <vt:lpstr>Conflict en radicalisering</vt:lpstr>
      <vt:lpstr>Omgaan met conflicten</vt:lpstr>
      <vt:lpstr>Conflicthantering: Oefening 2 (1)</vt:lpstr>
      <vt:lpstr>Discussie of dialoog</vt:lpstr>
      <vt:lpstr>Conflicthantering : Oefening 2 (2)</vt:lpstr>
      <vt:lpstr>Conflicthantering: Oefening 2 (3)</vt:lpstr>
      <vt:lpstr>Oefening  (eigen keuze)</vt:lpstr>
      <vt:lpstr>Best practices voor preventie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474</cp:revision>
  <dcterms:created xsi:type="dcterms:W3CDTF">2019-11-19T08:31:20Z</dcterms:created>
  <dcterms:modified xsi:type="dcterms:W3CDTF">2021-08-19T13:12:59Z</dcterms:modified>
</cp:coreProperties>
</file>