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66" r:id="rId2"/>
    <p:sldId id="275" r:id="rId3"/>
    <p:sldId id="517" r:id="rId4"/>
    <p:sldId id="599" r:id="rId5"/>
    <p:sldId id="276" r:id="rId6"/>
    <p:sldId id="279" r:id="rId7"/>
    <p:sldId id="520" r:id="rId8"/>
    <p:sldId id="559" r:id="rId9"/>
    <p:sldId id="560" r:id="rId10"/>
    <p:sldId id="281" r:id="rId11"/>
    <p:sldId id="561" r:id="rId12"/>
    <p:sldId id="283" r:id="rId13"/>
    <p:sldId id="284" r:id="rId14"/>
    <p:sldId id="564" r:id="rId15"/>
    <p:sldId id="565" r:id="rId16"/>
    <p:sldId id="437" r:id="rId17"/>
    <p:sldId id="567" r:id="rId18"/>
    <p:sldId id="286" r:id="rId19"/>
    <p:sldId id="569" r:id="rId20"/>
    <p:sldId id="573" r:id="rId21"/>
    <p:sldId id="574" r:id="rId22"/>
    <p:sldId id="582" r:id="rId23"/>
    <p:sldId id="473" r:id="rId24"/>
    <p:sldId id="601" r:id="rId25"/>
    <p:sldId id="502" r:id="rId26"/>
    <p:sldId id="510" r:id="rId27"/>
    <p:sldId id="600" r:id="rId28"/>
    <p:sldId id="505" r:id="rId29"/>
    <p:sldId id="596" r:id="rId30"/>
    <p:sldId id="604" r:id="rId31"/>
    <p:sldId id="597" r:id="rId32"/>
    <p:sldId id="469" r:id="rId33"/>
    <p:sldId id="301" r:id="rId34"/>
    <p:sldId id="5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45"/>
    <a:srgbClr val="0770B1"/>
    <a:srgbClr val="69B6E1"/>
    <a:srgbClr val="E6F3FA"/>
    <a:srgbClr val="79BDE4"/>
    <a:srgbClr val="084092"/>
    <a:srgbClr val="FF7575"/>
    <a:srgbClr val="6684D0"/>
    <a:srgbClr val="347C70"/>
    <a:srgbClr val="006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43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nl-NL" noProof="0" dirty="0"/>
            <a:t>7 workshops</a:t>
          </a:r>
        </a:p>
      </dgm:t>
    </dgm:pt>
    <dgm:pt modelId="{67B047AC-5AE9-4250-9D9D-D73FBAE422FB}" type="parTrans" cxnId="{90506768-F10F-49F3-9433-F4709B2846B4}">
      <dgm:prSet/>
      <dgm:spPr/>
      <dgm:t>
        <a:bodyPr/>
        <a:lstStyle/>
        <a:p>
          <a:endParaRPr lang="nl-NL" noProof="0" dirty="0"/>
        </a:p>
      </dgm:t>
    </dgm:pt>
    <dgm:pt modelId="{454B882B-B4B3-4397-B241-18A1CBB645F5}" type="sibTrans" cxnId="{90506768-F10F-49F3-9433-F4709B2846B4}">
      <dgm:prSet/>
      <dgm:spPr/>
      <dgm:t>
        <a:bodyPr/>
        <a:lstStyle/>
        <a:p>
          <a:endParaRPr lang="nl-NL" noProof="0" dirty="0"/>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Versterken individu</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154EDBDF-281A-4167-87B4-8F17F0FBD233}" type="sibTrans" cxnId="{89D8AE80-50B2-43BB-ABC4-82DDAE79D83A}">
      <dgm:prSet/>
      <dgm:spPr/>
      <dgm:t>
        <a:bodyPr/>
        <a:lstStyle/>
        <a:p>
          <a:endParaRPr lang="nl-NL" noProof="0" dirty="0"/>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Coaching en ouderschap</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26A76DF0-AB15-46EC-92AD-2F7A9C175DC8}" type="sibTrans" cxnId="{B9F8F689-70E3-40B3-9CC4-C3AC76B3D5AE}">
      <dgm:prSet/>
      <dgm:spPr/>
      <dgm:t>
        <a:bodyPr/>
        <a:lstStyle/>
        <a:p>
          <a:endParaRPr lang="nl-NL" noProof="0" dirty="0"/>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Kritisch denken</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4C331381-3932-43CD-A9F0-AFE94B49D441}" type="sibTrans" cxnId="{76DD1A95-BD0D-44B2-A67C-7E984DA4D8DC}">
      <dgm:prSet/>
      <dgm:spPr/>
      <dgm:t>
        <a:bodyPr/>
        <a:lstStyle/>
        <a:p>
          <a:endParaRPr lang="nl-NL" noProof="0" dirty="0"/>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Versterken gemeenschap</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0EF5FB30-CD44-46A6-8524-A4539E296BEB}" type="sibTrans" cxnId="{409182A5-65D4-4B96-AC61-B1BCC8CD9400}">
      <dgm:prSet/>
      <dgm:spPr/>
      <dgm:t>
        <a:bodyPr/>
        <a:lstStyle/>
        <a:p>
          <a:endParaRPr lang="nl-NL" noProof="0" dirty="0"/>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noProof="0" dirty="0"/>
            <a:t>Overheidsoptreden</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noProof="0" dirty="0"/>
        </a:p>
      </dgm:t>
    </dgm:pt>
    <dgm:pt modelId="{69415AC5-28F2-4AF2-A1BA-837FD53BA55F}" type="sibTrans" cxnId="{C4C0C65E-4E1B-4375-8187-5CE7B5BC02F2}">
      <dgm:prSet/>
      <dgm:spPr/>
      <dgm:t>
        <a:bodyPr/>
        <a:lstStyle/>
        <a:p>
          <a:endParaRPr lang="nl-NL" noProof="0" dirty="0"/>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Omgaan met boosheid</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98CFE5ED-AA75-416D-A6E3-725751EE65C5}" type="sibTrans" cxnId="{29D31393-635C-4457-BFD6-418031BEB423}">
      <dgm:prSet/>
      <dgm:spPr/>
      <dgm:t>
        <a:bodyPr/>
        <a:lstStyle/>
        <a:p>
          <a:endParaRPr lang="nl-NL" noProof="0" dirty="0"/>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Narratieven en identiteit</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E180E9E8-8C69-4D10-AFF5-218FFE9447A7}" type="sibTrans" cxnId="{DC6AF105-0F5B-4019-8BCF-BDD52806AC3B}">
      <dgm:prSet/>
      <dgm:spPr/>
      <dgm:t>
        <a:bodyPr/>
        <a:lstStyle/>
        <a:p>
          <a:endParaRPr lang="nl-NL" noProof="0" dirty="0"/>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Constructief discussiëren</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A059176A-EB26-409E-8B08-6BFB16D5062A}" type="sibTrans" cxnId="{6DFB85E6-D767-4E1C-84A5-351A25D8277F}">
      <dgm:prSet/>
      <dgm:spPr/>
      <dgm:t>
        <a:bodyPr/>
        <a:lstStyle/>
        <a:p>
          <a:endParaRPr lang="nl-NL" noProof="0" dirty="0"/>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Conflicthantering</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B34881EF-91B0-4F0E-A693-BB2E277B0699}" type="sibTrans" cxnId="{5F77E642-6402-4892-BCBC-657F275B302F}">
      <dgm:prSet/>
      <dgm:spPr/>
      <dgm:t>
        <a:bodyPr/>
        <a:lstStyle/>
        <a:p>
          <a:endParaRPr lang="nl-NL" noProof="0" dirty="0"/>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noProof="0" dirty="0"/>
            <a:t>Proportionele overheidsreactie</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noProof="0" dirty="0"/>
        </a:p>
      </dgm:t>
    </dgm:pt>
    <dgm:pt modelId="{18E1ADA6-3087-4470-B564-8CE1487DCD05}" type="sibTrans" cxnId="{C769C8BF-B8A9-4314-BDD2-75E1F1AC12E9}">
      <dgm:prSet/>
      <dgm:spPr/>
      <dgm:t>
        <a:bodyPr/>
        <a:lstStyle/>
        <a:p>
          <a:endParaRPr lang="nl-NL" noProof="0" dirty="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7 workshops</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individu</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Coaching en ouderschap</a:t>
          </a: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Kritisch denken</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Omgaan met boosheid</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gemeenschap</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Narratieven en identiteit</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Constructief discussiëren</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Conflicthantering</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Overheidsoptreden</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Proportionele overheidsreactie</a:t>
          </a:r>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Constructief discussiëren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 zodat ze beter leren discussiëren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nl-NL" dirty="0"/>
          </a:p>
          <a:p>
            <a:r>
              <a:rPr lang="nl-NL" dirty="0"/>
              <a:t>Een van de kernvragen die gesteld wordt is: Waarom radicaliseren mensen? En hoe gebeurt dat dan? </a:t>
            </a:r>
          </a:p>
          <a:p>
            <a:endParaRPr lang="nl-NL" dirty="0"/>
          </a:p>
          <a:p>
            <a:r>
              <a:rPr lang="nl-NL" dirty="0"/>
              <a:t>Vraag de deelnemers te noteren wat hen opvalt in de volgende clip:</a:t>
            </a:r>
            <a:endParaRPr lang="en-GB" dirty="0"/>
          </a:p>
          <a:p>
            <a:endParaRPr lang="en-GB" dirty="0"/>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achteraf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politieke, economische, sociologische en psychologische factoren.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die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baseline="0" dirty="0"/>
              <a:t>@trainer </a:t>
            </a:r>
            <a:r>
              <a:rPr lang="nl-NL" sz="1200" b="0" i="0" u="none" strike="noStrike" baseline="0" dirty="0"/>
              <a:t>Achtergrond over k</a:t>
            </a:r>
            <a:r>
              <a:rPr lang="nl-NL" b="0" i="0" dirty="0">
                <a:solidFill>
                  <a:srgbClr val="00859F"/>
                </a:solidFill>
                <a:effectLst/>
                <a:latin typeface="Open Sans"/>
              </a:rPr>
              <a:t>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Je kunt hier </a:t>
            </a:r>
            <a:r>
              <a:rPr lang="nl-NL" sz="1800" dirty="0" err="1"/>
              <a:t>evt</a:t>
            </a:r>
            <a:r>
              <a:rPr lang="nl-NL" sz="1800" dirty="0"/>
              <a:t> ook als ijsbreker vragen wat hun superpower is (zie handleiding oefening 1)</a:t>
            </a:r>
            <a:endParaRPr lang="en-GB"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cs typeface="Arial" charset="0"/>
              </a:rPr>
              <a:t>Op basis van onderzoek wordt aangenomen dat hoe beter jongeren kunnen discussiëren des te beter ze om kunnen gaan met eventuele triggers. Ook helpt het bij het verkrijgen van empathie</a:t>
            </a:r>
            <a:endParaRPr lang="nl-NL" b="0" noProof="0" dirty="0">
              <a:latin typeface="Arial" charset="0"/>
              <a:cs typeface="Arial" charset="0"/>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noProof="0" dirty="0">
                <a:latin typeface="Verdana" panose="020B0604030504040204" pitchFamily="34" charset="0"/>
              </a:rPr>
              <a:t>Nog meer over het verband tussen radicaliseren en wel of niet constructief discussiëren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noProof="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Verschillende factoren worden vaak genoemd als push-factoren voor radicalisering, waaronder: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woede en verplaatsing van agressie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gebrek aan zelfwaardering en zelfvertrouwen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de zoektocht naar identiteit ende behoefte ergens bij te horen</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persoonlijk slachtofferschap</a:t>
            </a:r>
          </a:p>
          <a:p>
            <a:pPr marL="0" marR="0" lvl="0" indent="0" algn="just"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 cognitief-sociale factoren zoals het nemen van risico's en verminderde sociale contacten </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Uit de hand gelopen en vijandige discussies kunnen al dit soort factoren oproepen. Op basis daarvan denken we dat constructief discussiëren een vaardigheid is die, indien juist geïnternaliseerd en in het dagelijks leven toegepast, de weerbaarheid tegen radicalisering en gewelddadig extremisme alleen maar kan vergroten. </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50" b="1" dirty="0">
                <a:effectLst/>
                <a:latin typeface="Calibri" panose="020F0502020204030204" pitchFamily="34" charset="0"/>
                <a:ea typeface="Times New Roman" panose="02020603050405020304" pitchFamily="18" charset="0"/>
                <a:cs typeface="Times New Roman" panose="02020603050405020304" pitchFamily="18"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a:effectLst/>
                <a:latin typeface="Calibri" panose="020F0502020204030204" pitchFamily="34" charset="0"/>
                <a:ea typeface="Times New Roman" panose="02020603050405020304" pitchFamily="18" charset="0"/>
                <a:cs typeface="Times New Roman" panose="02020603050405020304" pitchFamily="18" charset="0"/>
              </a:rPr>
              <a:t>Samengevat: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er wordt een aantal</a:t>
            </a:r>
            <a:r>
              <a:rPr lang="nl-NL" sz="1800" dirty="0"/>
              <a:t> cognitief-sociale vaardigheden versterkt die mensen meer weerbaar maken tegen bepaal</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push en pullfactoren van radicalisering, </a:t>
            </a:r>
          </a:p>
          <a:p>
            <a:pPr algn="just">
              <a:lnSpc>
                <a:spcPct val="115000"/>
              </a:lnSpc>
              <a:spcAft>
                <a:spcPts val="600"/>
              </a:spcAft>
            </a:pPr>
            <a:r>
              <a:rPr lang="nl-NL" sz="1800" dirty="0">
                <a:effectLst/>
                <a:latin typeface="Calibri" panose="020F0502020204030204" pitchFamily="34" charset="0"/>
                <a:cs typeface="Times New Roman" panose="02020603050405020304" pitchFamily="18" charset="0"/>
              </a:rPr>
              <a:t>Zie ook het verband met de workshops kritisch denken (</a:t>
            </a:r>
            <a:r>
              <a:rPr lang="nl-NL" sz="1800" dirty="0" err="1">
                <a:effectLst/>
                <a:latin typeface="Calibri" panose="020F0502020204030204" pitchFamily="34" charset="0"/>
                <a:cs typeface="Times New Roman" panose="02020603050405020304" pitchFamily="18" charset="0"/>
              </a:rPr>
              <a:t>ws</a:t>
            </a:r>
            <a:r>
              <a:rPr lang="nl-NL" sz="1800" dirty="0">
                <a:effectLst/>
                <a:latin typeface="Calibri" panose="020F0502020204030204" pitchFamily="34" charset="0"/>
                <a:cs typeface="Times New Roman" panose="02020603050405020304" pitchFamily="18" charset="0"/>
              </a:rPr>
              <a:t> 2) en conflicthantering (</a:t>
            </a:r>
            <a:r>
              <a:rPr lang="nl-NL" sz="1800" dirty="0" err="1">
                <a:effectLst/>
                <a:latin typeface="Calibri" panose="020F0502020204030204" pitchFamily="34" charset="0"/>
                <a:cs typeface="Times New Roman" panose="02020603050405020304" pitchFamily="18" charset="0"/>
              </a:rPr>
              <a:t>ws</a:t>
            </a:r>
            <a:r>
              <a:rPr lang="nl-NL" sz="1800" dirty="0">
                <a:effectLst/>
                <a:latin typeface="Calibri" panose="020F0502020204030204" pitchFamily="34" charset="0"/>
                <a:cs typeface="Times New Roman" panose="02020603050405020304" pitchFamily="18" charset="0"/>
              </a:rPr>
              <a:t> 6)</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44444"/>
                </a:solidFill>
                <a:effectLst/>
                <a:latin typeface="Raleway"/>
              </a:rPr>
              <a:t>Wat verstaan we onder constructief discussiëren?</a:t>
            </a:r>
          </a:p>
          <a:p>
            <a:r>
              <a:rPr lang="nl-NL" b="0" i="0" dirty="0">
                <a:solidFill>
                  <a:srgbClr val="444444"/>
                </a:solidFill>
                <a:effectLst/>
                <a:latin typeface="Raleway"/>
              </a:rPr>
              <a:t>Deze drie termen worden vaak door elkaar gebruikt en dat komt omdat er best veel onderlinge overeenkomsten zijn.</a:t>
            </a:r>
          </a:p>
          <a:p>
            <a:endParaRPr lang="nl-NL" b="0" i="0" dirty="0">
              <a:solidFill>
                <a:srgbClr val="444444"/>
              </a:solidFill>
              <a:effectLst/>
              <a:latin typeface="Raleway"/>
            </a:endParaRPr>
          </a:p>
          <a:p>
            <a:r>
              <a:rPr lang="nl-NL" b="0" i="0" dirty="0">
                <a:solidFill>
                  <a:srgbClr val="444444"/>
                </a:solidFill>
                <a:effectLst/>
                <a:latin typeface="Raleway"/>
              </a:rPr>
              <a:t>Bij</a:t>
            </a:r>
            <a:r>
              <a:rPr lang="nl-NL" b="0" i="0" dirty="0">
                <a:solidFill>
                  <a:srgbClr val="FD0178"/>
                </a:solidFill>
                <a:effectLst/>
                <a:latin typeface="Raleway"/>
              </a:rPr>
              <a:t> een </a:t>
            </a:r>
            <a:r>
              <a:rPr lang="nl-NL" b="1" i="0" dirty="0">
                <a:solidFill>
                  <a:srgbClr val="FD0178"/>
                </a:solidFill>
                <a:effectLst/>
                <a:latin typeface="Raleway"/>
              </a:rPr>
              <a:t>discussie</a:t>
            </a:r>
            <a:r>
              <a:rPr lang="nl-NL" b="0" i="0" dirty="0">
                <a:solidFill>
                  <a:srgbClr val="FD0178"/>
                </a:solidFill>
                <a:effectLst/>
                <a:latin typeface="Raleway"/>
              </a:rPr>
              <a:t> heeft iedere gesprekspartner vaak zijn of haar mening al gevormd en zal die niet snel aanpassen. Het verschil met een debat is vooral dat de mensen in een discussie zich wel gelijkwaardig voelen en elkaar als doelgroep zien (niet het publiek). In veel discussies wordt er ogenschijnlijk geluisterd maar blijkt men beleefd te wachten op een pauze om daar in te springen om de eigen mening naar voren te brengen. Het gevolg is dat de deelnemer aan de discussie steeds fanatieker met (dezelfde) argumenten blijft komen. </a:t>
            </a:r>
            <a:r>
              <a:rPr lang="nl-NL" b="0" i="0" dirty="0">
                <a:solidFill>
                  <a:srgbClr val="444444"/>
                </a:solidFill>
                <a:effectLst/>
                <a:latin typeface="Raleway"/>
              </a:rPr>
              <a:t>(Bron: https://businessbalancebootcamp.com/debat-dialoog-of-discussie/).</a:t>
            </a:r>
          </a:p>
          <a:p>
            <a:r>
              <a:rPr lang="nl-NL" b="0" i="0" dirty="0">
                <a:solidFill>
                  <a:srgbClr val="000000"/>
                </a:solidFill>
                <a:effectLst/>
                <a:latin typeface="calibri" panose="020F0502020204030204" pitchFamily="34" charset="0"/>
              </a:rPr>
              <a:t>Een veel gebruikte misleiding tijdens discussies is het door elkaar halen van feiten en meningen. Hoe meer meningen worden aangevoerd, hoe meer de discussie op een debat zal lijken. Het resultaat van een goede discussie zal zijn dat de deelnemers een overzicht hebben van alle argumenten en op basis daarvan een richting kunnen bepalen of een besluit kunnen nemen.</a:t>
            </a:r>
            <a:r>
              <a:rPr lang="nl-NL" b="0" i="0" dirty="0">
                <a:solidFill>
                  <a:srgbClr val="444444"/>
                </a:solidFill>
                <a:effectLst/>
                <a:latin typeface="Raleway"/>
              </a:rPr>
              <a:t> (Bron: http://www.linkias.nl/herken-je-deze-debat-discussie-en-dialoog/)</a:t>
            </a:r>
          </a:p>
          <a:p>
            <a:endParaRPr lang="nl-NL" b="0" i="0" dirty="0">
              <a:solidFill>
                <a:srgbClr val="444444"/>
              </a:solidFill>
              <a:effectLst/>
              <a:latin typeface="Raleway"/>
            </a:endParaRPr>
          </a:p>
          <a:p>
            <a:r>
              <a:rPr lang="nl-NL" b="0" i="0" dirty="0">
                <a:solidFill>
                  <a:srgbClr val="444444"/>
                </a:solidFill>
                <a:effectLst/>
                <a:latin typeface="Raleway"/>
              </a:rPr>
              <a:t>Een </a:t>
            </a:r>
            <a:r>
              <a:rPr lang="nl-NL" b="1" i="0" dirty="0">
                <a:solidFill>
                  <a:srgbClr val="444444"/>
                </a:solidFill>
                <a:effectLst/>
                <a:latin typeface="Raleway"/>
              </a:rPr>
              <a:t>debat</a:t>
            </a:r>
            <a:r>
              <a:rPr lang="nl-NL" b="0" i="0" dirty="0">
                <a:solidFill>
                  <a:srgbClr val="444444"/>
                </a:solidFill>
                <a:effectLst/>
                <a:latin typeface="Raleway"/>
              </a:rPr>
              <a:t> is een discussie waarbij het de bedoeling is om een stelling te verdedigen tegenover iemand anders, die de bedoeling heeft de stelling te bestrijden. Ook hier zijn de meningen al </a:t>
            </a:r>
            <a:r>
              <a:rPr lang="nl-NL" b="0" i="0" dirty="0" err="1">
                <a:solidFill>
                  <a:srgbClr val="444444"/>
                </a:solidFill>
                <a:effectLst/>
                <a:latin typeface="Raleway"/>
              </a:rPr>
              <a:t>voorafbepaald</a:t>
            </a:r>
            <a:r>
              <a:rPr lang="nl-NL" b="0" i="0" dirty="0">
                <a:solidFill>
                  <a:srgbClr val="444444"/>
                </a:solidFill>
                <a:effectLst/>
                <a:latin typeface="Raleway"/>
              </a:rPr>
              <a:t>. Daarnaast is er een derde partij die uiteindelijk bepaalt wie de winnaar van het debat is. Het doel van het debat is dan ook het overtuigen van deze derde partij, dit kan een jury zijn, het publiek, of bij een politiek debat: de kiezer. Debatteren kan omschreven worden als een discussie met bepaalde regels. (Bron: https://wat-betekent.nl/wat-is-een-debat/)</a:t>
            </a:r>
          </a:p>
          <a:p>
            <a:endParaRPr lang="nl-NL" b="0" i="0" dirty="0">
              <a:solidFill>
                <a:srgbClr val="444444"/>
              </a:solidFill>
              <a:effectLst/>
              <a:latin typeface="Raleway"/>
            </a:endParaRPr>
          </a:p>
          <a:p>
            <a:r>
              <a:rPr lang="nl-NL" b="0" i="0" dirty="0">
                <a:solidFill>
                  <a:srgbClr val="FD0178"/>
                </a:solidFill>
                <a:effectLst/>
                <a:latin typeface="Raleway"/>
              </a:rPr>
              <a:t>Bij een debat ben je er niet op uit samen tot iets te komen, je wil vooral anderen (het publiek) overtuigen van jouw argumenten. Het maakt eigenlijk niet uit wat de ander zegt, dat zal jouw mening niet doen veranderen. Bij een debat voelen de gesprekspartners zich ook niet gelijkwaardig aan elkaar. Er kan maar één winnaar zijn en de ander of het publiek moet overtuigd worden.</a:t>
            </a:r>
            <a:r>
              <a:rPr lang="nl-NL" b="0" i="0" dirty="0">
                <a:solidFill>
                  <a:srgbClr val="444444"/>
                </a:solidFill>
                <a:effectLst/>
                <a:latin typeface="Raleway"/>
              </a:rPr>
              <a:t> (Bron: https://businessbalancebootcamp.com/debat-dialoog-of-discussie/)</a:t>
            </a:r>
          </a:p>
          <a:p>
            <a:endParaRPr lang="nl-NL" b="0" i="0" dirty="0">
              <a:solidFill>
                <a:srgbClr val="444444"/>
              </a:solidFill>
              <a:effectLst/>
              <a:latin typeface="Raleway"/>
            </a:endParaRPr>
          </a:p>
          <a:p>
            <a:r>
              <a:rPr lang="nl-NL" b="0" i="0" dirty="0">
                <a:solidFill>
                  <a:srgbClr val="FD0178"/>
                </a:solidFill>
                <a:effectLst/>
                <a:latin typeface="Raleway"/>
              </a:rPr>
              <a:t>In tegenstelling tot een discussie wordt er tijdens een </a:t>
            </a:r>
            <a:r>
              <a:rPr lang="nl-NL" b="1" i="0" dirty="0">
                <a:solidFill>
                  <a:srgbClr val="FD0178"/>
                </a:solidFill>
                <a:effectLst/>
                <a:latin typeface="Raleway"/>
              </a:rPr>
              <a:t>dialoog</a:t>
            </a:r>
            <a:r>
              <a:rPr lang="nl-NL" b="0" i="0" dirty="0">
                <a:solidFill>
                  <a:srgbClr val="FD0178"/>
                </a:solidFill>
                <a:effectLst/>
                <a:latin typeface="Raleway"/>
              </a:rPr>
              <a:t> wel echt naar elkaar geluisterd. Bij de dialoog staat het luisteren naar en spreken met elkaar centraal. Bij het luisteren probeer je ook de ander echt te begrijpen, wanneer iets niet duidelijk is vraag je door tot het voor iedereen wel duidelijk is. Je gaat niet in tegen elkaars argumenten, maar probeert ze aan te vullen. In plaats van “ja, maar…” krijg je dan “ja, en…”. </a:t>
            </a:r>
            <a:r>
              <a:rPr lang="nl-NL" b="0" i="0" dirty="0">
                <a:solidFill>
                  <a:srgbClr val="444444"/>
                </a:solidFill>
                <a:effectLst/>
                <a:latin typeface="Raleway"/>
              </a:rPr>
              <a:t>(Bron: https://businessbalancebootcamp.com/debat-dialoog-of-discussie/).</a:t>
            </a:r>
          </a:p>
          <a:p>
            <a:endParaRPr lang="nl-NL" b="0" i="0" dirty="0">
              <a:solidFill>
                <a:srgbClr val="444444"/>
              </a:solidFill>
              <a:effectLst/>
              <a:latin typeface="Raleway"/>
            </a:endParaRPr>
          </a:p>
          <a:p>
            <a:r>
              <a:rPr lang="nl-NL" b="0" i="0" dirty="0">
                <a:solidFill>
                  <a:srgbClr val="444444"/>
                </a:solidFill>
                <a:effectLst/>
                <a:latin typeface="Raleway"/>
              </a:rPr>
              <a:t>Constructief discussiëren zit tussen een dialoog en discussie in. Er kunnen best meningen geuit worden, maar het is ook de bedoeling dat er geluisterd wordt naar een ander.</a:t>
            </a:r>
          </a:p>
          <a:p>
            <a:endParaRPr lang="nl-NL" b="0" i="0" dirty="0">
              <a:solidFill>
                <a:srgbClr val="444444"/>
              </a:solidFill>
              <a:effectLst/>
              <a:latin typeface="Raleway"/>
            </a:endParaRPr>
          </a:p>
          <a:p>
            <a:r>
              <a:rPr lang="nl-NL" b="0" i="0" dirty="0">
                <a:solidFill>
                  <a:srgbClr val="444444"/>
                </a:solidFill>
                <a:effectLst/>
                <a:latin typeface="Raleway"/>
              </a:rPr>
              <a:t>@trainer</a:t>
            </a:r>
          </a:p>
          <a:p>
            <a:r>
              <a:rPr lang="nl-NL" b="0" i="0" dirty="0">
                <a:solidFill>
                  <a:srgbClr val="444444"/>
                </a:solidFill>
                <a:effectLst/>
                <a:latin typeface="Raleway"/>
              </a:rPr>
              <a:t>Je kunt er evt. voor kiezen om voordat je deze slide laat zien een debatteer oefening te doen (bv oef. 2 uit de handleiding) om de deelnemers te laten voelen wat een debat is</a:t>
            </a:r>
          </a:p>
          <a:p>
            <a:endParaRPr lang="nl-NL" b="0" i="0" dirty="0">
              <a:solidFill>
                <a:srgbClr val="444444"/>
              </a:solidFill>
              <a:effectLst/>
              <a:latin typeface="Raleway"/>
            </a:endParaRPr>
          </a:p>
          <a:p>
            <a:endParaRPr lang="nl-NL" b="0" i="0" dirty="0">
              <a:solidFill>
                <a:srgbClr val="444444"/>
              </a:solidFill>
              <a:effectLst/>
              <a:latin typeface="Raleway"/>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1547842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In deze workshop staat het vermogen om op een constructieve manier een discussie of debat aan te gaan dus centraal. </a:t>
            </a: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kennis, vaardigheden, waarden en attitudes die worden aangeleerd zijn bedoeld om het opbouwen van weerbaarheid tegen extreme ideologieën en gewelddadig gedrag te vergemakkelijken, door het consolideren van kritisch denken, communicatie, samenwerking, empathie, en (zelf)reflectie.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workshop zal weinig effect hebben als hij slechts één keer wordt uitgevoerd, dus herhaal de oefeningen om een blijvend effect te krijgen.</a:t>
            </a:r>
          </a:p>
          <a:p>
            <a:endParaRPr lang="en-GB" sz="1800" dirty="0">
              <a:effectLst/>
              <a:latin typeface="Calibri" panose="020F0502020204030204" pitchFamily="34" charset="0"/>
              <a:cs typeface="Times New Roman" panose="02020603050405020304" pitchFamily="18" charset="0"/>
            </a:endParaRPr>
          </a:p>
          <a:p>
            <a:r>
              <a:rPr lang="nl-NL" sz="1200" b="0" i="0" u="none" strike="noStrike" baseline="0" noProof="0" dirty="0">
                <a:latin typeface="Calibri" panose="020F0502020204030204" pitchFamily="34" charset="0"/>
              </a:rPr>
              <a:t>Een deel van de oefeningen is gericht op jouw rol als professional (of ouder). Het andere deel biedt oefeningen die je met jongeren kunt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noProof="0" dirty="0"/>
          </a:p>
          <a:p>
            <a:endParaRPr lang="nl-NL" sz="1200" b="0" i="0" u="none" strike="noStrike" baseline="0" noProof="0" dirty="0">
              <a:latin typeface="Calibri" panose="020F0502020204030204" pitchFamily="34" charset="0"/>
            </a:endParaRPr>
          </a:p>
          <a:p>
            <a:r>
              <a:rPr lang="nl-NL" sz="1200" b="0" i="0" u="none" strike="noStrike" baseline="0" noProof="0" dirty="0">
                <a:latin typeface="Calibri" panose="020F0502020204030204" pitchFamily="34" charset="0"/>
              </a:rPr>
              <a:t>We zullen nu een oefening doen</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450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lnSpc>
                <a:spcPct val="115000"/>
              </a:lnSpc>
              <a:spcAft>
                <a:spcPts val="600"/>
              </a:spcAft>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oefening biedt energie omdat er veel fysieke beweging inzet en heeft meerdere doelen. Verbeteren van de spreek- en luistervaardigheid, verbeteren van vaardigheden op het gebied van logica en argumenteren en verbeteren van de communicatievaardigheden.</a:t>
            </a:r>
          </a:p>
          <a:p>
            <a:pPr marL="0" indent="0" algn="just">
              <a:lnSpc>
                <a:spcPct val="115000"/>
              </a:lnSpc>
              <a:spcAft>
                <a:spcPts val="600"/>
              </a:spcAft>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600"/>
              </a:spcAft>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Plaats voor de oefening in elk van de vier hoeken van de klas een A4 met in dikke letters: zeer mee eens, mee eens, mee oneens en zeer mee oneens.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Vertel de deelnemers dat ze naar stellingen zullen luisteren en dan naar de hoek van het lokaal zullen gaan die overeenkomt met hun standpunt.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Kies uitspraken die ruimte bieden voor discussie en die geen gemakkelijke antwoorden hebben, zoals "Het is OK om één leven te nemen om er vijf te redden".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Lees de eerste stelling voor en vraag de leerlingen zich te verplaatsen.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Als ze allemaal een kant hebben gekozen, vraag dan aan de leerlingen uit elke hoek om hun keuze te verantwoorden.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Geef de leerlingen in de andere hoeken de kans om weerwoord te geven en van hoek te veranderen als ze dat willen. </a:t>
            </a:r>
          </a:p>
          <a:p>
            <a:pPr marL="285750" indent="-285750" algn="just">
              <a:lnSpc>
                <a:spcPct val="115000"/>
              </a:lnSpc>
              <a:spcAft>
                <a:spcPts val="6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Besteed een vooraf bepaalde tijd aan elke stelling, misschien vijf of tien minuten, en herhaal dan de oefening met een andere stelling. </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219911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tweede mogelijke stelling</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44405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‘Waar of Niet Waar’ is een manier om te oefenen met lateraal denken, luisteren en het uitspreken van een mening</a:t>
            </a:r>
            <a:endParaRPr lang="en-GB" sz="1200" b="1" i="0" u="none" strike="noStrike" baseline="0" dirty="0">
              <a:latin typeface="Verdana" panose="020B0604030504040204" pitchFamily="34" charset="0"/>
            </a:endParaRPr>
          </a:p>
          <a:p>
            <a:pPr>
              <a:lnSpc>
                <a:spcPct val="115000"/>
              </a:lnSpc>
              <a:spcAft>
                <a:spcPts val="600"/>
              </a:spcAft>
            </a:pPr>
            <a:endParaRPr lang="nl-NL" sz="1200" b="1"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1" noProof="0"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‘Waar of Niet Waar’ is een manier om te oefenen met lateraal denken (het opnieuw ordenen van informatie om tot nieuwe inzichten te komen, Edward de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Bono</a:t>
            </a:r>
            <a:r>
              <a:rPr lang="nl-NL" sz="1200" dirty="0">
                <a:effectLst/>
                <a:latin typeface="Calibri" panose="020F0502020204030204" pitchFamily="34" charset="0"/>
                <a:ea typeface="Calibri" panose="020F0502020204030204" pitchFamily="34" charset="0"/>
                <a:cs typeface="Times New Roman" panose="02020603050405020304" pitchFamily="18" charset="0"/>
              </a:rPr>
              <a:t>), luisteren en het uitspreken van een mening</a:t>
            </a:r>
            <a:endParaRPr lang="en-GB" sz="1000" b="1" i="0" u="none" strike="noStrike" baseline="0" dirty="0">
              <a:latin typeface="Verdana" panose="020B0604030504040204" pitchFamily="34" charset="0"/>
            </a:endParaRPr>
          </a:p>
          <a:p>
            <a:pPr>
              <a:lnSpc>
                <a:spcPct val="115000"/>
              </a:lnSpc>
              <a:spcAft>
                <a:spcPts val="600"/>
              </a:spcAft>
            </a:pPr>
            <a:endParaRPr lang="nl-NL" sz="1000" b="1"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Deze oefening duurt ongeveer 40 minuten (afhankelijk van het aantal uitspraken en het aantal deelnemers)</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1: Vertel de leerlingen dat ze zullen luisteren naar uitspraken die altijd waar zijn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2: Het is hun taak zoveel mogelijk gevallen/situaties te bedenken waarin de bewering niet waar is, en hun eigen lijst te maken.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3: Ga de groep rond en vraag elke leerling om een voorbeeld; als een leerling een voorbeeld geeft dat al genoemd is, heeft hij één minuut om een ander voorbeeld te bedenken. </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4: Als de leerling er niet in slaagt een nieuw voorbeeld te bedenken, ligt hij uit het spel. De leerkracht blijft het elke leerling om de beurt vragen tot er nog maar één leerling voorbeelden op zijn lijst heeft staan.</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Stap 5: Aan het eind van de oefening moet 15-20 minuten worden uitgetrokken voor groepsdiscussie over de geuite ideeën en welke consequenties die hebben (vandaag kan het een korte ronde zijn)</a:t>
            </a:r>
          </a:p>
          <a:p>
            <a:pPr>
              <a:lnSpc>
                <a:spcPct val="115000"/>
              </a:lnSpc>
              <a:spcAft>
                <a:spcPts val="600"/>
              </a:spcAft>
            </a:pPr>
            <a:endParaRPr lang="nl-NL" sz="1200" b="0" noProof="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De stelling zou kunnen zijn: "doden is verkeerd".</a:t>
            </a:r>
          </a:p>
          <a:p>
            <a:pPr>
              <a:lnSpc>
                <a:spcPct val="115000"/>
              </a:lnSpc>
              <a:spcAft>
                <a:spcPts val="600"/>
              </a:spcAft>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Een andere zou kunnen zijn “</a:t>
            </a:r>
            <a:r>
              <a:rPr lang="nl-NL" sz="1200" b="0" noProof="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 media is een bron van plezier”. Andere interessante stellingen die voldoende gespreksstof geven???</a:t>
            </a:r>
          </a:p>
          <a:p>
            <a:pPr>
              <a:lnSpc>
                <a:spcPct val="115000"/>
              </a:lnSpc>
              <a:spcAft>
                <a:spcPts val="600"/>
              </a:spcAft>
            </a:pPr>
            <a:endParaRPr lang="nl-NL" sz="1200" b="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65336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 Je kunt je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Constructief discussiëren – wat verstaan we eronder?</a:t>
            </a:r>
          </a:p>
          <a:p>
            <a:r>
              <a:rPr lang="nl-NL" noProof="0" dirty="0"/>
              <a:t>Oefeningen– ervaren van oefeningen om jeugd te leren constructief te discussiëren</a:t>
            </a:r>
          </a:p>
          <a:p>
            <a:r>
              <a:rPr lang="nl-NL" noProof="0" dirty="0"/>
              <a:t>Feedback – jullie feedback op de workshop en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kennis te verkrijgen over radicalisering en de rol van (het gebrek aan) discussievaardigheden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de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andere oefeningen hebt gebruikt, kun je die hier toevoegen</a:t>
            </a:r>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32</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Clip met voorbeelden van politici die met elkaar op de vuist gaan.  Dit is hoe constructief discussiëren er </a:t>
            </a:r>
            <a:r>
              <a:rPr lang="nl-NL" u="sng" dirty="0"/>
              <a:t>niet</a:t>
            </a:r>
            <a:r>
              <a:rPr lang="nl-NL" dirty="0"/>
              <a:t> uitziet</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72789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EU-project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het Constructief discussiëren, en biedt een aantal vaardigheden die jongeren kunnen helpen om beter te discussiëren.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We laten een aantal voorbeelden zien van oefeningen, in de handleiding vind je er nog meer.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workshops/oefeningen zoveel mogelijk gecombineerd en herhaaldelijk aan jongeren worden gegeven.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al een andere workshop hebben gegaan, zijn de meeste van de volgende sheets al aan bod geweest. Je zou een korte herhaling kunnen geven, of bij de deelnemers uitvragen hoeveel ze nog terug kunnen halen.</a:t>
            </a:r>
            <a:endParaRPr lang="en-GB" baseline="0" noProof="0" dirty="0"/>
          </a:p>
          <a:p>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5</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We beginnen met het begrip radicalisering. Wat is het?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Deze definitie bevat een aantal onderdelen die in de meeste definities terugkomen. Vraag: Welke termen vallen op? (proces, radicale ideologie, geweld, speciaal doel)</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(tot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traininghermes.eu/"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terratoolkit.eu/download_teachers/" TargetMode="External"/><Relationship Id="rId1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F2b-2YnfZso?feature=oembed" TargetMode="Externa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Constructief discussiëren</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jongeren </a:t>
            </a:r>
            <a:br>
              <a:rPr lang="nl-NL" sz="2800" i="1" noProof="0" dirty="0"/>
            </a:br>
            <a:r>
              <a:rPr lang="nl-NL" sz="2800" i="1" noProof="0" dirty="0"/>
              <a:t>beter te leren discussiëren</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7" y="3272584"/>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773" y="2742306"/>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634997" y="5100248"/>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Mogelijke oorzaken</a:t>
            </a: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814572" y="4754223"/>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90769" y="4775404"/>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91016" y="4429381"/>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551005" y="5106484"/>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450057"/>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67449" y="6441725"/>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85388" y="5430877"/>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
                                        <p:tgtEl>
                                          <p:spTgt spid="23"/>
                                        </p:tgtEl>
                                      </p:cBhvr>
                                    </p:animEffect>
                                    <p:set>
                                      <p:cBhvr>
                                        <p:cTn id="7" dur="1" fill="hold">
                                          <p:stCondLst>
                                            <p:cond delay="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
                                        <p:tgtEl>
                                          <p:spTgt spid="24"/>
                                        </p:tgtEl>
                                      </p:cBhvr>
                                    </p:animEffect>
                                    <p:set>
                                      <p:cBhvr>
                                        <p:cTn id="10" dur="1" fill="hold">
                                          <p:stCondLst>
                                            <p:cond delay="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
                                        <p:tgtEl>
                                          <p:spTgt spid="26"/>
                                        </p:tgtEl>
                                      </p:cBhvr>
                                    </p:animEffect>
                                    <p:set>
                                      <p:cBhvr>
                                        <p:cTn id="13" dur="1" fill="hold">
                                          <p:stCondLst>
                                            <p:cond delay="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
                                        <p:tgtEl>
                                          <p:spTgt spid="27"/>
                                        </p:tgtEl>
                                      </p:cBhvr>
                                    </p:animEffect>
                                    <p:set>
                                      <p:cBhvr>
                                        <p:cTn id="16" dur="1" fill="hold">
                                          <p:stCondLst>
                                            <p:cond delay="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
                                        <p:tgtEl>
                                          <p:spTgt spid="17"/>
                                        </p:tgtEl>
                                      </p:cBhvr>
                                    </p:animEffect>
                                    <p:set>
                                      <p:cBhvr>
                                        <p:cTn id="19" dur="1" fill="hold">
                                          <p:stCondLst>
                                            <p:cond delay="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
                                        <p:tgtEl>
                                          <p:spTgt spid="18"/>
                                        </p:tgtEl>
                                      </p:cBhvr>
                                    </p:animEffect>
                                    <p:set>
                                      <p:cBhvr>
                                        <p:cTn id="22" dur="1" fill="hold">
                                          <p:stCondLst>
                                            <p:cond delay="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
                                        <p:tgtEl>
                                          <p:spTgt spid="19"/>
                                        </p:tgtEl>
                                      </p:cBhvr>
                                    </p:animEffect>
                                    <p:set>
                                      <p:cBhvr>
                                        <p:cTn id="25" dur="1" fill="hold">
                                          <p:stCondLst>
                                            <p:cond delay="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
                                        <p:tgtEl>
                                          <p:spTgt spid="20"/>
                                        </p:tgtEl>
                                      </p:cBhvr>
                                    </p:animEffect>
                                    <p:set>
                                      <p:cBhvr>
                                        <p:cTn id="28" dur="1" fill="hold">
                                          <p:stCondLst>
                                            <p:cond delay="99"/>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P spid="23" grpId="0"/>
      <p:bldP spid="24" grpId="0"/>
      <p:bldP spid="27" grpId="0"/>
      <p:bldP spid="17" grpId="0"/>
      <p:bldP spid="31" grpId="0"/>
      <p:bldP spid="34" grpId="0"/>
      <p:bldP spid="35" grpId="0"/>
      <p:bldP spid="36"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B420AD78-50AC-4AD7-B39B-C6F310891BD5}"/>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1314508756"/>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22</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296656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et al.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Ovaal 37">
            <a:extLst>
              <a:ext uri="{FF2B5EF4-FFF2-40B4-BE49-F238E27FC236}">
                <a16:creationId xmlns:a16="http://schemas.microsoft.com/office/drawing/2014/main" id="{8092B5FC-E224-4596-B02B-23627F76D657}"/>
              </a:ext>
            </a:extLst>
          </p:cNvPr>
          <p:cNvSpPr/>
          <p:nvPr/>
        </p:nvSpPr>
        <p:spPr>
          <a:xfrm>
            <a:off x="2004766" y="5343161"/>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0" name="Ovaal 39">
            <a:extLst>
              <a:ext uri="{FF2B5EF4-FFF2-40B4-BE49-F238E27FC236}">
                <a16:creationId xmlns:a16="http://schemas.microsoft.com/office/drawing/2014/main" id="{C5334F6F-B73A-4B6B-961D-0FB7F430CE7F}"/>
              </a:ext>
            </a:extLst>
          </p:cNvPr>
          <p:cNvSpPr/>
          <p:nvPr/>
        </p:nvSpPr>
        <p:spPr>
          <a:xfrm>
            <a:off x="6885346" y="2495873"/>
            <a:ext cx="1996346" cy="50240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Ovaal 40">
            <a:extLst>
              <a:ext uri="{FF2B5EF4-FFF2-40B4-BE49-F238E27FC236}">
                <a16:creationId xmlns:a16="http://schemas.microsoft.com/office/drawing/2014/main" id="{7190B0FD-2B13-4E6A-BD11-1ACD885650BC}"/>
              </a:ext>
            </a:extLst>
          </p:cNvPr>
          <p:cNvSpPr/>
          <p:nvPr/>
        </p:nvSpPr>
        <p:spPr>
          <a:xfrm>
            <a:off x="7031797" y="3542225"/>
            <a:ext cx="1996346" cy="48323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par>
                                <p:cTn id="110" presetID="1" presetClass="entr" presetSubtype="0" fill="hold" grpId="2" nodeType="withEffect">
                                  <p:stCondLst>
                                    <p:cond delay="0"/>
                                  </p:stCondLst>
                                  <p:childTnLst>
                                    <p:set>
                                      <p:cBhvr>
                                        <p:cTn id="111" dur="1" fill="hold">
                                          <p:stCondLst>
                                            <p:cond delay="0"/>
                                          </p:stCondLst>
                                        </p:cTn>
                                        <p:tgtEl>
                                          <p:spTgt spid="34"/>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3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3" grpId="2"/>
      <p:bldP spid="34" grpId="0"/>
      <p:bldP spid="34" grpId="1"/>
      <p:bldP spid="34" grpId="2"/>
      <p:bldP spid="35" grpId="0"/>
      <p:bldP spid="35" grpId="1"/>
      <p:bldP spid="35" grpId="2"/>
      <p:bldP spid="37" grpId="0"/>
      <p:bldP spid="37" grpId="1"/>
      <p:bldP spid="38"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nl-NL" smtClean="0"/>
              <a:t>23</a:t>
            </a:fld>
            <a:endParaRPr lang="nl-NL"/>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a:solidFill>
                  <a:schemeClr val="tx1">
                    <a:lumMod val="75000"/>
                    <a:lumOff val="25000"/>
                  </a:schemeClr>
                </a:solidFill>
              </a:rPr>
              <a:t>Push / pull factoren voor radicalisering</a:t>
            </a: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068215" y="5492610"/>
            <a:ext cx="2011274" cy="831990"/>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lang="nl-NL"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lang="nl-NL"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045935" y="3654874"/>
            <a:ext cx="2011273" cy="831990"/>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lang="nl-NL"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336423" y="2454995"/>
            <a:ext cx="2011275" cy="831989"/>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lang="nl-NL"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248076" y="3631545"/>
            <a:ext cx="2011274" cy="831990"/>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lang="nl-NL"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197378" y="5596755"/>
            <a:ext cx="2061972"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lang="nl-NL"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lang="nl-NL"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lang="nl-NL"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lang="nl-NL"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lang="nl-NL"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386735" y="5627983"/>
            <a:ext cx="135135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a:t>Boosheid/ frustratie</a:t>
            </a:r>
            <a:r>
              <a:rPr lang="nl-NL" sz="1575" b="1"/>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068215" y="3759246"/>
            <a:ext cx="18956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a:t>Gebrek aan zelf-vertrouwen</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657600" y="2558832"/>
            <a:ext cx="14883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a:solidFill>
                  <a:schemeClr val="bg1"/>
                </a:solidFill>
              </a:rPr>
              <a:t>Ergens bij willen horen</a:t>
            </a:r>
            <a:r>
              <a:rPr lang="nl-NL" sz="1575" b="1">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517783" y="3938152"/>
            <a:ext cx="186866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a:t>Slachtofferschap</a:t>
            </a:r>
            <a:r>
              <a:rPr lang="nl-NL" sz="1575" b="1"/>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66838" y="5650007"/>
            <a:ext cx="1876069"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800" b="1"/>
              <a:t>Verminderde sociale contacten</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nl-NL"/>
              <a:t>Constructief discussiëren en radicalisering</a:t>
            </a:r>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nl-NL" b="1">
                <a:solidFill>
                  <a:schemeClr val="accent3">
                    <a:lumMod val="75000"/>
                  </a:schemeClr>
                </a:solidFill>
              </a:rPr>
              <a:t>2</a:t>
            </a: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oomdiagram: Verbindingslijn 7">
            <a:extLst>
              <a:ext uri="{FF2B5EF4-FFF2-40B4-BE49-F238E27FC236}">
                <a16:creationId xmlns:a16="http://schemas.microsoft.com/office/drawing/2014/main" id="{AD34B377-56F5-4221-B8D1-973732D4657B}"/>
              </a:ext>
            </a:extLst>
          </p:cNvPr>
          <p:cNvSpPr/>
          <p:nvPr/>
        </p:nvSpPr>
        <p:spPr>
          <a:xfrm>
            <a:off x="1231067" y="2349605"/>
            <a:ext cx="6084133" cy="2250401"/>
          </a:xfrm>
          <a:prstGeom prst="flowChartConnector">
            <a:avLst/>
          </a:prstGeom>
          <a:gradFill flip="none" rotWithShape="1">
            <a:gsLst>
              <a:gs pos="0">
                <a:schemeClr val="accent4">
                  <a:tint val="66000"/>
                  <a:satMod val="160000"/>
                  <a:alpha val="50000"/>
                </a:schemeClr>
              </a:gs>
              <a:gs pos="50000">
                <a:schemeClr val="accent4">
                  <a:tint val="44500"/>
                  <a:satMod val="160000"/>
                </a:schemeClr>
              </a:gs>
              <a:gs pos="100000">
                <a:schemeClr val="accent4">
                  <a:tint val="23500"/>
                  <a:satMod val="160000"/>
                </a:schemeClr>
              </a:gs>
            </a:gsLst>
            <a:lin ang="5400000" scaled="1"/>
            <a:tileRect/>
          </a:gra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400" dirty="0"/>
              <a:t>Discussie</a:t>
            </a:r>
          </a:p>
        </p:txBody>
      </p:sp>
      <p:sp>
        <p:nvSpPr>
          <p:cNvPr id="2" name="Titel 1">
            <a:extLst>
              <a:ext uri="{FF2B5EF4-FFF2-40B4-BE49-F238E27FC236}">
                <a16:creationId xmlns:a16="http://schemas.microsoft.com/office/drawing/2014/main" id="{F8F86223-FD46-4877-BAA5-C88CDC69AC3F}"/>
              </a:ext>
            </a:extLst>
          </p:cNvPr>
          <p:cNvSpPr>
            <a:spLocks noGrp="1"/>
          </p:cNvSpPr>
          <p:nvPr>
            <p:ph type="title"/>
          </p:nvPr>
        </p:nvSpPr>
        <p:spPr/>
        <p:txBody>
          <a:bodyPr/>
          <a:lstStyle/>
          <a:p>
            <a:r>
              <a:rPr lang="nl-NL" dirty="0"/>
              <a:t>Wat is constructief discussiëren?</a:t>
            </a:r>
          </a:p>
        </p:txBody>
      </p:sp>
      <p:sp>
        <p:nvSpPr>
          <p:cNvPr id="4" name="Tijdelijke aanduiding voor datum 3">
            <a:extLst>
              <a:ext uri="{FF2B5EF4-FFF2-40B4-BE49-F238E27FC236}">
                <a16:creationId xmlns:a16="http://schemas.microsoft.com/office/drawing/2014/main" id="{0B5040BC-D3E8-4343-A47C-EAA7FD9994E0}"/>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664362EB-2194-4519-8FF4-06F19B9480F6}"/>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F13FB6F9-C77F-4B38-843C-5797C7055485}"/>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7" name="Stroomdiagram: Verbindingslijn 6">
            <a:extLst>
              <a:ext uri="{FF2B5EF4-FFF2-40B4-BE49-F238E27FC236}">
                <a16:creationId xmlns:a16="http://schemas.microsoft.com/office/drawing/2014/main" id="{3F1524C4-93EA-4365-B7A3-9F7404700BCB}"/>
              </a:ext>
            </a:extLst>
          </p:cNvPr>
          <p:cNvSpPr/>
          <p:nvPr/>
        </p:nvSpPr>
        <p:spPr>
          <a:xfrm>
            <a:off x="1231067" y="2832469"/>
            <a:ext cx="2241965" cy="1331001"/>
          </a:xfrm>
          <a:prstGeom prst="flowChartConnector">
            <a:avLst/>
          </a:prstGeom>
          <a:gradFill flip="none" rotWithShape="1">
            <a:gsLst>
              <a:gs pos="0">
                <a:schemeClr val="accent4">
                  <a:tint val="66000"/>
                  <a:satMod val="160000"/>
                  <a:alpha val="50000"/>
                </a:schemeClr>
              </a:gs>
              <a:gs pos="50000">
                <a:schemeClr val="accent4">
                  <a:tint val="44500"/>
                  <a:satMod val="160000"/>
                </a:schemeClr>
              </a:gs>
              <a:gs pos="100000">
                <a:schemeClr val="accent4">
                  <a:tint val="23500"/>
                  <a:satMod val="160000"/>
                </a:schemeClr>
              </a:gs>
            </a:gsLst>
            <a:lin ang="5400000" scaled="1"/>
            <a:tileRect/>
          </a:gra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400" dirty="0"/>
              <a:t>Debat</a:t>
            </a:r>
          </a:p>
        </p:txBody>
      </p:sp>
      <p:sp>
        <p:nvSpPr>
          <p:cNvPr id="9" name="Stroomdiagram: Verbindingslijn 8">
            <a:extLst>
              <a:ext uri="{FF2B5EF4-FFF2-40B4-BE49-F238E27FC236}">
                <a16:creationId xmlns:a16="http://schemas.microsoft.com/office/drawing/2014/main" id="{BAAB2C21-C669-4FB0-8A20-5BE4169808E5}"/>
              </a:ext>
            </a:extLst>
          </p:cNvPr>
          <p:cNvSpPr/>
          <p:nvPr/>
        </p:nvSpPr>
        <p:spPr>
          <a:xfrm>
            <a:off x="2793166" y="4163470"/>
            <a:ext cx="2959933" cy="1569559"/>
          </a:xfrm>
          <a:prstGeom prst="flowChartConnector">
            <a:avLst/>
          </a:prstGeom>
          <a:gradFill flip="none" rotWithShape="1">
            <a:gsLst>
              <a:gs pos="0">
                <a:schemeClr val="accent4">
                  <a:tint val="66000"/>
                  <a:satMod val="160000"/>
                  <a:alpha val="50000"/>
                </a:schemeClr>
              </a:gs>
              <a:gs pos="50000">
                <a:schemeClr val="accent4">
                  <a:tint val="44500"/>
                  <a:satMod val="160000"/>
                </a:schemeClr>
              </a:gs>
              <a:gs pos="100000">
                <a:schemeClr val="accent4">
                  <a:tint val="23500"/>
                  <a:satMod val="160000"/>
                </a:schemeClr>
              </a:gs>
            </a:gsLst>
            <a:lin ang="5400000" scaled="1"/>
            <a:tileRect/>
          </a:gradFill>
          <a:ln w="31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400" dirty="0"/>
              <a:t>Dialoog</a:t>
            </a:r>
          </a:p>
        </p:txBody>
      </p:sp>
      <p:sp>
        <p:nvSpPr>
          <p:cNvPr id="10" name="Tekstvak 9">
            <a:extLst>
              <a:ext uri="{FF2B5EF4-FFF2-40B4-BE49-F238E27FC236}">
                <a16:creationId xmlns:a16="http://schemas.microsoft.com/office/drawing/2014/main" id="{A55F24AB-5516-48D4-8B63-58E8F0B8388B}"/>
              </a:ext>
            </a:extLst>
          </p:cNvPr>
          <p:cNvSpPr txBox="1"/>
          <p:nvPr/>
        </p:nvSpPr>
        <p:spPr>
          <a:xfrm>
            <a:off x="304800" y="4343400"/>
            <a:ext cx="2133600" cy="1200329"/>
          </a:xfrm>
          <a:prstGeom prst="rect">
            <a:avLst/>
          </a:prstGeom>
          <a:noFill/>
        </p:spPr>
        <p:txBody>
          <a:bodyPr wrap="square" rtlCol="0">
            <a:spAutoFit/>
          </a:bodyPr>
          <a:lstStyle/>
          <a:p>
            <a:r>
              <a:rPr lang="nl-NL" dirty="0">
                <a:solidFill>
                  <a:srgbClr val="032C45"/>
                </a:solidFill>
              </a:rPr>
              <a:t>Discussie met regels</a:t>
            </a:r>
          </a:p>
          <a:p>
            <a:r>
              <a:rPr lang="nl-NL" dirty="0">
                <a:solidFill>
                  <a:srgbClr val="032C45"/>
                </a:solidFill>
              </a:rPr>
              <a:t>Vaste meningen</a:t>
            </a:r>
          </a:p>
          <a:p>
            <a:r>
              <a:rPr lang="nl-NL" dirty="0">
                <a:solidFill>
                  <a:srgbClr val="032C45"/>
                </a:solidFill>
              </a:rPr>
              <a:t>Strijd </a:t>
            </a:r>
            <a:r>
              <a:rPr lang="nl-NL" dirty="0" err="1">
                <a:solidFill>
                  <a:srgbClr val="032C45"/>
                </a:solidFill>
              </a:rPr>
              <a:t>tbv</a:t>
            </a:r>
            <a:r>
              <a:rPr lang="nl-NL" dirty="0">
                <a:solidFill>
                  <a:srgbClr val="032C45"/>
                </a:solidFill>
              </a:rPr>
              <a:t> publiek</a:t>
            </a:r>
          </a:p>
          <a:p>
            <a:r>
              <a:rPr lang="nl-NL" dirty="0">
                <a:solidFill>
                  <a:srgbClr val="032C45"/>
                </a:solidFill>
              </a:rPr>
              <a:t>Niet echt luisteren</a:t>
            </a:r>
          </a:p>
        </p:txBody>
      </p:sp>
      <p:sp>
        <p:nvSpPr>
          <p:cNvPr id="11" name="Tekstvak 10">
            <a:extLst>
              <a:ext uri="{FF2B5EF4-FFF2-40B4-BE49-F238E27FC236}">
                <a16:creationId xmlns:a16="http://schemas.microsoft.com/office/drawing/2014/main" id="{F7007945-5AAD-4BFC-AF31-CA10853559FC}"/>
              </a:ext>
            </a:extLst>
          </p:cNvPr>
          <p:cNvSpPr txBox="1"/>
          <p:nvPr/>
        </p:nvSpPr>
        <p:spPr>
          <a:xfrm>
            <a:off x="7025390" y="2193539"/>
            <a:ext cx="2133600" cy="923330"/>
          </a:xfrm>
          <a:prstGeom prst="rect">
            <a:avLst/>
          </a:prstGeom>
          <a:noFill/>
        </p:spPr>
        <p:txBody>
          <a:bodyPr wrap="square" rtlCol="0">
            <a:spAutoFit/>
          </a:bodyPr>
          <a:lstStyle/>
          <a:p>
            <a:r>
              <a:rPr lang="nl-NL" dirty="0">
                <a:solidFill>
                  <a:srgbClr val="032C45"/>
                </a:solidFill>
              </a:rPr>
              <a:t>Vaste meningen</a:t>
            </a:r>
          </a:p>
          <a:p>
            <a:r>
              <a:rPr lang="nl-NL" dirty="0">
                <a:solidFill>
                  <a:srgbClr val="032C45"/>
                </a:solidFill>
              </a:rPr>
              <a:t>Strijd met elkaar</a:t>
            </a:r>
          </a:p>
          <a:p>
            <a:r>
              <a:rPr lang="nl-NL" dirty="0">
                <a:solidFill>
                  <a:srgbClr val="032C45"/>
                </a:solidFill>
              </a:rPr>
              <a:t>Niet echt luisteren</a:t>
            </a:r>
          </a:p>
        </p:txBody>
      </p:sp>
      <p:sp>
        <p:nvSpPr>
          <p:cNvPr id="12" name="Tekstvak 11">
            <a:extLst>
              <a:ext uri="{FF2B5EF4-FFF2-40B4-BE49-F238E27FC236}">
                <a16:creationId xmlns:a16="http://schemas.microsoft.com/office/drawing/2014/main" id="{5AD574EE-655A-47B4-9933-FCAE5CDCB900}"/>
              </a:ext>
            </a:extLst>
          </p:cNvPr>
          <p:cNvSpPr txBox="1"/>
          <p:nvPr/>
        </p:nvSpPr>
        <p:spPr>
          <a:xfrm>
            <a:off x="5928610" y="4873217"/>
            <a:ext cx="2529590" cy="923330"/>
          </a:xfrm>
          <a:prstGeom prst="rect">
            <a:avLst/>
          </a:prstGeom>
          <a:noFill/>
        </p:spPr>
        <p:txBody>
          <a:bodyPr wrap="square" rtlCol="0">
            <a:spAutoFit/>
          </a:bodyPr>
          <a:lstStyle/>
          <a:p>
            <a:r>
              <a:rPr lang="nl-NL" dirty="0">
                <a:solidFill>
                  <a:srgbClr val="032C45"/>
                </a:solidFill>
              </a:rPr>
              <a:t>Open voor meningen</a:t>
            </a:r>
          </a:p>
          <a:p>
            <a:r>
              <a:rPr lang="nl-NL" dirty="0">
                <a:solidFill>
                  <a:srgbClr val="032C45"/>
                </a:solidFill>
              </a:rPr>
              <a:t>Samen in gesprek</a:t>
            </a:r>
          </a:p>
          <a:p>
            <a:r>
              <a:rPr lang="nl-NL" dirty="0">
                <a:solidFill>
                  <a:srgbClr val="032C45"/>
                </a:solidFill>
              </a:rPr>
              <a:t>Echt luisteren</a:t>
            </a:r>
          </a:p>
        </p:txBody>
      </p:sp>
      <p:cxnSp>
        <p:nvCxnSpPr>
          <p:cNvPr id="13" name="Rechte verbindingslijn 12">
            <a:extLst>
              <a:ext uri="{FF2B5EF4-FFF2-40B4-BE49-F238E27FC236}">
                <a16:creationId xmlns:a16="http://schemas.microsoft.com/office/drawing/2014/main" id="{9820BC8F-D0FE-4183-BCDC-F160AF42AFD5}"/>
              </a:ext>
            </a:extLst>
          </p:cNvPr>
          <p:cNvCxnSpPr>
            <a:cxnSpLocks/>
          </p:cNvCxnSpPr>
          <p:nvPr/>
        </p:nvCxnSpPr>
        <p:spPr>
          <a:xfrm flipV="1">
            <a:off x="914400" y="3733800"/>
            <a:ext cx="1066800" cy="429670"/>
          </a:xfrm>
          <a:prstGeom prst="line">
            <a:avLst/>
          </a:prstGeom>
        </p:spPr>
        <p:style>
          <a:lnRef idx="1">
            <a:schemeClr val="accent4"/>
          </a:lnRef>
          <a:fillRef idx="0">
            <a:schemeClr val="accent4"/>
          </a:fillRef>
          <a:effectRef idx="0">
            <a:schemeClr val="accent4"/>
          </a:effectRef>
          <a:fontRef idx="minor">
            <a:schemeClr val="tx1"/>
          </a:fontRef>
        </p:style>
      </p:cxnSp>
      <p:cxnSp>
        <p:nvCxnSpPr>
          <p:cNvPr id="16" name="Rechte verbindingslijn 15">
            <a:extLst>
              <a:ext uri="{FF2B5EF4-FFF2-40B4-BE49-F238E27FC236}">
                <a16:creationId xmlns:a16="http://schemas.microsoft.com/office/drawing/2014/main" id="{0E862439-2D11-4E6C-8428-99A84484D631}"/>
              </a:ext>
            </a:extLst>
          </p:cNvPr>
          <p:cNvCxnSpPr>
            <a:cxnSpLocks/>
            <a:endCxn id="11" idx="1"/>
          </p:cNvCxnSpPr>
          <p:nvPr/>
        </p:nvCxnSpPr>
        <p:spPr>
          <a:xfrm flipV="1">
            <a:off x="5191593" y="2655204"/>
            <a:ext cx="1833797" cy="6765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Rechte verbindingslijn 17">
            <a:extLst>
              <a:ext uri="{FF2B5EF4-FFF2-40B4-BE49-F238E27FC236}">
                <a16:creationId xmlns:a16="http://schemas.microsoft.com/office/drawing/2014/main" id="{26E43EAC-6D66-446A-A79B-68B02F7784EE}"/>
              </a:ext>
            </a:extLst>
          </p:cNvPr>
          <p:cNvCxnSpPr>
            <a:cxnSpLocks/>
          </p:cNvCxnSpPr>
          <p:nvPr/>
        </p:nvCxnSpPr>
        <p:spPr>
          <a:xfrm>
            <a:off x="4876800" y="4970907"/>
            <a:ext cx="1051810" cy="460865"/>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227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36189" y="5481361"/>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37830" y="4414867"/>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37830" y="3440261"/>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36187" y="2476688"/>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9" y="4414867"/>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392403" y="2805165"/>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b="1" dirty="0"/>
              <a:t>Kennis</a:t>
            </a:r>
            <a:r>
              <a:rPr sz="1575" b="1"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36137" y="4761939"/>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b="1" dirty="0"/>
              <a:t>Waarden</a:t>
            </a:r>
            <a:r>
              <a:rPr sz="1575" b="1"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12337" y="3830207"/>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b="1" dirty="0"/>
              <a:t>Vaardigheden</a:t>
            </a:r>
            <a:r>
              <a:rPr sz="1575" b="1"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34496" y="5775544"/>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b="1" dirty="0"/>
              <a:t>Houding</a:t>
            </a:r>
            <a:r>
              <a:rPr sz="1575" b="1"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828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b="1" dirty="0"/>
              <a:t>Kritisch denken</a:t>
            </a:r>
            <a:r>
              <a:rPr sz="1575" b="1" dirty="0"/>
              <a:t>     </a:t>
            </a:r>
          </a:p>
        </p:txBody>
      </p:sp>
      <p:sp>
        <p:nvSpPr>
          <p:cNvPr id="46" name="TextBox 52">
            <a:extLst>
              <a:ext uri="{FF2B5EF4-FFF2-40B4-BE49-F238E27FC236}">
                <a16:creationId xmlns:a16="http://schemas.microsoft.com/office/drawing/2014/main" id="{0222B999-2FE1-4472-B702-0DCB84049451}"/>
              </a:ext>
            </a:extLst>
          </p:cNvPr>
          <p:cNvSpPr txBox="1"/>
          <p:nvPr/>
        </p:nvSpPr>
        <p:spPr>
          <a:xfrm>
            <a:off x="5120428" y="3802788"/>
            <a:ext cx="2598915"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b="1" dirty="0"/>
              <a:t>Communicatie</a:t>
            </a:r>
            <a:endParaRPr sz="1575" b="1"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78172"/>
            <a:ext cx="2347172"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b="1" dirty="0"/>
              <a:t>Samenwerken en empathie</a:t>
            </a:r>
            <a:r>
              <a:rPr sz="1575" b="1" dirty="0"/>
              <a:t>     </a:t>
            </a:r>
          </a:p>
        </p:txBody>
      </p:sp>
      <p:sp>
        <p:nvSpPr>
          <p:cNvPr id="48" name="TextBox 52">
            <a:extLst>
              <a:ext uri="{FF2B5EF4-FFF2-40B4-BE49-F238E27FC236}">
                <a16:creationId xmlns:a16="http://schemas.microsoft.com/office/drawing/2014/main" id="{F1602C11-777E-4B94-9384-54B7CE97F24F}"/>
              </a:ext>
            </a:extLst>
          </p:cNvPr>
          <p:cNvSpPr txBox="1"/>
          <p:nvPr/>
        </p:nvSpPr>
        <p:spPr>
          <a:xfrm>
            <a:off x="5102629" y="5760699"/>
            <a:ext cx="172668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b="1" dirty="0"/>
              <a:t>(Zelf)reflectie</a:t>
            </a:r>
            <a:endParaRPr sz="1575" b="1"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a:solidFill>
                        <a:srgbClr val="C00000"/>
                      </a:solidFill>
                    </a:rPr>
                    <a:t>Weerbaar</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nl-NL" noProof="0" dirty="0"/>
              <a:t>Constructief discussiëren</a:t>
            </a:r>
          </a:p>
        </p:txBody>
      </p:sp>
      <p:sp>
        <p:nvSpPr>
          <p:cNvPr id="96" name="Текстово поле 6">
            <a:extLst>
              <a:ext uri="{FF2B5EF4-FFF2-40B4-BE49-F238E27FC236}">
                <a16:creationId xmlns:a16="http://schemas.microsoft.com/office/drawing/2014/main" id="{2F1F5CB1-8CEA-4006-9ABA-F0C14927B82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2369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par>
                                <p:cTn id="12" presetID="22" presetClass="entr" presetSubtype="2" fill="hold" grpId="0" nodeType="withEffect">
                                  <p:stCondLst>
                                    <p:cond delay="0"/>
                                  </p:stCondLst>
                                  <p:iterate>
                                    <p:tmAbs val="0"/>
                                  </p:iterate>
                                  <p:childTnLst>
                                    <p:set>
                                      <p:cBhvr>
                                        <p:cTn id="13" fill="hold"/>
                                        <p:tgtEl>
                                          <p:spTgt spid="22"/>
                                        </p:tgtEl>
                                        <p:attrNameLst>
                                          <p:attrName>style.visibility</p:attrName>
                                        </p:attrNameLst>
                                      </p:cBhvr>
                                      <p:to>
                                        <p:strVal val="visible"/>
                                      </p:to>
                                    </p:set>
                                    <p:animEffect transition="in" filter="wipe(right)">
                                      <p:cBhvr>
                                        <p:cTn id="14" dur="300"/>
                                        <p:tgtEl>
                                          <p:spTgt spid="22"/>
                                        </p:tgtEl>
                                      </p:cBhvr>
                                    </p:animEffect>
                                  </p:childTnLst>
                                </p:cTn>
                              </p:par>
                            </p:childTnLst>
                          </p:cTn>
                        </p:par>
                        <p:par>
                          <p:cTn id="15" fill="hold">
                            <p:stCondLst>
                              <p:cond delay="600"/>
                            </p:stCondLst>
                            <p:childTnLst>
                              <p:par>
                                <p:cTn id="16" presetID="22" presetClass="entr" presetSubtype="2" fill="hold" grpId="0" nodeType="afterEffect">
                                  <p:stCondLst>
                                    <p:cond delay="0"/>
                                  </p:stCondLst>
                                  <p:iterate>
                                    <p:tmAbs val="0"/>
                                  </p:iterate>
                                  <p:childTnLst>
                                    <p:set>
                                      <p:cBhvr>
                                        <p:cTn id="17" fill="hold"/>
                                        <p:tgtEl>
                                          <p:spTgt spid="43"/>
                                        </p:tgtEl>
                                        <p:attrNameLst>
                                          <p:attrName>style.visibility</p:attrName>
                                        </p:attrNameLst>
                                      </p:cBhvr>
                                      <p:to>
                                        <p:strVal val="visible"/>
                                      </p:to>
                                    </p:set>
                                    <p:animEffect transition="in" filter="wipe(right)">
                                      <p:cBhvr>
                                        <p:cTn id="18" dur="300"/>
                                        <p:tgtEl>
                                          <p:spTgt spid="43"/>
                                        </p:tgtEl>
                                      </p:cBhvr>
                                    </p:animEffect>
                                  </p:childTnLst>
                                </p:cTn>
                              </p:par>
                              <p:par>
                                <p:cTn id="19" presetID="22" presetClass="entr" presetSubtype="2" fill="hold" grpId="0" nodeType="withEffect">
                                  <p:stCondLst>
                                    <p:cond delay="0"/>
                                  </p:stCondLst>
                                  <p:iterate>
                                    <p:tmAbs val="0"/>
                                  </p:iterate>
                                  <p:childTnLst>
                                    <p:set>
                                      <p:cBhvr>
                                        <p:cTn id="20" fill="hold"/>
                                        <p:tgtEl>
                                          <p:spTgt spid="19"/>
                                        </p:tgtEl>
                                        <p:attrNameLst>
                                          <p:attrName>style.visibility</p:attrName>
                                        </p:attrNameLst>
                                      </p:cBhvr>
                                      <p:to>
                                        <p:strVal val="visible"/>
                                      </p:to>
                                    </p:set>
                                    <p:animEffect transition="in" filter="wipe(right)">
                                      <p:cBhvr>
                                        <p:cTn id="21" dur="300"/>
                                        <p:tgtEl>
                                          <p:spTgt spid="19"/>
                                        </p:tgtEl>
                                      </p:cBhvr>
                                    </p:animEffect>
                                  </p:childTnLst>
                                </p:cTn>
                              </p:par>
                            </p:childTnLst>
                          </p:cTn>
                        </p:par>
                        <p:par>
                          <p:cTn id="22" fill="hold">
                            <p:stCondLst>
                              <p:cond delay="900"/>
                            </p:stCondLst>
                            <p:childTnLst>
                              <p:par>
                                <p:cTn id="23" presetID="22" presetClass="entr" presetSubtype="2" fill="hold" grpId="0" nodeType="afterEffect">
                                  <p:stCondLst>
                                    <p:cond delay="0"/>
                                  </p:stCondLst>
                                  <p:iterate>
                                    <p:tmAbs val="0"/>
                                  </p:iterate>
                                  <p:childTnLst>
                                    <p:set>
                                      <p:cBhvr>
                                        <p:cTn id="24" fill="hold"/>
                                        <p:tgtEl>
                                          <p:spTgt spid="42"/>
                                        </p:tgtEl>
                                        <p:attrNameLst>
                                          <p:attrName>style.visibility</p:attrName>
                                        </p:attrNameLst>
                                      </p:cBhvr>
                                      <p:to>
                                        <p:strVal val="visible"/>
                                      </p:to>
                                    </p:set>
                                    <p:animEffect transition="in" filter="wipe(right)">
                                      <p:cBhvr>
                                        <p:cTn id="25" dur="300"/>
                                        <p:tgtEl>
                                          <p:spTgt spid="42"/>
                                        </p:tgtEl>
                                      </p:cBhvr>
                                    </p:animEffect>
                                  </p:childTnLst>
                                </p:cTn>
                              </p:par>
                              <p:par>
                                <p:cTn id="26" presetID="22" presetClass="entr" presetSubtype="2" fill="hold" grpId="0" nodeType="withEffect">
                                  <p:stCondLst>
                                    <p:cond delay="0"/>
                                  </p:stCondLst>
                                  <p:iterate>
                                    <p:tmAbs val="0"/>
                                  </p:iterate>
                                  <p:childTnLst>
                                    <p:set>
                                      <p:cBhvr>
                                        <p:cTn id="27" fill="hold"/>
                                        <p:tgtEl>
                                          <p:spTgt spid="7"/>
                                        </p:tgtEl>
                                        <p:attrNameLst>
                                          <p:attrName>style.visibility</p:attrName>
                                        </p:attrNameLst>
                                      </p:cBhvr>
                                      <p:to>
                                        <p:strVal val="visible"/>
                                      </p:to>
                                    </p:set>
                                    <p:animEffect transition="in" filter="wipe(right)">
                                      <p:cBhvr>
                                        <p:cTn id="28" dur="300"/>
                                        <p:tgtEl>
                                          <p:spTgt spid="7"/>
                                        </p:tgtEl>
                                      </p:cBhvr>
                                    </p:animEffect>
                                  </p:childTnLst>
                                </p:cTn>
                              </p:par>
                            </p:childTnLst>
                          </p:cTn>
                        </p:par>
                        <p:par>
                          <p:cTn id="29" fill="hold">
                            <p:stCondLst>
                              <p:cond delay="1200"/>
                            </p:stCondLst>
                            <p:childTnLst>
                              <p:par>
                                <p:cTn id="30" presetID="22" presetClass="entr" presetSubtype="2" fill="hold" grpId="0" nodeType="afterEffect">
                                  <p:stCondLst>
                                    <p:cond delay="0"/>
                                  </p:stCondLst>
                                  <p:iterate>
                                    <p:tmAbs val="0"/>
                                  </p:iterate>
                                  <p:childTnLst>
                                    <p:set>
                                      <p:cBhvr>
                                        <p:cTn id="31" fill="hold"/>
                                        <p:tgtEl>
                                          <p:spTgt spid="44"/>
                                        </p:tgtEl>
                                        <p:attrNameLst>
                                          <p:attrName>style.visibility</p:attrName>
                                        </p:attrNameLst>
                                      </p:cBhvr>
                                      <p:to>
                                        <p:strVal val="visible"/>
                                      </p:to>
                                    </p:set>
                                    <p:animEffect transition="in" filter="wipe(right)">
                                      <p:cBhvr>
                                        <p:cTn id="32" dur="3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p:tmAbs val="0"/>
                                  </p:iterate>
                                  <p:childTnLst>
                                    <p:set>
                                      <p:cBhvr>
                                        <p:cTn id="36" fill="hold"/>
                                        <p:tgtEl>
                                          <p:spTgt spid="28"/>
                                        </p:tgtEl>
                                        <p:attrNameLst>
                                          <p:attrName>style.visibility</p:attrName>
                                        </p:attrNameLst>
                                      </p:cBhvr>
                                      <p:to>
                                        <p:strVal val="visible"/>
                                      </p:to>
                                    </p:set>
                                    <p:animEffect transition="in" filter="wipe(left)">
                                      <p:cBhvr>
                                        <p:cTn id="37" dur="300"/>
                                        <p:tgtEl>
                                          <p:spTgt spid="28"/>
                                        </p:tgtEl>
                                      </p:cBhvr>
                                    </p:animEffect>
                                  </p:childTnLst>
                                </p:cTn>
                              </p:par>
                            </p:childTnLst>
                          </p:cTn>
                        </p:par>
                        <p:par>
                          <p:cTn id="38" fill="hold">
                            <p:stCondLst>
                              <p:cond delay="300"/>
                            </p:stCondLst>
                            <p:childTnLst>
                              <p:par>
                                <p:cTn id="39" presetID="22" presetClass="entr" presetSubtype="2" fill="hold" grpId="0" nodeType="afterEffect">
                                  <p:stCondLst>
                                    <p:cond delay="0"/>
                                  </p:stCondLst>
                                  <p:iterate>
                                    <p:tmAbs val="0"/>
                                  </p:iterate>
                                  <p:childTnLst>
                                    <p:set>
                                      <p:cBhvr>
                                        <p:cTn id="40" fill="hold"/>
                                        <p:tgtEl>
                                          <p:spTgt spid="45"/>
                                        </p:tgtEl>
                                        <p:attrNameLst>
                                          <p:attrName>style.visibility</p:attrName>
                                        </p:attrNameLst>
                                      </p:cBhvr>
                                      <p:to>
                                        <p:strVal val="visible"/>
                                      </p:to>
                                    </p:set>
                                    <p:animEffect transition="in" filter="wipe(right)">
                                      <p:cBhvr>
                                        <p:cTn id="41" dur="300"/>
                                        <p:tgtEl>
                                          <p:spTgt spid="45"/>
                                        </p:tgtEl>
                                      </p:cBhvr>
                                    </p:animEffect>
                                  </p:childTnLst>
                                </p:cTn>
                              </p:par>
                              <p:par>
                                <p:cTn id="42" presetID="22" presetClass="entr" presetSubtype="8" fill="hold" grpId="0" nodeType="withEffect">
                                  <p:stCondLst>
                                    <p:cond delay="0"/>
                                  </p:stCondLst>
                                  <p:iterate>
                                    <p:tmAbs val="0"/>
                                  </p:iterate>
                                  <p:childTnLst>
                                    <p:set>
                                      <p:cBhvr>
                                        <p:cTn id="43" fill="hold"/>
                                        <p:tgtEl>
                                          <p:spTgt spid="16"/>
                                        </p:tgtEl>
                                        <p:attrNameLst>
                                          <p:attrName>style.visibility</p:attrName>
                                        </p:attrNameLst>
                                      </p:cBhvr>
                                      <p:to>
                                        <p:strVal val="visible"/>
                                      </p:to>
                                    </p:set>
                                    <p:animEffect transition="in" filter="wipe(left)">
                                      <p:cBhvr>
                                        <p:cTn id="44" dur="300"/>
                                        <p:tgtEl>
                                          <p:spTgt spid="16"/>
                                        </p:tgtEl>
                                      </p:cBhvr>
                                    </p:animEffect>
                                  </p:childTnLst>
                                </p:cTn>
                              </p:par>
                            </p:childTnLst>
                          </p:cTn>
                        </p:par>
                        <p:par>
                          <p:cTn id="45" fill="hold">
                            <p:stCondLst>
                              <p:cond delay="600"/>
                            </p:stCondLst>
                            <p:childTnLst>
                              <p:par>
                                <p:cTn id="46" presetID="22" presetClass="entr" presetSubtype="2" fill="hold" grpId="0" nodeType="afterEffect">
                                  <p:stCondLst>
                                    <p:cond delay="0"/>
                                  </p:stCondLst>
                                  <p:iterate>
                                    <p:tmAbs val="0"/>
                                  </p:iterate>
                                  <p:childTnLst>
                                    <p:set>
                                      <p:cBhvr>
                                        <p:cTn id="47" fill="hold"/>
                                        <p:tgtEl>
                                          <p:spTgt spid="46"/>
                                        </p:tgtEl>
                                        <p:attrNameLst>
                                          <p:attrName>style.visibility</p:attrName>
                                        </p:attrNameLst>
                                      </p:cBhvr>
                                      <p:to>
                                        <p:strVal val="visible"/>
                                      </p:to>
                                    </p:set>
                                    <p:animEffect transition="in" filter="wipe(right)">
                                      <p:cBhvr>
                                        <p:cTn id="48" dur="300"/>
                                        <p:tgtEl>
                                          <p:spTgt spid="46"/>
                                        </p:tgtEl>
                                      </p:cBhvr>
                                    </p:animEffect>
                                  </p:childTnLst>
                                </p:cTn>
                              </p:par>
                              <p:par>
                                <p:cTn id="49" presetID="22" presetClass="entr" presetSubtype="8" fill="hold" grpId="0" nodeType="withEffect">
                                  <p:stCondLst>
                                    <p:cond delay="0"/>
                                  </p:stCondLst>
                                  <p:iterate>
                                    <p:tmAbs val="0"/>
                                  </p:iterate>
                                  <p:childTnLst>
                                    <p:set>
                                      <p:cBhvr>
                                        <p:cTn id="50" fill="hold"/>
                                        <p:tgtEl>
                                          <p:spTgt spid="31"/>
                                        </p:tgtEl>
                                        <p:attrNameLst>
                                          <p:attrName>style.visibility</p:attrName>
                                        </p:attrNameLst>
                                      </p:cBhvr>
                                      <p:to>
                                        <p:strVal val="visible"/>
                                      </p:to>
                                    </p:set>
                                    <p:animEffect transition="in" filter="wipe(left)">
                                      <p:cBhvr>
                                        <p:cTn id="51" dur="300"/>
                                        <p:tgtEl>
                                          <p:spTgt spid="31"/>
                                        </p:tgtEl>
                                      </p:cBhvr>
                                    </p:animEffect>
                                  </p:childTnLst>
                                </p:cTn>
                              </p:par>
                            </p:childTnLst>
                          </p:cTn>
                        </p:par>
                        <p:par>
                          <p:cTn id="52" fill="hold">
                            <p:stCondLst>
                              <p:cond delay="900"/>
                            </p:stCondLst>
                            <p:childTnLst>
                              <p:par>
                                <p:cTn id="53" presetID="22" presetClass="entr" presetSubtype="2" fill="hold" grpId="0" nodeType="afterEffect">
                                  <p:stCondLst>
                                    <p:cond delay="0"/>
                                  </p:stCondLst>
                                  <p:iterate>
                                    <p:tmAbs val="0"/>
                                  </p:iterate>
                                  <p:childTnLst>
                                    <p:set>
                                      <p:cBhvr>
                                        <p:cTn id="54" fill="hold"/>
                                        <p:tgtEl>
                                          <p:spTgt spid="47"/>
                                        </p:tgtEl>
                                        <p:attrNameLst>
                                          <p:attrName>style.visibility</p:attrName>
                                        </p:attrNameLst>
                                      </p:cBhvr>
                                      <p:to>
                                        <p:strVal val="visible"/>
                                      </p:to>
                                    </p:set>
                                    <p:animEffect transition="in" filter="wipe(right)">
                                      <p:cBhvr>
                                        <p:cTn id="55" dur="300"/>
                                        <p:tgtEl>
                                          <p:spTgt spid="47"/>
                                        </p:tgtEl>
                                      </p:cBhvr>
                                    </p:animEffect>
                                  </p:childTnLst>
                                </p:cTn>
                              </p:par>
                              <p:par>
                                <p:cTn id="56" presetID="22" presetClass="entr" presetSubtype="8" fill="hold" grpId="0" nodeType="withEffect">
                                  <p:stCondLst>
                                    <p:cond delay="0"/>
                                  </p:stCondLst>
                                  <p:iterate>
                                    <p:tmAbs val="0"/>
                                  </p:iterate>
                                  <p:childTnLst>
                                    <p:set>
                                      <p:cBhvr>
                                        <p:cTn id="57" fill="hold"/>
                                        <p:tgtEl>
                                          <p:spTgt spid="34"/>
                                        </p:tgtEl>
                                        <p:attrNameLst>
                                          <p:attrName>style.visibility</p:attrName>
                                        </p:attrNameLst>
                                      </p:cBhvr>
                                      <p:to>
                                        <p:strVal val="visible"/>
                                      </p:to>
                                    </p:set>
                                    <p:animEffect transition="in" filter="wipe(left)">
                                      <p:cBhvr>
                                        <p:cTn id="58" dur="300"/>
                                        <p:tgtEl>
                                          <p:spTgt spid="34"/>
                                        </p:tgtEl>
                                      </p:cBhvr>
                                    </p:animEffect>
                                  </p:childTnLst>
                                </p:cTn>
                              </p:par>
                            </p:childTnLst>
                          </p:cTn>
                        </p:par>
                        <p:par>
                          <p:cTn id="59" fill="hold">
                            <p:stCondLst>
                              <p:cond delay="1200"/>
                            </p:stCondLst>
                            <p:childTnLst>
                              <p:par>
                                <p:cTn id="60" presetID="22" presetClass="entr" presetSubtype="2" fill="hold" grpId="0" nodeType="afterEffect">
                                  <p:stCondLst>
                                    <p:cond delay="0"/>
                                  </p:stCondLst>
                                  <p:iterate>
                                    <p:tmAbs val="0"/>
                                  </p:iterate>
                                  <p:childTnLst>
                                    <p:set>
                                      <p:cBhvr>
                                        <p:cTn id="61" fill="hold"/>
                                        <p:tgtEl>
                                          <p:spTgt spid="48"/>
                                        </p:tgtEl>
                                        <p:attrNameLst>
                                          <p:attrName>style.visibility</p:attrName>
                                        </p:attrNameLst>
                                      </p:cBhvr>
                                      <p:to>
                                        <p:strVal val="visible"/>
                                      </p:to>
                                    </p:set>
                                    <p:animEffect transition="in" filter="wipe(right)">
                                      <p:cBhvr>
                                        <p:cTn id="62" dur="3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D6605-187C-4E40-9746-B7A587F9140A}"/>
              </a:ext>
            </a:extLst>
          </p:cNvPr>
          <p:cNvSpPr>
            <a:spLocks noGrp="1"/>
          </p:cNvSpPr>
          <p:nvPr>
            <p:ph type="title"/>
          </p:nvPr>
        </p:nvSpPr>
        <p:spPr/>
        <p:txBody>
          <a:bodyPr/>
          <a:lstStyle/>
          <a:p>
            <a:r>
              <a:rPr lang="nl-NL" noProof="0" dirty="0"/>
              <a:t>Oefening 1: Vier hoeken</a:t>
            </a:r>
          </a:p>
        </p:txBody>
      </p:sp>
      <p:sp>
        <p:nvSpPr>
          <p:cNvPr id="3" name="Tijdelijke aanduiding voor inhoud 2">
            <a:extLst>
              <a:ext uri="{FF2B5EF4-FFF2-40B4-BE49-F238E27FC236}">
                <a16:creationId xmlns:a16="http://schemas.microsoft.com/office/drawing/2014/main" id="{DA17C35F-60F2-4A8E-9028-EDDE1975034E}"/>
              </a:ext>
            </a:extLst>
          </p:cNvPr>
          <p:cNvSpPr>
            <a:spLocks noGrp="1"/>
          </p:cNvSpPr>
          <p:nvPr>
            <p:ph idx="1"/>
          </p:nvPr>
        </p:nvSpPr>
        <p:spPr>
          <a:xfrm>
            <a:off x="0" y="2286000"/>
            <a:ext cx="9144000" cy="4572000"/>
          </a:xfrm>
        </p:spPr>
        <p:style>
          <a:lnRef idx="2">
            <a:schemeClr val="accent6"/>
          </a:lnRef>
          <a:fillRef idx="1">
            <a:schemeClr val="lt1"/>
          </a:fillRef>
          <a:effectRef idx="0">
            <a:schemeClr val="accent6"/>
          </a:effectRef>
          <a:fontRef idx="minor">
            <a:schemeClr val="dk1"/>
          </a:fontRef>
        </p:style>
        <p:txBody>
          <a:bodyPr/>
          <a:lstStyle/>
          <a:p>
            <a:endParaRPr lang="nl-NL" dirty="0"/>
          </a:p>
        </p:txBody>
      </p:sp>
      <p:sp>
        <p:nvSpPr>
          <p:cNvPr id="8" name="Hexagon 1">
            <a:extLst>
              <a:ext uri="{FF2B5EF4-FFF2-40B4-BE49-F238E27FC236}">
                <a16:creationId xmlns:a16="http://schemas.microsoft.com/office/drawing/2014/main" id="{8AD99F63-2EC9-4D86-94FD-0827951411B4}"/>
              </a:ext>
            </a:extLst>
          </p:cNvPr>
          <p:cNvSpPr/>
          <p:nvPr/>
        </p:nvSpPr>
        <p:spPr>
          <a:xfrm>
            <a:off x="864870" y="2488941"/>
            <a:ext cx="257442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924">
                <a:srgbClr val="C3EA03"/>
              </a:gs>
              <a:gs pos="53178">
                <a:srgbClr val="67CE02"/>
              </a:gs>
              <a:gs pos="100000">
                <a:srgbClr val="0CB100"/>
              </a:gs>
            </a:gsLst>
          </a:gradFill>
          <a:ln w="12700">
            <a:miter lim="400000"/>
          </a:ln>
        </p:spPr>
        <p:txBody>
          <a:bodyPr lIns="45719" rIns="45719" anchor="ctr"/>
          <a:lstStyle/>
          <a:p>
            <a:pPr algn="ctr">
              <a:defRPr>
                <a:solidFill>
                  <a:srgbClr val="FFFFFF"/>
                </a:solidFill>
              </a:defRPr>
            </a:pPr>
            <a:r>
              <a:rPr lang="nl-NL" sz="2400" dirty="0"/>
              <a:t>Mee eens</a:t>
            </a:r>
            <a:endParaRPr sz="2400" dirty="0"/>
          </a:p>
        </p:txBody>
      </p:sp>
      <p:sp>
        <p:nvSpPr>
          <p:cNvPr id="9" name="Hexagon 77">
            <a:extLst>
              <a:ext uri="{FF2B5EF4-FFF2-40B4-BE49-F238E27FC236}">
                <a16:creationId xmlns:a16="http://schemas.microsoft.com/office/drawing/2014/main" id="{D33A15DA-7C5B-42C8-AC05-0DF97877F411}"/>
              </a:ext>
            </a:extLst>
          </p:cNvPr>
          <p:cNvSpPr/>
          <p:nvPr/>
        </p:nvSpPr>
        <p:spPr>
          <a:xfrm>
            <a:off x="5752531" y="2488941"/>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00F2FE"/>
              </a:gs>
              <a:gs pos="41897">
                <a:srgbClr val="28CFFE"/>
              </a:gs>
              <a:gs pos="97514">
                <a:srgbClr val="4FACFE"/>
              </a:gs>
            </a:gsLst>
          </a:gradFill>
          <a:ln w="12700">
            <a:miter lim="400000"/>
          </a:ln>
        </p:spPr>
        <p:txBody>
          <a:bodyPr lIns="45719" rIns="45719" anchor="ctr"/>
          <a:lstStyle/>
          <a:p>
            <a:pPr algn="ctr">
              <a:defRPr>
                <a:solidFill>
                  <a:srgbClr val="FFFFFF"/>
                </a:solidFill>
              </a:defRPr>
            </a:pPr>
            <a:r>
              <a:rPr lang="nl-NL" sz="2400" dirty="0"/>
              <a:t>Sterk mee eens</a:t>
            </a:r>
            <a:endParaRPr sz="2400" dirty="0"/>
          </a:p>
        </p:txBody>
      </p:sp>
      <p:sp>
        <p:nvSpPr>
          <p:cNvPr id="10" name="Hexagon 166">
            <a:extLst>
              <a:ext uri="{FF2B5EF4-FFF2-40B4-BE49-F238E27FC236}">
                <a16:creationId xmlns:a16="http://schemas.microsoft.com/office/drawing/2014/main" id="{7124B5F1-170A-43A0-9D7E-AE8174DE13F3}"/>
              </a:ext>
            </a:extLst>
          </p:cNvPr>
          <p:cNvSpPr/>
          <p:nvPr/>
        </p:nvSpPr>
        <p:spPr>
          <a:xfrm>
            <a:off x="864870" y="5193978"/>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849">
                <a:srgbClr val="FF00A2"/>
              </a:gs>
              <a:gs pos="62946">
                <a:srgbClr val="FF0071"/>
              </a:gs>
              <a:gs pos="97627">
                <a:srgbClr val="FF0040"/>
              </a:gs>
            </a:gsLst>
          </a:gradFill>
          <a:ln w="12700">
            <a:miter lim="400000"/>
          </a:ln>
        </p:spPr>
        <p:txBody>
          <a:bodyPr lIns="45719" rIns="45719" anchor="ctr"/>
          <a:lstStyle/>
          <a:p>
            <a:pPr algn="ctr">
              <a:defRPr>
                <a:solidFill>
                  <a:srgbClr val="FFFFFF"/>
                </a:solidFill>
              </a:defRPr>
            </a:pPr>
            <a:r>
              <a:rPr lang="nl-NL" sz="2400" dirty="0"/>
              <a:t>Mee oneens</a:t>
            </a:r>
            <a:endParaRPr sz="2400" dirty="0"/>
          </a:p>
        </p:txBody>
      </p:sp>
      <p:sp>
        <p:nvSpPr>
          <p:cNvPr id="11" name="Hexagon 170">
            <a:extLst>
              <a:ext uri="{FF2B5EF4-FFF2-40B4-BE49-F238E27FC236}">
                <a16:creationId xmlns:a16="http://schemas.microsoft.com/office/drawing/2014/main" id="{A27D967E-8B74-4570-9D72-36C3C6CF3515}"/>
              </a:ext>
            </a:extLst>
          </p:cNvPr>
          <p:cNvSpPr/>
          <p:nvPr/>
        </p:nvSpPr>
        <p:spPr>
          <a:xfrm>
            <a:off x="5752531" y="5193978"/>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FFC203"/>
              </a:gs>
              <a:gs pos="36657">
                <a:srgbClr val="FF7D25"/>
              </a:gs>
              <a:gs pos="77153">
                <a:srgbClr val="FF3847"/>
              </a:gs>
            </a:gsLst>
          </a:gradFill>
          <a:ln w="12700">
            <a:miter lim="400000"/>
          </a:ln>
        </p:spPr>
        <p:txBody>
          <a:bodyPr lIns="45719" rIns="45719" anchor="ctr"/>
          <a:lstStyle/>
          <a:p>
            <a:pPr algn="ctr">
              <a:defRPr>
                <a:solidFill>
                  <a:srgbClr val="FFFFFF"/>
                </a:solidFill>
              </a:defRPr>
            </a:pPr>
            <a:r>
              <a:rPr lang="nl-NL" sz="2400" dirty="0"/>
              <a:t>Sterk mee oneens</a:t>
            </a:r>
          </a:p>
        </p:txBody>
      </p:sp>
      <p:sp>
        <p:nvSpPr>
          <p:cNvPr id="12" name="Tekstvak 11">
            <a:extLst>
              <a:ext uri="{FF2B5EF4-FFF2-40B4-BE49-F238E27FC236}">
                <a16:creationId xmlns:a16="http://schemas.microsoft.com/office/drawing/2014/main" id="{8822081C-7BCB-447C-A10E-79B1BEF08A94}"/>
              </a:ext>
            </a:extLst>
          </p:cNvPr>
          <p:cNvSpPr txBox="1"/>
          <p:nvPr/>
        </p:nvSpPr>
        <p:spPr>
          <a:xfrm>
            <a:off x="2495550" y="4053244"/>
            <a:ext cx="4152900" cy="400110"/>
          </a:xfrm>
          <a:prstGeom prst="rect">
            <a:avLst/>
          </a:prstGeom>
          <a:noFill/>
        </p:spPr>
        <p:txBody>
          <a:bodyPr wrap="square" rtlCol="0">
            <a:spAutoFit/>
          </a:bodyPr>
          <a:lstStyle/>
          <a:p>
            <a:r>
              <a:rPr lang="nl-NL" sz="2000" i="1" dirty="0"/>
              <a:t>School is een verspilling van mijn tijd</a:t>
            </a:r>
          </a:p>
        </p:txBody>
      </p:sp>
    </p:spTree>
    <p:extLst>
      <p:ext uri="{BB962C8B-B14F-4D97-AF65-F5344CB8AC3E}">
        <p14:creationId xmlns:p14="http://schemas.microsoft.com/office/powerpoint/2010/main" val="33622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600"/>
                                        <p:tgtEl>
                                          <p:spTgt spid="8"/>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600"/>
                                        <p:tgtEl>
                                          <p:spTgt spid="9"/>
                                        </p:tgtEl>
                                      </p:cBhvr>
                                    </p:animEffect>
                                  </p:childTnLst>
                                </p:cTn>
                              </p:par>
                            </p:childTnLst>
                          </p:cTn>
                        </p:par>
                        <p:par>
                          <p:cTn id="12" fill="hold">
                            <p:stCondLst>
                              <p:cond delay="1200"/>
                            </p:stCondLst>
                            <p:childTnLst>
                              <p:par>
                                <p:cTn id="13" presetID="4" presetClass="entr" presetSubtype="32" fill="hold" grpId="0" nodeType="after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600"/>
                                        <p:tgtEl>
                                          <p:spTgt spid="10"/>
                                        </p:tgtEl>
                                      </p:cBhvr>
                                    </p:animEffect>
                                  </p:childTnLst>
                                </p:cTn>
                              </p:par>
                            </p:childTnLst>
                          </p:cTn>
                        </p:par>
                        <p:par>
                          <p:cTn id="16" fill="hold">
                            <p:stCondLst>
                              <p:cond delay="1800"/>
                            </p:stCondLst>
                            <p:childTnLst>
                              <p:par>
                                <p:cTn id="17" presetID="4" presetClass="entr" presetSubtype="32" fill="hold" grpId="0" nodeType="afterEffect">
                                  <p:stCondLst>
                                    <p:cond delay="0"/>
                                  </p:stCondLst>
                                  <p:iterate>
                                    <p:tmAbs val="0"/>
                                  </p:iterate>
                                  <p:childTnLst>
                                    <p:set>
                                      <p:cBhvr>
                                        <p:cTn id="18" fill="hold"/>
                                        <p:tgtEl>
                                          <p:spTgt spid="11"/>
                                        </p:tgtEl>
                                        <p:attrNameLst>
                                          <p:attrName>style.visibility</p:attrName>
                                        </p:attrNameLst>
                                      </p:cBhvr>
                                      <p:to>
                                        <p:strVal val="visible"/>
                                      </p:to>
                                    </p:set>
                                    <p:animEffect transition="in" filter="box(out)">
                                      <p:cBhvr>
                                        <p:cTn id="19" dur="6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D6605-187C-4E40-9746-B7A587F9140A}"/>
              </a:ext>
            </a:extLst>
          </p:cNvPr>
          <p:cNvSpPr>
            <a:spLocks noGrp="1"/>
          </p:cNvSpPr>
          <p:nvPr>
            <p:ph type="title"/>
          </p:nvPr>
        </p:nvSpPr>
        <p:spPr/>
        <p:txBody>
          <a:bodyPr/>
          <a:lstStyle/>
          <a:p>
            <a:r>
              <a:rPr lang="nl-NL" noProof="0" dirty="0"/>
              <a:t>Oefening 1: Vier hoeken</a:t>
            </a:r>
          </a:p>
        </p:txBody>
      </p:sp>
      <p:sp>
        <p:nvSpPr>
          <p:cNvPr id="3" name="Tijdelijke aanduiding voor inhoud 2">
            <a:extLst>
              <a:ext uri="{FF2B5EF4-FFF2-40B4-BE49-F238E27FC236}">
                <a16:creationId xmlns:a16="http://schemas.microsoft.com/office/drawing/2014/main" id="{DA17C35F-60F2-4A8E-9028-EDDE1975034E}"/>
              </a:ext>
            </a:extLst>
          </p:cNvPr>
          <p:cNvSpPr>
            <a:spLocks noGrp="1"/>
          </p:cNvSpPr>
          <p:nvPr>
            <p:ph idx="1"/>
          </p:nvPr>
        </p:nvSpPr>
        <p:spPr>
          <a:xfrm>
            <a:off x="0" y="2286000"/>
            <a:ext cx="9144000" cy="4572000"/>
          </a:xfrm>
        </p:spPr>
        <p:style>
          <a:lnRef idx="2">
            <a:schemeClr val="accent6"/>
          </a:lnRef>
          <a:fillRef idx="1">
            <a:schemeClr val="lt1"/>
          </a:fillRef>
          <a:effectRef idx="0">
            <a:schemeClr val="accent6"/>
          </a:effectRef>
          <a:fontRef idx="minor">
            <a:schemeClr val="dk1"/>
          </a:fontRef>
        </p:style>
        <p:txBody>
          <a:bodyPr/>
          <a:lstStyle/>
          <a:p>
            <a:endParaRPr lang="nl-NL" dirty="0"/>
          </a:p>
        </p:txBody>
      </p:sp>
      <p:sp>
        <p:nvSpPr>
          <p:cNvPr id="8" name="Hexagon 1">
            <a:extLst>
              <a:ext uri="{FF2B5EF4-FFF2-40B4-BE49-F238E27FC236}">
                <a16:creationId xmlns:a16="http://schemas.microsoft.com/office/drawing/2014/main" id="{8AD99F63-2EC9-4D86-94FD-0827951411B4}"/>
              </a:ext>
            </a:extLst>
          </p:cNvPr>
          <p:cNvSpPr/>
          <p:nvPr/>
        </p:nvSpPr>
        <p:spPr>
          <a:xfrm>
            <a:off x="864870" y="2488941"/>
            <a:ext cx="257442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924">
                <a:srgbClr val="C3EA03"/>
              </a:gs>
              <a:gs pos="53178">
                <a:srgbClr val="67CE02"/>
              </a:gs>
              <a:gs pos="100000">
                <a:srgbClr val="0CB100"/>
              </a:gs>
            </a:gsLst>
          </a:gradFill>
          <a:ln w="12700">
            <a:miter lim="400000"/>
          </a:ln>
        </p:spPr>
        <p:txBody>
          <a:bodyPr lIns="45719" rIns="45719" anchor="ctr"/>
          <a:lstStyle/>
          <a:p>
            <a:pPr algn="ctr">
              <a:defRPr>
                <a:solidFill>
                  <a:srgbClr val="FFFFFF"/>
                </a:solidFill>
              </a:defRPr>
            </a:pPr>
            <a:r>
              <a:rPr lang="nl-NL" sz="2400" dirty="0"/>
              <a:t>Mee eens</a:t>
            </a:r>
            <a:endParaRPr sz="2400" dirty="0"/>
          </a:p>
        </p:txBody>
      </p:sp>
      <p:sp>
        <p:nvSpPr>
          <p:cNvPr id="9" name="Hexagon 77">
            <a:extLst>
              <a:ext uri="{FF2B5EF4-FFF2-40B4-BE49-F238E27FC236}">
                <a16:creationId xmlns:a16="http://schemas.microsoft.com/office/drawing/2014/main" id="{D33A15DA-7C5B-42C8-AC05-0DF97877F411}"/>
              </a:ext>
            </a:extLst>
          </p:cNvPr>
          <p:cNvSpPr/>
          <p:nvPr/>
        </p:nvSpPr>
        <p:spPr>
          <a:xfrm>
            <a:off x="5752531" y="2488941"/>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00F2FE"/>
              </a:gs>
              <a:gs pos="41897">
                <a:srgbClr val="28CFFE"/>
              </a:gs>
              <a:gs pos="97514">
                <a:srgbClr val="4FACFE"/>
              </a:gs>
            </a:gsLst>
          </a:gradFill>
          <a:ln w="12700">
            <a:miter lim="400000"/>
          </a:ln>
        </p:spPr>
        <p:txBody>
          <a:bodyPr lIns="45719" rIns="45719" anchor="ctr"/>
          <a:lstStyle/>
          <a:p>
            <a:pPr algn="ctr">
              <a:defRPr>
                <a:solidFill>
                  <a:srgbClr val="FFFFFF"/>
                </a:solidFill>
              </a:defRPr>
            </a:pPr>
            <a:r>
              <a:rPr lang="nl-NL" sz="2400" dirty="0"/>
              <a:t>Sterk mee eens</a:t>
            </a:r>
            <a:endParaRPr sz="2400" dirty="0"/>
          </a:p>
        </p:txBody>
      </p:sp>
      <p:sp>
        <p:nvSpPr>
          <p:cNvPr id="10" name="Hexagon 166">
            <a:extLst>
              <a:ext uri="{FF2B5EF4-FFF2-40B4-BE49-F238E27FC236}">
                <a16:creationId xmlns:a16="http://schemas.microsoft.com/office/drawing/2014/main" id="{7124B5F1-170A-43A0-9D7E-AE8174DE13F3}"/>
              </a:ext>
            </a:extLst>
          </p:cNvPr>
          <p:cNvSpPr/>
          <p:nvPr/>
        </p:nvSpPr>
        <p:spPr>
          <a:xfrm>
            <a:off x="864870" y="5193978"/>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849">
                <a:srgbClr val="FF00A2"/>
              </a:gs>
              <a:gs pos="62946">
                <a:srgbClr val="FF0071"/>
              </a:gs>
              <a:gs pos="97627">
                <a:srgbClr val="FF0040"/>
              </a:gs>
            </a:gsLst>
          </a:gradFill>
          <a:ln w="12700">
            <a:miter lim="400000"/>
          </a:ln>
        </p:spPr>
        <p:txBody>
          <a:bodyPr lIns="45719" rIns="45719" anchor="ctr"/>
          <a:lstStyle/>
          <a:p>
            <a:pPr algn="ctr">
              <a:defRPr>
                <a:solidFill>
                  <a:srgbClr val="FFFFFF"/>
                </a:solidFill>
              </a:defRPr>
            </a:pPr>
            <a:r>
              <a:rPr lang="nl-NL" sz="2400" dirty="0"/>
              <a:t>Mee oneens</a:t>
            </a:r>
            <a:endParaRPr sz="2400" dirty="0"/>
          </a:p>
        </p:txBody>
      </p:sp>
      <p:sp>
        <p:nvSpPr>
          <p:cNvPr id="11" name="Hexagon 170">
            <a:extLst>
              <a:ext uri="{FF2B5EF4-FFF2-40B4-BE49-F238E27FC236}">
                <a16:creationId xmlns:a16="http://schemas.microsoft.com/office/drawing/2014/main" id="{A27D967E-8B74-4570-9D72-36C3C6CF3515}"/>
              </a:ext>
            </a:extLst>
          </p:cNvPr>
          <p:cNvSpPr/>
          <p:nvPr/>
        </p:nvSpPr>
        <p:spPr>
          <a:xfrm>
            <a:off x="5752531" y="5193978"/>
            <a:ext cx="257442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FFC203"/>
              </a:gs>
              <a:gs pos="36657">
                <a:srgbClr val="FF7D25"/>
              </a:gs>
              <a:gs pos="77153">
                <a:srgbClr val="FF3847"/>
              </a:gs>
            </a:gsLst>
          </a:gradFill>
          <a:ln w="12700">
            <a:miter lim="400000"/>
          </a:ln>
        </p:spPr>
        <p:txBody>
          <a:bodyPr lIns="45719" rIns="45719" anchor="ctr"/>
          <a:lstStyle/>
          <a:p>
            <a:pPr algn="ctr">
              <a:defRPr>
                <a:solidFill>
                  <a:srgbClr val="FFFFFF"/>
                </a:solidFill>
              </a:defRPr>
            </a:pPr>
            <a:r>
              <a:rPr lang="nl-NL" sz="2400" dirty="0"/>
              <a:t>Sterk mee oneens</a:t>
            </a:r>
          </a:p>
        </p:txBody>
      </p:sp>
      <p:sp>
        <p:nvSpPr>
          <p:cNvPr id="12" name="Tekstvak 11">
            <a:extLst>
              <a:ext uri="{FF2B5EF4-FFF2-40B4-BE49-F238E27FC236}">
                <a16:creationId xmlns:a16="http://schemas.microsoft.com/office/drawing/2014/main" id="{8822081C-7BCB-447C-A10E-79B1BEF08A94}"/>
              </a:ext>
            </a:extLst>
          </p:cNvPr>
          <p:cNvSpPr txBox="1"/>
          <p:nvPr/>
        </p:nvSpPr>
        <p:spPr>
          <a:xfrm>
            <a:off x="2038350" y="4085660"/>
            <a:ext cx="5124450" cy="400110"/>
          </a:xfrm>
          <a:prstGeom prst="rect">
            <a:avLst/>
          </a:prstGeom>
          <a:noFill/>
        </p:spPr>
        <p:txBody>
          <a:bodyPr wrap="square" rtlCol="0">
            <a:spAutoFit/>
          </a:bodyPr>
          <a:lstStyle/>
          <a:p>
            <a:pPr algn="ctr"/>
            <a:r>
              <a:rPr lang="nl-NL" sz="2000" i="1" dirty="0"/>
              <a:t>Als iemand je beledigt, moet je hard terugslaan</a:t>
            </a:r>
          </a:p>
        </p:txBody>
      </p:sp>
    </p:spTree>
    <p:extLst>
      <p:ext uri="{BB962C8B-B14F-4D97-AF65-F5344CB8AC3E}">
        <p14:creationId xmlns:p14="http://schemas.microsoft.com/office/powerpoint/2010/main" val="10151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600"/>
                                        <p:tgtEl>
                                          <p:spTgt spid="8"/>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600"/>
                                        <p:tgtEl>
                                          <p:spTgt spid="9"/>
                                        </p:tgtEl>
                                      </p:cBhvr>
                                    </p:animEffect>
                                  </p:childTnLst>
                                </p:cTn>
                              </p:par>
                            </p:childTnLst>
                          </p:cTn>
                        </p:par>
                        <p:par>
                          <p:cTn id="12" fill="hold">
                            <p:stCondLst>
                              <p:cond delay="1200"/>
                            </p:stCondLst>
                            <p:childTnLst>
                              <p:par>
                                <p:cTn id="13" presetID="4" presetClass="entr" presetSubtype="32" fill="hold" grpId="0" nodeType="after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600"/>
                                        <p:tgtEl>
                                          <p:spTgt spid="10"/>
                                        </p:tgtEl>
                                      </p:cBhvr>
                                    </p:animEffect>
                                  </p:childTnLst>
                                </p:cTn>
                              </p:par>
                            </p:childTnLst>
                          </p:cTn>
                        </p:par>
                        <p:par>
                          <p:cTn id="16" fill="hold">
                            <p:stCondLst>
                              <p:cond delay="1800"/>
                            </p:stCondLst>
                            <p:childTnLst>
                              <p:par>
                                <p:cTn id="17" presetID="4" presetClass="entr" presetSubtype="32" fill="hold" grpId="0" nodeType="afterEffect">
                                  <p:stCondLst>
                                    <p:cond delay="0"/>
                                  </p:stCondLst>
                                  <p:iterate>
                                    <p:tmAbs val="0"/>
                                  </p:iterate>
                                  <p:childTnLst>
                                    <p:set>
                                      <p:cBhvr>
                                        <p:cTn id="18" fill="hold"/>
                                        <p:tgtEl>
                                          <p:spTgt spid="11"/>
                                        </p:tgtEl>
                                        <p:attrNameLst>
                                          <p:attrName>style.visibility</p:attrName>
                                        </p:attrNameLst>
                                      </p:cBhvr>
                                      <p:to>
                                        <p:strVal val="visible"/>
                                      </p:to>
                                    </p:set>
                                    <p:animEffect transition="in" filter="box(out)">
                                      <p:cBhvr>
                                        <p:cTn id="19" dur="6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28</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452344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60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782653"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Statement is waar </a:t>
            </a:r>
            <a:r>
              <a:rPr sz="1600" b="1" dirty="0"/>
              <a:t>     </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Wanneer is het niet waar?</a:t>
            </a:r>
            <a:r>
              <a:rPr sz="1600" b="1"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Deel één voorbeeld</a:t>
            </a:r>
            <a:r>
              <a:rPr sz="1600" b="1" dirty="0"/>
              <a:t>    </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906854" cy="31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600" b="1" dirty="0"/>
              <a:t>De laatste met een nieuw voorbeeld wint</a:t>
            </a:r>
            <a:r>
              <a:rPr sz="1600" b="1" dirty="0"/>
              <a:t>     </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893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dirty="0"/>
              <a:t>Iemand doden is altijd verkeerd</a:t>
            </a:r>
            <a:endParaRPr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nl-NL" noProof="0" dirty="0"/>
              <a:t>Oefening </a:t>
            </a:r>
            <a:r>
              <a:rPr lang="nl-NL" dirty="0"/>
              <a:t>2: Waar of niet waar?</a:t>
            </a:r>
            <a:r>
              <a:rPr lang="nl-NL" noProof="0" dirty="0"/>
              <a:t> </a:t>
            </a:r>
          </a:p>
        </p:txBody>
      </p:sp>
      <p:sp>
        <p:nvSpPr>
          <p:cNvPr id="43" name="Текстово поле 42">
            <a:extLst>
              <a:ext uri="{FF2B5EF4-FFF2-40B4-BE49-F238E27FC236}">
                <a16:creationId xmlns:a16="http://schemas.microsoft.com/office/drawing/2014/main" id="{8D4F32EE-D0AA-4F70-992A-588D00E1B26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261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Constructief discussiëren</a:t>
            </a:r>
          </a:p>
          <a:p>
            <a:pPr marL="457200" indent="-457200">
              <a:buFont typeface="+mj-lt"/>
              <a:buAutoNum type="arabicPeriod"/>
            </a:pPr>
            <a:r>
              <a:rPr lang="nl-NL" noProof="0" dirty="0"/>
              <a:t>Oefeningen</a:t>
            </a:r>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Vier hoeken</a:t>
            </a:r>
          </a:p>
          <a:p>
            <a:pPr marL="385763" indent="-385763">
              <a:buFont typeface="+mj-lt"/>
              <a:buAutoNum type="arabicPeriod"/>
            </a:pPr>
            <a:r>
              <a:rPr lang="nl-NL" dirty="0"/>
              <a:t>Waar of niet waar</a:t>
            </a:r>
          </a:p>
          <a:p>
            <a:pPr marL="385763" indent="-385763">
              <a:buFont typeface="+mj-lt"/>
              <a:buAutoNum type="arabicPeriod"/>
            </a:pPr>
            <a:r>
              <a:rPr lang="nl-NL" dirty="0"/>
              <a:t>…</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233C-AEA7-453D-8B93-A2D353A6F31F}"/>
              </a:ext>
            </a:extLst>
          </p:cNvPr>
          <p:cNvSpPr>
            <a:spLocks noGrp="1"/>
          </p:cNvSpPr>
          <p:nvPr>
            <p:ph type="title"/>
          </p:nvPr>
        </p:nvSpPr>
        <p:spPr/>
        <p:txBody>
          <a:bodyPr/>
          <a:lstStyle/>
          <a:p>
            <a:r>
              <a:rPr lang="nl-NL" noProof="0" dirty="0"/>
              <a:t>Inleiding</a:t>
            </a:r>
          </a:p>
        </p:txBody>
      </p:sp>
      <p:sp>
        <p:nvSpPr>
          <p:cNvPr id="3" name="Tijdelijke aanduiding voor inhoud 2">
            <a:extLst>
              <a:ext uri="{FF2B5EF4-FFF2-40B4-BE49-F238E27FC236}">
                <a16:creationId xmlns:a16="http://schemas.microsoft.com/office/drawing/2014/main" id="{4573C45D-3B42-4A25-BBCA-475C13A0B4CD}"/>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E48FF353-5F9B-4613-AF2C-B3154CEA3128}"/>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4C642144-8244-4609-9690-B07E3F540EB0}"/>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F2FEE23D-2E27-4BB4-A3E3-2DA9DAF1D6B4}"/>
              </a:ext>
            </a:extLst>
          </p:cNvPr>
          <p:cNvSpPr>
            <a:spLocks noGrp="1"/>
          </p:cNvSpPr>
          <p:nvPr>
            <p:ph type="sldNum" sz="quarter" idx="12"/>
          </p:nvPr>
        </p:nvSpPr>
        <p:spPr/>
        <p:txBody>
          <a:bodyPr/>
          <a:lstStyle/>
          <a:p>
            <a:fld id="{CB318F78-A315-46C9-8B3F-2431B4397D31}" type="slidenum">
              <a:rPr lang="en-US" smtClean="0"/>
              <a:t>4</a:t>
            </a:fld>
            <a:endParaRPr lang="en-US" dirty="0"/>
          </a:p>
        </p:txBody>
      </p:sp>
      <p:pic>
        <p:nvPicPr>
          <p:cNvPr id="7" name="Onlinemedia 5" title="Politician Brawls Caught On Tape Around The World | TIME">
            <a:hlinkClick r:id="" action="ppaction://media"/>
            <a:extLst>
              <a:ext uri="{FF2B5EF4-FFF2-40B4-BE49-F238E27FC236}">
                <a16:creationId xmlns:a16="http://schemas.microsoft.com/office/drawing/2014/main" id="{0BB00573-791D-48D0-B134-48A024747FB7}"/>
              </a:ext>
            </a:extLst>
          </p:cNvPr>
          <p:cNvPicPr>
            <a:picLocks noRot="1" noChangeAspect="1"/>
          </p:cNvPicPr>
          <p:nvPr>
            <a:videoFile r:link="rId1"/>
          </p:nvPr>
        </p:nvPicPr>
        <p:blipFill>
          <a:blip r:embed="rId4"/>
          <a:stretch>
            <a:fillRect/>
          </a:stretch>
        </p:blipFill>
        <p:spPr>
          <a:xfrm>
            <a:off x="734015" y="2331976"/>
            <a:ext cx="6771685" cy="3826002"/>
          </a:xfrm>
          <a:prstGeom prst="rect">
            <a:avLst/>
          </a:prstGeom>
        </p:spPr>
      </p:pic>
      <p:sp>
        <p:nvSpPr>
          <p:cNvPr id="8" name="Текстово поле 8">
            <a:extLst>
              <a:ext uri="{FF2B5EF4-FFF2-40B4-BE49-F238E27FC236}">
                <a16:creationId xmlns:a16="http://schemas.microsoft.com/office/drawing/2014/main" id="{C579B2ED-3F52-4A45-9E57-CAC9EF26EF4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9868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(2)</a:t>
            </a:r>
          </a:p>
        </p:txBody>
      </p:sp>
      <p:sp>
        <p:nvSpPr>
          <p:cNvPr id="6" name="Slide Number Placeholder 5"/>
          <p:cNvSpPr>
            <a:spLocks noGrp="1"/>
          </p:cNvSpPr>
          <p:nvPr>
            <p:ph type="sldNum" sz="quarter" idx="12"/>
          </p:nvPr>
        </p:nvSpPr>
        <p:spPr/>
        <p:txBody>
          <a:bodyPr/>
          <a:lstStyle/>
          <a:p>
            <a:fld id="{CB318F78-A315-46C9-8B3F-2431B4397D31}" type="slidenum">
              <a:rPr lang="en-US" smtClean="0"/>
              <a:t>5</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1020401744"/>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7180</TotalTime>
  <Words>6009</Words>
  <Application>Microsoft Office PowerPoint</Application>
  <PresentationFormat>Diavoorstelling (4:3)</PresentationFormat>
  <Paragraphs>634</Paragraphs>
  <Slides>34</Slides>
  <Notes>34</Notes>
  <HiddenSlides>1</HiddenSlides>
  <MMClips>5</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34</vt:i4>
      </vt:variant>
    </vt:vector>
  </HeadingPairs>
  <TitlesOfParts>
    <vt:vector size="47" baseType="lpstr">
      <vt:lpstr>Arial</vt:lpstr>
      <vt:lpstr>Avenir Roman</vt:lpstr>
      <vt:lpstr>Bellota Regular</vt:lpstr>
      <vt:lpstr>calibri</vt:lpstr>
      <vt:lpstr>calibri</vt:lpstr>
      <vt:lpstr>Ink Free</vt:lpstr>
      <vt:lpstr>Open Sans</vt:lpstr>
      <vt:lpstr>OpenSansRegular</vt:lpstr>
      <vt:lpstr>Raleway</vt:lpstr>
      <vt:lpstr>Roboto</vt:lpstr>
      <vt:lpstr>TimesDigitalW04-Regular</vt:lpstr>
      <vt:lpstr>Verdana</vt:lpstr>
      <vt:lpstr>1_Office Theme</vt:lpstr>
      <vt:lpstr>Constructief discussiëren</vt:lpstr>
      <vt:lpstr>PowerPoint-presentatie</vt:lpstr>
      <vt:lpstr>Programma</vt:lpstr>
      <vt:lpstr>Inleiding</vt:lpstr>
      <vt:lpstr>Inleiding (2)</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Triggerfactormodel</vt:lpstr>
      <vt:lpstr>Vier types geradicaliseerden</vt:lpstr>
      <vt:lpstr>PowerPoint-presentatie</vt:lpstr>
      <vt:lpstr>Constructief discussiëren en radicalisering</vt:lpstr>
      <vt:lpstr>Wat is constructief discussiëren?</vt:lpstr>
      <vt:lpstr>Constructief discussiëren</vt:lpstr>
      <vt:lpstr>Oefening 1: Vier hoeken</vt:lpstr>
      <vt:lpstr>Oefening 1: Vier hoeken</vt:lpstr>
      <vt:lpstr>Oefening 2: Waar of niet waar? </vt:lpstr>
      <vt:lpstr>Best practices voor preventie</vt:lpstr>
      <vt:lpstr>Oefening  (eigen keuze)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456</cp:revision>
  <dcterms:created xsi:type="dcterms:W3CDTF">2019-11-19T08:31:20Z</dcterms:created>
  <dcterms:modified xsi:type="dcterms:W3CDTF">2021-08-19T13:23:49Z</dcterms:modified>
</cp:coreProperties>
</file>