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66" r:id="rId2"/>
    <p:sldId id="275" r:id="rId3"/>
    <p:sldId id="517" r:id="rId4"/>
    <p:sldId id="405" r:id="rId5"/>
    <p:sldId id="276" r:id="rId6"/>
    <p:sldId id="279" r:id="rId7"/>
    <p:sldId id="520" r:id="rId8"/>
    <p:sldId id="559" r:id="rId9"/>
    <p:sldId id="560" r:id="rId10"/>
    <p:sldId id="281" r:id="rId11"/>
    <p:sldId id="561" r:id="rId12"/>
    <p:sldId id="283" r:id="rId13"/>
    <p:sldId id="284" r:id="rId14"/>
    <p:sldId id="564" r:id="rId15"/>
    <p:sldId id="565" r:id="rId16"/>
    <p:sldId id="437" r:id="rId17"/>
    <p:sldId id="567" r:id="rId18"/>
    <p:sldId id="286" r:id="rId19"/>
    <p:sldId id="569" r:id="rId20"/>
    <p:sldId id="573" r:id="rId21"/>
    <p:sldId id="574" r:id="rId22"/>
    <p:sldId id="582" r:id="rId23"/>
    <p:sldId id="413" r:id="rId24"/>
    <p:sldId id="432" r:id="rId25"/>
    <p:sldId id="433" r:id="rId26"/>
    <p:sldId id="579" r:id="rId27"/>
    <p:sldId id="434" r:id="rId28"/>
    <p:sldId id="604" r:id="rId29"/>
    <p:sldId id="596" r:id="rId30"/>
    <p:sldId id="597" r:id="rId31"/>
    <p:sldId id="469" r:id="rId32"/>
    <p:sldId id="301" r:id="rId33"/>
    <p:sldId id="5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45"/>
    <a:srgbClr val="0770B1"/>
    <a:srgbClr val="69B6E1"/>
    <a:srgbClr val="E6F3FA"/>
    <a:srgbClr val="79BDE4"/>
    <a:srgbClr val="084092"/>
    <a:srgbClr val="FF7575"/>
    <a:srgbClr val="6684D0"/>
    <a:srgbClr val="347C70"/>
    <a:srgbClr val="006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56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Versterken</a:t>
          </a:r>
          <a:r>
            <a:rPr lang="en-US" dirty="0"/>
            <a:t> </a:t>
          </a:r>
          <a:r>
            <a:rPr lang="en-US" dirty="0" err="1"/>
            <a:t>individu</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a:t>Coaching </a:t>
          </a:r>
          <a:r>
            <a:rPr lang="en-US" dirty="0" err="1"/>
            <a:t>en</a:t>
          </a:r>
          <a:r>
            <a:rPr lang="en-US" dirty="0"/>
            <a:t> </a:t>
          </a:r>
          <a:r>
            <a:rPr lang="en-US" dirty="0" err="1"/>
            <a:t>ouderschap</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Kritisch</a:t>
          </a:r>
          <a:r>
            <a:rPr lang="en-US" dirty="0"/>
            <a:t> </a:t>
          </a:r>
          <a:r>
            <a:rPr lang="en-US" dirty="0" err="1"/>
            <a:t>denken</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Versterken</a:t>
          </a:r>
          <a:r>
            <a:rPr lang="en-US" dirty="0"/>
            <a:t> </a:t>
          </a:r>
          <a:r>
            <a:rPr lang="en-US" dirty="0" err="1"/>
            <a:t>gemeenschap</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en-US" dirty="0" err="1"/>
            <a:t>Overheidsoptreden</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Omgaan</a:t>
          </a:r>
          <a:r>
            <a:rPr lang="en-US" dirty="0"/>
            <a:t> met </a:t>
          </a:r>
          <a:r>
            <a:rPr lang="en-US" dirty="0" err="1"/>
            <a:t>boosheid</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a:t>Narratieven </a:t>
          </a:r>
          <a:r>
            <a:rPr lang="en-US" dirty="0" err="1"/>
            <a:t>en</a:t>
          </a:r>
          <a:r>
            <a:rPr lang="en-US" dirty="0"/>
            <a:t> </a:t>
          </a:r>
          <a:r>
            <a:rPr lang="en-US" dirty="0" err="1"/>
            <a:t>identiteit</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Constructief</a:t>
          </a:r>
          <a:r>
            <a:rPr lang="en-US" dirty="0"/>
            <a:t> </a:t>
          </a:r>
          <a:r>
            <a:rPr lang="en-US" dirty="0" err="1"/>
            <a:t>discussiëren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Conflicthantering</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Proportionele</a:t>
          </a:r>
          <a:r>
            <a:rPr lang="en-US" dirty="0"/>
            <a:t> </a:t>
          </a:r>
          <a:r>
            <a:rPr lang="en-US" dirty="0" err="1"/>
            <a:t>overheidsreactie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 workshops</a:t>
          </a:r>
          <a:endParaRPr lang="bg-BG" sz="12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Versterken</a:t>
          </a:r>
          <a:r>
            <a:rPr lang="en-US" sz="1200" kern="1200" dirty="0"/>
            <a:t> </a:t>
          </a:r>
          <a:r>
            <a:rPr lang="en-US" sz="1200" kern="1200" dirty="0" err="1"/>
            <a:t>individu</a:t>
          </a:r>
          <a:endParaRPr lang="bg-BG" sz="12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Coaching </a:t>
          </a:r>
          <a:r>
            <a:rPr lang="en-US" sz="1200" kern="1200" dirty="0" err="1"/>
            <a:t>en</a:t>
          </a:r>
          <a:r>
            <a:rPr lang="en-US" sz="1200" kern="1200" dirty="0"/>
            <a:t> </a:t>
          </a:r>
          <a:r>
            <a:rPr lang="en-US" sz="1200" kern="1200" dirty="0" err="1"/>
            <a:t>ouderschap</a:t>
          </a:r>
          <a:endParaRPr lang="bg-BG" sz="12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Kritisch</a:t>
          </a:r>
          <a:r>
            <a:rPr lang="en-US" sz="1200" kern="1200" dirty="0"/>
            <a:t> </a:t>
          </a:r>
          <a:r>
            <a:rPr lang="en-US" sz="1200" kern="1200" dirty="0" err="1"/>
            <a:t>denken</a:t>
          </a:r>
          <a:endParaRPr lang="bg-BG" sz="12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Omgaan</a:t>
          </a:r>
          <a:r>
            <a:rPr lang="en-US" sz="1200" kern="1200" dirty="0"/>
            <a:t> met </a:t>
          </a:r>
          <a:r>
            <a:rPr lang="en-US" sz="1200" kern="1200" dirty="0" err="1"/>
            <a:t>boosheid</a:t>
          </a:r>
          <a:endParaRPr lang="bg-BG" sz="12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Versterken</a:t>
          </a:r>
          <a:r>
            <a:rPr lang="en-US" sz="1200" kern="1200" dirty="0"/>
            <a:t> </a:t>
          </a:r>
          <a:r>
            <a:rPr lang="en-US" sz="1200" kern="1200" dirty="0" err="1"/>
            <a:t>gemeenschap</a:t>
          </a:r>
          <a:endParaRPr lang="bg-BG" sz="12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Narratieven </a:t>
          </a:r>
          <a:r>
            <a:rPr lang="en-US" sz="1200" kern="1200" dirty="0" err="1"/>
            <a:t>en</a:t>
          </a:r>
          <a:r>
            <a:rPr lang="en-US" sz="1200" kern="1200" dirty="0"/>
            <a:t> </a:t>
          </a:r>
          <a:r>
            <a:rPr lang="en-US" sz="1200" kern="1200" dirty="0" err="1"/>
            <a:t>identiteit</a:t>
          </a:r>
          <a:endParaRPr lang="bg-BG" sz="12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Constructief</a:t>
          </a:r>
          <a:r>
            <a:rPr lang="en-US" sz="1200" kern="1200" dirty="0"/>
            <a:t> </a:t>
          </a:r>
          <a:r>
            <a:rPr lang="en-US" sz="1200" kern="1200" dirty="0" err="1"/>
            <a:t>discussiëren</a:t>
          </a:r>
          <a:endParaRPr lang="bg-BG" sz="12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Conflicthantering</a:t>
          </a:r>
          <a:endParaRPr lang="bg-BG" sz="12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Overheidsoptreden</a:t>
          </a:r>
          <a:endParaRPr lang="bg-BG" sz="12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Proportionele</a:t>
          </a:r>
          <a:r>
            <a:rPr lang="en-US" sz="1200" kern="1200" dirty="0"/>
            <a:t> </a:t>
          </a:r>
          <a:r>
            <a:rPr lang="en-US" sz="1200" kern="1200" dirty="0" err="1"/>
            <a:t>overheidsreactie</a:t>
          </a:r>
          <a:endParaRPr lang="bg-BG" sz="12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adicalrightanalysis.com/2018/05/29/journey-of-a-radical-right-prevent-referr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Kritisch denken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 zodat ze beter leren kritisch te denken.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noProof="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a:p>
            <a:pPr algn="l" fontAlgn="base"/>
            <a:endParaRPr lang="en-GB" b="1" i="0" dirty="0">
              <a:solidFill>
                <a:srgbClr val="282828"/>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endParaRPr lang="nl-NL" dirty="0"/>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nl-NL" dirty="0"/>
          </a:p>
          <a:p>
            <a:r>
              <a:rPr lang="nl-NL" dirty="0"/>
              <a:t>Een van de kernvragen die gesteld wordt is: Waarom radicaliseren mensen? En hoe gebeurt dat dan? </a:t>
            </a:r>
          </a:p>
          <a:p>
            <a:endParaRPr lang="nl-NL" dirty="0"/>
          </a:p>
          <a:p>
            <a:r>
              <a:rPr lang="nl-NL" dirty="0"/>
              <a:t>Vraag de deelnemers te noteren wat hen opvalt in de volgende clip:</a:t>
            </a:r>
            <a:endParaRPr lang="en-GB" dirty="0"/>
          </a:p>
          <a:p>
            <a:endParaRPr lang="en-GB" dirty="0"/>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achteraf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Dit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00859F"/>
                </a:solidFill>
                <a:effectLst/>
                <a:latin typeface="Open Sans"/>
              </a:rPr>
              <a:t>@trainer; achtergrond</a:t>
            </a:r>
          </a:p>
          <a:p>
            <a:pPr algn="l" fontAlgn="base"/>
            <a:r>
              <a:rPr lang="nl-NL" b="0" i="0" dirty="0">
                <a:solidFill>
                  <a:srgbClr val="00859F"/>
                </a:solidFill>
                <a:effectLst/>
                <a:latin typeface="Open Sans"/>
              </a:rPr>
              <a:t>Kwetsbare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algn="l" fontAlgn="base"/>
            <a:endParaRPr lang="nl-NL" b="0" i="0" dirty="0">
              <a:solidFill>
                <a:srgbClr val="282828"/>
              </a:solidFill>
              <a:effectLst/>
              <a:latin typeface="Open Sans"/>
            </a:endParaRPr>
          </a:p>
          <a:p>
            <a:pPr algn="l" fontAlgn="base"/>
            <a:endParaRPr lang="en-GB" b="1" i="0" dirty="0">
              <a:solidFill>
                <a:srgbClr val="282828"/>
              </a:solidFill>
              <a:effectLst/>
              <a:latin typeface="Open Sans"/>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a:p>
            <a:r>
              <a:rPr lang="nl-NL" sz="1200" b="0" i="0" u="none" strike="noStrike" baseline="0" noProof="0" dirty="0">
                <a:latin typeface="Verdana" panose="020B0604030504040204" pitchFamily="34" charset="0"/>
              </a:rPr>
              <a:t>Kritisch denken is één van de vaardigheden waarmee je op een meer constructieve manier kunt omgaan met triggerfactoren, zoals </a:t>
            </a:r>
            <a:r>
              <a:rPr lang="nl-NL" sz="1200" b="0" i="0" u="none" strike="noStrike" baseline="0" noProof="0" dirty="0" err="1">
                <a:latin typeface="Verdana" panose="020B0604030504040204" pitchFamily="34" charset="0"/>
              </a:rPr>
              <a:t>bijv</a:t>
            </a:r>
            <a:r>
              <a:rPr lang="nl-NL" sz="1200" b="0" i="0" u="none" strike="noStrike" baseline="0" noProof="0" dirty="0">
                <a:latin typeface="Verdana" panose="020B0604030504040204" pitchFamily="34" charset="0"/>
              </a:rPr>
              <a:t> propaganda of oproepen tot actie</a:t>
            </a:r>
            <a:endParaRPr lang="nl-NL"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 gaan verder met deel 3 en dat gaat over kritisch denken. Maar wat is dat eigenlijk?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Klik </a:t>
            </a:r>
            <a:r>
              <a:rPr lang="nl-NL" noProof="0" dirty="0" err="1"/>
              <a:t>evt</a:t>
            </a:r>
            <a:r>
              <a:rPr lang="nl-NL" noProof="0" dirty="0"/>
              <a:t> op cartoon voor uitleg kritisch denken: https://www.youtube.com/watch?v=-eEBuqwY-nE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Je kunt deelnemers vragen waarom ze denken dat kritisch denken van belang is bij het voorkomen van radicalisering. Je kunt het ook direct laten zien.</a:t>
            </a:r>
          </a:p>
          <a:p>
            <a:endParaRPr lang="nl-NL" b="0" i="0" noProof="0" dirty="0">
              <a:solidFill>
                <a:srgbClr val="000000"/>
              </a:solidFill>
              <a:effectLst/>
              <a:latin typeface="Arimo"/>
            </a:endParaRPr>
          </a:p>
          <a:p>
            <a:r>
              <a:rPr lang="nl-NL" b="1" i="0" noProof="0" dirty="0">
                <a:solidFill>
                  <a:srgbClr val="000000"/>
                </a:solidFill>
                <a:effectLst/>
                <a:latin typeface="Arimo"/>
              </a:rPr>
              <a:t>@trainer – achtergrond</a:t>
            </a:r>
          </a:p>
          <a:p>
            <a:r>
              <a:rPr lang="nl-NL" b="0" i="0" noProof="0" dirty="0">
                <a:solidFill>
                  <a:srgbClr val="000000"/>
                </a:solidFill>
                <a:effectLst/>
                <a:latin typeface="Arimo"/>
              </a:rPr>
              <a:t>Waarom is kritisch denken zo belangrijk?</a:t>
            </a:r>
          </a:p>
          <a:p>
            <a:r>
              <a:rPr lang="nl-NL" b="0" i="0" noProof="0" dirty="0">
                <a:solidFill>
                  <a:srgbClr val="000000"/>
                </a:solidFill>
                <a:effectLst/>
                <a:latin typeface="Arimo"/>
              </a:rPr>
              <a:t>1 – omdat extremisten een binair, zwart-wit beeld van de wereld verspreiden en een “wij-tegen-zij” mentaliteit stimuleren. De meeste risicovolle doorverwijzingen waar ik mee te maken heb gehad werden aangetrokken door de zekerheid van duidelijke extremistische verhalen die geen ruimte lieten voor twijfel of interpretatie. Van de </a:t>
            </a:r>
            <a:r>
              <a:rPr lang="nl-NL" b="1" i="0" u="sng" noProof="0" dirty="0">
                <a:solidFill>
                  <a:srgbClr val="333333"/>
                </a:solidFill>
                <a:effectLst/>
                <a:latin typeface="Arimo"/>
                <a:hlinkClick r:id="rId3"/>
              </a:rPr>
              <a:t>15-jarige </a:t>
            </a:r>
            <a:r>
              <a:rPr lang="nl-NL" b="1" i="1" u="sng" noProof="0" dirty="0" err="1">
                <a:solidFill>
                  <a:srgbClr val="333333"/>
                </a:solidFill>
                <a:effectLst/>
                <a:latin typeface="Arimo"/>
                <a:hlinkClick r:id="rId3"/>
              </a:rPr>
              <a:t>white</a:t>
            </a:r>
            <a:r>
              <a:rPr lang="nl-NL" b="1" i="1" u="sng" noProof="0" dirty="0">
                <a:solidFill>
                  <a:srgbClr val="333333"/>
                </a:solidFill>
                <a:effectLst/>
                <a:latin typeface="Arimo"/>
                <a:hlinkClick r:id="rId3"/>
              </a:rPr>
              <a:t> </a:t>
            </a:r>
            <a:r>
              <a:rPr lang="nl-NL" b="1" i="1" u="sng" noProof="0" dirty="0" err="1">
                <a:solidFill>
                  <a:srgbClr val="333333"/>
                </a:solidFill>
                <a:effectLst/>
                <a:latin typeface="Arimo"/>
                <a:hlinkClick r:id="rId3"/>
              </a:rPr>
              <a:t>supremacist</a:t>
            </a:r>
            <a:r>
              <a:rPr lang="nl-NL" b="0" i="0" u="none" noProof="0" dirty="0">
                <a:solidFill>
                  <a:srgbClr val="333333"/>
                </a:solidFill>
                <a:effectLst/>
                <a:latin typeface="Arimo"/>
              </a:rPr>
              <a:t> die overtuigd was dat moslims westerlingen wilden doden en dat er een rassenoorlog aan zat te komen</a:t>
            </a:r>
            <a:r>
              <a:rPr lang="nl-NL" b="0" i="0" noProof="0" dirty="0">
                <a:solidFill>
                  <a:srgbClr val="000000"/>
                </a:solidFill>
                <a:effectLst/>
                <a:latin typeface="Arimo"/>
              </a:rPr>
              <a:t>, tot de jongen die tot de islam was bekeerd en geloofde dat moslims niet welkom waren in het Verenigd Koninkrijk en dat de enige plaats waar hij dus vrij zijn geloof kon beoefenen het zogenaamde kalifaat van Islamitische Staat was.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noProof="0" dirty="0">
                <a:solidFill>
                  <a:srgbClr val="000000"/>
                </a:solidFill>
                <a:effectLst/>
                <a:latin typeface="Arimo"/>
              </a:rPr>
              <a:t>2 – onze </a:t>
            </a:r>
            <a:r>
              <a:rPr lang="nl-NL" b="0" i="0" noProof="0" dirty="0" err="1">
                <a:solidFill>
                  <a:srgbClr val="000000"/>
                </a:solidFill>
                <a:effectLst/>
                <a:latin typeface="Arimo"/>
              </a:rPr>
              <a:t>social</a:t>
            </a:r>
            <a:r>
              <a:rPr lang="nl-NL" b="0" i="0" noProof="0" dirty="0">
                <a:solidFill>
                  <a:srgbClr val="000000"/>
                </a:solidFill>
                <a:effectLst/>
                <a:latin typeface="Arimo"/>
              </a:rPr>
              <a:t> media platforms staan vol met zogenaamd ‘nepnieuws’ en propaganda, en als we willen dat kinderen goed geïnformeerd en veilig zijn, is het belangrijk om bij bijna alles wat ze online zien na te denken over de bron. Van schijnbaar onschuldige geruchten over beroemdheden tot kwaadwillige pogingen van extremistische groeperingen om angst te verspreiden of kwetsbare mensen aan te trekken; alles moet zorgvuldig afgewogen worden om te voorkomen dat ze het slachtoffer worden van emotionele manipulatie. Dat is de pullfactor van ideologieën en manipulatieve of verkeerde informatie.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noProof="0" dirty="0">
                <a:solidFill>
                  <a:srgbClr val="000000"/>
                </a:solidFill>
                <a:effectLst/>
                <a:latin typeface="Arimo"/>
              </a:rPr>
              <a:t>3 – Daar bovenop komt nog de schade aan integratie en samenhang van de samenleving die veroorzaakt kan worden doordat men niet kritisch nadenkt over berichtgeving, zelfs binnen de reguliere media. Bedenk eens wat voor taal er wordt gebruikt wanneer nationale kranten terroristische aanvallen beschrijven. Hoe snel worden moslim-daders terroristen genoemd en worden hun misdaden door sommige kanalen aan het geloof gekoppeld? Ondertussen wordt soms een meer genuanceerd standpunt aangenomen wanneer de daders geen moslims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Bron: </a:t>
            </a:r>
            <a:r>
              <a:rPr lang="en-GB" b="0" i="0" dirty="0">
                <a:solidFill>
                  <a:srgbClr val="000000"/>
                </a:solidFill>
                <a:effectLst/>
                <a:latin typeface="Arimo"/>
              </a:rPr>
              <a:t>https://www.radicalrightanalysis.com/2018/07/26/uk-prevent-building-resilience-to-radicalisation-through-critical-thinki/</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Dit is een voorbeeldoefening. Maak groepen. Neem een stuk papier (per groep). Zie verder de dia.</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Alternatief is om iedereen tegelijkertijd één zin over ‘de overheid' op een stuk papier te laten schrijven en die daarna in de groep voor te laten lezen.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Maak bij online uitvoering groepen in break-out rooms. Vraag de deelnemers om daar één voor één hun zin voor te lezen en te bespreken wat ze opvalt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20-25 minuten. Je kunt het onderwerp naar eigen inzicht veranderen (haat/ overheid/ discriminatie/ vluchtelingen/ corona/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doel is dat de deelnemers begrijpen hoe elke deelnemer zijn eigen visie op het onderwerp toevoegt en hoe hun perspectieven verschillen. </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Bovendien leren ze hun kennis en logica toe te passen om zichzelf zo duidelijk mogelijk uit te leggen.</a:t>
            </a:r>
          </a:p>
          <a:p>
            <a:pPr marL="285750" indent="-285750">
              <a:lnSpc>
                <a:spcPct val="115000"/>
              </a:lnSpc>
              <a:spcAft>
                <a:spcPts val="6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Zie de handleiding voor meer details</a:t>
            </a:r>
          </a:p>
          <a:p>
            <a:pPr marL="285750" indent="-285750">
              <a:lnSpc>
                <a:spcPct val="115000"/>
              </a:lnSpc>
              <a:spcAft>
                <a:spcPts val="600"/>
              </a:spcAft>
              <a:buFontTx/>
              <a:buChar char="-"/>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Deze oefening heet Probeer één zin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Vraag de deelnemers: Wat denken jullie dat het idee achter deze oefening is?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Het doel is om de impact van verschillende perspectieven op hetzelfde onderwerp te begrijpen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Dit is een ander voorbeeld uit de workshop Kritisch denken. Pak je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laptop (or tablet/smartphone).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Deze</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duurt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ongeveer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30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minuten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(of 20,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als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je de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artikelen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zelf</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kiest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800" i="0" dirty="0">
                <a:effectLst/>
                <a:latin typeface="Calibri" panose="020F0502020204030204" pitchFamily="34" charset="0"/>
                <a:ea typeface="Calibri" panose="020F0502020204030204" pitchFamily="34" charset="0"/>
                <a:cs typeface="Times New Roman" panose="02020603050405020304" pitchFamily="18" charset="0"/>
              </a:rPr>
              <a:t>De trainer verdeelt de groep in tweetallen. Online break-out sessies kunnen met de meeste platformen georganiseerd worden.</a:t>
            </a:r>
          </a:p>
          <a:p>
            <a:pPr algn="just">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800" i="0" dirty="0">
                <a:effectLst/>
                <a:latin typeface="Calibri" panose="020F0502020204030204" pitchFamily="34" charset="0"/>
                <a:ea typeface="Calibri" panose="020F0502020204030204" pitchFamily="34" charset="0"/>
                <a:cs typeface="Times New Roman" panose="02020603050405020304" pitchFamily="18" charset="0"/>
              </a:rPr>
              <a:t>Vraag hen dan een artikel te kiezen dat verband houdt met een recente gebeurtenis of ontwikkeling in de lokale taal (bv. immigratie, opwarming van de aarde of ontwikkeling van technologie zoals het internet der dingen, artificiële intelligentie) en presenteer het aan het publiek.</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(Je kunt ook zelf artikelen aanbieden, dat scheelt tijd, zie suggestie bij de materialen)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Stap 3: De trainer vraagt elk team om alle 6 vragen te beantwoorden in de volgorde die in de infografiek hieronder wordt voorgesteld. Deel de hand-outs uit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Stap 4: Op het einde vraagt de trainer aan elke groep om te beslissen of het artikel al dan niet te vertrouwen is, op basis van de antwoorden op de leidende vragen, waarbij hij het belang van vragen voor het kritisch denkproces benadrukt.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Deze oefening heet De zes vragen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Het doel is om de rol van vragen voor kritisch denken te begrijpen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Zie voor meer details de handleiding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jullie kennis te laten maken met het onderwerp en de oefeningen.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noProof="0" dirty="0"/>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 Je kunt je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Kritisch denken – uitleg</a:t>
            </a:r>
          </a:p>
          <a:p>
            <a:r>
              <a:rPr lang="nl-NL" noProof="0" dirty="0"/>
              <a:t>Oefeningen– ervaren van oefeningen om jeugd te leren kritisch te denken</a:t>
            </a:r>
          </a:p>
          <a:p>
            <a:r>
              <a:rPr lang="nl-NL" noProof="0" dirty="0"/>
              <a:t>Feedback – jullie feedback op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kennis te verkrijgen over radicalisering en de rol van (het gebrek aan) kritisch denken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de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a:t>
            </a:r>
          </a:p>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andere oefeningen hebt gebruikt, kun je die hier toevoegen.</a:t>
            </a:r>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 om bepaalde onderwerpen nog wat meer te consolideren en ook om met iets positiefs te eindigen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beginnen met een vraag</a:t>
            </a:r>
          </a:p>
          <a:p>
            <a:endParaRPr lang="nl-NL" dirty="0"/>
          </a:p>
          <a:p>
            <a:r>
              <a:rPr lang="nl-NL" dirty="0"/>
              <a:t>Waar denk je aan bij een terrorist? Denk je aan iemand die lijkt op A, B of C?</a:t>
            </a:r>
          </a:p>
          <a:p>
            <a:endParaRPr lang="nl-NL" dirty="0"/>
          </a:p>
          <a:p>
            <a:r>
              <a:rPr lang="nl-NL" b="1" dirty="0"/>
              <a:t>@trainer</a:t>
            </a:r>
          </a:p>
          <a:p>
            <a:r>
              <a:rPr lang="nl-NL" dirty="0"/>
              <a:t>Bij veel mensen blijkt dat ‘een terrorist’ lijkt op B, terwijl uit de feiten (en ook uit deze voorbeelden) blijkt dat terroristen en </a:t>
            </a:r>
            <a:r>
              <a:rPr lang="nl-NL" dirty="0" err="1"/>
              <a:t>geradicaliseerden</a:t>
            </a:r>
            <a:r>
              <a:rPr lang="nl-NL" dirty="0"/>
              <a:t> binnen elke ideologie kunnen voorkomen. De stereotypering waar we onszelf in deze oefening op kunnen betrappen is één van de gedachten die met kritisch denken aan het licht gebracht kan worden.</a:t>
            </a:r>
          </a:p>
          <a:p>
            <a:r>
              <a:rPr lang="nl-NL" dirty="0"/>
              <a:t>Vooroordelen en negatief labelen werkt uitsluiting in de hand en maakt dat we klakkeloos onjuiste berichtgeving hierover zouden aannemen.</a:t>
            </a:r>
          </a:p>
          <a:p>
            <a:endParaRPr lang="nl-NL" dirty="0"/>
          </a:p>
          <a:p>
            <a:r>
              <a:rPr lang="nl-NL" dirty="0"/>
              <a:t>Kritisch denken kan voorkomen dat jongeren simplistisch over ingewikkelde kwesties denken en kan ze helpen op passende wijze rekening te houden met de rechten en behoeften van anderen. </a:t>
            </a:r>
          </a:p>
          <a:p>
            <a:endParaRPr lang="nl-NL" dirty="0"/>
          </a:p>
          <a:p>
            <a:r>
              <a:rPr lang="nl-NL" dirty="0"/>
              <a:t>Daarom is kritisch denken één van de onderwerpen van het project ARMOUR</a:t>
            </a:r>
          </a:p>
          <a:p>
            <a:endParaRPr lang="nl-NL" dirty="0"/>
          </a:p>
          <a:p>
            <a:endParaRPr lang="nl-NL" b="0" i="0" dirty="0">
              <a:solidFill>
                <a:srgbClr val="333333"/>
              </a:solidFill>
              <a:effectLst/>
              <a:latin typeface="TimesDigitalW04-Regular"/>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EU-project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het Kritisch denken, en biedt een aantal vaardigheden die jongeren kunnen helpen om meer kritisch om te gaan met bepaalde informatie.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 laten een aantal voorbeelden zien van oefeningen. 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 zoveel mogelijk gecombineerd aan jongeren worden gegeven.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de eerste (of een andere) workshop al hebben gegaan, zijn de volgende sheets (5 t/m 22) herhaling. Je zou een korte herhaling kunnen geven, of bij de deelnemers uitvragen hoeveel ze nog terug kunnen halen.</a:t>
            </a:r>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5</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tweede deel van het programma van vandaag gaan we het hebben over radicalisering. Wat is radicalisering?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traininghermes.eu/"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terratoolkit.eu/download_teachers/" TargetMode="External"/><Relationship Id="rId1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Kritisch denken</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jongeren </a:t>
            </a:r>
            <a:br>
              <a:rPr lang="nl-NL" sz="2800" i="1" noProof="0" dirty="0"/>
            </a:br>
            <a:r>
              <a:rPr lang="nl-NL" sz="2800" i="1" noProof="0" dirty="0"/>
              <a:t>te leren kritisch te denken</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7" y="3272584"/>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773" y="2742306"/>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634997" y="5100248"/>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Mogelijke oorzaken</a:t>
            </a: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814572" y="4754223"/>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90769" y="4775404"/>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91016" y="4429381"/>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551005" y="5106484"/>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450057"/>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67449" y="6441725"/>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85388" y="5430877"/>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
                                        <p:tgtEl>
                                          <p:spTgt spid="23"/>
                                        </p:tgtEl>
                                      </p:cBhvr>
                                    </p:animEffect>
                                    <p:set>
                                      <p:cBhvr>
                                        <p:cTn id="7" dur="1" fill="hold">
                                          <p:stCondLst>
                                            <p:cond delay="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
                                        <p:tgtEl>
                                          <p:spTgt spid="24"/>
                                        </p:tgtEl>
                                      </p:cBhvr>
                                    </p:animEffect>
                                    <p:set>
                                      <p:cBhvr>
                                        <p:cTn id="10" dur="1" fill="hold">
                                          <p:stCondLst>
                                            <p:cond delay="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
                                        <p:tgtEl>
                                          <p:spTgt spid="26"/>
                                        </p:tgtEl>
                                      </p:cBhvr>
                                    </p:animEffect>
                                    <p:set>
                                      <p:cBhvr>
                                        <p:cTn id="13" dur="1" fill="hold">
                                          <p:stCondLst>
                                            <p:cond delay="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
                                        <p:tgtEl>
                                          <p:spTgt spid="27"/>
                                        </p:tgtEl>
                                      </p:cBhvr>
                                    </p:animEffect>
                                    <p:set>
                                      <p:cBhvr>
                                        <p:cTn id="16" dur="1" fill="hold">
                                          <p:stCondLst>
                                            <p:cond delay="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
                                        <p:tgtEl>
                                          <p:spTgt spid="17"/>
                                        </p:tgtEl>
                                      </p:cBhvr>
                                    </p:animEffect>
                                    <p:set>
                                      <p:cBhvr>
                                        <p:cTn id="19" dur="1" fill="hold">
                                          <p:stCondLst>
                                            <p:cond delay="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
                                        <p:tgtEl>
                                          <p:spTgt spid="18"/>
                                        </p:tgtEl>
                                      </p:cBhvr>
                                    </p:animEffect>
                                    <p:set>
                                      <p:cBhvr>
                                        <p:cTn id="22" dur="1" fill="hold">
                                          <p:stCondLst>
                                            <p:cond delay="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
                                        <p:tgtEl>
                                          <p:spTgt spid="19"/>
                                        </p:tgtEl>
                                      </p:cBhvr>
                                    </p:animEffect>
                                    <p:set>
                                      <p:cBhvr>
                                        <p:cTn id="25" dur="1" fill="hold">
                                          <p:stCondLst>
                                            <p:cond delay="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
                                        <p:tgtEl>
                                          <p:spTgt spid="20"/>
                                        </p:tgtEl>
                                      </p:cBhvr>
                                    </p:animEffect>
                                    <p:set>
                                      <p:cBhvr>
                                        <p:cTn id="28" dur="1" fill="hold">
                                          <p:stCondLst>
                                            <p:cond delay="99"/>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P spid="23" grpId="0"/>
      <p:bldP spid="24" grpId="0"/>
      <p:bldP spid="27" grpId="0"/>
      <p:bldP spid="17" grpId="0"/>
      <p:bldP spid="31" grpId="0"/>
      <p:bldP spid="34" grpId="0"/>
      <p:bldP spid="35" grpId="0"/>
      <p:bldP spid="3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2C67C087-BA04-4B26-BAC2-FEE3EE8C6BFB}"/>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1949933891"/>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22</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296656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et al.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Ovaal 37">
            <a:extLst>
              <a:ext uri="{FF2B5EF4-FFF2-40B4-BE49-F238E27FC236}">
                <a16:creationId xmlns:a16="http://schemas.microsoft.com/office/drawing/2014/main" id="{8092B5FC-E224-4596-B02B-23627F76D657}"/>
              </a:ext>
            </a:extLst>
          </p:cNvPr>
          <p:cNvSpPr/>
          <p:nvPr/>
        </p:nvSpPr>
        <p:spPr>
          <a:xfrm>
            <a:off x="2004766" y="5343161"/>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0" name="Ovaal 39">
            <a:extLst>
              <a:ext uri="{FF2B5EF4-FFF2-40B4-BE49-F238E27FC236}">
                <a16:creationId xmlns:a16="http://schemas.microsoft.com/office/drawing/2014/main" id="{C5334F6F-B73A-4B6B-961D-0FB7F430CE7F}"/>
              </a:ext>
            </a:extLst>
          </p:cNvPr>
          <p:cNvSpPr/>
          <p:nvPr/>
        </p:nvSpPr>
        <p:spPr>
          <a:xfrm>
            <a:off x="6885346" y="2495873"/>
            <a:ext cx="1996346" cy="50240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Ovaal 40">
            <a:extLst>
              <a:ext uri="{FF2B5EF4-FFF2-40B4-BE49-F238E27FC236}">
                <a16:creationId xmlns:a16="http://schemas.microsoft.com/office/drawing/2014/main" id="{7190B0FD-2B13-4E6A-BD11-1ACD885650BC}"/>
              </a:ext>
            </a:extLst>
          </p:cNvPr>
          <p:cNvSpPr/>
          <p:nvPr/>
        </p:nvSpPr>
        <p:spPr>
          <a:xfrm>
            <a:off x="7031797" y="3542225"/>
            <a:ext cx="1996346" cy="48323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4" grpId="0"/>
      <p:bldP spid="34" grpId="1"/>
      <p:bldP spid="35" grpId="0"/>
      <p:bldP spid="35" grpId="1"/>
      <p:bldP spid="37" grpId="0"/>
      <p:bldP spid="37" grpId="1"/>
      <p:bldP spid="38"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533400" y="2286001"/>
            <a:ext cx="5029200" cy="2144712"/>
          </a:xfrm>
        </p:spPr>
        <p:txBody>
          <a:bodyPr>
            <a:normAutofit fontScale="92500" lnSpcReduction="10000"/>
          </a:bodyPr>
          <a:lstStyle/>
          <a:p>
            <a:pPr marL="0" indent="0">
              <a:lnSpc>
                <a:spcPct val="120000"/>
              </a:lnSpc>
              <a:spcBef>
                <a:spcPts val="0"/>
              </a:spcBef>
              <a:spcAft>
                <a:spcPts val="600"/>
              </a:spcAft>
              <a:buNone/>
            </a:pPr>
            <a:r>
              <a:rPr lang="nl-NL" sz="2600" noProof="0" dirty="0"/>
              <a:t>Kritisch denken</a:t>
            </a:r>
          </a:p>
          <a:p>
            <a:pPr marL="400050" lvl="1" indent="0">
              <a:lnSpc>
                <a:spcPct val="110000"/>
              </a:lnSpc>
              <a:spcBef>
                <a:spcPts val="0"/>
              </a:spcBef>
              <a:spcAft>
                <a:spcPts val="600"/>
              </a:spcAft>
              <a:buNone/>
            </a:pPr>
            <a:r>
              <a:rPr lang="nl-NL" sz="2200" noProof="0" dirty="0">
                <a:solidFill>
                  <a:schemeClr val="tx1">
                    <a:lumMod val="75000"/>
                    <a:lumOff val="25000"/>
                  </a:schemeClr>
                </a:solidFill>
              </a:rPr>
              <a:t>Bewust informatie analyseren</a:t>
            </a:r>
          </a:p>
          <a:p>
            <a:pPr marL="400050" lvl="1" indent="0">
              <a:lnSpc>
                <a:spcPct val="110000"/>
              </a:lnSpc>
              <a:spcBef>
                <a:spcPts val="0"/>
              </a:spcBef>
              <a:spcAft>
                <a:spcPts val="600"/>
              </a:spcAft>
              <a:buNone/>
            </a:pPr>
            <a:r>
              <a:rPr lang="nl-NL" sz="2200" noProof="0" dirty="0">
                <a:solidFill>
                  <a:schemeClr val="tx1">
                    <a:lumMod val="75000"/>
                    <a:lumOff val="25000"/>
                  </a:schemeClr>
                </a:solidFill>
              </a:rPr>
              <a:t>op basis van feiten </a:t>
            </a:r>
          </a:p>
          <a:p>
            <a:pPr marL="400050" lvl="1" indent="0">
              <a:lnSpc>
                <a:spcPct val="110000"/>
              </a:lnSpc>
              <a:spcBef>
                <a:spcPts val="0"/>
              </a:spcBef>
              <a:spcAft>
                <a:spcPts val="600"/>
              </a:spcAft>
              <a:buNone/>
            </a:pPr>
            <a:r>
              <a:rPr lang="nl-NL" sz="2200" noProof="0" dirty="0">
                <a:solidFill>
                  <a:schemeClr val="tx1">
                    <a:lumMod val="75000"/>
                    <a:lumOff val="25000"/>
                  </a:schemeClr>
                </a:solidFill>
              </a:rPr>
              <a:t>om beter oordeel te vormen en betere keuzes te maken</a:t>
            </a:r>
          </a:p>
          <a:p>
            <a:pPr marL="0" indent="0">
              <a:lnSpc>
                <a:spcPct val="120000"/>
              </a:lnSpc>
              <a:spcBef>
                <a:spcPts val="0"/>
              </a:spcBef>
              <a:spcAft>
                <a:spcPts val="600"/>
              </a:spcAft>
              <a:buNone/>
            </a:pPr>
            <a:endParaRPr lang="nl-NL" noProof="0" dirty="0"/>
          </a:p>
        </p:txBody>
      </p:sp>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343400"/>
            <a:ext cx="50292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dirty="0"/>
              <a:t>Toepassen op polariserende boodschappen zoals:</a:t>
            </a:r>
          </a:p>
          <a:p>
            <a:r>
              <a:rPr lang="nl-NL" sz="2000" dirty="0"/>
              <a:t>Binair, wij-zij, zwart-witpropaganda </a:t>
            </a:r>
          </a:p>
          <a:p>
            <a:r>
              <a:rPr lang="nl-NL" sz="2000" dirty="0"/>
              <a:t>Nepnieuws</a:t>
            </a:r>
          </a:p>
          <a:p>
            <a:r>
              <a:rPr lang="nl-NL" sz="2000" dirty="0"/>
              <a:t>Vertekende berichtgeving</a:t>
            </a:r>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nl-NL" noProof="0" dirty="0"/>
              <a:t>3. Kritisch denken</a:t>
            </a:r>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254" y="2187799"/>
            <a:ext cx="3616346" cy="4168555"/>
          </a:xfrm>
          <a:prstGeom prst="rect">
            <a:avLst/>
          </a:prstGeom>
        </p:spPr>
      </p:pic>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490781" y="2291653"/>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Vertel</a:t>
            </a:r>
            <a:r>
              <a:rPr lang="en-US" dirty="0">
                <a:solidFill>
                  <a:schemeClr val="tx1">
                    <a:lumMod val="75000"/>
                    <a:lumOff val="25000"/>
                  </a:schemeClr>
                </a:solidFill>
              </a:rPr>
              <a:t> </a:t>
            </a:r>
            <a:r>
              <a:rPr lang="en-US" dirty="0" err="1">
                <a:solidFill>
                  <a:schemeClr val="tx1">
                    <a:lumMod val="75000"/>
                    <a:lumOff val="25000"/>
                  </a:schemeClr>
                </a:solidFill>
              </a:rPr>
              <a:t>conclusies</a:t>
            </a:r>
            <a:r>
              <a:rPr lang="en-US" dirty="0">
                <a:solidFill>
                  <a:schemeClr val="tx1">
                    <a:lumMod val="75000"/>
                    <a:lumOff val="25000"/>
                  </a:schemeClr>
                </a:solidFill>
              </a:rPr>
              <a:t> </a:t>
            </a:r>
            <a:r>
              <a:rPr lang="en-US" dirty="0" err="1">
                <a:solidFill>
                  <a:schemeClr val="tx1">
                    <a:lumMod val="75000"/>
                    <a:lumOff val="25000"/>
                  </a:schemeClr>
                </a:solidFill>
              </a:rPr>
              <a:t>aan</a:t>
            </a:r>
            <a:r>
              <a:rPr lang="en-US" dirty="0">
                <a:solidFill>
                  <a:schemeClr val="tx1">
                    <a:lumMod val="75000"/>
                    <a:lumOff val="25000"/>
                  </a:schemeClr>
                </a:solidFill>
              </a:rPr>
              <a:t> de </a:t>
            </a:r>
            <a:r>
              <a:rPr lang="en-US" dirty="0" err="1">
                <a:solidFill>
                  <a:schemeClr val="tx1">
                    <a:lumMod val="75000"/>
                    <a:lumOff val="25000"/>
                  </a:schemeClr>
                </a:solidFill>
              </a:rPr>
              <a:t>grote</a:t>
            </a:r>
            <a:r>
              <a:rPr lang="en-US" dirty="0">
                <a:solidFill>
                  <a:schemeClr val="tx1">
                    <a:lumMod val="75000"/>
                    <a:lumOff val="25000"/>
                  </a:schemeClr>
                </a:solidFill>
              </a:rPr>
              <a:t> </a:t>
            </a:r>
            <a:r>
              <a:rPr lang="en-US" dirty="0" err="1">
                <a:solidFill>
                  <a:schemeClr val="tx1">
                    <a:lumMod val="75000"/>
                    <a:lumOff val="25000"/>
                  </a:schemeClr>
                </a:solidFill>
              </a:rPr>
              <a:t>groep</a:t>
            </a:r>
            <a:endParaRPr lang="en-US"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1e </a:t>
            </a:r>
            <a:r>
              <a:rPr lang="en-US" dirty="0" err="1">
                <a:solidFill>
                  <a:schemeClr val="tx1">
                    <a:lumMod val="75000"/>
                    <a:lumOff val="25000"/>
                  </a:schemeClr>
                </a:solidFill>
              </a:rPr>
              <a:t>persoon</a:t>
            </a:r>
            <a:r>
              <a:rPr lang="en-US" dirty="0">
                <a:solidFill>
                  <a:schemeClr val="tx1">
                    <a:lumMod val="75000"/>
                    <a:lumOff val="25000"/>
                  </a:schemeClr>
                </a:solidFill>
              </a:rPr>
              <a:t> </a:t>
            </a:r>
            <a:r>
              <a:rPr lang="en-US" dirty="0" err="1">
                <a:solidFill>
                  <a:schemeClr val="tx1">
                    <a:lumMod val="75000"/>
                    <a:lumOff val="25000"/>
                  </a:schemeClr>
                </a:solidFill>
              </a:rPr>
              <a:t>vouwt</a:t>
            </a:r>
            <a:r>
              <a:rPr lang="en-US" dirty="0">
                <a:solidFill>
                  <a:schemeClr val="tx1">
                    <a:lumMod val="75000"/>
                    <a:lumOff val="25000"/>
                  </a:schemeClr>
                </a:solidFill>
              </a:rPr>
              <a:t> het papier open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leest</a:t>
            </a:r>
            <a:r>
              <a:rPr lang="en-US" dirty="0">
                <a:solidFill>
                  <a:schemeClr val="tx1">
                    <a:lumMod val="75000"/>
                    <a:lumOff val="25000"/>
                  </a:schemeClr>
                </a:solidFill>
              </a:rPr>
              <a:t> </a:t>
            </a:r>
            <a:r>
              <a:rPr lang="en-US" dirty="0" err="1">
                <a:solidFill>
                  <a:schemeClr val="tx1">
                    <a:lumMod val="75000"/>
                    <a:lumOff val="25000"/>
                  </a:schemeClr>
                </a:solidFill>
              </a:rPr>
              <a:t>hardop</a:t>
            </a:r>
            <a:r>
              <a:rPr lang="en-US" dirty="0">
                <a:solidFill>
                  <a:schemeClr val="tx1">
                    <a:lumMod val="75000"/>
                    <a:lumOff val="25000"/>
                  </a:schemeClr>
                </a:solidFill>
              </a:rPr>
              <a:t> </a:t>
            </a:r>
            <a:r>
              <a:rPr lang="en-US" dirty="0" err="1">
                <a:solidFill>
                  <a:schemeClr val="tx1">
                    <a:lumMod val="75000"/>
                    <a:lumOff val="25000"/>
                  </a:schemeClr>
                </a:solidFill>
              </a:rPr>
              <a:t>voor</a:t>
            </a:r>
            <a:endParaRPr lang="en-US"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Schrijf</a:t>
            </a:r>
            <a:r>
              <a:rPr lang="en-US" dirty="0">
                <a:solidFill>
                  <a:schemeClr val="tx1">
                    <a:lumMod val="75000"/>
                    <a:lumOff val="25000"/>
                  </a:schemeClr>
                </a:solidFill>
              </a:rPr>
              <a:t> zin, </a:t>
            </a:r>
            <a:r>
              <a:rPr lang="en-US" dirty="0" err="1">
                <a:solidFill>
                  <a:schemeClr val="tx1">
                    <a:lumMod val="75000"/>
                    <a:lumOff val="25000"/>
                  </a:schemeClr>
                </a:solidFill>
              </a:rPr>
              <a:t>vouw</a:t>
            </a:r>
            <a:r>
              <a:rPr lang="en-US" dirty="0">
                <a:solidFill>
                  <a:schemeClr val="tx1">
                    <a:lumMod val="75000"/>
                    <a:lumOff val="25000"/>
                  </a:schemeClr>
                </a:solidFill>
              </a:rPr>
              <a:t> op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geef</a:t>
            </a:r>
            <a:r>
              <a:rPr lang="en-US" dirty="0">
                <a:solidFill>
                  <a:schemeClr val="tx1">
                    <a:lumMod val="75000"/>
                    <a:lumOff val="25000"/>
                  </a:schemeClr>
                </a:solidFill>
              </a:rPr>
              <a:t> door </a:t>
            </a:r>
            <a:r>
              <a:rPr lang="en-US" dirty="0" err="1">
                <a:solidFill>
                  <a:schemeClr val="tx1">
                    <a:lumMod val="75000"/>
                    <a:lumOff val="25000"/>
                  </a:schemeClr>
                </a:solidFill>
              </a:rPr>
              <a:t>aan</a:t>
            </a:r>
            <a:r>
              <a:rPr lang="en-US" dirty="0">
                <a:solidFill>
                  <a:schemeClr val="tx1">
                    <a:lumMod val="75000"/>
                    <a:lumOff val="25000"/>
                  </a:schemeClr>
                </a:solidFill>
              </a:rPr>
              <a:t> de </a:t>
            </a:r>
            <a:r>
              <a:rPr lang="en-US" dirty="0" err="1">
                <a:solidFill>
                  <a:schemeClr val="tx1">
                    <a:lumMod val="75000"/>
                    <a:lumOff val="25000"/>
                  </a:schemeClr>
                </a:solidFill>
              </a:rPr>
              <a:t>volgende</a:t>
            </a:r>
            <a:r>
              <a:rPr lang="en-US" dirty="0">
                <a:solidFill>
                  <a:schemeClr val="tx1">
                    <a:lumMod val="75000"/>
                    <a:lumOff val="25000"/>
                  </a:schemeClr>
                </a:solidFill>
              </a:rPr>
              <a:t> </a:t>
            </a:r>
            <a:r>
              <a:rPr lang="en-US" dirty="0" err="1">
                <a:solidFill>
                  <a:schemeClr val="tx1">
                    <a:lumMod val="75000"/>
                    <a:lumOff val="25000"/>
                  </a:schemeClr>
                </a:solidFill>
              </a:rPr>
              <a:t>persoon</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006028" y="6080144"/>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Vouw</a:t>
            </a:r>
            <a:r>
              <a:rPr lang="en-US" dirty="0">
                <a:solidFill>
                  <a:schemeClr val="tx1">
                    <a:lumMod val="75000"/>
                    <a:lumOff val="25000"/>
                  </a:schemeClr>
                </a:solidFill>
              </a:rPr>
              <a:t> het papier op </a:t>
            </a:r>
            <a:r>
              <a:rPr lang="en-US" dirty="0" err="1">
                <a:solidFill>
                  <a:schemeClr val="tx1">
                    <a:lumMod val="75000"/>
                    <a:lumOff val="25000"/>
                  </a:schemeClr>
                </a:solidFill>
              </a:rPr>
              <a:t>en</a:t>
            </a:r>
            <a:r>
              <a:rPr lang="en-US" dirty="0">
                <a:solidFill>
                  <a:schemeClr val="tx1">
                    <a:lumMod val="75000"/>
                    <a:lumOff val="25000"/>
                  </a:schemeClr>
                </a:solidFill>
              </a:rPr>
              <a:t> </a:t>
            </a:r>
            <a:r>
              <a:rPr lang="en-US" dirty="0" err="1">
                <a:solidFill>
                  <a:schemeClr val="tx1">
                    <a:lumMod val="75000"/>
                    <a:lumOff val="25000"/>
                  </a:schemeClr>
                </a:solidFill>
              </a:rPr>
              <a:t>geef</a:t>
            </a:r>
            <a:r>
              <a:rPr lang="en-US" dirty="0">
                <a:solidFill>
                  <a:schemeClr val="tx1">
                    <a:lumMod val="75000"/>
                    <a:lumOff val="25000"/>
                  </a:schemeClr>
                </a:solidFill>
              </a:rPr>
              <a:t> door </a:t>
            </a:r>
            <a:r>
              <a:rPr lang="en-US" dirty="0" err="1">
                <a:solidFill>
                  <a:schemeClr val="tx1">
                    <a:lumMod val="75000"/>
                    <a:lumOff val="25000"/>
                  </a:schemeClr>
                </a:solidFill>
              </a:rPr>
              <a:t>aan</a:t>
            </a:r>
            <a:r>
              <a:rPr lang="en-US" dirty="0">
                <a:solidFill>
                  <a:schemeClr val="tx1">
                    <a:lumMod val="75000"/>
                    <a:lumOff val="25000"/>
                  </a:schemeClr>
                </a:solidFill>
              </a:rPr>
              <a:t> 2e </a:t>
            </a:r>
            <a:r>
              <a:rPr lang="en-US" dirty="0" err="1">
                <a:solidFill>
                  <a:schemeClr val="tx1">
                    <a:lumMod val="75000"/>
                    <a:lumOff val="25000"/>
                  </a:schemeClr>
                </a:solidFill>
              </a:rPr>
              <a:t>persoon</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1e </a:t>
            </a:r>
            <a:r>
              <a:rPr lang="en-US" dirty="0" err="1">
                <a:solidFill>
                  <a:schemeClr val="tx1">
                    <a:lumMod val="75000"/>
                    <a:lumOff val="25000"/>
                  </a:schemeClr>
                </a:solidFill>
              </a:rPr>
              <a:t>persoon</a:t>
            </a:r>
            <a:r>
              <a:rPr lang="en-US" dirty="0">
                <a:solidFill>
                  <a:schemeClr val="tx1">
                    <a:lumMod val="75000"/>
                    <a:lumOff val="25000"/>
                  </a:schemeClr>
                </a:solidFill>
              </a:rPr>
              <a:t> </a:t>
            </a:r>
            <a:r>
              <a:rPr lang="en-US" dirty="0" err="1">
                <a:solidFill>
                  <a:schemeClr val="tx1">
                    <a:lumMod val="75000"/>
                    <a:lumOff val="25000"/>
                  </a:schemeClr>
                </a:solidFill>
              </a:rPr>
              <a:t>schrijft</a:t>
            </a:r>
            <a:r>
              <a:rPr lang="en-US" dirty="0">
                <a:solidFill>
                  <a:schemeClr val="tx1">
                    <a:lumMod val="75000"/>
                    <a:lumOff val="25000"/>
                  </a:schemeClr>
                </a:solidFill>
              </a:rPr>
              <a:t> </a:t>
            </a:r>
            <a:r>
              <a:rPr lang="en-US" dirty="0" err="1">
                <a:solidFill>
                  <a:schemeClr val="tx1">
                    <a:lumMod val="75000"/>
                    <a:lumOff val="25000"/>
                  </a:schemeClr>
                </a:solidFill>
              </a:rPr>
              <a:t>één</a:t>
            </a:r>
            <a:r>
              <a:rPr lang="en-US" dirty="0">
                <a:solidFill>
                  <a:schemeClr val="tx1">
                    <a:lumMod val="75000"/>
                    <a:lumOff val="25000"/>
                  </a:schemeClr>
                </a:solidFill>
              </a:rPr>
              <a:t> zin over ‘de </a:t>
            </a:r>
            <a:r>
              <a:rPr lang="en-US" dirty="0" err="1">
                <a:solidFill>
                  <a:schemeClr val="tx1">
                    <a:lumMod val="75000"/>
                    <a:lumOff val="25000"/>
                  </a:schemeClr>
                </a:solidFill>
              </a:rPr>
              <a:t>overheid</a:t>
            </a:r>
            <a:r>
              <a:rPr lang="en-US" dirty="0">
                <a:solidFill>
                  <a:schemeClr val="tx1">
                    <a:lumMod val="75000"/>
                    <a:lumOff val="25000"/>
                  </a:schemeClr>
                </a:solidFill>
              </a:rPr>
              <a:t>’</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Vorm groepen van 4-6 personen</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noProof="0" dirty="0"/>
              <a:t>4. Kritisch denken: Oefening 1</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4568704"/>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022573"/>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475686"/>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111188"/>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201165"/>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526377"/>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3926606"/>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066994"/>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163377"/>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191765"/>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284110"/>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243445"/>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356744"/>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Probeer</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één</a:t>
            </a:r>
            <a:r>
              <a:rPr lang="en-GB" sz="2400" dirty="0">
                <a:solidFill>
                  <a:srgbClr val="0770B1"/>
                </a:solidFill>
                <a:latin typeface="+mj-lt"/>
                <a:ea typeface="+mj-ea"/>
                <a:cs typeface="+mj-cs"/>
              </a:rPr>
              <a:t> zin</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nl-NL" noProof="0" dirty="0"/>
              <a:t>Kritisch denken: Oefening 1</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685800" y="3806810"/>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505200"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5" y="3186739"/>
            <a:ext cx="2688559"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Maak tweetallen</a:t>
            </a:r>
            <a:r>
              <a:rPr sz="2000" b="1" dirty="0"/>
              <a:t>     </a:t>
            </a:r>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Lees het artikel</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5" y="4668978"/>
            <a:ext cx="2880645"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Beantwoord de 6 vragen</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Betrouwbaar?</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nl-NL" noProof="0" dirty="0"/>
              <a:t>Kritisch denken:</a:t>
            </a:r>
            <a:br>
              <a:rPr lang="nl-NL" noProof="0" dirty="0"/>
            </a:br>
            <a:r>
              <a:rPr lang="nl-NL" noProof="0" dirty="0"/>
              <a:t>Oefening 2 </a:t>
            </a:r>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endParaRPr lang="en-US" dirty="0"/>
          </a:p>
        </p:txBody>
      </p:sp>
      <p:graphicFrame>
        <p:nvGraphicFramePr>
          <p:cNvPr id="13" name="Tabel 12">
            <a:extLst>
              <a:ext uri="{FF2B5EF4-FFF2-40B4-BE49-F238E27FC236}">
                <a16:creationId xmlns:a16="http://schemas.microsoft.com/office/drawing/2014/main" id="{F978E220-2B24-4DF5-A0C2-E70EE77B3B6E}"/>
              </a:ext>
            </a:extLst>
          </p:cNvPr>
          <p:cNvGraphicFramePr>
            <a:graphicFrameLocks noGrp="1"/>
          </p:cNvGraphicFramePr>
          <p:nvPr/>
        </p:nvGraphicFramePr>
        <p:xfrm>
          <a:off x="4306163" y="-142310"/>
          <a:ext cx="4876800" cy="6863789"/>
        </p:xfrm>
        <a:graphic>
          <a:graphicData uri="http://schemas.openxmlformats.org/drawingml/2006/table">
            <a:tbl>
              <a:tblPr firstRow="1" firstCol="1" bandRow="1"/>
              <a:tblGrid>
                <a:gridCol w="1337187">
                  <a:extLst>
                    <a:ext uri="{9D8B030D-6E8A-4147-A177-3AD203B41FA5}">
                      <a16:colId xmlns:a16="http://schemas.microsoft.com/office/drawing/2014/main" val="1996581992"/>
                    </a:ext>
                  </a:extLst>
                </a:gridCol>
                <a:gridCol w="3539613">
                  <a:extLst>
                    <a:ext uri="{9D8B030D-6E8A-4147-A177-3AD203B41FA5}">
                      <a16:colId xmlns:a16="http://schemas.microsoft.com/office/drawing/2014/main" val="619854715"/>
                    </a:ext>
                  </a:extLst>
                </a:gridCol>
              </a:tblGrid>
              <a:tr h="1143000">
                <a:tc>
                  <a:txBody>
                    <a:bodyPr/>
                    <a:lstStyle/>
                    <a:p>
                      <a:pPr algn="r">
                        <a:lnSpc>
                          <a:spcPct val="107000"/>
                        </a:lnSpc>
                        <a:spcAft>
                          <a:spcPts val="600"/>
                        </a:spcAft>
                      </a:pPr>
                      <a:r>
                        <a:rPr lang="nl-NL" sz="80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6</a:t>
                      </a:r>
                      <a:endParaRPr lang="nl-NL" sz="80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7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endParaRPr lang="nl-NL" sz="5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endParaRPr lang="nl-NL" sz="1100" b="1" dirty="0">
                        <a:solidFill>
                          <a:srgbClr val="3B3838"/>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nl-NL" sz="24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Kritische vragen</a:t>
                      </a:r>
                      <a:endParaRPr lang="nl-NL" sz="24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FFFFFF"/>
                    </a:solidFill>
                  </a:tcPr>
                </a:tc>
                <a:extLst>
                  <a:ext uri="{0D108BD9-81ED-4DB2-BD59-A6C34878D82A}">
                    <a16:rowId xmlns:a16="http://schemas.microsoft.com/office/drawing/2014/main" val="1739362835"/>
                  </a:ext>
                </a:extLst>
              </a:tr>
              <a:tr h="869279">
                <a:tc>
                  <a:txBody>
                    <a:bodyPr/>
                    <a:lstStyle/>
                    <a:p>
                      <a:pPr algn="r">
                        <a:lnSpc>
                          <a:spcPct val="107000"/>
                        </a:lnSpc>
                        <a:spcAft>
                          <a:spcPts val="600"/>
                        </a:spcAft>
                      </a:pPr>
                      <a:r>
                        <a:rPr lang="nl-NL" sz="2400" b="1" dirty="0">
                          <a:solidFill>
                            <a:srgbClr val="2F5597"/>
                          </a:solidFill>
                          <a:effectLst/>
                          <a:latin typeface="Calibri" panose="020F0502020204030204" pitchFamily="34" charset="0"/>
                          <a:ea typeface="Calibri" panose="020F0502020204030204" pitchFamily="34" charset="0"/>
                          <a:cs typeface="Arial" panose="020B0604020202020204" pitchFamily="34" charset="0"/>
                        </a:rPr>
                        <a:t>Wie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Wie zei het?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Iemand die je kent? Een beroemdheid?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Iemand met officieel gezag of expertise?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Maakt het uit wie het zegt?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2F5496"/>
                    </a:solidFill>
                  </a:tcPr>
                </a:tc>
                <a:extLst>
                  <a:ext uri="{0D108BD9-81ED-4DB2-BD59-A6C34878D82A}">
                    <a16:rowId xmlns:a16="http://schemas.microsoft.com/office/drawing/2014/main" val="3825729826"/>
                  </a:ext>
                </a:extLst>
              </a:tr>
              <a:tr h="869279">
                <a:tc>
                  <a:txBody>
                    <a:bodyPr/>
                    <a:lstStyle/>
                    <a:p>
                      <a:pPr algn="r">
                        <a:lnSpc>
                          <a:spcPct val="107000"/>
                        </a:lnSpc>
                        <a:spcAft>
                          <a:spcPts val="600"/>
                        </a:spcAft>
                      </a:pPr>
                      <a:r>
                        <a:rPr lang="nl-NL"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Wat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Wat wordt er precies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Zijn het feiten of meningen?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Geven ze alle feiten?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Of worden er dingen weggelaten?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7030A0"/>
                    </a:solidFill>
                  </a:tcPr>
                </a:tc>
                <a:extLst>
                  <a:ext uri="{0D108BD9-81ED-4DB2-BD59-A6C34878D82A}">
                    <a16:rowId xmlns:a16="http://schemas.microsoft.com/office/drawing/2014/main" val="4171995701"/>
                  </a:ext>
                </a:extLst>
              </a:tr>
              <a:tr h="869279">
                <a:tc>
                  <a:txBody>
                    <a:bodyPr/>
                    <a:lstStyle/>
                    <a:p>
                      <a:pPr algn="r">
                        <a:lnSpc>
                          <a:spcPct val="107000"/>
                        </a:lnSpc>
                        <a:spcAft>
                          <a:spcPts val="600"/>
                        </a:spcAft>
                      </a:pPr>
                      <a:r>
                        <a:rPr lang="nl-NL" sz="2400" b="1" dirty="0">
                          <a:solidFill>
                            <a:srgbClr val="33CCFF"/>
                          </a:solidFill>
                          <a:effectLst/>
                          <a:latin typeface="Calibri" panose="020F0502020204030204" pitchFamily="34" charset="0"/>
                          <a:ea typeface="Calibri" panose="020F0502020204030204" pitchFamily="34" charset="0"/>
                          <a:cs typeface="Arial" panose="020B0604020202020204" pitchFamily="34" charset="0"/>
                        </a:rPr>
                        <a:t>Waar</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33CCFF"/>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Waar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Is het in het openbaar gezegd of privé?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Hebben anderen kunnen reageren?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Is de andere kant belicht?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33CCFF"/>
                    </a:solidFill>
                  </a:tcPr>
                </a:tc>
                <a:extLst>
                  <a:ext uri="{0D108BD9-81ED-4DB2-BD59-A6C34878D82A}">
                    <a16:rowId xmlns:a16="http://schemas.microsoft.com/office/drawing/2014/main" val="1596554689"/>
                  </a:ext>
                </a:extLst>
              </a:tr>
              <a:tr h="709923">
                <a:tc>
                  <a:txBody>
                    <a:bodyPr/>
                    <a:lstStyle/>
                    <a:p>
                      <a:pPr algn="r">
                        <a:lnSpc>
                          <a:spcPct val="107000"/>
                        </a:lnSpc>
                        <a:spcAft>
                          <a:spcPts val="600"/>
                        </a:spcAft>
                      </a:pPr>
                      <a:r>
                        <a:rPr lang="nl-NL" sz="2400" b="1" dirty="0">
                          <a:solidFill>
                            <a:srgbClr val="00CC66"/>
                          </a:solidFill>
                          <a:effectLst/>
                          <a:latin typeface="Calibri" panose="020F0502020204030204" pitchFamily="34" charset="0"/>
                          <a:ea typeface="Calibri" panose="020F0502020204030204" pitchFamily="34" charset="0"/>
                          <a:cs typeface="Arial" panose="020B0604020202020204" pitchFamily="34" charset="0"/>
                        </a:rPr>
                        <a:t>Wanneer</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00CC66"/>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Wanneer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Op een neutraal moment?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Voor, na of tijdens een belangrijke gebeurtenis?</a:t>
                      </a:r>
                      <a:r>
                        <a:rPr lang="nl-NL" sz="1200" dirty="0">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00CC66"/>
                    </a:solidFill>
                  </a:tcPr>
                </a:tc>
                <a:extLst>
                  <a:ext uri="{0D108BD9-81ED-4DB2-BD59-A6C34878D82A}">
                    <a16:rowId xmlns:a16="http://schemas.microsoft.com/office/drawing/2014/main" val="2825973622"/>
                  </a:ext>
                </a:extLst>
              </a:tr>
              <a:tr h="897936">
                <a:tc>
                  <a:txBody>
                    <a:bodyPr/>
                    <a:lstStyle/>
                    <a:p>
                      <a:pPr algn="r">
                        <a:lnSpc>
                          <a:spcPct val="107000"/>
                        </a:lnSpc>
                        <a:spcAft>
                          <a:spcPts val="600"/>
                        </a:spcAft>
                      </a:pPr>
                      <a:r>
                        <a:rPr lang="nl-NL" sz="2400" b="1" dirty="0">
                          <a:solidFill>
                            <a:srgbClr val="FF9999"/>
                          </a:solidFill>
                          <a:effectLst/>
                          <a:latin typeface="Calibri" panose="020F0502020204030204" pitchFamily="34" charset="0"/>
                          <a:ea typeface="Calibri" panose="020F0502020204030204" pitchFamily="34" charset="0"/>
                          <a:cs typeface="Arial" panose="020B0604020202020204" pitchFamily="34" charset="0"/>
                        </a:rPr>
                        <a:t>Waarom</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FF9999"/>
                          </a:solidFill>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Waarom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Zijn de meningen onderbouwd?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Is het bedoeld om iets mooier of slechter te schetsen?</a:t>
                      </a:r>
                      <a:r>
                        <a:rPr lang="nl-NL" sz="1200" dirty="0">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FF9999"/>
                    </a:solidFill>
                  </a:tcPr>
                </a:tc>
                <a:extLst>
                  <a:ext uri="{0D108BD9-81ED-4DB2-BD59-A6C34878D82A}">
                    <a16:rowId xmlns:a16="http://schemas.microsoft.com/office/drawing/2014/main" val="1302756268"/>
                  </a:ext>
                </a:extLst>
              </a:tr>
              <a:tr h="869279">
                <a:tc>
                  <a:txBody>
                    <a:bodyPr/>
                    <a:lstStyle/>
                    <a:p>
                      <a:pPr algn="r">
                        <a:lnSpc>
                          <a:spcPct val="107000"/>
                        </a:lnSpc>
                        <a:spcAft>
                          <a:spcPts val="600"/>
                        </a:spcAft>
                      </a:pPr>
                      <a:r>
                        <a:rPr lang="nl-NL" sz="2400" b="1" dirty="0">
                          <a:solidFill>
                            <a:srgbClr val="CC0099"/>
                          </a:solidFill>
                          <a:effectLst/>
                          <a:latin typeface="Calibri" panose="020F0502020204030204" pitchFamily="34" charset="0"/>
                          <a:ea typeface="Calibri" panose="020F0502020204030204" pitchFamily="34" charset="0"/>
                          <a:cs typeface="Arial" panose="020B0604020202020204" pitchFamily="34" charset="0"/>
                        </a:rPr>
                        <a:t>Hoe</a:t>
                      </a:r>
                      <a:r>
                        <a:rPr lang="nl-NL" sz="2400" b="1" dirty="0">
                          <a:effectLst/>
                          <a:latin typeface="Calibri" panose="020F0502020204030204" pitchFamily="34" charset="0"/>
                          <a:ea typeface="Calibri" panose="020F0502020204030204" pitchFamily="34" charset="0"/>
                          <a:cs typeface="Calibri" panose="020F050202020403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600"/>
                        </a:spcAft>
                      </a:pPr>
                      <a:r>
                        <a:rPr lang="nl-NL" sz="2400" b="1" dirty="0">
                          <a:solidFill>
                            <a:srgbClr val="CC0099"/>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tcPr>
                </a:tc>
                <a:tc>
                  <a:txBody>
                    <a:bodyPr/>
                    <a:lstStyle/>
                    <a:p>
                      <a:pPr>
                        <a:lnSpc>
                          <a:spcPct val="107000"/>
                        </a:lnSpc>
                        <a:spcAft>
                          <a:spcPts val="600"/>
                        </a:spcAft>
                      </a:pPr>
                      <a:r>
                        <a:rPr lang="nl-NL"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Hoe is het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NL"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Is het boos, vrolijk, verdrietig of onverschillig gezegd?</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27031" marR="27031" marT="0" marB="0">
                    <a:lnL>
                      <a:noFill/>
                    </a:lnL>
                    <a:lnR>
                      <a:noFill/>
                    </a:lnR>
                    <a:lnT>
                      <a:noFill/>
                    </a:lnT>
                    <a:lnB>
                      <a:noFill/>
                    </a:lnB>
                    <a:solidFill>
                      <a:srgbClr val="CC0099"/>
                    </a:solidFill>
                  </a:tcPr>
                </a:tc>
                <a:extLst>
                  <a:ext uri="{0D108BD9-81ED-4DB2-BD59-A6C34878D82A}">
                    <a16:rowId xmlns:a16="http://schemas.microsoft.com/office/drawing/2014/main" val="2246165522"/>
                  </a:ext>
                </a:extLst>
              </a:tr>
            </a:tbl>
          </a:graphicData>
        </a:graphic>
      </p:graphicFrame>
    </p:spTree>
    <p:extLst>
      <p:ext uri="{BB962C8B-B14F-4D97-AF65-F5344CB8AC3E}">
        <p14:creationId xmlns:p14="http://schemas.microsoft.com/office/powerpoint/2010/main" val="38029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p:tmAbs val="0"/>
                                  </p:iterate>
                                  <p:childTnLst>
                                    <p:set>
                                      <p:cBhvr>
                                        <p:cTn id="30" fill="hold"/>
                                        <p:tgtEl>
                                          <p:spTgt spid="23"/>
                                        </p:tgtEl>
                                        <p:attrNameLst>
                                          <p:attrName>style.visibility</p:attrName>
                                        </p:attrNameLst>
                                      </p:cBhvr>
                                      <p:to>
                                        <p:strVal val="visible"/>
                                      </p:to>
                                    </p:set>
                                    <p:animEffect transition="in" filter="wipe(left)">
                                      <p:cBhvr>
                                        <p:cTn id="31" dur="600"/>
                                        <p:tgtEl>
                                          <p:spTgt spid="23"/>
                                        </p:tgtEl>
                                      </p:cBhvr>
                                    </p:animEffect>
                                  </p:childTnLst>
                                </p:cTn>
                              </p:par>
                              <p:par>
                                <p:cTn id="32" presetID="4" presetClass="entr" presetSubtype="32" fill="hold" grpId="0" nodeType="withEffect">
                                  <p:stCondLst>
                                    <p:cond delay="0"/>
                                  </p:stCondLst>
                                  <p:iterate>
                                    <p:tmAbs val="0"/>
                                  </p:iterate>
                                  <p:childTnLst>
                                    <p:set>
                                      <p:cBhvr>
                                        <p:cTn id="33" fill="hold"/>
                                        <p:tgtEl>
                                          <p:spTgt spid="28"/>
                                        </p:tgtEl>
                                        <p:attrNameLst>
                                          <p:attrName>style.visibility</p:attrName>
                                        </p:attrNameLst>
                                      </p:cBhvr>
                                      <p:to>
                                        <p:strVal val="visible"/>
                                      </p:to>
                                    </p:set>
                                    <p:animEffect transition="in" filter="box(out)">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85342" y="4612898"/>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75877" y="406676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9785" y="451988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9934" y="3155382"/>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76789" y="3245359"/>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37029" y="457057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26372" y="397080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38200" y="3111188"/>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47422" y="3207571"/>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73512" y="4235959"/>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96214" y="4328304"/>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94026" y="4287639"/>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3924" y="44009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De 6 </a:t>
            </a:r>
            <a:r>
              <a:rPr lang="en-GB" sz="2400" dirty="0" err="1">
                <a:solidFill>
                  <a:srgbClr val="0770B1"/>
                </a:solidFill>
                <a:latin typeface="+mj-lt"/>
                <a:ea typeface="+mj-ea"/>
                <a:cs typeface="+mj-cs"/>
              </a:rPr>
              <a:t>vragen</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nl-NL" noProof="0" dirty="0"/>
              <a:t>Kritisch denken: Oefening 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5. </a:t>
            </a:r>
            <a:r>
              <a:rPr lang="en-GB" i="1" dirty="0"/>
              <a:t>Best practices </a:t>
            </a:r>
            <a:r>
              <a:rPr lang="en-GB" dirty="0" err="1"/>
              <a:t>voor</a:t>
            </a:r>
            <a:r>
              <a:rPr lang="en-GB" dirty="0"/>
              <a:t> </a:t>
            </a:r>
            <a:r>
              <a:rPr lang="en-GB" dirty="0" err="1"/>
              <a:t>preventie</a:t>
            </a:r>
            <a:endParaRPr lang="en-GB" dirty="0"/>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Kritisch denken</a:t>
            </a:r>
          </a:p>
          <a:p>
            <a:pPr marL="457200" indent="-457200">
              <a:buFont typeface="+mj-lt"/>
              <a:buAutoNum type="arabicPeriod"/>
            </a:pPr>
            <a:r>
              <a:rPr lang="nl-NL" noProof="0" dirty="0"/>
              <a:t>Oefeningen</a:t>
            </a:r>
          </a:p>
          <a:p>
            <a:pPr marL="457200" indent="-457200">
              <a:buFont typeface="+mj-lt"/>
              <a:buAutoNum type="arabicPeriod"/>
            </a:pPr>
            <a:r>
              <a:rPr lang="nl-NL" dirty="0"/>
              <a:t>Best </a:t>
            </a:r>
            <a:r>
              <a:rPr lang="nl-NL" dirty="0" err="1"/>
              <a:t>practices</a:t>
            </a:r>
            <a:endParaRPr lang="nl-NL" noProof="0" dirty="0"/>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i="1" dirty="0"/>
              <a:t>Best practices </a:t>
            </a:r>
            <a:r>
              <a:rPr lang="en-GB" dirty="0" err="1"/>
              <a:t>voor</a:t>
            </a:r>
            <a:r>
              <a:rPr lang="en-GB" dirty="0"/>
              <a:t> </a:t>
            </a:r>
            <a:r>
              <a:rPr lang="en-GB" dirty="0" err="1"/>
              <a:t>preventie</a:t>
            </a:r>
            <a:endParaRPr lang="en-GB"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Waar denk je aan bij een terrorist?</a:t>
            </a:r>
          </a:p>
          <a:p>
            <a:pPr marL="385763" indent="-385763">
              <a:buFont typeface="+mj-lt"/>
              <a:buAutoNum type="arabicPeriod"/>
            </a:pPr>
            <a:r>
              <a:rPr lang="nl-NL" dirty="0"/>
              <a:t>Probeer één zin</a:t>
            </a:r>
          </a:p>
          <a:p>
            <a:pPr marL="385763" indent="-385763">
              <a:buFont typeface="+mj-lt"/>
              <a:buAutoNum type="arabicPeriod"/>
            </a:pPr>
            <a:r>
              <a:rPr lang="nl-NL" dirty="0"/>
              <a:t>De 6 vragen</a:t>
            </a:r>
          </a:p>
          <a:p>
            <a:pPr marL="385763" indent="-385763">
              <a:buFont typeface="+mj-lt"/>
              <a:buAutoNum type="arabicPeriod"/>
            </a:pPr>
            <a:r>
              <a:rPr lang="nl-NL" i="1" dirty="0" err="1"/>
              <a:t>Evt</a:t>
            </a:r>
            <a:r>
              <a:rPr lang="nl-NL" i="1" dirty="0"/>
              <a:t> andere oefeningen</a:t>
            </a: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72174" y="2912450"/>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6350"/>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68275" y="3587593"/>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6350"/>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158767" y="3780086"/>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734122" y="3203706"/>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200" b="0" i="0" u="none" strike="noStrike" kern="1200" cap="none" spc="0" normalizeH="0" baseline="0" dirty="0">
                <a:ln>
                  <a:noFill/>
                </a:ln>
                <a:solidFill>
                  <a:prstClr val="black">
                    <a:lumMod val="75000"/>
                    <a:lumOff val="25000"/>
                  </a:prstClr>
                </a:solidFill>
                <a:effectLst/>
                <a:uLnTx/>
                <a:uFillTx/>
                <a:latin typeface="Calibri"/>
                <a:ea typeface="+mn-ea"/>
                <a:cs typeface="+mn-cs"/>
              </a:rPr>
              <a:t>Wat vond je vandaag het meest interessant?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dirty="0"/>
              <a:t>1. Inleiding</a:t>
            </a:r>
          </a:p>
        </p:txBody>
      </p:sp>
      <p:sp>
        <p:nvSpPr>
          <p:cNvPr id="3" name="Tekstvak 2">
            <a:extLst>
              <a:ext uri="{FF2B5EF4-FFF2-40B4-BE49-F238E27FC236}">
                <a16:creationId xmlns:a16="http://schemas.microsoft.com/office/drawing/2014/main" id="{BFA2F6D7-3135-4D2C-8CD2-9D80FDB0F7C6}"/>
              </a:ext>
            </a:extLst>
          </p:cNvPr>
          <p:cNvSpPr txBox="1"/>
          <p:nvPr/>
        </p:nvSpPr>
        <p:spPr>
          <a:xfrm>
            <a:off x="1586081" y="2302398"/>
            <a:ext cx="5257799" cy="461665"/>
          </a:xfrm>
          <a:prstGeom prst="rect">
            <a:avLst/>
          </a:prstGeom>
          <a:noFill/>
        </p:spPr>
        <p:txBody>
          <a:bodyPr wrap="square" rtlCol="0">
            <a:spAutoFit/>
          </a:bodyPr>
          <a:lstStyle/>
          <a:p>
            <a:pPr algn="ctr"/>
            <a:r>
              <a:rPr lang="nl-NL" sz="2400" dirty="0">
                <a:solidFill>
                  <a:srgbClr val="FF0000"/>
                </a:solidFill>
                <a:latin typeface="Ink Free" panose="03080402000500000000" pitchFamily="66" charset="0"/>
              </a:rPr>
              <a:t>Waar denk je aan bij ‘een terrorist’?</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657725" y="5673130"/>
            <a:ext cx="1066800" cy="307777"/>
          </a:xfrm>
          <a:prstGeom prst="rect">
            <a:avLst/>
          </a:prstGeom>
          <a:noFill/>
        </p:spPr>
        <p:txBody>
          <a:bodyPr wrap="square" rtlCol="0">
            <a:spAutoFit/>
          </a:bodyPr>
          <a:lstStyle/>
          <a:p>
            <a:r>
              <a:rPr lang="nl-NL" sz="1400" dirty="0">
                <a:solidFill>
                  <a:schemeClr val="bg1"/>
                </a:solidFill>
              </a:rPr>
              <a:t>Right</a:t>
            </a:r>
          </a:p>
        </p:txBody>
      </p:sp>
      <p:pic>
        <p:nvPicPr>
          <p:cNvPr id="1032" name="Picture 8" descr="ENFP">
            <a:extLst>
              <a:ext uri="{FF2B5EF4-FFF2-40B4-BE49-F238E27FC236}">
                <a16:creationId xmlns:a16="http://schemas.microsoft.com/office/drawing/2014/main" id="{F5C9AF39-7E2C-49F6-BE72-1C54B8FAD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004" y="3071171"/>
            <a:ext cx="1323975" cy="19240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24C1D49-C12A-4F9C-9228-A648ECA2621B}"/>
              </a:ext>
            </a:extLst>
          </p:cNvPr>
          <p:cNvSpPr txBox="1"/>
          <p:nvPr/>
        </p:nvSpPr>
        <p:spPr>
          <a:xfrm>
            <a:off x="1143000" y="4953615"/>
            <a:ext cx="1566861" cy="369332"/>
          </a:xfrm>
          <a:prstGeom prst="rect">
            <a:avLst/>
          </a:prstGeom>
          <a:noFill/>
        </p:spPr>
        <p:txBody>
          <a:bodyPr wrap="square" rtlCol="0">
            <a:spAutoFit/>
          </a:bodyPr>
          <a:lstStyle/>
          <a:p>
            <a:pPr algn="ctr"/>
            <a:r>
              <a:rPr lang="en-GB" b="1" dirty="0"/>
              <a:t>A</a:t>
            </a:r>
          </a:p>
        </p:txBody>
      </p:sp>
      <p:sp>
        <p:nvSpPr>
          <p:cNvPr id="25" name="Tekstvak 24">
            <a:extLst>
              <a:ext uri="{FF2B5EF4-FFF2-40B4-BE49-F238E27FC236}">
                <a16:creationId xmlns:a16="http://schemas.microsoft.com/office/drawing/2014/main" id="{2656DA62-4B39-4C36-B4F1-AB5E0E1F066A}"/>
              </a:ext>
            </a:extLst>
          </p:cNvPr>
          <p:cNvSpPr txBox="1"/>
          <p:nvPr/>
        </p:nvSpPr>
        <p:spPr>
          <a:xfrm>
            <a:off x="3629625" y="4953615"/>
            <a:ext cx="1566861" cy="369332"/>
          </a:xfrm>
          <a:prstGeom prst="rect">
            <a:avLst/>
          </a:prstGeom>
          <a:noFill/>
        </p:spPr>
        <p:txBody>
          <a:bodyPr wrap="square" rtlCol="0">
            <a:spAutoFit/>
          </a:bodyPr>
          <a:lstStyle/>
          <a:p>
            <a:pPr algn="ctr"/>
            <a:r>
              <a:rPr lang="en-GB" b="1" dirty="0"/>
              <a:t>B</a:t>
            </a:r>
          </a:p>
        </p:txBody>
      </p:sp>
      <p:sp>
        <p:nvSpPr>
          <p:cNvPr id="26" name="Tekstvak 25">
            <a:extLst>
              <a:ext uri="{FF2B5EF4-FFF2-40B4-BE49-F238E27FC236}">
                <a16:creationId xmlns:a16="http://schemas.microsoft.com/office/drawing/2014/main" id="{3E22D998-469A-4416-8A0C-FF5FCF5DB93C}"/>
              </a:ext>
            </a:extLst>
          </p:cNvPr>
          <p:cNvSpPr txBox="1"/>
          <p:nvPr/>
        </p:nvSpPr>
        <p:spPr>
          <a:xfrm>
            <a:off x="6372227" y="4953615"/>
            <a:ext cx="1323975" cy="369332"/>
          </a:xfrm>
          <a:prstGeom prst="rect">
            <a:avLst/>
          </a:prstGeom>
          <a:noFill/>
        </p:spPr>
        <p:txBody>
          <a:bodyPr wrap="square" rtlCol="0">
            <a:spAutoFit/>
          </a:bodyPr>
          <a:lstStyle/>
          <a:p>
            <a:pPr algn="ctr"/>
            <a:r>
              <a:rPr lang="en-GB" b="1" dirty="0"/>
              <a:t>C</a:t>
            </a:r>
          </a:p>
        </p:txBody>
      </p:sp>
      <p:sp>
        <p:nvSpPr>
          <p:cNvPr id="28" name="Tekstvak 27">
            <a:extLst>
              <a:ext uri="{FF2B5EF4-FFF2-40B4-BE49-F238E27FC236}">
                <a16:creationId xmlns:a16="http://schemas.microsoft.com/office/drawing/2014/main" id="{4A28B043-9207-4047-A2B9-D391C1B4E2F4}"/>
              </a:ext>
            </a:extLst>
          </p:cNvPr>
          <p:cNvSpPr txBox="1"/>
          <p:nvPr/>
        </p:nvSpPr>
        <p:spPr>
          <a:xfrm>
            <a:off x="349552" y="5326898"/>
            <a:ext cx="2986277" cy="584775"/>
          </a:xfrm>
          <a:prstGeom prst="rect">
            <a:avLst/>
          </a:prstGeom>
          <a:noFill/>
        </p:spPr>
        <p:txBody>
          <a:bodyPr wrap="square">
            <a:spAutoFit/>
          </a:bodyPr>
          <a:lstStyle/>
          <a:p>
            <a:pPr algn="ctr"/>
            <a:r>
              <a:rPr lang="en-US" sz="1600" i="1" dirty="0"/>
              <a:t>Ulrike </a:t>
            </a:r>
            <a:r>
              <a:rPr lang="en-US" sz="1600" i="1" dirty="0" err="1"/>
              <a:t>Meinhof</a:t>
            </a:r>
            <a:r>
              <a:rPr lang="en-US" sz="1600" i="1" dirty="0"/>
              <a:t>, t</a:t>
            </a:r>
            <a:r>
              <a:rPr lang="en-US" sz="1600" b="0" i="1" dirty="0">
                <a:effectLst/>
              </a:rPr>
              <a:t>errorist </a:t>
            </a:r>
            <a:br>
              <a:rPr lang="en-US" sz="1600" b="0" i="1" dirty="0">
                <a:effectLst/>
              </a:rPr>
            </a:br>
            <a:r>
              <a:rPr lang="en-US" sz="1600" b="0" i="1" dirty="0">
                <a:effectLst/>
              </a:rPr>
              <a:t>lid van Rote </a:t>
            </a:r>
            <a:r>
              <a:rPr lang="en-US" sz="1600" b="0" i="1" dirty="0" err="1">
                <a:effectLst/>
              </a:rPr>
              <a:t>Armee</a:t>
            </a:r>
            <a:r>
              <a:rPr lang="en-US" sz="1600" b="0" i="1" dirty="0">
                <a:effectLst/>
              </a:rPr>
              <a:t> </a:t>
            </a:r>
            <a:r>
              <a:rPr lang="en-US" sz="1600" b="0" i="1" dirty="0" err="1">
                <a:effectLst/>
              </a:rPr>
              <a:t>Fraktion</a:t>
            </a:r>
            <a:endParaRPr lang="en-US" sz="1600" b="0" i="1" dirty="0">
              <a:effectLst/>
            </a:endParaRPr>
          </a:p>
        </p:txBody>
      </p:sp>
      <p:sp>
        <p:nvSpPr>
          <p:cNvPr id="29" name="Tekstvak 28">
            <a:extLst>
              <a:ext uri="{FF2B5EF4-FFF2-40B4-BE49-F238E27FC236}">
                <a16:creationId xmlns:a16="http://schemas.microsoft.com/office/drawing/2014/main" id="{BB3BE514-EEBF-48CE-A966-0DCCBBC46EDA}"/>
              </a:ext>
            </a:extLst>
          </p:cNvPr>
          <p:cNvSpPr txBox="1"/>
          <p:nvPr/>
        </p:nvSpPr>
        <p:spPr>
          <a:xfrm>
            <a:off x="3167371" y="5326899"/>
            <a:ext cx="2471334" cy="584775"/>
          </a:xfrm>
          <a:prstGeom prst="rect">
            <a:avLst/>
          </a:prstGeom>
          <a:noFill/>
        </p:spPr>
        <p:txBody>
          <a:bodyPr wrap="square">
            <a:spAutoFit/>
          </a:bodyPr>
          <a:lstStyle/>
          <a:p>
            <a:pPr algn="ctr"/>
            <a:r>
              <a:rPr lang="en-US" sz="1600" i="1" dirty="0"/>
              <a:t>Ayman Zawahiri, t</a:t>
            </a:r>
            <a:r>
              <a:rPr lang="en-US" sz="1600" b="0" i="1" dirty="0">
                <a:effectLst/>
              </a:rPr>
              <a:t>errorist</a:t>
            </a:r>
            <a:br>
              <a:rPr lang="en-US" sz="1600" b="0" i="1" dirty="0">
                <a:effectLst/>
              </a:rPr>
            </a:br>
            <a:r>
              <a:rPr lang="en-US" sz="1600" b="0" i="1" dirty="0">
                <a:effectLst/>
              </a:rPr>
              <a:t> lid van Al-Qaida</a:t>
            </a:r>
          </a:p>
        </p:txBody>
      </p:sp>
      <p:sp>
        <p:nvSpPr>
          <p:cNvPr id="30" name="Tekstvak 29">
            <a:extLst>
              <a:ext uri="{FF2B5EF4-FFF2-40B4-BE49-F238E27FC236}">
                <a16:creationId xmlns:a16="http://schemas.microsoft.com/office/drawing/2014/main" id="{E503BC82-2562-4A17-9D54-15444C6E6AE0}"/>
              </a:ext>
            </a:extLst>
          </p:cNvPr>
          <p:cNvSpPr txBox="1"/>
          <p:nvPr/>
        </p:nvSpPr>
        <p:spPr>
          <a:xfrm>
            <a:off x="5350742" y="5327729"/>
            <a:ext cx="2986277" cy="584775"/>
          </a:xfrm>
          <a:prstGeom prst="rect">
            <a:avLst/>
          </a:prstGeom>
          <a:noFill/>
        </p:spPr>
        <p:txBody>
          <a:bodyPr wrap="square">
            <a:spAutoFit/>
          </a:bodyPr>
          <a:lstStyle/>
          <a:p>
            <a:pPr algn="ctr"/>
            <a:r>
              <a:rPr lang="en-US" sz="1600" i="1" dirty="0"/>
              <a:t>Anders Breivik, terrorist</a:t>
            </a:r>
            <a:br>
              <a:rPr lang="en-US" sz="1600" b="0" i="1" dirty="0">
                <a:effectLst/>
              </a:rPr>
            </a:br>
            <a:r>
              <a:rPr lang="en-US" sz="1600" b="0" i="1" dirty="0">
                <a:effectLst/>
              </a:rPr>
              <a:t>  lone wolf</a:t>
            </a:r>
          </a:p>
        </p:txBody>
      </p:sp>
      <p:sp>
        <p:nvSpPr>
          <p:cNvPr id="15" name="Tekstvak 14">
            <a:extLst>
              <a:ext uri="{FF2B5EF4-FFF2-40B4-BE49-F238E27FC236}">
                <a16:creationId xmlns:a16="http://schemas.microsoft.com/office/drawing/2014/main" id="{C5B19B0B-549D-4FD7-9069-C69237BBD68D}"/>
              </a:ext>
            </a:extLst>
          </p:cNvPr>
          <p:cNvSpPr txBox="1"/>
          <p:nvPr/>
        </p:nvSpPr>
        <p:spPr>
          <a:xfrm>
            <a:off x="1049830" y="6237088"/>
            <a:ext cx="1585150" cy="215444"/>
          </a:xfrm>
          <a:prstGeom prst="rect">
            <a:avLst/>
          </a:prstGeom>
          <a:noFill/>
        </p:spPr>
        <p:txBody>
          <a:bodyPr wrap="square">
            <a:spAutoFit/>
          </a:bodyPr>
          <a:lstStyle/>
          <a:p>
            <a:r>
              <a:rPr lang="en-GB" sz="800" dirty="0" err="1">
                <a:solidFill>
                  <a:schemeClr val="tx1">
                    <a:lumMod val="50000"/>
                    <a:lumOff val="50000"/>
                  </a:schemeClr>
                </a:solidFill>
              </a:rPr>
              <a:t>Bron</a:t>
            </a:r>
            <a:r>
              <a:rPr lang="en-GB" sz="800" dirty="0">
                <a:solidFill>
                  <a:schemeClr val="tx1">
                    <a:lumMod val="50000"/>
                    <a:lumOff val="50000"/>
                  </a:schemeClr>
                </a:solidFill>
              </a:rPr>
              <a:t>: www.idrlabs.com/enfp.php</a:t>
            </a:r>
            <a:endParaRPr lang="nl-NL" sz="800" dirty="0">
              <a:solidFill>
                <a:schemeClr val="tx1">
                  <a:lumMod val="50000"/>
                  <a:lumOff val="50000"/>
                </a:schemeClr>
              </a:solidFill>
            </a:endParaRPr>
          </a:p>
        </p:txBody>
      </p:sp>
      <p:sp>
        <p:nvSpPr>
          <p:cNvPr id="17" name="Tekstvak 16">
            <a:extLst>
              <a:ext uri="{FF2B5EF4-FFF2-40B4-BE49-F238E27FC236}">
                <a16:creationId xmlns:a16="http://schemas.microsoft.com/office/drawing/2014/main" id="{21967E2F-E218-4101-A220-5C90C98B7009}"/>
              </a:ext>
            </a:extLst>
          </p:cNvPr>
          <p:cNvSpPr txBox="1"/>
          <p:nvPr/>
        </p:nvSpPr>
        <p:spPr>
          <a:xfrm>
            <a:off x="3800883" y="6237088"/>
            <a:ext cx="1395603" cy="461665"/>
          </a:xfrm>
          <a:prstGeom prst="rect">
            <a:avLst/>
          </a:prstGeom>
          <a:noFill/>
        </p:spPr>
        <p:txBody>
          <a:bodyPr wrap="square">
            <a:spAutoFit/>
          </a:bodyPr>
          <a:lstStyle/>
          <a:p>
            <a:r>
              <a:rPr lang="en-GB" sz="800" dirty="0" err="1">
                <a:solidFill>
                  <a:schemeClr val="tx1">
                    <a:lumMod val="50000"/>
                    <a:lumOff val="50000"/>
                  </a:schemeClr>
                </a:solidFill>
              </a:rPr>
              <a:t>Bron</a:t>
            </a:r>
            <a:r>
              <a:rPr lang="en-GB" sz="800" dirty="0">
                <a:solidFill>
                  <a:schemeClr val="tx1">
                    <a:lumMod val="50000"/>
                    <a:lumOff val="50000"/>
                  </a:schemeClr>
                </a:solidFill>
              </a:rPr>
              <a:t>: https://citaty-slavnych.sk/autori/ayman-al-zawahiri/</a:t>
            </a:r>
            <a:endParaRPr lang="nl-NL" sz="800" dirty="0">
              <a:solidFill>
                <a:schemeClr val="tx1">
                  <a:lumMod val="50000"/>
                  <a:lumOff val="50000"/>
                </a:schemeClr>
              </a:solidFill>
            </a:endParaRPr>
          </a:p>
        </p:txBody>
      </p:sp>
      <p:sp>
        <p:nvSpPr>
          <p:cNvPr id="19" name="Tekstvak 18">
            <a:extLst>
              <a:ext uri="{FF2B5EF4-FFF2-40B4-BE49-F238E27FC236}">
                <a16:creationId xmlns:a16="http://schemas.microsoft.com/office/drawing/2014/main" id="{6D0D9911-B7D3-4CAE-BA29-F8C83A767C05}"/>
              </a:ext>
            </a:extLst>
          </p:cNvPr>
          <p:cNvSpPr txBox="1"/>
          <p:nvPr/>
        </p:nvSpPr>
        <p:spPr>
          <a:xfrm>
            <a:off x="6300599" y="6137290"/>
            <a:ext cx="1395603" cy="215444"/>
          </a:xfrm>
          <a:prstGeom prst="rect">
            <a:avLst/>
          </a:prstGeom>
          <a:noFill/>
        </p:spPr>
        <p:txBody>
          <a:bodyPr wrap="square">
            <a:spAutoFit/>
          </a:bodyPr>
          <a:lstStyle/>
          <a:p>
            <a:pPr algn="ctr"/>
            <a:r>
              <a:rPr lang="en-GB" sz="800" dirty="0" err="1">
                <a:solidFill>
                  <a:schemeClr val="tx1">
                    <a:lumMod val="50000"/>
                    <a:lumOff val="50000"/>
                  </a:schemeClr>
                </a:solidFill>
              </a:rPr>
              <a:t>Bron</a:t>
            </a:r>
            <a:r>
              <a:rPr lang="en-GB" sz="800" dirty="0">
                <a:solidFill>
                  <a:schemeClr val="tx1">
                    <a:lumMod val="50000"/>
                    <a:lumOff val="50000"/>
                  </a:schemeClr>
                </a:solidFill>
              </a:rPr>
              <a:t>: alchetron.com</a:t>
            </a:r>
            <a:endParaRPr lang="nl-NL" sz="800" dirty="0">
              <a:solidFill>
                <a:schemeClr val="tx1">
                  <a:lumMod val="50000"/>
                  <a:lumOff val="50000"/>
                </a:schemeClr>
              </a:solidFill>
            </a:endParaRPr>
          </a:p>
        </p:txBody>
      </p:sp>
      <p:pic>
        <p:nvPicPr>
          <p:cNvPr id="1026" name="Picture 2" descr="Ayman al-Zawahiri citáty | Citáty slávnych osobností">
            <a:extLst>
              <a:ext uri="{FF2B5EF4-FFF2-40B4-BE49-F238E27FC236}">
                <a16:creationId xmlns:a16="http://schemas.microsoft.com/office/drawing/2014/main" id="{334563B4-B3C6-4B89-B4F1-D1A8D1591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05" t="3932" b="7801"/>
          <a:stretch/>
        </p:blipFill>
        <p:spPr bwMode="auto">
          <a:xfrm>
            <a:off x="3675509" y="3077311"/>
            <a:ext cx="1626350" cy="1917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reivik | Anders Behring Breivik. Bildet fra fra 2009. | Oslo  politidistrikt | Flickr">
            <a:extLst>
              <a:ext uri="{FF2B5EF4-FFF2-40B4-BE49-F238E27FC236}">
                <a16:creationId xmlns:a16="http://schemas.microsoft.com/office/drawing/2014/main" id="{8271CDE1-7753-4344-B1DD-399A9D1BC2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39" t="7682" r="5174" b="11023"/>
          <a:stretch/>
        </p:blipFill>
        <p:spPr bwMode="auto">
          <a:xfrm>
            <a:off x="6267507" y="3069626"/>
            <a:ext cx="1551628" cy="1917480"/>
          </a:xfrm>
          <a:prstGeom prst="rect">
            <a:avLst/>
          </a:prstGeom>
          <a:noFill/>
          <a:extLst>
            <a:ext uri="{909E8E84-426E-40DD-AFC4-6F175D3DCCD1}">
              <a14:hiddenFill xmlns:a14="http://schemas.microsoft.com/office/drawing/2010/main">
                <a:solidFill>
                  <a:srgbClr val="FFFFFF"/>
                </a:solidFill>
              </a14:hiddenFill>
            </a:ext>
          </a:extLst>
        </p:spPr>
      </p:pic>
      <p:sp>
        <p:nvSpPr>
          <p:cNvPr id="18" name="Текстово поле 8">
            <a:extLst>
              <a:ext uri="{FF2B5EF4-FFF2-40B4-BE49-F238E27FC236}">
                <a16:creationId xmlns:a16="http://schemas.microsoft.com/office/drawing/2014/main" id="{97193723-DBB3-4364-81A2-60FEB79CB77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2341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29"/>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5" grpId="0"/>
      <p:bldP spid="26" grpId="0"/>
      <p:bldP spid="28" grpId="0"/>
      <p:bldP spid="29" grpId="0"/>
      <p:bldP spid="30"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(2)</a:t>
            </a:r>
          </a:p>
        </p:txBody>
      </p:sp>
      <p:sp>
        <p:nvSpPr>
          <p:cNvPr id="6" name="Slide Number Placeholder 5"/>
          <p:cNvSpPr>
            <a:spLocks noGrp="1"/>
          </p:cNvSpPr>
          <p:nvPr>
            <p:ph type="sldNum" sz="quarter" idx="12"/>
          </p:nvPr>
        </p:nvSpPr>
        <p:spPr/>
        <p:txBody>
          <a:bodyPr/>
          <a:lstStyle/>
          <a:p>
            <a:fld id="{CB318F78-A315-46C9-8B3F-2431B4397D31}" type="slidenum">
              <a:rPr lang="en-US" smtClean="0"/>
              <a:t>5</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157834841"/>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6740</TotalTime>
  <Words>5752</Words>
  <Application>Microsoft Office PowerPoint</Application>
  <PresentationFormat>Diavoorstelling (4:3)</PresentationFormat>
  <Paragraphs>645</Paragraphs>
  <Slides>33</Slides>
  <Notes>33</Notes>
  <HiddenSlides>1</HiddenSlides>
  <MMClips>4</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33</vt:i4>
      </vt:variant>
    </vt:vector>
  </HeadingPairs>
  <TitlesOfParts>
    <vt:vector size="45" baseType="lpstr">
      <vt:lpstr>Arial</vt:lpstr>
      <vt:lpstr>Arimo</vt:lpstr>
      <vt:lpstr>Avenir Roman</vt:lpstr>
      <vt:lpstr>Bellota Regular</vt:lpstr>
      <vt:lpstr>Calibri</vt:lpstr>
      <vt:lpstr>Ink Free</vt:lpstr>
      <vt:lpstr>Open Sans</vt:lpstr>
      <vt:lpstr>OpenSansRegular</vt:lpstr>
      <vt:lpstr>Roboto</vt:lpstr>
      <vt:lpstr>TimesDigitalW04-Regular</vt:lpstr>
      <vt:lpstr>Verdana</vt:lpstr>
      <vt:lpstr>1_Office Theme</vt:lpstr>
      <vt:lpstr>Kritisch denken</vt:lpstr>
      <vt:lpstr>PowerPoint-presentatie</vt:lpstr>
      <vt:lpstr>Programma</vt:lpstr>
      <vt:lpstr>1. Inleiding</vt:lpstr>
      <vt:lpstr>Inleiding (2)</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Triggerfactormodel</vt:lpstr>
      <vt:lpstr>Vier types geradicaliseerden</vt:lpstr>
      <vt:lpstr>PowerPoint-presentatie</vt:lpstr>
      <vt:lpstr>3. Kritisch denken</vt:lpstr>
      <vt:lpstr>4. Kritisch denken: Oefening 1</vt:lpstr>
      <vt:lpstr>Kritisch denken: Oefening 1</vt:lpstr>
      <vt:lpstr>Kritisch denken: Oefening 2 </vt:lpstr>
      <vt:lpstr>Kritisch denken: Oefening 2</vt:lpstr>
      <vt:lpstr>Oefening  (eigen keuze)</vt:lpstr>
      <vt:lpstr>5. Best practices voor preventie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421</cp:revision>
  <dcterms:created xsi:type="dcterms:W3CDTF">2019-11-19T08:31:20Z</dcterms:created>
  <dcterms:modified xsi:type="dcterms:W3CDTF">2021-08-19T13:12:08Z</dcterms:modified>
</cp:coreProperties>
</file>