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66" r:id="rId2"/>
    <p:sldId id="275" r:id="rId3"/>
    <p:sldId id="517" r:id="rId4"/>
    <p:sldId id="602" r:id="rId5"/>
    <p:sldId id="601" r:id="rId6"/>
    <p:sldId id="279" r:id="rId7"/>
    <p:sldId id="520" r:id="rId8"/>
    <p:sldId id="559" r:id="rId9"/>
    <p:sldId id="560" r:id="rId10"/>
    <p:sldId id="281" r:id="rId11"/>
    <p:sldId id="561" r:id="rId12"/>
    <p:sldId id="283" r:id="rId13"/>
    <p:sldId id="284" r:id="rId14"/>
    <p:sldId id="564" r:id="rId15"/>
    <p:sldId id="565" r:id="rId16"/>
    <p:sldId id="566" r:id="rId17"/>
    <p:sldId id="567" r:id="rId18"/>
    <p:sldId id="286" r:id="rId19"/>
    <p:sldId id="569" r:id="rId20"/>
    <p:sldId id="607" r:id="rId21"/>
    <p:sldId id="573" r:id="rId22"/>
    <p:sldId id="574" r:id="rId23"/>
    <p:sldId id="582" r:id="rId24"/>
    <p:sldId id="599" r:id="rId25"/>
    <p:sldId id="354" r:id="rId26"/>
    <p:sldId id="598" r:id="rId27"/>
    <p:sldId id="552" r:id="rId28"/>
    <p:sldId id="553" r:id="rId29"/>
    <p:sldId id="462" r:id="rId30"/>
    <p:sldId id="463" r:id="rId31"/>
    <p:sldId id="603" r:id="rId32"/>
    <p:sldId id="357" r:id="rId33"/>
    <p:sldId id="369" r:id="rId34"/>
    <p:sldId id="465" r:id="rId35"/>
    <p:sldId id="606" r:id="rId36"/>
    <p:sldId id="596" r:id="rId37"/>
    <p:sldId id="604" r:id="rId38"/>
    <p:sldId id="597" r:id="rId39"/>
    <p:sldId id="469" r:id="rId40"/>
    <p:sldId id="301" r:id="rId41"/>
    <p:sldId id="5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Onderdelinden" initials="CO" lastIdx="1" clrIdx="0">
    <p:extLst>
      <p:ext uri="{19B8F6BF-5375-455C-9EA6-DF929625EA0E}">
        <p15:presenceInfo xmlns:p15="http://schemas.microsoft.com/office/powerpoint/2012/main" userId="f4e5822e236d77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0B1"/>
    <a:srgbClr val="032C45"/>
    <a:srgbClr val="69B6E1"/>
    <a:srgbClr val="E6F3FA"/>
    <a:srgbClr val="79BDE4"/>
    <a:srgbClr val="084092"/>
    <a:srgbClr val="FF7575"/>
    <a:srgbClr val="6684D0"/>
    <a:srgbClr val="347C70"/>
    <a:srgbClr val="006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58947" autoAdjust="0"/>
  </p:normalViewPr>
  <p:slideViewPr>
    <p:cSldViewPr>
      <p:cViewPr varScale="1">
        <p:scale>
          <a:sx n="64" d="100"/>
          <a:sy n="64" d="100"/>
        </p:scale>
        <p:origin x="178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custT="1">
        <dgm:style>
          <a:lnRef idx="2">
            <a:schemeClr val="accent2"/>
          </a:lnRef>
          <a:fillRef idx="1">
            <a:schemeClr val="lt1"/>
          </a:fillRef>
          <a:effectRef idx="0">
            <a:schemeClr val="accent2"/>
          </a:effectRef>
          <a:fontRef idx="minor">
            <a:schemeClr val="dk1"/>
          </a:fontRef>
        </dgm:style>
      </dgm:prSet>
      <dgm:spPr>
        <a:ln w="6350"/>
      </dgm:spPr>
      <dgm:t>
        <a:bodyPr/>
        <a:lstStyle/>
        <a:p>
          <a:r>
            <a:rPr lang="nl-NL" sz="1300" noProof="0" dirty="0"/>
            <a:t>7 workshops</a:t>
          </a:r>
        </a:p>
      </dgm:t>
    </dgm:pt>
    <dgm:pt modelId="{67B047AC-5AE9-4250-9D9D-D73FBAE422FB}" type="parTrans" cxnId="{90506768-F10F-49F3-9433-F4709B2846B4}">
      <dgm:prSet/>
      <dgm:spPr/>
      <dgm:t>
        <a:bodyPr/>
        <a:lstStyle/>
        <a:p>
          <a:endParaRPr lang="bg-BG" sz="1300"/>
        </a:p>
      </dgm:t>
    </dgm:pt>
    <dgm:pt modelId="{454B882B-B4B3-4397-B241-18A1CBB645F5}" type="sibTrans" cxnId="{90506768-F10F-49F3-9433-F4709B2846B4}">
      <dgm:prSet/>
      <dgm:spPr/>
      <dgm:t>
        <a:bodyPr/>
        <a:lstStyle/>
        <a:p>
          <a:endParaRPr lang="bg-BG" sz="1300"/>
        </a:p>
      </dgm:t>
    </dgm:pt>
    <dgm:pt modelId="{09F9ABEF-B2BF-4A07-8BE5-90EA9C05A4EB}">
      <dgm:prSet phldrT="[Текст]" custT="1">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sz="1300" noProof="0" dirty="0"/>
            <a:t>Versterken individu</a:t>
          </a:r>
        </a:p>
      </dgm:t>
    </dgm:pt>
    <dgm:pt modelId="{B5CF837E-6209-478F-821D-AD64B7DB5A1B}" type="parTrans" cxnId="{89D8AE80-50B2-43BB-ABC4-82DDAE79D83A}">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sz="1300" noProof="0" dirty="0"/>
        </a:p>
      </dgm:t>
    </dgm:pt>
    <dgm:pt modelId="{154EDBDF-281A-4167-87B4-8F17F0FBD233}" type="sibTrans" cxnId="{89D8AE80-50B2-43BB-ABC4-82DDAE79D83A}">
      <dgm:prSet/>
      <dgm:spPr/>
      <dgm:t>
        <a:bodyPr/>
        <a:lstStyle/>
        <a:p>
          <a:endParaRPr lang="bg-BG" sz="1300"/>
        </a:p>
      </dgm:t>
    </dgm:pt>
    <dgm:pt modelId="{40A2E41F-ABE3-4D51-B18A-5C56588AD171}">
      <dgm:prSet phldrT="[Текст]" custT="1">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sz="1300" noProof="0" dirty="0"/>
            <a:t>Coaching en ouderschap</a:t>
          </a:r>
        </a:p>
      </dgm:t>
    </dgm:pt>
    <dgm:pt modelId="{BB19E469-E94A-4068-987F-72537B5F4E6D}" type="parTrans" cxnId="{B9F8F689-70E3-40B3-9CC4-C3AC76B3D5AE}">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sz="1300" noProof="0" dirty="0"/>
        </a:p>
      </dgm:t>
    </dgm:pt>
    <dgm:pt modelId="{26A76DF0-AB15-46EC-92AD-2F7A9C175DC8}" type="sibTrans" cxnId="{B9F8F689-70E3-40B3-9CC4-C3AC76B3D5AE}">
      <dgm:prSet/>
      <dgm:spPr/>
      <dgm:t>
        <a:bodyPr/>
        <a:lstStyle/>
        <a:p>
          <a:endParaRPr lang="bg-BG" sz="1300"/>
        </a:p>
      </dgm:t>
    </dgm:pt>
    <dgm:pt modelId="{AC4F34C2-CEE4-4B47-AA9F-42894A27C7E1}">
      <dgm:prSet phldrT="[Текст]" custT="1">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sz="1300" noProof="0" dirty="0"/>
            <a:t>Kritisch denken</a:t>
          </a:r>
        </a:p>
      </dgm:t>
    </dgm:pt>
    <dgm:pt modelId="{5354FDFA-52C1-4D5E-81A9-86DD5BDC258F}" type="parTrans" cxnId="{76DD1A95-BD0D-44B2-A67C-7E984DA4D8DC}">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sz="1300" noProof="0" dirty="0"/>
        </a:p>
      </dgm:t>
    </dgm:pt>
    <dgm:pt modelId="{4C331381-3932-43CD-A9F0-AFE94B49D441}" type="sibTrans" cxnId="{76DD1A95-BD0D-44B2-A67C-7E984DA4D8DC}">
      <dgm:prSet/>
      <dgm:spPr/>
      <dgm:t>
        <a:bodyPr/>
        <a:lstStyle/>
        <a:p>
          <a:endParaRPr lang="bg-BG" sz="1300"/>
        </a:p>
      </dgm:t>
    </dgm:pt>
    <dgm:pt modelId="{A53A0010-F5D8-47BA-AFC4-0B143B3500FD}">
      <dgm:prSet phldrT="[Текст]" custT="1">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sz="1300" noProof="0" dirty="0"/>
            <a:t>Versterken gemeenschap</a:t>
          </a:r>
        </a:p>
      </dgm:t>
    </dgm:pt>
    <dgm:pt modelId="{BC4EC194-9265-428A-9048-D28D99F7F0EE}" type="parTrans" cxnId="{409182A5-65D4-4B96-AC61-B1BCC8CD9400}">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sz="1300" noProof="0" dirty="0"/>
        </a:p>
      </dgm:t>
    </dgm:pt>
    <dgm:pt modelId="{0EF5FB30-CD44-46A6-8524-A4539E296BEB}" type="sibTrans" cxnId="{409182A5-65D4-4B96-AC61-B1BCC8CD9400}">
      <dgm:prSet/>
      <dgm:spPr/>
      <dgm:t>
        <a:bodyPr/>
        <a:lstStyle/>
        <a:p>
          <a:endParaRPr lang="bg-BG" sz="1300"/>
        </a:p>
      </dgm:t>
    </dgm:pt>
    <dgm:pt modelId="{FAD44CEE-8D1B-4297-A050-B08635A8E238}">
      <dgm:prSet phldrT="[Текст]" custT="1">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r>
            <a:rPr lang="nl-NL" sz="1300" noProof="0" dirty="0"/>
            <a:t>Overheidsoptreden</a:t>
          </a:r>
        </a:p>
      </dgm:t>
    </dgm:pt>
    <dgm:pt modelId="{89B24F05-2335-4029-B3E2-2240874102AE}" type="parTrans" cxnId="{C4C0C65E-4E1B-4375-8187-5CE7B5BC02F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nl-NL" sz="1300" noProof="0" dirty="0"/>
        </a:p>
      </dgm:t>
    </dgm:pt>
    <dgm:pt modelId="{69415AC5-28F2-4AF2-A1BA-837FD53BA55F}" type="sibTrans" cxnId="{C4C0C65E-4E1B-4375-8187-5CE7B5BC02F2}">
      <dgm:prSet/>
      <dgm:spPr/>
      <dgm:t>
        <a:bodyPr/>
        <a:lstStyle/>
        <a:p>
          <a:endParaRPr lang="bg-BG" sz="1300"/>
        </a:p>
      </dgm:t>
    </dgm:pt>
    <dgm:pt modelId="{32C88652-3E9B-4DE4-801A-CB6156919216}">
      <dgm:prSet phldrT="[Текст]" custT="1">
        <dgm:style>
          <a:lnRef idx="2">
            <a:schemeClr val="accent5">
              <a:shade val="50000"/>
            </a:schemeClr>
          </a:lnRef>
          <a:fillRef idx="1">
            <a:schemeClr val="accent5"/>
          </a:fillRef>
          <a:effectRef idx="0">
            <a:schemeClr val="accent5"/>
          </a:effectRef>
          <a:fontRef idx="minor">
            <a:schemeClr val="lt1"/>
          </a:fontRef>
        </dgm:style>
      </dgm:prSet>
      <dgm:spPr>
        <a:ln w="6350"/>
      </dgm:spPr>
      <dgm:t>
        <a:bodyPr/>
        <a:lstStyle/>
        <a:p>
          <a:r>
            <a:rPr lang="nl-NL" sz="1300" noProof="0" dirty="0"/>
            <a:t>Omgaan met boosheid</a:t>
          </a:r>
        </a:p>
      </dgm:t>
    </dgm:pt>
    <dgm:pt modelId="{CFA07B40-0A76-4EEF-935E-0B9A5F64831F}" type="parTrans" cxnId="{29D31393-635C-4457-BFD6-418031BEB423}">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nl-NL" sz="1300" noProof="0" dirty="0"/>
        </a:p>
      </dgm:t>
    </dgm:pt>
    <dgm:pt modelId="{98CFE5ED-AA75-416D-A6E3-725751EE65C5}" type="sibTrans" cxnId="{29D31393-635C-4457-BFD6-418031BEB423}">
      <dgm:prSet/>
      <dgm:spPr/>
      <dgm:t>
        <a:bodyPr/>
        <a:lstStyle/>
        <a:p>
          <a:endParaRPr lang="bg-BG" sz="1300"/>
        </a:p>
      </dgm:t>
    </dgm:pt>
    <dgm:pt modelId="{8C9D3A07-DD02-49C1-90C1-CE0B6AD9C020}">
      <dgm:prSet phldrT="[Текст]" custT="1">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sz="1300" noProof="0" dirty="0"/>
            <a:t>Narratieven en identiteit</a:t>
          </a:r>
        </a:p>
      </dgm:t>
    </dgm:pt>
    <dgm:pt modelId="{14D6DE97-6EA6-4AD1-88E9-2B619A6861A6}" type="parTrans" cxnId="{DC6AF105-0F5B-4019-8BCF-BDD52806AC3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sz="1300" noProof="0" dirty="0"/>
        </a:p>
      </dgm:t>
    </dgm:pt>
    <dgm:pt modelId="{E180E9E8-8C69-4D10-AFF5-218FFE9447A7}" type="sibTrans" cxnId="{DC6AF105-0F5B-4019-8BCF-BDD52806AC3B}">
      <dgm:prSet/>
      <dgm:spPr/>
      <dgm:t>
        <a:bodyPr/>
        <a:lstStyle/>
        <a:p>
          <a:endParaRPr lang="bg-BG" sz="1300"/>
        </a:p>
      </dgm:t>
    </dgm:pt>
    <dgm:pt modelId="{2FA50617-274B-4A05-A624-9EF6FBF155D6}">
      <dgm:prSet phldrT="[Текст]" custT="1">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sz="1300" noProof="0" dirty="0"/>
            <a:t>Constructief discussiëren</a:t>
          </a:r>
        </a:p>
      </dgm:t>
    </dgm:pt>
    <dgm:pt modelId="{379192E5-61A0-4A64-B468-CD4B9AD57720}" type="parTrans" cxnId="{6DFB85E6-D767-4E1C-84A5-351A25D8277F}">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sz="1300" noProof="0" dirty="0"/>
        </a:p>
      </dgm:t>
    </dgm:pt>
    <dgm:pt modelId="{A059176A-EB26-409E-8B08-6BFB16D5062A}" type="sibTrans" cxnId="{6DFB85E6-D767-4E1C-84A5-351A25D8277F}">
      <dgm:prSet/>
      <dgm:spPr/>
      <dgm:t>
        <a:bodyPr/>
        <a:lstStyle/>
        <a:p>
          <a:endParaRPr lang="bg-BG" sz="1300"/>
        </a:p>
      </dgm:t>
    </dgm:pt>
    <dgm:pt modelId="{E206CC4B-3BBF-46E4-9A4B-DEC67CDB2521}">
      <dgm:prSet phldrT="[Текст]" custT="1">
        <dgm:style>
          <a:lnRef idx="2">
            <a:schemeClr val="accent4">
              <a:shade val="50000"/>
            </a:schemeClr>
          </a:lnRef>
          <a:fillRef idx="1">
            <a:schemeClr val="accent4"/>
          </a:fillRef>
          <a:effectRef idx="0">
            <a:schemeClr val="accent4"/>
          </a:effectRef>
          <a:fontRef idx="minor">
            <a:schemeClr val="lt1"/>
          </a:fontRef>
        </dgm:style>
      </dgm:prSet>
      <dgm:spPr>
        <a:ln w="6350"/>
      </dgm:spPr>
      <dgm:t>
        <a:bodyPr/>
        <a:lstStyle/>
        <a:p>
          <a:r>
            <a:rPr lang="nl-NL" sz="1300" noProof="0" dirty="0"/>
            <a:t>Conflicthantering</a:t>
          </a:r>
        </a:p>
      </dgm:t>
    </dgm:pt>
    <dgm:pt modelId="{EBBAAE07-4105-4D1E-9450-784A749575FD}" type="parTrans" cxnId="{5F77E642-6402-4892-BCBC-657F275B302F}">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nl-NL" sz="1300" noProof="0" dirty="0"/>
        </a:p>
      </dgm:t>
    </dgm:pt>
    <dgm:pt modelId="{B34881EF-91B0-4F0E-A693-BB2E277B0699}" type="sibTrans" cxnId="{5F77E642-6402-4892-BCBC-657F275B302F}">
      <dgm:prSet/>
      <dgm:spPr/>
      <dgm:t>
        <a:bodyPr/>
        <a:lstStyle/>
        <a:p>
          <a:endParaRPr lang="bg-BG" sz="1300"/>
        </a:p>
      </dgm:t>
    </dgm:pt>
    <dgm:pt modelId="{70AD3DE8-C3E7-4DA4-9DD2-28C856F61735}">
      <dgm:prSet phldrT="[Текст]"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nl-NL" sz="1300" noProof="0" dirty="0"/>
            <a:t>Proportionele overheidsreactie</a:t>
          </a:r>
        </a:p>
      </dgm:t>
    </dgm:pt>
    <dgm:pt modelId="{1157283B-11A0-4E51-A396-6E89AC9314EC}" type="parTrans" cxnId="{C769C8BF-B8A9-4314-BDD2-75E1F1AC12E9}">
      <dgm:prSet custT="1">
        <dgm:style>
          <a:lnRef idx="2">
            <a:schemeClr val="accent3">
              <a:shade val="50000"/>
            </a:schemeClr>
          </a:lnRef>
          <a:fillRef idx="1">
            <a:schemeClr val="accent3"/>
          </a:fillRef>
          <a:effectRef idx="0">
            <a:schemeClr val="accent3"/>
          </a:effectRef>
          <a:fontRef idx="minor">
            <a:schemeClr val="lt1"/>
          </a:fontRef>
        </dgm:style>
      </dgm:prSet>
      <dgm:spPr>
        <a:ln w="6350"/>
      </dgm:spPr>
      <dgm:t>
        <a:bodyPr/>
        <a:lstStyle/>
        <a:p>
          <a:endParaRPr lang="nl-NL" sz="1300" noProof="0" dirty="0"/>
        </a:p>
      </dgm:t>
    </dgm:pt>
    <dgm:pt modelId="{18E1ADA6-3087-4470-B564-8CE1487DCD05}" type="sibTrans" cxnId="{C769C8BF-B8A9-4314-BDD2-75E1F1AC12E9}">
      <dgm:prSet/>
      <dgm:spPr/>
      <dgm:t>
        <a:bodyPr/>
        <a:lstStyle/>
        <a:p>
          <a:endParaRPr lang="bg-BG" sz="1300"/>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custScaleX="115408">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custScaleX="115408">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custScaleX="115408">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5" qsCatId="simple" csTypeId="urn:microsoft.com/office/officeart/2005/8/colors/colorful3" csCatId="colorful" phldr="1"/>
      <dgm:spPr/>
    </dgm:pt>
    <dgm:pt modelId="{EE08189B-9319-4DB3-916F-71B0975BEE5F}">
      <dgm:prSet phldrT="[Tekst]"/>
      <dgm:spPr>
        <a:solidFill>
          <a:srgbClr val="0081E2"/>
        </a:solidFill>
      </dgm:spPr>
      <dgm:t>
        <a:bodyPr/>
        <a:lstStyle/>
        <a:p>
          <a:r>
            <a:rPr lang="nl-NL" noProof="0" dirty="0"/>
            <a:t>Activisme</a:t>
          </a:r>
        </a:p>
      </dgm:t>
    </dgm:pt>
    <dgm:pt modelId="{08011D04-F600-4DED-9725-C145ABE9233D}" type="parTrans" cxnId="{BDD5A39D-9BCB-4F30-8F3C-BEABBD52635F}">
      <dgm:prSet/>
      <dgm:spPr/>
      <dgm:t>
        <a:bodyPr/>
        <a:lstStyle/>
        <a:p>
          <a:endParaRPr lang="nl-NL" noProof="0" dirty="0"/>
        </a:p>
      </dgm:t>
    </dgm:pt>
    <dgm:pt modelId="{DC40A789-26AA-450F-A53E-0C951985243D}" type="sibTrans" cxnId="{BDD5A39D-9BCB-4F30-8F3C-BEABBD52635F}">
      <dgm:prSet/>
      <dgm:spPr/>
      <dgm:t>
        <a:bodyPr/>
        <a:lstStyle/>
        <a:p>
          <a:endParaRPr lang="nl-NL" noProof="0" dirty="0"/>
        </a:p>
      </dgm:t>
    </dgm:pt>
    <dgm:pt modelId="{74C5CB35-9529-42D3-AC54-531F67E188E7}">
      <dgm:prSet phldrT="[Tekst]"/>
      <dgm:spPr>
        <a:solidFill>
          <a:srgbClr val="0046D2"/>
        </a:solidFill>
      </dgm:spPr>
      <dgm:t>
        <a:bodyPr/>
        <a:lstStyle/>
        <a:p>
          <a:r>
            <a:rPr lang="nl-NL" noProof="0" dirty="0"/>
            <a:t>Extremisme</a:t>
          </a:r>
        </a:p>
      </dgm:t>
    </dgm:pt>
    <dgm:pt modelId="{864C795A-64E5-4963-939D-25E176DBE76F}" type="parTrans" cxnId="{CE412A96-9486-4446-A3D8-4960293AE921}">
      <dgm:prSet/>
      <dgm:spPr/>
      <dgm:t>
        <a:bodyPr/>
        <a:lstStyle/>
        <a:p>
          <a:endParaRPr lang="nl-NL" noProof="0" dirty="0"/>
        </a:p>
      </dgm:t>
    </dgm:pt>
    <dgm:pt modelId="{B6EA34E2-E80A-4A5E-95A6-FEC6DD3391BE}" type="sibTrans" cxnId="{CE412A96-9486-4446-A3D8-4960293AE921}">
      <dgm:prSet/>
      <dgm:spPr/>
      <dgm:t>
        <a:bodyPr/>
        <a:lstStyle/>
        <a:p>
          <a:endParaRPr lang="nl-NL" noProof="0" dirty="0"/>
        </a:p>
      </dgm:t>
    </dgm:pt>
    <dgm:pt modelId="{642E41CF-7B9D-490A-81AC-5BFCDAC3754A}">
      <dgm:prSet phldrT="[Tekst]"/>
      <dgm:spPr>
        <a:solidFill>
          <a:srgbClr val="1E2F60"/>
        </a:solidFill>
      </dgm:spPr>
      <dgm:t>
        <a:bodyPr/>
        <a:lstStyle/>
        <a:p>
          <a:r>
            <a:rPr lang="nl-NL" noProof="0" dirty="0"/>
            <a:t>Terrorisme</a:t>
          </a:r>
        </a:p>
      </dgm:t>
    </dgm:pt>
    <dgm:pt modelId="{CE7C29A1-A1E7-41E3-8CEC-D3621E311718}" type="parTrans" cxnId="{DC129434-BC12-42F4-983C-81BB0981FC5D}">
      <dgm:prSet/>
      <dgm:spPr/>
      <dgm:t>
        <a:bodyPr/>
        <a:lstStyle/>
        <a:p>
          <a:endParaRPr lang="nl-NL" noProof="0" dirty="0"/>
        </a:p>
      </dgm:t>
    </dgm:pt>
    <dgm:pt modelId="{216DFCCA-E31F-45A7-9F35-543A2F4A44DE}" type="sibTrans" cxnId="{DC129434-BC12-42F4-983C-81BB0981FC5D}">
      <dgm:prSet/>
      <dgm:spPr/>
      <dgm:t>
        <a:bodyPr/>
        <a:lstStyle/>
        <a:p>
          <a:endParaRPr lang="nl-NL" noProof="0" dirty="0"/>
        </a:p>
      </dgm:t>
    </dgm:pt>
    <dgm:pt modelId="{782537E3-4C85-4D3E-9ADA-EE238DC9903D}">
      <dgm:prSet/>
      <dgm:spPr/>
      <dgm:t>
        <a:bodyPr/>
        <a:lstStyle/>
        <a:p>
          <a:r>
            <a:rPr lang="nl-NL" noProof="0" dirty="0"/>
            <a:t>Gewelddadig extremisme</a:t>
          </a:r>
        </a:p>
      </dgm:t>
    </dgm:pt>
    <dgm:pt modelId="{85D68EDF-E4CA-478D-9653-A9D596AECD76}" type="parTrans" cxnId="{BA1D6472-B170-4D29-9392-C88E7B6A2EC6}">
      <dgm:prSet/>
      <dgm:spPr/>
      <dgm:t>
        <a:bodyPr/>
        <a:lstStyle/>
        <a:p>
          <a:endParaRPr lang="nl-NL" noProof="0" dirty="0"/>
        </a:p>
      </dgm:t>
    </dgm:pt>
    <dgm:pt modelId="{8AC84649-BB4F-493C-9858-460493BBC777}" type="sibTrans" cxnId="{BA1D6472-B170-4D29-9392-C88E7B6A2EC6}">
      <dgm:prSet/>
      <dgm:spPr/>
      <dgm:t>
        <a:bodyPr/>
        <a:lstStyle/>
        <a:p>
          <a:endParaRPr lang="nl-NL" noProof="0" dirty="0"/>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pt>
  </dgm:ptLst>
  <dgm:cxnLst>
    <dgm:cxn modelId="{AFBAC609-8F61-4536-AB4A-C62C31C4497D}" type="presOf" srcId="{74C5CB35-9529-42D3-AC54-531F67E188E7}" destId="{1CC394C5-3ED3-4E29-AE6D-BCE728FD23CF}" srcOrd="0" destOrd="0" presId="urn:microsoft.com/office/officeart/2005/8/layout/chevron1"/>
    <dgm:cxn modelId="{DC129434-BC12-42F4-983C-81BB0981FC5D}" srcId="{3157C9C5-C907-463C-B839-1D3FC0BB396A}" destId="{642E41CF-7B9D-490A-81AC-5BFCDAC3754A}" srcOrd="3" destOrd="0" parTransId="{CE7C29A1-A1E7-41E3-8CEC-D3621E311718}" sibTransId="{216DFCCA-E31F-45A7-9F35-543A2F4A44DE}"/>
    <dgm:cxn modelId="{BA1D6472-B170-4D29-9392-C88E7B6A2EC6}" srcId="{3157C9C5-C907-463C-B839-1D3FC0BB396A}" destId="{782537E3-4C85-4D3E-9ADA-EE238DC9903D}" srcOrd="2" destOrd="0" parTransId="{85D68EDF-E4CA-478D-9653-A9D596AECD76}" sibTransId="{8AC84649-BB4F-493C-9858-460493BBC777}"/>
    <dgm:cxn modelId="{6A7F6C52-C3CD-4AD0-A0B5-A51777329DA5}" type="presOf" srcId="{EE08189B-9319-4DB3-916F-71B0975BEE5F}" destId="{B67F6482-2DD1-48B3-BA96-0E5D5B634D37}" srcOrd="0" destOrd="0" presId="urn:microsoft.com/office/officeart/2005/8/layout/chevron1"/>
    <dgm:cxn modelId="{5A946F94-2BEC-4945-86C5-3EA15D681BC9}" type="presOf" srcId="{642E41CF-7B9D-490A-81AC-5BFCDAC3754A}" destId="{5BBA16FD-FB9E-4A81-85DC-3DCD1A37CE7E}" srcOrd="0" destOrd="0" presId="urn:microsoft.com/office/officeart/2005/8/layout/chevron1"/>
    <dgm:cxn modelId="{CE412A96-9486-4446-A3D8-4960293AE921}" srcId="{3157C9C5-C907-463C-B839-1D3FC0BB396A}" destId="{74C5CB35-9529-42D3-AC54-531F67E188E7}" srcOrd="1" destOrd="0" parTransId="{864C795A-64E5-4963-939D-25E176DBE76F}" sibTransId="{B6EA34E2-E80A-4A5E-95A6-FEC6DD3391BE}"/>
    <dgm:cxn modelId="{BDD5A39D-9BCB-4F30-8F3C-BEABBD52635F}" srcId="{3157C9C5-C907-463C-B839-1D3FC0BB396A}" destId="{EE08189B-9319-4DB3-916F-71B0975BEE5F}" srcOrd="0" destOrd="0" parTransId="{08011D04-F600-4DED-9725-C145ABE9233D}" sibTransId="{DC40A789-26AA-450F-A53E-0C951985243D}"/>
    <dgm:cxn modelId="{009A0EC5-FF43-4BF6-BF23-73219A8AD348}" type="presOf" srcId="{3157C9C5-C907-463C-B839-1D3FC0BB396A}" destId="{2623A817-1931-4D85-8EA1-8E64B0B741C3}"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en-GB" dirty="0"/>
            <a:t>Single issue</a:t>
          </a:r>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GB" dirty="0" err="1"/>
            <a:t>Religieus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Extreem</a:t>
          </a:r>
          <a:r>
            <a:rPr lang="en-GB" dirty="0"/>
            <a:t> </a:t>
          </a:r>
          <a:r>
            <a:rPr lang="en-GB" dirty="0" err="1"/>
            <a:t>rechts</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a:t>Extreem</a:t>
          </a:r>
          <a:r>
            <a:rPr lang="en-GB" dirty="0"/>
            <a:t> links </a:t>
          </a:r>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err="1"/>
            <a:t>Nationaal</a:t>
          </a:r>
          <a:r>
            <a:rPr lang="en-GB" dirty="0"/>
            <a:t> </a:t>
          </a:r>
          <a:r>
            <a:rPr lang="en-GB" dirty="0" err="1"/>
            <a:t>separatistisch</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pt>
    <dgm:pt modelId="{8DBA5E0A-C6F2-405F-BD7A-DA685741DFA0}" type="pres">
      <dgm:prSet presAssocID="{19FD1053-2961-40F5-9280-E54075F88DBF}" presName="node" presStyleLbl="node1" presStyleIdx="0" presStyleCnt="5">
        <dgm:presLayoutVars>
          <dgm:bulletEnabled val="1"/>
        </dgm:presLayoutVars>
      </dgm:prSet>
      <dgm:spPr/>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pt>
    <dgm:pt modelId="{E387F245-F053-4DF4-B799-62DB7BCAB40F}" type="pres">
      <dgm:prSet presAssocID="{55427464-9B12-4D64-9B73-A758B1056032}" presName="node" presStyleLbl="node1" presStyleIdx="1" presStyleCnt="5">
        <dgm:presLayoutVars>
          <dgm:bulletEnabled val="1"/>
        </dgm:presLayoutVars>
      </dgm:prSet>
      <dgm:spPr/>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pt>
    <dgm:pt modelId="{884ED2DC-34C5-4ACB-885E-A36440AEC6BF}" type="pres">
      <dgm:prSet presAssocID="{C0E38410-C941-4A18-8615-62073B728FE1}" presName="node" presStyleLbl="node1" presStyleIdx="2" presStyleCnt="5">
        <dgm:presLayoutVars>
          <dgm:bulletEnabled val="1"/>
        </dgm:presLayoutVars>
      </dgm:prSet>
      <dgm:spPr/>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pt>
    <dgm:pt modelId="{044406CB-E36D-47E5-899B-D18F62463399}" type="pres">
      <dgm:prSet presAssocID="{2943927C-5575-467F-8D1B-466AC3D23D2D}" presName="node" presStyleLbl="node1" presStyleIdx="3" presStyleCnt="5">
        <dgm:presLayoutVars>
          <dgm:bulletEnabled val="1"/>
        </dgm:presLayoutVars>
      </dgm:prSet>
      <dgm:spPr/>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pt>
    <dgm:pt modelId="{53EEA1CA-EEFF-4B62-AC32-AF0FFD2F57BA}" type="pres">
      <dgm:prSet presAssocID="{C4240E42-2F66-45CB-A0E8-BD44B1F003EE}" presName="node" presStyleLbl="node1" presStyleIdx="4" presStyleCnt="5">
        <dgm:presLayoutVars>
          <dgm:bulletEnabled val="1"/>
        </dgm:presLayoutVars>
      </dgm:prSet>
      <dgm:spPr/>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pt>
  </dgm:ptLst>
  <dgm:cxnLst>
    <dgm:cxn modelId="{36AB8A05-D32A-45AB-BFC1-8C81F8053ED5}" type="presOf" srcId="{2943927C-5575-467F-8D1B-466AC3D23D2D}" destId="{044406CB-E36D-47E5-899B-D18F62463399}"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7C56DC39-1033-481F-A769-82A45EADFA30}" srcId="{64FD9A55-A18B-4A52-973B-97113589379A}" destId="{19FD1053-2961-40F5-9280-E54075F88DBF}" srcOrd="0" destOrd="0" parTransId="{9FF0F144-4264-434D-87C8-11924C337AAF}" sibTransId="{E6D28C3E-C4C5-46B8-95A6-5DDA3D366BF4}"/>
    <dgm:cxn modelId="{FD4E1962-98D5-4C7B-91EB-0D90432C4BE9}" type="presOf" srcId="{19FD1053-2961-40F5-9280-E54075F88DBF}" destId="{8DBA5E0A-C6F2-405F-BD7A-DA685741DFA0}"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0844BD5A-F88E-4D6C-AA23-BC01E57BBC6F}" srcId="{64FD9A55-A18B-4A52-973B-97113589379A}" destId="{55427464-9B12-4D64-9B73-A758B1056032}" srcOrd="1" destOrd="0" parTransId="{AEBA85DB-F5D2-4532-B29B-E0077436375F}" sibTransId="{0A16A31C-F72A-47B8-BAA5-5F441BE8FF84}"/>
    <dgm:cxn modelId="{AEE66390-D2BD-4ED4-81A3-1F490699582F}" type="presOf" srcId="{55427464-9B12-4D64-9B73-A758B1056032}" destId="{E387F245-F053-4DF4-B799-62DB7BCAB40F}"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480ABABD-79AC-4B12-9DDE-8F36E54C1CA0}" type="presOf" srcId="{C7A7C8AA-FD66-44E3-A503-F05F55E08E85}" destId="{EE5FAF8A-5F2D-415B-8D28-CB97B9CA1382}"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61C485E1-8F61-410D-9916-5C9B81EFA4F1}" type="presOf" srcId="{64FD9A55-A18B-4A52-973B-97113589379A}" destId="{5743A84F-1920-4037-A751-52F429212BA4}"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err="1"/>
            <a:t>Gevoeligheid</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nl-NL" dirty="0"/>
            <a:t>Verkenning</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en-US" noProof="0" dirty="0" err="1"/>
            <a:t>Lidmaatschap</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nl-NL" dirty="0"/>
            <a:t>Actie</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pt>
  </dgm:ptLst>
  <dgm:cxnLst>
    <dgm:cxn modelId="{EE7C2306-824E-4130-9A27-F155CB30E80B}" type="presOf" srcId="{41E9FEFB-5972-4825-8DB9-4EF01BD28611}" destId="{70B12CCE-0890-497F-842E-FC581A53502D}"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A38F5A15-9D93-4B36-88FE-87210D719304}" srcId="{BA839B2E-E599-40DE-8AA5-264AE13B6CB8}" destId="{579C2F34-285E-45CD-944D-2B0026BFB7DF}" srcOrd="0" destOrd="0" parTransId="{C9659347-4321-4A9D-A2B3-B4D8BE680D4D}" sibTransId="{21DBFD77-178F-4E5C-9261-AA8011CB2130}"/>
    <dgm:cxn modelId="{D75C611C-911C-4821-BC30-59678375F83A}" srcId="{BA839B2E-E599-40DE-8AA5-264AE13B6CB8}" destId="{41E9FEFB-5972-4825-8DB9-4EF01BD28611}" srcOrd="1" destOrd="0" parTransId="{4A0A4AE6-96F2-4485-806F-59102588D767}" sibTransId="{B27A9CBA-1691-43C6-B684-E96D7109A81A}"/>
    <dgm:cxn modelId="{AD2A243F-B57A-4508-98E0-21CD606B8B18}" type="presOf" srcId="{5C3DA369-3016-412F-ACBA-4D6A095FD686}" destId="{0BBDE5A3-EEC2-46CA-9179-71BFA171A8F6}"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F7326557-5EEE-470C-BB46-931EEC095274}" srcId="{BA839B2E-E599-40DE-8AA5-264AE13B6CB8}" destId="{26AAF898-6576-4EA0-89CE-ED3ED3AF16DE}" srcOrd="2" destOrd="0" parTransId="{11A8CDBD-3829-4ECE-835B-CC28BD27D803}" sibTransId="{A6A1F9AA-24E3-49D3-B06F-07660BAEEBA2}"/>
    <dgm:cxn modelId="{CAA8FAAA-6C67-479A-88CE-5106003BB125}" type="presOf" srcId="{26AAF898-6576-4EA0-89CE-ED3ED3AF16DE}" destId="{4D63F513-59C4-403B-9677-9601A5E43789}"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a:ln w="6350">
          <a:solidFill>
            <a:schemeClr val="accent3">
              <a:lumMod val="75000"/>
            </a:schemeClr>
          </a:solidFill>
        </a:ln>
      </dgm:spPr>
      <dgm:t>
        <a:bodyPr/>
        <a:lstStyle/>
        <a:p>
          <a:r>
            <a:rPr lang="en-GB" sz="2000" dirty="0" err="1"/>
            <a:t>Radicalisering</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a:ln w="6350">
          <a:solidFill>
            <a:schemeClr val="accent3">
              <a:lumMod val="75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noProof="0" dirty="0" err="1"/>
            <a:t>Politiek</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a:ln w="6350">
          <a:solidFill>
            <a:schemeClr val="accent3">
              <a:lumMod val="75000"/>
            </a:schemeClr>
          </a:solidFill>
        </a:ln>
      </dgm:spPr>
      <dgm:t>
        <a:bodyPr/>
        <a:lstStyle/>
        <a:p>
          <a:r>
            <a:rPr lang="en-US" sz="2000" noProof="0" dirty="0" err="1"/>
            <a:t>Sociologisch</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a:ln w="6350">
          <a:solidFill>
            <a:schemeClr val="accent3">
              <a:lumMod val="75000"/>
            </a:schemeClr>
          </a:solidFill>
        </a:ln>
      </dgm:spPr>
      <dgm:t>
        <a:bodyPr/>
        <a:lstStyle/>
        <a:p>
          <a:r>
            <a:rPr lang="en-US" sz="2000" noProof="0" dirty="0" err="1"/>
            <a:t>Psychologisch</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a:ln w="6350">
          <a:solidFill>
            <a:schemeClr val="accent3">
              <a:lumMod val="75000"/>
            </a:schemeClr>
          </a:solidFill>
        </a:ln>
      </dgm:spPr>
      <dgm:t>
        <a:bodyPr/>
        <a:lstStyle/>
        <a:p>
          <a:r>
            <a:rPr lang="en-US" sz="2000" noProof="0" dirty="0" err="1"/>
            <a:t>Economisch</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pt>
    <dgm:pt modelId="{19CF4C96-FCA5-482F-AA95-D9589F411D24}" type="pres">
      <dgm:prSet presAssocID="{0019870D-D709-431C-A5CD-0AB29D834FAD}" presName="centerShape" presStyleLbl="node0" presStyleIdx="0" presStyleCnt="1" custScaleX="227946"/>
      <dgm:spPr/>
    </dgm:pt>
    <dgm:pt modelId="{CF8B6F7C-A46D-4351-AF7A-1B3C9BDD7911}" type="pres">
      <dgm:prSet presAssocID="{44BFE570-0B95-48E6-93BA-02BAAFA5A905}" presName="parTrans" presStyleLbl="sibTrans2D1" presStyleIdx="0" presStyleCnt="4" custAng="10800000"/>
      <dgm:spPr/>
    </dgm:pt>
    <dgm:pt modelId="{690E5B1A-E080-431E-98E7-AE379433B9F4}" type="pres">
      <dgm:prSet presAssocID="{44BFE570-0B95-48E6-93BA-02BAAFA5A905}" presName="connectorText" presStyleLbl="sibTrans2D1" presStyleIdx="0" presStyleCnt="4"/>
      <dgm:spPr/>
    </dgm:pt>
    <dgm:pt modelId="{4FEB0E7D-D201-4830-89D0-018947637ED2}" type="pres">
      <dgm:prSet presAssocID="{05EEC615-9A61-4237-A5AA-6B7E7A55B778}" presName="node" presStyleLbl="node1" presStyleIdx="0" presStyleCnt="4" custScaleX="191171">
        <dgm:presLayoutVars>
          <dgm:bulletEnabled val="1"/>
        </dgm:presLayoutVars>
      </dgm:prSet>
      <dgm:spPr/>
    </dgm:pt>
    <dgm:pt modelId="{9DBFBB1B-8F22-4AC1-8905-FBFC046628A4}" type="pres">
      <dgm:prSet presAssocID="{CD9C708B-58E3-4D71-9534-778751C759C1}" presName="parTrans" presStyleLbl="sibTrans2D1" presStyleIdx="1" presStyleCnt="4" custAng="10800000"/>
      <dgm:spPr/>
    </dgm:pt>
    <dgm:pt modelId="{9F53C05F-F294-4AB1-AABA-29A1013C7EA2}" type="pres">
      <dgm:prSet presAssocID="{CD9C708B-58E3-4D71-9534-778751C759C1}" presName="connectorText" presStyleLbl="sibTrans2D1" presStyleIdx="1" presStyleCnt="4"/>
      <dgm:spPr/>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pt>
    <dgm:pt modelId="{B99F13FB-8399-4B5F-B920-BCD02B325D3B}" type="pres">
      <dgm:prSet presAssocID="{2E18562A-990A-47EE-BC3E-9E292F9CE2F9}" presName="parTrans" presStyleLbl="sibTrans2D1" presStyleIdx="2" presStyleCnt="4" custAng="10800000"/>
      <dgm:spPr/>
    </dgm:pt>
    <dgm:pt modelId="{6B1EB70A-A85E-436C-81D5-1DA2E2E37DE4}" type="pres">
      <dgm:prSet presAssocID="{2E18562A-990A-47EE-BC3E-9E292F9CE2F9}" presName="connectorText" presStyleLbl="sibTrans2D1" presStyleIdx="2" presStyleCnt="4"/>
      <dgm:spPr/>
    </dgm:pt>
    <dgm:pt modelId="{E449E10B-F278-4CC5-ABEF-67AC4FA19542}" type="pres">
      <dgm:prSet presAssocID="{47042899-BF93-4892-BD6B-CF740A405FE2}" presName="node" presStyleLbl="node1" presStyleIdx="2" presStyleCnt="4" custScaleX="211618">
        <dgm:presLayoutVars>
          <dgm:bulletEnabled val="1"/>
        </dgm:presLayoutVars>
      </dgm:prSet>
      <dgm:spPr/>
    </dgm:pt>
    <dgm:pt modelId="{BE09E87E-DE5B-4544-AF43-DF28B9B7894E}" type="pres">
      <dgm:prSet presAssocID="{DBE1F64C-6584-4D64-99F5-CF94DAB0E7EC}" presName="parTrans" presStyleLbl="sibTrans2D1" presStyleIdx="3" presStyleCnt="4" custAng="10634515"/>
      <dgm:spPr/>
    </dgm:pt>
    <dgm:pt modelId="{837E24A5-9D6F-46CD-B77C-8B03BE965FCF}" type="pres">
      <dgm:prSet presAssocID="{DBE1F64C-6584-4D64-99F5-CF94DAB0E7EC}" presName="connectorText" presStyleLbl="sibTrans2D1" presStyleIdx="3" presStyleCnt="4"/>
      <dgm:spPr/>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pt>
  </dgm:ptLst>
  <dgm:cxnLst>
    <dgm:cxn modelId="{85F61319-3D4D-46E3-8D9E-ED68CBBCBE7A}" srcId="{6C79EB20-E82E-49D9-8D82-F13003406BF0}" destId="{0019870D-D709-431C-A5CD-0AB29D834FAD}" srcOrd="0" destOrd="0" parTransId="{9D9CD9B6-C15D-48EC-86FF-6106570208EE}" sibTransId="{7A9D0C9F-EF45-4970-B420-57A987BB1EC8}"/>
    <dgm:cxn modelId="{5C1B3E21-AF64-4787-AAAF-849474A2B35D}" type="presOf" srcId="{DBE1F64C-6584-4D64-99F5-CF94DAB0E7EC}" destId="{837E24A5-9D6F-46CD-B77C-8B03BE965FCF}" srcOrd="1" destOrd="0" presId="urn:microsoft.com/office/officeart/2005/8/layout/radial5"/>
    <dgm:cxn modelId="{37728228-2E1D-4F2B-AECE-E26EF9B13299}" srcId="{0019870D-D709-431C-A5CD-0AB29D834FAD}" destId="{C65B56B4-B62F-4B0E-B6A9-B3C1D786CDAA}" srcOrd="3" destOrd="0" parTransId="{DBE1F64C-6584-4D64-99F5-CF94DAB0E7EC}" sibTransId="{64C7320F-68A3-4E23-93FD-71E810D6B7F5}"/>
    <dgm:cxn modelId="{A922EC28-B35B-4984-95BA-00404F3B570C}" type="presOf" srcId="{0019870D-D709-431C-A5CD-0AB29D834FAD}" destId="{19CF4C96-FCA5-482F-AA95-D9589F411D24}"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83CCCB5B-3750-4FC3-998D-A577A07BBBBB}" srcId="{0019870D-D709-431C-A5CD-0AB29D834FAD}" destId="{47042899-BF93-4892-BD6B-CF740A405FE2}" srcOrd="2" destOrd="0" parTransId="{2E18562A-990A-47EE-BC3E-9E292F9CE2F9}" sibTransId="{5392A487-DBB1-488E-9F35-198907DEB3AA}"/>
    <dgm:cxn modelId="{E4B6B366-D0D8-470E-9272-66CE014184C4}" type="presOf" srcId="{AB5F85E6-7386-4877-806D-DB2CB86BF27F}" destId="{E4815B6F-EA47-4FEE-A4D6-AE6BA3500709}"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83FCCC73-7BEA-4FE9-BAD2-9470BD2500DA}" srcId="{0019870D-D709-431C-A5CD-0AB29D834FAD}" destId="{05EEC615-9A61-4237-A5AA-6B7E7A55B778}" srcOrd="0" destOrd="0" parTransId="{44BFE570-0B95-48E6-93BA-02BAAFA5A905}" sibTransId="{D4113E3D-4A90-4B1E-AD09-7E785DBD52BA}"/>
    <dgm:cxn modelId="{30A07482-7F6D-4F13-AEF5-3A81F3B1CFDA}" srcId="{0019870D-D709-431C-A5CD-0AB29D834FAD}" destId="{AB5F85E6-7386-4877-806D-DB2CB86BF27F}" srcOrd="1" destOrd="0" parTransId="{CD9C708B-58E3-4D71-9534-778751C759C1}" sibTransId="{47AD3C75-9961-4A8E-A25A-12E4C8940789}"/>
    <dgm:cxn modelId="{977C138A-3418-44F4-BF40-8C520F2676C3}" type="presOf" srcId="{2E18562A-990A-47EE-BC3E-9E292F9CE2F9}" destId="{6B1EB70A-A85E-436C-81D5-1DA2E2E37DE4}" srcOrd="1" destOrd="0" presId="urn:microsoft.com/office/officeart/2005/8/layout/radial5"/>
    <dgm:cxn modelId="{4DF52D8C-BD74-4FC5-99AE-FD9F05014B90}" type="presOf" srcId="{2E18562A-990A-47EE-BC3E-9E292F9CE2F9}" destId="{B99F13FB-8399-4B5F-B920-BCD02B325D3B}" srcOrd="0" destOrd="0" presId="urn:microsoft.com/office/officeart/2005/8/layout/radial5"/>
    <dgm:cxn modelId="{2A9DF89B-8D62-4D06-B3FD-DA91C999FA88}" type="presOf" srcId="{44BFE570-0B95-48E6-93BA-02BAAFA5A905}" destId="{CF8B6F7C-A46D-4351-AF7A-1B3C9BDD7911}"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en-GB" dirty="0"/>
            <a:t>Push</a:t>
          </a:r>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en-GB" dirty="0"/>
            <a:t>Pull</a:t>
          </a:r>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en-GB" dirty="0" err="1"/>
            <a:t>Persoonlijk</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pt>
    <dgm:pt modelId="{4837AA25-3CEF-49C5-9ED4-28739719BBC4}" type="pres">
      <dgm:prSet presAssocID="{0B9A3569-17DB-4828-8B26-DE15FA1CF72A}" presName="sibTrans" presStyleLbl="sibTrans2D1" presStyleIdx="0" presStyleCnt="3"/>
      <dgm:spPr/>
    </dgm:pt>
    <dgm:pt modelId="{FD0726FC-D256-4828-B35F-C5A679602BAD}" type="pres">
      <dgm:prSet presAssocID="{0B9A3569-17DB-4828-8B26-DE15FA1CF72A}" presName="connectorText" presStyleLbl="sibTrans2D1" presStyleIdx="0" presStyleCnt="3"/>
      <dgm:spPr/>
    </dgm:pt>
    <dgm:pt modelId="{C94A10E9-29F0-4CB0-902D-6B90B0AACDCB}" type="pres">
      <dgm:prSet presAssocID="{73DB7713-47F9-4268-AC1D-CB31B0535960}" presName="node" presStyleLbl="node1" presStyleIdx="1" presStyleCnt="3" custRadScaleRad="140486" custRadScaleInc="-26148">
        <dgm:presLayoutVars>
          <dgm:bulletEnabled val="1"/>
        </dgm:presLayoutVars>
      </dgm:prSet>
      <dgm:spPr/>
    </dgm:pt>
    <dgm:pt modelId="{F94D6ECB-EDFC-4002-8E2D-698296F3A716}" type="pres">
      <dgm:prSet presAssocID="{4257CA3D-19C9-4BEE-98E9-721CE60BD628}" presName="sibTrans" presStyleLbl="sibTrans2D1" presStyleIdx="1" presStyleCnt="3" custAng="21483170"/>
      <dgm:spPr/>
    </dgm:pt>
    <dgm:pt modelId="{BA0D25D4-B271-4F59-962F-B2B945F7CFA8}" type="pres">
      <dgm:prSet presAssocID="{4257CA3D-19C9-4BEE-98E9-721CE60BD628}" presName="connectorText" presStyleLbl="sibTrans2D1" presStyleIdx="1" presStyleCnt="3"/>
      <dgm:spPr/>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pt>
    <dgm:pt modelId="{698C20E8-0836-4A12-A136-0752A3BE8529}" type="pres">
      <dgm:prSet presAssocID="{DFAD324C-DD8D-47BD-B527-5B6C375C4558}" presName="sibTrans" presStyleLbl="sibTrans2D1" presStyleIdx="2" presStyleCnt="3"/>
      <dgm:spPr/>
    </dgm:pt>
    <dgm:pt modelId="{93F9E9B5-7613-424F-B3C9-24A9C8292BF3}" type="pres">
      <dgm:prSet presAssocID="{DFAD324C-DD8D-47BD-B527-5B6C375C4558}" presName="connectorText" presStyleLbl="sibTrans2D1" presStyleIdx="2" presStyleCnt="3"/>
      <dgm:spPr/>
    </dgm:pt>
  </dgm:ptLst>
  <dgm:cxnLst>
    <dgm:cxn modelId="{F7E53A05-A060-4BCA-9FA8-DA9F667ED51E}" type="presOf" srcId="{73DB7713-47F9-4268-AC1D-CB31B0535960}" destId="{C94A10E9-29F0-4CB0-902D-6B90B0AACDCB}"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5978003A-1E2A-4F5C-A19C-3AC8F79D168A}" type="presOf" srcId="{0B9A3569-17DB-4828-8B26-DE15FA1CF72A}" destId="{FD0726FC-D256-4828-B35F-C5A679602BAD}" srcOrd="1"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67E0EC72-2409-4FB5-AE7E-D42EC838B66D}" type="presOf" srcId="{1449BE46-2F2C-4767-903E-22C002CA08DD}" destId="{CA45E74F-4AF0-4C58-9D2E-9D227F4C949B}" srcOrd="0"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03AFE18F-0047-41C1-A942-75B3AC73D1A8}" type="presOf" srcId="{7E1A35BC-179A-410B-A115-B37E17EBA34F}" destId="{88E6B24A-A09A-4414-9C97-133226C9E133}" srcOrd="0" destOrd="0" presId="urn:microsoft.com/office/officeart/2005/8/layout/cycle2"/>
    <dgm:cxn modelId="{6588C190-3043-4584-B57D-070FD8882D20}" type="presOf" srcId="{DFAD324C-DD8D-47BD-B527-5B6C375C4558}" destId="{698C20E8-0836-4A12-A136-0752A3BE8529}" srcOrd="0" destOrd="0" presId="urn:microsoft.com/office/officeart/2005/8/layout/cycle2"/>
    <dgm:cxn modelId="{C8665BAA-5167-45AD-B23A-D18E1F7CC34D}" type="presOf" srcId="{0B9A3569-17DB-4828-8B26-DE15FA1CF72A}" destId="{4837AA25-3CEF-49C5-9ED4-28739719BBC4}"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C2F3A2F4-FA13-4FDC-BB19-41A46807FA47}" type="presOf" srcId="{FD7FE9A7-FE91-4DF3-8FD3-92ADCB5CFB62}" destId="{2E8D24E2-38E4-4669-BAF6-9A9C22A95A38}" srcOrd="0"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5" qsCatId="simple" csTypeId="urn:microsoft.com/office/officeart/2005/8/colors/colorful2" csCatId="colorful" phldr="1"/>
      <dgm:spPr/>
      <dgm:t>
        <a:bodyPr/>
        <a:lstStyle/>
        <a:p>
          <a:endParaRPr lang="en-GB"/>
        </a:p>
      </dgm:t>
    </dgm:pt>
    <dgm:pt modelId="{31AE7CCE-DD08-42FE-9C07-C1DE890080C0}">
      <dgm:prSet phldrT="[Tekst]" custT="1"/>
      <dgm:spPr/>
      <dgm:t>
        <a:bodyPr/>
        <a:lstStyle/>
        <a:p>
          <a:r>
            <a:rPr lang="en-GB" sz="3600" dirty="0"/>
            <a:t>Type</a:t>
          </a:r>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en-GB" sz="2000" dirty="0" err="1"/>
            <a:t>Identiteitszoeker</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nl-NL" sz="2000" dirty="0"/>
            <a:t>Rechtvaardigheids-zoeker</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nl-NL" sz="2000" dirty="0"/>
            <a:t>Sensatiezoeker</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nl-NL" sz="2000" dirty="0"/>
            <a:t>Zingevingszoeker</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pt>
    <dgm:pt modelId="{6F00AB81-EB2A-4083-A88D-9BE3004986D2}" type="pres">
      <dgm:prSet presAssocID="{AE1B877D-7799-40D7-9A91-21FD39B95217}" presName="node" presStyleLbl="vennNode1" presStyleIdx="1" presStyleCnt="5" custScaleX="289985">
        <dgm:presLayoutVars>
          <dgm:bulletEnabled val="1"/>
        </dgm:presLayoutVars>
      </dgm:prSet>
      <dgm:spPr/>
    </dgm:pt>
    <dgm:pt modelId="{B024BB09-AC3A-451D-BA97-F3965BA08065}" type="pres">
      <dgm:prSet presAssocID="{52340E1C-7EB8-4294-A467-EBCEEA9F632D}" presName="node" presStyleLbl="vennNode1" presStyleIdx="2" presStyleCnt="5" custScaleX="289985" custRadScaleRad="172953" custRadScaleInc="-2294">
        <dgm:presLayoutVars>
          <dgm:bulletEnabled val="1"/>
        </dgm:presLayoutVars>
      </dgm:prSet>
      <dgm:spPr/>
    </dgm:pt>
    <dgm:pt modelId="{4C1CC435-FD44-4D97-9557-E99594F8F96C}" type="pres">
      <dgm:prSet presAssocID="{95CAFB56-273A-42AE-AAA8-E05A306B4FC6}" presName="node" presStyleLbl="vennNode1" presStyleIdx="3" presStyleCnt="5" custScaleX="289985">
        <dgm:presLayoutVars>
          <dgm:bulletEnabled val="1"/>
        </dgm:presLayoutVars>
      </dgm:prSet>
      <dgm:spPr/>
    </dgm:pt>
    <dgm:pt modelId="{CD81C4CF-30B8-4095-B9AB-540FF8C8C938}" type="pres">
      <dgm:prSet presAssocID="{6D199876-4D62-4F94-AA37-8181981FCE21}" presName="node" presStyleLbl="vennNode1" presStyleIdx="4" presStyleCnt="5" custScaleX="289985" custRadScaleRad="177983" custRadScaleInc="2773">
        <dgm:presLayoutVars>
          <dgm:bulletEnabled val="1"/>
        </dgm:presLayoutVars>
      </dgm:prSet>
      <dgm:spPr/>
    </dgm:pt>
  </dgm:ptLst>
  <dgm:cxnLst>
    <dgm:cxn modelId="{F94A9811-38E5-4931-A5DE-EEF4C86058DD}" srcId="{31AE7CCE-DD08-42FE-9C07-C1DE890080C0}" destId="{6D199876-4D62-4F94-AA37-8181981FCE21}" srcOrd="3" destOrd="0" parTransId="{AD1D152F-0667-492A-B5CB-22C2FB1A6083}" sibTransId="{64ADC107-4932-43A5-8F8A-6BF4154F12C1}"/>
    <dgm:cxn modelId="{1AA5E315-CCFD-4164-8AAE-850AE6833506}" srcId="{31AE7CCE-DD08-42FE-9C07-C1DE890080C0}" destId="{95CAFB56-273A-42AE-AAA8-E05A306B4FC6}" srcOrd="2" destOrd="0" parTransId="{1E401502-A0A9-43E2-8AAB-4A851BA6394A}" sibTransId="{1817D6C0-A398-4C9C-AB62-C00436023DF3}"/>
    <dgm:cxn modelId="{D3382E2E-DED2-4B2D-9EF2-E55A369A5544}" type="presOf" srcId="{31AE7CCE-DD08-42FE-9C07-C1DE890080C0}" destId="{1B3B174D-095A-405D-A7CF-0C58EEBD7A71}"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0321B5C2-78FA-4E36-AF55-AFE265693720}" srcId="{31AE7CCE-DD08-42FE-9C07-C1DE890080C0}" destId="{AE1B877D-7799-40D7-9A91-21FD39B95217}" srcOrd="0" destOrd="0" parTransId="{52D53111-D6F1-4036-BE90-8A544430B2E3}" sibTransId="{92F50170-06F9-48BC-8239-B79ED506B976}"/>
    <dgm:cxn modelId="{6CC3DDC2-D982-4A0A-98CD-580640D76266}" type="presOf" srcId="{95CAFB56-273A-42AE-AAA8-E05A306B4FC6}" destId="{4C1CC435-FD44-4D97-9557-E99594F8F96C}" srcOrd="0" destOrd="0" presId="urn:microsoft.com/office/officeart/2005/8/layout/radial3"/>
    <dgm:cxn modelId="{DB828CCD-D051-43FE-A125-1F9A4F9E7A40}" srcId="{89A26949-97B0-47F5-BC94-CCFFC9AE1E33}" destId="{31AE7CCE-DD08-42FE-9C07-C1DE890080C0}" srcOrd="0" destOrd="0" parTransId="{8F896FB2-13B4-4283-92D8-E142259DA9C6}" sibTransId="{D257E52D-DB83-4C15-A181-607E4084BBEE}"/>
    <dgm:cxn modelId="{1420FECE-7B95-4FBB-B324-912CA98D98C7}" srcId="{31AE7CCE-DD08-42FE-9C07-C1DE890080C0}" destId="{52340E1C-7EB8-4294-A467-EBCEEA9F632D}" srcOrd="1" destOrd="0" parTransId="{9DA23656-D6FD-4ECF-90EA-317763935848}" sibTransId="{C1610D26-23CD-4B78-8CFA-AB3AA5B1BC78}"/>
    <dgm:cxn modelId="{C19800D7-4970-4B0D-BEA2-106FEFAF5FBC}" type="presOf" srcId="{52340E1C-7EB8-4294-A467-EBCEEA9F632D}" destId="{B024BB09-AC3A-451D-BA97-F3965BA08065}" srcOrd="0" destOrd="0" presId="urn:microsoft.com/office/officeart/2005/8/layout/radial3"/>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3d3" qsCatId="3D" csTypeId="urn:microsoft.com/office/officeart/2005/8/colors/accent4_2" csCatId="accent4" phldr="1"/>
      <dgm:spPr/>
    </dgm:pt>
    <dgm:pt modelId="{925941C5-F819-443B-B5FA-64A1EEDD0C36}">
      <dgm:prSet phldrT="[Tekst]"/>
      <dgm:spPr/>
      <dgm:t>
        <a:bodyPr/>
        <a:lstStyle/>
        <a:p>
          <a:r>
            <a:rPr lang="en-GB" dirty="0"/>
            <a:t>Interne </a:t>
          </a:r>
          <a:r>
            <a:rPr lang="en-GB" dirty="0" err="1"/>
            <a:t>identiteit</a:t>
          </a:r>
          <a:endParaRPr lang="en-GB" dirty="0"/>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dgm:t>
        <a:bodyPr/>
        <a:lstStyle/>
        <a:p>
          <a:r>
            <a:rPr lang="en-GB" dirty="0" err="1"/>
            <a:t>Externe</a:t>
          </a:r>
          <a:r>
            <a:rPr lang="en-GB" dirty="0"/>
            <a:t> </a:t>
          </a:r>
          <a:r>
            <a:rPr lang="en-GB" dirty="0" err="1"/>
            <a:t>identiteit</a:t>
          </a:r>
          <a:endParaRPr lang="en-GB" dirty="0"/>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pt>
    <dgm:pt modelId="{30D752B7-372C-480B-9860-730BE3ED62D7}" type="pres">
      <dgm:prSet presAssocID="{A3A93CB9-F726-4FD5-A156-8A1C23B81563}" presName="circ2" presStyleLbl="vennNode1" presStyleIdx="1" presStyleCnt="2"/>
      <dgm:spPr/>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pt>
  </dgm:ptLst>
  <dgm:cxnLst>
    <dgm:cxn modelId="{199A0010-39B8-490F-B001-0904E6A3B826}" srcId="{1B001C79-3885-4A94-B5E3-4D6836C0E203}" destId="{925941C5-F819-443B-B5FA-64A1EEDD0C36}" srcOrd="0" destOrd="0" parTransId="{9C4E13C5-673F-4D3F-85E6-2F39A8AB2170}" sibTransId="{2A26F1AF-886E-43EA-AC5E-1ACB1F9B9729}"/>
    <dgm:cxn modelId="{C0008A14-1C65-442A-9CD9-C45FE4AA5C6A}" type="presOf" srcId="{A3A93CB9-F726-4FD5-A156-8A1C23B81563}" destId="{AFFFCFE8-D653-43E6-B601-08CBD8F01952}" srcOrd="1" destOrd="0" presId="urn:microsoft.com/office/officeart/2005/8/layout/venn1"/>
    <dgm:cxn modelId="{55ED4363-80D9-41F1-86DF-09E45AABBD40}" type="presOf" srcId="{925941C5-F819-443B-B5FA-64A1EEDD0C36}" destId="{E84B3A34-9B99-40BE-BF16-13442021F0DB}" srcOrd="0" destOrd="0" presId="urn:microsoft.com/office/officeart/2005/8/layout/venn1"/>
    <dgm:cxn modelId="{E7936145-B503-42A8-96CD-CB1E9213EE1A}" type="presOf" srcId="{1B001C79-3885-4A94-B5E3-4D6836C0E203}" destId="{6C70655E-4D24-48C0-87B8-35D407BDEF8F}"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5CE9F584-D4B9-401C-AA76-02431908B79A}" type="presOf" srcId="{925941C5-F819-443B-B5FA-64A1EEDD0C36}" destId="{C0294074-ABD1-4891-B4C6-AEF73E181EFE}" srcOrd="1" destOrd="0" presId="urn:microsoft.com/office/officeart/2005/8/layout/venn1"/>
    <dgm:cxn modelId="{AD45C8A1-12CC-4C44-9B60-D2FA0E864608}" type="presOf" srcId="{A3A93CB9-F726-4FD5-A156-8A1C23B81563}" destId="{30D752B7-372C-480B-9860-730BE3ED62D7}" srcOrd="0" destOrd="0" presId="urn:microsoft.com/office/officeart/2005/8/layout/venn1"/>
    <dgm:cxn modelId="{FF9D905F-15E3-44AF-B596-AA946B30C7F5}" type="presParOf" srcId="{6C70655E-4D24-48C0-87B8-35D407BDEF8F}" destId="{E84B3A34-9B99-40BE-BF16-13442021F0DB}" srcOrd="0" destOrd="0" presId="urn:microsoft.com/office/officeart/2005/8/layout/venn1"/>
    <dgm:cxn modelId="{4E10EC16-529C-4ADF-906A-0B70A652F61E}" type="presParOf" srcId="{6C70655E-4D24-48C0-87B8-35D407BDEF8F}" destId="{C0294074-ABD1-4891-B4C6-AEF73E181EFE}" srcOrd="1" destOrd="0" presId="urn:microsoft.com/office/officeart/2005/8/layout/venn1"/>
    <dgm:cxn modelId="{B30770C3-9B05-463D-A2DE-988B6A08787F}" type="presParOf" srcId="{6C70655E-4D24-48C0-87B8-35D407BDEF8F}" destId="{30D752B7-372C-480B-9860-730BE3ED62D7}" srcOrd="2" destOrd="0" presId="urn:microsoft.com/office/officeart/2005/8/layout/venn1"/>
    <dgm:cxn modelId="{3D63EFF8-474C-4657-A74D-9CBB1E4E3B24}"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1139258" y="2490595"/>
          <a:ext cx="1235251" cy="617625"/>
        </a:xfrm>
        <a:prstGeom prst="roundRect">
          <a:avLst>
            <a:gd name="adj" fmla="val 10000"/>
          </a:avLst>
        </a:prstGeom>
        <a:solidFill>
          <a:schemeClr val="lt1"/>
        </a:solidFill>
        <a:ln w="63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7 workshops</a:t>
          </a:r>
        </a:p>
      </dsp:txBody>
      <dsp:txXfrm>
        <a:off x="1157348" y="2508685"/>
        <a:ext cx="1199071" cy="581445"/>
      </dsp:txXfrm>
    </dsp:sp>
    <dsp:sp modelId="{32B24CF6-D12B-4548-952E-6BF534F65B84}">
      <dsp:nvSpPr>
        <dsp:cNvPr id="0" name=""/>
        <dsp:cNvSpPr/>
      </dsp:nvSpPr>
      <dsp:spPr>
        <a:xfrm rot="17132988">
          <a:off x="1699992" y="1900200"/>
          <a:ext cx="1843136" cy="22741"/>
        </a:xfrm>
        <a:custGeom>
          <a:avLst/>
          <a:gdLst/>
          <a:ahLst/>
          <a:cxnLst/>
          <a:rect l="0" t="0" r="0" b="0"/>
          <a:pathLst>
            <a:path>
              <a:moveTo>
                <a:pt x="0" y="11370"/>
              </a:moveTo>
              <a:lnTo>
                <a:pt x="1843136" y="11370"/>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2575482" y="1865493"/>
        <a:ext cx="92156" cy="92156"/>
      </dsp:txXfrm>
    </dsp:sp>
    <dsp:sp modelId="{31B1D687-11EC-48F1-83F7-68AF7C6C3A63}">
      <dsp:nvSpPr>
        <dsp:cNvPr id="0" name=""/>
        <dsp:cNvSpPr/>
      </dsp:nvSpPr>
      <dsp:spPr>
        <a:xfrm>
          <a:off x="2868610" y="714921"/>
          <a:ext cx="1425578" cy="617625"/>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Versterken individu</a:t>
          </a:r>
        </a:p>
      </dsp:txBody>
      <dsp:txXfrm>
        <a:off x="2886700" y="733011"/>
        <a:ext cx="1389398" cy="581445"/>
      </dsp:txXfrm>
    </dsp:sp>
    <dsp:sp modelId="{D5EE364E-275D-4E10-ADF3-8B92DDD75254}">
      <dsp:nvSpPr>
        <dsp:cNvPr id="0" name=""/>
        <dsp:cNvSpPr/>
      </dsp:nvSpPr>
      <dsp:spPr>
        <a:xfrm rot="18289469">
          <a:off x="4108626" y="657229"/>
          <a:ext cx="865227" cy="22741"/>
        </a:xfrm>
        <a:custGeom>
          <a:avLst/>
          <a:gdLst/>
          <a:ahLst/>
          <a:cxnLst/>
          <a:rect l="0" t="0" r="0" b="0"/>
          <a:pathLst>
            <a:path>
              <a:moveTo>
                <a:pt x="0" y="11370"/>
              </a:moveTo>
              <a:lnTo>
                <a:pt x="865227" y="11370"/>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19608" y="646969"/>
        <a:ext cx="43261" cy="43261"/>
      </dsp:txXfrm>
    </dsp:sp>
    <dsp:sp modelId="{5C81EBB6-5A17-474F-A68A-EB8EFE691F92}">
      <dsp:nvSpPr>
        <dsp:cNvPr id="0" name=""/>
        <dsp:cNvSpPr/>
      </dsp:nvSpPr>
      <dsp:spPr>
        <a:xfrm>
          <a:off x="4788289" y="4652"/>
          <a:ext cx="1235251" cy="617625"/>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Coaching en ouderschap</a:t>
          </a:r>
        </a:p>
      </dsp:txBody>
      <dsp:txXfrm>
        <a:off x="4806379" y="22742"/>
        <a:ext cx="1199071" cy="581445"/>
      </dsp:txXfrm>
    </dsp:sp>
    <dsp:sp modelId="{6B4CC6B1-0051-4F59-B753-D5C0D40DB04F}">
      <dsp:nvSpPr>
        <dsp:cNvPr id="0" name=""/>
        <dsp:cNvSpPr/>
      </dsp:nvSpPr>
      <dsp:spPr>
        <a:xfrm>
          <a:off x="4294189" y="1012363"/>
          <a:ext cx="494100" cy="22741"/>
        </a:xfrm>
        <a:custGeom>
          <a:avLst/>
          <a:gdLst/>
          <a:ahLst/>
          <a:cxnLst/>
          <a:rect l="0" t="0" r="0" b="0"/>
          <a:pathLst>
            <a:path>
              <a:moveTo>
                <a:pt x="0" y="11370"/>
              </a:moveTo>
              <a:lnTo>
                <a:pt x="494100" y="11370"/>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28887" y="1011382"/>
        <a:ext cx="24705" cy="24705"/>
      </dsp:txXfrm>
    </dsp:sp>
    <dsp:sp modelId="{5CCF7575-E76C-4274-96CA-76B0A01B8BF2}">
      <dsp:nvSpPr>
        <dsp:cNvPr id="0" name=""/>
        <dsp:cNvSpPr/>
      </dsp:nvSpPr>
      <dsp:spPr>
        <a:xfrm>
          <a:off x="4788289" y="714921"/>
          <a:ext cx="1235251" cy="617625"/>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Kritisch denken</a:t>
          </a:r>
        </a:p>
      </dsp:txBody>
      <dsp:txXfrm>
        <a:off x="4806379" y="733011"/>
        <a:ext cx="1199071" cy="581445"/>
      </dsp:txXfrm>
    </dsp:sp>
    <dsp:sp modelId="{5F11B917-DEF9-4C42-B1A3-E2AE88CA3AC1}">
      <dsp:nvSpPr>
        <dsp:cNvPr id="0" name=""/>
        <dsp:cNvSpPr/>
      </dsp:nvSpPr>
      <dsp:spPr>
        <a:xfrm rot="3310531">
          <a:off x="4108626" y="1367498"/>
          <a:ext cx="865227" cy="22741"/>
        </a:xfrm>
        <a:custGeom>
          <a:avLst/>
          <a:gdLst/>
          <a:ahLst/>
          <a:cxnLst/>
          <a:rect l="0" t="0" r="0" b="0"/>
          <a:pathLst>
            <a:path>
              <a:moveTo>
                <a:pt x="0" y="11370"/>
              </a:moveTo>
              <a:lnTo>
                <a:pt x="865227" y="11370"/>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19608" y="1357238"/>
        <a:ext cx="43261" cy="43261"/>
      </dsp:txXfrm>
    </dsp:sp>
    <dsp:sp modelId="{753C46A5-89DF-4099-9DAB-73E019B97C54}">
      <dsp:nvSpPr>
        <dsp:cNvPr id="0" name=""/>
        <dsp:cNvSpPr/>
      </dsp:nvSpPr>
      <dsp:spPr>
        <a:xfrm>
          <a:off x="4788289" y="1425191"/>
          <a:ext cx="1235251" cy="617625"/>
        </a:xfrm>
        <a:prstGeom prst="roundRect">
          <a:avLst>
            <a:gd name="adj" fmla="val 10000"/>
          </a:avLst>
        </a:prstGeom>
        <a:solidFill>
          <a:schemeClr val="accent5"/>
        </a:solidFill>
        <a:ln w="635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Omgaan met boosheid</a:t>
          </a:r>
        </a:p>
      </dsp:txBody>
      <dsp:txXfrm>
        <a:off x="4806379" y="1443281"/>
        <a:ext cx="1199071" cy="581445"/>
      </dsp:txXfrm>
    </dsp:sp>
    <dsp:sp modelId="{806929F4-30CE-4606-A54C-81E6598712E2}">
      <dsp:nvSpPr>
        <dsp:cNvPr id="0" name=""/>
        <dsp:cNvSpPr/>
      </dsp:nvSpPr>
      <dsp:spPr>
        <a:xfrm rot="2142401">
          <a:off x="2317317" y="2965604"/>
          <a:ext cx="608486" cy="22741"/>
        </a:xfrm>
        <a:custGeom>
          <a:avLst/>
          <a:gdLst/>
          <a:ahLst/>
          <a:cxnLst/>
          <a:rect l="0" t="0" r="0" b="0"/>
          <a:pathLst>
            <a:path>
              <a:moveTo>
                <a:pt x="0" y="11370"/>
              </a:moveTo>
              <a:lnTo>
                <a:pt x="608486" y="11370"/>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2606348" y="2961763"/>
        <a:ext cx="30424" cy="30424"/>
      </dsp:txXfrm>
    </dsp:sp>
    <dsp:sp modelId="{AB7CE315-A47D-484E-AF74-16B54A879364}">
      <dsp:nvSpPr>
        <dsp:cNvPr id="0" name=""/>
        <dsp:cNvSpPr/>
      </dsp:nvSpPr>
      <dsp:spPr>
        <a:xfrm>
          <a:off x="2868610" y="2845730"/>
          <a:ext cx="1425578" cy="617625"/>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Versterken gemeenschap</a:t>
          </a:r>
        </a:p>
      </dsp:txBody>
      <dsp:txXfrm>
        <a:off x="2886700" y="2863820"/>
        <a:ext cx="1389398" cy="581445"/>
      </dsp:txXfrm>
    </dsp:sp>
    <dsp:sp modelId="{624F5E0E-144C-40C5-B6A9-809064F2A67D}">
      <dsp:nvSpPr>
        <dsp:cNvPr id="0" name=""/>
        <dsp:cNvSpPr/>
      </dsp:nvSpPr>
      <dsp:spPr>
        <a:xfrm rot="18289469">
          <a:off x="4108626" y="2788037"/>
          <a:ext cx="865227" cy="22741"/>
        </a:xfrm>
        <a:custGeom>
          <a:avLst/>
          <a:gdLst/>
          <a:ahLst/>
          <a:cxnLst/>
          <a:rect l="0" t="0" r="0" b="0"/>
          <a:pathLst>
            <a:path>
              <a:moveTo>
                <a:pt x="0" y="11370"/>
              </a:moveTo>
              <a:lnTo>
                <a:pt x="865227" y="11370"/>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19608" y="2777777"/>
        <a:ext cx="43261" cy="43261"/>
      </dsp:txXfrm>
    </dsp:sp>
    <dsp:sp modelId="{209AC506-7A06-4C43-907C-539674530672}">
      <dsp:nvSpPr>
        <dsp:cNvPr id="0" name=""/>
        <dsp:cNvSpPr/>
      </dsp:nvSpPr>
      <dsp:spPr>
        <a:xfrm>
          <a:off x="4788289" y="2135460"/>
          <a:ext cx="1235251" cy="617625"/>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Narratieven en identiteit</a:t>
          </a:r>
        </a:p>
      </dsp:txBody>
      <dsp:txXfrm>
        <a:off x="4806379" y="2153550"/>
        <a:ext cx="1199071" cy="581445"/>
      </dsp:txXfrm>
    </dsp:sp>
    <dsp:sp modelId="{BC6E53BC-3EB5-44A9-A6AF-787968648BA4}">
      <dsp:nvSpPr>
        <dsp:cNvPr id="0" name=""/>
        <dsp:cNvSpPr/>
      </dsp:nvSpPr>
      <dsp:spPr>
        <a:xfrm>
          <a:off x="4294189" y="3143172"/>
          <a:ext cx="494100" cy="22741"/>
        </a:xfrm>
        <a:custGeom>
          <a:avLst/>
          <a:gdLst/>
          <a:ahLst/>
          <a:cxnLst/>
          <a:rect l="0" t="0" r="0" b="0"/>
          <a:pathLst>
            <a:path>
              <a:moveTo>
                <a:pt x="0" y="11370"/>
              </a:moveTo>
              <a:lnTo>
                <a:pt x="494100" y="11370"/>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28887" y="3142190"/>
        <a:ext cx="24705" cy="24705"/>
      </dsp:txXfrm>
    </dsp:sp>
    <dsp:sp modelId="{C92CC2BD-95BA-4A46-A0BD-FCBDDAFCF77D}">
      <dsp:nvSpPr>
        <dsp:cNvPr id="0" name=""/>
        <dsp:cNvSpPr/>
      </dsp:nvSpPr>
      <dsp:spPr>
        <a:xfrm>
          <a:off x="4788289" y="2845730"/>
          <a:ext cx="1235251" cy="617625"/>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Constructief discussiëren</a:t>
          </a:r>
        </a:p>
      </dsp:txBody>
      <dsp:txXfrm>
        <a:off x="4806379" y="2863820"/>
        <a:ext cx="1199071" cy="581445"/>
      </dsp:txXfrm>
    </dsp:sp>
    <dsp:sp modelId="{6552871A-9F2C-40C6-BB3A-1D6F227DF39D}">
      <dsp:nvSpPr>
        <dsp:cNvPr id="0" name=""/>
        <dsp:cNvSpPr/>
      </dsp:nvSpPr>
      <dsp:spPr>
        <a:xfrm rot="3310531">
          <a:off x="4108626" y="3498306"/>
          <a:ext cx="865227" cy="22741"/>
        </a:xfrm>
        <a:custGeom>
          <a:avLst/>
          <a:gdLst/>
          <a:ahLst/>
          <a:cxnLst/>
          <a:rect l="0" t="0" r="0" b="0"/>
          <a:pathLst>
            <a:path>
              <a:moveTo>
                <a:pt x="0" y="11370"/>
              </a:moveTo>
              <a:lnTo>
                <a:pt x="865227" y="11370"/>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19608" y="3488046"/>
        <a:ext cx="43261" cy="43261"/>
      </dsp:txXfrm>
    </dsp:sp>
    <dsp:sp modelId="{44220A00-6C43-4BC2-9B75-92EED113ADB5}">
      <dsp:nvSpPr>
        <dsp:cNvPr id="0" name=""/>
        <dsp:cNvSpPr/>
      </dsp:nvSpPr>
      <dsp:spPr>
        <a:xfrm>
          <a:off x="4788289" y="3555999"/>
          <a:ext cx="1235251" cy="617625"/>
        </a:xfrm>
        <a:prstGeom prst="roundRect">
          <a:avLst>
            <a:gd name="adj" fmla="val 10000"/>
          </a:avLst>
        </a:prstGeom>
        <a:solidFill>
          <a:schemeClr val="accent4"/>
        </a:solidFill>
        <a:ln w="63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Conflicthantering</a:t>
          </a:r>
        </a:p>
      </dsp:txBody>
      <dsp:txXfrm>
        <a:off x="4806379" y="3574089"/>
        <a:ext cx="1199071" cy="581445"/>
      </dsp:txXfrm>
    </dsp:sp>
    <dsp:sp modelId="{DCFDD876-4638-494D-B622-8005193ED59B}">
      <dsp:nvSpPr>
        <dsp:cNvPr id="0" name=""/>
        <dsp:cNvSpPr/>
      </dsp:nvSpPr>
      <dsp:spPr>
        <a:xfrm rot="4467012">
          <a:off x="1699992" y="3675874"/>
          <a:ext cx="1843136" cy="22741"/>
        </a:xfrm>
        <a:custGeom>
          <a:avLst/>
          <a:gdLst/>
          <a:ahLst/>
          <a:cxnLst/>
          <a:rect l="0" t="0" r="0" b="0"/>
          <a:pathLst>
            <a:path>
              <a:moveTo>
                <a:pt x="0" y="11370"/>
              </a:moveTo>
              <a:lnTo>
                <a:pt x="1843136" y="11370"/>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2575482" y="3641166"/>
        <a:ext cx="92156" cy="92156"/>
      </dsp:txXfrm>
    </dsp:sp>
    <dsp:sp modelId="{0CA94541-B13B-4BCC-8ED0-E8459C0CD0E5}">
      <dsp:nvSpPr>
        <dsp:cNvPr id="0" name=""/>
        <dsp:cNvSpPr/>
      </dsp:nvSpPr>
      <dsp:spPr>
        <a:xfrm>
          <a:off x="2868610" y="4266268"/>
          <a:ext cx="1425578" cy="617625"/>
        </a:xfrm>
        <a:prstGeom prst="roundRect">
          <a:avLst>
            <a:gd name="adj" fmla="val 10000"/>
          </a:avLst>
        </a:prstGeom>
        <a:solidFill>
          <a:schemeClr val="accent3"/>
        </a:solid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Overheidsoptreden</a:t>
          </a:r>
        </a:p>
      </dsp:txBody>
      <dsp:txXfrm>
        <a:off x="2886700" y="4284358"/>
        <a:ext cx="1389398" cy="581445"/>
      </dsp:txXfrm>
    </dsp:sp>
    <dsp:sp modelId="{64C35001-29B9-4060-BC13-7C9FFE36CF79}">
      <dsp:nvSpPr>
        <dsp:cNvPr id="0" name=""/>
        <dsp:cNvSpPr/>
      </dsp:nvSpPr>
      <dsp:spPr>
        <a:xfrm>
          <a:off x="4294189" y="4563711"/>
          <a:ext cx="494100" cy="22741"/>
        </a:xfrm>
        <a:custGeom>
          <a:avLst/>
          <a:gdLst/>
          <a:ahLst/>
          <a:cxnLst/>
          <a:rect l="0" t="0" r="0" b="0"/>
          <a:pathLst>
            <a:path>
              <a:moveTo>
                <a:pt x="0" y="11370"/>
              </a:moveTo>
              <a:lnTo>
                <a:pt x="494100" y="11370"/>
              </a:lnTo>
            </a:path>
          </a:pathLst>
        </a:custGeom>
        <a:noFill/>
        <a:ln w="63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nl-NL" sz="1300" kern="1200" noProof="0" dirty="0"/>
        </a:p>
      </dsp:txBody>
      <dsp:txXfrm>
        <a:off x="4528887" y="4562729"/>
        <a:ext cx="24705" cy="24705"/>
      </dsp:txXfrm>
    </dsp:sp>
    <dsp:sp modelId="{21AB9225-2FA2-46FF-BEB7-61CEFE61718C}">
      <dsp:nvSpPr>
        <dsp:cNvPr id="0" name=""/>
        <dsp:cNvSpPr/>
      </dsp:nvSpPr>
      <dsp:spPr>
        <a:xfrm>
          <a:off x="4788289" y="4266268"/>
          <a:ext cx="1235251" cy="617625"/>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nl-NL" sz="1300" kern="1200" noProof="0" dirty="0"/>
            <a:t>Proportionele overheidsreactie</a:t>
          </a:r>
        </a:p>
      </dsp:txBody>
      <dsp:txXfrm>
        <a:off x="4806379" y="4284358"/>
        <a:ext cx="1199071" cy="581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6482-2DD1-48B3-BA96-0E5D5B634D37}">
      <dsp:nvSpPr>
        <dsp:cNvPr id="0" name=""/>
        <dsp:cNvSpPr/>
      </dsp:nvSpPr>
      <dsp:spPr>
        <a:xfrm>
          <a:off x="3605" y="980435"/>
          <a:ext cx="2098699" cy="839479"/>
        </a:xfrm>
        <a:prstGeom prst="chevron">
          <a:avLst/>
        </a:prstGeom>
        <a:solidFill>
          <a:srgbClr val="0081E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Activisme</a:t>
          </a:r>
        </a:p>
      </dsp:txBody>
      <dsp:txXfrm>
        <a:off x="423345" y="980435"/>
        <a:ext cx="1259220" cy="839479"/>
      </dsp:txXfrm>
    </dsp:sp>
    <dsp:sp modelId="{1CC394C5-3ED3-4E29-AE6D-BCE728FD23CF}">
      <dsp:nvSpPr>
        <dsp:cNvPr id="0" name=""/>
        <dsp:cNvSpPr/>
      </dsp:nvSpPr>
      <dsp:spPr>
        <a:xfrm>
          <a:off x="1892435" y="980435"/>
          <a:ext cx="2098699" cy="839479"/>
        </a:xfrm>
        <a:prstGeom prst="chevron">
          <a:avLst/>
        </a:prstGeom>
        <a:solidFill>
          <a:srgbClr val="0046D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Extremisme</a:t>
          </a:r>
        </a:p>
      </dsp:txBody>
      <dsp:txXfrm>
        <a:off x="2312175" y="980435"/>
        <a:ext cx="1259220" cy="839479"/>
      </dsp:txXfrm>
    </dsp:sp>
    <dsp:sp modelId="{1813A478-EAD0-4465-B722-46A8EC81BEB2}">
      <dsp:nvSpPr>
        <dsp:cNvPr id="0" name=""/>
        <dsp:cNvSpPr/>
      </dsp:nvSpPr>
      <dsp:spPr>
        <a:xfrm>
          <a:off x="3781265" y="980435"/>
          <a:ext cx="2098699" cy="839479"/>
        </a:xfrm>
        <a:prstGeom prst="chevron">
          <a:avLst/>
        </a:prstGeom>
        <a:gradFill rotWithShape="0">
          <a:gsLst>
            <a:gs pos="0">
              <a:schemeClr val="accent3">
                <a:hueOff val="1062733"/>
                <a:satOff val="3960"/>
                <a:lumOff val="0"/>
                <a:alphaOff val="0"/>
                <a:shade val="51000"/>
                <a:satMod val="130000"/>
              </a:schemeClr>
            </a:gs>
            <a:gs pos="80000">
              <a:schemeClr val="accent3">
                <a:hueOff val="1062733"/>
                <a:satOff val="3960"/>
                <a:lumOff val="0"/>
                <a:alphaOff val="0"/>
                <a:shade val="93000"/>
                <a:satMod val="130000"/>
              </a:schemeClr>
            </a:gs>
            <a:gs pos="100000">
              <a:schemeClr val="accent3">
                <a:hueOff val="1062733"/>
                <a:satOff val="396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Gewelddadig extremisme</a:t>
          </a:r>
        </a:p>
      </dsp:txBody>
      <dsp:txXfrm>
        <a:off x="4201005" y="980435"/>
        <a:ext cx="1259220" cy="839479"/>
      </dsp:txXfrm>
    </dsp:sp>
    <dsp:sp modelId="{5BBA16FD-FB9E-4A81-85DC-3DCD1A37CE7E}">
      <dsp:nvSpPr>
        <dsp:cNvPr id="0" name=""/>
        <dsp:cNvSpPr/>
      </dsp:nvSpPr>
      <dsp:spPr>
        <a:xfrm>
          <a:off x="5670094" y="980435"/>
          <a:ext cx="2098699" cy="839479"/>
        </a:xfrm>
        <a:prstGeom prst="chevron">
          <a:avLst/>
        </a:prstGeom>
        <a:solidFill>
          <a:srgbClr val="1E2F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nl-NL" sz="1700" kern="1200" noProof="0" dirty="0"/>
            <a:t>Terrorisme</a:t>
          </a:r>
        </a:p>
      </dsp:txBody>
      <dsp:txXfrm>
        <a:off x="6089834" y="980435"/>
        <a:ext cx="1259220" cy="83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A5E0A-C6F2-405F-BD7A-DA685741DFA0}">
      <dsp:nvSpPr>
        <dsp:cNvPr id="0" name=""/>
        <dsp:cNvSpPr/>
      </dsp:nvSpPr>
      <dsp:spPr>
        <a:xfrm>
          <a:off x="3584823" y="3507"/>
          <a:ext cx="1364753" cy="8870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Single issue</a:t>
          </a:r>
        </a:p>
      </dsp:txBody>
      <dsp:txXfrm>
        <a:off x="3628127" y="46811"/>
        <a:ext cx="1278145" cy="800482"/>
      </dsp:txXfrm>
    </dsp:sp>
    <dsp:sp modelId="{2F148F90-30EA-41FD-9B10-56974BD7BA10}">
      <dsp:nvSpPr>
        <dsp:cNvPr id="0" name=""/>
        <dsp:cNvSpPr/>
      </dsp:nvSpPr>
      <dsp:spPr>
        <a:xfrm>
          <a:off x="2496328" y="447052"/>
          <a:ext cx="3541743" cy="3541743"/>
        </a:xfrm>
        <a:custGeom>
          <a:avLst/>
          <a:gdLst/>
          <a:ahLst/>
          <a:cxnLst/>
          <a:rect l="0" t="0" r="0" b="0"/>
          <a:pathLst>
            <a:path>
              <a:moveTo>
                <a:pt x="2462606" y="140690"/>
              </a:moveTo>
              <a:arcTo wR="1770871" hR="1770871" stAng="17579577" swAng="195950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87F245-F053-4DF4-B799-62DB7BCAB40F}">
      <dsp:nvSpPr>
        <dsp:cNvPr id="0" name=""/>
        <dsp:cNvSpPr/>
      </dsp:nvSpPr>
      <dsp:spPr>
        <a:xfrm>
          <a:off x="5269022" y="1227149"/>
          <a:ext cx="1364753" cy="8870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Religieus</a:t>
          </a:r>
          <a:endParaRPr lang="en-GB" sz="1600" kern="1200" dirty="0"/>
        </a:p>
      </dsp:txBody>
      <dsp:txXfrm>
        <a:off x="5312326" y="1270453"/>
        <a:ext cx="1278145" cy="800482"/>
      </dsp:txXfrm>
    </dsp:sp>
    <dsp:sp modelId="{F902C74D-856C-4975-A1AD-090B01558FE7}">
      <dsp:nvSpPr>
        <dsp:cNvPr id="0" name=""/>
        <dsp:cNvSpPr/>
      </dsp:nvSpPr>
      <dsp:spPr>
        <a:xfrm>
          <a:off x="2496328" y="447052"/>
          <a:ext cx="3541743" cy="3541743"/>
        </a:xfrm>
        <a:custGeom>
          <a:avLst/>
          <a:gdLst/>
          <a:ahLst/>
          <a:cxnLst/>
          <a:rect l="0" t="0" r="0" b="0"/>
          <a:pathLst>
            <a:path>
              <a:moveTo>
                <a:pt x="3539332" y="1678499"/>
              </a:moveTo>
              <a:arcTo wR="1770871" hR="1770871" stAng="21420599" swAng="219474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4ED2DC-34C5-4ACB-885E-A36440AEC6BF}">
      <dsp:nvSpPr>
        <dsp:cNvPr id="0" name=""/>
        <dsp:cNvSpPr/>
      </dsp:nvSpPr>
      <dsp:spPr>
        <a:xfrm>
          <a:off x="4625715" y="3207044"/>
          <a:ext cx="1364753" cy="8870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Extreem</a:t>
          </a:r>
          <a:r>
            <a:rPr lang="en-GB" sz="1600" kern="1200" dirty="0"/>
            <a:t> </a:t>
          </a:r>
          <a:r>
            <a:rPr lang="en-GB" sz="1600" kern="1200" dirty="0" err="1"/>
            <a:t>rechts</a:t>
          </a:r>
          <a:endParaRPr lang="en-GB" sz="1600" kern="1200" dirty="0"/>
        </a:p>
      </dsp:txBody>
      <dsp:txXfrm>
        <a:off x="4669019" y="3250348"/>
        <a:ext cx="1278145" cy="800482"/>
      </dsp:txXfrm>
    </dsp:sp>
    <dsp:sp modelId="{EE5FAF8A-5F2D-415B-8D28-CB97B9CA1382}">
      <dsp:nvSpPr>
        <dsp:cNvPr id="0" name=""/>
        <dsp:cNvSpPr/>
      </dsp:nvSpPr>
      <dsp:spPr>
        <a:xfrm>
          <a:off x="2496328" y="447052"/>
          <a:ext cx="3541743" cy="3541743"/>
        </a:xfrm>
        <a:custGeom>
          <a:avLst/>
          <a:gdLst/>
          <a:ahLst/>
          <a:cxnLst/>
          <a:rect l="0" t="0" r="0" b="0"/>
          <a:pathLst>
            <a:path>
              <a:moveTo>
                <a:pt x="2122362" y="3506510"/>
              </a:moveTo>
              <a:arcTo wR="1770871" hR="1770871" stAng="4713099" swAng="1373802"/>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406CB-E36D-47E5-899B-D18F62463399}">
      <dsp:nvSpPr>
        <dsp:cNvPr id="0" name=""/>
        <dsp:cNvSpPr/>
      </dsp:nvSpPr>
      <dsp:spPr>
        <a:xfrm>
          <a:off x="2543930" y="3207044"/>
          <a:ext cx="1364753" cy="8870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Extreem</a:t>
          </a:r>
          <a:r>
            <a:rPr lang="en-GB" sz="1600" kern="1200" dirty="0"/>
            <a:t> links </a:t>
          </a:r>
        </a:p>
      </dsp:txBody>
      <dsp:txXfrm>
        <a:off x="2587234" y="3250348"/>
        <a:ext cx="1278145" cy="800482"/>
      </dsp:txXfrm>
    </dsp:sp>
    <dsp:sp modelId="{DD24C6FA-7D28-4CD1-9EB2-98B1687782A7}">
      <dsp:nvSpPr>
        <dsp:cNvPr id="0" name=""/>
        <dsp:cNvSpPr/>
      </dsp:nvSpPr>
      <dsp:spPr>
        <a:xfrm>
          <a:off x="2496328" y="447052"/>
          <a:ext cx="3541743" cy="3541743"/>
        </a:xfrm>
        <a:custGeom>
          <a:avLst/>
          <a:gdLst/>
          <a:ahLst/>
          <a:cxnLst/>
          <a:rect l="0" t="0" r="0" b="0"/>
          <a:pathLst>
            <a:path>
              <a:moveTo>
                <a:pt x="295687" y="2750574"/>
              </a:moveTo>
              <a:arcTo wR="1770871" hR="1770871" stAng="8784659" swAng="21947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EEA1CA-EEFF-4B62-AC32-AF0FFD2F57BA}">
      <dsp:nvSpPr>
        <dsp:cNvPr id="0" name=""/>
        <dsp:cNvSpPr/>
      </dsp:nvSpPr>
      <dsp:spPr>
        <a:xfrm>
          <a:off x="1900623" y="1227149"/>
          <a:ext cx="1364753" cy="88709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1600" kern="1200" dirty="0" err="1"/>
            <a:t>Nationaal</a:t>
          </a:r>
          <a:r>
            <a:rPr lang="en-GB" sz="1600" kern="1200" dirty="0"/>
            <a:t> </a:t>
          </a:r>
          <a:r>
            <a:rPr lang="en-GB" sz="1600" kern="1200" dirty="0" err="1"/>
            <a:t>separatistisch</a:t>
          </a:r>
          <a:endParaRPr lang="en-GB" sz="1600" kern="1200" dirty="0"/>
        </a:p>
      </dsp:txBody>
      <dsp:txXfrm>
        <a:off x="1943927" y="1270453"/>
        <a:ext cx="1278145" cy="800482"/>
      </dsp:txXfrm>
    </dsp:sp>
    <dsp:sp modelId="{E82F4D10-7810-4FF4-A66C-97D175BB2BB1}">
      <dsp:nvSpPr>
        <dsp:cNvPr id="0" name=""/>
        <dsp:cNvSpPr/>
      </dsp:nvSpPr>
      <dsp:spPr>
        <a:xfrm>
          <a:off x="2496328" y="447052"/>
          <a:ext cx="3541743" cy="3541743"/>
        </a:xfrm>
        <a:custGeom>
          <a:avLst/>
          <a:gdLst/>
          <a:ahLst/>
          <a:cxnLst/>
          <a:rect l="0" t="0" r="0" b="0"/>
          <a:pathLst>
            <a:path>
              <a:moveTo>
                <a:pt x="308804" y="771698"/>
              </a:moveTo>
              <a:arcTo wR="1770871" hR="1770871" stAng="12860916" swAng="195950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C3F0C-2137-46F1-9BC8-30CCC7342BC1}">
      <dsp:nvSpPr>
        <dsp:cNvPr id="0" name=""/>
        <dsp:cNvSpPr/>
      </dsp:nvSpPr>
      <dsp:spPr>
        <a:xfrm>
          <a:off x="555660" y="0"/>
          <a:ext cx="6297491" cy="3275854"/>
        </a:xfrm>
        <a:prstGeom prst="rightArrow">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5789CB2E-4EC8-42A5-9507-9E64CCAC3344}">
      <dsp:nvSpPr>
        <dsp:cNvPr id="0" name=""/>
        <dsp:cNvSpPr/>
      </dsp:nvSpPr>
      <dsp:spPr>
        <a:xfrm>
          <a:off x="904" y="982756"/>
          <a:ext cx="1756789" cy="1310341"/>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Gevoeligheid</a:t>
          </a:r>
          <a:endParaRPr lang="en-US" sz="2000" kern="1200" dirty="0"/>
        </a:p>
      </dsp:txBody>
      <dsp:txXfrm>
        <a:off x="64870" y="1046722"/>
        <a:ext cx="1628857" cy="1182409"/>
      </dsp:txXfrm>
    </dsp:sp>
    <dsp:sp modelId="{70B12CCE-0890-497F-842E-FC581A53502D}">
      <dsp:nvSpPr>
        <dsp:cNvPr id="0" name=""/>
        <dsp:cNvSpPr/>
      </dsp:nvSpPr>
      <dsp:spPr>
        <a:xfrm>
          <a:off x="1884309" y="982756"/>
          <a:ext cx="1756789" cy="1310341"/>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Verkenning</a:t>
          </a:r>
          <a:endParaRPr lang="en-US" sz="2000" kern="1200" dirty="0"/>
        </a:p>
      </dsp:txBody>
      <dsp:txXfrm>
        <a:off x="1948275" y="1046722"/>
        <a:ext cx="1628857" cy="1182409"/>
      </dsp:txXfrm>
    </dsp:sp>
    <dsp:sp modelId="{4D63F513-59C4-403B-9677-9601A5E43789}">
      <dsp:nvSpPr>
        <dsp:cNvPr id="0" name=""/>
        <dsp:cNvSpPr/>
      </dsp:nvSpPr>
      <dsp:spPr>
        <a:xfrm>
          <a:off x="3767714" y="982756"/>
          <a:ext cx="1756789" cy="1310341"/>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Lidmaatschap</a:t>
          </a:r>
          <a:endParaRPr lang="en-US" sz="2000" kern="1200" noProof="0" dirty="0"/>
        </a:p>
      </dsp:txBody>
      <dsp:txXfrm>
        <a:off x="3831680" y="1046722"/>
        <a:ext cx="1628857" cy="1182409"/>
      </dsp:txXfrm>
    </dsp:sp>
    <dsp:sp modelId="{0BBDE5A3-EEC2-46CA-9179-71BFA171A8F6}">
      <dsp:nvSpPr>
        <dsp:cNvPr id="0" name=""/>
        <dsp:cNvSpPr/>
      </dsp:nvSpPr>
      <dsp:spPr>
        <a:xfrm>
          <a:off x="5651119" y="982756"/>
          <a:ext cx="1756789" cy="1310341"/>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Actie</a:t>
          </a:r>
          <a:endParaRPr lang="en-US" sz="2000" kern="1200" dirty="0"/>
        </a:p>
      </dsp:txBody>
      <dsp:txXfrm>
        <a:off x="5715085" y="1046722"/>
        <a:ext cx="1628857" cy="1182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F4C96-FCA5-482F-AA95-D9589F411D24}">
      <dsp:nvSpPr>
        <dsp:cNvPr id="0" name=""/>
        <dsp:cNvSpPr/>
      </dsp:nvSpPr>
      <dsp:spPr>
        <a:xfrm>
          <a:off x="2520602" y="1308134"/>
          <a:ext cx="2127598" cy="933378"/>
        </a:xfrm>
        <a:prstGeom prst="ellipse">
          <a:avLst/>
        </a:prstGeom>
        <a:solidFill>
          <a:schemeClr val="accent3"/>
        </a:solidFill>
        <a:ln w="6350" cap="flat" cmpd="sng" algn="ctr">
          <a:solidFill>
            <a:schemeClr val="accent3">
              <a:lumMod val="75000"/>
            </a:schemeClr>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Radicalisering</a:t>
          </a:r>
          <a:endParaRPr lang="en-GB" sz="2000" kern="1200" dirty="0"/>
        </a:p>
      </dsp:txBody>
      <dsp:txXfrm>
        <a:off x="2832182" y="1444824"/>
        <a:ext cx="1504438" cy="659998"/>
      </dsp:txXfrm>
    </dsp:sp>
    <dsp:sp modelId="{CF8B6F7C-A46D-4351-AF7A-1B3C9BDD7911}">
      <dsp:nvSpPr>
        <dsp:cNvPr id="0" name=""/>
        <dsp:cNvSpPr/>
      </dsp:nvSpPr>
      <dsp:spPr>
        <a:xfrm rot="5400000">
          <a:off x="3485738" y="968888"/>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1002759"/>
        <a:ext cx="138128" cy="190408"/>
      </dsp:txXfrm>
    </dsp:sp>
    <dsp:sp modelId="{4FEB0E7D-D201-4830-89D0-018947637ED2}">
      <dsp:nvSpPr>
        <dsp:cNvPr id="0" name=""/>
        <dsp:cNvSpPr/>
      </dsp:nvSpPr>
      <dsp:spPr>
        <a:xfrm>
          <a:off x="2692227" y="2442"/>
          <a:ext cx="1784348" cy="933378"/>
        </a:xfrm>
        <a:prstGeom prst="ellipse">
          <a:avLst/>
        </a:prstGeom>
        <a:solidFill>
          <a:schemeClr val="accent4"/>
        </a:solidFill>
        <a:ln w="6350" cap="flat" cmpd="sng" algn="ctr">
          <a:solidFill>
            <a:schemeClr val="accent3">
              <a:lumMod val="75000"/>
            </a:schemeClr>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noProof="0" dirty="0" err="1"/>
            <a:t>Politiek</a:t>
          </a:r>
          <a:endParaRPr lang="en-US" sz="2000" kern="1200" noProof="0" dirty="0"/>
        </a:p>
      </dsp:txBody>
      <dsp:txXfrm>
        <a:off x="2953539" y="139132"/>
        <a:ext cx="1261724" cy="659998"/>
      </dsp:txXfrm>
    </dsp:sp>
    <dsp:sp modelId="{9DBFBB1B-8F22-4AC1-8905-FBFC046628A4}">
      <dsp:nvSpPr>
        <dsp:cNvPr id="0" name=""/>
        <dsp:cNvSpPr/>
      </dsp:nvSpPr>
      <dsp:spPr>
        <a:xfrm rot="10844820">
          <a:off x="4698248" y="1631465"/>
          <a:ext cx="121723"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4734763" y="1695173"/>
        <a:ext cx="85206" cy="190408"/>
      </dsp:txXfrm>
    </dsp:sp>
    <dsp:sp modelId="{E4815B6F-EA47-4FEE-A4D6-AE6BA3500709}">
      <dsp:nvSpPr>
        <dsp:cNvPr id="0" name=""/>
        <dsp:cNvSpPr/>
      </dsp:nvSpPr>
      <dsp:spPr>
        <a:xfrm>
          <a:off x="4876801" y="1339849"/>
          <a:ext cx="2280028" cy="933378"/>
        </a:xfrm>
        <a:prstGeom prst="ellipse">
          <a:avLst/>
        </a:prstGeom>
        <a:solidFill>
          <a:schemeClr val="accent4"/>
        </a:solidFill>
        <a:ln w="6350" cap="flat" cmpd="sng" algn="ctr">
          <a:solidFill>
            <a:schemeClr val="accent3">
              <a:lumMod val="75000"/>
            </a:schemeClr>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Economisch</a:t>
          </a:r>
          <a:endParaRPr lang="en-US" sz="2000" kern="1200" noProof="0" dirty="0"/>
        </a:p>
      </dsp:txBody>
      <dsp:txXfrm>
        <a:off x="5210703" y="1476539"/>
        <a:ext cx="1612224" cy="659998"/>
      </dsp:txXfrm>
    </dsp:sp>
    <dsp:sp modelId="{B99F13FB-8399-4B5F-B920-BCD02B325D3B}">
      <dsp:nvSpPr>
        <dsp:cNvPr id="0" name=""/>
        <dsp:cNvSpPr/>
      </dsp:nvSpPr>
      <dsp:spPr>
        <a:xfrm rot="16200000">
          <a:off x="3485738" y="2263410"/>
          <a:ext cx="197326"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515337" y="2356479"/>
        <a:ext cx="138128" cy="190408"/>
      </dsp:txXfrm>
    </dsp:sp>
    <dsp:sp modelId="{E449E10B-F278-4CC5-ABEF-67AC4FA19542}">
      <dsp:nvSpPr>
        <dsp:cNvPr id="0" name=""/>
        <dsp:cNvSpPr/>
      </dsp:nvSpPr>
      <dsp:spPr>
        <a:xfrm>
          <a:off x="2596803" y="2613825"/>
          <a:ext cx="1975196" cy="933378"/>
        </a:xfrm>
        <a:prstGeom prst="ellipse">
          <a:avLst/>
        </a:prstGeom>
        <a:solidFill>
          <a:schemeClr val="accent4"/>
        </a:solidFill>
        <a:ln w="6350" cap="flat" cmpd="sng" algn="ctr">
          <a:solidFill>
            <a:schemeClr val="accent3">
              <a:lumMod val="75000"/>
            </a:schemeClr>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Sociologisch</a:t>
          </a:r>
          <a:endParaRPr lang="en-US" sz="2000" kern="1200" noProof="0" dirty="0"/>
        </a:p>
      </dsp:txBody>
      <dsp:txXfrm>
        <a:off x="2886064" y="2750515"/>
        <a:ext cx="1396674" cy="659998"/>
      </dsp:txXfrm>
    </dsp:sp>
    <dsp:sp modelId="{BE09E87E-DE5B-4544-AF43-DF28B9B7894E}">
      <dsp:nvSpPr>
        <dsp:cNvPr id="0" name=""/>
        <dsp:cNvSpPr/>
      </dsp:nvSpPr>
      <dsp:spPr>
        <a:xfrm rot="21415453">
          <a:off x="2345186" y="1622676"/>
          <a:ext cx="124021" cy="317348"/>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rot="10800000">
        <a:off x="2345213" y="1687144"/>
        <a:ext cx="86815" cy="190408"/>
      </dsp:txXfrm>
    </dsp:sp>
    <dsp:sp modelId="{F84927B7-6CB1-4D3E-9D95-5B7DC191615F}">
      <dsp:nvSpPr>
        <dsp:cNvPr id="0" name=""/>
        <dsp:cNvSpPr/>
      </dsp:nvSpPr>
      <dsp:spPr>
        <a:xfrm>
          <a:off x="123271" y="1321327"/>
          <a:ext cx="2163505" cy="933378"/>
        </a:xfrm>
        <a:prstGeom prst="ellipse">
          <a:avLst/>
        </a:prstGeom>
        <a:solidFill>
          <a:schemeClr val="accent4"/>
        </a:solidFill>
        <a:ln w="6350" cap="flat" cmpd="sng" algn="ctr">
          <a:solidFill>
            <a:schemeClr val="accent3">
              <a:lumMod val="75000"/>
            </a:schemeClr>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err="1"/>
            <a:t>Psychologisch</a:t>
          </a:r>
          <a:endParaRPr lang="en-US" sz="2000" kern="1200" noProof="0" dirty="0"/>
        </a:p>
      </dsp:txBody>
      <dsp:txXfrm>
        <a:off x="440109" y="1458017"/>
        <a:ext cx="1529829" cy="659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B24A-A09A-4414-9C97-133226C9E133}">
      <dsp:nvSpPr>
        <dsp:cNvPr id="0" name=""/>
        <dsp:cNvSpPr/>
      </dsp:nvSpPr>
      <dsp:spPr>
        <a:xfrm>
          <a:off x="1549748" y="159161"/>
          <a:ext cx="1450181" cy="14501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Push</a:t>
          </a:r>
        </a:p>
      </dsp:txBody>
      <dsp:txXfrm>
        <a:off x="1762122" y="371535"/>
        <a:ext cx="1025433" cy="1025433"/>
      </dsp:txXfrm>
    </dsp:sp>
    <dsp:sp modelId="{4837AA25-3CEF-49C5-9ED4-28739719BBC4}">
      <dsp:nvSpPr>
        <dsp:cNvPr id="0" name=""/>
        <dsp:cNvSpPr/>
      </dsp:nvSpPr>
      <dsp:spPr>
        <a:xfrm rot="2358591">
          <a:off x="2943428" y="1398632"/>
          <a:ext cx="517045" cy="489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60040" y="1450009"/>
        <a:ext cx="370214" cy="293662"/>
      </dsp:txXfrm>
    </dsp:sp>
    <dsp:sp modelId="{C94A10E9-29F0-4CB0-902D-6B90B0AACDCB}">
      <dsp:nvSpPr>
        <dsp:cNvPr id="0" name=""/>
        <dsp:cNvSpPr/>
      </dsp:nvSpPr>
      <dsp:spPr>
        <a:xfrm>
          <a:off x="3426618" y="1695900"/>
          <a:ext cx="1450181" cy="14501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Pull</a:t>
          </a:r>
        </a:p>
      </dsp:txBody>
      <dsp:txXfrm>
        <a:off x="3638992" y="1908274"/>
        <a:ext cx="1025433" cy="1025433"/>
      </dsp:txXfrm>
    </dsp:sp>
    <dsp:sp modelId="{F94D6ECB-EDFC-4002-8E2D-698296F3A716}">
      <dsp:nvSpPr>
        <dsp:cNvPr id="0" name=""/>
        <dsp:cNvSpPr/>
      </dsp:nvSpPr>
      <dsp:spPr>
        <a:xfrm rot="10750694">
          <a:off x="1944119" y="2143198"/>
          <a:ext cx="1047862" cy="4894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090942" y="2240032"/>
        <a:ext cx="901031" cy="293662"/>
      </dsp:txXfrm>
    </dsp:sp>
    <dsp:sp modelId="{CA45E74F-4AF0-4C58-9D2E-9D227F4C949B}">
      <dsp:nvSpPr>
        <dsp:cNvPr id="0" name=""/>
        <dsp:cNvSpPr/>
      </dsp:nvSpPr>
      <dsp:spPr>
        <a:xfrm>
          <a:off x="0" y="1628586"/>
          <a:ext cx="1450181" cy="145018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err="1"/>
            <a:t>Persoonlijk</a:t>
          </a:r>
          <a:endParaRPr lang="en-GB" sz="1700" kern="1200" dirty="0"/>
        </a:p>
      </dsp:txBody>
      <dsp:txXfrm>
        <a:off x="212374" y="1840960"/>
        <a:ext cx="1025433" cy="1025433"/>
      </dsp:txXfrm>
    </dsp:sp>
    <dsp:sp modelId="{698C20E8-0836-4A12-A136-0752A3BE8529}">
      <dsp:nvSpPr>
        <dsp:cNvPr id="0" name=""/>
        <dsp:cNvSpPr/>
      </dsp:nvSpPr>
      <dsp:spPr>
        <a:xfrm rot="18991437">
          <a:off x="1310858" y="1381320"/>
          <a:ext cx="363289" cy="489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25808" y="1516701"/>
        <a:ext cx="254302" cy="2936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B174D-095A-405D-A7CF-0C58EEBD7A71}">
      <dsp:nvSpPr>
        <dsp:cNvPr id="0" name=""/>
        <dsp:cNvSpPr/>
      </dsp:nvSpPr>
      <dsp:spPr>
        <a:xfrm>
          <a:off x="3163788" y="763488"/>
          <a:ext cx="1902023" cy="1902023"/>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Type</a:t>
          </a:r>
        </a:p>
      </dsp:txBody>
      <dsp:txXfrm>
        <a:off x="3442333" y="1042033"/>
        <a:ext cx="1344933" cy="1344933"/>
      </dsp:txXfrm>
    </dsp:sp>
    <dsp:sp modelId="{6F00AB81-EB2A-4083-A88D-9BE3004986D2}">
      <dsp:nvSpPr>
        <dsp:cNvPr id="0" name=""/>
        <dsp:cNvSpPr/>
      </dsp:nvSpPr>
      <dsp:spPr>
        <a:xfrm>
          <a:off x="2735903" y="339"/>
          <a:ext cx="2757792" cy="951011"/>
        </a:xfrm>
        <a:prstGeom prst="ellipse">
          <a:avLst/>
        </a:prstGeom>
        <a:gradFill rotWithShape="0">
          <a:gsLst>
            <a:gs pos="0">
              <a:schemeClr val="accent2">
                <a:alpha val="50000"/>
                <a:hueOff val="1620696"/>
                <a:satOff val="6188"/>
                <a:lumOff val="0"/>
                <a:alphaOff val="0"/>
                <a:shade val="51000"/>
                <a:satMod val="130000"/>
              </a:schemeClr>
            </a:gs>
            <a:gs pos="80000">
              <a:schemeClr val="accent2">
                <a:alpha val="50000"/>
                <a:hueOff val="1620696"/>
                <a:satOff val="6188"/>
                <a:lumOff val="0"/>
                <a:alphaOff val="0"/>
                <a:shade val="93000"/>
                <a:satMod val="130000"/>
              </a:schemeClr>
            </a:gs>
            <a:gs pos="100000">
              <a:schemeClr val="accent2">
                <a:alpha val="50000"/>
                <a:hueOff val="1620696"/>
                <a:satOff val="6188"/>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err="1"/>
            <a:t>Identiteitszoeker</a:t>
          </a:r>
          <a:endParaRPr lang="en-GB" sz="2000" kern="1200" dirty="0"/>
        </a:p>
      </dsp:txBody>
      <dsp:txXfrm>
        <a:off x="3139772" y="139611"/>
        <a:ext cx="1950054" cy="672467"/>
      </dsp:txXfrm>
    </dsp:sp>
    <dsp:sp modelId="{B024BB09-AC3A-451D-BA97-F3965BA08065}">
      <dsp:nvSpPr>
        <dsp:cNvPr id="0" name=""/>
        <dsp:cNvSpPr/>
      </dsp:nvSpPr>
      <dsp:spPr>
        <a:xfrm>
          <a:off x="4876804" y="1161815"/>
          <a:ext cx="2757792" cy="951011"/>
        </a:xfrm>
        <a:prstGeom prst="ellipse">
          <a:avLst/>
        </a:prstGeom>
        <a:gradFill rotWithShape="0">
          <a:gsLst>
            <a:gs pos="0">
              <a:schemeClr val="accent2">
                <a:alpha val="50000"/>
                <a:hueOff val="3241392"/>
                <a:satOff val="12376"/>
                <a:lumOff val="0"/>
                <a:alphaOff val="0"/>
                <a:shade val="51000"/>
                <a:satMod val="130000"/>
              </a:schemeClr>
            </a:gs>
            <a:gs pos="80000">
              <a:schemeClr val="accent2">
                <a:alpha val="50000"/>
                <a:hueOff val="3241392"/>
                <a:satOff val="12376"/>
                <a:lumOff val="0"/>
                <a:alphaOff val="0"/>
                <a:shade val="93000"/>
                <a:satMod val="130000"/>
              </a:schemeClr>
            </a:gs>
            <a:gs pos="100000">
              <a:schemeClr val="accent2">
                <a:alpha val="50000"/>
                <a:hueOff val="3241392"/>
                <a:satOff val="12376"/>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Rechtvaardigheids-zoeker</a:t>
          </a:r>
          <a:endParaRPr lang="en-GB" sz="2000" kern="1200" dirty="0"/>
        </a:p>
      </dsp:txBody>
      <dsp:txXfrm>
        <a:off x="5280673" y="1301087"/>
        <a:ext cx="1950054" cy="672467"/>
      </dsp:txXfrm>
    </dsp:sp>
    <dsp:sp modelId="{4C1CC435-FD44-4D97-9557-E99594F8F96C}">
      <dsp:nvSpPr>
        <dsp:cNvPr id="0" name=""/>
        <dsp:cNvSpPr/>
      </dsp:nvSpPr>
      <dsp:spPr>
        <a:xfrm>
          <a:off x="2735903" y="2477649"/>
          <a:ext cx="2757792" cy="951011"/>
        </a:xfrm>
        <a:prstGeom prst="ellipse">
          <a:avLst/>
        </a:prstGeom>
        <a:gradFill rotWithShape="0">
          <a:gsLst>
            <a:gs pos="0">
              <a:schemeClr val="accent2">
                <a:alpha val="50000"/>
                <a:hueOff val="4862088"/>
                <a:satOff val="18565"/>
                <a:lumOff val="0"/>
                <a:alphaOff val="0"/>
                <a:shade val="51000"/>
                <a:satMod val="130000"/>
              </a:schemeClr>
            </a:gs>
            <a:gs pos="80000">
              <a:schemeClr val="accent2">
                <a:alpha val="50000"/>
                <a:hueOff val="4862088"/>
                <a:satOff val="18565"/>
                <a:lumOff val="0"/>
                <a:alphaOff val="0"/>
                <a:shade val="93000"/>
                <a:satMod val="130000"/>
              </a:schemeClr>
            </a:gs>
            <a:gs pos="100000">
              <a:schemeClr val="accent2">
                <a:alpha val="50000"/>
                <a:hueOff val="4862088"/>
                <a:satOff val="18565"/>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Sensatiezoeker</a:t>
          </a:r>
          <a:endParaRPr lang="en-GB" sz="2000" kern="1200" dirty="0"/>
        </a:p>
      </dsp:txBody>
      <dsp:txXfrm>
        <a:off x="3139772" y="2616921"/>
        <a:ext cx="1950054" cy="672467"/>
      </dsp:txXfrm>
    </dsp:sp>
    <dsp:sp modelId="{CD81C4CF-30B8-4095-B9AB-540FF8C8C938}">
      <dsp:nvSpPr>
        <dsp:cNvPr id="0" name=""/>
        <dsp:cNvSpPr/>
      </dsp:nvSpPr>
      <dsp:spPr>
        <a:xfrm>
          <a:off x="533399" y="1142996"/>
          <a:ext cx="2757792" cy="951011"/>
        </a:xfrm>
        <a:prstGeom prst="ellipse">
          <a:avLst/>
        </a:prstGeom>
        <a:gradFill rotWithShape="0">
          <a:gsLst>
            <a:gs pos="0">
              <a:schemeClr val="accent2">
                <a:alpha val="50000"/>
                <a:hueOff val="6482784"/>
                <a:satOff val="24753"/>
                <a:lumOff val="0"/>
                <a:alphaOff val="0"/>
                <a:shade val="51000"/>
                <a:satMod val="130000"/>
              </a:schemeClr>
            </a:gs>
            <a:gs pos="80000">
              <a:schemeClr val="accent2">
                <a:alpha val="50000"/>
                <a:hueOff val="6482784"/>
                <a:satOff val="24753"/>
                <a:lumOff val="0"/>
                <a:alphaOff val="0"/>
                <a:shade val="93000"/>
                <a:satMod val="130000"/>
              </a:schemeClr>
            </a:gs>
            <a:gs pos="100000">
              <a:schemeClr val="accent2">
                <a:alpha val="50000"/>
                <a:hueOff val="6482784"/>
                <a:satOff val="2475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kern="1200" dirty="0"/>
            <a:t>Zingevingszoeker</a:t>
          </a:r>
          <a:endParaRPr lang="en-GB" sz="2000" kern="1200" dirty="0"/>
        </a:p>
      </dsp:txBody>
      <dsp:txXfrm>
        <a:off x="937268" y="1282268"/>
        <a:ext cx="1950054" cy="672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Interne </a:t>
          </a:r>
          <a:r>
            <a:rPr lang="en-GB" sz="2800" kern="1200" dirty="0" err="1"/>
            <a:t>identiteit</a:t>
          </a:r>
          <a:endParaRPr lang="en-GB" sz="2800" kern="1200" dirty="0"/>
        </a:p>
      </dsp:txBody>
      <dsp:txXfrm>
        <a:off x="418040" y="528871"/>
        <a:ext cx="1337728" cy="1772938"/>
      </dsp:txXfrm>
    </dsp:sp>
    <dsp:sp modelId="{30D752B7-372C-480B-9860-730BE3ED62D7}">
      <dsp:nvSpPr>
        <dsp:cNvPr id="0" name=""/>
        <dsp:cNvSpPr/>
      </dsp:nvSpPr>
      <dsp:spPr>
        <a:xfrm>
          <a:off x="176621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err="1"/>
            <a:t>Externe</a:t>
          </a:r>
          <a:r>
            <a:rPr lang="en-GB" sz="2800" kern="1200" dirty="0"/>
            <a:t> </a:t>
          </a:r>
          <a:r>
            <a:rPr lang="en-GB" sz="2800" kern="1200" dirty="0" err="1"/>
            <a:t>identiteit</a:t>
          </a:r>
          <a:endParaRPr lang="en-GB" sz="2800" kern="1200" dirty="0"/>
        </a:p>
      </dsp:txBody>
      <dsp:txXfrm>
        <a:off x="2424633" y="528871"/>
        <a:ext cx="1337728" cy="17729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8/19/2021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dirty="0"/>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8/19/2021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dirty="0"/>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ji.nl/nl/Kennis/Dossier/Radicalisering/Achtergrond/Ontwikkel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fVaFmcT7ss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jia.sipa.columbia.edu/online-articles/understanding-radicalization-through-lens-%E2%80%98identity-vulnerability%E2%80%9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nieuwezijds.nl/thema/opvoeding/Puberteitenadolescentie.html" TargetMode="External"/><Relationship Id="rId5" Type="http://schemas.openxmlformats.org/officeDocument/2006/relationships/hyperlink" Target="https://opgroeienblog.wordpress.com/2016/07/18/wie-ben-ik-identiteit-in-adolescentie-en-vroege-volwassenheid/" TargetMode="External"/><Relationship Id="rId4" Type="http://schemas.openxmlformats.org/officeDocument/2006/relationships/hyperlink" Target="https://educatie-en-school.infonu.nl/samenvattingen/73346-samenvatting-psychologie-van-de-adolescentie-h1-h3-h4-h5.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A1BzWUe3XMw&amp;t=1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RK8zb8dA4G4"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In deze notities worden suggesties gedaan voor de invulling van elke dia, maar je kunt natuurlijk flexibel zijn. In de bijbehorende handleiding wordt ook een suggestie gedaan voor de tijdsplanning van de workshop (zie firstlinepractitioners.com of https://www.traininghermes.eu/) en kan ook meer achtergrondinformatie gevonden worden. We raden ook aan om de e-</a:t>
            </a:r>
            <a:r>
              <a:rPr lang="nl-NL" noProof="0" dirty="0" err="1"/>
              <a:t>learning</a:t>
            </a:r>
            <a:r>
              <a:rPr lang="nl-NL" noProof="0" dirty="0"/>
              <a:t> op https://www.traininghermes.eu te doen zodat je goed boven de stof komt te staan.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Welkom, jezelf voorstellen </a:t>
            </a:r>
            <a:r>
              <a:rPr lang="nl-NL" noProof="0" dirty="0"/>
              <a:t>(controleer of de presentielijst door alle deelnemers is ondertekend en of ze de vragenlijst voor je evaluatie hebben ingevuld).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De workshop is gemaakt binnen het</a:t>
            </a:r>
            <a:r>
              <a:rPr lang="nl-NL" noProof="0" dirty="0"/>
              <a:t> EU-project ARMOUR. Het project heeft als doel om radicalisering onder jongeren tegen te gaan door eerstelijns professionals die met jongeren tussen 10-18 jaar werken te trainen in zeven verschillende onderwerpen.</a:t>
            </a:r>
          </a:p>
          <a:p>
            <a:pPr marL="0" lvl="0" indent="0">
              <a:buFont typeface="+mj-lt"/>
              <a:buNone/>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noProof="0" dirty="0"/>
              <a:t>@Trainer: Deze workshop is bedoeld voor eerstelijnsprofessionals die geïnteresseerd zijn in het voorkomen van radicalisering en heeft drie hoofddoelen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de workshop over Narratieven, identiteit en radicalisering om deze daarna ook zelf te kunnen geven.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radicalisering en oorzakelijke factoren en voorbeelden ervaren van oefeningen om deze oorzakelijke factoren te beïnvloeden.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noProof="0" dirty="0"/>
              <a:t>Kennismaken met een aantal oefeningen die ook met jongeren gedaan kunnen worden.</a:t>
            </a: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Nog steeds kijkend naar de manieren waarop radicalisering zich kan materialiseren. Het kan religieus gecentreerd zijn, of </a:t>
            </a:r>
            <a:r>
              <a:rPr lang="nl-NL" dirty="0" err="1"/>
              <a:t>extreem-rechts</a:t>
            </a:r>
            <a:r>
              <a:rPr lang="nl-NL" dirty="0"/>
              <a:t>, extreem-links, nationaal separatistisch of single issue, zoals dierenactivisme en extremisme.</a:t>
            </a:r>
          </a:p>
          <a:p>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nl-NL" dirty="0"/>
          </a:p>
          <a:p>
            <a:r>
              <a:rPr lang="nl-NL" dirty="0"/>
              <a:t>Het filmpje geeft een goed overzicht van de verschillende denkbeelden per ideologie</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66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fontAlgn="base"/>
            <a:r>
              <a:rPr lang="nl-NL" b="0" i="0" dirty="0">
                <a:solidFill>
                  <a:srgbClr val="282828"/>
                </a:solidFill>
                <a:effectLst/>
                <a:latin typeface="Open Sans"/>
              </a:rPr>
              <a:t>Radicalisering wordt over het algemeen gezien als een niet-lineair en dynamisch proces. Sommige onderzoeken hebben geprobeerd dit proces te ontleden in fasen, of niveaus. </a:t>
            </a:r>
            <a:r>
              <a:rPr lang="nl-NL" b="0" i="0" dirty="0" err="1">
                <a:solidFill>
                  <a:srgbClr val="282828"/>
                </a:solidFill>
                <a:effectLst/>
                <a:latin typeface="Open Sans"/>
              </a:rPr>
              <a:t>Moghaddam</a:t>
            </a:r>
            <a:r>
              <a:rPr lang="nl-NL" b="0" i="0" dirty="0">
                <a:solidFill>
                  <a:srgbClr val="282828"/>
                </a:solidFill>
                <a:effectLst/>
                <a:latin typeface="Open Sans"/>
              </a:rPr>
              <a:t> heeft de fasen beschreven als een trap, waarbij een persoon op verschillende treden zou klimmen. Elke trede vereist verdere overtuigingen die het uiteindelijk gemakkelijker zouden maken om remmingen om geweld te plegen te omzeilen.</a:t>
            </a:r>
          </a:p>
          <a:p>
            <a:pPr algn="l" fontAlgn="base"/>
            <a:endParaRPr lang="nl-NL" b="0" i="0" dirty="0">
              <a:solidFill>
                <a:srgbClr val="282828"/>
              </a:solidFill>
              <a:effectLst/>
              <a:latin typeface="Open San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(Realiseer je dat in de werkelijkheid deze fases niet altijd makkelijk te herkennen zijn)</a:t>
            </a:r>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base" latinLnBrk="0" hangingPunct="1">
              <a:lnSpc>
                <a:spcPct val="100000"/>
              </a:lnSpc>
              <a:spcBef>
                <a:spcPts val="0"/>
              </a:spcBef>
              <a:spcAft>
                <a:spcPts val="0"/>
              </a:spcAft>
              <a:buClrTx/>
              <a:buSzTx/>
              <a:buFontTx/>
              <a:buNone/>
              <a:tabLst/>
              <a:defRPr/>
            </a:pPr>
            <a:r>
              <a:rPr lang="nl-NL" sz="12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https://www.nji.nl/nl/Kennis/Dossier/Radicalisering/Achtergrond/Ontwikkeling</a:t>
            </a:r>
            <a:endParaRPr lang="en-US" baseline="0" dirty="0"/>
          </a:p>
          <a:p>
            <a:pPr algn="l" fontAlgn="base"/>
            <a:r>
              <a:rPr lang="nl-NL" b="1" i="0" dirty="0">
                <a:solidFill>
                  <a:srgbClr val="282828"/>
                </a:solidFill>
                <a:effectLst/>
                <a:latin typeface="Open Sans"/>
              </a:rPr>
              <a:t>Begane grond</a:t>
            </a:r>
            <a:br>
              <a:rPr lang="nl-NL" b="1" i="0" dirty="0">
                <a:solidFill>
                  <a:srgbClr val="282828"/>
                </a:solidFill>
                <a:effectLst/>
                <a:latin typeface="Open Sans"/>
              </a:rPr>
            </a:br>
            <a:r>
              <a:rPr lang="nl-NL" b="0" i="0" dirty="0">
                <a:solidFill>
                  <a:srgbClr val="282828"/>
                </a:solidFill>
                <a:effectLst/>
                <a:latin typeface="Open Sans"/>
              </a:rPr>
              <a:t>Op de begane grond gaat het om de eigen interpretatie van de status quo. En daarnaast de huidige situatie van de persoon zelf en van de samenleving als geheel. Dat is eigenlijk wat iedereen doet: normaal gedrag dus. Het kan ook de basis vormen voor de overgang naar de tweede fase. </a:t>
            </a:r>
          </a:p>
          <a:p>
            <a:pPr algn="l" fontAlgn="base"/>
            <a:r>
              <a:rPr lang="nl-NL" b="1" i="0" dirty="0">
                <a:solidFill>
                  <a:srgbClr val="282828"/>
                </a:solidFill>
                <a:effectLst/>
                <a:latin typeface="Open Sans"/>
              </a:rPr>
              <a:t>Eerste trede</a:t>
            </a:r>
            <a:br>
              <a:rPr lang="nl-NL" b="1" i="0" dirty="0">
                <a:solidFill>
                  <a:srgbClr val="282828"/>
                </a:solidFill>
                <a:effectLst/>
                <a:latin typeface="Open Sans"/>
              </a:rPr>
            </a:br>
            <a:r>
              <a:rPr lang="nl-NL" b="0" i="0" dirty="0">
                <a:solidFill>
                  <a:srgbClr val="282828"/>
                </a:solidFill>
                <a:effectLst/>
                <a:latin typeface="Open Sans"/>
              </a:rPr>
              <a:t>De persoon heeft het gevoel dat hij of de groep waartoe hij behoort oneerlijk wordt behandeld. Op dit punt is het nog mogelijk om een verdere ontwikkeling naar radicalisme af te wenden. Dit door bijvoorbeeld legitieme manieren aan te bieden om de ervaren oneerlijkheid aan te pakken, zoals actie voeren of je aansluiten bij een politieke beweging. Gebeurt dat niet en ziet de betreffende persoon geen andere mogelijkheden? Dan versterkt dit het gevoel van oneerlijkheid en is de volgende trede snel genomen.</a:t>
            </a:r>
          </a:p>
          <a:p>
            <a:pPr algn="l" fontAlgn="base"/>
            <a:r>
              <a:rPr lang="nl-NL" b="1" i="0" dirty="0">
                <a:solidFill>
                  <a:srgbClr val="282828"/>
                </a:solidFill>
                <a:effectLst/>
                <a:latin typeface="Open Sans"/>
              </a:rPr>
              <a:t>Tweede trede</a:t>
            </a:r>
            <a:br>
              <a:rPr lang="nl-NL" b="1" i="0" dirty="0">
                <a:solidFill>
                  <a:srgbClr val="282828"/>
                </a:solidFill>
                <a:effectLst/>
                <a:latin typeface="Open Sans"/>
              </a:rPr>
            </a:br>
            <a:r>
              <a:rPr lang="nl-NL" b="0" i="0" dirty="0">
                <a:solidFill>
                  <a:srgbClr val="282828"/>
                </a:solidFill>
                <a:effectLst/>
                <a:latin typeface="Open Sans"/>
              </a:rPr>
              <a:t>De persoon wordt agressief. Als hij deze agressie niet op een 'normale' manier kan verminderen, zal hij eerder belangstelling tonen voor radicale oplossingen. Als hij vervolgens toetreedt tot een radicale groep, komt hij weer een trede hoger.</a:t>
            </a:r>
          </a:p>
          <a:p>
            <a:pPr algn="l" fontAlgn="base"/>
            <a:r>
              <a:rPr lang="nl-NL" b="1" i="0" dirty="0">
                <a:solidFill>
                  <a:srgbClr val="282828"/>
                </a:solidFill>
                <a:effectLst/>
                <a:latin typeface="Open Sans"/>
              </a:rPr>
              <a:t>Derde trede</a:t>
            </a:r>
            <a:br>
              <a:rPr lang="nl-NL" b="0" i="0" dirty="0">
                <a:solidFill>
                  <a:srgbClr val="282828"/>
                </a:solidFill>
                <a:effectLst/>
                <a:latin typeface="Open Sans"/>
              </a:rPr>
            </a:br>
            <a:r>
              <a:rPr lang="nl-NL" b="0" i="0" dirty="0">
                <a:solidFill>
                  <a:srgbClr val="282828"/>
                </a:solidFill>
                <a:effectLst/>
                <a:latin typeface="Open Sans"/>
              </a:rPr>
              <a:t>De persoon maakt zich de overtuigingen van de radicale groep eigen en identificeert zich daarmee. De opstap naar de volgende trede is dan niet groot meer.</a:t>
            </a:r>
          </a:p>
          <a:p>
            <a:pPr algn="l" fontAlgn="base"/>
            <a:r>
              <a:rPr lang="nl-NL" b="1" i="0" dirty="0">
                <a:solidFill>
                  <a:srgbClr val="282828"/>
                </a:solidFill>
                <a:effectLst/>
                <a:latin typeface="Open Sans"/>
              </a:rPr>
              <a:t>Vierde trede</a:t>
            </a:r>
            <a:br>
              <a:rPr lang="nl-NL" b="0" i="0" dirty="0">
                <a:solidFill>
                  <a:srgbClr val="282828"/>
                </a:solidFill>
                <a:effectLst/>
                <a:latin typeface="Open Sans"/>
              </a:rPr>
            </a:br>
            <a:r>
              <a:rPr lang="nl-NL" b="0" i="0" dirty="0">
                <a:solidFill>
                  <a:srgbClr val="282828"/>
                </a:solidFill>
                <a:effectLst/>
                <a:latin typeface="Open Sans"/>
              </a:rPr>
              <a:t>De radicale groep en de bijbehorende moraal staat centraal in zijn leven. Hij rechtvaardigt terroristische acties.</a:t>
            </a:r>
          </a:p>
          <a:p>
            <a:pPr algn="l" fontAlgn="base"/>
            <a:r>
              <a:rPr lang="nl-NL" b="1" i="0" dirty="0">
                <a:solidFill>
                  <a:srgbClr val="282828"/>
                </a:solidFill>
                <a:effectLst/>
                <a:latin typeface="Open Sans"/>
              </a:rPr>
              <a:t>Vijfde trede</a:t>
            </a:r>
            <a:br>
              <a:rPr lang="nl-NL" b="1" i="0" dirty="0">
                <a:solidFill>
                  <a:srgbClr val="282828"/>
                </a:solidFill>
                <a:effectLst/>
                <a:latin typeface="Open Sans"/>
              </a:rPr>
            </a:br>
            <a:r>
              <a:rPr lang="nl-NL" b="0" i="0" dirty="0">
                <a:solidFill>
                  <a:srgbClr val="282828"/>
                </a:solidFill>
                <a:effectLst/>
                <a:latin typeface="Open Sans"/>
              </a:rPr>
              <a:t>Op de vijfde trede is hij bereid terroristische daden te begaan.  Hij vermijdt alles wat hem daarvan kan afhouden.</a:t>
            </a:r>
          </a:p>
          <a:p>
            <a:pPr algn="l" fontAlgn="base"/>
            <a:endParaRPr lang="nl-NL" b="0" i="0" dirty="0">
              <a:solidFill>
                <a:srgbClr val="00859F"/>
              </a:solidFill>
              <a:effectLst/>
              <a:latin typeface="Open Sans"/>
            </a:endParaRPr>
          </a:p>
          <a:p>
            <a:pPr algn="l" fontAlgn="base"/>
            <a:endParaRPr lang="en-GB" b="1" i="0" dirty="0">
              <a:solidFill>
                <a:srgbClr val="282828"/>
              </a:solidFill>
              <a:effectLst/>
              <a:latin typeface="Open Sans"/>
            </a:endParaRPr>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nl-NL" dirty="0"/>
              <a:t>Deze fasering wordt gebruikt door Feddes et al. (2015), die beschrijven hoe er bij mensen een bepaalde gevoeligheid voor radicalisering kan ontstaan door persoonlijke ervaringen of berichten in de media.</a:t>
            </a:r>
          </a:p>
          <a:p>
            <a:endParaRPr lang="nl-NL" dirty="0"/>
          </a:p>
          <a:p>
            <a:r>
              <a:rPr lang="nl-NL" dirty="0"/>
              <a:t>Die gevoeligheid kan leiden tot een zoektocht naar antwoorden.</a:t>
            </a:r>
          </a:p>
          <a:p>
            <a:endParaRPr lang="nl-NL" dirty="0"/>
          </a:p>
          <a:p>
            <a:r>
              <a:rPr lang="nl-NL" dirty="0"/>
              <a:t>Als er geen bevredigende antwoorden komen van de reguliere maatschappij en ouders kan dit leiden tot lidmaatschap van bepaalde extremistische groepen (daadwerkelijk of gevoelsmatig). </a:t>
            </a:r>
          </a:p>
          <a:p>
            <a:endParaRPr lang="nl-NL" dirty="0"/>
          </a:p>
          <a:p>
            <a:r>
              <a:rPr lang="nl-NL" dirty="0"/>
              <a:t>De laatste fase is die van actieve deelname aan terroristische activiteiten</a:t>
            </a:r>
          </a:p>
          <a:p>
            <a:endParaRPr lang="nl-NL" dirty="0"/>
          </a:p>
          <a:p>
            <a:r>
              <a:rPr lang="nl-NL" sz="1200" b="1" i="0" kern="1200" dirty="0">
                <a:solidFill>
                  <a:schemeClr val="tx1"/>
                </a:solidFill>
                <a:effectLst/>
                <a:latin typeface="+mn-lt"/>
                <a:ea typeface="+mn-ea"/>
                <a:cs typeface="+mn-cs"/>
              </a:rPr>
              <a:t>@trainer </a:t>
            </a:r>
          </a:p>
          <a:p>
            <a:r>
              <a:rPr lang="nl-NL" sz="1200" b="0" i="0" kern="1200" dirty="0">
                <a:solidFill>
                  <a:schemeClr val="tx1"/>
                </a:solidFill>
                <a:effectLst/>
                <a:latin typeface="+mn-lt"/>
                <a:ea typeface="+mn-ea"/>
                <a:cs typeface="+mn-cs"/>
              </a:rPr>
              <a:t>Enigszins vergelijkbaar is onderstaand model (met tekst om Feddes’ model toe te lichten):</a:t>
            </a:r>
          </a:p>
          <a:p>
            <a:r>
              <a:rPr lang="nl-NL" sz="1200" b="0" i="0" kern="1200" dirty="0">
                <a:solidFill>
                  <a:schemeClr val="tx1"/>
                </a:solidFill>
                <a:effectLst/>
                <a:latin typeface="+mn-lt"/>
                <a:ea typeface="+mn-ea"/>
                <a:cs typeface="+mn-cs"/>
              </a:rPr>
              <a:t>In de literatuur worden veelal vier fasen in het proces van radicalisering onderscheiden (Verhagen, Reitsma &amp; Spee, 2010 en School &amp; Veiligheid, z.j.).</a:t>
            </a:r>
          </a:p>
          <a:p>
            <a:pPr marL="228600" indent="-228600">
              <a:buFont typeface="+mj-lt"/>
              <a:buAutoNum type="arabicPeriod"/>
            </a:pPr>
            <a:r>
              <a:rPr lang="nl-NL" sz="1200" b="0" i="0" kern="1200" dirty="0">
                <a:solidFill>
                  <a:schemeClr val="tx1"/>
                </a:solidFill>
                <a:effectLst/>
                <a:latin typeface="+mn-lt"/>
                <a:ea typeface="+mn-ea"/>
                <a:cs typeface="+mn-cs"/>
              </a:rPr>
              <a:t>In een eerste fase gaat het om een persoon of een groep die geconfronteerd wordt met negatieve ontwikkelingen die een potentiële voedingsbodem kunnen zijn voor radicalisering. Er zijn dus contextuele of persoonlijke factoren aanwezig die een risicofactor kunnen betekenen voor het ontwikkelen van radicaal gedachtegoed.</a:t>
            </a:r>
          </a:p>
          <a:p>
            <a:pPr marL="228600" indent="-228600">
              <a:buFont typeface="+mj-lt"/>
              <a:buAutoNum type="arabicPeriod"/>
            </a:pPr>
            <a:r>
              <a:rPr lang="nl-NL" sz="1200" b="0" i="0" kern="1200" dirty="0">
                <a:solidFill>
                  <a:schemeClr val="tx1"/>
                </a:solidFill>
                <a:effectLst/>
                <a:latin typeface="+mn-lt"/>
                <a:ea typeface="+mn-ea"/>
                <a:cs typeface="+mn-cs"/>
              </a:rPr>
              <a:t>In een tweede fase gaat het om een persoon of groep die zoekende is (naar de eigen identiteit, naar zingeving, naar toekomstperspectief,…) en die in meer of mindere mate vatbaar is voor radicale ideeën.</a:t>
            </a:r>
          </a:p>
          <a:p>
            <a:pPr marL="228600" indent="-228600">
              <a:buFont typeface="+mj-lt"/>
              <a:buAutoNum type="arabicPeriod"/>
            </a:pPr>
            <a:r>
              <a:rPr lang="nl-NL" sz="1200" b="0" i="0" kern="1200" dirty="0">
                <a:solidFill>
                  <a:schemeClr val="tx1"/>
                </a:solidFill>
                <a:effectLst/>
                <a:latin typeface="+mn-lt"/>
                <a:ea typeface="+mn-ea"/>
                <a:cs typeface="+mn-cs"/>
              </a:rPr>
              <a:t>In een derde fase gaat het om een persoon of een groep die geraakt wordt door radicaal gedachtegoed, al min of meer radicaliseert en dit gedachtegoed zelf mee begint te verspreiden.</a:t>
            </a:r>
          </a:p>
          <a:p>
            <a:pPr marL="228600" indent="-228600">
              <a:buFont typeface="+mj-lt"/>
              <a:buAutoNum type="arabicPeriod"/>
            </a:pPr>
            <a:r>
              <a:rPr lang="nl-NL" sz="1200" b="0" i="0" kern="1200" dirty="0">
                <a:solidFill>
                  <a:schemeClr val="tx1"/>
                </a:solidFill>
                <a:effectLst/>
                <a:latin typeface="+mn-lt"/>
                <a:ea typeface="+mn-ea"/>
                <a:cs typeface="+mn-cs"/>
              </a:rPr>
              <a:t>In een vierde fase gaat het om een persoon of een groep die verder radicaliseert en die bereid is om ondemocratische middelen en geweld in te zetten om de vooropgestelde idealen te bereiken.</a:t>
            </a:r>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https://www.youtube.com/watch?v=cCk--RCkaOU&amp;t=70s 4.05 min Voorbeeld van radicaliseringsproces van Sara</a:t>
            </a:r>
          </a:p>
          <a:p>
            <a:endParaRPr lang="nl-NL" dirty="0"/>
          </a:p>
          <a:p>
            <a:r>
              <a:rPr lang="nl-NL" dirty="0"/>
              <a:t>Vraag de deelnemers of ze de 4 fases in het verhaal van Sara kunnen herkennen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700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kan moeilijk zijn om te weten wanneer extreme standpunten gevaarlijk worden, en de tekenen van radicalisering zijn niet altijd duidelijk. </a:t>
            </a:r>
          </a:p>
          <a:p>
            <a:r>
              <a:rPr lang="nl-NL" dirty="0"/>
              <a:t>(Klik op mogelijke signalen voor een clip https://www.youtube.com/watch?v=7Qm49T9C2sM) Vraag de deelnemers te noteren wat ze opvalt</a:t>
            </a:r>
          </a:p>
          <a:p>
            <a:endParaRPr lang="nl-NL" dirty="0"/>
          </a:p>
          <a:p>
            <a:r>
              <a:rPr lang="nl-NL" dirty="0"/>
              <a:t>Er bestaat geen specifiek profiel van een radicaliserende jongere, of een eenduidige indicator voor wanneer iemand overgaat tot geweld ter ondersteuning van extremistische ideeën.</a:t>
            </a:r>
          </a:p>
          <a:p>
            <a:endParaRPr lang="nl-NL" dirty="0"/>
          </a:p>
          <a:p>
            <a:pPr algn="l"/>
            <a:r>
              <a:rPr lang="en-GB" b="0" i="0" dirty="0">
                <a:solidFill>
                  <a:srgbClr val="575757"/>
                </a:solidFill>
                <a:effectLst/>
                <a:latin typeface="OpenSansRegular"/>
              </a:rPr>
              <a:t>Met </a:t>
            </a:r>
            <a:r>
              <a:rPr lang="en-GB" b="0" i="0" dirty="0" err="1">
                <a:solidFill>
                  <a:srgbClr val="575757"/>
                </a:solidFill>
                <a:effectLst/>
                <a:latin typeface="OpenSansRegular"/>
              </a:rPr>
              <a:t>terugwerkende</a:t>
            </a:r>
            <a:r>
              <a:rPr lang="en-GB" b="0" i="0" dirty="0">
                <a:solidFill>
                  <a:srgbClr val="575757"/>
                </a:solidFill>
                <a:effectLst/>
                <a:latin typeface="OpenSansRegular"/>
              </a:rPr>
              <a:t> </a:t>
            </a:r>
            <a:r>
              <a:rPr lang="en-GB" b="0" i="0" dirty="0" err="1">
                <a:solidFill>
                  <a:srgbClr val="575757"/>
                </a:solidFill>
                <a:effectLst/>
                <a:latin typeface="OpenSansRegular"/>
              </a:rPr>
              <a:t>kracht</a:t>
            </a:r>
            <a:r>
              <a:rPr lang="en-GB" b="0" i="0" dirty="0">
                <a:solidFill>
                  <a:srgbClr val="575757"/>
                </a:solidFill>
                <a:effectLst/>
                <a:latin typeface="OpenSansRegular"/>
              </a:rPr>
              <a:t> is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aantal</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van </a:t>
            </a:r>
            <a:r>
              <a:rPr lang="en-GB" b="0" i="0" dirty="0" err="1">
                <a:solidFill>
                  <a:srgbClr val="575757"/>
                </a:solidFill>
                <a:effectLst/>
                <a:latin typeface="OpenSansRegular"/>
              </a:rPr>
              <a:t>geradicaliseerde</a:t>
            </a:r>
            <a:r>
              <a:rPr lang="en-GB" b="0" i="0" dirty="0">
                <a:solidFill>
                  <a:srgbClr val="575757"/>
                </a:solidFill>
                <a:effectLst/>
                <a:latin typeface="OpenSansRegular"/>
              </a:rPr>
              <a:t> </a:t>
            </a:r>
            <a:r>
              <a:rPr lang="en-GB" b="0" i="0" dirty="0" err="1">
                <a:solidFill>
                  <a:srgbClr val="575757"/>
                </a:solidFill>
                <a:effectLst/>
                <a:latin typeface="OpenSansRegular"/>
              </a:rPr>
              <a:t>jongeren</a:t>
            </a:r>
            <a:r>
              <a:rPr lang="en-GB" b="0" i="0" dirty="0">
                <a:solidFill>
                  <a:srgbClr val="575757"/>
                </a:solidFill>
                <a:effectLst/>
                <a:latin typeface="OpenSansRegular"/>
              </a:rPr>
              <a:t> op </a:t>
            </a:r>
            <a:r>
              <a:rPr lang="en-GB" b="0" i="0" dirty="0" err="1">
                <a:solidFill>
                  <a:srgbClr val="575757"/>
                </a:solidFill>
                <a:effectLst/>
                <a:latin typeface="OpenSansRegular"/>
              </a:rPr>
              <a:t>een</a:t>
            </a:r>
            <a:r>
              <a:rPr lang="en-GB" b="0" i="0" dirty="0">
                <a:solidFill>
                  <a:srgbClr val="575757"/>
                </a:solidFill>
                <a:effectLst/>
                <a:latin typeface="OpenSansRegular"/>
              </a:rPr>
              <a:t> </a:t>
            </a:r>
            <a:r>
              <a:rPr lang="en-GB" b="0" i="0" dirty="0" err="1">
                <a:solidFill>
                  <a:srgbClr val="575757"/>
                </a:solidFill>
                <a:effectLst/>
                <a:latin typeface="OpenSansRegular"/>
              </a:rPr>
              <a:t>rij</a:t>
            </a:r>
            <a:r>
              <a:rPr lang="en-GB" b="0" i="0" dirty="0">
                <a:solidFill>
                  <a:srgbClr val="575757"/>
                </a:solidFill>
                <a:effectLst/>
                <a:latin typeface="OpenSansRegular"/>
              </a:rPr>
              <a:t> </a:t>
            </a:r>
            <a:r>
              <a:rPr lang="en-GB" b="0" i="0" dirty="0" err="1">
                <a:solidFill>
                  <a:srgbClr val="575757"/>
                </a:solidFill>
                <a:effectLst/>
                <a:latin typeface="OpenSansRegular"/>
              </a:rPr>
              <a:t>gezet</a:t>
            </a:r>
            <a:r>
              <a:rPr lang="en-GB" b="0" i="0" dirty="0">
                <a:solidFill>
                  <a:srgbClr val="575757"/>
                </a:solidFill>
                <a:effectLst/>
                <a:latin typeface="OpenSansRegular"/>
              </a:rPr>
              <a:t>. Het is </a:t>
            </a:r>
            <a:r>
              <a:rPr lang="en-GB" b="0" i="0" dirty="0" err="1">
                <a:solidFill>
                  <a:srgbClr val="575757"/>
                </a:solidFill>
                <a:effectLst/>
                <a:latin typeface="OpenSansRegular"/>
              </a:rPr>
              <a:t>belangrijk</a:t>
            </a:r>
            <a:r>
              <a:rPr lang="en-GB" b="0" i="0" dirty="0">
                <a:solidFill>
                  <a:srgbClr val="575757"/>
                </a:solidFill>
                <a:effectLst/>
                <a:latin typeface="OpenSansRegular"/>
              </a:rPr>
              <a:t> om </a:t>
            </a:r>
            <a:r>
              <a:rPr lang="en-GB" b="0" i="0" dirty="0" err="1">
                <a:solidFill>
                  <a:srgbClr val="575757"/>
                </a:solidFill>
                <a:effectLst/>
                <a:latin typeface="OpenSansRegular"/>
              </a:rPr>
              <a:t>te</a:t>
            </a:r>
            <a:r>
              <a:rPr lang="en-GB" b="0" i="0" dirty="0">
                <a:solidFill>
                  <a:srgbClr val="575757"/>
                </a:solidFill>
                <a:effectLst/>
                <a:latin typeface="OpenSansRegular"/>
              </a:rPr>
              <a:t> </a:t>
            </a:r>
            <a:r>
              <a:rPr lang="en-GB" b="0" i="0" dirty="0" err="1">
                <a:solidFill>
                  <a:srgbClr val="575757"/>
                </a:solidFill>
                <a:effectLst/>
                <a:latin typeface="OpenSansRegular"/>
              </a:rPr>
              <a:t>realiseren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deze</a:t>
            </a:r>
            <a:r>
              <a:rPr lang="en-GB" b="0" i="0" dirty="0">
                <a:solidFill>
                  <a:srgbClr val="575757"/>
                </a:solidFill>
                <a:effectLst/>
                <a:latin typeface="OpenSansRegular"/>
              </a:rPr>
              <a:t> </a:t>
            </a:r>
            <a:r>
              <a:rPr lang="en-GB" b="0" i="0" dirty="0" err="1">
                <a:solidFill>
                  <a:srgbClr val="575757"/>
                </a:solidFill>
                <a:effectLst/>
                <a:latin typeface="OpenSansRegular"/>
              </a:rPr>
              <a:t>signalen</a:t>
            </a:r>
            <a:r>
              <a:rPr lang="en-GB" b="0" i="0" dirty="0">
                <a:solidFill>
                  <a:srgbClr val="575757"/>
                </a:solidFill>
                <a:effectLst/>
                <a:latin typeface="OpenSansRegular"/>
              </a:rPr>
              <a:t> </a:t>
            </a:r>
            <a:r>
              <a:rPr lang="en-GB" b="0" i="0" dirty="0" err="1">
                <a:solidFill>
                  <a:srgbClr val="575757"/>
                </a:solidFill>
                <a:effectLst/>
                <a:latin typeface="OpenSansRegular"/>
              </a:rPr>
              <a:t>niet</a:t>
            </a:r>
            <a:r>
              <a:rPr lang="en-GB" b="0" i="0" dirty="0">
                <a:solidFill>
                  <a:srgbClr val="575757"/>
                </a:solidFill>
                <a:effectLst/>
                <a:latin typeface="OpenSansRegular"/>
              </a:rPr>
              <a:t> per </a:t>
            </a:r>
            <a:r>
              <a:rPr lang="en-GB" b="0" i="0" dirty="0" err="1">
                <a:solidFill>
                  <a:srgbClr val="575757"/>
                </a:solidFill>
                <a:effectLst/>
                <a:latin typeface="OpenSansRegular"/>
              </a:rPr>
              <a:t>definitie</a:t>
            </a:r>
            <a:r>
              <a:rPr lang="en-GB" b="0" i="0" dirty="0">
                <a:solidFill>
                  <a:srgbClr val="575757"/>
                </a:solidFill>
                <a:effectLst/>
                <a:latin typeface="OpenSansRegular"/>
              </a:rPr>
              <a:t> </a:t>
            </a:r>
            <a:r>
              <a:rPr lang="en-GB" b="0" i="0" dirty="0" err="1">
                <a:solidFill>
                  <a:srgbClr val="575757"/>
                </a:solidFill>
                <a:effectLst/>
                <a:latin typeface="OpenSansRegular"/>
              </a:rPr>
              <a:t>betekenen</a:t>
            </a:r>
            <a:r>
              <a:rPr lang="en-GB" b="0" i="0" dirty="0">
                <a:solidFill>
                  <a:srgbClr val="575757"/>
                </a:solidFill>
                <a:effectLst/>
                <a:latin typeface="OpenSansRegular"/>
              </a:rPr>
              <a:t> </a:t>
            </a:r>
            <a:r>
              <a:rPr lang="en-GB" b="0" i="0" dirty="0" err="1">
                <a:solidFill>
                  <a:srgbClr val="575757"/>
                </a:solidFill>
                <a:effectLst/>
                <a:latin typeface="OpenSansRegular"/>
              </a:rPr>
              <a:t>dat</a:t>
            </a:r>
            <a:r>
              <a:rPr lang="en-GB" b="0" i="0" dirty="0">
                <a:solidFill>
                  <a:srgbClr val="575757"/>
                </a:solidFill>
                <a:effectLst/>
                <a:latin typeface="OpenSansRegular"/>
              </a:rPr>
              <a:t> </a:t>
            </a:r>
            <a:r>
              <a:rPr lang="en-GB" b="0" i="0" dirty="0" err="1">
                <a:solidFill>
                  <a:srgbClr val="575757"/>
                </a:solidFill>
                <a:effectLst/>
                <a:latin typeface="OpenSansRegular"/>
              </a:rPr>
              <a:t>iemand</a:t>
            </a:r>
            <a:r>
              <a:rPr lang="en-GB" b="0" i="0" dirty="0">
                <a:solidFill>
                  <a:srgbClr val="575757"/>
                </a:solidFill>
                <a:effectLst/>
                <a:latin typeface="OpenSansRegular"/>
              </a:rPr>
              <a:t> </a:t>
            </a:r>
            <a:r>
              <a:rPr lang="en-GB" b="0" i="0" dirty="0" err="1">
                <a:solidFill>
                  <a:srgbClr val="575757"/>
                </a:solidFill>
                <a:effectLst/>
                <a:latin typeface="OpenSansRegular"/>
              </a:rPr>
              <a:t>radicaliseert</a:t>
            </a:r>
            <a:r>
              <a:rPr lang="en-GB" b="0" i="0" dirty="0">
                <a:solidFill>
                  <a:srgbClr val="575757"/>
                </a:solidFill>
                <a:effectLst/>
                <a:latin typeface="OpenSansRegular"/>
              </a:rPr>
              <a:t>, het is </a:t>
            </a:r>
            <a:r>
              <a:rPr lang="en-GB" b="0" i="0" dirty="0" err="1">
                <a:solidFill>
                  <a:srgbClr val="575757"/>
                </a:solidFill>
                <a:effectLst/>
                <a:latin typeface="OpenSansRegular"/>
              </a:rPr>
              <a:t>geen</a:t>
            </a:r>
            <a:r>
              <a:rPr lang="en-GB" b="0" i="0" dirty="0">
                <a:solidFill>
                  <a:srgbClr val="575757"/>
                </a:solidFill>
                <a:effectLst/>
                <a:latin typeface="OpenSansRegular"/>
              </a:rPr>
              <a:t> checklist.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575757"/>
              </a:solidFill>
              <a:effectLst/>
              <a:latin typeface="Open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575757"/>
                </a:solidFill>
                <a:effectLst/>
                <a:latin typeface="OpenSansRegular"/>
              </a:rPr>
              <a:t>Bron</a:t>
            </a:r>
            <a:r>
              <a:rPr lang="en-GB" b="0" i="0" dirty="0">
                <a:solidFill>
                  <a:srgbClr val="575757"/>
                </a:solidFill>
                <a:effectLst/>
                <a:latin typeface="OpenSansRegular"/>
              </a:rPr>
              <a:t> checklist: </a:t>
            </a:r>
            <a:r>
              <a:rPr lang="en-GB" sz="1200" dirty="0">
                <a:solidFill>
                  <a:schemeClr val="bg2">
                    <a:lumMod val="75000"/>
                  </a:schemeClr>
                </a:solidFill>
                <a:hlinkClick r:id="rId3">
                  <a:extLst>
                    <a:ext uri="{A12FA001-AC4F-418D-AE19-62706E023703}">
                      <ahyp:hlinkClr xmlns:ahyp="http://schemas.microsoft.com/office/drawing/2018/hyperlinkcolor" val="tx"/>
                    </a:ext>
                  </a:extLst>
                </a:hlinkClick>
              </a:rPr>
              <a:t>https://www.dcfp.org.uk/child-abuse/radicalisation-and-extremism/</a:t>
            </a:r>
            <a:endParaRPr lang="en-GB" sz="1200" dirty="0">
              <a:solidFill>
                <a:schemeClr val="bg2">
                  <a:lumMod val="75000"/>
                </a:schemeClr>
              </a:solidFill>
            </a:endParaRPr>
          </a:p>
          <a:p>
            <a:pPr algn="l">
              <a:buFont typeface="Arial" panose="020B0604020202020204" pitchFamily="34" charset="0"/>
              <a:buNone/>
            </a:pPr>
            <a:endParaRPr lang="en-GB"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Als je naar deze mogelijke signalen kijkt, wat valt je dan op? </a:t>
            </a:r>
          </a:p>
          <a:p>
            <a:pPr algn="l">
              <a:buFont typeface="Arial" panose="020B0604020202020204" pitchFamily="34" charset="0"/>
              <a:buNone/>
            </a:pPr>
            <a:endParaRPr lang="nl-NL" b="0" i="0" dirty="0">
              <a:solidFill>
                <a:srgbClr val="575757"/>
              </a:solidFill>
              <a:effectLst/>
              <a:latin typeface="OpenSansRegular"/>
            </a:endParaRPr>
          </a:p>
          <a:p>
            <a:pPr algn="l">
              <a:buFont typeface="Arial" panose="020B0604020202020204" pitchFamily="34" charset="0"/>
              <a:buNone/>
            </a:pPr>
            <a:r>
              <a:rPr lang="nl-NL" b="0" i="0" dirty="0">
                <a:solidFill>
                  <a:srgbClr val="575757"/>
                </a:solidFill>
                <a:effectLst/>
                <a:latin typeface="OpenSansRegular"/>
              </a:rPr>
              <a:t>@trainer: misschien zien sommige deelnemers in dat een groot aantal van deze signalen ook andere oorzaken kunnen hebben, zoals drugsmisbruik, seksueel misbruik, andere problemen thuis, ‘gewone’ puberteit, </a:t>
            </a:r>
            <a:r>
              <a:rPr lang="nl-NL" b="0" i="0" dirty="0" err="1">
                <a:solidFill>
                  <a:srgbClr val="575757"/>
                </a:solidFill>
                <a:effectLst/>
                <a:latin typeface="OpenSansRegular"/>
              </a:rPr>
              <a:t>etc</a:t>
            </a:r>
            <a:r>
              <a:rPr lang="nl-NL" b="0" i="0" dirty="0">
                <a:solidFill>
                  <a:srgbClr val="575757"/>
                </a:solidFill>
                <a:effectLst/>
                <a:latin typeface="OpenSansRegular"/>
              </a:rPr>
              <a:t> </a:t>
            </a:r>
            <a:r>
              <a:rPr lang="nl-NL" dirty="0"/>
              <a:t>Dus wees voorzichtig met labelen!</a:t>
            </a:r>
            <a:endParaRPr lang="nl-NL" b="0" i="0" dirty="0">
              <a:solidFill>
                <a:srgbClr val="575757"/>
              </a:solidFill>
              <a:effectLst/>
              <a:latin typeface="OpenSansRegular"/>
            </a:endParaRPr>
          </a:p>
          <a:p>
            <a:pPr algn="l">
              <a:buFont typeface="Arial" panose="020B0604020202020204" pitchFamily="34" charset="0"/>
              <a:buNone/>
            </a:pPr>
            <a:endParaRPr lang="nl-NL" b="0" i="0" dirty="0">
              <a:solidFill>
                <a:srgbClr val="575757"/>
              </a:solidFill>
              <a:effectLst/>
              <a:latin typeface="OpenSansRegular"/>
            </a:endParaRPr>
          </a:p>
          <a:p>
            <a:pPr algn="l"/>
            <a:endParaRPr lang="en-GB" dirty="0"/>
          </a:p>
          <a:p>
            <a:pPr algn="l">
              <a:buFont typeface="Arial" panose="020B0604020202020204" pitchFamily="34" charset="0"/>
              <a:buNone/>
            </a:pPr>
            <a:endParaRPr lang="en-GB" b="0" i="0" dirty="0">
              <a:solidFill>
                <a:srgbClr val="575757"/>
              </a:solidFill>
              <a:effectLst/>
              <a:latin typeface="OpenSansRegular"/>
            </a:endParaRP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15</a:t>
            </a:fld>
            <a:endParaRPr lang="en-US" dirty="0"/>
          </a:p>
        </p:txBody>
      </p:sp>
    </p:spTree>
    <p:extLst>
      <p:ext uri="{BB962C8B-B14F-4D97-AF65-F5344CB8AC3E}">
        <p14:creationId xmlns:p14="http://schemas.microsoft.com/office/powerpoint/2010/main" val="1740160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Tot nu toe hebben we radicalisering van buitenaf bekeken, maar wat zijn de onderliggende oorzaken? Hoe komt het dat sommige mensen naar een volgende fase of het volgende niveau gaan? </a:t>
            </a:r>
          </a:p>
          <a:p>
            <a:endParaRPr lang="en-GB" dirty="0"/>
          </a:p>
          <a:p>
            <a:r>
              <a:rPr lang="en-GB" dirty="0" err="1"/>
              <a:t>Bronnen</a:t>
            </a:r>
            <a:r>
              <a:rPr lang="en-GB" dirty="0"/>
              <a:t> </a:t>
            </a:r>
            <a:r>
              <a:rPr lang="en-GB" dirty="0" err="1"/>
              <a:t>afbeeldingen</a:t>
            </a:r>
            <a:r>
              <a:rPr lang="en-GB" dirty="0"/>
              <a:t>: </a:t>
            </a:r>
          </a:p>
          <a:p>
            <a:pPr marL="228600" indent="-228600">
              <a:buAutoNum type="arabicPeriod"/>
            </a:pPr>
            <a:r>
              <a:rPr lang="en-GB" dirty="0"/>
              <a:t>https://www.juancole.com/2015/06/terrorists-americans-extremists.html</a:t>
            </a:r>
          </a:p>
          <a:p>
            <a:pPr marL="228600" indent="-228600">
              <a:buAutoNum type="arabicPeriod"/>
            </a:pPr>
            <a:r>
              <a:rPr lang="en-GB" dirty="0">
                <a:hlinkClick r:id="" action="ppaction://noaction"/>
              </a:rPr>
              <a:t>Metro.co.uk</a:t>
            </a:r>
          </a:p>
          <a:p>
            <a:pPr marL="228600" indent="-228600">
              <a:buAutoNum type="arabicPeriod"/>
            </a:pPr>
            <a:r>
              <a:rPr lang="en-GB" dirty="0">
                <a:hlinkClick r:id="" action="ppaction://noaction"/>
              </a:rPr>
              <a:t>Dialoguetimes.com</a:t>
            </a:r>
          </a:p>
          <a:p>
            <a:pPr marL="228600" indent="-228600">
              <a:buAutoNum type="arabicPeriod"/>
            </a:pPr>
            <a:r>
              <a:rPr lang="en-GB" b="0" i="0" dirty="0">
                <a:solidFill>
                  <a:srgbClr val="333333"/>
                </a:solidFill>
                <a:effectLst/>
                <a:latin typeface="TimesDigitalW04-Regular"/>
              </a:rPr>
              <a:t>Treehugger.com</a:t>
            </a:r>
          </a:p>
          <a:p>
            <a:pPr marL="228600" indent="-228600">
              <a:buAutoNum type="arabicPeriod"/>
            </a:pPr>
            <a:endParaRPr lang="en-GB" b="0" i="0" dirty="0">
              <a:solidFill>
                <a:srgbClr val="333333"/>
              </a:solidFill>
              <a:effectLst/>
              <a:latin typeface="TimesDigitalW04-Regular"/>
            </a:endParaRPr>
          </a:p>
          <a:p>
            <a:pPr marL="0" indent="0">
              <a:buNone/>
            </a:pPr>
            <a:r>
              <a:rPr lang="en-GB" b="0" i="0" dirty="0">
                <a:solidFill>
                  <a:srgbClr val="333333"/>
                </a:solidFill>
                <a:effectLst/>
                <a:latin typeface="TimesDigitalW04-Regular"/>
              </a:rPr>
              <a:t>NB Van </a:t>
            </a:r>
            <a:r>
              <a:rPr lang="en-GB" b="0" i="0" dirty="0" err="1">
                <a:solidFill>
                  <a:srgbClr val="333333"/>
                </a:solidFill>
                <a:effectLst/>
                <a:latin typeface="TimesDigitalW04-Regular"/>
              </a:rPr>
              <a:t>sommige</a:t>
            </a:r>
            <a:r>
              <a:rPr lang="en-GB" b="0" i="0" dirty="0">
                <a:solidFill>
                  <a:srgbClr val="333333"/>
                </a:solidFill>
                <a:effectLst/>
                <a:latin typeface="TimesDigitalW04-Regular"/>
              </a:rPr>
              <a:t> van </a:t>
            </a:r>
            <a:r>
              <a:rPr lang="en-GB" b="0" i="0" dirty="0" err="1">
                <a:solidFill>
                  <a:srgbClr val="333333"/>
                </a:solidFill>
                <a:effectLst/>
                <a:latin typeface="TimesDigitalW04-Regular"/>
              </a:rPr>
              <a:t>deze</a:t>
            </a:r>
            <a:r>
              <a:rPr lang="en-GB" b="0" i="0" dirty="0">
                <a:solidFill>
                  <a:srgbClr val="333333"/>
                </a:solidFill>
                <a:effectLst/>
                <a:latin typeface="TimesDigitalW04-Regular"/>
              </a:rPr>
              <a:t> </a:t>
            </a:r>
            <a:r>
              <a:rPr lang="en-GB" b="0" i="0" dirty="0" err="1">
                <a:solidFill>
                  <a:srgbClr val="333333"/>
                </a:solidFill>
                <a:effectLst/>
                <a:latin typeface="TimesDigitalW04-Regular"/>
              </a:rPr>
              <a:t>mensen</a:t>
            </a:r>
            <a:r>
              <a:rPr lang="en-GB" b="0" i="0" dirty="0">
                <a:solidFill>
                  <a:srgbClr val="333333"/>
                </a:solidFill>
                <a:effectLst/>
                <a:latin typeface="TimesDigitalW04-Regular"/>
              </a:rPr>
              <a:t> </a:t>
            </a:r>
            <a:r>
              <a:rPr lang="en-GB" b="0" i="0" dirty="0" err="1">
                <a:solidFill>
                  <a:srgbClr val="333333"/>
                </a:solidFill>
                <a:effectLst/>
                <a:latin typeface="TimesDigitalW04-Regular"/>
              </a:rPr>
              <a:t>kan</a:t>
            </a:r>
            <a:r>
              <a:rPr lang="en-GB" b="0" i="0" dirty="0">
                <a:solidFill>
                  <a:srgbClr val="333333"/>
                </a:solidFill>
                <a:effectLst/>
                <a:latin typeface="TimesDigitalW04-Regular"/>
              </a:rPr>
              <a:t> </a:t>
            </a:r>
            <a:r>
              <a:rPr lang="en-GB" b="0" i="0" dirty="0" err="1">
                <a:solidFill>
                  <a:srgbClr val="333333"/>
                </a:solidFill>
                <a:effectLst/>
                <a:latin typeface="TimesDigitalW04-Regular"/>
              </a:rPr>
              <a:t>niet</a:t>
            </a:r>
            <a:r>
              <a:rPr lang="en-GB" b="0" i="0" dirty="0">
                <a:solidFill>
                  <a:srgbClr val="333333"/>
                </a:solidFill>
                <a:effectLst/>
                <a:latin typeface="TimesDigitalW04-Regular"/>
              </a:rPr>
              <a:t> met </a:t>
            </a:r>
            <a:r>
              <a:rPr lang="en-GB" b="0" i="0" dirty="0" err="1">
                <a:solidFill>
                  <a:srgbClr val="333333"/>
                </a:solidFill>
                <a:effectLst/>
                <a:latin typeface="TimesDigitalW04-Regular"/>
              </a:rPr>
              <a:t>zekerheid</a:t>
            </a:r>
            <a:r>
              <a:rPr lang="en-GB" b="0" i="0" dirty="0">
                <a:solidFill>
                  <a:srgbClr val="333333"/>
                </a:solidFill>
                <a:effectLst/>
                <a:latin typeface="TimesDigitalW04-Regular"/>
              </a:rPr>
              <a:t> </a:t>
            </a:r>
            <a:r>
              <a:rPr lang="en-GB" b="0" i="0" dirty="0" err="1">
                <a:solidFill>
                  <a:srgbClr val="333333"/>
                </a:solidFill>
                <a:effectLst/>
                <a:latin typeface="TimesDigitalW04-Regular"/>
              </a:rPr>
              <a:t>worden</a:t>
            </a:r>
            <a:r>
              <a:rPr lang="en-GB" b="0" i="0" dirty="0">
                <a:solidFill>
                  <a:srgbClr val="333333"/>
                </a:solidFill>
                <a:effectLst/>
                <a:latin typeface="TimesDigitalW04-Regular"/>
              </a:rPr>
              <a:t> </a:t>
            </a:r>
            <a:r>
              <a:rPr lang="en-GB" b="0" i="0" dirty="0" err="1">
                <a:solidFill>
                  <a:srgbClr val="333333"/>
                </a:solidFill>
                <a:effectLst/>
                <a:latin typeface="TimesDigitalW04-Regular"/>
              </a:rPr>
              <a:t>vastgesteld</a:t>
            </a:r>
            <a:r>
              <a:rPr lang="en-GB" b="0" i="0" dirty="0">
                <a:solidFill>
                  <a:srgbClr val="333333"/>
                </a:solidFill>
                <a:effectLst/>
                <a:latin typeface="TimesDigitalW04-Regular"/>
              </a:rPr>
              <a:t> </a:t>
            </a:r>
            <a:r>
              <a:rPr lang="en-GB" b="0" i="0" dirty="0" err="1">
                <a:solidFill>
                  <a:srgbClr val="333333"/>
                </a:solidFill>
                <a:effectLst/>
                <a:latin typeface="TimesDigitalW04-Regular"/>
              </a:rPr>
              <a:t>dat</a:t>
            </a:r>
            <a:r>
              <a:rPr lang="en-GB" b="0" i="0" dirty="0">
                <a:solidFill>
                  <a:srgbClr val="333333"/>
                </a:solidFill>
                <a:effectLst/>
                <a:latin typeface="TimesDigitalW04-Regular"/>
              </a:rPr>
              <a:t> </a:t>
            </a:r>
            <a:r>
              <a:rPr lang="en-GB" b="0" i="0" dirty="0" err="1">
                <a:solidFill>
                  <a:srgbClr val="333333"/>
                </a:solidFill>
                <a:effectLst/>
                <a:latin typeface="TimesDigitalW04-Regular"/>
              </a:rPr>
              <a:t>ze</a:t>
            </a:r>
            <a:r>
              <a:rPr lang="en-GB" b="0" i="0" dirty="0">
                <a:solidFill>
                  <a:srgbClr val="333333"/>
                </a:solidFill>
                <a:effectLst/>
                <a:latin typeface="TimesDigitalW04-Regular"/>
              </a:rPr>
              <a:t> </a:t>
            </a:r>
            <a:r>
              <a:rPr lang="en-GB" b="0" i="0" dirty="0" err="1">
                <a:solidFill>
                  <a:srgbClr val="333333"/>
                </a:solidFill>
                <a:effectLst/>
                <a:latin typeface="TimesDigitalW04-Regular"/>
              </a:rPr>
              <a:t>geweld</a:t>
            </a:r>
            <a:r>
              <a:rPr lang="en-GB" b="0" i="0" dirty="0">
                <a:solidFill>
                  <a:srgbClr val="333333"/>
                </a:solidFill>
                <a:effectLst/>
                <a:latin typeface="TimesDigitalW04-Regular"/>
              </a:rPr>
              <a:t> </a:t>
            </a:r>
            <a:r>
              <a:rPr lang="en-GB" b="0" i="0" dirty="0" err="1">
                <a:solidFill>
                  <a:srgbClr val="333333"/>
                </a:solidFill>
                <a:effectLst/>
                <a:latin typeface="TimesDigitalW04-Regular"/>
              </a:rPr>
              <a:t>hebben</a:t>
            </a:r>
            <a:r>
              <a:rPr lang="en-GB" b="0" i="0" dirty="0">
                <a:solidFill>
                  <a:srgbClr val="333333"/>
                </a:solidFill>
                <a:effectLst/>
                <a:latin typeface="TimesDigitalW04-Regular"/>
              </a:rPr>
              <a:t> </a:t>
            </a:r>
            <a:r>
              <a:rPr lang="en-GB" b="0" i="0" dirty="0" err="1">
                <a:solidFill>
                  <a:srgbClr val="333333"/>
                </a:solidFill>
                <a:effectLst/>
                <a:latin typeface="TimesDigitalW04-Regular"/>
              </a:rPr>
              <a:t>gebruikt</a:t>
            </a:r>
            <a:r>
              <a:rPr lang="en-GB" b="0" i="0" dirty="0">
                <a:solidFill>
                  <a:srgbClr val="333333"/>
                </a:solidFill>
                <a:effectLst/>
                <a:latin typeface="TimesDigitalW04-Regular"/>
              </a:rPr>
              <a:t>. Toch is </a:t>
            </a:r>
            <a:r>
              <a:rPr lang="en-GB" b="0" i="0" dirty="0" err="1">
                <a:solidFill>
                  <a:srgbClr val="333333"/>
                </a:solidFill>
                <a:effectLst/>
                <a:latin typeface="TimesDigitalW04-Regular"/>
              </a:rPr>
              <a:t>dat</a:t>
            </a:r>
            <a:r>
              <a:rPr lang="en-GB" b="0" i="0" dirty="0">
                <a:solidFill>
                  <a:srgbClr val="333333"/>
                </a:solidFill>
                <a:effectLst/>
                <a:latin typeface="TimesDigitalW04-Regular"/>
              </a:rPr>
              <a:t> </a:t>
            </a:r>
            <a:r>
              <a:rPr lang="en-GB" b="0" i="0" dirty="0" err="1">
                <a:solidFill>
                  <a:srgbClr val="333333"/>
                </a:solidFill>
                <a:effectLst/>
                <a:latin typeface="TimesDigitalW04-Regular"/>
              </a:rPr>
              <a:t>bij</a:t>
            </a:r>
            <a:r>
              <a:rPr lang="en-GB" b="0" i="0" dirty="0">
                <a:solidFill>
                  <a:srgbClr val="333333"/>
                </a:solidFill>
                <a:effectLst/>
                <a:latin typeface="TimesDigitalW04-Regular"/>
              </a:rPr>
              <a:t> de </a:t>
            </a:r>
            <a:r>
              <a:rPr lang="en-GB" b="0" i="0" dirty="0" err="1">
                <a:solidFill>
                  <a:srgbClr val="333333"/>
                </a:solidFill>
                <a:effectLst/>
                <a:latin typeface="TimesDigitalW04-Regular"/>
              </a:rPr>
              <a:t>eerste</a:t>
            </a:r>
            <a:r>
              <a:rPr lang="en-GB" b="0" i="0" dirty="0">
                <a:solidFill>
                  <a:srgbClr val="333333"/>
                </a:solidFill>
                <a:effectLst/>
                <a:latin typeface="TimesDigitalW04-Regular"/>
              </a:rPr>
              <a:t> </a:t>
            </a:r>
            <a:r>
              <a:rPr lang="en-GB" b="0" i="0" dirty="0" err="1">
                <a:solidFill>
                  <a:srgbClr val="333333"/>
                </a:solidFill>
                <a:effectLst/>
                <a:latin typeface="TimesDigitalW04-Regular"/>
              </a:rPr>
              <a:t>drie</a:t>
            </a:r>
            <a:r>
              <a:rPr lang="en-GB" b="0" i="0" dirty="0">
                <a:solidFill>
                  <a:srgbClr val="333333"/>
                </a:solidFill>
                <a:effectLst/>
                <a:latin typeface="TimesDigitalW04-Regular"/>
              </a:rPr>
              <a:t> </a:t>
            </a:r>
            <a:r>
              <a:rPr lang="en-GB" b="0" i="0" dirty="0" err="1">
                <a:solidFill>
                  <a:srgbClr val="333333"/>
                </a:solidFill>
                <a:effectLst/>
                <a:latin typeface="TimesDigitalW04-Regular"/>
              </a:rPr>
              <a:t>afbeeldingen</a:t>
            </a:r>
            <a:r>
              <a:rPr lang="en-GB" b="0" i="0" dirty="0">
                <a:solidFill>
                  <a:srgbClr val="333333"/>
                </a:solidFill>
                <a:effectLst/>
                <a:latin typeface="TimesDigitalW04-Regular"/>
              </a:rPr>
              <a:t> </a:t>
            </a:r>
            <a:r>
              <a:rPr lang="en-GB" b="0" i="0" dirty="0" err="1">
                <a:solidFill>
                  <a:srgbClr val="333333"/>
                </a:solidFill>
                <a:effectLst/>
                <a:latin typeface="TimesDigitalW04-Regular"/>
              </a:rPr>
              <a:t>te</a:t>
            </a:r>
            <a:r>
              <a:rPr lang="en-GB" b="0" i="0" dirty="0">
                <a:solidFill>
                  <a:srgbClr val="333333"/>
                </a:solidFill>
                <a:effectLst/>
                <a:latin typeface="TimesDigitalW04-Regular"/>
              </a:rPr>
              <a:t> </a:t>
            </a:r>
            <a:r>
              <a:rPr lang="en-GB" b="0" i="0" dirty="0" err="1">
                <a:solidFill>
                  <a:srgbClr val="333333"/>
                </a:solidFill>
                <a:effectLst/>
                <a:latin typeface="TimesDigitalW04-Regular"/>
              </a:rPr>
              <a:t>veronderstellen</a:t>
            </a:r>
            <a:r>
              <a:rPr lang="en-GB" b="0" i="0" dirty="0">
                <a:solidFill>
                  <a:srgbClr val="333333"/>
                </a:solidFill>
                <a:effectLst/>
                <a:latin typeface="TimesDigitalW04-Regular"/>
              </a:rPr>
              <a:t> (</a:t>
            </a:r>
            <a:r>
              <a:rPr lang="en-GB" b="0" i="0" dirty="0" err="1">
                <a:solidFill>
                  <a:srgbClr val="333333"/>
                </a:solidFill>
                <a:effectLst/>
                <a:latin typeface="TimesDigitalW04-Regular"/>
              </a:rPr>
              <a:t>gezien</a:t>
            </a:r>
            <a:r>
              <a:rPr lang="en-GB" b="0" i="0" dirty="0">
                <a:solidFill>
                  <a:srgbClr val="333333"/>
                </a:solidFill>
                <a:effectLst/>
                <a:latin typeface="TimesDigitalW04-Regular"/>
              </a:rPr>
              <a:t> de </a:t>
            </a:r>
            <a:r>
              <a:rPr lang="en-GB" b="0" i="0" dirty="0" err="1">
                <a:solidFill>
                  <a:srgbClr val="333333"/>
                </a:solidFill>
                <a:effectLst/>
                <a:latin typeface="TimesDigitalW04-Regular"/>
              </a:rPr>
              <a:t>organisaties</a:t>
            </a:r>
            <a:r>
              <a:rPr lang="en-GB" b="0" i="0" dirty="0">
                <a:solidFill>
                  <a:srgbClr val="333333"/>
                </a:solidFill>
                <a:effectLst/>
                <a:latin typeface="TimesDigitalW04-Regular"/>
              </a:rPr>
              <a:t> of het </a:t>
            </a:r>
            <a:r>
              <a:rPr lang="en-GB" b="0" i="0" dirty="0" err="1">
                <a:solidFill>
                  <a:srgbClr val="333333"/>
                </a:solidFill>
                <a:effectLst/>
                <a:latin typeface="TimesDigitalW04-Regular"/>
              </a:rPr>
              <a:t>mes</a:t>
            </a:r>
            <a:r>
              <a:rPr lang="en-GB" b="0" i="0" dirty="0">
                <a:solidFill>
                  <a:srgbClr val="333333"/>
                </a:solidFill>
                <a:effectLst/>
                <a:latin typeface="TimesDigitalW04-Regular"/>
              </a:rPr>
              <a:t>), </a:t>
            </a:r>
            <a:r>
              <a:rPr lang="en-GB" b="0" i="0" dirty="0" err="1">
                <a:solidFill>
                  <a:srgbClr val="333333"/>
                </a:solidFill>
                <a:effectLst/>
                <a:latin typeface="TimesDigitalW04-Regular"/>
              </a:rPr>
              <a:t>bij</a:t>
            </a:r>
            <a:r>
              <a:rPr lang="en-GB" b="0" i="0" dirty="0">
                <a:solidFill>
                  <a:srgbClr val="333333"/>
                </a:solidFill>
                <a:effectLst/>
                <a:latin typeface="TimesDigitalW04-Regular"/>
              </a:rPr>
              <a:t> de </a:t>
            </a:r>
            <a:r>
              <a:rPr lang="en-GB" b="0" i="0" dirty="0" err="1">
                <a:solidFill>
                  <a:srgbClr val="333333"/>
                </a:solidFill>
                <a:effectLst/>
                <a:latin typeface="TimesDigitalW04-Regular"/>
              </a:rPr>
              <a:t>laatste</a:t>
            </a:r>
            <a:r>
              <a:rPr lang="en-GB" b="0" i="0" dirty="0">
                <a:solidFill>
                  <a:srgbClr val="333333"/>
                </a:solidFill>
                <a:effectLst/>
                <a:latin typeface="TimesDigitalW04-Regular"/>
              </a:rPr>
              <a:t> </a:t>
            </a:r>
            <a:r>
              <a:rPr lang="en-GB" b="0" i="0" dirty="0" err="1">
                <a:solidFill>
                  <a:srgbClr val="333333"/>
                </a:solidFill>
                <a:effectLst/>
                <a:latin typeface="TimesDigitalW04-Regular"/>
              </a:rPr>
              <a:t>niet</a:t>
            </a:r>
            <a:r>
              <a:rPr lang="en-GB" b="0" i="0" dirty="0">
                <a:solidFill>
                  <a:srgbClr val="333333"/>
                </a:solidFill>
                <a:effectLst/>
                <a:latin typeface="TimesDigitalW04-Regular"/>
              </a:rPr>
              <a:t> (</a:t>
            </a:r>
            <a:r>
              <a:rPr lang="en-GB" b="0" i="0" dirty="0" err="1">
                <a:solidFill>
                  <a:srgbClr val="333333"/>
                </a:solidFill>
                <a:effectLst/>
                <a:latin typeface="TimesDigitalW04-Regular"/>
              </a:rPr>
              <a:t>vandaar</a:t>
            </a:r>
            <a:r>
              <a:rPr lang="en-GB" b="0" i="0" dirty="0">
                <a:solidFill>
                  <a:srgbClr val="333333"/>
                </a:solidFill>
                <a:effectLst/>
                <a:latin typeface="TimesDigitalW04-Regular"/>
              </a:rPr>
              <a:t> ‘activist’)</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257757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https://www.youtube.com/watch?v=fVaFmcT7ssg</a:t>
            </a:r>
            <a:r>
              <a:rPr lang="en-GB" dirty="0"/>
              <a:t> (4.57m clip from the Canadian Centre for the prevention of radicalisation leading to violence, over </a:t>
            </a:r>
            <a:r>
              <a:rPr lang="en-GB" dirty="0" err="1"/>
              <a:t>een</a:t>
            </a:r>
            <a:r>
              <a:rPr lang="en-GB" dirty="0"/>
              <a:t> </a:t>
            </a:r>
            <a:r>
              <a:rPr lang="en-GB" dirty="0" err="1"/>
              <a:t>mogelijk</a:t>
            </a:r>
            <a:r>
              <a:rPr lang="en-GB" dirty="0"/>
              <a:t> pad tot </a:t>
            </a:r>
            <a:r>
              <a:rPr lang="en-GB" dirty="0" err="1"/>
              <a:t>radicalisering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Vraag achteraf wat ze hebben opgemerkt (verbind het later met de volgende dia)</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467978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Hoe komt het dat sommige mensen naar een volgende fase of het volgende niveau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is daar geen eenduidig antwoord op. Er is geen blauwdruk voor radicalisering. De oorzaken kunnen uit verschillende hoeken komen en kunnen op verschillende manieren worden gecategoriseerd.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eerste onderscheid kan zijn: politiek, economisch, sociologisch en psychologisch. (</a:t>
            </a:r>
            <a:r>
              <a:rPr lang="nl-NL" dirty="0" err="1"/>
              <a:t>Evt</a:t>
            </a:r>
            <a:r>
              <a:rPr lang="nl-NL" dirty="0"/>
              <a:t> voorbeelden laten noemen)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Realiseer je dat er een complexe wisselwerking is tussen deze factoren, die verklaart waarom iedere geradicaliseerde een uniek pad heeft gevolgd.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n-GB" dirty="0"/>
              <a:t>@Trainer</a:t>
            </a:r>
          </a:p>
          <a:p>
            <a:r>
              <a:rPr lang="en-GB" dirty="0"/>
              <a:t>Background information:</a:t>
            </a:r>
          </a:p>
          <a:p>
            <a:r>
              <a:rPr lang="en-GB" dirty="0"/>
              <a:t>RAN (</a:t>
            </a:r>
            <a:r>
              <a:rPr lang="en-GB" dirty="0">
                <a:hlinkClick r:id="rId3"/>
              </a:rPr>
              <a:t>https://ec.europa.eu/home-affairs/sites/homeaffairs/files/docs/pages/201612_radicalisation_research_gap_analysis_en.pdf</a:t>
            </a:r>
            <a:r>
              <a:rPr lang="en-GB" dirty="0"/>
              <a:t>): </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18</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en-GB" b="0" dirty="0" err="1"/>
              <a:t>Een</a:t>
            </a:r>
            <a:r>
              <a:rPr lang="en-GB" b="0" dirty="0"/>
              <a:t> </a:t>
            </a:r>
            <a:r>
              <a:rPr lang="en-GB" b="0" dirty="0" err="1"/>
              <a:t>tweede</a:t>
            </a:r>
            <a:r>
              <a:rPr lang="en-GB" b="0" dirty="0"/>
              <a:t> </a:t>
            </a:r>
            <a:r>
              <a:rPr lang="en-GB" b="0" dirty="0" err="1"/>
              <a:t>manier</a:t>
            </a:r>
            <a:r>
              <a:rPr lang="en-GB" b="0" dirty="0"/>
              <a:t> van </a:t>
            </a:r>
            <a:r>
              <a:rPr lang="en-GB" b="0" dirty="0" err="1"/>
              <a:t>ordening</a:t>
            </a:r>
            <a:r>
              <a:rPr lang="en-GB" b="0" dirty="0"/>
              <a:t> is in push, pull </a:t>
            </a:r>
            <a:r>
              <a:rPr lang="en-GB" b="0" dirty="0" err="1"/>
              <a:t>en</a:t>
            </a:r>
            <a:r>
              <a:rPr lang="en-GB" b="0" dirty="0"/>
              <a:t> </a:t>
            </a:r>
            <a:r>
              <a:rPr lang="en-GB" b="0" dirty="0" err="1"/>
              <a:t>persoonlijke</a:t>
            </a:r>
            <a:r>
              <a:rPr lang="en-GB" b="0" dirty="0"/>
              <a:t> </a:t>
            </a:r>
            <a:r>
              <a:rPr lang="en-GB" b="0" dirty="0" err="1"/>
              <a:t>factoren</a:t>
            </a:r>
            <a:endParaRPr lang="en-GB" b="0" dirty="0"/>
          </a:p>
          <a:p>
            <a:pPr algn="l"/>
            <a:endParaRPr lang="en-GB" b="0" dirty="0"/>
          </a:p>
          <a:p>
            <a:pPr algn="l"/>
            <a:r>
              <a:rPr lang="en-GB" b="1" dirty="0"/>
              <a:t>Push</a:t>
            </a:r>
            <a:r>
              <a:rPr lang="en-GB" dirty="0"/>
              <a:t>: </a:t>
            </a:r>
            <a:r>
              <a:rPr lang="en-US" sz="1200" dirty="0" err="1">
                <a:solidFill>
                  <a:srgbClr val="000000"/>
                </a:solidFill>
              </a:rPr>
              <a:t>Factoren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gebeurtenissen</a:t>
            </a:r>
            <a:r>
              <a:rPr lang="en-US" sz="1200" dirty="0">
                <a:solidFill>
                  <a:srgbClr val="000000"/>
                </a:solidFill>
              </a:rPr>
              <a:t> die </a:t>
            </a:r>
            <a:r>
              <a:rPr lang="en-US" sz="1200" dirty="0" err="1">
                <a:solidFill>
                  <a:srgbClr val="000000"/>
                </a:solidFill>
              </a:rPr>
              <a:t>mensen</a:t>
            </a:r>
            <a:r>
              <a:rPr lang="en-US" sz="1200" dirty="0">
                <a:solidFill>
                  <a:srgbClr val="000000"/>
                </a:solidFill>
              </a:rPr>
              <a:t> </a:t>
            </a:r>
            <a:r>
              <a:rPr lang="en-US" sz="1200" dirty="0" err="1">
                <a:solidFill>
                  <a:srgbClr val="000000"/>
                </a:solidFill>
              </a:rPr>
              <a:t>als</a:t>
            </a:r>
            <a:r>
              <a:rPr lang="en-US" sz="1200" dirty="0">
                <a:solidFill>
                  <a:srgbClr val="000000"/>
                </a:solidFill>
              </a:rPr>
              <a:t> het ware ‘</a:t>
            </a:r>
            <a:r>
              <a:rPr lang="en-US" sz="1200" dirty="0" err="1">
                <a:solidFill>
                  <a:srgbClr val="000000"/>
                </a:solidFill>
              </a:rPr>
              <a:t>wegduwen</a:t>
            </a:r>
            <a:r>
              <a:rPr lang="en-US" sz="1200" dirty="0">
                <a:solidFill>
                  <a:srgbClr val="000000"/>
                </a:solidFill>
              </a:rPr>
              <a:t>’ van de </a:t>
            </a:r>
            <a:r>
              <a:rPr lang="en-US" sz="1200" dirty="0" err="1">
                <a:solidFill>
                  <a:srgbClr val="000000"/>
                </a:solidFill>
              </a:rPr>
              <a:t>reguliere</a:t>
            </a:r>
            <a:r>
              <a:rPr lang="en-US" sz="1200" dirty="0">
                <a:solidFill>
                  <a:srgbClr val="000000"/>
                </a:solidFill>
              </a:rPr>
              <a:t> </a:t>
            </a:r>
            <a:r>
              <a:rPr lang="en-US" sz="1200" dirty="0" err="1">
                <a:solidFill>
                  <a:srgbClr val="000000"/>
                </a:solidFill>
              </a:rPr>
              <a:t>maatschappij</a:t>
            </a:r>
            <a:r>
              <a:rPr lang="en-US" sz="1200" dirty="0">
                <a:solidFill>
                  <a:srgbClr val="000000"/>
                </a:solidFill>
              </a:rPr>
              <a:t> in de </a:t>
            </a:r>
            <a:r>
              <a:rPr lang="en-US" sz="1200" dirty="0" err="1">
                <a:solidFill>
                  <a:srgbClr val="000000"/>
                </a:solidFill>
              </a:rPr>
              <a:t>richting</a:t>
            </a:r>
            <a:r>
              <a:rPr lang="en-US" sz="1200" dirty="0">
                <a:solidFill>
                  <a:srgbClr val="000000"/>
                </a:solidFill>
              </a:rPr>
              <a:t> van </a:t>
            </a:r>
            <a:r>
              <a:rPr lang="en-US" sz="1200" dirty="0" err="1">
                <a:solidFill>
                  <a:srgbClr val="000000"/>
                </a:solidFill>
              </a:rPr>
              <a:t>extremistische</a:t>
            </a:r>
            <a:r>
              <a:rPr lang="en-US" sz="1200" dirty="0">
                <a:solidFill>
                  <a:srgbClr val="000000"/>
                </a:solidFill>
              </a:rPr>
              <a:t> </a:t>
            </a:r>
            <a:r>
              <a:rPr lang="en-US" sz="1200" dirty="0" err="1">
                <a:solidFill>
                  <a:srgbClr val="000000"/>
                </a:solidFill>
              </a:rPr>
              <a:t>groeperingen</a:t>
            </a:r>
            <a:r>
              <a:rPr lang="en-US" sz="1200" dirty="0">
                <a:solidFill>
                  <a:srgbClr val="000000"/>
                </a:solidFill>
              </a:rPr>
              <a:t> </a:t>
            </a:r>
            <a:r>
              <a:rPr lang="en-US" sz="1200" dirty="0" err="1">
                <a:solidFill>
                  <a:srgbClr val="000000"/>
                </a:solidFill>
              </a:rPr>
              <a:t>en</a:t>
            </a:r>
            <a:r>
              <a:rPr lang="en-US" sz="1200" dirty="0">
                <a:solidFill>
                  <a:srgbClr val="000000"/>
                </a:solidFill>
              </a:rPr>
              <a:t> </a:t>
            </a:r>
            <a:r>
              <a:rPr lang="en-US" sz="1200" dirty="0" err="1">
                <a:solidFill>
                  <a:srgbClr val="000000"/>
                </a:solidFill>
              </a:rPr>
              <a:t>gedachten</a:t>
            </a:r>
            <a:r>
              <a:rPr lang="en-US" sz="1200" dirty="0">
                <a:solidFill>
                  <a:srgbClr val="000000"/>
                </a:solidFill>
              </a:rPr>
              <a:t> </a:t>
            </a:r>
            <a:r>
              <a:rPr lang="en-US" sz="1200" dirty="0" err="1">
                <a:solidFill>
                  <a:srgbClr val="000000"/>
                </a:solidFill>
              </a:rPr>
              <a:t>en</a:t>
            </a:r>
            <a:r>
              <a:rPr lang="en-US" sz="1200" dirty="0">
                <a:solidFill>
                  <a:srgbClr val="000000"/>
                </a:solidFill>
              </a:rPr>
              <a:t> het </a:t>
            </a:r>
            <a:r>
              <a:rPr lang="en-US" sz="1200" dirty="0" err="1">
                <a:solidFill>
                  <a:srgbClr val="000000"/>
                </a:solidFill>
              </a:rPr>
              <a:t>inzetten</a:t>
            </a:r>
            <a:r>
              <a:rPr lang="en-US" sz="1200" dirty="0">
                <a:solidFill>
                  <a:srgbClr val="000000"/>
                </a:solidFill>
              </a:rPr>
              <a:t> of </a:t>
            </a:r>
            <a:r>
              <a:rPr lang="en-US" sz="1200" dirty="0" err="1">
                <a:solidFill>
                  <a:srgbClr val="000000"/>
                </a:solidFill>
              </a:rPr>
              <a:t>goedkeuren</a:t>
            </a:r>
            <a:r>
              <a:rPr lang="en-US" sz="1200" dirty="0">
                <a:solidFill>
                  <a:srgbClr val="000000"/>
                </a:solidFill>
              </a:rPr>
              <a:t> van </a:t>
            </a:r>
            <a:r>
              <a:rPr lang="en-US" sz="1200" dirty="0" err="1">
                <a:solidFill>
                  <a:srgbClr val="000000"/>
                </a:solidFill>
              </a:rPr>
              <a:t>geweld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Pull</a:t>
            </a:r>
            <a:r>
              <a:rPr lang="en-GB" dirty="0"/>
              <a:t>: </a:t>
            </a:r>
            <a:r>
              <a:rPr lang="en-US" sz="1200" dirty="0" err="1"/>
              <a:t>Factoren</a:t>
            </a:r>
            <a:r>
              <a:rPr lang="en-US" sz="1200" dirty="0"/>
              <a:t> die </a:t>
            </a:r>
            <a:r>
              <a:rPr lang="en-US" sz="1200" dirty="0" err="1"/>
              <a:t>mensen</a:t>
            </a:r>
            <a:r>
              <a:rPr lang="en-US" sz="1200" dirty="0"/>
              <a:t> </a:t>
            </a:r>
            <a:r>
              <a:rPr lang="en-US" sz="1200" dirty="0" err="1"/>
              <a:t>naar</a:t>
            </a:r>
            <a:r>
              <a:rPr lang="en-US" sz="1200" dirty="0"/>
              <a:t> </a:t>
            </a:r>
            <a:r>
              <a:rPr lang="en-US" sz="1200" dirty="0" err="1"/>
              <a:t>extremisstische</a:t>
            </a:r>
            <a:r>
              <a:rPr lang="en-US" sz="1200" dirty="0"/>
              <a:t> </a:t>
            </a:r>
            <a:r>
              <a:rPr lang="en-US" sz="1200" dirty="0" err="1"/>
              <a:t>groepen</a:t>
            </a:r>
            <a:r>
              <a:rPr lang="en-US" sz="1200" dirty="0"/>
              <a:t> </a:t>
            </a:r>
            <a:r>
              <a:rPr lang="en-US" sz="1200" dirty="0" err="1"/>
              <a:t>en</a:t>
            </a:r>
            <a:r>
              <a:rPr lang="en-US" sz="1200" dirty="0"/>
              <a:t> </a:t>
            </a:r>
            <a:r>
              <a:rPr lang="en-US" sz="1200" dirty="0" err="1"/>
              <a:t>gedachten</a:t>
            </a:r>
            <a:r>
              <a:rPr lang="en-US" sz="1200" dirty="0"/>
              <a:t> </a:t>
            </a:r>
            <a:r>
              <a:rPr lang="en-US" sz="1200" dirty="0" err="1"/>
              <a:t>toetrekken</a:t>
            </a:r>
            <a:r>
              <a:rPr lang="en-US" sz="1200" dirty="0"/>
              <a:t>, </a:t>
            </a:r>
            <a:r>
              <a:rPr lang="en-US" sz="1200" dirty="0" err="1"/>
              <a:t>zoals</a:t>
            </a:r>
            <a:r>
              <a:rPr lang="en-US" sz="1200" dirty="0"/>
              <a:t> </a:t>
            </a:r>
            <a:r>
              <a:rPr lang="en-US" sz="1200" dirty="0" err="1"/>
              <a:t>bijvoorbeeld</a:t>
            </a:r>
            <a:r>
              <a:rPr lang="en-US" sz="1200" dirty="0"/>
              <a:t>: de </a:t>
            </a:r>
            <a:r>
              <a:rPr lang="en-US" sz="1200" dirty="0" err="1"/>
              <a:t>i</a:t>
            </a:r>
            <a:r>
              <a:rPr lang="en-US" sz="1200" b="0" i="0" u="none" strike="noStrike" baseline="0" dirty="0" err="1"/>
              <a:t>deologie</a:t>
            </a:r>
            <a:r>
              <a:rPr lang="en-US" sz="1200" b="0" i="0" u="none" strike="noStrike" baseline="0" dirty="0"/>
              <a:t>, </a:t>
            </a:r>
            <a:r>
              <a:rPr lang="en-US" sz="1200" b="0" i="0" u="none" strike="noStrike" baseline="0" dirty="0" err="1"/>
              <a:t>groepsgevoel</a:t>
            </a:r>
            <a:r>
              <a:rPr lang="en-US" sz="1200" b="0" i="0" u="none" strike="noStrike" baseline="0" dirty="0"/>
              <a:t>, </a:t>
            </a:r>
            <a:r>
              <a:rPr lang="en-US" sz="1200" b="0" i="0" u="none" strike="noStrike" baseline="0" dirty="0" err="1"/>
              <a:t>versterking</a:t>
            </a:r>
            <a:r>
              <a:rPr lang="en-US" sz="1200" b="0" i="0" u="none" strike="noStrike" baseline="0" dirty="0"/>
              <a:t> </a:t>
            </a:r>
            <a:r>
              <a:rPr lang="en-US" sz="1200" b="0" i="0" u="none" strike="noStrike" baseline="0" dirty="0" err="1"/>
              <a:t>identiteit</a:t>
            </a:r>
            <a:r>
              <a:rPr lang="en-US" sz="1200" b="0" i="0" u="none" strike="noStrike" baseline="0" dirty="0"/>
              <a:t> </a:t>
            </a:r>
            <a:r>
              <a:rPr lang="en-US" sz="1200" b="0" i="0" u="none" strike="noStrike" baseline="0" dirty="0" err="1"/>
              <a:t>en</a:t>
            </a:r>
            <a:r>
              <a:rPr lang="en-US" sz="1200" b="0" i="0" u="none" strike="noStrike" baseline="0" dirty="0"/>
              <a:t> </a:t>
            </a:r>
            <a:r>
              <a:rPr lang="en-US" sz="1200" b="0" i="0" u="none" strike="noStrike" baseline="0" dirty="0" err="1"/>
              <a:t>zelfwaardering</a:t>
            </a:r>
            <a:r>
              <a:rPr lang="en-US" sz="1200" b="0" i="0" u="none" strike="noStrike" baseline="0" dirty="0"/>
              <a:t>, </a:t>
            </a:r>
            <a:r>
              <a:rPr lang="en-US" sz="1200" b="0" i="0" u="none" strike="noStrike" baseline="0" dirty="0" err="1"/>
              <a:t>etc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Persoonlijk</a:t>
            </a:r>
            <a:r>
              <a:rPr lang="en-GB" dirty="0"/>
              <a:t>: </a:t>
            </a:r>
            <a:r>
              <a:rPr lang="nl-NL" sz="1200" b="0" i="0" u="none" strike="noStrike" baseline="0" dirty="0"/>
              <a:t>Specifieke individuele kenmerken die bepaalde individuen kwetsbaarder maken voor radicalisering dan hun qua omstandigheid vergelijkbare leeftijdgenoten. Deze omvat bijvoorbeeld psychologische stoornissen, persoonlijkheidskenmerken, en traumatische levenservaringen.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baseline="0" dirty="0"/>
              <a:t>NB Sommige persoonlijke kenmerken en ervaringen kunnen ook als push- of pullfactor gezien worden (bv een ervaring waarbij iemand zelf is gediscrimineerd)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u="none" strike="noStrike" baseline="0" dirty="0"/>
              <a:t>@trainer </a:t>
            </a:r>
            <a:r>
              <a:rPr lang="nl-NL" sz="1200" b="0" i="0" u="none" strike="noStrike" baseline="0" dirty="0"/>
              <a:t>Achtergrond over k</a:t>
            </a:r>
            <a:r>
              <a:rPr lang="nl-NL" b="0" i="0" dirty="0">
                <a:solidFill>
                  <a:srgbClr val="00859F"/>
                </a:solidFill>
                <a:effectLst/>
                <a:latin typeface="Open Sans"/>
              </a:rPr>
              <a:t>wetsbare individuen</a:t>
            </a:r>
          </a:p>
          <a:p>
            <a:pPr algn="l" fontAlgn="base"/>
            <a:r>
              <a:rPr lang="nl-NL" b="0" i="0" dirty="0">
                <a:solidFill>
                  <a:srgbClr val="282828"/>
                </a:solidFill>
                <a:effectLst/>
                <a:latin typeface="Open Sans"/>
              </a:rPr>
              <a:t>Of een jongere radicaliseert, heeft ook te maken met zijn individuele eigenschappen en omstandigheden. Jongeren die minder stevig en stabiel in het leven staan, zijn vatbaar voor radicale boodschappen.</a:t>
            </a:r>
          </a:p>
          <a:p>
            <a:pPr algn="l" fontAlgn="base"/>
            <a:r>
              <a:rPr lang="nl-NL" b="0" i="0" dirty="0">
                <a:solidFill>
                  <a:srgbClr val="282828"/>
                </a:solidFill>
                <a:effectLst/>
                <a:latin typeface="Open Sans"/>
              </a:rPr>
              <a:t>De jongere heeft een of meer van de volgende moeilijkheden:</a:t>
            </a:r>
          </a:p>
          <a:p>
            <a:pPr algn="l" fontAlgn="base">
              <a:buFont typeface="Arial" panose="020B0604020202020204" pitchFamily="34" charset="0"/>
              <a:buChar char="•"/>
            </a:pPr>
            <a:r>
              <a:rPr lang="nl-NL" b="0" i="0" dirty="0">
                <a:solidFill>
                  <a:srgbClr val="282828"/>
                </a:solidFill>
                <a:effectLst/>
                <a:latin typeface="Open Sans"/>
              </a:rPr>
              <a:t>psychosociale problemen</a:t>
            </a:r>
          </a:p>
          <a:p>
            <a:pPr algn="l" fontAlgn="base">
              <a:buFont typeface="Arial" panose="020B0604020202020204" pitchFamily="34" charset="0"/>
              <a:buChar char="•"/>
            </a:pPr>
            <a:r>
              <a:rPr lang="nl-NL" b="0" i="0" dirty="0">
                <a:solidFill>
                  <a:srgbClr val="282828"/>
                </a:solidFill>
                <a:effectLst/>
                <a:latin typeface="Open Sans"/>
              </a:rPr>
              <a:t>gedragsproblemen</a:t>
            </a:r>
          </a:p>
          <a:p>
            <a:pPr algn="l" fontAlgn="base">
              <a:buFont typeface="Arial" panose="020B0604020202020204" pitchFamily="34" charset="0"/>
              <a:buChar char="•"/>
            </a:pPr>
            <a:r>
              <a:rPr lang="nl-NL" b="0" i="0" dirty="0">
                <a:solidFill>
                  <a:srgbClr val="282828"/>
                </a:solidFill>
                <a:effectLst/>
                <a:latin typeface="Open Sans"/>
              </a:rPr>
              <a:t>een lichte verstandelijke beperking</a:t>
            </a:r>
          </a:p>
          <a:p>
            <a:pPr algn="l" fontAlgn="base">
              <a:buFont typeface="Arial" panose="020B0604020202020204" pitchFamily="34" charset="0"/>
              <a:buChar char="•"/>
            </a:pPr>
            <a:r>
              <a:rPr lang="nl-NL" b="0" i="0" dirty="0">
                <a:solidFill>
                  <a:srgbClr val="282828"/>
                </a:solidFill>
                <a:effectLst/>
                <a:latin typeface="Open Sans"/>
              </a:rPr>
              <a:t>gebruik van drank- of drugs.</a:t>
            </a:r>
          </a:p>
          <a:p>
            <a:pPr algn="l" fontAlgn="base"/>
            <a:endParaRPr lang="nl-NL" b="0" i="0" dirty="0">
              <a:solidFill>
                <a:srgbClr val="282828"/>
              </a:solidFill>
              <a:effectLst/>
              <a:latin typeface="Open Sans"/>
            </a:endParaRPr>
          </a:p>
          <a:p>
            <a:pPr algn="l" fontAlgn="base"/>
            <a:r>
              <a:rPr lang="nl-NL" b="0" i="0" dirty="0">
                <a:solidFill>
                  <a:srgbClr val="282828"/>
                </a:solidFill>
                <a:effectLst/>
                <a:latin typeface="Open Sans"/>
              </a:rPr>
              <a:t>De jongere is extra kwetsbaar als hij:</a:t>
            </a:r>
          </a:p>
          <a:p>
            <a:pPr algn="l" fontAlgn="base">
              <a:buFont typeface="Arial" panose="020B0604020202020204" pitchFamily="34" charset="0"/>
              <a:buChar char="•"/>
            </a:pPr>
            <a:r>
              <a:rPr lang="nl-NL" b="0" i="0" dirty="0">
                <a:solidFill>
                  <a:srgbClr val="282828"/>
                </a:solidFill>
                <a:effectLst/>
                <a:latin typeface="Open Sans"/>
              </a:rPr>
              <a:t>opgroeit in een gebroken of ontwricht gezin</a:t>
            </a:r>
          </a:p>
          <a:p>
            <a:pPr algn="l" fontAlgn="base">
              <a:buFont typeface="Arial" panose="020B0604020202020204" pitchFamily="34" charset="0"/>
              <a:buChar char="•"/>
            </a:pPr>
            <a:r>
              <a:rPr lang="nl-NL" b="0" i="0" dirty="0">
                <a:solidFill>
                  <a:srgbClr val="282828"/>
                </a:solidFill>
                <a:effectLst/>
                <a:latin typeface="Open Sans"/>
              </a:rPr>
              <a:t>opgroeit zonder vader</a:t>
            </a:r>
          </a:p>
          <a:p>
            <a:pPr algn="l" fontAlgn="base">
              <a:buFont typeface="Arial" panose="020B0604020202020204" pitchFamily="34" charset="0"/>
              <a:buChar char="•"/>
            </a:pPr>
            <a:r>
              <a:rPr lang="nl-NL" b="0" i="0" dirty="0">
                <a:solidFill>
                  <a:srgbClr val="282828"/>
                </a:solidFill>
                <a:effectLst/>
                <a:latin typeface="Open Sans"/>
              </a:rPr>
              <a:t>als kind mishandeld is.</a:t>
            </a:r>
          </a:p>
          <a:p>
            <a:pPr algn="l" fontAlgn="base"/>
            <a:r>
              <a:rPr lang="nl-NL" b="0" i="0" dirty="0">
                <a:solidFill>
                  <a:srgbClr val="282828"/>
                </a:solidFill>
                <a:effectLst/>
                <a:latin typeface="Open Sans"/>
              </a:rPr>
              <a:t>Kwetsbaarheid is echter geen voorwaarde voor radicalisering. </a:t>
            </a:r>
            <a:r>
              <a:rPr lang="nl-NL" b="0" i="0" dirty="0" err="1">
                <a:solidFill>
                  <a:srgbClr val="282828"/>
                </a:solidFill>
                <a:effectLst/>
                <a:latin typeface="Open Sans"/>
              </a:rPr>
              <a:t>Sieckelinck</a:t>
            </a:r>
            <a:r>
              <a:rPr lang="nl-NL" b="0" i="0" dirty="0">
                <a:solidFill>
                  <a:srgbClr val="282828"/>
                </a:solidFill>
                <a:effectLst/>
                <a:latin typeface="Open Sans"/>
              </a:rPr>
              <a:t> en De Winter hebben in drie landen onderzocht welke rol de familie speelt bij radicalisering. Zij concluderen dat jongeren die radicaliseren vaak juist uit hechte, warme gezinnen komen. Het zijn vaak intelligente, ambitieuze jongeren met een sterk gevoel voor rechtvaardigheid.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nl-NL" sz="1200" dirty="0"/>
          </a:p>
          <a:p>
            <a:pPr algn="l" fontAlgn="base"/>
            <a:endParaRPr lang="nl-NL" b="0" i="0" dirty="0">
              <a:solidFill>
                <a:srgbClr val="282828"/>
              </a:solidFill>
              <a:effectLst/>
              <a:latin typeface="Open Sans"/>
            </a:endParaRPr>
          </a:p>
          <a:p>
            <a:pPr algn="l" fontAlgn="base"/>
            <a:endParaRPr lang="en-GB" b="1" i="0" dirty="0">
              <a:solidFill>
                <a:srgbClr val="282828"/>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Vraag of deelnemers zich kort willen voorstellen (functie, ervaringen met radicalisering, reden om deel te nemen,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en of ze ook willen aangeven wat ze uit deze workshop willen halen, wanneer zal het succesvol zijn?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Laat hen weten of hun verwachtingen tijdens de workshop zullen worden ingelost</a:t>
            </a:r>
            <a:endParaRPr lang="en-GB" sz="1800"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Herken de push en pull factoren in de verhalen die hier aangehaald worden</a:t>
            </a:r>
          </a:p>
          <a:p>
            <a:endParaRPr lang="nl-NL" dirty="0"/>
          </a:p>
          <a:p>
            <a:r>
              <a:rPr lang="nl-NL" dirty="0"/>
              <a:t>Clip: https://www.youtube.com/watch?v=-IchGuL501U </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4182590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Een ander model dat de oorzaken van radicalisering wil verklaren is het triggerfactormodel van Feddes, </a:t>
            </a:r>
            <a:r>
              <a:rPr lang="nl-NL" sz="2000" dirty="0" err="1"/>
              <a:t>Nickolson</a:t>
            </a:r>
            <a:r>
              <a:rPr lang="nl-NL" sz="2000" dirty="0"/>
              <a:t>, Doosje (2015) . </a:t>
            </a:r>
            <a:r>
              <a:rPr lang="nl-NL" sz="2000" dirty="0">
                <a:solidFill>
                  <a:srgbClr val="002060"/>
                </a:solidFill>
              </a:rPr>
              <a:t>Hierbinnen wordt een aantal verschillende factoren gecombineerd.</a:t>
            </a:r>
            <a:endParaRPr lang="en-GB" sz="2000" dirty="0"/>
          </a:p>
          <a:p>
            <a:endParaRPr lang="nl-NL" sz="2000" dirty="0"/>
          </a:p>
          <a:p>
            <a:endParaRPr lang="nl-NL" sz="2000" dirty="0"/>
          </a:p>
          <a:p>
            <a:r>
              <a:rPr lang="nl-NL" sz="2000" dirty="0"/>
              <a:t>Een trigger wordt gedefinieerd als een gebeurtenis die radicalisering kan starten of doen versnellen.</a:t>
            </a:r>
          </a:p>
          <a:p>
            <a:endParaRPr lang="nl-NL" sz="2000" dirty="0"/>
          </a:p>
          <a:p>
            <a:r>
              <a:rPr lang="nl-NL" sz="2000" dirty="0"/>
              <a:t>Deze kunnen plaatsvinden op verschillende niveaus. Voorbeelden zijn … (zie slide)</a:t>
            </a:r>
          </a:p>
          <a:p>
            <a:endParaRPr lang="nl-NL" sz="2000" dirty="0"/>
          </a:p>
          <a:p>
            <a:r>
              <a:rPr lang="nl-NL" sz="2000" dirty="0"/>
              <a:t>De aanname is dat de triggers een ander effect kunnen hebben in</a:t>
            </a:r>
          </a:p>
          <a:p>
            <a:pPr lvl="1"/>
            <a:r>
              <a:rPr lang="nl-NL" sz="1800" dirty="0"/>
              <a:t>Verschillende fases van radicalisering</a:t>
            </a:r>
          </a:p>
          <a:p>
            <a:pPr lvl="1"/>
            <a:r>
              <a:rPr lang="nl-NL" sz="1800" dirty="0"/>
              <a:t>Verschillende typen mensen</a:t>
            </a:r>
          </a:p>
          <a:p>
            <a:endParaRPr lang="en-GB" dirty="0"/>
          </a:p>
          <a:p>
            <a:r>
              <a:rPr lang="en-GB" dirty="0"/>
              <a:t>(</a:t>
            </a:r>
            <a:r>
              <a:rPr lang="en-GB" dirty="0" err="1"/>
              <a:t>zie</a:t>
            </a:r>
            <a:r>
              <a:rPr lang="en-GB" dirty="0"/>
              <a:t> </a:t>
            </a:r>
            <a:r>
              <a:rPr lang="en-GB" dirty="0" err="1"/>
              <a:t>voor</a:t>
            </a:r>
            <a:r>
              <a:rPr lang="en-GB" dirty="0"/>
              <a:t> </a:t>
            </a:r>
            <a:r>
              <a:rPr lang="en-GB" dirty="0" err="1"/>
              <a:t>meer</a:t>
            </a:r>
            <a:r>
              <a:rPr lang="en-GB" dirty="0"/>
              <a:t> info https://www.socialestabiliteit.nl/triggerfactoren)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4038014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Feddes, </a:t>
            </a:r>
            <a:r>
              <a:rPr lang="nl-NL" dirty="0" err="1"/>
              <a:t>Nickolson</a:t>
            </a:r>
            <a:r>
              <a:rPr lang="nl-NL" dirty="0"/>
              <a:t>, Doosje (2015) gaan er dus van uit dat er triggers zijn die radicalisering stimuleren. Zij verwachten dat het effect van triggers afhankelijk zal zijn van de dominante motivatie van de persoon in kwestie. Zij maken onderscheid tussen vier typen personen met betrekking tot de belangrijkste motivatie om te radicaliseren. </a:t>
            </a:r>
          </a:p>
          <a:p>
            <a:endParaRPr lang="nl-NL" dirty="0"/>
          </a:p>
          <a:p>
            <a:r>
              <a:rPr lang="nl-NL" dirty="0"/>
              <a:t>1 Identiteitszoekers: personen die op zoek zijn naar een positieve identiteit en deze proberen te vinden door relaties aan te gaan met anderen. </a:t>
            </a:r>
          </a:p>
          <a:p>
            <a:r>
              <a:rPr lang="nl-NL" dirty="0"/>
              <a:t>2 Rechtvaardigheidszoekers: personen die vooral op zoek zijn naar politieke rechtvaardigheid of een hogere sociaal-politieke status voor de eigen sociale groep. </a:t>
            </a:r>
          </a:p>
          <a:p>
            <a:r>
              <a:rPr lang="nl-NL" dirty="0"/>
              <a:t>3 Zingevingzoekers: personen die vooral streven naar iets om houvast aan te hebben en zin aan het leven te geven. </a:t>
            </a:r>
          </a:p>
          <a:p>
            <a:r>
              <a:rPr lang="nl-NL" dirty="0"/>
              <a:t>4 Sensatiezoekers: personen die op zoek zijn naar spanning en avontuur. </a:t>
            </a:r>
          </a:p>
          <a:p>
            <a:endParaRPr lang="nl-NL" dirty="0"/>
          </a:p>
          <a:p>
            <a:endParaRPr lang="nl-NL" dirty="0"/>
          </a:p>
          <a:p>
            <a:r>
              <a:rPr lang="nl-NL" dirty="0"/>
              <a:t>Feddes, </a:t>
            </a:r>
            <a:r>
              <a:rPr lang="nl-NL" dirty="0" err="1"/>
              <a:t>Nickolson</a:t>
            </a:r>
            <a:r>
              <a:rPr lang="nl-NL" dirty="0"/>
              <a:t> &amp; Doosje (2015) Triggerfactoren in het Radicaliseringsproces. Ministerie van Sociale</a:t>
            </a:r>
          </a:p>
          <a:p>
            <a:r>
              <a:rPr lang="nl-NL" dirty="0"/>
              <a:t>Zaken en Werkgelegenheid</a:t>
            </a: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60D037-C05C-4C36-9649-15AC5A1A930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0206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model zie je de verschillende componenten beschreven in hun interactie. (@trainer: Klik om de afbeelding in delen te laten verschijnen, parallel aan de hieronder beschreven informatie))</a:t>
            </a:r>
          </a:p>
          <a:p>
            <a:endParaRPr lang="nl-NL" dirty="0"/>
          </a:p>
          <a:p>
            <a:pPr marL="228600" indent="-228600">
              <a:buFont typeface="+mj-lt"/>
              <a:buAutoNum type="arabicPeriod"/>
            </a:pPr>
            <a:r>
              <a:rPr lang="nl-NL" dirty="0"/>
              <a:t>Er zijn triggers die het radicaliseringsproces beïnvloeden en stimuleren.</a:t>
            </a:r>
          </a:p>
          <a:p>
            <a:pPr marL="228600" indent="-228600">
              <a:buFont typeface="+mj-lt"/>
              <a:buAutoNum type="arabicPeriod"/>
            </a:pPr>
            <a:endParaRPr lang="nl-NL" dirty="0"/>
          </a:p>
          <a:p>
            <a:pPr marL="228600" indent="-228600">
              <a:buFont typeface="+mj-lt"/>
              <a:buAutoNum type="arabicPeriod"/>
            </a:pPr>
            <a:r>
              <a:rPr lang="nl-NL" dirty="0"/>
              <a:t>Ze werken in op verschillende niveaus en kunnen sociologisch, psychologisch, politiek of economisch van aard zijn</a:t>
            </a:r>
          </a:p>
          <a:p>
            <a:pPr marL="228600" indent="-228600">
              <a:buFont typeface="+mj-lt"/>
              <a:buAutoNum type="arabicPeriod"/>
            </a:pPr>
            <a:endParaRPr lang="nl-NL" dirty="0"/>
          </a:p>
          <a:p>
            <a:pPr marL="228600" indent="-228600">
              <a:buFont typeface="+mj-lt"/>
              <a:buAutoNum type="arabicPeriod"/>
            </a:pPr>
            <a:r>
              <a:rPr lang="nl-NL" dirty="0"/>
              <a:t>Triggers op het micro niveau (ervaringen op het individuele niveau) zijn onder meer directe ervaringen met discriminatie en aanvaringen met autoriteiten of detentie, confrontatie met de dood, problemen thuis (zoals echtscheiding of ruzies met ouders), verlies van werk of school.</a:t>
            </a:r>
          </a:p>
          <a:p>
            <a:pPr marL="228600" indent="-228600">
              <a:buFont typeface="+mj-lt"/>
              <a:buAutoNum type="arabicPeriod"/>
            </a:pPr>
            <a:endParaRPr lang="nl-NL" dirty="0"/>
          </a:p>
          <a:p>
            <a:pPr marL="228600" indent="-228600">
              <a:buFont typeface="+mj-lt"/>
              <a:buAutoNum type="arabicPeriod"/>
            </a:pPr>
            <a:r>
              <a:rPr lang="nl-NL" dirty="0"/>
              <a:t>Op het </a:t>
            </a:r>
            <a:r>
              <a:rPr lang="nl-NL" dirty="0" err="1"/>
              <a:t>meso</a:t>
            </a:r>
            <a:r>
              <a:rPr lang="nl-NL" dirty="0"/>
              <a:t> niveau (het niveau van de groep en andere directe sociale verbanden) gaat het bijvoorbeeld om een ontmoeting met een radicaal persoon, het opmerken van onrecht jegens de groep waarmee men zich identificeert . </a:t>
            </a:r>
          </a:p>
          <a:p>
            <a:pPr marL="228600" indent="-228600">
              <a:buFont typeface="+mj-lt"/>
              <a:buAutoNum type="arabicPeriod"/>
            </a:pPr>
            <a:endParaRPr lang="nl-NL" dirty="0"/>
          </a:p>
          <a:p>
            <a:pPr marL="228600" indent="-228600">
              <a:buFont typeface="+mj-lt"/>
              <a:buAutoNum type="arabicPeriod"/>
            </a:pPr>
            <a:r>
              <a:rPr lang="nl-NL" dirty="0"/>
              <a:t>En op het </a:t>
            </a:r>
            <a:r>
              <a:rPr lang="nl-NL" dirty="0" err="1"/>
              <a:t>macro-niveau</a:t>
            </a:r>
            <a:r>
              <a:rPr lang="nl-NL" dirty="0"/>
              <a:t> (maatschappij, geopolitiek) kun je denken aan oproepen tot actie door ideologische leiders, militaire aanvallen op de eigen groep en regeringsbeleid gericht tegen de eigen groep.</a:t>
            </a:r>
          </a:p>
          <a:p>
            <a:pPr marL="228600" indent="-228600">
              <a:buFont typeface="+mj-lt"/>
              <a:buAutoNum type="arabicPeriod"/>
            </a:pPr>
            <a:endParaRPr lang="nl-NL" dirty="0"/>
          </a:p>
          <a:p>
            <a:pPr marL="228600" indent="-228600">
              <a:buFont typeface="+mj-lt"/>
              <a:buAutoNum type="arabicPeriod"/>
            </a:pPr>
            <a:r>
              <a:rPr lang="nl-NL" dirty="0"/>
              <a:t>Het effect van deze triggers kan verschillen afhankelijk van de fase van radicalisering waarin iemand zich bevindt.</a:t>
            </a:r>
          </a:p>
          <a:p>
            <a:pPr marL="228600" indent="-228600">
              <a:buFont typeface="+mj-lt"/>
              <a:buAutoNum type="arabicPeriod"/>
            </a:pPr>
            <a:endParaRPr lang="nl-NL" dirty="0"/>
          </a:p>
          <a:p>
            <a:pPr marL="228600" indent="-228600">
              <a:buFont typeface="+mj-lt"/>
              <a:buAutoNum type="arabicPeriod"/>
            </a:pPr>
            <a:r>
              <a:rPr lang="nl-NL" dirty="0"/>
              <a:t>Daarnaast kan het effect verschillen naar persoonlijke kenmerken, zoals wat voor persoon iemand is; geslacht, leeftijd of opleidingsniveau en vaardigheden om met triggers om te gaan. </a:t>
            </a:r>
          </a:p>
          <a:p>
            <a:pPr marL="228600" indent="-228600">
              <a:buFont typeface="+mj-lt"/>
              <a:buAutoNum type="arabicPeriod"/>
            </a:pPr>
            <a:endParaRPr lang="nl-NL" dirty="0"/>
          </a:p>
          <a:p>
            <a:pPr marL="228600" indent="-228600">
              <a:buFont typeface="+mj-lt"/>
              <a:buAutoNum type="arabicPeriod"/>
            </a:pPr>
            <a:r>
              <a:rPr lang="nl-NL" dirty="0"/>
              <a:t>De workshops in dit project sluiten aan bij veel van de genoemde factoren en kenmerken</a:t>
            </a:r>
          </a:p>
          <a:p>
            <a:pPr marL="228600" indent="-228600">
              <a:buFont typeface="+mj-lt"/>
              <a:buAutoNum type="arabicPeriod"/>
            </a:pPr>
            <a:endParaRPr lang="nl-NL" dirty="0"/>
          </a:p>
          <a:p>
            <a:pPr marL="228600" indent="-228600">
              <a:buFont typeface="+mj-lt"/>
              <a:buAutoNum type="arabicPeriod"/>
            </a:pPr>
            <a:r>
              <a:rPr lang="nl-NL" dirty="0"/>
              <a:t>Vaardigheden: komen aan bod in de workshops kritisch denken, woedebeheersing, e.g.</a:t>
            </a:r>
          </a:p>
          <a:p>
            <a:pPr marL="228600" indent="-228600">
              <a:buFont typeface="+mj-lt"/>
              <a:buAutoNum type="arabicPeriod"/>
            </a:pPr>
            <a:endParaRPr lang="nl-NL" dirty="0"/>
          </a:p>
          <a:p>
            <a:pPr marL="228600" indent="-228600">
              <a:buFont typeface="+mj-lt"/>
              <a:buAutoNum type="arabicPeriod"/>
            </a:pPr>
            <a:r>
              <a:rPr lang="nl-NL" dirty="0"/>
              <a:t>Identiteit: o.a. in de workshops verhalen &amp; identiteit en opvoeding</a:t>
            </a:r>
          </a:p>
          <a:p>
            <a:pPr marL="228600" indent="-228600">
              <a:buFont typeface="+mj-lt"/>
              <a:buAutoNum type="arabicPeriod"/>
            </a:pPr>
            <a:endParaRPr lang="nl-NL" dirty="0"/>
          </a:p>
          <a:p>
            <a:pPr marL="228600" indent="-228600">
              <a:buFont typeface="+mj-lt"/>
              <a:buAutoNum type="arabicPeriod"/>
            </a:pPr>
            <a:r>
              <a:rPr lang="nl-NL" dirty="0"/>
              <a:t>Persoonlijke ervaringen met discriminatie: o.a. in de workshops conflicthantering en coaching </a:t>
            </a:r>
          </a:p>
          <a:p>
            <a:pPr marL="228600" indent="-228600">
              <a:buFont typeface="+mj-lt"/>
              <a:buAutoNum type="arabicPeriod"/>
            </a:pPr>
            <a:endParaRPr lang="nl-NL" dirty="0"/>
          </a:p>
          <a:p>
            <a:pPr marL="228600" indent="-228600">
              <a:buFont typeface="+mj-lt"/>
              <a:buAutoNum type="arabicPeriod"/>
            </a:pPr>
            <a:r>
              <a:rPr lang="nl-NL" dirty="0"/>
              <a:t>Problemen thuis: o.a. in de workshop coaching &amp; opvoeding </a:t>
            </a:r>
          </a:p>
          <a:p>
            <a:pPr marL="228600" indent="-228600">
              <a:buFont typeface="+mj-lt"/>
              <a:buAutoNum type="arabicPeriod"/>
            </a:pPr>
            <a:endParaRPr lang="nl-NL" dirty="0"/>
          </a:p>
          <a:p>
            <a:pPr marL="228600" indent="-228600">
              <a:buFont typeface="+mj-lt"/>
              <a:buAutoNum type="arabicPeriod"/>
            </a:pPr>
            <a:r>
              <a:rPr lang="nl-NL" dirty="0"/>
              <a:t>Overheidsbeleid: in de workshop proportionele overheidsrespons</a:t>
            </a:r>
          </a:p>
          <a:p>
            <a:endParaRPr lang="nl-NL" dirty="0"/>
          </a:p>
          <a:p>
            <a:r>
              <a:rPr lang="nl-NL" dirty="0"/>
              <a:t>Dit is een redelijk complex overzicht, zijn er nog vragen over?</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Omgaan met negatieve narratieven is dus één van de vaardigheden die effect kan hebben op hoe er met triggers wordt omgegaan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a:p>
        </p:txBody>
      </p:sp>
    </p:spTree>
    <p:extLst>
      <p:ext uri="{BB962C8B-B14F-4D97-AF65-F5344CB8AC3E}">
        <p14:creationId xmlns:p14="http://schemas.microsoft.com/office/powerpoint/2010/main" val="175309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5307">
              <a:defRPr/>
            </a:pPr>
            <a:r>
              <a:rPr lang="nl-NL" sz="1200" dirty="0"/>
              <a:t>Maar wat zijn narratieven? Wat is identiteit? En wat hebben die met elkaar te maken? </a:t>
            </a:r>
          </a:p>
          <a:p>
            <a:endParaRPr lang="nl-NL" sz="1200" dirty="0"/>
          </a:p>
          <a:p>
            <a:r>
              <a:rPr lang="nl-NL" sz="1200" b="1" dirty="0"/>
              <a:t>Achtergrondinfo trainer</a:t>
            </a:r>
          </a:p>
          <a:p>
            <a:pPr defTabSz="945307">
              <a:defRPr/>
            </a:pPr>
            <a:r>
              <a:rPr lang="nl-NL" sz="1200" b="1" dirty="0"/>
              <a:t>Identiteit:</a:t>
            </a:r>
            <a:r>
              <a:rPr lang="nl-NL" sz="1200" dirty="0"/>
              <a:t> gevoel een unieke en innerlijk samenhangende persoon te zijn ondanks alle veranderingen in relatie tot anderen. (een constructie)</a:t>
            </a:r>
          </a:p>
          <a:p>
            <a:pPr algn="l"/>
            <a:r>
              <a:rPr lang="nl-NL" sz="1200" dirty="0"/>
              <a:t>Cognitief (denken), affectief (voelen) en conatief (doen) (conatief = handelingsbereidheid)</a:t>
            </a:r>
          </a:p>
          <a:p>
            <a:pPr algn="l"/>
            <a:endParaRPr lang="nl-NL" sz="1200" dirty="0"/>
          </a:p>
          <a:p>
            <a:r>
              <a:rPr lang="nl-NL" sz="1200" dirty="0">
                <a:hlinkClick r:id="rId3"/>
              </a:rPr>
              <a:t>https://jia.sipa.columbia.edu/online-articles/understanding-radicalization-through-lens-%E2%80%98identity-vulnerability%E2%80%99</a:t>
            </a:r>
            <a:endParaRPr lang="nl-NL" sz="1200" dirty="0"/>
          </a:p>
          <a:p>
            <a:endParaRPr lang="nl-NL" sz="1200" dirty="0"/>
          </a:p>
          <a:p>
            <a:r>
              <a:rPr lang="nl-NL" sz="1200" dirty="0" err="1"/>
              <a:t>Erikson</a:t>
            </a:r>
            <a:r>
              <a:rPr lang="nl-NL" sz="1200" dirty="0"/>
              <a:t> (1968): de centrale ontwikkelingstaak van de adolescentie is het ontwikkelen van een eigen identiteit. Heroriëntatie. Ontdekken van mogelijkheden en beperkingen.</a:t>
            </a:r>
          </a:p>
          <a:p>
            <a:r>
              <a:rPr lang="nl-NL" sz="1200" dirty="0">
                <a:hlinkClick r:id="rId4"/>
              </a:rPr>
              <a:t>https://educatie-en-school.infonu.nl/samenvattingen/73346-samenvatting-psychologie-van-de-adolescentie-h1-h3-h4-h5.html</a:t>
            </a:r>
            <a:r>
              <a:rPr lang="nl-NL" sz="1200" dirty="0"/>
              <a:t> Het ontwikkelingsproces is een langdurige wisselwerking (interactie) tussen aanleg en omgevingsfactoren</a:t>
            </a:r>
          </a:p>
          <a:p>
            <a:pPr defTabSz="945307">
              <a:defRPr/>
            </a:pPr>
            <a:r>
              <a:rPr lang="nl-NL" sz="1200" dirty="0"/>
              <a:t>De pedagogiek en de psychologie volgen met name de levenslooptheorie van </a:t>
            </a:r>
            <a:r>
              <a:rPr lang="nl-NL" sz="1200" dirty="0" err="1"/>
              <a:t>Erikson</a:t>
            </a:r>
            <a:r>
              <a:rPr lang="nl-NL" sz="1200" dirty="0"/>
              <a:t>. Hij onderscheidt acht fasen in een mensenleven. In iedere levensfase krijgt de mens te maken met een psychosociale crisis die opgelost moet worden. De resultaten van deze crisis zijn van invloed op de persoonlijkheid van iemand. In levensfase vijf, dit is de periode van adolescentie, zijn het vormen van een stabiele identiteit en een stabiel zelfbeeld de belangrijkste opgaven. In deze leeftijdsfase (12- 18 jaar) ontwikkelen jongeren een beeld van zichzelf in vergelijking met andere personen. Wanneer het proces slaagt wordt aan het eind van deze fase een stabiele identiteit gevormd. Wanneer het proces mislukt kan er rolverwarring optreden en een identiteitscrisis ontstaan. Binnen deze theorie wordt ‘identiteit’ bekeken vanuit een psychologisch oogpunt. </a:t>
            </a:r>
          </a:p>
          <a:p>
            <a:endParaRPr lang="nl-NL" sz="1200" dirty="0"/>
          </a:p>
          <a:p>
            <a:pPr defTabSz="945307">
              <a:defRPr/>
            </a:pPr>
            <a:endParaRPr lang="nl-NL" sz="1200" dirty="0"/>
          </a:p>
          <a:p>
            <a:r>
              <a:rPr lang="nl-NL" sz="1200" dirty="0">
                <a:hlinkClick r:id="rId5"/>
              </a:rPr>
              <a:t>https://opgroeienblog.wordpress.com/2016/07/18/wie-ben-ik-identiteit-in-adolescentie-en-vroege-volwassenheid/</a:t>
            </a:r>
            <a:r>
              <a:rPr lang="nl-NL" sz="1200" dirty="0"/>
              <a:t> In de </a:t>
            </a:r>
            <a:r>
              <a:rPr lang="nl-NL" sz="1200" b="1" dirty="0"/>
              <a:t>adolescentie</a:t>
            </a:r>
            <a:r>
              <a:rPr lang="nl-NL" sz="1200" dirty="0"/>
              <a:t> stellen jongeren zich de vraag ‘Wie ben ik?’ of ‘Wie wil ik zijn?’. Om een antwoord te bieden op deze vragen, worden doorgaans verschillende (</a:t>
            </a:r>
            <a:r>
              <a:rPr lang="nl-NL" sz="1200" dirty="0" err="1"/>
              <a:t>identiteits</a:t>
            </a:r>
            <a:r>
              <a:rPr lang="nl-NL" sz="1200" dirty="0"/>
              <a:t>)alternatieven verkend </a:t>
            </a:r>
            <a:r>
              <a:rPr lang="nl-NL" sz="1200" i="1" dirty="0"/>
              <a:t>(exploratie). </a:t>
            </a:r>
            <a:r>
              <a:rPr lang="nl-NL" sz="1200" dirty="0"/>
              <a:t>Kijk maar naar het aangaan van nieuwe vriendschapsrelaties, het aannemen van een andere kledingstijl of zelfs het uiten van risicovol gedrag.</a:t>
            </a:r>
          </a:p>
          <a:p>
            <a:r>
              <a:rPr lang="nl-NL" sz="1200" dirty="0">
                <a:hlinkClick r:id="rId6"/>
              </a:rPr>
              <a:t>https://www.nieuwezijds.nl/thema/opvoeding/Puberteitenadolescentie.html</a:t>
            </a:r>
            <a:r>
              <a:rPr lang="nl-NL" sz="1200" dirty="0"/>
              <a:t> geborgenheid, erkenning en respect</a:t>
            </a:r>
            <a:br>
              <a:rPr lang="nl-NL" sz="1200" dirty="0"/>
            </a:br>
            <a:r>
              <a:rPr lang="nl-NL" sz="1200" dirty="0"/>
              <a:t>Die zoektocht naar de eigen identiteit kan lopen via muziek, kleding, vrienden, school, baantjes, hobby’s en andere bezigheden, sport, cultuur, normen en waarden, geloof, overtuigingen op ander vlak, vaardigheden, auto’s, haarstijl en alles waar je belangstelling verder maar naar uitgaat. </a:t>
            </a:r>
            <a:br>
              <a:rPr lang="nl-NL" sz="1200" dirty="0"/>
            </a:br>
            <a:r>
              <a:rPr lang="nl-NL" sz="1200" dirty="0"/>
              <a:t>Het belangrijkste is dat jongeren in deze periode vrienden en vriendinnen om zich heen verzamelen. Als je je op onbekend terrein begeeft, voel je je met vrienden om je heen een stuk veiliger. Vrienden zijn vaak een van de startpunten voor de zoektocht naar de eigen identiteit en voortdurend bij hen te rade gaan biedt houvast bij het onderzoeken van wat wel en niet bij je past. Ze hebben meestal ongeveer dezelfde leeftijd, hetzelfde opleidingsniveau, en dezelfde etnische en sociale achtergrond. Je voelt je aangetrokken tot mensen die op je lijken. </a:t>
            </a:r>
          </a:p>
          <a:p>
            <a:pPr defTabSz="945307">
              <a:defRPr/>
            </a:pPr>
            <a:endParaRPr lang="nl-NL" sz="1200" noProof="0" dirty="0"/>
          </a:p>
          <a:p>
            <a:pPr defTabSz="945307">
              <a:defRPr/>
            </a:pPr>
            <a:r>
              <a:rPr lang="nl-NL" sz="1200" noProof="0" dirty="0"/>
              <a:t>De narratieven die ons aantrekken kunnen door de tijd heen veranderen.</a:t>
            </a:r>
          </a:p>
          <a:p>
            <a:pPr defTabSz="945307">
              <a:defRPr/>
            </a:pPr>
            <a:r>
              <a:rPr lang="nl-NL" sz="1200" noProof="0" dirty="0"/>
              <a:t>Er is geen identiteit zonder een verhaal. We hebben altijd taal nodig om onze identiteit vorm te geven en we worden beïnvloed door de verhalen waar we in geloven.</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4187154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Verdana" panose="020B0604030504040204" pitchFamily="34" charset="0"/>
              </a:rPr>
              <a:t>Dus al deze verhalen voeden onze identiteit, of identiteiten, want we hebben meer dan één identiteit, zowel intern als extern.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Verdana" panose="020B0604030504040204" pitchFamily="34" charset="0"/>
              </a:rPr>
              <a:t>Intern hebben we onze eigen persoonlijke identiteit, de manier waarop we onszelf zien, de verhalen die we bewaren. De identiteiten die andere mensen op ons projecteren vormen onze externe identiteiten, hun verhalen over ons, als individu en als deel van bepaalde groepen. Sommige van die verhalen overlappen elkaar, andere niet.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i="0" u="none" strike="noStrike" baseline="0" dirty="0">
                <a:latin typeface="Verdana" panose="020B0604030504040204" pitchFamily="34" charset="0"/>
              </a:rPr>
              <a:t>@Trainer</a:t>
            </a:r>
            <a:r>
              <a:rPr lang="nl-NL" sz="1800" b="0" i="0" u="none" strike="noStrike" baseline="0" dirty="0">
                <a:latin typeface="Verdana" panose="020B0604030504040204" pitchFamily="34" charset="0"/>
              </a:rPr>
              <a:t>: Achtergrondinformatie om je eigen uitleg over dit onderwerp te vormen voor de deelnemers (zie ook de handleiding)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0"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Verdana" panose="020B0604030504040204" pitchFamily="34" charset="0"/>
              </a:rPr>
              <a:t>Narratieven worden in o.a. sociologische, psychologische en cultureel antropologische studies erkend als een basisstrategie die aan de basis ligt van identiteitsvorming en herstructurering. Eenvoudig gezegd, identiteit wordt gevormd door verhalen. Verhalen die we elkaar vertellen en verhalen die we onszelf vertellen om onze keuzes, onze reacties, ons verleden, heden en toekomst te verklaren en te motiveren. Iemands persoonlijke verhaal wordt geconstrueerd en gereconstrueerd gedurende de levensloop en vastgelegd in en door sociale interactie en sociale praktijk.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latin typeface="Verdana" panose="020B0604030504040204" pitchFamily="34" charset="0"/>
              </a:rPr>
              <a:t>Individuen zijn zowel dragers van identiteiten die anderen op hen projecteren via verhalen als verspreiders van identiteiten die zij zelf projecteren op de wereld via hun eigen verhalen.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25</a:t>
            </a:fld>
            <a:endParaRPr lang="en-US"/>
          </a:p>
        </p:txBody>
      </p:sp>
    </p:spTree>
    <p:extLst>
      <p:ext uri="{BB962C8B-B14F-4D97-AF65-F5344CB8AC3E}">
        <p14:creationId xmlns:p14="http://schemas.microsoft.com/office/powerpoint/2010/main" val="2272668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Vraag mensen vooraf op te schrijven wat ze opvalt in de clip (op de volgende dia). Wat doen verhalen</a:t>
            </a:r>
            <a:r>
              <a:rPr lang="nl-NL" baseline="0" noProof="0" dirty="0"/>
              <a:t> in relatie tot identiteit?</a:t>
            </a:r>
            <a:endParaRPr lang="nl-NL" noProof="0" dirty="0"/>
          </a:p>
          <a:p>
            <a:endParaRPr lang="nl-NL" noProof="0" dirty="0"/>
          </a:p>
          <a:p>
            <a:endParaRPr lang="en-GB" b="1"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26</a:t>
            </a:fld>
            <a:endParaRPr lang="en-US" dirty="0">
              <a:solidFill>
                <a:prstClr val="black"/>
              </a:solidFill>
              <a:latin typeface="Calibri"/>
            </a:endParaRPr>
          </a:p>
        </p:txBody>
      </p:sp>
    </p:spTree>
    <p:extLst>
      <p:ext uri="{BB962C8B-B14F-4D97-AF65-F5344CB8AC3E}">
        <p14:creationId xmlns:p14="http://schemas.microsoft.com/office/powerpoint/2010/main" val="3550873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https://www.ted.com/talks/chimamanda_ngozi_adichie_the_danger_of_a_single_story#t-547447</a:t>
            </a:r>
            <a:r>
              <a:rPr lang="en-GB" dirty="0"/>
              <a:t> (tot 9.40 of tot 6.35 min) </a:t>
            </a:r>
            <a:r>
              <a:rPr lang="nl-NL" noProof="0" dirty="0"/>
              <a:t>Klik op de afbeelding (deze is </a:t>
            </a:r>
            <a:r>
              <a:rPr lang="nl-NL" noProof="0" dirty="0" err="1"/>
              <a:t>embedded</a:t>
            </a:r>
            <a:r>
              <a:rPr lang="nl-NL" noProof="0" dirty="0"/>
              <a:t>, zodat bij een online uitvoering de deelnemers de clip als onderdeel van de </a:t>
            </a:r>
            <a:r>
              <a:rPr lang="nl-NL" noProof="0" dirty="0" err="1"/>
              <a:t>ppt</a:t>
            </a:r>
            <a:r>
              <a:rPr lang="nl-NL" noProof="0" dirty="0"/>
              <a:t> blijven zien)</a:t>
            </a:r>
          </a:p>
          <a:p>
            <a:endParaRPr lang="en-GB" dirty="0"/>
          </a:p>
          <a:p>
            <a:endParaRPr lang="en-GB" b="1"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27</a:t>
            </a:fld>
            <a:endParaRPr lang="en-US" dirty="0">
              <a:solidFill>
                <a:prstClr val="black"/>
              </a:solidFill>
              <a:latin typeface="Calibri"/>
            </a:endParaRPr>
          </a:p>
        </p:txBody>
      </p:sp>
    </p:spTree>
    <p:extLst>
      <p:ext uri="{BB962C8B-B14F-4D97-AF65-F5344CB8AC3E}">
        <p14:creationId xmlns:p14="http://schemas.microsoft.com/office/powerpoint/2010/main" val="598472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https://www.ted.com/talks/chimamanda_ngozi_adichie_the_danger_of_a_single_story#t-547447</a:t>
            </a:r>
            <a:r>
              <a:rPr lang="en-GB" dirty="0"/>
              <a:t> (tot 9.40)</a:t>
            </a:r>
          </a:p>
          <a:p>
            <a:endParaRPr lang="nl-NL" noProof="0" dirty="0"/>
          </a:p>
          <a:p>
            <a:r>
              <a:rPr lang="nl-NL" noProof="0" dirty="0"/>
              <a:t>Vraag mensen wat ze opviel. Wat doen verhalen</a:t>
            </a:r>
            <a:r>
              <a:rPr lang="nl-NL" baseline="0" noProof="0" dirty="0"/>
              <a:t> </a:t>
            </a:r>
            <a:r>
              <a:rPr lang="nl-NL" baseline="0" noProof="0" dirty="0" err="1"/>
              <a:t>tov</a:t>
            </a:r>
            <a:r>
              <a:rPr lang="nl-NL" baseline="0" noProof="0" dirty="0"/>
              <a:t> identiteit?</a:t>
            </a:r>
            <a:endParaRPr lang="nl-NL" noProof="0" dirty="0"/>
          </a:p>
          <a:p>
            <a:endParaRPr lang="nl-NL" noProof="0" dirty="0"/>
          </a:p>
          <a:p>
            <a:r>
              <a:rPr lang="nl-NL" noProof="0" dirty="0"/>
              <a:t>Daarna:</a:t>
            </a:r>
          </a:p>
          <a:p>
            <a:r>
              <a:rPr lang="nl-NL" noProof="0" dirty="0"/>
              <a:t>Bedenk in tweetallen voorbeelden van narratieven die positief of negatief zijn in relatie tot radicalisering</a:t>
            </a:r>
          </a:p>
          <a:p>
            <a:endParaRPr lang="nl-NL" noProof="0" dirty="0"/>
          </a:p>
          <a:p>
            <a:r>
              <a:rPr lang="nl-NL" noProof="0" dirty="0">
                <a:solidFill>
                  <a:schemeClr val="accent4">
                    <a:lumMod val="50000"/>
                  </a:schemeClr>
                </a:solidFill>
              </a:rPr>
              <a:t>Hoe kun je narratieven op een positieve manier gebruiken</a:t>
            </a:r>
            <a:r>
              <a:rPr lang="nl-NL" noProof="0" dirty="0"/>
              <a:t>?</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noProof="0" dirty="0">
                <a:effectLst/>
                <a:latin typeface="Calibri" panose="020F0502020204030204" pitchFamily="34" charset="0"/>
                <a:ea typeface="Calibri" panose="020F0502020204030204" pitchFamily="34" charset="0"/>
                <a:cs typeface="Times New Roman" panose="02020603050405020304" pitchFamily="18" charset="0"/>
              </a:rPr>
              <a:t>@trainer: Het doel van de oefening is om problemen te herkennen die voortkomen uit een ‘single story’ of een ander onvolledig of onjuist narratief over iemand anders. </a:t>
            </a:r>
          </a:p>
          <a:p>
            <a:endParaRPr lang="nl-NL" noProof="0" dirty="0"/>
          </a:p>
          <a:p>
            <a:endParaRPr lang="nl-NL" noProof="0" dirty="0"/>
          </a:p>
          <a:p>
            <a:endParaRPr lang="en-GB" b="1" dirty="0"/>
          </a:p>
        </p:txBody>
      </p:sp>
      <p:sp>
        <p:nvSpPr>
          <p:cNvPr id="4" name="Tijdelijke aanduiding voor dianummer 3"/>
          <p:cNvSpPr>
            <a:spLocks noGrp="1"/>
          </p:cNvSpPr>
          <p:nvPr>
            <p:ph type="sldNum" sz="quarter" idx="5"/>
          </p:nvPr>
        </p:nvSpPr>
        <p:spPr/>
        <p:txBody>
          <a:bodyPr/>
          <a:lstStyle/>
          <a:p>
            <a:pPr defTabSz="945307">
              <a:defRPr/>
            </a:pPr>
            <a:fld id="{4D7F6500-7E3F-4999-8C74-183F6B321703}" type="slidenum">
              <a:rPr lang="en-US">
                <a:solidFill>
                  <a:prstClr val="black"/>
                </a:solidFill>
                <a:latin typeface="Calibri"/>
              </a:rPr>
              <a:pPr defTabSz="945307">
                <a:defRPr/>
              </a:pPr>
              <a:t>28</a:t>
            </a:fld>
            <a:endParaRPr lang="en-US" dirty="0">
              <a:solidFill>
                <a:prstClr val="black"/>
              </a:solidFill>
              <a:latin typeface="Calibri"/>
            </a:endParaRPr>
          </a:p>
        </p:txBody>
      </p:sp>
    </p:spTree>
    <p:extLst>
      <p:ext uri="{BB962C8B-B14F-4D97-AF65-F5344CB8AC3E}">
        <p14:creationId xmlns:p14="http://schemas.microsoft.com/office/powerpoint/2010/main" val="1047806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defTabSz="945307">
              <a:defRPr/>
            </a:pPr>
            <a:r>
              <a:rPr lang="en-GB" dirty="0"/>
              <a:t>Met </a:t>
            </a:r>
            <a:r>
              <a:rPr lang="en-GB" dirty="0" err="1"/>
              <a:t>narratief</a:t>
            </a:r>
            <a:r>
              <a:rPr lang="en-GB" dirty="0"/>
              <a:t> </a:t>
            </a:r>
            <a:r>
              <a:rPr lang="en-GB" dirty="0" err="1"/>
              <a:t>wordt</a:t>
            </a:r>
            <a:r>
              <a:rPr lang="en-GB" dirty="0"/>
              <a:t> </a:t>
            </a:r>
            <a:r>
              <a:rPr lang="en-GB" dirty="0" err="1"/>
              <a:t>bedoeld</a:t>
            </a:r>
            <a:r>
              <a:rPr lang="en-GB" dirty="0"/>
              <a:t> de </a:t>
            </a:r>
            <a:r>
              <a:rPr lang="en-GB" dirty="0" err="1"/>
              <a:t>korte</a:t>
            </a:r>
            <a:r>
              <a:rPr lang="en-GB" dirty="0"/>
              <a:t> of </a:t>
            </a:r>
            <a:r>
              <a:rPr lang="en-GB" dirty="0" err="1"/>
              <a:t>langere</a:t>
            </a:r>
            <a:r>
              <a:rPr lang="en-GB" dirty="0"/>
              <a:t> </a:t>
            </a:r>
            <a:r>
              <a:rPr lang="en-GB" dirty="0" err="1"/>
              <a:t>verhalen</a:t>
            </a:r>
            <a:r>
              <a:rPr lang="en-GB" dirty="0"/>
              <a:t> die we </a:t>
            </a:r>
            <a:r>
              <a:rPr lang="en-GB" dirty="0" err="1"/>
              <a:t>tijdens</a:t>
            </a:r>
            <a:r>
              <a:rPr lang="en-GB" dirty="0"/>
              <a:t> </a:t>
            </a:r>
            <a:r>
              <a:rPr lang="en-GB" dirty="0" err="1"/>
              <a:t>ons</a:t>
            </a:r>
            <a:r>
              <a:rPr lang="en-GB" dirty="0"/>
              <a:t> </a:t>
            </a:r>
            <a:r>
              <a:rPr lang="en-GB" dirty="0" err="1"/>
              <a:t>opgroeien</a:t>
            </a:r>
            <a:r>
              <a:rPr lang="en-GB" dirty="0"/>
              <a:t> </a:t>
            </a:r>
            <a:r>
              <a:rPr lang="en-GB" dirty="0" err="1"/>
              <a:t>en</a:t>
            </a:r>
            <a:r>
              <a:rPr lang="en-GB" dirty="0"/>
              <a:t> </a:t>
            </a:r>
            <a:r>
              <a:rPr lang="en-GB" dirty="0" err="1"/>
              <a:t>ook</a:t>
            </a:r>
            <a:r>
              <a:rPr lang="en-GB" dirty="0"/>
              <a:t> later van </a:t>
            </a:r>
            <a:r>
              <a:rPr lang="en-GB" dirty="0" err="1"/>
              <a:t>onze</a:t>
            </a:r>
            <a:r>
              <a:rPr lang="en-GB" dirty="0"/>
              <a:t> </a:t>
            </a:r>
            <a:r>
              <a:rPr lang="en-GB" dirty="0" err="1"/>
              <a:t>omgeving</a:t>
            </a:r>
            <a:r>
              <a:rPr lang="en-GB" dirty="0"/>
              <a:t> </a:t>
            </a:r>
            <a:r>
              <a:rPr lang="en-GB" dirty="0" err="1"/>
              <a:t>horen</a:t>
            </a:r>
            <a:r>
              <a:rPr lang="en-GB" dirty="0"/>
              <a:t>. </a:t>
            </a:r>
            <a:r>
              <a:rPr lang="en-GB" dirty="0" err="1"/>
              <a:t>Deze</a:t>
            </a:r>
            <a:r>
              <a:rPr lang="en-GB" dirty="0"/>
              <a:t> </a:t>
            </a:r>
            <a:r>
              <a:rPr lang="en-GB" dirty="0" err="1"/>
              <a:t>verhalen</a:t>
            </a:r>
            <a:r>
              <a:rPr lang="en-GB" dirty="0"/>
              <a:t> </a:t>
            </a:r>
            <a:r>
              <a:rPr lang="en-GB" dirty="0" err="1"/>
              <a:t>bevatten</a:t>
            </a:r>
            <a:r>
              <a:rPr lang="en-GB" dirty="0"/>
              <a:t> </a:t>
            </a:r>
            <a:r>
              <a:rPr lang="en-GB" dirty="0" err="1"/>
              <a:t>vaak</a:t>
            </a:r>
            <a:r>
              <a:rPr lang="en-GB" dirty="0"/>
              <a:t> </a:t>
            </a:r>
            <a:r>
              <a:rPr lang="en-GB" dirty="0" err="1"/>
              <a:t>impliciete</a:t>
            </a:r>
            <a:r>
              <a:rPr lang="en-GB" dirty="0"/>
              <a:t> </a:t>
            </a:r>
            <a:r>
              <a:rPr lang="en-GB" dirty="0" err="1"/>
              <a:t>instructies</a:t>
            </a:r>
            <a:r>
              <a:rPr lang="en-GB" dirty="0"/>
              <a:t> over hoe we </a:t>
            </a:r>
            <a:r>
              <a:rPr lang="en-GB" dirty="0" err="1"/>
              <a:t>ons</a:t>
            </a:r>
            <a:r>
              <a:rPr lang="en-GB" dirty="0"/>
              <a:t> </a:t>
            </a:r>
            <a:r>
              <a:rPr lang="en-GB" dirty="0" err="1"/>
              <a:t>moeten</a:t>
            </a:r>
            <a:r>
              <a:rPr lang="en-GB" dirty="0"/>
              <a:t> </a:t>
            </a:r>
            <a:r>
              <a:rPr lang="en-GB" dirty="0" err="1"/>
              <a:t>gedragen</a:t>
            </a:r>
            <a:r>
              <a:rPr lang="en-GB" dirty="0"/>
              <a:t> </a:t>
            </a:r>
            <a:r>
              <a:rPr lang="en-GB" dirty="0" err="1"/>
              <a:t>binnen</a:t>
            </a:r>
            <a:r>
              <a:rPr lang="en-GB" dirty="0"/>
              <a:t> </a:t>
            </a:r>
            <a:r>
              <a:rPr lang="en-GB" dirty="0" err="1"/>
              <a:t>een</a:t>
            </a:r>
            <a:r>
              <a:rPr lang="en-GB" dirty="0"/>
              <a:t> </a:t>
            </a:r>
            <a:r>
              <a:rPr lang="en-GB" dirty="0" err="1"/>
              <a:t>bepaalde</a:t>
            </a:r>
            <a:r>
              <a:rPr lang="en-GB" dirty="0"/>
              <a:t> context. In </a:t>
            </a:r>
            <a:r>
              <a:rPr lang="en-GB" dirty="0" err="1"/>
              <a:t>neutrale</a:t>
            </a:r>
            <a:r>
              <a:rPr lang="en-GB" dirty="0"/>
              <a:t> zin </a:t>
            </a:r>
            <a:r>
              <a:rPr lang="en-GB" dirty="0" err="1"/>
              <a:t>een</a:t>
            </a:r>
            <a:r>
              <a:rPr lang="en-GB" dirty="0"/>
              <a:t> </a:t>
            </a:r>
            <a:r>
              <a:rPr lang="en-GB" dirty="0" err="1"/>
              <a:t>leidraad</a:t>
            </a:r>
            <a:r>
              <a:rPr lang="en-GB" dirty="0"/>
              <a:t> </a:t>
            </a:r>
            <a:r>
              <a:rPr lang="en-GB" dirty="0" err="1"/>
              <a:t>voor</a:t>
            </a:r>
            <a:r>
              <a:rPr lang="en-GB" dirty="0"/>
              <a:t> </a:t>
            </a:r>
            <a:r>
              <a:rPr lang="en-GB" dirty="0" err="1"/>
              <a:t>wanneer</a:t>
            </a:r>
            <a:r>
              <a:rPr lang="en-GB" dirty="0"/>
              <a:t> je het in de </a:t>
            </a:r>
            <a:r>
              <a:rPr lang="en-GB" dirty="0" err="1"/>
              <a:t>groep</a:t>
            </a:r>
            <a:r>
              <a:rPr lang="en-GB" dirty="0"/>
              <a:t> </a:t>
            </a:r>
            <a:r>
              <a:rPr lang="en-GB" dirty="0" err="1"/>
              <a:t>waar</a:t>
            </a:r>
            <a:r>
              <a:rPr lang="en-GB" dirty="0"/>
              <a:t> je </a:t>
            </a:r>
            <a:r>
              <a:rPr lang="en-GB" dirty="0" err="1"/>
              <a:t>opgroeit</a:t>
            </a:r>
            <a:r>
              <a:rPr lang="en-GB" dirty="0"/>
              <a:t> </a:t>
            </a:r>
            <a:r>
              <a:rPr lang="en-GB" dirty="0" err="1"/>
              <a:t>goed</a:t>
            </a:r>
            <a:r>
              <a:rPr lang="en-GB" dirty="0"/>
              <a:t> </a:t>
            </a:r>
            <a:r>
              <a:rPr lang="en-GB" dirty="0" err="1"/>
              <a:t>doet</a:t>
            </a:r>
            <a:r>
              <a:rPr lang="en-GB" dirty="0"/>
              <a:t>. </a:t>
            </a:r>
          </a:p>
          <a:p>
            <a:pPr defTabSz="945307">
              <a:defRPr/>
            </a:pPr>
            <a:endParaRPr lang="en-GB" dirty="0"/>
          </a:p>
          <a:p>
            <a:pPr defTabSz="945307">
              <a:defRPr/>
            </a:pPr>
            <a:r>
              <a:rPr lang="en-GB" dirty="0"/>
              <a:t>Hiermee </a:t>
            </a:r>
            <a:r>
              <a:rPr lang="en-GB" dirty="0" err="1"/>
              <a:t>kun</a:t>
            </a:r>
            <a:r>
              <a:rPr lang="en-GB" dirty="0"/>
              <a:t> je </a:t>
            </a:r>
            <a:r>
              <a:rPr lang="en-GB" dirty="0" err="1"/>
              <a:t>dus</a:t>
            </a:r>
            <a:r>
              <a:rPr lang="en-GB" dirty="0"/>
              <a:t> respect, </a:t>
            </a:r>
            <a:r>
              <a:rPr lang="en-GB" dirty="0" err="1"/>
              <a:t>waardering</a:t>
            </a:r>
            <a:r>
              <a:rPr lang="en-GB" dirty="0"/>
              <a:t> </a:t>
            </a:r>
            <a:r>
              <a:rPr lang="en-GB" dirty="0" err="1"/>
              <a:t>en</a:t>
            </a:r>
            <a:r>
              <a:rPr lang="en-GB" dirty="0"/>
              <a:t> </a:t>
            </a:r>
            <a:r>
              <a:rPr lang="en-GB" dirty="0" err="1"/>
              <a:t>geborgenheid</a:t>
            </a:r>
            <a:r>
              <a:rPr lang="en-GB" dirty="0"/>
              <a:t> </a:t>
            </a:r>
            <a:r>
              <a:rPr lang="en-GB" dirty="0" err="1"/>
              <a:t>krijgen</a:t>
            </a:r>
            <a:r>
              <a:rPr lang="en-GB" dirty="0"/>
              <a:t>. </a:t>
            </a:r>
            <a:r>
              <a:rPr lang="en-GB" dirty="0" err="1"/>
              <a:t>Soms</a:t>
            </a:r>
            <a:r>
              <a:rPr lang="en-GB" dirty="0"/>
              <a:t> </a:t>
            </a:r>
            <a:r>
              <a:rPr lang="en-GB" dirty="0" err="1"/>
              <a:t>binnen</a:t>
            </a:r>
            <a:r>
              <a:rPr lang="en-GB" dirty="0"/>
              <a:t> </a:t>
            </a:r>
            <a:r>
              <a:rPr lang="en-GB" dirty="0" err="1"/>
              <a:t>één</a:t>
            </a:r>
            <a:r>
              <a:rPr lang="en-GB" dirty="0"/>
              <a:t> </a:t>
            </a:r>
            <a:r>
              <a:rPr lang="en-GB" dirty="0" err="1"/>
              <a:t>groep</a:t>
            </a:r>
            <a:r>
              <a:rPr lang="en-GB" dirty="0"/>
              <a:t>, maar </a:t>
            </a:r>
            <a:r>
              <a:rPr lang="en-GB" dirty="0" err="1"/>
              <a:t>vaak</a:t>
            </a:r>
            <a:r>
              <a:rPr lang="en-GB" dirty="0"/>
              <a:t> </a:t>
            </a:r>
            <a:r>
              <a:rPr lang="en-GB" dirty="0" err="1"/>
              <a:t>binnen</a:t>
            </a:r>
            <a:r>
              <a:rPr lang="en-GB" dirty="0"/>
              <a:t> </a:t>
            </a:r>
            <a:r>
              <a:rPr lang="en-GB" dirty="0" err="1"/>
              <a:t>meerdere</a:t>
            </a:r>
            <a:r>
              <a:rPr lang="en-GB" dirty="0"/>
              <a:t> </a:t>
            </a:r>
            <a:r>
              <a:rPr lang="en-GB" dirty="0" err="1"/>
              <a:t>groepen</a:t>
            </a:r>
            <a:r>
              <a:rPr lang="en-GB" dirty="0"/>
              <a:t> met </a:t>
            </a:r>
            <a:r>
              <a:rPr lang="en-GB" dirty="0" err="1"/>
              <a:t>meerdere</a:t>
            </a:r>
            <a:r>
              <a:rPr lang="en-GB" dirty="0"/>
              <a:t> </a:t>
            </a:r>
            <a:r>
              <a:rPr lang="en-GB" dirty="0" err="1"/>
              <a:t>identiteiten</a:t>
            </a:r>
            <a:r>
              <a:rPr lang="en-GB" dirty="0"/>
              <a:t> (</a:t>
            </a:r>
            <a:r>
              <a:rPr lang="en-GB" dirty="0">
                <a:hlinkClick r:id="rId3"/>
              </a:rPr>
              <a:t>https://www.youtube.com/watch?v=A1BzWUe3XMw&amp;t=1s</a:t>
            </a:r>
            <a:r>
              <a:rPr lang="en-GB" dirty="0"/>
              <a:t>)</a:t>
            </a:r>
          </a:p>
          <a:p>
            <a:pPr defTabSz="945307">
              <a:defRPr/>
            </a:pPr>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29</a:t>
            </a:fld>
            <a:endParaRPr lang="en-US"/>
          </a:p>
        </p:txBody>
      </p:sp>
    </p:spTree>
    <p:extLst>
      <p:ext uri="{BB962C8B-B14F-4D97-AF65-F5344CB8AC3E}">
        <p14:creationId xmlns:p14="http://schemas.microsoft.com/office/powerpoint/2010/main" val="167822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Inleiding – 	de context van deze workshop</a:t>
            </a:r>
          </a:p>
          <a:p>
            <a:r>
              <a:rPr lang="nl-NL" noProof="0" dirty="0"/>
              <a:t>Radicalisering – uitleg over het radicaliseringsproces</a:t>
            </a:r>
          </a:p>
          <a:p>
            <a:r>
              <a:rPr lang="nl-NL" noProof="0" dirty="0"/>
              <a:t>Boosheid – uitleg over de manier waarop boosheid radicalisering kan stimuleren </a:t>
            </a:r>
          </a:p>
          <a:p>
            <a:r>
              <a:rPr lang="nl-NL" noProof="0" dirty="0"/>
              <a:t>Oefeningen– ervaren van oefeningen om jeugd te leren omgaan met boosheid</a:t>
            </a:r>
          </a:p>
          <a:p>
            <a:r>
              <a:rPr lang="nl-NL" noProof="0" dirty="0"/>
              <a:t>Feedback – jullie feedback op de oefeningen </a:t>
            </a:r>
          </a:p>
          <a:p>
            <a:endParaRPr lang="nl-NL" noProof="0" dirty="0"/>
          </a:p>
          <a:p>
            <a:r>
              <a:rPr lang="nl-NL" noProof="0" dirty="0"/>
              <a:t>Overkoepelende</a:t>
            </a:r>
            <a:r>
              <a:rPr lang="nl-NL" baseline="0" noProof="0" dirty="0"/>
              <a:t> doelen zijn:</a:t>
            </a:r>
          </a:p>
          <a:p>
            <a:pPr marL="171450" indent="-171450">
              <a:buFontTx/>
              <a:buChar char="-"/>
            </a:pPr>
            <a:r>
              <a:rPr lang="nl-NL" baseline="0" noProof="0" dirty="0"/>
              <a:t>K</a:t>
            </a:r>
            <a:r>
              <a:rPr lang="nl-NL" baseline="0" noProof="0"/>
              <a:t>ennis </a:t>
            </a:r>
            <a:r>
              <a:rPr lang="nl-NL" baseline="0" noProof="0" dirty="0"/>
              <a:t>te verkrijgen over radicalisering en de rol van boosheid daarin. </a:t>
            </a:r>
          </a:p>
          <a:p>
            <a:pPr marL="171450" indent="-171450">
              <a:buFontTx/>
              <a:buChar char="-"/>
            </a:pPr>
            <a:r>
              <a:rPr lang="nl-NL" baseline="0" noProof="0" dirty="0"/>
              <a:t>Handvatten te geven hoe je daar met jeugd mee om zou kunnen gaan, door ze ervan bewust te laten worden en erop te reflecteren. </a:t>
            </a:r>
          </a:p>
          <a:p>
            <a:pPr marL="171450" indent="-171450">
              <a:buFontTx/>
              <a:buChar char="-"/>
            </a:pPr>
            <a:r>
              <a:rPr lang="nl-NL" baseline="0" noProof="0" dirty="0"/>
              <a:t>Jullie expertise te gebruiken om van elkaar te leren</a:t>
            </a:r>
          </a:p>
          <a:p>
            <a:endParaRPr lang="nl-NL" noProof="0" dirty="0"/>
          </a:p>
          <a:p>
            <a:endParaRPr lang="en-GB"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032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defTabSz="945307">
              <a:defRPr/>
            </a:pPr>
            <a:r>
              <a:rPr lang="nl-NL" noProof="0" dirty="0"/>
              <a:t>Het kan ook zorgen voor disrespect en voor een push richting radicalisering of in andere gevallen zorgen voor een pull richting radicalisering</a:t>
            </a:r>
          </a:p>
          <a:p>
            <a:pPr defTabSz="945307">
              <a:defRPr/>
            </a:pPr>
            <a:endParaRPr lang="nl-NL" noProof="0" dirty="0"/>
          </a:p>
          <a:p>
            <a:pPr defTabSz="945307">
              <a:defRPr/>
            </a:pPr>
            <a:r>
              <a:rPr lang="en-GB" dirty="0"/>
              <a:t>Experienced prejudice and perceived exclusion from an in-group </a:t>
            </a:r>
            <a:endParaRPr lang="en-US" dirty="0"/>
          </a:p>
          <a:p>
            <a:endParaRPr lang="en-GB" dirty="0"/>
          </a:p>
          <a:p>
            <a:r>
              <a:rPr lang="en-GB" dirty="0"/>
              <a:t>https://ent.siteintelgroup.com/categories/jihad/entry/224-the-islamic-states-borderless-war.html</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30</a:t>
            </a:fld>
            <a:endParaRPr lang="en-US"/>
          </a:p>
        </p:txBody>
      </p:sp>
    </p:spTree>
    <p:extLst>
      <p:ext uri="{BB962C8B-B14F-4D97-AF65-F5344CB8AC3E}">
        <p14:creationId xmlns:p14="http://schemas.microsoft.com/office/powerpoint/2010/main" val="2765684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@trainer</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Vraag deelnemers waar ze narratieven herkennen die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Mubin</a:t>
            </a:r>
            <a:r>
              <a:rPr lang="nl-NL" sz="1800" dirty="0">
                <a:effectLst/>
                <a:latin typeface="Calibri" panose="020F0502020204030204" pitchFamily="34" charset="0"/>
                <a:ea typeface="Calibri" panose="020F0502020204030204" pitchFamily="34" charset="0"/>
                <a:cs typeface="Times New Roman" panose="02020603050405020304" pitchFamily="18" charset="0"/>
              </a:rPr>
              <a:t> op het pad naar radicalisering dreven (impliciete en expliciete narratieven). </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Zie de handleiding voor suggesties.</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Clip </a:t>
            </a:r>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https://www.youtube.com/watch?v=RK8zb8dA4G4</a:t>
            </a:r>
            <a:r>
              <a:rPr lang="nl-NL"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u="none" dirty="0">
                <a:solidFill>
                  <a:srgbClr val="0000FF"/>
                </a:solidFill>
                <a:effectLst/>
                <a:latin typeface="Calibri" panose="020F0502020204030204" pitchFamily="34" charset="0"/>
                <a:cs typeface="Times New Roman" panose="02020603050405020304" pitchFamily="18" charset="0"/>
              </a:rPr>
              <a:t>(Bv tot 5.18min)</a:t>
            </a:r>
            <a:endParaRPr lang="nl-NL" u="none"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2065540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5307">
              <a:defRPr/>
            </a:pPr>
            <a:endParaRPr lang="en-GB" dirty="0"/>
          </a:p>
          <a:p>
            <a:pPr defTabSz="945307">
              <a:defRPr/>
            </a:pPr>
            <a:r>
              <a:rPr lang="nl-NL" dirty="0"/>
              <a:t>Een ‘</a:t>
            </a:r>
            <a:r>
              <a:rPr lang="nl-NL" dirty="0" err="1"/>
              <a:t>toxic</a:t>
            </a:r>
            <a:r>
              <a:rPr lang="nl-NL" dirty="0"/>
              <a:t> </a:t>
            </a:r>
            <a:r>
              <a:rPr lang="nl-NL" dirty="0" err="1"/>
              <a:t>narrative</a:t>
            </a:r>
            <a:r>
              <a:rPr lang="nl-NL" dirty="0"/>
              <a:t>’ is een verhaal dat vooral angst, afwijzing of zelfs haat oproept en leidt tot tegenstrijdige of disfunctionele verhalen over iemand zelf en anderen</a:t>
            </a:r>
          </a:p>
          <a:p>
            <a:pPr defTabSz="945307">
              <a:defRPr/>
            </a:pPr>
            <a:endParaRPr lang="nl-NL" dirty="0"/>
          </a:p>
          <a:p>
            <a:pPr defTabSz="945307">
              <a:defRPr/>
            </a:pPr>
            <a:r>
              <a:rPr lang="nl-NL" dirty="0"/>
              <a:t>Elk verhaal dat het individu machteloos maakt, hem of haar reduceert tot een te kleine verzameling waarden en negatieve emoties oproept, zal een negatief effect hebben. </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32</a:t>
            </a:fld>
            <a:endParaRPr lang="en-US"/>
          </a:p>
        </p:txBody>
      </p:sp>
    </p:spTree>
    <p:extLst>
      <p:ext uri="{BB962C8B-B14F-4D97-AF65-F5344CB8AC3E}">
        <p14:creationId xmlns:p14="http://schemas.microsoft.com/office/powerpoint/2010/main" val="3223123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n-GB" sz="1200" b="0" i="0" u="none" strike="noStrike" baseline="0" dirty="0" err="1">
                <a:latin typeface="Verdana" panose="020B0604030504040204" pitchFamily="34" charset="0"/>
              </a:rPr>
              <a:t>Een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aantal</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voorbeelden</a:t>
            </a:r>
            <a:r>
              <a:rPr lang="en-GB" sz="1200" b="0" i="0" u="none" strike="noStrike" baseline="0" dirty="0">
                <a:latin typeface="Verdana" panose="020B0604030504040204" pitchFamily="34" charset="0"/>
              </a:rPr>
              <a:t> van </a:t>
            </a:r>
            <a:r>
              <a:rPr lang="en-GB" sz="1200" b="0" i="0" u="none" strike="noStrike" baseline="0" dirty="0" err="1">
                <a:latin typeface="Verdana" panose="020B0604030504040204" pitchFamily="34" charset="0"/>
              </a:rPr>
              <a:t>deze</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beperkte</a:t>
            </a:r>
            <a:r>
              <a:rPr lang="en-GB" sz="1200" b="0" i="0" u="none" strike="noStrike" baseline="0" dirty="0">
                <a:latin typeface="Verdana" panose="020B0604030504040204" pitchFamily="34" charset="0"/>
              </a:rPr>
              <a:t> narratieven die met </a:t>
            </a:r>
            <a:r>
              <a:rPr lang="en-GB" sz="1200" b="0" i="0" u="none" strike="noStrike" baseline="0" dirty="0" err="1">
                <a:latin typeface="Verdana" panose="020B0604030504040204" pitchFamily="34" charset="0"/>
              </a:rPr>
              <a:t>hun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impliciete</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instructies</a:t>
            </a:r>
            <a:r>
              <a:rPr lang="en-GB" sz="1200" b="0" i="0" u="none" strike="noStrike" baseline="0" dirty="0">
                <a:latin typeface="Verdana" panose="020B0604030504040204" pitchFamily="34" charset="0"/>
              </a:rPr>
              <a:t> tot </a:t>
            </a:r>
            <a:r>
              <a:rPr lang="en-GB" sz="1200" b="0" i="0" u="none" strike="noStrike" baseline="0" dirty="0" err="1">
                <a:latin typeface="Verdana" panose="020B0604030504040204" pitchFamily="34" charset="0"/>
              </a:rPr>
              <a:t>uitsluiting</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kunnen</a:t>
            </a:r>
            <a:r>
              <a:rPr lang="en-GB" sz="1200" b="0" i="0" u="none" strike="noStrike" baseline="0" dirty="0">
                <a:latin typeface="Verdana" panose="020B0604030504040204" pitchFamily="34" charset="0"/>
              </a:rPr>
              <a:t> </a:t>
            </a:r>
            <a:r>
              <a:rPr lang="en-GB" sz="1200" b="0" i="0" u="none" strike="noStrike" baseline="0" dirty="0" err="1">
                <a:latin typeface="Verdana" panose="020B0604030504040204" pitchFamily="34" charset="0"/>
              </a:rPr>
              <a:t>leiden</a:t>
            </a:r>
            <a:endParaRPr lang="en-GB" sz="1200" b="0" i="0" u="none" strike="noStrike" baseline="0" dirty="0">
              <a:latin typeface="Verdana" panose="020B0604030504040204" pitchFamily="34" charset="0"/>
            </a:endParaRPr>
          </a:p>
          <a:p>
            <a:pPr defTabSz="945307">
              <a:defRPr/>
            </a:pPr>
            <a:endParaRPr lang="en-GB" dirty="0">
              <a:hlinkClick r:id="" action="ppaction://noaction"/>
            </a:endParaRPr>
          </a:p>
          <a:p>
            <a:pPr defTabSz="945307">
              <a:defRPr/>
            </a:pPr>
            <a:r>
              <a:rPr lang="en-GB" dirty="0">
                <a:hlinkClick r:id="" action="ppaction://noaction"/>
              </a:rPr>
              <a:t>https://medium.com/@robertocarlosgarcia/men-dont-cry-on-toxic-masculinity-6e7917c8a44e</a:t>
            </a:r>
            <a:endParaRPr lang="en-GB" dirty="0"/>
          </a:p>
          <a:p>
            <a:pPr defTabSz="945307">
              <a:defRPr/>
            </a:pPr>
            <a:endParaRPr lang="en-GB" dirty="0"/>
          </a:p>
          <a:p>
            <a:pPr defTabSz="945307">
              <a:defRPr/>
            </a:pPr>
            <a:r>
              <a:rPr lang="nl-NL" dirty="0"/>
              <a:t>Ze geven vaak een beeld en een mening over bepaalde groepen en subculturen.</a:t>
            </a:r>
          </a:p>
          <a:p>
            <a:pPr defTabSz="945307">
              <a:defRPr/>
            </a:pPr>
            <a:r>
              <a:rPr lang="nl-NL" dirty="0"/>
              <a:t>Klik</a:t>
            </a:r>
          </a:p>
          <a:p>
            <a:pPr defTabSz="945307">
              <a:defRPr/>
            </a:pPr>
            <a:r>
              <a:rPr lang="nl-NL" dirty="0"/>
              <a:t>Maar is George Bush niet ook een man?</a:t>
            </a:r>
          </a:p>
          <a:p>
            <a:pPr defTabSz="945307">
              <a:defRPr/>
            </a:pPr>
            <a:r>
              <a:rPr lang="nl-NL" dirty="0"/>
              <a:t>Klik</a:t>
            </a:r>
          </a:p>
          <a:p>
            <a:pPr defTabSz="945307">
              <a:defRPr/>
            </a:pPr>
            <a:r>
              <a:rPr lang="nl-NL" dirty="0"/>
              <a:t>Kan </a:t>
            </a:r>
            <a:r>
              <a:rPr lang="nl-NL" dirty="0" err="1"/>
              <a:t>Sadiq</a:t>
            </a:r>
            <a:r>
              <a:rPr lang="nl-NL" dirty="0"/>
              <a:t> Khan niet Brits zijn?</a:t>
            </a:r>
          </a:p>
          <a:p>
            <a:pPr defTabSz="945307">
              <a:defRPr/>
            </a:pPr>
            <a:r>
              <a:rPr lang="nl-NL" dirty="0"/>
              <a:t>Klik</a:t>
            </a:r>
          </a:p>
          <a:p>
            <a:pPr defTabSz="945307">
              <a:defRPr/>
            </a:pPr>
            <a:r>
              <a:rPr lang="nl-NL" dirty="0"/>
              <a:t>Kan een vrouw niet sportief en gespierd zijn?</a:t>
            </a:r>
          </a:p>
          <a:p>
            <a:pPr defTabSz="945307">
              <a:defRPr/>
            </a:pPr>
            <a:r>
              <a:rPr lang="nl-NL" dirty="0"/>
              <a:t>Klik</a:t>
            </a:r>
          </a:p>
          <a:p>
            <a:pPr defTabSz="945307">
              <a:defRPr/>
            </a:pPr>
            <a:r>
              <a:rPr lang="nl-NL" dirty="0"/>
              <a:t>Is hij geen moslim?</a:t>
            </a:r>
          </a:p>
          <a:p>
            <a:pPr defTabSz="945307">
              <a:defRPr/>
            </a:pPr>
            <a:r>
              <a:rPr lang="nl-NL" dirty="0"/>
              <a:t>Klik</a:t>
            </a:r>
          </a:p>
          <a:p>
            <a:pPr defTabSz="945307">
              <a:defRPr/>
            </a:pPr>
            <a:r>
              <a:rPr lang="nl-NL" dirty="0"/>
              <a:t>Mag hij geen homo zijn?</a:t>
            </a:r>
          </a:p>
          <a:p>
            <a:pPr defTabSz="945307">
              <a:defRPr/>
            </a:pPr>
            <a:endParaRPr lang="en-GB" dirty="0"/>
          </a:p>
          <a:p>
            <a:pPr defTabSz="945307">
              <a:defRPr/>
            </a:pPr>
            <a:r>
              <a:rPr lang="en-GB" b="1" dirty="0"/>
              <a:t>@Trainer: </a:t>
            </a:r>
            <a:r>
              <a:rPr lang="en-GB" b="1" dirty="0" err="1"/>
              <a:t>achtergrondinfo</a:t>
            </a:r>
            <a:r>
              <a:rPr lang="en-GB" b="1" dirty="0"/>
              <a:t> </a:t>
            </a:r>
            <a:r>
              <a:rPr lang="en-GB" b="1" dirty="0" err="1"/>
              <a:t>bij</a:t>
            </a:r>
            <a:r>
              <a:rPr lang="en-GB" b="1" dirty="0"/>
              <a:t> de </a:t>
            </a:r>
            <a:r>
              <a:rPr lang="en-GB" b="1" dirty="0" err="1"/>
              <a:t>afbeeldingen</a:t>
            </a:r>
            <a:endParaRPr lang="en-GB" b="1" dirty="0"/>
          </a:p>
          <a:p>
            <a:pPr defTabSz="945307">
              <a:defRPr/>
            </a:pPr>
            <a:r>
              <a:rPr lang="en-US" sz="1200" i="1" dirty="0">
                <a:solidFill>
                  <a:schemeClr val="bg1">
                    <a:lumMod val="65000"/>
                  </a:schemeClr>
                </a:solidFill>
              </a:rPr>
              <a:t>Then-President George W. Bush tears up during a ceremony to present the Medal of Honor posthumously to Navy SEAL Petty Officer Michael </a:t>
            </a:r>
            <a:r>
              <a:rPr lang="en-US" sz="1200" i="1" dirty="0" err="1">
                <a:solidFill>
                  <a:schemeClr val="bg1">
                    <a:lumMod val="65000"/>
                  </a:schemeClr>
                </a:solidFill>
              </a:rPr>
              <a:t>Monsoor</a:t>
            </a:r>
            <a:r>
              <a:rPr lang="en-US" sz="1200" i="1" dirty="0">
                <a:solidFill>
                  <a:schemeClr val="bg1">
                    <a:lumMod val="65000"/>
                  </a:schemeClr>
                </a:solidFill>
              </a:rPr>
              <a:t>. </a:t>
            </a: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Sadiq Khan is </a:t>
            </a:r>
            <a:r>
              <a:rPr lang="en-GB" b="0" i="0" dirty="0" err="1">
                <a:solidFill>
                  <a:srgbClr val="232323"/>
                </a:solidFill>
                <a:effectLst/>
                <a:latin typeface="Georgia" panose="02040502050405020303" pitchFamily="18" charset="0"/>
              </a:rPr>
              <a:t>een</a:t>
            </a:r>
            <a:r>
              <a:rPr lang="en-GB" b="0" i="0" dirty="0">
                <a:solidFill>
                  <a:srgbClr val="232323"/>
                </a:solidFill>
                <a:effectLst/>
                <a:latin typeface="Georgia" panose="02040502050405020303" pitchFamily="18" charset="0"/>
              </a:rPr>
              <a:t> Brit van </a:t>
            </a:r>
            <a:r>
              <a:rPr lang="en-GB" b="0" i="0" dirty="0" err="1">
                <a:solidFill>
                  <a:srgbClr val="232323"/>
                </a:solidFill>
                <a:effectLst/>
                <a:latin typeface="Georgia" panose="02040502050405020303" pitchFamily="18" charset="0"/>
              </a:rPr>
              <a:t>Pakistaanse</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afkomst</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hij</a:t>
            </a:r>
            <a:r>
              <a:rPr lang="en-GB" b="0" i="0" dirty="0">
                <a:solidFill>
                  <a:srgbClr val="232323"/>
                </a:solidFill>
                <a:effectLst/>
                <a:latin typeface="Georgia" panose="02040502050405020303" pitchFamily="18" charset="0"/>
              </a:rPr>
              <a:t> is </a:t>
            </a:r>
            <a:r>
              <a:rPr lang="en-GB" b="0" i="0" dirty="0" err="1">
                <a:solidFill>
                  <a:srgbClr val="232323"/>
                </a:solidFill>
                <a:effectLst/>
                <a:latin typeface="Georgia" panose="02040502050405020303" pitchFamily="18" charset="0"/>
              </a:rPr>
              <a:t>een</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politicus</a:t>
            </a:r>
            <a:r>
              <a:rPr lang="en-GB" b="0" i="0" dirty="0">
                <a:solidFill>
                  <a:srgbClr val="232323"/>
                </a:solidFill>
                <a:effectLst/>
                <a:latin typeface="Georgia" panose="02040502050405020303" pitchFamily="18" charset="0"/>
              </a:rPr>
              <a:t>, jurist </a:t>
            </a:r>
            <a:r>
              <a:rPr lang="en-GB" b="0" i="0" dirty="0" err="1">
                <a:solidFill>
                  <a:srgbClr val="232323"/>
                </a:solidFill>
                <a:effectLst/>
                <a:latin typeface="Georgia" panose="02040502050405020303" pitchFamily="18" charset="0"/>
              </a:rPr>
              <a:t>en</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sinds</a:t>
            </a:r>
            <a:r>
              <a:rPr lang="en-GB" b="0" i="0" dirty="0">
                <a:solidFill>
                  <a:srgbClr val="232323"/>
                </a:solidFill>
                <a:effectLst/>
                <a:latin typeface="Georgia" panose="02040502050405020303" pitchFamily="18" charset="0"/>
              </a:rPr>
              <a:t> 2016 de </a:t>
            </a:r>
            <a:r>
              <a:rPr lang="en-GB" b="0" i="0" dirty="0" err="1">
                <a:solidFill>
                  <a:srgbClr val="232323"/>
                </a:solidFill>
                <a:effectLst/>
                <a:latin typeface="Georgia" panose="02040502050405020303" pitchFamily="18" charset="0"/>
              </a:rPr>
              <a:t>burgemeester</a:t>
            </a:r>
            <a:r>
              <a:rPr lang="en-GB" b="0" i="0" dirty="0">
                <a:solidFill>
                  <a:srgbClr val="232323"/>
                </a:solidFill>
                <a:effectLst/>
                <a:latin typeface="Georgia" panose="02040502050405020303" pitchFamily="18" charset="0"/>
              </a:rPr>
              <a:t> van </a:t>
            </a:r>
            <a:r>
              <a:rPr lang="en-GB" b="0" i="0" dirty="0" err="1">
                <a:solidFill>
                  <a:srgbClr val="232323"/>
                </a:solidFill>
                <a:effectLst/>
                <a:latin typeface="Georgia" panose="02040502050405020303" pitchFamily="18" charset="0"/>
              </a:rPr>
              <a:t>Londen</a:t>
            </a:r>
            <a:r>
              <a:rPr lang="en-GB" b="0" i="0" dirty="0">
                <a:solidFill>
                  <a:srgbClr val="232323"/>
                </a:solidFill>
                <a:effectLst/>
                <a:latin typeface="Georgia" panose="02040502050405020303" pitchFamily="18" charset="0"/>
              </a:rPr>
              <a:t>.</a:t>
            </a:r>
            <a:br>
              <a:rPr lang="en-GB" b="0" i="0" dirty="0">
                <a:solidFill>
                  <a:srgbClr val="232323"/>
                </a:solidFill>
                <a:effectLst/>
                <a:latin typeface="Georgia" panose="02040502050405020303" pitchFamily="18" charset="0"/>
              </a:rPr>
            </a:br>
            <a:r>
              <a:rPr lang="en-US" sz="1200" i="1" dirty="0">
                <a:solidFill>
                  <a:schemeClr val="bg1">
                    <a:lumMod val="65000"/>
                  </a:schemeClr>
                </a:solidFill>
              </a:rPr>
              <a:t>Mayor of London Sadiq Khan addresses supporters of the “Britain Stronger In Europe” movement in west London on May 30.</a:t>
            </a: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Serena Williams is </a:t>
            </a:r>
            <a:r>
              <a:rPr lang="en-GB" b="0" i="0" dirty="0" err="1">
                <a:solidFill>
                  <a:srgbClr val="232323"/>
                </a:solidFill>
                <a:effectLst/>
                <a:latin typeface="Georgia" panose="02040502050405020303" pitchFamily="18" charset="0"/>
              </a:rPr>
              <a:t>een</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Amerikaanse</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tennisprofessional</a:t>
            </a:r>
            <a:r>
              <a:rPr lang="en-GB" b="0" i="0" dirty="0">
                <a:solidFill>
                  <a:srgbClr val="232323"/>
                </a:solidFill>
                <a:effectLst/>
                <a:latin typeface="Georgia" panose="02040502050405020303" pitchFamily="18" charset="0"/>
              </a:rPr>
              <a:t>, die 23 Grand Slam </a:t>
            </a:r>
            <a:r>
              <a:rPr lang="en-GB" b="0" i="0" dirty="0" err="1">
                <a:solidFill>
                  <a:srgbClr val="232323"/>
                </a:solidFill>
                <a:effectLst/>
                <a:latin typeface="Georgia" panose="02040502050405020303" pitchFamily="18" charset="0"/>
              </a:rPr>
              <a:t>titels</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heeft</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gewonnen</a:t>
            </a:r>
            <a:r>
              <a:rPr lang="en-GB" b="0" i="0" dirty="0">
                <a:solidFill>
                  <a:srgbClr val="232323"/>
                </a:solidFill>
                <a:effectLst/>
                <a:latin typeface="Georgia" panose="02040502050405020303" pitchFamily="18" charset="0"/>
              </a:rPr>
              <a:t>. </a:t>
            </a:r>
            <a:r>
              <a:rPr lang="nl-NL" b="0" i="0" dirty="0">
                <a:solidFill>
                  <a:srgbClr val="232323"/>
                </a:solidFill>
                <a:effectLst/>
                <a:latin typeface="Georgia" panose="02040502050405020303" pitchFamily="18" charset="0"/>
              </a:rPr>
              <a:t>Ze wordt vaak bespot om haar gespierde lichaamsbouw, alsof ze daardoor niet vrouwelijk genoeg is</a:t>
            </a:r>
            <a:r>
              <a:rPr lang="en-GB" b="0" i="0" dirty="0">
                <a:solidFill>
                  <a:srgbClr val="232323"/>
                </a:solidFill>
                <a:effectLst/>
                <a:latin typeface="Georgia" panose="02040502050405020303" pitchFamily="18" charset="0"/>
              </a:rPr>
              <a:t>. </a:t>
            </a:r>
            <a:br>
              <a:rPr lang="en-GB" b="0" i="0" dirty="0">
                <a:solidFill>
                  <a:srgbClr val="232323"/>
                </a:solidFill>
                <a:effectLst/>
                <a:latin typeface="Georgia" panose="02040502050405020303" pitchFamily="18" charset="0"/>
              </a:rPr>
            </a:br>
            <a:r>
              <a:rPr lang="en-US" sz="1200" i="1" dirty="0">
                <a:solidFill>
                  <a:schemeClr val="bg1">
                    <a:lumMod val="65000"/>
                  </a:schemeClr>
                </a:solidFill>
              </a:rPr>
              <a:t>Serena Williams reacts after defeating Bethanie </a:t>
            </a:r>
            <a:r>
              <a:rPr lang="en-US" sz="1200" i="1" dirty="0" err="1">
                <a:solidFill>
                  <a:schemeClr val="bg1">
                    <a:lumMod val="65000"/>
                  </a:schemeClr>
                </a:solidFill>
              </a:rPr>
              <a:t>Mattek</a:t>
            </a:r>
            <a:r>
              <a:rPr lang="en-US" sz="1200" i="1" dirty="0">
                <a:solidFill>
                  <a:schemeClr val="bg1">
                    <a:lumMod val="65000"/>
                  </a:schemeClr>
                </a:solidFill>
              </a:rPr>
              <a:t>-Sens during their Women's Singles Third Round match of the 2015 US Open.</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a:solidFill>
                  <a:srgbClr val="232323"/>
                </a:solidFill>
                <a:effectLst/>
                <a:latin typeface="Georgia" panose="02040502050405020303" pitchFamily="18" charset="0"/>
              </a:rPr>
              <a:t>Mohamed Salah is </a:t>
            </a:r>
            <a:r>
              <a:rPr lang="en-GB" b="0" i="0" dirty="0" err="1">
                <a:solidFill>
                  <a:srgbClr val="232323"/>
                </a:solidFill>
                <a:effectLst/>
                <a:latin typeface="Georgia" panose="02040502050405020303" pitchFamily="18" charset="0"/>
              </a:rPr>
              <a:t>een</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Egyptische</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voetballer</a:t>
            </a:r>
            <a:r>
              <a:rPr lang="en-GB" b="0" i="0" dirty="0">
                <a:solidFill>
                  <a:srgbClr val="232323"/>
                </a:solidFill>
                <a:effectLst/>
                <a:latin typeface="Georgia" panose="02040502050405020303" pitchFamily="18" charset="0"/>
              </a:rPr>
              <a:t>, die </a:t>
            </a:r>
            <a:r>
              <a:rPr lang="en-GB" b="0" i="0" dirty="0" err="1">
                <a:solidFill>
                  <a:srgbClr val="232323"/>
                </a:solidFill>
                <a:effectLst/>
                <a:latin typeface="Georgia" panose="02040502050405020303" pitchFamily="18" charset="0"/>
              </a:rPr>
              <a:t>momenteel</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voor</a:t>
            </a:r>
            <a:r>
              <a:rPr lang="en-GB" b="0" i="0" dirty="0">
                <a:solidFill>
                  <a:srgbClr val="232323"/>
                </a:solidFill>
                <a:effectLst/>
                <a:latin typeface="Georgia" panose="02040502050405020303" pitchFamily="18" charset="0"/>
              </a:rPr>
              <a:t> Liverpool FC </a:t>
            </a:r>
            <a:r>
              <a:rPr lang="en-GB" b="0" i="0" dirty="0" err="1">
                <a:solidFill>
                  <a:srgbClr val="232323"/>
                </a:solidFill>
                <a:effectLst/>
                <a:latin typeface="Georgia" panose="02040502050405020303" pitchFamily="18" charset="0"/>
              </a:rPr>
              <a:t>speelt</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Hij</a:t>
            </a:r>
            <a:r>
              <a:rPr lang="en-GB" b="0" i="0" dirty="0">
                <a:solidFill>
                  <a:srgbClr val="232323"/>
                </a:solidFill>
                <a:effectLst/>
                <a:latin typeface="Georgia" panose="02040502050405020303" pitchFamily="18" charset="0"/>
              </a:rPr>
              <a:t> is </a:t>
            </a:r>
            <a:r>
              <a:rPr lang="en-GB" b="0" i="0" dirty="0" err="1">
                <a:solidFill>
                  <a:srgbClr val="232323"/>
                </a:solidFill>
                <a:effectLst/>
                <a:latin typeface="Georgia" panose="02040502050405020303" pitchFamily="18" charset="0"/>
              </a:rPr>
              <a:t>moslim</a:t>
            </a:r>
            <a:r>
              <a:rPr lang="en-GB" b="0" i="0" dirty="0">
                <a:solidFill>
                  <a:srgbClr val="232323"/>
                </a:solidFill>
                <a:effectLst/>
                <a:latin typeface="Georgia" panose="02040502050405020303" pitchFamily="18" charset="0"/>
              </a:rPr>
              <a:t>. </a:t>
            </a:r>
            <a:br>
              <a:rPr lang="en-GB" b="0" i="0" dirty="0">
                <a:solidFill>
                  <a:srgbClr val="232323"/>
                </a:solidFill>
                <a:effectLst/>
                <a:latin typeface="Georgia" panose="02040502050405020303" pitchFamily="18" charset="0"/>
              </a:rPr>
            </a:br>
            <a:r>
              <a:rPr lang="en-US" sz="1200" i="1" dirty="0">
                <a:solidFill>
                  <a:schemeClr val="bg1">
                    <a:lumMod val="65000"/>
                  </a:schemeClr>
                </a:solidFill>
              </a:rPr>
              <a:t>Salah, a club record signing from Roma this summer, celebrates after scoring for his new Liverpool side after 20 minutes.</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n-GB" b="0" i="0" dirty="0" err="1">
                <a:solidFill>
                  <a:srgbClr val="232323"/>
                </a:solidFill>
                <a:effectLst/>
                <a:latin typeface="Georgia" panose="02040502050405020303" pitchFamily="18" charset="0"/>
              </a:rPr>
              <a:t>Acteur</a:t>
            </a:r>
            <a:r>
              <a:rPr lang="en-GB" b="0" i="0" dirty="0">
                <a:solidFill>
                  <a:srgbClr val="232323"/>
                </a:solidFill>
                <a:effectLst/>
                <a:latin typeface="Georgia" panose="02040502050405020303" pitchFamily="18" charset="0"/>
              </a:rPr>
              <a:t> </a:t>
            </a:r>
            <a:r>
              <a:rPr lang="en-GB" b="0" i="0" dirty="0" err="1">
                <a:solidFill>
                  <a:srgbClr val="202122"/>
                </a:solidFill>
                <a:effectLst/>
                <a:latin typeface="Arial" panose="020B0604020202020204" pitchFamily="34" charset="0"/>
              </a:rPr>
              <a:t>Trevante</a:t>
            </a:r>
            <a:r>
              <a:rPr lang="en-GB" b="0" i="0" dirty="0">
                <a:solidFill>
                  <a:srgbClr val="202122"/>
                </a:solidFill>
                <a:effectLst/>
                <a:latin typeface="Arial" panose="020B0604020202020204" pitchFamily="34" charset="0"/>
              </a:rPr>
              <a:t> Rhodes </a:t>
            </a:r>
            <a:r>
              <a:rPr lang="en-GB" b="0" i="0" dirty="0" err="1">
                <a:solidFill>
                  <a:srgbClr val="232323"/>
                </a:solidFill>
                <a:effectLst/>
                <a:latin typeface="Georgia" panose="02040502050405020303" pitchFamily="18" charset="0"/>
              </a:rPr>
              <a:t>speelt</a:t>
            </a:r>
            <a:r>
              <a:rPr lang="en-GB" b="0" i="0" dirty="0">
                <a:solidFill>
                  <a:srgbClr val="232323"/>
                </a:solidFill>
                <a:effectLst/>
                <a:latin typeface="Georgia" panose="02040502050405020303" pitchFamily="18" charset="0"/>
              </a:rPr>
              <a:t> Chiron, </a:t>
            </a:r>
            <a:r>
              <a:rPr lang="en-GB" b="0" i="0" dirty="0" err="1">
                <a:solidFill>
                  <a:srgbClr val="232323"/>
                </a:solidFill>
                <a:effectLst/>
                <a:latin typeface="Georgia" panose="02040502050405020303" pitchFamily="18" charset="0"/>
              </a:rPr>
              <a:t>een</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homoseksuele</a:t>
            </a:r>
            <a:r>
              <a:rPr lang="en-GB" b="0" i="0" dirty="0">
                <a:solidFill>
                  <a:srgbClr val="232323"/>
                </a:solidFill>
                <a:effectLst/>
                <a:latin typeface="Georgia" panose="02040502050405020303" pitchFamily="18" charset="0"/>
              </a:rPr>
              <a:t> man die </a:t>
            </a:r>
            <a:r>
              <a:rPr lang="en-GB" b="0" i="0" dirty="0" err="1">
                <a:solidFill>
                  <a:srgbClr val="232323"/>
                </a:solidFill>
                <a:effectLst/>
                <a:latin typeface="Georgia" panose="02040502050405020303" pitchFamily="18" charset="0"/>
              </a:rPr>
              <a:t>opgroeit</a:t>
            </a:r>
            <a:r>
              <a:rPr lang="en-GB" b="0" i="0" dirty="0">
                <a:solidFill>
                  <a:srgbClr val="232323"/>
                </a:solidFill>
                <a:effectLst/>
                <a:latin typeface="Georgia" panose="02040502050405020303" pitchFamily="18" charset="0"/>
              </a:rPr>
              <a:t> is de </a:t>
            </a:r>
            <a:r>
              <a:rPr lang="en-GB" b="0" i="0" dirty="0" err="1">
                <a:solidFill>
                  <a:srgbClr val="232323"/>
                </a:solidFill>
                <a:effectLst/>
                <a:latin typeface="Georgia" panose="02040502050405020303" pitchFamily="18" charset="0"/>
              </a:rPr>
              <a:t>harde</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omgeving</a:t>
            </a:r>
            <a:r>
              <a:rPr lang="en-GB" b="0" i="0" dirty="0">
                <a:solidFill>
                  <a:srgbClr val="232323"/>
                </a:solidFill>
                <a:effectLst/>
                <a:latin typeface="Georgia" panose="02040502050405020303" pitchFamily="18" charset="0"/>
              </a:rPr>
              <a:t> van het ghetto. De </a:t>
            </a:r>
            <a:r>
              <a:rPr lang="en-GB" b="0" i="0" dirty="0" err="1">
                <a:solidFill>
                  <a:srgbClr val="232323"/>
                </a:solidFill>
                <a:effectLst/>
                <a:latin typeface="Georgia" panose="02040502050405020303" pitchFamily="18" charset="0"/>
              </a:rPr>
              <a:t>Oscarwinnende</a:t>
            </a:r>
            <a:r>
              <a:rPr lang="en-GB" b="0" i="0" dirty="0">
                <a:solidFill>
                  <a:srgbClr val="232323"/>
                </a:solidFill>
                <a:effectLst/>
                <a:latin typeface="Georgia" panose="02040502050405020303" pitchFamily="18" charset="0"/>
              </a:rPr>
              <a:t> film Moonlight </a:t>
            </a:r>
            <a:r>
              <a:rPr lang="en-GB" b="0" i="0" dirty="0" err="1">
                <a:solidFill>
                  <a:srgbClr val="232323"/>
                </a:solidFill>
                <a:effectLst/>
                <a:latin typeface="Georgia" panose="02040502050405020303" pitchFamily="18" charset="0"/>
              </a:rPr>
              <a:t>gaat</a:t>
            </a:r>
            <a:r>
              <a:rPr lang="en-GB" b="0" i="0" dirty="0">
                <a:solidFill>
                  <a:srgbClr val="232323"/>
                </a:solidFill>
                <a:effectLst/>
                <a:latin typeface="Georgia" panose="02040502050405020303" pitchFamily="18" charset="0"/>
              </a:rPr>
              <a:t>  over </a:t>
            </a:r>
            <a:r>
              <a:rPr lang="en-GB" b="0" i="0" dirty="0" err="1">
                <a:solidFill>
                  <a:srgbClr val="232323"/>
                </a:solidFill>
                <a:effectLst/>
                <a:latin typeface="Georgia" panose="02040502050405020303" pitchFamily="18" charset="0"/>
              </a:rPr>
              <a:t>identiteit</a:t>
            </a:r>
            <a:r>
              <a:rPr lang="en-GB" b="0" i="0" dirty="0">
                <a:solidFill>
                  <a:srgbClr val="232323"/>
                </a:solidFill>
                <a:effectLst/>
                <a:latin typeface="Georgia" panose="02040502050405020303" pitchFamily="18" charset="0"/>
              </a:rPr>
              <a:t>, narratieven </a:t>
            </a:r>
            <a:r>
              <a:rPr lang="en-GB" b="0" i="0" dirty="0" err="1">
                <a:solidFill>
                  <a:srgbClr val="232323"/>
                </a:solidFill>
                <a:effectLst/>
                <a:latin typeface="Georgia" panose="02040502050405020303" pitchFamily="18" charset="0"/>
              </a:rPr>
              <a:t>en</a:t>
            </a:r>
            <a:r>
              <a:rPr lang="en-GB" b="0" i="0" dirty="0">
                <a:solidFill>
                  <a:srgbClr val="232323"/>
                </a:solidFill>
                <a:effectLst/>
                <a:latin typeface="Georgia" panose="02040502050405020303" pitchFamily="18" charset="0"/>
              </a:rPr>
              <a:t> </a:t>
            </a:r>
            <a:r>
              <a:rPr lang="en-GB" b="0" i="0" dirty="0" err="1">
                <a:solidFill>
                  <a:srgbClr val="232323"/>
                </a:solidFill>
                <a:effectLst/>
                <a:latin typeface="Georgia" panose="02040502050405020303" pitchFamily="18" charset="0"/>
              </a:rPr>
              <a:t>keuzes</a:t>
            </a:r>
            <a:r>
              <a:rPr lang="en-GB" b="0" i="0" dirty="0">
                <a:solidFill>
                  <a:srgbClr val="232323"/>
                </a:solidFill>
                <a:effectLst/>
                <a:latin typeface="Georgia" panose="02040502050405020303" pitchFamily="18" charset="0"/>
              </a:rPr>
              <a:t>.</a:t>
            </a:r>
            <a:br>
              <a:rPr lang="en-GB" b="0" i="0" dirty="0">
                <a:solidFill>
                  <a:srgbClr val="232323"/>
                </a:solidFill>
                <a:effectLst/>
                <a:latin typeface="Georgia" panose="02040502050405020303" pitchFamily="18" charset="0"/>
              </a:rPr>
            </a:br>
            <a:r>
              <a:rPr lang="fr-FR" sz="1200" i="1" dirty="0" err="1">
                <a:solidFill>
                  <a:schemeClr val="bg1">
                    <a:lumMod val="65000"/>
                  </a:schemeClr>
                </a:solidFill>
              </a:rPr>
              <a:t>Trevante</a:t>
            </a:r>
            <a:r>
              <a:rPr lang="fr-FR" sz="1200" i="1" dirty="0">
                <a:solidFill>
                  <a:schemeClr val="bg1">
                    <a:lumMod val="65000"/>
                  </a:schemeClr>
                </a:solidFill>
              </a:rPr>
              <a:t> Rhodes </a:t>
            </a:r>
            <a:r>
              <a:rPr lang="fr-FR" sz="1200" i="1" dirty="0" err="1">
                <a:solidFill>
                  <a:schemeClr val="bg1">
                    <a:lumMod val="65000"/>
                  </a:schemeClr>
                </a:solidFill>
              </a:rPr>
              <a:t>plays</a:t>
            </a:r>
            <a:r>
              <a:rPr lang="fr-FR" sz="1200" i="1" dirty="0">
                <a:solidFill>
                  <a:schemeClr val="bg1">
                    <a:lumMod val="65000"/>
                  </a:schemeClr>
                </a:solidFill>
              </a:rPr>
              <a:t> an </a:t>
            </a:r>
            <a:r>
              <a:rPr lang="fr-FR" sz="1200" i="1" dirty="0" err="1">
                <a:solidFill>
                  <a:schemeClr val="bg1">
                    <a:lumMod val="65000"/>
                  </a:schemeClr>
                </a:solidFill>
              </a:rPr>
              <a:t>African</a:t>
            </a:r>
            <a:r>
              <a:rPr lang="fr-FR" sz="1200" i="1" dirty="0">
                <a:solidFill>
                  <a:schemeClr val="bg1">
                    <a:lumMod val="65000"/>
                  </a:schemeClr>
                </a:solidFill>
              </a:rPr>
              <a:t>-American gay man in ‘</a:t>
            </a:r>
            <a:r>
              <a:rPr lang="fr-FR" sz="1200" i="1" dirty="0" err="1">
                <a:solidFill>
                  <a:schemeClr val="bg1">
                    <a:lumMod val="65000"/>
                  </a:schemeClr>
                </a:solidFill>
              </a:rPr>
              <a:t>Moonlight</a:t>
            </a:r>
            <a:r>
              <a:rPr lang="fr-FR" sz="1200" i="1" dirty="0">
                <a:solidFill>
                  <a:schemeClr val="bg1">
                    <a:lumMod val="65000"/>
                  </a:schemeClr>
                </a:solidFill>
              </a:rPr>
              <a:t>’ (2016)</a:t>
            </a:r>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33</a:t>
            </a:fld>
            <a:endParaRPr lang="en-US"/>
          </a:p>
        </p:txBody>
      </p:sp>
    </p:spTree>
    <p:extLst>
      <p:ext uri="{BB962C8B-B14F-4D97-AF65-F5344CB8AC3E}">
        <p14:creationId xmlns:p14="http://schemas.microsoft.com/office/powerpoint/2010/main" val="3627314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45307">
              <a:defRPr/>
            </a:pPr>
            <a:r>
              <a:rPr lang="nl-NL" sz="1800" b="1" noProof="0" dirty="0"/>
              <a:t>Oefening Wie ben ik? (Mijn levensverhaal) </a:t>
            </a:r>
            <a:r>
              <a:rPr lang="nl-NL" sz="1800" noProof="0" dirty="0"/>
              <a:t>(30-40 min)</a:t>
            </a:r>
          </a:p>
          <a:p>
            <a:pPr indent="-236327">
              <a:lnSpc>
                <a:spcPct val="90000"/>
              </a:lnSpc>
              <a:spcAft>
                <a:spcPts val="620"/>
              </a:spcAft>
              <a:buFont typeface="Arial" panose="020B0604020202020204" pitchFamily="34" charset="0"/>
              <a:buChar char="•"/>
            </a:pPr>
            <a:endParaRPr lang="nl-NL" sz="1800" noProof="0" dirty="0"/>
          </a:p>
          <a:p>
            <a:pPr indent="-236327">
              <a:lnSpc>
                <a:spcPct val="90000"/>
              </a:lnSpc>
              <a:spcAft>
                <a:spcPts val="620"/>
              </a:spcAft>
              <a:buFont typeface="Arial" panose="020B0604020202020204" pitchFamily="34" charset="0"/>
              <a:buChar char="•"/>
            </a:pPr>
            <a:r>
              <a:rPr lang="nl-NL" sz="1800" noProof="0" dirty="0"/>
              <a:t>Verdeel in groepen van 3,</a:t>
            </a:r>
            <a:r>
              <a:rPr lang="nl-NL" sz="1800" baseline="0" noProof="0" dirty="0"/>
              <a:t> </a:t>
            </a:r>
            <a:r>
              <a:rPr lang="nl-NL" sz="1800" noProof="0" dirty="0"/>
              <a:t>4</a:t>
            </a:r>
            <a:r>
              <a:rPr lang="nl-NL" sz="1800" baseline="0" noProof="0" dirty="0"/>
              <a:t> of </a:t>
            </a:r>
            <a:r>
              <a:rPr lang="nl-NL" sz="1800" noProof="0" dirty="0"/>
              <a:t>5 (kleine groepen zorgen voor meer veiligheid en intimiteit)</a:t>
            </a:r>
          </a:p>
          <a:p>
            <a:pPr indent="-236327">
              <a:lnSpc>
                <a:spcPct val="90000"/>
              </a:lnSpc>
              <a:spcAft>
                <a:spcPts val="620"/>
              </a:spcAft>
              <a:buFont typeface="Arial" panose="020B0604020202020204" pitchFamily="34" charset="0"/>
              <a:buChar char="•"/>
            </a:pPr>
            <a:endParaRPr lang="nl-NL" sz="1800" noProof="0" dirty="0"/>
          </a:p>
          <a:p>
            <a:pPr indent="-236327">
              <a:lnSpc>
                <a:spcPct val="90000"/>
              </a:lnSpc>
              <a:spcAft>
                <a:spcPts val="620"/>
              </a:spcAft>
              <a:buFont typeface="Arial" panose="020B0604020202020204" pitchFamily="34" charset="0"/>
              <a:buChar char="•"/>
            </a:pPr>
            <a:r>
              <a:rPr lang="nl-NL" sz="1800" noProof="0" dirty="0"/>
              <a:t>Beantwoord de vraag “Wie ben ik?” met gebruikmaking van hand-out 2 of 3. (Er is ook een formulier voor jongere kinderen)</a:t>
            </a:r>
          </a:p>
          <a:p>
            <a:pPr indent="-236327">
              <a:lnSpc>
                <a:spcPct val="90000"/>
              </a:lnSpc>
              <a:spcAft>
                <a:spcPts val="620"/>
              </a:spcAft>
              <a:buFont typeface="Arial" panose="020B0604020202020204" pitchFamily="34" charset="0"/>
              <a:buChar char="•"/>
            </a:pPr>
            <a:endParaRPr lang="nl-NL" sz="1800" noProof="0" dirty="0"/>
          </a:p>
          <a:p>
            <a:pPr indent="-236327">
              <a:lnSpc>
                <a:spcPct val="90000"/>
              </a:lnSpc>
              <a:spcAft>
                <a:spcPts val="620"/>
              </a:spcAft>
              <a:buFont typeface="Arial" panose="020B0604020202020204" pitchFamily="34" charset="0"/>
              <a:buChar char="•"/>
            </a:pPr>
            <a:r>
              <a:rPr lang="nl-NL" sz="1800" noProof="0" dirty="0"/>
              <a:t>Groepsdiscussie: reflecteer op het belang en de waarde van een persoonlijk verhaal, de positieve / negatieve toon, Hoe de selectie van belangrijke gebeurtenissen tot stand is gekomen, en wat voor culturele filters er (mogelijk) gebruikt zijn. </a:t>
            </a:r>
          </a:p>
          <a:p>
            <a:pPr indent="-236327">
              <a:lnSpc>
                <a:spcPct val="90000"/>
              </a:lnSpc>
              <a:spcAft>
                <a:spcPts val="620"/>
              </a:spcAft>
              <a:buFont typeface="Arial" panose="020B0604020202020204" pitchFamily="34" charset="0"/>
              <a:buChar char="•"/>
            </a:pPr>
            <a:endParaRPr lang="nl-NL" sz="1800" noProof="0" dirty="0"/>
          </a:p>
          <a:p>
            <a:pPr indent="-236327">
              <a:lnSpc>
                <a:spcPct val="90000"/>
              </a:lnSpc>
              <a:spcAft>
                <a:spcPts val="620"/>
              </a:spcAft>
              <a:buFont typeface="Arial" panose="020B0604020202020204" pitchFamily="34" charset="0"/>
              <a:buChar char="•"/>
            </a:pPr>
            <a:r>
              <a:rPr lang="nl-NL" sz="1800" noProof="0" dirty="0"/>
              <a:t>Plenaire terugkoppeling: de trainer vat de antwoorden samen op een flipover. </a:t>
            </a:r>
          </a:p>
          <a:p>
            <a:pPr defTabSz="945307">
              <a:defRPr/>
            </a:pPr>
            <a:endParaRPr lang="nl-NL" sz="1800" b="0" noProof="0" dirty="0">
              <a:effectLst/>
              <a:latin typeface="Calibri" panose="020F0502020204030204" pitchFamily="34" charset="0"/>
              <a:ea typeface="Calibri" panose="020F0502020204030204" pitchFamily="34" charset="0"/>
              <a:cs typeface="Times New Roman" panose="02020603050405020304" pitchFamily="18" charset="0"/>
            </a:endParaRPr>
          </a:p>
          <a:p>
            <a:pPr indent="-236327">
              <a:lnSpc>
                <a:spcPct val="90000"/>
              </a:lnSpc>
              <a:spcAft>
                <a:spcPts val="620"/>
              </a:spcAft>
              <a:buFont typeface="Arial" panose="020B0604020202020204" pitchFamily="34" charset="0"/>
              <a:buChar char="•"/>
            </a:pPr>
            <a:endParaRPr lang="en-US" sz="1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34</a:t>
            </a:fld>
            <a:endParaRPr lang="en-US" dirty="0"/>
          </a:p>
        </p:txBody>
      </p:sp>
    </p:spTree>
    <p:extLst>
      <p:ext uri="{BB962C8B-B14F-4D97-AF65-F5344CB8AC3E}">
        <p14:creationId xmlns:p14="http://schemas.microsoft.com/office/powerpoint/2010/main" val="2720882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effectLst/>
                <a:latin typeface="Calibri" panose="020F0502020204030204" pitchFamily="34" charset="0"/>
                <a:ea typeface="Calibri" panose="020F0502020204030204" pitchFamily="34" charset="0"/>
                <a:cs typeface="Times New Roman" panose="02020603050405020304" pitchFamily="18" charset="0"/>
              </a:rPr>
              <a:t>Leg uit dat deze oefening helpt om beter met problemen om te gaan door het te </a:t>
            </a:r>
            <a:r>
              <a:rPr lang="nl-NL" sz="1200" b="0" dirty="0" err="1">
                <a:effectLst/>
                <a:latin typeface="Calibri" panose="020F0502020204030204" pitchFamily="34" charset="0"/>
                <a:ea typeface="Calibri" panose="020F0502020204030204" pitchFamily="34" charset="0"/>
                <a:cs typeface="Times New Roman" panose="02020603050405020304" pitchFamily="18" charset="0"/>
              </a:rPr>
              <a:t>externaliseren</a:t>
            </a:r>
            <a:r>
              <a:rPr lang="nl-NL" sz="1200" b="0" dirty="0">
                <a:effectLst/>
                <a:latin typeface="Calibri" panose="020F0502020204030204" pitchFamily="34" charset="0"/>
                <a:ea typeface="Calibri" panose="020F0502020204030204" pitchFamily="34" charset="0"/>
                <a:cs typeface="Times New Roman" panose="02020603050405020304" pitchFamily="18" charset="0"/>
              </a:rPr>
              <a:t> en er een ander narratief aan te koppelen. Het idee is om een probleem te bespreken alsof het buiten de persoon zelf staat. </a:t>
            </a:r>
            <a:r>
              <a:rPr lang="nl-NL" sz="1200" dirty="0">
                <a:effectLst/>
                <a:latin typeface="Calibri" panose="020F0502020204030204" pitchFamily="34" charset="0"/>
                <a:ea typeface="Calibri" panose="020F0502020204030204" pitchFamily="34" charset="0"/>
                <a:cs typeface="Times New Roman" panose="02020603050405020304" pitchFamily="18" charset="0"/>
              </a:rPr>
              <a:t>Te leren hoe je mensen kunt helpen om anders met een probleem om te gaan door het probleem niet meer te zien als een onderdeel van iemand zelf, maar als een apart staand iets waar je naar kunt kijken om tot een oplossing te komen door er een ander narratief aan te koppelen.</a:t>
            </a:r>
            <a:endParaRPr lang="nl-NL" sz="12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Calibri" panose="020F0502020204030204" pitchFamily="34" charset="0"/>
              <a:buChar char="-"/>
            </a:pPr>
            <a:r>
              <a:rPr lang="nl-NL" sz="1200" dirty="0">
                <a:effectLst/>
                <a:latin typeface="Calibri" panose="020F0502020204030204" pitchFamily="34" charset="0"/>
                <a:ea typeface="Calibri" panose="020F0502020204030204" pitchFamily="34" charset="0"/>
                <a:cs typeface="Times New Roman" panose="02020603050405020304" pitchFamily="18" charset="0"/>
              </a:rPr>
              <a:t>Maak groepen van 3 personen (1 persoon met een probleem (P1), 1 die coacht (P2) en 1 observator (P3)) en deel de hand-out uit.</a:t>
            </a:r>
          </a:p>
          <a:p>
            <a:pPr marL="226695">
              <a:lnSpc>
                <a:spcPct val="115000"/>
              </a:lnSpc>
              <a:spcAft>
                <a:spcPts val="6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(online: break-out sessie van 2-3 personen)</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6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Laat één persoon per groep een probleem delen. (Als niemand met een eigen probleem komt kun je een fictief probleem laten vertellen. Bv dat iemand zo boos wordt van de coronamaatregelen.)</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Daarna oefenen we een nieuwe manier om met het probleem om te gaan.</a:t>
            </a:r>
          </a:p>
          <a:p>
            <a:pPr marL="342900" lvl="0" indent="-342900" algn="just">
              <a:lnSpc>
                <a:spcPct val="115000"/>
              </a:lnSpc>
              <a:spcAft>
                <a:spcPts val="6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Deze manier van omgaan met een probleem is door het heel bewust buiten de persoon te plaatsen. Stel je het probleem op een bepaalde plek voor; bv. op een stoel.</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Maak het probleem tot een zelfstandige eenheid en probeer het te visualiseren: de Zorgen, de Boosheid, de Onzekerheid (zie de extra hand-out voor jongere kinderen als hulp).</a:t>
            </a:r>
          </a:p>
          <a:p>
            <a:pPr marL="342900" lvl="0" indent="-342900" algn="just">
              <a:lnSpc>
                <a:spcPct val="115000"/>
              </a:lnSpc>
              <a:spcAft>
                <a:spcPts val="6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Voel het verschil tussen de persoon en het probleem en gebruik dat om het probleem anders te beschrijven. (zie hand-out)</a:t>
            </a:r>
          </a:p>
          <a:p>
            <a:pPr marL="342900" lvl="0" indent="-342900" algn="just">
              <a:lnSpc>
                <a:spcPct val="115000"/>
              </a:lnSpc>
              <a:spcAft>
                <a:spcPts val="6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Vraag wat het (negatieve)  effect is van het probleem</a:t>
            </a:r>
          </a:p>
          <a:p>
            <a:pPr marL="342900" lvl="0" indent="-342900" algn="l">
              <a:lnSpc>
                <a:spcPct val="115000"/>
              </a:lnSpc>
              <a:spcAft>
                <a:spcPts val="6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Vraag welke wensen en doelen de persoon heeft. </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Maak twee kolommen </a:t>
            </a:r>
            <a:r>
              <a:rPr lang="nl-NL"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nl-NL" sz="1200" dirty="0">
                <a:effectLst/>
                <a:latin typeface="Calibri" panose="020F0502020204030204" pitchFamily="34" charset="0"/>
                <a:ea typeface="Calibri" panose="020F0502020204030204" pitchFamily="34" charset="0"/>
                <a:cs typeface="Times New Roman" panose="02020603050405020304" pitchFamily="18" charset="0"/>
              </a:rPr>
              <a:t> één die over het (negatieve) effect van het probleem gaat, en één die over de doelen en wensen van de persoon gaat. </a:t>
            </a:r>
          </a:p>
          <a:p>
            <a:pPr marL="342900" lvl="0" indent="-342900" algn="just">
              <a:lnSpc>
                <a:spcPct val="115000"/>
              </a:lnSpc>
              <a:spcAft>
                <a:spcPts val="6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Bespreek de verschillen hiertussen en doe suggesties om zo met het probleem om te gaan dat de doelen worden behaald.</a:t>
            </a:r>
          </a:p>
          <a:p>
            <a:pPr marL="342900" lvl="0" indent="-342900" algn="just">
              <a:lnSpc>
                <a:spcPct val="115000"/>
              </a:lnSpc>
              <a:spcAft>
                <a:spcPts val="6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Bespreek daarna welke suggestie een bruikbare strategie bevat die ingezet kan worden om met het probleem om te gaan.</a:t>
            </a:r>
          </a:p>
          <a:p>
            <a:pPr marL="342900" lvl="0" indent="-342900" algn="just">
              <a:lnSpc>
                <a:spcPct val="115000"/>
              </a:lnSpc>
              <a:spcAft>
                <a:spcPts val="600"/>
              </a:spcAft>
              <a:buFont typeface="+mj-lt"/>
              <a:buAutoNum type="arabicPeriod"/>
            </a:pPr>
            <a:r>
              <a:rPr lang="nl-NL" sz="1200" dirty="0">
                <a:effectLst/>
                <a:latin typeface="Calibri" panose="020F0502020204030204" pitchFamily="34" charset="0"/>
                <a:ea typeface="Calibri" panose="020F0502020204030204" pitchFamily="34" charset="0"/>
                <a:cs typeface="Times New Roman" panose="02020603050405020304" pitchFamily="18" charset="0"/>
              </a:rPr>
              <a:t>Sluit af met een plenaire terugkoppeling door de observatoren (P3) waarin mogelijk ter sprake komt hoe het ‘anders’ voelt om het probleem op deze externe manier te benaderen.</a:t>
            </a:r>
          </a:p>
          <a:p>
            <a:pPr marL="342900" lvl="0" indent="-342900" algn="just">
              <a:lnSpc>
                <a:spcPct val="115000"/>
              </a:lnSpc>
              <a:spcAft>
                <a:spcPts val="600"/>
              </a:spcAft>
              <a:buFont typeface="+mj-lt"/>
              <a:buAutoNum type="arabicPeriod"/>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mj-lt"/>
              <a:buNone/>
            </a:pPr>
            <a:r>
              <a:rPr lang="nl-NL" sz="1200" dirty="0">
                <a:effectLst/>
                <a:latin typeface="Calibri" panose="020F0502020204030204" pitchFamily="34" charset="0"/>
                <a:ea typeface="Calibri" panose="020F0502020204030204" pitchFamily="34" charset="0"/>
                <a:cs typeface="Times New Roman" panose="02020603050405020304" pitchFamily="18" charset="0"/>
              </a:rPr>
              <a:t>Dit is best een complexe oefening. Neem de tijd om met elkaar uit te vinden wat het beste werkt.</a:t>
            </a:r>
          </a:p>
          <a:p>
            <a:endParaRPr lang="nl-NL"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35</a:t>
            </a:fld>
            <a:endParaRPr lang="en-US" dirty="0"/>
          </a:p>
        </p:txBody>
      </p:sp>
    </p:spTree>
    <p:extLst>
      <p:ext uri="{BB962C8B-B14F-4D97-AF65-F5344CB8AC3E}">
        <p14:creationId xmlns:p14="http://schemas.microsoft.com/office/powerpoint/2010/main" val="577271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Eén van de doelen van deze workshop is om de betreffende workshop en oefeningen te introduceren aan collega’s die de workshop (of delen ervan) zelf zouden kunnen geven. Het materiaal van deze en de andere 6 workshops is (in het Nederlands) te vinden op https://www.firstlinepractitioners.com/ en op https://www.traininghermes.eu/ (als onderdeel van module 4 van de e-</a:t>
            </a:r>
            <a:r>
              <a:rPr lang="nl-NL" noProof="0" dirty="0" err="1"/>
              <a:t>learning</a:t>
            </a:r>
            <a:r>
              <a:rPr lang="nl-NL" noProof="0" dirty="0"/>
              <a:t>).</a:t>
            </a:r>
          </a:p>
          <a:p>
            <a:endParaRPr lang="nl-NL" b="1" noProof="0" dirty="0"/>
          </a:p>
          <a:p>
            <a:r>
              <a:rPr lang="nl-NL" b="1" noProof="0" dirty="0"/>
              <a:t>@trainer: klik op de afbeeldingen</a:t>
            </a:r>
          </a:p>
          <a:p>
            <a:r>
              <a:rPr lang="nl-NL" noProof="0"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Laat svp zien waar alles staat, wijs ook op het evaluatiemateriaal</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Aanvullende informatie kun je vinden op het EU trainingsplatform Hermes. https://www.traininghermes.eu/</a:t>
            </a:r>
          </a:p>
          <a:p>
            <a:r>
              <a:rPr lang="nl-NL" noProof="0" dirty="0"/>
              <a:t> Je kunt je makkelijk (en gratis) inschrijven voor de e-</a:t>
            </a:r>
            <a:r>
              <a:rPr lang="nl-NL" noProof="0" dirty="0" err="1"/>
              <a:t>learning</a:t>
            </a:r>
            <a:r>
              <a:rPr lang="nl-NL" noProof="0" dirty="0"/>
              <a:t> </a:t>
            </a:r>
          </a:p>
          <a:p>
            <a:endParaRPr lang="nl-NL" noProof="0" dirty="0"/>
          </a:p>
          <a:p>
            <a:r>
              <a:rPr lang="nl-NL" noProof="0" dirty="0"/>
              <a:t>Zorg dat je zelf vooraf een account hebt aangemaakt zodat je de e-</a:t>
            </a:r>
            <a:r>
              <a:rPr lang="nl-NL" noProof="0" dirty="0" err="1"/>
              <a:t>learning</a:t>
            </a:r>
            <a:r>
              <a:rPr lang="nl-NL" noProof="0" dirty="0"/>
              <a:t> kunt laten zien</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36</a:t>
            </a:fld>
            <a:endParaRPr lang="en-US" dirty="0"/>
          </a:p>
        </p:txBody>
      </p:sp>
    </p:spTree>
    <p:extLst>
      <p:ext uri="{BB962C8B-B14F-4D97-AF65-F5344CB8AC3E}">
        <p14:creationId xmlns:p14="http://schemas.microsoft.com/office/powerpoint/2010/main" val="4072684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6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 hebben een aantal oefeningen uitgewerkt. Kies evt. een andere oefening uit de handleiding  die past bij jouw wensen en doelgroep. Hierbij kun je deze dia gebruiken om de opdracht uit te leggen.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37</a:t>
            </a:fld>
            <a:endParaRPr lang="en-US" dirty="0"/>
          </a:p>
        </p:txBody>
      </p:sp>
    </p:spTree>
    <p:extLst>
      <p:ext uri="{BB962C8B-B14F-4D97-AF65-F5344CB8AC3E}">
        <p14:creationId xmlns:p14="http://schemas.microsoft.com/office/powerpoint/2010/main" val="2477822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Een ander doel van vandaag is te laten zien waar andere toegankelijke en bruikbare informatie en interventies te vinden zijn. Dit is een selectie van de websites waar je veel materiaal kunt vinden.</a:t>
            </a:r>
          </a:p>
          <a:p>
            <a:endParaRPr lang="en-US" dirty="0"/>
          </a:p>
          <a:p>
            <a:endParaRPr lang="en-US" dirty="0"/>
          </a:p>
          <a:p>
            <a:r>
              <a:rPr lang="en-US" b="1" dirty="0"/>
              <a:t>@trainer: (</a:t>
            </a:r>
            <a:r>
              <a:rPr lang="en-US" b="1" dirty="0" err="1"/>
              <a:t>klik</a:t>
            </a:r>
            <a:r>
              <a:rPr lang="en-US" b="1" dirty="0"/>
              <a:t> </a:t>
            </a:r>
            <a:r>
              <a:rPr lang="en-US" b="1" dirty="0" err="1"/>
              <a:t>evt</a:t>
            </a:r>
            <a:r>
              <a:rPr lang="en-US" b="1" dirty="0"/>
              <a:t>. op de </a:t>
            </a:r>
            <a:r>
              <a:rPr lang="en-US" b="1" dirty="0" err="1"/>
              <a:t>afbeeldingen</a:t>
            </a:r>
            <a:r>
              <a:rPr lang="en-US" b="1" dirty="0"/>
              <a:t> </a:t>
            </a:r>
            <a:r>
              <a:rPr lang="en-US" b="1" dirty="0" err="1"/>
              <a:t>en</a:t>
            </a:r>
            <a:r>
              <a:rPr lang="en-US" b="1" dirty="0"/>
              <a:t>) </a:t>
            </a:r>
            <a:r>
              <a:rPr lang="en-US" b="1" dirty="0" err="1"/>
              <a:t>vertel</a:t>
            </a:r>
            <a:r>
              <a:rPr lang="en-US" b="1" dirty="0"/>
              <a:t> </a:t>
            </a:r>
            <a:r>
              <a:rPr lang="en-US" b="1" dirty="0" err="1"/>
              <a:t>iets</a:t>
            </a:r>
            <a:r>
              <a:rPr lang="en-US" b="1" dirty="0"/>
              <a:t> over </a:t>
            </a:r>
            <a:r>
              <a:rPr lang="en-US" b="1" dirty="0" err="1"/>
              <a:t>elke</a:t>
            </a:r>
            <a:r>
              <a:rPr lang="en-US" b="1" dirty="0"/>
              <a:t>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https://www.socialestabiliteit.nl/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38</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Pak het evaluatieformulier erbij (als je dat gebruikt). Leg uit dat bij de evaluatie van de oefeningen deze nummers gebruikt kunnen worden als mensen er iets specifieks over willen zeggen</a:t>
            </a:r>
          </a:p>
          <a:p>
            <a:endParaRPr lang="nl-NL" noProof="0" dirty="0"/>
          </a:p>
          <a:p>
            <a:r>
              <a:rPr lang="nl-NL" noProof="0" dirty="0"/>
              <a:t>Hebben ze geholpen bij het grip krijgen op het concept?</a:t>
            </a:r>
          </a:p>
          <a:p>
            <a:r>
              <a:rPr lang="nl-NL" noProof="0" dirty="0"/>
              <a:t>Zijn ze bruikbaar voor gebruik met jongeren.</a:t>
            </a:r>
          </a:p>
          <a:p>
            <a:r>
              <a:rPr lang="nl-NL" noProof="0" dirty="0"/>
              <a:t>Welke kun je in je werk (of privé) gebruiken?</a:t>
            </a:r>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Gebruik de resultaten voor jezelf om de workshop te verbeteren</a:t>
            </a:r>
          </a:p>
          <a:p>
            <a:endParaRPr lang="nl-NL" noProof="0" dirty="0"/>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39</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We gaan straks in op wat narratieven precies zijn. Ik laat je nu een paar kleine voorbeelden zien. </a:t>
            </a:r>
          </a:p>
          <a:p>
            <a:pPr marL="0" marR="0" lvl="0" indent="0" algn="l" defTabSz="945307"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Reacties?</a:t>
            </a:r>
          </a:p>
          <a:p>
            <a:pPr marL="0" marR="0" lvl="0" indent="0" algn="l" defTabSz="945307" rtl="0" eaLnBrk="1" fontAlgn="auto" latinLnBrk="0" hangingPunct="1">
              <a:lnSpc>
                <a:spcPct val="100000"/>
              </a:lnSpc>
              <a:spcBef>
                <a:spcPts val="0"/>
              </a:spcBef>
              <a:spcAft>
                <a:spcPts val="0"/>
              </a:spcAft>
              <a:buClrTx/>
              <a:buSzTx/>
              <a:buFontTx/>
              <a:buNone/>
              <a:tabLst/>
              <a:defRPr/>
            </a:pPr>
            <a:endParaRPr lang="nl-NL" sz="1200" b="0" i="0" u="none" strike="noStrike" baseline="0" noProof="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@trainer</a:t>
            </a:r>
          </a:p>
          <a:p>
            <a:pPr marL="0" marR="0" lvl="0" indent="0" algn="l" defTabSz="945307" rtl="0" eaLnBrk="1" fontAlgn="auto" latinLnBrk="0" hangingPunct="1">
              <a:lnSpc>
                <a:spcPct val="100000"/>
              </a:lnSpc>
              <a:spcBef>
                <a:spcPts val="0"/>
              </a:spcBef>
              <a:spcAft>
                <a:spcPts val="0"/>
              </a:spcAft>
              <a:buClrTx/>
              <a:buSzTx/>
              <a:buFontTx/>
              <a:buNone/>
              <a:tabLst/>
              <a:defRPr/>
            </a:pPr>
            <a:r>
              <a:rPr lang="nl-NL" sz="1200" b="0" i="0" u="none" strike="noStrike" baseline="0" noProof="0" dirty="0">
                <a:latin typeface="Verdana" panose="020B0604030504040204" pitchFamily="34" charset="0"/>
              </a:rPr>
              <a:t>Misschien herkennen deelnemers al dat deze voorbeelden waarden, normen en aannames bevatten die positief en negatief kunnen zijn.</a:t>
            </a:r>
          </a:p>
          <a:p>
            <a:pPr marL="0" marR="0" lvl="0" indent="0" algn="l" defTabSz="945307" rtl="0" eaLnBrk="1" fontAlgn="auto" latinLnBrk="0" hangingPunct="1">
              <a:lnSpc>
                <a:spcPct val="100000"/>
              </a:lnSpc>
              <a:spcBef>
                <a:spcPts val="0"/>
              </a:spcBef>
              <a:spcAft>
                <a:spcPts val="0"/>
              </a:spcAft>
              <a:buClrTx/>
              <a:buSzTx/>
              <a:buFontTx/>
              <a:buNone/>
              <a:tabLst/>
              <a:defRPr/>
            </a:pPr>
            <a:endParaRPr lang="nl-NL" sz="1200" b="0" i="0" u="none" strike="noStrike" baseline="0" noProof="0" dirty="0">
              <a:latin typeface="Verdana" panose="020B0604030504040204" pitchFamily="34" charset="0"/>
            </a:endParaRPr>
          </a:p>
          <a:p>
            <a:pPr marL="0" marR="0" lvl="0" indent="0" algn="l" defTabSz="945307" rtl="0" eaLnBrk="1" fontAlgn="auto" latinLnBrk="0" hangingPunct="1">
              <a:lnSpc>
                <a:spcPct val="100000"/>
              </a:lnSpc>
              <a:spcBef>
                <a:spcPts val="0"/>
              </a:spcBef>
              <a:spcAft>
                <a:spcPts val="0"/>
              </a:spcAft>
              <a:buClrTx/>
              <a:buSzTx/>
              <a:buFontTx/>
              <a:buNone/>
              <a:tabLst/>
              <a:defRPr/>
            </a:pPr>
            <a:endParaRPr lang="en-GB" sz="1200" b="0" i="0" u="none" strike="noStrike" baseline="0" dirty="0">
              <a:latin typeface="Verdana" panose="020B0604030504040204" pitchFamily="34" charset="0"/>
            </a:endParaRP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4</a:t>
            </a:fld>
            <a:endParaRPr lang="en-US"/>
          </a:p>
        </p:txBody>
      </p:sp>
    </p:spTree>
    <p:extLst>
      <p:ext uri="{BB962C8B-B14F-4D97-AF65-F5344CB8AC3E}">
        <p14:creationId xmlns:p14="http://schemas.microsoft.com/office/powerpoint/2010/main" val="879691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om </a:t>
            </a:r>
            <a:r>
              <a:rPr lang="en-US" dirty="0" err="1"/>
              <a:t>bepaalde</a:t>
            </a:r>
            <a:r>
              <a:rPr lang="en-US" dirty="0"/>
              <a:t> </a:t>
            </a:r>
            <a:r>
              <a:rPr lang="en-US" dirty="0" err="1"/>
              <a:t>onderwerpen</a:t>
            </a:r>
            <a:r>
              <a:rPr lang="en-US" dirty="0"/>
              <a:t> </a:t>
            </a:r>
            <a:r>
              <a:rPr lang="en-US" dirty="0" err="1"/>
              <a:t>nog</a:t>
            </a:r>
            <a:r>
              <a:rPr lang="en-US" dirty="0"/>
              <a:t> wat </a:t>
            </a:r>
            <a:r>
              <a:rPr lang="en-US" dirty="0" err="1"/>
              <a:t>meer</a:t>
            </a:r>
            <a:r>
              <a:rPr lang="en-US" dirty="0"/>
              <a:t> </a:t>
            </a:r>
            <a:r>
              <a:rPr lang="en-US" dirty="0" err="1"/>
              <a:t>te</a:t>
            </a:r>
            <a:r>
              <a:rPr lang="en-US" dirty="0"/>
              <a:t> </a:t>
            </a:r>
            <a:r>
              <a:rPr lang="en-US" dirty="0" err="1"/>
              <a:t>consolideren</a:t>
            </a:r>
            <a:r>
              <a:rPr lang="en-US" dirty="0"/>
              <a:t> </a:t>
            </a:r>
            <a:r>
              <a:rPr lang="en-US" dirty="0" err="1"/>
              <a:t>en</a:t>
            </a:r>
            <a:r>
              <a:rPr lang="en-US" dirty="0"/>
              <a:t> </a:t>
            </a:r>
            <a:r>
              <a:rPr lang="en-US" dirty="0" err="1"/>
              <a:t>ook</a:t>
            </a:r>
            <a:r>
              <a:rPr lang="en-US" dirty="0"/>
              <a:t> om met </a:t>
            </a:r>
            <a:r>
              <a:rPr lang="en-US" dirty="0" err="1"/>
              <a:t>iets</a:t>
            </a:r>
            <a:r>
              <a:rPr lang="en-US" dirty="0"/>
              <a:t> </a:t>
            </a:r>
            <a:r>
              <a:rPr lang="en-US" dirty="0" err="1"/>
              <a:t>positiefs</a:t>
            </a:r>
            <a:r>
              <a:rPr lang="en-US" dirty="0"/>
              <a:t> </a:t>
            </a:r>
            <a:r>
              <a:rPr lang="en-US" dirty="0" err="1"/>
              <a:t>te</a:t>
            </a:r>
            <a:r>
              <a:rPr lang="en-US" dirty="0"/>
              <a:t> </a:t>
            </a:r>
            <a:r>
              <a:rPr lang="en-US" dirty="0" err="1"/>
              <a:t>eindigen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87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50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indent="0">
              <a:buFont typeface="Arial" panose="020B0604020202020204" pitchFamily="34" charset="0"/>
              <a:buNone/>
            </a:pPr>
            <a:endParaRPr lang="nl-NL" dirty="0"/>
          </a:p>
          <a:p>
            <a:r>
              <a:rPr lang="nl-NL" noProof="0" dirty="0"/>
              <a:t>Deze workshop is gemaakt binnen het project ARMOUR. Na interviews en focusgroepen met professionals zijn 7 workshops samengesteld die getest zijn in zogenaamde </a:t>
            </a:r>
            <a:r>
              <a:rPr lang="nl-NL" i="1" noProof="0" dirty="0" err="1"/>
              <a:t>experimental</a:t>
            </a:r>
            <a:r>
              <a:rPr lang="nl-NL" i="1" noProof="0" dirty="0"/>
              <a:t> labs</a:t>
            </a:r>
            <a:r>
              <a:rPr lang="nl-NL" noProof="0" dirty="0"/>
              <a:t>.</a:t>
            </a:r>
            <a:r>
              <a:rPr lang="nl-NL" baseline="0" noProof="0" dirty="0"/>
              <a:t> De eerste drie zijn gericht op individuele vaardigheden, de tweede groep gaat over het versterken van de gemeenschap  en de laatste workshop gaat in op hoe de overheid het beste kan reageren op incidenten.</a:t>
            </a:r>
          </a:p>
          <a:p>
            <a:endParaRPr lang="nl-NL" baseline="0" noProof="0" dirty="0"/>
          </a:p>
          <a:p>
            <a:r>
              <a:rPr lang="nl-NL" baseline="0" noProof="0" dirty="0"/>
              <a:t>Deze onderwerpen zijn gekozen omdat ze relevant blijken te zijn in het radicaliseringsproces.</a:t>
            </a:r>
            <a:endParaRPr lang="nl-NL" noProof="0" dirty="0"/>
          </a:p>
          <a:p>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solidFill>
                  <a:srgbClr val="000000"/>
                </a:solidFill>
                <a:latin typeface="Calibri" panose="020F0502020204030204" pitchFamily="34" charset="0"/>
              </a:rPr>
              <a:t>Deze workshop draait om het omgaan met negatieve narratieven en het opbouwen van een positieve identiteit, en biedt een aantal vaardigheden die jongeren daarbij kunnen helpen. </a:t>
            </a:r>
            <a:endParaRPr lang="nl-NL" sz="1800" baseline="0" noProof="0" dirty="0"/>
          </a:p>
          <a:p>
            <a:endParaRPr lang="nl-NL" sz="1800" b="0" i="0" u="none" strike="noStrike" baseline="0" dirty="0">
              <a:solidFill>
                <a:srgbClr val="000000"/>
              </a:solidFill>
              <a:latin typeface="Calibri" panose="020F0502020204030204" pitchFamily="34" charset="0"/>
            </a:endParaRPr>
          </a:p>
          <a:p>
            <a:r>
              <a:rPr lang="nl-NL" sz="1800" b="0" i="0" u="none" strike="noStrike" baseline="0" dirty="0">
                <a:solidFill>
                  <a:srgbClr val="000000"/>
                </a:solidFill>
                <a:latin typeface="Calibri" panose="020F0502020204030204" pitchFamily="34" charset="0"/>
              </a:rPr>
              <a:t> </a:t>
            </a:r>
            <a:endParaRPr lang="nl-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noProof="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Het idee is dat je door het volgen van deze workshop, je deze zelf kunt geven aan je collega's of aan jongeren. Ook kun je de oefeningen in je werk betrekken.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Om effect te hebben op radicalisering moeten de workshops/oefeningen zoveel mogelijk gecombineerd en herhaaldelijk aan jongeren worden gegeven.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a:t>Als deelnemers al een andere workshop hebben gegaan, zijn de meeste van de volgende sheets al aan bod geweest. Je zou een korte herhaling kunnen geven, of bij de deelnemers uitvragen hoeveel ze nog terug kunnen halen.</a:t>
            </a:r>
            <a:endParaRPr lang="en-GB"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noProof="0" dirty="0"/>
          </a:p>
          <a:p>
            <a:endParaRPr lang="nl-NL" baseline="0" noProof="0" dirty="0"/>
          </a:p>
          <a:p>
            <a:endParaRPr lang="en-GB" baseline="0" noProof="0" dirty="0"/>
          </a:p>
          <a:p>
            <a:pPr marL="0" indent="0">
              <a:buFont typeface="Arial" panose="020B0604020202020204" pitchFamily="34" charset="0"/>
              <a:buNone/>
            </a:pP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nl-NL" smtClean="0"/>
              <a:t>5</a:t>
            </a:fld>
            <a:endParaRPr lang="nl-NL"/>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In het tweede deel van het programma van vandaag gaan we het hebben over radicalisering. Wat is radicalisering? </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Er bestaan veel definities van radicalisering, dit is de definitie die wordt gebruikt door de Europese Commissie (2020). Preventie van radicalisering. Opgehaald </a:t>
            </a:r>
            <a:r>
              <a:rPr lang="en-GB" sz="1200" dirty="0">
                <a:effectLst/>
                <a:latin typeface="Calibri" panose="020F0502020204030204" pitchFamily="34" charset="0"/>
                <a:ea typeface="Calibri" panose="020F0502020204030204" pitchFamily="34" charset="0"/>
                <a:cs typeface="Calibri" panose="020F0502020204030204" pitchFamily="34" charset="0"/>
              </a:rPr>
              <a:t>27 </a:t>
            </a:r>
            <a:r>
              <a:rPr lang="en-GB" sz="1200" dirty="0" err="1">
                <a:effectLst/>
                <a:latin typeface="Calibri" panose="020F0502020204030204" pitchFamily="34" charset="0"/>
                <a:ea typeface="Calibri" panose="020F0502020204030204" pitchFamily="34" charset="0"/>
                <a:cs typeface="Calibri" panose="020F0502020204030204" pitchFamily="34" charset="0"/>
              </a:rPr>
              <a:t>mei</a:t>
            </a:r>
            <a:r>
              <a:rPr lang="en-GB" sz="1200" dirty="0">
                <a:effectLst/>
                <a:latin typeface="Calibri" panose="020F0502020204030204" pitchFamily="34" charset="0"/>
                <a:ea typeface="Calibri" panose="020F0502020204030204" pitchFamily="34" charset="0"/>
                <a:cs typeface="Calibri" panose="020F0502020204030204" pitchFamily="34" charset="0"/>
              </a:rPr>
              <a:t> 2020 van </a:t>
            </a:r>
            <a:r>
              <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Nu naar een aantal verwante begrippen die vaak door elkaar worden gebruikt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63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b="0" i="0" kern="1200" noProof="0" dirty="0">
                <a:solidFill>
                  <a:schemeClr val="tx1"/>
                </a:solidFill>
                <a:effectLst/>
                <a:latin typeface="+mn-lt"/>
                <a:ea typeface="+mn-ea"/>
                <a:cs typeface="+mn-cs"/>
              </a:rPr>
              <a:t>Laat eerst de uitleg van de begrippen zien en geef dan de volgende opdracht.</a:t>
            </a:r>
          </a:p>
          <a:p>
            <a:pPr fontAlgn="t"/>
            <a:r>
              <a:rPr lang="nl-NL" sz="1200" b="0" i="0" kern="1200" noProof="0" dirty="0">
                <a:solidFill>
                  <a:schemeClr val="tx1"/>
                </a:solidFill>
                <a:effectLst/>
                <a:latin typeface="+mn-lt"/>
                <a:ea typeface="+mn-ea"/>
                <a:cs typeface="+mn-cs"/>
              </a:rPr>
              <a:t>In tweetallen: bedenk een voorbeeld voor ieder van deze begrippen. </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Realiseer je dat de meerderheid van activisten en extremisten nooit tot geweld zal overgaan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Een ander gerelateerd concept is polarisatie</a:t>
            </a:r>
          </a:p>
          <a:p>
            <a:pPr fontAlgn="t"/>
            <a:endParaRPr lang="en-US" b="0" dirty="0"/>
          </a:p>
          <a:p>
            <a:pPr fontAlgn="t"/>
            <a:r>
              <a:rPr lang="nl-NL" sz="1200" b="1" i="0" kern="1200" noProof="0" dirty="0">
                <a:solidFill>
                  <a:schemeClr val="tx1"/>
                </a:solidFill>
                <a:effectLst/>
                <a:latin typeface="+mn-lt"/>
                <a:ea typeface="+mn-ea"/>
                <a:cs typeface="+mn-cs"/>
              </a:rPr>
              <a:t>@Trainer: </a:t>
            </a:r>
            <a:r>
              <a:rPr lang="nl-NL" sz="1200" b="0" i="0" kern="1200" noProof="0" dirty="0">
                <a:solidFill>
                  <a:schemeClr val="tx1"/>
                </a:solidFill>
                <a:effectLst/>
                <a:latin typeface="+mn-lt"/>
                <a:ea typeface="+mn-ea"/>
                <a:cs typeface="+mn-cs"/>
              </a:rPr>
              <a:t>Achtergrond</a:t>
            </a:r>
          </a:p>
          <a:p>
            <a:pPr fontAlgn="t"/>
            <a:endParaRPr lang="nl-NL" sz="1200" b="1" i="0" kern="1200" noProof="0" dirty="0">
              <a:solidFill>
                <a:schemeClr val="tx1"/>
              </a:solidFill>
              <a:effectLst/>
              <a:latin typeface="+mn-lt"/>
              <a:ea typeface="+mn-ea"/>
              <a:cs typeface="+mn-cs"/>
            </a:endParaRPr>
          </a:p>
          <a:p>
            <a:pPr fontAlgn="t"/>
            <a:r>
              <a:rPr lang="nl-NL" sz="1200" b="1" i="0" kern="1200" noProof="0" dirty="0">
                <a:solidFill>
                  <a:schemeClr val="tx1"/>
                </a:solidFill>
                <a:effectLst/>
                <a:latin typeface="+mn-lt"/>
                <a:ea typeface="+mn-ea"/>
                <a:cs typeface="+mn-cs"/>
              </a:rPr>
              <a:t>Activisme, extremisme, gewelddadig extremisme en terrorisme</a:t>
            </a:r>
          </a:p>
          <a:p>
            <a:pPr fontAlgn="t"/>
            <a:r>
              <a:rPr lang="nl-NL" sz="1200" b="0" i="0" kern="1200" noProof="0" dirty="0">
                <a:solidFill>
                  <a:schemeClr val="tx1"/>
                </a:solidFill>
                <a:effectLst/>
                <a:latin typeface="+mn-lt"/>
                <a:ea typeface="+mn-ea"/>
                <a:cs typeface="+mn-cs"/>
              </a:rPr>
              <a:t>(Extreem-)rechtse of (extreem-)linkse partijen of organisaties die opereren binnen het kader van de democratische rechtsorde vallen natuurlijk niet onder de noemer ‘extremisme’. De inlichtingendienst onderzoekt ook geen activisme, omdat activisme geen ondemocratische doelen nastreeft en geen ondemocratische methoden gebruikt. Activisme vindt plaats binnen het kader van de democratische rechtsorde. Activisten die radicaliseren tot extremisten kunnen onder de aandacht van de inlichtingendienst komen. Extremisme in zijn meest extreme vorm kan leiden tot terrorisme als er maatschappij-ontwrichtende schade wordt veroorzaakt en/of als grote groepen mensen bang worden.</a:t>
            </a:r>
          </a:p>
          <a:p>
            <a:r>
              <a:rPr lang="nl-NL" noProof="0" dirty="0">
                <a:hlinkClick r:id="rId3"/>
              </a:rPr>
              <a:t>https://www.aivd.nl/onderwerpen/extremisme/</a:t>
            </a:r>
            <a:endParaRPr lang="nl-NL" noProof="0" dirty="0"/>
          </a:p>
          <a:p>
            <a:r>
              <a:rPr lang="nl-NL" noProof="0" dirty="0"/>
              <a:t>Zie ook de e-</a:t>
            </a:r>
            <a:r>
              <a:rPr lang="nl-NL" noProof="0" dirty="0" err="1"/>
              <a:t>learning</a:t>
            </a:r>
            <a:r>
              <a:rPr lang="nl-NL" noProof="0" dirty="0"/>
              <a:t> op https://www.traininghermes.eu/voor een goede uitleg over deze begrippen</a:t>
            </a:r>
          </a:p>
          <a:p>
            <a:pPr fontAlgn="t"/>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94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wel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266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200" dirty="0"/>
              <a:t>Polarisatie is de verscherping van tegenstellingen tussen groepen in de samenleving die kan resulteren in spanningen tussen deze groepen. Als polarisatie zo erg wordt dat ze leidt tot bedreigende situaties, wordt het een probleem. Sommige personen of groeperingen polariseren bewust om de voedingsbodem voor extremisme en geweld te vergroten.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Er wordt aangenomen dat radicalisering makkelijker optreedt in een gepolariseerde maatschappij</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t" latinLnBrk="0" hangingPunct="1">
              <a:lnSpc>
                <a:spcPct val="100000"/>
              </a:lnSpc>
              <a:spcBef>
                <a:spcPts val="0"/>
              </a:spcBef>
              <a:spcAft>
                <a:spcPts val="0"/>
              </a:spcAft>
              <a:buClrTx/>
              <a:buSzTx/>
              <a:buFontTx/>
              <a:buNone/>
              <a:tabLst/>
              <a:defRPr/>
            </a:pPr>
            <a:r>
              <a:rPr lang="en-GB" dirty="0"/>
              <a:t>Clip: https://youtu.be/Pt8CxAo_w8Y (5.03)</a:t>
            </a:r>
          </a:p>
          <a:p>
            <a:pPr marL="0" marR="0" lvl="0" indent="0" algn="l" defTabSz="914400" rtl="0" eaLnBrk="1" fontAlgn="t" latinLnBrk="0" hangingPunct="1">
              <a:lnSpc>
                <a:spcPct val="100000"/>
              </a:lnSpc>
              <a:spcBef>
                <a:spcPts val="0"/>
              </a:spcBef>
              <a:spcAft>
                <a:spcPts val="0"/>
              </a:spcAft>
              <a:buClrTx/>
              <a:buSzTx/>
              <a:buFontTx/>
              <a:buNone/>
              <a:tabLst/>
              <a:defRPr/>
            </a:pPr>
            <a:r>
              <a:rPr lang="nl-NL" dirty="0"/>
              <a:t>(let erop dat je online, bij het delen van de </a:t>
            </a:r>
            <a:r>
              <a:rPr lang="nl-NL" dirty="0" err="1"/>
              <a:t>powerpoint</a:t>
            </a:r>
            <a:r>
              <a:rPr lang="nl-NL" dirty="0"/>
              <a:t> aangeeft dat het geluid ook gedeeld moet worden, vinkje onderaan)</a:t>
            </a:r>
          </a:p>
          <a:p>
            <a:pPr fontAlgn="t"/>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7F6500-7E3F-4999-8C74-183F6B3217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112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6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4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326146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4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79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0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1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61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3184437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qkIqX6LkLeo?feature=oembed" TargetMode="Externa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cCk--RCkaOU?start=70&amp;feature=oembed"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7Qm49T9C2s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fVaFmcT7ssg?feature=oembed" TargetMode="Externa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ideo" Target="https://www.youtube.com/embed/-IchGuL501U?feature=oembed" TargetMode="Externa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ideo" Target="https://www.youtube.com/embed/D9Ihs241zeg?feature=oembed" TargetMode="Externa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youtube.com/watch?v=A1BzWUe3XMw&amp;t=1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ideo" Target="https://www.youtube.com/embed/RK8zb8dA4G4?feature=oembed" TargetMode="Externa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hyperlink" Target="https://www.traininghermes.eu/" TargetMode="Externa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hyperlink" Target="https://www.socialestabiliteit.nl/" TargetMode="External"/><Relationship Id="rId3" Type="http://schemas.openxmlformats.org/officeDocument/2006/relationships/hyperlink" Target="https://www.kis.nl/publicatie/zicht-op-radicalisering" TargetMode="External"/><Relationship Id="rId7" Type="http://schemas.openxmlformats.org/officeDocument/2006/relationships/hyperlink" Target="https://ter-info.nl/home" TargetMode="External"/><Relationship Id="rId12"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hyperlink" Target="https://ec.europa.eu/home-affairs/what-we-do/networks/radicalisation_awareness_network/ran-best-practices_en" TargetMode="External"/><Relationship Id="rId5" Type="http://schemas.openxmlformats.org/officeDocument/2006/relationships/hyperlink" Target="https://www.nji.nl/nl/Kennis/Dossier/Radicalisering" TargetMode="Externa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hyperlink" Target="https://terratoolkit.eu/download_teachers/" TargetMode="External"/><Relationship Id="rId14" Type="http://schemas.openxmlformats.org/officeDocument/2006/relationships/image" Target="../media/image5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Pt8CxAo_w8Y?feature=oembed"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4"/>
            <a:ext cx="7772400" cy="1295396"/>
          </a:xfrm>
          <a:solidFill>
            <a:srgbClr val="69B6E1"/>
          </a:solidFill>
          <a:ln>
            <a:noFill/>
          </a:ln>
        </p:spPr>
        <p:txBody>
          <a:bodyPr>
            <a:normAutofit fontScale="90000"/>
          </a:bodyPr>
          <a:lstStyle/>
          <a:p>
            <a:r>
              <a:rPr lang="nl-NL" sz="4000" b="0" noProof="0" dirty="0">
                <a:solidFill>
                  <a:schemeClr val="bg1"/>
                </a:solidFill>
              </a:rPr>
              <a:t>Narratieven, identiteit en radicalisering</a:t>
            </a:r>
          </a:p>
        </p:txBody>
      </p:sp>
      <p:sp>
        <p:nvSpPr>
          <p:cNvPr id="3" name="Subtitle 2"/>
          <p:cNvSpPr>
            <a:spLocks noGrp="1"/>
          </p:cNvSpPr>
          <p:nvPr>
            <p:ph type="subTitle" idx="1"/>
          </p:nvPr>
        </p:nvSpPr>
        <p:spPr>
          <a:xfrm>
            <a:off x="685800" y="3657600"/>
            <a:ext cx="7772400" cy="1120775"/>
          </a:xfrm>
          <a:solidFill>
            <a:srgbClr val="E6F3FA"/>
          </a:solidFill>
          <a:ln>
            <a:noFill/>
          </a:ln>
        </p:spPr>
        <p:txBody>
          <a:bodyPr anchor="t">
            <a:normAutofit/>
          </a:bodyPr>
          <a:lstStyle/>
          <a:p>
            <a:r>
              <a:rPr lang="nl-NL" sz="2800" i="1" noProof="0" dirty="0"/>
              <a:t>Radicalisering voorkomen door </a:t>
            </a:r>
            <a:r>
              <a:rPr lang="nl-NL" sz="2800" i="1" dirty="0"/>
              <a:t>positieve identiteitsvorming te ondersteunen</a:t>
            </a:r>
            <a:endParaRPr lang="nl-NL" sz="2800" i="1" noProof="0" dirty="0"/>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770B1"/>
                </a:solidFill>
                <a:effectLst/>
                <a:uLnTx/>
                <a:uFillTx/>
                <a:latin typeface="Calibri"/>
                <a:ea typeface="+mn-ea"/>
                <a:cs typeface="+mn-cs"/>
              </a:rPr>
              <a:t>www.armourproject.eu</a:t>
            </a:r>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8" name="Tijdelijke aanduiding voor inhoud 10">
            <a:extLst>
              <a:ext uri="{FF2B5EF4-FFF2-40B4-BE49-F238E27FC236}">
                <a16:creationId xmlns:a16="http://schemas.microsoft.com/office/drawing/2014/main" id="{F6725B01-2FC2-4849-8773-3034B8A37096}"/>
              </a:ext>
            </a:extLst>
          </p:cNvPr>
          <p:cNvGraphicFramePr>
            <a:graphicFrameLocks noGrp="1"/>
          </p:cNvGraphicFramePr>
          <p:nvPr>
            <p:ph idx="1"/>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07AA9B0-A3E0-44A0-A057-F0A1F33B759A}"/>
              </a:ext>
            </a:extLst>
          </p:cNvPr>
          <p:cNvSpPr>
            <a:spLocks noGrp="1"/>
          </p:cNvSpPr>
          <p:nvPr>
            <p:ph type="title"/>
          </p:nvPr>
        </p:nvSpPr>
        <p:spPr/>
        <p:txBody>
          <a:bodyPr/>
          <a:lstStyle/>
          <a:p>
            <a:r>
              <a:rPr lang="nl-NL" noProof="0" dirty="0"/>
              <a:t>Verschillende ideologieën</a:t>
            </a:r>
          </a:p>
        </p:txBody>
      </p:sp>
      <p:sp>
        <p:nvSpPr>
          <p:cNvPr id="6" name="Контейнер за номер на слайда 5">
            <a:extLst>
              <a:ext uri="{FF2B5EF4-FFF2-40B4-BE49-F238E27FC236}">
                <a16:creationId xmlns:a16="http://schemas.microsoft.com/office/drawing/2014/main" id="{471944F9-4D7B-4423-8903-DDCDB9FA0F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Текстово поле 9">
            <a:extLst>
              <a:ext uri="{FF2B5EF4-FFF2-40B4-BE49-F238E27FC236}">
                <a16:creationId xmlns:a16="http://schemas.microsoft.com/office/drawing/2014/main" id="{F163C2FB-16BB-42F0-967C-F10502F5943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3" name="Onlinemedia 2" title="Van activist tot terrorist: extremisme uitgelegd">
            <a:hlinkClick r:id="" action="ppaction://media"/>
            <a:extLst>
              <a:ext uri="{FF2B5EF4-FFF2-40B4-BE49-F238E27FC236}">
                <a16:creationId xmlns:a16="http://schemas.microsoft.com/office/drawing/2014/main" id="{B629ABC8-1A6B-42EB-AA54-1F051F8A1ECF}"/>
              </a:ext>
            </a:extLst>
          </p:cNvPr>
          <p:cNvPicPr>
            <a:picLocks noRot="1" noChangeAspect="1"/>
          </p:cNvPicPr>
          <p:nvPr>
            <a:videoFile r:link="rId1"/>
          </p:nvPr>
        </p:nvPicPr>
        <p:blipFill>
          <a:blip r:embed="rId4"/>
          <a:stretch>
            <a:fillRect/>
          </a:stretch>
        </p:blipFill>
        <p:spPr>
          <a:xfrm>
            <a:off x="1875979" y="2514600"/>
            <a:ext cx="5392041" cy="3046503"/>
          </a:xfrm>
          <a:prstGeom prst="rect">
            <a:avLst/>
          </a:prstGeom>
        </p:spPr>
      </p:pic>
    </p:spTree>
    <p:extLst>
      <p:ext uri="{BB962C8B-B14F-4D97-AF65-F5344CB8AC3E}">
        <p14:creationId xmlns:p14="http://schemas.microsoft.com/office/powerpoint/2010/main" val="1896223923"/>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9A2C60F-5B30-42ED-BDE8-7B25EDA3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17234"/>
            <a:ext cx="7010400" cy="6039120"/>
          </a:xfrm>
          <a:prstGeom prst="rect">
            <a:avLst/>
          </a:prstGeom>
        </p:spPr>
      </p:pic>
      <p:sp>
        <p:nvSpPr>
          <p:cNvPr id="2" name="Заглавие 1">
            <a:extLst>
              <a:ext uri="{FF2B5EF4-FFF2-40B4-BE49-F238E27FC236}">
                <a16:creationId xmlns:a16="http://schemas.microsoft.com/office/drawing/2014/main" id="{B1892901-B5AC-4E55-A5E5-00CDE2B8D8E5}"/>
              </a:ext>
            </a:extLst>
          </p:cNvPr>
          <p:cNvSpPr>
            <a:spLocks noGrp="1"/>
          </p:cNvSpPr>
          <p:nvPr>
            <p:ph type="title"/>
          </p:nvPr>
        </p:nvSpPr>
        <p:spPr/>
        <p:txBody>
          <a:bodyPr/>
          <a:lstStyle/>
          <a:p>
            <a:r>
              <a:rPr lang="nl-NL" noProof="0" dirty="0"/>
              <a:t>Fases van Radicalisering (1)</a:t>
            </a:r>
          </a:p>
        </p:txBody>
      </p:sp>
      <p:sp>
        <p:nvSpPr>
          <p:cNvPr id="6" name="Контейнер за номер на слайда 5">
            <a:extLst>
              <a:ext uri="{FF2B5EF4-FFF2-40B4-BE49-F238E27FC236}">
                <a16:creationId xmlns:a16="http://schemas.microsoft.com/office/drawing/2014/main" id="{43B9F7E2-33C8-42C0-88DE-FAF670A3C4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TextBox 5">
            <a:extLst>
              <a:ext uri="{FF2B5EF4-FFF2-40B4-BE49-F238E27FC236}">
                <a16:creationId xmlns:a16="http://schemas.microsoft.com/office/drawing/2014/main" id="{F1EADCA7-C28D-4632-B4FF-C24835FFE21B}"/>
              </a:ext>
            </a:extLst>
          </p:cNvPr>
          <p:cNvSpPr txBox="1"/>
          <p:nvPr/>
        </p:nvSpPr>
        <p:spPr>
          <a:xfrm>
            <a:off x="815518" y="6110133"/>
            <a:ext cx="25202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Bron: </a:t>
            </a:r>
            <a:r>
              <a:rPr kumimoji="0" lang="nl-NL" sz="1000" b="0" i="1" u="none" strike="noStrike" kern="1200" cap="none" spc="0" normalizeH="0" baseline="0" noProof="0" dirty="0" err="1">
                <a:ln>
                  <a:noFill/>
                </a:ln>
                <a:solidFill>
                  <a:prstClr val="white">
                    <a:lumMod val="50000"/>
                  </a:prstClr>
                </a:solidFill>
                <a:effectLst/>
                <a:uLnTx/>
                <a:uFillTx/>
                <a:latin typeface="Calibri"/>
                <a:ea typeface="+mn-ea"/>
                <a:cs typeface="+mn-cs"/>
              </a:rPr>
              <a:t>Moghaddam</a:t>
            </a:r>
            <a:r>
              <a:rPr kumimoji="0" lang="nl-NL" sz="1000" b="0" i="1" u="none" strike="noStrike" kern="1200" cap="none" spc="0" normalizeH="0" baseline="0" noProof="0" dirty="0">
                <a:ln>
                  <a:noFill/>
                </a:ln>
                <a:solidFill>
                  <a:prstClr val="white">
                    <a:lumMod val="50000"/>
                  </a:prstClr>
                </a:solidFill>
                <a:effectLst/>
                <a:uLnTx/>
                <a:uFillTx/>
                <a:latin typeface="Calibri"/>
                <a:ea typeface="+mn-ea"/>
                <a:cs typeface="+mn-cs"/>
              </a:rPr>
              <a:t> (2005)</a:t>
            </a:r>
          </a:p>
        </p:txBody>
      </p:sp>
      <p:sp>
        <p:nvSpPr>
          <p:cNvPr id="9" name="Текстово поле 8">
            <a:extLst>
              <a:ext uri="{FF2B5EF4-FFF2-40B4-BE49-F238E27FC236}">
                <a16:creationId xmlns:a16="http://schemas.microsoft.com/office/drawing/2014/main" id="{93804832-73AC-4C28-A92A-E394D8325DE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CD8BE6A-BC40-465D-B54F-CEA5DBDCFE35}"/>
              </a:ext>
            </a:extLst>
          </p:cNvPr>
          <p:cNvSpPr>
            <a:spLocks noGrp="1"/>
          </p:cNvSpPr>
          <p:nvPr>
            <p:ph type="title"/>
          </p:nvPr>
        </p:nvSpPr>
        <p:spPr/>
        <p:txBody>
          <a:bodyPr>
            <a:normAutofit/>
          </a:bodyPr>
          <a:lstStyle/>
          <a:p>
            <a:r>
              <a:rPr lang="nl-NL" noProof="0" dirty="0"/>
              <a:t>Fases van Radicalisering (2)</a:t>
            </a:r>
          </a:p>
        </p:txBody>
      </p:sp>
      <p:sp>
        <p:nvSpPr>
          <p:cNvPr id="6" name="Контейнер за номер на слайда 5">
            <a:extLst>
              <a:ext uri="{FF2B5EF4-FFF2-40B4-BE49-F238E27FC236}">
                <a16:creationId xmlns:a16="http://schemas.microsoft.com/office/drawing/2014/main" id="{8290EC41-D184-46D1-B7AD-55F7F40DA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graphicFrame>
        <p:nvGraphicFramePr>
          <p:cNvPr id="7" name="Diagram 5">
            <a:extLst>
              <a:ext uri="{FF2B5EF4-FFF2-40B4-BE49-F238E27FC236}">
                <a16:creationId xmlns:a16="http://schemas.microsoft.com/office/drawing/2014/main" id="{9A7C1795-48D5-46B6-82D5-3D6D477D015D}"/>
              </a:ext>
            </a:extLst>
          </p:cNvPr>
          <p:cNvGraphicFramePr/>
          <p:nvPr/>
        </p:nvGraphicFramePr>
        <p:xfrm>
          <a:off x="867593" y="2467718"/>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id="{816BAFC5-C8BB-4B52-84C1-BA43A0E0B75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D068CF9D-D26C-4A7F-90EA-B2F1E93805A8}"/>
              </a:ext>
            </a:extLst>
          </p:cNvPr>
          <p:cNvSpPr txBox="1"/>
          <p:nvPr/>
        </p:nvSpPr>
        <p:spPr>
          <a:xfrm>
            <a:off x="6172200" y="5743572"/>
            <a:ext cx="24384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Feddes</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Nickolson</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&amp; </a:t>
            </a:r>
            <a:r>
              <a:rPr kumimoji="0" lang="en-US" sz="1000" b="0" i="1" u="none" strike="noStrike" kern="1200" cap="none" spc="0" normalizeH="0" baseline="0" noProof="0" dirty="0" err="1">
                <a:ln>
                  <a:noFill/>
                </a:ln>
                <a:solidFill>
                  <a:prstClr val="white">
                    <a:lumMod val="50000"/>
                  </a:prstClr>
                </a:solidFill>
                <a:effectLst/>
                <a:uLnTx/>
                <a:uFillTx/>
                <a:latin typeface="Calibri"/>
                <a:ea typeface="+mn-ea"/>
                <a:cs typeface="+mn-cs"/>
              </a:rPr>
              <a:t>Doosje</a:t>
            </a:r>
            <a:r>
              <a:rPr kumimoji="0" lang="en-US" sz="1000" b="0" i="1" u="none" strike="noStrike" kern="1200" cap="none" spc="0" normalizeH="0" baseline="0" noProof="0" dirty="0">
                <a:ln>
                  <a:noFill/>
                </a:ln>
                <a:solidFill>
                  <a:prstClr val="white">
                    <a:lumMod val="50000"/>
                  </a:prstClr>
                </a:solidFill>
                <a:effectLst/>
                <a:uLnTx/>
                <a:uFillTx/>
                <a:latin typeface="Calibri"/>
                <a:ea typeface="+mn-ea"/>
                <a:cs typeface="+mn-cs"/>
              </a:rPr>
              <a:t> (2015)</a:t>
            </a: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789CB2E-4EC8-42A5-9507-9E64CCAC33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0B12CCE-0890-497F-842E-FC581A5350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4D63F513-59C4-403B-9677-9601A5E4378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BBDE5A3-EEC2-46CA-9179-71BFA171A8F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C7E2-390F-422A-87FE-3D9F5CDC64A8}"/>
              </a:ext>
            </a:extLst>
          </p:cNvPr>
          <p:cNvSpPr>
            <a:spLocks noGrp="1"/>
          </p:cNvSpPr>
          <p:nvPr>
            <p:ph type="title"/>
          </p:nvPr>
        </p:nvSpPr>
        <p:spPr/>
        <p:txBody>
          <a:bodyPr/>
          <a:lstStyle/>
          <a:p>
            <a:r>
              <a:rPr lang="nl-NL" noProof="0" dirty="0"/>
              <a:t>Gefaseerd proces</a:t>
            </a:r>
          </a:p>
        </p:txBody>
      </p:sp>
      <p:pic>
        <p:nvPicPr>
          <p:cNvPr id="7" name="Onlinemedia 6" title="Understanding Politico-Religious Extremist Radicalization">
            <a:hlinkClick r:id="" action="ppaction://media"/>
            <a:extLst>
              <a:ext uri="{FF2B5EF4-FFF2-40B4-BE49-F238E27FC236}">
                <a16:creationId xmlns:a16="http://schemas.microsoft.com/office/drawing/2014/main" id="{18EF404C-9CFC-4E62-8F07-67FC48867A9F}"/>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5A208B0E-A44B-4771-B1B9-F861E02106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5" name="Tijdelijke aanduiding voor voettekst 4">
            <a:extLst>
              <a:ext uri="{FF2B5EF4-FFF2-40B4-BE49-F238E27FC236}">
                <a16:creationId xmlns:a16="http://schemas.microsoft.com/office/drawing/2014/main" id="{88EFDA28-4DEE-4F18-B68F-E37CB977FD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6" name="Tijdelijke aanduiding voor dianummer 5">
            <a:extLst>
              <a:ext uri="{FF2B5EF4-FFF2-40B4-BE49-F238E27FC236}">
                <a16:creationId xmlns:a16="http://schemas.microsoft.com/office/drawing/2014/main" id="{5EBE9C4D-6A89-4D93-8642-5AF7DB617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9" name="Текстово поле 9">
            <a:extLst>
              <a:ext uri="{FF2B5EF4-FFF2-40B4-BE49-F238E27FC236}">
                <a16:creationId xmlns:a16="http://schemas.microsoft.com/office/drawing/2014/main" id="{F2D9EDF1-CEEB-47E6-B646-7991C179ABCB}"/>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4272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483F-AB4A-4483-AC05-D77587DF5379}"/>
              </a:ext>
            </a:extLst>
          </p:cNvPr>
          <p:cNvSpPr>
            <a:spLocks noGrp="1"/>
          </p:cNvSpPr>
          <p:nvPr>
            <p:ph type="title"/>
          </p:nvPr>
        </p:nvSpPr>
        <p:spPr/>
        <p:txBody>
          <a:bodyPr/>
          <a:lstStyle/>
          <a:p>
            <a:r>
              <a:rPr lang="nl-NL" noProof="0" dirty="0"/>
              <a:t>Mogelijke signalen van radicalisering</a:t>
            </a:r>
          </a:p>
        </p:txBody>
      </p:sp>
      <p:sp>
        <p:nvSpPr>
          <p:cNvPr id="3" name="Tijdelijke aanduiding voor inhoud 2">
            <a:extLst>
              <a:ext uri="{FF2B5EF4-FFF2-40B4-BE49-F238E27FC236}">
                <a16:creationId xmlns:a16="http://schemas.microsoft.com/office/drawing/2014/main" id="{25A477A3-4EDF-4563-901A-067373552954}"/>
              </a:ext>
            </a:extLst>
          </p:cNvPr>
          <p:cNvSpPr>
            <a:spLocks noGrp="1"/>
          </p:cNvSpPr>
          <p:nvPr>
            <p:ph idx="1"/>
          </p:nvPr>
        </p:nvSpPr>
        <p:spPr>
          <a:xfrm>
            <a:off x="720436" y="2286001"/>
            <a:ext cx="7772400" cy="4032216"/>
          </a:xfrm>
        </p:spPr>
        <p:txBody>
          <a:bodyPr>
            <a:normAutofit lnSpcReduction="10000"/>
          </a:bodyPr>
          <a:lstStyle/>
          <a:p>
            <a:pPr marL="0" indent="0">
              <a:spcBef>
                <a:spcPts val="600"/>
              </a:spcBef>
              <a:buNone/>
            </a:pPr>
            <a:r>
              <a:rPr lang="nl-NL" sz="2000" noProof="0" dirty="0">
                <a:solidFill>
                  <a:srgbClr val="232323"/>
                </a:solidFill>
              </a:rPr>
              <a:t>Onderstaande signalen zouden kunnen alarmeren</a:t>
            </a:r>
          </a:p>
          <a:p>
            <a:pPr>
              <a:spcBef>
                <a:spcPts val="400"/>
              </a:spcBef>
            </a:pPr>
            <a:r>
              <a:rPr lang="nl-NL" sz="1700" noProof="0" dirty="0">
                <a:solidFill>
                  <a:srgbClr val="232323"/>
                </a:solidFill>
              </a:rPr>
              <a:t>Verandering in gedrag</a:t>
            </a:r>
          </a:p>
          <a:p>
            <a:pPr>
              <a:spcBef>
                <a:spcPts val="400"/>
              </a:spcBef>
            </a:pPr>
            <a:r>
              <a:rPr lang="nl-NL" sz="1700" noProof="0" dirty="0">
                <a:solidFill>
                  <a:srgbClr val="232323"/>
                </a:solidFill>
              </a:rPr>
              <a:t>Verandering in vriendenkring</a:t>
            </a:r>
          </a:p>
          <a:p>
            <a:pPr>
              <a:spcBef>
                <a:spcPts val="400"/>
              </a:spcBef>
            </a:pPr>
            <a:r>
              <a:rPr lang="nl-NL" sz="1700" noProof="0" dirty="0">
                <a:solidFill>
                  <a:srgbClr val="232323"/>
                </a:solidFill>
              </a:rPr>
              <a:t>Afstand nemen van eerdere vrienden en familie</a:t>
            </a:r>
          </a:p>
          <a:p>
            <a:pPr>
              <a:spcBef>
                <a:spcPts val="400"/>
              </a:spcBef>
            </a:pPr>
            <a:r>
              <a:rPr lang="nl-NL" sz="1700" noProof="0" dirty="0">
                <a:solidFill>
                  <a:srgbClr val="232323"/>
                </a:solidFill>
              </a:rPr>
              <a:t>Praten alsof een script wordt voorgelezen</a:t>
            </a:r>
          </a:p>
          <a:p>
            <a:pPr>
              <a:spcBef>
                <a:spcPts val="400"/>
              </a:spcBef>
            </a:pPr>
            <a:r>
              <a:rPr lang="nl-NL" sz="1700" noProof="0" dirty="0">
                <a:solidFill>
                  <a:srgbClr val="232323"/>
                </a:solidFill>
              </a:rPr>
              <a:t>Onwil of onvermogen om hun standpunten te bespreken</a:t>
            </a:r>
          </a:p>
          <a:p>
            <a:pPr>
              <a:spcBef>
                <a:spcPts val="400"/>
              </a:spcBef>
            </a:pPr>
            <a:r>
              <a:rPr lang="nl-NL" sz="1700" noProof="0" dirty="0">
                <a:solidFill>
                  <a:srgbClr val="232323"/>
                </a:solidFill>
              </a:rPr>
              <a:t>Plotseling disrespectvol gedrag naar anderen</a:t>
            </a:r>
          </a:p>
          <a:p>
            <a:pPr>
              <a:spcBef>
                <a:spcPts val="400"/>
              </a:spcBef>
            </a:pPr>
            <a:r>
              <a:rPr lang="nl-NL" sz="1700" noProof="0" dirty="0">
                <a:solidFill>
                  <a:srgbClr val="232323"/>
                </a:solidFill>
              </a:rPr>
              <a:t>Toegenomen boosheid</a:t>
            </a:r>
          </a:p>
          <a:p>
            <a:pPr>
              <a:spcBef>
                <a:spcPts val="400"/>
              </a:spcBef>
            </a:pPr>
            <a:r>
              <a:rPr lang="nl-NL" sz="1700" noProof="0" dirty="0">
                <a:solidFill>
                  <a:srgbClr val="232323"/>
                </a:solidFill>
              </a:rPr>
              <a:t>Toegenomen geheimzinnigheid, vooral rond internetgebruik</a:t>
            </a:r>
          </a:p>
          <a:p>
            <a:pPr>
              <a:spcBef>
                <a:spcPts val="400"/>
              </a:spcBef>
            </a:pPr>
            <a:r>
              <a:rPr lang="nl-NL" sz="1700" noProof="0" dirty="0">
                <a:solidFill>
                  <a:srgbClr val="232323"/>
                </a:solidFill>
              </a:rPr>
              <a:t>Opzoeken van online extremistisch materiaal</a:t>
            </a:r>
          </a:p>
          <a:p>
            <a:pPr>
              <a:spcBef>
                <a:spcPts val="400"/>
              </a:spcBef>
            </a:pPr>
            <a:r>
              <a:rPr lang="nl-NL" sz="1700" noProof="0" dirty="0">
                <a:solidFill>
                  <a:srgbClr val="232323"/>
                </a:solidFill>
              </a:rPr>
              <a:t>Het gebruik van extremistische of haatdragende termen om anderen </a:t>
            </a:r>
            <a:br>
              <a:rPr lang="nl-NL" sz="1700" noProof="0" dirty="0">
                <a:solidFill>
                  <a:srgbClr val="232323"/>
                </a:solidFill>
              </a:rPr>
            </a:br>
            <a:r>
              <a:rPr lang="nl-NL" sz="1700" noProof="0" dirty="0">
                <a:solidFill>
                  <a:srgbClr val="232323"/>
                </a:solidFill>
              </a:rPr>
              <a:t>uit te sluiten of aan te zetten tot geweld</a:t>
            </a:r>
          </a:p>
          <a:p>
            <a:pPr>
              <a:spcBef>
                <a:spcPts val="400"/>
              </a:spcBef>
            </a:pPr>
            <a:r>
              <a:rPr lang="nl-NL" sz="1700" noProof="0" dirty="0">
                <a:solidFill>
                  <a:srgbClr val="232323"/>
                </a:solidFill>
              </a:rPr>
              <a:t>Het maken van kunst ter promotie van extremistische boodschappen</a:t>
            </a:r>
          </a:p>
        </p:txBody>
      </p:sp>
      <p:sp>
        <p:nvSpPr>
          <p:cNvPr id="8" name="Pentagon 1">
            <a:extLst>
              <a:ext uri="{FF2B5EF4-FFF2-40B4-BE49-F238E27FC236}">
                <a16:creationId xmlns:a16="http://schemas.microsoft.com/office/drawing/2014/main" id="{39577AF9-31FB-4289-ADA0-856ED907EBDD}"/>
              </a:ext>
            </a:extLst>
          </p:cNvPr>
          <p:cNvSpPr/>
          <p:nvPr/>
        </p:nvSpPr>
        <p:spPr>
          <a:xfrm rot="10800000" flipH="1">
            <a:off x="6096000" y="2470151"/>
            <a:ext cx="2160737" cy="2057845"/>
          </a:xfrm>
          <a:prstGeom prst="pentagon">
            <a:avLst/>
          </a:prstGeom>
          <a:gradFill>
            <a:gsLst>
              <a:gs pos="0">
                <a:srgbClr val="FFC203"/>
              </a:gs>
              <a:gs pos="36657">
                <a:srgbClr val="FF7D25"/>
              </a:gs>
              <a:gs pos="77153">
                <a:srgbClr val="FF3847"/>
              </a:gs>
            </a:gsLst>
            <a:lin ang="5583834"/>
          </a:gradFill>
          <a:ln w="12700">
            <a:miter lim="400000"/>
          </a:ln>
        </p:spPr>
        <p:txBody>
          <a:bodyPr lIns="45718" tIns="45718" rIns="45718" bIns="45718" anchor="ctr"/>
          <a:lstStyle/>
          <a:p>
            <a:pPr>
              <a:defRPr>
                <a:solidFill>
                  <a:srgbClr val="FFFFFF"/>
                </a:solidFill>
              </a:defRPr>
            </a:pPr>
            <a:endParaRPr lang="nl-NL" dirty="0"/>
          </a:p>
        </p:txBody>
      </p:sp>
      <p:sp>
        <p:nvSpPr>
          <p:cNvPr id="9" name="TextBox 52">
            <a:extLst>
              <a:ext uri="{FF2B5EF4-FFF2-40B4-BE49-F238E27FC236}">
                <a16:creationId xmlns:a16="http://schemas.microsoft.com/office/drawing/2014/main" id="{E3A292C8-BFB9-4257-A596-24F0901D5D7B}"/>
              </a:ext>
            </a:extLst>
          </p:cNvPr>
          <p:cNvSpPr txBox="1"/>
          <p:nvPr/>
        </p:nvSpPr>
        <p:spPr>
          <a:xfrm>
            <a:off x="6571528" y="3057851"/>
            <a:ext cx="120243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lang="nl-NL" sz="2000" dirty="0">
                <a:hlinkClick r:id="rId3"/>
              </a:rPr>
              <a:t>Mogelijke signalen</a:t>
            </a:r>
            <a:endParaRPr lang="nl-NL" sz="2000" dirty="0"/>
          </a:p>
        </p:txBody>
      </p:sp>
      <p:sp>
        <p:nvSpPr>
          <p:cNvPr id="7" name="Tekstvak 6">
            <a:extLst>
              <a:ext uri="{FF2B5EF4-FFF2-40B4-BE49-F238E27FC236}">
                <a16:creationId xmlns:a16="http://schemas.microsoft.com/office/drawing/2014/main" id="{5A0298E1-81C5-491C-AE91-585F520E70F0}"/>
              </a:ext>
            </a:extLst>
          </p:cNvPr>
          <p:cNvSpPr txBox="1"/>
          <p:nvPr/>
        </p:nvSpPr>
        <p:spPr>
          <a:xfrm>
            <a:off x="740128" y="6132064"/>
            <a:ext cx="1447800" cy="338554"/>
          </a:xfrm>
          <a:prstGeom prst="rect">
            <a:avLst/>
          </a:prstGeom>
          <a:noFill/>
        </p:spPr>
        <p:txBody>
          <a:bodyPr wrap="square">
            <a:spAutoFit/>
          </a:bodyPr>
          <a:lstStyle/>
          <a:p>
            <a:r>
              <a:rPr lang="nl-NL" sz="800" dirty="0">
                <a:solidFill>
                  <a:schemeClr val="tx1">
                    <a:lumMod val="50000"/>
                    <a:lumOff val="50000"/>
                  </a:schemeClr>
                </a:solidFill>
              </a:rPr>
              <a:t>Bron: www.dcfp.org.uk</a:t>
            </a:r>
          </a:p>
          <a:p>
            <a:endParaRPr lang="nl-NL" sz="800" dirty="0">
              <a:solidFill>
                <a:schemeClr val="tx1">
                  <a:lumMod val="50000"/>
                  <a:lumOff val="50000"/>
                </a:schemeClr>
              </a:solidFill>
            </a:endParaRPr>
          </a:p>
        </p:txBody>
      </p:sp>
      <p:sp>
        <p:nvSpPr>
          <p:cNvPr id="10" name="Текстово поле 6">
            <a:extLst>
              <a:ext uri="{FF2B5EF4-FFF2-40B4-BE49-F238E27FC236}">
                <a16:creationId xmlns:a16="http://schemas.microsoft.com/office/drawing/2014/main" id="{0B2DB50A-FE20-48AB-8473-64D1A04642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6711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2263A473-615A-4BFC-B222-64DAD3276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373" t="8316" r="15696" b="2692"/>
          <a:stretch/>
        </p:blipFill>
        <p:spPr bwMode="auto">
          <a:xfrm>
            <a:off x="7144928" y="2503482"/>
            <a:ext cx="1673799" cy="23395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ndu Extremism in India BY KHALID UMAR - Dialogue Times">
            <a:extLst>
              <a:ext uri="{FF2B5EF4-FFF2-40B4-BE49-F238E27FC236}">
                <a16:creationId xmlns:a16="http://schemas.microsoft.com/office/drawing/2014/main" id="{9598779F-3598-4D83-9C19-B946105AA8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339" t="21687" r="8965"/>
          <a:stretch/>
        </p:blipFill>
        <p:spPr bwMode="auto">
          <a:xfrm>
            <a:off x="5340830" y="4233352"/>
            <a:ext cx="1612846" cy="1764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hat is Antifa? The anti-fascism movement that's growing ...">
            <a:extLst>
              <a:ext uri="{FF2B5EF4-FFF2-40B4-BE49-F238E27FC236}">
                <a16:creationId xmlns:a16="http://schemas.microsoft.com/office/drawing/2014/main" id="{A67F847C-C640-4571-BEAE-E92468EAA6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32" r="12637" b="7995"/>
          <a:stretch/>
        </p:blipFill>
        <p:spPr bwMode="auto">
          <a:xfrm>
            <a:off x="2934048" y="3046802"/>
            <a:ext cx="2199540" cy="1764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ince 2002, Right-wing White Terrorists have Killed More ...">
            <a:extLst>
              <a:ext uri="{FF2B5EF4-FFF2-40B4-BE49-F238E27FC236}">
                <a16:creationId xmlns:a16="http://schemas.microsoft.com/office/drawing/2014/main" id="{11838E0E-F252-4507-BD21-D9F393E1071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47"/>
          <a:stretch/>
        </p:blipFill>
        <p:spPr bwMode="auto">
          <a:xfrm>
            <a:off x="435615" y="4237003"/>
            <a:ext cx="2314578" cy="17605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3" name="Tekstvak 12">
            <a:extLst>
              <a:ext uri="{FF2B5EF4-FFF2-40B4-BE49-F238E27FC236}">
                <a16:creationId xmlns:a16="http://schemas.microsoft.com/office/drawing/2014/main" id="{7A1D9CAF-52F1-4151-8DD6-3D491DBB2AD8}"/>
              </a:ext>
            </a:extLst>
          </p:cNvPr>
          <p:cNvSpPr txBox="1"/>
          <p:nvPr/>
        </p:nvSpPr>
        <p:spPr>
          <a:xfrm>
            <a:off x="996226" y="5710265"/>
            <a:ext cx="1066800" cy="307777"/>
          </a:xfrm>
          <a:prstGeom prst="rect">
            <a:avLst/>
          </a:prstGeom>
          <a:noFill/>
        </p:spPr>
        <p:txBody>
          <a:bodyPr wrap="square" rtlCol="0">
            <a:spAutoFit/>
          </a:bodyPr>
          <a:lstStyle/>
          <a:p>
            <a:r>
              <a:rPr lang="en-GB" sz="1400" dirty="0" err="1">
                <a:solidFill>
                  <a:schemeClr val="bg1"/>
                </a:solidFill>
              </a:rPr>
              <a:t>Rechts</a:t>
            </a:r>
            <a:endParaRPr lang="en-GB" sz="1400" dirty="0">
              <a:solidFill>
                <a:schemeClr val="bg1"/>
              </a:solidFill>
            </a:endParaRPr>
          </a:p>
        </p:txBody>
      </p:sp>
      <p:sp>
        <p:nvSpPr>
          <p:cNvPr id="14" name="Tekstvak 13">
            <a:extLst>
              <a:ext uri="{FF2B5EF4-FFF2-40B4-BE49-F238E27FC236}">
                <a16:creationId xmlns:a16="http://schemas.microsoft.com/office/drawing/2014/main" id="{4CA36C14-73F4-4196-9354-8E39A2715126}"/>
              </a:ext>
            </a:extLst>
          </p:cNvPr>
          <p:cNvSpPr txBox="1"/>
          <p:nvPr/>
        </p:nvSpPr>
        <p:spPr>
          <a:xfrm>
            <a:off x="3222179" y="4495371"/>
            <a:ext cx="1066800" cy="307777"/>
          </a:xfrm>
          <a:prstGeom prst="rect">
            <a:avLst/>
          </a:prstGeom>
          <a:noFill/>
        </p:spPr>
        <p:txBody>
          <a:bodyPr wrap="square" rtlCol="0">
            <a:spAutoFit/>
          </a:bodyPr>
          <a:lstStyle/>
          <a:p>
            <a:r>
              <a:rPr lang="en-GB" sz="1400" dirty="0">
                <a:solidFill>
                  <a:schemeClr val="bg1"/>
                </a:solidFill>
              </a:rPr>
              <a:t>Links</a:t>
            </a:r>
          </a:p>
        </p:txBody>
      </p:sp>
      <p:sp>
        <p:nvSpPr>
          <p:cNvPr id="15" name="Tekstvak 14">
            <a:extLst>
              <a:ext uri="{FF2B5EF4-FFF2-40B4-BE49-F238E27FC236}">
                <a16:creationId xmlns:a16="http://schemas.microsoft.com/office/drawing/2014/main" id="{C438FD6A-BACB-4115-9F79-7631898D7A0D}"/>
              </a:ext>
            </a:extLst>
          </p:cNvPr>
          <p:cNvSpPr txBox="1"/>
          <p:nvPr/>
        </p:nvSpPr>
        <p:spPr>
          <a:xfrm>
            <a:off x="6002711" y="5689790"/>
            <a:ext cx="1066800" cy="307777"/>
          </a:xfrm>
          <a:prstGeom prst="rect">
            <a:avLst/>
          </a:prstGeom>
          <a:noFill/>
        </p:spPr>
        <p:txBody>
          <a:bodyPr wrap="square" rtlCol="0">
            <a:spAutoFit/>
          </a:bodyPr>
          <a:lstStyle/>
          <a:p>
            <a:r>
              <a:rPr lang="en-GB" sz="1400" dirty="0" err="1">
                <a:solidFill>
                  <a:schemeClr val="bg1"/>
                </a:solidFill>
              </a:rPr>
              <a:t>Religieus</a:t>
            </a:r>
            <a:endParaRPr lang="en-GB" sz="1400" dirty="0">
              <a:solidFill>
                <a:schemeClr val="bg1"/>
              </a:solidFill>
            </a:endParaRPr>
          </a:p>
        </p:txBody>
      </p:sp>
      <p:sp>
        <p:nvSpPr>
          <p:cNvPr id="16" name="Tekstvak 15">
            <a:extLst>
              <a:ext uri="{FF2B5EF4-FFF2-40B4-BE49-F238E27FC236}">
                <a16:creationId xmlns:a16="http://schemas.microsoft.com/office/drawing/2014/main" id="{1E42CCEB-47B6-4304-8023-D3B37367D9EA}"/>
              </a:ext>
            </a:extLst>
          </p:cNvPr>
          <p:cNvSpPr txBox="1"/>
          <p:nvPr/>
        </p:nvSpPr>
        <p:spPr>
          <a:xfrm>
            <a:off x="7616914" y="4535219"/>
            <a:ext cx="1066800" cy="307777"/>
          </a:xfrm>
          <a:prstGeom prst="rect">
            <a:avLst/>
          </a:prstGeom>
          <a:noFill/>
        </p:spPr>
        <p:txBody>
          <a:bodyPr wrap="square" rtlCol="0">
            <a:spAutoFit/>
          </a:bodyPr>
          <a:lstStyle/>
          <a:p>
            <a:r>
              <a:rPr lang="en-GB" sz="1400" dirty="0">
                <a:solidFill>
                  <a:schemeClr val="bg1"/>
                </a:solidFill>
              </a:rPr>
              <a:t>Single issue</a:t>
            </a:r>
          </a:p>
        </p:txBody>
      </p:sp>
      <p:sp>
        <p:nvSpPr>
          <p:cNvPr id="20" name="Tekstvak 19">
            <a:extLst>
              <a:ext uri="{FF2B5EF4-FFF2-40B4-BE49-F238E27FC236}">
                <a16:creationId xmlns:a16="http://schemas.microsoft.com/office/drawing/2014/main" id="{40968DB3-394C-4D9E-959E-73B6D5FE6BC8}"/>
              </a:ext>
            </a:extLst>
          </p:cNvPr>
          <p:cNvSpPr txBox="1"/>
          <p:nvPr/>
        </p:nvSpPr>
        <p:spPr>
          <a:xfrm>
            <a:off x="459963" y="5957719"/>
            <a:ext cx="2229277" cy="276999"/>
          </a:xfrm>
          <a:prstGeom prst="rect">
            <a:avLst/>
          </a:prstGeom>
          <a:noFill/>
        </p:spPr>
        <p:txBody>
          <a:bodyPr wrap="square">
            <a:spAutoFit/>
          </a:bodyPr>
          <a:lstStyle/>
          <a:p>
            <a:pPr algn="ctr"/>
            <a:r>
              <a:rPr lang="en-GB" sz="1200" dirty="0" err="1"/>
              <a:t>Rechts</a:t>
            </a:r>
            <a:r>
              <a:rPr lang="en-GB" sz="1200" dirty="0"/>
              <a:t>-extremist</a:t>
            </a:r>
          </a:p>
        </p:txBody>
      </p:sp>
      <p:sp>
        <p:nvSpPr>
          <p:cNvPr id="21" name="Tekstvak 20">
            <a:extLst>
              <a:ext uri="{FF2B5EF4-FFF2-40B4-BE49-F238E27FC236}">
                <a16:creationId xmlns:a16="http://schemas.microsoft.com/office/drawing/2014/main" id="{57087CB7-8FDD-4500-957F-0164A0B66FC5}"/>
              </a:ext>
            </a:extLst>
          </p:cNvPr>
          <p:cNvSpPr txBox="1"/>
          <p:nvPr/>
        </p:nvSpPr>
        <p:spPr>
          <a:xfrm>
            <a:off x="2928736" y="4767518"/>
            <a:ext cx="2229277" cy="276999"/>
          </a:xfrm>
          <a:prstGeom prst="rect">
            <a:avLst/>
          </a:prstGeom>
          <a:noFill/>
        </p:spPr>
        <p:txBody>
          <a:bodyPr wrap="square">
            <a:spAutoFit/>
          </a:bodyPr>
          <a:lstStyle/>
          <a:p>
            <a:pPr algn="ctr"/>
            <a:r>
              <a:rPr lang="en-GB" sz="1200" dirty="0"/>
              <a:t>Links-extremist</a:t>
            </a:r>
          </a:p>
        </p:txBody>
      </p:sp>
      <p:sp>
        <p:nvSpPr>
          <p:cNvPr id="22" name="Tekstvak 21">
            <a:extLst>
              <a:ext uri="{FF2B5EF4-FFF2-40B4-BE49-F238E27FC236}">
                <a16:creationId xmlns:a16="http://schemas.microsoft.com/office/drawing/2014/main" id="{12CB4796-CCF6-4A10-8E2D-979BD41D049A}"/>
              </a:ext>
            </a:extLst>
          </p:cNvPr>
          <p:cNvSpPr txBox="1"/>
          <p:nvPr/>
        </p:nvSpPr>
        <p:spPr>
          <a:xfrm>
            <a:off x="5159499" y="5957719"/>
            <a:ext cx="1794178" cy="276999"/>
          </a:xfrm>
          <a:prstGeom prst="rect">
            <a:avLst/>
          </a:prstGeom>
          <a:noFill/>
        </p:spPr>
        <p:txBody>
          <a:bodyPr wrap="square">
            <a:spAutoFit/>
          </a:bodyPr>
          <a:lstStyle/>
          <a:p>
            <a:pPr algn="ctr"/>
            <a:r>
              <a:rPr lang="en-GB" sz="1200" dirty="0" err="1"/>
              <a:t>Hindoe</a:t>
            </a:r>
            <a:r>
              <a:rPr lang="en-GB" sz="1200" dirty="0"/>
              <a:t>-extremist</a:t>
            </a:r>
          </a:p>
        </p:txBody>
      </p:sp>
      <p:sp>
        <p:nvSpPr>
          <p:cNvPr id="23" name="Tekstvak 22">
            <a:extLst>
              <a:ext uri="{FF2B5EF4-FFF2-40B4-BE49-F238E27FC236}">
                <a16:creationId xmlns:a16="http://schemas.microsoft.com/office/drawing/2014/main" id="{887731E8-26E4-483B-9EFB-93A79F31E897}"/>
              </a:ext>
            </a:extLst>
          </p:cNvPr>
          <p:cNvSpPr txBox="1"/>
          <p:nvPr/>
        </p:nvSpPr>
        <p:spPr>
          <a:xfrm>
            <a:off x="7059210" y="4803148"/>
            <a:ext cx="1794178" cy="276999"/>
          </a:xfrm>
          <a:prstGeom prst="rect">
            <a:avLst/>
          </a:prstGeom>
          <a:noFill/>
        </p:spPr>
        <p:txBody>
          <a:bodyPr wrap="square">
            <a:spAutoFit/>
          </a:bodyPr>
          <a:lstStyle/>
          <a:p>
            <a:pPr algn="ctr"/>
            <a:r>
              <a:rPr lang="en-GB" sz="1200" dirty="0"/>
              <a:t>Eco-</a:t>
            </a:r>
            <a:r>
              <a:rPr lang="en-GB" sz="1200" dirty="0" err="1"/>
              <a:t>activisten</a:t>
            </a:r>
            <a:endParaRPr lang="en-GB" sz="1200" dirty="0"/>
          </a:p>
        </p:txBody>
      </p:sp>
      <p:sp>
        <p:nvSpPr>
          <p:cNvPr id="17" name="Tekstvak 16">
            <a:extLst>
              <a:ext uri="{FF2B5EF4-FFF2-40B4-BE49-F238E27FC236}">
                <a16:creationId xmlns:a16="http://schemas.microsoft.com/office/drawing/2014/main" id="{B4C1CECD-6695-4B40-8B10-F42AC2B11FAA}"/>
              </a:ext>
            </a:extLst>
          </p:cNvPr>
          <p:cNvSpPr txBox="1"/>
          <p:nvPr/>
        </p:nvSpPr>
        <p:spPr>
          <a:xfrm>
            <a:off x="424729" y="6269502"/>
            <a:ext cx="2314578" cy="215444"/>
          </a:xfrm>
          <a:prstGeom prst="rect">
            <a:avLst/>
          </a:prstGeom>
          <a:noFill/>
        </p:spPr>
        <p:txBody>
          <a:bodyPr wrap="square">
            <a:spAutoFit/>
          </a:bodyPr>
          <a:lstStyle/>
          <a:p>
            <a:pPr algn="ctr"/>
            <a:r>
              <a:rPr lang="en-GB" sz="800" dirty="0">
                <a:solidFill>
                  <a:schemeClr val="tx1">
                    <a:lumMod val="50000"/>
                    <a:lumOff val="50000"/>
                  </a:schemeClr>
                </a:solidFill>
              </a:rPr>
              <a:t>www.juancole.com</a:t>
            </a:r>
            <a:endParaRPr lang="nl-NL" sz="800" dirty="0">
              <a:solidFill>
                <a:schemeClr val="tx1">
                  <a:lumMod val="50000"/>
                  <a:lumOff val="50000"/>
                </a:schemeClr>
              </a:solidFill>
            </a:endParaRPr>
          </a:p>
        </p:txBody>
      </p:sp>
      <p:sp>
        <p:nvSpPr>
          <p:cNvPr id="19" name="Tekstvak 18">
            <a:extLst>
              <a:ext uri="{FF2B5EF4-FFF2-40B4-BE49-F238E27FC236}">
                <a16:creationId xmlns:a16="http://schemas.microsoft.com/office/drawing/2014/main" id="{91A1CFED-0BBE-4886-A597-F344912F8E90}"/>
              </a:ext>
            </a:extLst>
          </p:cNvPr>
          <p:cNvSpPr txBox="1"/>
          <p:nvPr/>
        </p:nvSpPr>
        <p:spPr>
          <a:xfrm>
            <a:off x="2862331" y="6223163"/>
            <a:ext cx="2314578" cy="215444"/>
          </a:xfrm>
          <a:prstGeom prst="rect">
            <a:avLst/>
          </a:prstGeom>
          <a:noFill/>
        </p:spPr>
        <p:txBody>
          <a:bodyPr wrap="square">
            <a:spAutoFit/>
          </a:bodyPr>
          <a:lstStyle/>
          <a:p>
            <a:pPr algn="ctr"/>
            <a:r>
              <a:rPr lang="en-GB" sz="800" dirty="0">
                <a:solidFill>
                  <a:schemeClr val="tx1">
                    <a:lumMod val="50000"/>
                    <a:lumOff val="50000"/>
                  </a:schemeClr>
                </a:solidFill>
              </a:rPr>
              <a:t>www.metro.co.uk</a:t>
            </a:r>
            <a:endParaRPr lang="nl-NL" sz="800" dirty="0">
              <a:solidFill>
                <a:schemeClr val="tx1">
                  <a:lumMod val="50000"/>
                  <a:lumOff val="50000"/>
                </a:schemeClr>
              </a:solidFill>
            </a:endParaRPr>
          </a:p>
        </p:txBody>
      </p:sp>
      <p:sp>
        <p:nvSpPr>
          <p:cNvPr id="24" name="Tekstvak 23">
            <a:extLst>
              <a:ext uri="{FF2B5EF4-FFF2-40B4-BE49-F238E27FC236}">
                <a16:creationId xmlns:a16="http://schemas.microsoft.com/office/drawing/2014/main" id="{59B81F56-E446-44FD-B75E-E30669ACD95A}"/>
              </a:ext>
            </a:extLst>
          </p:cNvPr>
          <p:cNvSpPr txBox="1"/>
          <p:nvPr/>
        </p:nvSpPr>
        <p:spPr>
          <a:xfrm>
            <a:off x="4989964" y="6246369"/>
            <a:ext cx="2314578" cy="215444"/>
          </a:xfrm>
          <a:prstGeom prst="rect">
            <a:avLst/>
          </a:prstGeom>
          <a:noFill/>
        </p:spPr>
        <p:txBody>
          <a:bodyPr wrap="square">
            <a:spAutoFit/>
          </a:bodyPr>
          <a:lstStyle/>
          <a:p>
            <a:pPr algn="ctr"/>
            <a:r>
              <a:rPr lang="en-GB" sz="800" dirty="0">
                <a:solidFill>
                  <a:schemeClr val="tx1">
                    <a:lumMod val="50000"/>
                    <a:lumOff val="50000"/>
                  </a:schemeClr>
                </a:solidFill>
              </a:rPr>
              <a:t>www.dialoguetimes.com</a:t>
            </a:r>
            <a:endParaRPr lang="nl-NL" sz="800" dirty="0">
              <a:solidFill>
                <a:schemeClr val="tx1">
                  <a:lumMod val="50000"/>
                  <a:lumOff val="50000"/>
                </a:schemeClr>
              </a:solidFill>
            </a:endParaRPr>
          </a:p>
        </p:txBody>
      </p:sp>
      <p:sp>
        <p:nvSpPr>
          <p:cNvPr id="25" name="Tekstvak 24">
            <a:extLst>
              <a:ext uri="{FF2B5EF4-FFF2-40B4-BE49-F238E27FC236}">
                <a16:creationId xmlns:a16="http://schemas.microsoft.com/office/drawing/2014/main" id="{FB90DE03-8C9A-40E6-BA9D-C970C18513DD}"/>
              </a:ext>
            </a:extLst>
          </p:cNvPr>
          <p:cNvSpPr txBox="1"/>
          <p:nvPr/>
        </p:nvSpPr>
        <p:spPr>
          <a:xfrm>
            <a:off x="6799010" y="6194667"/>
            <a:ext cx="2314578" cy="215444"/>
          </a:xfrm>
          <a:prstGeom prst="rect">
            <a:avLst/>
          </a:prstGeom>
          <a:noFill/>
        </p:spPr>
        <p:txBody>
          <a:bodyPr wrap="square">
            <a:spAutoFit/>
          </a:bodyPr>
          <a:lstStyle/>
          <a:p>
            <a:pPr algn="ctr"/>
            <a:r>
              <a:rPr lang="en-GB" sz="800" dirty="0">
                <a:solidFill>
                  <a:schemeClr val="tx1">
                    <a:lumMod val="50000"/>
                    <a:lumOff val="50000"/>
                  </a:schemeClr>
                </a:solidFill>
              </a:rPr>
              <a:t>www.treehugger.com</a:t>
            </a:r>
            <a:endParaRPr lang="nl-NL" sz="800" dirty="0">
              <a:solidFill>
                <a:schemeClr val="tx1">
                  <a:lumMod val="50000"/>
                  <a:lumOff val="50000"/>
                </a:schemeClr>
              </a:solidFill>
            </a:endParaRPr>
          </a:p>
        </p:txBody>
      </p:sp>
      <p:sp>
        <p:nvSpPr>
          <p:cNvPr id="26" name="Текстово поле 6">
            <a:extLst>
              <a:ext uri="{FF2B5EF4-FFF2-40B4-BE49-F238E27FC236}">
                <a16:creationId xmlns:a16="http://schemas.microsoft.com/office/drawing/2014/main" id="{A02C4AA0-9DB6-48BB-80B7-52672345EA2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49460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F8061-ACC7-45C9-BF07-ACF542A16CA9}"/>
              </a:ext>
            </a:extLst>
          </p:cNvPr>
          <p:cNvSpPr>
            <a:spLocks noGrp="1"/>
          </p:cNvSpPr>
          <p:nvPr>
            <p:ph type="title"/>
          </p:nvPr>
        </p:nvSpPr>
        <p:spPr/>
        <p:txBody>
          <a:bodyPr/>
          <a:lstStyle/>
          <a:p>
            <a:r>
              <a:rPr lang="nl-NL" noProof="0" dirty="0"/>
              <a:t>Mogelijke oorzaken</a:t>
            </a:r>
          </a:p>
        </p:txBody>
      </p:sp>
      <p:sp>
        <p:nvSpPr>
          <p:cNvPr id="16" name="Tekstvak 15">
            <a:extLst>
              <a:ext uri="{FF2B5EF4-FFF2-40B4-BE49-F238E27FC236}">
                <a16:creationId xmlns:a16="http://schemas.microsoft.com/office/drawing/2014/main" id="{1E42CCEB-47B6-4304-8023-D3B37367D9EA}"/>
              </a:ext>
            </a:extLst>
          </p:cNvPr>
          <p:cNvSpPr txBox="1"/>
          <p:nvPr/>
        </p:nvSpPr>
        <p:spPr>
          <a:xfrm>
            <a:off x="7275237" y="5673130"/>
            <a:ext cx="1030563" cy="307777"/>
          </a:xfrm>
          <a:prstGeom prst="rect">
            <a:avLst/>
          </a:prstGeom>
          <a:noFill/>
        </p:spPr>
        <p:txBody>
          <a:bodyPr wrap="square" rtlCol="0">
            <a:spAutoFit/>
          </a:bodyPr>
          <a:lstStyle/>
          <a:p>
            <a:r>
              <a:rPr lang="nl-NL" sz="1400" dirty="0">
                <a:solidFill>
                  <a:schemeClr val="bg1"/>
                </a:solidFill>
              </a:rPr>
              <a:t>Single issue</a:t>
            </a:r>
          </a:p>
        </p:txBody>
      </p:sp>
      <p:pic>
        <p:nvPicPr>
          <p:cNvPr id="5" name="Onlinemedia 4" title="Understanding Right-Wing Extremist Radicalization">
            <a:hlinkClick r:id="" action="ppaction://media"/>
            <a:extLst>
              <a:ext uri="{FF2B5EF4-FFF2-40B4-BE49-F238E27FC236}">
                <a16:creationId xmlns:a16="http://schemas.microsoft.com/office/drawing/2014/main" id="{0CC80055-5AE9-4EB0-9CEB-69C2F825DC1E}"/>
              </a:ext>
            </a:extLst>
          </p:cNvPr>
          <p:cNvPicPr>
            <a:picLocks noRot="1" noChangeAspect="1"/>
          </p:cNvPicPr>
          <p:nvPr>
            <a:videoFile r:link="rId1"/>
          </p:nvPr>
        </p:nvPicPr>
        <p:blipFill>
          <a:blip r:embed="rId4"/>
          <a:stretch>
            <a:fillRect/>
          </a:stretch>
        </p:blipFill>
        <p:spPr>
          <a:xfrm>
            <a:off x="838200" y="2286000"/>
            <a:ext cx="7467600" cy="4219195"/>
          </a:xfrm>
          <a:prstGeom prst="rect">
            <a:avLst/>
          </a:prstGeom>
        </p:spPr>
      </p:pic>
      <p:sp>
        <p:nvSpPr>
          <p:cNvPr id="6" name="Текстово поле 6">
            <a:extLst>
              <a:ext uri="{FF2B5EF4-FFF2-40B4-BE49-F238E27FC236}">
                <a16:creationId xmlns:a16="http://schemas.microsoft.com/office/drawing/2014/main" id="{A20B6C4E-B47F-4B95-84A3-A2AB209114C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87112853"/>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3F54112-F1D3-4B70-81DD-ACBBFDD261C9}"/>
              </a:ext>
            </a:extLst>
          </p:cNvPr>
          <p:cNvSpPr>
            <a:spLocks noGrp="1"/>
          </p:cNvSpPr>
          <p:nvPr>
            <p:ph type="title"/>
          </p:nvPr>
        </p:nvSpPr>
        <p:spPr/>
        <p:txBody>
          <a:bodyPr/>
          <a:lstStyle/>
          <a:p>
            <a:r>
              <a:rPr lang="nl-NL" noProof="0" dirty="0"/>
              <a:t>Causale factoren</a:t>
            </a:r>
          </a:p>
        </p:txBody>
      </p:sp>
      <p:sp>
        <p:nvSpPr>
          <p:cNvPr id="6" name="Контейнер за номер на слайда 5">
            <a:extLst>
              <a:ext uri="{FF2B5EF4-FFF2-40B4-BE49-F238E27FC236}">
                <a16:creationId xmlns:a16="http://schemas.microsoft.com/office/drawing/2014/main" id="{2029B22A-257E-4DE4-A7FD-86ECE96C87DF}"/>
              </a:ext>
            </a:extLst>
          </p:cNvPr>
          <p:cNvSpPr>
            <a:spLocks noGrp="1"/>
          </p:cNvSpPr>
          <p:nvPr>
            <p:ph type="sldNum" sz="quarter" idx="12"/>
          </p:nvPr>
        </p:nvSpPr>
        <p:spPr/>
        <p:txBody>
          <a:bodyPr/>
          <a:lstStyle/>
          <a:p>
            <a:fld id="{CB318F78-A315-46C9-8B3F-2431B4397D31}" type="slidenum">
              <a:rPr lang="en-US" smtClean="0"/>
              <a:t>18</a:t>
            </a:fld>
            <a:endParaRPr lang="en-US" dirty="0"/>
          </a:p>
        </p:txBody>
      </p:sp>
      <p:graphicFrame>
        <p:nvGraphicFramePr>
          <p:cNvPr id="9" name="Diagram 6">
            <a:extLst>
              <a:ext uri="{FF2B5EF4-FFF2-40B4-BE49-F238E27FC236}">
                <a16:creationId xmlns:a16="http://schemas.microsoft.com/office/drawing/2014/main" id="{73323536-E41B-4756-8203-46EFE33ED9BA}"/>
              </a:ext>
            </a:extLst>
          </p:cNvPr>
          <p:cNvGraphicFramePr/>
          <p:nvPr>
            <p:extLst>
              <p:ext uri="{D42A27DB-BD31-4B8C-83A1-F6EECF244321}">
                <p14:modId xmlns:p14="http://schemas.microsoft.com/office/powerpoint/2010/main" val="2692577010"/>
              </p:ext>
            </p:extLst>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0E14201A-B044-4071-B4C1-618605CD59A7}"/>
              </a:ext>
            </a:extLst>
          </p:cNvPr>
          <p:cNvSpPr txBox="1"/>
          <p:nvPr/>
        </p:nvSpPr>
        <p:spPr>
          <a:xfrm>
            <a:off x="40883" y="3619993"/>
            <a:ext cx="3079668" cy="954107"/>
          </a:xfrm>
          <a:prstGeom prst="rect">
            <a:avLst/>
          </a:prstGeom>
          <a:solidFill>
            <a:srgbClr val="D6DFF2"/>
          </a:solidFill>
        </p:spPr>
        <p:txBody>
          <a:bodyPr wrap="square">
            <a:spAutoFit/>
          </a:bodyPr>
          <a:lstStyle/>
          <a:p>
            <a:pPr algn="l"/>
            <a:r>
              <a:rPr lang="nl-NL" sz="1400" dirty="0"/>
              <a:t>Bv. p</a:t>
            </a:r>
            <a:r>
              <a:rPr lang="nl-NL" sz="1400" b="0" i="0" u="none" strike="noStrike" baseline="0" dirty="0"/>
              <a:t>sychische stoornissen, </a:t>
            </a:r>
            <a:r>
              <a:rPr lang="nl-NL" sz="1400" b="0" i="0" u="none" strike="noStrike" baseline="0" dirty="0" err="1"/>
              <a:t>persoonlijk-heidskenmerken</a:t>
            </a:r>
            <a:r>
              <a:rPr lang="nl-NL" sz="1400" b="0" i="0" u="none" strike="noStrike" baseline="0" dirty="0"/>
              <a:t>, autoritair</a:t>
            </a:r>
            <a:r>
              <a:rPr lang="nl-NL" sz="1400" b="0" i="0" u="none" strike="noStrike" dirty="0"/>
              <a:t> ouderschap, </a:t>
            </a:r>
            <a:r>
              <a:rPr lang="nl-NL" sz="1400" b="0" i="0" u="none" strike="noStrike" baseline="0" dirty="0"/>
              <a:t>conflicterende identiteiten en traumatische levenservaringen</a:t>
            </a:r>
            <a:endParaRPr lang="nl-NL" sz="1400" dirty="0"/>
          </a:p>
        </p:txBody>
      </p:sp>
      <p:sp>
        <p:nvSpPr>
          <p:cNvPr id="13" name="Tekstvak 12">
            <a:extLst>
              <a:ext uri="{FF2B5EF4-FFF2-40B4-BE49-F238E27FC236}">
                <a16:creationId xmlns:a16="http://schemas.microsoft.com/office/drawing/2014/main" id="{8073E3D5-7F93-4D55-B4C7-9D3092E2DEF4}"/>
              </a:ext>
            </a:extLst>
          </p:cNvPr>
          <p:cNvSpPr txBox="1"/>
          <p:nvPr/>
        </p:nvSpPr>
        <p:spPr>
          <a:xfrm>
            <a:off x="6400800" y="3696686"/>
            <a:ext cx="2393868" cy="954107"/>
          </a:xfrm>
          <a:prstGeom prst="rect">
            <a:avLst/>
          </a:prstGeom>
          <a:solidFill>
            <a:srgbClr val="CAE3EC"/>
          </a:solidFill>
        </p:spPr>
        <p:txBody>
          <a:bodyPr wrap="square">
            <a:spAutoFit/>
          </a:bodyPr>
          <a:lstStyle/>
          <a:p>
            <a:pPr algn="r"/>
            <a:r>
              <a:rPr lang="nl-NL" sz="1400" dirty="0"/>
              <a:t>Bv. groepssaamhorigheid, de ideologie (propaganda), zingeving, avontuur, en andere beloningen</a:t>
            </a:r>
          </a:p>
        </p:txBody>
      </p:sp>
      <p:sp>
        <p:nvSpPr>
          <p:cNvPr id="12" name="Tekstvak 11">
            <a:extLst>
              <a:ext uri="{FF2B5EF4-FFF2-40B4-BE49-F238E27FC236}">
                <a16:creationId xmlns:a16="http://schemas.microsoft.com/office/drawing/2014/main" id="{A94689C0-95E1-412F-A599-4467C7D31CB5}"/>
              </a:ext>
            </a:extLst>
          </p:cNvPr>
          <p:cNvSpPr txBox="1"/>
          <p:nvPr/>
        </p:nvSpPr>
        <p:spPr>
          <a:xfrm>
            <a:off x="1295400" y="2531658"/>
            <a:ext cx="2667000" cy="738664"/>
          </a:xfrm>
          <a:prstGeom prst="rect">
            <a:avLst/>
          </a:prstGeom>
          <a:solidFill>
            <a:srgbClr val="E3E8DC"/>
          </a:solidFill>
        </p:spPr>
        <p:txBody>
          <a:bodyPr wrap="square">
            <a:spAutoFit/>
          </a:bodyPr>
          <a:lstStyle/>
          <a:p>
            <a:pPr algn="l"/>
            <a:r>
              <a:rPr lang="nl-NL" sz="1400" dirty="0">
                <a:solidFill>
                  <a:srgbClr val="000000"/>
                </a:solidFill>
              </a:rPr>
              <a:t>Bv</a:t>
            </a:r>
            <a:r>
              <a:rPr lang="nl-NL" sz="1400" b="0" i="0" u="none" strike="noStrike" baseline="0" dirty="0">
                <a:solidFill>
                  <a:srgbClr val="000000"/>
                </a:solidFill>
              </a:rPr>
              <a:t>.</a:t>
            </a:r>
            <a:r>
              <a:rPr lang="nl-NL" sz="1400" dirty="0">
                <a:solidFill>
                  <a:srgbClr val="000000"/>
                </a:solidFill>
              </a:rPr>
              <a:t> een</a:t>
            </a:r>
            <a:r>
              <a:rPr lang="nl-NL" sz="1400" b="0" i="0" u="none" strike="noStrike" baseline="0" dirty="0">
                <a:solidFill>
                  <a:srgbClr val="000000"/>
                </a:solidFill>
              </a:rPr>
              <a:t> onderdrukkende staat,</a:t>
            </a:r>
            <a:br>
              <a:rPr lang="nl-NL" sz="1400" b="0" i="0" u="none" strike="noStrike" baseline="0" dirty="0">
                <a:solidFill>
                  <a:srgbClr val="000000"/>
                </a:solidFill>
              </a:rPr>
            </a:br>
            <a:r>
              <a:rPr lang="nl-NL" sz="1400" b="0" i="0" u="none" strike="noStrike" baseline="0" dirty="0">
                <a:solidFill>
                  <a:srgbClr val="000000"/>
                </a:solidFill>
              </a:rPr>
              <a:t>relatieve deprivatie, discriminatie, </a:t>
            </a:r>
            <a:br>
              <a:rPr lang="nl-NL" sz="1400" b="0" i="0" u="none" strike="noStrike" baseline="0" dirty="0">
                <a:solidFill>
                  <a:srgbClr val="000000"/>
                </a:solidFill>
              </a:rPr>
            </a:br>
            <a:r>
              <a:rPr lang="nl-NL" sz="1400" b="0" i="0" u="none" strike="noStrike" baseline="0" dirty="0">
                <a:solidFill>
                  <a:srgbClr val="000000"/>
                </a:solidFill>
              </a:rPr>
              <a:t>boosheid </a:t>
            </a:r>
            <a:r>
              <a:rPr lang="nl-NL" sz="1400" dirty="0">
                <a:solidFill>
                  <a:srgbClr val="000000"/>
                </a:solidFill>
              </a:rPr>
              <a:t>en onrechtvaardigheid</a:t>
            </a:r>
            <a:endParaRPr lang="nl-NL" sz="1400" dirty="0"/>
          </a:p>
        </p:txBody>
      </p:sp>
      <p:sp>
        <p:nvSpPr>
          <p:cNvPr id="2" name="Titel 1">
            <a:extLst>
              <a:ext uri="{FF2B5EF4-FFF2-40B4-BE49-F238E27FC236}">
                <a16:creationId xmlns:a16="http://schemas.microsoft.com/office/drawing/2014/main" id="{4F577300-AFFB-4D8A-8AB6-AE130D906D37}"/>
              </a:ext>
            </a:extLst>
          </p:cNvPr>
          <p:cNvSpPr>
            <a:spLocks noGrp="1"/>
          </p:cNvSpPr>
          <p:nvPr>
            <p:ph type="title"/>
          </p:nvPr>
        </p:nvSpPr>
        <p:spPr/>
        <p:txBody>
          <a:bodyPr/>
          <a:lstStyle/>
          <a:p>
            <a:r>
              <a:rPr lang="nl-NL" noProof="0" dirty="0"/>
              <a:t>Push, Pull en Persoonlijke factoren</a:t>
            </a:r>
          </a:p>
        </p:txBody>
      </p:sp>
      <p:graphicFrame>
        <p:nvGraphicFramePr>
          <p:cNvPr id="9" name="Diagram 8">
            <a:extLst>
              <a:ext uri="{FF2B5EF4-FFF2-40B4-BE49-F238E27FC236}">
                <a16:creationId xmlns:a16="http://schemas.microsoft.com/office/drawing/2014/main" id="{BE7C81B4-4B59-4F98-B39A-068898464C4C}"/>
              </a:ext>
            </a:extLst>
          </p:cNvPr>
          <p:cNvGraphicFramePr/>
          <p:nvPr/>
        </p:nvGraphicFramePr>
        <p:xfrm>
          <a:off x="2286000" y="2498401"/>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kstvak 15">
            <a:extLst>
              <a:ext uri="{FF2B5EF4-FFF2-40B4-BE49-F238E27FC236}">
                <a16:creationId xmlns:a16="http://schemas.microsoft.com/office/drawing/2014/main" id="{A650667A-9C9F-49D9-9A2E-C042B3524F01}"/>
              </a:ext>
            </a:extLst>
          </p:cNvPr>
          <p:cNvSpPr txBox="1"/>
          <p:nvPr/>
        </p:nvSpPr>
        <p:spPr>
          <a:xfrm>
            <a:off x="2971800" y="5852409"/>
            <a:ext cx="3955103" cy="584775"/>
          </a:xfrm>
          <a:prstGeom prst="rect">
            <a:avLst/>
          </a:prstGeom>
          <a:noFill/>
        </p:spPr>
        <p:txBody>
          <a:bodyPr wrap="square">
            <a:spAutoFit/>
          </a:bodyPr>
          <a:lstStyle/>
          <a:p>
            <a:r>
              <a:rPr lang="en-US" sz="1600" b="0" i="0" u="none" strike="noStrike" baseline="0" dirty="0"/>
              <a:t>In </a:t>
            </a:r>
            <a:r>
              <a:rPr lang="en-US" sz="1600" dirty="0"/>
              <a:t>de </a:t>
            </a:r>
            <a:r>
              <a:rPr lang="en-US" sz="1600" dirty="0" err="1"/>
              <a:t>realiteit</a:t>
            </a:r>
            <a:r>
              <a:rPr lang="en-US" sz="1600" dirty="0"/>
              <a:t> </a:t>
            </a:r>
            <a:r>
              <a:rPr lang="en-US" sz="1600" dirty="0" err="1"/>
              <a:t>zijn</a:t>
            </a:r>
            <a:r>
              <a:rPr lang="en-US" sz="1600" b="0" i="0" u="none" strike="noStrike" baseline="0" dirty="0"/>
              <a:t> push, pull, </a:t>
            </a:r>
            <a:r>
              <a:rPr lang="en-US" sz="1600" b="0" i="0" u="none" strike="noStrike" baseline="0" dirty="0" err="1"/>
              <a:t>en</a:t>
            </a:r>
            <a:r>
              <a:rPr lang="en-US" sz="1600" b="0" i="0" u="none" strike="noStrike" baseline="0" dirty="0"/>
              <a:t> </a:t>
            </a:r>
            <a:r>
              <a:rPr lang="en-US" sz="1600" b="0" i="0" u="none" strike="noStrike" baseline="0" dirty="0" err="1"/>
              <a:t>persoonlijke</a:t>
            </a:r>
            <a:r>
              <a:rPr lang="en-US" sz="1600" b="0" i="0" u="none" strike="noStrike" baseline="0" dirty="0"/>
              <a:t> </a:t>
            </a:r>
            <a:r>
              <a:rPr lang="en-US" sz="1600" b="0" i="0" u="none" strike="noStrike" baseline="0" dirty="0" err="1"/>
              <a:t>factoren</a:t>
            </a:r>
            <a:r>
              <a:rPr lang="en-US" sz="1600" b="0" i="0" u="none" strike="noStrike" baseline="0" dirty="0"/>
              <a:t> </a:t>
            </a:r>
            <a:r>
              <a:rPr lang="en-US" sz="1600" b="0" i="0" u="none" strike="noStrike" baseline="0" dirty="0" err="1"/>
              <a:t>nauw</a:t>
            </a:r>
            <a:r>
              <a:rPr lang="en-US" sz="1600" b="0" i="0" u="none" strike="noStrike" baseline="0" dirty="0"/>
              <a:t> met </a:t>
            </a:r>
            <a:r>
              <a:rPr lang="en-US" sz="1600" b="0" i="0" u="none" strike="noStrike" baseline="0" dirty="0" err="1"/>
              <a:t>elkaar</a:t>
            </a:r>
            <a:r>
              <a:rPr lang="en-US" sz="1600" b="0" i="0" u="none" strike="noStrike" baseline="0" dirty="0"/>
              <a:t> </a:t>
            </a:r>
            <a:r>
              <a:rPr lang="en-US" sz="1600" b="0" i="0" u="none" strike="noStrike" baseline="0" dirty="0" err="1"/>
              <a:t>verbonden</a:t>
            </a:r>
            <a:endParaRPr lang="en-GB" sz="1600" dirty="0"/>
          </a:p>
        </p:txBody>
      </p:sp>
      <p:sp>
        <p:nvSpPr>
          <p:cNvPr id="11" name="Текстово поле 6">
            <a:extLst>
              <a:ext uri="{FF2B5EF4-FFF2-40B4-BE49-F238E27FC236}">
                <a16:creationId xmlns:a16="http://schemas.microsoft.com/office/drawing/2014/main" id="{59FF6275-C77B-4603-82F0-4573A582371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5700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7AE3BC24-DB74-42D8-8498-BEDB119A3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6482" y="1828800"/>
            <a:ext cx="3431036" cy="3714043"/>
          </a:xfrm>
          <a:prstGeom prst="rect">
            <a:avLst/>
          </a:prstGeom>
        </p:spPr>
      </p:pic>
      <p:sp>
        <p:nvSpPr>
          <p:cNvPr id="5" name="Tekstvak 4">
            <a:extLst>
              <a:ext uri="{FF2B5EF4-FFF2-40B4-BE49-F238E27FC236}">
                <a16:creationId xmlns:a16="http://schemas.microsoft.com/office/drawing/2014/main" id="{83891107-CAD8-4D5A-9C68-B81D59030856}"/>
              </a:ext>
            </a:extLst>
          </p:cNvPr>
          <p:cNvSpPr txBox="1"/>
          <p:nvPr/>
        </p:nvSpPr>
        <p:spPr>
          <a:xfrm>
            <a:off x="3201271" y="1981200"/>
            <a:ext cx="1447800"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Hallo!</a:t>
            </a: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B4713-80A3-464E-9A15-91B287F8555E}"/>
              </a:ext>
            </a:extLst>
          </p:cNvPr>
          <p:cNvSpPr>
            <a:spLocks noGrp="1"/>
          </p:cNvSpPr>
          <p:nvPr>
            <p:ph type="title"/>
          </p:nvPr>
        </p:nvSpPr>
        <p:spPr/>
        <p:txBody>
          <a:bodyPr/>
          <a:lstStyle/>
          <a:p>
            <a:r>
              <a:rPr lang="nl-NL" dirty="0"/>
              <a:t>Herken push en pull factoren</a:t>
            </a:r>
          </a:p>
        </p:txBody>
      </p:sp>
      <p:sp>
        <p:nvSpPr>
          <p:cNvPr id="4" name="Tijdelijke aanduiding voor datum 3">
            <a:extLst>
              <a:ext uri="{FF2B5EF4-FFF2-40B4-BE49-F238E27FC236}">
                <a16:creationId xmlns:a16="http://schemas.microsoft.com/office/drawing/2014/main" id="{5513819D-4134-499A-8A05-155BC2FCDB07}"/>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FE71C69B-9419-4C3F-818B-6FDB46E31AE3}"/>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96038579-B50F-4F66-BA45-B0BA63317A08}"/>
              </a:ext>
            </a:extLst>
          </p:cNvPr>
          <p:cNvSpPr>
            <a:spLocks noGrp="1"/>
          </p:cNvSpPr>
          <p:nvPr>
            <p:ph type="sldNum" sz="quarter" idx="12"/>
          </p:nvPr>
        </p:nvSpPr>
        <p:spPr/>
        <p:txBody>
          <a:bodyPr/>
          <a:lstStyle/>
          <a:p>
            <a:fld id="{CB318F78-A315-46C9-8B3F-2431B4397D31}" type="slidenum">
              <a:rPr lang="en-US" smtClean="0"/>
              <a:t>20</a:t>
            </a:fld>
            <a:endParaRPr lang="en-US" dirty="0"/>
          </a:p>
        </p:txBody>
      </p:sp>
      <p:pic>
        <p:nvPicPr>
          <p:cNvPr id="7" name="Onlinemedia 6" title="Why Do People Become Islamic Extremists?">
            <a:hlinkClick r:id="" action="ppaction://media"/>
            <a:extLst>
              <a:ext uri="{FF2B5EF4-FFF2-40B4-BE49-F238E27FC236}">
                <a16:creationId xmlns:a16="http://schemas.microsoft.com/office/drawing/2014/main" id="{CD9A069A-194F-4363-9350-66AAA6E92A76}"/>
              </a:ext>
            </a:extLst>
          </p:cNvPr>
          <p:cNvPicPr>
            <a:picLocks noRot="1" noChangeAspect="1"/>
          </p:cNvPicPr>
          <p:nvPr>
            <a:videoFile r:link="rId1"/>
          </p:nvPr>
        </p:nvPicPr>
        <p:blipFill>
          <a:blip r:embed="rId4"/>
          <a:stretch>
            <a:fillRect/>
          </a:stretch>
        </p:blipFill>
        <p:spPr>
          <a:xfrm>
            <a:off x="2279255" y="2711450"/>
            <a:ext cx="4371947" cy="2470150"/>
          </a:xfrm>
          <a:prstGeom prst="rect">
            <a:avLst/>
          </a:prstGeom>
        </p:spPr>
      </p:pic>
    </p:spTree>
    <p:extLst>
      <p:ext uri="{BB962C8B-B14F-4D97-AF65-F5344CB8AC3E}">
        <p14:creationId xmlns:p14="http://schemas.microsoft.com/office/powerpoint/2010/main" val="146018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CF03F-D90F-46EC-A5FF-9E8E73E3BF64}"/>
              </a:ext>
            </a:extLst>
          </p:cNvPr>
          <p:cNvSpPr>
            <a:spLocks noGrp="1"/>
          </p:cNvSpPr>
          <p:nvPr>
            <p:ph type="title"/>
          </p:nvPr>
        </p:nvSpPr>
        <p:spPr/>
        <p:txBody>
          <a:bodyPr/>
          <a:lstStyle/>
          <a:p>
            <a:r>
              <a:rPr lang="nl-NL" noProof="0" dirty="0"/>
              <a:t>Triggerfactormodel</a:t>
            </a:r>
          </a:p>
        </p:txBody>
      </p:sp>
      <p:sp>
        <p:nvSpPr>
          <p:cNvPr id="7" name="Ovaal 6">
            <a:extLst>
              <a:ext uri="{FF2B5EF4-FFF2-40B4-BE49-F238E27FC236}">
                <a16:creationId xmlns:a16="http://schemas.microsoft.com/office/drawing/2014/main" id="{6FFFA7C9-BA73-44E8-A8D1-0AADBB33FE48}"/>
              </a:ext>
            </a:extLst>
          </p:cNvPr>
          <p:cNvSpPr/>
          <p:nvPr/>
        </p:nvSpPr>
        <p:spPr>
          <a:xfrm>
            <a:off x="185936" y="2291919"/>
            <a:ext cx="2677006" cy="19883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634343"/>
              <a:gd name="connsiteY0" fmla="*/ 918067 h 1840950"/>
              <a:gd name="connsiteX1" fmla="*/ 1905000 w 2634343"/>
              <a:gd name="connsiteY1" fmla="*/ 3667 h 1840950"/>
              <a:gd name="connsiteX2" fmla="*/ 2634343 w 2634343"/>
              <a:gd name="connsiteY2" fmla="*/ 1214950 h 1840950"/>
              <a:gd name="connsiteX3" fmla="*/ 1905000 w 2634343"/>
              <a:gd name="connsiteY3" fmla="*/ 1832467 h 1840950"/>
              <a:gd name="connsiteX4" fmla="*/ 0 w 2634343"/>
              <a:gd name="connsiteY4" fmla="*/ 918067 h 1840950"/>
              <a:gd name="connsiteX0" fmla="*/ 42663 w 2677006"/>
              <a:gd name="connsiteY0" fmla="*/ 1065417 h 1988300"/>
              <a:gd name="connsiteX1" fmla="*/ 728464 w 2677006"/>
              <a:gd name="connsiteY1" fmla="*/ 118772 h 1988300"/>
              <a:gd name="connsiteX2" fmla="*/ 1947663 w 2677006"/>
              <a:gd name="connsiteY2" fmla="*/ 151017 h 1988300"/>
              <a:gd name="connsiteX3" fmla="*/ 2677006 w 2677006"/>
              <a:gd name="connsiteY3" fmla="*/ 1362300 h 1988300"/>
              <a:gd name="connsiteX4" fmla="*/ 1947663 w 2677006"/>
              <a:gd name="connsiteY4" fmla="*/ 1979817 h 1988300"/>
              <a:gd name="connsiteX5" fmla="*/ 42663 w 2677006"/>
              <a:gd name="connsiteY5" fmla="*/ 1065417 h 198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006" h="1988300">
                <a:moveTo>
                  <a:pt x="42663" y="1065417"/>
                </a:moveTo>
                <a:cubicBezTo>
                  <a:pt x="-160537" y="755243"/>
                  <a:pt x="410964" y="271172"/>
                  <a:pt x="728464" y="118772"/>
                </a:cubicBezTo>
                <a:cubicBezTo>
                  <a:pt x="1045964" y="-33628"/>
                  <a:pt x="1622906" y="-56238"/>
                  <a:pt x="1947663" y="151017"/>
                </a:cubicBezTo>
                <a:cubicBezTo>
                  <a:pt x="2272420" y="358272"/>
                  <a:pt x="2677006" y="857291"/>
                  <a:pt x="2677006" y="1362300"/>
                </a:cubicBezTo>
                <a:cubicBezTo>
                  <a:pt x="2677006" y="1867309"/>
                  <a:pt x="2386720" y="2029297"/>
                  <a:pt x="1947663" y="1979817"/>
                </a:cubicBezTo>
                <a:cubicBezTo>
                  <a:pt x="1508606" y="1930337"/>
                  <a:pt x="245863" y="1375591"/>
                  <a:pt x="42663" y="106541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Een trigger is een gebeurtenis die radicalisering kan starten of doen versnellen</a:t>
            </a:r>
          </a:p>
          <a:p>
            <a:pPr algn="ctr"/>
            <a:endParaRPr lang="en-GB" dirty="0"/>
          </a:p>
        </p:txBody>
      </p:sp>
      <p:pic>
        <p:nvPicPr>
          <p:cNvPr id="11" name="Tijdelijke aanduiding voor inhoud 7">
            <a:extLst>
              <a:ext uri="{FF2B5EF4-FFF2-40B4-BE49-F238E27FC236}">
                <a16:creationId xmlns:a16="http://schemas.microsoft.com/office/drawing/2014/main" id="{2E2F0625-F525-4D89-B400-299AA2463C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0808" y="288925"/>
            <a:ext cx="5992981" cy="5121275"/>
          </a:xfrm>
        </p:spPr>
      </p:pic>
      <p:sp>
        <p:nvSpPr>
          <p:cNvPr id="13" name="Ovaal 8">
            <a:extLst>
              <a:ext uri="{FF2B5EF4-FFF2-40B4-BE49-F238E27FC236}">
                <a16:creationId xmlns:a16="http://schemas.microsoft.com/office/drawing/2014/main" id="{0FCC5DF5-9D49-475C-A1D8-4DC7837F97DB}"/>
              </a:ext>
            </a:extLst>
          </p:cNvPr>
          <p:cNvSpPr/>
          <p:nvPr/>
        </p:nvSpPr>
        <p:spPr>
          <a:xfrm>
            <a:off x="206827" y="3883314"/>
            <a:ext cx="1931290" cy="2438400"/>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1290" h="2164838">
                <a:moveTo>
                  <a:pt x="80718" y="1274167"/>
                </a:moveTo>
                <a:cubicBezTo>
                  <a:pt x="-72012" y="921701"/>
                  <a:pt x="9632" y="206378"/>
                  <a:pt x="178690" y="50020"/>
                </a:cubicBezTo>
                <a:cubicBezTo>
                  <a:pt x="347748" y="-106338"/>
                  <a:pt x="802969" y="135951"/>
                  <a:pt x="1095069" y="336017"/>
                </a:cubicBezTo>
                <a:cubicBezTo>
                  <a:pt x="1387169" y="536083"/>
                  <a:pt x="1931290" y="745408"/>
                  <a:pt x="1931290" y="1250417"/>
                </a:cubicBezTo>
                <a:cubicBezTo>
                  <a:pt x="1931290" y="1755426"/>
                  <a:pt x="1403498" y="2160859"/>
                  <a:pt x="1095069" y="2164817"/>
                </a:cubicBezTo>
                <a:cubicBezTo>
                  <a:pt x="786640" y="2168775"/>
                  <a:pt x="233448" y="1626633"/>
                  <a:pt x="80718" y="1274167"/>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800" dirty="0"/>
              <a:t>Er zijn triggers op micro, </a:t>
            </a:r>
            <a:r>
              <a:rPr lang="nl-NL" sz="1800" dirty="0" err="1"/>
              <a:t>meso</a:t>
            </a:r>
            <a:r>
              <a:rPr lang="nl-NL" sz="1800" dirty="0"/>
              <a:t> en macro niveau</a:t>
            </a:r>
            <a:endParaRPr lang="en-GB" dirty="0"/>
          </a:p>
        </p:txBody>
      </p:sp>
      <p:sp>
        <p:nvSpPr>
          <p:cNvPr id="3" name="Tekstvak 2">
            <a:extLst>
              <a:ext uri="{FF2B5EF4-FFF2-40B4-BE49-F238E27FC236}">
                <a16:creationId xmlns:a16="http://schemas.microsoft.com/office/drawing/2014/main" id="{1461B5F6-2579-4DA3-80A7-960480F43982}"/>
              </a:ext>
            </a:extLst>
          </p:cNvPr>
          <p:cNvSpPr txBox="1"/>
          <p:nvPr/>
        </p:nvSpPr>
        <p:spPr>
          <a:xfrm>
            <a:off x="7086600" y="5788968"/>
            <a:ext cx="1676400" cy="230832"/>
          </a:xfrm>
          <a:prstGeom prst="rect">
            <a:avLst/>
          </a:prstGeom>
          <a:noFill/>
        </p:spPr>
        <p:txBody>
          <a:bodyPr wrap="square" rtlCol="0">
            <a:spAutoFit/>
          </a:bodyPr>
          <a:lstStyle/>
          <a:p>
            <a:r>
              <a:rPr lang="nl-NL" sz="900" dirty="0"/>
              <a:t>Bron: socialestabiliteit.nl</a:t>
            </a:r>
          </a:p>
        </p:txBody>
      </p:sp>
    </p:spTree>
    <p:extLst>
      <p:ext uri="{BB962C8B-B14F-4D97-AF65-F5344CB8AC3E}">
        <p14:creationId xmlns:p14="http://schemas.microsoft.com/office/powerpoint/2010/main" val="88995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496C037-80BE-4E12-A1BE-F699AADE3343}"/>
              </a:ext>
            </a:extLst>
          </p:cNvPr>
          <p:cNvGraphicFramePr/>
          <p:nvPr>
            <p:extLst>
              <p:ext uri="{D42A27DB-BD31-4B8C-83A1-F6EECF244321}">
                <p14:modId xmlns:p14="http://schemas.microsoft.com/office/powerpoint/2010/main" val="3279242975"/>
              </p:ext>
            </p:extLst>
          </p:nvPr>
        </p:nvGraphicFramePr>
        <p:xfrm>
          <a:off x="685800" y="2590800"/>
          <a:ext cx="8229600" cy="342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nl-NL" noProof="0" dirty="0"/>
              <a:t>Vier types </a:t>
            </a:r>
            <a:r>
              <a:rPr lang="nl-NL" noProof="0" dirty="0" err="1"/>
              <a:t>geradicaliseerden</a:t>
            </a:r>
            <a:endParaRPr lang="nl-NL" noProof="0" dirty="0"/>
          </a:p>
        </p:txBody>
      </p:sp>
      <p:sp>
        <p:nvSpPr>
          <p:cNvPr id="4" name="TextBox 3"/>
          <p:cNvSpPr txBox="1"/>
          <p:nvPr/>
        </p:nvSpPr>
        <p:spPr>
          <a:xfrm>
            <a:off x="1872892" y="4779151"/>
            <a:ext cx="1564984" cy="369332"/>
          </a:xfrm>
          <a:prstGeom prst="rect">
            <a:avLst/>
          </a:prstGeom>
          <a:noFill/>
        </p:spPr>
        <p:txBody>
          <a:bodyPr wrap="square" rtlCol="0">
            <a:spAutoFit/>
          </a:bodyPr>
          <a:lstStyle/>
          <a:p>
            <a:r>
              <a:rPr lang="nl-NL" sz="900" dirty="0">
                <a:solidFill>
                  <a:srgbClr val="6BB1C9">
                    <a:lumMod val="60000"/>
                    <a:lumOff val="40000"/>
                  </a:srgbClr>
                </a:solidFill>
                <a:latin typeface="Calibri"/>
              </a:rPr>
              <a:t>Bron: Feddes, </a:t>
            </a:r>
            <a:r>
              <a:rPr lang="nl-NL" sz="900" dirty="0" err="1">
                <a:solidFill>
                  <a:srgbClr val="6BB1C9">
                    <a:lumMod val="60000"/>
                    <a:lumOff val="40000"/>
                  </a:srgbClr>
                </a:solidFill>
                <a:latin typeface="Calibri"/>
              </a:rPr>
              <a:t>Nickolson</a:t>
            </a:r>
            <a:r>
              <a:rPr lang="nl-NL" sz="900" dirty="0">
                <a:solidFill>
                  <a:srgbClr val="6BB1C9">
                    <a:lumMod val="60000"/>
                    <a:lumOff val="40000"/>
                  </a:srgbClr>
                </a:solidFill>
                <a:latin typeface="Calibri"/>
              </a:rPr>
              <a:t> en Doosje (2015)</a:t>
            </a:r>
          </a:p>
        </p:txBody>
      </p:sp>
      <p:sp>
        <p:nvSpPr>
          <p:cNvPr id="8" name="Ovaal 8">
            <a:extLst>
              <a:ext uri="{FF2B5EF4-FFF2-40B4-BE49-F238E27FC236}">
                <a16:creationId xmlns:a16="http://schemas.microsoft.com/office/drawing/2014/main" id="{561A1D32-38E1-4011-8C38-6227563AAADE}"/>
              </a:ext>
            </a:extLst>
          </p:cNvPr>
          <p:cNvSpPr/>
          <p:nvPr/>
        </p:nvSpPr>
        <p:spPr>
          <a:xfrm>
            <a:off x="228600" y="2244790"/>
            <a:ext cx="2301442" cy="1537174"/>
          </a:xfrm>
          <a:custGeom>
            <a:avLst/>
            <a:gdLst>
              <a:gd name="connsiteX0" fmla="*/ 0 w 3810000"/>
              <a:gd name="connsiteY0" fmla="*/ 914400 h 1828800"/>
              <a:gd name="connsiteX1" fmla="*/ 1905000 w 3810000"/>
              <a:gd name="connsiteY1" fmla="*/ 0 h 1828800"/>
              <a:gd name="connsiteX2" fmla="*/ 3810000 w 3810000"/>
              <a:gd name="connsiteY2" fmla="*/ 914400 h 1828800"/>
              <a:gd name="connsiteX3" fmla="*/ 1905000 w 3810000"/>
              <a:gd name="connsiteY3" fmla="*/ 1828800 h 1828800"/>
              <a:gd name="connsiteX4" fmla="*/ 0 w 3810000"/>
              <a:gd name="connsiteY4" fmla="*/ 914400 h 1828800"/>
              <a:gd name="connsiteX0" fmla="*/ 0 w 2741221"/>
              <a:gd name="connsiteY0" fmla="*/ 914400 h 1828800"/>
              <a:gd name="connsiteX1" fmla="*/ 1905000 w 2741221"/>
              <a:gd name="connsiteY1" fmla="*/ 0 h 1828800"/>
              <a:gd name="connsiteX2" fmla="*/ 2741221 w 2741221"/>
              <a:gd name="connsiteY2" fmla="*/ 914400 h 1828800"/>
              <a:gd name="connsiteX3" fmla="*/ 1905000 w 2741221"/>
              <a:gd name="connsiteY3" fmla="*/ 1828800 h 1828800"/>
              <a:gd name="connsiteX4" fmla="*/ 0 w 2741221"/>
              <a:gd name="connsiteY4" fmla="*/ 914400 h 1828800"/>
              <a:gd name="connsiteX0" fmla="*/ 0 w 1850572"/>
              <a:gd name="connsiteY0" fmla="*/ 938178 h 1828857"/>
              <a:gd name="connsiteX1" fmla="*/ 1014351 w 1850572"/>
              <a:gd name="connsiteY1" fmla="*/ 28 h 1828857"/>
              <a:gd name="connsiteX2" fmla="*/ 1850572 w 1850572"/>
              <a:gd name="connsiteY2" fmla="*/ 914428 h 1828857"/>
              <a:gd name="connsiteX3" fmla="*/ 1014351 w 1850572"/>
              <a:gd name="connsiteY3" fmla="*/ 1828828 h 1828857"/>
              <a:gd name="connsiteX4" fmla="*/ 0 w 1850572"/>
              <a:gd name="connsiteY4" fmla="*/ 938178 h 1828857"/>
              <a:gd name="connsiteX0" fmla="*/ 80718 w 1931290"/>
              <a:gd name="connsiteY0" fmla="*/ 1274167 h 2164838"/>
              <a:gd name="connsiteX1" fmla="*/ 178690 w 1931290"/>
              <a:gd name="connsiteY1" fmla="*/ 50020 h 2164838"/>
              <a:gd name="connsiteX2" fmla="*/ 1095069 w 1931290"/>
              <a:gd name="connsiteY2" fmla="*/ 336017 h 2164838"/>
              <a:gd name="connsiteX3" fmla="*/ 1931290 w 1931290"/>
              <a:gd name="connsiteY3" fmla="*/ 1250417 h 2164838"/>
              <a:gd name="connsiteX4" fmla="*/ 1095069 w 1931290"/>
              <a:gd name="connsiteY4" fmla="*/ 2164817 h 2164838"/>
              <a:gd name="connsiteX5" fmla="*/ 80718 w 1931290"/>
              <a:gd name="connsiteY5" fmla="*/ 1274167 h 2164838"/>
              <a:gd name="connsiteX0" fmla="*/ 80718 w 2370677"/>
              <a:gd name="connsiteY0" fmla="*/ 1269446 h 2162856"/>
              <a:gd name="connsiteX1" fmla="*/ 178690 w 2370677"/>
              <a:gd name="connsiteY1" fmla="*/ 45299 h 2162856"/>
              <a:gd name="connsiteX2" fmla="*/ 1095069 w 2370677"/>
              <a:gd name="connsiteY2" fmla="*/ 331296 h 2162856"/>
              <a:gd name="connsiteX3" fmla="*/ 2370677 w 2370677"/>
              <a:gd name="connsiteY3" fmla="*/ 982120 h 2162856"/>
              <a:gd name="connsiteX4" fmla="*/ 1095069 w 2370677"/>
              <a:gd name="connsiteY4" fmla="*/ 2160096 h 2162856"/>
              <a:gd name="connsiteX5" fmla="*/ 80718 w 2370677"/>
              <a:gd name="connsiteY5" fmla="*/ 1269446 h 2162856"/>
              <a:gd name="connsiteX0" fmla="*/ 58096 w 2348055"/>
              <a:gd name="connsiteY0" fmla="*/ 1269446 h 1734269"/>
              <a:gd name="connsiteX1" fmla="*/ 156068 w 2348055"/>
              <a:gd name="connsiteY1" fmla="*/ 45299 h 1734269"/>
              <a:gd name="connsiteX2" fmla="*/ 1072447 w 2348055"/>
              <a:gd name="connsiteY2" fmla="*/ 331296 h 1734269"/>
              <a:gd name="connsiteX3" fmla="*/ 2348055 w 2348055"/>
              <a:gd name="connsiteY3" fmla="*/ 982120 h 1734269"/>
              <a:gd name="connsiteX4" fmla="*/ 763688 w 2348055"/>
              <a:gd name="connsiteY4" fmla="*/ 1727831 h 1734269"/>
              <a:gd name="connsiteX5" fmla="*/ 58096 w 2348055"/>
              <a:gd name="connsiteY5" fmla="*/ 1269446 h 1734269"/>
              <a:gd name="connsiteX0" fmla="*/ 59829 w 2349788"/>
              <a:gd name="connsiteY0" fmla="*/ 1269446 h 1505625"/>
              <a:gd name="connsiteX1" fmla="*/ 157801 w 2349788"/>
              <a:gd name="connsiteY1" fmla="*/ 45299 h 1505625"/>
              <a:gd name="connsiteX2" fmla="*/ 1074180 w 2349788"/>
              <a:gd name="connsiteY2" fmla="*/ 331296 h 1505625"/>
              <a:gd name="connsiteX3" fmla="*/ 2349788 w 2349788"/>
              <a:gd name="connsiteY3" fmla="*/ 982120 h 1505625"/>
              <a:gd name="connsiteX4" fmla="*/ 789172 w 2349788"/>
              <a:gd name="connsiteY4" fmla="*/ 1485342 h 1505625"/>
              <a:gd name="connsiteX5" fmla="*/ 59829 w 2349788"/>
              <a:gd name="connsiteY5" fmla="*/ 1269446 h 1505625"/>
              <a:gd name="connsiteX0" fmla="*/ 47109 w 2337068"/>
              <a:gd name="connsiteY0" fmla="*/ 1123327 h 1355707"/>
              <a:gd name="connsiteX1" fmla="*/ 180707 w 2337068"/>
              <a:gd name="connsiteY1" fmla="*/ 67868 h 1355707"/>
              <a:gd name="connsiteX2" fmla="*/ 1061460 w 2337068"/>
              <a:gd name="connsiteY2" fmla="*/ 185177 h 1355707"/>
              <a:gd name="connsiteX3" fmla="*/ 2337068 w 2337068"/>
              <a:gd name="connsiteY3" fmla="*/ 836001 h 1355707"/>
              <a:gd name="connsiteX4" fmla="*/ 776452 w 2337068"/>
              <a:gd name="connsiteY4" fmla="*/ 1339223 h 1355707"/>
              <a:gd name="connsiteX5" fmla="*/ 47109 w 2337068"/>
              <a:gd name="connsiteY5" fmla="*/ 1123327 h 1355707"/>
              <a:gd name="connsiteX0" fmla="*/ 47109 w 2301442"/>
              <a:gd name="connsiteY0" fmla="*/ 1116239 h 1364719"/>
              <a:gd name="connsiteX1" fmla="*/ 180707 w 2301442"/>
              <a:gd name="connsiteY1" fmla="*/ 60780 h 1364719"/>
              <a:gd name="connsiteX2" fmla="*/ 1061460 w 2301442"/>
              <a:gd name="connsiteY2" fmla="*/ 178089 h 1364719"/>
              <a:gd name="connsiteX3" fmla="*/ 2301442 w 2301442"/>
              <a:gd name="connsiteY3" fmla="*/ 596967 h 1364719"/>
              <a:gd name="connsiteX4" fmla="*/ 776452 w 2301442"/>
              <a:gd name="connsiteY4" fmla="*/ 1332135 h 1364719"/>
              <a:gd name="connsiteX5" fmla="*/ 47109 w 2301442"/>
              <a:gd name="connsiteY5" fmla="*/ 1116239 h 136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442" h="1364719">
                <a:moveTo>
                  <a:pt x="47109" y="1116239"/>
                </a:moveTo>
                <a:cubicBezTo>
                  <a:pt x="-52182" y="904347"/>
                  <a:pt x="11649" y="217138"/>
                  <a:pt x="180707" y="60780"/>
                </a:cubicBezTo>
                <a:cubicBezTo>
                  <a:pt x="349765" y="-95578"/>
                  <a:pt x="708004" y="88725"/>
                  <a:pt x="1061460" y="178089"/>
                </a:cubicBezTo>
                <a:cubicBezTo>
                  <a:pt x="1414916" y="267453"/>
                  <a:pt x="2301442" y="91958"/>
                  <a:pt x="2301442" y="596967"/>
                </a:cubicBezTo>
                <a:cubicBezTo>
                  <a:pt x="2301442" y="1101976"/>
                  <a:pt x="1152174" y="1245590"/>
                  <a:pt x="776452" y="1332135"/>
                </a:cubicBezTo>
                <a:cubicBezTo>
                  <a:pt x="400730" y="1418680"/>
                  <a:pt x="146400" y="1328132"/>
                  <a:pt x="47109" y="1116239"/>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NL" dirty="0"/>
              <a:t>Er worden 4 types </a:t>
            </a:r>
          </a:p>
          <a:p>
            <a:r>
              <a:rPr lang="nl-NL" dirty="0" err="1"/>
              <a:t>geradicaliseerden</a:t>
            </a:r>
            <a:r>
              <a:rPr lang="nl-NL" dirty="0"/>
              <a:t> onderscheiden</a:t>
            </a:r>
          </a:p>
        </p:txBody>
      </p:sp>
      <p:sp>
        <p:nvSpPr>
          <p:cNvPr id="10" name="Текстово поле 6">
            <a:extLst>
              <a:ext uri="{FF2B5EF4-FFF2-40B4-BE49-F238E27FC236}">
                <a16:creationId xmlns:a16="http://schemas.microsoft.com/office/drawing/2014/main" id="{0797F1C0-4AFB-454E-8110-0AC619E1D45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34001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E15B31A-2002-49A4-854F-1D97B0445B3F}"/>
              </a:ext>
            </a:extLst>
          </p:cNvPr>
          <p:cNvSpPr>
            <a:spLocks noGrp="1"/>
          </p:cNvSpPr>
          <p:nvPr>
            <p:ph type="body" sz="quarter" idx="13"/>
          </p:nvPr>
        </p:nvSpPr>
        <p:spPr/>
        <p:txBody>
          <a:bodyPr/>
          <a:lstStyle/>
          <a:p>
            <a:endParaRPr lang="nl-NL"/>
          </a:p>
        </p:txBody>
      </p:sp>
      <p:sp>
        <p:nvSpPr>
          <p:cNvPr id="3" name="Tijdelijke aanduiding voor datum 2">
            <a:extLst>
              <a:ext uri="{FF2B5EF4-FFF2-40B4-BE49-F238E27FC236}">
                <a16:creationId xmlns:a16="http://schemas.microsoft.com/office/drawing/2014/main" id="{2311BCF5-871A-4665-B60B-62A7C131208C}"/>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C6B61173-0D78-4F9E-93DF-B6A0E9C3DE12}"/>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E54FE79-2B4E-4404-BCD4-3CB15FD80280}"/>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6" name="TextBox 8">
            <a:extLst>
              <a:ext uri="{FF2B5EF4-FFF2-40B4-BE49-F238E27FC236}">
                <a16:creationId xmlns:a16="http://schemas.microsoft.com/office/drawing/2014/main" id="{C129C4CC-00C5-4A91-BE89-823538338E5D}"/>
              </a:ext>
            </a:extLst>
          </p:cNvPr>
          <p:cNvSpPr txBox="1"/>
          <p:nvPr/>
        </p:nvSpPr>
        <p:spPr>
          <a:xfrm>
            <a:off x="527574" y="6016409"/>
            <a:ext cx="3230089" cy="246221"/>
          </a:xfrm>
          <a:prstGeom prst="rect">
            <a:avLst/>
          </a:prstGeom>
          <a:noFill/>
        </p:spPr>
        <p:txBody>
          <a:bodyPr wrap="square" rtlCol="0">
            <a:spAutoFit/>
          </a:bodyPr>
          <a:lstStyle/>
          <a:p>
            <a:r>
              <a:rPr lang="nl-NL" sz="1000" dirty="0">
                <a:solidFill>
                  <a:schemeClr val="tx1">
                    <a:lumMod val="50000"/>
                    <a:lumOff val="50000"/>
                  </a:schemeClr>
                </a:solidFill>
              </a:rPr>
              <a:t>Bron: gebaseerd op Feddes, </a:t>
            </a:r>
            <a:r>
              <a:rPr lang="nl-NL" sz="1000" dirty="0" err="1">
                <a:solidFill>
                  <a:schemeClr val="tx1">
                    <a:lumMod val="50000"/>
                    <a:lumOff val="50000"/>
                  </a:schemeClr>
                </a:solidFill>
              </a:rPr>
              <a:t>Nickolson</a:t>
            </a:r>
            <a:r>
              <a:rPr lang="nl-NL" sz="1000" dirty="0">
                <a:solidFill>
                  <a:schemeClr val="tx1">
                    <a:lumMod val="50000"/>
                    <a:lumOff val="50000"/>
                  </a:schemeClr>
                </a:solidFill>
              </a:rPr>
              <a:t> en Doosje (2015)</a:t>
            </a:r>
          </a:p>
        </p:txBody>
      </p:sp>
      <p:sp>
        <p:nvSpPr>
          <p:cNvPr id="7" name="Rectangle 235">
            <a:extLst>
              <a:ext uri="{FF2B5EF4-FFF2-40B4-BE49-F238E27FC236}">
                <a16:creationId xmlns:a16="http://schemas.microsoft.com/office/drawing/2014/main" id="{FA5B7CBE-ACD5-4368-8B61-0D08B538B7EB}"/>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Identiteitszoekers</a:t>
            </a:r>
          </a:p>
        </p:txBody>
      </p:sp>
      <p:sp>
        <p:nvSpPr>
          <p:cNvPr id="8" name="Rectangle 235">
            <a:extLst>
              <a:ext uri="{FF2B5EF4-FFF2-40B4-BE49-F238E27FC236}">
                <a16:creationId xmlns:a16="http://schemas.microsoft.com/office/drawing/2014/main" id="{5631A4DD-4EB5-4B20-9523-106894EE92D9}"/>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OPLEIDING / SKILLS</a:t>
            </a:r>
          </a:p>
        </p:txBody>
      </p:sp>
      <p:sp>
        <p:nvSpPr>
          <p:cNvPr id="9" name="Rectangle 235">
            <a:extLst>
              <a:ext uri="{FF2B5EF4-FFF2-40B4-BE49-F238E27FC236}">
                <a16:creationId xmlns:a16="http://schemas.microsoft.com/office/drawing/2014/main" id="{DCD46DBF-4C48-4241-A50D-42388BCAD676}"/>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SEXE / LEEFTIJD</a:t>
            </a:r>
          </a:p>
        </p:txBody>
      </p:sp>
      <p:sp>
        <p:nvSpPr>
          <p:cNvPr id="10" name="Rectangle 235">
            <a:extLst>
              <a:ext uri="{FF2B5EF4-FFF2-40B4-BE49-F238E27FC236}">
                <a16:creationId xmlns:a16="http://schemas.microsoft.com/office/drawing/2014/main" id="{A0D92B00-71DB-448C-B6EF-0F0F03B68671}"/>
              </a:ext>
            </a:extLst>
          </p:cNvPr>
          <p:cNvSpPr/>
          <p:nvPr/>
        </p:nvSpPr>
        <p:spPr>
          <a:xfrm>
            <a:off x="685800" y="1600200"/>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INDIVIDUELE KENMERKEN</a:t>
            </a:r>
          </a:p>
        </p:txBody>
      </p:sp>
      <p:sp>
        <p:nvSpPr>
          <p:cNvPr id="11" name="Rectangle 235">
            <a:extLst>
              <a:ext uri="{FF2B5EF4-FFF2-40B4-BE49-F238E27FC236}">
                <a16:creationId xmlns:a16="http://schemas.microsoft.com/office/drawing/2014/main" id="{25E27BEC-2FBB-4A35-872F-B0EB0A0D2641}"/>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Rechtvaardigheidszoeker</a:t>
            </a:r>
          </a:p>
        </p:txBody>
      </p:sp>
      <p:sp>
        <p:nvSpPr>
          <p:cNvPr id="12" name="Rectangle 235">
            <a:extLst>
              <a:ext uri="{FF2B5EF4-FFF2-40B4-BE49-F238E27FC236}">
                <a16:creationId xmlns:a16="http://schemas.microsoft.com/office/drawing/2014/main" id="{870011A6-C224-4797-B658-DDDF966CD79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Sensatiezoeker</a:t>
            </a:r>
          </a:p>
        </p:txBody>
      </p:sp>
      <p:sp>
        <p:nvSpPr>
          <p:cNvPr id="13" name="Rectangle 235">
            <a:extLst>
              <a:ext uri="{FF2B5EF4-FFF2-40B4-BE49-F238E27FC236}">
                <a16:creationId xmlns:a16="http://schemas.microsoft.com/office/drawing/2014/main" id="{E9690875-AE3F-4562-8A9E-6FA13C8184E7}"/>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nl-NL" sz="1400" dirty="0"/>
              <a:t>Zingevingszoeker</a:t>
            </a:r>
          </a:p>
        </p:txBody>
      </p:sp>
      <p:sp>
        <p:nvSpPr>
          <p:cNvPr id="14" name="Rectangle 235">
            <a:extLst>
              <a:ext uri="{FF2B5EF4-FFF2-40B4-BE49-F238E27FC236}">
                <a16:creationId xmlns:a16="http://schemas.microsoft.com/office/drawing/2014/main" id="{3A634342-B978-4080-8933-65F8869D76AD}"/>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TYPES: </a:t>
            </a:r>
          </a:p>
        </p:txBody>
      </p:sp>
      <p:sp>
        <p:nvSpPr>
          <p:cNvPr id="15" name="Rectangle 235">
            <a:extLst>
              <a:ext uri="{FF2B5EF4-FFF2-40B4-BE49-F238E27FC236}">
                <a16:creationId xmlns:a16="http://schemas.microsoft.com/office/drawing/2014/main" id="{B4EFD961-9729-41C1-B202-770C0D5962E6}"/>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t>IDENTITEIT</a:t>
            </a:r>
          </a:p>
        </p:txBody>
      </p:sp>
      <p:sp>
        <p:nvSpPr>
          <p:cNvPr id="16" name="Pijl: rechts 15">
            <a:extLst>
              <a:ext uri="{FF2B5EF4-FFF2-40B4-BE49-F238E27FC236}">
                <a16:creationId xmlns:a16="http://schemas.microsoft.com/office/drawing/2014/main" id="{233CE1E8-4892-4BBD-9FF7-C720BECE57F9}"/>
              </a:ext>
            </a:extLst>
          </p:cNvPr>
          <p:cNvSpPr/>
          <p:nvPr/>
        </p:nvSpPr>
        <p:spPr>
          <a:xfrm>
            <a:off x="3657253" y="4598516"/>
            <a:ext cx="4789890"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nl-NL" sz="1600" dirty="0"/>
              <a:t>FASES van Radicalisering</a:t>
            </a:r>
          </a:p>
          <a:p>
            <a:pPr algn="ctr"/>
            <a:r>
              <a:rPr lang="nl-NL" sz="1400" dirty="0"/>
              <a:t>I. Gevoeligheid  II. Verkenning  III. Lidmaatschap  IV. Actie</a:t>
            </a:r>
          </a:p>
        </p:txBody>
      </p:sp>
      <p:sp>
        <p:nvSpPr>
          <p:cNvPr id="17" name="Rechteraccolade 16">
            <a:extLst>
              <a:ext uri="{FF2B5EF4-FFF2-40B4-BE49-F238E27FC236}">
                <a16:creationId xmlns:a16="http://schemas.microsoft.com/office/drawing/2014/main" id="{4F5FBAAC-713F-4629-BB4F-6B7D8AF53E22}"/>
              </a:ext>
            </a:extLst>
          </p:cNvPr>
          <p:cNvSpPr/>
          <p:nvPr/>
        </p:nvSpPr>
        <p:spPr>
          <a:xfrm>
            <a:off x="3341514" y="1599804"/>
            <a:ext cx="416149" cy="4236614"/>
          </a:xfrm>
          <a:prstGeom prst="rightBrace">
            <a:avLst>
              <a:gd name="adj1" fmla="val 8333"/>
              <a:gd name="adj2" fmla="val 62614"/>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nl-NL" dirty="0"/>
          </a:p>
        </p:txBody>
      </p:sp>
      <p:sp>
        <p:nvSpPr>
          <p:cNvPr id="18" name="Rectangle 235">
            <a:extLst>
              <a:ext uri="{FF2B5EF4-FFF2-40B4-BE49-F238E27FC236}">
                <a16:creationId xmlns:a16="http://schemas.microsoft.com/office/drawing/2014/main" id="{B6A6C5A6-EB82-4CCF-95E7-317B726CDD7D}"/>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MESO NIVEAU</a:t>
            </a:r>
          </a:p>
        </p:txBody>
      </p:sp>
      <p:sp>
        <p:nvSpPr>
          <p:cNvPr id="19" name="Rectangle 235">
            <a:extLst>
              <a:ext uri="{FF2B5EF4-FFF2-40B4-BE49-F238E27FC236}">
                <a16:creationId xmlns:a16="http://schemas.microsoft.com/office/drawing/2014/main" id="{69B1CAB9-2FDC-46EA-B49C-30DD848D3D8E}"/>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t>TRIGGERFACTOREN</a:t>
            </a:r>
          </a:p>
        </p:txBody>
      </p:sp>
      <p:sp>
        <p:nvSpPr>
          <p:cNvPr id="20" name="Rectangle 235">
            <a:extLst>
              <a:ext uri="{FF2B5EF4-FFF2-40B4-BE49-F238E27FC236}">
                <a16:creationId xmlns:a16="http://schemas.microsoft.com/office/drawing/2014/main" id="{E2C43BA4-7F5D-4631-AB07-763AE267956E}"/>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MACRO NIVEAU</a:t>
            </a:r>
          </a:p>
        </p:txBody>
      </p:sp>
      <p:sp>
        <p:nvSpPr>
          <p:cNvPr id="21" name="Rectangle 235">
            <a:extLst>
              <a:ext uri="{FF2B5EF4-FFF2-40B4-BE49-F238E27FC236}">
                <a16:creationId xmlns:a16="http://schemas.microsoft.com/office/drawing/2014/main" id="{BD953AF8-9FA6-4D57-805C-268C451A1A26}"/>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400" dirty="0">
                <a:solidFill>
                  <a:schemeClr val="tx1"/>
                </a:solidFill>
              </a:rPr>
              <a:t>MICRO NIVEAU </a:t>
            </a:r>
          </a:p>
        </p:txBody>
      </p:sp>
      <p:sp>
        <p:nvSpPr>
          <p:cNvPr id="22" name="Pijl: omlaag 21">
            <a:extLst>
              <a:ext uri="{FF2B5EF4-FFF2-40B4-BE49-F238E27FC236}">
                <a16:creationId xmlns:a16="http://schemas.microsoft.com/office/drawing/2014/main" id="{FA9D3FA3-CCB0-4AEA-9566-015E9EB37E24}"/>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3" name="Pijl: omlaag 22">
            <a:extLst>
              <a:ext uri="{FF2B5EF4-FFF2-40B4-BE49-F238E27FC236}">
                <a16:creationId xmlns:a16="http://schemas.microsoft.com/office/drawing/2014/main" id="{BF087104-7BEE-42BA-A7E5-BD776019F6AE}"/>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4" name="Pijl: omlaag 23">
            <a:extLst>
              <a:ext uri="{FF2B5EF4-FFF2-40B4-BE49-F238E27FC236}">
                <a16:creationId xmlns:a16="http://schemas.microsoft.com/office/drawing/2014/main" id="{0A2FE0F7-7911-4A42-911E-5D9C567DC4F7}"/>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5" name="Pijl: omlaag 24">
            <a:extLst>
              <a:ext uri="{FF2B5EF4-FFF2-40B4-BE49-F238E27FC236}">
                <a16:creationId xmlns:a16="http://schemas.microsoft.com/office/drawing/2014/main" id="{BD35D799-5648-4095-A2A4-7154232C27C2}"/>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6" name="Pijl: omlaag 25">
            <a:extLst>
              <a:ext uri="{FF2B5EF4-FFF2-40B4-BE49-F238E27FC236}">
                <a16:creationId xmlns:a16="http://schemas.microsoft.com/office/drawing/2014/main" id="{20ECB909-6FF0-400F-8E62-A15D7316ECED}"/>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7" name="Pijl: omlaag 26">
            <a:extLst>
              <a:ext uri="{FF2B5EF4-FFF2-40B4-BE49-F238E27FC236}">
                <a16:creationId xmlns:a16="http://schemas.microsoft.com/office/drawing/2014/main" id="{1BB33B21-DEBD-4C3B-A662-061E94B6F7A5}"/>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sp>
        <p:nvSpPr>
          <p:cNvPr id="28" name="Pijl: omlaag 27">
            <a:extLst>
              <a:ext uri="{FF2B5EF4-FFF2-40B4-BE49-F238E27FC236}">
                <a16:creationId xmlns:a16="http://schemas.microsoft.com/office/drawing/2014/main" id="{18D04EA4-A875-459D-9F91-626BF7834EBC}"/>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dirty="0"/>
          </a:p>
        </p:txBody>
      </p:sp>
      <p:cxnSp>
        <p:nvCxnSpPr>
          <p:cNvPr id="29" name="Rechte verbindingslijn met pijl 28">
            <a:extLst>
              <a:ext uri="{FF2B5EF4-FFF2-40B4-BE49-F238E27FC236}">
                <a16:creationId xmlns:a16="http://schemas.microsoft.com/office/drawing/2014/main" id="{F362A3D2-7F20-4528-834A-CFE5B821278C}"/>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Rechte verbindingslijn met pijl 29">
            <a:extLst>
              <a:ext uri="{FF2B5EF4-FFF2-40B4-BE49-F238E27FC236}">
                <a16:creationId xmlns:a16="http://schemas.microsoft.com/office/drawing/2014/main" id="{7D9D7960-F0D5-41D9-B6E6-B9BF51CCF946}"/>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Rechte verbindingslijn met pijl 30">
            <a:extLst>
              <a:ext uri="{FF2B5EF4-FFF2-40B4-BE49-F238E27FC236}">
                <a16:creationId xmlns:a16="http://schemas.microsoft.com/office/drawing/2014/main" id="{714180B9-DAA2-4B57-A109-5F94ECA6C5A5}"/>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2" name="Tekstvak 31">
            <a:extLst>
              <a:ext uri="{FF2B5EF4-FFF2-40B4-BE49-F238E27FC236}">
                <a16:creationId xmlns:a16="http://schemas.microsoft.com/office/drawing/2014/main" id="{42EF00F0-74D3-4D4C-8BBB-B9B4726FE724}"/>
              </a:ext>
            </a:extLst>
          </p:cNvPr>
          <p:cNvSpPr txBox="1"/>
          <p:nvPr/>
        </p:nvSpPr>
        <p:spPr>
          <a:xfrm>
            <a:off x="4114800" y="3948507"/>
            <a:ext cx="2765932" cy="523220"/>
          </a:xfrm>
          <a:prstGeom prst="rect">
            <a:avLst/>
          </a:prstGeom>
          <a:noFill/>
        </p:spPr>
        <p:txBody>
          <a:bodyPr wrap="square" rtlCol="0">
            <a:spAutoFit/>
          </a:bodyPr>
          <a:lstStyle/>
          <a:p>
            <a:pPr algn="ctr"/>
            <a:r>
              <a:rPr lang="nl-NL" sz="1400" dirty="0"/>
              <a:t>Ander effect in verschillende fases en bij verschillende mensen</a:t>
            </a:r>
          </a:p>
        </p:txBody>
      </p:sp>
      <p:sp>
        <p:nvSpPr>
          <p:cNvPr id="33" name="Tekstvak 32">
            <a:extLst>
              <a:ext uri="{FF2B5EF4-FFF2-40B4-BE49-F238E27FC236}">
                <a16:creationId xmlns:a16="http://schemas.microsoft.com/office/drawing/2014/main" id="{7DBB2AA2-9429-47C6-B4B7-13340D5C3748}"/>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nl-NL" sz="1400" dirty="0"/>
              <a:t>Persoonlijke ervaring met discriminatie </a:t>
            </a:r>
            <a:endParaRPr lang="en-GB" sz="1400" dirty="0"/>
          </a:p>
          <a:p>
            <a:pPr marL="285750" indent="-285750">
              <a:buFont typeface="Arial" panose="020B0604020202020204" pitchFamily="34" charset="0"/>
              <a:buChar char="•"/>
            </a:pPr>
            <a:r>
              <a:rPr lang="nl-NL" sz="1400" dirty="0"/>
              <a:t>Problemen thuis</a:t>
            </a:r>
          </a:p>
          <a:p>
            <a:pPr marL="285750" indent="-285750">
              <a:buFont typeface="Arial" panose="020B0604020202020204" pitchFamily="34" charset="0"/>
              <a:buChar char="•"/>
            </a:pPr>
            <a:r>
              <a:rPr lang="nl-NL" sz="1400" dirty="0"/>
              <a:t>Nabij sterfgeval</a:t>
            </a:r>
          </a:p>
        </p:txBody>
      </p:sp>
      <p:sp>
        <p:nvSpPr>
          <p:cNvPr id="34" name="Tekstvak 33">
            <a:extLst>
              <a:ext uri="{FF2B5EF4-FFF2-40B4-BE49-F238E27FC236}">
                <a16:creationId xmlns:a16="http://schemas.microsoft.com/office/drawing/2014/main" id="{21C585C6-F10B-4E5E-B9BC-73BB605AC4F6}"/>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nl-NL" sz="1400" dirty="0"/>
              <a:t>Confrontatie met propaganda</a:t>
            </a:r>
          </a:p>
          <a:p>
            <a:pPr marL="285750" indent="-285750">
              <a:buFont typeface="Arial" panose="020B0604020202020204" pitchFamily="34" charset="0"/>
              <a:buChar char="•"/>
            </a:pPr>
            <a:r>
              <a:rPr lang="nl-NL" sz="1400" dirty="0"/>
              <a:t>Deel van radicale groep</a:t>
            </a:r>
          </a:p>
          <a:p>
            <a:pPr marL="285750" indent="-285750">
              <a:buFont typeface="Arial" panose="020B0604020202020204" pitchFamily="34" charset="0"/>
              <a:buChar char="•"/>
            </a:pPr>
            <a:r>
              <a:rPr lang="nl-NL" sz="1400" dirty="0"/>
              <a:t>Onrechtvaardigheid jegens groep</a:t>
            </a:r>
            <a:endParaRPr lang="en-GB" sz="1400" dirty="0"/>
          </a:p>
        </p:txBody>
      </p:sp>
      <p:sp>
        <p:nvSpPr>
          <p:cNvPr id="35" name="Tekstvak 34">
            <a:extLst>
              <a:ext uri="{FF2B5EF4-FFF2-40B4-BE49-F238E27FC236}">
                <a16:creationId xmlns:a16="http://schemas.microsoft.com/office/drawing/2014/main" id="{C33D514D-2A94-41A1-A4CD-1D070930E800}"/>
              </a:ext>
            </a:extLst>
          </p:cNvPr>
          <p:cNvSpPr txBox="1"/>
          <p:nvPr/>
        </p:nvSpPr>
        <p:spPr>
          <a:xfrm>
            <a:off x="6939061" y="3641087"/>
            <a:ext cx="2274499" cy="738664"/>
          </a:xfrm>
          <a:prstGeom prst="rect">
            <a:avLst/>
          </a:prstGeom>
          <a:noFill/>
        </p:spPr>
        <p:txBody>
          <a:bodyPr wrap="square" rtlCol="0">
            <a:spAutoFit/>
          </a:bodyPr>
          <a:lstStyle/>
          <a:p>
            <a:pPr marL="285750" indent="-285750">
              <a:buFont typeface="Arial" panose="020B0604020202020204" pitchFamily="34" charset="0"/>
              <a:buChar char="•"/>
            </a:pPr>
            <a:r>
              <a:rPr lang="nl-NL" sz="1400" dirty="0"/>
              <a:t>Oproep tot actie</a:t>
            </a:r>
          </a:p>
          <a:p>
            <a:pPr marL="285750" indent="-285750">
              <a:buFont typeface="Arial" panose="020B0604020202020204" pitchFamily="34" charset="0"/>
              <a:buChar char="•"/>
            </a:pPr>
            <a:r>
              <a:rPr lang="nl-NL" sz="1400" dirty="0"/>
              <a:t>Overheidsbeleid </a:t>
            </a:r>
            <a:endParaRPr lang="en-GB" sz="1400" dirty="0"/>
          </a:p>
          <a:p>
            <a:pPr marL="285750" indent="-285750">
              <a:buFont typeface="Arial" panose="020B0604020202020204" pitchFamily="34" charset="0"/>
              <a:buChar char="•"/>
            </a:pPr>
            <a:r>
              <a:rPr lang="nl-NL" sz="1400" dirty="0"/>
              <a:t>Geopolitieke acties</a:t>
            </a:r>
          </a:p>
        </p:txBody>
      </p:sp>
      <p:sp>
        <p:nvSpPr>
          <p:cNvPr id="36" name="Title 1">
            <a:extLst>
              <a:ext uri="{FF2B5EF4-FFF2-40B4-BE49-F238E27FC236}">
                <a16:creationId xmlns:a16="http://schemas.microsoft.com/office/drawing/2014/main" id="{DE63CD79-E556-4EC6-B1D2-9A4EEC6BFBEF}"/>
              </a:ext>
            </a:extLst>
          </p:cNvPr>
          <p:cNvSpPr txBox="1">
            <a:spLocks/>
          </p:cNvSpPr>
          <p:nvPr/>
        </p:nvSpPr>
        <p:spPr>
          <a:xfrm>
            <a:off x="1176361" y="294104"/>
            <a:ext cx="6312575" cy="6858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200" dirty="0">
                <a:solidFill>
                  <a:srgbClr val="0BA7DF"/>
                </a:solidFill>
                <a:ea typeface="Verdana" pitchFamily="34" charset="0"/>
              </a:rPr>
              <a:t>Triggerfactormodel</a:t>
            </a:r>
          </a:p>
        </p:txBody>
      </p:sp>
      <p:sp>
        <p:nvSpPr>
          <p:cNvPr id="37" name="Tekstvak 36">
            <a:extLst>
              <a:ext uri="{FF2B5EF4-FFF2-40B4-BE49-F238E27FC236}">
                <a16:creationId xmlns:a16="http://schemas.microsoft.com/office/drawing/2014/main" id="{7110810C-B9A5-4C48-B9E7-42BCFDE4DC6E}"/>
              </a:ext>
            </a:extLst>
          </p:cNvPr>
          <p:cNvSpPr txBox="1"/>
          <p:nvPr/>
        </p:nvSpPr>
        <p:spPr>
          <a:xfrm>
            <a:off x="2342223" y="1087927"/>
            <a:ext cx="5519800" cy="369332"/>
          </a:xfrm>
          <a:prstGeom prst="rect">
            <a:avLst/>
          </a:prstGeom>
          <a:noFill/>
        </p:spPr>
        <p:txBody>
          <a:bodyPr wrap="square" rtlCol="0">
            <a:spAutoFit/>
          </a:bodyPr>
          <a:lstStyle/>
          <a:p>
            <a:r>
              <a:rPr lang="nl-NL" dirty="0"/>
              <a:t>Op verschillende niveaus doen zich triggerfactoren voor</a:t>
            </a:r>
          </a:p>
        </p:txBody>
      </p:sp>
      <p:sp>
        <p:nvSpPr>
          <p:cNvPr id="38" name="Ovaal 37">
            <a:extLst>
              <a:ext uri="{FF2B5EF4-FFF2-40B4-BE49-F238E27FC236}">
                <a16:creationId xmlns:a16="http://schemas.microsoft.com/office/drawing/2014/main" id="{8092B5FC-E224-4596-B02B-23627F76D657}"/>
              </a:ext>
            </a:extLst>
          </p:cNvPr>
          <p:cNvSpPr/>
          <p:nvPr/>
        </p:nvSpPr>
        <p:spPr>
          <a:xfrm>
            <a:off x="2004766" y="5343161"/>
            <a:ext cx="1219200"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39" name="Текстово поле 6">
            <a:extLst>
              <a:ext uri="{FF2B5EF4-FFF2-40B4-BE49-F238E27FC236}">
                <a16:creationId xmlns:a16="http://schemas.microsoft.com/office/drawing/2014/main" id="{D4333589-ED21-4314-8B22-E9DCED2ED00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40" name="Ovaal 39">
            <a:extLst>
              <a:ext uri="{FF2B5EF4-FFF2-40B4-BE49-F238E27FC236}">
                <a16:creationId xmlns:a16="http://schemas.microsoft.com/office/drawing/2014/main" id="{01857443-2621-4492-A4D8-BA8A6CD09A61}"/>
              </a:ext>
            </a:extLst>
          </p:cNvPr>
          <p:cNvSpPr/>
          <p:nvPr/>
        </p:nvSpPr>
        <p:spPr>
          <a:xfrm>
            <a:off x="1393000" y="4885236"/>
            <a:ext cx="1219200"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1" name="Ovaal 40">
            <a:extLst>
              <a:ext uri="{FF2B5EF4-FFF2-40B4-BE49-F238E27FC236}">
                <a16:creationId xmlns:a16="http://schemas.microsoft.com/office/drawing/2014/main" id="{5385ECFA-5C0B-474F-AA57-687C5E157CFE}"/>
              </a:ext>
            </a:extLst>
          </p:cNvPr>
          <p:cNvSpPr/>
          <p:nvPr/>
        </p:nvSpPr>
        <p:spPr>
          <a:xfrm>
            <a:off x="7081890" y="2468407"/>
            <a:ext cx="1692709"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42" name="Ovaal 41">
            <a:extLst>
              <a:ext uri="{FF2B5EF4-FFF2-40B4-BE49-F238E27FC236}">
                <a16:creationId xmlns:a16="http://schemas.microsoft.com/office/drawing/2014/main" id="{58385ACD-80C3-4B25-B3B7-BD94719C39C0}"/>
              </a:ext>
            </a:extLst>
          </p:cNvPr>
          <p:cNvSpPr/>
          <p:nvPr/>
        </p:nvSpPr>
        <p:spPr>
          <a:xfrm>
            <a:off x="7045779" y="3063242"/>
            <a:ext cx="1692709" cy="634738"/>
          </a:xfrm>
          <a:prstGeom prst="ellipse">
            <a:avLst/>
          </a:prstGeom>
          <a:noFill/>
          <a:ln w="31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21592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grpId="0" nodeType="withEffect">
                                  <p:stCondLst>
                                    <p:cond delay="5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29"/>
                                        </p:tgtEl>
                                        <p:attrNameLst>
                                          <p:attrName>style.visibility</p:attrName>
                                        </p:attrNameLst>
                                      </p:cBhvr>
                                      <p:to>
                                        <p:strVal val="hidden"/>
                                      </p:to>
                                    </p:set>
                                  </p:childTnLst>
                                </p:cTn>
                              </p:par>
                              <p:par>
                                <p:cTn id="28" presetID="1" presetClass="entr"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xit"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5"/>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2" presetClass="entr" presetSubtype="1"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0-#ppt_h/2"/>
                                          </p:val>
                                        </p:tav>
                                        <p:tav tm="100000">
                                          <p:val>
                                            <p:strVal val="#ppt_y"/>
                                          </p:val>
                                        </p:tav>
                                      </p:tavLst>
                                    </p:anim>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3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2000" fill="hold"/>
                                        <p:tgtEl>
                                          <p:spTgt spid="16"/>
                                        </p:tgtEl>
                                        <p:attrNameLst>
                                          <p:attrName>ppt_x</p:attrName>
                                        </p:attrNameLst>
                                      </p:cBhvr>
                                      <p:tavLst>
                                        <p:tav tm="0">
                                          <p:val>
                                            <p:strVal val="0-#ppt_w/2"/>
                                          </p:val>
                                        </p:tav>
                                        <p:tav tm="100000">
                                          <p:val>
                                            <p:strVal val="#ppt_x"/>
                                          </p:val>
                                        </p:tav>
                                      </p:tavLst>
                                    </p:anim>
                                    <p:anim calcmode="lin" valueType="num">
                                      <p:cBhvr additive="base">
                                        <p:cTn id="73"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par>
                                <p:cTn id="108" presetID="1" presetClass="exit" presetSubtype="0" fill="hold" grpId="1" nodeType="withEffect">
                                  <p:stCondLst>
                                    <p:cond delay="0"/>
                                  </p:stCondLst>
                                  <p:childTnLst>
                                    <p:set>
                                      <p:cBhvr>
                                        <p:cTn id="109" dur="1" fill="hold">
                                          <p:stCondLst>
                                            <p:cond delay="0"/>
                                          </p:stCondLst>
                                        </p:cTn>
                                        <p:tgtEl>
                                          <p:spTgt spid="40"/>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p:bldP spid="33" grpId="0"/>
      <p:bldP spid="33" grpId="1"/>
      <p:bldP spid="34" grpId="0"/>
      <p:bldP spid="34" grpId="1"/>
      <p:bldP spid="35" grpId="0"/>
      <p:bldP spid="35" grpId="1"/>
      <p:bldP spid="37" grpId="0"/>
      <p:bldP spid="37" grpId="1"/>
      <p:bldP spid="38" grpId="0" animBg="1"/>
      <p:bldP spid="40" grpId="0" animBg="1"/>
      <p:bldP spid="40" grpId="1"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B0AB7-233A-4676-BA17-FEE841194837}"/>
              </a:ext>
            </a:extLst>
          </p:cNvPr>
          <p:cNvSpPr>
            <a:spLocks noGrp="1"/>
          </p:cNvSpPr>
          <p:nvPr>
            <p:ph type="title"/>
          </p:nvPr>
        </p:nvSpPr>
        <p:spPr/>
        <p:txBody>
          <a:bodyPr/>
          <a:lstStyle/>
          <a:p>
            <a:r>
              <a:rPr lang="nl-NL" dirty="0"/>
              <a:t>3. Narratieven en i</a:t>
            </a:r>
            <a:r>
              <a:rPr lang="nl-NL" noProof="0" dirty="0" err="1"/>
              <a:t>dentiteit</a:t>
            </a:r>
            <a:endParaRPr lang="nl-NL" dirty="0"/>
          </a:p>
        </p:txBody>
      </p:sp>
      <p:sp>
        <p:nvSpPr>
          <p:cNvPr id="4" name="Tijdelijke aanduiding voor datum 3">
            <a:extLst>
              <a:ext uri="{FF2B5EF4-FFF2-40B4-BE49-F238E27FC236}">
                <a16:creationId xmlns:a16="http://schemas.microsoft.com/office/drawing/2014/main" id="{B77FBDED-44AF-46FC-81C4-7F0FB80A40C4}"/>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BE1D3D89-8D0B-429A-9F2C-FBA2F79C4DED}"/>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A4B17765-29AB-4680-9B33-D4C9D83E3555}"/>
              </a:ext>
            </a:extLst>
          </p:cNvPr>
          <p:cNvSpPr>
            <a:spLocks noGrp="1"/>
          </p:cNvSpPr>
          <p:nvPr>
            <p:ph type="sldNum" sz="quarter" idx="12"/>
          </p:nvPr>
        </p:nvSpPr>
        <p:spPr/>
        <p:txBody>
          <a:bodyPr/>
          <a:lstStyle/>
          <a:p>
            <a:fld id="{CB318F78-A315-46C9-8B3F-2431B4397D31}" type="slidenum">
              <a:rPr lang="en-US" smtClean="0"/>
              <a:t>24</a:t>
            </a:fld>
            <a:endParaRPr lang="en-US" dirty="0"/>
          </a:p>
        </p:txBody>
      </p:sp>
      <p:pic>
        <p:nvPicPr>
          <p:cNvPr id="7" name="Picture 4" descr="Candy zonnebril - Grijs">
            <a:extLst>
              <a:ext uri="{FF2B5EF4-FFF2-40B4-BE49-F238E27FC236}">
                <a16:creationId xmlns:a16="http://schemas.microsoft.com/office/drawing/2014/main" id="{A65D5287-0159-4C19-AB8B-876A59E4AB5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20" b="24418"/>
          <a:stretch/>
        </p:blipFill>
        <p:spPr bwMode="auto">
          <a:xfrm>
            <a:off x="5943598" y="3942143"/>
            <a:ext cx="1866901"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EDC7901-B334-4E9E-A857-3ADA4E1B68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26" b="26532"/>
          <a:stretch/>
        </p:blipFill>
        <p:spPr bwMode="auto">
          <a:xfrm>
            <a:off x="5913118" y="2176827"/>
            <a:ext cx="18669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 контейнер 5">
            <a:extLst>
              <a:ext uri="{FF2B5EF4-FFF2-40B4-BE49-F238E27FC236}">
                <a16:creationId xmlns:a16="http://schemas.microsoft.com/office/drawing/2014/main" id="{4C4F24E3-2A89-4B30-AD72-8F89E9CF8F2F}"/>
              </a:ext>
            </a:extLst>
          </p:cNvPr>
          <p:cNvSpPr txBox="1">
            <a:spLocks/>
          </p:cNvSpPr>
          <p:nvPr/>
        </p:nvSpPr>
        <p:spPr>
          <a:xfrm>
            <a:off x="685800" y="2494347"/>
            <a:ext cx="4495798" cy="375405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000" b="1" dirty="0"/>
              <a:t>Identiteit </a:t>
            </a:r>
            <a:r>
              <a:rPr lang="nl-NL" sz="2000" dirty="0"/>
              <a:t>als psychologisch construct</a:t>
            </a:r>
          </a:p>
          <a:p>
            <a:pPr marL="0" indent="0">
              <a:spcAft>
                <a:spcPts val="600"/>
              </a:spcAft>
              <a:buNone/>
            </a:pPr>
            <a:r>
              <a:rPr lang="nl-NL" sz="2000" i="1" dirty="0"/>
              <a:t>Persoonlijke</a:t>
            </a:r>
            <a:r>
              <a:rPr lang="nl-NL" sz="2000" dirty="0"/>
              <a:t> identiteit:</a:t>
            </a:r>
          </a:p>
          <a:p>
            <a:pPr>
              <a:spcAft>
                <a:spcPts val="600"/>
              </a:spcAft>
            </a:pPr>
            <a:r>
              <a:rPr lang="nl-NL" sz="2000" dirty="0"/>
              <a:t>Wie ben ik? Wat kan ik? </a:t>
            </a:r>
          </a:p>
          <a:p>
            <a:pPr>
              <a:spcAft>
                <a:spcPts val="600"/>
              </a:spcAft>
            </a:pPr>
            <a:r>
              <a:rPr lang="nl-NL" sz="2000" dirty="0"/>
              <a:t>Wat wil ik? Wat doe ik?</a:t>
            </a:r>
          </a:p>
          <a:p>
            <a:pPr>
              <a:spcAft>
                <a:spcPts val="600"/>
              </a:spcAft>
            </a:pPr>
            <a:r>
              <a:rPr lang="nl-NL" sz="2000" dirty="0"/>
              <a:t>Wie ben ik voor anderen?</a:t>
            </a:r>
          </a:p>
          <a:p>
            <a:pPr marL="0" indent="0">
              <a:lnSpc>
                <a:spcPct val="150000"/>
              </a:lnSpc>
              <a:buNone/>
            </a:pPr>
            <a:r>
              <a:rPr lang="nl-NL" sz="2000" i="1" dirty="0"/>
              <a:t>Sociale</a:t>
            </a:r>
            <a:r>
              <a:rPr lang="nl-NL" sz="2000" dirty="0"/>
              <a:t> identiteit</a:t>
            </a:r>
          </a:p>
          <a:p>
            <a:r>
              <a:rPr lang="nl-NL" sz="2000" dirty="0"/>
              <a:t>Waar hoor ik bij?</a:t>
            </a:r>
          </a:p>
        </p:txBody>
      </p:sp>
      <p:sp>
        <p:nvSpPr>
          <p:cNvPr id="10" name="Tekstvak 8">
            <a:extLst>
              <a:ext uri="{FF2B5EF4-FFF2-40B4-BE49-F238E27FC236}">
                <a16:creationId xmlns:a16="http://schemas.microsoft.com/office/drawing/2014/main" id="{EFB90E8F-8C41-4F1B-B77E-0DF27588A0BD}"/>
              </a:ext>
            </a:extLst>
          </p:cNvPr>
          <p:cNvSpPr txBox="1"/>
          <p:nvPr/>
        </p:nvSpPr>
        <p:spPr>
          <a:xfrm>
            <a:off x="5943598" y="3480339"/>
            <a:ext cx="2297017" cy="300082"/>
          </a:xfrm>
          <a:prstGeom prst="rect">
            <a:avLst/>
          </a:prstGeom>
          <a:noFill/>
        </p:spPr>
        <p:txBody>
          <a:bodyPr wrap="square" rtlCol="0">
            <a:spAutoFit/>
          </a:bodyPr>
          <a:lstStyle/>
          <a:p>
            <a:r>
              <a:rPr lang="en-GB" sz="1350" dirty="0" err="1"/>
              <a:t>Perspectief</a:t>
            </a:r>
            <a:r>
              <a:rPr lang="en-GB" sz="1350" dirty="0"/>
              <a:t> op de </a:t>
            </a:r>
            <a:r>
              <a:rPr lang="en-GB" sz="1350" dirty="0" err="1"/>
              <a:t>wereld</a:t>
            </a:r>
            <a:endParaRPr lang="en-GB" sz="1350" dirty="0"/>
          </a:p>
        </p:txBody>
      </p:sp>
      <p:sp>
        <p:nvSpPr>
          <p:cNvPr id="11" name="Tekstvak 10">
            <a:extLst>
              <a:ext uri="{FF2B5EF4-FFF2-40B4-BE49-F238E27FC236}">
                <a16:creationId xmlns:a16="http://schemas.microsoft.com/office/drawing/2014/main" id="{6F0EBA90-B68F-4186-84A3-B1E55597C680}"/>
              </a:ext>
            </a:extLst>
          </p:cNvPr>
          <p:cNvSpPr txBox="1"/>
          <p:nvPr/>
        </p:nvSpPr>
        <p:spPr>
          <a:xfrm>
            <a:off x="6152509" y="4846709"/>
            <a:ext cx="1879194" cy="184666"/>
          </a:xfrm>
          <a:prstGeom prst="rect">
            <a:avLst/>
          </a:prstGeom>
          <a:noFill/>
        </p:spPr>
        <p:txBody>
          <a:bodyPr wrap="square">
            <a:spAutoFit/>
          </a:bodyPr>
          <a:lstStyle/>
          <a:p>
            <a:r>
              <a:rPr lang="en-GB" sz="600" i="1" dirty="0">
                <a:solidFill>
                  <a:schemeClr val="bg1">
                    <a:lumMod val="65000"/>
                  </a:schemeClr>
                </a:solidFill>
              </a:rPr>
              <a:t>Image source: www.partyzonnebrillen.nl</a:t>
            </a:r>
            <a:endParaRPr lang="nl-NL" sz="600" i="1" dirty="0">
              <a:solidFill>
                <a:schemeClr val="bg1">
                  <a:lumMod val="65000"/>
                </a:schemeClr>
              </a:solidFill>
            </a:endParaRPr>
          </a:p>
        </p:txBody>
      </p:sp>
      <p:sp>
        <p:nvSpPr>
          <p:cNvPr id="12" name="Tekstvak 11">
            <a:extLst>
              <a:ext uri="{FF2B5EF4-FFF2-40B4-BE49-F238E27FC236}">
                <a16:creationId xmlns:a16="http://schemas.microsoft.com/office/drawing/2014/main" id="{4A6BAE58-EC7D-46D8-96EF-5AC138968B05}"/>
              </a:ext>
            </a:extLst>
          </p:cNvPr>
          <p:cNvSpPr txBox="1"/>
          <p:nvPr/>
        </p:nvSpPr>
        <p:spPr>
          <a:xfrm>
            <a:off x="1741168" y="5728451"/>
            <a:ext cx="5105400" cy="400110"/>
          </a:xfrm>
          <a:prstGeom prst="rect">
            <a:avLst/>
          </a:prstGeom>
          <a:noFill/>
        </p:spPr>
        <p:txBody>
          <a:bodyPr wrap="square">
            <a:spAutoFit/>
          </a:bodyPr>
          <a:lstStyle/>
          <a:p>
            <a:r>
              <a:rPr lang="en-GB" sz="2000" dirty="0">
                <a:solidFill>
                  <a:schemeClr val="tx1">
                    <a:lumMod val="75000"/>
                    <a:lumOff val="25000"/>
                  </a:schemeClr>
                </a:solidFill>
              </a:rPr>
              <a:t>Continue </a:t>
            </a:r>
            <a:r>
              <a:rPr lang="en-GB" sz="2000" dirty="0" err="1">
                <a:solidFill>
                  <a:schemeClr val="tx1">
                    <a:lumMod val="75000"/>
                    <a:lumOff val="25000"/>
                  </a:schemeClr>
                </a:solidFill>
              </a:rPr>
              <a:t>interactie</a:t>
            </a:r>
            <a:r>
              <a:rPr lang="en-GB" sz="2000" dirty="0">
                <a:solidFill>
                  <a:schemeClr val="tx1">
                    <a:lumMod val="75000"/>
                    <a:lumOff val="25000"/>
                  </a:schemeClr>
                </a:solidFill>
              </a:rPr>
              <a:t> </a:t>
            </a:r>
            <a:r>
              <a:rPr lang="en-GB" sz="2000" dirty="0" err="1">
                <a:solidFill>
                  <a:schemeClr val="tx1">
                    <a:lumMod val="75000"/>
                    <a:lumOff val="25000"/>
                  </a:schemeClr>
                </a:solidFill>
              </a:rPr>
              <a:t>tussen</a:t>
            </a:r>
            <a:r>
              <a:rPr lang="en-GB" sz="2000" dirty="0">
                <a:solidFill>
                  <a:schemeClr val="tx1">
                    <a:lumMod val="75000"/>
                    <a:lumOff val="25000"/>
                  </a:schemeClr>
                </a:solidFill>
              </a:rPr>
              <a:t> </a:t>
            </a:r>
            <a:r>
              <a:rPr lang="en-GB" sz="2000" dirty="0" err="1">
                <a:solidFill>
                  <a:schemeClr val="tx1">
                    <a:lumMod val="75000"/>
                    <a:lumOff val="25000"/>
                  </a:schemeClr>
                </a:solidFill>
              </a:rPr>
              <a:t>aanleg</a:t>
            </a:r>
            <a:r>
              <a:rPr lang="en-GB" sz="2000" dirty="0">
                <a:solidFill>
                  <a:schemeClr val="tx1">
                    <a:lumMod val="75000"/>
                    <a:lumOff val="25000"/>
                  </a:schemeClr>
                </a:solidFill>
              </a:rPr>
              <a:t> </a:t>
            </a:r>
            <a:r>
              <a:rPr lang="en-GB" sz="2000" dirty="0" err="1">
                <a:solidFill>
                  <a:schemeClr val="tx1">
                    <a:lumMod val="75000"/>
                    <a:lumOff val="25000"/>
                  </a:schemeClr>
                </a:solidFill>
              </a:rPr>
              <a:t>en</a:t>
            </a:r>
            <a:r>
              <a:rPr lang="en-GB" sz="2000" dirty="0">
                <a:solidFill>
                  <a:schemeClr val="tx1">
                    <a:lumMod val="75000"/>
                    <a:lumOff val="25000"/>
                  </a:schemeClr>
                </a:solidFill>
              </a:rPr>
              <a:t> </a:t>
            </a:r>
            <a:r>
              <a:rPr lang="en-GB" sz="2000" dirty="0" err="1">
                <a:solidFill>
                  <a:schemeClr val="tx1">
                    <a:lumMod val="75000"/>
                    <a:lumOff val="25000"/>
                  </a:schemeClr>
                </a:solidFill>
              </a:rPr>
              <a:t>omgeving</a:t>
            </a:r>
            <a:endParaRPr lang="en-GB" sz="2000" dirty="0">
              <a:solidFill>
                <a:schemeClr val="tx1">
                  <a:lumMod val="75000"/>
                  <a:lumOff val="25000"/>
                </a:schemeClr>
              </a:solidFill>
            </a:endParaRPr>
          </a:p>
        </p:txBody>
      </p:sp>
      <p:sp>
        <p:nvSpPr>
          <p:cNvPr id="13" name="Текстово поле 11">
            <a:extLst>
              <a:ext uri="{FF2B5EF4-FFF2-40B4-BE49-F238E27FC236}">
                <a16:creationId xmlns:a16="http://schemas.microsoft.com/office/drawing/2014/main" id="{77851941-BC63-4343-A1B1-E755E632C83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18379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6CDEBB0B-BAAC-4E47-AF7D-37D795F0CB8B}"/>
              </a:ext>
            </a:extLst>
          </p:cNvPr>
          <p:cNvSpPr txBox="1"/>
          <p:nvPr/>
        </p:nvSpPr>
        <p:spPr>
          <a:xfrm>
            <a:off x="685800" y="2146249"/>
            <a:ext cx="7876592" cy="4154984"/>
          </a:xfrm>
          <a:prstGeom prst="rect">
            <a:avLst/>
          </a:prstGeom>
          <a:noFill/>
          <a:scene3d>
            <a:camera prst="orthographicFront">
              <a:rot lat="0" lon="0" rev="0"/>
            </a:camera>
            <a:lightRig rig="threePt" dir="t"/>
          </a:scene3d>
        </p:spPr>
        <p:txBody>
          <a:bodyPr wrap="square" rtlCol="0">
            <a:spAutoFit/>
          </a:bodyPr>
          <a:lstStyle/>
          <a:p>
            <a:pPr algn="ctr"/>
            <a:r>
              <a:rPr lang="en-GB" sz="4400" dirty="0" err="1">
                <a:solidFill>
                  <a:srgbClr val="0070C0"/>
                </a:solidFill>
              </a:rPr>
              <a:t>Cultuur</a:t>
            </a:r>
            <a:r>
              <a:rPr lang="en-GB" sz="4400" dirty="0">
                <a:solidFill>
                  <a:srgbClr val="0070C0"/>
                </a:solidFill>
              </a:rPr>
              <a:t> </a:t>
            </a:r>
            <a:r>
              <a:rPr lang="en-GB" sz="4400" dirty="0" err="1">
                <a:solidFill>
                  <a:srgbClr val="0070C0"/>
                </a:solidFill>
              </a:rPr>
              <a:t>en</a:t>
            </a:r>
            <a:endParaRPr lang="en-GB" sz="4400" dirty="0">
              <a:solidFill>
                <a:srgbClr val="0070C0"/>
              </a:solidFill>
            </a:endParaRPr>
          </a:p>
          <a:p>
            <a:pPr algn="ctr"/>
            <a:endParaRPr lang="en-GB" sz="4400" dirty="0">
              <a:solidFill>
                <a:srgbClr val="0070C0"/>
              </a:solidFill>
            </a:endParaRPr>
          </a:p>
          <a:p>
            <a:pPr algn="ctr"/>
            <a:endParaRPr lang="en-GB" sz="4400" dirty="0">
              <a:solidFill>
                <a:srgbClr val="0070C0"/>
              </a:solidFill>
            </a:endParaRPr>
          </a:p>
          <a:p>
            <a:pPr algn="ctr"/>
            <a:endParaRPr lang="en-GB" sz="4400" dirty="0">
              <a:solidFill>
                <a:srgbClr val="0070C0"/>
              </a:solidFill>
            </a:endParaRPr>
          </a:p>
          <a:p>
            <a:pPr algn="ctr"/>
            <a:endParaRPr lang="en-GB" sz="4400" dirty="0">
              <a:solidFill>
                <a:srgbClr val="0070C0"/>
              </a:solidFill>
            </a:endParaRPr>
          </a:p>
          <a:p>
            <a:pPr algn="ctr"/>
            <a:r>
              <a:rPr lang="en-GB" sz="4400" dirty="0" err="1">
                <a:solidFill>
                  <a:srgbClr val="0070C0"/>
                </a:solidFill>
              </a:rPr>
              <a:t>bredere</a:t>
            </a:r>
            <a:r>
              <a:rPr lang="en-GB" sz="4400" dirty="0">
                <a:solidFill>
                  <a:srgbClr val="0070C0"/>
                </a:solidFill>
              </a:rPr>
              <a:t> context</a:t>
            </a:r>
          </a:p>
        </p:txBody>
      </p:sp>
      <p:graphicFrame>
        <p:nvGraphicFramePr>
          <p:cNvPr id="12" name="Diagram 11">
            <a:extLst>
              <a:ext uri="{FF2B5EF4-FFF2-40B4-BE49-F238E27FC236}">
                <a16:creationId xmlns:a16="http://schemas.microsoft.com/office/drawing/2014/main" id="{2FF2E3FB-2E25-4EBA-A199-A568C2363153}"/>
              </a:ext>
            </a:extLst>
          </p:cNvPr>
          <p:cNvGraphicFramePr/>
          <p:nvPr>
            <p:extLst>
              <p:ext uri="{D42A27DB-BD31-4B8C-83A1-F6EECF244321}">
                <p14:modId xmlns:p14="http://schemas.microsoft.com/office/powerpoint/2010/main" val="4007988862"/>
              </p:ext>
            </p:extLst>
          </p:nvPr>
        </p:nvGraphicFramePr>
        <p:xfrm>
          <a:off x="2686268" y="2948071"/>
          <a:ext cx="4180402" cy="2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B99E1452-6DCD-4D50-A915-55A4274BEE7E}"/>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3" name="Pijl: links/rechts 2">
            <a:extLst>
              <a:ext uri="{FF2B5EF4-FFF2-40B4-BE49-F238E27FC236}">
                <a16:creationId xmlns:a16="http://schemas.microsoft.com/office/drawing/2014/main" id="{DE02E9AB-7A29-419C-9E11-C75CF54011FE}"/>
              </a:ext>
            </a:extLst>
          </p:cNvPr>
          <p:cNvSpPr/>
          <p:nvPr/>
        </p:nvSpPr>
        <p:spPr>
          <a:xfrm>
            <a:off x="2505452" y="4281249"/>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Pijl: links/rechts 3">
            <a:extLst>
              <a:ext uri="{FF2B5EF4-FFF2-40B4-BE49-F238E27FC236}">
                <a16:creationId xmlns:a16="http://schemas.microsoft.com/office/drawing/2014/main" id="{291DCF71-B9F8-4683-B640-3184EA43209A}"/>
              </a:ext>
            </a:extLst>
          </p:cNvPr>
          <p:cNvSpPr/>
          <p:nvPr/>
        </p:nvSpPr>
        <p:spPr>
          <a:xfrm rot="4557724">
            <a:off x="5053657" y="3064476"/>
            <a:ext cx="581934" cy="190583"/>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Pijl: links/rechts 4">
            <a:extLst>
              <a:ext uri="{FF2B5EF4-FFF2-40B4-BE49-F238E27FC236}">
                <a16:creationId xmlns:a16="http://schemas.microsoft.com/office/drawing/2014/main" id="{37AF1879-AD94-4A58-B42E-8C9ECB29A5A3}"/>
              </a:ext>
            </a:extLst>
          </p:cNvPr>
          <p:cNvSpPr/>
          <p:nvPr/>
        </p:nvSpPr>
        <p:spPr>
          <a:xfrm>
            <a:off x="3682766" y="5052026"/>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Pijl: links/rechts 14">
            <a:extLst>
              <a:ext uri="{FF2B5EF4-FFF2-40B4-BE49-F238E27FC236}">
                <a16:creationId xmlns:a16="http://schemas.microsoft.com/office/drawing/2014/main" id="{E868AD14-2956-40E6-8117-5F081FDF5191}"/>
              </a:ext>
            </a:extLst>
          </p:cNvPr>
          <p:cNvSpPr/>
          <p:nvPr/>
        </p:nvSpPr>
        <p:spPr>
          <a:xfrm rot="3339704">
            <a:off x="6073684" y="518357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Pijl: links/rechts 16">
            <a:extLst>
              <a:ext uri="{FF2B5EF4-FFF2-40B4-BE49-F238E27FC236}">
                <a16:creationId xmlns:a16="http://schemas.microsoft.com/office/drawing/2014/main" id="{FA08B369-75D7-4C86-8B42-DEB7BADBDFF9}"/>
              </a:ext>
            </a:extLst>
          </p:cNvPr>
          <p:cNvSpPr/>
          <p:nvPr/>
        </p:nvSpPr>
        <p:spPr>
          <a:xfrm>
            <a:off x="6477000" y="403051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Pijl: links/rechts 18">
            <a:extLst>
              <a:ext uri="{FF2B5EF4-FFF2-40B4-BE49-F238E27FC236}">
                <a16:creationId xmlns:a16="http://schemas.microsoft.com/office/drawing/2014/main" id="{47380726-3963-436B-93A6-FA4BAA3934D4}"/>
              </a:ext>
            </a:extLst>
          </p:cNvPr>
          <p:cNvSpPr/>
          <p:nvPr/>
        </p:nvSpPr>
        <p:spPr>
          <a:xfrm rot="2199970">
            <a:off x="2671920" y="3605304"/>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Pijl: links/rechts 19">
            <a:extLst>
              <a:ext uri="{FF2B5EF4-FFF2-40B4-BE49-F238E27FC236}">
                <a16:creationId xmlns:a16="http://schemas.microsoft.com/office/drawing/2014/main" id="{F20FB990-6799-483E-BF03-7A86148EC4A8}"/>
              </a:ext>
            </a:extLst>
          </p:cNvPr>
          <p:cNvSpPr/>
          <p:nvPr/>
        </p:nvSpPr>
        <p:spPr>
          <a:xfrm>
            <a:off x="4568780" y="427803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Заглавие 8">
            <a:extLst>
              <a:ext uri="{FF2B5EF4-FFF2-40B4-BE49-F238E27FC236}">
                <a16:creationId xmlns:a16="http://schemas.microsoft.com/office/drawing/2014/main" id="{23BB6273-7C2D-438A-A338-50595729D877}"/>
              </a:ext>
            </a:extLst>
          </p:cNvPr>
          <p:cNvSpPr>
            <a:spLocks noGrp="1"/>
          </p:cNvSpPr>
          <p:nvPr>
            <p:ph type="title"/>
          </p:nvPr>
        </p:nvSpPr>
        <p:spPr/>
        <p:txBody>
          <a:bodyPr/>
          <a:lstStyle/>
          <a:p>
            <a:r>
              <a:rPr lang="nl-NL" noProof="0" dirty="0"/>
              <a:t>Narratieven en identiteit</a:t>
            </a:r>
          </a:p>
        </p:txBody>
      </p:sp>
      <p:sp>
        <p:nvSpPr>
          <p:cNvPr id="13" name="Текстово поле 11">
            <a:extLst>
              <a:ext uri="{FF2B5EF4-FFF2-40B4-BE49-F238E27FC236}">
                <a16:creationId xmlns:a16="http://schemas.microsoft.com/office/drawing/2014/main" id="{12E62AFF-FBCD-4D15-9EA8-ABA9E19A830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5412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5" grpId="0" animBg="1"/>
      <p:bldP spid="15" grpId="0" animBg="1"/>
      <p:bldP spid="17"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Narratieven en Identiteit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7010400" y="5791200"/>
            <a:ext cx="1422400" cy="365125"/>
          </a:xfrm>
        </p:spPr>
        <p:txBody>
          <a:bodyPr/>
          <a:lstStyle/>
          <a:p>
            <a:r>
              <a:rPr lang="en-US" dirty="0">
                <a:solidFill>
                  <a:prstClr val="white"/>
                </a:solidFill>
                <a:latin typeface="Calibri"/>
              </a:rPr>
              <a:t>Source: Ted.com</a:t>
            </a:r>
          </a:p>
        </p:txBody>
      </p:sp>
      <p:pic>
        <p:nvPicPr>
          <p:cNvPr id="1026" name="Picture 2" descr="Chimamanda Ngozi Adichie: The danger of a single story ...">
            <a:extLst>
              <a:ext uri="{FF2B5EF4-FFF2-40B4-BE49-F238E27FC236}">
                <a16:creationId xmlns:a16="http://schemas.microsoft.com/office/drawing/2014/main" id="{FD3B200C-8A87-4EB0-A396-E448526D6F5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99744" y="2420240"/>
            <a:ext cx="3533056" cy="198734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D370F2A-2F15-48BD-8AE1-8D684330D2B9}"/>
              </a:ext>
            </a:extLst>
          </p:cNvPr>
          <p:cNvSpPr txBox="1"/>
          <p:nvPr/>
        </p:nvSpPr>
        <p:spPr>
          <a:xfrm>
            <a:off x="7261883" y="3413912"/>
            <a:ext cx="1116249" cy="507831"/>
          </a:xfrm>
          <a:prstGeom prst="rect">
            <a:avLst/>
          </a:prstGeom>
          <a:noFill/>
        </p:spPr>
        <p:txBody>
          <a:bodyPr wrap="square" rtlCol="0">
            <a:spAutoFit/>
          </a:bodyPr>
          <a:lstStyle/>
          <a:p>
            <a:r>
              <a:rPr lang="en-GB" sz="1350" dirty="0" err="1">
                <a:solidFill>
                  <a:schemeClr val="accent5">
                    <a:lumMod val="50000"/>
                  </a:schemeClr>
                </a:solidFill>
              </a:rPr>
              <a:t>Chimimanda</a:t>
            </a:r>
            <a:r>
              <a:rPr lang="en-GB" sz="1350" dirty="0">
                <a:solidFill>
                  <a:schemeClr val="accent5">
                    <a:lumMod val="50000"/>
                  </a:schemeClr>
                </a:solidFill>
              </a:rPr>
              <a:t> Adichie</a:t>
            </a:r>
          </a:p>
        </p:txBody>
      </p:sp>
      <p:sp>
        <p:nvSpPr>
          <p:cNvPr id="3" name="Tekstvak 2">
            <a:extLst>
              <a:ext uri="{FF2B5EF4-FFF2-40B4-BE49-F238E27FC236}">
                <a16:creationId xmlns:a16="http://schemas.microsoft.com/office/drawing/2014/main" id="{1F4E8274-AFD2-49D0-A660-E1A43D95ECB6}"/>
              </a:ext>
            </a:extLst>
          </p:cNvPr>
          <p:cNvSpPr txBox="1"/>
          <p:nvPr/>
        </p:nvSpPr>
        <p:spPr>
          <a:xfrm>
            <a:off x="673100" y="2420240"/>
            <a:ext cx="4171976" cy="715581"/>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GB" dirty="0">
                <a:solidFill>
                  <a:schemeClr val="accent4">
                    <a:lumMod val="50000"/>
                  </a:schemeClr>
                </a:solidFill>
              </a:rPr>
              <a:t>Wat </a:t>
            </a:r>
            <a:r>
              <a:rPr lang="en-GB" dirty="0" err="1">
                <a:solidFill>
                  <a:schemeClr val="accent4">
                    <a:lumMod val="50000"/>
                  </a:schemeClr>
                </a:solidFill>
              </a:rPr>
              <a:t>doen</a:t>
            </a:r>
            <a:r>
              <a:rPr lang="en-GB" dirty="0">
                <a:solidFill>
                  <a:schemeClr val="accent4">
                    <a:lumMod val="50000"/>
                  </a:schemeClr>
                </a:solidFill>
              </a:rPr>
              <a:t> </a:t>
            </a:r>
            <a:r>
              <a:rPr lang="en-GB" dirty="0" err="1">
                <a:solidFill>
                  <a:schemeClr val="accent4">
                    <a:lumMod val="50000"/>
                  </a:schemeClr>
                </a:solidFill>
              </a:rPr>
              <a:t>verhalen</a:t>
            </a:r>
            <a:r>
              <a:rPr lang="en-GB" dirty="0">
                <a:solidFill>
                  <a:schemeClr val="accent4">
                    <a:lumMod val="50000"/>
                  </a:schemeClr>
                </a:solidFill>
              </a:rPr>
              <a:t> met </a:t>
            </a:r>
            <a:r>
              <a:rPr lang="en-GB" dirty="0" err="1">
                <a:solidFill>
                  <a:schemeClr val="accent4">
                    <a:lumMod val="50000"/>
                  </a:schemeClr>
                </a:solidFill>
              </a:rPr>
              <a:t>identiteit</a:t>
            </a:r>
            <a:r>
              <a:rPr lang="en-GB" dirty="0">
                <a:solidFill>
                  <a:schemeClr val="accent4">
                    <a:lumMod val="50000"/>
                  </a:schemeClr>
                </a:solidFill>
              </a:rPr>
              <a:t>?</a:t>
            </a:r>
          </a:p>
          <a:p>
            <a:endParaRPr lang="en-GB" sz="1350" dirty="0"/>
          </a:p>
        </p:txBody>
      </p:sp>
      <p:sp>
        <p:nvSpPr>
          <p:cNvPr id="7" name="Текстово поле 11">
            <a:extLst>
              <a:ext uri="{FF2B5EF4-FFF2-40B4-BE49-F238E27FC236}">
                <a16:creationId xmlns:a16="http://schemas.microsoft.com/office/drawing/2014/main" id="{FBD2BCD9-611B-4251-A2E5-12AFE97DAC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3733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Narratieven en Identiteit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7010400" y="5791200"/>
            <a:ext cx="1422400" cy="365125"/>
          </a:xfrm>
        </p:spPr>
        <p:txBody>
          <a:bodyPr/>
          <a:lstStyle/>
          <a:p>
            <a:r>
              <a:rPr lang="en-US" dirty="0">
                <a:solidFill>
                  <a:prstClr val="white"/>
                </a:solidFill>
                <a:latin typeface="Calibri"/>
              </a:rPr>
              <a:t>Source: Ted.com</a:t>
            </a:r>
          </a:p>
        </p:txBody>
      </p:sp>
      <p:pic>
        <p:nvPicPr>
          <p:cNvPr id="7" name="Onlinemedia 6" title="The danger of a single story | Chimamanda Ngozi Adichie">
            <a:hlinkClick r:id="" action="ppaction://media"/>
            <a:extLst>
              <a:ext uri="{FF2B5EF4-FFF2-40B4-BE49-F238E27FC236}">
                <a16:creationId xmlns:a16="http://schemas.microsoft.com/office/drawing/2014/main" id="{BC166413-4AA9-44C1-AADD-700243FADA13}"/>
              </a:ext>
            </a:extLst>
          </p:cNvPr>
          <p:cNvPicPr>
            <a:picLocks noRot="1" noChangeAspect="1"/>
          </p:cNvPicPr>
          <p:nvPr>
            <a:videoFile r:link="rId1"/>
          </p:nvPr>
        </p:nvPicPr>
        <p:blipFill>
          <a:blip r:embed="rId4"/>
          <a:stretch>
            <a:fillRect/>
          </a:stretch>
        </p:blipFill>
        <p:spPr>
          <a:xfrm>
            <a:off x="760710" y="2209800"/>
            <a:ext cx="7644950" cy="4319397"/>
          </a:xfrm>
          <a:prstGeom prst="rect">
            <a:avLst/>
          </a:prstGeom>
        </p:spPr>
      </p:pic>
      <p:sp>
        <p:nvSpPr>
          <p:cNvPr id="5" name="Текстово поле 11">
            <a:extLst>
              <a:ext uri="{FF2B5EF4-FFF2-40B4-BE49-F238E27FC236}">
                <a16:creationId xmlns:a16="http://schemas.microsoft.com/office/drawing/2014/main" id="{F4E151B1-A275-455B-B3DA-ACDFCC5CD7C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7000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Narratieven en Identiteit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a:xfrm>
            <a:off x="7010400" y="5791200"/>
            <a:ext cx="1422400" cy="365125"/>
          </a:xfrm>
        </p:spPr>
        <p:txBody>
          <a:bodyPr/>
          <a:lstStyle/>
          <a:p>
            <a:r>
              <a:rPr lang="en-US" dirty="0">
                <a:solidFill>
                  <a:prstClr val="white"/>
                </a:solidFill>
                <a:latin typeface="Calibri"/>
              </a:rPr>
              <a:t>Source: Ted.com</a:t>
            </a:r>
          </a:p>
        </p:txBody>
      </p:sp>
      <p:pic>
        <p:nvPicPr>
          <p:cNvPr id="1026" name="Picture 2" descr="Chimamanda Ngozi Adichie: The danger of a single story ...">
            <a:hlinkClick r:id="rId3"/>
            <a:extLst>
              <a:ext uri="{FF2B5EF4-FFF2-40B4-BE49-F238E27FC236}">
                <a16:creationId xmlns:a16="http://schemas.microsoft.com/office/drawing/2014/main" id="{FD3B200C-8A87-4EB0-A396-E448526D6F5B}"/>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899744" y="2420240"/>
            <a:ext cx="3533056" cy="198734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D370F2A-2F15-48BD-8AE1-8D684330D2B9}"/>
              </a:ext>
            </a:extLst>
          </p:cNvPr>
          <p:cNvSpPr txBox="1"/>
          <p:nvPr/>
        </p:nvSpPr>
        <p:spPr>
          <a:xfrm>
            <a:off x="7261883" y="3413912"/>
            <a:ext cx="1116249" cy="507831"/>
          </a:xfrm>
          <a:prstGeom prst="rect">
            <a:avLst/>
          </a:prstGeom>
          <a:noFill/>
        </p:spPr>
        <p:txBody>
          <a:bodyPr wrap="square" rtlCol="0">
            <a:spAutoFit/>
          </a:bodyPr>
          <a:lstStyle/>
          <a:p>
            <a:r>
              <a:rPr lang="en-GB" sz="1350" dirty="0" err="1">
                <a:solidFill>
                  <a:schemeClr val="accent5">
                    <a:lumMod val="50000"/>
                  </a:schemeClr>
                </a:solidFill>
              </a:rPr>
              <a:t>Chimimanda</a:t>
            </a:r>
            <a:r>
              <a:rPr lang="en-GB" sz="1350" dirty="0">
                <a:solidFill>
                  <a:schemeClr val="accent5">
                    <a:lumMod val="50000"/>
                  </a:schemeClr>
                </a:solidFill>
              </a:rPr>
              <a:t> Adichie</a:t>
            </a:r>
          </a:p>
        </p:txBody>
      </p:sp>
      <p:sp>
        <p:nvSpPr>
          <p:cNvPr id="3" name="Tekstvak 2">
            <a:extLst>
              <a:ext uri="{FF2B5EF4-FFF2-40B4-BE49-F238E27FC236}">
                <a16:creationId xmlns:a16="http://schemas.microsoft.com/office/drawing/2014/main" id="{1F4E8274-AFD2-49D0-A660-E1A43D95ECB6}"/>
              </a:ext>
            </a:extLst>
          </p:cNvPr>
          <p:cNvSpPr txBox="1"/>
          <p:nvPr/>
        </p:nvSpPr>
        <p:spPr>
          <a:xfrm>
            <a:off x="673100" y="2420240"/>
            <a:ext cx="4171976" cy="2377574"/>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GB" dirty="0">
                <a:solidFill>
                  <a:schemeClr val="accent4">
                    <a:lumMod val="50000"/>
                  </a:schemeClr>
                </a:solidFill>
              </a:rPr>
              <a:t>Wat </a:t>
            </a:r>
            <a:r>
              <a:rPr lang="en-GB" dirty="0" err="1">
                <a:solidFill>
                  <a:schemeClr val="accent4">
                    <a:lumMod val="50000"/>
                  </a:schemeClr>
                </a:solidFill>
              </a:rPr>
              <a:t>doen</a:t>
            </a:r>
            <a:r>
              <a:rPr lang="en-GB" dirty="0">
                <a:solidFill>
                  <a:schemeClr val="accent4">
                    <a:lumMod val="50000"/>
                  </a:schemeClr>
                </a:solidFill>
              </a:rPr>
              <a:t> </a:t>
            </a:r>
            <a:r>
              <a:rPr lang="en-GB" dirty="0" err="1">
                <a:solidFill>
                  <a:schemeClr val="accent4">
                    <a:lumMod val="50000"/>
                  </a:schemeClr>
                </a:solidFill>
              </a:rPr>
              <a:t>verhalen</a:t>
            </a:r>
            <a:r>
              <a:rPr lang="en-GB" dirty="0">
                <a:solidFill>
                  <a:schemeClr val="accent4">
                    <a:lumMod val="50000"/>
                  </a:schemeClr>
                </a:solidFill>
              </a:rPr>
              <a:t> met </a:t>
            </a:r>
            <a:r>
              <a:rPr lang="en-GB" dirty="0" err="1">
                <a:solidFill>
                  <a:schemeClr val="accent4">
                    <a:lumMod val="50000"/>
                  </a:schemeClr>
                </a:solidFill>
              </a:rPr>
              <a:t>identiteit</a:t>
            </a:r>
            <a:r>
              <a:rPr lang="en-GB" dirty="0">
                <a:solidFill>
                  <a:schemeClr val="accent4">
                    <a:lumMod val="50000"/>
                  </a:schemeClr>
                </a:solidFill>
              </a:rPr>
              <a:t>?</a:t>
            </a:r>
          </a:p>
          <a:p>
            <a:pPr marL="214313" indent="-214313">
              <a:lnSpc>
                <a:spcPct val="150000"/>
              </a:lnSpc>
              <a:buFont typeface="Arial" panose="020B0604020202020204" pitchFamily="34" charset="0"/>
              <a:buChar char="•"/>
            </a:pPr>
            <a:r>
              <a:rPr lang="en-GB" dirty="0" err="1">
                <a:solidFill>
                  <a:schemeClr val="accent4">
                    <a:lumMod val="50000"/>
                  </a:schemeClr>
                </a:solidFill>
              </a:rPr>
              <a:t>Bedenk</a:t>
            </a:r>
            <a:r>
              <a:rPr lang="en-GB" dirty="0">
                <a:solidFill>
                  <a:schemeClr val="accent4">
                    <a:lumMod val="50000"/>
                  </a:schemeClr>
                </a:solidFill>
              </a:rPr>
              <a:t> </a:t>
            </a:r>
            <a:r>
              <a:rPr lang="en-GB" dirty="0" err="1">
                <a:solidFill>
                  <a:schemeClr val="accent4">
                    <a:lumMod val="50000"/>
                  </a:schemeClr>
                </a:solidFill>
              </a:rPr>
              <a:t>voorbeelden</a:t>
            </a:r>
            <a:r>
              <a:rPr lang="en-GB" dirty="0">
                <a:solidFill>
                  <a:schemeClr val="accent4">
                    <a:lumMod val="50000"/>
                  </a:schemeClr>
                </a:solidFill>
              </a:rPr>
              <a:t> van </a:t>
            </a:r>
            <a:r>
              <a:rPr lang="en-GB" dirty="0" err="1">
                <a:solidFill>
                  <a:schemeClr val="accent4">
                    <a:lumMod val="50000"/>
                  </a:schemeClr>
                </a:solidFill>
              </a:rPr>
              <a:t>negatieve</a:t>
            </a:r>
            <a:r>
              <a:rPr lang="en-GB" dirty="0">
                <a:solidFill>
                  <a:schemeClr val="accent4">
                    <a:lumMod val="50000"/>
                  </a:schemeClr>
                </a:solidFill>
              </a:rPr>
              <a:t> </a:t>
            </a:r>
            <a:r>
              <a:rPr lang="en-GB" dirty="0" err="1">
                <a:solidFill>
                  <a:schemeClr val="accent4">
                    <a:lumMod val="50000"/>
                  </a:schemeClr>
                </a:solidFill>
              </a:rPr>
              <a:t>verhalen</a:t>
            </a:r>
            <a:r>
              <a:rPr lang="en-GB" dirty="0">
                <a:solidFill>
                  <a:schemeClr val="accent4">
                    <a:lumMod val="50000"/>
                  </a:schemeClr>
                </a:solidFill>
              </a:rPr>
              <a:t> in </a:t>
            </a:r>
            <a:r>
              <a:rPr lang="en-GB" dirty="0" err="1">
                <a:solidFill>
                  <a:schemeClr val="accent4">
                    <a:lumMod val="50000"/>
                  </a:schemeClr>
                </a:solidFill>
              </a:rPr>
              <a:t>relatie</a:t>
            </a:r>
            <a:r>
              <a:rPr lang="en-GB" dirty="0">
                <a:solidFill>
                  <a:schemeClr val="accent4">
                    <a:lumMod val="50000"/>
                  </a:schemeClr>
                </a:solidFill>
              </a:rPr>
              <a:t> tot </a:t>
            </a:r>
            <a:r>
              <a:rPr lang="en-GB" dirty="0" err="1">
                <a:solidFill>
                  <a:schemeClr val="accent4">
                    <a:lumMod val="50000"/>
                  </a:schemeClr>
                </a:solidFill>
              </a:rPr>
              <a:t>radicalisering</a:t>
            </a:r>
            <a:endParaRPr lang="en-GB" dirty="0">
              <a:solidFill>
                <a:schemeClr val="accent4">
                  <a:lumMod val="50000"/>
                </a:schemeClr>
              </a:solidFill>
            </a:endParaRPr>
          </a:p>
          <a:p>
            <a:pPr marL="214313" indent="-214313">
              <a:lnSpc>
                <a:spcPct val="150000"/>
              </a:lnSpc>
              <a:buFont typeface="Arial" panose="020B0604020202020204" pitchFamily="34" charset="0"/>
              <a:buChar char="•"/>
            </a:pPr>
            <a:r>
              <a:rPr lang="en-GB" dirty="0">
                <a:solidFill>
                  <a:schemeClr val="accent4">
                    <a:lumMod val="50000"/>
                  </a:schemeClr>
                </a:solidFill>
              </a:rPr>
              <a:t>Hoe </a:t>
            </a:r>
            <a:r>
              <a:rPr lang="en-GB" dirty="0" err="1">
                <a:solidFill>
                  <a:schemeClr val="accent4">
                    <a:lumMod val="50000"/>
                  </a:schemeClr>
                </a:solidFill>
              </a:rPr>
              <a:t>kun</a:t>
            </a:r>
            <a:r>
              <a:rPr lang="en-GB" dirty="0">
                <a:solidFill>
                  <a:schemeClr val="accent4">
                    <a:lumMod val="50000"/>
                  </a:schemeClr>
                </a:solidFill>
              </a:rPr>
              <a:t> je narratieven op </a:t>
            </a:r>
            <a:r>
              <a:rPr lang="en-GB" dirty="0" err="1">
                <a:solidFill>
                  <a:schemeClr val="accent4">
                    <a:lumMod val="50000"/>
                  </a:schemeClr>
                </a:solidFill>
              </a:rPr>
              <a:t>een</a:t>
            </a:r>
            <a:r>
              <a:rPr lang="en-GB" dirty="0">
                <a:solidFill>
                  <a:schemeClr val="accent4">
                    <a:lumMod val="50000"/>
                  </a:schemeClr>
                </a:solidFill>
              </a:rPr>
              <a:t> </a:t>
            </a:r>
            <a:r>
              <a:rPr lang="en-GB" dirty="0" err="1">
                <a:solidFill>
                  <a:schemeClr val="accent4">
                    <a:lumMod val="50000"/>
                  </a:schemeClr>
                </a:solidFill>
              </a:rPr>
              <a:t>positieve</a:t>
            </a:r>
            <a:r>
              <a:rPr lang="en-GB" dirty="0">
                <a:solidFill>
                  <a:schemeClr val="accent4">
                    <a:lumMod val="50000"/>
                  </a:schemeClr>
                </a:solidFill>
              </a:rPr>
              <a:t> </a:t>
            </a:r>
            <a:r>
              <a:rPr lang="en-GB" dirty="0" err="1">
                <a:solidFill>
                  <a:schemeClr val="accent4">
                    <a:lumMod val="50000"/>
                  </a:schemeClr>
                </a:solidFill>
              </a:rPr>
              <a:t>manier</a:t>
            </a:r>
            <a:r>
              <a:rPr lang="en-GB" dirty="0">
                <a:solidFill>
                  <a:schemeClr val="accent4">
                    <a:lumMod val="50000"/>
                  </a:schemeClr>
                </a:solidFill>
              </a:rPr>
              <a:t> </a:t>
            </a:r>
            <a:r>
              <a:rPr lang="en-GB" dirty="0" err="1">
                <a:solidFill>
                  <a:schemeClr val="accent4">
                    <a:lumMod val="50000"/>
                  </a:schemeClr>
                </a:solidFill>
              </a:rPr>
              <a:t>gebruiken</a:t>
            </a:r>
            <a:r>
              <a:rPr lang="en-GB" dirty="0">
                <a:solidFill>
                  <a:schemeClr val="accent4">
                    <a:lumMod val="50000"/>
                  </a:schemeClr>
                </a:solidFill>
              </a:rPr>
              <a:t>?</a:t>
            </a:r>
          </a:p>
          <a:p>
            <a:endParaRPr lang="en-GB" sz="1350" dirty="0"/>
          </a:p>
        </p:txBody>
      </p:sp>
      <p:sp>
        <p:nvSpPr>
          <p:cNvPr id="7" name="Текстово поле 11">
            <a:extLst>
              <a:ext uri="{FF2B5EF4-FFF2-40B4-BE49-F238E27FC236}">
                <a16:creationId xmlns:a16="http://schemas.microsoft.com/office/drawing/2014/main" id="{2841C87A-FEFF-4F71-9A6F-C295B085C3F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1346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nl-NL" noProof="0" dirty="0"/>
              <a:t>Narratieven en identiteit</a:t>
            </a:r>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29</a:t>
            </a:fld>
            <a:endParaRPr lang="en-US" dirty="0"/>
          </a:p>
        </p:txBody>
      </p:sp>
      <p:sp>
        <p:nvSpPr>
          <p:cNvPr id="11" name="Tekstvak 8">
            <a:extLst>
              <a:ext uri="{FF2B5EF4-FFF2-40B4-BE49-F238E27FC236}">
                <a16:creationId xmlns:a16="http://schemas.microsoft.com/office/drawing/2014/main" id="{C39E0B0E-E756-4E4E-8365-0375A462A94A}"/>
              </a:ext>
            </a:extLst>
          </p:cNvPr>
          <p:cNvSpPr txBox="1"/>
          <p:nvPr/>
        </p:nvSpPr>
        <p:spPr>
          <a:xfrm>
            <a:off x="5179199" y="5054683"/>
            <a:ext cx="3119398" cy="646331"/>
          </a:xfrm>
          <a:prstGeom prst="rect">
            <a:avLst/>
          </a:prstGeom>
          <a:noFill/>
        </p:spPr>
        <p:txBody>
          <a:bodyPr wrap="square" rtlCol="0">
            <a:spAutoFit/>
          </a:bodyPr>
          <a:lstStyle/>
          <a:p>
            <a:pPr algn="ctr"/>
            <a:r>
              <a:rPr lang="en-GB" dirty="0"/>
              <a:t>“Van hard </a:t>
            </a:r>
            <a:r>
              <a:rPr lang="en-GB" dirty="0" err="1"/>
              <a:t>werken</a:t>
            </a:r>
            <a:r>
              <a:rPr lang="en-GB" dirty="0"/>
              <a:t> </a:t>
            </a:r>
            <a:r>
              <a:rPr lang="en-GB" dirty="0" err="1"/>
              <a:t>gaat</a:t>
            </a:r>
            <a:r>
              <a:rPr lang="en-GB" dirty="0"/>
              <a:t> </a:t>
            </a:r>
            <a:r>
              <a:rPr lang="en-GB" dirty="0" err="1"/>
              <a:t>niemand</a:t>
            </a:r>
            <a:r>
              <a:rPr lang="en-GB" dirty="0"/>
              <a:t> </a:t>
            </a:r>
            <a:r>
              <a:rPr lang="en-GB" dirty="0" err="1"/>
              <a:t>dood</a:t>
            </a:r>
            <a:r>
              <a:rPr lang="en-GB" dirty="0"/>
              <a:t>”</a:t>
            </a:r>
            <a:endParaRPr lang="en-GB" sz="1050" dirty="0"/>
          </a:p>
        </p:txBody>
      </p:sp>
      <p:pic>
        <p:nvPicPr>
          <p:cNvPr id="8" name="Grafik 2">
            <a:extLst>
              <a:ext uri="{FF2B5EF4-FFF2-40B4-BE49-F238E27FC236}">
                <a16:creationId xmlns:a16="http://schemas.microsoft.com/office/drawing/2014/main" id="{5173EDD6-4B0C-4E20-B5B6-A24DB0B06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141" y="2377496"/>
            <a:ext cx="3093456" cy="2433291"/>
          </a:xfrm>
          <a:prstGeom prst="rect">
            <a:avLst/>
          </a:prstGeom>
        </p:spPr>
      </p:pic>
      <p:sp>
        <p:nvSpPr>
          <p:cNvPr id="9" name="Textfeld 12">
            <a:extLst>
              <a:ext uri="{FF2B5EF4-FFF2-40B4-BE49-F238E27FC236}">
                <a16:creationId xmlns:a16="http://schemas.microsoft.com/office/drawing/2014/main" id="{7EB35F70-B819-4E03-983D-E33E83F780F7}"/>
              </a:ext>
            </a:extLst>
          </p:cNvPr>
          <p:cNvSpPr txBox="1"/>
          <p:nvPr/>
        </p:nvSpPr>
        <p:spPr>
          <a:xfrm>
            <a:off x="5989869" y="4787327"/>
            <a:ext cx="1524000" cy="215444"/>
          </a:xfrm>
          <a:prstGeom prst="rect">
            <a:avLst/>
          </a:prstGeom>
          <a:noFill/>
        </p:spPr>
        <p:txBody>
          <a:bodyPr wrap="square">
            <a:spAutoFit/>
          </a:bodyPr>
          <a:lstStyle/>
          <a:p>
            <a:r>
              <a:rPr lang="de-AT" sz="800" i="1" dirty="0">
                <a:solidFill>
                  <a:schemeClr val="bg1">
                    <a:lumMod val="50000"/>
                  </a:schemeClr>
                </a:solidFill>
              </a:rPr>
              <a:t>Source: www.shutterstock.com</a:t>
            </a:r>
          </a:p>
        </p:txBody>
      </p:sp>
      <p:sp>
        <p:nvSpPr>
          <p:cNvPr id="10" name="Текстово поле 11">
            <a:extLst>
              <a:ext uri="{FF2B5EF4-FFF2-40B4-BE49-F238E27FC236}">
                <a16:creationId xmlns:a16="http://schemas.microsoft.com/office/drawing/2014/main" id="{21EBFFB0-2788-4BC2-9C44-72D7ACDB5E1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
        <p:nvSpPr>
          <p:cNvPr id="12" name="Tijdelijke aanduiding voor inhoud 2">
            <a:extLst>
              <a:ext uri="{FF2B5EF4-FFF2-40B4-BE49-F238E27FC236}">
                <a16:creationId xmlns:a16="http://schemas.microsoft.com/office/drawing/2014/main" id="{CE3B9343-3B73-4061-BFC7-18BA4EA7FBFC}"/>
              </a:ext>
            </a:extLst>
          </p:cNvPr>
          <p:cNvSpPr>
            <a:spLocks noGrp="1"/>
          </p:cNvSpPr>
          <p:nvPr>
            <p:ph idx="1"/>
          </p:nvPr>
        </p:nvSpPr>
        <p:spPr>
          <a:xfrm>
            <a:off x="685800" y="2571751"/>
            <a:ext cx="4343400" cy="2800349"/>
          </a:xfrm>
        </p:spPr>
        <p:txBody>
          <a:bodyPr/>
          <a:lstStyle/>
          <a:p>
            <a:r>
              <a:rPr lang="nl-NL" dirty="0" err="1"/>
              <a:t>Narratieven</a:t>
            </a:r>
            <a:r>
              <a:rPr lang="nl-NL" dirty="0"/>
              <a:t> helpen</a:t>
            </a:r>
          </a:p>
          <a:p>
            <a:pPr lvl="1"/>
            <a:r>
              <a:rPr lang="nl-NL" sz="1600" dirty="0"/>
              <a:t>je de wereld te begrijpen </a:t>
            </a:r>
          </a:p>
          <a:p>
            <a:pPr lvl="1"/>
            <a:r>
              <a:rPr lang="nl-NL" sz="1600" dirty="0"/>
              <a:t>te weten hoe je je erin moet gedragen</a:t>
            </a:r>
          </a:p>
          <a:p>
            <a:pPr marL="0" indent="0">
              <a:buNone/>
            </a:pPr>
            <a:endParaRPr lang="nl-NL" sz="1200" dirty="0"/>
          </a:p>
          <a:p>
            <a:r>
              <a:rPr lang="nl-NL" dirty="0" err="1"/>
              <a:t>Narratieven</a:t>
            </a:r>
            <a:r>
              <a:rPr lang="nl-NL" dirty="0"/>
              <a:t> kunnen</a:t>
            </a:r>
          </a:p>
          <a:p>
            <a:pPr lvl="1"/>
            <a:r>
              <a:rPr lang="nl-NL" sz="1600" dirty="0">
                <a:hlinkClick r:id="rId4"/>
              </a:rPr>
              <a:t>cultureel instructief </a:t>
            </a:r>
            <a:r>
              <a:rPr lang="nl-NL" sz="1600" dirty="0"/>
              <a:t>zijn</a:t>
            </a:r>
          </a:p>
        </p:txBody>
      </p:sp>
    </p:spTree>
    <p:extLst>
      <p:ext uri="{BB962C8B-B14F-4D97-AF65-F5344CB8AC3E}">
        <p14:creationId xmlns:p14="http://schemas.microsoft.com/office/powerpoint/2010/main" val="36850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338EE-9122-4D5E-B998-3F436BD44A3B}"/>
              </a:ext>
            </a:extLst>
          </p:cNvPr>
          <p:cNvSpPr>
            <a:spLocks noGrp="1"/>
          </p:cNvSpPr>
          <p:nvPr>
            <p:ph type="title"/>
          </p:nvPr>
        </p:nvSpPr>
        <p:spPr/>
        <p:txBody>
          <a:bodyPr>
            <a:normAutofit/>
          </a:bodyPr>
          <a:lstStyle/>
          <a:p>
            <a:r>
              <a:rPr lang="nl-NL" sz="3200" b="0" noProof="0" dirty="0"/>
              <a:t>Programma</a:t>
            </a:r>
            <a:endParaRPr lang="nl-NL" noProof="0" dirty="0"/>
          </a:p>
        </p:txBody>
      </p:sp>
      <p:sp>
        <p:nvSpPr>
          <p:cNvPr id="76" name="TextBox 34">
            <a:extLst>
              <a:ext uri="{FF2B5EF4-FFF2-40B4-BE49-F238E27FC236}">
                <a16:creationId xmlns:a16="http://schemas.microsoft.com/office/drawing/2014/main" id="{85D52616-D54E-48DD-8C85-2AA6AB9D90DF}"/>
              </a:ext>
            </a:extLst>
          </p:cNvPr>
          <p:cNvSpPr txBox="1"/>
          <p:nvPr/>
        </p:nvSpPr>
        <p:spPr>
          <a:xfrm>
            <a:off x="5109128" y="2360798"/>
            <a:ext cx="852729" cy="450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75" b="0" i="0" u="none" strike="noStrike" kern="1200" cap="none" spc="0" normalizeH="0" baseline="0" noProof="0" dirty="0">
              <a:ln>
                <a:noFill/>
              </a:ln>
              <a:solidFill>
                <a:srgbClr val="F77F00"/>
              </a:solidFill>
              <a:effectLst/>
              <a:uLnTx/>
              <a:uFillTx/>
              <a:latin typeface="Bellota Regular"/>
              <a:sym typeface="Bellota Regular"/>
            </a:endParaRPr>
          </a:p>
        </p:txBody>
      </p:sp>
      <p:sp>
        <p:nvSpPr>
          <p:cNvPr id="79" name="Freeform 16">
            <a:extLst>
              <a:ext uri="{FF2B5EF4-FFF2-40B4-BE49-F238E27FC236}">
                <a16:creationId xmlns:a16="http://schemas.microsoft.com/office/drawing/2014/main" id="{85FD85E7-4C92-4E8E-8B24-43DDF1CB1094}"/>
              </a:ext>
            </a:extLst>
          </p:cNvPr>
          <p:cNvSpPr/>
          <p:nvPr/>
        </p:nvSpPr>
        <p:spPr>
          <a:xfrm>
            <a:off x="4834409" y="5440275"/>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latin typeface="Calibri"/>
                <a:ea typeface="Calibri"/>
                <a:cs typeface="Calibri"/>
                <a:sym typeface="Calibri"/>
              </a:defRPr>
            </a:pPr>
            <a:endParaRPr kumimoji="0" lang="nl-NL" sz="1350" b="0" i="0" u="none" strike="noStrike" kern="1200" cap="none" spc="0" normalizeH="0" baseline="0" noProof="0" dirty="0">
              <a:ln>
                <a:noFill/>
              </a:ln>
              <a:solidFill>
                <a:srgbClr val="000000"/>
              </a:solidFill>
              <a:effectLst/>
              <a:uLnTx/>
              <a:uFillTx/>
              <a:latin typeface="Calibri"/>
              <a:cs typeface="Calibri"/>
              <a:sym typeface="Calibri"/>
            </a:endParaRPr>
          </a:p>
        </p:txBody>
      </p:sp>
      <p:sp>
        <p:nvSpPr>
          <p:cNvPr id="6" name="Текстово поле 11">
            <a:extLst>
              <a:ext uri="{FF2B5EF4-FFF2-40B4-BE49-F238E27FC236}">
                <a16:creationId xmlns:a16="http://schemas.microsoft.com/office/drawing/2014/main" id="{F830B2B2-506F-440E-B51B-A0E3767EAB4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1</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7" name="Content Placeholder 19">
            <a:extLst>
              <a:ext uri="{FF2B5EF4-FFF2-40B4-BE49-F238E27FC236}">
                <a16:creationId xmlns:a16="http://schemas.microsoft.com/office/drawing/2014/main" id="{5457A62E-8ACE-4403-AC34-42A1D7CF5D52}"/>
              </a:ext>
            </a:extLst>
          </p:cNvPr>
          <p:cNvSpPr>
            <a:spLocks noGrp="1"/>
          </p:cNvSpPr>
          <p:nvPr>
            <p:ph idx="1"/>
          </p:nvPr>
        </p:nvSpPr>
        <p:spPr>
          <a:xfrm>
            <a:off x="685800" y="2360798"/>
            <a:ext cx="4883150" cy="3611563"/>
          </a:xfrm>
        </p:spPr>
        <p:txBody>
          <a:bodyPr/>
          <a:lstStyle/>
          <a:p>
            <a:pPr marL="457200" indent="-457200">
              <a:buFont typeface="+mj-lt"/>
              <a:buAutoNum type="arabicPeriod"/>
            </a:pPr>
            <a:r>
              <a:rPr lang="nl-NL" noProof="0" dirty="0"/>
              <a:t>Inleiding</a:t>
            </a:r>
          </a:p>
          <a:p>
            <a:pPr marL="457200" indent="-457200">
              <a:buFont typeface="+mj-lt"/>
              <a:buAutoNum type="arabicPeriod"/>
            </a:pPr>
            <a:r>
              <a:rPr lang="nl-NL" noProof="0" dirty="0"/>
              <a:t>Radicalisering</a:t>
            </a:r>
          </a:p>
          <a:p>
            <a:pPr marL="457200" indent="-457200">
              <a:buFont typeface="+mj-lt"/>
              <a:buAutoNum type="arabicPeriod"/>
            </a:pPr>
            <a:r>
              <a:rPr lang="nl-NL" noProof="0" dirty="0"/>
              <a:t>Narratieven en identiteit</a:t>
            </a:r>
          </a:p>
          <a:p>
            <a:pPr marL="457200" indent="-457200">
              <a:buFont typeface="+mj-lt"/>
              <a:buAutoNum type="arabicPeriod"/>
            </a:pPr>
            <a:r>
              <a:rPr lang="nl-NL" noProof="0" dirty="0"/>
              <a:t>Oefeningen</a:t>
            </a:r>
          </a:p>
          <a:p>
            <a:pPr marL="457200" indent="-457200">
              <a:buFont typeface="+mj-lt"/>
              <a:buAutoNum type="arabicPeriod"/>
            </a:pPr>
            <a:r>
              <a:rPr lang="nl-NL" noProof="0" dirty="0"/>
              <a:t>Best </a:t>
            </a:r>
            <a:r>
              <a:rPr lang="nl-NL" noProof="0" dirty="0" err="1"/>
              <a:t>Practices</a:t>
            </a:r>
            <a:endParaRPr lang="nl-NL" noProof="0" dirty="0"/>
          </a:p>
          <a:p>
            <a:pPr marL="457200" indent="-457200">
              <a:buFont typeface="+mj-lt"/>
              <a:buAutoNum type="arabicPeriod"/>
            </a:pPr>
            <a:r>
              <a:rPr lang="nl-NL" noProof="0" dirty="0"/>
              <a:t>Feedback &amp; conclusie</a:t>
            </a:r>
          </a:p>
        </p:txBody>
      </p:sp>
    </p:spTree>
    <p:extLst>
      <p:ext uri="{BB962C8B-B14F-4D97-AF65-F5344CB8AC3E}">
        <p14:creationId xmlns:p14="http://schemas.microsoft.com/office/powerpoint/2010/main" val="778217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nl-NL" noProof="0" dirty="0"/>
              <a:t>Narratieven en identiteit</a:t>
            </a:r>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30</a:t>
            </a:fld>
            <a:endParaRPr lang="en-US" dirty="0"/>
          </a:p>
        </p:txBody>
      </p:sp>
      <p:pic>
        <p:nvPicPr>
          <p:cNvPr id="3" name="Картина 2">
            <a:extLst>
              <a:ext uri="{FF2B5EF4-FFF2-40B4-BE49-F238E27FC236}">
                <a16:creationId xmlns:a16="http://schemas.microsoft.com/office/drawing/2014/main" id="{335B995E-8661-44C0-876F-0C095EF67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468" y="2303417"/>
            <a:ext cx="2592046" cy="2382012"/>
          </a:xfrm>
          <a:prstGeom prst="rect">
            <a:avLst/>
          </a:prstGeom>
          <a:ln>
            <a:noFill/>
          </a:ln>
          <a:effectLst>
            <a:softEdge rad="112500"/>
          </a:effectLst>
        </p:spPr>
      </p:pic>
      <p:pic>
        <p:nvPicPr>
          <p:cNvPr id="11" name="Картина 10">
            <a:extLst>
              <a:ext uri="{FF2B5EF4-FFF2-40B4-BE49-F238E27FC236}">
                <a16:creationId xmlns:a16="http://schemas.microsoft.com/office/drawing/2014/main" id="{6C708603-FE59-4F9C-BA29-BE027ED6C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4724401"/>
            <a:ext cx="2372291" cy="1574292"/>
          </a:xfrm>
          <a:prstGeom prst="rect">
            <a:avLst/>
          </a:prstGeom>
          <a:ln>
            <a:noFill/>
          </a:ln>
          <a:effectLst>
            <a:softEdge rad="112500"/>
          </a:effectLst>
        </p:spPr>
      </p:pic>
      <p:sp>
        <p:nvSpPr>
          <p:cNvPr id="9" name="Tijdelijke aanduiding voor inhoud 2">
            <a:extLst>
              <a:ext uri="{FF2B5EF4-FFF2-40B4-BE49-F238E27FC236}">
                <a16:creationId xmlns:a16="http://schemas.microsoft.com/office/drawing/2014/main" id="{7B99AAE9-2954-4406-8D51-415BF3A3390E}"/>
              </a:ext>
            </a:extLst>
          </p:cNvPr>
          <p:cNvSpPr>
            <a:spLocks noGrp="1"/>
          </p:cNvSpPr>
          <p:nvPr>
            <p:ph idx="1"/>
          </p:nvPr>
        </p:nvSpPr>
        <p:spPr>
          <a:xfrm>
            <a:off x="685800" y="2571751"/>
            <a:ext cx="4191000" cy="2800349"/>
          </a:xfrm>
        </p:spPr>
        <p:txBody>
          <a:bodyPr>
            <a:normAutofit/>
          </a:bodyPr>
          <a:lstStyle/>
          <a:p>
            <a:r>
              <a:rPr lang="nl-NL" dirty="0" err="1"/>
              <a:t>Narratieven</a:t>
            </a:r>
            <a:r>
              <a:rPr lang="nl-NL" dirty="0"/>
              <a:t> helpen</a:t>
            </a:r>
          </a:p>
          <a:p>
            <a:pPr lvl="1"/>
            <a:r>
              <a:rPr lang="nl-NL" sz="1600" dirty="0"/>
              <a:t>je de wereld te begrijpen </a:t>
            </a:r>
          </a:p>
          <a:p>
            <a:pPr lvl="1"/>
            <a:r>
              <a:rPr lang="nl-NL" sz="1600" dirty="0"/>
              <a:t>te weten hoe je je erin moet gedragen</a:t>
            </a:r>
          </a:p>
          <a:p>
            <a:pPr marL="0" indent="0">
              <a:buNone/>
            </a:pPr>
            <a:endParaRPr lang="nl-NL" sz="1200" dirty="0"/>
          </a:p>
          <a:p>
            <a:r>
              <a:rPr lang="nl-NL" dirty="0" err="1"/>
              <a:t>Narratieven</a:t>
            </a:r>
            <a:r>
              <a:rPr lang="nl-NL" dirty="0"/>
              <a:t> kunnen</a:t>
            </a:r>
          </a:p>
          <a:p>
            <a:pPr lvl="1"/>
            <a:r>
              <a:rPr lang="nl-NL" sz="1600" dirty="0"/>
              <a:t>cultureel instructief zijn</a:t>
            </a:r>
          </a:p>
          <a:p>
            <a:pPr lvl="1"/>
            <a:r>
              <a:rPr lang="nl-NL" sz="1600" dirty="0"/>
              <a:t>push factor zijn voor radicalisering</a:t>
            </a:r>
          </a:p>
          <a:p>
            <a:pPr lvl="1"/>
            <a:r>
              <a:rPr lang="nl-NL" sz="1600" dirty="0"/>
              <a:t>pull factor zijn voor radicalisering</a:t>
            </a:r>
          </a:p>
          <a:p>
            <a:pPr marL="0" indent="0">
              <a:buNone/>
            </a:pPr>
            <a:endParaRPr lang="nl-NL" sz="1200" dirty="0"/>
          </a:p>
        </p:txBody>
      </p:sp>
      <p:sp>
        <p:nvSpPr>
          <p:cNvPr id="14" name="Текстово поле 11">
            <a:extLst>
              <a:ext uri="{FF2B5EF4-FFF2-40B4-BE49-F238E27FC236}">
                <a16:creationId xmlns:a16="http://schemas.microsoft.com/office/drawing/2014/main" id="{4CD2E081-6EB8-4A68-8F25-53CF2E569F3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7498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BD7EE6-3D03-4196-8716-CFA03B97F4DC}"/>
              </a:ext>
            </a:extLst>
          </p:cNvPr>
          <p:cNvSpPr>
            <a:spLocks noGrp="1"/>
          </p:cNvSpPr>
          <p:nvPr>
            <p:ph type="title"/>
          </p:nvPr>
        </p:nvSpPr>
        <p:spPr/>
        <p:txBody>
          <a:bodyPr>
            <a:normAutofit/>
          </a:bodyPr>
          <a:lstStyle/>
          <a:p>
            <a:r>
              <a:rPr lang="nl-NL" dirty="0"/>
              <a:t>Herken de narratieven</a:t>
            </a:r>
          </a:p>
        </p:txBody>
      </p:sp>
      <p:pic>
        <p:nvPicPr>
          <p:cNvPr id="10" name="Onlinemedia 9" title="An inside look at Islamic extremism | Mubin Shaikh">
            <a:hlinkClick r:id="" action="ppaction://media"/>
            <a:extLst>
              <a:ext uri="{FF2B5EF4-FFF2-40B4-BE49-F238E27FC236}">
                <a16:creationId xmlns:a16="http://schemas.microsoft.com/office/drawing/2014/main" id="{7799F65A-F74B-42B4-BB3E-EEC46C76A012}"/>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4" name="Tijdelijke aanduiding voor datum 3">
            <a:extLst>
              <a:ext uri="{FF2B5EF4-FFF2-40B4-BE49-F238E27FC236}">
                <a16:creationId xmlns:a16="http://schemas.microsoft.com/office/drawing/2014/main" id="{1612B6A6-0574-4F6D-8EA8-C84C25B12173}"/>
              </a:ext>
            </a:extLst>
          </p:cNvPr>
          <p:cNvSpPr>
            <a:spLocks noGrp="1"/>
          </p:cNvSpPr>
          <p:nvPr>
            <p:ph type="dt" sz="half" idx="10"/>
          </p:nvPr>
        </p:nvSpPr>
        <p:spPr/>
        <p:txBody>
          <a:bodyPr/>
          <a:lstStyle/>
          <a:p>
            <a:endParaRPr lang="en-US" dirty="0"/>
          </a:p>
        </p:txBody>
      </p:sp>
      <p:sp>
        <p:nvSpPr>
          <p:cNvPr id="5" name="Tijdelijke aanduiding voor voettekst 4">
            <a:extLst>
              <a:ext uri="{FF2B5EF4-FFF2-40B4-BE49-F238E27FC236}">
                <a16:creationId xmlns:a16="http://schemas.microsoft.com/office/drawing/2014/main" id="{FB79F025-1B70-44AA-8CFB-67A038ED52FD}"/>
              </a:ext>
            </a:extLst>
          </p:cNvPr>
          <p:cNvSpPr>
            <a:spLocks noGrp="1"/>
          </p:cNvSpPr>
          <p:nvPr>
            <p:ph type="ftr" sz="quarter" idx="11"/>
          </p:nvPr>
        </p:nvSpPr>
        <p:spPr/>
        <p:txBody>
          <a:bodyPr/>
          <a:lstStyle/>
          <a:p>
            <a:r>
              <a:rPr lang="en-US"/>
              <a:t>www.armourproject.eu</a:t>
            </a:r>
            <a:endParaRPr lang="en-US" dirty="0"/>
          </a:p>
        </p:txBody>
      </p:sp>
      <p:sp>
        <p:nvSpPr>
          <p:cNvPr id="6" name="Tijdelijke aanduiding voor dianummer 5">
            <a:extLst>
              <a:ext uri="{FF2B5EF4-FFF2-40B4-BE49-F238E27FC236}">
                <a16:creationId xmlns:a16="http://schemas.microsoft.com/office/drawing/2014/main" id="{175E7673-D305-4789-A6FD-8A9DD78B5DFE}"/>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7" name="Текстово поле 11">
            <a:extLst>
              <a:ext uri="{FF2B5EF4-FFF2-40B4-BE49-F238E27FC236}">
                <a16:creationId xmlns:a16="http://schemas.microsoft.com/office/drawing/2014/main" id="{379A730D-4796-4DB5-BC72-B1596ADA243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
        <p:nvSpPr>
          <p:cNvPr id="9" name="Tekstvak 8">
            <a:extLst>
              <a:ext uri="{FF2B5EF4-FFF2-40B4-BE49-F238E27FC236}">
                <a16:creationId xmlns:a16="http://schemas.microsoft.com/office/drawing/2014/main" id="{B2545D1F-9E6E-4721-B7B2-0B2068F71285}"/>
              </a:ext>
            </a:extLst>
          </p:cNvPr>
          <p:cNvSpPr txBox="1"/>
          <p:nvPr/>
        </p:nvSpPr>
        <p:spPr>
          <a:xfrm>
            <a:off x="7192179" y="4958005"/>
            <a:ext cx="1134736" cy="276999"/>
          </a:xfrm>
          <a:prstGeom prst="rect">
            <a:avLst/>
          </a:prstGeom>
          <a:noFill/>
        </p:spPr>
        <p:txBody>
          <a:bodyPr wrap="square" rtlCol="0">
            <a:spAutoFit/>
          </a:bodyPr>
          <a:lstStyle/>
          <a:p>
            <a:r>
              <a:rPr lang="en-GB" sz="1200" dirty="0">
                <a:solidFill>
                  <a:schemeClr val="bg2">
                    <a:lumMod val="75000"/>
                  </a:schemeClr>
                </a:solidFill>
              </a:rPr>
              <a:t>Source: tvo.org</a:t>
            </a:r>
          </a:p>
        </p:txBody>
      </p:sp>
    </p:spTree>
    <p:extLst>
      <p:ext uri="{BB962C8B-B14F-4D97-AF65-F5344CB8AC3E}">
        <p14:creationId xmlns:p14="http://schemas.microsoft.com/office/powerpoint/2010/main" val="18525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Контейнер за съдържание 6">
            <a:extLst>
              <a:ext uri="{FF2B5EF4-FFF2-40B4-BE49-F238E27FC236}">
                <a16:creationId xmlns:a16="http://schemas.microsoft.com/office/drawing/2014/main" id="{27D756E2-8EE5-4536-81BE-4116E7A22586}"/>
              </a:ext>
            </a:extLst>
          </p:cNvPr>
          <p:cNvSpPr>
            <a:spLocks noGrp="1"/>
          </p:cNvSpPr>
          <p:nvPr>
            <p:ph idx="1"/>
          </p:nvPr>
        </p:nvSpPr>
        <p:spPr/>
        <p:txBody>
          <a:bodyPr>
            <a:normAutofit/>
          </a:bodyPr>
          <a:lstStyle/>
          <a:p>
            <a:pPr marL="0" indent="0">
              <a:buNone/>
            </a:pPr>
            <a:r>
              <a:rPr lang="nl-NL" b="1" dirty="0">
                <a:latin typeface="+mj-lt"/>
                <a:ea typeface="+mj-ea"/>
                <a:cs typeface="+mj-cs"/>
              </a:rPr>
              <a:t>l</a:t>
            </a:r>
            <a:r>
              <a:rPr lang="nl-NL" b="1" noProof="0" dirty="0" err="1">
                <a:latin typeface="+mj-lt"/>
                <a:ea typeface="+mj-ea"/>
                <a:cs typeface="+mj-cs"/>
              </a:rPr>
              <a:t>eiden</a:t>
            </a:r>
            <a:r>
              <a:rPr lang="nl-NL" b="1" noProof="0" dirty="0">
                <a:latin typeface="+mj-lt"/>
                <a:ea typeface="+mj-ea"/>
                <a:cs typeface="+mj-cs"/>
              </a:rPr>
              <a:t> tot</a:t>
            </a:r>
          </a:p>
          <a:p>
            <a:pPr marL="400050"/>
            <a:r>
              <a:rPr lang="nl-NL" noProof="0" dirty="0"/>
              <a:t>angst</a:t>
            </a:r>
          </a:p>
          <a:p>
            <a:pPr marL="400050"/>
            <a:r>
              <a:rPr lang="nl-NL" dirty="0"/>
              <a:t>a</a:t>
            </a:r>
            <a:r>
              <a:rPr lang="nl-NL" noProof="0" dirty="0" err="1"/>
              <a:t>fwijzing</a:t>
            </a:r>
            <a:r>
              <a:rPr lang="nl-NL" noProof="0" dirty="0"/>
              <a:t> </a:t>
            </a:r>
          </a:p>
          <a:p>
            <a:pPr marL="400050"/>
            <a:r>
              <a:rPr lang="nl-NL" dirty="0"/>
              <a:t>h</a:t>
            </a:r>
            <a:r>
              <a:rPr lang="nl-NL" noProof="0" dirty="0" err="1"/>
              <a:t>aat</a:t>
            </a:r>
            <a:endParaRPr lang="nl-NL" b="1" noProof="0" dirty="0"/>
          </a:p>
          <a:p>
            <a:endParaRPr lang="nl-NL" noProof="0" dirty="0"/>
          </a:p>
        </p:txBody>
      </p:sp>
      <p:sp>
        <p:nvSpPr>
          <p:cNvPr id="5" name="Tijdelijke aanduiding voor dianummer 5">
            <a:extLst>
              <a:ext uri="{FF2B5EF4-FFF2-40B4-BE49-F238E27FC236}">
                <a16:creationId xmlns:a16="http://schemas.microsoft.com/office/drawing/2014/main" id="{C9911447-371C-4E76-B18E-BDD96D0B9F88}"/>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9" name="Заглавие 8">
            <a:extLst>
              <a:ext uri="{FF2B5EF4-FFF2-40B4-BE49-F238E27FC236}">
                <a16:creationId xmlns:a16="http://schemas.microsoft.com/office/drawing/2014/main" id="{A7156F2E-2772-497F-AC31-20EC12C0DB03}"/>
              </a:ext>
            </a:extLst>
          </p:cNvPr>
          <p:cNvSpPr>
            <a:spLocks noGrp="1"/>
          </p:cNvSpPr>
          <p:nvPr>
            <p:ph type="title"/>
          </p:nvPr>
        </p:nvSpPr>
        <p:spPr/>
        <p:txBody>
          <a:bodyPr/>
          <a:lstStyle/>
          <a:p>
            <a:r>
              <a:rPr lang="nl-NL" i="1" noProof="0" dirty="0" err="1"/>
              <a:t>Toxic</a:t>
            </a:r>
            <a:r>
              <a:rPr lang="nl-NL" i="1" noProof="0" dirty="0"/>
              <a:t> </a:t>
            </a:r>
            <a:r>
              <a:rPr lang="nl-NL" i="1" noProof="0" dirty="0" err="1"/>
              <a:t>narratives</a:t>
            </a:r>
            <a:endParaRPr lang="nl-NL" i="1" noProof="0" dirty="0"/>
          </a:p>
        </p:txBody>
      </p:sp>
      <p:pic>
        <p:nvPicPr>
          <p:cNvPr id="6" name="Картина 5">
            <a:extLst>
              <a:ext uri="{FF2B5EF4-FFF2-40B4-BE49-F238E27FC236}">
                <a16:creationId xmlns:a16="http://schemas.microsoft.com/office/drawing/2014/main" id="{D8B91038-AD56-4D74-8A36-6DE4D459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124" y="2470155"/>
            <a:ext cx="4108076" cy="3581400"/>
          </a:xfrm>
          <a:prstGeom prst="rect">
            <a:avLst/>
          </a:prstGeom>
        </p:spPr>
      </p:pic>
      <p:sp>
        <p:nvSpPr>
          <p:cNvPr id="8" name="Текстово поле 11">
            <a:extLst>
              <a:ext uri="{FF2B5EF4-FFF2-40B4-BE49-F238E27FC236}">
                <a16:creationId xmlns:a16="http://schemas.microsoft.com/office/drawing/2014/main" id="{383BBC05-1068-4591-AA37-A2E861C4AEE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6707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Картина 30" descr="Картина, която съдържа силует&#10;&#10;Описанието е генерирано автоматично">
            <a:extLst>
              <a:ext uri="{FF2B5EF4-FFF2-40B4-BE49-F238E27FC236}">
                <a16:creationId xmlns:a16="http://schemas.microsoft.com/office/drawing/2014/main" id="{396E0FBD-6415-4F1F-809A-4CEF33C73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3762" y="4196132"/>
            <a:ext cx="858237" cy="951944"/>
          </a:xfrm>
          <a:prstGeom prst="rect">
            <a:avLst/>
          </a:prstGeom>
        </p:spPr>
      </p:pic>
      <p:sp>
        <p:nvSpPr>
          <p:cNvPr id="27" name="Заглавие 26">
            <a:extLst>
              <a:ext uri="{FF2B5EF4-FFF2-40B4-BE49-F238E27FC236}">
                <a16:creationId xmlns:a16="http://schemas.microsoft.com/office/drawing/2014/main" id="{7B8829E7-3270-4203-AC36-35BF724B0745}"/>
              </a:ext>
            </a:extLst>
          </p:cNvPr>
          <p:cNvSpPr>
            <a:spLocks noGrp="1"/>
          </p:cNvSpPr>
          <p:nvPr>
            <p:ph type="title"/>
          </p:nvPr>
        </p:nvSpPr>
        <p:spPr/>
        <p:txBody>
          <a:bodyPr/>
          <a:lstStyle/>
          <a:p>
            <a:r>
              <a:rPr lang="nl-NL" noProof="0" dirty="0"/>
              <a:t>Narratieven</a:t>
            </a:r>
          </a:p>
        </p:txBody>
      </p:sp>
      <p:sp>
        <p:nvSpPr>
          <p:cNvPr id="7" name="Tekstvak 6">
            <a:extLst>
              <a:ext uri="{FF2B5EF4-FFF2-40B4-BE49-F238E27FC236}">
                <a16:creationId xmlns:a16="http://schemas.microsoft.com/office/drawing/2014/main" id="{1675DD71-B9B3-4D8A-8FB6-BBBF71A7EFF2}"/>
              </a:ext>
            </a:extLst>
          </p:cNvPr>
          <p:cNvSpPr txBox="1"/>
          <p:nvPr/>
        </p:nvSpPr>
        <p:spPr>
          <a:xfrm>
            <a:off x="3156705" y="6332810"/>
            <a:ext cx="3352800" cy="338554"/>
          </a:xfrm>
          <a:prstGeom prst="rect">
            <a:avLst/>
          </a:prstGeom>
          <a:noFill/>
        </p:spPr>
        <p:txBody>
          <a:bodyPr wrap="square" rtlCol="0">
            <a:spAutoFit/>
          </a:bodyPr>
          <a:lstStyle/>
          <a:p>
            <a:pPr algn="r"/>
            <a:r>
              <a:rPr lang="en-US" sz="800" i="1" dirty="0" err="1">
                <a:solidFill>
                  <a:schemeClr val="bg1">
                    <a:lumMod val="65000"/>
                  </a:schemeClr>
                </a:solidFill>
              </a:rPr>
              <a:t>Trevante</a:t>
            </a:r>
            <a:r>
              <a:rPr lang="en-US" sz="800" i="1" dirty="0">
                <a:solidFill>
                  <a:schemeClr val="bg1">
                    <a:lumMod val="65000"/>
                  </a:schemeClr>
                </a:solidFill>
              </a:rPr>
              <a:t> Rhodes speaking at the 2018 San Diego Comic Con International</a:t>
            </a:r>
          </a:p>
          <a:p>
            <a:pPr algn="r"/>
            <a:r>
              <a:rPr lang="en-GB" sz="800" i="1" dirty="0">
                <a:solidFill>
                  <a:schemeClr val="bg1">
                    <a:lumMod val="65000"/>
                  </a:schemeClr>
                </a:solidFill>
              </a:rPr>
              <a:t>Image credit: Gage Skidmore via commons.wikimedia.org</a:t>
            </a:r>
          </a:p>
        </p:txBody>
      </p:sp>
      <p:sp>
        <p:nvSpPr>
          <p:cNvPr id="13" name="Rechthoek 12">
            <a:extLst>
              <a:ext uri="{FF2B5EF4-FFF2-40B4-BE49-F238E27FC236}">
                <a16:creationId xmlns:a16="http://schemas.microsoft.com/office/drawing/2014/main" id="{06A67AB8-668A-491F-A8C1-5C1CF5010F5C}"/>
              </a:ext>
            </a:extLst>
          </p:cNvPr>
          <p:cNvSpPr/>
          <p:nvPr/>
        </p:nvSpPr>
        <p:spPr>
          <a:xfrm>
            <a:off x="163928" y="6096001"/>
            <a:ext cx="2503072" cy="369332"/>
          </a:xfrm>
          <a:prstGeom prst="rect">
            <a:avLst/>
          </a:prstGeom>
        </p:spPr>
        <p:txBody>
          <a:bodyPr wrap="square">
            <a:spAutoFit/>
          </a:bodyPr>
          <a:lstStyle/>
          <a:p>
            <a:pPr fontAlgn="base"/>
            <a:r>
              <a:rPr lang="en-GB" sz="900" i="1" dirty="0">
                <a:solidFill>
                  <a:schemeClr val="bg1">
                    <a:lumMod val="65000"/>
                  </a:schemeClr>
                </a:solidFill>
              </a:rPr>
              <a:t>George Bush</a:t>
            </a:r>
          </a:p>
          <a:p>
            <a:pPr fontAlgn="base"/>
            <a:r>
              <a:rPr lang="en-GB" sz="900" i="1" dirty="0">
                <a:solidFill>
                  <a:schemeClr val="bg1">
                    <a:lumMod val="65000"/>
                  </a:schemeClr>
                </a:solidFill>
              </a:rPr>
              <a:t>Image credit: </a:t>
            </a:r>
            <a:r>
              <a:rPr lang="en-US" sz="900" i="1" dirty="0">
                <a:solidFill>
                  <a:schemeClr val="bg1">
                    <a:lumMod val="65000"/>
                  </a:schemeClr>
                </a:solidFill>
              </a:rPr>
              <a:t>White House photo by Eric Draper</a:t>
            </a:r>
          </a:p>
        </p:txBody>
      </p:sp>
      <p:sp>
        <p:nvSpPr>
          <p:cNvPr id="14" name="Rechthoek 13">
            <a:extLst>
              <a:ext uri="{FF2B5EF4-FFF2-40B4-BE49-F238E27FC236}">
                <a16:creationId xmlns:a16="http://schemas.microsoft.com/office/drawing/2014/main" id="{137A9E23-E906-4B93-9E75-CBF1A8BAFDF2}"/>
              </a:ext>
            </a:extLst>
          </p:cNvPr>
          <p:cNvSpPr/>
          <p:nvPr/>
        </p:nvSpPr>
        <p:spPr>
          <a:xfrm>
            <a:off x="7017311" y="3685957"/>
            <a:ext cx="1874202" cy="461665"/>
          </a:xfrm>
          <a:prstGeom prst="rect">
            <a:avLst/>
          </a:prstGeom>
        </p:spPr>
        <p:txBody>
          <a:bodyPr wrap="square">
            <a:spAutoFit/>
          </a:bodyPr>
          <a:lstStyle/>
          <a:p>
            <a:pPr fontAlgn="base"/>
            <a:r>
              <a:rPr lang="en-US" sz="800" i="1" dirty="0">
                <a:solidFill>
                  <a:schemeClr val="bg1">
                    <a:lumMod val="65000"/>
                  </a:schemeClr>
                </a:solidFill>
              </a:rPr>
              <a:t>Serena Williams</a:t>
            </a:r>
          </a:p>
          <a:p>
            <a:pPr fontAlgn="base"/>
            <a:r>
              <a:rPr lang="en-GB" sz="800" i="1" dirty="0">
                <a:solidFill>
                  <a:schemeClr val="bg1">
                    <a:lumMod val="65000"/>
                  </a:schemeClr>
                </a:solidFill>
              </a:rPr>
              <a:t>Image credit: </a:t>
            </a:r>
            <a:r>
              <a:rPr lang="en-US" sz="800" i="1" dirty="0">
                <a:solidFill>
                  <a:schemeClr val="bg1">
                    <a:lumMod val="65000"/>
                  </a:schemeClr>
                </a:solidFill>
              </a:rPr>
              <a:t>Hanson K Joseph</a:t>
            </a:r>
            <a:r>
              <a:rPr lang="en-GB" sz="800" i="1" dirty="0">
                <a:solidFill>
                  <a:schemeClr val="bg1">
                    <a:lumMod val="65000"/>
                  </a:schemeClr>
                </a:solidFill>
              </a:rPr>
              <a:t> via commons.wikimedia.org</a:t>
            </a:r>
          </a:p>
        </p:txBody>
      </p:sp>
      <p:sp>
        <p:nvSpPr>
          <p:cNvPr id="15" name="Rechthoek 14">
            <a:extLst>
              <a:ext uri="{FF2B5EF4-FFF2-40B4-BE49-F238E27FC236}">
                <a16:creationId xmlns:a16="http://schemas.microsoft.com/office/drawing/2014/main" id="{0AA0E7E1-45FF-41FF-914F-5F9867294CAC}"/>
              </a:ext>
            </a:extLst>
          </p:cNvPr>
          <p:cNvSpPr/>
          <p:nvPr/>
        </p:nvSpPr>
        <p:spPr>
          <a:xfrm>
            <a:off x="6007714" y="1416992"/>
            <a:ext cx="2164789" cy="461665"/>
          </a:xfrm>
          <a:prstGeom prst="rect">
            <a:avLst/>
          </a:prstGeom>
        </p:spPr>
        <p:txBody>
          <a:bodyPr wrap="square">
            <a:spAutoFit/>
          </a:bodyPr>
          <a:lstStyle/>
          <a:p>
            <a:pPr fontAlgn="base"/>
            <a:r>
              <a:rPr lang="en-US" sz="800" i="1" dirty="0">
                <a:solidFill>
                  <a:schemeClr val="bg1">
                    <a:lumMod val="65000"/>
                  </a:schemeClr>
                </a:solidFill>
              </a:rPr>
              <a:t>Sadiq Khan </a:t>
            </a:r>
          </a:p>
          <a:p>
            <a:pPr fontAlgn="base"/>
            <a:r>
              <a:rPr lang="en-GB" sz="800" i="1" dirty="0">
                <a:solidFill>
                  <a:schemeClr val="bg1">
                    <a:lumMod val="65000"/>
                  </a:schemeClr>
                </a:solidFill>
              </a:rPr>
              <a:t>Image credit: </a:t>
            </a:r>
            <a:r>
              <a:rPr lang="nl-NL" sz="800" i="1" dirty="0">
                <a:solidFill>
                  <a:schemeClr val="bg1">
                    <a:lumMod val="65000"/>
                  </a:schemeClr>
                </a:solidFill>
              </a:rPr>
              <a:t>Shayan Barjesteh van Waalwijk van Doorn via commons.wikimedia.org/</a:t>
            </a:r>
            <a:endParaRPr lang="en-US" sz="800" i="1" dirty="0">
              <a:solidFill>
                <a:schemeClr val="bg1">
                  <a:lumMod val="65000"/>
                </a:schemeClr>
              </a:solidFill>
            </a:endParaRPr>
          </a:p>
        </p:txBody>
      </p:sp>
      <p:cxnSp>
        <p:nvCxnSpPr>
          <p:cNvPr id="20" name="Rechte verbindingslijn 19">
            <a:extLst>
              <a:ext uri="{FF2B5EF4-FFF2-40B4-BE49-F238E27FC236}">
                <a16:creationId xmlns:a16="http://schemas.microsoft.com/office/drawing/2014/main" id="{B2C0C826-8516-4832-A8F1-D8B255384B82}"/>
              </a:ext>
            </a:extLst>
          </p:cNvPr>
          <p:cNvCxnSpPr>
            <a:cxnSpLocks/>
          </p:cNvCxnSpPr>
          <p:nvPr/>
        </p:nvCxnSpPr>
        <p:spPr>
          <a:xfrm flipV="1">
            <a:off x="4047035" y="1648472"/>
            <a:ext cx="436269" cy="887801"/>
          </a:xfrm>
          <a:prstGeom prst="line">
            <a:avLst/>
          </a:prstGeom>
        </p:spPr>
        <p:style>
          <a:lnRef idx="1">
            <a:schemeClr val="accent5"/>
          </a:lnRef>
          <a:fillRef idx="0">
            <a:schemeClr val="accent5"/>
          </a:fillRef>
          <a:effectRef idx="0">
            <a:schemeClr val="accent5"/>
          </a:effectRef>
          <a:fontRef idx="minor">
            <a:schemeClr val="tx1"/>
          </a:fontRef>
        </p:style>
      </p:cxnSp>
      <p:cxnSp>
        <p:nvCxnSpPr>
          <p:cNvPr id="24" name="Rechte verbindingslijn 23">
            <a:extLst>
              <a:ext uri="{FF2B5EF4-FFF2-40B4-BE49-F238E27FC236}">
                <a16:creationId xmlns:a16="http://schemas.microsoft.com/office/drawing/2014/main" id="{A366ADA7-53AA-460A-A5D1-6B9E748729C2}"/>
              </a:ext>
            </a:extLst>
          </p:cNvPr>
          <p:cNvCxnSpPr>
            <a:cxnSpLocks/>
          </p:cNvCxnSpPr>
          <p:nvPr/>
        </p:nvCxnSpPr>
        <p:spPr>
          <a:xfrm>
            <a:off x="4419187" y="5524426"/>
            <a:ext cx="1993698" cy="662407"/>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Rechte verbindingslijn 25">
            <a:extLst>
              <a:ext uri="{FF2B5EF4-FFF2-40B4-BE49-F238E27FC236}">
                <a16:creationId xmlns:a16="http://schemas.microsoft.com/office/drawing/2014/main" id="{38225D4C-1EDA-4F88-A7A4-AAC5E6E1E831}"/>
              </a:ext>
            </a:extLst>
          </p:cNvPr>
          <p:cNvCxnSpPr>
            <a:cxnSpLocks/>
            <a:endCxn id="1026" idx="1"/>
          </p:cNvCxnSpPr>
          <p:nvPr/>
        </p:nvCxnSpPr>
        <p:spPr>
          <a:xfrm flipV="1">
            <a:off x="4509093" y="2767634"/>
            <a:ext cx="2536014" cy="854009"/>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Rechte verbindingslijn 27">
            <a:extLst>
              <a:ext uri="{FF2B5EF4-FFF2-40B4-BE49-F238E27FC236}">
                <a16:creationId xmlns:a16="http://schemas.microsoft.com/office/drawing/2014/main" id="{A074B2BB-F42D-448A-9FF2-D4013ECCD934}"/>
              </a:ext>
            </a:extLst>
          </p:cNvPr>
          <p:cNvCxnSpPr>
            <a:cxnSpLocks/>
            <a:endCxn id="3" idx="1"/>
          </p:cNvCxnSpPr>
          <p:nvPr/>
        </p:nvCxnSpPr>
        <p:spPr>
          <a:xfrm flipV="1">
            <a:off x="4442825" y="4205211"/>
            <a:ext cx="554998" cy="395585"/>
          </a:xfrm>
          <a:prstGeom prst="line">
            <a:avLst/>
          </a:prstGeom>
        </p:spPr>
        <p:style>
          <a:lnRef idx="1">
            <a:schemeClr val="accent5"/>
          </a:lnRef>
          <a:fillRef idx="0">
            <a:schemeClr val="accent5"/>
          </a:fillRef>
          <a:effectRef idx="0">
            <a:schemeClr val="accent5"/>
          </a:effectRef>
          <a:fontRef idx="minor">
            <a:schemeClr val="tx1"/>
          </a:fontRef>
        </p:style>
      </p:cxnSp>
      <p:sp>
        <p:nvSpPr>
          <p:cNvPr id="16" name="Rechthoek 15">
            <a:extLst>
              <a:ext uri="{FF2B5EF4-FFF2-40B4-BE49-F238E27FC236}">
                <a16:creationId xmlns:a16="http://schemas.microsoft.com/office/drawing/2014/main" id="{486BC481-118B-47E3-A300-582856B1F593}"/>
              </a:ext>
            </a:extLst>
          </p:cNvPr>
          <p:cNvSpPr/>
          <p:nvPr/>
        </p:nvSpPr>
        <p:spPr>
          <a:xfrm>
            <a:off x="4888956" y="5054312"/>
            <a:ext cx="2086439" cy="461665"/>
          </a:xfrm>
          <a:prstGeom prst="rect">
            <a:avLst/>
          </a:prstGeom>
        </p:spPr>
        <p:txBody>
          <a:bodyPr wrap="square">
            <a:spAutoFit/>
          </a:bodyPr>
          <a:lstStyle/>
          <a:p>
            <a:pPr fontAlgn="base"/>
            <a:r>
              <a:rPr lang="en-GB" sz="800" i="1" dirty="0">
                <a:solidFill>
                  <a:schemeClr val="bg1">
                    <a:lumMod val="65000"/>
                  </a:schemeClr>
                </a:solidFill>
              </a:rPr>
              <a:t>Mohamed Salah</a:t>
            </a:r>
          </a:p>
          <a:p>
            <a:pPr fontAlgn="base"/>
            <a:r>
              <a:rPr lang="en-GB" sz="800" i="1" dirty="0">
                <a:solidFill>
                  <a:schemeClr val="bg1">
                    <a:lumMod val="65000"/>
                  </a:schemeClr>
                </a:solidFill>
              </a:rPr>
              <a:t>Image credit: Fars News Agency via commons.wikimedia.org </a:t>
            </a:r>
            <a:endParaRPr lang="en-US" sz="800" i="1" dirty="0">
              <a:solidFill>
                <a:schemeClr val="bg1">
                  <a:lumMod val="65000"/>
                </a:schemeClr>
              </a:solidFill>
            </a:endParaRPr>
          </a:p>
        </p:txBody>
      </p:sp>
      <p:sp>
        <p:nvSpPr>
          <p:cNvPr id="17" name="Правоъгълник 16">
            <a:extLst>
              <a:ext uri="{FF2B5EF4-FFF2-40B4-BE49-F238E27FC236}">
                <a16:creationId xmlns:a16="http://schemas.microsoft.com/office/drawing/2014/main" id="{59587C6E-145A-4928-A455-D34458C81D5F}"/>
              </a:ext>
            </a:extLst>
          </p:cNvPr>
          <p:cNvSpPr/>
          <p:nvPr/>
        </p:nvSpPr>
        <p:spPr>
          <a:xfrm>
            <a:off x="252488" y="2819400"/>
            <a:ext cx="2400984" cy="1333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ECHTE MANNEN HUILEN NIET</a:t>
            </a:r>
            <a:endParaRPr lang="bg-BG" dirty="0"/>
          </a:p>
        </p:txBody>
      </p:sp>
      <p:pic>
        <p:nvPicPr>
          <p:cNvPr id="1026" name="Picture 2">
            <a:extLst>
              <a:ext uri="{FF2B5EF4-FFF2-40B4-BE49-F238E27FC236}">
                <a16:creationId xmlns:a16="http://schemas.microsoft.com/office/drawing/2014/main" id="{F9130C94-E23A-40E7-B04D-DF7EBA343A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5107" y="1849311"/>
            <a:ext cx="1471770" cy="1836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D47D46-D3CD-48C7-832D-B3D82F4808E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3338"/>
          <a:stretch/>
        </p:blipFill>
        <p:spPr bwMode="auto">
          <a:xfrm>
            <a:off x="4464219" y="297713"/>
            <a:ext cx="1309823" cy="16530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14280334-09AD-4DCA-9DD6-3C7AAF3E9B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823" y="3347961"/>
            <a:ext cx="15525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7931BE-7445-44CC-908B-B388B463F36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642" r="18737"/>
          <a:stretch/>
        </p:blipFill>
        <p:spPr bwMode="auto">
          <a:xfrm>
            <a:off x="6824234" y="5054313"/>
            <a:ext cx="1556134" cy="16044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54B73E7-B93E-43D0-944A-DA9A511E52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88" y="4263667"/>
            <a:ext cx="2414512" cy="1776893"/>
          </a:xfrm>
          <a:prstGeom prst="rect">
            <a:avLst/>
          </a:prstGeom>
          <a:noFill/>
          <a:extLst>
            <a:ext uri="{909E8E84-426E-40DD-AFC4-6F175D3DCCD1}">
              <a14:hiddenFill xmlns:a14="http://schemas.microsoft.com/office/drawing/2010/main">
                <a:solidFill>
                  <a:srgbClr val="FFFFFF"/>
                </a:solidFill>
              </a14:hiddenFill>
            </a:ext>
          </a:extLst>
        </p:spPr>
      </p:pic>
      <p:sp>
        <p:nvSpPr>
          <p:cNvPr id="10" name="Правоъгълник 9">
            <a:extLst>
              <a:ext uri="{FF2B5EF4-FFF2-40B4-BE49-F238E27FC236}">
                <a16:creationId xmlns:a16="http://schemas.microsoft.com/office/drawing/2014/main" id="{2C9EE578-41D0-48EA-81FE-9282358828E7}"/>
              </a:ext>
            </a:extLst>
          </p:cNvPr>
          <p:cNvSpPr/>
          <p:nvPr/>
        </p:nvSpPr>
        <p:spPr>
          <a:xfrm>
            <a:off x="2802517" y="2286001"/>
            <a:ext cx="1905002" cy="388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Engels</a:t>
            </a:r>
          </a:p>
          <a:p>
            <a:endParaRPr lang="en-US" b="1" dirty="0">
              <a:solidFill>
                <a:srgbClr val="002060"/>
              </a:solidFill>
            </a:endParaRPr>
          </a:p>
          <a:p>
            <a:endParaRPr lang="en-US" b="1" dirty="0">
              <a:solidFill>
                <a:srgbClr val="002060"/>
              </a:solidFill>
            </a:endParaRPr>
          </a:p>
          <a:p>
            <a:r>
              <a:rPr lang="en-US" b="1" dirty="0">
                <a:solidFill>
                  <a:srgbClr val="002060"/>
                </a:solidFill>
              </a:rPr>
              <a:t>Vrouw</a:t>
            </a:r>
          </a:p>
          <a:p>
            <a:endParaRPr lang="en-US" b="1" dirty="0">
              <a:solidFill>
                <a:srgbClr val="002060"/>
              </a:solidFill>
            </a:endParaRPr>
          </a:p>
          <a:p>
            <a:endParaRPr lang="en-US" b="1" dirty="0">
              <a:solidFill>
                <a:srgbClr val="002060"/>
              </a:solidFill>
            </a:endParaRPr>
          </a:p>
          <a:p>
            <a:r>
              <a:rPr lang="en-US" b="1" dirty="0" err="1">
                <a:solidFill>
                  <a:srgbClr val="002060"/>
                </a:solidFill>
              </a:rPr>
              <a:t>Moslim</a:t>
            </a:r>
            <a:endParaRPr lang="en-US" b="1" dirty="0">
              <a:solidFill>
                <a:srgbClr val="002060"/>
              </a:solidFill>
            </a:endParaRPr>
          </a:p>
          <a:p>
            <a:endParaRPr lang="en-US" b="1" dirty="0">
              <a:solidFill>
                <a:srgbClr val="002060"/>
              </a:solidFill>
            </a:endParaRPr>
          </a:p>
          <a:p>
            <a:endParaRPr lang="en-US" b="1" dirty="0">
              <a:solidFill>
                <a:srgbClr val="002060"/>
              </a:solidFill>
            </a:endParaRPr>
          </a:p>
          <a:p>
            <a:r>
              <a:rPr lang="en-US" b="1" dirty="0">
                <a:solidFill>
                  <a:srgbClr val="002060"/>
                </a:solidFill>
              </a:rPr>
              <a:t>Homo</a:t>
            </a:r>
            <a:endParaRPr lang="bg-BG" b="1" dirty="0">
              <a:solidFill>
                <a:srgbClr val="002060"/>
              </a:solidFill>
            </a:endParaRPr>
          </a:p>
        </p:txBody>
      </p:sp>
      <p:pic>
        <p:nvPicPr>
          <p:cNvPr id="25" name="Картина 24">
            <a:extLst>
              <a:ext uri="{FF2B5EF4-FFF2-40B4-BE49-F238E27FC236}">
                <a16:creationId xmlns:a16="http://schemas.microsoft.com/office/drawing/2014/main" id="{3C9A931F-0DBC-41B2-A041-D0EA60788E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37400" y="3429001"/>
            <a:ext cx="744829" cy="816252"/>
          </a:xfrm>
          <a:prstGeom prst="rect">
            <a:avLst/>
          </a:prstGeom>
        </p:spPr>
      </p:pic>
      <p:pic>
        <p:nvPicPr>
          <p:cNvPr id="35" name="Картина 34" descr="Картина, която съдържа лице, открито, мъж, носене&#10;&#10;Описанието е генерирано автоматично">
            <a:extLst>
              <a:ext uri="{FF2B5EF4-FFF2-40B4-BE49-F238E27FC236}">
                <a16:creationId xmlns:a16="http://schemas.microsoft.com/office/drawing/2014/main" id="{601322FF-A2BD-4E41-BDF4-B5FFEE5EBF0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6256" r="15677"/>
          <a:stretch/>
        </p:blipFill>
        <p:spPr>
          <a:xfrm>
            <a:off x="3554747" y="5187897"/>
            <a:ext cx="756361" cy="739645"/>
          </a:xfrm>
          <a:prstGeom prst="rect">
            <a:avLst/>
          </a:prstGeom>
        </p:spPr>
      </p:pic>
      <p:sp>
        <p:nvSpPr>
          <p:cNvPr id="23" name="Текстово поле 11">
            <a:extLst>
              <a:ext uri="{FF2B5EF4-FFF2-40B4-BE49-F238E27FC236}">
                <a16:creationId xmlns:a16="http://schemas.microsoft.com/office/drawing/2014/main" id="{221DF06D-9E5A-4C2E-B4C8-D9E0E7BB633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9" name="Picture 2" descr="Free Images - SnappyGoat.com- bestof:Squirrely Dustin Ginetz">
            <a:extLst>
              <a:ext uri="{FF2B5EF4-FFF2-40B4-BE49-F238E27FC236}">
                <a16:creationId xmlns:a16="http://schemas.microsoft.com/office/drawing/2014/main" id="{D7F7B2EB-07AD-4195-99E5-9C3701A75E7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308" t="11984" r="29862" b="42641"/>
          <a:stretch/>
        </p:blipFill>
        <p:spPr bwMode="auto">
          <a:xfrm>
            <a:off x="3790730" y="2422110"/>
            <a:ext cx="781269" cy="887802"/>
          </a:xfrm>
          <a:prstGeom prst="rect">
            <a:avLst/>
          </a:prstGeom>
          <a:noFill/>
          <a:extLst>
            <a:ext uri="{909E8E84-426E-40DD-AFC4-6F175D3DCCD1}">
              <a14:hiddenFill xmlns:a14="http://schemas.microsoft.com/office/drawing/2010/main">
                <a:solidFill>
                  <a:srgbClr val="FFFFFF"/>
                </a:solidFill>
              </a14:hiddenFill>
            </a:ext>
          </a:extLst>
        </p:spPr>
      </p:pic>
      <p:sp>
        <p:nvSpPr>
          <p:cNvPr id="33" name="Tekstvak 32">
            <a:extLst>
              <a:ext uri="{FF2B5EF4-FFF2-40B4-BE49-F238E27FC236}">
                <a16:creationId xmlns:a16="http://schemas.microsoft.com/office/drawing/2014/main" id="{CB224FAD-DA36-4136-9480-966A4FFC6D07}"/>
              </a:ext>
            </a:extLst>
          </p:cNvPr>
          <p:cNvSpPr txBox="1"/>
          <p:nvPr/>
        </p:nvSpPr>
        <p:spPr>
          <a:xfrm>
            <a:off x="2633355" y="2320829"/>
            <a:ext cx="1299572" cy="215444"/>
          </a:xfrm>
          <a:prstGeom prst="rect">
            <a:avLst/>
          </a:prstGeom>
          <a:noFill/>
        </p:spPr>
        <p:txBody>
          <a:bodyPr wrap="square">
            <a:spAutoFit/>
          </a:bodyPr>
          <a:lstStyle/>
          <a:p>
            <a:r>
              <a:rPr lang="nl-NL" sz="800" i="1" dirty="0">
                <a:solidFill>
                  <a:schemeClr val="bg1">
                    <a:lumMod val="65000"/>
                  </a:schemeClr>
                </a:solidFill>
              </a:rPr>
              <a:t>https://snappygoat.com/</a:t>
            </a:r>
          </a:p>
        </p:txBody>
      </p:sp>
    </p:spTree>
    <p:extLst>
      <p:ext uri="{BB962C8B-B14F-4D97-AF65-F5344CB8AC3E}">
        <p14:creationId xmlns:p14="http://schemas.microsoft.com/office/powerpoint/2010/main" val="25562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animBg="1"/>
      <p:bldP spid="10"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lang="nl-NL" sz="1350" dirty="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Wat viel je op?</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t>Reflecteer op de betekenis</a:t>
            </a:r>
          </a:p>
        </p:txBody>
      </p:sp>
      <p:sp>
        <p:nvSpPr>
          <p:cNvPr id="35" name="TextBox 52">
            <a:extLst>
              <a:ext uri="{FF2B5EF4-FFF2-40B4-BE49-F238E27FC236}">
                <a16:creationId xmlns:a16="http://schemas.microsoft.com/office/drawing/2014/main" id="{BD993792-9DAB-4D20-A18F-967B178D09CB}"/>
              </a:ext>
            </a:extLst>
          </p:cNvPr>
          <p:cNvSpPr txBox="1"/>
          <p:nvPr/>
        </p:nvSpPr>
        <p:spPr>
          <a:xfrm>
            <a:off x="673543" y="5932411"/>
            <a:ext cx="2861026"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Deel je verhaal in je groep</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Wie ben </a:t>
            </a:r>
            <a:r>
              <a:rPr lang="en-US" dirty="0" err="1">
                <a:solidFill>
                  <a:schemeClr val="tx1">
                    <a:lumMod val="75000"/>
                    <a:lumOff val="25000"/>
                  </a:schemeClr>
                </a:solidFill>
              </a:rPr>
              <a:t>ik</a:t>
            </a:r>
            <a:r>
              <a:rPr lang="en-US" dirty="0">
                <a:solidFill>
                  <a:schemeClr val="tx1">
                    <a:lumMod val="75000"/>
                    <a:lumOff val="25000"/>
                  </a:schemeClr>
                </a:solidFill>
              </a:rPr>
              <a:t>?</a:t>
            </a:r>
          </a:p>
        </p:txBody>
      </p:sp>
      <p:sp>
        <p:nvSpPr>
          <p:cNvPr id="39" name="TextBox 52">
            <a:extLst>
              <a:ext uri="{FF2B5EF4-FFF2-40B4-BE49-F238E27FC236}">
                <a16:creationId xmlns:a16="http://schemas.microsoft.com/office/drawing/2014/main" id="{08D2C4F2-DA01-4B98-A17B-8AFC346D1439}"/>
              </a:ext>
            </a:extLst>
          </p:cNvPr>
          <p:cNvSpPr txBox="1"/>
          <p:nvPr/>
        </p:nvSpPr>
        <p:spPr>
          <a:xfrm>
            <a:off x="5881067" y="4178534"/>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Kies een formulier</a:t>
            </a:r>
          </a:p>
          <a:p>
            <a:pPr algn="ctr"/>
            <a:endParaRPr lang="nl-NL"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Maak groepen van 3, 4 of 5</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lang="nl-NL" sz="1350" dirty="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a:xfrm>
            <a:off x="685800" y="1447800"/>
            <a:ext cx="7924800" cy="685800"/>
          </a:xfrm>
        </p:spPr>
        <p:txBody>
          <a:bodyPr>
            <a:normAutofit/>
          </a:bodyPr>
          <a:lstStyle/>
          <a:p>
            <a:r>
              <a:rPr lang="nl-NL" noProof="0" dirty="0"/>
              <a:t>4. Oefening </a:t>
            </a:r>
            <a:r>
              <a:rPr lang="nl-NL" i="1" noProof="0" dirty="0"/>
              <a:t>Wie ben ik?</a:t>
            </a:r>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nl-NL" smtClean="0"/>
              <a:t>34</a:t>
            </a:fld>
            <a:endParaRPr lang="nl-NL" dirty="0"/>
          </a:p>
        </p:txBody>
      </p:sp>
      <p:sp>
        <p:nvSpPr>
          <p:cNvPr id="34" name="Текстово поле 11">
            <a:extLst>
              <a:ext uri="{FF2B5EF4-FFF2-40B4-BE49-F238E27FC236}">
                <a16:creationId xmlns:a16="http://schemas.microsoft.com/office/drawing/2014/main" id="{B3D15156-6692-4715-8E0A-0583B5FA1EF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490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EDD508F3-708A-4937-B974-9BD963FF81B4}"/>
              </a:ext>
            </a:extLst>
          </p:cNvPr>
          <p:cNvSpPr>
            <a:spLocks noGrp="1"/>
          </p:cNvSpPr>
          <p:nvPr>
            <p:ph type="dt" sz="half" idx="10"/>
          </p:nvPr>
        </p:nvSpPr>
        <p:spPr/>
        <p:txBody>
          <a:bodyPr/>
          <a:lstStyle/>
          <a:p>
            <a:endParaRPr lang="en-US" dirty="0"/>
          </a:p>
        </p:txBody>
      </p:sp>
      <p:sp>
        <p:nvSpPr>
          <p:cNvPr id="4" name="Tijdelijke aanduiding voor voettekst 3">
            <a:extLst>
              <a:ext uri="{FF2B5EF4-FFF2-40B4-BE49-F238E27FC236}">
                <a16:creationId xmlns:a16="http://schemas.microsoft.com/office/drawing/2014/main" id="{9375E563-6910-49CC-9F22-BCC616C563B4}"/>
              </a:ext>
            </a:extLst>
          </p:cNvPr>
          <p:cNvSpPr>
            <a:spLocks noGrp="1"/>
          </p:cNvSpPr>
          <p:nvPr>
            <p:ph type="ftr" sz="quarter" idx="11"/>
          </p:nvPr>
        </p:nvSpPr>
        <p:spPr/>
        <p:txBody>
          <a:bodyPr/>
          <a:lstStyle/>
          <a:p>
            <a:r>
              <a:rPr lang="en-US"/>
              <a:t>www.armourproject.eu</a:t>
            </a:r>
            <a:endParaRPr lang="en-US" dirty="0"/>
          </a:p>
        </p:txBody>
      </p:sp>
      <p:sp>
        <p:nvSpPr>
          <p:cNvPr id="5" name="Tijdelijke aanduiding voor dianummer 4">
            <a:extLst>
              <a:ext uri="{FF2B5EF4-FFF2-40B4-BE49-F238E27FC236}">
                <a16:creationId xmlns:a16="http://schemas.microsoft.com/office/drawing/2014/main" id="{EF47FFA6-9532-484A-A071-2ABD7EA23D61}"/>
              </a:ext>
            </a:extLst>
          </p:cNvPr>
          <p:cNvSpPr>
            <a:spLocks noGrp="1"/>
          </p:cNvSpPr>
          <p:nvPr>
            <p:ph type="sldNum" sz="quarter" idx="12"/>
          </p:nvPr>
        </p:nvSpPr>
        <p:spPr/>
        <p:txBody>
          <a:bodyPr/>
          <a:lstStyle/>
          <a:p>
            <a:fld id="{CB318F78-A315-46C9-8B3F-2431B4397D31}" type="slidenum">
              <a:rPr lang="en-US" smtClean="0"/>
              <a:t>35</a:t>
            </a:fld>
            <a:endParaRPr lang="en-US" dirty="0"/>
          </a:p>
        </p:txBody>
      </p:sp>
      <p:sp>
        <p:nvSpPr>
          <p:cNvPr id="6" name="Shape">
            <a:extLst>
              <a:ext uri="{FF2B5EF4-FFF2-40B4-BE49-F238E27FC236}">
                <a16:creationId xmlns:a16="http://schemas.microsoft.com/office/drawing/2014/main" id="{B432498D-D0E1-4F5D-8302-BC6E5049D91F}"/>
              </a:ext>
            </a:extLst>
          </p:cNvPr>
          <p:cNvSpPr/>
          <p:nvPr/>
        </p:nvSpPr>
        <p:spPr>
          <a:xfrm rot="5400000">
            <a:off x="5905275" y="1158485"/>
            <a:ext cx="1107665" cy="1559784"/>
          </a:xfrm>
          <a:custGeom>
            <a:avLst/>
            <a:gdLst/>
            <a:ahLst/>
            <a:cxnLst>
              <a:cxn ang="0">
                <a:pos x="wd2" y="hd2"/>
              </a:cxn>
              <a:cxn ang="5400000">
                <a:pos x="wd2" y="hd2"/>
              </a:cxn>
              <a:cxn ang="10800000">
                <a:pos x="wd2" y="hd2"/>
              </a:cxn>
              <a:cxn ang="16200000">
                <a:pos x="wd2" y="hd2"/>
              </a:cxn>
            </a:cxnLst>
            <a:rect l="0" t="0" r="r" b="b"/>
            <a:pathLst>
              <a:path w="21137" h="21587" extrusionOk="0">
                <a:moveTo>
                  <a:pt x="9400" y="352"/>
                </a:moveTo>
                <a:lnTo>
                  <a:pt x="738" y="6289"/>
                </a:lnTo>
                <a:cubicBezTo>
                  <a:pt x="-135" y="6793"/>
                  <a:pt x="-251" y="7723"/>
                  <a:pt x="483" y="8333"/>
                </a:cubicBezTo>
                <a:cubicBezTo>
                  <a:pt x="1118" y="8861"/>
                  <a:pt x="2195" y="8962"/>
                  <a:pt x="2996" y="8570"/>
                </a:cubicBezTo>
                <a:lnTo>
                  <a:pt x="5907" y="6770"/>
                </a:lnTo>
                <a:lnTo>
                  <a:pt x="5631" y="21587"/>
                </a:lnTo>
                <a:lnTo>
                  <a:pt x="15352" y="15142"/>
                </a:lnTo>
                <a:lnTo>
                  <a:pt x="15213" y="6933"/>
                </a:lnTo>
                <a:lnTo>
                  <a:pt x="17948" y="8689"/>
                </a:lnTo>
                <a:cubicBezTo>
                  <a:pt x="18711" y="9188"/>
                  <a:pt x="19882" y="9159"/>
                  <a:pt x="20596" y="8624"/>
                </a:cubicBezTo>
                <a:cubicBezTo>
                  <a:pt x="21349" y="8059"/>
                  <a:pt x="21311" y="7155"/>
                  <a:pt x="20512" y="6625"/>
                </a:cubicBezTo>
                <a:lnTo>
                  <a:pt x="12190" y="383"/>
                </a:lnTo>
                <a:cubicBezTo>
                  <a:pt x="11816" y="150"/>
                  <a:pt x="11344" y="15"/>
                  <a:pt x="10851" y="1"/>
                </a:cubicBezTo>
                <a:cubicBezTo>
                  <a:pt x="10325" y="-13"/>
                  <a:pt x="9809" y="112"/>
                  <a:pt x="9400" y="352"/>
                </a:cubicBezTo>
                <a:close/>
              </a:path>
            </a:pathLst>
          </a:custGeom>
          <a:gradFill>
            <a:gsLst>
              <a:gs pos="849">
                <a:srgbClr val="FF00A2"/>
              </a:gs>
              <a:gs pos="62947">
                <a:srgbClr val="FF0071"/>
              </a:gs>
              <a:gs pos="97628">
                <a:srgbClr val="FF0040"/>
              </a:gs>
            </a:gsLst>
          </a:gradFill>
          <a:ln w="12700">
            <a:miter lim="400000"/>
          </a:ln>
          <a:effectLst>
            <a:outerShdw blurRad="25400" dist="29194" dir="19419936" rotWithShape="0">
              <a:srgbClr val="000000">
                <a:alpha val="23385"/>
              </a:srgbClr>
            </a:outerShdw>
          </a:effectLst>
        </p:spPr>
        <p:txBody>
          <a:bodyPr lIns="45719" rIns="45719" anchor="ctr"/>
          <a:lstStyle/>
          <a:p>
            <a:pPr>
              <a:defRPr>
                <a:solidFill>
                  <a:srgbClr val="FFFFFF"/>
                </a:solidFill>
              </a:defRPr>
            </a:pPr>
            <a:endParaRPr/>
          </a:p>
        </p:txBody>
      </p:sp>
      <p:sp>
        <p:nvSpPr>
          <p:cNvPr id="7" name="Shape">
            <a:extLst>
              <a:ext uri="{FF2B5EF4-FFF2-40B4-BE49-F238E27FC236}">
                <a16:creationId xmlns:a16="http://schemas.microsoft.com/office/drawing/2014/main" id="{927400A9-D58B-477A-B1B1-4EF8490A77BA}"/>
              </a:ext>
            </a:extLst>
          </p:cNvPr>
          <p:cNvSpPr/>
          <p:nvPr/>
        </p:nvSpPr>
        <p:spPr>
          <a:xfrm flipH="1">
            <a:off x="5143564" y="1666313"/>
            <a:ext cx="1107664" cy="1559785"/>
          </a:xfrm>
          <a:custGeom>
            <a:avLst/>
            <a:gdLst/>
            <a:ahLst/>
            <a:cxnLst>
              <a:cxn ang="0">
                <a:pos x="wd2" y="hd2"/>
              </a:cxn>
              <a:cxn ang="5400000">
                <a:pos x="wd2" y="hd2"/>
              </a:cxn>
              <a:cxn ang="10800000">
                <a:pos x="wd2" y="hd2"/>
              </a:cxn>
              <a:cxn ang="16200000">
                <a:pos x="wd2" y="hd2"/>
              </a:cxn>
            </a:cxnLst>
            <a:rect l="0" t="0" r="r" b="b"/>
            <a:pathLst>
              <a:path w="21137" h="21587" extrusionOk="0">
                <a:moveTo>
                  <a:pt x="9400" y="352"/>
                </a:moveTo>
                <a:lnTo>
                  <a:pt x="738" y="6289"/>
                </a:lnTo>
                <a:cubicBezTo>
                  <a:pt x="-135" y="6793"/>
                  <a:pt x="-251" y="7723"/>
                  <a:pt x="483" y="8333"/>
                </a:cubicBezTo>
                <a:cubicBezTo>
                  <a:pt x="1118" y="8861"/>
                  <a:pt x="2195" y="8962"/>
                  <a:pt x="2996" y="8570"/>
                </a:cubicBezTo>
                <a:lnTo>
                  <a:pt x="5907" y="6770"/>
                </a:lnTo>
                <a:lnTo>
                  <a:pt x="5631" y="21587"/>
                </a:lnTo>
                <a:lnTo>
                  <a:pt x="15352" y="15142"/>
                </a:lnTo>
                <a:lnTo>
                  <a:pt x="15213" y="6933"/>
                </a:lnTo>
                <a:lnTo>
                  <a:pt x="17948" y="8689"/>
                </a:lnTo>
                <a:cubicBezTo>
                  <a:pt x="18711" y="9188"/>
                  <a:pt x="19882" y="9159"/>
                  <a:pt x="20596" y="8624"/>
                </a:cubicBezTo>
                <a:cubicBezTo>
                  <a:pt x="21349" y="8059"/>
                  <a:pt x="21311" y="7155"/>
                  <a:pt x="20512" y="6625"/>
                </a:cubicBezTo>
                <a:lnTo>
                  <a:pt x="12190" y="383"/>
                </a:lnTo>
                <a:cubicBezTo>
                  <a:pt x="11816" y="150"/>
                  <a:pt x="11344" y="15"/>
                  <a:pt x="10851" y="1"/>
                </a:cubicBezTo>
                <a:cubicBezTo>
                  <a:pt x="10325" y="-13"/>
                  <a:pt x="9809" y="112"/>
                  <a:pt x="9400" y="352"/>
                </a:cubicBezTo>
                <a:close/>
              </a:path>
            </a:pathLst>
          </a:custGeom>
          <a:gradFill>
            <a:gsLst>
              <a:gs pos="29033">
                <a:srgbClr val="FF2E3D"/>
              </a:gs>
              <a:gs pos="50479">
                <a:srgbClr val="FF3B55"/>
              </a:gs>
              <a:gs pos="74482">
                <a:srgbClr val="FF486D"/>
              </a:gs>
            </a:gsLst>
            <a:lin ang="685541"/>
          </a:gradFill>
          <a:ln w="12700">
            <a:miter lim="400000"/>
          </a:ln>
          <a:effectLst>
            <a:outerShdw blurRad="25400" dist="29074" dir="19419936" rotWithShape="0">
              <a:srgbClr val="000000">
                <a:alpha val="29743"/>
              </a:srgbClr>
            </a:outerShdw>
          </a:effectLst>
        </p:spPr>
        <p:txBody>
          <a:bodyPr lIns="45719" rIns="45719" anchor="ctr"/>
          <a:lstStyle/>
          <a:p>
            <a:pPr>
              <a:defRPr>
                <a:solidFill>
                  <a:srgbClr val="FFFFFF"/>
                </a:solidFill>
              </a:defRPr>
            </a:pPr>
            <a:endParaRPr/>
          </a:p>
        </p:txBody>
      </p:sp>
      <p:sp>
        <p:nvSpPr>
          <p:cNvPr id="8" name="Shape">
            <a:extLst>
              <a:ext uri="{FF2B5EF4-FFF2-40B4-BE49-F238E27FC236}">
                <a16:creationId xmlns:a16="http://schemas.microsoft.com/office/drawing/2014/main" id="{99508076-FE67-4AB1-B923-772B3D6193E3}"/>
              </a:ext>
            </a:extLst>
          </p:cNvPr>
          <p:cNvSpPr/>
          <p:nvPr/>
        </p:nvSpPr>
        <p:spPr>
          <a:xfrm rot="5400000">
            <a:off x="4625521" y="2465232"/>
            <a:ext cx="1107664" cy="1559785"/>
          </a:xfrm>
          <a:custGeom>
            <a:avLst/>
            <a:gdLst/>
            <a:ahLst/>
            <a:cxnLst>
              <a:cxn ang="0">
                <a:pos x="wd2" y="hd2"/>
              </a:cxn>
              <a:cxn ang="5400000">
                <a:pos x="wd2" y="hd2"/>
              </a:cxn>
              <a:cxn ang="10800000">
                <a:pos x="wd2" y="hd2"/>
              </a:cxn>
              <a:cxn ang="16200000">
                <a:pos x="wd2" y="hd2"/>
              </a:cxn>
            </a:cxnLst>
            <a:rect l="0" t="0" r="r" b="b"/>
            <a:pathLst>
              <a:path w="21137" h="21587" extrusionOk="0">
                <a:moveTo>
                  <a:pt x="9400" y="352"/>
                </a:moveTo>
                <a:lnTo>
                  <a:pt x="738" y="6289"/>
                </a:lnTo>
                <a:cubicBezTo>
                  <a:pt x="-135" y="6793"/>
                  <a:pt x="-251" y="7723"/>
                  <a:pt x="483" y="8333"/>
                </a:cubicBezTo>
                <a:cubicBezTo>
                  <a:pt x="1118" y="8861"/>
                  <a:pt x="2195" y="8962"/>
                  <a:pt x="2996" y="8570"/>
                </a:cubicBezTo>
                <a:lnTo>
                  <a:pt x="5907" y="6770"/>
                </a:lnTo>
                <a:lnTo>
                  <a:pt x="5631" y="21587"/>
                </a:lnTo>
                <a:lnTo>
                  <a:pt x="15352" y="15142"/>
                </a:lnTo>
                <a:lnTo>
                  <a:pt x="15213" y="6933"/>
                </a:lnTo>
                <a:lnTo>
                  <a:pt x="17948" y="8689"/>
                </a:lnTo>
                <a:cubicBezTo>
                  <a:pt x="18711" y="9188"/>
                  <a:pt x="19882" y="9159"/>
                  <a:pt x="20596" y="8624"/>
                </a:cubicBezTo>
                <a:cubicBezTo>
                  <a:pt x="21349" y="8059"/>
                  <a:pt x="21311" y="7155"/>
                  <a:pt x="20512" y="6625"/>
                </a:cubicBezTo>
                <a:lnTo>
                  <a:pt x="12190" y="383"/>
                </a:lnTo>
                <a:cubicBezTo>
                  <a:pt x="11816" y="150"/>
                  <a:pt x="11344" y="15"/>
                  <a:pt x="10851" y="1"/>
                </a:cubicBezTo>
                <a:cubicBezTo>
                  <a:pt x="10325" y="-13"/>
                  <a:pt x="9809" y="112"/>
                  <a:pt x="9400" y="352"/>
                </a:cubicBezTo>
                <a:close/>
              </a:path>
            </a:pathLst>
          </a:custGeom>
          <a:gradFill>
            <a:gsLst>
              <a:gs pos="0">
                <a:srgbClr val="FFC203"/>
              </a:gs>
              <a:gs pos="36658">
                <a:srgbClr val="FF7D25"/>
              </a:gs>
              <a:gs pos="77154">
                <a:srgbClr val="FF3847"/>
              </a:gs>
            </a:gsLst>
            <a:lin ang="2089253"/>
          </a:gradFill>
          <a:ln w="12700">
            <a:miter lim="400000"/>
          </a:ln>
          <a:effectLst>
            <a:outerShdw blurRad="25400" dist="29194" dir="19419936" rotWithShape="0">
              <a:srgbClr val="000000">
                <a:alpha val="23385"/>
              </a:srgbClr>
            </a:outerShdw>
          </a:effectLst>
        </p:spPr>
        <p:txBody>
          <a:bodyPr lIns="45719" rIns="45719" anchor="ctr"/>
          <a:lstStyle/>
          <a:p>
            <a:pPr>
              <a:defRPr>
                <a:solidFill>
                  <a:srgbClr val="FFFFFF"/>
                </a:solidFill>
              </a:defRPr>
            </a:pPr>
            <a:endParaRPr/>
          </a:p>
        </p:txBody>
      </p:sp>
      <p:sp>
        <p:nvSpPr>
          <p:cNvPr id="9" name="Shape">
            <a:extLst>
              <a:ext uri="{FF2B5EF4-FFF2-40B4-BE49-F238E27FC236}">
                <a16:creationId xmlns:a16="http://schemas.microsoft.com/office/drawing/2014/main" id="{71A303F6-F60C-4F1C-952D-B72FCB9F46D8}"/>
              </a:ext>
            </a:extLst>
          </p:cNvPr>
          <p:cNvSpPr/>
          <p:nvPr/>
        </p:nvSpPr>
        <p:spPr>
          <a:xfrm flipH="1">
            <a:off x="3863809" y="2973060"/>
            <a:ext cx="1107665" cy="1559784"/>
          </a:xfrm>
          <a:custGeom>
            <a:avLst/>
            <a:gdLst/>
            <a:ahLst/>
            <a:cxnLst>
              <a:cxn ang="0">
                <a:pos x="wd2" y="hd2"/>
              </a:cxn>
              <a:cxn ang="5400000">
                <a:pos x="wd2" y="hd2"/>
              </a:cxn>
              <a:cxn ang="10800000">
                <a:pos x="wd2" y="hd2"/>
              </a:cxn>
              <a:cxn ang="16200000">
                <a:pos x="wd2" y="hd2"/>
              </a:cxn>
            </a:cxnLst>
            <a:rect l="0" t="0" r="r" b="b"/>
            <a:pathLst>
              <a:path w="21137" h="21587" extrusionOk="0">
                <a:moveTo>
                  <a:pt x="9400" y="352"/>
                </a:moveTo>
                <a:lnTo>
                  <a:pt x="738" y="6289"/>
                </a:lnTo>
                <a:cubicBezTo>
                  <a:pt x="-135" y="6793"/>
                  <a:pt x="-251" y="7723"/>
                  <a:pt x="483" y="8333"/>
                </a:cubicBezTo>
                <a:cubicBezTo>
                  <a:pt x="1118" y="8861"/>
                  <a:pt x="2195" y="8962"/>
                  <a:pt x="2996" y="8570"/>
                </a:cubicBezTo>
                <a:lnTo>
                  <a:pt x="5907" y="6770"/>
                </a:lnTo>
                <a:lnTo>
                  <a:pt x="5631" y="21587"/>
                </a:lnTo>
                <a:lnTo>
                  <a:pt x="15352" y="15142"/>
                </a:lnTo>
                <a:lnTo>
                  <a:pt x="15213" y="6933"/>
                </a:lnTo>
                <a:lnTo>
                  <a:pt x="17948" y="8689"/>
                </a:lnTo>
                <a:cubicBezTo>
                  <a:pt x="18711" y="9188"/>
                  <a:pt x="19882" y="9159"/>
                  <a:pt x="20596" y="8624"/>
                </a:cubicBezTo>
                <a:cubicBezTo>
                  <a:pt x="21349" y="8059"/>
                  <a:pt x="21311" y="7155"/>
                  <a:pt x="20512" y="6625"/>
                </a:cubicBezTo>
                <a:lnTo>
                  <a:pt x="12190" y="383"/>
                </a:lnTo>
                <a:cubicBezTo>
                  <a:pt x="11816" y="150"/>
                  <a:pt x="11344" y="15"/>
                  <a:pt x="10851" y="1"/>
                </a:cubicBezTo>
                <a:cubicBezTo>
                  <a:pt x="10325" y="-13"/>
                  <a:pt x="9809" y="112"/>
                  <a:pt x="9400" y="352"/>
                </a:cubicBezTo>
                <a:close/>
              </a:path>
            </a:pathLst>
          </a:custGeom>
          <a:gradFill>
            <a:gsLst>
              <a:gs pos="2419">
                <a:srgbClr val="FF8A00"/>
              </a:gs>
              <a:gs pos="29316">
                <a:srgbClr val="FFBA02"/>
              </a:gs>
              <a:gs pos="100000">
                <a:srgbClr val="FFEA03"/>
              </a:gs>
            </a:gsLst>
            <a:lin ang="2089253"/>
          </a:gradFill>
          <a:ln w="12700">
            <a:miter lim="400000"/>
          </a:ln>
          <a:effectLst>
            <a:outerShdw blurRad="25400" dist="29074" dir="19419936" rotWithShape="0">
              <a:srgbClr val="000000">
                <a:alpha val="29743"/>
              </a:srgbClr>
            </a:outerShdw>
          </a:effectLst>
        </p:spPr>
        <p:txBody>
          <a:bodyPr lIns="45719" rIns="45719" anchor="ctr"/>
          <a:lstStyle/>
          <a:p>
            <a:pPr>
              <a:defRPr>
                <a:solidFill>
                  <a:srgbClr val="FFFFFF"/>
                </a:solidFill>
              </a:defRPr>
            </a:pPr>
            <a:endParaRPr/>
          </a:p>
        </p:txBody>
      </p:sp>
      <p:sp>
        <p:nvSpPr>
          <p:cNvPr id="10" name="Shape">
            <a:extLst>
              <a:ext uri="{FF2B5EF4-FFF2-40B4-BE49-F238E27FC236}">
                <a16:creationId xmlns:a16="http://schemas.microsoft.com/office/drawing/2014/main" id="{421CF1C9-57BC-46D4-9871-C31139BDC69F}"/>
              </a:ext>
            </a:extLst>
          </p:cNvPr>
          <p:cNvSpPr/>
          <p:nvPr/>
        </p:nvSpPr>
        <p:spPr>
          <a:xfrm rot="5400000">
            <a:off x="3343402" y="3766070"/>
            <a:ext cx="1107665" cy="1559784"/>
          </a:xfrm>
          <a:custGeom>
            <a:avLst/>
            <a:gdLst/>
            <a:ahLst/>
            <a:cxnLst>
              <a:cxn ang="0">
                <a:pos x="wd2" y="hd2"/>
              </a:cxn>
              <a:cxn ang="5400000">
                <a:pos x="wd2" y="hd2"/>
              </a:cxn>
              <a:cxn ang="10800000">
                <a:pos x="wd2" y="hd2"/>
              </a:cxn>
              <a:cxn ang="16200000">
                <a:pos x="wd2" y="hd2"/>
              </a:cxn>
            </a:cxnLst>
            <a:rect l="0" t="0" r="r" b="b"/>
            <a:pathLst>
              <a:path w="21137" h="21587" extrusionOk="0">
                <a:moveTo>
                  <a:pt x="9400" y="352"/>
                </a:moveTo>
                <a:lnTo>
                  <a:pt x="738" y="6289"/>
                </a:lnTo>
                <a:cubicBezTo>
                  <a:pt x="-135" y="6793"/>
                  <a:pt x="-251" y="7723"/>
                  <a:pt x="483" y="8333"/>
                </a:cubicBezTo>
                <a:cubicBezTo>
                  <a:pt x="1118" y="8861"/>
                  <a:pt x="2195" y="8962"/>
                  <a:pt x="2996" y="8570"/>
                </a:cubicBezTo>
                <a:lnTo>
                  <a:pt x="5907" y="6770"/>
                </a:lnTo>
                <a:lnTo>
                  <a:pt x="5631" y="21587"/>
                </a:lnTo>
                <a:lnTo>
                  <a:pt x="15352" y="15142"/>
                </a:lnTo>
                <a:lnTo>
                  <a:pt x="15213" y="6933"/>
                </a:lnTo>
                <a:lnTo>
                  <a:pt x="17948" y="8689"/>
                </a:lnTo>
                <a:cubicBezTo>
                  <a:pt x="18711" y="9188"/>
                  <a:pt x="19882" y="9159"/>
                  <a:pt x="20596" y="8624"/>
                </a:cubicBezTo>
                <a:cubicBezTo>
                  <a:pt x="21349" y="8059"/>
                  <a:pt x="21311" y="7155"/>
                  <a:pt x="20512" y="6625"/>
                </a:cubicBezTo>
                <a:lnTo>
                  <a:pt x="12190" y="383"/>
                </a:lnTo>
                <a:cubicBezTo>
                  <a:pt x="11816" y="150"/>
                  <a:pt x="11344" y="15"/>
                  <a:pt x="10851" y="1"/>
                </a:cubicBezTo>
                <a:cubicBezTo>
                  <a:pt x="10325" y="-13"/>
                  <a:pt x="9809" y="112"/>
                  <a:pt x="9400" y="352"/>
                </a:cubicBezTo>
                <a:close/>
              </a:path>
            </a:pathLst>
          </a:custGeom>
          <a:gradFill>
            <a:gsLst>
              <a:gs pos="0">
                <a:srgbClr val="FFEA03"/>
              </a:gs>
              <a:gs pos="70684">
                <a:srgbClr val="85CE02"/>
              </a:gs>
              <a:gs pos="97581">
                <a:srgbClr val="0CB100"/>
              </a:gs>
            </a:gsLst>
            <a:lin ang="2089253"/>
          </a:gradFill>
          <a:ln w="12700">
            <a:miter lim="400000"/>
          </a:ln>
          <a:effectLst>
            <a:outerShdw blurRad="25400" dist="29194" dir="19419936" rotWithShape="0">
              <a:srgbClr val="000000">
                <a:alpha val="23385"/>
              </a:srgbClr>
            </a:outerShdw>
          </a:effectLst>
        </p:spPr>
        <p:txBody>
          <a:bodyPr lIns="45719" rIns="45719" anchor="ctr"/>
          <a:lstStyle/>
          <a:p>
            <a:pPr>
              <a:defRPr>
                <a:solidFill>
                  <a:srgbClr val="FFFFFF"/>
                </a:solidFill>
              </a:defRPr>
            </a:pPr>
            <a:endParaRPr/>
          </a:p>
        </p:txBody>
      </p:sp>
      <p:sp>
        <p:nvSpPr>
          <p:cNvPr id="11" name="Shape">
            <a:extLst>
              <a:ext uri="{FF2B5EF4-FFF2-40B4-BE49-F238E27FC236}">
                <a16:creationId xmlns:a16="http://schemas.microsoft.com/office/drawing/2014/main" id="{2704F9DD-ADEE-4EBB-BC98-6AC37FD023ED}"/>
              </a:ext>
            </a:extLst>
          </p:cNvPr>
          <p:cNvSpPr/>
          <p:nvPr/>
        </p:nvSpPr>
        <p:spPr>
          <a:xfrm flipH="1">
            <a:off x="2581691" y="4273897"/>
            <a:ext cx="1107663" cy="1559785"/>
          </a:xfrm>
          <a:custGeom>
            <a:avLst/>
            <a:gdLst/>
            <a:ahLst/>
            <a:cxnLst>
              <a:cxn ang="0">
                <a:pos x="wd2" y="hd2"/>
              </a:cxn>
              <a:cxn ang="5400000">
                <a:pos x="wd2" y="hd2"/>
              </a:cxn>
              <a:cxn ang="10800000">
                <a:pos x="wd2" y="hd2"/>
              </a:cxn>
              <a:cxn ang="16200000">
                <a:pos x="wd2" y="hd2"/>
              </a:cxn>
            </a:cxnLst>
            <a:rect l="0" t="0" r="r" b="b"/>
            <a:pathLst>
              <a:path w="21137" h="21587" extrusionOk="0">
                <a:moveTo>
                  <a:pt x="9400" y="352"/>
                </a:moveTo>
                <a:lnTo>
                  <a:pt x="738" y="6289"/>
                </a:lnTo>
                <a:cubicBezTo>
                  <a:pt x="-135" y="6793"/>
                  <a:pt x="-251" y="7723"/>
                  <a:pt x="483" y="8333"/>
                </a:cubicBezTo>
                <a:cubicBezTo>
                  <a:pt x="1118" y="8861"/>
                  <a:pt x="2195" y="8962"/>
                  <a:pt x="2996" y="8570"/>
                </a:cubicBezTo>
                <a:lnTo>
                  <a:pt x="5907" y="6770"/>
                </a:lnTo>
                <a:lnTo>
                  <a:pt x="5631" y="21587"/>
                </a:lnTo>
                <a:lnTo>
                  <a:pt x="15352" y="15142"/>
                </a:lnTo>
                <a:lnTo>
                  <a:pt x="15213" y="6933"/>
                </a:lnTo>
                <a:lnTo>
                  <a:pt x="17948" y="8689"/>
                </a:lnTo>
                <a:cubicBezTo>
                  <a:pt x="18711" y="9188"/>
                  <a:pt x="19882" y="9159"/>
                  <a:pt x="20596" y="8624"/>
                </a:cubicBezTo>
                <a:cubicBezTo>
                  <a:pt x="21349" y="8059"/>
                  <a:pt x="21311" y="7155"/>
                  <a:pt x="20512" y="6625"/>
                </a:cubicBezTo>
                <a:lnTo>
                  <a:pt x="12190" y="383"/>
                </a:lnTo>
                <a:cubicBezTo>
                  <a:pt x="11816" y="150"/>
                  <a:pt x="11344" y="15"/>
                  <a:pt x="10851" y="1"/>
                </a:cubicBezTo>
                <a:cubicBezTo>
                  <a:pt x="10325" y="-13"/>
                  <a:pt x="9809" y="112"/>
                  <a:pt x="9400" y="352"/>
                </a:cubicBezTo>
                <a:close/>
              </a:path>
            </a:pathLst>
          </a:custGeom>
          <a:gradFill>
            <a:gsLst>
              <a:gs pos="27250">
                <a:srgbClr val="00B7B8"/>
              </a:gs>
              <a:gs pos="63184">
                <a:srgbClr val="00CED3"/>
              </a:gs>
              <a:gs pos="100000">
                <a:srgbClr val="00E4ED"/>
              </a:gs>
            </a:gsLst>
            <a:lin ang="20998480"/>
          </a:gradFill>
          <a:ln w="12700">
            <a:miter lim="400000"/>
          </a:ln>
          <a:effectLst>
            <a:outerShdw blurRad="25400" dist="29074" dir="19419936" rotWithShape="0">
              <a:srgbClr val="000000">
                <a:alpha val="29743"/>
              </a:srgbClr>
            </a:outerShdw>
          </a:effectLst>
        </p:spPr>
        <p:txBody>
          <a:bodyPr lIns="45719" rIns="45719" anchor="ctr"/>
          <a:lstStyle/>
          <a:p>
            <a:pPr>
              <a:defRPr>
                <a:solidFill>
                  <a:srgbClr val="FFFFFF"/>
                </a:solidFill>
              </a:defRPr>
            </a:pPr>
            <a:endParaRPr/>
          </a:p>
        </p:txBody>
      </p:sp>
      <p:sp>
        <p:nvSpPr>
          <p:cNvPr id="12" name="Shape">
            <a:extLst>
              <a:ext uri="{FF2B5EF4-FFF2-40B4-BE49-F238E27FC236}">
                <a16:creationId xmlns:a16="http://schemas.microsoft.com/office/drawing/2014/main" id="{4BF25955-C0FE-4361-A55B-3551BB25D7C1}"/>
              </a:ext>
            </a:extLst>
          </p:cNvPr>
          <p:cNvSpPr/>
          <p:nvPr/>
        </p:nvSpPr>
        <p:spPr>
          <a:xfrm rot="5400000">
            <a:off x="2069477" y="5071618"/>
            <a:ext cx="1107664" cy="1559783"/>
          </a:xfrm>
          <a:custGeom>
            <a:avLst/>
            <a:gdLst/>
            <a:ahLst/>
            <a:cxnLst>
              <a:cxn ang="0">
                <a:pos x="wd2" y="hd2"/>
              </a:cxn>
              <a:cxn ang="5400000">
                <a:pos x="wd2" y="hd2"/>
              </a:cxn>
              <a:cxn ang="10800000">
                <a:pos x="wd2" y="hd2"/>
              </a:cxn>
              <a:cxn ang="16200000">
                <a:pos x="wd2" y="hd2"/>
              </a:cxn>
            </a:cxnLst>
            <a:rect l="0" t="0" r="r" b="b"/>
            <a:pathLst>
              <a:path w="21137" h="21587" extrusionOk="0">
                <a:moveTo>
                  <a:pt x="9400" y="352"/>
                </a:moveTo>
                <a:lnTo>
                  <a:pt x="738" y="6289"/>
                </a:lnTo>
                <a:cubicBezTo>
                  <a:pt x="-135" y="6793"/>
                  <a:pt x="-251" y="7723"/>
                  <a:pt x="483" y="8333"/>
                </a:cubicBezTo>
                <a:cubicBezTo>
                  <a:pt x="1118" y="8861"/>
                  <a:pt x="2195" y="8962"/>
                  <a:pt x="2996" y="8570"/>
                </a:cubicBezTo>
                <a:lnTo>
                  <a:pt x="5907" y="6770"/>
                </a:lnTo>
                <a:lnTo>
                  <a:pt x="5631" y="21587"/>
                </a:lnTo>
                <a:lnTo>
                  <a:pt x="15352" y="15142"/>
                </a:lnTo>
                <a:lnTo>
                  <a:pt x="15213" y="6933"/>
                </a:lnTo>
                <a:lnTo>
                  <a:pt x="17948" y="8689"/>
                </a:lnTo>
                <a:cubicBezTo>
                  <a:pt x="18711" y="9188"/>
                  <a:pt x="19882" y="9159"/>
                  <a:pt x="20596" y="8624"/>
                </a:cubicBezTo>
                <a:cubicBezTo>
                  <a:pt x="21349" y="8059"/>
                  <a:pt x="21311" y="7155"/>
                  <a:pt x="20512" y="6625"/>
                </a:cubicBezTo>
                <a:lnTo>
                  <a:pt x="12190" y="383"/>
                </a:lnTo>
                <a:cubicBezTo>
                  <a:pt x="11816" y="150"/>
                  <a:pt x="11344" y="15"/>
                  <a:pt x="10851" y="1"/>
                </a:cubicBezTo>
                <a:cubicBezTo>
                  <a:pt x="10325" y="-13"/>
                  <a:pt x="9809" y="112"/>
                  <a:pt x="9400" y="352"/>
                </a:cubicBezTo>
                <a:close/>
              </a:path>
            </a:pathLst>
          </a:custGeom>
          <a:gradFill>
            <a:gsLst>
              <a:gs pos="0">
                <a:srgbClr val="00F2FE"/>
              </a:gs>
              <a:gs pos="36658">
                <a:srgbClr val="28CFFE"/>
              </a:gs>
              <a:gs pos="77154">
                <a:srgbClr val="4FACFE"/>
              </a:gs>
            </a:gsLst>
            <a:lin ang="2089253"/>
          </a:gradFill>
          <a:ln w="12700">
            <a:miter lim="400000"/>
          </a:ln>
          <a:effectLst>
            <a:outerShdw blurRad="25400" dist="29194" dir="19419936" rotWithShape="0">
              <a:srgbClr val="000000">
                <a:alpha val="23385"/>
              </a:srgbClr>
            </a:outerShdw>
          </a:effectLst>
        </p:spPr>
        <p:txBody>
          <a:bodyPr lIns="45719" rIns="45719" anchor="ctr"/>
          <a:lstStyle/>
          <a:p>
            <a:pPr>
              <a:defRPr>
                <a:solidFill>
                  <a:srgbClr val="FFFFFF"/>
                </a:solidFill>
              </a:defRPr>
            </a:pPr>
            <a:endParaRPr/>
          </a:p>
        </p:txBody>
      </p:sp>
      <p:pic>
        <p:nvPicPr>
          <p:cNvPr id="13" name="TinyPPT" descr="TinyPPT">
            <a:extLst>
              <a:ext uri="{FF2B5EF4-FFF2-40B4-BE49-F238E27FC236}">
                <a16:creationId xmlns:a16="http://schemas.microsoft.com/office/drawing/2014/main" id="{5D39D33D-CFB1-4F6A-8183-9B478542DE09}"/>
              </a:ext>
            </a:extLst>
          </p:cNvPr>
          <p:cNvPicPr>
            <a:picLocks noChangeAspect="1"/>
          </p:cNvPicPr>
          <p:nvPr/>
        </p:nvPicPr>
        <p:blipFill>
          <a:blip r:embed="rId3"/>
          <a:srcRect l="9717" t="84849" r="7963"/>
          <a:stretch>
            <a:fillRect/>
          </a:stretch>
        </p:blipFill>
        <p:spPr>
          <a:xfrm rot="13671395">
            <a:off x="1502473" y="5663710"/>
            <a:ext cx="1435746" cy="287629"/>
          </a:xfrm>
          <a:prstGeom prst="rect">
            <a:avLst/>
          </a:prstGeom>
          <a:ln w="12700">
            <a:miter lim="400000"/>
          </a:ln>
        </p:spPr>
      </p:pic>
      <p:sp>
        <p:nvSpPr>
          <p:cNvPr id="14" name="TextBox 52">
            <a:extLst>
              <a:ext uri="{FF2B5EF4-FFF2-40B4-BE49-F238E27FC236}">
                <a16:creationId xmlns:a16="http://schemas.microsoft.com/office/drawing/2014/main" id="{445B2477-C678-4511-ADAD-700070A335AB}"/>
              </a:ext>
            </a:extLst>
          </p:cNvPr>
          <p:cNvSpPr txBox="1"/>
          <p:nvPr/>
        </p:nvSpPr>
        <p:spPr>
          <a:xfrm>
            <a:off x="3472484" y="5599273"/>
            <a:ext cx="2403524"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a:solidFill>
                  <a:srgbClr val="535353"/>
                </a:solidFill>
              </a:defRPr>
            </a:lvl1pPr>
          </a:lstStyle>
          <a:p>
            <a:r>
              <a:rPr lang="nl-NL" dirty="0"/>
              <a:t>Persoon 1 (P1) beschrijft een probleem  </a:t>
            </a:r>
          </a:p>
        </p:txBody>
      </p:sp>
      <p:sp>
        <p:nvSpPr>
          <p:cNvPr id="15" name="TextBox 52">
            <a:extLst>
              <a:ext uri="{FF2B5EF4-FFF2-40B4-BE49-F238E27FC236}">
                <a16:creationId xmlns:a16="http://schemas.microsoft.com/office/drawing/2014/main" id="{3C8DE589-ED37-4B45-B4BD-D0B5CE97B896}"/>
              </a:ext>
            </a:extLst>
          </p:cNvPr>
          <p:cNvSpPr txBox="1"/>
          <p:nvPr/>
        </p:nvSpPr>
        <p:spPr>
          <a:xfrm>
            <a:off x="4978894" y="4334492"/>
            <a:ext cx="3555506"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a:solidFill>
                  <a:srgbClr val="535353"/>
                </a:solidFill>
              </a:defRPr>
            </a:lvl1pPr>
          </a:lstStyle>
          <a:p>
            <a:r>
              <a:rPr lang="nl-NL" dirty="0"/>
              <a:t>P2 vertelt het probleem als extern concept  terug aan P1</a:t>
            </a:r>
          </a:p>
        </p:txBody>
      </p:sp>
      <p:sp>
        <p:nvSpPr>
          <p:cNvPr id="16" name="TextBox 52">
            <a:extLst>
              <a:ext uri="{FF2B5EF4-FFF2-40B4-BE49-F238E27FC236}">
                <a16:creationId xmlns:a16="http://schemas.microsoft.com/office/drawing/2014/main" id="{B80C1AB9-F9A6-46A9-8E6E-DC7E054E190F}"/>
              </a:ext>
            </a:extLst>
          </p:cNvPr>
          <p:cNvSpPr txBox="1"/>
          <p:nvPr/>
        </p:nvSpPr>
        <p:spPr>
          <a:xfrm>
            <a:off x="6157460" y="3014041"/>
            <a:ext cx="2376940"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a:solidFill>
                  <a:srgbClr val="535353"/>
                </a:solidFill>
              </a:defRPr>
            </a:lvl1pPr>
          </a:lstStyle>
          <a:p>
            <a:r>
              <a:rPr lang="nl-NL" dirty="0"/>
              <a:t>P2 vraagt wat de wensen zijn van P1</a:t>
            </a:r>
            <a:endParaRPr dirty="0"/>
          </a:p>
        </p:txBody>
      </p:sp>
      <p:sp>
        <p:nvSpPr>
          <p:cNvPr id="17" name="TextBox 52">
            <a:extLst>
              <a:ext uri="{FF2B5EF4-FFF2-40B4-BE49-F238E27FC236}">
                <a16:creationId xmlns:a16="http://schemas.microsoft.com/office/drawing/2014/main" id="{697719AC-BFEF-4EBF-9044-8C42B1C22962}"/>
              </a:ext>
            </a:extLst>
          </p:cNvPr>
          <p:cNvSpPr txBox="1"/>
          <p:nvPr/>
        </p:nvSpPr>
        <p:spPr>
          <a:xfrm>
            <a:off x="7239000" y="1705958"/>
            <a:ext cx="1804247"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a:solidFill>
                  <a:srgbClr val="535353"/>
                </a:solidFill>
              </a:defRPr>
            </a:lvl1pPr>
          </a:lstStyle>
          <a:p>
            <a:r>
              <a:rPr lang="nl-NL" dirty="0"/>
              <a:t>P1 en P2 doen suggesties om met het probleem om te gaan</a:t>
            </a:r>
            <a:r>
              <a:rPr dirty="0"/>
              <a:t>     </a:t>
            </a:r>
          </a:p>
        </p:txBody>
      </p:sp>
      <p:sp>
        <p:nvSpPr>
          <p:cNvPr id="18" name="TextBox 52">
            <a:extLst>
              <a:ext uri="{FF2B5EF4-FFF2-40B4-BE49-F238E27FC236}">
                <a16:creationId xmlns:a16="http://schemas.microsoft.com/office/drawing/2014/main" id="{A4B61558-0CCB-400E-ABDD-F7F0E4777065}"/>
              </a:ext>
            </a:extLst>
          </p:cNvPr>
          <p:cNvSpPr txBox="1"/>
          <p:nvPr/>
        </p:nvSpPr>
        <p:spPr>
          <a:xfrm>
            <a:off x="2133600" y="1476552"/>
            <a:ext cx="3239012"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a:solidFill>
                  <a:srgbClr val="535353"/>
                </a:solidFill>
              </a:defRPr>
            </a:lvl1pPr>
          </a:lstStyle>
          <a:p>
            <a:r>
              <a:rPr lang="nl-NL" dirty="0"/>
              <a:t>P2 en P1 bespreken de verschillen tussen de wensen en het effect van het probleem</a:t>
            </a:r>
            <a:r>
              <a:rPr dirty="0"/>
              <a:t>    </a:t>
            </a:r>
          </a:p>
        </p:txBody>
      </p:sp>
      <p:sp>
        <p:nvSpPr>
          <p:cNvPr id="19" name="TextBox 52">
            <a:extLst>
              <a:ext uri="{FF2B5EF4-FFF2-40B4-BE49-F238E27FC236}">
                <a16:creationId xmlns:a16="http://schemas.microsoft.com/office/drawing/2014/main" id="{EA8E6209-07D1-4276-9BA3-A063ED89FE8D}"/>
              </a:ext>
            </a:extLst>
          </p:cNvPr>
          <p:cNvSpPr txBox="1"/>
          <p:nvPr/>
        </p:nvSpPr>
        <p:spPr>
          <a:xfrm>
            <a:off x="439452" y="2975566"/>
            <a:ext cx="3400796"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a:solidFill>
                  <a:srgbClr val="535353"/>
                </a:solidFill>
              </a:defRPr>
            </a:lvl1pPr>
          </a:lstStyle>
          <a:p>
            <a:r>
              <a:rPr lang="nl-NL" dirty="0"/>
              <a:t>P2 vraagt P1 wat het (negatieve) effect is van het probleem</a:t>
            </a:r>
          </a:p>
        </p:txBody>
      </p:sp>
      <p:sp>
        <p:nvSpPr>
          <p:cNvPr id="20" name="TextBox 52">
            <a:extLst>
              <a:ext uri="{FF2B5EF4-FFF2-40B4-BE49-F238E27FC236}">
                <a16:creationId xmlns:a16="http://schemas.microsoft.com/office/drawing/2014/main" id="{68525BB9-4F53-4571-94ED-4E24DC2BC51A}"/>
              </a:ext>
            </a:extLst>
          </p:cNvPr>
          <p:cNvSpPr txBox="1"/>
          <p:nvPr/>
        </p:nvSpPr>
        <p:spPr>
          <a:xfrm>
            <a:off x="304800" y="4237944"/>
            <a:ext cx="2470991" cy="923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a:solidFill>
                  <a:srgbClr val="535353"/>
                </a:solidFill>
              </a:defRPr>
            </a:lvl1pPr>
          </a:lstStyle>
          <a:p>
            <a:r>
              <a:rPr lang="nl-NL" dirty="0"/>
              <a:t>Stel je het probleem voor als een zelfstandig iets, zittend op een stoel </a:t>
            </a:r>
          </a:p>
        </p:txBody>
      </p:sp>
      <p:sp>
        <p:nvSpPr>
          <p:cNvPr id="21" name="TextBox 34">
            <a:extLst>
              <a:ext uri="{FF2B5EF4-FFF2-40B4-BE49-F238E27FC236}">
                <a16:creationId xmlns:a16="http://schemas.microsoft.com/office/drawing/2014/main" id="{6A0C4F8D-F678-434F-89CB-05FBEA45F04D}"/>
              </a:ext>
            </a:extLst>
          </p:cNvPr>
          <p:cNvSpPr txBox="1"/>
          <p:nvPr/>
        </p:nvSpPr>
        <p:spPr>
          <a:xfrm>
            <a:off x="2647155" y="5618652"/>
            <a:ext cx="440519" cy="47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500">
                <a:solidFill>
                  <a:srgbClr val="FFFFFF"/>
                </a:solidFill>
                <a:latin typeface="Impact"/>
                <a:ea typeface="Impact"/>
                <a:cs typeface="Impact"/>
                <a:sym typeface="Impact"/>
              </a:defRPr>
            </a:lvl1pPr>
          </a:lstStyle>
          <a:p>
            <a:r>
              <a:t>01</a:t>
            </a:r>
          </a:p>
        </p:txBody>
      </p:sp>
      <p:sp>
        <p:nvSpPr>
          <p:cNvPr id="22" name="TextBox 34">
            <a:extLst>
              <a:ext uri="{FF2B5EF4-FFF2-40B4-BE49-F238E27FC236}">
                <a16:creationId xmlns:a16="http://schemas.microsoft.com/office/drawing/2014/main" id="{46E5CF92-582A-4DBF-AA07-D68769E91261}"/>
              </a:ext>
            </a:extLst>
          </p:cNvPr>
          <p:cNvSpPr txBox="1"/>
          <p:nvPr/>
        </p:nvSpPr>
        <p:spPr>
          <a:xfrm>
            <a:off x="2921982" y="4503209"/>
            <a:ext cx="440520" cy="47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500">
                <a:solidFill>
                  <a:srgbClr val="FFFFFF"/>
                </a:solidFill>
                <a:latin typeface="Impact"/>
                <a:ea typeface="Impact"/>
                <a:cs typeface="Impact"/>
                <a:sym typeface="Impact"/>
              </a:defRPr>
            </a:lvl1pPr>
          </a:lstStyle>
          <a:p>
            <a:r>
              <a:t>02</a:t>
            </a:r>
          </a:p>
        </p:txBody>
      </p:sp>
      <p:sp>
        <p:nvSpPr>
          <p:cNvPr id="23" name="TextBox 34">
            <a:extLst>
              <a:ext uri="{FF2B5EF4-FFF2-40B4-BE49-F238E27FC236}">
                <a16:creationId xmlns:a16="http://schemas.microsoft.com/office/drawing/2014/main" id="{9783D79B-4AC3-4824-AC99-39E5756E8CC1}"/>
              </a:ext>
            </a:extLst>
          </p:cNvPr>
          <p:cNvSpPr txBox="1"/>
          <p:nvPr/>
        </p:nvSpPr>
        <p:spPr>
          <a:xfrm>
            <a:off x="3936677" y="4305345"/>
            <a:ext cx="440520" cy="47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500">
                <a:solidFill>
                  <a:srgbClr val="FFFFFF"/>
                </a:solidFill>
                <a:latin typeface="Impact"/>
                <a:ea typeface="Impact"/>
                <a:cs typeface="Impact"/>
                <a:sym typeface="Impact"/>
              </a:defRPr>
            </a:lvl1pPr>
          </a:lstStyle>
          <a:p>
            <a:r>
              <a:t>03</a:t>
            </a:r>
          </a:p>
        </p:txBody>
      </p:sp>
      <p:sp>
        <p:nvSpPr>
          <p:cNvPr id="24" name="TextBox 34">
            <a:extLst>
              <a:ext uri="{FF2B5EF4-FFF2-40B4-BE49-F238E27FC236}">
                <a16:creationId xmlns:a16="http://schemas.microsoft.com/office/drawing/2014/main" id="{0490B62C-C9A8-449E-8896-F1EE6E0B16C5}"/>
              </a:ext>
            </a:extLst>
          </p:cNvPr>
          <p:cNvSpPr txBox="1"/>
          <p:nvPr/>
        </p:nvSpPr>
        <p:spPr>
          <a:xfrm>
            <a:off x="4201824" y="3220427"/>
            <a:ext cx="440520" cy="47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500">
                <a:solidFill>
                  <a:srgbClr val="FFFFFF"/>
                </a:solidFill>
                <a:latin typeface="Impact"/>
                <a:ea typeface="Impact"/>
                <a:cs typeface="Impact"/>
                <a:sym typeface="Impact"/>
              </a:defRPr>
            </a:lvl1pPr>
          </a:lstStyle>
          <a:p>
            <a:r>
              <a:t>04</a:t>
            </a:r>
          </a:p>
        </p:txBody>
      </p:sp>
      <p:sp>
        <p:nvSpPr>
          <p:cNvPr id="25" name="TextBox 34">
            <a:extLst>
              <a:ext uri="{FF2B5EF4-FFF2-40B4-BE49-F238E27FC236}">
                <a16:creationId xmlns:a16="http://schemas.microsoft.com/office/drawing/2014/main" id="{3F19C683-109F-4BBF-BEC8-19AF3C86AB2E}"/>
              </a:ext>
            </a:extLst>
          </p:cNvPr>
          <p:cNvSpPr txBox="1"/>
          <p:nvPr/>
        </p:nvSpPr>
        <p:spPr>
          <a:xfrm>
            <a:off x="5226201" y="2992638"/>
            <a:ext cx="440520" cy="47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500">
                <a:solidFill>
                  <a:srgbClr val="FFFFFF"/>
                </a:solidFill>
                <a:latin typeface="Impact"/>
                <a:ea typeface="Impact"/>
                <a:cs typeface="Impact"/>
                <a:sym typeface="Impact"/>
              </a:defRPr>
            </a:lvl1pPr>
          </a:lstStyle>
          <a:p>
            <a:r>
              <a:t>05</a:t>
            </a:r>
          </a:p>
        </p:txBody>
      </p:sp>
      <p:sp>
        <p:nvSpPr>
          <p:cNvPr id="26" name="TextBox 34">
            <a:extLst>
              <a:ext uri="{FF2B5EF4-FFF2-40B4-BE49-F238E27FC236}">
                <a16:creationId xmlns:a16="http://schemas.microsoft.com/office/drawing/2014/main" id="{6ECD5A8D-AAE5-4D9A-A195-99CA4253C683}"/>
              </a:ext>
            </a:extLst>
          </p:cNvPr>
          <p:cNvSpPr txBox="1"/>
          <p:nvPr/>
        </p:nvSpPr>
        <p:spPr>
          <a:xfrm>
            <a:off x="5443087" y="1881377"/>
            <a:ext cx="440520" cy="47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500">
                <a:solidFill>
                  <a:srgbClr val="FFFFFF"/>
                </a:solidFill>
                <a:latin typeface="Impact"/>
                <a:ea typeface="Impact"/>
                <a:cs typeface="Impact"/>
                <a:sym typeface="Impact"/>
              </a:defRPr>
            </a:lvl1pPr>
          </a:lstStyle>
          <a:p>
            <a:r>
              <a:t>06</a:t>
            </a:r>
          </a:p>
        </p:txBody>
      </p:sp>
      <p:sp>
        <p:nvSpPr>
          <p:cNvPr id="27" name="TextBox 34">
            <a:extLst>
              <a:ext uri="{FF2B5EF4-FFF2-40B4-BE49-F238E27FC236}">
                <a16:creationId xmlns:a16="http://schemas.microsoft.com/office/drawing/2014/main" id="{28376B2A-0295-47E7-91B7-794039C2C841}"/>
              </a:ext>
            </a:extLst>
          </p:cNvPr>
          <p:cNvSpPr txBox="1"/>
          <p:nvPr/>
        </p:nvSpPr>
        <p:spPr>
          <a:xfrm>
            <a:off x="6493281" y="1690546"/>
            <a:ext cx="440520" cy="47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500">
                <a:solidFill>
                  <a:srgbClr val="FFFFFF"/>
                </a:solidFill>
                <a:latin typeface="Impact"/>
                <a:ea typeface="Impact"/>
                <a:cs typeface="Impact"/>
                <a:sym typeface="Impact"/>
              </a:defRPr>
            </a:lvl1pPr>
          </a:lstStyle>
          <a:p>
            <a:r>
              <a:t>07</a:t>
            </a:r>
          </a:p>
        </p:txBody>
      </p:sp>
      <p:sp>
        <p:nvSpPr>
          <p:cNvPr id="29" name="Tekstvak 28">
            <a:extLst>
              <a:ext uri="{FF2B5EF4-FFF2-40B4-BE49-F238E27FC236}">
                <a16:creationId xmlns:a16="http://schemas.microsoft.com/office/drawing/2014/main" id="{188EAFDB-00F8-467C-BE6E-841E0F55C45C}"/>
              </a:ext>
            </a:extLst>
          </p:cNvPr>
          <p:cNvSpPr txBox="1"/>
          <p:nvPr/>
        </p:nvSpPr>
        <p:spPr>
          <a:xfrm>
            <a:off x="2179633" y="509181"/>
            <a:ext cx="4684426" cy="584775"/>
          </a:xfrm>
          <a:prstGeom prst="rect">
            <a:avLst/>
          </a:prstGeom>
          <a:noFill/>
        </p:spPr>
        <p:txBody>
          <a:bodyPr wrap="square">
            <a:spAutoFit/>
          </a:bodyPr>
          <a:lstStyle/>
          <a:p>
            <a:r>
              <a:rPr kumimoji="0" lang="nl-NL" sz="3200" b="0" i="0" strike="noStrike" kern="1200" cap="none" spc="0" normalizeH="0" baseline="0" noProof="0" dirty="0">
                <a:ln>
                  <a:noFill/>
                </a:ln>
                <a:solidFill>
                  <a:srgbClr val="0770B1"/>
                </a:solidFill>
                <a:effectLst/>
                <a:uLnTx/>
                <a:uFillTx/>
                <a:latin typeface="Calibri"/>
                <a:ea typeface="+mj-ea"/>
                <a:cs typeface="+mj-cs"/>
              </a:rPr>
              <a:t>Oefening </a:t>
            </a:r>
            <a:r>
              <a:rPr kumimoji="0" lang="nl-NL" sz="3200" b="0" i="0" strike="noStrike" kern="1200" cap="none" spc="0" normalizeH="0" baseline="0" noProof="0" dirty="0" err="1">
                <a:ln>
                  <a:noFill/>
                </a:ln>
                <a:solidFill>
                  <a:srgbClr val="0770B1"/>
                </a:solidFill>
                <a:effectLst/>
                <a:uLnTx/>
                <a:uFillTx/>
                <a:latin typeface="Calibri"/>
                <a:ea typeface="+mj-ea"/>
                <a:cs typeface="+mj-cs"/>
              </a:rPr>
              <a:t>externaliseren</a:t>
            </a:r>
            <a:endParaRPr lang="nl-NL" dirty="0"/>
          </a:p>
        </p:txBody>
      </p:sp>
    </p:spTree>
    <p:extLst>
      <p:ext uri="{BB962C8B-B14F-4D97-AF65-F5344CB8AC3E}">
        <p14:creationId xmlns:p14="http://schemas.microsoft.com/office/powerpoint/2010/main" val="292863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3"/>
                                        </p:tgtEl>
                                        <p:attrNameLst>
                                          <p:attrName>style.visibility</p:attrName>
                                        </p:attrNameLst>
                                      </p:cBhvr>
                                      <p:to>
                                        <p:strVal val="visible"/>
                                      </p:to>
                                    </p:set>
                                    <p:animEffect transition="in" filter="box(out)">
                                      <p:cBhvr>
                                        <p:cTn id="7" dur="200"/>
                                        <p:tgtEl>
                                          <p:spTgt spid="13"/>
                                        </p:tgtEl>
                                      </p:cBhvr>
                                    </p:animEffect>
                                  </p:childTnLst>
                                </p:cTn>
                              </p:par>
                              <p:par>
                                <p:cTn id="8" presetID="4" presetClass="entr" presetSubtype="32" fill="hold" grpId="0" nodeType="withEffect">
                                  <p:stCondLst>
                                    <p:cond delay="0"/>
                                  </p:stCondLst>
                                  <p:iterate>
                                    <p:tmAbs val="0"/>
                                  </p:iterate>
                                  <p:childTnLst>
                                    <p:set>
                                      <p:cBhvr>
                                        <p:cTn id="9" fill="hold"/>
                                        <p:tgtEl>
                                          <p:spTgt spid="12"/>
                                        </p:tgtEl>
                                        <p:attrNameLst>
                                          <p:attrName>style.visibility</p:attrName>
                                        </p:attrNameLst>
                                      </p:cBhvr>
                                      <p:to>
                                        <p:strVal val="visible"/>
                                      </p:to>
                                    </p:set>
                                    <p:animEffect transition="in" filter="box(out)">
                                      <p:cBhvr>
                                        <p:cTn id="10" dur="200"/>
                                        <p:tgtEl>
                                          <p:spTgt spid="12"/>
                                        </p:tgtEl>
                                      </p:cBhvr>
                                    </p:animEffect>
                                  </p:childTnLst>
                                </p:cTn>
                              </p:par>
                            </p:childTnLst>
                          </p:cTn>
                        </p:par>
                        <p:par>
                          <p:cTn id="11" fill="hold">
                            <p:stCondLst>
                              <p:cond delay="200"/>
                            </p:stCondLst>
                            <p:childTnLst>
                              <p:par>
                                <p:cTn id="12" presetID="4" presetClass="entr" presetSubtype="32" fill="hold" grpId="0" nodeType="afterEffect">
                                  <p:stCondLst>
                                    <p:cond delay="0"/>
                                  </p:stCondLst>
                                  <p:iterate>
                                    <p:tmAbs val="0"/>
                                  </p:iterate>
                                  <p:childTnLst>
                                    <p:set>
                                      <p:cBhvr>
                                        <p:cTn id="13" fill="hold"/>
                                        <p:tgtEl>
                                          <p:spTgt spid="21"/>
                                        </p:tgtEl>
                                        <p:attrNameLst>
                                          <p:attrName>style.visibility</p:attrName>
                                        </p:attrNameLst>
                                      </p:cBhvr>
                                      <p:to>
                                        <p:strVal val="visible"/>
                                      </p:to>
                                    </p:set>
                                    <p:animEffect transition="in" filter="box(out)">
                                      <p:cBhvr>
                                        <p:cTn id="14" dur="200"/>
                                        <p:tgtEl>
                                          <p:spTgt spid="21"/>
                                        </p:tgtEl>
                                      </p:cBhvr>
                                    </p:animEffect>
                                  </p:childTnLst>
                                </p:cTn>
                              </p:par>
                            </p:childTnLst>
                          </p:cTn>
                        </p:par>
                        <p:par>
                          <p:cTn id="15" fill="hold">
                            <p:stCondLst>
                              <p:cond delay="400"/>
                            </p:stCondLst>
                            <p:childTnLst>
                              <p:par>
                                <p:cTn id="16" presetID="4" presetClass="entr" presetSubtype="32" fill="hold" grpId="0" nodeType="afterEffect">
                                  <p:stCondLst>
                                    <p:cond delay="0"/>
                                  </p:stCondLst>
                                  <p:iterate>
                                    <p:tmAbs val="0"/>
                                  </p:iterate>
                                  <p:childTnLst>
                                    <p:set>
                                      <p:cBhvr>
                                        <p:cTn id="17" fill="hold"/>
                                        <p:tgtEl>
                                          <p:spTgt spid="14"/>
                                        </p:tgtEl>
                                        <p:attrNameLst>
                                          <p:attrName>style.visibility</p:attrName>
                                        </p:attrNameLst>
                                      </p:cBhvr>
                                      <p:to>
                                        <p:strVal val="visible"/>
                                      </p:to>
                                    </p:set>
                                    <p:animEffect transition="in" filter="box(out)">
                                      <p:cBhvr>
                                        <p:cTn id="18" dur="2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iterate>
                                    <p:tmAbs val="0"/>
                                  </p:iterate>
                                  <p:childTnLst>
                                    <p:set>
                                      <p:cBhvr>
                                        <p:cTn id="22" fill="hold"/>
                                        <p:tgtEl>
                                          <p:spTgt spid="11"/>
                                        </p:tgtEl>
                                        <p:attrNameLst>
                                          <p:attrName>style.visibility</p:attrName>
                                        </p:attrNameLst>
                                      </p:cBhvr>
                                      <p:to>
                                        <p:strVal val="visible"/>
                                      </p:to>
                                    </p:set>
                                    <p:animEffect transition="in" filter="box(out)">
                                      <p:cBhvr>
                                        <p:cTn id="23" dur="200"/>
                                        <p:tgtEl>
                                          <p:spTgt spid="11"/>
                                        </p:tgtEl>
                                      </p:cBhvr>
                                    </p:animEffect>
                                  </p:childTnLst>
                                </p:cTn>
                              </p:par>
                            </p:childTnLst>
                          </p:cTn>
                        </p:par>
                        <p:par>
                          <p:cTn id="24" fill="hold">
                            <p:stCondLst>
                              <p:cond delay="200"/>
                            </p:stCondLst>
                            <p:childTnLst>
                              <p:par>
                                <p:cTn id="25" presetID="4" presetClass="entr" presetSubtype="32" fill="hold" grpId="0" nodeType="afterEffect">
                                  <p:stCondLst>
                                    <p:cond delay="0"/>
                                  </p:stCondLst>
                                  <p:iterate>
                                    <p:tmAbs val="0"/>
                                  </p:iterate>
                                  <p:childTnLst>
                                    <p:set>
                                      <p:cBhvr>
                                        <p:cTn id="26" fill="hold"/>
                                        <p:tgtEl>
                                          <p:spTgt spid="22"/>
                                        </p:tgtEl>
                                        <p:attrNameLst>
                                          <p:attrName>style.visibility</p:attrName>
                                        </p:attrNameLst>
                                      </p:cBhvr>
                                      <p:to>
                                        <p:strVal val="visible"/>
                                      </p:to>
                                    </p:set>
                                    <p:animEffect transition="in" filter="box(out)">
                                      <p:cBhvr>
                                        <p:cTn id="27" dur="200"/>
                                        <p:tgtEl>
                                          <p:spTgt spid="22"/>
                                        </p:tgtEl>
                                      </p:cBhvr>
                                    </p:animEffect>
                                  </p:childTnLst>
                                </p:cTn>
                              </p:par>
                            </p:childTnLst>
                          </p:cTn>
                        </p:par>
                        <p:par>
                          <p:cTn id="28" fill="hold">
                            <p:stCondLst>
                              <p:cond delay="400"/>
                            </p:stCondLst>
                            <p:childTnLst>
                              <p:par>
                                <p:cTn id="29" presetID="4" presetClass="entr" presetSubtype="32" fill="hold" grpId="0" nodeType="afterEffect">
                                  <p:stCondLst>
                                    <p:cond delay="0"/>
                                  </p:stCondLst>
                                  <p:iterate>
                                    <p:tmAbs val="0"/>
                                  </p:iterate>
                                  <p:childTnLst>
                                    <p:set>
                                      <p:cBhvr>
                                        <p:cTn id="30" fill="hold"/>
                                        <p:tgtEl>
                                          <p:spTgt spid="20"/>
                                        </p:tgtEl>
                                        <p:attrNameLst>
                                          <p:attrName>style.visibility</p:attrName>
                                        </p:attrNameLst>
                                      </p:cBhvr>
                                      <p:to>
                                        <p:strVal val="visible"/>
                                      </p:to>
                                    </p:set>
                                    <p:animEffect transition="in" filter="box(out)">
                                      <p:cBhvr>
                                        <p:cTn id="31" dur="2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iterate>
                                    <p:tmAbs val="0"/>
                                  </p:iterate>
                                  <p:childTnLst>
                                    <p:set>
                                      <p:cBhvr>
                                        <p:cTn id="35" fill="hold"/>
                                        <p:tgtEl>
                                          <p:spTgt spid="10"/>
                                        </p:tgtEl>
                                        <p:attrNameLst>
                                          <p:attrName>style.visibility</p:attrName>
                                        </p:attrNameLst>
                                      </p:cBhvr>
                                      <p:to>
                                        <p:strVal val="visible"/>
                                      </p:to>
                                    </p:set>
                                    <p:animEffect transition="in" filter="box(out)">
                                      <p:cBhvr>
                                        <p:cTn id="36" dur="200"/>
                                        <p:tgtEl>
                                          <p:spTgt spid="10"/>
                                        </p:tgtEl>
                                      </p:cBhvr>
                                    </p:animEffect>
                                  </p:childTnLst>
                                </p:cTn>
                              </p:par>
                            </p:childTnLst>
                          </p:cTn>
                        </p:par>
                        <p:par>
                          <p:cTn id="37" fill="hold">
                            <p:stCondLst>
                              <p:cond delay="200"/>
                            </p:stCondLst>
                            <p:childTnLst>
                              <p:par>
                                <p:cTn id="38" presetID="4" presetClass="entr" presetSubtype="32" fill="hold" grpId="0" nodeType="afterEffect">
                                  <p:stCondLst>
                                    <p:cond delay="0"/>
                                  </p:stCondLst>
                                  <p:iterate>
                                    <p:tmAbs val="0"/>
                                  </p:iterate>
                                  <p:childTnLst>
                                    <p:set>
                                      <p:cBhvr>
                                        <p:cTn id="39" fill="hold"/>
                                        <p:tgtEl>
                                          <p:spTgt spid="23"/>
                                        </p:tgtEl>
                                        <p:attrNameLst>
                                          <p:attrName>style.visibility</p:attrName>
                                        </p:attrNameLst>
                                      </p:cBhvr>
                                      <p:to>
                                        <p:strVal val="visible"/>
                                      </p:to>
                                    </p:set>
                                    <p:animEffect transition="in" filter="box(out)">
                                      <p:cBhvr>
                                        <p:cTn id="40" dur="200"/>
                                        <p:tgtEl>
                                          <p:spTgt spid="23"/>
                                        </p:tgtEl>
                                      </p:cBhvr>
                                    </p:animEffect>
                                  </p:childTnLst>
                                </p:cTn>
                              </p:par>
                            </p:childTnLst>
                          </p:cTn>
                        </p:par>
                        <p:par>
                          <p:cTn id="41" fill="hold">
                            <p:stCondLst>
                              <p:cond delay="400"/>
                            </p:stCondLst>
                            <p:childTnLst>
                              <p:par>
                                <p:cTn id="42" presetID="4" presetClass="entr" presetSubtype="32" fill="hold" grpId="0" nodeType="afterEffect">
                                  <p:stCondLst>
                                    <p:cond delay="0"/>
                                  </p:stCondLst>
                                  <p:iterate>
                                    <p:tmAbs val="0"/>
                                  </p:iterate>
                                  <p:childTnLst>
                                    <p:set>
                                      <p:cBhvr>
                                        <p:cTn id="43" fill="hold"/>
                                        <p:tgtEl>
                                          <p:spTgt spid="15"/>
                                        </p:tgtEl>
                                        <p:attrNameLst>
                                          <p:attrName>style.visibility</p:attrName>
                                        </p:attrNameLst>
                                      </p:cBhvr>
                                      <p:to>
                                        <p:strVal val="visible"/>
                                      </p:to>
                                    </p:set>
                                    <p:animEffect transition="in" filter="box(out)">
                                      <p:cBhvr>
                                        <p:cTn id="44" dur="2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0" nodeType="clickEffect">
                                  <p:stCondLst>
                                    <p:cond delay="0"/>
                                  </p:stCondLst>
                                  <p:iterate>
                                    <p:tmAbs val="0"/>
                                  </p:iterate>
                                  <p:childTnLst>
                                    <p:set>
                                      <p:cBhvr>
                                        <p:cTn id="48" fill="hold"/>
                                        <p:tgtEl>
                                          <p:spTgt spid="9"/>
                                        </p:tgtEl>
                                        <p:attrNameLst>
                                          <p:attrName>style.visibility</p:attrName>
                                        </p:attrNameLst>
                                      </p:cBhvr>
                                      <p:to>
                                        <p:strVal val="visible"/>
                                      </p:to>
                                    </p:set>
                                    <p:animEffect transition="in" filter="box(out)">
                                      <p:cBhvr>
                                        <p:cTn id="49" dur="200"/>
                                        <p:tgtEl>
                                          <p:spTgt spid="9"/>
                                        </p:tgtEl>
                                      </p:cBhvr>
                                    </p:animEffect>
                                  </p:childTnLst>
                                </p:cTn>
                              </p:par>
                            </p:childTnLst>
                          </p:cTn>
                        </p:par>
                        <p:par>
                          <p:cTn id="50" fill="hold">
                            <p:stCondLst>
                              <p:cond delay="200"/>
                            </p:stCondLst>
                            <p:childTnLst>
                              <p:par>
                                <p:cTn id="51" presetID="4" presetClass="entr" presetSubtype="32" fill="hold" grpId="0" nodeType="afterEffect">
                                  <p:stCondLst>
                                    <p:cond delay="0"/>
                                  </p:stCondLst>
                                  <p:iterate>
                                    <p:tmAbs val="0"/>
                                  </p:iterate>
                                  <p:childTnLst>
                                    <p:set>
                                      <p:cBhvr>
                                        <p:cTn id="52" fill="hold"/>
                                        <p:tgtEl>
                                          <p:spTgt spid="24"/>
                                        </p:tgtEl>
                                        <p:attrNameLst>
                                          <p:attrName>style.visibility</p:attrName>
                                        </p:attrNameLst>
                                      </p:cBhvr>
                                      <p:to>
                                        <p:strVal val="visible"/>
                                      </p:to>
                                    </p:set>
                                    <p:animEffect transition="in" filter="box(out)">
                                      <p:cBhvr>
                                        <p:cTn id="53" dur="200"/>
                                        <p:tgtEl>
                                          <p:spTgt spid="24"/>
                                        </p:tgtEl>
                                      </p:cBhvr>
                                    </p:animEffect>
                                  </p:childTnLst>
                                </p:cTn>
                              </p:par>
                            </p:childTnLst>
                          </p:cTn>
                        </p:par>
                        <p:par>
                          <p:cTn id="54" fill="hold">
                            <p:stCondLst>
                              <p:cond delay="400"/>
                            </p:stCondLst>
                            <p:childTnLst>
                              <p:par>
                                <p:cTn id="55" presetID="4" presetClass="entr" presetSubtype="32" fill="hold" grpId="0" nodeType="afterEffect">
                                  <p:stCondLst>
                                    <p:cond delay="0"/>
                                  </p:stCondLst>
                                  <p:iterate>
                                    <p:tmAbs val="0"/>
                                  </p:iterate>
                                  <p:childTnLst>
                                    <p:set>
                                      <p:cBhvr>
                                        <p:cTn id="56" fill="hold"/>
                                        <p:tgtEl>
                                          <p:spTgt spid="19"/>
                                        </p:tgtEl>
                                        <p:attrNameLst>
                                          <p:attrName>style.visibility</p:attrName>
                                        </p:attrNameLst>
                                      </p:cBhvr>
                                      <p:to>
                                        <p:strVal val="visible"/>
                                      </p:to>
                                    </p:set>
                                    <p:animEffect transition="in" filter="box(out)">
                                      <p:cBhvr>
                                        <p:cTn id="57" dur="2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iterate>
                                    <p:tmAbs val="0"/>
                                  </p:iterate>
                                  <p:childTnLst>
                                    <p:set>
                                      <p:cBhvr>
                                        <p:cTn id="61" fill="hold"/>
                                        <p:tgtEl>
                                          <p:spTgt spid="8"/>
                                        </p:tgtEl>
                                        <p:attrNameLst>
                                          <p:attrName>style.visibility</p:attrName>
                                        </p:attrNameLst>
                                      </p:cBhvr>
                                      <p:to>
                                        <p:strVal val="visible"/>
                                      </p:to>
                                    </p:set>
                                    <p:animEffect transition="in" filter="box(out)">
                                      <p:cBhvr>
                                        <p:cTn id="62" dur="200"/>
                                        <p:tgtEl>
                                          <p:spTgt spid="8"/>
                                        </p:tgtEl>
                                      </p:cBhvr>
                                    </p:animEffect>
                                  </p:childTnLst>
                                </p:cTn>
                              </p:par>
                            </p:childTnLst>
                          </p:cTn>
                        </p:par>
                        <p:par>
                          <p:cTn id="63" fill="hold">
                            <p:stCondLst>
                              <p:cond delay="200"/>
                            </p:stCondLst>
                            <p:childTnLst>
                              <p:par>
                                <p:cTn id="64" presetID="4" presetClass="entr" presetSubtype="32" fill="hold" grpId="0" nodeType="afterEffect">
                                  <p:stCondLst>
                                    <p:cond delay="0"/>
                                  </p:stCondLst>
                                  <p:iterate>
                                    <p:tmAbs val="0"/>
                                  </p:iterate>
                                  <p:childTnLst>
                                    <p:set>
                                      <p:cBhvr>
                                        <p:cTn id="65" fill="hold"/>
                                        <p:tgtEl>
                                          <p:spTgt spid="25"/>
                                        </p:tgtEl>
                                        <p:attrNameLst>
                                          <p:attrName>style.visibility</p:attrName>
                                        </p:attrNameLst>
                                      </p:cBhvr>
                                      <p:to>
                                        <p:strVal val="visible"/>
                                      </p:to>
                                    </p:set>
                                    <p:animEffect transition="in" filter="box(out)">
                                      <p:cBhvr>
                                        <p:cTn id="66" dur="200"/>
                                        <p:tgtEl>
                                          <p:spTgt spid="25"/>
                                        </p:tgtEl>
                                      </p:cBhvr>
                                    </p:animEffect>
                                  </p:childTnLst>
                                </p:cTn>
                              </p:par>
                            </p:childTnLst>
                          </p:cTn>
                        </p:par>
                        <p:par>
                          <p:cTn id="67" fill="hold">
                            <p:stCondLst>
                              <p:cond delay="400"/>
                            </p:stCondLst>
                            <p:childTnLst>
                              <p:par>
                                <p:cTn id="68" presetID="4" presetClass="entr" presetSubtype="32" fill="hold" grpId="0" nodeType="afterEffect">
                                  <p:stCondLst>
                                    <p:cond delay="0"/>
                                  </p:stCondLst>
                                  <p:iterate>
                                    <p:tmAbs val="0"/>
                                  </p:iterate>
                                  <p:childTnLst>
                                    <p:set>
                                      <p:cBhvr>
                                        <p:cTn id="69" fill="hold"/>
                                        <p:tgtEl>
                                          <p:spTgt spid="16"/>
                                        </p:tgtEl>
                                        <p:attrNameLst>
                                          <p:attrName>style.visibility</p:attrName>
                                        </p:attrNameLst>
                                      </p:cBhvr>
                                      <p:to>
                                        <p:strVal val="visible"/>
                                      </p:to>
                                    </p:set>
                                    <p:animEffect transition="in" filter="box(out)">
                                      <p:cBhvr>
                                        <p:cTn id="70" dur="2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32" fill="hold" grpId="0" nodeType="clickEffect">
                                  <p:stCondLst>
                                    <p:cond delay="0"/>
                                  </p:stCondLst>
                                  <p:iterate>
                                    <p:tmAbs val="0"/>
                                  </p:iterate>
                                  <p:childTnLst>
                                    <p:set>
                                      <p:cBhvr>
                                        <p:cTn id="74" fill="hold"/>
                                        <p:tgtEl>
                                          <p:spTgt spid="7"/>
                                        </p:tgtEl>
                                        <p:attrNameLst>
                                          <p:attrName>style.visibility</p:attrName>
                                        </p:attrNameLst>
                                      </p:cBhvr>
                                      <p:to>
                                        <p:strVal val="visible"/>
                                      </p:to>
                                    </p:set>
                                    <p:animEffect transition="in" filter="box(out)">
                                      <p:cBhvr>
                                        <p:cTn id="75" dur="200"/>
                                        <p:tgtEl>
                                          <p:spTgt spid="7"/>
                                        </p:tgtEl>
                                      </p:cBhvr>
                                    </p:animEffect>
                                  </p:childTnLst>
                                </p:cTn>
                              </p:par>
                            </p:childTnLst>
                          </p:cTn>
                        </p:par>
                        <p:par>
                          <p:cTn id="76" fill="hold">
                            <p:stCondLst>
                              <p:cond delay="200"/>
                            </p:stCondLst>
                            <p:childTnLst>
                              <p:par>
                                <p:cTn id="77" presetID="4" presetClass="entr" presetSubtype="32" fill="hold" grpId="0" nodeType="afterEffect">
                                  <p:stCondLst>
                                    <p:cond delay="0"/>
                                  </p:stCondLst>
                                  <p:iterate>
                                    <p:tmAbs val="0"/>
                                  </p:iterate>
                                  <p:childTnLst>
                                    <p:set>
                                      <p:cBhvr>
                                        <p:cTn id="78" fill="hold"/>
                                        <p:tgtEl>
                                          <p:spTgt spid="26"/>
                                        </p:tgtEl>
                                        <p:attrNameLst>
                                          <p:attrName>style.visibility</p:attrName>
                                        </p:attrNameLst>
                                      </p:cBhvr>
                                      <p:to>
                                        <p:strVal val="visible"/>
                                      </p:to>
                                    </p:set>
                                    <p:animEffect transition="in" filter="box(out)">
                                      <p:cBhvr>
                                        <p:cTn id="79" dur="200"/>
                                        <p:tgtEl>
                                          <p:spTgt spid="26"/>
                                        </p:tgtEl>
                                      </p:cBhvr>
                                    </p:animEffect>
                                  </p:childTnLst>
                                </p:cTn>
                              </p:par>
                            </p:childTnLst>
                          </p:cTn>
                        </p:par>
                        <p:par>
                          <p:cTn id="80" fill="hold">
                            <p:stCondLst>
                              <p:cond delay="400"/>
                            </p:stCondLst>
                            <p:childTnLst>
                              <p:par>
                                <p:cTn id="81" presetID="4" presetClass="entr" presetSubtype="32" fill="hold" grpId="0" nodeType="afterEffect">
                                  <p:stCondLst>
                                    <p:cond delay="0"/>
                                  </p:stCondLst>
                                  <p:iterate>
                                    <p:tmAbs val="0"/>
                                  </p:iterate>
                                  <p:childTnLst>
                                    <p:set>
                                      <p:cBhvr>
                                        <p:cTn id="82" fill="hold"/>
                                        <p:tgtEl>
                                          <p:spTgt spid="18"/>
                                        </p:tgtEl>
                                        <p:attrNameLst>
                                          <p:attrName>style.visibility</p:attrName>
                                        </p:attrNameLst>
                                      </p:cBhvr>
                                      <p:to>
                                        <p:strVal val="visible"/>
                                      </p:to>
                                    </p:set>
                                    <p:animEffect transition="in" filter="box(out)">
                                      <p:cBhvr>
                                        <p:cTn id="83" dur="2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32" fill="hold" grpId="0" nodeType="clickEffect">
                                  <p:stCondLst>
                                    <p:cond delay="0"/>
                                  </p:stCondLst>
                                  <p:iterate>
                                    <p:tmAbs val="0"/>
                                  </p:iterate>
                                  <p:childTnLst>
                                    <p:set>
                                      <p:cBhvr>
                                        <p:cTn id="87" fill="hold"/>
                                        <p:tgtEl>
                                          <p:spTgt spid="6"/>
                                        </p:tgtEl>
                                        <p:attrNameLst>
                                          <p:attrName>style.visibility</p:attrName>
                                        </p:attrNameLst>
                                      </p:cBhvr>
                                      <p:to>
                                        <p:strVal val="visible"/>
                                      </p:to>
                                    </p:set>
                                    <p:animEffect transition="in" filter="box(out)">
                                      <p:cBhvr>
                                        <p:cTn id="88" dur="200"/>
                                        <p:tgtEl>
                                          <p:spTgt spid="6"/>
                                        </p:tgtEl>
                                      </p:cBhvr>
                                    </p:animEffect>
                                  </p:childTnLst>
                                </p:cTn>
                              </p:par>
                            </p:childTnLst>
                          </p:cTn>
                        </p:par>
                        <p:par>
                          <p:cTn id="89" fill="hold">
                            <p:stCondLst>
                              <p:cond delay="200"/>
                            </p:stCondLst>
                            <p:childTnLst>
                              <p:par>
                                <p:cTn id="90" presetID="4" presetClass="entr" presetSubtype="32" fill="hold" grpId="0" nodeType="afterEffect">
                                  <p:stCondLst>
                                    <p:cond delay="0"/>
                                  </p:stCondLst>
                                  <p:iterate>
                                    <p:tmAbs val="0"/>
                                  </p:iterate>
                                  <p:childTnLst>
                                    <p:set>
                                      <p:cBhvr>
                                        <p:cTn id="91" fill="hold"/>
                                        <p:tgtEl>
                                          <p:spTgt spid="27"/>
                                        </p:tgtEl>
                                        <p:attrNameLst>
                                          <p:attrName>style.visibility</p:attrName>
                                        </p:attrNameLst>
                                      </p:cBhvr>
                                      <p:to>
                                        <p:strVal val="visible"/>
                                      </p:to>
                                    </p:set>
                                    <p:animEffect transition="in" filter="box(out)">
                                      <p:cBhvr>
                                        <p:cTn id="92" dur="200"/>
                                        <p:tgtEl>
                                          <p:spTgt spid="27"/>
                                        </p:tgtEl>
                                      </p:cBhvr>
                                    </p:animEffect>
                                  </p:childTnLst>
                                </p:cTn>
                              </p:par>
                            </p:childTnLst>
                          </p:cTn>
                        </p:par>
                        <p:par>
                          <p:cTn id="93" fill="hold">
                            <p:stCondLst>
                              <p:cond delay="400"/>
                            </p:stCondLst>
                            <p:childTnLst>
                              <p:par>
                                <p:cTn id="94" presetID="4" presetClass="entr" presetSubtype="32" fill="hold" grpId="0" nodeType="afterEffect">
                                  <p:stCondLst>
                                    <p:cond delay="0"/>
                                  </p:stCondLst>
                                  <p:iterate>
                                    <p:tmAbs val="0"/>
                                  </p:iterate>
                                  <p:childTnLst>
                                    <p:set>
                                      <p:cBhvr>
                                        <p:cTn id="95" fill="hold"/>
                                        <p:tgtEl>
                                          <p:spTgt spid="17"/>
                                        </p:tgtEl>
                                        <p:attrNameLst>
                                          <p:attrName>style.visibility</p:attrName>
                                        </p:attrNameLst>
                                      </p:cBhvr>
                                      <p:to>
                                        <p:strVal val="visible"/>
                                      </p:to>
                                    </p:set>
                                    <p:animEffect transition="in" filter="box(out)">
                                      <p:cBhvr>
                                        <p:cTn id="96" dur="2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4" grpId="0" animBg="1" advAuto="0"/>
      <p:bldP spid="25" grpId="0" animBg="1" advAuto="0"/>
      <p:bldP spid="26" grpId="0" animBg="1" advAuto="0"/>
      <p:bldP spid="27"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i="1" dirty="0"/>
              <a:t>Best practices </a:t>
            </a:r>
            <a:r>
              <a:rPr lang="en-GB" dirty="0" err="1"/>
              <a:t>voor</a:t>
            </a:r>
            <a:r>
              <a:rPr lang="en-GB" dirty="0"/>
              <a:t> </a:t>
            </a:r>
            <a:r>
              <a:rPr lang="en-GB" dirty="0" err="1"/>
              <a:t>preventie</a:t>
            </a:r>
            <a:endParaRPr lang="en-GB" dirty="0"/>
          </a:p>
        </p:txBody>
      </p:sp>
      <p:pic>
        <p:nvPicPr>
          <p:cNvPr id="9" name="Afbeelding 8">
            <a:hlinkClick r:id="rId3"/>
            <a:extLst>
              <a:ext uri="{FF2B5EF4-FFF2-40B4-BE49-F238E27FC236}">
                <a16:creationId xmlns:a16="http://schemas.microsoft.com/office/drawing/2014/main" id="{32757A45-F3A0-4DEC-8FBD-34648EBBABBE}"/>
              </a:ext>
            </a:extLst>
          </p:cNvPr>
          <p:cNvPicPr>
            <a:picLocks noChangeAspect="1"/>
          </p:cNvPicPr>
          <p:nvPr/>
        </p:nvPicPr>
        <p:blipFill rotWithShape="1">
          <a:blip r:embed="rId4"/>
          <a:srcRect l="11542" r="13010"/>
          <a:stretch/>
        </p:blipFill>
        <p:spPr>
          <a:xfrm>
            <a:off x="646355" y="2667000"/>
            <a:ext cx="3781710" cy="2819400"/>
          </a:xfrm>
          <a:prstGeom prst="rect">
            <a:avLst/>
          </a:prstGeom>
        </p:spPr>
      </p:pic>
      <p:pic>
        <p:nvPicPr>
          <p:cNvPr id="13" name="Afbeelding 12">
            <a:hlinkClick r:id="rId5"/>
            <a:extLst>
              <a:ext uri="{FF2B5EF4-FFF2-40B4-BE49-F238E27FC236}">
                <a16:creationId xmlns:a16="http://schemas.microsoft.com/office/drawing/2014/main" id="{B4B134A9-6FB1-4E22-8D32-747AA4D58005}"/>
              </a:ext>
            </a:extLst>
          </p:cNvPr>
          <p:cNvPicPr>
            <a:picLocks noChangeAspect="1"/>
          </p:cNvPicPr>
          <p:nvPr/>
        </p:nvPicPr>
        <p:blipFill rotWithShape="1">
          <a:blip r:embed="rId6"/>
          <a:srcRect r="19421"/>
          <a:stretch/>
        </p:blipFill>
        <p:spPr>
          <a:xfrm>
            <a:off x="4578800" y="2660092"/>
            <a:ext cx="3918846" cy="2826308"/>
          </a:xfrm>
          <a:prstGeom prst="rect">
            <a:avLst/>
          </a:prstGeom>
        </p:spPr>
      </p:pic>
      <p:sp>
        <p:nvSpPr>
          <p:cNvPr id="5" name="Текстово поле 11">
            <a:extLst>
              <a:ext uri="{FF2B5EF4-FFF2-40B4-BE49-F238E27FC236}">
                <a16:creationId xmlns:a16="http://schemas.microsoft.com/office/drawing/2014/main" id="{538B6B45-2FEA-4863-8B4E-A15ECBD0E47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3484298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err="1"/>
              <a:t>Oefening</a:t>
            </a:r>
            <a:r>
              <a:rPr lang="en-GB" dirty="0"/>
              <a:t>  (eigen </a:t>
            </a:r>
            <a:r>
              <a:rPr lang="en-GB" dirty="0" err="1"/>
              <a:t>keuze</a:t>
            </a:r>
            <a:r>
              <a:rPr lang="en-GB" dirty="0"/>
              <a:t>)</a:t>
            </a:r>
          </a:p>
        </p:txBody>
      </p:sp>
      <p:grpSp>
        <p:nvGrpSpPr>
          <p:cNvPr id="12" name="Group">
            <a:extLst>
              <a:ext uri="{FF2B5EF4-FFF2-40B4-BE49-F238E27FC236}">
                <a16:creationId xmlns:a16="http://schemas.microsoft.com/office/drawing/2014/main" id="{86A6AFCB-C7F6-483F-BE94-12949261E943}"/>
              </a:ext>
            </a:extLst>
          </p:cNvPr>
          <p:cNvGrpSpPr/>
          <p:nvPr/>
        </p:nvGrpSpPr>
        <p:grpSpPr>
          <a:xfrm>
            <a:off x="3873626" y="2514529"/>
            <a:ext cx="1396748" cy="1889733"/>
            <a:chOff x="0" y="0"/>
            <a:chExt cx="2483104" cy="3359523"/>
          </a:xfrm>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adFill flip="none" rotWithShape="1">
              <a:gsLst>
                <a:gs pos="0">
                  <a:srgbClr val="FFC203"/>
                </a:gs>
                <a:gs pos="36657">
                  <a:srgbClr val="FF7D25"/>
                </a:gs>
                <a:gs pos="77153">
                  <a:srgbClr val="FF3847"/>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3326056" y="2789494"/>
            <a:ext cx="1601840" cy="1792034"/>
            <a:chOff x="0" y="-1"/>
            <a:chExt cx="2847712" cy="3185835"/>
          </a:xfrm>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adFill flip="none" rotWithShape="1">
              <a:gsLst>
                <a:gs pos="0">
                  <a:srgbClr val="0CB100"/>
                </a:gs>
                <a:gs pos="46821">
                  <a:srgbClr val="67CE02"/>
                </a:gs>
                <a:gs pos="99075">
                  <a:srgbClr val="C3EA03"/>
                </a:gs>
              </a:gsLst>
              <a:lin ang="1759855"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3023964" y="3703057"/>
            <a:ext cx="1950270" cy="1240154"/>
            <a:chOff x="0" y="0"/>
            <a:chExt cx="3467146" cy="2204717"/>
          </a:xfrm>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adFill flip="none" rotWithShape="1">
              <a:gsLst>
                <a:gs pos="2485">
                  <a:srgbClr val="4FACFE"/>
                </a:gs>
                <a:gs pos="58102">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adFill flip="none" rotWithShape="1">
              <a:gsLst>
                <a:gs pos="2485">
                  <a:srgbClr val="4FACFE"/>
                </a:gs>
                <a:gs pos="36236">
                  <a:srgbClr val="28CFFE"/>
                </a:gs>
                <a:gs pos="100000">
                  <a:srgbClr val="00F2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876135" y="3674057"/>
            <a:ext cx="1389306" cy="1890503"/>
            <a:chOff x="0" y="34"/>
            <a:chExt cx="2469875" cy="3360894"/>
          </a:xfrm>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adFill flip="none" rotWithShape="1">
              <a:gsLst>
                <a:gs pos="0">
                  <a:srgbClr val="8016EF"/>
                </a:gs>
                <a:gs pos="52282">
                  <a:srgbClr val="6761F7"/>
                </a:gs>
                <a:gs pos="100000">
                  <a:srgbClr val="4FACFE"/>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209043" y="3503884"/>
            <a:ext cx="1601389" cy="1793186"/>
            <a:chOff x="46" y="61"/>
            <a:chExt cx="2846912" cy="3187886"/>
          </a:xfrm>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adFill flip="none" rotWithShape="1">
              <a:gsLst>
                <a:gs pos="0">
                  <a:srgbClr val="F000C6"/>
                </a:gs>
                <a:gs pos="46532">
                  <a:srgbClr val="B800C4"/>
                </a:gs>
                <a:gs pos="100000">
                  <a:srgbClr val="8000C2"/>
                </a:gs>
              </a:gsLst>
              <a:lin ang="264399"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4182759" y="3124020"/>
            <a:ext cx="1926761" cy="1246532"/>
            <a:chOff x="71" y="2"/>
            <a:chExt cx="3425352" cy="2216056"/>
          </a:xfrm>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adFill flip="none" rotWithShape="1">
              <a:gsLst>
                <a:gs pos="849">
                  <a:srgbClr val="FF00A2"/>
                </a:gs>
                <a:gs pos="62946">
                  <a:srgbClr val="FF0071"/>
                </a:gs>
                <a:gs pos="97627">
                  <a:srgbClr val="FF0040"/>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adFill flip="none" rotWithShape="1">
              <a:gsLst>
                <a:gs pos="2372">
                  <a:srgbClr val="FF0040"/>
                </a:gs>
                <a:gs pos="37053">
                  <a:srgbClr val="FF0071"/>
                </a:gs>
                <a:gs pos="99150">
                  <a:srgbClr val="FF00A2"/>
                </a:gs>
              </a:gsLst>
              <a:lin ang="0" scaled="0"/>
            </a:gradFill>
            <a:ln w="12700" cap="flat">
              <a:noFill/>
              <a:miter lim="400000"/>
            </a:ln>
            <a:effectLst/>
          </p:spPr>
          <p:txBody>
            <a:bodyPr wrap="square" lIns="25717" tIns="25717" rIns="25717" bIns="25717" numCol="1" anchor="ctr">
              <a:noAutofit/>
            </a:bodyPr>
            <a:lstStyle/>
            <a:p>
              <a:pPr>
                <a:defRPr>
                  <a:solidFill>
                    <a:srgbClr val="FFFFFF"/>
                  </a:solidFill>
                </a:defRPr>
              </a:pPr>
              <a:endParaRPr sz="1013"/>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782217" y="2614669"/>
            <a:ext cx="280700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 Instructie</a:t>
            </a:r>
            <a:endParaRPr sz="1600" dirty="0"/>
          </a:p>
        </p:txBody>
      </p:sp>
      <p:sp>
        <p:nvSpPr>
          <p:cNvPr id="33" name="TextBox 52">
            <a:extLst>
              <a:ext uri="{FF2B5EF4-FFF2-40B4-BE49-F238E27FC236}">
                <a16:creationId xmlns:a16="http://schemas.microsoft.com/office/drawing/2014/main" id="{856A8A39-CBFF-43F0-868B-6FBBD79C4AA0}"/>
              </a:ext>
            </a:extLst>
          </p:cNvPr>
          <p:cNvSpPr txBox="1"/>
          <p:nvPr/>
        </p:nvSpPr>
        <p:spPr>
          <a:xfrm>
            <a:off x="1438412" y="3813153"/>
            <a:ext cx="1998444"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1690984" y="4987441"/>
            <a:ext cx="214577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a:t>Instructie</a:t>
            </a:r>
            <a:endParaRPr sz="1600" dirty="0"/>
          </a:p>
        </p:txBody>
      </p:sp>
      <p:sp>
        <p:nvSpPr>
          <p:cNvPr id="37" name="TextBox 52">
            <a:extLst>
              <a:ext uri="{FF2B5EF4-FFF2-40B4-BE49-F238E27FC236}">
                <a16:creationId xmlns:a16="http://schemas.microsoft.com/office/drawing/2014/main" id="{93534470-438F-417D-A683-4D016BFF6A1D}"/>
              </a:ext>
            </a:extLst>
          </p:cNvPr>
          <p:cNvSpPr txBox="1"/>
          <p:nvPr/>
        </p:nvSpPr>
        <p:spPr>
          <a:xfrm>
            <a:off x="5560372" y="5266313"/>
            <a:ext cx="274542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39" name="TextBox 52">
            <a:extLst>
              <a:ext uri="{FF2B5EF4-FFF2-40B4-BE49-F238E27FC236}">
                <a16:creationId xmlns:a16="http://schemas.microsoft.com/office/drawing/2014/main" id="{08D2C4F2-DA01-4B98-A17B-8AFC346D1439}"/>
              </a:ext>
            </a:extLst>
          </p:cNvPr>
          <p:cNvSpPr txBox="1"/>
          <p:nvPr/>
        </p:nvSpPr>
        <p:spPr>
          <a:xfrm>
            <a:off x="6143017" y="3975161"/>
            <a:ext cx="2037110"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1" name="TextBox 52">
            <a:extLst>
              <a:ext uri="{FF2B5EF4-FFF2-40B4-BE49-F238E27FC236}">
                <a16:creationId xmlns:a16="http://schemas.microsoft.com/office/drawing/2014/main" id="{BCC1D496-805D-4EB9-8DE7-F303A09F3786}"/>
              </a:ext>
            </a:extLst>
          </p:cNvPr>
          <p:cNvSpPr txBox="1"/>
          <p:nvPr/>
        </p:nvSpPr>
        <p:spPr>
          <a:xfrm>
            <a:off x="5606370" y="2730648"/>
            <a:ext cx="2509868" cy="2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717" tIns="25717" rIns="25717" bIns="25717">
            <a:spAutoFit/>
          </a:bodyPr>
          <a:lstStyle>
            <a:lvl1pPr>
              <a:defRPr>
                <a:solidFill>
                  <a:srgbClr val="535353"/>
                </a:solidFill>
              </a:defRPr>
            </a:lvl1pPr>
          </a:lstStyle>
          <a:p>
            <a:r>
              <a:rPr lang="nl-NL" sz="1600" dirty="0"/>
              <a:t>Instructie</a:t>
            </a:r>
            <a:endParaRPr sz="1600" dirty="0"/>
          </a:p>
        </p:txBody>
      </p:sp>
      <p:sp>
        <p:nvSpPr>
          <p:cNvPr id="43" name="Freeform 9">
            <a:extLst>
              <a:ext uri="{FF2B5EF4-FFF2-40B4-BE49-F238E27FC236}">
                <a16:creationId xmlns:a16="http://schemas.microsoft.com/office/drawing/2014/main" id="{B25A9DF7-D163-4FB0-90D4-462A94AFF251}"/>
              </a:ext>
            </a:extLst>
          </p:cNvPr>
          <p:cNvSpPr/>
          <p:nvPr/>
        </p:nvSpPr>
        <p:spPr>
          <a:xfrm>
            <a:off x="5464140" y="3355735"/>
            <a:ext cx="282558" cy="307127"/>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4" name="Freeform 12">
            <a:extLst>
              <a:ext uri="{FF2B5EF4-FFF2-40B4-BE49-F238E27FC236}">
                <a16:creationId xmlns:a16="http://schemas.microsoft.com/office/drawing/2014/main" id="{DFD14A33-0121-493C-8F67-76FD07578E0E}"/>
              </a:ext>
            </a:extLst>
          </p:cNvPr>
          <p:cNvSpPr/>
          <p:nvPr/>
        </p:nvSpPr>
        <p:spPr>
          <a:xfrm>
            <a:off x="3481114" y="3171546"/>
            <a:ext cx="237457" cy="297433"/>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5" name="Freeform 13">
            <a:extLst>
              <a:ext uri="{FF2B5EF4-FFF2-40B4-BE49-F238E27FC236}">
                <a16:creationId xmlns:a16="http://schemas.microsoft.com/office/drawing/2014/main" id="{DDF5ADA9-3CF9-4867-A2D2-F8FF87C3FA0D}"/>
              </a:ext>
            </a:extLst>
          </p:cNvPr>
          <p:cNvSpPr/>
          <p:nvPr/>
        </p:nvSpPr>
        <p:spPr>
          <a:xfrm>
            <a:off x="4659482" y="2666909"/>
            <a:ext cx="219578" cy="311494"/>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6" name="Freeform 16">
            <a:extLst>
              <a:ext uri="{FF2B5EF4-FFF2-40B4-BE49-F238E27FC236}">
                <a16:creationId xmlns:a16="http://schemas.microsoft.com/office/drawing/2014/main" id="{2185AE11-5C15-4EF2-AC6B-32411C0C8A4E}"/>
              </a:ext>
            </a:extLst>
          </p:cNvPr>
          <p:cNvSpPr/>
          <p:nvPr/>
        </p:nvSpPr>
        <p:spPr>
          <a:xfrm>
            <a:off x="4413256" y="5020026"/>
            <a:ext cx="251549" cy="280486"/>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7" name="Freeform 17">
            <a:extLst>
              <a:ext uri="{FF2B5EF4-FFF2-40B4-BE49-F238E27FC236}">
                <a16:creationId xmlns:a16="http://schemas.microsoft.com/office/drawing/2014/main" id="{F597C1FF-FFE3-42A6-84EA-A78766F8D57A}"/>
              </a:ext>
            </a:extLst>
          </p:cNvPr>
          <p:cNvSpPr/>
          <p:nvPr/>
        </p:nvSpPr>
        <p:spPr>
          <a:xfrm>
            <a:off x="5413695" y="4589772"/>
            <a:ext cx="236357" cy="239116"/>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48" name="Freeform 18">
            <a:extLst>
              <a:ext uri="{FF2B5EF4-FFF2-40B4-BE49-F238E27FC236}">
                <a16:creationId xmlns:a16="http://schemas.microsoft.com/office/drawing/2014/main" id="{B1AB8EBA-3C27-46A8-A487-CC8329A5CE4C}"/>
              </a:ext>
            </a:extLst>
          </p:cNvPr>
          <p:cNvSpPr/>
          <p:nvPr/>
        </p:nvSpPr>
        <p:spPr>
          <a:xfrm>
            <a:off x="3369658" y="4357399"/>
            <a:ext cx="253876" cy="283520"/>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25717" rIns="25717" anchor="ctr"/>
          <a:lstStyle/>
          <a:p>
            <a:pPr algn="l">
              <a:defRPr sz="1800">
                <a:latin typeface="Calibri"/>
                <a:ea typeface="Calibri"/>
                <a:cs typeface="Calibri"/>
                <a:sym typeface="Calibri"/>
              </a:defRPr>
            </a:pPr>
            <a:endParaRPr sz="1013"/>
          </a:p>
        </p:txBody>
      </p:sp>
      <p:sp>
        <p:nvSpPr>
          <p:cNvPr id="34" name="Текстово поле 33">
            <a:extLst>
              <a:ext uri="{FF2B5EF4-FFF2-40B4-BE49-F238E27FC236}">
                <a16:creationId xmlns:a16="http://schemas.microsoft.com/office/drawing/2014/main" id="{CA68C0D4-FA23-4FC2-AFD1-F8E990E1021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4227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i="1" dirty="0"/>
              <a:t>Best practices </a:t>
            </a:r>
            <a:r>
              <a:rPr lang="en-GB" dirty="0" err="1"/>
              <a:t>voor</a:t>
            </a:r>
            <a:r>
              <a:rPr lang="en-GB" dirty="0"/>
              <a:t> </a:t>
            </a:r>
            <a:r>
              <a:rPr lang="en-GB" dirty="0" err="1"/>
              <a:t>preventie</a:t>
            </a:r>
            <a:endParaRPr lang="en-GB"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137638" y="2457206"/>
            <a:ext cx="2320562" cy="1547041"/>
          </a:xfrm>
          <a:prstGeom prst="rect">
            <a:avLst/>
          </a:prstGeom>
        </p:spPr>
      </p:pic>
      <p:pic>
        <p:nvPicPr>
          <p:cNvPr id="12" name="Tijdelijke aanduiding voor inhoud 11">
            <a:hlinkClick r:id="rId5"/>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6"/>
          <a:srcRect l="19005" t="5599" r="46104" b="47020"/>
          <a:stretch/>
        </p:blipFill>
        <p:spPr>
          <a:xfrm>
            <a:off x="6111688" y="4294802"/>
            <a:ext cx="2320562" cy="1772552"/>
          </a:xfrm>
          <a:prstGeom prst="rect">
            <a:avLst/>
          </a:prstGeom>
        </p:spPr>
      </p:pic>
      <p:pic>
        <p:nvPicPr>
          <p:cNvPr id="14" name="Afbeelding 13">
            <a:hlinkClick r:id="rId7"/>
            <a:extLst>
              <a:ext uri="{FF2B5EF4-FFF2-40B4-BE49-F238E27FC236}">
                <a16:creationId xmlns:a16="http://schemas.microsoft.com/office/drawing/2014/main" id="{AC294F3E-415C-4C1E-89F7-A9F26ED027C0}"/>
              </a:ext>
            </a:extLst>
          </p:cNvPr>
          <p:cNvPicPr>
            <a:picLocks noChangeAspect="1"/>
          </p:cNvPicPr>
          <p:nvPr/>
        </p:nvPicPr>
        <p:blipFill rotWithShape="1">
          <a:blip r:embed="rId8"/>
          <a:srcRect l="17019" t="5241" r="50202" b="54272"/>
          <a:stretch/>
        </p:blipFill>
        <p:spPr>
          <a:xfrm>
            <a:off x="3361343" y="4419600"/>
            <a:ext cx="2551245" cy="1772552"/>
          </a:xfrm>
          <a:prstGeom prst="rect">
            <a:avLst/>
          </a:prstGeom>
        </p:spPr>
      </p:pic>
      <p:pic>
        <p:nvPicPr>
          <p:cNvPr id="4" name="Afbeelding 3">
            <a:hlinkClick r:id="rId9"/>
            <a:extLst>
              <a:ext uri="{FF2B5EF4-FFF2-40B4-BE49-F238E27FC236}">
                <a16:creationId xmlns:a16="http://schemas.microsoft.com/office/drawing/2014/main" id="{3FC0D3C5-179B-4ADA-B598-A9FD96308DA6}"/>
              </a:ext>
            </a:extLst>
          </p:cNvPr>
          <p:cNvPicPr>
            <a:picLocks noChangeAspect="1"/>
          </p:cNvPicPr>
          <p:nvPr/>
        </p:nvPicPr>
        <p:blipFill rotWithShape="1">
          <a:blip r:embed="rId10"/>
          <a:srcRect l="24280" r="23921" b="52016"/>
          <a:stretch/>
        </p:blipFill>
        <p:spPr>
          <a:xfrm>
            <a:off x="457200" y="2310788"/>
            <a:ext cx="2877100" cy="1499211"/>
          </a:xfrm>
          <a:prstGeom prst="rect">
            <a:avLst/>
          </a:prstGeom>
        </p:spPr>
      </p:pic>
      <p:pic>
        <p:nvPicPr>
          <p:cNvPr id="16" name="Afbeelding 15">
            <a:hlinkClick r:id="rId11"/>
            <a:extLst>
              <a:ext uri="{FF2B5EF4-FFF2-40B4-BE49-F238E27FC236}">
                <a16:creationId xmlns:a16="http://schemas.microsoft.com/office/drawing/2014/main" id="{A2268262-23D8-4577-8234-E0DEE306B9C5}"/>
              </a:ext>
            </a:extLst>
          </p:cNvPr>
          <p:cNvPicPr>
            <a:picLocks noChangeAspect="1"/>
          </p:cNvPicPr>
          <p:nvPr/>
        </p:nvPicPr>
        <p:blipFill rotWithShape="1">
          <a:blip r:embed="rId12">
            <a:extLst>
              <a:ext uri="{28A0092B-C50C-407E-A947-70E740481C1C}">
                <a14:useLocalDpi xmlns:a14="http://schemas.microsoft.com/office/drawing/2010/main" val="0"/>
              </a:ext>
            </a:extLst>
          </a:blip>
          <a:srcRect l="32878" t="14445" r="35339" b="44074"/>
          <a:stretch/>
        </p:blipFill>
        <p:spPr>
          <a:xfrm>
            <a:off x="256017" y="4114278"/>
            <a:ext cx="2906226" cy="2133600"/>
          </a:xfrm>
          <a:prstGeom prst="rect">
            <a:avLst/>
          </a:prstGeom>
        </p:spPr>
      </p:pic>
      <p:pic>
        <p:nvPicPr>
          <p:cNvPr id="1028" name="Picture 4" descr="Relevante organisaties | Platform JEP">
            <a:hlinkClick r:id="rId13"/>
            <a:extLst>
              <a:ext uri="{FF2B5EF4-FFF2-40B4-BE49-F238E27FC236}">
                <a16:creationId xmlns:a16="http://schemas.microsoft.com/office/drawing/2014/main" id="{ED83D316-A9D4-46D7-9B9E-793C27F8B5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026" y="2457207"/>
            <a:ext cx="2122974" cy="1412625"/>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11">
            <a:extLst>
              <a:ext uri="{FF2B5EF4-FFF2-40B4-BE49-F238E27FC236}">
                <a16:creationId xmlns:a16="http://schemas.microsoft.com/office/drawing/2014/main" id="{3C56DD46-76C2-4605-BA96-1DBBF070506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362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2">
            <a:extLst>
              <a:ext uri="{FF2B5EF4-FFF2-40B4-BE49-F238E27FC236}">
                <a16:creationId xmlns:a16="http://schemas.microsoft.com/office/drawing/2014/main" id="{D6D3FF55-A9CE-4FBC-A007-603BF2B50F58}"/>
              </a:ext>
            </a:extLst>
          </p:cNvPr>
          <p:cNvSpPr txBox="1">
            <a:spLocks/>
          </p:cNvSpPr>
          <p:nvPr/>
        </p:nvSpPr>
        <p:spPr>
          <a:xfrm>
            <a:off x="838200" y="2438400"/>
            <a:ext cx="7772400" cy="3733799"/>
          </a:xfrm>
          <a:prstGeom prst="rect">
            <a:avLst/>
          </a:prstGeom>
          <a:solidFill>
            <a:schemeClr val="bg1"/>
          </a:solidFill>
          <a:effec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dirty="0"/>
              <a:t>Oefeningen</a:t>
            </a:r>
          </a:p>
          <a:p>
            <a:pPr marL="385763" indent="-385763">
              <a:buFont typeface="+mj-lt"/>
              <a:buAutoNum type="arabicPeriod"/>
            </a:pPr>
            <a:r>
              <a:rPr lang="nl-NL" dirty="0"/>
              <a:t>Hoe weet ik dat ik boos ben?</a:t>
            </a:r>
          </a:p>
          <a:p>
            <a:pPr marL="385763" indent="-385763">
              <a:buFont typeface="+mj-lt"/>
              <a:buAutoNum type="arabicPeriod"/>
            </a:pPr>
            <a:r>
              <a:rPr lang="nl-NL" dirty="0"/>
              <a:t>Definitie boosheid</a:t>
            </a:r>
          </a:p>
          <a:p>
            <a:pPr marL="385763" indent="-385763">
              <a:buFont typeface="+mj-lt"/>
              <a:buAutoNum type="arabicPeriod"/>
            </a:pPr>
            <a:r>
              <a:rPr lang="nl-NL" dirty="0"/>
              <a:t>Emotiewiel (Hints)</a:t>
            </a:r>
          </a:p>
          <a:p>
            <a:pPr marL="385763" indent="-385763">
              <a:buFont typeface="+mj-lt"/>
              <a:buAutoNum type="arabicPeriod"/>
            </a:pPr>
            <a:r>
              <a:rPr lang="nl-NL" dirty="0"/>
              <a:t>Emotiewiel (Emoties)</a:t>
            </a:r>
          </a:p>
          <a:p>
            <a:pPr marL="385763" indent="-385763">
              <a:buFont typeface="+mj-lt"/>
              <a:buAutoNum type="arabicPeriod"/>
            </a:pPr>
            <a:r>
              <a:rPr lang="nl-NL" dirty="0"/>
              <a:t>Make a plan</a:t>
            </a:r>
          </a:p>
          <a:p>
            <a:pPr marL="385763" indent="-385763">
              <a:buFont typeface="+mj-lt"/>
              <a:buAutoNum type="arabicPeriod"/>
            </a:pPr>
            <a:r>
              <a:rPr lang="nl-NL" dirty="0"/>
              <a:t>De buitenkant (Word Cloud)</a:t>
            </a:r>
          </a:p>
          <a:p>
            <a:pPr marL="385763" indent="-385763">
              <a:buFont typeface="+mj-lt"/>
              <a:buAutoNum type="arabicPeriod"/>
            </a:pPr>
            <a:r>
              <a:rPr lang="nl-NL" dirty="0"/>
              <a:t>Boosheidsvanger</a:t>
            </a:r>
          </a:p>
          <a:p>
            <a:pPr marL="385763" indent="-385763">
              <a:buFont typeface="+mj-lt"/>
              <a:buAutoNum type="arabicPeriod"/>
            </a:pPr>
            <a:r>
              <a:rPr lang="nl-NL" dirty="0"/>
              <a:t>Boosheidsthermometer</a:t>
            </a:r>
          </a:p>
          <a:p>
            <a:pPr marL="385763" indent="-385763">
              <a:buFont typeface="+mj-lt"/>
              <a:buAutoNum type="arabicPeriod"/>
            </a:pPr>
            <a:endParaRPr lang="nl-NL" dirty="0"/>
          </a:p>
          <a:p>
            <a:pPr marL="385763" indent="-385763">
              <a:buFont typeface="+mj-lt"/>
              <a:buAutoNum type="arabicPeriod"/>
            </a:pPr>
            <a:endParaRPr lang="nl-NL" dirty="0"/>
          </a:p>
          <a:p>
            <a:pPr marL="385763" indent="-385763">
              <a:buFont typeface="+mj-lt"/>
              <a:buAutoNum type="arabicPeriod"/>
            </a:pPr>
            <a:endParaRPr lang="nl-NL" dirty="0"/>
          </a:p>
          <a:p>
            <a:endParaRPr lang="nl-NL"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39</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nl-NL" noProof="0" dirty="0"/>
              <a:t>Feedback</a:t>
            </a:r>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Заглавие 26">
            <a:extLst>
              <a:ext uri="{FF2B5EF4-FFF2-40B4-BE49-F238E27FC236}">
                <a16:creationId xmlns:a16="http://schemas.microsoft.com/office/drawing/2014/main" id="{7B8829E7-3270-4203-AC36-35BF724B0745}"/>
              </a:ext>
            </a:extLst>
          </p:cNvPr>
          <p:cNvSpPr>
            <a:spLocks noGrp="1"/>
          </p:cNvSpPr>
          <p:nvPr>
            <p:ph type="title"/>
          </p:nvPr>
        </p:nvSpPr>
        <p:spPr/>
        <p:txBody>
          <a:bodyPr/>
          <a:lstStyle/>
          <a:p>
            <a:r>
              <a:rPr lang="nl-NL" noProof="0" dirty="0"/>
              <a:t>1. Inleiding</a:t>
            </a:r>
          </a:p>
        </p:txBody>
      </p:sp>
      <p:sp>
        <p:nvSpPr>
          <p:cNvPr id="17" name="Правоъгълник 16">
            <a:extLst>
              <a:ext uri="{FF2B5EF4-FFF2-40B4-BE49-F238E27FC236}">
                <a16:creationId xmlns:a16="http://schemas.microsoft.com/office/drawing/2014/main" id="{59587C6E-145A-4928-A455-D34458C81D5F}"/>
              </a:ext>
            </a:extLst>
          </p:cNvPr>
          <p:cNvSpPr/>
          <p:nvPr/>
        </p:nvSpPr>
        <p:spPr>
          <a:xfrm>
            <a:off x="372348" y="2647173"/>
            <a:ext cx="2400984" cy="1333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ECHTE MANNEN HUILEN NIET</a:t>
            </a:r>
            <a:endParaRPr lang="bg-BG" dirty="0"/>
          </a:p>
        </p:txBody>
      </p:sp>
      <p:sp>
        <p:nvSpPr>
          <p:cNvPr id="23" name="Текстово поле 11">
            <a:extLst>
              <a:ext uri="{FF2B5EF4-FFF2-40B4-BE49-F238E27FC236}">
                <a16:creationId xmlns:a16="http://schemas.microsoft.com/office/drawing/2014/main" id="{221DF06D-9E5A-4C2E-B4C8-D9E0E7BB633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pic>
        <p:nvPicPr>
          <p:cNvPr id="4" name="Picture 4" descr="Epidemic of Sinophobia: Headlines are scarier than the ...">
            <a:extLst>
              <a:ext uri="{FF2B5EF4-FFF2-40B4-BE49-F238E27FC236}">
                <a16:creationId xmlns:a16="http://schemas.microsoft.com/office/drawing/2014/main" id="{6E81ADAC-3E74-4D82-BC0D-9164FB23B2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2" r="9874"/>
          <a:stretch/>
        </p:blipFill>
        <p:spPr bwMode="auto">
          <a:xfrm>
            <a:off x="5384104" y="1628755"/>
            <a:ext cx="3301782" cy="2208372"/>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a:extLst>
              <a:ext uri="{FF2B5EF4-FFF2-40B4-BE49-F238E27FC236}">
                <a16:creationId xmlns:a16="http://schemas.microsoft.com/office/drawing/2014/main" id="{D8647716-3F77-4255-AB37-06BF481BE7FB}"/>
              </a:ext>
            </a:extLst>
          </p:cNvPr>
          <p:cNvSpPr txBox="1"/>
          <p:nvPr/>
        </p:nvSpPr>
        <p:spPr>
          <a:xfrm>
            <a:off x="4303214" y="1593551"/>
            <a:ext cx="1299572" cy="215444"/>
          </a:xfrm>
          <a:prstGeom prst="rect">
            <a:avLst/>
          </a:prstGeom>
          <a:noFill/>
        </p:spPr>
        <p:txBody>
          <a:bodyPr wrap="square">
            <a:spAutoFit/>
          </a:bodyPr>
          <a:lstStyle/>
          <a:p>
            <a:r>
              <a:rPr lang="nl-NL" sz="800" i="1" dirty="0">
                <a:solidFill>
                  <a:schemeClr val="bg1">
                    <a:lumMod val="65000"/>
                  </a:schemeClr>
                </a:solidFill>
              </a:rPr>
              <a:t>https://news.ctgn.com</a:t>
            </a:r>
          </a:p>
        </p:txBody>
      </p:sp>
      <p:pic>
        <p:nvPicPr>
          <p:cNvPr id="5" name="Picture 10">
            <a:extLst>
              <a:ext uri="{FF2B5EF4-FFF2-40B4-BE49-F238E27FC236}">
                <a16:creationId xmlns:a16="http://schemas.microsoft.com/office/drawing/2014/main" id="{706E0D17-E143-404F-90C8-CE3BC2E6B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6880" y="4113201"/>
            <a:ext cx="3677779" cy="2313232"/>
          </a:xfrm>
          <a:prstGeom prst="rect">
            <a:avLst/>
          </a:prstGeom>
          <a:noFill/>
          <a:extLst>
            <a:ext uri="{909E8E84-426E-40DD-AFC4-6F175D3DCCD1}">
              <a14:hiddenFill xmlns:a14="http://schemas.microsoft.com/office/drawing/2010/main">
                <a:solidFill>
                  <a:srgbClr val="FFFFFF"/>
                </a:solidFill>
              </a14:hiddenFill>
            </a:ext>
          </a:extLst>
        </p:spPr>
      </p:pic>
      <p:sp>
        <p:nvSpPr>
          <p:cNvPr id="32" name="Tekstvak 31">
            <a:extLst>
              <a:ext uri="{FF2B5EF4-FFF2-40B4-BE49-F238E27FC236}">
                <a16:creationId xmlns:a16="http://schemas.microsoft.com/office/drawing/2014/main" id="{A9D9CD10-FA08-4B89-B447-3EB97C5C3462}"/>
              </a:ext>
            </a:extLst>
          </p:cNvPr>
          <p:cNvSpPr txBox="1"/>
          <p:nvPr/>
        </p:nvSpPr>
        <p:spPr>
          <a:xfrm>
            <a:off x="5352975" y="6210988"/>
            <a:ext cx="1299572" cy="215444"/>
          </a:xfrm>
          <a:prstGeom prst="rect">
            <a:avLst/>
          </a:prstGeom>
          <a:noFill/>
        </p:spPr>
        <p:txBody>
          <a:bodyPr wrap="square">
            <a:spAutoFit/>
          </a:bodyPr>
          <a:lstStyle/>
          <a:p>
            <a:r>
              <a:rPr lang="nl-NL" sz="800" i="1" dirty="0">
                <a:solidFill>
                  <a:schemeClr val="bg1">
                    <a:lumMod val="65000"/>
                  </a:schemeClr>
                </a:solidFill>
              </a:rPr>
              <a:t>https://wikipedia.org</a:t>
            </a:r>
          </a:p>
        </p:txBody>
      </p:sp>
      <p:sp>
        <p:nvSpPr>
          <p:cNvPr id="34" name="Tekstvak 33">
            <a:extLst>
              <a:ext uri="{FF2B5EF4-FFF2-40B4-BE49-F238E27FC236}">
                <a16:creationId xmlns:a16="http://schemas.microsoft.com/office/drawing/2014/main" id="{56E976C3-2F82-489D-8D8E-D3882D20A3DF}"/>
              </a:ext>
            </a:extLst>
          </p:cNvPr>
          <p:cNvSpPr txBox="1"/>
          <p:nvPr/>
        </p:nvSpPr>
        <p:spPr>
          <a:xfrm>
            <a:off x="5085444" y="4690390"/>
            <a:ext cx="3301782" cy="923330"/>
          </a:xfrm>
          <a:prstGeom prst="rect">
            <a:avLst/>
          </a:prstGeom>
          <a:noFill/>
        </p:spPr>
        <p:txBody>
          <a:bodyPr wrap="square">
            <a:spAutoFit/>
          </a:bodyPr>
          <a:lstStyle/>
          <a:p>
            <a:pPr algn="ctr"/>
            <a:r>
              <a:rPr lang="en-US" dirty="0">
                <a:solidFill>
                  <a:srgbClr val="0770B1"/>
                </a:solidFill>
                <a:latin typeface="MV Boli" panose="02000500030200090000" pitchFamily="2" charset="0"/>
                <a:cs typeface="MV Boli" panose="02000500030200090000" pitchFamily="2" charset="0"/>
              </a:rPr>
              <a:t>God </a:t>
            </a:r>
            <a:r>
              <a:rPr lang="en-US" dirty="0" err="1">
                <a:solidFill>
                  <a:srgbClr val="0770B1"/>
                </a:solidFill>
                <a:latin typeface="MV Boli" panose="02000500030200090000" pitchFamily="2" charset="0"/>
                <a:cs typeface="MV Boli" panose="02000500030200090000" pitchFamily="2" charset="0"/>
              </a:rPr>
              <a:t>schiep</a:t>
            </a:r>
            <a:r>
              <a:rPr lang="en-US" dirty="0">
                <a:solidFill>
                  <a:srgbClr val="0770B1"/>
                </a:solidFill>
                <a:latin typeface="MV Boli" panose="02000500030200090000" pitchFamily="2" charset="0"/>
                <a:cs typeface="MV Boli" panose="02000500030200090000" pitchFamily="2" charset="0"/>
              </a:rPr>
              <a:t> de </a:t>
            </a:r>
            <a:r>
              <a:rPr lang="en-US" dirty="0" err="1">
                <a:solidFill>
                  <a:srgbClr val="0770B1"/>
                </a:solidFill>
                <a:latin typeface="MV Boli" panose="02000500030200090000" pitchFamily="2" charset="0"/>
                <a:cs typeface="MV Boli" panose="02000500030200090000" pitchFamily="2" charset="0"/>
              </a:rPr>
              <a:t>aarde</a:t>
            </a:r>
            <a:r>
              <a:rPr lang="en-US" dirty="0">
                <a:solidFill>
                  <a:srgbClr val="0770B1"/>
                </a:solidFill>
                <a:latin typeface="MV Boli" panose="02000500030200090000" pitchFamily="2" charset="0"/>
                <a:cs typeface="MV Boli" panose="02000500030200090000" pitchFamily="2" charset="0"/>
              </a:rPr>
              <a:t>, maar de </a:t>
            </a:r>
            <a:r>
              <a:rPr lang="en-US" dirty="0" err="1">
                <a:solidFill>
                  <a:srgbClr val="0770B1"/>
                </a:solidFill>
                <a:latin typeface="MV Boli" panose="02000500030200090000" pitchFamily="2" charset="0"/>
                <a:cs typeface="MV Boli" panose="02000500030200090000" pitchFamily="2" charset="0"/>
              </a:rPr>
              <a:t>Nederlanders</a:t>
            </a:r>
            <a:r>
              <a:rPr lang="en-US" dirty="0">
                <a:solidFill>
                  <a:srgbClr val="0770B1"/>
                </a:solidFill>
                <a:latin typeface="MV Boli" panose="02000500030200090000" pitchFamily="2" charset="0"/>
                <a:cs typeface="MV Boli" panose="02000500030200090000" pitchFamily="2" charset="0"/>
              </a:rPr>
              <a:t> </a:t>
            </a:r>
            <a:r>
              <a:rPr lang="en-US" dirty="0" err="1">
                <a:solidFill>
                  <a:srgbClr val="0770B1"/>
                </a:solidFill>
                <a:latin typeface="MV Boli" panose="02000500030200090000" pitchFamily="2" charset="0"/>
                <a:cs typeface="MV Boli" panose="02000500030200090000" pitchFamily="2" charset="0"/>
              </a:rPr>
              <a:t>schiepen</a:t>
            </a:r>
            <a:r>
              <a:rPr lang="en-US" dirty="0">
                <a:solidFill>
                  <a:srgbClr val="0770B1"/>
                </a:solidFill>
                <a:latin typeface="MV Boli" panose="02000500030200090000" pitchFamily="2" charset="0"/>
                <a:cs typeface="MV Boli" panose="02000500030200090000" pitchFamily="2" charset="0"/>
              </a:rPr>
              <a:t> Nederland</a:t>
            </a:r>
            <a:endParaRPr lang="bg-BG" dirty="0">
              <a:solidFill>
                <a:srgbClr val="0770B1"/>
              </a:solidFill>
              <a:cs typeface="MV Boli" panose="02000500030200090000" pitchFamily="2" charset="0"/>
            </a:endParaRPr>
          </a:p>
        </p:txBody>
      </p:sp>
    </p:spTree>
    <p:extLst>
      <p:ext uri="{BB962C8B-B14F-4D97-AF65-F5344CB8AC3E}">
        <p14:creationId xmlns:p14="http://schemas.microsoft.com/office/powerpoint/2010/main" val="68638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p:bldP spid="32"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nl-NL" noProof="0" dirty="0"/>
          </a:p>
          <a:p>
            <a:pPr marL="0" indent="0" algn="ctr">
              <a:buNone/>
            </a:pPr>
            <a:r>
              <a:rPr lang="nl-NL" noProof="0" dirty="0" err="1"/>
              <a:t>What</a:t>
            </a:r>
            <a:r>
              <a:rPr lang="nl-NL" noProof="0" dirty="0"/>
              <a:t> was most </a:t>
            </a:r>
            <a:r>
              <a:rPr lang="nl-NL" noProof="0" dirty="0" err="1"/>
              <a:t>interesting</a:t>
            </a:r>
            <a:r>
              <a:rPr lang="nl-NL" noProof="0" dirty="0"/>
              <a:t> </a:t>
            </a:r>
            <a:r>
              <a:rPr lang="nl-NL" noProof="0" dirty="0" err="1"/>
              <a:t>to</a:t>
            </a:r>
            <a:r>
              <a:rPr lang="nl-NL" noProof="0" dirty="0"/>
              <a:t> </a:t>
            </a:r>
            <a:r>
              <a:rPr lang="nl-NL" noProof="0" dirty="0" err="1"/>
              <a:t>you</a:t>
            </a:r>
            <a:r>
              <a:rPr lang="nl-NL" noProof="0" dirty="0"/>
              <a:t> </a:t>
            </a:r>
            <a:r>
              <a:rPr lang="nl-NL" noProof="0" dirty="0" err="1"/>
              <a:t>today</a:t>
            </a:r>
            <a:r>
              <a:rPr lang="nl-NL" noProof="0" dirty="0"/>
              <a:t>?</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770B1"/>
              </a:solidFill>
              <a:effectLst/>
              <a:uLnTx/>
              <a:uFillTx/>
              <a:latin typeface="Calibri"/>
              <a:ea typeface="+mn-ea"/>
              <a:cs typeface="+mn-cs"/>
            </a:endParaRPr>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Wat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vond</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je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vandaag</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het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meest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en-US" sz="2200" b="0" i="0" u="none" strike="noStrike" kern="1200" cap="none" spc="0" normalizeH="0" baseline="0" noProof="0" dirty="0" err="1">
                <a:ln>
                  <a:noFill/>
                </a:ln>
                <a:solidFill>
                  <a:prstClr val="black">
                    <a:lumMod val="75000"/>
                    <a:lumOff val="25000"/>
                  </a:prstClr>
                </a:solidFill>
                <a:effectLst/>
                <a:uLnTx/>
                <a:uFillTx/>
                <a:latin typeface="Calibri"/>
                <a:ea typeface="+mn-ea"/>
                <a:cs typeface="+mn-cs"/>
              </a:rPr>
              <a:t>interessant</a:t>
            </a:r>
            <a:r>
              <a:rPr kumimoji="0" lang="en-US" sz="2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nl-NL" noProof="0" dirty="0"/>
              <a:t>Conclusie</a:t>
            </a:r>
          </a:p>
        </p:txBody>
      </p:sp>
      <p:sp>
        <p:nvSpPr>
          <p:cNvPr id="8" name="Текстово поле 7">
            <a:extLst>
              <a:ext uri="{FF2B5EF4-FFF2-40B4-BE49-F238E27FC236}">
                <a16:creationId xmlns:a16="http://schemas.microsoft.com/office/drawing/2014/main" id="{A0BB5316-8F62-4D61-9CA9-A7076DF6AE6E}"/>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6</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43AB754A-F27A-4E2B-BD96-A5F0A6850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3864198"/>
            <a:ext cx="2192068" cy="2526792"/>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770B1"/>
                </a:solidFill>
                <a:effectLst/>
                <a:uLnTx/>
                <a:uFillTx/>
                <a:latin typeface="Calibri"/>
                <a:ea typeface="+mn-ea"/>
                <a:cs typeface="+mn-cs"/>
              </a:rPr>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nl-NL" noProof="0" dirty="0"/>
              <a:t>Hartelijk dank!</a:t>
            </a:r>
          </a:p>
        </p:txBody>
      </p:sp>
    </p:spTree>
    <p:extLst>
      <p:ext uri="{BB962C8B-B14F-4D97-AF65-F5344CB8AC3E}">
        <p14:creationId xmlns:p14="http://schemas.microsoft.com/office/powerpoint/2010/main" val="132377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l-NL" noProof="0" dirty="0"/>
              <a:t>Inleiding (2)</a:t>
            </a:r>
          </a:p>
        </p:txBody>
      </p:sp>
      <p:sp>
        <p:nvSpPr>
          <p:cNvPr id="6" name="Slide Number Placeholder 5"/>
          <p:cNvSpPr>
            <a:spLocks noGrp="1"/>
          </p:cNvSpPr>
          <p:nvPr>
            <p:ph type="sldNum" sz="quarter" idx="12"/>
          </p:nvPr>
        </p:nvSpPr>
        <p:spPr/>
        <p:txBody>
          <a:bodyPr/>
          <a:lstStyle/>
          <a:p>
            <a:fld id="{CB318F78-A315-46C9-8B3F-2431B4397D31}" type="slidenum">
              <a:rPr lang="en-US" smtClean="0"/>
              <a:t>5</a:t>
            </a:fld>
            <a:endParaRPr lang="en-US"/>
          </a:p>
        </p:txBody>
      </p:sp>
      <p:graphicFrame>
        <p:nvGraphicFramePr>
          <p:cNvPr id="4" name="Диаграма 3">
            <a:extLst>
              <a:ext uri="{FF2B5EF4-FFF2-40B4-BE49-F238E27FC236}">
                <a16:creationId xmlns:a16="http://schemas.microsoft.com/office/drawing/2014/main" id="{74E20635-1DB2-4FEB-B110-17168A99DA97}"/>
              </a:ext>
            </a:extLst>
          </p:cNvPr>
          <p:cNvGraphicFramePr/>
          <p:nvPr/>
        </p:nvGraphicFramePr>
        <p:xfrm>
          <a:off x="1066800" y="1131253"/>
          <a:ext cx="7162800" cy="4888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873731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nl-NL" noProof="0" dirty="0"/>
              <a:t>2. Radicalisering</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8F78-A315-46C9-8B3F-2431B4397D31}" type="slidenum">
              <a:rPr kumimoji="0" lang="en-US" sz="1200" b="0" i="0" u="none" strike="noStrike" kern="1200" cap="none" spc="0" normalizeH="0" baseline="0" noProof="0" smtClean="0">
                <a:ln>
                  <a:noFill/>
                </a:ln>
                <a:solidFill>
                  <a:srgbClr val="0770B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770B1"/>
              </a:solidFill>
              <a:effectLst/>
              <a:uLnTx/>
              <a:uFillTx/>
              <a:latin typeface="Calibri"/>
              <a:ea typeface="+mn-ea"/>
              <a:cs typeface="+mn-cs"/>
            </a:endParaRPr>
          </a:p>
        </p:txBody>
      </p:sp>
      <p:sp>
        <p:nvSpPr>
          <p:cNvPr id="8" name="Текстово поле 7">
            <a:extLst>
              <a:ext uri="{FF2B5EF4-FFF2-40B4-BE49-F238E27FC236}">
                <a16:creationId xmlns:a16="http://schemas.microsoft.com/office/drawing/2014/main" id="{A51C19EC-B87D-4475-A80C-5363841A3E98}"/>
              </a:ext>
            </a:extLst>
          </p:cNvPr>
          <p:cNvSpPr txBox="1"/>
          <p:nvPr/>
        </p:nvSpPr>
        <p:spPr>
          <a:xfrm>
            <a:off x="3852091" y="5661279"/>
            <a:ext cx="128432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Bron</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Europese</a:t>
            </a:r>
            <a:r>
              <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n-US" sz="800" b="0" i="1" u="none" strike="noStrike" kern="1200" cap="none" spc="0" normalizeH="0" baseline="0" noProof="0" dirty="0" err="1">
                <a:ln>
                  <a:noFill/>
                </a:ln>
                <a:solidFill>
                  <a:prstClr val="white">
                    <a:lumMod val="50000"/>
                  </a:prstClr>
                </a:solidFill>
                <a:effectLst/>
                <a:uLnTx/>
                <a:uFillTx/>
                <a:latin typeface="Calibri"/>
                <a:ea typeface="+mn-ea"/>
                <a:cs typeface="+mn-cs"/>
              </a:rPr>
              <a:t>Commissie</a:t>
            </a:r>
            <a:endParaRPr kumimoji="0" lang="en-US" sz="800"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9" name="Текстово поле 8">
            <a:extLst>
              <a:ext uri="{FF2B5EF4-FFF2-40B4-BE49-F238E27FC236}">
                <a16:creationId xmlns:a16="http://schemas.microsoft.com/office/drawing/2014/main" id="{C06DF00C-CF8D-41A8-81A4-9798BAD762A6}"/>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
        <p:nvSpPr>
          <p:cNvPr id="5" name="Tijdelijke aanduiding voor inhoud 4">
            <a:extLst>
              <a:ext uri="{FF2B5EF4-FFF2-40B4-BE49-F238E27FC236}">
                <a16:creationId xmlns:a16="http://schemas.microsoft.com/office/drawing/2014/main" id="{355941A8-72DC-4A7D-8A62-7887AF3BF87F}"/>
              </a:ext>
            </a:extLst>
          </p:cNvPr>
          <p:cNvSpPr>
            <a:spLocks noGrp="1"/>
          </p:cNvSpPr>
          <p:nvPr>
            <p:ph idx="1"/>
          </p:nvPr>
        </p:nvSpPr>
        <p:spPr/>
        <p:txBody>
          <a:bodyPr/>
          <a:lstStyle/>
          <a:p>
            <a:endParaRPr lang="nl-NL"/>
          </a:p>
        </p:txBody>
      </p:sp>
      <p:sp>
        <p:nvSpPr>
          <p:cNvPr id="10" name="Tijdelijke aanduiding voor inhoud 4">
            <a:extLst>
              <a:ext uri="{FF2B5EF4-FFF2-40B4-BE49-F238E27FC236}">
                <a16:creationId xmlns:a16="http://schemas.microsoft.com/office/drawing/2014/main" id="{BF15D397-FEF3-406D-9A9D-4318952F8D0B}"/>
              </a:ext>
            </a:extLst>
          </p:cNvPr>
          <p:cNvSpPr txBox="1">
            <a:spLocks/>
          </p:cNvSpPr>
          <p:nvPr/>
        </p:nvSpPr>
        <p:spPr>
          <a:xfrm>
            <a:off x="685800" y="2286000"/>
            <a:ext cx="7772400" cy="3352799"/>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ctr" defTabSz="914400" rtl="0" eaLnBrk="1" fontAlgn="t" latinLnBrk="0" hangingPunct="1">
              <a:lnSpc>
                <a:spcPct val="100000"/>
              </a:lnSpc>
              <a:spcBef>
                <a:spcPts val="0"/>
              </a:spcBef>
              <a:spcAft>
                <a:spcPts val="600"/>
              </a:spcAft>
              <a:buClrTx/>
              <a:buSzTx/>
              <a:buFont typeface="Arial" pitchFamily="34" charset="0"/>
              <a:buNone/>
              <a:tabLst/>
              <a:defRPr/>
            </a:pP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De volgende definitie van radicalisering is van de</a:t>
            </a:r>
            <a:b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Europese Commissie (2020) en wordt binnen deze workshop gebruikt</a:t>
            </a:r>
            <a:r>
              <a:rPr kumimoji="0" lang="nl-NL" sz="20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a:t>
            </a:r>
            <a:r>
              <a:rPr kumimoji="0" lang="nl-NL" sz="1100" b="0" i="0" u="none" strike="noStrike" kern="1200" cap="none" spc="0" normalizeH="0" baseline="0" noProof="0" dirty="0">
                <a:ln>
                  <a:noFill/>
                </a:ln>
                <a:solidFill>
                  <a:prstClr val="black">
                    <a:lumMod val="75000"/>
                    <a:lumOff val="25000"/>
                  </a:prstClr>
                </a:solidFill>
                <a:effectLst/>
                <a:uLnTx/>
                <a:uFillTx/>
                <a:latin typeface="Calibri"/>
                <a:ea typeface="Calibri" panose="020F0502020204030204" pitchFamily="34" charset="0"/>
                <a:cs typeface="Calibri" panose="020F0502020204030204" pitchFamily="34" charset="0"/>
              </a:rPr>
              <a:t>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gefaseerd en complex proces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waarin een individu of een groep</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een radicale ideologie of overtuiging omarmt</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die geweld accepteert, gebruikt of door de vingers ziet [ ] </a:t>
            </a:r>
          </a:p>
          <a:p>
            <a:pPr marL="0" marR="0" lvl="0" indent="0" algn="ctr" defTabSz="914400" rtl="0" eaLnBrk="1" fontAlgn="t" latinLnBrk="0" hangingPunct="1">
              <a:lnSpc>
                <a:spcPts val="2800"/>
              </a:lnSpc>
              <a:spcBef>
                <a:spcPts val="0"/>
              </a:spcBef>
              <a:spcAft>
                <a:spcPts val="0"/>
              </a:spcAft>
              <a:buClrTx/>
              <a:buSzTx/>
              <a:buFont typeface="Arial" pitchFamily="34" charset="0"/>
              <a:buNone/>
              <a:tabLst/>
              <a:defRPr/>
            </a:pPr>
            <a:r>
              <a:rPr kumimoji="0" lang="nl-NL" sz="20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om een specifiek politiek of ideologisch doel te bereiken.”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nl-NL" sz="20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a:extLst>
              <a:ext uri="{FF2B5EF4-FFF2-40B4-BE49-F238E27FC236}">
                <a16:creationId xmlns:a16="http://schemas.microsoft.com/office/drawing/2014/main" id="{F3A1AEFF-D6C6-4A8A-BF25-D82D791E1AD7}"/>
              </a:ext>
            </a:extLst>
          </p:cNvPr>
          <p:cNvGraphicFramePr>
            <a:graphicFrameLocks noGrp="1"/>
          </p:cNvGraphicFramePr>
          <p:nvPr>
            <p:ph idx="1"/>
            <p:extLst>
              <p:ext uri="{D42A27DB-BD31-4B8C-83A1-F6EECF244321}">
                <p14:modId xmlns:p14="http://schemas.microsoft.com/office/powerpoint/2010/main" val="617551452"/>
              </p:ext>
            </p:extLst>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361951" y="4395069"/>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dirty="0">
                <a:ln>
                  <a:noFill/>
                </a:ln>
                <a:solidFill>
                  <a:srgbClr val="6BB1C9">
                    <a:lumMod val="60000"/>
                    <a:lumOff val="40000"/>
                  </a:srgbClr>
                </a:solidFill>
                <a:effectLst/>
                <a:uLnTx/>
                <a:uFillTx/>
                <a:latin typeface="Calibri"/>
                <a:ea typeface="+mn-ea"/>
                <a:cs typeface="+mn-cs"/>
              </a:rPr>
              <a:t>Bron: NCTV</a:t>
            </a:r>
          </a:p>
        </p:txBody>
      </p:sp>
      <p:sp>
        <p:nvSpPr>
          <p:cNvPr id="5" name="Tekstvak 4">
            <a:extLst>
              <a:ext uri="{FF2B5EF4-FFF2-40B4-BE49-F238E27FC236}">
                <a16:creationId xmlns:a16="http://schemas.microsoft.com/office/drawing/2014/main" id="{E9307713-B7F4-4AC8-B93C-6D59ADB5244B}"/>
              </a:ext>
            </a:extLst>
          </p:cNvPr>
          <p:cNvSpPr txBox="1"/>
          <p:nvPr/>
        </p:nvSpPr>
        <p:spPr>
          <a:xfrm>
            <a:off x="65808" y="5092783"/>
            <a:ext cx="237259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Buitenparlementaire, maar legale acties om ideologische doelen te bereiken (Van den Bos, 2019)</a:t>
            </a:r>
          </a:p>
        </p:txBody>
      </p:sp>
      <p:cxnSp>
        <p:nvCxnSpPr>
          <p:cNvPr id="11" name="Rechte verbindingslijn 10">
            <a:extLst>
              <a:ext uri="{FF2B5EF4-FFF2-40B4-BE49-F238E27FC236}">
                <a16:creationId xmlns:a16="http://schemas.microsoft.com/office/drawing/2014/main" id="{2317F71F-2F61-42FE-B3D0-2DCD038F4DE4}"/>
              </a:ext>
            </a:extLst>
          </p:cNvPr>
          <p:cNvCxnSpPr>
            <a:cxnSpLocks/>
            <a:endCxn id="5" idx="0"/>
          </p:cNvCxnSpPr>
          <p:nvPr/>
        </p:nvCxnSpPr>
        <p:spPr>
          <a:xfrm flipH="1">
            <a:off x="1252104" y="4419600"/>
            <a:ext cx="195698"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Rechte verbindingslijn 11">
            <a:extLst>
              <a:ext uri="{FF2B5EF4-FFF2-40B4-BE49-F238E27FC236}">
                <a16:creationId xmlns:a16="http://schemas.microsoft.com/office/drawing/2014/main" id="{79AD64E0-684B-4DFA-BCCD-509B21BA7181}"/>
              </a:ext>
            </a:extLst>
          </p:cNvPr>
          <p:cNvCxnSpPr>
            <a:cxnSpLocks/>
          </p:cNvCxnSpPr>
          <p:nvPr/>
        </p:nvCxnSpPr>
        <p:spPr>
          <a:xfrm>
            <a:off x="2302886" y="3030278"/>
            <a:ext cx="1199720" cy="286004"/>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Rechte verbindingslijn 12">
            <a:extLst>
              <a:ext uri="{FF2B5EF4-FFF2-40B4-BE49-F238E27FC236}">
                <a16:creationId xmlns:a16="http://schemas.microsoft.com/office/drawing/2014/main" id="{C8F5D85B-8914-4707-BB3A-E0A4F219391F}"/>
              </a:ext>
            </a:extLst>
          </p:cNvPr>
          <p:cNvCxnSpPr/>
          <p:nvPr/>
        </p:nvCxnSpPr>
        <p:spPr>
          <a:xfrm flipH="1">
            <a:off x="5837960" y="2548301"/>
            <a:ext cx="315192" cy="673183"/>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Rechte verbindingslijn 13">
            <a:extLst>
              <a:ext uri="{FF2B5EF4-FFF2-40B4-BE49-F238E27FC236}">
                <a16:creationId xmlns:a16="http://schemas.microsoft.com/office/drawing/2014/main" id="{F39500A0-13B7-49FC-9437-E13E05B66D31}"/>
              </a:ext>
            </a:extLst>
          </p:cNvPr>
          <p:cNvCxnSpPr>
            <a:cxnSpLocks/>
          </p:cNvCxnSpPr>
          <p:nvPr/>
        </p:nvCxnSpPr>
        <p:spPr>
          <a:xfrm flipV="1">
            <a:off x="7696200" y="4359099"/>
            <a:ext cx="0" cy="358739"/>
          </a:xfrm>
          <a:prstGeom prst="line">
            <a:avLst/>
          </a:prstGeom>
        </p:spPr>
        <p:style>
          <a:lnRef idx="2">
            <a:schemeClr val="accent4"/>
          </a:lnRef>
          <a:fillRef idx="0">
            <a:schemeClr val="accent4"/>
          </a:fillRef>
          <a:effectRef idx="1">
            <a:schemeClr val="accent4"/>
          </a:effectRef>
          <a:fontRef idx="minor">
            <a:schemeClr val="tx1"/>
          </a:fontRef>
        </p:style>
      </p:cxnSp>
      <p:sp>
        <p:nvSpPr>
          <p:cNvPr id="17" name="Tekstvak 16">
            <a:extLst>
              <a:ext uri="{FF2B5EF4-FFF2-40B4-BE49-F238E27FC236}">
                <a16:creationId xmlns:a16="http://schemas.microsoft.com/office/drawing/2014/main" id="{E9FE14CF-FDAC-4163-8EE7-BDDDD53432F4}"/>
              </a:ext>
            </a:extLst>
          </p:cNvPr>
          <p:cNvSpPr txBox="1"/>
          <p:nvPr/>
        </p:nvSpPr>
        <p:spPr>
          <a:xfrm>
            <a:off x="461529" y="2313623"/>
            <a:ext cx="284451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maar zonder geweld te gebruiken (Van den Bos, 2019)</a:t>
            </a:r>
          </a:p>
        </p:txBody>
      </p:sp>
      <p:sp>
        <p:nvSpPr>
          <p:cNvPr id="18" name="Tekstvak 17">
            <a:extLst>
              <a:ext uri="{FF2B5EF4-FFF2-40B4-BE49-F238E27FC236}">
                <a16:creationId xmlns:a16="http://schemas.microsoft.com/office/drawing/2014/main" id="{689BDF28-CDC0-437C-A2E3-35960323B4E9}"/>
              </a:ext>
            </a:extLst>
          </p:cNvPr>
          <p:cNvSpPr txBox="1"/>
          <p:nvPr/>
        </p:nvSpPr>
        <p:spPr>
          <a:xfrm>
            <a:off x="6191247" y="2239539"/>
            <a:ext cx="26479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opzettelijk de wet overtreden om ideologische doelen te bereiken, waarbij geweld wordt gebruikt (Van den Bos, 2019)</a:t>
            </a:r>
          </a:p>
        </p:txBody>
      </p:sp>
      <p:sp>
        <p:nvSpPr>
          <p:cNvPr id="19" name="Tekstvak 18">
            <a:extLst>
              <a:ext uri="{FF2B5EF4-FFF2-40B4-BE49-F238E27FC236}">
                <a16:creationId xmlns:a16="http://schemas.microsoft.com/office/drawing/2014/main" id="{EC925BEA-2418-4DE9-8E18-6F7A9A575058}"/>
              </a:ext>
            </a:extLst>
          </p:cNvPr>
          <p:cNvSpPr txBox="1"/>
          <p:nvPr/>
        </p:nvSpPr>
        <p:spPr>
          <a:xfrm>
            <a:off x="5789468" y="4717838"/>
            <a:ext cx="338570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dirty="0">
                <a:ln>
                  <a:noFill/>
                </a:ln>
                <a:solidFill>
                  <a:prstClr val="black"/>
                </a:solidFill>
                <a:effectLst/>
                <a:uLnTx/>
                <a:uFillTx/>
                <a:latin typeface="Calibri"/>
                <a:ea typeface="+mn-ea"/>
                <a:cs typeface="+mn-cs"/>
              </a:rPr>
              <a:t>Het uit ideologische motieven dreigen met, voorbereiden of plegen van op mensen gericht ernstig geweld, dan wel daden gericht op het aanrichten van maatschappij-ontwrichtende schade met als doel om maatschappelijke veranderingen te bewerkstelligen, de bevolking ernstige vrees aan te jagen of politieke besluitvorming te beïnvloeden (Van den Bos, 2019)</a:t>
            </a:r>
          </a:p>
        </p:txBody>
      </p:sp>
      <p:sp>
        <p:nvSpPr>
          <p:cNvPr id="15" name="Текстово поле 8">
            <a:extLst>
              <a:ext uri="{FF2B5EF4-FFF2-40B4-BE49-F238E27FC236}">
                <a16:creationId xmlns:a16="http://schemas.microsoft.com/office/drawing/2014/main" id="{649A37CD-EF80-4D41-AA52-B5327B349D30}"/>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dirty="0">
                <a:ln>
                  <a:noFill/>
                </a:ln>
                <a:solidFill>
                  <a:srgbClr val="6BB1C9">
                    <a:lumMod val="75000"/>
                  </a:srgbClr>
                </a:solidFill>
                <a:effectLst/>
                <a:uLnTx/>
                <a:uFillTx/>
                <a:latin typeface="Calibri"/>
                <a:ea typeface="+mn-ea"/>
                <a:cs typeface="+mn-cs"/>
              </a:rPr>
              <a:t>2</a:t>
            </a:r>
          </a:p>
        </p:txBody>
      </p:sp>
    </p:spTree>
    <p:extLst>
      <p:ext uri="{BB962C8B-B14F-4D97-AF65-F5344CB8AC3E}">
        <p14:creationId xmlns:p14="http://schemas.microsoft.com/office/powerpoint/2010/main" val="38109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5"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Bron: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4" name="Tijdelijke aanduiding voor inhoud 2">
            <a:extLst>
              <a:ext uri="{FF2B5EF4-FFF2-40B4-BE49-F238E27FC236}">
                <a16:creationId xmlns:a16="http://schemas.microsoft.com/office/drawing/2014/main" id="{23F00CB4-31F9-4CA5-A97C-B0E3D9CB2B71}"/>
              </a:ext>
            </a:extLst>
          </p:cNvPr>
          <p:cNvGraphicFramePr>
            <a:graphicFrameLocks noGrp="1"/>
          </p:cNvGraphicFramePr>
          <p:nvPr>
            <p:ph idx="1"/>
          </p:nvPr>
        </p:nvGraphicFramePr>
        <p:xfrm>
          <a:off x="685800" y="2436600"/>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Текстово поле 8">
            <a:extLst>
              <a:ext uri="{FF2B5EF4-FFF2-40B4-BE49-F238E27FC236}">
                <a16:creationId xmlns:a16="http://schemas.microsoft.com/office/drawing/2014/main" id="{3CDB1FF2-883D-41D1-9809-6434459F8352}"/>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32956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a:extLst>
              <a:ext uri="{FF2B5EF4-FFF2-40B4-BE49-F238E27FC236}">
                <a16:creationId xmlns:a16="http://schemas.microsoft.com/office/drawing/2014/main" id="{FB07E8F1-1CE7-4186-B1ED-E6AAA642B97D}"/>
              </a:ext>
            </a:extLst>
          </p:cNvPr>
          <p:cNvSpPr/>
          <p:nvPr/>
        </p:nvSpPr>
        <p:spPr>
          <a:xfrm>
            <a:off x="1485900" y="2286000"/>
            <a:ext cx="6286500" cy="3276600"/>
          </a:xfrm>
          <a:prstGeom prst="ellipse">
            <a:avLst/>
          </a:prstGeom>
          <a:solidFill>
            <a:schemeClr val="accent3">
              <a:lumMod val="20000"/>
              <a:lumOff val="80000"/>
            </a:schemeClr>
          </a:solidFill>
          <a:ln w="3175">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kstvak 8">
            <a:extLst>
              <a:ext uri="{FF2B5EF4-FFF2-40B4-BE49-F238E27FC236}">
                <a16:creationId xmlns:a16="http://schemas.microsoft.com/office/drawing/2014/main" id="{DB0081F6-B3F1-46A1-ADF5-7508CDFD07A3}"/>
              </a:ext>
            </a:extLst>
          </p:cNvPr>
          <p:cNvSpPr txBox="1"/>
          <p:nvPr/>
        </p:nvSpPr>
        <p:spPr>
          <a:xfrm>
            <a:off x="3352800" y="2515561"/>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496DC7"/>
                </a:solidFill>
                <a:effectLst/>
                <a:uLnTx/>
                <a:uFillTx/>
                <a:latin typeface="Calibri"/>
                <a:ea typeface="+mn-ea"/>
                <a:cs typeface="+mn-cs"/>
              </a:rPr>
              <a:t>Gepolariseerd klimaat</a:t>
            </a: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nl-NL" noProof="0" dirty="0"/>
              <a:t>2. Verwante begrippen</a:t>
            </a:r>
          </a:p>
        </p:txBody>
      </p:sp>
      <p:sp>
        <p:nvSpPr>
          <p:cNvPr id="7" name="Tekstvak 5">
            <a:extLst>
              <a:ext uri="{FF2B5EF4-FFF2-40B4-BE49-F238E27FC236}">
                <a16:creationId xmlns:a16="http://schemas.microsoft.com/office/drawing/2014/main" id="{44CE703F-DD4F-42D1-B3C0-8BEE74F9A999}"/>
              </a:ext>
            </a:extLst>
          </p:cNvPr>
          <p:cNvSpPr txBox="1"/>
          <p:nvPr/>
        </p:nvSpPr>
        <p:spPr>
          <a:xfrm>
            <a:off x="5837960" y="5193268"/>
            <a:ext cx="10858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6BB1C9">
                    <a:lumMod val="60000"/>
                    <a:lumOff val="40000"/>
                  </a:srgbClr>
                </a:solidFill>
                <a:effectLst/>
                <a:uLnTx/>
                <a:uFillTx/>
                <a:latin typeface="Calibri"/>
                <a:ea typeface="+mn-ea"/>
                <a:cs typeface="+mn-cs"/>
              </a:rPr>
              <a:t>Source: NCTV</a:t>
            </a:r>
          </a:p>
        </p:txBody>
      </p:sp>
      <p:sp>
        <p:nvSpPr>
          <p:cNvPr id="6" name="Tekstvak 5">
            <a:extLst>
              <a:ext uri="{FF2B5EF4-FFF2-40B4-BE49-F238E27FC236}">
                <a16:creationId xmlns:a16="http://schemas.microsoft.com/office/drawing/2014/main" id="{CEEA3961-5F75-40B8-ACA5-D1F4F2E7A767}"/>
              </a:ext>
            </a:extLst>
          </p:cNvPr>
          <p:cNvSpPr txBox="1"/>
          <p:nvPr/>
        </p:nvSpPr>
        <p:spPr>
          <a:xfrm>
            <a:off x="3810000" y="452362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6585CF">
                    <a:lumMod val="50000"/>
                  </a:srgbClr>
                </a:solidFill>
                <a:effectLst/>
                <a:uLnTx/>
                <a:uFillTx/>
                <a:latin typeface="Calibri"/>
                <a:ea typeface="+mn-ea"/>
                <a:cs typeface="+mn-cs"/>
              </a:rPr>
              <a:t>radicalisering</a:t>
            </a:r>
          </a:p>
        </p:txBody>
      </p:sp>
      <p:sp>
        <p:nvSpPr>
          <p:cNvPr id="10" name="Pijl: rechts 9">
            <a:extLst>
              <a:ext uri="{FF2B5EF4-FFF2-40B4-BE49-F238E27FC236}">
                <a16:creationId xmlns:a16="http://schemas.microsoft.com/office/drawing/2014/main" id="{759C7CCE-2D86-4C74-BA38-505A8125DF62}"/>
              </a:ext>
            </a:extLst>
          </p:cNvPr>
          <p:cNvSpPr/>
          <p:nvPr/>
        </p:nvSpPr>
        <p:spPr>
          <a:xfrm>
            <a:off x="2438400" y="4648200"/>
            <a:ext cx="12954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Pijl: rechts 19">
            <a:extLst>
              <a:ext uri="{FF2B5EF4-FFF2-40B4-BE49-F238E27FC236}">
                <a16:creationId xmlns:a16="http://schemas.microsoft.com/office/drawing/2014/main" id="{1029069C-CA61-433D-BEA5-6F7A381AEDF2}"/>
              </a:ext>
            </a:extLst>
          </p:cNvPr>
          <p:cNvSpPr/>
          <p:nvPr/>
        </p:nvSpPr>
        <p:spPr>
          <a:xfrm>
            <a:off x="5240482" y="4632091"/>
            <a:ext cx="1600200" cy="152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Onlinemedia 4" title="Drieluik Polarisatie 1">
            <a:hlinkClick r:id="" action="ppaction://media"/>
            <a:extLst>
              <a:ext uri="{FF2B5EF4-FFF2-40B4-BE49-F238E27FC236}">
                <a16:creationId xmlns:a16="http://schemas.microsoft.com/office/drawing/2014/main" id="{EE576DE1-78A6-433E-929A-F061229FA387}"/>
              </a:ext>
            </a:extLst>
          </p:cNvPr>
          <p:cNvPicPr>
            <a:picLocks noGrp="1" noRot="1" noChangeAspect="1"/>
          </p:cNvPicPr>
          <p:nvPr>
            <p:ph idx="1"/>
            <a:videoFile r:link="rId1"/>
          </p:nvPr>
        </p:nvPicPr>
        <p:blipFill>
          <a:blip r:embed="rId4"/>
          <a:stretch>
            <a:fillRect/>
          </a:stretch>
        </p:blipFill>
        <p:spPr>
          <a:xfrm>
            <a:off x="1268413" y="2286000"/>
            <a:ext cx="6608762" cy="3733800"/>
          </a:xfrm>
          <a:prstGeom prst="rect">
            <a:avLst/>
          </a:prstGeom>
        </p:spPr>
      </p:pic>
      <p:sp>
        <p:nvSpPr>
          <p:cNvPr id="11" name="Текстово поле 8">
            <a:extLst>
              <a:ext uri="{FF2B5EF4-FFF2-40B4-BE49-F238E27FC236}">
                <a16:creationId xmlns:a16="http://schemas.microsoft.com/office/drawing/2014/main" id="{9875B7BE-2652-4420-AE13-F7BF871F9CC9}"/>
              </a:ext>
            </a:extLst>
          </p:cNvPr>
          <p:cNvSpPr txBox="1"/>
          <p:nvPr/>
        </p:nvSpPr>
        <p:spPr>
          <a:xfrm>
            <a:off x="8610600" y="381000"/>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BB1C9">
                    <a:lumMod val="75000"/>
                  </a:srgbClr>
                </a:solidFill>
                <a:effectLst/>
                <a:uLnTx/>
                <a:uFillTx/>
                <a:latin typeface="Calibri"/>
                <a:ea typeface="+mn-ea"/>
                <a:cs typeface="+mn-cs"/>
              </a:rPr>
              <a:t>2</a:t>
            </a:r>
            <a:endParaRPr kumimoji="0" lang="bg-BG" sz="1800" b="1" i="0" u="none" strike="noStrike" kern="1200" cap="none" spc="0" normalizeH="0" baseline="0" noProof="0" dirty="0">
              <a:ln>
                <a:noFill/>
              </a:ln>
              <a:solidFill>
                <a:srgbClr val="6BB1C9">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30060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5"/>
                </p:tgtEl>
              </p:cMediaNode>
            </p:vide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P spid="10" grpId="0" animBg="1"/>
      <p:bldP spid="20" grpId="0" animBg="1"/>
    </p:bldLst>
  </p:timing>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6604</TotalTime>
  <Words>6991</Words>
  <Application>Microsoft Office PowerPoint</Application>
  <PresentationFormat>Diavoorstelling (4:3)</PresentationFormat>
  <Paragraphs>758</Paragraphs>
  <Slides>41</Slides>
  <Notes>41</Notes>
  <HiddenSlides>1</HiddenSlides>
  <MMClips>7</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41</vt:i4>
      </vt:variant>
    </vt:vector>
  </HeadingPairs>
  <TitlesOfParts>
    <vt:vector size="53" baseType="lpstr">
      <vt:lpstr>Arial</vt:lpstr>
      <vt:lpstr>Bellota Regular</vt:lpstr>
      <vt:lpstr>Calibri</vt:lpstr>
      <vt:lpstr>Georgia</vt:lpstr>
      <vt:lpstr>Impact</vt:lpstr>
      <vt:lpstr>Ink Free</vt:lpstr>
      <vt:lpstr>MV Boli</vt:lpstr>
      <vt:lpstr>Open Sans</vt:lpstr>
      <vt:lpstr>OpenSansRegular</vt:lpstr>
      <vt:lpstr>TimesDigitalW04-Regular</vt:lpstr>
      <vt:lpstr>Verdana</vt:lpstr>
      <vt:lpstr>1_Office Theme</vt:lpstr>
      <vt:lpstr>Narratieven, identiteit en radicalisering</vt:lpstr>
      <vt:lpstr>PowerPoint-presentatie</vt:lpstr>
      <vt:lpstr>Programma</vt:lpstr>
      <vt:lpstr>1. Inleiding</vt:lpstr>
      <vt:lpstr>Inleiding (2)</vt:lpstr>
      <vt:lpstr>2. Radicalisering</vt:lpstr>
      <vt:lpstr>Verwante begrippen</vt:lpstr>
      <vt:lpstr>Verwante begrippen</vt:lpstr>
      <vt:lpstr>2. Verwante begrippen</vt:lpstr>
      <vt:lpstr>Verschillende ideologieën</vt:lpstr>
      <vt:lpstr>Verschillende ideologieën</vt:lpstr>
      <vt:lpstr>Fases van Radicalisering (1)</vt:lpstr>
      <vt:lpstr>Fases van Radicalisering (2)</vt:lpstr>
      <vt:lpstr>Gefaseerd proces</vt:lpstr>
      <vt:lpstr>Mogelijke signalen van radicalisering</vt:lpstr>
      <vt:lpstr>Mogelijke oorzaken</vt:lpstr>
      <vt:lpstr>Mogelijke oorzaken</vt:lpstr>
      <vt:lpstr>Causale factoren</vt:lpstr>
      <vt:lpstr>Push, Pull en Persoonlijke factoren</vt:lpstr>
      <vt:lpstr>Herken push en pull factoren</vt:lpstr>
      <vt:lpstr>Triggerfactormodel</vt:lpstr>
      <vt:lpstr>Vier types geradicaliseerden</vt:lpstr>
      <vt:lpstr>PowerPoint-presentatie</vt:lpstr>
      <vt:lpstr>3. Narratieven en identiteit</vt:lpstr>
      <vt:lpstr>Narratieven en identiteit</vt:lpstr>
      <vt:lpstr>Narratieven en Identiteit</vt:lpstr>
      <vt:lpstr>Narratieven en Identiteit</vt:lpstr>
      <vt:lpstr>Narratieven en Identiteit</vt:lpstr>
      <vt:lpstr>Narratieven en identiteit</vt:lpstr>
      <vt:lpstr>Narratieven en identiteit</vt:lpstr>
      <vt:lpstr>Herken de narratieven</vt:lpstr>
      <vt:lpstr>Toxic narratives</vt:lpstr>
      <vt:lpstr>Narratieven</vt:lpstr>
      <vt:lpstr>4. Oefening Wie ben ik?</vt:lpstr>
      <vt:lpstr>PowerPoint-presentatie</vt:lpstr>
      <vt:lpstr>Best practices voor preventie</vt:lpstr>
      <vt:lpstr>Oefening  (eigen keuze)</vt:lpstr>
      <vt:lpstr>Best practices voor preventie</vt:lpstr>
      <vt:lpstr>Feedback</vt:lpstr>
      <vt:lpstr>Conclusie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Ivan</dc:creator>
  <cp:lastModifiedBy>C. Onderdelinden</cp:lastModifiedBy>
  <cp:revision>429</cp:revision>
  <dcterms:created xsi:type="dcterms:W3CDTF">2019-11-19T08:31:20Z</dcterms:created>
  <dcterms:modified xsi:type="dcterms:W3CDTF">2021-08-19T13:17:15Z</dcterms:modified>
</cp:coreProperties>
</file>