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66" r:id="rId2"/>
    <p:sldId id="275" r:id="rId3"/>
    <p:sldId id="517" r:id="rId4"/>
    <p:sldId id="570" r:id="rId5"/>
    <p:sldId id="419" r:id="rId6"/>
    <p:sldId id="276" r:id="rId7"/>
    <p:sldId id="279" r:id="rId8"/>
    <p:sldId id="520" r:id="rId9"/>
    <p:sldId id="559" r:id="rId10"/>
    <p:sldId id="560" r:id="rId11"/>
    <p:sldId id="281" r:id="rId12"/>
    <p:sldId id="561" r:id="rId13"/>
    <p:sldId id="283" r:id="rId14"/>
    <p:sldId id="284" r:id="rId15"/>
    <p:sldId id="564" r:id="rId16"/>
    <p:sldId id="565" r:id="rId17"/>
    <p:sldId id="566" r:id="rId18"/>
    <p:sldId id="567" r:id="rId19"/>
    <p:sldId id="286" r:id="rId20"/>
    <p:sldId id="569" r:id="rId21"/>
    <p:sldId id="573" r:id="rId22"/>
    <p:sldId id="574" r:id="rId23"/>
    <p:sldId id="582" r:id="rId24"/>
    <p:sldId id="355" r:id="rId25"/>
    <p:sldId id="586" r:id="rId26"/>
    <p:sldId id="351" r:id="rId27"/>
    <p:sldId id="583" r:id="rId28"/>
    <p:sldId id="584" r:id="rId29"/>
    <p:sldId id="585" r:id="rId30"/>
    <p:sldId id="588" r:id="rId31"/>
    <p:sldId id="501" r:id="rId32"/>
    <p:sldId id="589" r:id="rId33"/>
    <p:sldId id="590" r:id="rId34"/>
    <p:sldId id="591" r:id="rId35"/>
    <p:sldId id="592" r:id="rId36"/>
    <p:sldId id="593" r:id="rId37"/>
    <p:sldId id="604" r:id="rId38"/>
    <p:sldId id="596" r:id="rId39"/>
    <p:sldId id="597" r:id="rId40"/>
    <p:sldId id="469" r:id="rId41"/>
    <p:sldId id="301" r:id="rId42"/>
    <p:sldId id="5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45"/>
    <a:srgbClr val="0770B1"/>
    <a:srgbClr val="69B6E1"/>
    <a:srgbClr val="E6F3FA"/>
    <a:srgbClr val="79BDE4"/>
    <a:srgbClr val="084092"/>
    <a:srgbClr val="FF7575"/>
    <a:srgbClr val="6684D0"/>
    <a:srgbClr val="347C70"/>
    <a:srgbClr val="006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74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Versterken individu</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Coaching en ouderschap</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Kritisch denken</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Versterken gemeenschap</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noProof="0" dirty="0"/>
            <a:t>Overheidsoptreden</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Omgaan met boosheid</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Narratieven en identiteit</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Constructief discussiëren</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Conflicthantering</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noProof="0" dirty="0"/>
            <a:t>Proportionele overheidsreactie</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nl-NL" sz="1600" b="1" noProof="0" dirty="0"/>
            <a:t>Natuurlijke en automatische reactie</a:t>
          </a:r>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nl-NL" sz="1600" b="1" noProof="0" dirty="0"/>
            <a:t>Fundamentele maar vaak secundaire emotie</a:t>
          </a:r>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nl-NL" sz="1600" b="1" noProof="0" dirty="0"/>
            <a:t>Push factor</a:t>
          </a:r>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nl-NL" sz="1600" b="1" noProof="0" dirty="0"/>
            <a:t>Ermee kunnen omgaan is aangeleerd</a:t>
          </a:r>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nl-NL" sz="1600" b="1" noProof="0"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nl-NL" sz="1600" b="1" noProof="0"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nl-NL" sz="1600" b="1" noProof="0" dirty="0"/>
            <a:t>Direct </a:t>
          </a:r>
          <a:r>
            <a:rPr lang="nl-NL" sz="1600" b="1" noProof="0" dirty="0" err="1"/>
            <a:t>vs</a:t>
          </a:r>
          <a:r>
            <a:rPr lang="nl-NL" sz="1600" b="1" noProof="0" dirty="0"/>
            <a:t> chronisch</a:t>
          </a:r>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 workshops</a:t>
          </a:r>
          <a:endParaRPr lang="bg-BG" sz="12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individu</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Coaching en ouderschap</a:t>
          </a: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Kritisch denken</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Omgaan met boosheid</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gemeenschap</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Narratieven en identiteit</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Constructief discussiëren</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Conflicthantering</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Overheidsoptreden</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Proportionele overheidsreactie</a:t>
          </a:r>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nl-NL" sz="1600" b="1" kern="1200" noProof="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t>Natuurlijke en automatische reactie</a:t>
          </a:r>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t>Fundamentele maar vaak secundaire emotie</a:t>
          </a:r>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t>Direct </a:t>
          </a:r>
          <a:r>
            <a:rPr lang="nl-NL" sz="1600" b="1" kern="1200" noProof="0" dirty="0" err="1"/>
            <a:t>vs</a:t>
          </a:r>
          <a:r>
            <a:rPr lang="nl-NL" sz="1600" b="1" kern="1200" noProof="0" dirty="0"/>
            <a:t> chronisch</a:t>
          </a:r>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t>Push factor</a:t>
          </a:r>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noProof="0" dirty="0"/>
            <a:t>Ermee kunnen omgaan is aangeleerd</a:t>
          </a:r>
        </a:p>
      </dsp:txBody>
      <dsp:txXfrm>
        <a:off x="1139900" y="1403344"/>
        <a:ext cx="1464251" cy="8841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oolshero.nl/psychologie/persoonlijk-geluk/emotiewiel-robert-plutchik/"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amsterdam-psycholoog.nl/eenvoudige-manieren-om-kinderen-te-leren-over-emoties-in-het-dagelijks-leven/" TargetMode="External"/><Relationship Id="rId4" Type="http://schemas.openxmlformats.org/officeDocument/2006/relationships/hyperlink" Target="https://childhood101.com/helping-children-manage-big-emotions-my-emotions-wheel-printa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ntimeter.com/s/91081ccca45767307c8eea83a4d7846e/6ed089eeaad5/edi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omestoriesatoz.com/printables/help-kids-manage-anger-free-printable-game.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onlyprintables.com/anger-catcher/"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HszRyuR2I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Omgaan met boosheid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 zodat ze beter om kunnen gaan met boosheid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noProof="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en-GB" dirty="0"/>
          </a:p>
          <a:p>
            <a:r>
              <a:rPr lang="en-GB" dirty="0" err="1"/>
              <a:t>Bronnen</a:t>
            </a:r>
            <a:r>
              <a:rPr lang="en-GB" dirty="0"/>
              <a:t> </a:t>
            </a:r>
            <a:r>
              <a:rPr lang="en-GB" dirty="0" err="1"/>
              <a:t>afbeeldingen</a:t>
            </a:r>
            <a:r>
              <a:rPr lang="en-GB" dirty="0"/>
              <a:t>: </a:t>
            </a:r>
          </a:p>
          <a:p>
            <a:pPr marL="228600" indent="-228600">
              <a:buAutoNum type="arabicPeriod"/>
            </a:pPr>
            <a:r>
              <a:rPr lang="en-GB" dirty="0"/>
              <a:t>https://www.juancole.com/2015/06/terrorists-americans-extremists.html</a:t>
            </a:r>
          </a:p>
          <a:p>
            <a:pPr marL="228600" indent="-228600">
              <a:buAutoNum type="arabicPeriod"/>
            </a:pPr>
            <a:r>
              <a:rPr lang="en-GB" dirty="0">
                <a:hlinkClick r:id="" action="ppaction://noaction"/>
              </a:rPr>
              <a:t>Metro.co.uk</a:t>
            </a:r>
          </a:p>
          <a:p>
            <a:pPr marL="228600" indent="-228600">
              <a:buAutoNum type="arabicPeriod"/>
            </a:pPr>
            <a:r>
              <a:rPr lang="en-GB" dirty="0">
                <a:hlinkClick r:id="" action="ppaction://noaction"/>
              </a:rPr>
              <a:t>Dialoguetimes.com</a:t>
            </a:r>
          </a:p>
          <a:p>
            <a:pPr marL="228600" indent="-228600">
              <a:buAutoNum type="arabicPeriod"/>
            </a:pPr>
            <a:r>
              <a:rPr lang="en-GB" b="0" i="0" dirty="0">
                <a:solidFill>
                  <a:srgbClr val="333333"/>
                </a:solidFill>
                <a:effectLst/>
                <a:latin typeface="TimesDigitalW04-Regular"/>
              </a:rPr>
              <a:t>Treehugger.com</a:t>
            </a:r>
          </a:p>
          <a:p>
            <a:pPr marL="228600" indent="-228600">
              <a:buAutoNum type="arabicPeriod"/>
            </a:pPr>
            <a:endParaRPr lang="en-GB" b="0" i="0" dirty="0">
              <a:solidFill>
                <a:srgbClr val="333333"/>
              </a:solidFill>
              <a:effectLst/>
              <a:latin typeface="TimesDigitalW04-Regular"/>
            </a:endParaRPr>
          </a:p>
          <a:p>
            <a:pPr marL="0" indent="0">
              <a:buNone/>
            </a:pPr>
            <a:r>
              <a:rPr lang="en-GB" b="0" i="0" dirty="0">
                <a:solidFill>
                  <a:srgbClr val="333333"/>
                </a:solidFill>
                <a:effectLst/>
                <a:latin typeface="TimesDigitalW04-Regular"/>
              </a:rPr>
              <a:t>NB Van </a:t>
            </a:r>
            <a:r>
              <a:rPr lang="en-GB" b="0" i="0" dirty="0" err="1">
                <a:solidFill>
                  <a:srgbClr val="333333"/>
                </a:solidFill>
                <a:effectLst/>
                <a:latin typeface="TimesDigitalW04-Regular"/>
              </a:rPr>
              <a:t>sommige</a:t>
            </a:r>
            <a:r>
              <a:rPr lang="en-GB" b="0" i="0" dirty="0">
                <a:solidFill>
                  <a:srgbClr val="333333"/>
                </a:solidFill>
                <a:effectLst/>
                <a:latin typeface="TimesDigitalW04-Regular"/>
              </a:rPr>
              <a:t> van </a:t>
            </a:r>
            <a:r>
              <a:rPr lang="en-GB" b="0" i="0" dirty="0" err="1">
                <a:solidFill>
                  <a:srgbClr val="333333"/>
                </a:solidFill>
                <a:effectLst/>
                <a:latin typeface="TimesDigitalW04-Regular"/>
              </a:rPr>
              <a:t>deze</a:t>
            </a:r>
            <a:r>
              <a:rPr lang="en-GB" b="0" i="0" dirty="0">
                <a:solidFill>
                  <a:srgbClr val="333333"/>
                </a:solidFill>
                <a:effectLst/>
                <a:latin typeface="TimesDigitalW04-Regular"/>
              </a:rPr>
              <a:t> </a:t>
            </a:r>
            <a:r>
              <a:rPr lang="en-GB" b="0" i="0" dirty="0" err="1">
                <a:solidFill>
                  <a:srgbClr val="333333"/>
                </a:solidFill>
                <a:effectLst/>
                <a:latin typeface="TimesDigitalW04-Regular"/>
              </a:rPr>
              <a:t>mensen</a:t>
            </a:r>
            <a:r>
              <a:rPr lang="en-GB" b="0" i="0" dirty="0">
                <a:solidFill>
                  <a:srgbClr val="333333"/>
                </a:solidFill>
                <a:effectLst/>
                <a:latin typeface="TimesDigitalW04-Regular"/>
              </a:rPr>
              <a:t> </a:t>
            </a:r>
            <a:r>
              <a:rPr lang="en-GB" b="0" i="0" dirty="0" err="1">
                <a:solidFill>
                  <a:srgbClr val="333333"/>
                </a:solidFill>
                <a:effectLst/>
                <a:latin typeface="TimesDigitalW04-Regular"/>
              </a:rPr>
              <a:t>kan</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met </a:t>
            </a:r>
            <a:r>
              <a:rPr lang="en-GB" b="0" i="0" dirty="0" err="1">
                <a:solidFill>
                  <a:srgbClr val="333333"/>
                </a:solidFill>
                <a:effectLst/>
                <a:latin typeface="TimesDigitalW04-Regular"/>
              </a:rPr>
              <a:t>zekerheid</a:t>
            </a:r>
            <a:r>
              <a:rPr lang="en-GB" b="0" i="0" dirty="0">
                <a:solidFill>
                  <a:srgbClr val="333333"/>
                </a:solidFill>
                <a:effectLst/>
                <a:latin typeface="TimesDigitalW04-Regular"/>
              </a:rPr>
              <a:t> </a:t>
            </a:r>
            <a:r>
              <a:rPr lang="en-GB" b="0" i="0" dirty="0" err="1">
                <a:solidFill>
                  <a:srgbClr val="333333"/>
                </a:solidFill>
                <a:effectLst/>
                <a:latin typeface="TimesDigitalW04-Regular"/>
              </a:rPr>
              <a:t>worden</a:t>
            </a:r>
            <a:r>
              <a:rPr lang="en-GB" b="0" i="0" dirty="0">
                <a:solidFill>
                  <a:srgbClr val="333333"/>
                </a:solidFill>
                <a:effectLst/>
                <a:latin typeface="TimesDigitalW04-Regular"/>
              </a:rPr>
              <a:t> </a:t>
            </a:r>
            <a:r>
              <a:rPr lang="en-GB" b="0" i="0" dirty="0" err="1">
                <a:solidFill>
                  <a:srgbClr val="333333"/>
                </a:solidFill>
                <a:effectLst/>
                <a:latin typeface="TimesDigitalW04-Regular"/>
              </a:rPr>
              <a:t>vastgesteld</a:t>
            </a:r>
            <a:r>
              <a:rPr lang="en-GB" b="0" i="0" dirty="0">
                <a:solidFill>
                  <a:srgbClr val="333333"/>
                </a:solidFill>
                <a:effectLst/>
                <a:latin typeface="TimesDigitalW04-Regular"/>
              </a:rPr>
              <a:t>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ze</a:t>
            </a:r>
            <a:r>
              <a:rPr lang="en-GB" b="0" i="0" dirty="0">
                <a:solidFill>
                  <a:srgbClr val="333333"/>
                </a:solidFill>
                <a:effectLst/>
                <a:latin typeface="TimesDigitalW04-Regular"/>
              </a:rPr>
              <a:t> </a:t>
            </a:r>
            <a:r>
              <a:rPr lang="en-GB" b="0" i="0" dirty="0" err="1">
                <a:solidFill>
                  <a:srgbClr val="333333"/>
                </a:solidFill>
                <a:effectLst/>
                <a:latin typeface="TimesDigitalW04-Regular"/>
              </a:rPr>
              <a:t>geweld</a:t>
            </a:r>
            <a:r>
              <a:rPr lang="en-GB" b="0" i="0" dirty="0">
                <a:solidFill>
                  <a:srgbClr val="333333"/>
                </a:solidFill>
                <a:effectLst/>
                <a:latin typeface="TimesDigitalW04-Regular"/>
              </a:rPr>
              <a:t> </a:t>
            </a:r>
            <a:r>
              <a:rPr lang="en-GB" b="0" i="0" dirty="0" err="1">
                <a:solidFill>
                  <a:srgbClr val="333333"/>
                </a:solidFill>
                <a:effectLst/>
                <a:latin typeface="TimesDigitalW04-Regular"/>
              </a:rPr>
              <a:t>hebben</a:t>
            </a:r>
            <a:r>
              <a:rPr lang="en-GB" b="0" i="0" dirty="0">
                <a:solidFill>
                  <a:srgbClr val="333333"/>
                </a:solidFill>
                <a:effectLst/>
                <a:latin typeface="TimesDigitalW04-Regular"/>
              </a:rPr>
              <a:t> </a:t>
            </a:r>
            <a:r>
              <a:rPr lang="en-GB" b="0" i="0" dirty="0" err="1">
                <a:solidFill>
                  <a:srgbClr val="333333"/>
                </a:solidFill>
                <a:effectLst/>
                <a:latin typeface="TimesDigitalW04-Regular"/>
              </a:rPr>
              <a:t>gebruikt</a:t>
            </a:r>
            <a:r>
              <a:rPr lang="en-GB" b="0" i="0" dirty="0">
                <a:solidFill>
                  <a:srgbClr val="333333"/>
                </a:solidFill>
                <a:effectLst/>
                <a:latin typeface="TimesDigitalW04-Regular"/>
              </a:rPr>
              <a:t>. Toch is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eerste</a:t>
            </a:r>
            <a:r>
              <a:rPr lang="en-GB" b="0" i="0" dirty="0">
                <a:solidFill>
                  <a:srgbClr val="333333"/>
                </a:solidFill>
                <a:effectLst/>
                <a:latin typeface="TimesDigitalW04-Regular"/>
              </a:rPr>
              <a:t> </a:t>
            </a:r>
            <a:r>
              <a:rPr lang="en-GB" b="0" i="0" dirty="0" err="1">
                <a:solidFill>
                  <a:srgbClr val="333333"/>
                </a:solidFill>
                <a:effectLst/>
                <a:latin typeface="TimesDigitalW04-Regular"/>
              </a:rPr>
              <a:t>drie</a:t>
            </a:r>
            <a:r>
              <a:rPr lang="en-GB" b="0" i="0" dirty="0">
                <a:solidFill>
                  <a:srgbClr val="333333"/>
                </a:solidFill>
                <a:effectLst/>
                <a:latin typeface="TimesDigitalW04-Regular"/>
              </a:rPr>
              <a:t> </a:t>
            </a:r>
            <a:r>
              <a:rPr lang="en-GB" b="0" i="0" dirty="0" err="1">
                <a:solidFill>
                  <a:srgbClr val="333333"/>
                </a:solidFill>
                <a:effectLst/>
                <a:latin typeface="TimesDigitalW04-Regular"/>
              </a:rPr>
              <a:t>afbeeldingen</a:t>
            </a:r>
            <a:r>
              <a:rPr lang="en-GB" b="0" i="0" dirty="0">
                <a:solidFill>
                  <a:srgbClr val="333333"/>
                </a:solidFill>
                <a:effectLst/>
                <a:latin typeface="TimesDigitalW04-Regular"/>
              </a:rPr>
              <a:t> </a:t>
            </a:r>
            <a:r>
              <a:rPr lang="en-GB" b="0" i="0" dirty="0" err="1">
                <a:solidFill>
                  <a:srgbClr val="333333"/>
                </a:solidFill>
                <a:effectLst/>
                <a:latin typeface="TimesDigitalW04-Regular"/>
              </a:rPr>
              <a:t>te</a:t>
            </a:r>
            <a:r>
              <a:rPr lang="en-GB" b="0" i="0" dirty="0">
                <a:solidFill>
                  <a:srgbClr val="333333"/>
                </a:solidFill>
                <a:effectLst/>
                <a:latin typeface="TimesDigitalW04-Regular"/>
              </a:rPr>
              <a:t> </a:t>
            </a:r>
            <a:r>
              <a:rPr lang="en-GB" b="0" i="0" dirty="0" err="1">
                <a:solidFill>
                  <a:srgbClr val="333333"/>
                </a:solidFill>
                <a:effectLst/>
                <a:latin typeface="TimesDigitalW04-Regular"/>
              </a:rPr>
              <a:t>veronderstellen</a:t>
            </a:r>
            <a:r>
              <a:rPr lang="en-GB" b="0" i="0" dirty="0">
                <a:solidFill>
                  <a:srgbClr val="333333"/>
                </a:solidFill>
                <a:effectLst/>
                <a:latin typeface="TimesDigitalW04-Regular"/>
              </a:rPr>
              <a:t> (</a:t>
            </a:r>
            <a:r>
              <a:rPr lang="en-GB" b="0" i="0" dirty="0" err="1">
                <a:solidFill>
                  <a:srgbClr val="333333"/>
                </a:solidFill>
                <a:effectLst/>
                <a:latin typeface="TimesDigitalW04-Regular"/>
              </a:rPr>
              <a:t>gezien</a:t>
            </a:r>
            <a:r>
              <a:rPr lang="en-GB" b="0" i="0" dirty="0">
                <a:solidFill>
                  <a:srgbClr val="333333"/>
                </a:solidFill>
                <a:effectLst/>
                <a:latin typeface="TimesDigitalW04-Regular"/>
              </a:rPr>
              <a:t> de </a:t>
            </a:r>
            <a:r>
              <a:rPr lang="en-GB" b="0" i="0" dirty="0" err="1">
                <a:solidFill>
                  <a:srgbClr val="333333"/>
                </a:solidFill>
                <a:effectLst/>
                <a:latin typeface="TimesDigitalW04-Regular"/>
              </a:rPr>
              <a:t>organisaties</a:t>
            </a:r>
            <a:r>
              <a:rPr lang="en-GB" b="0" i="0" dirty="0">
                <a:solidFill>
                  <a:srgbClr val="333333"/>
                </a:solidFill>
                <a:effectLst/>
                <a:latin typeface="TimesDigitalW04-Regular"/>
              </a:rPr>
              <a:t> of het </a:t>
            </a:r>
            <a:r>
              <a:rPr lang="en-GB" b="0" i="0" dirty="0" err="1">
                <a:solidFill>
                  <a:srgbClr val="333333"/>
                </a:solidFill>
                <a:effectLst/>
                <a:latin typeface="TimesDigitalW04-Regular"/>
              </a:rPr>
              <a:t>mes</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laatste</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a:t>
            </a:r>
            <a:r>
              <a:rPr lang="en-GB" b="0" i="0" dirty="0" err="1">
                <a:solidFill>
                  <a:srgbClr val="333333"/>
                </a:solidFill>
                <a:effectLst/>
                <a:latin typeface="TimesDigitalW04-Regular"/>
              </a:rPr>
              <a:t>vandaar</a:t>
            </a:r>
            <a:r>
              <a:rPr lang="en-GB" b="0" i="0" dirty="0">
                <a:solidFill>
                  <a:srgbClr val="333333"/>
                </a:solidFill>
                <a:effectLst/>
                <a:latin typeface="TimesDigitalW04-Regular"/>
              </a:rPr>
              <a:t> ‘activist’)</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a:t>
            </a:r>
            <a:r>
              <a:rPr lang="nl-NL" noProof="0" dirty="0"/>
              <a:t>, over een mogelijk pad tot radicalisering). </a:t>
            </a:r>
          </a:p>
          <a:p>
            <a:r>
              <a:rPr lang="nl-NL" dirty="0"/>
              <a:t>Vraag achteraf wat ze hebben opgemerkt (verbind het later met de volgende dia)</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Dit verklaart waarom iedere geradicaliseerde een uniek pad heeft gevolgd. </a:t>
            </a:r>
            <a:r>
              <a:rPr lang="nl-NL" b="0" noProof="0" dirty="0"/>
              <a:t>Toch zijn er terugkomende kenmerken en gebeurtenissen die als oorzaak kunnen worden gezien.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endParaRPr lang="en-GB"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noProof="0" dirty="0"/>
              <a:t>Een tweede manier van ordening is in push, pull en persoonlijke factoren.</a:t>
            </a:r>
          </a:p>
          <a:p>
            <a:pPr algn="l"/>
            <a:endParaRPr lang="nl-NL" b="0" noProof="0" dirty="0"/>
          </a:p>
          <a:p>
            <a:pPr algn="l"/>
            <a:r>
              <a:rPr lang="nl-NL" b="1" noProof="0" dirty="0"/>
              <a:t>Push</a:t>
            </a:r>
            <a:r>
              <a:rPr lang="nl-NL" noProof="0" dirty="0"/>
              <a:t>: </a:t>
            </a:r>
            <a:r>
              <a:rPr lang="nl-NL" sz="1200" noProof="0" dirty="0">
                <a:solidFill>
                  <a:srgbClr val="000000"/>
                </a:solidFill>
              </a:rPr>
              <a:t>Factoren en gebeurtenissen die mensen als het ware ‘wegduwen’ van de reguliere maatschappij in de richting van extremistische groeperingen en gedachten en het inzetten of goedkeuren van geweld.</a:t>
            </a: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Pull</a:t>
            </a:r>
            <a:r>
              <a:rPr lang="nl-NL" noProof="0" dirty="0"/>
              <a:t>: </a:t>
            </a:r>
            <a:r>
              <a:rPr lang="nl-NL" sz="1200" noProof="0" dirty="0"/>
              <a:t>Factoren die mensen naar </a:t>
            </a:r>
            <a:r>
              <a:rPr lang="nl-NL" sz="1200" noProof="0" dirty="0" err="1"/>
              <a:t>extremisstische</a:t>
            </a:r>
            <a:r>
              <a:rPr lang="nl-NL" sz="1200" noProof="0" dirty="0"/>
              <a:t> groepen en gedachten toetrekken, zoals bijvoorbeeld: de i</a:t>
            </a:r>
            <a:r>
              <a:rPr lang="nl-NL" sz="1200" b="0" i="0" u="none" strike="noStrike" baseline="0" noProof="0" dirty="0"/>
              <a:t>deologie, groepsgevoel, versterking identiteit en zelfwaardering, etc.</a:t>
            </a:r>
            <a:endParaRPr lang="nl-NL"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Persoonlijk</a:t>
            </a:r>
            <a:r>
              <a:rPr lang="nl-NL" noProof="0" dirty="0"/>
              <a:t>: </a:t>
            </a:r>
            <a:r>
              <a:rPr lang="nl-NL" sz="1200" b="0" i="0" u="none" strike="noStrike" baseline="0" noProof="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b="1" dirty="0"/>
              <a:t>@trainer</a:t>
            </a:r>
          </a:p>
          <a:p>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onder andere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Tot zover de uitleg over radicalisering in het algemeen. We gaan nu over naar één van de onderwerpen die vaak genoemd wordt als oorzakelijke factor van radicalisering</a:t>
            </a:r>
          </a:p>
          <a:p>
            <a:pPr defTabSz="945307">
              <a:defRPr/>
            </a:pPr>
            <a:endParaRPr lang="nl-NL" b="1" noProof="0" dirty="0"/>
          </a:p>
          <a:p>
            <a:pPr defTabSz="945307">
              <a:defRPr/>
            </a:pPr>
            <a:r>
              <a:rPr lang="nl-NL" b="1" noProof="0" dirty="0"/>
              <a:t>@trainer</a:t>
            </a:r>
          </a:p>
          <a:p>
            <a:pPr defTabSz="945307">
              <a:defRPr/>
            </a:pPr>
            <a:r>
              <a:rPr lang="nl-NL" b="0" noProof="0" dirty="0"/>
              <a:t>Doel oefening:</a:t>
            </a:r>
            <a:r>
              <a:rPr lang="nl-NL" b="1" noProof="0" dirty="0"/>
              <a:t> </a:t>
            </a:r>
            <a:r>
              <a:rPr lang="nl-NL" noProof="0" dirty="0"/>
              <a:t>Helder krijgen wat boosheid nu eigenlijk is (10 min)	</a:t>
            </a:r>
          </a:p>
          <a:p>
            <a:endParaRPr lang="nl-NL" b="1" noProof="0" dirty="0"/>
          </a:p>
          <a:p>
            <a:pPr marL="0" marR="0" lvl="0" indent="0" algn="l" defTabSz="945307" rtl="0" eaLnBrk="1" fontAlgn="auto" latinLnBrk="0" hangingPunct="1">
              <a:lnSpc>
                <a:spcPct val="100000"/>
              </a:lnSpc>
              <a:spcBef>
                <a:spcPts val="0"/>
              </a:spcBef>
              <a:spcAft>
                <a:spcPts val="0"/>
              </a:spcAft>
              <a:buClrTx/>
              <a:buSzTx/>
              <a:buFontTx/>
              <a:buNone/>
              <a:tabLst/>
              <a:defRPr/>
            </a:pPr>
            <a:r>
              <a:rPr lang="nl-NL" noProof="0" dirty="0"/>
              <a:t>Deelnemers krijgen een aantal definities van boosheid en worden gevraagd om in paren te werken om de definities te beoordelen. Bespreek welk deel van de definities je het meest accuraat en relevant vindt. (</a:t>
            </a:r>
            <a:r>
              <a:rPr lang="nl-NL" i="1" noProof="0" dirty="0"/>
              <a:t>Dit kan bij een online uitvoering gedaan worden door een break-out sessie in te voegen</a:t>
            </a:r>
            <a:r>
              <a:rPr lang="nl-NL" noProof="0" dirty="0"/>
              <a:t>)</a:t>
            </a:r>
          </a:p>
          <a:p>
            <a:pPr defTabSz="945307">
              <a:defRPr/>
            </a:pPr>
            <a:endParaRPr lang="nl-NL" noProof="0" dirty="0"/>
          </a:p>
          <a:p>
            <a:pPr defTabSz="945307">
              <a:defRPr/>
            </a:pPr>
            <a:r>
              <a:rPr lang="nl-NL" noProof="0" dirty="0"/>
              <a:t>Vervolgens worden de ideeën met de hele groep gedeeld. 	</a:t>
            </a:r>
            <a:endParaRPr lang="nl-NL" b="1" noProof="0" dirty="0"/>
          </a:p>
          <a:p>
            <a:endParaRPr lang="nl-NL" b="1" noProof="0" dirty="0"/>
          </a:p>
          <a:p>
            <a:r>
              <a:rPr lang="nl-NL" noProof="0" dirty="0"/>
              <a:t>Rond af met een groepsdefinitie van boosheid: (trainer noteert op whiteboard)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94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In deze clip wordt het verband tussen boosheid en radicalisering geïllustreerd</a:t>
            </a:r>
          </a:p>
          <a:p>
            <a:endParaRPr lang="nl-NL" noProof="0" dirty="0"/>
          </a:p>
          <a:p>
            <a:r>
              <a:rPr lang="nl-NL" b="1" noProof="0" dirty="0"/>
              <a:t>@Trainer</a:t>
            </a:r>
          </a:p>
          <a:p>
            <a:r>
              <a:rPr lang="nl-NL" noProof="0" dirty="0"/>
              <a:t>Clip die het verband tussen boosheid en radicalisering (toon 9.46-12.42 min)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https://vimeo.com/113623893</a:t>
            </a:r>
          </a:p>
          <a:p>
            <a:endParaRPr lang="nl-NL" noProof="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149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Een van de mogelijke oorzakelijke factoren die door meerdere onderzoekers is bekeken, is ervaren onrechtvaardigheid, zoals oneerlijke behandeling, relatieve deprivatie, immoraliteit </a:t>
            </a:r>
            <a:r>
              <a:rPr lang="nl-NL" noProof="0" dirty="0" err="1"/>
              <a:t>etc</a:t>
            </a:r>
            <a:endParaRPr lang="nl-NL" noProof="0" dirty="0"/>
          </a:p>
          <a:p>
            <a:endParaRPr lang="nl-NL" noProof="0" dirty="0"/>
          </a:p>
          <a:p>
            <a:r>
              <a:rPr lang="nl-NL" noProof="0" dirty="0"/>
              <a:t>Dit kan leiden tot radicalisering, vooral wanneer mensen zich onzeker voelen, of niet in staat zijn bepaalde emoties onder controle te houden. Boosheid is daar één van, zeker als mensen zich onzeker voelen en ze er niet goed mee om kunnen gaan. Kees van den Bos (2019, blz. 19) Waarom mensen radicaliseren.</a:t>
            </a:r>
          </a:p>
          <a:p>
            <a:endParaRPr lang="nl-NL" noProof="0" dirty="0"/>
          </a:p>
          <a:p>
            <a:r>
              <a:rPr lang="nl-NL" noProof="0" dirty="0"/>
              <a:t>Hoewel boosheid een natuurlijke en fundamentele emotie is, kan deze chronisch worden en daarmee problemen veroorzaken. Deze chronische boosheid duwt hen weg van de mainstream maatschappij, omdat het een negatieve associatie geeft.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730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Wat is boosheid eigenlijk?</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Boosheid wordt vaak een secundaire emotie genoemd omdat we de neiging hebben onze toevlucht te nemen tot boosheid om ons te beschermen tegen andere kwetsbare gevoelens of deze te verdoezelen. </a:t>
            </a:r>
          </a:p>
          <a:p>
            <a:r>
              <a:rPr lang="nl-NL" sz="1200" b="0" i="0" kern="1200" dirty="0">
                <a:solidFill>
                  <a:schemeClr val="tx1"/>
                </a:solidFill>
                <a:effectLst/>
                <a:latin typeface="+mn-lt"/>
                <a:ea typeface="+mn-ea"/>
                <a:cs typeface="+mn-cs"/>
              </a:rPr>
              <a:t>Een primair gevoel is in dit geval dat wat er wordt gevoeld vlak voordat we boosheid voelen. We voelen bijna altijd eerst iets anders voordat we boos worden. We kunnen ons eerst bang voelen, aangevallen, beledigd, niet gerespecteerd, klem of onder druk gezet. Als een van deze gevoelens intens genoeg is, denken we aan de emotie als woede.</a:t>
            </a:r>
          </a:p>
          <a:p>
            <a:r>
              <a:rPr lang="nl-NL" sz="1200" b="0" i="0" kern="1200" dirty="0">
                <a:solidFill>
                  <a:schemeClr val="tx1"/>
                </a:solidFill>
                <a:effectLst/>
                <a:latin typeface="+mn-lt"/>
                <a:ea typeface="+mn-ea"/>
                <a:cs typeface="+mn-cs"/>
              </a:rPr>
              <a:t>Zoals de tekening laat zien, is woede als een ijsberg, in zoverre dat slechts een deel van de emoties zichtbaar is. De andere emoties bestaan "onder de waterlijn" waar ze niet direct zichtbaar zijn voor externe waarnemers. </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Bespreek</a:t>
            </a:r>
            <a:r>
              <a:rPr lang="en-US" dirty="0"/>
              <a:t> in </a:t>
            </a:r>
            <a:r>
              <a:rPr lang="en-US" dirty="0" err="1"/>
              <a:t>tweetallen</a:t>
            </a:r>
            <a:r>
              <a:rPr lang="en-US" dirty="0"/>
              <a:t> of </a:t>
            </a:r>
            <a:r>
              <a:rPr lang="en-US" dirty="0" err="1"/>
              <a:t>jullie</a:t>
            </a:r>
            <a:r>
              <a:rPr lang="en-US" dirty="0"/>
              <a:t> </a:t>
            </a:r>
            <a:r>
              <a:rPr lang="en-US" dirty="0" err="1"/>
              <a:t>dit</a:t>
            </a:r>
            <a:r>
              <a:rPr lang="en-US" dirty="0"/>
              <a:t> </a:t>
            </a:r>
            <a:r>
              <a:rPr lang="en-US" dirty="0" err="1"/>
              <a:t>herkennen</a:t>
            </a:r>
            <a:r>
              <a:rPr lang="en-US" dirty="0"/>
              <a:t> (</a:t>
            </a:r>
            <a:r>
              <a:rPr lang="en-US" dirty="0" err="1"/>
              <a:t>bij</a:t>
            </a:r>
            <a:r>
              <a:rPr lang="en-US" dirty="0"/>
              <a:t> </a:t>
            </a:r>
            <a:r>
              <a:rPr lang="en-US" dirty="0" err="1"/>
              <a:t>jezelf</a:t>
            </a:r>
            <a:r>
              <a:rPr lang="en-US" dirty="0"/>
              <a:t> of </a:t>
            </a:r>
            <a:r>
              <a:rPr lang="en-US" dirty="0" err="1"/>
              <a:t>bij</a:t>
            </a:r>
            <a:r>
              <a:rPr lang="en-US" dirty="0"/>
              <a:t> </a:t>
            </a:r>
            <a:r>
              <a:rPr lang="en-US" dirty="0" err="1"/>
              <a:t>anderen</a:t>
            </a:r>
            <a:r>
              <a:rPr lang="en-US" dirty="0"/>
              <a:t>). </a:t>
            </a:r>
            <a:r>
              <a:rPr lang="nl-NL" dirty="0"/>
              <a:t>(</a:t>
            </a:r>
            <a:r>
              <a:rPr lang="nl-NL" i="1" dirty="0"/>
              <a:t>Dit kan bij een online uitvoering gedaan worden door een break-out sessie in te voegen</a:t>
            </a:r>
            <a:r>
              <a:rPr lang="nl-NL"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sz="1200" b="0" i="0" kern="1200" dirty="0">
                <a:solidFill>
                  <a:schemeClr val="tx1"/>
                </a:solidFill>
                <a:effectLst/>
                <a:latin typeface="+mn-lt"/>
                <a:ea typeface="+mn-ea"/>
                <a:cs typeface="+mn-cs"/>
              </a:rPr>
              <a:t>(</a:t>
            </a:r>
            <a:r>
              <a:rPr lang="nl-NL" dirty="0">
                <a:hlinkClick r:id="rId3"/>
              </a:rPr>
              <a:t>http://creducation.net/resources/boosheid_management/boosheid__a_secondary_emotion.html</a:t>
            </a:r>
            <a:r>
              <a:rPr lang="nl-NL" dirty="0"/>
              <a: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Waarom zou dit relevant kunnen zijn als het over radicalisering gaat?</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a:t>
            </a:r>
            <a:r>
              <a:rPr lang="en-GB" dirty="0" err="1"/>
              <a:t>achtergrondinfo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Het is bevredigender om je boos te voelen dan om de pijnlijke gevoelens te erkennen die met kwetsbaarheid gepaard 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Je kunt woede gebruiken om gevoelens van kwetsbaarheid en hulpeloosheid om te zetten in gevoelens van controle en macht.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Sommige mensen ontwikkelen een onbewuste gewoonte om bijna al hun kwetsbare gevoelens om te zetten in woede, zodat ze kunnen vermijden dat ze ermee moeten omgaan.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probleem wordt dat zelfs wanneer woede je afleidt van het feit dat je je kwetsbaar voelt, je je nog steeds op een bepaald niveau kwetsbaar voelt.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Boosheid kan de pijn niet doen verdwijnen - het leidt je er alleen maar van af.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Boosheid lost over het algemeen niet de problemen op waardoor je je in de eerste plaats angstig of kwetsbaar voelde, en kan nieuwe problemen veroorzaken, waaronder sociale en gezondheidsproblemen.</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59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45307">
              <a:lnSpc>
                <a:spcPct val="90000"/>
              </a:lnSpc>
              <a:buFont typeface="Arial" panose="020B0604020202020204" pitchFamily="34" charset="0"/>
              <a:buNone/>
              <a:defRPr/>
            </a:pPr>
            <a:r>
              <a:rPr lang="en-GB" sz="1600" dirty="0" err="1"/>
              <a:t>Zoals</a:t>
            </a:r>
            <a:r>
              <a:rPr lang="en-GB" sz="1600" dirty="0"/>
              <a:t> </a:t>
            </a:r>
            <a:r>
              <a:rPr lang="en-GB" sz="1600" dirty="0" err="1"/>
              <a:t>jullie</a:t>
            </a:r>
            <a:r>
              <a:rPr lang="en-GB" sz="1600" dirty="0"/>
              <a:t> </a:t>
            </a:r>
            <a:r>
              <a:rPr lang="en-GB" sz="1600" dirty="0" err="1"/>
              <a:t>hebben</a:t>
            </a:r>
            <a:r>
              <a:rPr lang="en-GB" sz="1600" dirty="0"/>
              <a:t> </a:t>
            </a:r>
            <a:r>
              <a:rPr lang="en-GB" sz="1600" dirty="0" err="1"/>
              <a:t>gezien</a:t>
            </a:r>
            <a:r>
              <a:rPr lang="en-GB" sz="1600" dirty="0"/>
              <a:t>, </a:t>
            </a:r>
            <a:r>
              <a:rPr lang="en-GB" sz="1600" dirty="0" err="1"/>
              <a:t>heeft</a:t>
            </a:r>
            <a:r>
              <a:rPr lang="en-GB" sz="1600" dirty="0"/>
              <a:t> </a:t>
            </a:r>
            <a:r>
              <a:rPr lang="en-GB" sz="1600" dirty="0" err="1"/>
              <a:t>boosheid</a:t>
            </a:r>
            <a:r>
              <a:rPr lang="en-GB" sz="1600" dirty="0"/>
              <a:t> </a:t>
            </a:r>
            <a:r>
              <a:rPr lang="en-GB" sz="1600" dirty="0" err="1"/>
              <a:t>verschillende</a:t>
            </a:r>
            <a:r>
              <a:rPr lang="en-GB" sz="1600" dirty="0"/>
              <a:t> </a:t>
            </a:r>
            <a:r>
              <a:rPr lang="en-GB" sz="1600" dirty="0" err="1"/>
              <a:t>kenmerken</a:t>
            </a:r>
            <a:r>
              <a:rPr lang="en-GB" sz="1600" dirty="0"/>
              <a:t> </a:t>
            </a:r>
            <a:r>
              <a:rPr lang="en-GB" sz="1600" dirty="0" err="1"/>
              <a:t>en</a:t>
            </a:r>
            <a:r>
              <a:rPr lang="en-GB" sz="1600" dirty="0"/>
              <a:t> </a:t>
            </a:r>
            <a:r>
              <a:rPr lang="en-GB" sz="1600" dirty="0" err="1"/>
              <a:t>functies</a:t>
            </a:r>
            <a:r>
              <a:rPr lang="en-GB" sz="1600" dirty="0"/>
              <a:t>.</a:t>
            </a:r>
          </a:p>
          <a:p>
            <a:pPr marL="0" indent="0" defTabSz="945307">
              <a:lnSpc>
                <a:spcPct val="90000"/>
              </a:lnSpc>
              <a:buFont typeface="Arial" panose="020B0604020202020204" pitchFamily="34" charset="0"/>
              <a:buNone/>
              <a:defRPr/>
            </a:pPr>
            <a:endParaRPr lang="en-GB" sz="1600" dirty="0"/>
          </a:p>
          <a:p>
            <a:pPr marL="285750" indent="-285750" defTabSz="945307">
              <a:lnSpc>
                <a:spcPct val="90000"/>
              </a:lnSpc>
              <a:buFont typeface="Arial" panose="020B0604020202020204" pitchFamily="34" charset="0"/>
              <a:buChar char="•"/>
              <a:defRPr/>
            </a:pPr>
            <a:r>
              <a:rPr lang="nl-NL" sz="1600" dirty="0"/>
              <a:t>Het wordt beschouwd als een natuurlijke en meestal automatische reactie op negatieve ervaringen. </a:t>
            </a:r>
          </a:p>
          <a:p>
            <a:pPr marL="285750" indent="-285750" defTabSz="945307">
              <a:lnSpc>
                <a:spcPct val="90000"/>
              </a:lnSpc>
              <a:buFont typeface="Arial" panose="020B0604020202020204" pitchFamily="34" charset="0"/>
              <a:buChar char="•"/>
              <a:defRPr/>
            </a:pPr>
            <a:r>
              <a:rPr lang="nl-NL" sz="1600" dirty="0"/>
              <a:t>Boosheid is een fundamentele emotie.  Sommigen vinden het een 'slechte' of negatieve emotie, anderen zeggen dat het alleen een probleem wordt als iemand woede gaat koesteren en eraan blijft vasthouden.</a:t>
            </a:r>
          </a:p>
          <a:p>
            <a:pPr marL="285750" indent="-285750" defTabSz="945307">
              <a:lnSpc>
                <a:spcPct val="90000"/>
              </a:lnSpc>
              <a:buFont typeface="Arial" panose="020B0604020202020204" pitchFamily="34" charset="0"/>
              <a:buChar char="•"/>
              <a:defRPr/>
            </a:pPr>
            <a:r>
              <a:rPr lang="nl-NL" sz="1600" dirty="0"/>
              <a:t>Mensen die niet in staat zijn om boos te worden, zijn ook niet in staat om voor zichzelf op te komen. Het is dan belangrijk dat mensen leren hoe ze hun boosheid op de juiste manier kunnen uiten. </a:t>
            </a:r>
          </a:p>
          <a:p>
            <a:pPr marL="285750" indent="-285750" defTabSz="945307">
              <a:lnSpc>
                <a:spcPct val="90000"/>
              </a:lnSpc>
              <a:buFont typeface="Arial" panose="020B0604020202020204" pitchFamily="34" charset="0"/>
              <a:buChar char="•"/>
              <a:defRPr/>
            </a:pPr>
            <a:r>
              <a:rPr lang="nl-NL" sz="1600" dirty="0"/>
              <a:t>Mensen moeten gezonde en sociaal respectvolle manieren leren om boze gevoelens te uiten, en om boosheid niet zo ver uit de hand te laten lopen dat het een negatief effect heeft op de relaties, de inzetbaarheid en de gezondheid. </a:t>
            </a:r>
          </a:p>
          <a:p>
            <a:pPr marL="285750" indent="-285750" defTabSz="945307">
              <a:lnSpc>
                <a:spcPct val="90000"/>
              </a:lnSpc>
              <a:buFont typeface="Arial" panose="020B0604020202020204" pitchFamily="34" charset="0"/>
              <a:buChar char="•"/>
              <a:defRPr/>
            </a:pPr>
            <a:r>
              <a:rPr lang="nl-NL" sz="1600" dirty="0"/>
              <a:t>Zoals eerder uitgelegd is boosheid een push-factor in de richting van radicalisering.  </a:t>
            </a:r>
            <a:br>
              <a:rPr lang="nl-NL" sz="1600" dirty="0"/>
            </a:br>
            <a:r>
              <a:rPr lang="nl-NL" sz="1600" dirty="0"/>
              <a:t>(samen met een gevoel van identiteit / 'zoektocht naar betekenis', individuele frustratie en belediging, cognitief-sociale factoren zoals het nemen van risico's en verminderd sociaal contact, persoonlijk slachtofferschap, verdringing van agressie)</a:t>
            </a:r>
          </a:p>
          <a:p>
            <a:pPr marL="285750" indent="-285750" defTabSz="945307">
              <a:lnSpc>
                <a:spcPct val="90000"/>
              </a:lnSpc>
              <a:buFont typeface="Arial" panose="020B0604020202020204" pitchFamily="34" charset="0"/>
              <a:buChar char="•"/>
              <a:defRPr/>
            </a:pPr>
            <a:r>
              <a:rPr lang="nl-NL" sz="1600" dirty="0"/>
              <a:t>Het leren omgaan met boosheid is een aangeleerde vaardigheid, het komt niet door instinct.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46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We gaan nu verder met een aantal oefeningen.</a:t>
            </a:r>
          </a:p>
          <a:p>
            <a:endParaRPr lang="nl-NL" noProof="0" dirty="0"/>
          </a:p>
          <a:p>
            <a:r>
              <a:rPr lang="nl-NL" noProof="0" dirty="0"/>
              <a:t>Er zijn meerdere variaties mogelijk. De meeste kun je ook prima met jongeren doen als er voldoende veiligheid in de groep is</a:t>
            </a:r>
          </a:p>
          <a:p>
            <a:endParaRPr lang="nl-NL" noProof="0" dirty="0"/>
          </a:p>
          <a:p>
            <a:r>
              <a:rPr lang="nl-NL" noProof="0" dirty="0"/>
              <a:t>De eerste opdracht is om een gevoel uit het wiel te kiezen en dat (zonder woorden) uit te beelden voor de groep. De anderen moeten raden welke emotie uitgebeeld wordt. </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noProof="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Deel de hand-out met het wiel uit</a:t>
            </a:r>
          </a:p>
          <a:p>
            <a:endParaRPr lang="nl-NL" sz="1200" b="0" noProof="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Opmerking: sommige mensen vinden dit best moeilijk, creëer een veilige omgeving en probeer hen aan te moedigen, maar sta ook toe dat mensen zich afmelden</a:t>
            </a:r>
          </a:p>
          <a:p>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Opmerking: voor leeftijdsgroepen jonger dan 14 jaar kan er een eenvoudigere versie van het emotiewiel worden gebruikt.</a:t>
            </a:r>
          </a:p>
          <a:p>
            <a:endParaRPr lang="nl-NL" sz="1200" b="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200" b="0" noProof="0" dirty="0">
              <a:effectLst/>
              <a:latin typeface="Calibri" panose="020F0502020204030204" pitchFamily="34" charset="0"/>
              <a:ea typeface="Calibri" panose="020F0502020204030204" pitchFamily="34" charset="0"/>
              <a:cs typeface="Times New Roman" panose="02020603050405020304" pitchFamily="18" charset="0"/>
            </a:endParaRPr>
          </a:p>
          <a:p>
            <a:r>
              <a:rPr lang="nl-NL" noProof="0" dirty="0"/>
              <a:t>Achtergrondinformatie:</a:t>
            </a:r>
          </a:p>
          <a:p>
            <a:r>
              <a:rPr lang="nl-NL" noProof="0" dirty="0">
                <a:hlinkClick r:id="rId3"/>
              </a:rPr>
              <a:t>https://www.toolshero.nl/psychologie/persoonlijk-geluk/emotiewiel-robert-plutchik/</a:t>
            </a:r>
            <a:endParaRPr lang="nl-NL" noProof="0" dirty="0"/>
          </a:p>
          <a:p>
            <a:endParaRPr lang="nl-NL" noProof="0" dirty="0"/>
          </a:p>
          <a:p>
            <a:r>
              <a:rPr lang="nl-NL" noProof="0" dirty="0"/>
              <a:t>Instructies hoe het wiel te gebruiken bij kinderen</a:t>
            </a:r>
          </a:p>
          <a:p>
            <a:r>
              <a:rPr lang="nl-NL" noProof="0" dirty="0">
                <a:hlinkClick r:id="rId4"/>
              </a:rPr>
              <a:t>https://childhood101.com/helping-children-manage-big-emotions-my-emotions-wheel-printable/</a:t>
            </a:r>
            <a:endParaRPr lang="nl-NL" noProof="0" dirty="0"/>
          </a:p>
          <a:p>
            <a:r>
              <a:rPr lang="nl-NL" noProof="0" dirty="0">
                <a:hlinkClick r:id="rId5"/>
              </a:rPr>
              <a:t>https://www.amsterdam-psycholoog.nl/eenvoudige-manieren-om-kinderen-te-leren-over-emoties-in-het-dagelijks-leven/</a:t>
            </a:r>
            <a:endParaRPr lang="nl-NL" noProof="0" dirty="0"/>
          </a:p>
          <a:p>
            <a:endParaRPr lang="nl-NL" noProof="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52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Boosheid – uitleg over de manier waarop boosheid radicalisering kan stimuleren </a:t>
            </a:r>
          </a:p>
          <a:p>
            <a:r>
              <a:rPr lang="nl-NL" noProof="0" dirty="0"/>
              <a:t>Oefeningen– ervaren van oefeningen om jeugd te leren omgaan met boosheid</a:t>
            </a:r>
          </a:p>
          <a:p>
            <a:r>
              <a:rPr lang="nl-NL" noProof="0" dirty="0"/>
              <a:t>Feedback – jullie feedback op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a:t>
            </a:r>
            <a:r>
              <a:rPr lang="nl-NL" baseline="0" noProof="0"/>
              <a:t>ennis </a:t>
            </a:r>
            <a:r>
              <a:rPr lang="nl-NL" baseline="0" noProof="0" dirty="0"/>
              <a:t>te verkrijgen over radicalisering en de rol van boosheid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Een</a:t>
            </a:r>
            <a:r>
              <a:rPr lang="en-GB" dirty="0"/>
              <a:t> </a:t>
            </a:r>
            <a:r>
              <a:rPr lang="en-GB" dirty="0" err="1"/>
              <a:t>tweede</a:t>
            </a:r>
            <a:r>
              <a:rPr lang="en-GB" dirty="0"/>
              <a:t> </a:t>
            </a:r>
            <a:r>
              <a:rPr lang="en-GB" dirty="0" err="1"/>
              <a:t>opdracht</a:t>
            </a:r>
            <a:r>
              <a:rPr lang="en-GB" dirty="0"/>
              <a:t> </a:t>
            </a:r>
            <a:r>
              <a:rPr lang="en-GB" dirty="0" err="1"/>
              <a:t>bij</a:t>
            </a:r>
            <a:r>
              <a:rPr lang="en-GB" dirty="0"/>
              <a:t> het </a:t>
            </a:r>
            <a:r>
              <a:rPr lang="en-GB" dirty="0" err="1"/>
              <a:t>Emotiewiel</a:t>
            </a:r>
            <a:endParaRPr lang="en-GB" dirty="0"/>
          </a:p>
          <a:p>
            <a:pPr defTabSz="945307">
              <a:defRPr/>
            </a:pPr>
            <a:r>
              <a:rPr lang="en-GB" dirty="0"/>
              <a:t>In </a:t>
            </a:r>
            <a:r>
              <a:rPr lang="en-GB" dirty="0" err="1"/>
              <a:t>groepen</a:t>
            </a:r>
            <a:r>
              <a:rPr lang="en-GB" dirty="0"/>
              <a:t> van 3-4 </a:t>
            </a:r>
            <a:r>
              <a:rPr lang="nl-NL" dirty="0"/>
              <a:t>(</a:t>
            </a:r>
            <a:r>
              <a:rPr lang="nl-NL" i="1" dirty="0"/>
              <a:t>Dit kan bij een online uitvoering gedaan worden door een break-out sessie in te voegen</a:t>
            </a:r>
            <a:r>
              <a:rPr lang="nl-NL" dirty="0"/>
              <a:t>)</a:t>
            </a:r>
          </a:p>
          <a:p>
            <a:pPr defTabSz="945307">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Laat </a:t>
            </a:r>
            <a:r>
              <a:rPr lang="en-GB" dirty="0" err="1"/>
              <a:t>daarna</a:t>
            </a:r>
            <a:r>
              <a:rPr lang="en-GB" dirty="0"/>
              <a:t> </a:t>
            </a:r>
            <a:r>
              <a:rPr lang="en-GB" dirty="0" err="1"/>
              <a:t>een</a:t>
            </a:r>
            <a:r>
              <a:rPr lang="en-GB" dirty="0"/>
              <a:t> </a:t>
            </a:r>
            <a:r>
              <a:rPr lang="en-GB" dirty="0" err="1"/>
              <a:t>woordvoerder</a:t>
            </a:r>
            <a:r>
              <a:rPr lang="en-GB" dirty="0"/>
              <a:t> van </a:t>
            </a:r>
            <a:r>
              <a:rPr lang="en-GB" dirty="0" err="1"/>
              <a:t>elke</a:t>
            </a:r>
            <a:r>
              <a:rPr lang="en-GB" dirty="0"/>
              <a:t> </a:t>
            </a:r>
            <a:r>
              <a:rPr lang="en-GB" dirty="0" err="1"/>
              <a:t>groep</a:t>
            </a:r>
            <a:r>
              <a:rPr lang="en-GB" dirty="0"/>
              <a:t> </a:t>
            </a:r>
            <a:r>
              <a:rPr lang="en-GB" dirty="0" err="1"/>
              <a:t>een</a:t>
            </a:r>
            <a:r>
              <a:rPr lang="en-GB" dirty="0"/>
              <a:t> </a:t>
            </a:r>
            <a:r>
              <a:rPr lang="en-GB" dirty="0" err="1"/>
              <a:t>plenaire</a:t>
            </a:r>
            <a:r>
              <a:rPr lang="en-GB" dirty="0"/>
              <a:t> </a:t>
            </a:r>
            <a:r>
              <a:rPr lang="en-GB" dirty="0" err="1"/>
              <a:t>terugkoppeling</a:t>
            </a:r>
            <a:r>
              <a:rPr lang="en-GB" dirty="0"/>
              <a:t> </a:t>
            </a:r>
            <a:r>
              <a:rPr lang="en-GB" dirty="0" err="1"/>
              <a:t>verzorgen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Hier</a:t>
            </a:r>
            <a:r>
              <a:rPr lang="en-GB" dirty="0"/>
              <a:t> </a:t>
            </a:r>
            <a:r>
              <a:rPr lang="en-GB" dirty="0" err="1"/>
              <a:t>zijn</a:t>
            </a:r>
            <a:r>
              <a:rPr lang="en-GB" dirty="0"/>
              <a:t> </a:t>
            </a:r>
            <a:r>
              <a:rPr lang="en-GB" dirty="0" err="1"/>
              <a:t>verschillende</a:t>
            </a:r>
            <a:r>
              <a:rPr lang="en-GB" dirty="0"/>
              <a:t> </a:t>
            </a:r>
            <a:r>
              <a:rPr lang="en-GB" dirty="0" err="1"/>
              <a:t>opties</a:t>
            </a:r>
            <a:r>
              <a:rPr lang="en-GB" dirty="0"/>
              <a:t> </a:t>
            </a:r>
            <a:r>
              <a:rPr lang="en-GB" dirty="0" err="1"/>
              <a:t>mogelijk</a:t>
            </a:r>
            <a:r>
              <a:rPr lang="en-GB" dirty="0"/>
              <a:t>, </a:t>
            </a:r>
            <a:r>
              <a:rPr lang="en-GB" dirty="0" err="1"/>
              <a:t>zie</a:t>
            </a:r>
            <a:r>
              <a:rPr lang="en-GB" dirty="0"/>
              <a:t> </a:t>
            </a:r>
            <a:r>
              <a:rPr lang="en-GB" dirty="0" err="1"/>
              <a:t>ook</a:t>
            </a:r>
            <a:r>
              <a:rPr lang="en-GB" dirty="0"/>
              <a:t> de </a:t>
            </a:r>
            <a:r>
              <a:rPr lang="en-GB" dirty="0" err="1"/>
              <a:t>handleiding</a:t>
            </a:r>
            <a:r>
              <a:rPr lang="en-GB" dirty="0"/>
              <a:t> </a:t>
            </a:r>
            <a:r>
              <a:rPr lang="en-GB" dirty="0" err="1"/>
              <a:t>voor</a:t>
            </a:r>
            <a:r>
              <a:rPr lang="en-GB" dirty="0"/>
              <a:t> </a:t>
            </a:r>
            <a:r>
              <a:rPr lang="en-GB" dirty="0" err="1"/>
              <a:t>variaties</a:t>
            </a:r>
            <a:r>
              <a:rPr lang="en-GB" dirty="0"/>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important to distinguish anger from </a:t>
            </a:r>
            <a:r>
              <a:rPr lang="en-GB" sz="1200" b="0" kern="1200" dirty="0">
                <a:solidFill>
                  <a:schemeClr val="tx1"/>
                </a:solidFill>
                <a:effectLst/>
                <a:latin typeface="+mn-lt"/>
                <a:ea typeface="+mn-ea"/>
                <a:cs typeface="+mn-cs"/>
              </a:rPr>
              <a:t>irritation, hostility, aggression and violence</a:t>
            </a:r>
            <a:r>
              <a:rPr lang="en-GB" sz="1200" kern="1200" dirty="0">
                <a:solidFill>
                  <a:schemeClr val="tx1"/>
                </a:solidFill>
                <a:effectLst/>
                <a:latin typeface="+mn-lt"/>
                <a:ea typeface="+mn-ea"/>
                <a:cs typeface="+mn-cs"/>
              </a:rPr>
              <a:t>. According to Thomas, anger is “a strong, uncomfortable emotional response to a provocation that is unwanted and incongruent with one’s values, beliefs, or rights” (Thomas, 2001, p. 42). By contrast, Thomas describes hostility as “a chronic mistrustful negative attitude”, while aggression moves forward to “actual or intended harming of another”. (Thomas, 2001, p. 42)</a:t>
            </a:r>
          </a:p>
          <a:p>
            <a:r>
              <a:rPr lang="en-GB" sz="1200" kern="1200" dirty="0">
                <a:solidFill>
                  <a:schemeClr val="tx1"/>
                </a:solidFill>
                <a:effectLst/>
                <a:latin typeface="+mn-lt"/>
                <a:ea typeface="+mn-ea"/>
                <a:cs typeface="+mn-cs"/>
              </a:rPr>
              <a:t>Other authors, however, treat this range of feelings in a continuum. </a:t>
            </a:r>
          </a:p>
          <a:p>
            <a:r>
              <a:rPr lang="en-GB" sz="1200" i="1" kern="1200" dirty="0">
                <a:solidFill>
                  <a:schemeClr val="tx1"/>
                </a:solidFill>
                <a:effectLst/>
                <a:latin typeface="+mn-lt"/>
                <a:ea typeface="+mn-ea"/>
                <a:cs typeface="+mn-cs"/>
              </a:rPr>
              <a:t>“Some researchers consider that hostility, anger and aggression can represent the cognitive, affective and behavioural components of the same multidimensional construct (Buss &amp; Perry, 1992). Thus, the construct could consist of three basic dimension: a) affective, made up of emotions such as anger or loathing; b) cognitive, consisting mainly of negative thoughts about human nature, resentment, and cynical distrust; and c) behavioural, defined by various forms of aggression, such as physical or verbal aggression. All these factors seem to be related to each other, varying in intensity, frequency, and duration.” (</a:t>
            </a:r>
            <a:r>
              <a:rPr lang="en-GB" sz="1200" i="1" kern="1200" dirty="0" err="1">
                <a:solidFill>
                  <a:schemeClr val="tx1"/>
                </a:solidFill>
                <a:effectLst/>
                <a:latin typeface="+mn-lt"/>
                <a:ea typeface="+mn-ea"/>
                <a:cs typeface="+mn-cs"/>
              </a:rPr>
              <a:t>Valizadeha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Berdi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Davaji</a:t>
            </a:r>
            <a:r>
              <a:rPr lang="en-GB" sz="1200" i="1" kern="1200" dirty="0">
                <a:solidFill>
                  <a:schemeClr val="tx1"/>
                </a:solidFill>
                <a:effectLst/>
                <a:latin typeface="+mn-lt"/>
                <a:ea typeface="+mn-ea"/>
                <a:cs typeface="+mn-cs"/>
              </a:rPr>
              <a:t>, &amp; </a:t>
            </a:r>
            <a:r>
              <a:rPr lang="en-GB" sz="1200" i="1" kern="1200" dirty="0" err="1">
                <a:solidFill>
                  <a:schemeClr val="tx1"/>
                </a:solidFill>
                <a:effectLst/>
                <a:latin typeface="+mn-lt"/>
                <a:ea typeface="+mn-ea"/>
                <a:cs typeface="+mn-cs"/>
              </a:rPr>
              <a:t>Nikamal</a:t>
            </a:r>
            <a:r>
              <a:rPr lang="en-GB" sz="1200" i="1" kern="1200" dirty="0">
                <a:solidFill>
                  <a:schemeClr val="tx1"/>
                </a:solidFill>
                <a:effectLst/>
                <a:latin typeface="+mn-lt"/>
                <a:ea typeface="+mn-ea"/>
                <a:cs typeface="+mn-cs"/>
              </a:rPr>
              <a:t>, 2010)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61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763588"/>
            <a:ext cx="4572000" cy="3429000"/>
          </a:xfrm>
        </p:spPr>
      </p:sp>
      <p:sp>
        <p:nvSpPr>
          <p:cNvPr id="3" name="Tijdelijke aanduiding voor notities 2"/>
          <p:cNvSpPr>
            <a:spLocks noGrp="1"/>
          </p:cNvSpPr>
          <p:nvPr>
            <p:ph type="body" idx="1"/>
          </p:nvPr>
        </p:nvSpPr>
        <p:spPr>
          <a:xfrm>
            <a:off x="685800" y="4421187"/>
            <a:ext cx="5486400"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Deze oefening is bedoeld om te leren hoe boosheid kan worden beheerst door vooraf na te denken over een strategie.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Deelnemers wordt gevraagd de tekst te lezen en vervolgens een top van de activiteiten te maken die zij relevant vinden in hun dagelijkse werk wat betreft toepasbaarheid en gebruik. De activiteiten moeten worden gestructureerd op momenten - voor, tijdens en na een woede-uitbarsting. Vervolgens moeten ze resultaten presenteren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defTabSz="945307">
              <a:defRPr/>
            </a:pPr>
            <a:r>
              <a:rPr lang="nl-NL" dirty="0"/>
              <a:t>(</a:t>
            </a:r>
            <a:r>
              <a:rPr lang="nl-NL" i="1" dirty="0"/>
              <a:t>Bij een online uitvoering kunnen mensen dit thuis op hun PC/laptop doen, als het bestand vooraf is gemaild)</a:t>
            </a:r>
            <a:endParaRPr lang="nl-NL" dirty="0"/>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200" b="1" i="0" u="none" strike="noStrike" baseline="0" dirty="0">
              <a:latin typeface="Verdana" panose="020B0604030504040204" pitchFamily="34" charset="0"/>
            </a:endParaRPr>
          </a:p>
          <a:p>
            <a:pPr>
              <a:lnSpc>
                <a:spcPct val="115000"/>
              </a:lnSpc>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Deze oefening duurt 20-25 minuten</a:t>
            </a:r>
          </a:p>
          <a:p>
            <a:pPr>
              <a:lnSpc>
                <a:spcPct val="115000"/>
              </a:lnSpc>
              <a:spcAft>
                <a:spcPts val="600"/>
              </a:spcAft>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Lees de tekst</a:t>
            </a:r>
          </a:p>
          <a:p>
            <a:pPr>
              <a:lnSpc>
                <a:spcPct val="115000"/>
              </a:lnSpc>
              <a:spcAft>
                <a:spcPts val="600"/>
              </a:spcAft>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Kies één voor jou bruikbare tip uit elke fase (voor - tijdens – na een woedeaanval)</a:t>
            </a:r>
          </a:p>
          <a:p>
            <a:pPr>
              <a:lnSpc>
                <a:spcPct val="115000"/>
              </a:lnSpc>
              <a:spcAft>
                <a:spcPts val="600"/>
              </a:spcAft>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Leg uit waarom jij dit een aantrekkelijke strategie vindt</a:t>
            </a:r>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a:xfrm>
            <a:off x="3884613" y="8763000"/>
            <a:ext cx="29718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98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ziet boosheid eruit? Er zijn veel verschillende manieren om met boosheid om te gaan. Hoe uit je boosheid?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https://www.mentimeter.com/s/91081ccca45767307c8eea83a4d7846e/6ed089eeaad5/edit?#</a:t>
            </a:r>
            <a:endParaRPr lang="nl-NL" dirty="0"/>
          </a:p>
          <a:p>
            <a:endParaRPr lang="nl-NL" dirty="0"/>
          </a:p>
          <a:p>
            <a:r>
              <a:rPr lang="nl-NL" sz="1200" b="0" i="0" u="none" strike="noStrike" kern="1200" baseline="0" dirty="0">
                <a:solidFill>
                  <a:schemeClr val="tx1"/>
                </a:solidFill>
                <a:latin typeface="+mn-lt"/>
                <a:ea typeface="+mn-ea"/>
                <a:cs typeface="+mn-cs"/>
              </a:rPr>
              <a:t>	</a:t>
            </a:r>
          </a:p>
          <a:p>
            <a:r>
              <a:rPr lang="nl-NL" dirty="0"/>
              <a:t>Deelnemers worden gevraagd om de manieren waarop zij woede uiten - bijvoorbeeld actie, verbaliseren, verdringen, ontkennen, </a:t>
            </a:r>
            <a:r>
              <a:rPr lang="nl-NL" dirty="0" err="1"/>
              <a:t>etc</a:t>
            </a:r>
            <a:r>
              <a:rPr lang="nl-NL" dirty="0"/>
              <a:t> - te benoemen/schrijven door gebruik te maken van het Pollseverywhere.com-platform (van mentimeter.com) om een woordwolk in real time te creëren. Strategieën die door meer deelnemers worden genoemd, worden vervolgens uitgevraagd. </a:t>
            </a:r>
          </a:p>
          <a:p>
            <a:endParaRPr lang="nl-NL" dirty="0"/>
          </a:p>
          <a:p>
            <a:r>
              <a:rPr lang="nl-NL" dirty="0"/>
              <a:t>De deelnemers wordt gevraagd om aan te geven welke strategieën sociaal aanvaardbaar zijn in hun gemeenschap (beroep, etniciteit, instelling, enz.). Vervolgens geeft de trainer informatie en vraagt om feedback over - psychologische inperking, ontkenning door sociale taboes, verbreken van relaties, impact op fysieke en emotionele gezondheid en welzijn, enz. Wat gebeurt er als boosheid wordt gebruikt als een vervangende emotie om pijn te verbergen, enz. (zie ook extra achtergrondinformatie in de handleiding die bij deze workshop wordt geleverd).</a:t>
            </a:r>
          </a:p>
          <a:p>
            <a:endParaRPr lang="nl-NL" dirty="0"/>
          </a:p>
          <a:p>
            <a:r>
              <a:rPr lang="nl-NL" dirty="0"/>
              <a:t>@trainer</a:t>
            </a:r>
          </a:p>
          <a:p>
            <a:r>
              <a:rPr lang="nl-NL" dirty="0"/>
              <a:t>- Maak vooraf een account aan en een sessie met de vraag ‘Hoe uit jij je boosheid’.</a:t>
            </a:r>
          </a:p>
          <a:p>
            <a:r>
              <a:rPr lang="nl-NL" dirty="0"/>
              <a:t>- Als de groep klein is (&lt;10), worden maar een paar woorden meerdere keren genoemd en ontstaat niet echt een mooie Word </a:t>
            </a:r>
            <a:r>
              <a:rPr lang="nl-NL" dirty="0" err="1"/>
              <a:t>cloud</a:t>
            </a:r>
            <a:r>
              <a:rPr lang="nl-NL" dirty="0"/>
              <a:t>. Laat mensen dan in ieder geval één van deze woorden gebruiken (bv schreeuwen, gooien, weglopen, afreageren, rood aanlopen, dichtklappen, deuren slaan, huilen).</a:t>
            </a:r>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225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oefening biedt een manier van omgaan met boosheid voor de jongste doelgroep.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kunt deze oefening ook weglaten als je deelnemers niet met jongere kinderen werken.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defTabSz="945307">
              <a:defRPr/>
            </a:pPr>
            <a:r>
              <a:rPr lang="nl-NL" dirty="0"/>
              <a:t>Deel de hand-out uit en laat de deelnemers het vierkant uitknippen (of desnoods scheuren). </a:t>
            </a:r>
          </a:p>
          <a:p>
            <a:pPr defTabSz="945307">
              <a:defRPr/>
            </a:pPr>
            <a:r>
              <a:rPr lang="nl-NL" dirty="0"/>
              <a:t>(</a:t>
            </a:r>
            <a:r>
              <a:rPr lang="nl-NL" i="1" dirty="0"/>
              <a:t>Dit kan bij een online uitvoering alleen gedaan worden als mensen vooraf een print hebben kunnen maken</a:t>
            </a:r>
            <a:r>
              <a:rPr lang="nl-NL" dirty="0"/>
              <a:t>)</a:t>
            </a:r>
          </a:p>
          <a:p>
            <a:pPr defTabSz="945307">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Volg de instructies op de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a:p>
            <a:r>
              <a:rPr lang="nl-NL" dirty="0"/>
              <a:t>Als </a:t>
            </a:r>
            <a:r>
              <a:rPr lang="nl-NL" dirty="0" err="1"/>
              <a:t>lesvorm</a:t>
            </a:r>
            <a:r>
              <a:rPr lang="nl-NL" dirty="0"/>
              <a:t> leuk om te doen en is ook een minder cognitieve manier om met boosheid bezig te zijn. Het is vooral bedoeld voor kinderen tot 11 jaar en daardoor voor volwassenen en oudere jeugd te kinderlijk</a:t>
            </a:r>
          </a:p>
          <a:p>
            <a:r>
              <a:rPr lang="nl-NL" dirty="0"/>
              <a:t>Als alternatief kan de Boosheidsthermometer worden gedaan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https://www.homestoriesatoz.com/printables/help-kids-manage-anger-free-printable-game.html</a:t>
            </a:r>
            <a:r>
              <a:rPr lang="nl-NL" dirty="0"/>
              <a:t> (</a:t>
            </a:r>
            <a:r>
              <a:rPr lang="nl-NL" dirty="0" err="1"/>
              <a:t>instructions</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4"/>
              </a:rPr>
              <a:t>http://onlyprintables.com/anger-catcher/</a:t>
            </a:r>
            <a:endParaRPr lang="nl-NL" dirty="0"/>
          </a:p>
          <a:p>
            <a:endParaRPr lang="nl-NL" dirty="0"/>
          </a:p>
          <a:p>
            <a:r>
              <a:rPr lang="nl-NL" dirty="0"/>
              <a:t> </a:t>
            </a:r>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053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oefening is ter voorbereiding op het beheersen van komende woede-uitbarstingen.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@trainer</a:t>
            </a:r>
          </a:p>
          <a:p>
            <a:pPr defTabSz="945307">
              <a:defRPr/>
            </a:pPr>
            <a:r>
              <a:rPr lang="nl-NL" dirty="0"/>
              <a:t>Hier zijn verschillende versies mogelijk. Het beste is om deelnemers dit eerst zelf in laten vullen en alleen een lege tabel laten zien en uit te delen. </a:t>
            </a:r>
          </a:p>
          <a:p>
            <a:pPr defTabSz="945307">
              <a:defRPr/>
            </a:pPr>
            <a:r>
              <a:rPr lang="nl-NL" dirty="0"/>
              <a:t>(</a:t>
            </a:r>
            <a:r>
              <a:rPr lang="nl-NL" i="1" dirty="0"/>
              <a:t>Bij een online uitvoering kunnen mensen dit thuis op hun PC/laptop invullen als het bestand vooraf is gemaild)</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dirty="0"/>
              <a:t>(Als je weinig tijd hebt, kun je ook de voorbeelden op de volgende sheet laten zien)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Leg uit hoe boosheid kan voelen alsof de temperatuur stijgt:</a:t>
            </a:r>
            <a:br>
              <a:rPr lang="nl-NL" dirty="0"/>
            </a:br>
            <a:r>
              <a:rPr lang="nl-NL" sz="1200" kern="1200" dirty="0">
                <a:solidFill>
                  <a:schemeClr val="tx1"/>
                </a:solidFill>
                <a:effectLst/>
                <a:latin typeface="+mn-lt"/>
                <a:ea typeface="+mn-ea"/>
                <a:cs typeface="+mn-cs"/>
              </a:rPr>
              <a:t>De deelnemers wordt gevraagd zich een thermometer voor te stellen die de hoeveelheid woede meet die ze op een bepaald moment voelen:</a:t>
            </a:r>
          </a:p>
          <a:p>
            <a:r>
              <a:rPr lang="nl-NL" sz="1200" kern="1200" dirty="0">
                <a:solidFill>
                  <a:schemeClr val="tx1"/>
                </a:solidFill>
                <a:effectLst/>
                <a:latin typeface="+mn-lt"/>
                <a:ea typeface="+mn-ea"/>
                <a:cs typeface="+mn-cs"/>
              </a:rPr>
              <a:t>Stel je voor dat wanneer je een beetje geïrriteerd of gefrustreerd bent, het kwik in de thermometer begint te stijgen. Wanneer je voelt dat de boosheid toeneemt, maar je het nog steeds onder controle hebt, stijgt het kwik tot ongeveer halverwege de thermometer. Wanneer je echt van streek raakt en je begint te koken van woede, stel je dan voor dat het kwik naar de top van de thermometer stijgt. Beoordeel je boosheid op die thermometer van 0 tot 10, waarbij nul betekent dat je volledig kalm bent, en 10 betekent dat je in een complete waas van woede bent.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Vraag de deelnemers om in te vullen hoe het voor hen voelt als ze van helemaal lekker ontspannen tot in de hoogste niveaus van boosheid raken.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Vraag ook om te beschrijven wat een ander dan aan ze kan zien </a:t>
            </a:r>
          </a:p>
          <a:p>
            <a:endParaRPr lang="nl-NL" dirty="0"/>
          </a:p>
          <a:p>
            <a:endParaRPr lang="nl-NL" dirty="0"/>
          </a:p>
          <a:p>
            <a:r>
              <a:rPr lang="nl-NL" dirty="0"/>
              <a:t>Deze oefening is voor alle leeftijden en bijna alle niveaus te doen. De meeste jongeren kunnen zich voorstellen hoe hun boosheid varieert alsof het om temperatuur gaat.</a:t>
            </a:r>
          </a:p>
          <a:p>
            <a:r>
              <a:rPr lang="nl-NL" dirty="0"/>
              <a:t>Er zijn ook versies die alleen over gradaties van boosheid gaan (zie bv figuur 6 in de trainershandleiding).</a:t>
            </a:r>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57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Boosheidsthermometer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je weinig tijd hebt, kun je het zelf invullen overslaan en direct laten zien hoe jongeren dit in zouden kunnen vullen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952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 deelnemers hebben ingevuld hoe ze zich voelen en hoe dat eruit ziet voor anderen, is de volgende stap om te bedenken wat je kunt doen om één of meerdere niveaus minder boos te worden. Je kunt deze fase ook combineren met de oefening “Maak een plan”, deze biedt veel mogelijkheden om </a:t>
            </a:r>
            <a:r>
              <a:rPr lang="nl-NL" noProof="0" dirty="0" err="1"/>
              <a:t>om</a:t>
            </a:r>
            <a:r>
              <a:rPr lang="nl-NL" noProof="0" dirty="0"/>
              <a:t> te gaan met boosheid.</a:t>
            </a:r>
          </a:p>
          <a:p>
            <a:endParaRPr lang="nl-NL" noProof="0" dirty="0"/>
          </a:p>
          <a:p>
            <a:r>
              <a:rPr lang="nl-NL" b="1" noProof="0" dirty="0"/>
              <a:t>@trainer</a:t>
            </a:r>
          </a:p>
          <a:p>
            <a:r>
              <a:rPr lang="nl-NL" noProof="0" dirty="0"/>
              <a:t>Deze oefening is voor alle leeftijden en bijna alle niveaus te doen. De meeste jongeren kunnen zich voorstellen hoe hun boosheid varieert alsof het om temperatuur gaat.</a:t>
            </a:r>
          </a:p>
          <a:p>
            <a:r>
              <a:rPr lang="nl-NL" noProof="0" dirty="0"/>
              <a:t>Er zijn ook versies die alleen over gradaties van boosheid gaan (zie bv figuur 6 in de trainershandleiding).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algn="l">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nl-NL"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28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37</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noProof="0" dirty="0"/>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 Je kunt je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38</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de websites waar u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39</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r>
              <a:rPr lang="en-GB" dirty="0">
                <a:hlinkClick r:id="rId3"/>
              </a:rPr>
              <a:t>https://www.youtube.com/watch?v=kHszRyuR2Ic</a:t>
            </a:r>
            <a:r>
              <a:rPr lang="en-GB" dirty="0"/>
              <a:t> tot 3.11 </a:t>
            </a:r>
            <a:r>
              <a:rPr lang="nl-NL" noProof="0" dirty="0"/>
              <a:t>(klik op de foto)</a:t>
            </a:r>
          </a:p>
          <a:p>
            <a:endParaRPr lang="nl-NL" noProof="0" dirty="0"/>
          </a:p>
          <a:p>
            <a:r>
              <a:rPr lang="nl-NL" noProof="0" dirty="0"/>
              <a:t>Vraag de deelnemers om te noteren wat oorzaken kunnen zijn geweest voor Daniels radicalisering.</a:t>
            </a:r>
          </a:p>
          <a:p>
            <a:endParaRPr lang="nl-NL" noProof="0" dirty="0"/>
          </a:p>
          <a:p>
            <a:r>
              <a:rPr lang="nl-NL" b="1" noProof="0" dirty="0"/>
              <a:t>@trainer</a:t>
            </a:r>
          </a:p>
          <a:p>
            <a:r>
              <a:rPr lang="nl-NL" noProof="0" dirty="0"/>
              <a:t>Korte clip om het verband tussen radicalisering en boosheid te illustreren</a:t>
            </a:r>
          </a:p>
          <a:p>
            <a:endParaRPr lang="nl-NL" dirty="0"/>
          </a:p>
          <a:p>
            <a:pPr algn="l" fontAlgn="base"/>
            <a:r>
              <a:rPr lang="nl-NL" b="0" i="0" dirty="0">
                <a:solidFill>
                  <a:srgbClr val="00859F"/>
                </a:solidFill>
                <a:effectLst/>
                <a:latin typeface="Open Sans"/>
              </a:rPr>
              <a:t>Achtergrondinformatie over kwetsbare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algn="l" fontAlgn="base"/>
            <a:endParaRPr lang="nl-NL" b="0" i="0" dirty="0">
              <a:solidFill>
                <a:srgbClr val="282828"/>
              </a:solidFill>
              <a:effectLst/>
              <a:latin typeface="Open Sans"/>
            </a:endParaRPr>
          </a:p>
          <a:p>
            <a:pPr algn="l" fontAlgn="base"/>
            <a:endParaRPr lang="en-GB" b="1" i="0" dirty="0">
              <a:solidFill>
                <a:srgbClr val="282828"/>
              </a:solidFill>
              <a:effectLst/>
              <a:latin typeface="Open Sans"/>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14828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a:t>
            </a:r>
          </a:p>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andere oefeningen hebt gebruikt, kun je die hier toevoegen.</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40</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We beginnen met een paar vragen. Pak ajb pen en papier (of tablet/smartphone/laptop). </a:t>
            </a: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nl-NL" sz="1800" noProof="0" dirty="0"/>
          </a:p>
          <a:p>
            <a:pPr>
              <a:lnSpc>
                <a:spcPct val="115000"/>
              </a:lnSpc>
              <a:spcAft>
                <a:spcPts val="600"/>
              </a:spcAft>
            </a:pPr>
            <a:r>
              <a:rPr lang="nl-NL" sz="1800" b="1" noProof="0" dirty="0">
                <a:effectLst/>
                <a:latin typeface="Calibri" panose="020F0502020204030204" pitchFamily="34" charset="0"/>
                <a:ea typeface="Calibri" panose="020F0502020204030204" pitchFamily="34" charset="0"/>
                <a:cs typeface="Times New Roman" panose="02020603050405020304" pitchFamily="18" charset="0"/>
              </a:rPr>
              <a:t>@Trainer</a:t>
            </a:r>
          </a:p>
          <a:p>
            <a:pPr defTabSz="945307">
              <a:defRPr/>
            </a:pPr>
            <a:r>
              <a:rPr lang="nl-NL" sz="1800" noProof="0" dirty="0"/>
              <a:t>De trainer vraagt de deelnemers om één voor één de volgende vragen te beantwoorden door niet meer dan drie woorden per vraag op een vel papier te schrijven. 	(4 min.)</a:t>
            </a:r>
          </a:p>
          <a:p>
            <a:pPr defTabSz="945307">
              <a:defRPr/>
            </a:pPr>
            <a:endParaRPr lang="nl-NL" sz="1800" noProof="0" dirty="0"/>
          </a:p>
          <a:p>
            <a:pPr defTabSz="945307">
              <a:defRPr/>
            </a:pPr>
            <a:r>
              <a:rPr lang="nl-NL" sz="1800" noProof="0" dirty="0"/>
              <a:t>Vervolgens kiest elke deelnemer een partner en deelt de antwoorden met hem/haar. (4 min.) (</a:t>
            </a:r>
            <a:r>
              <a:rPr lang="nl-NL" sz="1800" i="1" noProof="0" dirty="0"/>
              <a:t>Dit kan bij een online uitvoering gedaan worden door een break-out sessie in te voegen</a:t>
            </a:r>
            <a:r>
              <a:rPr lang="nl-NL" sz="1800" noProof="0" dirty="0"/>
              <a:t>)</a:t>
            </a:r>
          </a:p>
          <a:p>
            <a:pPr defTabSz="945307">
              <a:defRPr/>
            </a:pPr>
            <a:endParaRPr lang="nl-NL" sz="1800" noProof="0" dirty="0"/>
          </a:p>
          <a:p>
            <a:pPr defTabSz="945307">
              <a:defRPr/>
            </a:pPr>
            <a:r>
              <a:rPr lang="nl-NL" sz="1800" noProof="0" dirty="0"/>
              <a:t>Vervolgens wordt een 2 minuten durende </a:t>
            </a:r>
            <a:r>
              <a:rPr lang="nl-NL" sz="1800" noProof="0" dirty="0" err="1"/>
              <a:t>roundup</a:t>
            </a:r>
            <a:r>
              <a:rPr lang="nl-NL" sz="1800" noProof="0" dirty="0"/>
              <a:t>-discussie door de trainer gebruikt om mogelijke antwoorden op een flipover te verzamelen. 	</a:t>
            </a:r>
          </a:p>
          <a:p>
            <a:pPr defTabSz="945307">
              <a:defRPr/>
            </a:pPr>
            <a:endParaRPr lang="nl-NL" sz="1800" noProof="0" dirty="0"/>
          </a:p>
          <a:p>
            <a:pPr defTabSz="945307">
              <a:defRPr/>
            </a:pPr>
            <a:r>
              <a:rPr lang="nl-NL" sz="1800" noProof="0" dirty="0"/>
              <a:t>De trainer sluit de ijsbreker af door te wijzen op de meest voorkomende antwoorden en te vertellen dat we later terugkomen op het concept van boosheid.</a:t>
            </a:r>
          </a:p>
          <a:p>
            <a:pPr defTabSz="945307">
              <a:defRPr/>
            </a:pPr>
            <a:endParaRPr lang="nl-NL" sz="1800" noProof="0" dirty="0"/>
          </a:p>
          <a:p>
            <a:r>
              <a:rPr lang="nl-NL" sz="1800" b="0" i="0" kern="1200" noProof="0" dirty="0">
                <a:solidFill>
                  <a:schemeClr val="tx1"/>
                </a:solidFill>
                <a:effectLst/>
                <a:latin typeface="+mn-lt"/>
                <a:ea typeface="+mn-ea"/>
                <a:cs typeface="+mn-cs"/>
              </a:rPr>
              <a:t>Boosheid wordt vaak ervaren als een fysieke reactie op (de interpretatie van) de situatie.</a:t>
            </a:r>
          </a:p>
          <a:p>
            <a:r>
              <a:rPr lang="nl-NL" sz="1800" b="0" i="0" kern="1200" noProof="0" dirty="0">
                <a:solidFill>
                  <a:schemeClr val="tx1"/>
                </a:solidFill>
                <a:effectLst/>
                <a:latin typeface="+mn-lt"/>
                <a:ea typeface="+mn-ea"/>
                <a:cs typeface="+mn-cs"/>
              </a:rPr>
              <a:t>Dit zijn voorbeelden van zichtbare signalen daarvan:</a:t>
            </a:r>
          </a:p>
          <a:p>
            <a:pPr marL="171450" lvl="0" indent="-171450">
              <a:buFont typeface="Arial" panose="020B0604020202020204" pitchFamily="34" charset="0"/>
              <a:buChar char="•"/>
            </a:pPr>
            <a:r>
              <a:rPr lang="nl-NL" sz="1800" noProof="0" dirty="0"/>
              <a:t>Fysieke spanning</a:t>
            </a:r>
          </a:p>
          <a:p>
            <a:pPr marL="171450" lvl="0" indent="-171450">
              <a:buFont typeface="Arial" panose="020B0604020202020204" pitchFamily="34" charset="0"/>
              <a:buChar char="•"/>
            </a:pPr>
            <a:r>
              <a:rPr lang="nl-NL" sz="1800" noProof="0" dirty="0"/>
              <a:t>Kaakklemmen of tandenknarsen</a:t>
            </a:r>
          </a:p>
          <a:p>
            <a:pPr marL="171450" lvl="0" indent="-171450">
              <a:buFont typeface="Arial" panose="020B0604020202020204" pitchFamily="34" charset="0"/>
              <a:buChar char="•"/>
            </a:pPr>
            <a:r>
              <a:rPr lang="nl-NL" sz="1800" noProof="0" dirty="0"/>
              <a:t>Intense spraak of gedrag </a:t>
            </a:r>
          </a:p>
          <a:p>
            <a:pPr marL="171450" lvl="0" indent="-171450">
              <a:buFont typeface="Arial" panose="020B0604020202020204" pitchFamily="34" charset="0"/>
              <a:buChar char="•"/>
            </a:pPr>
            <a:r>
              <a:rPr lang="nl-NL" sz="1800" noProof="0" dirty="0"/>
              <a:t>Zeuren of schreeuwen</a:t>
            </a:r>
          </a:p>
          <a:p>
            <a:pPr marL="171450" lvl="0" indent="-171450">
              <a:buFont typeface="Arial" panose="020B0604020202020204" pitchFamily="34" charset="0"/>
              <a:buChar char="•"/>
            </a:pPr>
            <a:r>
              <a:rPr lang="nl-NL" sz="1800" noProof="0" dirty="0"/>
              <a:t>Rusteloosheid of terugtrekking</a:t>
            </a:r>
          </a:p>
          <a:p>
            <a:pPr marL="171450" lvl="0" indent="-171450">
              <a:buFont typeface="Arial" panose="020B0604020202020204" pitchFamily="34" charset="0"/>
              <a:buChar char="•"/>
            </a:pPr>
            <a:r>
              <a:rPr lang="nl-NL" sz="1800" noProof="0" dirty="0"/>
              <a:t>Pruilen</a:t>
            </a:r>
          </a:p>
          <a:p>
            <a:pPr marL="171450" lvl="0" indent="-171450">
              <a:buFont typeface="Arial" panose="020B0604020202020204" pitchFamily="34" charset="0"/>
              <a:buChar char="•"/>
            </a:pPr>
            <a:r>
              <a:rPr lang="nl-NL" sz="1800" noProof="0" dirty="0"/>
              <a:t>Het fronsen wenkbrauwen</a:t>
            </a:r>
          </a:p>
          <a:p>
            <a:pPr marL="171450" lvl="0" indent="-171450">
              <a:buFont typeface="Arial" panose="020B0604020202020204" pitchFamily="34" charset="0"/>
              <a:buChar char="•"/>
            </a:pPr>
            <a:r>
              <a:rPr lang="nl-NL" sz="1800" noProof="0" dirty="0"/>
              <a:t>Het rollen van de ogen</a:t>
            </a:r>
          </a:p>
          <a:p>
            <a:pPr marL="171450" lvl="0" indent="-171450">
              <a:buFont typeface="Arial" panose="020B0604020202020204" pitchFamily="34" charset="0"/>
              <a:buChar char="•"/>
            </a:pPr>
            <a:r>
              <a:rPr lang="nl-NL" sz="1800" noProof="0" dirty="0"/>
              <a:t>…</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De oefening neemt ongeveer 15-20 minuten</a:t>
            </a: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noProof="0" dirty="0"/>
              <a:t>Hopelijk wijzen de antwoorden van de deelnemers op het doel van deze oefeningen: bewust worden van de eigen manier van ervaren en omgaan met boosheid, en in staat zijn die te herkennen. Mensen worden zich bewust dat boosheid iets is waar we allemaal mee te maken hebben.</a:t>
            </a:r>
          </a:p>
          <a:p>
            <a:endParaRPr lang="nl-NL" sz="1800" noProof="0" dirty="0"/>
          </a:p>
          <a:p>
            <a:r>
              <a:rPr lang="nl-NL" sz="1800" noProof="0" dirty="0"/>
              <a:t>Trainer sluit de ijsbreker af door te wijzen op de meest voorkomende antwoorden.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942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het omgaan met boosheid, en biedt een aantal vaardigheden die </a:t>
            </a:r>
            <a:r>
              <a:rPr lang="nl-NL" sz="1800" b="0" i="0" u="none" strike="noStrike" baseline="0">
                <a:solidFill>
                  <a:srgbClr val="000000"/>
                </a:solidFill>
                <a:latin typeface="Calibri" panose="020F0502020204030204" pitchFamily="34" charset="0"/>
              </a:rPr>
              <a:t>jongeren daarbij kunnen </a:t>
            </a:r>
            <a:r>
              <a:rPr lang="nl-NL" sz="1800" b="0" i="0" u="none" strike="noStrike" baseline="0" dirty="0">
                <a:solidFill>
                  <a:srgbClr val="000000"/>
                </a:solidFill>
                <a:latin typeface="Calibri" panose="020F0502020204030204" pitchFamily="34" charset="0"/>
              </a:rPr>
              <a:t>helpen.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 laten een aantal voorbeelden zien van oefeningen. 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 zoveel mogelijk gecombineerd aan jongeren worden gegeven.</a:t>
            </a:r>
          </a:p>
          <a:p>
            <a:endParaRPr lang="nl-NL" baseline="0" noProof="0" dirty="0"/>
          </a:p>
          <a:p>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6</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tweede deel van het programma van vandaag gaan we het hebben over radicalisering. Wat is radicalisering?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1.jpeg"/><Relationship Id="rId7" Type="http://schemas.openxmlformats.org/officeDocument/2006/relationships/diagramColors" Target="../diagrams/colors9.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hyperlink" Target="https://www.traininghermes.eu/" TargetMode="Externa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terratoolkit.eu/download_teachers/" TargetMode="External"/><Relationship Id="rId1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kHszRyuR2Ic?feature=oembed" TargetMode="Externa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Omgaan met boosheid</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jongeren </a:t>
            </a:r>
            <a:br>
              <a:rPr lang="nl-NL" sz="2800" i="1" noProof="0" dirty="0"/>
            </a:br>
            <a:r>
              <a:rPr lang="nl-NL" sz="2800" i="1" noProof="0" dirty="0"/>
              <a:t>te leren omgaan met boosheid</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263A473-615A-4BFC-B222-64DAD3276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73" t="8316" r="15696" b="2692"/>
          <a:stretch/>
        </p:blipFill>
        <p:spPr bwMode="auto">
          <a:xfrm>
            <a:off x="7144928" y="2503482"/>
            <a:ext cx="1673799" cy="233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Extremism in India BY KHALID UMAR - Dialogue Times">
            <a:extLst>
              <a:ext uri="{FF2B5EF4-FFF2-40B4-BE49-F238E27FC236}">
                <a16:creationId xmlns:a16="http://schemas.microsoft.com/office/drawing/2014/main" id="{9598779F-3598-4D83-9C19-B946105AA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39" t="21687" r="8965"/>
          <a:stretch/>
        </p:blipFill>
        <p:spPr bwMode="auto">
          <a:xfrm>
            <a:off x="5340830" y="4233352"/>
            <a:ext cx="1612846" cy="176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hat is Antifa? The anti-fascism movement that's growing ...">
            <a:extLst>
              <a:ext uri="{FF2B5EF4-FFF2-40B4-BE49-F238E27FC236}">
                <a16:creationId xmlns:a16="http://schemas.microsoft.com/office/drawing/2014/main" id="{A67F847C-C640-4571-BEAE-E92468EAA6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2" r="12637" b="7995"/>
          <a:stretch/>
        </p:blipFill>
        <p:spPr bwMode="auto">
          <a:xfrm>
            <a:off x="2934048" y="3046802"/>
            <a:ext cx="2199540" cy="176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ce 2002, Right-wing White Terrorists have Killed More ...">
            <a:extLst>
              <a:ext uri="{FF2B5EF4-FFF2-40B4-BE49-F238E27FC236}">
                <a16:creationId xmlns:a16="http://schemas.microsoft.com/office/drawing/2014/main" id="{11838E0E-F252-4507-BD21-D9F393E107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47"/>
          <a:stretch/>
        </p:blipFill>
        <p:spPr bwMode="auto">
          <a:xfrm>
            <a:off x="435615" y="4237003"/>
            <a:ext cx="2314578" cy="1760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996226" y="5710265"/>
            <a:ext cx="1066800" cy="307777"/>
          </a:xfrm>
          <a:prstGeom prst="rect">
            <a:avLst/>
          </a:prstGeom>
          <a:noFill/>
        </p:spPr>
        <p:txBody>
          <a:bodyPr wrap="square" rtlCol="0">
            <a:spAutoFit/>
          </a:bodyPr>
          <a:lstStyle/>
          <a:p>
            <a:r>
              <a:rPr lang="en-GB" sz="1400" dirty="0" err="1">
                <a:solidFill>
                  <a:schemeClr val="bg1"/>
                </a:solidFill>
              </a:rPr>
              <a:t>Rechts</a:t>
            </a:r>
            <a:endParaRPr lang="en-GB" sz="1400" dirty="0">
              <a:solidFill>
                <a:schemeClr val="bg1"/>
              </a:solidFill>
            </a:endParaRPr>
          </a:p>
        </p:txBody>
      </p:sp>
      <p:sp>
        <p:nvSpPr>
          <p:cNvPr id="14" name="Tekstvak 13">
            <a:extLst>
              <a:ext uri="{FF2B5EF4-FFF2-40B4-BE49-F238E27FC236}">
                <a16:creationId xmlns:a16="http://schemas.microsoft.com/office/drawing/2014/main" id="{4CA36C14-73F4-4196-9354-8E39A2715126}"/>
              </a:ext>
            </a:extLst>
          </p:cNvPr>
          <p:cNvSpPr txBox="1"/>
          <p:nvPr/>
        </p:nvSpPr>
        <p:spPr>
          <a:xfrm>
            <a:off x="3222179" y="4495371"/>
            <a:ext cx="1066800" cy="307777"/>
          </a:xfrm>
          <a:prstGeom prst="rect">
            <a:avLst/>
          </a:prstGeom>
          <a:noFill/>
        </p:spPr>
        <p:txBody>
          <a:bodyPr wrap="square" rtlCol="0">
            <a:spAutoFit/>
          </a:bodyPr>
          <a:lstStyle/>
          <a:p>
            <a:r>
              <a:rPr lang="en-GB" sz="1400" dirty="0">
                <a:solidFill>
                  <a:schemeClr val="bg1"/>
                </a:solidFill>
              </a:rPr>
              <a:t>Links</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6002711" y="5689790"/>
            <a:ext cx="1066800" cy="307777"/>
          </a:xfrm>
          <a:prstGeom prst="rect">
            <a:avLst/>
          </a:prstGeom>
          <a:noFill/>
        </p:spPr>
        <p:txBody>
          <a:bodyPr wrap="square" rtlCol="0">
            <a:spAutoFit/>
          </a:bodyPr>
          <a:lstStyle/>
          <a:p>
            <a:r>
              <a:rPr lang="en-GB" sz="1400" dirty="0" err="1">
                <a:solidFill>
                  <a:schemeClr val="bg1"/>
                </a:solidFill>
              </a:rPr>
              <a:t>Religieus</a:t>
            </a:r>
            <a:endParaRPr lang="en-GB" sz="1400" dirty="0">
              <a:solidFill>
                <a:schemeClr val="bg1"/>
              </a:solidFill>
            </a:endParaRPr>
          </a:p>
        </p:txBody>
      </p:sp>
      <p:sp>
        <p:nvSpPr>
          <p:cNvPr id="16" name="Tekstvak 15">
            <a:extLst>
              <a:ext uri="{FF2B5EF4-FFF2-40B4-BE49-F238E27FC236}">
                <a16:creationId xmlns:a16="http://schemas.microsoft.com/office/drawing/2014/main" id="{1E42CCEB-47B6-4304-8023-D3B37367D9EA}"/>
              </a:ext>
            </a:extLst>
          </p:cNvPr>
          <p:cNvSpPr txBox="1"/>
          <p:nvPr/>
        </p:nvSpPr>
        <p:spPr>
          <a:xfrm>
            <a:off x="7616914" y="4535219"/>
            <a:ext cx="1066800" cy="307777"/>
          </a:xfrm>
          <a:prstGeom prst="rect">
            <a:avLst/>
          </a:prstGeom>
          <a:noFill/>
        </p:spPr>
        <p:txBody>
          <a:bodyPr wrap="square" rtlCol="0">
            <a:spAutoFit/>
          </a:bodyPr>
          <a:lstStyle/>
          <a:p>
            <a:r>
              <a:rPr lang="en-GB" sz="1400" dirty="0">
                <a:solidFill>
                  <a:schemeClr val="bg1"/>
                </a:solidFill>
              </a:rPr>
              <a:t>Single issue</a:t>
            </a:r>
          </a:p>
        </p:txBody>
      </p:sp>
      <p:sp>
        <p:nvSpPr>
          <p:cNvPr id="20" name="Tekstvak 19">
            <a:extLst>
              <a:ext uri="{FF2B5EF4-FFF2-40B4-BE49-F238E27FC236}">
                <a16:creationId xmlns:a16="http://schemas.microsoft.com/office/drawing/2014/main" id="{40968DB3-394C-4D9E-959E-73B6D5FE6BC8}"/>
              </a:ext>
            </a:extLst>
          </p:cNvPr>
          <p:cNvSpPr txBox="1"/>
          <p:nvPr/>
        </p:nvSpPr>
        <p:spPr>
          <a:xfrm>
            <a:off x="459963" y="5957719"/>
            <a:ext cx="2229277" cy="276999"/>
          </a:xfrm>
          <a:prstGeom prst="rect">
            <a:avLst/>
          </a:prstGeom>
          <a:noFill/>
        </p:spPr>
        <p:txBody>
          <a:bodyPr wrap="square">
            <a:spAutoFit/>
          </a:bodyPr>
          <a:lstStyle/>
          <a:p>
            <a:pPr algn="ctr"/>
            <a:r>
              <a:rPr lang="en-GB" sz="1200" dirty="0" err="1"/>
              <a:t>Rechts</a:t>
            </a:r>
            <a:r>
              <a:rPr lang="en-GB" sz="1200" dirty="0"/>
              <a:t>-extremist</a:t>
            </a:r>
          </a:p>
        </p:txBody>
      </p:sp>
      <p:sp>
        <p:nvSpPr>
          <p:cNvPr id="21" name="Tekstvak 20">
            <a:extLst>
              <a:ext uri="{FF2B5EF4-FFF2-40B4-BE49-F238E27FC236}">
                <a16:creationId xmlns:a16="http://schemas.microsoft.com/office/drawing/2014/main" id="{57087CB7-8FDD-4500-957F-0164A0B66FC5}"/>
              </a:ext>
            </a:extLst>
          </p:cNvPr>
          <p:cNvSpPr txBox="1"/>
          <p:nvPr/>
        </p:nvSpPr>
        <p:spPr>
          <a:xfrm>
            <a:off x="2928736" y="4767518"/>
            <a:ext cx="2229277" cy="276999"/>
          </a:xfrm>
          <a:prstGeom prst="rect">
            <a:avLst/>
          </a:prstGeom>
          <a:noFill/>
        </p:spPr>
        <p:txBody>
          <a:bodyPr wrap="square">
            <a:spAutoFit/>
          </a:bodyPr>
          <a:lstStyle/>
          <a:p>
            <a:pPr algn="ctr"/>
            <a:r>
              <a:rPr lang="en-GB" sz="1200" dirty="0"/>
              <a:t>Links-extremist</a:t>
            </a:r>
          </a:p>
        </p:txBody>
      </p:sp>
      <p:sp>
        <p:nvSpPr>
          <p:cNvPr id="22" name="Tekstvak 21">
            <a:extLst>
              <a:ext uri="{FF2B5EF4-FFF2-40B4-BE49-F238E27FC236}">
                <a16:creationId xmlns:a16="http://schemas.microsoft.com/office/drawing/2014/main" id="{12CB4796-CCF6-4A10-8E2D-979BD41D049A}"/>
              </a:ext>
            </a:extLst>
          </p:cNvPr>
          <p:cNvSpPr txBox="1"/>
          <p:nvPr/>
        </p:nvSpPr>
        <p:spPr>
          <a:xfrm>
            <a:off x="5159499" y="5957719"/>
            <a:ext cx="1794178" cy="276999"/>
          </a:xfrm>
          <a:prstGeom prst="rect">
            <a:avLst/>
          </a:prstGeom>
          <a:noFill/>
        </p:spPr>
        <p:txBody>
          <a:bodyPr wrap="square">
            <a:spAutoFit/>
          </a:bodyPr>
          <a:lstStyle/>
          <a:p>
            <a:pPr algn="ctr"/>
            <a:r>
              <a:rPr lang="en-GB" sz="1200" dirty="0" err="1"/>
              <a:t>Hindoe</a:t>
            </a:r>
            <a:r>
              <a:rPr lang="en-GB" sz="1200" dirty="0"/>
              <a:t>-extremist</a:t>
            </a:r>
          </a:p>
        </p:txBody>
      </p:sp>
      <p:sp>
        <p:nvSpPr>
          <p:cNvPr id="23" name="Tekstvak 22">
            <a:extLst>
              <a:ext uri="{FF2B5EF4-FFF2-40B4-BE49-F238E27FC236}">
                <a16:creationId xmlns:a16="http://schemas.microsoft.com/office/drawing/2014/main" id="{887731E8-26E4-483B-9EFB-93A79F31E897}"/>
              </a:ext>
            </a:extLst>
          </p:cNvPr>
          <p:cNvSpPr txBox="1"/>
          <p:nvPr/>
        </p:nvSpPr>
        <p:spPr>
          <a:xfrm>
            <a:off x="7059210" y="4803148"/>
            <a:ext cx="1794178" cy="276999"/>
          </a:xfrm>
          <a:prstGeom prst="rect">
            <a:avLst/>
          </a:prstGeom>
          <a:noFill/>
        </p:spPr>
        <p:txBody>
          <a:bodyPr wrap="square">
            <a:spAutoFit/>
          </a:bodyPr>
          <a:lstStyle/>
          <a:p>
            <a:pPr algn="ctr"/>
            <a:r>
              <a:rPr lang="en-GB" sz="1200" dirty="0"/>
              <a:t>Eco-</a:t>
            </a:r>
            <a:r>
              <a:rPr lang="en-GB" sz="1200" dirty="0" err="1"/>
              <a:t>activisten</a:t>
            </a:r>
            <a:endParaRPr lang="en-GB" sz="1200" dirty="0"/>
          </a:p>
        </p:txBody>
      </p:sp>
      <p:sp>
        <p:nvSpPr>
          <p:cNvPr id="17" name="Tekstvak 16">
            <a:extLst>
              <a:ext uri="{FF2B5EF4-FFF2-40B4-BE49-F238E27FC236}">
                <a16:creationId xmlns:a16="http://schemas.microsoft.com/office/drawing/2014/main" id="{B4C1CECD-6695-4B40-8B10-F42AC2B11FAA}"/>
              </a:ext>
            </a:extLst>
          </p:cNvPr>
          <p:cNvSpPr txBox="1"/>
          <p:nvPr/>
        </p:nvSpPr>
        <p:spPr>
          <a:xfrm>
            <a:off x="424729" y="6269502"/>
            <a:ext cx="2314578" cy="215444"/>
          </a:xfrm>
          <a:prstGeom prst="rect">
            <a:avLst/>
          </a:prstGeom>
          <a:noFill/>
        </p:spPr>
        <p:txBody>
          <a:bodyPr wrap="square">
            <a:spAutoFit/>
          </a:bodyPr>
          <a:lstStyle/>
          <a:p>
            <a:pPr algn="ctr"/>
            <a:r>
              <a:rPr lang="en-GB" sz="800" dirty="0">
                <a:solidFill>
                  <a:schemeClr val="tx1">
                    <a:lumMod val="50000"/>
                    <a:lumOff val="50000"/>
                  </a:schemeClr>
                </a:solidFill>
              </a:rPr>
              <a:t>www.juancole.com</a:t>
            </a:r>
            <a:endParaRPr lang="nl-NL" sz="800" dirty="0">
              <a:solidFill>
                <a:schemeClr val="tx1">
                  <a:lumMod val="50000"/>
                  <a:lumOff val="50000"/>
                </a:schemeClr>
              </a:solidFill>
            </a:endParaRPr>
          </a:p>
        </p:txBody>
      </p:sp>
      <p:sp>
        <p:nvSpPr>
          <p:cNvPr id="19" name="Tekstvak 18">
            <a:extLst>
              <a:ext uri="{FF2B5EF4-FFF2-40B4-BE49-F238E27FC236}">
                <a16:creationId xmlns:a16="http://schemas.microsoft.com/office/drawing/2014/main" id="{91A1CFED-0BBE-4886-A597-F344912F8E90}"/>
              </a:ext>
            </a:extLst>
          </p:cNvPr>
          <p:cNvSpPr txBox="1"/>
          <p:nvPr/>
        </p:nvSpPr>
        <p:spPr>
          <a:xfrm>
            <a:off x="2862331" y="6223163"/>
            <a:ext cx="2314578" cy="215444"/>
          </a:xfrm>
          <a:prstGeom prst="rect">
            <a:avLst/>
          </a:prstGeom>
          <a:noFill/>
        </p:spPr>
        <p:txBody>
          <a:bodyPr wrap="square">
            <a:spAutoFit/>
          </a:bodyPr>
          <a:lstStyle/>
          <a:p>
            <a:pPr algn="ctr"/>
            <a:r>
              <a:rPr lang="en-GB" sz="800" dirty="0">
                <a:solidFill>
                  <a:schemeClr val="tx1">
                    <a:lumMod val="50000"/>
                    <a:lumOff val="50000"/>
                  </a:schemeClr>
                </a:solidFill>
              </a:rPr>
              <a:t>www.metro.co.uk</a:t>
            </a:r>
            <a:endParaRPr lang="nl-NL" sz="800" dirty="0">
              <a:solidFill>
                <a:schemeClr val="tx1">
                  <a:lumMod val="50000"/>
                  <a:lumOff val="50000"/>
                </a:schemeClr>
              </a:solidFill>
            </a:endParaRPr>
          </a:p>
        </p:txBody>
      </p:sp>
      <p:sp>
        <p:nvSpPr>
          <p:cNvPr id="24" name="Tekstvak 23">
            <a:extLst>
              <a:ext uri="{FF2B5EF4-FFF2-40B4-BE49-F238E27FC236}">
                <a16:creationId xmlns:a16="http://schemas.microsoft.com/office/drawing/2014/main" id="{59B81F56-E446-44FD-B75E-E30669ACD95A}"/>
              </a:ext>
            </a:extLst>
          </p:cNvPr>
          <p:cNvSpPr txBox="1"/>
          <p:nvPr/>
        </p:nvSpPr>
        <p:spPr>
          <a:xfrm>
            <a:off x="4989964" y="6246369"/>
            <a:ext cx="2314578" cy="215444"/>
          </a:xfrm>
          <a:prstGeom prst="rect">
            <a:avLst/>
          </a:prstGeom>
          <a:noFill/>
        </p:spPr>
        <p:txBody>
          <a:bodyPr wrap="square">
            <a:spAutoFit/>
          </a:bodyPr>
          <a:lstStyle/>
          <a:p>
            <a:pPr algn="ctr"/>
            <a:r>
              <a:rPr lang="en-GB" sz="800" dirty="0">
                <a:solidFill>
                  <a:schemeClr val="tx1">
                    <a:lumMod val="50000"/>
                    <a:lumOff val="50000"/>
                  </a:schemeClr>
                </a:solidFill>
              </a:rPr>
              <a:t>www.dialoguetimes.com</a:t>
            </a:r>
            <a:endParaRPr lang="nl-NL" sz="800" dirty="0">
              <a:solidFill>
                <a:schemeClr val="tx1">
                  <a:lumMod val="50000"/>
                  <a:lumOff val="50000"/>
                </a:schemeClr>
              </a:solidFill>
            </a:endParaRPr>
          </a:p>
        </p:txBody>
      </p:sp>
      <p:sp>
        <p:nvSpPr>
          <p:cNvPr id="25" name="Tekstvak 24">
            <a:extLst>
              <a:ext uri="{FF2B5EF4-FFF2-40B4-BE49-F238E27FC236}">
                <a16:creationId xmlns:a16="http://schemas.microsoft.com/office/drawing/2014/main" id="{FB90DE03-8C9A-40E6-BA9D-C970C18513DD}"/>
              </a:ext>
            </a:extLst>
          </p:cNvPr>
          <p:cNvSpPr txBox="1"/>
          <p:nvPr/>
        </p:nvSpPr>
        <p:spPr>
          <a:xfrm>
            <a:off x="6799010" y="6194667"/>
            <a:ext cx="2314578" cy="215444"/>
          </a:xfrm>
          <a:prstGeom prst="rect">
            <a:avLst/>
          </a:prstGeom>
          <a:noFill/>
        </p:spPr>
        <p:txBody>
          <a:bodyPr wrap="square">
            <a:spAutoFit/>
          </a:bodyPr>
          <a:lstStyle/>
          <a:p>
            <a:pPr algn="ctr"/>
            <a:r>
              <a:rPr lang="en-GB" sz="800" dirty="0">
                <a:solidFill>
                  <a:schemeClr val="tx1">
                    <a:lumMod val="50000"/>
                    <a:lumOff val="50000"/>
                  </a:schemeClr>
                </a:solidFill>
              </a:rPr>
              <a:t>www.treehugger.com</a:t>
            </a:r>
            <a:endParaRPr lang="nl-NL" sz="800" dirty="0">
              <a:solidFill>
                <a:schemeClr val="tx1">
                  <a:lumMod val="50000"/>
                  <a:lumOff val="50000"/>
                </a:schemeClr>
              </a:solidFill>
            </a:endParaRPr>
          </a:p>
        </p:txBody>
      </p:sp>
      <p:sp>
        <p:nvSpPr>
          <p:cNvPr id="26" name="Текстово поле 6">
            <a:extLst>
              <a:ext uri="{FF2B5EF4-FFF2-40B4-BE49-F238E27FC236}">
                <a16:creationId xmlns:a16="http://schemas.microsoft.com/office/drawing/2014/main" id="{A02C4AA0-9DB6-48BB-80B7-52672345EA2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49460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2E1E54CA-4021-495B-B6FB-1B37929477B2}"/>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19</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i="1" noProof="0" dirty="0"/>
              <a:t>Push</a:t>
            </a:r>
            <a:r>
              <a:rPr lang="nl-NL" noProof="0" dirty="0"/>
              <a:t>, </a:t>
            </a:r>
            <a:r>
              <a:rPr lang="nl-NL" i="1" noProof="0" dirty="0"/>
              <a:t>Pull</a:t>
            </a:r>
            <a:r>
              <a:rPr lang="nl-NL" noProof="0" dirty="0"/>
              <a:t>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a:t>
            </a:r>
            <a:r>
              <a:rPr lang="en-US" sz="1600" b="0" i="1" u="none" strike="noStrike" baseline="0" dirty="0"/>
              <a:t>push</a:t>
            </a:r>
            <a:r>
              <a:rPr lang="en-US" sz="1600" b="0" i="0" u="none" strike="noStrike" baseline="0" dirty="0"/>
              <a:t>, </a:t>
            </a:r>
            <a:r>
              <a:rPr lang="en-US" sz="1600" b="0" i="1" u="none" strike="noStrike" baseline="0" dirty="0"/>
              <a:t>pull</a:t>
            </a:r>
            <a:r>
              <a:rPr lang="en-US" sz="1600" b="0" i="0" u="none" strike="noStrike" baseline="0" dirty="0"/>
              <a:t>,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2126592102"/>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296656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et al.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Ovaal 37">
            <a:extLst>
              <a:ext uri="{FF2B5EF4-FFF2-40B4-BE49-F238E27FC236}">
                <a16:creationId xmlns:a16="http://schemas.microsoft.com/office/drawing/2014/main" id="{8092B5FC-E224-4596-B02B-23627F76D657}"/>
              </a:ext>
            </a:extLst>
          </p:cNvPr>
          <p:cNvSpPr/>
          <p:nvPr/>
        </p:nvSpPr>
        <p:spPr>
          <a:xfrm>
            <a:off x="2004766" y="5343161"/>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4" grpId="0"/>
      <p:bldP spid="34" grpId="1"/>
      <p:bldP spid="35" grpId="0"/>
      <p:bldP spid="35" grpId="1"/>
      <p:bldP spid="37" grpId="0"/>
      <p:bldP spid="37" grpId="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nl-NL" noProof="0" dirty="0"/>
              <a:t>3. Boosheid</a:t>
            </a:r>
          </a:p>
        </p:txBody>
      </p:sp>
      <p:sp>
        <p:nvSpPr>
          <p:cNvPr id="10" name="Текстово поле 11">
            <a:extLst>
              <a:ext uri="{FF2B5EF4-FFF2-40B4-BE49-F238E27FC236}">
                <a16:creationId xmlns:a16="http://schemas.microsoft.com/office/drawing/2014/main" id="{49C0FBF7-34B1-458E-8F44-5DE2959D064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3</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12" name="Tekstvak 11">
            <a:extLst>
              <a:ext uri="{FF2B5EF4-FFF2-40B4-BE49-F238E27FC236}">
                <a16:creationId xmlns:a16="http://schemas.microsoft.com/office/drawing/2014/main" id="{6138EE5A-58E6-4DAE-881D-EFB46B334DE1}"/>
              </a:ext>
            </a:extLst>
          </p:cNvPr>
          <p:cNvSpPr txBox="1"/>
          <p:nvPr/>
        </p:nvSpPr>
        <p:spPr>
          <a:xfrm>
            <a:off x="685800" y="2533370"/>
            <a:ext cx="4572000" cy="2472665"/>
          </a:xfrm>
          <a:prstGeom prst="rect">
            <a:avLst/>
          </a:prstGeom>
          <a:noFill/>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Bekijk de stellingen</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Welke (delen) vind je relevant?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nl-NL" sz="24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Bespreek in tweetallen</a:t>
            </a:r>
          </a:p>
        </p:txBody>
      </p:sp>
    </p:spTree>
    <p:extLst>
      <p:ext uri="{BB962C8B-B14F-4D97-AF65-F5344CB8AC3E}">
        <p14:creationId xmlns:p14="http://schemas.microsoft.com/office/powerpoint/2010/main" val="36336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nl-NL" noProof="0" dirty="0"/>
              <a:t>Boosheid</a:t>
            </a:r>
          </a:p>
        </p:txBody>
      </p:sp>
      <p:sp>
        <p:nvSpPr>
          <p:cNvPr id="8" name="TextBox 5">
            <a:extLst>
              <a:ext uri="{FF2B5EF4-FFF2-40B4-BE49-F238E27FC236}">
                <a16:creationId xmlns:a16="http://schemas.microsoft.com/office/drawing/2014/main" id="{296B0811-0AFC-4209-AF20-8FA9DCBD406A}"/>
              </a:ext>
            </a:extLst>
          </p:cNvPr>
          <p:cNvSpPr txBox="1"/>
          <p:nvPr/>
        </p:nvSpPr>
        <p:spPr>
          <a:xfrm>
            <a:off x="3083260" y="5815134"/>
            <a:ext cx="252028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1" u="none" strike="noStrike" kern="1200" cap="none" spc="0" normalizeH="0" baseline="0" noProof="0" dirty="0">
                <a:ln>
                  <a:noFill/>
                </a:ln>
                <a:solidFill>
                  <a:prstClr val="white">
                    <a:lumMod val="50000"/>
                  </a:prstClr>
                </a:solidFill>
                <a:effectLst/>
                <a:uLnTx/>
                <a:uFillTx/>
                <a:latin typeface="Calibri"/>
                <a:ea typeface="+mn-ea"/>
                <a:cs typeface="+mn-cs"/>
              </a:rPr>
              <a:t>Bron: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1371600" y="2423082"/>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2286000" y="1459102"/>
            <a:ext cx="4572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‘Try to understand why they are angry and try to challenge this anger.’</a:t>
            </a:r>
            <a:endParaRPr kumimoji="0" lang="en-US" altLang="en-US" sz="1500" b="0" i="1"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B6B8F62-C08F-46B1-8D9F-22490C8FFD02}"/>
              </a:ext>
            </a:extLst>
          </p:cNvPr>
          <p:cNvSpPr>
            <a:spLocks noChangeArrowheads="1"/>
          </p:cNvSpPr>
          <p:nvPr/>
        </p:nvSpPr>
        <p:spPr bwMode="auto">
          <a:xfrm>
            <a:off x="2286000" y="6133216"/>
            <a:ext cx="4114800" cy="44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00"/>
                </a:solidFill>
                <a:effectLst/>
                <a:uLnTx/>
                <a:uFillTx/>
                <a:latin typeface="Open Sans"/>
                <a:ea typeface="+mn-ea"/>
                <a:cs typeface="+mn-cs"/>
              </a:rPr>
              <a:t>Sören</a:t>
            </a:r>
            <a:r>
              <a:rPr kumimoji="0" lang="en-US" altLang="en-US" sz="1500" b="1" i="0" u="none" strike="noStrike" kern="1200" cap="none" spc="0" normalizeH="0" baseline="0" noProof="0" dirty="0">
                <a:ln>
                  <a:noFill/>
                </a:ln>
                <a:solidFill>
                  <a:srgbClr val="000000"/>
                </a:solidFill>
                <a:effectLst/>
                <a:uLnTx/>
                <a:uFillTx/>
                <a:latin typeface="Open Sans"/>
                <a:ea typeface="+mn-ea"/>
                <a:cs typeface="+mn-cs"/>
              </a:rPr>
              <a:t> </a:t>
            </a:r>
            <a:r>
              <a:rPr kumimoji="0" lang="en-US" altLang="en-US" sz="1500" b="1" i="0" u="none" strike="noStrike" kern="1200" cap="none" spc="0" normalizeH="0" baseline="0" noProof="0" dirty="0" err="1">
                <a:ln>
                  <a:noFill/>
                </a:ln>
                <a:solidFill>
                  <a:srgbClr val="000000"/>
                </a:solidFill>
                <a:effectLst/>
                <a:uLnTx/>
                <a:uFillTx/>
                <a:latin typeface="Open Sans"/>
                <a:ea typeface="+mn-ea"/>
                <a:cs typeface="+mn-cs"/>
              </a:rPr>
              <a:t>Lerche</a:t>
            </a:r>
            <a:r>
              <a:rPr kumimoji="0" lang="en-US" altLang="en-US" sz="1500" b="1" i="0" u="none" strike="noStrike" kern="1200" cap="none" spc="0" normalizeH="0" baseline="0" noProof="0" dirty="0">
                <a:ln>
                  <a:noFill/>
                </a:ln>
                <a:solidFill>
                  <a:srgbClr val="000000"/>
                </a:solidFill>
                <a:effectLst/>
                <a:uLnTx/>
                <a:uFillTx/>
                <a:latin typeface="Open Sans"/>
                <a:ea typeface="+mn-ea"/>
                <a:cs typeface="+mn-cs"/>
              </a:rPr>
              <a:t>, </a:t>
            </a:r>
            <a:r>
              <a:rPr kumimoji="0" lang="en-US" altLang="en-US" sz="1500" b="1" i="0" u="none" strike="noStrike" kern="1200" cap="none" spc="0" normalizeH="0" baseline="0" noProof="0" dirty="0" err="1">
                <a:ln>
                  <a:noFill/>
                </a:ln>
                <a:solidFill>
                  <a:srgbClr val="000000"/>
                </a:solidFill>
                <a:effectLst/>
                <a:uLnTx/>
                <a:uFillTx/>
                <a:latin typeface="Open Sans"/>
                <a:ea typeface="+mn-ea"/>
                <a:cs typeface="+mn-cs"/>
              </a:rPr>
              <a:t>voormalig</a:t>
            </a:r>
            <a:r>
              <a:rPr kumimoji="0" lang="en-US" altLang="en-US" sz="1500" b="1" i="0" u="none" strike="noStrike" kern="1200" cap="none" spc="0" normalizeH="0" baseline="0" noProof="0" dirty="0">
                <a:ln>
                  <a:noFill/>
                </a:ln>
                <a:solidFill>
                  <a:srgbClr val="000000"/>
                </a:solidFill>
                <a:effectLst/>
                <a:uLnTx/>
                <a:uFillTx/>
                <a:latin typeface="Open Sans"/>
                <a:ea typeface="+mn-ea"/>
                <a:cs typeface="+mn-cs"/>
              </a:rPr>
              <a:t> links-extremist</a:t>
            </a:r>
            <a:br>
              <a:rPr kumimoji="0" lang="en-US" altLang="en-US" sz="1500" b="0" i="0" u="none" strike="noStrike" kern="1200" cap="none" spc="0" normalizeH="0" baseline="0" noProof="0" dirty="0">
                <a:ln>
                  <a:noFill/>
                </a:ln>
                <a:solidFill>
                  <a:srgbClr val="000000"/>
                </a:solidFill>
                <a:effectLst/>
                <a:uLnTx/>
                <a:uFillTx/>
                <a:latin typeface="Open Sans"/>
                <a:ea typeface="+mn-ea"/>
                <a:cs typeface="+mn-cs"/>
              </a:rPr>
            </a:br>
            <a:r>
              <a:rPr kumimoji="0" lang="en-US" altLang="en-US" sz="1400" b="0" i="1" u="none" strike="noStrike" kern="1200" cap="none" spc="0" normalizeH="0" baseline="0" noProof="0" dirty="0">
                <a:ln>
                  <a:noFill/>
                </a:ln>
                <a:solidFill>
                  <a:srgbClr val="000000"/>
                </a:solidFill>
                <a:effectLst/>
                <a:uLnTx/>
                <a:uFillTx/>
                <a:latin typeface="Open Sans"/>
                <a:ea typeface="+mn-ea"/>
                <a:cs typeface="+mn-cs"/>
              </a:rPr>
              <a:t>Exit Manager at </a:t>
            </a:r>
            <a:r>
              <a:rPr kumimoji="0" lang="en-US" altLang="en-US" sz="1400" b="0" i="1" u="none" strike="noStrike" kern="1200" cap="none" spc="0" normalizeH="0" baseline="0" noProof="0" dirty="0" err="1">
                <a:ln>
                  <a:noFill/>
                </a:ln>
                <a:solidFill>
                  <a:srgbClr val="000000"/>
                </a:solidFill>
                <a:effectLst/>
                <a:uLnTx/>
                <a:uFillTx/>
                <a:latin typeface="Open Sans"/>
                <a:ea typeface="+mn-ea"/>
                <a:cs typeface="+mn-cs"/>
              </a:rPr>
              <a:t>Fryshuset</a:t>
            </a:r>
            <a:r>
              <a:rPr kumimoji="0" lang="en-US" altLang="en-US" sz="1400" b="0" i="1" u="none" strike="noStrike" kern="1200" cap="none" spc="0" normalizeH="0" baseline="0" noProof="0" dirty="0">
                <a:ln>
                  <a:noFill/>
                </a:ln>
                <a:solidFill>
                  <a:srgbClr val="000000"/>
                </a:solidFill>
                <a:effectLst/>
                <a:uLnTx/>
                <a:uFillTx/>
                <a:latin typeface="Open Sans"/>
                <a:ea typeface="+mn-ea"/>
                <a:cs typeface="+mn-cs"/>
              </a:rPr>
              <a:t>, DK</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Текстово поле 11">
            <a:extLst>
              <a:ext uri="{FF2B5EF4-FFF2-40B4-BE49-F238E27FC236}">
                <a16:creationId xmlns:a16="http://schemas.microsoft.com/office/drawing/2014/main" id="{49C0FBF7-34B1-458E-8F44-5DE2959D064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3</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0001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nl-NL" sz="1200" b="0" i="0" u="none" strike="noStrike" kern="1200" cap="none" spc="0" normalizeH="0" baseline="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a:ln>
                <a:noFill/>
              </a:ln>
              <a:solidFill>
                <a:srgbClr val="0770B1"/>
              </a:solidFill>
              <a:effectLst/>
              <a:uLnTx/>
              <a:uFillTx/>
              <a:latin typeface="Calibri"/>
              <a:ea typeface="+mn-ea"/>
              <a:cs typeface="+mn-cs"/>
            </a:endParaRPr>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nl-NL"/>
              <a:t>Boosheid en radicalisering</a:t>
            </a:r>
          </a:p>
        </p:txBody>
      </p:sp>
      <p:sp>
        <p:nvSpPr>
          <p:cNvPr id="15"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1" u="none" strike="noStrike" kern="1200" cap="none" spc="0" normalizeH="0" baseline="0">
                <a:ln>
                  <a:noFill/>
                </a:ln>
                <a:solidFill>
                  <a:prstClr val="white">
                    <a:lumMod val="50000"/>
                  </a:prstClr>
                </a:solidFill>
                <a:effectLst/>
                <a:uLnTx/>
                <a:uFillTx/>
                <a:latin typeface="Calibri"/>
                <a:ea typeface="+mn-ea"/>
                <a:cs typeface="+mn-cs"/>
              </a:rPr>
              <a:t>Bron: Van den Bos (2019)</a:t>
            </a:r>
          </a:p>
        </p:txBody>
      </p:sp>
      <p:sp>
        <p:nvSpPr>
          <p:cNvPr id="16" name="Rechthoek: afgeronde hoeken 15">
            <a:extLst>
              <a:ext uri="{FF2B5EF4-FFF2-40B4-BE49-F238E27FC236}">
                <a16:creationId xmlns:a16="http://schemas.microsoft.com/office/drawing/2014/main" id="{A0AE175C-9A37-43D0-B331-1096CE95F062}"/>
              </a:ext>
            </a:extLst>
          </p:cNvPr>
          <p:cNvSpPr/>
          <p:nvPr/>
        </p:nvSpPr>
        <p:spPr>
          <a:xfrm>
            <a:off x="609600" y="3708400"/>
            <a:ext cx="2280921" cy="7620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a:ln>
                  <a:noFill/>
                </a:ln>
                <a:solidFill>
                  <a:prstClr val="white"/>
                </a:solidFill>
                <a:effectLst/>
                <a:uLnTx/>
                <a:uFillTx/>
                <a:latin typeface="Calibri"/>
                <a:ea typeface="+mn-ea"/>
                <a:cs typeface="+mn-cs"/>
              </a:rPr>
              <a:t>Ervaren onrechtvaardigheid</a:t>
            </a:r>
          </a:p>
        </p:txBody>
      </p:sp>
      <p:sp>
        <p:nvSpPr>
          <p:cNvPr id="17" name="Rechthoek: afgeronde hoeken 16">
            <a:extLst>
              <a:ext uri="{FF2B5EF4-FFF2-40B4-BE49-F238E27FC236}">
                <a16:creationId xmlns:a16="http://schemas.microsoft.com/office/drawing/2014/main" id="{EDC9B2A9-77E9-4A45-90E3-28D14158E249}"/>
              </a:ext>
            </a:extLst>
          </p:cNvPr>
          <p:cNvSpPr/>
          <p:nvPr/>
        </p:nvSpPr>
        <p:spPr>
          <a:xfrm>
            <a:off x="6553200" y="3708400"/>
            <a:ext cx="1671320" cy="7620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a:ln>
                  <a:noFill/>
                </a:ln>
                <a:solidFill>
                  <a:prstClr val="white"/>
                </a:solidFill>
                <a:effectLst/>
                <a:uLnTx/>
                <a:uFillTx/>
                <a:latin typeface="Calibri"/>
                <a:ea typeface="+mn-ea"/>
                <a:cs typeface="+mn-cs"/>
              </a:rPr>
              <a:t>Radicalisering</a:t>
            </a:r>
          </a:p>
        </p:txBody>
      </p:sp>
      <p:sp>
        <p:nvSpPr>
          <p:cNvPr id="18" name="Pijl: rechts 17">
            <a:extLst>
              <a:ext uri="{FF2B5EF4-FFF2-40B4-BE49-F238E27FC236}">
                <a16:creationId xmlns:a16="http://schemas.microsoft.com/office/drawing/2014/main" id="{5AA5D4C5-CAD2-4A7C-B781-1FD47459B094}"/>
              </a:ext>
            </a:extLst>
          </p:cNvPr>
          <p:cNvSpPr/>
          <p:nvPr/>
        </p:nvSpPr>
        <p:spPr>
          <a:xfrm>
            <a:off x="3124199" y="3708400"/>
            <a:ext cx="3281679" cy="685800"/>
          </a:xfrm>
          <a:prstGeom prst="rightArrow">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a:ln>
                  <a:noFill/>
                </a:ln>
                <a:solidFill>
                  <a:prstClr val="white"/>
                </a:solidFill>
                <a:effectLst/>
                <a:uLnTx/>
                <a:uFillTx/>
                <a:latin typeface="Calibri"/>
                <a:ea typeface="+mn-ea"/>
                <a:cs typeface="+mn-cs"/>
              </a:rPr>
              <a:t>Boosheid</a:t>
            </a:r>
          </a:p>
        </p:txBody>
      </p:sp>
      <p:sp>
        <p:nvSpPr>
          <p:cNvPr id="19" name="Pijl: rechts 18">
            <a:extLst>
              <a:ext uri="{FF2B5EF4-FFF2-40B4-BE49-F238E27FC236}">
                <a16:creationId xmlns:a16="http://schemas.microsoft.com/office/drawing/2014/main" id="{283C0F44-21A8-473C-BD13-E07570AED1B7}"/>
              </a:ext>
            </a:extLst>
          </p:cNvPr>
          <p:cNvSpPr/>
          <p:nvPr/>
        </p:nvSpPr>
        <p:spPr>
          <a:xfrm rot="5400000">
            <a:off x="4305300" y="3390900"/>
            <a:ext cx="685800" cy="15240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a:ln>
                <a:noFill/>
              </a:ln>
              <a:solidFill>
                <a:prstClr val="black"/>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897F3FE5-6AF4-45BF-9003-CFF65FD105A6}"/>
              </a:ext>
            </a:extLst>
          </p:cNvPr>
          <p:cNvSpPr/>
          <p:nvPr/>
        </p:nvSpPr>
        <p:spPr>
          <a:xfrm rot="16200000">
            <a:off x="4305300" y="4558030"/>
            <a:ext cx="685800" cy="15240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a:ln>
                <a:noFill/>
              </a:ln>
              <a:solidFill>
                <a:prstClr val="black"/>
              </a:solidFill>
              <a:effectLst/>
              <a:uLnTx/>
              <a:uFillTx/>
              <a:latin typeface="Calibri"/>
              <a:ea typeface="+mn-ea"/>
              <a:cs typeface="+mn-cs"/>
            </a:endParaRPr>
          </a:p>
        </p:txBody>
      </p:sp>
      <p:sp>
        <p:nvSpPr>
          <p:cNvPr id="21" name="Rechthoek: afgeronde hoeken 20">
            <a:extLst>
              <a:ext uri="{FF2B5EF4-FFF2-40B4-BE49-F238E27FC236}">
                <a16:creationId xmlns:a16="http://schemas.microsoft.com/office/drawing/2014/main" id="{BC5CB215-1C44-468D-AB39-53D79AE14386}"/>
              </a:ext>
            </a:extLst>
          </p:cNvPr>
          <p:cNvSpPr/>
          <p:nvPr/>
        </p:nvSpPr>
        <p:spPr>
          <a:xfrm>
            <a:off x="3657600" y="5041899"/>
            <a:ext cx="2133600" cy="685800"/>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a:ln>
                  <a:noFill/>
                </a:ln>
                <a:solidFill>
                  <a:prstClr val="black"/>
                </a:solidFill>
                <a:effectLst/>
                <a:uLnTx/>
                <a:uFillTx/>
                <a:latin typeface="Calibri"/>
                <a:ea typeface="+mn-ea"/>
                <a:cs typeface="+mn-cs"/>
              </a:rPr>
              <a:t>Onvoldoende impulsbeheersing</a:t>
            </a:r>
          </a:p>
        </p:txBody>
      </p:sp>
      <p:sp>
        <p:nvSpPr>
          <p:cNvPr id="22" name="Rechthoek: afgeronde hoeken 21">
            <a:extLst>
              <a:ext uri="{FF2B5EF4-FFF2-40B4-BE49-F238E27FC236}">
                <a16:creationId xmlns:a16="http://schemas.microsoft.com/office/drawing/2014/main" id="{972DEC54-0589-4F3D-8767-181C9B1E7503}"/>
              </a:ext>
            </a:extLst>
          </p:cNvPr>
          <p:cNvSpPr/>
          <p:nvPr/>
        </p:nvSpPr>
        <p:spPr>
          <a:xfrm>
            <a:off x="3886200" y="2355851"/>
            <a:ext cx="1524000" cy="685800"/>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a:ln>
                  <a:noFill/>
                </a:ln>
                <a:solidFill>
                  <a:prstClr val="black"/>
                </a:solidFill>
                <a:effectLst/>
                <a:uLnTx/>
                <a:uFillTx/>
                <a:latin typeface="Calibri"/>
                <a:ea typeface="+mn-ea"/>
                <a:cs typeface="+mn-cs"/>
              </a:rPr>
              <a:t>Onzekerheid</a:t>
            </a:r>
          </a:p>
        </p:txBody>
      </p:sp>
      <p:sp>
        <p:nvSpPr>
          <p:cNvPr id="23" name="Текстово поле 11">
            <a:extLst>
              <a:ext uri="{FF2B5EF4-FFF2-40B4-BE49-F238E27FC236}">
                <a16:creationId xmlns:a16="http://schemas.microsoft.com/office/drawing/2014/main" id="{63742B04-F108-47B9-AEC0-DABDC7C1F5F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a:ln>
                  <a:noFill/>
                </a:ln>
                <a:solidFill>
                  <a:srgbClr val="6BB1C9">
                    <a:lumMod val="75000"/>
                  </a:srgbClr>
                </a:solidFill>
                <a:effectLst/>
                <a:uLnTx/>
                <a:uFillTx/>
                <a:latin typeface="Calibri"/>
                <a:ea typeface="+mn-ea"/>
                <a:cs typeface="+mn-cs"/>
              </a:rPr>
              <a:t>3</a:t>
            </a: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nl-NL" noProof="0" dirty="0"/>
              <a:t>Boosheid</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859613"/>
            <a:ext cx="280396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Primaire</a:t>
            </a: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en</a:t>
            </a: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b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en-US" sz="2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secondaire</a:t>
            </a: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emotie</a:t>
            </a: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endParaRPr kumimoji="0" lang="en-GB"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Box 5">
            <a:extLst>
              <a:ext uri="{FF2B5EF4-FFF2-40B4-BE49-F238E27FC236}">
                <a16:creationId xmlns:a16="http://schemas.microsoft.com/office/drawing/2014/main" id="{C0A83567-1C15-450C-B5A8-EB2F2C10B423}"/>
              </a:ext>
            </a:extLst>
          </p:cNvPr>
          <p:cNvSpPr txBox="1"/>
          <p:nvPr/>
        </p:nvSpPr>
        <p:spPr>
          <a:xfrm>
            <a:off x="4056857" y="6292695"/>
            <a:ext cx="499268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Gebaseerd op: https://www.gottman.com/blog/the-boosheid-iceberg/</a:t>
            </a:r>
            <a:endParaRPr kumimoji="0" lang="en-GB"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Текстово поле 11">
            <a:extLst>
              <a:ext uri="{FF2B5EF4-FFF2-40B4-BE49-F238E27FC236}">
                <a16:creationId xmlns:a16="http://schemas.microsoft.com/office/drawing/2014/main" id="{74770188-B5A4-4D22-901C-E8735054181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3</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C45F4877-DC9D-4535-B89B-07CDA65D0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700" y="1143000"/>
            <a:ext cx="3949069" cy="5117866"/>
          </a:xfrm>
          <a:prstGeom prst="rect">
            <a:avLst/>
          </a:prstGeom>
        </p:spPr>
      </p:pic>
    </p:spTree>
    <p:extLst>
      <p:ext uri="{BB962C8B-B14F-4D97-AF65-F5344CB8AC3E}">
        <p14:creationId xmlns:p14="http://schemas.microsoft.com/office/powerpoint/2010/main" val="28748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004918771"/>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nl-NL" noProof="0" dirty="0"/>
              <a:t>Boosheid</a:t>
            </a:r>
          </a:p>
        </p:txBody>
      </p:sp>
      <p:sp>
        <p:nvSpPr>
          <p:cNvPr id="7" name="Текстово поле 11">
            <a:extLst>
              <a:ext uri="{FF2B5EF4-FFF2-40B4-BE49-F238E27FC236}">
                <a16:creationId xmlns:a16="http://schemas.microsoft.com/office/drawing/2014/main" id="{D68C0F35-CFE2-4F1A-B58E-617947C6A24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3</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6932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lstStyle/>
          <a:p>
            <a:pPr marL="0" indent="0">
              <a:buNone/>
            </a:pPr>
            <a:endParaRPr lang="nl-NL" sz="2000" b="1" noProof="0" dirty="0">
              <a:solidFill>
                <a:schemeClr val="tx1">
                  <a:lumMod val="75000"/>
                  <a:lumOff val="25000"/>
                </a:schemeClr>
              </a:solidFill>
            </a:endParaRPr>
          </a:p>
          <a:p>
            <a:pPr marL="0" indent="0">
              <a:buNone/>
            </a:pPr>
            <a:r>
              <a:rPr lang="nl-NL" sz="2000" b="1" noProof="0" dirty="0">
                <a:solidFill>
                  <a:schemeClr val="tx1">
                    <a:lumMod val="75000"/>
                    <a:lumOff val="25000"/>
                  </a:schemeClr>
                </a:solidFill>
              </a:rPr>
              <a:t>Emotiewiel</a:t>
            </a:r>
          </a:p>
          <a:p>
            <a:pPr marL="0" indent="0">
              <a:buNone/>
            </a:pPr>
            <a:r>
              <a:rPr lang="nl-NL" sz="1050" noProof="0" dirty="0">
                <a:solidFill>
                  <a:schemeClr val="tx1">
                    <a:lumMod val="75000"/>
                    <a:lumOff val="25000"/>
                  </a:schemeClr>
                </a:solidFill>
              </a:rPr>
              <a:t>(Robert </a:t>
            </a:r>
            <a:r>
              <a:rPr lang="nl-NL" sz="1050" noProof="0" dirty="0" err="1">
                <a:solidFill>
                  <a:schemeClr val="tx1">
                    <a:lumMod val="75000"/>
                    <a:lumOff val="25000"/>
                  </a:schemeClr>
                </a:solidFill>
              </a:rPr>
              <a:t>Plutchik</a:t>
            </a:r>
            <a:r>
              <a:rPr lang="nl-NL" sz="1050" noProof="0" dirty="0">
                <a:solidFill>
                  <a:schemeClr val="tx1">
                    <a:lumMod val="75000"/>
                    <a:lumOff val="25000"/>
                  </a:schemeClr>
                </a:solidFill>
              </a:rPr>
              <a:t>, 1980)</a:t>
            </a:r>
          </a:p>
          <a:p>
            <a:pPr marL="0" indent="0">
              <a:buNone/>
            </a:pPr>
            <a:endParaRPr lang="nl-NL" sz="1050" noProof="0" dirty="0">
              <a:solidFill>
                <a:schemeClr val="tx1">
                  <a:lumMod val="75000"/>
                  <a:lumOff val="25000"/>
                </a:schemeClr>
              </a:solidFill>
            </a:endParaRPr>
          </a:p>
          <a:p>
            <a:pPr marL="0" indent="0">
              <a:buNone/>
            </a:pPr>
            <a:r>
              <a:rPr lang="nl-NL" sz="2000" noProof="0" dirty="0">
                <a:solidFill>
                  <a:schemeClr val="tx1">
                    <a:lumMod val="75000"/>
                    <a:lumOff val="25000"/>
                  </a:schemeClr>
                </a:solidFill>
              </a:rPr>
              <a:t>Hints:</a:t>
            </a:r>
          </a:p>
          <a:p>
            <a:pPr marL="285750" indent="-285750">
              <a:buFont typeface="Arial" panose="020B0604020202020204" pitchFamily="34" charset="0"/>
              <a:buChar char="•"/>
            </a:pPr>
            <a:r>
              <a:rPr lang="nl-NL" sz="2000" noProof="0" dirty="0">
                <a:solidFill>
                  <a:schemeClr val="tx1">
                    <a:lumMod val="75000"/>
                    <a:lumOff val="25000"/>
                  </a:schemeClr>
                </a:solidFill>
              </a:rPr>
              <a:t>Kies een emotie</a:t>
            </a:r>
          </a:p>
          <a:p>
            <a:pPr marL="285750" indent="-285750"/>
            <a:r>
              <a:rPr lang="nl-NL" sz="2000" noProof="0" dirty="0"/>
              <a:t>Beeld het non-verbaal </a:t>
            </a:r>
            <a:br>
              <a:rPr lang="nl-NL" sz="2000" noProof="0" dirty="0"/>
            </a:br>
            <a:r>
              <a:rPr lang="nl-NL" sz="2000" noProof="0" dirty="0"/>
              <a:t>uit zodat anderen het kunnen herkennen</a:t>
            </a:r>
            <a:endParaRPr lang="nl-NL" sz="2000" noProof="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11">
            <a:extLst>
              <a:ext uri="{FF2B5EF4-FFF2-40B4-BE49-F238E27FC236}">
                <a16:creationId xmlns:a16="http://schemas.microsoft.com/office/drawing/2014/main" id="{62CDB5DE-23A2-4CBF-AE41-C846CB87552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10" name="Afbeelding 9">
            <a:extLst>
              <a:ext uri="{FF2B5EF4-FFF2-40B4-BE49-F238E27FC236}">
                <a16:creationId xmlns:a16="http://schemas.microsoft.com/office/drawing/2014/main" id="{32FB53DD-5F57-4C40-8AB1-9D2D25E1E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717237"/>
            <a:ext cx="5791200" cy="5821680"/>
          </a:xfrm>
          <a:prstGeom prst="rect">
            <a:avLst/>
          </a:prstGeom>
        </p:spPr>
      </p:pic>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a:xfrm>
            <a:off x="685800" y="1447800"/>
            <a:ext cx="3276600" cy="685800"/>
          </a:xfrm>
        </p:spPr>
        <p:txBody>
          <a:bodyPr>
            <a:normAutofit/>
          </a:bodyPr>
          <a:lstStyle/>
          <a:p>
            <a:r>
              <a:rPr lang="nl-NL" noProof="0" dirty="0"/>
              <a:t>4. Oefening ‘Hints’</a:t>
            </a:r>
          </a:p>
        </p:txBody>
      </p:sp>
    </p:spTree>
    <p:extLst>
      <p:ext uri="{BB962C8B-B14F-4D97-AF65-F5344CB8AC3E}">
        <p14:creationId xmlns:p14="http://schemas.microsoft.com/office/powerpoint/2010/main" val="37986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Boosheid</a:t>
            </a:r>
          </a:p>
          <a:p>
            <a:pPr marL="457200" indent="-457200">
              <a:buFont typeface="+mj-lt"/>
              <a:buAutoNum type="arabicPeriod"/>
            </a:pPr>
            <a:r>
              <a:rPr lang="nl-NL" noProof="0" dirty="0"/>
              <a:t>Oefeningen</a:t>
            </a:r>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EABC20ED-7165-462E-B494-255A1B0BEA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1"/>
          <a:stretch/>
        </p:blipFill>
        <p:spPr>
          <a:xfrm>
            <a:off x="3505200" y="717237"/>
            <a:ext cx="5638800" cy="5821680"/>
          </a:xfrm>
          <a:prstGeom prst="rect">
            <a:avLst/>
          </a:prstGeom>
        </p:spPr>
      </p:pic>
      <p:sp>
        <p:nvSpPr>
          <p:cNvPr id="13" name="Tijdelijke aanduiding voor inhoud 2">
            <a:extLst>
              <a:ext uri="{FF2B5EF4-FFF2-40B4-BE49-F238E27FC236}">
                <a16:creationId xmlns:a16="http://schemas.microsoft.com/office/drawing/2014/main" id="{4ABF7F81-E4C8-44CB-81D3-53C36F034435}"/>
              </a:ext>
            </a:extLst>
          </p:cNvPr>
          <p:cNvSpPr>
            <a:spLocks noGrp="1"/>
          </p:cNvSpPr>
          <p:nvPr>
            <p:ph idx="1"/>
          </p:nvPr>
        </p:nvSpPr>
        <p:spPr>
          <a:xfrm>
            <a:off x="685800" y="2622555"/>
            <a:ext cx="2819400" cy="3733799"/>
          </a:xfrm>
        </p:spPr>
        <p:txBody>
          <a:bodyPr>
            <a:normAutofit fontScale="92500" lnSpcReduction="20000"/>
          </a:bodyPr>
          <a:lstStyle/>
          <a:p>
            <a:pPr marL="0" indent="0">
              <a:buNone/>
            </a:pPr>
            <a:r>
              <a:rPr lang="nl-NL" sz="2400" noProof="0" dirty="0">
                <a:solidFill>
                  <a:srgbClr val="404040"/>
                </a:solidFill>
                <a:latin typeface="Calibri" panose="020F0502020204030204" pitchFamily="34" charset="0"/>
              </a:rPr>
              <a:t>Emotiewiel</a:t>
            </a:r>
          </a:p>
          <a:p>
            <a:pPr marL="0" indent="0">
              <a:buNone/>
            </a:pPr>
            <a:r>
              <a:rPr lang="nl-NL" sz="1200" noProof="0" dirty="0">
                <a:solidFill>
                  <a:srgbClr val="404040"/>
                </a:solidFill>
                <a:latin typeface="Calibri" panose="020F0502020204030204" pitchFamily="34" charset="0"/>
              </a:rPr>
              <a:t>(Robert </a:t>
            </a:r>
            <a:r>
              <a:rPr lang="nl-NL" sz="1200" noProof="0" dirty="0" err="1">
                <a:solidFill>
                  <a:srgbClr val="404040"/>
                </a:solidFill>
                <a:latin typeface="Calibri" panose="020F0502020204030204" pitchFamily="34" charset="0"/>
              </a:rPr>
              <a:t>Plutchik</a:t>
            </a:r>
            <a:r>
              <a:rPr lang="nl-NL" sz="1200" noProof="0" dirty="0">
                <a:solidFill>
                  <a:srgbClr val="404040"/>
                </a:solidFill>
                <a:latin typeface="Calibri" panose="020F0502020204030204" pitchFamily="34" charset="0"/>
              </a:rPr>
              <a:t>, 1980)</a:t>
            </a:r>
          </a:p>
          <a:p>
            <a:pPr marL="0" indent="0">
              <a:buNone/>
            </a:pPr>
            <a:endParaRPr lang="nl-NL" sz="1200" noProof="0" dirty="0"/>
          </a:p>
          <a:p>
            <a:pPr marL="0" lvl="0" indent="0">
              <a:buNone/>
            </a:pPr>
            <a:r>
              <a:rPr lang="nl-NL" sz="2400" noProof="0" dirty="0"/>
              <a:t>Omgaan met emoties</a:t>
            </a:r>
          </a:p>
          <a:p>
            <a:pPr lvl="0">
              <a:lnSpc>
                <a:spcPts val="2600"/>
              </a:lnSpc>
            </a:pPr>
            <a:r>
              <a:rPr lang="nl-NL" sz="1800" noProof="0" dirty="0"/>
              <a:t>Kies twee emoties uit de </a:t>
            </a:r>
            <a:br>
              <a:rPr lang="nl-NL" sz="1800" noProof="0" dirty="0"/>
            </a:br>
            <a:r>
              <a:rPr lang="nl-NL" sz="1800" noProof="0" dirty="0"/>
              <a:t>tweede of derde ring die </a:t>
            </a:r>
            <a:br>
              <a:rPr lang="nl-NL" sz="1800" noProof="0" dirty="0"/>
            </a:br>
            <a:r>
              <a:rPr lang="nl-NL" sz="1800" noProof="0" dirty="0"/>
              <a:t>verband houden met de </a:t>
            </a:r>
            <a:br>
              <a:rPr lang="nl-NL" sz="1800" noProof="0" dirty="0"/>
            </a:br>
            <a:r>
              <a:rPr lang="nl-NL" sz="1800" noProof="0" dirty="0"/>
              <a:t>boosheid die je het vaakst </a:t>
            </a:r>
            <a:br>
              <a:rPr lang="nl-NL" sz="1800" noProof="0" dirty="0"/>
            </a:br>
            <a:r>
              <a:rPr lang="nl-NL" sz="1800" noProof="0" dirty="0"/>
              <a:t>ervaart en beschrijf hoe </a:t>
            </a:r>
            <a:br>
              <a:rPr lang="nl-NL" sz="1800" noProof="0" dirty="0"/>
            </a:br>
            <a:r>
              <a:rPr lang="nl-NL" sz="1800" noProof="0" dirty="0"/>
              <a:t>je er mee omgaat wanneer deze zich voordoen</a:t>
            </a:r>
          </a:p>
          <a:p>
            <a:pPr lvl="0"/>
            <a:endParaRPr lang="nl-NL" noProof="0" dirty="0"/>
          </a:p>
          <a:p>
            <a:endParaRPr lang="nl-NL" noProof="0" dirty="0"/>
          </a:p>
        </p:txBody>
      </p:sp>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a:xfrm>
            <a:off x="685802" y="1447800"/>
            <a:ext cx="3505198" cy="1066800"/>
          </a:xfrm>
        </p:spPr>
        <p:txBody>
          <a:bodyPr/>
          <a:lstStyle/>
          <a:p>
            <a:r>
              <a:rPr lang="nl-NL" noProof="0" dirty="0"/>
              <a:t>Oefening ‘Emoties’</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11">
            <a:extLst>
              <a:ext uri="{FF2B5EF4-FFF2-40B4-BE49-F238E27FC236}">
                <a16:creationId xmlns:a16="http://schemas.microsoft.com/office/drawing/2014/main" id="{74770188-B5A4-4D22-901C-E8735054181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98020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‘Maak een plan’</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sz="1350" b="0" i="0" u="none" strike="noStrike" kern="1200" cap="none" spc="0" normalizeH="0" baseline="0" noProof="0">
              <a:ln>
                <a:noFill/>
              </a:ln>
              <a:solidFill>
                <a:prstClr val="black"/>
              </a:solidFill>
              <a:effectLst/>
              <a:uLnTx/>
              <a:uFillTx/>
              <a:latin typeface="Calibri"/>
              <a:cs typeface="Calibri"/>
              <a:sym typeface="Calibri"/>
            </a:endParaRPr>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r>
              <a:rPr kumimoji="0" lang="nl-NL" sz="1800" b="0" i="0" u="none" strike="noStrike" kern="1200" cap="none" spc="0" normalizeH="0" baseline="0" noProof="0" dirty="0">
                <a:ln>
                  <a:noFill/>
                </a:ln>
                <a:solidFill>
                  <a:srgbClr val="FFFFFF"/>
                </a:solidFill>
                <a:effectLst/>
                <a:uLnTx/>
                <a:uFillTx/>
                <a:latin typeface="Calibri"/>
                <a:ea typeface="+mn-ea"/>
                <a:cs typeface="+mn-cs"/>
              </a:rPr>
              <a:t>Lees de tekst</a:t>
            </a:r>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r>
              <a:rPr kumimoji="0" lang="nl-NL" sz="1800" b="0" i="0" u="none" strike="noStrike" kern="1200" cap="none" spc="0" normalizeH="0" baseline="0" noProof="0" dirty="0">
                <a:ln>
                  <a:noFill/>
                </a:ln>
                <a:solidFill>
                  <a:srgbClr val="FFFFFF"/>
                </a:solidFill>
                <a:effectLst/>
                <a:uLnTx/>
                <a:uFillTx/>
                <a:latin typeface="Calibri"/>
                <a:ea typeface="+mn-ea"/>
                <a:cs typeface="+mn-cs"/>
              </a:rPr>
              <a:t>Kies 1 tip per fase</a:t>
            </a:r>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r>
              <a:rPr kumimoji="0" lang="nl-NL" sz="1800" b="0" i="0" u="none" strike="noStrike" kern="1200" cap="none" spc="0" normalizeH="0" baseline="0" noProof="0" dirty="0">
                <a:ln>
                  <a:noFill/>
                </a:ln>
                <a:solidFill>
                  <a:srgbClr val="FFFFFF"/>
                </a:solidFill>
                <a:effectLst/>
                <a:uLnTx/>
                <a:uFillTx/>
                <a:latin typeface="Calibri"/>
                <a:ea typeface="+mn-ea"/>
                <a:cs typeface="+mn-cs"/>
              </a:rPr>
              <a:t>Leg uit waarom</a:t>
            </a:r>
            <a:endParaRPr kumimoji="0"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36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‘De buitenkant’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14" name="Tijdelijke aanduiding voor inhoud 2">
            <a:extLst>
              <a:ext uri="{FF2B5EF4-FFF2-40B4-BE49-F238E27FC236}">
                <a16:creationId xmlns:a16="http://schemas.microsoft.com/office/drawing/2014/main" id="{3BD78B36-CDA2-470F-B7EA-63FA55025332}"/>
              </a:ext>
            </a:extLst>
          </p:cNvPr>
          <p:cNvSpPr>
            <a:spLocks noGrp="1"/>
          </p:cNvSpPr>
          <p:nvPr>
            <p:ph idx="1"/>
          </p:nvPr>
        </p:nvSpPr>
        <p:spPr>
          <a:xfrm>
            <a:off x="685800" y="2286000"/>
            <a:ext cx="7772400" cy="3733799"/>
          </a:xfrm>
        </p:spPr>
        <p:txBody>
          <a:bodyPr>
            <a:normAutofit/>
          </a:bodyPr>
          <a:lstStyle/>
          <a:p>
            <a:pPr lvl="0"/>
            <a:r>
              <a:rPr lang="nl-NL" noProof="0" dirty="0">
                <a:solidFill>
                  <a:schemeClr val="tx1"/>
                </a:solidFill>
              </a:rPr>
              <a:t>Ga naar mentimeter.com</a:t>
            </a:r>
          </a:p>
          <a:p>
            <a:pPr lvl="0"/>
            <a:r>
              <a:rPr lang="nl-NL" noProof="0" dirty="0">
                <a:solidFill>
                  <a:schemeClr val="tx1"/>
                </a:solidFill>
              </a:rPr>
              <a:t>Beantwoord de vraag</a:t>
            </a:r>
          </a:p>
          <a:p>
            <a:pPr marL="0" lvl="0" indent="0" algn="ctr">
              <a:buNone/>
            </a:pPr>
            <a:r>
              <a:rPr lang="nl-NL" noProof="0" dirty="0">
                <a:solidFill>
                  <a:schemeClr val="tx1"/>
                </a:solidFill>
              </a:rPr>
              <a:t>Hoe uit jij je boosheid?</a:t>
            </a:r>
          </a:p>
          <a:p>
            <a:pPr lvl="0"/>
            <a:r>
              <a:rPr lang="nl-NL" noProof="0" dirty="0">
                <a:solidFill>
                  <a:schemeClr val="tx1"/>
                </a:solidFill>
              </a:rPr>
              <a:t>Max 3 verschillende steekwoorden</a:t>
            </a:r>
          </a:p>
          <a:p>
            <a:pPr lvl="0"/>
            <a:r>
              <a:rPr lang="nl-NL" noProof="0" dirty="0">
                <a:solidFill>
                  <a:schemeClr val="tx1"/>
                </a:solidFill>
              </a:rPr>
              <a:t>Welke manieren zijn acceptabel op je werk, thuis of </a:t>
            </a:r>
            <a:br>
              <a:rPr lang="nl-NL" noProof="0" dirty="0">
                <a:solidFill>
                  <a:schemeClr val="tx1"/>
                </a:solidFill>
              </a:rPr>
            </a:br>
            <a:r>
              <a:rPr lang="nl-NL" noProof="0" dirty="0">
                <a:solidFill>
                  <a:schemeClr val="tx1"/>
                </a:solidFill>
              </a:rPr>
              <a:t>binnen jouw cultuur? Welke niet?</a:t>
            </a:r>
          </a:p>
          <a:p>
            <a:endParaRPr lang="nl-NL" noProof="0" dirty="0"/>
          </a:p>
        </p:txBody>
      </p:sp>
    </p:spTree>
    <p:extLst>
      <p:ext uri="{BB962C8B-B14F-4D97-AF65-F5344CB8AC3E}">
        <p14:creationId xmlns:p14="http://schemas.microsoft.com/office/powerpoint/2010/main" val="20824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a:t>
            </a:r>
            <a:r>
              <a:rPr lang="nl-NL" noProof="0" dirty="0" err="1"/>
              <a:t>Anger</a:t>
            </a:r>
            <a:r>
              <a:rPr lang="nl-NL" noProof="0" dirty="0"/>
              <a:t> catcher’</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4" name="Tijdelijke aanduiding voor inhoud 3">
            <a:extLst>
              <a:ext uri="{FF2B5EF4-FFF2-40B4-BE49-F238E27FC236}">
                <a16:creationId xmlns:a16="http://schemas.microsoft.com/office/drawing/2014/main" id="{E0119F84-5B12-45FD-8213-CECF368FF0C0}"/>
              </a:ext>
            </a:extLst>
          </p:cNvPr>
          <p:cNvSpPr>
            <a:spLocks noGrp="1"/>
          </p:cNvSpPr>
          <p:nvPr>
            <p:ph idx="1"/>
          </p:nvPr>
        </p:nvSpPr>
        <p:spPr/>
        <p:txBody>
          <a:bodyPr/>
          <a:lstStyle/>
          <a:p>
            <a:endParaRPr lang="nl-NL"/>
          </a:p>
        </p:txBody>
      </p:sp>
      <p:sp>
        <p:nvSpPr>
          <p:cNvPr id="10" name="Rechthoek 9">
            <a:extLst>
              <a:ext uri="{FF2B5EF4-FFF2-40B4-BE49-F238E27FC236}">
                <a16:creationId xmlns:a16="http://schemas.microsoft.com/office/drawing/2014/main" id="{B079C010-142B-4E8C-BBF7-661B82EDAA56}"/>
              </a:ext>
            </a:extLst>
          </p:cNvPr>
          <p:cNvSpPr/>
          <p:nvPr/>
        </p:nvSpPr>
        <p:spPr>
          <a:xfrm>
            <a:off x="3551420" y="2322016"/>
            <a:ext cx="5555105" cy="3939540"/>
          </a:xfrm>
          <a:prstGeom prst="rect">
            <a:avLst/>
          </a:prstGeom>
        </p:spPr>
        <p:txBody>
          <a:bodyPr wrap="square">
            <a:spAutoFit/>
          </a:bodyPr>
          <a:lstStyle/>
          <a:p>
            <a:pPr marL="342900" indent="-342900">
              <a:spcAft>
                <a:spcPts val="200"/>
              </a:spcAft>
              <a:buFont typeface="+mj-lt"/>
              <a:buAutoNum type="arabicPeriod"/>
            </a:pPr>
            <a:r>
              <a:rPr lang="en-GB" sz="1600" dirty="0" err="1">
                <a:solidFill>
                  <a:srgbClr val="084092"/>
                </a:solidFill>
              </a:rPr>
              <a:t>Plaats</a:t>
            </a:r>
            <a:r>
              <a:rPr lang="en-GB" sz="1600" dirty="0">
                <a:solidFill>
                  <a:srgbClr val="084092"/>
                </a:solidFill>
              </a:rPr>
              <a:t> het papier met het </a:t>
            </a:r>
            <a:r>
              <a:rPr lang="en-GB" sz="1600" dirty="0" err="1">
                <a:solidFill>
                  <a:srgbClr val="084092"/>
                </a:solidFill>
              </a:rPr>
              <a:t>beeld</a:t>
            </a:r>
            <a:r>
              <a:rPr lang="en-GB" sz="1600" dirty="0">
                <a:solidFill>
                  <a:srgbClr val="084092"/>
                </a:solidFill>
              </a:rPr>
              <a:t> </a:t>
            </a:r>
            <a:r>
              <a:rPr lang="en-GB" sz="1600" dirty="0" err="1">
                <a:solidFill>
                  <a:srgbClr val="084092"/>
                </a:solidFill>
              </a:rPr>
              <a:t>aan</a:t>
            </a:r>
            <a:r>
              <a:rPr lang="en-GB" sz="1600" dirty="0">
                <a:solidFill>
                  <a:srgbClr val="084092"/>
                </a:solidFill>
              </a:rPr>
              <a:t> de </a:t>
            </a:r>
            <a:r>
              <a:rPr lang="en-GB" sz="1600" dirty="0" err="1">
                <a:solidFill>
                  <a:srgbClr val="084092"/>
                </a:solidFill>
              </a:rPr>
              <a:t>achterkant</a:t>
            </a:r>
            <a:r>
              <a:rPr lang="en-GB" sz="1600" dirty="0">
                <a:solidFill>
                  <a:srgbClr val="084092"/>
                </a:solidFill>
              </a:rPr>
              <a:t>.</a:t>
            </a:r>
          </a:p>
          <a:p>
            <a:pPr marL="342900" indent="-342900">
              <a:spcAft>
                <a:spcPts val="200"/>
              </a:spcAft>
              <a:buFont typeface="+mj-lt"/>
              <a:buAutoNum type="arabicPeriod"/>
            </a:pPr>
            <a:r>
              <a:rPr lang="nl-NL" sz="1600" dirty="0">
                <a:solidFill>
                  <a:srgbClr val="084092"/>
                </a:solidFill>
              </a:rPr>
              <a:t>Vouw elke hoek naar het midden toe zodat de nummers en kleuren naar u toe zijn gericht.</a:t>
            </a:r>
          </a:p>
          <a:p>
            <a:pPr marL="342900" indent="-342900">
              <a:spcAft>
                <a:spcPts val="200"/>
              </a:spcAft>
              <a:buFont typeface="+mj-lt"/>
              <a:buAutoNum type="arabicPeriod"/>
            </a:pPr>
            <a:r>
              <a:rPr lang="nl-NL" sz="1600" dirty="0">
                <a:solidFill>
                  <a:srgbClr val="084092"/>
                </a:solidFill>
              </a:rPr>
              <a:t>Draai het om en vouw elke hoek opnieuw in het midden, zodat de kleurnamen zichtbaar zijn.</a:t>
            </a:r>
          </a:p>
          <a:p>
            <a:pPr marL="342900" indent="-342900">
              <a:spcAft>
                <a:spcPts val="200"/>
              </a:spcAft>
              <a:buFont typeface="+mj-lt"/>
              <a:buAutoNum type="arabicPeriod"/>
            </a:pPr>
            <a:r>
              <a:rPr lang="nl-NL" sz="1600" dirty="0">
                <a:solidFill>
                  <a:srgbClr val="084092"/>
                </a:solidFill>
              </a:rPr>
              <a:t>Vouw het doormidden, zodat de kleurnamen elkaar raken en de nummers aan de buitenkant staan. Open het nu en vouw het op de andere manier doormidden.</a:t>
            </a:r>
          </a:p>
          <a:p>
            <a:pPr marL="342900" indent="-342900">
              <a:spcAft>
                <a:spcPts val="200"/>
              </a:spcAft>
              <a:buFont typeface="+mj-lt"/>
              <a:buAutoNum type="arabicPeriod"/>
            </a:pPr>
            <a:r>
              <a:rPr lang="nl-NL" sz="1600" dirty="0">
                <a:solidFill>
                  <a:srgbClr val="084092"/>
                </a:solidFill>
              </a:rPr>
              <a:t>Steek uw duim en eerste vinger van elke hand (knijpbeweging) onder de cijferflappen.</a:t>
            </a:r>
          </a:p>
          <a:p>
            <a:pPr marL="342900" indent="-342900">
              <a:spcAft>
                <a:spcPts val="200"/>
              </a:spcAft>
              <a:buFont typeface="+mj-lt"/>
              <a:buAutoNum type="arabicPeriod"/>
            </a:pPr>
            <a:r>
              <a:rPr lang="nl-NL" sz="1600" dirty="0">
                <a:solidFill>
                  <a:srgbClr val="084092"/>
                </a:solidFill>
              </a:rPr>
              <a:t>Sluit de boosheidsvanger, zodat alleen de cijfers te zien zijn</a:t>
            </a:r>
            <a:r>
              <a:rPr lang="en-GB" sz="1600" dirty="0">
                <a:solidFill>
                  <a:srgbClr val="084092"/>
                </a:solidFill>
              </a:rPr>
              <a:t>. </a:t>
            </a:r>
          </a:p>
          <a:p>
            <a:pPr marL="342900" indent="-342900">
              <a:spcAft>
                <a:spcPts val="200"/>
              </a:spcAft>
              <a:buFont typeface="+mj-lt"/>
              <a:buAutoNum type="arabicPeriod"/>
            </a:pPr>
            <a:r>
              <a:rPr lang="nl-NL" sz="1600" dirty="0">
                <a:solidFill>
                  <a:srgbClr val="084092"/>
                </a:solidFill>
              </a:rPr>
              <a:t>Kies een nummer en open en sluit de boosheidsvanger dat aantal keren. Kies vervolgens een kleur. Open en sluit zo vaak als de gekozen kleur letters heeft, open bij de gekozen kleur en lees wat er staat. Voer uit.</a:t>
            </a:r>
            <a:endParaRPr lang="en-GB" sz="1400" dirty="0">
              <a:solidFill>
                <a:srgbClr val="084092"/>
              </a:solidFill>
            </a:endParaRPr>
          </a:p>
        </p:txBody>
      </p:sp>
      <p:pic>
        <p:nvPicPr>
          <p:cNvPr id="7" name="Afbeelding 6">
            <a:extLst>
              <a:ext uri="{FF2B5EF4-FFF2-40B4-BE49-F238E27FC236}">
                <a16:creationId xmlns:a16="http://schemas.microsoft.com/office/drawing/2014/main" id="{A0F11246-A067-4E90-AD90-B0753772409B}"/>
              </a:ext>
            </a:extLst>
          </p:cNvPr>
          <p:cNvPicPr>
            <a:picLocks noChangeAspect="1"/>
          </p:cNvPicPr>
          <p:nvPr/>
        </p:nvPicPr>
        <p:blipFill>
          <a:blip r:embed="rId3"/>
          <a:stretch>
            <a:fillRect/>
          </a:stretch>
        </p:blipFill>
        <p:spPr>
          <a:xfrm>
            <a:off x="42472" y="2322016"/>
            <a:ext cx="3525375" cy="3394111"/>
          </a:xfrm>
          <a:prstGeom prst="rect">
            <a:avLst/>
          </a:prstGeom>
        </p:spPr>
      </p:pic>
    </p:spTree>
    <p:extLst>
      <p:ext uri="{BB962C8B-B14F-4D97-AF65-F5344CB8AC3E}">
        <p14:creationId xmlns:p14="http://schemas.microsoft.com/office/powerpoint/2010/main" val="3895522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‘Boosheidsthermometer’</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3" name="Tijdelijke aanduiding voor inhoud 2">
            <a:extLst>
              <a:ext uri="{FF2B5EF4-FFF2-40B4-BE49-F238E27FC236}">
                <a16:creationId xmlns:a16="http://schemas.microsoft.com/office/drawing/2014/main" id="{2D8012AE-F62D-4369-9F73-506AAB1AE82B}"/>
              </a:ext>
            </a:extLst>
          </p:cNvPr>
          <p:cNvSpPr>
            <a:spLocks noGrp="1"/>
          </p:cNvSpPr>
          <p:nvPr>
            <p:ph idx="1"/>
          </p:nvPr>
        </p:nvSpPr>
        <p:spPr/>
        <p:txBody>
          <a:bodyPr/>
          <a:lstStyle/>
          <a:p>
            <a:endParaRPr lang="nl-NL"/>
          </a:p>
        </p:txBody>
      </p:sp>
      <p:graphicFrame>
        <p:nvGraphicFramePr>
          <p:cNvPr id="9" name="Tabel 8">
            <a:extLst>
              <a:ext uri="{FF2B5EF4-FFF2-40B4-BE49-F238E27FC236}">
                <a16:creationId xmlns:a16="http://schemas.microsoft.com/office/drawing/2014/main" id="{C0A1D44F-0A38-45A0-B111-70142B70776D}"/>
              </a:ext>
            </a:extLst>
          </p:cNvPr>
          <p:cNvGraphicFramePr>
            <a:graphicFrameLocks noGrp="1"/>
          </p:cNvGraphicFramePr>
          <p:nvPr>
            <p:extLst>
              <p:ext uri="{D42A27DB-BD31-4B8C-83A1-F6EECF244321}">
                <p14:modId xmlns:p14="http://schemas.microsoft.com/office/powerpoint/2010/main" val="2142127509"/>
              </p:ext>
            </p:extLst>
          </p:nvPr>
        </p:nvGraphicFramePr>
        <p:xfrm>
          <a:off x="2590800" y="2362200"/>
          <a:ext cx="5257800" cy="2870010"/>
        </p:xfrm>
        <a:graphic>
          <a:graphicData uri="http://schemas.openxmlformats.org/drawingml/2006/table">
            <a:tbl>
              <a:tblPr firstRow="1" firstCol="1" bandRow="1"/>
              <a:tblGrid>
                <a:gridCol w="416835">
                  <a:extLst>
                    <a:ext uri="{9D8B030D-6E8A-4147-A177-3AD203B41FA5}">
                      <a16:colId xmlns:a16="http://schemas.microsoft.com/office/drawing/2014/main" val="715657521"/>
                    </a:ext>
                  </a:extLst>
                </a:gridCol>
                <a:gridCol w="1785757">
                  <a:extLst>
                    <a:ext uri="{9D8B030D-6E8A-4147-A177-3AD203B41FA5}">
                      <a16:colId xmlns:a16="http://schemas.microsoft.com/office/drawing/2014/main" val="1047946261"/>
                    </a:ext>
                  </a:extLst>
                </a:gridCol>
                <a:gridCol w="3055208">
                  <a:extLst>
                    <a:ext uri="{9D8B030D-6E8A-4147-A177-3AD203B41FA5}">
                      <a16:colId xmlns:a16="http://schemas.microsoft.com/office/drawing/2014/main" val="881136756"/>
                    </a:ext>
                  </a:extLst>
                </a:gridCol>
              </a:tblGrid>
              <a:tr h="0">
                <a:tc>
                  <a:txBody>
                    <a:bodyPr/>
                    <a:lstStyle/>
                    <a:p>
                      <a:pPr algn="ctr">
                        <a:lnSpc>
                          <a:spcPct val="115000"/>
                        </a:lnSpc>
                        <a:spcAft>
                          <a:spcPts val="60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Aft>
                          <a:spcPts val="600"/>
                        </a:spcAft>
                      </a:pPr>
                      <a:r>
                        <a:rPr lang="nl-NL" sz="1400" b="1" dirty="0">
                          <a:effectLst/>
                          <a:latin typeface="Calibri" panose="020F0502020204030204" pitchFamily="34" charset="0"/>
                          <a:ea typeface="Calibri" panose="020F0502020204030204" pitchFamily="34" charset="0"/>
                          <a:cs typeface="Times New Roman" panose="02020603050405020304" pitchFamily="18" charset="0"/>
                        </a:rPr>
                        <a:t>Gevoel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Aft>
                          <a:spcPts val="600"/>
                        </a:spcAft>
                      </a:pPr>
                      <a:r>
                        <a:rPr lang="nl-NL" sz="1400" b="1" dirty="0">
                          <a:effectLst/>
                          <a:latin typeface="Calibri" panose="020F0502020204030204" pitchFamily="34" charset="0"/>
                          <a:ea typeface="Calibri" panose="020F0502020204030204" pitchFamily="34" charset="0"/>
                          <a:cs typeface="Times New Roman" panose="02020603050405020304" pitchFamily="18" charset="0"/>
                        </a:rPr>
                        <a:t>Wat ziet een ander?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62131333"/>
                  </a:ext>
                </a:extLst>
              </a:tr>
              <a:tr h="0">
                <a:tc>
                  <a:txBody>
                    <a:bodyPr/>
                    <a:lstStyle/>
                    <a:p>
                      <a:pPr algn="ctr">
                        <a:lnSpc>
                          <a:spcPct val="115000"/>
                        </a:lnSpc>
                        <a:spcBef>
                          <a:spcPts val="200"/>
                        </a:spcBef>
                        <a:spcAft>
                          <a:spcPts val="600"/>
                        </a:spcAft>
                      </a:pPr>
                      <a:r>
                        <a:rPr lang="nl-NL"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000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Woest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38661107"/>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32922253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4750C"/>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75349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E9802"/>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63682984"/>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CD11C"/>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83230273"/>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69526919"/>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66"/>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0436443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6FF66"/>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8415230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3CC33"/>
                    </a:solidFill>
                  </a:tcPr>
                </a:tc>
                <a:tc>
                  <a:txBody>
                    <a:bodyPr/>
                    <a:lstStyle/>
                    <a:p>
                      <a:pPr algn="just">
                        <a:lnSpc>
                          <a:spcPct val="115000"/>
                        </a:lnSpc>
                        <a:spcBef>
                          <a:spcPts val="200"/>
                        </a:spcBef>
                        <a:spcAft>
                          <a:spcPts val="6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07675533"/>
                  </a:ext>
                </a:extLst>
              </a:tr>
              <a:tr h="0">
                <a:tc>
                  <a:txBody>
                    <a:bodyPr/>
                    <a:lstStyle/>
                    <a:p>
                      <a:pPr algn="ctr">
                        <a:lnSpc>
                          <a:spcPct val="115000"/>
                        </a:lnSpc>
                        <a:spcBef>
                          <a:spcPts val="200"/>
                        </a:spcBef>
                        <a:spcAft>
                          <a:spcPts val="600"/>
                        </a:spcAft>
                      </a:pPr>
                      <a:r>
                        <a:rPr lang="nl-NL"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99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Super!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2127387"/>
                  </a:ext>
                </a:extLst>
              </a:tr>
            </a:tbl>
          </a:graphicData>
        </a:graphic>
      </p:graphicFrame>
      <p:pic>
        <p:nvPicPr>
          <p:cNvPr id="10" name="Picture 2" descr="DE THERMOMETER">
            <a:extLst>
              <a:ext uri="{FF2B5EF4-FFF2-40B4-BE49-F238E27FC236}">
                <a16:creationId xmlns:a16="http://schemas.microsoft.com/office/drawing/2014/main" id="{C64E2BFD-DD62-4FEF-8AA7-1931E12DE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1390650" cy="3186240"/>
          </a:xfrm>
          <a:prstGeom prst="rect">
            <a:avLst/>
          </a:prstGeom>
          <a:noFill/>
          <a:extLst>
            <a:ext uri="{909E8E84-426E-40DD-AFC4-6F175D3DCCD1}">
              <a14:hiddenFill xmlns:a14="http://schemas.microsoft.com/office/drawing/2010/main">
                <a:solidFill>
                  <a:srgbClr val="FFFFFF"/>
                </a:solidFill>
              </a14:hiddenFill>
            </a:ext>
          </a:extLst>
        </p:spPr>
      </p:pic>
      <p:sp>
        <p:nvSpPr>
          <p:cNvPr id="11" name="Pijl: rechts 10">
            <a:extLst>
              <a:ext uri="{FF2B5EF4-FFF2-40B4-BE49-F238E27FC236}">
                <a16:creationId xmlns:a16="http://schemas.microsoft.com/office/drawing/2014/main" id="{163107BF-5742-4A21-A4BC-CBB4591F5C3D}"/>
              </a:ext>
            </a:extLst>
          </p:cNvPr>
          <p:cNvSpPr/>
          <p:nvPr/>
        </p:nvSpPr>
        <p:spPr>
          <a:xfrm>
            <a:off x="1828800" y="3626580"/>
            <a:ext cx="609600" cy="152400"/>
          </a:xfrm>
          <a:prstGeom prst="rightArrow">
            <a:avLst/>
          </a:prstGeom>
          <a:solidFill>
            <a:schemeClr val="bg2">
              <a:lumMod val="60000"/>
              <a:lumOff val="40000"/>
            </a:schemeClr>
          </a:solidFill>
          <a:ln w="3175">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51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‘Boosheidsthermometer’</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3" name="Tijdelijke aanduiding voor inhoud 2">
            <a:extLst>
              <a:ext uri="{FF2B5EF4-FFF2-40B4-BE49-F238E27FC236}">
                <a16:creationId xmlns:a16="http://schemas.microsoft.com/office/drawing/2014/main" id="{2D8012AE-F62D-4369-9F73-506AAB1AE82B}"/>
              </a:ext>
            </a:extLst>
          </p:cNvPr>
          <p:cNvSpPr>
            <a:spLocks noGrp="1"/>
          </p:cNvSpPr>
          <p:nvPr>
            <p:ph idx="1"/>
          </p:nvPr>
        </p:nvSpPr>
        <p:spPr/>
        <p:txBody>
          <a:bodyPr/>
          <a:lstStyle/>
          <a:p>
            <a:endParaRPr lang="nl-NL"/>
          </a:p>
        </p:txBody>
      </p:sp>
      <p:graphicFrame>
        <p:nvGraphicFramePr>
          <p:cNvPr id="7" name="Tabel 6">
            <a:extLst>
              <a:ext uri="{FF2B5EF4-FFF2-40B4-BE49-F238E27FC236}">
                <a16:creationId xmlns:a16="http://schemas.microsoft.com/office/drawing/2014/main" id="{70B30C58-A684-42B8-B5B8-438CD2960F85}"/>
              </a:ext>
            </a:extLst>
          </p:cNvPr>
          <p:cNvGraphicFramePr>
            <a:graphicFrameLocks noGrp="1"/>
          </p:cNvGraphicFramePr>
          <p:nvPr>
            <p:extLst>
              <p:ext uri="{D42A27DB-BD31-4B8C-83A1-F6EECF244321}">
                <p14:modId xmlns:p14="http://schemas.microsoft.com/office/powerpoint/2010/main" val="3739289195"/>
              </p:ext>
            </p:extLst>
          </p:nvPr>
        </p:nvGraphicFramePr>
        <p:xfrm>
          <a:off x="2590800" y="2311969"/>
          <a:ext cx="5715000" cy="3286702"/>
        </p:xfrm>
        <a:graphic>
          <a:graphicData uri="http://schemas.openxmlformats.org/drawingml/2006/table">
            <a:tbl>
              <a:tblPr firstRow="1" firstCol="1" bandRow="1"/>
              <a:tblGrid>
                <a:gridCol w="416835">
                  <a:extLst>
                    <a:ext uri="{9D8B030D-6E8A-4147-A177-3AD203B41FA5}">
                      <a16:colId xmlns:a16="http://schemas.microsoft.com/office/drawing/2014/main" val="715657521"/>
                    </a:ext>
                  </a:extLst>
                </a:gridCol>
                <a:gridCol w="2097765">
                  <a:extLst>
                    <a:ext uri="{9D8B030D-6E8A-4147-A177-3AD203B41FA5}">
                      <a16:colId xmlns:a16="http://schemas.microsoft.com/office/drawing/2014/main" val="1047946261"/>
                    </a:ext>
                  </a:extLst>
                </a:gridCol>
                <a:gridCol w="3200400">
                  <a:extLst>
                    <a:ext uri="{9D8B030D-6E8A-4147-A177-3AD203B41FA5}">
                      <a16:colId xmlns:a16="http://schemas.microsoft.com/office/drawing/2014/main" val="881136756"/>
                    </a:ext>
                  </a:extLst>
                </a:gridCol>
              </a:tblGrid>
              <a:tr h="0">
                <a:tc>
                  <a:txBody>
                    <a:bodyPr/>
                    <a:lstStyle/>
                    <a:p>
                      <a:pPr algn="ctr">
                        <a:lnSpc>
                          <a:spcPct val="115000"/>
                        </a:lnSpc>
                        <a:spcAft>
                          <a:spcPts val="60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Aft>
                          <a:spcPts val="600"/>
                        </a:spcAft>
                      </a:pPr>
                      <a:r>
                        <a:rPr lang="nl-NL" sz="1400" b="1" dirty="0">
                          <a:effectLst/>
                          <a:latin typeface="Calibri" panose="020F0502020204030204" pitchFamily="34" charset="0"/>
                          <a:ea typeface="Calibri" panose="020F0502020204030204" pitchFamily="34" charset="0"/>
                          <a:cs typeface="Times New Roman" panose="02020603050405020304" pitchFamily="18" charset="0"/>
                        </a:rPr>
                        <a:t>Gevoel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Aft>
                          <a:spcPts val="600"/>
                        </a:spcAft>
                      </a:pPr>
                      <a:r>
                        <a:rPr lang="nl-NL" sz="1400" b="1" dirty="0">
                          <a:effectLst/>
                          <a:latin typeface="Calibri" panose="020F0502020204030204" pitchFamily="34" charset="0"/>
                          <a:ea typeface="Calibri" panose="020F0502020204030204" pitchFamily="34" charset="0"/>
                          <a:cs typeface="Times New Roman" panose="02020603050405020304" pitchFamily="18" charset="0"/>
                        </a:rPr>
                        <a:t>Wat ziet een ander?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62131333"/>
                  </a:ext>
                </a:extLst>
              </a:tr>
              <a:tr h="0">
                <a:tc>
                  <a:txBody>
                    <a:bodyPr/>
                    <a:lstStyle/>
                    <a:p>
                      <a:pPr algn="ctr">
                        <a:lnSpc>
                          <a:spcPct val="115000"/>
                        </a:lnSpc>
                        <a:spcBef>
                          <a:spcPts val="200"/>
                        </a:spcBef>
                        <a:spcAft>
                          <a:spcPts val="600"/>
                        </a:spcAft>
                      </a:pPr>
                      <a:r>
                        <a:rPr lang="nl-NL"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000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Woest, zwart voor de ogen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Hij/zij slaat om zich heen, schreeuwt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38661107"/>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Héél erg boos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a:effectLst/>
                          <a:latin typeface="Calibri" panose="020F050202020403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32922253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4750C"/>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Boos, iedereen is stom, “krijg de tering”</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a:effectLst/>
                          <a:latin typeface="Calibri" panose="020F0502020204030204" pitchFamily="34" charset="0"/>
                          <a:ea typeface="Calibri" panose="020F0502020204030204" pitchFamily="34" charset="0"/>
                          <a:cs typeface="Times New Roman" panose="02020603050405020304" pitchFamily="18" charset="0"/>
                        </a:rPr>
                        <a:t>Schelden, niet meer aanspreekbaar, reageert niet meer op wat je zegt</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75349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E9802"/>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Echt </a:t>
                      </a:r>
                      <a:r>
                        <a:rPr lang="nl-NL" sz="1300" dirty="0" err="1">
                          <a:effectLst/>
                          <a:latin typeface="Calibri" panose="020F0502020204030204" pitchFamily="34" charset="0"/>
                          <a:ea typeface="Calibri" panose="020F0502020204030204" pitchFamily="34" charset="0"/>
                          <a:cs typeface="Times New Roman" panose="02020603050405020304" pitchFamily="18" charset="0"/>
                        </a:rPr>
                        <a:t>chagrijning</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63682984"/>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CD11C"/>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Geïrriteerd</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Trommelen op tafel, spreekt harder dan normaal, geen oogcontact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83230273"/>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Niet meer prettig</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69526919"/>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66"/>
                    </a:solidFill>
                  </a:tcPr>
                </a:tc>
                <a:tc>
                  <a:txBody>
                    <a:bodyPr/>
                    <a:lstStyle/>
                    <a:p>
                      <a:pPr algn="just">
                        <a:lnSpc>
                          <a:spcPct val="115000"/>
                        </a:lnSpc>
                        <a:spcBef>
                          <a:spcPts val="200"/>
                        </a:spcBef>
                        <a:spcAft>
                          <a:spcPts val="600"/>
                        </a:spcAft>
                      </a:pPr>
                      <a:r>
                        <a:rPr lang="nl-NL" sz="1300">
                          <a:effectLst/>
                          <a:latin typeface="Calibri" panose="020F0502020204030204" pitchFamily="34" charset="0"/>
                          <a:ea typeface="Calibri" panose="020F0502020204030204" pitchFamily="34" charset="0"/>
                          <a:cs typeface="Times New Roman" panose="02020603050405020304" pitchFamily="18" charset="0"/>
                        </a:rPr>
                        <a:t>Onrustig</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Friemelt met handen, wiebelt met benen, kijkt naar buiten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0436443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6FF66"/>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Voel me nog ok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8415230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3CC33"/>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Gelukkig, ontspannen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Lacht, maakt grapjes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07675533"/>
                  </a:ext>
                </a:extLst>
              </a:tr>
              <a:tr h="0">
                <a:tc>
                  <a:txBody>
                    <a:bodyPr/>
                    <a:lstStyle/>
                    <a:p>
                      <a:pPr algn="ctr">
                        <a:lnSpc>
                          <a:spcPct val="115000"/>
                        </a:lnSpc>
                        <a:spcBef>
                          <a:spcPts val="200"/>
                        </a:spcBef>
                        <a:spcAft>
                          <a:spcPts val="600"/>
                        </a:spcAft>
                      </a:pPr>
                      <a:r>
                        <a:rPr lang="nl-NL"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9900"/>
                    </a:solidFill>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Super! Heel gelukkig, het fijnste gevoel</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200"/>
                        </a:spcBef>
                        <a:spcAft>
                          <a:spcPts val="6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Brede lach, straalt, praat vrolijk met anderen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2127387"/>
                  </a:ext>
                </a:extLst>
              </a:tr>
            </a:tbl>
          </a:graphicData>
        </a:graphic>
      </p:graphicFrame>
      <p:pic>
        <p:nvPicPr>
          <p:cNvPr id="9" name="Picture 2" descr="DE THERMOMETER">
            <a:extLst>
              <a:ext uri="{FF2B5EF4-FFF2-40B4-BE49-F238E27FC236}">
                <a16:creationId xmlns:a16="http://schemas.microsoft.com/office/drawing/2014/main" id="{8D951032-4A32-4F47-BF0F-073550DEE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1390650" cy="3186240"/>
          </a:xfrm>
          <a:prstGeom prst="rect">
            <a:avLst/>
          </a:prstGeom>
          <a:noFill/>
          <a:extLst>
            <a:ext uri="{909E8E84-426E-40DD-AFC4-6F175D3DCCD1}">
              <a14:hiddenFill xmlns:a14="http://schemas.microsoft.com/office/drawing/2010/main">
                <a:solidFill>
                  <a:srgbClr val="FFFFFF"/>
                </a:solidFill>
              </a14:hiddenFill>
            </a:ext>
          </a:extLst>
        </p:spPr>
      </p:pic>
      <p:sp>
        <p:nvSpPr>
          <p:cNvPr id="10" name="Pijl: rechts 9">
            <a:extLst>
              <a:ext uri="{FF2B5EF4-FFF2-40B4-BE49-F238E27FC236}">
                <a16:creationId xmlns:a16="http://schemas.microsoft.com/office/drawing/2014/main" id="{FB76BA97-06B2-4BAE-8B7A-23D91C80A9DC}"/>
              </a:ext>
            </a:extLst>
          </p:cNvPr>
          <p:cNvSpPr/>
          <p:nvPr/>
        </p:nvSpPr>
        <p:spPr>
          <a:xfrm>
            <a:off x="1828800" y="3626580"/>
            <a:ext cx="609600" cy="152400"/>
          </a:xfrm>
          <a:prstGeom prst="rightArrow">
            <a:avLst/>
          </a:prstGeom>
          <a:solidFill>
            <a:schemeClr val="bg2">
              <a:lumMod val="60000"/>
              <a:lumOff val="40000"/>
            </a:schemeClr>
          </a:solidFill>
          <a:ln w="3175">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234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Oefening ‘Boosheidsthermometer’</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4</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3" name="Tijdelijke aanduiding voor inhoud 2">
            <a:extLst>
              <a:ext uri="{FF2B5EF4-FFF2-40B4-BE49-F238E27FC236}">
                <a16:creationId xmlns:a16="http://schemas.microsoft.com/office/drawing/2014/main" id="{2D8012AE-F62D-4369-9F73-506AAB1AE82B}"/>
              </a:ext>
            </a:extLst>
          </p:cNvPr>
          <p:cNvSpPr>
            <a:spLocks noGrp="1"/>
          </p:cNvSpPr>
          <p:nvPr>
            <p:ph idx="1"/>
          </p:nvPr>
        </p:nvSpPr>
        <p:spPr/>
        <p:txBody>
          <a:bodyPr/>
          <a:lstStyle/>
          <a:p>
            <a:endParaRPr lang="nl-NL"/>
          </a:p>
        </p:txBody>
      </p:sp>
      <p:graphicFrame>
        <p:nvGraphicFramePr>
          <p:cNvPr id="7" name="Tabel 6">
            <a:extLst>
              <a:ext uri="{FF2B5EF4-FFF2-40B4-BE49-F238E27FC236}">
                <a16:creationId xmlns:a16="http://schemas.microsoft.com/office/drawing/2014/main" id="{F7EF82F2-6083-42A5-A010-7A084CC02F83}"/>
              </a:ext>
            </a:extLst>
          </p:cNvPr>
          <p:cNvGraphicFramePr>
            <a:graphicFrameLocks noGrp="1"/>
          </p:cNvGraphicFramePr>
          <p:nvPr>
            <p:extLst>
              <p:ext uri="{D42A27DB-BD31-4B8C-83A1-F6EECF244321}">
                <p14:modId xmlns:p14="http://schemas.microsoft.com/office/powerpoint/2010/main" val="4070205776"/>
              </p:ext>
            </p:extLst>
          </p:nvPr>
        </p:nvGraphicFramePr>
        <p:xfrm>
          <a:off x="2589810" y="2332396"/>
          <a:ext cx="4724400" cy="3200210"/>
        </p:xfrm>
        <a:graphic>
          <a:graphicData uri="http://schemas.openxmlformats.org/drawingml/2006/table">
            <a:tbl>
              <a:tblPr firstRow="1" firstCol="1" bandRow="1"/>
              <a:tblGrid>
                <a:gridCol w="567186">
                  <a:extLst>
                    <a:ext uri="{9D8B030D-6E8A-4147-A177-3AD203B41FA5}">
                      <a16:colId xmlns:a16="http://schemas.microsoft.com/office/drawing/2014/main" val="715657521"/>
                    </a:ext>
                  </a:extLst>
                </a:gridCol>
                <a:gridCol w="4157214">
                  <a:extLst>
                    <a:ext uri="{9D8B030D-6E8A-4147-A177-3AD203B41FA5}">
                      <a16:colId xmlns:a16="http://schemas.microsoft.com/office/drawing/2014/main" val="881136756"/>
                    </a:ext>
                  </a:extLst>
                </a:gridCol>
              </a:tblGrid>
              <a:tr h="0">
                <a:tc>
                  <a:txBody>
                    <a:bodyPr/>
                    <a:lstStyle/>
                    <a:p>
                      <a:pPr algn="ctr">
                        <a:lnSpc>
                          <a:spcPct val="115000"/>
                        </a:lnSpc>
                        <a:spcAft>
                          <a:spcPts val="60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Aft>
                          <a:spcPts val="600"/>
                        </a:spcAft>
                      </a:pPr>
                      <a:r>
                        <a:rPr lang="nl-NL" sz="1400" b="1" dirty="0">
                          <a:effectLst/>
                          <a:latin typeface="Calibri" panose="020F0502020204030204" pitchFamily="34" charset="0"/>
                          <a:ea typeface="Calibri" panose="020F0502020204030204" pitchFamily="34" charset="0"/>
                          <a:cs typeface="Times New Roman" panose="02020603050405020304" pitchFamily="18" charset="0"/>
                        </a:rPr>
                        <a:t>Wat kun je doen om minder boos te worden?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62131333"/>
                  </a:ext>
                </a:extLst>
              </a:tr>
              <a:tr h="0">
                <a:tc>
                  <a:txBody>
                    <a:bodyPr/>
                    <a:lstStyle/>
                    <a:p>
                      <a:pPr algn="ctr">
                        <a:lnSpc>
                          <a:spcPct val="115000"/>
                        </a:lnSpc>
                        <a:spcBef>
                          <a:spcPts val="200"/>
                        </a:spcBef>
                        <a:spcAft>
                          <a:spcPts val="600"/>
                        </a:spcAft>
                      </a:pPr>
                      <a:r>
                        <a:rPr lang="nl-NL" sz="1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00000"/>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38661107"/>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32922253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4750C"/>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75349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E9802"/>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63682984"/>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CD11C"/>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83230273"/>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69526919"/>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66"/>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04364435"/>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6FF66"/>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84152306"/>
                  </a:ext>
                </a:extLst>
              </a:tr>
              <a:tr h="0">
                <a:tc>
                  <a:txBody>
                    <a:bodyPr/>
                    <a:lstStyle/>
                    <a:p>
                      <a:pPr algn="ctr">
                        <a:lnSpc>
                          <a:spcPct val="115000"/>
                        </a:lnSpc>
                        <a:spcBef>
                          <a:spcPts val="200"/>
                        </a:spcBef>
                        <a:spcAft>
                          <a:spcPts val="600"/>
                        </a:spcAft>
                      </a:pPr>
                      <a:r>
                        <a:rPr lang="nl-NL"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3CC33"/>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07675533"/>
                  </a:ext>
                </a:extLst>
              </a:tr>
              <a:tr h="0">
                <a:tc>
                  <a:txBody>
                    <a:bodyPr/>
                    <a:lstStyle/>
                    <a:p>
                      <a:pPr algn="ctr">
                        <a:lnSpc>
                          <a:spcPct val="115000"/>
                        </a:lnSpc>
                        <a:spcBef>
                          <a:spcPts val="200"/>
                        </a:spcBef>
                        <a:spcAft>
                          <a:spcPts val="600"/>
                        </a:spcAft>
                      </a:pPr>
                      <a:r>
                        <a:rPr lang="nl-NL"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9900"/>
                    </a:solidFill>
                  </a:tcPr>
                </a:tc>
                <a:tc>
                  <a:txBody>
                    <a:bodyPr/>
                    <a:lstStyle/>
                    <a:p>
                      <a:pPr algn="just">
                        <a:lnSpc>
                          <a:spcPct val="115000"/>
                        </a:lnSpc>
                        <a:spcBef>
                          <a:spcPts val="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2127387"/>
                  </a:ext>
                </a:extLst>
              </a:tr>
            </a:tbl>
          </a:graphicData>
        </a:graphic>
      </p:graphicFrame>
      <p:pic>
        <p:nvPicPr>
          <p:cNvPr id="9" name="Picture 2" descr="DE THERMOMETER">
            <a:extLst>
              <a:ext uri="{FF2B5EF4-FFF2-40B4-BE49-F238E27FC236}">
                <a16:creationId xmlns:a16="http://schemas.microsoft.com/office/drawing/2014/main" id="{327ECBBC-C75E-44BB-BFDA-C7EC37284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1390650" cy="3186240"/>
          </a:xfrm>
          <a:prstGeom prst="rect">
            <a:avLst/>
          </a:prstGeom>
          <a:noFill/>
          <a:extLst>
            <a:ext uri="{909E8E84-426E-40DD-AFC4-6F175D3DCCD1}">
              <a14:hiddenFill xmlns:a14="http://schemas.microsoft.com/office/drawing/2010/main">
                <a:solidFill>
                  <a:srgbClr val="FFFFFF"/>
                </a:solidFill>
              </a14:hiddenFill>
            </a:ext>
          </a:extLst>
        </p:spPr>
      </p:pic>
      <p:sp>
        <p:nvSpPr>
          <p:cNvPr id="10" name="Pijl: rechts 9">
            <a:extLst>
              <a:ext uri="{FF2B5EF4-FFF2-40B4-BE49-F238E27FC236}">
                <a16:creationId xmlns:a16="http://schemas.microsoft.com/office/drawing/2014/main" id="{EB581F28-89E7-423C-9B65-7B36774B9959}"/>
              </a:ext>
            </a:extLst>
          </p:cNvPr>
          <p:cNvSpPr/>
          <p:nvPr/>
        </p:nvSpPr>
        <p:spPr>
          <a:xfrm>
            <a:off x="1828800" y="3626580"/>
            <a:ext cx="609600" cy="152400"/>
          </a:xfrm>
          <a:prstGeom prst="rightArrow">
            <a:avLst/>
          </a:prstGeom>
          <a:solidFill>
            <a:schemeClr val="bg2">
              <a:lumMod val="60000"/>
              <a:lumOff val="40000"/>
            </a:schemeClr>
          </a:solidFill>
          <a:ln w="3175">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9397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4AF3-5F84-4C7A-936A-F46C99EC4710}"/>
              </a:ext>
            </a:extLst>
          </p:cNvPr>
          <p:cNvSpPr>
            <a:spLocks noGrp="1"/>
          </p:cNvSpPr>
          <p:nvPr>
            <p:ph type="title"/>
          </p:nvPr>
        </p:nvSpPr>
        <p:spPr/>
        <p:txBody>
          <a:bodyPr/>
          <a:lstStyle/>
          <a:p>
            <a:r>
              <a:rPr lang="nl-NL" noProof="0" dirty="0"/>
              <a:t>1. Inleiding</a:t>
            </a:r>
          </a:p>
        </p:txBody>
      </p:sp>
      <p:pic>
        <p:nvPicPr>
          <p:cNvPr id="8" name="Onlinemedia 7" title="Daniel Gallant">
            <a:hlinkClick r:id="" action="ppaction://media"/>
            <a:extLst>
              <a:ext uri="{FF2B5EF4-FFF2-40B4-BE49-F238E27FC236}">
                <a16:creationId xmlns:a16="http://schemas.microsoft.com/office/drawing/2014/main" id="{A08202F0-75E9-4E58-B70D-2436FCD88C92}"/>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43DB4E1E-9175-42C4-BA41-0888781ADF79}"/>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A514F434-30D2-4DE4-8E47-EACA8FBE688A}"/>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B68E8B27-828D-4D25-9530-B63075F849EA}"/>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9" name="Текстово поле 6">
            <a:extLst>
              <a:ext uri="{FF2B5EF4-FFF2-40B4-BE49-F238E27FC236}">
                <a16:creationId xmlns:a16="http://schemas.microsoft.com/office/drawing/2014/main" id="{FA162EED-FFE8-4899-B902-53E0E83FC46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8286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Hoe weet ik dat ik boos ben?</a:t>
            </a:r>
          </a:p>
          <a:p>
            <a:pPr marL="385763" indent="-385763">
              <a:buFont typeface="+mj-lt"/>
              <a:buAutoNum type="arabicPeriod"/>
            </a:pPr>
            <a:r>
              <a:rPr lang="nl-NL" dirty="0"/>
              <a:t>Definitie boosheid</a:t>
            </a:r>
          </a:p>
          <a:p>
            <a:pPr marL="385763" indent="-385763">
              <a:buFont typeface="+mj-lt"/>
              <a:buAutoNum type="arabicPeriod"/>
            </a:pPr>
            <a:r>
              <a:rPr lang="nl-NL" dirty="0"/>
              <a:t>Emotiewiel (Hints)</a:t>
            </a:r>
          </a:p>
          <a:p>
            <a:pPr marL="385763" indent="-385763">
              <a:buFont typeface="+mj-lt"/>
              <a:buAutoNum type="arabicPeriod"/>
            </a:pPr>
            <a:r>
              <a:rPr lang="nl-NL" dirty="0"/>
              <a:t>Emotiewiel (Emoties)</a:t>
            </a:r>
          </a:p>
          <a:p>
            <a:pPr marL="385763" indent="-385763">
              <a:buFont typeface="+mj-lt"/>
              <a:buAutoNum type="arabicPeriod"/>
            </a:pPr>
            <a:r>
              <a:rPr lang="nl-NL" dirty="0"/>
              <a:t>Make a plan</a:t>
            </a:r>
          </a:p>
          <a:p>
            <a:pPr marL="385763" indent="-385763">
              <a:buFont typeface="+mj-lt"/>
              <a:buAutoNum type="arabicPeriod"/>
            </a:pPr>
            <a:r>
              <a:rPr lang="nl-NL" dirty="0"/>
              <a:t>De buitenkant (Word Cloud)</a:t>
            </a:r>
          </a:p>
          <a:p>
            <a:pPr marL="385763" indent="-385763">
              <a:buFont typeface="+mj-lt"/>
              <a:buAutoNum type="arabicPeriod"/>
            </a:pPr>
            <a:r>
              <a:rPr lang="nl-NL" dirty="0"/>
              <a:t>Boosheidsvanger</a:t>
            </a:r>
          </a:p>
          <a:p>
            <a:pPr marL="385763" indent="-385763">
              <a:buFont typeface="+mj-lt"/>
              <a:buAutoNum type="arabicPeriod"/>
            </a:pPr>
            <a:r>
              <a:rPr lang="nl-NL" dirty="0"/>
              <a:t>Boosheidsthermometer</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40</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lang="nl-NL" sz="1350" b="0" i="0" u="none" strike="noStrike" kern="1200" cap="none" spc="0" normalizeH="0" baseline="0" dirty="0">
                <a:ln>
                  <a:noFill/>
                </a:ln>
                <a:solidFill>
                  <a:srgbClr val="FFFFFF"/>
                </a:solidFill>
                <a:effectLst/>
                <a:uLnTx/>
                <a:uFillTx/>
                <a:latin typeface="Calibri"/>
                <a:ea typeface="+mn-ea"/>
                <a:cs typeface="+mn-cs"/>
              </a:endParaRPr>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a:ln>
                  <a:noFill/>
                </a:ln>
                <a:solidFill>
                  <a:prstClr val="black">
                    <a:lumMod val="75000"/>
                    <a:lumOff val="25000"/>
                  </a:prstClr>
                </a:solidFill>
                <a:effectLst/>
                <a:uLnTx/>
                <a:uFillTx/>
                <a:latin typeface="Calibri"/>
                <a:ea typeface="+mn-ea"/>
                <a:cs typeface="+mn-cs"/>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a:ln>
                  <a:noFill/>
                </a:ln>
                <a:solidFill>
                  <a:srgbClr val="535353"/>
                </a:solidFill>
                <a:effectLst/>
                <a:uLnTx/>
                <a:uFillTx/>
                <a:latin typeface="Calibri"/>
                <a:ea typeface="+mn-ea"/>
                <a:cs typeface="+mn-cs"/>
              </a:rPr>
              <a:t>Bespreek in tweetallen</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a:ln>
                  <a:noFill/>
                </a:ln>
                <a:solidFill>
                  <a:srgbClr val="535353"/>
                </a:solidFill>
                <a:effectLst/>
                <a:uLnTx/>
                <a:uFillTx/>
                <a:latin typeface="Calibri"/>
                <a:ea typeface="+mn-ea"/>
                <a:cs typeface="+mn-cs"/>
              </a:rPr>
              <a:t>Welk effect heeft mijn boosheid op anderen?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srgbClr val="535353"/>
              </a:solidFill>
              <a:effectLst/>
              <a:uLnTx/>
              <a:uFillTx/>
              <a:latin typeface="Calibri"/>
              <a:ea typeface="+mn-ea"/>
              <a:cs typeface="+mn-cs"/>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a:ln>
                  <a:noFill/>
                </a:ln>
                <a:solidFill>
                  <a:srgbClr val="535353"/>
                </a:solidFill>
                <a:effectLst/>
                <a:uLnTx/>
                <a:uFillTx/>
                <a:latin typeface="Calibri"/>
                <a:ea typeface="+mn-ea"/>
                <a:cs typeface="+mn-cs"/>
              </a:rPr>
              <a:t>Hoe reageer ik als ik boos ben</a:t>
            </a:r>
            <a:r>
              <a:rPr kumimoji="0" lang="nl-NL" sz="1800" b="0" i="0" u="none" strike="noStrike" kern="1200" cap="none" spc="0" normalizeH="0" baseline="0" dirty="0">
                <a:ln>
                  <a:noFill/>
                </a:ln>
                <a:solidFill>
                  <a:prstClr val="black">
                    <a:lumMod val="75000"/>
                    <a:lumOff val="25000"/>
                  </a:prstClr>
                </a:solidFill>
                <a:effectLst/>
                <a:uLnTx/>
                <a:uFillTx/>
                <a:latin typeface="Calibri"/>
                <a:ea typeface="+mn-ea"/>
                <a:cs typeface="+mn-cs"/>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a:ln>
                  <a:noFill/>
                </a:ln>
                <a:solidFill>
                  <a:srgbClr val="535353"/>
                </a:solidFill>
                <a:effectLst/>
                <a:uLnTx/>
                <a:uFillTx/>
                <a:latin typeface="Calibri"/>
                <a:ea typeface="+mn-ea"/>
                <a:cs typeface="+mn-cs"/>
              </a:rPr>
              <a:t>Welke gebeurtenissen/ mensen/plekken/dingen </a:t>
            </a:r>
            <a:br>
              <a:rPr kumimoji="0" lang="nl-NL" sz="1800" b="0" i="0" u="none" strike="noStrike" kern="1200" cap="none" spc="0" normalizeH="0" baseline="0" dirty="0">
                <a:ln>
                  <a:noFill/>
                </a:ln>
                <a:solidFill>
                  <a:srgbClr val="535353"/>
                </a:solidFill>
                <a:effectLst/>
                <a:uLnTx/>
                <a:uFillTx/>
                <a:latin typeface="Calibri"/>
                <a:ea typeface="+mn-ea"/>
                <a:cs typeface="+mn-cs"/>
              </a:rPr>
            </a:br>
            <a:r>
              <a:rPr kumimoji="0" lang="nl-NL" sz="1800" b="0" i="0" u="none" strike="noStrike" kern="1200" cap="none" spc="0" normalizeH="0" baseline="0" dirty="0">
                <a:ln>
                  <a:noFill/>
                </a:ln>
                <a:solidFill>
                  <a:srgbClr val="535353"/>
                </a:solidFill>
                <a:effectLst/>
                <a:uLnTx/>
                <a:uFillTx/>
                <a:latin typeface="Calibri"/>
                <a:ea typeface="+mn-ea"/>
                <a:cs typeface="+mn-cs"/>
              </a:rPr>
              <a:t>maken mij boos?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441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800" b="0" i="0" u="none" strike="noStrike" kern="1200" cap="none" spc="0" normalizeH="0" baseline="0" dirty="0">
                <a:ln>
                  <a:noFill/>
                </a:ln>
                <a:solidFill>
                  <a:srgbClr val="535353"/>
                </a:solidFill>
                <a:effectLst/>
                <a:uLnTx/>
                <a:uFillTx/>
                <a:latin typeface="Calibri"/>
                <a:ea typeface="+mn-ea"/>
                <a:cs typeface="+mn-cs"/>
              </a:rPr>
              <a:t>Hoe weet ik dat ik boos ben?</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lang="nl-NL" sz="1350" b="0" i="0" u="none" strike="noStrike" kern="1200" cap="none" spc="0" normalizeH="0" baseline="0" dirty="0">
              <a:ln>
                <a:noFill/>
              </a:ln>
              <a:solidFill>
                <a:prstClr val="black"/>
              </a:solidFill>
              <a:effectLst/>
              <a:uLnTx/>
              <a:uFillTx/>
              <a:latin typeface="Calibri"/>
              <a:cs typeface="Calibri"/>
              <a:sym typeface="Calibri"/>
            </a:endParaRPr>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noProof="0" dirty="0"/>
              <a:t>Inleiding (2)</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nl-NL" sz="1200" b="0" i="0" u="none" strike="noStrike" kern="1200" cap="none" spc="0" normalizeH="0" baseline="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dirty="0">
              <a:ln>
                <a:noFill/>
              </a:ln>
              <a:solidFill>
                <a:srgbClr val="0770B1"/>
              </a:solidFill>
              <a:effectLst/>
              <a:uLnTx/>
              <a:uFillTx/>
              <a:latin typeface="Calibri"/>
              <a:ea typeface="+mn-ea"/>
              <a:cs typeface="+mn-cs"/>
            </a:endParaRPr>
          </a:p>
        </p:txBody>
      </p:sp>
      <p:sp>
        <p:nvSpPr>
          <p:cNvPr id="34" name="Текстово поле 6">
            <a:extLst>
              <a:ext uri="{FF2B5EF4-FFF2-40B4-BE49-F238E27FC236}">
                <a16:creationId xmlns:a16="http://schemas.microsoft.com/office/drawing/2014/main" id="{E1EC64FF-A42D-4250-A4E8-B7FEA762F8D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Inleiding (3)</a:t>
            </a:r>
          </a:p>
        </p:txBody>
      </p:sp>
      <p:sp>
        <p:nvSpPr>
          <p:cNvPr id="6" name="Slide Number Placeholder 5"/>
          <p:cNvSpPr>
            <a:spLocks noGrp="1"/>
          </p:cNvSpPr>
          <p:nvPr>
            <p:ph type="sldNum" sz="quarter" idx="12"/>
          </p:nvPr>
        </p:nvSpPr>
        <p:spPr/>
        <p:txBody>
          <a:bodyPr/>
          <a:lstStyle/>
          <a:p>
            <a:fld id="{CB318F78-A315-46C9-8B3F-2431B4397D31}" type="slidenum">
              <a:rPr lang="nl-NL" smtClean="0"/>
              <a:t>6</a:t>
            </a:fld>
            <a:endParaRPr lang="nl-NL" dirty="0"/>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3088585881"/>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nl-NL" b="1" dirty="0">
                <a:solidFill>
                  <a:schemeClr val="accent3">
                    <a:lumMod val="75000"/>
                  </a:schemeClr>
                </a:solidFill>
              </a:rPr>
              <a:t>1</a:t>
            </a:r>
          </a:p>
        </p:txBody>
      </p:sp>
    </p:spTree>
    <p:extLst>
      <p:ext uri="{BB962C8B-B14F-4D97-AF65-F5344CB8AC3E}">
        <p14:creationId xmlns:p14="http://schemas.microsoft.com/office/powerpoint/2010/main" val="134879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6612</TotalTime>
  <Words>7596</Words>
  <Application>Microsoft Office PowerPoint</Application>
  <PresentationFormat>Diavoorstelling (4:3)</PresentationFormat>
  <Paragraphs>852</Paragraphs>
  <Slides>42</Slides>
  <Notes>42</Notes>
  <HiddenSlides>2</HiddenSlides>
  <MMClips>6</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42</vt:i4>
      </vt:variant>
    </vt:vector>
  </HeadingPairs>
  <TitlesOfParts>
    <vt:vector size="51" baseType="lpstr">
      <vt:lpstr>Arial</vt:lpstr>
      <vt:lpstr>Bellota Regular</vt:lpstr>
      <vt:lpstr>Calibri</vt:lpstr>
      <vt:lpstr>Ink Free</vt:lpstr>
      <vt:lpstr>Open Sans</vt:lpstr>
      <vt:lpstr>OpenSansRegular</vt:lpstr>
      <vt:lpstr>TimesDigitalW04-Regular</vt:lpstr>
      <vt:lpstr>Verdana</vt:lpstr>
      <vt:lpstr>1_Office Theme</vt:lpstr>
      <vt:lpstr>Omgaan met boosheid</vt:lpstr>
      <vt:lpstr>PowerPoint-presentatie</vt:lpstr>
      <vt:lpstr>Programma</vt:lpstr>
      <vt:lpstr>1. Inleiding</vt:lpstr>
      <vt:lpstr>Inleiding (2)</vt:lpstr>
      <vt:lpstr>Inleiding (3)</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Triggerfactormodel</vt:lpstr>
      <vt:lpstr>Vier types geradicaliseerden</vt:lpstr>
      <vt:lpstr>PowerPoint-presentatie</vt:lpstr>
      <vt:lpstr>3. Boosheid</vt:lpstr>
      <vt:lpstr>Boosheid</vt:lpstr>
      <vt:lpstr>Boosheid en radicalisering</vt:lpstr>
      <vt:lpstr>Boosheid</vt:lpstr>
      <vt:lpstr>Boosheid</vt:lpstr>
      <vt:lpstr>4. Oefening ‘Hints’</vt:lpstr>
      <vt:lpstr>Oefening ‘Emoties’</vt:lpstr>
      <vt:lpstr>Oefening ‘Maak een plan’</vt:lpstr>
      <vt:lpstr>Oefening ‘De buitenkant’</vt:lpstr>
      <vt:lpstr>Oefening ‘Anger catcher’</vt:lpstr>
      <vt:lpstr>Oefening ‘Boosheidsthermometer’</vt:lpstr>
      <vt:lpstr>Oefening ‘Boosheidsthermometer’</vt:lpstr>
      <vt:lpstr>Oefening ‘Boosheidsthermometer’</vt:lpstr>
      <vt:lpstr>Oefening  (eigen keuze)</vt:lpstr>
      <vt:lpstr>Best practices voor preventie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414</cp:revision>
  <dcterms:created xsi:type="dcterms:W3CDTF">2019-11-19T08:31:20Z</dcterms:created>
  <dcterms:modified xsi:type="dcterms:W3CDTF">2021-08-19T13:23:59Z</dcterms:modified>
</cp:coreProperties>
</file>