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66" r:id="rId2"/>
    <p:sldId id="275" r:id="rId3"/>
    <p:sldId id="517" r:id="rId4"/>
    <p:sldId id="599" r:id="rId5"/>
    <p:sldId id="366" r:id="rId6"/>
    <p:sldId id="276" r:id="rId7"/>
    <p:sldId id="279" r:id="rId8"/>
    <p:sldId id="520" r:id="rId9"/>
    <p:sldId id="559" r:id="rId10"/>
    <p:sldId id="560" r:id="rId11"/>
    <p:sldId id="281" r:id="rId12"/>
    <p:sldId id="561" r:id="rId13"/>
    <p:sldId id="283" r:id="rId14"/>
    <p:sldId id="284" r:id="rId15"/>
    <p:sldId id="564" r:id="rId16"/>
    <p:sldId id="565" r:id="rId17"/>
    <p:sldId id="437" r:id="rId18"/>
    <p:sldId id="567" r:id="rId19"/>
    <p:sldId id="286" r:id="rId20"/>
    <p:sldId id="569" r:id="rId21"/>
    <p:sldId id="573" r:id="rId22"/>
    <p:sldId id="574" r:id="rId23"/>
    <p:sldId id="582" r:id="rId24"/>
    <p:sldId id="453" r:id="rId25"/>
    <p:sldId id="494" r:id="rId26"/>
    <p:sldId id="602" r:id="rId27"/>
    <p:sldId id="456" r:id="rId28"/>
    <p:sldId id="465" r:id="rId29"/>
    <p:sldId id="466" r:id="rId30"/>
    <p:sldId id="600" r:id="rId31"/>
    <p:sldId id="459" r:id="rId32"/>
    <p:sldId id="464" r:id="rId33"/>
    <p:sldId id="596" r:id="rId34"/>
    <p:sldId id="597" r:id="rId35"/>
    <p:sldId id="469" r:id="rId36"/>
    <p:sldId id="301" r:id="rId37"/>
    <p:sldId id="5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Onderdelinden" initials="CO" lastIdx="2" clrIdx="0">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9FF"/>
    <a:srgbClr val="032C45"/>
    <a:srgbClr val="0770B1"/>
    <a:srgbClr val="69B6E1"/>
    <a:srgbClr val="E6F3FA"/>
    <a:srgbClr val="79BDE4"/>
    <a:srgbClr val="084092"/>
    <a:srgbClr val="FF7575"/>
    <a:srgbClr val="6684D0"/>
    <a:srgbClr val="347C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58947" autoAdjust="0"/>
  </p:normalViewPr>
  <p:slideViewPr>
    <p:cSldViewPr>
      <p:cViewPr varScale="1">
        <p:scale>
          <a:sx n="64" d="100"/>
          <a:sy n="64" d="100"/>
        </p:scale>
        <p:origin x="2628" y="60"/>
      </p:cViewPr>
      <p:guideLst>
        <p:guide orient="horz" pos="2160"/>
        <p:guide pos="2880"/>
      </p:guideLst>
    </p:cSldViewPr>
  </p:slideViewPr>
  <p:outlineViewPr>
    <p:cViewPr>
      <p:scale>
        <a:sx n="33" d="100"/>
        <a:sy n="33" d="100"/>
      </p:scale>
      <p:origin x="0" y="-647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a:ln w="6350"/>
      </dgm:spPr>
      <dgm:t>
        <a:bodyPr/>
        <a:lstStyle/>
        <a:p>
          <a:r>
            <a:rPr lang="nl-NL" noProof="0" dirty="0"/>
            <a:t>7 workshops</a:t>
          </a:r>
        </a:p>
      </dgm:t>
    </dgm:pt>
    <dgm:pt modelId="{67B047AC-5AE9-4250-9D9D-D73FBAE422FB}" type="parTrans" cxnId="{90506768-F10F-49F3-9433-F4709B2846B4}">
      <dgm:prSet/>
      <dgm:spPr/>
      <dgm:t>
        <a:bodyPr/>
        <a:lstStyle/>
        <a:p>
          <a:endParaRPr lang="nl-NL" noProof="0" dirty="0"/>
        </a:p>
      </dgm:t>
    </dgm:pt>
    <dgm:pt modelId="{454B882B-B4B3-4397-B241-18A1CBB645F5}" type="sibTrans" cxnId="{90506768-F10F-49F3-9433-F4709B2846B4}">
      <dgm:prSet/>
      <dgm:spPr/>
      <dgm:t>
        <a:bodyPr/>
        <a:lstStyle/>
        <a:p>
          <a:endParaRPr lang="nl-NL" noProof="0" dirty="0"/>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Versterken individu</a:t>
          </a:r>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154EDBDF-281A-4167-87B4-8F17F0FBD233}" type="sibTrans" cxnId="{89D8AE80-50B2-43BB-ABC4-82DDAE79D83A}">
      <dgm:prSet/>
      <dgm:spPr/>
      <dgm:t>
        <a:bodyPr/>
        <a:lstStyle/>
        <a:p>
          <a:endParaRPr lang="nl-NL" noProof="0" dirty="0"/>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Coaching en ouderschap</a:t>
          </a:r>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26A76DF0-AB15-46EC-92AD-2F7A9C175DC8}" type="sibTrans" cxnId="{B9F8F689-70E3-40B3-9CC4-C3AC76B3D5AE}">
      <dgm:prSet/>
      <dgm:spPr/>
      <dgm:t>
        <a:bodyPr/>
        <a:lstStyle/>
        <a:p>
          <a:endParaRPr lang="nl-NL" noProof="0" dirty="0"/>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Kritisch denken</a:t>
          </a:r>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4C331381-3932-43CD-A9F0-AFE94B49D441}" type="sibTrans" cxnId="{76DD1A95-BD0D-44B2-A67C-7E984DA4D8DC}">
      <dgm:prSet/>
      <dgm:spPr/>
      <dgm:t>
        <a:bodyPr/>
        <a:lstStyle/>
        <a:p>
          <a:endParaRPr lang="nl-NL" noProof="0" dirty="0"/>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Versterken gemeenschap</a:t>
          </a:r>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0EF5FB30-CD44-46A6-8524-A4539E296BEB}" type="sibTrans" cxnId="{409182A5-65D4-4B96-AC61-B1BCC8CD9400}">
      <dgm:prSet/>
      <dgm:spPr/>
      <dgm:t>
        <a:bodyPr/>
        <a:lstStyle/>
        <a:p>
          <a:endParaRPr lang="nl-NL" noProof="0" dirty="0"/>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r>
            <a:rPr lang="nl-NL" noProof="0" dirty="0"/>
            <a:t>Overheidsoptreden</a:t>
          </a:r>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nl-NL" noProof="0" dirty="0"/>
        </a:p>
      </dgm:t>
    </dgm:pt>
    <dgm:pt modelId="{69415AC5-28F2-4AF2-A1BA-837FD53BA55F}" type="sibTrans" cxnId="{C4C0C65E-4E1B-4375-8187-5CE7B5BC02F2}">
      <dgm:prSet/>
      <dgm:spPr/>
      <dgm:t>
        <a:bodyPr/>
        <a:lstStyle/>
        <a:p>
          <a:endParaRPr lang="nl-NL" noProof="0" dirty="0"/>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noProof="0" dirty="0"/>
            <a:t>Omgaan met boosheid</a:t>
          </a:r>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noProof="0" dirty="0"/>
        </a:p>
      </dgm:t>
    </dgm:pt>
    <dgm:pt modelId="{98CFE5ED-AA75-416D-A6E3-725751EE65C5}" type="sibTrans" cxnId="{29D31393-635C-4457-BFD6-418031BEB423}">
      <dgm:prSet/>
      <dgm:spPr/>
      <dgm:t>
        <a:bodyPr/>
        <a:lstStyle/>
        <a:p>
          <a:endParaRPr lang="nl-NL" noProof="0" dirty="0"/>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Narratieven en identiteit</a:t>
          </a:r>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E180E9E8-8C69-4D10-AFF5-218FFE9447A7}" type="sibTrans" cxnId="{DC6AF105-0F5B-4019-8BCF-BDD52806AC3B}">
      <dgm:prSet/>
      <dgm:spPr/>
      <dgm:t>
        <a:bodyPr/>
        <a:lstStyle/>
        <a:p>
          <a:endParaRPr lang="nl-NL" noProof="0" dirty="0"/>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Constructief discussiëren</a:t>
          </a:r>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A059176A-EB26-409E-8B08-6BFB16D5062A}" type="sibTrans" cxnId="{6DFB85E6-D767-4E1C-84A5-351A25D8277F}">
      <dgm:prSet/>
      <dgm:spPr/>
      <dgm:t>
        <a:bodyPr/>
        <a:lstStyle/>
        <a:p>
          <a:endParaRPr lang="nl-NL" noProof="0" dirty="0"/>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noProof="0" dirty="0"/>
            <a:t>Conflicthantering</a:t>
          </a:r>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noProof="0" dirty="0"/>
        </a:p>
      </dgm:t>
    </dgm:pt>
    <dgm:pt modelId="{B34881EF-91B0-4F0E-A693-BB2E277B0699}" type="sibTrans" cxnId="{5F77E642-6402-4892-BCBC-657F275B302F}">
      <dgm:prSet/>
      <dgm:spPr/>
      <dgm:t>
        <a:bodyPr/>
        <a:lstStyle/>
        <a:p>
          <a:endParaRPr lang="nl-NL" noProof="0" dirty="0"/>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noProof="0" dirty="0"/>
            <a:t>Proportionele overheidsreactie</a:t>
          </a:r>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endParaRPr lang="nl-NL" noProof="0" dirty="0"/>
        </a:p>
      </dgm:t>
    </dgm:pt>
    <dgm:pt modelId="{18E1ADA6-3087-4470-B564-8CE1487DCD05}" type="sibTrans" cxnId="{C769C8BF-B8A9-4314-BDD2-75E1F1AC12E9}">
      <dgm:prSet/>
      <dgm:spPr/>
      <dgm:t>
        <a:bodyPr/>
        <a:lstStyle/>
        <a:p>
          <a:endParaRPr lang="nl-NL" noProof="0" dirty="0"/>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Verdere polarisatie/ radicalisering</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Boosheid</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31FE1FAC-9B47-4E60-8F5E-E93E2C91CE80}">
      <dgm:prSet phldrT="[Текст]"/>
      <dgm:spPr>
        <a:ln>
          <a:solidFill>
            <a:srgbClr val="C00000"/>
          </a:solidFill>
        </a:ln>
      </dgm:spPr>
      <dgm:t>
        <a:bodyPr/>
        <a:lstStyle/>
        <a:p>
          <a:r>
            <a:rPr lang="nl-NL" dirty="0"/>
            <a:t>Gevoel van onrecht</a:t>
          </a:r>
          <a:endParaRPr lang="bg-BG" dirty="0"/>
        </a:p>
      </dgm:t>
    </dgm:pt>
    <dgm:pt modelId="{A426774C-7A01-4116-A78C-5C2EB5982485}" type="parTrans" cxnId="{224D003F-CA2D-4F19-B1DD-FC3D0F938FE2}">
      <dgm:prSet/>
      <dgm:spPr/>
      <dgm:t>
        <a:bodyPr/>
        <a:lstStyle/>
        <a:p>
          <a:endParaRPr lang="bg-BG"/>
        </a:p>
      </dgm:t>
    </dgm:pt>
    <dgm:pt modelId="{4FBF7C47-1F9C-469B-B209-1B9C7C53773A}" type="sibTrans" cxnId="{224D003F-CA2D-4F19-B1DD-FC3D0F938FE2}">
      <dgm:prSet/>
      <dgm:spPr/>
      <dgm:t>
        <a:bodyPr/>
        <a:lstStyle/>
        <a:p>
          <a:endParaRPr lang="bg-BG"/>
        </a:p>
      </dgm:t>
    </dgm:pt>
    <dgm:pt modelId="{8DB53F2D-DBF6-4E45-B88A-15E19EFACE85}">
      <dgm:prSet phldrT="[Текст]"/>
      <dgm:spPr>
        <a:ln>
          <a:solidFill>
            <a:srgbClr val="C00000"/>
          </a:solidFill>
        </a:ln>
      </dgm:spPr>
      <dgm:t>
        <a:bodyPr/>
        <a:lstStyle/>
        <a:p>
          <a:r>
            <a:rPr lang="en-US" dirty="0"/>
            <a:t>Het is </a:t>
          </a:r>
          <a:r>
            <a:rPr lang="en-US" dirty="0" err="1"/>
            <a:t>niet</a:t>
          </a:r>
          <a:r>
            <a:rPr lang="en-US" dirty="0"/>
            <a:t> </a:t>
          </a:r>
          <a:r>
            <a:rPr lang="en-US" dirty="0" err="1"/>
            <a:t>effectief</a:t>
          </a:r>
          <a:endParaRPr lang="bg-BG" dirty="0"/>
        </a:p>
      </dgm:t>
    </dgm:pt>
    <dgm:pt modelId="{EE88A2A9-E0AF-4685-B995-91342C801E1E}" type="parTrans" cxnId="{B8B8602E-1B72-4473-BBC3-83C480FEB502}">
      <dgm:prSet/>
      <dgm:spPr/>
      <dgm:t>
        <a:bodyPr/>
        <a:lstStyle/>
        <a:p>
          <a:endParaRPr lang="bg-BG"/>
        </a:p>
      </dgm:t>
    </dgm:pt>
    <dgm:pt modelId="{2D5356C2-F5F3-4E51-934B-35391AE0DC6D}" type="sibTrans" cxnId="{B8B8602E-1B72-4473-BBC3-83C480FEB502}">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BCDD70E3-6BA4-4B16-80DE-8B16907E36D4}" type="pres">
      <dgm:prSet presAssocID="{31FE1FAC-9B47-4E60-8F5E-E93E2C91CE80}" presName="parentText" presStyleLbl="node1" presStyleIdx="1" presStyleCnt="3">
        <dgm:presLayoutVars>
          <dgm:chMax val="0"/>
          <dgm:bulletEnabled val="1"/>
        </dgm:presLayoutVars>
      </dgm:prSet>
      <dgm:spPr/>
    </dgm:pt>
    <dgm:pt modelId="{ADB85D1E-93D0-4C94-BBA5-092CBB404D6E}" type="pres">
      <dgm:prSet presAssocID="{4FBF7C47-1F9C-469B-B209-1B9C7C53773A}" presName="spacer" presStyleCnt="0"/>
      <dgm:spPr/>
    </dgm:pt>
    <dgm:pt modelId="{9B7281B0-BFC2-4674-94B4-B58579D0DAC3}" type="pres">
      <dgm:prSet presAssocID="{8DB53F2D-DBF6-4E45-B88A-15E19EFACE85}"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B8B8602E-1B72-4473-BBC3-83C480FEB502}" srcId="{A7407445-6A7D-4DFA-A81E-ADFE56D6BFC6}" destId="{8DB53F2D-DBF6-4E45-B88A-15E19EFACE85}" srcOrd="2" destOrd="0" parTransId="{EE88A2A9-E0AF-4685-B995-91342C801E1E}" sibTransId="{2D5356C2-F5F3-4E51-934B-35391AE0DC6D}"/>
    <dgm:cxn modelId="{3C5AC234-EA20-419E-90BC-FEDADB204AF1}" type="presOf" srcId="{EFFC9DF3-7695-483B-AF8A-9DB4A86CF16B}" destId="{5C3234C6-E487-4E45-8CD7-2A8E7C28EAFC}" srcOrd="0" destOrd="0" presId="urn:microsoft.com/office/officeart/2005/8/layout/vList2"/>
    <dgm:cxn modelId="{224D003F-CA2D-4F19-B1DD-FC3D0F938FE2}" srcId="{A7407445-6A7D-4DFA-A81E-ADFE56D6BFC6}" destId="{31FE1FAC-9B47-4E60-8F5E-E93E2C91CE80}" srcOrd="1" destOrd="0" parTransId="{A426774C-7A01-4116-A78C-5C2EB5982485}" sibTransId="{4FBF7C47-1F9C-469B-B209-1B9C7C53773A}"/>
    <dgm:cxn modelId="{C2612648-9B79-4A25-841E-77A2D149035D}" type="presOf" srcId="{8DB53F2D-DBF6-4E45-B88A-15E19EFACE85}" destId="{9B7281B0-BFC2-4674-94B4-B58579D0DAC3}" srcOrd="0" destOrd="0" presId="urn:microsoft.com/office/officeart/2005/8/layout/vList2"/>
    <dgm:cxn modelId="{9FA9D274-ED98-4336-89E6-40B538D42984}" type="presOf" srcId="{31FE1FAC-9B47-4E60-8F5E-E93E2C91CE80}" destId="{BCDD70E3-6BA4-4B16-80DE-8B16907E36D4}"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00BDEB55-A187-4241-889F-A7D9F423E5FE}" type="presParOf" srcId="{52BE0841-A495-4AEF-A196-26FCAD3E0C34}" destId="{BCDD70E3-6BA4-4B16-80DE-8B16907E36D4}" srcOrd="2" destOrd="0" presId="urn:microsoft.com/office/officeart/2005/8/layout/vList2"/>
    <dgm:cxn modelId="{26792777-45A6-4328-97F0-FA24D5196AF6}" type="presParOf" srcId="{52BE0841-A495-4AEF-A196-26FCAD3E0C34}" destId="{ADB85D1E-93D0-4C94-BBA5-092CBB404D6E}" srcOrd="3" destOrd="0" presId="urn:microsoft.com/office/officeart/2005/8/layout/vList2"/>
    <dgm:cxn modelId="{2CC1912B-2F1D-441A-BAE8-E1EFD8493EB7}" type="presParOf" srcId="{52BE0841-A495-4AEF-A196-26FCAD3E0C34}" destId="{9B7281B0-BFC2-4674-94B4-B58579D0DAC3}"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Verdere polarisatie/ radicalisering</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Single issue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Religieus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Extreem</a:t>
          </a:r>
          <a:r>
            <a:rPr lang="en-GB" dirty="0"/>
            <a:t> </a:t>
          </a:r>
          <a:r>
            <a:rPr lang="en-GB" dirty="0" err="1"/>
            <a:t>rechts</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a:t>Extreem</a:t>
          </a:r>
          <a:r>
            <a:rPr lang="en-GB" dirty="0"/>
            <a:t> links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Nationaal</a:t>
          </a:r>
          <a:r>
            <a:rPr lang="en-GB" dirty="0"/>
            <a:t> </a:t>
          </a:r>
          <a:r>
            <a:rPr lang="en-GB" dirty="0" err="1"/>
            <a:t>separatistisch</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Gevoeligheid</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Verkenning</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Lidmaatschap</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Actie</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2000" dirty="0" err="1"/>
            <a:t>Radicalisering</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Politiek</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Sociologisch</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Psychologisch</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en-US" sz="2000" noProof="0" dirty="0" err="1"/>
            <a:t>Economisch</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7E1A35BC-179A-410B-A115-B37E17EBA34F}">
      <dgm:prSet phldrT="[Tekst]"/>
      <dgm:spPr/>
      <dgm:t>
        <a:bodyPr/>
        <a:lstStyle/>
        <a:p>
          <a:r>
            <a:rPr lang="en-GB" dirty="0"/>
            <a:t>Push</a:t>
          </a:r>
        </a:p>
      </dgm:t>
    </dgm:pt>
    <dgm:pt modelId="{DEC99EB3-1BD6-46CB-A6C2-C541CFAA9659}" type="parTrans" cxnId="{6EA45B52-0BC0-474F-B50D-4FA0E263F0D7}">
      <dgm:prSet/>
      <dgm:spPr/>
      <dgm:t>
        <a:bodyPr/>
        <a:lstStyle/>
        <a:p>
          <a:endParaRPr lang="en-GB"/>
        </a:p>
      </dgm:t>
    </dgm:pt>
    <dgm:pt modelId="{0B9A3569-17DB-4828-8B26-DE15FA1CF72A}" type="sibTrans" cxnId="{6EA45B52-0BC0-474F-B50D-4FA0E263F0D7}">
      <dgm:prSet/>
      <dgm:spPr/>
      <dgm:t>
        <a:bodyPr/>
        <a:lstStyle/>
        <a:p>
          <a:endParaRPr lang="en-GB"/>
        </a:p>
      </dgm:t>
    </dgm:pt>
    <dgm:pt modelId="{73DB7713-47F9-4268-AC1D-CB31B0535960}">
      <dgm:prSet phldrT="[Tekst]"/>
      <dgm:spPr/>
      <dgm:t>
        <a:bodyPr/>
        <a:lstStyle/>
        <a:p>
          <a:r>
            <a:rPr lang="en-GB" dirty="0"/>
            <a:t>Pull</a:t>
          </a:r>
        </a:p>
      </dgm:t>
    </dgm:pt>
    <dgm:pt modelId="{638023B7-5421-4400-BAC7-D2FA1A37E343}" type="parTrans" cxnId="{A6EE9ED5-4D2B-4876-8B0B-5130BDC08960}">
      <dgm:prSet/>
      <dgm:spPr/>
      <dgm:t>
        <a:bodyPr/>
        <a:lstStyle/>
        <a:p>
          <a:endParaRPr lang="en-GB"/>
        </a:p>
      </dgm:t>
    </dgm:pt>
    <dgm:pt modelId="{4257CA3D-19C9-4BEE-98E9-721CE60BD628}" type="sibTrans" cxnId="{A6EE9ED5-4D2B-4876-8B0B-5130BDC08960}">
      <dgm:prSet/>
      <dgm:spPr/>
      <dgm:t>
        <a:bodyPr/>
        <a:lstStyle/>
        <a:p>
          <a:endParaRPr lang="en-GB"/>
        </a:p>
      </dgm:t>
    </dgm:pt>
    <dgm:pt modelId="{1449BE46-2F2C-4767-903E-22C002CA08DD}">
      <dgm:prSet phldrT="[Tekst]"/>
      <dgm:spPr/>
      <dgm:t>
        <a:bodyPr/>
        <a:lstStyle/>
        <a:p>
          <a:r>
            <a:rPr lang="en-GB" dirty="0" err="1"/>
            <a:t>Persoonlijk</a:t>
          </a:r>
          <a:endParaRPr lang="en-GB" dirty="0"/>
        </a:p>
      </dgm:t>
    </dgm:pt>
    <dgm:pt modelId="{16ECC6F7-6975-47F6-B658-E72469069BAF}" type="parTrans" cxnId="{6DF8B523-FA2A-4A1A-9011-C61631F6986C}">
      <dgm:prSet/>
      <dgm:spPr/>
      <dgm:t>
        <a:bodyPr/>
        <a:lstStyle/>
        <a:p>
          <a:endParaRPr lang="en-GB"/>
        </a:p>
      </dgm:t>
    </dgm:pt>
    <dgm:pt modelId="{DFAD324C-DD8D-47BD-B527-5B6C375C4558}" type="sibTrans" cxnId="{6DF8B523-FA2A-4A1A-9011-C61631F6986C}">
      <dgm:prSet/>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pt>
    <dgm:pt modelId="{88E6B24A-A09A-4414-9C97-133226C9E133}" type="pres">
      <dgm:prSet presAssocID="{7E1A35BC-179A-410B-A115-B37E17EBA34F}" presName="node" presStyleLbl="node1" presStyleIdx="0" presStyleCnt="3" custRadScaleRad="88332" custRadScaleInc="-14100">
        <dgm:presLayoutVars>
          <dgm:bulletEnabled val="1"/>
        </dgm:presLayoutVars>
      </dgm:prSet>
      <dgm:spPr/>
    </dgm:pt>
    <dgm:pt modelId="{4837AA25-3CEF-49C5-9ED4-28739719BBC4}" type="pres">
      <dgm:prSet presAssocID="{0B9A3569-17DB-4828-8B26-DE15FA1CF72A}" presName="sibTrans" presStyleLbl="sibTrans2D1" presStyleIdx="0" presStyleCnt="3"/>
      <dgm:spPr/>
    </dgm:pt>
    <dgm:pt modelId="{FD0726FC-D256-4828-B35F-C5A679602BAD}" type="pres">
      <dgm:prSet presAssocID="{0B9A3569-17DB-4828-8B26-DE15FA1CF72A}" presName="connectorText" presStyleLbl="sibTrans2D1" presStyleIdx="0" presStyleCnt="3"/>
      <dgm:spPr/>
    </dgm:pt>
    <dgm:pt modelId="{C94A10E9-29F0-4CB0-902D-6B90B0AACDCB}" type="pres">
      <dgm:prSet presAssocID="{73DB7713-47F9-4268-AC1D-CB31B0535960}" presName="node" presStyleLbl="node1" presStyleIdx="1" presStyleCnt="3" custRadScaleRad="140486" custRadScaleInc="-26148">
        <dgm:presLayoutVars>
          <dgm:bulletEnabled val="1"/>
        </dgm:presLayoutVars>
      </dgm:prSet>
      <dgm:spPr/>
    </dgm:pt>
    <dgm:pt modelId="{F94D6ECB-EDFC-4002-8E2D-698296F3A716}" type="pres">
      <dgm:prSet presAssocID="{4257CA3D-19C9-4BEE-98E9-721CE60BD628}" presName="sibTrans" presStyleLbl="sibTrans2D1" presStyleIdx="1" presStyleCnt="3" custAng="21483170"/>
      <dgm:spPr/>
    </dgm:pt>
    <dgm:pt modelId="{BA0D25D4-B271-4F59-962F-B2B945F7CFA8}" type="pres">
      <dgm:prSet presAssocID="{4257CA3D-19C9-4BEE-98E9-721CE60BD628}" presName="connectorText" presStyleLbl="sibTrans2D1" presStyleIdx="1" presStyleCnt="3"/>
      <dgm:spPr/>
    </dgm:pt>
    <dgm:pt modelId="{CA45E74F-4AF0-4C58-9D2E-9D227F4C949B}" type="pres">
      <dgm:prSet presAssocID="{1449BE46-2F2C-4767-903E-22C002CA08DD}" presName="node" presStyleLbl="node1" presStyleIdx="2" presStyleCnt="3" custRadScaleRad="184830" custRadScaleInc="34757">
        <dgm:presLayoutVars>
          <dgm:bulletEnabled val="1"/>
        </dgm:presLayoutVars>
      </dgm:prSet>
      <dgm:spPr/>
    </dgm:pt>
    <dgm:pt modelId="{698C20E8-0836-4A12-A136-0752A3BE8529}" type="pres">
      <dgm:prSet presAssocID="{DFAD324C-DD8D-47BD-B527-5B6C375C4558}" presName="sibTrans" presStyleLbl="sibTrans2D1" presStyleIdx="2" presStyleCnt="3"/>
      <dgm:spPr/>
    </dgm:pt>
    <dgm:pt modelId="{93F9E9B5-7613-424F-B3C9-24A9C8292BF3}" type="pres">
      <dgm:prSet presAssocID="{DFAD324C-DD8D-47BD-B527-5B6C375C4558}" presName="connectorText" presStyleLbl="sibTrans2D1" presStyleIdx="2" presStyleCnt="3"/>
      <dgm:spPr/>
    </dgm:pt>
  </dgm:ptLst>
  <dgm:cxnLst>
    <dgm:cxn modelId="{F7E53A05-A060-4BCA-9FA8-DA9F667ED51E}" type="presOf" srcId="{73DB7713-47F9-4268-AC1D-CB31B0535960}" destId="{C94A10E9-29F0-4CB0-902D-6B90B0AACDCB}" srcOrd="0" destOrd="0" presId="urn:microsoft.com/office/officeart/2005/8/layout/cycle2"/>
    <dgm:cxn modelId="{6DF8B523-FA2A-4A1A-9011-C61631F6986C}" srcId="{FD7FE9A7-FE91-4DF3-8FD3-92ADCB5CFB62}" destId="{1449BE46-2F2C-4767-903E-22C002CA08DD}" srcOrd="2" destOrd="0" parTransId="{16ECC6F7-6975-47F6-B658-E72469069BAF}" sibTransId="{DFAD324C-DD8D-47BD-B527-5B6C375C4558}"/>
    <dgm:cxn modelId="{5978003A-1E2A-4F5C-A19C-3AC8F79D168A}" type="presOf" srcId="{0B9A3569-17DB-4828-8B26-DE15FA1CF72A}" destId="{FD0726FC-D256-4828-B35F-C5A679602BAD}" srcOrd="1" destOrd="0" presId="urn:microsoft.com/office/officeart/2005/8/layout/cycle2"/>
    <dgm:cxn modelId="{D1ADAA64-1CB9-4D5E-8EE9-F74FA8D5D2B8}" type="presOf" srcId="{DFAD324C-DD8D-47BD-B527-5B6C375C4558}" destId="{93F9E9B5-7613-424F-B3C9-24A9C8292BF3}" srcOrd="1" destOrd="0" presId="urn:microsoft.com/office/officeart/2005/8/layout/cycle2"/>
    <dgm:cxn modelId="{6EA45B52-0BC0-474F-B50D-4FA0E263F0D7}" srcId="{FD7FE9A7-FE91-4DF3-8FD3-92ADCB5CFB62}" destId="{7E1A35BC-179A-410B-A115-B37E17EBA34F}" srcOrd="0" destOrd="0" parTransId="{DEC99EB3-1BD6-46CB-A6C2-C541CFAA9659}" sibTransId="{0B9A3569-17DB-4828-8B26-DE15FA1CF72A}"/>
    <dgm:cxn modelId="{67E0EC72-2409-4FB5-AE7E-D42EC838B66D}" type="presOf" srcId="{1449BE46-2F2C-4767-903E-22C002CA08DD}" destId="{CA45E74F-4AF0-4C58-9D2E-9D227F4C949B}" srcOrd="0" destOrd="0" presId="urn:microsoft.com/office/officeart/2005/8/layout/cycle2"/>
    <dgm:cxn modelId="{7A1B5586-17D6-4A57-ABFB-96C31D8C7740}" type="presOf" srcId="{4257CA3D-19C9-4BEE-98E9-721CE60BD628}" destId="{BA0D25D4-B271-4F59-962F-B2B945F7CFA8}" srcOrd="1" destOrd="0" presId="urn:microsoft.com/office/officeart/2005/8/layout/cycle2"/>
    <dgm:cxn modelId="{03AFE18F-0047-41C1-A942-75B3AC73D1A8}" type="presOf" srcId="{7E1A35BC-179A-410B-A115-B37E17EBA34F}" destId="{88E6B24A-A09A-4414-9C97-133226C9E133}" srcOrd="0" destOrd="0" presId="urn:microsoft.com/office/officeart/2005/8/layout/cycle2"/>
    <dgm:cxn modelId="{6588C190-3043-4584-B57D-070FD8882D20}" type="presOf" srcId="{DFAD324C-DD8D-47BD-B527-5B6C375C4558}" destId="{698C20E8-0836-4A12-A136-0752A3BE8529}" srcOrd="0" destOrd="0" presId="urn:microsoft.com/office/officeart/2005/8/layout/cycle2"/>
    <dgm:cxn modelId="{C8665BAA-5167-45AD-B23A-D18E1F7CC34D}" type="presOf" srcId="{0B9A3569-17DB-4828-8B26-DE15FA1CF72A}" destId="{4837AA25-3CEF-49C5-9ED4-28739719BBC4}" srcOrd="0" destOrd="0" presId="urn:microsoft.com/office/officeart/2005/8/layout/cycle2"/>
    <dgm:cxn modelId="{EB3620AE-8ABC-42E7-8506-7F48B3003567}" type="presOf" srcId="{4257CA3D-19C9-4BEE-98E9-721CE60BD628}" destId="{F94D6ECB-EDFC-4002-8E2D-698296F3A716}" srcOrd="0" destOrd="0" presId="urn:microsoft.com/office/officeart/2005/8/layout/cycle2"/>
    <dgm:cxn modelId="{A6EE9ED5-4D2B-4876-8B0B-5130BDC08960}" srcId="{FD7FE9A7-FE91-4DF3-8FD3-92ADCB5CFB62}" destId="{73DB7713-47F9-4268-AC1D-CB31B0535960}" srcOrd="1" destOrd="0" parTransId="{638023B7-5421-4400-BAC7-D2FA1A37E343}" sibTransId="{4257CA3D-19C9-4BEE-98E9-721CE60BD628}"/>
    <dgm:cxn modelId="{C2F3A2F4-FA13-4FDC-BB19-41A46807FA47}" type="presOf" srcId="{FD7FE9A7-FE91-4DF3-8FD3-92ADCB5CFB62}" destId="{2E8D24E2-38E4-4669-BAF6-9A9C22A95A38}" srcOrd="0" destOrd="0" presId="urn:microsoft.com/office/officeart/2005/8/layout/cycle2"/>
    <dgm:cxn modelId="{C6FB1488-511E-41E9-833C-0E9EF228E2F6}" type="presParOf" srcId="{2E8D24E2-38E4-4669-BAF6-9A9C22A95A38}" destId="{88E6B24A-A09A-4414-9C97-133226C9E133}" srcOrd="0" destOrd="0" presId="urn:microsoft.com/office/officeart/2005/8/layout/cycle2"/>
    <dgm:cxn modelId="{9C382659-7114-4231-BBEA-ABF7E4F3E12B}" type="presParOf" srcId="{2E8D24E2-38E4-4669-BAF6-9A9C22A95A38}" destId="{4837AA25-3CEF-49C5-9ED4-28739719BBC4}" srcOrd="1" destOrd="0" presId="urn:microsoft.com/office/officeart/2005/8/layout/cycle2"/>
    <dgm:cxn modelId="{0211A994-6FC7-4C26-902A-01EEB7B1D1D9}" type="presParOf" srcId="{4837AA25-3CEF-49C5-9ED4-28739719BBC4}" destId="{FD0726FC-D256-4828-B35F-C5A679602BAD}" srcOrd="0" destOrd="0" presId="urn:microsoft.com/office/officeart/2005/8/layout/cycle2"/>
    <dgm:cxn modelId="{8FB6D06C-243A-41E1-BCA1-5D6B2FE6E937}" type="presParOf" srcId="{2E8D24E2-38E4-4669-BAF6-9A9C22A95A38}" destId="{C94A10E9-29F0-4CB0-902D-6B90B0AACDCB}" srcOrd="2" destOrd="0" presId="urn:microsoft.com/office/officeart/2005/8/layout/cycle2"/>
    <dgm:cxn modelId="{5FBECB69-D449-4B57-992A-A0A17B85CD34}" type="presParOf" srcId="{2E8D24E2-38E4-4669-BAF6-9A9C22A95A38}" destId="{F94D6ECB-EDFC-4002-8E2D-698296F3A716}" srcOrd="3" destOrd="0" presId="urn:microsoft.com/office/officeart/2005/8/layout/cycle2"/>
    <dgm:cxn modelId="{D8BBCE36-7A53-48CF-B662-5388015466E0}" type="presParOf" srcId="{F94D6ECB-EDFC-4002-8E2D-698296F3A716}" destId="{BA0D25D4-B271-4F59-962F-B2B945F7CFA8}" srcOrd="0" destOrd="0" presId="urn:microsoft.com/office/officeart/2005/8/layout/cycle2"/>
    <dgm:cxn modelId="{5417F70C-4C09-4FFF-A8DC-47E7F164AC28}" type="presParOf" srcId="{2E8D24E2-38E4-4669-BAF6-9A9C22A95A38}" destId="{CA45E74F-4AF0-4C58-9D2E-9D227F4C949B}" srcOrd="4" destOrd="0" presId="urn:microsoft.com/office/officeart/2005/8/layout/cycle2"/>
    <dgm:cxn modelId="{DB142B2C-F923-4D9D-A81E-25554EDA4A43}" type="presParOf" srcId="{2E8D24E2-38E4-4669-BAF6-9A9C22A95A38}" destId="{698C20E8-0836-4A12-A136-0752A3BE8529}" srcOrd="5" destOrd="0" presId="urn:microsoft.com/office/officeart/2005/8/layout/cycle2"/>
    <dgm:cxn modelId="{5811E1C5-4030-4BBA-86DB-34633D428C1D}" type="presParOf" srcId="{698C20E8-0836-4A12-A136-0752A3BE8529}" destId="{93F9E9B5-7613-424F-B3C9-24A9C8292B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5" qsCatId="simple" csTypeId="urn:microsoft.com/office/officeart/2005/8/colors/accent4_5" csCatId="accent4" phldr="1"/>
      <dgm:spPr/>
      <dgm:t>
        <a:bodyPr/>
        <a:lstStyle/>
        <a:p>
          <a:endParaRPr lang="en-GB"/>
        </a:p>
      </dgm:t>
    </dgm:pt>
    <dgm:pt modelId="{31AE7CCE-DD08-42FE-9C07-C1DE890080C0}">
      <dgm:prSet phldrT="[Tekst]" custT="1"/>
      <dgm:spPr/>
      <dgm:t>
        <a:bodyPr/>
        <a:lstStyle/>
        <a:p>
          <a:r>
            <a:rPr lang="en-GB" sz="3600" dirty="0"/>
            <a:t>Type</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a:solidFill>
          <a:srgbClr val="93C9FF"/>
        </a:solidFill>
      </dgm:spPr>
      <dgm:t>
        <a:bodyPr/>
        <a:lstStyle/>
        <a:p>
          <a:r>
            <a:rPr lang="en-GB" sz="2000" dirty="0" err="1"/>
            <a:t>Identiteitszoeker</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a:solidFill>
          <a:srgbClr val="93C9FF"/>
        </a:solidFill>
      </dgm:spPr>
      <dgm:t>
        <a:bodyPr/>
        <a:lstStyle/>
        <a:p>
          <a:r>
            <a:rPr lang="nl-NL" sz="2000" dirty="0"/>
            <a:t>Rechtvaardigheids-zoeker</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a:solidFill>
          <a:srgbClr val="93C9FF"/>
        </a:solidFill>
      </dgm:spPr>
      <dgm:t>
        <a:bodyPr/>
        <a:lstStyle/>
        <a:p>
          <a:r>
            <a:rPr lang="nl-NL" sz="2000" dirty="0"/>
            <a:t>Sensatiezoeker</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a:solidFill>
          <a:srgbClr val="93C9FF"/>
        </a:solidFill>
      </dgm:spPr>
      <dgm:t>
        <a:bodyPr/>
        <a:lstStyle/>
        <a:p>
          <a:r>
            <a:rPr lang="nl-NL" sz="2000" dirty="0"/>
            <a:t>Zingevingszoeker</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89985">
        <dgm:presLayoutVars>
          <dgm:bulletEnabled val="1"/>
        </dgm:presLayoutVars>
      </dgm:prSet>
      <dgm:spPr/>
    </dgm:pt>
    <dgm:pt modelId="{B024BB09-AC3A-451D-BA97-F3965BA08065}" type="pres">
      <dgm:prSet presAssocID="{52340E1C-7EB8-4294-A467-EBCEEA9F632D}" presName="node" presStyleLbl="vennNode1" presStyleIdx="2" presStyleCnt="5" custScaleX="289985" custRadScaleRad="172953" custRadScaleInc="-2294">
        <dgm:presLayoutVars>
          <dgm:bulletEnabled val="1"/>
        </dgm:presLayoutVars>
      </dgm:prSet>
      <dgm:spPr/>
    </dgm:pt>
    <dgm:pt modelId="{4C1CC435-FD44-4D97-9557-E99594F8F96C}" type="pres">
      <dgm:prSet presAssocID="{95CAFB56-273A-42AE-AAA8-E05A306B4FC6}" presName="node" presStyleLbl="vennNode1" presStyleIdx="3" presStyleCnt="5" custScaleX="289985">
        <dgm:presLayoutVars>
          <dgm:bulletEnabled val="1"/>
        </dgm:presLayoutVars>
      </dgm:prSet>
      <dgm:spPr/>
    </dgm:pt>
    <dgm:pt modelId="{CD81C4CF-30B8-4095-B9AB-540FF8C8C938}" type="pres">
      <dgm:prSet presAssocID="{6D199876-4D62-4F94-AA37-8181981FCE21}" presName="node" presStyleLbl="vennNode1" presStyleIdx="4" presStyleCnt="5" custScaleX="289985" custRadScaleRad="177983" custRadScaleInc="2773">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Boosheid</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FC5B8D7B-8E0F-4880-AD20-4364313A500A}">
      <dgm:prSet phldrT="[Текст]"/>
      <dgm:spPr/>
      <dgm:t>
        <a:bodyPr/>
        <a:lstStyle/>
        <a:p>
          <a:r>
            <a:rPr lang="nl-NL" dirty="0">
              <a:latin typeface="Avenir Roman"/>
              <a:ea typeface="Avenir Roman"/>
              <a:cs typeface="Avenir Roman"/>
            </a:rPr>
            <a:t>Ontevredenheid</a:t>
          </a:r>
          <a:endParaRPr lang="bg-BG" dirty="0"/>
        </a:p>
      </dgm:t>
    </dgm:pt>
    <dgm:pt modelId="{729F81C4-B78F-40D6-8F93-AFF53BDA0072}" type="parTrans" cxnId="{90B1F0CE-59A0-443A-B7CC-19211186E396}">
      <dgm:prSet/>
      <dgm:spPr/>
      <dgm:t>
        <a:bodyPr/>
        <a:lstStyle/>
        <a:p>
          <a:endParaRPr lang="bg-BG"/>
        </a:p>
      </dgm:t>
    </dgm:pt>
    <dgm:pt modelId="{B75F4A5B-AA3A-4C22-A537-C139FEEE1EC9}" type="sibTrans" cxnId="{90B1F0CE-59A0-443A-B7CC-19211186E396}">
      <dgm:prSet/>
      <dgm:spPr/>
      <dgm:t>
        <a:bodyPr/>
        <a:lstStyle/>
        <a:p>
          <a:endParaRPr lang="bg-BG"/>
        </a:p>
      </dgm:t>
    </dgm:pt>
    <dgm:pt modelId="{8933C078-0744-4431-AFDC-27EC6CB8667D}">
      <dgm:prSet phldrT="[Текст]"/>
      <dgm:spPr/>
      <dgm:t>
        <a:bodyPr/>
        <a:lstStyle/>
        <a:p>
          <a:r>
            <a:rPr lang="nl-NL" dirty="0">
              <a:latin typeface="Avenir Roman"/>
              <a:ea typeface="Avenir Roman"/>
              <a:cs typeface="Avenir Roman"/>
            </a:rPr>
            <a:t>Het is niet effectief</a:t>
          </a:r>
          <a:endParaRPr lang="bg-BG" dirty="0"/>
        </a:p>
      </dgm:t>
    </dgm:pt>
    <dgm:pt modelId="{6295BD74-14EE-45DE-B7BA-1909919B96A5}" type="parTrans" cxnId="{FAFEFAF7-622C-4000-AA0D-07207887A7C8}">
      <dgm:prSet/>
      <dgm:spPr/>
      <dgm:t>
        <a:bodyPr/>
        <a:lstStyle/>
        <a:p>
          <a:endParaRPr lang="bg-BG"/>
        </a:p>
      </dgm:t>
    </dgm:pt>
    <dgm:pt modelId="{2CD95573-F107-4FA2-99D9-3BF9AC109178}" type="sibTrans" cxnId="{FAFEFAF7-622C-4000-AA0D-07207887A7C8}">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8126F753-EB9C-49D3-B75B-583337D698C8}" type="pres">
      <dgm:prSet presAssocID="{FC5B8D7B-8E0F-4880-AD20-4364313A500A}" presName="parentText" presStyleLbl="node1" presStyleIdx="1" presStyleCnt="3">
        <dgm:presLayoutVars>
          <dgm:chMax val="0"/>
          <dgm:bulletEnabled val="1"/>
        </dgm:presLayoutVars>
      </dgm:prSet>
      <dgm:spPr/>
    </dgm:pt>
    <dgm:pt modelId="{D7799557-7EBC-4103-BF37-C0F487971B41}" type="pres">
      <dgm:prSet presAssocID="{B75F4A5B-AA3A-4C22-A537-C139FEEE1EC9}" presName="spacer" presStyleCnt="0"/>
      <dgm:spPr/>
    </dgm:pt>
    <dgm:pt modelId="{F0FE2AA4-077A-437A-B5B2-A938B723E1EE}" type="pres">
      <dgm:prSet presAssocID="{8933C078-0744-4431-AFDC-27EC6CB8667D}"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F737206D-E955-40ED-B6BE-B2BE8E04647B}" type="presOf" srcId="{FC5B8D7B-8E0F-4880-AD20-4364313A500A}" destId="{8126F753-EB9C-49D3-B75B-583337D698C8}" srcOrd="0" destOrd="0" presId="urn:microsoft.com/office/officeart/2005/8/layout/vList2"/>
    <dgm:cxn modelId="{90B1F0CE-59A0-443A-B7CC-19211186E396}" srcId="{A7407445-6A7D-4DFA-A81E-ADFE56D6BFC6}" destId="{FC5B8D7B-8E0F-4880-AD20-4364313A500A}" srcOrd="1" destOrd="0" parTransId="{729F81C4-B78F-40D6-8F93-AFF53BDA0072}" sibTransId="{B75F4A5B-AA3A-4C22-A537-C139FEEE1EC9}"/>
    <dgm:cxn modelId="{FAFEFAF7-622C-4000-AA0D-07207887A7C8}" srcId="{A7407445-6A7D-4DFA-A81E-ADFE56D6BFC6}" destId="{8933C078-0744-4431-AFDC-27EC6CB8667D}" srcOrd="2" destOrd="0" parTransId="{6295BD74-14EE-45DE-B7BA-1909919B96A5}" sibTransId="{2CD95573-F107-4FA2-99D9-3BF9AC109178}"/>
    <dgm:cxn modelId="{154D20FF-4B98-4516-957F-5CEC87553C71}" type="presOf" srcId="{8933C078-0744-4431-AFDC-27EC6CB8667D}" destId="{F0FE2AA4-077A-437A-B5B2-A938B723E1EE}"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D9C832D6-41B2-4A7C-BD13-5B12A8D63788}" type="presParOf" srcId="{52BE0841-A495-4AEF-A196-26FCAD3E0C34}" destId="{8126F753-EB9C-49D3-B75B-583337D698C8}" srcOrd="2" destOrd="0" presId="urn:microsoft.com/office/officeart/2005/8/layout/vList2"/>
    <dgm:cxn modelId="{1E301B8C-F19D-4BD9-A044-9091B0BEDE45}" type="presParOf" srcId="{52BE0841-A495-4AEF-A196-26FCAD3E0C34}" destId="{D7799557-7EBC-4103-BF37-C0F487971B41}" srcOrd="3" destOrd="0" presId="urn:microsoft.com/office/officeart/2005/8/layout/vList2"/>
    <dgm:cxn modelId="{63F44C16-4401-4C66-B004-3EFAD329D934}" type="presParOf" srcId="{52BE0841-A495-4AEF-A196-26FCAD3E0C34}" destId="{F0FE2AA4-077A-437A-B5B2-A938B723E1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63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7 workshops</a:t>
          </a:r>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noProof="0" dirty="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Versterken individu</a:t>
          </a:r>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Coaching en ouderschap</a:t>
          </a:r>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Kritisch denken</a:t>
          </a:r>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Omgaan met boosheid</a:t>
          </a:r>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Versterken gemeenschap</a:t>
          </a:r>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Narratieven en identiteit</a:t>
          </a:r>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Constructief discussiëren</a:t>
          </a:r>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Conflicthantering</a:t>
          </a:r>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nl-NL" sz="600" kern="1200" noProof="0" dirty="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Overheidsoptreden</a:t>
          </a:r>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noProof="0" dirty="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noProof="0" dirty="0"/>
            <a:t>Proportionele overheidsreactie</a:t>
          </a:r>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33812"/>
          <a:ext cx="1353211" cy="87984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Verdere polarisatie/ radicalisering</a:t>
          </a:r>
        </a:p>
      </dsp:txBody>
      <dsp:txXfrm>
        <a:off x="42950" y="276762"/>
        <a:ext cx="1267311" cy="793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151318"/>
          <a:ext cx="1638300" cy="33579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dirty="0"/>
            <a:t>Boosheid</a:t>
          </a:r>
        </a:p>
      </dsp:txBody>
      <dsp:txXfrm>
        <a:off x="16392" y="167710"/>
        <a:ext cx="1605516" cy="303006"/>
      </dsp:txXfrm>
    </dsp:sp>
    <dsp:sp modelId="{BCDD70E3-6BA4-4B16-80DE-8B16907E36D4}">
      <dsp:nvSpPr>
        <dsp:cNvPr id="0" name=""/>
        <dsp:cNvSpPr/>
      </dsp:nvSpPr>
      <dsp:spPr>
        <a:xfrm>
          <a:off x="0" y="527428"/>
          <a:ext cx="1638300" cy="33579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kern="1200" dirty="0"/>
            <a:t>Gevoel van onrecht</a:t>
          </a:r>
          <a:endParaRPr lang="bg-BG" sz="1400" kern="1200" dirty="0"/>
        </a:p>
      </dsp:txBody>
      <dsp:txXfrm>
        <a:off x="16392" y="543820"/>
        <a:ext cx="1605516" cy="303006"/>
      </dsp:txXfrm>
    </dsp:sp>
    <dsp:sp modelId="{9B7281B0-BFC2-4674-94B4-B58579D0DAC3}">
      <dsp:nvSpPr>
        <dsp:cNvPr id="0" name=""/>
        <dsp:cNvSpPr/>
      </dsp:nvSpPr>
      <dsp:spPr>
        <a:xfrm>
          <a:off x="0" y="903538"/>
          <a:ext cx="1638300" cy="33579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Het is </a:t>
          </a:r>
          <a:r>
            <a:rPr lang="en-US" sz="1400" kern="1200" dirty="0" err="1"/>
            <a:t>niet</a:t>
          </a:r>
          <a:r>
            <a:rPr lang="en-US" sz="1400" kern="1200" dirty="0"/>
            <a:t> </a:t>
          </a:r>
          <a:r>
            <a:rPr lang="en-US" sz="1400" kern="1200" dirty="0" err="1"/>
            <a:t>effectief</a:t>
          </a:r>
          <a:endParaRPr lang="bg-BG" sz="1400" kern="1200" dirty="0"/>
        </a:p>
      </dsp:txBody>
      <dsp:txXfrm>
        <a:off x="16392" y="919930"/>
        <a:ext cx="1605516" cy="3030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21481"/>
          <a:ext cx="1359972" cy="87984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Verdere polarisatie/ radicalisering</a:t>
          </a:r>
        </a:p>
      </dsp:txBody>
      <dsp:txXfrm>
        <a:off x="42950" y="264431"/>
        <a:ext cx="1274072"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Single issue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Religieus</a:t>
          </a:r>
          <a:endParaRPr lang="en-GB" sz="16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Extreem</a:t>
          </a:r>
          <a:r>
            <a:rPr lang="en-GB" sz="1600" kern="1200" dirty="0"/>
            <a:t> </a:t>
          </a:r>
          <a:r>
            <a:rPr lang="en-GB" sz="1600" kern="1200" dirty="0" err="1"/>
            <a:t>rechts</a:t>
          </a:r>
          <a:endParaRPr lang="en-GB" sz="16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Extreem</a:t>
          </a:r>
          <a:r>
            <a:rPr lang="en-GB" sz="1600" kern="1200" dirty="0"/>
            <a:t> links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Nationaal</a:t>
          </a:r>
          <a:r>
            <a:rPr lang="en-GB" sz="1600" kern="1200" dirty="0"/>
            <a:t> </a:t>
          </a:r>
          <a:r>
            <a:rPr lang="en-GB" sz="1600" kern="1200" dirty="0" err="1"/>
            <a:t>separatistisch</a:t>
          </a:r>
          <a:endParaRPr lang="en-GB" sz="16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904" y="982756"/>
          <a:ext cx="1756789"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Gevoeligheid</a:t>
          </a:r>
          <a:endParaRPr lang="en-US" sz="2000" kern="1200" dirty="0"/>
        </a:p>
      </dsp:txBody>
      <dsp:txXfrm>
        <a:off x="64870" y="1046722"/>
        <a:ext cx="1628857" cy="1182409"/>
      </dsp:txXfrm>
    </dsp:sp>
    <dsp:sp modelId="{70B12CCE-0890-497F-842E-FC581A53502D}">
      <dsp:nvSpPr>
        <dsp:cNvPr id="0" name=""/>
        <dsp:cNvSpPr/>
      </dsp:nvSpPr>
      <dsp:spPr>
        <a:xfrm>
          <a:off x="1884309" y="982756"/>
          <a:ext cx="1756789"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Verkenning</a:t>
          </a:r>
          <a:endParaRPr lang="en-US" sz="2000" kern="1200" dirty="0"/>
        </a:p>
      </dsp:txBody>
      <dsp:txXfrm>
        <a:off x="1948275" y="1046722"/>
        <a:ext cx="1628857" cy="1182409"/>
      </dsp:txXfrm>
    </dsp:sp>
    <dsp:sp modelId="{4D63F513-59C4-403B-9677-9601A5E43789}">
      <dsp:nvSpPr>
        <dsp:cNvPr id="0" name=""/>
        <dsp:cNvSpPr/>
      </dsp:nvSpPr>
      <dsp:spPr>
        <a:xfrm>
          <a:off x="3767714" y="982756"/>
          <a:ext cx="1756789"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Lidmaatschap</a:t>
          </a:r>
          <a:endParaRPr lang="en-US" sz="2000" kern="1200" noProof="0" dirty="0"/>
        </a:p>
      </dsp:txBody>
      <dsp:txXfrm>
        <a:off x="3831680" y="1046722"/>
        <a:ext cx="1628857" cy="1182409"/>
      </dsp:txXfrm>
    </dsp:sp>
    <dsp:sp modelId="{0BBDE5A3-EEC2-46CA-9179-71BFA171A8F6}">
      <dsp:nvSpPr>
        <dsp:cNvPr id="0" name=""/>
        <dsp:cNvSpPr/>
      </dsp:nvSpPr>
      <dsp:spPr>
        <a:xfrm>
          <a:off x="5651119" y="982756"/>
          <a:ext cx="1756789"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Actie</a:t>
          </a:r>
          <a:endParaRPr lang="en-US" sz="2000" kern="1200" dirty="0"/>
        </a:p>
      </dsp:txBody>
      <dsp:txXfrm>
        <a:off x="5715085" y="1046722"/>
        <a:ext cx="1628857" cy="1182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Radicalisering</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Politiek</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Economisch</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Sociologisch</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Psychologisch</a:t>
          </a:r>
          <a:endParaRPr lang="en-US" sz="2000" kern="1200" noProof="0" dirty="0"/>
        </a:p>
      </dsp:txBody>
      <dsp:txXfrm>
        <a:off x="440109" y="1458017"/>
        <a:ext cx="1529829" cy="659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B24A-A09A-4414-9C97-133226C9E133}">
      <dsp:nvSpPr>
        <dsp:cNvPr id="0" name=""/>
        <dsp:cNvSpPr/>
      </dsp:nvSpPr>
      <dsp:spPr>
        <a:xfrm>
          <a:off x="1549748" y="159161"/>
          <a:ext cx="1450181" cy="14501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Push</a:t>
          </a:r>
        </a:p>
      </dsp:txBody>
      <dsp:txXfrm>
        <a:off x="1762122" y="371535"/>
        <a:ext cx="1025433" cy="1025433"/>
      </dsp:txXfrm>
    </dsp:sp>
    <dsp:sp modelId="{4837AA25-3CEF-49C5-9ED4-28739719BBC4}">
      <dsp:nvSpPr>
        <dsp:cNvPr id="0" name=""/>
        <dsp:cNvSpPr/>
      </dsp:nvSpPr>
      <dsp:spPr>
        <a:xfrm rot="2358591">
          <a:off x="2943428" y="1398632"/>
          <a:ext cx="517045" cy="489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60040" y="1450009"/>
        <a:ext cx="370214" cy="293662"/>
      </dsp:txXfrm>
    </dsp:sp>
    <dsp:sp modelId="{C94A10E9-29F0-4CB0-902D-6B90B0AACDCB}">
      <dsp:nvSpPr>
        <dsp:cNvPr id="0" name=""/>
        <dsp:cNvSpPr/>
      </dsp:nvSpPr>
      <dsp:spPr>
        <a:xfrm>
          <a:off x="3426618" y="1695900"/>
          <a:ext cx="1450181" cy="14501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Pull</a:t>
          </a:r>
        </a:p>
      </dsp:txBody>
      <dsp:txXfrm>
        <a:off x="3638992" y="1908274"/>
        <a:ext cx="1025433" cy="1025433"/>
      </dsp:txXfrm>
    </dsp:sp>
    <dsp:sp modelId="{F94D6ECB-EDFC-4002-8E2D-698296F3A716}">
      <dsp:nvSpPr>
        <dsp:cNvPr id="0" name=""/>
        <dsp:cNvSpPr/>
      </dsp:nvSpPr>
      <dsp:spPr>
        <a:xfrm rot="10750694">
          <a:off x="1944119" y="2143198"/>
          <a:ext cx="1047862" cy="4894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090942" y="2240032"/>
        <a:ext cx="901031" cy="293662"/>
      </dsp:txXfrm>
    </dsp:sp>
    <dsp:sp modelId="{CA45E74F-4AF0-4C58-9D2E-9D227F4C949B}">
      <dsp:nvSpPr>
        <dsp:cNvPr id="0" name=""/>
        <dsp:cNvSpPr/>
      </dsp:nvSpPr>
      <dsp:spPr>
        <a:xfrm>
          <a:off x="0" y="1628586"/>
          <a:ext cx="1450181" cy="14501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err="1"/>
            <a:t>Persoonlijk</a:t>
          </a:r>
          <a:endParaRPr lang="en-GB" sz="1700" kern="1200" dirty="0"/>
        </a:p>
      </dsp:txBody>
      <dsp:txXfrm>
        <a:off x="212374" y="1840960"/>
        <a:ext cx="1025433" cy="1025433"/>
      </dsp:txXfrm>
    </dsp:sp>
    <dsp:sp modelId="{698C20E8-0836-4A12-A136-0752A3BE8529}">
      <dsp:nvSpPr>
        <dsp:cNvPr id="0" name=""/>
        <dsp:cNvSpPr/>
      </dsp:nvSpPr>
      <dsp:spPr>
        <a:xfrm rot="18991437">
          <a:off x="1310858" y="1381320"/>
          <a:ext cx="363289" cy="489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25808" y="1516701"/>
        <a:ext cx="254302" cy="293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3163788" y="763488"/>
          <a:ext cx="1902023" cy="1902023"/>
        </a:xfrm>
        <a:prstGeom prst="ellipse">
          <a:avLst/>
        </a:prstGeom>
        <a:gradFill rotWithShape="0">
          <a:gsLst>
            <a:gs pos="0">
              <a:schemeClr val="accent4">
                <a:shade val="80000"/>
                <a:alpha val="50000"/>
                <a:hueOff val="0"/>
                <a:satOff val="0"/>
                <a:lumOff val="0"/>
                <a:alphaOff val="0"/>
                <a:shade val="51000"/>
                <a:satMod val="130000"/>
              </a:schemeClr>
            </a:gs>
            <a:gs pos="80000">
              <a:schemeClr val="accent4">
                <a:shade val="80000"/>
                <a:alpha val="50000"/>
                <a:hueOff val="0"/>
                <a:satOff val="0"/>
                <a:lumOff val="0"/>
                <a:alphaOff val="0"/>
                <a:shade val="93000"/>
                <a:satMod val="130000"/>
              </a:schemeClr>
            </a:gs>
            <a:gs pos="100000">
              <a:schemeClr val="accent4">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Type</a:t>
          </a:r>
        </a:p>
      </dsp:txBody>
      <dsp:txXfrm>
        <a:off x="3442333" y="1042033"/>
        <a:ext cx="1344933" cy="1344933"/>
      </dsp:txXfrm>
    </dsp:sp>
    <dsp:sp modelId="{6F00AB81-EB2A-4083-A88D-9BE3004986D2}">
      <dsp:nvSpPr>
        <dsp:cNvPr id="0" name=""/>
        <dsp:cNvSpPr/>
      </dsp:nvSpPr>
      <dsp:spPr>
        <a:xfrm>
          <a:off x="2735903" y="339"/>
          <a:ext cx="2757792" cy="951011"/>
        </a:xfrm>
        <a:prstGeom prst="ellipse">
          <a:avLst/>
        </a:prstGeom>
        <a:solidFill>
          <a:srgbClr val="93C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Identiteitszoeker</a:t>
          </a:r>
          <a:endParaRPr lang="en-GB" sz="2000" kern="1200" dirty="0"/>
        </a:p>
      </dsp:txBody>
      <dsp:txXfrm>
        <a:off x="3139772" y="139611"/>
        <a:ext cx="1950054" cy="672467"/>
      </dsp:txXfrm>
    </dsp:sp>
    <dsp:sp modelId="{B024BB09-AC3A-451D-BA97-F3965BA08065}">
      <dsp:nvSpPr>
        <dsp:cNvPr id="0" name=""/>
        <dsp:cNvSpPr/>
      </dsp:nvSpPr>
      <dsp:spPr>
        <a:xfrm>
          <a:off x="4876804" y="1161815"/>
          <a:ext cx="2757792" cy="951011"/>
        </a:xfrm>
        <a:prstGeom prst="ellipse">
          <a:avLst/>
        </a:prstGeom>
        <a:solidFill>
          <a:srgbClr val="93C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Rechtvaardigheids-zoeker</a:t>
          </a:r>
          <a:endParaRPr lang="en-GB" sz="2000" kern="1200" dirty="0"/>
        </a:p>
      </dsp:txBody>
      <dsp:txXfrm>
        <a:off x="5280673" y="1301087"/>
        <a:ext cx="1950054" cy="672467"/>
      </dsp:txXfrm>
    </dsp:sp>
    <dsp:sp modelId="{4C1CC435-FD44-4D97-9557-E99594F8F96C}">
      <dsp:nvSpPr>
        <dsp:cNvPr id="0" name=""/>
        <dsp:cNvSpPr/>
      </dsp:nvSpPr>
      <dsp:spPr>
        <a:xfrm>
          <a:off x="2735903" y="2477649"/>
          <a:ext cx="2757792" cy="951011"/>
        </a:xfrm>
        <a:prstGeom prst="ellipse">
          <a:avLst/>
        </a:prstGeom>
        <a:solidFill>
          <a:srgbClr val="93C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Sensatiezoeker</a:t>
          </a:r>
          <a:endParaRPr lang="en-GB" sz="2000" kern="1200" dirty="0"/>
        </a:p>
      </dsp:txBody>
      <dsp:txXfrm>
        <a:off x="3139772" y="2616921"/>
        <a:ext cx="1950054" cy="672467"/>
      </dsp:txXfrm>
    </dsp:sp>
    <dsp:sp modelId="{CD81C4CF-30B8-4095-B9AB-540FF8C8C938}">
      <dsp:nvSpPr>
        <dsp:cNvPr id="0" name=""/>
        <dsp:cNvSpPr/>
      </dsp:nvSpPr>
      <dsp:spPr>
        <a:xfrm>
          <a:off x="533399" y="1142996"/>
          <a:ext cx="2757792" cy="951011"/>
        </a:xfrm>
        <a:prstGeom prst="ellipse">
          <a:avLst/>
        </a:prstGeom>
        <a:solidFill>
          <a:srgbClr val="93C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Zingevingszoeker</a:t>
          </a:r>
          <a:endParaRPr lang="en-GB" sz="2000" kern="1200" dirty="0"/>
        </a:p>
      </dsp:txBody>
      <dsp:txXfrm>
        <a:off x="937268" y="1282268"/>
        <a:ext cx="1950054" cy="672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112461"/>
          <a:ext cx="1638300" cy="35977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t>Boosheid</a:t>
          </a:r>
        </a:p>
      </dsp:txBody>
      <dsp:txXfrm>
        <a:off x="17563" y="130024"/>
        <a:ext cx="1603174" cy="324648"/>
      </dsp:txXfrm>
    </dsp:sp>
    <dsp:sp modelId="{8126F753-EB9C-49D3-B75B-583337D698C8}">
      <dsp:nvSpPr>
        <dsp:cNvPr id="0" name=""/>
        <dsp:cNvSpPr/>
      </dsp:nvSpPr>
      <dsp:spPr>
        <a:xfrm>
          <a:off x="0" y="515436"/>
          <a:ext cx="1638300" cy="35977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latin typeface="Avenir Roman"/>
              <a:ea typeface="Avenir Roman"/>
              <a:cs typeface="Avenir Roman"/>
            </a:rPr>
            <a:t>Ontevredenheid</a:t>
          </a:r>
          <a:endParaRPr lang="bg-BG" sz="1500" kern="1200" dirty="0"/>
        </a:p>
      </dsp:txBody>
      <dsp:txXfrm>
        <a:off x="17563" y="532999"/>
        <a:ext cx="1603174" cy="324648"/>
      </dsp:txXfrm>
    </dsp:sp>
    <dsp:sp modelId="{F0FE2AA4-077A-437A-B5B2-A938B723E1EE}">
      <dsp:nvSpPr>
        <dsp:cNvPr id="0" name=""/>
        <dsp:cNvSpPr/>
      </dsp:nvSpPr>
      <dsp:spPr>
        <a:xfrm>
          <a:off x="0" y="918411"/>
          <a:ext cx="1638300" cy="35977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nl-NL" sz="1500" kern="1200" dirty="0">
              <a:latin typeface="Avenir Roman"/>
              <a:ea typeface="Avenir Roman"/>
              <a:cs typeface="Avenir Roman"/>
            </a:rPr>
            <a:t>Het is niet effectief</a:t>
          </a:r>
          <a:endParaRPr lang="bg-BG" sz="1500" kern="1200" dirty="0"/>
        </a:p>
      </dsp:txBody>
      <dsp:txXfrm>
        <a:off x="17563" y="935974"/>
        <a:ext cx="1603174"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8/19/2021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dirty="0"/>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8/19/2021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dirty="0"/>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ji.nl/nl/Kennis/Dossier/Radicalisering/Achtergrond/Ontwikkel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hetimes.co.uk/article/teenager-guilty-of-all-female-terror-plot-against-british-museum-6pdbcfc0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fVaFmcT7ss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 deze notities worden suggesties gedaan voor de invulling van elke dia, maar je kunt natuurlijk flexibel zijn. In de bijbehorende handleiding wordt ook een suggestie gedaan voor de tijdsplanning van de workshop (zie firstlinepractitioners.com of https://www.traininghermes.eu/) en kan ook meer achtergrondinformatie gevonden worden. We raden ook aan om de e-</a:t>
            </a:r>
            <a:r>
              <a:rPr lang="nl-NL" noProof="0" dirty="0" err="1"/>
              <a:t>learning</a:t>
            </a:r>
            <a:r>
              <a:rPr lang="nl-NL" noProof="0" dirty="0"/>
              <a:t> op https://www.traininghermes.eu te doen zodat je goed boven de stof komt te 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Welkom, jezelf voorstellen </a:t>
            </a:r>
            <a:r>
              <a:rPr lang="nl-NL" noProof="0" dirty="0"/>
              <a:t>(controleer of de presentielijst door alle deelnemers is ondertekend en of ze de vragenlijst voor je evaluatie hebben ingevuld).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De workshop is gemaakt binnen het</a:t>
            </a:r>
            <a:r>
              <a:rPr lang="nl-NL" noProof="0" dirty="0"/>
              <a:t> EU-project ARMOUR. Het project heeft als doel om radicalisering onder jongeren tegen te gaan door eerstelijns professionals die met jongeren tussen 10-18 jaar werken te trainen in zeven verschillende onderwerpen.</a:t>
            </a:r>
          </a:p>
          <a:p>
            <a:pPr marL="0" lvl="0" indent="0">
              <a:buFont typeface="+mj-lt"/>
              <a:buNone/>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b="1" noProof="0" dirty="0"/>
              <a:t>@Trainer</a:t>
            </a:r>
            <a:r>
              <a:rPr lang="nl-NL" noProof="0" dirty="0"/>
              <a:t>: Deze workshop is bedoeld voor beleidsmakers en wetshandhavers die geïnteresseerd zijn in het voorkomen van radicalisering en heeft drie hoofddoelen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de workshop over Proportionele overheidsreactie om deze daarna ook zelf te kunnen geven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radicalisering en oorzakelijke factoren en voorbeelden ervaren van oefeningen om deze oorzakelijke factoren te beïnvloeden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een aantal oefeningen (</a:t>
            </a:r>
            <a:r>
              <a:rPr lang="nl-NL" dirty="0"/>
              <a:t>scenario's, geïnspireerd op echte gevallen, waarover gediscussieerd wordt om te wegen of deze acties proportioneel waren of niet). </a:t>
            </a:r>
            <a:endParaRPr lang="nl-NL" noProof="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De oefeningen kunnen ook met jongeren gedaan kunnen worden zodat ze de dilemma’s van de overheid beter begrijpen.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algn="just">
              <a:lnSpc>
                <a:spcPct val="115000"/>
              </a:lnSpc>
              <a:spcAft>
                <a:spcPts val="6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Met deze kennis en vaardigheden zullen deelnemers leren hoe ze:</a:t>
            </a:r>
          </a:p>
          <a:p>
            <a:pPr marL="285750" indent="-285750" algn="just">
              <a:lnSpc>
                <a:spcPct val="115000"/>
              </a:lnSpc>
              <a:spcAft>
                <a:spcPts val="600"/>
              </a:spcAft>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De tekenen van radicalisering herkennen</a:t>
            </a:r>
          </a:p>
          <a:p>
            <a:pPr marL="285750" indent="-285750" algn="just">
              <a:lnSpc>
                <a:spcPct val="115000"/>
              </a:lnSpc>
              <a:spcAft>
                <a:spcPts val="600"/>
              </a:spcAft>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Het dilemma van overheidsfunctionarissen herkennen</a:t>
            </a:r>
          </a:p>
          <a:p>
            <a:pPr marL="285750" indent="-285750" algn="just">
              <a:lnSpc>
                <a:spcPct val="115000"/>
              </a:lnSpc>
              <a:spcAft>
                <a:spcPts val="600"/>
              </a:spcAft>
              <a:buFont typeface="Arial" panose="020B0604020202020204" pitchFamily="34" charset="0"/>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De balans te vinden in het zoeken naar een proportionele en effectieve overheidsreactie</a:t>
            </a:r>
          </a:p>
          <a:p>
            <a:pPr algn="just">
              <a:lnSpc>
                <a:spcPct val="115000"/>
              </a:lnSpc>
              <a:spcAft>
                <a:spcPts val="6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b="0" i="0" u="none" strike="noStrike" baseline="0" dirty="0">
              <a:latin typeface="Calibri" panose="020F0502020204030204" pitchFamily="34" charset="0"/>
            </a:endParaRP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en-GB" dirty="0"/>
              <a:t>Clip: https://youtu.be/Pt8CxAo_w8Y (5.03)</a:t>
            </a:r>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(let erop dat je online, bij het delen van de </a:t>
            </a:r>
            <a:r>
              <a:rPr lang="nl-NL" dirty="0" err="1"/>
              <a:t>powerpoint</a:t>
            </a:r>
            <a:r>
              <a:rPr lang="nl-NL" dirty="0"/>
              <a:t> aangeeft dat het geluid ook gedeeld moet worden, vinkje onderaan)</a:t>
            </a:r>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1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Nog steeds kijkend naar de manieren waarop radicalisering zich kan materialiseren. Het kan religieus gecentreerd zijn, of </a:t>
            </a:r>
            <a:r>
              <a:rPr lang="nl-NL" dirty="0" err="1"/>
              <a:t>extreem-rechts</a:t>
            </a:r>
            <a:r>
              <a:rPr lang="nl-NL" dirty="0"/>
              <a:t>, extreem-links, nationaal separatistisch of single issue, zoals dierenactivisme en extremisme.</a:t>
            </a:r>
          </a:p>
          <a:p>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55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nl-NL" dirty="0"/>
          </a:p>
          <a:p>
            <a:r>
              <a:rPr lang="nl-NL" dirty="0"/>
              <a:t>Het filmpje geeft een goed overzicht van de verschillende denkbeelden per ideologie</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661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fontAlgn="base"/>
            <a:r>
              <a:rPr lang="nl-NL" b="0" i="0" dirty="0">
                <a:solidFill>
                  <a:srgbClr val="282828"/>
                </a:solidFill>
                <a:effectLst/>
                <a:latin typeface="Open Sans"/>
              </a:rPr>
              <a:t>Radicalisering wordt over het algemeen gezien als een niet-lineair en dynamisch proces. Sommige onderzoeken hebben geprobeerd dit proces te ontleden in fasen, of niveaus. </a:t>
            </a:r>
            <a:r>
              <a:rPr lang="nl-NL" b="0" i="0" dirty="0" err="1">
                <a:solidFill>
                  <a:srgbClr val="282828"/>
                </a:solidFill>
                <a:effectLst/>
                <a:latin typeface="Open Sans"/>
              </a:rPr>
              <a:t>Moghaddam</a:t>
            </a:r>
            <a:r>
              <a:rPr lang="nl-NL" b="0" i="0" dirty="0">
                <a:solidFill>
                  <a:srgbClr val="282828"/>
                </a:solidFill>
                <a:effectLst/>
                <a:latin typeface="Open Sans"/>
              </a:rPr>
              <a:t> heeft de fasen beschreven als een trap, waarbij een persoon op verschillende treden zou klimmen. Elke trede vereist verdere overtuigingen die het uiteindelijk gemakkelijker zouden maken om remmingen om geweld te plegen te omzeilen.</a:t>
            </a:r>
          </a:p>
          <a:p>
            <a:pPr algn="l" fontAlgn="base"/>
            <a:endParaRPr lang="nl-NL" b="0" i="0" dirty="0">
              <a:solidFill>
                <a:srgbClr val="282828"/>
              </a:solidFill>
              <a:effectLst/>
              <a:latin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(Realiseer je dat in de werkelijkheid deze fases niet altijd makkelijk te herkennen zijn)</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https://www.nji.nl/nl/Kennis/Dossier/Radicalisering/Achtergrond/Ontwikkeling</a:t>
            </a:r>
            <a:endParaRPr lang="en-US" baseline="0" dirty="0"/>
          </a:p>
          <a:p>
            <a:pPr algn="l" fontAlgn="base"/>
            <a:r>
              <a:rPr lang="nl-NL" b="1" i="0" dirty="0">
                <a:solidFill>
                  <a:srgbClr val="282828"/>
                </a:solidFill>
                <a:effectLst/>
                <a:latin typeface="Open Sans"/>
              </a:rPr>
              <a:t>Begane grond</a:t>
            </a:r>
            <a:br>
              <a:rPr lang="nl-NL" b="1" i="0" dirty="0">
                <a:solidFill>
                  <a:srgbClr val="282828"/>
                </a:solidFill>
                <a:effectLst/>
                <a:latin typeface="Open Sans"/>
              </a:rPr>
            </a:br>
            <a:r>
              <a:rPr lang="nl-NL" b="0" i="0" dirty="0">
                <a:solidFill>
                  <a:srgbClr val="282828"/>
                </a:solidFill>
                <a:effectLst/>
                <a:latin typeface="Open Sans"/>
              </a:rPr>
              <a:t>Op de begane grond gaat het om de eigen interpretatie van de status quo. En daarnaast de huidige situatie van de persoon zelf en van de samenleving als geheel. Dat is eigenlijk wat iedereen doet: normaal gedrag dus. Het kan ook de basis vormen voor de overgang naar de tweede fase. </a:t>
            </a:r>
          </a:p>
          <a:p>
            <a:pPr algn="l" fontAlgn="base"/>
            <a:r>
              <a:rPr lang="nl-NL" b="1" i="0" dirty="0">
                <a:solidFill>
                  <a:srgbClr val="282828"/>
                </a:solidFill>
                <a:effectLst/>
                <a:latin typeface="Open Sans"/>
              </a:rPr>
              <a:t>Eerste trede</a:t>
            </a:r>
            <a:br>
              <a:rPr lang="nl-NL" b="1" i="0" dirty="0">
                <a:solidFill>
                  <a:srgbClr val="282828"/>
                </a:solidFill>
                <a:effectLst/>
                <a:latin typeface="Open Sans"/>
              </a:rPr>
            </a:br>
            <a:r>
              <a:rPr lang="nl-NL" b="0" i="0" dirty="0">
                <a:solidFill>
                  <a:srgbClr val="282828"/>
                </a:solidFill>
                <a:effectLst/>
                <a:latin typeface="Open Sans"/>
              </a:rPr>
              <a:t>De persoon heeft het gevoel dat hij of de groep waartoe hij behoort oneerlijk wordt behandeld. Op dit punt is het nog mogelijk om een verdere ontwikkeling naar radicalisme af te wenden. Dit door bijvoorbeeld legitieme manieren aan te bieden om de ervaren oneerlijkheid aan te pakken, zoals actie voeren of je aansluiten bij een politieke beweging. Gebeurt dat niet en ziet de betreffende persoon geen andere mogelijkheden? Dan versterkt dit het gevoel van oneerlijkheid en is de volgende trede snel genomen.</a:t>
            </a:r>
          </a:p>
          <a:p>
            <a:pPr algn="l" fontAlgn="base"/>
            <a:r>
              <a:rPr lang="nl-NL" b="1" i="0" dirty="0">
                <a:solidFill>
                  <a:srgbClr val="282828"/>
                </a:solidFill>
                <a:effectLst/>
                <a:latin typeface="Open Sans"/>
              </a:rPr>
              <a:t>Tweede trede</a:t>
            </a:r>
            <a:br>
              <a:rPr lang="nl-NL" b="1" i="0" dirty="0">
                <a:solidFill>
                  <a:srgbClr val="282828"/>
                </a:solidFill>
                <a:effectLst/>
                <a:latin typeface="Open Sans"/>
              </a:rPr>
            </a:br>
            <a:r>
              <a:rPr lang="nl-NL" b="0" i="0" dirty="0">
                <a:solidFill>
                  <a:srgbClr val="282828"/>
                </a:solidFill>
                <a:effectLst/>
                <a:latin typeface="Open Sans"/>
              </a:rPr>
              <a:t>De persoon wordt agressief. Als hij deze agressie niet op een 'normale' manier kan verminderen, zal hij eerder belangstelling tonen voor radicale oplossingen. Als hij vervolgens toetreedt tot een radicale groep, komt hij weer een trede hoger.</a:t>
            </a:r>
          </a:p>
          <a:p>
            <a:pPr algn="l" fontAlgn="base"/>
            <a:r>
              <a:rPr lang="nl-NL" b="1" i="0" dirty="0">
                <a:solidFill>
                  <a:srgbClr val="282828"/>
                </a:solidFill>
                <a:effectLst/>
                <a:latin typeface="Open Sans"/>
              </a:rPr>
              <a:t>Derde trede</a:t>
            </a:r>
            <a:br>
              <a:rPr lang="nl-NL" b="0" i="0" dirty="0">
                <a:solidFill>
                  <a:srgbClr val="282828"/>
                </a:solidFill>
                <a:effectLst/>
                <a:latin typeface="Open Sans"/>
              </a:rPr>
            </a:br>
            <a:r>
              <a:rPr lang="nl-NL" b="0" i="0" dirty="0">
                <a:solidFill>
                  <a:srgbClr val="282828"/>
                </a:solidFill>
                <a:effectLst/>
                <a:latin typeface="Open Sans"/>
              </a:rPr>
              <a:t>De persoon maakt zich de overtuigingen van de radicale groep eigen en identificeert zich daarmee. De opstap naar de volgende trede is dan niet groot meer.</a:t>
            </a:r>
          </a:p>
          <a:p>
            <a:pPr algn="l" fontAlgn="base"/>
            <a:r>
              <a:rPr lang="nl-NL" b="1" i="0" dirty="0">
                <a:solidFill>
                  <a:srgbClr val="282828"/>
                </a:solidFill>
                <a:effectLst/>
                <a:latin typeface="Open Sans"/>
              </a:rPr>
              <a:t>Vierde trede</a:t>
            </a:r>
            <a:br>
              <a:rPr lang="nl-NL" b="0" i="0" dirty="0">
                <a:solidFill>
                  <a:srgbClr val="282828"/>
                </a:solidFill>
                <a:effectLst/>
                <a:latin typeface="Open Sans"/>
              </a:rPr>
            </a:br>
            <a:r>
              <a:rPr lang="nl-NL" b="0" i="0" dirty="0">
                <a:solidFill>
                  <a:srgbClr val="282828"/>
                </a:solidFill>
                <a:effectLst/>
                <a:latin typeface="Open Sans"/>
              </a:rPr>
              <a:t>De radicale groep en de bijbehorende moraal staat centraal in zijn leven. Hij rechtvaardigt terroristische acties.</a:t>
            </a:r>
          </a:p>
          <a:p>
            <a:pPr algn="l" fontAlgn="base"/>
            <a:r>
              <a:rPr lang="nl-NL" b="1" i="0" dirty="0">
                <a:solidFill>
                  <a:srgbClr val="282828"/>
                </a:solidFill>
                <a:effectLst/>
                <a:latin typeface="Open Sans"/>
              </a:rPr>
              <a:t>Vijfde trede</a:t>
            </a:r>
            <a:br>
              <a:rPr lang="nl-NL" b="1" i="0" dirty="0">
                <a:solidFill>
                  <a:srgbClr val="282828"/>
                </a:solidFill>
                <a:effectLst/>
                <a:latin typeface="Open Sans"/>
              </a:rPr>
            </a:br>
            <a:r>
              <a:rPr lang="nl-NL" b="0" i="0" dirty="0">
                <a:solidFill>
                  <a:srgbClr val="282828"/>
                </a:solidFill>
                <a:effectLst/>
                <a:latin typeface="Open Sans"/>
              </a:rPr>
              <a:t>Op de vijfde trede is hij bereid terroristische daden te begaan.  Hij vermijdt alles wat hem daarvan kan afhouden.</a:t>
            </a:r>
          </a:p>
          <a:p>
            <a:pPr algn="l" fontAlgn="base"/>
            <a:endParaRPr lang="nl-NL" b="0" i="0" dirty="0">
              <a:solidFill>
                <a:srgbClr val="00859F"/>
              </a:solidFill>
              <a:effectLst/>
              <a:latin typeface="Open Sans"/>
            </a:endParaRP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21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Deze fasering wordt gebruikt door Feddes et al. (2015), die beschrijven hoe er bij mensen een bepaalde gevoeligheid voor radicalisering kan ontstaan door persoonlijke ervaringen of berichten in de media.</a:t>
            </a:r>
          </a:p>
          <a:p>
            <a:endParaRPr lang="nl-NL" dirty="0"/>
          </a:p>
          <a:p>
            <a:r>
              <a:rPr lang="nl-NL" dirty="0"/>
              <a:t>Die gevoeligheid kan leiden tot een zoektocht naar antwoorden.</a:t>
            </a:r>
          </a:p>
          <a:p>
            <a:endParaRPr lang="nl-NL" dirty="0"/>
          </a:p>
          <a:p>
            <a:r>
              <a:rPr lang="nl-NL" dirty="0"/>
              <a:t>Als er geen bevredigende antwoorden komen van de reguliere maatschappij en ouders kan dit leiden tot lidmaatschap van bepaalde extremistische groepen (daadwerkelijk of gevoelsmatig). </a:t>
            </a:r>
          </a:p>
          <a:p>
            <a:endParaRPr lang="nl-NL" dirty="0"/>
          </a:p>
          <a:p>
            <a:r>
              <a:rPr lang="nl-NL" dirty="0"/>
              <a:t>De laatste fase is die van actieve deelname aan terroristische activiteiten</a:t>
            </a:r>
          </a:p>
          <a:p>
            <a:endParaRPr lang="nl-NL" dirty="0"/>
          </a:p>
          <a:p>
            <a:r>
              <a:rPr lang="nl-NL" sz="1200" b="1" i="0" kern="1200" dirty="0">
                <a:solidFill>
                  <a:schemeClr val="tx1"/>
                </a:solidFill>
                <a:effectLst/>
                <a:latin typeface="+mn-lt"/>
                <a:ea typeface="+mn-ea"/>
                <a:cs typeface="+mn-cs"/>
              </a:rPr>
              <a:t>@trainer </a:t>
            </a:r>
          </a:p>
          <a:p>
            <a:r>
              <a:rPr lang="nl-NL" sz="1200" b="0" i="0" kern="1200" dirty="0">
                <a:solidFill>
                  <a:schemeClr val="tx1"/>
                </a:solidFill>
                <a:effectLst/>
                <a:latin typeface="+mn-lt"/>
                <a:ea typeface="+mn-ea"/>
                <a:cs typeface="+mn-cs"/>
              </a:rPr>
              <a:t>Enigszins vergelijkbaar is onderstaand model (met tekst om Feddes’ model toe te lichten):</a:t>
            </a:r>
          </a:p>
          <a:p>
            <a:r>
              <a:rPr lang="nl-NL" sz="1200" b="0" i="0" kern="1200" dirty="0">
                <a:solidFill>
                  <a:schemeClr val="tx1"/>
                </a:solidFill>
                <a:effectLst/>
                <a:latin typeface="+mn-lt"/>
                <a:ea typeface="+mn-ea"/>
                <a:cs typeface="+mn-cs"/>
              </a:rPr>
              <a:t>In de literatuur worden veelal vier fasen in het proces van radicalisering onderscheiden (Verhagen, Reitsma &amp; Spee, 2010 en School &amp; Veiligheid, z.j.).</a:t>
            </a:r>
          </a:p>
          <a:p>
            <a:pPr marL="228600" indent="-228600">
              <a:buFont typeface="+mj-lt"/>
              <a:buAutoNum type="arabicPeriod"/>
            </a:pPr>
            <a:r>
              <a:rPr lang="nl-NL" sz="1200" b="0" i="0" kern="1200" dirty="0">
                <a:solidFill>
                  <a:schemeClr val="tx1"/>
                </a:solidFill>
                <a:effectLst/>
                <a:latin typeface="+mn-lt"/>
                <a:ea typeface="+mn-ea"/>
                <a:cs typeface="+mn-cs"/>
              </a:rPr>
              <a:t>In een eerste fase gaat het om een persoon of een groep die geconfronteerd wordt met negatieve ontwikkelingen die een potentiële voedingsbodem kunnen zijn voor radicalisering. Er zijn dus contextuele of persoonlijke factoren aanwezig die een risicofactor kunnen betekenen voor het ontwikkelen van radicaal gedachtegoed.</a:t>
            </a:r>
          </a:p>
          <a:p>
            <a:pPr marL="228600" indent="-228600">
              <a:buFont typeface="+mj-lt"/>
              <a:buAutoNum type="arabicPeriod"/>
            </a:pPr>
            <a:r>
              <a:rPr lang="nl-NL" sz="1200" b="0" i="0" kern="1200" dirty="0">
                <a:solidFill>
                  <a:schemeClr val="tx1"/>
                </a:solidFill>
                <a:effectLst/>
                <a:latin typeface="+mn-lt"/>
                <a:ea typeface="+mn-ea"/>
                <a:cs typeface="+mn-cs"/>
              </a:rPr>
              <a:t>In een tweede fase gaat het om een persoon of groep die zoekende is (naar de eigen identiteit, naar zingeving, naar toekomstperspectief,…) en die in meer of mindere mate vatbaar is voor radicale ideeën.</a:t>
            </a:r>
          </a:p>
          <a:p>
            <a:pPr marL="228600" indent="-228600">
              <a:buFont typeface="+mj-lt"/>
              <a:buAutoNum type="arabicPeriod"/>
            </a:pPr>
            <a:r>
              <a:rPr lang="nl-NL" sz="1200" b="0" i="0" kern="1200" dirty="0">
                <a:solidFill>
                  <a:schemeClr val="tx1"/>
                </a:solidFill>
                <a:effectLst/>
                <a:latin typeface="+mn-lt"/>
                <a:ea typeface="+mn-ea"/>
                <a:cs typeface="+mn-cs"/>
              </a:rPr>
              <a:t>In een derde fase gaat het om een persoon of een groep die geraakt wordt door radicaal gedachtegoed, al min of meer radicaliseert en dit gedachtegoed zelf mee begint te verspreiden.</a:t>
            </a:r>
          </a:p>
          <a:p>
            <a:pPr marL="228600" indent="-228600">
              <a:buFont typeface="+mj-lt"/>
              <a:buAutoNum type="arabicPeriod"/>
            </a:pPr>
            <a:r>
              <a:rPr lang="nl-NL" sz="1200" b="0" i="0" kern="1200" dirty="0">
                <a:solidFill>
                  <a:schemeClr val="tx1"/>
                </a:solidFill>
                <a:effectLst/>
                <a:latin typeface="+mn-lt"/>
                <a:ea typeface="+mn-ea"/>
                <a:cs typeface="+mn-cs"/>
              </a:rPr>
              <a:t>In een vierde fase gaat het om een persoon of een groep die verder radicaliseert en die bereid is om ondemocratische middelen en geweld in te zetten om de vooropgestelde idealen te bereiken.</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96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https://www.youtube.com/watch?v=cCk--RCkaOU&amp;t=70s 4.05 min Voorbeeld van radicaliseringsproces van Sara</a:t>
            </a:r>
          </a:p>
          <a:p>
            <a:endParaRPr lang="nl-NL" dirty="0"/>
          </a:p>
          <a:p>
            <a:r>
              <a:rPr lang="nl-NL" dirty="0"/>
              <a:t>Vraag de deelnemers of ze de 4 fases in het verhaal van Sara kunnen herkennen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700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kan moeilijk zijn om te weten wanneer extreme standpunten gevaarlijk worden, en de tekenen van radicalisering zijn niet altijd duidelijk. </a:t>
            </a:r>
          </a:p>
          <a:p>
            <a:r>
              <a:rPr lang="nl-NL" dirty="0"/>
              <a:t>(Klik op mogelijke signalen voor een clip https://www.youtube.com/watch?v=7Qm49T9C2sM) Vraag de deelnemers te noteren wat ze opvalt</a:t>
            </a:r>
          </a:p>
          <a:p>
            <a:endParaRPr lang="nl-NL" dirty="0"/>
          </a:p>
          <a:p>
            <a:r>
              <a:rPr lang="nl-NL" dirty="0"/>
              <a:t>Er bestaat geen specifiek profiel van een radicaliserende jongere, of een eenduidige indicator voor wanneer iemand overgaat tot geweld ter ondersteuning van extremistische ideeën.</a:t>
            </a:r>
          </a:p>
          <a:p>
            <a:endParaRPr lang="nl-NL" dirty="0"/>
          </a:p>
          <a:p>
            <a:pPr algn="l"/>
            <a:r>
              <a:rPr lang="en-GB" b="0" i="0" dirty="0">
                <a:solidFill>
                  <a:srgbClr val="575757"/>
                </a:solidFill>
                <a:effectLst/>
                <a:latin typeface="OpenSansRegular"/>
              </a:rPr>
              <a:t>Met </a:t>
            </a:r>
            <a:r>
              <a:rPr lang="en-GB" b="0" i="0" dirty="0" err="1">
                <a:solidFill>
                  <a:srgbClr val="575757"/>
                </a:solidFill>
                <a:effectLst/>
                <a:latin typeface="OpenSansRegular"/>
              </a:rPr>
              <a:t>terugwerkende</a:t>
            </a:r>
            <a:r>
              <a:rPr lang="en-GB" b="0" i="0" dirty="0">
                <a:solidFill>
                  <a:srgbClr val="575757"/>
                </a:solidFill>
                <a:effectLst/>
                <a:latin typeface="OpenSansRegular"/>
              </a:rPr>
              <a:t> </a:t>
            </a:r>
            <a:r>
              <a:rPr lang="en-GB" b="0" i="0" dirty="0" err="1">
                <a:solidFill>
                  <a:srgbClr val="575757"/>
                </a:solidFill>
                <a:effectLst/>
                <a:latin typeface="OpenSansRegular"/>
              </a:rPr>
              <a:t>kracht</a:t>
            </a:r>
            <a:r>
              <a:rPr lang="en-GB" b="0" i="0" dirty="0">
                <a:solidFill>
                  <a:srgbClr val="575757"/>
                </a:solidFill>
                <a:effectLst/>
                <a:latin typeface="OpenSansRegular"/>
              </a:rPr>
              <a:t> is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aantal</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van </a:t>
            </a:r>
            <a:r>
              <a:rPr lang="en-GB" b="0" i="0" dirty="0" err="1">
                <a:solidFill>
                  <a:srgbClr val="575757"/>
                </a:solidFill>
                <a:effectLst/>
                <a:latin typeface="OpenSansRegular"/>
              </a:rPr>
              <a:t>geradicaliseerde</a:t>
            </a:r>
            <a:r>
              <a:rPr lang="en-GB" b="0" i="0" dirty="0">
                <a:solidFill>
                  <a:srgbClr val="575757"/>
                </a:solidFill>
                <a:effectLst/>
                <a:latin typeface="OpenSansRegular"/>
              </a:rPr>
              <a:t> </a:t>
            </a:r>
            <a:r>
              <a:rPr lang="en-GB" b="0" i="0" dirty="0" err="1">
                <a:solidFill>
                  <a:srgbClr val="575757"/>
                </a:solidFill>
                <a:effectLst/>
                <a:latin typeface="OpenSansRegular"/>
              </a:rPr>
              <a:t>jongeren</a:t>
            </a:r>
            <a:r>
              <a:rPr lang="en-GB" b="0" i="0" dirty="0">
                <a:solidFill>
                  <a:srgbClr val="575757"/>
                </a:solidFill>
                <a:effectLst/>
                <a:latin typeface="OpenSansRegular"/>
              </a:rPr>
              <a:t> op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rij</a:t>
            </a:r>
            <a:r>
              <a:rPr lang="en-GB" b="0" i="0" dirty="0">
                <a:solidFill>
                  <a:srgbClr val="575757"/>
                </a:solidFill>
                <a:effectLst/>
                <a:latin typeface="OpenSansRegular"/>
              </a:rPr>
              <a:t> </a:t>
            </a:r>
            <a:r>
              <a:rPr lang="en-GB" b="0" i="0" dirty="0" err="1">
                <a:solidFill>
                  <a:srgbClr val="575757"/>
                </a:solidFill>
                <a:effectLst/>
                <a:latin typeface="OpenSansRegular"/>
              </a:rPr>
              <a:t>gezet</a:t>
            </a:r>
            <a:r>
              <a:rPr lang="en-GB" b="0" i="0" dirty="0">
                <a:solidFill>
                  <a:srgbClr val="575757"/>
                </a:solidFill>
                <a:effectLst/>
                <a:latin typeface="OpenSansRegular"/>
              </a:rPr>
              <a:t>. </a:t>
            </a:r>
            <a:r>
              <a:rPr lang="en-GB" b="0" i="0" dirty="0" err="1">
                <a:solidFill>
                  <a:srgbClr val="575757"/>
                </a:solidFill>
                <a:effectLst/>
                <a:latin typeface="OpenSansRegular"/>
              </a:rPr>
              <a:t>Belangrijk</a:t>
            </a:r>
            <a:r>
              <a:rPr lang="en-GB" b="0" i="0" dirty="0">
                <a:solidFill>
                  <a:srgbClr val="575757"/>
                </a:solidFill>
                <a:effectLst/>
                <a:latin typeface="OpenSansRegular"/>
              </a:rPr>
              <a:t> om </a:t>
            </a:r>
            <a:r>
              <a:rPr lang="en-GB" b="0" i="0" dirty="0" err="1">
                <a:solidFill>
                  <a:srgbClr val="575757"/>
                </a:solidFill>
                <a:effectLst/>
                <a:latin typeface="OpenSansRegular"/>
              </a:rPr>
              <a:t>te</a:t>
            </a:r>
            <a:r>
              <a:rPr lang="en-GB" b="0" i="0" dirty="0">
                <a:solidFill>
                  <a:srgbClr val="575757"/>
                </a:solidFill>
                <a:effectLst/>
                <a:latin typeface="OpenSansRegular"/>
              </a:rPr>
              <a:t> </a:t>
            </a:r>
            <a:r>
              <a:rPr lang="en-GB" b="0" i="0" dirty="0" err="1">
                <a:solidFill>
                  <a:srgbClr val="575757"/>
                </a:solidFill>
                <a:effectLst/>
                <a:latin typeface="OpenSansRegular"/>
              </a:rPr>
              <a:t>realiseren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deze</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a:t>
            </a:r>
            <a:r>
              <a:rPr lang="en-GB" b="0" i="0" dirty="0" err="1">
                <a:solidFill>
                  <a:srgbClr val="575757"/>
                </a:solidFill>
                <a:effectLst/>
                <a:latin typeface="OpenSansRegular"/>
              </a:rPr>
              <a:t>niet</a:t>
            </a:r>
            <a:r>
              <a:rPr lang="en-GB" b="0" i="0" dirty="0">
                <a:solidFill>
                  <a:srgbClr val="575757"/>
                </a:solidFill>
                <a:effectLst/>
                <a:latin typeface="OpenSansRegular"/>
              </a:rPr>
              <a:t> per </a:t>
            </a:r>
            <a:r>
              <a:rPr lang="en-GB" b="0" i="0" dirty="0" err="1">
                <a:solidFill>
                  <a:srgbClr val="575757"/>
                </a:solidFill>
                <a:effectLst/>
                <a:latin typeface="OpenSansRegular"/>
              </a:rPr>
              <a:t>definitie</a:t>
            </a:r>
            <a:r>
              <a:rPr lang="en-GB" b="0" i="0" dirty="0">
                <a:solidFill>
                  <a:srgbClr val="575757"/>
                </a:solidFill>
                <a:effectLst/>
                <a:latin typeface="OpenSansRegular"/>
              </a:rPr>
              <a:t> </a:t>
            </a:r>
            <a:r>
              <a:rPr lang="en-GB" b="0" i="0" dirty="0" err="1">
                <a:solidFill>
                  <a:srgbClr val="575757"/>
                </a:solidFill>
                <a:effectLst/>
                <a:latin typeface="OpenSansRegular"/>
              </a:rPr>
              <a:t>betekenen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iemand</a:t>
            </a:r>
            <a:r>
              <a:rPr lang="en-GB" b="0" i="0" dirty="0">
                <a:solidFill>
                  <a:srgbClr val="575757"/>
                </a:solidFill>
                <a:effectLst/>
                <a:latin typeface="OpenSansRegular"/>
              </a:rPr>
              <a:t> </a:t>
            </a:r>
            <a:r>
              <a:rPr lang="en-GB" b="0" i="0" dirty="0" err="1">
                <a:solidFill>
                  <a:srgbClr val="575757"/>
                </a:solidFill>
                <a:effectLst/>
                <a:latin typeface="OpenSansRegular"/>
              </a:rPr>
              <a:t>radicaliseert</a:t>
            </a:r>
            <a:r>
              <a:rPr lang="en-GB" b="0" i="0" dirty="0">
                <a:solidFill>
                  <a:srgbClr val="575757"/>
                </a:solidFill>
                <a:effectLst/>
                <a:latin typeface="OpenSansRegular"/>
              </a:rPr>
              <a:t>, het is </a:t>
            </a:r>
            <a:r>
              <a:rPr lang="en-GB" b="0" i="0" dirty="0" err="1">
                <a:solidFill>
                  <a:srgbClr val="575757"/>
                </a:solidFill>
                <a:effectLst/>
                <a:latin typeface="OpenSansRegular"/>
              </a:rPr>
              <a:t>geen</a:t>
            </a:r>
            <a:r>
              <a:rPr lang="en-GB" b="0" i="0" dirty="0">
                <a:solidFill>
                  <a:srgbClr val="575757"/>
                </a:solidFill>
                <a:effectLst/>
                <a:latin typeface="OpenSansRegular"/>
              </a:rPr>
              <a: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75757"/>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575757"/>
                </a:solidFill>
                <a:effectLst/>
                <a:latin typeface="OpenSansRegular"/>
              </a:rPr>
              <a:t>Bron</a:t>
            </a:r>
            <a:r>
              <a:rPr lang="en-GB" b="0" i="0" dirty="0">
                <a:solidFill>
                  <a:srgbClr val="575757"/>
                </a:solidFill>
                <a:effectLst/>
                <a:latin typeface="OpenSansRegular"/>
              </a:rPr>
              <a:t> checklist: </a:t>
            </a:r>
            <a:r>
              <a:rPr lang="en-GB" sz="1200" dirty="0">
                <a:solidFill>
                  <a:schemeClr val="bg2">
                    <a:lumMod val="75000"/>
                  </a:schemeClr>
                </a:solidFill>
                <a:hlinkClick r:id="rId3">
                  <a:extLst>
                    <a:ext uri="{A12FA001-AC4F-418D-AE19-62706E023703}">
                      <ahyp:hlinkClr xmlns:ahyp="http://schemas.microsoft.com/office/drawing/2018/hyperlinkcolor" val="tx"/>
                    </a:ext>
                  </a:extLst>
                </a:hlinkClick>
              </a:rPr>
              <a:t>https://www.dcfp.org.uk/child-abuse/radicalisation-and-extremism/</a:t>
            </a:r>
            <a:endParaRPr lang="en-GB" sz="1200" dirty="0">
              <a:solidFill>
                <a:schemeClr val="bg2">
                  <a:lumMod val="75000"/>
                </a:schemeClr>
              </a:solidFill>
            </a:endParaRPr>
          </a:p>
          <a:p>
            <a:pPr algn="l">
              <a:buFont typeface="Arial" panose="020B0604020202020204" pitchFamily="34" charset="0"/>
              <a:buNone/>
            </a:pPr>
            <a:endParaRPr lang="en-GB"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Als je naar deze mogelijke signalen kijkt, wat valt je dan op? </a:t>
            </a:r>
          </a:p>
          <a:p>
            <a:pPr algn="l">
              <a:buFont typeface="Arial" panose="020B0604020202020204" pitchFamily="34" charset="0"/>
              <a:buNone/>
            </a:pPr>
            <a:endParaRPr lang="nl-NL"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@trainer: misschien zien sommige deelnemers in dat een groot aantal van deze signalen ook andere oorzaken kunnen hebben, zoals drugsmisbruik, seksueel misbruik, andere problemen thuis, ‘gewone’ puberteit, </a:t>
            </a:r>
            <a:r>
              <a:rPr lang="nl-NL" b="0" i="0" dirty="0" err="1">
                <a:solidFill>
                  <a:srgbClr val="575757"/>
                </a:solidFill>
                <a:effectLst/>
                <a:latin typeface="OpenSansRegular"/>
              </a:rPr>
              <a:t>etc</a:t>
            </a:r>
            <a:r>
              <a:rPr lang="nl-NL" b="0" i="0" dirty="0">
                <a:solidFill>
                  <a:srgbClr val="575757"/>
                </a:solidFill>
                <a:effectLst/>
                <a:latin typeface="OpenSansRegular"/>
              </a:rPr>
              <a:t> </a:t>
            </a:r>
            <a:r>
              <a:rPr lang="nl-NL" dirty="0"/>
              <a:t>Dus wees voorzichtig met labelen!</a:t>
            </a:r>
            <a:endParaRPr lang="nl-NL" b="0" i="0" dirty="0">
              <a:solidFill>
                <a:srgbClr val="575757"/>
              </a:solidFill>
              <a:effectLst/>
              <a:latin typeface="OpenSansRegular"/>
            </a:endParaRPr>
          </a:p>
          <a:p>
            <a:pPr algn="l">
              <a:buFont typeface="Arial" panose="020B0604020202020204" pitchFamily="34" charset="0"/>
              <a:buNone/>
            </a:pPr>
            <a:endParaRPr lang="nl-NL" b="0" i="0" dirty="0">
              <a:solidFill>
                <a:srgbClr val="575757"/>
              </a:solidFill>
              <a:effectLst/>
              <a:latin typeface="OpenSansRegular"/>
            </a:endParaRPr>
          </a:p>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740160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Tot nu toe hebben we radicalisering van buitenaf bekeken, maar wat zijn de onderliggende oorzaken? Hoe komt het dat sommige mensen naar een volgende fase of het volgende niveau gaan? </a:t>
            </a:r>
          </a:p>
          <a:p>
            <a:endParaRPr lang="nl-NL" dirty="0"/>
          </a:p>
          <a:p>
            <a:r>
              <a:rPr lang="nl-NL" dirty="0"/>
              <a:t>Een van de kernvragen die gesteld wordt is: Waarom radicaliseren mensen? En hoe gebeurt dat dan? </a:t>
            </a:r>
          </a:p>
          <a:p>
            <a:endParaRPr lang="nl-NL" dirty="0"/>
          </a:p>
          <a:p>
            <a:r>
              <a:rPr lang="nl-NL" dirty="0"/>
              <a:t>Vraag de deelnemers te noteren wat hen opvalt in de volgende clip:</a:t>
            </a:r>
            <a:endParaRPr lang="en-GB" dirty="0"/>
          </a:p>
          <a:p>
            <a:endParaRPr lang="en-GB" dirty="0"/>
          </a:p>
          <a:p>
            <a:endParaRPr lang="en-GB" dirty="0"/>
          </a:p>
          <a:p>
            <a:endParaRPr lang="en-GB" dirty="0"/>
          </a:p>
          <a:p>
            <a:r>
              <a:rPr lang="en-GB" dirty="0" err="1"/>
              <a:t>Volledige</a:t>
            </a:r>
            <a:r>
              <a:rPr lang="en-GB" dirty="0"/>
              <a:t> </a:t>
            </a:r>
            <a:r>
              <a:rPr lang="en-GB" dirty="0" err="1"/>
              <a:t>bronnen</a:t>
            </a:r>
            <a:r>
              <a:rPr lang="en-GB" dirty="0"/>
              <a:t> </a:t>
            </a:r>
            <a:r>
              <a:rPr lang="en-GB" dirty="0" err="1"/>
              <a:t>afbeeldingen</a:t>
            </a:r>
            <a:r>
              <a:rPr lang="en-GB" dirty="0"/>
              <a:t>: </a:t>
            </a:r>
          </a:p>
          <a:p>
            <a:pPr marL="228600" indent="-228600">
              <a:buAutoNum type="arabicPeriod"/>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https://www.shutterstock.com/nl/image-photo/washington-dc-usa-dec-12-2020-1873617571 (12 Dec 2020, Proud Boys in Washington)</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https://www.shutterstock.com/nl/image-photo/denver-co-usa-june-10-2017-1472772446 Masked Antifa l</a:t>
            </a:r>
            <a:r>
              <a:rPr lang="en-GB" dirty="0"/>
              <a:t>eft-wing militants protesting at Trump </a:t>
            </a:r>
            <a:r>
              <a:rPr lang="en-GB" b="0" dirty="0"/>
              <a:t>rally </a:t>
            </a:r>
            <a:r>
              <a:rPr lang="en-US" b="0" i="0" dirty="0">
                <a:effectLst/>
                <a:latin typeface="Roboto"/>
              </a:rPr>
              <a:t>Denver, CO, USA. June 10 2017.</a:t>
            </a:r>
            <a:endParaRPr lang="en-GB" dirty="0">
              <a:hlinkClick r:id="rId3"/>
            </a:endParaRPr>
          </a:p>
          <a:p>
            <a:pPr marL="228600" indent="-228600">
              <a:buAutoNum type="arabicPeriod"/>
            </a:pPr>
            <a:r>
              <a:rPr lang="en-GB" b="0" i="0" dirty="0">
                <a:solidFill>
                  <a:srgbClr val="333333"/>
                </a:solidFill>
                <a:effectLst/>
                <a:latin typeface="TimesDigitalW04-Regular"/>
              </a:rPr>
              <a:t>https://www.hiclipart.com/free-transparent-background-png-clipart-ybpcm, Islamic extremist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https://www.shutterstock.com/nl/image-photo/mexico-city-03082020-woman-belonging-radical-1669444774 </a:t>
            </a:r>
            <a:r>
              <a:rPr lang="en-US" sz="1800" b="0" i="0" dirty="0">
                <a:effectLst/>
                <a:latin typeface="Roboto"/>
              </a:rPr>
              <a:t>Mexico City, Mexico, 03/08/2020: woman belonging to a radical feminist group is seen destroying a glass window during the women’s day protest</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17</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https://www.youtube.com/watch?v=fVaFmcT7ssg</a:t>
            </a:r>
            <a:r>
              <a:rPr lang="en-GB" dirty="0"/>
              <a:t> (4.57m clip from the Canadian Centre for the prevention of radicalisation leading to violence, over </a:t>
            </a:r>
            <a:r>
              <a:rPr lang="en-GB" dirty="0" err="1"/>
              <a:t>een</a:t>
            </a:r>
            <a:r>
              <a:rPr lang="en-GB" dirty="0"/>
              <a:t> </a:t>
            </a:r>
            <a:r>
              <a:rPr lang="en-GB" dirty="0" err="1"/>
              <a:t>mogelijk</a:t>
            </a:r>
            <a:r>
              <a:rPr lang="en-GB" dirty="0"/>
              <a:t> pad tot </a:t>
            </a:r>
            <a:r>
              <a:rPr lang="en-GB" dirty="0" err="1"/>
              <a:t>radicalisering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wat ze hebben opgemerkt (verbind het later met de volgende dia)</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467978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komt het dat sommige mensen naar een volgende fase of het volgende niveau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Helaas is daar geen eenduidig antwoord op. Er is geen blauwdruk voor radicalisering. De oorzaken kunnen uit verschillende hoeken komen en kunnen op verschillende manieren worden gecategoriseerd.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eerste onderscheid kan zijn: politiek, economisch, sociologisch en psychologisch. (</a:t>
            </a:r>
            <a:r>
              <a:rPr lang="nl-NL" dirty="0" err="1"/>
              <a:t>Evt</a:t>
            </a:r>
            <a:r>
              <a:rPr lang="nl-NL" dirty="0"/>
              <a:t> voorbeelden laten noemen, mogelijk uit vorige clip)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Realiseer je dat er een complexe wisselwerking is tussen deze factoren, die verklaart waarom iedere geradicaliseerde een uniek pad heeft gevolgd.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@Trainer</a:t>
            </a:r>
          </a:p>
          <a:p>
            <a:r>
              <a:rPr lang="en-GB" dirty="0"/>
              <a:t>Background information:</a:t>
            </a:r>
          </a:p>
          <a:p>
            <a:r>
              <a:rPr lang="en-GB" dirty="0"/>
              <a:t>RAN (</a:t>
            </a:r>
            <a:r>
              <a:rPr lang="en-GB" dirty="0">
                <a:hlinkClick r:id="rId3"/>
              </a:rPr>
              <a:t>https://ec.europa.eu/home-affairs/sites/homeaffairs/files/docs/pages/201612_radicalisation_research_gap_analysis_en.pdf</a:t>
            </a:r>
            <a:r>
              <a:rPr lang="en-GB" dirty="0"/>
              <a:t>): </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19</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Vraag of deelnemers zich kort willen voorstellen (functie, ervaringen met radicalisering, reden om deel te nemen,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en of ze ook willen aangeven wat ze uit deze workshop willen halen, wanneer zal het succesvol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Laat hen weten of hun verwachtingen tijdens de workshop zullen worden ingelost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Je kunt hier </a:t>
            </a:r>
            <a:r>
              <a:rPr lang="nl-NL" sz="1800" dirty="0" err="1"/>
              <a:t>evt</a:t>
            </a:r>
            <a:r>
              <a:rPr lang="nl-NL" sz="1800" dirty="0"/>
              <a:t> ook een van jouw eigen favoriete kennismakings-ijsbrekers gebruiken </a:t>
            </a:r>
            <a:endParaRPr lang="en-GB" sz="180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GB" b="0" dirty="0" err="1"/>
              <a:t>Een</a:t>
            </a:r>
            <a:r>
              <a:rPr lang="en-GB" b="0" dirty="0"/>
              <a:t> </a:t>
            </a:r>
            <a:r>
              <a:rPr lang="en-GB" b="0" dirty="0" err="1"/>
              <a:t>tweede</a:t>
            </a:r>
            <a:r>
              <a:rPr lang="en-GB" b="0" dirty="0"/>
              <a:t> </a:t>
            </a:r>
            <a:r>
              <a:rPr lang="en-GB" b="0" dirty="0" err="1"/>
              <a:t>manier</a:t>
            </a:r>
            <a:r>
              <a:rPr lang="en-GB" b="0" dirty="0"/>
              <a:t> van </a:t>
            </a:r>
            <a:r>
              <a:rPr lang="en-GB" b="0" dirty="0" err="1"/>
              <a:t>ordening</a:t>
            </a:r>
            <a:r>
              <a:rPr lang="en-GB" b="0" dirty="0"/>
              <a:t> is in push, pull </a:t>
            </a:r>
            <a:r>
              <a:rPr lang="en-GB" b="0" dirty="0" err="1"/>
              <a:t>en</a:t>
            </a:r>
            <a:r>
              <a:rPr lang="en-GB" b="0" dirty="0"/>
              <a:t> </a:t>
            </a:r>
            <a:r>
              <a:rPr lang="en-GB" b="0" dirty="0" err="1"/>
              <a:t>persoonlijke</a:t>
            </a:r>
            <a:r>
              <a:rPr lang="en-GB" b="0" dirty="0"/>
              <a:t> </a:t>
            </a:r>
            <a:r>
              <a:rPr lang="en-GB" b="0" dirty="0" err="1"/>
              <a:t>factoren</a:t>
            </a:r>
            <a:r>
              <a:rPr lang="en-GB" b="0" dirty="0"/>
              <a:t>.</a:t>
            </a:r>
          </a:p>
          <a:p>
            <a:pPr algn="l"/>
            <a:endParaRPr lang="en-GB" b="0" dirty="0"/>
          </a:p>
          <a:p>
            <a:pPr algn="l"/>
            <a:r>
              <a:rPr lang="en-GB" b="1" dirty="0"/>
              <a:t>Push</a:t>
            </a:r>
            <a:r>
              <a:rPr lang="en-GB" dirty="0"/>
              <a:t>: </a:t>
            </a:r>
            <a:r>
              <a:rPr lang="en-US" sz="1200" dirty="0" err="1">
                <a:solidFill>
                  <a:srgbClr val="000000"/>
                </a:solidFill>
              </a:rPr>
              <a:t>Factoren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gebeurtenissen</a:t>
            </a:r>
            <a:r>
              <a:rPr lang="en-US" sz="1200" dirty="0">
                <a:solidFill>
                  <a:srgbClr val="000000"/>
                </a:solidFill>
              </a:rPr>
              <a:t> die </a:t>
            </a:r>
            <a:r>
              <a:rPr lang="en-US" sz="1200" dirty="0" err="1">
                <a:solidFill>
                  <a:srgbClr val="000000"/>
                </a:solidFill>
              </a:rPr>
              <a:t>mensen</a:t>
            </a:r>
            <a:r>
              <a:rPr lang="en-US" sz="1200" dirty="0">
                <a:solidFill>
                  <a:srgbClr val="000000"/>
                </a:solidFill>
              </a:rPr>
              <a:t> </a:t>
            </a:r>
            <a:r>
              <a:rPr lang="en-US" sz="1200" dirty="0" err="1">
                <a:solidFill>
                  <a:srgbClr val="000000"/>
                </a:solidFill>
              </a:rPr>
              <a:t>als</a:t>
            </a:r>
            <a:r>
              <a:rPr lang="en-US" sz="1200" dirty="0">
                <a:solidFill>
                  <a:srgbClr val="000000"/>
                </a:solidFill>
              </a:rPr>
              <a:t> het ware ‘</a:t>
            </a:r>
            <a:r>
              <a:rPr lang="en-US" sz="1200" dirty="0" err="1">
                <a:solidFill>
                  <a:srgbClr val="000000"/>
                </a:solidFill>
              </a:rPr>
              <a:t>wegduwen</a:t>
            </a:r>
            <a:r>
              <a:rPr lang="en-US" sz="1200" dirty="0">
                <a:solidFill>
                  <a:srgbClr val="000000"/>
                </a:solidFill>
              </a:rPr>
              <a:t>’ van de </a:t>
            </a:r>
            <a:r>
              <a:rPr lang="en-US" sz="1200" dirty="0" err="1">
                <a:solidFill>
                  <a:srgbClr val="000000"/>
                </a:solidFill>
              </a:rPr>
              <a:t>reguliere</a:t>
            </a:r>
            <a:r>
              <a:rPr lang="en-US" sz="1200" dirty="0">
                <a:solidFill>
                  <a:srgbClr val="000000"/>
                </a:solidFill>
              </a:rPr>
              <a:t> </a:t>
            </a:r>
            <a:r>
              <a:rPr lang="en-US" sz="1200" dirty="0" err="1">
                <a:solidFill>
                  <a:srgbClr val="000000"/>
                </a:solidFill>
              </a:rPr>
              <a:t>maatschappij</a:t>
            </a:r>
            <a:r>
              <a:rPr lang="en-US" sz="1200" dirty="0">
                <a:solidFill>
                  <a:srgbClr val="000000"/>
                </a:solidFill>
              </a:rPr>
              <a:t> in de </a:t>
            </a:r>
            <a:r>
              <a:rPr lang="en-US" sz="1200" dirty="0" err="1">
                <a:solidFill>
                  <a:srgbClr val="000000"/>
                </a:solidFill>
              </a:rPr>
              <a:t>richting</a:t>
            </a:r>
            <a:r>
              <a:rPr lang="en-US" sz="1200" dirty="0">
                <a:solidFill>
                  <a:srgbClr val="000000"/>
                </a:solidFill>
              </a:rPr>
              <a:t> van </a:t>
            </a:r>
            <a:r>
              <a:rPr lang="en-US" sz="1200" dirty="0" err="1">
                <a:solidFill>
                  <a:srgbClr val="000000"/>
                </a:solidFill>
              </a:rPr>
              <a:t>extremistische</a:t>
            </a:r>
            <a:r>
              <a:rPr lang="en-US" sz="1200" dirty="0">
                <a:solidFill>
                  <a:srgbClr val="000000"/>
                </a:solidFill>
              </a:rPr>
              <a:t> </a:t>
            </a:r>
            <a:r>
              <a:rPr lang="en-US" sz="1200" dirty="0" err="1">
                <a:solidFill>
                  <a:srgbClr val="000000"/>
                </a:solidFill>
              </a:rPr>
              <a:t>groeperingen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gedachten</a:t>
            </a:r>
            <a:r>
              <a:rPr lang="en-US" sz="1200" dirty="0">
                <a:solidFill>
                  <a:srgbClr val="000000"/>
                </a:solidFill>
              </a:rPr>
              <a:t> </a:t>
            </a:r>
            <a:r>
              <a:rPr lang="en-US" sz="1200" dirty="0" err="1">
                <a:solidFill>
                  <a:srgbClr val="000000"/>
                </a:solidFill>
              </a:rPr>
              <a:t>en</a:t>
            </a:r>
            <a:r>
              <a:rPr lang="en-US" sz="1200" dirty="0">
                <a:solidFill>
                  <a:srgbClr val="000000"/>
                </a:solidFill>
              </a:rPr>
              <a:t> het </a:t>
            </a:r>
            <a:r>
              <a:rPr lang="en-US" sz="1200" dirty="0" err="1">
                <a:solidFill>
                  <a:srgbClr val="000000"/>
                </a:solidFill>
              </a:rPr>
              <a:t>inzetten</a:t>
            </a:r>
            <a:r>
              <a:rPr lang="en-US" sz="1200" dirty="0">
                <a:solidFill>
                  <a:srgbClr val="000000"/>
                </a:solidFill>
              </a:rPr>
              <a:t> of </a:t>
            </a:r>
            <a:r>
              <a:rPr lang="en-US" sz="1200" dirty="0" err="1">
                <a:solidFill>
                  <a:srgbClr val="000000"/>
                </a:solidFill>
              </a:rPr>
              <a:t>goedkeuren</a:t>
            </a:r>
            <a:r>
              <a:rPr lang="en-US" sz="1200" dirty="0">
                <a:solidFill>
                  <a:srgbClr val="000000"/>
                </a:solidFill>
              </a:rPr>
              <a:t> van </a:t>
            </a:r>
            <a:r>
              <a:rPr lang="en-US" sz="1200" dirty="0" err="1">
                <a:solidFill>
                  <a:srgbClr val="000000"/>
                </a:solidFill>
              </a:rPr>
              <a:t>geweld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Pull</a:t>
            </a:r>
            <a:r>
              <a:rPr lang="en-GB" dirty="0"/>
              <a:t>: </a:t>
            </a:r>
            <a:r>
              <a:rPr lang="en-US" sz="1200" dirty="0" err="1"/>
              <a:t>Factoren</a:t>
            </a:r>
            <a:r>
              <a:rPr lang="en-US" sz="1200" dirty="0"/>
              <a:t> die </a:t>
            </a:r>
            <a:r>
              <a:rPr lang="en-US" sz="1200" dirty="0" err="1"/>
              <a:t>mensen</a:t>
            </a:r>
            <a:r>
              <a:rPr lang="en-US" sz="1200" dirty="0"/>
              <a:t> </a:t>
            </a:r>
            <a:r>
              <a:rPr lang="en-US" sz="1200" dirty="0" err="1"/>
              <a:t>naar</a:t>
            </a:r>
            <a:r>
              <a:rPr lang="en-US" sz="1200" dirty="0"/>
              <a:t> </a:t>
            </a:r>
            <a:r>
              <a:rPr lang="en-US" sz="1200" dirty="0" err="1"/>
              <a:t>extremisstische</a:t>
            </a:r>
            <a:r>
              <a:rPr lang="en-US" sz="1200" dirty="0"/>
              <a:t> </a:t>
            </a:r>
            <a:r>
              <a:rPr lang="en-US" sz="1200" dirty="0" err="1"/>
              <a:t>groepen</a:t>
            </a:r>
            <a:r>
              <a:rPr lang="en-US" sz="1200" dirty="0"/>
              <a:t> </a:t>
            </a:r>
            <a:r>
              <a:rPr lang="en-US" sz="1200" dirty="0" err="1"/>
              <a:t>en</a:t>
            </a:r>
            <a:r>
              <a:rPr lang="en-US" sz="1200" dirty="0"/>
              <a:t> </a:t>
            </a:r>
            <a:r>
              <a:rPr lang="en-US" sz="1200" dirty="0" err="1"/>
              <a:t>gedachten</a:t>
            </a:r>
            <a:r>
              <a:rPr lang="en-US" sz="1200" dirty="0"/>
              <a:t> </a:t>
            </a:r>
            <a:r>
              <a:rPr lang="en-US" sz="1200" dirty="0" err="1"/>
              <a:t>toetrekken</a:t>
            </a:r>
            <a:r>
              <a:rPr lang="en-US" sz="1200" dirty="0"/>
              <a:t>, </a:t>
            </a:r>
            <a:r>
              <a:rPr lang="en-US" sz="1200" dirty="0" err="1"/>
              <a:t>zoals</a:t>
            </a:r>
            <a:r>
              <a:rPr lang="en-US" sz="1200" dirty="0"/>
              <a:t> </a:t>
            </a:r>
            <a:r>
              <a:rPr lang="en-US" sz="1200" dirty="0" err="1"/>
              <a:t>bijvoorbeeld</a:t>
            </a:r>
            <a:r>
              <a:rPr lang="en-US" sz="1200" dirty="0"/>
              <a:t>: de </a:t>
            </a:r>
            <a:r>
              <a:rPr lang="en-US" sz="1200" dirty="0" err="1"/>
              <a:t>i</a:t>
            </a:r>
            <a:r>
              <a:rPr lang="en-US" sz="1200" b="0" i="0" u="none" strike="noStrike" baseline="0" dirty="0" err="1"/>
              <a:t>deologie</a:t>
            </a:r>
            <a:r>
              <a:rPr lang="en-US" sz="1200" b="0" i="0" u="none" strike="noStrike" baseline="0" dirty="0"/>
              <a:t>, </a:t>
            </a:r>
            <a:r>
              <a:rPr lang="en-US" sz="1200" b="0" i="0" u="none" strike="noStrike" baseline="0" dirty="0" err="1"/>
              <a:t>groepsgevoel</a:t>
            </a:r>
            <a:r>
              <a:rPr lang="en-US" sz="1200" b="0" i="0" u="none" strike="noStrike" baseline="0" dirty="0"/>
              <a:t>, </a:t>
            </a:r>
            <a:r>
              <a:rPr lang="en-US" sz="1200" b="0" i="0" u="none" strike="noStrike" baseline="0" dirty="0" err="1"/>
              <a:t>versterking</a:t>
            </a:r>
            <a:r>
              <a:rPr lang="en-US" sz="1200" b="0" i="0" u="none" strike="noStrike" baseline="0" dirty="0"/>
              <a:t> </a:t>
            </a:r>
            <a:r>
              <a:rPr lang="en-US" sz="1200" b="0" i="0" u="none" strike="noStrike" baseline="0" dirty="0" err="1"/>
              <a:t>identiteit</a:t>
            </a:r>
            <a:r>
              <a:rPr lang="en-US" sz="1200" b="0" i="0" u="none" strike="noStrike" baseline="0" dirty="0"/>
              <a:t> </a:t>
            </a:r>
            <a:r>
              <a:rPr lang="en-US" sz="1200" b="0" i="0" u="none" strike="noStrike" baseline="0" dirty="0" err="1"/>
              <a:t>en</a:t>
            </a:r>
            <a:r>
              <a:rPr lang="en-US" sz="1200" b="0" i="0" u="none" strike="noStrike" baseline="0" dirty="0"/>
              <a:t> </a:t>
            </a:r>
            <a:r>
              <a:rPr lang="en-US" sz="1200" b="0" i="0" u="none" strike="noStrike" baseline="0" dirty="0" err="1"/>
              <a:t>zelfwaardering</a:t>
            </a:r>
            <a:r>
              <a:rPr lang="en-US" sz="1200" b="0" i="0" u="none" strike="noStrike" baseline="0" dirty="0"/>
              <a:t>, etc.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Persoonlijk</a:t>
            </a:r>
            <a:r>
              <a:rPr lang="en-GB" dirty="0"/>
              <a:t>: </a:t>
            </a:r>
            <a:r>
              <a:rPr lang="nl-NL" sz="1200" b="0" i="0" u="none" strike="noStrike" baseline="0" dirty="0"/>
              <a:t>Specifieke individuele kenmerken die bepaalde individuen kwetsbaarder maken voor radicalisering dan hun qua omstandigheid vergelijkbare leeftijdgenoten. Deze omvat bijvoorbeeld psychologische stoornissen, persoonlijkheidskenmerken, en traumatische levenservaringen.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t>NB Sommige persoonlijke kenmerken en ervaringen kunnen ook als push- of pullfactor gezien worden (bv een ervaring waarbij iemand zelf is gediscrimineerd).</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baseline="0" dirty="0"/>
              <a:t>@trainer </a:t>
            </a:r>
            <a:r>
              <a:rPr lang="nl-NL" sz="1200" b="0" i="0" u="none" strike="noStrike" baseline="0" dirty="0"/>
              <a:t>Achtergrond over k</a:t>
            </a:r>
            <a:r>
              <a:rPr lang="nl-NL" b="0" i="0" dirty="0">
                <a:solidFill>
                  <a:srgbClr val="00859F"/>
                </a:solidFill>
                <a:effectLst/>
                <a:latin typeface="Open Sans"/>
              </a:rPr>
              <a:t>wetsbare individuen</a:t>
            </a:r>
          </a:p>
          <a:p>
            <a:pPr algn="l" fontAlgn="base"/>
            <a:r>
              <a:rPr lang="nl-NL" b="0" i="0" dirty="0">
                <a:solidFill>
                  <a:srgbClr val="282828"/>
                </a:solidFill>
                <a:effectLst/>
                <a:latin typeface="Open Sans"/>
              </a:rPr>
              <a:t>Of een jongere radicaliseert, heeft ook te maken met zijn individuele eigenschappen en omstandigheden. Jongeren die minder stevig en stabiel in het leven staan, zijn vatbaar voor radicale boodschappen.</a:t>
            </a:r>
          </a:p>
          <a:p>
            <a:pPr algn="l" fontAlgn="base"/>
            <a:r>
              <a:rPr lang="nl-NL" b="0" i="0" dirty="0">
                <a:solidFill>
                  <a:srgbClr val="282828"/>
                </a:solidFill>
                <a:effectLst/>
                <a:latin typeface="Open Sans"/>
              </a:rPr>
              <a:t>De jongere heeft een of meer van de volgende moeilijkheden:</a:t>
            </a:r>
          </a:p>
          <a:p>
            <a:pPr algn="l" fontAlgn="base">
              <a:buFont typeface="Arial" panose="020B0604020202020204" pitchFamily="34" charset="0"/>
              <a:buChar char="•"/>
            </a:pPr>
            <a:r>
              <a:rPr lang="nl-NL" b="0" i="0" dirty="0">
                <a:solidFill>
                  <a:srgbClr val="282828"/>
                </a:solidFill>
                <a:effectLst/>
                <a:latin typeface="Open Sans"/>
              </a:rPr>
              <a:t>psychosociale problemen</a:t>
            </a:r>
          </a:p>
          <a:p>
            <a:pPr algn="l" fontAlgn="base">
              <a:buFont typeface="Arial" panose="020B0604020202020204" pitchFamily="34" charset="0"/>
              <a:buChar char="•"/>
            </a:pPr>
            <a:r>
              <a:rPr lang="nl-NL" b="0" i="0" dirty="0">
                <a:solidFill>
                  <a:srgbClr val="282828"/>
                </a:solidFill>
                <a:effectLst/>
                <a:latin typeface="Open Sans"/>
              </a:rPr>
              <a:t>gedragsproblemen</a:t>
            </a:r>
          </a:p>
          <a:p>
            <a:pPr algn="l" fontAlgn="base">
              <a:buFont typeface="Arial" panose="020B0604020202020204" pitchFamily="34" charset="0"/>
              <a:buChar char="•"/>
            </a:pPr>
            <a:r>
              <a:rPr lang="nl-NL" b="0" i="0" dirty="0">
                <a:solidFill>
                  <a:srgbClr val="282828"/>
                </a:solidFill>
                <a:effectLst/>
                <a:latin typeface="Open Sans"/>
              </a:rPr>
              <a:t>een lichte verstandelijke beperking</a:t>
            </a:r>
          </a:p>
          <a:p>
            <a:pPr algn="l" fontAlgn="base">
              <a:buFont typeface="Arial" panose="020B0604020202020204" pitchFamily="34" charset="0"/>
              <a:buChar char="•"/>
            </a:pPr>
            <a:r>
              <a:rPr lang="nl-NL" b="0" i="0" dirty="0">
                <a:solidFill>
                  <a:srgbClr val="282828"/>
                </a:solidFill>
                <a:effectLst/>
                <a:latin typeface="Open Sans"/>
              </a:rPr>
              <a:t>gebruik van drank- of drugs.</a:t>
            </a:r>
          </a:p>
          <a:p>
            <a:pPr algn="l" fontAlgn="base"/>
            <a:endParaRPr lang="nl-NL" b="0" i="0" dirty="0">
              <a:solidFill>
                <a:srgbClr val="282828"/>
              </a:solidFill>
              <a:effectLst/>
              <a:latin typeface="Open Sans"/>
            </a:endParaRPr>
          </a:p>
          <a:p>
            <a:pPr algn="l" fontAlgn="base"/>
            <a:r>
              <a:rPr lang="nl-NL" b="0" i="0" dirty="0">
                <a:solidFill>
                  <a:srgbClr val="282828"/>
                </a:solidFill>
                <a:effectLst/>
                <a:latin typeface="Open Sans"/>
              </a:rPr>
              <a:t>De jongere is extra kwetsbaar als hij:</a:t>
            </a:r>
          </a:p>
          <a:p>
            <a:pPr algn="l" fontAlgn="base">
              <a:buFont typeface="Arial" panose="020B0604020202020204" pitchFamily="34" charset="0"/>
              <a:buChar char="•"/>
            </a:pPr>
            <a:r>
              <a:rPr lang="nl-NL" b="0" i="0" dirty="0">
                <a:solidFill>
                  <a:srgbClr val="282828"/>
                </a:solidFill>
                <a:effectLst/>
                <a:latin typeface="Open Sans"/>
              </a:rPr>
              <a:t>opgroeit in een gebroken of ontwricht gezin</a:t>
            </a:r>
          </a:p>
          <a:p>
            <a:pPr algn="l" fontAlgn="base">
              <a:buFont typeface="Arial" panose="020B0604020202020204" pitchFamily="34" charset="0"/>
              <a:buChar char="•"/>
            </a:pPr>
            <a:r>
              <a:rPr lang="nl-NL" b="0" i="0" dirty="0">
                <a:solidFill>
                  <a:srgbClr val="282828"/>
                </a:solidFill>
                <a:effectLst/>
                <a:latin typeface="Open Sans"/>
              </a:rPr>
              <a:t>opgroeit zonder vader</a:t>
            </a:r>
          </a:p>
          <a:p>
            <a:pPr algn="l" fontAlgn="base">
              <a:buFont typeface="Arial" panose="020B0604020202020204" pitchFamily="34" charset="0"/>
              <a:buChar char="•"/>
            </a:pPr>
            <a:r>
              <a:rPr lang="nl-NL" b="0" i="0" dirty="0">
                <a:solidFill>
                  <a:srgbClr val="282828"/>
                </a:solidFill>
                <a:effectLst/>
                <a:latin typeface="Open Sans"/>
              </a:rPr>
              <a:t>als kind mishandeld is.</a:t>
            </a:r>
          </a:p>
          <a:p>
            <a:pPr algn="l" fontAlgn="base"/>
            <a:r>
              <a:rPr lang="nl-NL" b="0" i="0" dirty="0">
                <a:solidFill>
                  <a:srgbClr val="282828"/>
                </a:solidFill>
                <a:effectLst/>
                <a:latin typeface="Open Sans"/>
              </a:rPr>
              <a:t>Kwetsbaarheid is echter geen voorwaarde voor radicalisering. </a:t>
            </a:r>
            <a:r>
              <a:rPr lang="nl-NL" b="0" i="0" dirty="0" err="1">
                <a:solidFill>
                  <a:srgbClr val="282828"/>
                </a:solidFill>
                <a:effectLst/>
                <a:latin typeface="Open Sans"/>
              </a:rPr>
              <a:t>Sieckelinck</a:t>
            </a:r>
            <a:r>
              <a:rPr lang="nl-NL" b="0" i="0" dirty="0">
                <a:solidFill>
                  <a:srgbClr val="282828"/>
                </a:solidFill>
                <a:effectLst/>
                <a:latin typeface="Open Sans"/>
              </a:rPr>
              <a:t> en De Winter hebben in drie landen onderzocht welke rol de familie speelt bij radicalisering. Zij concluderen dat jongeren die radicaliseren vaak juist uit hechte, warme gezinnen komen. Het zijn vaak intelligente, ambitieuze jongeren met een sterk gevoel voor rechtvaardigheid.</a:t>
            </a:r>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t>Een ander model dat de oorzaken van radicalisering wil verklaren is het triggerfactormodel van Feddes, </a:t>
            </a:r>
            <a:r>
              <a:rPr lang="nl-NL" sz="2000" dirty="0" err="1"/>
              <a:t>Nickolson</a:t>
            </a:r>
            <a:r>
              <a:rPr lang="nl-NL" sz="2000" dirty="0"/>
              <a:t>, Doosje (2015) . </a:t>
            </a:r>
            <a:r>
              <a:rPr lang="nl-NL" sz="2000" dirty="0">
                <a:solidFill>
                  <a:srgbClr val="002060"/>
                </a:solidFill>
              </a:rPr>
              <a:t>Hierbinnen wordt een aantal verschillende factoren gecombineerd</a:t>
            </a:r>
            <a:endParaRPr lang="en-GB" sz="2000" dirty="0"/>
          </a:p>
          <a:p>
            <a:endParaRPr lang="nl-NL" sz="2000" dirty="0"/>
          </a:p>
          <a:p>
            <a:endParaRPr lang="nl-NL" sz="2000" dirty="0"/>
          </a:p>
          <a:p>
            <a:r>
              <a:rPr lang="nl-NL" sz="2000" dirty="0"/>
              <a:t>Een trigger wordt gedefinieerd als een gebeurtenis die radicalisering kan starten of doen versnellen.</a:t>
            </a:r>
          </a:p>
          <a:p>
            <a:endParaRPr lang="nl-NL" sz="2000" dirty="0"/>
          </a:p>
          <a:p>
            <a:r>
              <a:rPr lang="nl-NL" sz="2000" dirty="0"/>
              <a:t>Deze kunnen plaatsvinden op verschillende niveaus. Voorbeelden zijn … (zie slide)</a:t>
            </a:r>
          </a:p>
          <a:p>
            <a:endParaRPr lang="nl-NL" sz="2000" dirty="0"/>
          </a:p>
          <a:p>
            <a:r>
              <a:rPr lang="nl-NL" sz="2000" dirty="0"/>
              <a:t>De aanname is dat de triggers een ander effect kunnen hebben in</a:t>
            </a:r>
          </a:p>
          <a:p>
            <a:pPr lvl="1"/>
            <a:r>
              <a:rPr lang="nl-NL" sz="1800" dirty="0"/>
              <a:t>Verschillende fases van radicalisering</a:t>
            </a:r>
          </a:p>
          <a:p>
            <a:pPr lvl="1"/>
            <a:r>
              <a:rPr lang="nl-NL" sz="1800" dirty="0"/>
              <a:t>Verschillende typen mensen</a:t>
            </a:r>
          </a:p>
          <a:p>
            <a:endParaRPr lang="en-GB" dirty="0"/>
          </a:p>
          <a:p>
            <a:r>
              <a:rPr lang="en-GB" dirty="0"/>
              <a:t>(</a:t>
            </a:r>
            <a:r>
              <a:rPr lang="en-GB" dirty="0" err="1"/>
              <a:t>zie</a:t>
            </a:r>
            <a:r>
              <a:rPr lang="en-GB" dirty="0"/>
              <a:t> </a:t>
            </a:r>
            <a:r>
              <a:rPr lang="en-GB" dirty="0" err="1"/>
              <a:t>voor</a:t>
            </a:r>
            <a:r>
              <a:rPr lang="en-GB" dirty="0"/>
              <a:t> </a:t>
            </a:r>
            <a:r>
              <a:rPr lang="en-GB" dirty="0" err="1"/>
              <a:t>meer</a:t>
            </a:r>
            <a:r>
              <a:rPr lang="en-GB" dirty="0"/>
              <a:t> info https://www.socialestabiliteit.nl/triggerfactoren)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4038014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Feddes, </a:t>
            </a:r>
            <a:r>
              <a:rPr lang="nl-NL" dirty="0" err="1"/>
              <a:t>Nickolson</a:t>
            </a:r>
            <a:r>
              <a:rPr lang="nl-NL" dirty="0"/>
              <a:t>, Doosje (2015) gaan er dus van uit dat er triggers zijn die radicalisering stimuleren. Zij verwachten dat het effect van triggers afhankelijk zal zijn van de dominante motivatie van de persoon in kwestie. Zij maken onderscheid tussen vier typen personen met betrekking tot de belangrijkste motivatie om te radicaliseren. </a:t>
            </a:r>
          </a:p>
          <a:p>
            <a:endParaRPr lang="nl-NL" dirty="0"/>
          </a:p>
          <a:p>
            <a:r>
              <a:rPr lang="nl-NL" dirty="0"/>
              <a:t>1 Identiteitszoekers: personen die op zoek zijn naar een positieve identiteit en deze proberen te vinden door relaties aan te gaan met anderen. </a:t>
            </a:r>
          </a:p>
          <a:p>
            <a:r>
              <a:rPr lang="nl-NL" dirty="0"/>
              <a:t>2 Rechtvaardigheidszoekers: personen die vooral op zoek zijn naar politieke rechtvaardigheid of een hogere sociaal-politieke status voor de eigen sociale groep. </a:t>
            </a:r>
          </a:p>
          <a:p>
            <a:r>
              <a:rPr lang="nl-NL" dirty="0"/>
              <a:t>3 Zingevingzoekers: personen die vooral streven naar iets om houvast aan te hebben en zin aan het leven te geven. </a:t>
            </a:r>
          </a:p>
          <a:p>
            <a:r>
              <a:rPr lang="nl-NL" dirty="0"/>
              <a:t>4 Sensatiezoekers: personen die op zoek zijn naar spanning en avontuur. </a:t>
            </a:r>
          </a:p>
          <a:p>
            <a:endParaRPr lang="nl-NL" dirty="0"/>
          </a:p>
          <a:p>
            <a:endParaRPr lang="nl-NL" dirty="0"/>
          </a:p>
          <a:p>
            <a:r>
              <a:rPr lang="nl-NL" dirty="0"/>
              <a:t>Feddes, </a:t>
            </a:r>
            <a:r>
              <a:rPr lang="nl-NL" dirty="0" err="1"/>
              <a:t>Nickolson</a:t>
            </a:r>
            <a:r>
              <a:rPr lang="nl-NL" dirty="0"/>
              <a:t> &amp; Doosje (2015) Triggerfactoren in het Radicaliseringsproces. Ministerie van Sociale</a:t>
            </a:r>
          </a:p>
          <a:p>
            <a:r>
              <a:rPr lang="nl-NL" dirty="0"/>
              <a:t>Zaken en Werkgelegenheid</a:t>
            </a: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0D037-C05C-4C36-9649-15AC5A1A93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206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model zie je de verschillende componenten beschreven in hun interactie. (@trainer: Klik om de afbeelding in delen te laten verschijnen, parallel aan de hieronder beschreven informatie))</a:t>
            </a:r>
          </a:p>
          <a:p>
            <a:endParaRPr lang="nl-NL" dirty="0"/>
          </a:p>
          <a:p>
            <a:pPr marL="228600" indent="-228600">
              <a:buFont typeface="+mj-lt"/>
              <a:buAutoNum type="arabicPeriod"/>
            </a:pPr>
            <a:r>
              <a:rPr lang="nl-NL" dirty="0"/>
              <a:t>Er zijn triggers die het radicaliseringsproces beïnvloeden en stimuleren.</a:t>
            </a:r>
          </a:p>
          <a:p>
            <a:pPr marL="228600" indent="-228600">
              <a:buFont typeface="+mj-lt"/>
              <a:buAutoNum type="arabicPeriod"/>
            </a:pPr>
            <a:endParaRPr lang="nl-NL" dirty="0"/>
          </a:p>
          <a:p>
            <a:pPr marL="228600" indent="-228600">
              <a:buFont typeface="+mj-lt"/>
              <a:buAutoNum type="arabicPeriod"/>
            </a:pPr>
            <a:r>
              <a:rPr lang="nl-NL" dirty="0"/>
              <a:t>Ze werken in op verschillende niveaus en kunnen sociologisch, psychologisch, politiek of economisch van aard zijn</a:t>
            </a:r>
          </a:p>
          <a:p>
            <a:pPr marL="228600" indent="-228600">
              <a:buFont typeface="+mj-lt"/>
              <a:buAutoNum type="arabicPeriod"/>
            </a:pPr>
            <a:endParaRPr lang="nl-NL" dirty="0"/>
          </a:p>
          <a:p>
            <a:pPr marL="228600" indent="-228600">
              <a:buFont typeface="+mj-lt"/>
              <a:buAutoNum type="arabicPeriod"/>
            </a:pPr>
            <a:r>
              <a:rPr lang="nl-NL" dirty="0"/>
              <a:t>Triggers op het micro niveau (ervaringen op het individuele niveau) zijn onder meer directe ervaringen met discriminatie en aanvaringen met autoriteiten of detentie, confrontatie met de dood, problemen thuis (zoals echtscheiding of ruzies met ouders), verlies van werk of school.</a:t>
            </a:r>
          </a:p>
          <a:p>
            <a:pPr marL="228600" indent="-228600">
              <a:buFont typeface="+mj-lt"/>
              <a:buAutoNum type="arabicPeriod"/>
            </a:pPr>
            <a:endParaRPr lang="nl-NL" dirty="0"/>
          </a:p>
          <a:p>
            <a:pPr marL="228600" indent="-228600">
              <a:buFont typeface="+mj-lt"/>
              <a:buAutoNum type="arabicPeriod"/>
            </a:pPr>
            <a:r>
              <a:rPr lang="nl-NL" dirty="0"/>
              <a:t>Op het </a:t>
            </a:r>
            <a:r>
              <a:rPr lang="nl-NL" dirty="0" err="1"/>
              <a:t>meso</a:t>
            </a:r>
            <a:r>
              <a:rPr lang="nl-NL" dirty="0"/>
              <a:t> niveau (het niveau van de groep en andere directe sociale verbanden) gaat het bijvoorbeeld om een ontmoeting met een radicaal persoon, het opmerken van onrecht jegens de groep waarmee men zich identificeert . </a:t>
            </a:r>
          </a:p>
          <a:p>
            <a:pPr marL="228600" indent="-228600">
              <a:buFont typeface="+mj-lt"/>
              <a:buAutoNum type="arabicPeriod"/>
            </a:pPr>
            <a:endParaRPr lang="nl-NL" dirty="0"/>
          </a:p>
          <a:p>
            <a:pPr marL="228600" indent="-228600">
              <a:buFont typeface="+mj-lt"/>
              <a:buAutoNum type="arabicPeriod"/>
            </a:pPr>
            <a:r>
              <a:rPr lang="nl-NL" dirty="0"/>
              <a:t>En op het </a:t>
            </a:r>
            <a:r>
              <a:rPr lang="nl-NL" dirty="0" err="1"/>
              <a:t>macro-niveau</a:t>
            </a:r>
            <a:r>
              <a:rPr lang="nl-NL" dirty="0"/>
              <a:t> (maatschappij, geopolitiek) kun je denken aan oproepen tot actie door ideologische leiders, militaire aanvallen op de eigen groep en regeringsbeleid gericht tegen de eigen groep.</a:t>
            </a:r>
          </a:p>
          <a:p>
            <a:pPr marL="228600" indent="-228600">
              <a:buFont typeface="+mj-lt"/>
              <a:buAutoNum type="arabicPeriod"/>
            </a:pPr>
            <a:endParaRPr lang="nl-NL" dirty="0"/>
          </a:p>
          <a:p>
            <a:pPr marL="228600" indent="-228600">
              <a:buFont typeface="+mj-lt"/>
              <a:buAutoNum type="arabicPeriod"/>
            </a:pPr>
            <a:r>
              <a:rPr lang="nl-NL" dirty="0"/>
              <a:t>Het effect van deze triggers kan verschillen afhankelijk van de fase van radicalisering waarin iemand zich bevindt.</a:t>
            </a:r>
          </a:p>
          <a:p>
            <a:pPr marL="228600" indent="-228600">
              <a:buFont typeface="+mj-lt"/>
              <a:buAutoNum type="arabicPeriod"/>
            </a:pPr>
            <a:endParaRPr lang="nl-NL" dirty="0"/>
          </a:p>
          <a:p>
            <a:pPr marL="228600" indent="-228600">
              <a:buFont typeface="+mj-lt"/>
              <a:buAutoNum type="arabicPeriod"/>
            </a:pPr>
            <a:r>
              <a:rPr lang="nl-NL" dirty="0"/>
              <a:t>Daarnaast kan het effect verschillen naar persoonlijke kenmerken, zoals wat voor persoon iemand is; geslacht, leeftijd of opleidingsniveau en vaardigheden om met triggers om te gaan. </a:t>
            </a:r>
          </a:p>
          <a:p>
            <a:pPr marL="228600" indent="-228600">
              <a:buFont typeface="+mj-lt"/>
              <a:buAutoNum type="arabicPeriod"/>
            </a:pPr>
            <a:endParaRPr lang="nl-NL" dirty="0"/>
          </a:p>
          <a:p>
            <a:pPr marL="228600" indent="-228600">
              <a:buFont typeface="+mj-lt"/>
              <a:buAutoNum type="arabicPeriod"/>
            </a:pPr>
            <a:r>
              <a:rPr lang="nl-NL" dirty="0"/>
              <a:t>De workshops in dit project sluiten aan bij veel van de genoemde factoren en kenmerken</a:t>
            </a:r>
          </a:p>
          <a:p>
            <a:pPr marL="228600" indent="-228600">
              <a:buFont typeface="+mj-lt"/>
              <a:buAutoNum type="arabicPeriod"/>
            </a:pPr>
            <a:endParaRPr lang="nl-NL" dirty="0"/>
          </a:p>
          <a:p>
            <a:pPr marL="228600" indent="-228600">
              <a:buFont typeface="+mj-lt"/>
              <a:buAutoNum type="arabicPeriod"/>
            </a:pPr>
            <a:r>
              <a:rPr lang="nl-NL" dirty="0"/>
              <a:t>Vaardigheden: komen aan bod in de workshops kritisch denken, woedebeheersing, e.g.</a:t>
            </a:r>
          </a:p>
          <a:p>
            <a:pPr marL="228600" indent="-228600">
              <a:buFont typeface="+mj-lt"/>
              <a:buAutoNum type="arabicPeriod"/>
            </a:pPr>
            <a:endParaRPr lang="nl-NL" dirty="0"/>
          </a:p>
          <a:p>
            <a:pPr marL="228600" indent="-228600">
              <a:buFont typeface="+mj-lt"/>
              <a:buAutoNum type="arabicPeriod"/>
            </a:pPr>
            <a:r>
              <a:rPr lang="nl-NL" dirty="0"/>
              <a:t>Identiteit: o.a. in de workshops verhalen &amp; identiteit en opvoeding</a:t>
            </a:r>
          </a:p>
          <a:p>
            <a:pPr marL="228600" indent="-228600">
              <a:buFont typeface="+mj-lt"/>
              <a:buAutoNum type="arabicPeriod"/>
            </a:pPr>
            <a:endParaRPr lang="nl-NL" dirty="0"/>
          </a:p>
          <a:p>
            <a:pPr marL="228600" indent="-228600">
              <a:buFont typeface="+mj-lt"/>
              <a:buAutoNum type="arabicPeriod"/>
            </a:pPr>
            <a:r>
              <a:rPr lang="nl-NL" dirty="0"/>
              <a:t>Persoonlijke ervaringen met discriminatie: o.a. in de workshops conflicthantering en coaching </a:t>
            </a:r>
          </a:p>
          <a:p>
            <a:pPr marL="228600" indent="-228600">
              <a:buFont typeface="+mj-lt"/>
              <a:buAutoNum type="arabicPeriod"/>
            </a:pPr>
            <a:endParaRPr lang="nl-NL" dirty="0"/>
          </a:p>
          <a:p>
            <a:pPr marL="228600" indent="-228600">
              <a:buFont typeface="+mj-lt"/>
              <a:buAutoNum type="arabicPeriod"/>
            </a:pPr>
            <a:r>
              <a:rPr lang="nl-NL" dirty="0"/>
              <a:t>Problemen thuis: o.a. in de workshop coaching &amp; opvoeding </a:t>
            </a:r>
          </a:p>
          <a:p>
            <a:pPr marL="228600" indent="-228600">
              <a:buFont typeface="+mj-lt"/>
              <a:buAutoNum type="arabicPeriod"/>
            </a:pPr>
            <a:endParaRPr lang="nl-NL" dirty="0"/>
          </a:p>
          <a:p>
            <a:pPr marL="228600" indent="-228600">
              <a:buFont typeface="+mj-lt"/>
              <a:buAutoNum type="arabicPeriod"/>
            </a:pPr>
            <a:r>
              <a:rPr lang="nl-NL" dirty="0"/>
              <a:t>Overheidsbeleid: in de workshop proportionele overheidsrespons</a:t>
            </a:r>
          </a:p>
          <a:p>
            <a:endParaRPr lang="nl-NL" dirty="0"/>
          </a:p>
          <a:p>
            <a:r>
              <a:rPr lang="nl-NL" dirty="0"/>
              <a:t>Dit is een redelijk complex overzicht, zijn er nog vragen over?</a:t>
            </a:r>
          </a:p>
          <a:p>
            <a:endParaRPr lang="nl-NL" dirty="0"/>
          </a:p>
          <a:p>
            <a:r>
              <a:rPr lang="nl-NL" sz="1200" b="0" i="0" u="none" strike="noStrike" baseline="0" noProof="0" dirty="0">
                <a:latin typeface="Verdana" panose="020B0604030504040204" pitchFamily="34" charset="0"/>
                <a:cs typeface="Arial" charset="0"/>
              </a:rPr>
              <a:t>Op basis van dit overzicht zie je dat </a:t>
            </a:r>
            <a:r>
              <a:rPr lang="nl-NL" dirty="0">
                <a:latin typeface="Arial" charset="0"/>
                <a:cs typeface="Arial" charset="0"/>
              </a:rPr>
              <a:t>ervaren onrecht naar de eigen groep of naar een groep waarmee iemand zich verwant voelt, een mogelijke trigger is voor radicalisering.</a:t>
            </a:r>
          </a:p>
          <a:p>
            <a:endParaRPr lang="nl-NL" dirty="0">
              <a:latin typeface="Arial" charset="0"/>
              <a:cs typeface="Arial" charset="0"/>
            </a:endParaRPr>
          </a:p>
          <a:p>
            <a:r>
              <a:rPr lang="nl-NL" dirty="0">
                <a:latin typeface="Arial" charset="0"/>
                <a:cs typeface="Arial" charset="0"/>
              </a:rPr>
              <a:t>Dat betekent dat de manier waarop de overheid optreedt en op bepaalde situaties reageert een belangrijk effect kan hebben op radicaliserende jongeren</a:t>
            </a:r>
          </a:p>
          <a:p>
            <a:endParaRPr lang="nl-NL" dirty="0">
              <a:latin typeface="Arial" charset="0"/>
              <a:cs typeface="Arial" charset="0"/>
            </a:endParaRPr>
          </a:p>
          <a:p>
            <a:r>
              <a:rPr lang="nl-NL" dirty="0">
                <a:latin typeface="Arial" charset="0"/>
                <a:cs typeface="Arial" charset="0"/>
              </a:rPr>
              <a:t>Het kan soms overkomen als onrechtvaardigheid tegen een groep, zowel op lokaal als op een verder weg gelegen nationaal of internationaal niveau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noProof="0" dirty="0">
              <a:latin typeface="Arial" charset="0"/>
              <a:cs typeface="Arial" charset="0"/>
            </a:endParaRP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a:p>
        </p:txBody>
      </p:sp>
    </p:spTree>
    <p:extLst>
      <p:ext uri="{BB962C8B-B14F-4D97-AF65-F5344CB8AC3E}">
        <p14:creationId xmlns:p14="http://schemas.microsoft.com/office/powerpoint/2010/main" val="175309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In onderzoeken naar radicalisering worden vaak bepaalde push-factoren genoemd. Als je naar deze vijf kijkt is het gemakkelijk te zien hoe een disproportionele reactie van de overheid daar aan bij kan dragen.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Vraag de deelnemers om voorbeelden te noemen van acties van de Nederlandse overheid die tot één van deze vijf push factoren zou kunnen leiden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noProof="0" dirty="0">
                <a:effectLst/>
                <a:latin typeface="Calibri" panose="020F0502020204030204" pitchFamily="34" charset="0"/>
                <a:ea typeface="Calibri" panose="020F0502020204030204" pitchFamily="34" charset="0"/>
                <a:cs typeface="Times New Roman" panose="02020603050405020304" pitchFamily="18" charset="0"/>
              </a:rPr>
              <a:t>Klik daarna door voor gegeven voorbeelden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nl-NL" sz="2800" b="1" i="0" dirty="0">
                <a:effectLst/>
                <a:latin typeface="var(--font-family-titles)"/>
              </a:rPr>
              <a:t>@trainer achtergrondinfo</a:t>
            </a:r>
          </a:p>
          <a:p>
            <a:pPr algn="l">
              <a:spcAft>
                <a:spcPts val="0"/>
              </a:spcAft>
            </a:pPr>
            <a:r>
              <a:rPr lang="nl-NL" sz="2800" b="1" i="0" dirty="0">
                <a:effectLst/>
                <a:latin typeface="var(--font-family-titles)"/>
              </a:rPr>
              <a:t>Laagste inkomens het vaakst sociaal uitgesloten (https://www.cbs.nl/nl-nl/longread/statistische-trends/2020/sociale-uitsluiting-in-nederland-wie-staat-aan-de-kant-/4-wie-is-sociaal-uitgesloten-)</a:t>
            </a:r>
          </a:p>
          <a:p>
            <a:pPr algn="l">
              <a:spcAft>
                <a:spcPts val="0"/>
              </a:spcAft>
            </a:pPr>
            <a:r>
              <a:rPr lang="nl-NL" sz="2800" b="0" i="0" dirty="0">
                <a:solidFill>
                  <a:srgbClr val="091D23"/>
                </a:solidFill>
                <a:effectLst/>
                <a:latin typeface="Akko W01 Regular"/>
              </a:rPr>
              <a:t>Het (gestandaardiseerd) besteedbaar huishoudensinkomen is het meest bepalend voor sociale uitsluiting. In de twee </a:t>
            </a:r>
            <a:r>
              <a:rPr lang="nl-NL" sz="2800" b="0" i="0" dirty="0" err="1">
                <a:solidFill>
                  <a:srgbClr val="091D23"/>
                </a:solidFill>
                <a:effectLst/>
                <a:latin typeface="Akko W01 Regular"/>
              </a:rPr>
              <a:t>kwintielen</a:t>
            </a:r>
            <a:r>
              <a:rPr lang="nl-NL" sz="2800" b="0" i="0" dirty="0">
                <a:solidFill>
                  <a:srgbClr val="091D23"/>
                </a:solidFill>
                <a:effectLst/>
                <a:latin typeface="Akko W01 Regular"/>
              </a:rPr>
              <a:t> met de laagste inkomens is het aandeel sociaal uitgesloten personen respectievelijk 8,7 en 7,9 procent, bij het derde inkomenskwintiel is dit 3,3 procent, bij het vierde kwintiel 1,9 en bij de hoogste inkomensgroep 1,0 procent. Ook na correctie voor andere achtergrondkenmerken, zoals geslacht, inkomen, leeftijd en onderwijsniveau, blijven deze verschillen intact (zie tabel B.5). Sociale uitsluiting van de mensen in het laagste inkomenskwartiel is logischerwijs vooral gerelateerd aan materiële deprivatie, maar ook op gebied van participatie en grondrechten zijn degenen in de laagste inkomensgroep vaker uitgesloten.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1298699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GB" b="0" dirty="0"/>
              <a:t>De </a:t>
            </a:r>
            <a:r>
              <a:rPr lang="en-GB" b="0" dirty="0" err="1"/>
              <a:t>overheid</a:t>
            </a:r>
            <a:r>
              <a:rPr lang="en-GB" b="0" dirty="0"/>
              <a:t> </a:t>
            </a:r>
            <a:r>
              <a:rPr lang="nl-NL" b="0" dirty="0"/>
              <a:t>en wetshandhavingsinstanties moeten optreden tegen veiligheidsdreigingen, op lokaal en nationaal niveau. Zowel uit praktisch oogpunt van bescherming van mensen, maar ook uit politiek oogpunt.</a:t>
            </a:r>
          </a:p>
          <a:p>
            <a:endParaRPr lang="en-GB" b="1" dirty="0"/>
          </a:p>
          <a:p>
            <a:r>
              <a:rPr lang="nl-NL" b="0" dirty="0"/>
              <a:t>Uit analyse van casestudies die in de literatuur van de afgelopen twee decennia beschikbaar zijn, blijkt dat een te aarzelende reactie ondoeltreffend is en verdere maatschappelijke polarisatie en ontevredenheid mogelijk kan maken.</a:t>
            </a:r>
          </a:p>
          <a:p>
            <a:r>
              <a:rPr lang="nl-NL" b="0" dirty="0"/>
              <a:t>Een te harde reactie van de overheid is ook niet goed, en kan leiden tot verdere radicalisering. Daarom is het leren ontwerpen en uitvoeren van evenredige maatregelen een noodzakelijke stap voorwaarts.</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25</a:t>
            </a:fld>
            <a:endParaRPr lang="en-US"/>
          </a:p>
        </p:txBody>
      </p:sp>
    </p:spTree>
    <p:extLst>
      <p:ext uri="{BB962C8B-B14F-4D97-AF65-F5344CB8AC3E}">
        <p14:creationId xmlns:p14="http://schemas.microsoft.com/office/powerpoint/2010/main" val="2489384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Dit effect treedt bijvoorbeeld op doordat het disproportionele overheidsoptreden hun eigen groep bovengemiddeld raakt of straft. Hierdoor wordt de band van de gematigden met de reguliere maatschappij verzwakt en wint de extreme overtuiging aan aantrekkingskracht</a:t>
            </a:r>
          </a:p>
          <a:p>
            <a:endParaRPr lang="nl-NL" noProof="0" dirty="0"/>
          </a:p>
          <a:p>
            <a:r>
              <a:rPr lang="nl-NL" noProof="0" dirty="0"/>
              <a:t>Bron: Lake, D. (2002). </a:t>
            </a:r>
            <a:r>
              <a:rPr lang="nl-NL" noProof="0" dirty="0" err="1"/>
              <a:t>Rational</a:t>
            </a:r>
            <a:r>
              <a:rPr lang="nl-NL" noProof="0" dirty="0"/>
              <a:t> </a:t>
            </a:r>
            <a:r>
              <a:rPr lang="nl-NL" noProof="0" dirty="0" err="1"/>
              <a:t>Extremism</a:t>
            </a:r>
            <a:r>
              <a:rPr lang="nl-NL" noProof="0" dirty="0"/>
              <a:t>: Understanding </a:t>
            </a:r>
            <a:r>
              <a:rPr lang="nl-NL" noProof="0" dirty="0" err="1"/>
              <a:t>Terrorism</a:t>
            </a:r>
            <a:r>
              <a:rPr lang="nl-NL" noProof="0" dirty="0"/>
              <a:t> in </a:t>
            </a:r>
            <a:r>
              <a:rPr lang="nl-NL" noProof="0" dirty="0" err="1"/>
              <a:t>the</a:t>
            </a:r>
            <a:r>
              <a:rPr lang="nl-NL" noProof="0" dirty="0"/>
              <a:t> </a:t>
            </a:r>
            <a:r>
              <a:rPr lang="nl-NL" noProof="0" dirty="0" err="1"/>
              <a:t>Twenty</a:t>
            </a:r>
            <a:r>
              <a:rPr lang="nl-NL" noProof="0" dirty="0"/>
              <a:t>-first </a:t>
            </a:r>
            <a:r>
              <a:rPr lang="nl-NL" noProof="0" dirty="0" err="1"/>
              <a:t>Century</a:t>
            </a:r>
            <a:r>
              <a:rPr lang="nl-NL" noProof="0" dirty="0"/>
              <a:t>. </a:t>
            </a:r>
            <a:r>
              <a:rPr lang="nl-NL" i="1" noProof="0" dirty="0" err="1"/>
              <a:t>Dialog</a:t>
            </a:r>
            <a:r>
              <a:rPr lang="nl-NL" i="1" noProof="0" dirty="0"/>
              <a:t>-International </a:t>
            </a:r>
            <a:r>
              <a:rPr lang="nl-NL" i="1" noProof="0" dirty="0" err="1"/>
              <a:t>Organization</a:t>
            </a:r>
            <a:r>
              <a:rPr lang="nl-NL" noProof="0" dirty="0"/>
              <a:t>, Spring 2002, pp. 15–29.</a:t>
            </a:r>
          </a:p>
          <a:p>
            <a:endParaRPr lang="nl-NL"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a:p>
        </p:txBody>
      </p:sp>
    </p:spTree>
    <p:extLst>
      <p:ext uri="{BB962C8B-B14F-4D97-AF65-F5344CB8AC3E}">
        <p14:creationId xmlns:p14="http://schemas.microsoft.com/office/powerpoint/2010/main" val="2616391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gaan nu verder met de casus Verplicht naar school)</a:t>
            </a:r>
          </a:p>
          <a:p>
            <a:endParaRPr lang="nl-NL" dirty="0"/>
          </a:p>
          <a:p>
            <a:r>
              <a:rPr lang="nl-NL" dirty="0"/>
              <a:t>@trainer </a:t>
            </a:r>
          </a:p>
          <a:p>
            <a:r>
              <a:rPr lang="nl-NL" dirty="0"/>
              <a:t>- Als deze casus niet bij jouw groep past, kies dan een casus die voor hen relevanter is, je kunt ook details aanpassen om de casus uitdagender te maken</a:t>
            </a:r>
          </a:p>
          <a:p>
            <a:r>
              <a:rPr lang="nl-NL" dirty="0"/>
              <a:t>- verdeel indien nodig in verschillende groepen van maximum tien personen</a:t>
            </a:r>
          </a:p>
          <a:p>
            <a:r>
              <a:rPr lang="nl-NL" dirty="0"/>
              <a:t>- deze oefening duurt 40-45 minuten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200" i="0" dirty="0">
                <a:effectLst/>
                <a:latin typeface="Calibri" panose="020F0502020204030204" pitchFamily="34" charset="0"/>
                <a:ea typeface="Calibri" panose="020F0502020204030204" pitchFamily="34" charset="0"/>
                <a:cs typeface="Times New Roman" panose="02020603050405020304" pitchFamily="18" charset="0"/>
              </a:rPr>
              <a:t>Verdeel groep in twee teams van 4-8 personen (als de groep groter is maak dan 4 teams)</a:t>
            </a:r>
            <a:endParaRPr lang="nl-NL"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2: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Deel de tekst uit (of toon op scherm)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3: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aan de ene helft van elke groep om argumenten te noteren die aantonen dat de acties proportioneel waren, en aan de andere helft om argumenten te noteren die aantonen dat ze disproportioneel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vraag elke deelnemer argumenten te noteren die aantonen dat de acties evenredig waren, en ook argumenten die aantonen dat ze niet evenredig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4: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de deelnemers om een argument te noemen (dat nog niet eerder genoemd is). Cluster ze op een flip-over (argumenten voor, argumenten tegen</a:t>
            </a:r>
            <a:r>
              <a:rPr lang="nl-NL" sz="1200" i="1"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5: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Laat de groep bespreken welke argumenten doorslaggevend zijn om tot een groepsconclusie te komen. Zorg ervoor dat de effecten van de acties worden meegewogen in relatie tot de gedeelde definitie van </a:t>
            </a:r>
            <a:r>
              <a:rPr lang="en-US"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20.</a:t>
            </a:r>
          </a:p>
          <a:p>
            <a:endParaRPr lang="en-GB" i="0" dirty="0"/>
          </a:p>
          <a:p>
            <a:endParaRPr lang="en-GB" i="0" dirty="0"/>
          </a:p>
          <a:p>
            <a:pPr>
              <a:lnSpc>
                <a:spcPct val="115000"/>
              </a:lnSpc>
              <a:spcAft>
                <a:spcPts val="600"/>
              </a:spcAft>
            </a:pPr>
            <a:r>
              <a:rPr lang="nl-NL" sz="1200" b="0" dirty="0">
                <a:effectLst/>
                <a:latin typeface="Calibri" panose="020F0502020204030204" pitchFamily="34" charset="0"/>
                <a:ea typeface="Calibri" panose="020F0502020204030204" pitchFamily="34" charset="0"/>
                <a:cs typeface="Times New Roman" panose="02020603050405020304" pitchFamily="18" charset="0"/>
              </a:rPr>
              <a:t>Het doel van de oefening is om mensen vertrouwd te maken met het debat over de proportionaliteit van overheidsoptredens (afhankelijk van het gekozen scenario). Het is ook een manier om te leren hoe een evenwicht te vinden tussen verschillende soorten positieve en negatieve effecten van bepaalde acties.</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1333558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Calibri" panose="020F0502020204030204" pitchFamily="34" charset="0"/>
                <a:cs typeface="Times New Roman" panose="02020603050405020304" pitchFamily="18" charset="0"/>
              </a:rPr>
              <a:t>@trainer</a:t>
            </a:r>
          </a:p>
          <a:p>
            <a:r>
              <a:rPr lang="nl-NL" sz="1200" dirty="0">
                <a:effectLst/>
                <a:latin typeface="Calibri" panose="020F0502020204030204" pitchFamily="34" charset="0"/>
                <a:cs typeface="Times New Roman" panose="02020603050405020304" pitchFamily="18" charset="0"/>
              </a:rPr>
              <a:t>Toon de casus, of deel als hand-out uit</a:t>
            </a:r>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1139364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Dit is een andere casus (Casus Belastingdienst), niet zozeer gericht op terrorisme, maar wel illustratief </a:t>
            </a:r>
            <a:r>
              <a:rPr lang="nl-NL" noProof="0" dirty="0" err="1"/>
              <a:t>tav</a:t>
            </a:r>
            <a:r>
              <a:rPr lang="nl-NL" noProof="0" dirty="0"/>
              <a:t> de impact van overheidsoptreden</a:t>
            </a:r>
          </a:p>
          <a:p>
            <a:endParaRPr lang="nl-NL" noProof="0" dirty="0"/>
          </a:p>
          <a:p>
            <a:r>
              <a:rPr lang="nl-NL" sz="1800" b="1" noProof="0" dirty="0">
                <a:effectLst/>
                <a:latin typeface="Calibri" panose="020F0502020204030204" pitchFamily="34" charset="0"/>
                <a:ea typeface="Times New Roman" panose="02020603050405020304" pitchFamily="18" charset="0"/>
                <a:cs typeface="Times New Roman" panose="02020603050405020304" pitchFamily="18" charset="0"/>
              </a:rPr>
              <a:t>.</a:t>
            </a:r>
            <a:r>
              <a:rPr lang="nl-NL" b="1" noProof="0" dirty="0"/>
              <a:t>@trainer </a:t>
            </a:r>
          </a:p>
          <a:p>
            <a:r>
              <a:rPr lang="nl-NL" sz="1200" i="1" noProof="0"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200" i="0" noProof="0" dirty="0">
                <a:effectLst/>
                <a:latin typeface="Calibri" panose="020F0502020204030204" pitchFamily="34" charset="0"/>
                <a:ea typeface="Calibri" panose="020F0502020204030204" pitchFamily="34" charset="0"/>
                <a:cs typeface="Times New Roman" panose="02020603050405020304" pitchFamily="18" charset="0"/>
              </a:rPr>
              <a:t>Verdeel groep in twee teams van 4-8 personen (als de groep groter is maak dan 4 teams)</a:t>
            </a:r>
            <a:endParaRPr lang="nl-NL" sz="1200" i="1"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noProof="0" dirty="0">
                <a:effectLst/>
                <a:latin typeface="Calibri" panose="020F0502020204030204" pitchFamily="34" charset="0"/>
                <a:ea typeface="Calibri" panose="020F0502020204030204" pitchFamily="34" charset="0"/>
                <a:cs typeface="Times New Roman" panose="02020603050405020304" pitchFamily="18" charset="0"/>
              </a:rPr>
              <a:t>Stap 2: </a:t>
            </a:r>
            <a:r>
              <a:rPr lang="nl-NL" sz="1200" i="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Deel de tekst uit (of toon op scherm)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noProof="0" dirty="0">
                <a:effectLst/>
                <a:latin typeface="Calibri" panose="020F0502020204030204" pitchFamily="34" charset="0"/>
                <a:ea typeface="Calibri" panose="020F0502020204030204" pitchFamily="34" charset="0"/>
                <a:cs typeface="Times New Roman" panose="02020603050405020304" pitchFamily="18" charset="0"/>
              </a:rPr>
              <a:t>Stap 3: </a:t>
            </a:r>
            <a:r>
              <a:rPr lang="nl-NL" sz="1200" i="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aan de ene helft van elke groep om argumenten te noteren die aantonen dat de acties proportioneel waren, en aan de andere helft om argumenten te noteren die aantonen dat ze disproportioneel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vraag elke deelnemer argumenten te noteren die aantonen dat de acties evenredig waren, en ook argumenten die aantonen dat ze niet evenredig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noProof="0" dirty="0">
                <a:effectLst/>
                <a:latin typeface="Calibri" panose="020F0502020204030204" pitchFamily="34" charset="0"/>
                <a:ea typeface="Calibri" panose="020F0502020204030204" pitchFamily="34" charset="0"/>
                <a:cs typeface="Times New Roman" panose="02020603050405020304" pitchFamily="18" charset="0"/>
              </a:rPr>
              <a:t>Stap 4: </a:t>
            </a:r>
            <a:r>
              <a:rPr lang="nl-NL" sz="1200" i="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de deelnemers om een argument te noemen (dat nog niet eerder genoemd is). Cluster ze op een flip-over (argumenten voor, argumenten tegen</a:t>
            </a:r>
            <a:r>
              <a:rPr lang="nl-NL" sz="1200" i="1" noProof="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noProof="0" dirty="0">
                <a:effectLst/>
                <a:latin typeface="Calibri" panose="020F0502020204030204" pitchFamily="34" charset="0"/>
                <a:ea typeface="Calibri" panose="020F0502020204030204" pitchFamily="34" charset="0"/>
                <a:cs typeface="Times New Roman" panose="02020603050405020304" pitchFamily="18" charset="0"/>
              </a:rPr>
              <a:t>Stap 5: </a:t>
            </a:r>
            <a:r>
              <a:rPr lang="nl-NL" sz="1200" i="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Laat de groep bespreken welke argumenten doorslaggevend zijn om tot een groepsconclusie te komen. Zorg ervoor dat de effecten van de acties worden meegewogen in relatie tot de gedeelde definitie van slide 20.</a:t>
            </a:r>
          </a:p>
          <a:p>
            <a:endParaRPr lang="nl-NL" i="0"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93752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Inleiding – 	de context van deze workshop</a:t>
            </a:r>
          </a:p>
          <a:p>
            <a:r>
              <a:rPr lang="nl-NL" noProof="0" dirty="0"/>
              <a:t>Radicalisering – uitleg over het radicaliseringsproces</a:t>
            </a:r>
          </a:p>
          <a:p>
            <a:r>
              <a:rPr lang="nl-NL" noProof="0" dirty="0"/>
              <a:t>Constructief discussiëren – wat verstaan we eronder?</a:t>
            </a:r>
          </a:p>
          <a:p>
            <a:r>
              <a:rPr lang="nl-NL" noProof="0" dirty="0"/>
              <a:t>Oefeningen– ervaren van oefeningen om jeugd te leren constructief te discussiëren</a:t>
            </a:r>
          </a:p>
          <a:p>
            <a:r>
              <a:rPr lang="nl-NL" noProof="0" dirty="0"/>
              <a:t>Feedback – jullie feedback op de workshop en de oefeningen </a:t>
            </a:r>
          </a:p>
          <a:p>
            <a:endParaRPr lang="nl-NL" noProof="0" dirty="0"/>
          </a:p>
          <a:p>
            <a:r>
              <a:rPr lang="nl-NL" noProof="0" dirty="0"/>
              <a:t>Overkoepelende</a:t>
            </a:r>
            <a:r>
              <a:rPr lang="nl-NL" baseline="0" noProof="0" dirty="0"/>
              <a:t> doelen zijn:</a:t>
            </a:r>
          </a:p>
          <a:p>
            <a:pPr marL="171450" indent="-171450">
              <a:buFontTx/>
              <a:buChar char="-"/>
            </a:pPr>
            <a:r>
              <a:rPr lang="nl-NL" baseline="0" noProof="0" dirty="0"/>
              <a:t>kennis te verkrijgen over radicalisering en de rol van (het gebrek aan) discussievaardigheden daarin. </a:t>
            </a:r>
          </a:p>
          <a:p>
            <a:pPr marL="171450" indent="-171450">
              <a:buFontTx/>
              <a:buChar char="-"/>
            </a:pPr>
            <a:r>
              <a:rPr lang="nl-NL" baseline="0" noProof="0" dirty="0"/>
              <a:t>Handvatten te geven hoe je daar met jeugd mee om zou kunnen gaan, door ze ervan bewust te laten worden en erop te reflecteren. </a:t>
            </a:r>
          </a:p>
          <a:p>
            <a:pPr marL="171450" indent="-171450">
              <a:buFontTx/>
              <a:buChar char="-"/>
            </a:pPr>
            <a:r>
              <a:rPr lang="nl-NL" baseline="0" noProof="0" dirty="0"/>
              <a:t>Jullie expertise te gebruiken om van elkaar te leren</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032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Calibri" panose="020F0502020204030204" pitchFamily="34" charset="0"/>
                <a:cs typeface="Times New Roman" panose="02020603050405020304" pitchFamily="18" charset="0"/>
              </a:rPr>
              <a:t>@trainer</a:t>
            </a:r>
          </a:p>
          <a:p>
            <a:r>
              <a:rPr lang="nl-NL" sz="1200" dirty="0">
                <a:effectLst/>
                <a:latin typeface="Calibri" panose="020F0502020204030204" pitchFamily="34" charset="0"/>
                <a:cs typeface="Times New Roman" panose="02020603050405020304" pitchFamily="18" charset="0"/>
              </a:rPr>
              <a:t>Toon de casus, of deel als hand-out uit.</a:t>
            </a:r>
          </a:p>
          <a:p>
            <a:endParaRPr lang="nl-NL" sz="1200" dirty="0">
              <a:effectLst/>
              <a:latin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3823671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@trainer </a:t>
            </a:r>
          </a:p>
          <a:p>
            <a:r>
              <a:rPr lang="nl-NL" dirty="0"/>
              <a:t>- Als deze casus niet bij jouw groep past, kies dan een casus die voor hen relevanter is, je kunt ook details aanpassen om de casus uitdagender te maken</a:t>
            </a:r>
          </a:p>
          <a:p>
            <a:r>
              <a:rPr lang="nl-NL" dirty="0"/>
              <a:t>- verdeel indien nodig in verschillende groepen van maximum tien personen</a:t>
            </a:r>
          </a:p>
          <a:p>
            <a:r>
              <a:rPr lang="nl-NL" dirty="0"/>
              <a:t>- deze oefening duurt 40-45 minuten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1: </a:t>
            </a:r>
            <a:r>
              <a:rPr lang="nl-NL" sz="1200" i="0" dirty="0">
                <a:effectLst/>
                <a:latin typeface="Calibri" panose="020F0502020204030204" pitchFamily="34" charset="0"/>
                <a:ea typeface="Calibri" panose="020F0502020204030204" pitchFamily="34" charset="0"/>
                <a:cs typeface="Times New Roman" panose="02020603050405020304" pitchFamily="18" charset="0"/>
              </a:rPr>
              <a:t>Verdeel groep in twee teams van 4-8 personen (als de groep groter is maak dan 4 teams)</a:t>
            </a:r>
            <a:endParaRPr lang="nl-NL"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2: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Deel de tekst uit (of toon op scherm)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3: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aan de ene helft van elke groep om argumenten te noteren die aantonen dat de acties proportioneel waren, en aan de andere helft om argumenten te noteren die aantonen dat ze disproportioneel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vraag elke deelnemer argumenten te noteren die aantonen dat de acties evenredig waren, en ook argumenten die aantonen dat ze niet evenredig waren].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4: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Vraag de deelnemers om een argument te noemen (dat nog niet eerder genoemd is). Cluster ze op een flip-over (argumenten voor, argumenten tegen</a:t>
            </a:r>
            <a:r>
              <a:rPr lang="nl-NL" sz="1200" i="1"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dirty="0">
                <a:effectLst/>
                <a:latin typeface="Calibri" panose="020F0502020204030204" pitchFamily="34" charset="0"/>
                <a:ea typeface="Calibri" panose="020F0502020204030204" pitchFamily="34" charset="0"/>
                <a:cs typeface="Times New Roman" panose="02020603050405020304" pitchFamily="18" charset="0"/>
              </a:rPr>
              <a:t>Stap 5: </a:t>
            </a:r>
            <a:r>
              <a:rPr lang="nl-NL"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Laat de groep bespreken welke argumenten doorslaggevend zijn om tot een groepsconclusie te komen. Zorg ervoor dat de effecten van de acties worden meegewogen in relatie tot de gedeelde definitie van </a:t>
            </a:r>
            <a:r>
              <a:rPr lang="en-US"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slide 20.</a:t>
            </a:r>
          </a:p>
          <a:p>
            <a:endParaRPr lang="en-GB" i="0" dirty="0"/>
          </a:p>
          <a:p>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2135358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2826871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Eén van de doelen van deze workshop is om de betreffende workshop en oefeningen te introduceren aan collega’s die de workshop (of delen ervan) zelf zouden kunnen geven. Het materiaal van deze en de andere 6 workshops is (in het Nederlands) te vinden op https://www.firstlinepractitioners.com/ en op https://www.traininghermes.eu/ (als onderdeel van module 4 van de e-</a:t>
            </a:r>
            <a:r>
              <a:rPr lang="nl-NL" noProof="0" dirty="0" err="1"/>
              <a:t>learning</a:t>
            </a:r>
            <a:r>
              <a:rPr lang="nl-NL" noProof="0" dirty="0"/>
              <a:t>).</a:t>
            </a:r>
          </a:p>
          <a:p>
            <a:endParaRPr lang="nl-NL" b="1" noProof="0" dirty="0"/>
          </a:p>
          <a:p>
            <a:r>
              <a:rPr lang="nl-NL" b="1" noProof="0" dirty="0"/>
              <a:t>@trainer: klik op de afbeeldingen</a:t>
            </a:r>
          </a:p>
          <a:p>
            <a:r>
              <a:rPr lang="nl-NL" noProof="0"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Laat svp zien waar alles staat, wijs ook op het evaluatiemateriaal</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Aanvullende informatie kun je vinden op het EU trainingsplatform Hermes. https://www.traininghermes.eu/</a:t>
            </a:r>
          </a:p>
          <a:p>
            <a:r>
              <a:rPr lang="nl-NL" noProof="0" dirty="0"/>
              <a:t>Mensen kunnen zich makkelijk (en gratis) inschrijven voor de e-</a:t>
            </a:r>
            <a:r>
              <a:rPr lang="nl-NL" noProof="0" dirty="0" err="1"/>
              <a:t>learning</a:t>
            </a:r>
            <a:r>
              <a:rPr lang="nl-NL" noProof="0" dirty="0"/>
              <a:t> </a:t>
            </a:r>
          </a:p>
          <a:p>
            <a:endParaRPr lang="nl-NL" noProof="0" dirty="0"/>
          </a:p>
          <a:p>
            <a:r>
              <a:rPr lang="nl-NL" noProof="0" dirty="0"/>
              <a:t>Zorg dat je zelf vooraf een account hebt aangemaakt zodat je de e-</a:t>
            </a:r>
            <a:r>
              <a:rPr lang="nl-NL" noProof="0" dirty="0" err="1"/>
              <a:t>learning</a:t>
            </a:r>
            <a:r>
              <a:rPr lang="nl-NL" noProof="0" dirty="0"/>
              <a:t> kunt laten zien</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4072684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ander doel van vandaag is te laten zien waar andere toegankelijke en bruikbare informatie en interventies te vinden zijn. Dit is een selectie van websites waar je veel materiaal kunt vinden.</a:t>
            </a:r>
          </a:p>
          <a:p>
            <a:endParaRPr lang="en-US" dirty="0"/>
          </a:p>
          <a:p>
            <a:endParaRPr lang="en-US" dirty="0"/>
          </a:p>
          <a:p>
            <a:r>
              <a:rPr lang="en-US" b="1" dirty="0"/>
              <a:t>@trainer: (</a:t>
            </a:r>
            <a:r>
              <a:rPr lang="en-US" b="1" dirty="0" err="1"/>
              <a:t>klik</a:t>
            </a:r>
            <a:r>
              <a:rPr lang="en-US" b="1" dirty="0"/>
              <a:t> </a:t>
            </a:r>
            <a:r>
              <a:rPr lang="en-US" b="1" dirty="0" err="1"/>
              <a:t>evt</a:t>
            </a:r>
            <a:r>
              <a:rPr lang="en-US" b="1" dirty="0"/>
              <a:t>. op de </a:t>
            </a:r>
            <a:r>
              <a:rPr lang="en-US" b="1" dirty="0" err="1"/>
              <a:t>afbeeldingen</a:t>
            </a:r>
            <a:r>
              <a:rPr lang="en-US" b="1" dirty="0"/>
              <a:t> </a:t>
            </a:r>
            <a:r>
              <a:rPr lang="en-US" b="1" dirty="0" err="1"/>
              <a:t>en</a:t>
            </a:r>
            <a:r>
              <a:rPr lang="en-US" b="1" dirty="0"/>
              <a:t>) </a:t>
            </a:r>
            <a:r>
              <a:rPr lang="en-US" b="1" dirty="0" err="1"/>
              <a:t>vertel</a:t>
            </a:r>
            <a:r>
              <a:rPr lang="en-US" b="1" dirty="0"/>
              <a:t> </a:t>
            </a:r>
            <a:r>
              <a:rPr lang="en-US" b="1" dirty="0" err="1"/>
              <a:t>iets</a:t>
            </a:r>
            <a:r>
              <a:rPr lang="en-US" b="1" dirty="0"/>
              <a:t> over </a:t>
            </a:r>
            <a:r>
              <a:rPr lang="en-US" b="1" dirty="0" err="1"/>
              <a:t>elke</a:t>
            </a:r>
            <a:r>
              <a:rPr lang="en-US" b="1" dirty="0"/>
              <a:t>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https://www.socialestabiliteit.nl/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34</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Pak het evaluatieformulier erbij (als je dat gebruikt). Leg uit dat bij de evaluatie van de oefeningen deze nummers gebruikt kunnen worden als mensen er iets specifieks over willen zeggen</a:t>
            </a:r>
          </a:p>
          <a:p>
            <a:endParaRPr lang="nl-NL" noProof="0" dirty="0"/>
          </a:p>
          <a:p>
            <a:r>
              <a:rPr lang="nl-NL" noProof="0" dirty="0"/>
              <a:t>Hebben ze geholpen bij het grip krijgen op het concept?</a:t>
            </a:r>
          </a:p>
          <a:p>
            <a:r>
              <a:rPr lang="nl-NL" noProof="0" dirty="0"/>
              <a:t>Zijn ze bruikbaar voor gebruik met beleidsmakers, handhavers of jongeren.</a:t>
            </a:r>
          </a:p>
          <a:p>
            <a:r>
              <a:rPr lang="nl-NL" noProof="0" dirty="0"/>
              <a:t>Welke kun je in je werk gebruiken?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je </a:t>
            </a:r>
            <a:r>
              <a:rPr lang="nl-NL" noProof="0"/>
              <a:t>andere cases </a:t>
            </a:r>
            <a:r>
              <a:rPr lang="nl-NL" noProof="0" dirty="0"/>
              <a:t>hebt gebruikt, kun je die hier toevoegen</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Gebruik de resultaten voor jezelf om de workshop te verbeteren</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35</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@trainer: om bepaalde onderwerpen nog wat meer te consolideren en ook om met iets positiefs te eindigen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870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50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We beginnen met een clip over de Amerikaanse reactie op Japanse oorlogsgedragingen (klik op afbeelding)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Clip met een voorbeeld van disproportioneel overheidsoptreden (tot 2.40 of 4.12 min is voldoende om het beeld te schetsen).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is een ouder en buitenlands voorbeeld, maar wel één waar bijna iedereen het er over eens is dat dit geen proportioneel overheidsoptreden was. Mogelijk dat er toch discussie ontstaat, en dan kun je doorverwijzen naar de latere scenario’s</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Roboto" panose="02000000000000000000" pitchFamily="2" charset="0"/>
              </a:rPr>
              <a:t>Foto</a:t>
            </a:r>
            <a:r>
              <a:rPr lang="en-US" b="0" i="0" dirty="0">
                <a:solidFill>
                  <a:srgbClr val="000000"/>
                </a:solidFill>
                <a:effectLst/>
                <a:latin typeface="Roboto" panose="02000000000000000000" pitchFamily="2" charset="0"/>
              </a:rPr>
              <a:t> (CC-</a:t>
            </a:r>
            <a:r>
              <a:rPr lang="en-US" b="0" i="0" dirty="0" err="1">
                <a:solidFill>
                  <a:srgbClr val="000000"/>
                </a:solidFill>
                <a:effectLst/>
                <a:latin typeface="Roboto" panose="02000000000000000000" pitchFamily="2" charset="0"/>
              </a:rPr>
              <a:t>licenced</a:t>
            </a:r>
            <a:r>
              <a:rPr lang="en-US" b="0" i="0" dirty="0">
                <a:solidFill>
                  <a:srgbClr val="000000"/>
                </a:solidFill>
                <a:effectLst/>
                <a:latin typeface="Roboto" panose="02000000000000000000" pitchFamily="2" charset="0"/>
              </a:rPr>
              <a:t>): Mess line, </a:t>
            </a:r>
            <a:r>
              <a:rPr lang="en-US" b="0" i="0" dirty="0" err="1">
                <a:solidFill>
                  <a:srgbClr val="000000"/>
                </a:solidFill>
                <a:effectLst/>
                <a:latin typeface="Roboto" panose="02000000000000000000" pitchFamily="2" charset="0"/>
              </a:rPr>
              <a:t>Manzanar</a:t>
            </a:r>
            <a:r>
              <a:rPr lang="en-US" b="0" i="0" dirty="0">
                <a:solidFill>
                  <a:srgbClr val="000000"/>
                </a:solidFill>
                <a:effectLst/>
                <a:latin typeface="Roboto" panose="02000000000000000000" pitchFamily="2" charset="0"/>
              </a:rPr>
              <a:t> Relocation Center, California / photograph by Ansel Adams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Clip: https://www.youtube.com/watch?v=hI4NoVWq87M</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72789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Maar wat is dan wel proportioneel? (als het gaat over de reactie van een overheid op veiligheidsdreigingen)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Wacht met de vier tekstblokken aan de zijkant tot na stap 3</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Deze oefening duurt ongeveer 10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1: Vraag de deelnemers om een paar sleutelwoorden op te schrijven als antwoord op de vraag (2-3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2: Laat ze hun antwoorden bespreken met een andere deelnemer (3 minuten) [indien online: dit kan in een break-out sessie, of overgeslagen worden]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800" b="0" i="1" dirty="0">
                <a:effectLst/>
                <a:latin typeface="Calibri" panose="020F0502020204030204" pitchFamily="34" charset="0"/>
                <a:ea typeface="Calibri" panose="020F0502020204030204" pitchFamily="34" charset="0"/>
                <a:cs typeface="Times New Roman" panose="02020603050405020304" pitchFamily="18" charset="0"/>
              </a:rPr>
              <a:t>Stap</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3: Vraag de groep naar de sleutelwoorden waarover ze het eens waren (2-3 minuten)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Zorg ervoor dat in de slotdiscussie de volgende punten worden vermeld: </a:t>
            </a:r>
          </a:p>
          <a:p>
            <a:pPr algn="just">
              <a:lnSpc>
                <a:spcPct val="115000"/>
              </a:lnSpc>
              <a:spcAft>
                <a:spcPts val="6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Het begrip proportionaliteit kan in wezen worden gedefinieerd als het zodanig kiezen van de middelen dat er meer wordt bereikt dan er wordt geschaad, wanneer men een actie onderneemt die zowel positieve als negatieve gevolgen kan hebben. Dit betekent dat men, om proportioneel te handelen, in deze context een afweging moet maken tussen de schadelijke en de goede effecten die kunnen worden bereikt en alleen die middelen mag kiezen die minder schade berokkenen dan het verkregen goed. </a:t>
            </a: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Proportioneel handelen betekent zodanig handelen dat geen "overbodige schade of onnodig lijden" wordt toegebracht. </a:t>
            </a: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Een onevenredig optreden is een optreden dat "een minder belangrijke waarde (bv. eigendom) beschermt ten koste van een belangrijkere waarde (bv. leven)". </a:t>
            </a:r>
          </a:p>
          <a:p>
            <a:pPr algn="just">
              <a:lnSpc>
                <a:spcPct val="115000"/>
              </a:lnSpc>
              <a:spcAft>
                <a:spcPts val="6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Een beleid dat zowel noodzakelijk als passend is voor het doel dat het wil bereiken. </a:t>
            </a:r>
          </a:p>
          <a:p>
            <a:endParaRPr lang="en-US" dirty="0"/>
          </a:p>
        </p:txBody>
      </p:sp>
      <p:sp>
        <p:nvSpPr>
          <p:cNvPr id="4" name="Slide Number Placeholder 3"/>
          <p:cNvSpPr>
            <a:spLocks noGrp="1"/>
          </p:cNvSpPr>
          <p:nvPr>
            <p:ph type="sldNum" sz="quarter" idx="10"/>
          </p:nvPr>
        </p:nvSpPr>
        <p:spPr/>
        <p:txBody>
          <a:bodyPr/>
          <a:lstStyle/>
          <a:p>
            <a:fld id="{F7EDCD22-DFD2-214F-BFA9-58357701920C}" type="slidenum">
              <a:rPr lang="en-US" smtClean="0"/>
              <a:t>5</a:t>
            </a:fld>
            <a:endParaRPr lang="en-US"/>
          </a:p>
        </p:txBody>
      </p:sp>
    </p:spTree>
    <p:extLst>
      <p:ext uri="{BB962C8B-B14F-4D97-AF65-F5344CB8AC3E}">
        <p14:creationId xmlns:p14="http://schemas.microsoft.com/office/powerpoint/2010/main" val="319565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buFont typeface="Arial" panose="020B0604020202020204" pitchFamily="34" charset="0"/>
              <a:buNone/>
            </a:pPr>
            <a:endParaRPr lang="nl-NL" dirty="0"/>
          </a:p>
          <a:p>
            <a:r>
              <a:rPr lang="nl-NL" noProof="0" dirty="0"/>
              <a:t>Deze workshop is gemaakt binnen het EU-project ARMOUR. Na interviews en focusgroepen met professionals zijn 7 workshops samengesteld die getest zijn in zogenaamde </a:t>
            </a:r>
            <a:r>
              <a:rPr lang="nl-NL" i="1" noProof="0" dirty="0" err="1"/>
              <a:t>experimental</a:t>
            </a:r>
            <a:r>
              <a:rPr lang="nl-NL" i="1" noProof="0" dirty="0"/>
              <a:t> labs</a:t>
            </a:r>
            <a:r>
              <a:rPr lang="nl-NL" noProof="0" dirty="0"/>
              <a:t>.</a:t>
            </a:r>
            <a:r>
              <a:rPr lang="nl-NL" baseline="0" noProof="0" dirty="0"/>
              <a:t> De eerste drie zijn gericht op individuele vaardigheden, de tweede groep gaat over het versterken van de gemeenschap  en de laatste workshop gaat in op hoe de overheid het beste kan reageren op incidenten.</a:t>
            </a:r>
          </a:p>
          <a:p>
            <a:endParaRPr lang="nl-NL" baseline="0" noProof="0" dirty="0"/>
          </a:p>
          <a:p>
            <a:r>
              <a:rPr lang="nl-NL" baseline="0" noProof="0" dirty="0"/>
              <a:t>Deze onderwerpen zijn gekozen omdat ze relevant blijken te zijn in het radicaliseringsproces.</a:t>
            </a:r>
            <a:endParaRPr lang="nl-NL" noProof="0" dirty="0"/>
          </a:p>
          <a:p>
            <a:endParaRPr lang="nl-NL" noProof="0" dirty="0"/>
          </a:p>
          <a:p>
            <a:r>
              <a:rPr lang="nl-NL" sz="1800" b="0" i="0" u="none" strike="noStrike" baseline="0" dirty="0">
                <a:solidFill>
                  <a:srgbClr val="000000"/>
                </a:solidFill>
                <a:latin typeface="Calibri" panose="020F0502020204030204" pitchFamily="34" charset="0"/>
              </a:rPr>
              <a:t>Deze workshop draait om het Proportioneel overheidsoptreden, en biedt een oefeningen om met beleidsmakers en wetshandhavers te discussiëren over wat proportioneel en effectief overheidsoptreden is. </a:t>
            </a:r>
            <a:r>
              <a:rPr lang="nl-NL" noProof="0" dirty="0"/>
              <a:t>De oefeningen kunnen ook met jongeren gedaan kunnen worden zodat ze de dilemma’s van de overheid beter begrijpen en er minder negatief op reageren.</a:t>
            </a:r>
          </a:p>
          <a:p>
            <a:endParaRPr lang="nl-NL"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Het idee is dat je door het volgen van deze workshop, je deze zelf kunt geven aan je collega's of aan jongeren. Ook kun je de oefeningen in je werk betrekken. </a:t>
            </a:r>
          </a:p>
          <a:p>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deelnemers al een andere workshop hebben gegaan, zijn de meeste van de volgende sheets (6 t/m 23) al aan bod geweest. Je zou een korte herhaling kunnen geven, of bij de deelnemers uitvragen hoeveel ze nog terug kunnen halen.</a:t>
            </a:r>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indent="0">
              <a:buFont typeface="Arial" panose="020B0604020202020204" pitchFamily="34" charset="0"/>
              <a:buNone/>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nl-NL" smtClean="0"/>
              <a:t>6</a:t>
            </a:fld>
            <a:endParaRPr lang="nl-NL"/>
          </a:p>
        </p:txBody>
      </p:sp>
    </p:spTree>
    <p:extLst>
      <p:ext uri="{BB962C8B-B14F-4D97-AF65-F5344CB8AC3E}">
        <p14:creationId xmlns:p14="http://schemas.microsoft.com/office/powerpoint/2010/main" val="2085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We beginnen met het begrip radicalisering. Wat is het?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Er bestaan veel definities van radicalisering, dit is de definitie die wordt gebruikt door de Europese Commissie (2020). Preventie van radicalisering. Opgehaald </a:t>
            </a:r>
            <a:r>
              <a:rPr lang="en-GB" sz="1200" dirty="0">
                <a:effectLst/>
                <a:latin typeface="Calibri" panose="020F0502020204030204" pitchFamily="34" charset="0"/>
                <a:ea typeface="Calibri" panose="020F0502020204030204" pitchFamily="34" charset="0"/>
                <a:cs typeface="Calibri" panose="020F0502020204030204" pitchFamily="34" charset="0"/>
              </a:rPr>
              <a:t>27 </a:t>
            </a:r>
            <a:r>
              <a:rPr lang="en-GB" sz="1200" dirty="0" err="1">
                <a:effectLst/>
                <a:latin typeface="Calibri" panose="020F0502020204030204" pitchFamily="34" charset="0"/>
                <a:ea typeface="Calibri" panose="020F0502020204030204" pitchFamily="34" charset="0"/>
                <a:cs typeface="Calibri" panose="020F0502020204030204" pitchFamily="34" charset="0"/>
              </a:rPr>
              <a:t>mei</a:t>
            </a:r>
            <a:r>
              <a:rPr lang="en-GB" sz="1200" dirty="0">
                <a:effectLst/>
                <a:latin typeface="Calibri" panose="020F0502020204030204" pitchFamily="34" charset="0"/>
                <a:ea typeface="Calibri" panose="020F0502020204030204" pitchFamily="34" charset="0"/>
                <a:cs typeface="Calibri" panose="020F0502020204030204" pitchFamily="34" charset="0"/>
              </a:rPr>
              <a:t> 2020 van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Nu naar een aantal verwante begrippen die vaak door elkaar worden gebruikt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63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kern="1200" noProof="0" dirty="0">
                <a:solidFill>
                  <a:schemeClr val="tx1"/>
                </a:solidFill>
                <a:effectLst/>
                <a:latin typeface="+mn-lt"/>
                <a:ea typeface="+mn-ea"/>
                <a:cs typeface="+mn-cs"/>
              </a:rPr>
              <a:t>Laat eerst de uitleg van de begrippen zien en geef dan de volgende opdracht.</a:t>
            </a:r>
          </a:p>
          <a:p>
            <a:pPr fontAlgn="t"/>
            <a:r>
              <a:rPr lang="nl-NL" sz="1200" b="0" i="0" kern="1200" noProof="0" dirty="0">
                <a:solidFill>
                  <a:schemeClr val="tx1"/>
                </a:solidFill>
                <a:effectLst/>
                <a:latin typeface="+mn-lt"/>
                <a:ea typeface="+mn-ea"/>
                <a:cs typeface="+mn-cs"/>
              </a:rPr>
              <a:t>In tweetallen: bedenk een voorbeeld voor ieder van deze begrippen.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Realiseer je dat de meerderheid van activisten en extremisten nooit tot geweld zal overgaan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Een ander gerelateerd concept is polarisatie</a:t>
            </a:r>
          </a:p>
          <a:p>
            <a:pPr fontAlgn="t"/>
            <a:endParaRPr lang="en-US" b="0" dirty="0"/>
          </a:p>
          <a:p>
            <a:pPr fontAlgn="t"/>
            <a:r>
              <a:rPr lang="nl-NL" sz="1200" b="1" i="0" kern="1200" noProof="0" dirty="0">
                <a:solidFill>
                  <a:schemeClr val="tx1"/>
                </a:solidFill>
                <a:effectLst/>
                <a:latin typeface="+mn-lt"/>
                <a:ea typeface="+mn-ea"/>
                <a:cs typeface="+mn-cs"/>
              </a:rPr>
              <a:t>@Trainer: Achtergrond</a:t>
            </a:r>
          </a:p>
          <a:p>
            <a:pPr fontAlgn="t"/>
            <a:endParaRPr lang="nl-NL" sz="1200" b="1" i="0" kern="1200" noProof="0" dirty="0">
              <a:solidFill>
                <a:schemeClr val="tx1"/>
              </a:solidFill>
              <a:effectLst/>
              <a:latin typeface="+mn-lt"/>
              <a:ea typeface="+mn-ea"/>
              <a:cs typeface="+mn-cs"/>
            </a:endParaRPr>
          </a:p>
          <a:p>
            <a:pPr fontAlgn="t"/>
            <a:r>
              <a:rPr lang="nl-NL" sz="1200" b="1" i="0" kern="1200" noProof="0" dirty="0">
                <a:solidFill>
                  <a:schemeClr val="tx1"/>
                </a:solidFill>
                <a:effectLst/>
                <a:latin typeface="+mn-lt"/>
                <a:ea typeface="+mn-ea"/>
                <a:cs typeface="+mn-cs"/>
              </a:rPr>
              <a:t>Activisme, extremisme, gewelddadig extremisme en terrorisme</a:t>
            </a:r>
          </a:p>
          <a:p>
            <a:pPr fontAlgn="t"/>
            <a:r>
              <a:rPr lang="nl-NL" sz="1200" b="0" i="0" kern="1200" noProof="0" dirty="0">
                <a:solidFill>
                  <a:schemeClr val="tx1"/>
                </a:solidFill>
                <a:effectLst/>
                <a:latin typeface="+mn-lt"/>
                <a:ea typeface="+mn-ea"/>
                <a:cs typeface="+mn-cs"/>
              </a:rPr>
              <a:t>(Extreem-)rechtse of (extreem-)linkse partijen of organisaties die opereren binnen het kader van de democratische rechtsorde vallen natuurlijk niet onder de noemer ‘extremisme’. De inlichtingendienst onderzoekt ook geen activisme, omdat activisme geen ondemocratische doelen nastreeft en geen ondemocratische methoden gebruikt. Activisme vindt plaats binnen het kader van de democratische rechtsorde. Activisten die radicaliseren tot extremisten kunnen onder de aandacht van de inlichtingendienst komen. Extremisme in zijn meest extreme vorm kan leiden tot terrorisme als er maatschappij-ontwrichtende schade wordt veroorzaakt en/of als grote groepen mensen bang worden.</a:t>
            </a:r>
          </a:p>
          <a:p>
            <a:r>
              <a:rPr lang="nl-NL" noProof="0" dirty="0">
                <a:hlinkClick r:id="rId3"/>
              </a:rPr>
              <a:t>https://www.aivd.nl/onderwerpen/extremisme/</a:t>
            </a:r>
            <a:endParaRPr lang="nl-NL" noProof="0" dirty="0"/>
          </a:p>
          <a:p>
            <a:r>
              <a:rPr lang="nl-NL" noProof="0" dirty="0"/>
              <a:t>Zie ook de e-</a:t>
            </a:r>
            <a:r>
              <a:rPr lang="nl-NL" noProof="0" dirty="0" err="1"/>
              <a:t>learning</a:t>
            </a:r>
            <a:r>
              <a:rPr lang="nl-NL" noProof="0" dirty="0"/>
              <a:t> op https://www.traininghermes.eu/voor een goede uitleg over deze begrippen</a:t>
            </a:r>
          </a:p>
          <a:p>
            <a:pPr fontAlgn="t"/>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4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wel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662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0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4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326146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4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9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0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61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3184437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Pt8CxAo_w8Y?feature=oembed"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www.youtube.com/embed/qkIqX6LkLeo?feature=oembed"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www.youtube.com/embed/cCk--RCkaOU?start=70&amp;feature=oembed" TargetMode="Externa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fVaFmcT7ssg?feature=oembed"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25.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s://www.traininghermes.eu/" TargetMode="Externa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www.socialestabiliteit.nl/" TargetMode="External"/><Relationship Id="rId3" Type="http://schemas.openxmlformats.org/officeDocument/2006/relationships/hyperlink" Target="https://www.kis.nl/publicatie/zicht-op-radicalisering" TargetMode="External"/><Relationship Id="rId7" Type="http://schemas.openxmlformats.org/officeDocument/2006/relationships/hyperlink" Target="https://ter-info.nl/home" TargetMode="External"/><Relationship Id="rId12"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hyperlink" Target="https://ec.europa.eu/home-affairs/what-we-do/networks/radicalisation_awareness_network/ran-best-practices_en" TargetMode="External"/><Relationship Id="rId5" Type="http://schemas.openxmlformats.org/officeDocument/2006/relationships/hyperlink" Target="https://www.nji.nl/nl/Kennis/Dossier/Radicalisering" TargetMode="External"/><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hyperlink" Target="https://terratoolkit.eu/download_teachers/" TargetMode="External"/><Relationship Id="rId14"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I4NoVWq87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4"/>
            <a:ext cx="7772400" cy="1295396"/>
          </a:xfrm>
          <a:solidFill>
            <a:srgbClr val="69B6E1"/>
          </a:solidFill>
          <a:ln>
            <a:noFill/>
          </a:ln>
        </p:spPr>
        <p:txBody>
          <a:bodyPr>
            <a:normAutofit/>
          </a:bodyPr>
          <a:lstStyle/>
          <a:p>
            <a:r>
              <a:rPr lang="nl-NL" sz="4000" b="0" noProof="0" dirty="0">
                <a:solidFill>
                  <a:schemeClr val="bg1"/>
                </a:solidFill>
              </a:rPr>
              <a:t>Proportionele overheidsreactie</a:t>
            </a:r>
          </a:p>
        </p:txBody>
      </p:sp>
      <p:sp>
        <p:nvSpPr>
          <p:cNvPr id="3" name="Subtitle 2"/>
          <p:cNvSpPr>
            <a:spLocks noGrp="1"/>
          </p:cNvSpPr>
          <p:nvPr>
            <p:ph type="subTitle" idx="1"/>
          </p:nvPr>
        </p:nvSpPr>
        <p:spPr>
          <a:xfrm>
            <a:off x="685800" y="3657600"/>
            <a:ext cx="7772400" cy="1120775"/>
          </a:xfrm>
          <a:solidFill>
            <a:srgbClr val="E6F3FA"/>
          </a:solidFill>
          <a:ln>
            <a:noFill/>
          </a:ln>
        </p:spPr>
        <p:txBody>
          <a:bodyPr anchor="t">
            <a:normAutofit/>
          </a:bodyPr>
          <a:lstStyle/>
          <a:p>
            <a:r>
              <a:rPr lang="nl-NL" sz="2800" i="1" noProof="0" dirty="0"/>
              <a:t>Radicalisering voorkomen door passend overheidsoptreden</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70B1"/>
                </a:solidFill>
                <a:effectLst/>
                <a:uLnTx/>
                <a:uFillTx/>
                <a:latin typeface="Calibri"/>
                <a:ea typeface="+mn-ea"/>
                <a:cs typeface="+mn-cs"/>
              </a:rPr>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Source: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Onlinemedia 4" title="Drieluik Polarisatie 1">
            <a:hlinkClick r:id="" action="ppaction://media"/>
            <a:extLst>
              <a:ext uri="{FF2B5EF4-FFF2-40B4-BE49-F238E27FC236}">
                <a16:creationId xmlns:a16="http://schemas.microsoft.com/office/drawing/2014/main" id="{EE576DE1-78A6-433E-929A-F061229FA387}"/>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11" name="Текстово поле 8">
            <a:extLst>
              <a:ext uri="{FF2B5EF4-FFF2-40B4-BE49-F238E27FC236}">
                <a16:creationId xmlns:a16="http://schemas.microsoft.com/office/drawing/2014/main" id="{9875B7BE-2652-4420-AE13-F7BF871F9CC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300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10"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23765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3" name="Onlinemedia 2" title="Van activist tot terrorist: extremisme uitgelegd">
            <a:hlinkClick r:id="" action="ppaction://media"/>
            <a:extLst>
              <a:ext uri="{FF2B5EF4-FFF2-40B4-BE49-F238E27FC236}">
                <a16:creationId xmlns:a16="http://schemas.microsoft.com/office/drawing/2014/main" id="{B629ABC8-1A6B-42EB-AA54-1F051F8A1ECF}"/>
              </a:ext>
            </a:extLst>
          </p:cNvPr>
          <p:cNvPicPr>
            <a:picLocks noRot="1" noChangeAspect="1"/>
          </p:cNvPicPr>
          <p:nvPr>
            <a:videoFile r:link="rId1"/>
          </p:nvPr>
        </p:nvPicPr>
        <p:blipFill>
          <a:blip r:embed="rId4"/>
          <a:stretch>
            <a:fillRect/>
          </a:stretch>
        </p:blipFill>
        <p:spPr>
          <a:xfrm>
            <a:off x="1875979" y="2514600"/>
            <a:ext cx="5392041" cy="3046503"/>
          </a:xfrm>
          <a:prstGeom prst="rect">
            <a:avLst/>
          </a:prstGeom>
        </p:spPr>
      </p:pic>
    </p:spTree>
    <p:extLst>
      <p:ext uri="{BB962C8B-B14F-4D97-AF65-F5344CB8AC3E}">
        <p14:creationId xmlns:p14="http://schemas.microsoft.com/office/powerpoint/2010/main" val="18962239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noProof="0" dirty="0"/>
              <a:t>Fases van Radicalisering (1)</a:t>
            </a:r>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Bron: </a:t>
            </a:r>
            <a:r>
              <a:rPr kumimoji="0" lang="nl-NL" sz="1000" b="0" i="1" u="none" strike="noStrike" kern="1200" cap="none" spc="0" normalizeH="0" baseline="0" noProof="0" dirty="0" err="1">
                <a:ln>
                  <a:noFill/>
                </a:ln>
                <a:solidFill>
                  <a:prstClr val="white">
                    <a:lumMod val="50000"/>
                  </a:prstClr>
                </a:solidFill>
                <a:effectLst/>
                <a:uLnTx/>
                <a:uFillTx/>
                <a:latin typeface="Calibri"/>
                <a:ea typeface="+mn-ea"/>
                <a:cs typeface="+mn-cs"/>
              </a:rPr>
              <a:t>Moghaddam</a:t>
            </a: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174977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normAutofit/>
          </a:bodyPr>
          <a:lstStyle/>
          <a:p>
            <a:r>
              <a:rPr lang="nl-NL" noProof="0" dirty="0"/>
              <a:t>Fases van Radicalisering (2)</a:t>
            </a:r>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7" name="Diagram 5">
            <a:extLst>
              <a:ext uri="{FF2B5EF4-FFF2-40B4-BE49-F238E27FC236}">
                <a16:creationId xmlns:a16="http://schemas.microsoft.com/office/drawing/2014/main" id="{9A7C1795-48D5-46B6-82D5-3D6D477D015D}"/>
              </a:ext>
            </a:extLst>
          </p:cNvPr>
          <p:cNvGraphicFramePr/>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Feddes</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Nickolson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&amp;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Doosje</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C7E2-390F-422A-87FE-3D9F5CDC64A8}"/>
              </a:ext>
            </a:extLst>
          </p:cNvPr>
          <p:cNvSpPr>
            <a:spLocks noGrp="1"/>
          </p:cNvSpPr>
          <p:nvPr>
            <p:ph type="title"/>
          </p:nvPr>
        </p:nvSpPr>
        <p:spPr/>
        <p:txBody>
          <a:bodyPr/>
          <a:lstStyle/>
          <a:p>
            <a:r>
              <a:rPr lang="nl-NL" noProof="0" dirty="0"/>
              <a:t>Gefaseerd proces</a:t>
            </a:r>
          </a:p>
        </p:txBody>
      </p:sp>
      <p:pic>
        <p:nvPicPr>
          <p:cNvPr id="7" name="Onlinemedia 6" title="Understanding Politico-Religious Extremist Radicalization">
            <a:hlinkClick r:id="" action="ppaction://media"/>
            <a:extLst>
              <a:ext uri="{FF2B5EF4-FFF2-40B4-BE49-F238E27FC236}">
                <a16:creationId xmlns:a16="http://schemas.microsoft.com/office/drawing/2014/main" id="{18EF404C-9CFC-4E62-8F07-67FC48867A9F}"/>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5A208B0E-A44B-4771-B1B9-F861E0210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88EFDA28-4DEE-4F18-B68F-E37CB977FD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6" name="Tijdelijke aanduiding voor dianummer 5">
            <a:extLst>
              <a:ext uri="{FF2B5EF4-FFF2-40B4-BE49-F238E27FC236}">
                <a16:creationId xmlns:a16="http://schemas.microsoft.com/office/drawing/2014/main" id="{5EBE9C4D-6A89-4D93-8642-5AF7DB617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9" name="Текстово поле 9">
            <a:extLst>
              <a:ext uri="{FF2B5EF4-FFF2-40B4-BE49-F238E27FC236}">
                <a16:creationId xmlns:a16="http://schemas.microsoft.com/office/drawing/2014/main" id="{F2D9EDF1-CEEB-47E6-B646-7991C179ABCB}"/>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4272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483F-AB4A-4483-AC05-D77587DF5379}"/>
              </a:ext>
            </a:extLst>
          </p:cNvPr>
          <p:cNvSpPr>
            <a:spLocks noGrp="1"/>
          </p:cNvSpPr>
          <p:nvPr>
            <p:ph type="title"/>
          </p:nvPr>
        </p:nvSpPr>
        <p:spPr/>
        <p:txBody>
          <a:bodyPr/>
          <a:lstStyle/>
          <a:p>
            <a:r>
              <a:rPr lang="nl-NL" noProof="0" dirty="0"/>
              <a:t>Mogelijke signalen van radicalisering</a:t>
            </a:r>
          </a:p>
        </p:txBody>
      </p:sp>
      <p:sp>
        <p:nvSpPr>
          <p:cNvPr id="3" name="Tijdelijke aanduiding voor inhoud 2">
            <a:extLst>
              <a:ext uri="{FF2B5EF4-FFF2-40B4-BE49-F238E27FC236}">
                <a16:creationId xmlns:a16="http://schemas.microsoft.com/office/drawing/2014/main" id="{25A477A3-4EDF-4563-901A-067373552954}"/>
              </a:ext>
            </a:extLst>
          </p:cNvPr>
          <p:cNvSpPr>
            <a:spLocks noGrp="1"/>
          </p:cNvSpPr>
          <p:nvPr>
            <p:ph idx="1"/>
          </p:nvPr>
        </p:nvSpPr>
        <p:spPr>
          <a:xfrm>
            <a:off x="720436" y="2286001"/>
            <a:ext cx="7772400" cy="4032216"/>
          </a:xfrm>
        </p:spPr>
        <p:txBody>
          <a:bodyPr>
            <a:normAutofit lnSpcReduction="10000"/>
          </a:bodyPr>
          <a:lstStyle/>
          <a:p>
            <a:pPr marL="0" indent="0">
              <a:spcBef>
                <a:spcPts val="600"/>
              </a:spcBef>
              <a:buNone/>
            </a:pPr>
            <a:r>
              <a:rPr lang="nl-NL" sz="2000" noProof="0" dirty="0">
                <a:solidFill>
                  <a:srgbClr val="232323"/>
                </a:solidFill>
              </a:rPr>
              <a:t>Onderstaande signalen zouden kunnen alarmeren</a:t>
            </a:r>
          </a:p>
          <a:p>
            <a:pPr>
              <a:spcBef>
                <a:spcPts val="400"/>
              </a:spcBef>
            </a:pPr>
            <a:r>
              <a:rPr lang="nl-NL" sz="1700" noProof="0" dirty="0">
                <a:solidFill>
                  <a:srgbClr val="232323"/>
                </a:solidFill>
              </a:rPr>
              <a:t>Verandering in gedrag</a:t>
            </a:r>
          </a:p>
          <a:p>
            <a:pPr>
              <a:spcBef>
                <a:spcPts val="400"/>
              </a:spcBef>
            </a:pPr>
            <a:r>
              <a:rPr lang="nl-NL" sz="1700" noProof="0" dirty="0">
                <a:solidFill>
                  <a:srgbClr val="232323"/>
                </a:solidFill>
              </a:rPr>
              <a:t>Verandering in vriendenkring</a:t>
            </a:r>
          </a:p>
          <a:p>
            <a:pPr>
              <a:spcBef>
                <a:spcPts val="400"/>
              </a:spcBef>
            </a:pPr>
            <a:r>
              <a:rPr lang="nl-NL" sz="1700" noProof="0" dirty="0">
                <a:solidFill>
                  <a:srgbClr val="232323"/>
                </a:solidFill>
              </a:rPr>
              <a:t>Afstand nemen van eerdere vrienden en familie</a:t>
            </a:r>
          </a:p>
          <a:p>
            <a:pPr>
              <a:spcBef>
                <a:spcPts val="400"/>
              </a:spcBef>
            </a:pPr>
            <a:r>
              <a:rPr lang="nl-NL" sz="1700" noProof="0" dirty="0">
                <a:solidFill>
                  <a:srgbClr val="232323"/>
                </a:solidFill>
              </a:rPr>
              <a:t>Praten alsof een script wordt voorgelezen</a:t>
            </a:r>
          </a:p>
          <a:p>
            <a:pPr>
              <a:spcBef>
                <a:spcPts val="400"/>
              </a:spcBef>
            </a:pPr>
            <a:r>
              <a:rPr lang="nl-NL" sz="1700" noProof="0" dirty="0">
                <a:solidFill>
                  <a:srgbClr val="232323"/>
                </a:solidFill>
              </a:rPr>
              <a:t>Onwil of onvermogen om hun standpunten te bespreken</a:t>
            </a:r>
          </a:p>
          <a:p>
            <a:pPr>
              <a:spcBef>
                <a:spcPts val="400"/>
              </a:spcBef>
            </a:pPr>
            <a:r>
              <a:rPr lang="nl-NL" sz="1700" noProof="0" dirty="0">
                <a:solidFill>
                  <a:srgbClr val="232323"/>
                </a:solidFill>
              </a:rPr>
              <a:t>Plotseling disrespectvol gedrag naar anderen</a:t>
            </a:r>
          </a:p>
          <a:p>
            <a:pPr>
              <a:spcBef>
                <a:spcPts val="400"/>
              </a:spcBef>
            </a:pPr>
            <a:r>
              <a:rPr lang="nl-NL" sz="1700" noProof="0" dirty="0">
                <a:solidFill>
                  <a:srgbClr val="232323"/>
                </a:solidFill>
              </a:rPr>
              <a:t>Toegenomen boosheid</a:t>
            </a:r>
          </a:p>
          <a:p>
            <a:pPr>
              <a:spcBef>
                <a:spcPts val="400"/>
              </a:spcBef>
            </a:pPr>
            <a:r>
              <a:rPr lang="nl-NL" sz="1700" noProof="0" dirty="0">
                <a:solidFill>
                  <a:srgbClr val="232323"/>
                </a:solidFill>
              </a:rPr>
              <a:t>Toegenomen geheimzinnigheid, vooral rond internetgebruik</a:t>
            </a:r>
          </a:p>
          <a:p>
            <a:pPr>
              <a:spcBef>
                <a:spcPts val="400"/>
              </a:spcBef>
            </a:pPr>
            <a:r>
              <a:rPr lang="nl-NL" sz="1700" noProof="0" dirty="0">
                <a:solidFill>
                  <a:srgbClr val="232323"/>
                </a:solidFill>
              </a:rPr>
              <a:t>Opzoeken van online extremistisch materiaal</a:t>
            </a:r>
          </a:p>
          <a:p>
            <a:pPr>
              <a:spcBef>
                <a:spcPts val="400"/>
              </a:spcBef>
            </a:pPr>
            <a:r>
              <a:rPr lang="nl-NL" sz="1700" noProof="0" dirty="0">
                <a:solidFill>
                  <a:srgbClr val="232323"/>
                </a:solidFill>
              </a:rPr>
              <a:t>Het gebruik van extremistische of haatdragende termen om anderen </a:t>
            </a:r>
            <a:br>
              <a:rPr lang="nl-NL" sz="1700" noProof="0" dirty="0">
                <a:solidFill>
                  <a:srgbClr val="232323"/>
                </a:solidFill>
              </a:rPr>
            </a:br>
            <a:r>
              <a:rPr lang="nl-NL" sz="1700" noProof="0" dirty="0">
                <a:solidFill>
                  <a:srgbClr val="232323"/>
                </a:solidFill>
              </a:rPr>
              <a:t>uit te sluiten of aan te zetten tot geweld</a:t>
            </a:r>
          </a:p>
          <a:p>
            <a:pPr>
              <a:spcBef>
                <a:spcPts val="400"/>
              </a:spcBef>
            </a:pPr>
            <a:r>
              <a:rPr lang="nl-NL" sz="1700" noProof="0" dirty="0">
                <a:solidFill>
                  <a:srgbClr val="232323"/>
                </a:solidFill>
              </a:rPr>
              <a:t>Het maken van kunst ter promotie van extremistische boodschappen</a:t>
            </a:r>
          </a:p>
        </p:txBody>
      </p:sp>
      <p:sp>
        <p:nvSpPr>
          <p:cNvPr id="8" name="Pentagon 1">
            <a:extLst>
              <a:ext uri="{FF2B5EF4-FFF2-40B4-BE49-F238E27FC236}">
                <a16:creationId xmlns:a16="http://schemas.microsoft.com/office/drawing/2014/main" id="{39577AF9-31FB-4289-ADA0-856ED907EBDD}"/>
              </a:ext>
            </a:extLst>
          </p:cNvPr>
          <p:cNvSpPr/>
          <p:nvPr/>
        </p:nvSpPr>
        <p:spPr>
          <a:xfrm rot="10800000" flipH="1">
            <a:off x="6096000" y="2470151"/>
            <a:ext cx="2160737"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lang="nl-NL" dirty="0"/>
          </a:p>
        </p:txBody>
      </p:sp>
      <p:sp>
        <p:nvSpPr>
          <p:cNvPr id="9" name="TextBox 52">
            <a:extLst>
              <a:ext uri="{FF2B5EF4-FFF2-40B4-BE49-F238E27FC236}">
                <a16:creationId xmlns:a16="http://schemas.microsoft.com/office/drawing/2014/main" id="{E3A292C8-BFB9-4257-A596-24F0901D5D7B}"/>
              </a:ext>
            </a:extLst>
          </p:cNvPr>
          <p:cNvSpPr txBox="1"/>
          <p:nvPr/>
        </p:nvSpPr>
        <p:spPr>
          <a:xfrm>
            <a:off x="6571528" y="3057851"/>
            <a:ext cx="120243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pPr algn="ctr"/>
            <a:r>
              <a:rPr lang="nl-NL" sz="2000" dirty="0">
                <a:hlinkClick r:id="rId3"/>
              </a:rPr>
              <a:t>Mogelijke signalen</a:t>
            </a:r>
            <a:endParaRPr lang="nl-NL" sz="2000" dirty="0"/>
          </a:p>
        </p:txBody>
      </p:sp>
      <p:sp>
        <p:nvSpPr>
          <p:cNvPr id="7" name="Tekstvak 6">
            <a:extLst>
              <a:ext uri="{FF2B5EF4-FFF2-40B4-BE49-F238E27FC236}">
                <a16:creationId xmlns:a16="http://schemas.microsoft.com/office/drawing/2014/main" id="{5A0298E1-81C5-491C-AE91-585F520E70F0}"/>
              </a:ext>
            </a:extLst>
          </p:cNvPr>
          <p:cNvSpPr txBox="1"/>
          <p:nvPr/>
        </p:nvSpPr>
        <p:spPr>
          <a:xfrm>
            <a:off x="740128" y="6132064"/>
            <a:ext cx="1447800" cy="338554"/>
          </a:xfrm>
          <a:prstGeom prst="rect">
            <a:avLst/>
          </a:prstGeom>
          <a:noFill/>
        </p:spPr>
        <p:txBody>
          <a:bodyPr wrap="square">
            <a:spAutoFit/>
          </a:bodyPr>
          <a:lstStyle/>
          <a:p>
            <a:r>
              <a:rPr lang="nl-NL" sz="800" dirty="0">
                <a:solidFill>
                  <a:schemeClr val="tx1">
                    <a:lumMod val="50000"/>
                    <a:lumOff val="50000"/>
                  </a:schemeClr>
                </a:solidFill>
              </a:rPr>
              <a:t>Bron: www.dcfp.org.uk</a:t>
            </a:r>
          </a:p>
          <a:p>
            <a:endParaRPr lang="nl-NL" sz="800" dirty="0">
              <a:solidFill>
                <a:schemeClr val="tx1">
                  <a:lumMod val="50000"/>
                  <a:lumOff val="50000"/>
                </a:schemeClr>
              </a:solidFill>
            </a:endParaRPr>
          </a:p>
        </p:txBody>
      </p:sp>
      <p:sp>
        <p:nvSpPr>
          <p:cNvPr id="10" name="Текстово поле 6">
            <a:extLst>
              <a:ext uri="{FF2B5EF4-FFF2-40B4-BE49-F238E27FC236}">
                <a16:creationId xmlns:a16="http://schemas.microsoft.com/office/drawing/2014/main" id="{0B2DB50A-FE20-48AB-8473-64D1A04642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671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
            <a:extLst>
              <a:ext uri="{FF2B5EF4-FFF2-40B4-BE49-F238E27FC236}">
                <a16:creationId xmlns:a16="http://schemas.microsoft.com/office/drawing/2014/main" id="{C802BB1A-C252-4F90-BD2C-7982A6A7FB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793"/>
          <a:stretch/>
        </p:blipFill>
        <p:spPr>
          <a:xfrm>
            <a:off x="3163780" y="4491247"/>
            <a:ext cx="1794810" cy="1645331"/>
          </a:xfrm>
          <a:prstGeom prst="rect">
            <a:avLst/>
          </a:prstGeom>
        </p:spPr>
      </p:pic>
      <p:pic>
        <p:nvPicPr>
          <p:cNvPr id="30" name="Grafik 13">
            <a:extLst>
              <a:ext uri="{FF2B5EF4-FFF2-40B4-BE49-F238E27FC236}">
                <a16:creationId xmlns:a16="http://schemas.microsoft.com/office/drawing/2014/main" id="{6FAC2C86-6058-4326-8DFE-BC2EA386C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57" y="3272584"/>
            <a:ext cx="2663242" cy="1481639"/>
          </a:xfrm>
          <a:prstGeom prst="rect">
            <a:avLst/>
          </a:prstGeom>
        </p:spPr>
      </p:pic>
      <p:pic>
        <p:nvPicPr>
          <p:cNvPr id="21" name="Afbeelding 20">
            <a:extLst>
              <a:ext uri="{FF2B5EF4-FFF2-40B4-BE49-F238E27FC236}">
                <a16:creationId xmlns:a16="http://schemas.microsoft.com/office/drawing/2014/main" id="{EC7939BD-6584-4B5D-92E5-E545EAC3D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0773" y="2742306"/>
            <a:ext cx="3147393" cy="2360545"/>
          </a:xfrm>
          <a:prstGeom prst="rect">
            <a:avLst/>
          </a:prstGeom>
        </p:spPr>
      </p:pic>
      <p:sp>
        <p:nvSpPr>
          <p:cNvPr id="26" name="Tekstvak 20">
            <a:extLst>
              <a:ext uri="{FF2B5EF4-FFF2-40B4-BE49-F238E27FC236}">
                <a16:creationId xmlns:a16="http://schemas.microsoft.com/office/drawing/2014/main" id="{956A60AA-215A-436A-97BA-2F42310F0248}"/>
              </a:ext>
            </a:extLst>
          </p:cNvPr>
          <p:cNvSpPr txBox="1"/>
          <p:nvPr/>
        </p:nvSpPr>
        <p:spPr>
          <a:xfrm>
            <a:off x="5634997" y="5100248"/>
            <a:ext cx="1110717" cy="276999"/>
          </a:xfrm>
          <a:prstGeom prst="rect">
            <a:avLst/>
          </a:prstGeom>
          <a:noFill/>
        </p:spPr>
        <p:txBody>
          <a:bodyPr wrap="square">
            <a:spAutoFit/>
          </a:bodyPr>
          <a:lstStyle/>
          <a:p>
            <a:pPr algn="ctr"/>
            <a:r>
              <a:rPr lang="en-GB" sz="1200" dirty="0">
                <a:solidFill>
                  <a:schemeClr val="tx1">
                    <a:lumMod val="75000"/>
                    <a:lumOff val="25000"/>
                  </a:schemeClr>
                </a:solidFill>
              </a:rPr>
              <a:t>IS-</a:t>
            </a:r>
            <a:r>
              <a:rPr lang="en-GB" sz="1200" dirty="0" err="1">
                <a:solidFill>
                  <a:schemeClr val="tx1">
                    <a:lumMod val="75000"/>
                    <a:lumOff val="25000"/>
                  </a:schemeClr>
                </a:solidFill>
              </a:rPr>
              <a:t>strijder</a:t>
            </a:r>
            <a:endParaRPr lang="en-GB" sz="1200" dirty="0">
              <a:solidFill>
                <a:schemeClr val="tx1">
                  <a:lumMod val="75000"/>
                  <a:lumOff val="25000"/>
                </a:schemeClr>
              </a:solidFill>
            </a:endParaRPr>
          </a:p>
        </p:txBody>
      </p:sp>
      <p:sp>
        <p:nvSpPr>
          <p:cNvPr id="7" name="Title 6"/>
          <p:cNvSpPr>
            <a:spLocks noGrp="1"/>
          </p:cNvSpPr>
          <p:nvPr>
            <p:ph type="title"/>
          </p:nvPr>
        </p:nvSpPr>
        <p:spPr/>
        <p:txBody>
          <a:bodyPr/>
          <a:lstStyle/>
          <a:p>
            <a:r>
              <a:rPr lang="nl-NL" noProof="0" dirty="0"/>
              <a:t>Mogelijke oorzaken</a:t>
            </a:r>
          </a:p>
        </p:txBody>
      </p:sp>
      <p:sp>
        <p:nvSpPr>
          <p:cNvPr id="18" name="Tekstvak 13">
            <a:extLst>
              <a:ext uri="{FF2B5EF4-FFF2-40B4-BE49-F238E27FC236}">
                <a16:creationId xmlns:a16="http://schemas.microsoft.com/office/drawing/2014/main" id="{C5F99287-6EF2-49B7-9441-88C5C554ECE3}"/>
              </a:ext>
            </a:extLst>
          </p:cNvPr>
          <p:cNvSpPr txBox="1"/>
          <p:nvPr/>
        </p:nvSpPr>
        <p:spPr>
          <a:xfrm>
            <a:off x="4383573" y="5734053"/>
            <a:ext cx="1066800" cy="307777"/>
          </a:xfrm>
          <a:prstGeom prst="rect">
            <a:avLst/>
          </a:prstGeom>
          <a:noFill/>
        </p:spPr>
        <p:txBody>
          <a:bodyPr wrap="square" rtlCol="0">
            <a:spAutoFit/>
          </a:bodyPr>
          <a:lstStyle/>
          <a:p>
            <a:r>
              <a:rPr lang="en-GB" sz="1400" b="1" dirty="0">
                <a:solidFill>
                  <a:schemeClr val="bg1"/>
                </a:solidFill>
              </a:rPr>
              <a:t>Links</a:t>
            </a:r>
          </a:p>
        </p:txBody>
      </p:sp>
      <p:sp>
        <p:nvSpPr>
          <p:cNvPr id="19" name="Tekstvak 14">
            <a:extLst>
              <a:ext uri="{FF2B5EF4-FFF2-40B4-BE49-F238E27FC236}">
                <a16:creationId xmlns:a16="http://schemas.microsoft.com/office/drawing/2014/main" id="{5D8975EC-52A9-456B-81AF-DDAFD5C75E03}"/>
              </a:ext>
            </a:extLst>
          </p:cNvPr>
          <p:cNvSpPr txBox="1"/>
          <p:nvPr/>
        </p:nvSpPr>
        <p:spPr>
          <a:xfrm>
            <a:off x="5814572" y="4754223"/>
            <a:ext cx="1066800" cy="307777"/>
          </a:xfrm>
          <a:prstGeom prst="rect">
            <a:avLst/>
          </a:prstGeom>
          <a:noFill/>
        </p:spPr>
        <p:txBody>
          <a:bodyPr wrap="square" rtlCol="0">
            <a:spAutoFit/>
          </a:bodyPr>
          <a:lstStyle/>
          <a:p>
            <a:r>
              <a:rPr lang="en-GB" sz="1400" b="1" dirty="0" err="1">
                <a:solidFill>
                  <a:schemeClr val="bg1"/>
                </a:solidFill>
              </a:rPr>
              <a:t>Religieus</a:t>
            </a:r>
            <a:endParaRPr lang="en-GB" sz="1400" b="1" dirty="0">
              <a:solidFill>
                <a:schemeClr val="bg1"/>
              </a:solidFill>
            </a:endParaRPr>
          </a:p>
        </p:txBody>
      </p:sp>
      <p:sp>
        <p:nvSpPr>
          <p:cNvPr id="23" name="Tekstvak 17">
            <a:extLst>
              <a:ext uri="{FF2B5EF4-FFF2-40B4-BE49-F238E27FC236}">
                <a16:creationId xmlns:a16="http://schemas.microsoft.com/office/drawing/2014/main" id="{3330B052-E698-4448-AC83-2EE35BD7B6B9}"/>
              </a:ext>
            </a:extLst>
          </p:cNvPr>
          <p:cNvSpPr txBox="1"/>
          <p:nvPr/>
        </p:nvSpPr>
        <p:spPr>
          <a:xfrm>
            <a:off x="590769" y="4775404"/>
            <a:ext cx="2441573" cy="276999"/>
          </a:xfrm>
          <a:prstGeom prst="rect">
            <a:avLst/>
          </a:prstGeom>
          <a:noFill/>
        </p:spPr>
        <p:txBody>
          <a:bodyPr wrap="square">
            <a:spAutoFit/>
          </a:bodyPr>
          <a:lstStyle/>
          <a:p>
            <a:pPr algn="ctr"/>
            <a:r>
              <a:rPr lang="en-GB" sz="1200" dirty="0">
                <a:solidFill>
                  <a:schemeClr val="tx1">
                    <a:lumMod val="75000"/>
                    <a:lumOff val="25000"/>
                  </a:schemeClr>
                </a:solidFill>
              </a:rPr>
              <a:t>Proud Boys in Washington, DC</a:t>
            </a:r>
          </a:p>
        </p:txBody>
      </p:sp>
      <p:sp>
        <p:nvSpPr>
          <p:cNvPr id="24" name="Tekstvak 18">
            <a:extLst>
              <a:ext uri="{FF2B5EF4-FFF2-40B4-BE49-F238E27FC236}">
                <a16:creationId xmlns:a16="http://schemas.microsoft.com/office/drawing/2014/main" id="{5EAAA209-ABCB-4017-8910-2ED4CE5737B0}"/>
              </a:ext>
            </a:extLst>
          </p:cNvPr>
          <p:cNvSpPr txBox="1"/>
          <p:nvPr/>
        </p:nvSpPr>
        <p:spPr>
          <a:xfrm>
            <a:off x="2819400" y="6172200"/>
            <a:ext cx="2496017" cy="276999"/>
          </a:xfrm>
          <a:prstGeom prst="rect">
            <a:avLst/>
          </a:prstGeom>
          <a:noFill/>
        </p:spPr>
        <p:txBody>
          <a:bodyPr wrap="square">
            <a:spAutoFit/>
          </a:bodyPr>
          <a:lstStyle/>
          <a:p>
            <a:pPr algn="ctr"/>
            <a:r>
              <a:rPr lang="en-GB" sz="1200" dirty="0">
                <a:solidFill>
                  <a:schemeClr val="tx1">
                    <a:lumMod val="75000"/>
                    <a:lumOff val="25000"/>
                  </a:schemeClr>
                </a:solidFill>
              </a:rPr>
              <a:t>Antifa</a:t>
            </a:r>
          </a:p>
        </p:txBody>
      </p:sp>
      <p:sp>
        <p:nvSpPr>
          <p:cNvPr id="27" name="Tekstvak 21">
            <a:extLst>
              <a:ext uri="{FF2B5EF4-FFF2-40B4-BE49-F238E27FC236}">
                <a16:creationId xmlns:a16="http://schemas.microsoft.com/office/drawing/2014/main" id="{6F7FF771-314F-46FA-B8AC-14670BF8C900}"/>
              </a:ext>
            </a:extLst>
          </p:cNvPr>
          <p:cNvSpPr txBox="1"/>
          <p:nvPr/>
        </p:nvSpPr>
        <p:spPr>
          <a:xfrm>
            <a:off x="7093664" y="6171809"/>
            <a:ext cx="1668868" cy="276999"/>
          </a:xfrm>
          <a:prstGeom prst="rect">
            <a:avLst/>
          </a:prstGeom>
          <a:noFill/>
        </p:spPr>
        <p:txBody>
          <a:bodyPr wrap="square">
            <a:spAutoFit/>
          </a:bodyPr>
          <a:lstStyle/>
          <a:p>
            <a:pPr algn="ctr"/>
            <a:r>
              <a:rPr lang="en-GB" sz="1200" dirty="0" err="1">
                <a:solidFill>
                  <a:schemeClr val="tx1">
                    <a:lumMod val="75000"/>
                    <a:lumOff val="25000"/>
                  </a:schemeClr>
                </a:solidFill>
              </a:rPr>
              <a:t>Feministische</a:t>
            </a:r>
            <a:r>
              <a:rPr lang="en-GB" sz="1200" dirty="0">
                <a:solidFill>
                  <a:schemeClr val="tx1">
                    <a:lumMod val="75000"/>
                    <a:lumOff val="25000"/>
                  </a:schemeClr>
                </a:solidFill>
              </a:rPr>
              <a:t> extremist</a:t>
            </a:r>
          </a:p>
        </p:txBody>
      </p:sp>
      <p:sp>
        <p:nvSpPr>
          <p:cNvPr id="17" name="Tekstvak 12">
            <a:extLst>
              <a:ext uri="{FF2B5EF4-FFF2-40B4-BE49-F238E27FC236}">
                <a16:creationId xmlns:a16="http://schemas.microsoft.com/office/drawing/2014/main" id="{98B9BE66-5A81-457B-AFD0-C1635BFE44C7}"/>
              </a:ext>
            </a:extLst>
          </p:cNvPr>
          <p:cNvSpPr txBox="1"/>
          <p:nvPr/>
        </p:nvSpPr>
        <p:spPr>
          <a:xfrm>
            <a:off x="591016" y="4429381"/>
            <a:ext cx="1066800" cy="307777"/>
          </a:xfrm>
          <a:prstGeom prst="rect">
            <a:avLst/>
          </a:prstGeom>
          <a:noFill/>
        </p:spPr>
        <p:txBody>
          <a:bodyPr wrap="square" rtlCol="0">
            <a:spAutoFit/>
          </a:bodyPr>
          <a:lstStyle/>
          <a:p>
            <a:r>
              <a:rPr lang="en-GB" sz="1400" b="1" dirty="0" err="1">
                <a:solidFill>
                  <a:schemeClr val="bg1"/>
                </a:solidFill>
              </a:rPr>
              <a:t>Rechts</a:t>
            </a:r>
            <a:endParaRPr lang="en-GB" sz="1400" b="1" dirty="0">
              <a:solidFill>
                <a:schemeClr val="bg1"/>
              </a:solidFill>
            </a:endParaRPr>
          </a:p>
        </p:txBody>
      </p:sp>
      <p:sp>
        <p:nvSpPr>
          <p:cNvPr id="31" name="Tekstvak 30">
            <a:extLst>
              <a:ext uri="{FF2B5EF4-FFF2-40B4-BE49-F238E27FC236}">
                <a16:creationId xmlns:a16="http://schemas.microsoft.com/office/drawing/2014/main" id="{139BA6E1-47FE-4A72-99A6-7F7D2AB51AEF}"/>
              </a:ext>
            </a:extLst>
          </p:cNvPr>
          <p:cNvSpPr txBox="1"/>
          <p:nvPr/>
        </p:nvSpPr>
        <p:spPr>
          <a:xfrm>
            <a:off x="551005" y="5106484"/>
            <a:ext cx="2387471" cy="215444"/>
          </a:xfrm>
          <a:prstGeom prst="rect">
            <a:avLst/>
          </a:prstGeom>
          <a:noFill/>
        </p:spPr>
        <p:txBody>
          <a:bodyPr wrap="square">
            <a:spAutoFit/>
          </a:bodyPr>
          <a:lstStyle/>
          <a:p>
            <a:pPr algn="ctr"/>
            <a:r>
              <a:rPr lang="en-GB" sz="800" i="1" dirty="0" err="1">
                <a:solidFill>
                  <a:schemeClr val="tx1">
                    <a:lumMod val="50000"/>
                    <a:lumOff val="50000"/>
                  </a:schemeClr>
                </a:solidFill>
                <a:effectLst/>
                <a:ea typeface="Calibri" panose="020F0502020204030204" pitchFamily="34" charset="0"/>
                <a:cs typeface="Arial" panose="020B0604020202020204" pitchFamily="34" charset="0"/>
              </a:rPr>
              <a:t>Bron</a:t>
            </a:r>
            <a:r>
              <a:rPr lang="en-GB" sz="800" i="1" dirty="0">
                <a:solidFill>
                  <a:schemeClr val="tx1">
                    <a:lumMod val="50000"/>
                    <a:lumOff val="50000"/>
                  </a:schemeClr>
                </a:solidFill>
                <a:effectLst/>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pic>
        <p:nvPicPr>
          <p:cNvPr id="33" name="Grafik 7">
            <a:extLst>
              <a:ext uri="{FF2B5EF4-FFF2-40B4-BE49-F238E27FC236}">
                <a16:creationId xmlns:a16="http://schemas.microsoft.com/office/drawing/2014/main" id="{6171608C-682F-49C2-B422-21179360E1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1282"/>
          <a:stretch/>
        </p:blipFill>
        <p:spPr>
          <a:xfrm>
            <a:off x="6986253" y="4613449"/>
            <a:ext cx="1776279" cy="1504340"/>
          </a:xfrm>
          <a:prstGeom prst="rect">
            <a:avLst/>
          </a:prstGeom>
        </p:spPr>
      </p:pic>
      <p:sp>
        <p:nvSpPr>
          <p:cNvPr id="34" name="Tekstvak 33">
            <a:extLst>
              <a:ext uri="{FF2B5EF4-FFF2-40B4-BE49-F238E27FC236}">
                <a16:creationId xmlns:a16="http://schemas.microsoft.com/office/drawing/2014/main" id="{2975BC33-3C75-4422-A703-19B73BA19F97}"/>
              </a:ext>
            </a:extLst>
          </p:cNvPr>
          <p:cNvSpPr txBox="1"/>
          <p:nvPr/>
        </p:nvSpPr>
        <p:spPr>
          <a:xfrm>
            <a:off x="6756529" y="6450057"/>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5" name="Tekstvak 34">
            <a:extLst>
              <a:ext uri="{FF2B5EF4-FFF2-40B4-BE49-F238E27FC236}">
                <a16:creationId xmlns:a16="http://schemas.microsoft.com/office/drawing/2014/main" id="{9B926E67-42B0-48D1-AE4A-2200C128FEFD}"/>
              </a:ext>
            </a:extLst>
          </p:cNvPr>
          <p:cNvSpPr txBox="1"/>
          <p:nvPr/>
        </p:nvSpPr>
        <p:spPr>
          <a:xfrm>
            <a:off x="2867449" y="6441725"/>
            <a:ext cx="2387471" cy="215444"/>
          </a:xfrm>
          <a:prstGeom prst="rect">
            <a:avLst/>
          </a:prstGeom>
          <a:noFill/>
        </p:spPr>
        <p:txBody>
          <a:bodyPr wrap="square">
            <a:spAutoFit/>
          </a:bodyPr>
          <a:lstStyle/>
          <a:p>
            <a:pPr algn="ctr"/>
            <a:r>
              <a:rPr lang="en-GB" sz="800" i="1" dirty="0" err="1">
                <a:solidFill>
                  <a:schemeClr val="tx1">
                    <a:lumMod val="50000"/>
                    <a:lumOff val="50000"/>
                  </a:schemeClr>
                </a:solidFill>
                <a:ea typeface="Calibri" panose="020F0502020204030204" pitchFamily="34" charset="0"/>
                <a:cs typeface="Arial" panose="020B0604020202020204" pitchFamily="34" charset="0"/>
              </a:rPr>
              <a:t>Bron</a:t>
            </a:r>
            <a:r>
              <a:rPr lang="en-GB" sz="800" i="1" dirty="0">
                <a:solidFill>
                  <a:schemeClr val="tx1">
                    <a:lumMod val="50000"/>
                    <a:lumOff val="50000"/>
                  </a:schemeClr>
                </a:solidFill>
                <a:ea typeface="Calibri" panose="020F0502020204030204" pitchFamily="34" charset="0"/>
                <a:cs typeface="Arial" panose="020B0604020202020204" pitchFamily="34" charset="0"/>
              </a:rPr>
              <a:t>: www.shutterstock.com</a:t>
            </a:r>
            <a:endParaRPr lang="nl-NL" sz="800" i="1" dirty="0">
              <a:solidFill>
                <a:schemeClr val="tx1">
                  <a:lumMod val="50000"/>
                  <a:lumOff val="50000"/>
                </a:schemeClr>
              </a:solidFill>
            </a:endParaRPr>
          </a:p>
        </p:txBody>
      </p:sp>
      <p:sp>
        <p:nvSpPr>
          <p:cNvPr id="36" name="Tekstvak 35">
            <a:extLst>
              <a:ext uri="{FF2B5EF4-FFF2-40B4-BE49-F238E27FC236}">
                <a16:creationId xmlns:a16="http://schemas.microsoft.com/office/drawing/2014/main" id="{9BEE2254-6060-49BA-805D-A0C8648E7F22}"/>
              </a:ext>
            </a:extLst>
          </p:cNvPr>
          <p:cNvSpPr txBox="1"/>
          <p:nvPr/>
        </p:nvSpPr>
        <p:spPr>
          <a:xfrm>
            <a:off x="5285388" y="5430877"/>
            <a:ext cx="1765126" cy="215444"/>
          </a:xfrm>
          <a:prstGeom prst="rect">
            <a:avLst/>
          </a:prstGeom>
          <a:noFill/>
        </p:spPr>
        <p:txBody>
          <a:bodyPr wrap="square">
            <a:spAutoFit/>
          </a:bodyPr>
          <a:lstStyle/>
          <a:p>
            <a:pPr algn="ctr"/>
            <a:r>
              <a:rPr lang="en-GB" sz="800" i="1" dirty="0" err="1">
                <a:solidFill>
                  <a:schemeClr val="tx1">
                    <a:lumMod val="50000"/>
                    <a:lumOff val="50000"/>
                  </a:schemeClr>
                </a:solidFill>
                <a:cs typeface="Arial" panose="020B0604020202020204" pitchFamily="34" charset="0"/>
              </a:rPr>
              <a:t>Bron</a:t>
            </a:r>
            <a:r>
              <a:rPr lang="en-GB" sz="800" i="1" dirty="0">
                <a:solidFill>
                  <a:schemeClr val="tx1">
                    <a:lumMod val="50000"/>
                    <a:lumOff val="50000"/>
                  </a:schemeClr>
                </a:solidFill>
                <a:cs typeface="Arial" panose="020B0604020202020204" pitchFamily="34" charset="0"/>
              </a:rPr>
              <a:t>: www.hiclipart.com</a:t>
            </a:r>
            <a:endParaRPr lang="nl-NL" sz="800" i="1" dirty="0">
              <a:solidFill>
                <a:schemeClr val="tx1">
                  <a:lumMod val="50000"/>
                  <a:lumOff val="50000"/>
                </a:schemeClr>
              </a:solidFill>
              <a:cs typeface="Arial" panose="020B0604020202020204" pitchFamily="34" charset="0"/>
            </a:endParaRPr>
          </a:p>
        </p:txBody>
      </p:sp>
      <p:sp>
        <p:nvSpPr>
          <p:cNvPr id="20" name="Tekstvak 15">
            <a:extLst>
              <a:ext uri="{FF2B5EF4-FFF2-40B4-BE49-F238E27FC236}">
                <a16:creationId xmlns:a16="http://schemas.microsoft.com/office/drawing/2014/main" id="{0A2CF012-7B7D-4934-BE25-B965B1D43FB1}"/>
              </a:ext>
            </a:extLst>
          </p:cNvPr>
          <p:cNvSpPr txBox="1"/>
          <p:nvPr/>
        </p:nvSpPr>
        <p:spPr>
          <a:xfrm>
            <a:off x="7738259" y="5787543"/>
            <a:ext cx="1066800" cy="307777"/>
          </a:xfrm>
          <a:prstGeom prst="rect">
            <a:avLst/>
          </a:prstGeom>
          <a:noFill/>
        </p:spPr>
        <p:txBody>
          <a:bodyPr wrap="square" rtlCol="0">
            <a:spAutoFit/>
          </a:bodyPr>
          <a:lstStyle/>
          <a:p>
            <a:r>
              <a:rPr lang="en-GB" sz="1400" b="1" dirty="0">
                <a:solidFill>
                  <a:schemeClr val="bg1"/>
                </a:solidFill>
              </a:rPr>
              <a:t>Single issue</a:t>
            </a:r>
          </a:p>
        </p:txBody>
      </p:sp>
      <p:sp>
        <p:nvSpPr>
          <p:cNvPr id="22" name="Текстово поле 21">
            <a:extLst>
              <a:ext uri="{FF2B5EF4-FFF2-40B4-BE49-F238E27FC236}">
                <a16:creationId xmlns:a16="http://schemas.microsoft.com/office/drawing/2014/main" id="{1B1C9673-468F-4CFF-AE70-D100E38D608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026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
                                        <p:tgtEl>
                                          <p:spTgt spid="23"/>
                                        </p:tgtEl>
                                      </p:cBhvr>
                                    </p:animEffect>
                                    <p:set>
                                      <p:cBhvr>
                                        <p:cTn id="7" dur="1" fill="hold">
                                          <p:stCondLst>
                                            <p:cond delay="99"/>
                                          </p:stCondLst>
                                        </p:cTn>
                                        <p:tgtEl>
                                          <p:spTgt spid="2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
                                        <p:tgtEl>
                                          <p:spTgt spid="24"/>
                                        </p:tgtEl>
                                      </p:cBhvr>
                                    </p:animEffect>
                                    <p:set>
                                      <p:cBhvr>
                                        <p:cTn id="10" dur="1" fill="hold">
                                          <p:stCondLst>
                                            <p:cond delay="99"/>
                                          </p:stCondLst>
                                        </p:cTn>
                                        <p:tgtEl>
                                          <p:spTgt spid="2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
                                        <p:tgtEl>
                                          <p:spTgt spid="26"/>
                                        </p:tgtEl>
                                      </p:cBhvr>
                                    </p:animEffect>
                                    <p:set>
                                      <p:cBhvr>
                                        <p:cTn id="13" dur="1" fill="hold">
                                          <p:stCondLst>
                                            <p:cond delay="99"/>
                                          </p:stCondLst>
                                        </p:cTn>
                                        <p:tgtEl>
                                          <p:spTgt spid="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
                                        <p:tgtEl>
                                          <p:spTgt spid="27"/>
                                        </p:tgtEl>
                                      </p:cBhvr>
                                    </p:animEffect>
                                    <p:set>
                                      <p:cBhvr>
                                        <p:cTn id="16" dur="1" fill="hold">
                                          <p:stCondLst>
                                            <p:cond delay="99"/>
                                          </p:stCondLst>
                                        </p:cTn>
                                        <p:tgtEl>
                                          <p:spTgt spid="2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
                                        <p:tgtEl>
                                          <p:spTgt spid="17"/>
                                        </p:tgtEl>
                                      </p:cBhvr>
                                    </p:animEffect>
                                    <p:set>
                                      <p:cBhvr>
                                        <p:cTn id="19" dur="1" fill="hold">
                                          <p:stCondLst>
                                            <p:cond delay="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
                                        <p:tgtEl>
                                          <p:spTgt spid="18"/>
                                        </p:tgtEl>
                                      </p:cBhvr>
                                    </p:animEffect>
                                    <p:set>
                                      <p:cBhvr>
                                        <p:cTn id="22" dur="1" fill="hold">
                                          <p:stCondLst>
                                            <p:cond delay="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
                                        <p:tgtEl>
                                          <p:spTgt spid="19"/>
                                        </p:tgtEl>
                                      </p:cBhvr>
                                    </p:animEffect>
                                    <p:set>
                                      <p:cBhvr>
                                        <p:cTn id="25" dur="1" fill="hold">
                                          <p:stCondLst>
                                            <p:cond delay="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
                                        <p:tgtEl>
                                          <p:spTgt spid="20"/>
                                        </p:tgtEl>
                                      </p:cBhvr>
                                    </p:animEffect>
                                    <p:set>
                                      <p:cBhvr>
                                        <p:cTn id="28" dur="1" fill="hold">
                                          <p:stCondLst>
                                            <p:cond delay="99"/>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19" grpId="0"/>
      <p:bldP spid="23" grpId="0"/>
      <p:bldP spid="24" grpId="0"/>
      <p:bldP spid="27" grpId="0"/>
      <p:bldP spid="17" grpId="0"/>
      <p:bldP spid="31" grpId="0"/>
      <p:bldP spid="34" grpId="0"/>
      <p:bldP spid="35" grpId="0"/>
      <p:bldP spid="3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275237" y="5673130"/>
            <a:ext cx="1030563" cy="307777"/>
          </a:xfrm>
          <a:prstGeom prst="rect">
            <a:avLst/>
          </a:prstGeom>
          <a:noFill/>
        </p:spPr>
        <p:txBody>
          <a:bodyPr wrap="square" rtlCol="0">
            <a:spAutoFit/>
          </a:bodyPr>
          <a:lstStyle/>
          <a:p>
            <a:r>
              <a:rPr lang="nl-NL" sz="1400" dirty="0">
                <a:solidFill>
                  <a:schemeClr val="bg1"/>
                </a:solidFill>
              </a:rPr>
              <a:t>Single issue</a:t>
            </a:r>
          </a:p>
        </p:txBody>
      </p:sp>
      <p:pic>
        <p:nvPicPr>
          <p:cNvPr id="5" name="Onlinemedia 4" title="Understanding Right-Wing Extremist Radicalization">
            <a:hlinkClick r:id="" action="ppaction://media"/>
            <a:extLst>
              <a:ext uri="{FF2B5EF4-FFF2-40B4-BE49-F238E27FC236}">
                <a16:creationId xmlns:a16="http://schemas.microsoft.com/office/drawing/2014/main" id="{0CC80055-5AE9-4EB0-9CEB-69C2F825DC1E}"/>
              </a:ext>
            </a:extLst>
          </p:cNvPr>
          <p:cNvPicPr>
            <a:picLocks noRot="1" noChangeAspect="1"/>
          </p:cNvPicPr>
          <p:nvPr>
            <a:videoFile r:link="rId1"/>
          </p:nvPr>
        </p:nvPicPr>
        <p:blipFill>
          <a:blip r:embed="rId4"/>
          <a:stretch>
            <a:fillRect/>
          </a:stretch>
        </p:blipFill>
        <p:spPr>
          <a:xfrm>
            <a:off x="838200" y="2286000"/>
            <a:ext cx="7467600" cy="4219195"/>
          </a:xfrm>
          <a:prstGeom prst="rect">
            <a:avLst/>
          </a:prstGeom>
        </p:spPr>
      </p:pic>
      <p:sp>
        <p:nvSpPr>
          <p:cNvPr id="6" name="Текстово поле 6">
            <a:extLst>
              <a:ext uri="{FF2B5EF4-FFF2-40B4-BE49-F238E27FC236}">
                <a16:creationId xmlns:a16="http://schemas.microsoft.com/office/drawing/2014/main" id="{A20B6C4E-B47F-4B95-84A3-A2AB209114C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7" name="Tekstvak 2">
            <a:extLst>
              <a:ext uri="{FF2B5EF4-FFF2-40B4-BE49-F238E27FC236}">
                <a16:creationId xmlns:a16="http://schemas.microsoft.com/office/drawing/2014/main" id="{95B718E2-84E6-4129-A058-3379314E654E}"/>
              </a:ext>
            </a:extLst>
          </p:cNvPr>
          <p:cNvSpPr txBox="1"/>
          <p:nvPr/>
        </p:nvSpPr>
        <p:spPr>
          <a:xfrm rot="486488">
            <a:off x="4862652" y="1563314"/>
            <a:ext cx="3734054" cy="461665"/>
          </a:xfrm>
          <a:prstGeom prst="rect">
            <a:avLst/>
          </a:prstGeom>
          <a:noFill/>
        </p:spPr>
        <p:txBody>
          <a:bodyPr wrap="square" rtlCol="0">
            <a:spAutoFit/>
          </a:bodyPr>
          <a:lstStyle/>
          <a:p>
            <a:pPr algn="ctr"/>
            <a:r>
              <a:rPr lang="en-GB" sz="2400" dirty="0">
                <a:solidFill>
                  <a:schemeClr val="accent4">
                    <a:lumMod val="75000"/>
                  </a:schemeClr>
                </a:solidFill>
              </a:rPr>
              <a:t>Wat </a:t>
            </a:r>
            <a:r>
              <a:rPr lang="en-GB" sz="2400" dirty="0" err="1">
                <a:solidFill>
                  <a:schemeClr val="accent4">
                    <a:lumMod val="75000"/>
                  </a:schemeClr>
                </a:solidFill>
              </a:rPr>
              <a:t>valt</a:t>
            </a:r>
            <a:r>
              <a:rPr lang="en-GB" sz="2400" dirty="0">
                <a:solidFill>
                  <a:schemeClr val="accent4">
                    <a:lumMod val="75000"/>
                  </a:schemeClr>
                </a:solidFill>
              </a:rPr>
              <a:t> je op?</a:t>
            </a:r>
          </a:p>
        </p:txBody>
      </p:sp>
    </p:spTree>
    <p:extLst>
      <p:ext uri="{BB962C8B-B14F-4D97-AF65-F5344CB8AC3E}">
        <p14:creationId xmlns:p14="http://schemas.microsoft.com/office/powerpoint/2010/main" val="428711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nl-NL" noProof="0" dirty="0"/>
              <a:t>Causale factoren</a:t>
            </a:r>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19</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Hallo!</a:t>
            </a:r>
          </a:p>
        </p:txBody>
      </p:sp>
      <p:sp>
        <p:nvSpPr>
          <p:cNvPr id="7" name="Текстово поле 11">
            <a:extLst>
              <a:ext uri="{FF2B5EF4-FFF2-40B4-BE49-F238E27FC236}">
                <a16:creationId xmlns:a16="http://schemas.microsoft.com/office/drawing/2014/main" id="{AB996CEA-AAD3-4F23-B28A-03A12D38E1F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0E14201A-B044-4071-B4C1-618605CD59A7}"/>
              </a:ext>
            </a:extLst>
          </p:cNvPr>
          <p:cNvSpPr txBox="1"/>
          <p:nvPr/>
        </p:nvSpPr>
        <p:spPr>
          <a:xfrm>
            <a:off x="40883" y="3619993"/>
            <a:ext cx="3079668" cy="954107"/>
          </a:xfrm>
          <a:prstGeom prst="rect">
            <a:avLst/>
          </a:prstGeom>
          <a:solidFill>
            <a:srgbClr val="D6DFF2"/>
          </a:solidFill>
        </p:spPr>
        <p:txBody>
          <a:bodyPr wrap="square">
            <a:spAutoFit/>
          </a:bodyPr>
          <a:lstStyle/>
          <a:p>
            <a:pPr algn="l"/>
            <a:r>
              <a:rPr lang="nl-NL" sz="1400" dirty="0"/>
              <a:t>Bv. p</a:t>
            </a:r>
            <a:r>
              <a:rPr lang="nl-NL" sz="1400" b="0" i="0" u="none" strike="noStrike" baseline="0" dirty="0"/>
              <a:t>sychische stoornissen, </a:t>
            </a:r>
            <a:r>
              <a:rPr lang="nl-NL" sz="1400" b="0" i="0" u="none" strike="noStrike" baseline="0" dirty="0" err="1"/>
              <a:t>persoonlijk-heidskenmerken</a:t>
            </a:r>
            <a:r>
              <a:rPr lang="nl-NL" sz="1400" b="0" i="0" u="none" strike="noStrike" baseline="0" dirty="0"/>
              <a:t>, autoritair</a:t>
            </a:r>
            <a:r>
              <a:rPr lang="nl-NL" sz="1400" b="0" i="0" u="none" strike="noStrike" dirty="0"/>
              <a:t> ouderschap, </a:t>
            </a:r>
            <a:r>
              <a:rPr lang="nl-NL" sz="1400" b="0" i="0" u="none" strike="noStrike" baseline="0" dirty="0"/>
              <a:t>conflicterende identiteiten en traumatische levenservaringen</a:t>
            </a:r>
            <a:endParaRPr lang="nl-NL" sz="1400" dirty="0"/>
          </a:p>
        </p:txBody>
      </p:sp>
      <p:sp>
        <p:nvSpPr>
          <p:cNvPr id="13" name="Tekstvak 12">
            <a:extLst>
              <a:ext uri="{FF2B5EF4-FFF2-40B4-BE49-F238E27FC236}">
                <a16:creationId xmlns:a16="http://schemas.microsoft.com/office/drawing/2014/main" id="{8073E3D5-7F93-4D55-B4C7-9D3092E2DEF4}"/>
              </a:ext>
            </a:extLst>
          </p:cNvPr>
          <p:cNvSpPr txBox="1"/>
          <p:nvPr/>
        </p:nvSpPr>
        <p:spPr>
          <a:xfrm>
            <a:off x="6400800" y="3696686"/>
            <a:ext cx="2393868" cy="954107"/>
          </a:xfrm>
          <a:prstGeom prst="rect">
            <a:avLst/>
          </a:prstGeom>
          <a:solidFill>
            <a:srgbClr val="CAE3EC"/>
          </a:solidFill>
        </p:spPr>
        <p:txBody>
          <a:bodyPr wrap="square">
            <a:spAutoFit/>
          </a:bodyPr>
          <a:lstStyle/>
          <a:p>
            <a:pPr algn="r"/>
            <a:r>
              <a:rPr lang="nl-NL" sz="1400" dirty="0"/>
              <a:t>Bv. groepssaamhorigheid, de ideologie (propaganda), zingeving, avontuur, en andere beloningen</a:t>
            </a:r>
          </a:p>
        </p:txBody>
      </p:sp>
      <p:sp>
        <p:nvSpPr>
          <p:cNvPr id="12" name="Tekstvak 11">
            <a:extLst>
              <a:ext uri="{FF2B5EF4-FFF2-40B4-BE49-F238E27FC236}">
                <a16:creationId xmlns:a16="http://schemas.microsoft.com/office/drawing/2014/main" id="{A94689C0-95E1-412F-A599-4467C7D31CB5}"/>
              </a:ext>
            </a:extLst>
          </p:cNvPr>
          <p:cNvSpPr txBox="1"/>
          <p:nvPr/>
        </p:nvSpPr>
        <p:spPr>
          <a:xfrm>
            <a:off x="1295400" y="2531658"/>
            <a:ext cx="2667000" cy="738664"/>
          </a:xfrm>
          <a:prstGeom prst="rect">
            <a:avLst/>
          </a:prstGeom>
          <a:solidFill>
            <a:srgbClr val="E3E8DC"/>
          </a:solidFill>
        </p:spPr>
        <p:txBody>
          <a:bodyPr wrap="square">
            <a:spAutoFit/>
          </a:bodyPr>
          <a:lstStyle/>
          <a:p>
            <a:pPr algn="l"/>
            <a:r>
              <a:rPr lang="nl-NL" sz="1400" dirty="0">
                <a:solidFill>
                  <a:srgbClr val="000000"/>
                </a:solidFill>
              </a:rPr>
              <a:t>Bv</a:t>
            </a:r>
            <a:r>
              <a:rPr lang="nl-NL" sz="1400" b="0" i="0" u="none" strike="noStrike" baseline="0" dirty="0">
                <a:solidFill>
                  <a:srgbClr val="000000"/>
                </a:solidFill>
              </a:rPr>
              <a:t>.</a:t>
            </a:r>
            <a:r>
              <a:rPr lang="nl-NL" sz="1400" dirty="0">
                <a:solidFill>
                  <a:srgbClr val="000000"/>
                </a:solidFill>
              </a:rPr>
              <a:t> een</a:t>
            </a:r>
            <a:r>
              <a:rPr lang="nl-NL" sz="1400" b="0" i="0" u="none" strike="noStrike" baseline="0" dirty="0">
                <a:solidFill>
                  <a:srgbClr val="000000"/>
                </a:solidFill>
              </a:rPr>
              <a:t> onderdrukkende staat,</a:t>
            </a:r>
            <a:br>
              <a:rPr lang="nl-NL" sz="1400" b="0" i="0" u="none" strike="noStrike" baseline="0" dirty="0">
                <a:solidFill>
                  <a:srgbClr val="000000"/>
                </a:solidFill>
              </a:rPr>
            </a:br>
            <a:r>
              <a:rPr lang="nl-NL" sz="1400" b="0" i="0" u="none" strike="noStrike" baseline="0" dirty="0">
                <a:solidFill>
                  <a:srgbClr val="000000"/>
                </a:solidFill>
              </a:rPr>
              <a:t>relatieve deprivatie, discriminatie, </a:t>
            </a:r>
            <a:br>
              <a:rPr lang="nl-NL" sz="1400" b="0" i="0" u="none" strike="noStrike" baseline="0" dirty="0">
                <a:solidFill>
                  <a:srgbClr val="000000"/>
                </a:solidFill>
              </a:rPr>
            </a:br>
            <a:r>
              <a:rPr lang="nl-NL" sz="1400" b="0" i="0" u="none" strike="noStrike" baseline="0" dirty="0">
                <a:solidFill>
                  <a:srgbClr val="000000"/>
                </a:solidFill>
              </a:rPr>
              <a:t>boosheid </a:t>
            </a:r>
            <a:r>
              <a:rPr lang="nl-NL" sz="1400" dirty="0">
                <a:solidFill>
                  <a:srgbClr val="000000"/>
                </a:solidFill>
              </a:rPr>
              <a:t>en onrechtvaardigheid</a:t>
            </a:r>
            <a:endParaRPr lang="nl-NL" sz="1400" dirty="0"/>
          </a:p>
        </p:txBody>
      </p:sp>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nl-NL" noProof="0" dirty="0"/>
              <a:t>Push, Pull en Persoonlijke factoren</a:t>
            </a:r>
          </a:p>
        </p:txBody>
      </p:sp>
      <p:graphicFrame>
        <p:nvGraphicFramePr>
          <p:cNvPr id="9" name="Diagram 8">
            <a:extLst>
              <a:ext uri="{FF2B5EF4-FFF2-40B4-BE49-F238E27FC236}">
                <a16:creationId xmlns:a16="http://schemas.microsoft.com/office/drawing/2014/main" id="{BE7C81B4-4B59-4F98-B39A-068898464C4C}"/>
              </a:ext>
            </a:extLst>
          </p:cNvPr>
          <p:cNvGraphicFramePr/>
          <p:nvPr/>
        </p:nvGraphicFramePr>
        <p:xfrm>
          <a:off x="2286000" y="2498401"/>
          <a:ext cx="4876800" cy="33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5">
            <a:extLst>
              <a:ext uri="{FF2B5EF4-FFF2-40B4-BE49-F238E27FC236}">
                <a16:creationId xmlns:a16="http://schemas.microsoft.com/office/drawing/2014/main" id="{A650667A-9C9F-49D9-9A2E-C042B3524F01}"/>
              </a:ext>
            </a:extLst>
          </p:cNvPr>
          <p:cNvSpPr txBox="1"/>
          <p:nvPr/>
        </p:nvSpPr>
        <p:spPr>
          <a:xfrm>
            <a:off x="2971800" y="5852409"/>
            <a:ext cx="3955103" cy="584775"/>
          </a:xfrm>
          <a:prstGeom prst="rect">
            <a:avLst/>
          </a:prstGeom>
          <a:noFill/>
        </p:spPr>
        <p:txBody>
          <a:bodyPr wrap="square">
            <a:spAutoFit/>
          </a:bodyPr>
          <a:lstStyle/>
          <a:p>
            <a:r>
              <a:rPr lang="en-US" sz="1600" b="0" i="0" u="none" strike="noStrike" baseline="0" dirty="0"/>
              <a:t>In </a:t>
            </a:r>
            <a:r>
              <a:rPr lang="en-US" sz="1600" dirty="0"/>
              <a:t>de </a:t>
            </a:r>
            <a:r>
              <a:rPr lang="en-US" sz="1600" dirty="0" err="1"/>
              <a:t>realiteit</a:t>
            </a:r>
            <a:r>
              <a:rPr lang="en-US" sz="1600" dirty="0"/>
              <a:t> </a:t>
            </a:r>
            <a:r>
              <a:rPr lang="en-US" sz="1600" dirty="0" err="1"/>
              <a:t>zijn</a:t>
            </a:r>
            <a:r>
              <a:rPr lang="en-US" sz="1600" b="0" i="0" u="none" strike="noStrike" baseline="0" dirty="0"/>
              <a:t> push, pull, </a:t>
            </a:r>
            <a:r>
              <a:rPr lang="en-US" sz="1600" b="0" i="0" u="none" strike="noStrike" baseline="0" dirty="0" err="1"/>
              <a:t>en</a:t>
            </a:r>
            <a:r>
              <a:rPr lang="en-US" sz="1600" b="0" i="0" u="none" strike="noStrike" baseline="0" dirty="0"/>
              <a:t> </a:t>
            </a:r>
            <a:r>
              <a:rPr lang="en-US" sz="1600" b="0" i="0" u="none" strike="noStrike" baseline="0" dirty="0" err="1"/>
              <a:t>persoonlijke</a:t>
            </a:r>
            <a:r>
              <a:rPr lang="en-US" sz="1600" b="0" i="0" u="none" strike="noStrike" baseline="0" dirty="0"/>
              <a:t> </a:t>
            </a:r>
            <a:r>
              <a:rPr lang="en-US" sz="1600" b="0" i="0" u="none" strike="noStrike" baseline="0" dirty="0" err="1"/>
              <a:t>factoren</a:t>
            </a:r>
            <a:r>
              <a:rPr lang="en-US" sz="1600" b="0" i="0" u="none" strike="noStrike" baseline="0" dirty="0"/>
              <a:t> </a:t>
            </a:r>
            <a:r>
              <a:rPr lang="en-US" sz="1600" b="0" i="0" u="none" strike="noStrike" baseline="0" dirty="0" err="1"/>
              <a:t>nauw</a:t>
            </a:r>
            <a:r>
              <a:rPr lang="en-US" sz="1600" b="0" i="0" u="none" strike="noStrike" baseline="0" dirty="0"/>
              <a:t> met </a:t>
            </a:r>
            <a:r>
              <a:rPr lang="en-US" sz="1600" b="0" i="0" u="none" strike="noStrike" baseline="0" dirty="0" err="1"/>
              <a:t>elkaar</a:t>
            </a:r>
            <a:r>
              <a:rPr lang="en-US" sz="1600" b="0" i="0" u="none" strike="noStrike" baseline="0" dirty="0"/>
              <a:t> </a:t>
            </a:r>
            <a:r>
              <a:rPr lang="en-US" sz="1600" b="0" i="0" u="none" strike="noStrike" baseline="0" dirty="0" err="1"/>
              <a:t>verbonden</a:t>
            </a:r>
            <a:endParaRPr lang="en-GB" sz="1600" dirty="0"/>
          </a:p>
        </p:txBody>
      </p:sp>
      <p:sp>
        <p:nvSpPr>
          <p:cNvPr id="11" name="Текстово поле 6">
            <a:extLst>
              <a:ext uri="{FF2B5EF4-FFF2-40B4-BE49-F238E27FC236}">
                <a16:creationId xmlns:a16="http://schemas.microsoft.com/office/drawing/2014/main" id="{59FF6275-C77B-4603-82F0-4573A582371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5700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p:txBody>
          <a:bodyPr/>
          <a:lstStyle/>
          <a:p>
            <a:r>
              <a:rPr lang="nl-NL" noProof="0" dirty="0"/>
              <a:t>Triggerfactormodel</a:t>
            </a:r>
          </a:p>
        </p:txBody>
      </p:sp>
      <p:sp>
        <p:nvSpPr>
          <p:cNvPr id="7" name="Ovaal 6">
            <a:extLst>
              <a:ext uri="{FF2B5EF4-FFF2-40B4-BE49-F238E27FC236}">
                <a16:creationId xmlns:a16="http://schemas.microsoft.com/office/drawing/2014/main" id="{6FFFA7C9-BA73-44E8-A8D1-0AADBB33FE48}"/>
              </a:ext>
            </a:extLst>
          </p:cNvPr>
          <p:cNvSpPr/>
          <p:nvPr/>
        </p:nvSpPr>
        <p:spPr>
          <a:xfrm>
            <a:off x="185936" y="2291919"/>
            <a:ext cx="2677006" cy="19883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634343"/>
              <a:gd name="connsiteY0" fmla="*/ 918067 h 1840950"/>
              <a:gd name="connsiteX1" fmla="*/ 1905000 w 2634343"/>
              <a:gd name="connsiteY1" fmla="*/ 3667 h 1840950"/>
              <a:gd name="connsiteX2" fmla="*/ 2634343 w 2634343"/>
              <a:gd name="connsiteY2" fmla="*/ 1214950 h 1840950"/>
              <a:gd name="connsiteX3" fmla="*/ 1905000 w 2634343"/>
              <a:gd name="connsiteY3" fmla="*/ 1832467 h 1840950"/>
              <a:gd name="connsiteX4" fmla="*/ 0 w 2634343"/>
              <a:gd name="connsiteY4" fmla="*/ 918067 h 1840950"/>
              <a:gd name="connsiteX0" fmla="*/ 42663 w 2677006"/>
              <a:gd name="connsiteY0" fmla="*/ 1065417 h 1988300"/>
              <a:gd name="connsiteX1" fmla="*/ 728464 w 2677006"/>
              <a:gd name="connsiteY1" fmla="*/ 118772 h 1988300"/>
              <a:gd name="connsiteX2" fmla="*/ 1947663 w 2677006"/>
              <a:gd name="connsiteY2" fmla="*/ 151017 h 1988300"/>
              <a:gd name="connsiteX3" fmla="*/ 2677006 w 2677006"/>
              <a:gd name="connsiteY3" fmla="*/ 1362300 h 1988300"/>
              <a:gd name="connsiteX4" fmla="*/ 1947663 w 2677006"/>
              <a:gd name="connsiteY4" fmla="*/ 1979817 h 1988300"/>
              <a:gd name="connsiteX5" fmla="*/ 42663 w 2677006"/>
              <a:gd name="connsiteY5" fmla="*/ 1065417 h 198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006" h="1988300">
                <a:moveTo>
                  <a:pt x="42663" y="1065417"/>
                </a:moveTo>
                <a:cubicBezTo>
                  <a:pt x="-160537" y="755243"/>
                  <a:pt x="410964" y="271172"/>
                  <a:pt x="728464" y="118772"/>
                </a:cubicBezTo>
                <a:cubicBezTo>
                  <a:pt x="1045964" y="-33628"/>
                  <a:pt x="1622906" y="-56238"/>
                  <a:pt x="1947663" y="151017"/>
                </a:cubicBezTo>
                <a:cubicBezTo>
                  <a:pt x="2272420" y="358272"/>
                  <a:pt x="2677006" y="857291"/>
                  <a:pt x="2677006" y="1362300"/>
                </a:cubicBezTo>
                <a:cubicBezTo>
                  <a:pt x="2677006" y="1867309"/>
                  <a:pt x="2386720" y="2029297"/>
                  <a:pt x="1947663" y="1979817"/>
                </a:cubicBezTo>
                <a:cubicBezTo>
                  <a:pt x="1508606" y="1930337"/>
                  <a:pt x="245863" y="1375591"/>
                  <a:pt x="42663" y="1065417"/>
                </a:cubicBezTo>
                <a:close/>
              </a:path>
            </a:pathLst>
          </a:cu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Een trigger is een gebeurtenis die radicalisering kan starten of doen versnellen</a:t>
            </a:r>
          </a:p>
          <a:p>
            <a:pPr algn="ctr"/>
            <a:endParaRPr lang="en-GB" dirty="0"/>
          </a:p>
        </p:txBody>
      </p:sp>
      <p:pic>
        <p:nvPicPr>
          <p:cNvPr id="11" name="Tijdelijke aanduiding voor inhoud 7">
            <a:extLst>
              <a:ext uri="{FF2B5EF4-FFF2-40B4-BE49-F238E27FC236}">
                <a16:creationId xmlns:a16="http://schemas.microsoft.com/office/drawing/2014/main" id="{2E2F0625-F525-4D89-B400-299AA2463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808" y="288925"/>
            <a:ext cx="5992981" cy="5121275"/>
          </a:xfrm>
        </p:spPr>
      </p:pic>
      <p:sp>
        <p:nvSpPr>
          <p:cNvPr id="13" name="Ovaal 8">
            <a:extLst>
              <a:ext uri="{FF2B5EF4-FFF2-40B4-BE49-F238E27FC236}">
                <a16:creationId xmlns:a16="http://schemas.microsoft.com/office/drawing/2014/main" id="{0FCC5DF5-9D49-475C-A1D8-4DC7837F97DB}"/>
              </a:ext>
            </a:extLst>
          </p:cNvPr>
          <p:cNvSpPr/>
          <p:nvPr/>
        </p:nvSpPr>
        <p:spPr>
          <a:xfrm>
            <a:off x="206827" y="3883314"/>
            <a:ext cx="1931290" cy="24384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290" h="2164838">
                <a:moveTo>
                  <a:pt x="80718" y="1274167"/>
                </a:moveTo>
                <a:cubicBezTo>
                  <a:pt x="-72012" y="921701"/>
                  <a:pt x="9632" y="206378"/>
                  <a:pt x="178690" y="50020"/>
                </a:cubicBezTo>
                <a:cubicBezTo>
                  <a:pt x="347748" y="-106338"/>
                  <a:pt x="802969" y="135951"/>
                  <a:pt x="1095069" y="336017"/>
                </a:cubicBezTo>
                <a:cubicBezTo>
                  <a:pt x="1387169" y="536083"/>
                  <a:pt x="1931290" y="745408"/>
                  <a:pt x="1931290" y="1250417"/>
                </a:cubicBezTo>
                <a:cubicBezTo>
                  <a:pt x="1931290" y="1755426"/>
                  <a:pt x="1403498" y="2160859"/>
                  <a:pt x="1095069" y="2164817"/>
                </a:cubicBezTo>
                <a:cubicBezTo>
                  <a:pt x="786640" y="2168775"/>
                  <a:pt x="233448" y="1626633"/>
                  <a:pt x="80718" y="1274167"/>
                </a:cubicBezTo>
                <a:close/>
              </a:path>
            </a:pathLst>
          </a:cu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Er zijn triggers op micro, </a:t>
            </a:r>
            <a:r>
              <a:rPr lang="nl-NL" sz="1800" dirty="0" err="1"/>
              <a:t>meso</a:t>
            </a:r>
            <a:r>
              <a:rPr lang="nl-NL" sz="1800" dirty="0"/>
              <a:t> en macro niveau</a:t>
            </a:r>
            <a:endParaRPr lang="en-GB" dirty="0"/>
          </a:p>
        </p:txBody>
      </p:sp>
      <p:sp>
        <p:nvSpPr>
          <p:cNvPr id="3" name="Tekstvak 2">
            <a:extLst>
              <a:ext uri="{FF2B5EF4-FFF2-40B4-BE49-F238E27FC236}">
                <a16:creationId xmlns:a16="http://schemas.microsoft.com/office/drawing/2014/main" id="{1461B5F6-2579-4DA3-80A7-960480F43982}"/>
              </a:ext>
            </a:extLst>
          </p:cNvPr>
          <p:cNvSpPr txBox="1"/>
          <p:nvPr/>
        </p:nvSpPr>
        <p:spPr>
          <a:xfrm>
            <a:off x="7086600" y="5788968"/>
            <a:ext cx="1676400" cy="230832"/>
          </a:xfrm>
          <a:prstGeom prst="rect">
            <a:avLst/>
          </a:prstGeom>
          <a:noFill/>
        </p:spPr>
        <p:txBody>
          <a:bodyPr wrap="square" rtlCol="0">
            <a:spAutoFit/>
          </a:bodyPr>
          <a:lstStyle/>
          <a:p>
            <a:r>
              <a:rPr lang="nl-NL" sz="900" dirty="0"/>
              <a:t>Bron: socialestabiliteit.nl</a:t>
            </a:r>
          </a:p>
        </p:txBody>
      </p:sp>
    </p:spTree>
    <p:extLst>
      <p:ext uri="{BB962C8B-B14F-4D97-AF65-F5344CB8AC3E}">
        <p14:creationId xmlns:p14="http://schemas.microsoft.com/office/powerpoint/2010/main" val="889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496C037-80BE-4E12-A1BE-F699AADE3343}"/>
              </a:ext>
            </a:extLst>
          </p:cNvPr>
          <p:cNvGraphicFramePr/>
          <p:nvPr>
            <p:extLst>
              <p:ext uri="{D42A27DB-BD31-4B8C-83A1-F6EECF244321}">
                <p14:modId xmlns:p14="http://schemas.microsoft.com/office/powerpoint/2010/main" val="1060221411"/>
              </p:ext>
            </p:extLst>
          </p:nvPr>
        </p:nvGraphicFramePr>
        <p:xfrm>
          <a:off x="685800" y="2590800"/>
          <a:ext cx="8229600" cy="342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nl-NL" noProof="0" dirty="0"/>
              <a:t>Vier types </a:t>
            </a:r>
            <a:r>
              <a:rPr lang="nl-NL" noProof="0" dirty="0" err="1"/>
              <a:t>geradicaliseerden</a:t>
            </a:r>
            <a:endParaRPr lang="nl-NL" noProof="0" dirty="0"/>
          </a:p>
        </p:txBody>
      </p:sp>
      <p:sp>
        <p:nvSpPr>
          <p:cNvPr id="4" name="TextBox 3"/>
          <p:cNvSpPr txBox="1"/>
          <p:nvPr/>
        </p:nvSpPr>
        <p:spPr>
          <a:xfrm>
            <a:off x="1872892" y="4779151"/>
            <a:ext cx="1564984" cy="369332"/>
          </a:xfrm>
          <a:prstGeom prst="rect">
            <a:avLst/>
          </a:prstGeom>
          <a:noFill/>
        </p:spPr>
        <p:txBody>
          <a:bodyPr wrap="square" rtlCol="0">
            <a:spAutoFit/>
          </a:bodyPr>
          <a:lstStyle/>
          <a:p>
            <a:r>
              <a:rPr lang="nl-NL" sz="900" dirty="0">
                <a:solidFill>
                  <a:srgbClr val="6BB1C9">
                    <a:lumMod val="60000"/>
                    <a:lumOff val="40000"/>
                  </a:srgbClr>
                </a:solidFill>
                <a:latin typeface="Calibri"/>
              </a:rPr>
              <a:t>Bron: Feddes, </a:t>
            </a:r>
            <a:r>
              <a:rPr lang="nl-NL" sz="900" dirty="0" err="1">
                <a:solidFill>
                  <a:srgbClr val="6BB1C9">
                    <a:lumMod val="60000"/>
                    <a:lumOff val="40000"/>
                  </a:srgbClr>
                </a:solidFill>
                <a:latin typeface="Calibri"/>
              </a:rPr>
              <a:t>Nickolson</a:t>
            </a:r>
            <a:r>
              <a:rPr lang="nl-NL" sz="900" dirty="0">
                <a:solidFill>
                  <a:srgbClr val="6BB1C9">
                    <a:lumMod val="60000"/>
                    <a:lumOff val="40000"/>
                  </a:srgbClr>
                </a:solidFill>
                <a:latin typeface="Calibri"/>
              </a:rPr>
              <a:t> en Doosje (2015)</a:t>
            </a:r>
          </a:p>
        </p:txBody>
      </p:sp>
      <p:sp>
        <p:nvSpPr>
          <p:cNvPr id="8" name="Ovaal 8">
            <a:extLst>
              <a:ext uri="{FF2B5EF4-FFF2-40B4-BE49-F238E27FC236}">
                <a16:creationId xmlns:a16="http://schemas.microsoft.com/office/drawing/2014/main" id="{561A1D32-38E1-4011-8C38-6227563AAADE}"/>
              </a:ext>
            </a:extLst>
          </p:cNvPr>
          <p:cNvSpPr/>
          <p:nvPr/>
        </p:nvSpPr>
        <p:spPr>
          <a:xfrm>
            <a:off x="228600" y="2244790"/>
            <a:ext cx="2301442" cy="1537174"/>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Er worden 4 types </a:t>
            </a:r>
          </a:p>
          <a:p>
            <a:r>
              <a:rPr lang="nl-NL" dirty="0" err="1"/>
              <a:t>geradicaliseerden</a:t>
            </a:r>
            <a:r>
              <a:rPr lang="nl-NL" dirty="0"/>
              <a:t> onderscheiden</a:t>
            </a:r>
          </a:p>
        </p:txBody>
      </p:sp>
      <p:sp>
        <p:nvSpPr>
          <p:cNvPr id="10" name="Текстово поле 6">
            <a:extLst>
              <a:ext uri="{FF2B5EF4-FFF2-40B4-BE49-F238E27FC236}">
                <a16:creationId xmlns:a16="http://schemas.microsoft.com/office/drawing/2014/main" id="{0797F1C0-4AFB-454E-8110-0AC619E1D45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3400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15B31A-2002-49A4-854F-1D97B0445B3F}"/>
              </a:ext>
            </a:extLst>
          </p:cNvPr>
          <p:cNvSpPr>
            <a:spLocks noGrp="1"/>
          </p:cNvSpPr>
          <p:nvPr>
            <p:ph type="body" sz="quarter" idx="13"/>
          </p:nvPr>
        </p:nvSpPr>
        <p:spPr/>
        <p:txBody>
          <a:bodyPr/>
          <a:lstStyle/>
          <a:p>
            <a:endParaRPr lang="nl-NL"/>
          </a:p>
        </p:txBody>
      </p:sp>
      <p:sp>
        <p:nvSpPr>
          <p:cNvPr id="3" name="Tijdelijke aanduiding voor datum 2">
            <a:extLst>
              <a:ext uri="{FF2B5EF4-FFF2-40B4-BE49-F238E27FC236}">
                <a16:creationId xmlns:a16="http://schemas.microsoft.com/office/drawing/2014/main" id="{2311BCF5-871A-4665-B60B-62A7C131208C}"/>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C6B61173-0D78-4F9E-93DF-B6A0E9C3DE12}"/>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EE54FE79-2B4E-4404-BCD4-3CB15FD80280}"/>
              </a:ext>
            </a:extLst>
          </p:cNvPr>
          <p:cNvSpPr>
            <a:spLocks noGrp="1"/>
          </p:cNvSpPr>
          <p:nvPr>
            <p:ph type="sldNum" sz="quarter" idx="12"/>
          </p:nvPr>
        </p:nvSpPr>
        <p:spPr/>
        <p:txBody>
          <a:bodyPr/>
          <a:lstStyle/>
          <a:p>
            <a:fld id="{CB318F78-A315-46C9-8B3F-2431B4397D31}" type="slidenum">
              <a:rPr lang="en-US" smtClean="0"/>
              <a:t>23</a:t>
            </a:fld>
            <a:endParaRPr lang="en-US" dirty="0"/>
          </a:p>
        </p:txBody>
      </p:sp>
      <p:sp>
        <p:nvSpPr>
          <p:cNvPr id="6" name="TextBox 8">
            <a:extLst>
              <a:ext uri="{FF2B5EF4-FFF2-40B4-BE49-F238E27FC236}">
                <a16:creationId xmlns:a16="http://schemas.microsoft.com/office/drawing/2014/main" id="{C129C4CC-00C5-4A91-BE89-823538338E5D}"/>
              </a:ext>
            </a:extLst>
          </p:cNvPr>
          <p:cNvSpPr txBox="1"/>
          <p:nvPr/>
        </p:nvSpPr>
        <p:spPr>
          <a:xfrm>
            <a:off x="527574" y="6016409"/>
            <a:ext cx="3129679"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a:t>
            </a:r>
            <a:r>
              <a:rPr lang="nl-NL" sz="1000" dirty="0" err="1">
                <a:solidFill>
                  <a:schemeClr val="tx1">
                    <a:lumMod val="50000"/>
                    <a:lumOff val="50000"/>
                  </a:schemeClr>
                </a:solidFill>
              </a:rPr>
              <a:t>Nickolson</a:t>
            </a:r>
            <a:r>
              <a:rPr lang="nl-NL" sz="1000" dirty="0">
                <a:solidFill>
                  <a:schemeClr val="tx1">
                    <a:lumMod val="50000"/>
                    <a:lumOff val="50000"/>
                  </a:schemeClr>
                </a:solidFill>
              </a:rPr>
              <a:t> &amp; Doosje (2015)</a:t>
            </a:r>
          </a:p>
        </p:txBody>
      </p:sp>
      <p:sp>
        <p:nvSpPr>
          <p:cNvPr id="7" name="Rectangle 235">
            <a:extLst>
              <a:ext uri="{FF2B5EF4-FFF2-40B4-BE49-F238E27FC236}">
                <a16:creationId xmlns:a16="http://schemas.microsoft.com/office/drawing/2014/main" id="{FA5B7CBE-ACD5-4368-8B61-0D08B538B7EB}"/>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5631A4DD-4EB5-4B20-9523-106894EE92D9}"/>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9" name="Rectangle 235">
            <a:extLst>
              <a:ext uri="{FF2B5EF4-FFF2-40B4-BE49-F238E27FC236}">
                <a16:creationId xmlns:a16="http://schemas.microsoft.com/office/drawing/2014/main" id="{DCD46DBF-4C48-4241-A50D-42388BCAD676}"/>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A0D92B00-71DB-448C-B6EF-0F0F03B68671}"/>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25E27BEC-2FBB-4A35-872F-B0EB0A0D264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870011A6-C224-4797-B658-DDDF966CD79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E9690875-AE3F-4562-8A9E-6FA13C8184E7}"/>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3A634342-B978-4080-8933-65F8869D76AD}"/>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B4EFD961-9729-41C1-B202-770C0D5962E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233CE1E8-4892-4BBD-9FF7-C720BECE57F9}"/>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4F5FBAAC-713F-4629-BB4F-6B7D8AF53E22}"/>
              </a:ext>
            </a:extLst>
          </p:cNvPr>
          <p:cNvSpPr/>
          <p:nvPr/>
        </p:nvSpPr>
        <p:spPr>
          <a:xfrm>
            <a:off x="3341514" y="1599804"/>
            <a:ext cx="416149" cy="4236614"/>
          </a:xfrm>
          <a:prstGeom prst="rightBrace">
            <a:avLst>
              <a:gd name="adj1" fmla="val 8333"/>
              <a:gd name="adj2" fmla="val 62614"/>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B6A6C5A6-EB82-4CCF-95E7-317B726CDD7D}"/>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69B1CAB9-2FDC-46EA-B49C-30DD848D3D8E}"/>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E2C43BA4-7F5D-4631-AB07-763AE267956E}"/>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BD953AF8-9FA6-4D57-805C-268C451A1A26}"/>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FA9D3FA3-CCB0-4AEA-9566-015E9EB37E24}"/>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BF087104-7BEE-42BA-A7E5-BD776019F6AE}"/>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0A2FE0F7-7911-4A42-911E-5D9C567DC4F7}"/>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BD35D799-5648-4095-A2A4-7154232C27C2}"/>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20ECB909-6FF0-400F-8E62-A15D7316ECE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1BB33B21-DEBD-4C3B-A662-061E94B6F7A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18D04EA4-A875-459D-9F91-626BF7834EBC}"/>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9" name="Rechte verbindingslijn met pijl 28">
            <a:extLst>
              <a:ext uri="{FF2B5EF4-FFF2-40B4-BE49-F238E27FC236}">
                <a16:creationId xmlns:a16="http://schemas.microsoft.com/office/drawing/2014/main" id="{F362A3D2-7F20-4528-834A-CFE5B821278C}"/>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Rechte verbindingslijn met pijl 29">
            <a:extLst>
              <a:ext uri="{FF2B5EF4-FFF2-40B4-BE49-F238E27FC236}">
                <a16:creationId xmlns:a16="http://schemas.microsoft.com/office/drawing/2014/main" id="{7D9D7960-F0D5-41D9-B6E6-B9BF51CCF946}"/>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Rechte verbindingslijn met pijl 30">
            <a:extLst>
              <a:ext uri="{FF2B5EF4-FFF2-40B4-BE49-F238E27FC236}">
                <a16:creationId xmlns:a16="http://schemas.microsoft.com/office/drawing/2014/main" id="{714180B9-DAA2-4B57-A109-5F94ECA6C5A5}"/>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ekstvak 31">
            <a:extLst>
              <a:ext uri="{FF2B5EF4-FFF2-40B4-BE49-F238E27FC236}">
                <a16:creationId xmlns:a16="http://schemas.microsoft.com/office/drawing/2014/main" id="{42EF00F0-74D3-4D4C-8BBB-B9B4726FE724}"/>
              </a:ext>
            </a:extLst>
          </p:cNvPr>
          <p:cNvSpPr txBox="1"/>
          <p:nvPr/>
        </p:nvSpPr>
        <p:spPr>
          <a:xfrm>
            <a:off x="4114800"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3" name="Tekstvak 32">
            <a:extLst>
              <a:ext uri="{FF2B5EF4-FFF2-40B4-BE49-F238E27FC236}">
                <a16:creationId xmlns:a16="http://schemas.microsoft.com/office/drawing/2014/main" id="{7DBB2AA2-9429-47C6-B4B7-13340D5C3748}"/>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a:t>
            </a:r>
          </a:p>
        </p:txBody>
      </p:sp>
      <p:sp>
        <p:nvSpPr>
          <p:cNvPr id="34" name="Tekstvak 33">
            <a:extLst>
              <a:ext uri="{FF2B5EF4-FFF2-40B4-BE49-F238E27FC236}">
                <a16:creationId xmlns:a16="http://schemas.microsoft.com/office/drawing/2014/main" id="{21C585C6-F10B-4E5E-B9BC-73BB605AC4F6}"/>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met propaganda</a:t>
            </a:r>
          </a:p>
          <a:p>
            <a:pPr marL="285750" indent="-285750">
              <a:buFont typeface="Arial" panose="020B0604020202020204" pitchFamily="34" charset="0"/>
              <a:buChar char="•"/>
            </a:pPr>
            <a:r>
              <a:rPr lang="nl-NL" sz="1400" dirty="0"/>
              <a:t>Deel van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5" name="Tekstvak 34">
            <a:extLst>
              <a:ext uri="{FF2B5EF4-FFF2-40B4-BE49-F238E27FC236}">
                <a16:creationId xmlns:a16="http://schemas.microsoft.com/office/drawing/2014/main" id="{C33D514D-2A94-41A1-A4CD-1D070930E800}"/>
              </a:ext>
            </a:extLst>
          </p:cNvPr>
          <p:cNvSpPr txBox="1"/>
          <p:nvPr/>
        </p:nvSpPr>
        <p:spPr>
          <a:xfrm>
            <a:off x="6939061" y="3641087"/>
            <a:ext cx="2274499"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Geopolitieke acties</a:t>
            </a:r>
          </a:p>
        </p:txBody>
      </p:sp>
      <p:sp>
        <p:nvSpPr>
          <p:cNvPr id="36" name="Title 1">
            <a:extLst>
              <a:ext uri="{FF2B5EF4-FFF2-40B4-BE49-F238E27FC236}">
                <a16:creationId xmlns:a16="http://schemas.microsoft.com/office/drawing/2014/main" id="{DE63CD79-E556-4EC6-B1D2-9A4EEC6BFBEF}"/>
              </a:ext>
            </a:extLst>
          </p:cNvPr>
          <p:cNvSpPr txBox="1">
            <a:spLocks/>
          </p:cNvSpPr>
          <p:nvPr/>
        </p:nvSpPr>
        <p:spPr>
          <a:xfrm>
            <a:off x="1176361" y="294104"/>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770B1"/>
                </a:solidFill>
              </a:rPr>
              <a:t>Triggerfactormodel</a:t>
            </a:r>
          </a:p>
        </p:txBody>
      </p:sp>
      <p:sp>
        <p:nvSpPr>
          <p:cNvPr id="37" name="Tekstvak 36">
            <a:extLst>
              <a:ext uri="{FF2B5EF4-FFF2-40B4-BE49-F238E27FC236}">
                <a16:creationId xmlns:a16="http://schemas.microsoft.com/office/drawing/2014/main" id="{7110810C-B9A5-4C48-B9E7-42BCFDE4DC6E}"/>
              </a:ext>
            </a:extLst>
          </p:cNvPr>
          <p:cNvSpPr txBox="1"/>
          <p:nvPr/>
        </p:nvSpPr>
        <p:spPr>
          <a:xfrm>
            <a:off x="2342223" y="1087927"/>
            <a:ext cx="5519800" cy="369332"/>
          </a:xfrm>
          <a:prstGeom prst="rect">
            <a:avLst/>
          </a:prstGeom>
          <a:noFill/>
        </p:spPr>
        <p:txBody>
          <a:bodyPr wrap="square" rtlCol="0">
            <a:spAutoFit/>
          </a:bodyPr>
          <a:lstStyle/>
          <a:p>
            <a:r>
              <a:rPr lang="nl-NL" dirty="0"/>
              <a:t>Op verschillende niveaus doen zich triggerfactoren voor</a:t>
            </a:r>
          </a:p>
        </p:txBody>
      </p:sp>
      <p:sp>
        <p:nvSpPr>
          <p:cNvPr id="39" name="Текстово поле 6">
            <a:extLst>
              <a:ext uri="{FF2B5EF4-FFF2-40B4-BE49-F238E27FC236}">
                <a16:creationId xmlns:a16="http://schemas.microsoft.com/office/drawing/2014/main" id="{D4333589-ED21-4314-8B22-E9DCED2ED00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40" name="Ovaal 39">
            <a:extLst>
              <a:ext uri="{FF2B5EF4-FFF2-40B4-BE49-F238E27FC236}">
                <a16:creationId xmlns:a16="http://schemas.microsoft.com/office/drawing/2014/main" id="{C5334F6F-B73A-4B6B-961D-0FB7F430CE7F}"/>
              </a:ext>
            </a:extLst>
          </p:cNvPr>
          <p:cNvSpPr/>
          <p:nvPr/>
        </p:nvSpPr>
        <p:spPr>
          <a:xfrm>
            <a:off x="6939060" y="3184428"/>
            <a:ext cx="1996346" cy="502409"/>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1" name="Ovaal 40">
            <a:extLst>
              <a:ext uri="{FF2B5EF4-FFF2-40B4-BE49-F238E27FC236}">
                <a16:creationId xmlns:a16="http://schemas.microsoft.com/office/drawing/2014/main" id="{7190B0FD-2B13-4E6A-BD11-1ACD885650BC}"/>
              </a:ext>
            </a:extLst>
          </p:cNvPr>
          <p:cNvSpPr/>
          <p:nvPr/>
        </p:nvSpPr>
        <p:spPr>
          <a:xfrm>
            <a:off x="6963164" y="3764286"/>
            <a:ext cx="1996346" cy="483232"/>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2159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xit"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2" presetClass="entr" presetSubtype="1"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0-#ppt_h/2"/>
                                          </p:val>
                                        </p:tav>
                                        <p:tav tm="100000">
                                          <p:val>
                                            <p:strVal val="#ppt_y"/>
                                          </p:val>
                                        </p:tav>
                                      </p:tavLst>
                                    </p:anim>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000" fill="hold"/>
                                        <p:tgtEl>
                                          <p:spTgt spid="16"/>
                                        </p:tgtEl>
                                        <p:attrNameLst>
                                          <p:attrName>ppt_x</p:attrName>
                                        </p:attrNameLst>
                                      </p:cBhvr>
                                      <p:tavLst>
                                        <p:tav tm="0">
                                          <p:val>
                                            <p:strVal val="0-#ppt_w/2"/>
                                          </p:val>
                                        </p:tav>
                                        <p:tav tm="100000">
                                          <p:val>
                                            <p:strVal val="#ppt_x"/>
                                          </p:val>
                                        </p:tav>
                                      </p:tavLst>
                                    </p:anim>
                                    <p:anim calcmode="lin" valueType="num">
                                      <p:cBhvr additive="base">
                                        <p:cTn id="73"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2" nodeType="click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par>
                                <p:cTn id="104" presetID="1" presetClass="entr" presetSubtype="0" fill="hold" grpId="2" nodeType="withEffect">
                                  <p:stCondLst>
                                    <p:cond delay="0"/>
                                  </p:stCondLst>
                                  <p:childTnLst>
                                    <p:set>
                                      <p:cBhvr>
                                        <p:cTn id="105" dur="1" fill="hold">
                                          <p:stCondLst>
                                            <p:cond delay="0"/>
                                          </p:stCondLst>
                                        </p:cTn>
                                        <p:tgtEl>
                                          <p:spTgt spid="34"/>
                                        </p:tgtEl>
                                        <p:attrNameLst>
                                          <p:attrName>style.visibility</p:attrName>
                                        </p:attrNameLst>
                                      </p:cBhvr>
                                      <p:to>
                                        <p:strVal val="visible"/>
                                      </p:to>
                                    </p:set>
                                  </p:childTnLst>
                                </p:cTn>
                              </p:par>
                              <p:par>
                                <p:cTn id="106" presetID="1" presetClass="entr" presetSubtype="0" fill="hold" grpId="2" nodeType="withEffect">
                                  <p:stCondLst>
                                    <p:cond delay="0"/>
                                  </p:stCondLst>
                                  <p:childTnLst>
                                    <p:set>
                                      <p:cBhvr>
                                        <p:cTn id="107" dur="1" fill="hold">
                                          <p:stCondLst>
                                            <p:cond delay="0"/>
                                          </p:stCondLst>
                                        </p:cTn>
                                        <p:tgtEl>
                                          <p:spTgt spid="35"/>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p:bldP spid="33" grpId="0"/>
      <p:bldP spid="33" grpId="1"/>
      <p:bldP spid="33" grpId="2"/>
      <p:bldP spid="34" grpId="0"/>
      <p:bldP spid="34" grpId="1"/>
      <p:bldP spid="34" grpId="2"/>
      <p:bldP spid="35" grpId="0"/>
      <p:bldP spid="35" grpId="1"/>
      <p:bldP spid="35" grpId="2"/>
      <p:bldP spid="37" grpId="0"/>
      <p:bldP spid="37" grpId="1"/>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E7FD7-3384-4771-AE3F-81A64D10E6DC}"/>
              </a:ext>
            </a:extLst>
          </p:cNvPr>
          <p:cNvSpPr>
            <a:spLocks noGrp="1"/>
          </p:cNvSpPr>
          <p:nvPr>
            <p:ph type="title"/>
          </p:nvPr>
        </p:nvSpPr>
        <p:spPr/>
        <p:txBody>
          <a:bodyPr>
            <a:normAutofit/>
          </a:bodyPr>
          <a:lstStyle/>
          <a:p>
            <a:r>
              <a:rPr lang="nl-NL" noProof="0" dirty="0"/>
              <a:t>Overheidsoptreden en radicalisering</a:t>
            </a:r>
          </a:p>
        </p:txBody>
      </p:sp>
      <p:sp>
        <p:nvSpPr>
          <p:cNvPr id="3" name="Tijdelijke aanduiding voor inhoud 2">
            <a:extLst>
              <a:ext uri="{FF2B5EF4-FFF2-40B4-BE49-F238E27FC236}">
                <a16:creationId xmlns:a16="http://schemas.microsoft.com/office/drawing/2014/main" id="{01065CC7-49A5-4D32-B0EF-F87687754BDF}"/>
              </a:ext>
            </a:extLst>
          </p:cNvPr>
          <p:cNvSpPr>
            <a:spLocks noGrp="1"/>
          </p:cNvSpPr>
          <p:nvPr>
            <p:ph idx="1"/>
          </p:nvPr>
        </p:nvSpPr>
        <p:spPr/>
        <p:txBody>
          <a:bodyPr/>
          <a:lstStyle/>
          <a:p>
            <a:endParaRPr lang="en-GB" dirty="0"/>
          </a:p>
        </p:txBody>
      </p:sp>
      <p:sp>
        <p:nvSpPr>
          <p:cNvPr id="4" name="Tijdelijke aanduiding voor datum 3">
            <a:extLst>
              <a:ext uri="{FF2B5EF4-FFF2-40B4-BE49-F238E27FC236}">
                <a16:creationId xmlns:a16="http://schemas.microsoft.com/office/drawing/2014/main" id="{AB71159A-626B-47A4-A13C-CF1541564207}"/>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12750937-2830-40EA-924C-95F6B8443A06}"/>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24</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584326" y="3482279"/>
            <a:ext cx="2030337" cy="2008595"/>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dirty="0">
                <a:solidFill>
                  <a:srgbClr val="002060"/>
                </a:solidFill>
              </a:rPr>
              <a:t>Push factoren voor radicalisering</a:t>
            </a:r>
            <a:endParaRPr dirty="0">
              <a:solidFill>
                <a:srgbClr val="002060"/>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229293"/>
            <a:ext cx="1594471" cy="704515"/>
          </a:xfrm>
          <a:prstGeom prst="roundRect">
            <a:avLst>
              <a:gd name="adj" fmla="val 50000"/>
            </a:avLst>
          </a:prstGeom>
          <a:gradFill>
            <a:gsLst>
              <a:gs pos="0">
                <a:srgbClr val="FFC203"/>
              </a:gs>
              <a:gs pos="36657">
                <a:srgbClr val="FF7D25"/>
              </a:gs>
              <a:gs pos="77153">
                <a:srgbClr val="FF3847"/>
              </a:gs>
            </a:gsLst>
          </a:gra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228390"/>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252175"/>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380367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3827461"/>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361187"/>
            <a:ext cx="1594470" cy="704515"/>
          </a:xfrm>
          <a:prstGeom prst="roundRect">
            <a:avLst>
              <a:gd name="adj" fmla="val 50000"/>
            </a:avLst>
          </a:prstGeom>
          <a:gradFill>
            <a:gsLst>
              <a:gs pos="849">
                <a:srgbClr val="FF00A2"/>
              </a:gs>
              <a:gs pos="62946">
                <a:srgbClr val="FF0071"/>
              </a:gs>
              <a:gs pos="97627">
                <a:srgbClr val="FF0040"/>
              </a:gs>
            </a:gsLst>
          </a:gra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161309"/>
            <a:ext cx="1594472" cy="704514"/>
          </a:xfrm>
          <a:prstGeom prst="roundRect">
            <a:avLst>
              <a:gd name="adj" fmla="val 50000"/>
            </a:avLst>
          </a:prstGeom>
          <a:gradFill>
            <a:gsLst>
              <a:gs pos="0">
                <a:srgbClr val="F000C6"/>
              </a:gs>
              <a:gs pos="46532">
                <a:srgbClr val="B800C4"/>
              </a:gs>
              <a:gs pos="100000">
                <a:srgbClr val="8000C2"/>
              </a:gs>
            </a:gsLst>
          </a:gra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361187"/>
            <a:ext cx="1594471" cy="704515"/>
          </a:xfrm>
          <a:prstGeom prst="roundRect">
            <a:avLst>
              <a:gd name="adj" fmla="val 50000"/>
            </a:avLst>
          </a:prstGeom>
          <a:gradFill>
            <a:gsLst>
              <a:gs pos="0">
                <a:srgbClr val="00F2FE"/>
              </a:gs>
              <a:gs pos="41897">
                <a:srgbClr val="28CFFE"/>
              </a:gs>
              <a:gs pos="97514">
                <a:srgbClr val="4FACFE"/>
              </a:gs>
            </a:gsLst>
          </a:gra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109066" y="5229293"/>
            <a:ext cx="1594471" cy="704515"/>
          </a:xfrm>
          <a:prstGeom prst="roundRect">
            <a:avLst>
              <a:gd name="adj" fmla="val 50000"/>
            </a:avLst>
          </a:prstGeom>
          <a:gradFill>
            <a:gsLst>
              <a:gs pos="924">
                <a:srgbClr val="C3EA03"/>
              </a:gs>
              <a:gs pos="53178">
                <a:srgbClr val="67CE02"/>
              </a:gs>
              <a:gs pos="100000">
                <a:srgbClr val="0CB100"/>
              </a:gs>
            </a:gsLst>
          </a:gra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084433"/>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108220"/>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380367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3827461"/>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25217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275959"/>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767791" y="5402726"/>
            <a:ext cx="84541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pPr algn="ctr"/>
            <a:r>
              <a:rPr lang="nl-NL" sz="1575" dirty="0"/>
              <a:t>Boosheid</a:t>
            </a:r>
            <a:r>
              <a:rPr sz="1575"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01836" y="3436446"/>
            <a:ext cx="1479232"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575" dirty="0"/>
              <a:t>Sociale uitsluiting</a:t>
            </a:r>
            <a:endParaRPr sz="1575" dirty="0"/>
          </a:p>
        </p:txBody>
      </p:sp>
      <p:sp>
        <p:nvSpPr>
          <p:cNvPr id="27" name="TextBox 52">
            <a:extLst>
              <a:ext uri="{FF2B5EF4-FFF2-40B4-BE49-F238E27FC236}">
                <a16:creationId xmlns:a16="http://schemas.microsoft.com/office/drawing/2014/main" id="{49E9FF86-73EB-4D65-A073-2C02D92A62C3}"/>
              </a:ext>
            </a:extLst>
          </p:cNvPr>
          <p:cNvSpPr txBox="1"/>
          <p:nvPr/>
        </p:nvSpPr>
        <p:spPr>
          <a:xfrm>
            <a:off x="3933238" y="2332559"/>
            <a:ext cx="1234447"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575" dirty="0"/>
              <a:t>Frustratie</a:t>
            </a:r>
            <a:r>
              <a:rPr sz="1575" dirty="0"/>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11278" y="3557633"/>
            <a:ext cx="1508685"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575" dirty="0"/>
              <a:t>Slachtofferschap</a:t>
            </a:r>
            <a:r>
              <a:rPr sz="1575"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11278" y="5336556"/>
            <a:ext cx="1361587" cy="553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ctr"/>
            <a:r>
              <a:rPr lang="nl-NL" sz="1575" dirty="0"/>
              <a:t>Waargenomen onrecht</a:t>
            </a:r>
            <a:endParaRPr sz="1575" dirty="0"/>
          </a:p>
        </p:txBody>
      </p:sp>
      <p:sp>
        <p:nvSpPr>
          <p:cNvPr id="28" name="Tekstvak 27">
            <a:extLst>
              <a:ext uri="{FF2B5EF4-FFF2-40B4-BE49-F238E27FC236}">
                <a16:creationId xmlns:a16="http://schemas.microsoft.com/office/drawing/2014/main" id="{E4D63664-3D33-4EC4-ABB4-D5414CEB4E81}"/>
              </a:ext>
            </a:extLst>
          </p:cNvPr>
          <p:cNvSpPr txBox="1"/>
          <p:nvPr/>
        </p:nvSpPr>
        <p:spPr>
          <a:xfrm rot="20773827">
            <a:off x="220173" y="4998601"/>
            <a:ext cx="1928104" cy="369332"/>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“Kopvoddentaks”</a:t>
            </a:r>
            <a:endParaRPr lang="nl-NL" dirty="0"/>
          </a:p>
        </p:txBody>
      </p:sp>
      <p:sp>
        <p:nvSpPr>
          <p:cNvPr id="32" name="Tekstvak 31">
            <a:extLst>
              <a:ext uri="{FF2B5EF4-FFF2-40B4-BE49-F238E27FC236}">
                <a16:creationId xmlns:a16="http://schemas.microsoft.com/office/drawing/2014/main" id="{9E4E36D9-2F97-43FA-839C-75BC04C9D12B}"/>
              </a:ext>
            </a:extLst>
          </p:cNvPr>
          <p:cNvSpPr txBox="1"/>
          <p:nvPr/>
        </p:nvSpPr>
        <p:spPr>
          <a:xfrm rot="632357">
            <a:off x="6739048" y="4858084"/>
            <a:ext cx="1928104" cy="369332"/>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Etnisch profileren</a:t>
            </a:r>
            <a:endParaRPr lang="nl-NL" dirty="0"/>
          </a:p>
        </p:txBody>
      </p:sp>
      <p:sp>
        <p:nvSpPr>
          <p:cNvPr id="30" name="Tekstvak 29">
            <a:extLst>
              <a:ext uri="{FF2B5EF4-FFF2-40B4-BE49-F238E27FC236}">
                <a16:creationId xmlns:a16="http://schemas.microsoft.com/office/drawing/2014/main" id="{A58577CB-C13E-431F-A220-4366414084ED}"/>
              </a:ext>
            </a:extLst>
          </p:cNvPr>
          <p:cNvSpPr txBox="1"/>
          <p:nvPr/>
        </p:nvSpPr>
        <p:spPr>
          <a:xfrm rot="397722">
            <a:off x="5315079" y="2422331"/>
            <a:ext cx="2138351" cy="369332"/>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Aardbevingsdossier</a:t>
            </a:r>
            <a:endParaRPr lang="nl-NL" dirty="0"/>
          </a:p>
        </p:txBody>
      </p:sp>
      <p:sp>
        <p:nvSpPr>
          <p:cNvPr id="33" name="Tekstvak 32">
            <a:extLst>
              <a:ext uri="{FF2B5EF4-FFF2-40B4-BE49-F238E27FC236}">
                <a16:creationId xmlns:a16="http://schemas.microsoft.com/office/drawing/2014/main" id="{20CC1F22-AB0F-4AB4-B7BE-C412E175A7B4}"/>
              </a:ext>
            </a:extLst>
          </p:cNvPr>
          <p:cNvSpPr txBox="1"/>
          <p:nvPr/>
        </p:nvSpPr>
        <p:spPr>
          <a:xfrm rot="20773827">
            <a:off x="133819" y="2822846"/>
            <a:ext cx="2609374" cy="646331"/>
          </a:xfrm>
          <a:prstGeom prst="rect">
            <a:avLst/>
          </a:prstGeom>
          <a:noFill/>
        </p:spPr>
        <p:txBody>
          <a:bodyPr wrap="square">
            <a:spAutoFit/>
          </a:bodyPr>
          <a:lstStyle/>
          <a:p>
            <a:r>
              <a:rPr lang="nl-NL" dirty="0">
                <a:solidFill>
                  <a:srgbClr val="000000"/>
                </a:solidFill>
                <a:latin typeface="Calibri" panose="020F0502020204030204" pitchFamily="34" charset="0"/>
                <a:cs typeface="Times New Roman" panose="02020603050405020304" pitchFamily="18" charset="0"/>
              </a:rPr>
              <a:t>Laag besteedbaar inkomen, steun overheid?</a:t>
            </a:r>
            <a:endParaRPr lang="nl-NL" dirty="0"/>
          </a:p>
        </p:txBody>
      </p:sp>
      <p:sp>
        <p:nvSpPr>
          <p:cNvPr id="34" name="Tekstvak 33">
            <a:extLst>
              <a:ext uri="{FF2B5EF4-FFF2-40B4-BE49-F238E27FC236}">
                <a16:creationId xmlns:a16="http://schemas.microsoft.com/office/drawing/2014/main" id="{F1381FB3-2E03-43DD-AA29-D320969C5290}"/>
              </a:ext>
            </a:extLst>
          </p:cNvPr>
          <p:cNvSpPr txBox="1"/>
          <p:nvPr/>
        </p:nvSpPr>
        <p:spPr>
          <a:xfrm rot="998505">
            <a:off x="7265022" y="2942201"/>
            <a:ext cx="1335245" cy="646331"/>
          </a:xfrm>
          <a:prstGeom prst="rect">
            <a:avLst/>
          </a:prstGeom>
          <a:noFill/>
        </p:spPr>
        <p:txBody>
          <a:bodyPr wrap="square">
            <a:spAutoFit/>
          </a:bodyPr>
          <a:lstStyle/>
          <a:p>
            <a:r>
              <a:rPr lang="nl-NL" dirty="0">
                <a:solidFill>
                  <a:srgbClr val="000000"/>
                </a:solidFill>
                <a:latin typeface="Calibri" panose="020F0502020204030204" pitchFamily="34" charset="0"/>
                <a:ea typeface="Calibri" panose="020F0502020204030204" pitchFamily="34" charset="0"/>
                <a:cs typeface="Times New Roman" panose="02020603050405020304" pitchFamily="18" charset="0"/>
              </a:rPr>
              <a:t>Stikstof en de boeren</a:t>
            </a:r>
            <a:endParaRPr lang="nl-NL" dirty="0"/>
          </a:p>
        </p:txBody>
      </p:sp>
      <p:sp>
        <p:nvSpPr>
          <p:cNvPr id="35" name="Tekstvak 34">
            <a:extLst>
              <a:ext uri="{FF2B5EF4-FFF2-40B4-BE49-F238E27FC236}">
                <a16:creationId xmlns:a16="http://schemas.microsoft.com/office/drawing/2014/main" id="{E3C42A4C-AFEE-486D-8BAF-06A41638192B}"/>
              </a:ext>
            </a:extLst>
          </p:cNvPr>
          <p:cNvSpPr txBox="1"/>
          <p:nvPr/>
        </p:nvSpPr>
        <p:spPr>
          <a:xfrm rot="20773827">
            <a:off x="177601" y="4124937"/>
            <a:ext cx="2609374" cy="369332"/>
          </a:xfrm>
          <a:prstGeom prst="rect">
            <a:avLst/>
          </a:prstGeom>
          <a:noFill/>
        </p:spPr>
        <p:txBody>
          <a:bodyPr wrap="square">
            <a:spAutoFit/>
          </a:bodyPr>
          <a:lstStyle/>
          <a:p>
            <a:r>
              <a:rPr lang="nl-NL" dirty="0">
                <a:solidFill>
                  <a:srgbClr val="000000"/>
                </a:solidFill>
                <a:latin typeface="Calibri" panose="020F0502020204030204" pitchFamily="34" charset="0"/>
                <a:cs typeface="Times New Roman" panose="02020603050405020304" pitchFamily="18" charset="0"/>
              </a:rPr>
              <a:t>Anti-Islam ministerie</a:t>
            </a:r>
            <a:endParaRPr lang="nl-NL" dirty="0"/>
          </a:p>
        </p:txBody>
      </p:sp>
      <p:sp>
        <p:nvSpPr>
          <p:cNvPr id="36" name="Текстово поле 27">
            <a:extLst>
              <a:ext uri="{FF2B5EF4-FFF2-40B4-BE49-F238E27FC236}">
                <a16:creationId xmlns:a16="http://schemas.microsoft.com/office/drawing/2014/main" id="{D301B9B1-3EEB-4F81-9706-FA19053E01A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7215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0" grpId="0"/>
      <p:bldP spid="33" grpId="0"/>
      <p:bldP spid="34"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79D7989-47AE-4F01-AEB6-415318DEAF6B}"/>
              </a:ext>
            </a:extLst>
          </p:cNvPr>
          <p:cNvSpPr>
            <a:spLocks noGrp="1"/>
          </p:cNvSpPr>
          <p:nvPr>
            <p:ph type="title"/>
          </p:nvPr>
        </p:nvSpPr>
        <p:spPr/>
        <p:txBody>
          <a:bodyPr>
            <a:normAutofit/>
          </a:bodyPr>
          <a:lstStyle/>
          <a:p>
            <a:r>
              <a:rPr lang="nl-NL" noProof="0" dirty="0"/>
              <a:t>Effect overheidsreactie op terrorisme</a:t>
            </a:r>
          </a:p>
        </p:txBody>
      </p:sp>
      <p:grpSp>
        <p:nvGrpSpPr>
          <p:cNvPr id="19" name="Групиране 18">
            <a:extLst>
              <a:ext uri="{FF2B5EF4-FFF2-40B4-BE49-F238E27FC236}">
                <a16:creationId xmlns:a16="http://schemas.microsoft.com/office/drawing/2014/main" id="{8FA4CF16-BD0E-4C1E-8317-AB52C0F12289}"/>
              </a:ext>
            </a:extLst>
          </p:cNvPr>
          <p:cNvGrpSpPr/>
          <p:nvPr/>
        </p:nvGrpSpPr>
        <p:grpSpPr>
          <a:xfrm>
            <a:off x="3489165" y="2262953"/>
            <a:ext cx="2705100" cy="2190749"/>
            <a:chOff x="3276600" y="2533652"/>
            <a:chExt cx="2705100" cy="2190749"/>
          </a:xfrm>
        </p:grpSpPr>
        <p:sp>
          <p:nvSpPr>
            <p:cNvPr id="11" name="Овал 10">
              <a:extLst>
                <a:ext uri="{FF2B5EF4-FFF2-40B4-BE49-F238E27FC236}">
                  <a16:creationId xmlns:a16="http://schemas.microsoft.com/office/drawing/2014/main" id="{6E899655-4B9E-4CCF-91DF-B3A6454DD792}"/>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8" name="Диаграма 7">
              <a:extLst>
                <a:ext uri="{FF2B5EF4-FFF2-40B4-BE49-F238E27FC236}">
                  <a16:creationId xmlns:a16="http://schemas.microsoft.com/office/drawing/2014/main" id="{F341507F-EE71-4C9B-8772-3D4347218C9E}"/>
                </a:ext>
              </a:extLst>
            </p:cNvPr>
            <p:cNvGraphicFramePr/>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4" name="Групиране 23">
            <a:extLst>
              <a:ext uri="{FF2B5EF4-FFF2-40B4-BE49-F238E27FC236}">
                <a16:creationId xmlns:a16="http://schemas.microsoft.com/office/drawing/2014/main" id="{1A1360C0-CF45-4E78-951D-5689A536A056}"/>
              </a:ext>
            </a:extLst>
          </p:cNvPr>
          <p:cNvGrpSpPr/>
          <p:nvPr/>
        </p:nvGrpSpPr>
        <p:grpSpPr>
          <a:xfrm>
            <a:off x="6707844" y="2330979"/>
            <a:ext cx="2234372" cy="2122723"/>
            <a:chOff x="3276600" y="2533652"/>
            <a:chExt cx="2705100" cy="2190749"/>
          </a:xfrm>
        </p:grpSpPr>
        <p:sp>
          <p:nvSpPr>
            <p:cNvPr id="25" name="Овал 24">
              <a:extLst>
                <a:ext uri="{FF2B5EF4-FFF2-40B4-BE49-F238E27FC236}">
                  <a16:creationId xmlns:a16="http://schemas.microsoft.com/office/drawing/2014/main" id="{0BE5AC5B-B3D3-469F-9213-2163DEA76203}"/>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6" name="Диаграма 25">
              <a:extLst>
                <a:ext uri="{FF2B5EF4-FFF2-40B4-BE49-F238E27FC236}">
                  <a16:creationId xmlns:a16="http://schemas.microsoft.com/office/drawing/2014/main" id="{68A32331-8973-4F57-B7E8-6379ACAF1BED}"/>
                </a:ext>
              </a:extLst>
            </p:cNvPr>
            <p:cNvGraphicFramePr/>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7" name="Групиране 26">
            <a:extLst>
              <a:ext uri="{FF2B5EF4-FFF2-40B4-BE49-F238E27FC236}">
                <a16:creationId xmlns:a16="http://schemas.microsoft.com/office/drawing/2014/main" id="{C45D13FA-26E3-4D47-968B-992ED0A5B6D3}"/>
              </a:ext>
            </a:extLst>
          </p:cNvPr>
          <p:cNvGrpSpPr/>
          <p:nvPr/>
        </p:nvGrpSpPr>
        <p:grpSpPr>
          <a:xfrm>
            <a:off x="3505200" y="4495800"/>
            <a:ext cx="2705100" cy="2190749"/>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28" name="Овал 27">
              <a:extLst>
                <a:ext uri="{FF2B5EF4-FFF2-40B4-BE49-F238E27FC236}">
                  <a16:creationId xmlns:a16="http://schemas.microsoft.com/office/drawing/2014/main" id="{0EE51685-362D-4000-B6E1-FDFE78C5617C}"/>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9" name="Диаграма 28">
              <a:extLst>
                <a:ext uri="{FF2B5EF4-FFF2-40B4-BE49-F238E27FC236}">
                  <a16:creationId xmlns:a16="http://schemas.microsoft.com/office/drawing/2014/main" id="{DF3811C7-F1F0-49BC-BC0F-B674864AD647}"/>
                </a:ext>
              </a:extLst>
            </p:cNvPr>
            <p:cNvGraphicFramePr/>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0" name="Групиране 29">
            <a:extLst>
              <a:ext uri="{FF2B5EF4-FFF2-40B4-BE49-F238E27FC236}">
                <a16:creationId xmlns:a16="http://schemas.microsoft.com/office/drawing/2014/main" id="{C9B5D473-5525-4490-8847-86E30095A172}"/>
              </a:ext>
            </a:extLst>
          </p:cNvPr>
          <p:cNvGrpSpPr/>
          <p:nvPr/>
        </p:nvGrpSpPr>
        <p:grpSpPr>
          <a:xfrm>
            <a:off x="6729129" y="4602677"/>
            <a:ext cx="2245535" cy="2083872"/>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31" name="Овал 30">
              <a:extLst>
                <a:ext uri="{FF2B5EF4-FFF2-40B4-BE49-F238E27FC236}">
                  <a16:creationId xmlns:a16="http://schemas.microsoft.com/office/drawing/2014/main" id="{D718D591-016F-4C43-87BE-853084665E45}"/>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32" name="Диаграма 31">
              <a:extLst>
                <a:ext uri="{FF2B5EF4-FFF2-40B4-BE49-F238E27FC236}">
                  <a16:creationId xmlns:a16="http://schemas.microsoft.com/office/drawing/2014/main" id="{9B1C8CAE-AF71-4ED7-992F-B1193E194D36}"/>
                </a:ext>
              </a:extLst>
            </p:cNvPr>
            <p:cNvGraphicFramePr/>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3" name="Стрелка надясно 32">
            <a:extLst>
              <a:ext uri="{FF2B5EF4-FFF2-40B4-BE49-F238E27FC236}">
                <a16:creationId xmlns:a16="http://schemas.microsoft.com/office/drawing/2014/main" id="{D382FCB1-A270-4E6B-B664-8397298412D6}"/>
              </a:ext>
            </a:extLst>
          </p:cNvPr>
          <p:cNvSpPr/>
          <p:nvPr/>
        </p:nvSpPr>
        <p:spPr>
          <a:xfrm>
            <a:off x="6250643" y="3175766"/>
            <a:ext cx="400823" cy="3651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4" name="Стрелка надясно 33">
            <a:extLst>
              <a:ext uri="{FF2B5EF4-FFF2-40B4-BE49-F238E27FC236}">
                <a16:creationId xmlns:a16="http://schemas.microsoft.com/office/drawing/2014/main" id="{CB5616CF-75E0-402D-8834-397573CBA90D}"/>
              </a:ext>
            </a:extLst>
          </p:cNvPr>
          <p:cNvSpPr/>
          <p:nvPr/>
        </p:nvSpPr>
        <p:spPr>
          <a:xfrm>
            <a:off x="6250643" y="5408611"/>
            <a:ext cx="438143" cy="365125"/>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6" name="Стрелка надясно 35">
            <a:extLst>
              <a:ext uri="{FF2B5EF4-FFF2-40B4-BE49-F238E27FC236}">
                <a16:creationId xmlns:a16="http://schemas.microsoft.com/office/drawing/2014/main" id="{52EE9B33-5E1E-4213-87FD-9D1B5696CFCE}"/>
              </a:ext>
            </a:extLst>
          </p:cNvPr>
          <p:cNvSpPr/>
          <p:nvPr/>
        </p:nvSpPr>
        <p:spPr>
          <a:xfrm>
            <a:off x="1850866" y="3048505"/>
            <a:ext cx="1551441" cy="6466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a:t>Te</a:t>
            </a:r>
            <a:r>
              <a:rPr lang="en-US" b="1" dirty="0"/>
              <a:t> soft</a:t>
            </a:r>
            <a:endParaRPr lang="bg-BG" dirty="0"/>
          </a:p>
        </p:txBody>
      </p:sp>
      <p:sp>
        <p:nvSpPr>
          <p:cNvPr id="37" name="Стрелка надясно 36">
            <a:extLst>
              <a:ext uri="{FF2B5EF4-FFF2-40B4-BE49-F238E27FC236}">
                <a16:creationId xmlns:a16="http://schemas.microsoft.com/office/drawing/2014/main" id="{3705490C-614E-49AB-940C-F88F998FDC79}"/>
              </a:ext>
            </a:extLst>
          </p:cNvPr>
          <p:cNvSpPr/>
          <p:nvPr/>
        </p:nvSpPr>
        <p:spPr>
          <a:xfrm>
            <a:off x="1850866" y="5248793"/>
            <a:ext cx="1551441" cy="646658"/>
          </a:xfrm>
          <a:prstGeom prst="right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a:t>Te</a:t>
            </a:r>
            <a:r>
              <a:rPr lang="en-US" b="1" dirty="0"/>
              <a:t> hard</a:t>
            </a:r>
            <a:endParaRPr lang="bg-BG" dirty="0"/>
          </a:p>
        </p:txBody>
      </p:sp>
      <p:sp>
        <p:nvSpPr>
          <p:cNvPr id="38" name="Правоъгълник: със заоблени ъгли 37">
            <a:extLst>
              <a:ext uri="{FF2B5EF4-FFF2-40B4-BE49-F238E27FC236}">
                <a16:creationId xmlns:a16="http://schemas.microsoft.com/office/drawing/2014/main" id="{5AD24C8D-E4F2-4C09-BCA7-EF00F2DEE9FD}"/>
              </a:ext>
            </a:extLst>
          </p:cNvPr>
          <p:cNvSpPr/>
          <p:nvPr/>
        </p:nvSpPr>
        <p:spPr>
          <a:xfrm>
            <a:off x="390170" y="2856963"/>
            <a:ext cx="1311434" cy="3181366"/>
          </a:xfrm>
          <a:prstGeom prst="roundRect">
            <a:avLst/>
          </a:prstGeom>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b="1" dirty="0">
                <a:solidFill>
                  <a:schemeClr val="tx1"/>
                </a:solidFill>
              </a:rPr>
              <a:t>(</a:t>
            </a:r>
            <a:r>
              <a:rPr lang="en-US" b="1" dirty="0" err="1">
                <a:solidFill>
                  <a:schemeClr val="tx1"/>
                </a:solidFill>
              </a:rPr>
              <a:t>Dreiging</a:t>
            </a:r>
            <a:r>
              <a:rPr lang="en-US" b="1" dirty="0">
                <a:solidFill>
                  <a:schemeClr val="tx1"/>
                </a:solidFill>
              </a:rPr>
              <a:t> van) </a:t>
            </a:r>
            <a:r>
              <a:rPr lang="en-US" b="1" dirty="0" err="1">
                <a:solidFill>
                  <a:schemeClr val="tx1"/>
                </a:solidFill>
              </a:rPr>
              <a:t>terrorisme</a:t>
            </a:r>
            <a:endParaRPr lang="bg-BG" b="1" dirty="0">
              <a:solidFill>
                <a:schemeClr val="tx1"/>
              </a:solidFill>
            </a:endParaRPr>
          </a:p>
        </p:txBody>
      </p:sp>
      <p:sp>
        <p:nvSpPr>
          <p:cNvPr id="20" name="Текстово поле 19">
            <a:extLst>
              <a:ext uri="{FF2B5EF4-FFF2-40B4-BE49-F238E27FC236}">
                <a16:creationId xmlns:a16="http://schemas.microsoft.com/office/drawing/2014/main" id="{0580ECFF-2676-4BDB-995E-557553FB496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0C235-5350-460F-8EBE-95AB1642B985}"/>
              </a:ext>
            </a:extLst>
          </p:cNvPr>
          <p:cNvSpPr>
            <a:spLocks noGrp="1"/>
          </p:cNvSpPr>
          <p:nvPr>
            <p:ph type="title"/>
          </p:nvPr>
        </p:nvSpPr>
        <p:spPr/>
        <p:txBody>
          <a:bodyPr/>
          <a:lstStyle/>
          <a:p>
            <a:r>
              <a:rPr lang="nl-NL" noProof="0" dirty="0"/>
              <a:t>Probleem overreactie</a:t>
            </a:r>
          </a:p>
        </p:txBody>
      </p:sp>
      <p:sp>
        <p:nvSpPr>
          <p:cNvPr id="3" name="Tijdelijke aanduiding voor inhoud 2">
            <a:extLst>
              <a:ext uri="{FF2B5EF4-FFF2-40B4-BE49-F238E27FC236}">
                <a16:creationId xmlns:a16="http://schemas.microsoft.com/office/drawing/2014/main" id="{95F2C9FE-5C50-48E1-A1E1-BE2AC248DC0A}"/>
              </a:ext>
            </a:extLst>
          </p:cNvPr>
          <p:cNvSpPr>
            <a:spLocks noGrp="1"/>
          </p:cNvSpPr>
          <p:nvPr>
            <p:ph idx="1"/>
          </p:nvPr>
        </p:nvSpPr>
        <p:spPr>
          <a:xfrm>
            <a:off x="1066800" y="2286000"/>
            <a:ext cx="7086600" cy="3733799"/>
          </a:xfrm>
        </p:spPr>
        <p:txBody>
          <a:bodyPr/>
          <a:lstStyle/>
          <a:p>
            <a:pPr marL="0" indent="0" algn="ctr">
              <a:lnSpc>
                <a:spcPct val="150000"/>
              </a:lnSpc>
              <a:buNone/>
            </a:pPr>
            <a:r>
              <a:rPr lang="nl-NL" sz="2000" i="1" noProof="0" dirty="0"/>
              <a:t>“Extremisten [ ] gebruiken terreur om het doelwit uit te lokken tot een disproportionele reactie die gematigden radicaliseert en hen in de armen van de terroristen drijft, waardoor ze meer aanhangers en bondgenoten krijgen </a:t>
            </a:r>
            <a:r>
              <a:rPr lang="nl-NL" sz="2000" noProof="0" dirty="0"/>
              <a:t>(Lake, 2002).”</a:t>
            </a:r>
          </a:p>
          <a:p>
            <a:pPr marL="0" indent="0">
              <a:buNone/>
            </a:pPr>
            <a:endParaRPr lang="nl-NL" noProof="0" dirty="0"/>
          </a:p>
        </p:txBody>
      </p:sp>
      <p:sp>
        <p:nvSpPr>
          <p:cNvPr id="4" name="Tijdelijke aanduiding voor datum 3">
            <a:extLst>
              <a:ext uri="{FF2B5EF4-FFF2-40B4-BE49-F238E27FC236}">
                <a16:creationId xmlns:a16="http://schemas.microsoft.com/office/drawing/2014/main" id="{13790C22-88E6-48F8-8E4F-073DA185A944}"/>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2DC93BD2-38BE-46A2-9949-1B4C23B10DC0}"/>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C5172E33-03A4-47F8-9D75-3CAADFA09F59}"/>
              </a:ext>
            </a:extLst>
          </p:cNvPr>
          <p:cNvSpPr>
            <a:spLocks noGrp="1"/>
          </p:cNvSpPr>
          <p:nvPr>
            <p:ph type="sldNum" sz="quarter" idx="12"/>
          </p:nvPr>
        </p:nvSpPr>
        <p:spPr/>
        <p:txBody>
          <a:bodyPr/>
          <a:lstStyle/>
          <a:p>
            <a:fld id="{CB318F78-A315-46C9-8B3F-2431B4397D31}" type="slidenum">
              <a:rPr lang="en-US" smtClean="0"/>
              <a:t>26</a:t>
            </a:fld>
            <a:endParaRPr lang="en-US" dirty="0"/>
          </a:p>
        </p:txBody>
      </p:sp>
    </p:spTree>
    <p:extLst>
      <p:ext uri="{BB962C8B-B14F-4D97-AF65-F5344CB8AC3E}">
        <p14:creationId xmlns:p14="http://schemas.microsoft.com/office/powerpoint/2010/main" val="434753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normAutofit/>
          </a:bodyPr>
          <a:lstStyle/>
          <a:p>
            <a:r>
              <a:rPr lang="nl-NL" noProof="0" dirty="0"/>
              <a:t>Proportionele overheidsreactie –scenario 1</a:t>
            </a:r>
          </a:p>
        </p:txBody>
      </p:sp>
      <p:sp>
        <p:nvSpPr>
          <p:cNvPr id="4" name="Tijdelijke aanduiding voor datum 3">
            <a:extLst>
              <a:ext uri="{FF2B5EF4-FFF2-40B4-BE49-F238E27FC236}">
                <a16:creationId xmlns:a16="http://schemas.microsoft.com/office/drawing/2014/main" id="{C9578ADF-D460-4259-8671-36805CA5377C}"/>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741033A8-03B5-4E53-B683-794B982C452F}"/>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27</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496407" y="4593419"/>
            <a:ext cx="2381240" cy="1194105"/>
          </a:xfrm>
          <a:prstGeom prst="ellipse">
            <a:avLst/>
          </a:prstGeom>
          <a:gradFill>
            <a:gsLst>
              <a:gs pos="0">
                <a:srgbClr val="FFC203"/>
              </a:gs>
              <a:gs pos="36657">
                <a:srgbClr val="FF7D25"/>
              </a:gs>
              <a:gs pos="77153">
                <a:srgbClr val="FF3847"/>
              </a:gs>
            </a:gsLst>
          </a:gradFill>
          <a:ln w="12700">
            <a:miter lim="400000"/>
          </a:ln>
        </p:spPr>
        <p:txBody>
          <a:bodyPr lIns="34289" rIns="34289" anchor="ctr"/>
          <a:lstStyle/>
          <a:p>
            <a:pPr algn="ctr">
              <a:defRPr>
                <a:solidFill>
                  <a:srgbClr val="FFFFFF"/>
                </a:solidFill>
              </a:defRPr>
            </a:pPr>
            <a:r>
              <a:rPr lang="nl-NL" sz="1600" dirty="0"/>
              <a:t>Argumenten voor proportionaliteit</a:t>
            </a:r>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553200" y="4572009"/>
            <a:ext cx="2362200" cy="1116607"/>
          </a:xfrm>
          <a:prstGeom prst="ellipse">
            <a:avLst/>
          </a:prstGeom>
          <a:gradFill>
            <a:gsLst>
              <a:gs pos="0">
                <a:srgbClr val="FFEA03"/>
              </a:gs>
              <a:gs pos="70683">
                <a:srgbClr val="FFBA02"/>
              </a:gs>
              <a:gs pos="97580">
                <a:srgbClr val="FF8A00"/>
              </a:gs>
            </a:gsLst>
          </a:gradFill>
          <a:ln w="12700">
            <a:miter lim="400000"/>
          </a:ln>
        </p:spPr>
        <p:txBody>
          <a:bodyPr lIns="34289" rIns="34289" anchor="ctr"/>
          <a:lstStyle/>
          <a:p>
            <a:pPr algn="ctr">
              <a:defRPr>
                <a:solidFill>
                  <a:srgbClr val="FFFFFF"/>
                </a:solidFill>
              </a:defRPr>
            </a:pPr>
            <a:r>
              <a:rPr lang="nl-NL" sz="1600" dirty="0"/>
              <a:t>Argumenten voor disproportionaliteit</a:t>
            </a:r>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gradFill>
            <a:gsLst>
              <a:gs pos="0">
                <a:srgbClr val="F000C6"/>
              </a:gs>
              <a:gs pos="46532">
                <a:srgbClr val="B800C4"/>
              </a:gs>
              <a:gs pos="100000">
                <a:srgbClr val="8000C2"/>
              </a:gs>
            </a:gsLst>
          </a:gradFill>
          <a:ln w="12700">
            <a:miter lim="400000"/>
          </a:ln>
        </p:spPr>
        <p:txBody>
          <a:bodyPr lIns="34289" rIns="34289" anchor="ctr"/>
          <a:lstStyle/>
          <a:p>
            <a:pPr algn="ctr">
              <a:defRPr>
                <a:solidFill>
                  <a:srgbClr val="FFFFFF"/>
                </a:solidFill>
              </a:defRPr>
            </a:pPr>
            <a:r>
              <a:rPr lang="en-GB" i="1" dirty="0" err="1"/>
              <a:t>Waren</a:t>
            </a:r>
            <a:r>
              <a:rPr lang="en-GB" i="1" dirty="0"/>
              <a:t> de </a:t>
            </a:r>
            <a:r>
              <a:rPr lang="en-GB" i="1" dirty="0" err="1"/>
              <a:t>acties</a:t>
            </a:r>
            <a:r>
              <a:rPr lang="en-GB" i="1" dirty="0"/>
              <a:t> van de  school and </a:t>
            </a:r>
            <a:r>
              <a:rPr lang="en-GB" i="1" dirty="0" err="1"/>
              <a:t>politie</a:t>
            </a:r>
            <a:r>
              <a:rPr lang="en-GB" i="1" dirty="0"/>
              <a:t> </a:t>
            </a:r>
            <a:r>
              <a:rPr lang="en-GB" i="1" dirty="0" err="1"/>
              <a:t>proportioneel</a:t>
            </a:r>
            <a:r>
              <a:rPr lang="en-GB" i="1" dirty="0"/>
              <a:t>? </a:t>
            </a:r>
            <a:endParaRPr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200" dirty="0">
                  <a:solidFill>
                    <a:srgbClr val="0046D2"/>
                  </a:solidFill>
                  <a:latin typeface="Ink Free" panose="03080402000500000000" pitchFamily="66" charset="0"/>
                </a:rPr>
                <a:t>Lees de casus</a:t>
              </a:r>
              <a:endParaRPr sz="3200" dirty="0">
                <a:solidFill>
                  <a:srgbClr val="0046D2"/>
                </a:solidFill>
                <a:latin typeface="Ink Free" panose="03080402000500000000" pitchFamily="66" charset="0"/>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p:cNvCxnSpPr>
          <p:nvPr/>
        </p:nvCxnSpPr>
        <p:spPr>
          <a:xfrm>
            <a:off x="4731798" y="3994870"/>
            <a:ext cx="2123"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5" name="Текстово поле 11">
            <a:extLst>
              <a:ext uri="{FF2B5EF4-FFF2-40B4-BE49-F238E27FC236}">
                <a16:creationId xmlns:a16="http://schemas.microsoft.com/office/drawing/2014/main" id="{11EDC881-8F78-42E5-9F2E-1AA21C7E14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6360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13"/>
          </p:nvPr>
        </p:nvSpPr>
        <p:spPr>
          <a:xfrm>
            <a:off x="127165" y="1"/>
            <a:ext cx="4902035" cy="6356350"/>
          </a:xfrm>
        </p:spPr>
        <p:txBody>
          <a:bodyPr>
            <a:normAutofit/>
          </a:bodyPr>
          <a:lstStyle/>
          <a:p>
            <a:pPr marL="0" indent="0" algn="ctr">
              <a:lnSpc>
                <a:spcPct val="115000"/>
              </a:lnSpc>
              <a:spcAft>
                <a:spcPts val="600"/>
              </a:spcAft>
              <a:buNone/>
            </a:pPr>
            <a:endParaRPr lang="nl-NL" sz="1800" b="1" noProof="0" dirty="0">
              <a:latin typeface="Calibri" panose="020F0502020204030204" pitchFamily="34" charset="0"/>
              <a:cs typeface="Times New Roman" panose="02020603050405020304" pitchFamily="18" charset="0"/>
            </a:endParaRPr>
          </a:p>
          <a:p>
            <a:pPr marL="0" indent="0" algn="ctr">
              <a:lnSpc>
                <a:spcPct val="115000"/>
              </a:lnSpc>
              <a:spcAft>
                <a:spcPts val="600"/>
              </a:spcAft>
              <a:buNone/>
            </a:pPr>
            <a:r>
              <a:rPr lang="nl-NL" sz="1800" b="1" noProof="0" dirty="0">
                <a:latin typeface="Calibri" panose="020F0502020204030204" pitchFamily="34" charset="0"/>
                <a:cs typeface="Times New Roman" panose="02020603050405020304" pitchFamily="18" charset="0"/>
              </a:rPr>
              <a:t>Scenario </a:t>
            </a:r>
            <a:r>
              <a:rPr lang="nl-NL" sz="1800" b="1" i="1" noProof="0" dirty="0">
                <a:latin typeface="Calibri" panose="020F0502020204030204" pitchFamily="34" charset="0"/>
                <a:cs typeface="Times New Roman" panose="02020603050405020304" pitchFamily="18" charset="0"/>
              </a:rPr>
              <a:t>Verplicht naar school</a:t>
            </a:r>
          </a:p>
          <a:p>
            <a:pPr marL="0" indent="0" algn="just">
              <a:lnSpc>
                <a:spcPct val="115000"/>
              </a:lnSpc>
              <a:spcAft>
                <a:spcPts val="600"/>
              </a:spcAft>
              <a:buNone/>
            </a:pPr>
            <a:r>
              <a:rPr lang="nl-NL" sz="1500" noProof="0" dirty="0">
                <a:effectLst/>
                <a:latin typeface="Calibri" panose="020F0502020204030204" pitchFamily="34" charset="0"/>
                <a:ea typeface="Calibri" panose="020F0502020204030204" pitchFamily="34" charset="0"/>
                <a:cs typeface="Times New Roman" panose="02020603050405020304" pitchFamily="18" charset="0"/>
              </a:rPr>
              <a:t>Een jong echtpaar dat een andere godsdienst aanhangt dan de meerderheid, vestigt zich in een wijk waar alle bewoners de meerderheidsgodsdienst aanhangen. Er is geen school in de buurt die godsdienstig onderwijs aanbiedt, noch vanuit godsdienstig oogpunt aanvaardbare maaltijden die zijn aangepast aan de behoeften van de 7-jarige dochter van het echtpaar. </a:t>
            </a:r>
          </a:p>
          <a:p>
            <a:pPr marL="0" indent="0" algn="just">
              <a:lnSpc>
                <a:spcPct val="115000"/>
              </a:lnSpc>
              <a:spcAft>
                <a:spcPts val="600"/>
              </a:spcAft>
              <a:buNone/>
            </a:pPr>
            <a:r>
              <a:rPr lang="nl-NL" sz="1500" noProof="0" dirty="0">
                <a:effectLst/>
                <a:latin typeface="Calibri" panose="020F0502020204030204" pitchFamily="34" charset="0"/>
                <a:ea typeface="Calibri" panose="020F0502020204030204" pitchFamily="34" charset="0"/>
                <a:cs typeface="Times New Roman" panose="02020603050405020304" pitchFamily="18" charset="0"/>
              </a:rPr>
              <a:t>Ondanks pogingen tot bemiddeling tussen het echtpaar en de school, die bereid is enkele wijzigingen aan te brengen in haar voedingsplan maar niet bereid is godsdienstonderwijs in te voeren dat is aangepast aan de minderheidsgodsdienst, weigert het echtpaar hun dochter naar school te sturen en overtreedt daarmee de wet volgens welke alle kinderen verplicht zijn naar school te gaan. </a:t>
            </a:r>
          </a:p>
          <a:p>
            <a:pPr marL="0" indent="0" algn="just">
              <a:lnSpc>
                <a:spcPct val="115000"/>
              </a:lnSpc>
              <a:spcAft>
                <a:spcPts val="600"/>
              </a:spcAft>
              <a:buNone/>
            </a:pPr>
            <a:r>
              <a:rPr lang="nl-NL" sz="1500" noProof="0" dirty="0">
                <a:effectLst/>
                <a:latin typeface="Calibri" panose="020F0502020204030204" pitchFamily="34" charset="0"/>
                <a:ea typeface="Calibri" panose="020F0502020204030204" pitchFamily="34" charset="0"/>
                <a:cs typeface="Times New Roman" panose="02020603050405020304" pitchFamily="18" charset="0"/>
              </a:rPr>
              <a:t>Na een tijdje geeft de leerplichtambtenaar de ouders een boete en worden ze veroordeeld tot een taakstraf. Tegelijkertijd wordt de dochter gedwongen naar de plaatselijke school te gaan, waar ze wordt gepest vanwege haar afwijkende uiterlijk en gedrag. </a:t>
            </a:r>
            <a:endParaRPr lang="nl-NL" noProof="0" dirty="0"/>
          </a:p>
        </p:txBody>
      </p:sp>
      <p:sp>
        <p:nvSpPr>
          <p:cNvPr id="4" name="Tijdelijke aanduiding voor voettekst 3">
            <a:extLst>
              <a:ext uri="{FF2B5EF4-FFF2-40B4-BE49-F238E27FC236}">
                <a16:creationId xmlns:a16="http://schemas.microsoft.com/office/drawing/2014/main" id="{AC957A59-8367-48DC-92F0-983949F583F0}"/>
              </a:ext>
            </a:extLst>
          </p:cNvPr>
          <p:cNvSpPr>
            <a:spLocks noGrp="1"/>
          </p:cNvSpPr>
          <p:nvPr>
            <p:ph type="ftr" sz="quarter" idx="11"/>
          </p:nvPr>
        </p:nvSpPr>
        <p:spPr/>
        <p:txBody>
          <a:bodyPr/>
          <a:lstStyle/>
          <a:p>
            <a:r>
              <a:rPr lang="en-US"/>
              <a:t>www.armourproject.eu</a:t>
            </a:r>
            <a:endParaRPr lang="en-US"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5181601" y="838200"/>
            <a:ext cx="3352800" cy="5518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Was het niet opnemen van lessen godsdienstonderwijs proportioneel? Bedenk argumenten voor en tegen. </a:t>
            </a:r>
          </a:p>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Waren de opgelegde straffen en het feit dat de dochter gedwongen werd naar de plaatselijke school te gaan, een proportionele reactie van de autoriteiten? Graag argumenten voor en tegen. </a:t>
            </a:r>
          </a:p>
          <a:p>
            <a:pPr marL="342900" lvl="0" indent="-342900">
              <a:lnSpc>
                <a:spcPct val="115000"/>
              </a:lnSpc>
              <a:spcAft>
                <a:spcPts val="600"/>
              </a:spcAft>
              <a:buFont typeface="+mj-lt"/>
              <a:buAutoNum type="arabicPeriod"/>
            </a:pPr>
            <a:endParaRPr lang="nl-NL" sz="1400" dirty="0"/>
          </a:p>
        </p:txBody>
      </p:sp>
      <p:sp>
        <p:nvSpPr>
          <p:cNvPr id="5" name="Текстово поле 11">
            <a:extLst>
              <a:ext uri="{FF2B5EF4-FFF2-40B4-BE49-F238E27FC236}">
                <a16:creationId xmlns:a16="http://schemas.microsoft.com/office/drawing/2014/main" id="{B01D3ADA-3F2F-4C75-AA17-65C58AE0E80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472246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normAutofit/>
          </a:bodyPr>
          <a:lstStyle/>
          <a:p>
            <a:r>
              <a:rPr lang="nl-NL"/>
              <a:t>Proportionele overheidsreactie – scenario 2 </a:t>
            </a:r>
          </a:p>
        </p:txBody>
      </p:sp>
      <p:sp>
        <p:nvSpPr>
          <p:cNvPr id="4" name="Tijdelijke aanduiding voor datum 3">
            <a:extLst>
              <a:ext uri="{FF2B5EF4-FFF2-40B4-BE49-F238E27FC236}">
                <a16:creationId xmlns:a16="http://schemas.microsoft.com/office/drawing/2014/main" id="{C9578ADF-D460-4259-8671-36805CA5377C}"/>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41033A8-03B5-4E53-B683-794B982C452F}"/>
              </a:ext>
            </a:extLst>
          </p:cNvPr>
          <p:cNvSpPr>
            <a:spLocks noGrp="1"/>
          </p:cNvSpPr>
          <p:nvPr>
            <p:ph type="ftr" sz="quarter" idx="11"/>
          </p:nvPr>
        </p:nvSpPr>
        <p:spPr/>
        <p:txBody>
          <a:bodyPr/>
          <a:lstStyle/>
          <a:p>
            <a:r>
              <a:rPr lang="nl-NL"/>
              <a:t>www.armourproject.eu</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nl-NL" smtClean="0"/>
              <a:t>29</a:t>
            </a:fld>
            <a:endParaRPr lang="nl-NL"/>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gradFill>
            <a:gsLst>
              <a:gs pos="0">
                <a:srgbClr val="FFC203"/>
              </a:gs>
              <a:gs pos="36657">
                <a:srgbClr val="FF7D25"/>
              </a:gs>
              <a:gs pos="77153">
                <a:srgbClr val="FF3847"/>
              </a:gs>
            </a:gsLst>
          </a:gradFill>
          <a:ln w="12700">
            <a:miter lim="400000"/>
          </a:ln>
        </p:spPr>
        <p:txBody>
          <a:bodyPr lIns="34289" rIns="34289" anchor="ctr"/>
          <a:lstStyle/>
          <a:p>
            <a:pPr algn="ctr">
              <a:defRPr>
                <a:solidFill>
                  <a:srgbClr val="FFFFFF"/>
                </a:solidFill>
              </a:defRPr>
            </a:pPr>
            <a:r>
              <a:rPr lang="nl-NL" sz="1600"/>
              <a:t>Argumenten voor proportionaliteit</a:t>
            </a:r>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lang="nl-NL" sz="1350"/>
          </a:p>
        </p:txBody>
      </p:sp>
      <p:sp>
        <p:nvSpPr>
          <p:cNvPr id="11" name="Circle">
            <a:extLst>
              <a:ext uri="{FF2B5EF4-FFF2-40B4-BE49-F238E27FC236}">
                <a16:creationId xmlns:a16="http://schemas.microsoft.com/office/drawing/2014/main" id="{4AE1CEDF-B0FC-4B7C-8E39-6A0204CA6647}"/>
              </a:ext>
            </a:extLst>
          </p:cNvPr>
          <p:cNvSpPr/>
          <p:nvPr/>
        </p:nvSpPr>
        <p:spPr>
          <a:xfrm>
            <a:off x="6553200" y="4572009"/>
            <a:ext cx="2362200" cy="1116607"/>
          </a:xfrm>
          <a:prstGeom prst="ellipse">
            <a:avLst/>
          </a:prstGeom>
          <a:gradFill>
            <a:gsLst>
              <a:gs pos="0">
                <a:srgbClr val="FFEA03"/>
              </a:gs>
              <a:gs pos="70683">
                <a:srgbClr val="FFBA02"/>
              </a:gs>
              <a:gs pos="97580">
                <a:srgbClr val="FF8A00"/>
              </a:gs>
            </a:gsLst>
          </a:gradFill>
          <a:ln w="12700">
            <a:miter lim="400000"/>
          </a:ln>
        </p:spPr>
        <p:txBody>
          <a:bodyPr lIns="34289" rIns="34289" anchor="ctr"/>
          <a:lstStyle/>
          <a:p>
            <a:pPr algn="ctr">
              <a:defRPr>
                <a:solidFill>
                  <a:srgbClr val="FFFFFF"/>
                </a:solidFill>
              </a:defRPr>
            </a:pPr>
            <a:r>
              <a:rPr lang="nl-NL" sz="1600"/>
              <a:t>Argumenten voor disproportionaliteit</a:t>
            </a:r>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lang="nl-NL"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gradFill>
            <a:gsLst>
              <a:gs pos="0">
                <a:srgbClr val="F000C6"/>
              </a:gs>
              <a:gs pos="46532">
                <a:srgbClr val="B800C4"/>
              </a:gs>
              <a:gs pos="100000">
                <a:srgbClr val="8000C2"/>
              </a:gs>
            </a:gsLst>
          </a:gradFill>
          <a:ln w="12700">
            <a:miter lim="400000"/>
          </a:ln>
        </p:spPr>
        <p:txBody>
          <a:bodyPr lIns="34289" rIns="34289" anchor="ctr"/>
          <a:lstStyle/>
          <a:p>
            <a:pPr algn="ctr">
              <a:defRPr>
                <a:solidFill>
                  <a:srgbClr val="FFFFFF"/>
                </a:solidFill>
              </a:defRPr>
            </a:pPr>
            <a:r>
              <a:rPr lang="nl-NL" i="1"/>
              <a:t>Waren de acties van de belastingdienst proportioneel? </a:t>
            </a:r>
            <a:endParaRPr lang="nl-NL"/>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200">
                  <a:solidFill>
                    <a:srgbClr val="0046D2"/>
                  </a:solidFill>
                  <a:latin typeface="Ink Free" panose="03080402000500000000" pitchFamily="66" charset="0"/>
                </a:rPr>
                <a:t>Lees de casus</a:t>
              </a: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lang="nl-NL"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p:cNvCxnSpPr>
          <p:nvPr/>
        </p:nvCxnSpPr>
        <p:spPr>
          <a:xfrm>
            <a:off x="4731798" y="3994870"/>
            <a:ext cx="2123"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5" name="Текстово поле 11">
            <a:extLst>
              <a:ext uri="{FF2B5EF4-FFF2-40B4-BE49-F238E27FC236}">
                <a16:creationId xmlns:a16="http://schemas.microsoft.com/office/drawing/2014/main" id="{7F985A7C-48B9-45D4-A55B-F88F8EDCB762}"/>
              </a:ext>
            </a:extLst>
          </p:cNvPr>
          <p:cNvSpPr txBox="1"/>
          <p:nvPr/>
        </p:nvSpPr>
        <p:spPr>
          <a:xfrm>
            <a:off x="8610600" y="381000"/>
            <a:ext cx="301686" cy="369332"/>
          </a:xfrm>
          <a:prstGeom prst="rect">
            <a:avLst/>
          </a:prstGeom>
          <a:noFill/>
        </p:spPr>
        <p:txBody>
          <a:bodyPr wrap="none" rtlCol="0">
            <a:spAutoFit/>
          </a:bodyPr>
          <a:lstStyle/>
          <a:p>
            <a:r>
              <a:rPr lang="nl-NL" b="1">
                <a:solidFill>
                  <a:schemeClr val="accent3">
                    <a:lumMod val="75000"/>
                  </a:schemeClr>
                </a:solidFill>
              </a:rPr>
              <a:t>3</a:t>
            </a:r>
          </a:p>
        </p:txBody>
      </p:sp>
    </p:spTree>
    <p:extLst>
      <p:ext uri="{BB962C8B-B14F-4D97-AF65-F5344CB8AC3E}">
        <p14:creationId xmlns:p14="http://schemas.microsoft.com/office/powerpoint/2010/main" val="377305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338EE-9122-4D5E-B998-3F436BD44A3B}"/>
              </a:ext>
            </a:extLst>
          </p:cNvPr>
          <p:cNvSpPr>
            <a:spLocks noGrp="1"/>
          </p:cNvSpPr>
          <p:nvPr>
            <p:ph type="title"/>
          </p:nvPr>
        </p:nvSpPr>
        <p:spPr/>
        <p:txBody>
          <a:bodyPr>
            <a:normAutofit/>
          </a:bodyPr>
          <a:lstStyle/>
          <a:p>
            <a:r>
              <a:rPr lang="nl-NL" sz="3200" b="0" noProof="0" dirty="0"/>
              <a:t>Programma</a:t>
            </a:r>
            <a:endParaRPr lang="nl-NL" noProof="0" dirty="0"/>
          </a:p>
        </p:txBody>
      </p:sp>
      <p:sp>
        <p:nvSpPr>
          <p:cNvPr id="76" name="TextBox 34">
            <a:extLst>
              <a:ext uri="{FF2B5EF4-FFF2-40B4-BE49-F238E27FC236}">
                <a16:creationId xmlns:a16="http://schemas.microsoft.com/office/drawing/2014/main" id="{85D52616-D54E-48DD-8C85-2AA6AB9D90DF}"/>
              </a:ext>
            </a:extLst>
          </p:cNvPr>
          <p:cNvSpPr txBox="1"/>
          <p:nvPr/>
        </p:nvSpPr>
        <p:spPr>
          <a:xfrm>
            <a:off x="5109128" y="2360798"/>
            <a:ext cx="852729" cy="450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75" b="0" i="0" u="none" strike="noStrike" kern="1200" cap="none" spc="0" normalizeH="0" baseline="0" noProof="0" dirty="0">
              <a:ln>
                <a:noFill/>
              </a:ln>
              <a:solidFill>
                <a:srgbClr val="F77F00"/>
              </a:solidFill>
              <a:effectLst/>
              <a:uLnTx/>
              <a:uFillTx/>
              <a:latin typeface="Bellota Regular"/>
              <a:sym typeface="Bellota Regular"/>
            </a:endParaRPr>
          </a:p>
        </p:txBody>
      </p:sp>
      <p:sp>
        <p:nvSpPr>
          <p:cNvPr id="79" name="Freeform 16">
            <a:extLst>
              <a:ext uri="{FF2B5EF4-FFF2-40B4-BE49-F238E27FC236}">
                <a16:creationId xmlns:a16="http://schemas.microsoft.com/office/drawing/2014/main" id="{85FD85E7-4C92-4E8E-8B24-43DDF1CB1094}"/>
              </a:ext>
            </a:extLst>
          </p:cNvPr>
          <p:cNvSpPr/>
          <p:nvPr/>
        </p:nvSpPr>
        <p:spPr>
          <a:xfrm>
            <a:off x="4834409" y="5440275"/>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endParaRPr kumimoji="0" lang="nl-NL" sz="135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6" name="Текстово поле 11">
            <a:extLst>
              <a:ext uri="{FF2B5EF4-FFF2-40B4-BE49-F238E27FC236}">
                <a16:creationId xmlns:a16="http://schemas.microsoft.com/office/drawing/2014/main" id="{F830B2B2-506F-440E-B51B-A0E3767EAB4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1</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7" name="Content Placeholder 19">
            <a:extLst>
              <a:ext uri="{FF2B5EF4-FFF2-40B4-BE49-F238E27FC236}">
                <a16:creationId xmlns:a16="http://schemas.microsoft.com/office/drawing/2014/main" id="{5457A62E-8ACE-4403-AC34-42A1D7CF5D52}"/>
              </a:ext>
            </a:extLst>
          </p:cNvPr>
          <p:cNvSpPr>
            <a:spLocks noGrp="1"/>
          </p:cNvSpPr>
          <p:nvPr>
            <p:ph idx="1"/>
          </p:nvPr>
        </p:nvSpPr>
        <p:spPr>
          <a:xfrm>
            <a:off x="685800" y="2360798"/>
            <a:ext cx="4883150" cy="3611563"/>
          </a:xfrm>
        </p:spPr>
        <p:txBody>
          <a:bodyPr/>
          <a:lstStyle/>
          <a:p>
            <a:pPr marL="457200" indent="-457200">
              <a:buFont typeface="+mj-lt"/>
              <a:buAutoNum type="arabicPeriod"/>
            </a:pPr>
            <a:r>
              <a:rPr lang="nl-NL" noProof="0" dirty="0"/>
              <a:t>Inleiding</a:t>
            </a:r>
          </a:p>
          <a:p>
            <a:pPr marL="457200" indent="-457200">
              <a:buFont typeface="+mj-lt"/>
              <a:buAutoNum type="arabicPeriod"/>
            </a:pPr>
            <a:r>
              <a:rPr lang="nl-NL" noProof="0" dirty="0"/>
              <a:t>Radicalisering</a:t>
            </a:r>
          </a:p>
          <a:p>
            <a:pPr marL="457200" indent="-457200">
              <a:buFont typeface="+mj-lt"/>
              <a:buAutoNum type="arabicPeriod"/>
            </a:pPr>
            <a:r>
              <a:rPr lang="nl-NL" noProof="0" dirty="0"/>
              <a:t>Overheid en radicalisering</a:t>
            </a:r>
          </a:p>
          <a:p>
            <a:pPr marL="457200" indent="-457200">
              <a:buFont typeface="+mj-lt"/>
              <a:buAutoNum type="arabicPeriod"/>
            </a:pPr>
            <a:r>
              <a:rPr lang="nl-NL" noProof="0" dirty="0"/>
              <a:t>Scenario’s</a:t>
            </a:r>
          </a:p>
          <a:p>
            <a:pPr marL="457200" indent="-457200">
              <a:buFont typeface="+mj-lt"/>
              <a:buAutoNum type="arabicPeriod"/>
            </a:pPr>
            <a:r>
              <a:rPr lang="nl-NL" noProof="0" dirty="0"/>
              <a:t>Feedback</a:t>
            </a:r>
          </a:p>
          <a:p>
            <a:pPr marL="457200" indent="-457200">
              <a:buFont typeface="+mj-lt"/>
              <a:buAutoNum type="arabicPeriod"/>
            </a:pPr>
            <a:r>
              <a:rPr lang="nl-NL" noProof="0" dirty="0"/>
              <a:t>Conclusie</a:t>
            </a:r>
          </a:p>
        </p:txBody>
      </p:sp>
    </p:spTree>
    <p:extLst>
      <p:ext uri="{BB962C8B-B14F-4D97-AF65-F5344CB8AC3E}">
        <p14:creationId xmlns:p14="http://schemas.microsoft.com/office/powerpoint/2010/main" val="778217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13"/>
          </p:nvPr>
        </p:nvSpPr>
        <p:spPr>
          <a:xfrm>
            <a:off x="127165" y="1"/>
            <a:ext cx="4140035" cy="6356350"/>
          </a:xfrm>
        </p:spPr>
        <p:txBody>
          <a:bodyPr>
            <a:normAutofit lnSpcReduction="10000"/>
          </a:bodyPr>
          <a:lstStyle/>
          <a:p>
            <a:pPr marL="0" indent="0" algn="ctr">
              <a:lnSpc>
                <a:spcPct val="115000"/>
              </a:lnSpc>
              <a:spcAft>
                <a:spcPts val="600"/>
              </a:spcAft>
              <a:buNone/>
            </a:pPr>
            <a:endParaRPr lang="nl-NL" sz="1800" b="1" noProof="0" dirty="0">
              <a:latin typeface="Calibri" panose="020F0502020204030204" pitchFamily="34" charset="0"/>
              <a:cs typeface="Times New Roman" panose="02020603050405020304" pitchFamily="18" charset="0"/>
            </a:endParaRPr>
          </a:p>
          <a:p>
            <a:pPr marL="0" indent="0" algn="ctr">
              <a:lnSpc>
                <a:spcPct val="115000"/>
              </a:lnSpc>
              <a:spcAft>
                <a:spcPts val="600"/>
              </a:spcAft>
              <a:buNone/>
            </a:pPr>
            <a:r>
              <a:rPr lang="nl-NL" sz="1800" b="1" noProof="0" dirty="0">
                <a:latin typeface="Calibri" panose="020F0502020204030204" pitchFamily="34" charset="0"/>
                <a:cs typeface="Times New Roman" panose="02020603050405020304" pitchFamily="18" charset="0"/>
              </a:rPr>
              <a:t>Scenario </a:t>
            </a:r>
            <a:r>
              <a:rPr lang="nl-NL" sz="1800" b="1" i="1" noProof="0" dirty="0">
                <a:latin typeface="Calibri" panose="020F0502020204030204" pitchFamily="34" charset="0"/>
                <a:cs typeface="Times New Roman" panose="02020603050405020304" pitchFamily="18" charset="0"/>
              </a:rPr>
              <a:t>Profileren Belastingdienst</a:t>
            </a:r>
          </a:p>
          <a:p>
            <a:pPr marL="0" indent="0" algn="just">
              <a:lnSpc>
                <a:spcPct val="115000"/>
              </a:lnSpc>
              <a:spcAft>
                <a:spcPts val="600"/>
              </a:spcAft>
              <a:buNone/>
            </a:pPr>
            <a:r>
              <a:rPr lang="nl-NL" sz="1500" noProof="0" dirty="0">
                <a:effectLst/>
                <a:latin typeface="Calibri" panose="020F0502020204030204" pitchFamily="34" charset="0"/>
                <a:ea typeface="Calibri" panose="020F0502020204030204" pitchFamily="34" charset="0"/>
                <a:cs typeface="Times New Roman" panose="02020603050405020304" pitchFamily="18" charset="0"/>
              </a:rPr>
              <a:t>Op basis van een aantal incidenten bestaat de overtuiging dat binnen bepaalde etnische groeperingen een bovengemiddeld percentage mensen fraudeert met kinderopvangtoeslag. </a:t>
            </a:r>
          </a:p>
          <a:p>
            <a:pPr marL="0" indent="0" algn="just">
              <a:lnSpc>
                <a:spcPct val="115000"/>
              </a:lnSpc>
              <a:spcAft>
                <a:spcPts val="600"/>
              </a:spcAft>
              <a:buNone/>
            </a:pPr>
            <a:r>
              <a:rPr lang="nl-NL" sz="1500" noProof="0" dirty="0">
                <a:effectLst/>
                <a:latin typeface="Calibri" panose="020F0502020204030204" pitchFamily="34" charset="0"/>
                <a:ea typeface="Calibri" panose="020F0502020204030204" pitchFamily="34" charset="0"/>
                <a:cs typeface="Times New Roman" panose="02020603050405020304" pitchFamily="18" charset="0"/>
              </a:rPr>
              <a:t>De Belastingdienst besluit daarop om bepaalde mensen die kinderopvangtoeslag krijgen op basis van geboorteplaats en achternaam te selecteren en aan een controle te onderwerpen. Daarbij wordt, overigens geheel volgens de wet, bij duizenden ouders de toeslag stopgezet en worden soms tienduizenden euro’s teruggevorderd en boetes opgelegd. </a:t>
            </a:r>
          </a:p>
          <a:p>
            <a:pPr marL="0" indent="0" algn="just">
              <a:lnSpc>
                <a:spcPct val="115000"/>
              </a:lnSpc>
              <a:spcAft>
                <a:spcPts val="600"/>
              </a:spcAft>
              <a:buNone/>
            </a:pPr>
            <a:r>
              <a:rPr lang="nl-NL" sz="1500" noProof="0" dirty="0">
                <a:effectLst/>
                <a:latin typeface="Calibri" panose="020F0502020204030204" pitchFamily="34" charset="0"/>
                <a:ea typeface="Calibri" panose="020F0502020204030204" pitchFamily="34" charset="0"/>
                <a:cs typeface="Times New Roman" panose="02020603050405020304" pitchFamily="18" charset="0"/>
              </a:rPr>
              <a:t>Hierdoor komen veel van deze mensen in dusdanig grote financiële problemen dat ze hun huizen moeten verkopen, jarenlang nauwelijks geld hebben om rond te komen, kinderen geen nieuwe kleren krijgen, relaties stuk gaan, etc. </a:t>
            </a:r>
          </a:p>
          <a:p>
            <a:pPr marL="0" indent="0" algn="just">
              <a:lnSpc>
                <a:spcPct val="115000"/>
              </a:lnSpc>
              <a:spcAft>
                <a:spcPts val="600"/>
              </a:spcAft>
              <a:buNone/>
            </a:pPr>
            <a:r>
              <a:rPr lang="nl-NL" sz="1500" noProof="0" dirty="0">
                <a:effectLst/>
                <a:latin typeface="Calibri" panose="020F0502020204030204" pitchFamily="34" charset="0"/>
                <a:ea typeface="Calibri" panose="020F0502020204030204" pitchFamily="34" charset="0"/>
                <a:cs typeface="Times New Roman" panose="02020603050405020304" pitchFamily="18" charset="0"/>
              </a:rPr>
              <a:t>Ondanks diverse pogingen om verhaal te halen, krijgen ze jarenlang geen uitleg van de Belastingdienst en geeft de politiek geen gehoor. </a:t>
            </a:r>
            <a:endParaRPr lang="nl-NL" noProof="0" dirty="0"/>
          </a:p>
        </p:txBody>
      </p:sp>
      <p:sp>
        <p:nvSpPr>
          <p:cNvPr id="4" name="Tijdelijke aanduiding voor voettekst 3">
            <a:extLst>
              <a:ext uri="{FF2B5EF4-FFF2-40B4-BE49-F238E27FC236}">
                <a16:creationId xmlns:a16="http://schemas.microsoft.com/office/drawing/2014/main" id="{AC957A59-8367-48DC-92F0-983949F583F0}"/>
              </a:ext>
            </a:extLst>
          </p:cNvPr>
          <p:cNvSpPr>
            <a:spLocks noGrp="1"/>
          </p:cNvSpPr>
          <p:nvPr>
            <p:ph type="ftr" sz="quarter" idx="11"/>
          </p:nvPr>
        </p:nvSpPr>
        <p:spPr/>
        <p:txBody>
          <a:bodyPr/>
          <a:lstStyle/>
          <a:p>
            <a:r>
              <a:rPr lang="en-US"/>
              <a:t>www.armourproject.eu</a:t>
            </a:r>
            <a:endParaRPr lang="en-US"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4411188" y="457200"/>
            <a:ext cx="4284023" cy="5899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Wat zou de reden zijn dat de Belastingdienst een zogenaamde </a:t>
            </a:r>
            <a:r>
              <a:rPr lang="nl-NL" sz="1500" i="1" dirty="0">
                <a:effectLst/>
                <a:latin typeface="Calibri" panose="020F0502020204030204" pitchFamily="34" charset="0"/>
                <a:ea typeface="Calibri" panose="020F0502020204030204" pitchFamily="34" charset="0"/>
                <a:cs typeface="Arial" panose="020B0604020202020204" pitchFamily="34" charset="0"/>
              </a:rPr>
              <a:t>red </a:t>
            </a:r>
            <a:r>
              <a:rPr lang="nl-NL" sz="1500" i="1" dirty="0" err="1">
                <a:effectLst/>
                <a:latin typeface="Calibri" panose="020F0502020204030204" pitchFamily="34" charset="0"/>
                <a:ea typeface="Calibri" panose="020F0502020204030204" pitchFamily="34" charset="0"/>
                <a:cs typeface="Arial" panose="020B0604020202020204" pitchFamily="34" charset="0"/>
              </a:rPr>
              <a:t>flag</a:t>
            </a:r>
            <a:r>
              <a:rPr lang="nl-NL" sz="1500" i="1" dirty="0">
                <a:effectLst/>
                <a:latin typeface="Calibri" panose="020F0502020204030204" pitchFamily="34" charset="0"/>
                <a:ea typeface="Calibri" panose="020F0502020204030204" pitchFamily="34" charset="0"/>
                <a:cs typeface="Arial" panose="020B0604020202020204" pitchFamily="34" charset="0"/>
              </a:rPr>
              <a:t> </a:t>
            </a:r>
            <a:r>
              <a:rPr lang="nl-NL" sz="1500" dirty="0">
                <a:effectLst/>
                <a:latin typeface="Calibri" panose="020F0502020204030204" pitchFamily="34" charset="0"/>
                <a:ea typeface="Calibri" panose="020F0502020204030204" pitchFamily="34" charset="0"/>
                <a:cs typeface="Arial" panose="020B0604020202020204" pitchFamily="34" charset="0"/>
              </a:rPr>
              <a:t>gebruikt om mensen waarbij ze een hoger risico op fraude inschatten er uitpikt voor controle? Noem twee redenen.</a:t>
            </a:r>
          </a:p>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Vind jij het terecht dat de Belastingdienst ouders met bepaalde kenmerken er uitpikt en extra controleert? </a:t>
            </a:r>
            <a:br>
              <a:rPr lang="nl-NL" sz="1500" dirty="0">
                <a:effectLst/>
                <a:latin typeface="Calibri" panose="020F0502020204030204" pitchFamily="34" charset="0"/>
                <a:ea typeface="Calibri" panose="020F0502020204030204" pitchFamily="34" charset="0"/>
                <a:cs typeface="Arial" panose="020B0604020202020204" pitchFamily="34" charset="0"/>
              </a:rPr>
            </a:br>
            <a:r>
              <a:rPr lang="nl-NL" sz="1500" dirty="0">
                <a:effectLst/>
                <a:latin typeface="Calibri" panose="020F0502020204030204" pitchFamily="34" charset="0"/>
                <a:ea typeface="Calibri" panose="020F0502020204030204" pitchFamily="34" charset="0"/>
                <a:cs typeface="Arial" panose="020B0604020202020204" pitchFamily="34" charset="0"/>
              </a:rPr>
              <a:t>(Maakt het uit of het zou kloppen dat binnen bepaalde etnische groeperingen inderdaad een hoger percentage fraudeurs voorkomt? </a:t>
            </a:r>
          </a:p>
          <a:p>
            <a:pPr lvl="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Vind jij de acties van de Belastingdienst </a:t>
            </a:r>
            <a:r>
              <a:rPr lang="nl-NL" sz="1500" dirty="0">
                <a:latin typeface="Calibri" panose="020F0502020204030204" pitchFamily="34" charset="0"/>
                <a:ea typeface="Calibri" panose="020F0502020204030204" pitchFamily="34" charset="0"/>
                <a:cs typeface="Arial" panose="020B0604020202020204" pitchFamily="34" charset="0"/>
              </a:rPr>
              <a:t>noodzakelijk en proportioneel? Geef argumenten vóór en tegen. </a:t>
            </a:r>
            <a:endParaRPr lang="nl-NL" sz="15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600"/>
              </a:spcAft>
              <a:buFont typeface="+mj-lt"/>
              <a:buAutoNum type="arabicPeriod"/>
            </a:pPr>
            <a:r>
              <a:rPr lang="nl-NL" sz="1500" dirty="0">
                <a:effectLst/>
                <a:latin typeface="Calibri" panose="020F0502020204030204" pitchFamily="34" charset="0"/>
                <a:ea typeface="Calibri" panose="020F0502020204030204" pitchFamily="34" charset="0"/>
                <a:cs typeface="Arial" panose="020B0604020202020204" pitchFamily="34" charset="0"/>
              </a:rPr>
              <a:t>Wat zouden ten aanzien van radicalisering de gevolgen kunnen zijn van de toeslagenaffaire?</a:t>
            </a:r>
            <a:endParaRPr lang="nl-NL" sz="15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600"/>
              </a:spcAft>
              <a:buFont typeface="+mj-lt"/>
              <a:buAutoNum type="arabicPeriod"/>
            </a:pPr>
            <a:endParaRPr lang="nl-NL" sz="1400" dirty="0"/>
          </a:p>
        </p:txBody>
      </p:sp>
      <p:sp>
        <p:nvSpPr>
          <p:cNvPr id="5" name="Текстово поле 11">
            <a:extLst>
              <a:ext uri="{FF2B5EF4-FFF2-40B4-BE49-F238E27FC236}">
                <a16:creationId xmlns:a16="http://schemas.microsoft.com/office/drawing/2014/main" id="{B01D3ADA-3F2F-4C75-AA17-65C58AE0E80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78247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normAutofit fontScale="90000"/>
          </a:bodyPr>
          <a:lstStyle/>
          <a:p>
            <a:r>
              <a:rPr lang="en-GB" dirty="0"/>
              <a:t>6. </a:t>
            </a:r>
            <a:r>
              <a:rPr lang="nl-NL" dirty="0"/>
              <a:t>Proportionele overheidsreactie </a:t>
            </a:r>
            <a:r>
              <a:rPr lang="en-GB" dirty="0"/>
              <a:t>– scenario 3 </a:t>
            </a:r>
          </a:p>
        </p:txBody>
      </p:sp>
      <p:sp>
        <p:nvSpPr>
          <p:cNvPr id="4" name="Tijdelijke aanduiding voor datum 3">
            <a:extLst>
              <a:ext uri="{FF2B5EF4-FFF2-40B4-BE49-F238E27FC236}">
                <a16:creationId xmlns:a16="http://schemas.microsoft.com/office/drawing/2014/main" id="{C9578ADF-D460-4259-8671-36805CA5377C}"/>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741033A8-03B5-4E53-B683-794B982C452F}"/>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gradFill>
            <a:gsLst>
              <a:gs pos="0">
                <a:srgbClr val="FFC203"/>
              </a:gs>
              <a:gs pos="36657">
                <a:srgbClr val="FF7D25"/>
              </a:gs>
              <a:gs pos="77153">
                <a:srgbClr val="FF3847"/>
              </a:gs>
            </a:gsLst>
          </a:gradFill>
          <a:ln w="12700">
            <a:miter lim="400000"/>
          </a:ln>
        </p:spPr>
        <p:txBody>
          <a:bodyPr lIns="34289" rIns="34289" anchor="ctr"/>
          <a:lstStyle/>
          <a:p>
            <a:pPr algn="ctr">
              <a:defRPr>
                <a:solidFill>
                  <a:srgbClr val="FFFFFF"/>
                </a:solidFill>
              </a:defRPr>
            </a:pPr>
            <a:r>
              <a:rPr lang="nl-NL" sz="1600" dirty="0"/>
              <a:t>Argumenten voor proportionaliteit</a:t>
            </a:r>
            <a:endParaRPr sz="1600"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553200" y="4572009"/>
            <a:ext cx="2362200" cy="1116607"/>
          </a:xfrm>
          <a:prstGeom prst="ellipse">
            <a:avLst/>
          </a:prstGeom>
          <a:gradFill>
            <a:gsLst>
              <a:gs pos="0">
                <a:srgbClr val="FFEA03"/>
              </a:gs>
              <a:gs pos="70683">
                <a:srgbClr val="FFBA02"/>
              </a:gs>
              <a:gs pos="97580">
                <a:srgbClr val="FF8A00"/>
              </a:gs>
            </a:gsLst>
          </a:gradFill>
          <a:ln w="12700">
            <a:miter lim="400000"/>
          </a:ln>
        </p:spPr>
        <p:txBody>
          <a:bodyPr lIns="34289" rIns="34289" anchor="ctr"/>
          <a:lstStyle/>
          <a:p>
            <a:pPr algn="ctr">
              <a:defRPr>
                <a:solidFill>
                  <a:srgbClr val="FFFFFF"/>
                </a:solidFill>
              </a:defRPr>
            </a:pPr>
            <a:r>
              <a:rPr lang="nl-NL" sz="1600" dirty="0"/>
              <a:t>Argumenten voor disproportionaliteit</a:t>
            </a:r>
            <a:endParaRPr sz="1600"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gradFill>
            <a:gsLst>
              <a:gs pos="0">
                <a:srgbClr val="F000C6"/>
              </a:gs>
              <a:gs pos="46532">
                <a:srgbClr val="B800C4"/>
              </a:gs>
              <a:gs pos="100000">
                <a:srgbClr val="8000C2"/>
              </a:gs>
            </a:gsLst>
          </a:gradFill>
          <a:ln w="12700">
            <a:miter lim="400000"/>
          </a:ln>
        </p:spPr>
        <p:txBody>
          <a:bodyPr lIns="34289" rIns="34289" anchor="ctr"/>
          <a:lstStyle/>
          <a:p>
            <a:pPr algn="ctr">
              <a:defRPr>
                <a:solidFill>
                  <a:srgbClr val="FFFFFF"/>
                </a:solidFill>
              </a:defRPr>
            </a:pPr>
            <a:r>
              <a:rPr lang="en-GB" i="1" dirty="0" err="1"/>
              <a:t>Waren</a:t>
            </a:r>
            <a:r>
              <a:rPr lang="en-GB" i="1" dirty="0"/>
              <a:t> de </a:t>
            </a:r>
            <a:r>
              <a:rPr lang="en-GB" i="1" dirty="0" err="1"/>
              <a:t>acties</a:t>
            </a:r>
            <a:r>
              <a:rPr lang="en-GB" i="1" dirty="0"/>
              <a:t> van de </a:t>
            </a:r>
            <a:r>
              <a:rPr lang="en-GB" i="1" dirty="0" err="1"/>
              <a:t>politie</a:t>
            </a:r>
            <a:r>
              <a:rPr lang="en-GB" i="1" dirty="0"/>
              <a:t> </a:t>
            </a:r>
            <a:r>
              <a:rPr lang="en-GB" i="1" dirty="0" err="1"/>
              <a:t>proportioneel</a:t>
            </a:r>
            <a:r>
              <a:rPr lang="en-GB" i="1" dirty="0"/>
              <a:t>? </a:t>
            </a:r>
            <a:endParaRPr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200" dirty="0">
                  <a:solidFill>
                    <a:srgbClr val="0046D2"/>
                  </a:solidFill>
                  <a:latin typeface="Ink Free" panose="03080402000500000000" pitchFamily="66" charset="0"/>
                </a:rPr>
                <a:t>Lees de casus</a:t>
              </a:r>
              <a:endParaRPr sz="3200" dirty="0">
                <a:solidFill>
                  <a:srgbClr val="0046D2"/>
                </a:solidFill>
                <a:latin typeface="Ink Free" panose="03080402000500000000" pitchFamily="66" charset="0"/>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dirty="0"/>
            </a:p>
          </p:txBody>
        </p:sp>
      </p:grpSp>
      <p:cxnSp>
        <p:nvCxnSpPr>
          <p:cNvPr id="23" name="Rechte verbindingslijn 22">
            <a:extLst>
              <a:ext uri="{FF2B5EF4-FFF2-40B4-BE49-F238E27FC236}">
                <a16:creationId xmlns:a16="http://schemas.microsoft.com/office/drawing/2014/main" id="{48F74F81-FC22-44EF-BFED-2984F099D97E}"/>
              </a:ext>
            </a:extLst>
          </p:cNvPr>
          <p:cNvCxnSpPr>
            <a:cxnSpLocks/>
          </p:cNvCxnSpPr>
          <p:nvPr/>
        </p:nvCxnSpPr>
        <p:spPr>
          <a:xfrm>
            <a:off x="4731798" y="3994870"/>
            <a:ext cx="2123" cy="556291"/>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24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13"/>
          </p:nvPr>
        </p:nvSpPr>
        <p:spPr>
          <a:xfrm>
            <a:off x="127165" y="1"/>
            <a:ext cx="4140035" cy="6356350"/>
          </a:xfrm>
        </p:spPr>
        <p:txBody>
          <a:bodyPr>
            <a:normAutofit/>
          </a:bodyPr>
          <a:lstStyle/>
          <a:p>
            <a:pPr marL="0" indent="0" algn="ctr">
              <a:lnSpc>
                <a:spcPct val="115000"/>
              </a:lnSpc>
              <a:spcAft>
                <a:spcPts val="600"/>
              </a:spcAft>
              <a:buNone/>
            </a:pPr>
            <a:endParaRPr lang="en-GB" sz="1800" b="1" dirty="0">
              <a:latin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800" b="1" dirty="0">
                <a:latin typeface="Calibri" panose="020F0502020204030204" pitchFamily="34" charset="0"/>
                <a:cs typeface="Times New Roman" panose="02020603050405020304" pitchFamily="18" charset="0"/>
              </a:rPr>
              <a:t>Scenario </a:t>
            </a:r>
            <a:r>
              <a:rPr lang="en-GB" sz="1800" b="1" i="1" dirty="0" err="1">
                <a:latin typeface="Calibri" panose="020F0502020204030204" pitchFamily="34" charset="0"/>
                <a:cs typeface="Times New Roman" panose="02020603050405020304" pitchFamily="18" charset="0"/>
              </a:rPr>
              <a:t>Dodelijk</a:t>
            </a:r>
            <a:r>
              <a:rPr lang="en-GB" sz="1800" b="1" i="1" dirty="0">
                <a:latin typeface="Calibri" panose="020F0502020204030204" pitchFamily="34" charset="0"/>
                <a:cs typeface="Times New Roman" panose="02020603050405020304" pitchFamily="18" charset="0"/>
              </a:rPr>
              <a:t> </a:t>
            </a:r>
            <a:r>
              <a:rPr lang="en-GB" sz="1800" b="1" i="1" dirty="0" err="1">
                <a:latin typeface="Calibri" panose="020F0502020204030204" pitchFamily="34" charset="0"/>
                <a:cs typeface="Times New Roman" panose="02020603050405020304" pitchFamily="18" charset="0"/>
              </a:rPr>
              <a:t>politiegeweld</a:t>
            </a:r>
            <a:endParaRPr lang="en-GB" sz="1800" b="1" i="1" dirty="0">
              <a:latin typeface="Calibri" panose="020F0502020204030204" pitchFamily="34" charset="0"/>
              <a:cs typeface="Times New Roman" panose="02020603050405020304" pitchFamily="18" charset="0"/>
            </a:endParaRP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De AIVD ontvangt informatie dat een groep geradicaliseerde jongeren van plan is een terreurdaad te plegen die veel slachtoffers kan maken. Vier van hen worden opgespoord terwijl ze een explosief in een auto laden en vertrekken naar een onbekende bestemming. </a:t>
            </a: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Ze ontsnappen aan de surveillance maar binnen twee uur worden ze opnieuw geïdentificeerd. Op dat moment rijden ze in een andere auto dan die waarin ze de explosieven aan het laden waren. </a:t>
            </a:r>
          </a:p>
          <a:p>
            <a:pPr marL="0" indent="0" algn="just">
              <a:lnSpc>
                <a:spcPct val="115000"/>
              </a:lnSpc>
              <a:spcAft>
                <a:spcPts val="600"/>
              </a:spcAft>
              <a:buNone/>
            </a:pPr>
            <a:r>
              <a:rPr lang="nl-NL" sz="1500" dirty="0">
                <a:effectLst/>
                <a:latin typeface="Calibri" panose="020F0502020204030204" pitchFamily="34" charset="0"/>
                <a:ea typeface="Calibri" panose="020F0502020204030204" pitchFamily="34" charset="0"/>
                <a:cs typeface="Times New Roman" panose="02020603050405020304" pitchFamily="18" charset="0"/>
              </a:rPr>
              <a:t>Het plan is om hen te onderscheppen door een </a:t>
            </a:r>
            <a:r>
              <a:rPr lang="nl-NL" sz="1500" i="1" dirty="0">
                <a:latin typeface="Calibri" panose="020F0502020204030204" pitchFamily="34" charset="0"/>
                <a:cs typeface="Times New Roman" panose="02020603050405020304" pitchFamily="18" charset="0"/>
              </a:rPr>
              <a:t>Rapid Response Team </a:t>
            </a:r>
            <a:r>
              <a:rPr lang="nl-NL" sz="1500" dirty="0">
                <a:latin typeface="Calibri" panose="020F0502020204030204" pitchFamily="34" charset="0"/>
                <a:cs typeface="Times New Roman" panose="02020603050405020304" pitchFamily="18" charset="0"/>
              </a:rPr>
              <a:t>van de Dienst Speciale Interventies. Dit zijn speciaal opgeleide teams, getraind in </a:t>
            </a:r>
            <a:r>
              <a:rPr lang="nl-NL" sz="1500" dirty="0">
                <a:effectLst/>
                <a:latin typeface="Calibri" panose="020F0502020204030204" pitchFamily="34" charset="0"/>
                <a:ea typeface="Calibri" panose="020F0502020204030204" pitchFamily="34" charset="0"/>
                <a:cs typeface="Times New Roman" panose="02020603050405020304" pitchFamily="18" charset="0"/>
              </a:rPr>
              <a:t>dodelijk geweld. </a:t>
            </a:r>
            <a:r>
              <a:rPr lang="nl-NL" sz="1500" dirty="0">
                <a:latin typeface="Calibri" panose="020F0502020204030204" pitchFamily="34" charset="0"/>
                <a:ea typeface="Calibri" panose="020F0502020204030204" pitchFamily="34" charset="0"/>
                <a:cs typeface="Times New Roman" panose="02020603050405020304" pitchFamily="18" charset="0"/>
              </a:rPr>
              <a:t>Als  zij menen dat er levensgevaar dreigt en er geen tijd is voor een waarschuwing kunnen zij</a:t>
            </a:r>
            <a:r>
              <a:rPr lang="nl-NL" sz="1500" dirty="0">
                <a:effectLst/>
                <a:latin typeface="Calibri" panose="020F0502020204030204" pitchFamily="34" charset="0"/>
                <a:ea typeface="Calibri" panose="020F0502020204030204" pitchFamily="34" charset="0"/>
                <a:cs typeface="Times New Roman" panose="02020603050405020304" pitchFamily="18" charset="0"/>
              </a:rPr>
              <a:t> direct het vuur openen. </a:t>
            </a:r>
          </a:p>
          <a:p>
            <a:pPr marL="0" indent="0" algn="just">
              <a:lnSpc>
                <a:spcPct val="115000"/>
              </a:lnSpc>
              <a:spcAft>
                <a:spcPts val="600"/>
              </a:spcAft>
              <a:buNone/>
            </a:pPr>
            <a:r>
              <a:rPr lang="nl-NL" sz="1500" dirty="0">
                <a:latin typeface="Calibri" panose="020F0502020204030204" pitchFamily="34" charset="0"/>
                <a:cs typeface="Times New Roman" panose="02020603050405020304" pitchFamily="18" charset="0"/>
              </a:rPr>
              <a:t>Het team confronteert de vier in het centrum van Amsterdam als ze net uit de auto stappen. In de </a:t>
            </a:r>
          </a:p>
        </p:txBody>
      </p:sp>
      <p:sp>
        <p:nvSpPr>
          <p:cNvPr id="3" name="Tijdelijke aanduiding voor dianummer 2">
            <a:extLst>
              <a:ext uri="{FF2B5EF4-FFF2-40B4-BE49-F238E27FC236}">
                <a16:creationId xmlns:a16="http://schemas.microsoft.com/office/drawing/2014/main" id="{3593F07C-ABE8-42ED-BFDD-8FCFD3697081}"/>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4" name="Tijdelijke aanduiding voor voettekst 3">
            <a:extLst>
              <a:ext uri="{FF2B5EF4-FFF2-40B4-BE49-F238E27FC236}">
                <a16:creationId xmlns:a16="http://schemas.microsoft.com/office/drawing/2014/main" id="{AC957A59-8367-48DC-92F0-983949F583F0}"/>
              </a:ext>
            </a:extLst>
          </p:cNvPr>
          <p:cNvSpPr>
            <a:spLocks noGrp="1"/>
          </p:cNvSpPr>
          <p:nvPr>
            <p:ph type="ftr" sz="quarter" idx="11"/>
          </p:nvPr>
        </p:nvSpPr>
        <p:spPr/>
        <p:txBody>
          <a:bodyPr/>
          <a:lstStyle/>
          <a:p>
            <a:r>
              <a:rPr lang="en-US"/>
              <a:t>www.armourproject.eu</a:t>
            </a:r>
            <a:endParaRPr lang="en-US" dirty="0"/>
          </a:p>
        </p:txBody>
      </p:sp>
      <p:sp>
        <p:nvSpPr>
          <p:cNvPr id="5" name="Tijdelijke aanduiding voor datum 4">
            <a:extLst>
              <a:ext uri="{FF2B5EF4-FFF2-40B4-BE49-F238E27FC236}">
                <a16:creationId xmlns:a16="http://schemas.microsoft.com/office/drawing/2014/main" id="{9D6DA086-503D-4BFA-B6DB-AA9BB2818B56}"/>
              </a:ext>
            </a:extLst>
          </p:cNvPr>
          <p:cNvSpPr>
            <a:spLocks noGrp="1"/>
          </p:cNvSpPr>
          <p:nvPr>
            <p:ph type="dt" sz="half" idx="10"/>
          </p:nvPr>
        </p:nvSpPr>
        <p:spPr/>
        <p:txBody>
          <a:bodyPr/>
          <a:lstStyle/>
          <a:p>
            <a:endParaRPr lang="en-US"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4411188" y="914400"/>
            <a:ext cx="4284023" cy="541020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Aft>
                <a:spcPts val="600"/>
              </a:spcAft>
              <a:buNone/>
            </a:pPr>
            <a:r>
              <a:rPr lang="nl-NL" sz="1400" dirty="0">
                <a:latin typeface="Calibri" panose="020F0502020204030204" pitchFamily="34" charset="0"/>
                <a:ea typeface="Calibri" panose="020F0502020204030204" pitchFamily="34" charset="0"/>
                <a:cs typeface="Times New Roman" panose="02020603050405020304" pitchFamily="18" charset="0"/>
              </a:rPr>
              <a:t>veronderstelling dat zij in hun zak naar de ontsteking van een explosief grijpen, schieten de troepen en doden alle vier verdachten. </a:t>
            </a:r>
          </a:p>
          <a:p>
            <a:pPr marL="0" indent="0" algn="just">
              <a:lnSpc>
                <a:spcPct val="115000"/>
              </a:lnSpc>
              <a:spcAft>
                <a:spcPts val="600"/>
              </a:spcAft>
              <a:buNone/>
            </a:pPr>
            <a:r>
              <a:rPr lang="nl-NL" sz="1400" dirty="0">
                <a:latin typeface="Calibri" panose="020F0502020204030204" pitchFamily="34" charset="0"/>
                <a:ea typeface="Calibri" panose="020F0502020204030204" pitchFamily="34" charset="0"/>
                <a:cs typeface="Times New Roman" panose="02020603050405020304" pitchFamily="18" charset="0"/>
              </a:rPr>
              <a:t>Bij onderzoek op hun lichamen wordt ontdekt dat geen van hen een pistool of de ontsteking van het explosief bij zich had en dat de auto waarin zij reden niet met explosieven was uitgerust. De auto waarin het explosief wel wordt aangetroffen, staat 20 km verderop. </a:t>
            </a:r>
          </a:p>
          <a:p>
            <a:pPr marL="342900" lvl="0" indent="-342900">
              <a:lnSpc>
                <a:spcPct val="115000"/>
              </a:lnSpc>
              <a:spcAft>
                <a:spcPts val="600"/>
              </a:spcAft>
              <a:buFont typeface="+mj-lt"/>
              <a:buAutoNum type="arabicPeriod"/>
            </a:pPr>
            <a:r>
              <a:rPr lang="nl-NL" sz="1400" dirty="0">
                <a:effectLst/>
                <a:latin typeface="Calibri" panose="020F0502020204030204" pitchFamily="34" charset="0"/>
                <a:ea typeface="Calibri" panose="020F0502020204030204" pitchFamily="34" charset="0"/>
                <a:cs typeface="Arial" panose="020B0604020202020204" pitchFamily="34" charset="0"/>
              </a:rPr>
              <a:t>Vind jij het plannen van de interventie door het Rapid Response Team noodzakelijk en proportioneel? Geef argumenten vóór en tegen. </a:t>
            </a:r>
          </a:p>
          <a:p>
            <a:pPr lvl="0">
              <a:lnSpc>
                <a:spcPct val="115000"/>
              </a:lnSpc>
              <a:spcAft>
                <a:spcPts val="600"/>
              </a:spcAft>
              <a:buFont typeface="+mj-lt"/>
              <a:buAutoNum type="arabicPeriod"/>
            </a:pPr>
            <a:r>
              <a:rPr lang="nl-NL" sz="1400" dirty="0">
                <a:effectLst/>
                <a:latin typeface="Calibri" panose="020F0502020204030204" pitchFamily="34" charset="0"/>
                <a:ea typeface="Calibri" panose="020F0502020204030204" pitchFamily="34" charset="0"/>
                <a:cs typeface="Arial" panose="020B0604020202020204" pitchFamily="34" charset="0"/>
              </a:rPr>
              <a:t>Vind jij de acties van het </a:t>
            </a:r>
            <a:r>
              <a:rPr lang="nl-NL" sz="1400" dirty="0">
                <a:latin typeface="Calibri" panose="020F0502020204030204" pitchFamily="34" charset="0"/>
                <a:ea typeface="Calibri" panose="020F0502020204030204" pitchFamily="34" charset="0"/>
                <a:cs typeface="Arial" panose="020B0604020202020204" pitchFamily="34" charset="0"/>
              </a:rPr>
              <a:t>team noodzakelijk en proportioneel? Geef argumenten vóór en tegen.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600"/>
              </a:spcAft>
              <a:buFont typeface="+mj-lt"/>
              <a:buAutoNum type="arabicPeriod"/>
            </a:pPr>
            <a:r>
              <a:rPr lang="nl-NL" sz="1400" dirty="0">
                <a:effectLst/>
                <a:latin typeface="Calibri" panose="020F0502020204030204" pitchFamily="34" charset="0"/>
                <a:ea typeface="Calibri" panose="020F0502020204030204" pitchFamily="34" charset="0"/>
                <a:cs typeface="Arial" panose="020B0604020202020204" pitchFamily="34" charset="0"/>
              </a:rPr>
              <a:t>Als je het niet (helemaal) proportioneel vindt, wat zou er moeten veranderen om de inzet en acties van het team wel noodzakelijk en proportioneel te </a:t>
            </a:r>
            <a:r>
              <a:rPr lang="nl-NL" sz="1400" dirty="0">
                <a:latin typeface="Calibri" panose="020F0502020204030204" pitchFamily="34" charset="0"/>
                <a:ea typeface="Calibri" panose="020F0502020204030204" pitchFamily="34" charset="0"/>
                <a:cs typeface="Arial" panose="020B0604020202020204" pitchFamily="34" charset="0"/>
              </a:rPr>
              <a:t>maken?</a:t>
            </a:r>
          </a:p>
          <a:p>
            <a:pPr marL="0" lvl="0" indent="0">
              <a:lnSpc>
                <a:spcPct val="115000"/>
              </a:lnSpc>
              <a:spcAft>
                <a:spcPts val="600"/>
              </a:spcAft>
              <a:buNone/>
            </a:pPr>
            <a:endParaRPr lang="nl-NL" sz="1400" dirty="0"/>
          </a:p>
        </p:txBody>
      </p:sp>
    </p:spTree>
    <p:extLst>
      <p:ext uri="{BB962C8B-B14F-4D97-AF65-F5344CB8AC3E}">
        <p14:creationId xmlns:p14="http://schemas.microsoft.com/office/powerpoint/2010/main" val="3822438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noProof="0" dirty="0"/>
              <a:t>Best </a:t>
            </a:r>
            <a:r>
              <a:rPr lang="nl-NL" i="1" noProof="0" dirty="0" err="1"/>
              <a:t>practices</a:t>
            </a:r>
            <a:r>
              <a:rPr lang="nl-NL" i="1" noProof="0" dirty="0"/>
              <a:t> </a:t>
            </a:r>
            <a:r>
              <a:rPr lang="nl-NL" noProof="0" dirty="0"/>
              <a:t>voor preventie</a:t>
            </a:r>
          </a:p>
        </p:txBody>
      </p:sp>
      <p:pic>
        <p:nvPicPr>
          <p:cNvPr id="9" name="Afbeelding 8">
            <a:hlinkClick r:id="rId3"/>
            <a:extLst>
              <a:ext uri="{FF2B5EF4-FFF2-40B4-BE49-F238E27FC236}">
                <a16:creationId xmlns:a16="http://schemas.microsoft.com/office/drawing/2014/main" id="{32757A45-F3A0-4DEC-8FBD-34648EBBABBE}"/>
              </a:ext>
            </a:extLst>
          </p:cNvPr>
          <p:cNvPicPr>
            <a:picLocks noChangeAspect="1"/>
          </p:cNvPicPr>
          <p:nvPr/>
        </p:nvPicPr>
        <p:blipFill rotWithShape="1">
          <a:blip r:embed="rId4"/>
          <a:srcRect l="11542" r="13010"/>
          <a:stretch/>
        </p:blipFill>
        <p:spPr>
          <a:xfrm>
            <a:off x="646355" y="2667000"/>
            <a:ext cx="3781710" cy="2819400"/>
          </a:xfrm>
          <a:prstGeom prst="rect">
            <a:avLst/>
          </a:prstGeom>
        </p:spPr>
      </p:pic>
      <p:pic>
        <p:nvPicPr>
          <p:cNvPr id="13" name="Afbeelding 12">
            <a:hlinkClick r:id="rId5"/>
            <a:extLst>
              <a:ext uri="{FF2B5EF4-FFF2-40B4-BE49-F238E27FC236}">
                <a16:creationId xmlns:a16="http://schemas.microsoft.com/office/drawing/2014/main" id="{B4B134A9-6FB1-4E22-8D32-747AA4D58005}"/>
              </a:ext>
            </a:extLst>
          </p:cNvPr>
          <p:cNvPicPr>
            <a:picLocks noChangeAspect="1"/>
          </p:cNvPicPr>
          <p:nvPr/>
        </p:nvPicPr>
        <p:blipFill rotWithShape="1">
          <a:blip r:embed="rId6"/>
          <a:srcRect r="19421"/>
          <a:stretch/>
        </p:blipFill>
        <p:spPr>
          <a:xfrm>
            <a:off x="4578800" y="2660092"/>
            <a:ext cx="3918846" cy="2826308"/>
          </a:xfrm>
          <a:prstGeom prst="rect">
            <a:avLst/>
          </a:prstGeom>
        </p:spPr>
      </p:pic>
      <p:sp>
        <p:nvSpPr>
          <p:cNvPr id="5" name="Текстово поле 11">
            <a:extLst>
              <a:ext uri="{FF2B5EF4-FFF2-40B4-BE49-F238E27FC236}">
                <a16:creationId xmlns:a16="http://schemas.microsoft.com/office/drawing/2014/main" id="{538B6B45-2FEA-4863-8B4E-A15ECBD0E47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84298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i="1" noProof="0" dirty="0"/>
              <a:t>Best </a:t>
            </a:r>
            <a:r>
              <a:rPr lang="nl-NL" i="1" noProof="0" dirty="0" err="1"/>
              <a:t>practices</a:t>
            </a:r>
            <a:r>
              <a:rPr lang="nl-NL" i="1" noProof="0" dirty="0"/>
              <a:t> </a:t>
            </a:r>
            <a:r>
              <a:rPr lang="nl-NL" noProof="0" dirty="0"/>
              <a:t>voor preventie</a:t>
            </a:r>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137638" y="2457206"/>
            <a:ext cx="2320562" cy="1547041"/>
          </a:xfrm>
          <a:prstGeom prst="rect">
            <a:avLst/>
          </a:prstGeom>
        </p:spPr>
      </p:pic>
      <p:pic>
        <p:nvPicPr>
          <p:cNvPr id="12" name="Tijdelijke aanduiding voor inhoud 11">
            <a:hlinkClick r:id="rId5"/>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6"/>
          <a:srcRect l="19005" t="5599" r="46104" b="47020"/>
          <a:stretch/>
        </p:blipFill>
        <p:spPr>
          <a:xfrm>
            <a:off x="6111688" y="4294802"/>
            <a:ext cx="2320562" cy="1772552"/>
          </a:xfrm>
          <a:prstGeom prst="rect">
            <a:avLst/>
          </a:prstGeom>
        </p:spPr>
      </p:pic>
      <p:pic>
        <p:nvPicPr>
          <p:cNvPr id="14" name="Afbeelding 13">
            <a:hlinkClick r:id="rId7"/>
            <a:extLst>
              <a:ext uri="{FF2B5EF4-FFF2-40B4-BE49-F238E27FC236}">
                <a16:creationId xmlns:a16="http://schemas.microsoft.com/office/drawing/2014/main" id="{AC294F3E-415C-4C1E-89F7-A9F26ED027C0}"/>
              </a:ext>
            </a:extLst>
          </p:cNvPr>
          <p:cNvPicPr>
            <a:picLocks noChangeAspect="1"/>
          </p:cNvPicPr>
          <p:nvPr/>
        </p:nvPicPr>
        <p:blipFill rotWithShape="1">
          <a:blip r:embed="rId8"/>
          <a:srcRect l="17019" t="5241" r="50202" b="54272"/>
          <a:stretch/>
        </p:blipFill>
        <p:spPr>
          <a:xfrm>
            <a:off x="3361343" y="4419600"/>
            <a:ext cx="2551245" cy="1772552"/>
          </a:xfrm>
          <a:prstGeom prst="rect">
            <a:avLst/>
          </a:prstGeom>
        </p:spPr>
      </p:pic>
      <p:pic>
        <p:nvPicPr>
          <p:cNvPr id="4" name="Afbeelding 3">
            <a:hlinkClick r:id="rId9"/>
            <a:extLst>
              <a:ext uri="{FF2B5EF4-FFF2-40B4-BE49-F238E27FC236}">
                <a16:creationId xmlns:a16="http://schemas.microsoft.com/office/drawing/2014/main" id="{3FC0D3C5-179B-4ADA-B598-A9FD96308DA6}"/>
              </a:ext>
            </a:extLst>
          </p:cNvPr>
          <p:cNvPicPr>
            <a:picLocks noChangeAspect="1"/>
          </p:cNvPicPr>
          <p:nvPr/>
        </p:nvPicPr>
        <p:blipFill rotWithShape="1">
          <a:blip r:embed="rId10"/>
          <a:srcRect l="24280" r="23921" b="52016"/>
          <a:stretch/>
        </p:blipFill>
        <p:spPr>
          <a:xfrm>
            <a:off x="457200" y="2310788"/>
            <a:ext cx="2877100" cy="1499211"/>
          </a:xfrm>
          <a:prstGeom prst="rect">
            <a:avLst/>
          </a:prstGeom>
        </p:spPr>
      </p:pic>
      <p:pic>
        <p:nvPicPr>
          <p:cNvPr id="16" name="Afbeelding 15">
            <a:hlinkClick r:id="rId11"/>
            <a:extLst>
              <a:ext uri="{FF2B5EF4-FFF2-40B4-BE49-F238E27FC236}">
                <a16:creationId xmlns:a16="http://schemas.microsoft.com/office/drawing/2014/main" id="{A2268262-23D8-4577-8234-E0DEE306B9C5}"/>
              </a:ext>
            </a:extLst>
          </p:cNvPr>
          <p:cNvPicPr>
            <a:picLocks noChangeAspect="1"/>
          </p:cNvPicPr>
          <p:nvPr/>
        </p:nvPicPr>
        <p:blipFill rotWithShape="1">
          <a:blip r:embed="rId12">
            <a:extLst>
              <a:ext uri="{28A0092B-C50C-407E-A947-70E740481C1C}">
                <a14:useLocalDpi xmlns:a14="http://schemas.microsoft.com/office/drawing/2010/main" val="0"/>
              </a:ext>
            </a:extLst>
          </a:blip>
          <a:srcRect l="32878" t="14445" r="35339" b="44074"/>
          <a:stretch/>
        </p:blipFill>
        <p:spPr>
          <a:xfrm>
            <a:off x="256017" y="4114278"/>
            <a:ext cx="2906226" cy="2133600"/>
          </a:xfrm>
          <a:prstGeom prst="rect">
            <a:avLst/>
          </a:prstGeom>
        </p:spPr>
      </p:pic>
      <p:pic>
        <p:nvPicPr>
          <p:cNvPr id="1028" name="Picture 4" descr="Relevante organisaties | Platform JEP">
            <a:hlinkClick r:id="rId13"/>
            <a:extLst>
              <a:ext uri="{FF2B5EF4-FFF2-40B4-BE49-F238E27FC236}">
                <a16:creationId xmlns:a16="http://schemas.microsoft.com/office/drawing/2014/main" id="{ED83D316-A9D4-46D7-9B9E-793C27F8B5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026" y="2457207"/>
            <a:ext cx="2122974" cy="1412625"/>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11">
            <a:extLst>
              <a:ext uri="{FF2B5EF4-FFF2-40B4-BE49-F238E27FC236}">
                <a16:creationId xmlns:a16="http://schemas.microsoft.com/office/drawing/2014/main" id="{3C56DD46-76C2-4605-BA96-1DBBF070506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62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2">
            <a:extLst>
              <a:ext uri="{FF2B5EF4-FFF2-40B4-BE49-F238E27FC236}">
                <a16:creationId xmlns:a16="http://schemas.microsoft.com/office/drawing/2014/main" id="{D6D3FF55-A9CE-4FBC-A007-603BF2B50F58}"/>
              </a:ext>
            </a:extLst>
          </p:cNvPr>
          <p:cNvSpPr txBox="1">
            <a:spLocks/>
          </p:cNvSpPr>
          <p:nvPr/>
        </p:nvSpPr>
        <p:spPr>
          <a:xfrm>
            <a:off x="838200" y="2438400"/>
            <a:ext cx="7772400" cy="3733799"/>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dirty="0"/>
              <a:t>Oefeningen</a:t>
            </a:r>
          </a:p>
          <a:p>
            <a:pPr marL="385763" indent="-385763">
              <a:buFont typeface="+mj-lt"/>
              <a:buAutoNum type="arabicPeriod"/>
            </a:pPr>
            <a:r>
              <a:rPr lang="nl-NL" dirty="0"/>
              <a:t>Wat is proportioneel?</a:t>
            </a:r>
          </a:p>
          <a:p>
            <a:pPr marL="385763" indent="-385763">
              <a:buFont typeface="+mj-lt"/>
              <a:buAutoNum type="arabicPeriod"/>
            </a:pPr>
            <a:r>
              <a:rPr lang="nl-NL" dirty="0"/>
              <a:t>Overheid en push-factoren</a:t>
            </a:r>
          </a:p>
          <a:p>
            <a:pPr marL="385763" indent="-385763">
              <a:buFont typeface="+mj-lt"/>
              <a:buAutoNum type="arabicPeriod"/>
            </a:pPr>
            <a:r>
              <a:rPr lang="nl-NL" dirty="0"/>
              <a:t>Scenario Verplicht naar school</a:t>
            </a:r>
          </a:p>
          <a:p>
            <a:pPr marL="385763" indent="-385763">
              <a:buFont typeface="+mj-lt"/>
              <a:buAutoNum type="arabicPeriod"/>
            </a:pPr>
            <a:r>
              <a:rPr lang="en-GB" dirty="0"/>
              <a:t>Scenario </a:t>
            </a:r>
            <a:r>
              <a:rPr lang="en-GB" dirty="0" err="1"/>
              <a:t>Belastingdienst</a:t>
            </a:r>
            <a:endParaRPr lang="en-GB" dirty="0"/>
          </a:p>
          <a:p>
            <a:pPr marL="385763" indent="-385763">
              <a:buFont typeface="+mj-lt"/>
              <a:buAutoNum type="arabicPeriod"/>
            </a:pPr>
            <a:r>
              <a:rPr lang="en-GB" dirty="0"/>
              <a:t>Scenario </a:t>
            </a:r>
            <a:r>
              <a:rPr lang="en-GB" dirty="0" err="1"/>
              <a:t>Dodelijk</a:t>
            </a:r>
            <a:r>
              <a:rPr lang="en-GB" dirty="0"/>
              <a:t> </a:t>
            </a:r>
            <a:r>
              <a:rPr lang="en-GB" dirty="0" err="1"/>
              <a:t>politiegeweld</a:t>
            </a:r>
            <a:endParaRPr lang="en-GB" dirty="0"/>
          </a:p>
          <a:p>
            <a:pPr marL="385763" indent="-385763">
              <a:buFont typeface="+mj-lt"/>
              <a:buAutoNum type="arabicPeriod"/>
            </a:pPr>
            <a:r>
              <a:rPr lang="en-GB" dirty="0"/>
              <a:t>…</a:t>
            </a:r>
            <a:endParaRPr lang="nl-NL" dirty="0"/>
          </a:p>
          <a:p>
            <a:pPr marL="385763" indent="-385763">
              <a:buFont typeface="+mj-lt"/>
              <a:buAutoNum type="arabicPeriod"/>
            </a:pPr>
            <a:endParaRPr lang="nl-NL" dirty="0"/>
          </a:p>
          <a:p>
            <a:pPr marL="385763" indent="-385763">
              <a:buFont typeface="+mj-lt"/>
              <a:buAutoNum type="arabicPeriod"/>
            </a:pPr>
            <a:endParaRPr lang="nl-NL" dirty="0"/>
          </a:p>
          <a:p>
            <a:pPr marL="385763" indent="-385763">
              <a:buFont typeface="+mj-lt"/>
              <a:buAutoNum type="arabicPeriod"/>
            </a:pPr>
            <a:endParaRPr lang="nl-NL" dirty="0"/>
          </a:p>
          <a:p>
            <a:endParaRPr lang="nl-NL"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35</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3175"/>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w="3175"/>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par>
                                <p:cTn id="19" presetID="1" presetClass="entr" presetSubtype="0"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nl-NL" noProof="0" dirty="0"/>
          </a:p>
          <a:p>
            <a:pPr marL="0" indent="0" algn="ctr">
              <a:buNone/>
            </a:pPr>
            <a:r>
              <a:rPr lang="nl-NL" noProof="0" dirty="0" err="1"/>
              <a:t>What</a:t>
            </a:r>
            <a:r>
              <a:rPr lang="nl-NL" noProof="0" dirty="0"/>
              <a:t> was most </a:t>
            </a:r>
            <a:r>
              <a:rPr lang="nl-NL" noProof="0" dirty="0" err="1"/>
              <a:t>interesting</a:t>
            </a:r>
            <a:r>
              <a:rPr lang="nl-NL" noProof="0" dirty="0"/>
              <a:t> </a:t>
            </a:r>
            <a:r>
              <a:rPr lang="nl-NL" noProof="0" dirty="0" err="1"/>
              <a:t>to</a:t>
            </a:r>
            <a:r>
              <a:rPr lang="nl-NL" noProof="0" dirty="0"/>
              <a:t> </a:t>
            </a:r>
            <a:r>
              <a:rPr lang="nl-NL" noProof="0" dirty="0" err="1"/>
              <a:t>you</a:t>
            </a:r>
            <a:r>
              <a:rPr lang="nl-NL" noProof="0" dirty="0"/>
              <a:t> </a:t>
            </a:r>
            <a:r>
              <a:rPr lang="nl-NL" noProof="0" dirty="0" err="1"/>
              <a:t>today</a:t>
            </a:r>
            <a:r>
              <a:rPr lang="nl-NL" noProof="0" dirty="0"/>
              <a: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Wat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vond</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je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vandaag</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het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meest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interessant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nl-NL" noProof="0" dirty="0"/>
              <a:t>Conclusie</a:t>
            </a:r>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6</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dirty="0"/>
              <a:t>Hartelijk dank!</a:t>
            </a:r>
          </a:p>
        </p:txBody>
      </p:sp>
    </p:spTree>
    <p:extLst>
      <p:ext uri="{BB962C8B-B14F-4D97-AF65-F5344CB8AC3E}">
        <p14:creationId xmlns:p14="http://schemas.microsoft.com/office/powerpoint/2010/main" val="13237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C233C-AEA7-453D-8B93-A2D353A6F31F}"/>
              </a:ext>
            </a:extLst>
          </p:cNvPr>
          <p:cNvSpPr>
            <a:spLocks noGrp="1"/>
          </p:cNvSpPr>
          <p:nvPr>
            <p:ph type="title"/>
          </p:nvPr>
        </p:nvSpPr>
        <p:spPr/>
        <p:txBody>
          <a:bodyPr/>
          <a:lstStyle/>
          <a:p>
            <a:r>
              <a:rPr lang="nl-NL" noProof="0" dirty="0"/>
              <a:t>1. Inleiding</a:t>
            </a:r>
          </a:p>
        </p:txBody>
      </p:sp>
      <p:sp>
        <p:nvSpPr>
          <p:cNvPr id="4" name="Tijdelijke aanduiding voor datum 3">
            <a:extLst>
              <a:ext uri="{FF2B5EF4-FFF2-40B4-BE49-F238E27FC236}">
                <a16:creationId xmlns:a16="http://schemas.microsoft.com/office/drawing/2014/main" id="{E48FF353-5F9B-4613-AF2C-B3154CEA3128}"/>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4C642144-8244-4609-9690-B07E3F540EB0}"/>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F2FEE23D-2E27-4BB4-A3E3-2DA9DAF1D6B4}"/>
              </a:ext>
            </a:extLst>
          </p:cNvPr>
          <p:cNvSpPr>
            <a:spLocks noGrp="1"/>
          </p:cNvSpPr>
          <p:nvPr>
            <p:ph type="sldNum" sz="quarter" idx="12"/>
          </p:nvPr>
        </p:nvSpPr>
        <p:spPr/>
        <p:txBody>
          <a:bodyPr/>
          <a:lstStyle/>
          <a:p>
            <a:fld id="{CB318F78-A315-46C9-8B3F-2431B4397D31}" type="slidenum">
              <a:rPr lang="en-US" smtClean="0"/>
              <a:t>4</a:t>
            </a:fld>
            <a:endParaRPr lang="en-US" dirty="0"/>
          </a:p>
        </p:txBody>
      </p:sp>
      <p:pic>
        <p:nvPicPr>
          <p:cNvPr id="1026" name="Picture 2" descr="Mess line, noon, Manzanar Relocation Center, California / photograph by  Ansel Adams. - PICRYL Public Domain Image">
            <a:hlinkClick r:id="rId3"/>
            <a:extLst>
              <a:ext uri="{FF2B5EF4-FFF2-40B4-BE49-F238E27FC236}">
                <a16:creationId xmlns:a16="http://schemas.microsoft.com/office/drawing/2014/main" id="{0F955F67-6333-43D6-B7AE-5769FBB2C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33457"/>
            <a:ext cx="6120629" cy="4023039"/>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dianummer 5">
            <a:extLst>
              <a:ext uri="{FF2B5EF4-FFF2-40B4-BE49-F238E27FC236}">
                <a16:creationId xmlns:a16="http://schemas.microsoft.com/office/drawing/2014/main" id="{5CFCC400-AFFD-4F15-ABED-22834D459012}"/>
              </a:ext>
            </a:extLst>
          </p:cNvPr>
          <p:cNvSpPr txBox="1">
            <a:spLocks/>
          </p:cNvSpPr>
          <p:nvPr/>
        </p:nvSpPr>
        <p:spPr>
          <a:xfrm>
            <a:off x="7347054" y="5854776"/>
            <a:ext cx="1155492" cy="365125"/>
          </a:xfrm>
          <a:prstGeom prst="rect">
            <a:avLst/>
          </a:prstGeom>
          <a:noFill/>
          <a:ln w="6350">
            <a:noFill/>
          </a:ln>
        </p:spPr>
        <p:txBody>
          <a:bodyPr vert="horz" lIns="91440" tIns="45720" rIns="91440" bIns="45720" rtlCol="0" anchor="ctr"/>
          <a:lstStyle>
            <a:defPPr>
              <a:defRPr lang="en-US"/>
            </a:defPPr>
            <a:lvl1pPr marL="0" algn="r" defTabSz="914400" rtl="0" eaLnBrk="1" latinLnBrk="0" hangingPunct="1">
              <a:defRPr sz="1200" b="0" kern="1200">
                <a:solidFill>
                  <a:srgbClr val="0770B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err="1">
                <a:solidFill>
                  <a:schemeClr val="tx1"/>
                </a:solidFill>
              </a:rPr>
              <a:t>Foto</a:t>
            </a:r>
            <a:r>
              <a:rPr lang="en-US" i="1" dirty="0">
                <a:solidFill>
                  <a:schemeClr val="tx1"/>
                </a:solidFill>
              </a:rPr>
              <a:t>: A. Adams</a:t>
            </a:r>
          </a:p>
        </p:txBody>
      </p:sp>
      <p:sp>
        <p:nvSpPr>
          <p:cNvPr id="11" name="Tekstvak 10">
            <a:extLst>
              <a:ext uri="{FF2B5EF4-FFF2-40B4-BE49-F238E27FC236}">
                <a16:creationId xmlns:a16="http://schemas.microsoft.com/office/drawing/2014/main" id="{987B9FAF-07BF-46E8-A0DC-6DC4EE65FC45}"/>
              </a:ext>
            </a:extLst>
          </p:cNvPr>
          <p:cNvSpPr txBox="1"/>
          <p:nvPr/>
        </p:nvSpPr>
        <p:spPr>
          <a:xfrm>
            <a:off x="3525187" y="5622575"/>
            <a:ext cx="4572000" cy="369332"/>
          </a:xfrm>
          <a:prstGeom prst="rect">
            <a:avLst/>
          </a:prstGeom>
          <a:noFill/>
        </p:spPr>
        <p:txBody>
          <a:bodyPr wrap="square">
            <a:spAutoFit/>
          </a:bodyPr>
          <a:lstStyle/>
          <a:p>
            <a:r>
              <a:rPr lang="en-US" b="0" i="0" dirty="0" err="1">
                <a:solidFill>
                  <a:schemeClr val="bg1">
                    <a:lumMod val="75000"/>
                  </a:schemeClr>
                </a:solidFill>
                <a:effectLst/>
                <a:latin typeface="Roboto" panose="02000000000000000000" pitchFamily="2" charset="0"/>
              </a:rPr>
              <a:t>Manzanar</a:t>
            </a:r>
            <a:r>
              <a:rPr lang="en-US" b="0" i="0" dirty="0">
                <a:solidFill>
                  <a:schemeClr val="bg1">
                    <a:lumMod val="75000"/>
                  </a:schemeClr>
                </a:solidFill>
                <a:effectLst/>
                <a:latin typeface="Roboto" panose="02000000000000000000" pitchFamily="2" charset="0"/>
              </a:rPr>
              <a:t> Relocation Center</a:t>
            </a:r>
            <a:endParaRPr lang="nl-NL" dirty="0">
              <a:solidFill>
                <a:schemeClr val="bg1">
                  <a:lumMod val="75000"/>
                </a:schemeClr>
              </a:solidFill>
            </a:endParaRPr>
          </a:p>
        </p:txBody>
      </p:sp>
      <p:sp>
        <p:nvSpPr>
          <p:cNvPr id="12" name="Текстово поле 11">
            <a:extLst>
              <a:ext uri="{FF2B5EF4-FFF2-40B4-BE49-F238E27FC236}">
                <a16:creationId xmlns:a16="http://schemas.microsoft.com/office/drawing/2014/main" id="{E78D6570-3592-4411-B737-499A82EF338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98681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1">
            <a:extLst>
              <a:ext uri="{FF2B5EF4-FFF2-40B4-BE49-F238E27FC236}">
                <a16:creationId xmlns:a16="http://schemas.microsoft.com/office/drawing/2014/main" id="{E0CA7795-0D6A-44E0-A48D-C21AA0814673}"/>
              </a:ext>
            </a:extLst>
          </p:cNvPr>
          <p:cNvSpPr txBox="1">
            <a:spLocks/>
          </p:cNvSpPr>
          <p:nvPr/>
        </p:nvSpPr>
        <p:spPr>
          <a:xfrm>
            <a:off x="649184" y="1564938"/>
            <a:ext cx="7772400" cy="514350"/>
          </a:xfrm>
          <a:prstGeom prst="rect">
            <a:avLst/>
          </a:prstGeom>
          <a:solidFill>
            <a:schemeClr val="bg1">
              <a:alpha val="90000"/>
            </a:schemeClr>
          </a:solidFill>
          <a:effectLst>
            <a:reflection blurRad="6350" stA="52000" endA="300" endPos="35000" dir="5400000" sy="-100000" algn="bl" rotWithShape="0"/>
          </a:effectLst>
        </p:spPr>
        <p:txBody>
          <a:bodyPr vert="horz" lIns="68580" tIns="34290" rIns="68580" bIns="3429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nl-NL" sz="2900" dirty="0">
                <a:solidFill>
                  <a:srgbClr val="0770B1"/>
                </a:solidFill>
              </a:rPr>
              <a:t>Inleiding (2) </a:t>
            </a:r>
          </a:p>
        </p:txBody>
      </p:sp>
      <p:sp>
        <p:nvSpPr>
          <p:cNvPr id="34" name="Pentagon 1">
            <a:extLst>
              <a:ext uri="{FF2B5EF4-FFF2-40B4-BE49-F238E27FC236}">
                <a16:creationId xmlns:a16="http://schemas.microsoft.com/office/drawing/2014/main" id="{4DD63679-E11D-41B1-9DD9-1A1B8C8AEB24}"/>
              </a:ext>
            </a:extLst>
          </p:cNvPr>
          <p:cNvSpPr/>
          <p:nvPr/>
        </p:nvSpPr>
        <p:spPr>
          <a:xfrm rot="10800000" flipH="1">
            <a:off x="2590801" y="3150056"/>
            <a:ext cx="3962400"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lang="nl-NL"/>
          </a:p>
        </p:txBody>
      </p:sp>
      <p:sp>
        <p:nvSpPr>
          <p:cNvPr id="35" name="TextBox 52">
            <a:extLst>
              <a:ext uri="{FF2B5EF4-FFF2-40B4-BE49-F238E27FC236}">
                <a16:creationId xmlns:a16="http://schemas.microsoft.com/office/drawing/2014/main" id="{ABC12D7B-F465-4335-9D2F-8C5D17D6A436}"/>
              </a:ext>
            </a:extLst>
          </p:cNvPr>
          <p:cNvSpPr txBox="1"/>
          <p:nvPr/>
        </p:nvSpPr>
        <p:spPr>
          <a:xfrm>
            <a:off x="3086100" y="3429000"/>
            <a:ext cx="2971799" cy="1200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a:solidFill>
                  <a:srgbClr val="FFFFFF"/>
                </a:solidFill>
              </a:defRPr>
            </a:lvl1pPr>
          </a:lstStyle>
          <a:p>
            <a:pPr algn="ctr"/>
            <a:r>
              <a:rPr lang="nl-NL" sz="2400"/>
              <a:t>Wat houdt ‘proportioneel’ optreden in?     </a:t>
            </a:r>
          </a:p>
        </p:txBody>
      </p:sp>
      <p:sp>
        <p:nvSpPr>
          <p:cNvPr id="38" name="Tekstvak 37">
            <a:extLst>
              <a:ext uri="{FF2B5EF4-FFF2-40B4-BE49-F238E27FC236}">
                <a16:creationId xmlns:a16="http://schemas.microsoft.com/office/drawing/2014/main" id="{A0DE7A42-E2CA-4B54-BE64-9D895642FFD7}"/>
              </a:ext>
            </a:extLst>
          </p:cNvPr>
          <p:cNvSpPr txBox="1"/>
          <p:nvPr/>
        </p:nvSpPr>
        <p:spPr>
          <a:xfrm>
            <a:off x="649184" y="2326077"/>
            <a:ext cx="7772400" cy="400110"/>
          </a:xfrm>
          <a:prstGeom prst="rect">
            <a:avLst/>
          </a:prstGeom>
          <a:noFill/>
        </p:spPr>
        <p:txBody>
          <a:bodyPr wrap="square">
            <a:spAutoFit/>
          </a:bodyPr>
          <a:lstStyle/>
          <a:p>
            <a:pPr algn="ctr"/>
            <a:r>
              <a:rPr lang="nl-NL" sz="2000">
                <a:latin typeface="Calibri" panose="020F0502020204030204" pitchFamily="34" charset="0"/>
                <a:ea typeface="Times New Roman" panose="02020603050405020304" pitchFamily="18" charset="0"/>
                <a:cs typeface="Times New Roman" panose="02020603050405020304" pitchFamily="18" charset="0"/>
              </a:rPr>
              <a:t>In relatie tot de reactie van overheden op bedreigingen van de veiligheid</a:t>
            </a:r>
            <a:r>
              <a:rPr lang="nl-NL" sz="2000">
                <a:effectLst/>
                <a:latin typeface="Calibri" panose="020F0502020204030204" pitchFamily="34" charset="0"/>
                <a:ea typeface="Times New Roman" panose="02020603050405020304" pitchFamily="18" charset="0"/>
                <a:cs typeface="Times New Roman" panose="02020603050405020304" pitchFamily="18" charset="0"/>
              </a:rPr>
              <a:t>:</a:t>
            </a:r>
            <a:endParaRPr lang="nl-NL" sz="2000"/>
          </a:p>
        </p:txBody>
      </p:sp>
      <p:sp>
        <p:nvSpPr>
          <p:cNvPr id="39" name="Tekstvak 38">
            <a:extLst>
              <a:ext uri="{FF2B5EF4-FFF2-40B4-BE49-F238E27FC236}">
                <a16:creationId xmlns:a16="http://schemas.microsoft.com/office/drawing/2014/main" id="{40F4C2EB-C50C-483D-A45D-706AFD66AD25}"/>
              </a:ext>
            </a:extLst>
          </p:cNvPr>
          <p:cNvSpPr txBox="1"/>
          <p:nvPr/>
        </p:nvSpPr>
        <p:spPr>
          <a:xfrm>
            <a:off x="381000" y="3055091"/>
            <a:ext cx="2514600" cy="369332"/>
          </a:xfrm>
          <a:prstGeom prst="rect">
            <a:avLst/>
          </a:prstGeom>
          <a:noFill/>
        </p:spPr>
        <p:txBody>
          <a:bodyPr wrap="square">
            <a:spAutoFit/>
          </a:bodyPr>
          <a:lstStyle/>
          <a:p>
            <a:r>
              <a:rPr lang="nl-NL">
                <a:solidFill>
                  <a:srgbClr val="000000"/>
                </a:solidFill>
                <a:latin typeface="Calibri" panose="020F0502020204030204" pitchFamily="34" charset="0"/>
                <a:ea typeface="Calibri" panose="020F0502020204030204" pitchFamily="34" charset="0"/>
                <a:cs typeface="Times New Roman" panose="02020603050405020304" pitchFamily="18" charset="0"/>
              </a:rPr>
              <a:t>Belangrijke kenmerken:</a:t>
            </a:r>
            <a:endParaRPr lang="nl-NL"/>
          </a:p>
        </p:txBody>
      </p:sp>
      <p:sp>
        <p:nvSpPr>
          <p:cNvPr id="40" name="Tekstvak 39">
            <a:extLst>
              <a:ext uri="{FF2B5EF4-FFF2-40B4-BE49-F238E27FC236}">
                <a16:creationId xmlns:a16="http://schemas.microsoft.com/office/drawing/2014/main" id="{1A430112-D4B0-4DD0-B63C-3ED3F5F48F8C}"/>
              </a:ext>
            </a:extLst>
          </p:cNvPr>
          <p:cNvSpPr txBox="1"/>
          <p:nvPr/>
        </p:nvSpPr>
        <p:spPr>
          <a:xfrm>
            <a:off x="6324600" y="3055091"/>
            <a:ext cx="2514600" cy="646331"/>
          </a:xfrm>
          <a:prstGeom prst="rect">
            <a:avLst/>
          </a:prstGeom>
          <a:noFill/>
        </p:spPr>
        <p:txBody>
          <a:bodyPr wrap="square">
            <a:spAutoFit/>
          </a:bodyPr>
          <a:lstStyle/>
          <a:p>
            <a:r>
              <a:rPr lang="nl-NL">
                <a:solidFill>
                  <a:srgbClr val="000000"/>
                </a:solidFill>
                <a:latin typeface="Calibri" panose="020F0502020204030204" pitchFamily="34" charset="0"/>
                <a:ea typeface="Calibri" panose="020F0502020204030204" pitchFamily="34" charset="0"/>
                <a:cs typeface="Times New Roman" panose="02020603050405020304" pitchFamily="18" charset="0"/>
              </a:rPr>
              <a:t>Vermijd het veroorzaken van onnodig leed</a:t>
            </a:r>
            <a:endParaRPr lang="nl-NL"/>
          </a:p>
        </p:txBody>
      </p:sp>
      <p:sp>
        <p:nvSpPr>
          <p:cNvPr id="41" name="Tekstvak 40">
            <a:extLst>
              <a:ext uri="{FF2B5EF4-FFF2-40B4-BE49-F238E27FC236}">
                <a16:creationId xmlns:a16="http://schemas.microsoft.com/office/drawing/2014/main" id="{57A438A4-9E01-4D3C-B2FB-8A318AB3BD8B}"/>
              </a:ext>
            </a:extLst>
          </p:cNvPr>
          <p:cNvSpPr txBox="1"/>
          <p:nvPr/>
        </p:nvSpPr>
        <p:spPr>
          <a:xfrm>
            <a:off x="381000" y="4466759"/>
            <a:ext cx="2705100" cy="923330"/>
          </a:xfrm>
          <a:prstGeom prst="rect">
            <a:avLst/>
          </a:prstGeom>
          <a:noFill/>
        </p:spPr>
        <p:txBody>
          <a:bodyPr wrap="square">
            <a:spAutoFit/>
          </a:bodyPr>
          <a:lstStyle/>
          <a:p>
            <a:r>
              <a:rPr lang="nl-NL">
                <a:solidFill>
                  <a:srgbClr val="000000"/>
                </a:solidFill>
                <a:latin typeface="Calibri" panose="020F0502020204030204" pitchFamily="34" charset="0"/>
                <a:ea typeface="Calibri" panose="020F0502020204030204" pitchFamily="34" charset="0"/>
                <a:cs typeface="Times New Roman" panose="02020603050405020304" pitchFamily="18" charset="0"/>
              </a:rPr>
              <a:t>Kies een ingreep die meer positieve dan negatieve effecten heeft</a:t>
            </a:r>
            <a:endParaRPr lang="nl-NL"/>
          </a:p>
        </p:txBody>
      </p:sp>
      <p:sp>
        <p:nvSpPr>
          <p:cNvPr id="42" name="Tekstvak 41">
            <a:extLst>
              <a:ext uri="{FF2B5EF4-FFF2-40B4-BE49-F238E27FC236}">
                <a16:creationId xmlns:a16="http://schemas.microsoft.com/office/drawing/2014/main" id="{0F215623-8000-4544-B322-F49F8CA841FA}"/>
              </a:ext>
            </a:extLst>
          </p:cNvPr>
          <p:cNvSpPr txBox="1"/>
          <p:nvPr/>
        </p:nvSpPr>
        <p:spPr>
          <a:xfrm>
            <a:off x="6248400" y="4494519"/>
            <a:ext cx="2590800" cy="923330"/>
          </a:xfrm>
          <a:prstGeom prst="rect">
            <a:avLst/>
          </a:prstGeom>
          <a:noFill/>
        </p:spPr>
        <p:txBody>
          <a:bodyPr wrap="square">
            <a:spAutoFit/>
          </a:bodyPr>
          <a:lstStyle/>
          <a:p>
            <a:r>
              <a:rPr lang="nl-NL">
                <a:solidFill>
                  <a:srgbClr val="000000"/>
                </a:solidFill>
                <a:latin typeface="Calibri" panose="020F0502020204030204" pitchFamily="34" charset="0"/>
                <a:cs typeface="Times New Roman" panose="02020603050405020304" pitchFamily="18" charset="0"/>
              </a:rPr>
              <a:t>Het overheidsoptreden moet noodzakelijk zijn en bij het probleem passen</a:t>
            </a:r>
            <a:endParaRPr lang="nl-NL"/>
          </a:p>
        </p:txBody>
      </p:sp>
      <p:sp>
        <p:nvSpPr>
          <p:cNvPr id="10" name="Текстово поле 11">
            <a:extLst>
              <a:ext uri="{FF2B5EF4-FFF2-40B4-BE49-F238E27FC236}">
                <a16:creationId xmlns:a16="http://schemas.microsoft.com/office/drawing/2014/main" id="{1DBAF7D4-209B-46A5-B73B-2A594DF14AA3}"/>
              </a:ext>
            </a:extLst>
          </p:cNvPr>
          <p:cNvSpPr txBox="1"/>
          <p:nvPr/>
        </p:nvSpPr>
        <p:spPr>
          <a:xfrm>
            <a:off x="8610600" y="381000"/>
            <a:ext cx="301686" cy="369332"/>
          </a:xfrm>
          <a:prstGeom prst="rect">
            <a:avLst/>
          </a:prstGeom>
          <a:noFill/>
        </p:spPr>
        <p:txBody>
          <a:bodyPr wrap="none" rtlCol="0">
            <a:spAutoFit/>
          </a:bodyPr>
          <a:lstStyle/>
          <a:p>
            <a:r>
              <a:rPr lang="nl-NL" b="1">
                <a:solidFill>
                  <a:schemeClr val="accent3">
                    <a:lumMod val="75000"/>
                  </a:schemeClr>
                </a:solidFill>
              </a:rPr>
              <a:t>1</a:t>
            </a:r>
          </a:p>
        </p:txBody>
      </p:sp>
    </p:spTree>
    <p:extLst>
      <p:ext uri="{BB962C8B-B14F-4D97-AF65-F5344CB8AC3E}">
        <p14:creationId xmlns:p14="http://schemas.microsoft.com/office/powerpoint/2010/main" val="176540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4"/>
                                        </p:tgtEl>
                                        <p:attrNameLst>
                                          <p:attrName>style.visibility</p:attrName>
                                        </p:attrNameLst>
                                      </p:cBhvr>
                                      <p:to>
                                        <p:strVal val="visible"/>
                                      </p:to>
                                    </p:set>
                                    <p:animEffect transition="in" filter="box(out)">
                                      <p:cBhvr>
                                        <p:cTn id="7" dur="700"/>
                                        <p:tgtEl>
                                          <p:spTgt spid="34"/>
                                        </p:tgtEl>
                                      </p:cBhvr>
                                    </p:animEffect>
                                  </p:childTnLst>
                                </p:cTn>
                              </p:par>
                            </p:childTnLst>
                          </p:cTn>
                        </p:par>
                        <p:par>
                          <p:cTn id="8" fill="hold">
                            <p:stCondLst>
                              <p:cond delay="700"/>
                            </p:stCondLst>
                            <p:childTnLst>
                              <p:par>
                                <p:cTn id="9" presetID="22" presetClass="entr" presetSubtype="1" fill="hold" grpId="0" nodeType="afterEffect">
                                  <p:stCondLst>
                                    <p:cond delay="0"/>
                                  </p:stCondLst>
                                  <p:iterate>
                                    <p:tmAbs val="0"/>
                                  </p:iterate>
                                  <p:childTnLst>
                                    <p:set>
                                      <p:cBhvr>
                                        <p:cTn id="10" fill="hold"/>
                                        <p:tgtEl>
                                          <p:spTgt spid="35"/>
                                        </p:tgtEl>
                                        <p:attrNameLst>
                                          <p:attrName>style.visibility</p:attrName>
                                        </p:attrNameLst>
                                      </p:cBhvr>
                                      <p:to>
                                        <p:strVal val="visible"/>
                                      </p:to>
                                    </p:set>
                                    <p:animEffect transition="in" filter="wipe(up)">
                                      <p:cBhvr>
                                        <p:cTn id="11" dur="6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dvAuto="0"/>
      <p:bldP spid="35" grpId="0" animBg="1" advAuto="0"/>
      <p:bldP spid="39"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noProof="0" dirty="0"/>
              <a:t>Inleiding (3)</a:t>
            </a:r>
          </a:p>
        </p:txBody>
      </p:sp>
      <p:sp>
        <p:nvSpPr>
          <p:cNvPr id="6" name="Slide Number Placeholder 5"/>
          <p:cNvSpPr>
            <a:spLocks noGrp="1"/>
          </p:cNvSpPr>
          <p:nvPr>
            <p:ph type="sldNum" sz="quarter" idx="12"/>
          </p:nvPr>
        </p:nvSpPr>
        <p:spPr/>
        <p:txBody>
          <a:bodyPr/>
          <a:lstStyle/>
          <a:p>
            <a:fld id="{CB318F78-A315-46C9-8B3F-2431B4397D31}" type="slidenum">
              <a:rPr lang="en-US" smtClean="0"/>
              <a:t>6</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extLst>
              <p:ext uri="{D42A27DB-BD31-4B8C-83A1-F6EECF244321}">
                <p14:modId xmlns:p14="http://schemas.microsoft.com/office/powerpoint/2010/main" val="1020401744"/>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2. Radicalisering</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770B1"/>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2843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Europese</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Commissie</a:t>
            </a:r>
            <a:endPar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5" name="Tijdelijke aanduiding voor inhoud 4">
            <a:extLst>
              <a:ext uri="{FF2B5EF4-FFF2-40B4-BE49-F238E27FC236}">
                <a16:creationId xmlns:a16="http://schemas.microsoft.com/office/drawing/2014/main" id="{355941A8-72DC-4A7D-8A62-7887AF3BF87F}"/>
              </a:ext>
            </a:extLst>
          </p:cNvPr>
          <p:cNvSpPr>
            <a:spLocks noGrp="1"/>
          </p:cNvSpPr>
          <p:nvPr>
            <p:ph idx="1"/>
          </p:nvPr>
        </p:nvSpPr>
        <p:spPr/>
        <p:txBody>
          <a:bodyPr/>
          <a:lstStyle/>
          <a:p>
            <a:endParaRPr lang="nl-NL"/>
          </a:p>
        </p:txBody>
      </p:sp>
      <p:sp>
        <p:nvSpPr>
          <p:cNvPr id="10" name="Tijdelijke aanduiding voor inhoud 4">
            <a:extLst>
              <a:ext uri="{FF2B5EF4-FFF2-40B4-BE49-F238E27FC236}">
                <a16:creationId xmlns:a16="http://schemas.microsoft.com/office/drawing/2014/main" id="{BF15D397-FEF3-406D-9A9D-4318952F8D0B}"/>
              </a:ext>
            </a:extLst>
          </p:cNvPr>
          <p:cNvSpPr txBox="1">
            <a:spLocks/>
          </p:cNvSpPr>
          <p:nvPr/>
        </p:nvSpPr>
        <p:spPr>
          <a:xfrm>
            <a:off x="685800" y="2286000"/>
            <a:ext cx="7772400" cy="33527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t" latinLnBrk="0" hangingPunct="1">
              <a:lnSpc>
                <a:spcPct val="100000"/>
              </a:lnSpc>
              <a:spcBef>
                <a:spcPts val="0"/>
              </a:spcBef>
              <a:spcAft>
                <a:spcPts val="600"/>
              </a:spcAft>
              <a:buClrTx/>
              <a:buSzTx/>
              <a:buFont typeface="Arial" pitchFamily="34" charset="0"/>
              <a:buNone/>
              <a:tabLst/>
              <a:defRPr/>
            </a:pP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 volgende definitie van radicalisering is van de</a:t>
            </a:r>
            <a:b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Europese Commissie (2020) en wordt binnen deze workshop gebruikt</a:t>
            </a: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a:t>
            </a:r>
            <a:r>
              <a:rPr kumimoji="0" lang="nl-NL" sz="11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gefaseerd en complex proces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waarin een individu of een groep</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radicale ideologie of overtuiging omarmt</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die geweld accepteert, gebruikt of door de vingers ziet [ ]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om een specifiek politiek of ideologisch doel te bereiken.”</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extLst>
              <p:ext uri="{D42A27DB-BD31-4B8C-83A1-F6EECF244321}">
                <p14:modId xmlns:p14="http://schemas.microsoft.com/office/powerpoint/2010/main" val="617551452"/>
              </p:ext>
            </p:extLst>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361951" y="4395069"/>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dirty="0">
                <a:ln>
                  <a:noFill/>
                </a:ln>
                <a:solidFill>
                  <a:srgbClr val="6BB1C9">
                    <a:lumMod val="60000"/>
                    <a:lumOff val="40000"/>
                  </a:srgbClr>
                </a:solidFill>
                <a:effectLst/>
                <a:uLnTx/>
                <a:uFillTx/>
                <a:latin typeface="Calibri"/>
                <a:ea typeface="+mn-ea"/>
                <a:cs typeface="+mn-cs"/>
              </a:rPr>
              <a:t>Bron: NCTV</a:t>
            </a:r>
          </a:p>
        </p:txBody>
      </p:sp>
      <p:sp>
        <p:nvSpPr>
          <p:cNvPr id="5" name="Tekstvak 4">
            <a:extLst>
              <a:ext uri="{FF2B5EF4-FFF2-40B4-BE49-F238E27FC236}">
                <a16:creationId xmlns:a16="http://schemas.microsoft.com/office/drawing/2014/main" id="{E9307713-B7F4-4AC8-B93C-6D59ADB5244B}"/>
              </a:ext>
            </a:extLst>
          </p:cNvPr>
          <p:cNvSpPr txBox="1"/>
          <p:nvPr/>
        </p:nvSpPr>
        <p:spPr>
          <a:xfrm>
            <a:off x="65808" y="5092783"/>
            <a:ext cx="23725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Buitenparlementaire, maar legale acties om ideologische doelen te bereiken (Van den Bos, 2019)</a:t>
            </a:r>
          </a:p>
        </p:txBody>
      </p:sp>
      <p:cxnSp>
        <p:nvCxnSpPr>
          <p:cNvPr id="11" name="Rechte verbindingslijn 10">
            <a:extLst>
              <a:ext uri="{FF2B5EF4-FFF2-40B4-BE49-F238E27FC236}">
                <a16:creationId xmlns:a16="http://schemas.microsoft.com/office/drawing/2014/main" id="{2317F71F-2F61-42FE-B3D0-2DCD038F4DE4}"/>
              </a:ext>
            </a:extLst>
          </p:cNvPr>
          <p:cNvCxnSpPr>
            <a:cxnSpLocks/>
            <a:endCxn id="5" idx="0"/>
          </p:cNvCxnSpPr>
          <p:nvPr/>
        </p:nvCxnSpPr>
        <p:spPr>
          <a:xfrm flipH="1">
            <a:off x="1252104" y="4419600"/>
            <a:ext cx="195698"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Rechte verbindingslijn 11">
            <a:extLst>
              <a:ext uri="{FF2B5EF4-FFF2-40B4-BE49-F238E27FC236}">
                <a16:creationId xmlns:a16="http://schemas.microsoft.com/office/drawing/2014/main" id="{79AD64E0-684B-4DFA-BCCD-509B21BA7181}"/>
              </a:ext>
            </a:extLst>
          </p:cNvPr>
          <p:cNvCxnSpPr>
            <a:cxnSpLocks/>
          </p:cNvCxnSpPr>
          <p:nvPr/>
        </p:nvCxnSpPr>
        <p:spPr>
          <a:xfrm>
            <a:off x="2302886" y="3030278"/>
            <a:ext cx="1199720" cy="286004"/>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Rechte verbindingslijn 12">
            <a:extLst>
              <a:ext uri="{FF2B5EF4-FFF2-40B4-BE49-F238E27FC236}">
                <a16:creationId xmlns:a16="http://schemas.microsoft.com/office/drawing/2014/main" id="{C8F5D85B-8914-4707-BB3A-E0A4F219391F}"/>
              </a:ext>
            </a:extLst>
          </p:cNvPr>
          <p:cNvCxnSpPr/>
          <p:nvPr/>
        </p:nvCxnSpPr>
        <p:spPr>
          <a:xfrm flipH="1">
            <a:off x="5837960" y="2548301"/>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Rechte verbindingslijn 13">
            <a:extLst>
              <a:ext uri="{FF2B5EF4-FFF2-40B4-BE49-F238E27FC236}">
                <a16:creationId xmlns:a16="http://schemas.microsoft.com/office/drawing/2014/main" id="{F39500A0-13B7-49FC-9437-E13E05B66D31}"/>
              </a:ext>
            </a:extLst>
          </p:cNvPr>
          <p:cNvCxnSpPr>
            <a:cxnSpLocks/>
          </p:cNvCxnSpPr>
          <p:nvPr/>
        </p:nvCxnSpPr>
        <p:spPr>
          <a:xfrm flipV="1">
            <a:off x="7696200" y="4359099"/>
            <a:ext cx="0" cy="358739"/>
          </a:xfrm>
          <a:prstGeom prst="line">
            <a:avLst/>
          </a:prstGeom>
        </p:spPr>
        <p:style>
          <a:lnRef idx="2">
            <a:schemeClr val="accent4"/>
          </a:lnRef>
          <a:fillRef idx="0">
            <a:schemeClr val="accent4"/>
          </a:fillRef>
          <a:effectRef idx="1">
            <a:schemeClr val="accent4"/>
          </a:effectRef>
          <a:fontRef idx="minor">
            <a:schemeClr val="tx1"/>
          </a:fontRef>
        </p:style>
      </p:cxnSp>
      <p:sp>
        <p:nvSpPr>
          <p:cNvPr id="17" name="Tekstvak 16">
            <a:extLst>
              <a:ext uri="{FF2B5EF4-FFF2-40B4-BE49-F238E27FC236}">
                <a16:creationId xmlns:a16="http://schemas.microsoft.com/office/drawing/2014/main" id="{E9FE14CF-FDAC-4163-8EE7-BDDDD53432F4}"/>
              </a:ext>
            </a:extLst>
          </p:cNvPr>
          <p:cNvSpPr txBox="1"/>
          <p:nvPr/>
        </p:nvSpPr>
        <p:spPr>
          <a:xfrm>
            <a:off x="461529" y="2313623"/>
            <a:ext cx="284451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maar zonder geweld te gebruiken (Van den Bos, 2019)</a:t>
            </a:r>
          </a:p>
        </p:txBody>
      </p:sp>
      <p:sp>
        <p:nvSpPr>
          <p:cNvPr id="18" name="Tekstvak 17">
            <a:extLst>
              <a:ext uri="{FF2B5EF4-FFF2-40B4-BE49-F238E27FC236}">
                <a16:creationId xmlns:a16="http://schemas.microsoft.com/office/drawing/2014/main" id="{689BDF28-CDC0-437C-A2E3-35960323B4E9}"/>
              </a:ext>
            </a:extLst>
          </p:cNvPr>
          <p:cNvSpPr txBox="1"/>
          <p:nvPr/>
        </p:nvSpPr>
        <p:spPr>
          <a:xfrm>
            <a:off x="6191247" y="2239539"/>
            <a:ext cx="26479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waarbij geweld wordt gebruikt (Van den Bos, 2019)</a:t>
            </a:r>
          </a:p>
        </p:txBody>
      </p:sp>
      <p:sp>
        <p:nvSpPr>
          <p:cNvPr id="19" name="Tekstvak 18">
            <a:extLst>
              <a:ext uri="{FF2B5EF4-FFF2-40B4-BE49-F238E27FC236}">
                <a16:creationId xmlns:a16="http://schemas.microsoft.com/office/drawing/2014/main" id="{EC925BEA-2418-4DE9-8E18-6F7A9A575058}"/>
              </a:ext>
            </a:extLst>
          </p:cNvPr>
          <p:cNvSpPr txBox="1"/>
          <p:nvPr/>
        </p:nvSpPr>
        <p:spPr>
          <a:xfrm>
            <a:off x="5789468" y="4717838"/>
            <a:ext cx="338570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uit ideologische motieven dreigen met, voorbereiden of plegen van op mensen gericht ernstig geweld, dan wel daden gericht op het aanrichten van maatschappij-ontwrichtende schade met als doel om maatschappelijke veranderingen te bewerkstelligen, de bevolking ernstige vrees aan te jagen of politieke besluitvorming te beïnvloeden (Van den Bos, 2019)</a:t>
            </a:r>
          </a:p>
        </p:txBody>
      </p:sp>
      <p:sp>
        <p:nvSpPr>
          <p:cNvPr id="15" name="Текстово поле 8">
            <a:extLst>
              <a:ext uri="{FF2B5EF4-FFF2-40B4-BE49-F238E27FC236}">
                <a16:creationId xmlns:a16="http://schemas.microsoft.com/office/drawing/2014/main" id="{649A37CD-EF80-4D41-AA52-B5327B349D3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dirty="0">
                <a:ln>
                  <a:noFill/>
                </a:ln>
                <a:solidFill>
                  <a:srgbClr val="6BB1C9">
                    <a:lumMod val="75000"/>
                  </a:srgbClr>
                </a:solidFill>
                <a:effectLst/>
                <a:uLnTx/>
                <a:uFillTx/>
                <a:latin typeface="Calibri"/>
                <a:ea typeface="+mn-ea"/>
                <a:cs typeface="+mn-cs"/>
              </a:rPr>
              <a:t>2</a:t>
            </a:r>
          </a:p>
        </p:txBody>
      </p:sp>
    </p:spTree>
    <p:extLst>
      <p:ext uri="{BB962C8B-B14F-4D97-AF65-F5344CB8AC3E}">
        <p14:creationId xmlns:p14="http://schemas.microsoft.com/office/powerpoint/2010/main" val="3810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5"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Bron: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4" name="Tijdelijke aanduiding voor inhoud 2">
            <a:extLst>
              <a:ext uri="{FF2B5EF4-FFF2-40B4-BE49-F238E27FC236}">
                <a16:creationId xmlns:a16="http://schemas.microsoft.com/office/drawing/2014/main" id="{23F00CB4-31F9-4CA5-A97C-B0E3D9CB2B71}"/>
              </a:ext>
            </a:extLst>
          </p:cNvPr>
          <p:cNvGraphicFramePr>
            <a:graphicFrameLocks noGrp="1"/>
          </p:cNvGraphicFramePr>
          <p:nvPr>
            <p:ph idx="1"/>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Текстово поле 8">
            <a:extLst>
              <a:ext uri="{FF2B5EF4-FFF2-40B4-BE49-F238E27FC236}">
                <a16:creationId xmlns:a16="http://schemas.microsoft.com/office/drawing/2014/main" id="{3CDB1FF2-883D-41D1-9809-6434459F8352}"/>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3295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0" grpId="0" animBg="1"/>
    </p:bldLst>
  </p:timing>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8091</TotalTime>
  <Words>7020</Words>
  <Application>Microsoft Office PowerPoint</Application>
  <PresentationFormat>Diavoorstelling (4:3)</PresentationFormat>
  <Paragraphs>690</Paragraphs>
  <Slides>37</Slides>
  <Notes>37</Notes>
  <HiddenSlides>0</HiddenSlides>
  <MMClips>4</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37</vt:i4>
      </vt:variant>
    </vt:vector>
  </HeadingPairs>
  <TitlesOfParts>
    <vt:vector size="50" baseType="lpstr">
      <vt:lpstr>Akko W01 Regular</vt:lpstr>
      <vt:lpstr>Arial</vt:lpstr>
      <vt:lpstr>Avenir Roman</vt:lpstr>
      <vt:lpstr>Bellota Regular</vt:lpstr>
      <vt:lpstr>Calibri</vt:lpstr>
      <vt:lpstr>Ink Free</vt:lpstr>
      <vt:lpstr>Open Sans</vt:lpstr>
      <vt:lpstr>OpenSansRegular</vt:lpstr>
      <vt:lpstr>Roboto</vt:lpstr>
      <vt:lpstr>TimesDigitalW04-Regular</vt:lpstr>
      <vt:lpstr>var(--font-family-titles)</vt:lpstr>
      <vt:lpstr>Verdana</vt:lpstr>
      <vt:lpstr>1_Office Theme</vt:lpstr>
      <vt:lpstr>Proportionele overheidsreactie</vt:lpstr>
      <vt:lpstr>PowerPoint-presentatie</vt:lpstr>
      <vt:lpstr>Programma</vt:lpstr>
      <vt:lpstr>1. Inleiding</vt:lpstr>
      <vt:lpstr>PowerPoint-presentatie</vt:lpstr>
      <vt:lpstr>Inleiding (3)</vt:lpstr>
      <vt:lpstr>2. Radicalisering</vt:lpstr>
      <vt:lpstr>Verwante begrippen</vt:lpstr>
      <vt:lpstr>Verwante begrippen</vt:lpstr>
      <vt:lpstr>2. Verwante begrippen</vt:lpstr>
      <vt:lpstr>Verschillende ideologieën</vt:lpstr>
      <vt:lpstr>Verschillende ideologieën</vt:lpstr>
      <vt:lpstr>Fases van Radicalisering (1)</vt:lpstr>
      <vt:lpstr>Fases van Radicalisering (2)</vt:lpstr>
      <vt:lpstr>Gefaseerd proces</vt:lpstr>
      <vt:lpstr>Mogelijke signalen van radicalisering</vt:lpstr>
      <vt:lpstr>Mogelijke oorzaken</vt:lpstr>
      <vt:lpstr>Mogelijke oorzaken</vt:lpstr>
      <vt:lpstr>Causale factoren</vt:lpstr>
      <vt:lpstr>Push, Pull en Persoonlijke factoren</vt:lpstr>
      <vt:lpstr>Triggerfactormodel</vt:lpstr>
      <vt:lpstr>Vier types geradicaliseerden</vt:lpstr>
      <vt:lpstr>PowerPoint-presentatie</vt:lpstr>
      <vt:lpstr>Overheidsoptreden en radicalisering</vt:lpstr>
      <vt:lpstr>Effect overheidsreactie op terrorisme</vt:lpstr>
      <vt:lpstr>Probleem overreactie</vt:lpstr>
      <vt:lpstr>Proportionele overheidsreactie –scenario 1</vt:lpstr>
      <vt:lpstr>PowerPoint-presentatie</vt:lpstr>
      <vt:lpstr>Proportionele overheidsreactie – scenario 2 </vt:lpstr>
      <vt:lpstr>PowerPoint-presentatie</vt:lpstr>
      <vt:lpstr>6. Proportionele overheidsreactie – scenario 3 </vt:lpstr>
      <vt:lpstr>PowerPoint-presentatie</vt:lpstr>
      <vt:lpstr>Best practices voor preventie</vt:lpstr>
      <vt:lpstr>Best practices voor preventie</vt:lpstr>
      <vt:lpstr>Feedback</vt:lpstr>
      <vt:lpstr>Conclusie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Ivan</dc:creator>
  <cp:lastModifiedBy>C. Onderdelinden</cp:lastModifiedBy>
  <cp:revision>512</cp:revision>
  <dcterms:created xsi:type="dcterms:W3CDTF">2019-11-19T08:31:20Z</dcterms:created>
  <dcterms:modified xsi:type="dcterms:W3CDTF">2021-08-19T13:23:39Z</dcterms:modified>
</cp:coreProperties>
</file>