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7"/>
  </p:notesMasterIdLst>
  <p:handoutMasterIdLst>
    <p:handoutMasterId r:id="rId38"/>
  </p:handoutMasterIdLst>
  <p:sldIdLst>
    <p:sldId id="266" r:id="rId2"/>
    <p:sldId id="275" r:id="rId3"/>
    <p:sldId id="273" r:id="rId4"/>
    <p:sldId id="267" r:id="rId5"/>
    <p:sldId id="276" r:id="rId6"/>
    <p:sldId id="277" r:id="rId7"/>
    <p:sldId id="278" r:id="rId8"/>
    <p:sldId id="279" r:id="rId9"/>
    <p:sldId id="280" r:id="rId10"/>
    <p:sldId id="281" r:id="rId11"/>
    <p:sldId id="282" r:id="rId12"/>
    <p:sldId id="283" r:id="rId13"/>
    <p:sldId id="284" r:id="rId14"/>
    <p:sldId id="285" r:id="rId15"/>
    <p:sldId id="286" r:id="rId16"/>
    <p:sldId id="287" r:id="rId17"/>
    <p:sldId id="436" r:id="rId18"/>
    <p:sldId id="408" r:id="rId19"/>
    <p:sldId id="422" r:id="rId20"/>
    <p:sldId id="431" r:id="rId21"/>
    <p:sldId id="417" r:id="rId22"/>
    <p:sldId id="411" r:id="rId23"/>
    <p:sldId id="414" r:id="rId24"/>
    <p:sldId id="419" r:id="rId25"/>
    <p:sldId id="421" r:id="rId26"/>
    <p:sldId id="413" r:id="rId27"/>
    <p:sldId id="423" r:id="rId28"/>
    <p:sldId id="432" r:id="rId29"/>
    <p:sldId id="433" r:id="rId30"/>
    <p:sldId id="428" r:id="rId31"/>
    <p:sldId id="434" r:id="rId32"/>
    <p:sldId id="382" r:id="rId33"/>
    <p:sldId id="435" r:id="rId34"/>
    <p:sldId id="301" r:id="rId35"/>
    <p:sldId id="26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092"/>
    <a:srgbClr val="0BA7DF"/>
    <a:srgbClr val="CC0099"/>
    <a:srgbClr val="FF6600"/>
    <a:srgbClr val="CC3399"/>
    <a:srgbClr val="006600"/>
    <a:srgbClr val="0770B1"/>
    <a:srgbClr val="26687C"/>
    <a:srgbClr val="EB95A3"/>
    <a:srgbClr val="006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77203" autoAdjust="0"/>
  </p:normalViewPr>
  <p:slideViewPr>
    <p:cSldViewPr>
      <p:cViewPr varScale="1">
        <p:scale>
          <a:sx n="84" d="100"/>
          <a:sy n="84" d="100"/>
        </p:scale>
        <p:origin x="2442"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bg-BG" dirty="0"/>
            <a:t>7 тематични обучения</a:t>
          </a:r>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bg-BG" dirty="0"/>
            <a:t>Изграждане на личностен капацитет</a:t>
          </a:r>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dirty="0"/>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bg-BG" dirty="0"/>
            <a:t>Коучинг и родителство</a:t>
          </a:r>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dirty="0"/>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bg-BG" dirty="0"/>
            <a:t>Критично мислене</a:t>
          </a:r>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dirty="0"/>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bg-BG" dirty="0"/>
            <a:t>Изграждане на капацитет на общността</a:t>
          </a:r>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dirty="0"/>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bg-BG" dirty="0"/>
            <a:t>Реакция на държавата</a:t>
          </a:r>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dirty="0"/>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bg-BG" dirty="0"/>
            <a:t>Управление на гнева</a:t>
          </a:r>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dirty="0"/>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bg-BG" dirty="0"/>
            <a:t>Наративи и културно осъзнаване</a:t>
          </a:r>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dirty="0"/>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bg-BG" dirty="0"/>
            <a:t>Дебат и симулация</a:t>
          </a:r>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dirty="0"/>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bg-BG" dirty="0"/>
            <a:t>Разрешаване на конфликти</a:t>
          </a:r>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dirty="0"/>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bg-BG" dirty="0"/>
            <a:t>Пропорционален отговор</a:t>
          </a:r>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dirty="0"/>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bg-BG" sz="2000" dirty="0"/>
            <a:t>Радикализация</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bg-BG" sz="2000" noProof="0" dirty="0"/>
            <a:t>Политически</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bg-BG" sz="2000" noProof="0" dirty="0"/>
            <a:t>Социологически</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bg-BG" sz="2000" noProof="0" dirty="0"/>
            <a:t>Психологически</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bg-BG" sz="2000" noProof="0" dirty="0"/>
            <a:t>Икономически</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93254" custLinFactNeighborX="4595"/>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287812" custRadScaleRad="100342" custRadScaleInc="8378">
        <dgm:presLayoutVars>
          <dgm:bulletEnabled val="1"/>
        </dgm:presLayoutVars>
      </dgm:prSet>
      <dgm:spPr/>
    </dgm:pt>
    <dgm:pt modelId="{9DBFBB1B-8F22-4AC1-8905-FBFC046628A4}" type="pres">
      <dgm:prSet presAssocID="{CD9C708B-58E3-4D71-9534-778751C759C1}" presName="parTrans" presStyleLbl="sibTrans2D1" presStyleIdx="1" presStyleCnt="4" custAng="10800000" custLinFactNeighborX="-595"/>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72307" custRadScaleRad="245589" custRadScaleInc="-1378">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94805" custRadScaleRad="100412" custRadScaleInc="-11548">
        <dgm:presLayoutVars>
          <dgm:bulletEnabled val="1"/>
        </dgm:presLayoutVars>
      </dgm:prSet>
      <dgm:spPr/>
    </dgm:pt>
    <dgm:pt modelId="{BE09E87E-DE5B-4544-AF43-DF28B9B7894E}" type="pres">
      <dgm:prSet presAssocID="{DBE1F64C-6584-4D64-99F5-CF94DAB0E7EC}" presName="parTrans" presStyleLbl="sibTrans2D1" presStyleIdx="3" presStyleCnt="4" custAng="10634515" custLinFactNeighborX="-8811" custLinFactNeighborY="-406"/>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88254" custScaleY="103258" custRadScaleRad="244069" custRadScaleInc="780">
        <dgm:presLayoutVars>
          <dgm:bulletEnabled val="1"/>
        </dgm:presLayoutVars>
      </dgm:prSet>
      <dgm:spPr/>
    </dgm:pt>
  </dgm:ptLst>
  <dgm:cxnLst>
    <dgm:cxn modelId="{1A25D30B-DC3B-45C0-904B-387F3FB47CD8}" type="presOf" srcId="{05EEC615-9A61-4237-A5AA-6B7E7A55B778}" destId="{4FEB0E7D-D201-4830-89D0-018947637ED2}" srcOrd="0" destOrd="0" presId="urn:microsoft.com/office/officeart/2005/8/layout/radial5"/>
    <dgm:cxn modelId="{9C897213-15F0-4A2B-9F36-12D1D9F4E2B1}" type="presOf" srcId="{0019870D-D709-431C-A5CD-0AB29D834FAD}" destId="{19CF4C96-FCA5-482F-AA95-D9589F411D24}" srcOrd="0" destOrd="0" presId="urn:microsoft.com/office/officeart/2005/8/layout/radial5"/>
    <dgm:cxn modelId="{85F61319-3D4D-46E3-8D9E-ED68CBBCBE7A}" srcId="{6C79EB20-E82E-49D9-8D82-F13003406BF0}" destId="{0019870D-D709-431C-A5CD-0AB29D834FAD}" srcOrd="0" destOrd="0" parTransId="{9D9CD9B6-C15D-48EC-86FF-6106570208EE}" sibTransId="{7A9D0C9F-EF45-4970-B420-57A987BB1EC8}"/>
    <dgm:cxn modelId="{37728228-2E1D-4F2B-AECE-E26EF9B13299}" srcId="{0019870D-D709-431C-A5CD-0AB29D834FAD}" destId="{C65B56B4-B62F-4B0E-B6A9-B3C1D786CDAA}" srcOrd="3" destOrd="0" parTransId="{DBE1F64C-6584-4D64-99F5-CF94DAB0E7EC}" sibTransId="{64C7320F-68A3-4E23-93FD-71E810D6B7F5}"/>
    <dgm:cxn modelId="{F1BE292A-B66B-4DBE-916E-B988367C7FD4}" type="presOf" srcId="{6C79EB20-E82E-49D9-8D82-F13003406BF0}" destId="{0F9C34CC-C8E7-4DAD-9B8B-4AE428EE8083}" srcOrd="0" destOrd="0" presId="urn:microsoft.com/office/officeart/2005/8/layout/radial5"/>
    <dgm:cxn modelId="{07F3D93C-E12A-4C11-BAFF-8E2CB9E37017}" type="presOf" srcId="{DBE1F64C-6584-4D64-99F5-CF94DAB0E7EC}" destId="{837E24A5-9D6F-46CD-B77C-8B03BE965FCF}" srcOrd="1"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66D04F43-AF4E-4FB1-B8AD-1ED6F261749C}" type="presOf" srcId="{2E18562A-990A-47EE-BC3E-9E292F9CE2F9}" destId="{6B1EB70A-A85E-436C-81D5-1DA2E2E37DE4}" srcOrd="1" destOrd="0" presId="urn:microsoft.com/office/officeart/2005/8/layout/radial5"/>
    <dgm:cxn modelId="{A6185B68-9124-4E99-809F-E56A50FA754E}" type="presOf" srcId="{C65B56B4-B62F-4B0E-B6A9-B3C1D786CDAA}" destId="{F84927B7-6CB1-4D3E-9D95-5B7DC191615F}" srcOrd="0" destOrd="0" presId="urn:microsoft.com/office/officeart/2005/8/layout/radial5"/>
    <dgm:cxn modelId="{45739D70-9571-4E46-AEB5-EF20C1AE954E}" type="presOf" srcId="{CD9C708B-58E3-4D71-9534-778751C759C1}" destId="{9DBFBB1B-8F22-4AC1-8905-FBFC046628A4}" srcOrd="0" destOrd="0" presId="urn:microsoft.com/office/officeart/2005/8/layout/radial5"/>
    <dgm:cxn modelId="{E5642872-0A10-4F71-9786-5026C66177BE}" type="presOf" srcId="{CD9C708B-58E3-4D71-9534-778751C759C1}" destId="{9F53C05F-F294-4AB1-AABA-29A1013C7EA2}" srcOrd="1"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D582F078-9945-42A4-B69E-E83693A28F26}" type="presOf" srcId="{2E18562A-990A-47EE-BC3E-9E292F9CE2F9}" destId="{B99F13FB-8399-4B5F-B920-BCD02B325D3B}" srcOrd="0" destOrd="0" presId="urn:microsoft.com/office/officeart/2005/8/layout/radial5"/>
    <dgm:cxn modelId="{30A07482-7F6D-4F13-AEF5-3A81F3B1CFDA}" srcId="{0019870D-D709-431C-A5CD-0AB29D834FAD}" destId="{AB5F85E6-7386-4877-806D-DB2CB86BF27F}" srcOrd="1" destOrd="0" parTransId="{CD9C708B-58E3-4D71-9534-778751C759C1}" sibTransId="{47AD3C75-9961-4A8E-A25A-12E4C8940789}"/>
    <dgm:cxn modelId="{ED47C2B1-82CF-4F7C-A3F2-3D8A710525F7}" type="presOf" srcId="{AB5F85E6-7386-4877-806D-DB2CB86BF27F}" destId="{E4815B6F-EA47-4FEE-A4D6-AE6BA3500709}" srcOrd="0" destOrd="0" presId="urn:microsoft.com/office/officeart/2005/8/layout/radial5"/>
    <dgm:cxn modelId="{74DBA4C0-87B7-4E58-9FD9-01A339669723}" type="presOf" srcId="{44BFE570-0B95-48E6-93BA-02BAAFA5A905}" destId="{690E5B1A-E080-431E-98E7-AE379433B9F4}" srcOrd="1" destOrd="0" presId="urn:microsoft.com/office/officeart/2005/8/layout/radial5"/>
    <dgm:cxn modelId="{09341BDA-7139-4E40-9BA8-BCCB31EE9F3F}" type="presOf" srcId="{47042899-BF93-4892-BD6B-CF740A405FE2}" destId="{E449E10B-F278-4CC5-ABEF-67AC4FA19542}" srcOrd="0" destOrd="0" presId="urn:microsoft.com/office/officeart/2005/8/layout/radial5"/>
    <dgm:cxn modelId="{4C0AD2DE-6DF2-4531-8FCE-0434F127989A}" type="presOf" srcId="{DBE1F64C-6584-4D64-99F5-CF94DAB0E7EC}" destId="{BE09E87E-DE5B-4544-AF43-DF28B9B7894E}" srcOrd="0" destOrd="0" presId="urn:microsoft.com/office/officeart/2005/8/layout/radial5"/>
    <dgm:cxn modelId="{8EC742ED-8C83-4EF2-954C-C2636FBA593F}" type="presOf" srcId="{44BFE570-0B95-48E6-93BA-02BAAFA5A905}" destId="{CF8B6F7C-A46D-4351-AF7A-1B3C9BDD7911}" srcOrd="0" destOrd="0" presId="urn:microsoft.com/office/officeart/2005/8/layout/radial5"/>
    <dgm:cxn modelId="{0FAE2343-1395-46D4-BECB-A7C4B9BEBC39}" type="presParOf" srcId="{0F9C34CC-C8E7-4DAD-9B8B-4AE428EE8083}" destId="{19CF4C96-FCA5-482F-AA95-D9589F411D24}" srcOrd="0" destOrd="0" presId="urn:microsoft.com/office/officeart/2005/8/layout/radial5"/>
    <dgm:cxn modelId="{26777CC5-6811-4E15-8787-7BA16568BE36}" type="presParOf" srcId="{0F9C34CC-C8E7-4DAD-9B8B-4AE428EE8083}" destId="{CF8B6F7C-A46D-4351-AF7A-1B3C9BDD7911}" srcOrd="1" destOrd="0" presId="urn:microsoft.com/office/officeart/2005/8/layout/radial5"/>
    <dgm:cxn modelId="{479714E9-F1D2-45B0-8623-E11D8EDA08D9}" type="presParOf" srcId="{CF8B6F7C-A46D-4351-AF7A-1B3C9BDD7911}" destId="{690E5B1A-E080-431E-98E7-AE379433B9F4}" srcOrd="0" destOrd="0" presId="urn:microsoft.com/office/officeart/2005/8/layout/radial5"/>
    <dgm:cxn modelId="{E1B46D8B-C12E-4C1C-B4A9-3B4EFDAFC55A}" type="presParOf" srcId="{0F9C34CC-C8E7-4DAD-9B8B-4AE428EE8083}" destId="{4FEB0E7D-D201-4830-89D0-018947637ED2}" srcOrd="2" destOrd="0" presId="urn:microsoft.com/office/officeart/2005/8/layout/radial5"/>
    <dgm:cxn modelId="{15D1AA04-E2FD-4810-807A-22B204E35777}" type="presParOf" srcId="{0F9C34CC-C8E7-4DAD-9B8B-4AE428EE8083}" destId="{9DBFBB1B-8F22-4AC1-8905-FBFC046628A4}" srcOrd="3" destOrd="0" presId="urn:microsoft.com/office/officeart/2005/8/layout/radial5"/>
    <dgm:cxn modelId="{56DBB63D-EF14-4E18-9F09-6EFEA0FC2211}" type="presParOf" srcId="{9DBFBB1B-8F22-4AC1-8905-FBFC046628A4}" destId="{9F53C05F-F294-4AB1-AABA-29A1013C7EA2}" srcOrd="0" destOrd="0" presId="urn:microsoft.com/office/officeart/2005/8/layout/radial5"/>
    <dgm:cxn modelId="{11F5C8FD-D3EB-4FFE-989B-9F52D7CCF940}" type="presParOf" srcId="{0F9C34CC-C8E7-4DAD-9B8B-4AE428EE8083}" destId="{E4815B6F-EA47-4FEE-A4D6-AE6BA3500709}" srcOrd="4" destOrd="0" presId="urn:microsoft.com/office/officeart/2005/8/layout/radial5"/>
    <dgm:cxn modelId="{388C16B8-2C00-4696-A07D-F39C3CBFC032}" type="presParOf" srcId="{0F9C34CC-C8E7-4DAD-9B8B-4AE428EE8083}" destId="{B99F13FB-8399-4B5F-B920-BCD02B325D3B}" srcOrd="5" destOrd="0" presId="urn:microsoft.com/office/officeart/2005/8/layout/radial5"/>
    <dgm:cxn modelId="{CE686CE0-DAA0-4FFA-BF4C-F72D9269D281}" type="presParOf" srcId="{B99F13FB-8399-4B5F-B920-BCD02B325D3B}" destId="{6B1EB70A-A85E-436C-81D5-1DA2E2E37DE4}" srcOrd="0" destOrd="0" presId="urn:microsoft.com/office/officeart/2005/8/layout/radial5"/>
    <dgm:cxn modelId="{5F2B91AC-9B43-4E85-ACA5-20DA27A3B11D}" type="presParOf" srcId="{0F9C34CC-C8E7-4DAD-9B8B-4AE428EE8083}" destId="{E449E10B-F278-4CC5-ABEF-67AC4FA19542}" srcOrd="6" destOrd="0" presId="urn:microsoft.com/office/officeart/2005/8/layout/radial5"/>
    <dgm:cxn modelId="{FD5A819D-26C4-47B3-AA4A-721C7AAED7C4}" type="presParOf" srcId="{0F9C34CC-C8E7-4DAD-9B8B-4AE428EE8083}" destId="{BE09E87E-DE5B-4544-AF43-DF28B9B7894E}" srcOrd="7" destOrd="0" presId="urn:microsoft.com/office/officeart/2005/8/layout/radial5"/>
    <dgm:cxn modelId="{B287C2B4-3BD0-4E98-9805-C0E89D4DB8E6}" type="presParOf" srcId="{BE09E87E-DE5B-4544-AF43-DF28B9B7894E}" destId="{837E24A5-9D6F-46CD-B77C-8B03BE965FCF}" srcOrd="0" destOrd="0" presId="urn:microsoft.com/office/officeart/2005/8/layout/radial5"/>
    <dgm:cxn modelId="{A0A18252-5710-4BDB-8265-9AD5ED34D0A4}"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D4791D-F075-423C-8DD3-B93EAC77DB30}"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bg-BG"/>
        </a:p>
      </dgm:t>
    </dgm:pt>
    <dgm:pt modelId="{056AEA3F-C859-4B03-B65D-D045BFCDBC56}">
      <dgm:prSet phldrT="[Текст]"/>
      <dgm:spPr/>
      <dgm:t>
        <a:bodyPr/>
        <a:lstStyle/>
        <a:p>
          <a:r>
            <a:rPr lang="bg-BG" dirty="0"/>
            <a:t>Изтласкващи</a:t>
          </a:r>
        </a:p>
      </dgm:t>
    </dgm:pt>
    <dgm:pt modelId="{5F4D4B0E-D8FC-4C5F-99A4-7847648F1F79}" type="parTrans" cxnId="{B77118F7-E4FD-4FA2-976D-952F7AD91B87}">
      <dgm:prSet/>
      <dgm:spPr/>
      <dgm:t>
        <a:bodyPr/>
        <a:lstStyle/>
        <a:p>
          <a:endParaRPr lang="bg-BG"/>
        </a:p>
      </dgm:t>
    </dgm:pt>
    <dgm:pt modelId="{CC9A8E73-F2C5-4494-B0AA-D50A3D5E0FE2}" type="sibTrans" cxnId="{B77118F7-E4FD-4FA2-976D-952F7AD91B87}">
      <dgm:prSet/>
      <dgm:spPr/>
      <dgm:t>
        <a:bodyPr/>
        <a:lstStyle/>
        <a:p>
          <a:endParaRPr lang="bg-BG"/>
        </a:p>
      </dgm:t>
    </dgm:pt>
    <dgm:pt modelId="{46E1F92D-FB2B-4F11-B178-BE06E6DBF938}">
      <dgm:prSet phldrT="[Текст]"/>
      <dgm:spPr/>
      <dgm:t>
        <a:bodyPr/>
        <a:lstStyle/>
        <a:p>
          <a:r>
            <a:rPr lang="bg-BG" dirty="0"/>
            <a:t>Притеглящи</a:t>
          </a:r>
        </a:p>
      </dgm:t>
    </dgm:pt>
    <dgm:pt modelId="{7FDA84BE-6707-4365-8933-0DA2BCE189FF}" type="parTrans" cxnId="{4B633D66-FB91-40BF-A2FB-F01118D3CEF7}">
      <dgm:prSet/>
      <dgm:spPr/>
      <dgm:t>
        <a:bodyPr/>
        <a:lstStyle/>
        <a:p>
          <a:endParaRPr lang="bg-BG"/>
        </a:p>
      </dgm:t>
    </dgm:pt>
    <dgm:pt modelId="{F60AF644-6A3B-449C-BE2C-A0820B0208D8}" type="sibTrans" cxnId="{4B633D66-FB91-40BF-A2FB-F01118D3CEF7}">
      <dgm:prSet/>
      <dgm:spPr/>
      <dgm:t>
        <a:bodyPr/>
        <a:lstStyle/>
        <a:p>
          <a:endParaRPr lang="bg-BG"/>
        </a:p>
      </dgm:t>
    </dgm:pt>
    <dgm:pt modelId="{639B7857-B869-4EBF-942A-E72C78ED7B12}">
      <dgm:prSet phldrT="[Текст]"/>
      <dgm:spPr/>
      <dgm:t>
        <a:bodyPr/>
        <a:lstStyle/>
        <a:p>
          <a:r>
            <a:rPr lang="bg-BG" dirty="0"/>
            <a:t>Личностни</a:t>
          </a:r>
        </a:p>
      </dgm:t>
    </dgm:pt>
    <dgm:pt modelId="{7804DB9A-C242-42AD-9D71-E58DE33EC378}" type="parTrans" cxnId="{CFF428E4-BDE7-48BA-9FA2-38CFB45001B2}">
      <dgm:prSet/>
      <dgm:spPr/>
      <dgm:t>
        <a:bodyPr/>
        <a:lstStyle/>
        <a:p>
          <a:endParaRPr lang="bg-BG"/>
        </a:p>
      </dgm:t>
    </dgm:pt>
    <dgm:pt modelId="{CFF697CE-0258-4F89-9CE6-08E16E24DEE6}" type="sibTrans" cxnId="{CFF428E4-BDE7-48BA-9FA2-38CFB45001B2}">
      <dgm:prSet/>
      <dgm:spPr/>
      <dgm:t>
        <a:bodyPr/>
        <a:lstStyle/>
        <a:p>
          <a:endParaRPr lang="bg-BG"/>
        </a:p>
      </dgm:t>
    </dgm:pt>
    <dgm:pt modelId="{BF1FC551-879C-4597-8B6F-DFCA4F87D008}" type="pres">
      <dgm:prSet presAssocID="{41D4791D-F075-423C-8DD3-B93EAC77DB30}" presName="cycle" presStyleCnt="0">
        <dgm:presLayoutVars>
          <dgm:dir/>
          <dgm:resizeHandles val="exact"/>
        </dgm:presLayoutVars>
      </dgm:prSet>
      <dgm:spPr/>
    </dgm:pt>
    <dgm:pt modelId="{42C1D83E-9A41-4FD2-8E75-0C01620411E2}" type="pres">
      <dgm:prSet presAssocID="{056AEA3F-C859-4B03-B65D-D045BFCDBC56}" presName="node" presStyleLbl="node1" presStyleIdx="0" presStyleCnt="3">
        <dgm:presLayoutVars>
          <dgm:bulletEnabled val="1"/>
        </dgm:presLayoutVars>
      </dgm:prSet>
      <dgm:spPr/>
    </dgm:pt>
    <dgm:pt modelId="{7C352E58-BEF4-4156-B5BD-182D37BCC953}" type="pres">
      <dgm:prSet presAssocID="{CC9A8E73-F2C5-4494-B0AA-D50A3D5E0FE2}" presName="sibTrans" presStyleLbl="sibTrans2D1" presStyleIdx="0" presStyleCnt="3"/>
      <dgm:spPr/>
    </dgm:pt>
    <dgm:pt modelId="{EE9498D2-FE8D-4D40-8949-43F969783A63}" type="pres">
      <dgm:prSet presAssocID="{CC9A8E73-F2C5-4494-B0AA-D50A3D5E0FE2}" presName="connectorText" presStyleLbl="sibTrans2D1" presStyleIdx="0" presStyleCnt="3"/>
      <dgm:spPr/>
    </dgm:pt>
    <dgm:pt modelId="{E0033E29-95D2-4CAC-9A77-1924E1605E89}" type="pres">
      <dgm:prSet presAssocID="{46E1F92D-FB2B-4F11-B178-BE06E6DBF938}" presName="node" presStyleLbl="node1" presStyleIdx="1" presStyleCnt="3">
        <dgm:presLayoutVars>
          <dgm:bulletEnabled val="1"/>
        </dgm:presLayoutVars>
      </dgm:prSet>
      <dgm:spPr/>
    </dgm:pt>
    <dgm:pt modelId="{7E8D428F-BE48-423A-8DD7-031C84ED1AA7}" type="pres">
      <dgm:prSet presAssocID="{F60AF644-6A3B-449C-BE2C-A0820B0208D8}" presName="sibTrans" presStyleLbl="sibTrans2D1" presStyleIdx="1" presStyleCnt="3"/>
      <dgm:spPr/>
    </dgm:pt>
    <dgm:pt modelId="{3C64A810-837F-432E-9EC8-13AA00CD5C1F}" type="pres">
      <dgm:prSet presAssocID="{F60AF644-6A3B-449C-BE2C-A0820B0208D8}" presName="connectorText" presStyleLbl="sibTrans2D1" presStyleIdx="1" presStyleCnt="3"/>
      <dgm:spPr/>
    </dgm:pt>
    <dgm:pt modelId="{F1FB4A5F-0C73-4409-97D7-76DE2BA3813D}" type="pres">
      <dgm:prSet presAssocID="{639B7857-B869-4EBF-942A-E72C78ED7B12}" presName="node" presStyleLbl="node1" presStyleIdx="2" presStyleCnt="3">
        <dgm:presLayoutVars>
          <dgm:bulletEnabled val="1"/>
        </dgm:presLayoutVars>
      </dgm:prSet>
      <dgm:spPr/>
    </dgm:pt>
    <dgm:pt modelId="{79E0946C-FB74-4289-9963-3BC7B0CD8888}" type="pres">
      <dgm:prSet presAssocID="{CFF697CE-0258-4F89-9CE6-08E16E24DEE6}" presName="sibTrans" presStyleLbl="sibTrans2D1" presStyleIdx="2" presStyleCnt="3"/>
      <dgm:spPr/>
    </dgm:pt>
    <dgm:pt modelId="{7A0D00F3-0C7A-457F-9F67-EA08624D8CB6}" type="pres">
      <dgm:prSet presAssocID="{CFF697CE-0258-4F89-9CE6-08E16E24DEE6}" presName="connectorText" presStyleLbl="sibTrans2D1" presStyleIdx="2" presStyleCnt="3"/>
      <dgm:spPr/>
    </dgm:pt>
  </dgm:ptLst>
  <dgm:cxnLst>
    <dgm:cxn modelId="{7BEF6803-0441-41AD-AB57-F3C2684BED6D}" type="presOf" srcId="{CC9A8E73-F2C5-4494-B0AA-D50A3D5E0FE2}" destId="{EE9498D2-FE8D-4D40-8949-43F969783A63}" srcOrd="1" destOrd="0" presId="urn:microsoft.com/office/officeart/2005/8/layout/cycle2"/>
    <dgm:cxn modelId="{6D862704-5673-45A8-AAEC-C83600597559}" type="presOf" srcId="{CFF697CE-0258-4F89-9CE6-08E16E24DEE6}" destId="{7A0D00F3-0C7A-457F-9F67-EA08624D8CB6}" srcOrd="1" destOrd="0" presId="urn:microsoft.com/office/officeart/2005/8/layout/cycle2"/>
    <dgm:cxn modelId="{210E2926-2F3B-46F0-95AF-7FD25CE0C854}" type="presOf" srcId="{CC9A8E73-F2C5-4494-B0AA-D50A3D5E0FE2}" destId="{7C352E58-BEF4-4156-B5BD-182D37BCC953}" srcOrd="0" destOrd="0" presId="urn:microsoft.com/office/officeart/2005/8/layout/cycle2"/>
    <dgm:cxn modelId="{4B633D66-FB91-40BF-A2FB-F01118D3CEF7}" srcId="{41D4791D-F075-423C-8DD3-B93EAC77DB30}" destId="{46E1F92D-FB2B-4F11-B178-BE06E6DBF938}" srcOrd="1" destOrd="0" parTransId="{7FDA84BE-6707-4365-8933-0DA2BCE189FF}" sibTransId="{F60AF644-6A3B-449C-BE2C-A0820B0208D8}"/>
    <dgm:cxn modelId="{E0A8B4A4-145C-43E9-95DB-607816BFBA64}" type="presOf" srcId="{CFF697CE-0258-4F89-9CE6-08E16E24DEE6}" destId="{79E0946C-FB74-4289-9963-3BC7B0CD8888}" srcOrd="0" destOrd="0" presId="urn:microsoft.com/office/officeart/2005/8/layout/cycle2"/>
    <dgm:cxn modelId="{CE6C02A6-1BD9-49EB-9497-8C5B079D91D2}" type="presOf" srcId="{056AEA3F-C859-4B03-B65D-D045BFCDBC56}" destId="{42C1D83E-9A41-4FD2-8E75-0C01620411E2}" srcOrd="0" destOrd="0" presId="urn:microsoft.com/office/officeart/2005/8/layout/cycle2"/>
    <dgm:cxn modelId="{854F95C7-0FBA-4410-86F2-CE18E493EB43}" type="presOf" srcId="{F60AF644-6A3B-449C-BE2C-A0820B0208D8}" destId="{3C64A810-837F-432E-9EC8-13AA00CD5C1F}" srcOrd="1" destOrd="0" presId="urn:microsoft.com/office/officeart/2005/8/layout/cycle2"/>
    <dgm:cxn modelId="{24546BCE-272D-4A4F-84FC-5926DAB78BFC}" type="presOf" srcId="{F60AF644-6A3B-449C-BE2C-A0820B0208D8}" destId="{7E8D428F-BE48-423A-8DD7-031C84ED1AA7}" srcOrd="0" destOrd="0" presId="urn:microsoft.com/office/officeart/2005/8/layout/cycle2"/>
    <dgm:cxn modelId="{5C2546D1-5D26-43A9-8DC8-4E1668B90DF9}" type="presOf" srcId="{639B7857-B869-4EBF-942A-E72C78ED7B12}" destId="{F1FB4A5F-0C73-4409-97D7-76DE2BA3813D}" srcOrd="0" destOrd="0" presId="urn:microsoft.com/office/officeart/2005/8/layout/cycle2"/>
    <dgm:cxn modelId="{CFF428E4-BDE7-48BA-9FA2-38CFB45001B2}" srcId="{41D4791D-F075-423C-8DD3-B93EAC77DB30}" destId="{639B7857-B869-4EBF-942A-E72C78ED7B12}" srcOrd="2" destOrd="0" parTransId="{7804DB9A-C242-42AD-9D71-E58DE33EC378}" sibTransId="{CFF697CE-0258-4F89-9CE6-08E16E24DEE6}"/>
    <dgm:cxn modelId="{B77118F7-E4FD-4FA2-976D-952F7AD91B87}" srcId="{41D4791D-F075-423C-8DD3-B93EAC77DB30}" destId="{056AEA3F-C859-4B03-B65D-D045BFCDBC56}" srcOrd="0" destOrd="0" parTransId="{5F4D4B0E-D8FC-4C5F-99A4-7847648F1F79}" sibTransId="{CC9A8E73-F2C5-4494-B0AA-D50A3D5E0FE2}"/>
    <dgm:cxn modelId="{180D49FA-4472-4F61-9BD0-73CDAA473AC2}" type="presOf" srcId="{46E1F92D-FB2B-4F11-B178-BE06E6DBF938}" destId="{E0033E29-95D2-4CAC-9A77-1924E1605E89}" srcOrd="0" destOrd="0" presId="urn:microsoft.com/office/officeart/2005/8/layout/cycle2"/>
    <dgm:cxn modelId="{1D6FC8FD-8C40-4FB7-BB1C-38BF43C40744}" type="presOf" srcId="{41D4791D-F075-423C-8DD3-B93EAC77DB30}" destId="{BF1FC551-879C-4597-8B6F-DFCA4F87D008}" srcOrd="0" destOrd="0" presId="urn:microsoft.com/office/officeart/2005/8/layout/cycle2"/>
    <dgm:cxn modelId="{D96CA7D5-7A9A-4F12-B084-EA292CE7A706}" type="presParOf" srcId="{BF1FC551-879C-4597-8B6F-DFCA4F87D008}" destId="{42C1D83E-9A41-4FD2-8E75-0C01620411E2}" srcOrd="0" destOrd="0" presId="urn:microsoft.com/office/officeart/2005/8/layout/cycle2"/>
    <dgm:cxn modelId="{04C8487F-F076-4ECC-A9EC-1AE3DDD98070}" type="presParOf" srcId="{BF1FC551-879C-4597-8B6F-DFCA4F87D008}" destId="{7C352E58-BEF4-4156-B5BD-182D37BCC953}" srcOrd="1" destOrd="0" presId="urn:microsoft.com/office/officeart/2005/8/layout/cycle2"/>
    <dgm:cxn modelId="{4F598834-9DA7-4611-B3D6-11FDBE6D5306}" type="presParOf" srcId="{7C352E58-BEF4-4156-B5BD-182D37BCC953}" destId="{EE9498D2-FE8D-4D40-8949-43F969783A63}" srcOrd="0" destOrd="0" presId="urn:microsoft.com/office/officeart/2005/8/layout/cycle2"/>
    <dgm:cxn modelId="{87D6090B-A3A1-4992-8D44-B21A144D4E0B}" type="presParOf" srcId="{BF1FC551-879C-4597-8B6F-DFCA4F87D008}" destId="{E0033E29-95D2-4CAC-9A77-1924E1605E89}" srcOrd="2" destOrd="0" presId="urn:microsoft.com/office/officeart/2005/8/layout/cycle2"/>
    <dgm:cxn modelId="{4482517A-7A88-4067-B475-8C91FEF61A61}" type="presParOf" srcId="{BF1FC551-879C-4597-8B6F-DFCA4F87D008}" destId="{7E8D428F-BE48-423A-8DD7-031C84ED1AA7}" srcOrd="3" destOrd="0" presId="urn:microsoft.com/office/officeart/2005/8/layout/cycle2"/>
    <dgm:cxn modelId="{3E1C1458-99B6-42D7-9A96-C30A168604B4}" type="presParOf" srcId="{7E8D428F-BE48-423A-8DD7-031C84ED1AA7}" destId="{3C64A810-837F-432E-9EC8-13AA00CD5C1F}" srcOrd="0" destOrd="0" presId="urn:microsoft.com/office/officeart/2005/8/layout/cycle2"/>
    <dgm:cxn modelId="{A2558CB0-B57C-46A1-AE9E-25714E9A02EC}" type="presParOf" srcId="{BF1FC551-879C-4597-8B6F-DFCA4F87D008}" destId="{F1FB4A5F-0C73-4409-97D7-76DE2BA3813D}" srcOrd="4" destOrd="0" presId="urn:microsoft.com/office/officeart/2005/8/layout/cycle2"/>
    <dgm:cxn modelId="{24B8FE3D-2074-4AE3-9877-8EB28B83850D}" type="presParOf" srcId="{BF1FC551-879C-4597-8B6F-DFCA4F87D008}" destId="{79E0946C-FB74-4289-9963-3BC7B0CD8888}" srcOrd="5" destOrd="0" presId="urn:microsoft.com/office/officeart/2005/8/layout/cycle2"/>
    <dgm:cxn modelId="{E36E6061-72FC-4CE6-B712-0D5968B0FF28}" type="presParOf" srcId="{79E0946C-FB74-4289-9963-3BC7B0CD8888}" destId="{7A0D00F3-0C7A-457F-9F67-EA08624D8CB6}"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bg-BG"/>
        </a:p>
      </dgm:t>
    </dgm:pt>
    <dgm:pt modelId="{1E7BEF81-54C1-4488-88EC-495D602CEA3E}">
      <dgm:prSet phldrT="[Текст]" custT="1"/>
      <dgm:spPr/>
      <dgm:t>
        <a:bodyPr/>
        <a:lstStyle/>
        <a:p>
          <a:r>
            <a:rPr lang="bg-BG" sz="1200" b="1" dirty="0"/>
            <a:t>Коучинг и родителство</a:t>
          </a:r>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bg-BG" sz="1200" b="1" dirty="0"/>
            <a:t>Критично мислене</a:t>
          </a:r>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bg-BG" sz="1200" b="1" dirty="0"/>
            <a:t>Управление на гнева</a:t>
          </a:r>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bg-BG" sz="1200" b="1" dirty="0"/>
            <a:t>Наративи и идентичност</a:t>
          </a:r>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bg-BG" sz="1200" b="1" dirty="0"/>
            <a:t>Симулация и дискусия</a:t>
          </a:r>
          <a:endParaRPr lang="en-US" sz="1200" b="1" dirty="0"/>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bg-BG" sz="1200" b="1" dirty="0"/>
            <a:t>Разрешаване на конфликти</a:t>
          </a:r>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bg-BG" sz="1200" b="1" dirty="0"/>
            <a:t>Пропорционален отговор на държавата</a:t>
          </a:r>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custLinFactY="-1020" custLinFactNeighborX="-5536" custLinFactNeighborY="-100000">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AA2DEA6B-3082-4A10-8FE6-4275B406ACA5}"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GB"/>
        </a:p>
      </dgm:t>
    </dgm:pt>
    <dgm:pt modelId="{88162612-1B1E-46E5-AAFE-EA9542A0E4DD}">
      <dgm:prSet phldrT="[Tekst]" custT="1"/>
      <dgm:spPr/>
      <dgm:t>
        <a:bodyPr/>
        <a:lstStyle/>
        <a:p>
          <a:r>
            <a:rPr lang="bg-BG" sz="3200" dirty="0"/>
            <a:t>Провокатори на</a:t>
          </a:r>
          <a:endParaRPr lang="en-GB" sz="3200" dirty="0"/>
        </a:p>
        <a:p>
          <a:r>
            <a:rPr lang="bg-BG" sz="3200" dirty="0"/>
            <a:t>радикализация</a:t>
          </a:r>
          <a:endParaRPr lang="en-GB" sz="3200" dirty="0"/>
        </a:p>
      </dgm:t>
    </dgm:pt>
    <dgm:pt modelId="{0FEBD652-D631-44B7-B020-656AA8BB8902}" type="parTrans" cxnId="{1984FAEB-70AE-4BAD-AD87-70BD256D86D4}">
      <dgm:prSet/>
      <dgm:spPr/>
      <dgm:t>
        <a:bodyPr/>
        <a:lstStyle/>
        <a:p>
          <a:endParaRPr lang="en-GB"/>
        </a:p>
      </dgm:t>
    </dgm:pt>
    <dgm:pt modelId="{0B6D78A5-9C00-4844-90A6-3A38D98113D4}" type="sibTrans" cxnId="{1984FAEB-70AE-4BAD-AD87-70BD256D86D4}">
      <dgm:prSet/>
      <dgm:spPr/>
      <dgm:t>
        <a:bodyPr/>
        <a:lstStyle/>
        <a:p>
          <a:endParaRPr lang="en-GB"/>
        </a:p>
      </dgm:t>
    </dgm:pt>
    <dgm:pt modelId="{1E3B7E0B-230F-4AE1-AE3D-28113F23058D}">
      <dgm:prSet phldrT="[Tekst]" custT="1"/>
      <dgm:spPr/>
      <dgm:t>
        <a:bodyPr/>
        <a:lstStyle/>
        <a:p>
          <a:r>
            <a:rPr lang="bg-BG" sz="1800" dirty="0"/>
            <a:t>търсене на идентичност</a:t>
          </a:r>
          <a:endParaRPr lang="en-GB" sz="1800" dirty="0"/>
        </a:p>
      </dgm:t>
    </dgm:pt>
    <dgm:pt modelId="{105139FF-8B03-425D-9B9C-6C9D44CE0F74}" type="parTrans" cxnId="{0FBA629F-7A0A-4938-8103-DE6124F8572E}">
      <dgm:prSet/>
      <dgm:spPr/>
      <dgm:t>
        <a:bodyPr/>
        <a:lstStyle/>
        <a:p>
          <a:endParaRPr lang="en-GB"/>
        </a:p>
      </dgm:t>
    </dgm:pt>
    <dgm:pt modelId="{9696EC50-F4CB-44A9-BE8E-51DA8A9C44F0}" type="sibTrans" cxnId="{0FBA629F-7A0A-4938-8103-DE6124F8572E}">
      <dgm:prSet/>
      <dgm:spPr/>
      <dgm:t>
        <a:bodyPr/>
        <a:lstStyle/>
        <a:p>
          <a:endParaRPr lang="en-GB"/>
        </a:p>
      </dgm:t>
    </dgm:pt>
    <dgm:pt modelId="{01E8EB0F-9658-4FBA-A941-0EA679CC3F65}">
      <dgm:prSet phldrT="[Tekst]" custT="1"/>
      <dgm:spPr/>
      <dgm:t>
        <a:bodyPr/>
        <a:lstStyle/>
        <a:p>
          <a:r>
            <a:rPr lang="bg-BG" sz="1900" dirty="0">
              <a:effectLst/>
              <a:latin typeface="Calibri" panose="020F0502020204030204" pitchFamily="34" charset="0"/>
              <a:ea typeface="Calibri" panose="020F0502020204030204" pitchFamily="34" charset="0"/>
              <a:cs typeface="Times New Roman" panose="02020603050405020304" pitchFamily="18" charset="0"/>
            </a:rPr>
            <a:t>личностно удовлетворение</a:t>
          </a:r>
          <a:endParaRPr lang="en-GB" sz="1900" dirty="0"/>
        </a:p>
      </dgm:t>
    </dgm:pt>
    <dgm:pt modelId="{9DD6DEDB-AC4A-4306-A1D7-8469D7DE61E7}" type="parTrans" cxnId="{383E9117-BB43-47EA-97A3-06AE079AB09E}">
      <dgm:prSet/>
      <dgm:spPr/>
      <dgm:t>
        <a:bodyPr/>
        <a:lstStyle/>
        <a:p>
          <a:endParaRPr lang="en-GB"/>
        </a:p>
      </dgm:t>
    </dgm:pt>
    <dgm:pt modelId="{C8503BA7-3F39-4377-AE53-4F3BC29D7F61}" type="sibTrans" cxnId="{383E9117-BB43-47EA-97A3-06AE079AB09E}">
      <dgm:prSet/>
      <dgm:spPr/>
      <dgm:t>
        <a:bodyPr/>
        <a:lstStyle/>
        <a:p>
          <a:endParaRPr lang="en-GB"/>
        </a:p>
      </dgm:t>
    </dgm:pt>
    <dgm:pt modelId="{044B7FFF-855E-4D75-B136-CE828AF8B19D}">
      <dgm:prSet phldrT="[Tekst]" custT="1"/>
      <dgm:spPr/>
      <dgm:t>
        <a:bodyPr/>
        <a:lstStyle/>
        <a:p>
          <a:r>
            <a:rPr lang="bg-BG" sz="1800" dirty="0">
              <a:effectLst/>
              <a:latin typeface="Calibri" panose="020F0502020204030204" pitchFamily="34" charset="0"/>
              <a:ea typeface="Calibri" panose="020F0502020204030204" pitchFamily="34" charset="0"/>
              <a:cs typeface="Times New Roman" panose="02020603050405020304" pitchFamily="18" charset="0"/>
            </a:rPr>
            <a:t>липса на самочувствие</a:t>
          </a:r>
          <a:endParaRPr lang="en-GB" sz="1800" dirty="0"/>
        </a:p>
      </dgm:t>
    </dgm:pt>
    <dgm:pt modelId="{6FC990A5-46D1-4191-B006-1F1F8B2E088F}" type="parTrans" cxnId="{2E935892-AFD8-454E-9DC5-45F2953C5C0A}">
      <dgm:prSet/>
      <dgm:spPr/>
      <dgm:t>
        <a:bodyPr/>
        <a:lstStyle/>
        <a:p>
          <a:endParaRPr lang="en-GB"/>
        </a:p>
      </dgm:t>
    </dgm:pt>
    <dgm:pt modelId="{EF20D5BB-57D4-41E2-AD04-727058CBA479}" type="sibTrans" cxnId="{2E935892-AFD8-454E-9DC5-45F2953C5C0A}">
      <dgm:prSet/>
      <dgm:spPr/>
      <dgm:t>
        <a:bodyPr/>
        <a:lstStyle/>
        <a:p>
          <a:endParaRPr lang="en-GB"/>
        </a:p>
      </dgm:t>
    </dgm:pt>
    <dgm:pt modelId="{EA63BF97-BAAE-459F-BCF7-946B308353ED}">
      <dgm:prSet custT="1"/>
      <dgm:spPr/>
      <dgm:t>
        <a:bodyPr/>
        <a:lstStyle/>
        <a:p>
          <a:pPr marL="0" lvl="0" indent="0" algn="ctr" defTabSz="800100">
            <a:lnSpc>
              <a:spcPct val="90000"/>
            </a:lnSpc>
            <a:spcBef>
              <a:spcPct val="0"/>
            </a:spcBef>
            <a:spcAft>
              <a:spcPct val="35000"/>
            </a:spcAft>
            <a:buNone/>
          </a:pPr>
          <a:r>
            <a:rPr lang="bg-BG" sz="1800"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разочарование и обида</a:t>
          </a:r>
          <a:endParaRPr lang="en-GB" sz="1800"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781B4CE3-7BEF-4CCB-84F9-48101ACA3D7E}" type="parTrans" cxnId="{55887BA1-686D-4893-956C-A92358DB3B64}">
      <dgm:prSet/>
      <dgm:spPr/>
      <dgm:t>
        <a:bodyPr/>
        <a:lstStyle/>
        <a:p>
          <a:endParaRPr lang="en-GB"/>
        </a:p>
      </dgm:t>
    </dgm:pt>
    <dgm:pt modelId="{829FCC57-428C-4A56-8B7A-049A48FA0EB4}" type="sibTrans" cxnId="{55887BA1-686D-4893-956C-A92358DB3B64}">
      <dgm:prSet/>
      <dgm:spPr/>
      <dgm:t>
        <a:bodyPr/>
        <a:lstStyle/>
        <a:p>
          <a:endParaRPr lang="en-GB"/>
        </a:p>
      </dgm:t>
    </dgm:pt>
    <dgm:pt modelId="{C60D6687-69DF-49E0-A75E-E4E618285343}" type="pres">
      <dgm:prSet presAssocID="{AA2DEA6B-3082-4A10-8FE6-4275B406ACA5}" presName="Name0" presStyleCnt="0">
        <dgm:presLayoutVars>
          <dgm:chPref val="1"/>
          <dgm:dir/>
          <dgm:animOne val="branch"/>
          <dgm:animLvl val="lvl"/>
          <dgm:resizeHandles val="exact"/>
        </dgm:presLayoutVars>
      </dgm:prSet>
      <dgm:spPr/>
    </dgm:pt>
    <dgm:pt modelId="{CDEF2CE2-3BF9-4F04-A17B-245ECB570642}" type="pres">
      <dgm:prSet presAssocID="{88162612-1B1E-46E5-AAFE-EA9542A0E4DD}" presName="root1" presStyleCnt="0"/>
      <dgm:spPr/>
    </dgm:pt>
    <dgm:pt modelId="{34D749F2-B845-4348-A2FE-4A9BE275A625}" type="pres">
      <dgm:prSet presAssocID="{88162612-1B1E-46E5-AAFE-EA9542A0E4DD}" presName="LevelOneTextNode" presStyleLbl="node0" presStyleIdx="0" presStyleCnt="1" custScaleX="220271">
        <dgm:presLayoutVars>
          <dgm:chPref val="3"/>
        </dgm:presLayoutVars>
      </dgm:prSet>
      <dgm:spPr/>
    </dgm:pt>
    <dgm:pt modelId="{594881C3-B604-4F36-8278-9FDFC6DB9DB1}" type="pres">
      <dgm:prSet presAssocID="{88162612-1B1E-46E5-AAFE-EA9542A0E4DD}" presName="level2hierChild" presStyleCnt="0"/>
      <dgm:spPr/>
    </dgm:pt>
    <dgm:pt modelId="{3A8EE454-B18A-41E8-BDA5-5CD7AA8193F6}" type="pres">
      <dgm:prSet presAssocID="{105139FF-8B03-425D-9B9C-6C9D44CE0F74}" presName="conn2-1" presStyleLbl="parChTrans1D2" presStyleIdx="0" presStyleCnt="4"/>
      <dgm:spPr/>
    </dgm:pt>
    <dgm:pt modelId="{1924DF0A-9C99-4CA9-9981-5BAEC71A7D7F}" type="pres">
      <dgm:prSet presAssocID="{105139FF-8B03-425D-9B9C-6C9D44CE0F74}" presName="connTx" presStyleLbl="parChTrans1D2" presStyleIdx="0" presStyleCnt="4"/>
      <dgm:spPr/>
    </dgm:pt>
    <dgm:pt modelId="{6254D16D-E654-4308-B445-E03061D6F7D6}" type="pres">
      <dgm:prSet presAssocID="{1E3B7E0B-230F-4AE1-AE3D-28113F23058D}" presName="root2" presStyleCnt="0"/>
      <dgm:spPr/>
    </dgm:pt>
    <dgm:pt modelId="{AC27FF8C-C154-41B9-9DC0-88D0616ADDFE}" type="pres">
      <dgm:prSet presAssocID="{1E3B7E0B-230F-4AE1-AE3D-28113F23058D}" presName="LevelTwoTextNode" presStyleLbl="node2" presStyleIdx="0" presStyleCnt="4">
        <dgm:presLayoutVars>
          <dgm:chPref val="3"/>
        </dgm:presLayoutVars>
      </dgm:prSet>
      <dgm:spPr/>
    </dgm:pt>
    <dgm:pt modelId="{70728C5D-F7AF-4A58-AF34-8483A5282A1B}" type="pres">
      <dgm:prSet presAssocID="{1E3B7E0B-230F-4AE1-AE3D-28113F23058D}" presName="level3hierChild" presStyleCnt="0"/>
      <dgm:spPr/>
    </dgm:pt>
    <dgm:pt modelId="{730842CC-27E0-48C0-8B83-D43F3A436C2F}" type="pres">
      <dgm:prSet presAssocID="{9DD6DEDB-AC4A-4306-A1D7-8469D7DE61E7}" presName="conn2-1" presStyleLbl="parChTrans1D2" presStyleIdx="1" presStyleCnt="4"/>
      <dgm:spPr/>
    </dgm:pt>
    <dgm:pt modelId="{574942EC-CCAD-4B86-BDE6-5164CB71D425}" type="pres">
      <dgm:prSet presAssocID="{9DD6DEDB-AC4A-4306-A1D7-8469D7DE61E7}" presName="connTx" presStyleLbl="parChTrans1D2" presStyleIdx="1" presStyleCnt="4"/>
      <dgm:spPr/>
    </dgm:pt>
    <dgm:pt modelId="{E57794CD-4042-4F2F-A77A-FA750B46A811}" type="pres">
      <dgm:prSet presAssocID="{01E8EB0F-9658-4FBA-A941-0EA679CC3F65}" presName="root2" presStyleCnt="0"/>
      <dgm:spPr/>
    </dgm:pt>
    <dgm:pt modelId="{C0732F16-F8A1-4C31-B9AE-A22B1853253A}" type="pres">
      <dgm:prSet presAssocID="{01E8EB0F-9658-4FBA-A941-0EA679CC3F65}" presName="LevelTwoTextNode" presStyleLbl="node2" presStyleIdx="1" presStyleCnt="4">
        <dgm:presLayoutVars>
          <dgm:chPref val="3"/>
        </dgm:presLayoutVars>
      </dgm:prSet>
      <dgm:spPr/>
    </dgm:pt>
    <dgm:pt modelId="{93C2B937-6069-4C54-875A-9545B3E61D4C}" type="pres">
      <dgm:prSet presAssocID="{01E8EB0F-9658-4FBA-A941-0EA679CC3F65}" presName="level3hierChild" presStyleCnt="0"/>
      <dgm:spPr/>
    </dgm:pt>
    <dgm:pt modelId="{618F6E6D-27F8-45FC-B548-0E35EC7FE99E}" type="pres">
      <dgm:prSet presAssocID="{6FC990A5-46D1-4191-B006-1F1F8B2E088F}" presName="conn2-1" presStyleLbl="parChTrans1D2" presStyleIdx="2" presStyleCnt="4"/>
      <dgm:spPr/>
    </dgm:pt>
    <dgm:pt modelId="{BFDBF9FF-2C33-43C4-870F-BB96A28A708A}" type="pres">
      <dgm:prSet presAssocID="{6FC990A5-46D1-4191-B006-1F1F8B2E088F}" presName="connTx" presStyleLbl="parChTrans1D2" presStyleIdx="2" presStyleCnt="4"/>
      <dgm:spPr/>
    </dgm:pt>
    <dgm:pt modelId="{264EAA56-14D0-4FFB-9733-3FD593457644}" type="pres">
      <dgm:prSet presAssocID="{044B7FFF-855E-4D75-B136-CE828AF8B19D}" presName="root2" presStyleCnt="0"/>
      <dgm:spPr/>
    </dgm:pt>
    <dgm:pt modelId="{144BEF06-41C9-492E-B409-4881CE0C743E}" type="pres">
      <dgm:prSet presAssocID="{044B7FFF-855E-4D75-B136-CE828AF8B19D}" presName="LevelTwoTextNode" presStyleLbl="node2" presStyleIdx="2" presStyleCnt="4">
        <dgm:presLayoutVars>
          <dgm:chPref val="3"/>
        </dgm:presLayoutVars>
      </dgm:prSet>
      <dgm:spPr/>
    </dgm:pt>
    <dgm:pt modelId="{4AA41EAE-E253-4814-A5DD-D0BBC7352A9F}" type="pres">
      <dgm:prSet presAssocID="{044B7FFF-855E-4D75-B136-CE828AF8B19D}" presName="level3hierChild" presStyleCnt="0"/>
      <dgm:spPr/>
    </dgm:pt>
    <dgm:pt modelId="{80123C81-CB6F-4E92-ABAD-1E5110DFFADB}" type="pres">
      <dgm:prSet presAssocID="{781B4CE3-7BEF-4CCB-84F9-48101ACA3D7E}" presName="conn2-1" presStyleLbl="parChTrans1D2" presStyleIdx="3" presStyleCnt="4"/>
      <dgm:spPr/>
    </dgm:pt>
    <dgm:pt modelId="{ABCC6044-F8CD-4D76-94E6-0A6651CC5AA9}" type="pres">
      <dgm:prSet presAssocID="{781B4CE3-7BEF-4CCB-84F9-48101ACA3D7E}" presName="connTx" presStyleLbl="parChTrans1D2" presStyleIdx="3" presStyleCnt="4"/>
      <dgm:spPr/>
    </dgm:pt>
    <dgm:pt modelId="{F084D279-D45B-4042-9CC9-FBA45EDF43E7}" type="pres">
      <dgm:prSet presAssocID="{EA63BF97-BAAE-459F-BCF7-946B308353ED}" presName="root2" presStyleCnt="0"/>
      <dgm:spPr/>
    </dgm:pt>
    <dgm:pt modelId="{8379E895-2119-4514-B80D-2D9F68845967}" type="pres">
      <dgm:prSet presAssocID="{EA63BF97-BAAE-459F-BCF7-946B308353ED}" presName="LevelTwoTextNode" presStyleLbl="node2" presStyleIdx="3" presStyleCnt="4">
        <dgm:presLayoutVars>
          <dgm:chPref val="3"/>
        </dgm:presLayoutVars>
      </dgm:prSet>
      <dgm:spPr/>
    </dgm:pt>
    <dgm:pt modelId="{61A3ECE2-3072-4CA2-A306-0D4255D3A41F}" type="pres">
      <dgm:prSet presAssocID="{EA63BF97-BAAE-459F-BCF7-946B308353ED}" presName="level3hierChild" presStyleCnt="0"/>
      <dgm:spPr/>
    </dgm:pt>
  </dgm:ptLst>
  <dgm:cxnLst>
    <dgm:cxn modelId="{383E9117-BB43-47EA-97A3-06AE079AB09E}" srcId="{88162612-1B1E-46E5-AAFE-EA9542A0E4DD}" destId="{01E8EB0F-9658-4FBA-A941-0EA679CC3F65}" srcOrd="1" destOrd="0" parTransId="{9DD6DEDB-AC4A-4306-A1D7-8469D7DE61E7}" sibTransId="{C8503BA7-3F39-4377-AE53-4F3BC29D7F61}"/>
    <dgm:cxn modelId="{0F6E601E-1042-4027-AA46-1D9898679E58}" type="presOf" srcId="{105139FF-8B03-425D-9B9C-6C9D44CE0F74}" destId="{1924DF0A-9C99-4CA9-9981-5BAEC71A7D7F}" srcOrd="1" destOrd="0" presId="urn:microsoft.com/office/officeart/2008/layout/HorizontalMultiLevelHierarchy"/>
    <dgm:cxn modelId="{57AB502A-A5F8-4A90-B5CA-4E27FA0560F3}" type="presOf" srcId="{9DD6DEDB-AC4A-4306-A1D7-8469D7DE61E7}" destId="{574942EC-CCAD-4B86-BDE6-5164CB71D425}" srcOrd="1" destOrd="0" presId="urn:microsoft.com/office/officeart/2008/layout/HorizontalMultiLevelHierarchy"/>
    <dgm:cxn modelId="{8280DF5B-4617-48E4-B3A7-6F5D7C5B50AE}" type="presOf" srcId="{781B4CE3-7BEF-4CCB-84F9-48101ACA3D7E}" destId="{80123C81-CB6F-4E92-ABAD-1E5110DFFADB}" srcOrd="0" destOrd="0" presId="urn:microsoft.com/office/officeart/2008/layout/HorizontalMultiLevelHierarchy"/>
    <dgm:cxn modelId="{3DA30A5A-49DB-49A3-B0EE-8305C5FF2000}" type="presOf" srcId="{044B7FFF-855E-4D75-B136-CE828AF8B19D}" destId="{144BEF06-41C9-492E-B409-4881CE0C743E}" srcOrd="0" destOrd="0" presId="urn:microsoft.com/office/officeart/2008/layout/HorizontalMultiLevelHierarchy"/>
    <dgm:cxn modelId="{1FEBE17D-B712-45C0-9823-701272123330}" type="presOf" srcId="{EA63BF97-BAAE-459F-BCF7-946B308353ED}" destId="{8379E895-2119-4514-B80D-2D9F68845967}" srcOrd="0" destOrd="0" presId="urn:microsoft.com/office/officeart/2008/layout/HorizontalMultiLevelHierarchy"/>
    <dgm:cxn modelId="{04230880-39A2-4AD6-9528-B5E33DA4E4DB}" type="presOf" srcId="{01E8EB0F-9658-4FBA-A941-0EA679CC3F65}" destId="{C0732F16-F8A1-4C31-B9AE-A22B1853253A}" srcOrd="0" destOrd="0" presId="urn:microsoft.com/office/officeart/2008/layout/HorizontalMultiLevelHierarchy"/>
    <dgm:cxn modelId="{2E935892-AFD8-454E-9DC5-45F2953C5C0A}" srcId="{88162612-1B1E-46E5-AAFE-EA9542A0E4DD}" destId="{044B7FFF-855E-4D75-B136-CE828AF8B19D}" srcOrd="2" destOrd="0" parTransId="{6FC990A5-46D1-4191-B006-1F1F8B2E088F}" sibTransId="{EF20D5BB-57D4-41E2-AD04-727058CBA479}"/>
    <dgm:cxn modelId="{0FBA629F-7A0A-4938-8103-DE6124F8572E}" srcId="{88162612-1B1E-46E5-AAFE-EA9542A0E4DD}" destId="{1E3B7E0B-230F-4AE1-AE3D-28113F23058D}" srcOrd="0" destOrd="0" parTransId="{105139FF-8B03-425D-9B9C-6C9D44CE0F74}" sibTransId="{9696EC50-F4CB-44A9-BE8E-51DA8A9C44F0}"/>
    <dgm:cxn modelId="{55887BA1-686D-4893-956C-A92358DB3B64}" srcId="{88162612-1B1E-46E5-AAFE-EA9542A0E4DD}" destId="{EA63BF97-BAAE-459F-BCF7-946B308353ED}" srcOrd="3" destOrd="0" parTransId="{781B4CE3-7BEF-4CCB-84F9-48101ACA3D7E}" sibTransId="{829FCC57-428C-4A56-8B7A-049A48FA0EB4}"/>
    <dgm:cxn modelId="{769B7FA8-DA97-4D9D-B0C1-32388573B063}" type="presOf" srcId="{6FC990A5-46D1-4191-B006-1F1F8B2E088F}" destId="{618F6E6D-27F8-45FC-B548-0E35EC7FE99E}" srcOrd="0" destOrd="0" presId="urn:microsoft.com/office/officeart/2008/layout/HorizontalMultiLevelHierarchy"/>
    <dgm:cxn modelId="{75284FB7-1311-44D4-A6A9-1F88579E2ED4}" type="presOf" srcId="{1E3B7E0B-230F-4AE1-AE3D-28113F23058D}" destId="{AC27FF8C-C154-41B9-9DC0-88D0616ADDFE}" srcOrd="0" destOrd="0" presId="urn:microsoft.com/office/officeart/2008/layout/HorizontalMultiLevelHierarchy"/>
    <dgm:cxn modelId="{DB8BCBC2-59A9-4845-8970-CC51C9296048}" type="presOf" srcId="{105139FF-8B03-425D-9B9C-6C9D44CE0F74}" destId="{3A8EE454-B18A-41E8-BDA5-5CD7AA8193F6}" srcOrd="0" destOrd="0" presId="urn:microsoft.com/office/officeart/2008/layout/HorizontalMultiLevelHierarchy"/>
    <dgm:cxn modelId="{51436EC6-A817-49B3-BC3F-7238A452399A}" type="presOf" srcId="{88162612-1B1E-46E5-AAFE-EA9542A0E4DD}" destId="{34D749F2-B845-4348-A2FE-4A9BE275A625}" srcOrd="0" destOrd="0" presId="urn:microsoft.com/office/officeart/2008/layout/HorizontalMultiLevelHierarchy"/>
    <dgm:cxn modelId="{85E4CCCC-2944-4A7E-8FBA-446C4B0B1938}" type="presOf" srcId="{9DD6DEDB-AC4A-4306-A1D7-8469D7DE61E7}" destId="{730842CC-27E0-48C0-8B83-D43F3A436C2F}" srcOrd="0" destOrd="0" presId="urn:microsoft.com/office/officeart/2008/layout/HorizontalMultiLevelHierarchy"/>
    <dgm:cxn modelId="{AA5F66D1-475D-4187-9306-68697C94403E}" type="presOf" srcId="{6FC990A5-46D1-4191-B006-1F1F8B2E088F}" destId="{BFDBF9FF-2C33-43C4-870F-BB96A28A708A}" srcOrd="1" destOrd="0" presId="urn:microsoft.com/office/officeart/2008/layout/HorizontalMultiLevelHierarchy"/>
    <dgm:cxn modelId="{0EB3ADE9-A1BE-4FE2-80EC-B2555C31F4F9}" type="presOf" srcId="{781B4CE3-7BEF-4CCB-84F9-48101ACA3D7E}" destId="{ABCC6044-F8CD-4D76-94E6-0A6651CC5AA9}" srcOrd="1" destOrd="0" presId="urn:microsoft.com/office/officeart/2008/layout/HorizontalMultiLevelHierarchy"/>
    <dgm:cxn modelId="{1984FAEB-70AE-4BAD-AD87-70BD256D86D4}" srcId="{AA2DEA6B-3082-4A10-8FE6-4275B406ACA5}" destId="{88162612-1B1E-46E5-AAFE-EA9542A0E4DD}" srcOrd="0" destOrd="0" parTransId="{0FEBD652-D631-44B7-B020-656AA8BB8902}" sibTransId="{0B6D78A5-9C00-4844-90A6-3A38D98113D4}"/>
    <dgm:cxn modelId="{6AA03BF2-8390-4DA3-800F-8D2C23B9FA69}" type="presOf" srcId="{AA2DEA6B-3082-4A10-8FE6-4275B406ACA5}" destId="{C60D6687-69DF-49E0-A75E-E4E618285343}" srcOrd="0" destOrd="0" presId="urn:microsoft.com/office/officeart/2008/layout/HorizontalMultiLevelHierarchy"/>
    <dgm:cxn modelId="{A735F846-F3B3-4573-A47F-470B7A52D0AF}" type="presParOf" srcId="{C60D6687-69DF-49E0-A75E-E4E618285343}" destId="{CDEF2CE2-3BF9-4F04-A17B-245ECB570642}" srcOrd="0" destOrd="0" presId="urn:microsoft.com/office/officeart/2008/layout/HorizontalMultiLevelHierarchy"/>
    <dgm:cxn modelId="{810B636E-755B-4501-A12D-F1CC6D615C4C}" type="presParOf" srcId="{CDEF2CE2-3BF9-4F04-A17B-245ECB570642}" destId="{34D749F2-B845-4348-A2FE-4A9BE275A625}" srcOrd="0" destOrd="0" presId="urn:microsoft.com/office/officeart/2008/layout/HorizontalMultiLevelHierarchy"/>
    <dgm:cxn modelId="{2BAE59E3-8175-465B-A868-F81A7CCC9730}" type="presParOf" srcId="{CDEF2CE2-3BF9-4F04-A17B-245ECB570642}" destId="{594881C3-B604-4F36-8278-9FDFC6DB9DB1}" srcOrd="1" destOrd="0" presId="urn:microsoft.com/office/officeart/2008/layout/HorizontalMultiLevelHierarchy"/>
    <dgm:cxn modelId="{78EE22AF-650F-4F9D-913C-EB73317EB7B5}" type="presParOf" srcId="{594881C3-B604-4F36-8278-9FDFC6DB9DB1}" destId="{3A8EE454-B18A-41E8-BDA5-5CD7AA8193F6}" srcOrd="0" destOrd="0" presId="urn:microsoft.com/office/officeart/2008/layout/HorizontalMultiLevelHierarchy"/>
    <dgm:cxn modelId="{6C5607A3-1693-497C-9974-78FD787342C8}" type="presParOf" srcId="{3A8EE454-B18A-41E8-BDA5-5CD7AA8193F6}" destId="{1924DF0A-9C99-4CA9-9981-5BAEC71A7D7F}" srcOrd="0" destOrd="0" presId="urn:microsoft.com/office/officeart/2008/layout/HorizontalMultiLevelHierarchy"/>
    <dgm:cxn modelId="{2FD64916-0F17-45B2-B0A0-AA150A07AFE7}" type="presParOf" srcId="{594881C3-B604-4F36-8278-9FDFC6DB9DB1}" destId="{6254D16D-E654-4308-B445-E03061D6F7D6}" srcOrd="1" destOrd="0" presId="urn:microsoft.com/office/officeart/2008/layout/HorizontalMultiLevelHierarchy"/>
    <dgm:cxn modelId="{8491E258-4D95-450F-9334-D7AA90D7BB0B}" type="presParOf" srcId="{6254D16D-E654-4308-B445-E03061D6F7D6}" destId="{AC27FF8C-C154-41B9-9DC0-88D0616ADDFE}" srcOrd="0" destOrd="0" presId="urn:microsoft.com/office/officeart/2008/layout/HorizontalMultiLevelHierarchy"/>
    <dgm:cxn modelId="{B3B6F6A9-CC23-494D-8525-3FDC54562F2F}" type="presParOf" srcId="{6254D16D-E654-4308-B445-E03061D6F7D6}" destId="{70728C5D-F7AF-4A58-AF34-8483A5282A1B}" srcOrd="1" destOrd="0" presId="urn:microsoft.com/office/officeart/2008/layout/HorizontalMultiLevelHierarchy"/>
    <dgm:cxn modelId="{4457B00C-D086-4CA6-9401-DF9ED2CDF907}" type="presParOf" srcId="{594881C3-B604-4F36-8278-9FDFC6DB9DB1}" destId="{730842CC-27E0-48C0-8B83-D43F3A436C2F}" srcOrd="2" destOrd="0" presId="urn:microsoft.com/office/officeart/2008/layout/HorizontalMultiLevelHierarchy"/>
    <dgm:cxn modelId="{441AF1C5-45D1-471A-B9EC-74922CA5074B}" type="presParOf" srcId="{730842CC-27E0-48C0-8B83-D43F3A436C2F}" destId="{574942EC-CCAD-4B86-BDE6-5164CB71D425}" srcOrd="0" destOrd="0" presId="urn:microsoft.com/office/officeart/2008/layout/HorizontalMultiLevelHierarchy"/>
    <dgm:cxn modelId="{69E2C3A9-23B2-4CEC-B6C3-2248355AA417}" type="presParOf" srcId="{594881C3-B604-4F36-8278-9FDFC6DB9DB1}" destId="{E57794CD-4042-4F2F-A77A-FA750B46A811}" srcOrd="3" destOrd="0" presId="urn:microsoft.com/office/officeart/2008/layout/HorizontalMultiLevelHierarchy"/>
    <dgm:cxn modelId="{F94598D5-971E-49A8-BD83-F14465E35132}" type="presParOf" srcId="{E57794CD-4042-4F2F-A77A-FA750B46A811}" destId="{C0732F16-F8A1-4C31-B9AE-A22B1853253A}" srcOrd="0" destOrd="0" presId="urn:microsoft.com/office/officeart/2008/layout/HorizontalMultiLevelHierarchy"/>
    <dgm:cxn modelId="{F6E3B263-FACF-40E9-A191-07FB7F0D88C9}" type="presParOf" srcId="{E57794CD-4042-4F2F-A77A-FA750B46A811}" destId="{93C2B937-6069-4C54-875A-9545B3E61D4C}" srcOrd="1" destOrd="0" presId="urn:microsoft.com/office/officeart/2008/layout/HorizontalMultiLevelHierarchy"/>
    <dgm:cxn modelId="{37CE02C2-5AF6-4C98-A9CB-6607921F01C0}" type="presParOf" srcId="{594881C3-B604-4F36-8278-9FDFC6DB9DB1}" destId="{618F6E6D-27F8-45FC-B548-0E35EC7FE99E}" srcOrd="4" destOrd="0" presId="urn:microsoft.com/office/officeart/2008/layout/HorizontalMultiLevelHierarchy"/>
    <dgm:cxn modelId="{1B6A2A7C-05F7-4E8C-BD30-32838EC5E102}" type="presParOf" srcId="{618F6E6D-27F8-45FC-B548-0E35EC7FE99E}" destId="{BFDBF9FF-2C33-43C4-870F-BB96A28A708A}" srcOrd="0" destOrd="0" presId="urn:microsoft.com/office/officeart/2008/layout/HorizontalMultiLevelHierarchy"/>
    <dgm:cxn modelId="{167626A6-6172-401C-A8BA-BF01169DD774}" type="presParOf" srcId="{594881C3-B604-4F36-8278-9FDFC6DB9DB1}" destId="{264EAA56-14D0-4FFB-9733-3FD593457644}" srcOrd="5" destOrd="0" presId="urn:microsoft.com/office/officeart/2008/layout/HorizontalMultiLevelHierarchy"/>
    <dgm:cxn modelId="{ABBBB5C4-09F7-4AB6-9663-817BA81EC30E}" type="presParOf" srcId="{264EAA56-14D0-4FFB-9733-3FD593457644}" destId="{144BEF06-41C9-492E-B409-4881CE0C743E}" srcOrd="0" destOrd="0" presId="urn:microsoft.com/office/officeart/2008/layout/HorizontalMultiLevelHierarchy"/>
    <dgm:cxn modelId="{0C512FAB-630A-4DDF-9777-5DF285501965}" type="presParOf" srcId="{264EAA56-14D0-4FFB-9733-3FD593457644}" destId="{4AA41EAE-E253-4814-A5DD-D0BBC7352A9F}" srcOrd="1" destOrd="0" presId="urn:microsoft.com/office/officeart/2008/layout/HorizontalMultiLevelHierarchy"/>
    <dgm:cxn modelId="{C994192D-75A1-44EF-B1E7-E3EF24E7C608}" type="presParOf" srcId="{594881C3-B604-4F36-8278-9FDFC6DB9DB1}" destId="{80123C81-CB6F-4E92-ABAD-1E5110DFFADB}" srcOrd="6" destOrd="0" presId="urn:microsoft.com/office/officeart/2008/layout/HorizontalMultiLevelHierarchy"/>
    <dgm:cxn modelId="{11055FD7-1819-4B4D-A912-0467F4218452}" type="presParOf" srcId="{80123C81-CB6F-4E92-ABAD-1E5110DFFADB}" destId="{ABCC6044-F8CD-4D76-94E6-0A6651CC5AA9}" srcOrd="0" destOrd="0" presId="urn:microsoft.com/office/officeart/2008/layout/HorizontalMultiLevelHierarchy"/>
    <dgm:cxn modelId="{A071109D-FF1B-4039-A8D5-349744BE67BF}" type="presParOf" srcId="{594881C3-B604-4F36-8278-9FDFC6DB9DB1}" destId="{F084D279-D45B-4042-9CC9-FBA45EDF43E7}" srcOrd="7" destOrd="0" presId="urn:microsoft.com/office/officeart/2008/layout/HorizontalMultiLevelHierarchy"/>
    <dgm:cxn modelId="{A9D3C78F-B5AE-435F-822D-E0CA8744C2ED}" type="presParOf" srcId="{F084D279-D45B-4042-9CC9-FBA45EDF43E7}" destId="{8379E895-2119-4514-B80D-2D9F68845967}" srcOrd="0" destOrd="0" presId="urn:microsoft.com/office/officeart/2008/layout/HorizontalMultiLevelHierarchy"/>
    <dgm:cxn modelId="{80F37778-D5EC-406D-B811-FC25EA5BE56B}" type="presParOf" srcId="{F084D279-D45B-4042-9CC9-FBA45EDF43E7}" destId="{61A3ECE2-3072-4CA2-A306-0D4255D3A4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bg-BG" dirty="0">
              <a:solidFill>
                <a:schemeClr val="tx1">
                  <a:lumMod val="75000"/>
                  <a:lumOff val="25000"/>
                </a:schemeClr>
              </a:solidFill>
            </a:rPr>
            <a:t>Кой</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pPr>
            <a:spcAft>
              <a:spcPts val="0"/>
            </a:spcAft>
          </a:pPr>
          <a:r>
            <a:rPr lang="bg-BG" sz="1600" dirty="0">
              <a:solidFill>
                <a:schemeClr val="tx1">
                  <a:lumMod val="75000"/>
                  <a:lumOff val="25000"/>
                </a:schemeClr>
              </a:solidFill>
            </a:rPr>
            <a:t>Практикуващи на първа линия специалисти</a:t>
          </a:r>
          <a:endParaRPr lang="en-GB" sz="16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bg-BG" dirty="0">
              <a:solidFill>
                <a:schemeClr val="tx1">
                  <a:lumMod val="75000"/>
                  <a:lumOff val="25000"/>
                </a:schemeClr>
              </a:solidFill>
            </a:rPr>
            <a:t>Какво</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pPr>
            <a:spcAft>
              <a:spcPts val="0"/>
            </a:spcAft>
          </a:pPr>
          <a:r>
            <a:rPr lang="bg-BG" sz="1600" dirty="0">
              <a:solidFill>
                <a:schemeClr val="tx1">
                  <a:lumMod val="75000"/>
                  <a:lumOff val="25000"/>
                </a:schemeClr>
              </a:solidFill>
            </a:rPr>
            <a:t>Концепция за радикализация</a:t>
          </a:r>
          <a:endParaRPr lang="en-GB" sz="16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pPr>
            <a:spcAft>
              <a:spcPts val="0"/>
            </a:spcAft>
          </a:pPr>
          <a:r>
            <a:rPr lang="bg-BG" sz="1600" dirty="0">
              <a:solidFill>
                <a:schemeClr val="tx1">
                  <a:lumMod val="75000"/>
                  <a:lumOff val="25000"/>
                </a:schemeClr>
              </a:solidFill>
            </a:rPr>
            <a:t>Упражнения и симулации</a:t>
          </a:r>
          <a:endParaRPr lang="en-GB" sz="16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bg-BG" dirty="0">
              <a:solidFill>
                <a:schemeClr val="tx1">
                  <a:lumMod val="75000"/>
                  <a:lumOff val="25000"/>
                </a:schemeClr>
              </a:solidFill>
            </a:rPr>
            <a:t>Как</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pPr>
            <a:spcAft>
              <a:spcPts val="0"/>
            </a:spcAft>
          </a:pPr>
          <a:r>
            <a:rPr lang="bg-BG" sz="1600" dirty="0">
              <a:solidFill>
                <a:schemeClr val="tx1">
                  <a:lumMod val="75000"/>
                  <a:lumOff val="25000"/>
                </a:schemeClr>
              </a:solidFill>
            </a:rPr>
            <a:t>Познание</a:t>
          </a:r>
          <a:endParaRPr lang="en-GB" sz="1600"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pPr>
            <a:spcAft>
              <a:spcPts val="0"/>
            </a:spcAft>
          </a:pPr>
          <a:r>
            <a:rPr lang="bg-BG" sz="1600" dirty="0">
              <a:solidFill>
                <a:schemeClr val="tx1">
                  <a:lumMod val="75000"/>
                  <a:lumOff val="25000"/>
                </a:schemeClr>
              </a:solidFill>
            </a:rPr>
            <a:t>Практически умения</a:t>
          </a:r>
          <a:endParaRPr lang="en-GB" sz="1600"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9B3E449C-143D-4EB1-9C6F-D75C3CE39881}">
      <dgm:prSet phldrT="[Tekst]" custT="1"/>
      <dgm:spPr/>
      <dgm:t>
        <a:bodyPr/>
        <a:lstStyle/>
        <a:p>
          <a:pPr>
            <a:spcAft>
              <a:spcPts val="0"/>
            </a:spcAft>
          </a:pPr>
          <a:r>
            <a:rPr lang="bg-BG" sz="1600" dirty="0">
              <a:solidFill>
                <a:schemeClr val="tx1">
                  <a:lumMod val="75000"/>
                  <a:lumOff val="25000"/>
                </a:schemeClr>
              </a:solidFill>
            </a:rPr>
            <a:t>Родители</a:t>
          </a:r>
          <a:endParaRPr lang="en-GB" sz="1600" dirty="0">
            <a:solidFill>
              <a:schemeClr val="tx1">
                <a:lumMod val="75000"/>
                <a:lumOff val="25000"/>
              </a:schemeClr>
            </a:solidFill>
          </a:endParaRPr>
        </a:p>
      </dgm:t>
    </dgm:pt>
    <dgm:pt modelId="{916592E1-E73E-4D08-9754-A723F728B80E}" type="parTrans" cxnId="{11CC7A0E-47E2-4767-98AC-0D7A4C59AEA2}">
      <dgm:prSet/>
      <dgm:spPr/>
      <dgm:t>
        <a:bodyPr/>
        <a:lstStyle/>
        <a:p>
          <a:endParaRPr lang="en-GB"/>
        </a:p>
      </dgm:t>
    </dgm:pt>
    <dgm:pt modelId="{E1E2A71C-89E2-49CE-B03B-07351BDE7CA7}" type="sibTrans" cxnId="{11CC7A0E-47E2-4767-98AC-0D7A4C59AEA2}">
      <dgm:prSet/>
      <dgm:spPr/>
      <dgm:t>
        <a:bodyPr/>
        <a:lstStyle/>
        <a:p>
          <a:endParaRPr lang="en-GB"/>
        </a:p>
      </dgm:t>
    </dgm:pt>
    <dgm:pt modelId="{24EBDD27-769C-422A-921F-6A362873931C}">
      <dgm:prSet/>
      <dgm:spPr/>
      <dgm:t>
        <a:bodyPr/>
        <a:lstStyle/>
        <a:p>
          <a:r>
            <a:rPr lang="bg-BG" dirty="0">
              <a:solidFill>
                <a:schemeClr val="tx1">
                  <a:lumMod val="75000"/>
                  <a:lumOff val="25000"/>
                </a:schemeClr>
              </a:solidFill>
            </a:rPr>
            <a:t>Резултат</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pPr>
            <a:spcAft>
              <a:spcPts val="0"/>
            </a:spcAft>
          </a:pPr>
          <a:r>
            <a:rPr lang="bg-BG" sz="1600" dirty="0">
              <a:solidFill>
                <a:schemeClr val="tx1">
                  <a:lumMod val="75000"/>
                  <a:lumOff val="25000"/>
                </a:schemeClr>
              </a:solidFill>
            </a:rPr>
            <a:t>Разпознаване на признаци</a:t>
          </a:r>
          <a:endParaRPr lang="en-GB" sz="1600"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pPr>
            <a:spcAft>
              <a:spcPts val="0"/>
            </a:spcAft>
          </a:pPr>
          <a:r>
            <a:rPr lang="bg-BG" sz="1600" dirty="0">
              <a:solidFill>
                <a:schemeClr val="tx1">
                  <a:lumMod val="75000"/>
                  <a:lumOff val="25000"/>
                </a:schemeClr>
              </a:solidFill>
            </a:rPr>
            <a:t>Умения за коучинг/ родителство</a:t>
          </a:r>
          <a:endParaRPr lang="en-GB" sz="1600"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11CC7A0E-47E2-4767-98AC-0D7A4C59AEA2}" srcId="{B58E5805-9D79-4032-89FB-E8797F96D632}" destId="{9B3E449C-143D-4EB1-9C6F-D75C3CE39881}" srcOrd="1" destOrd="0" parTransId="{916592E1-E73E-4D08-9754-A723F728B80E}" sibTransId="{E1E2A71C-89E2-49CE-B03B-07351BDE7CA7}"/>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3D7A98B1-41B2-4970-A0E6-3EF0068DE56A}" type="presOf" srcId="{9B3E449C-143D-4EB1-9C6F-D75C3CE39881}" destId="{A5906B98-203F-4988-B407-B8E2FB5B95EE}" srcOrd="0" destOrd="1" presId="urn:microsoft.com/office/officeart/2005/8/layout/target3"/>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bg-BG" dirty="0">
              <a:solidFill>
                <a:schemeClr val="tx1">
                  <a:lumMod val="75000"/>
                  <a:lumOff val="25000"/>
                </a:schemeClr>
              </a:solidFill>
            </a:rPr>
            <a:t>Кой</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dgm:spPr/>
      <dgm:t>
        <a:bodyPr/>
        <a:lstStyle/>
        <a:p>
          <a:r>
            <a:rPr lang="bg-BG" dirty="0">
              <a:solidFill>
                <a:schemeClr val="tx1">
                  <a:lumMod val="75000"/>
                  <a:lumOff val="25000"/>
                </a:schemeClr>
              </a:solidFill>
            </a:rPr>
            <a:t>Практикуващи на първа линия</a:t>
          </a:r>
          <a:endParaRPr lang="en-GB"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bg-BG" dirty="0">
              <a:solidFill>
                <a:schemeClr val="tx1">
                  <a:lumMod val="75000"/>
                  <a:lumOff val="25000"/>
                </a:schemeClr>
              </a:solidFill>
            </a:rPr>
            <a:t>Какво</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dgm:spPr/>
      <dgm:t>
        <a:bodyPr/>
        <a:lstStyle/>
        <a:p>
          <a:r>
            <a:rPr lang="bg-BG" dirty="0">
              <a:solidFill>
                <a:schemeClr val="tx1">
                  <a:lumMod val="75000"/>
                  <a:lumOff val="25000"/>
                </a:schemeClr>
              </a:solidFill>
            </a:rPr>
            <a:t>Концепция за радикализация</a:t>
          </a:r>
          <a:endParaRPr lang="en-GB"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dgm:spPr/>
      <dgm:t>
        <a:bodyPr/>
        <a:lstStyle/>
        <a:p>
          <a:r>
            <a:rPr lang="bg-BG" dirty="0">
              <a:solidFill>
                <a:schemeClr val="tx1">
                  <a:lumMod val="75000"/>
                  <a:lumOff val="25000"/>
                </a:schemeClr>
              </a:solidFill>
            </a:rPr>
            <a:t>Упражнения и симулации</a:t>
          </a:r>
          <a:endParaRPr lang="en-GB"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bg-BG" dirty="0">
              <a:solidFill>
                <a:schemeClr val="tx1">
                  <a:lumMod val="75000"/>
                  <a:lumOff val="25000"/>
                </a:schemeClr>
              </a:solidFill>
            </a:rPr>
            <a:t>Как</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bg-BG" dirty="0">
              <a:solidFill>
                <a:schemeClr val="tx1">
                  <a:lumMod val="75000"/>
                  <a:lumOff val="25000"/>
                </a:schemeClr>
              </a:solidFill>
            </a:rPr>
            <a:t>Познание</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bg-BG" dirty="0">
              <a:solidFill>
                <a:schemeClr val="tx1">
                  <a:lumMod val="75000"/>
                  <a:lumOff val="25000"/>
                </a:schemeClr>
              </a:solidFill>
            </a:rPr>
            <a:t>Практически умения</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bg-BG" dirty="0">
              <a:solidFill>
                <a:schemeClr val="tx1">
                  <a:lumMod val="75000"/>
                  <a:lumOff val="25000"/>
                </a:schemeClr>
              </a:solidFill>
            </a:rPr>
            <a:t>Резултат</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bg-BG" dirty="0">
              <a:solidFill>
                <a:schemeClr val="tx1">
                  <a:lumMod val="75000"/>
                  <a:lumOff val="25000"/>
                </a:schemeClr>
              </a:solidFill>
            </a:rPr>
            <a:t>Разпознаване на признаци</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bg-BG" dirty="0">
              <a:solidFill>
                <a:schemeClr val="tx1">
                  <a:lumMod val="75000"/>
                  <a:lumOff val="25000"/>
                </a:schemeClr>
              </a:solidFill>
            </a:rPr>
            <a:t>Умения за критично мислене</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bg-BG" dirty="0"/>
            <a:t>Общо разбиране за радикализация</a:t>
          </a:r>
          <a:endParaRPr lang="en-GB" dirty="0"/>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bg-BG" dirty="0"/>
            <a:t>Връзка между радикализацията и конкретната тема</a:t>
          </a:r>
          <a:endParaRPr lang="en-GB" dirty="0"/>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bg-BG" dirty="0"/>
            <a:t>Разяснение на конкретната тема</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bg-BG" dirty="0"/>
            <a:t>Упражнения</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custLinFactNeighborX="-96" custLinFactNeighborY="-5137">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custLinFactNeighborY="19783">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custLinFactNeighborY="15826"/>
      <dgm:spPr/>
    </dgm:pt>
    <dgm:pt modelId="{75114A73-6B5C-4BCB-A8DB-99DA3DF589D7}" type="pres">
      <dgm:prSet presAssocID="{F681AFDA-5957-4C6F-BBB6-8146F6A65944}" presName="text_4" presStyleLbl="node1" presStyleIdx="3" presStyleCnt="4" custLinFactNeighborY="32247">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custLinFactNeighborY="25797"/>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bg-BG"/>
        </a:p>
      </dgm:t>
    </dgm:pt>
    <dgm:pt modelId="{1E7BEF81-54C1-4488-88EC-495D602CEA3E}">
      <dgm:prSet phldrT="[Текст]" custT="1"/>
      <dgm:spPr/>
      <dgm:t>
        <a:bodyPr/>
        <a:lstStyle/>
        <a:p>
          <a:r>
            <a:rPr lang="bg-BG" sz="1200" b="1" dirty="0"/>
            <a:t>Коучинг и родителство</a:t>
          </a:r>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bg-BG" sz="1200" b="1" dirty="0"/>
            <a:t>Критично мислене</a:t>
          </a:r>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bg-BG" sz="1200" b="1" dirty="0"/>
            <a:t>Управление на гнева</a:t>
          </a:r>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bg-BG" sz="1200" b="1" dirty="0"/>
            <a:t>Наративи и идентичност</a:t>
          </a:r>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bg-BG" sz="1200" b="1" dirty="0"/>
            <a:t>Дебат и симулация</a:t>
          </a:r>
          <a:endParaRPr lang="en-US" sz="1200" b="1" dirty="0"/>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bg-BG" sz="1200" b="1" dirty="0"/>
            <a:t>Управление на конфликти</a:t>
          </a:r>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bg-BG" sz="1200" b="1" dirty="0"/>
            <a:t>Пропорционален отговор на държавата</a:t>
          </a:r>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bg-BG"/>
        </a:p>
      </dgm:t>
    </dgm:pt>
    <dgm:pt modelId="{1E7BEF81-54C1-4488-88EC-495D602CEA3E}">
      <dgm:prSet phldrT="[Текст]" custT="1"/>
      <dgm:spPr/>
      <dgm:t>
        <a:bodyPr/>
        <a:lstStyle/>
        <a:p>
          <a:r>
            <a:rPr lang="bg-BG" sz="1200" b="1" dirty="0"/>
            <a:t>Разбиране на темата</a:t>
          </a:r>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bg-BG" sz="1200" b="1" dirty="0"/>
            <a:t>Определяне на проблема</a:t>
          </a:r>
          <a:endParaRPr lang="bg-BG" sz="1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08BBFFB1-A383-4BBB-A0A8-B48F93F05648}">
      <dgm:prSet phldrT="[Текст]" custT="1"/>
      <dgm:spPr/>
      <dgm:t>
        <a:bodyPr/>
        <a:lstStyle/>
        <a:p>
          <a:r>
            <a:rPr lang="bg-BG" sz="1200" b="1" dirty="0"/>
            <a:t>Разрешаване на проблема</a:t>
          </a:r>
        </a:p>
      </dgm:t>
    </dgm:pt>
    <dgm:pt modelId="{AD367D12-0A04-467C-9DAD-3B0B15464FAC}" type="parTrans" cxnId="{A7D8C306-C043-46F9-815E-4F835470EC83}">
      <dgm:prSet/>
      <dgm:spPr/>
      <dgm:t>
        <a:bodyPr/>
        <a:lstStyle/>
        <a:p>
          <a:endParaRPr lang="bg-BG"/>
        </a:p>
      </dgm:t>
    </dgm:pt>
    <dgm:pt modelId="{979A3E0C-2DEE-416B-B7DA-1D3EB3177D19}" type="sibTrans" cxnId="{A7D8C306-C043-46F9-815E-4F835470EC83}">
      <dgm:prSet/>
      <dgm:spPr/>
      <dgm:t>
        <a:bodyPr/>
        <a:lstStyle/>
        <a:p>
          <a:endParaRPr lang="bg-BG"/>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3" custLinFactNeighborX="866">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3">
        <dgm:presLayoutVars>
          <dgm:chMax val="0"/>
          <dgm:bulletEnabled val="1"/>
        </dgm:presLayoutVars>
      </dgm:prSet>
      <dgm:spPr/>
    </dgm:pt>
    <dgm:pt modelId="{5D5B503D-C480-4890-8620-EB99A511DB2A}" type="pres">
      <dgm:prSet presAssocID="{5FC6A3CA-B868-4220-9808-C61487E71F6D}" presName="spacer" presStyleCnt="0"/>
      <dgm:spPr/>
    </dgm:pt>
    <dgm:pt modelId="{57F5FDD5-3E02-465D-B2A3-C0B44BD34A53}" type="pres">
      <dgm:prSet presAssocID="{08BBFFB1-A383-4BBB-A0A8-B48F93F05648}" presName="parentText" presStyleLbl="node1" presStyleIdx="2" presStyleCnt="3">
        <dgm:presLayoutVars>
          <dgm:chMax val="0"/>
          <dgm:bulletEnabled val="1"/>
        </dgm:presLayoutVars>
      </dgm:prSet>
      <dgm:spPr/>
    </dgm:pt>
  </dgm:ptLst>
  <dgm:cxnLst>
    <dgm:cxn modelId="{A7D8C306-C043-46F9-815E-4F835470EC83}" srcId="{6193A8FA-7F14-453B-8AE8-5272C5195B30}" destId="{08BBFFB1-A383-4BBB-A0A8-B48F93F05648}" srcOrd="2" destOrd="0" parTransId="{AD367D12-0A04-467C-9DAD-3B0B15464FAC}" sibTransId="{979A3E0C-2DEE-416B-B7DA-1D3EB3177D19}"/>
    <dgm:cxn modelId="{7977E027-9715-4904-AC08-C541388826AF}" type="presOf" srcId="{08BBFFB1-A383-4BBB-A0A8-B48F93F05648}" destId="{57F5FDD5-3E02-465D-B2A3-C0B44BD34A53}" srcOrd="0" destOrd="0" presId="urn:microsoft.com/office/officeart/2005/8/layout/vList2"/>
    <dgm:cxn modelId="{087DA17B-381E-431A-878C-63F09EB877A8}" type="presOf" srcId="{BCBC5872-D3A7-4BB7-8835-EB7B76204952}" destId="{883DA8C2-1EAD-474E-8B72-6A3EFBE8A85B}" srcOrd="0" destOrd="0" presId="urn:microsoft.com/office/officeart/2005/8/layout/vList2"/>
    <dgm:cxn modelId="{DF0BC7AD-2967-4E88-8F09-15B312FB7C91}" type="presOf" srcId="{6193A8FA-7F14-453B-8AE8-5272C5195B30}" destId="{0DFCE710-C445-457E-8E0A-7A9AAFB00C31}"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97AAFDE5-9F0D-4BBF-967F-D8D1C303109C}" type="presOf" srcId="{1E7BEF81-54C1-4488-88EC-495D602CEA3E}" destId="{2D69E892-FC4D-4DA0-A373-C25AE6B2890E}" srcOrd="0" destOrd="0" presId="urn:microsoft.com/office/officeart/2005/8/layout/vList2"/>
    <dgm:cxn modelId="{700C16F1-B528-4E12-BB46-7DA52B2E7945}" srcId="{6193A8FA-7F14-453B-8AE8-5272C5195B30}" destId="{1E7BEF81-54C1-4488-88EC-495D602CEA3E}" srcOrd="0" destOrd="0" parTransId="{3B26E152-C771-430C-BB33-05CB39FA77E3}" sibTransId="{C02F56A3-E51D-4A9C-B698-AC71FFB11A41}"/>
    <dgm:cxn modelId="{CB98F69A-6A6F-417E-B6DA-4A5EAAFDDE27}" type="presParOf" srcId="{0DFCE710-C445-457E-8E0A-7A9AAFB00C31}" destId="{2D69E892-FC4D-4DA0-A373-C25AE6B2890E}" srcOrd="0" destOrd="0" presId="urn:microsoft.com/office/officeart/2005/8/layout/vList2"/>
    <dgm:cxn modelId="{6425BEC9-C0D7-4910-BBD9-BDA03ED31B97}" type="presParOf" srcId="{0DFCE710-C445-457E-8E0A-7A9AAFB00C31}" destId="{9A8863EC-6BA7-4423-AE32-24A414999D9B}" srcOrd="1" destOrd="0" presId="urn:microsoft.com/office/officeart/2005/8/layout/vList2"/>
    <dgm:cxn modelId="{32E724FF-4374-4A80-B894-80EA2B04304A}" type="presParOf" srcId="{0DFCE710-C445-457E-8E0A-7A9AAFB00C31}" destId="{883DA8C2-1EAD-474E-8B72-6A3EFBE8A85B}" srcOrd="2" destOrd="0" presId="urn:microsoft.com/office/officeart/2005/8/layout/vList2"/>
    <dgm:cxn modelId="{DD327BB3-55E4-4AB4-8660-9FB3B05593BE}" type="presParOf" srcId="{0DFCE710-C445-457E-8E0A-7A9AAFB00C31}" destId="{5D5B503D-C480-4890-8620-EB99A511DB2A}" srcOrd="3" destOrd="0" presId="urn:microsoft.com/office/officeart/2005/8/layout/vList2"/>
    <dgm:cxn modelId="{50A3B3B0-BA09-4BF4-AC53-A77AB20C343B}" type="presParOf" srcId="{0DFCE710-C445-457E-8E0A-7A9AAFB00C31}" destId="{57F5FDD5-3E02-465D-B2A3-C0B44BD34A53}"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2" qsCatId="simple" csTypeId="urn:microsoft.com/office/officeart/2005/8/colors/colorful1" csCatId="colorful" phldr="1"/>
      <dgm:spPr/>
    </dgm:pt>
    <dgm:pt modelId="{EE08189B-9319-4DB3-916F-71B0975BEE5F}">
      <dgm:prSet phldrT="[Tekst]"/>
      <dgm:spPr/>
      <dgm:t>
        <a:bodyPr/>
        <a:lstStyle/>
        <a:p>
          <a:r>
            <a:rPr lang="bg-BG" dirty="0" err="1"/>
            <a:t>Активизъм</a:t>
          </a:r>
          <a:endParaRPr lang="en-GB" dirty="0"/>
        </a:p>
      </dgm:t>
    </dgm:pt>
    <dgm:pt modelId="{08011D04-F600-4DED-9725-C145ABE9233D}" type="parTrans" cxnId="{BDD5A39D-9BCB-4F30-8F3C-BEABBD52635F}">
      <dgm:prSet/>
      <dgm:spPr/>
      <dgm:t>
        <a:bodyPr/>
        <a:lstStyle/>
        <a:p>
          <a:endParaRPr lang="en-GB"/>
        </a:p>
      </dgm:t>
    </dgm:pt>
    <dgm:pt modelId="{DC40A789-26AA-450F-A53E-0C951985243D}" type="sibTrans" cxnId="{BDD5A39D-9BCB-4F30-8F3C-BEABBD52635F}">
      <dgm:prSet/>
      <dgm:spPr/>
      <dgm:t>
        <a:bodyPr/>
        <a:lstStyle/>
        <a:p>
          <a:endParaRPr lang="en-GB"/>
        </a:p>
      </dgm:t>
    </dgm:pt>
    <dgm:pt modelId="{74C5CB35-9529-42D3-AC54-531F67E188E7}">
      <dgm:prSet phldrT="[Tekst]"/>
      <dgm:spPr/>
      <dgm:t>
        <a:bodyPr/>
        <a:lstStyle/>
        <a:p>
          <a:r>
            <a:rPr lang="bg-BG" dirty="0"/>
            <a:t>Екстремизъм</a:t>
          </a:r>
          <a:endParaRPr lang="en-GB" dirty="0"/>
        </a:p>
      </dgm:t>
    </dgm:pt>
    <dgm:pt modelId="{864C795A-64E5-4963-939D-25E176DBE76F}" type="parTrans" cxnId="{CE412A96-9486-4446-A3D8-4960293AE921}">
      <dgm:prSet/>
      <dgm:spPr/>
      <dgm:t>
        <a:bodyPr/>
        <a:lstStyle/>
        <a:p>
          <a:endParaRPr lang="en-GB"/>
        </a:p>
      </dgm:t>
    </dgm:pt>
    <dgm:pt modelId="{B6EA34E2-E80A-4A5E-95A6-FEC6DD3391BE}" type="sibTrans" cxnId="{CE412A96-9486-4446-A3D8-4960293AE921}">
      <dgm:prSet/>
      <dgm:spPr/>
      <dgm:t>
        <a:bodyPr/>
        <a:lstStyle/>
        <a:p>
          <a:endParaRPr lang="en-GB"/>
        </a:p>
      </dgm:t>
    </dgm:pt>
    <dgm:pt modelId="{642E41CF-7B9D-490A-81AC-5BFCDAC3754A}">
      <dgm:prSet phldrT="[Tekst]"/>
      <dgm:spPr/>
      <dgm:t>
        <a:bodyPr/>
        <a:lstStyle/>
        <a:p>
          <a:r>
            <a:rPr lang="bg-BG" dirty="0"/>
            <a:t>Тероризъм</a:t>
          </a:r>
          <a:endParaRPr lang="en-GB" dirty="0"/>
        </a:p>
      </dgm:t>
    </dgm:pt>
    <dgm:pt modelId="{CE7C29A1-A1E7-41E3-8CEC-D3621E311718}" type="parTrans" cxnId="{DC129434-BC12-42F4-983C-81BB0981FC5D}">
      <dgm:prSet/>
      <dgm:spPr/>
      <dgm:t>
        <a:bodyPr/>
        <a:lstStyle/>
        <a:p>
          <a:endParaRPr lang="en-GB"/>
        </a:p>
      </dgm:t>
    </dgm:pt>
    <dgm:pt modelId="{216DFCCA-E31F-45A7-9F35-543A2F4A44DE}" type="sibTrans" cxnId="{DC129434-BC12-42F4-983C-81BB0981FC5D}">
      <dgm:prSet/>
      <dgm:spPr/>
      <dgm:t>
        <a:bodyPr/>
        <a:lstStyle/>
        <a:p>
          <a:endParaRPr lang="en-GB"/>
        </a:p>
      </dgm:t>
    </dgm:pt>
    <dgm:pt modelId="{782537E3-4C85-4D3E-9ADA-EE238DC9903D}">
      <dgm:prSet/>
      <dgm:spPr/>
      <dgm:t>
        <a:bodyPr/>
        <a:lstStyle/>
        <a:p>
          <a:r>
            <a:rPr lang="bg-BG" dirty="0"/>
            <a:t>Насилствен екстремизъм</a:t>
          </a:r>
          <a:endParaRPr lang="en-GB" dirty="0"/>
        </a:p>
      </dgm:t>
    </dgm:pt>
    <dgm:pt modelId="{85D68EDF-E4CA-478D-9653-A9D596AECD76}" type="parTrans" cxnId="{BA1D6472-B170-4D29-9392-C88E7B6A2EC6}">
      <dgm:prSet/>
      <dgm:spPr/>
      <dgm:t>
        <a:bodyPr/>
        <a:lstStyle/>
        <a:p>
          <a:endParaRPr lang="en-GB"/>
        </a:p>
      </dgm:t>
    </dgm:pt>
    <dgm:pt modelId="{8AC84649-BB4F-493C-9858-460493BBC777}" type="sibTrans" cxnId="{BA1D6472-B170-4D29-9392-C88E7B6A2EC6}">
      <dgm:prSet/>
      <dgm:spPr/>
      <dgm:t>
        <a:bodyPr/>
        <a:lstStyle/>
        <a:p>
          <a:endParaRPr lang="en-GB"/>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bg-BG" dirty="0"/>
            <a:t>Отделен проблем</a:t>
          </a:r>
          <a:endParaRPr lang="en-GB" dirty="0"/>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bg-BG" dirty="0"/>
            <a:t>Религиозни идеологии</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bg-BG" dirty="0"/>
            <a:t>Крайнодесни идеологии</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bg-BG" noProof="0" dirty="0"/>
            <a:t>Крайно леви</a:t>
          </a:r>
          <a:r>
            <a:rPr lang="bg-BG" dirty="0"/>
            <a:t> идеологии</a:t>
          </a:r>
          <a:endParaRPr lang="en-GB" dirty="0"/>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bg-BG" dirty="0"/>
            <a:t>Национален сепаратизъм</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GB"/>
        </a:p>
      </dgm:t>
    </dgm:pt>
    <dgm:pt modelId="{31AE7CCE-DD08-42FE-9C07-C1DE890080C0}">
      <dgm:prSet phldrT="[Tekst]" custT="1"/>
      <dgm:spPr/>
      <dgm:t>
        <a:bodyPr/>
        <a:lstStyle/>
        <a:p>
          <a:r>
            <a:rPr lang="bg-BG" sz="3600" dirty="0"/>
            <a:t>Тип</a:t>
          </a:r>
          <a:endParaRPr lang="en-GB" sz="3600" dirty="0"/>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bg-BG" sz="2000" dirty="0"/>
            <a:t>Търсещи идентичност</a:t>
          </a:r>
          <a:endParaRPr lang="en-GB" sz="2000"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bg-BG" sz="2000" dirty="0"/>
            <a:t>Търсещи справедливост</a:t>
          </a:r>
          <a:endParaRPr lang="en-GB" sz="2000"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bg-BG" sz="2000" dirty="0"/>
            <a:t>Търсещи силни усещания</a:t>
          </a:r>
          <a:endParaRPr lang="en-GB" sz="2000"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bg-BG" sz="2000" dirty="0"/>
            <a:t>Търсещи смисъла на живота</a:t>
          </a:r>
          <a:endParaRPr lang="en-GB" sz="2000"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27798">
        <dgm:presLayoutVars>
          <dgm:bulletEnabled val="1"/>
        </dgm:presLayoutVars>
      </dgm:prSet>
      <dgm:spPr/>
    </dgm:pt>
    <dgm:pt modelId="{B024BB09-AC3A-451D-BA97-F3965BA08065}" type="pres">
      <dgm:prSet presAssocID="{52340E1C-7EB8-4294-A467-EBCEEA9F632D}" presName="node" presStyleLbl="vennNode1" presStyleIdx="2" presStyleCnt="5" custScaleX="259298" custRadScaleRad="141951" custRadScaleInc="146">
        <dgm:presLayoutVars>
          <dgm:bulletEnabled val="1"/>
        </dgm:presLayoutVars>
      </dgm:prSet>
      <dgm:spPr/>
    </dgm:pt>
    <dgm:pt modelId="{4C1CC435-FD44-4D97-9557-E99594F8F96C}" type="pres">
      <dgm:prSet presAssocID="{95CAFB56-273A-42AE-AAA8-E05A306B4FC6}" presName="node" presStyleLbl="vennNode1" presStyleIdx="3" presStyleCnt="5" custScaleX="227798">
        <dgm:presLayoutVars>
          <dgm:bulletEnabled val="1"/>
        </dgm:presLayoutVars>
      </dgm:prSet>
      <dgm:spPr/>
    </dgm:pt>
    <dgm:pt modelId="{CD81C4CF-30B8-4095-B9AB-540FF8C8C938}" type="pres">
      <dgm:prSet presAssocID="{6D199876-4D62-4F94-AA37-8181981FCE21}" presName="node" presStyleLbl="vennNode1" presStyleIdx="4" presStyleCnt="5" custScaleX="227798" custRadScaleRad="140434" custRadScaleInc="-147">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bg-BG" dirty="0"/>
            <a:t>Чувствителност</a:t>
          </a:r>
          <a:endParaRPr lang="en-US"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bg-BG" dirty="0"/>
            <a:t>Проучване</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bg-BG" noProof="0" dirty="0"/>
            <a:t>Членство</a:t>
          </a:r>
          <a:endParaRPr lang="en-US"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bg-BG" dirty="0"/>
            <a:t>Действие</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Lst>
  <dgm:cxnLst>
    <dgm:cxn modelId="{4B2224A1-64B8-4961-8F38-31D007C7F876}" type="presOf" srcId="{6C79EB20-E82E-49D9-8D82-F13003406BF0}" destId="{0F9C34CC-C8E7-4DAD-9B8B-4AE428EE8083}" srcOrd="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727491" y="2662109"/>
          <a:ext cx="1321583" cy="66079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bg-BG" sz="1300" kern="1200" dirty="0"/>
            <a:t>7 тематични обучения</a:t>
          </a:r>
        </a:p>
      </dsp:txBody>
      <dsp:txXfrm>
        <a:off x="746845" y="2681463"/>
        <a:ext cx="1282875" cy="622083"/>
      </dsp:txXfrm>
    </dsp:sp>
    <dsp:sp modelId="{32B24CF6-D12B-4548-952E-6BF534F65B84}">
      <dsp:nvSpPr>
        <dsp:cNvPr id="0" name=""/>
        <dsp:cNvSpPr/>
      </dsp:nvSpPr>
      <dsp:spPr>
        <a:xfrm rot="17132988">
          <a:off x="1327414" y="2031235"/>
          <a:ext cx="1971953" cy="22763"/>
        </a:xfrm>
        <a:custGeom>
          <a:avLst/>
          <a:gdLst/>
          <a:ahLst/>
          <a:cxnLst/>
          <a:rect l="0" t="0" r="0" b="0"/>
          <a:pathLst>
            <a:path>
              <a:moveTo>
                <a:pt x="0" y="11381"/>
              </a:moveTo>
              <a:lnTo>
                <a:pt x="1971953"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bg-BG" sz="700" kern="1200" dirty="0"/>
        </a:p>
      </dsp:txBody>
      <dsp:txXfrm>
        <a:off x="2264092" y="1993318"/>
        <a:ext cx="98597" cy="98597"/>
      </dsp:txXfrm>
    </dsp:sp>
    <dsp:sp modelId="{31B1D687-11EC-48F1-83F7-68AF7C6C3A63}">
      <dsp:nvSpPr>
        <dsp:cNvPr id="0" name=""/>
        <dsp:cNvSpPr/>
      </dsp:nvSpPr>
      <dsp:spPr>
        <a:xfrm>
          <a:off x="2577708" y="762334"/>
          <a:ext cx="1321583" cy="66079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bg-BG" sz="1300" kern="1200" dirty="0"/>
            <a:t>Изграждане на личностен капацитет</a:t>
          </a:r>
        </a:p>
      </dsp:txBody>
      <dsp:txXfrm>
        <a:off x="2597062" y="781688"/>
        <a:ext cx="1282875" cy="622083"/>
      </dsp:txXfrm>
    </dsp:sp>
    <dsp:sp modelId="{D5EE364E-275D-4E10-ADF3-8B92DDD75254}">
      <dsp:nvSpPr>
        <dsp:cNvPr id="0" name=""/>
        <dsp:cNvSpPr/>
      </dsp:nvSpPr>
      <dsp:spPr>
        <a:xfrm rot="18289469">
          <a:off x="3700759" y="701392"/>
          <a:ext cx="925698" cy="22763"/>
        </a:xfrm>
        <a:custGeom>
          <a:avLst/>
          <a:gdLst/>
          <a:ahLst/>
          <a:cxnLst/>
          <a:rect l="0" t="0" r="0" b="0"/>
          <a:pathLst>
            <a:path>
              <a:moveTo>
                <a:pt x="0" y="11381"/>
              </a:moveTo>
              <a:lnTo>
                <a:pt x="925698"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dirty="0"/>
        </a:p>
      </dsp:txBody>
      <dsp:txXfrm>
        <a:off x="4140465" y="689632"/>
        <a:ext cx="46284" cy="46284"/>
      </dsp:txXfrm>
    </dsp:sp>
    <dsp:sp modelId="{5C81EBB6-5A17-474F-A68A-EB8EFE691F92}">
      <dsp:nvSpPr>
        <dsp:cNvPr id="0" name=""/>
        <dsp:cNvSpPr/>
      </dsp:nvSpPr>
      <dsp:spPr>
        <a:xfrm>
          <a:off x="4427924" y="2423"/>
          <a:ext cx="1321583" cy="66079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bg-BG" sz="1300" kern="1200" dirty="0"/>
            <a:t>Коучинг и родителство</a:t>
          </a:r>
        </a:p>
      </dsp:txBody>
      <dsp:txXfrm>
        <a:off x="4447278" y="21777"/>
        <a:ext cx="1282875" cy="622083"/>
      </dsp:txXfrm>
    </dsp:sp>
    <dsp:sp modelId="{6B4CC6B1-0051-4F59-B753-D5C0D40DB04F}">
      <dsp:nvSpPr>
        <dsp:cNvPr id="0" name=""/>
        <dsp:cNvSpPr/>
      </dsp:nvSpPr>
      <dsp:spPr>
        <a:xfrm>
          <a:off x="3899291" y="1081348"/>
          <a:ext cx="528633" cy="22763"/>
        </a:xfrm>
        <a:custGeom>
          <a:avLst/>
          <a:gdLst/>
          <a:ahLst/>
          <a:cxnLst/>
          <a:rect l="0" t="0" r="0" b="0"/>
          <a:pathLst>
            <a:path>
              <a:moveTo>
                <a:pt x="0" y="11381"/>
              </a:moveTo>
              <a:lnTo>
                <a:pt x="528633"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dirty="0"/>
        </a:p>
      </dsp:txBody>
      <dsp:txXfrm>
        <a:off x="4150392" y="1079514"/>
        <a:ext cx="26431" cy="26431"/>
      </dsp:txXfrm>
    </dsp:sp>
    <dsp:sp modelId="{5CCF7575-E76C-4274-96CA-76B0A01B8BF2}">
      <dsp:nvSpPr>
        <dsp:cNvPr id="0" name=""/>
        <dsp:cNvSpPr/>
      </dsp:nvSpPr>
      <dsp:spPr>
        <a:xfrm>
          <a:off x="4427924" y="762334"/>
          <a:ext cx="1321583" cy="66079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bg-BG" sz="1300" kern="1200" dirty="0"/>
            <a:t>Критично мислене</a:t>
          </a:r>
        </a:p>
      </dsp:txBody>
      <dsp:txXfrm>
        <a:off x="4447278" y="781688"/>
        <a:ext cx="1282875" cy="622083"/>
      </dsp:txXfrm>
    </dsp:sp>
    <dsp:sp modelId="{5F11B917-DEF9-4C42-B1A3-E2AE88CA3AC1}">
      <dsp:nvSpPr>
        <dsp:cNvPr id="0" name=""/>
        <dsp:cNvSpPr/>
      </dsp:nvSpPr>
      <dsp:spPr>
        <a:xfrm rot="3310531">
          <a:off x="3700759" y="1461303"/>
          <a:ext cx="925698" cy="22763"/>
        </a:xfrm>
        <a:custGeom>
          <a:avLst/>
          <a:gdLst/>
          <a:ahLst/>
          <a:cxnLst/>
          <a:rect l="0" t="0" r="0" b="0"/>
          <a:pathLst>
            <a:path>
              <a:moveTo>
                <a:pt x="0" y="11381"/>
              </a:moveTo>
              <a:lnTo>
                <a:pt x="925698"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dirty="0"/>
        </a:p>
      </dsp:txBody>
      <dsp:txXfrm>
        <a:off x="4140465" y="1449542"/>
        <a:ext cx="46284" cy="46284"/>
      </dsp:txXfrm>
    </dsp:sp>
    <dsp:sp modelId="{753C46A5-89DF-4099-9DAB-73E019B97C54}">
      <dsp:nvSpPr>
        <dsp:cNvPr id="0" name=""/>
        <dsp:cNvSpPr/>
      </dsp:nvSpPr>
      <dsp:spPr>
        <a:xfrm>
          <a:off x="4427924" y="1522244"/>
          <a:ext cx="1321583" cy="66079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bg-BG" sz="1300" kern="1200" dirty="0"/>
            <a:t>Управление на гнева</a:t>
          </a:r>
        </a:p>
      </dsp:txBody>
      <dsp:txXfrm>
        <a:off x="4447278" y="1541598"/>
        <a:ext cx="1282875" cy="622083"/>
      </dsp:txXfrm>
    </dsp:sp>
    <dsp:sp modelId="{806929F4-30CE-4606-A54C-81E6598712E2}">
      <dsp:nvSpPr>
        <dsp:cNvPr id="0" name=""/>
        <dsp:cNvSpPr/>
      </dsp:nvSpPr>
      <dsp:spPr>
        <a:xfrm rot="2142401">
          <a:off x="1987884" y="3171101"/>
          <a:ext cx="651013" cy="22763"/>
        </a:xfrm>
        <a:custGeom>
          <a:avLst/>
          <a:gdLst/>
          <a:ahLst/>
          <a:cxnLst/>
          <a:rect l="0" t="0" r="0" b="0"/>
          <a:pathLst>
            <a:path>
              <a:moveTo>
                <a:pt x="0" y="11381"/>
              </a:moveTo>
              <a:lnTo>
                <a:pt x="651013"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dirty="0"/>
        </a:p>
      </dsp:txBody>
      <dsp:txXfrm>
        <a:off x="2297116" y="3166207"/>
        <a:ext cx="32550" cy="32550"/>
      </dsp:txXfrm>
    </dsp:sp>
    <dsp:sp modelId="{AB7CE315-A47D-484E-AF74-16B54A879364}">
      <dsp:nvSpPr>
        <dsp:cNvPr id="0" name=""/>
        <dsp:cNvSpPr/>
      </dsp:nvSpPr>
      <dsp:spPr>
        <a:xfrm>
          <a:off x="2577708" y="3042065"/>
          <a:ext cx="1321583" cy="66079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bg-BG" sz="1300" kern="1200" dirty="0"/>
            <a:t>Изграждане на капацитет на общността</a:t>
          </a:r>
        </a:p>
      </dsp:txBody>
      <dsp:txXfrm>
        <a:off x="2597062" y="3061419"/>
        <a:ext cx="1282875" cy="622083"/>
      </dsp:txXfrm>
    </dsp:sp>
    <dsp:sp modelId="{624F5E0E-144C-40C5-B6A9-809064F2A67D}">
      <dsp:nvSpPr>
        <dsp:cNvPr id="0" name=""/>
        <dsp:cNvSpPr/>
      </dsp:nvSpPr>
      <dsp:spPr>
        <a:xfrm rot="18289469">
          <a:off x="3700759" y="2981123"/>
          <a:ext cx="925698" cy="22763"/>
        </a:xfrm>
        <a:custGeom>
          <a:avLst/>
          <a:gdLst/>
          <a:ahLst/>
          <a:cxnLst/>
          <a:rect l="0" t="0" r="0" b="0"/>
          <a:pathLst>
            <a:path>
              <a:moveTo>
                <a:pt x="0" y="11381"/>
              </a:moveTo>
              <a:lnTo>
                <a:pt x="925698"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dirty="0"/>
        </a:p>
      </dsp:txBody>
      <dsp:txXfrm>
        <a:off x="4140465" y="2969363"/>
        <a:ext cx="46284" cy="46284"/>
      </dsp:txXfrm>
    </dsp:sp>
    <dsp:sp modelId="{209AC506-7A06-4C43-907C-539674530672}">
      <dsp:nvSpPr>
        <dsp:cNvPr id="0" name=""/>
        <dsp:cNvSpPr/>
      </dsp:nvSpPr>
      <dsp:spPr>
        <a:xfrm>
          <a:off x="4427924" y="2282154"/>
          <a:ext cx="1321583" cy="66079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bg-BG" sz="1300" kern="1200" dirty="0"/>
            <a:t>Наративи и културно осъзнаване</a:t>
          </a:r>
        </a:p>
      </dsp:txBody>
      <dsp:txXfrm>
        <a:off x="4447278" y="2301508"/>
        <a:ext cx="1282875" cy="622083"/>
      </dsp:txXfrm>
    </dsp:sp>
    <dsp:sp modelId="{BC6E53BC-3EB5-44A9-A6AF-787968648BA4}">
      <dsp:nvSpPr>
        <dsp:cNvPr id="0" name=""/>
        <dsp:cNvSpPr/>
      </dsp:nvSpPr>
      <dsp:spPr>
        <a:xfrm>
          <a:off x="3899291" y="3361078"/>
          <a:ext cx="528633" cy="22763"/>
        </a:xfrm>
        <a:custGeom>
          <a:avLst/>
          <a:gdLst/>
          <a:ahLst/>
          <a:cxnLst/>
          <a:rect l="0" t="0" r="0" b="0"/>
          <a:pathLst>
            <a:path>
              <a:moveTo>
                <a:pt x="0" y="11381"/>
              </a:moveTo>
              <a:lnTo>
                <a:pt x="528633"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dirty="0"/>
        </a:p>
      </dsp:txBody>
      <dsp:txXfrm>
        <a:off x="4150392" y="3359244"/>
        <a:ext cx="26431" cy="26431"/>
      </dsp:txXfrm>
    </dsp:sp>
    <dsp:sp modelId="{C92CC2BD-95BA-4A46-A0BD-FCBDDAFCF77D}">
      <dsp:nvSpPr>
        <dsp:cNvPr id="0" name=""/>
        <dsp:cNvSpPr/>
      </dsp:nvSpPr>
      <dsp:spPr>
        <a:xfrm>
          <a:off x="4427924" y="3042065"/>
          <a:ext cx="1321583" cy="66079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bg-BG" sz="1300" kern="1200" dirty="0"/>
            <a:t>Дебат и симулация</a:t>
          </a:r>
        </a:p>
      </dsp:txBody>
      <dsp:txXfrm>
        <a:off x="4447278" y="3061419"/>
        <a:ext cx="1282875" cy="622083"/>
      </dsp:txXfrm>
    </dsp:sp>
    <dsp:sp modelId="{6552871A-9F2C-40C6-BB3A-1D6F227DF39D}">
      <dsp:nvSpPr>
        <dsp:cNvPr id="0" name=""/>
        <dsp:cNvSpPr/>
      </dsp:nvSpPr>
      <dsp:spPr>
        <a:xfrm rot="3310531">
          <a:off x="3700759" y="3741034"/>
          <a:ext cx="925698" cy="22763"/>
        </a:xfrm>
        <a:custGeom>
          <a:avLst/>
          <a:gdLst/>
          <a:ahLst/>
          <a:cxnLst/>
          <a:rect l="0" t="0" r="0" b="0"/>
          <a:pathLst>
            <a:path>
              <a:moveTo>
                <a:pt x="0" y="11381"/>
              </a:moveTo>
              <a:lnTo>
                <a:pt x="925698"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dirty="0"/>
        </a:p>
      </dsp:txBody>
      <dsp:txXfrm>
        <a:off x="4140465" y="3729273"/>
        <a:ext cx="46284" cy="46284"/>
      </dsp:txXfrm>
    </dsp:sp>
    <dsp:sp modelId="{44220A00-6C43-4BC2-9B75-92EED113ADB5}">
      <dsp:nvSpPr>
        <dsp:cNvPr id="0" name=""/>
        <dsp:cNvSpPr/>
      </dsp:nvSpPr>
      <dsp:spPr>
        <a:xfrm>
          <a:off x="4427924" y="3801975"/>
          <a:ext cx="1321583" cy="66079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bg-BG" sz="1300" kern="1200" dirty="0"/>
            <a:t>Разрешаване на конфликти</a:t>
          </a:r>
        </a:p>
      </dsp:txBody>
      <dsp:txXfrm>
        <a:off x="4447278" y="3821329"/>
        <a:ext cx="1282875" cy="622083"/>
      </dsp:txXfrm>
    </dsp:sp>
    <dsp:sp modelId="{DCFDD876-4638-494D-B622-8005193ED59B}">
      <dsp:nvSpPr>
        <dsp:cNvPr id="0" name=""/>
        <dsp:cNvSpPr/>
      </dsp:nvSpPr>
      <dsp:spPr>
        <a:xfrm rot="4467012">
          <a:off x="1327414" y="3931011"/>
          <a:ext cx="1971953" cy="22763"/>
        </a:xfrm>
        <a:custGeom>
          <a:avLst/>
          <a:gdLst/>
          <a:ahLst/>
          <a:cxnLst/>
          <a:rect l="0" t="0" r="0" b="0"/>
          <a:pathLst>
            <a:path>
              <a:moveTo>
                <a:pt x="0" y="11381"/>
              </a:moveTo>
              <a:lnTo>
                <a:pt x="1971953"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bg-BG" sz="700" kern="1200" dirty="0"/>
        </a:p>
      </dsp:txBody>
      <dsp:txXfrm>
        <a:off x="2264092" y="3893094"/>
        <a:ext cx="98597" cy="98597"/>
      </dsp:txXfrm>
    </dsp:sp>
    <dsp:sp modelId="{0CA94541-B13B-4BCC-8ED0-E8459C0CD0E5}">
      <dsp:nvSpPr>
        <dsp:cNvPr id="0" name=""/>
        <dsp:cNvSpPr/>
      </dsp:nvSpPr>
      <dsp:spPr>
        <a:xfrm>
          <a:off x="2577708" y="4561885"/>
          <a:ext cx="1321583" cy="66079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bg-BG" sz="1300" kern="1200" dirty="0"/>
            <a:t>Реакция на държавата</a:t>
          </a:r>
        </a:p>
      </dsp:txBody>
      <dsp:txXfrm>
        <a:off x="2597062" y="4581239"/>
        <a:ext cx="1282875" cy="622083"/>
      </dsp:txXfrm>
    </dsp:sp>
    <dsp:sp modelId="{64C35001-29B9-4060-BC13-7C9FFE36CF79}">
      <dsp:nvSpPr>
        <dsp:cNvPr id="0" name=""/>
        <dsp:cNvSpPr/>
      </dsp:nvSpPr>
      <dsp:spPr>
        <a:xfrm>
          <a:off x="3899291" y="4880899"/>
          <a:ext cx="528633" cy="22763"/>
        </a:xfrm>
        <a:custGeom>
          <a:avLst/>
          <a:gdLst/>
          <a:ahLst/>
          <a:cxnLst/>
          <a:rect l="0" t="0" r="0" b="0"/>
          <a:pathLst>
            <a:path>
              <a:moveTo>
                <a:pt x="0" y="11381"/>
              </a:moveTo>
              <a:lnTo>
                <a:pt x="528633"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dirty="0"/>
        </a:p>
      </dsp:txBody>
      <dsp:txXfrm>
        <a:off x="4150392" y="4879065"/>
        <a:ext cx="26431" cy="26431"/>
      </dsp:txXfrm>
    </dsp:sp>
    <dsp:sp modelId="{21AB9225-2FA2-46FF-BEB7-61CEFE61718C}">
      <dsp:nvSpPr>
        <dsp:cNvPr id="0" name=""/>
        <dsp:cNvSpPr/>
      </dsp:nvSpPr>
      <dsp:spPr>
        <a:xfrm>
          <a:off x="4427924" y="4561885"/>
          <a:ext cx="1321583" cy="66079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bg-BG" sz="1300" kern="1200" dirty="0"/>
            <a:t>Пропорционален отговор</a:t>
          </a:r>
        </a:p>
      </dsp:txBody>
      <dsp:txXfrm>
        <a:off x="4447278" y="4581239"/>
        <a:ext cx="1282875" cy="6220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3285081" y="1308340"/>
          <a:ext cx="2735961" cy="932966"/>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dirty="0"/>
            <a:t>Радикализация</a:t>
          </a:r>
          <a:endParaRPr lang="en-GB" sz="2000" kern="1200" dirty="0"/>
        </a:p>
      </dsp:txBody>
      <dsp:txXfrm>
        <a:off x="3685753" y="1444970"/>
        <a:ext cx="1934617" cy="659706"/>
      </dsp:txXfrm>
    </dsp:sp>
    <dsp:sp modelId="{CF8B6F7C-A46D-4351-AF7A-1B3C9BDD7911}">
      <dsp:nvSpPr>
        <dsp:cNvPr id="0" name=""/>
        <dsp:cNvSpPr/>
      </dsp:nvSpPr>
      <dsp:spPr>
        <a:xfrm rot="5311018">
          <a:off x="4536812" y="967781"/>
          <a:ext cx="198923" cy="31720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4565878" y="1001394"/>
        <a:ext cx="139246" cy="190324"/>
      </dsp:txXfrm>
    </dsp:sp>
    <dsp:sp modelId="{4FEB0E7D-D201-4830-89D0-018947637ED2}">
      <dsp:nvSpPr>
        <dsp:cNvPr id="0" name=""/>
        <dsp:cNvSpPr/>
      </dsp:nvSpPr>
      <dsp:spPr>
        <a:xfrm>
          <a:off x="3276600" y="209"/>
          <a:ext cx="2685188" cy="932966"/>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bg-BG" sz="2000" kern="1200" noProof="0" dirty="0"/>
            <a:t>Политически</a:t>
          </a:r>
          <a:endParaRPr lang="en-US" sz="2000" kern="1200" noProof="0" dirty="0"/>
        </a:p>
      </dsp:txBody>
      <dsp:txXfrm>
        <a:off x="3669837" y="136839"/>
        <a:ext cx="1898714" cy="659706"/>
      </dsp:txXfrm>
    </dsp:sp>
    <dsp:sp modelId="{9DBFBB1B-8F22-4AC1-8905-FBFC046628A4}">
      <dsp:nvSpPr>
        <dsp:cNvPr id="0" name=""/>
        <dsp:cNvSpPr/>
      </dsp:nvSpPr>
      <dsp:spPr>
        <a:xfrm rot="10761095">
          <a:off x="6113825" y="1598377"/>
          <a:ext cx="228646" cy="31720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6182417" y="1661431"/>
        <a:ext cx="160052" cy="190324"/>
      </dsp:txXfrm>
    </dsp:sp>
    <dsp:sp modelId="{E4815B6F-EA47-4FEE-A4D6-AE6BA3500709}">
      <dsp:nvSpPr>
        <dsp:cNvPr id="0" name=""/>
        <dsp:cNvSpPr/>
      </dsp:nvSpPr>
      <dsp:spPr>
        <a:xfrm>
          <a:off x="6451067" y="1273614"/>
          <a:ext cx="2540532" cy="932966"/>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noProof="0" dirty="0"/>
            <a:t>Икономически</a:t>
          </a:r>
          <a:endParaRPr lang="en-US" sz="2000" kern="1200" noProof="0" dirty="0"/>
        </a:p>
      </dsp:txBody>
      <dsp:txXfrm>
        <a:off x="6823119" y="1410244"/>
        <a:ext cx="1796428" cy="659706"/>
      </dsp:txXfrm>
    </dsp:sp>
    <dsp:sp modelId="{B99F13FB-8399-4B5F-B920-BCD02B325D3B}">
      <dsp:nvSpPr>
        <dsp:cNvPr id="0" name=""/>
        <dsp:cNvSpPr/>
      </dsp:nvSpPr>
      <dsp:spPr>
        <a:xfrm rot="16203277">
          <a:off x="4553460" y="2263861"/>
          <a:ext cx="197967" cy="31720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4583127" y="2356998"/>
        <a:ext cx="138577" cy="190324"/>
      </dsp:txXfrm>
    </dsp:sp>
    <dsp:sp modelId="{E449E10B-F278-4CC5-ABEF-67AC4FA19542}">
      <dsp:nvSpPr>
        <dsp:cNvPr id="0" name=""/>
        <dsp:cNvSpPr/>
      </dsp:nvSpPr>
      <dsp:spPr>
        <a:xfrm>
          <a:off x="3276601" y="2614830"/>
          <a:ext cx="2750431" cy="932966"/>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noProof="0" dirty="0"/>
            <a:t>Социологически</a:t>
          </a:r>
          <a:endParaRPr lang="en-US" sz="2000" kern="1200" noProof="0" dirty="0"/>
        </a:p>
      </dsp:txBody>
      <dsp:txXfrm>
        <a:off x="3679392" y="2751460"/>
        <a:ext cx="1944849" cy="659706"/>
      </dsp:txXfrm>
    </dsp:sp>
    <dsp:sp modelId="{BE09E87E-DE5B-4544-AF43-DF28B9B7894E}">
      <dsp:nvSpPr>
        <dsp:cNvPr id="0" name=""/>
        <dsp:cNvSpPr/>
      </dsp:nvSpPr>
      <dsp:spPr>
        <a:xfrm rot="21454813">
          <a:off x="2810326" y="1605148"/>
          <a:ext cx="315968" cy="31720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810368" y="1670591"/>
        <a:ext cx="221178" cy="190324"/>
      </dsp:txXfrm>
    </dsp:sp>
    <dsp:sp modelId="{F84927B7-6CB1-4D3E-9D95-5B7DC191615F}">
      <dsp:nvSpPr>
        <dsp:cNvPr id="0" name=""/>
        <dsp:cNvSpPr/>
      </dsp:nvSpPr>
      <dsp:spPr>
        <a:xfrm>
          <a:off x="0" y="1273607"/>
          <a:ext cx="2689312" cy="963362"/>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noProof="0" dirty="0"/>
            <a:t>Психологически</a:t>
          </a:r>
          <a:endParaRPr lang="en-US" sz="2000" kern="1200" noProof="0" dirty="0"/>
        </a:p>
      </dsp:txBody>
      <dsp:txXfrm>
        <a:off x="393841" y="1414688"/>
        <a:ext cx="1901630" cy="6812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1D83E-9A41-4FD2-8E75-0C01620411E2}">
      <dsp:nvSpPr>
        <dsp:cNvPr id="0" name=""/>
        <dsp:cNvSpPr/>
      </dsp:nvSpPr>
      <dsp:spPr>
        <a:xfrm>
          <a:off x="1992093" y="461"/>
          <a:ext cx="1462818" cy="14628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bg-BG" sz="1400" kern="1200" dirty="0"/>
            <a:t>Изтласкващи</a:t>
          </a:r>
        </a:p>
      </dsp:txBody>
      <dsp:txXfrm>
        <a:off x="2206318" y="214686"/>
        <a:ext cx="1034368" cy="1034368"/>
      </dsp:txXfrm>
    </dsp:sp>
    <dsp:sp modelId="{7C352E58-BEF4-4156-B5BD-182D37BCC953}">
      <dsp:nvSpPr>
        <dsp:cNvPr id="0" name=""/>
        <dsp:cNvSpPr/>
      </dsp:nvSpPr>
      <dsp:spPr>
        <a:xfrm rot="3600000">
          <a:off x="3072640" y="1427705"/>
          <a:ext cx="390244" cy="4937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bg-BG" sz="1100" kern="1200"/>
        </a:p>
      </dsp:txBody>
      <dsp:txXfrm>
        <a:off x="3101908" y="1475751"/>
        <a:ext cx="273171" cy="296221"/>
      </dsp:txXfrm>
    </dsp:sp>
    <dsp:sp modelId="{E0033E29-95D2-4CAC-9A77-1924E1605E89}">
      <dsp:nvSpPr>
        <dsp:cNvPr id="0" name=""/>
        <dsp:cNvSpPr/>
      </dsp:nvSpPr>
      <dsp:spPr>
        <a:xfrm>
          <a:off x="3091657" y="1904963"/>
          <a:ext cx="1462818" cy="146281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bg-BG" sz="1400" kern="1200" dirty="0"/>
            <a:t>Притеглящи</a:t>
          </a:r>
        </a:p>
      </dsp:txBody>
      <dsp:txXfrm>
        <a:off x="3305882" y="2119188"/>
        <a:ext cx="1034368" cy="1034368"/>
      </dsp:txXfrm>
    </dsp:sp>
    <dsp:sp modelId="{7E8D428F-BE48-423A-8DD7-031C84ED1AA7}">
      <dsp:nvSpPr>
        <dsp:cNvPr id="0" name=""/>
        <dsp:cNvSpPr/>
      </dsp:nvSpPr>
      <dsp:spPr>
        <a:xfrm rot="10800000">
          <a:off x="2539424" y="2389521"/>
          <a:ext cx="390244" cy="4937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bg-BG" sz="1100" kern="1200"/>
        </a:p>
      </dsp:txBody>
      <dsp:txXfrm rot="10800000">
        <a:off x="2656497" y="2488261"/>
        <a:ext cx="273171" cy="296221"/>
      </dsp:txXfrm>
    </dsp:sp>
    <dsp:sp modelId="{F1FB4A5F-0C73-4409-97D7-76DE2BA3813D}">
      <dsp:nvSpPr>
        <dsp:cNvPr id="0" name=""/>
        <dsp:cNvSpPr/>
      </dsp:nvSpPr>
      <dsp:spPr>
        <a:xfrm>
          <a:off x="892528" y="1904963"/>
          <a:ext cx="1462818" cy="146281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bg-BG" sz="1400" kern="1200" dirty="0"/>
            <a:t>Личностни</a:t>
          </a:r>
        </a:p>
      </dsp:txBody>
      <dsp:txXfrm>
        <a:off x="1106753" y="2119188"/>
        <a:ext cx="1034368" cy="1034368"/>
      </dsp:txXfrm>
    </dsp:sp>
    <dsp:sp modelId="{79E0946C-FB74-4289-9963-3BC7B0CD8888}">
      <dsp:nvSpPr>
        <dsp:cNvPr id="0" name=""/>
        <dsp:cNvSpPr/>
      </dsp:nvSpPr>
      <dsp:spPr>
        <a:xfrm rot="18000000">
          <a:off x="1973075" y="1446835"/>
          <a:ext cx="390244" cy="49370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bg-BG" sz="1100" kern="1200"/>
        </a:p>
      </dsp:txBody>
      <dsp:txXfrm>
        <a:off x="2002343" y="1596269"/>
        <a:ext cx="273171" cy="2962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0"/>
          <a:ext cx="1611660" cy="4738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Коучинг и родителство</a:t>
          </a:r>
        </a:p>
      </dsp:txBody>
      <dsp:txXfrm>
        <a:off x="23131" y="23131"/>
        <a:ext cx="1565398" cy="427587"/>
      </dsp:txXfrm>
    </dsp:sp>
    <dsp:sp modelId="{883DA8C2-1EAD-474E-8B72-6A3EFBE8A85B}">
      <dsp:nvSpPr>
        <dsp:cNvPr id="0" name=""/>
        <dsp:cNvSpPr/>
      </dsp:nvSpPr>
      <dsp:spPr>
        <a:xfrm>
          <a:off x="0" y="518764"/>
          <a:ext cx="1611660" cy="473849"/>
        </a:xfrm>
        <a:prstGeom prst="roundRect">
          <a:avLst/>
        </a:prstGeom>
        <a:solidFill>
          <a:schemeClr val="accent3">
            <a:hueOff val="265683"/>
            <a:satOff val="99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Критично мислене</a:t>
          </a:r>
        </a:p>
      </dsp:txBody>
      <dsp:txXfrm>
        <a:off x="23131" y="541895"/>
        <a:ext cx="1565398" cy="427587"/>
      </dsp:txXfrm>
    </dsp:sp>
    <dsp:sp modelId="{98A52DE2-8112-4B2D-A0F2-FEA3155458A3}">
      <dsp:nvSpPr>
        <dsp:cNvPr id="0" name=""/>
        <dsp:cNvSpPr/>
      </dsp:nvSpPr>
      <dsp:spPr>
        <a:xfrm>
          <a:off x="0" y="1018534"/>
          <a:ext cx="1611660" cy="473849"/>
        </a:xfrm>
        <a:prstGeom prst="roundRect">
          <a:avLst/>
        </a:prstGeom>
        <a:solidFill>
          <a:schemeClr val="accent3">
            <a:hueOff val="531366"/>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Управление на гнева</a:t>
          </a:r>
        </a:p>
      </dsp:txBody>
      <dsp:txXfrm>
        <a:off x="23131" y="1041665"/>
        <a:ext cx="1565398" cy="427587"/>
      </dsp:txXfrm>
    </dsp:sp>
    <dsp:sp modelId="{21094C16-D1CE-4C3F-A28D-AA899043E378}">
      <dsp:nvSpPr>
        <dsp:cNvPr id="0" name=""/>
        <dsp:cNvSpPr/>
      </dsp:nvSpPr>
      <dsp:spPr>
        <a:xfrm>
          <a:off x="0" y="1518304"/>
          <a:ext cx="1611660" cy="473849"/>
        </a:xfrm>
        <a:prstGeom prst="roundRect">
          <a:avLst/>
        </a:prstGeom>
        <a:solidFill>
          <a:schemeClr val="accent3">
            <a:hueOff val="797049"/>
            <a:satOff val="297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Наративи и идентичност</a:t>
          </a:r>
        </a:p>
      </dsp:txBody>
      <dsp:txXfrm>
        <a:off x="23131" y="1541435"/>
        <a:ext cx="1565398" cy="427587"/>
      </dsp:txXfrm>
    </dsp:sp>
    <dsp:sp modelId="{1522FC64-7CDA-4CC7-AF2A-B5A786C87152}">
      <dsp:nvSpPr>
        <dsp:cNvPr id="0" name=""/>
        <dsp:cNvSpPr/>
      </dsp:nvSpPr>
      <dsp:spPr>
        <a:xfrm>
          <a:off x="0" y="2018074"/>
          <a:ext cx="1611660" cy="473849"/>
        </a:xfrm>
        <a:prstGeom prst="roundRect">
          <a:avLst/>
        </a:prstGeom>
        <a:solidFill>
          <a:schemeClr val="accent3">
            <a:hueOff val="1062733"/>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Симулация и дискусия</a:t>
          </a:r>
          <a:endParaRPr lang="en-US" sz="1200" b="1" kern="1200" dirty="0"/>
        </a:p>
      </dsp:txBody>
      <dsp:txXfrm>
        <a:off x="23131" y="2041205"/>
        <a:ext cx="1565398" cy="427587"/>
      </dsp:txXfrm>
    </dsp:sp>
    <dsp:sp modelId="{18FBCE78-34EE-48AC-BAD4-65A2D91C368F}">
      <dsp:nvSpPr>
        <dsp:cNvPr id="0" name=""/>
        <dsp:cNvSpPr/>
      </dsp:nvSpPr>
      <dsp:spPr>
        <a:xfrm>
          <a:off x="0" y="2517844"/>
          <a:ext cx="1611660" cy="473849"/>
        </a:xfrm>
        <a:prstGeom prst="roundRect">
          <a:avLst/>
        </a:prstGeom>
        <a:solidFill>
          <a:schemeClr val="accent3">
            <a:hueOff val="1328416"/>
            <a:satOff val="495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Разрешаване на конфликти</a:t>
          </a:r>
        </a:p>
      </dsp:txBody>
      <dsp:txXfrm>
        <a:off x="23131" y="2540975"/>
        <a:ext cx="1565398" cy="427587"/>
      </dsp:txXfrm>
    </dsp:sp>
    <dsp:sp modelId="{E77442EA-5B03-4F1B-9CC4-87F654081839}">
      <dsp:nvSpPr>
        <dsp:cNvPr id="0" name=""/>
        <dsp:cNvSpPr/>
      </dsp:nvSpPr>
      <dsp:spPr>
        <a:xfrm>
          <a:off x="0" y="3017614"/>
          <a:ext cx="1611660" cy="473849"/>
        </a:xfrm>
        <a:prstGeom prst="roundRect">
          <a:avLst/>
        </a:prstGeom>
        <a:solidFill>
          <a:schemeClr val="accent3">
            <a:hueOff val="1594099"/>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Пропорционален отговор на държавата</a:t>
          </a:r>
        </a:p>
      </dsp:txBody>
      <dsp:txXfrm>
        <a:off x="23131" y="3040745"/>
        <a:ext cx="1565398" cy="4275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3C81-CB6F-4E92-ABAD-1E5110DFFADB}">
      <dsp:nvSpPr>
        <dsp:cNvPr id="0" name=""/>
        <dsp:cNvSpPr/>
      </dsp:nvSpPr>
      <dsp:spPr>
        <a:xfrm>
          <a:off x="3175492" y="1698625"/>
          <a:ext cx="422606" cy="1207907"/>
        </a:xfrm>
        <a:custGeom>
          <a:avLst/>
          <a:gdLst/>
          <a:ahLst/>
          <a:cxnLst/>
          <a:rect l="0" t="0" r="0" b="0"/>
          <a:pathLst>
            <a:path>
              <a:moveTo>
                <a:pt x="0" y="0"/>
              </a:moveTo>
              <a:lnTo>
                <a:pt x="211303" y="0"/>
              </a:lnTo>
              <a:lnTo>
                <a:pt x="211303" y="1207907"/>
              </a:lnTo>
              <a:lnTo>
                <a:pt x="422606" y="12079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4802" y="2270586"/>
        <a:ext cx="63985" cy="63985"/>
      </dsp:txXfrm>
    </dsp:sp>
    <dsp:sp modelId="{618F6E6D-27F8-45FC-B548-0E35EC7FE99E}">
      <dsp:nvSpPr>
        <dsp:cNvPr id="0" name=""/>
        <dsp:cNvSpPr/>
      </dsp:nvSpPr>
      <dsp:spPr>
        <a:xfrm>
          <a:off x="3175492" y="1698625"/>
          <a:ext cx="422606" cy="402635"/>
        </a:xfrm>
        <a:custGeom>
          <a:avLst/>
          <a:gdLst/>
          <a:ahLst/>
          <a:cxnLst/>
          <a:rect l="0" t="0" r="0" b="0"/>
          <a:pathLst>
            <a:path>
              <a:moveTo>
                <a:pt x="0" y="0"/>
              </a:moveTo>
              <a:lnTo>
                <a:pt x="211303" y="0"/>
              </a:lnTo>
              <a:lnTo>
                <a:pt x="211303" y="402635"/>
              </a:lnTo>
              <a:lnTo>
                <a:pt x="422606" y="4026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72202" y="1885350"/>
        <a:ext cx="29185" cy="29185"/>
      </dsp:txXfrm>
    </dsp:sp>
    <dsp:sp modelId="{730842CC-27E0-48C0-8B83-D43F3A436C2F}">
      <dsp:nvSpPr>
        <dsp:cNvPr id="0" name=""/>
        <dsp:cNvSpPr/>
      </dsp:nvSpPr>
      <dsp:spPr>
        <a:xfrm>
          <a:off x="3175492" y="1295989"/>
          <a:ext cx="422606" cy="402635"/>
        </a:xfrm>
        <a:custGeom>
          <a:avLst/>
          <a:gdLst/>
          <a:ahLst/>
          <a:cxnLst/>
          <a:rect l="0" t="0" r="0" b="0"/>
          <a:pathLst>
            <a:path>
              <a:moveTo>
                <a:pt x="0" y="402635"/>
              </a:moveTo>
              <a:lnTo>
                <a:pt x="211303" y="402635"/>
              </a:lnTo>
              <a:lnTo>
                <a:pt x="211303" y="0"/>
              </a:lnTo>
              <a:lnTo>
                <a:pt x="4226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72202" y="1482714"/>
        <a:ext cx="29185" cy="29185"/>
      </dsp:txXfrm>
    </dsp:sp>
    <dsp:sp modelId="{3A8EE454-B18A-41E8-BDA5-5CD7AA8193F6}">
      <dsp:nvSpPr>
        <dsp:cNvPr id="0" name=""/>
        <dsp:cNvSpPr/>
      </dsp:nvSpPr>
      <dsp:spPr>
        <a:xfrm>
          <a:off x="3175492" y="490717"/>
          <a:ext cx="422606" cy="1207907"/>
        </a:xfrm>
        <a:custGeom>
          <a:avLst/>
          <a:gdLst/>
          <a:ahLst/>
          <a:cxnLst/>
          <a:rect l="0" t="0" r="0" b="0"/>
          <a:pathLst>
            <a:path>
              <a:moveTo>
                <a:pt x="0" y="1207907"/>
              </a:moveTo>
              <a:lnTo>
                <a:pt x="211303" y="1207907"/>
              </a:lnTo>
              <a:lnTo>
                <a:pt x="211303" y="0"/>
              </a:lnTo>
              <a:lnTo>
                <a:pt x="4226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4802" y="1062678"/>
        <a:ext cx="63985" cy="63985"/>
      </dsp:txXfrm>
    </dsp:sp>
    <dsp:sp modelId="{34D749F2-B845-4348-A2FE-4A9BE275A625}">
      <dsp:nvSpPr>
        <dsp:cNvPr id="0" name=""/>
        <dsp:cNvSpPr/>
      </dsp:nvSpPr>
      <dsp:spPr>
        <a:xfrm rot="16200000">
          <a:off x="770671" y="989112"/>
          <a:ext cx="3390617" cy="141902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bg-BG" sz="3200" kern="1200" dirty="0"/>
            <a:t>Провокатори на</a:t>
          </a:r>
          <a:endParaRPr lang="en-GB" sz="3200" kern="1200" dirty="0"/>
        </a:p>
        <a:p>
          <a:pPr marL="0" lvl="0" indent="0" algn="ctr" defTabSz="1422400">
            <a:lnSpc>
              <a:spcPct val="90000"/>
            </a:lnSpc>
            <a:spcBef>
              <a:spcPct val="0"/>
            </a:spcBef>
            <a:spcAft>
              <a:spcPct val="35000"/>
            </a:spcAft>
            <a:buNone/>
          </a:pPr>
          <a:r>
            <a:rPr lang="bg-BG" sz="3200" kern="1200" dirty="0"/>
            <a:t>радикализация</a:t>
          </a:r>
          <a:endParaRPr lang="en-GB" sz="3200" kern="1200" dirty="0"/>
        </a:p>
      </dsp:txBody>
      <dsp:txXfrm>
        <a:off x="770671" y="989112"/>
        <a:ext cx="3390617" cy="1419024"/>
      </dsp:txXfrm>
    </dsp:sp>
    <dsp:sp modelId="{AC27FF8C-C154-41B9-9DC0-88D0616ADDFE}">
      <dsp:nvSpPr>
        <dsp:cNvPr id="0" name=""/>
        <dsp:cNvSpPr/>
      </dsp:nvSpPr>
      <dsp:spPr>
        <a:xfrm>
          <a:off x="3598098" y="168608"/>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bg-BG" sz="1800" kern="1200" dirty="0"/>
            <a:t>търсене на идентичност</a:t>
          </a:r>
          <a:endParaRPr lang="en-GB" sz="1800" kern="1200" dirty="0"/>
        </a:p>
      </dsp:txBody>
      <dsp:txXfrm>
        <a:off x="3598098" y="168608"/>
        <a:ext cx="2113033" cy="644217"/>
      </dsp:txXfrm>
    </dsp:sp>
    <dsp:sp modelId="{C0732F16-F8A1-4C31-B9AE-A22B1853253A}">
      <dsp:nvSpPr>
        <dsp:cNvPr id="0" name=""/>
        <dsp:cNvSpPr/>
      </dsp:nvSpPr>
      <dsp:spPr>
        <a:xfrm>
          <a:off x="3598098" y="973880"/>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bg-BG" sz="1900" kern="1200" dirty="0">
              <a:effectLst/>
              <a:latin typeface="Calibri" panose="020F0502020204030204" pitchFamily="34" charset="0"/>
              <a:ea typeface="Calibri" panose="020F0502020204030204" pitchFamily="34" charset="0"/>
              <a:cs typeface="Times New Roman" panose="02020603050405020304" pitchFamily="18" charset="0"/>
            </a:rPr>
            <a:t>личностно удовлетворение</a:t>
          </a:r>
          <a:endParaRPr lang="en-GB" sz="1900" kern="1200" dirty="0"/>
        </a:p>
      </dsp:txBody>
      <dsp:txXfrm>
        <a:off x="3598098" y="973880"/>
        <a:ext cx="2113033" cy="644217"/>
      </dsp:txXfrm>
    </dsp:sp>
    <dsp:sp modelId="{144BEF06-41C9-492E-B409-4881CE0C743E}">
      <dsp:nvSpPr>
        <dsp:cNvPr id="0" name=""/>
        <dsp:cNvSpPr/>
      </dsp:nvSpPr>
      <dsp:spPr>
        <a:xfrm>
          <a:off x="3598098" y="1779152"/>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bg-BG" sz="1800" kern="1200" dirty="0">
              <a:effectLst/>
              <a:latin typeface="Calibri" panose="020F0502020204030204" pitchFamily="34" charset="0"/>
              <a:ea typeface="Calibri" panose="020F0502020204030204" pitchFamily="34" charset="0"/>
              <a:cs typeface="Times New Roman" panose="02020603050405020304" pitchFamily="18" charset="0"/>
            </a:rPr>
            <a:t>липса на самочувствие</a:t>
          </a:r>
          <a:endParaRPr lang="en-GB" sz="1800" kern="1200" dirty="0"/>
        </a:p>
      </dsp:txBody>
      <dsp:txXfrm>
        <a:off x="3598098" y="1779152"/>
        <a:ext cx="2113033" cy="644217"/>
      </dsp:txXfrm>
    </dsp:sp>
    <dsp:sp modelId="{8379E895-2119-4514-B80D-2D9F68845967}">
      <dsp:nvSpPr>
        <dsp:cNvPr id="0" name=""/>
        <dsp:cNvSpPr/>
      </dsp:nvSpPr>
      <dsp:spPr>
        <a:xfrm>
          <a:off x="3598098" y="2584423"/>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bg-BG" sz="1800"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разочарование и обида</a:t>
          </a:r>
          <a:endParaRPr lang="en-GB" sz="1800"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3598098" y="2584423"/>
        <a:ext cx="2113033" cy="6442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Кой</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Какво</a:t>
          </a:r>
          <a:endParaRPr lang="en-GB" sz="3900" kern="1200" dirty="0">
            <a:solidFill>
              <a:schemeClr val="tx1">
                <a:lumMod val="75000"/>
                <a:lumOff val="25000"/>
              </a:schemeClr>
            </a:solidFill>
          </a:endParaRP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a:t>
          </a:r>
          <a:endParaRPr lang="en-GB" sz="3900" kern="1200" dirty="0">
            <a:solidFill>
              <a:schemeClr val="tx1">
                <a:lumMod val="75000"/>
                <a:lumOff val="25000"/>
              </a:schemeClr>
            </a:solidFill>
          </a:endParaRP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Резултат</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ts val="0"/>
            </a:spcAft>
            <a:buChar char="•"/>
          </a:pPr>
          <a:r>
            <a:rPr lang="bg-BG" sz="1600" kern="1200" dirty="0">
              <a:solidFill>
                <a:schemeClr val="tx1">
                  <a:lumMod val="75000"/>
                  <a:lumOff val="25000"/>
                </a:schemeClr>
              </a:solidFill>
            </a:rPr>
            <a:t>Практикуващи на първа линия специалисти</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ts val="0"/>
            </a:spcAft>
            <a:buChar char="•"/>
          </a:pPr>
          <a:r>
            <a:rPr lang="bg-BG" sz="1600" kern="1200" dirty="0">
              <a:solidFill>
                <a:schemeClr val="tx1">
                  <a:lumMod val="75000"/>
                  <a:lumOff val="25000"/>
                </a:schemeClr>
              </a:solidFill>
            </a:rPr>
            <a:t>Родители</a:t>
          </a:r>
          <a:endParaRPr lang="en-GB" sz="16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ts val="0"/>
            </a:spcAft>
            <a:buChar char="•"/>
          </a:pPr>
          <a:r>
            <a:rPr lang="bg-BG" sz="1600" kern="1200" dirty="0">
              <a:solidFill>
                <a:schemeClr val="tx1">
                  <a:lumMod val="75000"/>
                  <a:lumOff val="25000"/>
                </a:schemeClr>
              </a:solidFill>
            </a:rPr>
            <a:t>Концепция за радикализация</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ts val="0"/>
            </a:spcAft>
            <a:buChar char="•"/>
          </a:pPr>
          <a:r>
            <a:rPr lang="bg-BG" sz="1600" kern="1200" dirty="0">
              <a:solidFill>
                <a:schemeClr val="tx1">
                  <a:lumMod val="75000"/>
                  <a:lumOff val="25000"/>
                </a:schemeClr>
              </a:solidFill>
            </a:rPr>
            <a:t>Упражнения и симулации</a:t>
          </a:r>
          <a:endParaRPr lang="en-GB" sz="16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ts val="0"/>
            </a:spcAft>
            <a:buChar char="•"/>
          </a:pPr>
          <a:r>
            <a:rPr lang="bg-BG" sz="1600" kern="1200" dirty="0">
              <a:solidFill>
                <a:schemeClr val="tx1">
                  <a:lumMod val="75000"/>
                  <a:lumOff val="25000"/>
                </a:schemeClr>
              </a:solidFill>
            </a:rPr>
            <a:t>Познание</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ts val="0"/>
            </a:spcAft>
            <a:buChar char="•"/>
          </a:pPr>
          <a:r>
            <a:rPr lang="bg-BG" sz="1600" kern="1200" dirty="0">
              <a:solidFill>
                <a:schemeClr val="tx1">
                  <a:lumMod val="75000"/>
                  <a:lumOff val="25000"/>
                </a:schemeClr>
              </a:solidFill>
            </a:rPr>
            <a:t>Практически умения</a:t>
          </a:r>
          <a:endParaRPr lang="en-GB" sz="1600" kern="1200" dirty="0">
            <a:solidFill>
              <a:schemeClr val="tx1">
                <a:lumMod val="75000"/>
                <a:lumOff val="2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ts val="0"/>
            </a:spcAft>
            <a:buChar char="•"/>
          </a:pPr>
          <a:r>
            <a:rPr lang="bg-BG" sz="1600" kern="1200" dirty="0">
              <a:solidFill>
                <a:schemeClr val="tx1">
                  <a:lumMod val="75000"/>
                  <a:lumOff val="25000"/>
                </a:schemeClr>
              </a:solidFill>
            </a:rPr>
            <a:t>Разпознаване на признаци</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ts val="0"/>
            </a:spcAft>
            <a:buChar char="•"/>
          </a:pPr>
          <a:r>
            <a:rPr lang="bg-BG" sz="1600" kern="1200" dirty="0">
              <a:solidFill>
                <a:schemeClr val="tx1">
                  <a:lumMod val="75000"/>
                  <a:lumOff val="25000"/>
                </a:schemeClr>
              </a:solidFill>
            </a:rPr>
            <a:t>Умения за коучинг/ родителство</a:t>
          </a:r>
          <a:endParaRPr lang="en-GB" sz="1600" kern="1200" dirty="0">
            <a:solidFill>
              <a:schemeClr val="tx1">
                <a:lumMod val="75000"/>
                <a:lumOff val="25000"/>
              </a:schemeClr>
            </a:solidFill>
          </a:endParaRPr>
        </a:p>
      </dsp:txBody>
      <dsp:txXfrm>
        <a:off x="4888891" y="2556863"/>
        <a:ext cx="2883508" cy="8522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33322" cy="4033322"/>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16661" y="0"/>
          <a:ext cx="5755739" cy="4033322"/>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Кой</a:t>
          </a:r>
          <a:endParaRPr lang="en-GB" sz="3900" kern="1200" dirty="0">
            <a:solidFill>
              <a:schemeClr val="tx1">
                <a:lumMod val="75000"/>
                <a:lumOff val="25000"/>
              </a:schemeClr>
            </a:solidFill>
          </a:endParaRPr>
        </a:p>
      </dsp:txBody>
      <dsp:txXfrm>
        <a:off x="2016661" y="0"/>
        <a:ext cx="2877869" cy="857080"/>
      </dsp:txXfrm>
    </dsp:sp>
    <dsp:sp modelId="{6A1A59E2-BE9E-43A4-9D6E-8DFAC286AEA7}">
      <dsp:nvSpPr>
        <dsp:cNvPr id="0" name=""/>
        <dsp:cNvSpPr/>
      </dsp:nvSpPr>
      <dsp:spPr>
        <a:xfrm>
          <a:off x="529373" y="857080"/>
          <a:ext cx="2974574" cy="2974574"/>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16661" y="857080"/>
          <a:ext cx="5755739" cy="2974574"/>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Какво</a:t>
          </a:r>
          <a:endParaRPr lang="en-GB" sz="3900" kern="1200" dirty="0">
            <a:solidFill>
              <a:schemeClr val="tx1">
                <a:lumMod val="75000"/>
                <a:lumOff val="25000"/>
              </a:schemeClr>
            </a:solidFill>
          </a:endParaRPr>
        </a:p>
      </dsp:txBody>
      <dsp:txXfrm>
        <a:off x="2016661" y="857080"/>
        <a:ext cx="2877869" cy="857080"/>
      </dsp:txXfrm>
    </dsp:sp>
    <dsp:sp modelId="{E23D1449-B424-46BB-B0E3-A988FB2BCD1F}">
      <dsp:nvSpPr>
        <dsp:cNvPr id="0" name=""/>
        <dsp:cNvSpPr/>
      </dsp:nvSpPr>
      <dsp:spPr>
        <a:xfrm>
          <a:off x="1058747" y="1714161"/>
          <a:ext cx="1915827" cy="1915827"/>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16661" y="1714161"/>
          <a:ext cx="5755739" cy="1915827"/>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a:t>
          </a:r>
          <a:endParaRPr lang="en-GB" sz="3900" kern="1200" dirty="0">
            <a:solidFill>
              <a:schemeClr val="tx1">
                <a:lumMod val="75000"/>
                <a:lumOff val="25000"/>
              </a:schemeClr>
            </a:solidFill>
          </a:endParaRPr>
        </a:p>
      </dsp:txBody>
      <dsp:txXfrm>
        <a:off x="2016661" y="1714161"/>
        <a:ext cx="2877869" cy="857080"/>
      </dsp:txXfrm>
    </dsp:sp>
    <dsp:sp modelId="{BF653195-9924-4613-8F2D-729467B890E6}">
      <dsp:nvSpPr>
        <dsp:cNvPr id="0" name=""/>
        <dsp:cNvSpPr/>
      </dsp:nvSpPr>
      <dsp:spPr>
        <a:xfrm>
          <a:off x="1588120" y="2571242"/>
          <a:ext cx="857080" cy="857080"/>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16661" y="2571242"/>
          <a:ext cx="5755739" cy="857080"/>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Резултат</a:t>
          </a:r>
          <a:endParaRPr lang="en-GB" sz="3900" kern="1200" dirty="0">
            <a:solidFill>
              <a:schemeClr val="tx1">
                <a:lumMod val="75000"/>
                <a:lumOff val="25000"/>
              </a:schemeClr>
            </a:solidFill>
          </a:endParaRPr>
        </a:p>
      </dsp:txBody>
      <dsp:txXfrm>
        <a:off x="2016661" y="2571242"/>
        <a:ext cx="2877869" cy="857080"/>
      </dsp:txXfrm>
    </dsp:sp>
    <dsp:sp modelId="{A5906B98-203F-4988-B407-B8E2FB5B95EE}">
      <dsp:nvSpPr>
        <dsp:cNvPr id="0" name=""/>
        <dsp:cNvSpPr/>
      </dsp:nvSpPr>
      <dsp:spPr>
        <a:xfrm>
          <a:off x="4894530" y="0"/>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Практикуващи на първа линия</a:t>
          </a:r>
          <a:endParaRPr lang="en-GB" sz="1600" kern="1200" dirty="0">
            <a:solidFill>
              <a:schemeClr val="tx1">
                <a:lumMod val="75000"/>
                <a:lumOff val="25000"/>
              </a:schemeClr>
            </a:solidFill>
          </a:endParaRPr>
        </a:p>
      </dsp:txBody>
      <dsp:txXfrm>
        <a:off x="4894530" y="0"/>
        <a:ext cx="2877869" cy="857080"/>
      </dsp:txXfrm>
    </dsp:sp>
    <dsp:sp modelId="{ED256798-062E-4140-9838-778B40B4133B}">
      <dsp:nvSpPr>
        <dsp:cNvPr id="0" name=""/>
        <dsp:cNvSpPr/>
      </dsp:nvSpPr>
      <dsp:spPr>
        <a:xfrm>
          <a:off x="4894530" y="857080"/>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Концепция за радикализация</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Упражнения и симулации</a:t>
          </a:r>
          <a:endParaRPr lang="en-GB" sz="1600" kern="1200" dirty="0">
            <a:solidFill>
              <a:schemeClr val="tx1">
                <a:lumMod val="75000"/>
                <a:lumOff val="25000"/>
              </a:schemeClr>
            </a:solidFill>
          </a:endParaRPr>
        </a:p>
      </dsp:txBody>
      <dsp:txXfrm>
        <a:off x="4894530" y="857080"/>
        <a:ext cx="2877869" cy="857080"/>
      </dsp:txXfrm>
    </dsp:sp>
    <dsp:sp modelId="{72233991-9FDD-466B-8563-82B17F89AC0F}">
      <dsp:nvSpPr>
        <dsp:cNvPr id="0" name=""/>
        <dsp:cNvSpPr/>
      </dsp:nvSpPr>
      <dsp:spPr>
        <a:xfrm>
          <a:off x="4894530" y="1709482"/>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Познание</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Практически умения</a:t>
          </a:r>
          <a:endParaRPr lang="en-GB" sz="1600" kern="1200" dirty="0">
            <a:solidFill>
              <a:schemeClr val="tx1">
                <a:lumMod val="75000"/>
                <a:lumOff val="25000"/>
              </a:schemeClr>
            </a:solidFill>
          </a:endParaRPr>
        </a:p>
      </dsp:txBody>
      <dsp:txXfrm>
        <a:off x="4894530" y="1709482"/>
        <a:ext cx="2877869" cy="857080"/>
      </dsp:txXfrm>
    </dsp:sp>
    <dsp:sp modelId="{58607765-02B2-4957-A800-0D639B23EACD}">
      <dsp:nvSpPr>
        <dsp:cNvPr id="0" name=""/>
        <dsp:cNvSpPr/>
      </dsp:nvSpPr>
      <dsp:spPr>
        <a:xfrm>
          <a:off x="4894530" y="2571242"/>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Разпознаване на признаци</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Умения за критично мислене</a:t>
          </a:r>
          <a:endParaRPr lang="en-GB" sz="1600" kern="1200" dirty="0">
            <a:solidFill>
              <a:schemeClr val="tx1">
                <a:lumMod val="75000"/>
                <a:lumOff val="25000"/>
              </a:schemeClr>
            </a:solidFill>
          </a:endParaRPr>
        </a:p>
      </dsp:txBody>
      <dsp:txXfrm>
        <a:off x="4894530" y="2571242"/>
        <a:ext cx="2877869" cy="857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4479857" y="-687004"/>
          <a:ext cx="5336824" cy="5336824"/>
        </a:xfrm>
        <a:prstGeom prst="blockArc">
          <a:avLst>
            <a:gd name="adj1" fmla="val 18900000"/>
            <a:gd name="adj2" fmla="val 2700000"/>
            <a:gd name="adj3" fmla="val 40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443161" y="273344"/>
          <a:ext cx="5974514" cy="6096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lvl="0" indent="0" algn="l" defTabSz="800100">
            <a:lnSpc>
              <a:spcPct val="90000"/>
            </a:lnSpc>
            <a:spcBef>
              <a:spcPct val="0"/>
            </a:spcBef>
            <a:spcAft>
              <a:spcPct val="35000"/>
            </a:spcAft>
            <a:buClrTx/>
            <a:buSzTx/>
            <a:buFontTx/>
            <a:buNone/>
          </a:pPr>
          <a:r>
            <a:rPr lang="bg-BG" sz="1800" kern="1200" dirty="0"/>
            <a:t>Общо разбиране за радикализация</a:t>
          </a:r>
          <a:endParaRPr lang="en-GB" sz="1800" kern="1200" dirty="0"/>
        </a:p>
      </dsp:txBody>
      <dsp:txXfrm>
        <a:off x="443161" y="273344"/>
        <a:ext cx="5974514" cy="609639"/>
      </dsp:txXfrm>
    </dsp:sp>
    <dsp:sp modelId="{41D38068-98F0-41CC-A924-9DCB81A8CED3}">
      <dsp:nvSpPr>
        <dsp:cNvPr id="0" name=""/>
        <dsp:cNvSpPr/>
      </dsp:nvSpPr>
      <dsp:spPr>
        <a:xfrm>
          <a:off x="67871" y="228456"/>
          <a:ext cx="762049" cy="7620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798416" y="1219279"/>
          <a:ext cx="5624994" cy="6096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lvl="0" indent="0" algn="l" defTabSz="800100">
            <a:lnSpc>
              <a:spcPct val="90000"/>
            </a:lnSpc>
            <a:spcBef>
              <a:spcPct val="0"/>
            </a:spcBef>
            <a:spcAft>
              <a:spcPct val="35000"/>
            </a:spcAft>
            <a:buNone/>
          </a:pPr>
          <a:r>
            <a:rPr lang="bg-BG" sz="1800" kern="1200" dirty="0"/>
            <a:t>Връзка между радикализацията и конкретната тема</a:t>
          </a:r>
          <a:endParaRPr lang="en-GB" sz="1800" kern="1200" dirty="0"/>
        </a:p>
      </dsp:txBody>
      <dsp:txXfrm>
        <a:off x="798416" y="1219279"/>
        <a:ext cx="5624994" cy="609639"/>
      </dsp:txXfrm>
    </dsp:sp>
    <dsp:sp modelId="{A36D6CBA-EEA4-43E4-85F1-390086E2844C}">
      <dsp:nvSpPr>
        <dsp:cNvPr id="0" name=""/>
        <dsp:cNvSpPr/>
      </dsp:nvSpPr>
      <dsp:spPr>
        <a:xfrm>
          <a:off x="417392" y="1143074"/>
          <a:ext cx="762049" cy="7620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798416" y="2254502"/>
          <a:ext cx="5624994" cy="6096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lvl="0" indent="0" algn="l" defTabSz="800100">
            <a:lnSpc>
              <a:spcPct val="90000"/>
            </a:lnSpc>
            <a:spcBef>
              <a:spcPct val="0"/>
            </a:spcBef>
            <a:spcAft>
              <a:spcPct val="35000"/>
            </a:spcAft>
            <a:buNone/>
          </a:pPr>
          <a:r>
            <a:rPr lang="bg-BG" sz="1800" kern="1200" dirty="0"/>
            <a:t>Разяснение на конкретната тема</a:t>
          </a:r>
          <a:endParaRPr lang="en-GB" sz="1800" kern="1200" dirty="0"/>
        </a:p>
      </dsp:txBody>
      <dsp:txXfrm>
        <a:off x="798416" y="2254502"/>
        <a:ext cx="5624994" cy="609639"/>
      </dsp:txXfrm>
    </dsp:sp>
    <dsp:sp modelId="{F839506C-2F4B-4A51-9B06-A7509B905F51}">
      <dsp:nvSpPr>
        <dsp:cNvPr id="0" name=""/>
        <dsp:cNvSpPr/>
      </dsp:nvSpPr>
      <dsp:spPr>
        <a:xfrm>
          <a:off x="417392" y="2178294"/>
          <a:ext cx="762049" cy="7620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448896" y="3245105"/>
          <a:ext cx="5974514" cy="6096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bg-BG" sz="1800" kern="1200" dirty="0"/>
            <a:t>Упражнения</a:t>
          </a:r>
          <a:endParaRPr lang="en-GB" sz="1800" kern="1200" dirty="0"/>
        </a:p>
      </dsp:txBody>
      <dsp:txXfrm>
        <a:off x="448896" y="3245105"/>
        <a:ext cx="5974514" cy="609639"/>
      </dsp:txXfrm>
    </dsp:sp>
    <dsp:sp modelId="{F44831EC-625D-42B6-BDD1-35E82763C17C}">
      <dsp:nvSpPr>
        <dsp:cNvPr id="0" name=""/>
        <dsp:cNvSpPr/>
      </dsp:nvSpPr>
      <dsp:spPr>
        <a:xfrm>
          <a:off x="67871" y="3168896"/>
          <a:ext cx="762049" cy="7620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1621"/>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Коучинг и родителство</a:t>
          </a:r>
        </a:p>
      </dsp:txBody>
      <dsp:txXfrm>
        <a:off x="20280" y="21901"/>
        <a:ext cx="1786995" cy="374874"/>
      </dsp:txXfrm>
    </dsp:sp>
    <dsp:sp modelId="{883DA8C2-1EAD-474E-8B72-6A3EFBE8A85B}">
      <dsp:nvSpPr>
        <dsp:cNvPr id="0" name=""/>
        <dsp:cNvSpPr/>
      </dsp:nvSpPr>
      <dsp:spPr>
        <a:xfrm>
          <a:off x="0" y="429641"/>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Критично мислене</a:t>
          </a:r>
        </a:p>
      </dsp:txBody>
      <dsp:txXfrm>
        <a:off x="20280" y="449921"/>
        <a:ext cx="1786995" cy="374874"/>
      </dsp:txXfrm>
    </dsp:sp>
    <dsp:sp modelId="{98A52DE2-8112-4B2D-A0F2-FEA3155458A3}">
      <dsp:nvSpPr>
        <dsp:cNvPr id="0" name=""/>
        <dsp:cNvSpPr/>
      </dsp:nvSpPr>
      <dsp:spPr>
        <a:xfrm>
          <a:off x="0" y="85766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Управление на гнева</a:t>
          </a:r>
        </a:p>
      </dsp:txBody>
      <dsp:txXfrm>
        <a:off x="20280" y="877942"/>
        <a:ext cx="1786995" cy="374874"/>
      </dsp:txXfrm>
    </dsp:sp>
    <dsp:sp modelId="{21094C16-D1CE-4C3F-A28D-AA899043E378}">
      <dsp:nvSpPr>
        <dsp:cNvPr id="0" name=""/>
        <dsp:cNvSpPr/>
      </dsp:nvSpPr>
      <dsp:spPr>
        <a:xfrm>
          <a:off x="0" y="128568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Наративи и идентичност</a:t>
          </a:r>
        </a:p>
      </dsp:txBody>
      <dsp:txXfrm>
        <a:off x="20280" y="1305962"/>
        <a:ext cx="1786995" cy="374874"/>
      </dsp:txXfrm>
    </dsp:sp>
    <dsp:sp modelId="{1522FC64-7CDA-4CC7-AF2A-B5A786C87152}">
      <dsp:nvSpPr>
        <dsp:cNvPr id="0" name=""/>
        <dsp:cNvSpPr/>
      </dsp:nvSpPr>
      <dsp:spPr>
        <a:xfrm>
          <a:off x="0" y="171370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Дебат и симулация</a:t>
          </a:r>
          <a:endParaRPr lang="en-US" sz="1200" b="1" kern="1200" dirty="0"/>
        </a:p>
      </dsp:txBody>
      <dsp:txXfrm>
        <a:off x="20280" y="1733982"/>
        <a:ext cx="1786995" cy="374874"/>
      </dsp:txXfrm>
    </dsp:sp>
    <dsp:sp modelId="{18FBCE78-34EE-48AC-BAD4-65A2D91C368F}">
      <dsp:nvSpPr>
        <dsp:cNvPr id="0" name=""/>
        <dsp:cNvSpPr/>
      </dsp:nvSpPr>
      <dsp:spPr>
        <a:xfrm>
          <a:off x="0" y="214172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Управление на конфликти</a:t>
          </a:r>
        </a:p>
      </dsp:txBody>
      <dsp:txXfrm>
        <a:off x="20280" y="2162002"/>
        <a:ext cx="1786995" cy="374874"/>
      </dsp:txXfrm>
    </dsp:sp>
    <dsp:sp modelId="{E77442EA-5B03-4F1B-9CC4-87F654081839}">
      <dsp:nvSpPr>
        <dsp:cNvPr id="0" name=""/>
        <dsp:cNvSpPr/>
      </dsp:nvSpPr>
      <dsp:spPr>
        <a:xfrm>
          <a:off x="0" y="256974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Пропорционален отговор на държавата</a:t>
          </a:r>
        </a:p>
      </dsp:txBody>
      <dsp:txXfrm>
        <a:off x="20280" y="2590022"/>
        <a:ext cx="1786995" cy="3748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442"/>
          <a:ext cx="1826081" cy="44467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Разбиране на темата</a:t>
          </a:r>
        </a:p>
      </dsp:txBody>
      <dsp:txXfrm>
        <a:off x="21707" y="22149"/>
        <a:ext cx="1782667" cy="401263"/>
      </dsp:txXfrm>
    </dsp:sp>
    <dsp:sp modelId="{883DA8C2-1EAD-474E-8B72-6A3EFBE8A85B}">
      <dsp:nvSpPr>
        <dsp:cNvPr id="0" name=""/>
        <dsp:cNvSpPr/>
      </dsp:nvSpPr>
      <dsp:spPr>
        <a:xfrm>
          <a:off x="0" y="458591"/>
          <a:ext cx="1826081" cy="44467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Определяне на проблема</a:t>
          </a:r>
          <a:endParaRPr lang="bg-BG" sz="100" b="1" kern="1200" dirty="0"/>
        </a:p>
      </dsp:txBody>
      <dsp:txXfrm>
        <a:off x="21707" y="480298"/>
        <a:ext cx="1782667" cy="401263"/>
      </dsp:txXfrm>
    </dsp:sp>
    <dsp:sp modelId="{57F5FDD5-3E02-465D-B2A3-C0B44BD34A53}">
      <dsp:nvSpPr>
        <dsp:cNvPr id="0" name=""/>
        <dsp:cNvSpPr/>
      </dsp:nvSpPr>
      <dsp:spPr>
        <a:xfrm>
          <a:off x="0" y="916740"/>
          <a:ext cx="1826081" cy="44467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g-BG" sz="1200" b="1" kern="1200" dirty="0"/>
            <a:t>Разрешаване на проблема</a:t>
          </a:r>
        </a:p>
      </dsp:txBody>
      <dsp:txXfrm>
        <a:off x="21707" y="938447"/>
        <a:ext cx="1782667" cy="4012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63216"/>
          <a:ext cx="2098699" cy="839479"/>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bg-BG" sz="1600" kern="1200" dirty="0" err="1"/>
            <a:t>Активизъм</a:t>
          </a:r>
          <a:endParaRPr lang="en-GB" sz="1600" kern="1200" dirty="0"/>
        </a:p>
      </dsp:txBody>
      <dsp:txXfrm>
        <a:off x="423345" y="963216"/>
        <a:ext cx="1259220" cy="839479"/>
      </dsp:txXfrm>
    </dsp:sp>
    <dsp:sp modelId="{1CC394C5-3ED3-4E29-AE6D-BCE728FD23CF}">
      <dsp:nvSpPr>
        <dsp:cNvPr id="0" name=""/>
        <dsp:cNvSpPr/>
      </dsp:nvSpPr>
      <dsp:spPr>
        <a:xfrm>
          <a:off x="1892435" y="963216"/>
          <a:ext cx="2098699" cy="839479"/>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bg-BG" sz="1600" kern="1200" dirty="0"/>
            <a:t>Екстремизъм</a:t>
          </a:r>
          <a:endParaRPr lang="en-GB" sz="1600" kern="1200" dirty="0"/>
        </a:p>
      </dsp:txBody>
      <dsp:txXfrm>
        <a:off x="2312175" y="963216"/>
        <a:ext cx="1259220" cy="839479"/>
      </dsp:txXfrm>
    </dsp:sp>
    <dsp:sp modelId="{1813A478-EAD0-4465-B722-46A8EC81BEB2}">
      <dsp:nvSpPr>
        <dsp:cNvPr id="0" name=""/>
        <dsp:cNvSpPr/>
      </dsp:nvSpPr>
      <dsp:spPr>
        <a:xfrm>
          <a:off x="3781265" y="963216"/>
          <a:ext cx="2098699" cy="839479"/>
        </a:xfrm>
        <a:prstGeom prst="chevr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bg-BG" sz="1600" kern="1200" dirty="0"/>
            <a:t>Насилствен екстремизъм</a:t>
          </a:r>
          <a:endParaRPr lang="en-GB" sz="1600" kern="1200" dirty="0"/>
        </a:p>
      </dsp:txBody>
      <dsp:txXfrm>
        <a:off x="4201005" y="963216"/>
        <a:ext cx="1259220" cy="839479"/>
      </dsp:txXfrm>
    </dsp:sp>
    <dsp:sp modelId="{5BBA16FD-FB9E-4A81-85DC-3DCD1A37CE7E}">
      <dsp:nvSpPr>
        <dsp:cNvPr id="0" name=""/>
        <dsp:cNvSpPr/>
      </dsp:nvSpPr>
      <dsp:spPr>
        <a:xfrm>
          <a:off x="5670094" y="963216"/>
          <a:ext cx="2098699" cy="839479"/>
        </a:xfrm>
        <a:prstGeom prst="chevr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bg-BG" sz="1600" kern="1200" dirty="0"/>
            <a:t>Тероризъм</a:t>
          </a:r>
          <a:endParaRPr lang="en-GB" sz="1600" kern="1200" dirty="0"/>
        </a:p>
      </dsp:txBody>
      <dsp:txXfrm>
        <a:off x="6089834" y="963216"/>
        <a:ext cx="1259220" cy="839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g-BG" sz="1600" kern="1200" dirty="0"/>
            <a:t>Отделен проблем</a:t>
          </a:r>
          <a:endParaRPr lang="en-GB" sz="1600" kern="1200" dirty="0"/>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g-BG" sz="1600" kern="1200" dirty="0"/>
            <a:t>Религиозни идеологии</a:t>
          </a:r>
          <a:endParaRPr lang="en-GB" sz="1600" kern="1200" dirty="0"/>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bg-BG" sz="1600" kern="1200" dirty="0"/>
            <a:t>Крайнодесни идеологии</a:t>
          </a:r>
          <a:endParaRPr lang="en-GB" sz="1600" kern="1200" dirty="0"/>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g-BG" sz="1600" kern="1200" noProof="0" dirty="0"/>
            <a:t>Крайно леви</a:t>
          </a:r>
          <a:r>
            <a:rPr lang="bg-BG" sz="1600" kern="1200" dirty="0"/>
            <a:t> идеологии</a:t>
          </a:r>
          <a:endParaRPr lang="en-GB" sz="1600" kern="1200" dirty="0"/>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bg-BG" sz="1600" kern="1200" dirty="0"/>
            <a:t>Национален сепаратизъм</a:t>
          </a:r>
          <a:endParaRPr lang="en-GB" sz="1600" kern="1200" dirty="0"/>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2281300" y="797420"/>
          <a:ext cx="1986557" cy="198655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g-BG" sz="3600" kern="1200" dirty="0"/>
            <a:t>Тип</a:t>
          </a:r>
          <a:endParaRPr lang="en-GB" sz="3600" kern="1200" dirty="0"/>
        </a:p>
      </dsp:txBody>
      <dsp:txXfrm>
        <a:off x="2572225" y="1088345"/>
        <a:ext cx="1404707" cy="1404707"/>
      </dsp:txXfrm>
    </dsp:sp>
    <dsp:sp modelId="{6F00AB81-EB2A-4083-A88D-9BE3004986D2}">
      <dsp:nvSpPr>
        <dsp:cNvPr id="0" name=""/>
        <dsp:cNvSpPr/>
      </dsp:nvSpPr>
      <dsp:spPr>
        <a:xfrm>
          <a:off x="2143244" y="354"/>
          <a:ext cx="2262668" cy="99327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dirty="0"/>
            <a:t>Търсещи идентичност</a:t>
          </a:r>
          <a:endParaRPr lang="en-GB" sz="2000" kern="1200" dirty="0"/>
        </a:p>
      </dsp:txBody>
      <dsp:txXfrm>
        <a:off x="2474604" y="145816"/>
        <a:ext cx="1599948" cy="702354"/>
      </dsp:txXfrm>
    </dsp:sp>
    <dsp:sp modelId="{B024BB09-AC3A-451D-BA97-F3965BA08065}">
      <dsp:nvSpPr>
        <dsp:cNvPr id="0" name=""/>
        <dsp:cNvSpPr/>
      </dsp:nvSpPr>
      <dsp:spPr>
        <a:xfrm>
          <a:off x="3823226" y="1298271"/>
          <a:ext cx="2575551" cy="99327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dirty="0"/>
            <a:t>Търсещи справедливост</a:t>
          </a:r>
          <a:endParaRPr lang="en-GB" sz="2000" kern="1200" dirty="0"/>
        </a:p>
      </dsp:txBody>
      <dsp:txXfrm>
        <a:off x="4200407" y="1443733"/>
        <a:ext cx="1821189" cy="702354"/>
      </dsp:txXfrm>
    </dsp:sp>
    <dsp:sp modelId="{4C1CC435-FD44-4D97-9557-E99594F8F96C}">
      <dsp:nvSpPr>
        <dsp:cNvPr id="0" name=""/>
        <dsp:cNvSpPr/>
      </dsp:nvSpPr>
      <dsp:spPr>
        <a:xfrm>
          <a:off x="2143244" y="2587765"/>
          <a:ext cx="2262668" cy="99327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dirty="0"/>
            <a:t>Търсещи силни усещания</a:t>
          </a:r>
          <a:endParaRPr lang="en-GB" sz="2000" kern="1200" dirty="0"/>
        </a:p>
      </dsp:txBody>
      <dsp:txXfrm>
        <a:off x="2474604" y="2733227"/>
        <a:ext cx="1599948" cy="702354"/>
      </dsp:txXfrm>
    </dsp:sp>
    <dsp:sp modelId="{CD81C4CF-30B8-4095-B9AB-540FF8C8C938}">
      <dsp:nvSpPr>
        <dsp:cNvPr id="0" name=""/>
        <dsp:cNvSpPr/>
      </dsp:nvSpPr>
      <dsp:spPr>
        <a:xfrm>
          <a:off x="326447" y="1298255"/>
          <a:ext cx="2262668" cy="99327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dirty="0"/>
            <a:t>Търсещи смисъла на живота</a:t>
          </a:r>
          <a:endParaRPr lang="en-GB" sz="2000" kern="1200" dirty="0"/>
        </a:p>
      </dsp:txBody>
      <dsp:txXfrm>
        <a:off x="657807" y="1443717"/>
        <a:ext cx="1599948" cy="702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3888" y="982756"/>
          <a:ext cx="1769812"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kern="1200" dirty="0"/>
            <a:t>Чувствителност</a:t>
          </a:r>
          <a:endParaRPr lang="en-US" sz="1800" kern="1200" dirty="0"/>
        </a:p>
      </dsp:txBody>
      <dsp:txXfrm>
        <a:off x="67854" y="1046722"/>
        <a:ext cx="1641880" cy="1182409"/>
      </dsp:txXfrm>
    </dsp:sp>
    <dsp:sp modelId="{70B12CCE-0890-497F-842E-FC581A53502D}">
      <dsp:nvSpPr>
        <dsp:cNvPr id="0" name=""/>
        <dsp:cNvSpPr/>
      </dsp:nvSpPr>
      <dsp:spPr>
        <a:xfrm>
          <a:off x="1880963" y="982756"/>
          <a:ext cx="1769812"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kern="1200" dirty="0"/>
            <a:t>Проучване</a:t>
          </a:r>
          <a:endParaRPr lang="en-US" sz="1800" kern="1200" dirty="0"/>
        </a:p>
      </dsp:txBody>
      <dsp:txXfrm>
        <a:off x="1944929" y="1046722"/>
        <a:ext cx="1641880" cy="1182409"/>
      </dsp:txXfrm>
    </dsp:sp>
    <dsp:sp modelId="{4D63F513-59C4-403B-9677-9601A5E43789}">
      <dsp:nvSpPr>
        <dsp:cNvPr id="0" name=""/>
        <dsp:cNvSpPr/>
      </dsp:nvSpPr>
      <dsp:spPr>
        <a:xfrm>
          <a:off x="3758037" y="982756"/>
          <a:ext cx="1769812"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kern="1200" noProof="0" dirty="0"/>
            <a:t>Членство</a:t>
          </a:r>
          <a:endParaRPr lang="en-US" sz="1800" kern="1200" noProof="0" dirty="0"/>
        </a:p>
      </dsp:txBody>
      <dsp:txXfrm>
        <a:off x="3822003" y="1046722"/>
        <a:ext cx="1641880" cy="1182409"/>
      </dsp:txXfrm>
    </dsp:sp>
    <dsp:sp modelId="{0BBDE5A3-EEC2-46CA-9179-71BFA171A8F6}">
      <dsp:nvSpPr>
        <dsp:cNvPr id="0" name=""/>
        <dsp:cNvSpPr/>
      </dsp:nvSpPr>
      <dsp:spPr>
        <a:xfrm>
          <a:off x="5635111" y="982756"/>
          <a:ext cx="1769812"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kern="1200" dirty="0"/>
            <a:t>Действие</a:t>
          </a:r>
          <a:endParaRPr lang="en-US" sz="1800" kern="1200" dirty="0"/>
        </a:p>
      </dsp:txBody>
      <dsp:txXfrm>
        <a:off x="5699077" y="1046722"/>
        <a:ext cx="1641880" cy="11824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9/28/2021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9/28/2021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NFrU9egvhb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thetimes.co.uk/article/teenager-guilty-of-all-female-terror-plot-against-british-museum-6pdbcfc05" TargetMode="External"/><Relationship Id="rId4" Type="http://schemas.openxmlformats.org/officeDocument/2006/relationships/hyperlink" Target="https://www.youtube.com/watch?v=fVaFmcT7ss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ivd.nl/onderwerpen/extremism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r>
              <a:rPr lang="bg-BG" sz="1800" b="1" i="0" u="none" strike="noStrike" baseline="0" noProof="0" dirty="0">
                <a:latin typeface="+mn-lt"/>
              </a:rPr>
              <a:t>Инструкции/бележки (заглавен слайд)</a:t>
            </a:r>
          </a:p>
          <a:p>
            <a:pPr algn="just"/>
            <a:endParaRPr lang="bg-BG" noProof="0" dirty="0">
              <a:latin typeface="+mn-lt"/>
            </a:endParaRPr>
          </a:p>
          <a:p>
            <a:pPr algn="just"/>
            <a:r>
              <a:rPr lang="bg-BG" noProof="0" dirty="0">
                <a:latin typeface="+mn-lt"/>
              </a:rPr>
              <a:t>Приветствайте обучаемите. Помолете ги да се представят. Проверете дали присъствения списък за деня е разписан от всички присъстващи.</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noProof="0" dirty="0">
                <a:latin typeface="+mn-lt"/>
              </a:rPr>
              <a:t>---</a:t>
            </a:r>
          </a:p>
          <a:p>
            <a:pPr algn="just"/>
            <a:r>
              <a:rPr lang="bg-BG" noProof="0" dirty="0">
                <a:latin typeface="+mn-lt"/>
              </a:rPr>
              <a:t>Обяснете накратко контекста и основната цел на обучението за </a:t>
            </a:r>
            <a:r>
              <a:rPr lang="bg-BG" noProof="0" dirty="0" err="1">
                <a:latin typeface="+mn-lt"/>
              </a:rPr>
              <a:t>обучители</a:t>
            </a:r>
            <a:r>
              <a:rPr lang="bg-BG" noProof="0" dirty="0">
                <a:latin typeface="+mn-lt"/>
              </a:rPr>
              <a:t>: Разработено е по проект ARMOUR, изпълняван с финансовата подкрепа на ЕК, и има за цел превенция на радикализацията сред подрастващите. Предназначено е за практикуващите на първа линия специалисти, които работят с деца и подрастващи на</a:t>
            </a:r>
            <a:r>
              <a:rPr lang="bg-BG" baseline="0" noProof="0" dirty="0">
                <a:latin typeface="+mn-lt"/>
              </a:rPr>
              <a:t> възраст </a:t>
            </a:r>
            <a:r>
              <a:rPr lang="bg-BG" noProof="0" dirty="0">
                <a:latin typeface="+mn-lt"/>
              </a:rPr>
              <a:t>от 10 до 18 години. </a:t>
            </a:r>
          </a:p>
          <a:p>
            <a:pPr algn="just"/>
            <a:r>
              <a:rPr lang="bg-BG" sz="1200" b="0" i="0" u="none" strike="noStrike" baseline="0" noProof="0" dirty="0">
                <a:latin typeface="+mn-lt"/>
              </a:rPr>
              <a:t>Обучението за </a:t>
            </a:r>
            <a:r>
              <a:rPr lang="bg-BG" sz="1200" b="0" i="0" u="none" strike="noStrike" baseline="0" noProof="0" dirty="0" err="1">
                <a:latin typeface="+mn-lt"/>
              </a:rPr>
              <a:t>обучители</a:t>
            </a:r>
            <a:r>
              <a:rPr lang="bg-BG" sz="1200" b="0" i="0" u="none" strike="noStrike" baseline="0" noProof="0" dirty="0">
                <a:latin typeface="+mn-lt"/>
              </a:rPr>
              <a:t> е предназначено за практикуващи, заинтересовани от превенция на радикализацията. Изпълнява три преплитащи се цели:</a:t>
            </a:r>
          </a:p>
          <a:p>
            <a:pPr marL="171450" indent="-171450" algn="just">
              <a:buFontTx/>
              <a:buChar char="-"/>
            </a:pPr>
            <a:r>
              <a:rPr lang="bg-BG" sz="1200" b="0" i="0" u="none" strike="noStrike" baseline="0" noProof="0" dirty="0">
                <a:latin typeface="+mn-lt"/>
              </a:rPr>
              <a:t>Запознаване на участниците с разработената обучителна програма. След края на обучението, </a:t>
            </a:r>
            <a:r>
              <a:rPr lang="bg-BG" sz="1200" noProof="0" dirty="0">
                <a:effectLst/>
                <a:latin typeface="+mn-lt"/>
                <a:ea typeface="Calibri" panose="020F0502020204030204" pitchFamily="34" charset="0"/>
                <a:cs typeface="Times New Roman" panose="02020603050405020304" pitchFamily="18" charset="0"/>
              </a:rPr>
              <a:t>практикуващите на първа линия професионалисти могат да провеждат самостоятелно сходни обучения на </a:t>
            </a:r>
            <a:r>
              <a:rPr lang="bg-BG" sz="1200" noProof="0" dirty="0" err="1">
                <a:effectLst/>
                <a:latin typeface="+mn-lt"/>
                <a:ea typeface="Calibri" panose="020F0502020204030204" pitchFamily="34" charset="0"/>
                <a:cs typeface="Times New Roman" panose="02020603050405020304" pitchFamily="18" charset="0"/>
              </a:rPr>
              <a:t>обучители</a:t>
            </a:r>
            <a:r>
              <a:rPr lang="bg-BG" sz="1200" noProof="0" dirty="0">
                <a:effectLst/>
                <a:latin typeface="+mn-lt"/>
                <a:ea typeface="Calibri" panose="020F0502020204030204" pitchFamily="34" charset="0"/>
                <a:cs typeface="Times New Roman" panose="02020603050405020304" pitchFamily="18" charset="0"/>
              </a:rPr>
              <a:t> </a:t>
            </a:r>
            <a:r>
              <a:rPr lang="bg-BG" sz="1200" b="0" i="0" u="none" strike="noStrike" baseline="0" noProof="0" dirty="0">
                <a:latin typeface="+mn-lt"/>
              </a:rPr>
              <a:t>(каскадна форма на обучение на </a:t>
            </a:r>
            <a:r>
              <a:rPr lang="bg-BG" sz="1200" b="0" i="0" u="none" strike="noStrike" baseline="0" noProof="0" dirty="0" err="1">
                <a:latin typeface="+mn-lt"/>
              </a:rPr>
              <a:t>обучители</a:t>
            </a:r>
            <a:r>
              <a:rPr lang="bg-BG" sz="1200" b="0" i="0" u="none" strike="noStrike" baseline="0" noProof="0" dirty="0">
                <a:latin typeface="+mn-lt"/>
              </a:rPr>
              <a:t>).</a:t>
            </a:r>
          </a:p>
          <a:p>
            <a:pPr marL="171450" indent="-171450" algn="just">
              <a:buFontTx/>
              <a:buChar char="-"/>
            </a:pPr>
            <a:r>
              <a:rPr lang="bg-BG" sz="1800" noProof="0" dirty="0">
                <a:effectLst/>
                <a:latin typeface="+mn-lt"/>
                <a:ea typeface="Calibri" panose="020F0502020204030204" pitchFamily="34" charset="0"/>
                <a:cs typeface="Times New Roman" panose="02020603050405020304" pitchFamily="18" charset="0"/>
              </a:rPr>
              <a:t>Запознаване на участниците със седемте тематични обучения и с приложимите инструменти да ги провеждат самостоятелно в последствие</a:t>
            </a:r>
            <a:endParaRPr lang="bg-BG" sz="1200" b="0" i="0" u="none" strike="noStrike" baseline="0" noProof="0" dirty="0">
              <a:latin typeface="+mn-lt"/>
            </a:endParaRPr>
          </a:p>
          <a:p>
            <a:pPr marL="171450" indent="-171450" algn="just">
              <a:buFontTx/>
              <a:buChar char="-"/>
            </a:pPr>
            <a:r>
              <a:rPr lang="bg-BG" sz="1800" noProof="0" dirty="0">
                <a:effectLst/>
                <a:latin typeface="+mn-lt"/>
                <a:ea typeface="Calibri" panose="020F0502020204030204" pitchFamily="34" charset="0"/>
                <a:cs typeface="Times New Roman" panose="02020603050405020304" pitchFamily="18" charset="0"/>
              </a:rPr>
              <a:t>Запознаване с проблемите на радикализацията, причинните фактори за процеса на радикализация и примерни практически упражнения, чрез които да се повлияят тези фактори</a:t>
            </a:r>
            <a:r>
              <a:rPr lang="bg-BG" sz="1200" b="0" i="0" u="none" strike="noStrike" baseline="0" noProof="0" dirty="0">
                <a:latin typeface="+mn-lt"/>
              </a:rPr>
              <a:t>.</a:t>
            </a:r>
          </a:p>
          <a:p>
            <a:pPr marL="0" indent="0" algn="just">
              <a:buFontTx/>
              <a:buNone/>
            </a:pPr>
            <a:r>
              <a:rPr lang="bg-BG" noProof="0" dirty="0">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Запознайте се с </a:t>
            </a:r>
            <a:r>
              <a:rPr lang="bg-BG" noProof="0" dirty="0">
                <a:latin typeface="+mn-lt"/>
              </a:rPr>
              <a:t>Ръководството за </a:t>
            </a:r>
            <a:r>
              <a:rPr lang="bg-BG" noProof="0" dirty="0" err="1">
                <a:latin typeface="+mn-lt"/>
              </a:rPr>
              <a:t>обучители</a:t>
            </a:r>
            <a:r>
              <a:rPr lang="bg-BG" noProof="0" dirty="0">
                <a:latin typeface="+mn-lt"/>
              </a:rPr>
              <a:t> към тридневен курс „Обучение за </a:t>
            </a:r>
            <a:r>
              <a:rPr lang="bg-BG" noProof="0" dirty="0" err="1">
                <a:latin typeface="+mn-lt"/>
              </a:rPr>
              <a:t>обучители</a:t>
            </a:r>
            <a:r>
              <a:rPr lang="bg-BG" noProof="0" dirty="0">
                <a:latin typeface="+mn-lt"/>
              </a:rPr>
              <a:t>“ (</a:t>
            </a:r>
            <a:r>
              <a:rPr lang="bg-BG" sz="1800" noProof="0" dirty="0">
                <a:effectLst/>
                <a:latin typeface="+mn-lt"/>
                <a:ea typeface="Calibri" panose="020F0502020204030204" pitchFamily="34" charset="0"/>
              </a:rPr>
              <a:t>„Превенция на младежката радикализация“</a:t>
            </a:r>
            <a:r>
              <a:rPr lang="bg-BG" noProof="0" dirty="0">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u="none" noProof="0" dirty="0">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u="none" noProof="0" dirty="0">
                <a:latin typeface="+mn-lt"/>
              </a:rPr>
              <a:t>За </a:t>
            </a:r>
            <a:r>
              <a:rPr lang="bg-BG" b="1" u="none" noProof="0" dirty="0">
                <a:latin typeface="+mn-lt"/>
              </a:rPr>
              <a:t>провеждане</a:t>
            </a:r>
            <a:r>
              <a:rPr lang="bg-BG" b="1" u="none" baseline="0" noProof="0" dirty="0">
                <a:latin typeface="+mn-lt"/>
              </a:rPr>
              <a:t> на Ден #1</a:t>
            </a:r>
            <a:r>
              <a:rPr lang="bg-BG" u="none" baseline="0" noProof="0" dirty="0">
                <a:latin typeface="+mn-lt"/>
              </a:rPr>
              <a:t> от обучението са необходими:</a:t>
            </a:r>
            <a:endParaRPr lang="bg-BG" u="none" noProof="0" dirty="0">
              <a:latin typeface="+mn-l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Присъствен списък</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Лаптоп или настолен компютър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(Видео)проектор</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Химикали и бяла хартия</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Флипчарт</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Маркери, карти, ножици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Смартфони (за достъп до платформата</a:t>
            </a:r>
            <a:r>
              <a:rPr lang="bg-BG" sz="1200" kern="1200" baseline="0" noProof="0" dirty="0">
                <a:solidFill>
                  <a:schemeClr val="tx1"/>
                </a:solidFill>
                <a:effectLst/>
                <a:latin typeface="+mn-lt"/>
                <a:ea typeface="+mn-ea"/>
                <a:cs typeface="+mn-cs"/>
              </a:rPr>
              <a:t> </a:t>
            </a:r>
            <a:r>
              <a:rPr lang="bg-BG" sz="1200" kern="1200" noProof="0" dirty="0" err="1">
                <a:solidFill>
                  <a:schemeClr val="tx1"/>
                </a:solidFill>
                <a:effectLst/>
                <a:latin typeface="+mn-lt"/>
                <a:ea typeface="+mn-ea"/>
                <a:cs typeface="+mn-cs"/>
              </a:rPr>
              <a:t>Pauliseverywhere</a:t>
            </a:r>
            <a:r>
              <a:rPr lang="bg-BG" sz="1200" kern="1200" noProof="0" dirty="0">
                <a:solidFill>
                  <a:schemeClr val="tx1"/>
                </a:solidFill>
                <a:effectLst/>
                <a:latin typeface="+mn-lt"/>
                <a:ea typeface="+mn-ea"/>
                <a:cs typeface="+mn-cs"/>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Достъп до Интернет</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Предварително подготвени помощни</a:t>
            </a:r>
            <a:r>
              <a:rPr lang="bg-BG" sz="1200" kern="1200" baseline="0" noProof="0" dirty="0">
                <a:solidFill>
                  <a:schemeClr val="tx1"/>
                </a:solidFill>
                <a:effectLst/>
                <a:latin typeface="+mn-lt"/>
                <a:ea typeface="+mn-ea"/>
                <a:cs typeface="+mn-cs"/>
              </a:rPr>
              <a:t> м</a:t>
            </a:r>
            <a:r>
              <a:rPr lang="bg-BG" sz="1200" kern="1200" noProof="0" dirty="0">
                <a:solidFill>
                  <a:schemeClr val="tx1"/>
                </a:solidFill>
                <a:effectLst/>
                <a:latin typeface="+mn-lt"/>
                <a:ea typeface="+mn-ea"/>
                <a:cs typeface="+mn-cs"/>
              </a:rPr>
              <a:t>атериали за раздаване</a:t>
            </a:r>
            <a:r>
              <a:rPr lang="bg-BG" sz="1200" kern="1200" baseline="0" noProof="0" dirty="0">
                <a:solidFill>
                  <a:schemeClr val="tx1"/>
                </a:solidFill>
                <a:effectLst/>
                <a:latin typeface="+mn-lt"/>
                <a:ea typeface="+mn-ea"/>
                <a:cs typeface="+mn-cs"/>
              </a:rPr>
              <a:t> на участниците</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sz="1200" u="none" kern="1200" baseline="0" noProof="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u="none" noProof="0" dirty="0">
                <a:latin typeface="+mn-lt"/>
              </a:rPr>
              <a:t>Предложение за </a:t>
            </a:r>
            <a:r>
              <a:rPr lang="bg-BG" b="1" u="none" noProof="0" dirty="0">
                <a:latin typeface="+mn-lt"/>
              </a:rPr>
              <a:t>програма на Ден #1</a:t>
            </a:r>
            <a:r>
              <a:rPr lang="bg-BG" u="none" noProof="0" dirty="0">
                <a:latin typeface="+mn-lt"/>
              </a:rPr>
              <a:t>:</a:t>
            </a:r>
            <a:endParaRPr lang="bg-BG" sz="1200" u="none" kern="1200" noProof="0" dirty="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Посрещане, кафе, чай [15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Представяне [45-50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Обяснение за радикализацията [30-45 мин. В зависимост от първоначалните познания на участниците по темата, времето за обяснение може да се съкрати или удължи.]</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Почивка [15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Коучинг и </a:t>
            </a:r>
            <a:r>
              <a:rPr lang="bg-BG" sz="1200" kern="1200" noProof="0" dirty="0" err="1">
                <a:solidFill>
                  <a:schemeClr val="tx1"/>
                </a:solidFill>
                <a:effectLst/>
                <a:latin typeface="+mn-lt"/>
                <a:ea typeface="+mn-ea"/>
                <a:cs typeface="+mn-cs"/>
              </a:rPr>
              <a:t>родителство</a:t>
            </a:r>
            <a:r>
              <a:rPr lang="bg-BG" sz="1200" kern="1200" noProof="0" dirty="0">
                <a:solidFill>
                  <a:schemeClr val="tx1"/>
                </a:solidFill>
                <a:effectLst/>
                <a:latin typeface="+mn-lt"/>
                <a:ea typeface="+mn-ea"/>
                <a:cs typeface="+mn-cs"/>
              </a:rPr>
              <a:t> [25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Коучинг и </a:t>
            </a:r>
            <a:r>
              <a:rPr lang="bg-BG" sz="1200" kern="1200" noProof="0" dirty="0" err="1">
                <a:solidFill>
                  <a:schemeClr val="tx1"/>
                </a:solidFill>
                <a:effectLst/>
                <a:latin typeface="+mn-lt"/>
                <a:ea typeface="+mn-ea"/>
                <a:cs typeface="+mn-cs"/>
              </a:rPr>
              <a:t>родителство</a:t>
            </a:r>
            <a:r>
              <a:rPr lang="bg-BG" sz="1200" kern="1200" noProof="0" dirty="0">
                <a:solidFill>
                  <a:schemeClr val="tx1"/>
                </a:solidFill>
                <a:effectLst/>
                <a:latin typeface="+mn-lt"/>
                <a:ea typeface="+mn-ea"/>
                <a:cs typeface="+mn-cs"/>
              </a:rPr>
              <a:t> – упражнения [60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Обяд [60 мин. По възможност да се отдели време за обмяна на опит и създаване на контакти.]</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Критично мислене [30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Критично мислене - Упражнение #1 [30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Почивка [15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Критично мислене - Упражнение #2 [45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Обратна връзка и заключение [15-20 мин.]</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sz="1200" kern="1200" noProof="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bg-BG" sz="1800" noProof="0" dirty="0">
                <a:effectLst/>
                <a:latin typeface="+mn-lt"/>
                <a:ea typeface="Calibri" panose="020F0502020204030204" pitchFamily="34" charset="0"/>
                <a:cs typeface="Arial" panose="020B0604020202020204" pitchFamily="34" charset="0"/>
              </a:rPr>
              <a:t>Обикновено е необходимо повече време от предвиденото, поради въпроси и интеракции</a:t>
            </a:r>
            <a:r>
              <a:rPr lang="bg-BG" sz="1800" baseline="0" noProof="0" dirty="0">
                <a:effectLst/>
                <a:latin typeface="+mn-lt"/>
                <a:ea typeface="Calibri" panose="020F0502020204030204" pitchFamily="34" charset="0"/>
                <a:cs typeface="Arial" panose="020B0604020202020204" pitchFamily="34" charset="0"/>
              </a:rPr>
              <a:t> с и между участниците: опитът показва, че са необходими около </a:t>
            </a:r>
            <a:r>
              <a:rPr lang="bg-BG" sz="1800" noProof="0" dirty="0">
                <a:effectLst/>
                <a:latin typeface="+mn-lt"/>
                <a:ea typeface="Calibri" panose="020F0502020204030204" pitchFamily="34" charset="0"/>
                <a:cs typeface="Arial" panose="020B0604020202020204" pitchFamily="34" charset="0"/>
              </a:rPr>
              <a:t>6-7 часа общо. В зависимост от броя на участниците и тяхното първоначално</a:t>
            </a:r>
            <a:r>
              <a:rPr lang="bg-BG" sz="1800" baseline="0" noProof="0" dirty="0">
                <a:effectLst/>
                <a:latin typeface="+mn-lt"/>
                <a:ea typeface="Calibri" panose="020F0502020204030204" pitchFamily="34" charset="0"/>
                <a:cs typeface="Arial" panose="020B0604020202020204" pitchFamily="34" charset="0"/>
              </a:rPr>
              <a:t> </a:t>
            </a:r>
            <a:r>
              <a:rPr lang="bg-BG" sz="1800" noProof="0" dirty="0">
                <a:effectLst/>
                <a:latin typeface="+mn-lt"/>
                <a:ea typeface="Calibri" panose="020F0502020204030204" pitchFamily="34" charset="0"/>
                <a:cs typeface="Arial" panose="020B0604020202020204" pitchFamily="34" charset="0"/>
              </a:rPr>
              <a:t>ниво на познания,</a:t>
            </a:r>
            <a:r>
              <a:rPr lang="bg-BG" sz="1800" baseline="0" noProof="0" dirty="0">
                <a:effectLst/>
                <a:latin typeface="+mn-lt"/>
                <a:ea typeface="Calibri" panose="020F0502020204030204" pitchFamily="34" charset="0"/>
                <a:cs typeface="Arial" panose="020B0604020202020204" pitchFamily="34" charset="0"/>
              </a:rPr>
              <a:t> </a:t>
            </a:r>
            <a:r>
              <a:rPr lang="bg-BG" sz="1800" noProof="0" dirty="0">
                <a:effectLst/>
                <a:latin typeface="+mn-lt"/>
                <a:ea typeface="Calibri" panose="020F0502020204030204" pitchFamily="34" charset="0"/>
                <a:cs typeface="Arial" panose="020B0604020202020204" pitchFamily="34" charset="0"/>
              </a:rPr>
              <a:t>дискусиите по време на обучението за </a:t>
            </a:r>
            <a:r>
              <a:rPr lang="bg-BG" sz="1800" noProof="0" dirty="0" err="1">
                <a:effectLst/>
                <a:latin typeface="+mn-lt"/>
                <a:ea typeface="Calibri" panose="020F0502020204030204" pitchFamily="34" charset="0"/>
                <a:cs typeface="Arial" panose="020B0604020202020204" pitchFamily="34" charset="0"/>
              </a:rPr>
              <a:t>обучители</a:t>
            </a:r>
            <a:r>
              <a:rPr lang="bg-BG" sz="1800" noProof="0" dirty="0">
                <a:effectLst/>
                <a:latin typeface="+mn-lt"/>
                <a:ea typeface="Calibri" panose="020F0502020204030204" pitchFamily="34" charset="0"/>
                <a:cs typeface="Arial" panose="020B0604020202020204" pitchFamily="34" charset="0"/>
              </a:rPr>
              <a:t> и броя и вида на упражнения, времето за провеждане на Ден #1 може да варира. </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bg-BG" sz="1800" noProof="0" dirty="0">
                <a:effectLst/>
                <a:latin typeface="+mn-lt"/>
                <a:ea typeface="Calibri" panose="020F0502020204030204" pitchFamily="34" charset="0"/>
                <a:cs typeface="Arial" panose="020B0604020202020204" pitchFamily="34" charset="0"/>
              </a:rPr>
              <a:t>Препоръчва се дневните занятия да започнат в 9:00 и да се цели приключване до 16:00.</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bg-BG" sz="1200" kern="1200" noProof="0" dirty="0">
                <a:solidFill>
                  <a:schemeClr val="tx1"/>
                </a:solidFill>
                <a:effectLst/>
                <a:latin typeface="+mn-lt"/>
                <a:ea typeface="+mn-ea"/>
                <a:cs typeface="+mn-cs"/>
              </a:rPr>
              <a:t>Времето за </a:t>
            </a:r>
            <a:r>
              <a:rPr lang="bg-BG" sz="1800" noProof="0" dirty="0">
                <a:effectLst/>
                <a:latin typeface="+mn-lt"/>
                <a:ea typeface="Calibri" panose="020F0502020204030204" pitchFamily="34" charset="0"/>
                <a:cs typeface="Times New Roman" panose="02020603050405020304" pitchFamily="18" charset="0"/>
              </a:rPr>
              <a:t>изпълнение на програмата, предвидена за </a:t>
            </a:r>
            <a:r>
              <a:rPr lang="bg-BG" sz="1800" noProof="0" dirty="0">
                <a:effectLst/>
                <a:latin typeface="+mn-lt"/>
                <a:ea typeface="Calibri" panose="020F0502020204030204" pitchFamily="34" charset="0"/>
                <a:cs typeface="Arial" panose="020B0604020202020204" pitchFamily="34" charset="0"/>
              </a:rPr>
              <a:t>Ден #1</a:t>
            </a:r>
            <a:r>
              <a:rPr lang="bg-BG" sz="1800" noProof="0" dirty="0">
                <a:effectLst/>
                <a:latin typeface="+mn-lt"/>
                <a:ea typeface="Calibri" panose="020F0502020204030204" pitchFamily="34" charset="0"/>
                <a:cs typeface="Times New Roman" panose="02020603050405020304" pitchFamily="18" charset="0"/>
              </a:rPr>
              <a:t> може да бъде съкратено или разпределено в повече дни, по усмотрение на </a:t>
            </a:r>
            <a:r>
              <a:rPr lang="bg-BG" sz="1800" noProof="0" dirty="0" err="1">
                <a:effectLst/>
                <a:latin typeface="+mn-lt"/>
                <a:ea typeface="Calibri" panose="020F0502020204030204" pitchFamily="34" charset="0"/>
                <a:cs typeface="Times New Roman" panose="02020603050405020304" pitchFamily="18" charset="0"/>
              </a:rPr>
              <a:t>обучителя</a:t>
            </a:r>
            <a:r>
              <a:rPr lang="bg-BG" sz="1800" noProof="0" dirty="0">
                <a:effectLst/>
                <a:latin typeface="+mn-lt"/>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bg-BG" sz="1800" noProof="0" dirty="0">
                <a:effectLst/>
                <a:latin typeface="+mn-lt"/>
                <a:ea typeface="Calibri" panose="020F0502020204030204" pitchFamily="34" charset="0"/>
                <a:cs typeface="Times New Roman" panose="02020603050405020304" pitchFamily="18" charset="0"/>
              </a:rPr>
              <a:t>---</a:t>
            </a:r>
          </a:p>
          <a:p>
            <a:pPr marL="0" lvl="0" indent="0" algn="just">
              <a:buFont typeface="+mj-lt"/>
              <a:buNone/>
            </a:pPr>
            <a:r>
              <a:rPr lang="bg-BG" sz="1200" kern="1200" noProof="0" dirty="0">
                <a:solidFill>
                  <a:schemeClr val="tx1"/>
                </a:solidFill>
                <a:effectLst/>
                <a:latin typeface="+mn-lt"/>
                <a:ea typeface="+mn-ea"/>
                <a:cs typeface="+mn-cs"/>
              </a:rPr>
              <a:t>Ако обучението се провежда онлайн,</a:t>
            </a:r>
            <a:r>
              <a:rPr lang="bg-BG" sz="1200" kern="1200" baseline="0" noProof="0" dirty="0">
                <a:solidFill>
                  <a:schemeClr val="tx1"/>
                </a:solidFill>
                <a:effectLst/>
                <a:latin typeface="+mn-lt"/>
                <a:ea typeface="+mn-ea"/>
                <a:cs typeface="+mn-cs"/>
              </a:rPr>
              <a:t> може да се обмисли предварително </a:t>
            </a:r>
            <a:r>
              <a:rPr lang="bg-BG" sz="1200" kern="1200" noProof="0" dirty="0">
                <a:solidFill>
                  <a:schemeClr val="tx1"/>
                </a:solidFill>
                <a:effectLst/>
                <a:latin typeface="+mn-lt"/>
                <a:ea typeface="+mn-ea"/>
                <a:cs typeface="+mn-cs"/>
              </a:rPr>
              <a:t>изпращане до участниците на материали,</a:t>
            </a:r>
            <a:r>
              <a:rPr lang="bg-BG" sz="1200" kern="1200" baseline="0" noProof="0" dirty="0">
                <a:solidFill>
                  <a:schemeClr val="tx1"/>
                </a:solidFill>
                <a:effectLst/>
                <a:latin typeface="+mn-lt"/>
                <a:ea typeface="+mn-ea"/>
                <a:cs typeface="+mn-cs"/>
              </a:rPr>
              <a:t> съдържащи </a:t>
            </a:r>
            <a:r>
              <a:rPr lang="bg-BG" sz="1200" kern="1200" noProof="0" dirty="0">
                <a:solidFill>
                  <a:schemeClr val="tx1"/>
                </a:solidFill>
                <a:effectLst/>
                <a:latin typeface="+mn-lt"/>
                <a:ea typeface="+mn-ea"/>
                <a:cs typeface="+mn-cs"/>
              </a:rPr>
              <a:t>фактическата информация за обучението, както и такива за общата концепция за радикализация. Така съдържанието на онлайн сесиите ще бъде фокусирано изцяло върху разглежданите от тематичните обучения въпроси и придружаващите ги практически упражнения. Недостатъкът на този вариант е, че така ще бъде представено по-малко съдържание относно радикализацията по време на самото обучение за </a:t>
            </a:r>
            <a:r>
              <a:rPr lang="bg-BG" sz="1200" kern="1200" noProof="0" dirty="0" err="1">
                <a:solidFill>
                  <a:schemeClr val="tx1"/>
                </a:solidFill>
                <a:effectLst/>
                <a:latin typeface="+mn-lt"/>
                <a:ea typeface="+mn-ea"/>
                <a:cs typeface="+mn-cs"/>
              </a:rPr>
              <a:t>обучители</a:t>
            </a:r>
            <a:r>
              <a:rPr lang="bg-BG" sz="1200" kern="1200" noProof="0" dirty="0">
                <a:solidFill>
                  <a:schemeClr val="tx1"/>
                </a:solidFill>
                <a:effectLst/>
                <a:latin typeface="+mn-lt"/>
                <a:ea typeface="+mn-ea"/>
                <a:cs typeface="+mn-cs"/>
              </a:rPr>
              <a:t>.</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dirty="0"/>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#9)</a:t>
            </a:r>
          </a:p>
          <a:p>
            <a:endParaRPr lang="bg-BG" sz="1200" b="1" i="0" u="none" strike="noStrike" baseline="0" noProof="0" dirty="0">
              <a:latin typeface="+mn-lt"/>
            </a:endParaRPr>
          </a:p>
          <a:p>
            <a:pPr algn="just"/>
            <a:r>
              <a:rPr lang="bg-BG" noProof="0" dirty="0">
                <a:latin typeface="+mn-lt"/>
              </a:rPr>
              <a:t>Разглеждат се начините, по които радикализацията може да се материализира. Може да</a:t>
            </a:r>
            <a:r>
              <a:rPr lang="bg-BG" baseline="0" noProof="0" dirty="0">
                <a:latin typeface="+mn-lt"/>
              </a:rPr>
              <a:t> бъде концентрирана около религия</a:t>
            </a:r>
            <a:r>
              <a:rPr lang="bg-BG" noProof="0" dirty="0">
                <a:latin typeface="+mn-lt"/>
              </a:rPr>
              <a:t>, крайнодясна, </a:t>
            </a:r>
            <a:r>
              <a:rPr lang="bg-BG" noProof="0" dirty="0" err="1">
                <a:latin typeface="+mn-lt"/>
              </a:rPr>
              <a:t>крайнолява</a:t>
            </a:r>
            <a:r>
              <a:rPr lang="bg-BG" noProof="0" dirty="0">
                <a:latin typeface="+mn-lt"/>
              </a:rPr>
              <a:t> позиция, национален сепаратизъм или отделен проблем</a:t>
            </a:r>
            <a:r>
              <a:rPr lang="bg-BG" baseline="0" noProof="0" dirty="0">
                <a:latin typeface="+mn-lt"/>
              </a:rPr>
              <a:t> (</a:t>
            </a:r>
            <a:r>
              <a:rPr lang="bg-BG" noProof="0" dirty="0">
                <a:latin typeface="+mn-lt"/>
              </a:rPr>
              <a:t>например, </a:t>
            </a:r>
            <a:r>
              <a:rPr lang="bg-BG" noProof="0" dirty="0" err="1">
                <a:latin typeface="+mn-lt"/>
              </a:rPr>
              <a:t>активизъм</a:t>
            </a:r>
            <a:r>
              <a:rPr lang="bg-BG" noProof="0" dirty="0">
                <a:latin typeface="+mn-lt"/>
              </a:rPr>
              <a:t> и екстремизъм в защита на животните).</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9</a:t>
            </a:fld>
            <a:endParaRPr lang="en-US"/>
          </a:p>
        </p:txBody>
      </p:sp>
    </p:spTree>
    <p:extLst>
      <p:ext uri="{BB962C8B-B14F-4D97-AF65-F5344CB8AC3E}">
        <p14:creationId xmlns:p14="http://schemas.microsoft.com/office/powerpoint/2010/main" val="231155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#10)</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noProof="0" dirty="0">
                <a:latin typeface="+mn-lt"/>
              </a:rPr>
              <a:t>Възприема се, че ефектът от провокаторите зависи и от доминиращата мотивация на конкретното лице (</a:t>
            </a:r>
            <a:r>
              <a:rPr lang="bg-BG" noProof="0" dirty="0" err="1">
                <a:latin typeface="+mn-lt"/>
              </a:rPr>
              <a:t>Feddes</a:t>
            </a:r>
            <a:r>
              <a:rPr lang="bg-BG" noProof="0" dirty="0">
                <a:latin typeface="+mn-lt"/>
              </a:rPr>
              <a:t>, </a:t>
            </a:r>
            <a:r>
              <a:rPr lang="bg-BG" noProof="0" dirty="0" err="1">
                <a:latin typeface="+mn-lt"/>
              </a:rPr>
              <a:t>Nickolson</a:t>
            </a:r>
            <a:r>
              <a:rPr lang="bg-BG" baseline="0" noProof="0" dirty="0">
                <a:latin typeface="+mn-lt"/>
              </a:rPr>
              <a:t> &amp;</a:t>
            </a:r>
            <a:r>
              <a:rPr lang="bg-BG" noProof="0" dirty="0">
                <a:latin typeface="+mn-lt"/>
              </a:rPr>
              <a:t> </a:t>
            </a:r>
            <a:r>
              <a:rPr lang="bg-BG" noProof="0" dirty="0" err="1">
                <a:latin typeface="+mn-lt"/>
              </a:rPr>
              <a:t>Doosje</a:t>
            </a:r>
            <a:r>
              <a:rPr lang="bg-BG" noProof="0" dirty="0">
                <a:latin typeface="+mn-lt"/>
              </a:rPr>
              <a:t>, 2015 г.). Различават се четири типа хора в зависимост от основната мотивация за радикализация:</a:t>
            </a:r>
          </a:p>
          <a:p>
            <a:pPr marL="228600" indent="-228600" algn="just">
              <a:buFont typeface="+mj-lt"/>
              <a:buAutoNum type="arabicPeriod"/>
            </a:pPr>
            <a:r>
              <a:rPr lang="bg-BG" b="1" noProof="0" dirty="0">
                <a:latin typeface="+mn-lt"/>
              </a:rPr>
              <a:t>Търсещи идентичност: </a:t>
            </a:r>
            <a:r>
              <a:rPr lang="bg-BG" noProof="0" dirty="0">
                <a:latin typeface="+mn-lt"/>
              </a:rPr>
              <a:t>лица, които търсят положителна лична идентичност и се опитват да я открият чрез взаимоотношенията с другите. </a:t>
            </a:r>
          </a:p>
          <a:p>
            <a:pPr marL="228600" indent="-228600" algn="just">
              <a:buFont typeface="+mj-lt"/>
              <a:buAutoNum type="arabicPeriod"/>
            </a:pPr>
            <a:r>
              <a:rPr lang="bg-BG" b="1" noProof="0" dirty="0">
                <a:latin typeface="+mn-lt"/>
              </a:rPr>
              <a:t>Търсещи справедливост: </a:t>
            </a:r>
            <a:r>
              <a:rPr lang="bg-BG" noProof="0" dirty="0">
                <a:latin typeface="+mn-lt"/>
              </a:rPr>
              <a:t>лица, които търсят основно политическа справедливост или по-висок обществено-политически статус за собствената си социална група.</a:t>
            </a:r>
          </a:p>
          <a:p>
            <a:pPr marL="228600" indent="-228600" algn="just">
              <a:buFont typeface="+mj-lt"/>
              <a:buAutoNum type="arabicPeriod"/>
            </a:pPr>
            <a:r>
              <a:rPr lang="bg-BG" b="1" noProof="0" dirty="0">
                <a:latin typeface="+mn-lt"/>
              </a:rPr>
              <a:t>Търсещи смисъл на живота: </a:t>
            </a:r>
            <a:r>
              <a:rPr lang="bg-BG" noProof="0" dirty="0">
                <a:latin typeface="+mn-lt"/>
              </a:rPr>
              <a:t>лица, стремящи се основно към нещо, към което да се придържат и което да осмисли живота им. </a:t>
            </a:r>
          </a:p>
          <a:p>
            <a:pPr marL="228600" indent="-228600" algn="just">
              <a:buFont typeface="+mj-lt"/>
              <a:buAutoNum type="arabicPeriod"/>
            </a:pPr>
            <a:r>
              <a:rPr lang="bg-BG" b="1" noProof="0" dirty="0">
                <a:latin typeface="+mn-lt"/>
              </a:rPr>
              <a:t>Търсещи силни усещания:</a:t>
            </a:r>
            <a:r>
              <a:rPr lang="bg-BG" noProof="0" dirty="0">
                <a:latin typeface="+mn-lt"/>
              </a:rPr>
              <a:t> лица, които търсят вълнение и приключения.</a:t>
            </a:r>
          </a:p>
          <a:p>
            <a:pPr algn="just"/>
            <a:r>
              <a:rPr lang="bg-BG" i="1" noProof="0" dirty="0">
                <a:latin typeface="+mn-lt"/>
              </a:rPr>
              <a:t>Източник:</a:t>
            </a:r>
            <a:r>
              <a:rPr lang="bg-BG" i="1" baseline="0" noProof="0" dirty="0">
                <a:latin typeface="+mn-lt"/>
              </a:rPr>
              <a:t> </a:t>
            </a:r>
            <a:r>
              <a:rPr lang="bg-BG" i="1" noProof="0" dirty="0" err="1">
                <a:latin typeface="+mn-lt"/>
              </a:rPr>
              <a:t>Feddes</a:t>
            </a:r>
            <a:r>
              <a:rPr lang="bg-BG" i="1" noProof="0" dirty="0">
                <a:latin typeface="+mn-lt"/>
              </a:rPr>
              <a:t>, </a:t>
            </a:r>
            <a:r>
              <a:rPr lang="bg-BG" i="1" noProof="0" dirty="0" err="1">
                <a:latin typeface="+mn-lt"/>
              </a:rPr>
              <a:t>Nickolson</a:t>
            </a:r>
            <a:r>
              <a:rPr lang="bg-BG" i="1" noProof="0" dirty="0">
                <a:latin typeface="+mn-lt"/>
              </a:rPr>
              <a:t> &amp; </a:t>
            </a:r>
            <a:r>
              <a:rPr lang="bg-BG" i="1" noProof="0" dirty="0" err="1">
                <a:latin typeface="+mn-lt"/>
              </a:rPr>
              <a:t>Doosje</a:t>
            </a:r>
            <a:r>
              <a:rPr lang="bg-BG" i="1" noProof="0" dirty="0">
                <a:latin typeface="+mn-lt"/>
              </a:rPr>
              <a:t> (2015), </a:t>
            </a:r>
            <a:r>
              <a:rPr lang="bg-BG" i="1" noProof="0" dirty="0" err="1">
                <a:latin typeface="+mn-lt"/>
              </a:rPr>
              <a:t>Triggerfactoren</a:t>
            </a:r>
            <a:r>
              <a:rPr lang="bg-BG" i="1" noProof="0" dirty="0">
                <a:latin typeface="+mn-lt"/>
              </a:rPr>
              <a:t> </a:t>
            </a:r>
            <a:r>
              <a:rPr lang="bg-BG" i="1" noProof="0" dirty="0" err="1">
                <a:latin typeface="+mn-lt"/>
              </a:rPr>
              <a:t>in</a:t>
            </a:r>
            <a:r>
              <a:rPr lang="bg-BG" i="1" noProof="0" dirty="0">
                <a:latin typeface="+mn-lt"/>
              </a:rPr>
              <a:t> </a:t>
            </a:r>
            <a:r>
              <a:rPr lang="bg-BG" i="1" noProof="0" dirty="0" err="1">
                <a:latin typeface="+mn-lt"/>
              </a:rPr>
              <a:t>het</a:t>
            </a:r>
            <a:r>
              <a:rPr lang="bg-BG" i="1" noProof="0" dirty="0">
                <a:latin typeface="+mn-lt"/>
              </a:rPr>
              <a:t> </a:t>
            </a:r>
            <a:r>
              <a:rPr lang="bg-BG" i="1" noProof="0" dirty="0" err="1">
                <a:latin typeface="+mn-lt"/>
              </a:rPr>
              <a:t>Radicaliseringsproces</a:t>
            </a:r>
            <a:r>
              <a:rPr lang="bg-BG" i="1" noProof="0" dirty="0">
                <a:latin typeface="+mn-lt"/>
              </a:rPr>
              <a:t>. </a:t>
            </a:r>
            <a:r>
              <a:rPr lang="bg-BG" i="1" noProof="0" dirty="0" err="1">
                <a:latin typeface="+mn-lt"/>
              </a:rPr>
              <a:t>Ministerie</a:t>
            </a:r>
            <a:r>
              <a:rPr lang="bg-BG" i="1" noProof="0" dirty="0">
                <a:latin typeface="+mn-lt"/>
              </a:rPr>
              <a:t> </a:t>
            </a:r>
            <a:r>
              <a:rPr lang="bg-BG" i="1" noProof="0" dirty="0" err="1">
                <a:latin typeface="+mn-lt"/>
              </a:rPr>
              <a:t>van</a:t>
            </a:r>
            <a:r>
              <a:rPr lang="bg-BG" i="1" noProof="0" dirty="0">
                <a:latin typeface="+mn-lt"/>
              </a:rPr>
              <a:t> </a:t>
            </a:r>
            <a:r>
              <a:rPr lang="bg-BG" i="1" noProof="0" dirty="0" err="1">
                <a:latin typeface="+mn-lt"/>
              </a:rPr>
              <a:t>Sociale</a:t>
            </a:r>
            <a:r>
              <a:rPr lang="bg-BG" i="1" noProof="0" dirty="0">
                <a:latin typeface="+mn-lt"/>
              </a:rPr>
              <a:t> </a:t>
            </a:r>
            <a:r>
              <a:rPr lang="bg-BG" i="1" noProof="0" dirty="0" err="1">
                <a:latin typeface="+mn-lt"/>
              </a:rPr>
              <a:t>Zaken</a:t>
            </a:r>
            <a:r>
              <a:rPr lang="bg-BG" i="1" noProof="0" dirty="0">
                <a:latin typeface="+mn-lt"/>
              </a:rPr>
              <a:t> </a:t>
            </a:r>
            <a:r>
              <a:rPr lang="bg-BG" i="1" noProof="0" dirty="0" err="1">
                <a:latin typeface="+mn-lt"/>
              </a:rPr>
              <a:t>en</a:t>
            </a:r>
            <a:r>
              <a:rPr lang="bg-BG" i="1" noProof="0" dirty="0">
                <a:latin typeface="+mn-lt"/>
              </a:rPr>
              <a:t> </a:t>
            </a:r>
            <a:r>
              <a:rPr lang="bg-BG" i="1" noProof="0" dirty="0" err="1">
                <a:latin typeface="+mn-lt"/>
              </a:rPr>
              <a:t>Werkgelegenheid</a:t>
            </a:r>
            <a:endParaRPr lang="bg-BG" i="1" noProof="0" dirty="0">
              <a:latin typeface="+mn-lt"/>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10</a:t>
            </a:fld>
            <a:endParaRPr lang="en-US"/>
          </a:p>
        </p:txBody>
      </p:sp>
    </p:spTree>
    <p:extLst>
      <p:ext uri="{BB962C8B-B14F-4D97-AF65-F5344CB8AC3E}">
        <p14:creationId xmlns:p14="http://schemas.microsoft.com/office/powerpoint/2010/main" val="382485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11</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Радикализацията обикновено се разглежда като нелинеен и динамичен процес. Някои изследователи се опитват да разчленят този процес на фази или нива. </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err="1">
                <a:latin typeface="+mn-lt"/>
              </a:rPr>
              <a:t>Могадам</a:t>
            </a:r>
            <a:r>
              <a:rPr lang="bg-BG" sz="1200" b="0" i="0" u="none" strike="noStrike" baseline="0" noProof="0" dirty="0">
                <a:latin typeface="+mn-lt"/>
              </a:rPr>
              <a:t> описва фазите на радикализацията като стълба, по която човек би се изкачвал постепенно към по-горните нива. Всяко от нивата (стъпала) изисква допълнителни убеждения, възприемането на които в крайна сметка улеснява преодоляването на задръжките за използване на насилие.</a:t>
            </a:r>
          </a:p>
          <a:p>
            <a:pPr marL="171450" indent="-171450" algn="just" fontAlgn="base">
              <a:buFont typeface="Arial" panose="020B0604020202020204" pitchFamily="34" charset="0"/>
              <a:buChar char="•"/>
            </a:pPr>
            <a:r>
              <a:rPr lang="bg-BG" b="1" i="0" noProof="0" dirty="0">
                <a:solidFill>
                  <a:srgbClr val="282828"/>
                </a:solidFill>
                <a:effectLst/>
                <a:latin typeface="+mn-lt"/>
              </a:rPr>
              <a:t>Приземно ниво: </a:t>
            </a:r>
            <a:r>
              <a:rPr lang="bg-BG" b="0" i="0" noProof="0" dirty="0">
                <a:solidFill>
                  <a:srgbClr val="282828"/>
                </a:solidFill>
                <a:effectLst/>
                <a:latin typeface="+mn-lt"/>
              </a:rPr>
              <a:t>Първоначалното ниво се отнася до личната интерпретация на статуквото, и едва след това до настоящото положение на самия човек и на обществото като цяло. Всъщност, това е, което правят всички: то се счита за нормално поведение, но би могло</a:t>
            </a:r>
            <a:r>
              <a:rPr lang="bg-BG" b="0" i="0" baseline="0" noProof="0" dirty="0">
                <a:solidFill>
                  <a:srgbClr val="282828"/>
                </a:solidFill>
                <a:effectLst/>
                <a:latin typeface="+mn-lt"/>
              </a:rPr>
              <a:t> </a:t>
            </a:r>
            <a:r>
              <a:rPr lang="bg-BG" b="0" i="0" noProof="0" dirty="0">
                <a:solidFill>
                  <a:srgbClr val="282828"/>
                </a:solidFill>
                <a:effectLst/>
                <a:latin typeface="+mn-lt"/>
              </a:rPr>
              <a:t>да формира основата за преход към следващата фаза.</a:t>
            </a:r>
            <a:endParaRPr lang="bg-BG" b="1" i="0" noProof="0" dirty="0">
              <a:solidFill>
                <a:srgbClr val="282828"/>
              </a:solidFill>
              <a:effectLst/>
              <a:latin typeface="+mn-lt"/>
            </a:endParaRPr>
          </a:p>
          <a:p>
            <a:pPr marL="171450" indent="-171450" algn="just" fontAlgn="base">
              <a:buFont typeface="Arial" panose="020B0604020202020204" pitchFamily="34" charset="0"/>
              <a:buChar char="•"/>
            </a:pPr>
            <a:r>
              <a:rPr lang="bg-BG" b="1" i="0" noProof="0" dirty="0">
                <a:solidFill>
                  <a:srgbClr val="282828"/>
                </a:solidFill>
                <a:effectLst/>
                <a:latin typeface="+mn-lt"/>
              </a:rPr>
              <a:t>Първо стъпало: </a:t>
            </a:r>
            <a:r>
              <a:rPr lang="bg-BG" b="0" i="0" noProof="0" dirty="0">
                <a:solidFill>
                  <a:srgbClr val="282828"/>
                </a:solidFill>
                <a:effectLst/>
                <a:latin typeface="+mn-lt"/>
              </a:rPr>
              <a:t>Човек има усещането, че към него или групата, към която принадлежи, се отнасят несправедливо. На този етап все още е възможно да се избегне по-нататъшно проявяване на радикализъм. Това може да се постигне, например, чрез предлагане на законни начини за справяне с преживяната несправедливост</a:t>
            </a:r>
            <a:r>
              <a:rPr lang="bg-BG" b="0" i="0" baseline="0" noProof="0" dirty="0">
                <a:solidFill>
                  <a:srgbClr val="282828"/>
                </a:solidFill>
                <a:effectLst/>
                <a:latin typeface="+mn-lt"/>
              </a:rPr>
              <a:t> </a:t>
            </a:r>
            <a:r>
              <a:rPr lang="bg-BG" b="0" i="0" noProof="0" dirty="0">
                <a:solidFill>
                  <a:srgbClr val="282828"/>
                </a:solidFill>
                <a:effectLst/>
                <a:latin typeface="+mn-lt"/>
              </a:rPr>
              <a:t>като предприемане на действия или присъединяване към политическо движение. Ако това не се случи и въпросният човек не вижда други възможности, това засилва чувството за несправедливост и бързо се прави следващата стъпка нагоре.</a:t>
            </a:r>
            <a:endParaRPr lang="bg-BG" b="1" i="0" noProof="0" dirty="0">
              <a:solidFill>
                <a:srgbClr val="282828"/>
              </a:solidFill>
              <a:effectLst/>
              <a:latin typeface="+mn-lt"/>
            </a:endParaRPr>
          </a:p>
          <a:p>
            <a:pPr marL="171450" indent="-171450" algn="just" fontAlgn="base">
              <a:buFont typeface="Arial" panose="020B0604020202020204" pitchFamily="34" charset="0"/>
              <a:buChar char="•"/>
            </a:pPr>
            <a:r>
              <a:rPr lang="bg-BG" b="1" i="0" noProof="0" dirty="0">
                <a:solidFill>
                  <a:srgbClr val="282828"/>
                </a:solidFill>
                <a:effectLst/>
                <a:latin typeface="+mn-lt"/>
              </a:rPr>
              <a:t>Второ стъпало: </a:t>
            </a:r>
            <a:r>
              <a:rPr lang="bg-BG" b="0" i="0" noProof="0" dirty="0">
                <a:solidFill>
                  <a:srgbClr val="282828"/>
                </a:solidFill>
                <a:effectLst/>
                <a:latin typeface="+mn-lt"/>
              </a:rPr>
              <a:t>Човек става агресивен. Ако не може да намали тази агресия по „нормален“ начин, е по-вероятно да прояви интерес към радикални решения. Ако тогава се присъедини към радикална група, той се изкачва</a:t>
            </a:r>
            <a:r>
              <a:rPr lang="bg-BG" b="0" i="0" baseline="0" noProof="0" dirty="0">
                <a:solidFill>
                  <a:srgbClr val="282828"/>
                </a:solidFill>
                <a:effectLst/>
                <a:latin typeface="+mn-lt"/>
              </a:rPr>
              <a:t> </a:t>
            </a:r>
            <a:r>
              <a:rPr lang="bg-BG" b="0" i="0" noProof="0" dirty="0">
                <a:solidFill>
                  <a:srgbClr val="282828"/>
                </a:solidFill>
                <a:effectLst/>
                <a:latin typeface="+mn-lt"/>
              </a:rPr>
              <a:t>с още една стъпка.</a:t>
            </a:r>
            <a:endParaRPr lang="bg-BG" b="1" i="0" noProof="0" dirty="0">
              <a:solidFill>
                <a:srgbClr val="282828"/>
              </a:solidFill>
              <a:effectLst/>
              <a:latin typeface="+mn-lt"/>
            </a:endParaRPr>
          </a:p>
          <a:p>
            <a:pPr marL="171450" indent="-171450" algn="just" fontAlgn="base">
              <a:buFont typeface="Arial" panose="020B0604020202020204" pitchFamily="34" charset="0"/>
              <a:buChar char="•"/>
            </a:pPr>
            <a:r>
              <a:rPr lang="bg-BG" b="1" i="0" noProof="0" dirty="0">
                <a:solidFill>
                  <a:srgbClr val="282828"/>
                </a:solidFill>
                <a:effectLst/>
                <a:latin typeface="+mn-lt"/>
              </a:rPr>
              <a:t>Трето стъпало: </a:t>
            </a:r>
            <a:r>
              <a:rPr lang="bg-BG" noProof="0" dirty="0">
                <a:solidFill>
                  <a:srgbClr val="000000"/>
                </a:solidFill>
                <a:effectLst/>
                <a:latin typeface="+mn-lt"/>
              </a:rPr>
              <a:t>Човек възприема и започва да се идентифицира с вярванията и убежденията на радикалната група. Стъпката към следващото ниво става по-малка и по-лесна. </a:t>
            </a:r>
            <a:endParaRPr lang="bg-BG" b="1" i="0" noProof="0" dirty="0">
              <a:solidFill>
                <a:srgbClr val="282828"/>
              </a:solidFill>
              <a:effectLst/>
              <a:latin typeface="+mn-lt"/>
            </a:endParaRPr>
          </a:p>
          <a:p>
            <a:pPr marL="171450" indent="-171450" algn="just" fontAlgn="base">
              <a:buFont typeface="Arial" panose="020B0604020202020204" pitchFamily="34" charset="0"/>
              <a:buChar char="•"/>
            </a:pPr>
            <a:r>
              <a:rPr lang="bg-BG" b="1" i="0" noProof="0" dirty="0">
                <a:solidFill>
                  <a:srgbClr val="282828"/>
                </a:solidFill>
                <a:effectLst/>
                <a:latin typeface="+mn-lt"/>
              </a:rPr>
              <a:t>Четвърто стъпало: </a:t>
            </a:r>
            <a:r>
              <a:rPr lang="bg-BG" b="0" i="0" noProof="0" dirty="0">
                <a:solidFill>
                  <a:srgbClr val="282828"/>
                </a:solidFill>
                <a:effectLst/>
                <a:latin typeface="+mn-lt"/>
              </a:rPr>
              <a:t>Радикалната група и нейният морал заемат основно и централно значение в живота му. Той/тя</a:t>
            </a:r>
            <a:r>
              <a:rPr lang="bg-BG" b="0" i="0" baseline="0" noProof="0" dirty="0">
                <a:solidFill>
                  <a:srgbClr val="282828"/>
                </a:solidFill>
                <a:effectLst/>
                <a:latin typeface="+mn-lt"/>
              </a:rPr>
              <a:t> вече </a:t>
            </a:r>
            <a:r>
              <a:rPr lang="bg-BG" b="0" i="0" noProof="0" dirty="0">
                <a:solidFill>
                  <a:srgbClr val="282828"/>
                </a:solidFill>
                <a:effectLst/>
                <a:latin typeface="+mn-lt"/>
              </a:rPr>
              <a:t>оправдава терористичните действия. </a:t>
            </a:r>
            <a:endParaRPr lang="bg-BG" b="1" i="0" noProof="0" dirty="0">
              <a:solidFill>
                <a:srgbClr val="282828"/>
              </a:solidFill>
              <a:effectLst/>
              <a:latin typeface="+mn-lt"/>
            </a:endParaRPr>
          </a:p>
          <a:p>
            <a:pPr marL="171450" indent="-171450" algn="just" fontAlgn="base">
              <a:buFont typeface="Arial" panose="020B0604020202020204" pitchFamily="34" charset="0"/>
              <a:buChar char="•"/>
            </a:pPr>
            <a:r>
              <a:rPr lang="bg-BG" b="1" i="0" noProof="0" dirty="0">
                <a:solidFill>
                  <a:srgbClr val="282828"/>
                </a:solidFill>
                <a:effectLst/>
                <a:latin typeface="+mn-lt"/>
              </a:rPr>
              <a:t>Пето стъпало: </a:t>
            </a:r>
            <a:r>
              <a:rPr lang="bg-BG" b="0" i="0" noProof="0" dirty="0">
                <a:solidFill>
                  <a:srgbClr val="282828"/>
                </a:solidFill>
                <a:effectLst/>
                <a:latin typeface="+mn-lt"/>
              </a:rPr>
              <a:t>На петото стъпало, човек е готов да извършва терористични актове. Той/тя избягва всичко, което би могло да го възпре да направи това. </a:t>
            </a:r>
          </a:p>
          <a:p>
            <a:pPr marL="0" indent="0" algn="just" fontAlgn="base">
              <a:buFont typeface="Arial" panose="020B0604020202020204" pitchFamily="34" charset="0"/>
              <a:buNone/>
            </a:pPr>
            <a:r>
              <a:rPr lang="bg-BG" b="0" i="0" noProof="0" dirty="0">
                <a:solidFill>
                  <a:srgbClr val="282828"/>
                </a:solidFill>
                <a:effectLst/>
                <a:latin typeface="+mn-lt"/>
              </a:rPr>
              <a:t>---</a:t>
            </a:r>
          </a:p>
          <a:p>
            <a:pPr algn="just" fontAlgn="base"/>
            <a:r>
              <a:rPr lang="bg-BG" b="0" i="0" noProof="0" dirty="0">
                <a:solidFill>
                  <a:srgbClr val="282828"/>
                </a:solidFill>
                <a:effectLst/>
                <a:latin typeface="+mn-lt"/>
              </a:rPr>
              <a:t>Представеният стъпаловиден модел илюстрира вид процес на вземане на решения. Процесът на радикализация е преминаването от едно</a:t>
            </a:r>
            <a:r>
              <a:rPr lang="bg-BG" b="0" i="0" baseline="0" noProof="0" dirty="0">
                <a:solidFill>
                  <a:srgbClr val="282828"/>
                </a:solidFill>
                <a:effectLst/>
                <a:latin typeface="+mn-lt"/>
              </a:rPr>
              <a:t> ниво </a:t>
            </a:r>
            <a:r>
              <a:rPr lang="bg-BG" b="0" i="0" noProof="0" dirty="0">
                <a:solidFill>
                  <a:srgbClr val="282828"/>
                </a:solidFill>
                <a:effectLst/>
                <a:latin typeface="+mn-lt"/>
              </a:rPr>
              <a:t>към друго. На всяко “стъпало” има “врати”, които биха могли да се “отворят” или да “останат затворени”. Дали човек ще остане на дадено ниво или ще продължи да се изкачва, зависи от това дали възприема тези “врати” като “отворени”. Когато някой се изкачва по-нагоре по стълбицата, той/тя вижда все по-малко възможности за избор и все повече “затворени врати”. Това може да означава, че прибягването</a:t>
            </a:r>
            <a:r>
              <a:rPr lang="bg-BG" b="0" i="0" baseline="0" noProof="0" dirty="0">
                <a:solidFill>
                  <a:srgbClr val="282828"/>
                </a:solidFill>
                <a:effectLst/>
                <a:latin typeface="+mn-lt"/>
              </a:rPr>
              <a:t> до употребата </a:t>
            </a:r>
            <a:r>
              <a:rPr lang="bg-BG" b="0" i="0" noProof="0" dirty="0">
                <a:solidFill>
                  <a:srgbClr val="282828"/>
                </a:solidFill>
                <a:effectLst/>
                <a:latin typeface="+mn-lt"/>
              </a:rPr>
              <a:t>на насилие в крайна сметка изглежда като единствения възможен вариант.</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11</a:t>
            </a:fld>
            <a:endParaRPr lang="en-US"/>
          </a:p>
        </p:txBody>
      </p:sp>
    </p:spTree>
    <p:extLst>
      <p:ext uri="{BB962C8B-B14F-4D97-AF65-F5344CB8AC3E}">
        <p14:creationId xmlns:p14="http://schemas.microsoft.com/office/powerpoint/2010/main" val="412021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Verdana" panose="020B0604030504040204" pitchFamily="34" charset="0"/>
              </a:rPr>
              <a:t>Инструкции/бележки (слайд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baseline="0" noProof="0" dirty="0"/>
              <a:t>Представената формулировка на фазите на радикализацията е предложена от </a:t>
            </a:r>
            <a:r>
              <a:rPr lang="bg-BG" i="1" baseline="0" noProof="0" dirty="0" err="1"/>
              <a:t>Feddes</a:t>
            </a:r>
            <a:r>
              <a:rPr lang="bg-BG" i="1" baseline="0" noProof="0" dirty="0"/>
              <a:t>, </a:t>
            </a:r>
            <a:r>
              <a:rPr lang="bg-BG" i="1" baseline="0" noProof="0" dirty="0" err="1"/>
              <a:t>Nickolson</a:t>
            </a:r>
            <a:r>
              <a:rPr lang="bg-BG" i="1" baseline="0" noProof="0" dirty="0"/>
              <a:t> &amp; </a:t>
            </a:r>
            <a:r>
              <a:rPr lang="bg-BG" i="1" baseline="0" noProof="0" dirty="0" err="1"/>
              <a:t>Doosje</a:t>
            </a:r>
            <a:r>
              <a:rPr lang="bg-BG" i="1" baseline="0" noProof="0" dirty="0"/>
              <a:t> (2015 г.)</a:t>
            </a:r>
            <a:r>
              <a:rPr lang="bg-BG" baseline="0" noProof="0" dirty="0"/>
              <a:t>, които разглеждат как чувствителността към даден аспект може да доведе до любопитство и проучване, което да доведе до членуване в екстремистка група, което от своя страна да </a:t>
            </a:r>
            <a:r>
              <a:rPr lang="bg-BG" baseline="0" noProof="0" dirty="0" err="1"/>
              <a:t>резултира</a:t>
            </a:r>
            <a:r>
              <a:rPr lang="bg-BG" baseline="0" noProof="0" dirty="0"/>
              <a:t> в терористична дейност.</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baseline="0" noProof="0" dirty="0"/>
              <a:t>---</a:t>
            </a:r>
          </a:p>
          <a:p>
            <a:pPr algn="just"/>
            <a:r>
              <a:rPr lang="bg-BG" baseline="0" noProof="0" dirty="0"/>
              <a:t>Представената формулировка е д</a:t>
            </a:r>
            <a:r>
              <a:rPr lang="bg-BG" sz="1200" b="0" i="0" kern="1200" noProof="0" dirty="0">
                <a:solidFill>
                  <a:schemeClr val="tx1"/>
                </a:solidFill>
                <a:effectLst/>
                <a:latin typeface="+mn-lt"/>
                <a:ea typeface="+mn-ea"/>
                <a:cs typeface="+mn-cs"/>
              </a:rPr>
              <a:t>онякъде подобна на описания по-долу модел </a:t>
            </a:r>
            <a:r>
              <a:rPr lang="bg-BG" sz="1200" b="0" i="1" kern="1200" noProof="0" dirty="0">
                <a:solidFill>
                  <a:schemeClr val="tx1"/>
                </a:solidFill>
                <a:effectLst/>
                <a:latin typeface="+mn-lt"/>
                <a:ea typeface="+mn-ea"/>
                <a:cs typeface="+mn-cs"/>
              </a:rPr>
              <a:t>(</a:t>
            </a:r>
            <a:r>
              <a:rPr lang="bg-BG" sz="1200" b="0" i="1" kern="1200" noProof="0" dirty="0" err="1">
                <a:solidFill>
                  <a:schemeClr val="tx1"/>
                </a:solidFill>
                <a:effectLst/>
                <a:latin typeface="+mn-lt"/>
                <a:ea typeface="+mn-ea"/>
                <a:cs typeface="+mn-cs"/>
              </a:rPr>
              <a:t>Feddes</a:t>
            </a:r>
            <a:r>
              <a:rPr lang="bg-BG" sz="1200" b="0" i="1" kern="1200" noProof="0" dirty="0">
                <a:solidFill>
                  <a:schemeClr val="tx1"/>
                </a:solidFill>
                <a:effectLst/>
                <a:latin typeface="+mn-lt"/>
                <a:ea typeface="+mn-ea"/>
                <a:cs typeface="+mn-cs"/>
              </a:rPr>
              <a:t>)</a:t>
            </a:r>
            <a:r>
              <a:rPr lang="bg-BG" sz="1200" b="0" i="0" kern="1200" noProof="0" dirty="0">
                <a:solidFill>
                  <a:schemeClr val="tx1"/>
                </a:solidFill>
                <a:effectLst/>
                <a:latin typeface="+mn-lt"/>
                <a:ea typeface="+mn-ea"/>
                <a:cs typeface="+mn-cs"/>
              </a:rPr>
              <a:t>. Литературата често разграничава четири фази в процеса на радикализация (</a:t>
            </a:r>
            <a:r>
              <a:rPr lang="bg-BG" sz="1200" b="0" i="0" kern="1200" noProof="0" dirty="0" err="1">
                <a:solidFill>
                  <a:schemeClr val="tx1"/>
                </a:solidFill>
                <a:effectLst/>
                <a:latin typeface="+mn-lt"/>
                <a:ea typeface="+mn-ea"/>
                <a:cs typeface="+mn-cs"/>
              </a:rPr>
              <a:t>Verhagen</a:t>
            </a:r>
            <a:r>
              <a:rPr lang="bg-BG" sz="1200" b="0" i="0" kern="1200" noProof="0" dirty="0">
                <a:solidFill>
                  <a:schemeClr val="tx1"/>
                </a:solidFill>
                <a:effectLst/>
                <a:latin typeface="+mn-lt"/>
                <a:ea typeface="+mn-ea"/>
                <a:cs typeface="+mn-cs"/>
              </a:rPr>
              <a:t>, </a:t>
            </a:r>
            <a:r>
              <a:rPr lang="bg-BG" sz="1200" b="0" i="0" kern="1200" noProof="0" dirty="0" err="1">
                <a:solidFill>
                  <a:schemeClr val="tx1"/>
                </a:solidFill>
                <a:effectLst/>
                <a:latin typeface="+mn-lt"/>
                <a:ea typeface="+mn-ea"/>
                <a:cs typeface="+mn-cs"/>
              </a:rPr>
              <a:t>Reitsma</a:t>
            </a:r>
            <a:r>
              <a:rPr lang="bg-BG" sz="1200" b="0" i="0" kern="1200" noProof="0" dirty="0">
                <a:solidFill>
                  <a:schemeClr val="tx1"/>
                </a:solidFill>
                <a:effectLst/>
                <a:latin typeface="+mn-lt"/>
                <a:ea typeface="+mn-ea"/>
                <a:cs typeface="+mn-cs"/>
              </a:rPr>
              <a:t> &amp; </a:t>
            </a:r>
            <a:r>
              <a:rPr lang="bg-BG" sz="1200" b="0" i="0" kern="1200" noProof="0" dirty="0" err="1">
                <a:solidFill>
                  <a:schemeClr val="tx1"/>
                </a:solidFill>
                <a:effectLst/>
                <a:latin typeface="+mn-lt"/>
                <a:ea typeface="+mn-ea"/>
                <a:cs typeface="+mn-cs"/>
              </a:rPr>
              <a:t>Spee</a:t>
            </a:r>
            <a:r>
              <a:rPr lang="bg-BG" sz="1200" b="0" i="0" kern="1200" noProof="0" dirty="0">
                <a:solidFill>
                  <a:schemeClr val="tx1"/>
                </a:solidFill>
                <a:effectLst/>
                <a:latin typeface="+mn-lt"/>
                <a:ea typeface="+mn-ea"/>
                <a:cs typeface="+mn-cs"/>
              </a:rPr>
              <a:t>, 2010 г.;</a:t>
            </a:r>
            <a:r>
              <a:rPr lang="bg-BG" sz="1200" b="0" i="0" kern="1200" baseline="0" noProof="0" dirty="0">
                <a:solidFill>
                  <a:schemeClr val="tx1"/>
                </a:solidFill>
                <a:effectLst/>
                <a:latin typeface="+mn-lt"/>
                <a:ea typeface="+mn-ea"/>
                <a:cs typeface="+mn-cs"/>
              </a:rPr>
              <a:t> </a:t>
            </a:r>
            <a:r>
              <a:rPr lang="bg-BG" sz="1200" b="0" i="0" kern="1200" noProof="0" dirty="0" err="1">
                <a:solidFill>
                  <a:schemeClr val="tx1"/>
                </a:solidFill>
                <a:effectLst/>
                <a:latin typeface="+mn-lt"/>
                <a:ea typeface="+mn-ea"/>
                <a:cs typeface="+mn-cs"/>
              </a:rPr>
              <a:t>School</a:t>
            </a:r>
            <a:r>
              <a:rPr lang="bg-BG" sz="1200" b="0" i="0" kern="1200" noProof="0" dirty="0">
                <a:solidFill>
                  <a:schemeClr val="tx1"/>
                </a:solidFill>
                <a:effectLst/>
                <a:latin typeface="+mn-lt"/>
                <a:ea typeface="+mn-ea"/>
                <a:cs typeface="+mn-cs"/>
              </a:rPr>
              <a:t> &amp; Safety, </a:t>
            </a:r>
            <a:r>
              <a:rPr lang="bg-BG" sz="1200" b="0" i="0" kern="1200" noProof="0" dirty="0" err="1">
                <a:solidFill>
                  <a:schemeClr val="tx1"/>
                </a:solidFill>
                <a:effectLst/>
                <a:latin typeface="+mn-lt"/>
                <a:ea typeface="+mn-ea"/>
                <a:cs typeface="+mn-cs"/>
              </a:rPr>
              <a:t>z.j</a:t>
            </a:r>
            <a:r>
              <a:rPr lang="bg-BG" sz="1200" b="0" i="0" kern="1200" noProof="0" dirty="0">
                <a:solidFill>
                  <a:schemeClr val="tx1"/>
                </a:solidFill>
                <a:effectLst/>
                <a:latin typeface="+mn-lt"/>
                <a:ea typeface="+mn-ea"/>
                <a:cs typeface="+mn-cs"/>
              </a:rPr>
              <a:t>.).</a:t>
            </a:r>
          </a:p>
          <a:p>
            <a:pPr marL="228600" indent="-228600" algn="just" rtl="0">
              <a:buFont typeface="+mj-lt"/>
              <a:buAutoNum type="arabicPeriod"/>
            </a:pPr>
            <a:r>
              <a:rPr lang="bg-BG" noProof="0" dirty="0">
                <a:solidFill>
                  <a:srgbClr val="000000"/>
                </a:solidFill>
                <a:effectLst/>
              </a:rPr>
              <a:t>Първата фаза се отнася до човек или група хора, изправени пред негативно развитие на дадена ситуация, което</a:t>
            </a:r>
            <a:r>
              <a:rPr lang="bg-BG" baseline="0" noProof="0" dirty="0">
                <a:solidFill>
                  <a:srgbClr val="000000"/>
                </a:solidFill>
                <a:effectLst/>
              </a:rPr>
              <a:t> би могло да създаде предпоставки </a:t>
            </a:r>
            <a:r>
              <a:rPr lang="bg-BG" noProof="0" dirty="0">
                <a:solidFill>
                  <a:srgbClr val="000000"/>
                </a:solidFill>
                <a:effectLst/>
              </a:rPr>
              <a:t>за радикализация. Присъстват контекстуални или лични фактори, които могат да бъдат рисков фактор за развиването</a:t>
            </a:r>
            <a:r>
              <a:rPr lang="bg-BG" baseline="0" noProof="0" dirty="0">
                <a:solidFill>
                  <a:srgbClr val="000000"/>
                </a:solidFill>
                <a:effectLst/>
              </a:rPr>
              <a:t> </a:t>
            </a:r>
            <a:r>
              <a:rPr lang="bg-BG" noProof="0" dirty="0">
                <a:solidFill>
                  <a:srgbClr val="000000"/>
                </a:solidFill>
                <a:effectLst/>
              </a:rPr>
              <a:t>на радикално мислене и настроения. Подрастващите могат да бъдат особено уязвими към навлизането в този етап на чувствителност, тъй като все още развиват своята идентичност</a:t>
            </a:r>
            <a:r>
              <a:rPr lang="bg-BG" baseline="0" noProof="0" dirty="0">
                <a:solidFill>
                  <a:srgbClr val="000000"/>
                </a:solidFill>
                <a:effectLst/>
              </a:rPr>
              <a:t>, </a:t>
            </a:r>
            <a:r>
              <a:rPr lang="bg-BG" noProof="0" dirty="0">
                <a:solidFill>
                  <a:srgbClr val="000000"/>
                </a:solidFill>
                <a:effectLst/>
              </a:rPr>
              <a:t>често са доста несигурни и т.н. Обучението навлиза в детайли по тази тема, при разглеждане на причинните фактори на радикализацията. </a:t>
            </a:r>
          </a:p>
          <a:p>
            <a:pPr marL="228600" indent="-228600" algn="just">
              <a:buFont typeface="+mj-lt"/>
              <a:buAutoNum type="arabicPeriod"/>
            </a:pPr>
            <a:r>
              <a:rPr lang="bg-BG" sz="1200" b="0" i="0" kern="1200" noProof="0" dirty="0">
                <a:solidFill>
                  <a:schemeClr val="tx1"/>
                </a:solidFill>
                <a:effectLst/>
                <a:latin typeface="+mn-lt"/>
                <a:ea typeface="+mn-ea"/>
                <a:cs typeface="+mn-cs"/>
              </a:rPr>
              <a:t>Във втората фаза, човек или група хора са в търсене на собствената си идентичност, смисъл, бъдеща перспектива и т.н. и са податливи на радикални идеи в една или друга степен. Ако не намерят задоволителни отговори посредством основната част от обществото или родителите си, биха могли да ги открият в радикални групи и да навлязат в следващата фаза.</a:t>
            </a:r>
          </a:p>
          <a:p>
            <a:pPr marL="228600" indent="-228600" algn="just">
              <a:buFont typeface="+mj-lt"/>
              <a:buAutoNum type="arabicPeriod"/>
            </a:pPr>
            <a:r>
              <a:rPr lang="bg-BG" sz="1200" b="0" i="0" kern="1200" noProof="0" dirty="0">
                <a:solidFill>
                  <a:schemeClr val="tx1"/>
                </a:solidFill>
                <a:effectLst/>
                <a:latin typeface="+mn-lt"/>
                <a:ea typeface="+mn-ea"/>
                <a:cs typeface="+mn-cs"/>
              </a:rPr>
              <a:t>Третата фаза се отнася до човек или група хора, които вече са имали досег с радикални идеи, повече или по-малко радикализирани са и сами започват да разпространяват радикалните</a:t>
            </a:r>
            <a:r>
              <a:rPr lang="bg-BG" sz="1200" b="0" i="0" kern="1200" baseline="0" noProof="0" dirty="0">
                <a:solidFill>
                  <a:schemeClr val="tx1"/>
                </a:solidFill>
                <a:effectLst/>
                <a:latin typeface="+mn-lt"/>
                <a:ea typeface="+mn-ea"/>
                <a:cs typeface="+mn-cs"/>
              </a:rPr>
              <a:t> идеи</a:t>
            </a:r>
            <a:r>
              <a:rPr lang="bg-BG" sz="1200" b="0" i="0" kern="1200" noProof="0" dirty="0">
                <a:solidFill>
                  <a:schemeClr val="tx1"/>
                </a:solidFill>
                <a:effectLst/>
                <a:latin typeface="+mn-lt"/>
                <a:ea typeface="+mn-ea"/>
                <a:cs typeface="+mn-cs"/>
              </a:rPr>
              <a:t>.</a:t>
            </a:r>
          </a:p>
          <a:p>
            <a:pPr marL="228600" indent="-228600" algn="just">
              <a:buFont typeface="+mj-lt"/>
              <a:buAutoNum type="arabicPeriod"/>
            </a:pPr>
            <a:r>
              <a:rPr lang="bg-BG" sz="1200" b="0" i="0" kern="1200" noProof="0" dirty="0">
                <a:solidFill>
                  <a:schemeClr val="tx1"/>
                </a:solidFill>
                <a:effectLst/>
                <a:latin typeface="+mn-lt"/>
                <a:ea typeface="+mn-ea"/>
                <a:cs typeface="+mn-cs"/>
              </a:rPr>
              <a:t>В четвърта фаза попада човек или група хора, които са радикализирани</a:t>
            </a:r>
            <a:r>
              <a:rPr lang="bg-BG" sz="1200" b="0" i="0" kern="1200" baseline="0" noProof="0" dirty="0">
                <a:solidFill>
                  <a:schemeClr val="tx1"/>
                </a:solidFill>
                <a:effectLst/>
                <a:latin typeface="+mn-lt"/>
                <a:ea typeface="+mn-ea"/>
                <a:cs typeface="+mn-cs"/>
              </a:rPr>
              <a:t> в по-голяма степен</a:t>
            </a:r>
            <a:r>
              <a:rPr lang="bg-BG" sz="1200" b="0" i="0" kern="1200" noProof="0" dirty="0">
                <a:solidFill>
                  <a:schemeClr val="tx1"/>
                </a:solidFill>
                <a:effectLst/>
                <a:latin typeface="+mn-lt"/>
                <a:ea typeface="+mn-ea"/>
                <a:cs typeface="+mn-cs"/>
              </a:rPr>
              <a:t> и които са готови да използват недемократични средства и насилие, за да постигнат предполагаемите идеали. </a:t>
            </a:r>
          </a:p>
          <a:p>
            <a:pPr marL="0" indent="0" algn="just">
              <a:buFont typeface="+mj-lt"/>
              <a:buNone/>
            </a:pPr>
            <a:r>
              <a:rPr lang="bg-BG" sz="1200" b="0" i="0" kern="1200" noProof="0" dirty="0">
                <a:solidFill>
                  <a:schemeClr val="tx1"/>
                </a:solidFill>
                <a:effectLst/>
                <a:latin typeface="+mn-lt"/>
                <a:ea typeface="+mn-ea"/>
                <a:cs typeface="+mn-cs"/>
              </a:rPr>
              <a:t>---</a:t>
            </a:r>
          </a:p>
          <a:p>
            <a:pPr marL="0" indent="0" algn="just">
              <a:buFont typeface="+mj-lt"/>
              <a:buNone/>
            </a:pPr>
            <a:r>
              <a:rPr lang="bg-BG" sz="1200" b="0" i="0" kern="1200" noProof="0" dirty="0">
                <a:solidFill>
                  <a:schemeClr val="tx1"/>
                </a:solidFill>
                <a:effectLst/>
                <a:latin typeface="+mn-lt"/>
                <a:ea typeface="+mn-ea"/>
                <a:cs typeface="+mn-cs"/>
              </a:rPr>
              <a:t>Проблемът с подобни модели е, че в действителност хората не следват фазите толкова различимо, колкото изглежда на теория. За практикуващите е много трудно да разберат дали някой е на първо</a:t>
            </a:r>
            <a:r>
              <a:rPr lang="bg-BG" sz="1200" b="0" i="0" kern="1200" baseline="0" noProof="0" dirty="0">
                <a:solidFill>
                  <a:schemeClr val="tx1"/>
                </a:solidFill>
                <a:effectLst/>
                <a:latin typeface="+mn-lt"/>
                <a:ea typeface="+mn-ea"/>
                <a:cs typeface="+mn-cs"/>
              </a:rPr>
              <a:t> или</a:t>
            </a:r>
            <a:r>
              <a:rPr lang="bg-BG" sz="1200" b="0" i="0" kern="1200" noProof="0" dirty="0">
                <a:solidFill>
                  <a:schemeClr val="tx1"/>
                </a:solidFill>
                <a:effectLst/>
                <a:latin typeface="+mn-lt"/>
                <a:ea typeface="+mn-ea"/>
                <a:cs typeface="+mn-cs"/>
              </a:rPr>
              <a:t> второ ниво/стъпало/фаза. Въпреки това, моделите дават добра теоретична представа за процеса.</a:t>
            </a:r>
            <a:endParaRPr lang="bg-BG" noProof="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12</a:t>
            </a:fld>
            <a:endParaRPr lang="en-US"/>
          </a:p>
        </p:txBody>
      </p:sp>
    </p:spTree>
    <p:extLst>
      <p:ext uri="{BB962C8B-B14F-4D97-AF65-F5344CB8AC3E}">
        <p14:creationId xmlns:p14="http://schemas.microsoft.com/office/powerpoint/2010/main" val="5769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Може да е трудно да се разбере кога крайните възгледи се превръщат в нещо опасно; признаците на радикализация не винаги са очевидни. Няма конкретен профил за лице, което е вероятно да се присъедини към екстремистка групировка, нито пък единствен индикатор за това кога човек е склонен да прояви насилие в подкрепа на екстремистки идеи.</a:t>
            </a:r>
          </a:p>
          <a:p>
            <a:pPr algn="just"/>
            <a:r>
              <a:rPr lang="bg-BG" b="0" i="0" noProof="0" dirty="0">
                <a:solidFill>
                  <a:srgbClr val="575757"/>
                </a:solidFill>
                <a:effectLst/>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b="0" i="0" noProof="0" dirty="0">
                <a:solidFill>
                  <a:srgbClr val="575757"/>
                </a:solidFill>
                <a:effectLst/>
                <a:latin typeface="+mn-lt"/>
              </a:rPr>
              <a:t>Видеоклип</a:t>
            </a:r>
            <a:r>
              <a:rPr lang="bg-BG" noProof="0" dirty="0">
                <a:latin typeface="+mn-lt"/>
              </a:rPr>
              <a:t> зад текстов блок </a:t>
            </a:r>
            <a:r>
              <a:rPr lang="bg-BG" b="0" i="0" noProof="0" dirty="0">
                <a:solidFill>
                  <a:srgbClr val="575757"/>
                </a:solidFill>
                <a:effectLst/>
                <a:latin typeface="+mn-lt"/>
              </a:rPr>
              <a:t>“Възможните признаци“ </a:t>
            </a:r>
            <a:r>
              <a:rPr lang="bg-BG" noProof="0" dirty="0">
                <a:latin typeface="+mn-lt"/>
              </a:rPr>
              <a:t>(кликнете</a:t>
            </a:r>
            <a:r>
              <a:rPr lang="bg-BG" baseline="0" noProof="0" dirty="0">
                <a:latin typeface="+mn-lt"/>
              </a:rPr>
              <a:t> върху думата): </a:t>
            </a:r>
            <a:r>
              <a:rPr lang="bg-BG" b="0" i="0" noProof="0" dirty="0">
                <a:solidFill>
                  <a:srgbClr val="575757"/>
                </a:solidFill>
                <a:effectLst/>
                <a:latin typeface="+mn-lt"/>
              </a:rPr>
              <a:t>https://www.youtube.com/watch?v=7Qm49T9C2sM </a:t>
            </a:r>
            <a:r>
              <a:rPr lang="bg-BG" b="0" i="0" baseline="0" noProof="0" dirty="0">
                <a:solidFill>
                  <a:srgbClr val="575757"/>
                </a:solidFill>
                <a:effectLst/>
                <a:latin typeface="+mn-lt"/>
              </a:rPr>
              <a:t>[</a:t>
            </a:r>
            <a:r>
              <a:rPr lang="bg-BG" b="0" i="0" noProof="0" dirty="0">
                <a:solidFill>
                  <a:srgbClr val="575757"/>
                </a:solidFill>
                <a:effectLst/>
                <a:latin typeface="+mn-lt"/>
              </a:rPr>
              <a:t>1:48 мин.; </a:t>
            </a:r>
            <a:r>
              <a:rPr lang="bg-BG" b="0" i="1" noProof="0" dirty="0" err="1">
                <a:solidFill>
                  <a:srgbClr val="575757"/>
                </a:solidFill>
                <a:effectLst/>
                <a:latin typeface="+mn-lt"/>
              </a:rPr>
              <a:t>van</a:t>
            </a:r>
            <a:r>
              <a:rPr lang="bg-BG" b="0" i="1" noProof="0" dirty="0">
                <a:solidFill>
                  <a:srgbClr val="575757"/>
                </a:solidFill>
                <a:effectLst/>
                <a:latin typeface="+mn-lt"/>
              </a:rPr>
              <a:t> </a:t>
            </a:r>
            <a:r>
              <a:rPr lang="bg-BG" b="0" i="1" noProof="0" dirty="0" err="1">
                <a:solidFill>
                  <a:srgbClr val="575757"/>
                </a:solidFill>
                <a:effectLst/>
                <a:latin typeface="+mn-lt"/>
              </a:rPr>
              <a:t>Christianne</a:t>
            </a:r>
            <a:r>
              <a:rPr lang="bg-BG" b="0" i="1" noProof="0" dirty="0">
                <a:solidFill>
                  <a:srgbClr val="575757"/>
                </a:solidFill>
                <a:effectLst/>
                <a:latin typeface="+mn-lt"/>
              </a:rPr>
              <a:t> </a:t>
            </a:r>
            <a:r>
              <a:rPr lang="bg-BG" b="0" i="1" noProof="0" dirty="0" err="1">
                <a:solidFill>
                  <a:srgbClr val="575757"/>
                </a:solidFill>
                <a:effectLst/>
                <a:latin typeface="+mn-lt"/>
              </a:rPr>
              <a:t>Boudreau</a:t>
            </a:r>
            <a:r>
              <a:rPr lang="bg-BG" b="0" i="1" noProof="0" dirty="0">
                <a:solidFill>
                  <a:srgbClr val="575757"/>
                </a:solidFill>
                <a:effectLst/>
                <a:latin typeface="+mn-lt"/>
              </a:rPr>
              <a:t> </a:t>
            </a:r>
            <a:r>
              <a:rPr lang="bg-BG" b="0" i="0" noProof="0" dirty="0">
                <a:solidFill>
                  <a:srgbClr val="575757"/>
                </a:solidFill>
                <a:effectLst/>
                <a:latin typeface="+mn-lt"/>
              </a:rPr>
              <a:t>за признаците, които нейният син е проявил по време на радикализацията си]</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b="0" i="0" noProof="0" dirty="0">
                <a:solidFill>
                  <a:srgbClr val="575757"/>
                </a:solidFill>
                <a:effectLst/>
                <a:latin typeface="+mn-lt"/>
              </a:rPr>
              <a:t>---</a:t>
            </a:r>
          </a:p>
          <a:p>
            <a:pPr algn="just"/>
            <a:r>
              <a:rPr lang="bg-BG" b="0" i="0" noProof="0" dirty="0">
                <a:solidFill>
                  <a:srgbClr val="575757"/>
                </a:solidFill>
                <a:effectLst/>
                <a:latin typeface="+mn-lt"/>
              </a:rPr>
              <a:t>Радикализацията може да бъде трудно забележима, но признаците, които биха могли да </a:t>
            </a:r>
            <a:r>
              <a:rPr lang="bg-BG" b="0" i="0" noProof="0" dirty="0" err="1">
                <a:solidFill>
                  <a:srgbClr val="575757"/>
                </a:solidFill>
                <a:effectLst/>
                <a:latin typeface="+mn-lt"/>
              </a:rPr>
              <a:t>индикират</a:t>
            </a:r>
            <a:r>
              <a:rPr lang="bg-BG" b="0" i="0" noProof="0" dirty="0">
                <a:solidFill>
                  <a:srgbClr val="575757"/>
                </a:solidFill>
                <a:effectLst/>
                <a:latin typeface="+mn-lt"/>
              </a:rPr>
              <a:t>, че едно дете/подрастващ</a:t>
            </a:r>
            <a:r>
              <a:rPr lang="bg-BG" b="0" i="0" baseline="0" noProof="0" dirty="0">
                <a:solidFill>
                  <a:srgbClr val="575757"/>
                </a:solidFill>
                <a:effectLst/>
                <a:latin typeface="+mn-lt"/>
              </a:rPr>
              <a:t> са в процес на</a:t>
            </a:r>
            <a:r>
              <a:rPr lang="bg-BG" b="0" i="0" noProof="0" dirty="0">
                <a:solidFill>
                  <a:srgbClr val="575757"/>
                </a:solidFill>
                <a:effectLst/>
                <a:latin typeface="+mn-lt"/>
              </a:rPr>
              <a:t> радикализация, включват:</a:t>
            </a:r>
          </a:p>
          <a:p>
            <a:pPr marL="171450" indent="-171450" algn="just">
              <a:buFont typeface="Arial" panose="020B0604020202020204" pitchFamily="34" charset="0"/>
              <a:buChar char="•"/>
            </a:pPr>
            <a:r>
              <a:rPr lang="bg-BG" noProof="0" dirty="0">
                <a:latin typeface="+mn-lt"/>
              </a:rPr>
              <a:t>промяна в</a:t>
            </a:r>
            <a:r>
              <a:rPr lang="bg-BG" baseline="0" noProof="0" dirty="0">
                <a:latin typeface="+mn-lt"/>
              </a:rPr>
              <a:t> </a:t>
            </a:r>
            <a:r>
              <a:rPr lang="bg-BG" noProof="0" dirty="0">
                <a:latin typeface="+mn-lt"/>
              </a:rPr>
              <a:t>поведението;</a:t>
            </a:r>
          </a:p>
          <a:p>
            <a:pPr marL="171450" indent="-171450" algn="just">
              <a:buFont typeface="Arial" panose="020B0604020202020204" pitchFamily="34" charset="0"/>
              <a:buChar char="•"/>
            </a:pPr>
            <a:r>
              <a:rPr lang="bg-BG" noProof="0" dirty="0">
                <a:latin typeface="+mn-lt"/>
              </a:rPr>
              <a:t>промяна на приятелския кръг;</a:t>
            </a:r>
          </a:p>
          <a:p>
            <a:pPr marL="171450" indent="-171450" algn="just">
              <a:buFont typeface="Arial" panose="020B0604020202020204" pitchFamily="34" charset="0"/>
              <a:buChar char="•"/>
            </a:pPr>
            <a:r>
              <a:rPr lang="bg-BG" noProof="0" dirty="0">
                <a:latin typeface="+mn-lt"/>
              </a:rPr>
              <a:t>изолиране от семейството и приятелите;</a:t>
            </a:r>
          </a:p>
          <a:p>
            <a:pPr marL="171450" indent="-171450" algn="just">
              <a:buFont typeface="Arial" panose="020B0604020202020204" pitchFamily="34" charset="0"/>
              <a:buChar char="•"/>
            </a:pPr>
            <a:r>
              <a:rPr lang="bg-BG" noProof="0" dirty="0">
                <a:latin typeface="+mn-lt"/>
              </a:rPr>
              <a:t>говорене като по заучен сценарий;</a:t>
            </a:r>
          </a:p>
          <a:p>
            <a:pPr marL="171450" indent="-171450" algn="just">
              <a:buFont typeface="Arial" panose="020B0604020202020204" pitchFamily="34" charset="0"/>
              <a:buChar char="•"/>
            </a:pPr>
            <a:r>
              <a:rPr lang="bg-BG" noProof="0" dirty="0">
                <a:latin typeface="+mn-lt"/>
              </a:rPr>
              <a:t>нежелание или неспособност да обсъждат възгледите си;</a:t>
            </a:r>
          </a:p>
          <a:p>
            <a:pPr marL="171450" indent="-171450" algn="just">
              <a:buFont typeface="Arial" panose="020B0604020202020204" pitchFamily="34" charset="0"/>
              <a:buChar char="•"/>
            </a:pPr>
            <a:r>
              <a:rPr lang="bg-BG" noProof="0" dirty="0">
                <a:latin typeface="+mn-lt"/>
              </a:rPr>
              <a:t>внезапно проявяване на неуважително отношение към другите;</a:t>
            </a:r>
          </a:p>
          <a:p>
            <a:pPr marL="171450" indent="-171450" algn="just">
              <a:buFont typeface="Arial" panose="020B0604020202020204" pitchFamily="34" charset="0"/>
              <a:buChar char="•"/>
            </a:pPr>
            <a:r>
              <a:rPr lang="bg-BG" noProof="0" dirty="0">
                <a:latin typeface="+mn-lt"/>
              </a:rPr>
              <a:t>повишени нива на гняв;</a:t>
            </a:r>
          </a:p>
          <a:p>
            <a:pPr marL="171450" indent="-171450" algn="just">
              <a:buFont typeface="Arial" panose="020B0604020202020204" pitchFamily="34" charset="0"/>
              <a:buChar char="•"/>
            </a:pPr>
            <a:r>
              <a:rPr lang="bg-BG" noProof="0" dirty="0">
                <a:latin typeface="+mn-lt"/>
              </a:rPr>
              <a:t>повишена тайнственост, особено при използване на интернет;</a:t>
            </a:r>
          </a:p>
          <a:p>
            <a:pPr marL="171450" indent="-171450" algn="just">
              <a:buFont typeface="Arial" panose="020B0604020202020204" pitchFamily="34" charset="0"/>
              <a:buChar char="•"/>
            </a:pPr>
            <a:r>
              <a:rPr lang="bg-BG" noProof="0" dirty="0">
                <a:latin typeface="+mn-lt"/>
              </a:rPr>
              <a:t>преглед на екстремистки материали онлайн;</a:t>
            </a:r>
          </a:p>
          <a:p>
            <a:pPr marL="171450" indent="-171450" algn="just">
              <a:buFont typeface="Arial" panose="020B0604020202020204" pitchFamily="34" charset="0"/>
              <a:buChar char="•"/>
            </a:pPr>
            <a:r>
              <a:rPr lang="bg-BG" noProof="0" dirty="0">
                <a:latin typeface="+mn-lt"/>
              </a:rPr>
              <a:t>използване на екстремистки термини или реч на омразата за изключване на другите или за подбуждане към насилие;</a:t>
            </a:r>
          </a:p>
          <a:p>
            <a:pPr marL="171450" indent="-171450" algn="just">
              <a:buFont typeface="Arial" panose="020B0604020202020204" pitchFamily="34" charset="0"/>
              <a:buChar char="•"/>
            </a:pPr>
            <a:r>
              <a:rPr lang="bg-BG" noProof="0" dirty="0">
                <a:latin typeface="+mn-lt"/>
              </a:rPr>
              <a:t>писане или създаване на произведения на изкуството, популяризиращи насилствени екстремистки послания.</a:t>
            </a:r>
          </a:p>
          <a:p>
            <a:pPr algn="just">
              <a:buFont typeface="Arial" panose="020B0604020202020204" pitchFamily="34" charset="0"/>
              <a:buNone/>
            </a:pPr>
            <a:r>
              <a:rPr lang="bg-BG" b="0" i="0" noProof="0" dirty="0">
                <a:solidFill>
                  <a:srgbClr val="575757"/>
                </a:solidFill>
                <a:effectLst/>
                <a:latin typeface="+mn-lt"/>
              </a:rPr>
              <a:t>Насърчете участниците да споделят какво им прави впечатление, гледайки тези възможни признаци.</a:t>
            </a:r>
          </a:p>
          <a:p>
            <a:pPr algn="just">
              <a:buFont typeface="Arial" panose="020B0604020202020204" pitchFamily="34" charset="0"/>
              <a:buNone/>
            </a:pPr>
            <a:r>
              <a:rPr lang="bg-BG" b="0" i="0" noProof="0" dirty="0">
                <a:solidFill>
                  <a:srgbClr val="575757"/>
                </a:solidFill>
                <a:effectLst/>
                <a:latin typeface="+mn-lt"/>
              </a:rPr>
              <a:t>Възможно е някои участници да разпознаят, че голям брой от тези признаци биха могли да са породени и от други причини като, например, употреба на наркотични</a:t>
            </a:r>
            <a:r>
              <a:rPr lang="bg-BG" b="0" i="0" baseline="0" noProof="0" dirty="0">
                <a:solidFill>
                  <a:srgbClr val="575757"/>
                </a:solidFill>
                <a:effectLst/>
                <a:latin typeface="+mn-lt"/>
              </a:rPr>
              <a:t> вещества</a:t>
            </a:r>
            <a:r>
              <a:rPr lang="bg-BG" b="0" i="0" noProof="0" dirty="0">
                <a:solidFill>
                  <a:srgbClr val="575757"/>
                </a:solidFill>
                <a:effectLst/>
                <a:latin typeface="+mn-lt"/>
              </a:rPr>
              <a:t>, сексуално насилие, проблеми у дома или характерни за пубертета прояви.</a:t>
            </a:r>
          </a:p>
          <a:p>
            <a:pPr algn="just">
              <a:buFont typeface="Arial" panose="020B0604020202020204" pitchFamily="34" charset="0"/>
              <a:buNone/>
            </a:pPr>
            <a:r>
              <a:rPr lang="bg-BG" b="0" i="0" noProof="0" dirty="0">
                <a:solidFill>
                  <a:srgbClr val="575757"/>
                </a:solidFill>
                <a:effectLst/>
                <a:latin typeface="+mn-lt"/>
              </a:rPr>
              <a:t>---</a:t>
            </a:r>
          </a:p>
          <a:p>
            <a:pPr algn="just"/>
            <a:r>
              <a:rPr lang="bg-BG" b="0" i="0" noProof="0" dirty="0">
                <a:solidFill>
                  <a:srgbClr val="575757"/>
                </a:solidFill>
                <a:effectLst/>
                <a:latin typeface="+mn-lt"/>
              </a:rPr>
              <a:t>За допълнителна информация: </a:t>
            </a:r>
          </a:p>
          <a:p>
            <a:pPr algn="just"/>
            <a:r>
              <a:rPr lang="bg-BG" noProof="0" dirty="0">
                <a:latin typeface="+mn-lt"/>
                <a:hlinkClick r:id="rId3"/>
              </a:rPr>
              <a:t>https://www.dcfp.org.uk/child-abuse/radicalisation-and-extremism/</a:t>
            </a:r>
            <a:endParaRPr lang="bg-BG" noProof="0" dirty="0">
              <a:latin typeface="+mn-lt"/>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64895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#14)</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Verdana" panose="020B0604030504040204" pitchFamily="34" charset="0"/>
            </a:endParaRPr>
          </a:p>
          <a:p>
            <a:pPr algn="just"/>
            <a:r>
              <a:rPr lang="bg-BG" noProof="0" dirty="0"/>
              <a:t>Досега презентацията разглеждах темата за радикализацията “отвън”, следващите слайдове ще разгледат кои са основните причини за нея и как така някои хора преминават към следващата фаза или следващото ниво, а други - не? За съжаление, няма еднозначен отговор на това. Причините могат да се появят от различни страни и да бъдат категоризирани по различни начини. Първото им разграничение може да бъде на: политически, икономически, социологически и психологически</a:t>
            </a:r>
            <a:r>
              <a:rPr lang="bg-BG" baseline="0" noProof="0" dirty="0"/>
              <a:t> причини</a:t>
            </a:r>
            <a:r>
              <a:rPr lang="bg-BG" noProof="0" dirty="0"/>
              <a:t>. Трябва да се осъзнае, че между тези групи причини протича</a:t>
            </a:r>
            <a:r>
              <a:rPr lang="bg-BG" baseline="0" noProof="0" dirty="0"/>
              <a:t> сложно взаимодействие</a:t>
            </a:r>
            <a:r>
              <a:rPr lang="bg-BG" noProof="0" dirty="0"/>
              <a:t>, което обяснява и защо всеки радикализиран човек е следвал свой собствен уникален път към радикализация.</a:t>
            </a:r>
          </a:p>
          <a:p>
            <a:r>
              <a:rPr lang="bg-BG" noProof="0" dirty="0"/>
              <a:t>---</a:t>
            </a:r>
          </a:p>
          <a:p>
            <a:pPr algn="just"/>
            <a:r>
              <a:rPr lang="bg-BG" b="1" u="none" noProof="0" dirty="0"/>
              <a:t>Допълнителна информация по темата:</a:t>
            </a:r>
          </a:p>
          <a:p>
            <a:pPr algn="just"/>
            <a:r>
              <a:rPr lang="bg-BG" i="1" noProof="0" dirty="0"/>
              <a:t>RAN -</a:t>
            </a:r>
            <a:r>
              <a:rPr lang="bg-BG" i="1" baseline="0" noProof="0" dirty="0"/>
              <a:t> Мрежа за осведоменост по въпросите на радикализацията</a:t>
            </a:r>
          </a:p>
          <a:p>
            <a:pPr algn="just"/>
            <a:r>
              <a:rPr lang="bg-BG" i="1" noProof="0" dirty="0"/>
              <a:t>Източник: </a:t>
            </a:r>
            <a:r>
              <a:rPr lang="bg-BG" i="1" noProof="0" dirty="0">
                <a:hlinkClick r:id="rId3"/>
              </a:rPr>
              <a:t>https://ec.europa.eu/home-affairs/sites/homeaffairs/files/docs/pages/201612_radicalisation_research_gap_analysis_en.pdf</a:t>
            </a:r>
            <a:r>
              <a:rPr lang="bg-BG" i="1" noProof="0" dirty="0"/>
              <a:t> </a:t>
            </a:r>
          </a:p>
          <a:p>
            <a:pPr algn="just"/>
            <a:r>
              <a:rPr lang="bg-BG" noProof="0" dirty="0"/>
              <a:t>Въпреки че вече съществуват значителен брой изследвания относно</a:t>
            </a:r>
            <a:r>
              <a:rPr lang="bg-BG" baseline="0" noProof="0" dirty="0"/>
              <a:t> </a:t>
            </a:r>
            <a:r>
              <a:rPr lang="bg-BG" noProof="0" dirty="0"/>
              <a:t>насилствената радикализация и за мерките за борба с нея, липсата на достатъчно разбиране относно начина на действие на радикализацията остава очевидна. Това се дължи и на факта, че в тази област са приложени различни парадигми на социалните науки. В резултат, имаме детерминистични обяснения, но също така и модели на рационалния избор, глобални обяснения (т.е. модели, отчитащи микро-, </a:t>
            </a:r>
            <a:r>
              <a:rPr lang="bg-BG" noProof="0" dirty="0" err="1"/>
              <a:t>мезо</a:t>
            </a:r>
            <a:r>
              <a:rPr lang="bg-BG" noProof="0" dirty="0"/>
              <a:t>- и макро-нивата), теории за социалното движение, както и опити за редуциране на радикализацията до едно основно и всеобхватно обяснение (например, модел за търсенето на значимост или продължаващ дебат за ролята на идеологическите или социалните фактори).</a:t>
            </a:r>
          </a:p>
          <a:p>
            <a:r>
              <a:rPr lang="bg-BG" noProof="0" dirty="0"/>
              <a:t>---</a:t>
            </a:r>
          </a:p>
          <a:p>
            <a:pPr algn="l" fontAlgn="base"/>
            <a:r>
              <a:rPr lang="bg-BG" b="1" i="0" noProof="0" dirty="0">
                <a:solidFill>
                  <a:srgbClr val="00859F"/>
                </a:solidFill>
                <a:effectLst/>
                <a:latin typeface="Open Sans"/>
              </a:rPr>
              <a:t>Уязвими индивиди:</a:t>
            </a:r>
          </a:p>
          <a:p>
            <a:pPr algn="just" rtl="0"/>
            <a:r>
              <a:rPr lang="bg-BG" noProof="0" dirty="0">
                <a:solidFill>
                  <a:srgbClr val="000000"/>
                </a:solidFill>
                <a:effectLst/>
              </a:rPr>
              <a:t>Дали един млад човек ще се радикализира, зависи също и от неговите личностни характеристики и конкретните обстоятелства. Младите хора, които са по-малко твърди и по-нестабилни в живота си, са по-податливи на радикални послания. Една или повече от следните трудности могат да увеличат уязвимостта към радикализация: </a:t>
            </a:r>
          </a:p>
          <a:p>
            <a:pPr marL="171450" lvl="0" indent="-171450" algn="l" fontAlgn="base">
              <a:buFont typeface="Arial" panose="020B0604020202020204" pitchFamily="34" charset="0"/>
              <a:buChar char="•"/>
            </a:pPr>
            <a:r>
              <a:rPr lang="bg-BG" b="0" i="0" noProof="0" dirty="0" err="1">
                <a:solidFill>
                  <a:srgbClr val="00859F"/>
                </a:solidFill>
                <a:effectLst/>
                <a:latin typeface="Open Sans"/>
              </a:rPr>
              <a:t>психосоциални</a:t>
            </a:r>
            <a:r>
              <a:rPr lang="bg-BG" b="0" i="0" noProof="0" dirty="0">
                <a:solidFill>
                  <a:srgbClr val="00859F"/>
                </a:solidFill>
                <a:effectLst/>
                <a:latin typeface="Open Sans"/>
              </a:rPr>
              <a:t> проблеми;</a:t>
            </a:r>
          </a:p>
          <a:p>
            <a:pPr marL="171450" lvl="0" indent="-171450" algn="l" fontAlgn="base">
              <a:buFont typeface="Arial" panose="020B0604020202020204" pitchFamily="34" charset="0"/>
              <a:buChar char="•"/>
            </a:pPr>
            <a:r>
              <a:rPr lang="bg-BG" b="0" i="0" noProof="0" dirty="0">
                <a:solidFill>
                  <a:srgbClr val="00859F"/>
                </a:solidFill>
                <a:effectLst/>
                <a:latin typeface="Open Sans"/>
              </a:rPr>
              <a:t>поведенчески проблеми;</a:t>
            </a:r>
          </a:p>
          <a:p>
            <a:pPr marL="171450" lvl="0" indent="-171450" algn="l" fontAlgn="base">
              <a:buFont typeface="Arial" panose="020B0604020202020204" pitchFamily="34" charset="0"/>
              <a:buChar char="•"/>
            </a:pPr>
            <a:r>
              <a:rPr lang="bg-BG" b="0" i="0" noProof="0" dirty="0">
                <a:solidFill>
                  <a:srgbClr val="00859F"/>
                </a:solidFill>
                <a:effectLst/>
                <a:latin typeface="Open Sans"/>
              </a:rPr>
              <a:t>леко интелектуално увреждане;</a:t>
            </a:r>
          </a:p>
          <a:p>
            <a:pPr marL="171450" lvl="0" indent="-171450" algn="l" fontAlgn="base">
              <a:buFont typeface="Arial" panose="020B0604020202020204" pitchFamily="34" charset="0"/>
              <a:buChar char="•"/>
            </a:pPr>
            <a:r>
              <a:rPr lang="bg-BG" b="0" i="0" noProof="0" dirty="0">
                <a:solidFill>
                  <a:srgbClr val="00859F"/>
                </a:solidFill>
                <a:effectLst/>
                <a:latin typeface="Open Sans"/>
              </a:rPr>
              <a:t>използване на алкохол и дрога.</a:t>
            </a:r>
          </a:p>
          <a:p>
            <a:pPr algn="l" fontAlgn="base"/>
            <a:r>
              <a:rPr lang="bg-BG" b="0" i="0" noProof="0" dirty="0">
                <a:solidFill>
                  <a:srgbClr val="00859F"/>
                </a:solidFill>
                <a:effectLst/>
                <a:latin typeface="Open Sans"/>
              </a:rPr>
              <a:t>Един подрастващ е изключително уязвим, когато:</a:t>
            </a:r>
          </a:p>
          <a:p>
            <a:pPr marL="171450" lvl="0" indent="-171450" algn="l" fontAlgn="base">
              <a:buFont typeface="Arial" panose="020B0604020202020204" pitchFamily="34" charset="0"/>
              <a:buChar char="•"/>
            </a:pPr>
            <a:r>
              <a:rPr lang="bg-BG" b="0" i="0" noProof="0" dirty="0">
                <a:solidFill>
                  <a:srgbClr val="00859F"/>
                </a:solidFill>
                <a:effectLst/>
                <a:latin typeface="Open Sans"/>
              </a:rPr>
              <a:t>израства в разбито семейство или семейство с нарушена цялост;</a:t>
            </a:r>
          </a:p>
          <a:p>
            <a:pPr marL="171450" lvl="0" indent="-171450" algn="l" fontAlgn="base">
              <a:buFont typeface="Arial" panose="020B0604020202020204" pitchFamily="34" charset="0"/>
              <a:buChar char="•"/>
            </a:pPr>
            <a:r>
              <a:rPr lang="bg-BG" b="0" i="0" noProof="0" dirty="0">
                <a:solidFill>
                  <a:srgbClr val="00859F"/>
                </a:solidFill>
                <a:effectLst/>
                <a:latin typeface="Open Sans"/>
              </a:rPr>
              <a:t>расте без баща;</a:t>
            </a:r>
          </a:p>
          <a:p>
            <a:pPr marL="171450" lvl="0" indent="-171450" algn="l" fontAlgn="base">
              <a:buFont typeface="Arial" panose="020B0604020202020204" pitchFamily="34" charset="0"/>
              <a:buChar char="•"/>
            </a:pPr>
            <a:r>
              <a:rPr lang="bg-BG" b="0" i="0" noProof="0" dirty="0">
                <a:solidFill>
                  <a:srgbClr val="00859F"/>
                </a:solidFill>
                <a:effectLst/>
                <a:latin typeface="Open Sans"/>
              </a:rPr>
              <a:t>е бил малтретиран като дете.</a:t>
            </a:r>
          </a:p>
          <a:p>
            <a:pPr algn="just" fontAlgn="base"/>
            <a:r>
              <a:rPr lang="bg-BG" b="0" i="0" noProof="0" dirty="0">
                <a:solidFill>
                  <a:srgbClr val="00859F"/>
                </a:solidFill>
                <a:effectLst/>
                <a:latin typeface="Open Sans"/>
              </a:rPr>
              <a:t>Уязвимостта обаче не е условие за радикализация. </a:t>
            </a:r>
            <a:r>
              <a:rPr lang="bg-BG" b="0" i="0" noProof="0" dirty="0" err="1">
                <a:solidFill>
                  <a:srgbClr val="00859F"/>
                </a:solidFill>
                <a:effectLst/>
                <a:latin typeface="Open Sans"/>
              </a:rPr>
              <a:t>Sieckelinck</a:t>
            </a:r>
            <a:r>
              <a:rPr lang="bg-BG" b="0" i="0" noProof="0" dirty="0">
                <a:solidFill>
                  <a:srgbClr val="00859F"/>
                </a:solidFill>
                <a:effectLst/>
                <a:latin typeface="Open Sans"/>
              </a:rPr>
              <a:t> </a:t>
            </a:r>
            <a:r>
              <a:rPr lang="en-US" b="0" i="0" noProof="0" dirty="0">
                <a:solidFill>
                  <a:srgbClr val="00859F"/>
                </a:solidFill>
                <a:effectLst/>
                <a:latin typeface="Open Sans"/>
              </a:rPr>
              <a:t>&amp;</a:t>
            </a:r>
            <a:r>
              <a:rPr lang="bg-BG" b="0" i="0" noProof="0" dirty="0">
                <a:solidFill>
                  <a:srgbClr val="00859F"/>
                </a:solidFill>
                <a:effectLst/>
                <a:latin typeface="Open Sans"/>
              </a:rPr>
              <a:t> De </a:t>
            </a:r>
            <a:r>
              <a:rPr lang="bg-BG" b="0" i="0" noProof="0" dirty="0" err="1">
                <a:solidFill>
                  <a:srgbClr val="00859F"/>
                </a:solidFill>
                <a:effectLst/>
                <a:latin typeface="Open Sans"/>
              </a:rPr>
              <a:t>Winter</a:t>
            </a:r>
            <a:r>
              <a:rPr lang="bg-BG" b="0" i="0" noProof="0" dirty="0">
                <a:solidFill>
                  <a:srgbClr val="00859F"/>
                </a:solidFill>
                <a:effectLst/>
                <a:latin typeface="Open Sans"/>
              </a:rPr>
              <a:t> (2015) са провели изследване в три държави каква роля играе семейството за радикализацията. Те стигат до заключението, че младите хора, които се радикализират, често идват от сплотени семейства с близки и топли отношения. Те често са интелигентни, амбициозни млади хора със силно чувство за справедливост</a:t>
            </a:r>
            <a:r>
              <a:rPr lang="bg-BG" b="0" i="0" baseline="0" noProof="0" dirty="0">
                <a:solidFill>
                  <a:srgbClr val="00859F"/>
                </a:solidFill>
                <a:effectLst/>
                <a:latin typeface="Open Sans"/>
              </a:rPr>
              <a:t> (</a:t>
            </a:r>
            <a:r>
              <a:rPr lang="bg-BG" b="0" i="1" noProof="0" dirty="0">
                <a:solidFill>
                  <a:schemeClr val="tx1"/>
                </a:solidFill>
                <a:effectLst/>
                <a:latin typeface="+mn-lt"/>
              </a:rPr>
              <a:t>Източник:</a:t>
            </a:r>
            <a:r>
              <a:rPr lang="bg-BG" b="0" i="1" baseline="0" noProof="0" dirty="0">
                <a:solidFill>
                  <a:schemeClr val="tx1"/>
                </a:solidFill>
                <a:effectLst/>
                <a:latin typeface="+mn-lt"/>
              </a:rPr>
              <a:t> </a:t>
            </a:r>
            <a:r>
              <a:rPr lang="bg-BG" b="0" i="1" noProof="0" dirty="0" err="1">
                <a:solidFill>
                  <a:srgbClr val="00859F"/>
                </a:solidFill>
                <a:effectLst/>
                <a:latin typeface="Open Sans"/>
              </a:rPr>
              <a:t>Sieckelinck</a:t>
            </a:r>
            <a:r>
              <a:rPr lang="bg-BG" b="0" i="1" noProof="0" dirty="0">
                <a:solidFill>
                  <a:srgbClr val="00859F"/>
                </a:solidFill>
                <a:effectLst/>
                <a:latin typeface="Open Sans"/>
              </a:rPr>
              <a:t> </a:t>
            </a:r>
            <a:r>
              <a:rPr lang="bg-BG" b="0" i="1" noProof="0" dirty="0" err="1">
                <a:solidFill>
                  <a:srgbClr val="00859F"/>
                </a:solidFill>
                <a:effectLst/>
                <a:latin typeface="Open Sans"/>
              </a:rPr>
              <a:t>and</a:t>
            </a:r>
            <a:r>
              <a:rPr lang="bg-BG" b="0" i="1" noProof="0" dirty="0">
                <a:solidFill>
                  <a:srgbClr val="00859F"/>
                </a:solidFill>
                <a:effectLst/>
                <a:latin typeface="Open Sans"/>
              </a:rPr>
              <a:t> De </a:t>
            </a:r>
            <a:r>
              <a:rPr lang="bg-BG" b="0" i="1" noProof="0" dirty="0" err="1">
                <a:solidFill>
                  <a:srgbClr val="00859F"/>
                </a:solidFill>
                <a:effectLst/>
                <a:latin typeface="Open Sans"/>
              </a:rPr>
              <a:t>Winter</a:t>
            </a:r>
            <a:r>
              <a:rPr lang="bg-BG" b="0" i="1" noProof="0" dirty="0">
                <a:solidFill>
                  <a:srgbClr val="00859F"/>
                </a:solidFill>
                <a:effectLst/>
                <a:latin typeface="Open Sans"/>
              </a:rPr>
              <a:t> (2015). </a:t>
            </a:r>
            <a:r>
              <a:rPr lang="bg-BG" i="1" noProof="0" dirty="0" err="1"/>
              <a:t>Formers</a:t>
            </a:r>
            <a:r>
              <a:rPr lang="bg-BG" i="1" noProof="0" dirty="0"/>
              <a:t> &amp; </a:t>
            </a:r>
            <a:r>
              <a:rPr lang="bg-BG" i="1" noProof="0" dirty="0" err="1"/>
              <a:t>families</a:t>
            </a:r>
            <a:r>
              <a:rPr lang="bg-BG" i="1" noProof="0" dirty="0"/>
              <a:t> </a:t>
            </a:r>
            <a:r>
              <a:rPr lang="bg-BG" i="1" noProof="0" dirty="0" err="1"/>
              <a:t>Transitional</a:t>
            </a:r>
            <a:r>
              <a:rPr lang="bg-BG" i="1" noProof="0" dirty="0"/>
              <a:t> </a:t>
            </a:r>
            <a:r>
              <a:rPr lang="bg-BG" i="1" noProof="0" dirty="0" err="1"/>
              <a:t>journeys</a:t>
            </a:r>
            <a:r>
              <a:rPr lang="bg-BG" i="1" noProof="0" dirty="0"/>
              <a:t> </a:t>
            </a:r>
            <a:r>
              <a:rPr lang="bg-BG" i="1" noProof="0" dirty="0" err="1"/>
              <a:t>in</a:t>
            </a:r>
            <a:r>
              <a:rPr lang="bg-BG" i="1" noProof="0" dirty="0"/>
              <a:t> </a:t>
            </a:r>
            <a:r>
              <a:rPr lang="bg-BG" i="1" noProof="0" dirty="0" err="1"/>
              <a:t>and</a:t>
            </a:r>
            <a:r>
              <a:rPr lang="bg-BG" i="1" noProof="0" dirty="0"/>
              <a:t> </a:t>
            </a:r>
            <a:r>
              <a:rPr lang="bg-BG" i="1" noProof="0" dirty="0" err="1"/>
              <a:t>out</a:t>
            </a:r>
            <a:r>
              <a:rPr lang="bg-BG" i="1" noProof="0" dirty="0"/>
              <a:t> </a:t>
            </a:r>
            <a:r>
              <a:rPr lang="bg-BG" i="1" noProof="0" dirty="0" err="1"/>
              <a:t>of</a:t>
            </a:r>
            <a:r>
              <a:rPr lang="bg-BG" i="1" noProof="0" dirty="0"/>
              <a:t> </a:t>
            </a:r>
            <a:r>
              <a:rPr lang="bg-BG" i="1" noProof="0" dirty="0" err="1"/>
              <a:t>extremisms</a:t>
            </a:r>
            <a:r>
              <a:rPr lang="bg-BG" i="1" noProof="0" dirty="0"/>
              <a:t> </a:t>
            </a:r>
            <a:r>
              <a:rPr lang="bg-BG" i="1" noProof="0" dirty="0" err="1"/>
              <a:t>in</a:t>
            </a:r>
            <a:r>
              <a:rPr lang="bg-BG" i="1" noProof="0" dirty="0"/>
              <a:t> </a:t>
            </a:r>
            <a:r>
              <a:rPr lang="bg-BG" i="1" noProof="0" dirty="0" err="1"/>
              <a:t>the</a:t>
            </a:r>
            <a:r>
              <a:rPr lang="bg-BG" i="1" noProof="0" dirty="0"/>
              <a:t> </a:t>
            </a:r>
            <a:r>
              <a:rPr lang="bg-BG" i="1" noProof="0" dirty="0" err="1"/>
              <a:t>United</a:t>
            </a:r>
            <a:r>
              <a:rPr lang="bg-BG" i="1" noProof="0" dirty="0"/>
              <a:t> </a:t>
            </a:r>
            <a:r>
              <a:rPr lang="bg-BG" i="1" noProof="0" dirty="0" err="1"/>
              <a:t>Kingdom</a:t>
            </a:r>
            <a:r>
              <a:rPr lang="bg-BG" i="1" noProof="0" dirty="0"/>
              <a:t>, </a:t>
            </a:r>
            <a:r>
              <a:rPr lang="bg-BG" i="1" noProof="0" dirty="0" err="1"/>
              <a:t>Denmark</a:t>
            </a:r>
            <a:r>
              <a:rPr lang="bg-BG" i="1" noProof="0" dirty="0"/>
              <a:t> </a:t>
            </a:r>
            <a:r>
              <a:rPr lang="bg-BG" i="1" noProof="0" dirty="0" err="1"/>
              <a:t>and</a:t>
            </a:r>
            <a:r>
              <a:rPr lang="bg-BG" i="1" noProof="0" dirty="0"/>
              <a:t> </a:t>
            </a:r>
            <a:r>
              <a:rPr lang="bg-BG" i="1" noProof="0" dirty="0" err="1"/>
              <a:t>The</a:t>
            </a:r>
            <a:r>
              <a:rPr lang="bg-BG" i="1" noProof="0" dirty="0"/>
              <a:t> </a:t>
            </a:r>
            <a:r>
              <a:rPr lang="bg-BG" i="1" noProof="0" dirty="0" err="1"/>
              <a:t>Netherlands</a:t>
            </a:r>
            <a:r>
              <a:rPr lang="bg-BG" i="1" noProof="0" dirty="0"/>
              <a:t>. </a:t>
            </a:r>
            <a:r>
              <a:rPr lang="bg-BG" i="1" noProof="0" dirty="0" err="1"/>
              <a:t>Den</a:t>
            </a:r>
            <a:r>
              <a:rPr lang="bg-BG" i="1" noProof="0" dirty="0"/>
              <a:t> </a:t>
            </a:r>
            <a:r>
              <a:rPr lang="bg-BG" i="1" noProof="0" dirty="0" err="1"/>
              <a:t>Haag</a:t>
            </a:r>
            <a:r>
              <a:rPr lang="bg-BG" i="1" noProof="0" dirty="0"/>
              <a:t>: NCTV).</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14</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Verdana" panose="020B0604030504040204" pitchFamily="34" charset="0"/>
              </a:rPr>
              <a:t>В този модел са онагледени различните компоненти и тяхното взаимодействие. (Преминавайки през слайда се появяват част от изображението, паралелно на предоставяната на участниците информация, описана по-долу.)</a:t>
            </a:r>
          </a:p>
          <a:p>
            <a:pPr marL="228600" indent="-228600" algn="just">
              <a:buFont typeface="+mj-lt"/>
              <a:buAutoNum type="arabicPeriod"/>
            </a:pPr>
            <a:r>
              <a:rPr lang="bg-BG" noProof="0" dirty="0">
                <a:latin typeface="Arial" charset="0"/>
                <a:cs typeface="Arial" charset="0"/>
              </a:rPr>
              <a:t>Съществуват провокатори, които повлияват върху процеса на радикализация и го стимулират. </a:t>
            </a:r>
          </a:p>
          <a:p>
            <a:pPr marL="228600" indent="-228600" algn="just">
              <a:buFont typeface="+mj-lt"/>
              <a:buAutoNum type="arabicPeriod"/>
            </a:pPr>
            <a:r>
              <a:rPr lang="bg-BG" noProof="0" dirty="0">
                <a:latin typeface="Arial" charset="0"/>
                <a:cs typeface="Arial" charset="0"/>
              </a:rPr>
              <a:t>Действат на различни нива и могат да бъдат социологически, психологически, политически или икономически.</a:t>
            </a:r>
          </a:p>
          <a:p>
            <a:pPr marL="228600" indent="-228600" algn="just">
              <a:buFont typeface="+mj-lt"/>
              <a:buAutoNum type="arabicPeriod"/>
            </a:pPr>
            <a:r>
              <a:rPr lang="bg-BG" noProof="0" dirty="0">
                <a:latin typeface="Arial" charset="0"/>
                <a:cs typeface="Arial" charset="0"/>
              </a:rPr>
              <a:t>Провокатори на микро ниво (индивидуален житейски</a:t>
            </a:r>
            <a:r>
              <a:rPr lang="bg-BG" baseline="0" noProof="0" dirty="0">
                <a:latin typeface="Arial" charset="0"/>
                <a:cs typeface="Arial" charset="0"/>
              </a:rPr>
              <a:t> </a:t>
            </a:r>
            <a:r>
              <a:rPr lang="bg-BG" noProof="0" dirty="0">
                <a:latin typeface="Arial" charset="0"/>
                <a:cs typeface="Arial" charset="0"/>
              </a:rPr>
              <a:t>опит) включват личен опит с дискриминация и сблъсък с властта или задържане, среща със смъртта, проблеми у дома (например, развод или скандали с родителите), отстраняване от работа или училище.</a:t>
            </a:r>
          </a:p>
          <a:p>
            <a:pPr marL="228600" indent="-228600" algn="just">
              <a:buFont typeface="+mj-lt"/>
              <a:buAutoNum type="arabicPeriod"/>
            </a:pPr>
            <a:r>
              <a:rPr lang="bg-BG" noProof="0" dirty="0">
                <a:latin typeface="Arial" charset="0"/>
                <a:cs typeface="Arial" charset="0"/>
              </a:rPr>
              <a:t>На </a:t>
            </a:r>
            <a:r>
              <a:rPr lang="bg-BG" noProof="0" dirty="0" err="1">
                <a:latin typeface="Arial" charset="0"/>
                <a:cs typeface="Arial" charset="0"/>
              </a:rPr>
              <a:t>мезо</a:t>
            </a:r>
            <a:r>
              <a:rPr lang="bg-BG" noProof="0" dirty="0">
                <a:latin typeface="Arial" charset="0"/>
                <a:cs typeface="Arial" charset="0"/>
              </a:rPr>
              <a:t> ниво (нивото на групата на принадлежност и други преки социални връзки) се включват, например, среща с радикализиран човек, забелязване на проявена срещу групата на принадлежност</a:t>
            </a:r>
            <a:r>
              <a:rPr lang="bg-BG" baseline="0" noProof="0" dirty="0">
                <a:latin typeface="Arial" charset="0"/>
                <a:cs typeface="Arial" charset="0"/>
              </a:rPr>
              <a:t> </a:t>
            </a:r>
            <a:r>
              <a:rPr lang="bg-BG" noProof="0" dirty="0">
                <a:latin typeface="Arial" charset="0"/>
                <a:cs typeface="Arial" charset="0"/>
              </a:rPr>
              <a:t>несправедливост и др.</a:t>
            </a:r>
          </a:p>
          <a:p>
            <a:pPr marL="228600" indent="-228600" algn="just">
              <a:buFont typeface="+mj-lt"/>
              <a:buAutoNum type="arabicPeriod"/>
            </a:pPr>
            <a:r>
              <a:rPr lang="bg-BG" noProof="0" dirty="0">
                <a:latin typeface="Arial" charset="0"/>
                <a:cs typeface="Arial" charset="0"/>
              </a:rPr>
              <a:t>А на макрониво (общество, геополитика) се включват призиви на идеологически лидери към действие, военни атаки срещу групата на принадлежност и правителствени политики, насочени срещу групата на</a:t>
            </a:r>
            <a:r>
              <a:rPr lang="bg-BG" baseline="0" noProof="0" dirty="0">
                <a:latin typeface="Arial" charset="0"/>
                <a:cs typeface="Arial" charset="0"/>
              </a:rPr>
              <a:t> </a:t>
            </a:r>
            <a:r>
              <a:rPr lang="bg-BG" noProof="0" dirty="0">
                <a:latin typeface="Arial" charset="0"/>
                <a:cs typeface="Arial" charset="0"/>
              </a:rPr>
              <a:t>принадлежност, и др.</a:t>
            </a:r>
          </a:p>
          <a:p>
            <a:pPr marL="228600" indent="-228600" algn="just">
              <a:buFont typeface="+mj-lt"/>
              <a:buAutoNum type="arabicPeriod"/>
            </a:pPr>
            <a:r>
              <a:rPr lang="bg-BG" noProof="0" dirty="0">
                <a:latin typeface="Arial" charset="0"/>
                <a:cs typeface="Arial" charset="0"/>
              </a:rPr>
              <a:t>Ефектът от тези провокатори може да варира в зависимост от фазата на радикализация, в която се намира човек.</a:t>
            </a:r>
          </a:p>
          <a:p>
            <a:pPr marL="228600" indent="-228600" algn="just">
              <a:buFont typeface="+mj-lt"/>
              <a:buAutoNum type="arabicPeriod"/>
            </a:pPr>
            <a:r>
              <a:rPr lang="bg-BG" noProof="0" dirty="0">
                <a:latin typeface="Arial" charset="0"/>
                <a:cs typeface="Arial" charset="0"/>
              </a:rPr>
              <a:t>Освен това, ефектът може да се променя и в зависимост от личностните характеристики, като например: пол, възраст, ниво на образование или умения за справяне с</a:t>
            </a:r>
            <a:r>
              <a:rPr lang="bg-BG" baseline="0" noProof="0" dirty="0">
                <a:latin typeface="Arial" charset="0"/>
                <a:cs typeface="Arial" charset="0"/>
              </a:rPr>
              <a:t> провокиращи </a:t>
            </a:r>
            <a:r>
              <a:rPr lang="bg-BG" noProof="0" dirty="0">
                <a:latin typeface="Arial" charset="0"/>
                <a:cs typeface="Arial" charset="0"/>
              </a:rPr>
              <a:t>фактори.</a:t>
            </a:r>
          </a:p>
          <a:p>
            <a:pPr marL="228600" indent="-228600" algn="just">
              <a:buFont typeface="+mj-lt"/>
              <a:buAutoNum type="arabicPeriod"/>
            </a:pPr>
            <a:r>
              <a:rPr lang="bg-BG" noProof="0" dirty="0">
                <a:latin typeface="Arial" charset="0"/>
                <a:cs typeface="Arial" charset="0"/>
              </a:rPr>
              <a:t>Тематичните обучения в проект ARMOUR са свързани с много от споменатите фактори и характеристики:</a:t>
            </a:r>
          </a:p>
          <a:p>
            <a:pPr marL="685800" lvl="1" indent="-228600" algn="just">
              <a:buFont typeface="Arial" panose="020B0604020202020204" pitchFamily="34" charset="0"/>
              <a:buChar char="•"/>
            </a:pPr>
            <a:r>
              <a:rPr lang="bg-BG" noProof="0" dirty="0"/>
              <a:t>Умения: застъпени са в обученията</a:t>
            </a:r>
            <a:r>
              <a:rPr lang="bg-BG" baseline="0" noProof="0" dirty="0"/>
              <a:t> “</a:t>
            </a:r>
            <a:r>
              <a:rPr lang="bg-BG" noProof="0" dirty="0"/>
              <a:t>Критично мислене”, “Управление на гнева” и др.</a:t>
            </a:r>
          </a:p>
          <a:p>
            <a:pPr marL="685800" lvl="1" indent="-228600" algn="just">
              <a:buFont typeface="Arial" panose="020B0604020202020204" pitchFamily="34" charset="0"/>
              <a:buChar char="•"/>
            </a:pPr>
            <a:r>
              <a:rPr lang="bg-BG" noProof="0" dirty="0"/>
              <a:t>Идентичност: въпросът се разглежда в обученията “Наративи</a:t>
            </a:r>
            <a:r>
              <a:rPr lang="bg-BG" baseline="0" noProof="0" dirty="0"/>
              <a:t> и културно съзнание”</a:t>
            </a:r>
            <a:r>
              <a:rPr lang="bg-BG" noProof="0" dirty="0"/>
              <a:t>,</a:t>
            </a:r>
            <a:r>
              <a:rPr lang="bg-BG" baseline="0" noProof="0" dirty="0"/>
              <a:t> “Коучинг и </a:t>
            </a:r>
            <a:r>
              <a:rPr lang="bg-BG" noProof="0" dirty="0" err="1"/>
              <a:t>родителство</a:t>
            </a:r>
            <a:r>
              <a:rPr lang="bg-BG" noProof="0" dirty="0"/>
              <a:t>”;</a:t>
            </a:r>
          </a:p>
          <a:p>
            <a:pPr marL="685800" lvl="1" indent="-228600" algn="just">
              <a:buFont typeface="Arial" panose="020B0604020202020204" pitchFamily="34" charset="0"/>
              <a:buChar char="•"/>
            </a:pPr>
            <a:r>
              <a:rPr lang="bg-BG" noProof="0" dirty="0"/>
              <a:t>Личен опит с дискриминация: сесии по темата има в обученията “Разрешаване на конфликти” и “</a:t>
            </a:r>
            <a:r>
              <a:rPr lang="bg-BG" noProof="0" dirty="0" err="1"/>
              <a:t>Kоучинг</a:t>
            </a:r>
            <a:r>
              <a:rPr lang="bg-BG" noProof="0" dirty="0"/>
              <a:t> и </a:t>
            </a:r>
            <a:r>
              <a:rPr lang="bg-BG" noProof="0" dirty="0" err="1"/>
              <a:t>родителство</a:t>
            </a:r>
            <a:r>
              <a:rPr lang="bg-BG" noProof="0" dirty="0"/>
              <a:t>”;</a:t>
            </a:r>
          </a:p>
          <a:p>
            <a:pPr marL="685800" lvl="1" indent="-228600" algn="just">
              <a:buFont typeface="Arial" panose="020B0604020202020204" pitchFamily="34" charset="0"/>
              <a:buChar char="•"/>
            </a:pPr>
            <a:r>
              <a:rPr lang="bg-BG" noProof="0" dirty="0"/>
              <a:t>Проблеми у дома: вж. обучение “Коучинг и </a:t>
            </a:r>
            <a:r>
              <a:rPr lang="bg-BG" noProof="0" dirty="0" err="1"/>
              <a:t>родителство</a:t>
            </a:r>
            <a:r>
              <a:rPr lang="bg-BG" noProof="0" dirty="0"/>
              <a:t>”;</a:t>
            </a:r>
          </a:p>
          <a:p>
            <a:pPr marL="685800" lvl="1" indent="-228600" algn="just">
              <a:buFont typeface="Arial" panose="020B0604020202020204" pitchFamily="34" charset="0"/>
              <a:buChar char="•"/>
            </a:pPr>
            <a:r>
              <a:rPr lang="bg-BG" noProof="0" dirty="0"/>
              <a:t>Правителствена политика: вж. обучение “Пропорционален отговор” (на държавата)</a:t>
            </a:r>
          </a:p>
          <a:p>
            <a:r>
              <a:rPr lang="bg-BG" noProof="0" dirty="0"/>
              <a:t>Дискутирайте с участниците сложността на представената графика и техните въпроси по нея.</a:t>
            </a:r>
          </a:p>
          <a:p>
            <a:r>
              <a:rPr lang="bg-BG" noProof="0" dirty="0"/>
              <a:t>---</a:t>
            </a:r>
          </a:p>
          <a:p>
            <a:pPr algn="just"/>
            <a:r>
              <a:rPr lang="bg-BG" b="1" i="0" noProof="0" dirty="0"/>
              <a:t>Допълнителна информация </a:t>
            </a:r>
            <a:r>
              <a:rPr lang="bg-BG" i="0" noProof="0" dirty="0"/>
              <a:t>(за свързване на радикализацията с повишената уязвимост на подрастващите):</a:t>
            </a:r>
          </a:p>
          <a:p>
            <a:pPr algn="just"/>
            <a:r>
              <a:rPr lang="bg-BG" noProof="0" dirty="0"/>
              <a:t>Въпреки че няма единен и общ път към радикализация, изследователи и практици разпознават определени рискови и защитни фактори за радикализация при подрастващите. Рисковите фактори увеличават шанса за радикализация, но наличието им не означава</a:t>
            </a:r>
            <a:r>
              <a:rPr lang="bg-BG" baseline="0" noProof="0" dirty="0"/>
              <a:t>,</a:t>
            </a:r>
            <a:r>
              <a:rPr lang="bg-BG" noProof="0" dirty="0"/>
              <a:t> че радикализация задължително ще</a:t>
            </a:r>
            <a:r>
              <a:rPr lang="bg-BG" baseline="0" noProof="0" dirty="0"/>
              <a:t> настъпи</a:t>
            </a:r>
            <a:r>
              <a:rPr lang="bg-BG" noProof="0" dirty="0"/>
              <a:t>. Защитните фактори намаляват шанса за радикализация, но не винаги попречват на човек да се радикализира.</a:t>
            </a:r>
          </a:p>
          <a:p>
            <a:pPr algn="just" rtl="0"/>
            <a:r>
              <a:rPr lang="bg-BG" sz="2800" noProof="0" dirty="0">
                <a:solidFill>
                  <a:srgbClr val="000000"/>
                </a:solidFill>
                <a:effectLst/>
              </a:rPr>
              <a:t>Юношеството като период само по себе си е рисков фактор, защото именно тогава </a:t>
            </a:r>
            <a:r>
              <a:rPr lang="bg-BG" sz="2800" noProof="0" dirty="0"/>
              <a:t>подрастващите</a:t>
            </a:r>
            <a:r>
              <a:rPr lang="bg-BG" sz="2800" noProof="0" dirty="0">
                <a:solidFill>
                  <a:srgbClr val="000000"/>
                </a:solidFill>
                <a:effectLst/>
              </a:rPr>
              <a:t> се опитват да намерят своето място и значение в един сложен и често поляризиран свят. Този копнеж за връзка с другите може да бъде удовлетворен от екстремистка група. Рисков фактор е и липсата на умения за справяне със специфични</a:t>
            </a:r>
            <a:r>
              <a:rPr lang="bg-BG" sz="2800" baseline="0" noProof="0" dirty="0">
                <a:solidFill>
                  <a:srgbClr val="000000"/>
                </a:solidFill>
                <a:effectLst/>
              </a:rPr>
              <a:t> </a:t>
            </a:r>
            <a:r>
              <a:rPr lang="bg-BG" sz="2800" noProof="0" dirty="0">
                <a:solidFill>
                  <a:srgbClr val="000000"/>
                </a:solidFill>
                <a:effectLst/>
              </a:rPr>
              <a:t>преживявания и ситуации, например, гняв в резултат на усещане за несправедливост. Житейски събития като смърт в семейството или развод също могат да бъдат стимули за радикализация,</a:t>
            </a:r>
            <a:r>
              <a:rPr lang="bg-BG" sz="2800" baseline="0" noProof="0" dirty="0">
                <a:solidFill>
                  <a:srgbClr val="000000"/>
                </a:solidFill>
                <a:effectLst/>
              </a:rPr>
              <a:t> както и</a:t>
            </a:r>
            <a:r>
              <a:rPr lang="bg-BG" sz="2800" noProof="0" dirty="0">
                <a:solidFill>
                  <a:srgbClr val="000000"/>
                </a:solidFill>
                <a:effectLst/>
              </a:rPr>
              <a:t> проблеми с психичното здраве или нуждата от вълнение в живота. </a:t>
            </a:r>
          </a:p>
          <a:p>
            <a:pPr algn="just"/>
            <a:r>
              <a:rPr lang="bg-BG" noProof="0" dirty="0"/>
              <a:t>---</a:t>
            </a:r>
          </a:p>
          <a:p>
            <a:pPr algn="just"/>
            <a:r>
              <a:rPr lang="bg-BG" noProof="0" dirty="0"/>
              <a:t>Този общ преглед ще се използва многократно, за да информира участниците и да им напомня за връзката между седемте конкретни теми на обученията и общата</a:t>
            </a:r>
            <a:r>
              <a:rPr lang="bg-BG" baseline="0" noProof="0" dirty="0"/>
              <a:t> тема за</a:t>
            </a:r>
            <a:r>
              <a:rPr lang="bg-BG" noProof="0" dirty="0"/>
              <a:t> радикализацията.</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#16)</a:t>
            </a:r>
          </a:p>
          <a:p>
            <a:pPr algn="just"/>
            <a:endParaRPr lang="bg-BG" sz="1200" noProof="0" dirty="0">
              <a:solidFill>
                <a:srgbClr val="000000"/>
              </a:solidFill>
            </a:endParaRPr>
          </a:p>
          <a:p>
            <a:pPr algn="just"/>
            <a:r>
              <a:rPr lang="bg-BG" sz="1200" noProof="0" dirty="0">
                <a:solidFill>
                  <a:srgbClr val="000000"/>
                </a:solidFill>
              </a:rPr>
              <a:t>Друг начин, по който се категоризират причинните фактори е:</a:t>
            </a:r>
          </a:p>
          <a:p>
            <a:pPr marL="171450" indent="-171450" algn="just">
              <a:buFont typeface="Arial" panose="020B0604020202020204" pitchFamily="34" charset="0"/>
              <a:buChar char="•"/>
            </a:pPr>
            <a:r>
              <a:rPr lang="bg-BG" sz="1200" b="1" noProof="0" dirty="0">
                <a:solidFill>
                  <a:srgbClr val="000000"/>
                </a:solidFill>
              </a:rPr>
              <a:t>Изтласкващите</a:t>
            </a:r>
            <a:r>
              <a:rPr lang="bg-BG" sz="1200" b="0" noProof="0" dirty="0">
                <a:solidFill>
                  <a:srgbClr val="000000"/>
                </a:solidFill>
              </a:rPr>
              <a:t> фактори са с</a:t>
            </a:r>
            <a:r>
              <a:rPr lang="bg-BG" sz="1200" noProof="0" dirty="0">
                <a:solidFill>
                  <a:srgbClr val="000000"/>
                </a:solidFill>
              </a:rPr>
              <a:t>труктурните първопричини за тероризма, които карат хората да прибягват до насилие, например, държавни репресии, относителни лишения, бедност и несправедливост.</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b="1" noProof="0" dirty="0"/>
              <a:t>Притеглящите</a:t>
            </a:r>
            <a:r>
              <a:rPr lang="bg-BG" b="0" noProof="0" dirty="0"/>
              <a:t> фактори са а</a:t>
            </a:r>
            <a:r>
              <a:rPr lang="bg-BG" sz="1200" noProof="0" dirty="0"/>
              <a:t>спектите, които правят екстремистките групи и начина им на живот привлекателни за някои хора. Включват, например, възприета идеология, стремеж към групова принадлежност, групови механизми и други стимули.</a:t>
            </a:r>
          </a:p>
          <a:p>
            <a:pPr marL="171450" indent="-171450" algn="just" rtl="0">
              <a:buFont typeface="Arial" panose="020B0604020202020204" pitchFamily="34" charset="0"/>
              <a:buChar char="•"/>
            </a:pPr>
            <a:r>
              <a:rPr lang="bg-BG" sz="1200" b="1" i="0" u="none" strike="noStrike" baseline="0" noProof="0" dirty="0"/>
              <a:t>Личностните </a:t>
            </a:r>
            <a:r>
              <a:rPr lang="bg-BG" sz="1200" b="0" i="0" u="none" strike="noStrike" baseline="0" noProof="0" dirty="0"/>
              <a:t> фактори са </a:t>
            </a:r>
            <a:r>
              <a:rPr lang="bg-BG" noProof="0" dirty="0">
                <a:solidFill>
                  <a:srgbClr val="000000"/>
                </a:solidFill>
                <a:effectLst/>
              </a:rPr>
              <a:t>индивидуалните характеристики, които правят някои индивиди по-уязвими в сравнение с връстниците им по отношение на радикализацията, например, психологически разстройства, личностни черти и травматични житейски ситуации. </a:t>
            </a:r>
          </a:p>
          <a:p>
            <a:pPr algn="just"/>
            <a:r>
              <a:rPr lang="bg-BG" noProof="0" dirty="0"/>
              <a:t>---</a:t>
            </a:r>
          </a:p>
          <a:p>
            <a:pPr algn="just"/>
            <a:r>
              <a:rPr lang="bg-BG" noProof="0" dirty="0"/>
              <a:t>При </a:t>
            </a:r>
            <a:r>
              <a:rPr lang="bg-BG" noProof="0" dirty="0">
                <a:latin typeface="+mn-lt"/>
              </a:rPr>
              <a:t>кликване</a:t>
            </a:r>
            <a:r>
              <a:rPr lang="bg-BG" baseline="0" noProof="0" dirty="0">
                <a:latin typeface="+mn-lt"/>
              </a:rPr>
              <a:t> върху </a:t>
            </a:r>
            <a:r>
              <a:rPr lang="bg-BG" noProof="0" dirty="0"/>
              <a:t>снимката, се зарежда интервю с радикализиран в миналото си човек. Важно е да се обърне внимание на изтласкващите, притеглящите и личностните фактори в конкретния случай.</a:t>
            </a:r>
          </a:p>
          <a:p>
            <a:pPr algn="just"/>
            <a:r>
              <a:rPr lang="bg-BG" i="1" noProof="0" dirty="0"/>
              <a:t>Източник: </a:t>
            </a:r>
            <a:r>
              <a:rPr lang="bg-BG" noProof="0" dirty="0"/>
              <a:t>https://www.youtube.com/watch?v=kHszRyuR2Ic</a:t>
            </a:r>
          </a:p>
          <a:p>
            <a:pPr algn="just"/>
            <a:r>
              <a:rPr lang="bg-BG" noProof="0" dirty="0"/>
              <a:t>----</a:t>
            </a:r>
          </a:p>
          <a:p>
            <a:pPr algn="just"/>
            <a:r>
              <a:rPr lang="bg-BG" noProof="0" dirty="0"/>
              <a:t>@Обучаващ:</a:t>
            </a:r>
            <a:r>
              <a:rPr lang="bg-BG" baseline="0" noProof="0" dirty="0"/>
              <a:t> Предварително е подготвен материал, който да бъде предоставен на участниците, съдържащ допълнителна информация относно </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фактори на привличане и отблъскване</a:t>
            </a:r>
            <a:r>
              <a:rPr lang="bg-BG" baseline="0" noProof="0" dirty="0"/>
              <a:t>.</a:t>
            </a:r>
            <a:endParaRPr lang="bg-BG"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#17)</a:t>
            </a:r>
          </a:p>
          <a:p>
            <a:pPr algn="just"/>
            <a:endParaRPr lang="bg-BG" noProof="0" dirty="0"/>
          </a:p>
          <a:p>
            <a:pPr algn="just"/>
            <a:r>
              <a:rPr lang="bg-BG" noProof="0" dirty="0"/>
              <a:t>Друг начин за класифициране на причинни фактори е чрез разделянето им на изобразените по трите нива. Някои фактори могат да бъдат приписани на личността, други на характеристики на пряката среда на взаимодействие</a:t>
            </a:r>
            <a:r>
              <a:rPr lang="bg-BG" baseline="0" noProof="0" dirty="0"/>
              <a:t> (</a:t>
            </a:r>
            <a:r>
              <a:rPr lang="bg-BG" noProof="0" dirty="0"/>
              <a:t>тази, която е в непосредствен контакт с младия човек),</a:t>
            </a:r>
            <a:r>
              <a:rPr lang="bg-BG" baseline="0" noProof="0" dirty="0"/>
              <a:t> </a:t>
            </a:r>
            <a:r>
              <a:rPr lang="bg-BG" noProof="0" dirty="0"/>
              <a:t>а трети са по-отдалечени - </a:t>
            </a:r>
            <a:r>
              <a:rPr lang="bg-BG" baseline="0" noProof="0" dirty="0"/>
              <a:t>косвени</a:t>
            </a:r>
            <a:r>
              <a:rPr lang="bg-BG" noProof="0" dirty="0"/>
              <a:t> фактори.</a:t>
            </a:r>
          </a:p>
          <a:p>
            <a:pPr algn="just"/>
            <a:r>
              <a:rPr lang="bg-BG" noProof="0" dirty="0"/>
              <a:t>---</a:t>
            </a:r>
          </a:p>
          <a:p>
            <a:pPr algn="just"/>
            <a:r>
              <a:rPr lang="bg-BG" noProof="0" dirty="0"/>
              <a:t>Дискутирайте с участниците кое</a:t>
            </a:r>
            <a:r>
              <a:rPr lang="bg-BG" baseline="0" noProof="0" dirty="0"/>
              <a:t> ниво</a:t>
            </a:r>
            <a:r>
              <a:rPr lang="bg-BG" noProof="0" dirty="0"/>
              <a:t> фактори смятат за най-важно.</a:t>
            </a:r>
          </a:p>
          <a:p>
            <a:pPr algn="just"/>
            <a:r>
              <a:rPr lang="bg-BG" noProof="0" dirty="0"/>
              <a:t>@Обучаващ:</a:t>
            </a:r>
            <a:r>
              <a:rPr lang="bg-BG" baseline="0" noProof="0" dirty="0"/>
              <a:t> </a:t>
            </a:r>
            <a:r>
              <a:rPr lang="bg-BG" noProof="0" dirty="0"/>
              <a:t>Важно е да се отбележи, че никога не е въпрос само на въздействие на един единствен фактор, а винаги на комбинация от фактори, които взаимодействат помежду си.</a:t>
            </a:r>
          </a:p>
          <a:p>
            <a:pPr algn="just"/>
            <a:r>
              <a:rPr lang="bg-BG" noProof="0" dirty="0"/>
              <a:t>---</a:t>
            </a:r>
          </a:p>
          <a:p>
            <a:pPr algn="just"/>
            <a:r>
              <a:rPr lang="bg-BG" noProof="0" dirty="0"/>
              <a:t>Дискутирайте с участниците къде според тази категоризация биха поставили 7-те теми, избрани от проект ARMOUR?</a:t>
            </a:r>
          </a:p>
          <a:p>
            <a:pPr algn="just"/>
            <a:r>
              <a:rPr lang="bg-BG" noProof="0" dirty="0"/>
              <a:t>@Обучаващ:</a:t>
            </a:r>
            <a:r>
              <a:rPr lang="bg-BG" baseline="0" noProof="0" dirty="0"/>
              <a:t> </a:t>
            </a:r>
            <a:r>
              <a:rPr lang="bg-BG" noProof="0" dirty="0"/>
              <a:t>Както можете да видите, темите по проекта се фокусират върху укрепването устойчивостта на подрастващите и младите хора, чрез развиване</a:t>
            </a:r>
            <a:r>
              <a:rPr lang="bg-BG" baseline="0" noProof="0" dirty="0"/>
              <a:t> на уменията им за справяне с провокатори.</a:t>
            </a:r>
            <a:endParaRPr lang="bg-BG" noProof="0" dirty="0"/>
          </a:p>
          <a:p>
            <a:pPr algn="just"/>
            <a:r>
              <a:rPr lang="bg-BG" noProof="0" dirty="0"/>
              <a:t>---</a:t>
            </a:r>
          </a:p>
          <a:p>
            <a:pPr algn="just"/>
            <a:r>
              <a:rPr lang="bg-BG" noProof="0" dirty="0"/>
              <a:t>@Обучаващ: За повече информация по разглежданите теми, може да разгледате анализ, изготвен от </a:t>
            </a:r>
            <a:r>
              <a:rPr lang="bg-BG" i="1" noProof="0" dirty="0"/>
              <a:t>Мрежата за осведоменост по въпросите на радикализацията (RAN)</a:t>
            </a:r>
            <a:r>
              <a:rPr lang="bg-BG" i="0" noProof="0" dirty="0"/>
              <a:t>, достъпен на адрес: </a:t>
            </a:r>
          </a:p>
          <a:p>
            <a:pPr algn="just"/>
            <a:r>
              <a:rPr lang="bg-BG" noProof="0" dirty="0">
                <a:hlinkClick r:id="rId3"/>
              </a:rPr>
              <a:t>https://ec.europa.eu/home-affairs/sites/homeaffairs/files/docs/pages/201612_radicalisation_research_gap_analysis_en.pdf</a:t>
            </a:r>
            <a:r>
              <a:rPr lang="bg-BG" noProof="0" dirty="0"/>
              <a:t>.</a:t>
            </a:r>
          </a:p>
          <a:p>
            <a:pPr marL="171450" indent="-171450" algn="just">
              <a:buFont typeface="Arial" panose="020B0604020202020204" pitchFamily="34" charset="0"/>
              <a:buChar char="•"/>
            </a:pPr>
            <a:r>
              <a:rPr lang="bg-BG" noProof="0" dirty="0"/>
              <a:t>Въпреки че вече съществуват значителен брой изследвания относно</a:t>
            </a:r>
            <a:r>
              <a:rPr lang="bg-BG" baseline="0" noProof="0" dirty="0"/>
              <a:t> </a:t>
            </a:r>
            <a:r>
              <a:rPr lang="bg-BG" noProof="0" dirty="0"/>
              <a:t>насилствената радикализация и за мерките за борба с нея, липсата на достатъчно разбиране относно начина на действие на радикализацията остава очевидна. Това се дължи и на факта, че в тази област са приложени различни парадигми на социалните науки. В резултат, имаме детерминистични обяснения, но също така и модели на рационалния избор, глобални обяснения (т.е. модели, отчитащи микро-, </a:t>
            </a:r>
            <a:r>
              <a:rPr lang="bg-BG" noProof="0" dirty="0" err="1"/>
              <a:t>мезо</a:t>
            </a:r>
            <a:r>
              <a:rPr lang="bg-BG" noProof="0" dirty="0"/>
              <a:t>- и макро-нивата), теории за социалното движение, както и опити за редуциране на радикализацията до едно основно и всеобхватно обяснение (например, модел за търсенето на значимост или продължаващ дебат за ролята на идеологическите или социалните фактори). Независимо дали е детерминистичен или рационален, комплексен или интегриран даден избор, академичните среди и практикуващите стигат до консенсус в мнението, че са необходими повече изследвания, за да се разберат причините, процесите и механизмите на радикализация и съответно да могат да се разработят ефективни превантивни и противодействащи мерки. Необходими са и допълнителни проучвания, за да се разбере динамиката между радикализация, насилствен екстремизъм и тероризъм - важно е да се идентифицират видовете фактори и процеси на радикализация, които водят до насилствен екстремизъм и тероризъм, като се има предвид, че радикализацията е по-широко и сложно явление.</a:t>
            </a:r>
          </a:p>
          <a:p>
            <a:pPr marL="171450" indent="-171450" algn="just">
              <a:buFont typeface="Arial" panose="020B0604020202020204" pitchFamily="34" charset="0"/>
              <a:buChar char="•"/>
            </a:pPr>
            <a:r>
              <a:rPr lang="bg-BG" noProof="0" dirty="0"/>
              <a:t>Мерките, насочени към борба и превенция на радикализацията, преди</a:t>
            </a:r>
            <a:r>
              <a:rPr lang="bg-BG" baseline="0" noProof="0" dirty="0"/>
              <a:t> всичко трябва </a:t>
            </a:r>
            <a:r>
              <a:rPr lang="bg-BG" noProof="0" dirty="0"/>
              <a:t>да бъдат по-тясно свързани с изводите и познанията ни за това как функционира</a:t>
            </a:r>
            <a:r>
              <a:rPr lang="bg-BG" baseline="0" noProof="0" dirty="0"/>
              <a:t> </a:t>
            </a:r>
            <a:r>
              <a:rPr lang="bg-BG" noProof="0" dirty="0"/>
              <a:t>радикализацията. Така например, знаем, че наративите играят роля в радикализацията. Както беше подчертано и от участниците в сесиите за контранаративи, проведени в рамките на проект ARMOUR, практикуващите</a:t>
            </a:r>
            <a:r>
              <a:rPr lang="bg-BG" baseline="0" noProof="0" dirty="0"/>
              <a:t> </a:t>
            </a:r>
            <a:r>
              <a:rPr lang="bg-BG" noProof="0" dirty="0"/>
              <a:t>и академичните среди далеч не знаят как точно се създават тези наративи и какъв е ефектът им на личностно ниво. Разработването на контранаративи въз основа на такива ограничени и общи познания има малък шанс за успех.</a:t>
            </a:r>
          </a:p>
          <a:p>
            <a:pPr marL="171450" indent="-171450" algn="just">
              <a:buFont typeface="Arial" panose="020B0604020202020204" pitchFamily="34" charset="0"/>
              <a:buChar char="•"/>
            </a:pPr>
            <a:r>
              <a:rPr lang="bg-BG" noProof="0" dirty="0"/>
              <a:t>Що се отнася до контранаративите, твърди се, че има релевантни проучвания за нагласите на мисленето и редица насоки „какво</a:t>
            </a:r>
            <a:r>
              <a:rPr lang="bg-BG" baseline="0" noProof="0" dirty="0"/>
              <a:t> да правим и какво не</a:t>
            </a:r>
            <a:r>
              <a:rPr lang="bg-BG" noProof="0" dirty="0"/>
              <a:t>“ в областта на комуникационните изследвания - подобни изследвания и проучвания, обаче, трябва да разглеждат и други области като употребата на наркотици и престъпността и да извлекат съответни поуки от</a:t>
            </a:r>
            <a:r>
              <a:rPr lang="bg-BG" baseline="0" noProof="0" dirty="0"/>
              <a:t> тях</a:t>
            </a:r>
            <a:r>
              <a:rPr lang="bg-BG" noProof="0" dirty="0"/>
              <a:t>. За сферата на младежта, семействата и общностите се твърди, че е необходимо да се разшири концептуалния и теоретичен фокус на изследванията върху радикализацията, като: а) не се разглежда процесът на радикализация като различен и изключителен, а като съвкупност от приобщаващи механизми, проявяващи се и при други явления - като присъединяването към група или желанието да си “готин”; б) се използват съществуващи изследвания в областите престъпност и </a:t>
            </a:r>
            <a:r>
              <a:rPr lang="bg-BG" noProof="0" dirty="0" err="1"/>
              <a:t>семейнa</a:t>
            </a:r>
            <a:r>
              <a:rPr lang="bg-BG" noProof="0" dirty="0"/>
              <a:t> динамика и роли.</a:t>
            </a:r>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17</a:t>
            </a:fld>
            <a:endParaRPr lang="en-US"/>
          </a:p>
        </p:txBody>
      </p:sp>
    </p:spTree>
    <p:extLst>
      <p:ext uri="{BB962C8B-B14F-4D97-AF65-F5344CB8AC3E}">
        <p14:creationId xmlns:p14="http://schemas.microsoft.com/office/powerpoint/2010/main" val="69177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800" b="1" i="0" u="none" strike="noStrike" baseline="0" noProof="0" dirty="0">
                <a:latin typeface="+mn-lt"/>
              </a:rPr>
              <a:t>Инструкции/бележки (слайд #18)</a:t>
            </a:r>
          </a:p>
          <a:p>
            <a:pPr marL="0" marR="0" lvl="0" indent="0" algn="l" defTabSz="914400" rtl="0" eaLnBrk="1" fontAlgn="auto" latinLnBrk="0" hangingPunct="1">
              <a:lnSpc>
                <a:spcPct val="150000"/>
              </a:lnSpc>
              <a:spcBef>
                <a:spcPts val="0"/>
              </a:spcBef>
              <a:spcAft>
                <a:spcPts val="0"/>
              </a:spcAft>
              <a:buClrTx/>
              <a:buSzTx/>
              <a:buFontTx/>
              <a:buNone/>
              <a:tabLst/>
              <a:defRPr/>
            </a:pPr>
            <a:endParaRPr lang="bg-BG" sz="1800" b="1" i="0" u="none" strike="noStrike" baseline="0" noProof="0" dirty="0">
              <a:latin typeface="Verdana" panose="020B060403050404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800" b="0" i="0" u="none" strike="noStrike" baseline="0" noProof="0" dirty="0">
                <a:latin typeface="Verdana" panose="020B0604030504040204" pitchFamily="34" charset="0"/>
              </a:rPr>
              <a:t>Разгледаните до момента слайдове дават обща представа за разнообразието от фактори, които биха могли да допринесат за радикализацията. Оттук насетне, фокусът ще бъде върху противодействието срещу тях.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800" b="0" i="0" u="none" strike="noStrike" baseline="0" noProof="0" dirty="0">
                <a:latin typeface="Verdana" panose="020B0604030504040204" pitchFamily="34" charset="0"/>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800" b="0" i="0" u="none" strike="noStrike" baseline="0" noProof="0" dirty="0">
                <a:latin typeface="Verdana" panose="020B0604030504040204" pitchFamily="34" charset="0"/>
              </a:rPr>
              <a:t>Първата тема разглежда начина, по който родителите и практикуващите на първа линия взаимодействат със своите деца и ученици в качеството им на потенциални фигури на авторитет и влияние.</a:t>
            </a:r>
          </a:p>
          <a:p>
            <a:pPr algn="just"/>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@Обучаващ: Инструктирайте участниците да отговорят на следните въпроси като запишат отговорите си на лист хартия в не повече от три реда всеки (в зависимост от аудиторията може да се избере и само един въпрос):</a:t>
            </a:r>
          </a:p>
          <a:p>
            <a:pPr marL="285750" lvl="0" indent="-285750" algn="just">
              <a:lnSpc>
                <a:spcPct val="115000"/>
              </a:lnSpc>
              <a:spcAft>
                <a:spcPts val="600"/>
              </a:spcAft>
              <a:buSzPts val="1000"/>
              <a:buFont typeface="Arial" panose="020B0604020202020204" pitchFamily="34" charset="0"/>
              <a:buChar char="•"/>
              <a:tabLst>
                <a:tab pos="457200" algn="l"/>
              </a:tabLst>
            </a:pP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„Как бихте описали добрия коуч/ментор?“</a:t>
            </a:r>
          </a:p>
          <a:p>
            <a:pPr marL="285750" lvl="0" indent="-285750" algn="just">
              <a:lnSpc>
                <a:spcPct val="115000"/>
              </a:lnSpc>
              <a:spcAft>
                <a:spcPts val="600"/>
              </a:spcAft>
              <a:buSzPts val="1000"/>
              <a:buFont typeface="Arial" panose="020B0604020202020204" pitchFamily="34" charset="0"/>
              <a:buChar char="•"/>
              <a:tabLst>
                <a:tab pos="457200" algn="l"/>
              </a:tabLst>
            </a:pP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„Как бихте описали добрия родител?“</a:t>
            </a:r>
          </a:p>
          <a:p>
            <a:pPr algn="just"/>
            <a:r>
              <a:rPr lang="bg-BG" sz="1800" noProof="0" dirty="0"/>
              <a:t>@Обучаващ: </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Това е част от упражнението за разчупване на леда в обучението на тема “Коучинг и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родителство</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Целта е участниците да получат ясна представа за това какво за тях представлява доброто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родителство</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/менторство/коучинг.</a:t>
            </a:r>
            <a:r>
              <a:rPr lang="bg-BG" sz="1800" baseline="0" noProof="0" dirty="0">
                <a:effectLst/>
                <a:latin typeface="Calibri" panose="020F0502020204030204" pitchFamily="34" charset="0"/>
                <a:ea typeface="Calibri" panose="020F0502020204030204" pitchFamily="34" charset="0"/>
                <a:cs typeface="Times New Roman" panose="02020603050405020304" pitchFamily="18" charset="0"/>
              </a:rPr>
              <a:t> </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Тъй като съществуват много термини и те често се използват като взаимнозаменяеми (например, коучинг,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родителство</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менторство, преподаване, съветване, консултиране), обща представа за това какво разбираме под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родителство</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/менторство/коучинг би била полезна. Не е проблем, ако участниците заедно достигнат до съгласувани определения, които се различават от описаните по-долу</a:t>
            </a:r>
            <a:r>
              <a:rPr lang="bg-BG" sz="1800" baseline="0" noProof="0" dirty="0">
                <a:effectLst/>
                <a:latin typeface="Calibri" panose="020F0502020204030204" pitchFamily="34" charset="0"/>
                <a:ea typeface="Calibri" panose="020F0502020204030204" pitchFamily="34" charset="0"/>
                <a:cs typeface="Times New Roman" panose="02020603050405020304" pitchFamily="18" charset="0"/>
              </a:rPr>
              <a:t>; важно е да се уверите</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че съдържат елементите за: 1) подкрепа по време на личностното развитие; и 2)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дългосрочност</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на взаимоотношения.</a:t>
            </a:r>
          </a:p>
          <a:p>
            <a:pPr marL="0" marR="0" lvl="0" indent="0" algn="l" defTabSz="914400" rtl="0" eaLnBrk="1" fontAlgn="auto" latinLnBrk="0" hangingPunct="1">
              <a:lnSpc>
                <a:spcPct val="100000"/>
              </a:lnSpc>
              <a:spcBef>
                <a:spcPts val="0"/>
              </a:spcBef>
              <a:spcAft>
                <a:spcPts val="0"/>
              </a:spcAft>
              <a:buClrTx/>
              <a:buSzTx/>
              <a:buFontTx/>
              <a:buNone/>
              <a:tabLst/>
              <a:defRPr/>
            </a:pP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buFont typeface="Arial" panose="020B0604020202020204" pitchFamily="34" charset="0"/>
              <a:buNone/>
            </a:pPr>
            <a:r>
              <a:rPr lang="bg-BG" sz="1800" u="none" noProof="0" dirty="0"/>
              <a:t>Информация </a:t>
            </a:r>
            <a:r>
              <a:rPr lang="bg-BG" sz="1800" u="none" baseline="0" noProof="0" dirty="0"/>
              <a:t>за понятията:</a:t>
            </a:r>
            <a:endParaRPr lang="bg-BG" sz="1800" u="none" noProof="0" dirty="0"/>
          </a:p>
          <a:p>
            <a:pPr marL="171450" lvl="0" indent="-171450" algn="just">
              <a:buFont typeface="Arial" panose="020B0604020202020204" pitchFamily="34" charset="0"/>
              <a:buChar char="•"/>
            </a:pPr>
            <a:r>
              <a:rPr lang="bg-BG" sz="1200" b="1" kern="1200" noProof="0" dirty="0">
                <a:solidFill>
                  <a:schemeClr val="tx1"/>
                </a:solidFill>
                <a:effectLst/>
                <a:latin typeface="+mn-lt"/>
                <a:ea typeface="+mn-ea"/>
                <a:cs typeface="+mn-cs"/>
              </a:rPr>
              <a:t>Коучинг: </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Коучинг концепцията първоначално се е разбирала единствено като предоставяне на съвети. Тя постепенно се е развивала във времето, попадайки под влиянието на редица терапевтични и ориентирани към личностното развитие подходи. При еволюцията ѝ се наблюдава и тенденция на задълбочаване в същността на проблема и продължителност на процеса, за разлика от целево-ориентирания подход, търсещ незабавни резултати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Stober</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&amp; Grant, 2006 г.). От друга страна, коучингът се дефинира и като професионално партньорство между коуч и дадено лице, при което фокусът е върху откриването на правилната посока на житейско развитие. Коучингът се основава на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холистичен</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и базиран на действие подход, който насърчава процеса на постигане на цялостно разбиране за смисъла и целта на живота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Gilmore</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и колектив, 2012 г., стр. 1).</a:t>
            </a:r>
            <a:endParaRPr lang="bg-BG" sz="1200" kern="1200" noProof="0" dirty="0">
              <a:solidFill>
                <a:schemeClr val="tx1"/>
              </a:solidFill>
              <a:effectLst/>
              <a:latin typeface="+mn-lt"/>
              <a:ea typeface="+mn-ea"/>
              <a:cs typeface="+mn-cs"/>
            </a:endParaRPr>
          </a:p>
          <a:p>
            <a:pPr marL="171450" lvl="0" indent="-171450" algn="just">
              <a:buFont typeface="Arial" panose="020B0604020202020204" pitchFamily="34" charset="0"/>
              <a:buChar char="•"/>
            </a:pPr>
            <a:r>
              <a:rPr lang="bg-BG" sz="1200" b="1" kern="1200" noProof="0" dirty="0">
                <a:solidFill>
                  <a:schemeClr val="tx1"/>
                </a:solidFill>
                <a:effectLst/>
                <a:latin typeface="+mn-lt"/>
                <a:ea typeface="+mn-ea"/>
                <a:cs typeface="+mn-cs"/>
              </a:rPr>
              <a:t>Менторство</a:t>
            </a:r>
            <a:r>
              <a:rPr lang="bg-BG" sz="1200" kern="1200" noProof="0" dirty="0">
                <a:solidFill>
                  <a:schemeClr val="tx1"/>
                </a:solidFill>
                <a:effectLst/>
                <a:latin typeface="+mn-lt"/>
                <a:ea typeface="+mn-ea"/>
                <a:cs typeface="+mn-cs"/>
              </a:rPr>
              <a:t>: </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Традиционно, менторството се дефинира като взаимоотношения между по-възрастен и по-опитен наставник и по-млад и по-неопитен наставляван, с цел подпомагане и развитие на кариерата на наставлявания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Kram</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1985 г.)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Levinson</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Darrow</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Klein,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Levinson</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&amp; McKee, 1978 г.).</a:t>
            </a:r>
            <a:r>
              <a:rPr lang="bg-BG" sz="1200" kern="1200" noProof="0" dirty="0">
                <a:solidFill>
                  <a:schemeClr val="tx1"/>
                </a:solidFill>
                <a:effectLst/>
                <a:latin typeface="+mn-lt"/>
                <a:ea typeface="+mn-ea"/>
                <a:cs typeface="+mn-cs"/>
              </a:rPr>
              <a:t> </a:t>
            </a:r>
            <a:endParaRPr lang="bg-BG" sz="1200" b="0" kern="1200" noProof="0" dirty="0">
              <a:solidFill>
                <a:schemeClr val="tx1"/>
              </a:solidFill>
              <a:effectLst/>
              <a:latin typeface="+mn-lt"/>
              <a:ea typeface="+mn-ea"/>
              <a:cs typeface="+mn-cs"/>
            </a:endParaRPr>
          </a:p>
          <a:p>
            <a:pPr marL="171450" lvl="0" indent="-171450" algn="just">
              <a:buFont typeface="Arial" panose="020B0604020202020204" pitchFamily="34" charset="0"/>
              <a:buChar char="•"/>
            </a:pPr>
            <a:r>
              <a:rPr lang="bg-BG" sz="1200" b="1" kern="1200" noProof="0" dirty="0" err="1">
                <a:solidFill>
                  <a:schemeClr val="tx1"/>
                </a:solidFill>
                <a:effectLst/>
                <a:latin typeface="+mn-lt"/>
                <a:ea typeface="+mn-ea"/>
                <a:cs typeface="+mn-cs"/>
              </a:rPr>
              <a:t>Родителство</a:t>
            </a:r>
            <a:r>
              <a:rPr lang="bg-BG" sz="1200" kern="1200" noProof="0" dirty="0">
                <a:solidFill>
                  <a:schemeClr val="tx1"/>
                </a:solidFill>
                <a:effectLst/>
                <a:latin typeface="+mn-lt"/>
                <a:ea typeface="+mn-ea"/>
                <a:cs typeface="+mn-cs"/>
              </a:rPr>
              <a:t> </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или родителски стил е начинът, по който децата възприемат съвкупността от родителско поведение и използваните от тях житейски практики, за да оформят своя процес на развитие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Baumrind</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1991 г.). Състои се от две основни измерения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Stavrinides</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&amp;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Nikiforou</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2013 г., стр. 60), както следва:</a:t>
            </a:r>
          </a:p>
          <a:p>
            <a:pPr marL="628650" lvl="1" indent="-171450" algn="just">
              <a:buFont typeface="Arial" panose="020B0604020202020204" pitchFamily="34" charset="0"/>
              <a:buChar char="•"/>
            </a:pP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взискателност – описва очакванията на родителите по отношение на поведението и социализацията на децата им;</a:t>
            </a:r>
          </a:p>
          <a:p>
            <a:pPr marL="628650" lvl="1" indent="-171450" algn="just">
              <a:buFont typeface="Arial" panose="020B0604020202020204" pitchFamily="34" charset="0"/>
              <a:buChar char="•"/>
            </a:pP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отзивчивост – отнася се до общата склонност на родителите да предоставят на децата си топлина, позитивни нагласи и подкрепа.</a:t>
            </a:r>
            <a:endParaRPr lang="bg-BG" sz="1800"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22615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bg-BG" sz="1200" b="1" i="0" u="none" strike="noStrike" baseline="0" noProof="0" dirty="0">
              <a:latin typeface="+mn-lt"/>
            </a:endParaRPr>
          </a:p>
          <a:p>
            <a:pPr algn="just">
              <a:lnSpc>
                <a:spcPct val="150000"/>
              </a:lnSpc>
            </a:pPr>
            <a:r>
              <a:rPr lang="bg-BG" noProof="0" dirty="0">
                <a:latin typeface="+mn-lt"/>
              </a:rPr>
              <a:t>Преди да стартира обучението по същество, насърчете участниците да се представят накратко, за да се опознаят по-добре.</a:t>
            </a:r>
          </a:p>
          <a:p>
            <a:pPr marL="177245" indent="-177245" algn="just">
              <a:lnSpc>
                <a:spcPct val="150000"/>
              </a:lnSpc>
              <a:buFont typeface="Arial" panose="020B0604020202020204" pitchFamily="34" charset="0"/>
              <a:buChar char="•"/>
            </a:pPr>
            <a:r>
              <a:rPr lang="bg-BG" noProof="0" dirty="0">
                <a:latin typeface="+mn-lt"/>
              </a:rPr>
              <a:t>Помолете участниците да се представят накратко (какво работят, какъв опит имат</a:t>
            </a:r>
            <a:r>
              <a:rPr lang="bg-BG" baseline="0" noProof="0" dirty="0">
                <a:latin typeface="+mn-lt"/>
              </a:rPr>
              <a:t> с</a:t>
            </a:r>
            <a:r>
              <a:rPr lang="bg-BG" noProof="0" dirty="0">
                <a:latin typeface="+mn-lt"/>
              </a:rPr>
              <a:t> радикализацията, причина да участват в обучението за </a:t>
            </a:r>
            <a:r>
              <a:rPr lang="bg-BG" noProof="0" dirty="0" err="1">
                <a:latin typeface="+mn-lt"/>
              </a:rPr>
              <a:t>обучители</a:t>
            </a:r>
            <a:r>
              <a:rPr lang="bg-BG" baseline="0" noProof="0" dirty="0">
                <a:latin typeface="+mn-lt"/>
              </a:rPr>
              <a:t> и т.н.</a:t>
            </a:r>
            <a:r>
              <a:rPr lang="bg-BG" noProof="0" dirty="0">
                <a:latin typeface="+mn-lt"/>
              </a:rPr>
              <a:t>) </a:t>
            </a:r>
          </a:p>
          <a:p>
            <a:pPr marL="177245" indent="-177245" algn="just">
              <a:lnSpc>
                <a:spcPct val="150000"/>
              </a:lnSpc>
              <a:buFont typeface="Arial" panose="020B0604020202020204" pitchFamily="34" charset="0"/>
              <a:buChar char="•"/>
            </a:pPr>
            <a:r>
              <a:rPr lang="bg-BG" noProof="0" dirty="0">
                <a:latin typeface="+mn-lt"/>
              </a:rPr>
              <a:t>Насърчете ги да посочат какво биха искали да извлекат/получат от това обучение - кога обучението би било успешно според тях?</a:t>
            </a:r>
          </a:p>
          <a:p>
            <a:pPr marL="177245" indent="-177245" algn="just">
              <a:lnSpc>
                <a:spcPct val="150000"/>
              </a:lnSpc>
              <a:buFont typeface="Arial" panose="020B0604020202020204" pitchFamily="34" charset="0"/>
              <a:buChar char="•"/>
            </a:pPr>
            <a:r>
              <a:rPr lang="bg-BG" noProof="0" dirty="0">
                <a:latin typeface="+mn-lt"/>
              </a:rPr>
              <a:t>Комуникирайте дали предварителните им очаквания към обучението ще бъдат оправдани.</a:t>
            </a:r>
          </a:p>
          <a:p>
            <a:pPr marL="0" indent="0" algn="just">
              <a:lnSpc>
                <a:spcPct val="150000"/>
              </a:lnSpc>
              <a:buFont typeface="Arial" panose="020B0604020202020204" pitchFamily="34" charset="0"/>
              <a:buNone/>
            </a:pPr>
            <a:r>
              <a:rPr lang="bg-BG" noProof="0" dirty="0">
                <a:latin typeface="+mn-lt"/>
              </a:rPr>
              <a:t>---</a:t>
            </a:r>
          </a:p>
          <a:p>
            <a:pPr marL="0" indent="0" algn="just">
              <a:lnSpc>
                <a:spcPct val="150000"/>
              </a:lnSpc>
              <a:buFont typeface="Arial" panose="020B0604020202020204" pitchFamily="34" charset="0"/>
              <a:buNone/>
            </a:pPr>
            <a:r>
              <a:rPr lang="bg-BG" noProof="0" dirty="0">
                <a:latin typeface="+mn-lt"/>
              </a:rPr>
              <a:t>Цели на Обучението за </a:t>
            </a:r>
            <a:r>
              <a:rPr lang="bg-BG" noProof="0" dirty="0" err="1">
                <a:latin typeface="+mn-lt"/>
              </a:rPr>
              <a:t>обучители</a:t>
            </a:r>
            <a:r>
              <a:rPr lang="bg-BG" noProof="0" dirty="0">
                <a:latin typeface="+mn-lt"/>
              </a:rPr>
              <a:t> (ако вече не са били споменати от участниците):</a:t>
            </a:r>
          </a:p>
          <a:p>
            <a:pPr marL="177245" indent="-177245" algn="just" defTabSz="914400" rtl="0" eaLnBrk="1" latinLnBrk="0" hangingPunct="1">
              <a:lnSpc>
                <a:spcPct val="150000"/>
              </a:lnSpc>
              <a:buFont typeface="Arial" panose="020B0604020202020204" pitchFamily="34" charset="0"/>
              <a:buChar char="•"/>
            </a:pPr>
            <a:r>
              <a:rPr lang="bg-BG" sz="1200" kern="1200" noProof="0" dirty="0">
                <a:solidFill>
                  <a:schemeClr val="tx1"/>
                </a:solidFill>
                <a:latin typeface="+mn-lt"/>
                <a:ea typeface="+mn-ea"/>
                <a:cs typeface="+mn-cs"/>
              </a:rPr>
              <a:t>Запознаване с процеса на радикализация и ролята на 7 различни фактора в този процес.</a:t>
            </a:r>
          </a:p>
          <a:p>
            <a:pPr marL="177245" marR="0" lvl="0" indent="-177245"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latin typeface="+mn-lt"/>
                <a:ea typeface="+mn-ea"/>
                <a:cs typeface="+mn-cs"/>
              </a:rPr>
              <a:t>Запознаване с инструменти и практикуване на някои умения за справяне с тези фактори, допринасящи за радикализацията сред подрастващите (в </a:t>
            </a:r>
            <a:r>
              <a:rPr lang="bg-BG" noProof="0" dirty="0">
                <a:latin typeface="+mn-lt"/>
              </a:rPr>
              <a:t>Обучението за </a:t>
            </a:r>
            <a:r>
              <a:rPr lang="bg-BG" noProof="0" dirty="0" err="1">
                <a:latin typeface="+mn-lt"/>
              </a:rPr>
              <a:t>обучители</a:t>
            </a:r>
            <a:r>
              <a:rPr lang="bg-BG" noProof="0" dirty="0">
                <a:latin typeface="+mn-lt"/>
              </a:rPr>
              <a:t> тези практики са представени</a:t>
            </a:r>
            <a:r>
              <a:rPr lang="bg-BG" sz="1200" kern="1200" noProof="0" dirty="0">
                <a:solidFill>
                  <a:schemeClr val="tx1"/>
                </a:solidFill>
                <a:latin typeface="+mn-lt"/>
                <a:ea typeface="+mn-ea"/>
                <a:cs typeface="+mn-cs"/>
              </a:rPr>
              <a:t> като примери, а в отделните обучения - в повече детайли)</a:t>
            </a:r>
          </a:p>
          <a:p>
            <a:pPr marL="177245" indent="-177245" algn="just" defTabSz="914400" rtl="0" eaLnBrk="1" latinLnBrk="0" hangingPunct="1">
              <a:lnSpc>
                <a:spcPct val="150000"/>
              </a:lnSpc>
              <a:buFont typeface="Arial" panose="020B0604020202020204" pitchFamily="34" charset="0"/>
              <a:buChar char="•"/>
            </a:pPr>
            <a:r>
              <a:rPr lang="bg-BG" sz="1200" kern="1200" noProof="0" dirty="0">
                <a:solidFill>
                  <a:schemeClr val="tx1"/>
                </a:solidFill>
                <a:latin typeface="+mn-lt"/>
                <a:ea typeface="+mn-ea"/>
                <a:cs typeface="+mn-cs"/>
              </a:rPr>
              <a:t>Участниците използват собствената си експертиза, за да се учат един от друг</a:t>
            </a:r>
          </a:p>
          <a:p>
            <a:pPr marL="177245" marR="0" lvl="0" indent="-177245"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latin typeface="+mn-lt"/>
                <a:ea typeface="+mn-ea"/>
                <a:cs typeface="+mn-cs"/>
              </a:rPr>
              <a:t>Запознаване на участниците с курс „</a:t>
            </a:r>
            <a:r>
              <a:rPr lang="bg-BG" noProof="0" dirty="0">
                <a:latin typeface="+mn-lt"/>
              </a:rPr>
              <a:t>Обучение за </a:t>
            </a:r>
            <a:r>
              <a:rPr lang="bg-BG" noProof="0" dirty="0" err="1">
                <a:latin typeface="+mn-lt"/>
              </a:rPr>
              <a:t>обучители</a:t>
            </a:r>
            <a:r>
              <a:rPr lang="bg-BG" sz="1200" kern="1200" noProof="0" dirty="0">
                <a:solidFill>
                  <a:schemeClr val="tx1"/>
                </a:solidFill>
                <a:latin typeface="+mn-lt"/>
                <a:ea typeface="+mn-ea"/>
                <a:cs typeface="+mn-cs"/>
              </a:rPr>
              <a:t>“ и със седемте отделни тематични обучения (наричани още експериментални лаборатории), разработени по проект ARMOUR. Изграждане на разбиране как са изградени и структурирани тези обучения, така че самите участници да могат да ги провеждат в последствие</a:t>
            </a:r>
          </a:p>
          <a:p>
            <a:pPr marL="177245" marR="0" lvl="0" indent="-177245"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latin typeface="+mn-lt"/>
                <a:ea typeface="+mn-ea"/>
                <a:cs typeface="+mn-cs"/>
              </a:rPr>
              <a:t>Запознаване на участниците с добри практики в областта на превенция на радикализацията (темата се разглежда в Ден #3 от курса „</a:t>
            </a:r>
            <a:r>
              <a:rPr lang="bg-BG" noProof="0" dirty="0">
                <a:latin typeface="+mn-lt"/>
              </a:rPr>
              <a:t>Обучение за </a:t>
            </a:r>
            <a:r>
              <a:rPr lang="bg-BG" noProof="0" dirty="0" err="1">
                <a:latin typeface="+mn-lt"/>
              </a:rPr>
              <a:t>обучители</a:t>
            </a:r>
            <a:r>
              <a:rPr lang="bg-BG" sz="1200" kern="1200" noProof="0" dirty="0">
                <a:solidFill>
                  <a:schemeClr val="tx1"/>
                </a:solidFill>
                <a:latin typeface="+mn-lt"/>
                <a:ea typeface="+mn-ea"/>
                <a:cs typeface="+mn-cs"/>
              </a:rPr>
              <a:t>“)</a:t>
            </a:r>
          </a:p>
          <a:p>
            <a:pPr marL="0" indent="0" algn="just">
              <a:buFontTx/>
              <a:buNone/>
            </a:pPr>
            <a:r>
              <a:rPr lang="bg-BG" sz="1200" noProof="0" dirty="0">
                <a:latin typeface="+mn-lt"/>
              </a:rPr>
              <a:t>---</a:t>
            </a:r>
          </a:p>
          <a:p>
            <a:pPr marL="0" indent="0" algn="just">
              <a:buFontTx/>
              <a:buNone/>
            </a:pPr>
            <a:r>
              <a:rPr lang="bg-BG" sz="1200" noProof="0" dirty="0">
                <a:latin typeface="+mn-lt"/>
              </a:rPr>
              <a:t>Курсът „Обучение за </a:t>
            </a:r>
            <a:r>
              <a:rPr lang="bg-BG" sz="1200" noProof="0" dirty="0" err="1">
                <a:latin typeface="+mn-lt"/>
              </a:rPr>
              <a:t>обучители</a:t>
            </a:r>
            <a:r>
              <a:rPr lang="bg-BG" sz="1200" noProof="0" dirty="0">
                <a:latin typeface="+mn-lt"/>
              </a:rPr>
              <a:t>“ е допълнен от онлайн обучение, достъпно на адрес: www.traininghermes.eu  </a:t>
            </a:r>
          </a:p>
          <a:p>
            <a:pPr marL="0" indent="0" algn="just">
              <a:lnSpc>
                <a:spcPct val="150000"/>
              </a:lnSpc>
              <a:buFont typeface="Arial" panose="020B0604020202020204" pitchFamily="34" charset="0"/>
              <a:buNone/>
            </a:pPr>
            <a:r>
              <a:rPr lang="bg-BG" noProof="0" dirty="0">
                <a:latin typeface="+mn-lt"/>
              </a:rPr>
              <a:t>---</a:t>
            </a:r>
          </a:p>
          <a:p>
            <a:pPr marL="0" indent="0" algn="just">
              <a:lnSpc>
                <a:spcPct val="150000"/>
              </a:lnSpc>
              <a:buFont typeface="Arial" panose="020B0604020202020204" pitchFamily="34" charset="0"/>
              <a:buNone/>
            </a:pPr>
            <a:r>
              <a:rPr lang="bg-BG" noProof="0" dirty="0">
                <a:latin typeface="+mn-lt"/>
              </a:rPr>
              <a:t>На този етап е важно обучаващият да създаде връзка с участниците и да ги предразположи да се чувстват комфортно.</a:t>
            </a:r>
            <a:endParaRPr lang="bg-BG" sz="1800" noProof="0" dirty="0">
              <a:latin typeface="+mn-lt"/>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#19)</a:t>
            </a:r>
          </a:p>
          <a:p>
            <a:pPr algn="just">
              <a:lnSpc>
                <a:spcPct val="107000"/>
              </a:lnSpc>
              <a:spcAft>
                <a:spcPts val="600"/>
              </a:spcAft>
            </a:pPr>
            <a:endParaRPr lang="bg-BG" sz="1200" b="0" i="0" u="none" strike="noStrike" baseline="0" noProof="0" dirty="0">
              <a:latin typeface="Calibri" panose="020F0502020204030204" pitchFamily="34" charset="0"/>
            </a:endParaRPr>
          </a:p>
          <a:p>
            <a:pPr algn="just">
              <a:lnSpc>
                <a:spcPct val="107000"/>
              </a:lnSpc>
              <a:spcAft>
                <a:spcPts val="600"/>
              </a:spcAft>
            </a:pPr>
            <a:r>
              <a:rPr lang="bg-BG" sz="1200" b="0" i="0" u="none" strike="noStrike" baseline="0" noProof="0" dirty="0">
                <a:latin typeface="Calibri" panose="020F0502020204030204" pitchFamily="34" charset="0"/>
              </a:rPr>
              <a:t>Развитието на детето започва с раждането и завършва с юношеството. През това време настъпват биологични, социални, емоционални, когнитивни и психологически промени. Във всяка фаза, детето се сблъсква основно с едно от тези предизвикателства и трябва да го преодолее. Извървявайки пътя от детството към зрелостта, подрастващите формират своята идентичност.</a:t>
            </a:r>
          </a:p>
          <a:p>
            <a:pPr algn="just">
              <a:lnSpc>
                <a:spcPct val="107000"/>
              </a:lnSpc>
              <a:spcAft>
                <a:spcPts val="600"/>
              </a:spcAft>
            </a:pPr>
            <a:r>
              <a:rPr lang="bg-BG" sz="1200" b="0" i="0" u="none" strike="noStrike" baseline="0" noProof="0" dirty="0">
                <a:latin typeface="Calibri" panose="020F0502020204030204" pitchFamily="34" charset="0"/>
              </a:rPr>
              <a:t>---</a:t>
            </a:r>
          </a:p>
          <a:p>
            <a:pPr algn="just">
              <a:lnSpc>
                <a:spcPct val="107000"/>
              </a:lnSpc>
              <a:spcAft>
                <a:spcPts val="600"/>
              </a:spcAft>
            </a:pPr>
            <a:r>
              <a:rPr lang="bg-BG" sz="1200" b="1" i="0" u="none" strike="noStrike" baseline="0" noProof="0" dirty="0">
                <a:latin typeface="Calibri" panose="020F0502020204030204" pitchFamily="34" charset="0"/>
              </a:rPr>
              <a:t>Обща информация по темата:</a:t>
            </a:r>
          </a:p>
          <a:p>
            <a:pPr algn="just">
              <a:lnSpc>
                <a:spcPct val="107000"/>
              </a:lnSpc>
              <a:spcAft>
                <a:spcPts val="600"/>
              </a:spcAft>
            </a:pPr>
            <a:r>
              <a:rPr lang="bg-BG" sz="1800" b="0" i="0" u="none" strike="noStrike" baseline="0" noProof="0" dirty="0">
                <a:effectLst/>
                <a:latin typeface="Calibri" panose="020F0502020204030204" pitchFamily="34" charset="0"/>
                <a:ea typeface="Calibri" panose="020F0502020204030204" pitchFamily="34" charset="0"/>
                <a:cs typeface="Times New Roman" panose="02020603050405020304" pitchFamily="18" charset="0"/>
              </a:rPr>
              <a:t>Юношеството е най-предизвикателният етап от живота както за самите подрастващи, така и за родителите, поради факта, че се счита за преходна фаза между детството и зрелостта. По време на юношеството, подрастващите преминават през множество промени - от биологични до социални, емоционални, психологически и когнитивни, развивайки собствената си идентичност и борейки се да намерят своето място в обществото. </a:t>
            </a:r>
          </a:p>
          <a:p>
            <a:pPr algn="just">
              <a:lnSpc>
                <a:spcPct val="107000"/>
              </a:lnSpc>
              <a:spcAft>
                <a:spcPts val="600"/>
              </a:spcAft>
            </a:pPr>
            <a:r>
              <a:rPr lang="bg-BG" sz="1800" b="0" i="0" u="none" strike="noStrike" baseline="0" noProof="0" dirty="0">
                <a:effectLst/>
                <a:latin typeface="Calibri" panose="020F0502020204030204" pitchFamily="34" charset="0"/>
                <a:ea typeface="Calibri" panose="020F0502020204030204" pitchFamily="34" charset="0"/>
                <a:cs typeface="Times New Roman" panose="02020603050405020304" pitchFamily="18" charset="0"/>
              </a:rPr>
              <a:t>Юношеството е периодът, в който подрастващите започват да спорят с родителите си, когато са на мнение, различно от тяхното, стремят се да се дистанцират от тях и в същото време да се присъединят към различни групи от техни връстници и равни. </a:t>
            </a:r>
          </a:p>
          <a:p>
            <a:pPr algn="just">
              <a:lnSpc>
                <a:spcPct val="107000"/>
              </a:lnSpc>
              <a:spcAft>
                <a:spcPts val="600"/>
              </a:spcAft>
            </a:pPr>
            <a:r>
              <a:rPr lang="bg-BG" sz="1800" b="0" i="0" u="none" strike="noStrike" baseline="0" noProof="0" dirty="0">
                <a:effectLst/>
                <a:latin typeface="Calibri" panose="020F0502020204030204" pitchFamily="34" charset="0"/>
                <a:ea typeface="Calibri" panose="020F0502020204030204" pitchFamily="34" charset="0"/>
                <a:cs typeface="Times New Roman" panose="02020603050405020304" pitchFamily="18" charset="0"/>
              </a:rPr>
              <a:t>Основната цел е да се идентифицират правилните механизми и ефективните стратегии за подхождане към отношенията деца-родители, за да се избегне преминаването на подрастващите в жертви на поляризация и радикализация, подтикнати от обтегнати взаимоотношения с родителите им. Обосновката за използване на упражнения за коучинг и </a:t>
            </a:r>
            <a:r>
              <a:rPr lang="bg-BG" sz="1800" b="0" i="0" u="none" strike="noStrike" baseline="0" noProof="0" dirty="0" err="1">
                <a:effectLst/>
                <a:latin typeface="Calibri" panose="020F0502020204030204" pitchFamily="34" charset="0"/>
                <a:ea typeface="Calibri" panose="020F0502020204030204" pitchFamily="34" charset="0"/>
                <a:cs typeface="Times New Roman" panose="02020603050405020304" pitchFamily="18" charset="0"/>
              </a:rPr>
              <a:t>родителство</a:t>
            </a:r>
            <a:r>
              <a:rPr lang="bg-BG" sz="1800" b="0" i="0" u="none" strike="noStrike" baseline="0" noProof="0" dirty="0">
                <a:effectLst/>
                <a:latin typeface="Calibri" panose="020F0502020204030204" pitchFamily="34" charset="0"/>
                <a:ea typeface="Calibri" panose="020F0502020204030204" pitchFamily="34" charset="0"/>
                <a:cs typeface="Times New Roman" panose="02020603050405020304" pitchFamily="18" charset="0"/>
              </a:rPr>
              <a:t> е мотивирана от необходимостта за трайно адаптиране на стила на </a:t>
            </a:r>
            <a:r>
              <a:rPr lang="bg-BG" sz="1800" b="0" i="0" u="none" strike="noStrike" baseline="0" noProof="0" dirty="0" err="1">
                <a:effectLst/>
                <a:latin typeface="Calibri" panose="020F0502020204030204" pitchFamily="34" charset="0"/>
                <a:ea typeface="Calibri" panose="020F0502020204030204" pitchFamily="34" charset="0"/>
                <a:cs typeface="Times New Roman" panose="02020603050405020304" pitchFamily="18" charset="0"/>
              </a:rPr>
              <a:t>родителство</a:t>
            </a:r>
            <a:r>
              <a:rPr lang="bg-BG" sz="1800" b="0" i="0" u="none" strike="noStrike" baseline="0" noProof="0" dirty="0">
                <a:effectLst/>
                <a:latin typeface="Calibri" panose="020F0502020204030204" pitchFamily="34" charset="0"/>
                <a:ea typeface="Calibri" panose="020F0502020204030204" pitchFamily="34" charset="0"/>
                <a:cs typeface="Times New Roman" panose="02020603050405020304" pitchFamily="18" charset="0"/>
              </a:rPr>
              <a:t> към нуждите и очакванията на подрастващите, които преминават през непрекъснати промени, породени от всякакви обществени развития (например, достъп до информация, твърде много информация, фалшиви новини и т.н.). Освен това стратегиите за преподаване и </a:t>
            </a:r>
            <a:r>
              <a:rPr lang="bg-BG" sz="1800" b="0" i="0" u="none" strike="noStrike" baseline="0" noProof="0" dirty="0" err="1">
                <a:effectLst/>
                <a:latin typeface="Calibri" panose="020F0502020204030204" pitchFamily="34" charset="0"/>
                <a:ea typeface="Calibri" panose="020F0502020204030204" pitchFamily="34" charset="0"/>
                <a:cs typeface="Times New Roman" panose="02020603050405020304" pitchFamily="18" charset="0"/>
              </a:rPr>
              <a:t>родителство</a:t>
            </a:r>
            <a:r>
              <a:rPr lang="bg-BG" sz="1800" b="0" i="0" u="none" strike="noStrike" baseline="0" noProof="0" dirty="0">
                <a:effectLst/>
                <a:latin typeface="Calibri" panose="020F0502020204030204" pitchFamily="34" charset="0"/>
                <a:ea typeface="Calibri" panose="020F0502020204030204" pitchFamily="34" charset="0"/>
                <a:cs typeface="Times New Roman" panose="02020603050405020304" pitchFamily="18" charset="0"/>
              </a:rPr>
              <a:t> позволяват на родителите да разберат по-добре поведението, решенията и реакциите на децата си. Така родителите биха имали възможността да попречат на подрастващите да станат активна част от процеса на радикализация/поляризация, като следствие от различни неидентифицирани или третирани погрешно социални проблеми.</a:t>
            </a:r>
            <a:endParaRPr lang="bg-BG" sz="1200" b="0" i="0" u="none" strike="noStrike" baseline="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196820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800" b="1" i="0" u="none" strike="noStrike" baseline="0" noProof="0" dirty="0">
                <a:latin typeface="+mn-lt"/>
              </a:rPr>
              <a:t>Инструкции/бележки (слайд #20)</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bg-BG" sz="1800" b="1" i="0" u="none" strike="noStrike" baseline="0" noProof="0" dirty="0">
              <a:latin typeface="Verdana" panose="020B0604030504040204" pitchFamily="34" charset="0"/>
            </a:endParaRPr>
          </a:p>
          <a:p>
            <a:pPr algn="just">
              <a:lnSpc>
                <a:spcPct val="107000"/>
              </a:lnSpc>
              <a:spcAft>
                <a:spcPts val="600"/>
              </a:spcAft>
            </a:pPr>
            <a:r>
              <a:rPr lang="bg-BG" sz="1800" b="0" i="0" u="none" strike="noStrike" baseline="0" noProof="0" dirty="0">
                <a:latin typeface="Calibri" panose="020F0502020204030204" pitchFamily="34" charset="0"/>
              </a:rPr>
              <a:t>Начинът, по който подрастващите биват ръководени и напътствани по време на социализацията си, може да им помогне да се превърнат в балансирани и зрели млади възрастни. Възможно е също така по време на това пътуване към зрелостта да се появят и развият провокатори на радикализацията. Въпросите, които хората обикновено си задават през този период, са:</a:t>
            </a:r>
          </a:p>
          <a:p>
            <a:pPr marL="285750" marR="0" lvl="0" indent="-285750" algn="just"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bg-BG" sz="1800" b="0" i="0" u="none" strike="noStrike" baseline="0" noProof="0" dirty="0">
                <a:latin typeface="Calibri" panose="020F0502020204030204" pitchFamily="34" charset="0"/>
              </a:rPr>
              <a:t>Кой съм аз? Къде принадлежа?</a:t>
            </a:r>
          </a:p>
          <a:p>
            <a:pPr marL="285750" marR="0" lvl="0" indent="-285750" algn="just"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bg-BG" sz="1800" b="0" i="0" u="none" strike="noStrike" baseline="0" noProof="0" dirty="0">
                <a:latin typeface="Calibri" panose="020F0502020204030204" pitchFamily="34" charset="0"/>
              </a:rPr>
              <a:t>Каква е моята роля на тази земя?</a:t>
            </a:r>
          </a:p>
          <a:p>
            <a:pPr marL="285750" marR="0" lvl="0" indent="-285750" algn="just"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bg-BG" sz="1800" b="0" i="0" u="none" strike="noStrike" baseline="0" noProof="0" dirty="0">
                <a:latin typeface="Calibri" panose="020F0502020204030204" pitchFamily="34" charset="0"/>
              </a:rPr>
              <a:t>С какво мога да съм полезен и как мога да дам своя принос?</a:t>
            </a:r>
          </a:p>
          <a:p>
            <a:pPr marL="285750" marR="0" lvl="0" indent="-285750" algn="just"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bg-BG" sz="1800" b="0" i="0" u="none" strike="noStrike" baseline="0" noProof="0" dirty="0">
                <a:latin typeface="Calibri" panose="020F0502020204030204" pitchFamily="34" charset="0"/>
              </a:rPr>
              <a:t>Достатъчно добър ли съм?</a:t>
            </a:r>
          </a:p>
          <a:p>
            <a:pPr marL="285750" marR="0" lvl="0" indent="-285750" algn="just"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bg-BG" sz="1800" b="0" i="0" u="none" strike="noStrike" baseline="0" noProof="0" dirty="0">
                <a:latin typeface="Calibri" panose="020F0502020204030204" pitchFamily="34" charset="0"/>
              </a:rPr>
              <a:t>Как ме виждат другите?</a:t>
            </a:r>
          </a:p>
          <a:p>
            <a:pPr marL="285750" marR="0" lvl="0" indent="-285750" algn="just"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bg-BG" sz="1800" b="0" i="0" u="none" strike="noStrike" baseline="0" noProof="0" dirty="0">
                <a:latin typeface="Calibri" panose="020F0502020204030204" pitchFamily="34" charset="0"/>
              </a:rPr>
              <a:t>Как мога да се справя с несгодите?</a:t>
            </a:r>
          </a:p>
          <a:p>
            <a:pPr algn="just">
              <a:lnSpc>
                <a:spcPct val="107000"/>
              </a:lnSpc>
              <a:spcAft>
                <a:spcPts val="600"/>
              </a:spcAft>
            </a:pPr>
            <a:r>
              <a:rPr lang="bg-BG" sz="1800" b="0" noProof="0" dirty="0">
                <a:effectLst/>
                <a:latin typeface="Calibri" panose="020F0502020204030204" pitchFamily="34" charset="0"/>
                <a:ea typeface="Calibri" panose="020F0502020204030204" pitchFamily="34" charset="0"/>
                <a:cs typeface="Times New Roman" panose="02020603050405020304" pitchFamily="18" charset="0"/>
              </a:rPr>
              <a:t>@Обучаващ:</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Пояснете причината, поради която коучингът и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родителството</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се считат важни за превенцията на радикализацията. </a:t>
            </a:r>
          </a:p>
          <a:p>
            <a:pPr algn="just">
              <a:lnSpc>
                <a:spcPct val="107000"/>
              </a:lnSpc>
              <a:spcAft>
                <a:spcPts val="600"/>
              </a:spcAft>
            </a:pP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600"/>
              </a:spcAft>
            </a:pPr>
            <a:r>
              <a:rPr lang="bg-BG" sz="1800" b="1" noProof="0" dirty="0">
                <a:effectLst/>
                <a:latin typeface="Calibri" panose="020F0502020204030204" pitchFamily="34" charset="0"/>
                <a:ea typeface="Calibri" panose="020F0502020204030204" pitchFamily="34" charset="0"/>
                <a:cs typeface="Times New Roman" panose="02020603050405020304" pitchFamily="18" charset="0"/>
              </a:rPr>
              <a:t>Обща информация:</a:t>
            </a:r>
          </a:p>
          <a:p>
            <a:pPr marL="0" marR="0" lvl="0" indent="0" algn="just" defTabSz="914400" rtl="0" eaLnBrk="1" fontAlgn="auto" latinLnBrk="0" hangingPunct="1">
              <a:lnSpc>
                <a:spcPct val="107000"/>
              </a:lnSpc>
              <a:spcBef>
                <a:spcPts val="0"/>
              </a:spcBef>
              <a:spcAft>
                <a:spcPts val="600"/>
              </a:spcAft>
              <a:buClrTx/>
              <a:buSzTx/>
              <a:buFontTx/>
              <a:buNone/>
              <a:tabLst/>
              <a:defRPr/>
            </a:pPr>
            <a:r>
              <a:rPr lang="bg-BG" sz="1800" b="0" i="0" u="none" strike="noStrike" baseline="0" noProof="0" dirty="0">
                <a:latin typeface="Calibri" panose="020F0502020204030204" pitchFamily="34" charset="0"/>
              </a:rPr>
              <a:t>Процесът на радикализация често е провокиран </a:t>
            </a:r>
            <a:r>
              <a:rPr lang="bg-BG" sz="1200" kern="1200" noProof="0" dirty="0">
                <a:solidFill>
                  <a:schemeClr val="tx1"/>
                </a:solidFill>
                <a:effectLst/>
                <a:latin typeface="+mn-lt"/>
                <a:ea typeface="+mn-ea"/>
                <a:cs typeface="+mn-cs"/>
              </a:rPr>
              <a:t>от </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„търсене на идентичност, допринасяща за чувството на принадлежност, себестойност и цел“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Dalgaard-Nielsen</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2008 г.), личностно удовлетворение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Silverman</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2017 г.), липса на самочувствие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Borum</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&amp;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Fein</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2017 г.)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Chassman</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2016 г.)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Christmann</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2012 г.)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Dawson</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2017 г.)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Lindekilde</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2016 г.)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Senzai</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2015 г.), разочарование и обида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Larry</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E.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Beutler</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2007 г.).</a:t>
            </a:r>
            <a:endParaRPr lang="bg-BG" sz="1800" b="0" i="0" u="none" strike="noStrike" baseline="0" noProof="0" dirty="0">
              <a:effectLst/>
              <a:latin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800" u="none" noProof="0" dirty="0">
                <a:effectLst/>
                <a:latin typeface="Calibri" panose="020F0502020204030204" pitchFamily="34" charset="0"/>
                <a:ea typeface="Calibri" panose="020F0502020204030204" pitchFamily="34" charset="0"/>
                <a:cs typeface="Times New Roman" panose="02020603050405020304" pitchFamily="18" charset="0"/>
              </a:rPr>
              <a:t>Техники на коучинг и </a:t>
            </a:r>
            <a:r>
              <a:rPr lang="bg-BG" sz="1800" u="none" noProof="0" dirty="0" err="1">
                <a:effectLst/>
                <a:latin typeface="Calibri" panose="020F0502020204030204" pitchFamily="34" charset="0"/>
                <a:ea typeface="Calibri" panose="020F0502020204030204" pitchFamily="34" charset="0"/>
                <a:cs typeface="Times New Roman" panose="02020603050405020304" pitchFamily="18" charset="0"/>
              </a:rPr>
              <a:t>родителство</a:t>
            </a:r>
            <a:r>
              <a:rPr lang="bg-BG" sz="1800" u="none" noProof="0" dirty="0">
                <a:effectLst/>
                <a:latin typeface="Calibri" panose="020F0502020204030204" pitchFamily="34" charset="0"/>
                <a:ea typeface="Calibri" panose="020F0502020204030204" pitchFamily="34" charset="0"/>
                <a:cs typeface="Times New Roman" panose="02020603050405020304" pitchFamily="18" charset="0"/>
              </a:rPr>
              <a:t> </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имат за цел да при</a:t>
            </a:r>
            <a:r>
              <a:rPr lang="bg-BG" sz="1200" kern="1200" noProof="0" dirty="0">
                <a:solidFill>
                  <a:schemeClr val="tx1"/>
                </a:solidFill>
                <a:effectLst/>
                <a:latin typeface="+mn-lt"/>
                <a:ea typeface="+mn-ea"/>
                <a:cs typeface="+mn-cs"/>
              </a:rPr>
              <a:t>учат професионалистите на</a:t>
            </a:r>
            <a:r>
              <a:rPr lang="bg-BG" sz="1200" kern="1200" baseline="0" noProof="0" dirty="0">
                <a:solidFill>
                  <a:schemeClr val="tx1"/>
                </a:solidFill>
                <a:effectLst/>
                <a:latin typeface="+mn-lt"/>
                <a:ea typeface="+mn-ea"/>
                <a:cs typeface="+mn-cs"/>
              </a:rPr>
              <a:t> първа линия и родителите</a:t>
            </a:r>
            <a:r>
              <a:rPr lang="bg-BG" sz="1200" kern="1200" noProof="0" dirty="0">
                <a:solidFill>
                  <a:schemeClr val="tx1"/>
                </a:solidFill>
                <a:effectLst/>
                <a:latin typeface="+mn-lt"/>
                <a:ea typeface="+mn-ea"/>
                <a:cs typeface="+mn-cs"/>
              </a:rPr>
              <a:t> да ги разбират, да ги използват и правилно да ги интегрират в ежедневните си взаимоотношения с млади хора, уязвими към радикализация и насилие. Това са тези стратегии и техники, които дават възможност на авторитетните личности в живота на подрастващите (наставници, родители, преподаватели и др.) ефективно да развият ефикасни стратегии и методи за подход към взаимоотношенията по направленията ментор-наставляван, треньор-ученик, дете-родител и т.н.; по този начин ще подпомогнат подрастващите да не се поддадат на процесите на поляризация и радикализация.</a:t>
            </a:r>
            <a:endParaRPr lang="bg-BG" sz="1800" b="0" i="0" u="none" strike="noStrike" baseline="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136022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800" b="1" i="0" u="none" strike="noStrike" baseline="0" noProof="0" dirty="0">
                <a:latin typeface="+mn-lt"/>
              </a:rPr>
              <a:t>Инструкции/бележки (слайд #21)</a:t>
            </a:r>
          </a:p>
          <a:p>
            <a:pPr marL="0" marR="0" lvl="0" indent="0" algn="l" defTabSz="914400" rtl="0" eaLnBrk="1" fontAlgn="auto" latinLnBrk="0" hangingPunct="1">
              <a:lnSpc>
                <a:spcPct val="150000"/>
              </a:lnSpc>
              <a:spcBef>
                <a:spcPts val="0"/>
              </a:spcBef>
              <a:spcAft>
                <a:spcPts val="0"/>
              </a:spcAft>
              <a:buClrTx/>
              <a:buSzTx/>
              <a:buFontTx/>
              <a:buNone/>
              <a:tabLst/>
              <a:defRPr/>
            </a:pPr>
            <a:endParaRPr lang="bg-BG" sz="1800" b="1" i="0" u="none" strike="noStrike" baseline="0" noProof="0" dirty="0">
              <a:latin typeface="Verdana" panose="020B0604030504040204" pitchFamily="34"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bg-BG" sz="1800" b="0" i="0" u="none" strike="noStrike" baseline="0" noProof="0" dirty="0">
                <a:latin typeface="Verdana" panose="020B0604030504040204" pitchFamily="34" charset="0"/>
              </a:rPr>
              <a:t>Основните цели, които коуч и родители имат на този етап от развитието на подрастващите, са да направят възможно формирането на положителна идентичност у младежите, да предлагат позитивна подкрепа и да стимулират личностното им израстване.</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bg-BG" sz="1800" b="0" i="0" u="none" strike="noStrike" baseline="0" noProof="0" dirty="0">
                <a:latin typeface="Verdana" panose="020B0604030504040204" pitchFamily="34" charset="0"/>
              </a:rPr>
              <a:t>Основните умения, върху които подрастващите трябва да се фокусират по време на процеса на емоционалното и поведенческото си развитие, при който родителите и ментор/коуч играят важна роля, са: </a:t>
            </a:r>
            <a:r>
              <a:rPr lang="bg-BG" sz="1800" b="1" i="0" u="none" strike="noStrike" baseline="0" noProof="0" dirty="0">
                <a:latin typeface="Verdana" panose="020B0604030504040204" pitchFamily="34" charset="0"/>
              </a:rPr>
              <a:t>разпознаване и управление на емоции, развиване на емпатия</a:t>
            </a:r>
            <a:r>
              <a:rPr lang="bg-BG" sz="1800" b="0" i="0" u="none" strike="noStrike" baseline="0" noProof="0" dirty="0">
                <a:latin typeface="Verdana" panose="020B0604030504040204" pitchFamily="34" charset="0"/>
              </a:rPr>
              <a:t>, </a:t>
            </a:r>
            <a:r>
              <a:rPr lang="bg-BG" sz="1800" b="1" i="0" u="none" strike="noStrike" baseline="0" noProof="0" dirty="0">
                <a:latin typeface="Verdana" panose="020B0604030504040204" pitchFamily="34" charset="0"/>
              </a:rPr>
              <a:t>развиване на умения за работа в екип</a:t>
            </a:r>
            <a:r>
              <a:rPr lang="bg-BG" sz="1800" b="0" i="0" u="none" strike="noStrike" baseline="0" noProof="0" dirty="0">
                <a:latin typeface="Verdana" panose="020B0604030504040204" pitchFamily="34" charset="0"/>
              </a:rPr>
              <a:t> и </a:t>
            </a:r>
            <a:r>
              <a:rPr lang="bg-BG" sz="1800" b="1" i="0" u="none" strike="noStrike" baseline="0" noProof="0" dirty="0">
                <a:latin typeface="Verdana" panose="020B0604030504040204" pitchFamily="34" charset="0"/>
              </a:rPr>
              <a:t>разпознаване, избягване и </a:t>
            </a:r>
            <a:r>
              <a:rPr lang="bg-BG" sz="1200" b="1" kern="1200" noProof="0" dirty="0">
                <a:solidFill>
                  <a:schemeClr val="tx1"/>
                </a:solidFill>
                <a:effectLst/>
                <a:latin typeface="+mn-lt"/>
                <a:ea typeface="+mn-ea"/>
                <a:cs typeface="+mn-cs"/>
              </a:rPr>
              <a:t>спиране на </a:t>
            </a:r>
            <a:r>
              <a:rPr lang="bg-BG" sz="1200" b="1" kern="1200" noProof="0" dirty="0" err="1">
                <a:solidFill>
                  <a:schemeClr val="tx1"/>
                </a:solidFill>
                <a:effectLst/>
                <a:latin typeface="+mn-lt"/>
                <a:ea typeface="+mn-ea"/>
                <a:cs typeface="+mn-cs"/>
              </a:rPr>
              <a:t>стереотипизирането</a:t>
            </a:r>
            <a:r>
              <a:rPr lang="bg-BG" sz="1200" b="1" kern="1200" noProof="0" dirty="0">
                <a:solidFill>
                  <a:schemeClr val="tx1"/>
                </a:solidFill>
                <a:effectLst/>
                <a:latin typeface="+mn-lt"/>
                <a:ea typeface="+mn-ea"/>
                <a:cs typeface="+mn-cs"/>
              </a:rPr>
              <a:t> и дискриминирането на други хора.</a:t>
            </a:r>
          </a:p>
          <a:p>
            <a:pPr algn="just">
              <a:lnSpc>
                <a:spcPct val="107000"/>
              </a:lnSpc>
              <a:spcAft>
                <a:spcPts val="600"/>
              </a:spcAft>
            </a:pPr>
            <a:r>
              <a:rPr lang="bg-BG" sz="1800" b="0" i="0" u="none" strike="noStrike" baseline="0" noProof="0" dirty="0">
                <a:effectLst/>
                <a:latin typeface="Calibri" panose="020F0502020204030204" pitchFamily="34" charset="0"/>
                <a:ea typeface="Calibri" panose="020F0502020204030204" pitchFamily="34" charset="0"/>
                <a:cs typeface="Times New Roman" panose="02020603050405020304" pitchFamily="18" charset="0"/>
              </a:rPr>
              <a:t>Коучингът и </a:t>
            </a:r>
            <a:r>
              <a:rPr lang="bg-BG" sz="1800" b="0" i="0" u="none" strike="noStrike" baseline="0" noProof="0" dirty="0" err="1">
                <a:effectLst/>
                <a:latin typeface="Calibri" panose="020F0502020204030204" pitchFamily="34" charset="0"/>
                <a:ea typeface="Calibri" panose="020F0502020204030204" pitchFamily="34" charset="0"/>
                <a:cs typeface="Times New Roman" panose="02020603050405020304" pitchFamily="18" charset="0"/>
              </a:rPr>
              <a:t>родителството</a:t>
            </a:r>
            <a:r>
              <a:rPr lang="bg-BG" sz="1800" b="0" i="0" u="none" strike="noStrike" baseline="0" noProof="0" dirty="0">
                <a:effectLst/>
                <a:latin typeface="Calibri" panose="020F0502020204030204" pitchFamily="34" charset="0"/>
                <a:ea typeface="Calibri" panose="020F0502020204030204" pitchFamily="34" charset="0"/>
                <a:cs typeface="Times New Roman" panose="02020603050405020304" pitchFamily="18" charset="0"/>
              </a:rPr>
              <a:t> могат да предложат правилните инструменти за укрепване на устойчивостта и формирането на положителна идентичност.</a:t>
            </a:r>
          </a:p>
          <a:p>
            <a:pPr algn="just">
              <a:lnSpc>
                <a:spcPct val="107000"/>
              </a:lnSpc>
              <a:spcAft>
                <a:spcPts val="600"/>
              </a:spcAft>
            </a:pPr>
            <a:r>
              <a:rPr lang="bg-BG" sz="1800" b="0" i="0" u="none" strike="noStrike" baseline="0" noProof="0" dirty="0">
                <a:effectLst/>
                <a:latin typeface="Calibri" panose="020F0502020204030204" pitchFamily="34" charset="0"/>
                <a:ea typeface="Calibri" panose="020F0502020204030204" pitchFamily="34" charset="0"/>
                <a:cs typeface="Times New Roman" panose="02020603050405020304" pitchFamily="18" charset="0"/>
              </a:rPr>
              <a:t>Консултациите и семейната педагогика са два относително нови психо-образователни модела на интервенция, които имат за цел да осигурят на наставниците и родителите нужното разбиране и правилните психологически и емоционални инструменти за подкрепа на самите тях/децата. Те им осигуряват способността да управляват емоциите, оценяват диференциацията, работят с позитивна подкрепа, управляват стресови ситуации и включват социална подкрепа.</a:t>
            </a:r>
          </a:p>
          <a:p>
            <a:pPr algn="just">
              <a:lnSpc>
                <a:spcPct val="107000"/>
              </a:lnSpc>
              <a:spcAft>
                <a:spcPts val="600"/>
              </a:spcAft>
            </a:pPr>
            <a:r>
              <a:rPr lang="bg-BG" sz="1800" b="0" i="0" u="none" strike="noStrike" baseline="0" noProof="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600"/>
              </a:spcAft>
              <a:buClrTx/>
              <a:buSzTx/>
              <a:buFontTx/>
              <a:buNone/>
              <a:tabLst/>
              <a:defRPr/>
            </a:pP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@Обучаващ: Техниките на коучинг и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родителство</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са два основни инструмента, които играят важна роля в процеса на развитие на подрастващите, за формиране на идентичността им и подкрепа при изграждане на поведението им. Целенасоченото им използване за стимулиране на личностното израстване и развитие на децата не е форма на психотерапия, а психо-образователна интервенция, при която моделът за подражание (наставник, ментор или родител) придобива умения за подпомагане и улесняване процеса на диференциация на идентичността, за положително подкрепление и личностно израстване на наставлявания (ученик, дете). Тази форма на интервенция създава условия за подобряване на релационната рамка и за създаване на положителна промяна в поведението, като същевременно предлага безопасна среда за упражняване на умения и техники.</a:t>
            </a:r>
          </a:p>
          <a:p>
            <a:pPr marL="0" marR="0" lvl="0" indent="0" algn="just" defTabSz="914400" rtl="0" eaLnBrk="1" fontAlgn="auto" latinLnBrk="0" hangingPunct="1">
              <a:lnSpc>
                <a:spcPct val="107000"/>
              </a:lnSpc>
              <a:spcBef>
                <a:spcPts val="0"/>
              </a:spcBef>
              <a:spcAft>
                <a:spcPts val="600"/>
              </a:spcAft>
              <a:buClrTx/>
              <a:buSzTx/>
              <a:buFontTx/>
              <a:buNone/>
              <a:tabLst/>
              <a:defRPr/>
            </a:pP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a:t>
            </a:r>
          </a:p>
          <a:p>
            <a:pPr algn="just"/>
            <a:r>
              <a:rPr lang="bg-BG" sz="1200" kern="1200" noProof="0" dirty="0">
                <a:solidFill>
                  <a:schemeClr val="tx1"/>
                </a:solidFill>
                <a:effectLst/>
                <a:latin typeface="+mn-lt"/>
                <a:ea typeface="+mn-ea"/>
                <a:cs typeface="+mn-cs"/>
              </a:rPr>
              <a:t>Основните умения, които подрастващите трябва да придобият в процеса на емоционалното и поведенческото си развитие, в които важна роля играе родителят/менторът/коучът, са следните </a:t>
            </a:r>
            <a:r>
              <a:rPr lang="bg-BG" sz="12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(вж. още Проектен резултат 3.2.1, достъпен на адрес: https://armourproject.eu/a/deliverables)</a:t>
            </a:r>
            <a:r>
              <a:rPr lang="bg-BG" sz="1200" kern="1200" noProof="0" dirty="0">
                <a:solidFill>
                  <a:schemeClr val="tx1"/>
                </a:solidFill>
                <a:effectLst/>
                <a:latin typeface="+mn-lt"/>
                <a:ea typeface="+mn-ea"/>
                <a:cs typeface="+mn-cs"/>
              </a:rPr>
              <a:t>: </a:t>
            </a:r>
          </a:p>
          <a:p>
            <a:pPr marL="171450" lvl="0" indent="-171450" algn="just">
              <a:buFont typeface="Arial" panose="020B0604020202020204" pitchFamily="34" charset="0"/>
              <a:buChar char="•"/>
            </a:pPr>
            <a:r>
              <a:rPr lang="bg-BG" sz="1800" b="1"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Разпознаване и управление на</a:t>
            </a:r>
            <a:r>
              <a:rPr lang="bg-BG"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bg-BG" sz="1800" b="1"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емоциите</a:t>
            </a:r>
            <a:r>
              <a:rPr lang="bg-BG"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за да бъдат в състояние да управляват всяка трудна ситуация, която може да се появи, подрастващите трябва първо да развият способност да идентифицират правилно източника на техните чувства, да могат да формулират и назоват правилно самия проблем. Когато чувствата не са правилно разпознати, те могат да се превърнат в източник на насилие или лошо поведение. Това се случва, когато подрастващите се опитват да се справят с емоциите си по неконструктивен начин поради непознаване на първопричините за възникването им (</a:t>
            </a:r>
            <a:r>
              <a:rPr lang="bg-BG" sz="1800" noProof="0" dirty="0" err="1">
                <a:effectLst/>
                <a:latin typeface="Calibri" panose="020F0502020204030204" pitchFamily="34" charset="0"/>
                <a:ea typeface="Calibri" panose="020F0502020204030204" pitchFamily="34" charset="0"/>
                <a:cs typeface="Times New Roman" panose="02020603050405020304" pitchFamily="18" charset="0"/>
              </a:rPr>
              <a:t>Goleman</a:t>
            </a: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 1994 г.).</a:t>
            </a:r>
          </a:p>
          <a:p>
            <a:pPr marL="171450" lvl="0" indent="-171450" algn="just">
              <a:buFont typeface="Arial" panose="020B0604020202020204" pitchFamily="34" charset="0"/>
              <a:buChar char="•"/>
            </a:pPr>
            <a:r>
              <a:rPr lang="bg-BG" sz="1800" b="1"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Развиване на емпатия</a:t>
            </a:r>
            <a:r>
              <a:rPr lang="bg-BG"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след като се научат как правилно да дефинират своите чувства, подрастващите трябва да развият и способността да разбират емоциите на хората около тях и да ги вземат под внимание по време на самото общуване. Има различни начини за развиване на емпатия – от проява на съпричастност към различни културни и религиозни групи (избягване на дискриминационни нагласи) до осъзнаване какви са последствията от проява на предразсъдъци и изказване на предположения (</a:t>
            </a:r>
            <a:r>
              <a:rPr lang="bg-BG" sz="1800" noProof="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Aronson</a:t>
            </a:r>
            <a:r>
              <a:rPr lang="bg-BG"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2000 г.).</a:t>
            </a:r>
            <a:r>
              <a:rPr lang="bg-BG" sz="1200" kern="1200" noProof="0" dirty="0">
                <a:solidFill>
                  <a:schemeClr val="tx1"/>
                </a:solidFill>
                <a:effectLst/>
                <a:latin typeface="+mn-lt"/>
                <a:ea typeface="+mn-ea"/>
                <a:cs typeface="+mn-cs"/>
              </a:rPr>
              <a:t> </a:t>
            </a:r>
          </a:p>
          <a:p>
            <a:pPr marL="171450" lvl="0" indent="-171450" algn="just">
              <a:buFont typeface="Arial" panose="020B0604020202020204" pitchFamily="34" charset="0"/>
              <a:buChar char="•"/>
            </a:pPr>
            <a:r>
              <a:rPr lang="bg-BG" sz="1800" b="1"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Развиване на умения за работа в екип</a:t>
            </a:r>
            <a:r>
              <a:rPr lang="bg-BG"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в днешното общество, способността да си сътрудничиш и да работиш заедно с другите, за да постигнеш обща или лична цел, е ключ към оцеляването; дори във видеоигрите се изисква сътрудничество с други играчи, за да се премине към следващото ниво. По аналогичен начин, в реалния живот, съвместната работа с други хора играе важна роля не само за установяване на взаимодействия и връзки, но и за постигане на общото благо (J. W. </a:t>
            </a:r>
            <a:r>
              <a:rPr lang="bg-BG" sz="1800" noProof="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Santrock</a:t>
            </a:r>
            <a:r>
              <a:rPr lang="bg-BG"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2001 г.).</a:t>
            </a:r>
            <a:endParaRPr lang="bg-BG" sz="1200" kern="1200" noProof="0" dirty="0">
              <a:solidFill>
                <a:schemeClr val="tx1"/>
              </a:solidFill>
              <a:effectLst/>
              <a:latin typeface="+mn-lt"/>
              <a:ea typeface="+mn-ea"/>
              <a:cs typeface="+mn-cs"/>
            </a:endParaRPr>
          </a:p>
          <a:p>
            <a:pPr marL="171450" lvl="0" indent="-171450" algn="just">
              <a:buFont typeface="Arial" panose="020B0604020202020204" pitchFamily="34" charset="0"/>
              <a:buChar char="•"/>
            </a:pPr>
            <a:r>
              <a:rPr lang="bg-BG" sz="1800" b="1"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Разпознаване, избягване и прекратяване на </a:t>
            </a:r>
            <a:r>
              <a:rPr lang="bg-BG" sz="1800" b="1" noProof="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стереотипизирането</a:t>
            </a:r>
            <a:r>
              <a:rPr lang="bg-BG" sz="1800" b="1"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и дискриминирането на другите </a:t>
            </a:r>
            <a:r>
              <a:rPr lang="bg-BG"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bg-BG" sz="1800" b="1"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bg-BG"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след като се научат да контролират и изразяват чувствата към себе си и към околните, подрастващите трябва да развият и разбирането си за това какво са стереотипите и как биха могли да повлияят върху отношенията с връстниците им. Нещо повече, юношеството е най-предизвикателната житейска фаза от гледна точка на влиянието на стереотипите върху младите хора (например, полови стереотипи, сексуален тормоз и др.).</a:t>
            </a:r>
            <a:endParaRPr lang="bg-BG"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bg-BG" sz="1800" noProof="0" dirty="0">
                <a:effectLst/>
                <a:latin typeface="Calibri" panose="020F0502020204030204" pitchFamily="34" charset="0"/>
                <a:ea typeface="Calibri" panose="020F0502020204030204" pitchFamily="34" charset="0"/>
                <a:cs typeface="Times New Roman" panose="02020603050405020304" pitchFamily="18" charset="0"/>
              </a:rPr>
              <a:t>@Обучаващ: Дискутирайте с участниците как родителите и практикуващите на първа линия специалисти могат да помогнат на младежите да развият тези умения.</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#22)</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bg-BG" sz="1200" b="0" i="0" u="none" strike="noStrike" baseline="0" noProof="0" dirty="0">
              <a:latin typeface="+mn-lt"/>
            </a:endParaRPr>
          </a:p>
          <a:p>
            <a:pPr algn="just"/>
            <a:r>
              <a:rPr lang="bg-BG" sz="1200" noProof="0" dirty="0">
                <a:latin typeface="+mn-lt"/>
              </a:rPr>
              <a:t>Обучението “Коучинг и </a:t>
            </a:r>
            <a:r>
              <a:rPr lang="bg-BG" sz="1200" noProof="0" dirty="0" err="1">
                <a:latin typeface="+mn-lt"/>
              </a:rPr>
              <a:t>родителство</a:t>
            </a:r>
            <a:r>
              <a:rPr lang="bg-BG" sz="1200" noProof="0" dirty="0">
                <a:latin typeface="+mn-lt"/>
              </a:rPr>
              <a:t>”, което се предлага от проект ARMOUR, има за цел да ги подкрепи именно </a:t>
            </a:r>
            <a:r>
              <a:rPr lang="bg-BG" sz="1200" noProof="0" dirty="0">
                <a:effectLst/>
                <a:latin typeface="+mn-lt"/>
                <a:ea typeface="Calibri" panose="020F0502020204030204" pitchFamily="34" charset="0"/>
                <a:cs typeface="Times New Roman" panose="02020603050405020304" pitchFamily="18" charset="0"/>
              </a:rPr>
              <a:t>как родителите и практикуващите на първа линия специалисти могат да помогнат на младежите да развият тези умения</a:t>
            </a:r>
            <a:r>
              <a:rPr lang="bg-BG" sz="1200" noProof="0" dirty="0">
                <a:latin typeface="+mn-lt"/>
              </a:rPr>
              <a:t>. Посветено е на темата за авторитетните фигури в живота на подрастващите като ментори, коучове, родители, възпитатели, учители и т.н. За по-подробна информация, запознавайте се с ръководството за </a:t>
            </a:r>
            <a:r>
              <a:rPr lang="bg-BG" sz="1200" noProof="0" dirty="0" err="1">
                <a:latin typeface="+mn-lt"/>
              </a:rPr>
              <a:t>обучители</a:t>
            </a:r>
            <a:r>
              <a:rPr lang="bg-BG" sz="1200" noProof="0" dirty="0">
                <a:latin typeface="+mn-lt"/>
              </a:rPr>
              <a:t> към обучение “Коучинг и </a:t>
            </a:r>
            <a:r>
              <a:rPr lang="bg-BG" sz="1200" noProof="0" dirty="0" err="1">
                <a:latin typeface="+mn-lt"/>
              </a:rPr>
              <a:t>родителство</a:t>
            </a:r>
            <a:r>
              <a:rPr lang="bg-BG" sz="1200" noProof="0" dirty="0">
                <a:latin typeface="+mn-lt"/>
              </a:rPr>
              <a:t>”. </a:t>
            </a:r>
          </a:p>
          <a:p>
            <a:pPr algn="just"/>
            <a:r>
              <a:rPr lang="bg-BG" sz="1200" noProof="0" dirty="0">
                <a:latin typeface="+mn-lt"/>
              </a:rPr>
              <a:t>---</a:t>
            </a:r>
          </a:p>
          <a:p>
            <a:pPr algn="just"/>
            <a:r>
              <a:rPr lang="bg-BG" sz="1200" noProof="0" dirty="0">
                <a:latin typeface="+mn-lt"/>
              </a:rPr>
              <a:t>Упражненията се разделят на два вида. Първата</a:t>
            </a:r>
            <a:r>
              <a:rPr lang="bg-BG" sz="1200" baseline="0" noProof="0" dirty="0">
                <a:latin typeface="+mn-lt"/>
              </a:rPr>
              <a:t> </a:t>
            </a:r>
            <a:r>
              <a:rPr lang="bg-BG" sz="1200" noProof="0" dirty="0">
                <a:latin typeface="+mn-lt"/>
              </a:rPr>
              <a:t>група упражнения се фокусира върху ролята на участниците като родители/коучове. Втората група предлага упражнения, които могат да се правят с дете/деца, с които участниците работят. Настоящото обучение за </a:t>
            </a:r>
            <a:r>
              <a:rPr lang="bg-BG" sz="1200" noProof="0" dirty="0" err="1">
                <a:latin typeface="+mn-lt"/>
              </a:rPr>
              <a:t>обучители</a:t>
            </a:r>
            <a:r>
              <a:rPr lang="bg-BG" sz="1200" noProof="0" dirty="0">
                <a:latin typeface="+mn-lt"/>
              </a:rPr>
              <a:t> разглежда примерни упражнения, част от тематичното обучение “Коучинг и </a:t>
            </a:r>
            <a:r>
              <a:rPr lang="bg-BG" sz="1200" noProof="0" dirty="0" err="1">
                <a:latin typeface="+mn-lt"/>
              </a:rPr>
              <a:t>родителство</a:t>
            </a:r>
            <a:r>
              <a:rPr lang="bg-BG" sz="1200" noProof="0" dirty="0">
                <a:latin typeface="+mn-lt"/>
              </a:rPr>
              <a:t>”.</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#23)</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mn-lt"/>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Това е пример за едно от упражненията в обучението “Коучинг и </a:t>
            </a:r>
            <a:r>
              <a:rPr lang="bg-BG" sz="1200" b="0" noProof="0" dirty="0" err="1">
                <a:effectLst/>
                <a:latin typeface="+mn-lt"/>
                <a:ea typeface="Calibri" panose="020F0502020204030204" pitchFamily="34" charset="0"/>
                <a:cs typeface="Times New Roman" panose="02020603050405020304" pitchFamily="18" charset="0"/>
              </a:rPr>
              <a:t>родителство</a:t>
            </a:r>
            <a:r>
              <a:rPr lang="bg-BG" sz="1200" b="0" noProof="0" dirty="0">
                <a:effectLst/>
                <a:latin typeface="+mn-lt"/>
                <a:ea typeface="Calibri" panose="020F0502020204030204" pitchFamily="34" charset="0"/>
                <a:cs typeface="Times New Roman" panose="02020603050405020304" pitchFamily="18" charset="0"/>
              </a:rPr>
              <a:t>”. </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 Участниците се инструктират да вземат лист хартия и химикал (или таблет/смартфон/лаптоп). Препоръчва се първо да се изпълни упражнението, за да се види как протича то, и след това да се обсъдят</a:t>
            </a:r>
            <a:r>
              <a:rPr lang="bg-BG" sz="1200" b="0" baseline="0" noProof="0" dirty="0">
                <a:effectLst/>
                <a:latin typeface="+mn-lt"/>
                <a:ea typeface="Calibri" panose="020F0502020204030204" pitchFamily="34" charset="0"/>
                <a:cs typeface="Times New Roman" panose="02020603050405020304" pitchFamily="18" charset="0"/>
              </a:rPr>
              <a:t> неговите</a:t>
            </a:r>
            <a:r>
              <a:rPr lang="bg-BG" sz="1200" b="0" noProof="0" dirty="0">
                <a:effectLst/>
                <a:latin typeface="+mn-lt"/>
                <a:ea typeface="Calibri" panose="020F0502020204030204" pitchFamily="34" charset="0"/>
                <a:cs typeface="Times New Roman" panose="02020603050405020304" pitchFamily="18" charset="0"/>
              </a:rPr>
              <a:t> цели. </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Упражнението трае около 1 час.</a:t>
            </a:r>
            <a:endParaRPr lang="bg-BG" sz="1200" noProof="0" dirty="0">
              <a:effectLst/>
              <a:latin typeface="+mn-lt"/>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b="1" i="1" noProof="0" dirty="0">
                <a:effectLst/>
                <a:latin typeface="+mn-lt"/>
                <a:ea typeface="Calibri" panose="020F0502020204030204" pitchFamily="34" charset="0"/>
                <a:cs typeface="Times New Roman" panose="02020603050405020304" pitchFamily="18" charset="0"/>
              </a:rPr>
              <a:t>Стъпка 1:</a:t>
            </a:r>
            <a:r>
              <a:rPr lang="bg-BG" sz="1200" b="1" noProof="0" dirty="0">
                <a:effectLst/>
                <a:latin typeface="+mn-lt"/>
                <a:ea typeface="Calibri" panose="020F0502020204030204" pitchFamily="34" charset="0"/>
                <a:cs typeface="Times New Roman" panose="02020603050405020304" pitchFamily="18" charset="0"/>
              </a:rPr>
              <a:t> </a:t>
            </a:r>
            <a:r>
              <a:rPr lang="bg-BG" sz="1200" noProof="0" dirty="0" err="1">
                <a:effectLst/>
                <a:latin typeface="+mn-lt"/>
                <a:ea typeface="Calibri" panose="020F0502020204030204" pitchFamily="34" charset="0"/>
                <a:cs typeface="Times New Roman" panose="02020603050405020304" pitchFamily="18" charset="0"/>
              </a:rPr>
              <a:t>Обучителят</a:t>
            </a:r>
            <a:r>
              <a:rPr lang="bg-BG" sz="1200" noProof="0" dirty="0">
                <a:effectLst/>
                <a:latin typeface="+mn-lt"/>
                <a:ea typeface="Calibri" panose="020F0502020204030204" pitchFamily="34" charset="0"/>
                <a:cs typeface="Times New Roman" panose="02020603050405020304" pitchFamily="18" charset="0"/>
              </a:rPr>
              <a:t> инструктира всеки участник да помисли за човека, който е оказал най-значимо влияние в живота му, и да запише основните характеристики на този свой модел за подражание. Участниците трябва да изложат мотиви защо считат именно този човек за имащ най-голямо влияние в живота им.</a:t>
            </a:r>
            <a:endParaRPr lang="bg-BG" sz="1200" b="0" noProof="0" dirty="0">
              <a:effectLst/>
              <a:latin typeface="+mn-l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bg-BG" sz="1200" b="1" i="1" kern="1200" noProof="0" dirty="0">
                <a:solidFill>
                  <a:schemeClr val="tx1"/>
                </a:solidFill>
                <a:effectLst/>
                <a:latin typeface="+mn-lt"/>
                <a:ea typeface="+mn-ea"/>
                <a:cs typeface="+mn-cs"/>
              </a:rPr>
              <a:t>Стъпка 2:</a:t>
            </a:r>
            <a:r>
              <a:rPr lang="bg-BG" sz="1200" b="1" kern="1200" noProof="0" dirty="0">
                <a:solidFill>
                  <a:schemeClr val="tx1"/>
                </a:solidFill>
                <a:effectLst/>
                <a:latin typeface="+mn-lt"/>
                <a:ea typeface="+mn-ea"/>
                <a:cs typeface="+mn-cs"/>
              </a:rPr>
              <a:t> </a:t>
            </a:r>
            <a:r>
              <a:rPr lang="bg-BG" sz="1200" noProof="0" dirty="0" err="1">
                <a:effectLst/>
                <a:latin typeface="+mn-lt"/>
                <a:ea typeface="Calibri" panose="020F0502020204030204" pitchFamily="34" charset="0"/>
                <a:cs typeface="Times New Roman" panose="02020603050405020304" pitchFamily="18" charset="0"/>
              </a:rPr>
              <a:t>Обучителят</a:t>
            </a:r>
            <a:r>
              <a:rPr lang="bg-BG" sz="1200" noProof="0" dirty="0">
                <a:effectLst/>
                <a:latin typeface="+mn-lt"/>
                <a:ea typeface="Calibri" panose="020F0502020204030204" pitchFamily="34" charset="0"/>
                <a:cs typeface="Times New Roman" panose="02020603050405020304" pitchFamily="18" charset="0"/>
              </a:rPr>
              <a:t> моли участниците да помислят за три основни трудности при личностното развитие на младите хора днес и да ги запишат.</a:t>
            </a:r>
            <a:endParaRPr lang="bg-BG" sz="1200" kern="1200" noProof="0" dirty="0">
              <a:solidFill>
                <a:schemeClr val="tx1"/>
              </a:solidFill>
              <a:effectLst/>
              <a:latin typeface="+mn-lt"/>
              <a:ea typeface="+mn-ea"/>
              <a:cs typeface="+mn-cs"/>
            </a:endParaRPr>
          </a:p>
          <a:p>
            <a:pPr marL="171450" indent="-171450" algn="just">
              <a:buFont typeface="Arial" panose="020B0604020202020204" pitchFamily="34" charset="0"/>
              <a:buChar char="•"/>
            </a:pPr>
            <a:r>
              <a:rPr lang="bg-BG" sz="1200" b="1" i="1" kern="1200" noProof="0" dirty="0">
                <a:solidFill>
                  <a:schemeClr val="tx1"/>
                </a:solidFill>
                <a:effectLst/>
                <a:latin typeface="+mn-lt"/>
                <a:ea typeface="+mn-ea"/>
                <a:cs typeface="+mn-cs"/>
              </a:rPr>
              <a:t>Стъпка 3:</a:t>
            </a:r>
            <a:r>
              <a:rPr lang="bg-BG" sz="1200" b="1" kern="1200" noProof="0" dirty="0">
                <a:solidFill>
                  <a:schemeClr val="tx1"/>
                </a:solidFill>
                <a:effectLst/>
                <a:latin typeface="+mn-lt"/>
                <a:ea typeface="+mn-ea"/>
                <a:cs typeface="+mn-cs"/>
              </a:rPr>
              <a:t> </a:t>
            </a:r>
            <a:r>
              <a:rPr lang="bg-BG" sz="1200" noProof="0" dirty="0" err="1">
                <a:effectLst/>
                <a:latin typeface="+mn-lt"/>
                <a:ea typeface="Calibri" panose="020F0502020204030204" pitchFamily="34" charset="0"/>
                <a:cs typeface="Times New Roman" panose="02020603050405020304" pitchFamily="18" charset="0"/>
              </a:rPr>
              <a:t>Обучителят</a:t>
            </a:r>
            <a:r>
              <a:rPr lang="bg-BG" sz="1200" noProof="0" dirty="0">
                <a:effectLst/>
                <a:latin typeface="+mn-lt"/>
                <a:ea typeface="Calibri" panose="020F0502020204030204" pitchFamily="34" charset="0"/>
                <a:cs typeface="Times New Roman" panose="02020603050405020304" pitchFamily="18" charset="0"/>
              </a:rPr>
              <a:t> моли участниците да помислят и да опишат начина, по който техният модел за подражание би могъл да помогне за минимизиране влиянието на тези трудности.</a:t>
            </a:r>
            <a:endParaRPr lang="bg-BG" sz="1200" kern="1200" noProof="0" dirty="0">
              <a:solidFill>
                <a:schemeClr val="tx1"/>
              </a:solidFill>
              <a:effectLst/>
              <a:latin typeface="+mn-lt"/>
              <a:ea typeface="+mn-ea"/>
              <a:cs typeface="+mn-cs"/>
            </a:endParaRPr>
          </a:p>
          <a:p>
            <a:pPr marL="171450" indent="-171450" algn="just">
              <a:buFont typeface="Arial" panose="020B0604020202020204" pitchFamily="34" charset="0"/>
              <a:buChar char="•"/>
            </a:pPr>
            <a:r>
              <a:rPr lang="bg-BG" sz="1200" b="1" i="1" kern="1200" noProof="0" dirty="0">
                <a:solidFill>
                  <a:schemeClr val="tx1"/>
                </a:solidFill>
                <a:effectLst/>
                <a:latin typeface="+mn-lt"/>
                <a:ea typeface="+mn-ea"/>
                <a:cs typeface="+mn-cs"/>
              </a:rPr>
              <a:t>Стъпка 4:</a:t>
            </a:r>
            <a:r>
              <a:rPr lang="bg-BG" sz="1200" b="1" kern="1200" noProof="0" dirty="0">
                <a:solidFill>
                  <a:schemeClr val="tx1"/>
                </a:solidFill>
                <a:effectLst/>
                <a:latin typeface="+mn-lt"/>
                <a:ea typeface="+mn-ea"/>
                <a:cs typeface="+mn-cs"/>
              </a:rPr>
              <a:t> </a:t>
            </a:r>
            <a:r>
              <a:rPr lang="bg-BG" sz="1200" noProof="0" dirty="0" err="1">
                <a:effectLst/>
                <a:latin typeface="+mn-lt"/>
                <a:ea typeface="Calibri" panose="020F0502020204030204" pitchFamily="34" charset="0"/>
                <a:cs typeface="Times New Roman" panose="02020603050405020304" pitchFamily="18" charset="0"/>
              </a:rPr>
              <a:t>Обучителят</a:t>
            </a:r>
            <a:r>
              <a:rPr lang="bg-BG" sz="1200" noProof="0" dirty="0">
                <a:effectLst/>
                <a:latin typeface="+mn-lt"/>
                <a:ea typeface="Calibri" panose="020F0502020204030204" pitchFamily="34" charset="0"/>
                <a:cs typeface="Times New Roman" panose="02020603050405020304" pitchFamily="18" charset="0"/>
              </a:rPr>
              <a:t> моли участниците обмислят и да отбележат още три характеристики, които считат, че моделът за подражание трябва да притежава (различни от вече идентифицираните във връзка с описания в Стъпка 1 човек).</a:t>
            </a:r>
            <a:r>
              <a:rPr lang="bg-BG" sz="1200" i="0" kern="1200" noProof="0" dirty="0">
                <a:solidFill>
                  <a:schemeClr val="tx1"/>
                </a:solidFill>
                <a:effectLst/>
                <a:latin typeface="+mn-lt"/>
                <a:ea typeface="+mn-ea"/>
                <a:cs typeface="+mn-cs"/>
              </a:rPr>
              <a:t> </a:t>
            </a:r>
            <a:r>
              <a:rPr lang="bg-BG" sz="1200" i="1" kern="1200" noProof="0" dirty="0">
                <a:solidFill>
                  <a:schemeClr val="tx1"/>
                </a:solidFill>
                <a:effectLst/>
                <a:latin typeface="+mn-lt"/>
                <a:ea typeface="+mn-ea"/>
                <a:cs typeface="+mn-cs"/>
              </a:rPr>
              <a:t>Забележка: </a:t>
            </a:r>
            <a:r>
              <a:rPr lang="bg-BG" sz="1200" i="1" noProof="0" dirty="0">
                <a:effectLst/>
                <a:latin typeface="+mn-lt"/>
                <a:ea typeface="Calibri" panose="020F0502020204030204" pitchFamily="34" charset="0"/>
                <a:cs typeface="Times New Roman" panose="02020603050405020304" pitchFamily="18" charset="0"/>
              </a:rPr>
              <a:t>За участниците, които не могат да пишат, модераторът следва да обособи отделна работна група, в която да се обсъдят устно посочените по-горе въпроси/задачи.</a:t>
            </a:r>
            <a:r>
              <a:rPr lang="bg-BG" sz="1200" i="1" kern="1200" noProof="0" dirty="0">
                <a:solidFill>
                  <a:schemeClr val="tx1"/>
                </a:solidFill>
                <a:effectLst/>
                <a:latin typeface="+mn-lt"/>
                <a:ea typeface="+mn-ea"/>
                <a:cs typeface="+mn-cs"/>
              </a:rPr>
              <a:t> </a:t>
            </a:r>
          </a:p>
          <a:p>
            <a:pPr marL="171450" indent="-171450" algn="just">
              <a:buFont typeface="Arial" panose="020B0604020202020204" pitchFamily="34" charset="0"/>
              <a:buChar char="•"/>
            </a:pPr>
            <a:r>
              <a:rPr lang="bg-BG" sz="1200" b="1" i="1" kern="1200" noProof="0" dirty="0">
                <a:solidFill>
                  <a:schemeClr val="tx1"/>
                </a:solidFill>
                <a:effectLst/>
                <a:latin typeface="+mn-lt"/>
                <a:ea typeface="+mn-ea"/>
                <a:cs typeface="+mn-cs"/>
              </a:rPr>
              <a:t>Стъпка 5:</a:t>
            </a:r>
            <a:r>
              <a:rPr lang="bg-BG" sz="1200" b="1" kern="1200" noProof="0" dirty="0">
                <a:solidFill>
                  <a:schemeClr val="tx1"/>
                </a:solidFill>
                <a:effectLst/>
                <a:latin typeface="+mn-lt"/>
                <a:ea typeface="+mn-ea"/>
                <a:cs typeface="+mn-cs"/>
              </a:rPr>
              <a:t>  </a:t>
            </a:r>
            <a:r>
              <a:rPr lang="bg-BG" sz="1200" noProof="0" dirty="0" err="1">
                <a:effectLst/>
                <a:latin typeface="+mn-lt"/>
                <a:ea typeface="Calibri" panose="020F0502020204030204" pitchFamily="34" charset="0"/>
                <a:cs typeface="Times New Roman" panose="02020603050405020304" pitchFamily="18" charset="0"/>
              </a:rPr>
              <a:t>Обучителят</a:t>
            </a:r>
            <a:r>
              <a:rPr lang="bg-BG" sz="1200" noProof="0" dirty="0">
                <a:effectLst/>
                <a:latin typeface="+mn-lt"/>
                <a:ea typeface="Calibri" panose="020F0502020204030204" pitchFamily="34" charset="0"/>
                <a:cs typeface="Times New Roman" panose="02020603050405020304" pitchFamily="18" charset="0"/>
              </a:rPr>
              <a:t> подканва всеки от участниците да представи своя модел за подражание пред групата като ангажира всички участници да коментират и участват в дискусията.</a:t>
            </a:r>
            <a:endParaRPr lang="bg-BG" sz="1200" b="1" noProof="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#24)</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b="0" noProof="0" dirty="0">
                <a:effectLst/>
                <a:latin typeface="+mn-lt"/>
                <a:ea typeface="Calibri" panose="020F0502020204030204" pitchFamily="34" charset="0"/>
                <a:cs typeface="Times New Roman" panose="02020603050405020304" pitchFamily="18" charset="0"/>
              </a:rPr>
              <a:t>Представеното</a:t>
            </a:r>
            <a:r>
              <a:rPr lang="bg-BG" sz="1200" b="0" baseline="0" noProof="0" dirty="0">
                <a:effectLst/>
                <a:latin typeface="+mn-lt"/>
                <a:ea typeface="Calibri" panose="020F0502020204030204" pitchFamily="34" charset="0"/>
                <a:cs typeface="Times New Roman" panose="02020603050405020304" pitchFamily="18" charset="0"/>
              </a:rPr>
              <a:t> упражнение </a:t>
            </a:r>
            <a:r>
              <a:rPr lang="bg-BG" sz="1200" b="0" noProof="0" dirty="0">
                <a:effectLst/>
                <a:latin typeface="+mn-lt"/>
                <a:ea typeface="Calibri" panose="020F0502020204030204" pitchFamily="34" charset="0"/>
                <a:cs typeface="Times New Roman" panose="02020603050405020304" pitchFamily="18" charset="0"/>
              </a:rPr>
              <a:t>се нарича “</a:t>
            </a:r>
            <a:r>
              <a:rPr lang="bg-BG" sz="1200" i="1" noProof="0" dirty="0">
                <a:solidFill>
                  <a:srgbClr val="0770B1"/>
                </a:solidFill>
                <a:latin typeface="+mn-lt"/>
                <a:ea typeface="+mj-ea"/>
                <a:cs typeface="+mj-cs"/>
              </a:rPr>
              <a:t>Създайте свой собствен модел за подражание”.</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noProof="0" dirty="0">
                <a:solidFill>
                  <a:srgbClr val="0770B1"/>
                </a:solidFill>
                <a:latin typeface="+mn-lt"/>
                <a:ea typeface="+mj-ea"/>
                <a:cs typeface="+mj-cs"/>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noProof="0" dirty="0">
                <a:solidFill>
                  <a:srgbClr val="0770B1"/>
                </a:solidFill>
                <a:latin typeface="+mn-lt"/>
                <a:ea typeface="+mj-ea"/>
                <a:cs typeface="+mj-cs"/>
              </a:rPr>
              <a:t>@Обучаващ: Дискутирайте с участниците какво мислят за идеята зад това упражнение. Целта е да се остави родителят/коучът да помислят за положителните влияния, които са изпитали през живота си, и това</a:t>
            </a:r>
            <a:r>
              <a:rPr lang="bg-BG" sz="1200" i="0" baseline="0" noProof="0" dirty="0">
                <a:solidFill>
                  <a:srgbClr val="0770B1"/>
                </a:solidFill>
                <a:latin typeface="+mn-lt"/>
                <a:ea typeface="+mj-ea"/>
                <a:cs typeface="+mj-cs"/>
              </a:rPr>
              <a:t> да им помогне те самите да се превърнат в </a:t>
            </a:r>
            <a:r>
              <a:rPr lang="bg-BG" sz="1200" i="0" noProof="0" dirty="0">
                <a:solidFill>
                  <a:srgbClr val="0770B1"/>
                </a:solidFill>
                <a:latin typeface="+mn-lt"/>
                <a:ea typeface="+mj-ea"/>
                <a:cs typeface="+mj-cs"/>
              </a:rPr>
              <a:t>положителен модел за подражание за своите деца/ученици.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kern="1200" noProof="0" dirty="0">
                <a:solidFill>
                  <a:srgbClr val="0770B1"/>
                </a:solidFill>
                <a:latin typeface="+mn-lt"/>
                <a:ea typeface="+mn-ea"/>
                <a:cs typeface="+mn-cs"/>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kern="1200" noProof="0" dirty="0">
                <a:solidFill>
                  <a:srgbClr val="0770B1"/>
                </a:solidFill>
                <a:latin typeface="+mn-lt"/>
                <a:ea typeface="+mn-ea"/>
                <a:cs typeface="+mn-cs"/>
              </a:rPr>
              <a:t>Към всяко от седемте тематични обучения по проект ARMOUR се предлага ръководство за </a:t>
            </a:r>
            <a:r>
              <a:rPr lang="bg-BG" sz="1200" i="0" kern="1200" noProof="0" dirty="0" err="1">
                <a:solidFill>
                  <a:srgbClr val="0770B1"/>
                </a:solidFill>
                <a:latin typeface="+mn-lt"/>
                <a:ea typeface="+mn-ea"/>
                <a:cs typeface="+mn-cs"/>
              </a:rPr>
              <a:t>обучители</a:t>
            </a:r>
            <a:r>
              <a:rPr lang="bg-BG" sz="1200" i="0" kern="1200" noProof="0" dirty="0">
                <a:solidFill>
                  <a:srgbClr val="0770B1"/>
                </a:solidFill>
                <a:latin typeface="+mn-lt"/>
                <a:ea typeface="+mn-ea"/>
                <a:cs typeface="+mn-cs"/>
              </a:rPr>
              <a:t>, което описва целта, целевата аудитория и времетраенето на всяко от включените упражнения. Предоставени са подробни инструкции за провеждането на упражненията, както и списък с материалите, необходими за изпълнение на всяко упражнение</a:t>
            </a:r>
            <a:r>
              <a:rPr lang="bg-BG" sz="1200" i="1" kern="1200" noProof="0" dirty="0">
                <a:solidFill>
                  <a:srgbClr val="0770B1"/>
                </a:solidFill>
                <a:latin typeface="+mn-lt"/>
                <a:ea typeface="+mn-ea"/>
                <a:cs typeface="+mn-cs"/>
              </a:rPr>
              <a:t>.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1" kern="1200" noProof="0" dirty="0">
                <a:solidFill>
                  <a:srgbClr val="0770B1"/>
                </a:solidFill>
                <a:latin typeface="+mn-lt"/>
                <a:ea typeface="+mn-ea"/>
                <a:cs typeface="+mn-cs"/>
              </a:rPr>
              <a:t>Например - </a:t>
            </a:r>
            <a:r>
              <a:rPr lang="bg-BG" sz="1200" b="0" noProof="0" dirty="0">
                <a:effectLst/>
                <a:latin typeface="+mn-lt"/>
                <a:ea typeface="Calibri" panose="020F0502020204030204" pitchFamily="34" charset="0"/>
                <a:cs typeface="Times New Roman" panose="02020603050405020304" pitchFamily="18" charset="0"/>
              </a:rPr>
              <a:t>“</a:t>
            </a:r>
            <a:r>
              <a:rPr lang="bg-BG" sz="1200" i="1" noProof="0" dirty="0">
                <a:solidFill>
                  <a:srgbClr val="0770B1"/>
                </a:solidFill>
                <a:latin typeface="+mn-lt"/>
                <a:ea typeface="+mj-ea"/>
                <a:cs typeface="+mj-cs"/>
              </a:rPr>
              <a:t>Създайте свой собствен модел за подражание”</a:t>
            </a:r>
            <a:r>
              <a:rPr lang="bg-BG" sz="1200" i="1" kern="1200" noProof="0" dirty="0">
                <a:solidFill>
                  <a:srgbClr val="0770B1"/>
                </a:solidFill>
                <a:latin typeface="+mn-lt"/>
                <a:ea typeface="+mn-ea"/>
                <a:cs typeface="+mn-cs"/>
              </a:rPr>
              <a:t>:</a:t>
            </a:r>
          </a:p>
          <a:p>
            <a:pPr lvl="1"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Цел</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В процеса на личностното си развитие по време на юношеството, подрастващите са склонни да подражават в действията и поведението си на човека, когото ценят най-много (родител, роднина, по-възрастен приятел, супергерой, филмова звезда и т.н.). Това упражнение ще помогне на участниците да изградят свой собствен модел за подражание, започвайки от човека, когото считат за имащ най-голямо влияние в живота им. </a:t>
            </a:r>
            <a:r>
              <a:rPr lang="bg-BG" sz="1200" i="1" kern="1200" noProof="0" dirty="0">
                <a:solidFill>
                  <a:schemeClr val="tx1"/>
                </a:solidFill>
                <a:effectLst/>
                <a:latin typeface="+mn-lt"/>
                <a:ea typeface="+mn-ea"/>
                <a:cs typeface="+mn-cs"/>
              </a:rPr>
              <a:t> </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b="1" i="1" noProof="0" dirty="0">
                <a:solidFill>
                  <a:srgbClr val="000000"/>
                </a:solidFill>
                <a:effectLst/>
                <a:latin typeface="+mn-lt"/>
                <a:ea typeface="Calibri" panose="020F0502020204030204" pitchFamily="34" charset="0"/>
                <a:cs typeface="Times New Roman" panose="02020603050405020304" pitchFamily="18" charset="0"/>
              </a:rPr>
              <a:t>Целева аудитория</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solidFill>
                  <a:srgbClr val="000000"/>
                </a:solidFill>
                <a:effectLst/>
                <a:latin typeface="+mn-lt"/>
                <a:ea typeface="Calibri" panose="020F0502020204030204" pitchFamily="34" charset="0"/>
                <a:cs typeface="Times New Roman" panose="02020603050405020304" pitchFamily="18" charset="0"/>
              </a:rPr>
              <a:t>Възрастови групи – подрастващи</a:t>
            </a:r>
            <a:endParaRPr lang="bg-BG" sz="1200" i="1" noProof="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964764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sz="1200" noProof="0" dirty="0">
                <a:latin typeface="+mn-lt"/>
              </a:rPr>
              <a:t>Следващата тема е посветена на критичното мислене. Липсата му се счита за рисков фактор за радикализация.</a:t>
            </a:r>
          </a:p>
          <a:p>
            <a:pPr algn="just"/>
            <a:r>
              <a:rPr lang="bg-BG" sz="1200" noProof="0" dirty="0">
                <a:latin typeface="+mn-lt"/>
              </a:rPr>
              <a:t>@Обучаващ: Попитайте участниците за първите им мисли относно концепцията за критичното мислене. Какво е то за тях?</a:t>
            </a:r>
          </a:p>
          <a:p>
            <a:pPr algn="just"/>
            <a:r>
              <a:rPr lang="bg-BG" sz="1200" noProof="0" dirty="0">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latin typeface="+mn-lt"/>
              </a:rPr>
              <a:t>При кликване</a:t>
            </a:r>
            <a:r>
              <a:rPr lang="bg-BG" sz="1200" baseline="0" noProof="0" dirty="0">
                <a:latin typeface="+mn-lt"/>
              </a:rPr>
              <a:t> върху </a:t>
            </a:r>
            <a:r>
              <a:rPr lang="bg-BG" sz="1200" noProof="0" dirty="0">
                <a:latin typeface="+mn-lt"/>
              </a:rPr>
              <a:t>изображението, се зарежда видеоматериал, достъпен на адрес: https://www.youtube.com/watch?v=-eEBuqwY-nE.</a:t>
            </a:r>
          </a:p>
          <a:p>
            <a:pPr algn="just"/>
            <a:r>
              <a:rPr lang="bg-BG" sz="120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1" noProof="0" dirty="0">
                <a:effectLst/>
                <a:latin typeface="+mn-lt"/>
                <a:ea typeface="Calibri" panose="020F0502020204030204" pitchFamily="34" charset="0"/>
                <a:cs typeface="Times New Roman" panose="02020603050405020304" pitchFamily="18" charset="0"/>
              </a:rPr>
              <a:t>Обща информация</a:t>
            </a:r>
            <a:r>
              <a:rPr lang="bg-BG" sz="1200" b="1" baseline="0" noProof="0" dirty="0">
                <a:effectLst/>
                <a:latin typeface="+mn-lt"/>
                <a:ea typeface="Calibri" panose="020F0502020204030204" pitchFamily="34" charset="0"/>
                <a:cs typeface="Times New Roman" panose="02020603050405020304" pitchFamily="18" charset="0"/>
              </a:rPr>
              <a:t>:</a:t>
            </a:r>
            <a:endParaRPr lang="bg-BG" sz="1200" b="1" noProof="0" dirty="0">
              <a:effectLst/>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Най-фундаменталното определение за мислене е много просто и интуитивно: всички хора мислят. Критично мислене, обаче, имаме тогава, когато започнем да разсъждаваме как можем подобрим собственото си мислене </a:t>
            </a:r>
            <a:r>
              <a:rPr lang="bg-BG" sz="1200" i="1" kern="1200" noProof="0" dirty="0">
                <a:solidFill>
                  <a:schemeClr val="tx1"/>
                </a:solidFill>
                <a:effectLst/>
                <a:latin typeface="+mn-lt"/>
                <a:ea typeface="+mn-ea"/>
                <a:cs typeface="+mn-cs"/>
              </a:rPr>
              <a:t>(</a:t>
            </a:r>
            <a:r>
              <a:rPr lang="bg-BG" sz="1200" i="1" kern="1200" noProof="0" dirty="0" err="1">
                <a:solidFill>
                  <a:schemeClr val="tx1"/>
                </a:solidFill>
                <a:effectLst/>
                <a:latin typeface="+mn-lt"/>
                <a:ea typeface="+mn-ea"/>
                <a:cs typeface="+mn-cs"/>
              </a:rPr>
              <a:t>Paul</a:t>
            </a:r>
            <a:r>
              <a:rPr lang="bg-BG" sz="1200" i="1" kern="1200" noProof="0" dirty="0">
                <a:solidFill>
                  <a:schemeClr val="tx1"/>
                </a:solidFill>
                <a:effectLst/>
                <a:latin typeface="+mn-lt"/>
                <a:ea typeface="+mn-ea"/>
                <a:cs typeface="+mn-cs"/>
              </a:rPr>
              <a:t> &amp; </a:t>
            </a:r>
            <a:r>
              <a:rPr lang="bg-BG" sz="1200" i="1" kern="1200" noProof="0" dirty="0" err="1">
                <a:solidFill>
                  <a:schemeClr val="tx1"/>
                </a:solidFill>
                <a:effectLst/>
                <a:latin typeface="+mn-lt"/>
                <a:ea typeface="+mn-ea"/>
                <a:cs typeface="+mn-cs"/>
              </a:rPr>
              <a:t>Elder</a:t>
            </a:r>
            <a:r>
              <a:rPr lang="bg-BG" sz="1200" i="1" kern="1200" noProof="0" dirty="0">
                <a:solidFill>
                  <a:schemeClr val="tx1"/>
                </a:solidFill>
                <a:effectLst/>
                <a:latin typeface="+mn-lt"/>
                <a:ea typeface="+mn-ea"/>
                <a:cs typeface="+mn-cs"/>
              </a:rPr>
              <a:t>, </a:t>
            </a:r>
            <a:r>
              <a:rPr lang="bg-BG" sz="1200" i="1" kern="1200" noProof="0" dirty="0" err="1">
                <a:solidFill>
                  <a:schemeClr val="tx1"/>
                </a:solidFill>
                <a:effectLst/>
                <a:latin typeface="+mn-lt"/>
                <a:ea typeface="+mn-ea"/>
                <a:cs typeface="+mn-cs"/>
              </a:rPr>
              <a:t>Critical</a:t>
            </a:r>
            <a:r>
              <a:rPr lang="bg-BG" sz="1200" i="1" kern="1200" noProof="0" dirty="0">
                <a:solidFill>
                  <a:schemeClr val="tx1"/>
                </a:solidFill>
                <a:effectLst/>
                <a:latin typeface="+mn-lt"/>
                <a:ea typeface="+mn-ea"/>
                <a:cs typeface="+mn-cs"/>
              </a:rPr>
              <a:t> </a:t>
            </a:r>
            <a:r>
              <a:rPr lang="bg-BG" sz="1200" i="1" kern="1200" noProof="0" dirty="0" err="1">
                <a:solidFill>
                  <a:schemeClr val="tx1"/>
                </a:solidFill>
                <a:effectLst/>
                <a:latin typeface="+mn-lt"/>
                <a:ea typeface="+mn-ea"/>
                <a:cs typeface="+mn-cs"/>
              </a:rPr>
              <a:t>Thinking</a:t>
            </a:r>
            <a:r>
              <a:rPr lang="bg-BG" sz="1200" i="1" kern="1200" noProof="0" dirty="0">
                <a:solidFill>
                  <a:schemeClr val="tx1"/>
                </a:solidFill>
                <a:effectLst/>
                <a:latin typeface="+mn-lt"/>
                <a:ea typeface="+mn-ea"/>
                <a:cs typeface="+mn-cs"/>
              </a:rPr>
              <a:t>. </a:t>
            </a:r>
            <a:r>
              <a:rPr lang="bg-BG" sz="1200" i="1" kern="1200" noProof="0" dirty="0" err="1">
                <a:solidFill>
                  <a:schemeClr val="tx1"/>
                </a:solidFill>
                <a:effectLst/>
                <a:latin typeface="+mn-lt"/>
                <a:ea typeface="+mn-ea"/>
                <a:cs typeface="+mn-cs"/>
              </a:rPr>
              <a:t>Tools</a:t>
            </a:r>
            <a:r>
              <a:rPr lang="bg-BG" sz="1200" i="1" kern="1200" noProof="0" dirty="0">
                <a:solidFill>
                  <a:schemeClr val="tx1"/>
                </a:solidFill>
                <a:effectLst/>
                <a:latin typeface="+mn-lt"/>
                <a:ea typeface="+mn-ea"/>
                <a:cs typeface="+mn-cs"/>
              </a:rPr>
              <a:t> </a:t>
            </a:r>
            <a:r>
              <a:rPr lang="bg-BG" sz="1200" i="1" kern="1200" noProof="0" dirty="0" err="1">
                <a:solidFill>
                  <a:schemeClr val="tx1"/>
                </a:solidFill>
                <a:effectLst/>
                <a:latin typeface="+mn-lt"/>
                <a:ea typeface="+mn-ea"/>
                <a:cs typeface="+mn-cs"/>
              </a:rPr>
              <a:t>for</a:t>
            </a:r>
            <a:r>
              <a:rPr lang="bg-BG" sz="1200" i="1" kern="1200" noProof="0" dirty="0">
                <a:solidFill>
                  <a:schemeClr val="tx1"/>
                </a:solidFill>
                <a:effectLst/>
                <a:latin typeface="+mn-lt"/>
                <a:ea typeface="+mn-ea"/>
                <a:cs typeface="+mn-cs"/>
              </a:rPr>
              <a:t> </a:t>
            </a:r>
            <a:r>
              <a:rPr lang="bg-BG" sz="1200" i="1" kern="1200" noProof="0" dirty="0" err="1">
                <a:solidFill>
                  <a:schemeClr val="tx1"/>
                </a:solidFill>
                <a:effectLst/>
                <a:latin typeface="+mn-lt"/>
                <a:ea typeface="+mn-ea"/>
                <a:cs typeface="+mn-cs"/>
              </a:rPr>
              <a:t>Taking</a:t>
            </a:r>
            <a:r>
              <a:rPr lang="bg-BG" sz="1200" i="1" kern="1200" noProof="0" dirty="0">
                <a:solidFill>
                  <a:schemeClr val="tx1"/>
                </a:solidFill>
                <a:effectLst/>
                <a:latin typeface="+mn-lt"/>
                <a:ea typeface="+mn-ea"/>
                <a:cs typeface="+mn-cs"/>
              </a:rPr>
              <a:t> </a:t>
            </a:r>
            <a:r>
              <a:rPr lang="bg-BG" sz="1200" i="1" kern="1200" noProof="0" dirty="0" err="1">
                <a:solidFill>
                  <a:schemeClr val="tx1"/>
                </a:solidFill>
                <a:effectLst/>
                <a:latin typeface="+mn-lt"/>
                <a:ea typeface="+mn-ea"/>
                <a:cs typeface="+mn-cs"/>
              </a:rPr>
              <a:t>Charge</a:t>
            </a:r>
            <a:r>
              <a:rPr lang="bg-BG" sz="1200" i="1" kern="1200" noProof="0" dirty="0">
                <a:solidFill>
                  <a:schemeClr val="tx1"/>
                </a:solidFill>
                <a:effectLst/>
                <a:latin typeface="+mn-lt"/>
                <a:ea typeface="+mn-ea"/>
                <a:cs typeface="+mn-cs"/>
              </a:rPr>
              <a:t> </a:t>
            </a:r>
            <a:r>
              <a:rPr lang="bg-BG" sz="1200" i="1" kern="1200" noProof="0" dirty="0" err="1">
                <a:solidFill>
                  <a:schemeClr val="tx1"/>
                </a:solidFill>
                <a:effectLst/>
                <a:latin typeface="+mn-lt"/>
                <a:ea typeface="+mn-ea"/>
                <a:cs typeface="+mn-cs"/>
              </a:rPr>
              <a:t>of</a:t>
            </a:r>
            <a:r>
              <a:rPr lang="bg-BG" sz="1200" i="1" kern="1200" noProof="0" dirty="0">
                <a:solidFill>
                  <a:schemeClr val="tx1"/>
                </a:solidFill>
                <a:effectLst/>
                <a:latin typeface="+mn-lt"/>
                <a:ea typeface="+mn-ea"/>
                <a:cs typeface="+mn-cs"/>
              </a:rPr>
              <a:t> </a:t>
            </a:r>
            <a:r>
              <a:rPr lang="bg-BG" sz="1200" i="1" kern="1200" noProof="0" dirty="0" err="1">
                <a:solidFill>
                  <a:schemeClr val="tx1"/>
                </a:solidFill>
                <a:effectLst/>
                <a:latin typeface="+mn-lt"/>
                <a:ea typeface="+mn-ea"/>
                <a:cs typeface="+mn-cs"/>
              </a:rPr>
              <a:t>Your</a:t>
            </a:r>
            <a:r>
              <a:rPr lang="bg-BG" sz="1200" i="1" kern="1200" noProof="0" dirty="0">
                <a:solidFill>
                  <a:schemeClr val="tx1"/>
                </a:solidFill>
                <a:effectLst/>
                <a:latin typeface="+mn-lt"/>
                <a:ea typeface="+mn-ea"/>
                <a:cs typeface="+mn-cs"/>
              </a:rPr>
              <a:t> Professional </a:t>
            </a:r>
            <a:r>
              <a:rPr lang="bg-BG" sz="1200" i="1" kern="1200" noProof="0" dirty="0" err="1">
                <a:solidFill>
                  <a:schemeClr val="tx1"/>
                </a:solidFill>
                <a:effectLst/>
                <a:latin typeface="+mn-lt"/>
                <a:ea typeface="+mn-ea"/>
                <a:cs typeface="+mn-cs"/>
              </a:rPr>
              <a:t>and</a:t>
            </a:r>
            <a:r>
              <a:rPr lang="bg-BG" sz="1200" i="1" kern="1200" noProof="0" dirty="0">
                <a:solidFill>
                  <a:schemeClr val="tx1"/>
                </a:solidFill>
                <a:effectLst/>
                <a:latin typeface="+mn-lt"/>
                <a:ea typeface="+mn-ea"/>
                <a:cs typeface="+mn-cs"/>
              </a:rPr>
              <a:t> </a:t>
            </a:r>
            <a:r>
              <a:rPr lang="bg-BG" sz="1200" i="1" kern="1200" noProof="0" dirty="0" err="1">
                <a:solidFill>
                  <a:schemeClr val="tx1"/>
                </a:solidFill>
                <a:effectLst/>
                <a:latin typeface="+mn-lt"/>
                <a:ea typeface="+mn-ea"/>
                <a:cs typeface="+mn-cs"/>
              </a:rPr>
              <a:t>Personal</a:t>
            </a:r>
            <a:r>
              <a:rPr lang="bg-BG" sz="1200" i="1" kern="1200" noProof="0" dirty="0">
                <a:solidFill>
                  <a:schemeClr val="tx1"/>
                </a:solidFill>
                <a:effectLst/>
                <a:latin typeface="+mn-lt"/>
                <a:ea typeface="+mn-ea"/>
                <a:cs typeface="+mn-cs"/>
              </a:rPr>
              <a:t> Life, 2014 г., стр. 6)</a:t>
            </a:r>
            <a:r>
              <a:rPr lang="bg-BG" sz="1200" kern="1200" noProof="0" dirty="0">
                <a:solidFill>
                  <a:schemeClr val="tx1"/>
                </a:solidFill>
                <a:effectLst/>
                <a:latin typeface="+mn-lt"/>
                <a:ea typeface="+mn-ea"/>
                <a:cs typeface="+mn-cs"/>
              </a:rPr>
              <a:t>.</a:t>
            </a:r>
          </a:p>
          <a:p>
            <a:pPr algn="just"/>
            <a:r>
              <a:rPr lang="bg-BG" sz="1200" noProof="0" dirty="0">
                <a:effectLst/>
                <a:latin typeface="+mn-lt"/>
                <a:ea typeface="Calibri" panose="020F0502020204030204" pitchFamily="34" charset="0"/>
                <a:cs typeface="Times New Roman" panose="02020603050405020304" pitchFamily="18" charset="0"/>
              </a:rPr>
              <a:t>Критичното мислене може да се разглежда като съдържащо два компонента: (1) набор от информация и умения за генериране и обработка на убеждения; и (2) навик, основан на интелектуална ангажираност, да се използват тези умения за насочване на поведението. </a:t>
            </a:r>
          </a:p>
          <a:p>
            <a:pPr algn="just"/>
            <a:r>
              <a:rPr lang="bg-BG" sz="1200" noProof="0" dirty="0">
                <a:effectLst/>
                <a:latin typeface="+mn-lt"/>
                <a:ea typeface="Calibri" panose="020F0502020204030204" pitchFamily="34" charset="0"/>
                <a:cs typeface="Times New Roman" panose="02020603050405020304" pitchFamily="18" charset="0"/>
              </a:rPr>
              <a:t>Различава се от: (1) обикновеното придобиване и запазване на информация, тъй като включва специфичен начин, по който се търси и третира информацията; (2) простото притежаване на набор от умения, защото включва непрекъснатото им използване; и (3) изолираното използване на тези умения („като упражнение“) без приемане на резултатите от тях. </a:t>
            </a:r>
          </a:p>
          <a:p>
            <a:pPr algn="just">
              <a:lnSpc>
                <a:spcPct val="115000"/>
              </a:lnSpc>
              <a:spcAft>
                <a:spcPts val="600"/>
              </a:spcAft>
            </a:pPr>
            <a:r>
              <a:rPr lang="bg-BG" sz="1200" b="1"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noProof="0" dirty="0">
                <a:latin typeface="+mn-lt"/>
              </a:rPr>
              <a:t>@Обучаващ: </a:t>
            </a:r>
          </a:p>
          <a:p>
            <a:pPr marL="171450" indent="-171450" algn="just">
              <a:lnSpc>
                <a:spcPct val="115000"/>
              </a:lnSpc>
              <a:spcAft>
                <a:spcPts val="600"/>
              </a:spcAft>
              <a:buFont typeface="Arial" panose="020B0604020202020204" pitchFamily="34" charset="0"/>
              <a:buChar char="•"/>
            </a:pPr>
            <a:r>
              <a:rPr lang="bg-BG" sz="1200" noProof="0" dirty="0">
                <a:latin typeface="+mn-lt"/>
              </a:rPr>
              <a:t>Насърчете участниците да дискутират по двойки п</a:t>
            </a:r>
            <a:r>
              <a:rPr lang="bg-BG" sz="1200" b="0" noProof="0" dirty="0">
                <a:effectLst/>
                <a:latin typeface="+mn-lt"/>
                <a:ea typeface="Calibri" panose="020F0502020204030204" pitchFamily="34" charset="0"/>
                <a:cs typeface="Times New Roman" panose="02020603050405020304" pitchFamily="18" charset="0"/>
              </a:rPr>
              <a:t>о какъв начин критичното мислене е значимо в процеса на радикализация.</a:t>
            </a:r>
          </a:p>
          <a:p>
            <a:pPr marL="171450" indent="-1714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След приключване на дискусията, кликнете, за да се появи втория текстов блок на слайда.</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b="1" noProof="0" dirty="0">
                <a:effectLst/>
                <a:latin typeface="+mn-lt"/>
                <a:ea typeface="Calibri" panose="020F0502020204030204" pitchFamily="34" charset="0"/>
                <a:cs typeface="Times New Roman" panose="02020603050405020304" pitchFamily="18" charset="0"/>
              </a:rPr>
              <a:t>Обща информация:</a:t>
            </a:r>
            <a:endParaRPr lang="bg-BG" sz="1200" noProof="0" dirty="0">
              <a:effectLst/>
              <a:latin typeface="+mn-lt"/>
              <a:ea typeface="Calibri" panose="020F0502020204030204" pitchFamily="34" charset="0"/>
              <a:cs typeface="Times New Roman" panose="02020603050405020304" pitchFamily="18" charset="0"/>
            </a:endParaRPr>
          </a:p>
          <a:p>
            <a:pPr algn="just"/>
            <a:r>
              <a:rPr lang="bg-BG" sz="1200" noProof="0" dirty="0">
                <a:effectLst/>
                <a:latin typeface="+mn-lt"/>
                <a:ea typeface="Calibri" panose="020F0502020204030204" pitchFamily="34" charset="0"/>
                <a:cs typeface="Times New Roman" panose="02020603050405020304" pitchFamily="18" charset="0"/>
              </a:rPr>
              <a:t>Като се учим как да мислим критично, ние се учим как да търсим „истината“ отвъд собствените си предубеждения, да устояваме пред предизвикателствата, да оценяваме справедливо собственото си мислене и да изоставим погрешните разсъждения в името на нови и по-добре обосновани начини на мислене.</a:t>
            </a:r>
            <a:endParaRPr lang="bg-BG" sz="1200" kern="1200" noProof="0" dirty="0">
              <a:solidFill>
                <a:schemeClr val="tx1"/>
              </a:solidFill>
              <a:effectLst/>
              <a:latin typeface="+mn-lt"/>
              <a:ea typeface="+mn-ea"/>
              <a:cs typeface="+mn-cs"/>
            </a:endParaRPr>
          </a:p>
          <a:p>
            <a:pPr algn="just"/>
            <a:r>
              <a:rPr lang="bg-BG" sz="1200" noProof="0" dirty="0">
                <a:effectLst/>
                <a:latin typeface="+mn-lt"/>
                <a:ea typeface="Calibri" panose="020F0502020204030204" pitchFamily="34" charset="0"/>
                <a:cs typeface="Times New Roman" panose="02020603050405020304" pitchFamily="18" charset="0"/>
              </a:rPr>
              <a:t>Защо критичното мислене е важно, когато става въпрос за обществената поляризация, причинена от възприемането и разпространението на екстремистки идеологии? Защото дава възможност на младите хора да мислят самостоятелно, да възприемат света въз основа на личен опит и собствени наблюдения и по този начин да вземат добре информирани критични решения. Така придобиват увереност и развиват способност да се учат от грешките си, докато градят успешен и продуктивен живот.</a:t>
            </a:r>
          </a:p>
          <a:p>
            <a:pPr algn="just"/>
            <a:r>
              <a:rPr lang="bg-BG" sz="1200" noProof="0" dirty="0">
                <a:effectLst/>
                <a:latin typeface="+mn-lt"/>
                <a:ea typeface="Calibri" panose="020F0502020204030204" pitchFamily="34" charset="0"/>
                <a:cs typeface="Times New Roman" panose="02020603050405020304" pitchFamily="18" charset="0"/>
              </a:rPr>
              <a:t>Процесът на мислене или разсъждение предполага изграждане на обективни връзки между настоящите убеждения с доказателства, насърчавайки формирането на нови убеждения и мнения. За сравнение, </a:t>
            </a:r>
            <a:r>
              <a:rPr lang="bg-BG" sz="1200" b="1" noProof="0" dirty="0">
                <a:effectLst/>
                <a:latin typeface="+mn-lt"/>
                <a:ea typeface="Calibri" panose="020F0502020204030204" pitchFamily="34" charset="0"/>
                <a:cs typeface="Times New Roman" panose="02020603050405020304" pitchFamily="18" charset="0"/>
              </a:rPr>
              <a:t>критичното мислене </a:t>
            </a:r>
            <a:r>
              <a:rPr lang="bg-BG" sz="1200" noProof="0" dirty="0">
                <a:effectLst/>
                <a:latin typeface="+mn-lt"/>
                <a:ea typeface="Calibri" panose="020F0502020204030204" pitchFamily="34" charset="0"/>
                <a:cs typeface="Times New Roman" panose="02020603050405020304" pitchFamily="18" charset="0"/>
              </a:rPr>
              <a:t>е умишлено мета-когнитивно (мислене за мисленето) и когнитивно (мислене) действие, при което човек разсъждава върху качеството на процеса на разсъждение едновременно с достигането до извод. Мислещият има две еднакво важни цели: да намери решение и да подобри начина, по който разсъждава </a:t>
            </a:r>
            <a:r>
              <a:rPr lang="bg-BG" sz="1200" noProof="0" dirty="0">
                <a:effectLst/>
                <a:latin typeface="+mn-lt"/>
                <a:ea typeface="Calibri" panose="020F0502020204030204" pitchFamily="34" charset="0"/>
              </a:rPr>
              <a:t>(</a:t>
            </a:r>
            <a:r>
              <a:rPr lang="bg-BG" sz="1200" noProof="0" dirty="0" err="1">
                <a:effectLst/>
                <a:latin typeface="+mn-lt"/>
                <a:ea typeface="Calibri" panose="020F0502020204030204" pitchFamily="34" charset="0"/>
              </a:rPr>
              <a:t>Moore</a:t>
            </a:r>
            <a:r>
              <a:rPr lang="bg-BG" sz="1200" noProof="0" dirty="0">
                <a:effectLst/>
                <a:latin typeface="+mn-lt"/>
                <a:ea typeface="Calibri" panose="020F0502020204030204" pitchFamily="34" charset="0"/>
              </a:rPr>
              <a:t>, 2007 г., стр. 2).</a:t>
            </a:r>
          </a:p>
          <a:p>
            <a:pPr algn="just"/>
            <a:r>
              <a:rPr lang="bg-BG" sz="1200" noProof="0" dirty="0">
                <a:effectLst/>
                <a:latin typeface="+mn-lt"/>
              </a:rPr>
              <a:t>---</a:t>
            </a:r>
            <a:endParaRPr lang="bg-BG" sz="1200" noProof="0" dirty="0">
              <a:latin typeface="+mn-lt"/>
            </a:endParaRPr>
          </a:p>
          <a:p>
            <a:pPr algn="just"/>
            <a:r>
              <a:rPr lang="bg-BG" sz="1200" b="0" i="0" noProof="0" dirty="0">
                <a:solidFill>
                  <a:srgbClr val="000000"/>
                </a:solidFill>
                <a:effectLst/>
                <a:latin typeface="+mn-lt"/>
              </a:rPr>
              <a:t>Защо критичното мислене е толкова важно? </a:t>
            </a:r>
          </a:p>
          <a:p>
            <a:pPr algn="just"/>
            <a:r>
              <a:rPr lang="bg-BG" sz="1200" b="0" i="1" noProof="0" dirty="0">
                <a:solidFill>
                  <a:srgbClr val="000000"/>
                </a:solidFill>
                <a:effectLst/>
                <a:latin typeface="+mn-lt"/>
              </a:rPr>
              <a:t>Източник: https://www.radicalrightanalysis.com/2018/07/26/uk-prevent-building-resilience-to-radicalisation-through-critical-thinki/</a:t>
            </a:r>
          </a:p>
          <a:p>
            <a:pPr marL="228600" indent="-228600" algn="just">
              <a:buFont typeface="+mj-lt"/>
              <a:buAutoNum type="arabicPeriod"/>
            </a:pPr>
            <a:r>
              <a:rPr lang="bg-BG" sz="1200" b="0" i="0" noProof="0" dirty="0">
                <a:solidFill>
                  <a:srgbClr val="000000"/>
                </a:solidFill>
                <a:effectLst/>
                <a:latin typeface="+mn-lt"/>
              </a:rPr>
              <a:t>Защото екстремистите процъфтяват чрез разпространението на двоичен, черно-бял поглед към света, насърчавайки манталитета „те срещу нас“. Повечето от високорисковите случаи на превенция са привлечени от сигурността на ясните екстремистки наративи, които не оставят място за нюансиране или съмнения: от 15-годишния поддръжник на превъзходството на бялата раса, който вярва, че мюсюлманите искат да убият западняците и че расовата война е на хоризонта, до младежът приел Исляма, който вярва, че мюсюлманите не са добре дошли във Великобритания и така единственото място, където може свободно да изповядва вярата си е така наречения халифат на Ислямска държава. </a:t>
            </a:r>
          </a:p>
          <a:p>
            <a:pPr marL="228600" indent="-228600" algn="just">
              <a:buFont typeface="+mj-lt"/>
              <a:buAutoNum type="arabicPeriod"/>
            </a:pPr>
            <a:r>
              <a:rPr lang="bg-BG" sz="1200" b="0" i="0" noProof="0" dirty="0">
                <a:solidFill>
                  <a:srgbClr val="000000"/>
                </a:solidFill>
                <a:effectLst/>
                <a:latin typeface="+mn-lt"/>
              </a:rPr>
              <a:t>Платформите на социалните медии са залети от пропаганда и т.нар. „фалшиви новини“. За да бъдат децата добре информирани и в безопасност, е важно да поставят под въпрос източника и истинността на почти всичко, което виждат онлайн - от на пръв поглед безобидните слухове за известни личности до злонамерени опити на екстремистки групировки за всяване на страх или вербуване на уязвими хора. Необходимо е внимателно обмисляне на всяка информация, за да избегне емоционалната манипулация</a:t>
            </a:r>
            <a:r>
              <a:rPr lang="bg-BG" sz="1200" b="0" i="0" baseline="0" noProof="0" dirty="0">
                <a:solidFill>
                  <a:srgbClr val="000000"/>
                </a:solidFill>
                <a:effectLst/>
                <a:latin typeface="+mn-lt"/>
              </a:rPr>
              <a:t> и за да се устои на </a:t>
            </a:r>
            <a:r>
              <a:rPr lang="bg-BG" sz="1200" b="0" i="0" noProof="0" dirty="0">
                <a:solidFill>
                  <a:srgbClr val="000000"/>
                </a:solidFill>
                <a:effectLst/>
                <a:latin typeface="+mn-lt"/>
              </a:rPr>
              <a:t>привличащия фактор на идеологии и манипулативна или фалшива информация.</a:t>
            </a:r>
          </a:p>
          <a:p>
            <a:pPr marL="228600" indent="-228600" algn="just">
              <a:buFont typeface="+mj-lt"/>
              <a:buAutoNum type="arabicPeriod"/>
            </a:pPr>
            <a:r>
              <a:rPr lang="bg-BG" sz="1200" b="0" i="0" noProof="0" dirty="0">
                <a:solidFill>
                  <a:srgbClr val="000000"/>
                </a:solidFill>
                <a:effectLst/>
                <a:latin typeface="+mn-lt"/>
              </a:rPr>
              <a:t>Към това се добавя и вредата за интеграцията и сплотеността на общността, която може да се предизвика от липсата на критично мислене при отразяването на новини и събития, дори от традиционните масови медии. Използваният език при отразяване на терористични атаки в националните медии също има значение - някои медии бързо поставят етикет “терористи” на мюсюлмански извършители и престъпленията им се обвързват с вероизповеданието им; в същото време,  често се възприемат по-нюансирани позиции, когато нападателите не са мюсюлмани.</a:t>
            </a:r>
            <a:endParaRPr lang="bg-BG" sz="1200" noProof="0" dirty="0">
              <a:latin typeface="+mn-lt"/>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203885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#26)</a:t>
            </a:r>
          </a:p>
          <a:p>
            <a:pPr rtl="0"/>
            <a:endParaRPr lang="bg-BG" sz="1200" noProof="0" dirty="0">
              <a:solidFill>
                <a:srgbClr val="000000"/>
              </a:solidFill>
              <a:effectLst/>
              <a:latin typeface="+mn-lt"/>
            </a:endParaRPr>
          </a:p>
          <a:p>
            <a:pPr algn="just" rtl="0"/>
            <a:r>
              <a:rPr lang="bg-BG" sz="1200" noProof="0" dirty="0">
                <a:solidFill>
                  <a:srgbClr val="000000"/>
                </a:solidFill>
                <a:effectLst/>
                <a:latin typeface="+mn-lt"/>
              </a:rPr>
              <a:t>Обучението “Критично мислене“ има за цел да подкрепи практикуващите да помогнат на подрастващите при развиване на умения за критично мислене. Обучението е </a:t>
            </a:r>
            <a:r>
              <a:rPr lang="bg-BG" sz="1200" noProof="0" dirty="0">
                <a:latin typeface="+mn-lt"/>
              </a:rPr>
              <a:t>предназначено за </a:t>
            </a:r>
            <a:r>
              <a:rPr lang="bg-BG" sz="1200" noProof="0" dirty="0">
                <a:effectLst/>
                <a:latin typeface="+mn-lt"/>
                <a:ea typeface="Calibri" panose="020F0502020204030204" pitchFamily="34" charset="0"/>
                <a:cs typeface="Times New Roman" panose="02020603050405020304" pitchFamily="18" charset="0"/>
              </a:rPr>
              <a:t>професионалисти на първа линия, работещи с младежи, уязвими към радикализация – учители, училищни съветници, социални работници, полицейски служители, служители по сигурността.</a:t>
            </a:r>
          </a:p>
          <a:p>
            <a:pPr algn="just" rtl="0"/>
            <a:r>
              <a:rPr lang="bg-BG" sz="1200" noProof="0" dirty="0">
                <a:effectLst/>
                <a:latin typeface="+mn-lt"/>
                <a:cs typeface="Times New Roman" panose="02020603050405020304" pitchFamily="18" charset="0"/>
              </a:rPr>
              <a:t>---</a:t>
            </a:r>
            <a:endParaRPr lang="bg-BG" sz="1200" noProof="0" dirty="0">
              <a:latin typeface="+mn-lt"/>
            </a:endParaRPr>
          </a:p>
          <a:p>
            <a:pPr algn="just"/>
            <a:r>
              <a:rPr lang="bg-BG" sz="1200" b="1" i="0" u="none" strike="noStrike" baseline="0" noProof="0" dirty="0">
                <a:solidFill>
                  <a:srgbClr val="000000"/>
                </a:solidFill>
                <a:latin typeface="+mn-lt"/>
              </a:rPr>
              <a:t>Обучението </a:t>
            </a:r>
            <a:r>
              <a:rPr lang="bg-BG" sz="1200" b="1" noProof="0" dirty="0">
                <a:latin typeface="+mn-lt"/>
              </a:rPr>
              <a:t>“Критично мислене” </a:t>
            </a:r>
            <a:r>
              <a:rPr lang="bg-BG" sz="1200" b="0" i="0" u="none" strike="noStrike" baseline="0" noProof="0" dirty="0">
                <a:solidFill>
                  <a:srgbClr val="000000"/>
                </a:solidFill>
                <a:latin typeface="+mn-lt"/>
              </a:rPr>
              <a:t>предоставя рамка, сценарий и набор от детайлно описани упражнения и симулации, в помощ на практикуващите на първа линия специалисти - да се научат как да насърчават развитието на умения за критично мислене у децата и подрастващите, с които работят. Целта е впоследствие да им се осигури (бел. на децата и подрастващите) капацитет за самонасочващо се и самодисциплинирано мислене, овластяващо ги да мислят самостоятелно и да осмислят света на базата на своя личен опит и наблюдения, както и да вземат критични и добре информирани решения по същия начин.</a:t>
            </a:r>
          </a:p>
          <a:p>
            <a:r>
              <a:rPr lang="bg-BG" sz="1200" b="0" i="0" u="none" strike="noStrike" baseline="0" noProof="0" dirty="0">
                <a:latin typeface="+mn-lt"/>
              </a:rPr>
              <a:t>С тези познания и умения, участниците в обучението ще се научат как да:</a:t>
            </a:r>
          </a:p>
          <a:p>
            <a:pPr marL="171450" indent="-171450" algn="just">
              <a:buFontTx/>
              <a:buChar char="-"/>
            </a:pPr>
            <a:r>
              <a:rPr lang="bg-BG" sz="1200" b="0" i="0" u="none" strike="noStrike" baseline="0" noProof="0" dirty="0">
                <a:latin typeface="+mn-lt"/>
              </a:rPr>
              <a:t>разпознават признаците на радикализация;</a:t>
            </a:r>
          </a:p>
          <a:p>
            <a:pPr marL="171450" indent="-171450" algn="just">
              <a:buFontTx/>
              <a:buChar char="-"/>
            </a:pPr>
            <a:r>
              <a:rPr lang="bg-BG" sz="1200" kern="1200" noProof="0" dirty="0">
                <a:solidFill>
                  <a:schemeClr val="tx1"/>
                </a:solidFill>
                <a:effectLst/>
                <a:latin typeface="+mn-lt"/>
                <a:ea typeface="+mn-ea"/>
                <a:cs typeface="+mn-cs"/>
              </a:rPr>
              <a:t>разпознават признаците на опростеното и схематично мислене у себе си и при другите;</a:t>
            </a:r>
          </a:p>
          <a:p>
            <a:pPr marL="171450" indent="-171450" algn="just">
              <a:buFontTx/>
              <a:buChar char="-"/>
            </a:pPr>
            <a:r>
              <a:rPr lang="bg-BG" sz="1200" kern="1200" noProof="0" dirty="0">
                <a:solidFill>
                  <a:schemeClr val="tx1"/>
                </a:solidFill>
                <a:effectLst/>
                <a:latin typeface="+mn-lt"/>
                <a:ea typeface="+mn-ea"/>
                <a:cs typeface="+mn-cs"/>
              </a:rPr>
              <a:t>идентифицират психологическите основи на мисленето, как то влияе върху отношението и поведението на индивида, как може да бъде подобрено към саморегулиращо, </a:t>
            </a:r>
            <a:r>
              <a:rPr lang="bg-BG" sz="1200" kern="1200" noProof="0" dirty="0" err="1">
                <a:solidFill>
                  <a:schemeClr val="tx1"/>
                </a:solidFill>
                <a:effectLst/>
                <a:latin typeface="+mn-lt"/>
                <a:ea typeface="+mn-ea"/>
                <a:cs typeface="+mn-cs"/>
              </a:rPr>
              <a:t>самодисциплиниращо</a:t>
            </a:r>
            <a:r>
              <a:rPr lang="bg-BG" sz="1200" kern="1200" noProof="0" dirty="0">
                <a:solidFill>
                  <a:schemeClr val="tx1"/>
                </a:solidFill>
                <a:effectLst/>
                <a:latin typeface="+mn-lt"/>
                <a:ea typeface="+mn-ea"/>
                <a:cs typeface="+mn-cs"/>
              </a:rPr>
              <a:t> и </a:t>
            </a:r>
            <a:r>
              <a:rPr lang="bg-BG" sz="1200" kern="1200" noProof="0" dirty="0" err="1">
                <a:solidFill>
                  <a:schemeClr val="tx1"/>
                </a:solidFill>
                <a:effectLst/>
                <a:latin typeface="+mn-lt"/>
                <a:ea typeface="+mn-ea"/>
                <a:cs typeface="+mn-cs"/>
              </a:rPr>
              <a:t>самокоригиращо</a:t>
            </a:r>
            <a:r>
              <a:rPr lang="bg-BG" sz="1200" kern="1200" noProof="0" dirty="0">
                <a:solidFill>
                  <a:schemeClr val="tx1"/>
                </a:solidFill>
                <a:effectLst/>
                <a:latin typeface="+mn-lt"/>
                <a:ea typeface="+mn-ea"/>
                <a:cs typeface="+mn-cs"/>
              </a:rPr>
              <a:t> изразяване на мисълта;</a:t>
            </a:r>
          </a:p>
          <a:p>
            <a:pPr marL="171450" indent="-171450" algn="just">
              <a:buFontTx/>
              <a:buChar char="-"/>
            </a:pPr>
            <a:r>
              <a:rPr lang="bg-BG" sz="1200" kern="1200" noProof="0" dirty="0">
                <a:solidFill>
                  <a:schemeClr val="tx1"/>
                </a:solidFill>
                <a:effectLst/>
                <a:latin typeface="+mn-lt"/>
                <a:ea typeface="+mn-ea"/>
                <a:cs typeface="+mn-cs"/>
              </a:rPr>
              <a:t>разберат как биха могли да предложат краткосрочна подкрепа и какво да посъветват проблемното лице относно психологическата подкрепа, от която би имало нужда в дългосрочен план;</a:t>
            </a:r>
          </a:p>
          <a:p>
            <a:pPr marL="171450" indent="-171450" algn="just">
              <a:buFontTx/>
              <a:buChar char="-"/>
            </a:pPr>
            <a:r>
              <a:rPr lang="bg-BG" sz="1200" kern="1200" noProof="0" dirty="0">
                <a:solidFill>
                  <a:schemeClr val="tx1"/>
                </a:solidFill>
                <a:effectLst/>
                <a:latin typeface="+mn-lt"/>
                <a:ea typeface="+mn-ea"/>
                <a:cs typeface="+mn-cs"/>
              </a:rPr>
              <a:t>развият социална отговорност и социални умения за справяне с хора със стереотипно мислене;</a:t>
            </a:r>
          </a:p>
          <a:p>
            <a:pPr marL="171450" indent="-171450" algn="just">
              <a:buFontTx/>
              <a:buChar char="-"/>
            </a:pPr>
            <a:r>
              <a:rPr lang="bg-BG" sz="1200" kern="1200" noProof="0" dirty="0">
                <a:solidFill>
                  <a:schemeClr val="tx1"/>
                </a:solidFill>
                <a:effectLst/>
                <a:latin typeface="+mn-lt"/>
                <a:ea typeface="+mn-ea"/>
                <a:cs typeface="+mn-cs"/>
              </a:rPr>
              <a:t>се замислят за това как стратегиите и тактиките, използвани за справяне с предубеденото мислене, могат да бъдат интегрирани и адаптирани в професионалната им рутина. </a:t>
            </a:r>
            <a:r>
              <a:rPr lang="bg-BG" sz="1200" noProof="0" dirty="0">
                <a:effectLst/>
                <a:latin typeface="+mn-lt"/>
                <a:ea typeface="Calibri" panose="020F0502020204030204" pitchFamily="34" charset="0"/>
                <a:cs typeface="Times New Roman" panose="02020603050405020304" pitchFamily="18" charset="0"/>
              </a:rPr>
              <a:t> </a:t>
            </a:r>
          </a:p>
          <a:p>
            <a:pPr algn="just">
              <a:lnSpc>
                <a:spcPct val="115000"/>
              </a:lnSpc>
              <a:spcAft>
                <a:spcPts val="600"/>
              </a:spcAft>
            </a:pPr>
            <a:r>
              <a:rPr lang="bg-BG" sz="1200" noProof="0" dirty="0">
                <a:effectLst/>
                <a:latin typeface="+mn-lt"/>
                <a:ea typeface="Calibri" panose="020F0502020204030204" pitchFamily="34" charset="0"/>
                <a:cs typeface="Times New Roman" panose="02020603050405020304" pitchFamily="18" charset="0"/>
              </a:rPr>
              <a:t>Подробна информация е предоставена в ръководството за </a:t>
            </a:r>
            <a:r>
              <a:rPr lang="bg-BG" sz="1200" noProof="0" dirty="0" err="1">
                <a:effectLst/>
                <a:latin typeface="+mn-lt"/>
                <a:ea typeface="Calibri" panose="020F0502020204030204" pitchFamily="34" charset="0"/>
                <a:cs typeface="Times New Roman" panose="02020603050405020304" pitchFamily="18" charset="0"/>
              </a:rPr>
              <a:t>обучители</a:t>
            </a:r>
            <a:r>
              <a:rPr lang="bg-BG" sz="1200" noProof="0" dirty="0">
                <a:effectLst/>
                <a:latin typeface="+mn-lt"/>
                <a:ea typeface="Calibri" panose="020F0502020204030204" pitchFamily="34" charset="0"/>
                <a:cs typeface="Times New Roman" panose="02020603050405020304" pitchFamily="18" charset="0"/>
              </a:rPr>
              <a:t> към обучението </a:t>
            </a:r>
            <a:r>
              <a:rPr lang="bg-BG" sz="1200" noProof="0" dirty="0">
                <a:latin typeface="+mn-lt"/>
              </a:rPr>
              <a:t>“Критично мислене”</a:t>
            </a:r>
            <a:r>
              <a:rPr lang="bg-BG" sz="1200" noProof="0" dirty="0">
                <a:effectLst/>
                <a:latin typeface="+mn-lt"/>
                <a:ea typeface="Calibri" panose="020F0502020204030204" pitchFamily="34" charset="0"/>
                <a:cs typeface="Times New Roman" panose="02020603050405020304" pitchFamily="18" charset="0"/>
              </a:rPr>
              <a:t>.</a:t>
            </a:r>
          </a:p>
          <a:p>
            <a:r>
              <a:rPr lang="bg-BG" sz="1200" b="0" i="0" u="none" strike="noStrike" baseline="0" noProof="0" dirty="0">
                <a:latin typeface="+mn-lt"/>
              </a:rPr>
              <a:t>---</a:t>
            </a:r>
          </a:p>
          <a:p>
            <a:r>
              <a:rPr lang="bg-BG" sz="1200" b="0" i="0" u="none" strike="noStrike" baseline="0" noProof="0" dirty="0">
                <a:latin typeface="+mn-lt"/>
              </a:rPr>
              <a:t>Настоящото обучение за </a:t>
            </a:r>
            <a:r>
              <a:rPr lang="bg-BG" sz="1200" b="0" i="0" u="none" strike="noStrike" baseline="0" noProof="0" dirty="0" err="1">
                <a:latin typeface="+mn-lt"/>
              </a:rPr>
              <a:t>обучители</a:t>
            </a:r>
            <a:r>
              <a:rPr lang="bg-BG" sz="1200" b="0" i="0" u="none" strike="noStrike" baseline="0" noProof="0" dirty="0">
                <a:latin typeface="+mn-lt"/>
              </a:rPr>
              <a:t> разглежда примери от представените в </a:t>
            </a:r>
            <a:r>
              <a:rPr lang="bg-BG" sz="1200" noProof="0" dirty="0">
                <a:effectLst/>
                <a:latin typeface="+mn-lt"/>
                <a:ea typeface="Calibri" panose="020F0502020204030204" pitchFamily="34" charset="0"/>
                <a:cs typeface="Times New Roman" panose="02020603050405020304" pitchFamily="18" charset="0"/>
              </a:rPr>
              <a:t>обучението </a:t>
            </a:r>
            <a:r>
              <a:rPr lang="bg-BG" sz="1200" noProof="0" dirty="0">
                <a:latin typeface="+mn-lt"/>
              </a:rPr>
              <a:t>“Критично мислене” </a:t>
            </a:r>
            <a:r>
              <a:rPr lang="bg-BG" sz="1200" b="0" i="0" u="none" strike="noStrike" baseline="0" noProof="0" dirty="0">
                <a:latin typeface="+mn-lt"/>
              </a:rPr>
              <a:t>упражнения</a:t>
            </a:r>
            <a:r>
              <a:rPr lang="bg-BG" sz="1200" noProof="0" dirty="0">
                <a:latin typeface="+mn-lt"/>
              </a:rPr>
              <a:t>.</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146898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#27)</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mn-lt"/>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Това е пример за едно от упражненията,</a:t>
            </a:r>
            <a:r>
              <a:rPr lang="bg-BG" sz="1200" b="0" baseline="0" noProof="0" dirty="0">
                <a:effectLst/>
                <a:latin typeface="+mn-lt"/>
                <a:ea typeface="Calibri" panose="020F0502020204030204" pitchFamily="34" charset="0"/>
                <a:cs typeface="Times New Roman" panose="02020603050405020304" pitchFamily="18" charset="0"/>
              </a:rPr>
              <a:t> включени в обучението </a:t>
            </a:r>
            <a:r>
              <a:rPr lang="bg-BG" sz="1200" noProof="0" dirty="0">
                <a:latin typeface="+mn-lt"/>
              </a:rPr>
              <a:t>“Критично мислене”. </a:t>
            </a:r>
            <a:r>
              <a:rPr lang="bg-BG" sz="1200" b="0" noProof="0" dirty="0">
                <a:effectLst/>
                <a:latin typeface="+mn-lt"/>
                <a:ea typeface="Calibri" panose="020F0502020204030204" pitchFamily="34" charset="0"/>
                <a:cs typeface="Times New Roman" panose="02020603050405020304" pitchFamily="18" charset="0"/>
              </a:rPr>
              <a:t>Препоръчва се първо да се изпълни упражнението, за да се види как протича то, и след това да се обсъдят</a:t>
            </a:r>
            <a:r>
              <a:rPr lang="bg-BG" sz="1200" b="0" baseline="0" noProof="0" dirty="0">
                <a:effectLst/>
                <a:latin typeface="+mn-lt"/>
                <a:ea typeface="Calibri" panose="020F0502020204030204" pitchFamily="34" charset="0"/>
                <a:cs typeface="Times New Roman" panose="02020603050405020304" pitchFamily="18" charset="0"/>
              </a:rPr>
              <a:t> неговите</a:t>
            </a:r>
            <a:r>
              <a:rPr lang="bg-BG" sz="1200" b="0" noProof="0" dirty="0">
                <a:effectLst/>
                <a:latin typeface="+mn-lt"/>
                <a:ea typeface="Calibri" panose="020F0502020204030204" pitchFamily="34" charset="0"/>
                <a:cs typeface="Times New Roman" panose="02020603050405020304" pitchFamily="18" charset="0"/>
              </a:rPr>
              <a:t> цели. </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endParaRPr lang="bg-BG" sz="1200" b="1" noProof="0" dirty="0">
              <a:effectLst/>
              <a:latin typeface="+mn-lt"/>
              <a:ea typeface="Calibri" panose="020F0502020204030204" pitchFamily="34" charset="0"/>
              <a:cs typeface="Times New Roman" panose="02020603050405020304" pitchFamily="18" charset="0"/>
            </a:endParaRPr>
          </a:p>
          <a:p>
            <a:pPr marL="0" indent="0" algn="just">
              <a:lnSpc>
                <a:spcPct val="115000"/>
              </a:lnSpc>
              <a:spcAft>
                <a:spcPts val="600"/>
              </a:spcAft>
              <a:buFont typeface="Arial" panose="020B0604020202020204" pitchFamily="34" charset="0"/>
              <a:buNone/>
            </a:pPr>
            <a:r>
              <a:rPr lang="bg-BG" sz="1200" noProof="0" dirty="0">
                <a:effectLst/>
                <a:latin typeface="+mn-lt"/>
                <a:ea typeface="Calibri" panose="020F0502020204030204" pitchFamily="34" charset="0"/>
                <a:cs typeface="Times New Roman" panose="02020603050405020304" pitchFamily="18" charset="0"/>
              </a:rPr>
              <a:t>Основната цел е участниците да разберат как всеки следващ участник добавя собствената си визия по темата и как гледните им точки се различават. Така, участниците се научават да прилагат своите познания и логика, за да се изразят и аргументират възможно най-ясно. В края на упражнението, </a:t>
            </a:r>
            <a:r>
              <a:rPr lang="bg-BG" sz="1200" kern="1200" noProof="0" dirty="0">
                <a:solidFill>
                  <a:schemeClr val="tx1"/>
                </a:solidFill>
                <a:effectLst/>
                <a:latin typeface="+mn-lt"/>
                <a:ea typeface="+mn-ea"/>
                <a:cs typeface="+mn-cs"/>
              </a:rPr>
              <a:t>обучаващият събира написаното и представя на групата получилите се определения, обяснявайки колко е важно да има различни гледни точки при решаването на даден проблем.</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i="0" u="none" noProof="0" dirty="0">
                <a:effectLst/>
                <a:latin typeface="+mn-lt"/>
                <a:ea typeface="Calibri" panose="020F0502020204030204" pitchFamily="34" charset="0"/>
                <a:cs typeface="Times New Roman" panose="02020603050405020304" pitchFamily="18" charset="0"/>
              </a:rPr>
              <a:t>Инструкции за провеждане на упражнението:</a:t>
            </a:r>
            <a:endParaRPr lang="bg-BG" sz="1200" i="1" noProof="0" dirty="0">
              <a:effectLst/>
              <a:latin typeface="+mn-lt"/>
              <a:ea typeface="Calibri" panose="020F0502020204030204" pitchFamily="34" charset="0"/>
              <a:cs typeface="Times New Roman" panose="02020603050405020304" pitchFamily="18" charset="0"/>
            </a:endParaRPr>
          </a:p>
          <a:p>
            <a:pPr marL="285750" indent="-2857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1</a:t>
            </a:r>
            <a:r>
              <a:rPr lang="bg-BG" sz="1200" i="1" noProof="0" dirty="0">
                <a:effectLst/>
                <a:latin typeface="+mn-lt"/>
                <a:ea typeface="Calibri" panose="020F0502020204030204" pitchFamily="34" charset="0"/>
                <a:cs typeface="Times New Roman" panose="02020603050405020304" pitchFamily="18" charset="0"/>
              </a:rPr>
              <a:t>:</a:t>
            </a:r>
            <a:r>
              <a:rPr lang="bg-BG" sz="1200" noProof="0" dirty="0">
                <a:effectLst/>
                <a:latin typeface="+mn-lt"/>
                <a:ea typeface="Calibri" panose="020F0502020204030204" pitchFamily="34" charset="0"/>
                <a:cs typeface="Times New Roman" panose="02020603050405020304" pitchFamily="18" charset="0"/>
              </a:rPr>
              <a:t> Участниците се разделят в екипи от 6-8 човека. На всеки екип се дава празен бял лист хартия.</a:t>
            </a:r>
          </a:p>
          <a:p>
            <a:pPr marL="285750" indent="-2857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2</a:t>
            </a:r>
            <a:r>
              <a:rPr lang="bg-BG" sz="1200" i="1" noProof="0" dirty="0">
                <a:effectLst/>
                <a:latin typeface="+mn-lt"/>
                <a:ea typeface="Calibri" panose="020F0502020204030204" pitchFamily="34" charset="0"/>
                <a:cs typeface="Times New Roman" panose="02020603050405020304" pitchFamily="18" charset="0"/>
              </a:rPr>
              <a:t>:</a:t>
            </a:r>
            <a:r>
              <a:rPr lang="bg-BG" sz="1200" noProof="0" dirty="0">
                <a:effectLst/>
                <a:latin typeface="+mn-lt"/>
                <a:ea typeface="Calibri" panose="020F0502020204030204" pitchFamily="34" charset="0"/>
                <a:cs typeface="Times New Roman" panose="02020603050405020304" pitchFamily="18" charset="0"/>
              </a:rPr>
              <a:t> Обучаващият инструктира първия участник от всеки екип да напише на листа едно изречение, описващо какво е омразата според него/нея.</a:t>
            </a:r>
          </a:p>
          <a:p>
            <a:pPr marL="285750" indent="-2857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3</a:t>
            </a:r>
            <a:r>
              <a:rPr lang="bg-BG" sz="1200" i="1" noProof="0" dirty="0">
                <a:effectLst/>
                <a:latin typeface="+mn-lt"/>
                <a:ea typeface="Calibri" panose="020F0502020204030204" pitchFamily="34" charset="0"/>
                <a:cs typeface="Times New Roman" panose="02020603050405020304" pitchFamily="18" charset="0"/>
              </a:rPr>
              <a:t>:</a:t>
            </a:r>
            <a:r>
              <a:rPr lang="bg-BG" sz="1200" noProof="0" dirty="0">
                <a:effectLst/>
                <a:latin typeface="+mn-lt"/>
                <a:ea typeface="Calibri" panose="020F0502020204030204" pitchFamily="34" charset="0"/>
                <a:cs typeface="Times New Roman" panose="02020603050405020304" pitchFamily="18" charset="0"/>
              </a:rPr>
              <a:t> Всеки участник сгъва хартията, така че да покрие полученото от него изречение. Така ще се вижда само изречението, което той/тя ще напише, но не и предишните – така, всеки път, когато се предава листа, участниците ще могат да виждат само по</a:t>
            </a:r>
            <a:r>
              <a:rPr lang="bg-BG" sz="1200" baseline="0" noProof="0" dirty="0">
                <a:effectLst/>
                <a:latin typeface="+mn-lt"/>
                <a:ea typeface="Calibri" panose="020F0502020204030204" pitchFamily="34" charset="0"/>
                <a:cs typeface="Times New Roman" panose="02020603050405020304" pitchFamily="18" charset="0"/>
              </a:rPr>
              <a:t> </a:t>
            </a:r>
            <a:r>
              <a:rPr lang="bg-BG" sz="1200" noProof="0" dirty="0">
                <a:effectLst/>
                <a:latin typeface="+mn-lt"/>
                <a:ea typeface="Calibri" panose="020F0502020204030204" pitchFamily="34" charset="0"/>
                <a:cs typeface="Times New Roman" panose="02020603050405020304" pitchFamily="18" charset="0"/>
              </a:rPr>
              <a:t>едно изречение. След като напише изречението си, първият участник предава листа на втория, който добавя неговото/нейното изречение, което илюстрира личното му/ѝ разбирането на темата също само в едно изречение.</a:t>
            </a:r>
          </a:p>
          <a:p>
            <a:pPr marL="285750" indent="-285750" algn="just" rtl="0">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4:</a:t>
            </a:r>
            <a:r>
              <a:rPr lang="bg-BG" sz="1200" i="1" noProof="0" dirty="0">
                <a:effectLst/>
                <a:latin typeface="+mn-lt"/>
                <a:ea typeface="Calibri" panose="020F0502020204030204" pitchFamily="34" charset="0"/>
                <a:cs typeface="Times New Roman" panose="02020603050405020304" pitchFamily="18" charset="0"/>
              </a:rPr>
              <a:t> </a:t>
            </a:r>
            <a:r>
              <a:rPr lang="bg-BG" sz="1200" noProof="0" dirty="0">
                <a:solidFill>
                  <a:srgbClr val="000000"/>
                </a:solidFill>
                <a:effectLst/>
                <a:latin typeface="+mn-lt"/>
              </a:rPr>
              <a:t>Прегъването и предаването на листа продължава, докато всеки участник от групата не запише по изречение. </a:t>
            </a:r>
          </a:p>
          <a:p>
            <a:pPr marL="285750" indent="-2857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5:</a:t>
            </a:r>
            <a:r>
              <a:rPr lang="bg-BG" sz="1200" b="1" noProof="0" dirty="0">
                <a:effectLst/>
                <a:latin typeface="+mn-lt"/>
                <a:ea typeface="Calibri" panose="020F0502020204030204" pitchFamily="34" charset="0"/>
                <a:cs typeface="Times New Roman" panose="02020603050405020304" pitchFamily="18" charset="0"/>
              </a:rPr>
              <a:t> </a:t>
            </a:r>
            <a:r>
              <a:rPr lang="bg-BG" sz="1200" b="0" noProof="0" dirty="0">
                <a:effectLst/>
                <a:latin typeface="+mn-lt"/>
                <a:ea typeface="Calibri" panose="020F0502020204030204" pitchFamily="34" charset="0"/>
                <a:cs typeface="Times New Roman" panose="02020603050405020304" pitchFamily="18" charset="0"/>
              </a:rPr>
              <a:t>Пър</a:t>
            </a:r>
            <a:r>
              <a:rPr lang="bg-BG" sz="1200" noProof="0" dirty="0">
                <a:effectLst/>
                <a:latin typeface="+mn-lt"/>
                <a:ea typeface="Calibri" panose="020F0502020204030204" pitchFamily="34" charset="0"/>
                <a:cs typeface="Times New Roman" panose="02020603050405020304" pitchFamily="18" charset="0"/>
              </a:rPr>
              <a:t>вият участник разгъва листа</a:t>
            </a:r>
            <a:r>
              <a:rPr lang="bg-BG" sz="1200" baseline="0" noProof="0" dirty="0">
                <a:effectLst/>
                <a:latin typeface="+mn-lt"/>
                <a:ea typeface="Calibri" panose="020F0502020204030204" pitchFamily="34" charset="0"/>
                <a:cs typeface="Times New Roman" panose="02020603050405020304" pitchFamily="18" charset="0"/>
              </a:rPr>
              <a:t> </a:t>
            </a:r>
            <a:r>
              <a:rPr lang="bg-BG" sz="1200" noProof="0" dirty="0">
                <a:effectLst/>
                <a:latin typeface="+mn-lt"/>
                <a:ea typeface="Calibri" panose="020F0502020204030204" pitchFamily="34" charset="0"/>
                <a:cs typeface="Times New Roman" panose="02020603050405020304" pitchFamily="18" charset="0"/>
              </a:rPr>
              <a:t>и прочита на глас всички дефиниции. Обсъжда се какво прави впечатление на участниците.</a:t>
            </a:r>
          </a:p>
          <a:p>
            <a:pPr marL="285750" indent="-2857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6</a:t>
            </a:r>
            <a:r>
              <a:rPr lang="bg-BG" sz="1200" b="1" noProof="0" dirty="0">
                <a:effectLst/>
                <a:latin typeface="+mn-lt"/>
                <a:ea typeface="Calibri" panose="020F0502020204030204" pitchFamily="34" charset="0"/>
                <a:cs typeface="Times New Roman" panose="02020603050405020304" pitchFamily="18" charset="0"/>
              </a:rPr>
              <a:t>:</a:t>
            </a:r>
            <a:r>
              <a:rPr lang="bg-BG" sz="1200" noProof="0" dirty="0">
                <a:effectLst/>
                <a:latin typeface="+mn-lt"/>
                <a:ea typeface="Calibri" panose="020F0502020204030204" pitchFamily="34" charset="0"/>
                <a:cs typeface="Times New Roman" panose="02020603050405020304" pitchFamily="18" charset="0"/>
              </a:rPr>
              <a:t> Докладва се на цялата група заключението, до което е достигнал всеки екип.</a:t>
            </a:r>
          </a:p>
          <a:p>
            <a:pPr marL="0" marR="0" lvl="0"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lang="bg-BG" sz="1200" noProof="0" dirty="0">
                <a:effectLst/>
                <a:latin typeface="+mn-lt"/>
                <a:ea typeface="Calibri" panose="020F0502020204030204" pitchFamily="34" charset="0"/>
                <a:cs typeface="Times New Roman" panose="02020603050405020304" pitchFamily="18" charset="0"/>
              </a:rPr>
              <a:t>---</a:t>
            </a:r>
          </a:p>
          <a:p>
            <a:pPr>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a:t>
            </a:r>
          </a:p>
          <a:p>
            <a:pPr marL="0" indent="0" algn="just">
              <a:lnSpc>
                <a:spcPct val="115000"/>
              </a:lnSpc>
              <a:spcAft>
                <a:spcPts val="600"/>
              </a:spcAft>
              <a:buFont typeface="Arial" panose="020B0604020202020204" pitchFamily="34" charset="0"/>
              <a:buNone/>
            </a:pPr>
            <a:r>
              <a:rPr lang="bg-BG" sz="1200" b="0" noProof="0" dirty="0">
                <a:effectLst/>
                <a:latin typeface="+mn-lt"/>
                <a:ea typeface="Calibri" panose="020F0502020204030204" pitchFamily="34" charset="0"/>
                <a:cs typeface="Times New Roman" panose="02020603050405020304" pitchFamily="18" charset="0"/>
              </a:rPr>
              <a:t>Когато обучението за </a:t>
            </a:r>
            <a:r>
              <a:rPr lang="bg-BG" sz="1200" b="0" noProof="0" dirty="0" err="1">
                <a:effectLst/>
                <a:latin typeface="+mn-lt"/>
                <a:ea typeface="Calibri" panose="020F0502020204030204" pitchFamily="34" charset="0"/>
                <a:cs typeface="Times New Roman" panose="02020603050405020304" pitchFamily="18" charset="0"/>
              </a:rPr>
              <a:t>обучители</a:t>
            </a:r>
            <a:r>
              <a:rPr lang="bg-BG" sz="1200" b="0" noProof="0" dirty="0">
                <a:effectLst/>
                <a:latin typeface="+mn-lt"/>
                <a:ea typeface="Calibri" panose="020F0502020204030204" pitchFamily="34" charset="0"/>
                <a:cs typeface="Times New Roman" panose="02020603050405020304" pitchFamily="18" charset="0"/>
              </a:rPr>
              <a:t> се провежда онлайн, това упражнение следва да се адаптира: участниците изписват едно изречение на „омраза“ на лист хартия. По сигнал на обучаващия, всички участници копират това изречение на цифровата дъска (или сходен инструмент). Участниците дискутират това, което виждат. </a:t>
            </a:r>
          </a:p>
          <a:p>
            <a:pPr marL="0" indent="0" algn="just">
              <a:lnSpc>
                <a:spcPct val="115000"/>
              </a:lnSpc>
              <a:spcAft>
                <a:spcPts val="600"/>
              </a:spcAft>
              <a:buFont typeface="Arial" panose="020B0604020202020204" pitchFamily="34" charset="0"/>
              <a:buNone/>
            </a:pPr>
            <a:r>
              <a:rPr lang="bg-BG" sz="1200" b="0" noProof="0" dirty="0">
                <a:effectLst/>
                <a:latin typeface="+mn-lt"/>
                <a:ea typeface="Calibri" panose="020F0502020204030204" pitchFamily="34" charset="0"/>
                <a:cs typeface="Times New Roman" panose="02020603050405020304" pitchFamily="18" charset="0"/>
              </a:rPr>
              <a:t>Изпълнението на това упражнение отнема около 20-30 минути. Темата може да бъде сменена по избор и преценка на обучаващия</a:t>
            </a:r>
            <a:r>
              <a:rPr lang="bg-BG" sz="1200" b="0" baseline="0" noProof="0" dirty="0">
                <a:effectLst/>
                <a:latin typeface="+mn-lt"/>
                <a:ea typeface="Calibri" panose="020F0502020204030204" pitchFamily="34" charset="0"/>
                <a:cs typeface="Times New Roman" panose="02020603050405020304" pitchFamily="18" charset="0"/>
              </a:rPr>
              <a:t> </a:t>
            </a:r>
            <a:r>
              <a:rPr lang="bg-BG" sz="1200" b="0" noProof="0" dirty="0">
                <a:effectLst/>
                <a:latin typeface="+mn-lt"/>
                <a:ea typeface="Calibri" panose="020F0502020204030204" pitchFamily="34" charset="0"/>
                <a:cs typeface="Times New Roman" panose="02020603050405020304" pitchFamily="18" charset="0"/>
              </a:rPr>
              <a:t>(правителство, дискриминация, бежанци, корона вирус и т.н.).</a:t>
            </a:r>
          </a:p>
          <a:p>
            <a:pPr algn="just">
              <a:lnSpc>
                <a:spcPct val="115000"/>
              </a:lnSpc>
              <a:spcAft>
                <a:spcPts val="600"/>
              </a:spcAft>
            </a:pPr>
            <a:r>
              <a:rPr lang="bg-BG" sz="120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noProof="0" dirty="0">
                <a:effectLst/>
                <a:latin typeface="+mn-lt"/>
                <a:ea typeface="Calibri" panose="020F0502020204030204" pitchFamily="34" charset="0"/>
                <a:cs typeface="Times New Roman" panose="02020603050405020304" pitchFamily="18" charset="0"/>
              </a:rPr>
              <a:t>@Обучаващ:</a:t>
            </a:r>
          </a:p>
          <a:p>
            <a:pPr marL="285750" indent="-285750" algn="just">
              <a:buFont typeface="Arial" panose="020B0604020202020204" pitchFamily="34" charset="0"/>
              <a:buChar char="•"/>
            </a:pPr>
            <a:r>
              <a:rPr lang="bg-BG" sz="1200" noProof="0" dirty="0">
                <a:solidFill>
                  <a:srgbClr val="7F7F7F"/>
                </a:solidFill>
                <a:effectLst/>
                <a:latin typeface="+mn-lt"/>
                <a:ea typeface="Arial" panose="020B0604020202020204" pitchFamily="34" charset="0"/>
                <a:cs typeface="Times New Roman" panose="02020603050405020304" pitchFamily="18" charset="0"/>
              </a:rPr>
              <a:t>След изпълнение на упражнението, следва да се обясни важността на различните перспективи при разрешаването на даден проблем. Дискутирайте с участниците как това би могло да помогне в работата с деца и подрастващите, като ангажирате всички участници да коментират.</a:t>
            </a:r>
          </a:p>
          <a:p>
            <a:pPr marL="285750" indent="-285750" algn="just">
              <a:buFont typeface="Arial" panose="020B0604020202020204" pitchFamily="34" charset="0"/>
              <a:buChar char="•"/>
            </a:pPr>
            <a:r>
              <a:rPr lang="bg-BG" sz="1200" noProof="0" dirty="0">
                <a:solidFill>
                  <a:srgbClr val="7F7F7F"/>
                </a:solidFill>
                <a:effectLst/>
                <a:latin typeface="+mn-lt"/>
                <a:ea typeface="Arial" panose="020B0604020202020204" pitchFamily="34" charset="0"/>
                <a:cs typeface="Times New Roman" panose="02020603050405020304" pitchFamily="18" charset="0"/>
              </a:rPr>
              <a:t>Важно е да се отбележи, че анализирането на даден проблем от различни гледни точки е полезно за намиране на най-добрия начин за решаването му и за намаляване на несигурността.</a:t>
            </a:r>
          </a:p>
          <a:p>
            <a:pPr marL="285750" indent="-285750" algn="just">
              <a:buFont typeface="Arial" panose="020B0604020202020204" pitchFamily="34" charset="0"/>
              <a:buChar char="•"/>
            </a:pPr>
            <a:r>
              <a:rPr lang="bg-BG" sz="1200" noProof="0" dirty="0">
                <a:solidFill>
                  <a:srgbClr val="7F7F7F"/>
                </a:solidFill>
                <a:effectLst/>
                <a:latin typeface="+mn-lt"/>
                <a:ea typeface="Arial" panose="020B0604020202020204" pitchFamily="34" charset="0"/>
                <a:cs typeface="Times New Roman" panose="02020603050405020304" pitchFamily="18" charset="0"/>
              </a:rPr>
              <a:t>Признавайки факта, че хората имат различни гледни точки, обучаващият засилва идеята за толерантността и приемане на многообразието.</a:t>
            </a:r>
            <a:endParaRPr lang="bg-BG" sz="1200" b="1" noProof="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2060880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#28)</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mn-lt"/>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Това упражнение се нарича “</a:t>
            </a:r>
            <a:r>
              <a:rPr lang="bg-BG" sz="1200" b="0" i="1" noProof="0" dirty="0">
                <a:effectLst/>
                <a:latin typeface="+mn-lt"/>
                <a:ea typeface="Calibri" panose="020F0502020204030204" pitchFamily="34" charset="0"/>
                <a:cs typeface="Times New Roman" panose="02020603050405020304" pitchFamily="18" charset="0"/>
              </a:rPr>
              <a:t>Опитай с едно изречение”.</a:t>
            </a:r>
            <a:endParaRPr lang="bg-BG" sz="1200" b="0" noProof="0" dirty="0">
              <a:effectLst/>
              <a:latin typeface="+mn-lt"/>
              <a:ea typeface="Calibri" panose="020F0502020204030204" pitchFamily="34" charset="0"/>
              <a:cs typeface="Times New Roman" panose="02020603050405020304" pitchFamily="18" charset="0"/>
            </a:endParaRPr>
          </a:p>
          <a:p>
            <a:pPr marL="285750" indent="-2857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Въпрос към участниците: Какво мислите за идеята зад това упражнение?</a:t>
            </a:r>
          </a:p>
          <a:p>
            <a:pPr marL="285750" indent="-2857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Целта е да се разбере </a:t>
            </a:r>
            <a:r>
              <a:rPr lang="bg-BG" sz="1200" kern="1200" noProof="0" dirty="0">
                <a:solidFill>
                  <a:schemeClr val="tx1"/>
                </a:solidFill>
                <a:effectLst/>
                <a:latin typeface="+mn-lt"/>
                <a:ea typeface="+mn-ea"/>
                <a:cs typeface="+mn-cs"/>
              </a:rPr>
              <a:t>въздействието на различните гледни точки по една и съща тема.</a:t>
            </a:r>
            <a:endParaRPr lang="bg-BG" sz="1200" b="0" noProof="0" dirty="0">
              <a:effectLst/>
              <a:latin typeface="+mn-lt"/>
              <a:ea typeface="Calibri" panose="020F0502020204030204" pitchFamily="34" charset="0"/>
              <a:cs typeface="Times New Roman" panose="02020603050405020304" pitchFamily="18" charset="0"/>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b="0" noProof="0" dirty="0">
                <a:effectLst/>
                <a:latin typeface="+mn-lt"/>
                <a:ea typeface="Calibri" panose="020F0502020204030204" pitchFamily="34" charset="0"/>
                <a:cs typeface="Times New Roman" panose="02020603050405020304" pitchFamily="18" charset="0"/>
              </a:rPr>
              <a:t>Основната цел на упражнението е да покаже, </a:t>
            </a:r>
            <a:r>
              <a:rPr lang="bg-BG" sz="1200" noProof="0" dirty="0">
                <a:solidFill>
                  <a:srgbClr val="000000"/>
                </a:solidFill>
                <a:effectLst/>
                <a:latin typeface="+mn-lt"/>
              </a:rPr>
              <a:t>съществуват множество перспективи по една и съща тема. </a:t>
            </a:r>
          </a:p>
          <a:p>
            <a:pPr algn="just">
              <a:lnSpc>
                <a:spcPct val="115000"/>
              </a:lnSpc>
              <a:spcAft>
                <a:spcPts val="600"/>
              </a:spcAft>
            </a:pPr>
            <a:r>
              <a:rPr lang="bg-BG" sz="1200" noProof="0" dirty="0">
                <a:effectLst/>
                <a:latin typeface="+mn-lt"/>
                <a:ea typeface="Calibri" panose="020F0502020204030204" pitchFamily="34" charset="0"/>
                <a:cs typeface="Times New Roman" panose="02020603050405020304" pitchFamily="18" charset="0"/>
              </a:rPr>
              <a:t>„Един от многото начини, по които умът ни се опитва да улесни живота ни, е да разреши първото впечатление за проблема, с който се сблъсква. Както първите ни впечатления за хората, така и първоначалното ни разбиране за проблемите и ситуациите е ограничено и повърхностно. Виждаме само, което е било обусловено от обстоятелствата да видим – стереотипните понятия блокират ясния поглед и въображението. Това се случва без явна манифестация, така че ние никога не осъзнаваме, че всъщност се случва.“</a:t>
            </a:r>
            <a:r>
              <a:rPr lang="bg-BG" sz="1200" b="0" noProof="0" dirty="0">
                <a:effectLst/>
                <a:latin typeface="+mn-lt"/>
                <a:ea typeface="Calibri" panose="020F0502020204030204" pitchFamily="34" charset="0"/>
                <a:cs typeface="Times New Roman" panose="02020603050405020304" pitchFamily="18" charset="0"/>
              </a:rPr>
              <a:t> </a:t>
            </a:r>
            <a:r>
              <a:rPr lang="bg-BG" sz="1200" kern="1200" noProof="0" dirty="0">
                <a:solidFill>
                  <a:schemeClr val="tx1"/>
                </a:solidFill>
                <a:effectLst/>
                <a:latin typeface="+mn-lt"/>
                <a:ea typeface="+mn-ea"/>
                <a:cs typeface="+mn-cs"/>
              </a:rPr>
              <a:t>(</a:t>
            </a:r>
            <a:r>
              <a:rPr lang="bg-BG" sz="1200" noProof="0" dirty="0">
                <a:effectLst/>
                <a:latin typeface="+mn-lt"/>
                <a:ea typeface="Calibri" panose="020F0502020204030204" pitchFamily="34" charset="0"/>
                <a:cs typeface="Times New Roman" panose="02020603050405020304" pitchFamily="18" charset="0"/>
              </a:rPr>
              <a:t>вж. още </a:t>
            </a:r>
            <a:r>
              <a:rPr lang="bg-BG" sz="1200" i="1" noProof="0" dirty="0" err="1">
                <a:effectLst/>
                <a:latin typeface="+mn-lt"/>
                <a:ea typeface="Calibri" panose="020F0502020204030204" pitchFamily="34" charset="0"/>
                <a:cs typeface="Times New Roman" panose="02020603050405020304" pitchFamily="18" charset="0"/>
              </a:rPr>
              <a:t>Creative</a:t>
            </a:r>
            <a:r>
              <a:rPr lang="bg-BG" sz="1200" i="1" noProof="0" dirty="0">
                <a:effectLst/>
                <a:latin typeface="+mn-lt"/>
                <a:ea typeface="Calibri" panose="020F0502020204030204" pitchFamily="34" charset="0"/>
                <a:cs typeface="Times New Roman" panose="02020603050405020304" pitchFamily="18" charset="0"/>
              </a:rPr>
              <a:t> </a:t>
            </a:r>
            <a:r>
              <a:rPr lang="bg-BG" sz="1200" i="1" noProof="0" dirty="0" err="1">
                <a:effectLst/>
                <a:latin typeface="+mn-lt"/>
                <a:ea typeface="Calibri" panose="020F0502020204030204" pitchFamily="34" charset="0"/>
                <a:cs typeface="Times New Roman" panose="02020603050405020304" pitchFamily="18" charset="0"/>
              </a:rPr>
              <a:t>thinking</a:t>
            </a:r>
            <a:r>
              <a:rPr lang="bg-BG" sz="1200" i="1" noProof="0" dirty="0">
                <a:effectLst/>
                <a:latin typeface="+mn-lt"/>
                <a:ea typeface="Calibri" panose="020F0502020204030204" pitchFamily="34" charset="0"/>
                <a:cs typeface="Times New Roman" panose="02020603050405020304" pitchFamily="18" charset="0"/>
              </a:rPr>
              <a:t>, http://creativethinking.net/different-perspective/#sthash.ZFpbQ5wz.dp)</a:t>
            </a:r>
            <a:endParaRPr lang="bg-BG" sz="1200" kern="1200" noProof="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235018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noProof="0" dirty="0">
                <a:latin typeface="+mn-lt"/>
              </a:rPr>
              <a:t>За да постигне на набелязаните цели, е избран следния формат на провеждане на Обучението за </a:t>
            </a:r>
            <a:r>
              <a:rPr lang="bg-BG" noProof="0" dirty="0" err="1">
                <a:latin typeface="+mn-lt"/>
              </a:rPr>
              <a:t>обучители</a:t>
            </a:r>
            <a:r>
              <a:rPr lang="bg-BG" noProof="0" dirty="0">
                <a:latin typeface="+mn-lt"/>
              </a:rPr>
              <a:t>:</a:t>
            </a:r>
          </a:p>
          <a:p>
            <a:pPr algn="just"/>
            <a:endParaRPr lang="bg-BG" noProof="0" dirty="0">
              <a:latin typeface="+mn-lt"/>
            </a:endParaRPr>
          </a:p>
          <a:p>
            <a:pPr algn="just"/>
            <a:r>
              <a:rPr lang="bg-BG" b="1" noProof="0" dirty="0">
                <a:latin typeface="+mn-lt"/>
              </a:rPr>
              <a:t>Ден #1</a:t>
            </a:r>
            <a:r>
              <a:rPr lang="bg-BG" b="1" baseline="0" noProof="0" dirty="0">
                <a:latin typeface="+mn-lt"/>
              </a:rPr>
              <a:t>:</a:t>
            </a:r>
            <a:endParaRPr lang="bg-BG" b="1" noProof="0" dirty="0">
              <a:latin typeface="+mn-lt"/>
            </a:endParaRPr>
          </a:p>
          <a:p>
            <a:pPr marL="171450" lvl="0" indent="-171450" algn="just">
              <a:buFont typeface="Arial" panose="020B0604020202020204" pitchFamily="34" charset="0"/>
              <a:buChar char="•"/>
            </a:pPr>
            <a:r>
              <a:rPr lang="bg-BG" noProof="0" dirty="0">
                <a:latin typeface="+mn-lt"/>
              </a:rPr>
              <a:t>Въведение в контекста на Обучението за </a:t>
            </a:r>
            <a:r>
              <a:rPr lang="bg-BG" noProof="0" dirty="0" err="1">
                <a:latin typeface="+mn-lt"/>
              </a:rPr>
              <a:t>обучители</a:t>
            </a:r>
            <a:r>
              <a:rPr lang="bg-BG" noProof="0" dirty="0">
                <a:latin typeface="+mn-lt"/>
              </a:rPr>
              <a:t> </a:t>
            </a:r>
          </a:p>
          <a:p>
            <a:pPr marL="171450" lvl="0" indent="-171450" algn="just">
              <a:buFont typeface="Arial" panose="020B0604020202020204" pitchFamily="34" charset="0"/>
              <a:buChar char="•"/>
            </a:pPr>
            <a:r>
              <a:rPr lang="bg-BG" noProof="0" dirty="0">
                <a:latin typeface="+mn-lt"/>
              </a:rPr>
              <a:t>Радикализация – модулът прави преглед на основни положения от процеса на радикализация </a:t>
            </a:r>
          </a:p>
          <a:p>
            <a:pPr marL="171450" lvl="0" indent="-171450" algn="just">
              <a:buFont typeface="Arial" panose="020B0604020202020204" pitchFamily="34" charset="0"/>
              <a:buChar char="•"/>
            </a:pPr>
            <a:r>
              <a:rPr lang="bg-BG" noProof="0" dirty="0">
                <a:latin typeface="+mn-lt"/>
              </a:rPr>
              <a:t>Коучинг и </a:t>
            </a:r>
            <a:r>
              <a:rPr lang="bg-BG" noProof="0" dirty="0" err="1">
                <a:latin typeface="+mn-lt"/>
              </a:rPr>
              <a:t>родителство</a:t>
            </a:r>
            <a:r>
              <a:rPr lang="bg-BG" noProof="0" dirty="0">
                <a:latin typeface="+mn-lt"/>
              </a:rPr>
              <a:t> – модулът представя начините, по които коучингът и </a:t>
            </a:r>
            <a:r>
              <a:rPr lang="bg-BG" noProof="0" dirty="0" err="1">
                <a:latin typeface="+mn-lt"/>
              </a:rPr>
              <a:t>родителството</a:t>
            </a:r>
            <a:r>
              <a:rPr lang="bg-BG" noProof="0" dirty="0">
                <a:latin typeface="+mn-lt"/>
              </a:rPr>
              <a:t> биха могли да повишат или понижат шансовете за радикализация</a:t>
            </a:r>
          </a:p>
          <a:p>
            <a:pPr marL="628650" lvl="1" indent="-171450" algn="just">
              <a:buFont typeface="Courier New" panose="02070309020205020404" pitchFamily="49" charset="0"/>
              <a:buChar char="o"/>
            </a:pPr>
            <a:r>
              <a:rPr lang="bg-BG" noProof="0" dirty="0">
                <a:latin typeface="+mn-lt"/>
              </a:rPr>
              <a:t>Предвидени са 2 практически упражнения за подобряване уменията за прилагане на коучинг</a:t>
            </a:r>
            <a:r>
              <a:rPr lang="bg-BG" baseline="0" noProof="0" dirty="0">
                <a:latin typeface="+mn-lt"/>
              </a:rPr>
              <a:t> и родителски техники</a:t>
            </a:r>
            <a:endParaRPr lang="bg-BG" noProof="0" dirty="0">
              <a:latin typeface="+mn-lt"/>
            </a:endParaRPr>
          </a:p>
          <a:p>
            <a:pPr marL="171450" lvl="0" indent="-171450" algn="just">
              <a:buFont typeface="Arial" panose="020B0604020202020204" pitchFamily="34" charset="0"/>
              <a:buChar char="•"/>
            </a:pPr>
            <a:r>
              <a:rPr lang="bg-BG" noProof="0" dirty="0">
                <a:latin typeface="+mn-lt"/>
              </a:rPr>
              <a:t>Критично мислене – модулът представя начина, по който липсата на критично мислене може да увеличи шансовете за радикализация</a:t>
            </a:r>
          </a:p>
          <a:p>
            <a:pPr marL="628650" lvl="1" indent="-171450" algn="just" defTabSz="914400" rtl="0" eaLnBrk="1" latinLnBrk="0" hangingPunct="1">
              <a:buFont typeface="Courier New" panose="02070309020205020404" pitchFamily="49" charset="0"/>
              <a:buChar char="o"/>
            </a:pPr>
            <a:r>
              <a:rPr lang="bg-BG" noProof="0" dirty="0">
                <a:latin typeface="+mn-lt"/>
              </a:rPr>
              <a:t>Предвидено е </a:t>
            </a:r>
            <a:r>
              <a:rPr lang="bg-BG" sz="1200" kern="1200" noProof="0" dirty="0">
                <a:solidFill>
                  <a:schemeClr val="tx1"/>
                </a:solidFill>
                <a:latin typeface="+mn-lt"/>
                <a:ea typeface="+mn-ea"/>
                <a:cs typeface="+mn-cs"/>
              </a:rPr>
              <a:t>изпълнение на едно или повече практически упражнения за подобряване на уменията за критично мислене </a:t>
            </a:r>
          </a:p>
          <a:p>
            <a:pPr marL="171450" lvl="0" indent="-171450" algn="just">
              <a:buFont typeface="Arial" panose="020B0604020202020204" pitchFamily="34" charset="0"/>
              <a:buChar char="•"/>
            </a:pPr>
            <a:r>
              <a:rPr lang="bg-BG" noProof="0" dirty="0">
                <a:latin typeface="+mn-lt"/>
              </a:rPr>
              <a:t>Обратна връзка от участниците относно темите и упражненията от Ден #1. Тя е изключително важна за подобряване ефективността на обученията за в бъдеще.</a:t>
            </a:r>
          </a:p>
          <a:p>
            <a:pPr algn="just"/>
            <a:endParaRPr lang="bg-BG" noProof="0" dirty="0">
              <a:latin typeface="+mn-lt"/>
            </a:endParaRPr>
          </a:p>
          <a:p>
            <a:pPr algn="just"/>
            <a:r>
              <a:rPr lang="bg-BG" b="1" noProof="0" dirty="0">
                <a:latin typeface="+mn-lt"/>
              </a:rPr>
              <a:t>Ден #2:</a:t>
            </a:r>
          </a:p>
          <a:p>
            <a:pPr marL="171450" lvl="0" indent="-171450" algn="just" defTabSz="914400" rtl="0" eaLnBrk="1" latinLnBrk="0" hangingPunct="1">
              <a:buFont typeface="Arial" panose="020B0604020202020204" pitchFamily="34" charset="0"/>
              <a:buChar char="•"/>
            </a:pPr>
            <a:r>
              <a:rPr lang="bg-BG" sz="1200" kern="1200" noProof="0" dirty="0">
                <a:solidFill>
                  <a:schemeClr val="tx1"/>
                </a:solidFill>
                <a:latin typeface="+mn-lt"/>
                <a:ea typeface="+mn-ea"/>
                <a:cs typeface="+mn-cs"/>
              </a:rPr>
              <a:t>Кратко резюме на резултатите от Ден #1</a:t>
            </a:r>
          </a:p>
          <a:p>
            <a:pPr marL="171450" lvl="0" indent="-171450" algn="just" defTabSz="914400" rtl="0" eaLnBrk="1" latinLnBrk="0" hangingPunct="1">
              <a:buFont typeface="Arial" panose="020B0604020202020204" pitchFamily="34" charset="0"/>
              <a:buChar char="•"/>
            </a:pPr>
            <a:r>
              <a:rPr lang="bg-BG" sz="1200" kern="1200" noProof="0" dirty="0">
                <a:solidFill>
                  <a:schemeClr val="tx1"/>
                </a:solidFill>
                <a:latin typeface="+mn-lt"/>
                <a:ea typeface="+mn-ea"/>
                <a:cs typeface="+mn-cs"/>
              </a:rPr>
              <a:t>Гняв – </a:t>
            </a:r>
            <a:r>
              <a:rPr lang="bg-BG" noProof="0" dirty="0">
                <a:latin typeface="+mn-lt"/>
              </a:rPr>
              <a:t>модулът представя </a:t>
            </a:r>
            <a:r>
              <a:rPr lang="bg-BG" sz="1200" kern="1200" noProof="0" dirty="0">
                <a:solidFill>
                  <a:schemeClr val="tx1"/>
                </a:solidFill>
                <a:latin typeface="+mn-lt"/>
                <a:ea typeface="+mn-ea"/>
                <a:cs typeface="+mn-cs"/>
              </a:rPr>
              <a:t>как гневът може да задвижи процеса на радикализация (включва практически упражнения)</a:t>
            </a:r>
          </a:p>
          <a:p>
            <a:pPr marL="171450" lvl="0" indent="-171450" algn="just" defTabSz="914400" rtl="0" eaLnBrk="1" latinLnBrk="0" hangingPunct="1">
              <a:buFont typeface="Arial" panose="020B0604020202020204" pitchFamily="34" charset="0"/>
              <a:buChar char="•"/>
            </a:pPr>
            <a:r>
              <a:rPr lang="bg-BG" sz="1200" kern="1200" noProof="0" dirty="0">
                <a:solidFill>
                  <a:schemeClr val="tx1"/>
                </a:solidFill>
                <a:latin typeface="+mn-lt"/>
                <a:ea typeface="+mn-ea"/>
                <a:cs typeface="+mn-cs"/>
              </a:rPr>
              <a:t>Наративи – </a:t>
            </a:r>
            <a:r>
              <a:rPr lang="bg-BG" noProof="0" dirty="0">
                <a:latin typeface="+mn-lt"/>
              </a:rPr>
              <a:t>модулът представя </a:t>
            </a:r>
            <a:r>
              <a:rPr lang="bg-BG" sz="1200" kern="1200" noProof="0" dirty="0">
                <a:solidFill>
                  <a:schemeClr val="tx1"/>
                </a:solidFill>
                <a:latin typeface="+mn-lt"/>
                <a:ea typeface="+mn-ea"/>
                <a:cs typeface="+mn-cs"/>
              </a:rPr>
              <a:t>начина, по който наративите могат да повишат или намалят шансовете за радикализация (включва практически упражнения)</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latin typeface="+mn-lt"/>
                <a:ea typeface="+mn-ea"/>
                <a:cs typeface="+mn-cs"/>
              </a:rPr>
              <a:t>Дебат и симулация – </a:t>
            </a:r>
            <a:r>
              <a:rPr lang="bg-BG" noProof="0" dirty="0">
                <a:latin typeface="+mn-lt"/>
              </a:rPr>
              <a:t>модулът представя </a:t>
            </a:r>
            <a:r>
              <a:rPr lang="bg-BG" sz="1200" kern="1200" noProof="0" dirty="0">
                <a:solidFill>
                  <a:schemeClr val="tx1"/>
                </a:solidFill>
                <a:latin typeface="+mn-lt"/>
                <a:ea typeface="+mn-ea"/>
                <a:cs typeface="+mn-cs"/>
              </a:rPr>
              <a:t>как стратегиите за дебат и симулация могат да помогнат в борбата срещу радикализацията (включва практически упражнения)</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Обратна връзка от участниците относно темите и упражненията от Ден #2</a:t>
            </a:r>
          </a:p>
          <a:p>
            <a:pPr lvl="1" algn="just"/>
            <a:endParaRPr lang="bg-BG" noProof="0" dirty="0">
              <a:latin typeface="+mn-lt"/>
            </a:endParaRPr>
          </a:p>
          <a:p>
            <a:pPr algn="just"/>
            <a:r>
              <a:rPr lang="bg-BG" b="1" noProof="0" dirty="0">
                <a:latin typeface="+mn-lt"/>
              </a:rPr>
              <a:t>Ден #3:</a:t>
            </a:r>
          </a:p>
          <a:p>
            <a:pPr marL="171450" lvl="0" indent="-171450" algn="just" defTabSz="914400" rtl="0" eaLnBrk="1" latinLnBrk="0" hangingPunct="1">
              <a:buFont typeface="Arial" panose="020B0604020202020204" pitchFamily="34" charset="0"/>
              <a:buChar char="•"/>
            </a:pPr>
            <a:r>
              <a:rPr lang="bg-BG" sz="1200" kern="1200" noProof="0" dirty="0">
                <a:solidFill>
                  <a:schemeClr val="tx1"/>
                </a:solidFill>
                <a:latin typeface="+mn-lt"/>
                <a:ea typeface="+mn-ea"/>
                <a:cs typeface="+mn-cs"/>
              </a:rPr>
              <a:t>Разрешаване на конфликти – </a:t>
            </a:r>
            <a:r>
              <a:rPr lang="bg-BG" noProof="0" dirty="0">
                <a:latin typeface="+mn-lt"/>
              </a:rPr>
              <a:t>модулът представя </a:t>
            </a:r>
            <a:r>
              <a:rPr lang="bg-BG" sz="1200" kern="1200" noProof="0" dirty="0">
                <a:solidFill>
                  <a:schemeClr val="tx1"/>
                </a:solidFill>
                <a:latin typeface="+mn-lt"/>
                <a:ea typeface="+mn-ea"/>
                <a:cs typeface="+mn-cs"/>
              </a:rPr>
              <a:t>как невъзможността за справяне с конфликтни ситуации може да стимулира процеса на радикализация (включва практически упражнения)</a:t>
            </a:r>
          </a:p>
          <a:p>
            <a:pPr marL="171450" lvl="0" indent="-171450" algn="just" defTabSz="914400" rtl="0" eaLnBrk="1" latinLnBrk="0" hangingPunct="1">
              <a:buFont typeface="Arial" panose="020B0604020202020204" pitchFamily="34" charset="0"/>
              <a:buChar char="•"/>
            </a:pPr>
            <a:r>
              <a:rPr lang="bg-BG" sz="1200" kern="1200" noProof="0" dirty="0">
                <a:solidFill>
                  <a:schemeClr val="tx1"/>
                </a:solidFill>
                <a:latin typeface="+mn-lt"/>
                <a:ea typeface="+mn-ea"/>
                <a:cs typeface="+mn-cs"/>
              </a:rPr>
              <a:t>Пропорционален отговор на държавата – </a:t>
            </a:r>
            <a:r>
              <a:rPr lang="bg-BG" noProof="0" dirty="0">
                <a:latin typeface="+mn-lt"/>
              </a:rPr>
              <a:t>модулът представя </a:t>
            </a:r>
            <a:r>
              <a:rPr lang="bg-BG" sz="1200" kern="1200" noProof="0" dirty="0">
                <a:solidFill>
                  <a:schemeClr val="tx1"/>
                </a:solidFill>
                <a:latin typeface="+mn-lt"/>
                <a:ea typeface="+mn-ea"/>
                <a:cs typeface="+mn-cs"/>
              </a:rPr>
              <a:t>как начина, по който държавата реагира на дадени ситуации може да увеличи или намали радикализацията (включва практически упражнения)</a:t>
            </a:r>
          </a:p>
          <a:p>
            <a:pPr marL="171450" lvl="0" indent="-171450" algn="just" defTabSz="914400" rtl="0" eaLnBrk="1" latinLnBrk="0" hangingPunct="1">
              <a:buFont typeface="Arial" panose="020B0604020202020204" pitchFamily="34" charset="0"/>
              <a:buChar char="•"/>
            </a:pPr>
            <a:r>
              <a:rPr lang="bg-BG" sz="1200" kern="1200" noProof="0" dirty="0">
                <a:solidFill>
                  <a:schemeClr val="tx1"/>
                </a:solidFill>
                <a:latin typeface="+mn-lt"/>
                <a:ea typeface="+mn-ea"/>
                <a:cs typeface="+mn-cs"/>
              </a:rPr>
              <a:t>Добри практики за превенция на радикализацията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Обратна връзка от участниците относно темите и упражненията от Ден #3 и обучението като цяло</a:t>
            </a:r>
            <a:endParaRPr lang="bg-BG" sz="1200" kern="1200" noProof="0" dirty="0">
              <a:solidFill>
                <a:schemeClr val="tx1"/>
              </a:solidFill>
              <a:latin typeface="+mn-lt"/>
              <a:ea typeface="+mn-ea"/>
              <a:cs typeface="+mn-cs"/>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dirty="0"/>
          </a:p>
        </p:txBody>
      </p:sp>
    </p:spTree>
    <p:extLst>
      <p:ext uri="{BB962C8B-B14F-4D97-AF65-F5344CB8AC3E}">
        <p14:creationId xmlns:p14="http://schemas.microsoft.com/office/powerpoint/2010/main" val="3493231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#29)</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mn-lt"/>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Това е още един пример от </a:t>
            </a:r>
            <a:r>
              <a:rPr lang="bg-BG" sz="1200" b="0" baseline="0" noProof="0" dirty="0">
                <a:effectLst/>
                <a:latin typeface="+mn-lt"/>
                <a:ea typeface="Calibri" panose="020F0502020204030204" pitchFamily="34" charset="0"/>
                <a:cs typeface="Times New Roman" panose="02020603050405020304" pitchFamily="18" charset="0"/>
              </a:rPr>
              <a:t>обучението </a:t>
            </a:r>
            <a:r>
              <a:rPr lang="bg-BG" sz="1200" noProof="0" dirty="0">
                <a:latin typeface="+mn-lt"/>
              </a:rPr>
              <a:t>“Критично мислене”.</a:t>
            </a:r>
            <a:r>
              <a:rPr lang="bg-BG" sz="1200" b="0" noProof="0" dirty="0">
                <a:effectLst/>
                <a:latin typeface="+mn-lt"/>
                <a:ea typeface="Calibri" panose="020F0502020204030204" pitchFamily="34" charset="0"/>
                <a:cs typeface="Times New Roman" panose="02020603050405020304" pitchFamily="18" charset="0"/>
              </a:rPr>
              <a:t> Препоръчва се първо да се изпълни упражнението, за да се види как протича то, и след това да се обсъдят</a:t>
            </a:r>
            <a:r>
              <a:rPr lang="bg-BG" sz="1200" b="0" baseline="0" noProof="0" dirty="0">
                <a:effectLst/>
                <a:latin typeface="+mn-lt"/>
                <a:ea typeface="Calibri" panose="020F0502020204030204" pitchFamily="34" charset="0"/>
                <a:cs typeface="Times New Roman" panose="02020603050405020304" pitchFamily="18" charset="0"/>
              </a:rPr>
              <a:t> неговите</a:t>
            </a:r>
            <a:r>
              <a:rPr lang="bg-BG" sz="1200" b="0" noProof="0" dirty="0">
                <a:effectLst/>
                <a:latin typeface="+mn-lt"/>
                <a:ea typeface="Calibri" panose="020F0502020204030204" pitchFamily="34" charset="0"/>
                <a:cs typeface="Times New Roman" panose="02020603050405020304" pitchFamily="18" charset="0"/>
              </a:rPr>
              <a:t> цели. </a:t>
            </a:r>
            <a:endParaRPr lang="bg-BG" sz="1200" b="1" noProof="0" dirty="0">
              <a:effectLst/>
              <a:latin typeface="+mn-lt"/>
              <a:ea typeface="Calibri" panose="020F0502020204030204" pitchFamily="34" charset="0"/>
              <a:cs typeface="Times New Roman" panose="02020603050405020304" pitchFamily="18" charset="0"/>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gn="just" rtl="0"/>
            <a:r>
              <a:rPr lang="bg-BG" sz="1200" noProof="0" dirty="0">
                <a:solidFill>
                  <a:srgbClr val="000000"/>
                </a:solidFill>
                <a:effectLst/>
                <a:latin typeface="+mn-lt"/>
              </a:rPr>
              <a:t>@Обучаващ: </a:t>
            </a:r>
          </a:p>
          <a:p>
            <a:pPr marL="457200" indent="-457200" algn="just" rtl="0">
              <a:buFont typeface="Arial" panose="020B0604020202020204" pitchFamily="34" charset="0"/>
              <a:buChar char="•"/>
            </a:pPr>
            <a:r>
              <a:rPr lang="bg-BG" sz="1200" noProof="0" dirty="0">
                <a:solidFill>
                  <a:srgbClr val="000000"/>
                </a:solidFill>
                <a:effectLst/>
                <a:latin typeface="+mn-lt"/>
              </a:rPr>
              <a:t>Изображението вдясно на текущия слайд може да е трудно за разчитане. Препоръчва се да се разпечата на хартия и</a:t>
            </a:r>
            <a:r>
              <a:rPr lang="bg-BG" sz="1200" baseline="0" noProof="0" dirty="0">
                <a:solidFill>
                  <a:srgbClr val="000000"/>
                </a:solidFill>
                <a:effectLst/>
                <a:latin typeface="+mn-lt"/>
              </a:rPr>
              <a:t> да се раздадат копия от него на всеки участник</a:t>
            </a:r>
            <a:r>
              <a:rPr lang="bg-BG" sz="1200" noProof="0" dirty="0">
                <a:solidFill>
                  <a:srgbClr val="000000"/>
                </a:solidFill>
                <a:effectLst/>
                <a:latin typeface="+mn-lt"/>
              </a:rPr>
              <a:t>. </a:t>
            </a:r>
          </a:p>
          <a:p>
            <a:pPr marL="457200" indent="-457200" algn="just" rtl="0">
              <a:buFont typeface="Arial" panose="020B0604020202020204" pitchFamily="34" charset="0"/>
              <a:buChar char="•"/>
            </a:pPr>
            <a:r>
              <a:rPr lang="bg-BG" sz="1200" noProof="0" dirty="0">
                <a:solidFill>
                  <a:srgbClr val="000000"/>
                </a:solidFill>
                <a:effectLst/>
                <a:latin typeface="+mn-lt"/>
              </a:rPr>
              <a:t>Изпълнението</a:t>
            </a:r>
            <a:r>
              <a:rPr lang="bg-BG" sz="1200" baseline="0" noProof="0" dirty="0">
                <a:solidFill>
                  <a:srgbClr val="000000"/>
                </a:solidFill>
                <a:effectLst/>
                <a:latin typeface="+mn-lt"/>
              </a:rPr>
              <a:t> на т</a:t>
            </a:r>
            <a:r>
              <a:rPr lang="bg-BG" sz="1200" noProof="0" dirty="0">
                <a:solidFill>
                  <a:srgbClr val="000000"/>
                </a:solidFill>
                <a:effectLst/>
                <a:latin typeface="+mn-lt"/>
              </a:rPr>
              <a:t>ова упражнение отнема около 45 минути.</a:t>
            </a:r>
          </a:p>
          <a:p>
            <a:pPr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i="0" u="none" noProof="0" dirty="0">
                <a:effectLst/>
                <a:latin typeface="+mn-lt"/>
                <a:ea typeface="Calibri" panose="020F0502020204030204" pitchFamily="34" charset="0"/>
                <a:cs typeface="Times New Roman" panose="02020603050405020304" pitchFamily="18" charset="0"/>
              </a:rPr>
              <a:t>Инструкции за провеждане на упражнението:</a:t>
            </a:r>
          </a:p>
          <a:p>
            <a:pPr marL="285750" indent="-285750" algn="just" rtl="0">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1: </a:t>
            </a:r>
            <a:r>
              <a:rPr lang="bg-BG" sz="1200" b="1" i="0" noProof="0" dirty="0">
                <a:effectLst/>
                <a:latin typeface="+mn-lt"/>
                <a:ea typeface="Calibri" panose="020F0502020204030204" pitchFamily="34" charset="0"/>
                <a:cs typeface="Times New Roman" panose="02020603050405020304" pitchFamily="18" charset="0"/>
              </a:rPr>
              <a:t> </a:t>
            </a:r>
            <a:r>
              <a:rPr lang="bg-BG" sz="1200" noProof="0" dirty="0">
                <a:solidFill>
                  <a:srgbClr val="000000"/>
                </a:solidFill>
                <a:effectLst/>
                <a:latin typeface="+mn-lt"/>
              </a:rPr>
              <a:t>Обучаващият разделя участниците по двойки.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b="1" i="1" noProof="0" dirty="0">
                <a:effectLst/>
                <a:latin typeface="+mn-lt"/>
                <a:ea typeface="Calibri" panose="020F0502020204030204" pitchFamily="34" charset="0"/>
                <a:cs typeface="Times New Roman" panose="02020603050405020304" pitchFamily="18" charset="0"/>
              </a:rPr>
              <a:t>Стъпка 2</a:t>
            </a:r>
            <a:r>
              <a:rPr lang="bg-BG" sz="1200" b="1" noProof="0" dirty="0">
                <a:effectLst/>
                <a:latin typeface="+mn-lt"/>
                <a:ea typeface="Calibri" panose="020F0502020204030204" pitchFamily="34" charset="0"/>
                <a:cs typeface="Times New Roman" panose="02020603050405020304" pitchFamily="18" charset="0"/>
              </a:rPr>
              <a:t>: </a:t>
            </a:r>
            <a:r>
              <a:rPr lang="bg-BG" sz="1200" kern="1200" noProof="0" dirty="0">
                <a:solidFill>
                  <a:schemeClr val="tx1"/>
                </a:solidFill>
                <a:effectLst/>
                <a:latin typeface="+mn-lt"/>
                <a:ea typeface="+mn-ea"/>
                <a:cs typeface="+mn-cs"/>
              </a:rPr>
              <a:t>Участниците се инструктират да изберат статия, свързана със скорошно събитие или разработка на техния роден език (например, свързани с имиграция, глобално затопляне или развитие на технологии като Интернет на нещата, изкуствен интелект и др.) и да я представят на аудиторията. </a:t>
            </a:r>
            <a:r>
              <a:rPr lang="bg-BG" sz="1200" kern="1200" noProof="0" dirty="0">
                <a:solidFill>
                  <a:srgbClr val="000000"/>
                </a:solidFill>
                <a:effectLst/>
                <a:latin typeface="+mn-lt"/>
                <a:ea typeface="+mn-ea"/>
                <a:cs typeface="+mn-cs"/>
              </a:rPr>
              <a:t>[</a:t>
            </a:r>
            <a:r>
              <a:rPr lang="bg-BG" sz="1200" noProof="0" dirty="0">
                <a:solidFill>
                  <a:srgbClr val="000000"/>
                </a:solidFill>
                <a:effectLst/>
                <a:latin typeface="+mn-lt"/>
              </a:rPr>
              <a:t>По преценка на обучаващия, той/тя може да подбере и предостави статиите.]</a:t>
            </a:r>
          </a:p>
          <a:p>
            <a:pPr marL="285750" indent="-2857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a:t>
            </a:r>
            <a:r>
              <a:rPr lang="bg-BG" sz="1200" b="1" noProof="0" dirty="0">
                <a:effectLst/>
                <a:latin typeface="+mn-lt"/>
                <a:ea typeface="Calibri" panose="020F0502020204030204" pitchFamily="34" charset="0"/>
                <a:cs typeface="Times New Roman" panose="02020603050405020304" pitchFamily="18" charset="0"/>
              </a:rPr>
              <a:t> 3: </a:t>
            </a:r>
            <a:r>
              <a:rPr lang="bg-BG" sz="1200" noProof="0" dirty="0">
                <a:effectLst/>
                <a:latin typeface="+mn-lt"/>
                <a:ea typeface="Calibri" panose="020F0502020204030204" pitchFamily="34" charset="0"/>
                <a:cs typeface="Times New Roman" panose="02020603050405020304" pitchFamily="18" charset="0"/>
              </a:rPr>
              <a:t>Обучаващият инструктира всяка двойка да даде отговори на 6-те въпроса в реда, представен на графиката. </a:t>
            </a:r>
          </a:p>
          <a:p>
            <a:pPr marL="285750" indent="-285750" algn="just" rtl="0">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a:t>
            </a:r>
            <a:r>
              <a:rPr lang="bg-BG" sz="1200" b="1" i="0" noProof="0" dirty="0">
                <a:effectLst/>
                <a:latin typeface="+mn-lt"/>
                <a:ea typeface="Calibri" panose="020F0502020204030204" pitchFamily="34" charset="0"/>
                <a:cs typeface="Times New Roman" panose="02020603050405020304" pitchFamily="18" charset="0"/>
              </a:rPr>
              <a:t> 4: </a:t>
            </a:r>
            <a:r>
              <a:rPr lang="bg-BG" sz="1200" noProof="0" dirty="0">
                <a:solidFill>
                  <a:srgbClr val="000000"/>
                </a:solidFill>
                <a:effectLst/>
                <a:latin typeface="+mn-lt"/>
              </a:rPr>
              <a:t>В края на упражнението, обучаващият поставя задача на всяка двойка - да реши дали</a:t>
            </a:r>
            <a:r>
              <a:rPr lang="bg-BG" sz="1200" baseline="0" noProof="0" dirty="0">
                <a:solidFill>
                  <a:srgbClr val="000000"/>
                </a:solidFill>
                <a:effectLst/>
                <a:latin typeface="+mn-lt"/>
              </a:rPr>
              <a:t> разглежданите статии</a:t>
            </a:r>
            <a:r>
              <a:rPr lang="bg-BG" sz="1200" noProof="0" dirty="0">
                <a:solidFill>
                  <a:srgbClr val="000000"/>
                </a:solidFill>
                <a:effectLst/>
                <a:latin typeface="+mn-lt"/>
              </a:rPr>
              <a:t> могат да бъдат считани за надеждни или не, въз основа на отговорите, дадени</a:t>
            </a:r>
            <a:r>
              <a:rPr lang="bg-BG" sz="1200" baseline="0" noProof="0" dirty="0">
                <a:solidFill>
                  <a:srgbClr val="000000"/>
                </a:solidFill>
                <a:effectLst/>
                <a:latin typeface="+mn-lt"/>
              </a:rPr>
              <a:t> по </a:t>
            </a:r>
            <a:r>
              <a:rPr lang="bg-BG" sz="1200" noProof="0" dirty="0">
                <a:solidFill>
                  <a:srgbClr val="000000"/>
                </a:solidFill>
                <a:effectLst/>
                <a:latin typeface="+mn-lt"/>
              </a:rPr>
              <a:t>насочващите въпроси. [Обучаващият следва да подчертае изрично важността на въпросите за процеса на критично мислене.]</a:t>
            </a:r>
            <a:endParaRPr lang="bg-BG" sz="1200" noProof="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444573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#30)</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b="0" noProof="0" dirty="0">
                <a:effectLst/>
                <a:latin typeface="+mn-lt"/>
                <a:ea typeface="Calibri" panose="020F0502020204030204" pitchFamily="34" charset="0"/>
                <a:cs typeface="Times New Roman" panose="02020603050405020304" pitchFamily="18" charset="0"/>
              </a:rPr>
              <a:t>Представеното упражнение се нарича “</a:t>
            </a:r>
            <a:r>
              <a:rPr lang="bg-BG" sz="1200" b="0" i="1" noProof="0" dirty="0">
                <a:effectLst/>
                <a:latin typeface="+mn-lt"/>
                <a:ea typeface="Calibri" panose="020F0502020204030204" pitchFamily="34" charset="0"/>
                <a:cs typeface="Times New Roman" panose="02020603050405020304" pitchFamily="18" charset="0"/>
              </a:rPr>
              <a:t>Упражнение на 6-те въпроса”. </a:t>
            </a:r>
            <a:r>
              <a:rPr lang="bg-BG" sz="1200" b="0" i="0" noProof="0" dirty="0">
                <a:effectLst/>
                <a:latin typeface="+mn-lt"/>
                <a:ea typeface="Calibri" panose="020F0502020204030204" pitchFamily="34" charset="0"/>
                <a:cs typeface="Times New Roman" panose="02020603050405020304" pitchFamily="18" charset="0"/>
              </a:rPr>
              <a:t>Основната цел на упражнението е </a:t>
            </a:r>
            <a:r>
              <a:rPr lang="bg-BG" sz="1200" noProof="0" dirty="0">
                <a:effectLst/>
                <a:latin typeface="+mn-lt"/>
                <a:ea typeface="Calibri" panose="020F0502020204030204" pitchFamily="34" charset="0"/>
                <a:cs typeface="Times New Roman" panose="02020603050405020304" pitchFamily="18" charset="0"/>
              </a:rPr>
              <a:t>разбирането на ролята на въпросите за критичното мислене.</a:t>
            </a:r>
            <a:endParaRPr lang="bg-BG" sz="1200" noProof="0" dirty="0">
              <a:solidFill>
                <a:srgbClr val="7F7F7F"/>
              </a:solidFill>
              <a:effectLst/>
              <a:latin typeface="+mn-lt"/>
              <a:ea typeface="Arial" panose="020B0604020202020204" pitchFamily="34" charset="0"/>
              <a:cs typeface="Times New Roman" panose="02020603050405020304" pitchFamily="18" charset="0"/>
            </a:endParaRPr>
          </a:p>
          <a:p>
            <a:pPr>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Въпрос към участниците: Какво мислите за идеята зад това упражнение?</a:t>
            </a:r>
          </a:p>
          <a:p>
            <a:pPr>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Целта е да се разбере ролята на въпросите за процеса на критичното мислене.</a:t>
            </a:r>
          </a:p>
          <a:p>
            <a:pPr>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 </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Към всяко тематично обучение е предложено</a:t>
            </a:r>
            <a:r>
              <a:rPr lang="bg-BG" sz="1200" b="0" baseline="0" noProof="0" dirty="0">
                <a:effectLst/>
                <a:latin typeface="+mn-lt"/>
                <a:ea typeface="Calibri" panose="020F0502020204030204" pitchFamily="34" charset="0"/>
                <a:cs typeface="Times New Roman" panose="02020603050405020304" pitchFamily="18" charset="0"/>
              </a:rPr>
              <a:t> и ръководство за </a:t>
            </a:r>
            <a:r>
              <a:rPr lang="bg-BG" sz="1200" b="0" baseline="0" noProof="0" dirty="0" err="1">
                <a:effectLst/>
                <a:latin typeface="+mn-lt"/>
                <a:ea typeface="Calibri" panose="020F0502020204030204" pitchFamily="34" charset="0"/>
                <a:cs typeface="Times New Roman" panose="02020603050405020304" pitchFamily="18" charset="0"/>
              </a:rPr>
              <a:t>обучители</a:t>
            </a:r>
            <a:r>
              <a:rPr lang="bg-BG" sz="1200" b="0" noProof="0" dirty="0">
                <a:effectLst/>
                <a:latin typeface="+mn-lt"/>
                <a:ea typeface="Calibri" panose="020F0502020204030204" pitchFamily="34" charset="0"/>
                <a:cs typeface="Times New Roman" panose="02020603050405020304" pitchFamily="18" charset="0"/>
              </a:rPr>
              <a:t>, в което са</a:t>
            </a:r>
            <a:r>
              <a:rPr lang="bg-BG" sz="1200" b="0" baseline="0" noProof="0" dirty="0">
                <a:effectLst/>
                <a:latin typeface="+mn-lt"/>
                <a:ea typeface="Calibri" panose="020F0502020204030204" pitchFamily="34" charset="0"/>
                <a:cs typeface="Times New Roman" panose="02020603050405020304" pitchFamily="18" charset="0"/>
              </a:rPr>
              <a:t> </a:t>
            </a:r>
            <a:r>
              <a:rPr lang="bg-BG" sz="1200" b="0" noProof="0" dirty="0">
                <a:effectLst/>
                <a:latin typeface="+mn-lt"/>
                <a:ea typeface="Calibri" panose="020F0502020204030204" pitchFamily="34" charset="0"/>
                <a:cs typeface="Times New Roman" panose="02020603050405020304" pitchFamily="18" charset="0"/>
              </a:rPr>
              <a:t>описани</a:t>
            </a:r>
            <a:r>
              <a:rPr lang="bg-BG" sz="1200" b="0" baseline="0" noProof="0" dirty="0">
                <a:effectLst/>
                <a:latin typeface="+mn-lt"/>
                <a:ea typeface="Calibri" panose="020F0502020204030204" pitchFamily="34" charset="0"/>
                <a:cs typeface="Times New Roman" panose="02020603050405020304" pitchFamily="18" charset="0"/>
              </a:rPr>
              <a:t> </a:t>
            </a:r>
            <a:r>
              <a:rPr lang="bg-BG" sz="1200" b="0" noProof="0" dirty="0">
                <a:effectLst/>
                <a:latin typeface="+mn-lt"/>
                <a:ea typeface="Calibri" panose="020F0502020204030204" pitchFamily="34" charset="0"/>
                <a:cs typeface="Times New Roman" panose="02020603050405020304" pitchFamily="18" charset="0"/>
              </a:rPr>
              <a:t>целта, целевата аудитория и времетраенето на всяко упражнение. Предоставени са подробни инструкции за провеждането му, както и списък с нужните за изпълнението на всяко упражнение материали.</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1918990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#31)</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rtl="0"/>
            <a:r>
              <a:rPr lang="bg-BG" noProof="0" dirty="0">
                <a:latin typeface="+mn-lt"/>
              </a:rPr>
              <a:t>В Ден #1 от Обучението за </a:t>
            </a:r>
            <a:r>
              <a:rPr lang="bg-BG" noProof="0" dirty="0" err="1">
                <a:latin typeface="+mn-lt"/>
              </a:rPr>
              <a:t>обучители</a:t>
            </a:r>
            <a:r>
              <a:rPr lang="bg-BG" noProof="0" dirty="0">
                <a:latin typeface="+mn-lt"/>
              </a:rPr>
              <a:t>, беше </a:t>
            </a:r>
            <a:r>
              <a:rPr lang="bg-BG" noProof="0" dirty="0">
                <a:solidFill>
                  <a:srgbClr val="000000"/>
                </a:solidFill>
                <a:effectLst/>
                <a:latin typeface="+mn-lt"/>
              </a:rPr>
              <a:t>разгледана концепцията за радикализация, нейните прояви и възможните причини за</a:t>
            </a:r>
            <a:r>
              <a:rPr lang="bg-BG" baseline="0" noProof="0" dirty="0">
                <a:solidFill>
                  <a:srgbClr val="000000"/>
                </a:solidFill>
                <a:effectLst/>
                <a:latin typeface="+mn-lt"/>
              </a:rPr>
              <a:t> тях</a:t>
            </a:r>
            <a:r>
              <a:rPr lang="bg-BG" noProof="0" dirty="0">
                <a:solidFill>
                  <a:srgbClr val="000000"/>
                </a:solidFill>
                <a:effectLst/>
                <a:latin typeface="+mn-lt"/>
              </a:rPr>
              <a:t>. </a:t>
            </a:r>
          </a:p>
          <a:p>
            <a:pPr algn="just" rtl="0"/>
            <a:r>
              <a:rPr lang="bg-BG" noProof="0" dirty="0">
                <a:solidFill>
                  <a:srgbClr val="000000"/>
                </a:solidFill>
                <a:effectLst/>
                <a:latin typeface="+mn-lt"/>
              </a:rPr>
              <a:t>След това, се представиха първите две тематични обучения по проект ARMOUR по темите „Коучинг и </a:t>
            </a:r>
            <a:r>
              <a:rPr lang="bg-BG" noProof="0" dirty="0" err="1">
                <a:solidFill>
                  <a:srgbClr val="000000"/>
                </a:solidFill>
                <a:effectLst/>
                <a:latin typeface="+mn-lt"/>
              </a:rPr>
              <a:t>родителство</a:t>
            </a:r>
            <a:r>
              <a:rPr lang="bg-BG" noProof="0" dirty="0">
                <a:solidFill>
                  <a:srgbClr val="000000"/>
                </a:solidFill>
                <a:effectLst/>
                <a:latin typeface="+mn-lt"/>
              </a:rPr>
              <a:t>“ и „Критично мислене“. </a:t>
            </a:r>
          </a:p>
          <a:p>
            <a:pPr algn="just" rtl="0"/>
            <a:r>
              <a:rPr lang="bg-BG" noProof="0" dirty="0">
                <a:solidFill>
                  <a:srgbClr val="000000"/>
                </a:solidFill>
                <a:effectLst/>
                <a:latin typeface="+mn-lt"/>
              </a:rPr>
              <a:t>---</a:t>
            </a:r>
          </a:p>
          <a:p>
            <a:pPr algn="just" rtl="0"/>
            <a:r>
              <a:rPr lang="bg-BG" noProof="0" dirty="0">
                <a:solidFill>
                  <a:srgbClr val="000000"/>
                </a:solidFill>
                <a:effectLst/>
                <a:latin typeface="+mn-lt"/>
              </a:rPr>
              <a:t>@Обучаващ: Раздайте формата за обратна връзка за Ден #1 [ако </a:t>
            </a:r>
            <a:r>
              <a:rPr lang="bg-BG" noProof="0" dirty="0">
                <a:latin typeface="+mn-lt"/>
              </a:rPr>
              <a:t>Обучението за </a:t>
            </a:r>
            <a:r>
              <a:rPr lang="bg-BG" noProof="0" dirty="0" err="1">
                <a:latin typeface="+mn-lt"/>
              </a:rPr>
              <a:t>обучители</a:t>
            </a:r>
            <a:r>
              <a:rPr lang="bg-BG" noProof="0" dirty="0">
                <a:solidFill>
                  <a:srgbClr val="000000"/>
                </a:solidFill>
                <a:effectLst/>
                <a:latin typeface="+mn-lt"/>
              </a:rPr>
              <a:t> се провежда онлайн</a:t>
            </a:r>
            <a:r>
              <a:rPr lang="bg-BG" baseline="0" noProof="0" dirty="0">
                <a:solidFill>
                  <a:srgbClr val="000000"/>
                </a:solidFill>
                <a:effectLst/>
                <a:latin typeface="+mn-lt"/>
              </a:rPr>
              <a:t> – изпратете</a:t>
            </a:r>
            <a:r>
              <a:rPr lang="bg-BG" noProof="0" dirty="0">
                <a:solidFill>
                  <a:srgbClr val="000000"/>
                </a:solidFill>
                <a:effectLst/>
                <a:latin typeface="+mn-lt"/>
              </a:rPr>
              <a:t> по имейл]. Обяснете, че участниците могат да използват номера на упражнението, както е показано на PPT слайда, за да добавят коментари по конкретното упражнение. </a:t>
            </a:r>
          </a:p>
          <a:p>
            <a:pPr algn="just"/>
            <a:r>
              <a:rPr lang="bg-BG" noProof="0" dirty="0">
                <a:latin typeface="+mn-lt"/>
              </a:rPr>
              <a:t>---</a:t>
            </a:r>
          </a:p>
          <a:p>
            <a:pPr algn="just"/>
            <a:r>
              <a:rPr lang="bg-BG" noProof="0" dirty="0">
                <a:latin typeface="+mn-lt"/>
              </a:rPr>
              <a:t>Дискутирайте с участниците:</a:t>
            </a:r>
          </a:p>
          <a:p>
            <a:pPr marL="171450" indent="-171450" algn="just">
              <a:buFont typeface="Arial" panose="020B0604020202020204" pitchFamily="34" charset="0"/>
              <a:buChar char="•"/>
            </a:pPr>
            <a:r>
              <a:rPr lang="bg-BG" noProof="0" dirty="0">
                <a:latin typeface="+mn-lt"/>
              </a:rPr>
              <a:t>Помогнаха ли ви упражненията</a:t>
            </a:r>
            <a:r>
              <a:rPr lang="bg-BG" baseline="0" noProof="0" dirty="0">
                <a:latin typeface="+mn-lt"/>
              </a:rPr>
              <a:t> </a:t>
            </a:r>
            <a:r>
              <a:rPr lang="bg-BG" noProof="0" dirty="0">
                <a:latin typeface="+mn-lt"/>
              </a:rPr>
              <a:t>да се справите с концепциите?</a:t>
            </a:r>
          </a:p>
          <a:p>
            <a:pPr marL="171450" indent="-171450" algn="just">
              <a:buFont typeface="Arial" panose="020B0604020202020204" pitchFamily="34" charset="0"/>
              <a:buChar char="•"/>
            </a:pPr>
            <a:r>
              <a:rPr lang="bg-BG" noProof="0" dirty="0">
                <a:latin typeface="+mn-lt"/>
              </a:rPr>
              <a:t>Биха ли ви били</a:t>
            </a:r>
            <a:r>
              <a:rPr lang="bg-BG" baseline="0" noProof="0" dirty="0">
                <a:latin typeface="+mn-lt"/>
              </a:rPr>
              <a:t> </a:t>
            </a:r>
            <a:r>
              <a:rPr lang="bg-BG" noProof="0" dirty="0">
                <a:latin typeface="+mn-lt"/>
              </a:rPr>
              <a:t>полезни при работа с подрастващи?</a:t>
            </a:r>
          </a:p>
          <a:p>
            <a:pPr marL="171450" indent="-171450" algn="just">
              <a:buFont typeface="Arial" panose="020B0604020202020204" pitchFamily="34" charset="0"/>
              <a:buChar char="•"/>
            </a:pPr>
            <a:r>
              <a:rPr lang="bg-BG" noProof="0" dirty="0">
                <a:latin typeface="+mn-lt"/>
              </a:rPr>
              <a:t>Кои от тях можете да използвате в работата си (или в личния си живот)?</a:t>
            </a:r>
          </a:p>
          <a:p>
            <a:pPr algn="just"/>
            <a:r>
              <a:rPr lang="bg-BG" noProof="0" dirty="0">
                <a:latin typeface="+mn-lt"/>
              </a:rPr>
              <a:t>---</a:t>
            </a:r>
          </a:p>
          <a:p>
            <a:pPr algn="just"/>
            <a:r>
              <a:rPr lang="bg-BG" noProof="0" dirty="0">
                <a:latin typeface="+mn-lt"/>
              </a:rPr>
              <a:t>@Обучаващ: Обърнете внимание, че в рамките на следващото занятие ще се разгледат темите за гнева и наративите като фактори, допринасящи за радикализацията.</a:t>
            </a:r>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31</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#32)</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0"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Обучаващият насочва участниците да помислят - за следващото занятие - какво им е необходимо в контекста на тяхната работа.</a:t>
            </a:r>
            <a:endParaRPr lang="bg-BG" b="0" noProof="0" dirty="0">
              <a:latin typeface="+mn-lt"/>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32</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noProof="0" dirty="0">
                <a:latin typeface="+mn-lt"/>
              </a:rPr>
              <a:t>@Обучаващ: </a:t>
            </a:r>
          </a:p>
          <a:p>
            <a:pPr marL="171450" indent="-171450" algn="just">
              <a:buFont typeface="Arial" panose="020B0604020202020204" pitchFamily="34" charset="0"/>
              <a:buChar char="•"/>
            </a:pPr>
            <a:r>
              <a:rPr lang="bg-BG" noProof="0" dirty="0">
                <a:latin typeface="+mn-lt"/>
              </a:rPr>
              <a:t>Обърнете се към всички участници и съберете мнения за най-интересните за тях акценти от деня. Целта е от една страна да завършите деня позитивно, а от друга - да затвърдите още веднъж тези конкретни теми.</a:t>
            </a:r>
          </a:p>
          <a:p>
            <a:pPr marL="171450" indent="-171450" algn="just" rtl="0">
              <a:buFont typeface="Arial" panose="020B0604020202020204" pitchFamily="34" charset="0"/>
              <a:buChar char="•"/>
            </a:pPr>
            <a:r>
              <a:rPr lang="bg-BG" noProof="0" dirty="0">
                <a:solidFill>
                  <a:srgbClr val="000000"/>
                </a:solidFill>
                <a:effectLst/>
                <a:latin typeface="+mn-lt"/>
              </a:rPr>
              <a:t>Ако желаете, можете да завършите с гледната точка на Джон </a:t>
            </a:r>
            <a:r>
              <a:rPr lang="bg-BG" noProof="0" dirty="0" err="1">
                <a:solidFill>
                  <a:srgbClr val="000000"/>
                </a:solidFill>
                <a:effectLst/>
                <a:latin typeface="+mn-lt"/>
              </a:rPr>
              <a:t>Клийз</a:t>
            </a:r>
            <a:r>
              <a:rPr lang="bg-BG" noProof="0" dirty="0">
                <a:solidFill>
                  <a:srgbClr val="000000"/>
                </a:solidFill>
                <a:effectLst/>
                <a:latin typeface="+mn-lt"/>
              </a:rPr>
              <a:t> за привлекателността на екстремизма (кликнете върху снимката). Видеоклипът</a:t>
            </a:r>
            <a:r>
              <a:rPr lang="bg-BG" baseline="0" noProof="0" dirty="0">
                <a:solidFill>
                  <a:srgbClr val="000000"/>
                </a:solidFill>
                <a:effectLst/>
                <a:latin typeface="+mn-lt"/>
              </a:rPr>
              <a:t> е </a:t>
            </a:r>
            <a:r>
              <a:rPr lang="bg-BG" noProof="0" dirty="0">
                <a:solidFill>
                  <a:srgbClr val="000000"/>
                </a:solidFill>
                <a:effectLst/>
                <a:latin typeface="+mn-lt"/>
              </a:rPr>
              <a:t>забавен, но качеството му не е много добро: </a:t>
            </a:r>
            <a:r>
              <a:rPr lang="bg-BG" noProof="0" dirty="0">
                <a:latin typeface="+mn-lt"/>
              </a:rPr>
              <a:t>https://www.youtube.com/watch?v=HLNhPMQnWu4.</a:t>
            </a:r>
          </a:p>
        </p:txBody>
      </p:sp>
      <p:sp>
        <p:nvSpPr>
          <p:cNvPr id="4" name="Slide Number Placeholder 3"/>
          <p:cNvSpPr>
            <a:spLocks noGrp="1"/>
          </p:cNvSpPr>
          <p:nvPr>
            <p:ph type="sldNum" sz="quarter" idx="10"/>
          </p:nvPr>
        </p:nvSpPr>
        <p:spPr/>
        <p:txBody>
          <a:bodyPr/>
          <a:lstStyle/>
          <a:p>
            <a:fld id="{4D7F6500-7E3F-4999-8C74-183F6B321703}" type="slidenum">
              <a:rPr lang="en-US" smtClean="0"/>
              <a:t>33</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a:t>
            </a:r>
          </a:p>
          <a:p>
            <a:endParaRPr lang="bg-BG" noProof="0" dirty="0">
              <a:latin typeface="+mn-lt"/>
            </a:endParaRPr>
          </a:p>
          <a:p>
            <a:pPr algn="just"/>
            <a:r>
              <a:rPr lang="bg-BG" noProof="0" dirty="0">
                <a:latin typeface="+mn-lt"/>
              </a:rPr>
              <a:t>Един от основните задавани въпроси е: „Защо хората се радикализират? Как се случва това?“</a:t>
            </a:r>
          </a:p>
          <a:p>
            <a:pPr algn="just"/>
            <a:r>
              <a:rPr lang="bg-BG" noProof="0" dirty="0">
                <a:latin typeface="+mn-lt"/>
              </a:rPr>
              <a:t>Кликнете върху „Защо?“ и „Как?“ и инструктирайте участниците да отбележат</a:t>
            </a:r>
            <a:r>
              <a:rPr lang="bg-BG" baseline="0" noProof="0" dirty="0">
                <a:latin typeface="+mn-lt"/>
              </a:rPr>
              <a:t> какво им прави впечатление в тези два видеоклипа:</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b="0" i="0" noProof="0" dirty="0">
                <a:solidFill>
                  <a:srgbClr val="575757"/>
                </a:solidFill>
                <a:effectLst/>
                <a:latin typeface="OpenSansRegular"/>
              </a:rPr>
              <a:t>Видеоклип</a:t>
            </a:r>
            <a:r>
              <a:rPr lang="bg-BG" noProof="0" dirty="0">
                <a:latin typeface="+mn-lt"/>
              </a:rPr>
              <a:t> зад текстов блок „Защо?“ (кликнете</a:t>
            </a:r>
            <a:r>
              <a:rPr lang="bg-BG" baseline="0" noProof="0" dirty="0">
                <a:latin typeface="+mn-lt"/>
              </a:rPr>
              <a:t> върху думата): </a:t>
            </a:r>
            <a:r>
              <a:rPr lang="bg-BG" noProof="0" dirty="0">
                <a:latin typeface="+mn-lt"/>
                <a:hlinkClick r:id="rId3"/>
              </a:rPr>
              <a:t>https://www.youtube.com/watch?v=NFrU9egvhbs</a:t>
            </a:r>
            <a:r>
              <a:rPr lang="bg-BG" noProof="0" dirty="0">
                <a:latin typeface="+mn-lt"/>
              </a:rPr>
              <a:t> [3:53</a:t>
            </a:r>
            <a:r>
              <a:rPr lang="bg-BG" baseline="0" noProof="0" dirty="0">
                <a:latin typeface="+mn-lt"/>
              </a:rPr>
              <a:t> мин. клип на </a:t>
            </a:r>
            <a:r>
              <a:rPr lang="bg-BG" i="1" baseline="0" noProof="0" dirty="0">
                <a:latin typeface="+mn-lt"/>
              </a:rPr>
              <a:t>Семейства срещу стреса и травмите</a:t>
            </a:r>
            <a:r>
              <a:rPr lang="bg-BG" baseline="0" noProof="0" dirty="0">
                <a:latin typeface="+mn-lt"/>
              </a:rPr>
              <a:t> о</a:t>
            </a:r>
            <a:r>
              <a:rPr lang="bg-BG" noProof="0" dirty="0">
                <a:latin typeface="+mn-lt"/>
              </a:rPr>
              <a:t>тносно млади хора от Великобритания, които - изненадващо за техните семейства - пътуват до Сирия]</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b="0" i="0" noProof="0" dirty="0">
                <a:solidFill>
                  <a:srgbClr val="575757"/>
                </a:solidFill>
                <a:effectLst/>
                <a:latin typeface="OpenSansRegular"/>
              </a:rPr>
              <a:t>Видеоклип</a:t>
            </a:r>
            <a:r>
              <a:rPr lang="bg-BG" noProof="0" dirty="0">
                <a:latin typeface="+mn-lt"/>
              </a:rPr>
              <a:t> зад текстов блок „Как?“ (кликнете</a:t>
            </a:r>
            <a:r>
              <a:rPr lang="bg-BG" baseline="0" noProof="0" dirty="0">
                <a:latin typeface="+mn-lt"/>
              </a:rPr>
              <a:t> върху думата): </a:t>
            </a:r>
            <a:r>
              <a:rPr lang="bg-BG" noProof="0" dirty="0">
                <a:latin typeface="+mn-lt"/>
                <a:hlinkClick r:id="rId4"/>
              </a:rPr>
              <a:t>https://www.youtube.com/watch?v=fVaFmcT7ssg</a:t>
            </a:r>
            <a:r>
              <a:rPr lang="bg-BG" noProof="0" dirty="0">
                <a:latin typeface="+mn-lt"/>
              </a:rPr>
              <a:t> [4:57 мин.</a:t>
            </a:r>
            <a:r>
              <a:rPr lang="bg-BG" baseline="0" noProof="0" dirty="0">
                <a:latin typeface="+mn-lt"/>
              </a:rPr>
              <a:t> клип </a:t>
            </a:r>
            <a:r>
              <a:rPr lang="bg-BG" noProof="0" dirty="0">
                <a:latin typeface="+mn-lt"/>
              </a:rPr>
              <a:t>на Канадски център за превенция на радикализацията, водеща към насилие, относно възможен път към радикализация]</a:t>
            </a:r>
          </a:p>
          <a:p>
            <a:pPr algn="just"/>
            <a:r>
              <a:rPr lang="bg-BG" noProof="0" dirty="0">
                <a:latin typeface="+mn-lt"/>
              </a:rPr>
              <a:t>След като участниците изгледат видеоклиповете, дискутирайте какво им е направило впечатление (направете връзка със следващия слайд).</a:t>
            </a:r>
          </a:p>
          <a:p>
            <a:r>
              <a:rPr lang="bg-BG" noProof="0" dirty="0">
                <a:latin typeface="+mn-lt"/>
              </a:rPr>
              <a:t>---</a:t>
            </a:r>
          </a:p>
          <a:p>
            <a:pPr algn="just"/>
            <a:r>
              <a:rPr lang="bg-BG" noProof="0" dirty="0">
                <a:latin typeface="+mn-lt"/>
              </a:rPr>
              <a:t>Целта е да подготвите аудиторията за темата за радикализация и самите участници да осъзнаят,</a:t>
            </a:r>
            <a:r>
              <a:rPr lang="bg-BG" baseline="0" noProof="0" dirty="0">
                <a:latin typeface="+mn-lt"/>
              </a:rPr>
              <a:t> че има</a:t>
            </a:r>
            <a:r>
              <a:rPr lang="bg-BG" noProof="0" dirty="0">
                <a:latin typeface="+mn-lt"/>
              </a:rPr>
              <a:t> множество идеологии и допринасящи</a:t>
            </a:r>
            <a:r>
              <a:rPr lang="bg-BG" baseline="0" noProof="0" dirty="0">
                <a:latin typeface="+mn-lt"/>
              </a:rPr>
              <a:t> за радикализацията </a:t>
            </a:r>
            <a:r>
              <a:rPr lang="bg-BG" noProof="0" dirty="0">
                <a:latin typeface="+mn-lt"/>
              </a:rPr>
              <a:t>фактори.</a:t>
            </a:r>
          </a:p>
          <a:p>
            <a:r>
              <a:rPr lang="bg-BG" b="0" i="0" noProof="0" dirty="0">
                <a:solidFill>
                  <a:srgbClr val="333333"/>
                </a:solidFill>
                <a:effectLst/>
                <a:latin typeface="+mn-lt"/>
              </a:rPr>
              <a:t>---</a:t>
            </a:r>
          </a:p>
          <a:p>
            <a:pPr marL="0" indent="0">
              <a:buNone/>
            </a:pPr>
            <a:r>
              <a:rPr lang="bg-BG" noProof="0" dirty="0">
                <a:latin typeface="+mn-lt"/>
              </a:rPr>
              <a:t>Упражнението е с продължителност около 15-20 минути.</a:t>
            </a:r>
          </a:p>
          <a:p>
            <a:pPr marL="0" indent="0">
              <a:buNone/>
            </a:pPr>
            <a:r>
              <a:rPr lang="bg-BG" noProof="0" dirty="0">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1" u="none" strike="noStrike" baseline="0" noProof="0" dirty="0">
                <a:latin typeface="+mn-lt"/>
              </a:rPr>
              <a:t>Източници на снимките:</a:t>
            </a:r>
          </a:p>
          <a:p>
            <a:pPr marL="228600" indent="-228600" algn="just">
              <a:buAutoNum type="arabicPeriod"/>
            </a:pPr>
            <a:r>
              <a:rPr lang="bg-BG" sz="1200" i="1" noProof="0" dirty="0">
                <a:solidFill>
                  <a:srgbClr val="7030A0"/>
                </a:solidFill>
                <a:effectLst/>
                <a:latin typeface="+mn-lt"/>
                <a:ea typeface="Calibri" panose="020F0502020204030204" pitchFamily="34" charset="0"/>
                <a:cs typeface="Arial" panose="020B0604020202020204" pitchFamily="34" charset="0"/>
              </a:rPr>
              <a:t>https://www.shutterstock.com/nl/image-photo/washington-dc-usa-dec-12-2020-1873617571 (Гордите момчета,</a:t>
            </a:r>
            <a:r>
              <a:rPr lang="bg-BG" sz="1200" i="1" baseline="0" noProof="0" dirty="0">
                <a:solidFill>
                  <a:srgbClr val="7030A0"/>
                </a:solidFill>
                <a:effectLst/>
                <a:latin typeface="+mn-lt"/>
                <a:ea typeface="Calibri" panose="020F0502020204030204" pitchFamily="34" charset="0"/>
                <a:cs typeface="Arial" panose="020B0604020202020204" pitchFamily="34" charset="0"/>
              </a:rPr>
              <a:t> </a:t>
            </a:r>
            <a:r>
              <a:rPr lang="bg-BG" sz="1200" i="1" noProof="0" dirty="0">
                <a:solidFill>
                  <a:srgbClr val="7030A0"/>
                </a:solidFill>
                <a:effectLst/>
                <a:latin typeface="+mn-lt"/>
                <a:ea typeface="Calibri" panose="020F0502020204030204" pitchFamily="34" charset="0"/>
                <a:cs typeface="Arial" panose="020B0604020202020204" pitchFamily="34" charset="0"/>
              </a:rPr>
              <a:t>Вашингтон, САЩ. 12 декември 2020 г.)</a:t>
            </a:r>
            <a:endParaRPr lang="bg-BG" i="1" noProof="0" dirty="0">
              <a:latin typeface="+mn-lt"/>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lang="bg-BG" sz="1200" i="1" noProof="0" dirty="0">
                <a:solidFill>
                  <a:srgbClr val="7030A0"/>
                </a:solidFill>
                <a:effectLst/>
                <a:latin typeface="+mn-lt"/>
                <a:ea typeface="Calibri" panose="020F0502020204030204" pitchFamily="34" charset="0"/>
                <a:cs typeface="Arial" panose="020B0604020202020204" pitchFamily="34" charset="0"/>
              </a:rPr>
              <a:t>https://www.shutterstock.com/nl/image-photo/denver-co-usa-june-10-2017-1472772446 (Маскирани</a:t>
            </a:r>
            <a:r>
              <a:rPr lang="bg-BG" sz="1200" i="1" baseline="0" noProof="0" dirty="0">
                <a:solidFill>
                  <a:srgbClr val="7030A0"/>
                </a:solidFill>
                <a:effectLst/>
                <a:latin typeface="+mn-lt"/>
                <a:ea typeface="Calibri" panose="020F0502020204030204" pitchFamily="34" charset="0"/>
                <a:cs typeface="Arial" panose="020B0604020202020204" pitchFamily="34" charset="0"/>
              </a:rPr>
              <a:t> </a:t>
            </a:r>
            <a:r>
              <a:rPr lang="bg-BG" sz="1200" i="1" baseline="0" noProof="0" dirty="0" err="1">
                <a:solidFill>
                  <a:srgbClr val="7030A0"/>
                </a:solidFill>
                <a:effectLst/>
                <a:latin typeface="+mn-lt"/>
                <a:ea typeface="Calibri" panose="020F0502020204030204" pitchFamily="34" charset="0"/>
                <a:cs typeface="Arial" panose="020B0604020202020204" pitchFamily="34" charset="0"/>
              </a:rPr>
              <a:t>крайноляви</a:t>
            </a:r>
            <a:r>
              <a:rPr lang="bg-BG" sz="1200" i="1" baseline="0" noProof="0" dirty="0">
                <a:solidFill>
                  <a:srgbClr val="7030A0"/>
                </a:solidFill>
                <a:effectLst/>
                <a:latin typeface="+mn-lt"/>
                <a:ea typeface="Calibri" panose="020F0502020204030204" pitchFamily="34" charset="0"/>
                <a:cs typeface="Arial" panose="020B0604020202020204" pitchFamily="34" charset="0"/>
              </a:rPr>
              <a:t> бойци от </a:t>
            </a:r>
            <a:r>
              <a:rPr lang="bg-BG" sz="1200" i="1" baseline="0" noProof="0" dirty="0" err="1">
                <a:solidFill>
                  <a:srgbClr val="7030A0"/>
                </a:solidFill>
                <a:effectLst/>
                <a:latin typeface="+mn-lt"/>
                <a:ea typeface="Calibri" panose="020F0502020204030204" pitchFamily="34" charset="0"/>
                <a:cs typeface="Arial" panose="020B0604020202020204" pitchFamily="34" charset="0"/>
              </a:rPr>
              <a:t>Антифа</a:t>
            </a:r>
            <a:r>
              <a:rPr lang="bg-BG" sz="1200" i="1" baseline="0" noProof="0" dirty="0">
                <a:solidFill>
                  <a:srgbClr val="7030A0"/>
                </a:solidFill>
                <a:effectLst/>
                <a:latin typeface="+mn-lt"/>
                <a:ea typeface="Calibri" panose="020F0502020204030204" pitchFamily="34" charset="0"/>
                <a:cs typeface="Arial" panose="020B0604020202020204" pitchFamily="34" charset="0"/>
              </a:rPr>
              <a:t>, протестиращи на митинга на Доналд Тръмп в Денвър, Колорадо, САЩ. 17 юни 2017 г.)</a:t>
            </a:r>
            <a:endParaRPr lang="bg-BG" i="1" noProof="0" dirty="0">
              <a:latin typeface="+mn-lt"/>
              <a:hlinkClick r:id="rId5"/>
            </a:endParaRPr>
          </a:p>
          <a:p>
            <a:pPr marL="228600" indent="-228600" algn="just">
              <a:buAutoNum type="arabicPeriod"/>
            </a:pPr>
            <a:r>
              <a:rPr lang="bg-BG" b="0" i="1" noProof="0" dirty="0">
                <a:solidFill>
                  <a:srgbClr val="333333"/>
                </a:solidFill>
                <a:effectLst/>
                <a:latin typeface="+mn-lt"/>
              </a:rPr>
              <a:t>https://www.hiclipart.com/free-transparent-background-png-clipart-ybpcm (Ислямистки</a:t>
            </a:r>
            <a:r>
              <a:rPr lang="bg-BG" b="0" i="1" baseline="0" noProof="0" dirty="0">
                <a:solidFill>
                  <a:srgbClr val="333333"/>
                </a:solidFill>
                <a:effectLst/>
                <a:latin typeface="+mn-lt"/>
              </a:rPr>
              <a:t> екстремист)</a:t>
            </a:r>
            <a:endParaRPr lang="bg-BG" b="0" i="1" noProof="0" dirty="0">
              <a:solidFill>
                <a:srgbClr val="333333"/>
              </a:solidFill>
              <a:effectLst/>
              <a:latin typeface="+mn-lt"/>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lang="bg-BG" sz="1200" i="1" noProof="0" dirty="0">
                <a:solidFill>
                  <a:srgbClr val="7030A0"/>
                </a:solidFill>
                <a:effectLst/>
                <a:latin typeface="+mn-lt"/>
                <a:ea typeface="Calibri" panose="020F0502020204030204" pitchFamily="34" charset="0"/>
                <a:cs typeface="Arial" panose="020B0604020202020204" pitchFamily="34" charset="0"/>
              </a:rPr>
              <a:t>https://www.shutterstock.com/nl/image-photo/mexico-city-03082020-woman-belonging-radical-1669444774 (Ж</a:t>
            </a:r>
            <a:r>
              <a:rPr lang="bg-BG" sz="1800" b="0" i="1" noProof="0" dirty="0">
                <a:effectLst/>
                <a:latin typeface="+mn-lt"/>
              </a:rPr>
              <a:t>ена, принадлежаща към радикална феминистка група е забелязана да разбива стъклена</a:t>
            </a:r>
            <a:r>
              <a:rPr lang="bg-BG" sz="1800" b="0" i="1" baseline="0" noProof="0" dirty="0">
                <a:effectLst/>
                <a:latin typeface="+mn-lt"/>
              </a:rPr>
              <a:t> витрина по време на протести на Деня на жената. </a:t>
            </a:r>
            <a:r>
              <a:rPr lang="bg-BG" sz="1800" i="1" noProof="0" dirty="0">
                <a:solidFill>
                  <a:srgbClr val="7030A0"/>
                </a:solidFill>
                <a:effectLst/>
                <a:latin typeface="+mn-lt"/>
                <a:ea typeface="Calibri" panose="020F0502020204030204" pitchFamily="34" charset="0"/>
                <a:cs typeface="Arial" panose="020B0604020202020204" pitchFamily="34" charset="0"/>
              </a:rPr>
              <a:t>гр. Мексико, Мексико.</a:t>
            </a:r>
            <a:r>
              <a:rPr lang="bg-BG" sz="2800" b="0" i="1" noProof="0" dirty="0">
                <a:effectLst/>
                <a:latin typeface="+mn-lt"/>
              </a:rPr>
              <a:t> 2 август 2020 г.</a:t>
            </a:r>
            <a:r>
              <a:rPr lang="bg-BG" sz="1800" b="0" i="1" baseline="0" noProof="0" dirty="0">
                <a:effectLst/>
                <a:latin typeface="+mn-lt"/>
              </a:rPr>
              <a:t>)</a:t>
            </a:r>
            <a:endParaRPr lang="bg-BG" noProof="0" dirty="0">
              <a:latin typeface="+mn-lt"/>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dirty="0"/>
          </a:p>
        </p:txBody>
      </p:sp>
    </p:spTree>
    <p:extLst>
      <p:ext uri="{BB962C8B-B14F-4D97-AF65-F5344CB8AC3E}">
        <p14:creationId xmlns:p14="http://schemas.microsoft.com/office/powerpoint/2010/main" val="124775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dirty="0">
                <a:latin typeface="+mn-lt"/>
              </a:rPr>
              <a:t>Инструкции</a:t>
            </a:r>
            <a:r>
              <a:rPr lang="en-GB" sz="1200" b="1" i="0" u="none" strike="noStrike" baseline="0" dirty="0">
                <a:latin typeface="+mn-lt"/>
              </a:rPr>
              <a:t>/</a:t>
            </a:r>
            <a:r>
              <a:rPr lang="bg-BG" sz="1200" b="1" i="0" u="none" strike="noStrike" baseline="0" dirty="0">
                <a:latin typeface="+mn-lt"/>
              </a:rPr>
              <a:t>бележки (слайд </a:t>
            </a:r>
            <a:r>
              <a:rPr lang="en-US" sz="1200" b="1" i="0" u="none" strike="noStrike" baseline="0" dirty="0">
                <a:latin typeface="+mn-lt"/>
              </a:rPr>
              <a:t>#</a:t>
            </a:r>
            <a:r>
              <a:rPr lang="bg-BG" sz="1200" b="1" i="0" u="none" strike="noStrike" baseline="0" dirty="0">
                <a:latin typeface="+mn-lt"/>
              </a:rPr>
              <a:t>4)</a:t>
            </a:r>
            <a:endParaRPr lang="en-GB" sz="1200" b="1" i="0" u="none" strike="noStrike" baseline="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baseline="0" noProof="0" dirty="0">
                <a:latin typeface="+mn-lt"/>
              </a:rPr>
              <a:t>В този курс се разглеждат много от току-що споменатите в двата клипа теми. </a:t>
            </a:r>
            <a:r>
              <a:rPr lang="bg-BG" baseline="0" noProof="0" dirty="0">
                <a:latin typeface="+mn-lt"/>
              </a:rPr>
              <a:t>Подбрани</a:t>
            </a:r>
            <a:r>
              <a:rPr lang="ru-RU" baseline="0" noProof="0" dirty="0">
                <a:latin typeface="+mn-lt"/>
              </a:rPr>
              <a:t> </a:t>
            </a:r>
            <a:r>
              <a:rPr lang="bg-BG" baseline="0" noProof="0" dirty="0">
                <a:latin typeface="+mn-lt"/>
              </a:rPr>
              <a:t>са</a:t>
            </a:r>
            <a:r>
              <a:rPr lang="ru-RU" baseline="0" noProof="0" dirty="0">
                <a:latin typeface="+mn-lt"/>
              </a:rPr>
              <a:t> </a:t>
            </a:r>
            <a:r>
              <a:rPr lang="bg-BG" baseline="0" noProof="0" dirty="0">
                <a:latin typeface="+mn-lt"/>
              </a:rPr>
              <a:t>като</a:t>
            </a:r>
            <a:r>
              <a:rPr lang="ru-RU" baseline="0" noProof="0" dirty="0">
                <a:latin typeface="+mn-lt"/>
              </a:rPr>
              <a:t> </a:t>
            </a:r>
            <a:r>
              <a:rPr lang="bg-BG" baseline="0" noProof="0" dirty="0">
                <a:latin typeface="+mn-lt"/>
              </a:rPr>
              <a:t>релевантни</a:t>
            </a:r>
            <a:r>
              <a:rPr lang="ru-RU" baseline="0" noProof="0" dirty="0">
                <a:latin typeface="+mn-lt"/>
              </a:rPr>
              <a:t> за процеса на радикализация (видно </a:t>
            </a:r>
            <a:r>
              <a:rPr lang="bg-BG" baseline="0" noProof="0" dirty="0">
                <a:latin typeface="+mn-lt"/>
              </a:rPr>
              <a:t>както</a:t>
            </a:r>
            <a:r>
              <a:rPr lang="ru-RU" baseline="0" noProof="0" dirty="0">
                <a:latin typeface="+mn-lt"/>
              </a:rPr>
              <a:t> от примерите, </a:t>
            </a:r>
            <a:r>
              <a:rPr lang="bg-BG" baseline="0" noProof="0" dirty="0">
                <a:latin typeface="+mn-lt"/>
              </a:rPr>
              <a:t>така</a:t>
            </a:r>
            <a:r>
              <a:rPr lang="ru-RU" baseline="0" noProof="0" dirty="0">
                <a:latin typeface="+mn-lt"/>
              </a:rPr>
              <a:t> и от видеоклиповете). </a:t>
            </a:r>
            <a:r>
              <a:rPr lang="bg-BG" baseline="0" noProof="0" dirty="0">
                <a:latin typeface="+mn-lt"/>
              </a:rPr>
              <a:t>Това</a:t>
            </a:r>
            <a:r>
              <a:rPr lang="ru-RU" baseline="0" noProof="0" dirty="0">
                <a:latin typeface="+mn-lt"/>
              </a:rPr>
              <a:t> е потвърдено и чрез </a:t>
            </a:r>
            <a:r>
              <a:rPr lang="bg-BG" baseline="0" noProof="0" dirty="0">
                <a:latin typeface="+mn-lt"/>
              </a:rPr>
              <a:t>интервюта</a:t>
            </a:r>
            <a:r>
              <a:rPr lang="ru-RU" baseline="0" noProof="0" dirty="0">
                <a:latin typeface="+mn-lt"/>
              </a:rPr>
              <a:t> и фокус групи с професионалисти, </a:t>
            </a:r>
            <a:r>
              <a:rPr lang="bg-BG" baseline="0" noProof="0" dirty="0">
                <a:latin typeface="+mn-lt"/>
              </a:rPr>
              <a:t>проведени </a:t>
            </a:r>
            <a:r>
              <a:rPr lang="ru-RU" baseline="0" noProof="0" dirty="0">
                <a:latin typeface="+mn-lt"/>
              </a:rPr>
              <a:t>в </a:t>
            </a:r>
            <a:r>
              <a:rPr lang="bg-BG" baseline="0" noProof="0" dirty="0">
                <a:latin typeface="+mn-lt"/>
              </a:rPr>
              <a:t>рамките</a:t>
            </a:r>
            <a:r>
              <a:rPr lang="ru-RU" baseline="0" noProof="0" dirty="0">
                <a:latin typeface="+mn-lt"/>
              </a:rPr>
              <a:t> на проект </a:t>
            </a:r>
            <a:r>
              <a:rPr lang="en-US" baseline="0" noProof="0" dirty="0">
                <a:latin typeface="+mn-lt"/>
              </a:rPr>
              <a:t>ARMOUR</a:t>
            </a:r>
            <a:r>
              <a:rPr lang="ru-RU" baseline="0" noProof="0" dirty="0">
                <a:latin typeface="+mn-lt"/>
              </a:rPr>
              <a:t>. В резултат, бяха създадени 7 тематични обучения, тествани в 7 експериментални лаборатории.</a:t>
            </a:r>
            <a:endParaRPr lang="en-GB" baseline="0" noProof="0" dirty="0">
              <a:latin typeface="+mn-lt"/>
            </a:endParaRPr>
          </a:p>
          <a:p>
            <a:pPr marL="171450" indent="-171450" algn="just">
              <a:buFont typeface="Arial" panose="020B0604020202020204" pitchFamily="34" charset="0"/>
              <a:buChar char="•"/>
            </a:pPr>
            <a:r>
              <a:rPr lang="bg-BG" baseline="0" noProof="0" dirty="0">
                <a:latin typeface="+mn-lt"/>
              </a:rPr>
              <a:t>Първите три обучения се занимават с личностните умения (изграждане на личностен капацитет за справяне в </a:t>
            </a:r>
            <a:r>
              <a:rPr lang="bg-BG" sz="1200" b="0" i="0" u="none" strike="noStrike" baseline="0" dirty="0">
                <a:solidFill>
                  <a:srgbClr val="000000"/>
                </a:solidFill>
                <a:latin typeface="+mn-lt"/>
              </a:rPr>
              <a:t>неблагоприятни условия и ситуации</a:t>
            </a:r>
            <a:r>
              <a:rPr lang="en-GB" sz="1200" b="0" i="0" u="none" strike="noStrike" baseline="0" dirty="0">
                <a:solidFill>
                  <a:srgbClr val="000000"/>
                </a:solidFill>
                <a:latin typeface="+mn-lt"/>
              </a:rPr>
              <a:t>)</a:t>
            </a:r>
            <a:r>
              <a:rPr lang="bg-BG" sz="1200" b="0" i="0" u="none" strike="noStrike" baseline="0" dirty="0">
                <a:solidFill>
                  <a:srgbClr val="000000"/>
                </a:solidFill>
                <a:latin typeface="+mn-lt"/>
              </a:rPr>
              <a:t>.</a:t>
            </a:r>
            <a:endParaRPr lang="en-GB" baseline="0" noProof="0" dirty="0">
              <a:latin typeface="+mn-lt"/>
            </a:endParaRPr>
          </a:p>
          <a:p>
            <a:pPr marL="171450" indent="-171450" algn="just">
              <a:buFont typeface="Arial" panose="020B0604020202020204" pitchFamily="34" charset="0"/>
              <a:buChar char="•"/>
            </a:pPr>
            <a:r>
              <a:rPr lang="bg-BG" baseline="0" noProof="0" dirty="0">
                <a:latin typeface="+mn-lt"/>
              </a:rPr>
              <a:t>Втората група от обучения се концентрира върху овластяване на заобикалящата подрастващите среда (изграждане на капацитет и устойчивост на общността срещу социална поляризация, радикализация и насилствен екстремизъм).</a:t>
            </a:r>
            <a:endParaRPr lang="en-GB" baseline="0" noProof="0" dirty="0">
              <a:latin typeface="+mn-lt"/>
            </a:endParaRPr>
          </a:p>
          <a:p>
            <a:pPr marL="171450" indent="-171450" algn="just">
              <a:buFont typeface="Arial" panose="020B0604020202020204" pitchFamily="34" charset="0"/>
              <a:buChar char="•"/>
            </a:pPr>
            <a:r>
              <a:rPr lang="bg-BG" baseline="0" noProof="0" dirty="0">
                <a:latin typeface="+mn-lt"/>
              </a:rPr>
              <a:t>Последното обучение разглежда ефективната реакция на държавата </a:t>
            </a:r>
            <a:r>
              <a:rPr lang="en-US" baseline="0" noProof="0" dirty="0">
                <a:latin typeface="+mn-lt"/>
              </a:rPr>
              <a:t>(</a:t>
            </a:r>
            <a:r>
              <a:rPr lang="bg-BG" baseline="0" noProof="0" dirty="0">
                <a:latin typeface="+mn-lt"/>
              </a:rPr>
              <a:t>умерен и пропорционален отговор на правителството и на институциите по сигурността срещу провокации и латентни конфликти).</a:t>
            </a:r>
            <a:endParaRPr lang="en-GB" baseline="0" noProof="0" dirty="0">
              <a:latin typeface="+mn-lt"/>
            </a:endParaRPr>
          </a:p>
          <a:p>
            <a:pPr algn="just"/>
            <a:r>
              <a:rPr lang="bg-BG" baseline="0" noProof="0" dirty="0">
                <a:latin typeface="+mn-lt"/>
              </a:rPr>
              <a:t>Обучението за обучители </a:t>
            </a:r>
            <a:r>
              <a:rPr lang="ru-RU" sz="1800" b="0" i="0" u="none" strike="noStrike" baseline="0" dirty="0">
                <a:solidFill>
                  <a:srgbClr val="000000"/>
                </a:solidFill>
                <a:latin typeface="+mn-lt"/>
              </a:rPr>
              <a:t>представя информация и </a:t>
            </a:r>
            <a:r>
              <a:rPr lang="bg-BG" sz="1800" b="0" i="0" u="none" strike="noStrike" baseline="0" noProof="0" dirty="0">
                <a:solidFill>
                  <a:srgbClr val="000000"/>
                </a:solidFill>
                <a:latin typeface="+mn-lt"/>
              </a:rPr>
              <a:t>показва</a:t>
            </a:r>
            <a:r>
              <a:rPr lang="ru-RU" sz="1800" b="0" i="0" u="none" strike="noStrike" baseline="0" dirty="0">
                <a:solidFill>
                  <a:srgbClr val="000000"/>
                </a:solidFill>
                <a:latin typeface="+mn-lt"/>
              </a:rPr>
              <a:t> </a:t>
            </a:r>
            <a:r>
              <a:rPr lang="bg-BG" sz="1800" b="0" i="0" u="none" strike="noStrike" baseline="0" noProof="0" dirty="0">
                <a:solidFill>
                  <a:srgbClr val="000000"/>
                </a:solidFill>
                <a:latin typeface="+mn-lt"/>
              </a:rPr>
              <a:t>конкретни</a:t>
            </a:r>
            <a:r>
              <a:rPr lang="ru-RU" sz="1800" b="0" i="0" u="none" strike="noStrike" baseline="0" dirty="0">
                <a:solidFill>
                  <a:srgbClr val="000000"/>
                </a:solidFill>
                <a:latin typeface="+mn-lt"/>
              </a:rPr>
              <a:t> практически примери за всяко от 7-те тематични обучения. </a:t>
            </a:r>
            <a:r>
              <a:rPr lang="bg-BG" sz="1800" b="0" i="0" u="none" strike="noStrike" baseline="0" noProof="0" dirty="0">
                <a:solidFill>
                  <a:srgbClr val="000000"/>
                </a:solidFill>
                <a:latin typeface="+mn-lt"/>
              </a:rPr>
              <a:t>Тези</a:t>
            </a:r>
            <a:r>
              <a:rPr lang="ru-RU" sz="1800" b="0" i="0" u="none" strike="noStrike" baseline="0" dirty="0">
                <a:solidFill>
                  <a:srgbClr val="000000"/>
                </a:solidFill>
                <a:latin typeface="+mn-lt"/>
              </a:rPr>
              <a:t> </a:t>
            </a:r>
            <a:r>
              <a:rPr lang="bg-BG" sz="1800" b="0" i="0" u="none" strike="noStrike" baseline="0" noProof="0" dirty="0">
                <a:solidFill>
                  <a:srgbClr val="000000"/>
                </a:solidFill>
                <a:latin typeface="+mn-lt"/>
              </a:rPr>
              <a:t>примери</a:t>
            </a:r>
            <a:r>
              <a:rPr lang="ru-RU" sz="1800" b="0" i="0" u="none" strike="noStrike" baseline="0" dirty="0">
                <a:solidFill>
                  <a:srgbClr val="000000"/>
                </a:solidFill>
                <a:latin typeface="+mn-lt"/>
              </a:rPr>
              <a:t> </a:t>
            </a:r>
            <a:r>
              <a:rPr lang="bg-BG" sz="1800" b="0" i="0" u="none" strike="noStrike" baseline="0" noProof="0" dirty="0">
                <a:solidFill>
                  <a:srgbClr val="000000"/>
                </a:solidFill>
                <a:latin typeface="+mn-lt"/>
              </a:rPr>
              <a:t>са насочени към </a:t>
            </a:r>
            <a:r>
              <a:rPr lang="bg-BG" sz="1800" b="0" i="0" u="none" strike="noStrike" baseline="0" noProof="0" dirty="0" err="1">
                <a:solidFill>
                  <a:srgbClr val="000000"/>
                </a:solidFill>
                <a:latin typeface="+mn-lt"/>
              </a:rPr>
              <a:t>интернализация</a:t>
            </a:r>
            <a:r>
              <a:rPr lang="bg-BG" sz="1800" b="0" i="0" u="none" strike="noStrike" baseline="0" noProof="0" dirty="0">
                <a:solidFill>
                  <a:srgbClr val="000000"/>
                </a:solidFill>
                <a:latin typeface="+mn-lt"/>
              </a:rPr>
              <a:t> и по-нататъшно възпроизвеждане</a:t>
            </a:r>
            <a:r>
              <a:rPr lang="ru-RU" sz="1800" b="0" i="0" u="none" strike="noStrike" baseline="0" dirty="0">
                <a:solidFill>
                  <a:srgbClr val="000000"/>
                </a:solidFill>
                <a:latin typeface="+mn-lt"/>
              </a:rPr>
              <a:t> на практически, житейско приложими стратегии и индивидуални умения за разрешаване на конфликти, изграждане на </a:t>
            </a:r>
            <a:r>
              <a:rPr lang="bg-BG" sz="1800" b="0" i="0" u="none" strike="noStrike" baseline="0" noProof="0" dirty="0">
                <a:solidFill>
                  <a:srgbClr val="000000"/>
                </a:solidFill>
                <a:latin typeface="+mn-lt"/>
              </a:rPr>
              <a:t>позитивни</a:t>
            </a:r>
            <a:r>
              <a:rPr lang="ru-RU" sz="1800" b="0" i="0" u="none" strike="noStrike" baseline="0" dirty="0">
                <a:solidFill>
                  <a:srgbClr val="000000"/>
                </a:solidFill>
                <a:latin typeface="+mn-lt"/>
              </a:rPr>
              <a:t> взаимоотношения, критично мислене, управление на гнева и пропорционален отговор.</a:t>
            </a:r>
          </a:p>
          <a:p>
            <a:pPr algn="just"/>
            <a:r>
              <a:rPr lang="ru-RU" sz="1800" b="0" i="0" u="none" strike="noStrike" baseline="0" dirty="0">
                <a:solidFill>
                  <a:srgbClr val="000000"/>
                </a:solidFill>
                <a:latin typeface="+mn-lt"/>
              </a:rPr>
              <a:t>Всяка </a:t>
            </a:r>
            <a:r>
              <a:rPr lang="bg-BG" sz="1800" b="0" i="0" u="none" strike="noStrike" baseline="0" noProof="0" dirty="0">
                <a:solidFill>
                  <a:srgbClr val="000000"/>
                </a:solidFill>
                <a:latin typeface="+mn-lt"/>
              </a:rPr>
              <a:t>разгледана</a:t>
            </a:r>
            <a:r>
              <a:rPr lang="ru-RU" sz="1800" b="0" i="0" u="none" strike="noStrike" baseline="0" dirty="0">
                <a:solidFill>
                  <a:srgbClr val="000000"/>
                </a:solidFill>
                <a:latin typeface="+mn-lt"/>
              </a:rPr>
              <a:t> тема е </a:t>
            </a:r>
            <a:r>
              <a:rPr lang="bg-BG" sz="1800" b="0" i="0" u="none" strike="noStrike" baseline="0" noProof="0" dirty="0">
                <a:solidFill>
                  <a:srgbClr val="000000"/>
                </a:solidFill>
                <a:latin typeface="+mn-lt"/>
              </a:rPr>
              <a:t>придружена</a:t>
            </a:r>
            <a:r>
              <a:rPr lang="ru-RU" sz="1800" b="0" i="0" u="none" strike="noStrike" baseline="0" dirty="0">
                <a:solidFill>
                  <a:srgbClr val="000000"/>
                </a:solidFill>
                <a:latin typeface="+mn-lt"/>
              </a:rPr>
              <a:t> от теоретична информация и примерни практически упражнения. </a:t>
            </a:r>
            <a:r>
              <a:rPr lang="bg-BG" sz="1800" b="0" i="0" u="none" strike="noStrike" baseline="0" noProof="0" dirty="0">
                <a:solidFill>
                  <a:srgbClr val="000000"/>
                </a:solidFill>
                <a:latin typeface="+mn-lt"/>
              </a:rPr>
              <a:t>Следвайки</a:t>
            </a:r>
            <a:r>
              <a:rPr lang="ru-RU" sz="1800" b="0" i="0" u="none" strike="noStrike" baseline="0" dirty="0">
                <a:solidFill>
                  <a:srgbClr val="000000"/>
                </a:solidFill>
                <a:latin typeface="+mn-lt"/>
              </a:rPr>
              <a:t> </a:t>
            </a:r>
            <a:r>
              <a:rPr lang="bg-BG" sz="1800" baseline="0" noProof="0" dirty="0">
                <a:latin typeface="+mn-lt"/>
              </a:rPr>
              <a:t>Обучението за обучители</a:t>
            </a:r>
            <a:r>
              <a:rPr lang="ru-RU" sz="1800" b="0" i="0" u="none" strike="noStrike" baseline="0" dirty="0">
                <a:solidFill>
                  <a:srgbClr val="000000"/>
                </a:solidFill>
                <a:latin typeface="+mn-lt"/>
              </a:rPr>
              <a:t>, можете да провеждате всяко от 7-те тематични обучения.</a:t>
            </a:r>
            <a:endParaRPr lang="en-GB" dirty="0">
              <a:latin typeface="+mn-lt"/>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208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bg-BG" sz="1200" b="1" i="0" u="none" strike="noStrike" baseline="0" dirty="0">
                <a:latin typeface="+mn-lt"/>
              </a:rPr>
              <a:t>Инструкции</a:t>
            </a:r>
            <a:r>
              <a:rPr lang="en-GB" sz="1200" b="1" i="0" u="none" strike="noStrike" baseline="0" dirty="0">
                <a:latin typeface="+mn-lt"/>
              </a:rPr>
              <a:t>/</a:t>
            </a:r>
            <a:r>
              <a:rPr lang="bg-BG" sz="1200" b="1" i="0" u="none" strike="noStrike" baseline="0" dirty="0">
                <a:latin typeface="+mn-lt"/>
              </a:rPr>
              <a:t>бележки (слайд </a:t>
            </a:r>
            <a:r>
              <a:rPr lang="en-US" sz="1200" b="1" i="0" u="none" strike="noStrike" baseline="0" dirty="0">
                <a:latin typeface="+mn-lt"/>
              </a:rPr>
              <a:t>#</a:t>
            </a:r>
            <a:r>
              <a:rPr lang="bg-BG" sz="1200" b="1" i="0" u="none" strike="noStrike" baseline="0" dirty="0">
                <a:latin typeface="+mn-lt"/>
              </a:rPr>
              <a:t>5</a:t>
            </a:r>
            <a:r>
              <a:rPr lang="en-US" sz="1200" b="1" i="0" u="none" strike="noStrike" baseline="0" dirty="0">
                <a:latin typeface="+mn-lt"/>
              </a:rPr>
              <a:t>)</a:t>
            </a:r>
            <a:endParaRPr lang="en-GB" sz="1200" b="1"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bg-BG"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dirty="0">
                <a:latin typeface="+mn-lt"/>
              </a:rPr>
              <a:t>Тематичните обучения целят да </a:t>
            </a:r>
            <a:r>
              <a:rPr lang="bg-BG" dirty="0">
                <a:latin typeface="+mn-lt"/>
              </a:rPr>
              <a:t>предоставят на</a:t>
            </a:r>
            <a:r>
              <a:rPr lang="ru-RU" dirty="0">
                <a:latin typeface="+mn-lt"/>
              </a:rPr>
              <a:t> практикуващите на първа линия </a:t>
            </a:r>
            <a:r>
              <a:rPr lang="bg-BG" noProof="0" dirty="0">
                <a:latin typeface="+mn-lt"/>
              </a:rPr>
              <a:t>специалисти</a:t>
            </a:r>
            <a:r>
              <a:rPr lang="ru-RU" dirty="0">
                <a:latin typeface="+mn-lt"/>
              </a:rPr>
              <a:t> </a:t>
            </a:r>
            <a:r>
              <a:rPr lang="ru-RU" baseline="0" dirty="0">
                <a:latin typeface="+mn-lt"/>
              </a:rPr>
              <a:t>по</a:t>
            </a:r>
            <a:r>
              <a:rPr lang="ru-RU" dirty="0">
                <a:latin typeface="+mn-lt"/>
              </a:rPr>
              <a:t>знания и инструменти, чрез които да помагат на </a:t>
            </a:r>
            <a:r>
              <a:rPr lang="bg-BG" noProof="0" dirty="0">
                <a:latin typeface="+mn-lt"/>
              </a:rPr>
              <a:t>подрастващите</a:t>
            </a:r>
            <a:r>
              <a:rPr lang="ru-RU" dirty="0">
                <a:latin typeface="+mn-lt"/>
              </a:rPr>
              <a:t> да развиват устойчивостта си срещу радикализацията. Основните компетенции на младежите, които следва да се укрепят, включват:</a:t>
            </a:r>
            <a:endParaRPr lang="en-GB" dirty="0">
              <a:latin typeface="+mn-l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b="1" dirty="0">
                <a:solidFill>
                  <a:srgbClr val="778EED"/>
                </a:solidFill>
                <a:latin typeface="+mn-lt"/>
              </a:rPr>
              <a:t>Социални компетенции: </a:t>
            </a:r>
            <a:r>
              <a:rPr lang="bg-BG" sz="1200" b="0" noProof="0" dirty="0">
                <a:latin typeface="+mn-lt"/>
              </a:rPr>
              <a:t>отзивчивост</a:t>
            </a:r>
            <a:r>
              <a:rPr lang="ru-RU" sz="1200" b="0" dirty="0">
                <a:latin typeface="+mn-lt"/>
              </a:rPr>
              <a:t> </a:t>
            </a:r>
            <a:r>
              <a:rPr lang="bg-BG" sz="1200" b="0" noProof="0" dirty="0">
                <a:latin typeface="+mn-lt"/>
              </a:rPr>
              <a:t>към</a:t>
            </a:r>
            <a:r>
              <a:rPr lang="ru-RU" sz="1200" b="0" dirty="0">
                <a:latin typeface="+mn-lt"/>
              </a:rPr>
              <a:t> другите, концептуална и интелектуална гъвкавост, грижа за другите, добри комуникативни умения, чувство за </a:t>
            </a:r>
            <a:r>
              <a:rPr lang="bg-BG" sz="1200" b="0" noProof="0" dirty="0">
                <a:latin typeface="+mn-lt"/>
              </a:rPr>
              <a:t>хумор</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b="1" dirty="0">
                <a:solidFill>
                  <a:srgbClr val="FF3847"/>
                </a:solidFill>
                <a:latin typeface="+mn-lt"/>
              </a:rPr>
              <a:t>Емоционални компетенции и изграждане на автономност:</a:t>
            </a:r>
            <a:r>
              <a:rPr lang="bg-BG" sz="1200" b="1" baseline="0" dirty="0">
                <a:solidFill>
                  <a:srgbClr val="FF3847"/>
                </a:solidFill>
                <a:latin typeface="+mn-lt"/>
              </a:rPr>
              <a:t> </a:t>
            </a:r>
            <a:r>
              <a:rPr lang="ru-RU" sz="1200" b="0" dirty="0">
                <a:latin typeface="+mn-lt"/>
              </a:rPr>
              <a:t>положително чувство за независимост, зараждащо</a:t>
            </a:r>
            <a:r>
              <a:rPr lang="ru-RU" sz="1200" b="0" baseline="0" dirty="0">
                <a:latin typeface="+mn-lt"/>
              </a:rPr>
              <a:t> се усещане </a:t>
            </a:r>
            <a:r>
              <a:rPr lang="ru-RU" sz="1200" b="0" dirty="0">
                <a:latin typeface="+mn-lt"/>
              </a:rPr>
              <a:t>за ефективност, високо самочувствие, контрол над импулсите, планиране и поставяне на цели, </a:t>
            </a:r>
            <a:r>
              <a:rPr lang="bg-BG" sz="1200" b="0" noProof="0" dirty="0">
                <a:latin typeface="+mn-lt"/>
              </a:rPr>
              <a:t>вяра в бъдещето</a:t>
            </a:r>
            <a:endParaRPr lang="bg-BG" sz="1200" b="1" noProof="0" dirty="0">
              <a:latin typeface="+mn-l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b="1" dirty="0">
                <a:solidFill>
                  <a:srgbClr val="3AC001"/>
                </a:solidFill>
                <a:latin typeface="+mn-lt"/>
              </a:rPr>
              <a:t>Медиация и преговори:</a:t>
            </a:r>
            <a:r>
              <a:rPr lang="bg-BG" sz="1200" b="1" baseline="0" dirty="0">
                <a:solidFill>
                  <a:srgbClr val="3AC001"/>
                </a:solidFill>
                <a:latin typeface="+mn-lt"/>
              </a:rPr>
              <a:t> </a:t>
            </a:r>
            <a:r>
              <a:rPr lang="ru-RU" sz="1200" b="0" dirty="0">
                <a:latin typeface="+mn-lt"/>
              </a:rPr>
              <a:t>групово разрешаване на проблеми и постигане на консенсус, </a:t>
            </a:r>
            <a:r>
              <a:rPr lang="bg-BG" sz="1200" kern="1200" dirty="0">
                <a:solidFill>
                  <a:schemeClr val="tx1"/>
                </a:solidFill>
                <a:effectLst/>
                <a:latin typeface="+mn-lt"/>
                <a:ea typeface="+mn-ea"/>
                <a:cs typeface="+mn-cs"/>
              </a:rPr>
              <a:t>възпиране и размисъл преди предприемане на действие в отговор на провокация</a:t>
            </a:r>
            <a:endParaRPr lang="bg-BG" sz="1200" b="0" dirty="0">
              <a:latin typeface="+mn-l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b="1" dirty="0">
                <a:solidFill>
                  <a:srgbClr val="FF035D"/>
                </a:solidFill>
                <a:latin typeface="+mn-lt"/>
              </a:rPr>
              <a:t>Разрешаване на проблеми:</a:t>
            </a:r>
            <a:r>
              <a:rPr lang="bg-BG" sz="1200" b="1" baseline="0" dirty="0">
                <a:solidFill>
                  <a:srgbClr val="FF035D"/>
                </a:solidFill>
                <a:latin typeface="+mn-lt"/>
              </a:rPr>
              <a:t> </a:t>
            </a:r>
            <a:r>
              <a:rPr lang="bg-BG" sz="1200" kern="1200" dirty="0">
                <a:solidFill>
                  <a:schemeClr val="tx1"/>
                </a:solidFill>
                <a:effectLst/>
                <a:latin typeface="+mn-lt"/>
                <a:ea typeface="+mn-ea"/>
                <a:cs typeface="+mn-cs"/>
              </a:rPr>
              <a:t>способност за абстрактно мислене, отразяващо</a:t>
            </a:r>
            <a:r>
              <a:rPr lang="bg-BG" sz="1200" kern="1200" baseline="0" dirty="0">
                <a:solidFill>
                  <a:schemeClr val="tx1"/>
                </a:solidFill>
                <a:effectLst/>
                <a:latin typeface="+mn-lt"/>
                <a:ea typeface="+mn-ea"/>
                <a:cs typeface="+mn-cs"/>
              </a:rPr>
              <a:t> </a:t>
            </a:r>
            <a:r>
              <a:rPr lang="bg-BG" sz="1200" kern="1200" dirty="0">
                <a:solidFill>
                  <a:schemeClr val="tx1"/>
                </a:solidFill>
                <a:effectLst/>
                <a:latin typeface="+mn-lt"/>
                <a:ea typeface="+mn-ea"/>
                <a:cs typeface="+mn-cs"/>
              </a:rPr>
              <a:t>мислене, умения за критично мислене, способност за намиране на алтернативни решения в трудни ситуации</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41997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bg-BG" sz="1200" b="1" i="0" u="none" strike="noStrike" baseline="0" dirty="0">
                <a:latin typeface="+mn-lt"/>
              </a:rPr>
              <a:t>Инструкции</a:t>
            </a:r>
            <a:r>
              <a:rPr lang="en-GB" sz="1200" b="1" i="0" u="none" strike="noStrike" baseline="0" dirty="0">
                <a:latin typeface="+mn-lt"/>
              </a:rPr>
              <a:t>/</a:t>
            </a:r>
            <a:r>
              <a:rPr lang="bg-BG" sz="1200" b="1" i="0" u="none" strike="noStrike" baseline="0" dirty="0">
                <a:latin typeface="+mn-lt"/>
              </a:rPr>
              <a:t>бележки (слайд </a:t>
            </a:r>
            <a:r>
              <a:rPr lang="en-US" sz="1200" b="1" i="0" u="none" strike="noStrike" baseline="0" dirty="0">
                <a:latin typeface="+mn-lt"/>
              </a:rPr>
              <a:t>#</a:t>
            </a:r>
            <a:r>
              <a:rPr lang="bg-BG" sz="1200" b="1" i="0" u="none" strike="noStrike" baseline="0" dirty="0">
                <a:latin typeface="+mn-lt"/>
              </a:rPr>
              <a:t>6</a:t>
            </a:r>
            <a:r>
              <a:rPr lang="en-US" sz="1200" b="1" i="0" u="none" strike="noStrike" baseline="0" dirty="0">
                <a:latin typeface="+mn-lt"/>
              </a:rPr>
              <a:t>)</a:t>
            </a:r>
            <a:endParaRPr lang="en-GB" sz="1200" b="1" i="0" u="none" strike="noStrike" baseline="0" dirty="0">
              <a:latin typeface="+mn-lt"/>
            </a:endParaRPr>
          </a:p>
          <a:p>
            <a:pPr marL="0" marR="0" lvl="0" indent="0" algn="just" defTabSz="914400" rtl="0" eaLnBrk="1" fontAlgn="auto" latinLnBrk="0" hangingPunct="1">
              <a:lnSpc>
                <a:spcPct val="100000"/>
              </a:lnSpc>
              <a:spcBef>
                <a:spcPts val="0"/>
              </a:spcBef>
              <a:spcAft>
                <a:spcPts val="1200"/>
              </a:spcAft>
              <a:buClrTx/>
              <a:buSzTx/>
              <a:buFontTx/>
              <a:buNone/>
              <a:tabLst/>
              <a:defRPr/>
            </a:pPr>
            <a:endParaRPr lang="en-GB" sz="1200" b="1" i="0" u="none" strike="noStrike" baseline="0" dirty="0">
              <a:latin typeface="+mn-lt"/>
            </a:endParaRPr>
          </a:p>
          <a:p>
            <a:pPr algn="just">
              <a:lnSpc>
                <a:spcPct val="100000"/>
              </a:lnSpc>
              <a:spcBef>
                <a:spcPts val="0"/>
              </a:spcBef>
              <a:spcAft>
                <a:spcPts val="1200"/>
              </a:spcAft>
            </a:pPr>
            <a:r>
              <a:rPr lang="bg-BG" dirty="0">
                <a:latin typeface="+mn-lt"/>
              </a:rPr>
              <a:t>Всяко</a:t>
            </a:r>
            <a:r>
              <a:rPr lang="bg-BG" baseline="0" dirty="0">
                <a:latin typeface="+mn-lt"/>
              </a:rPr>
              <a:t> от 7-те тематични обучения е построено, следвайки сходна структура. </a:t>
            </a:r>
            <a:r>
              <a:rPr lang="bg-BG" sz="1200" b="0" i="0" u="none" strike="noStrike" baseline="0" dirty="0">
                <a:solidFill>
                  <a:srgbClr val="000000"/>
                </a:solidFill>
                <a:latin typeface="+mn-lt"/>
              </a:rPr>
              <a:t>Обученията предлагат информация и практически упражнения, за да се изгради:</a:t>
            </a:r>
          </a:p>
          <a:p>
            <a:pPr marL="171450" indent="-171450" algn="just">
              <a:lnSpc>
                <a:spcPct val="100000"/>
              </a:lnSpc>
              <a:spcBef>
                <a:spcPts val="0"/>
              </a:spcBef>
              <a:spcAft>
                <a:spcPts val="1200"/>
              </a:spcAft>
              <a:buFont typeface="Arial" panose="020B0604020202020204" pitchFamily="34" charset="0"/>
              <a:buChar char="•"/>
            </a:pPr>
            <a:r>
              <a:rPr lang="bg-BG" sz="1200" b="1" i="0" u="none" strike="noStrike" baseline="0" dirty="0">
                <a:solidFill>
                  <a:srgbClr val="000000"/>
                </a:solidFill>
                <a:latin typeface="+mn-lt"/>
              </a:rPr>
              <a:t>солидно разбиране на концепциите </a:t>
            </a:r>
            <a:r>
              <a:rPr lang="bg-BG" sz="1200" b="0" i="0" u="none" strike="noStrike" baseline="0" dirty="0">
                <a:solidFill>
                  <a:srgbClr val="000000"/>
                </a:solidFill>
                <a:latin typeface="+mn-lt"/>
              </a:rPr>
              <a:t>за </a:t>
            </a:r>
            <a:r>
              <a:rPr lang="bg-BG" sz="1200" b="0" i="0" u="none" strike="noStrike" baseline="0" noProof="0" dirty="0">
                <a:solidFill>
                  <a:srgbClr val="000000"/>
                </a:solidFill>
                <a:latin typeface="+mn-lt"/>
              </a:rPr>
              <a:t>радикализацията като цяло и връзката </a:t>
            </a:r>
            <a:r>
              <a:rPr lang="ru-RU" sz="1200" b="0" i="0" u="none" strike="noStrike" baseline="0" dirty="0">
                <a:solidFill>
                  <a:srgbClr val="000000"/>
                </a:solidFill>
                <a:latin typeface="+mn-lt"/>
              </a:rPr>
              <a:t>между радикализация и темата на </a:t>
            </a:r>
            <a:r>
              <a:rPr lang="bg-BG" sz="1200" b="0" i="0" u="none" strike="noStrike" baseline="0" noProof="0" dirty="0">
                <a:solidFill>
                  <a:srgbClr val="000000"/>
                </a:solidFill>
                <a:latin typeface="+mn-lt"/>
              </a:rPr>
              <a:t>съответното обучение (една от 7-те теми). Всеки семинар започва с общо пояснение на понятието</a:t>
            </a:r>
            <a:r>
              <a:rPr lang="ru-RU" sz="1200" b="0" i="0" u="none" strike="noStrike" baseline="0" dirty="0">
                <a:solidFill>
                  <a:srgbClr val="000000"/>
                </a:solidFill>
                <a:latin typeface="+mn-lt"/>
              </a:rPr>
              <a:t> радикализация (по подобен начин на </a:t>
            </a:r>
            <a:r>
              <a:rPr lang="bg-BG" sz="1200" b="0" i="0" u="none" strike="noStrike" baseline="0" noProof="0" dirty="0">
                <a:solidFill>
                  <a:srgbClr val="000000"/>
                </a:solidFill>
                <a:latin typeface="+mn-lt"/>
              </a:rPr>
              <a:t>модулното разпределение в рамките на Обучението за </a:t>
            </a:r>
            <a:r>
              <a:rPr lang="bg-BG" sz="1200" b="0" i="0" u="none" strike="noStrike" baseline="0" noProof="0" dirty="0" err="1">
                <a:solidFill>
                  <a:srgbClr val="000000"/>
                </a:solidFill>
                <a:latin typeface="+mn-lt"/>
              </a:rPr>
              <a:t>обучители</a:t>
            </a:r>
            <a:r>
              <a:rPr lang="bg-BG" sz="1200" b="0" i="0" u="none" strike="noStrike" baseline="0" noProof="0" dirty="0">
                <a:solidFill>
                  <a:srgbClr val="000000"/>
                </a:solidFill>
                <a:latin typeface="+mn-lt"/>
              </a:rPr>
              <a:t>), след това се обяснява как, например, (не)способността да се управлява гнева би допринесла за процеса </a:t>
            </a:r>
            <a:r>
              <a:rPr lang="ru-RU" sz="1200" b="0" i="0" u="none" strike="noStrike" baseline="0" dirty="0">
                <a:solidFill>
                  <a:srgbClr val="000000"/>
                </a:solidFill>
                <a:latin typeface="+mn-lt"/>
              </a:rPr>
              <a:t>на радикализация.</a:t>
            </a:r>
            <a:endParaRPr lang="bg-BG" sz="1200" b="0" i="0" u="none" strike="noStrike" kern="1200" baseline="0" dirty="0">
              <a:solidFill>
                <a:srgbClr val="000000"/>
              </a:solidFill>
              <a:latin typeface="+mn-lt"/>
              <a:ea typeface="+mn-ea"/>
              <a:cs typeface="+mn-cs"/>
            </a:endParaRPr>
          </a:p>
          <a:p>
            <a:pPr marL="171450" indent="-171450" algn="just">
              <a:lnSpc>
                <a:spcPct val="100000"/>
              </a:lnSpc>
              <a:spcBef>
                <a:spcPts val="0"/>
              </a:spcBef>
              <a:spcAft>
                <a:spcPts val="1200"/>
              </a:spcAft>
              <a:buFont typeface="Arial" panose="020B0604020202020204" pitchFamily="34" charset="0"/>
              <a:buChar char="•"/>
            </a:pPr>
            <a:r>
              <a:rPr lang="ru-RU" sz="1200" b="1" i="0" u="none" strike="noStrike" kern="1200" baseline="0" dirty="0" err="1">
                <a:solidFill>
                  <a:srgbClr val="000000"/>
                </a:solidFill>
                <a:latin typeface="+mn-lt"/>
                <a:ea typeface="+mn-ea"/>
                <a:cs typeface="+mn-cs"/>
              </a:rPr>
              <a:t>интернализиране</a:t>
            </a:r>
            <a:r>
              <a:rPr lang="ru-RU" sz="1200" b="1" i="0" u="none" strike="noStrike" kern="1200" baseline="0" dirty="0">
                <a:solidFill>
                  <a:srgbClr val="000000"/>
                </a:solidFill>
                <a:latin typeface="+mn-lt"/>
                <a:ea typeface="+mn-ea"/>
                <a:cs typeface="+mn-cs"/>
              </a:rPr>
              <a:t> на умения, стратегии и техники</a:t>
            </a:r>
            <a:r>
              <a:rPr lang="ru-RU" sz="1200" b="0" i="0" u="none" strike="noStrike" kern="1200" baseline="0" dirty="0">
                <a:solidFill>
                  <a:srgbClr val="000000"/>
                </a:solidFill>
                <a:latin typeface="+mn-lt"/>
                <a:ea typeface="+mn-ea"/>
                <a:cs typeface="+mn-cs"/>
              </a:rPr>
              <a:t>, които да се използват при работа с </a:t>
            </a:r>
            <a:r>
              <a:rPr lang="bg-BG" sz="1200" b="0" i="0" u="none" strike="noStrike" kern="1200" baseline="0" noProof="0" dirty="0">
                <a:solidFill>
                  <a:srgbClr val="000000"/>
                </a:solidFill>
                <a:latin typeface="+mn-lt"/>
                <a:ea typeface="+mn-ea"/>
                <a:cs typeface="+mn-cs"/>
              </a:rPr>
              <a:t>подрастващи, чрез практикуването им в сигурна среда, каквато представлява всяко обучение</a:t>
            </a:r>
            <a:r>
              <a:rPr lang="ru-RU" sz="1200" b="0" i="0" u="none" strike="noStrike" kern="1200" baseline="0" dirty="0">
                <a:solidFill>
                  <a:srgbClr val="000000"/>
                </a:solidFill>
                <a:latin typeface="+mn-lt"/>
                <a:ea typeface="+mn-ea"/>
                <a:cs typeface="+mn-cs"/>
              </a:rPr>
              <a:t>.</a:t>
            </a:r>
          </a:p>
          <a:p>
            <a:pPr marL="0" indent="0" algn="just">
              <a:lnSpc>
                <a:spcPct val="100000"/>
              </a:lnSpc>
              <a:spcBef>
                <a:spcPts val="0"/>
              </a:spcBef>
              <a:spcAft>
                <a:spcPts val="1200"/>
              </a:spcAft>
              <a:buFontTx/>
              <a:buNone/>
            </a:pPr>
            <a:r>
              <a:rPr lang="bg-BG" sz="1200" b="0" i="0" u="none" strike="noStrike" kern="1200" baseline="0" noProof="0" dirty="0">
                <a:solidFill>
                  <a:srgbClr val="000000"/>
                </a:solidFill>
                <a:latin typeface="+mn-lt"/>
                <a:ea typeface="+mn-ea"/>
                <a:cs typeface="+mn-cs"/>
              </a:rPr>
              <a:t>Обученията</a:t>
            </a:r>
            <a:r>
              <a:rPr lang="ru-RU" sz="1200" b="0" i="0" u="none" strike="noStrike" kern="1200" baseline="0" dirty="0">
                <a:solidFill>
                  <a:srgbClr val="000000"/>
                </a:solidFill>
                <a:latin typeface="+mn-lt"/>
                <a:ea typeface="+mn-ea"/>
                <a:cs typeface="+mn-cs"/>
              </a:rPr>
              <a:t> предлагат </a:t>
            </a:r>
            <a:r>
              <a:rPr lang="ru-RU" sz="1200" b="1" i="0" u="none" strike="noStrike" kern="1200" baseline="0" dirty="0">
                <a:solidFill>
                  <a:srgbClr val="000000"/>
                </a:solidFill>
                <a:latin typeface="+mn-lt"/>
                <a:ea typeface="+mn-ea"/>
                <a:cs typeface="+mn-cs"/>
              </a:rPr>
              <a:t>техники</a:t>
            </a:r>
            <a:r>
              <a:rPr lang="ru-RU" sz="1200" b="0" i="0" u="none" strike="noStrike" kern="1200" baseline="0" dirty="0">
                <a:solidFill>
                  <a:srgbClr val="000000"/>
                </a:solidFill>
                <a:latin typeface="+mn-lt"/>
                <a:ea typeface="+mn-ea"/>
                <a:cs typeface="+mn-cs"/>
              </a:rPr>
              <a:t>, които спомагат за ефективното обучение на </a:t>
            </a:r>
            <a:r>
              <a:rPr lang="bg-BG" sz="1200" b="0" i="0" u="none" strike="noStrike" kern="1200" baseline="0" noProof="0" dirty="0">
                <a:solidFill>
                  <a:srgbClr val="000000"/>
                </a:solidFill>
                <a:latin typeface="+mn-lt"/>
                <a:ea typeface="+mn-ea"/>
                <a:cs typeface="+mn-cs"/>
              </a:rPr>
              <a:t>подрастващите как да реагират на нефункционални ситуации, които биха могли да ги тласнат към радикализация. Осигуряват</a:t>
            </a:r>
            <a:r>
              <a:rPr lang="ru-RU" sz="1200" b="0" i="0" u="none" strike="noStrike" kern="1200" baseline="0" dirty="0">
                <a:solidFill>
                  <a:srgbClr val="000000"/>
                </a:solidFill>
                <a:latin typeface="+mn-lt"/>
                <a:ea typeface="+mn-ea"/>
                <a:cs typeface="+mn-cs"/>
              </a:rPr>
              <a:t> решения на практикуващите специалисти за насърчаване на </a:t>
            </a:r>
            <a:r>
              <a:rPr lang="bg-BG" sz="1200" b="0" i="0" u="none" strike="noStrike" kern="1200" baseline="0" noProof="0" dirty="0">
                <a:solidFill>
                  <a:srgbClr val="000000"/>
                </a:solidFill>
                <a:latin typeface="+mn-lt"/>
                <a:ea typeface="+mn-ea"/>
                <a:cs typeface="+mn-cs"/>
              </a:rPr>
              <a:t>подрастващите, с които работят, да контролират поведението си, вземайки решения, задоволяващи нуждите им по неразрушителни начини и разрешавайки конфликти в съответствие с принципите </a:t>
            </a:r>
            <a:r>
              <a:rPr lang="ru-RU" sz="1200" b="0" i="0" u="none" strike="noStrike" kern="1200" baseline="0" dirty="0">
                <a:solidFill>
                  <a:srgbClr val="000000"/>
                </a:solidFill>
                <a:latin typeface="+mn-lt"/>
                <a:ea typeface="+mn-ea"/>
                <a:cs typeface="+mn-cs"/>
              </a:rPr>
              <a:t>си.</a:t>
            </a:r>
          </a:p>
          <a:p>
            <a:pPr marL="0" indent="0">
              <a:lnSpc>
                <a:spcPct val="100000"/>
              </a:lnSpc>
              <a:spcBef>
                <a:spcPts val="0"/>
              </a:spcBef>
              <a:spcAft>
                <a:spcPts val="1200"/>
              </a:spcAft>
              <a:buFontTx/>
              <a:buNone/>
            </a:pPr>
            <a:r>
              <a:rPr lang="bg-BG" sz="1200" b="0" i="0" u="none" strike="noStrike" baseline="0" dirty="0">
                <a:solidFill>
                  <a:srgbClr val="000000"/>
                </a:solidFill>
                <a:latin typeface="+mn-lt"/>
              </a:rPr>
              <a:t>---</a:t>
            </a:r>
            <a:endParaRPr lang="en-GB" sz="1200" b="0" i="0" u="none" strike="noStrike" baseline="0" dirty="0">
              <a:solidFill>
                <a:srgbClr val="000000"/>
              </a:solidFill>
              <a:latin typeface="+mn-lt"/>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ru-RU" sz="1200" b="0" i="0" u="none" strike="noStrike" baseline="0" dirty="0">
                <a:solidFill>
                  <a:srgbClr val="000000"/>
                </a:solidFill>
                <a:latin typeface="+mn-lt"/>
              </a:rPr>
              <a:t>Упражненията целят </a:t>
            </a:r>
            <a:r>
              <a:rPr lang="bg-BG" sz="1200" b="1" i="0" u="none" strike="noStrike" baseline="0" noProof="0" dirty="0">
                <a:solidFill>
                  <a:srgbClr val="000000"/>
                </a:solidFill>
                <a:latin typeface="+mn-lt"/>
              </a:rPr>
              <a:t>различни резултати</a:t>
            </a:r>
            <a:r>
              <a:rPr lang="bg-BG" sz="1200" b="0" i="0" u="none" strike="noStrike" baseline="0" noProof="0" dirty="0">
                <a:solidFill>
                  <a:srgbClr val="000000"/>
                </a:solidFill>
                <a:latin typeface="+mn-lt"/>
              </a:rPr>
              <a:t>: някои са насочени към разбиране на темата, други към идентифициране/картографиране на проблемите, а трети към действителното разрешаване на проблема. Препоръчва се упражненията</a:t>
            </a:r>
            <a:r>
              <a:rPr lang="ru-RU" sz="1200" b="0" i="0" u="none" strike="noStrike" baseline="0" dirty="0">
                <a:solidFill>
                  <a:srgbClr val="000000"/>
                </a:solidFill>
                <a:latin typeface="+mn-lt"/>
              </a:rPr>
              <a:t> трябва да се използват в комбинация, а не поотделно, за да се </a:t>
            </a:r>
            <a:r>
              <a:rPr lang="bg-BG" sz="1200" b="0" i="0" u="none" strike="noStrike" baseline="0" noProof="0" dirty="0">
                <a:solidFill>
                  <a:srgbClr val="000000"/>
                </a:solidFill>
                <a:latin typeface="+mn-lt"/>
              </a:rPr>
              <a:t>достигне до по-ефективни резултати</a:t>
            </a:r>
            <a:r>
              <a:rPr lang="ru-RU" sz="1200" b="0" i="0" u="none" strike="noStrike" baseline="0" dirty="0">
                <a:solidFill>
                  <a:srgbClr val="000000"/>
                </a:solidFill>
                <a:latin typeface="+mn-lt"/>
              </a:rPr>
              <a:t>.</a:t>
            </a:r>
            <a:endParaRPr lang="en-GB" sz="1200" b="0" i="0" u="none" strike="noStrike" baseline="0" dirty="0">
              <a:solidFill>
                <a:srgbClr val="000000"/>
              </a:solidFill>
              <a:latin typeface="+mn-lt"/>
            </a:endParaRPr>
          </a:p>
          <a:p>
            <a:pPr algn="just">
              <a:lnSpc>
                <a:spcPct val="100000"/>
              </a:lnSpc>
              <a:spcBef>
                <a:spcPts val="0"/>
              </a:spcBef>
              <a:spcAft>
                <a:spcPts val="1200"/>
              </a:spcAft>
            </a:pPr>
            <a:r>
              <a:rPr lang="bg-BG" sz="1000" b="0" i="0" u="none" strike="noStrike" baseline="0" noProof="0" dirty="0">
                <a:solidFill>
                  <a:srgbClr val="000000"/>
                </a:solidFill>
                <a:latin typeface="+mn-lt"/>
              </a:rPr>
              <a:t>Освен това, е важно да се отбележи, че практическите стратегии и уменията, преподавани в рамките на отделните обучения, разглеждат както рисковите, така и защитните фактори за радикализация</a:t>
            </a:r>
            <a:r>
              <a:rPr lang="ru-RU" sz="1000" b="0" i="0" u="none" strike="noStrike" baseline="0" dirty="0">
                <a:solidFill>
                  <a:srgbClr val="000000"/>
                </a:solidFill>
                <a:latin typeface="+mn-lt"/>
              </a:rPr>
              <a:t>.</a:t>
            </a:r>
          </a:p>
          <a:p>
            <a:pPr>
              <a:lnSpc>
                <a:spcPct val="100000"/>
              </a:lnSpc>
              <a:spcBef>
                <a:spcPts val="0"/>
              </a:spcBef>
              <a:spcAft>
                <a:spcPts val="1200"/>
              </a:spcAft>
            </a:pPr>
            <a:r>
              <a:rPr lang="ru-RU" sz="1000" b="0" i="0" u="none" strike="noStrike" baseline="0" dirty="0">
                <a:solidFill>
                  <a:srgbClr val="000000"/>
                </a:solidFill>
                <a:latin typeface="+mn-lt"/>
              </a:rPr>
              <a:t>---</a:t>
            </a:r>
          </a:p>
          <a:p>
            <a:pPr algn="just">
              <a:lnSpc>
                <a:spcPct val="100000"/>
              </a:lnSpc>
              <a:spcBef>
                <a:spcPts val="0"/>
              </a:spcBef>
              <a:spcAft>
                <a:spcPts val="1200"/>
              </a:spcAft>
            </a:pPr>
            <a:r>
              <a:rPr lang="ru-RU" sz="1000" b="0" i="0" u="none" strike="noStrike" baseline="0" dirty="0">
                <a:solidFill>
                  <a:srgbClr val="000000"/>
                </a:solidFill>
                <a:latin typeface="+mn-lt"/>
              </a:rPr>
              <a:t>Всяко тематично обучение завършва с </a:t>
            </a:r>
            <a:r>
              <a:rPr lang="ru-RU" sz="1000" b="1" i="0" u="none" strike="noStrike" baseline="0" dirty="0">
                <a:solidFill>
                  <a:srgbClr val="000000"/>
                </a:solidFill>
                <a:latin typeface="+mn-lt"/>
              </a:rPr>
              <a:t>оценка</a:t>
            </a:r>
            <a:r>
              <a:rPr lang="ru-RU" sz="1000" b="0" i="0" u="none" strike="noStrike" baseline="0" dirty="0">
                <a:solidFill>
                  <a:srgbClr val="000000"/>
                </a:solidFill>
                <a:latin typeface="+mn-lt"/>
              </a:rPr>
              <a:t> и </a:t>
            </a:r>
            <a:r>
              <a:rPr lang="ru-RU" sz="1000" b="1" i="0" u="none" strike="noStrike" baseline="0" dirty="0">
                <a:solidFill>
                  <a:srgbClr val="000000"/>
                </a:solidFill>
                <a:latin typeface="+mn-lt"/>
              </a:rPr>
              <a:t>обратна връзка </a:t>
            </a:r>
            <a:r>
              <a:rPr lang="ru-RU" sz="1000" b="0" i="0" u="none" strike="noStrike" baseline="0" dirty="0">
                <a:solidFill>
                  <a:srgbClr val="000000"/>
                </a:solidFill>
                <a:latin typeface="+mn-lt"/>
              </a:rPr>
              <a:t>от участниците, за да се подобри качеството на провеждането и релевантността му.</a:t>
            </a:r>
            <a:endParaRPr lang="bg-BG" sz="1000" b="0" i="0" u="none" strike="noStrike" baseline="0" dirty="0">
              <a:solidFill>
                <a:srgbClr val="000000"/>
              </a:solidFill>
              <a:latin typeface="+mn-lt"/>
            </a:endParaRPr>
          </a:p>
          <a:p>
            <a:pPr>
              <a:lnSpc>
                <a:spcPct val="100000"/>
              </a:lnSpc>
              <a:spcBef>
                <a:spcPts val="0"/>
              </a:spcBef>
              <a:spcAft>
                <a:spcPts val="1200"/>
              </a:spcAft>
            </a:pPr>
            <a:r>
              <a:rPr lang="bg-BG" noProof="0" dirty="0">
                <a:latin typeface="+mn-lt"/>
              </a:rPr>
              <a:t>---</a:t>
            </a:r>
          </a:p>
          <a:p>
            <a:pPr marL="0" marR="0" lvl="0" indent="0" algn="just" defTabSz="914400" rtl="0" eaLnBrk="1" fontAlgn="auto" latinLnBrk="0" hangingPunct="1">
              <a:lnSpc>
                <a:spcPct val="100000"/>
              </a:lnSpc>
              <a:spcBef>
                <a:spcPts val="0"/>
              </a:spcBef>
              <a:spcAft>
                <a:spcPts val="1200"/>
              </a:spcAft>
              <a:buClrTx/>
              <a:buSzTx/>
              <a:buFontTx/>
              <a:buNone/>
              <a:tabLst/>
              <a:defRPr/>
            </a:pPr>
            <a:r>
              <a:rPr lang="ru-RU" noProof="0" dirty="0">
                <a:latin typeface="+mn-lt"/>
              </a:rPr>
              <a:t>Проектирането на системи за мониторинг и оценка е от основно значение за насърчаване на задълбочено мислене и непрекъснатото размишление и в идеалния случай на обучение - за цялостния дизайн, подход и стратегия на програмата, както и за нейната дългосрочна устойчива пригодност за определен контекст. (</a:t>
            </a:r>
            <a:r>
              <a:rPr lang="en-GB" sz="1000" i="1" dirty="0" err="1">
                <a:solidFill>
                  <a:srgbClr val="7F7F7F"/>
                </a:solidFill>
                <a:effectLst/>
                <a:latin typeface="+mn-lt"/>
                <a:ea typeface="Arial" panose="020B0604020202020204" pitchFamily="34" charset="0"/>
                <a:cs typeface="Times New Roman" panose="02020603050405020304" pitchFamily="18" charset="0"/>
              </a:rPr>
              <a:t>Ris</a:t>
            </a:r>
            <a:r>
              <a:rPr lang="en-GB" sz="1000" i="1" dirty="0">
                <a:solidFill>
                  <a:srgbClr val="7F7F7F"/>
                </a:solidFill>
                <a:effectLst/>
                <a:latin typeface="+mn-lt"/>
                <a:ea typeface="Arial" panose="020B0604020202020204" pitchFamily="34" charset="0"/>
                <a:cs typeface="Times New Roman" panose="02020603050405020304" pitchFamily="18" charset="0"/>
              </a:rPr>
              <a:t>, L. </a:t>
            </a:r>
            <a:r>
              <a:rPr lang="en-US" sz="1000" i="1" dirty="0">
                <a:solidFill>
                  <a:srgbClr val="7F7F7F"/>
                </a:solidFill>
                <a:effectLst/>
                <a:latin typeface="+mn-lt"/>
                <a:ea typeface="Arial" panose="020B0604020202020204" pitchFamily="34" charset="0"/>
                <a:cs typeface="Times New Roman" panose="02020603050405020304" pitchFamily="18" charset="0"/>
              </a:rPr>
              <a:t>&amp;</a:t>
            </a:r>
            <a:r>
              <a:rPr lang="en-GB" sz="1000" i="1" dirty="0">
                <a:solidFill>
                  <a:srgbClr val="7F7F7F"/>
                </a:solidFill>
                <a:effectLst/>
                <a:latin typeface="+mn-lt"/>
                <a:ea typeface="Arial" panose="020B0604020202020204" pitchFamily="34" charset="0"/>
                <a:cs typeface="Times New Roman" panose="02020603050405020304" pitchFamily="18" charset="0"/>
              </a:rPr>
              <a:t> </a:t>
            </a:r>
            <a:r>
              <a:rPr lang="en-GB" sz="1000" i="1" dirty="0" err="1">
                <a:solidFill>
                  <a:srgbClr val="7F7F7F"/>
                </a:solidFill>
                <a:effectLst/>
                <a:latin typeface="+mn-lt"/>
                <a:ea typeface="Arial" panose="020B0604020202020204" pitchFamily="34" charset="0"/>
                <a:cs typeface="Times New Roman" panose="02020603050405020304" pitchFamily="18" charset="0"/>
              </a:rPr>
              <a:t>Ernstofer</a:t>
            </a:r>
            <a:r>
              <a:rPr lang="en-GB" sz="1000" i="1" dirty="0">
                <a:solidFill>
                  <a:srgbClr val="7F7F7F"/>
                </a:solidFill>
                <a:effectLst/>
                <a:latin typeface="+mn-lt"/>
                <a:ea typeface="Arial" panose="020B0604020202020204" pitchFamily="34" charset="0"/>
                <a:cs typeface="Times New Roman" panose="02020603050405020304" pitchFamily="18" charset="0"/>
              </a:rPr>
              <a:t>, A.</a:t>
            </a:r>
            <a:r>
              <a:rPr lang="bg-BG" sz="1000" i="1" dirty="0">
                <a:solidFill>
                  <a:srgbClr val="7F7F7F"/>
                </a:solidFill>
                <a:effectLst/>
                <a:latin typeface="+mn-lt"/>
                <a:ea typeface="Arial" panose="020B0604020202020204" pitchFamily="34" charset="0"/>
                <a:cs typeface="Times New Roman" panose="02020603050405020304" pitchFamily="18" charset="0"/>
              </a:rPr>
              <a:t>, </a:t>
            </a:r>
            <a:r>
              <a:rPr lang="en-GB" sz="1000" i="1" dirty="0">
                <a:solidFill>
                  <a:srgbClr val="7F7F7F"/>
                </a:solidFill>
                <a:effectLst/>
                <a:latin typeface="+mn-lt"/>
                <a:ea typeface="Arial" panose="020B0604020202020204" pitchFamily="34" charset="0"/>
                <a:cs typeface="Times New Roman" panose="02020603050405020304" pitchFamily="18" charset="0"/>
              </a:rPr>
              <a:t>2017</a:t>
            </a:r>
            <a:r>
              <a:rPr lang="bg-BG" sz="1000" i="1" dirty="0">
                <a:solidFill>
                  <a:srgbClr val="7F7F7F"/>
                </a:solidFill>
                <a:effectLst/>
                <a:latin typeface="+mn-lt"/>
                <a:ea typeface="Arial" panose="020B0604020202020204" pitchFamily="34" charset="0"/>
                <a:cs typeface="Times New Roman" panose="02020603050405020304" pitchFamily="18" charset="0"/>
              </a:rPr>
              <a:t> г.</a:t>
            </a:r>
            <a:r>
              <a:rPr lang="en-GB" sz="1000" i="1" dirty="0">
                <a:solidFill>
                  <a:srgbClr val="7F7F7F"/>
                </a:solidFill>
                <a:effectLst/>
                <a:latin typeface="+mn-lt"/>
                <a:ea typeface="Arial" panose="020B0604020202020204" pitchFamily="34" charset="0"/>
                <a:cs typeface="Times New Roman" panose="02020603050405020304" pitchFamily="18" charset="0"/>
              </a:rPr>
              <a:t>)</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6</a:t>
            </a:fld>
            <a:endParaRPr lang="en-US"/>
          </a:p>
        </p:txBody>
      </p:sp>
    </p:spTree>
    <p:extLst>
      <p:ext uri="{BB962C8B-B14F-4D97-AF65-F5344CB8AC3E}">
        <p14:creationId xmlns:p14="http://schemas.microsoft.com/office/powerpoint/2010/main" val="259367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#7)</a:t>
            </a:r>
          </a:p>
          <a:p>
            <a:pPr marL="0" marR="0" lvl="0" indent="0" algn="just" defTabSz="914400" rtl="0" eaLnBrk="1" fontAlgn="t"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bg-BG" sz="1200" b="0" i="0" u="none" strike="noStrike" baseline="0" noProof="0" dirty="0">
                <a:latin typeface="+mn-lt"/>
              </a:rPr>
              <a:t>Преминавайки към втората част от програмата за деня, се фокусираме върху темата за радикализацията и какво представлява тя. </a:t>
            </a:r>
            <a:r>
              <a:rPr lang="bg-BG" sz="1200" baseline="0" noProof="0" dirty="0">
                <a:latin typeface="+mn-lt"/>
              </a:rPr>
              <a:t>Съществуват много определения за радикализация, като представената дефиниция е формулираната от Европейската комисия.</a:t>
            </a:r>
          </a:p>
          <a:p>
            <a:pPr marL="0" marR="0" lvl="0" indent="0" algn="just" defTabSz="914400" rtl="0" eaLnBrk="1" fontAlgn="t" latinLnBrk="0" hangingPunct="1">
              <a:lnSpc>
                <a:spcPct val="100000"/>
              </a:lnSpc>
              <a:spcBef>
                <a:spcPts val="0"/>
              </a:spcBef>
              <a:spcAft>
                <a:spcPts val="0"/>
              </a:spcAft>
              <a:buClrTx/>
              <a:buSzTx/>
              <a:buFontTx/>
              <a:buNone/>
              <a:tabLst/>
              <a:defRPr/>
            </a:pPr>
            <a:r>
              <a:rPr lang="bg-BG" sz="1200" i="1" noProof="0" dirty="0">
                <a:effectLst/>
                <a:latin typeface="+mn-lt"/>
                <a:ea typeface="Calibri" panose="020F0502020204030204" pitchFamily="34" charset="0"/>
                <a:cs typeface="Calibri" panose="020F0502020204030204" pitchFamily="34" charset="0"/>
              </a:rPr>
              <a:t>Източник: Европейска комисия (2020 г.). „Превенция на радикализацията“. Документът е достъпен на адрес:  </a:t>
            </a:r>
            <a:r>
              <a:rPr lang="bg-BG" sz="1200" i="1" u="sng" noProof="0" dirty="0">
                <a:solidFill>
                  <a:srgbClr val="0000FF"/>
                </a:solidFill>
                <a:effectLst/>
                <a:latin typeface="+mn-lt"/>
                <a:ea typeface="Calibri" panose="020F0502020204030204" pitchFamily="34" charset="0"/>
                <a:cs typeface="Calibri" panose="020F0502020204030204" pitchFamily="34" charset="0"/>
                <a:hlinkClick r:id="rId3"/>
              </a:rPr>
              <a:t>https://ec.europa.eu/home-affairs/what-we-do/policies/crisis-and-terrorism/radicalisation_en</a:t>
            </a:r>
            <a:endParaRPr lang="bg-BG" sz="1200" i="1" u="sng" noProof="0" dirty="0">
              <a:solidFill>
                <a:srgbClr val="0000FF"/>
              </a:solidFill>
              <a:effectLst/>
              <a:latin typeface="+mn-lt"/>
              <a:ea typeface="Calibri" panose="020F0502020204030204" pitchFamily="34" charset="0"/>
              <a:cs typeface="Calibri" panose="020F0502020204030204" pitchFamily="34"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7</a:t>
            </a:fld>
            <a:endParaRPr lang="en-US"/>
          </a:p>
        </p:txBody>
      </p:sp>
    </p:spTree>
    <p:extLst>
      <p:ext uri="{BB962C8B-B14F-4D97-AF65-F5344CB8AC3E}">
        <p14:creationId xmlns:p14="http://schemas.microsoft.com/office/powerpoint/2010/main" val="58163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#8)</a:t>
            </a:r>
          </a:p>
          <a:p>
            <a:pPr marL="0" marR="0" lvl="0" indent="0" algn="just" defTabSz="914400" rtl="0" eaLnBrk="1" fontAlgn="t"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fontAlgn="t"/>
            <a:r>
              <a:rPr lang="bg-BG" sz="1200" b="0" i="0" kern="1200" noProof="0" dirty="0">
                <a:solidFill>
                  <a:schemeClr val="tx1"/>
                </a:solidFill>
                <a:effectLst/>
                <a:latin typeface="+mn-lt"/>
                <a:ea typeface="+mn-ea"/>
                <a:cs typeface="+mn-cs"/>
              </a:rPr>
              <a:t>Започва се с описание на това как изглежда радикализацията отвън. Някои от понятията, които често се използват взаимнозаменяемо, са </a:t>
            </a:r>
            <a:r>
              <a:rPr lang="bg-BG" sz="1200" b="0" i="0" kern="1200" noProof="0" dirty="0" err="1">
                <a:solidFill>
                  <a:schemeClr val="tx1"/>
                </a:solidFill>
                <a:effectLst/>
                <a:latin typeface="+mn-lt"/>
                <a:ea typeface="+mn-ea"/>
                <a:cs typeface="+mn-cs"/>
              </a:rPr>
              <a:t>активизъм</a:t>
            </a:r>
            <a:r>
              <a:rPr lang="bg-BG" sz="1200" b="0" i="0" kern="1200" noProof="0" dirty="0">
                <a:solidFill>
                  <a:schemeClr val="tx1"/>
                </a:solidFill>
                <a:effectLst/>
                <a:latin typeface="+mn-lt"/>
                <a:ea typeface="+mn-ea"/>
                <a:cs typeface="+mn-cs"/>
              </a:rPr>
              <a:t>, екстремизъм и тероризъм.</a:t>
            </a:r>
          </a:p>
          <a:p>
            <a:pPr algn="just" fontAlgn="t"/>
            <a:r>
              <a:rPr lang="bg-BG" sz="1200" b="0" i="0" kern="1200" noProof="0" dirty="0">
                <a:solidFill>
                  <a:schemeClr val="tx1"/>
                </a:solidFill>
                <a:effectLst/>
                <a:latin typeface="+mn-lt"/>
                <a:ea typeface="+mn-ea"/>
                <a:cs typeface="+mn-cs"/>
              </a:rPr>
              <a:t>---</a:t>
            </a:r>
          </a:p>
          <a:p>
            <a:pPr algn="just" fontAlgn="t"/>
            <a:r>
              <a:rPr lang="bg-BG" sz="1200" b="0" i="0" kern="1200" noProof="0" dirty="0">
                <a:solidFill>
                  <a:schemeClr val="tx1"/>
                </a:solidFill>
                <a:effectLst/>
                <a:latin typeface="+mn-lt"/>
                <a:ea typeface="+mn-ea"/>
                <a:cs typeface="+mn-cs"/>
              </a:rPr>
              <a:t>Участниците се насърчават, работейки</a:t>
            </a:r>
            <a:r>
              <a:rPr lang="bg-BG" sz="1200" b="0" i="0" kern="1200" baseline="0" noProof="0" dirty="0">
                <a:solidFill>
                  <a:schemeClr val="tx1"/>
                </a:solidFill>
                <a:effectLst/>
                <a:latin typeface="+mn-lt"/>
                <a:ea typeface="+mn-ea"/>
                <a:cs typeface="+mn-cs"/>
              </a:rPr>
              <a:t> п</a:t>
            </a:r>
            <a:r>
              <a:rPr lang="bg-BG" sz="1200" b="0" i="0" kern="1200" noProof="0" dirty="0">
                <a:solidFill>
                  <a:schemeClr val="tx1"/>
                </a:solidFill>
                <a:effectLst/>
                <a:latin typeface="+mn-lt"/>
                <a:ea typeface="+mn-ea"/>
                <a:cs typeface="+mn-cs"/>
              </a:rPr>
              <a:t>о двойки, да помислят за пример за всяко от тях.</a:t>
            </a:r>
          </a:p>
          <a:p>
            <a:pPr algn="just" fontAlgn="t"/>
            <a:r>
              <a:rPr lang="bg-BG" sz="1200" b="0" i="0" kern="1200" noProof="0" dirty="0">
                <a:solidFill>
                  <a:schemeClr val="tx1"/>
                </a:solidFill>
                <a:effectLst/>
                <a:latin typeface="+mn-lt"/>
                <a:ea typeface="+mn-ea"/>
                <a:cs typeface="+mn-cs"/>
              </a:rPr>
              <a:t>---</a:t>
            </a:r>
          </a:p>
          <a:p>
            <a:pPr algn="just" fontAlgn="t"/>
            <a:r>
              <a:rPr lang="bg-BG" sz="1200" b="0" i="0" kern="1200" noProof="0" dirty="0">
                <a:solidFill>
                  <a:schemeClr val="tx1"/>
                </a:solidFill>
                <a:effectLst/>
                <a:latin typeface="+mn-lt"/>
                <a:ea typeface="+mn-ea"/>
                <a:cs typeface="+mn-cs"/>
              </a:rPr>
              <a:t>Важно е да се разбере следния контекст:</a:t>
            </a:r>
          </a:p>
          <a:p>
            <a:pPr marL="171450" indent="-171450" algn="just" fontAlgn="t">
              <a:buFont typeface="Arial" panose="020B0604020202020204" pitchFamily="34" charset="0"/>
              <a:buChar char="•"/>
            </a:pPr>
            <a:r>
              <a:rPr lang="bg-BG" sz="1200" b="1" i="0" kern="1200" noProof="0" dirty="0" err="1">
                <a:solidFill>
                  <a:schemeClr val="tx1"/>
                </a:solidFill>
                <a:effectLst/>
                <a:latin typeface="+mn-lt"/>
                <a:ea typeface="+mn-ea"/>
                <a:cs typeface="+mn-cs"/>
              </a:rPr>
              <a:t>Активизъм</a:t>
            </a:r>
            <a:r>
              <a:rPr lang="bg-BG" sz="1200" b="1" i="0" kern="1200" noProof="0" dirty="0">
                <a:solidFill>
                  <a:schemeClr val="tx1"/>
                </a:solidFill>
                <a:effectLst/>
                <a:latin typeface="+mn-lt"/>
                <a:ea typeface="+mn-ea"/>
                <a:cs typeface="+mn-cs"/>
              </a:rPr>
              <a:t>, екстремизъм, насилствен екстремизъм и тероризъм: </a:t>
            </a:r>
            <a:r>
              <a:rPr lang="bg-BG" sz="1200" b="0" i="0" kern="1200" noProof="0" dirty="0">
                <a:solidFill>
                  <a:schemeClr val="tx1"/>
                </a:solidFill>
                <a:effectLst/>
                <a:latin typeface="+mn-lt"/>
                <a:ea typeface="+mn-ea"/>
                <a:cs typeface="+mn-cs"/>
              </a:rPr>
              <a:t>(Ултра)десни или (ултра)леви партии или организации, които действат в рамките на демократичния правен ред очевидно не попадат в определението за екстремизъм, подобно на разузнавателните служби, разследващи активисти, тъй като </a:t>
            </a:r>
            <a:r>
              <a:rPr lang="bg-BG" sz="1200" b="0" i="0" kern="1200" noProof="0" dirty="0" err="1">
                <a:solidFill>
                  <a:schemeClr val="tx1"/>
                </a:solidFill>
                <a:effectLst/>
                <a:latin typeface="+mn-lt"/>
                <a:ea typeface="+mn-ea"/>
                <a:cs typeface="+mn-cs"/>
              </a:rPr>
              <a:t>активизмът</a:t>
            </a:r>
            <a:r>
              <a:rPr lang="bg-BG" sz="1200" b="0" i="0" kern="1200" noProof="0" dirty="0">
                <a:solidFill>
                  <a:schemeClr val="tx1"/>
                </a:solidFill>
                <a:effectLst/>
                <a:latin typeface="+mn-lt"/>
                <a:ea typeface="+mn-ea"/>
                <a:cs typeface="+mn-cs"/>
              </a:rPr>
              <a:t> нито преследва недемократични цели, нито използва недемократични методи. </a:t>
            </a:r>
            <a:r>
              <a:rPr lang="bg-BG" sz="1200" b="0" i="0" kern="1200" noProof="0" dirty="0" err="1">
                <a:solidFill>
                  <a:schemeClr val="tx1"/>
                </a:solidFill>
                <a:effectLst/>
                <a:latin typeface="+mn-lt"/>
                <a:ea typeface="+mn-ea"/>
                <a:cs typeface="+mn-cs"/>
              </a:rPr>
              <a:t>Активизмът</a:t>
            </a:r>
            <a:r>
              <a:rPr lang="bg-BG" sz="1200" b="0" i="0" kern="1200" noProof="0" dirty="0">
                <a:solidFill>
                  <a:schemeClr val="tx1"/>
                </a:solidFill>
                <a:effectLst/>
                <a:latin typeface="+mn-lt"/>
                <a:ea typeface="+mn-ea"/>
                <a:cs typeface="+mn-cs"/>
              </a:rPr>
              <a:t> попада изцяло в рамките на демократичния правен ред. Активистите, които са склонни да се радикализират и превърнат в екстремисти, могат да попаднат в полезрението на разузнавателните служби. Екстремизмът, в своята крайна форма, може да доведе до тероризъм, ако се причиняват социално разрушителни щети и/или ако се всява страх у</a:t>
            </a:r>
            <a:r>
              <a:rPr lang="bg-BG" sz="1200" b="0" i="0" kern="1200" baseline="0" noProof="0" dirty="0">
                <a:solidFill>
                  <a:schemeClr val="tx1"/>
                </a:solidFill>
                <a:effectLst/>
                <a:latin typeface="+mn-lt"/>
                <a:ea typeface="+mn-ea"/>
                <a:cs typeface="+mn-cs"/>
              </a:rPr>
              <a:t> </a:t>
            </a:r>
            <a:r>
              <a:rPr lang="bg-BG" sz="1200" b="0" i="0" kern="1200" noProof="0" dirty="0">
                <a:solidFill>
                  <a:schemeClr val="tx1"/>
                </a:solidFill>
                <a:effectLst/>
                <a:latin typeface="+mn-lt"/>
                <a:ea typeface="+mn-ea"/>
                <a:cs typeface="+mn-cs"/>
              </a:rPr>
              <a:t>големи групи хора. За допълнителна информация: </a:t>
            </a:r>
            <a:r>
              <a:rPr lang="bg-BG" noProof="0" dirty="0">
                <a:latin typeface="+mn-lt"/>
                <a:hlinkClick r:id="rId3"/>
              </a:rPr>
              <a:t>https://www.aivd.nl/onderwerpen/extremisme/</a:t>
            </a:r>
            <a:r>
              <a:rPr lang="bg-BG" noProof="0" dirty="0">
                <a:latin typeface="+mn-lt"/>
              </a:rPr>
              <a:t>.</a:t>
            </a:r>
          </a:p>
          <a:p>
            <a:pPr marL="171450" indent="-171450" algn="just" fontAlgn="t">
              <a:buFont typeface="Arial" panose="020B0604020202020204" pitchFamily="34" charset="0"/>
              <a:buChar char="•"/>
            </a:pPr>
            <a:r>
              <a:rPr lang="bg-BG" sz="1200" b="1" i="0" kern="1200" noProof="0" dirty="0">
                <a:solidFill>
                  <a:schemeClr val="tx1"/>
                </a:solidFill>
                <a:effectLst/>
                <a:latin typeface="+mn-lt"/>
                <a:ea typeface="+mn-ea"/>
                <a:cs typeface="+mn-cs"/>
              </a:rPr>
              <a:t>Насилствен и ненасилствен екстремизъм: </a:t>
            </a:r>
            <a:r>
              <a:rPr lang="bg-BG" noProof="0" dirty="0">
                <a:solidFill>
                  <a:srgbClr val="000000"/>
                </a:solidFill>
                <a:effectLst/>
                <a:latin typeface="+mn-lt"/>
              </a:rPr>
              <a:t>Разузнавателните служби разглеждат екстремизма като активното преследване и/или подкрепа на мащабни промени в обществото, които могат да застрашат (продължаващото съществуване на) демократичния правен ред чрез използване на недемократични методи, които могат да увредят функционирането му. Използваните недемократични методи могат да бъдат както насилствени, така и ненасилствени. Примери за ненасилствени недемократични методи са систематичната реч на омразата, разпространение на страх, разпространение на дезинформация, </a:t>
            </a:r>
            <a:r>
              <a:rPr lang="bg-BG" noProof="0" dirty="0" err="1">
                <a:solidFill>
                  <a:srgbClr val="000000"/>
                </a:solidFill>
                <a:effectLst/>
                <a:latin typeface="+mn-lt"/>
              </a:rPr>
              <a:t>демонизиране</a:t>
            </a:r>
            <a:r>
              <a:rPr lang="bg-BG" noProof="0" dirty="0">
                <a:solidFill>
                  <a:srgbClr val="000000"/>
                </a:solidFill>
                <a:effectLst/>
                <a:latin typeface="+mn-lt"/>
              </a:rPr>
              <a:t> и сплашване. Примери за насилствени методи включват покушения, нападения или дори по-сериозни форми на насилие. </a:t>
            </a:r>
          </a:p>
          <a:p>
            <a:pPr marL="171450" indent="-171450" algn="just" fontAlgn="t">
              <a:buFont typeface="Arial" panose="020B0604020202020204" pitchFamily="34" charset="0"/>
              <a:buChar char="•"/>
            </a:pPr>
            <a:r>
              <a:rPr lang="bg-BG" sz="1200" b="1" i="0" kern="1200" noProof="0" dirty="0">
                <a:solidFill>
                  <a:schemeClr val="tx1"/>
                </a:solidFill>
                <a:effectLst/>
                <a:latin typeface="+mn-lt"/>
                <a:ea typeface="+mn-ea"/>
                <a:cs typeface="+mn-cs"/>
              </a:rPr>
              <a:t>Поляризация: </a:t>
            </a:r>
            <a:r>
              <a:rPr lang="bg-BG" sz="1200" b="0" i="0" kern="1200" noProof="0" dirty="0">
                <a:solidFill>
                  <a:schemeClr val="tx1"/>
                </a:solidFill>
                <a:effectLst/>
                <a:latin typeface="+mn-lt"/>
                <a:ea typeface="+mn-ea"/>
                <a:cs typeface="+mn-cs"/>
              </a:rPr>
              <a:t>Поляризацията може да се разглежда като характеристика на обществената среда, в която този процес протича. Колкото по-поляризирано е едно общество, толкова повече се очаква да се ускори преминаването от </a:t>
            </a:r>
            <a:r>
              <a:rPr lang="bg-BG" sz="1200" b="0" i="0" kern="1200" noProof="0" dirty="0" err="1">
                <a:solidFill>
                  <a:schemeClr val="tx1"/>
                </a:solidFill>
                <a:effectLst/>
                <a:latin typeface="+mn-lt"/>
                <a:ea typeface="+mn-ea"/>
                <a:cs typeface="+mn-cs"/>
              </a:rPr>
              <a:t>активизъм</a:t>
            </a:r>
            <a:r>
              <a:rPr lang="bg-BG" sz="1200" b="0" i="0" kern="1200" noProof="0" dirty="0">
                <a:solidFill>
                  <a:schemeClr val="tx1"/>
                </a:solidFill>
                <a:effectLst/>
                <a:latin typeface="+mn-lt"/>
                <a:ea typeface="+mn-ea"/>
                <a:cs typeface="+mn-cs"/>
              </a:rPr>
              <a:t> към тероризъм. „Поляризацията се отнася до процеса, при който сложните социални отношения започват да се представят и възприемат в манихейски „черно-бели“ термини, в резултат на съществен конфликт между две различни социални групи (мигранти/местни жители, представители на обществения елит/хора от народа). Използваме термина поляризация в описателен смисъл, като прогноза за ситуация, в която факторите на екстремизма получават по-голям стимул. Макар поляризацията на обществото да не е нито необходим, нито сам по себе си достатъчен фактор за насилствен екстремизъм, който би могъл да възникне независимо, тя може да осигури стимулиращ и благоприятстващ политически контекст.“ (</a:t>
            </a:r>
            <a:r>
              <a:rPr lang="bg-BG" b="0" i="1" noProof="0" dirty="0" err="1">
                <a:latin typeface="+mn-lt"/>
              </a:rPr>
              <a:t>Polarisation</a:t>
            </a:r>
            <a:r>
              <a:rPr lang="bg-BG" b="0" i="1" noProof="0" dirty="0">
                <a:latin typeface="+mn-lt"/>
              </a:rPr>
              <a:t>, </a:t>
            </a:r>
            <a:r>
              <a:rPr lang="bg-BG" b="0" i="1" noProof="0" dirty="0" err="1">
                <a:latin typeface="+mn-lt"/>
              </a:rPr>
              <a:t>Violent</a:t>
            </a:r>
            <a:r>
              <a:rPr lang="bg-BG" b="0" i="1" noProof="0" dirty="0">
                <a:latin typeface="+mn-lt"/>
              </a:rPr>
              <a:t> </a:t>
            </a:r>
            <a:r>
              <a:rPr lang="bg-BG" b="0" i="1" noProof="0" dirty="0" err="1">
                <a:latin typeface="+mn-lt"/>
              </a:rPr>
              <a:t>Extremism</a:t>
            </a:r>
            <a:r>
              <a:rPr lang="bg-BG" b="0" i="1" noProof="0" dirty="0">
                <a:latin typeface="+mn-lt"/>
              </a:rPr>
              <a:t> </a:t>
            </a:r>
            <a:r>
              <a:rPr lang="bg-BG" b="0" i="1" noProof="0" dirty="0" err="1">
                <a:latin typeface="+mn-lt"/>
              </a:rPr>
              <a:t>and</a:t>
            </a:r>
            <a:r>
              <a:rPr lang="bg-BG" b="0" i="1" noProof="0" dirty="0">
                <a:latin typeface="+mn-lt"/>
              </a:rPr>
              <a:t> </a:t>
            </a:r>
            <a:r>
              <a:rPr lang="bg-BG" b="0" i="1" noProof="0" dirty="0" err="1">
                <a:latin typeface="+mn-lt"/>
              </a:rPr>
              <a:t>Resilience</a:t>
            </a:r>
            <a:r>
              <a:rPr lang="bg-BG" b="0" i="1" noProof="0" dirty="0">
                <a:latin typeface="+mn-lt"/>
              </a:rPr>
              <a:t> </a:t>
            </a:r>
            <a:r>
              <a:rPr lang="bg-BG" b="0" i="1" noProof="0" dirty="0" err="1">
                <a:latin typeface="+mn-lt"/>
              </a:rPr>
              <a:t>in</a:t>
            </a:r>
            <a:r>
              <a:rPr lang="bg-BG" b="0" i="1" noProof="0" dirty="0">
                <a:latin typeface="+mn-lt"/>
              </a:rPr>
              <a:t> </a:t>
            </a:r>
            <a:r>
              <a:rPr lang="bg-BG" b="0" i="1" noProof="0" dirty="0" err="1">
                <a:latin typeface="+mn-lt"/>
              </a:rPr>
              <a:t>Europe</a:t>
            </a:r>
            <a:r>
              <a:rPr lang="bg-BG" b="0" i="1" noProof="0" dirty="0">
                <a:latin typeface="+mn-lt"/>
              </a:rPr>
              <a:t> </a:t>
            </a:r>
            <a:r>
              <a:rPr lang="bg-BG" b="0" i="1" noProof="0" dirty="0" err="1">
                <a:latin typeface="+mn-lt"/>
              </a:rPr>
              <a:t>today</a:t>
            </a:r>
            <a:r>
              <a:rPr lang="bg-BG" b="0" i="1" noProof="0" dirty="0">
                <a:latin typeface="+mn-lt"/>
              </a:rPr>
              <a:t>: </a:t>
            </a:r>
            <a:r>
              <a:rPr lang="bg-BG" b="0" i="1" noProof="0" dirty="0" err="1">
                <a:latin typeface="+mn-lt"/>
              </a:rPr>
              <a:t>An</a:t>
            </a:r>
            <a:r>
              <a:rPr lang="bg-BG" b="0" i="1" noProof="0" dirty="0">
                <a:latin typeface="+mn-lt"/>
              </a:rPr>
              <a:t> </a:t>
            </a:r>
            <a:r>
              <a:rPr lang="bg-BG" b="0" i="1" noProof="0" dirty="0" err="1">
                <a:latin typeface="+mn-lt"/>
              </a:rPr>
              <a:t>analytical</a:t>
            </a:r>
            <a:r>
              <a:rPr lang="bg-BG" b="0" i="1" noProof="0" dirty="0">
                <a:latin typeface="+mn-lt"/>
              </a:rPr>
              <a:t> </a:t>
            </a:r>
            <a:r>
              <a:rPr lang="bg-BG" b="0" i="1" noProof="0" dirty="0" err="1">
                <a:latin typeface="+mn-lt"/>
              </a:rPr>
              <a:t>framework</a:t>
            </a:r>
            <a:r>
              <a:rPr lang="bg-BG" b="0" i="1" noProof="0" dirty="0">
                <a:latin typeface="+mn-lt"/>
              </a:rPr>
              <a:t>. </a:t>
            </a:r>
            <a:r>
              <a:rPr lang="bg-BG" b="0" i="1" noProof="0" dirty="0" err="1">
                <a:latin typeface="+mn-lt"/>
              </a:rPr>
              <a:t>Richard</a:t>
            </a:r>
            <a:r>
              <a:rPr lang="bg-BG" b="0" i="1" noProof="0" dirty="0">
                <a:latin typeface="+mn-lt"/>
              </a:rPr>
              <a:t> </a:t>
            </a:r>
            <a:r>
              <a:rPr lang="bg-BG" b="0" i="1" noProof="0" dirty="0" err="1">
                <a:latin typeface="+mn-lt"/>
              </a:rPr>
              <a:t>McNeil-Willson</a:t>
            </a:r>
            <a:r>
              <a:rPr lang="bg-BG" b="0" i="1" noProof="0" dirty="0">
                <a:latin typeface="+mn-lt"/>
              </a:rPr>
              <a:t>, </a:t>
            </a:r>
            <a:r>
              <a:rPr lang="bg-BG" b="0" i="1" noProof="0" dirty="0" err="1">
                <a:latin typeface="+mn-lt"/>
              </a:rPr>
              <a:t>Vivian</a:t>
            </a:r>
            <a:r>
              <a:rPr lang="bg-BG" b="0" i="1" noProof="0" dirty="0">
                <a:latin typeface="+mn-lt"/>
              </a:rPr>
              <a:t> </a:t>
            </a:r>
            <a:r>
              <a:rPr lang="bg-BG" b="0" i="1" noProof="0" dirty="0" err="1">
                <a:latin typeface="+mn-lt"/>
              </a:rPr>
              <a:t>Gerrand</a:t>
            </a:r>
            <a:r>
              <a:rPr lang="bg-BG" b="0" i="1" noProof="0" dirty="0">
                <a:latin typeface="+mn-lt"/>
              </a:rPr>
              <a:t>, </a:t>
            </a:r>
            <a:r>
              <a:rPr lang="bg-BG" b="0" i="1" noProof="0" dirty="0" err="1">
                <a:latin typeface="+mn-lt"/>
              </a:rPr>
              <a:t>Francesca</a:t>
            </a:r>
            <a:r>
              <a:rPr lang="bg-BG" b="0" i="1" noProof="0" dirty="0">
                <a:latin typeface="+mn-lt"/>
              </a:rPr>
              <a:t> </a:t>
            </a:r>
            <a:r>
              <a:rPr lang="bg-BG" b="0" i="1" noProof="0" dirty="0" err="1">
                <a:latin typeface="+mn-lt"/>
              </a:rPr>
              <a:t>Scrinzi</a:t>
            </a:r>
            <a:r>
              <a:rPr lang="bg-BG" b="0" i="1" noProof="0" dirty="0">
                <a:latin typeface="+mn-lt"/>
              </a:rPr>
              <a:t>, </a:t>
            </a:r>
            <a:r>
              <a:rPr lang="bg-BG" b="0" i="1" noProof="0" dirty="0" err="1">
                <a:latin typeface="+mn-lt"/>
              </a:rPr>
              <a:t>Anna</a:t>
            </a:r>
            <a:r>
              <a:rPr lang="bg-BG" b="0" i="1" noProof="0" dirty="0">
                <a:latin typeface="+mn-lt"/>
              </a:rPr>
              <a:t> </a:t>
            </a:r>
            <a:r>
              <a:rPr lang="bg-BG" b="0" i="1" noProof="0" dirty="0" err="1">
                <a:latin typeface="+mn-lt"/>
              </a:rPr>
              <a:t>Triandafyllidou</a:t>
            </a:r>
            <a:r>
              <a:rPr lang="bg-BG" b="0" i="1" noProof="0" dirty="0">
                <a:latin typeface="+mn-lt"/>
              </a:rPr>
              <a:t>. 12/2019 г.)</a:t>
            </a:r>
            <a:endParaRPr lang="bg-BG" i="1" noProof="0" dirty="0">
              <a:latin typeface="+mn-lt"/>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8</a:t>
            </a:fld>
            <a:endParaRPr lang="en-US"/>
          </a:p>
        </p:txBody>
      </p:sp>
    </p:spTree>
    <p:extLst>
      <p:ext uri="{BB962C8B-B14F-4D97-AF65-F5344CB8AC3E}">
        <p14:creationId xmlns:p14="http://schemas.microsoft.com/office/powerpoint/2010/main" val="4200305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11362"/>
            <a:ext cx="3124200" cy="746038"/>
            <a:chOff x="685800" y="1286938"/>
            <a:chExt cx="3124200" cy="746038"/>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286938"/>
              <a:ext cx="2150754" cy="746038"/>
            </a:xfrm>
            <a:prstGeom prst="rect">
              <a:avLst/>
            </a:prstGeom>
            <a:noFill/>
          </p:spPr>
          <p:txBody>
            <a:bodyPr wrap="square" lIns="0" rIns="0" rtlCol="0">
              <a:spAutoFit/>
            </a:bodyPr>
            <a:lstStyle/>
            <a:p>
              <a:pPr algn="just">
                <a:lnSpc>
                  <a:spcPct val="120000"/>
                </a:lnSpc>
                <a:spcBef>
                  <a:spcPts val="1200"/>
                </a:spcBef>
                <a:spcAft>
                  <a:spcPts val="1200"/>
                </a:spcAft>
              </a:pPr>
              <a:r>
                <a:rPr lang="bg-BG" sz="900" noProof="0" dirty="0">
                  <a:solidFill>
                    <a:schemeClr val="bg1">
                      <a:lumMod val="50000"/>
                    </a:schemeClr>
                  </a:solidFill>
                </a:rPr>
                <a:t>Този проект е финансиран от Фонд „Вътрешна сигурност” — Полиция, на Европейския съюз, съгласно Споразумение за безвъзмездна помощ №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dcfp.org.uk/child-abuse/radicalisation-and-extremism/" TargetMode="Externa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hyperlink" Target="https://www.youtube.com/watch?v=kHszRyuR2Ic" TargetMode="External"/><Relationship Id="rId7" Type="http://schemas.openxmlformats.org/officeDocument/2006/relationships/diagramQuickStyle" Target="../diagrams/quickStyle1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1.jpeg"/><Relationship Id="rId9" Type="http://schemas.microsoft.com/office/2007/relationships/diagramDrawing" Target="../diagrams/drawing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2.jpeg"/><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eEBuqwY-n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HLNhPMQnWu4"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www.youtube.com/watch?v=NFrU9egvhbs"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www.youtube.com/watch?v=fVaFmcT7ss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7.xml"/><Relationship Id="rId16" Type="http://schemas.openxmlformats.org/officeDocument/2006/relationships/diagramColors" Target="../diagrams/colors4.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bg-BG" dirty="0"/>
              <a:t>Обучение за обучители</a:t>
            </a:r>
            <a:endParaRPr lang="en-US" dirty="0"/>
          </a:p>
        </p:txBody>
      </p:sp>
      <p:sp>
        <p:nvSpPr>
          <p:cNvPr id="3" name="Subtitle 2"/>
          <p:cNvSpPr>
            <a:spLocks noGrp="1"/>
          </p:cNvSpPr>
          <p:nvPr>
            <p:ph type="subTitle" idx="1"/>
          </p:nvPr>
        </p:nvSpPr>
        <p:spPr>
          <a:ln>
            <a:noFill/>
          </a:ln>
        </p:spPr>
        <p:txBody>
          <a:bodyPr anchor="t">
            <a:normAutofit/>
          </a:bodyPr>
          <a:lstStyle/>
          <a:p>
            <a:r>
              <a:rPr lang="bg-BG" sz="2800" dirty="0">
                <a:solidFill>
                  <a:schemeClr val="tx1"/>
                </a:solidFill>
              </a:rPr>
              <a:t>Ден 1</a:t>
            </a:r>
            <a:r>
              <a:rPr lang="en-US" sz="2800" dirty="0">
                <a:solidFill>
                  <a:schemeClr val="tx1"/>
                </a:solidFill>
              </a:rPr>
              <a:t>: </a:t>
            </a:r>
            <a:r>
              <a:rPr lang="bg-BG" sz="2800" dirty="0">
                <a:solidFill>
                  <a:schemeClr val="tx1"/>
                </a:solidFill>
              </a:rPr>
              <a:t>Превенция на младежката радикализация</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dirty="0"/>
              <a:t>www.armourproject.eu</a:t>
            </a: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bg-BG" dirty="0"/>
              <a:t>Различни идеологии</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fld id="{CB318F78-A315-46C9-8B3F-2431B4397D31}" type="slidenum">
              <a:rPr lang="en-US" smtClean="0"/>
              <a:t>9</a:t>
            </a:fld>
            <a:endParaRPr lang="en-US" dirty="0"/>
          </a:p>
        </p:txBody>
      </p:sp>
      <p:graphicFrame>
        <p:nvGraphicFramePr>
          <p:cNvPr id="8" name="Tijdelijke aanduiding voor inhoud 10">
            <a:extLst>
              <a:ext uri="{FF2B5EF4-FFF2-40B4-BE49-F238E27FC236}">
                <a16:creationId xmlns:a16="http://schemas.microsoft.com/office/drawing/2014/main" id="{F6725B01-2FC2-4849-8773-3034B8A37096}"/>
              </a:ext>
            </a:extLst>
          </p:cNvPr>
          <p:cNvGraphicFramePr>
            <a:graphicFrameLocks noGrp="1"/>
          </p:cNvGraphicFramePr>
          <p:nvPr>
            <p:ph idx="1"/>
            <p:extLst>
              <p:ext uri="{D42A27DB-BD31-4B8C-83A1-F6EECF244321}">
                <p14:modId xmlns:p14="http://schemas.microsoft.com/office/powerpoint/2010/main" val="591040241"/>
              </p:ext>
            </p:extLst>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23765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78E5AD2-A9B9-4912-A165-0F78F8A7BF24}"/>
              </a:ext>
            </a:extLst>
          </p:cNvPr>
          <p:cNvSpPr>
            <a:spLocks noGrp="1"/>
          </p:cNvSpPr>
          <p:nvPr>
            <p:ph type="title"/>
          </p:nvPr>
        </p:nvSpPr>
        <p:spPr/>
        <p:txBody>
          <a:bodyPr/>
          <a:lstStyle/>
          <a:p>
            <a:r>
              <a:rPr lang="bg-BG" dirty="0"/>
              <a:t>Типове радикализирани хора</a:t>
            </a:r>
          </a:p>
        </p:txBody>
      </p:sp>
      <p:sp>
        <p:nvSpPr>
          <p:cNvPr id="6" name="Контейнер за номер на слайда 5">
            <a:extLst>
              <a:ext uri="{FF2B5EF4-FFF2-40B4-BE49-F238E27FC236}">
                <a16:creationId xmlns:a16="http://schemas.microsoft.com/office/drawing/2014/main" id="{4CB98CFF-4820-4662-A5EB-B83BD7C11014}"/>
              </a:ext>
            </a:extLst>
          </p:cNvPr>
          <p:cNvSpPr>
            <a:spLocks noGrp="1"/>
          </p:cNvSpPr>
          <p:nvPr>
            <p:ph type="sldNum" sz="quarter" idx="12"/>
          </p:nvPr>
        </p:nvSpPr>
        <p:spPr/>
        <p:txBody>
          <a:bodyPr/>
          <a:lstStyle/>
          <a:p>
            <a:fld id="{CB318F78-A315-46C9-8B3F-2431B4397D31}" type="slidenum">
              <a:rPr lang="en-US" smtClean="0"/>
              <a:t>10</a:t>
            </a:fld>
            <a:endParaRPr lang="en-US" dirty="0"/>
          </a:p>
        </p:txBody>
      </p:sp>
      <p:graphicFrame>
        <p:nvGraphicFramePr>
          <p:cNvPr id="7" name="Diagram 6">
            <a:extLst>
              <a:ext uri="{FF2B5EF4-FFF2-40B4-BE49-F238E27FC236}">
                <a16:creationId xmlns:a16="http://schemas.microsoft.com/office/drawing/2014/main" id="{69B4CFB0-A796-430E-92A1-879BE40118AB}"/>
              </a:ext>
            </a:extLst>
          </p:cNvPr>
          <p:cNvGraphicFramePr/>
          <p:nvPr>
            <p:extLst>
              <p:ext uri="{D42A27DB-BD31-4B8C-83A1-F6EECF244321}">
                <p14:modId xmlns:p14="http://schemas.microsoft.com/office/powerpoint/2010/main" val="864726097"/>
              </p:ext>
            </p:extLst>
          </p:nvPr>
        </p:nvGraphicFramePr>
        <p:xfrm>
          <a:off x="1295400" y="2429176"/>
          <a:ext cx="6705600" cy="358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46886326-F6D9-4F3C-8102-C086AFB1D539}"/>
              </a:ext>
            </a:extLst>
          </p:cNvPr>
          <p:cNvSpPr txBox="1"/>
          <p:nvPr/>
        </p:nvSpPr>
        <p:spPr>
          <a:xfrm>
            <a:off x="6324600" y="5735850"/>
            <a:ext cx="2853330" cy="246221"/>
          </a:xfrm>
          <a:prstGeom prst="rect">
            <a:avLst/>
          </a:prstGeom>
          <a:noFill/>
        </p:spPr>
        <p:txBody>
          <a:bodyPr wrap="square" rtlCol="0">
            <a:spAutoFit/>
          </a:bodyPr>
          <a:lstStyle/>
          <a:p>
            <a:r>
              <a:rPr lang="bg-BG" sz="1000" i="1" dirty="0">
                <a:solidFill>
                  <a:schemeClr val="bg1">
                    <a:lumMod val="50000"/>
                  </a:schemeClr>
                </a:solidFill>
              </a:rPr>
              <a:t>Източник</a:t>
            </a:r>
            <a:r>
              <a:rPr lang="en-US" sz="1000" i="1" dirty="0">
                <a:solidFill>
                  <a:schemeClr val="bg1">
                    <a:lumMod val="50000"/>
                  </a:schemeClr>
                </a:solidFill>
              </a:rPr>
              <a:t>: </a:t>
            </a:r>
            <a:r>
              <a:rPr lang="en-US" sz="1000" i="1" dirty="0" err="1">
                <a:solidFill>
                  <a:schemeClr val="bg1">
                    <a:lumMod val="50000"/>
                  </a:schemeClr>
                </a:solidFill>
              </a:rPr>
              <a:t>Feddes</a:t>
            </a:r>
            <a:r>
              <a:rPr lang="en-US" sz="1000" i="1" dirty="0">
                <a:solidFill>
                  <a:schemeClr val="bg1">
                    <a:lumMod val="50000"/>
                  </a:schemeClr>
                </a:solidFill>
              </a:rPr>
              <a:t>, </a:t>
            </a:r>
            <a:r>
              <a:rPr lang="en-US" sz="1000" i="1" dirty="0" err="1">
                <a:solidFill>
                  <a:schemeClr val="bg1">
                    <a:lumMod val="50000"/>
                  </a:schemeClr>
                </a:solidFill>
              </a:rPr>
              <a:t>Nickolson</a:t>
            </a:r>
            <a:r>
              <a:rPr lang="en-US" sz="1000" i="1" dirty="0">
                <a:solidFill>
                  <a:schemeClr val="bg1">
                    <a:lumMod val="50000"/>
                  </a:schemeClr>
                </a:solidFill>
              </a:rPr>
              <a:t> &amp; </a:t>
            </a:r>
            <a:r>
              <a:rPr lang="en-US" sz="1000" i="1" dirty="0" err="1">
                <a:solidFill>
                  <a:schemeClr val="bg1">
                    <a:lumMod val="50000"/>
                  </a:schemeClr>
                </a:solidFill>
              </a:rPr>
              <a:t>Doosje</a:t>
            </a:r>
            <a:r>
              <a:rPr lang="en-US" sz="1000" i="1" dirty="0">
                <a:solidFill>
                  <a:schemeClr val="bg1">
                    <a:lumMod val="50000"/>
                  </a:schemeClr>
                </a:solidFill>
              </a:rPr>
              <a:t> (2015)</a:t>
            </a:r>
          </a:p>
        </p:txBody>
      </p:sp>
      <p:sp>
        <p:nvSpPr>
          <p:cNvPr id="10" name="Текстово поле 9">
            <a:extLst>
              <a:ext uri="{FF2B5EF4-FFF2-40B4-BE49-F238E27FC236}">
                <a16:creationId xmlns:a16="http://schemas.microsoft.com/office/drawing/2014/main" id="{E6456EBE-84F7-41FB-9C3E-DED05690465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5169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a:extLst>
              <a:ext uri="{FF2B5EF4-FFF2-40B4-BE49-F238E27FC236}">
                <a16:creationId xmlns:a16="http://schemas.microsoft.com/office/drawing/2014/main" id="{2F941C8A-75CE-40A9-9E6D-E2D8B55473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9267" y="1828801"/>
            <a:ext cx="5440003" cy="4686300"/>
          </a:xfrm>
          <a:prstGeom prst="rect">
            <a:avLst/>
          </a:prstGeom>
        </p:spPr>
      </p:pic>
      <p:sp>
        <p:nvSpPr>
          <p:cNvPr id="2" name="Заглавие 1">
            <a:extLst>
              <a:ext uri="{FF2B5EF4-FFF2-40B4-BE49-F238E27FC236}">
                <a16:creationId xmlns:a16="http://schemas.microsoft.com/office/drawing/2014/main" id="{B1892901-B5AC-4E55-A5E5-00CDE2B8D8E5}"/>
              </a:ext>
            </a:extLst>
          </p:cNvPr>
          <p:cNvSpPr>
            <a:spLocks noGrp="1"/>
          </p:cNvSpPr>
          <p:nvPr>
            <p:ph type="title"/>
          </p:nvPr>
        </p:nvSpPr>
        <p:spPr>
          <a:xfrm>
            <a:off x="685802" y="1447800"/>
            <a:ext cx="3352798" cy="1066800"/>
          </a:xfrm>
        </p:spPr>
        <p:txBody>
          <a:bodyPr/>
          <a:lstStyle/>
          <a:p>
            <a:r>
              <a:rPr lang="bg-BG" dirty="0"/>
              <a:t>Фази на радикализация </a:t>
            </a:r>
            <a:r>
              <a:rPr lang="nl-NL" dirty="0"/>
              <a:t>(1)</a:t>
            </a:r>
            <a:endParaRPr lang="bg-BG" dirty="0"/>
          </a:p>
        </p:txBody>
      </p:sp>
      <p:sp>
        <p:nvSpPr>
          <p:cNvPr id="6" name="Контейнер за номер на слайда 5">
            <a:extLst>
              <a:ext uri="{FF2B5EF4-FFF2-40B4-BE49-F238E27FC236}">
                <a16:creationId xmlns:a16="http://schemas.microsoft.com/office/drawing/2014/main" id="{43B9F7E2-33C8-42C0-88DE-FAF670A3C424}"/>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10" name="TextBox 5">
            <a:extLst>
              <a:ext uri="{FF2B5EF4-FFF2-40B4-BE49-F238E27FC236}">
                <a16:creationId xmlns:a16="http://schemas.microsoft.com/office/drawing/2014/main" id="{F1EADCA7-C28D-4632-B4FF-C24835FFE21B}"/>
              </a:ext>
            </a:extLst>
          </p:cNvPr>
          <p:cNvSpPr txBox="1"/>
          <p:nvPr/>
        </p:nvSpPr>
        <p:spPr>
          <a:xfrm>
            <a:off x="815518" y="6110133"/>
            <a:ext cx="2520280" cy="246221"/>
          </a:xfrm>
          <a:prstGeom prst="rect">
            <a:avLst/>
          </a:prstGeom>
          <a:noFill/>
        </p:spPr>
        <p:txBody>
          <a:bodyPr wrap="square" rtlCol="0">
            <a:spAutoFit/>
          </a:bodyPr>
          <a:lstStyle/>
          <a:p>
            <a:r>
              <a:rPr lang="bg-BG" sz="1000" i="1" dirty="0">
                <a:solidFill>
                  <a:schemeClr val="bg1">
                    <a:lumMod val="50000"/>
                  </a:schemeClr>
                </a:solidFill>
              </a:rPr>
              <a:t>Източник</a:t>
            </a:r>
            <a:r>
              <a:rPr lang="nl-NL" sz="1000" i="1" dirty="0">
                <a:solidFill>
                  <a:schemeClr val="bg1">
                    <a:lumMod val="50000"/>
                  </a:schemeClr>
                </a:solidFill>
              </a:rPr>
              <a:t>: Moghadam (2005)</a:t>
            </a:r>
          </a:p>
        </p:txBody>
      </p:sp>
      <p:sp>
        <p:nvSpPr>
          <p:cNvPr id="9" name="Текстово поле 8">
            <a:extLst>
              <a:ext uri="{FF2B5EF4-FFF2-40B4-BE49-F238E27FC236}">
                <a16:creationId xmlns:a16="http://schemas.microsoft.com/office/drawing/2014/main" id="{93804832-73AC-4C28-A92A-E394D8325DE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1749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lstStyle/>
          <a:p>
            <a:r>
              <a:rPr lang="bg-BG" dirty="0"/>
              <a:t>Фази на радикализацията </a:t>
            </a:r>
            <a:r>
              <a:rPr lang="nl-NL" dirty="0"/>
              <a:t>(2)</a:t>
            </a:r>
            <a:endParaRPr lang="bg-BG" dirty="0"/>
          </a:p>
        </p:txBody>
      </p:sp>
      <p:sp>
        <p:nvSpPr>
          <p:cNvPr id="6" name="Контейнер за номер на слайда 5">
            <a:extLst>
              <a:ext uri="{FF2B5EF4-FFF2-40B4-BE49-F238E27FC236}">
                <a16:creationId xmlns:a16="http://schemas.microsoft.com/office/drawing/2014/main" id="{8290EC41-D184-46D1-B7AD-55F7F40DA4F5}"/>
              </a:ext>
            </a:extLst>
          </p:cNvPr>
          <p:cNvSpPr>
            <a:spLocks noGrp="1"/>
          </p:cNvSpPr>
          <p:nvPr>
            <p:ph type="sldNum" sz="quarter" idx="12"/>
          </p:nvPr>
        </p:nvSpPr>
        <p:spPr/>
        <p:txBody>
          <a:bodyPr/>
          <a:lstStyle/>
          <a:p>
            <a:fld id="{CB318F78-A315-46C9-8B3F-2431B4397D31}" type="slidenum">
              <a:rPr lang="en-US" smtClean="0"/>
              <a:t>12</a:t>
            </a:fld>
            <a:endParaRPr lang="en-US" dirty="0"/>
          </a:p>
        </p:txBody>
      </p:sp>
      <p:graphicFrame>
        <p:nvGraphicFramePr>
          <p:cNvPr id="7" name="Diagram 5">
            <a:extLst>
              <a:ext uri="{FF2B5EF4-FFF2-40B4-BE49-F238E27FC236}">
                <a16:creationId xmlns:a16="http://schemas.microsoft.com/office/drawing/2014/main" id="{9A7C1795-48D5-46B6-82D5-3D6D477D015D}"/>
              </a:ext>
            </a:extLst>
          </p:cNvPr>
          <p:cNvGraphicFramePr/>
          <p:nvPr>
            <p:extLst>
              <p:ext uri="{D42A27DB-BD31-4B8C-83A1-F6EECF244321}">
                <p14:modId xmlns:p14="http://schemas.microsoft.com/office/powerpoint/2010/main" val="1817489938"/>
              </p:ext>
            </p:extLst>
          </p:nvPr>
        </p:nvGraphicFramePr>
        <p:xfrm>
          <a:off x="867593" y="2590800"/>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0538ED81-4ED7-4328-A7BF-16CFF5E9629D}"/>
              </a:ext>
            </a:extLst>
          </p:cNvPr>
          <p:cNvSpPr txBox="1"/>
          <p:nvPr/>
        </p:nvSpPr>
        <p:spPr>
          <a:xfrm>
            <a:off x="867593" y="5851414"/>
            <a:ext cx="2590774" cy="246221"/>
          </a:xfrm>
          <a:prstGeom prst="rect">
            <a:avLst/>
          </a:prstGeom>
          <a:noFill/>
        </p:spPr>
        <p:txBody>
          <a:bodyPr wrap="none" rtlCol="0">
            <a:spAutoFit/>
          </a:bodyPr>
          <a:lstStyle/>
          <a:p>
            <a:r>
              <a:rPr lang="bg-BG" sz="1000" i="1" dirty="0">
                <a:solidFill>
                  <a:schemeClr val="bg1">
                    <a:lumMod val="50000"/>
                  </a:schemeClr>
                </a:solidFill>
              </a:rPr>
              <a:t>Източник</a:t>
            </a:r>
            <a:r>
              <a:rPr lang="en-US" sz="1000" i="1" dirty="0">
                <a:solidFill>
                  <a:schemeClr val="bg1">
                    <a:lumMod val="50000"/>
                  </a:schemeClr>
                </a:solidFill>
              </a:rPr>
              <a:t>: </a:t>
            </a:r>
            <a:r>
              <a:rPr lang="en-US" sz="1000" i="1" dirty="0" err="1">
                <a:solidFill>
                  <a:schemeClr val="bg1">
                    <a:lumMod val="50000"/>
                  </a:schemeClr>
                </a:solidFill>
              </a:rPr>
              <a:t>Feddes</a:t>
            </a:r>
            <a:r>
              <a:rPr lang="en-US" sz="1000" i="1" dirty="0">
                <a:solidFill>
                  <a:schemeClr val="bg1">
                    <a:lumMod val="50000"/>
                  </a:schemeClr>
                </a:solidFill>
              </a:rPr>
              <a:t>, </a:t>
            </a:r>
            <a:r>
              <a:rPr lang="en-US" sz="1000" i="1" dirty="0" err="1">
                <a:solidFill>
                  <a:schemeClr val="bg1">
                    <a:lumMod val="50000"/>
                  </a:schemeClr>
                </a:solidFill>
              </a:rPr>
              <a:t>Nickolson</a:t>
            </a:r>
            <a:r>
              <a:rPr lang="en-US" sz="1000" i="1" dirty="0">
                <a:solidFill>
                  <a:schemeClr val="bg1">
                    <a:lumMod val="50000"/>
                  </a:schemeClr>
                </a:solidFill>
              </a:rPr>
              <a:t> &amp; </a:t>
            </a:r>
            <a:r>
              <a:rPr lang="en-US" sz="1000" i="1" dirty="0" err="1">
                <a:solidFill>
                  <a:schemeClr val="bg1">
                    <a:lumMod val="50000"/>
                  </a:schemeClr>
                </a:solidFill>
              </a:rPr>
              <a:t>Doosje</a:t>
            </a:r>
            <a:r>
              <a:rPr lang="en-US" sz="1000" i="1" dirty="0">
                <a:solidFill>
                  <a:schemeClr val="bg1">
                    <a:lumMod val="50000"/>
                  </a:schemeClr>
                </a:solidFill>
              </a:rPr>
              <a:t> (2015)</a:t>
            </a:r>
          </a:p>
        </p:txBody>
      </p:sp>
      <p:sp>
        <p:nvSpPr>
          <p:cNvPr id="10" name="Текстово поле 9">
            <a:extLst>
              <a:ext uri="{FF2B5EF4-FFF2-40B4-BE49-F238E27FC236}">
                <a16:creationId xmlns:a16="http://schemas.microsoft.com/office/drawing/2014/main" id="{816BAFC5-C8BB-4B52-84C1-BA43A0E0B75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C2F22FC-11F1-4511-9A56-C6804FD22FD5}"/>
              </a:ext>
            </a:extLst>
          </p:cNvPr>
          <p:cNvSpPr>
            <a:spLocks noGrp="1"/>
          </p:cNvSpPr>
          <p:nvPr>
            <p:ph type="title"/>
          </p:nvPr>
        </p:nvSpPr>
        <p:spPr/>
        <p:txBody>
          <a:bodyPr/>
          <a:lstStyle/>
          <a:p>
            <a:r>
              <a:rPr lang="bg-BG" dirty="0"/>
              <a:t>Възможни признаци за радикализация</a:t>
            </a:r>
          </a:p>
        </p:txBody>
      </p:sp>
      <p:sp>
        <p:nvSpPr>
          <p:cNvPr id="3" name="Контейнер за съдържание 2">
            <a:extLst>
              <a:ext uri="{FF2B5EF4-FFF2-40B4-BE49-F238E27FC236}">
                <a16:creationId xmlns:a16="http://schemas.microsoft.com/office/drawing/2014/main" id="{6F29F7B7-967F-4D48-BAFB-F8226F566061}"/>
              </a:ext>
            </a:extLst>
          </p:cNvPr>
          <p:cNvSpPr>
            <a:spLocks noGrp="1"/>
          </p:cNvSpPr>
          <p:nvPr>
            <p:ph idx="1"/>
          </p:nvPr>
        </p:nvSpPr>
        <p:spPr/>
        <p:txBody>
          <a:bodyPr>
            <a:noAutofit/>
          </a:bodyPr>
          <a:lstStyle/>
          <a:p>
            <a:pPr marL="358775" indent="-358775">
              <a:spcBef>
                <a:spcPts val="0"/>
              </a:spcBef>
            </a:pPr>
            <a:r>
              <a:rPr lang="bg-BG" sz="1800" dirty="0"/>
              <a:t>Промяна в поведението</a:t>
            </a:r>
          </a:p>
          <a:p>
            <a:pPr marL="358775" indent="-358775">
              <a:spcBef>
                <a:spcPts val="0"/>
              </a:spcBef>
            </a:pPr>
            <a:r>
              <a:rPr lang="bg-BG" sz="1800" dirty="0"/>
              <a:t>Промяна на приятелския кръг</a:t>
            </a:r>
          </a:p>
          <a:p>
            <a:pPr marL="358775" indent="-358775">
              <a:spcBef>
                <a:spcPts val="0"/>
              </a:spcBef>
            </a:pPr>
            <a:r>
              <a:rPr lang="bg-BG" sz="1800" dirty="0"/>
              <a:t>Изолиране от семейството и приятелите</a:t>
            </a:r>
          </a:p>
          <a:p>
            <a:pPr marL="358775" indent="-358775">
              <a:spcBef>
                <a:spcPts val="0"/>
              </a:spcBef>
            </a:pPr>
            <a:r>
              <a:rPr lang="bg-BG" sz="1800" dirty="0"/>
              <a:t>Говорене като по заучен сценарий</a:t>
            </a:r>
          </a:p>
          <a:p>
            <a:pPr marL="358775" indent="-358775">
              <a:spcBef>
                <a:spcPts val="0"/>
              </a:spcBef>
            </a:pPr>
            <a:r>
              <a:rPr lang="bg-BG" sz="1800" dirty="0"/>
              <a:t>Нежелание или неспособност да обсъждат възгледите си</a:t>
            </a:r>
          </a:p>
          <a:p>
            <a:pPr marL="358775" indent="-358775">
              <a:spcBef>
                <a:spcPts val="0"/>
              </a:spcBef>
            </a:pPr>
            <a:r>
              <a:rPr lang="bg-BG" sz="1800" dirty="0"/>
              <a:t>Внезапно неуважително отношение към другите</a:t>
            </a:r>
          </a:p>
          <a:p>
            <a:pPr marL="358775" indent="-358775">
              <a:spcBef>
                <a:spcPts val="0"/>
              </a:spcBef>
            </a:pPr>
            <a:r>
              <a:rPr lang="bg-BG" sz="1800" dirty="0"/>
              <a:t>Повишени нива на гняв</a:t>
            </a:r>
          </a:p>
          <a:p>
            <a:pPr marL="358775" indent="-358775">
              <a:spcBef>
                <a:spcPts val="0"/>
              </a:spcBef>
            </a:pPr>
            <a:r>
              <a:rPr lang="bg-BG" sz="1800" dirty="0"/>
              <a:t>Завишена тайнственост, особено при използването на интернет</a:t>
            </a:r>
          </a:p>
          <a:p>
            <a:pPr marL="358775" indent="-358775">
              <a:spcBef>
                <a:spcPts val="0"/>
              </a:spcBef>
            </a:pPr>
            <a:r>
              <a:rPr lang="bg-BG" sz="1800" dirty="0"/>
              <a:t>Преглед на екстремистки материали онлайн</a:t>
            </a:r>
          </a:p>
          <a:p>
            <a:pPr marL="358775" indent="-358775">
              <a:spcBef>
                <a:spcPts val="0"/>
              </a:spcBef>
            </a:pPr>
            <a:r>
              <a:rPr lang="bg-BG" sz="1800" dirty="0"/>
              <a:t>Използване на екстремистки термини или реч на омразата за изключване на другите или за подбуждане към насилие</a:t>
            </a:r>
          </a:p>
          <a:p>
            <a:pPr marL="358775" indent="-358775">
              <a:spcBef>
                <a:spcPts val="0"/>
              </a:spcBef>
            </a:pPr>
            <a:r>
              <a:rPr lang="bg-BG" sz="1800" dirty="0"/>
              <a:t>Писане или създаване на произведения на изкуството, популяризиращи насилствени екстремистки послания</a:t>
            </a:r>
          </a:p>
        </p:txBody>
      </p:sp>
      <p:sp>
        <p:nvSpPr>
          <p:cNvPr id="6" name="Контейнер за номер на слайда 5">
            <a:extLst>
              <a:ext uri="{FF2B5EF4-FFF2-40B4-BE49-F238E27FC236}">
                <a16:creationId xmlns:a16="http://schemas.microsoft.com/office/drawing/2014/main" id="{18D4E2C0-9587-4A3B-B448-57FBDEA46EEC}"/>
              </a:ext>
            </a:extLst>
          </p:cNvPr>
          <p:cNvSpPr>
            <a:spLocks noGrp="1"/>
          </p:cNvSpPr>
          <p:nvPr>
            <p:ph type="sldNum" sz="quarter" idx="12"/>
          </p:nvPr>
        </p:nvSpPr>
        <p:spPr/>
        <p:txBody>
          <a:bodyPr/>
          <a:lstStyle/>
          <a:p>
            <a:fld id="{CB318F78-A315-46C9-8B3F-2431B4397D31}" type="slidenum">
              <a:rPr lang="en-US" smtClean="0"/>
              <a:t>13</a:t>
            </a:fld>
            <a:endParaRPr lang="en-US" dirty="0"/>
          </a:p>
        </p:txBody>
      </p:sp>
      <p:sp>
        <p:nvSpPr>
          <p:cNvPr id="7" name="Pentagon 1">
            <a:extLst>
              <a:ext uri="{FF2B5EF4-FFF2-40B4-BE49-F238E27FC236}">
                <a16:creationId xmlns:a16="http://schemas.microsoft.com/office/drawing/2014/main" id="{FFD26DB4-2F3A-4A33-832D-59B1CB7E49D7}"/>
              </a:ext>
            </a:extLst>
          </p:cNvPr>
          <p:cNvSpPr/>
          <p:nvPr/>
        </p:nvSpPr>
        <p:spPr>
          <a:xfrm rot="10800000" flipH="1">
            <a:off x="6858000" y="2286000"/>
            <a:ext cx="2160737" cy="2057845"/>
          </a:xfrm>
          <a:prstGeom prst="pentago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a:defRPr>
                <a:solidFill>
                  <a:srgbClr val="FFFFFF"/>
                </a:solidFill>
              </a:defRPr>
            </a:pPr>
            <a:endParaRPr dirty="0"/>
          </a:p>
        </p:txBody>
      </p:sp>
      <p:sp>
        <p:nvSpPr>
          <p:cNvPr id="8" name="TextBox 52">
            <a:extLst>
              <a:ext uri="{FF2B5EF4-FFF2-40B4-BE49-F238E27FC236}">
                <a16:creationId xmlns:a16="http://schemas.microsoft.com/office/drawing/2014/main" id="{5B61602D-0B51-4CE0-A7FB-F379BDE2732E}"/>
              </a:ext>
            </a:extLst>
          </p:cNvPr>
          <p:cNvSpPr txBox="1"/>
          <p:nvPr/>
        </p:nvSpPr>
        <p:spPr>
          <a:xfrm>
            <a:off x="7288077" y="2960982"/>
            <a:ext cx="1300585"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FFFFFF"/>
                </a:solidFill>
              </a:defRPr>
            </a:lvl1pPr>
          </a:lstStyle>
          <a:p>
            <a:pPr algn="ctr"/>
            <a:r>
              <a:rPr lang="bg-BG" sz="2000" dirty="0">
                <a:hlinkClick r:id="rId3"/>
              </a:rPr>
              <a:t>Възможни признаци </a:t>
            </a:r>
            <a:endParaRPr lang="en-US" sz="2000" dirty="0"/>
          </a:p>
        </p:txBody>
      </p:sp>
      <p:sp>
        <p:nvSpPr>
          <p:cNvPr id="9" name="Текстово поле 8">
            <a:extLst>
              <a:ext uri="{FF2B5EF4-FFF2-40B4-BE49-F238E27FC236}">
                <a16:creationId xmlns:a16="http://schemas.microsoft.com/office/drawing/2014/main" id="{15B33CD1-59B0-43EF-B69F-598C24079914}"/>
              </a:ext>
            </a:extLst>
          </p:cNvPr>
          <p:cNvSpPr txBox="1"/>
          <p:nvPr/>
        </p:nvSpPr>
        <p:spPr>
          <a:xfrm>
            <a:off x="685800" y="6292694"/>
            <a:ext cx="4317207" cy="246221"/>
          </a:xfrm>
          <a:prstGeom prst="rect">
            <a:avLst/>
          </a:prstGeom>
          <a:noFill/>
        </p:spPr>
        <p:txBody>
          <a:bodyPr wrap="none" rtlCol="0">
            <a:spAutoFit/>
          </a:bodyPr>
          <a:lstStyle/>
          <a:p>
            <a:r>
              <a:rPr lang="bg-BG" sz="1000" i="1" dirty="0">
                <a:solidFill>
                  <a:schemeClr val="bg1">
                    <a:lumMod val="50000"/>
                  </a:schemeClr>
                </a:solidFill>
              </a:rPr>
              <a:t>Източник:</a:t>
            </a:r>
            <a:r>
              <a:rPr lang="en-US" sz="1000" i="1" dirty="0">
                <a:solidFill>
                  <a:schemeClr val="bg1">
                    <a:lumMod val="50000"/>
                  </a:schemeClr>
                </a:solidFill>
              </a:rPr>
              <a:t> </a:t>
            </a:r>
            <a:r>
              <a:rPr lang="en-US" sz="1000" i="1" dirty="0">
                <a:solidFill>
                  <a:schemeClr val="bg1">
                    <a:lumMod val="50000"/>
                  </a:schemeClr>
                </a:solidFill>
                <a:hlinkClick r:id="rId4"/>
              </a:rPr>
              <a:t>https://www.dcfp.org.uk/child-abuse/radicalisation-and-extremism/</a:t>
            </a:r>
            <a:endParaRPr lang="en-US" sz="1000" i="1" dirty="0">
              <a:solidFill>
                <a:schemeClr val="bg1">
                  <a:lumMod val="50000"/>
                </a:schemeClr>
              </a:solidFill>
            </a:endParaRPr>
          </a:p>
        </p:txBody>
      </p:sp>
      <p:sp>
        <p:nvSpPr>
          <p:cNvPr id="11" name="Текстово поле 10">
            <a:extLst>
              <a:ext uri="{FF2B5EF4-FFF2-40B4-BE49-F238E27FC236}">
                <a16:creationId xmlns:a16="http://schemas.microsoft.com/office/drawing/2014/main" id="{110777DB-743D-4D85-8DDF-D1A50F1A05D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17050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wipe(up)">
                                      <p:cBhvr>
                                        <p:cTn id="7" dur="6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lstStyle/>
          <a:p>
            <a:r>
              <a:rPr lang="bg-BG" dirty="0"/>
              <a:t>Причинни фактори</a:t>
            </a:r>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14</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extLst>
              <p:ext uri="{D42A27DB-BD31-4B8C-83A1-F6EECF244321}">
                <p14:modId xmlns:p14="http://schemas.microsoft.com/office/powerpoint/2010/main" val="1239995820"/>
              </p:ext>
            </p:extLst>
          </p:nvPr>
        </p:nvGraphicFramePr>
        <p:xfrm>
          <a:off x="381001" y="2460507"/>
          <a:ext cx="7804532"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graphicFrame>
        <p:nvGraphicFramePr>
          <p:cNvPr id="8" name="Diagram 6">
            <a:extLst>
              <a:ext uri="{FF2B5EF4-FFF2-40B4-BE49-F238E27FC236}">
                <a16:creationId xmlns:a16="http://schemas.microsoft.com/office/drawing/2014/main" id="{73323536-E41B-4756-8203-46EFE33ED9BA}"/>
              </a:ext>
            </a:extLst>
          </p:cNvPr>
          <p:cNvGraphicFramePr/>
          <p:nvPr>
            <p:extLst>
              <p:ext uri="{D42A27DB-BD31-4B8C-83A1-F6EECF244321}">
                <p14:modId xmlns:p14="http://schemas.microsoft.com/office/powerpoint/2010/main" val="4132881199"/>
              </p:ext>
            </p:extLst>
          </p:nvPr>
        </p:nvGraphicFramePr>
        <p:xfrm>
          <a:off x="76200" y="2460292"/>
          <a:ext cx="8991600" cy="35496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16973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Картина 13">
            <a:extLst>
              <a:ext uri="{FF2B5EF4-FFF2-40B4-BE49-F238E27FC236}">
                <a16:creationId xmlns:a16="http://schemas.microsoft.com/office/drawing/2014/main" id="{7205E22A-8CF8-4224-A9B1-3BADC4B9295A}"/>
              </a:ext>
            </a:extLst>
          </p:cNvPr>
          <p:cNvPicPr>
            <a:picLocks noChangeAspect="1"/>
          </p:cNvPicPr>
          <p:nvPr/>
        </p:nvPicPr>
        <p:blipFill>
          <a:blip r:embed="rId3"/>
          <a:stretch>
            <a:fillRect/>
          </a:stretch>
        </p:blipFill>
        <p:spPr>
          <a:xfrm>
            <a:off x="375597" y="4928045"/>
            <a:ext cx="3247265" cy="1685007"/>
          </a:xfrm>
          <a:prstGeom prst="rect">
            <a:avLst/>
          </a:prstGeom>
        </p:spPr>
      </p:pic>
      <p:pic>
        <p:nvPicPr>
          <p:cNvPr id="8" name="Картина 7">
            <a:extLst>
              <a:ext uri="{FF2B5EF4-FFF2-40B4-BE49-F238E27FC236}">
                <a16:creationId xmlns:a16="http://schemas.microsoft.com/office/drawing/2014/main" id="{37DA4A46-D701-40C3-9B5B-19C2524CDD73}"/>
              </a:ext>
            </a:extLst>
          </p:cNvPr>
          <p:cNvPicPr>
            <a:picLocks noChangeAspect="1"/>
          </p:cNvPicPr>
          <p:nvPr/>
        </p:nvPicPr>
        <p:blipFill>
          <a:blip r:embed="rId4"/>
          <a:stretch>
            <a:fillRect/>
          </a:stretch>
        </p:blipFill>
        <p:spPr>
          <a:xfrm>
            <a:off x="4114798" y="4951357"/>
            <a:ext cx="3962402" cy="1791317"/>
          </a:xfrm>
          <a:prstGeom prst="rect">
            <a:avLst/>
          </a:prstGeom>
        </p:spPr>
      </p:pic>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15</a:t>
            </a:fld>
            <a:endParaRPr lang="en-US" dirty="0"/>
          </a:p>
        </p:txBody>
      </p:sp>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5" y="1526738"/>
            <a:ext cx="1582342" cy="1200329"/>
            <a:chOff x="7446844" y="1366486"/>
            <a:chExt cx="1494929" cy="1200329"/>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366486"/>
              <a:ext cx="1340664" cy="1200329"/>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bg-BG" sz="1200" dirty="0"/>
                <a:t>Личен опит с дискриминация</a:t>
              </a:r>
              <a:endParaRPr lang="en-GB" sz="1200" dirty="0"/>
            </a:p>
            <a:p>
              <a:pPr marL="174625" indent="-174625">
                <a:buFont typeface="Arial" panose="020B0604020202020204" pitchFamily="34" charset="0"/>
                <a:buChar char="•"/>
              </a:pPr>
              <a:r>
                <a:rPr lang="bg-BG" sz="1200" dirty="0"/>
                <a:t>Проблеми у дома</a:t>
              </a:r>
              <a:endParaRPr lang="nl-NL" sz="1200" dirty="0"/>
            </a:p>
            <a:p>
              <a:pPr marL="174625" indent="-174625">
                <a:buFont typeface="Arial" panose="020B0604020202020204" pitchFamily="34" charset="0"/>
                <a:buChar char="•"/>
              </a:pPr>
              <a:r>
                <a:rPr lang="bg-BG" sz="1200" dirty="0"/>
                <a:t>Среща със смъртта</a:t>
              </a:r>
              <a:endParaRPr lang="nl-NL" sz="1200" dirty="0"/>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02366" y="2111129"/>
              <a:ext cx="443221"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65423" y="2777097"/>
            <a:ext cx="1563763" cy="1384995"/>
            <a:chOff x="7446843" y="2786785"/>
            <a:chExt cx="1715739" cy="1384995"/>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8" y="2786785"/>
              <a:ext cx="1561474" cy="1384995"/>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Сблъсък с пропаганда</a:t>
              </a:r>
              <a:endParaRPr lang="nl-NL" sz="12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Част от ради-кална група</a:t>
              </a:r>
              <a:endParaRPr lang="nl-NL" sz="12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Проявена </a:t>
              </a:r>
              <a:r>
                <a:rPr lang="bg-BG" sz="1200" dirty="0" err="1"/>
                <a:t>несправедли-вост</a:t>
              </a:r>
              <a:r>
                <a:rPr lang="bg-BG" sz="1200" dirty="0"/>
                <a:t> към група</a:t>
              </a:r>
              <a:endParaRPr lang="en-GB" sz="12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74651" cy="558439"/>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1" y="3408533"/>
            <a:ext cx="1582345" cy="2058996"/>
            <a:chOff x="7446841" y="3295247"/>
            <a:chExt cx="1715741" cy="2058996"/>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153914"/>
              <a:ext cx="1561473" cy="1200329"/>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bg-BG" sz="1200" dirty="0"/>
                <a:t>Призиви към действие</a:t>
              </a:r>
              <a:endParaRPr lang="nl-NL" sz="1200" dirty="0"/>
            </a:p>
            <a:p>
              <a:pPr marL="174625" indent="-174625">
                <a:buFont typeface="Arial" panose="020B0604020202020204" pitchFamily="34" charset="0"/>
                <a:buChar char="•"/>
                <a:defRPr/>
              </a:pPr>
              <a:r>
                <a:rPr lang="bg-BG" sz="1200" dirty="0"/>
                <a:t>Правителствена политика</a:t>
              </a:r>
              <a:endParaRPr lang="en-GB" sz="1200" dirty="0"/>
            </a:p>
            <a:p>
              <a:pPr marL="174625" indent="-174625">
                <a:buFont typeface="Arial" panose="020B0604020202020204" pitchFamily="34" charset="0"/>
                <a:buChar char="•"/>
                <a:defRPr/>
              </a:pPr>
              <a:r>
                <a:rPr lang="bg-BG" sz="1200" dirty="0"/>
                <a:t>Война срещу група</a:t>
              </a:r>
              <a:endParaRPr lang="nl-NL" sz="1200" dirty="0"/>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94559" y="3947529"/>
              <a:ext cx="1458832"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73" name="Овал 72">
            <a:extLst>
              <a:ext uri="{FF2B5EF4-FFF2-40B4-BE49-F238E27FC236}">
                <a16:creationId xmlns:a16="http://schemas.microsoft.com/office/drawing/2014/main" id="{3B8C1408-81FB-4570-A106-9D93D0EB885B}"/>
              </a:ext>
            </a:extLst>
          </p:cNvPr>
          <p:cNvSpPr/>
          <p:nvPr/>
        </p:nvSpPr>
        <p:spPr>
          <a:xfrm>
            <a:off x="1219200" y="5467529"/>
            <a:ext cx="1524000" cy="623112"/>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74" name="Овал 73">
            <a:extLst>
              <a:ext uri="{FF2B5EF4-FFF2-40B4-BE49-F238E27FC236}">
                <a16:creationId xmlns:a16="http://schemas.microsoft.com/office/drawing/2014/main" id="{24158BD1-8A76-494C-8074-24EE0F27D2C0}"/>
              </a:ext>
            </a:extLst>
          </p:cNvPr>
          <p:cNvSpPr/>
          <p:nvPr/>
        </p:nvSpPr>
        <p:spPr>
          <a:xfrm>
            <a:off x="2195076" y="6077358"/>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27" name="Текстово поле 26">
            <a:extLst>
              <a:ext uri="{FF2B5EF4-FFF2-40B4-BE49-F238E27FC236}">
                <a16:creationId xmlns:a16="http://schemas.microsoft.com/office/drawing/2014/main" id="{DF60C59F-8105-4357-8C75-AEC1DB80299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33" name="Овал 32">
            <a:extLst>
              <a:ext uri="{FF2B5EF4-FFF2-40B4-BE49-F238E27FC236}">
                <a16:creationId xmlns:a16="http://schemas.microsoft.com/office/drawing/2014/main" id="{AB23431B-09C1-42E0-8453-CF224E493E66}"/>
              </a:ext>
            </a:extLst>
          </p:cNvPr>
          <p:cNvSpPr/>
          <p:nvPr/>
        </p:nvSpPr>
        <p:spPr>
          <a:xfrm>
            <a:off x="7504459" y="1485496"/>
            <a:ext cx="1639541" cy="495704"/>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Овал 34">
            <a:extLst>
              <a:ext uri="{FF2B5EF4-FFF2-40B4-BE49-F238E27FC236}">
                <a16:creationId xmlns:a16="http://schemas.microsoft.com/office/drawing/2014/main" id="{4CBE5A85-D18A-4984-AC67-00215A6A2E5D}"/>
              </a:ext>
            </a:extLst>
          </p:cNvPr>
          <p:cNvSpPr/>
          <p:nvPr/>
        </p:nvSpPr>
        <p:spPr>
          <a:xfrm>
            <a:off x="7465423" y="4250072"/>
            <a:ext cx="1697159" cy="440134"/>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Овал 36">
            <a:extLst>
              <a:ext uri="{FF2B5EF4-FFF2-40B4-BE49-F238E27FC236}">
                <a16:creationId xmlns:a16="http://schemas.microsoft.com/office/drawing/2014/main" id="{CD4977BE-A483-44DB-965C-14690454732B}"/>
              </a:ext>
            </a:extLst>
          </p:cNvPr>
          <p:cNvSpPr/>
          <p:nvPr/>
        </p:nvSpPr>
        <p:spPr>
          <a:xfrm>
            <a:off x="7467600" y="2743200"/>
            <a:ext cx="1697159" cy="535549"/>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pic>
        <p:nvPicPr>
          <p:cNvPr id="3" name="Картина 2">
            <a:extLst>
              <a:ext uri="{FF2B5EF4-FFF2-40B4-BE49-F238E27FC236}">
                <a16:creationId xmlns:a16="http://schemas.microsoft.com/office/drawing/2014/main" id="{A199E90A-5A1A-4CD4-AA63-8D1EC9F107F2}"/>
              </a:ext>
            </a:extLst>
          </p:cNvPr>
          <p:cNvPicPr>
            <a:picLocks noChangeAspect="1"/>
          </p:cNvPicPr>
          <p:nvPr/>
        </p:nvPicPr>
        <p:blipFill>
          <a:blip r:embed="rId7"/>
          <a:stretch>
            <a:fillRect/>
          </a:stretch>
        </p:blipFill>
        <p:spPr>
          <a:xfrm>
            <a:off x="4202153" y="1429659"/>
            <a:ext cx="3187493" cy="534606"/>
          </a:xfrm>
          <a:prstGeom prst="rect">
            <a:avLst/>
          </a:prstGeom>
        </p:spPr>
      </p:pic>
      <p:pic>
        <p:nvPicPr>
          <p:cNvPr id="5" name="Картина 4">
            <a:extLst>
              <a:ext uri="{FF2B5EF4-FFF2-40B4-BE49-F238E27FC236}">
                <a16:creationId xmlns:a16="http://schemas.microsoft.com/office/drawing/2014/main" id="{7A8AF415-CB22-410D-98F8-DABE8142CE22}"/>
              </a:ext>
            </a:extLst>
          </p:cNvPr>
          <p:cNvPicPr>
            <a:picLocks noChangeAspect="1"/>
          </p:cNvPicPr>
          <p:nvPr/>
        </p:nvPicPr>
        <p:blipFill>
          <a:blip r:embed="rId8"/>
          <a:stretch>
            <a:fillRect/>
          </a:stretch>
        </p:blipFill>
        <p:spPr>
          <a:xfrm>
            <a:off x="4204973" y="2060933"/>
            <a:ext cx="3184673" cy="1673935"/>
          </a:xfrm>
          <a:prstGeom prst="rect">
            <a:avLst/>
          </a:prstGeom>
        </p:spPr>
      </p:pic>
      <p:pic>
        <p:nvPicPr>
          <p:cNvPr id="10" name="Картина 9">
            <a:extLst>
              <a:ext uri="{FF2B5EF4-FFF2-40B4-BE49-F238E27FC236}">
                <a16:creationId xmlns:a16="http://schemas.microsoft.com/office/drawing/2014/main" id="{2D1DFC4D-204D-4D8D-9647-4CD96A310A35}"/>
              </a:ext>
            </a:extLst>
          </p:cNvPr>
          <p:cNvPicPr>
            <a:picLocks noChangeAspect="1"/>
          </p:cNvPicPr>
          <p:nvPr/>
        </p:nvPicPr>
        <p:blipFill>
          <a:blip r:embed="rId9"/>
          <a:stretch>
            <a:fillRect/>
          </a:stretch>
        </p:blipFill>
        <p:spPr>
          <a:xfrm>
            <a:off x="355858" y="1447800"/>
            <a:ext cx="3268663" cy="522796"/>
          </a:xfrm>
          <a:prstGeom prst="rect">
            <a:avLst/>
          </a:prstGeom>
        </p:spPr>
      </p:pic>
      <p:pic>
        <p:nvPicPr>
          <p:cNvPr id="12" name="Картина 11">
            <a:extLst>
              <a:ext uri="{FF2B5EF4-FFF2-40B4-BE49-F238E27FC236}">
                <a16:creationId xmlns:a16="http://schemas.microsoft.com/office/drawing/2014/main" id="{F76C9750-1D4A-42B5-9F31-D55767A74B6B}"/>
              </a:ext>
            </a:extLst>
          </p:cNvPr>
          <p:cNvPicPr>
            <a:picLocks noChangeAspect="1"/>
          </p:cNvPicPr>
          <p:nvPr/>
        </p:nvPicPr>
        <p:blipFill>
          <a:blip r:embed="rId10"/>
          <a:stretch>
            <a:fillRect/>
          </a:stretch>
        </p:blipFill>
        <p:spPr>
          <a:xfrm>
            <a:off x="354200" y="2038048"/>
            <a:ext cx="3268663" cy="2869001"/>
          </a:xfrm>
          <a:prstGeom prst="rect">
            <a:avLst/>
          </a:prstGeom>
        </p:spPr>
      </p:pic>
    </p:spTree>
    <p:extLst>
      <p:ext uri="{BB962C8B-B14F-4D97-AF65-F5344CB8AC3E}">
        <p14:creationId xmlns:p14="http://schemas.microsoft.com/office/powerpoint/2010/main" val="4335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33" grpId="0" animBg="1"/>
      <p:bldP spid="35"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p:txBody>
          <a:bodyPr>
            <a:normAutofit fontScale="90000"/>
          </a:bodyPr>
          <a:lstStyle/>
          <a:p>
            <a:r>
              <a:rPr lang="bg-BG" dirty="0"/>
              <a:t>Изтласкващи, притеглящи и личностни фактори</a:t>
            </a:r>
            <a:endParaRPr lang="en-GB" dirty="0"/>
          </a:p>
        </p:txBody>
      </p:sp>
      <p:pic>
        <p:nvPicPr>
          <p:cNvPr id="1026" name="Picture 2" descr="Ottawa's de-radicalization focus much too narrow, reformed ...">
            <a:hlinkClick r:id="rId3"/>
            <a:extLst>
              <a:ext uri="{FF2B5EF4-FFF2-40B4-BE49-F238E27FC236}">
                <a16:creationId xmlns:a16="http://schemas.microsoft.com/office/drawing/2014/main" id="{B6228FE1-BB53-41AA-8CE5-65B642CC4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486880"/>
            <a:ext cx="2714625" cy="1523397"/>
          </a:xfrm>
          <a:prstGeom prst="rect">
            <a:avLst/>
          </a:prstGeom>
          <a:noFill/>
          <a:extLst>
            <a:ext uri="{909E8E84-426E-40DD-AFC4-6F175D3DCCD1}">
              <a14:hiddenFill xmlns:a14="http://schemas.microsoft.com/office/drawing/2010/main">
                <a:solidFill>
                  <a:srgbClr val="FFFFFF"/>
                </a:solidFill>
              </a14:hiddenFill>
            </a:ext>
          </a:extLst>
        </p:spPr>
      </p:pic>
      <p:sp>
        <p:nvSpPr>
          <p:cNvPr id="6" name="Текстово поле 5">
            <a:extLst>
              <a:ext uri="{FF2B5EF4-FFF2-40B4-BE49-F238E27FC236}">
                <a16:creationId xmlns:a16="http://schemas.microsoft.com/office/drawing/2014/main" id="{B94ABA6E-CDDE-40F5-8B38-3D0D6355760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graphicFrame>
        <p:nvGraphicFramePr>
          <p:cNvPr id="7" name="Диаграма 6">
            <a:extLst>
              <a:ext uri="{FF2B5EF4-FFF2-40B4-BE49-F238E27FC236}">
                <a16:creationId xmlns:a16="http://schemas.microsoft.com/office/drawing/2014/main" id="{33CCFA1A-6DE5-4F8C-BEB4-CF3060CC32A8}"/>
              </a:ext>
            </a:extLst>
          </p:cNvPr>
          <p:cNvGraphicFramePr/>
          <p:nvPr>
            <p:extLst>
              <p:ext uri="{D42A27DB-BD31-4B8C-83A1-F6EECF244321}">
                <p14:modId xmlns:p14="http://schemas.microsoft.com/office/powerpoint/2010/main" val="918321586"/>
              </p:ext>
            </p:extLst>
          </p:nvPr>
        </p:nvGraphicFramePr>
        <p:xfrm>
          <a:off x="3010329" y="2667000"/>
          <a:ext cx="5447005" cy="33682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jdelijke aanduiding voor dianummer 5">
            <a:extLst>
              <a:ext uri="{FF2B5EF4-FFF2-40B4-BE49-F238E27FC236}">
                <a16:creationId xmlns:a16="http://schemas.microsoft.com/office/drawing/2014/main" id="{DE579363-E3F0-46F5-9D5A-3C28C688FEBE}"/>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16</a:t>
            </a:fld>
            <a:endParaRPr lang="en-US" dirty="0"/>
          </a:p>
        </p:txBody>
      </p:sp>
      <p:sp>
        <p:nvSpPr>
          <p:cNvPr id="9" name="Текстово поле 4">
            <a:extLst>
              <a:ext uri="{FF2B5EF4-FFF2-40B4-BE49-F238E27FC236}">
                <a16:creationId xmlns:a16="http://schemas.microsoft.com/office/drawing/2014/main" id="{A5D449E6-C719-42CA-A68E-47808152F875}"/>
              </a:ext>
            </a:extLst>
          </p:cNvPr>
          <p:cNvSpPr txBox="1"/>
          <p:nvPr/>
        </p:nvSpPr>
        <p:spPr>
          <a:xfrm>
            <a:off x="1676400" y="4191000"/>
            <a:ext cx="1021433" cy="215444"/>
          </a:xfrm>
          <a:prstGeom prst="rect">
            <a:avLst/>
          </a:prstGeom>
          <a:noFill/>
        </p:spPr>
        <p:txBody>
          <a:bodyPr wrap="none" rtlCol="0">
            <a:spAutoFit/>
          </a:bodyPr>
          <a:lstStyle/>
          <a:p>
            <a:r>
              <a:rPr lang="bg-BG" sz="800" b="0" i="1" dirty="0">
                <a:solidFill>
                  <a:srgbClr val="000000"/>
                </a:solidFill>
                <a:effectLst/>
              </a:rPr>
              <a:t>Снимка:</a:t>
            </a:r>
            <a:r>
              <a:rPr lang="en-US" sz="800" b="0" i="1" dirty="0">
                <a:solidFill>
                  <a:srgbClr val="000000"/>
                </a:solidFill>
                <a:effectLst/>
              </a:rPr>
              <a:t> </a:t>
            </a:r>
            <a:r>
              <a:rPr lang="en-US" sz="800" b="0" i="1" dirty="0" err="1">
                <a:solidFill>
                  <a:srgbClr val="000000"/>
                </a:solidFill>
                <a:effectLst/>
              </a:rPr>
              <a:t>Duckrabbit</a:t>
            </a:r>
            <a:endParaRPr lang="bg-BG" sz="800" dirty="0"/>
          </a:p>
        </p:txBody>
      </p:sp>
    </p:spTree>
    <p:extLst>
      <p:ext uri="{BB962C8B-B14F-4D97-AF65-F5344CB8AC3E}">
        <p14:creationId xmlns:p14="http://schemas.microsoft.com/office/powerpoint/2010/main" val="41375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a:extLst>
              <a:ext uri="{FF2B5EF4-FFF2-40B4-BE49-F238E27FC236}">
                <a16:creationId xmlns:a16="http://schemas.microsoft.com/office/drawing/2014/main" id="{AC06049E-181E-48F9-B339-6C730D5438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40" y="2291100"/>
            <a:ext cx="6990365" cy="3912108"/>
          </a:xfrm>
          <a:prstGeom prst="rect">
            <a:avLst/>
          </a:prstGeom>
        </p:spPr>
      </p:pic>
      <p:graphicFrame>
        <p:nvGraphicFramePr>
          <p:cNvPr id="15" name="Диаграма 14">
            <a:extLst>
              <a:ext uri="{FF2B5EF4-FFF2-40B4-BE49-F238E27FC236}">
                <a16:creationId xmlns:a16="http://schemas.microsoft.com/office/drawing/2014/main" id="{CFD7D79F-BEE6-4A65-B8F5-CC820DCE8E04}"/>
              </a:ext>
            </a:extLst>
          </p:cNvPr>
          <p:cNvGraphicFramePr/>
          <p:nvPr>
            <p:extLst>
              <p:ext uri="{D42A27DB-BD31-4B8C-83A1-F6EECF244321}">
                <p14:modId xmlns:p14="http://schemas.microsoft.com/office/powerpoint/2010/main" val="3015974370"/>
              </p:ext>
            </p:extLst>
          </p:nvPr>
        </p:nvGraphicFramePr>
        <p:xfrm>
          <a:off x="7239000" y="2600993"/>
          <a:ext cx="1611660" cy="3510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Заглавие 5">
            <a:extLst>
              <a:ext uri="{FF2B5EF4-FFF2-40B4-BE49-F238E27FC236}">
                <a16:creationId xmlns:a16="http://schemas.microsoft.com/office/drawing/2014/main" id="{605C943D-9463-4126-970A-8664BCF974C8}"/>
              </a:ext>
            </a:extLst>
          </p:cNvPr>
          <p:cNvSpPr>
            <a:spLocks noGrp="1"/>
          </p:cNvSpPr>
          <p:nvPr>
            <p:ph type="title"/>
          </p:nvPr>
        </p:nvSpPr>
        <p:spPr/>
        <p:txBody>
          <a:bodyPr/>
          <a:lstStyle/>
          <a:p>
            <a:r>
              <a:rPr lang="bg-BG" dirty="0"/>
              <a:t>Нива на причинните фактори</a:t>
            </a:r>
          </a:p>
        </p:txBody>
      </p:sp>
      <p:sp>
        <p:nvSpPr>
          <p:cNvPr id="8" name="Текстово поле 7">
            <a:extLst>
              <a:ext uri="{FF2B5EF4-FFF2-40B4-BE49-F238E27FC236}">
                <a16:creationId xmlns:a16="http://schemas.microsoft.com/office/drawing/2014/main" id="{B36F36D2-3B09-4977-B7AB-8CFBFE4D50C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9" name="Tijdelijke aanduiding voor dianummer 5">
            <a:extLst>
              <a:ext uri="{FF2B5EF4-FFF2-40B4-BE49-F238E27FC236}">
                <a16:creationId xmlns:a16="http://schemas.microsoft.com/office/drawing/2014/main" id="{D4B2471C-FE0E-49C6-9E57-437F600BB7A6}"/>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17</a:t>
            </a:fld>
            <a:endParaRPr lang="en-US" dirty="0"/>
          </a:p>
        </p:txBody>
      </p:sp>
    </p:spTree>
    <p:extLst>
      <p:ext uri="{BB962C8B-B14F-4D97-AF65-F5344CB8AC3E}">
        <p14:creationId xmlns:p14="http://schemas.microsoft.com/office/powerpoint/2010/main" val="295399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18</a:t>
            </a:fld>
            <a:endParaRPr lang="en-US" dirty="0"/>
          </a:p>
        </p:txBody>
      </p:sp>
      <p:pic>
        <p:nvPicPr>
          <p:cNvPr id="13" name="Afbeelding 2">
            <a:extLst>
              <a:ext uri="{FF2B5EF4-FFF2-40B4-BE49-F238E27FC236}">
                <a16:creationId xmlns:a16="http://schemas.microsoft.com/office/drawing/2014/main" id="{DD7D2973-3383-4774-93C7-EB6F8E6170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82" t="6879" r="9711" b="-1"/>
          <a:stretch/>
        </p:blipFill>
        <p:spPr>
          <a:xfrm>
            <a:off x="4038600" y="3846056"/>
            <a:ext cx="1295400" cy="2021344"/>
          </a:xfrm>
          <a:prstGeom prst="rect">
            <a:avLst/>
          </a:prstGeom>
        </p:spPr>
      </p:pic>
      <p:sp>
        <p:nvSpPr>
          <p:cNvPr id="11" name="Заглавие 10">
            <a:extLst>
              <a:ext uri="{FF2B5EF4-FFF2-40B4-BE49-F238E27FC236}">
                <a16:creationId xmlns:a16="http://schemas.microsoft.com/office/drawing/2014/main" id="{E47B3800-1672-44D8-9836-81EA41311927}"/>
              </a:ext>
            </a:extLst>
          </p:cNvPr>
          <p:cNvSpPr>
            <a:spLocks noGrp="1"/>
          </p:cNvSpPr>
          <p:nvPr>
            <p:ph type="title"/>
          </p:nvPr>
        </p:nvSpPr>
        <p:spPr/>
        <p:txBody>
          <a:bodyPr/>
          <a:lstStyle/>
          <a:p>
            <a:r>
              <a:rPr lang="bg-BG" dirty="0"/>
              <a:t>Коучинг и родителство</a:t>
            </a:r>
          </a:p>
        </p:txBody>
      </p:sp>
      <p:sp>
        <p:nvSpPr>
          <p:cNvPr id="12" name="Текстово поле 11">
            <a:extLst>
              <a:ext uri="{FF2B5EF4-FFF2-40B4-BE49-F238E27FC236}">
                <a16:creationId xmlns:a16="http://schemas.microsoft.com/office/drawing/2014/main" id="{E9EA3301-6C2A-467A-8549-1928A16632F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
        <p:nvSpPr>
          <p:cNvPr id="7" name="Group">
            <a:extLst>
              <a:ext uri="{FF2B5EF4-FFF2-40B4-BE49-F238E27FC236}">
                <a16:creationId xmlns:a16="http://schemas.microsoft.com/office/drawing/2014/main" id="{F9CF3A32-0BF2-49C9-9D05-57F7577EA95F}"/>
              </a:ext>
            </a:extLst>
          </p:cNvPr>
          <p:cNvSpPr/>
          <p:nvPr/>
        </p:nvSpPr>
        <p:spPr>
          <a:xfrm flipH="1">
            <a:off x="5103531" y="2618932"/>
            <a:ext cx="2191619"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3">
            <a:schemeClr val="lt1"/>
          </a:lnRef>
          <a:fillRef idx="1">
            <a:schemeClr val="accent6"/>
          </a:fillRef>
          <a:effectRef idx="1">
            <a:schemeClr val="accent6"/>
          </a:effectRef>
          <a:fontRef idx="minor">
            <a:schemeClr val="lt1"/>
          </a:fontRef>
        </p:style>
        <p:txBody>
          <a:bodyPr lIns="34289" tIns="34289" rIns="34289" bIns="34289" anchor="ctr"/>
          <a:lstStyle/>
          <a:p>
            <a:pPr>
              <a:defRPr>
                <a:solidFill>
                  <a:srgbClr val="FFFFFF"/>
                </a:solidFill>
              </a:defRPr>
            </a:pPr>
            <a:endParaRPr sz="1350"/>
          </a:p>
        </p:txBody>
      </p:sp>
      <p:sp>
        <p:nvSpPr>
          <p:cNvPr id="10" name="TextBox 52">
            <a:extLst>
              <a:ext uri="{FF2B5EF4-FFF2-40B4-BE49-F238E27FC236}">
                <a16:creationId xmlns:a16="http://schemas.microsoft.com/office/drawing/2014/main" id="{5E45AD03-8AAE-4A52-9D9A-61EC2D5BE5A4}"/>
              </a:ext>
            </a:extLst>
          </p:cNvPr>
          <p:cNvSpPr txBox="1"/>
          <p:nvPr/>
        </p:nvSpPr>
        <p:spPr>
          <a:xfrm>
            <a:off x="5603202" y="2874612"/>
            <a:ext cx="1658605" cy="931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lang="bg-BG" sz="2800" dirty="0"/>
              <a:t>Добър родител</a:t>
            </a:r>
            <a:r>
              <a:rPr lang="nl-NL" sz="2800" dirty="0"/>
              <a:t>?</a:t>
            </a:r>
            <a:endParaRPr sz="2800" dirty="0"/>
          </a:p>
        </p:txBody>
      </p:sp>
      <p:sp>
        <p:nvSpPr>
          <p:cNvPr id="8" name="Group">
            <a:extLst>
              <a:ext uri="{FF2B5EF4-FFF2-40B4-BE49-F238E27FC236}">
                <a16:creationId xmlns:a16="http://schemas.microsoft.com/office/drawing/2014/main" id="{4BAE6CD3-49D0-41D7-A47F-898D17D8100C}"/>
              </a:ext>
            </a:extLst>
          </p:cNvPr>
          <p:cNvSpPr/>
          <p:nvPr/>
        </p:nvSpPr>
        <p:spPr>
          <a:xfrm>
            <a:off x="2076205" y="2469774"/>
            <a:ext cx="2191620"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3">
            <a:schemeClr val="lt1"/>
          </a:lnRef>
          <a:fillRef idx="1">
            <a:schemeClr val="accent4"/>
          </a:fillRef>
          <a:effectRef idx="1">
            <a:schemeClr val="accent4"/>
          </a:effectRef>
          <a:fontRef idx="minor">
            <a:schemeClr val="lt1"/>
          </a:fontRef>
        </p:style>
        <p:txBody>
          <a:bodyPr lIns="34289" tIns="34289" rIns="34289" bIns="34289" anchor="ctr"/>
          <a:lstStyle/>
          <a:p>
            <a:pPr>
              <a:defRPr>
                <a:solidFill>
                  <a:srgbClr val="FFFFFF"/>
                </a:solidFill>
              </a:defRPr>
            </a:pPr>
            <a:endParaRPr sz="2800"/>
          </a:p>
        </p:txBody>
      </p:sp>
      <p:sp>
        <p:nvSpPr>
          <p:cNvPr id="9" name="TextBox 52">
            <a:extLst>
              <a:ext uri="{FF2B5EF4-FFF2-40B4-BE49-F238E27FC236}">
                <a16:creationId xmlns:a16="http://schemas.microsoft.com/office/drawing/2014/main" id="{BBA8B9E9-184D-4708-82EF-38300C3F8E5F}"/>
              </a:ext>
            </a:extLst>
          </p:cNvPr>
          <p:cNvSpPr txBox="1"/>
          <p:nvPr/>
        </p:nvSpPr>
        <p:spPr>
          <a:xfrm>
            <a:off x="2381004" y="2874612"/>
            <a:ext cx="1476227" cy="931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defPPr>
              <a:defRPr lang="en-US"/>
            </a:defPPr>
            <a:lvl1pPr>
              <a:defRPr sz="2400">
                <a:solidFill>
                  <a:srgbClr val="FFFFFF"/>
                </a:solidFill>
                <a:latin typeface="Ink Free" panose="03080402000500000000" pitchFamily="66" charset="0"/>
              </a:defRPr>
            </a:lvl1pPr>
          </a:lstStyle>
          <a:p>
            <a:pPr algn="ctr"/>
            <a:r>
              <a:rPr lang="bg-BG" sz="2800" dirty="0">
                <a:latin typeface="+mn-lt"/>
              </a:rPr>
              <a:t>Добър ментор</a:t>
            </a:r>
            <a:r>
              <a:rPr lang="nl-NL" sz="2800" dirty="0">
                <a:latin typeface="+mn-lt"/>
              </a:rPr>
              <a:t>?</a:t>
            </a:r>
            <a:endParaRPr sz="2800" dirty="0">
              <a:latin typeface="+mn-lt"/>
            </a:endParaRPr>
          </a:p>
        </p:txBody>
      </p:sp>
      <p:sp>
        <p:nvSpPr>
          <p:cNvPr id="14" name="Текстово поле 13">
            <a:extLst>
              <a:ext uri="{FF2B5EF4-FFF2-40B4-BE49-F238E27FC236}">
                <a16:creationId xmlns:a16="http://schemas.microsoft.com/office/drawing/2014/main" id="{BF930D4B-CD96-43B0-AC2D-DE92E1A044B6}"/>
              </a:ext>
            </a:extLst>
          </p:cNvPr>
          <p:cNvSpPr txBox="1"/>
          <p:nvPr/>
        </p:nvSpPr>
        <p:spPr>
          <a:xfrm>
            <a:off x="3857985" y="5970856"/>
            <a:ext cx="1843774" cy="246221"/>
          </a:xfrm>
          <a:prstGeom prst="rect">
            <a:avLst/>
          </a:prstGeom>
          <a:noFill/>
        </p:spPr>
        <p:txBody>
          <a:bodyPr wrap="none" rtlCol="0">
            <a:spAutoFit/>
          </a:bodyPr>
          <a:lstStyle/>
          <a:p>
            <a:r>
              <a:rPr lang="bg-BG" sz="1000" i="1" dirty="0">
                <a:solidFill>
                  <a:schemeClr val="bg1">
                    <a:lumMod val="50000"/>
                  </a:schemeClr>
                </a:solidFill>
              </a:rPr>
              <a:t>Източник</a:t>
            </a:r>
            <a:r>
              <a:rPr lang="en-US" sz="1000" i="1" dirty="0">
                <a:solidFill>
                  <a:schemeClr val="bg1">
                    <a:lumMod val="50000"/>
                  </a:schemeClr>
                </a:solidFill>
              </a:rPr>
              <a:t>:</a:t>
            </a:r>
            <a:r>
              <a:rPr lang="fr-FR" sz="1000" i="1" dirty="0">
                <a:solidFill>
                  <a:schemeClr val="bg1">
                    <a:lumMod val="50000"/>
                  </a:schemeClr>
                </a:solidFill>
              </a:rPr>
              <a:t> </a:t>
            </a:r>
            <a:r>
              <a:rPr lang="bg-BG" sz="1000" i="1" dirty="0">
                <a:solidFill>
                  <a:schemeClr val="bg1">
                    <a:lumMod val="50000"/>
                  </a:schemeClr>
                </a:solidFill>
              </a:rPr>
              <a:t>Фондация „ЛИБРе“</a:t>
            </a:r>
            <a:endParaRPr lang="fr-FR" sz="1000" i="1" dirty="0">
              <a:solidFill>
                <a:schemeClr val="bg1">
                  <a:lumMod val="50000"/>
                </a:schemeClr>
              </a:solidFill>
            </a:endParaRPr>
          </a:p>
        </p:txBody>
      </p:sp>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childTnLst>
                          </p:cTn>
                        </p:par>
                        <p:par>
                          <p:cTn id="8" fill="hold">
                            <p:stCondLst>
                              <p:cond delay="800"/>
                            </p:stCondLst>
                            <p:childTnLst>
                              <p:par>
                                <p:cTn id="9" presetID="4" presetClass="entr" presetSubtype="32" fill="hold" grpId="0" nodeType="afterEffect">
                                  <p:stCondLst>
                                    <p:cond delay="0"/>
                                  </p:stCondLst>
                                  <p:iterate>
                                    <p:tmAbs val="0"/>
                                  </p:iterate>
                                  <p:childTnLst>
                                    <p:set>
                                      <p:cBhvr>
                                        <p:cTn id="10" fill="hold"/>
                                        <p:tgtEl>
                                          <p:spTgt spid="9"/>
                                        </p:tgtEl>
                                        <p:attrNameLst>
                                          <p:attrName>style.visibility</p:attrName>
                                        </p:attrNameLst>
                                      </p:cBhvr>
                                      <p:to>
                                        <p:strVal val="visible"/>
                                      </p:to>
                                    </p:set>
                                    <p:animEffect transition="in" filter="box(out)">
                                      <p:cBhvr>
                                        <p:cTn id="11" dur="800"/>
                                        <p:tgtEl>
                                          <p:spTgt spid="9"/>
                                        </p:tgtEl>
                                      </p:cBhvr>
                                    </p:animEffect>
                                  </p:childTnLst>
                                </p:cTn>
                              </p:par>
                            </p:childTnLst>
                          </p:cTn>
                        </p:par>
                        <p:par>
                          <p:cTn id="12" fill="hold">
                            <p:stCondLst>
                              <p:cond delay="1600"/>
                            </p:stCondLst>
                            <p:childTnLst>
                              <p:par>
                                <p:cTn id="13" presetID="4" presetClass="entr" presetSubtype="32" fill="hold" grpId="0" nodeType="afterEffect">
                                  <p:stCondLst>
                                    <p:cond delay="0"/>
                                  </p:stCondLst>
                                  <p:iterate>
                                    <p:tmAbs val="0"/>
                                  </p:iterate>
                                  <p:childTnLst>
                                    <p:set>
                                      <p:cBhvr>
                                        <p:cTn id="14" fill="hold"/>
                                        <p:tgtEl>
                                          <p:spTgt spid="7"/>
                                        </p:tgtEl>
                                        <p:attrNameLst>
                                          <p:attrName>style.visibility</p:attrName>
                                        </p:attrNameLst>
                                      </p:cBhvr>
                                      <p:to>
                                        <p:strVal val="visible"/>
                                      </p:to>
                                    </p:set>
                                    <p:animEffect transition="in" filter="box(out)">
                                      <p:cBhvr>
                                        <p:cTn id="15" dur="800"/>
                                        <p:tgtEl>
                                          <p:spTgt spid="7"/>
                                        </p:tgtEl>
                                      </p:cBhvr>
                                    </p:animEffect>
                                  </p:childTnLst>
                                </p:cTn>
                              </p:par>
                            </p:childTnLst>
                          </p:cTn>
                        </p:par>
                        <p:par>
                          <p:cTn id="16" fill="hold">
                            <p:stCondLst>
                              <p:cond delay="2400"/>
                            </p:stCondLst>
                            <p:childTnLst>
                              <p:par>
                                <p:cTn id="17" presetID="4" presetClass="entr" presetSubtype="32" fill="hold" grpId="0" nodeType="afterEffect">
                                  <p:stCondLst>
                                    <p:cond delay="0"/>
                                  </p:stCondLst>
                                  <p:iterate>
                                    <p:tmAbs val="0"/>
                                  </p:iterate>
                                  <p:childTnLst>
                                    <p:set>
                                      <p:cBhvr>
                                        <p:cTn id="18" fill="hold"/>
                                        <p:tgtEl>
                                          <p:spTgt spid="10"/>
                                        </p:tgtEl>
                                        <p:attrNameLst>
                                          <p:attrName>style.visibility</p:attrName>
                                        </p:attrNameLst>
                                      </p:cBhvr>
                                      <p:to>
                                        <p:strVal val="visible"/>
                                      </p:to>
                                    </p:set>
                                    <p:animEffect transition="in" filter="box(out)">
                                      <p:cBhvr>
                                        <p:cTn id="19"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0" grpId="0" animBg="1" advAuto="0"/>
      <p:bldP spid="8" grpId="0" animBg="1" advAuto="0"/>
      <p:bldP spid="9"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318F78-A315-46C9-8B3F-2431B4397D31}" type="slidenum">
              <a:rPr lang="en-US" smtClean="0"/>
              <a:t>1</a:t>
            </a:fld>
            <a:endParaRPr lang="en-US" dirty="0"/>
          </a:p>
        </p:txBody>
      </p:sp>
      <p:sp>
        <p:nvSpPr>
          <p:cNvPr id="9" name="Текстово поле 8">
            <a:extLst>
              <a:ext uri="{FF2B5EF4-FFF2-40B4-BE49-F238E27FC236}">
                <a16:creationId xmlns:a16="http://schemas.microsoft.com/office/drawing/2014/main" id="{E700DDFE-E822-46A0-BA7A-69D095DF53A9}"/>
              </a:ext>
            </a:extLst>
          </p:cNvPr>
          <p:cNvSpPr txBox="1"/>
          <p:nvPr/>
        </p:nvSpPr>
        <p:spPr>
          <a:xfrm>
            <a:off x="3642626" y="5562600"/>
            <a:ext cx="1843774" cy="246221"/>
          </a:xfrm>
          <a:prstGeom prst="rect">
            <a:avLst/>
          </a:prstGeom>
          <a:noFill/>
        </p:spPr>
        <p:txBody>
          <a:bodyPr wrap="none" rtlCol="0">
            <a:spAutoFit/>
          </a:bodyPr>
          <a:lstStyle/>
          <a:p>
            <a:r>
              <a:rPr lang="bg-BG" sz="1000" i="1" dirty="0">
                <a:solidFill>
                  <a:schemeClr val="bg1">
                    <a:lumMod val="50000"/>
                  </a:schemeClr>
                </a:solidFill>
              </a:rPr>
              <a:t>Източник</a:t>
            </a:r>
            <a:r>
              <a:rPr lang="en-US" sz="1000" i="1" dirty="0">
                <a:solidFill>
                  <a:schemeClr val="bg1">
                    <a:lumMod val="50000"/>
                  </a:schemeClr>
                </a:solidFill>
              </a:rPr>
              <a:t>:</a:t>
            </a:r>
            <a:r>
              <a:rPr lang="fr-FR" sz="1000" i="1" dirty="0">
                <a:solidFill>
                  <a:schemeClr val="bg1">
                    <a:lumMod val="50000"/>
                  </a:schemeClr>
                </a:solidFill>
              </a:rPr>
              <a:t> </a:t>
            </a:r>
            <a:r>
              <a:rPr lang="bg-BG" sz="1000" i="1" dirty="0">
                <a:solidFill>
                  <a:schemeClr val="bg1">
                    <a:lumMod val="50000"/>
                  </a:schemeClr>
                </a:solidFill>
              </a:rPr>
              <a:t>Фондация „ЛИБРе“</a:t>
            </a:r>
            <a:endParaRPr lang="fr-FR" sz="1000" i="1" dirty="0">
              <a:solidFill>
                <a:schemeClr val="bg1">
                  <a:lumMod val="50000"/>
                </a:schemeClr>
              </a:solidFill>
            </a:endParaRPr>
          </a:p>
        </p:txBody>
      </p:sp>
      <p:sp>
        <p:nvSpPr>
          <p:cNvPr id="2" name="Текстово поле 1">
            <a:extLst>
              <a:ext uri="{FF2B5EF4-FFF2-40B4-BE49-F238E27FC236}">
                <a16:creationId xmlns:a16="http://schemas.microsoft.com/office/drawing/2014/main" id="{EB176B7A-9C69-4D30-A5FC-9F65E1F4A1EC}"/>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pic>
        <p:nvPicPr>
          <p:cNvPr id="7" name="Afbeelding 3">
            <a:extLst>
              <a:ext uri="{FF2B5EF4-FFF2-40B4-BE49-F238E27FC236}">
                <a16:creationId xmlns:a16="http://schemas.microsoft.com/office/drawing/2014/main" id="{7AE3BC24-DB74-42D8-8498-BEDB119A35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362"/>
          <a:stretch/>
        </p:blipFill>
        <p:spPr>
          <a:xfrm>
            <a:off x="2856482" y="2362200"/>
            <a:ext cx="3431036" cy="3180643"/>
          </a:xfrm>
          <a:prstGeom prst="rect">
            <a:avLst/>
          </a:prstGeom>
        </p:spPr>
      </p:pic>
      <p:sp>
        <p:nvSpPr>
          <p:cNvPr id="10" name="Tekstvak 4">
            <a:extLst>
              <a:ext uri="{FF2B5EF4-FFF2-40B4-BE49-F238E27FC236}">
                <a16:creationId xmlns:a16="http://schemas.microsoft.com/office/drawing/2014/main" id="{83891107-CAD8-4D5A-9C68-B81D59030856}"/>
              </a:ext>
            </a:extLst>
          </p:cNvPr>
          <p:cNvSpPr txBox="1"/>
          <p:nvPr/>
        </p:nvSpPr>
        <p:spPr>
          <a:xfrm>
            <a:off x="3352800" y="1900535"/>
            <a:ext cx="1447800" cy="461665"/>
          </a:xfrm>
          <a:prstGeom prst="rect">
            <a:avLst/>
          </a:prstGeom>
          <a:solidFill>
            <a:schemeClr val="bg1"/>
          </a:solidFill>
        </p:spPr>
        <p:txBody>
          <a:bodyPr wrap="square" rtlCol="0">
            <a:spAutoFit/>
          </a:bodyPr>
          <a:lstStyle/>
          <a:p>
            <a:pPr algn="ctr"/>
            <a:r>
              <a:rPr lang="bg-BG" sz="2400" i="1" dirty="0">
                <a:latin typeface="+mj-lt"/>
              </a:rPr>
              <a:t>Здравей</a:t>
            </a:r>
            <a:r>
              <a:rPr lang="nl-NL" sz="2400" i="1" dirty="0">
                <a:latin typeface="Californian FB" panose="0207040306080B030204" pitchFamily="18" charset="0"/>
              </a:rPr>
              <a:t>!</a:t>
            </a: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a:extLst>
              <a:ext uri="{FF2B5EF4-FFF2-40B4-BE49-F238E27FC236}">
                <a16:creationId xmlns:a16="http://schemas.microsoft.com/office/drawing/2014/main" id="{F5382242-EE7D-4FB6-8BEF-E99FC1E9216B}"/>
              </a:ext>
            </a:extLst>
          </p:cNvPr>
          <p:cNvGrpSpPr/>
          <p:nvPr/>
        </p:nvGrpSpPr>
        <p:grpSpPr>
          <a:xfrm>
            <a:off x="4090148" y="1728582"/>
            <a:ext cx="5053852" cy="5181600"/>
            <a:chOff x="38" y="0"/>
            <a:chExt cx="6955380" cy="6751880"/>
          </a:xfrm>
        </p:grpSpPr>
        <p:sp>
          <p:nvSpPr>
            <p:cNvPr id="10" name="Freeform 25">
              <a:extLst>
                <a:ext uri="{FF2B5EF4-FFF2-40B4-BE49-F238E27FC236}">
                  <a16:creationId xmlns:a16="http://schemas.microsoft.com/office/drawing/2014/main" id="{57AE60B6-CCA3-4DA9-B381-DAD2C2C9F3C4}"/>
                </a:ext>
              </a:extLst>
            </p:cNvPr>
            <p:cNvSpPr/>
            <p:nvPr/>
          </p:nvSpPr>
          <p:spPr>
            <a:xfrm>
              <a:off x="38" y="-1"/>
              <a:ext cx="6955382" cy="6748979"/>
            </a:xfrm>
            <a:custGeom>
              <a:avLst/>
              <a:gdLst/>
              <a:ahLst/>
              <a:cxnLst>
                <a:cxn ang="0">
                  <a:pos x="wd2" y="hd2"/>
                </a:cxn>
                <a:cxn ang="5400000">
                  <a:pos x="wd2" y="hd2"/>
                </a:cxn>
                <a:cxn ang="10800000">
                  <a:pos x="wd2" y="hd2"/>
                </a:cxn>
                <a:cxn ang="16200000">
                  <a:pos x="wd2" y="hd2"/>
                </a:cxn>
              </a:cxnLst>
              <a:rect l="0" t="0" r="r" b="b"/>
              <a:pathLst>
                <a:path w="21582" h="21600" extrusionOk="0">
                  <a:moveTo>
                    <a:pt x="3567" y="19052"/>
                  </a:moveTo>
                  <a:cubicBezTo>
                    <a:pt x="4133" y="19876"/>
                    <a:pt x="4777" y="20726"/>
                    <a:pt x="5499" y="21600"/>
                  </a:cubicBezTo>
                  <a:lnTo>
                    <a:pt x="21582" y="21600"/>
                  </a:lnTo>
                  <a:cubicBezTo>
                    <a:pt x="20234" y="20937"/>
                    <a:pt x="18971" y="20252"/>
                    <a:pt x="17793" y="19543"/>
                  </a:cubicBezTo>
                  <a:cubicBezTo>
                    <a:pt x="16615" y="18834"/>
                    <a:pt x="15524" y="18115"/>
                    <a:pt x="14521" y="17386"/>
                  </a:cubicBezTo>
                  <a:cubicBezTo>
                    <a:pt x="13568" y="16696"/>
                    <a:pt x="12709" y="16012"/>
                    <a:pt x="11942" y="15334"/>
                  </a:cubicBezTo>
                  <a:cubicBezTo>
                    <a:pt x="11264" y="14740"/>
                    <a:pt x="10616" y="14111"/>
                    <a:pt x="10002" y="13448"/>
                  </a:cubicBezTo>
                  <a:cubicBezTo>
                    <a:pt x="9099" y="12500"/>
                    <a:pt x="8317" y="11438"/>
                    <a:pt x="7675" y="10286"/>
                  </a:cubicBezTo>
                  <a:cubicBezTo>
                    <a:pt x="7264" y="9554"/>
                    <a:pt x="6980" y="8753"/>
                    <a:pt x="6837" y="7920"/>
                  </a:cubicBezTo>
                  <a:cubicBezTo>
                    <a:pt x="6744" y="7355"/>
                    <a:pt x="6777" y="6775"/>
                    <a:pt x="6932" y="6225"/>
                  </a:cubicBezTo>
                  <a:cubicBezTo>
                    <a:pt x="7063" y="5788"/>
                    <a:pt x="7287" y="5388"/>
                    <a:pt x="7587" y="5053"/>
                  </a:cubicBezTo>
                  <a:cubicBezTo>
                    <a:pt x="8201" y="4431"/>
                    <a:pt x="8974" y="4004"/>
                    <a:pt x="9815" y="3822"/>
                  </a:cubicBezTo>
                  <a:cubicBezTo>
                    <a:pt x="11671" y="3359"/>
                    <a:pt x="14056" y="3537"/>
                    <a:pt x="15561" y="2852"/>
                  </a:cubicBezTo>
                  <a:cubicBezTo>
                    <a:pt x="16151" y="2583"/>
                    <a:pt x="16495" y="2178"/>
                    <a:pt x="16481" y="1795"/>
                  </a:cubicBezTo>
                  <a:cubicBezTo>
                    <a:pt x="16468" y="1413"/>
                    <a:pt x="16140" y="992"/>
                    <a:pt x="15671" y="637"/>
                  </a:cubicBezTo>
                  <a:cubicBezTo>
                    <a:pt x="14905" y="468"/>
                    <a:pt x="14060" y="236"/>
                    <a:pt x="13108" y="0"/>
                  </a:cubicBezTo>
                  <a:cubicBezTo>
                    <a:pt x="13508" y="259"/>
                    <a:pt x="13782" y="547"/>
                    <a:pt x="13818" y="822"/>
                  </a:cubicBezTo>
                  <a:cubicBezTo>
                    <a:pt x="13854" y="1098"/>
                    <a:pt x="13593" y="1337"/>
                    <a:pt x="13182" y="1487"/>
                  </a:cubicBezTo>
                  <a:cubicBezTo>
                    <a:pt x="12525" y="1680"/>
                    <a:pt x="11843" y="1763"/>
                    <a:pt x="11161" y="1733"/>
                  </a:cubicBezTo>
                  <a:cubicBezTo>
                    <a:pt x="10121" y="1695"/>
                    <a:pt x="9079" y="1716"/>
                    <a:pt x="8041" y="1798"/>
                  </a:cubicBezTo>
                  <a:cubicBezTo>
                    <a:pt x="6868" y="1912"/>
                    <a:pt x="5717" y="2201"/>
                    <a:pt x="4625" y="2657"/>
                  </a:cubicBezTo>
                  <a:cubicBezTo>
                    <a:pt x="4038" y="2903"/>
                    <a:pt x="3478" y="3214"/>
                    <a:pt x="2956" y="3584"/>
                  </a:cubicBezTo>
                  <a:cubicBezTo>
                    <a:pt x="2384" y="3992"/>
                    <a:pt x="1874" y="4485"/>
                    <a:pt x="1440" y="5046"/>
                  </a:cubicBezTo>
                  <a:cubicBezTo>
                    <a:pt x="934" y="5710"/>
                    <a:pt x="553" y="6467"/>
                    <a:pt x="317" y="7276"/>
                  </a:cubicBezTo>
                  <a:cubicBezTo>
                    <a:pt x="173" y="7771"/>
                    <a:pt x="79" y="8279"/>
                    <a:pt x="34" y="8794"/>
                  </a:cubicBezTo>
                  <a:cubicBezTo>
                    <a:pt x="-18" y="9411"/>
                    <a:pt x="-10" y="10032"/>
                    <a:pt x="57" y="10647"/>
                  </a:cubicBezTo>
                  <a:cubicBezTo>
                    <a:pt x="143" y="11420"/>
                    <a:pt x="299" y="12183"/>
                    <a:pt x="522" y="12927"/>
                  </a:cubicBezTo>
                  <a:cubicBezTo>
                    <a:pt x="809" y="13883"/>
                    <a:pt x="1174" y="14813"/>
                    <a:pt x="1613" y="15707"/>
                  </a:cubicBezTo>
                  <a:cubicBezTo>
                    <a:pt x="2183" y="16870"/>
                    <a:pt x="2836" y="17989"/>
                    <a:pt x="3567" y="19052"/>
                  </a:cubicBezTo>
                  <a:close/>
                </a:path>
              </a:pathLst>
            </a:custGeom>
            <a:solidFill>
              <a:srgbClr val="0000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1" name="Freeform 26">
              <a:extLst>
                <a:ext uri="{FF2B5EF4-FFF2-40B4-BE49-F238E27FC236}">
                  <a16:creationId xmlns:a16="http://schemas.microsoft.com/office/drawing/2014/main" id="{B12C1461-8A73-4193-8DAD-68D03853A8DD}"/>
                </a:ext>
              </a:extLst>
            </p:cNvPr>
            <p:cNvSpPr/>
            <p:nvPr/>
          </p:nvSpPr>
          <p:spPr>
            <a:xfrm>
              <a:off x="245300" y="23160"/>
              <a:ext cx="4336903" cy="6723644"/>
            </a:xfrm>
            <a:custGeom>
              <a:avLst/>
              <a:gdLst/>
              <a:ahLst/>
              <a:cxnLst>
                <a:cxn ang="0">
                  <a:pos x="wd2" y="hd2"/>
                </a:cxn>
                <a:cxn ang="5400000">
                  <a:pos x="wd2" y="hd2"/>
                </a:cxn>
                <a:cxn ang="10800000">
                  <a:pos x="wd2" y="hd2"/>
                </a:cxn>
                <a:cxn ang="16200000">
                  <a:pos x="wd2" y="hd2"/>
                </a:cxn>
              </a:cxnLst>
              <a:rect l="0" t="0" r="r" b="b"/>
              <a:pathLst>
                <a:path w="21569" h="21600" extrusionOk="0">
                  <a:moveTo>
                    <a:pt x="1274" y="13150"/>
                  </a:moveTo>
                  <a:cubicBezTo>
                    <a:pt x="1848" y="14091"/>
                    <a:pt x="2536" y="15002"/>
                    <a:pt x="3334" y="15873"/>
                  </a:cubicBezTo>
                  <a:cubicBezTo>
                    <a:pt x="4360" y="17001"/>
                    <a:pt x="5509" y="18080"/>
                    <a:pt x="6772" y="19103"/>
                  </a:cubicBezTo>
                  <a:cubicBezTo>
                    <a:pt x="7768" y="19916"/>
                    <a:pt x="8891" y="20749"/>
                    <a:pt x="10141" y="21600"/>
                  </a:cubicBezTo>
                  <a:lnTo>
                    <a:pt x="10750" y="21600"/>
                  </a:lnTo>
                  <a:cubicBezTo>
                    <a:pt x="9482" y="20757"/>
                    <a:pt x="8340" y="19930"/>
                    <a:pt x="7322" y="19121"/>
                  </a:cubicBezTo>
                  <a:cubicBezTo>
                    <a:pt x="6034" y="18106"/>
                    <a:pt x="4857" y="17034"/>
                    <a:pt x="3802" y="15912"/>
                  </a:cubicBezTo>
                  <a:cubicBezTo>
                    <a:pt x="2983" y="15047"/>
                    <a:pt x="2274" y="14140"/>
                    <a:pt x="1681" y="13201"/>
                  </a:cubicBezTo>
                  <a:cubicBezTo>
                    <a:pt x="1217" y="12471"/>
                    <a:pt x="856" y="11717"/>
                    <a:pt x="601" y="10945"/>
                  </a:cubicBezTo>
                  <a:cubicBezTo>
                    <a:pt x="400" y="10334"/>
                    <a:pt x="292" y="9710"/>
                    <a:pt x="281" y="9085"/>
                  </a:cubicBezTo>
                  <a:cubicBezTo>
                    <a:pt x="274" y="8573"/>
                    <a:pt x="347" y="8062"/>
                    <a:pt x="500" y="7560"/>
                  </a:cubicBezTo>
                  <a:cubicBezTo>
                    <a:pt x="744" y="6751"/>
                    <a:pt x="1233" y="5981"/>
                    <a:pt x="1940" y="5295"/>
                  </a:cubicBezTo>
                  <a:cubicBezTo>
                    <a:pt x="2540" y="4723"/>
                    <a:pt x="3278" y="4218"/>
                    <a:pt x="4126" y="3797"/>
                  </a:cubicBezTo>
                  <a:cubicBezTo>
                    <a:pt x="4904" y="3412"/>
                    <a:pt x="5750" y="3086"/>
                    <a:pt x="6646" y="2828"/>
                  </a:cubicBezTo>
                  <a:cubicBezTo>
                    <a:pt x="8323" y="2352"/>
                    <a:pt x="10105" y="2047"/>
                    <a:pt x="11927" y="1925"/>
                  </a:cubicBezTo>
                  <a:cubicBezTo>
                    <a:pt x="13604" y="1840"/>
                    <a:pt x="15287" y="1824"/>
                    <a:pt x="16967" y="1879"/>
                  </a:cubicBezTo>
                  <a:cubicBezTo>
                    <a:pt x="18138" y="1915"/>
                    <a:pt x="19310" y="1823"/>
                    <a:pt x="20434" y="1609"/>
                  </a:cubicBezTo>
                  <a:cubicBezTo>
                    <a:pt x="21154" y="1446"/>
                    <a:pt x="21593" y="1165"/>
                    <a:pt x="21568" y="893"/>
                  </a:cubicBezTo>
                  <a:cubicBezTo>
                    <a:pt x="21543" y="621"/>
                    <a:pt x="21085" y="295"/>
                    <a:pt x="20434" y="19"/>
                  </a:cubicBezTo>
                  <a:lnTo>
                    <a:pt x="20311" y="0"/>
                  </a:lnTo>
                  <a:cubicBezTo>
                    <a:pt x="20963" y="272"/>
                    <a:pt x="21413" y="574"/>
                    <a:pt x="21445" y="865"/>
                  </a:cubicBezTo>
                  <a:cubicBezTo>
                    <a:pt x="21478" y="1156"/>
                    <a:pt x="21039" y="1409"/>
                    <a:pt x="20337" y="1563"/>
                  </a:cubicBezTo>
                  <a:cubicBezTo>
                    <a:pt x="19226" y="1772"/>
                    <a:pt x="18069" y="1861"/>
                    <a:pt x="16913" y="1825"/>
                  </a:cubicBezTo>
                  <a:cubicBezTo>
                    <a:pt x="15233" y="1774"/>
                    <a:pt x="13550" y="1791"/>
                    <a:pt x="11873" y="1877"/>
                  </a:cubicBezTo>
                  <a:cubicBezTo>
                    <a:pt x="10045" y="2003"/>
                    <a:pt x="8257" y="2310"/>
                    <a:pt x="6574" y="2788"/>
                  </a:cubicBezTo>
                  <a:cubicBezTo>
                    <a:pt x="5666" y="3045"/>
                    <a:pt x="4808" y="3370"/>
                    <a:pt x="4018" y="3755"/>
                  </a:cubicBezTo>
                  <a:cubicBezTo>
                    <a:pt x="3158" y="4175"/>
                    <a:pt x="2405" y="4677"/>
                    <a:pt x="1786" y="5246"/>
                  </a:cubicBezTo>
                  <a:cubicBezTo>
                    <a:pt x="1055" y="5928"/>
                    <a:pt x="538" y="6696"/>
                    <a:pt x="266" y="7506"/>
                  </a:cubicBezTo>
                  <a:cubicBezTo>
                    <a:pt x="97" y="8007"/>
                    <a:pt x="8" y="8517"/>
                    <a:pt x="0" y="9029"/>
                  </a:cubicBezTo>
                  <a:cubicBezTo>
                    <a:pt x="-7" y="9653"/>
                    <a:pt x="81" y="10277"/>
                    <a:pt x="263" y="10890"/>
                  </a:cubicBezTo>
                  <a:cubicBezTo>
                    <a:pt x="493" y="11661"/>
                    <a:pt x="832" y="12418"/>
                    <a:pt x="1274" y="13150"/>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2" name="Freeform 27">
              <a:extLst>
                <a:ext uri="{FF2B5EF4-FFF2-40B4-BE49-F238E27FC236}">
                  <a16:creationId xmlns:a16="http://schemas.microsoft.com/office/drawing/2014/main" id="{441AA605-F695-4817-ABB9-CB903B1DC0CD}"/>
                </a:ext>
              </a:extLst>
            </p:cNvPr>
            <p:cNvSpPr/>
            <p:nvPr/>
          </p:nvSpPr>
          <p:spPr>
            <a:xfrm>
              <a:off x="1831398" y="173716"/>
              <a:ext cx="4332877" cy="6574538"/>
            </a:xfrm>
            <a:custGeom>
              <a:avLst/>
              <a:gdLst/>
              <a:ahLst/>
              <a:cxnLst>
                <a:cxn ang="0">
                  <a:pos x="wd2" y="hd2"/>
                </a:cxn>
                <a:cxn ang="5400000">
                  <a:pos x="wd2" y="hd2"/>
                </a:cxn>
                <a:cxn ang="10800000">
                  <a:pos x="wd2" y="hd2"/>
                </a:cxn>
                <a:cxn ang="16200000">
                  <a:pos x="wd2" y="hd2"/>
                </a:cxn>
              </a:cxnLst>
              <a:rect l="0" t="0" r="r" b="b"/>
              <a:pathLst>
                <a:path w="21596" h="21600" extrusionOk="0">
                  <a:moveTo>
                    <a:pt x="3860" y="12768"/>
                  </a:moveTo>
                  <a:cubicBezTo>
                    <a:pt x="4732" y="13481"/>
                    <a:pt x="5664" y="14160"/>
                    <a:pt x="6653" y="14803"/>
                  </a:cubicBezTo>
                  <a:cubicBezTo>
                    <a:pt x="7881" y="15603"/>
                    <a:pt x="9171" y="16360"/>
                    <a:pt x="10516" y="17072"/>
                  </a:cubicBezTo>
                  <a:cubicBezTo>
                    <a:pt x="12039" y="17881"/>
                    <a:pt x="13731" y="18699"/>
                    <a:pt x="15603" y="19514"/>
                  </a:cubicBezTo>
                  <a:cubicBezTo>
                    <a:pt x="17220" y="20218"/>
                    <a:pt x="18960" y="20914"/>
                    <a:pt x="20824" y="21600"/>
                  </a:cubicBezTo>
                  <a:lnTo>
                    <a:pt x="21596" y="21600"/>
                  </a:lnTo>
                  <a:cubicBezTo>
                    <a:pt x="19695" y="20917"/>
                    <a:pt x="17909" y="20221"/>
                    <a:pt x="16253" y="19514"/>
                  </a:cubicBezTo>
                  <a:cubicBezTo>
                    <a:pt x="14377" y="18712"/>
                    <a:pt x="12670" y="17911"/>
                    <a:pt x="11133" y="17110"/>
                  </a:cubicBezTo>
                  <a:cubicBezTo>
                    <a:pt x="9772" y="16407"/>
                    <a:pt x="8466" y="15660"/>
                    <a:pt x="7219" y="14870"/>
                  </a:cubicBezTo>
                  <a:cubicBezTo>
                    <a:pt x="6212" y="14232"/>
                    <a:pt x="5261" y="13557"/>
                    <a:pt x="4369" y="12849"/>
                  </a:cubicBezTo>
                  <a:cubicBezTo>
                    <a:pt x="3073" y="11844"/>
                    <a:pt x="1999" y="10723"/>
                    <a:pt x="1180" y="9519"/>
                  </a:cubicBezTo>
                  <a:cubicBezTo>
                    <a:pt x="655" y="8753"/>
                    <a:pt x="357" y="7929"/>
                    <a:pt x="299" y="7089"/>
                  </a:cubicBezTo>
                  <a:cubicBezTo>
                    <a:pt x="271" y="6499"/>
                    <a:pt x="444" y="5912"/>
                    <a:pt x="804" y="5372"/>
                  </a:cubicBezTo>
                  <a:cubicBezTo>
                    <a:pt x="1117" y="4927"/>
                    <a:pt x="1564" y="4529"/>
                    <a:pt x="2118" y="4202"/>
                  </a:cubicBezTo>
                  <a:cubicBezTo>
                    <a:pt x="3224" y="3594"/>
                    <a:pt x="4550" y="3185"/>
                    <a:pt x="5967" y="3013"/>
                  </a:cubicBezTo>
                  <a:cubicBezTo>
                    <a:pt x="9012" y="2585"/>
                    <a:pt x="12851" y="2854"/>
                    <a:pt x="15315" y="2193"/>
                  </a:cubicBezTo>
                  <a:cubicBezTo>
                    <a:pt x="16264" y="1938"/>
                    <a:pt x="16834" y="1541"/>
                    <a:pt x="16830" y="1165"/>
                  </a:cubicBezTo>
                  <a:cubicBezTo>
                    <a:pt x="16826" y="790"/>
                    <a:pt x="16321" y="371"/>
                    <a:pt x="15589" y="14"/>
                  </a:cubicBezTo>
                  <a:lnTo>
                    <a:pt x="15495" y="0"/>
                  </a:lnTo>
                  <a:cubicBezTo>
                    <a:pt x="16217" y="352"/>
                    <a:pt x="16722" y="751"/>
                    <a:pt x="16722" y="1141"/>
                  </a:cubicBezTo>
                  <a:cubicBezTo>
                    <a:pt x="16722" y="1531"/>
                    <a:pt x="16155" y="1907"/>
                    <a:pt x="15203" y="2159"/>
                  </a:cubicBezTo>
                  <a:cubicBezTo>
                    <a:pt x="14067" y="2461"/>
                    <a:pt x="12472" y="2604"/>
                    <a:pt x="10747" y="2666"/>
                  </a:cubicBezTo>
                  <a:cubicBezTo>
                    <a:pt x="9023" y="2728"/>
                    <a:pt x="7334" y="2742"/>
                    <a:pt x="5844" y="2944"/>
                  </a:cubicBezTo>
                  <a:cubicBezTo>
                    <a:pt x="4412" y="3118"/>
                    <a:pt x="3070" y="3527"/>
                    <a:pt x="1941" y="4133"/>
                  </a:cubicBezTo>
                  <a:cubicBezTo>
                    <a:pt x="1373" y="4458"/>
                    <a:pt x="909" y="4854"/>
                    <a:pt x="577" y="5298"/>
                  </a:cubicBezTo>
                  <a:cubicBezTo>
                    <a:pt x="193" y="5833"/>
                    <a:pt x="-4" y="6417"/>
                    <a:pt x="0" y="7008"/>
                  </a:cubicBezTo>
                  <a:cubicBezTo>
                    <a:pt x="23" y="7844"/>
                    <a:pt x="290" y="8669"/>
                    <a:pt x="786" y="9439"/>
                  </a:cubicBezTo>
                  <a:cubicBezTo>
                    <a:pt x="1565" y="10639"/>
                    <a:pt x="2600" y="11760"/>
                    <a:pt x="3860" y="12768"/>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3" name="Freeform 28">
              <a:extLst>
                <a:ext uri="{FF2B5EF4-FFF2-40B4-BE49-F238E27FC236}">
                  <a16:creationId xmlns:a16="http://schemas.microsoft.com/office/drawing/2014/main" id="{8969488F-C255-449C-A89E-60432021BBFD}"/>
                </a:ext>
              </a:extLst>
            </p:cNvPr>
            <p:cNvSpPr/>
            <p:nvPr/>
          </p:nvSpPr>
          <p:spPr>
            <a:xfrm>
              <a:off x="994066" y="102786"/>
              <a:ext cx="3925959" cy="6649095"/>
            </a:xfrm>
            <a:custGeom>
              <a:avLst/>
              <a:gdLst/>
              <a:ahLst/>
              <a:cxnLst>
                <a:cxn ang="0">
                  <a:pos x="wd2" y="hd2"/>
                </a:cxn>
                <a:cxn ang="5400000">
                  <a:pos x="wd2" y="hd2"/>
                </a:cxn>
                <a:cxn ang="10800000">
                  <a:pos x="wd2" y="hd2"/>
                </a:cxn>
                <a:cxn ang="16200000">
                  <a:pos x="wd2" y="hd2"/>
                </a:cxn>
              </a:cxnLst>
              <a:rect l="0" t="0" r="r" b="b"/>
              <a:pathLst>
                <a:path w="21525" h="21600" extrusionOk="0">
                  <a:moveTo>
                    <a:pt x="443" y="9836"/>
                  </a:moveTo>
                  <a:cubicBezTo>
                    <a:pt x="722" y="10470"/>
                    <a:pt x="1094" y="11089"/>
                    <a:pt x="1555" y="11684"/>
                  </a:cubicBezTo>
                  <a:cubicBezTo>
                    <a:pt x="2146" y="12448"/>
                    <a:pt x="2836" y="13184"/>
                    <a:pt x="3618" y="13885"/>
                  </a:cubicBezTo>
                  <a:cubicBezTo>
                    <a:pt x="4612" y="14776"/>
                    <a:pt x="5703" y="15628"/>
                    <a:pt x="6885" y="16434"/>
                  </a:cubicBezTo>
                  <a:cubicBezTo>
                    <a:pt x="8385" y="17457"/>
                    <a:pt x="9984" y="18427"/>
                    <a:pt x="11675" y="19340"/>
                  </a:cubicBezTo>
                  <a:cubicBezTo>
                    <a:pt x="13051" y="20085"/>
                    <a:pt x="14559" y="20838"/>
                    <a:pt x="16199" y="21600"/>
                  </a:cubicBezTo>
                  <a:lnTo>
                    <a:pt x="17973" y="21600"/>
                  </a:lnTo>
                  <a:cubicBezTo>
                    <a:pt x="16288" y="20846"/>
                    <a:pt x="14731" y="20105"/>
                    <a:pt x="13302" y="19376"/>
                  </a:cubicBezTo>
                  <a:cubicBezTo>
                    <a:pt x="11561" y="18492"/>
                    <a:pt x="9908" y="17550"/>
                    <a:pt x="8349" y="16554"/>
                  </a:cubicBezTo>
                  <a:cubicBezTo>
                    <a:pt x="7112" y="15762"/>
                    <a:pt x="5961" y="14925"/>
                    <a:pt x="4900" y="14047"/>
                  </a:cubicBezTo>
                  <a:cubicBezTo>
                    <a:pt x="4071" y="13358"/>
                    <a:pt x="3327" y="12634"/>
                    <a:pt x="2674" y="11882"/>
                  </a:cubicBezTo>
                  <a:cubicBezTo>
                    <a:pt x="2160" y="11290"/>
                    <a:pt x="1731" y="10674"/>
                    <a:pt x="1392" y="10040"/>
                  </a:cubicBezTo>
                  <a:cubicBezTo>
                    <a:pt x="1118" y="9532"/>
                    <a:pt x="929" y="9008"/>
                    <a:pt x="828" y="8477"/>
                  </a:cubicBezTo>
                  <a:cubicBezTo>
                    <a:pt x="657" y="7688"/>
                    <a:pt x="770" y="6887"/>
                    <a:pt x="1158" y="6125"/>
                  </a:cubicBezTo>
                  <a:cubicBezTo>
                    <a:pt x="1479" y="5534"/>
                    <a:pt x="1995" y="4986"/>
                    <a:pt x="2678" y="4515"/>
                  </a:cubicBezTo>
                  <a:cubicBezTo>
                    <a:pt x="3292" y="4095"/>
                    <a:pt x="4012" y="3734"/>
                    <a:pt x="4813" y="3445"/>
                  </a:cubicBezTo>
                  <a:cubicBezTo>
                    <a:pt x="6357" y="2907"/>
                    <a:pt x="8064" y="2553"/>
                    <a:pt x="9837" y="2403"/>
                  </a:cubicBezTo>
                  <a:cubicBezTo>
                    <a:pt x="11580" y="2243"/>
                    <a:pt x="13409" y="2295"/>
                    <a:pt x="15310" y="2297"/>
                  </a:cubicBezTo>
                  <a:cubicBezTo>
                    <a:pt x="16883" y="2329"/>
                    <a:pt x="18455" y="2208"/>
                    <a:pt x="19961" y="1938"/>
                  </a:cubicBezTo>
                  <a:cubicBezTo>
                    <a:pt x="20922" y="1731"/>
                    <a:pt x="21521" y="1390"/>
                    <a:pt x="21525" y="1063"/>
                  </a:cubicBezTo>
                  <a:cubicBezTo>
                    <a:pt x="21529" y="736"/>
                    <a:pt x="21017" y="357"/>
                    <a:pt x="20263" y="42"/>
                  </a:cubicBezTo>
                  <a:lnTo>
                    <a:pt x="19973" y="0"/>
                  </a:lnTo>
                  <a:cubicBezTo>
                    <a:pt x="20719" y="313"/>
                    <a:pt x="21231" y="663"/>
                    <a:pt x="21227" y="997"/>
                  </a:cubicBezTo>
                  <a:cubicBezTo>
                    <a:pt x="21223" y="1331"/>
                    <a:pt x="20644" y="1646"/>
                    <a:pt x="19707" y="1846"/>
                  </a:cubicBezTo>
                  <a:cubicBezTo>
                    <a:pt x="18238" y="2109"/>
                    <a:pt x="16705" y="2225"/>
                    <a:pt x="15171" y="2189"/>
                  </a:cubicBezTo>
                  <a:cubicBezTo>
                    <a:pt x="13282" y="2189"/>
                    <a:pt x="11449" y="2119"/>
                    <a:pt x="9679" y="2271"/>
                  </a:cubicBezTo>
                  <a:cubicBezTo>
                    <a:pt x="7866" y="2416"/>
                    <a:pt x="6116" y="2762"/>
                    <a:pt x="4519" y="3290"/>
                  </a:cubicBezTo>
                  <a:cubicBezTo>
                    <a:pt x="3687" y="3573"/>
                    <a:pt x="2930" y="3928"/>
                    <a:pt x="2273" y="4343"/>
                  </a:cubicBezTo>
                  <a:cubicBezTo>
                    <a:pt x="1544" y="4805"/>
                    <a:pt x="973" y="5347"/>
                    <a:pt x="590" y="5937"/>
                  </a:cubicBezTo>
                  <a:cubicBezTo>
                    <a:pt x="122" y="6689"/>
                    <a:pt x="-71" y="7490"/>
                    <a:pt x="23" y="8289"/>
                  </a:cubicBezTo>
                  <a:cubicBezTo>
                    <a:pt x="78" y="8811"/>
                    <a:pt x="219" y="9329"/>
                    <a:pt x="443" y="9836"/>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14" name="Group">
            <a:extLst>
              <a:ext uri="{FF2B5EF4-FFF2-40B4-BE49-F238E27FC236}">
                <a16:creationId xmlns:a16="http://schemas.microsoft.com/office/drawing/2014/main" id="{06478FCC-627D-490A-ADFD-F0E876F8B2CB}"/>
              </a:ext>
            </a:extLst>
          </p:cNvPr>
          <p:cNvGrpSpPr/>
          <p:nvPr/>
        </p:nvGrpSpPr>
        <p:grpSpPr>
          <a:xfrm>
            <a:off x="2864462" y="3284746"/>
            <a:ext cx="1728558" cy="1270502"/>
            <a:chOff x="-1" y="-2"/>
            <a:chExt cx="2378933" cy="1655527"/>
          </a:xfrm>
        </p:grpSpPr>
        <p:pic>
          <p:nvPicPr>
            <p:cNvPr id="15" name="TinyPPT_8.png" descr="TinyPPT_8.png">
              <a:extLst>
                <a:ext uri="{FF2B5EF4-FFF2-40B4-BE49-F238E27FC236}">
                  <a16:creationId xmlns:a16="http://schemas.microsoft.com/office/drawing/2014/main" id="{314CE9B0-9ED5-40CE-92E1-4A1E2235163D}"/>
                </a:ext>
              </a:extLst>
            </p:cNvPr>
            <p:cNvPicPr>
              <a:picLocks noChangeAspect="1"/>
            </p:cNvPicPr>
            <p:nvPr/>
          </p:nvPicPr>
          <p:blipFill>
            <a:blip r:embed="rId3">
              <a:alphaModFix amt="85611"/>
            </a:blip>
            <a:stretch>
              <a:fillRect/>
            </a:stretch>
          </p:blipFill>
          <p:spPr>
            <a:xfrm>
              <a:off x="244889" y="1487054"/>
              <a:ext cx="2134043" cy="168471"/>
            </a:xfrm>
            <a:prstGeom prst="rect">
              <a:avLst/>
            </a:prstGeom>
            <a:ln w="12700" cap="flat">
              <a:noFill/>
              <a:miter lim="400000"/>
            </a:ln>
            <a:effectLst/>
          </p:spPr>
        </p:pic>
        <p:sp>
          <p:nvSpPr>
            <p:cNvPr id="16" name="Teardrop 3">
              <a:extLst>
                <a:ext uri="{FF2B5EF4-FFF2-40B4-BE49-F238E27FC236}">
                  <a16:creationId xmlns:a16="http://schemas.microsoft.com/office/drawing/2014/main" id="{DBA9A195-1D51-4B46-BF17-7FC2EC389C2B}"/>
                </a:ext>
              </a:extLst>
            </p:cNvPr>
            <p:cNvSpPr/>
            <p:nvPr/>
          </p:nvSpPr>
          <p:spPr>
            <a:xfrm rot="10800000" flipH="1">
              <a:off x="-1" y="-2"/>
              <a:ext cx="1569490" cy="15694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6">
                <a:lumMod val="75000"/>
              </a:schemeClr>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7" name="Oval 9">
              <a:extLst>
                <a:ext uri="{FF2B5EF4-FFF2-40B4-BE49-F238E27FC236}">
                  <a16:creationId xmlns:a16="http://schemas.microsoft.com/office/drawing/2014/main" id="{A917E8EE-0B93-4FA0-A061-5E40E021F757}"/>
                </a:ext>
              </a:extLst>
            </p:cNvPr>
            <p:cNvSpPr/>
            <p:nvPr/>
          </p:nvSpPr>
          <p:spPr>
            <a:xfrm>
              <a:off x="203968" y="212846"/>
              <a:ext cx="1094346" cy="1094345"/>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18" name="Group">
            <a:extLst>
              <a:ext uri="{FF2B5EF4-FFF2-40B4-BE49-F238E27FC236}">
                <a16:creationId xmlns:a16="http://schemas.microsoft.com/office/drawing/2014/main" id="{060EB849-28AC-4C0B-8E69-E3EA014AF5AF}"/>
              </a:ext>
            </a:extLst>
          </p:cNvPr>
          <p:cNvGrpSpPr/>
          <p:nvPr/>
        </p:nvGrpSpPr>
        <p:grpSpPr>
          <a:xfrm>
            <a:off x="3275688" y="2251217"/>
            <a:ext cx="1368993" cy="963486"/>
            <a:chOff x="-1" y="-1"/>
            <a:chExt cx="1825322" cy="1284647"/>
          </a:xfrm>
        </p:grpSpPr>
        <p:pic>
          <p:nvPicPr>
            <p:cNvPr id="19" name="TinyPPT_8.png" descr="TinyPPT_8.png">
              <a:extLst>
                <a:ext uri="{FF2B5EF4-FFF2-40B4-BE49-F238E27FC236}">
                  <a16:creationId xmlns:a16="http://schemas.microsoft.com/office/drawing/2014/main" id="{8F76BDE8-B0FF-4EF4-AC4B-C9BD3D55F414}"/>
                </a:ext>
              </a:extLst>
            </p:cNvPr>
            <p:cNvPicPr>
              <a:picLocks noChangeAspect="1"/>
            </p:cNvPicPr>
            <p:nvPr/>
          </p:nvPicPr>
          <p:blipFill>
            <a:blip r:embed="rId3">
              <a:alphaModFix amt="85611"/>
            </a:blip>
            <a:stretch>
              <a:fillRect/>
            </a:stretch>
          </p:blipFill>
          <p:spPr>
            <a:xfrm>
              <a:off x="101956" y="1131719"/>
              <a:ext cx="1723365" cy="152927"/>
            </a:xfrm>
            <a:prstGeom prst="rect">
              <a:avLst/>
            </a:prstGeom>
            <a:ln w="12700" cap="flat">
              <a:noFill/>
              <a:miter lim="400000"/>
            </a:ln>
            <a:effectLst/>
          </p:spPr>
        </p:pic>
        <p:sp>
          <p:nvSpPr>
            <p:cNvPr id="20" name="Teardrop 17">
              <a:extLst>
                <a:ext uri="{FF2B5EF4-FFF2-40B4-BE49-F238E27FC236}">
                  <a16:creationId xmlns:a16="http://schemas.microsoft.com/office/drawing/2014/main" id="{2B369532-D97F-431E-9E24-381A8B2D2ABF}"/>
                </a:ext>
              </a:extLst>
            </p:cNvPr>
            <p:cNvSpPr/>
            <p:nvPr/>
          </p:nvSpPr>
          <p:spPr>
            <a:xfrm rot="10800000" flipH="1">
              <a:off x="-2" y="-2"/>
              <a:ext cx="1206620" cy="12066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21" name="Oval 18">
              <a:extLst>
                <a:ext uri="{FF2B5EF4-FFF2-40B4-BE49-F238E27FC236}">
                  <a16:creationId xmlns:a16="http://schemas.microsoft.com/office/drawing/2014/main" id="{C82CD8DB-39EE-4FE4-9F3D-FCCC8563530F}"/>
                </a:ext>
              </a:extLst>
            </p:cNvPr>
            <p:cNvSpPr/>
            <p:nvPr/>
          </p:nvSpPr>
          <p:spPr>
            <a:xfrm>
              <a:off x="185895" y="152874"/>
              <a:ext cx="841331" cy="841331"/>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22" name="Group">
            <a:extLst>
              <a:ext uri="{FF2B5EF4-FFF2-40B4-BE49-F238E27FC236}">
                <a16:creationId xmlns:a16="http://schemas.microsoft.com/office/drawing/2014/main" id="{F7105717-1FC1-485A-86B3-69284601B044}"/>
              </a:ext>
            </a:extLst>
          </p:cNvPr>
          <p:cNvGrpSpPr/>
          <p:nvPr/>
        </p:nvGrpSpPr>
        <p:grpSpPr>
          <a:xfrm>
            <a:off x="5355665" y="2429537"/>
            <a:ext cx="1507541" cy="1148386"/>
            <a:chOff x="0" y="0"/>
            <a:chExt cx="2074757" cy="1496400"/>
          </a:xfrm>
        </p:grpSpPr>
        <p:pic>
          <p:nvPicPr>
            <p:cNvPr id="23" name="TinyPPT_8.png" descr="TinyPPT_8.png">
              <a:extLst>
                <a:ext uri="{FF2B5EF4-FFF2-40B4-BE49-F238E27FC236}">
                  <a16:creationId xmlns:a16="http://schemas.microsoft.com/office/drawing/2014/main" id="{DB5F9156-04A9-4D27-9DDB-638D95D85E3A}"/>
                </a:ext>
              </a:extLst>
            </p:cNvPr>
            <p:cNvPicPr>
              <a:picLocks noChangeAspect="1"/>
            </p:cNvPicPr>
            <p:nvPr/>
          </p:nvPicPr>
          <p:blipFill>
            <a:blip r:embed="rId3">
              <a:alphaModFix amt="85611"/>
            </a:blip>
            <a:stretch>
              <a:fillRect/>
            </a:stretch>
          </p:blipFill>
          <p:spPr>
            <a:xfrm>
              <a:off x="-1" y="1343761"/>
              <a:ext cx="1893453" cy="152640"/>
            </a:xfrm>
            <a:prstGeom prst="rect">
              <a:avLst/>
            </a:prstGeom>
            <a:ln w="12700" cap="flat">
              <a:noFill/>
              <a:miter lim="400000"/>
            </a:ln>
            <a:effectLst/>
          </p:spPr>
        </p:pic>
        <p:sp>
          <p:nvSpPr>
            <p:cNvPr id="24" name="Teardrop 22">
              <a:extLst>
                <a:ext uri="{FF2B5EF4-FFF2-40B4-BE49-F238E27FC236}">
                  <a16:creationId xmlns:a16="http://schemas.microsoft.com/office/drawing/2014/main" id="{4DB7B785-39D6-475D-B403-0FA5DF9E343E}"/>
                </a:ext>
              </a:extLst>
            </p:cNvPr>
            <p:cNvSpPr/>
            <p:nvPr/>
          </p:nvSpPr>
          <p:spPr>
            <a:xfrm rot="10800000">
              <a:off x="663084" y="0"/>
              <a:ext cx="1411673" cy="14116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B0F0"/>
            </a:solidFill>
            <a:ln w="12700" cap="flat">
              <a:solidFill>
                <a:srgbClr val="00B0F0"/>
              </a:solid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25" name="Oval 23">
              <a:extLst>
                <a:ext uri="{FF2B5EF4-FFF2-40B4-BE49-F238E27FC236}">
                  <a16:creationId xmlns:a16="http://schemas.microsoft.com/office/drawing/2014/main" id="{06FFB47D-244E-4041-AA14-647A44B4DA50}"/>
                </a:ext>
              </a:extLst>
            </p:cNvPr>
            <p:cNvSpPr/>
            <p:nvPr/>
          </p:nvSpPr>
          <p:spPr>
            <a:xfrm flipH="1">
              <a:off x="883526" y="186687"/>
              <a:ext cx="984307" cy="984307"/>
            </a:xfrm>
            <a:prstGeom prst="ellipse">
              <a:avLst/>
            </a:prstGeom>
            <a:gradFill flip="none" rotWithShape="1">
              <a:gsLst>
                <a:gs pos="40">
                  <a:srgbClr val="CDD5D8"/>
                </a:gs>
                <a:gs pos="28388">
                  <a:srgbClr val="E6EAEB"/>
                </a:gs>
                <a:gs pos="68746">
                  <a:srgbClr val="FFFFFF"/>
                </a:gs>
              </a:gsLst>
              <a:lin ang="1870387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26" name="Group">
            <a:extLst>
              <a:ext uri="{FF2B5EF4-FFF2-40B4-BE49-F238E27FC236}">
                <a16:creationId xmlns:a16="http://schemas.microsoft.com/office/drawing/2014/main" id="{D0ACF2E8-1A26-40F0-953D-BB259D2E2448}"/>
              </a:ext>
            </a:extLst>
          </p:cNvPr>
          <p:cNvGrpSpPr/>
          <p:nvPr/>
        </p:nvGrpSpPr>
        <p:grpSpPr>
          <a:xfrm>
            <a:off x="5783264" y="3889685"/>
            <a:ext cx="1891265" cy="1398894"/>
            <a:chOff x="0" y="-1"/>
            <a:chExt cx="2602856" cy="1822826"/>
          </a:xfrm>
        </p:grpSpPr>
        <p:pic>
          <p:nvPicPr>
            <p:cNvPr id="27" name="TinyPPT_8.png" descr="TinyPPT_8.png">
              <a:extLst>
                <a:ext uri="{FF2B5EF4-FFF2-40B4-BE49-F238E27FC236}">
                  <a16:creationId xmlns:a16="http://schemas.microsoft.com/office/drawing/2014/main" id="{5BCF0BF3-0347-4C68-8937-BC123095C5C0}"/>
                </a:ext>
              </a:extLst>
            </p:cNvPr>
            <p:cNvPicPr>
              <a:picLocks noChangeAspect="1"/>
            </p:cNvPicPr>
            <p:nvPr/>
          </p:nvPicPr>
          <p:blipFill>
            <a:blip r:embed="rId3">
              <a:alphaModFix amt="85611"/>
            </a:blip>
            <a:stretch>
              <a:fillRect/>
            </a:stretch>
          </p:blipFill>
          <p:spPr>
            <a:xfrm>
              <a:off x="0" y="1654554"/>
              <a:ext cx="2465522" cy="168271"/>
            </a:xfrm>
            <a:prstGeom prst="rect">
              <a:avLst/>
            </a:prstGeom>
            <a:ln w="12700" cap="flat">
              <a:noFill/>
              <a:miter lim="400000"/>
            </a:ln>
            <a:effectLst/>
          </p:spPr>
        </p:pic>
        <p:sp>
          <p:nvSpPr>
            <p:cNvPr id="28" name="Teardrop 25">
              <a:extLst>
                <a:ext uri="{FF2B5EF4-FFF2-40B4-BE49-F238E27FC236}">
                  <a16:creationId xmlns:a16="http://schemas.microsoft.com/office/drawing/2014/main" id="{E119B44C-0ABB-4402-9B4F-1C45C0DBCAFB}"/>
                </a:ext>
              </a:extLst>
            </p:cNvPr>
            <p:cNvSpPr/>
            <p:nvPr/>
          </p:nvSpPr>
          <p:spPr>
            <a:xfrm rot="10800000">
              <a:off x="879324" y="-1"/>
              <a:ext cx="1723532" cy="1723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CC3399"/>
            </a:solidFill>
            <a:ln w="12700" cap="flat">
              <a:noFill/>
              <a:miter lim="400000"/>
            </a:ln>
            <a:effectLst/>
          </p:spPr>
          <p:txBody>
            <a:bodyPr wrap="square" lIns="34289" tIns="34289" rIns="34289" bIns="34289" numCol="1" anchor="ctr">
              <a:noAutofit/>
            </a:bodyPr>
            <a:lstStyle/>
            <a:p>
              <a:endParaRPr sz="1350"/>
            </a:p>
          </p:txBody>
        </p:sp>
        <p:sp>
          <p:nvSpPr>
            <p:cNvPr id="29" name="Oval 26">
              <a:extLst>
                <a:ext uri="{FF2B5EF4-FFF2-40B4-BE49-F238E27FC236}">
                  <a16:creationId xmlns:a16="http://schemas.microsoft.com/office/drawing/2014/main" id="{9E9927FC-91AA-4A00-AB92-C65DC4D812BD}"/>
                </a:ext>
              </a:extLst>
            </p:cNvPr>
            <p:cNvSpPr/>
            <p:nvPr/>
          </p:nvSpPr>
          <p:spPr>
            <a:xfrm flipH="1">
              <a:off x="1117937" y="254708"/>
              <a:ext cx="1201752" cy="1201753"/>
            </a:xfrm>
            <a:prstGeom prst="ellipse">
              <a:avLst/>
            </a:prstGeom>
            <a:gradFill flip="none" rotWithShape="1">
              <a:gsLst>
                <a:gs pos="31253">
                  <a:srgbClr val="FFFFFF"/>
                </a:gs>
                <a:gs pos="71612">
                  <a:srgbClr val="E6EAEB"/>
                </a:gs>
                <a:gs pos="99960">
                  <a:srgbClr val="CDD5D8"/>
                </a:gs>
              </a:gsLst>
              <a:lin ang="758604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30" name="Group">
            <a:extLst>
              <a:ext uri="{FF2B5EF4-FFF2-40B4-BE49-F238E27FC236}">
                <a16:creationId xmlns:a16="http://schemas.microsoft.com/office/drawing/2014/main" id="{F5BC6441-A512-4012-93DD-6A3704732AFA}"/>
              </a:ext>
            </a:extLst>
          </p:cNvPr>
          <p:cNvGrpSpPr/>
          <p:nvPr/>
        </p:nvGrpSpPr>
        <p:grpSpPr>
          <a:xfrm>
            <a:off x="3304590" y="4854143"/>
            <a:ext cx="2273923" cy="1606912"/>
            <a:chOff x="-1" y="-1"/>
            <a:chExt cx="3129492" cy="2093885"/>
          </a:xfrm>
        </p:grpSpPr>
        <p:pic>
          <p:nvPicPr>
            <p:cNvPr id="31" name="TinyPPT_8.png" descr="TinyPPT_8.png">
              <a:extLst>
                <a:ext uri="{FF2B5EF4-FFF2-40B4-BE49-F238E27FC236}">
                  <a16:creationId xmlns:a16="http://schemas.microsoft.com/office/drawing/2014/main" id="{E8BAC197-8188-41B2-B9BE-00AAB6952EDD}"/>
                </a:ext>
              </a:extLst>
            </p:cNvPr>
            <p:cNvPicPr>
              <a:picLocks noChangeAspect="1"/>
            </p:cNvPicPr>
            <p:nvPr/>
          </p:nvPicPr>
          <p:blipFill>
            <a:blip r:embed="rId3">
              <a:alphaModFix amt="85611"/>
            </a:blip>
            <a:stretch>
              <a:fillRect/>
            </a:stretch>
          </p:blipFill>
          <p:spPr>
            <a:xfrm>
              <a:off x="273937" y="1925499"/>
              <a:ext cx="2855555" cy="168386"/>
            </a:xfrm>
            <a:prstGeom prst="rect">
              <a:avLst/>
            </a:prstGeom>
            <a:ln w="12700" cap="flat">
              <a:noFill/>
              <a:miter lim="400000"/>
            </a:ln>
            <a:effectLst/>
          </p:spPr>
        </p:pic>
        <p:sp>
          <p:nvSpPr>
            <p:cNvPr id="32" name="Teardrop 37">
              <a:extLst>
                <a:ext uri="{FF2B5EF4-FFF2-40B4-BE49-F238E27FC236}">
                  <a16:creationId xmlns:a16="http://schemas.microsoft.com/office/drawing/2014/main" id="{F9079F74-35B6-4D2B-81FF-78774AEF9D33}"/>
                </a:ext>
              </a:extLst>
            </p:cNvPr>
            <p:cNvSpPr/>
            <p:nvPr/>
          </p:nvSpPr>
          <p:spPr>
            <a:xfrm rot="10800000" flipH="1">
              <a:off x="-1" y="-1"/>
              <a:ext cx="2003559" cy="20035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66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33" name="Oval 38">
              <a:extLst>
                <a:ext uri="{FF2B5EF4-FFF2-40B4-BE49-F238E27FC236}">
                  <a16:creationId xmlns:a16="http://schemas.microsoft.com/office/drawing/2014/main" id="{853583CA-AB0A-4A16-B5CE-05DC03753AA6}"/>
                </a:ext>
              </a:extLst>
            </p:cNvPr>
            <p:cNvSpPr/>
            <p:nvPr/>
          </p:nvSpPr>
          <p:spPr>
            <a:xfrm>
              <a:off x="307067" y="276459"/>
              <a:ext cx="1397005" cy="1397005"/>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sp>
        <p:nvSpPr>
          <p:cNvPr id="34" name="TextBox 52">
            <a:extLst>
              <a:ext uri="{FF2B5EF4-FFF2-40B4-BE49-F238E27FC236}">
                <a16:creationId xmlns:a16="http://schemas.microsoft.com/office/drawing/2014/main" id="{32E84B3D-376F-4BE9-AF29-241477AE818C}"/>
              </a:ext>
            </a:extLst>
          </p:cNvPr>
          <p:cNvSpPr txBox="1"/>
          <p:nvPr/>
        </p:nvSpPr>
        <p:spPr>
          <a:xfrm>
            <a:off x="1368940" y="6091724"/>
            <a:ext cx="228502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p>
            <a:r>
              <a:rPr lang="bg-BG" dirty="0"/>
              <a:t>Биологични промени</a:t>
            </a:r>
            <a:endParaRPr dirty="0"/>
          </a:p>
        </p:txBody>
      </p:sp>
      <p:sp>
        <p:nvSpPr>
          <p:cNvPr id="36" name="TextBox 52">
            <a:extLst>
              <a:ext uri="{FF2B5EF4-FFF2-40B4-BE49-F238E27FC236}">
                <a16:creationId xmlns:a16="http://schemas.microsoft.com/office/drawing/2014/main" id="{34A15A82-11DD-4AD0-B879-13E0BB4E76F4}"/>
              </a:ext>
            </a:extLst>
          </p:cNvPr>
          <p:cNvSpPr txBox="1"/>
          <p:nvPr/>
        </p:nvSpPr>
        <p:spPr>
          <a:xfrm>
            <a:off x="608448" y="4141655"/>
            <a:ext cx="256541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bg-BG" dirty="0">
                <a:solidFill>
                  <a:schemeClr val="tx1"/>
                </a:solidFill>
              </a:rPr>
              <a:t>Емоционални промени</a:t>
            </a:r>
            <a:endParaRPr dirty="0">
              <a:solidFill>
                <a:schemeClr val="tx1"/>
              </a:solidFill>
            </a:endParaRPr>
          </a:p>
        </p:txBody>
      </p:sp>
      <p:sp>
        <p:nvSpPr>
          <p:cNvPr id="38" name="TextBox 52">
            <a:extLst>
              <a:ext uri="{FF2B5EF4-FFF2-40B4-BE49-F238E27FC236}">
                <a16:creationId xmlns:a16="http://schemas.microsoft.com/office/drawing/2014/main" id="{DED268EF-F6E1-4C3E-9FA4-0B8F020A104F}"/>
              </a:ext>
            </a:extLst>
          </p:cNvPr>
          <p:cNvSpPr txBox="1"/>
          <p:nvPr/>
        </p:nvSpPr>
        <p:spPr>
          <a:xfrm>
            <a:off x="7082753" y="5202892"/>
            <a:ext cx="216398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bg-BG" dirty="0">
                <a:solidFill>
                  <a:schemeClr val="tx1"/>
                </a:solidFill>
              </a:rPr>
              <a:t>Социални промени</a:t>
            </a:r>
            <a:endParaRPr dirty="0">
              <a:solidFill>
                <a:schemeClr val="tx1"/>
              </a:solidFill>
            </a:endParaRPr>
          </a:p>
        </p:txBody>
      </p:sp>
      <p:sp>
        <p:nvSpPr>
          <p:cNvPr id="40" name="TextBox 52">
            <a:extLst>
              <a:ext uri="{FF2B5EF4-FFF2-40B4-BE49-F238E27FC236}">
                <a16:creationId xmlns:a16="http://schemas.microsoft.com/office/drawing/2014/main" id="{FD2F7D91-4F23-4DBA-A351-A63E60302D7F}"/>
              </a:ext>
            </a:extLst>
          </p:cNvPr>
          <p:cNvSpPr txBox="1"/>
          <p:nvPr/>
        </p:nvSpPr>
        <p:spPr>
          <a:xfrm>
            <a:off x="6587728" y="3396725"/>
            <a:ext cx="2839970"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bg-BG" dirty="0">
                <a:solidFill>
                  <a:schemeClr val="tx1"/>
                </a:solidFill>
              </a:rPr>
              <a:t>Психологически промени</a:t>
            </a:r>
            <a:endParaRPr dirty="0">
              <a:solidFill>
                <a:schemeClr val="tx1"/>
              </a:solidFill>
            </a:endParaRPr>
          </a:p>
        </p:txBody>
      </p:sp>
      <p:sp>
        <p:nvSpPr>
          <p:cNvPr id="42" name="TextBox 52">
            <a:extLst>
              <a:ext uri="{FF2B5EF4-FFF2-40B4-BE49-F238E27FC236}">
                <a16:creationId xmlns:a16="http://schemas.microsoft.com/office/drawing/2014/main" id="{DC61DE80-25EF-4DCE-95A5-830EC803D1E8}"/>
              </a:ext>
            </a:extLst>
          </p:cNvPr>
          <p:cNvSpPr txBox="1"/>
          <p:nvPr/>
        </p:nvSpPr>
        <p:spPr>
          <a:xfrm>
            <a:off x="1180606" y="2827128"/>
            <a:ext cx="224643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bg-BG" dirty="0">
                <a:solidFill>
                  <a:schemeClr val="tx1"/>
                </a:solidFill>
              </a:rPr>
              <a:t>Когнитивни промени</a:t>
            </a:r>
            <a:endParaRPr dirty="0">
              <a:solidFill>
                <a:schemeClr val="tx1"/>
              </a:solidFill>
            </a:endParaRPr>
          </a:p>
        </p:txBody>
      </p:sp>
      <p:grpSp>
        <p:nvGrpSpPr>
          <p:cNvPr id="44" name="Group">
            <a:extLst>
              <a:ext uri="{FF2B5EF4-FFF2-40B4-BE49-F238E27FC236}">
                <a16:creationId xmlns:a16="http://schemas.microsoft.com/office/drawing/2014/main" id="{ED3AF90D-4757-4FC8-808C-1A06ABEA1672}"/>
              </a:ext>
            </a:extLst>
          </p:cNvPr>
          <p:cNvGrpSpPr/>
          <p:nvPr/>
        </p:nvGrpSpPr>
        <p:grpSpPr>
          <a:xfrm>
            <a:off x="4374221" y="3953854"/>
            <a:ext cx="1198761" cy="555124"/>
            <a:chOff x="0" y="-1"/>
            <a:chExt cx="1458096" cy="591559"/>
          </a:xfrm>
        </p:grpSpPr>
        <p:pic>
          <p:nvPicPr>
            <p:cNvPr id="45" name="TinyPPT_8.png" descr="TinyPPT_8.png">
              <a:extLst>
                <a:ext uri="{FF2B5EF4-FFF2-40B4-BE49-F238E27FC236}">
                  <a16:creationId xmlns:a16="http://schemas.microsoft.com/office/drawing/2014/main" id="{A4A2799C-26A7-432A-9272-D1CCCA1B4BBB}"/>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46" name="Taxi">
              <a:extLst>
                <a:ext uri="{FF2B5EF4-FFF2-40B4-BE49-F238E27FC236}">
                  <a16:creationId xmlns:a16="http://schemas.microsoft.com/office/drawing/2014/main" id="{131E5BBA-4230-44A5-8398-BD9C3DE4E3A4}"/>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47" name="Freeform 55">
            <a:extLst>
              <a:ext uri="{FF2B5EF4-FFF2-40B4-BE49-F238E27FC236}">
                <a16:creationId xmlns:a16="http://schemas.microsoft.com/office/drawing/2014/main" id="{D6C2ED6B-E507-4712-ADFE-D063864415FB}"/>
              </a:ext>
            </a:extLst>
          </p:cNvPr>
          <p:cNvSpPr/>
          <p:nvPr/>
        </p:nvSpPr>
        <p:spPr>
          <a:xfrm>
            <a:off x="3186063" y="3603520"/>
            <a:ext cx="440441" cy="503664"/>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a:gsLst>
              <a:gs pos="0">
                <a:srgbClr val="F000C6"/>
              </a:gs>
              <a:gs pos="46532">
                <a:srgbClr val="B800C4"/>
              </a:gs>
              <a:gs pos="100000">
                <a:srgbClr val="8000C2"/>
              </a:gs>
            </a:gsLst>
          </a:gradFill>
          <a:ln w="12700">
            <a:miter lim="400000"/>
          </a:ln>
        </p:spPr>
        <p:txBody>
          <a:bodyPr lIns="34289" rIns="34289" anchor="ctr"/>
          <a:lstStyle/>
          <a:p>
            <a:endParaRPr sz="1350"/>
          </a:p>
        </p:txBody>
      </p:sp>
      <p:sp>
        <p:nvSpPr>
          <p:cNvPr id="49" name="Freeform 95">
            <a:extLst>
              <a:ext uri="{FF2B5EF4-FFF2-40B4-BE49-F238E27FC236}">
                <a16:creationId xmlns:a16="http://schemas.microsoft.com/office/drawing/2014/main" id="{E5C7B58D-11FB-49AB-994F-A0BDA6A70278}"/>
              </a:ext>
            </a:extLst>
          </p:cNvPr>
          <p:cNvSpPr/>
          <p:nvPr/>
        </p:nvSpPr>
        <p:spPr>
          <a:xfrm>
            <a:off x="3806451" y="5282041"/>
            <a:ext cx="440441" cy="660277"/>
          </a:xfrm>
          <a:custGeom>
            <a:avLst/>
            <a:gdLst/>
            <a:ahLst/>
            <a:cxnLst>
              <a:cxn ang="0">
                <a:pos x="wd2" y="hd2"/>
              </a:cxn>
              <a:cxn ang="5400000">
                <a:pos x="wd2" y="hd2"/>
              </a:cxn>
              <a:cxn ang="10800000">
                <a:pos x="wd2" y="hd2"/>
              </a:cxn>
              <a:cxn ang="16200000">
                <a:pos x="wd2" y="hd2"/>
              </a:cxn>
            </a:cxnLst>
            <a:rect l="0" t="0"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a:gsLst>
              <a:gs pos="0">
                <a:srgbClr val="FFC203"/>
              </a:gs>
              <a:gs pos="36658">
                <a:srgbClr val="FF7D25"/>
              </a:gs>
              <a:gs pos="77154">
                <a:srgbClr val="FF3847"/>
              </a:gs>
            </a:gsLst>
            <a:lin ang="2089253"/>
          </a:gradFill>
          <a:ln w="12700">
            <a:miter lim="400000"/>
          </a:ln>
        </p:spPr>
        <p:txBody>
          <a:bodyPr lIns="34289" rIns="34289" anchor="ctr"/>
          <a:lstStyle/>
          <a:p>
            <a:endParaRPr sz="1350"/>
          </a:p>
        </p:txBody>
      </p:sp>
      <p:sp>
        <p:nvSpPr>
          <p:cNvPr id="50" name="Freeform 126">
            <a:extLst>
              <a:ext uri="{FF2B5EF4-FFF2-40B4-BE49-F238E27FC236}">
                <a16:creationId xmlns:a16="http://schemas.microsoft.com/office/drawing/2014/main" id="{42B16BDC-53F6-4DED-BE51-89E73AC14B2F}"/>
              </a:ext>
            </a:extLst>
          </p:cNvPr>
          <p:cNvSpPr/>
          <p:nvPr/>
        </p:nvSpPr>
        <p:spPr>
          <a:xfrm>
            <a:off x="6821338" y="4321244"/>
            <a:ext cx="404471" cy="476736"/>
          </a:xfrm>
          <a:custGeom>
            <a:avLst/>
            <a:gdLst/>
            <a:ahLst/>
            <a:cxnLst>
              <a:cxn ang="0">
                <a:pos x="wd2" y="hd2"/>
              </a:cxn>
              <a:cxn ang="5400000">
                <a:pos x="wd2" y="hd2"/>
              </a:cxn>
              <a:cxn ang="10800000">
                <a:pos x="wd2" y="hd2"/>
              </a:cxn>
              <a:cxn ang="16200000">
                <a:pos x="wd2" y="hd2"/>
              </a:cxn>
            </a:cxnLst>
            <a:rect l="0" t="0"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1890">
                <a:srgbClr val="FF2A70"/>
              </a:gs>
              <a:gs pos="64134">
                <a:srgbClr val="E1359B"/>
              </a:gs>
              <a:gs pos="98899">
                <a:srgbClr val="C23FC6"/>
              </a:gs>
            </a:gsLst>
            <a:lin ang="2089253"/>
          </a:gradFill>
          <a:ln w="12700">
            <a:miter lim="400000"/>
          </a:ln>
        </p:spPr>
        <p:txBody>
          <a:bodyPr lIns="34289" rIns="34289" anchor="ctr"/>
          <a:lstStyle/>
          <a:p>
            <a:endParaRPr sz="1350"/>
          </a:p>
        </p:txBody>
      </p:sp>
      <p:sp>
        <p:nvSpPr>
          <p:cNvPr id="51" name="Freeform 78">
            <a:extLst>
              <a:ext uri="{FF2B5EF4-FFF2-40B4-BE49-F238E27FC236}">
                <a16:creationId xmlns:a16="http://schemas.microsoft.com/office/drawing/2014/main" id="{214C395E-4889-4F4D-B5D3-64749DA458C4}"/>
              </a:ext>
            </a:extLst>
          </p:cNvPr>
          <p:cNvSpPr/>
          <p:nvPr/>
        </p:nvSpPr>
        <p:spPr>
          <a:xfrm>
            <a:off x="6196021" y="2720032"/>
            <a:ext cx="343278" cy="453980"/>
          </a:xfrm>
          <a:custGeom>
            <a:avLst/>
            <a:gdLst/>
            <a:ahLst/>
            <a:cxnLst>
              <a:cxn ang="0">
                <a:pos x="wd2" y="hd2"/>
              </a:cxn>
              <a:cxn ang="5400000">
                <a:pos x="wd2" y="hd2"/>
              </a:cxn>
              <a:cxn ang="10800000">
                <a:pos x="wd2" y="hd2"/>
              </a:cxn>
              <a:cxn ang="16200000">
                <a:pos x="wd2" y="hd2"/>
              </a:cxn>
            </a:cxnLst>
            <a:rect l="0" t="0"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a:gsLst>
              <a:gs pos="0">
                <a:srgbClr val="00F2FE"/>
              </a:gs>
              <a:gs pos="36658">
                <a:srgbClr val="28CFFE"/>
              </a:gs>
              <a:gs pos="77154">
                <a:srgbClr val="4FACFE"/>
              </a:gs>
            </a:gsLst>
            <a:lin ang="2089253"/>
          </a:gradFill>
          <a:ln w="12700">
            <a:miter lim="400000"/>
          </a:ln>
        </p:spPr>
        <p:txBody>
          <a:bodyPr lIns="34289" rIns="34289" anchor="ctr"/>
          <a:lstStyle/>
          <a:p>
            <a:endParaRPr sz="1350"/>
          </a:p>
        </p:txBody>
      </p:sp>
      <p:grpSp>
        <p:nvGrpSpPr>
          <p:cNvPr id="52" name="Group">
            <a:extLst>
              <a:ext uri="{FF2B5EF4-FFF2-40B4-BE49-F238E27FC236}">
                <a16:creationId xmlns:a16="http://schemas.microsoft.com/office/drawing/2014/main" id="{B16F3801-78CB-4C89-AC04-2F4B80CB1BAC}"/>
              </a:ext>
            </a:extLst>
          </p:cNvPr>
          <p:cNvGrpSpPr/>
          <p:nvPr/>
        </p:nvGrpSpPr>
        <p:grpSpPr>
          <a:xfrm>
            <a:off x="5725686" y="5808493"/>
            <a:ext cx="1725427" cy="802940"/>
            <a:chOff x="0" y="-1"/>
            <a:chExt cx="1458096" cy="591559"/>
          </a:xfrm>
        </p:grpSpPr>
        <p:pic>
          <p:nvPicPr>
            <p:cNvPr id="53" name="TinyPPT_8.png" descr="TinyPPT_8.png">
              <a:extLst>
                <a:ext uri="{FF2B5EF4-FFF2-40B4-BE49-F238E27FC236}">
                  <a16:creationId xmlns:a16="http://schemas.microsoft.com/office/drawing/2014/main" id="{213C1B65-858E-4AB3-B899-00979F787C22}"/>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4" name="Taxi">
              <a:extLst>
                <a:ext uri="{FF2B5EF4-FFF2-40B4-BE49-F238E27FC236}">
                  <a16:creationId xmlns:a16="http://schemas.microsoft.com/office/drawing/2014/main" id="{2441EB66-1DBE-4BE0-8F81-CF25D11C4737}"/>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5" name="Group">
            <a:extLst>
              <a:ext uri="{FF2B5EF4-FFF2-40B4-BE49-F238E27FC236}">
                <a16:creationId xmlns:a16="http://schemas.microsoft.com/office/drawing/2014/main" id="{7BDAA429-A9E9-45DE-8565-356DD716E3C9}"/>
              </a:ext>
            </a:extLst>
          </p:cNvPr>
          <p:cNvGrpSpPr/>
          <p:nvPr/>
        </p:nvGrpSpPr>
        <p:grpSpPr>
          <a:xfrm>
            <a:off x="4979230" y="2474536"/>
            <a:ext cx="880219" cy="346893"/>
            <a:chOff x="0" y="-1"/>
            <a:chExt cx="1458096" cy="591559"/>
          </a:xfrm>
        </p:grpSpPr>
        <p:pic>
          <p:nvPicPr>
            <p:cNvPr id="56" name="TinyPPT_8.png" descr="TinyPPT_8.png">
              <a:extLst>
                <a:ext uri="{FF2B5EF4-FFF2-40B4-BE49-F238E27FC236}">
                  <a16:creationId xmlns:a16="http://schemas.microsoft.com/office/drawing/2014/main" id="{C626A14A-16F5-4A66-88E8-D6FB79F84511}"/>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7" name="Taxi">
              <a:extLst>
                <a:ext uri="{FF2B5EF4-FFF2-40B4-BE49-F238E27FC236}">
                  <a16:creationId xmlns:a16="http://schemas.microsoft.com/office/drawing/2014/main" id="{74CEE7A3-2FE1-4D13-9A4A-08050FAB2088}"/>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8" name="Group">
            <a:extLst>
              <a:ext uri="{FF2B5EF4-FFF2-40B4-BE49-F238E27FC236}">
                <a16:creationId xmlns:a16="http://schemas.microsoft.com/office/drawing/2014/main" id="{4D99585E-2BFF-4938-9B2B-50358C0BFB47}"/>
              </a:ext>
            </a:extLst>
          </p:cNvPr>
          <p:cNvGrpSpPr/>
          <p:nvPr/>
        </p:nvGrpSpPr>
        <p:grpSpPr>
          <a:xfrm>
            <a:off x="7207433" y="2015935"/>
            <a:ext cx="683268" cy="274684"/>
            <a:chOff x="0" y="-1"/>
            <a:chExt cx="1458096" cy="591559"/>
          </a:xfrm>
        </p:grpSpPr>
        <p:pic>
          <p:nvPicPr>
            <p:cNvPr id="59" name="TinyPPT_8.png" descr="TinyPPT_8.png">
              <a:extLst>
                <a:ext uri="{FF2B5EF4-FFF2-40B4-BE49-F238E27FC236}">
                  <a16:creationId xmlns:a16="http://schemas.microsoft.com/office/drawing/2014/main" id="{81109A70-8F2A-4D49-AA98-762970DFE039}"/>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60" name="Taxi">
              <a:extLst>
                <a:ext uri="{FF2B5EF4-FFF2-40B4-BE49-F238E27FC236}">
                  <a16:creationId xmlns:a16="http://schemas.microsoft.com/office/drawing/2014/main" id="{1C87143C-F39E-4958-B2EA-2FC5DC153C43}"/>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61" name="Graphic 20">
            <a:extLst>
              <a:ext uri="{FF2B5EF4-FFF2-40B4-BE49-F238E27FC236}">
                <a16:creationId xmlns:a16="http://schemas.microsoft.com/office/drawing/2014/main" id="{5E2DD709-68CF-423C-8B59-E50FE4E5F09F}"/>
              </a:ext>
            </a:extLst>
          </p:cNvPr>
          <p:cNvSpPr/>
          <p:nvPr/>
        </p:nvSpPr>
        <p:spPr>
          <a:xfrm>
            <a:off x="3565235" y="2482231"/>
            <a:ext cx="308359" cy="362601"/>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rgbClr val="BFDA02"/>
          </a:solidFill>
          <a:ln w="12700">
            <a:miter lim="400000"/>
          </a:ln>
        </p:spPr>
        <p:txBody>
          <a:bodyPr lIns="45718" tIns="45718" rIns="45718" bIns="45718" anchor="ctr"/>
          <a:lstStyle/>
          <a:p>
            <a:pPr>
              <a:defRPr>
                <a:solidFill>
                  <a:srgbClr val="FFFFFF"/>
                </a:solidFill>
              </a:defRPr>
            </a:pPr>
            <a:endParaRPr/>
          </a:p>
        </p:txBody>
      </p:sp>
      <p:sp>
        <p:nvSpPr>
          <p:cNvPr id="4" name="Заглавие 3">
            <a:extLst>
              <a:ext uri="{FF2B5EF4-FFF2-40B4-BE49-F238E27FC236}">
                <a16:creationId xmlns:a16="http://schemas.microsoft.com/office/drawing/2014/main" id="{AA923F10-D263-4943-BC93-A71EFC193D57}"/>
              </a:ext>
            </a:extLst>
          </p:cNvPr>
          <p:cNvSpPr>
            <a:spLocks noGrp="1"/>
          </p:cNvSpPr>
          <p:nvPr>
            <p:ph type="title"/>
          </p:nvPr>
        </p:nvSpPr>
        <p:spPr/>
        <p:txBody>
          <a:bodyPr/>
          <a:lstStyle/>
          <a:p>
            <a:r>
              <a:rPr lang="bg-BG" dirty="0"/>
              <a:t>Коучинг и родителство</a:t>
            </a:r>
          </a:p>
        </p:txBody>
      </p:sp>
      <p:sp>
        <p:nvSpPr>
          <p:cNvPr id="62" name="Текстово поле 61">
            <a:extLst>
              <a:ext uri="{FF2B5EF4-FFF2-40B4-BE49-F238E27FC236}">
                <a16:creationId xmlns:a16="http://schemas.microsoft.com/office/drawing/2014/main" id="{25F93A1A-D4E6-4596-8C12-A2E6A8DD27B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219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52"/>
                                        </p:tgtEl>
                                        <p:attrNameLst>
                                          <p:attrName>style.visibility</p:attrName>
                                        </p:attrNameLst>
                                      </p:cBhvr>
                                      <p:to>
                                        <p:strVal val="visible"/>
                                      </p:to>
                                    </p:set>
                                    <p:animEffect transition="in" filter="box(out)">
                                      <p:cBhvr>
                                        <p:cTn id="11" dur="8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30"/>
                                        </p:tgtEl>
                                        <p:attrNameLst>
                                          <p:attrName>style.visibility</p:attrName>
                                        </p:attrNameLst>
                                      </p:cBhvr>
                                      <p:to>
                                        <p:strVal val="visible"/>
                                      </p:to>
                                    </p:set>
                                    <p:animEffect transition="in" filter="box(out)">
                                      <p:cBhvr>
                                        <p:cTn id="16" dur="800"/>
                                        <p:tgtEl>
                                          <p:spTgt spid="30"/>
                                        </p:tgtEl>
                                      </p:cBhvr>
                                    </p:animEffect>
                                  </p:childTnLst>
                                </p:cTn>
                              </p:par>
                              <p:par>
                                <p:cTn id="17" presetID="4" presetClass="entr" presetSubtype="32" fill="hold" grpId="0" nodeType="withEffect">
                                  <p:stCondLst>
                                    <p:cond delay="0"/>
                                  </p:stCondLst>
                                  <p:iterate>
                                    <p:tmAbs val="0"/>
                                  </p:iterate>
                                  <p:childTnLst>
                                    <p:set>
                                      <p:cBhvr>
                                        <p:cTn id="18" fill="hold"/>
                                        <p:tgtEl>
                                          <p:spTgt spid="34"/>
                                        </p:tgtEl>
                                        <p:attrNameLst>
                                          <p:attrName>style.visibility</p:attrName>
                                        </p:attrNameLst>
                                      </p:cBhvr>
                                      <p:to>
                                        <p:strVal val="visible"/>
                                      </p:to>
                                    </p:set>
                                    <p:animEffect transition="in" filter="box(out)">
                                      <p:cBhvr>
                                        <p:cTn id="19" dur="800"/>
                                        <p:tgtEl>
                                          <p:spTgt spid="34"/>
                                        </p:tgtEl>
                                      </p:cBhvr>
                                    </p:animEffect>
                                  </p:childTnLst>
                                </p:cTn>
                              </p:par>
                            </p:childTnLst>
                          </p:cTn>
                        </p:par>
                        <p:par>
                          <p:cTn id="20" fill="hold">
                            <p:stCondLst>
                              <p:cond delay="800"/>
                            </p:stCondLst>
                            <p:childTnLst>
                              <p:par>
                                <p:cTn id="21" presetID="23" presetClass="entr" presetSubtype="16" fill="hold" grpId="0" nodeType="afterEffect">
                                  <p:stCondLst>
                                    <p:cond delay="0"/>
                                  </p:stCondLst>
                                  <p:iterate>
                                    <p:tmAbs val="0"/>
                                  </p:iterate>
                                  <p:childTnLst>
                                    <p:set>
                                      <p:cBhvr>
                                        <p:cTn id="22" fill="hold"/>
                                        <p:tgtEl>
                                          <p:spTgt spid="49"/>
                                        </p:tgtEl>
                                        <p:attrNameLst>
                                          <p:attrName>style.visibility</p:attrName>
                                        </p:attrNameLst>
                                      </p:cBhvr>
                                      <p:to>
                                        <p:strVal val="visible"/>
                                      </p:to>
                                    </p:set>
                                    <p:anim calcmode="lin" valueType="num">
                                      <p:cBhvr>
                                        <p:cTn id="23" dur="750" fill="hold"/>
                                        <p:tgtEl>
                                          <p:spTgt spid="49"/>
                                        </p:tgtEl>
                                        <p:attrNameLst>
                                          <p:attrName>ppt_w</p:attrName>
                                        </p:attrNameLst>
                                      </p:cBhvr>
                                      <p:tavLst>
                                        <p:tav tm="0">
                                          <p:val>
                                            <p:fltVal val="0"/>
                                          </p:val>
                                        </p:tav>
                                        <p:tav tm="100000">
                                          <p:val>
                                            <p:strVal val="#ppt_w"/>
                                          </p:val>
                                        </p:tav>
                                      </p:tavLst>
                                    </p:anim>
                                    <p:anim calcmode="lin" valueType="num">
                                      <p:cBhvr>
                                        <p:cTn id="24" dur="750" fill="hold"/>
                                        <p:tgtEl>
                                          <p:spTgt spid="4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iterate>
                                    <p:tmAbs val="0"/>
                                  </p:iterate>
                                  <p:childTnLst>
                                    <p:set>
                                      <p:cBhvr>
                                        <p:cTn id="28" fill="hold"/>
                                        <p:tgtEl>
                                          <p:spTgt spid="26"/>
                                        </p:tgtEl>
                                        <p:attrNameLst>
                                          <p:attrName>style.visibility</p:attrName>
                                        </p:attrNameLst>
                                      </p:cBhvr>
                                      <p:to>
                                        <p:strVal val="visible"/>
                                      </p:to>
                                    </p:set>
                                    <p:animEffect transition="in" filter="box(out)">
                                      <p:cBhvr>
                                        <p:cTn id="29" dur="800"/>
                                        <p:tgtEl>
                                          <p:spTgt spid="26"/>
                                        </p:tgtEl>
                                      </p:cBhvr>
                                    </p:animEffect>
                                  </p:childTnLst>
                                </p:cTn>
                              </p:par>
                            </p:childTnLst>
                          </p:cTn>
                        </p:par>
                        <p:par>
                          <p:cTn id="30" fill="hold">
                            <p:stCondLst>
                              <p:cond delay="800"/>
                            </p:stCondLst>
                            <p:childTnLst>
                              <p:par>
                                <p:cTn id="31" presetID="23" presetClass="entr" presetSubtype="16" fill="hold" grpId="0" nodeType="afterEffect">
                                  <p:stCondLst>
                                    <p:cond delay="0"/>
                                  </p:stCondLst>
                                  <p:iterate>
                                    <p:tmAbs val="0"/>
                                  </p:iterate>
                                  <p:childTnLst>
                                    <p:set>
                                      <p:cBhvr>
                                        <p:cTn id="32" fill="hold"/>
                                        <p:tgtEl>
                                          <p:spTgt spid="50"/>
                                        </p:tgtEl>
                                        <p:attrNameLst>
                                          <p:attrName>style.visibility</p:attrName>
                                        </p:attrNameLst>
                                      </p:cBhvr>
                                      <p:to>
                                        <p:strVal val="visible"/>
                                      </p:to>
                                    </p:set>
                                    <p:anim calcmode="lin" valueType="num">
                                      <p:cBhvr>
                                        <p:cTn id="33" dur="750" fill="hold"/>
                                        <p:tgtEl>
                                          <p:spTgt spid="50"/>
                                        </p:tgtEl>
                                        <p:attrNameLst>
                                          <p:attrName>ppt_w</p:attrName>
                                        </p:attrNameLst>
                                      </p:cBhvr>
                                      <p:tavLst>
                                        <p:tav tm="0">
                                          <p:val>
                                            <p:fltVal val="0"/>
                                          </p:val>
                                        </p:tav>
                                        <p:tav tm="100000">
                                          <p:val>
                                            <p:strVal val="#ppt_w"/>
                                          </p:val>
                                        </p:tav>
                                      </p:tavLst>
                                    </p:anim>
                                    <p:anim calcmode="lin" valueType="num">
                                      <p:cBhvr>
                                        <p:cTn id="34" dur="750" fill="hold"/>
                                        <p:tgtEl>
                                          <p:spTgt spid="50"/>
                                        </p:tgtEl>
                                        <p:attrNameLst>
                                          <p:attrName>ppt_h</p:attrName>
                                        </p:attrNameLst>
                                      </p:cBhvr>
                                      <p:tavLst>
                                        <p:tav tm="0">
                                          <p:val>
                                            <p:fltVal val="0"/>
                                          </p:val>
                                        </p:tav>
                                        <p:tav tm="100000">
                                          <p:val>
                                            <p:strVal val="#ppt_h"/>
                                          </p:val>
                                        </p:tav>
                                      </p:tavLst>
                                    </p:anim>
                                  </p:childTnLst>
                                </p:cTn>
                              </p:par>
                              <p:par>
                                <p:cTn id="35" presetID="4" presetClass="entr" presetSubtype="32" fill="hold" grpId="0" nodeType="withEffect">
                                  <p:stCondLst>
                                    <p:cond delay="0"/>
                                  </p:stCondLst>
                                  <p:iterate>
                                    <p:tmAbs val="0"/>
                                  </p:iterate>
                                  <p:childTnLst>
                                    <p:set>
                                      <p:cBhvr>
                                        <p:cTn id="36" fill="hold"/>
                                        <p:tgtEl>
                                          <p:spTgt spid="38"/>
                                        </p:tgtEl>
                                        <p:attrNameLst>
                                          <p:attrName>style.visibility</p:attrName>
                                        </p:attrNameLst>
                                      </p:cBhvr>
                                      <p:to>
                                        <p:strVal val="visible"/>
                                      </p:to>
                                    </p:set>
                                    <p:animEffect transition="in" filter="box(out)">
                                      <p:cBhvr>
                                        <p:cTn id="37" dur="8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iterate>
                                    <p:tmAbs val="0"/>
                                  </p:iterate>
                                  <p:childTnLst>
                                    <p:set>
                                      <p:cBhvr>
                                        <p:cTn id="41" fill="hold"/>
                                        <p:tgtEl>
                                          <p:spTgt spid="14"/>
                                        </p:tgtEl>
                                        <p:attrNameLst>
                                          <p:attrName>style.visibility</p:attrName>
                                        </p:attrNameLst>
                                      </p:cBhvr>
                                      <p:to>
                                        <p:strVal val="visible"/>
                                      </p:to>
                                    </p:set>
                                    <p:animEffect transition="in" filter="box(out)">
                                      <p:cBhvr>
                                        <p:cTn id="42" dur="800"/>
                                        <p:tgtEl>
                                          <p:spTgt spid="14"/>
                                        </p:tgtEl>
                                      </p:cBhvr>
                                    </p:animEffect>
                                  </p:childTnLst>
                                </p:cTn>
                              </p:par>
                            </p:childTnLst>
                          </p:cTn>
                        </p:par>
                        <p:par>
                          <p:cTn id="43" fill="hold">
                            <p:stCondLst>
                              <p:cond delay="800"/>
                            </p:stCondLst>
                            <p:childTnLst>
                              <p:par>
                                <p:cTn id="44" presetID="23" presetClass="entr" presetSubtype="16" fill="hold" grpId="0" nodeType="afterEffect">
                                  <p:stCondLst>
                                    <p:cond delay="0"/>
                                  </p:stCondLst>
                                  <p:iterate>
                                    <p:tmAbs val="0"/>
                                  </p:iterate>
                                  <p:childTnLst>
                                    <p:set>
                                      <p:cBhvr>
                                        <p:cTn id="45" fill="hold"/>
                                        <p:tgtEl>
                                          <p:spTgt spid="47"/>
                                        </p:tgtEl>
                                        <p:attrNameLst>
                                          <p:attrName>style.visibility</p:attrName>
                                        </p:attrNameLst>
                                      </p:cBhvr>
                                      <p:to>
                                        <p:strVal val="visible"/>
                                      </p:to>
                                    </p:set>
                                    <p:anim calcmode="lin" valueType="num">
                                      <p:cBhvr>
                                        <p:cTn id="46" dur="750" fill="hold"/>
                                        <p:tgtEl>
                                          <p:spTgt spid="47"/>
                                        </p:tgtEl>
                                        <p:attrNameLst>
                                          <p:attrName>ppt_w</p:attrName>
                                        </p:attrNameLst>
                                      </p:cBhvr>
                                      <p:tavLst>
                                        <p:tav tm="0">
                                          <p:val>
                                            <p:fltVal val="0"/>
                                          </p:val>
                                        </p:tav>
                                        <p:tav tm="100000">
                                          <p:val>
                                            <p:strVal val="#ppt_w"/>
                                          </p:val>
                                        </p:tav>
                                      </p:tavLst>
                                    </p:anim>
                                    <p:anim calcmode="lin" valueType="num">
                                      <p:cBhvr>
                                        <p:cTn id="47" dur="750" fill="hold"/>
                                        <p:tgtEl>
                                          <p:spTgt spid="47"/>
                                        </p:tgtEl>
                                        <p:attrNameLst>
                                          <p:attrName>ppt_h</p:attrName>
                                        </p:attrNameLst>
                                      </p:cBhvr>
                                      <p:tavLst>
                                        <p:tav tm="0">
                                          <p:val>
                                            <p:fltVal val="0"/>
                                          </p:val>
                                        </p:tav>
                                        <p:tav tm="100000">
                                          <p:val>
                                            <p:strVal val="#ppt_h"/>
                                          </p:val>
                                        </p:tav>
                                      </p:tavLst>
                                    </p:anim>
                                  </p:childTnLst>
                                </p:cTn>
                              </p:par>
                            </p:childTnLst>
                          </p:cTn>
                        </p:par>
                        <p:par>
                          <p:cTn id="48" fill="hold">
                            <p:stCondLst>
                              <p:cond delay="1550"/>
                            </p:stCondLst>
                            <p:childTnLst>
                              <p:par>
                                <p:cTn id="49" presetID="4" presetClass="entr" presetSubtype="32" fill="hold" grpId="0" nodeType="afterEffect">
                                  <p:stCondLst>
                                    <p:cond delay="0"/>
                                  </p:stCondLst>
                                  <p:iterate>
                                    <p:tmAbs val="0"/>
                                  </p:iterate>
                                  <p:childTnLst>
                                    <p:set>
                                      <p:cBhvr>
                                        <p:cTn id="50" fill="hold"/>
                                        <p:tgtEl>
                                          <p:spTgt spid="44"/>
                                        </p:tgtEl>
                                        <p:attrNameLst>
                                          <p:attrName>style.visibility</p:attrName>
                                        </p:attrNameLst>
                                      </p:cBhvr>
                                      <p:to>
                                        <p:strVal val="visible"/>
                                      </p:to>
                                    </p:set>
                                    <p:animEffect transition="in" filter="box(out)">
                                      <p:cBhvr>
                                        <p:cTn id="51" dur="800"/>
                                        <p:tgtEl>
                                          <p:spTgt spid="44"/>
                                        </p:tgtEl>
                                      </p:cBhvr>
                                    </p:animEffect>
                                  </p:childTnLst>
                                </p:cTn>
                              </p:par>
                              <p:par>
                                <p:cTn id="52" presetID="1" presetClass="exit" presetSubtype="0" fill="hold" nodeType="withEffect">
                                  <p:stCondLst>
                                    <p:cond delay="0"/>
                                  </p:stCondLst>
                                  <p:childTnLst>
                                    <p:set>
                                      <p:cBhvr>
                                        <p:cTn id="53" dur="1" fill="hold">
                                          <p:stCondLst>
                                            <p:cond delay="0"/>
                                          </p:stCondLst>
                                        </p:cTn>
                                        <p:tgtEl>
                                          <p:spTgt spid="52"/>
                                        </p:tgtEl>
                                        <p:attrNameLst>
                                          <p:attrName>style.visibility</p:attrName>
                                        </p:attrNameLst>
                                      </p:cBhvr>
                                      <p:to>
                                        <p:strVal val="hidden"/>
                                      </p:to>
                                    </p:set>
                                  </p:childTnLst>
                                </p:cTn>
                              </p:par>
                              <p:par>
                                <p:cTn id="54" presetID="4" presetClass="entr" presetSubtype="32" fill="hold" grpId="0" nodeType="withEffect">
                                  <p:stCondLst>
                                    <p:cond delay="0"/>
                                  </p:stCondLst>
                                  <p:iterate>
                                    <p:tmAbs val="0"/>
                                  </p:iterate>
                                  <p:childTnLst>
                                    <p:set>
                                      <p:cBhvr>
                                        <p:cTn id="55" fill="hold"/>
                                        <p:tgtEl>
                                          <p:spTgt spid="36"/>
                                        </p:tgtEl>
                                        <p:attrNameLst>
                                          <p:attrName>style.visibility</p:attrName>
                                        </p:attrNameLst>
                                      </p:cBhvr>
                                      <p:to>
                                        <p:strVal val="visible"/>
                                      </p:to>
                                    </p:set>
                                    <p:animEffect transition="in" filter="box(out)">
                                      <p:cBhvr>
                                        <p:cTn id="56" dur="8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32" fill="hold" grpId="0" nodeType="clickEffect">
                                  <p:stCondLst>
                                    <p:cond delay="0"/>
                                  </p:stCondLst>
                                  <p:iterate>
                                    <p:tmAbs val="0"/>
                                  </p:iterate>
                                  <p:childTnLst>
                                    <p:set>
                                      <p:cBhvr>
                                        <p:cTn id="60" fill="hold"/>
                                        <p:tgtEl>
                                          <p:spTgt spid="22"/>
                                        </p:tgtEl>
                                        <p:attrNameLst>
                                          <p:attrName>style.visibility</p:attrName>
                                        </p:attrNameLst>
                                      </p:cBhvr>
                                      <p:to>
                                        <p:strVal val="visible"/>
                                      </p:to>
                                    </p:set>
                                    <p:animEffect transition="in" filter="box(out)">
                                      <p:cBhvr>
                                        <p:cTn id="61" dur="800"/>
                                        <p:tgtEl>
                                          <p:spTgt spid="22"/>
                                        </p:tgtEl>
                                      </p:cBhvr>
                                    </p:animEffect>
                                  </p:childTnLst>
                                </p:cTn>
                              </p:par>
                              <p:par>
                                <p:cTn id="62" presetID="4" presetClass="entr" presetSubtype="32" fill="hold" grpId="0" nodeType="withEffect">
                                  <p:stCondLst>
                                    <p:cond delay="0"/>
                                  </p:stCondLst>
                                  <p:iterate>
                                    <p:tmAbs val="0"/>
                                  </p:iterate>
                                  <p:childTnLst>
                                    <p:set>
                                      <p:cBhvr>
                                        <p:cTn id="63" fill="hold"/>
                                        <p:tgtEl>
                                          <p:spTgt spid="40"/>
                                        </p:tgtEl>
                                        <p:attrNameLst>
                                          <p:attrName>style.visibility</p:attrName>
                                        </p:attrNameLst>
                                      </p:cBhvr>
                                      <p:to>
                                        <p:strVal val="visible"/>
                                      </p:to>
                                    </p:set>
                                    <p:animEffect transition="in" filter="box(out)">
                                      <p:cBhvr>
                                        <p:cTn id="64" dur="800"/>
                                        <p:tgtEl>
                                          <p:spTgt spid="40"/>
                                        </p:tgtEl>
                                      </p:cBhvr>
                                    </p:animEffect>
                                  </p:childTnLst>
                                </p:cTn>
                              </p:par>
                            </p:childTnLst>
                          </p:cTn>
                        </p:par>
                        <p:par>
                          <p:cTn id="65" fill="hold">
                            <p:stCondLst>
                              <p:cond delay="800"/>
                            </p:stCondLst>
                            <p:childTnLst>
                              <p:par>
                                <p:cTn id="66" presetID="23" presetClass="entr" presetSubtype="16" fill="hold" grpId="0" nodeType="afterEffect">
                                  <p:stCondLst>
                                    <p:cond delay="0"/>
                                  </p:stCondLst>
                                  <p:iterate>
                                    <p:tmAbs val="0"/>
                                  </p:iterate>
                                  <p:childTnLst>
                                    <p:set>
                                      <p:cBhvr>
                                        <p:cTn id="67" fill="hold"/>
                                        <p:tgtEl>
                                          <p:spTgt spid="51"/>
                                        </p:tgtEl>
                                        <p:attrNameLst>
                                          <p:attrName>style.visibility</p:attrName>
                                        </p:attrNameLst>
                                      </p:cBhvr>
                                      <p:to>
                                        <p:strVal val="visible"/>
                                      </p:to>
                                    </p:set>
                                    <p:anim calcmode="lin" valueType="num">
                                      <p:cBhvr>
                                        <p:cTn id="68" dur="750" fill="hold"/>
                                        <p:tgtEl>
                                          <p:spTgt spid="51"/>
                                        </p:tgtEl>
                                        <p:attrNameLst>
                                          <p:attrName>ppt_w</p:attrName>
                                        </p:attrNameLst>
                                      </p:cBhvr>
                                      <p:tavLst>
                                        <p:tav tm="0">
                                          <p:val>
                                            <p:fltVal val="0"/>
                                          </p:val>
                                        </p:tav>
                                        <p:tav tm="100000">
                                          <p:val>
                                            <p:strVal val="#ppt_w"/>
                                          </p:val>
                                        </p:tav>
                                      </p:tavLst>
                                    </p:anim>
                                    <p:anim calcmode="lin" valueType="num">
                                      <p:cBhvr>
                                        <p:cTn id="69" dur="750" fill="hold"/>
                                        <p:tgtEl>
                                          <p:spTgt spid="51"/>
                                        </p:tgtEl>
                                        <p:attrNameLst>
                                          <p:attrName>ppt_h</p:attrName>
                                        </p:attrNameLst>
                                      </p:cBhvr>
                                      <p:tavLst>
                                        <p:tav tm="0">
                                          <p:val>
                                            <p:fltVal val="0"/>
                                          </p:val>
                                        </p:tav>
                                        <p:tav tm="100000">
                                          <p:val>
                                            <p:strVal val="#ppt_h"/>
                                          </p:val>
                                        </p:tav>
                                      </p:tavLst>
                                    </p:anim>
                                  </p:childTnLst>
                                </p:cTn>
                              </p:par>
                            </p:childTnLst>
                          </p:cTn>
                        </p:par>
                        <p:par>
                          <p:cTn id="70" fill="hold">
                            <p:stCondLst>
                              <p:cond delay="1550"/>
                            </p:stCondLst>
                            <p:childTnLst>
                              <p:par>
                                <p:cTn id="71" presetID="4" presetClass="entr" presetSubtype="32" fill="hold" grpId="0" nodeType="afterEffect">
                                  <p:stCondLst>
                                    <p:cond delay="0"/>
                                  </p:stCondLst>
                                  <p:iterate>
                                    <p:tmAbs val="0"/>
                                  </p:iterate>
                                  <p:childTnLst>
                                    <p:set>
                                      <p:cBhvr>
                                        <p:cTn id="72" fill="hold"/>
                                        <p:tgtEl>
                                          <p:spTgt spid="55"/>
                                        </p:tgtEl>
                                        <p:attrNameLst>
                                          <p:attrName>style.visibility</p:attrName>
                                        </p:attrNameLst>
                                      </p:cBhvr>
                                      <p:to>
                                        <p:strVal val="visible"/>
                                      </p:to>
                                    </p:set>
                                    <p:animEffect transition="in" filter="box(out)">
                                      <p:cBhvr>
                                        <p:cTn id="73" dur="800"/>
                                        <p:tgtEl>
                                          <p:spTgt spid="55"/>
                                        </p:tgtEl>
                                      </p:cBhvr>
                                    </p:animEffect>
                                  </p:childTnLst>
                                </p:cTn>
                              </p:par>
                              <p:par>
                                <p:cTn id="74" presetID="1" presetClass="exit" presetSubtype="0" fill="hold" nodeType="withEffect">
                                  <p:stCondLst>
                                    <p:cond delay="0"/>
                                  </p:stCondLst>
                                  <p:childTnLst>
                                    <p:set>
                                      <p:cBhvr>
                                        <p:cTn id="75" dur="1" fill="hold">
                                          <p:stCondLst>
                                            <p:cond delay="0"/>
                                          </p:stCondLst>
                                        </p:cTn>
                                        <p:tgtEl>
                                          <p:spTgt spid="4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 presetClass="entr" presetSubtype="32" fill="hold" grpId="0" nodeType="clickEffect">
                                  <p:stCondLst>
                                    <p:cond delay="0"/>
                                  </p:stCondLst>
                                  <p:iterate>
                                    <p:tmAbs val="0"/>
                                  </p:iterate>
                                  <p:childTnLst>
                                    <p:set>
                                      <p:cBhvr>
                                        <p:cTn id="79" fill="hold"/>
                                        <p:tgtEl>
                                          <p:spTgt spid="18"/>
                                        </p:tgtEl>
                                        <p:attrNameLst>
                                          <p:attrName>style.visibility</p:attrName>
                                        </p:attrNameLst>
                                      </p:cBhvr>
                                      <p:to>
                                        <p:strVal val="visible"/>
                                      </p:to>
                                    </p:set>
                                    <p:animEffect transition="in" filter="box(out)">
                                      <p:cBhvr>
                                        <p:cTn id="80" dur="800"/>
                                        <p:tgtEl>
                                          <p:spTgt spid="18"/>
                                        </p:tgtEl>
                                      </p:cBhvr>
                                    </p:animEffect>
                                  </p:childTnLst>
                                </p:cTn>
                              </p:par>
                              <p:par>
                                <p:cTn id="81" presetID="4" presetClass="entr" presetSubtype="32" fill="hold" grpId="0" nodeType="withEffect">
                                  <p:stCondLst>
                                    <p:cond delay="0"/>
                                  </p:stCondLst>
                                  <p:iterate>
                                    <p:tmAbs val="0"/>
                                  </p:iterate>
                                  <p:childTnLst>
                                    <p:set>
                                      <p:cBhvr>
                                        <p:cTn id="82" fill="hold"/>
                                        <p:tgtEl>
                                          <p:spTgt spid="42"/>
                                        </p:tgtEl>
                                        <p:attrNameLst>
                                          <p:attrName>style.visibility</p:attrName>
                                        </p:attrNameLst>
                                      </p:cBhvr>
                                      <p:to>
                                        <p:strVal val="visible"/>
                                      </p:to>
                                    </p:set>
                                    <p:animEffect transition="in" filter="box(out)">
                                      <p:cBhvr>
                                        <p:cTn id="83" dur="800"/>
                                        <p:tgtEl>
                                          <p:spTgt spid="42"/>
                                        </p:tgtEl>
                                      </p:cBhvr>
                                    </p:animEffect>
                                  </p:childTnLst>
                                </p:cTn>
                              </p:par>
                            </p:childTnLst>
                          </p:cTn>
                        </p:par>
                        <p:par>
                          <p:cTn id="84" fill="hold">
                            <p:stCondLst>
                              <p:cond delay="800"/>
                            </p:stCondLst>
                            <p:childTnLst>
                              <p:par>
                                <p:cTn id="85" presetID="4" presetClass="entr" presetSubtype="32" fill="hold" grpId="0" nodeType="afterEffect">
                                  <p:stCondLst>
                                    <p:cond delay="0"/>
                                  </p:stCondLst>
                                  <p:iterate>
                                    <p:tmAbs val="0"/>
                                  </p:iterate>
                                  <p:childTnLst>
                                    <p:set>
                                      <p:cBhvr>
                                        <p:cTn id="86" fill="hold"/>
                                        <p:tgtEl>
                                          <p:spTgt spid="61"/>
                                        </p:tgtEl>
                                        <p:attrNameLst>
                                          <p:attrName>style.visibility</p:attrName>
                                        </p:attrNameLst>
                                      </p:cBhvr>
                                      <p:to>
                                        <p:strVal val="visible"/>
                                      </p:to>
                                    </p:set>
                                    <p:animEffect transition="in" filter="box(out)">
                                      <p:cBhvr>
                                        <p:cTn id="87" dur="1000"/>
                                        <p:tgtEl>
                                          <p:spTgt spid="61"/>
                                        </p:tgtEl>
                                      </p:cBhvr>
                                    </p:animEffect>
                                  </p:childTnLst>
                                </p:cTn>
                              </p:par>
                            </p:childTnLst>
                          </p:cTn>
                        </p:par>
                        <p:par>
                          <p:cTn id="88" fill="hold">
                            <p:stCondLst>
                              <p:cond delay="1800"/>
                            </p:stCondLst>
                            <p:childTnLst>
                              <p:par>
                                <p:cTn id="89" presetID="4" presetClass="entr" presetSubtype="32" fill="hold" grpId="0" nodeType="afterEffect">
                                  <p:stCondLst>
                                    <p:cond delay="0"/>
                                  </p:stCondLst>
                                  <p:iterate>
                                    <p:tmAbs val="0"/>
                                  </p:iterate>
                                  <p:childTnLst>
                                    <p:set>
                                      <p:cBhvr>
                                        <p:cTn id="90" fill="hold"/>
                                        <p:tgtEl>
                                          <p:spTgt spid="58"/>
                                        </p:tgtEl>
                                        <p:attrNameLst>
                                          <p:attrName>style.visibility</p:attrName>
                                        </p:attrNameLst>
                                      </p:cBhvr>
                                      <p:to>
                                        <p:strVal val="visible"/>
                                      </p:to>
                                    </p:set>
                                    <p:animEffect transition="in" filter="box(out)">
                                      <p:cBhvr>
                                        <p:cTn id="91" dur="800"/>
                                        <p:tgtEl>
                                          <p:spTgt spid="58"/>
                                        </p:tgtEl>
                                      </p:cBhvr>
                                    </p:animEffect>
                                  </p:childTnLst>
                                </p:cTn>
                              </p:par>
                              <p:par>
                                <p:cTn id="92" presetID="1" presetClass="exit" presetSubtype="0" fill="hold" nodeType="withEffect">
                                  <p:stCondLst>
                                    <p:cond delay="0"/>
                                  </p:stCondLst>
                                  <p:childTnLst>
                                    <p:set>
                                      <p:cBhvr>
                                        <p:cTn id="93"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P spid="18" grpId="0" animBg="1" advAuto="0"/>
      <p:bldP spid="22" grpId="0" animBg="1" advAuto="0"/>
      <p:bldP spid="26" grpId="0" animBg="1" advAuto="0"/>
      <p:bldP spid="30" grpId="0" animBg="1" advAuto="0"/>
      <p:bldP spid="34" grpId="0" animBg="1" advAuto="0"/>
      <p:bldP spid="36" grpId="0" animBg="1" advAuto="0"/>
      <p:bldP spid="38" grpId="0" animBg="1" advAuto="0"/>
      <p:bldP spid="40" grpId="0" animBg="1" advAuto="0"/>
      <p:bldP spid="42" grpId="0" animBg="1" advAuto="0"/>
      <p:bldP spid="44" grpId="0" animBg="1" advAuto="0"/>
      <p:bldP spid="47" grpId="0" animBg="1" advAuto="0"/>
      <p:bldP spid="49" grpId="0" animBg="1" advAuto="0"/>
      <p:bldP spid="50" grpId="0" animBg="1" advAuto="0"/>
      <p:bldP spid="51" grpId="0" animBg="1" advAuto="0"/>
      <p:bldP spid="52" grpId="0" animBg="1" advAuto="0"/>
      <p:bldP spid="55" grpId="0" animBg="1" advAuto="0"/>
      <p:bldP spid="58" grpId="0" animBg="1" advAuto="0"/>
      <p:bldP spid="6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p:txBody>
          <a:bodyPr/>
          <a:lstStyle/>
          <a:p>
            <a:endParaRPr lang="en-GB" dirty="0"/>
          </a:p>
          <a:p>
            <a:endParaRPr lang="en-GB" dirty="0"/>
          </a:p>
          <a:p>
            <a:endParaRPr lang="en-GB" dirty="0"/>
          </a:p>
        </p:txBody>
      </p:sp>
      <p:sp>
        <p:nvSpPr>
          <p:cNvPr id="6" name="Tijdelijke aanduiding voor dianummer 5">
            <a:extLst>
              <a:ext uri="{FF2B5EF4-FFF2-40B4-BE49-F238E27FC236}">
                <a16:creationId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en-US" smtClean="0"/>
              <a:t>20</a:t>
            </a:fld>
            <a:endParaRPr lang="en-US" dirty="0"/>
          </a:p>
        </p:txBody>
      </p:sp>
      <p:graphicFrame>
        <p:nvGraphicFramePr>
          <p:cNvPr id="12" name="Diagram 11">
            <a:extLst>
              <a:ext uri="{FF2B5EF4-FFF2-40B4-BE49-F238E27FC236}">
                <a16:creationId xmlns:a16="http://schemas.microsoft.com/office/drawing/2014/main" id="{DA90D274-D5F3-4A90-B021-30ACE3A30EFA}"/>
              </a:ext>
            </a:extLst>
          </p:cNvPr>
          <p:cNvGraphicFramePr/>
          <p:nvPr>
            <p:extLst>
              <p:ext uri="{D42A27DB-BD31-4B8C-83A1-F6EECF244321}">
                <p14:modId xmlns:p14="http://schemas.microsoft.com/office/powerpoint/2010/main" val="2174261615"/>
              </p:ext>
            </p:extLst>
          </p:nvPr>
        </p:nvGraphicFramePr>
        <p:xfrm>
          <a:off x="762000" y="2608205"/>
          <a:ext cx="7467600" cy="339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Заглавие 7">
            <a:extLst>
              <a:ext uri="{FF2B5EF4-FFF2-40B4-BE49-F238E27FC236}">
                <a16:creationId xmlns:a16="http://schemas.microsoft.com/office/drawing/2014/main" id="{DD67F3DA-C5FB-473B-9209-B84A4D771607}"/>
              </a:ext>
            </a:extLst>
          </p:cNvPr>
          <p:cNvSpPr>
            <a:spLocks noGrp="1"/>
          </p:cNvSpPr>
          <p:nvPr>
            <p:ph type="title"/>
          </p:nvPr>
        </p:nvSpPr>
        <p:spPr/>
        <p:txBody>
          <a:bodyPr/>
          <a:lstStyle/>
          <a:p>
            <a:r>
              <a:rPr lang="bg-BG" dirty="0"/>
              <a:t>Коучинг и родителство </a:t>
            </a:r>
          </a:p>
        </p:txBody>
      </p:sp>
      <p:sp>
        <p:nvSpPr>
          <p:cNvPr id="7" name="Текстово поле 6">
            <a:extLst>
              <a:ext uri="{FF2B5EF4-FFF2-40B4-BE49-F238E27FC236}">
                <a16:creationId xmlns:a16="http://schemas.microsoft.com/office/drawing/2014/main" id="{8E59D2C8-E216-40E5-9339-D96AA045A5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89317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bg-BG" dirty="0"/>
              <a:t>Коучинг и родителство</a:t>
            </a:r>
            <a:endParaRPr lang="en-GB" dirty="0"/>
          </a:p>
        </p:txBody>
      </p:sp>
      <p:sp>
        <p:nvSpPr>
          <p:cNvPr id="6" name="Текстов контейнер 5">
            <a:extLst>
              <a:ext uri="{FF2B5EF4-FFF2-40B4-BE49-F238E27FC236}">
                <a16:creationId xmlns:a16="http://schemas.microsoft.com/office/drawing/2014/main" id="{B4CF6519-30B0-4553-90DE-FB2E0A89CB1B}"/>
              </a:ext>
            </a:extLst>
          </p:cNvPr>
          <p:cNvSpPr>
            <a:spLocks noGrp="1"/>
          </p:cNvSpPr>
          <p:nvPr>
            <p:ph type="body" sz="half" idx="2"/>
          </p:nvPr>
        </p:nvSpPr>
        <p:spPr>
          <a:xfrm>
            <a:off x="685802" y="2667004"/>
            <a:ext cx="2779713" cy="3754053"/>
          </a:xfrm>
        </p:spPr>
        <p:txBody>
          <a:bodyPr>
            <a:normAutofit fontScale="85000" lnSpcReduction="20000"/>
          </a:bodyPr>
          <a:lstStyle/>
          <a:p>
            <a:pPr algn="ctr"/>
            <a:endParaRPr lang="bg-BG" sz="2000" b="1" dirty="0">
              <a:solidFill>
                <a:schemeClr val="tx1">
                  <a:lumMod val="75000"/>
                  <a:lumOff val="25000"/>
                </a:schemeClr>
              </a:solidFill>
            </a:endParaRPr>
          </a:p>
          <a:p>
            <a:pPr algn="ctr"/>
            <a:r>
              <a:rPr lang="bg-BG" sz="2000" b="1" dirty="0">
                <a:solidFill>
                  <a:schemeClr val="tx1">
                    <a:lumMod val="75000"/>
                    <a:lumOff val="25000"/>
                  </a:schemeClr>
                </a:solidFill>
              </a:rPr>
              <a:t>Цели на родители/коуч</a:t>
            </a:r>
          </a:p>
          <a:p>
            <a:pPr algn="ctr"/>
            <a:endParaRPr lang="bg-BG" dirty="0">
              <a:solidFill>
                <a:schemeClr val="tx1">
                  <a:lumMod val="75000"/>
                  <a:lumOff val="25000"/>
                </a:schemeClr>
              </a:solidFill>
              <a:latin typeface="Ink Free" panose="03080402000500000000" pitchFamily="66" charset="0"/>
            </a:endParaRPr>
          </a:p>
          <a:p>
            <a:pPr marL="285750" indent="-285750">
              <a:lnSpc>
                <a:spcPct val="115000"/>
              </a:lnSpc>
              <a:spcAft>
                <a:spcPts val="600"/>
              </a:spcAft>
              <a:buFont typeface="Arial" panose="020B0604020202020204" pitchFamily="34" charset="0"/>
              <a:buChar char="•"/>
            </a:pPr>
            <a:r>
              <a:rPr lang="bg-BG" dirty="0">
                <a:solidFill>
                  <a:schemeClr val="tx1">
                    <a:lumMod val="75000"/>
                    <a:lumOff val="25000"/>
                  </a:schemeClr>
                </a:solidFill>
                <a:latin typeface="Calibri" panose="020F0502020204030204" pitchFamily="34" charset="0"/>
                <a:cs typeface="Times New Roman" panose="02020603050405020304" pitchFamily="18" charset="0"/>
              </a:rPr>
              <a:t>Улесняване формирането на положителна идентичност</a:t>
            </a:r>
          </a:p>
          <a:p>
            <a:pPr marL="285750" indent="-285750" algn="just">
              <a:lnSpc>
                <a:spcPct val="115000"/>
              </a:lnSpc>
              <a:spcAft>
                <a:spcPts val="600"/>
              </a:spcAft>
              <a:buFont typeface="Arial" panose="020B0604020202020204" pitchFamily="34" charset="0"/>
              <a:buChar char="•"/>
            </a:pPr>
            <a:r>
              <a:rPr lang="bg-BG" dirty="0">
                <a:solidFill>
                  <a:schemeClr val="tx1">
                    <a:lumMod val="75000"/>
                    <a:lumOff val="25000"/>
                  </a:schemeClr>
                </a:solidFill>
                <a:latin typeface="Calibri" panose="020F0502020204030204" pitchFamily="34" charset="0"/>
                <a:cs typeface="Times New Roman" panose="02020603050405020304" pitchFamily="18" charset="0"/>
              </a:rPr>
              <a:t>Позитивна подкрепа</a:t>
            </a:r>
          </a:p>
          <a:p>
            <a:pPr marL="285750" indent="-285750" algn="just">
              <a:lnSpc>
                <a:spcPct val="115000"/>
              </a:lnSpc>
              <a:spcAft>
                <a:spcPts val="600"/>
              </a:spcAft>
              <a:buFont typeface="Arial" panose="020B0604020202020204" pitchFamily="34" charset="0"/>
              <a:buChar char="•"/>
            </a:pPr>
            <a:r>
              <a:rPr lang="bg-BG" dirty="0">
                <a:solidFill>
                  <a:schemeClr val="tx1">
                    <a:lumMod val="75000"/>
                    <a:lumOff val="25000"/>
                  </a:schemeClr>
                </a:solidFill>
                <a:latin typeface="Calibri" panose="020F0502020204030204" pitchFamily="34" charset="0"/>
                <a:cs typeface="Times New Roman" panose="02020603050405020304" pitchFamily="18" charset="0"/>
              </a:rPr>
              <a:t>Личностно израстване</a:t>
            </a:r>
          </a:p>
          <a:p>
            <a:pPr marL="0" indent="0" algn="ctr">
              <a:lnSpc>
                <a:spcPct val="100000"/>
              </a:lnSpc>
              <a:spcAft>
                <a:spcPts val="1200"/>
              </a:spcAft>
              <a:buNone/>
            </a:pPr>
            <a:endParaRPr lang="bg-BG" dirty="0">
              <a:solidFill>
                <a:schemeClr val="tx1">
                  <a:lumMod val="75000"/>
                  <a:lumOff val="25000"/>
                </a:schemeClr>
              </a:solidFill>
              <a:latin typeface="Ink Free" panose="03080402000500000000" pitchFamily="66" charset="0"/>
            </a:endParaRPr>
          </a:p>
          <a:p>
            <a:pPr algn="ctr">
              <a:lnSpc>
                <a:spcPct val="115000"/>
              </a:lnSpc>
              <a:spcAft>
                <a:spcPts val="600"/>
              </a:spcAft>
            </a:pPr>
            <a:r>
              <a:rPr lang="bg-BG"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„Начинът, по който се отнасяме към нашите деца, влияе пряко върху това, което те вярват за себе си.</a:t>
            </a:r>
            <a:r>
              <a:rPr lang="bg-BG" i="1" dirty="0"/>
              <a:t>"</a:t>
            </a:r>
            <a:endParaRPr lang="bg-BG"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bg-BG" b="1" i="1"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Ариадне</a:t>
            </a:r>
            <a:r>
              <a:rPr lang="bg-BG"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bg-BG" b="1" i="1"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Брил</a:t>
            </a:r>
            <a:endParaRPr lang="bg-BG" dirty="0">
              <a:solidFill>
                <a:schemeClr val="tx1">
                  <a:lumMod val="75000"/>
                  <a:lumOff val="25000"/>
                </a:schemeClr>
              </a:solidFill>
            </a:endParaRPr>
          </a:p>
        </p:txBody>
      </p:sp>
      <p:grpSp>
        <p:nvGrpSpPr>
          <p:cNvPr id="8" name="Group">
            <a:extLst>
              <a:ext uri="{FF2B5EF4-FFF2-40B4-BE49-F238E27FC236}">
                <a16:creationId xmlns:a16="http://schemas.microsoft.com/office/drawing/2014/main" id="{626E2E6B-D8CC-4A8E-AF59-FF6181CA9BA6}"/>
              </a:ext>
            </a:extLst>
          </p:cNvPr>
          <p:cNvGrpSpPr/>
          <p:nvPr/>
        </p:nvGrpSpPr>
        <p:grpSpPr>
          <a:xfrm>
            <a:off x="3741385" y="5108779"/>
            <a:ext cx="4039376" cy="747731"/>
            <a:chOff x="0" y="0"/>
            <a:chExt cx="4314178" cy="996972"/>
          </a:xfrm>
          <a:solidFill>
            <a:srgbClr val="92D050"/>
          </a:solidFill>
        </p:grpSpPr>
        <p:sp>
          <p:nvSpPr>
            <p:cNvPr id="9" name="Freeform 2">
              <a:extLst>
                <a:ext uri="{FF2B5EF4-FFF2-40B4-BE49-F238E27FC236}">
                  <a16:creationId xmlns:a16="http://schemas.microsoft.com/office/drawing/2014/main" id="{2D68D97D-D302-4F48-8151-C8C8A42E48BE}"/>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0" name="Freeform 3">
              <a:extLst>
                <a:ext uri="{FF2B5EF4-FFF2-40B4-BE49-F238E27FC236}">
                  <a16:creationId xmlns:a16="http://schemas.microsoft.com/office/drawing/2014/main" id="{FBE11AF1-963E-447D-8001-E4C9EB131A8A}"/>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11" name="Oval 4">
            <a:extLst>
              <a:ext uri="{FF2B5EF4-FFF2-40B4-BE49-F238E27FC236}">
                <a16:creationId xmlns:a16="http://schemas.microsoft.com/office/drawing/2014/main" id="{7E3C9E68-5BC3-4DB9-ADFE-4203085E1D5D}"/>
              </a:ext>
            </a:extLst>
          </p:cNvPr>
          <p:cNvSpPr/>
          <p:nvPr/>
        </p:nvSpPr>
        <p:spPr>
          <a:xfrm flipH="1">
            <a:off x="7577405" y="4955586"/>
            <a:ext cx="958456" cy="958456"/>
          </a:xfrm>
          <a:prstGeom prst="ellipse">
            <a:avLst/>
          </a:prstGeom>
          <a:solidFill>
            <a:srgbClr val="92D050"/>
          </a:solidFill>
          <a:ln w="38100">
            <a:solidFill>
              <a:srgbClr val="FFFFFF"/>
            </a:solidFill>
            <a:miter/>
          </a:ln>
          <a:effectLst>
            <a:outerShdw blurRad="165100" dist="97066" dir="8592729" rotWithShape="0">
              <a:srgbClr val="000000">
                <a:alpha val="40000"/>
              </a:srgbClr>
            </a:outerShdw>
          </a:effectLst>
        </p:spPr>
        <p:txBody>
          <a:bodyPr lIns="34289" tIns="34289" rIns="34289" bIns="34289" anchor="ctr"/>
          <a:lstStyle/>
          <a:p>
            <a:pPr>
              <a:defRPr>
                <a:solidFill>
                  <a:srgbClr val="FFFFFF"/>
                </a:solidFill>
              </a:defRPr>
            </a:pPr>
            <a:endParaRPr sz="1350"/>
          </a:p>
        </p:txBody>
      </p:sp>
      <p:sp>
        <p:nvSpPr>
          <p:cNvPr id="13" name="TextBox 52">
            <a:extLst>
              <a:ext uri="{FF2B5EF4-FFF2-40B4-BE49-F238E27FC236}">
                <a16:creationId xmlns:a16="http://schemas.microsoft.com/office/drawing/2014/main" id="{DFDA3413-0548-45AF-9B9A-6389B67C5F39}"/>
              </a:ext>
            </a:extLst>
          </p:cNvPr>
          <p:cNvSpPr txBox="1"/>
          <p:nvPr/>
        </p:nvSpPr>
        <p:spPr>
          <a:xfrm>
            <a:off x="4314067" y="5383285"/>
            <a:ext cx="3148227"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bg-BG" sz="2000" b="1" dirty="0"/>
              <a:t>Избягване на стереотипи</a:t>
            </a:r>
            <a:endParaRPr sz="2000" b="1" dirty="0"/>
          </a:p>
        </p:txBody>
      </p:sp>
      <p:grpSp>
        <p:nvGrpSpPr>
          <p:cNvPr id="16" name="Group">
            <a:extLst>
              <a:ext uri="{FF2B5EF4-FFF2-40B4-BE49-F238E27FC236}">
                <a16:creationId xmlns:a16="http://schemas.microsoft.com/office/drawing/2014/main" id="{0AB9B558-337B-49CA-A8BA-5F58A736D1FC}"/>
              </a:ext>
            </a:extLst>
          </p:cNvPr>
          <p:cNvGrpSpPr/>
          <p:nvPr/>
        </p:nvGrpSpPr>
        <p:grpSpPr>
          <a:xfrm>
            <a:off x="5180826" y="4086854"/>
            <a:ext cx="4039374" cy="747731"/>
            <a:chOff x="0" y="0"/>
            <a:chExt cx="4314178" cy="996972"/>
          </a:xfrm>
          <a:solidFill>
            <a:schemeClr val="accent6">
              <a:lumMod val="75000"/>
            </a:schemeClr>
          </a:solidFill>
        </p:grpSpPr>
        <p:sp>
          <p:nvSpPr>
            <p:cNvPr id="17" name="Freeform 2">
              <a:extLst>
                <a:ext uri="{FF2B5EF4-FFF2-40B4-BE49-F238E27FC236}">
                  <a16:creationId xmlns:a16="http://schemas.microsoft.com/office/drawing/2014/main" id="{6F4F5B7F-A029-48E4-81F2-3A64A729449C}"/>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id="{97B50352-5687-4464-951A-5DC07F5F1990}"/>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19" name="Oval 4">
            <a:extLst>
              <a:ext uri="{FF2B5EF4-FFF2-40B4-BE49-F238E27FC236}">
                <a16:creationId xmlns:a16="http://schemas.microsoft.com/office/drawing/2014/main" id="{504E1C0D-B43A-4871-91BF-25623576A41A}"/>
              </a:ext>
            </a:extLst>
          </p:cNvPr>
          <p:cNvSpPr/>
          <p:nvPr/>
        </p:nvSpPr>
        <p:spPr>
          <a:xfrm>
            <a:off x="4547973" y="3981491"/>
            <a:ext cx="958456" cy="958455"/>
          </a:xfrm>
          <a:prstGeom prst="ellipse">
            <a:avLst/>
          </a:prstGeom>
          <a:solidFill>
            <a:schemeClr val="accent6">
              <a:lumMod val="75000"/>
            </a:schemeClr>
          </a:solidFill>
          <a:ln w="38100">
            <a:solidFill>
              <a:srgbClr val="FFFFFF"/>
            </a:solidFill>
            <a:miter/>
          </a:ln>
          <a:effectLst>
            <a:outerShdw blurRad="50800" dist="38100" dir="5400000" algn="t" rotWithShape="0">
              <a:prstClr val="black">
                <a:alpha val="40000"/>
              </a:prstClr>
            </a:outerShdw>
          </a:effectLst>
        </p:spPr>
        <p:txBody>
          <a:bodyPr lIns="34289" tIns="34289" rIns="34289" bIns="34289" anchor="ctr"/>
          <a:lstStyle/>
          <a:p>
            <a:pPr>
              <a:defRPr>
                <a:solidFill>
                  <a:srgbClr val="FFFFFF"/>
                </a:solidFill>
              </a:defRPr>
            </a:pPr>
            <a:endParaRPr sz="1350"/>
          </a:p>
        </p:txBody>
      </p:sp>
      <p:sp>
        <p:nvSpPr>
          <p:cNvPr id="21" name="TextBox 52">
            <a:extLst>
              <a:ext uri="{FF2B5EF4-FFF2-40B4-BE49-F238E27FC236}">
                <a16:creationId xmlns:a16="http://schemas.microsoft.com/office/drawing/2014/main" id="{5357D35D-3B2E-431B-ADAB-1F2222C35ACD}"/>
              </a:ext>
            </a:extLst>
          </p:cNvPr>
          <p:cNvSpPr txBox="1"/>
          <p:nvPr/>
        </p:nvSpPr>
        <p:spPr>
          <a:xfrm>
            <a:off x="5626840" y="4385332"/>
            <a:ext cx="2983760"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bg-BG" sz="2000" b="1" dirty="0"/>
              <a:t>Умения за работа в екип</a:t>
            </a:r>
            <a:endParaRPr sz="2000" b="1" dirty="0"/>
          </a:p>
        </p:txBody>
      </p:sp>
      <p:grpSp>
        <p:nvGrpSpPr>
          <p:cNvPr id="24" name="Group">
            <a:extLst>
              <a:ext uri="{FF2B5EF4-FFF2-40B4-BE49-F238E27FC236}">
                <a16:creationId xmlns:a16="http://schemas.microsoft.com/office/drawing/2014/main" id="{FDDE72BB-4114-43AE-A163-761FC043C6CF}"/>
              </a:ext>
            </a:extLst>
          </p:cNvPr>
          <p:cNvGrpSpPr/>
          <p:nvPr/>
        </p:nvGrpSpPr>
        <p:grpSpPr>
          <a:xfrm>
            <a:off x="4209858" y="3113785"/>
            <a:ext cx="3637670" cy="747731"/>
            <a:chOff x="0" y="0"/>
            <a:chExt cx="4314178" cy="996972"/>
          </a:xfrm>
          <a:solidFill>
            <a:srgbClr val="FF6600"/>
          </a:solidFill>
        </p:grpSpPr>
        <p:sp>
          <p:nvSpPr>
            <p:cNvPr id="25" name="Freeform 2">
              <a:extLst>
                <a:ext uri="{FF2B5EF4-FFF2-40B4-BE49-F238E27FC236}">
                  <a16:creationId xmlns:a16="http://schemas.microsoft.com/office/drawing/2014/main" id="{0EE60EA8-8901-4FEB-9AA2-7E498B5E0DE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3">
              <a:extLst>
                <a:ext uri="{FF2B5EF4-FFF2-40B4-BE49-F238E27FC236}">
                  <a16:creationId xmlns:a16="http://schemas.microsoft.com/office/drawing/2014/main" id="{3DAC7115-9945-4BA2-8E87-49390E33393D}"/>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918953"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pic>
        <p:nvPicPr>
          <p:cNvPr id="27" name="TinyPPT_2019.png" descr="TinyPPT_2019.png">
            <a:extLst>
              <a:ext uri="{FF2B5EF4-FFF2-40B4-BE49-F238E27FC236}">
                <a16:creationId xmlns:a16="http://schemas.microsoft.com/office/drawing/2014/main" id="{B7D2B4AE-504A-4979-9012-DC3D52FBE673}"/>
              </a:ext>
            </a:extLst>
          </p:cNvPr>
          <p:cNvPicPr>
            <a:picLocks noChangeAspect="1"/>
          </p:cNvPicPr>
          <p:nvPr/>
        </p:nvPicPr>
        <p:blipFill>
          <a:blip r:embed="rId3">
            <a:alphaModFix amt="64876"/>
          </a:blip>
          <a:srcRect l="29878" t="16791"/>
          <a:stretch>
            <a:fillRect/>
          </a:stretch>
        </p:blipFill>
        <p:spPr>
          <a:xfrm>
            <a:off x="5171495" y="2439980"/>
            <a:ext cx="2959157" cy="598466"/>
          </a:xfrm>
          <a:prstGeom prst="rect">
            <a:avLst/>
          </a:prstGeom>
          <a:ln w="12700">
            <a:miter lim="400000"/>
          </a:ln>
        </p:spPr>
      </p:pic>
      <p:sp>
        <p:nvSpPr>
          <p:cNvPr id="28" name="TextBox 52">
            <a:extLst>
              <a:ext uri="{FF2B5EF4-FFF2-40B4-BE49-F238E27FC236}">
                <a16:creationId xmlns:a16="http://schemas.microsoft.com/office/drawing/2014/main" id="{677A4A04-1F28-44FF-A24C-2167B51DEE4A}"/>
              </a:ext>
            </a:extLst>
          </p:cNvPr>
          <p:cNvSpPr txBox="1"/>
          <p:nvPr/>
        </p:nvSpPr>
        <p:spPr>
          <a:xfrm>
            <a:off x="4534962" y="3352800"/>
            <a:ext cx="2704038"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pPr algn="r"/>
            <a:r>
              <a:rPr lang="bg-BG" sz="2000" b="1" dirty="0"/>
              <a:t>Развиване на емпатия</a:t>
            </a:r>
            <a:endParaRPr sz="2000" b="1" dirty="0"/>
          </a:p>
        </p:txBody>
      </p:sp>
      <p:sp>
        <p:nvSpPr>
          <p:cNvPr id="30" name="Oval 4">
            <a:extLst>
              <a:ext uri="{FF2B5EF4-FFF2-40B4-BE49-F238E27FC236}">
                <a16:creationId xmlns:a16="http://schemas.microsoft.com/office/drawing/2014/main" id="{9747A956-552B-477E-BCD4-435CB93F32BC}"/>
              </a:ext>
            </a:extLst>
          </p:cNvPr>
          <p:cNvSpPr/>
          <p:nvPr/>
        </p:nvSpPr>
        <p:spPr>
          <a:xfrm flipH="1">
            <a:off x="7294097" y="3008424"/>
            <a:ext cx="958456" cy="958456"/>
          </a:xfrm>
          <a:prstGeom prst="ellipse">
            <a:avLst/>
          </a:prstGeom>
          <a:solidFill>
            <a:srgbClr val="FF6600"/>
          </a:solidFill>
          <a:ln w="38100">
            <a:solidFill>
              <a:srgbClr val="FFFFFF"/>
            </a:solidFill>
            <a:miter/>
          </a:ln>
          <a:effectLst>
            <a:outerShdw blurRad="50800" dist="38100" dir="5400000" algn="t" rotWithShape="0">
              <a:prstClr val="black">
                <a:alpha val="40000"/>
              </a:prstClr>
            </a:outerShdw>
          </a:effectLst>
        </p:spPr>
        <p:txBody>
          <a:bodyPr lIns="34289" tIns="34289" rIns="34289" bIns="34289" anchor="ctr"/>
          <a:lstStyle/>
          <a:p>
            <a:pPr>
              <a:defRPr>
                <a:solidFill>
                  <a:srgbClr val="FFFFFF"/>
                </a:solidFill>
              </a:defRPr>
            </a:pPr>
            <a:endParaRPr sz="1350"/>
          </a:p>
        </p:txBody>
      </p:sp>
      <p:grpSp>
        <p:nvGrpSpPr>
          <p:cNvPr id="31" name="Group">
            <a:extLst>
              <a:ext uri="{FF2B5EF4-FFF2-40B4-BE49-F238E27FC236}">
                <a16:creationId xmlns:a16="http://schemas.microsoft.com/office/drawing/2014/main" id="{ADA96987-9490-42A1-B026-C7528098EC1C}"/>
              </a:ext>
            </a:extLst>
          </p:cNvPr>
          <p:cNvGrpSpPr/>
          <p:nvPr/>
        </p:nvGrpSpPr>
        <p:grpSpPr>
          <a:xfrm>
            <a:off x="5226356" y="2189855"/>
            <a:ext cx="3784728" cy="747731"/>
            <a:chOff x="0" y="0"/>
            <a:chExt cx="4314178" cy="996972"/>
          </a:xfrm>
          <a:solidFill>
            <a:srgbClr val="0BA7DF"/>
          </a:solidFill>
        </p:grpSpPr>
        <p:sp>
          <p:nvSpPr>
            <p:cNvPr id="32" name="Freeform 2">
              <a:extLst>
                <a:ext uri="{FF2B5EF4-FFF2-40B4-BE49-F238E27FC236}">
                  <a16:creationId xmlns:a16="http://schemas.microsoft.com/office/drawing/2014/main" id="{2FDDD9A9-34B6-49A2-963B-8B5704619109}"/>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id="{6ADBA73B-5B95-4B98-BC4E-86C1DCB4431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34" name="Oval 4">
            <a:extLst>
              <a:ext uri="{FF2B5EF4-FFF2-40B4-BE49-F238E27FC236}">
                <a16:creationId xmlns:a16="http://schemas.microsoft.com/office/drawing/2014/main" id="{C26182CD-1BCB-47E4-8766-20B6144AD555}"/>
              </a:ext>
            </a:extLst>
          </p:cNvPr>
          <p:cNvSpPr/>
          <p:nvPr/>
        </p:nvSpPr>
        <p:spPr>
          <a:xfrm>
            <a:off x="4428855" y="2053322"/>
            <a:ext cx="958456" cy="958455"/>
          </a:xfrm>
          <a:prstGeom prst="ellipse">
            <a:avLst/>
          </a:prstGeom>
          <a:solidFill>
            <a:srgbClr val="0BA7DF"/>
          </a:solidFill>
          <a:ln w="38100">
            <a:solidFill>
              <a:srgbClr val="FFFFFF"/>
            </a:solidFill>
            <a:miter/>
          </a:ln>
          <a:effectLst>
            <a:outerShdw blurRad="165100" dist="97066" dir="1471343" rotWithShape="0">
              <a:srgbClr val="000000">
                <a:alpha val="40000"/>
              </a:srgbClr>
            </a:outerShdw>
          </a:effectLst>
        </p:spPr>
        <p:txBody>
          <a:bodyPr lIns="34289" tIns="34289" rIns="34289" bIns="34289" anchor="ctr"/>
          <a:lstStyle/>
          <a:p>
            <a:pPr>
              <a:defRPr>
                <a:solidFill>
                  <a:srgbClr val="FFFFFF"/>
                </a:solidFill>
              </a:defRPr>
            </a:pPr>
            <a:endParaRPr sz="1350"/>
          </a:p>
        </p:txBody>
      </p:sp>
      <p:sp>
        <p:nvSpPr>
          <p:cNvPr id="35" name="TextBox 52">
            <a:extLst>
              <a:ext uri="{FF2B5EF4-FFF2-40B4-BE49-F238E27FC236}">
                <a16:creationId xmlns:a16="http://schemas.microsoft.com/office/drawing/2014/main" id="{D403EB48-287A-45B0-88F8-48035A285E2E}"/>
              </a:ext>
            </a:extLst>
          </p:cNvPr>
          <p:cNvSpPr txBox="1"/>
          <p:nvPr/>
        </p:nvSpPr>
        <p:spPr>
          <a:xfrm>
            <a:off x="5761073" y="2121692"/>
            <a:ext cx="84541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sz="1575" dirty="0"/>
              <a:t>   </a:t>
            </a:r>
          </a:p>
        </p:txBody>
      </p:sp>
      <p:sp>
        <p:nvSpPr>
          <p:cNvPr id="36" name="TextBox 52">
            <a:extLst>
              <a:ext uri="{FF2B5EF4-FFF2-40B4-BE49-F238E27FC236}">
                <a16:creationId xmlns:a16="http://schemas.microsoft.com/office/drawing/2014/main" id="{2C9DA4F8-1B0E-453A-91FB-959367ACF453}"/>
              </a:ext>
            </a:extLst>
          </p:cNvPr>
          <p:cNvSpPr txBox="1"/>
          <p:nvPr/>
        </p:nvSpPr>
        <p:spPr>
          <a:xfrm>
            <a:off x="5506429" y="2515599"/>
            <a:ext cx="3060158" cy="68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lang="bg-BG" sz="2000" b="1" dirty="0"/>
              <a:t>Управление на емоции</a:t>
            </a:r>
            <a:endParaRPr lang="en-GB" sz="2000" b="1" dirty="0"/>
          </a:p>
          <a:p>
            <a:r>
              <a:rPr sz="2000" b="1" dirty="0"/>
              <a:t>     </a:t>
            </a:r>
          </a:p>
        </p:txBody>
      </p:sp>
      <p:sp>
        <p:nvSpPr>
          <p:cNvPr id="37" name="TextBox 52">
            <a:extLst>
              <a:ext uri="{FF2B5EF4-FFF2-40B4-BE49-F238E27FC236}">
                <a16:creationId xmlns:a16="http://schemas.microsoft.com/office/drawing/2014/main" id="{7DCA6F4A-9D2C-4A5D-BB1B-FA196FD548A4}"/>
              </a:ext>
            </a:extLst>
          </p:cNvPr>
          <p:cNvSpPr txBox="1"/>
          <p:nvPr/>
        </p:nvSpPr>
        <p:spPr>
          <a:xfrm>
            <a:off x="5336297" y="1726998"/>
            <a:ext cx="901823" cy="276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sz="1350" dirty="0"/>
              <a:t>     </a:t>
            </a:r>
          </a:p>
        </p:txBody>
      </p:sp>
      <p:sp>
        <p:nvSpPr>
          <p:cNvPr id="38" name="Tijdelijke aanduiding voor dianummer 5">
            <a:extLst>
              <a:ext uri="{FF2B5EF4-FFF2-40B4-BE49-F238E27FC236}">
                <a16:creationId xmlns:a16="http://schemas.microsoft.com/office/drawing/2014/main" id="{D7964D0C-8FD4-4F8D-A003-899C48FE1237}"/>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21</a:t>
            </a:fld>
            <a:endParaRPr lang="en-US" dirty="0"/>
          </a:p>
        </p:txBody>
      </p:sp>
      <p:sp>
        <p:nvSpPr>
          <p:cNvPr id="40" name="Текстов контейнер 5">
            <a:extLst>
              <a:ext uri="{FF2B5EF4-FFF2-40B4-BE49-F238E27FC236}">
                <a16:creationId xmlns:a16="http://schemas.microsoft.com/office/drawing/2014/main" id="{04A5341A-C82E-4655-9793-4910B5101A52}"/>
              </a:ext>
            </a:extLst>
          </p:cNvPr>
          <p:cNvSpPr txBox="1">
            <a:spLocks/>
          </p:cNvSpPr>
          <p:nvPr/>
        </p:nvSpPr>
        <p:spPr>
          <a:xfrm>
            <a:off x="5144765" y="1423186"/>
            <a:ext cx="2779713" cy="330684"/>
          </a:xfrm>
          <a:prstGeom prst="rect">
            <a:avLst/>
          </a:prstGeom>
          <a:solidFill>
            <a:schemeClr val="bg1">
              <a:alpha val="90000"/>
            </a:schemeClr>
          </a:solidFill>
          <a:effectLst/>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lnSpc>
                <a:spcPct val="90000"/>
              </a:lnSpc>
            </a:pPr>
            <a:r>
              <a:rPr lang="bg-BG" sz="1900" b="1" dirty="0">
                <a:solidFill>
                  <a:schemeClr val="tx1">
                    <a:lumMod val="75000"/>
                    <a:lumOff val="25000"/>
                  </a:schemeClr>
                </a:solidFill>
              </a:rPr>
              <a:t>Умения на младежите</a:t>
            </a:r>
          </a:p>
        </p:txBody>
      </p:sp>
      <p:sp>
        <p:nvSpPr>
          <p:cNvPr id="39" name="Текстово поле 38">
            <a:extLst>
              <a:ext uri="{FF2B5EF4-FFF2-40B4-BE49-F238E27FC236}">
                <a16:creationId xmlns:a16="http://schemas.microsoft.com/office/drawing/2014/main" id="{5427986B-5B6D-4FA4-8BC7-21961B9A374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945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0"/>
                            </p:stCondLst>
                            <p:childTnLst>
                              <p:par>
                                <p:cTn id="22" presetID="22" presetClass="entr" presetSubtype="8" fill="hold" grpId="0" nodeType="afterEffect">
                                  <p:stCondLst>
                                    <p:cond delay="0"/>
                                  </p:stCondLst>
                                  <p:iterate>
                                    <p:tmAbs val="0"/>
                                  </p:iterate>
                                  <p:childTnLst>
                                    <p:set>
                                      <p:cBhvr>
                                        <p:cTn id="23" fill="hold"/>
                                        <p:tgtEl>
                                          <p:spTgt spid="31"/>
                                        </p:tgtEl>
                                        <p:attrNameLst>
                                          <p:attrName>style.visibility</p:attrName>
                                        </p:attrNameLst>
                                      </p:cBhvr>
                                      <p:to>
                                        <p:strVal val="visible"/>
                                      </p:to>
                                    </p:set>
                                    <p:animEffect transition="in" filter="wipe(left)">
                                      <p:cBhvr>
                                        <p:cTn id="24" dur="200"/>
                                        <p:tgtEl>
                                          <p:spTgt spid="31"/>
                                        </p:tgtEl>
                                      </p:cBhvr>
                                    </p:animEffect>
                                  </p:childTnLst>
                                </p:cTn>
                              </p:par>
                            </p:childTnLst>
                          </p:cTn>
                        </p:par>
                        <p:par>
                          <p:cTn id="25" fill="hold">
                            <p:stCondLst>
                              <p:cond delay="200"/>
                            </p:stCondLst>
                            <p:childTnLst>
                              <p:par>
                                <p:cTn id="26" presetID="22" presetClass="entr" presetSubtype="8" fill="hold" grpId="0" nodeType="afterEffect">
                                  <p:stCondLst>
                                    <p:cond delay="0"/>
                                  </p:stCondLst>
                                  <p:iterate>
                                    <p:tmAbs val="0"/>
                                  </p:iterate>
                                  <p:childTnLst>
                                    <p:set>
                                      <p:cBhvr>
                                        <p:cTn id="27" fill="hold"/>
                                        <p:tgtEl>
                                          <p:spTgt spid="27"/>
                                        </p:tgtEl>
                                        <p:attrNameLst>
                                          <p:attrName>style.visibility</p:attrName>
                                        </p:attrNameLst>
                                      </p:cBhvr>
                                      <p:to>
                                        <p:strVal val="visible"/>
                                      </p:to>
                                    </p:set>
                                    <p:animEffect transition="in" filter="wipe(left)">
                                      <p:cBhvr>
                                        <p:cTn id="28" dur="200"/>
                                        <p:tgtEl>
                                          <p:spTgt spid="27"/>
                                        </p:tgtEl>
                                      </p:cBhvr>
                                    </p:animEffect>
                                  </p:childTnLst>
                                </p:cTn>
                              </p:par>
                              <p:par>
                                <p:cTn id="29" presetID="22" presetClass="entr" presetSubtype="8" fill="hold" grpId="0" nodeType="withEffect">
                                  <p:stCondLst>
                                    <p:cond delay="0"/>
                                  </p:stCondLst>
                                  <p:iterate>
                                    <p:tmAbs val="0"/>
                                  </p:iterate>
                                  <p:childTnLst>
                                    <p:set>
                                      <p:cBhvr>
                                        <p:cTn id="30" fill="hold"/>
                                        <p:tgtEl>
                                          <p:spTgt spid="36"/>
                                        </p:tgtEl>
                                        <p:attrNameLst>
                                          <p:attrName>style.visibility</p:attrName>
                                        </p:attrNameLst>
                                      </p:cBhvr>
                                      <p:to>
                                        <p:strVal val="visible"/>
                                      </p:to>
                                    </p:set>
                                    <p:animEffect transition="in" filter="wipe(left)">
                                      <p:cBhvr>
                                        <p:cTn id="31" dur="400"/>
                                        <p:tgtEl>
                                          <p:spTgt spid="36"/>
                                        </p:tgtEl>
                                      </p:cBhvr>
                                    </p:animEffect>
                                  </p:childTnLst>
                                </p:cTn>
                              </p:par>
                            </p:childTnLst>
                          </p:cTn>
                        </p:par>
                        <p:par>
                          <p:cTn id="32" fill="hold">
                            <p:stCondLst>
                              <p:cond delay="600"/>
                            </p:stCondLst>
                            <p:childTnLst>
                              <p:par>
                                <p:cTn id="33" presetID="22" presetClass="entr" presetSubtype="8" fill="hold" grpId="0" nodeType="afterEffect">
                                  <p:stCondLst>
                                    <p:cond delay="0"/>
                                  </p:stCondLst>
                                  <p:iterate>
                                    <p:tmAbs val="0"/>
                                  </p:iterate>
                                  <p:childTnLst>
                                    <p:set>
                                      <p:cBhvr>
                                        <p:cTn id="34" fill="hold"/>
                                        <p:tgtEl>
                                          <p:spTgt spid="37"/>
                                        </p:tgtEl>
                                        <p:attrNameLst>
                                          <p:attrName>style.visibility</p:attrName>
                                        </p:attrNameLst>
                                      </p:cBhvr>
                                      <p:to>
                                        <p:strVal val="visible"/>
                                      </p:to>
                                    </p:set>
                                    <p:animEffect transition="in" filter="wipe(left)">
                                      <p:cBhvr>
                                        <p:cTn id="35" dur="400"/>
                                        <p:tgtEl>
                                          <p:spTgt spid="37"/>
                                        </p:tgtEl>
                                      </p:cBhvr>
                                    </p:animEffect>
                                  </p:childTnLst>
                                </p:cTn>
                              </p:par>
                            </p:childTnLst>
                          </p:cTn>
                        </p:par>
                        <p:par>
                          <p:cTn id="36" fill="hold">
                            <p:stCondLst>
                              <p:cond delay="1000"/>
                            </p:stCondLst>
                            <p:childTnLst>
                              <p:par>
                                <p:cTn id="37" presetID="22" presetClass="entr" presetSubtype="8" fill="hold" grpId="0" nodeType="afterEffect">
                                  <p:stCondLst>
                                    <p:cond delay="0"/>
                                  </p:stCondLst>
                                  <p:iterate>
                                    <p:tmAbs val="0"/>
                                  </p:iterate>
                                  <p:childTnLst>
                                    <p:set>
                                      <p:cBhvr>
                                        <p:cTn id="38" fill="hold"/>
                                        <p:tgtEl>
                                          <p:spTgt spid="35"/>
                                        </p:tgtEl>
                                        <p:attrNameLst>
                                          <p:attrName>style.visibility</p:attrName>
                                        </p:attrNameLst>
                                      </p:cBhvr>
                                      <p:to>
                                        <p:strVal val="visible"/>
                                      </p:to>
                                    </p:set>
                                    <p:animEffect transition="in" filter="wipe(left)">
                                      <p:cBhvr>
                                        <p:cTn id="39" dur="4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par>
                          <p:cTn id="44" fill="hold">
                            <p:stCondLst>
                              <p:cond delay="0"/>
                            </p:stCondLst>
                            <p:childTnLst>
                              <p:par>
                                <p:cTn id="45" presetID="22" presetClass="entr" presetSubtype="2" fill="hold" grpId="0" nodeType="afterEffect">
                                  <p:stCondLst>
                                    <p:cond delay="0"/>
                                  </p:stCondLst>
                                  <p:iterate>
                                    <p:tmAbs val="0"/>
                                  </p:iterate>
                                  <p:childTnLst>
                                    <p:set>
                                      <p:cBhvr>
                                        <p:cTn id="46" fill="hold"/>
                                        <p:tgtEl>
                                          <p:spTgt spid="24"/>
                                        </p:tgtEl>
                                        <p:attrNameLst>
                                          <p:attrName>style.visibility</p:attrName>
                                        </p:attrNameLst>
                                      </p:cBhvr>
                                      <p:to>
                                        <p:strVal val="visible"/>
                                      </p:to>
                                    </p:set>
                                    <p:animEffect transition="in" filter="wipe(right)">
                                      <p:cBhvr>
                                        <p:cTn id="47" dur="200"/>
                                        <p:tgtEl>
                                          <p:spTgt spid="24"/>
                                        </p:tgtEl>
                                      </p:cBhvr>
                                    </p:animEffect>
                                  </p:childTnLst>
                                </p:cTn>
                              </p:par>
                              <p:par>
                                <p:cTn id="48" presetID="22" presetClass="entr" presetSubtype="2" fill="hold" grpId="0" nodeType="withEffect">
                                  <p:stCondLst>
                                    <p:cond delay="0"/>
                                  </p:stCondLst>
                                  <p:iterate>
                                    <p:tmAbs val="0"/>
                                  </p:iterate>
                                  <p:childTnLst>
                                    <p:set>
                                      <p:cBhvr>
                                        <p:cTn id="49" fill="hold"/>
                                        <p:tgtEl>
                                          <p:spTgt spid="28"/>
                                        </p:tgtEl>
                                        <p:attrNameLst>
                                          <p:attrName>style.visibility</p:attrName>
                                        </p:attrNameLst>
                                      </p:cBhvr>
                                      <p:to>
                                        <p:strVal val="visible"/>
                                      </p:to>
                                    </p:set>
                                    <p:animEffect transition="in" filter="wipe(right)">
                                      <p:cBhvr>
                                        <p:cTn id="50" dur="6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0"/>
                            </p:stCondLst>
                            <p:childTnLst>
                              <p:par>
                                <p:cTn id="56" presetID="22" presetClass="entr" presetSubtype="8" fill="hold" grpId="0" nodeType="afterEffect">
                                  <p:stCondLst>
                                    <p:cond delay="0"/>
                                  </p:stCondLst>
                                  <p:iterate>
                                    <p:tmAbs val="0"/>
                                  </p:iterate>
                                  <p:childTnLst>
                                    <p:set>
                                      <p:cBhvr>
                                        <p:cTn id="57" fill="hold"/>
                                        <p:tgtEl>
                                          <p:spTgt spid="16"/>
                                        </p:tgtEl>
                                        <p:attrNameLst>
                                          <p:attrName>style.visibility</p:attrName>
                                        </p:attrNameLst>
                                      </p:cBhvr>
                                      <p:to>
                                        <p:strVal val="visible"/>
                                      </p:to>
                                    </p:set>
                                    <p:animEffect transition="in" filter="wipe(left)">
                                      <p:cBhvr>
                                        <p:cTn id="58" dur="200"/>
                                        <p:tgtEl>
                                          <p:spTgt spid="16"/>
                                        </p:tgtEl>
                                      </p:cBhvr>
                                    </p:animEffect>
                                  </p:childTnLst>
                                </p:cTn>
                              </p:par>
                              <p:par>
                                <p:cTn id="59" presetID="22" presetClass="entr" presetSubtype="8" fill="hold" grpId="0" nodeType="withEffect">
                                  <p:stCondLst>
                                    <p:cond delay="0"/>
                                  </p:stCondLst>
                                  <p:iterate>
                                    <p:tmAbs val="0"/>
                                  </p:iterate>
                                  <p:childTnLst>
                                    <p:set>
                                      <p:cBhvr>
                                        <p:cTn id="60" fill="hold"/>
                                        <p:tgtEl>
                                          <p:spTgt spid="21"/>
                                        </p:tgtEl>
                                        <p:attrNameLst>
                                          <p:attrName>style.visibility</p:attrName>
                                        </p:attrNameLst>
                                      </p:cBhvr>
                                      <p:to>
                                        <p:strVal val="visible"/>
                                      </p:to>
                                    </p:set>
                                    <p:animEffect transition="in" filter="wipe(left)">
                                      <p:cBhvr>
                                        <p:cTn id="61" dur="4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par>
                          <p:cTn id="66" fill="hold">
                            <p:stCondLst>
                              <p:cond delay="0"/>
                            </p:stCondLst>
                            <p:childTnLst>
                              <p:par>
                                <p:cTn id="67" presetID="22" presetClass="entr" presetSubtype="2" fill="hold" grpId="0" nodeType="afterEffect">
                                  <p:stCondLst>
                                    <p:cond delay="0"/>
                                  </p:stCondLst>
                                  <p:iterate>
                                    <p:tmAbs val="0"/>
                                  </p:iterate>
                                  <p:childTnLst>
                                    <p:set>
                                      <p:cBhvr>
                                        <p:cTn id="68" fill="hold"/>
                                        <p:tgtEl>
                                          <p:spTgt spid="8"/>
                                        </p:tgtEl>
                                        <p:attrNameLst>
                                          <p:attrName>style.visibility</p:attrName>
                                        </p:attrNameLst>
                                      </p:cBhvr>
                                      <p:to>
                                        <p:strVal val="visible"/>
                                      </p:to>
                                    </p:set>
                                    <p:animEffect transition="in" filter="wipe(right)">
                                      <p:cBhvr>
                                        <p:cTn id="69" dur="200"/>
                                        <p:tgtEl>
                                          <p:spTgt spid="8"/>
                                        </p:tgtEl>
                                      </p:cBhvr>
                                    </p:animEffect>
                                  </p:childTnLst>
                                </p:cTn>
                              </p:par>
                              <p:par>
                                <p:cTn id="70" presetID="22" presetClass="entr" presetSubtype="2" fill="hold" grpId="0" nodeType="withEffect">
                                  <p:stCondLst>
                                    <p:cond delay="0"/>
                                  </p:stCondLst>
                                  <p:iterate>
                                    <p:tmAbs val="0"/>
                                  </p:iterate>
                                  <p:childTnLst>
                                    <p:set>
                                      <p:cBhvr>
                                        <p:cTn id="71" fill="hold"/>
                                        <p:tgtEl>
                                          <p:spTgt spid="13"/>
                                        </p:tgtEl>
                                        <p:attrNameLst>
                                          <p:attrName>style.visibility</p:attrName>
                                        </p:attrNameLst>
                                      </p:cBhvr>
                                      <p:to>
                                        <p:strVal val="visible"/>
                                      </p:to>
                                    </p:set>
                                    <p:animEffect transition="in" filter="wipe(right)">
                                      <p:cBhvr>
                                        <p:cTn id="72"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1" grpId="0" animBg="1" advAuto="0"/>
      <p:bldP spid="13" grpId="0" animBg="1" advAuto="0"/>
      <p:bldP spid="16" grpId="0" animBg="1" advAuto="0"/>
      <p:bldP spid="19" grpId="0" animBg="1" advAuto="0"/>
      <p:bldP spid="21" grpId="0" animBg="1" advAuto="0"/>
      <p:bldP spid="24" grpId="0" animBg="1" advAuto="0"/>
      <p:bldP spid="27" grpId="0" animBg="1" advAuto="0"/>
      <p:bldP spid="28" grpId="0" animBg="1" advAuto="0"/>
      <p:bldP spid="30" grpId="0" animBg="1" advAuto="0"/>
      <p:bldP spid="31" grpId="0" animBg="1" advAuto="0"/>
      <p:bldP spid="34" grpId="0" animBg="1" advAuto="0"/>
      <p:bldP spid="35" grpId="0" animBg="1" advAuto="0"/>
      <p:bldP spid="36" grpId="0" animBg="1" advAuto="0"/>
      <p:bldP spid="37" grpId="0" animBg="1" advAuto="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2526927419"/>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bg-BG" dirty="0"/>
              <a:t>Обучение „Коучинг и родителство“</a:t>
            </a:r>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22</a:t>
            </a:fld>
            <a:endParaRPr lang="en-US" dirty="0"/>
          </a:p>
        </p:txBody>
      </p:sp>
      <p:sp>
        <p:nvSpPr>
          <p:cNvPr id="6" name="Текстово поле 5">
            <a:extLst>
              <a:ext uri="{FF2B5EF4-FFF2-40B4-BE49-F238E27FC236}">
                <a16:creationId xmlns:a16="http://schemas.microsoft.com/office/drawing/2014/main" id="{1C7A4C6F-61A9-4C6B-AC7A-B3E3468817A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74730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609600" y="2209800"/>
            <a:ext cx="374266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Представете своя модел за подражание</a:t>
            </a:r>
            <a:endParaRPr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152400" y="3720154"/>
            <a:ext cx="2664592"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3 други характеристики на модела Ви за подражание</a:t>
            </a:r>
            <a:endParaRPr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381000" y="5818390"/>
            <a:ext cx="3239447"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Как Вашият модел за подражание може да помогне за справяне с тези трудности</a:t>
            </a:r>
          </a:p>
        </p:txBody>
      </p:sp>
      <p:sp>
        <p:nvSpPr>
          <p:cNvPr id="37" name="TextBox 52">
            <a:extLst>
              <a:ext uri="{FF2B5EF4-FFF2-40B4-BE49-F238E27FC236}">
                <a16:creationId xmlns:a16="http://schemas.microsoft.com/office/drawing/2014/main" id="{93534470-438F-417D-A683-4D016BFF6A1D}"/>
              </a:ext>
            </a:extLst>
          </p:cNvPr>
          <p:cNvSpPr txBox="1"/>
          <p:nvPr/>
        </p:nvSpPr>
        <p:spPr>
          <a:xfrm>
            <a:off x="4800600" y="6050625"/>
            <a:ext cx="2860843"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3 основни трудности за подрастващите днес</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553200" y="4073353"/>
            <a:ext cx="271614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bg-BG" dirty="0">
                <a:solidFill>
                  <a:schemeClr val="tx1">
                    <a:lumMod val="75000"/>
                    <a:lumOff val="25000"/>
                  </a:schemeClr>
                </a:solidFill>
              </a:rPr>
              <a:t>Опишете защо</a:t>
            </a:r>
            <a:endParaRPr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20753"/>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bg-BG" dirty="0">
                <a:solidFill>
                  <a:schemeClr val="tx1">
                    <a:lumMod val="75000"/>
                    <a:lumOff val="25000"/>
                  </a:schemeClr>
                </a:solidFill>
              </a:rPr>
              <a:t>Най-влиятелният човек</a:t>
            </a:r>
            <a:endParaRPr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bg-BG" dirty="0"/>
              <a:t>Коучинг и родителство</a:t>
            </a:r>
            <a:r>
              <a:rPr lang="en-GB" dirty="0"/>
              <a:t>: </a:t>
            </a:r>
            <a:r>
              <a:rPr lang="bg-BG" dirty="0"/>
              <a:t>Упражнение</a:t>
            </a:r>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23</a:t>
            </a:fld>
            <a:endParaRPr lang="en-US" dirty="0"/>
          </a:p>
        </p:txBody>
      </p:sp>
      <p:sp>
        <p:nvSpPr>
          <p:cNvPr id="34" name="Текстово поле 33">
            <a:extLst>
              <a:ext uri="{FF2B5EF4-FFF2-40B4-BE49-F238E27FC236}">
                <a16:creationId xmlns:a16="http://schemas.microsoft.com/office/drawing/2014/main" id="{64DCE1C1-BDAC-4CF4-8446-B7892D3AEE8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82661" y="3654273"/>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инструкции</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целева аудитория</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572000" y="4900181"/>
            <a:ext cx="1981200" cy="738619"/>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времетраене</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661340" y="2844889"/>
            <a:ext cx="4455017" cy="916854"/>
          </a:xfrm>
          <a:prstGeom prst="rect">
            <a:avLst/>
          </a:prstGeom>
          <a:noFill/>
        </p:spPr>
        <p:txBody>
          <a:bodyPr wrap="square">
            <a:spAutoFit/>
          </a:bodyPr>
          <a:lstStyle/>
          <a:p>
            <a:pPr lvl="0" algn="ctr">
              <a:lnSpc>
                <a:spcPct val="115000"/>
              </a:lnSpc>
              <a:spcBef>
                <a:spcPct val="0"/>
              </a:spcBef>
              <a:spcAft>
                <a:spcPts val="600"/>
              </a:spcAft>
              <a:defRPr/>
            </a:pPr>
            <a:r>
              <a:rPr lang="ru-RU" sz="2400" dirty="0">
                <a:solidFill>
                  <a:srgbClr val="0770B1"/>
                </a:solidFill>
                <a:latin typeface="+mj-lt"/>
                <a:ea typeface="+mj-ea"/>
                <a:cs typeface="+mj-cs"/>
              </a:rPr>
              <a:t>Създайте свой собствен модел за подражание </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bg-BG" dirty="0"/>
              <a:t>Коучинг и родителство</a:t>
            </a:r>
            <a:r>
              <a:rPr lang="en-GB" dirty="0"/>
              <a:t>: </a:t>
            </a:r>
            <a:r>
              <a:rPr lang="bg-BG" dirty="0"/>
              <a:t>Упражнение</a:t>
            </a:r>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24</a:t>
            </a:fld>
            <a:endParaRPr lang="en-US" dirty="0"/>
          </a:p>
        </p:txBody>
      </p:sp>
      <p:sp>
        <p:nvSpPr>
          <p:cNvPr id="18" name="Текстово поле 17">
            <a:extLst>
              <a:ext uri="{FF2B5EF4-FFF2-40B4-BE49-F238E27FC236}">
                <a16:creationId xmlns:a16="http://schemas.microsoft.com/office/drawing/2014/main" id="{9310715C-86DD-451D-9399-9D0F0AA3925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4384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childTnLst>
                          </p:cTn>
                        </p:par>
                        <p:par>
                          <p:cTn id="8" fill="hold">
                            <p:stCondLst>
                              <p:cond delay="600"/>
                            </p:stCondLst>
                            <p:childTnLst>
                              <p:par>
                                <p:cTn id="9" presetID="10" presetClass="entr" fill="hold" grpId="0" nodeType="afterEffect">
                                  <p:stCondLst>
                                    <p:cond delay="0"/>
                                  </p:stCondLst>
                                  <p:iterate>
                                    <p:tmAbs val="0"/>
                                  </p:iterate>
                                  <p:childTnLst>
                                    <p:set>
                                      <p:cBhvr>
                                        <p:cTn id="10" fill="hold"/>
                                        <p:tgtEl>
                                          <p:spTgt spid="62"/>
                                        </p:tgtEl>
                                        <p:attrNameLst>
                                          <p:attrName>style.visibility</p:attrName>
                                        </p:attrNameLst>
                                      </p:cBhvr>
                                      <p:to>
                                        <p:strVal val="visible"/>
                                      </p:to>
                                    </p:set>
                                    <p:animEffect transition="in" filter="fade">
                                      <p:cBhvr>
                                        <p:cTn id="11" dur="600"/>
                                        <p:tgtEl>
                                          <p:spTgt spid="62"/>
                                        </p:tgtEl>
                                      </p:cBhvr>
                                    </p:animEffect>
                                  </p:childTnLst>
                                </p:cTn>
                              </p:par>
                            </p:childTnLst>
                          </p:cTn>
                        </p:par>
                        <p:par>
                          <p:cTn id="12" fill="hold">
                            <p:stCondLst>
                              <p:cond delay="1200"/>
                            </p:stCondLst>
                            <p:childTnLst>
                              <p:par>
                                <p:cTn id="13" presetID="10" presetClass="entr" fill="hold" grpId="0" nodeType="afterEffect">
                                  <p:stCondLst>
                                    <p:cond delay="0"/>
                                  </p:stCondLst>
                                  <p:iterate>
                                    <p:tmAbs val="0"/>
                                  </p:iterate>
                                  <p:childTnLst>
                                    <p:set>
                                      <p:cBhvr>
                                        <p:cTn id="14" fill="hold"/>
                                        <p:tgtEl>
                                          <p:spTgt spid="36"/>
                                        </p:tgtEl>
                                        <p:attrNameLst>
                                          <p:attrName>style.visibility</p:attrName>
                                        </p:attrNameLst>
                                      </p:cBhvr>
                                      <p:to>
                                        <p:strVal val="visible"/>
                                      </p:to>
                                    </p:set>
                                    <p:animEffect transition="in" filter="fade">
                                      <p:cBhvr>
                                        <p:cTn id="15" dur="6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60"/>
                                        </p:tgtEl>
                                        <p:attrNameLst>
                                          <p:attrName>style.visibility</p:attrName>
                                        </p:attrNameLst>
                                      </p:cBhvr>
                                      <p:to>
                                        <p:strVal val="visible"/>
                                      </p:to>
                                    </p:set>
                                    <p:animEffect transition="in" filter="fade">
                                      <p:cBhvr>
                                        <p:cTn id="20" dur="600"/>
                                        <p:tgtEl>
                                          <p:spTgt spid="60"/>
                                        </p:tgtEl>
                                      </p:cBhvr>
                                    </p:animEffect>
                                  </p:childTnLst>
                                </p:cTn>
                              </p:par>
                            </p:childTnLst>
                          </p:cTn>
                        </p:par>
                        <p:par>
                          <p:cTn id="21" fill="hold">
                            <p:stCondLst>
                              <p:cond delay="600"/>
                            </p:stCondLst>
                            <p:childTnLst>
                              <p:par>
                                <p:cTn id="22" presetID="10" presetClass="entr" fill="hold" grpId="0" nodeType="afterEffect">
                                  <p:stCondLst>
                                    <p:cond delay="0"/>
                                  </p:stCondLst>
                                  <p:iterate>
                                    <p:tmAbs val="0"/>
                                  </p:iterate>
                                  <p:childTnLst>
                                    <p:set>
                                      <p:cBhvr>
                                        <p:cTn id="23" fill="hold"/>
                                        <p:tgtEl>
                                          <p:spTgt spid="64"/>
                                        </p:tgtEl>
                                        <p:attrNameLst>
                                          <p:attrName>style.visibility</p:attrName>
                                        </p:attrNameLst>
                                      </p:cBhvr>
                                      <p:to>
                                        <p:strVal val="visible"/>
                                      </p:to>
                                    </p:set>
                                    <p:animEffect transition="in" filter="fade">
                                      <p:cBhvr>
                                        <p:cTn id="24" dur="600"/>
                                        <p:tgtEl>
                                          <p:spTgt spid="64"/>
                                        </p:tgtEl>
                                      </p:cBhvr>
                                    </p:animEffect>
                                  </p:childTnLst>
                                </p:cTn>
                              </p:par>
                            </p:childTnLst>
                          </p:cTn>
                        </p:par>
                        <p:par>
                          <p:cTn id="25" fill="hold">
                            <p:stCondLst>
                              <p:cond delay="1200"/>
                            </p:stCondLst>
                            <p:childTnLst>
                              <p:par>
                                <p:cTn id="26" presetID="10" presetClass="entr" fill="hold" grpId="0" nodeType="afterEffect">
                                  <p:stCondLst>
                                    <p:cond delay="0"/>
                                  </p:stCondLst>
                                  <p:iterate>
                                    <p:tmAbs val="0"/>
                                  </p:iterate>
                                  <p:childTnLst>
                                    <p:set>
                                      <p:cBhvr>
                                        <p:cTn id="27" fill="hold"/>
                                        <p:tgtEl>
                                          <p:spTgt spid="65"/>
                                        </p:tgtEl>
                                        <p:attrNameLst>
                                          <p:attrName>style.visibility</p:attrName>
                                        </p:attrNameLst>
                                      </p:cBhvr>
                                      <p:to>
                                        <p:strVal val="visible"/>
                                      </p:to>
                                    </p:set>
                                    <p:animEffect transition="in" filter="fade">
                                      <p:cBhvr>
                                        <p:cTn id="28" dur="6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59"/>
                                        </p:tgtEl>
                                        <p:attrNameLst>
                                          <p:attrName>style.visibility</p:attrName>
                                        </p:attrNameLst>
                                      </p:cBhvr>
                                      <p:to>
                                        <p:strVal val="visible"/>
                                      </p:to>
                                    </p:set>
                                    <p:animEffect transition="in" filter="fade">
                                      <p:cBhvr>
                                        <p:cTn id="33" dur="600"/>
                                        <p:tgtEl>
                                          <p:spTgt spid="59"/>
                                        </p:tgtEl>
                                      </p:cBhvr>
                                    </p:animEffect>
                                  </p:childTnLst>
                                </p:cTn>
                              </p:par>
                            </p:childTnLst>
                          </p:cTn>
                        </p:par>
                        <p:par>
                          <p:cTn id="34" fill="hold">
                            <p:stCondLst>
                              <p:cond delay="600"/>
                            </p:stCondLst>
                            <p:childTnLst>
                              <p:par>
                                <p:cTn id="35" presetID="10" presetClass="entr" fill="hold" grpId="0" nodeType="afterEffect">
                                  <p:stCondLst>
                                    <p:cond delay="0"/>
                                  </p:stCondLst>
                                  <p:iterate>
                                    <p:tmAbs val="0"/>
                                  </p:iterate>
                                  <p:childTnLst>
                                    <p:set>
                                      <p:cBhvr>
                                        <p:cTn id="36" fill="hold"/>
                                        <p:tgtEl>
                                          <p:spTgt spid="67"/>
                                        </p:tgtEl>
                                        <p:attrNameLst>
                                          <p:attrName>style.visibility</p:attrName>
                                        </p:attrNameLst>
                                      </p:cBhvr>
                                      <p:to>
                                        <p:strVal val="visible"/>
                                      </p:to>
                                    </p:set>
                                    <p:animEffect transition="in" filter="fade">
                                      <p:cBhvr>
                                        <p:cTn id="37" dur="600"/>
                                        <p:tgtEl>
                                          <p:spTgt spid="67"/>
                                        </p:tgtEl>
                                      </p:cBhvr>
                                    </p:animEffect>
                                  </p:childTnLst>
                                </p:cTn>
                              </p:par>
                            </p:childTnLst>
                          </p:cTn>
                        </p:par>
                        <p:par>
                          <p:cTn id="38" fill="hold">
                            <p:stCondLst>
                              <p:cond delay="1200"/>
                            </p:stCondLst>
                            <p:childTnLst>
                              <p:par>
                                <p:cTn id="39" presetID="10" presetClass="entr" fill="hold" grpId="0" nodeType="afterEffect">
                                  <p:stCondLst>
                                    <p:cond delay="0"/>
                                  </p:stCondLst>
                                  <p:iterate>
                                    <p:tmAbs val="0"/>
                                  </p:iterate>
                                  <p:childTnLst>
                                    <p:set>
                                      <p:cBhvr>
                                        <p:cTn id="40" fill="hold"/>
                                        <p:tgtEl>
                                          <p:spTgt spid="68"/>
                                        </p:tgtEl>
                                        <p:attrNameLst>
                                          <p:attrName>style.visibility</p:attrName>
                                        </p:attrNameLst>
                                      </p:cBhvr>
                                      <p:to>
                                        <p:strVal val="visible"/>
                                      </p:to>
                                    </p:set>
                                    <p:animEffect transition="in" filter="fade">
                                      <p:cBhvr>
                                        <p:cTn id="41" dur="6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grpId="0" nodeType="clickEffect">
                                  <p:stCondLst>
                                    <p:cond delay="0"/>
                                  </p:stCondLst>
                                  <p:iterate>
                                    <p:tmAbs val="0"/>
                                  </p:iterate>
                                  <p:childTnLst>
                                    <p:set>
                                      <p:cBhvr>
                                        <p:cTn id="45" fill="hold"/>
                                        <p:tgtEl>
                                          <p:spTgt spid="53"/>
                                        </p:tgtEl>
                                        <p:attrNameLst>
                                          <p:attrName>style.visibility</p:attrName>
                                        </p:attrNameLst>
                                      </p:cBhvr>
                                      <p:to>
                                        <p:strVal val="visible"/>
                                      </p:to>
                                    </p:set>
                                    <p:animEffect transition="in" filter="fade">
                                      <p:cBhvr>
                                        <p:cTn id="46" dur="600"/>
                                        <p:tgtEl>
                                          <p:spTgt spid="53"/>
                                        </p:tgtEl>
                                      </p:cBhvr>
                                    </p:animEffect>
                                  </p:childTnLst>
                                </p:cTn>
                              </p:par>
                            </p:childTnLst>
                          </p:cTn>
                        </p:par>
                        <p:par>
                          <p:cTn id="47" fill="hold">
                            <p:stCondLst>
                              <p:cond delay="600"/>
                            </p:stCondLst>
                            <p:childTnLst>
                              <p:par>
                                <p:cTn id="48" presetID="10" presetClass="entr" fill="hold" grpId="0" nodeType="afterEffect">
                                  <p:stCondLst>
                                    <p:cond delay="0"/>
                                  </p:stCondLst>
                                  <p:iterate>
                                    <p:tmAbs val="0"/>
                                  </p:iterate>
                                  <p:childTnLst>
                                    <p:set>
                                      <p:cBhvr>
                                        <p:cTn id="49" fill="hold"/>
                                        <p:tgtEl>
                                          <p:spTgt spid="52"/>
                                        </p:tgtEl>
                                        <p:attrNameLst>
                                          <p:attrName>style.visibility</p:attrName>
                                        </p:attrNameLst>
                                      </p:cBhvr>
                                      <p:to>
                                        <p:strVal val="visible"/>
                                      </p:to>
                                    </p:set>
                                    <p:animEffect transition="in" filter="fade">
                                      <p:cBhvr>
                                        <p:cTn id="50" dur="600"/>
                                        <p:tgtEl>
                                          <p:spTgt spid="52"/>
                                        </p:tgtEl>
                                      </p:cBhvr>
                                    </p:animEffect>
                                  </p:childTnLst>
                                </p:cTn>
                              </p:par>
                            </p:childTnLst>
                          </p:cTn>
                        </p:par>
                        <p:par>
                          <p:cTn id="51" fill="hold">
                            <p:stCondLst>
                              <p:cond delay="1200"/>
                            </p:stCondLst>
                            <p:childTnLst>
                              <p:par>
                                <p:cTn id="52" presetID="10" presetClass="entr" fill="hold" grpId="0" nodeType="afterEffect">
                                  <p:stCondLst>
                                    <p:cond delay="0"/>
                                  </p:stCondLst>
                                  <p:iterate>
                                    <p:tmAbs val="0"/>
                                  </p:iterate>
                                  <p:childTnLst>
                                    <p:set>
                                      <p:cBhvr>
                                        <p:cTn id="53" fill="hold"/>
                                        <p:tgtEl>
                                          <p:spTgt spid="55"/>
                                        </p:tgtEl>
                                        <p:attrNameLst>
                                          <p:attrName>style.visibility</p:attrName>
                                        </p:attrNameLst>
                                      </p:cBhvr>
                                      <p:to>
                                        <p:strVal val="visible"/>
                                      </p:to>
                                    </p:set>
                                    <p:animEffect transition="in" filter="fade">
                                      <p:cBhvr>
                                        <p:cTn id="54" dur="600"/>
                                        <p:tgtEl>
                                          <p:spTgt spid="55"/>
                                        </p:tgtEl>
                                      </p:cBhvr>
                                    </p:animEffect>
                                  </p:childTnLst>
                                </p:cTn>
                              </p:par>
                            </p:childTnLst>
                          </p:cTn>
                        </p:par>
                        <p:par>
                          <p:cTn id="55" fill="hold">
                            <p:stCondLst>
                              <p:cond delay="1800"/>
                            </p:stCondLst>
                            <p:childTnLst>
                              <p:par>
                                <p:cTn id="56" presetID="10" presetClass="entr" fill="hold" grpId="0" nodeType="afterEffect">
                                  <p:stCondLst>
                                    <p:cond delay="0"/>
                                  </p:stCondLst>
                                  <p:iterate>
                                    <p:tmAbs val="0"/>
                                  </p:iterate>
                                  <p:childTnLst>
                                    <p:set>
                                      <p:cBhvr>
                                        <p:cTn id="57" fill="hold"/>
                                        <p:tgtEl>
                                          <p:spTgt spid="56"/>
                                        </p:tgtEl>
                                        <p:attrNameLst>
                                          <p:attrName>style.visibility</p:attrName>
                                        </p:attrNameLst>
                                      </p:cBhvr>
                                      <p:to>
                                        <p:strVal val="visible"/>
                                      </p:to>
                                    </p:set>
                                    <p:animEffect transition="in" filter="fade">
                                      <p:cBhvr>
                                        <p:cTn id="58" dur="6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1"/>
            <a:ext cx="4343400" cy="2362198"/>
          </a:xfrm>
        </p:spPr>
        <p:txBody>
          <a:bodyPr>
            <a:noAutofit/>
          </a:bodyPr>
          <a:lstStyle/>
          <a:p>
            <a:pPr marL="0" indent="0">
              <a:spcBef>
                <a:spcPts val="0"/>
              </a:spcBef>
              <a:spcAft>
                <a:spcPts val="600"/>
              </a:spcAft>
              <a:buNone/>
            </a:pPr>
            <a:r>
              <a:rPr lang="bg-BG" sz="2000" dirty="0"/>
              <a:t>Критично мислене: </a:t>
            </a:r>
            <a:endParaRPr lang="en-GB" sz="2000" dirty="0"/>
          </a:p>
          <a:p>
            <a:pPr marL="288925" lvl="1" indent="0">
              <a:spcBef>
                <a:spcPts val="0"/>
              </a:spcBef>
              <a:spcAft>
                <a:spcPts val="600"/>
              </a:spcAft>
              <a:buNone/>
            </a:pPr>
            <a:r>
              <a:rPr lang="ru-RU" sz="2000" dirty="0">
                <a:solidFill>
                  <a:schemeClr val="tx1">
                    <a:lumMod val="75000"/>
                    <a:lumOff val="25000"/>
                  </a:schemeClr>
                </a:solidFill>
              </a:rPr>
              <a:t>Умишлено анализиране на информация</a:t>
            </a:r>
            <a:r>
              <a:rPr lang="en-US" sz="2000" dirty="0">
                <a:solidFill>
                  <a:schemeClr val="tx1">
                    <a:lumMod val="75000"/>
                    <a:lumOff val="25000"/>
                  </a:schemeClr>
                </a:solidFill>
              </a:rPr>
              <a:t>,</a:t>
            </a:r>
            <a:r>
              <a:rPr lang="ru-RU" sz="2000" dirty="0">
                <a:solidFill>
                  <a:schemeClr val="tx1">
                    <a:lumMod val="75000"/>
                    <a:lumOff val="25000"/>
                  </a:schemeClr>
                </a:solidFill>
              </a:rPr>
              <a:t> </a:t>
            </a:r>
            <a:r>
              <a:rPr lang="bg-BG" sz="2000" dirty="0">
                <a:solidFill>
                  <a:schemeClr val="tx1">
                    <a:lumMod val="75000"/>
                    <a:lumOff val="25000"/>
                  </a:schemeClr>
                </a:solidFill>
              </a:rPr>
              <a:t>основана</a:t>
            </a:r>
            <a:r>
              <a:rPr lang="ru-RU" sz="2000" dirty="0">
                <a:solidFill>
                  <a:schemeClr val="tx1">
                    <a:lumMod val="75000"/>
                    <a:lumOff val="25000"/>
                  </a:schemeClr>
                </a:solidFill>
              </a:rPr>
              <a:t> на факти,  с цел оформяне на по-добра преценка и вземане на по-добри решения</a:t>
            </a:r>
            <a:endParaRPr lang="en-GB" sz="2000" dirty="0"/>
          </a:p>
        </p:txBody>
      </p:sp>
      <p:pic>
        <p:nvPicPr>
          <p:cNvPr id="1026" name="Picture 2">
            <a:hlinkClick r:id="rId3"/>
            <a:extLst>
              <a:ext uri="{FF2B5EF4-FFF2-40B4-BE49-F238E27FC236}">
                <a16:creationId xmlns:a16="http://schemas.microsoft.com/office/drawing/2014/main" id="{CE0F3107-B30B-47BD-A4C3-B12F70CAF3D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41"/>
          <a:stretch/>
        </p:blipFill>
        <p:spPr bwMode="auto">
          <a:xfrm>
            <a:off x="5562600" y="2438400"/>
            <a:ext cx="2895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BD301A36-99B1-4F85-836D-44821B4C3CEB}"/>
              </a:ext>
            </a:extLst>
          </p:cNvPr>
          <p:cNvSpPr txBox="1">
            <a:spLocks/>
          </p:cNvSpPr>
          <p:nvPr/>
        </p:nvSpPr>
        <p:spPr>
          <a:xfrm>
            <a:off x="685800" y="4465637"/>
            <a:ext cx="4343400" cy="2073279"/>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bg-BG" sz="2000" dirty="0"/>
              <a:t>Прилагане към поляризиращи послания като: </a:t>
            </a:r>
          </a:p>
          <a:p>
            <a:pPr>
              <a:spcBef>
                <a:spcPts val="0"/>
              </a:spcBef>
              <a:spcAft>
                <a:spcPts val="600"/>
              </a:spcAft>
            </a:pPr>
            <a:r>
              <a:rPr lang="bg-BG" sz="2000" dirty="0" err="1"/>
              <a:t>Бинарност</a:t>
            </a:r>
            <a:r>
              <a:rPr lang="bg-BG" sz="2000" dirty="0"/>
              <a:t>, ние-те, черна и бяла пропаганда</a:t>
            </a:r>
          </a:p>
          <a:p>
            <a:pPr>
              <a:spcBef>
                <a:spcPts val="0"/>
              </a:spcBef>
              <a:spcAft>
                <a:spcPts val="600"/>
              </a:spcAft>
            </a:pPr>
            <a:r>
              <a:rPr lang="bg-BG" sz="2000" dirty="0"/>
              <a:t>Фалшиви новини</a:t>
            </a:r>
          </a:p>
          <a:p>
            <a:pPr>
              <a:spcBef>
                <a:spcPts val="0"/>
              </a:spcBef>
              <a:spcAft>
                <a:spcPts val="600"/>
              </a:spcAft>
            </a:pPr>
            <a:r>
              <a:rPr lang="bg-BG" sz="2000" dirty="0"/>
              <a:t>Предубедено отразяване</a:t>
            </a:r>
          </a:p>
        </p:txBody>
      </p:sp>
      <p:sp>
        <p:nvSpPr>
          <p:cNvPr id="6" name="Tijdelijke aanduiding voor dianummer 5">
            <a:extLst>
              <a:ext uri="{FF2B5EF4-FFF2-40B4-BE49-F238E27FC236}">
                <a16:creationId xmlns:a16="http://schemas.microsoft.com/office/drawing/2014/main" id="{76AADD4E-6108-4A8E-A2C8-02AB34A95DCC}"/>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25</a:t>
            </a:fld>
            <a:endParaRPr lang="en-US" dirty="0"/>
          </a:p>
        </p:txBody>
      </p:sp>
      <p:sp>
        <p:nvSpPr>
          <p:cNvPr id="5" name="Заглавие 4">
            <a:extLst>
              <a:ext uri="{FF2B5EF4-FFF2-40B4-BE49-F238E27FC236}">
                <a16:creationId xmlns:a16="http://schemas.microsoft.com/office/drawing/2014/main" id="{8D9B9EE9-08F1-4745-B339-CB1372A8E2F5}"/>
              </a:ext>
            </a:extLst>
          </p:cNvPr>
          <p:cNvSpPr>
            <a:spLocks noGrp="1"/>
          </p:cNvSpPr>
          <p:nvPr>
            <p:ph type="title"/>
          </p:nvPr>
        </p:nvSpPr>
        <p:spPr/>
        <p:txBody>
          <a:bodyPr/>
          <a:lstStyle/>
          <a:p>
            <a:r>
              <a:rPr lang="bg-BG" dirty="0"/>
              <a:t>Критично мислене</a:t>
            </a:r>
          </a:p>
        </p:txBody>
      </p:sp>
      <p:sp>
        <p:nvSpPr>
          <p:cNvPr id="7" name="Текстово поле 6">
            <a:extLst>
              <a:ext uri="{FF2B5EF4-FFF2-40B4-BE49-F238E27FC236}">
                <a16:creationId xmlns:a16="http://schemas.microsoft.com/office/drawing/2014/main" id="{1D93CC05-3D9F-4216-A3B9-FE3BF88F28D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pic>
        <p:nvPicPr>
          <p:cNvPr id="9" name="Afbeelding 3">
            <a:hlinkClick r:id="rId3"/>
            <a:extLst>
              <a:ext uri="{FF2B5EF4-FFF2-40B4-BE49-F238E27FC236}">
                <a16:creationId xmlns:a16="http://schemas.microsoft.com/office/drawing/2014/main" id="{97DC58D1-B40D-4AC0-A044-E05EA7C93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5254" y="2232245"/>
            <a:ext cx="3616346" cy="4168555"/>
          </a:xfrm>
          <a:prstGeom prst="rect">
            <a:avLst/>
          </a:prstGeom>
        </p:spPr>
      </p:pic>
      <p:sp>
        <p:nvSpPr>
          <p:cNvPr id="10" name="Текстово поле 9">
            <a:extLst>
              <a:ext uri="{FF2B5EF4-FFF2-40B4-BE49-F238E27FC236}">
                <a16:creationId xmlns:a16="http://schemas.microsoft.com/office/drawing/2014/main" id="{4BBBF587-3F5A-4799-BE00-E81C19E4703E}"/>
              </a:ext>
            </a:extLst>
          </p:cNvPr>
          <p:cNvSpPr txBox="1"/>
          <p:nvPr/>
        </p:nvSpPr>
        <p:spPr>
          <a:xfrm>
            <a:off x="6261540" y="6154579"/>
            <a:ext cx="1843774" cy="246221"/>
          </a:xfrm>
          <a:prstGeom prst="rect">
            <a:avLst/>
          </a:prstGeom>
          <a:noFill/>
        </p:spPr>
        <p:txBody>
          <a:bodyPr wrap="none" rtlCol="0">
            <a:spAutoFit/>
          </a:bodyPr>
          <a:lstStyle/>
          <a:p>
            <a:r>
              <a:rPr lang="bg-BG" sz="1000" i="1" dirty="0">
                <a:solidFill>
                  <a:schemeClr val="bg1">
                    <a:lumMod val="50000"/>
                  </a:schemeClr>
                </a:solidFill>
              </a:rPr>
              <a:t>Източник</a:t>
            </a:r>
            <a:r>
              <a:rPr lang="en-US" sz="1000" i="1" dirty="0">
                <a:solidFill>
                  <a:schemeClr val="bg1">
                    <a:lumMod val="50000"/>
                  </a:schemeClr>
                </a:solidFill>
              </a:rPr>
              <a:t>:</a:t>
            </a:r>
            <a:r>
              <a:rPr lang="fr-FR" sz="1000" i="1" dirty="0">
                <a:solidFill>
                  <a:schemeClr val="bg1">
                    <a:lumMod val="50000"/>
                  </a:schemeClr>
                </a:solidFill>
              </a:rPr>
              <a:t> </a:t>
            </a:r>
            <a:r>
              <a:rPr lang="bg-BG" sz="1000" i="1" dirty="0">
                <a:solidFill>
                  <a:schemeClr val="bg1">
                    <a:lumMod val="50000"/>
                  </a:schemeClr>
                </a:solidFill>
              </a:rPr>
              <a:t>Фондация „ЛИБРе“</a:t>
            </a:r>
            <a:endParaRPr lang="fr-FR" sz="1000" i="1" dirty="0">
              <a:solidFill>
                <a:schemeClr val="bg1">
                  <a:lumMod val="50000"/>
                </a:schemeClr>
              </a:solidFill>
            </a:endParaRPr>
          </a:p>
        </p:txBody>
      </p:sp>
    </p:spTree>
    <p:extLst>
      <p:ext uri="{BB962C8B-B14F-4D97-AF65-F5344CB8AC3E}">
        <p14:creationId xmlns:p14="http://schemas.microsoft.com/office/powerpoint/2010/main" val="31168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pPr marL="0" indent="0">
              <a:buNone/>
            </a:pPr>
            <a:r>
              <a:rPr lang="en-GB" dirty="0"/>
              <a:t> </a:t>
            </a:r>
          </a:p>
          <a:p>
            <a:endParaRPr lang="en-GB" dirty="0"/>
          </a:p>
          <a:p>
            <a:endParaRPr lang="en-GB" dirty="0"/>
          </a:p>
        </p:txBody>
      </p:sp>
      <p:sp>
        <p:nvSpPr>
          <p:cNvPr id="6" name="Tijdelijke aanduiding voor dianummer 5">
            <a:extLst>
              <a:ext uri="{FF2B5EF4-FFF2-40B4-BE49-F238E27FC236}">
                <a16:creationId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en-US" smtClean="0"/>
              <a:t>26</a:t>
            </a:fld>
            <a:endParaRPr lang="en-US"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2987792055"/>
              </p:ext>
            </p:extLst>
          </p:nvPr>
        </p:nvGraphicFramePr>
        <p:xfrm>
          <a:off x="674146" y="2286000"/>
          <a:ext cx="7772400" cy="4033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Заглавие 8">
            <a:extLst>
              <a:ext uri="{FF2B5EF4-FFF2-40B4-BE49-F238E27FC236}">
                <a16:creationId xmlns:a16="http://schemas.microsoft.com/office/drawing/2014/main" id="{A6B8A105-D06E-4724-BEC2-858BCAD514BD}"/>
              </a:ext>
            </a:extLst>
          </p:cNvPr>
          <p:cNvSpPr>
            <a:spLocks noGrp="1"/>
          </p:cNvSpPr>
          <p:nvPr>
            <p:ph type="title"/>
          </p:nvPr>
        </p:nvSpPr>
        <p:spPr/>
        <p:txBody>
          <a:bodyPr/>
          <a:lstStyle/>
          <a:p>
            <a:r>
              <a:rPr lang="bg-BG" dirty="0"/>
              <a:t>Обучение </a:t>
            </a:r>
            <a:r>
              <a:rPr lang="en-US" dirty="0"/>
              <a:t>“</a:t>
            </a:r>
            <a:r>
              <a:rPr lang="bg-BG" dirty="0"/>
              <a:t>Критично мислене</a:t>
            </a:r>
            <a:r>
              <a:rPr lang="en-US" dirty="0"/>
              <a:t>”</a:t>
            </a:r>
            <a:endParaRPr lang="bg-BG" dirty="0"/>
          </a:p>
        </p:txBody>
      </p:sp>
      <p:sp>
        <p:nvSpPr>
          <p:cNvPr id="8" name="Текстово поле 7">
            <a:extLst>
              <a:ext uri="{FF2B5EF4-FFF2-40B4-BE49-F238E27FC236}">
                <a16:creationId xmlns:a16="http://schemas.microsoft.com/office/drawing/2014/main" id="{2F13AB08-7749-4C38-8AC0-1E7B3B8C9D4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28056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58272" y="2289647"/>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28178" y="2656268"/>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25389" y="3874350"/>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61617" y="3835683"/>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05493" y="3608785"/>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70447" y="3102300"/>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65479" y="2209800"/>
            <a:ext cx="3111121"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Докладват се заключенията на отделните екипи до цялата група</a:t>
            </a:r>
          </a:p>
        </p:txBody>
      </p:sp>
      <p:sp>
        <p:nvSpPr>
          <p:cNvPr id="33" name="TextBox 52">
            <a:extLst>
              <a:ext uri="{FF2B5EF4-FFF2-40B4-BE49-F238E27FC236}">
                <a16:creationId xmlns:a16="http://schemas.microsoft.com/office/drawing/2014/main" id="{856A8A39-CBFF-43F0-868B-6FBBD79C4AA0}"/>
              </a:ext>
            </a:extLst>
          </p:cNvPr>
          <p:cNvSpPr txBox="1"/>
          <p:nvPr/>
        </p:nvSpPr>
        <p:spPr>
          <a:xfrm>
            <a:off x="25101" y="3834204"/>
            <a:ext cx="2664592"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Първият участник разгъва листа и прочита на глас</a:t>
            </a:r>
            <a:endParaRPr lang="en-US"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756319" y="5733110"/>
            <a:ext cx="2861026"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[Изписва едно изречение, сгъва листа и предава на следващия участник]</a:t>
            </a:r>
          </a:p>
        </p:txBody>
      </p:sp>
      <p:sp>
        <p:nvSpPr>
          <p:cNvPr id="37" name="TextBox 52">
            <a:extLst>
              <a:ext uri="{FF2B5EF4-FFF2-40B4-BE49-F238E27FC236}">
                <a16:creationId xmlns:a16="http://schemas.microsoft.com/office/drawing/2014/main" id="{93534470-438F-417D-A683-4D016BFF6A1D}"/>
              </a:ext>
            </a:extLst>
          </p:cNvPr>
          <p:cNvSpPr txBox="1"/>
          <p:nvPr/>
        </p:nvSpPr>
        <p:spPr>
          <a:xfrm>
            <a:off x="4876800" y="6019800"/>
            <a:ext cx="3660571"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Сгъва листа и го подава на втория участник </a:t>
            </a:r>
            <a:endParaRPr lang="en-US"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6237626" y="4178873"/>
            <a:ext cx="2716147"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Първият участник пише едно изречение на тема „омраза“</a:t>
            </a:r>
            <a:endParaRPr lang="en-US"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257800" y="2209800"/>
            <a:ext cx="3346490"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Формиране на екипи от  6-8 участници</a:t>
            </a:r>
            <a:endParaRPr lang="nl-NL"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78957" y="3411254"/>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34921" y="3165669"/>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06078" y="249281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77777" y="5630308"/>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11695" y="5056636"/>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886313" y="4746808"/>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bg-BG" dirty="0"/>
              <a:t>Критично мислене</a:t>
            </a:r>
            <a:r>
              <a:rPr lang="en-GB" dirty="0"/>
              <a:t>: </a:t>
            </a:r>
            <a:r>
              <a:rPr lang="bg-BG" dirty="0"/>
              <a:t>Упражнение</a:t>
            </a:r>
            <a:r>
              <a:rPr lang="en-GB" dirty="0"/>
              <a:t> </a:t>
            </a:r>
            <a:r>
              <a:rPr lang="en-US" dirty="0"/>
              <a:t>#</a:t>
            </a:r>
            <a:r>
              <a:rPr lang="en-GB" dirty="0"/>
              <a:t>1</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27</a:t>
            </a:fld>
            <a:endParaRPr lang="en-US" dirty="0"/>
          </a:p>
        </p:txBody>
      </p:sp>
      <p:sp>
        <p:nvSpPr>
          <p:cNvPr id="34" name="Текстово поле 33">
            <a:extLst>
              <a:ext uri="{FF2B5EF4-FFF2-40B4-BE49-F238E27FC236}">
                <a16:creationId xmlns:a16="http://schemas.microsoft.com/office/drawing/2014/main" id="{5160D15F-4278-40A8-902E-44D525D3859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5285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82661" y="368721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инструкции</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целева аудитория</a:t>
            </a: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564351" y="4846219"/>
            <a:ext cx="1988849" cy="792581"/>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времетраене</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lvl="0" algn="ctr">
              <a:lnSpc>
                <a:spcPct val="115000"/>
              </a:lnSpc>
              <a:spcBef>
                <a:spcPct val="0"/>
              </a:spcBef>
              <a:spcAft>
                <a:spcPts val="600"/>
              </a:spcAft>
              <a:defRPr/>
            </a:pPr>
            <a:r>
              <a:rPr lang="bg-BG" sz="2400" dirty="0">
                <a:solidFill>
                  <a:srgbClr val="0770B1"/>
                </a:solidFill>
                <a:latin typeface="+mj-lt"/>
                <a:ea typeface="+mj-ea"/>
                <a:cs typeface="+mj-cs"/>
              </a:rPr>
              <a:t>Опитай с едно изречение</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bg-BG" dirty="0"/>
              <a:t>Критично мислене</a:t>
            </a:r>
            <a:r>
              <a:rPr lang="en-GB" dirty="0"/>
              <a:t>: </a:t>
            </a:r>
            <a:r>
              <a:rPr lang="bg-BG" dirty="0"/>
              <a:t>Упражнение</a:t>
            </a:r>
            <a:r>
              <a:rPr lang="en-GB" dirty="0"/>
              <a:t> #1</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28</a:t>
            </a:fld>
            <a:endParaRPr lang="en-US" dirty="0"/>
          </a:p>
        </p:txBody>
      </p:sp>
      <p:sp>
        <p:nvSpPr>
          <p:cNvPr id="18" name="Текстово поле 17">
            <a:extLst>
              <a:ext uri="{FF2B5EF4-FFF2-40B4-BE49-F238E27FC236}">
                <a16:creationId xmlns:a16="http://schemas.microsoft.com/office/drawing/2014/main" id="{739CFBD2-2D72-4498-80E0-3605F83FF95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98999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bg-BG" dirty="0"/>
              <a:t>Програма</a:t>
            </a:r>
            <a:br>
              <a:rPr lang="en-US" dirty="0"/>
            </a:br>
            <a:r>
              <a:rPr lang="en-US" dirty="0"/>
              <a:t>(</a:t>
            </a:r>
            <a:r>
              <a:rPr lang="bg-BG" dirty="0"/>
              <a:t>Ден</a:t>
            </a:r>
            <a:r>
              <a:rPr lang="en-US" dirty="0"/>
              <a:t> 1)</a:t>
            </a:r>
          </a:p>
        </p:txBody>
      </p:sp>
      <p:sp>
        <p:nvSpPr>
          <p:cNvPr id="20" name="Content Placeholder 19"/>
          <p:cNvSpPr>
            <a:spLocks noGrp="1"/>
          </p:cNvSpPr>
          <p:nvPr>
            <p:ph idx="1"/>
          </p:nvPr>
        </p:nvSpPr>
        <p:spPr/>
        <p:txBody>
          <a:bodyPr/>
          <a:lstStyle/>
          <a:p>
            <a:pPr marL="514350" indent="-514350">
              <a:buFont typeface="+mj-lt"/>
              <a:buAutoNum type="arabicPeriod"/>
            </a:pPr>
            <a:r>
              <a:rPr lang="bg-BG" dirty="0">
                <a:solidFill>
                  <a:schemeClr val="tx2">
                    <a:lumMod val="50000"/>
                  </a:schemeClr>
                </a:solidFill>
              </a:rPr>
              <a:t>Въведение</a:t>
            </a:r>
            <a:endParaRPr lang="en-US" dirty="0">
              <a:solidFill>
                <a:schemeClr val="tx2">
                  <a:lumMod val="50000"/>
                </a:schemeClr>
              </a:solidFill>
            </a:endParaRPr>
          </a:p>
          <a:p>
            <a:pPr marL="514350" indent="-514350">
              <a:buFont typeface="+mj-lt"/>
              <a:buAutoNum type="arabicPeriod"/>
            </a:pPr>
            <a:r>
              <a:rPr lang="bg-BG" dirty="0">
                <a:solidFill>
                  <a:schemeClr val="tx2">
                    <a:lumMod val="50000"/>
                  </a:schemeClr>
                </a:solidFill>
              </a:rPr>
              <a:t>Радикализация</a:t>
            </a:r>
            <a:endParaRPr lang="en-US" dirty="0">
              <a:solidFill>
                <a:schemeClr val="tx2">
                  <a:lumMod val="50000"/>
                </a:schemeClr>
              </a:solidFill>
            </a:endParaRPr>
          </a:p>
          <a:p>
            <a:pPr marL="514350" indent="-514350">
              <a:buFont typeface="+mj-lt"/>
              <a:buAutoNum type="arabicPeriod"/>
            </a:pPr>
            <a:r>
              <a:rPr lang="bg-BG" sz="2800" kern="1200" dirty="0">
                <a:solidFill>
                  <a:schemeClr val="tx2">
                    <a:lumMod val="50000"/>
                  </a:schemeClr>
                </a:solidFill>
                <a:effectLst/>
                <a:latin typeface="+mn-lt"/>
                <a:ea typeface="+mn-ea"/>
                <a:cs typeface="+mn-cs"/>
              </a:rPr>
              <a:t>Коучинг и родителство </a:t>
            </a:r>
          </a:p>
          <a:p>
            <a:pPr marL="536575" indent="0">
              <a:buNone/>
            </a:pPr>
            <a:r>
              <a:rPr lang="bg-BG" sz="2800" kern="1200" dirty="0">
                <a:solidFill>
                  <a:schemeClr val="tx2">
                    <a:lumMod val="50000"/>
                  </a:schemeClr>
                </a:solidFill>
                <a:effectLst/>
                <a:latin typeface="+mn-lt"/>
                <a:ea typeface="+mn-ea"/>
                <a:cs typeface="+mn-cs"/>
              </a:rPr>
              <a:t>вк</a:t>
            </a:r>
            <a:r>
              <a:rPr lang="bg-BG" dirty="0">
                <a:solidFill>
                  <a:schemeClr val="tx2">
                    <a:lumMod val="50000"/>
                  </a:schemeClr>
                </a:solidFill>
              </a:rPr>
              <a:t>л. упражнения</a:t>
            </a:r>
          </a:p>
          <a:p>
            <a:pPr marL="0" indent="0">
              <a:buNone/>
            </a:pPr>
            <a:r>
              <a:rPr lang="bg-BG" dirty="0">
                <a:solidFill>
                  <a:schemeClr val="tx2">
                    <a:lumMod val="50000"/>
                  </a:schemeClr>
                </a:solidFill>
              </a:rPr>
              <a:t>4.   Критично мислене </a:t>
            </a:r>
          </a:p>
          <a:p>
            <a:pPr marL="536575" indent="0">
              <a:buNone/>
            </a:pPr>
            <a:r>
              <a:rPr lang="bg-BG" dirty="0">
                <a:solidFill>
                  <a:schemeClr val="tx2">
                    <a:lumMod val="50000"/>
                  </a:schemeClr>
                </a:solidFill>
              </a:rPr>
              <a:t>вкл. упражнения</a:t>
            </a:r>
          </a:p>
          <a:p>
            <a:pPr marL="0" indent="0">
              <a:buNone/>
            </a:pPr>
            <a:r>
              <a:rPr lang="bg-BG" dirty="0">
                <a:solidFill>
                  <a:schemeClr val="tx2">
                    <a:lumMod val="50000"/>
                  </a:schemeClr>
                </a:solidFill>
              </a:rPr>
              <a:t>5.   Обратна връзка</a:t>
            </a:r>
            <a:endParaRPr lang="en-US" dirty="0">
              <a:solidFill>
                <a:schemeClr val="tx2">
                  <a:lumMod val="50000"/>
                </a:schemeClr>
              </a:solidFill>
            </a:endParaRPr>
          </a:p>
          <a:p>
            <a:pPr marL="0" indent="0">
              <a:buNone/>
            </a:pPr>
            <a:r>
              <a:rPr lang="bg-BG" dirty="0">
                <a:solidFill>
                  <a:schemeClr val="tx2">
                    <a:lumMod val="50000"/>
                  </a:schemeClr>
                </a:solidFill>
              </a:rPr>
              <a:t>6.   Заключение</a:t>
            </a:r>
            <a:endParaRPr lang="en-US" dirty="0">
              <a:solidFill>
                <a:schemeClr val="tx2">
                  <a:lumMod val="50000"/>
                </a:schemeClr>
              </a:solidFill>
            </a:endParaRPr>
          </a:p>
          <a:p>
            <a:endParaRPr lang="en-US" dirty="0">
              <a:solidFill>
                <a:schemeClr val="tx2">
                  <a:lumMod val="50000"/>
                </a:schemeClr>
              </a:solidFill>
            </a:endParaRPr>
          </a:p>
        </p:txBody>
      </p:sp>
      <p:sp>
        <p:nvSpPr>
          <p:cNvPr id="21" name="Text Placeholder 20"/>
          <p:cNvSpPr>
            <a:spLocks noGrp="1"/>
          </p:cNvSpPr>
          <p:nvPr>
            <p:ph type="body" sz="half" idx="2"/>
          </p:nvPr>
        </p:nvSpPr>
        <p:spPr/>
        <p:txBody>
          <a:bodyPr>
            <a:normAutofit lnSpcReduction="10000"/>
          </a:bodyPr>
          <a:lstStyle/>
          <a:p>
            <a:endParaRPr lang="bg-BG" i="1" dirty="0">
              <a:solidFill>
                <a:schemeClr val="tx1">
                  <a:lumMod val="75000"/>
                  <a:lumOff val="25000"/>
                </a:schemeClr>
              </a:solidFill>
            </a:endParaRPr>
          </a:p>
          <a:p>
            <a:endParaRPr lang="en-US" i="1" dirty="0">
              <a:solidFill>
                <a:schemeClr val="tx1">
                  <a:lumMod val="75000"/>
                  <a:lumOff val="25000"/>
                </a:schemeClr>
              </a:solidFill>
            </a:endParaRPr>
          </a:p>
          <a:p>
            <a:endParaRPr lang="en-US" i="1" dirty="0">
              <a:solidFill>
                <a:schemeClr val="tx1">
                  <a:lumMod val="75000"/>
                  <a:lumOff val="25000"/>
                </a:schemeClr>
              </a:solidFill>
            </a:endParaRPr>
          </a:p>
          <a:p>
            <a:r>
              <a:rPr lang="bg-BG" sz="1200" i="1" u="sng" dirty="0">
                <a:solidFill>
                  <a:schemeClr val="tx1">
                    <a:lumMod val="75000"/>
                    <a:lumOff val="25000"/>
                  </a:schemeClr>
                </a:solidFill>
              </a:rPr>
              <a:t>Какво още да очаквате в курса „Обучение на обучители“</a:t>
            </a:r>
            <a:r>
              <a:rPr lang="en-US" sz="1200" i="1" u="sng" dirty="0">
                <a:solidFill>
                  <a:schemeClr val="tx1">
                    <a:lumMod val="75000"/>
                    <a:lumOff val="25000"/>
                  </a:schemeClr>
                </a:solidFill>
              </a:rPr>
              <a:t>?</a:t>
            </a:r>
          </a:p>
          <a:p>
            <a:endParaRPr lang="en-US" sz="1200" i="1" dirty="0">
              <a:solidFill>
                <a:schemeClr val="tx1">
                  <a:lumMod val="75000"/>
                  <a:lumOff val="25000"/>
                </a:schemeClr>
              </a:solidFill>
            </a:endParaRPr>
          </a:p>
          <a:p>
            <a:r>
              <a:rPr lang="bg-BG" sz="1200" i="1" dirty="0">
                <a:solidFill>
                  <a:schemeClr val="tx1">
                    <a:lumMod val="75000"/>
                    <a:lumOff val="25000"/>
                  </a:schemeClr>
                </a:solidFill>
              </a:rPr>
              <a:t>Ден 2 включва</a:t>
            </a:r>
            <a:r>
              <a:rPr lang="en-US" sz="1200" i="1" dirty="0">
                <a:solidFill>
                  <a:schemeClr val="tx1">
                    <a:lumMod val="75000"/>
                    <a:lumOff val="25000"/>
                  </a:schemeClr>
                </a:solidFill>
              </a:rPr>
              <a:t>:</a:t>
            </a:r>
          </a:p>
          <a:p>
            <a:pPr marL="285750" indent="-285750">
              <a:buFont typeface="Arial" panose="020B0604020202020204" pitchFamily="34" charset="0"/>
              <a:buChar char="•"/>
            </a:pPr>
            <a:r>
              <a:rPr lang="bg-BG" sz="1200" i="1" dirty="0">
                <a:solidFill>
                  <a:schemeClr val="tx1">
                    <a:lumMod val="75000"/>
                    <a:lumOff val="25000"/>
                  </a:schemeClr>
                </a:solidFill>
              </a:rPr>
              <a:t>Управление на гнева</a:t>
            </a:r>
            <a:endParaRPr lang="en-US" sz="1200" i="1" dirty="0">
              <a:solidFill>
                <a:schemeClr val="tx1">
                  <a:lumMod val="75000"/>
                  <a:lumOff val="25000"/>
                </a:schemeClr>
              </a:solidFill>
            </a:endParaRPr>
          </a:p>
          <a:p>
            <a:pPr marL="285750" indent="-285750">
              <a:buFont typeface="Arial" panose="020B0604020202020204" pitchFamily="34" charset="0"/>
              <a:buChar char="•"/>
            </a:pPr>
            <a:r>
              <a:rPr lang="bg-BG" sz="1200" i="1" dirty="0">
                <a:solidFill>
                  <a:schemeClr val="tx1">
                    <a:lumMod val="75000"/>
                    <a:lumOff val="25000"/>
                  </a:schemeClr>
                </a:solidFill>
              </a:rPr>
              <a:t>Наративи и идентичност</a:t>
            </a:r>
            <a:endParaRPr lang="en-US" sz="1200" i="1" dirty="0">
              <a:solidFill>
                <a:schemeClr val="tx1">
                  <a:lumMod val="75000"/>
                  <a:lumOff val="25000"/>
                </a:schemeClr>
              </a:solidFill>
            </a:endParaRPr>
          </a:p>
          <a:p>
            <a:pPr marL="285750" indent="-285750">
              <a:buFont typeface="Arial" panose="020B0604020202020204" pitchFamily="34" charset="0"/>
              <a:buChar char="•"/>
            </a:pPr>
            <a:r>
              <a:rPr lang="bg-BG" sz="1200" i="1" dirty="0">
                <a:solidFill>
                  <a:schemeClr val="tx1">
                    <a:lumMod val="75000"/>
                    <a:lumOff val="25000"/>
                  </a:schemeClr>
                </a:solidFill>
              </a:rPr>
              <a:t>Дебати и симулация</a:t>
            </a:r>
            <a:endParaRPr lang="en-US" sz="1200" i="1" dirty="0">
              <a:solidFill>
                <a:schemeClr val="tx1">
                  <a:lumMod val="75000"/>
                  <a:lumOff val="25000"/>
                </a:schemeClr>
              </a:solidFill>
            </a:endParaRPr>
          </a:p>
          <a:p>
            <a:pPr marL="285750" indent="-285750">
              <a:buFont typeface="Arial" panose="020B0604020202020204" pitchFamily="34" charset="0"/>
              <a:buChar char="•"/>
            </a:pPr>
            <a:endParaRPr lang="en-US" sz="1200" i="1" dirty="0">
              <a:solidFill>
                <a:schemeClr val="tx1">
                  <a:lumMod val="75000"/>
                  <a:lumOff val="25000"/>
                </a:schemeClr>
              </a:solidFill>
            </a:endParaRPr>
          </a:p>
          <a:p>
            <a:r>
              <a:rPr lang="bg-BG" sz="1200" i="1" dirty="0">
                <a:solidFill>
                  <a:schemeClr val="tx1">
                    <a:lumMod val="75000"/>
                    <a:lumOff val="25000"/>
                  </a:schemeClr>
                </a:solidFill>
              </a:rPr>
              <a:t>Ден 3 включва</a:t>
            </a:r>
            <a:r>
              <a:rPr lang="en-US" sz="1200" i="1" dirty="0">
                <a:solidFill>
                  <a:schemeClr val="tx1">
                    <a:lumMod val="75000"/>
                    <a:lumOff val="25000"/>
                  </a:schemeClr>
                </a:solidFill>
              </a:rPr>
              <a:t>:</a:t>
            </a:r>
          </a:p>
          <a:p>
            <a:pPr marL="285750" indent="-285750">
              <a:buFont typeface="Arial" panose="020B0604020202020204" pitchFamily="34" charset="0"/>
              <a:buChar char="•"/>
            </a:pPr>
            <a:r>
              <a:rPr lang="bg-BG" sz="1200" i="1" dirty="0">
                <a:solidFill>
                  <a:schemeClr val="tx1">
                    <a:lumMod val="75000"/>
                    <a:lumOff val="25000"/>
                  </a:schemeClr>
                </a:solidFill>
              </a:rPr>
              <a:t>Разрешаване на конфликти</a:t>
            </a:r>
            <a:endParaRPr lang="en-US" sz="1200" i="1" dirty="0">
              <a:solidFill>
                <a:schemeClr val="tx1">
                  <a:lumMod val="75000"/>
                  <a:lumOff val="25000"/>
                </a:schemeClr>
              </a:solidFill>
            </a:endParaRPr>
          </a:p>
          <a:p>
            <a:pPr marL="285750" indent="-285750">
              <a:buFont typeface="Arial" panose="020B0604020202020204" pitchFamily="34" charset="0"/>
              <a:buChar char="•"/>
            </a:pPr>
            <a:r>
              <a:rPr lang="bg-BG" sz="1200" i="1" dirty="0">
                <a:solidFill>
                  <a:schemeClr val="tx1">
                    <a:lumMod val="75000"/>
                    <a:lumOff val="25000"/>
                  </a:schemeClr>
                </a:solidFill>
              </a:rPr>
              <a:t>Пропорционален отговор на държавата</a:t>
            </a:r>
            <a:endParaRPr lang="en-US" sz="1200" i="1" dirty="0">
              <a:solidFill>
                <a:schemeClr val="tx1">
                  <a:lumMod val="75000"/>
                  <a:lumOff val="25000"/>
                </a:schemeClr>
              </a:solidFill>
            </a:endParaRPr>
          </a:p>
          <a:p>
            <a:pPr marL="285750" indent="-285750">
              <a:buFont typeface="Arial" panose="020B0604020202020204" pitchFamily="34" charset="0"/>
              <a:buChar char="•"/>
            </a:pPr>
            <a:r>
              <a:rPr lang="bg-BG" sz="1200" i="1" dirty="0">
                <a:solidFill>
                  <a:schemeClr val="tx1">
                    <a:lumMod val="75000"/>
                    <a:lumOff val="25000"/>
                  </a:schemeClr>
                </a:solidFill>
              </a:rPr>
              <a:t>Добри практики</a:t>
            </a:r>
            <a:endParaRPr lang="en-US" sz="1200" i="1" dirty="0">
              <a:solidFill>
                <a:schemeClr val="tx1">
                  <a:lumMod val="75000"/>
                  <a:lumOff val="25000"/>
                </a:schemeClr>
              </a:solidFill>
            </a:endParaRPr>
          </a:p>
          <a:p>
            <a:endParaRPr lang="en-US" i="1" dirty="0">
              <a:solidFill>
                <a:schemeClr val="tx1">
                  <a:lumMod val="75000"/>
                  <a:lumOff val="25000"/>
                </a:schemeClr>
              </a:solidFill>
            </a:endParaRPr>
          </a:p>
        </p:txBody>
      </p:sp>
      <p:sp>
        <p:nvSpPr>
          <p:cNvPr id="7" name="Slide Number Placeholder 6"/>
          <p:cNvSpPr>
            <a:spLocks noGrp="1"/>
          </p:cNvSpPr>
          <p:nvPr>
            <p:ph type="sldNum" sz="quarter" idx="12"/>
          </p:nvPr>
        </p:nvSpPr>
        <p:spPr/>
        <p:txBody>
          <a:bodyPr/>
          <a:lstStyle/>
          <a:p>
            <a:fld id="{CB318F78-A315-46C9-8B3F-2431B4397D31}" type="slidenum">
              <a:rPr lang="en-US" smtClean="0"/>
              <a:t>2</a:t>
            </a:fld>
            <a:endParaRPr lang="en-US" dirty="0"/>
          </a:p>
        </p:txBody>
      </p:sp>
      <p:sp>
        <p:nvSpPr>
          <p:cNvPr id="8" name="Текстово поле 7">
            <a:extLst>
              <a:ext uri="{FF2B5EF4-FFF2-40B4-BE49-F238E27FC236}">
                <a16:creationId xmlns:a16="http://schemas.microsoft.com/office/drawing/2014/main" id="{C2075264-5868-4ECD-976C-C80A174B9F0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6749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descr="Картина, която съдържа текст&#10;&#10;Описанието е генерирано автоматично">
            <a:extLst>
              <a:ext uri="{FF2B5EF4-FFF2-40B4-BE49-F238E27FC236}">
                <a16:creationId xmlns:a16="http://schemas.microsoft.com/office/drawing/2014/main" id="{67DBB292-367C-44C5-8A3C-27FD6440A1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326551"/>
            <a:ext cx="3657600" cy="5371086"/>
          </a:xfrm>
          <a:prstGeom prst="rect">
            <a:avLst/>
          </a:prstGeom>
        </p:spPr>
      </p:pic>
      <p:sp>
        <p:nvSpPr>
          <p:cNvPr id="21" name="Rectangle 44">
            <a:extLst>
              <a:ext uri="{FF2B5EF4-FFF2-40B4-BE49-F238E27FC236}">
                <a16:creationId xmlns:a16="http://schemas.microsoft.com/office/drawing/2014/main" id="{3B5F4A0D-6C23-4A07-B833-021EFDEFE655}"/>
              </a:ext>
            </a:extLst>
          </p:cNvPr>
          <p:cNvSpPr/>
          <p:nvPr/>
        </p:nvSpPr>
        <p:spPr>
          <a:xfrm>
            <a:off x="685800" y="3806810"/>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2" name="Rectangle 44">
            <a:extLst>
              <a:ext uri="{FF2B5EF4-FFF2-40B4-BE49-F238E27FC236}">
                <a16:creationId xmlns:a16="http://schemas.microsoft.com/office/drawing/2014/main" id="{94E071A0-2952-4953-85D6-7E226FDCBB30}"/>
              </a:ext>
            </a:extLst>
          </p:cNvPr>
          <p:cNvSpPr/>
          <p:nvPr/>
        </p:nvSpPr>
        <p:spPr>
          <a:xfrm>
            <a:off x="685800" y="4532305"/>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3" name="Rectangle 44">
            <a:extLst>
              <a:ext uri="{FF2B5EF4-FFF2-40B4-BE49-F238E27FC236}">
                <a16:creationId xmlns:a16="http://schemas.microsoft.com/office/drawing/2014/main" id="{699262F6-4260-46CC-BE03-57FE3314A004}"/>
              </a:ext>
            </a:extLst>
          </p:cNvPr>
          <p:cNvSpPr/>
          <p:nvPr/>
        </p:nvSpPr>
        <p:spPr>
          <a:xfrm>
            <a:off x="685800" y="5257800"/>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4" name="Rectangle 44">
            <a:extLst>
              <a:ext uri="{FF2B5EF4-FFF2-40B4-BE49-F238E27FC236}">
                <a16:creationId xmlns:a16="http://schemas.microsoft.com/office/drawing/2014/main" id="{74F4EEA9-577C-465A-8779-394EAB9735BB}"/>
              </a:ext>
            </a:extLst>
          </p:cNvPr>
          <p:cNvSpPr/>
          <p:nvPr/>
        </p:nvSpPr>
        <p:spPr>
          <a:xfrm>
            <a:off x="685800" y="3081315"/>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5" name="TextBox 52">
            <a:extLst>
              <a:ext uri="{FF2B5EF4-FFF2-40B4-BE49-F238E27FC236}">
                <a16:creationId xmlns:a16="http://schemas.microsoft.com/office/drawing/2014/main" id="{E754B741-A413-40E3-9F49-DEC12C5C8559}"/>
              </a:ext>
            </a:extLst>
          </p:cNvPr>
          <p:cNvSpPr txBox="1"/>
          <p:nvPr/>
        </p:nvSpPr>
        <p:spPr>
          <a:xfrm>
            <a:off x="776956" y="3186739"/>
            <a:ext cx="2789488" cy="346247"/>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Сформирайте двойки</a:t>
            </a:r>
            <a:endParaRPr sz="1800" b="1" dirty="0"/>
          </a:p>
        </p:txBody>
      </p:sp>
      <p:sp>
        <p:nvSpPr>
          <p:cNvPr id="26" name="TextBox 52">
            <a:extLst>
              <a:ext uri="{FF2B5EF4-FFF2-40B4-BE49-F238E27FC236}">
                <a16:creationId xmlns:a16="http://schemas.microsoft.com/office/drawing/2014/main" id="{6960AC8B-CD13-40B1-A09B-97E97DEAB0EB}"/>
              </a:ext>
            </a:extLst>
          </p:cNvPr>
          <p:cNvSpPr txBox="1"/>
          <p:nvPr/>
        </p:nvSpPr>
        <p:spPr>
          <a:xfrm>
            <a:off x="776956" y="3937546"/>
            <a:ext cx="2362200" cy="346247"/>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Изберете статия </a:t>
            </a:r>
            <a:endParaRPr sz="1800" b="1" dirty="0"/>
          </a:p>
        </p:txBody>
      </p:sp>
      <p:sp>
        <p:nvSpPr>
          <p:cNvPr id="27" name="TextBox 52">
            <a:extLst>
              <a:ext uri="{FF2B5EF4-FFF2-40B4-BE49-F238E27FC236}">
                <a16:creationId xmlns:a16="http://schemas.microsoft.com/office/drawing/2014/main" id="{6262B83D-F76E-409C-8A7A-DEFC3F467604}"/>
              </a:ext>
            </a:extLst>
          </p:cNvPr>
          <p:cNvSpPr txBox="1"/>
          <p:nvPr/>
        </p:nvSpPr>
        <p:spPr>
          <a:xfrm>
            <a:off x="776956" y="4648200"/>
            <a:ext cx="2789488" cy="346247"/>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Отговорете на 6-те въпроса</a:t>
            </a:r>
            <a:endParaRPr sz="1800" b="1" dirty="0"/>
          </a:p>
        </p:txBody>
      </p:sp>
      <p:sp>
        <p:nvSpPr>
          <p:cNvPr id="28" name="TextBox 52">
            <a:extLst>
              <a:ext uri="{FF2B5EF4-FFF2-40B4-BE49-F238E27FC236}">
                <a16:creationId xmlns:a16="http://schemas.microsoft.com/office/drawing/2014/main" id="{48D480AB-2F8F-443C-8017-1AB2C946538C}"/>
              </a:ext>
            </a:extLst>
          </p:cNvPr>
          <p:cNvSpPr txBox="1"/>
          <p:nvPr/>
        </p:nvSpPr>
        <p:spPr>
          <a:xfrm>
            <a:off x="776956" y="5395925"/>
            <a:ext cx="2362200" cy="346247"/>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Надеждна ли е?</a:t>
            </a:r>
            <a:endParaRPr sz="1800" b="1" dirty="0"/>
          </a:p>
        </p:txBody>
      </p:sp>
      <p:sp>
        <p:nvSpPr>
          <p:cNvPr id="7" name="Заглавие 6">
            <a:extLst>
              <a:ext uri="{FF2B5EF4-FFF2-40B4-BE49-F238E27FC236}">
                <a16:creationId xmlns:a16="http://schemas.microsoft.com/office/drawing/2014/main" id="{8FCDA169-B753-4AA0-BB7F-CE9D647649CC}"/>
              </a:ext>
            </a:extLst>
          </p:cNvPr>
          <p:cNvSpPr>
            <a:spLocks noGrp="1"/>
          </p:cNvSpPr>
          <p:nvPr>
            <p:ph type="title"/>
          </p:nvPr>
        </p:nvSpPr>
        <p:spPr>
          <a:xfrm>
            <a:off x="685802" y="1447800"/>
            <a:ext cx="3236310" cy="1066800"/>
          </a:xfrm>
        </p:spPr>
        <p:txBody>
          <a:bodyPr/>
          <a:lstStyle/>
          <a:p>
            <a:r>
              <a:rPr lang="bg-BG" dirty="0"/>
              <a:t>Критично мислене</a:t>
            </a:r>
            <a:r>
              <a:rPr lang="en-GB" dirty="0"/>
              <a:t>:</a:t>
            </a:r>
            <a:br>
              <a:rPr lang="en-GB" dirty="0"/>
            </a:br>
            <a:r>
              <a:rPr lang="bg-BG" dirty="0"/>
              <a:t>Упражнение</a:t>
            </a:r>
            <a:r>
              <a:rPr lang="en-GB" dirty="0"/>
              <a:t> #2 </a:t>
            </a:r>
            <a:endParaRPr lang="bg-BG" dirty="0"/>
          </a:p>
        </p:txBody>
      </p:sp>
      <p:sp>
        <p:nvSpPr>
          <p:cNvPr id="18" name="Tijdelijke aanduiding voor dianummer 5">
            <a:extLst>
              <a:ext uri="{FF2B5EF4-FFF2-40B4-BE49-F238E27FC236}">
                <a16:creationId xmlns:a16="http://schemas.microsoft.com/office/drawing/2014/main" id="{1FA45C63-523E-4F4D-9882-F18A726DFA32}"/>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29</a:t>
            </a:fld>
            <a:endParaRPr lang="en-US" dirty="0"/>
          </a:p>
        </p:txBody>
      </p:sp>
      <p:sp>
        <p:nvSpPr>
          <p:cNvPr id="13" name="Текстово поле 12">
            <a:extLst>
              <a:ext uri="{FF2B5EF4-FFF2-40B4-BE49-F238E27FC236}">
                <a16:creationId xmlns:a16="http://schemas.microsoft.com/office/drawing/2014/main" id="{06D489EF-FA39-4C0A-86D6-C34F7F8A3D0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7781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wipe(left)">
                                      <p:cBhvr>
                                        <p:cTn id="7" dur="600"/>
                                        <p:tgtEl>
                                          <p:spTgt spid="24"/>
                                        </p:tgtEl>
                                      </p:cBhvr>
                                    </p:animEffect>
                                  </p:childTnLst>
                                </p:cTn>
                              </p:par>
                              <p:par>
                                <p:cTn id="8" presetID="4" presetClass="entr" presetSubtype="32" fill="hold" grpId="0" nodeType="withEffect">
                                  <p:stCondLst>
                                    <p:cond delay="0"/>
                                  </p:stCondLst>
                                  <p:iterate>
                                    <p:tmAbs val="0"/>
                                  </p:iterate>
                                  <p:childTnLst>
                                    <p:set>
                                      <p:cBhvr>
                                        <p:cTn id="9" fill="hold"/>
                                        <p:tgtEl>
                                          <p:spTgt spid="25"/>
                                        </p:tgtEl>
                                        <p:attrNameLst>
                                          <p:attrName>style.visibility</p:attrName>
                                        </p:attrNameLst>
                                      </p:cBhvr>
                                      <p:to>
                                        <p:strVal val="visible"/>
                                      </p:to>
                                    </p:set>
                                    <p:animEffect transition="in" filter="box(out)">
                                      <p:cBhvr>
                                        <p:cTn id="10" dur="6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21"/>
                                        </p:tgtEl>
                                        <p:attrNameLst>
                                          <p:attrName>style.visibility</p:attrName>
                                        </p:attrNameLst>
                                      </p:cBhvr>
                                      <p:to>
                                        <p:strVal val="visible"/>
                                      </p:to>
                                    </p:set>
                                    <p:animEffect transition="in" filter="wipe(left)">
                                      <p:cBhvr>
                                        <p:cTn id="15" dur="600"/>
                                        <p:tgtEl>
                                          <p:spTgt spid="21"/>
                                        </p:tgtEl>
                                      </p:cBhvr>
                                    </p:animEffect>
                                  </p:childTnLst>
                                </p:cTn>
                              </p:par>
                              <p:par>
                                <p:cTn id="16" presetID="4" presetClass="entr" presetSubtype="32" fill="hold" grpId="0" nodeType="withEffect">
                                  <p:stCondLst>
                                    <p:cond delay="0"/>
                                  </p:stCondLst>
                                  <p:iterate>
                                    <p:tmAbs val="0"/>
                                  </p:iterate>
                                  <p:childTnLst>
                                    <p:set>
                                      <p:cBhvr>
                                        <p:cTn id="17" fill="hold"/>
                                        <p:tgtEl>
                                          <p:spTgt spid="26"/>
                                        </p:tgtEl>
                                        <p:attrNameLst>
                                          <p:attrName>style.visibility</p:attrName>
                                        </p:attrNameLst>
                                      </p:cBhvr>
                                      <p:to>
                                        <p:strVal val="visible"/>
                                      </p:to>
                                    </p:set>
                                    <p:animEffect transition="in" filter="box(out)">
                                      <p:cBhvr>
                                        <p:cTn id="18" dur="6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22"/>
                                        </p:tgtEl>
                                        <p:attrNameLst>
                                          <p:attrName>style.visibility</p:attrName>
                                        </p:attrNameLst>
                                      </p:cBhvr>
                                      <p:to>
                                        <p:strVal val="visible"/>
                                      </p:to>
                                    </p:set>
                                    <p:animEffect transition="in" filter="wipe(left)">
                                      <p:cBhvr>
                                        <p:cTn id="23" dur="600"/>
                                        <p:tgtEl>
                                          <p:spTgt spid="22"/>
                                        </p:tgtEl>
                                      </p:cBhvr>
                                    </p:animEffect>
                                  </p:childTnLst>
                                </p:cTn>
                              </p:par>
                              <p:par>
                                <p:cTn id="24" presetID="4" presetClass="entr" presetSubtype="32" fill="hold" grpId="0" nodeType="withEffect">
                                  <p:stCondLst>
                                    <p:cond delay="0"/>
                                  </p:stCondLst>
                                  <p:iterate>
                                    <p:tmAbs val="0"/>
                                  </p:iterate>
                                  <p:childTnLst>
                                    <p:set>
                                      <p:cBhvr>
                                        <p:cTn id="25" fill="hold"/>
                                        <p:tgtEl>
                                          <p:spTgt spid="27"/>
                                        </p:tgtEl>
                                        <p:attrNameLst>
                                          <p:attrName>style.visibility</p:attrName>
                                        </p:attrNameLst>
                                      </p:cBhvr>
                                      <p:to>
                                        <p:strVal val="visible"/>
                                      </p:to>
                                    </p:set>
                                    <p:animEffect transition="in" filter="box(out)">
                                      <p:cBhvr>
                                        <p:cTn id="26" dur="6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23"/>
                                        </p:tgtEl>
                                        <p:attrNameLst>
                                          <p:attrName>style.visibility</p:attrName>
                                        </p:attrNameLst>
                                      </p:cBhvr>
                                      <p:to>
                                        <p:strVal val="visible"/>
                                      </p:to>
                                    </p:set>
                                    <p:animEffect transition="in" filter="wipe(left)">
                                      <p:cBhvr>
                                        <p:cTn id="35" dur="600"/>
                                        <p:tgtEl>
                                          <p:spTgt spid="23"/>
                                        </p:tgtEl>
                                      </p:cBhvr>
                                    </p:animEffect>
                                  </p:childTnLst>
                                </p:cTn>
                              </p:par>
                              <p:par>
                                <p:cTn id="36" presetID="4" presetClass="entr" presetSubtype="32" fill="hold" grpId="0" nodeType="withEffect">
                                  <p:stCondLst>
                                    <p:cond delay="0"/>
                                  </p:stCondLst>
                                  <p:iterate>
                                    <p:tmAbs val="0"/>
                                  </p:iterate>
                                  <p:childTnLst>
                                    <p:set>
                                      <p:cBhvr>
                                        <p:cTn id="37" fill="hold"/>
                                        <p:tgtEl>
                                          <p:spTgt spid="28"/>
                                        </p:tgtEl>
                                        <p:attrNameLst>
                                          <p:attrName>style.visibility</p:attrName>
                                        </p:attrNameLst>
                                      </p:cBhvr>
                                      <p:to>
                                        <p:strVal val="visible"/>
                                      </p:to>
                                    </p:set>
                                    <p:animEffect transition="in" filter="box(out)">
                                      <p:cBhvr>
                                        <p:cTn id="38" dur="6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67655" y="3733800"/>
            <a:ext cx="1749188" cy="818321"/>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инструкции</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целева аудитория</a:t>
            </a: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634806"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609716" y="4876800"/>
            <a:ext cx="2019684" cy="793133"/>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времетраене</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517065"/>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bg-BG" sz="2400" dirty="0">
                <a:solidFill>
                  <a:srgbClr val="0770B1"/>
                </a:solidFill>
                <a:latin typeface="+mj-lt"/>
                <a:ea typeface="+mj-ea"/>
                <a:cs typeface="+mj-cs"/>
              </a:rPr>
              <a:t>Упражнение на 6-те въпроса</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bg-BG" dirty="0"/>
              <a:t>Критично мислене</a:t>
            </a:r>
            <a:r>
              <a:rPr lang="en-GB" dirty="0"/>
              <a:t>: </a:t>
            </a:r>
            <a:r>
              <a:rPr lang="bg-BG" dirty="0"/>
              <a:t>Упражнение</a:t>
            </a:r>
            <a:r>
              <a:rPr lang="en-GB" dirty="0"/>
              <a:t> #</a:t>
            </a:r>
            <a:r>
              <a:rPr lang="bg-BG" dirty="0"/>
              <a:t>2</a:t>
            </a:r>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30</a:t>
            </a:fld>
            <a:endParaRPr lang="en-US" dirty="0"/>
          </a:p>
        </p:txBody>
      </p:sp>
      <p:sp>
        <p:nvSpPr>
          <p:cNvPr id="18" name="Текстово поле 17">
            <a:extLst>
              <a:ext uri="{FF2B5EF4-FFF2-40B4-BE49-F238E27FC236}">
                <a16:creationId xmlns:a16="http://schemas.microsoft.com/office/drawing/2014/main" id="{C2C49050-67CD-44DF-93F6-C0BFF1DB741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15620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a:xfrm>
            <a:off x="685800" y="2286000"/>
            <a:ext cx="4894941" cy="3733799"/>
          </a:xfrm>
        </p:spPr>
        <p:txBody>
          <a:bodyPr>
            <a:normAutofit/>
          </a:bodyPr>
          <a:lstStyle/>
          <a:p>
            <a:pPr marL="0" indent="0">
              <a:buNone/>
            </a:pPr>
            <a:endParaRPr lang="bg-BG" sz="2200" dirty="0"/>
          </a:p>
          <a:p>
            <a:pPr marL="0" indent="0">
              <a:buNone/>
            </a:pPr>
            <a:r>
              <a:rPr lang="bg-BG" b="1" dirty="0"/>
              <a:t>Упражнения</a:t>
            </a:r>
            <a:endParaRPr lang="nl-NL" b="1" dirty="0"/>
          </a:p>
          <a:p>
            <a:pPr marL="385763" indent="-385763">
              <a:buFont typeface="+mj-lt"/>
              <a:buAutoNum type="arabicPeriod"/>
            </a:pPr>
            <a:r>
              <a:rPr lang="bg-BG" sz="2200" dirty="0"/>
              <a:t>Какво Ви направи впечатление</a:t>
            </a:r>
            <a:r>
              <a:rPr lang="nl-NL" sz="2200" dirty="0"/>
              <a:t>?</a:t>
            </a:r>
          </a:p>
          <a:p>
            <a:pPr marL="385763" indent="-385763">
              <a:buFont typeface="+mj-lt"/>
              <a:buAutoNum type="arabicPeriod"/>
            </a:pPr>
            <a:r>
              <a:rPr lang="bg-BG" sz="2200" dirty="0"/>
              <a:t>Добър ментор/родител</a:t>
            </a:r>
            <a:r>
              <a:rPr lang="nl-NL" sz="2200" dirty="0"/>
              <a:t>?</a:t>
            </a:r>
          </a:p>
          <a:p>
            <a:pPr marL="385763" indent="-385763">
              <a:buFont typeface="+mj-lt"/>
              <a:buAutoNum type="arabicPeriod"/>
            </a:pPr>
            <a:r>
              <a:rPr lang="ru-RU" sz="2200" dirty="0"/>
              <a:t>Създайте свой собствен модел за подражание</a:t>
            </a:r>
          </a:p>
          <a:p>
            <a:pPr marL="385763" indent="-385763">
              <a:buFont typeface="+mj-lt"/>
              <a:buAutoNum type="arabicPeriod"/>
            </a:pPr>
            <a:r>
              <a:rPr lang="bg-BG" sz="2200" dirty="0"/>
              <a:t>Опитай с едно изречение</a:t>
            </a:r>
          </a:p>
          <a:p>
            <a:pPr marL="385763" indent="-385763">
              <a:buFont typeface="+mj-lt"/>
              <a:buAutoNum type="arabicPeriod"/>
            </a:pPr>
            <a:r>
              <a:rPr lang="bg-BG" sz="2200" dirty="0"/>
              <a:t>Упражнение на 6-те въпроса</a:t>
            </a:r>
            <a:endParaRPr lang="en-GB"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704017" y="2671416"/>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895955" y="3516294"/>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646169" y="3783571"/>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bg-BG" b="1" dirty="0"/>
              <a:t>връзка</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6172200" y="3152622"/>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FFFFFF"/>
                </a:solidFill>
              </a:defRPr>
            </a:lvl1pPr>
          </a:lstStyle>
          <a:p>
            <a:r>
              <a:rPr lang="bg-BG" b="1" dirty="0"/>
              <a:t>Обратна</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bg-BG" dirty="0"/>
              <a:t>Обратна връзка</a:t>
            </a:r>
          </a:p>
        </p:txBody>
      </p:sp>
      <p:sp>
        <p:nvSpPr>
          <p:cNvPr id="13" name="Текстово поле 12">
            <a:extLst>
              <a:ext uri="{FF2B5EF4-FFF2-40B4-BE49-F238E27FC236}">
                <a16:creationId xmlns:a16="http://schemas.microsoft.com/office/drawing/2014/main" id="{A3F167B9-AB4F-4284-BD15-BF3882165BB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26254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bg-BG" dirty="0"/>
              <a:t>Въпрос за следващата сесия</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bg-BG" dirty="0"/>
              <a:t>Какво Ви е най-необходимо в контекста на Вашата работа, за да допринесете за предотвратяване на радикализацията?</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32</a:t>
            </a:fld>
            <a:endParaRPr lang="en-US"/>
          </a:p>
        </p:txBody>
      </p:sp>
      <p:sp>
        <p:nvSpPr>
          <p:cNvPr id="5" name="Текстово поле 4">
            <a:extLst>
              <a:ext uri="{FF2B5EF4-FFF2-40B4-BE49-F238E27FC236}">
                <a16:creationId xmlns:a16="http://schemas.microsoft.com/office/drawing/2014/main" id="{CD05B02E-9FF3-471B-9A7B-9E33DA77A54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en-GB" dirty="0"/>
          </a:p>
          <a:p>
            <a:pPr marL="0" indent="0" algn="ctr">
              <a:buNone/>
            </a:pPr>
            <a:r>
              <a:rPr lang="en-GB" dirty="0"/>
              <a:t>What was most interesting to you today?</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33</a:t>
            </a:fld>
            <a:endParaRPr lang="en-US" dirty="0"/>
          </a:p>
        </p:txBody>
      </p:sp>
      <p:pic>
        <p:nvPicPr>
          <p:cNvPr id="1026" name="Picture 2" descr="John Cleese adds a name to list of unlikely goalkeepers ...">
            <a:hlinkClick r:id="rId3"/>
            <a:extLst>
              <a:ext uri="{FF2B5EF4-FFF2-40B4-BE49-F238E27FC236}">
                <a16:creationId xmlns:a16="http://schemas.microsoft.com/office/drawing/2014/main" id="{930D8480-3B1A-4D7C-99AD-7C43D7E12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793" y="4191000"/>
            <a:ext cx="2921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bg-BG" sz="2200" dirty="0"/>
              <a:t>Какво беше най-интересно за Вас днес</a:t>
            </a:r>
            <a:r>
              <a:rPr lang="en-US" sz="2200" dirty="0"/>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bg-BG" dirty="0"/>
              <a:t>Заключение</a:t>
            </a:r>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pic>
        <p:nvPicPr>
          <p:cNvPr id="11" name="Afbeelding 3">
            <a:extLst>
              <a:ext uri="{FF2B5EF4-FFF2-40B4-BE49-F238E27FC236}">
                <a16:creationId xmlns:a16="http://schemas.microsoft.com/office/drawing/2014/main" id="{43AB754A-F27A-4E2B-BD96-A5F0A6850E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118" y="3803904"/>
            <a:ext cx="2192068" cy="2526792"/>
          </a:xfrm>
          <a:prstGeom prst="rect">
            <a:avLst/>
          </a:prstGeom>
        </p:spPr>
      </p:pic>
      <p:sp>
        <p:nvSpPr>
          <p:cNvPr id="12" name="Текстово поле 11">
            <a:extLst>
              <a:ext uri="{FF2B5EF4-FFF2-40B4-BE49-F238E27FC236}">
                <a16:creationId xmlns:a16="http://schemas.microsoft.com/office/drawing/2014/main" id="{9E0D28FC-D525-40F9-AA97-4AB9E7C30B38}"/>
              </a:ext>
            </a:extLst>
          </p:cNvPr>
          <p:cNvSpPr txBox="1"/>
          <p:nvPr/>
        </p:nvSpPr>
        <p:spPr>
          <a:xfrm>
            <a:off x="1792265" y="6255826"/>
            <a:ext cx="1843774" cy="246221"/>
          </a:xfrm>
          <a:prstGeom prst="rect">
            <a:avLst/>
          </a:prstGeom>
          <a:noFill/>
        </p:spPr>
        <p:txBody>
          <a:bodyPr wrap="none" rtlCol="0">
            <a:spAutoFit/>
          </a:bodyPr>
          <a:lstStyle/>
          <a:p>
            <a:r>
              <a:rPr lang="bg-BG" sz="1000" i="1" dirty="0">
                <a:solidFill>
                  <a:schemeClr val="bg1">
                    <a:lumMod val="50000"/>
                  </a:schemeClr>
                </a:solidFill>
              </a:rPr>
              <a:t>Източник</a:t>
            </a:r>
            <a:r>
              <a:rPr lang="en-US" sz="1000" i="1" dirty="0">
                <a:solidFill>
                  <a:schemeClr val="bg1">
                    <a:lumMod val="50000"/>
                  </a:schemeClr>
                </a:solidFill>
              </a:rPr>
              <a:t>:</a:t>
            </a:r>
            <a:r>
              <a:rPr lang="fr-FR" sz="1000" i="1" dirty="0">
                <a:solidFill>
                  <a:schemeClr val="bg1">
                    <a:lumMod val="50000"/>
                  </a:schemeClr>
                </a:solidFill>
              </a:rPr>
              <a:t> </a:t>
            </a:r>
            <a:r>
              <a:rPr lang="bg-BG" sz="1000" i="1" dirty="0">
                <a:solidFill>
                  <a:schemeClr val="bg1">
                    <a:lumMod val="50000"/>
                  </a:schemeClr>
                </a:solidFill>
              </a:rPr>
              <a:t>Фондация „ЛИБРе“</a:t>
            </a:r>
            <a:endParaRPr lang="fr-FR" sz="1000" i="1" dirty="0">
              <a:solidFill>
                <a:schemeClr val="bg1">
                  <a:lumMod val="50000"/>
                </a:schemeClr>
              </a:solidFill>
            </a:endParaRPr>
          </a:p>
        </p:txBody>
      </p:sp>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p:txBody>
          <a:bodyPr/>
          <a:lstStyle/>
          <a:p>
            <a:pPr algn="ctr"/>
            <a:r>
              <a:rPr lang="bg-BG"/>
              <a:t>Благодаря за вниманието</a:t>
            </a:r>
            <a:r>
              <a:rPr lang="en-US" dirty="0"/>
              <a:t>!</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bg-BG" dirty="0"/>
              <a:t>Въведение</a:t>
            </a:r>
            <a:r>
              <a:rPr lang="nl-NL" dirty="0"/>
              <a:t> (1)</a:t>
            </a:r>
            <a:endParaRPr lang="en-US" dirty="0"/>
          </a:p>
        </p:txBody>
      </p:sp>
      <p:sp>
        <p:nvSpPr>
          <p:cNvPr id="6" name="Slide Number Placeholder 5"/>
          <p:cNvSpPr>
            <a:spLocks noGrp="1"/>
          </p:cNvSpPr>
          <p:nvPr>
            <p:ph type="sldNum" sz="quarter" idx="12"/>
          </p:nvPr>
        </p:nvSpPr>
        <p:spPr/>
        <p:txBody>
          <a:bodyPr/>
          <a:lstStyle/>
          <a:p>
            <a:fld id="{CB318F78-A315-46C9-8B3F-2431B4397D31}" type="slidenum">
              <a:rPr lang="en-US" smtClean="0"/>
              <a:t>3</a:t>
            </a:fld>
            <a:endParaRPr lang="en-US" dirty="0"/>
          </a:p>
        </p:txBody>
      </p:sp>
      <p:sp>
        <p:nvSpPr>
          <p:cNvPr id="10" name="Rechthoek 6">
            <a:extLst>
              <a:ext uri="{FF2B5EF4-FFF2-40B4-BE49-F238E27FC236}">
                <a16:creationId xmlns:a16="http://schemas.microsoft.com/office/drawing/2014/main" id="{29AD3D51-C296-4A69-A11B-7BC1551B2FA3}"/>
              </a:ext>
            </a:extLst>
          </p:cNvPr>
          <p:cNvSpPr/>
          <p:nvPr/>
        </p:nvSpPr>
        <p:spPr>
          <a:xfrm>
            <a:off x="1176153" y="2438400"/>
            <a:ext cx="1752600" cy="8382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sz="2400" b="1" dirty="0">
                <a:solidFill>
                  <a:schemeClr val="bg1"/>
                </a:solidFill>
                <a:hlinkClick r:id="rId3">
                  <a:extLst>
                    <a:ext uri="{A12FA001-AC4F-418D-AE19-62706E023703}">
                      <ahyp:hlinkClr xmlns:ahyp="http://schemas.microsoft.com/office/drawing/2018/hyperlinkcolor" val="tx"/>
                    </a:ext>
                  </a:extLst>
                </a:hlinkClick>
              </a:rPr>
              <a:t>Защо</a:t>
            </a:r>
            <a:r>
              <a:rPr lang="en-GB" sz="2400" b="1" dirty="0">
                <a:solidFill>
                  <a:schemeClr val="bg1"/>
                </a:solidFill>
                <a:hlinkClick r:id="rId3">
                  <a:extLst>
                    <a:ext uri="{A12FA001-AC4F-418D-AE19-62706E023703}">
                      <ahyp:hlinkClr xmlns:ahyp="http://schemas.microsoft.com/office/drawing/2018/hyperlinkcolor" val="tx"/>
                    </a:ext>
                  </a:extLst>
                </a:hlinkClick>
              </a:rPr>
              <a:t>?</a:t>
            </a:r>
            <a:endParaRPr lang="en-GB" sz="2400" b="1" dirty="0">
              <a:solidFill>
                <a:schemeClr val="bg1"/>
              </a:solidFill>
            </a:endParaRPr>
          </a:p>
        </p:txBody>
      </p:sp>
      <p:sp>
        <p:nvSpPr>
          <p:cNvPr id="11" name="Tekstvak 2">
            <a:extLst>
              <a:ext uri="{FF2B5EF4-FFF2-40B4-BE49-F238E27FC236}">
                <a16:creationId xmlns:a16="http://schemas.microsoft.com/office/drawing/2014/main" id="{F00B6A38-85AC-495D-9826-D19D1F31F49D}"/>
              </a:ext>
            </a:extLst>
          </p:cNvPr>
          <p:cNvSpPr txBox="1"/>
          <p:nvPr/>
        </p:nvSpPr>
        <p:spPr>
          <a:xfrm rot="1067140">
            <a:off x="6058062" y="2455439"/>
            <a:ext cx="3734054" cy="830997"/>
          </a:xfrm>
          <a:prstGeom prst="rect">
            <a:avLst/>
          </a:prstGeom>
          <a:noFill/>
        </p:spPr>
        <p:txBody>
          <a:bodyPr wrap="square" rtlCol="0">
            <a:spAutoFit/>
          </a:bodyPr>
          <a:lstStyle/>
          <a:p>
            <a:pPr algn="ctr"/>
            <a:r>
              <a:rPr lang="bg-BG" sz="2400" b="1" dirty="0">
                <a:solidFill>
                  <a:schemeClr val="accent4">
                    <a:lumMod val="75000"/>
                  </a:schemeClr>
                </a:solidFill>
              </a:rPr>
              <a:t>Какво Ви прави впечатление?</a:t>
            </a:r>
            <a:endParaRPr lang="en-GB" sz="2400" b="1" dirty="0">
              <a:solidFill>
                <a:schemeClr val="accent4">
                  <a:lumMod val="75000"/>
                </a:schemeClr>
              </a:solidFill>
            </a:endParaRPr>
          </a:p>
        </p:txBody>
      </p:sp>
      <p:sp>
        <p:nvSpPr>
          <p:cNvPr id="12" name="Rechthoek 8">
            <a:extLst>
              <a:ext uri="{FF2B5EF4-FFF2-40B4-BE49-F238E27FC236}">
                <a16:creationId xmlns:a16="http://schemas.microsoft.com/office/drawing/2014/main" id="{90591A75-520C-4A62-9291-0734C5516474}"/>
              </a:ext>
            </a:extLst>
          </p:cNvPr>
          <p:cNvSpPr/>
          <p:nvPr/>
        </p:nvSpPr>
        <p:spPr>
          <a:xfrm>
            <a:off x="3429000" y="2819400"/>
            <a:ext cx="1752600" cy="838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g-BG" sz="2400" b="1" dirty="0">
                <a:solidFill>
                  <a:schemeClr val="bg1"/>
                </a:solidFill>
                <a:hlinkClick r:id="rId4">
                  <a:extLst>
                    <a:ext uri="{A12FA001-AC4F-418D-AE19-62706E023703}">
                      <ahyp:hlinkClr xmlns:ahyp="http://schemas.microsoft.com/office/drawing/2018/hyperlinkcolor" val="tx"/>
                    </a:ext>
                  </a:extLst>
                </a:hlinkClick>
              </a:rPr>
              <a:t>Как</a:t>
            </a:r>
            <a:r>
              <a:rPr lang="en-GB" sz="2400" b="1" dirty="0">
                <a:solidFill>
                  <a:schemeClr val="bg1"/>
                </a:solidFill>
                <a:hlinkClick r:id="rId4">
                  <a:extLst>
                    <a:ext uri="{A12FA001-AC4F-418D-AE19-62706E023703}">
                      <ahyp:hlinkClr xmlns:ahyp="http://schemas.microsoft.com/office/drawing/2018/hyperlinkcolor" val="tx"/>
                    </a:ext>
                  </a:extLst>
                </a:hlinkClick>
              </a:rPr>
              <a:t>?</a:t>
            </a:r>
            <a:endParaRPr lang="en-GB" sz="2400" b="1" dirty="0">
              <a:solidFill>
                <a:schemeClr val="bg1"/>
              </a:solidFill>
            </a:endParaRPr>
          </a:p>
        </p:txBody>
      </p:sp>
      <p:sp>
        <p:nvSpPr>
          <p:cNvPr id="22" name="Текстово поле 21">
            <a:extLst>
              <a:ext uri="{FF2B5EF4-FFF2-40B4-BE49-F238E27FC236}">
                <a16:creationId xmlns:a16="http://schemas.microsoft.com/office/drawing/2014/main" id="{88CC562E-B1A2-44AA-8E67-D534AB0F823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
        <p:nvSpPr>
          <p:cNvPr id="23" name="Tekstvak 17">
            <a:extLst>
              <a:ext uri="{FF2B5EF4-FFF2-40B4-BE49-F238E27FC236}">
                <a16:creationId xmlns:a16="http://schemas.microsoft.com/office/drawing/2014/main" id="{3330B052-E698-4448-AC83-2EE35BD7B6B9}"/>
              </a:ext>
            </a:extLst>
          </p:cNvPr>
          <p:cNvSpPr txBox="1"/>
          <p:nvPr/>
        </p:nvSpPr>
        <p:spPr>
          <a:xfrm>
            <a:off x="282299" y="5623669"/>
            <a:ext cx="2716058" cy="276999"/>
          </a:xfrm>
          <a:prstGeom prst="rect">
            <a:avLst/>
          </a:prstGeom>
          <a:noFill/>
        </p:spPr>
        <p:txBody>
          <a:bodyPr wrap="square">
            <a:spAutoFit/>
          </a:bodyPr>
          <a:lstStyle/>
          <a:p>
            <a:pPr algn="ctr"/>
            <a:r>
              <a:rPr lang="bg-BG" sz="1200" dirty="0">
                <a:solidFill>
                  <a:schemeClr val="tx1">
                    <a:lumMod val="75000"/>
                    <a:lumOff val="25000"/>
                  </a:schemeClr>
                </a:solidFill>
              </a:rPr>
              <a:t>Гордите момчета, Вашингтон, САЩ</a:t>
            </a:r>
            <a:endParaRPr lang="en-GB" sz="1200" dirty="0">
              <a:solidFill>
                <a:schemeClr val="tx1">
                  <a:lumMod val="75000"/>
                  <a:lumOff val="25000"/>
                </a:schemeClr>
              </a:solidFill>
            </a:endParaRPr>
          </a:p>
        </p:txBody>
      </p:sp>
      <p:sp>
        <p:nvSpPr>
          <p:cNvPr id="24" name="Tekstvak 30">
            <a:extLst>
              <a:ext uri="{FF2B5EF4-FFF2-40B4-BE49-F238E27FC236}">
                <a16:creationId xmlns:a16="http://schemas.microsoft.com/office/drawing/2014/main" id="{139BA6E1-47FE-4A72-99A6-7F7D2AB51AEF}"/>
              </a:ext>
            </a:extLst>
          </p:cNvPr>
          <p:cNvSpPr txBox="1"/>
          <p:nvPr/>
        </p:nvSpPr>
        <p:spPr>
          <a:xfrm>
            <a:off x="520910" y="5865393"/>
            <a:ext cx="2387471" cy="215444"/>
          </a:xfrm>
          <a:prstGeom prst="rect">
            <a:avLst/>
          </a:prstGeom>
          <a:noFill/>
        </p:spPr>
        <p:txBody>
          <a:bodyPr wrap="square">
            <a:spAutoFit/>
          </a:bodyPr>
          <a:lstStyle/>
          <a:p>
            <a:pPr algn="ctr"/>
            <a:r>
              <a:rPr lang="bg-BG" sz="800" i="1" dirty="0">
                <a:solidFill>
                  <a:schemeClr val="tx1">
                    <a:lumMod val="50000"/>
                    <a:lumOff val="50000"/>
                  </a:schemeClr>
                </a:solidFill>
                <a:effectLst/>
                <a:ea typeface="Calibri" panose="020F0502020204030204" pitchFamily="34" charset="0"/>
                <a:cs typeface="Arial" panose="020B0604020202020204" pitchFamily="34" charset="0"/>
              </a:rPr>
              <a:t>Източник</a:t>
            </a:r>
            <a:r>
              <a:rPr lang="en-GB" sz="800" i="1" dirty="0">
                <a:solidFill>
                  <a:schemeClr val="tx1">
                    <a:lumMod val="50000"/>
                    <a:lumOff val="50000"/>
                  </a:schemeClr>
                </a:solidFill>
                <a:effectLst/>
                <a:ea typeface="Calibri" panose="020F0502020204030204" pitchFamily="34" charset="0"/>
                <a:cs typeface="Arial" panose="020B0604020202020204" pitchFamily="34" charset="0"/>
              </a:rPr>
              <a:t>: </a:t>
            </a:r>
            <a:r>
              <a:rPr lang="en-GB" sz="800" i="1" dirty="0">
                <a:solidFill>
                  <a:schemeClr val="tx1">
                    <a:lumMod val="50000"/>
                    <a:lumOff val="50000"/>
                  </a:schemeClr>
                </a:solidFill>
                <a:ea typeface="Calibri" panose="020F0502020204030204" pitchFamily="34" charset="0"/>
                <a:cs typeface="Arial" panose="020B0604020202020204" pitchFamily="34" charset="0"/>
              </a:rPr>
              <a:t>www.shutterstock.com</a:t>
            </a:r>
            <a:endParaRPr lang="nl-NL" sz="800" i="1" dirty="0">
              <a:solidFill>
                <a:schemeClr val="tx1">
                  <a:lumMod val="50000"/>
                  <a:lumOff val="50000"/>
                </a:schemeClr>
              </a:solidFill>
            </a:endParaRPr>
          </a:p>
        </p:txBody>
      </p:sp>
      <p:sp>
        <p:nvSpPr>
          <p:cNvPr id="25" name="Tekstvak 18">
            <a:extLst>
              <a:ext uri="{FF2B5EF4-FFF2-40B4-BE49-F238E27FC236}">
                <a16:creationId xmlns:a16="http://schemas.microsoft.com/office/drawing/2014/main" id="{5EAAA209-ABCB-4017-8910-2ED4CE5737B0}"/>
              </a:ext>
            </a:extLst>
          </p:cNvPr>
          <p:cNvSpPr txBox="1"/>
          <p:nvPr/>
        </p:nvSpPr>
        <p:spPr>
          <a:xfrm>
            <a:off x="2895600" y="5625676"/>
            <a:ext cx="2496017" cy="276999"/>
          </a:xfrm>
          <a:prstGeom prst="rect">
            <a:avLst/>
          </a:prstGeom>
          <a:noFill/>
        </p:spPr>
        <p:txBody>
          <a:bodyPr wrap="square">
            <a:spAutoFit/>
          </a:bodyPr>
          <a:lstStyle/>
          <a:p>
            <a:pPr algn="ctr"/>
            <a:r>
              <a:rPr lang="bg-BG" sz="1200" dirty="0">
                <a:solidFill>
                  <a:schemeClr val="tx1">
                    <a:lumMod val="75000"/>
                    <a:lumOff val="25000"/>
                  </a:schemeClr>
                </a:solidFill>
              </a:rPr>
              <a:t>Антифа</a:t>
            </a:r>
            <a:endParaRPr lang="en-GB" sz="1200" dirty="0">
              <a:solidFill>
                <a:schemeClr val="tx1">
                  <a:lumMod val="75000"/>
                  <a:lumOff val="25000"/>
                </a:schemeClr>
              </a:solidFill>
            </a:endParaRPr>
          </a:p>
        </p:txBody>
      </p:sp>
      <p:sp>
        <p:nvSpPr>
          <p:cNvPr id="26" name="Tekstvak 34">
            <a:extLst>
              <a:ext uri="{FF2B5EF4-FFF2-40B4-BE49-F238E27FC236}">
                <a16:creationId xmlns:a16="http://schemas.microsoft.com/office/drawing/2014/main" id="{9B926E67-42B0-48D1-AE4A-2200C128FEFD}"/>
              </a:ext>
            </a:extLst>
          </p:cNvPr>
          <p:cNvSpPr txBox="1"/>
          <p:nvPr/>
        </p:nvSpPr>
        <p:spPr>
          <a:xfrm>
            <a:off x="2902664" y="5867400"/>
            <a:ext cx="2387471" cy="215444"/>
          </a:xfrm>
          <a:prstGeom prst="rect">
            <a:avLst/>
          </a:prstGeom>
          <a:noFill/>
        </p:spPr>
        <p:txBody>
          <a:bodyPr wrap="square">
            <a:spAutoFit/>
          </a:bodyPr>
          <a:lstStyle/>
          <a:p>
            <a:pPr algn="ctr"/>
            <a:r>
              <a:rPr lang="bg-BG" sz="800" i="1" dirty="0">
                <a:solidFill>
                  <a:schemeClr val="tx1">
                    <a:lumMod val="50000"/>
                    <a:lumOff val="50000"/>
                  </a:schemeClr>
                </a:solidFill>
                <a:ea typeface="Calibri" panose="020F0502020204030204" pitchFamily="34" charset="0"/>
                <a:cs typeface="Arial" panose="020B0604020202020204" pitchFamily="34" charset="0"/>
              </a:rPr>
              <a:t>Източник</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27" name="Tekstvak 20">
            <a:extLst>
              <a:ext uri="{FF2B5EF4-FFF2-40B4-BE49-F238E27FC236}">
                <a16:creationId xmlns:a16="http://schemas.microsoft.com/office/drawing/2014/main" id="{956A60AA-215A-436A-97BA-2F42310F0248}"/>
              </a:ext>
            </a:extLst>
          </p:cNvPr>
          <p:cNvSpPr txBox="1"/>
          <p:nvPr/>
        </p:nvSpPr>
        <p:spPr>
          <a:xfrm>
            <a:off x="4995210" y="5628499"/>
            <a:ext cx="2072123" cy="276999"/>
          </a:xfrm>
          <a:prstGeom prst="rect">
            <a:avLst/>
          </a:prstGeom>
          <a:noFill/>
        </p:spPr>
        <p:txBody>
          <a:bodyPr wrap="square">
            <a:spAutoFit/>
          </a:bodyPr>
          <a:lstStyle/>
          <a:p>
            <a:pPr algn="ctr"/>
            <a:r>
              <a:rPr lang="bg-BG" sz="1200" dirty="0">
                <a:solidFill>
                  <a:schemeClr val="tx1">
                    <a:lumMod val="75000"/>
                    <a:lumOff val="25000"/>
                  </a:schemeClr>
                </a:solidFill>
              </a:rPr>
              <a:t>Борец на Ислямска държава</a:t>
            </a:r>
            <a:endParaRPr lang="en-GB" sz="1200" dirty="0">
              <a:solidFill>
                <a:schemeClr val="tx1">
                  <a:lumMod val="75000"/>
                  <a:lumOff val="25000"/>
                </a:schemeClr>
              </a:solidFill>
            </a:endParaRPr>
          </a:p>
        </p:txBody>
      </p:sp>
      <p:sp>
        <p:nvSpPr>
          <p:cNvPr id="28" name="Tekstvak 35">
            <a:extLst>
              <a:ext uri="{FF2B5EF4-FFF2-40B4-BE49-F238E27FC236}">
                <a16:creationId xmlns:a16="http://schemas.microsoft.com/office/drawing/2014/main" id="{9BEE2254-6060-49BA-805D-A0C8648E7F22}"/>
              </a:ext>
            </a:extLst>
          </p:cNvPr>
          <p:cNvSpPr txBox="1"/>
          <p:nvPr/>
        </p:nvSpPr>
        <p:spPr>
          <a:xfrm>
            <a:off x="5105400" y="5867400"/>
            <a:ext cx="1765126" cy="215444"/>
          </a:xfrm>
          <a:prstGeom prst="rect">
            <a:avLst/>
          </a:prstGeom>
          <a:noFill/>
        </p:spPr>
        <p:txBody>
          <a:bodyPr wrap="square">
            <a:spAutoFit/>
          </a:bodyPr>
          <a:lstStyle/>
          <a:p>
            <a:pPr algn="ctr"/>
            <a:r>
              <a:rPr lang="bg-BG" sz="800" i="1" dirty="0">
                <a:solidFill>
                  <a:schemeClr val="tx1">
                    <a:lumMod val="50000"/>
                    <a:lumOff val="50000"/>
                  </a:schemeClr>
                </a:solidFill>
                <a:ea typeface="Calibri" panose="020F0502020204030204" pitchFamily="34" charset="0"/>
                <a:cs typeface="Arial" panose="020B0604020202020204" pitchFamily="34" charset="0"/>
              </a:rPr>
              <a:t>Източник</a:t>
            </a:r>
            <a:r>
              <a:rPr lang="en-GB" sz="800" i="1" dirty="0">
                <a:solidFill>
                  <a:schemeClr val="tx1">
                    <a:lumMod val="50000"/>
                    <a:lumOff val="50000"/>
                  </a:schemeClr>
                </a:solidFill>
                <a:cs typeface="Arial" panose="020B0604020202020204" pitchFamily="34" charset="0"/>
              </a:rPr>
              <a:t>: www.hiclipart.com</a:t>
            </a:r>
            <a:endParaRPr lang="nl-NL" sz="800" i="1" dirty="0">
              <a:solidFill>
                <a:schemeClr val="tx1">
                  <a:lumMod val="50000"/>
                  <a:lumOff val="50000"/>
                </a:schemeClr>
              </a:solidFill>
              <a:cs typeface="Arial" panose="020B0604020202020204" pitchFamily="34" charset="0"/>
            </a:endParaRPr>
          </a:p>
        </p:txBody>
      </p:sp>
      <p:sp>
        <p:nvSpPr>
          <p:cNvPr id="29" name="Tekstvak 21">
            <a:extLst>
              <a:ext uri="{FF2B5EF4-FFF2-40B4-BE49-F238E27FC236}">
                <a16:creationId xmlns:a16="http://schemas.microsoft.com/office/drawing/2014/main" id="{6F7FF771-314F-46FA-B8AC-14670BF8C900}"/>
              </a:ext>
            </a:extLst>
          </p:cNvPr>
          <p:cNvSpPr txBox="1"/>
          <p:nvPr/>
        </p:nvSpPr>
        <p:spPr>
          <a:xfrm>
            <a:off x="7010411" y="5623669"/>
            <a:ext cx="2050336" cy="276999"/>
          </a:xfrm>
          <a:prstGeom prst="rect">
            <a:avLst/>
          </a:prstGeom>
          <a:noFill/>
        </p:spPr>
        <p:txBody>
          <a:bodyPr wrap="square">
            <a:spAutoFit/>
          </a:bodyPr>
          <a:lstStyle/>
          <a:p>
            <a:pPr algn="ctr"/>
            <a:r>
              <a:rPr lang="bg-BG" sz="1200" dirty="0">
                <a:solidFill>
                  <a:schemeClr val="tx1">
                    <a:lumMod val="75000"/>
                    <a:lumOff val="25000"/>
                  </a:schemeClr>
                </a:solidFill>
              </a:rPr>
              <a:t>Феминистки екстремизъм</a:t>
            </a:r>
            <a:endParaRPr lang="en-GB" sz="1200" dirty="0">
              <a:solidFill>
                <a:schemeClr val="tx1">
                  <a:lumMod val="75000"/>
                  <a:lumOff val="25000"/>
                </a:schemeClr>
              </a:solidFill>
            </a:endParaRPr>
          </a:p>
        </p:txBody>
      </p:sp>
      <p:sp>
        <p:nvSpPr>
          <p:cNvPr id="30" name="Tekstvak 33">
            <a:extLst>
              <a:ext uri="{FF2B5EF4-FFF2-40B4-BE49-F238E27FC236}">
                <a16:creationId xmlns:a16="http://schemas.microsoft.com/office/drawing/2014/main" id="{2975BC33-3C75-4422-A703-19B73BA19F97}"/>
              </a:ext>
            </a:extLst>
          </p:cNvPr>
          <p:cNvSpPr txBox="1"/>
          <p:nvPr/>
        </p:nvSpPr>
        <p:spPr>
          <a:xfrm>
            <a:off x="6908929" y="5880556"/>
            <a:ext cx="2387471" cy="215444"/>
          </a:xfrm>
          <a:prstGeom prst="rect">
            <a:avLst/>
          </a:prstGeom>
          <a:noFill/>
        </p:spPr>
        <p:txBody>
          <a:bodyPr wrap="square">
            <a:spAutoFit/>
          </a:bodyPr>
          <a:lstStyle/>
          <a:p>
            <a:pPr algn="ctr"/>
            <a:r>
              <a:rPr lang="bg-BG" sz="800" i="1" dirty="0">
                <a:solidFill>
                  <a:schemeClr val="tx1">
                    <a:lumMod val="50000"/>
                    <a:lumOff val="50000"/>
                  </a:schemeClr>
                </a:solidFill>
                <a:ea typeface="Calibri" panose="020F0502020204030204" pitchFamily="34" charset="0"/>
                <a:cs typeface="Arial" panose="020B0604020202020204" pitchFamily="34" charset="0"/>
              </a:rPr>
              <a:t>Източник</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pic>
        <p:nvPicPr>
          <p:cNvPr id="40" name="Grafik 13">
            <a:extLst>
              <a:ext uri="{FF2B5EF4-FFF2-40B4-BE49-F238E27FC236}">
                <a16:creationId xmlns:a16="http://schemas.microsoft.com/office/drawing/2014/main" id="{6FAC2C86-6058-4326-8DFE-BC2EA386C2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115" y="3962400"/>
            <a:ext cx="2663242" cy="1481639"/>
          </a:xfrm>
          <a:prstGeom prst="rect">
            <a:avLst/>
          </a:prstGeom>
        </p:spPr>
      </p:pic>
      <p:pic>
        <p:nvPicPr>
          <p:cNvPr id="41" name="Grafik 3">
            <a:extLst>
              <a:ext uri="{FF2B5EF4-FFF2-40B4-BE49-F238E27FC236}">
                <a16:creationId xmlns:a16="http://schemas.microsoft.com/office/drawing/2014/main" id="{C802BB1A-C252-4F90-BD2C-7982A6A7FBA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1793"/>
          <a:stretch/>
        </p:blipFill>
        <p:spPr>
          <a:xfrm>
            <a:off x="3200400" y="3810000"/>
            <a:ext cx="1794810" cy="1645331"/>
          </a:xfrm>
          <a:prstGeom prst="rect">
            <a:avLst/>
          </a:prstGeom>
        </p:spPr>
      </p:pic>
      <p:pic>
        <p:nvPicPr>
          <p:cNvPr id="42" name="Afbeelding 20">
            <a:extLst>
              <a:ext uri="{FF2B5EF4-FFF2-40B4-BE49-F238E27FC236}">
                <a16:creationId xmlns:a16="http://schemas.microsoft.com/office/drawing/2014/main" id="{EC7939BD-6584-4B5D-92E5-E545EAC3D4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401" y="3155269"/>
            <a:ext cx="3108174" cy="2331131"/>
          </a:xfrm>
          <a:prstGeom prst="rect">
            <a:avLst/>
          </a:prstGeom>
        </p:spPr>
      </p:pic>
      <p:pic>
        <p:nvPicPr>
          <p:cNvPr id="43" name="Grafik 7">
            <a:extLst>
              <a:ext uri="{FF2B5EF4-FFF2-40B4-BE49-F238E27FC236}">
                <a16:creationId xmlns:a16="http://schemas.microsoft.com/office/drawing/2014/main" id="{6171608C-682F-49C2-B422-21179360E1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1282"/>
          <a:stretch/>
        </p:blipFill>
        <p:spPr>
          <a:xfrm>
            <a:off x="7139121" y="3962400"/>
            <a:ext cx="1776279" cy="1504340"/>
          </a:xfrm>
          <a:prstGeom prst="rect">
            <a:avLst/>
          </a:prstGeom>
        </p:spPr>
      </p:pic>
      <p:sp>
        <p:nvSpPr>
          <p:cNvPr id="44" name="Tekstvak 12">
            <a:extLst>
              <a:ext uri="{FF2B5EF4-FFF2-40B4-BE49-F238E27FC236}">
                <a16:creationId xmlns:a16="http://schemas.microsoft.com/office/drawing/2014/main" id="{98B9BE66-5A81-457B-AFD0-C1635BFE44C7}"/>
              </a:ext>
            </a:extLst>
          </p:cNvPr>
          <p:cNvSpPr txBox="1"/>
          <p:nvPr/>
        </p:nvSpPr>
        <p:spPr>
          <a:xfrm>
            <a:off x="304800" y="5102423"/>
            <a:ext cx="1600200" cy="307777"/>
          </a:xfrm>
          <a:prstGeom prst="rect">
            <a:avLst/>
          </a:prstGeom>
          <a:noFill/>
        </p:spPr>
        <p:txBody>
          <a:bodyPr wrap="square" rtlCol="0">
            <a:spAutoFit/>
          </a:bodyPr>
          <a:lstStyle/>
          <a:p>
            <a:r>
              <a:rPr lang="bg-BG" sz="1400" b="1" dirty="0">
                <a:solidFill>
                  <a:schemeClr val="bg1"/>
                </a:solidFill>
              </a:rPr>
              <a:t>Крайнодесни</a:t>
            </a:r>
            <a:endParaRPr lang="en-GB" sz="1400" b="1" dirty="0">
              <a:solidFill>
                <a:schemeClr val="bg1"/>
              </a:solidFill>
            </a:endParaRPr>
          </a:p>
        </p:txBody>
      </p:sp>
      <p:sp>
        <p:nvSpPr>
          <p:cNvPr id="45" name="Tekstvak 13">
            <a:extLst>
              <a:ext uri="{FF2B5EF4-FFF2-40B4-BE49-F238E27FC236}">
                <a16:creationId xmlns:a16="http://schemas.microsoft.com/office/drawing/2014/main" id="{C5F99287-6EF2-49B7-9441-88C5C554ECE3}"/>
              </a:ext>
            </a:extLst>
          </p:cNvPr>
          <p:cNvSpPr txBox="1"/>
          <p:nvPr/>
        </p:nvSpPr>
        <p:spPr>
          <a:xfrm>
            <a:off x="3886200" y="5105400"/>
            <a:ext cx="1676400" cy="307777"/>
          </a:xfrm>
          <a:prstGeom prst="rect">
            <a:avLst/>
          </a:prstGeom>
          <a:noFill/>
        </p:spPr>
        <p:txBody>
          <a:bodyPr wrap="square" rtlCol="0">
            <a:spAutoFit/>
          </a:bodyPr>
          <a:lstStyle/>
          <a:p>
            <a:r>
              <a:rPr lang="bg-BG" sz="1400" b="1" dirty="0">
                <a:solidFill>
                  <a:schemeClr val="bg1"/>
                </a:solidFill>
              </a:rPr>
              <a:t>Крайноляви</a:t>
            </a:r>
            <a:endParaRPr lang="en-GB" sz="1400" b="1" dirty="0">
              <a:solidFill>
                <a:schemeClr val="bg1"/>
              </a:solidFill>
            </a:endParaRPr>
          </a:p>
        </p:txBody>
      </p:sp>
      <p:sp>
        <p:nvSpPr>
          <p:cNvPr id="46" name="Tekstvak 14">
            <a:extLst>
              <a:ext uri="{FF2B5EF4-FFF2-40B4-BE49-F238E27FC236}">
                <a16:creationId xmlns:a16="http://schemas.microsoft.com/office/drawing/2014/main" id="{5D8975EC-52A9-456B-81AF-DDAFD5C75E03}"/>
              </a:ext>
            </a:extLst>
          </p:cNvPr>
          <p:cNvSpPr txBox="1"/>
          <p:nvPr/>
        </p:nvSpPr>
        <p:spPr>
          <a:xfrm>
            <a:off x="5334000" y="5102423"/>
            <a:ext cx="1219200" cy="307777"/>
          </a:xfrm>
          <a:prstGeom prst="rect">
            <a:avLst/>
          </a:prstGeom>
          <a:noFill/>
        </p:spPr>
        <p:txBody>
          <a:bodyPr wrap="square" rtlCol="0">
            <a:spAutoFit/>
          </a:bodyPr>
          <a:lstStyle/>
          <a:p>
            <a:r>
              <a:rPr lang="bg-BG" sz="1400" b="1" dirty="0">
                <a:solidFill>
                  <a:schemeClr val="bg1"/>
                </a:solidFill>
              </a:rPr>
              <a:t>Религиозни</a:t>
            </a:r>
            <a:endParaRPr lang="en-GB" sz="1400" b="1" dirty="0">
              <a:solidFill>
                <a:schemeClr val="bg1"/>
              </a:solidFill>
            </a:endParaRPr>
          </a:p>
        </p:txBody>
      </p:sp>
      <p:sp>
        <p:nvSpPr>
          <p:cNvPr id="47" name="Tekstvak 15">
            <a:extLst>
              <a:ext uri="{FF2B5EF4-FFF2-40B4-BE49-F238E27FC236}">
                <a16:creationId xmlns:a16="http://schemas.microsoft.com/office/drawing/2014/main" id="{0A2CF012-7B7D-4934-BE25-B965B1D43FB1}"/>
              </a:ext>
            </a:extLst>
          </p:cNvPr>
          <p:cNvSpPr txBox="1"/>
          <p:nvPr/>
        </p:nvSpPr>
        <p:spPr>
          <a:xfrm>
            <a:off x="7600861" y="4888162"/>
            <a:ext cx="1311425" cy="523220"/>
          </a:xfrm>
          <a:prstGeom prst="rect">
            <a:avLst/>
          </a:prstGeom>
          <a:noFill/>
        </p:spPr>
        <p:txBody>
          <a:bodyPr wrap="square" rtlCol="0">
            <a:spAutoFit/>
          </a:bodyPr>
          <a:lstStyle/>
          <a:p>
            <a:pPr algn="r"/>
            <a:r>
              <a:rPr lang="bg-BG" sz="1400" b="1" dirty="0">
                <a:solidFill>
                  <a:schemeClr val="bg1"/>
                </a:solidFill>
              </a:rPr>
              <a:t>Независими каузи</a:t>
            </a:r>
            <a:endParaRPr lang="en-GB" sz="1400" b="1" dirty="0">
              <a:solidFill>
                <a:schemeClr val="bg1"/>
              </a:solidFill>
            </a:endParaRPr>
          </a:p>
        </p:txBody>
      </p:sp>
    </p:spTree>
    <p:extLst>
      <p:ext uri="{BB962C8B-B14F-4D97-AF65-F5344CB8AC3E}">
        <p14:creationId xmlns:p14="http://schemas.microsoft.com/office/powerpoint/2010/main" val="38672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xit" presetSubtype="0" fill="hold" grpId="0" nodeType="withEffect">
                                  <p:stCondLst>
                                    <p:cond delay="0"/>
                                  </p:stCondLst>
                                  <p:childTnLst>
                                    <p:animEffect transition="out" filter="fade">
                                      <p:cBhvr>
                                        <p:cTn id="14" dur="100"/>
                                        <p:tgtEl>
                                          <p:spTgt spid="23"/>
                                        </p:tgtEl>
                                      </p:cBhvr>
                                    </p:animEffect>
                                    <p:set>
                                      <p:cBhvr>
                                        <p:cTn id="15" dur="1" fill="hold">
                                          <p:stCondLst>
                                            <p:cond delay="99"/>
                                          </p:stCondLst>
                                        </p:cTn>
                                        <p:tgtEl>
                                          <p:spTgt spid="23"/>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100"/>
                                        <p:tgtEl>
                                          <p:spTgt spid="25"/>
                                        </p:tgtEl>
                                      </p:cBhvr>
                                    </p:animEffect>
                                    <p:set>
                                      <p:cBhvr>
                                        <p:cTn id="20" dur="1" fill="hold">
                                          <p:stCondLst>
                                            <p:cond delay="99"/>
                                          </p:stCondLst>
                                        </p:cTn>
                                        <p:tgtEl>
                                          <p:spTgt spid="2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
                                        <p:tgtEl>
                                          <p:spTgt spid="27"/>
                                        </p:tgtEl>
                                      </p:cBhvr>
                                    </p:animEffect>
                                    <p:set>
                                      <p:cBhvr>
                                        <p:cTn id="25" dur="1" fill="hold">
                                          <p:stCondLst>
                                            <p:cond delay="99"/>
                                          </p:stCondLst>
                                        </p:cTn>
                                        <p:tgtEl>
                                          <p:spTgt spid="27"/>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
                                        <p:tgtEl>
                                          <p:spTgt spid="29"/>
                                        </p:tgtEl>
                                      </p:cBhvr>
                                    </p:animEffect>
                                    <p:set>
                                      <p:cBhvr>
                                        <p:cTn id="30" dur="1" fill="hold">
                                          <p:stCondLst>
                                            <p:cond delay="99"/>
                                          </p:stCondLst>
                                        </p:cTn>
                                        <p:tgtEl>
                                          <p:spTgt spid="29"/>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100"/>
                                        <p:tgtEl>
                                          <p:spTgt spid="44"/>
                                        </p:tgtEl>
                                      </p:cBhvr>
                                    </p:animEffect>
                                    <p:set>
                                      <p:cBhvr>
                                        <p:cTn id="43" dur="1" fill="hold">
                                          <p:stCondLst>
                                            <p:cond delay="99"/>
                                          </p:stCondLst>
                                        </p:cTn>
                                        <p:tgtEl>
                                          <p:spTgt spid="4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100"/>
                                        <p:tgtEl>
                                          <p:spTgt spid="45"/>
                                        </p:tgtEl>
                                      </p:cBhvr>
                                    </p:animEffect>
                                    <p:set>
                                      <p:cBhvr>
                                        <p:cTn id="46" dur="1" fill="hold">
                                          <p:stCondLst>
                                            <p:cond delay="99"/>
                                          </p:stCondLst>
                                        </p:cTn>
                                        <p:tgtEl>
                                          <p:spTgt spid="45"/>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100"/>
                                        <p:tgtEl>
                                          <p:spTgt spid="46"/>
                                        </p:tgtEl>
                                      </p:cBhvr>
                                    </p:animEffect>
                                    <p:set>
                                      <p:cBhvr>
                                        <p:cTn id="49" dur="1" fill="hold">
                                          <p:stCondLst>
                                            <p:cond delay="99"/>
                                          </p:stCondLst>
                                        </p:cTn>
                                        <p:tgtEl>
                                          <p:spTgt spid="46"/>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100"/>
                                        <p:tgtEl>
                                          <p:spTgt spid="47"/>
                                        </p:tgtEl>
                                      </p:cBhvr>
                                    </p:animEffect>
                                    <p:set>
                                      <p:cBhvr>
                                        <p:cTn id="52" dur="1" fill="hold">
                                          <p:stCondLst>
                                            <p:cond delay="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23" grpId="0"/>
      <p:bldP spid="24" grpId="0"/>
      <p:bldP spid="25" grpId="0"/>
      <p:bldP spid="26" grpId="0"/>
      <p:bldP spid="27" grpId="0"/>
      <p:bldP spid="28" grpId="0"/>
      <p:bldP spid="29" grpId="0"/>
      <p:bldP spid="30" grpId="0"/>
      <p:bldP spid="44" grpId="0"/>
      <p:bldP spid="45"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bg-BG" dirty="0"/>
              <a:t>Въведение</a:t>
            </a:r>
            <a:r>
              <a:rPr lang="nl-NL" dirty="0"/>
              <a:t> (2)</a:t>
            </a:r>
            <a:endParaRPr lang="en-US" dirty="0"/>
          </a:p>
        </p:txBody>
      </p:sp>
      <p:sp>
        <p:nvSpPr>
          <p:cNvPr id="6" name="Slide Number Placeholder 5"/>
          <p:cNvSpPr>
            <a:spLocks noGrp="1"/>
          </p:cNvSpPr>
          <p:nvPr>
            <p:ph type="sldNum" sz="quarter" idx="12"/>
          </p:nvPr>
        </p:nvSpPr>
        <p:spPr/>
        <p:txBody>
          <a:bodyPr/>
          <a:lstStyle/>
          <a:p>
            <a:fld id="{CB318F78-A315-46C9-8B3F-2431B4397D31}" type="slidenum">
              <a:rPr lang="en-US" smtClean="0"/>
              <a:t>4</a:t>
            </a:fld>
            <a:endParaRPr lang="en-US" dirty="0"/>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4200694402"/>
              </p:ext>
            </p:extLst>
          </p:nvPr>
        </p:nvGraphicFramePr>
        <p:xfrm>
          <a:off x="1524000" y="1131252"/>
          <a:ext cx="6477000" cy="5225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ECE9C46A-534B-4C7C-9C10-A40BAB2D37D3}"/>
              </a:ext>
            </a:extLst>
          </p:cNvPr>
          <p:cNvSpPr>
            <a:spLocks noGrp="1"/>
          </p:cNvSpPr>
          <p:nvPr>
            <p:ph type="sldNum" sz="quarter" idx="12"/>
          </p:nvPr>
        </p:nvSpPr>
        <p:spPr/>
        <p:txBody>
          <a:bodyPr/>
          <a:lstStyle/>
          <a:p>
            <a:fld id="{CB318F78-A315-46C9-8B3F-2431B4397D31}" type="slidenum">
              <a:rPr lang="en-US" smtClean="0"/>
              <a:t>5</a:t>
            </a:fld>
            <a:endParaRPr lang="en-US" dirty="0"/>
          </a:p>
        </p:txBody>
      </p:sp>
      <p:grpSp>
        <p:nvGrpSpPr>
          <p:cNvPr id="72" name="Групиране 71">
            <a:extLst>
              <a:ext uri="{FF2B5EF4-FFF2-40B4-BE49-F238E27FC236}">
                <a16:creationId xmlns:a16="http://schemas.microsoft.com/office/drawing/2014/main" id="{9F59C7C5-D4FD-4144-9AC9-0337A92FA2FF}"/>
              </a:ext>
            </a:extLst>
          </p:cNvPr>
          <p:cNvGrpSpPr/>
          <p:nvPr/>
        </p:nvGrpSpPr>
        <p:grpSpPr>
          <a:xfrm>
            <a:off x="1374343" y="2413116"/>
            <a:ext cx="2892857" cy="1785893"/>
            <a:chOff x="1162967" y="2432502"/>
            <a:chExt cx="2892857" cy="1785893"/>
          </a:xfrm>
        </p:grpSpPr>
        <p:sp>
          <p:nvSpPr>
            <p:cNvPr id="63" name="Сълза 62">
              <a:extLst>
                <a:ext uri="{FF2B5EF4-FFF2-40B4-BE49-F238E27FC236}">
                  <a16:creationId xmlns:a16="http://schemas.microsoft.com/office/drawing/2014/main" id="{4D0B22DF-C030-4584-A813-B5A3C6B0775B}"/>
                </a:ext>
              </a:extLst>
            </p:cNvPr>
            <p:cNvSpPr/>
            <p:nvPr/>
          </p:nvSpPr>
          <p:spPr>
            <a:xfrm rot="1396531">
              <a:off x="1243807" y="2432502"/>
              <a:ext cx="2459071" cy="1785893"/>
            </a:xfrm>
            <a:prstGeom prst="teardrop">
              <a:avLst/>
            </a:prstGeom>
            <a:gradFill flip="none" rotWithShape="1">
              <a:gsLst>
                <a:gs pos="0">
                  <a:schemeClr val="accent2"/>
                </a:gs>
                <a:gs pos="74000">
                  <a:schemeClr val="accent2">
                    <a:lumMod val="45000"/>
                    <a:lumOff val="55000"/>
                  </a:schemeClr>
                </a:gs>
                <a:gs pos="83000">
                  <a:schemeClr val="accent2">
                    <a:lumMod val="45000"/>
                    <a:lumOff val="55000"/>
                  </a:schemeClr>
                </a:gs>
                <a:gs pos="100000">
                  <a:schemeClr val="accent2">
                    <a:lumMod val="30000"/>
                    <a:lumOff val="70000"/>
                  </a:schemeClr>
                </a:gs>
              </a:gsLst>
              <a:lin ang="0" scaled="1"/>
              <a:tileRect/>
            </a:grad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bg-BG" dirty="0"/>
            </a:p>
          </p:txBody>
        </p:sp>
        <p:sp>
          <p:nvSpPr>
            <p:cNvPr id="38" name="TextBox 52">
              <a:extLst>
                <a:ext uri="{FF2B5EF4-FFF2-40B4-BE49-F238E27FC236}">
                  <a16:creationId xmlns:a16="http://schemas.microsoft.com/office/drawing/2014/main" id="{55BFBF4C-7E43-47E8-9EF5-C53C43EFC225}"/>
                </a:ext>
              </a:extLst>
            </p:cNvPr>
            <p:cNvSpPr txBox="1"/>
            <p:nvPr/>
          </p:nvSpPr>
          <p:spPr>
            <a:xfrm>
              <a:off x="1162967" y="2949522"/>
              <a:ext cx="2892857"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pPr algn="ctr"/>
              <a:r>
                <a:rPr lang="en-GB" sz="2000" b="1" dirty="0">
                  <a:solidFill>
                    <a:srgbClr val="006600"/>
                  </a:solidFill>
                </a:rPr>
                <a:t>        </a:t>
              </a:r>
              <a:r>
                <a:rPr lang="bg-BG" sz="2000" b="1" dirty="0">
                  <a:solidFill>
                    <a:schemeClr val="accent2">
                      <a:lumMod val="50000"/>
                    </a:schemeClr>
                  </a:solidFill>
                </a:rPr>
                <a:t>социални компетенции</a:t>
              </a:r>
              <a:endParaRPr sz="2000" dirty="0">
                <a:solidFill>
                  <a:schemeClr val="accent2">
                    <a:lumMod val="50000"/>
                  </a:schemeClr>
                </a:solidFill>
              </a:endParaRPr>
            </a:p>
          </p:txBody>
        </p:sp>
      </p:grpSp>
      <p:sp>
        <p:nvSpPr>
          <p:cNvPr id="39" name="TextBox 34">
            <a:extLst>
              <a:ext uri="{FF2B5EF4-FFF2-40B4-BE49-F238E27FC236}">
                <a16:creationId xmlns:a16="http://schemas.microsoft.com/office/drawing/2014/main" id="{8D60047B-F6D6-48E5-BB13-C4DC63A2E76D}"/>
              </a:ext>
            </a:extLst>
          </p:cNvPr>
          <p:cNvSpPr txBox="1"/>
          <p:nvPr/>
        </p:nvSpPr>
        <p:spPr>
          <a:xfrm>
            <a:off x="4802807" y="2395267"/>
            <a:ext cx="852729" cy="450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endParaRPr sz="2475" dirty="0"/>
          </a:p>
        </p:txBody>
      </p:sp>
      <p:sp>
        <p:nvSpPr>
          <p:cNvPr id="40" name="Freeform 16">
            <a:extLst>
              <a:ext uri="{FF2B5EF4-FFF2-40B4-BE49-F238E27FC236}">
                <a16:creationId xmlns:a16="http://schemas.microsoft.com/office/drawing/2014/main" id="{3A1B5D88-77A3-4837-9220-2B99E2A0519D}"/>
              </a:ext>
            </a:extLst>
          </p:cNvPr>
          <p:cNvSpPr/>
          <p:nvPr/>
        </p:nvSpPr>
        <p:spPr>
          <a:xfrm>
            <a:off x="4528088" y="5474744"/>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solidFill>
                  <a:srgbClr val="000000"/>
                </a:solidFill>
                <a:latin typeface="Calibri"/>
                <a:ea typeface="Calibri"/>
                <a:cs typeface="Calibri"/>
                <a:sym typeface="Calibri"/>
              </a:defRPr>
            </a:pPr>
            <a:endParaRPr sz="1350" dirty="0"/>
          </a:p>
        </p:txBody>
      </p:sp>
      <p:grpSp>
        <p:nvGrpSpPr>
          <p:cNvPr id="71" name="Групиране 70">
            <a:extLst>
              <a:ext uri="{FF2B5EF4-FFF2-40B4-BE49-F238E27FC236}">
                <a16:creationId xmlns:a16="http://schemas.microsoft.com/office/drawing/2014/main" id="{8F21FC97-B736-4E38-BCFD-8712FDD5AD81}"/>
              </a:ext>
            </a:extLst>
          </p:cNvPr>
          <p:cNvGrpSpPr/>
          <p:nvPr/>
        </p:nvGrpSpPr>
        <p:grpSpPr>
          <a:xfrm>
            <a:off x="5105400" y="2349300"/>
            <a:ext cx="3059739" cy="1748917"/>
            <a:chOff x="4903286" y="2383345"/>
            <a:chExt cx="3057910" cy="1785893"/>
          </a:xfrm>
        </p:grpSpPr>
        <p:sp>
          <p:nvSpPr>
            <p:cNvPr id="66" name="Сълза 65">
              <a:extLst>
                <a:ext uri="{FF2B5EF4-FFF2-40B4-BE49-F238E27FC236}">
                  <a16:creationId xmlns:a16="http://schemas.microsoft.com/office/drawing/2014/main" id="{83E70848-7A76-4F69-91BB-8BE51914EA34}"/>
                </a:ext>
              </a:extLst>
            </p:cNvPr>
            <p:cNvSpPr/>
            <p:nvPr/>
          </p:nvSpPr>
          <p:spPr>
            <a:xfrm rot="19972680" flipH="1">
              <a:off x="4903286" y="2383345"/>
              <a:ext cx="2459071" cy="1785893"/>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68" name="TextBox 52">
              <a:extLst>
                <a:ext uri="{FF2B5EF4-FFF2-40B4-BE49-F238E27FC236}">
                  <a16:creationId xmlns:a16="http://schemas.microsoft.com/office/drawing/2014/main" id="{A9B0739E-9DCA-410F-A3FB-7C55A58197DA}"/>
                </a:ext>
              </a:extLst>
            </p:cNvPr>
            <p:cNvSpPr txBox="1"/>
            <p:nvPr/>
          </p:nvSpPr>
          <p:spPr>
            <a:xfrm>
              <a:off x="5182959" y="2615788"/>
              <a:ext cx="2778237" cy="1351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en-GB" sz="2000" b="1" dirty="0">
                  <a:solidFill>
                    <a:schemeClr val="accent3">
                      <a:lumMod val="50000"/>
                    </a:schemeClr>
                  </a:solidFill>
                </a:rPr>
                <a:t>   </a:t>
              </a:r>
              <a:r>
                <a:rPr lang="bg-BG" sz="2000" b="1" dirty="0">
                  <a:solidFill>
                    <a:schemeClr val="accent3">
                      <a:lumMod val="50000"/>
                    </a:schemeClr>
                  </a:solidFill>
                </a:rPr>
                <a:t>емоционални компетенции и изграждане на автономност</a:t>
              </a:r>
              <a:endParaRPr sz="2000" dirty="0">
                <a:solidFill>
                  <a:schemeClr val="accent3">
                    <a:lumMod val="50000"/>
                  </a:schemeClr>
                </a:solidFill>
              </a:endParaRPr>
            </a:p>
          </p:txBody>
        </p:sp>
      </p:grpSp>
      <p:grpSp>
        <p:nvGrpSpPr>
          <p:cNvPr id="70" name="Групиране 69">
            <a:extLst>
              <a:ext uri="{FF2B5EF4-FFF2-40B4-BE49-F238E27FC236}">
                <a16:creationId xmlns:a16="http://schemas.microsoft.com/office/drawing/2014/main" id="{25DD6CEA-1793-44C4-BAFC-7EE19611C2AE}"/>
              </a:ext>
            </a:extLst>
          </p:cNvPr>
          <p:cNvGrpSpPr/>
          <p:nvPr/>
        </p:nvGrpSpPr>
        <p:grpSpPr>
          <a:xfrm>
            <a:off x="5410200" y="4400480"/>
            <a:ext cx="3632683" cy="1785893"/>
            <a:chOff x="5513644" y="4424902"/>
            <a:chExt cx="3632683" cy="1785893"/>
          </a:xfrm>
        </p:grpSpPr>
        <p:sp>
          <p:nvSpPr>
            <p:cNvPr id="67" name="Сълза 66">
              <a:extLst>
                <a:ext uri="{FF2B5EF4-FFF2-40B4-BE49-F238E27FC236}">
                  <a16:creationId xmlns:a16="http://schemas.microsoft.com/office/drawing/2014/main" id="{1C2021F2-667E-4430-BABD-D09339E0EDC2}"/>
                </a:ext>
              </a:extLst>
            </p:cNvPr>
            <p:cNvSpPr/>
            <p:nvPr/>
          </p:nvSpPr>
          <p:spPr>
            <a:xfrm rot="20203469" flipH="1">
              <a:off x="5513644" y="4424902"/>
              <a:ext cx="2459071" cy="1785893"/>
            </a:xfrm>
            <a:prstGeom prst="teardrop">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48" name="TextBox 52">
              <a:extLst>
                <a:ext uri="{FF2B5EF4-FFF2-40B4-BE49-F238E27FC236}">
                  <a16:creationId xmlns:a16="http://schemas.microsoft.com/office/drawing/2014/main" id="{6355D015-13AA-4EDE-9233-0C5B82672E23}"/>
                </a:ext>
              </a:extLst>
            </p:cNvPr>
            <p:cNvSpPr txBox="1"/>
            <p:nvPr/>
          </p:nvSpPr>
          <p:spPr>
            <a:xfrm>
              <a:off x="5652961" y="4931455"/>
              <a:ext cx="349336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bg-BG" sz="2000" b="1" dirty="0">
                  <a:solidFill>
                    <a:schemeClr val="accent6">
                      <a:lumMod val="50000"/>
                    </a:schemeClr>
                  </a:solidFill>
                </a:rPr>
                <a:t>разрешаване </a:t>
              </a:r>
            </a:p>
            <a:p>
              <a:r>
                <a:rPr lang="bg-BG" sz="2000" b="1" dirty="0">
                  <a:solidFill>
                    <a:schemeClr val="accent6">
                      <a:lumMod val="50000"/>
                    </a:schemeClr>
                  </a:solidFill>
                </a:rPr>
                <a:t>на проблеми</a:t>
              </a:r>
              <a:endParaRPr sz="2000" dirty="0">
                <a:solidFill>
                  <a:schemeClr val="accent6">
                    <a:lumMod val="50000"/>
                  </a:schemeClr>
                </a:solidFill>
              </a:endParaRPr>
            </a:p>
          </p:txBody>
        </p:sp>
      </p:grpSp>
      <p:grpSp>
        <p:nvGrpSpPr>
          <p:cNvPr id="69" name="Групиране 68">
            <a:extLst>
              <a:ext uri="{FF2B5EF4-FFF2-40B4-BE49-F238E27FC236}">
                <a16:creationId xmlns:a16="http://schemas.microsoft.com/office/drawing/2014/main" id="{DAF809AB-901D-4CD5-9C7A-62F61E9A786C}"/>
              </a:ext>
            </a:extLst>
          </p:cNvPr>
          <p:cNvGrpSpPr/>
          <p:nvPr/>
        </p:nvGrpSpPr>
        <p:grpSpPr>
          <a:xfrm>
            <a:off x="1219200" y="4400479"/>
            <a:ext cx="2761669" cy="1785893"/>
            <a:chOff x="740828" y="4456307"/>
            <a:chExt cx="2761669" cy="1785893"/>
          </a:xfrm>
        </p:grpSpPr>
        <p:sp>
          <p:nvSpPr>
            <p:cNvPr id="64" name="Сълза 63">
              <a:extLst>
                <a:ext uri="{FF2B5EF4-FFF2-40B4-BE49-F238E27FC236}">
                  <a16:creationId xmlns:a16="http://schemas.microsoft.com/office/drawing/2014/main" id="{A5E82DD7-E68A-4DC4-B2A6-92BC47DD8CF1}"/>
                </a:ext>
              </a:extLst>
            </p:cNvPr>
            <p:cNvSpPr/>
            <p:nvPr/>
          </p:nvSpPr>
          <p:spPr>
            <a:xfrm rot="1396531">
              <a:off x="740828" y="4456307"/>
              <a:ext cx="2459071" cy="1785893"/>
            </a:xfrm>
            <a:prstGeom prst="teardrop">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47" name="TextBox 52">
              <a:extLst>
                <a:ext uri="{FF2B5EF4-FFF2-40B4-BE49-F238E27FC236}">
                  <a16:creationId xmlns:a16="http://schemas.microsoft.com/office/drawing/2014/main" id="{8B05FED0-6166-4D41-9EBD-C2EB2626B431}"/>
                </a:ext>
              </a:extLst>
            </p:cNvPr>
            <p:cNvSpPr txBox="1"/>
            <p:nvPr/>
          </p:nvSpPr>
          <p:spPr>
            <a:xfrm>
              <a:off x="911697" y="4985579"/>
              <a:ext cx="2590800"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pPr lvl="0" algn="ctr">
                <a:defRPr/>
              </a:pPr>
              <a:r>
                <a:rPr lang="bg-BG" sz="2000" b="1" dirty="0">
                  <a:solidFill>
                    <a:schemeClr val="accent4">
                      <a:lumMod val="50000"/>
                    </a:schemeClr>
                  </a:solidFill>
                </a:rPr>
                <a:t>медиация </a:t>
              </a:r>
              <a:r>
                <a:rPr lang="en-GB" sz="2000" b="1" dirty="0">
                  <a:solidFill>
                    <a:schemeClr val="accent3">
                      <a:lumMod val="50000"/>
                    </a:schemeClr>
                  </a:solidFill>
                </a:rPr>
                <a:t>&amp;</a:t>
              </a:r>
              <a:r>
                <a:rPr lang="bg-BG" sz="2000" b="1" dirty="0">
                  <a:solidFill>
                    <a:schemeClr val="accent4">
                      <a:lumMod val="50000"/>
                    </a:schemeClr>
                  </a:solidFill>
                </a:rPr>
                <a:t> преговори</a:t>
              </a:r>
              <a:endParaRPr sz="2000" dirty="0">
                <a:solidFill>
                  <a:schemeClr val="accent4">
                    <a:lumMod val="50000"/>
                  </a:schemeClr>
                </a:solidFill>
              </a:endParaRPr>
            </a:p>
          </p:txBody>
        </p:sp>
      </p:grpSp>
      <p:sp>
        <p:nvSpPr>
          <p:cNvPr id="22" name="Текстово поле 21">
            <a:extLst>
              <a:ext uri="{FF2B5EF4-FFF2-40B4-BE49-F238E27FC236}">
                <a16:creationId xmlns:a16="http://schemas.microsoft.com/office/drawing/2014/main" id="{79BC2A72-74AE-4597-87DE-52497FF7538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
        <p:nvSpPr>
          <p:cNvPr id="19" name="Заглавие 50">
            <a:extLst>
              <a:ext uri="{FF2B5EF4-FFF2-40B4-BE49-F238E27FC236}">
                <a16:creationId xmlns:a16="http://schemas.microsoft.com/office/drawing/2014/main" id="{1A9D5A5E-55A8-4EC7-B02F-8F83208E4562}"/>
              </a:ext>
            </a:extLst>
          </p:cNvPr>
          <p:cNvSpPr txBox="1">
            <a:spLocks/>
          </p:cNvSpPr>
          <p:nvPr/>
        </p:nvSpPr>
        <p:spPr>
          <a:xfrm>
            <a:off x="685800" y="1447800"/>
            <a:ext cx="7772400" cy="685800"/>
          </a:xfrm>
          <a:prstGeom prst="rect">
            <a:avLst/>
          </a:prstGeom>
          <a:noFill/>
          <a:effectLst/>
        </p:spPr>
        <p:txBody>
          <a:bodyPr vert="horz" lIns="91440" tIns="45720" rIns="91440" bIns="45720" rtlCol="0" anchor="ctr">
            <a:normAutofit/>
          </a:bodyPr>
          <a:lstStyle>
            <a:lvl1pPr algn="l" defTabSz="914400" rtl="0" eaLnBrk="1" latinLnBrk="0" hangingPunct="1">
              <a:spcBef>
                <a:spcPct val="0"/>
              </a:spcBef>
              <a:buNone/>
              <a:defRPr sz="3200" kern="1200">
                <a:solidFill>
                  <a:srgbClr val="0770B1"/>
                </a:solidFill>
                <a:latin typeface="+mj-lt"/>
                <a:ea typeface="+mj-ea"/>
                <a:cs typeface="+mj-cs"/>
              </a:defRPr>
            </a:lvl1pPr>
          </a:lstStyle>
          <a:p>
            <a:r>
              <a:rPr lang="bg-BG" dirty="0"/>
              <a:t>Основни компетенции</a:t>
            </a:r>
          </a:p>
        </p:txBody>
      </p:sp>
    </p:spTree>
    <p:extLst>
      <p:ext uri="{BB962C8B-B14F-4D97-AF65-F5344CB8AC3E}">
        <p14:creationId xmlns:p14="http://schemas.microsoft.com/office/powerpoint/2010/main" val="149066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circle(in)">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circle(in)">
                                      <p:cBhvr>
                                        <p:cTn id="12" dur="10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circle(in)">
                                      <p:cBhvr>
                                        <p:cTn id="17" dur="10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circle(in)">
                                      <p:cBhvr>
                                        <p:cTn id="2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Заглавие 50">
            <a:extLst>
              <a:ext uri="{FF2B5EF4-FFF2-40B4-BE49-F238E27FC236}">
                <a16:creationId xmlns:a16="http://schemas.microsoft.com/office/drawing/2014/main" id="{FC2AB708-BB77-4285-BF3A-37F8C6569035}"/>
              </a:ext>
            </a:extLst>
          </p:cNvPr>
          <p:cNvSpPr>
            <a:spLocks noGrp="1"/>
          </p:cNvSpPr>
          <p:nvPr>
            <p:ph type="title"/>
          </p:nvPr>
        </p:nvSpPr>
        <p:spPr/>
        <p:txBody>
          <a:bodyPr>
            <a:normAutofit/>
          </a:bodyPr>
          <a:lstStyle/>
          <a:p>
            <a:r>
              <a:rPr lang="bg-BG" dirty="0"/>
              <a:t>Структура на тематичните обучения</a:t>
            </a:r>
          </a:p>
        </p:txBody>
      </p:sp>
      <p:sp>
        <p:nvSpPr>
          <p:cNvPr id="5" name="Контейнер за номер на слайда 4">
            <a:extLst>
              <a:ext uri="{FF2B5EF4-FFF2-40B4-BE49-F238E27FC236}">
                <a16:creationId xmlns:a16="http://schemas.microsoft.com/office/drawing/2014/main" id="{8DBA1079-DE7C-47B1-A265-A274EE6680BD}"/>
              </a:ext>
            </a:extLst>
          </p:cNvPr>
          <p:cNvSpPr>
            <a:spLocks noGrp="1"/>
          </p:cNvSpPr>
          <p:nvPr>
            <p:ph type="sldNum" sz="quarter" idx="12"/>
          </p:nvPr>
        </p:nvSpPr>
        <p:spPr/>
        <p:txBody>
          <a:bodyPr/>
          <a:lstStyle/>
          <a:p>
            <a:fld id="{CB318F78-A315-46C9-8B3F-2431B4397D31}" type="slidenum">
              <a:rPr lang="en-US" smtClean="0"/>
              <a:t>6</a:t>
            </a:fld>
            <a:endParaRPr lang="en-US" dirty="0"/>
          </a:p>
        </p:txBody>
      </p:sp>
      <p:graphicFrame>
        <p:nvGraphicFramePr>
          <p:cNvPr id="24" name="Diagram 29">
            <a:extLst>
              <a:ext uri="{FF2B5EF4-FFF2-40B4-BE49-F238E27FC236}">
                <a16:creationId xmlns:a16="http://schemas.microsoft.com/office/drawing/2014/main" id="{7044A37C-3C4E-4A81-BED1-A0921632C36F}"/>
              </a:ext>
            </a:extLst>
          </p:cNvPr>
          <p:cNvGraphicFramePr/>
          <p:nvPr>
            <p:extLst>
              <p:ext uri="{D42A27DB-BD31-4B8C-83A1-F6EECF244321}">
                <p14:modId xmlns:p14="http://schemas.microsoft.com/office/powerpoint/2010/main" val="661190164"/>
              </p:ext>
            </p:extLst>
          </p:nvPr>
        </p:nvGraphicFramePr>
        <p:xfrm>
          <a:off x="326642" y="2317457"/>
          <a:ext cx="6477000" cy="396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7" name="Групиране 56">
            <a:extLst>
              <a:ext uri="{FF2B5EF4-FFF2-40B4-BE49-F238E27FC236}">
                <a16:creationId xmlns:a16="http://schemas.microsoft.com/office/drawing/2014/main" id="{BB5E27C9-D447-4643-BC4F-372520B9F848}"/>
              </a:ext>
            </a:extLst>
          </p:cNvPr>
          <p:cNvGrpSpPr/>
          <p:nvPr/>
        </p:nvGrpSpPr>
        <p:grpSpPr>
          <a:xfrm>
            <a:off x="6781090" y="2209800"/>
            <a:ext cx="2194700" cy="2986799"/>
            <a:chOff x="6858000" y="2160991"/>
            <a:chExt cx="2194700" cy="3477809"/>
          </a:xfrm>
        </p:grpSpPr>
        <p:graphicFrame>
          <p:nvGraphicFramePr>
            <p:cNvPr id="54" name="Диаграма 53">
              <a:extLst>
                <a:ext uri="{FF2B5EF4-FFF2-40B4-BE49-F238E27FC236}">
                  <a16:creationId xmlns:a16="http://schemas.microsoft.com/office/drawing/2014/main" id="{39358E2F-C3DC-4D43-86CB-1B45C93F1C2C}"/>
                </a:ext>
              </a:extLst>
            </p:cNvPr>
            <p:cNvGraphicFramePr/>
            <p:nvPr>
              <p:extLst>
                <p:ext uri="{D42A27DB-BD31-4B8C-83A1-F6EECF244321}">
                  <p14:modId xmlns:p14="http://schemas.microsoft.com/office/powerpoint/2010/main" val="3077819422"/>
                </p:ext>
              </p:extLst>
            </p:nvPr>
          </p:nvGraphicFramePr>
          <p:xfrm>
            <a:off x="7225145" y="2160991"/>
            <a:ext cx="1827555" cy="34778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5" name="Лява фигурна скоба 54">
              <a:extLst>
                <a:ext uri="{FF2B5EF4-FFF2-40B4-BE49-F238E27FC236}">
                  <a16:creationId xmlns:a16="http://schemas.microsoft.com/office/drawing/2014/main" id="{26B11C96-D2EB-4656-9574-E94900994EC9}"/>
                </a:ext>
              </a:extLst>
            </p:cNvPr>
            <p:cNvSpPr/>
            <p:nvPr/>
          </p:nvSpPr>
          <p:spPr>
            <a:xfrm>
              <a:off x="6858000" y="2160991"/>
              <a:ext cx="304800" cy="3477809"/>
            </a:xfrm>
            <a:prstGeom prst="leftBrace">
              <a:avLst>
                <a:gd name="adj1" fmla="val 165151"/>
                <a:gd name="adj2" fmla="val 50000"/>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bg-BG" dirty="0"/>
            </a:p>
          </p:txBody>
        </p:sp>
      </p:grpSp>
      <p:sp>
        <p:nvSpPr>
          <p:cNvPr id="12" name="Текстово поле 11">
            <a:extLst>
              <a:ext uri="{FF2B5EF4-FFF2-40B4-BE49-F238E27FC236}">
                <a16:creationId xmlns:a16="http://schemas.microsoft.com/office/drawing/2014/main" id="{7F9B3155-5441-4D30-9700-D87AC034BF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grpSp>
        <p:nvGrpSpPr>
          <p:cNvPr id="13" name="Групиране 60">
            <a:extLst>
              <a:ext uri="{FF2B5EF4-FFF2-40B4-BE49-F238E27FC236}">
                <a16:creationId xmlns:a16="http://schemas.microsoft.com/office/drawing/2014/main" id="{9EC66155-E457-46BC-9036-3B5FDA3456AB}"/>
              </a:ext>
            </a:extLst>
          </p:cNvPr>
          <p:cNvGrpSpPr/>
          <p:nvPr/>
        </p:nvGrpSpPr>
        <p:grpSpPr>
          <a:xfrm>
            <a:off x="6788710" y="5257801"/>
            <a:ext cx="2172146" cy="1371599"/>
            <a:chOff x="6842900" y="4688700"/>
            <a:chExt cx="2224897" cy="1815849"/>
          </a:xfrm>
        </p:grpSpPr>
        <p:graphicFrame>
          <p:nvGraphicFramePr>
            <p:cNvPr id="14" name="Диаграма 58">
              <a:extLst>
                <a:ext uri="{FF2B5EF4-FFF2-40B4-BE49-F238E27FC236}">
                  <a16:creationId xmlns:a16="http://schemas.microsoft.com/office/drawing/2014/main" id="{73099F9F-591A-4F9C-9B20-116D2E723EA4}"/>
                </a:ext>
              </a:extLst>
            </p:cNvPr>
            <p:cNvGraphicFramePr/>
            <p:nvPr>
              <p:extLst>
                <p:ext uri="{D42A27DB-BD31-4B8C-83A1-F6EECF244321}">
                  <p14:modId xmlns:p14="http://schemas.microsoft.com/office/powerpoint/2010/main" val="2726564900"/>
                </p:ext>
              </p:extLst>
            </p:nvPr>
          </p:nvGraphicFramePr>
          <p:xfrm>
            <a:off x="7197369" y="4701593"/>
            <a:ext cx="1870428" cy="18029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Лява фигурна скоба 59">
              <a:extLst>
                <a:ext uri="{FF2B5EF4-FFF2-40B4-BE49-F238E27FC236}">
                  <a16:creationId xmlns:a16="http://schemas.microsoft.com/office/drawing/2014/main" id="{919CF772-C113-4B18-9653-30B1FD376486}"/>
                </a:ext>
              </a:extLst>
            </p:cNvPr>
            <p:cNvSpPr/>
            <p:nvPr/>
          </p:nvSpPr>
          <p:spPr>
            <a:xfrm>
              <a:off x="6842900" y="4688700"/>
              <a:ext cx="304800" cy="1584159"/>
            </a:xfrm>
            <a:prstGeom prst="leftBrace">
              <a:avLst>
                <a:gd name="adj1" fmla="val 165151"/>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bg-BG" dirty="0"/>
            </a:p>
          </p:txBody>
        </p:sp>
      </p:grpSp>
    </p:spTree>
    <p:extLst>
      <p:ext uri="{BB962C8B-B14F-4D97-AF65-F5344CB8AC3E}">
        <p14:creationId xmlns:p14="http://schemas.microsoft.com/office/powerpoint/2010/main" val="161761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bg-BG" dirty="0"/>
              <a:t>Радикализация</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bg-BG" sz="2000" dirty="0"/>
              <a:t>„</a:t>
            </a:r>
            <a:r>
              <a:rPr lang="bg-BG" sz="2000" i="1" dirty="0"/>
              <a:t>Поетапен и сложен процес, при който човек или група хора възприема радикална идеология или вярване, които приемат, използват или оправдават насилието [ ], за постигане на определена политическа или идеологическа цел.“</a:t>
            </a:r>
            <a:endParaRPr lang="en-US" sz="2000" dirty="0"/>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7</a:t>
            </a:fld>
            <a:endParaRPr lang="en-US"/>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701409" y="5627922"/>
            <a:ext cx="1925527" cy="246221"/>
          </a:xfrm>
          <a:prstGeom prst="rect">
            <a:avLst/>
          </a:prstGeom>
          <a:noFill/>
        </p:spPr>
        <p:txBody>
          <a:bodyPr wrap="none" rtlCol="0">
            <a:spAutoFit/>
          </a:bodyPr>
          <a:lstStyle/>
          <a:p>
            <a:r>
              <a:rPr lang="bg-BG" sz="1000" i="1" dirty="0">
                <a:solidFill>
                  <a:schemeClr val="bg1">
                    <a:lumMod val="50000"/>
                  </a:schemeClr>
                </a:solidFill>
              </a:rPr>
              <a:t>Източник</a:t>
            </a:r>
            <a:r>
              <a:rPr lang="en-US" sz="1000" i="1" dirty="0">
                <a:solidFill>
                  <a:schemeClr val="bg1">
                    <a:lumMod val="50000"/>
                  </a:schemeClr>
                </a:solidFill>
              </a:rPr>
              <a:t>: </a:t>
            </a:r>
            <a:r>
              <a:rPr lang="bg-BG" sz="1000" i="1" dirty="0">
                <a:solidFill>
                  <a:schemeClr val="bg1">
                    <a:lumMod val="50000"/>
                  </a:schemeClr>
                </a:solidFill>
              </a:rPr>
              <a:t>Европейска комисия</a:t>
            </a:r>
            <a:endParaRPr lang="en-US" sz="1000" i="1" dirty="0">
              <a:solidFill>
                <a:schemeClr val="bg1">
                  <a:lumMod val="50000"/>
                </a:schemeClr>
              </a:solidFill>
            </a:endParaRP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иране 9">
            <a:extLst>
              <a:ext uri="{FF2B5EF4-FFF2-40B4-BE49-F238E27FC236}">
                <a16:creationId xmlns:a16="http://schemas.microsoft.com/office/drawing/2014/main" id="{6F72390C-34A6-4F3B-884D-BC6451F64DA6}"/>
              </a:ext>
            </a:extLst>
          </p:cNvPr>
          <p:cNvGrpSpPr/>
          <p:nvPr/>
        </p:nvGrpSpPr>
        <p:grpSpPr>
          <a:xfrm>
            <a:off x="1511001" y="2514158"/>
            <a:ext cx="6286500" cy="3276600"/>
            <a:chOff x="1485900" y="2459250"/>
            <a:chExt cx="6286500" cy="3276600"/>
          </a:xfrm>
        </p:grpSpPr>
        <p:sp>
          <p:nvSpPr>
            <p:cNvPr id="7" name="Ovaal 7">
              <a:extLst>
                <a:ext uri="{FF2B5EF4-FFF2-40B4-BE49-F238E27FC236}">
                  <a16:creationId xmlns:a16="http://schemas.microsoft.com/office/drawing/2014/main" id="{ED1D0CCA-6A76-4677-889F-74B724214D2C}"/>
                </a:ext>
              </a:extLst>
            </p:cNvPr>
            <p:cNvSpPr/>
            <p:nvPr/>
          </p:nvSpPr>
          <p:spPr>
            <a:xfrm>
              <a:off x="1485900" y="2459250"/>
              <a:ext cx="6286500" cy="3276600"/>
            </a:xfrm>
            <a:prstGeom prst="ellipse">
              <a:avLst/>
            </a:prstGeom>
            <a:solidFill>
              <a:schemeClr val="accent3">
                <a:lumMod val="40000"/>
                <a:lumOff val="60000"/>
                <a:alpha val="5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3200" dirty="0"/>
            </a:p>
          </p:txBody>
        </p:sp>
        <p:sp>
          <p:nvSpPr>
            <p:cNvPr id="9" name="Текстово поле 8">
              <a:extLst>
                <a:ext uri="{FF2B5EF4-FFF2-40B4-BE49-F238E27FC236}">
                  <a16:creationId xmlns:a16="http://schemas.microsoft.com/office/drawing/2014/main" id="{9DC2E22C-BEBC-4B7B-9A52-08C82C425C81}"/>
                </a:ext>
              </a:extLst>
            </p:cNvPr>
            <p:cNvSpPr txBox="1"/>
            <p:nvPr/>
          </p:nvSpPr>
          <p:spPr>
            <a:xfrm>
              <a:off x="3356750" y="2754104"/>
              <a:ext cx="3008452" cy="400110"/>
            </a:xfrm>
            <a:prstGeom prst="rect">
              <a:avLst/>
            </a:prstGeom>
            <a:noFill/>
          </p:spPr>
          <p:txBody>
            <a:bodyPr wrap="none" rtlCol="0">
              <a:spAutoFit/>
            </a:bodyPr>
            <a:lstStyle/>
            <a:p>
              <a:r>
                <a:rPr lang="bg-BG" sz="2000" dirty="0">
                  <a:solidFill>
                    <a:schemeClr val="accent3"/>
                  </a:solidFill>
                </a:rPr>
                <a:t>Климат на поляризацията</a:t>
              </a:r>
            </a:p>
          </p:txBody>
        </p:sp>
      </p:grpSp>
      <p:sp>
        <p:nvSpPr>
          <p:cNvPr id="2" name="Заглавие 1">
            <a:extLst>
              <a:ext uri="{FF2B5EF4-FFF2-40B4-BE49-F238E27FC236}">
                <a16:creationId xmlns:a16="http://schemas.microsoft.com/office/drawing/2014/main" id="{24E66302-03AC-4058-83DF-06C29C0D6509}"/>
              </a:ext>
            </a:extLst>
          </p:cNvPr>
          <p:cNvSpPr>
            <a:spLocks noGrp="1"/>
          </p:cNvSpPr>
          <p:nvPr>
            <p:ph type="title"/>
          </p:nvPr>
        </p:nvSpPr>
        <p:spPr/>
        <p:txBody>
          <a:bodyPr/>
          <a:lstStyle/>
          <a:p>
            <a:r>
              <a:rPr lang="bg-BG" dirty="0"/>
              <a:t>Концепции</a:t>
            </a:r>
          </a:p>
        </p:txBody>
      </p:sp>
      <p:sp>
        <p:nvSpPr>
          <p:cNvPr id="6" name="Контейнер за номер на слайда 5">
            <a:extLst>
              <a:ext uri="{FF2B5EF4-FFF2-40B4-BE49-F238E27FC236}">
                <a16:creationId xmlns:a16="http://schemas.microsoft.com/office/drawing/2014/main" id="{081C8768-D93B-4C79-B5DA-977621541A69}"/>
              </a:ext>
            </a:extLst>
          </p:cNvPr>
          <p:cNvSpPr>
            <a:spLocks noGrp="1"/>
          </p:cNvSpPr>
          <p:nvPr>
            <p:ph type="sldNum" sz="quarter" idx="12"/>
          </p:nvPr>
        </p:nvSpPr>
        <p:spPr/>
        <p:txBody>
          <a:bodyPr/>
          <a:lstStyle/>
          <a:p>
            <a:fld id="{CB318F78-A315-46C9-8B3F-2431B4397D31}" type="slidenum">
              <a:rPr lang="en-US" smtClean="0"/>
              <a:t>8</a:t>
            </a:fld>
            <a:endParaRPr lang="en-US" dirty="0"/>
          </a:p>
        </p:txBody>
      </p:sp>
      <p:graphicFrame>
        <p:nvGraphicFramePr>
          <p:cNvPr id="8" name="Tijdelijke aanduiding voor inhoud 2">
            <a:extLst>
              <a:ext uri="{FF2B5EF4-FFF2-40B4-BE49-F238E27FC236}">
                <a16:creationId xmlns:a16="http://schemas.microsoft.com/office/drawing/2014/main" id="{EDCA4D96-B36E-4185-A8B1-356D6AF507F6}"/>
              </a:ext>
            </a:extLst>
          </p:cNvPr>
          <p:cNvGraphicFramePr>
            <a:graphicFrameLocks noGrp="1"/>
          </p:cNvGraphicFramePr>
          <p:nvPr>
            <p:ph idx="1"/>
            <p:extLst>
              <p:ext uri="{D42A27DB-BD31-4B8C-83A1-F6EECF244321}">
                <p14:modId xmlns:p14="http://schemas.microsoft.com/office/powerpoint/2010/main" val="4158577389"/>
              </p:ext>
            </p:extLst>
          </p:nvPr>
        </p:nvGraphicFramePr>
        <p:xfrm>
          <a:off x="710901" y="2699196"/>
          <a:ext cx="7772400" cy="276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Текстово поле 11">
            <a:extLst>
              <a:ext uri="{FF2B5EF4-FFF2-40B4-BE49-F238E27FC236}">
                <a16:creationId xmlns:a16="http://schemas.microsoft.com/office/drawing/2014/main" id="{5D319887-8B9F-4010-A7D8-1350DB4E2194}"/>
              </a:ext>
            </a:extLst>
          </p:cNvPr>
          <p:cNvSpPr txBox="1"/>
          <p:nvPr/>
        </p:nvSpPr>
        <p:spPr>
          <a:xfrm>
            <a:off x="6797150" y="5735850"/>
            <a:ext cx="1088760" cy="246221"/>
          </a:xfrm>
          <a:prstGeom prst="rect">
            <a:avLst/>
          </a:prstGeom>
          <a:noFill/>
        </p:spPr>
        <p:txBody>
          <a:bodyPr wrap="none" rtlCol="0">
            <a:spAutoFit/>
          </a:bodyPr>
          <a:lstStyle/>
          <a:p>
            <a:r>
              <a:rPr lang="bg-BG" sz="1000" i="1" dirty="0">
                <a:solidFill>
                  <a:schemeClr val="bg1">
                    <a:lumMod val="50000"/>
                  </a:schemeClr>
                </a:solidFill>
              </a:rPr>
              <a:t>Източник</a:t>
            </a:r>
            <a:r>
              <a:rPr lang="en-US" sz="1000" i="1" dirty="0">
                <a:solidFill>
                  <a:schemeClr val="bg1">
                    <a:lumMod val="50000"/>
                  </a:schemeClr>
                </a:solidFill>
              </a:rPr>
              <a:t>: NCTV</a:t>
            </a:r>
          </a:p>
        </p:txBody>
      </p:sp>
      <p:sp>
        <p:nvSpPr>
          <p:cNvPr id="13" name="Текстово поле 12">
            <a:extLst>
              <a:ext uri="{FF2B5EF4-FFF2-40B4-BE49-F238E27FC236}">
                <a16:creationId xmlns:a16="http://schemas.microsoft.com/office/drawing/2014/main" id="{63E59914-51E8-4756-A441-879B59C204C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692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16034</TotalTime>
  <Words>12287</Words>
  <Application>Microsoft Office PowerPoint</Application>
  <PresentationFormat>Презентация на цял екран (4:3)</PresentationFormat>
  <Paragraphs>844</Paragraphs>
  <Slides>35</Slides>
  <Notes>34</Notes>
  <HiddenSlides>0</HiddenSlides>
  <MMClips>0</MMClips>
  <ScaleCrop>false</ScaleCrop>
  <HeadingPairs>
    <vt:vector size="6" baseType="variant">
      <vt:variant>
        <vt:lpstr>Използвани шрифтове</vt:lpstr>
      </vt:variant>
      <vt:variant>
        <vt:i4>10</vt:i4>
      </vt:variant>
      <vt:variant>
        <vt:lpstr>Тема</vt:lpstr>
      </vt:variant>
      <vt:variant>
        <vt:i4>1</vt:i4>
      </vt:variant>
      <vt:variant>
        <vt:lpstr>Заглавия на слайдовете</vt:lpstr>
      </vt:variant>
      <vt:variant>
        <vt:i4>35</vt:i4>
      </vt:variant>
    </vt:vector>
  </HeadingPairs>
  <TitlesOfParts>
    <vt:vector size="46" baseType="lpstr">
      <vt:lpstr>Arial</vt:lpstr>
      <vt:lpstr>Avenir Roman</vt:lpstr>
      <vt:lpstr>Bellota Regular</vt:lpstr>
      <vt:lpstr>Calibri</vt:lpstr>
      <vt:lpstr>Californian FB</vt:lpstr>
      <vt:lpstr>Courier New</vt:lpstr>
      <vt:lpstr>Ink Free</vt:lpstr>
      <vt:lpstr>Open Sans</vt:lpstr>
      <vt:lpstr>OpenSansRegular</vt:lpstr>
      <vt:lpstr>Verdana</vt:lpstr>
      <vt:lpstr>Office Theme</vt:lpstr>
      <vt:lpstr>Обучение за обучители</vt:lpstr>
      <vt:lpstr>Презентация на PowerPoint</vt:lpstr>
      <vt:lpstr>Програма (Ден 1)</vt:lpstr>
      <vt:lpstr>Въведение (1)</vt:lpstr>
      <vt:lpstr>Въведение (2)</vt:lpstr>
      <vt:lpstr>Презентация на PowerPoint</vt:lpstr>
      <vt:lpstr>Структура на тематичните обучения</vt:lpstr>
      <vt:lpstr>Радикализация</vt:lpstr>
      <vt:lpstr>Концепции</vt:lpstr>
      <vt:lpstr>Различни идеологии</vt:lpstr>
      <vt:lpstr>Типове радикализирани хора</vt:lpstr>
      <vt:lpstr>Фази на радикализация (1)</vt:lpstr>
      <vt:lpstr>Фази на радикализацията (2)</vt:lpstr>
      <vt:lpstr>Възможни признаци за радикализация</vt:lpstr>
      <vt:lpstr>Причинни фактори</vt:lpstr>
      <vt:lpstr>Презентация на PowerPoint</vt:lpstr>
      <vt:lpstr>Изтласкващи, притеглящи и личностни фактори</vt:lpstr>
      <vt:lpstr>Нива на причинните фактори</vt:lpstr>
      <vt:lpstr>Коучинг и родителство</vt:lpstr>
      <vt:lpstr>Коучинг и родителство</vt:lpstr>
      <vt:lpstr>Коучинг и родителство </vt:lpstr>
      <vt:lpstr>Коучинг и родителство</vt:lpstr>
      <vt:lpstr>Обучение „Коучинг и родителство“</vt:lpstr>
      <vt:lpstr>Коучинг и родителство: Упражнение</vt:lpstr>
      <vt:lpstr>Коучинг и родителство: Упражнение</vt:lpstr>
      <vt:lpstr>Критично мислене</vt:lpstr>
      <vt:lpstr>Обучение “Критично мислене”</vt:lpstr>
      <vt:lpstr>Критично мислене: Упражнение #1</vt:lpstr>
      <vt:lpstr>Критично мислене: Упражнение #1</vt:lpstr>
      <vt:lpstr>Критично мислене: Упражнение #2 </vt:lpstr>
      <vt:lpstr>Критично мислене: Упражнение #2</vt:lpstr>
      <vt:lpstr>Обратна връзка</vt:lpstr>
      <vt:lpstr>Въпрос за следващата сесия</vt:lpstr>
      <vt:lpstr>Заключение</vt:lpstr>
      <vt:lpstr>Презентация на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Alexandra Tsvetkova</cp:lastModifiedBy>
  <cp:revision>334</cp:revision>
  <dcterms:created xsi:type="dcterms:W3CDTF">2019-01-04T14:31:26Z</dcterms:created>
  <dcterms:modified xsi:type="dcterms:W3CDTF">2021-09-28T06:14:01Z</dcterms:modified>
</cp:coreProperties>
</file>