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9"/>
  </p:notesMasterIdLst>
  <p:handoutMasterIdLst>
    <p:handoutMasterId r:id="rId40"/>
  </p:handoutMasterIdLst>
  <p:sldIdLst>
    <p:sldId id="266" r:id="rId2"/>
    <p:sldId id="292" r:id="rId3"/>
    <p:sldId id="446" r:id="rId4"/>
    <p:sldId id="287" r:id="rId5"/>
    <p:sldId id="406" r:id="rId6"/>
    <p:sldId id="419" r:id="rId7"/>
    <p:sldId id="355" r:id="rId8"/>
    <p:sldId id="351" r:id="rId9"/>
    <p:sldId id="422" r:id="rId10"/>
    <p:sldId id="321" r:id="rId11"/>
    <p:sldId id="455" r:id="rId12"/>
    <p:sldId id="400" r:id="rId13"/>
    <p:sldId id="456" r:id="rId14"/>
    <p:sldId id="457" r:id="rId15"/>
    <p:sldId id="458" r:id="rId16"/>
    <p:sldId id="473" r:id="rId17"/>
    <p:sldId id="411" r:id="rId18"/>
    <p:sldId id="439" r:id="rId19"/>
    <p:sldId id="354" r:id="rId20"/>
    <p:sldId id="460" r:id="rId21"/>
    <p:sldId id="461" r:id="rId22"/>
    <p:sldId id="462" r:id="rId23"/>
    <p:sldId id="463" r:id="rId24"/>
    <p:sldId id="357" r:id="rId25"/>
    <p:sldId id="369" r:id="rId26"/>
    <p:sldId id="464" r:id="rId27"/>
    <p:sldId id="465" r:id="rId28"/>
    <p:sldId id="466" r:id="rId29"/>
    <p:sldId id="441" r:id="rId30"/>
    <p:sldId id="467" r:id="rId31"/>
    <p:sldId id="447" r:id="rId32"/>
    <p:sldId id="444" r:id="rId33"/>
    <p:sldId id="468" r:id="rId34"/>
    <p:sldId id="469" r:id="rId35"/>
    <p:sldId id="435" r:id="rId36"/>
    <p:sldId id="470"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71915" autoAdjust="0"/>
  </p:normalViewPr>
  <p:slideViewPr>
    <p:cSldViewPr>
      <p:cViewPr varScale="1">
        <p:scale>
          <a:sx n="78" d="100"/>
          <a:sy n="78" d="100"/>
        </p:scale>
        <p:origin x="2460"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pPr>
            <a:lnSpc>
              <a:spcPct val="100000"/>
            </a:lnSpc>
            <a:spcBef>
              <a:spcPts val="0"/>
            </a:spcBef>
            <a:spcAft>
              <a:spcPts val="600"/>
            </a:spcAft>
          </a:pPr>
          <a:r>
            <a:rPr lang="bg-BG" sz="1600" dirty="0">
              <a:solidFill>
                <a:schemeClr val="bg1"/>
              </a:solidFill>
              <a:latin typeface="+mn-lt"/>
            </a:rPr>
            <a:t>1. Добър ментор/родител</a:t>
          </a:r>
        </a:p>
      </dgm:t>
    </dgm:pt>
    <dgm:pt modelId="{C2FE0452-4206-4F7E-B955-82B3D86935ED}" type="parTrans" cxnId="{CAFA16DA-199B-4335-9C1C-F837D59F5411}">
      <dgm:prSet/>
      <dgm:spPr/>
      <dgm:t>
        <a:bodyPr/>
        <a:lstStyle/>
        <a:p>
          <a:pPr>
            <a:lnSpc>
              <a:spcPct val="100000"/>
            </a:lnSpc>
            <a:spcBef>
              <a:spcPts val="0"/>
            </a:spcBef>
            <a:spcAft>
              <a:spcPts val="600"/>
            </a:spcAft>
          </a:pPr>
          <a:endParaRPr lang="bg-BG" sz="1400">
            <a:solidFill>
              <a:schemeClr val="bg1"/>
            </a:solidFill>
            <a:latin typeface="+mn-lt"/>
          </a:endParaRPr>
        </a:p>
      </dgm:t>
    </dgm:pt>
    <dgm:pt modelId="{AA6F5109-2C89-431C-A4C9-FBDDB538A930}" type="sibTrans" cxnId="{CAFA16DA-199B-4335-9C1C-F837D59F5411}">
      <dgm:prSet/>
      <dgm:spPr/>
      <dgm:t>
        <a:bodyPr/>
        <a:lstStyle/>
        <a:p>
          <a:pPr>
            <a:lnSpc>
              <a:spcPct val="100000"/>
            </a:lnSpc>
            <a:spcBef>
              <a:spcPts val="0"/>
            </a:spcBef>
            <a:spcAft>
              <a:spcPts val="600"/>
            </a:spcAft>
          </a:pPr>
          <a:endParaRPr lang="bg-BG" sz="1400">
            <a:solidFill>
              <a:schemeClr val="bg1"/>
            </a:solidFill>
            <a:latin typeface="+mn-lt"/>
          </a:endParaRPr>
        </a:p>
      </dgm:t>
    </dgm:pt>
    <dgm:pt modelId="{7E49221A-D24D-49D3-933C-632FDDD578F3}">
      <dgm:prSet phldrT="[Текст]" custT="1"/>
      <dgm:spPr/>
      <dgm:t>
        <a:bodyPr/>
        <a:lstStyle/>
        <a:p>
          <a:pPr>
            <a:lnSpc>
              <a:spcPct val="100000"/>
            </a:lnSpc>
            <a:spcBef>
              <a:spcPts val="0"/>
            </a:spcBef>
            <a:spcAft>
              <a:spcPts val="600"/>
            </a:spcAft>
          </a:pPr>
          <a:r>
            <a:rPr lang="bg-BG" sz="1600" dirty="0">
              <a:solidFill>
                <a:schemeClr val="bg1"/>
              </a:solidFill>
              <a:latin typeface="+mn-lt"/>
            </a:rPr>
            <a:t>2.</a:t>
          </a:r>
          <a:r>
            <a:rPr lang="bg-BG" sz="1600" dirty="0">
              <a:solidFill>
                <a:schemeClr val="bg1"/>
              </a:solidFill>
              <a:latin typeface="+mn-lt"/>
              <a:ea typeface="+mj-ea"/>
              <a:cs typeface="+mj-cs"/>
            </a:rPr>
            <a:t> Създайте свой собствен модел за подражание</a:t>
          </a:r>
          <a:r>
            <a:rPr lang="bg-BG" sz="1600" dirty="0">
              <a:solidFill>
                <a:schemeClr val="bg1"/>
              </a:solidFill>
              <a:latin typeface="+mn-lt"/>
            </a:rPr>
            <a:t> </a:t>
          </a:r>
        </a:p>
      </dgm:t>
    </dgm:pt>
    <dgm:pt modelId="{D0B2DF11-194B-4F54-9105-BA002DC0025F}" type="parTrans" cxnId="{6B9E2F00-EB30-4F2F-86C9-6E6942239E54}">
      <dgm:prSet/>
      <dgm:spPr/>
      <dgm:t>
        <a:bodyPr/>
        <a:lstStyle/>
        <a:p>
          <a:pPr>
            <a:lnSpc>
              <a:spcPct val="100000"/>
            </a:lnSpc>
            <a:spcBef>
              <a:spcPts val="0"/>
            </a:spcBef>
            <a:spcAft>
              <a:spcPts val="600"/>
            </a:spcAft>
          </a:pPr>
          <a:endParaRPr lang="bg-BG" sz="1400">
            <a:solidFill>
              <a:schemeClr val="bg1"/>
            </a:solidFill>
            <a:latin typeface="+mn-lt"/>
          </a:endParaRPr>
        </a:p>
      </dgm:t>
    </dgm:pt>
    <dgm:pt modelId="{2FDB090A-8B09-468D-8A14-877AF251C46D}" type="sibTrans" cxnId="{6B9E2F00-EB30-4F2F-86C9-6E6942239E54}">
      <dgm:prSet/>
      <dgm:spPr/>
      <dgm:t>
        <a:bodyPr/>
        <a:lstStyle/>
        <a:p>
          <a:pPr>
            <a:lnSpc>
              <a:spcPct val="100000"/>
            </a:lnSpc>
            <a:spcBef>
              <a:spcPts val="0"/>
            </a:spcBef>
            <a:spcAft>
              <a:spcPts val="600"/>
            </a:spcAft>
          </a:pPr>
          <a:endParaRPr lang="bg-BG" sz="1400">
            <a:solidFill>
              <a:schemeClr val="bg1"/>
            </a:solidFill>
            <a:latin typeface="+mn-lt"/>
          </a:endParaRPr>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custLinFactNeighborY="3976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custLinFactNeighborX="1414" custLinFactNeighborY="4822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custLinFactNeighborX="1364" custLinFactNeighborY="5269">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bg-BG" dirty="0"/>
            <a:t>7 тематични обучения</a:t>
          </a:r>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Изграждане на личностен капацитет</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Коучинг и </a:t>
          </a:r>
          <a:r>
            <a:rPr lang="bg-BG" dirty="0" err="1"/>
            <a:t>родителство</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Критично мислене</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Изграждане на капацитет на общността</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Реакция на държавата</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bg-BG" dirty="0"/>
            <a:t>Управление на гнева</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Наративи и културно </a:t>
          </a:r>
          <a:r>
            <a:rPr lang="bg-BG" dirty="0" err="1"/>
            <a:t>осъзнание</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Дебат и симулация</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bg-BG" dirty="0"/>
            <a:t>Разрешаване на конфликти</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g-BG" dirty="0"/>
            <a:t>Пропорционален отговор</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DC6AF105-0F5B-4019-8BCF-BDD52806AC3B}" srcId="{A53A0010-F5D8-47BA-AFC4-0B143B3500FD}" destId="{8C9D3A07-DD02-49C1-90C1-CE0B6AD9C020}" srcOrd="0" destOrd="0" parTransId="{14D6DE97-6EA6-4AD1-88E9-2B619A6861A6}" sibTransId="{E180E9E8-8C69-4D10-AFF5-218FFE9447A7}"/>
    <dgm:cxn modelId="{73EED70D-766F-4E7A-87CF-0DBA7665E838}" type="presOf" srcId="{1157283B-11A0-4E51-A396-6E89AC9314EC}" destId="{57ACF63F-781E-481B-A73E-0AE3C1E06B6C}" srcOrd="1" destOrd="0" presId="urn:microsoft.com/office/officeart/2005/8/layout/hierarchy2"/>
    <dgm:cxn modelId="{8BA0980F-059C-4773-983B-3E6CF6B23013}" type="presOf" srcId="{8C9D3A07-DD02-49C1-90C1-CE0B6AD9C020}" destId="{209AC506-7A06-4C43-907C-539674530672}" srcOrd="0" destOrd="0" presId="urn:microsoft.com/office/officeart/2005/8/layout/hierarchy2"/>
    <dgm:cxn modelId="{9238D714-84AD-484A-BEE4-202AB7E6F785}" type="presOf" srcId="{379192E5-61A0-4A64-B468-CD4B9AD57720}" destId="{BC6E53BC-3EB5-44A9-A6AF-787968648BA4}" srcOrd="0" destOrd="0" presId="urn:microsoft.com/office/officeart/2005/8/layout/hierarchy2"/>
    <dgm:cxn modelId="{910F1B1A-FAE6-4B9B-A74D-65AE864BEC0C}" type="presOf" srcId="{2FA50617-274B-4A05-A624-9EF6FBF155D6}" destId="{C92CC2BD-95BA-4A46-A0BD-FCBDDAFCF77D}" srcOrd="0" destOrd="0" presId="urn:microsoft.com/office/officeart/2005/8/layout/hierarchy2"/>
    <dgm:cxn modelId="{C1AF461E-4818-467E-B021-2A3748950978}" type="presOf" srcId="{1157283B-11A0-4E51-A396-6E89AC9314EC}" destId="{64C35001-29B9-4060-BC13-7C9FFE36CF79}" srcOrd="0" destOrd="0" presId="urn:microsoft.com/office/officeart/2005/8/layout/hierarchy2"/>
    <dgm:cxn modelId="{D7C77828-301C-4EA4-9F85-5AB2B320929C}" type="presOf" srcId="{A53A0010-F5D8-47BA-AFC4-0B143B3500FD}" destId="{AB7CE315-A47D-484E-AF74-16B54A879364}" srcOrd="0" destOrd="0" presId="urn:microsoft.com/office/officeart/2005/8/layout/hierarchy2"/>
    <dgm:cxn modelId="{AC6C4433-87A7-46E0-A010-91BE482E8C29}" type="presOf" srcId="{89B24F05-2335-4029-B3E2-2240874102AE}" destId="{BB183768-5AE9-439B-B6D9-993AB5521A28}" srcOrd="1" destOrd="0" presId="urn:microsoft.com/office/officeart/2005/8/layout/hierarchy2"/>
    <dgm:cxn modelId="{CCA09E36-3971-447C-9CB5-0911DDF06120}" type="presOf" srcId="{379192E5-61A0-4A64-B468-CD4B9AD57720}" destId="{98851BC1-B396-4747-B666-E8A22B3548E5}" srcOrd="1" destOrd="0" presId="urn:microsoft.com/office/officeart/2005/8/layout/hierarchy2"/>
    <dgm:cxn modelId="{42E2405E-4F71-450C-8A93-DF8794BB6486}" type="presOf" srcId="{BC4EC194-9265-428A-9048-D28D99F7F0EE}" destId="{A859700E-6CFA-4AC1-B226-0F27D900925B}" srcOrd="1"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4FFC262-24D5-45BF-BBDC-97D2EE8F359F}" type="presOf" srcId="{5354FDFA-52C1-4D5E-81A9-86DD5BDC258F}" destId="{6B4CC6B1-0051-4F59-B753-D5C0D40DB04F}" srcOrd="0"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7E575163-09A5-4CB9-AFA2-08AB9B99A70A}" type="presOf" srcId="{B5CF837E-6209-478F-821D-AD64B7DB5A1B}" destId="{A6D1CF04-4F28-42B2-A1B0-1E62E20462A1}" srcOrd="1" destOrd="0" presId="urn:microsoft.com/office/officeart/2005/8/layout/hierarchy2"/>
    <dgm:cxn modelId="{9A4AF446-4EDE-45AE-BA30-2EB61C027A07}" type="presOf" srcId="{09F9ABEF-B2BF-4A07-8BE5-90EA9C05A4EB}" destId="{31B1D687-11EC-48F1-83F7-68AF7C6C3A63}"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877B5949-71C7-4684-AC8F-21AC1EF1DDCC}" type="presOf" srcId="{AC4F34C2-CEE4-4B47-AA9F-42894A27C7E1}" destId="{5CCF7575-E76C-4274-96CA-76B0A01B8BF2}" srcOrd="0" destOrd="0" presId="urn:microsoft.com/office/officeart/2005/8/layout/hierarchy2"/>
    <dgm:cxn modelId="{3D39E04E-855E-4CC2-843A-C6CDE578D314}" type="presOf" srcId="{89B24F05-2335-4029-B3E2-2240874102AE}" destId="{DCFDD876-4638-494D-B622-8005193ED59B}" srcOrd="0" destOrd="0" presId="urn:microsoft.com/office/officeart/2005/8/layout/hierarchy2"/>
    <dgm:cxn modelId="{F37EA150-13FA-4E2A-9017-7CE4CF497794}" type="presOf" srcId="{70AD3DE8-C3E7-4DA4-9DD2-28C856F61735}" destId="{21AB9225-2FA2-46FF-BEB7-61CEFE61718C}" srcOrd="0" destOrd="0" presId="urn:microsoft.com/office/officeart/2005/8/layout/hierarchy2"/>
    <dgm:cxn modelId="{321B3651-C8C9-4A07-B6FB-B50D560760D9}" type="presOf" srcId="{CFA07B40-0A76-4EEF-935E-0B9A5F64831F}" destId="{AB417B95-7893-4EC8-A796-698C9484FF10}" srcOrd="1" destOrd="0" presId="urn:microsoft.com/office/officeart/2005/8/layout/hierarchy2"/>
    <dgm:cxn modelId="{DB7D6757-CFD7-4468-968D-B85A74B31D27}" type="presOf" srcId="{CFA07B40-0A76-4EEF-935E-0B9A5F64831F}" destId="{5F11B917-DEF9-4C42-B1A3-E2AE88CA3AC1}" srcOrd="0" destOrd="0" presId="urn:microsoft.com/office/officeart/2005/8/layout/hierarchy2"/>
    <dgm:cxn modelId="{1BAC3659-13E9-4ABD-8391-82FE76748861}" type="presOf" srcId="{40A2E41F-ABE3-4D51-B18A-5C56588AD171}" destId="{5C81EBB6-5A17-474F-A68A-EB8EFE691F92}" srcOrd="0" destOrd="0" presId="urn:microsoft.com/office/officeart/2005/8/layout/hierarchy2"/>
    <dgm:cxn modelId="{4909D359-733D-45E0-B81C-EE27CD9C54ED}" type="presOf" srcId="{B5CF837E-6209-478F-821D-AD64B7DB5A1B}" destId="{32B24CF6-D12B-4548-952E-6BF534F65B84}" srcOrd="0" destOrd="0" presId="urn:microsoft.com/office/officeart/2005/8/layout/hierarchy2"/>
    <dgm:cxn modelId="{9953207E-DEC7-4E13-AA99-E9FEA896E00B}" type="presOf" srcId="{80EEC1A8-51C1-4D51-84DB-A0047B049F42}" destId="{A780A850-4A1D-47E8-AFBC-DFB0A5E780B6}" srcOrd="0"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DF7DA383-2AA1-4D56-9669-C4710DEC6E0F}" type="presOf" srcId="{6200A963-3DB9-4596-9872-09A02463DD2B}" destId="{92E04C62-F893-4AA2-B475-4EA6A44263F3}" srcOrd="0"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85E0488B-9D7A-4822-85A7-93D5F60E3D74}" type="presOf" srcId="{14D6DE97-6EA6-4AD1-88E9-2B619A6861A6}" destId="{624F5E0E-144C-40C5-B6A9-809064F2A67D}"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76DD1A95-BD0D-44B2-A67C-7E984DA4D8DC}" srcId="{09F9ABEF-B2BF-4A07-8BE5-90EA9C05A4EB}" destId="{AC4F34C2-CEE4-4B47-AA9F-42894A27C7E1}" srcOrd="1" destOrd="0" parTransId="{5354FDFA-52C1-4D5E-81A9-86DD5BDC258F}" sibTransId="{4C331381-3932-43CD-A9F0-AFE94B49D441}"/>
    <dgm:cxn modelId="{55195497-001F-4DDF-8CD4-1CAD96E9442C}" type="presOf" srcId="{BB19E469-E94A-4068-987F-72537B5F4E6D}" destId="{D5EE364E-275D-4E10-ADF3-8B92DDD75254}" srcOrd="0"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22EC1EAF-CCBF-46E8-9EFC-7773E2C386E4}" type="presOf" srcId="{EBBAAE07-4105-4D1E-9450-784A749575FD}" destId="{6552871A-9F2C-40C6-BB3A-1D6F227DF39D}" srcOrd="0" destOrd="0" presId="urn:microsoft.com/office/officeart/2005/8/layout/hierarchy2"/>
    <dgm:cxn modelId="{234CC4BC-6723-44CA-809A-3A7D5B8C5945}" type="presOf" srcId="{BC4EC194-9265-428A-9048-D28D99F7F0EE}" destId="{806929F4-30CE-4606-A54C-81E6598712E2}" srcOrd="0" destOrd="0" presId="urn:microsoft.com/office/officeart/2005/8/layout/hierarchy2"/>
    <dgm:cxn modelId="{483F94BE-7DF6-4C02-AFE1-57B07729F4F7}" type="presOf" srcId="{FAD44CEE-8D1B-4297-A050-B08635A8E238}" destId="{0CA94541-B13B-4BCC-8ED0-E8459C0CD0E5}"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212EDCC9-C0F4-4599-9717-493849D69347}" type="presOf" srcId="{E206CC4B-3BBF-46E4-9A4B-DEC67CDB2521}" destId="{44220A00-6C43-4BC2-9B75-92EED113ADB5}" srcOrd="0" destOrd="0" presId="urn:microsoft.com/office/officeart/2005/8/layout/hierarchy2"/>
    <dgm:cxn modelId="{CB9248DF-0D81-49C2-AE66-C16AC962C358}" type="presOf" srcId="{5354FDFA-52C1-4D5E-81A9-86DD5BDC258F}" destId="{17BB76E0-2297-45CD-B521-CAD7AAEAF906}" srcOrd="1" destOrd="0" presId="urn:microsoft.com/office/officeart/2005/8/layout/hierarchy2"/>
    <dgm:cxn modelId="{8A4AC2E2-21FB-4BB7-8E5E-7092DB277288}" type="presOf" srcId="{BB19E469-E94A-4068-987F-72537B5F4E6D}" destId="{64A5BD6B-4D0F-421B-86EC-44853CD5BEDC}" srcOrd="1"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616E78E8-3E7C-4EFD-ADDC-A078F4D1C033}" type="presOf" srcId="{14D6DE97-6EA6-4AD1-88E9-2B619A6861A6}" destId="{6C3DD16C-B924-461A-BFB7-1FAF7FEA21EE}" srcOrd="1" destOrd="0" presId="urn:microsoft.com/office/officeart/2005/8/layout/hierarchy2"/>
    <dgm:cxn modelId="{CD9AC3ED-C234-4BE7-9247-EEF8F655170C}" type="presOf" srcId="{32C88652-3E9B-4DE4-801A-CB6156919216}" destId="{753C46A5-89DF-4099-9DAB-73E019B97C54}" srcOrd="0" destOrd="0" presId="urn:microsoft.com/office/officeart/2005/8/layout/hierarchy2"/>
    <dgm:cxn modelId="{0344FAF3-ADB2-4829-A28D-601E1BA27012}" type="presOf" srcId="{EBBAAE07-4105-4D1E-9450-784A749575FD}" destId="{43958A74-EC84-49C7-B13D-DA8EC7EAE9A4}" srcOrd="1" destOrd="0" presId="urn:microsoft.com/office/officeart/2005/8/layout/hierarchy2"/>
    <dgm:cxn modelId="{A65731C0-9DBC-4342-896F-BD6C5CE7D874}" type="presParOf" srcId="{A780A850-4A1D-47E8-AFBC-DFB0A5E780B6}" destId="{F7FBBCE9-33C1-4816-A643-D33BB77E44F9}" srcOrd="0" destOrd="0" presId="urn:microsoft.com/office/officeart/2005/8/layout/hierarchy2"/>
    <dgm:cxn modelId="{9C360AB9-F8A5-4610-B5C1-94C600D18338}" type="presParOf" srcId="{F7FBBCE9-33C1-4816-A643-D33BB77E44F9}" destId="{92E04C62-F893-4AA2-B475-4EA6A44263F3}" srcOrd="0" destOrd="0" presId="urn:microsoft.com/office/officeart/2005/8/layout/hierarchy2"/>
    <dgm:cxn modelId="{0B83D2B2-F151-48C0-BAFA-A483746C11F1}" type="presParOf" srcId="{F7FBBCE9-33C1-4816-A643-D33BB77E44F9}" destId="{69089578-35F6-4EBA-83C1-38E8FCD0118D}" srcOrd="1" destOrd="0" presId="urn:microsoft.com/office/officeart/2005/8/layout/hierarchy2"/>
    <dgm:cxn modelId="{840273BE-A96D-4577-852A-4E09DD854BF5}" type="presParOf" srcId="{69089578-35F6-4EBA-83C1-38E8FCD0118D}" destId="{32B24CF6-D12B-4548-952E-6BF534F65B84}" srcOrd="0" destOrd="0" presId="urn:microsoft.com/office/officeart/2005/8/layout/hierarchy2"/>
    <dgm:cxn modelId="{071077B2-0C9A-43A8-B539-3EC1ADFD9B44}" type="presParOf" srcId="{32B24CF6-D12B-4548-952E-6BF534F65B84}" destId="{A6D1CF04-4F28-42B2-A1B0-1E62E20462A1}" srcOrd="0" destOrd="0" presId="urn:microsoft.com/office/officeart/2005/8/layout/hierarchy2"/>
    <dgm:cxn modelId="{722378DB-4634-4480-9845-342F31AA7F97}" type="presParOf" srcId="{69089578-35F6-4EBA-83C1-38E8FCD0118D}" destId="{C3B19BE8-71CA-49AB-82E0-2BBDD527B3EE}" srcOrd="1" destOrd="0" presId="urn:microsoft.com/office/officeart/2005/8/layout/hierarchy2"/>
    <dgm:cxn modelId="{6B86E2F7-2B77-4FA6-92AC-0E67EAEF85EC}" type="presParOf" srcId="{C3B19BE8-71CA-49AB-82E0-2BBDD527B3EE}" destId="{31B1D687-11EC-48F1-83F7-68AF7C6C3A63}" srcOrd="0" destOrd="0" presId="urn:microsoft.com/office/officeart/2005/8/layout/hierarchy2"/>
    <dgm:cxn modelId="{CDDC16E0-9741-41A8-A934-2A0E52C88CE0}" type="presParOf" srcId="{C3B19BE8-71CA-49AB-82E0-2BBDD527B3EE}" destId="{43831DA5-C426-443B-AF94-B075255E9DB8}" srcOrd="1" destOrd="0" presId="urn:microsoft.com/office/officeart/2005/8/layout/hierarchy2"/>
    <dgm:cxn modelId="{EAD0DA8B-59BE-4F1F-AA33-08BCD0D4A567}" type="presParOf" srcId="{43831DA5-C426-443B-AF94-B075255E9DB8}" destId="{D5EE364E-275D-4E10-ADF3-8B92DDD75254}" srcOrd="0" destOrd="0" presId="urn:microsoft.com/office/officeart/2005/8/layout/hierarchy2"/>
    <dgm:cxn modelId="{07399DDF-8672-486D-AE0F-4D3AAFB424EC}" type="presParOf" srcId="{D5EE364E-275D-4E10-ADF3-8B92DDD75254}" destId="{64A5BD6B-4D0F-421B-86EC-44853CD5BEDC}" srcOrd="0" destOrd="0" presId="urn:microsoft.com/office/officeart/2005/8/layout/hierarchy2"/>
    <dgm:cxn modelId="{28DF4351-8448-4C78-A451-9A7B7DB4AA1B}" type="presParOf" srcId="{43831DA5-C426-443B-AF94-B075255E9DB8}" destId="{B10A58F4-3E22-4CD8-9D93-401C3CCE3A9F}" srcOrd="1" destOrd="0" presId="urn:microsoft.com/office/officeart/2005/8/layout/hierarchy2"/>
    <dgm:cxn modelId="{2ED6CBF9-B9F1-4840-B0CF-7DDB1EE76007}" type="presParOf" srcId="{B10A58F4-3E22-4CD8-9D93-401C3CCE3A9F}" destId="{5C81EBB6-5A17-474F-A68A-EB8EFE691F92}" srcOrd="0" destOrd="0" presId="urn:microsoft.com/office/officeart/2005/8/layout/hierarchy2"/>
    <dgm:cxn modelId="{B74BA686-BD59-4477-83AF-DF09377E1BF7}" type="presParOf" srcId="{B10A58F4-3E22-4CD8-9D93-401C3CCE3A9F}" destId="{90D91833-F286-41AD-AEFF-7D5F479CC635}" srcOrd="1" destOrd="0" presId="urn:microsoft.com/office/officeart/2005/8/layout/hierarchy2"/>
    <dgm:cxn modelId="{9BBC1224-20B3-48C4-99B6-81FBED7947EA}" type="presParOf" srcId="{43831DA5-C426-443B-AF94-B075255E9DB8}" destId="{6B4CC6B1-0051-4F59-B753-D5C0D40DB04F}" srcOrd="2" destOrd="0" presId="urn:microsoft.com/office/officeart/2005/8/layout/hierarchy2"/>
    <dgm:cxn modelId="{344882CF-365A-480B-91EB-365C2D9694F8}" type="presParOf" srcId="{6B4CC6B1-0051-4F59-B753-D5C0D40DB04F}" destId="{17BB76E0-2297-45CD-B521-CAD7AAEAF906}" srcOrd="0" destOrd="0" presId="urn:microsoft.com/office/officeart/2005/8/layout/hierarchy2"/>
    <dgm:cxn modelId="{ED0C661A-92E6-4407-AFC1-BCDF1B18EFAE}" type="presParOf" srcId="{43831DA5-C426-443B-AF94-B075255E9DB8}" destId="{8583D0F4-1554-4F77-A60C-B9B0A882F163}" srcOrd="3" destOrd="0" presId="urn:microsoft.com/office/officeart/2005/8/layout/hierarchy2"/>
    <dgm:cxn modelId="{ECD60C8E-BBA0-4ABF-86E1-2AC2D17A5694}" type="presParOf" srcId="{8583D0F4-1554-4F77-A60C-B9B0A882F163}" destId="{5CCF7575-E76C-4274-96CA-76B0A01B8BF2}" srcOrd="0" destOrd="0" presId="urn:microsoft.com/office/officeart/2005/8/layout/hierarchy2"/>
    <dgm:cxn modelId="{10249405-46F2-46A6-BBBC-117CCD0676BE}" type="presParOf" srcId="{8583D0F4-1554-4F77-A60C-B9B0A882F163}" destId="{EC181032-8893-460B-9842-A0EDBA3D3419}" srcOrd="1" destOrd="0" presId="urn:microsoft.com/office/officeart/2005/8/layout/hierarchy2"/>
    <dgm:cxn modelId="{22FA7624-E83C-4EEB-94D0-CA7708273EEE}" type="presParOf" srcId="{43831DA5-C426-443B-AF94-B075255E9DB8}" destId="{5F11B917-DEF9-4C42-B1A3-E2AE88CA3AC1}" srcOrd="4" destOrd="0" presId="urn:microsoft.com/office/officeart/2005/8/layout/hierarchy2"/>
    <dgm:cxn modelId="{66C378EB-34DF-4C3E-9DEA-0742C13A38A3}" type="presParOf" srcId="{5F11B917-DEF9-4C42-B1A3-E2AE88CA3AC1}" destId="{AB417B95-7893-4EC8-A796-698C9484FF10}" srcOrd="0" destOrd="0" presId="urn:microsoft.com/office/officeart/2005/8/layout/hierarchy2"/>
    <dgm:cxn modelId="{B7D07198-6F19-479C-9058-996CE229EAFB}" type="presParOf" srcId="{43831DA5-C426-443B-AF94-B075255E9DB8}" destId="{9B98EE5A-5117-46A4-A4E6-843948E98FF8}" srcOrd="5" destOrd="0" presId="urn:microsoft.com/office/officeart/2005/8/layout/hierarchy2"/>
    <dgm:cxn modelId="{84077BDA-64D9-42C4-A6F8-9E920D902BF9}" type="presParOf" srcId="{9B98EE5A-5117-46A4-A4E6-843948E98FF8}" destId="{753C46A5-89DF-4099-9DAB-73E019B97C54}" srcOrd="0" destOrd="0" presId="urn:microsoft.com/office/officeart/2005/8/layout/hierarchy2"/>
    <dgm:cxn modelId="{D876D414-4257-451F-A110-E4ACE4F1964F}" type="presParOf" srcId="{9B98EE5A-5117-46A4-A4E6-843948E98FF8}" destId="{C6F548B4-53FF-4EB3-BDB3-334746AA4724}" srcOrd="1" destOrd="0" presId="urn:microsoft.com/office/officeart/2005/8/layout/hierarchy2"/>
    <dgm:cxn modelId="{68C0F930-78FE-4B50-B7C1-3AFA75B8292F}" type="presParOf" srcId="{69089578-35F6-4EBA-83C1-38E8FCD0118D}" destId="{806929F4-30CE-4606-A54C-81E6598712E2}" srcOrd="2" destOrd="0" presId="urn:microsoft.com/office/officeart/2005/8/layout/hierarchy2"/>
    <dgm:cxn modelId="{F28BFBCC-33FC-498B-93D9-5743A7454DB6}" type="presParOf" srcId="{806929F4-30CE-4606-A54C-81E6598712E2}" destId="{A859700E-6CFA-4AC1-B226-0F27D900925B}" srcOrd="0" destOrd="0" presId="urn:microsoft.com/office/officeart/2005/8/layout/hierarchy2"/>
    <dgm:cxn modelId="{5EDA9566-4F59-4FC7-AE56-3793D839E5FB}" type="presParOf" srcId="{69089578-35F6-4EBA-83C1-38E8FCD0118D}" destId="{0CC9DB3A-B8B7-4F1B-A708-E792CB53BC70}" srcOrd="3" destOrd="0" presId="urn:microsoft.com/office/officeart/2005/8/layout/hierarchy2"/>
    <dgm:cxn modelId="{8FD021EF-06AF-4148-BB0C-C9D75106B574}" type="presParOf" srcId="{0CC9DB3A-B8B7-4F1B-A708-E792CB53BC70}" destId="{AB7CE315-A47D-484E-AF74-16B54A879364}" srcOrd="0" destOrd="0" presId="urn:microsoft.com/office/officeart/2005/8/layout/hierarchy2"/>
    <dgm:cxn modelId="{EA5FA782-C47C-450E-A27C-EFCA89DE44F9}" type="presParOf" srcId="{0CC9DB3A-B8B7-4F1B-A708-E792CB53BC70}" destId="{14EB116E-C2BA-4423-890D-E50BE2A66037}" srcOrd="1" destOrd="0" presId="urn:microsoft.com/office/officeart/2005/8/layout/hierarchy2"/>
    <dgm:cxn modelId="{6DF0E44B-27DB-4505-ADE0-EF1382CFF97D}" type="presParOf" srcId="{14EB116E-C2BA-4423-890D-E50BE2A66037}" destId="{624F5E0E-144C-40C5-B6A9-809064F2A67D}" srcOrd="0" destOrd="0" presId="urn:microsoft.com/office/officeart/2005/8/layout/hierarchy2"/>
    <dgm:cxn modelId="{C5974D91-E25C-4E08-8D0F-CCD359C258DF}" type="presParOf" srcId="{624F5E0E-144C-40C5-B6A9-809064F2A67D}" destId="{6C3DD16C-B924-461A-BFB7-1FAF7FEA21EE}" srcOrd="0" destOrd="0" presId="urn:microsoft.com/office/officeart/2005/8/layout/hierarchy2"/>
    <dgm:cxn modelId="{E4DBF0D2-A75D-488D-B24F-F55FB3FCFA80}" type="presParOf" srcId="{14EB116E-C2BA-4423-890D-E50BE2A66037}" destId="{4438E630-190A-446B-A8EE-75A2D334DDAE}" srcOrd="1" destOrd="0" presId="urn:microsoft.com/office/officeart/2005/8/layout/hierarchy2"/>
    <dgm:cxn modelId="{439BCA76-C5ED-49C9-BFBD-5EA9C29B2E5A}" type="presParOf" srcId="{4438E630-190A-446B-A8EE-75A2D334DDAE}" destId="{209AC506-7A06-4C43-907C-539674530672}" srcOrd="0" destOrd="0" presId="urn:microsoft.com/office/officeart/2005/8/layout/hierarchy2"/>
    <dgm:cxn modelId="{67D813EC-29CC-4715-B5BF-5E8AB41F03FD}" type="presParOf" srcId="{4438E630-190A-446B-A8EE-75A2D334DDAE}" destId="{4F685A22-A439-470D-9B11-9440D504C88D}" srcOrd="1" destOrd="0" presId="urn:microsoft.com/office/officeart/2005/8/layout/hierarchy2"/>
    <dgm:cxn modelId="{0A54BF6D-9EC1-45B4-9F39-3B5A8BB11C65}" type="presParOf" srcId="{14EB116E-C2BA-4423-890D-E50BE2A66037}" destId="{BC6E53BC-3EB5-44A9-A6AF-787968648BA4}" srcOrd="2" destOrd="0" presId="urn:microsoft.com/office/officeart/2005/8/layout/hierarchy2"/>
    <dgm:cxn modelId="{2B406E2A-D500-4AC7-9040-C6E1229852DC}" type="presParOf" srcId="{BC6E53BC-3EB5-44A9-A6AF-787968648BA4}" destId="{98851BC1-B396-4747-B666-E8A22B3548E5}" srcOrd="0" destOrd="0" presId="urn:microsoft.com/office/officeart/2005/8/layout/hierarchy2"/>
    <dgm:cxn modelId="{8C03C62F-7971-453C-8F5D-B2952A6140D9}" type="presParOf" srcId="{14EB116E-C2BA-4423-890D-E50BE2A66037}" destId="{B8677350-4991-4944-9CC4-D3F509C81049}" srcOrd="3" destOrd="0" presId="urn:microsoft.com/office/officeart/2005/8/layout/hierarchy2"/>
    <dgm:cxn modelId="{E9AC4043-2C83-488E-BA5F-AFDC0165ADDB}" type="presParOf" srcId="{B8677350-4991-4944-9CC4-D3F509C81049}" destId="{C92CC2BD-95BA-4A46-A0BD-FCBDDAFCF77D}" srcOrd="0" destOrd="0" presId="urn:microsoft.com/office/officeart/2005/8/layout/hierarchy2"/>
    <dgm:cxn modelId="{72A25C8F-B736-4E22-B5FA-19F5D6189D21}" type="presParOf" srcId="{B8677350-4991-4944-9CC4-D3F509C81049}" destId="{F08F6781-3D0D-40D3-B421-49C80E83DD5A}" srcOrd="1" destOrd="0" presId="urn:microsoft.com/office/officeart/2005/8/layout/hierarchy2"/>
    <dgm:cxn modelId="{C8825FCA-A4BB-47C1-A470-EB0A6E179082}" type="presParOf" srcId="{14EB116E-C2BA-4423-890D-E50BE2A66037}" destId="{6552871A-9F2C-40C6-BB3A-1D6F227DF39D}" srcOrd="4" destOrd="0" presId="urn:microsoft.com/office/officeart/2005/8/layout/hierarchy2"/>
    <dgm:cxn modelId="{17F19CE4-9178-456D-BCE4-C23FCC1AA9D7}" type="presParOf" srcId="{6552871A-9F2C-40C6-BB3A-1D6F227DF39D}" destId="{43958A74-EC84-49C7-B13D-DA8EC7EAE9A4}" srcOrd="0" destOrd="0" presId="urn:microsoft.com/office/officeart/2005/8/layout/hierarchy2"/>
    <dgm:cxn modelId="{5C511DD6-5535-4287-98C6-31A9D89AFDF5}" type="presParOf" srcId="{14EB116E-C2BA-4423-890D-E50BE2A66037}" destId="{25DE460A-2A2A-494F-AC57-BE24727503CA}" srcOrd="5" destOrd="0" presId="urn:microsoft.com/office/officeart/2005/8/layout/hierarchy2"/>
    <dgm:cxn modelId="{20E41998-F296-4B13-935D-F64D9965653F}" type="presParOf" srcId="{25DE460A-2A2A-494F-AC57-BE24727503CA}" destId="{44220A00-6C43-4BC2-9B75-92EED113ADB5}" srcOrd="0" destOrd="0" presId="urn:microsoft.com/office/officeart/2005/8/layout/hierarchy2"/>
    <dgm:cxn modelId="{25BC0EDA-DC54-4E42-B7AB-FADAA2D962D7}" type="presParOf" srcId="{25DE460A-2A2A-494F-AC57-BE24727503CA}" destId="{949912F7-6727-433B-8764-5B73E6343F28}" srcOrd="1" destOrd="0" presId="urn:microsoft.com/office/officeart/2005/8/layout/hierarchy2"/>
    <dgm:cxn modelId="{AB06E7AF-15E6-489A-8975-A10342CC16EB}" type="presParOf" srcId="{69089578-35F6-4EBA-83C1-38E8FCD0118D}" destId="{DCFDD876-4638-494D-B622-8005193ED59B}" srcOrd="4" destOrd="0" presId="urn:microsoft.com/office/officeart/2005/8/layout/hierarchy2"/>
    <dgm:cxn modelId="{4834EF12-D240-4427-8A24-26AEC9FDDB62}" type="presParOf" srcId="{DCFDD876-4638-494D-B622-8005193ED59B}" destId="{BB183768-5AE9-439B-B6D9-993AB5521A28}" srcOrd="0" destOrd="0" presId="urn:microsoft.com/office/officeart/2005/8/layout/hierarchy2"/>
    <dgm:cxn modelId="{ADE5A9A0-5A97-4075-90A8-B72E96EDCF5A}" type="presParOf" srcId="{69089578-35F6-4EBA-83C1-38E8FCD0118D}" destId="{443C819B-8C5C-413D-88DD-EBC4DD77993E}" srcOrd="5" destOrd="0" presId="urn:microsoft.com/office/officeart/2005/8/layout/hierarchy2"/>
    <dgm:cxn modelId="{1C421BF6-21B9-489B-9E1F-65C09296609D}" type="presParOf" srcId="{443C819B-8C5C-413D-88DD-EBC4DD77993E}" destId="{0CA94541-B13B-4BCC-8ED0-E8459C0CD0E5}" srcOrd="0" destOrd="0" presId="urn:microsoft.com/office/officeart/2005/8/layout/hierarchy2"/>
    <dgm:cxn modelId="{FC9A9116-C8C5-48C6-AE3F-5F9EF786D7F0}" type="presParOf" srcId="{443C819B-8C5C-413D-88DD-EBC4DD77993E}" destId="{65F99AD5-273A-4E65-9876-6FAF64EB985E}" srcOrd="1" destOrd="0" presId="urn:microsoft.com/office/officeart/2005/8/layout/hierarchy2"/>
    <dgm:cxn modelId="{9C549CEB-F4A1-4DCB-A491-4FF5C6347D2D}" type="presParOf" srcId="{65F99AD5-273A-4E65-9876-6FAF64EB985E}" destId="{64C35001-29B9-4060-BC13-7C9FFE36CF79}" srcOrd="0" destOrd="0" presId="urn:microsoft.com/office/officeart/2005/8/layout/hierarchy2"/>
    <dgm:cxn modelId="{F97EA55A-6202-4F95-B814-11FFD44DBF81}" type="presParOf" srcId="{64C35001-29B9-4060-BC13-7C9FFE36CF79}" destId="{57ACF63F-781E-481B-A73E-0AE3C1E06B6C}" srcOrd="0" destOrd="0" presId="urn:microsoft.com/office/officeart/2005/8/layout/hierarchy2"/>
    <dgm:cxn modelId="{2147866A-23A7-40D3-81F3-06CE471B3F47}" type="presParOf" srcId="{65F99AD5-273A-4E65-9876-6FAF64EB985E}" destId="{64585AC7-ABF1-4C2F-88BF-D2DE678C62A9}" srcOrd="1" destOrd="0" presId="urn:microsoft.com/office/officeart/2005/8/layout/hierarchy2"/>
    <dgm:cxn modelId="{229D1A37-E9FC-458B-B05B-7B3C40FFEEA9}" type="presParOf" srcId="{64585AC7-ABF1-4C2F-88BF-D2DE678C62A9}" destId="{21AB9225-2FA2-46FF-BEB7-61CEFE61718C}" srcOrd="0" destOrd="0" presId="urn:microsoft.com/office/officeart/2005/8/layout/hierarchy2"/>
    <dgm:cxn modelId="{821FB7BC-FB1C-4D33-8EF9-51149D5F782A}"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bg-BG" dirty="0"/>
            <a:t>1. Опитай с едно изречение</a:t>
          </a: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bg-BG" dirty="0"/>
            <a:t>2. Упражнение на 6-те въпроса</a:t>
          </a: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custScaleX="118037" custLinFactNeighborX="13093" custLinFactNeighborY="57348">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custLinFactNeighborX="991" custLinFactNeighborY="75784">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custScaleX="117964" custScaleY="95758" custLinFactNeighborY="32754">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bg-BG" dirty="0"/>
            <a:t>Общо разбиране за радикализация</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bg-BG" dirty="0"/>
            <a:t>Връзка между радикализацията и конкретната тема</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bg-BG" dirty="0"/>
            <a:t>Разяснение на конкретната тема</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bg-BG" dirty="0"/>
            <a:t>Упражнения</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custLinFactNeighborX="866" custLinFactNeighborY="-8347">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bg-BG" sz="1600" b="1" dirty="0"/>
            <a:t>Естествен и автоматичен отговор</a:t>
          </a:r>
          <a:endParaRPr lang="en-US" sz="1600" b="1"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bg-BG" sz="1600" b="1" dirty="0"/>
            <a:t>Основна, но и вторична емоция</a:t>
          </a:r>
          <a:endParaRPr lang="en-US" sz="1600" b="1"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bg-BG" sz="1600" b="1" dirty="0"/>
            <a:t>Привличащ фактор</a:t>
          </a:r>
          <a:endParaRPr lang="en-US" sz="1600" b="1" dirty="0"/>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bg-BG" sz="1600" b="1" dirty="0"/>
            <a:t>Управлението на гнева е умение</a:t>
          </a:r>
          <a:endParaRPr lang="en-US" sz="1600" b="1" dirty="0"/>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bg-BG" sz="1600" b="1" dirty="0"/>
            <a:t>Непосредствен срещу хроничен</a:t>
          </a:r>
          <a:endParaRPr lang="en-US" sz="1600" b="1"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BACF1F92-7FC7-4E06-A1AC-FF1073B6777F}">
      <dgm:prSet phldrT="[Text]">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b="1" dirty="0"/>
        </a:p>
      </dgm:t>
    </dgm:pt>
    <dgm:pt modelId="{50AF31EE-6231-411D-A26F-DE9FA9359980}" type="parTrans" cxnId="{BB3CDA38-1D09-45D5-97DD-C748826A61F1}">
      <dgm:prSet/>
      <dgm:spPr/>
      <dgm:t>
        <a:bodyPr/>
        <a:lstStyle/>
        <a:p>
          <a:endParaRPr lang="en-US"/>
        </a:p>
      </dgm:t>
    </dgm:pt>
    <dgm:pt modelId="{DB316BB7-763F-47C6-B9E4-D90DE03DA1EA}" type="sibTrans" cxnId="{BB3CDA38-1D09-45D5-97DD-C748826A61F1}">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custLinFactNeighborY="4518"/>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1004" custRadScaleInc="9443">
        <dgm:presLayoutVars>
          <dgm:bulletEnabled val="1"/>
        </dgm:presLayoutVars>
      </dgm:prSet>
      <dgm:spPr/>
    </dgm:pt>
    <dgm:pt modelId="{54A0A1A9-0D79-410A-8963-AFC64FD7AD0E}" type="pres">
      <dgm:prSet presAssocID="{8A5C3110-336E-4AC7-AA73-39E669B26596}" presName="node" presStyleLbl="vennNode1" presStyleIdx="3" presStyleCnt="6" custScaleX="190711" custScaleY="107647" custRadScaleRad="125082" custRadScaleInc="-19411">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24563" custRadScaleInc="19132">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73054B29-3D60-42B8-8C3C-88DD5086A2C2}" type="presOf" srcId="{E3A2566B-C97D-4F4D-9441-DA0FC3A41632}" destId="{5700B36B-E52A-48C9-A9C6-3C6B25ADABA9}" srcOrd="0" destOrd="0" presId="urn:microsoft.com/office/officeart/2005/8/layout/radial3"/>
    <dgm:cxn modelId="{BB3CDA38-1D09-45D5-97DD-C748826A61F1}" srcId="{FA16CEED-C273-4D1F-A21C-008F591E7F67}" destId="{BACF1F92-7FC7-4E06-A1AC-FF1073B6777F}" srcOrd="1" destOrd="0" parTransId="{50AF31EE-6231-411D-A26F-DE9FA9359980}" sibTransId="{DB316BB7-763F-47C6-B9E4-D90DE03DA1EA}"/>
    <dgm:cxn modelId="{974A7739-37B0-4603-A5AB-698BCCFF443A}" type="presOf" srcId="{8A5C3110-336E-4AC7-AA73-39E669B26596}" destId="{54A0A1A9-0D79-410A-8963-AFC64FD7AD0E}"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C63A6B66-E023-4B99-B9E6-9391544DACB3}" type="presOf" srcId="{D6773533-644E-4D3B-B919-360FC1F4696A}" destId="{99B8D19E-CDAF-405F-9D33-C9CCA1FE28B8}" srcOrd="0" destOrd="0" presId="urn:microsoft.com/office/officeart/2005/8/layout/radial3"/>
    <dgm:cxn modelId="{4997E77F-37EA-4B09-80E1-364A81453451}" type="presOf" srcId="{7A5E5351-2EFA-4859-920A-D780581E864B}" destId="{2A92D750-9ADE-4258-94EC-074E4C45AA48}"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EF295E9A-0E5F-419D-9625-D6A4E5D08962}" type="presOf" srcId="{6224379F-43B8-4F2A-A9E7-55EBDF3D597C}" destId="{AF0B5D36-ACB3-4C4C-A226-384FC7F8BC10}" srcOrd="0" destOrd="0" presId="urn:microsoft.com/office/officeart/2005/8/layout/radial3"/>
    <dgm:cxn modelId="{F2E8ACA5-8622-45B8-B34D-2AA62A2859FD}" srcId="{FA16CEED-C273-4D1F-A21C-008F591E7F67}" destId="{CC8AAA5B-860C-4D61-AD8A-64BF61902E42}" srcOrd="2" destOrd="0" parTransId="{84343F1B-E04E-4994-9EFE-AA6D08992714}" sibTransId="{A92E694B-94C5-43FA-99CB-A9CED96D8174}"/>
    <dgm:cxn modelId="{A54E0DB2-62C1-4B34-9C32-EBB3E673617C}" type="presOf" srcId="{FA16CEED-C273-4D1F-A21C-008F591E7F67}" destId="{1C05C148-DEED-4696-99AB-322300E892B3}" srcOrd="0" destOrd="0" presId="urn:microsoft.com/office/officeart/2005/8/layout/radial3"/>
    <dgm:cxn modelId="{380EAEB5-64A7-412B-84E0-41D5E424F93A}" srcId="{D6773533-644E-4D3B-B919-360FC1F4696A}" destId="{8A5C3110-336E-4AC7-AA73-39E669B26596}" srcOrd="2" destOrd="0" parTransId="{965E6627-6BFF-4F16-A12A-87AC294D1E05}" sibTransId="{5696EF55-79B1-4073-8BD4-57BE45B4E803}"/>
    <dgm:cxn modelId="{6FCD85BB-CFF3-4BEB-8ECD-84D7425E4936}" type="presOf" srcId="{6F7A1A34-A9AE-4DCB-BAC5-E90640BB9FC5}" destId="{03BF36AC-E73E-4A5A-B7C3-CB6F4B28016B}" srcOrd="0" destOrd="0" presId="urn:microsoft.com/office/officeart/2005/8/layout/radial3"/>
    <dgm:cxn modelId="{01A87620-07FA-434E-BB11-0603FBA2A118}" type="presParOf" srcId="{1C05C148-DEED-4696-99AB-322300E892B3}" destId="{671F9C92-3D76-404A-83D0-FB2B400FBB16}" srcOrd="0" destOrd="0" presId="urn:microsoft.com/office/officeart/2005/8/layout/radial3"/>
    <dgm:cxn modelId="{716AE8B1-B86A-43C4-A446-9D831A14A32E}" type="presParOf" srcId="{671F9C92-3D76-404A-83D0-FB2B400FBB16}" destId="{99B8D19E-CDAF-405F-9D33-C9CCA1FE28B8}" srcOrd="0" destOrd="0" presId="urn:microsoft.com/office/officeart/2005/8/layout/radial3"/>
    <dgm:cxn modelId="{8CBDED64-B246-4B7E-95E7-5B43AD47A6AC}" type="presParOf" srcId="{671F9C92-3D76-404A-83D0-FB2B400FBB16}" destId="{AF0B5D36-ACB3-4C4C-A226-384FC7F8BC10}" srcOrd="1" destOrd="0" presId="urn:microsoft.com/office/officeart/2005/8/layout/radial3"/>
    <dgm:cxn modelId="{FDA20479-7D95-4DF2-95C5-DC1AC88E17BA}" type="presParOf" srcId="{671F9C92-3D76-404A-83D0-FB2B400FBB16}" destId="{2A92D750-9ADE-4258-94EC-074E4C45AA48}" srcOrd="2" destOrd="0" presId="urn:microsoft.com/office/officeart/2005/8/layout/radial3"/>
    <dgm:cxn modelId="{8223E23C-5D96-4699-ACD8-194EC3A87E10}" type="presParOf" srcId="{671F9C92-3D76-404A-83D0-FB2B400FBB16}" destId="{54A0A1A9-0D79-410A-8963-AFC64FD7AD0E}" srcOrd="3" destOrd="0" presId="urn:microsoft.com/office/officeart/2005/8/layout/radial3"/>
    <dgm:cxn modelId="{3BB6323B-F0F0-4DBC-A0D3-AC8B4796CC53}" type="presParOf" srcId="{671F9C92-3D76-404A-83D0-FB2B400FBB16}" destId="{5700B36B-E52A-48C9-A9C6-3C6B25ADABA9}" srcOrd="4" destOrd="0" presId="urn:microsoft.com/office/officeart/2005/8/layout/radial3"/>
    <dgm:cxn modelId="{F446DFFD-CBB8-48C2-AAF4-0745270292FA}"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bg-BG" sz="1600" dirty="0">
              <a:solidFill>
                <a:schemeClr val="tx1">
                  <a:lumMod val="75000"/>
                  <a:lumOff val="25000"/>
                </a:schemeClr>
              </a:solidFill>
            </a:rPr>
            <a:t>Практикуващи на първа линия</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bg-BG" sz="1600" dirty="0">
              <a:solidFill>
                <a:schemeClr val="tx1">
                  <a:lumMod val="75000"/>
                  <a:lumOff val="25000"/>
                </a:schemeClr>
              </a:solidFill>
            </a:rPr>
            <a:t>Концепция за радикализация</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bg-BG" sz="1600" dirty="0">
              <a:solidFill>
                <a:schemeClr val="tx1">
                  <a:lumMod val="75000"/>
                  <a:lumOff val="25000"/>
                </a:schemeClr>
              </a:solidFill>
            </a:rPr>
            <a:t>Упражнения и симулации</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bg-BG" dirty="0">
              <a:solidFill>
                <a:schemeClr val="tx1">
                  <a:lumMod val="75000"/>
                  <a:lumOff val="25000"/>
                </a:schemeClr>
              </a:solidFill>
            </a:rPr>
            <a:t>Познание</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bg-BG" dirty="0">
              <a:solidFill>
                <a:schemeClr val="tx1">
                  <a:lumMod val="75000"/>
                  <a:lumOff val="25000"/>
                </a:schemeClr>
              </a:solidFill>
            </a:rPr>
            <a:t>Практически умения</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bg-BG" dirty="0">
              <a:solidFill>
                <a:schemeClr val="tx1">
                  <a:lumMod val="75000"/>
                  <a:lumOff val="25000"/>
                </a:schemeClr>
              </a:solidFill>
            </a:rPr>
            <a:t>Разпознаване на признаци</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bg-BG" dirty="0">
              <a:solidFill>
                <a:schemeClr val="tx1">
                  <a:lumMod val="75000"/>
                  <a:lumOff val="25000"/>
                </a:schemeClr>
              </a:solidFill>
            </a:rPr>
            <a:t>Умения за управление на гнева</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custScaleY="100000" custLinFactNeighborY="-1893">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bg-BG" b="1" dirty="0"/>
            <a:t>Вътрешна идентичност</a:t>
          </a:r>
          <a:endParaRPr lang="en-GB" b="1"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bg-BG" b="1" dirty="0"/>
            <a:t>Външна идентичност</a:t>
          </a:r>
          <a:endParaRPr lang="en-GB" b="1"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custLinFactNeighborX="3680"/>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25AFAF05-FE56-450D-B213-B2CFC153C85E}" type="presOf" srcId="{A3A93CB9-F726-4FD5-A156-8A1C23B81563}" destId="{AFFFCFE8-D653-43E6-B601-08CBD8F01952}" srcOrd="1" destOrd="0" presId="urn:microsoft.com/office/officeart/2005/8/layout/venn1"/>
    <dgm:cxn modelId="{D12E290B-4A28-4B4A-9E08-2BE39BD4E6F8}" type="presOf" srcId="{A3A93CB9-F726-4FD5-A156-8A1C23B81563}" destId="{30D752B7-372C-480B-9860-730BE3ED62D7}" srcOrd="0" destOrd="0" presId="urn:microsoft.com/office/officeart/2005/8/layout/venn1"/>
    <dgm:cxn modelId="{199A0010-39B8-490F-B001-0904E6A3B826}" srcId="{1B001C79-3885-4A94-B5E3-4D6836C0E203}" destId="{925941C5-F819-443B-B5FA-64A1EEDD0C36}" srcOrd="0" destOrd="0" parTransId="{9C4E13C5-673F-4D3F-85E6-2F39A8AB2170}" sibTransId="{2A26F1AF-886E-43EA-AC5E-1ACB1F9B9729}"/>
    <dgm:cxn modelId="{9FD3402C-FA87-497F-A9FD-BF392C4F4025}"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01972D74-8B32-45AB-9E98-1D097441FAE0}" type="presOf" srcId="{925941C5-F819-443B-B5FA-64A1EEDD0C36}" destId="{E84B3A34-9B99-40BE-BF16-13442021F0DB}" srcOrd="0" destOrd="0" presId="urn:microsoft.com/office/officeart/2005/8/layout/venn1"/>
    <dgm:cxn modelId="{98C94B9C-B18F-4EDB-BB4D-12C9C50FFA65}" type="presOf" srcId="{925941C5-F819-443B-B5FA-64A1EEDD0C36}" destId="{C0294074-ABD1-4891-B4C6-AEF73E181EFE}" srcOrd="1" destOrd="0" presId="urn:microsoft.com/office/officeart/2005/8/layout/venn1"/>
    <dgm:cxn modelId="{6BDD46F4-C89B-4C66-A4FB-CA19C0F7ECA8}" type="presParOf" srcId="{6C70655E-4D24-48C0-87B8-35D407BDEF8F}" destId="{E84B3A34-9B99-40BE-BF16-13442021F0DB}" srcOrd="0" destOrd="0" presId="urn:microsoft.com/office/officeart/2005/8/layout/venn1"/>
    <dgm:cxn modelId="{44E2F2E9-DB92-460F-BA55-B3E38D312C81}" type="presParOf" srcId="{6C70655E-4D24-48C0-87B8-35D407BDEF8F}" destId="{C0294074-ABD1-4891-B4C6-AEF73E181EFE}" srcOrd="1" destOrd="0" presId="urn:microsoft.com/office/officeart/2005/8/layout/venn1"/>
    <dgm:cxn modelId="{0964738A-D2D6-44CA-ABAD-ADAF44E65D59}" type="presParOf" srcId="{6C70655E-4D24-48C0-87B8-35D407BDEF8F}" destId="{30D752B7-372C-480B-9860-730BE3ED62D7}" srcOrd="2" destOrd="0" presId="urn:microsoft.com/office/officeart/2005/8/layout/venn1"/>
    <dgm:cxn modelId="{4A56193C-C424-41B4-9243-C1978E17C35F}"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bg-BG" sz="1600" dirty="0">
              <a:solidFill>
                <a:schemeClr val="tx1">
                  <a:lumMod val="75000"/>
                  <a:lumOff val="25000"/>
                </a:schemeClr>
              </a:solidFill>
            </a:rPr>
            <a:t>Практикуващи на първа линия</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bg-BG" sz="1600" dirty="0">
              <a:solidFill>
                <a:schemeClr val="tx1">
                  <a:lumMod val="75000"/>
                  <a:lumOff val="25000"/>
                </a:schemeClr>
              </a:solidFill>
            </a:rPr>
            <a:t>Концепция за радикализация</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bg-BG" sz="1600" dirty="0">
              <a:solidFill>
                <a:schemeClr val="tx1">
                  <a:lumMod val="75000"/>
                  <a:lumOff val="25000"/>
                </a:schemeClr>
              </a:solidFill>
            </a:rPr>
            <a:t>Упражнения и симулации</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bg-BG" sz="1600" dirty="0">
              <a:solidFill>
                <a:schemeClr val="tx1">
                  <a:lumMod val="75000"/>
                  <a:lumOff val="25000"/>
                </a:schemeClr>
              </a:solidFill>
            </a:rPr>
            <a:t>Познание</a:t>
          </a:r>
          <a:endParaRPr lang="en-GB" sz="16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bg-BG" sz="1600" dirty="0">
              <a:solidFill>
                <a:schemeClr val="tx1">
                  <a:lumMod val="75000"/>
                  <a:lumOff val="25000"/>
                </a:schemeClr>
              </a:solidFill>
            </a:rPr>
            <a:t>Практически умения</a:t>
          </a:r>
          <a:endParaRPr lang="en-GB" sz="16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bg-BG" dirty="0">
              <a:solidFill>
                <a:schemeClr val="tx1">
                  <a:lumMod val="75000"/>
                  <a:lumOff val="25000"/>
                </a:schemeClr>
              </a:solidFill>
            </a:rPr>
            <a:t>Разпознаване на признаци</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C9E97A9-8B92-4108-8E6B-D8144FB79917}">
      <dgm:prSet phldrT="[Tekst]"/>
      <dgm:spPr/>
      <dgm:t>
        <a:bodyPr/>
        <a:lstStyle/>
        <a:p>
          <a:r>
            <a:rPr lang="bg-BG" dirty="0">
              <a:solidFill>
                <a:schemeClr val="tx1">
                  <a:lumMod val="75000"/>
                  <a:lumOff val="25000"/>
                </a:schemeClr>
              </a:solidFill>
            </a:rPr>
            <a:t>Справяне с </a:t>
          </a:r>
          <a:r>
            <a:rPr lang="bg-BG" dirty="0" err="1">
              <a:solidFill>
                <a:schemeClr val="tx1">
                  <a:lumMod val="75000"/>
                  <a:lumOff val="25000"/>
                </a:schemeClr>
              </a:solidFill>
            </a:rPr>
            <a:t>дисфункционални</a:t>
          </a:r>
          <a:r>
            <a:rPr lang="bg-BG" dirty="0">
              <a:solidFill>
                <a:schemeClr val="tx1">
                  <a:lumMod val="75000"/>
                  <a:lumOff val="25000"/>
                </a:schemeClr>
              </a:solidFill>
            </a:rPr>
            <a:t> наративи</a:t>
          </a:r>
          <a:endParaRPr lang="en-GB" dirty="0">
            <a:solidFill>
              <a:schemeClr val="tx1">
                <a:lumMod val="75000"/>
                <a:lumOff val="25000"/>
              </a:schemeClr>
            </a:solidFill>
          </a:endParaRPr>
        </a:p>
      </dgm:t>
    </dgm:pt>
    <dgm:pt modelId="{AE7F304D-C263-4B4A-9BB4-73489C376264}" type="parTrans" cxnId="{23A11C14-87D4-471A-AF22-2D3538067FA4}">
      <dgm:prSet/>
      <dgm:spPr/>
    </dgm:pt>
    <dgm:pt modelId="{F5E37B3A-DD71-4356-ABCF-8C7512F94FB1}" type="sibTrans" cxnId="{23A11C14-87D4-471A-AF22-2D3538067FA4}">
      <dgm:prSet/>
      <dgm:spPr/>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23A11C14-87D4-471A-AF22-2D3538067FA4}" srcId="{24EBDD27-769C-422A-921F-6A362873931C}" destId="{AC9E97A9-8B92-4108-8E6B-D8144FB79917}" srcOrd="1" destOrd="0" parTransId="{AE7F304D-C263-4B4A-9BB4-73489C376264}" sibTransId="{F5E37B3A-DD71-4356-ABCF-8C7512F94FB1}"/>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AED92359-A74E-4FAC-B47B-645D3334E6CE}" type="presOf" srcId="{AC9E97A9-8B92-4108-8E6B-D8144FB79917}" destId="{58607765-02B2-4957-A800-0D639B23EACD}" srcOrd="0" destOrd="1"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bg-BG" dirty="0">
              <a:solidFill>
                <a:schemeClr val="tx1">
                  <a:lumMod val="75000"/>
                  <a:lumOff val="25000"/>
                </a:schemeClr>
              </a:solidFill>
            </a:rPr>
            <a:t>Кой</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bg-BG" sz="1600" dirty="0">
              <a:solidFill>
                <a:schemeClr val="tx1">
                  <a:lumMod val="95000"/>
                  <a:lumOff val="5000"/>
                </a:schemeClr>
              </a:solidFill>
            </a:rPr>
            <a:t>Практикуващи на първа линия</a:t>
          </a:r>
          <a:endParaRPr lang="en-GB" sz="1600" dirty="0">
            <a:solidFill>
              <a:schemeClr val="tx1">
                <a:lumMod val="95000"/>
                <a:lumOff val="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bg-BG" dirty="0">
              <a:solidFill>
                <a:schemeClr val="tx1">
                  <a:lumMod val="75000"/>
                  <a:lumOff val="25000"/>
                </a:schemeClr>
              </a:solidFill>
            </a:rPr>
            <a:t>Какво</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bg-BG" sz="1600" dirty="0">
              <a:solidFill>
                <a:schemeClr val="tx1">
                  <a:lumMod val="95000"/>
                  <a:lumOff val="5000"/>
                </a:schemeClr>
              </a:solidFill>
            </a:rPr>
            <a:t>Концепция за радикализация</a:t>
          </a:r>
          <a:endParaRPr lang="en-GB" sz="1600" dirty="0">
            <a:solidFill>
              <a:schemeClr val="tx1">
                <a:lumMod val="95000"/>
                <a:lumOff val="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bg-BG" sz="1600" dirty="0">
              <a:solidFill>
                <a:schemeClr val="tx1">
                  <a:lumMod val="95000"/>
                  <a:lumOff val="5000"/>
                </a:schemeClr>
              </a:solidFill>
            </a:rPr>
            <a:t>Упражнения и симулации</a:t>
          </a:r>
          <a:endParaRPr lang="en-GB" sz="1600" dirty="0">
            <a:solidFill>
              <a:schemeClr val="tx1">
                <a:lumMod val="95000"/>
                <a:lumOff val="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bg-BG" dirty="0">
              <a:solidFill>
                <a:schemeClr val="tx1">
                  <a:lumMod val="75000"/>
                  <a:lumOff val="25000"/>
                </a:schemeClr>
              </a:solidFill>
            </a:rPr>
            <a:t>Как</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bg-BG" sz="1600" dirty="0">
              <a:solidFill>
                <a:schemeClr val="tx1">
                  <a:lumMod val="95000"/>
                  <a:lumOff val="5000"/>
                </a:schemeClr>
              </a:solidFill>
            </a:rPr>
            <a:t>Познание</a:t>
          </a:r>
          <a:endParaRPr lang="en-GB" sz="1600" dirty="0">
            <a:solidFill>
              <a:schemeClr val="tx1">
                <a:lumMod val="95000"/>
                <a:lumOff val="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bg-BG" sz="1600" dirty="0">
              <a:solidFill>
                <a:schemeClr val="tx1">
                  <a:lumMod val="95000"/>
                  <a:lumOff val="5000"/>
                </a:schemeClr>
              </a:solidFill>
            </a:rPr>
            <a:t>Практически умения</a:t>
          </a:r>
          <a:endParaRPr lang="en-GB" sz="1600" dirty="0">
            <a:solidFill>
              <a:schemeClr val="tx1">
                <a:lumMod val="95000"/>
                <a:lumOff val="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bg-BG" dirty="0">
              <a:solidFill>
                <a:schemeClr val="tx1">
                  <a:lumMod val="75000"/>
                  <a:lumOff val="25000"/>
                </a:schemeClr>
              </a:solidFill>
            </a:rPr>
            <a:t>Резултат</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bg-BG" dirty="0">
              <a:solidFill>
                <a:schemeClr val="tx1">
                  <a:lumMod val="95000"/>
                  <a:lumOff val="5000"/>
                </a:schemeClr>
              </a:solidFill>
            </a:rPr>
            <a:t>Разпознаване на признаци</a:t>
          </a:r>
          <a:endParaRPr lang="en-GB" dirty="0">
            <a:solidFill>
              <a:schemeClr val="tx1">
                <a:lumMod val="95000"/>
                <a:lumOff val="5000"/>
              </a:schemeClr>
            </a:solidFill>
          </a:endParaRPr>
        </a:p>
      </dgm:t>
    </dgm:pt>
    <dgm:pt modelId="{4DC2B445-65BE-41C1-8A0B-44BCD068B89D}" type="sibTrans" cxnId="{0CC227D6-88D3-49A7-8750-3C48E4D154D7}">
      <dgm:prSet/>
      <dgm:spPr/>
      <dgm:t>
        <a:bodyPr/>
        <a:lstStyle/>
        <a:p>
          <a:endParaRPr lang="en-GB"/>
        </a:p>
      </dgm:t>
    </dgm:pt>
    <dgm:pt modelId="{DF400E71-F62E-4429-9BA0-3C44367C473E}" type="parTrans" cxnId="{0CC227D6-88D3-49A7-8750-3C48E4D154D7}">
      <dgm:prSet/>
      <dgm:spPr/>
      <dgm:t>
        <a:bodyPr/>
        <a:lstStyle/>
        <a:p>
          <a:endParaRPr lang="en-GB"/>
        </a:p>
      </dgm:t>
    </dgm:pt>
    <dgm:pt modelId="{13631352-DD3F-4AEC-90D7-1B9867521332}">
      <dgm:prSet phldrT="[Tekst]"/>
      <dgm:spPr/>
      <dgm:t>
        <a:bodyPr/>
        <a:lstStyle/>
        <a:p>
          <a:r>
            <a:rPr lang="bg-BG" dirty="0">
              <a:solidFill>
                <a:schemeClr val="tx1">
                  <a:lumMod val="95000"/>
                  <a:lumOff val="5000"/>
                </a:schemeClr>
              </a:solidFill>
            </a:rPr>
            <a:t>Умения за водене на дебат</a:t>
          </a:r>
          <a:endParaRPr lang="en-GB" dirty="0">
            <a:solidFill>
              <a:schemeClr val="tx1">
                <a:lumMod val="95000"/>
                <a:lumOff val="5000"/>
              </a:schemeClr>
            </a:solidFill>
          </a:endParaRPr>
        </a:p>
      </dgm:t>
    </dgm:pt>
    <dgm:pt modelId="{3CED2891-02C5-4069-BBE4-C8E5FAA636A9}" type="sibTrans" cxnId="{7457D722-9A82-4267-82BF-5BFF8C5543C2}">
      <dgm:prSet/>
      <dgm:spPr/>
      <dgm:t>
        <a:bodyPr/>
        <a:lstStyle/>
        <a:p>
          <a:endParaRPr lang="bg-BG"/>
        </a:p>
      </dgm:t>
    </dgm:pt>
    <dgm:pt modelId="{D24234C5-206C-4BC9-A816-959CA5D4FA64}" type="parTrans" cxnId="{7457D722-9A82-4267-82BF-5BFF8C5543C2}">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custScaleY="100000">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7457D722-9A82-4267-82BF-5BFF8C5543C2}" srcId="{24EBDD27-769C-422A-921F-6A362873931C}" destId="{13631352-DD3F-4AEC-90D7-1B9867521332}" srcOrd="1" destOrd="0" parTransId="{D24234C5-206C-4BC9-A816-959CA5D4FA64}" sibTransId="{3CED2891-02C5-4069-BBE4-C8E5FAA636A9}"/>
    <dgm:cxn modelId="{2A3E6D28-FFD0-44E7-A745-75E8EE724937}" type="presOf" srcId="{B7E11FAA-F15B-454C-940F-78B4A6D1A097}" destId="{A5906B98-203F-4988-B407-B8E2FB5B95EE}" srcOrd="0"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2C53D2C5-841B-414F-85B3-C1D8A641E715}" type="presOf" srcId="{13631352-DD3F-4AEC-90D7-1B9867521332}" destId="{58607765-02B2-4957-A800-0D639B23EACD}"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66450"/>
          <a:ext cx="4508274"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293922"/>
          <a:ext cx="3155791"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11200">
            <a:lnSpc>
              <a:spcPct val="100000"/>
            </a:lnSpc>
            <a:spcBef>
              <a:spcPct val="0"/>
            </a:spcBef>
            <a:spcAft>
              <a:spcPts val="600"/>
            </a:spcAft>
            <a:buNone/>
          </a:pPr>
          <a:r>
            <a:rPr lang="bg-BG" sz="1600" kern="1200" dirty="0">
              <a:solidFill>
                <a:schemeClr val="bg1"/>
              </a:solidFill>
              <a:latin typeface="+mn-lt"/>
            </a:rPr>
            <a:t>1. Добър ментор/родител</a:t>
          </a:r>
        </a:p>
      </dsp:txBody>
      <dsp:txXfrm>
        <a:off x="259998" y="328507"/>
        <a:ext cx="3086621" cy="639310"/>
      </dsp:txXfrm>
    </dsp:sp>
    <dsp:sp modelId="{E6F02A8B-3A8D-4AC2-8A94-E2C59D34CB0E}">
      <dsp:nvSpPr>
        <dsp:cNvPr id="0" name=""/>
        <dsp:cNvSpPr/>
      </dsp:nvSpPr>
      <dsp:spPr>
        <a:xfrm>
          <a:off x="0" y="1467300"/>
          <a:ext cx="4508274"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8601" y="1363619"/>
          <a:ext cx="3155791"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11200">
            <a:lnSpc>
              <a:spcPct val="100000"/>
            </a:lnSpc>
            <a:spcBef>
              <a:spcPct val="0"/>
            </a:spcBef>
            <a:spcAft>
              <a:spcPts val="600"/>
            </a:spcAft>
            <a:buNone/>
          </a:pPr>
          <a:r>
            <a:rPr lang="bg-BG" sz="1600" kern="1200" dirty="0">
              <a:solidFill>
                <a:schemeClr val="bg1"/>
              </a:solidFill>
              <a:latin typeface="+mn-lt"/>
            </a:rPr>
            <a:t>2.</a:t>
          </a:r>
          <a:r>
            <a:rPr lang="bg-BG" sz="1600" kern="1200" dirty="0">
              <a:solidFill>
                <a:schemeClr val="bg1"/>
              </a:solidFill>
              <a:latin typeface="+mn-lt"/>
              <a:ea typeface="+mj-ea"/>
              <a:cs typeface="+mj-cs"/>
            </a:rPr>
            <a:t> Създайте свой собствен модел за подражание</a:t>
          </a:r>
          <a:r>
            <a:rPr lang="bg-BG" sz="1600" kern="1200" dirty="0">
              <a:solidFill>
                <a:schemeClr val="bg1"/>
              </a:solidFill>
              <a:latin typeface="+mn-lt"/>
            </a:rPr>
            <a:t> </a:t>
          </a:r>
        </a:p>
      </dsp:txBody>
      <dsp:txXfrm>
        <a:off x="263186" y="1398204"/>
        <a:ext cx="3086621"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7 тематични обучения</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Изграждане на личностен капацитет</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Коучинг и </a:t>
          </a:r>
          <a:r>
            <a:rPr lang="bg-BG" sz="1200" kern="1200" dirty="0" err="1"/>
            <a:t>родителство</a:t>
          </a:r>
          <a:endParaRPr lang="bg-BG" sz="12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Критично мислене</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Управление на гнева</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Изграждане на капацитет на общността</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Наративи и културно </a:t>
          </a:r>
          <a:r>
            <a:rPr lang="bg-BG" sz="1200" kern="1200" dirty="0" err="1"/>
            <a:t>осъзнание</a:t>
          </a:r>
          <a:endParaRPr lang="bg-BG" sz="12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Дебат и симулация</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Разрешаване на конфликти</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Реакция на държавата</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bg-BG" sz="1200" kern="1200" dirty="0"/>
            <a:t>Пропорционален отговор</a:t>
          </a:r>
        </a:p>
      </dsp:txBody>
      <dsp:txXfrm>
        <a:off x="4394026" y="4379417"/>
        <a:ext cx="1226360" cy="594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487973"/>
          <a:ext cx="3687417"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08306" y="457202"/>
          <a:ext cx="3043786"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711200">
            <a:lnSpc>
              <a:spcPct val="90000"/>
            </a:lnSpc>
            <a:spcBef>
              <a:spcPct val="0"/>
            </a:spcBef>
            <a:spcAft>
              <a:spcPct val="35000"/>
            </a:spcAft>
            <a:buNone/>
          </a:pPr>
          <a:r>
            <a:rPr lang="bg-BG" sz="1600" kern="1200" dirty="0"/>
            <a:t>1. Опитай с едно изречение</a:t>
          </a:r>
        </a:p>
      </dsp:txBody>
      <dsp:txXfrm>
        <a:off x="231363" y="480259"/>
        <a:ext cx="2997672" cy="426206"/>
      </dsp:txXfrm>
    </dsp:sp>
    <dsp:sp modelId="{E6F02A8B-3A8D-4AC2-8A94-E2C59D34CB0E}">
      <dsp:nvSpPr>
        <dsp:cNvPr id="0" name=""/>
        <dsp:cNvSpPr/>
      </dsp:nvSpPr>
      <dsp:spPr>
        <a:xfrm>
          <a:off x="0" y="1128220"/>
          <a:ext cx="3687417"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190" y="1066800"/>
          <a:ext cx="3041903" cy="45228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711200">
            <a:lnSpc>
              <a:spcPct val="90000"/>
            </a:lnSpc>
            <a:spcBef>
              <a:spcPct val="0"/>
            </a:spcBef>
            <a:spcAft>
              <a:spcPct val="35000"/>
            </a:spcAft>
            <a:buNone/>
          </a:pPr>
          <a:r>
            <a:rPr lang="bg-BG" sz="1600" kern="1200" dirty="0"/>
            <a:t>2. Упражнение на 6-те въпроса</a:t>
          </a:r>
        </a:p>
      </dsp:txBody>
      <dsp:txXfrm>
        <a:off x="206269" y="1088879"/>
        <a:ext cx="2997745" cy="408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07650" y="205891"/>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ClrTx/>
            <a:buSzTx/>
            <a:buFontTx/>
            <a:buNone/>
          </a:pPr>
          <a:r>
            <a:rPr lang="bg-BG" sz="1400" kern="1200" dirty="0"/>
            <a:t>Общо разбиране за радикализация</a:t>
          </a:r>
          <a:endParaRPr lang="en-GB" sz="1400" kern="1200" dirty="0"/>
        </a:p>
      </dsp:txBody>
      <dsp:txXfrm>
        <a:off x="407650" y="205891"/>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t>Връзка между радикализацията и конкретната тема</a:t>
          </a:r>
          <a:endParaRPr lang="en-GB" sz="1400" kern="1200" dirty="0"/>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lvl="0" indent="0" algn="l" defTabSz="622300">
            <a:lnSpc>
              <a:spcPct val="90000"/>
            </a:lnSpc>
            <a:spcBef>
              <a:spcPct val="0"/>
            </a:spcBef>
            <a:spcAft>
              <a:spcPct val="35000"/>
            </a:spcAft>
            <a:buNone/>
          </a:pPr>
          <a:r>
            <a:rPr lang="bg-BG" sz="1400" kern="1200" dirty="0"/>
            <a:t>Разяснение на конкретната тема</a:t>
          </a:r>
          <a:endParaRPr lang="en-GB" sz="14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35560" rIns="35560" bIns="3556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bg-BG" sz="1400" kern="1200" dirty="0"/>
            <a:t>Упражнения</a:t>
          </a:r>
          <a:endParaRPr lang="en-GB" sz="1400" kern="1200" dirty="0"/>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812367" y="1052728"/>
          <a:ext cx="2147664" cy="2147664"/>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126885" y="1367246"/>
        <a:ext cx="1518628" cy="1518628"/>
      </dsp:txXfrm>
    </dsp:sp>
    <dsp:sp modelId="{AF0B5D36-ACB3-4C4C-A226-384FC7F8BC10}">
      <dsp:nvSpPr>
        <dsp:cNvPr id="0" name=""/>
        <dsp:cNvSpPr/>
      </dsp:nvSpPr>
      <dsp:spPr>
        <a:xfrm>
          <a:off x="2928959" y="25202"/>
          <a:ext cx="1914481" cy="1155948"/>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b="1" kern="1200" dirty="0"/>
            <a:t>Естествен и автоматичен отговор</a:t>
          </a:r>
          <a:endParaRPr lang="en-US" sz="1600" b="1" kern="1200" dirty="0"/>
        </a:p>
      </dsp:txBody>
      <dsp:txXfrm>
        <a:off x="3209328" y="194487"/>
        <a:ext cx="1353743" cy="817378"/>
      </dsp:txXfrm>
    </dsp:sp>
    <dsp:sp modelId="{2A92D750-9ADE-4258-94EC-074E4C45AA48}">
      <dsp:nvSpPr>
        <dsp:cNvPr id="0" name=""/>
        <dsp:cNvSpPr/>
      </dsp:nvSpPr>
      <dsp:spPr>
        <a:xfrm>
          <a:off x="4724401" y="1066799"/>
          <a:ext cx="1914481" cy="1155948"/>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b="1" kern="1200" dirty="0"/>
            <a:t>Основна, но и вторична емоция</a:t>
          </a:r>
          <a:endParaRPr lang="en-US" sz="1600" b="1" kern="1200" dirty="0"/>
        </a:p>
      </dsp:txBody>
      <dsp:txXfrm>
        <a:off x="5004770" y="1236084"/>
        <a:ext cx="1353743" cy="817378"/>
      </dsp:txXfrm>
    </dsp:sp>
    <dsp:sp modelId="{54A0A1A9-0D79-410A-8963-AFC64FD7AD0E}">
      <dsp:nvSpPr>
        <dsp:cNvPr id="0" name=""/>
        <dsp:cNvSpPr/>
      </dsp:nvSpPr>
      <dsp:spPr>
        <a:xfrm>
          <a:off x="4200484" y="2546218"/>
          <a:ext cx="2047915" cy="1155948"/>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b="1" kern="1200" dirty="0"/>
            <a:t>Непосредствен срещу хроничен</a:t>
          </a:r>
          <a:endParaRPr lang="en-US" sz="1600" b="1" kern="1200" dirty="0"/>
        </a:p>
      </dsp:txBody>
      <dsp:txXfrm>
        <a:off x="4500394" y="2715503"/>
        <a:ext cx="1448095" cy="817378"/>
      </dsp:txXfrm>
    </dsp:sp>
    <dsp:sp modelId="{5700B36B-E52A-48C9-A9C6-3C6B25ADABA9}">
      <dsp:nvSpPr>
        <dsp:cNvPr id="0" name=""/>
        <dsp:cNvSpPr/>
      </dsp:nvSpPr>
      <dsp:spPr>
        <a:xfrm>
          <a:off x="1600201" y="2546220"/>
          <a:ext cx="1914481" cy="1155948"/>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b="1" kern="1200" dirty="0"/>
            <a:t>Привличащ фактор</a:t>
          </a:r>
          <a:endParaRPr lang="en-US" sz="1600" b="1" kern="1200" dirty="0"/>
        </a:p>
      </dsp:txBody>
      <dsp:txXfrm>
        <a:off x="1880570" y="2715505"/>
        <a:ext cx="1353743" cy="817378"/>
      </dsp:txXfrm>
    </dsp:sp>
    <dsp:sp modelId="{03BF36AC-E73E-4A5A-B7C3-CB6F4B28016B}">
      <dsp:nvSpPr>
        <dsp:cNvPr id="0" name=""/>
        <dsp:cNvSpPr/>
      </dsp:nvSpPr>
      <dsp:spPr>
        <a:xfrm>
          <a:off x="1066798" y="1128147"/>
          <a:ext cx="1914481" cy="1155948"/>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g-BG" sz="1600" b="1" kern="1200" dirty="0"/>
            <a:t>Управлението на гнева е умение</a:t>
          </a:r>
          <a:endParaRPr lang="en-US" sz="1600" b="1" kern="1200" dirty="0"/>
        </a:p>
      </dsp:txBody>
      <dsp:txXfrm>
        <a:off x="1347167" y="1297432"/>
        <a:ext cx="1353743" cy="817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Практикуващи на първа линия</a:t>
          </a:r>
          <a:endParaRPr lang="en-GB" sz="16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Концепция за радикализация</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Упражнения и симулации</a:t>
          </a:r>
          <a:endParaRPr lang="en-GB" sz="16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Познание</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Практически умения</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Разпознаване на признаци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Умения за управление на гнева</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bg-BG" sz="1900" b="1" kern="1200" dirty="0"/>
            <a:t>Вътрешна идентичност</a:t>
          </a:r>
          <a:endParaRPr lang="en-GB" sz="1900" b="1" kern="1200" dirty="0"/>
        </a:p>
      </dsp:txBody>
      <dsp:txXfrm>
        <a:off x="418040" y="528871"/>
        <a:ext cx="1337728" cy="1772938"/>
      </dsp:txXfrm>
    </dsp:sp>
    <dsp:sp modelId="{30D752B7-372C-480B-9860-730BE3ED62D7}">
      <dsp:nvSpPr>
        <dsp:cNvPr id="0" name=""/>
        <dsp:cNvSpPr/>
      </dsp:nvSpPr>
      <dsp:spPr>
        <a:xfrm>
          <a:off x="1851600"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bg-BG" sz="1900" b="1" kern="1200" dirty="0"/>
            <a:t>Външна идентичност</a:t>
          </a:r>
          <a:endParaRPr lang="en-GB" sz="1900" b="1" kern="1200" dirty="0"/>
        </a:p>
      </dsp:txBody>
      <dsp:txXfrm>
        <a:off x="2510013" y="528871"/>
        <a:ext cx="1337728" cy="1772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843216"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05383" y="0"/>
        <a:ext cx="29216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843216"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05383" y="852287"/>
        <a:ext cx="29216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843216"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05383" y="1704575"/>
        <a:ext cx="29216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843216"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05383" y="2556863"/>
        <a:ext cx="2921608" cy="852287"/>
      </dsp:txXfrm>
    </dsp:sp>
    <dsp:sp modelId="{A5906B98-203F-4988-B407-B8E2FB5B95EE}">
      <dsp:nvSpPr>
        <dsp:cNvPr id="0" name=""/>
        <dsp:cNvSpPr/>
      </dsp:nvSpPr>
      <dsp:spPr>
        <a:xfrm>
          <a:off x="4926991" y="0"/>
          <a:ext cx="29216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Практикуващи на първа линия</a:t>
          </a:r>
          <a:endParaRPr lang="en-GB" sz="1600" kern="1200" dirty="0">
            <a:solidFill>
              <a:schemeClr val="tx1">
                <a:lumMod val="75000"/>
                <a:lumOff val="25000"/>
              </a:schemeClr>
            </a:solidFill>
          </a:endParaRPr>
        </a:p>
      </dsp:txBody>
      <dsp:txXfrm>
        <a:off x="4926991" y="0"/>
        <a:ext cx="2921608" cy="852287"/>
      </dsp:txXfrm>
    </dsp:sp>
    <dsp:sp modelId="{ED256798-062E-4140-9838-778B40B4133B}">
      <dsp:nvSpPr>
        <dsp:cNvPr id="0" name=""/>
        <dsp:cNvSpPr/>
      </dsp:nvSpPr>
      <dsp:spPr>
        <a:xfrm>
          <a:off x="4926991" y="852287"/>
          <a:ext cx="29216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Концепция за радикализация</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Упражнения и симулации</a:t>
          </a:r>
          <a:endParaRPr lang="en-GB" sz="1600" kern="1200" dirty="0">
            <a:solidFill>
              <a:schemeClr val="tx1">
                <a:lumMod val="75000"/>
                <a:lumOff val="25000"/>
              </a:schemeClr>
            </a:solidFill>
          </a:endParaRPr>
        </a:p>
      </dsp:txBody>
      <dsp:txXfrm>
        <a:off x="4926991" y="852287"/>
        <a:ext cx="2921608" cy="852287"/>
      </dsp:txXfrm>
    </dsp:sp>
    <dsp:sp modelId="{72233991-9FDD-466B-8563-82B17F89AC0F}">
      <dsp:nvSpPr>
        <dsp:cNvPr id="0" name=""/>
        <dsp:cNvSpPr/>
      </dsp:nvSpPr>
      <dsp:spPr>
        <a:xfrm>
          <a:off x="4926991" y="1699922"/>
          <a:ext cx="29216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Познание</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Практически умения</a:t>
          </a:r>
          <a:endParaRPr lang="en-GB" sz="1600" kern="1200" dirty="0">
            <a:solidFill>
              <a:schemeClr val="tx1">
                <a:lumMod val="75000"/>
                <a:lumOff val="25000"/>
              </a:schemeClr>
            </a:solidFill>
          </a:endParaRPr>
        </a:p>
      </dsp:txBody>
      <dsp:txXfrm>
        <a:off x="4926991" y="1699922"/>
        <a:ext cx="2921608" cy="852287"/>
      </dsp:txXfrm>
    </dsp:sp>
    <dsp:sp modelId="{58607765-02B2-4957-A800-0D639B23EACD}">
      <dsp:nvSpPr>
        <dsp:cNvPr id="0" name=""/>
        <dsp:cNvSpPr/>
      </dsp:nvSpPr>
      <dsp:spPr>
        <a:xfrm>
          <a:off x="4926991" y="2556863"/>
          <a:ext cx="29216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Разпознаване на признаци</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75000"/>
                  <a:lumOff val="25000"/>
                </a:schemeClr>
              </a:solidFill>
            </a:rPr>
            <a:t>Справяне с </a:t>
          </a:r>
          <a:r>
            <a:rPr lang="bg-BG" sz="1600" kern="1200" dirty="0" err="1">
              <a:solidFill>
                <a:schemeClr val="tx1">
                  <a:lumMod val="75000"/>
                  <a:lumOff val="25000"/>
                </a:schemeClr>
              </a:solidFill>
            </a:rPr>
            <a:t>дисфункционални</a:t>
          </a:r>
          <a:r>
            <a:rPr lang="bg-BG" sz="1600" kern="1200" dirty="0">
              <a:solidFill>
                <a:schemeClr val="tx1">
                  <a:lumMod val="75000"/>
                  <a:lumOff val="25000"/>
                </a:schemeClr>
              </a:solidFill>
            </a:rPr>
            <a:t> наративи</a:t>
          </a:r>
          <a:endParaRPr lang="en-GB" sz="1600" kern="1200" dirty="0">
            <a:solidFill>
              <a:schemeClr val="tx1">
                <a:lumMod val="75000"/>
                <a:lumOff val="25000"/>
              </a:schemeClr>
            </a:solidFill>
          </a:endParaRPr>
        </a:p>
      </dsp:txBody>
      <dsp:txXfrm>
        <a:off x="4926991" y="2556863"/>
        <a:ext cx="2921608" cy="852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Кой</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Какво</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Как</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bg-BG" sz="3900" kern="1200" dirty="0">
              <a:solidFill>
                <a:schemeClr val="tx1">
                  <a:lumMod val="75000"/>
                  <a:lumOff val="25000"/>
                </a:schemeClr>
              </a:solidFill>
            </a:rPr>
            <a:t>Резултат</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Практикуващи на първа линия</a:t>
          </a:r>
          <a:endParaRPr lang="en-GB" sz="1600" kern="1200" dirty="0">
            <a:solidFill>
              <a:schemeClr val="tx1">
                <a:lumMod val="95000"/>
                <a:lumOff val="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Концепция за радикализация</a:t>
          </a:r>
          <a:endParaRPr lang="en-GB" sz="1600" kern="1200" dirty="0">
            <a:solidFill>
              <a:schemeClr val="tx1">
                <a:lumMod val="95000"/>
                <a:lumOff val="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Упражнения и симулации</a:t>
          </a:r>
          <a:endParaRPr lang="en-GB" sz="1600" kern="1200" dirty="0">
            <a:solidFill>
              <a:schemeClr val="tx1">
                <a:lumMod val="95000"/>
                <a:lumOff val="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Познание</a:t>
          </a:r>
          <a:endParaRPr lang="en-GB" sz="1600" kern="1200" dirty="0">
            <a:solidFill>
              <a:schemeClr val="tx1">
                <a:lumMod val="95000"/>
                <a:lumOff val="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Практически умения</a:t>
          </a:r>
          <a:endParaRPr lang="en-GB" sz="1600" kern="1200" dirty="0">
            <a:solidFill>
              <a:schemeClr val="tx1">
                <a:lumMod val="95000"/>
                <a:lumOff val="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Разпознаване на признаци</a:t>
          </a:r>
          <a:endParaRPr lang="en-GB" sz="1600" kern="1200" dirty="0">
            <a:solidFill>
              <a:schemeClr val="tx1">
                <a:lumMod val="95000"/>
                <a:lumOff val="5000"/>
              </a:schemeClr>
            </a:solidFill>
          </a:endParaRPr>
        </a:p>
        <a:p>
          <a:pPr marL="171450" lvl="1" indent="-171450" algn="l" defTabSz="711200">
            <a:lnSpc>
              <a:spcPct val="90000"/>
            </a:lnSpc>
            <a:spcBef>
              <a:spcPct val="0"/>
            </a:spcBef>
            <a:spcAft>
              <a:spcPct val="15000"/>
            </a:spcAft>
            <a:buChar char="•"/>
          </a:pPr>
          <a:r>
            <a:rPr lang="bg-BG" sz="1600" kern="1200" dirty="0">
              <a:solidFill>
                <a:schemeClr val="tx1">
                  <a:lumMod val="95000"/>
                  <a:lumOff val="5000"/>
                </a:schemeClr>
              </a:solidFill>
            </a:rPr>
            <a:t>Умения за водене на дебат</a:t>
          </a:r>
          <a:endParaRPr lang="en-GB" sz="1600" kern="1200" dirty="0">
            <a:solidFill>
              <a:schemeClr val="tx1">
                <a:lumMod val="95000"/>
                <a:lumOff val="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9/28/2021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edium.com/@robertocarlosgarcia/men-dont-cry-on-toxic-masculinity-6e7917c8a44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bg-BG" sz="1200" b="1" i="0" u="none" strike="noStrike" baseline="0" noProof="0" dirty="0">
                <a:latin typeface="+mn-lt"/>
              </a:rPr>
              <a:t>Инструкции/бележки (заглавен слайд)</a:t>
            </a:r>
          </a:p>
          <a:p>
            <a:pPr algn="l"/>
            <a:endParaRPr lang="bg-BG" sz="1200" noProof="0" dirty="0"/>
          </a:p>
          <a:p>
            <a:pPr algn="just"/>
            <a:r>
              <a:rPr lang="bg-BG" sz="1200" noProof="0" dirty="0"/>
              <a:t>@Обучаващ: Приветствайте участниците в Ден #2 от Обучението за </a:t>
            </a:r>
            <a:r>
              <a:rPr lang="bg-BG" sz="1200" noProof="0" dirty="0" err="1"/>
              <a:t>обучители</a:t>
            </a:r>
            <a:r>
              <a:rPr lang="bg-BG" sz="1200" noProof="0" dirty="0"/>
              <a:t>. </a:t>
            </a:r>
            <a:r>
              <a:rPr lang="bg-BG" sz="1200" noProof="0" dirty="0">
                <a:latin typeface="+mn-lt"/>
              </a:rPr>
              <a:t>Проверете дали присъствения списък за деня е разписан от всички присъстващи.</a:t>
            </a:r>
          </a:p>
          <a:p>
            <a:pPr algn="just"/>
            <a:r>
              <a:rPr lang="bg-BG" sz="1200" noProof="0" dirty="0">
                <a:latin typeface="+mn-lt"/>
              </a:rPr>
              <a:t>---</a:t>
            </a:r>
            <a:endParaRPr lang="bg-BG" sz="1200"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t>@Обучаващ: </a:t>
            </a:r>
            <a:r>
              <a:rPr lang="bg-BG" sz="1200" b="0" i="0" u="none" strike="noStrike" baseline="0" noProof="0" dirty="0">
                <a:latin typeface="+mn-lt"/>
              </a:rPr>
              <a:t>Запознайте се с </a:t>
            </a:r>
            <a:r>
              <a:rPr lang="bg-BG" sz="1200" noProof="0" dirty="0">
                <a:latin typeface="+mn-lt"/>
              </a:rPr>
              <a:t>Ръководството за </a:t>
            </a:r>
            <a:r>
              <a:rPr lang="bg-BG" sz="1200" noProof="0" dirty="0" err="1">
                <a:latin typeface="+mn-lt"/>
              </a:rPr>
              <a:t>обучители</a:t>
            </a:r>
            <a:r>
              <a:rPr lang="bg-BG" sz="1200" noProof="0" dirty="0">
                <a:latin typeface="+mn-lt"/>
              </a:rPr>
              <a:t> към тридневен курс „Обучение за </a:t>
            </a:r>
            <a:r>
              <a:rPr lang="bg-BG" sz="1200" noProof="0" dirty="0" err="1">
                <a:latin typeface="+mn-lt"/>
              </a:rPr>
              <a:t>обучители</a:t>
            </a:r>
            <a:r>
              <a:rPr lang="bg-BG" sz="1200" noProof="0" dirty="0">
                <a:latin typeface="+mn-lt"/>
              </a:rPr>
              <a:t>“ (</a:t>
            </a:r>
            <a:r>
              <a:rPr lang="bg-BG" sz="1200" noProof="0" dirty="0">
                <a:effectLst/>
                <a:latin typeface="+mn-lt"/>
                <a:ea typeface="Calibri" panose="020F0502020204030204" pitchFamily="34" charset="0"/>
              </a:rPr>
              <a:t>„Превенция на младежката радикализация“</a:t>
            </a:r>
            <a:r>
              <a:rPr lang="bg-BG" sz="1200"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u="none"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u="none" noProof="0" dirty="0">
                <a:latin typeface="+mn-lt"/>
              </a:rPr>
              <a:t>За </a:t>
            </a:r>
            <a:r>
              <a:rPr lang="bg-BG" sz="1200" b="1" u="none" noProof="0" dirty="0">
                <a:latin typeface="+mn-lt"/>
              </a:rPr>
              <a:t>провеждане</a:t>
            </a:r>
            <a:r>
              <a:rPr lang="bg-BG" sz="1200" b="1" u="none" baseline="0" noProof="0" dirty="0">
                <a:latin typeface="+mn-lt"/>
              </a:rPr>
              <a:t> на Ден #2</a:t>
            </a:r>
            <a:r>
              <a:rPr lang="bg-BG" sz="1200" u="none" baseline="0" noProof="0" dirty="0">
                <a:latin typeface="+mn-lt"/>
              </a:rPr>
              <a:t> от обучението са необходими:</a:t>
            </a:r>
            <a:endParaRPr lang="bg-BG" sz="1200" u="none"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t>Присъствен списък</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Лаптоп или настолен компютър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(Видео)проектор</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Химикали и бяла хартия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t>Флипчарт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Маркери, карти, ножици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Смартфони (за достъп до платформата</a:t>
            </a:r>
            <a:r>
              <a:rPr lang="bg-BG" sz="1200" kern="1200" baseline="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Pauliseverywhere</a:t>
            </a:r>
            <a:r>
              <a:rPr lang="bg-BG" sz="1200" kern="1200" noProof="0" dirty="0">
                <a:solidFill>
                  <a:schemeClr val="tx1"/>
                </a:solidFill>
                <a:effectLst/>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Достъп до Интернет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Предварително подготвени помощни</a:t>
            </a:r>
            <a:r>
              <a:rPr lang="bg-BG" sz="1200" kern="1200" baseline="0" noProof="0" dirty="0">
                <a:solidFill>
                  <a:schemeClr val="tx1"/>
                </a:solidFill>
                <a:effectLst/>
                <a:latin typeface="+mn-lt"/>
                <a:ea typeface="+mn-ea"/>
                <a:cs typeface="+mn-cs"/>
              </a:rPr>
              <a:t> м</a:t>
            </a:r>
            <a:r>
              <a:rPr lang="bg-BG" sz="1200" kern="1200" noProof="0" dirty="0">
                <a:solidFill>
                  <a:schemeClr val="tx1"/>
                </a:solidFill>
                <a:effectLst/>
                <a:latin typeface="+mn-lt"/>
                <a:ea typeface="+mn-ea"/>
                <a:cs typeface="+mn-cs"/>
              </a:rPr>
              <a:t>атериали за раздаване</a:t>
            </a:r>
            <a:r>
              <a:rPr lang="bg-BG" sz="1200" kern="1200" baseline="0" noProof="0" dirty="0">
                <a:solidFill>
                  <a:schemeClr val="tx1"/>
                </a:solidFill>
                <a:effectLst/>
                <a:latin typeface="+mn-lt"/>
                <a:ea typeface="+mn-ea"/>
                <a:cs typeface="+mn-cs"/>
              </a:rPr>
              <a:t> на участниците</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u="none" kern="1200" baseline="0" noProof="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u="none" noProof="0" dirty="0">
                <a:latin typeface="+mn-lt"/>
              </a:rPr>
              <a:t>Предложение за </a:t>
            </a:r>
            <a:r>
              <a:rPr lang="bg-BG" sz="1200" b="1" u="none" noProof="0" dirty="0">
                <a:latin typeface="+mn-lt"/>
              </a:rPr>
              <a:t>програма на Ден #2</a:t>
            </a:r>
            <a:r>
              <a:rPr lang="bg-BG" sz="1200" u="none" noProof="0" dirty="0">
                <a:latin typeface="+mn-lt"/>
              </a:rPr>
              <a:t> </a:t>
            </a:r>
            <a:r>
              <a:rPr lang="bg-BG" sz="1200" u="none" noProof="0" dirty="0"/>
              <a:t>(възможни са вариации в зависимост от избора на упражнения):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Посрещане, кафе, чай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Представяне [45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Обяснение за радикализацията [45 мин. В зависимост от първоначалните познания на участниците по темата, времето за обяснение може да се съкрати или удължи.]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Почивка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Връзка между гняв и радикализация [25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управление на гнева [60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Обяд [60 мин. По възможност да се отдели време за обмяна на опит и създаване на контакти.]</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Връзка между наративите и радикализацията [30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наративи [45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Почивка [15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Упражнение/я за наративи [45 мин.]</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effectLst/>
                <a:latin typeface="+mn-lt"/>
                <a:ea typeface="+mn-ea"/>
                <a:cs typeface="+mn-cs"/>
              </a:rPr>
              <a:t>Обратна връзка и заключение [15 мин.]</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sz="1200" kern="1200" noProof="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Arial" panose="020B0604020202020204" pitchFamily="34" charset="0"/>
              </a:rPr>
              <a:t>Обикновено е необходимо повече време от предвиденото, поради въпроси и интеракции</a:t>
            </a:r>
            <a:r>
              <a:rPr lang="bg-BG" sz="1200" baseline="0" noProof="0" dirty="0">
                <a:effectLst/>
                <a:latin typeface="+mn-lt"/>
                <a:ea typeface="Calibri" panose="020F0502020204030204" pitchFamily="34" charset="0"/>
                <a:cs typeface="Arial" panose="020B0604020202020204" pitchFamily="34" charset="0"/>
              </a:rPr>
              <a:t> с и между участниците: опитът показва, че са необходими около </a:t>
            </a:r>
            <a:r>
              <a:rPr lang="bg-BG" sz="1200" noProof="0" dirty="0">
                <a:effectLst/>
                <a:latin typeface="+mn-lt"/>
                <a:ea typeface="Calibri" panose="020F0502020204030204" pitchFamily="34" charset="0"/>
                <a:cs typeface="Arial" panose="020B0604020202020204" pitchFamily="34" charset="0"/>
              </a:rPr>
              <a:t>7 часа общо. В зависимост от броя на участниците и тяхното първоначално</a:t>
            </a:r>
            <a:r>
              <a:rPr lang="bg-BG" sz="1200" baseline="0" noProof="0" dirty="0">
                <a:effectLst/>
                <a:latin typeface="+mn-lt"/>
                <a:ea typeface="Calibri" panose="020F0502020204030204" pitchFamily="34" charset="0"/>
                <a:cs typeface="Arial" panose="020B0604020202020204" pitchFamily="34" charset="0"/>
              </a:rPr>
              <a:t> </a:t>
            </a:r>
            <a:r>
              <a:rPr lang="bg-BG" sz="1200" noProof="0" dirty="0">
                <a:effectLst/>
                <a:latin typeface="+mn-lt"/>
                <a:ea typeface="Calibri" panose="020F0502020204030204" pitchFamily="34" charset="0"/>
                <a:cs typeface="Arial" panose="020B0604020202020204" pitchFamily="34" charset="0"/>
              </a:rPr>
              <a:t>ниво на познания,</a:t>
            </a:r>
            <a:r>
              <a:rPr lang="bg-BG" sz="1200" baseline="0" noProof="0" dirty="0">
                <a:effectLst/>
                <a:latin typeface="+mn-lt"/>
                <a:ea typeface="Calibri" panose="020F0502020204030204" pitchFamily="34" charset="0"/>
                <a:cs typeface="Arial" panose="020B0604020202020204" pitchFamily="34" charset="0"/>
              </a:rPr>
              <a:t> </a:t>
            </a:r>
            <a:r>
              <a:rPr lang="bg-BG" sz="1200" noProof="0" dirty="0">
                <a:effectLst/>
                <a:latin typeface="+mn-lt"/>
                <a:ea typeface="Calibri" panose="020F0502020204030204" pitchFamily="34" charset="0"/>
                <a:cs typeface="Arial" panose="020B0604020202020204" pitchFamily="34" charset="0"/>
              </a:rPr>
              <a:t>дискусиите по време на обучението за </a:t>
            </a:r>
            <a:r>
              <a:rPr lang="bg-BG" sz="1200" noProof="0" dirty="0" err="1">
                <a:effectLst/>
                <a:latin typeface="+mn-lt"/>
                <a:ea typeface="Calibri" panose="020F0502020204030204" pitchFamily="34" charset="0"/>
                <a:cs typeface="Arial" panose="020B0604020202020204" pitchFamily="34" charset="0"/>
              </a:rPr>
              <a:t>обучители</a:t>
            </a:r>
            <a:r>
              <a:rPr lang="bg-BG" sz="1200" noProof="0" dirty="0">
                <a:effectLst/>
                <a:latin typeface="+mn-lt"/>
                <a:ea typeface="Calibri" panose="020F0502020204030204" pitchFamily="34" charset="0"/>
                <a:cs typeface="Arial" panose="020B0604020202020204" pitchFamily="34" charset="0"/>
              </a:rPr>
              <a:t> и броя и вида на упражнения, времето за провеждане на Ден #2 може да варира.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200" noProof="0" dirty="0">
                <a:effectLst/>
                <a:latin typeface="+mn-lt"/>
                <a:ea typeface="Calibri" panose="020F0502020204030204" pitchFamily="34" charset="0"/>
                <a:cs typeface="Arial" panose="020B0604020202020204" pitchFamily="34" charset="0"/>
              </a:rPr>
              <a:t>Препоръчва се дневните занятия да започнат в 9:00 и да се цели приключване до 16:30.</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bg-BG" sz="1200" kern="1200" noProof="0" dirty="0">
                <a:solidFill>
                  <a:schemeClr val="tx1"/>
                </a:solidFill>
                <a:effectLst/>
                <a:latin typeface="+mn-lt"/>
                <a:ea typeface="+mn-ea"/>
                <a:cs typeface="+mn-cs"/>
              </a:rPr>
              <a:t>Времето за </a:t>
            </a:r>
            <a:r>
              <a:rPr lang="bg-BG" sz="1200" noProof="0" dirty="0">
                <a:effectLst/>
                <a:latin typeface="+mn-lt"/>
                <a:ea typeface="Calibri" panose="020F0502020204030204" pitchFamily="34" charset="0"/>
                <a:cs typeface="Times New Roman" panose="02020603050405020304" pitchFamily="18" charset="0"/>
              </a:rPr>
              <a:t>изпълнение на програмата, предвидена за </a:t>
            </a:r>
            <a:r>
              <a:rPr lang="bg-BG" sz="1200" noProof="0" dirty="0">
                <a:effectLst/>
                <a:latin typeface="+mn-lt"/>
                <a:ea typeface="Calibri" panose="020F0502020204030204" pitchFamily="34" charset="0"/>
                <a:cs typeface="Arial" panose="020B0604020202020204" pitchFamily="34" charset="0"/>
              </a:rPr>
              <a:t>Ден #2</a:t>
            </a:r>
            <a:r>
              <a:rPr lang="bg-BG" sz="1200" noProof="0" dirty="0">
                <a:effectLst/>
                <a:latin typeface="+mn-lt"/>
                <a:ea typeface="Calibri" panose="020F0502020204030204" pitchFamily="34" charset="0"/>
                <a:cs typeface="Times New Roman" panose="02020603050405020304" pitchFamily="18" charset="0"/>
              </a:rPr>
              <a:t> може да бъде съкратено или разпределено в повече дни, по усмотрение на </a:t>
            </a:r>
            <a:r>
              <a:rPr lang="bg-BG" sz="1200" noProof="0" dirty="0" err="1">
                <a:effectLst/>
                <a:latin typeface="+mn-lt"/>
                <a:ea typeface="Calibri" panose="020F0502020204030204" pitchFamily="34" charset="0"/>
                <a:cs typeface="Times New Roman" panose="02020603050405020304" pitchFamily="18" charset="0"/>
              </a:rPr>
              <a:t>обучителя</a:t>
            </a:r>
            <a:r>
              <a:rPr lang="bg-BG" sz="1200" noProof="0" dirty="0">
                <a:effectLst/>
                <a:latin typeface="+mn-lt"/>
                <a:ea typeface="Calibri" panose="020F0502020204030204" pitchFamily="34" charset="0"/>
                <a:cs typeface="Times New Roman" panose="02020603050405020304" pitchFamily="18" charset="0"/>
              </a:rPr>
              <a:t>.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#9)</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bg-BG" sz="1200" noProof="0" dirty="0">
              <a:latin typeface="+mn-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bg-BG" sz="1200" noProof="0" dirty="0">
                <a:latin typeface="+mn-lt"/>
              </a:rPr>
              <a:t>Някои характеристики на гнева:</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bg-BG" sz="1200" noProof="0" dirty="0">
                <a:latin typeface="+mn-lt"/>
              </a:rPr>
              <a:t>Счита се </a:t>
            </a:r>
            <a:r>
              <a:rPr lang="bg-BG" sz="1200" kern="1200" noProof="0" dirty="0">
                <a:solidFill>
                  <a:schemeClr val="tx1"/>
                </a:solidFill>
                <a:effectLst/>
                <a:latin typeface="+mn-lt"/>
                <a:ea typeface="+mn-ea"/>
                <a:cs typeface="+mn-cs"/>
              </a:rPr>
              <a:t>за естествен и най-вече автоматичен отговор на враждебни действия.</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bg-BG" sz="1200" noProof="0" dirty="0">
                <a:latin typeface="+mn-lt"/>
              </a:rPr>
              <a:t>Гневът е </a:t>
            </a:r>
            <a:r>
              <a:rPr lang="bg-BG" sz="1200" b="1" noProof="0" dirty="0">
                <a:latin typeface="+mn-lt"/>
              </a:rPr>
              <a:t>фундаментална</a:t>
            </a:r>
            <a:r>
              <a:rPr lang="bg-BG" sz="1200" noProof="0" dirty="0">
                <a:latin typeface="+mn-lt"/>
              </a:rPr>
              <a:t> емоция. Често заема мястото на основна емоция. Някои хора го смятат за „лоша“ или отрицателна емоция, докато други твърдят, че той се превръща в проблем, само когато го задържаме и става хроничен.</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bg-BG" sz="1200" noProof="0" dirty="0">
                <a:latin typeface="+mn-lt"/>
              </a:rPr>
              <a:t>Гневът е </a:t>
            </a:r>
            <a:r>
              <a:rPr lang="bg-BG" sz="1200" b="1" noProof="0" dirty="0">
                <a:latin typeface="+mn-lt"/>
              </a:rPr>
              <a:t>приличащ фактор </a:t>
            </a:r>
            <a:r>
              <a:rPr lang="bg-BG" sz="1200" noProof="0" dirty="0">
                <a:latin typeface="+mn-lt"/>
              </a:rPr>
              <a:t>към радикализация</a:t>
            </a:r>
          </a:p>
          <a:p>
            <a:pPr marL="742950" lvl="1" indent="-285750" algn="just">
              <a:lnSpc>
                <a:spcPct val="90000"/>
              </a:lnSpc>
              <a:buFont typeface="Arial" panose="020B0604020202020204" pitchFamily="34" charset="0"/>
              <a:buChar char="•"/>
            </a:pPr>
            <a:r>
              <a:rPr lang="bg-BG" sz="1200" noProof="0" dirty="0">
                <a:latin typeface="+mn-lt"/>
              </a:rPr>
              <a:t>Заедно с чувството за идентичност/„търсенето на значимост“, разочарованието и обида, когнитивно-социалните фактори като склонност към поемане на риск и ограничени социални контакти, </a:t>
            </a:r>
            <a:r>
              <a:rPr lang="bg-BG" sz="1200" noProof="0" dirty="0" err="1">
                <a:latin typeface="+mn-lt"/>
              </a:rPr>
              <a:t>самовиктимизацията</a:t>
            </a:r>
            <a:r>
              <a:rPr lang="bg-BG" sz="1200" baseline="0" noProof="0" dirty="0">
                <a:latin typeface="+mn-lt"/>
              </a:rPr>
              <a:t> и</a:t>
            </a:r>
            <a:r>
              <a:rPr lang="bg-BG" sz="1200" noProof="0" dirty="0">
                <a:latin typeface="+mn-lt"/>
              </a:rPr>
              <a:t> изместването на агресията.</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bg-BG" sz="1200" b="1" kern="1200" noProof="0" dirty="0">
                <a:solidFill>
                  <a:schemeClr val="tx1"/>
                </a:solidFill>
                <a:effectLst/>
                <a:latin typeface="+mn-lt"/>
                <a:ea typeface="+mn-ea"/>
                <a:cs typeface="+mn-cs"/>
              </a:rPr>
              <a:t>Да управляваме гнева си правилно е умение</a:t>
            </a:r>
            <a:r>
              <a:rPr lang="bg-BG" sz="1200" kern="1200" noProof="0" dirty="0">
                <a:solidFill>
                  <a:schemeClr val="tx1"/>
                </a:solidFill>
                <a:effectLst/>
                <a:latin typeface="+mn-lt"/>
                <a:ea typeface="+mn-ea"/>
                <a:cs typeface="+mn-cs"/>
              </a:rPr>
              <a:t>, което трябва да се усвои, а не нещо, с което сме родени. Управлението на гнева не се проявява инстинктивно. То е свързано с това как поставяме праг на комплексното взаимодействие с други емоции.</a:t>
            </a:r>
          </a:p>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bg-BG" sz="1200" noProof="0" dirty="0">
                <a:latin typeface="+mn-lt"/>
                <a:ea typeface="Calibri" panose="020F0502020204030204" pitchFamily="34" charset="0"/>
                <a:cs typeface="Times New Roman" panose="02020603050405020304" pitchFamily="18" charset="0"/>
              </a:rPr>
              <a:t>Хората, които не са в състояние да се ядосат, също са неспособни и да отстояват себе си. </a:t>
            </a:r>
            <a:r>
              <a:rPr lang="bg-BG" sz="1200" b="1" noProof="0" dirty="0">
                <a:latin typeface="+mn-lt"/>
                <a:ea typeface="Calibri" panose="020F0502020204030204" pitchFamily="34" charset="0"/>
                <a:cs typeface="Times New Roman" panose="02020603050405020304" pitchFamily="18" charset="0"/>
              </a:rPr>
              <a:t>Затова е важно хората да се научат как да изразяват гнева си по подходящ начин.</a:t>
            </a:r>
          </a:p>
          <a:p>
            <a:pPr marL="285750" indent="-285750" algn="just">
              <a:buFont typeface="Arial" panose="020B0604020202020204" pitchFamily="34" charset="0"/>
              <a:buChar char="•"/>
            </a:pPr>
            <a:r>
              <a:rPr lang="bg-BG" sz="1200" b="1" noProof="0" dirty="0">
                <a:latin typeface="+mn-lt"/>
                <a:ea typeface="Calibri" panose="020F0502020204030204" pitchFamily="34" charset="0"/>
                <a:cs typeface="Times New Roman" panose="02020603050405020304" pitchFamily="18" charset="0"/>
              </a:rPr>
              <a:t>Хората трябва да усвоят здравословни,</a:t>
            </a:r>
            <a:r>
              <a:rPr lang="bg-BG" sz="1200" b="1" baseline="0" noProof="0" dirty="0">
                <a:latin typeface="+mn-lt"/>
                <a:ea typeface="Calibri" panose="020F0502020204030204" pitchFamily="34" charset="0"/>
                <a:cs typeface="Times New Roman" panose="02020603050405020304" pitchFamily="18" charset="0"/>
              </a:rPr>
              <a:t> </a:t>
            </a:r>
            <a:r>
              <a:rPr lang="bg-BG" sz="1200" b="1" noProof="0" dirty="0">
                <a:latin typeface="+mn-lt"/>
                <a:ea typeface="Calibri" panose="020F0502020204030204" pitchFamily="34" charset="0"/>
                <a:cs typeface="Times New Roman" panose="02020603050405020304" pitchFamily="18" charset="0"/>
              </a:rPr>
              <a:t>социално приемливи и уважителни начини за изразяване на гнева си. </a:t>
            </a:r>
            <a:r>
              <a:rPr lang="bg-BG" sz="1200" b="0" i="0" noProof="0" dirty="0">
                <a:latin typeface="+mn-lt"/>
                <a:ea typeface="Calibri" panose="020F0502020204030204" pitchFamily="34" charset="0"/>
                <a:cs typeface="Times New Roman" panose="02020603050405020304" pitchFamily="18" charset="0"/>
              </a:rPr>
              <a:t>Не</a:t>
            </a:r>
            <a:r>
              <a:rPr lang="bg-BG" sz="1200" b="0" i="0" baseline="0" noProof="0" dirty="0">
                <a:latin typeface="+mn-lt"/>
                <a:ea typeface="Calibri" panose="020F0502020204030204" pitchFamily="34" charset="0"/>
                <a:cs typeface="Times New Roman" panose="02020603050405020304" pitchFamily="18" charset="0"/>
              </a:rPr>
              <a:t> бива да </a:t>
            </a:r>
            <a:r>
              <a:rPr lang="bg-BG" sz="1200" b="0" i="0" noProof="0" dirty="0">
                <a:latin typeface="+mn-lt"/>
                <a:ea typeface="Calibri" panose="020F0502020204030204" pitchFamily="34" charset="0"/>
                <a:cs typeface="Times New Roman" panose="02020603050405020304" pitchFamily="18" charset="0"/>
              </a:rPr>
              <a:t>позволяват на гнева да излезе извън контрол до степен, в която да се отрази негативно върху личните взаимоотношения, професионалния живот и здравето им.</a:t>
            </a:r>
          </a:p>
          <a:p>
            <a:pPr marL="285750" indent="-285750" algn="just">
              <a:buFont typeface="Arial" panose="020B0604020202020204" pitchFamily="34" charset="0"/>
              <a:buChar char="•"/>
            </a:pPr>
            <a:r>
              <a:rPr lang="bg-BG" sz="1200" noProof="0" dirty="0">
                <a:latin typeface="+mn-lt"/>
              </a:rPr>
              <a:t>По-удовлетворяващо е човек да се чувства ядосан, отколкото да признае болезнени чувства, свързани с уязвимостта му.</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#10)</a:t>
            </a:r>
          </a:p>
          <a:p>
            <a:pPr algn="just"/>
            <a:endParaRPr lang="bg-BG" sz="1200" b="1" i="0" u="none" strike="noStrike" baseline="0" noProof="0" dirty="0">
              <a:latin typeface="+mn-lt"/>
            </a:endParaRPr>
          </a:p>
          <a:p>
            <a:pPr algn="just"/>
            <a:r>
              <a:rPr lang="bg-BG" sz="1200" noProof="0" dirty="0">
                <a:latin typeface="+mn-lt"/>
              </a:rPr>
              <a:t>Тематичното обучение, предложено от проект ARMOUR на тема управление на гнева, има за цел да подкрепи практикуващите на първа линия специалисти да помогнат на младежите да развият умения за управление на гнева.</a:t>
            </a:r>
          </a:p>
          <a:p>
            <a:pPr algn="just"/>
            <a:r>
              <a:rPr lang="bg-BG" sz="1200" noProof="0" dirty="0">
                <a:latin typeface="+mn-lt"/>
              </a:rPr>
              <a:t>---</a:t>
            </a:r>
          </a:p>
          <a:p>
            <a:pPr algn="just"/>
            <a:r>
              <a:rPr lang="bg-BG" sz="1200" b="1" i="0" u="none" strike="noStrike" baseline="0" noProof="0" dirty="0">
                <a:solidFill>
                  <a:srgbClr val="000000"/>
                </a:solidFill>
                <a:latin typeface="+mn-lt"/>
              </a:rPr>
              <a:t>Обучението „Управление на гнева“ </a:t>
            </a:r>
            <a:r>
              <a:rPr lang="bg-BG" sz="1200" b="0" i="0" u="none" strike="noStrike" baseline="0" noProof="0" dirty="0">
                <a:solidFill>
                  <a:srgbClr val="000000"/>
                </a:solidFill>
                <a:latin typeface="+mn-lt"/>
              </a:rPr>
              <a:t>изследва как по-добре да преподаваме управление на гнева като форма на психо-образователна интервенция. Тя включва поредица от упражнения, които, ако се използват комплексно, могат да помогнат на практикуващите на първа линия специалисти, работещи с уязвими към радикализация младежи, да използват стратегиите и техниките за управление на гнева. По този начин, ще спомогнат за отклоняване на младите хора от насилствено и разрушително поведение. </a:t>
            </a:r>
          </a:p>
          <a:p>
            <a:pPr algn="just"/>
            <a:r>
              <a:rPr lang="bg-BG" sz="1200" kern="1200" noProof="0" dirty="0">
                <a:solidFill>
                  <a:schemeClr val="tx1"/>
                </a:solidFill>
                <a:effectLst/>
                <a:latin typeface="+mn-lt"/>
                <a:ea typeface="+mn-ea"/>
                <a:cs typeface="+mn-cs"/>
              </a:rPr>
              <a:t>Описаните техники са вдъхновени от труда и усилията на </a:t>
            </a:r>
            <a:r>
              <a:rPr lang="bg-BG" sz="1200" kern="1200" noProof="0" dirty="0" err="1">
                <a:solidFill>
                  <a:schemeClr val="tx1"/>
                </a:solidFill>
                <a:effectLst/>
                <a:latin typeface="+mn-lt"/>
                <a:ea typeface="+mn-ea"/>
                <a:cs typeface="+mn-cs"/>
              </a:rPr>
              <a:t>коучъри</a:t>
            </a:r>
            <a:r>
              <a:rPr lang="bg-BG" sz="1200" kern="1200" noProof="0" dirty="0">
                <a:solidFill>
                  <a:schemeClr val="tx1"/>
                </a:solidFill>
                <a:effectLst/>
                <a:latin typeface="+mn-lt"/>
                <a:ea typeface="+mn-ea"/>
                <a:cs typeface="+mn-cs"/>
              </a:rPr>
              <a:t> и терапевти, популяризиращи идеята и преподаването на умения за управление на гнева. </a:t>
            </a:r>
            <a:r>
              <a:rPr lang="bg-BG" sz="1200" b="0" i="0" u="none" strike="noStrike" baseline="0" noProof="0" dirty="0">
                <a:solidFill>
                  <a:srgbClr val="000000"/>
                </a:solidFill>
                <a:latin typeface="+mn-lt"/>
              </a:rPr>
              <a:t>Основната идея е, че оказвайки помощ на подрастващите да разсеят или контролират гнева си, това спомага и за превенцията на младежката радикализация/поляризация като цяло.</a:t>
            </a:r>
          </a:p>
          <a:p>
            <a:pPr algn="just"/>
            <a:r>
              <a:rPr lang="bg-BG" sz="1200" b="0" i="0" u="none" strike="noStrike" baseline="0" noProof="0" dirty="0">
                <a:latin typeface="+mn-lt"/>
              </a:rPr>
              <a:t>---</a:t>
            </a:r>
          </a:p>
          <a:p>
            <a:pPr algn="just"/>
            <a:r>
              <a:rPr lang="bg-BG" sz="1200" b="0" i="0" u="none" strike="noStrike" baseline="0" noProof="0" dirty="0">
                <a:latin typeface="+mn-lt"/>
              </a:rPr>
              <a:t>За по-подробна информация, вж. ръководството за </a:t>
            </a:r>
            <a:r>
              <a:rPr lang="bg-BG" sz="1200" b="0" i="0" u="none" strike="noStrike" baseline="0" noProof="0" dirty="0" err="1">
                <a:latin typeface="+mn-lt"/>
              </a:rPr>
              <a:t>обучители</a:t>
            </a:r>
            <a:r>
              <a:rPr lang="bg-BG" sz="1200" b="0" i="0" u="none" strike="noStrike" baseline="0" noProof="0" dirty="0">
                <a:latin typeface="+mn-lt"/>
              </a:rPr>
              <a:t> към тематичното обучение “Управление на гнева”. Презентацията продължава с едно упражнение от предоставените в ръководството практически упражнения.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#11)</a:t>
            </a:r>
          </a:p>
          <a:p>
            <a:endParaRPr lang="bg-BG" sz="120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Това е пример за едно от упражненията, включени в обучението “Управление на гнева”. В самото обучение са предложени множество опции за упражнения,</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повечето от които са лесно</a:t>
            </a:r>
            <a:r>
              <a:rPr lang="bg-BG" sz="1200" b="0" baseline="0" noProof="0" dirty="0">
                <a:effectLst/>
                <a:latin typeface="+mn-lt"/>
                <a:ea typeface="Calibri" panose="020F0502020204030204" pitchFamily="34" charset="0"/>
                <a:cs typeface="Times New Roman" panose="02020603050405020304" pitchFamily="18" charset="0"/>
              </a:rPr>
              <a:t> </a:t>
            </a:r>
            <a:r>
              <a:rPr lang="bg-BG" sz="1200" b="0" baseline="0" noProof="0" dirty="0" err="1">
                <a:effectLst/>
                <a:latin typeface="+mn-lt"/>
                <a:ea typeface="Calibri" panose="020F0502020204030204" pitchFamily="34" charset="0"/>
                <a:cs typeface="Times New Roman" panose="02020603050405020304" pitchFamily="18" charset="0"/>
              </a:rPr>
              <a:t>възпроизведими</a:t>
            </a:r>
            <a:r>
              <a:rPr lang="bg-BG" sz="1200" b="0" baseline="0" noProof="0" dirty="0">
                <a:effectLst/>
                <a:latin typeface="+mn-lt"/>
                <a:ea typeface="Calibri" panose="020F0502020204030204" pitchFamily="34" charset="0"/>
                <a:cs typeface="Times New Roman" panose="02020603050405020304" pitchFamily="18" charset="0"/>
              </a:rPr>
              <a:t> за изпълняване от</a:t>
            </a:r>
            <a:r>
              <a:rPr lang="bg-BG" sz="1200" b="0" noProof="0" dirty="0">
                <a:effectLst/>
                <a:latin typeface="+mn-lt"/>
                <a:ea typeface="Calibri" panose="020F0502020204030204" pitchFamily="34" charset="0"/>
                <a:cs typeface="Times New Roman" panose="02020603050405020304" pitchFamily="18" charset="0"/>
              </a:rPr>
              <a:t> подрастващи.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Препоръчва се първо да се изпълни упражнението, за да се види как протича то, и след това да се обсъдят</a:t>
            </a:r>
            <a:r>
              <a:rPr lang="bg-BG" sz="1200" b="0" baseline="0" noProof="0" dirty="0">
                <a:effectLst/>
                <a:latin typeface="+mn-lt"/>
                <a:ea typeface="Calibri" panose="020F0502020204030204" pitchFamily="34" charset="0"/>
                <a:cs typeface="Times New Roman" panose="02020603050405020304" pitchFamily="18" charset="0"/>
              </a:rPr>
              <a:t> неговите</a:t>
            </a:r>
            <a:r>
              <a:rPr lang="bg-BG" sz="1200" b="0" noProof="0" dirty="0">
                <a:effectLst/>
                <a:latin typeface="+mn-lt"/>
                <a:ea typeface="Calibri" panose="020F0502020204030204" pitchFamily="34" charset="0"/>
                <a:cs typeface="Times New Roman" panose="02020603050405020304" pitchFamily="18" charset="0"/>
              </a:rPr>
              <a:t> цели.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noProof="0" dirty="0">
                <a:effectLst/>
                <a:latin typeface="+mn-lt"/>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@Обучаващ: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Изпълнението на упражнението отнеме 20-30 мин. (в зависимост от броя на участниците).</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Раздайте на всеки от участниците копие от подготвения предварително разпечатан</a:t>
            </a:r>
            <a:r>
              <a:rPr lang="bg-BG" sz="1200" baseline="0" noProof="0" dirty="0">
                <a:latin typeface="+mn-lt"/>
              </a:rPr>
              <a:t> материал, озаглавен „К</a:t>
            </a:r>
            <a:r>
              <a:rPr lang="bg-BG" sz="1200" noProof="0" dirty="0">
                <a:latin typeface="+mn-lt"/>
              </a:rPr>
              <a:t>олело на емоциите“.</a:t>
            </a:r>
            <a:endParaRPr lang="bg-BG" sz="1200" b="0" noProof="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0" noProof="0" dirty="0">
                <a:effectLst/>
                <a:latin typeface="+mn-lt"/>
                <a:ea typeface="Calibri" panose="020F0502020204030204" pitchFamily="34" charset="0"/>
                <a:cs typeface="Times New Roman" panose="02020603050405020304" pitchFamily="18" charset="0"/>
              </a:rPr>
              <a:t>В този вариант на упражнението</a:t>
            </a:r>
            <a:r>
              <a:rPr lang="bg-BG" sz="1200" b="0" baseline="0" noProof="0" dirty="0">
                <a:effectLst/>
                <a:latin typeface="+mn-lt"/>
                <a:ea typeface="Calibri" panose="020F0502020204030204" pitchFamily="34" charset="0"/>
                <a:cs typeface="Times New Roman" panose="02020603050405020304" pitchFamily="18" charset="0"/>
              </a:rPr>
              <a:t> се </a:t>
            </a:r>
            <a:r>
              <a:rPr lang="bg-BG" sz="1200" b="0" noProof="0" dirty="0">
                <a:effectLst/>
                <a:latin typeface="+mn-lt"/>
                <a:ea typeface="Calibri" panose="020F0502020204030204" pitchFamily="34" charset="0"/>
                <a:cs typeface="Times New Roman" panose="02020603050405020304" pitchFamily="18" charset="0"/>
              </a:rPr>
              <a:t>изисква от всеки участник да избере една емоция и да я изрази невербално пред групата. Останалите участници трябва да познаят коя е емоцията.</a:t>
            </a:r>
            <a:endParaRPr lang="bg-BG" sz="120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 Забележка: Някои хора намират това упражнение за трудно. Целта е да се създаде сигурна и безопасна за всички участници среда. Насърчете участниците да са активно, но също така позволете на участник да се откаже, </a:t>
            </a:r>
            <a:r>
              <a:rPr lang="bg-BG" sz="1200" baseline="0" noProof="0" dirty="0">
                <a:effectLst/>
                <a:latin typeface="+mn-lt"/>
                <a:ea typeface="Calibri" panose="020F0502020204030204" pitchFamily="34" charset="0"/>
                <a:cs typeface="Times New Roman" panose="02020603050405020304" pitchFamily="18" charset="0"/>
              </a:rPr>
              <a:t>ако пожелае.</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 Забележка: За възрастови групи под 14 години се използва по-опростена версия на </a:t>
            </a:r>
            <a:r>
              <a:rPr lang="bg-BG" sz="1200" baseline="0" noProof="0" dirty="0">
                <a:latin typeface="+mn-lt"/>
              </a:rPr>
              <a:t>„К</a:t>
            </a:r>
            <a:r>
              <a:rPr lang="bg-BG" sz="1200" noProof="0" dirty="0">
                <a:latin typeface="+mn-lt"/>
              </a:rPr>
              <a:t>олело на емоциите“.</a:t>
            </a:r>
            <a:endParaRPr lang="bg-BG" sz="1200"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98852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#12)</a:t>
            </a:r>
          </a:p>
          <a:p>
            <a:pPr>
              <a:lnSpc>
                <a:spcPct val="115000"/>
              </a:lnSpc>
              <a:spcAft>
                <a:spcPts val="600"/>
              </a:spcAft>
            </a:pPr>
            <a:endParaRPr lang="bg-BG" sz="1200" b="0" i="1"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i="0" noProof="0" dirty="0">
                <a:effectLst/>
                <a:latin typeface="+mn-lt"/>
                <a:ea typeface="Calibri" panose="020F0502020204030204" pitchFamily="34" charset="0"/>
                <a:cs typeface="Times New Roman" panose="02020603050405020304" pitchFamily="18" charset="0"/>
              </a:rPr>
              <a:t>Упражнението се казва „</a:t>
            </a:r>
            <a:r>
              <a:rPr lang="bg-BG" sz="1200" b="0" i="1" noProof="0" dirty="0">
                <a:effectLst/>
                <a:latin typeface="+mn-lt"/>
                <a:ea typeface="Calibri" panose="020F0502020204030204" pitchFamily="34" charset="0"/>
                <a:cs typeface="Times New Roman" panose="02020603050405020304" pitchFamily="18" charset="0"/>
              </a:rPr>
              <a:t>Колело на емоциите“.</a:t>
            </a:r>
          </a:p>
          <a:p>
            <a:pPr algn="just">
              <a:lnSpc>
                <a:spcPct val="115000"/>
              </a:lnSpc>
              <a:spcAft>
                <a:spcPts val="600"/>
              </a:spcAft>
            </a:pPr>
            <a:r>
              <a:rPr lang="bg-BG" sz="1200" b="0" i="1"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Обсъдете с участниците какво мислят за идеята зад това упражнение.</a:t>
            </a:r>
          </a:p>
          <a:p>
            <a:pPr>
              <a:lnSpc>
                <a:spcPct val="115000"/>
              </a:lnSpc>
              <a:spcAft>
                <a:spcPts val="600"/>
              </a:spcAft>
            </a:pPr>
            <a:r>
              <a:rPr lang="bg-BG" sz="1200" b="1"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marL="0" marR="0" lvl="0" indent="0" algn="l" defTabSz="914400" rtl="0" eaLnBrk="1" fontAlgn="auto" latinLnBrk="0" hangingPunct="1">
              <a:lnSpc>
                <a:spcPct val="115000"/>
              </a:lnSpc>
              <a:spcBef>
                <a:spcPts val="0"/>
              </a:spcBef>
              <a:spcAft>
                <a:spcPts val="600"/>
              </a:spcAft>
              <a:buClrTx/>
              <a:buSzTx/>
              <a:buFontTx/>
              <a:buNone/>
              <a:tabLst/>
              <a:defRPr/>
            </a:pPr>
            <a:r>
              <a:rPr lang="bg-BG" sz="1200" i="1" kern="1200" noProof="0" dirty="0">
                <a:solidFill>
                  <a:srgbClr val="0770B1"/>
                </a:solidFill>
                <a:latin typeface="+mn-lt"/>
                <a:ea typeface="+mn-ea"/>
                <a:cs typeface="+mn-cs"/>
              </a:rPr>
              <a:t>Например - </a:t>
            </a:r>
            <a:r>
              <a:rPr lang="bg-BG" sz="1200" b="0" noProof="0" dirty="0">
                <a:effectLst/>
                <a:latin typeface="+mn-lt"/>
                <a:ea typeface="Calibri" panose="020F0502020204030204" pitchFamily="34" charset="0"/>
                <a:cs typeface="Times New Roman" panose="02020603050405020304" pitchFamily="18" charset="0"/>
              </a:rPr>
              <a:t>“</a:t>
            </a:r>
            <a:r>
              <a:rPr lang="bg-BG" sz="1200" b="0" i="1" noProof="0" dirty="0">
                <a:effectLst/>
                <a:latin typeface="+mn-lt"/>
                <a:ea typeface="Calibri" panose="020F0502020204030204" pitchFamily="34" charset="0"/>
                <a:cs typeface="Times New Roman" panose="02020603050405020304" pitchFamily="18" charset="0"/>
              </a:rPr>
              <a:t>Колело на емоциите</a:t>
            </a:r>
            <a:r>
              <a:rPr lang="bg-BG" sz="1200" i="1" noProof="0" dirty="0">
                <a:solidFill>
                  <a:srgbClr val="0770B1"/>
                </a:solidFill>
                <a:latin typeface="+mn-lt"/>
                <a:ea typeface="+mj-ea"/>
                <a:cs typeface="+mj-cs"/>
              </a:rPr>
              <a:t>”</a:t>
            </a:r>
            <a:r>
              <a:rPr lang="bg-BG" sz="1200" i="1" kern="1200" noProof="0" dirty="0">
                <a:solidFill>
                  <a:srgbClr val="0770B1"/>
                </a:solidFill>
                <a:latin typeface="+mn-lt"/>
                <a:ea typeface="+mn-ea"/>
                <a:cs typeface="+mn-cs"/>
              </a:rPr>
              <a:t>:</a:t>
            </a:r>
            <a:r>
              <a:rPr lang="bg-BG" sz="1200" b="1" noProof="0" dirty="0">
                <a:solidFill>
                  <a:srgbClr val="00B0F0"/>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600"/>
              </a:spcAft>
              <a:buClrTx/>
              <a:buSzTx/>
              <a:buFontTx/>
              <a:buNone/>
              <a:tabLst/>
              <a:defRPr/>
            </a:pPr>
            <a:r>
              <a:rPr lang="bg-BG" sz="1200" b="1" i="1" baseline="0" noProof="0" dirty="0">
                <a:solidFill>
                  <a:srgbClr val="00B0F0"/>
                </a:solidFill>
                <a:effectLst/>
                <a:latin typeface="+mn-lt"/>
                <a:ea typeface="Calibri" panose="020F0502020204030204" pitchFamily="34" charset="0"/>
                <a:cs typeface="Times New Roman" panose="02020603050405020304" pitchFamily="18" charset="0"/>
              </a:rPr>
              <a:t>            </a:t>
            </a:r>
            <a:r>
              <a:rPr lang="bg-BG" sz="1200" b="1" i="1" noProof="0" dirty="0">
                <a:effectLst/>
                <a:latin typeface="+mn-lt"/>
                <a:ea typeface="Calibri" panose="020F0502020204030204" pitchFamily="34" charset="0"/>
                <a:cs typeface="Times New Roman" panose="02020603050405020304" pitchFamily="18" charset="0"/>
              </a:rPr>
              <a:t>Цел</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Разграничаване на гнева от хроничната болка и дезадаптивното поведение </a:t>
            </a:r>
          </a:p>
          <a:p>
            <a:pPr lvl="1" algn="just">
              <a:lnSpc>
                <a:spcPct val="115000"/>
              </a:lnSpc>
              <a:spcAft>
                <a:spcPts val="600"/>
              </a:spcAft>
            </a:pPr>
            <a:r>
              <a:rPr lang="bg-BG" sz="1200" b="1" i="1" noProof="0" dirty="0">
                <a:solidFill>
                  <a:srgbClr val="000000"/>
                </a:solidFill>
                <a:effectLst/>
                <a:latin typeface="+mn-lt"/>
                <a:ea typeface="Calibri" panose="020F0502020204030204" pitchFamily="34" charset="0"/>
                <a:cs typeface="Times New Roman" panose="02020603050405020304" pitchFamily="18" charset="0"/>
              </a:rPr>
              <a:t>Целева аудитория</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Възрастови групи – без ограничение</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Времетраене </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Около 20-30 минути (в зависимост от броя на участниците)</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Описание </a:t>
            </a:r>
            <a:endParaRPr lang="bg-BG" sz="1200" i="1" noProof="0" dirty="0">
              <a:effectLst/>
              <a:latin typeface="+mn-lt"/>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i="1" noProof="0" dirty="0">
                <a:effectLst/>
                <a:latin typeface="+mn-lt"/>
                <a:ea typeface="Calibri" panose="020F0502020204030204" pitchFamily="34" charset="0"/>
                <a:cs typeface="Times New Roman" panose="02020603050405020304" pitchFamily="18" charset="0"/>
              </a:rPr>
              <a:t>Участниците се инструктират да изберат на случаен принцип една</a:t>
            </a:r>
            <a:r>
              <a:rPr lang="bg-BG" sz="1200" i="1" baseline="0" noProof="0" dirty="0">
                <a:effectLst/>
                <a:latin typeface="+mn-lt"/>
                <a:ea typeface="Calibri" panose="020F0502020204030204" pitchFamily="34" charset="0"/>
                <a:cs typeface="Times New Roman" panose="02020603050405020304" pitchFamily="18" charset="0"/>
              </a:rPr>
              <a:t> от емоциите</a:t>
            </a:r>
            <a:r>
              <a:rPr lang="bg-BG" sz="1200" i="1" noProof="0" dirty="0">
                <a:effectLst/>
                <a:latin typeface="+mn-lt"/>
                <a:ea typeface="Calibri" panose="020F0502020204030204" pitchFamily="34" charset="0"/>
                <a:cs typeface="Times New Roman" panose="02020603050405020304" pitchFamily="18" charset="0"/>
              </a:rPr>
              <a:t> от колелото. След това</a:t>
            </a:r>
            <a:r>
              <a:rPr lang="bg-BG" sz="1200" i="1" baseline="0" noProof="0" dirty="0">
                <a:effectLst/>
                <a:latin typeface="+mn-lt"/>
                <a:ea typeface="Calibri" panose="020F0502020204030204" pitchFamily="34" charset="0"/>
                <a:cs typeface="Times New Roman" panose="02020603050405020304" pitchFamily="18" charset="0"/>
              </a:rPr>
              <a:t> трябва да</a:t>
            </a:r>
            <a:r>
              <a:rPr lang="bg-BG" sz="1200" i="1" noProof="0" dirty="0">
                <a:effectLst/>
                <a:latin typeface="+mn-lt"/>
                <a:ea typeface="Calibri" panose="020F0502020204030204" pitchFamily="34" charset="0"/>
                <a:cs typeface="Times New Roman" panose="02020603050405020304" pitchFamily="18" charset="0"/>
              </a:rPr>
              <a:t> “изиграят” тази емоция с жестове и мимики (да я изразят невербално), за да могат останалите участници да я разпознаят.</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noProof="0" dirty="0">
                <a:effectLst/>
                <a:latin typeface="+mn-lt"/>
                <a:ea typeface="Calibri" panose="020F0502020204030204" pitchFamily="34" charset="0"/>
                <a:cs typeface="Times New Roman" panose="02020603050405020304" pitchFamily="18" charset="0"/>
              </a:rPr>
              <a:t>Метод за обучение</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Разширена практика, к</a:t>
            </a:r>
            <a:r>
              <a:rPr lang="bg-BG" sz="1200" i="1" noProof="0" dirty="0">
                <a:solidFill>
                  <a:srgbClr val="000000"/>
                </a:solidFill>
                <a:effectLst/>
                <a:latin typeface="+mn-lt"/>
                <a:ea typeface="Calibri" panose="020F0502020204030204" pitchFamily="34" charset="0"/>
                <a:cs typeface="Times New Roman" panose="02020603050405020304" pitchFamily="18" charset="0"/>
              </a:rPr>
              <a:t>огнитивно моделиране чрез метода на мислене на глас, вътрешно </a:t>
            </a:r>
            <a:r>
              <a:rPr lang="bg-BG" sz="1200" i="1" noProof="0" dirty="0" err="1">
                <a:solidFill>
                  <a:srgbClr val="000000"/>
                </a:solidFill>
                <a:effectLst/>
                <a:latin typeface="+mn-lt"/>
                <a:ea typeface="Calibri" panose="020F0502020204030204" pitchFamily="34" charset="0"/>
                <a:cs typeface="Times New Roman" panose="02020603050405020304" pitchFamily="18" charset="0"/>
              </a:rPr>
              <a:t>самонаставление</a:t>
            </a:r>
            <a:endParaRPr lang="bg-BG" sz="1200" i="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#13)</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Това е друго упражнение, базирано на едно от включените в обучението “Управление на гнева”, наречено </a:t>
            </a:r>
            <a:r>
              <a:rPr lang="bg-BG" sz="1200" b="0" i="1" noProof="0" dirty="0">
                <a:effectLst/>
                <a:latin typeface="+mn-lt"/>
                <a:ea typeface="Calibri" panose="020F0502020204030204" pitchFamily="34" charset="0"/>
                <a:cs typeface="Times New Roman" panose="02020603050405020304" pitchFamily="18" charset="0"/>
              </a:rPr>
              <a:t>„Съставете план!“</a:t>
            </a:r>
            <a:r>
              <a:rPr lang="bg-BG" sz="1200" b="0" noProof="0" dirty="0">
                <a:effectLst/>
                <a:latin typeface="+mn-lt"/>
                <a:ea typeface="Calibri" panose="020F0502020204030204" pitchFamily="34" charset="0"/>
                <a:cs typeface="Times New Roman" panose="02020603050405020304" pitchFamily="18" charset="0"/>
              </a:rPr>
              <a:t>.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 </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Раздайте на всеки от участниците подготвения за упражнението помощен материал. </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Това упражнение отнема 20-25 минути. </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Ако трябва да съкратите програмата, </a:t>
            </a:r>
            <a:r>
              <a:rPr lang="bg-BG" sz="1200" b="1" noProof="0" dirty="0">
                <a:effectLst/>
                <a:latin typeface="+mn-lt"/>
                <a:ea typeface="Calibri" panose="020F0502020204030204" pitchFamily="34" charset="0"/>
                <a:cs typeface="Times New Roman" panose="02020603050405020304" pitchFamily="18" charset="0"/>
              </a:rPr>
              <a:t>можете да пропуснете това упражнение</a:t>
            </a:r>
            <a:r>
              <a:rPr lang="bg-BG" sz="1200" b="0" noProof="0" dirty="0">
                <a:effectLst/>
                <a:latin typeface="+mn-lt"/>
                <a:ea typeface="Calibri" panose="020F0502020204030204" pitchFamily="34" charset="0"/>
                <a:cs typeface="Times New Roman" panose="02020603050405020304" pitchFamily="18" charset="0"/>
              </a:rPr>
              <a:t> -</a:t>
            </a:r>
            <a:r>
              <a:rPr lang="bg-BG" sz="1200" b="0" baseline="0"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покажете го на участниците, без да го изпълнявате.</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Инструкции за изпълняване на упражнението:</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1</a:t>
            </a:r>
            <a:r>
              <a:rPr lang="bg-BG" sz="1200" i="1" noProof="0" dirty="0">
                <a:effectLst/>
                <a:latin typeface="+mn-lt"/>
                <a:ea typeface="Calibri" panose="020F0502020204030204" pitchFamily="34" charset="0"/>
                <a:cs typeface="Times New Roman" panose="02020603050405020304" pitchFamily="18" charset="0"/>
              </a:rPr>
              <a:t>: </a:t>
            </a:r>
            <a:r>
              <a:rPr lang="bg-BG" sz="1200" b="0" noProof="0" dirty="0">
                <a:effectLst/>
                <a:latin typeface="+mn-lt"/>
                <a:ea typeface="Calibri" panose="020F0502020204030204" pitchFamily="34" charset="0"/>
                <a:cs typeface="Times New Roman" panose="02020603050405020304" pitchFamily="18" charset="0"/>
              </a:rPr>
              <a:t>Участниците изчитат текста.</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i="1" baseline="0" noProof="0" dirty="0">
                <a:effectLst/>
                <a:latin typeface="+mn-lt"/>
                <a:ea typeface="Calibri" panose="020F0502020204030204" pitchFamily="34" charset="0"/>
                <a:cs typeface="Times New Roman" panose="02020603050405020304" pitchFamily="18" charset="0"/>
              </a:rPr>
              <a:t> </a:t>
            </a:r>
            <a:r>
              <a:rPr lang="bg-BG" sz="1200" b="1" i="1" noProof="0" dirty="0">
                <a:effectLst/>
                <a:latin typeface="+mn-lt"/>
                <a:ea typeface="Calibri" panose="020F0502020204030204" pitchFamily="34" charset="0"/>
                <a:cs typeface="Times New Roman" panose="02020603050405020304" pitchFamily="18" charset="0"/>
              </a:rPr>
              <a:t>2</a:t>
            </a:r>
            <a:r>
              <a:rPr lang="bg-BG" sz="1200" i="1" noProof="0" dirty="0">
                <a:effectLst/>
                <a:latin typeface="+mn-lt"/>
                <a:ea typeface="Calibri" panose="020F0502020204030204" pitchFamily="34" charset="0"/>
                <a:cs typeface="Times New Roman" panose="02020603050405020304" pitchFamily="18" charset="0"/>
              </a:rPr>
              <a:t>: </a:t>
            </a:r>
            <a:r>
              <a:rPr lang="bg-BG" sz="1200" i="0" noProof="0" dirty="0">
                <a:effectLst/>
                <a:latin typeface="+mn-lt"/>
                <a:ea typeface="Calibri" panose="020F0502020204030204" pitchFamily="34" charset="0"/>
                <a:cs typeface="Times New Roman" panose="02020603050405020304" pitchFamily="18" charset="0"/>
              </a:rPr>
              <a:t>Всеки от участниците избира по един полезен съвет от всяка фаза </a:t>
            </a:r>
            <a:r>
              <a:rPr lang="bg-BG" sz="1200" b="0" noProof="0" dirty="0">
                <a:effectLst/>
                <a:latin typeface="+mn-lt"/>
                <a:ea typeface="Calibri" panose="020F0502020204030204" pitchFamily="34" charset="0"/>
                <a:cs typeface="Times New Roman" panose="02020603050405020304" pitchFamily="18" charset="0"/>
              </a:rPr>
              <a:t>(преди – по време на – след гневен изблик).</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3</a:t>
            </a:r>
            <a:r>
              <a:rPr lang="bg-BG" sz="1200" i="1" noProof="0" dirty="0">
                <a:effectLst/>
                <a:latin typeface="+mn-lt"/>
                <a:ea typeface="Calibri" panose="020F0502020204030204" pitchFamily="34" charset="0"/>
                <a:cs typeface="Times New Roman" panose="02020603050405020304" pitchFamily="18" charset="0"/>
              </a:rPr>
              <a:t>: </a:t>
            </a:r>
            <a:r>
              <a:rPr lang="bg-BG" sz="1200" b="0" i="0" noProof="0" dirty="0">
                <a:effectLst/>
                <a:latin typeface="+mn-lt"/>
                <a:ea typeface="Calibri" panose="020F0502020204030204" pitchFamily="34" charset="0"/>
                <a:cs typeface="Times New Roman" panose="02020603050405020304" pitchFamily="18" charset="0"/>
              </a:rPr>
              <a:t>Посочете защо ви е</a:t>
            </a:r>
            <a:r>
              <a:rPr lang="bg-BG" sz="1200" b="0" i="0" baseline="0" noProof="0" dirty="0">
                <a:effectLst/>
                <a:latin typeface="+mn-lt"/>
                <a:ea typeface="Calibri" panose="020F0502020204030204" pitchFamily="34" charset="0"/>
                <a:cs typeface="Times New Roman" panose="02020603050405020304" pitchFamily="18" charset="0"/>
              </a:rPr>
              <a:t> привлякъл избрания полезен съвет.</a:t>
            </a:r>
            <a:endParaRPr lang="bg-BG" sz="1200" b="0" i="0"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9286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#14)</a:t>
            </a:r>
          </a:p>
          <a:p>
            <a:pPr algn="just">
              <a:lnSpc>
                <a:spcPct val="115000"/>
              </a:lnSpc>
              <a:spcAft>
                <a:spcPts val="600"/>
              </a:spcAft>
            </a:pP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се казва „</a:t>
            </a:r>
            <a:r>
              <a:rPr lang="bg-BG" sz="1200" b="0" i="1" noProof="0" dirty="0">
                <a:effectLst/>
                <a:latin typeface="+mn-lt"/>
                <a:ea typeface="Calibri" panose="020F0502020204030204" pitchFamily="34" charset="0"/>
                <a:cs typeface="Times New Roman" panose="02020603050405020304" pitchFamily="18" charset="0"/>
              </a:rPr>
              <a:t>Съставете план!“.</a:t>
            </a:r>
          </a:p>
          <a:p>
            <a:pPr>
              <a:lnSpc>
                <a:spcPct val="115000"/>
              </a:lnSpc>
              <a:spcAft>
                <a:spcPts val="600"/>
              </a:spcAft>
            </a:pPr>
            <a:r>
              <a:rPr lang="bg-BG" sz="1200" b="1"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1" kern="1200" noProof="0" dirty="0">
                <a:solidFill>
                  <a:srgbClr val="0770B1"/>
                </a:solidFill>
                <a:latin typeface="+mn-lt"/>
                <a:ea typeface="+mn-ea"/>
                <a:cs typeface="+mn-cs"/>
              </a:rPr>
              <a:t>Например - </a:t>
            </a:r>
            <a:r>
              <a:rPr lang="bg-BG" sz="1200" b="0" noProof="0" dirty="0">
                <a:effectLst/>
                <a:latin typeface="+mn-lt"/>
                <a:ea typeface="Calibri" panose="020F0502020204030204" pitchFamily="34" charset="0"/>
                <a:cs typeface="Times New Roman" panose="02020603050405020304" pitchFamily="18" charset="0"/>
              </a:rPr>
              <a:t>„</a:t>
            </a:r>
            <a:r>
              <a:rPr lang="bg-BG" sz="1200" b="0" i="1" noProof="0" dirty="0">
                <a:effectLst/>
                <a:latin typeface="+mn-lt"/>
                <a:ea typeface="Calibri" panose="020F0502020204030204" pitchFamily="34" charset="0"/>
                <a:cs typeface="Times New Roman" panose="02020603050405020304" pitchFamily="18" charset="0"/>
              </a:rPr>
              <a:t>Съставете план!“.</a:t>
            </a:r>
            <a:endParaRPr lang="bg-BG" sz="120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            Цел</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Улесняване сдържането и правилното насочване на гнева при проблемни ситуации, свързани с неговото управление</a:t>
            </a:r>
            <a:r>
              <a:rPr lang="bg-BG" sz="1200" b="0" i="1" baseline="0" noProof="0" dirty="0">
                <a:effectLst/>
                <a:latin typeface="+mn-lt"/>
                <a:ea typeface="Calibri" panose="020F0502020204030204" pitchFamily="34" charset="0"/>
                <a:cs typeface="Times New Roman" panose="02020603050405020304" pitchFamily="18" charset="0"/>
              </a:rPr>
              <a:t>.</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b="1" i="1" noProof="0" dirty="0">
                <a:solidFill>
                  <a:srgbClr val="000000"/>
                </a:solidFill>
                <a:effectLst/>
                <a:latin typeface="+mn-lt"/>
                <a:ea typeface="Calibri" panose="020F0502020204030204" pitchFamily="34" charset="0"/>
                <a:cs typeface="Times New Roman" panose="02020603050405020304" pitchFamily="18" charset="0"/>
              </a:rPr>
              <a:t>Целева аудитория</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Възрастови групи – подрастващи/възрастни </a:t>
            </a:r>
            <a:endParaRPr lang="bg-BG" sz="1200" i="1" noProof="0" dirty="0">
              <a:solidFill>
                <a:srgbClr val="000000"/>
              </a:solidFill>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Времетраене </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Тази част от упражнението отнема 20-25 минути.</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Описание </a:t>
            </a:r>
            <a:endParaRPr lang="bg-BG" sz="1200" i="1" noProof="0" dirty="0">
              <a:effectLst/>
              <a:latin typeface="+mn-lt"/>
              <a:ea typeface="Calibri" panose="020F0502020204030204" pitchFamily="34" charset="0"/>
              <a:cs typeface="Times New Roman" panose="02020603050405020304" pitchFamily="18" charset="0"/>
            </a:endParaRPr>
          </a:p>
          <a:p>
            <a:pPr marL="457200" lvl="1" algn="just" defTabSz="914400" rtl="0" eaLnBrk="1" latinLnBrk="0" hangingPunct="1">
              <a:lnSpc>
                <a:spcPct val="115000"/>
              </a:lnSpc>
              <a:spcAft>
                <a:spcPts val="600"/>
              </a:spcAft>
            </a:pPr>
            <a:r>
              <a:rPr lang="bg-BG" sz="1200" i="1" kern="1200" noProof="0" dirty="0">
                <a:solidFill>
                  <a:schemeClr val="tx1"/>
                </a:solidFill>
                <a:effectLst/>
                <a:latin typeface="+mn-lt"/>
                <a:ea typeface="Calibri" panose="020F0502020204030204" pitchFamily="34" charset="0"/>
                <a:cs typeface="Times New Roman" panose="02020603050405020304" pitchFamily="18" charset="0"/>
              </a:rPr>
              <a:t>От участниците се изисква да прочетат текста по-долу и да направят класация на описаните дейности, на база приложимостта и употребата им в тяхното ежедневие. Дейностите следва да бъдат структурирани по моменти – преди, по време на и след гневния изблик. </a:t>
            </a:r>
          </a:p>
          <a:p>
            <a:pPr marL="457200" lvl="1" algn="just" defTabSz="914400" rtl="0" eaLnBrk="1" latinLnBrk="0" hangingPunct="1">
              <a:lnSpc>
                <a:spcPct val="115000"/>
              </a:lnSpc>
              <a:spcAft>
                <a:spcPts val="600"/>
              </a:spcAft>
            </a:pPr>
            <a:r>
              <a:rPr lang="bg-BG" sz="1200" i="1" kern="1200" noProof="0" dirty="0">
                <a:solidFill>
                  <a:schemeClr val="tx1"/>
                </a:solidFill>
                <a:effectLst/>
                <a:latin typeface="+mn-lt"/>
                <a:ea typeface="Calibri" panose="020F0502020204030204" pitchFamily="34" charset="0"/>
                <a:cs typeface="Times New Roman" panose="02020603050405020304" pitchFamily="18" charset="0"/>
              </a:rPr>
              <a:t>След това, участниците трябва да презентират резултатите от работата си.</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Метод на обучение</a:t>
            </a:r>
            <a:endParaRPr lang="bg-BG" sz="1200" i="1"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i="1" noProof="0" dirty="0">
                <a:solidFill>
                  <a:srgbClr val="000000"/>
                </a:solidFill>
                <a:effectLst/>
                <a:latin typeface="+mn-lt"/>
                <a:ea typeface="Calibri" panose="020F0502020204030204" pitchFamily="34" charset="0"/>
                <a:cs typeface="Times New Roman" panose="02020603050405020304" pitchFamily="18" charset="0"/>
              </a:rPr>
              <a:t>            Четене с разбиране, модерирана дискусия</a:t>
            </a:r>
            <a:endParaRPr lang="bg-BG" sz="1200" i="1" noProof="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331540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cs typeface="Arial" charset="0"/>
              </a:rPr>
              <a:t>За следващата тема, се връщаме отново към модела на провокиращите фактори, който описва няколко компонента на радикализацията в тяхното взаимодействие. Разглеждат се две теми, които са взаимосвързани и имат отношение към начина, по който хората реагират на провокаторите идентичност и наративи.</a:t>
            </a:r>
          </a:p>
          <a:p>
            <a:pPr marL="228600" indent="-228600">
              <a:buFont typeface="+mj-lt"/>
              <a:buAutoNum type="arabicPeriod"/>
            </a:pPr>
            <a:r>
              <a:rPr lang="bg-BG" noProof="0" dirty="0">
                <a:latin typeface="+mn-lt"/>
              </a:rPr>
              <a:t>Идентичност</a:t>
            </a:r>
          </a:p>
          <a:p>
            <a:pPr marL="228600" indent="-228600">
              <a:buFont typeface="+mj-lt"/>
              <a:buAutoNum type="arabicPeriod"/>
            </a:pPr>
            <a:r>
              <a:rPr lang="bg-BG" noProof="0" dirty="0">
                <a:latin typeface="+mn-lt"/>
              </a:rPr>
              <a:t>Личен опит с дискриминацията </a:t>
            </a:r>
          </a:p>
          <a:p>
            <a:pPr marL="228600" indent="-228600">
              <a:buFont typeface="+mj-lt"/>
              <a:buAutoNum type="arabicPeriod"/>
            </a:pPr>
            <a:r>
              <a:rPr lang="bg-BG" noProof="0" dirty="0">
                <a:latin typeface="+mn-lt"/>
              </a:rPr>
              <a:t>Сблъсък с пропаганда</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Личният опит и пропагандата захранват наративите</a:t>
            </a:r>
            <a:r>
              <a:rPr lang="bg-BG" baseline="0" noProof="0" dirty="0">
                <a:latin typeface="+mn-lt"/>
              </a:rPr>
              <a:t> ни за самите нас </a:t>
            </a:r>
            <a:r>
              <a:rPr lang="bg-BG" noProof="0" dirty="0">
                <a:latin typeface="+mn-lt"/>
              </a:rPr>
              <a:t>и за другите.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Наративите и идентичността могат да се превърнат в уязвимост към радикализация, но могат да служат и като защитни фактори.</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37067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#16)</a:t>
            </a:r>
          </a:p>
          <a:p>
            <a:pPr marL="0" marR="0" lvl="0" indent="0" algn="just" defTabSz="945307"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defTabSz="945307">
              <a:defRPr/>
            </a:pPr>
            <a:r>
              <a:rPr lang="bg-BG" sz="1200" noProof="0" dirty="0">
                <a:latin typeface="+mn-lt"/>
              </a:rPr>
              <a:t>Отговаря се на въпросите: Какво са наративите? Какво е идентичността? И как са свързани те?</a:t>
            </a:r>
          </a:p>
          <a:p>
            <a:pPr algn="just" defTabSz="945307">
              <a:defRPr/>
            </a:pPr>
            <a:r>
              <a:rPr lang="bg-BG" sz="1200" noProof="0" dirty="0">
                <a:latin typeface="+mn-lt"/>
              </a:rPr>
              <a:t>---</a:t>
            </a:r>
          </a:p>
          <a:p>
            <a:pPr algn="just" defTabSz="945307">
              <a:defRPr/>
            </a:pPr>
            <a:r>
              <a:rPr lang="bg-BG" sz="1200" b="1" noProof="0" dirty="0">
                <a:latin typeface="+mn-lt"/>
              </a:rPr>
              <a:t>Идентичност</a:t>
            </a:r>
            <a:r>
              <a:rPr lang="bg-BG" sz="1200" b="0" noProof="0" dirty="0">
                <a:latin typeface="+mn-lt"/>
              </a:rPr>
              <a:t> е у</a:t>
            </a:r>
            <a:r>
              <a:rPr lang="bg-BG" sz="1200" noProof="0" dirty="0">
                <a:latin typeface="+mn-lt"/>
              </a:rPr>
              <a:t>сещането,</a:t>
            </a:r>
            <a:r>
              <a:rPr lang="bg-BG" sz="1200" baseline="0" noProof="0" dirty="0">
                <a:latin typeface="+mn-lt"/>
              </a:rPr>
              <a:t> че </a:t>
            </a:r>
            <a:r>
              <a:rPr lang="bg-BG" sz="1200" noProof="0" dirty="0">
                <a:latin typeface="+mn-lt"/>
              </a:rPr>
              <a:t>си уникален и хармоничен вътре в себе си човек, въпреки всички промени по отношение на другите. Развитието</a:t>
            </a:r>
            <a:r>
              <a:rPr lang="bg-BG" sz="1200" baseline="0" noProof="0" dirty="0">
                <a:latin typeface="+mn-lt"/>
              </a:rPr>
              <a:t> на </a:t>
            </a:r>
            <a:r>
              <a:rPr lang="bg-BG" sz="1200" noProof="0" dirty="0">
                <a:latin typeface="+mn-lt"/>
              </a:rPr>
              <a:t>идентичността е свързано с основните въпроси, показани по-горе. Отговорите на тези въпроси са резултат от натрупания опит и взаимодействието на личността с определена референтна рамка. Начинът, по който интерпретираме преживяванията, е оцветен от настоящите ни убеждения.</a:t>
            </a:r>
          </a:p>
          <a:p>
            <a:pPr defTabSz="945307">
              <a:defRPr/>
            </a:pPr>
            <a:r>
              <a:rPr lang="bg-BG" sz="1200" noProof="0" dirty="0">
                <a:latin typeface="+mn-lt"/>
              </a:rPr>
              <a:t>---</a:t>
            </a:r>
          </a:p>
          <a:p>
            <a:pPr algn="l"/>
            <a:r>
              <a:rPr lang="bg-BG" sz="1200" noProof="0" dirty="0">
                <a:latin typeface="+mn-lt"/>
              </a:rPr>
              <a:t>Допълнителна информация за обучаващия:</a:t>
            </a:r>
          </a:p>
          <a:p>
            <a:r>
              <a:rPr lang="bg-BG" sz="1200" noProof="0" dirty="0">
                <a:latin typeface="+mn-lt"/>
                <a:hlinkClick r:id="rId3"/>
              </a:rPr>
              <a:t>https://jia.sipa.columbia.edu/online-articles/understanding-radicalization-through-lens-%E2%80%98identity-vulnerability%E2%80%99</a:t>
            </a:r>
            <a:endParaRPr lang="bg-BG" sz="1200" noProof="0" dirty="0">
              <a:latin typeface="+mn-lt"/>
            </a:endParaRPr>
          </a:p>
          <a:p>
            <a:r>
              <a:rPr lang="bg-BG" sz="1200" noProof="0" dirty="0">
                <a:latin typeface="+mn-lt"/>
              </a:rPr>
              <a:t>---</a:t>
            </a:r>
          </a:p>
          <a:p>
            <a:pPr algn="just"/>
            <a:r>
              <a:rPr lang="bg-BG" sz="1200" noProof="0" dirty="0">
                <a:latin typeface="+mn-lt"/>
              </a:rPr>
              <a:t>Ериксон (1968 г.): Основната задача на юношеството, свързана с развитието на човек, е развиването на собствената му идентичност; преориентиране и откриване на възможностите и ограниченията. Процесът на развитие е дългосрочно взаимодействие между наклонностите и факторите на околната среда. </a:t>
            </a:r>
          </a:p>
          <a:p>
            <a:pPr algn="just"/>
            <a:r>
              <a:rPr lang="bg-BG" sz="1200" noProof="0" dirty="0">
                <a:latin typeface="+mn-lt"/>
              </a:rPr>
              <a:t>Педагогиката и психологията следват теорията за житейското</a:t>
            </a:r>
            <a:r>
              <a:rPr lang="bg-BG" sz="1200" baseline="0" noProof="0" dirty="0">
                <a:latin typeface="+mn-lt"/>
              </a:rPr>
              <a:t> развитие</a:t>
            </a:r>
            <a:r>
              <a:rPr lang="bg-BG" sz="1200" noProof="0" dirty="0">
                <a:latin typeface="+mn-lt"/>
              </a:rPr>
              <a:t> на Ериксон. Той разграничава осем фази в човешкия живот. Във всяка от тях, човек се сблъсква с </a:t>
            </a:r>
            <a:r>
              <a:rPr lang="bg-BG" sz="1200" noProof="0" dirty="0" err="1">
                <a:latin typeface="+mn-lt"/>
              </a:rPr>
              <a:t>психосоциална</a:t>
            </a:r>
            <a:r>
              <a:rPr lang="bg-BG" sz="1200" noProof="0" dirty="0">
                <a:latin typeface="+mn-lt"/>
              </a:rPr>
              <a:t> криза, която трябва да бъде разрешена. Резултатите от тази криза оказват влияние върху личността. В петата фаза от живота - периодът на юношеството</a:t>
            </a:r>
            <a:r>
              <a:rPr lang="bg-BG" sz="1200" baseline="0" noProof="0" dirty="0">
                <a:latin typeface="+mn-lt"/>
              </a:rPr>
              <a:t>, </a:t>
            </a:r>
            <a:r>
              <a:rPr lang="bg-BG" sz="1200" noProof="0" dirty="0">
                <a:latin typeface="+mn-lt"/>
              </a:rPr>
              <a:t>формирането на стабилна идентичност и стабилен образ за себе си са най-важните задачи. В тази възрастова фаза (12-18 години), подрастващите развиват представата за себе си в сравнение с другите хора. Когато процесът е успешен, в края на тази фаза се формира стабилна идентичност. Когато процесът е неуспешен, може да възникнат объркване на ролите и криза на идентичността. В рамките на тази теория, „идентичността“ се разглежда от гледна точка на психологията.</a:t>
            </a:r>
          </a:p>
          <a:p>
            <a:pPr algn="just"/>
            <a:r>
              <a:rPr lang="bg-BG" sz="1200" noProof="0" dirty="0">
                <a:latin typeface="+mn-lt"/>
              </a:rPr>
              <a:t>По време на </a:t>
            </a:r>
            <a:r>
              <a:rPr lang="bg-BG" sz="1200" b="1" noProof="0" dirty="0">
                <a:latin typeface="+mn-lt"/>
              </a:rPr>
              <a:t>юношеството,</a:t>
            </a:r>
            <a:r>
              <a:rPr lang="bg-BG" sz="1200" noProof="0" dirty="0">
                <a:latin typeface="+mn-lt"/>
              </a:rPr>
              <a:t> подрастващите си задават въпросите „Кой съм аз?“ и „Кой искам да стана?“. За да си отговорят на тези въпроси, те обикновено изследват (проучване) различни алтернативи (идентичности), например, чрез влизане в нови приятелски отношения, различен стил облекло или дори проява на рисково поведение.</a:t>
            </a:r>
          </a:p>
          <a:p>
            <a:pPr algn="just"/>
            <a:r>
              <a:rPr lang="bg-BG" sz="1200" noProof="0" dirty="0">
                <a:latin typeface="+mn-lt"/>
              </a:rPr>
              <a:t>Собствената идентичност може да бъде търсена чрез музика, облекло, приятели, училище, работа, хобита и други занимания, спорт, култура, норми и ценности, вяра, вярвания в други области, умения, коли, прическа и всичко друго, от което би се интересувал</a:t>
            </a:r>
            <a:r>
              <a:rPr lang="bg-BG" sz="1200" baseline="0" noProof="0" dirty="0">
                <a:latin typeface="+mn-lt"/>
              </a:rPr>
              <a:t> човек</a:t>
            </a:r>
            <a:r>
              <a:rPr lang="bg-BG" sz="1200" noProof="0" dirty="0">
                <a:latin typeface="+mn-lt"/>
              </a:rPr>
              <a:t>. Най-важното е, че младите хора се обграждат с приятели през този период</a:t>
            </a:r>
            <a:r>
              <a:rPr lang="bg-BG" sz="1200" baseline="0" noProof="0" dirty="0">
                <a:latin typeface="+mn-lt"/>
              </a:rPr>
              <a:t> - а</a:t>
            </a:r>
            <a:r>
              <a:rPr lang="bg-BG" sz="1200" noProof="0" dirty="0">
                <a:latin typeface="+mn-lt"/>
              </a:rPr>
              <a:t>ко отиваш на непозната територия, се чувстваш много по-сигурен, ако си заобиколен</a:t>
            </a:r>
            <a:r>
              <a:rPr lang="bg-BG" sz="1200" baseline="0" noProof="0" dirty="0">
                <a:latin typeface="+mn-lt"/>
              </a:rPr>
              <a:t> от приятели</a:t>
            </a:r>
            <a:r>
              <a:rPr lang="bg-BG" sz="1200" noProof="0" dirty="0">
                <a:latin typeface="+mn-lt"/>
              </a:rPr>
              <a:t>. Приятелите често са една от изходните точки в търсенето на собствената идентичност и постоянното консултиране с тях дава основа за изследване на това кое ти харесва и подхожда и кое не. Те обикновено са на приблизително същата възраст, имат сходно ниво на образование и са със същия етнически и социален произход. Причината е, че се чувстваме привлечени от хора, </a:t>
            </a:r>
            <a:r>
              <a:rPr lang="bg-BG" sz="1200" noProof="0" dirty="0" err="1">
                <a:latin typeface="+mn-lt"/>
              </a:rPr>
              <a:t>кито</a:t>
            </a:r>
            <a:r>
              <a:rPr lang="bg-BG" sz="1200" baseline="0" noProof="0" dirty="0">
                <a:latin typeface="+mn-lt"/>
              </a:rPr>
              <a:t> приличат на нас.</a:t>
            </a:r>
            <a:endParaRPr lang="bg-BG" sz="1200" noProof="0" dirty="0">
              <a:latin typeface="+mn-lt"/>
            </a:endParaRPr>
          </a:p>
          <a:p>
            <a:r>
              <a:rPr lang="bg-BG" sz="1200" noProof="0" dirty="0">
                <a:latin typeface="+mn-lt"/>
              </a:rPr>
              <a:t>Човек използва наративи, за да осмисли света. Процесът на развитие на идентичността представлява връзката между личността и обществото.</a:t>
            </a:r>
          </a:p>
          <a:p>
            <a:pPr algn="just" defTabSz="945307">
              <a:defRPr/>
            </a:pPr>
            <a:r>
              <a:rPr lang="bg-BG" sz="1200" noProof="0" dirty="0">
                <a:latin typeface="+mn-lt"/>
              </a:rPr>
              <a:t>Наративите, от които сме привлечени, могат да се променят с течение на времето. Няма идентичност без история. Винаги се нуждаем от език, за да оформим нашата идентичност и се влияем от историите, в които вярваме.</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#17)</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Разглежда се понятието наратив от социологическа и психологическа гледна точка.</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Под наративи имаме предвид кратките или по-дълги истории, с които израстваме и които чуваме в заобикалящата ни среда. Тези истории често съдържат косвени инструкции за това как да се държим в определени ситуации. В неутрален смисъл, те ни предлагат насоки кое поведение е</a:t>
            </a:r>
            <a:r>
              <a:rPr lang="bg-BG" sz="1200" baseline="0" noProof="0" dirty="0">
                <a:effectLst/>
                <a:latin typeface="+mn-lt"/>
                <a:ea typeface="Calibri" panose="020F0502020204030204" pitchFamily="34" charset="0"/>
                <a:cs typeface="Times New Roman" panose="02020603050405020304" pitchFamily="18" charset="0"/>
              </a:rPr>
              <a:t> правилно и как да се справяме добре </a:t>
            </a:r>
            <a:r>
              <a:rPr lang="bg-BG" sz="1200" noProof="0" dirty="0">
                <a:effectLst/>
                <a:latin typeface="+mn-lt"/>
                <a:ea typeface="Calibri" panose="020F0502020204030204" pitchFamily="34" charset="0"/>
                <a:cs typeface="Times New Roman" panose="02020603050405020304" pitchFamily="18" charset="0"/>
              </a:rPr>
              <a:t>в групата, в която растем и</a:t>
            </a:r>
            <a:r>
              <a:rPr lang="bg-BG" sz="1200" baseline="0" noProof="0" dirty="0">
                <a:effectLst/>
                <a:latin typeface="+mn-lt"/>
                <a:ea typeface="Calibri" panose="020F0502020204030204" pitchFamily="34" charset="0"/>
                <a:cs typeface="Times New Roman" panose="02020603050405020304" pitchFamily="18" charset="0"/>
              </a:rPr>
              <a:t> се развиваме</a:t>
            </a:r>
            <a:r>
              <a:rPr lang="bg-BG" sz="1200" noProof="0" dirty="0">
                <a:effectLst/>
                <a:latin typeface="+mn-lt"/>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Варират от главни културни наративи до лични житейски истории; поддържат се от поговорки, образи, обратна връзка, явни и скрити правила. Те са начин хората и групите да осмислят събитията и действията в живота си.</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Например,</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от гледна точка на историческите събития </a:t>
            </a:r>
            <a:r>
              <a:rPr lang="bg-BG" sz="1200" baseline="0" noProof="0" dirty="0">
                <a:effectLst/>
                <a:latin typeface="+mn-lt"/>
                <a:ea typeface="Calibri" panose="020F0502020204030204" pitchFamily="34" charset="0"/>
                <a:cs typeface="Times New Roman" panose="02020603050405020304" pitchFamily="18" charset="0"/>
              </a:rPr>
              <a:t>историите</a:t>
            </a:r>
            <a:r>
              <a:rPr lang="bg-BG" sz="1200" noProof="0" dirty="0">
                <a:effectLst/>
                <a:latin typeface="+mn-lt"/>
                <a:ea typeface="Calibri" panose="020F0502020204030204" pitchFamily="34" charset="0"/>
                <a:cs typeface="Times New Roman" panose="02020603050405020304" pitchFamily="18" charset="0"/>
              </a:rPr>
              <a:t> на израелците и палестинците могат да се разглеждат като „главни наративи“ на национална идентичност: две гледни точки, две референтни рамки, две различни тълкувания на историята</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(алтернативен пример: “Направете Америка отново велика“ срещу “Животът на чернокожите има значение”).</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@Обучаващ:</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Повече информация по темата може да се намери в: </a:t>
            </a:r>
            <a:r>
              <a:rPr lang="bg-BG" sz="1200" i="1" noProof="0" dirty="0" err="1">
                <a:latin typeface="+mn-lt"/>
              </a:rPr>
              <a:t>Narrative</a:t>
            </a:r>
            <a:r>
              <a:rPr lang="bg-BG" sz="1200" i="1" noProof="0" dirty="0">
                <a:latin typeface="+mn-lt"/>
              </a:rPr>
              <a:t> </a:t>
            </a:r>
            <a:r>
              <a:rPr lang="bg-BG" sz="1200" i="1" noProof="0" dirty="0" err="1">
                <a:latin typeface="+mn-lt"/>
              </a:rPr>
              <a:t>and</a:t>
            </a:r>
            <a:r>
              <a:rPr lang="bg-BG" sz="1200" i="1" noProof="0" dirty="0">
                <a:latin typeface="+mn-lt"/>
              </a:rPr>
              <a:t> </a:t>
            </a:r>
            <a:r>
              <a:rPr lang="bg-BG" sz="1200" i="1" noProof="0" dirty="0" err="1">
                <a:latin typeface="+mn-lt"/>
              </a:rPr>
              <a:t>the</a:t>
            </a:r>
            <a:r>
              <a:rPr lang="bg-BG" sz="1200" i="1" noProof="0" dirty="0">
                <a:latin typeface="+mn-lt"/>
              </a:rPr>
              <a:t> </a:t>
            </a:r>
            <a:r>
              <a:rPr lang="bg-BG" sz="1200" i="1" noProof="0" dirty="0" err="1">
                <a:latin typeface="+mn-lt"/>
              </a:rPr>
              <a:t>Cultural</a:t>
            </a:r>
            <a:r>
              <a:rPr lang="bg-BG" sz="1200" i="1" noProof="0" dirty="0">
                <a:latin typeface="+mn-lt"/>
              </a:rPr>
              <a:t> </a:t>
            </a:r>
            <a:r>
              <a:rPr lang="bg-BG" sz="1200" i="1" noProof="0" dirty="0" err="1">
                <a:latin typeface="+mn-lt"/>
              </a:rPr>
              <a:t>Psychology</a:t>
            </a:r>
            <a:r>
              <a:rPr lang="bg-BG" sz="1200" i="1" noProof="0" dirty="0">
                <a:latin typeface="+mn-lt"/>
              </a:rPr>
              <a:t> </a:t>
            </a:r>
            <a:r>
              <a:rPr lang="bg-BG" sz="1200" i="1" noProof="0" dirty="0" err="1">
                <a:latin typeface="+mn-lt"/>
              </a:rPr>
              <a:t>of</a:t>
            </a:r>
            <a:r>
              <a:rPr lang="bg-BG" sz="1200" i="1" noProof="0" dirty="0">
                <a:latin typeface="+mn-lt"/>
              </a:rPr>
              <a:t> </a:t>
            </a:r>
            <a:r>
              <a:rPr lang="bg-BG" sz="1200" i="1" noProof="0" dirty="0" err="1">
                <a:latin typeface="+mn-lt"/>
              </a:rPr>
              <a:t>Identity</a:t>
            </a:r>
            <a:r>
              <a:rPr lang="bg-BG" sz="1200" i="1" noProof="0" dirty="0">
                <a:latin typeface="+mn-lt"/>
              </a:rPr>
              <a:t> </a:t>
            </a:r>
            <a:r>
              <a:rPr lang="bg-BG" sz="1200" i="1" noProof="0" dirty="0" err="1">
                <a:latin typeface="+mn-lt"/>
              </a:rPr>
              <a:t>Phillip</a:t>
            </a:r>
            <a:r>
              <a:rPr lang="bg-BG" sz="1200" i="1" noProof="0" dirty="0">
                <a:latin typeface="+mn-lt"/>
              </a:rPr>
              <a:t> L. </a:t>
            </a:r>
            <a:r>
              <a:rPr lang="bg-BG" sz="1200" i="1" noProof="0" dirty="0" err="1">
                <a:latin typeface="+mn-lt"/>
              </a:rPr>
              <a:t>Hammack</a:t>
            </a:r>
            <a:r>
              <a:rPr lang="bg-BG" sz="1200" i="1" noProof="0" dirty="0">
                <a:latin typeface="+mn-lt"/>
              </a:rPr>
              <a:t> </a:t>
            </a:r>
            <a:r>
              <a:rPr lang="bg-BG" sz="1200" i="1" noProof="0" dirty="0" err="1">
                <a:latin typeface="+mn-lt"/>
              </a:rPr>
              <a:t>University</a:t>
            </a:r>
            <a:r>
              <a:rPr lang="bg-BG" sz="1200" i="1" noProof="0" dirty="0">
                <a:latin typeface="+mn-lt"/>
              </a:rPr>
              <a:t> </a:t>
            </a:r>
            <a:r>
              <a:rPr lang="bg-BG" sz="1200" i="1" noProof="0" dirty="0" err="1">
                <a:latin typeface="+mn-lt"/>
              </a:rPr>
              <a:t>of</a:t>
            </a:r>
            <a:r>
              <a:rPr lang="bg-BG" sz="1200" i="1" noProof="0" dirty="0">
                <a:latin typeface="+mn-lt"/>
              </a:rPr>
              <a:t> </a:t>
            </a:r>
            <a:r>
              <a:rPr lang="bg-BG" sz="1200" i="1" noProof="0" dirty="0" err="1">
                <a:latin typeface="+mn-lt"/>
              </a:rPr>
              <a:t>California</a:t>
            </a:r>
            <a:r>
              <a:rPr lang="bg-BG" sz="1200" i="1" noProof="0" dirty="0">
                <a:latin typeface="+mn-lt"/>
              </a:rPr>
              <a:t>, </a:t>
            </a:r>
            <a:r>
              <a:rPr lang="bg-BG" sz="1200" i="1" noProof="0" dirty="0" err="1">
                <a:latin typeface="+mn-lt"/>
              </a:rPr>
              <a:t>Santa</a:t>
            </a:r>
            <a:r>
              <a:rPr lang="bg-BG" sz="1200" i="1" noProof="0" dirty="0">
                <a:latin typeface="+mn-lt"/>
              </a:rPr>
              <a:t> </a:t>
            </a:r>
            <a:r>
              <a:rPr lang="bg-BG" sz="1200" i="1" noProof="0" dirty="0" err="1">
                <a:latin typeface="+mn-lt"/>
              </a:rPr>
              <a:t>Cruz</a:t>
            </a:r>
            <a:r>
              <a:rPr lang="bg-BG" sz="1200" i="1" noProof="0" dirty="0">
                <a:latin typeface="+mn-lt"/>
              </a:rPr>
              <a:t>, 2008.</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За много хора, концепцията за наративите е сложна. В края на разясненията за нея (слайдове 18-25), ключовите моменти и изводи са следните:</a:t>
            </a:r>
            <a:endParaRPr lang="bg-BG" sz="1200" noProof="0" dirty="0">
              <a:solidFill>
                <a:schemeClr val="tx1"/>
              </a:solidFill>
              <a:effectLst/>
              <a:latin typeface="+mn-lt"/>
              <a:cs typeface="Times New Roman" panose="02020603050405020304" pitchFamily="18" charset="0"/>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ea typeface="Calibri" panose="020F0502020204030204" pitchFamily="34" charset="0"/>
                <a:cs typeface="Times New Roman" panose="02020603050405020304" pitchFamily="18" charset="0"/>
              </a:rPr>
              <a:t>Идентичността се формира чрез истории, които си разказваме един на друг или разказваме на себе си, за да обясним и мотивираме изборите, реакциите, миналото, настоящето и бъдещето си.</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ea typeface="Calibri" panose="020F0502020204030204" pitchFamily="34" charset="0"/>
                <a:cs typeface="Times New Roman" panose="02020603050405020304" pitchFamily="18" charset="0"/>
              </a:rPr>
              <a:t>Колективните идентичности също се формират чрез истории.</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ea typeface="Calibri" panose="020F0502020204030204" pitchFamily="34" charset="0"/>
                <a:cs typeface="Times New Roman" panose="02020603050405020304" pitchFamily="18" charset="0"/>
              </a:rPr>
              <a:t>Няма фиксирани идентичности, тъй като идентичността, точно както всяка друга специфична характеристика на човешката личност, постоянно</a:t>
            </a:r>
            <a:r>
              <a:rPr lang="bg-BG" sz="1200" baseline="0" noProof="0" dirty="0">
                <a:solidFill>
                  <a:srgbClr val="000000"/>
                </a:solidFill>
                <a:effectLst/>
                <a:latin typeface="+mn-lt"/>
                <a:ea typeface="Calibri" panose="020F0502020204030204" pitchFamily="34" charset="0"/>
                <a:cs typeface="Times New Roman" panose="02020603050405020304" pitchFamily="18" charset="0"/>
              </a:rPr>
              <a:t> търпи промени.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00000"/>
                </a:solidFill>
                <a:effectLst/>
                <a:latin typeface="+mn-lt"/>
                <a:ea typeface="Calibri" panose="020F0502020204030204" pitchFamily="34" charset="0"/>
                <a:cs typeface="Times New Roman" panose="02020603050405020304" pitchFamily="18" charset="0"/>
              </a:rPr>
              <a:t>Един от най-основните терапевтични принципи в наративната терапия е, че намираме смисъл и изцеление чрез разказването</a:t>
            </a:r>
            <a:r>
              <a:rPr lang="bg-BG" sz="1200" baseline="0" noProof="0" dirty="0">
                <a:solidFill>
                  <a:srgbClr val="000000"/>
                </a:solidFill>
                <a:effectLst/>
                <a:latin typeface="+mn-lt"/>
                <a:ea typeface="Calibri" panose="020F0502020204030204" pitchFamily="34" charset="0"/>
                <a:cs typeface="Times New Roman" panose="02020603050405020304" pitchFamily="18" charset="0"/>
              </a:rPr>
              <a:t> </a:t>
            </a:r>
            <a:r>
              <a:rPr lang="bg-BG" sz="1200" noProof="0" dirty="0">
                <a:solidFill>
                  <a:srgbClr val="000000"/>
                </a:solidFill>
                <a:effectLst/>
                <a:latin typeface="+mn-lt"/>
                <a:ea typeface="Calibri" panose="020F0502020204030204" pitchFamily="34" charset="0"/>
                <a:cs typeface="Times New Roman" panose="02020603050405020304" pitchFamily="18" charset="0"/>
              </a:rPr>
              <a:t>на истории (</a:t>
            </a:r>
            <a:r>
              <a:rPr lang="bg-BG" sz="1200" noProof="0" dirty="0" err="1">
                <a:solidFill>
                  <a:srgbClr val="000000"/>
                </a:solidFill>
                <a:effectLst/>
                <a:latin typeface="+mn-lt"/>
                <a:ea typeface="Calibri" panose="020F0502020204030204" pitchFamily="34" charset="0"/>
                <a:cs typeface="Times New Roman" panose="02020603050405020304" pitchFamily="18" charset="0"/>
              </a:rPr>
              <a:t>Courtney</a:t>
            </a:r>
            <a:r>
              <a:rPr lang="bg-BG" sz="1200" noProof="0" dirty="0">
                <a:solidFill>
                  <a:srgbClr val="000000"/>
                </a:solidFill>
                <a:effectLst/>
                <a:latin typeface="+mn-lt"/>
                <a:ea typeface="Calibri" panose="020F0502020204030204" pitchFamily="34" charset="0"/>
                <a:cs typeface="Times New Roman" panose="02020603050405020304" pitchFamily="18" charset="0"/>
              </a:rPr>
              <a:t>, 2017 г.).</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kern="1200" noProof="0" dirty="0">
                <a:solidFill>
                  <a:schemeClr val="tx1"/>
                </a:solidFill>
                <a:latin typeface="+mn-lt"/>
                <a:ea typeface="+mn-ea"/>
                <a:cs typeface="+mn-cs"/>
              </a:rPr>
              <a:t>Историите често формират основата на властовите отношения. Доминиращите наративи имат за цел да поддържат господстващо положение на определена група в общността или обществото. Маргиналните наративи спомагат за поддържането на други групи в подчинено положение. Използването на тези наративи зависи от обстоятелствата и е част от системата, която ние като общество поддържаме заедно.</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56914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Всички истории подхранват нашата идентичност или идентичности, защото ние имаме повече от една идентичност</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 както вътрешни, така и външни.</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Вътре в нас имаме наши собствени личностни идентичности</a:t>
            </a:r>
            <a:r>
              <a:rPr lang="bg-BG" sz="1200" baseline="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cs typeface="Times New Roman" panose="02020603050405020304" pitchFamily="18" charset="0"/>
              </a:rPr>
              <a:t> начина, по който се виждаме,</a:t>
            </a:r>
            <a:r>
              <a:rPr lang="bg-BG" sz="1200" baseline="0" noProof="0" dirty="0">
                <a:effectLst/>
                <a:latin typeface="+mn-lt"/>
                <a:ea typeface="Calibri" panose="020F0502020204030204" pitchFamily="34" charset="0"/>
                <a:cs typeface="Times New Roman" panose="02020603050405020304" pitchFamily="18" charset="0"/>
              </a:rPr>
              <a:t> и</a:t>
            </a:r>
            <a:r>
              <a:rPr lang="bg-BG" sz="1200" noProof="0" dirty="0">
                <a:effectLst/>
                <a:latin typeface="+mn-lt"/>
                <a:ea typeface="Calibri" panose="020F0502020204030204" pitchFamily="34" charset="0"/>
                <a:cs typeface="Times New Roman" panose="02020603050405020304" pitchFamily="18" charset="0"/>
              </a:rPr>
              <a:t> историите, които пазим. Идентичностите, които другите хора проектират върху нас, формират външните ни идентичности - техните истории за нас, както като личности, така и като част от определени групи. Някои от тези истории се припокриват, други не.</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@Обучаващ: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Наративите са признати от социологически, психологически, културно-антропологични и др. проучвания за основна стратегия, с централна роля при формирането и преструктурирането на идентичността. С прости думи, идентичността се формира посредством наративи – както онези, които човек разказва на другите, така и наративите, които разказва на себе си, за да обясни и мотивира собствените си избори, реакции, минало, настояще и бъдеще. </a:t>
            </a:r>
            <a:r>
              <a:rPr lang="bg-BG" sz="1200" noProof="0" dirty="0">
                <a:latin typeface="+mn-lt"/>
              </a:rPr>
              <a:t>Личните наративи се изграждат и реконструират през целия жизнен цикъл и се развиват чрез и през социалните взаимодействие и социалната практика.</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effectLst/>
                <a:latin typeface="+mn-lt"/>
                <a:ea typeface="Calibri" panose="020F0502020204030204" pitchFamily="34" charset="0"/>
                <a:cs typeface="Times New Roman" panose="02020603050405020304" pitchFamily="18" charset="0"/>
              </a:rPr>
              <a:t>Хората са едновременно носители на идентичности, които другите проектират върху тях посредством наративи, и дистрибутори на идентичности, които проектират към заобикалящия ги свят чрез собствените си истории. </a:t>
            </a:r>
            <a:r>
              <a:rPr lang="bg-BG" sz="1200" kern="1200" noProof="0" dirty="0">
                <a:solidFill>
                  <a:schemeClr val="tx1"/>
                </a:solidFill>
                <a:effectLst/>
                <a:latin typeface="+mn-lt"/>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Връзката между „главен” наратив и личен наратив за идентичност осигурява пряк достъп до процеса на социално възпроизводство и промяна. Концепцията за главен наратив (вж. </a:t>
            </a:r>
            <a:r>
              <a:rPr lang="bg-BG" sz="1200" noProof="0" dirty="0" err="1">
                <a:latin typeface="+mn-lt"/>
              </a:rPr>
              <a:t>Bamberg</a:t>
            </a:r>
            <a:r>
              <a:rPr lang="bg-BG" sz="1200" noProof="0" dirty="0">
                <a:latin typeface="+mn-lt"/>
              </a:rPr>
              <a:t>, 2004 г.; </a:t>
            </a:r>
            <a:r>
              <a:rPr lang="bg-BG" sz="1200" noProof="0" dirty="0" err="1">
                <a:latin typeface="+mn-lt"/>
              </a:rPr>
              <a:t>Thorne</a:t>
            </a:r>
            <a:r>
              <a:rPr lang="bg-BG" sz="1200" noProof="0" dirty="0">
                <a:latin typeface="+mn-lt"/>
              </a:rPr>
              <a:t>, 2004 г.; </a:t>
            </a:r>
            <a:r>
              <a:rPr lang="bg-BG" sz="1200" noProof="0" dirty="0" err="1">
                <a:latin typeface="+mn-lt"/>
              </a:rPr>
              <a:t>Thorne</a:t>
            </a:r>
            <a:r>
              <a:rPr lang="bg-BG" sz="1200" noProof="0" dirty="0">
                <a:latin typeface="+mn-lt"/>
              </a:rPr>
              <a:t> &amp; </a:t>
            </a:r>
            <a:r>
              <a:rPr lang="bg-BG" sz="1200" noProof="0" dirty="0" err="1">
                <a:latin typeface="+mn-lt"/>
              </a:rPr>
              <a:t>McLean</a:t>
            </a:r>
            <a:r>
              <a:rPr lang="bg-BG" sz="1200" noProof="0" dirty="0">
                <a:latin typeface="+mn-lt"/>
              </a:rPr>
              <a:t>, 2003 г.) е в съответствие с представите за „доминиращ дискурс“. Когато хората започват да изграждат личните си наративи за идентичност, които ще закрепят когнитивния и социалния контекст, чрез който се развиват, те се ангажират с главните наративи за идентичност.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Младите хора определят и предефинират идентичността си по отношение на другите. Културната среда е важна, тъй като именно в нея се осъществяват социалните взаимодействия и се определят идентичностите. Още от детството, младите хора са учени на правила, норми, ценности и поведение, разпространени в „културата“, в която израстват. Те научават социалната позиция на определени подгрупи и правилата на поведение как да се държат спрямо определени индивиди. Тези социални класификации стават „нормални“ за подрастващите и осигуряват „набор от очевидни начини на мислене, усещания и поведение”. Класификациите и интерпретациите не са статични. Те се различават в различните култури и могат да се променят с течение на времето. </a:t>
            </a:r>
            <a:r>
              <a:rPr lang="bg-BG" sz="1200" i="1" noProof="0" dirty="0">
                <a:latin typeface="+mn-lt"/>
              </a:rPr>
              <a:t>За повече информация: </a:t>
            </a:r>
            <a:r>
              <a:rPr lang="bg-BG" sz="1200" i="1" noProof="0" dirty="0" err="1">
                <a:latin typeface="+mn-lt"/>
              </a:rPr>
              <a:t>Kósa</a:t>
            </a:r>
            <a:r>
              <a:rPr lang="bg-BG" sz="1200" i="1" noProof="0" dirty="0">
                <a:latin typeface="+mn-lt"/>
              </a:rPr>
              <a:t>, E. (2005). ‘</a:t>
            </a:r>
            <a:r>
              <a:rPr lang="bg-BG" sz="1200" i="1" noProof="0" dirty="0" err="1">
                <a:latin typeface="+mn-lt"/>
              </a:rPr>
              <a:t>Mass</a:t>
            </a:r>
            <a:r>
              <a:rPr lang="bg-BG" sz="1200" i="1" noProof="0" dirty="0">
                <a:latin typeface="+mn-lt"/>
              </a:rPr>
              <a:t> </a:t>
            </a:r>
            <a:r>
              <a:rPr lang="bg-BG" sz="1200" i="1" noProof="0" dirty="0" err="1">
                <a:latin typeface="+mn-lt"/>
              </a:rPr>
              <a:t>media</a:t>
            </a:r>
            <a:r>
              <a:rPr lang="bg-BG" sz="1200" i="1" noProof="0" dirty="0">
                <a:latin typeface="+mn-lt"/>
              </a:rPr>
              <a:t> </a:t>
            </a:r>
            <a:r>
              <a:rPr lang="bg-BG" sz="1200" i="1" noProof="0" dirty="0" err="1">
                <a:latin typeface="+mn-lt"/>
              </a:rPr>
              <a:t>and</a:t>
            </a:r>
            <a:r>
              <a:rPr lang="bg-BG" sz="1200" i="1" noProof="0" dirty="0">
                <a:latin typeface="+mn-lt"/>
              </a:rPr>
              <a:t> </a:t>
            </a:r>
            <a:r>
              <a:rPr lang="bg-BG" sz="1200" i="1" noProof="0" dirty="0" err="1">
                <a:latin typeface="+mn-lt"/>
              </a:rPr>
              <a:t>identity</a:t>
            </a:r>
            <a:r>
              <a:rPr lang="bg-BG" sz="1200" i="1" noProof="0" dirty="0">
                <a:latin typeface="+mn-lt"/>
              </a:rPr>
              <a:t> </a:t>
            </a:r>
            <a:r>
              <a:rPr lang="bg-BG" sz="1200" i="1" noProof="0" dirty="0" err="1">
                <a:latin typeface="+mn-lt"/>
              </a:rPr>
              <a:t>development</a:t>
            </a:r>
            <a:r>
              <a:rPr lang="bg-BG" sz="1200" i="1" noProof="0" dirty="0">
                <a:latin typeface="+mn-lt"/>
              </a:rPr>
              <a:t> </a:t>
            </a:r>
            <a:r>
              <a:rPr lang="bg-BG" sz="1200" i="1" noProof="0" dirty="0" err="1">
                <a:latin typeface="+mn-lt"/>
              </a:rPr>
              <a:t>in</a:t>
            </a:r>
            <a:r>
              <a:rPr lang="bg-BG" sz="1200" i="1" noProof="0" dirty="0">
                <a:latin typeface="+mn-lt"/>
              </a:rPr>
              <a:t> </a:t>
            </a:r>
            <a:r>
              <a:rPr lang="bg-BG" sz="1200" i="1" noProof="0" dirty="0" err="1">
                <a:latin typeface="+mn-lt"/>
              </a:rPr>
              <a:t>adolescence</a:t>
            </a:r>
            <a:r>
              <a:rPr lang="bg-BG" sz="1200" i="1" noProof="0" dirty="0">
                <a:latin typeface="+mn-lt"/>
              </a:rPr>
              <a:t>’. </a:t>
            </a:r>
            <a:r>
              <a:rPr lang="bg-BG" sz="1200" i="1" noProof="0" dirty="0" err="1">
                <a:latin typeface="+mn-lt"/>
              </a:rPr>
              <a:t>In</a:t>
            </a:r>
            <a:r>
              <a:rPr lang="bg-BG" sz="1200" i="1" noProof="0" dirty="0">
                <a:latin typeface="+mn-lt"/>
              </a:rPr>
              <a:t> </a:t>
            </a:r>
            <a:r>
              <a:rPr lang="bg-BG" sz="1200" i="1" noProof="0" dirty="0" err="1">
                <a:latin typeface="+mn-lt"/>
              </a:rPr>
              <a:t>Fülöp</a:t>
            </a:r>
            <a:r>
              <a:rPr lang="bg-BG" sz="1200" i="1" noProof="0" dirty="0">
                <a:latin typeface="+mn-lt"/>
              </a:rPr>
              <a:t>, M. </a:t>
            </a:r>
            <a:r>
              <a:rPr lang="bg-BG" sz="1200" i="1" noProof="0" dirty="0" err="1">
                <a:latin typeface="+mn-lt"/>
              </a:rPr>
              <a:t>en</a:t>
            </a:r>
            <a:r>
              <a:rPr lang="bg-BG" sz="1200" i="1" noProof="0" dirty="0">
                <a:latin typeface="+mn-lt"/>
              </a:rPr>
              <a:t> </a:t>
            </a:r>
            <a:r>
              <a:rPr lang="bg-BG" sz="1200" i="1" noProof="0" dirty="0" err="1">
                <a:latin typeface="+mn-lt"/>
              </a:rPr>
              <a:t>Ross</a:t>
            </a:r>
            <a:r>
              <a:rPr lang="bg-BG" sz="1200" i="1" noProof="0" dirty="0">
                <a:latin typeface="+mn-lt"/>
              </a:rPr>
              <a:t>, A. (</a:t>
            </a:r>
            <a:r>
              <a:rPr lang="bg-BG" sz="1200" i="1" noProof="0" dirty="0" err="1">
                <a:latin typeface="+mn-lt"/>
              </a:rPr>
              <a:t>red</a:t>
            </a:r>
            <a:r>
              <a:rPr lang="bg-BG" sz="1200" i="1" noProof="0" dirty="0">
                <a:latin typeface="+mn-lt"/>
              </a:rPr>
              <a:t>)., </a:t>
            </a:r>
            <a:r>
              <a:rPr lang="bg-BG" sz="1200" i="1" noProof="0" dirty="0" err="1">
                <a:latin typeface="+mn-lt"/>
              </a:rPr>
              <a:t>Growing</a:t>
            </a:r>
            <a:r>
              <a:rPr lang="bg-BG" sz="1200" i="1" noProof="0" dirty="0">
                <a:latin typeface="+mn-lt"/>
              </a:rPr>
              <a:t> </a:t>
            </a:r>
            <a:r>
              <a:rPr lang="bg-BG" sz="1200" i="1" noProof="0" dirty="0" err="1">
                <a:latin typeface="+mn-lt"/>
              </a:rPr>
              <a:t>up</a:t>
            </a:r>
            <a:r>
              <a:rPr lang="bg-BG" sz="1200" i="1" noProof="0" dirty="0">
                <a:latin typeface="+mn-lt"/>
              </a:rPr>
              <a:t> </a:t>
            </a:r>
            <a:r>
              <a:rPr lang="bg-BG" sz="1200" i="1" noProof="0" dirty="0" err="1">
                <a:latin typeface="+mn-lt"/>
              </a:rPr>
              <a:t>in</a:t>
            </a:r>
            <a:r>
              <a:rPr lang="bg-BG" sz="1200" i="1" noProof="0" dirty="0">
                <a:latin typeface="+mn-lt"/>
              </a:rPr>
              <a:t> </a:t>
            </a:r>
            <a:r>
              <a:rPr lang="bg-BG" sz="1200" i="1" noProof="0" dirty="0" err="1">
                <a:latin typeface="+mn-lt"/>
              </a:rPr>
              <a:t>Europe</a:t>
            </a:r>
            <a:r>
              <a:rPr lang="bg-BG" sz="1200" i="1" noProof="0" dirty="0">
                <a:latin typeface="+mn-lt"/>
              </a:rPr>
              <a:t> </a:t>
            </a:r>
            <a:r>
              <a:rPr lang="bg-BG" sz="1200" i="1" noProof="0" dirty="0" err="1">
                <a:latin typeface="+mn-lt"/>
              </a:rPr>
              <a:t>today</a:t>
            </a:r>
            <a:r>
              <a:rPr lang="bg-BG" sz="1200" i="1" noProof="0" dirty="0">
                <a:latin typeface="+mn-lt"/>
              </a:rPr>
              <a:t>. </a:t>
            </a:r>
            <a:r>
              <a:rPr lang="bg-BG" sz="1200" i="1" noProof="0" dirty="0" err="1">
                <a:latin typeface="+mn-lt"/>
              </a:rPr>
              <a:t>Developing</a:t>
            </a:r>
            <a:r>
              <a:rPr lang="bg-BG" sz="1200" i="1" noProof="0" dirty="0">
                <a:latin typeface="+mn-lt"/>
              </a:rPr>
              <a:t> </a:t>
            </a:r>
            <a:r>
              <a:rPr lang="bg-BG" sz="1200" i="1" noProof="0" dirty="0" err="1">
                <a:latin typeface="+mn-lt"/>
              </a:rPr>
              <a:t>identities</a:t>
            </a:r>
            <a:r>
              <a:rPr lang="bg-BG" sz="1200" i="1" noProof="0" dirty="0">
                <a:latin typeface="+mn-lt"/>
              </a:rPr>
              <a:t> </a:t>
            </a:r>
            <a:r>
              <a:rPr lang="bg-BG" sz="1200" i="1" noProof="0" dirty="0" err="1">
                <a:latin typeface="+mn-lt"/>
              </a:rPr>
              <a:t>among</a:t>
            </a:r>
            <a:r>
              <a:rPr lang="bg-BG" sz="1200" i="1" noProof="0" dirty="0">
                <a:latin typeface="+mn-lt"/>
              </a:rPr>
              <a:t> </a:t>
            </a:r>
            <a:r>
              <a:rPr lang="bg-BG" sz="1200" i="1" noProof="0" dirty="0" err="1">
                <a:latin typeface="+mn-lt"/>
              </a:rPr>
              <a:t>adolescents</a:t>
            </a:r>
            <a:r>
              <a:rPr lang="bg-BG" sz="1200" i="1" noProof="0" dirty="0">
                <a:latin typeface="+mn-lt"/>
              </a:rPr>
              <a:t>. </a:t>
            </a:r>
            <a:r>
              <a:rPr lang="bg-BG" sz="1200" i="1" noProof="0" dirty="0" err="1">
                <a:latin typeface="+mn-lt"/>
              </a:rPr>
              <a:t>Stoke</a:t>
            </a:r>
            <a:r>
              <a:rPr lang="bg-BG" sz="1200" i="1" noProof="0" dirty="0">
                <a:latin typeface="+mn-lt"/>
              </a:rPr>
              <a:t> </a:t>
            </a:r>
            <a:r>
              <a:rPr lang="bg-BG" sz="1200" i="1" noProof="0" dirty="0" err="1">
                <a:latin typeface="+mn-lt"/>
              </a:rPr>
              <a:t>on</a:t>
            </a:r>
            <a:r>
              <a:rPr lang="bg-BG" sz="1200" i="1" noProof="0" dirty="0">
                <a:latin typeface="+mn-lt"/>
              </a:rPr>
              <a:t> </a:t>
            </a:r>
            <a:r>
              <a:rPr lang="bg-BG" sz="1200" i="1" noProof="0" dirty="0" err="1">
                <a:latin typeface="+mn-lt"/>
              </a:rPr>
              <a:t>Trent</a:t>
            </a:r>
            <a:r>
              <a:rPr lang="bg-BG" sz="1200" i="1" noProof="0" dirty="0">
                <a:latin typeface="+mn-lt"/>
              </a:rPr>
              <a:t>/ </a:t>
            </a:r>
            <a:r>
              <a:rPr lang="bg-BG" sz="1200" i="1" noProof="0" dirty="0" err="1">
                <a:latin typeface="+mn-lt"/>
              </a:rPr>
              <a:t>Sterling</a:t>
            </a:r>
            <a:r>
              <a:rPr lang="bg-BG" sz="1200" i="1" noProof="0" dirty="0">
                <a:latin typeface="+mn-lt"/>
              </a:rPr>
              <a:t>: </a:t>
            </a:r>
            <a:r>
              <a:rPr lang="bg-BG" sz="1200" i="1" noProof="0" dirty="0" err="1">
                <a:latin typeface="+mn-lt"/>
              </a:rPr>
              <a:t>Trentham</a:t>
            </a:r>
            <a:r>
              <a:rPr lang="bg-BG" sz="1200" i="1" noProof="0" dirty="0">
                <a:latin typeface="+mn-lt"/>
              </a:rPr>
              <a:t> </a:t>
            </a:r>
            <a:r>
              <a:rPr lang="bg-BG" sz="1200" i="1" noProof="0" dirty="0" err="1">
                <a:latin typeface="+mn-lt"/>
              </a:rPr>
              <a:t>Books</a:t>
            </a:r>
            <a:r>
              <a:rPr lang="bg-BG" sz="1200" i="1" noProof="0" dirty="0">
                <a:latin typeface="+mn-lt"/>
              </a:rPr>
              <a:t>, p. 121- 137.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Хората имат множество идентичности: съпруг, баща, британец, футболист, пекар; или жена, сестра, тюрк, художник, социалист. Всяка от тези идентичности включва норми, ценности, предразсъдъци, избори и др. Ние имаме собствено възприятие за това кои сме, но съществува също и идентичността, която другите виждат. Ако има конкуриращи се или конфликтни идентичности, човек става</a:t>
            </a:r>
            <a:r>
              <a:rPr lang="bg-BG" sz="1200" baseline="0" noProof="0" dirty="0">
                <a:latin typeface="+mn-lt"/>
              </a:rPr>
              <a:t> уязвим към радикализация</a:t>
            </a:r>
            <a:r>
              <a:rPr lang="bg-BG" sz="1200" noProof="0" dirty="0">
                <a:latin typeface="+mn-lt"/>
              </a:rPr>
              <a:t>. Ако социалните и морални норми на конфликтните идентичности не си съответстват, това създава напрежение (понякога когнитивен дисонанс). Идентичността, която е под най-голям натиск, се подсилва.</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Сблъсъкът</a:t>
            </a:r>
            <a:r>
              <a:rPr lang="bg-BG" sz="1200" baseline="0" noProof="0" dirty="0">
                <a:latin typeface="+mn-lt"/>
              </a:rPr>
              <a:t> със заплаха </a:t>
            </a:r>
            <a:r>
              <a:rPr lang="bg-BG" sz="1200" noProof="0" dirty="0">
                <a:latin typeface="+mn-lt"/>
              </a:rPr>
              <a:t>за идентичността или с екзистенциална несигурност по отношение на идентичността влияе върху процеса на социална регенерация (вж. </a:t>
            </a:r>
            <a:r>
              <a:rPr lang="bg-BG" sz="1200" noProof="0" dirty="0" err="1">
                <a:latin typeface="+mn-lt"/>
              </a:rPr>
              <a:t>Giddens</a:t>
            </a:r>
            <a:r>
              <a:rPr lang="bg-BG" sz="1200" noProof="0" dirty="0">
                <a:latin typeface="+mn-lt"/>
              </a:rPr>
              <a:t>, 1991 г.; </a:t>
            </a:r>
            <a:r>
              <a:rPr lang="bg-BG" sz="1200" noProof="0" dirty="0" err="1">
                <a:latin typeface="+mn-lt"/>
              </a:rPr>
              <a:t>Kinnvall</a:t>
            </a:r>
            <a:r>
              <a:rPr lang="bg-BG" sz="1200" noProof="0" dirty="0">
                <a:latin typeface="+mn-lt"/>
              </a:rPr>
              <a:t>, 2004 г.; </a:t>
            </a:r>
            <a:r>
              <a:rPr lang="bg-BG" sz="1200" noProof="0" dirty="0" err="1">
                <a:latin typeface="+mn-lt"/>
              </a:rPr>
              <a:t>Pettigrew</a:t>
            </a:r>
            <a:r>
              <a:rPr lang="bg-BG" sz="1200" noProof="0" dirty="0">
                <a:latin typeface="+mn-lt"/>
              </a:rPr>
              <a:t>, 2003 г.). Загрижеността за възможна загуба на колективната идентичност, която е често срещана сред много</a:t>
            </a:r>
            <a:r>
              <a:rPr lang="bg-BG" sz="1200" baseline="0" noProof="0" dirty="0">
                <a:latin typeface="+mn-lt"/>
              </a:rPr>
              <a:t> </a:t>
            </a:r>
            <a:r>
              <a:rPr lang="bg-BG" sz="1200" noProof="0" dirty="0">
                <a:latin typeface="+mn-lt"/>
              </a:rPr>
              <a:t>маргинализирани или обезсилени в рамките на определена социална структура групи, вероятно ще мотивира силна връзка между главните наративи и личните наративи за идентичност (</a:t>
            </a:r>
            <a:r>
              <a:rPr lang="bg-BG" sz="1200" noProof="0" dirty="0" err="1">
                <a:latin typeface="+mn-lt"/>
              </a:rPr>
              <a:t>Hammack</a:t>
            </a:r>
            <a:r>
              <a:rPr lang="bg-BG" sz="1200" noProof="0" dirty="0">
                <a:latin typeface="+mn-lt"/>
              </a:rPr>
              <a:t>, 2008 г.).</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Упражненията помагат в тази борба (да се </a:t>
            </a:r>
            <a:r>
              <a:rPr lang="bg-BG" sz="1200" noProof="0" dirty="0" err="1">
                <a:latin typeface="+mn-lt"/>
              </a:rPr>
              <a:t>екстернализира</a:t>
            </a:r>
            <a:r>
              <a:rPr lang="bg-BG" sz="1200" noProof="0" dirty="0">
                <a:latin typeface="+mn-lt"/>
              </a:rPr>
              <a:t> проблема; да се разбие на по-малки и по-лесни за справяне проблеми; да се погледне към миналото, за да разбере човек, че е способен да се справи и с текущата ситуация).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latin typeface="+mn-lt"/>
              </a:rPr>
              <a:t>При заплаха и трудност, трябва да се придържаме към позитивните наративи.</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18</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a:t>
            </a:r>
          </a:p>
          <a:p>
            <a:pPr algn="just"/>
            <a:endParaRPr lang="bg-BG" b="1" noProof="0" dirty="0">
              <a:latin typeface="+mn-lt"/>
            </a:endParaRPr>
          </a:p>
          <a:p>
            <a:pPr algn="just"/>
            <a:r>
              <a:rPr lang="bg-BG" b="0" noProof="0" dirty="0">
                <a:latin typeface="+mn-lt"/>
              </a:rPr>
              <a:t>@Обучаващ:</a:t>
            </a:r>
          </a:p>
          <a:p>
            <a:pPr marL="171450" indent="-171450" algn="just">
              <a:buFont typeface="Arial" panose="020B0604020202020204" pitchFamily="34" charset="0"/>
              <a:buChar char="•"/>
            </a:pPr>
            <a:r>
              <a:rPr lang="bg-BG" b="0" noProof="0" dirty="0">
                <a:latin typeface="+mn-lt"/>
              </a:rPr>
              <a:t>Започнете с припомняне на обсъжданите в рамките на Ден #1 теми. Така се стимулира паметта, подготвяте участниците, активирайки ги в работен режим, и поставяте по-добра основа за дискусиите в рамките на </a:t>
            </a:r>
            <a:r>
              <a:rPr lang="bg-BG" b="0" baseline="0" noProof="0" dirty="0">
                <a:latin typeface="+mn-lt"/>
              </a:rPr>
              <a:t>Д</a:t>
            </a:r>
            <a:r>
              <a:rPr lang="bg-BG" b="0" noProof="0" dirty="0">
                <a:latin typeface="+mn-lt"/>
              </a:rPr>
              <a:t>ен #2.</a:t>
            </a:r>
          </a:p>
          <a:p>
            <a:pPr marL="171450" indent="-171450" algn="just">
              <a:buFont typeface="Arial" panose="020B0604020202020204" pitchFamily="34" charset="0"/>
              <a:buChar char="•"/>
            </a:pPr>
            <a:r>
              <a:rPr lang="bg-BG" b="0" noProof="0" dirty="0">
                <a:latin typeface="+mn-lt"/>
              </a:rPr>
              <a:t>Може да покажете избрани изображения от предишната сесия, за да раздвижите паметта на участниците, но е по-добре просто да ги оставите да преразкажат съдържанието. [</a:t>
            </a:r>
            <a:r>
              <a:rPr lang="bg-BG" noProof="0" dirty="0">
                <a:latin typeface="+mn-lt"/>
              </a:rPr>
              <a:t>Важно! Този слайд изглежда първоначално малко</a:t>
            </a:r>
            <a:r>
              <a:rPr lang="bg-BG" baseline="0" noProof="0" dirty="0">
                <a:latin typeface="+mn-lt"/>
              </a:rPr>
              <a:t> </a:t>
            </a:r>
            <a:r>
              <a:rPr lang="bg-BG" noProof="0" dirty="0">
                <a:latin typeface="+mn-lt"/>
              </a:rPr>
              <a:t>хаотичен, но при презентацията, съдържанието му се изяснява.]</a:t>
            </a:r>
          </a:p>
          <a:p>
            <a:pPr marL="171450" indent="-171450" algn="just">
              <a:buFont typeface="Arial" panose="020B0604020202020204" pitchFamily="34" charset="0"/>
              <a:buChar char="•"/>
            </a:pPr>
            <a:r>
              <a:rPr lang="bg-BG" noProof="0" dirty="0">
                <a:latin typeface="+mn-lt"/>
              </a:rPr>
              <a:t>Насърчавайте участниците с въпроси: Какво правихме в предишната сесия? Какво си спомняте?</a:t>
            </a:r>
          </a:p>
          <a:p>
            <a:pPr algn="just"/>
            <a:r>
              <a:rPr lang="bg-BG" noProof="0" dirty="0">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Въведение:</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7 тематични обучения (коучинг и </a:t>
            </a:r>
            <a:r>
              <a:rPr lang="bg-BG" noProof="0" dirty="0" err="1">
                <a:latin typeface="+mn-lt"/>
              </a:rPr>
              <a:t>родителство</a:t>
            </a:r>
            <a:r>
              <a:rPr lang="bg-BG" noProof="0" dirty="0">
                <a:latin typeface="+mn-lt"/>
              </a:rPr>
              <a:t>, критично мислене, управление на гнева, наративи и културно </a:t>
            </a:r>
            <a:r>
              <a:rPr lang="bg-BG" noProof="0" dirty="0" err="1">
                <a:latin typeface="+mn-lt"/>
              </a:rPr>
              <a:t>осъзнание</a:t>
            </a:r>
            <a:r>
              <a:rPr lang="bg-BG" noProof="0" dirty="0">
                <a:latin typeface="+mn-lt"/>
              </a:rPr>
              <a:t>, разрешаване на конфликти, дебат и симулация, пропорционален отговор на държавата)</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Структура на обученията (обща информация за радикализацията, връзка между радикализацията и темата на конкретното</a:t>
            </a:r>
            <a:r>
              <a:rPr lang="bg-BG" baseline="0" noProof="0" dirty="0">
                <a:latin typeface="+mn-lt"/>
              </a:rPr>
              <a:t> обучение</a:t>
            </a:r>
            <a:r>
              <a:rPr lang="bg-BG" noProof="0" dirty="0">
                <a:latin typeface="+mn-lt"/>
              </a:rPr>
              <a:t>, разяснение на</a:t>
            </a:r>
            <a:r>
              <a:rPr lang="bg-BG" baseline="0" noProof="0" dirty="0">
                <a:latin typeface="+mn-lt"/>
              </a:rPr>
              <a:t> </a:t>
            </a:r>
            <a:r>
              <a:rPr lang="bg-BG" noProof="0" dirty="0">
                <a:latin typeface="+mn-lt"/>
              </a:rPr>
              <a:t>конкретната тема, упражнения)</a:t>
            </a:r>
          </a:p>
          <a:p>
            <a:pPr algn="just"/>
            <a:r>
              <a:rPr lang="bg-BG" noProof="0" dirty="0">
                <a:latin typeface="+mn-lt"/>
              </a:rPr>
              <a:t>---</a:t>
            </a:r>
          </a:p>
          <a:p>
            <a:pPr algn="just"/>
            <a:r>
              <a:rPr lang="bg-BG" noProof="0" dirty="0">
                <a:latin typeface="+mn-lt"/>
              </a:rPr>
              <a:t>Радикализация: </a:t>
            </a:r>
          </a:p>
          <a:p>
            <a:pPr marL="171450" indent="-171450" algn="just">
              <a:buFont typeface="Arial" panose="020B0604020202020204" pitchFamily="34" charset="0"/>
              <a:buChar char="•"/>
            </a:pPr>
            <a:r>
              <a:rPr lang="bg-BG" noProof="0" dirty="0">
                <a:latin typeface="+mn-lt"/>
              </a:rPr>
              <a:t>Дефиниция</a:t>
            </a:r>
          </a:p>
          <a:p>
            <a:pPr marL="171450" indent="-171450" algn="just">
              <a:buFont typeface="Arial" panose="020B0604020202020204" pitchFamily="34" charset="0"/>
              <a:buChar char="•"/>
            </a:pPr>
            <a:r>
              <a:rPr lang="bg-BG" noProof="0" dirty="0">
                <a:latin typeface="+mn-lt"/>
              </a:rPr>
              <a:t>Модел на провокиращите фактори</a:t>
            </a:r>
          </a:p>
          <a:p>
            <a:pPr marL="171450" indent="-171450" algn="just">
              <a:buFont typeface="Arial" panose="020B0604020202020204" pitchFamily="34" charset="0"/>
              <a:buChar char="•"/>
            </a:pPr>
            <a:r>
              <a:rPr lang="bg-BG" noProof="0" dirty="0">
                <a:latin typeface="+mn-lt"/>
              </a:rPr>
              <a:t>Различни идеологии: религиозно центрирани, крайнодесни, крайно леви или свързани</a:t>
            </a:r>
            <a:r>
              <a:rPr lang="bg-BG" baseline="0" noProof="0" dirty="0">
                <a:latin typeface="+mn-lt"/>
              </a:rPr>
              <a:t> с отделен проблем</a:t>
            </a:r>
          </a:p>
          <a:p>
            <a:pPr marL="171450" indent="-171450" algn="just">
              <a:buFont typeface="Arial" panose="020B0604020202020204" pitchFamily="34" charset="0"/>
              <a:buChar char="•"/>
            </a:pPr>
            <a:r>
              <a:rPr lang="bg-BG" noProof="0" dirty="0">
                <a:latin typeface="+mn-lt"/>
              </a:rPr>
              <a:t>Възможни признаци</a:t>
            </a:r>
            <a:endParaRPr lang="bg-BG" baseline="0" noProof="0" dirty="0">
              <a:latin typeface="+mn-lt"/>
            </a:endParaRPr>
          </a:p>
          <a:p>
            <a:pPr algn="just"/>
            <a:r>
              <a:rPr lang="bg-BG" noProof="0" dirty="0">
                <a:latin typeface="+mn-lt"/>
              </a:rPr>
              <a:t>---</a:t>
            </a:r>
          </a:p>
          <a:p>
            <a:pPr algn="just"/>
            <a:r>
              <a:rPr lang="bg-BG" noProof="0" dirty="0">
                <a:latin typeface="+mn-lt"/>
              </a:rPr>
              <a:t>Коучинг и </a:t>
            </a:r>
            <a:r>
              <a:rPr lang="bg-BG" noProof="0" dirty="0" err="1">
                <a:latin typeface="+mn-lt"/>
              </a:rPr>
              <a:t>родителство</a:t>
            </a:r>
            <a:r>
              <a:rPr lang="bg-BG" noProof="0" dirty="0">
                <a:latin typeface="+mn-lt"/>
              </a:rPr>
              <a:t>:</a:t>
            </a:r>
          </a:p>
          <a:p>
            <a:pPr marL="171450" indent="-171450" algn="just">
              <a:lnSpc>
                <a:spcPct val="107000"/>
              </a:lnSpc>
              <a:spcAft>
                <a:spcPts val="600"/>
              </a:spcAft>
              <a:buFont typeface="Arial" panose="020B0604020202020204" pitchFamily="34" charset="0"/>
              <a:buChar char="•"/>
            </a:pPr>
            <a:r>
              <a:rPr lang="bg-BG" sz="1200" b="0" i="0" u="none" strike="noStrike" baseline="0" noProof="0" dirty="0">
                <a:latin typeface="+mn-lt"/>
              </a:rPr>
              <a:t>Развитието на детето започва с раждането и завършва с юношеството. През това време настъпват биологични, социални, емоционални, когнитивни и психологически промени. Във всяка фаза, детето се сблъсква основно с едно от тези предизвикателства и трябва да го преодолее. Извървявайки пътя от детството към зрелостта, подрастващите формират своята идентичност.</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Разясняване на начина, по който коучингът и </a:t>
            </a:r>
            <a:r>
              <a:rPr lang="bg-BG" noProof="0" dirty="0" err="1">
                <a:latin typeface="+mn-lt"/>
              </a:rPr>
              <a:t>родителството</a:t>
            </a:r>
            <a:r>
              <a:rPr lang="bg-BG" noProof="0" dirty="0">
                <a:latin typeface="+mn-lt"/>
              </a:rPr>
              <a:t> могат да увеличат или намалят шансовете за радикализация.</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noProof="0" dirty="0">
                <a:latin typeface="+mn-lt"/>
              </a:rPr>
              <a:t>Включени упражнения:</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Какво прави един ментор/родител добър?</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noProof="0" dirty="0">
                <a:solidFill>
                  <a:srgbClr val="0770B1"/>
                </a:solidFill>
                <a:latin typeface="+mn-lt"/>
                <a:ea typeface="+mj-ea"/>
                <a:cs typeface="+mj-cs"/>
              </a:rPr>
              <a:t>Създайте свой собствен модел за подражание</a:t>
            </a:r>
          </a:p>
          <a:p>
            <a:pPr algn="just"/>
            <a:r>
              <a:rPr lang="bg-BG" noProof="0" dirty="0">
                <a:latin typeface="+mn-lt"/>
              </a:rPr>
              <a:t>---</a:t>
            </a:r>
          </a:p>
          <a:p>
            <a:pPr algn="just"/>
            <a:r>
              <a:rPr lang="bg-BG" noProof="0" dirty="0">
                <a:latin typeface="+mn-lt"/>
              </a:rPr>
              <a:t>Критично мислене:</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0" i="0" u="none" strike="noStrike" kern="1200" baseline="0" noProof="0" dirty="0">
                <a:solidFill>
                  <a:schemeClr val="tx1"/>
                </a:solidFill>
                <a:latin typeface="+mn-lt"/>
                <a:ea typeface="+mn-ea"/>
                <a:cs typeface="+mn-cs"/>
              </a:rPr>
              <a:t>Обяснение за това колко лесно хората биха могли да станат жертва на пропаганда и лъжи, ако не мислят критично</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z="1200" b="0" i="0" u="none" strike="noStrike" kern="1200" baseline="0" noProof="0" dirty="0">
                <a:solidFill>
                  <a:schemeClr val="tx1"/>
                </a:solidFill>
                <a:latin typeface="+mn-lt"/>
                <a:ea typeface="+mn-ea"/>
                <a:cs typeface="+mn-cs"/>
              </a:rPr>
              <a:t>Какво е критично мислене?</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g-BG" noProof="0" dirty="0">
                <a:latin typeface="+mn-lt"/>
              </a:rPr>
              <a:t>Включени упражнения:</a:t>
            </a:r>
          </a:p>
          <a:p>
            <a:pPr marL="171450" indent="-171450" algn="just">
              <a:buFont typeface="Arial" panose="020B0604020202020204" pitchFamily="34" charset="0"/>
              <a:buChar char="•"/>
            </a:pPr>
            <a:r>
              <a:rPr lang="bg-BG" noProof="0" dirty="0">
                <a:latin typeface="+mn-lt"/>
              </a:rPr>
              <a:t>Опитай с едно изречение</a:t>
            </a:r>
          </a:p>
          <a:p>
            <a:pPr marL="171450" indent="-171450" algn="just">
              <a:buFont typeface="Arial" panose="020B0604020202020204" pitchFamily="34" charset="0"/>
              <a:buChar char="•"/>
            </a:pPr>
            <a:r>
              <a:rPr lang="bg-BG" noProof="0" dirty="0">
                <a:latin typeface="+mn-lt"/>
              </a:rPr>
              <a:t>Упражнение на 6-те въпроса </a:t>
            </a:r>
          </a:p>
          <a:p>
            <a:pPr algn="just"/>
            <a:r>
              <a:rPr lang="bg-BG" noProof="0" dirty="0">
                <a:latin typeface="+mn-lt"/>
              </a:rPr>
              <a:t>---</a:t>
            </a:r>
          </a:p>
          <a:p>
            <a:pPr algn="just"/>
            <a:r>
              <a:rPr lang="bg-BG" noProof="0" dirty="0">
                <a:latin typeface="+mn-lt"/>
              </a:rPr>
              <a:t>Обратна връзка: много важна за подобряване ефективността на обучението.</a:t>
            </a:r>
          </a:p>
          <a:p>
            <a:pPr algn="just"/>
            <a:r>
              <a:rPr lang="bg-BG" noProof="0" dirty="0">
                <a:latin typeface="+mn-lt"/>
              </a:rPr>
              <a:t>---</a:t>
            </a:r>
          </a:p>
          <a:p>
            <a:pPr algn="just"/>
            <a:r>
              <a:rPr lang="bg-BG" noProof="0" dirty="0">
                <a:latin typeface="+mn-lt"/>
              </a:rPr>
              <a:t>Напомняне за поставения в края на предишната сесия въпрос относно конкретните нужди на участниците, в контекста на работата им, по отношение на радикализацията.</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33049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#19)</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b="0" noProof="0" dirty="0">
                <a:effectLst/>
                <a:latin typeface="+mn-lt"/>
                <a:ea typeface="Calibri" panose="020F0502020204030204" pitchFamily="34" charset="0"/>
                <a:cs typeface="Times New Roman" panose="02020603050405020304" pitchFamily="18" charset="0"/>
              </a:rPr>
              <a:t>Това е пример за упражнение, включено в обучението „Наративи и културно осъзнаване“. </a:t>
            </a:r>
          </a:p>
          <a:p>
            <a:pPr marL="171450" indent="-171450" algn="jus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След кликване върху снимката, се зарежда видеоклип [</a:t>
            </a:r>
            <a:r>
              <a:rPr lang="bg-BG" sz="1200" noProof="0" dirty="0">
                <a:latin typeface="+mn-lt"/>
              </a:rPr>
              <a:t>9:40 мин</a:t>
            </a:r>
            <a:r>
              <a:rPr lang="bg-BG" sz="1200" b="0" noProof="0" dirty="0">
                <a:effectLst/>
                <a:latin typeface="+mn-lt"/>
                <a:ea typeface="Calibri" panose="020F0502020204030204" pitchFamily="34" charset="0"/>
                <a:cs typeface="Times New Roman" panose="02020603050405020304" pitchFamily="18" charset="0"/>
              </a:rPr>
              <a:t>]:</a:t>
            </a:r>
          </a:p>
          <a:p>
            <a:pPr marL="457200" lvl="1" indent="0" algn="just">
              <a:buFont typeface="Arial" panose="020B0604020202020204" pitchFamily="34" charset="0"/>
              <a:buNone/>
            </a:pPr>
            <a:r>
              <a:rPr lang="bg-BG" sz="1200" noProof="0" dirty="0">
                <a:latin typeface="+mn-lt"/>
                <a:hlinkClick r:id="rId3"/>
              </a:rPr>
              <a:t>https://www.ted.com/talks/chimamanda_ngozi_adichie_the_danger_of_a_single_story#t-547447</a:t>
            </a:r>
            <a:r>
              <a:rPr lang="bg-BG" sz="1200" noProof="0" dirty="0">
                <a:latin typeface="+mn-lt"/>
              </a:rPr>
              <a:t>.</a:t>
            </a:r>
          </a:p>
          <a:p>
            <a:pPr marL="171450" indent="-171450" algn="just">
              <a:buFont typeface="Arial" panose="020B0604020202020204" pitchFamily="34" charset="0"/>
              <a:buChar char="•"/>
            </a:pPr>
            <a:r>
              <a:rPr lang="bg-BG" sz="1200" b="0" i="1" noProof="0" dirty="0">
                <a:latin typeface="+mn-lt"/>
              </a:rPr>
              <a:t>Упражнение „</a:t>
            </a:r>
            <a:r>
              <a:rPr lang="bg-BG" sz="1200" b="0" i="1" kern="1200" noProof="0" dirty="0">
                <a:solidFill>
                  <a:schemeClr val="tx1"/>
                </a:solidFill>
                <a:effectLst/>
                <a:latin typeface="+mn-lt"/>
                <a:ea typeface="+mn-ea"/>
                <a:cs typeface="+mn-cs"/>
              </a:rPr>
              <a:t>Открийте проблема“: </a:t>
            </a:r>
            <a:r>
              <a:rPr lang="bg-BG" sz="1200" kern="1200" noProof="0" dirty="0">
                <a:solidFill>
                  <a:schemeClr val="tx1"/>
                </a:solidFill>
                <a:effectLst/>
                <a:latin typeface="+mn-lt"/>
                <a:ea typeface="+mn-ea"/>
                <a:cs typeface="+mn-cs"/>
              </a:rPr>
              <a:t>Участниците са инструктирани да изгледат една презентация на </a:t>
            </a:r>
            <a:r>
              <a:rPr lang="bg-BG" sz="1200" kern="1200" noProof="0" dirty="0" err="1">
                <a:solidFill>
                  <a:schemeClr val="tx1"/>
                </a:solidFill>
                <a:effectLst/>
                <a:latin typeface="+mn-lt"/>
                <a:ea typeface="+mn-ea"/>
                <a:cs typeface="+mn-cs"/>
              </a:rPr>
              <a:t>Чимаманда</a:t>
            </a:r>
            <a:r>
              <a:rPr lang="bg-BG" sz="1200" kern="120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Адичи</a:t>
            </a:r>
            <a:r>
              <a:rPr lang="bg-BG" sz="1200" kern="120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Chimamanda</a:t>
            </a:r>
            <a:r>
              <a:rPr lang="bg-BG" sz="1200" kern="1200" noProof="0" dirty="0">
                <a:solidFill>
                  <a:schemeClr val="tx1"/>
                </a:solidFill>
                <a:effectLst/>
                <a:latin typeface="+mn-lt"/>
                <a:ea typeface="+mn-ea"/>
                <a:cs typeface="+mn-cs"/>
              </a:rPr>
              <a:t> </a:t>
            </a:r>
            <a:r>
              <a:rPr lang="bg-BG" sz="1200" kern="1200" noProof="0" dirty="0" err="1">
                <a:solidFill>
                  <a:schemeClr val="tx1"/>
                </a:solidFill>
                <a:effectLst/>
                <a:latin typeface="+mn-lt"/>
                <a:ea typeface="+mn-ea"/>
                <a:cs typeface="+mn-cs"/>
              </a:rPr>
              <a:t>Adichie</a:t>
            </a:r>
            <a:r>
              <a:rPr lang="bg-BG" sz="1200" kern="1200" noProof="0" dirty="0">
                <a:solidFill>
                  <a:schemeClr val="tx1"/>
                </a:solidFill>
                <a:effectLst/>
                <a:latin typeface="+mn-lt"/>
                <a:ea typeface="+mn-ea"/>
                <a:cs typeface="+mn-cs"/>
              </a:rPr>
              <a:t>) от събитие на </a:t>
            </a:r>
            <a:r>
              <a:rPr lang="bg-BG" sz="1200" kern="1200" noProof="0" dirty="0" err="1">
                <a:solidFill>
                  <a:schemeClr val="tx1"/>
                </a:solidFill>
                <a:effectLst/>
                <a:latin typeface="+mn-lt"/>
                <a:ea typeface="+mn-ea"/>
                <a:cs typeface="+mn-cs"/>
              </a:rPr>
              <a:t>TedTalk</a:t>
            </a:r>
            <a:r>
              <a:rPr lang="bg-BG" sz="1200" kern="1200" noProof="0" dirty="0">
                <a:solidFill>
                  <a:schemeClr val="tx1"/>
                </a:solidFill>
                <a:effectLst/>
                <a:latin typeface="+mn-lt"/>
                <a:ea typeface="+mn-ea"/>
                <a:cs typeface="+mn-cs"/>
              </a:rPr>
              <a:t>, след което се насърчава групова дискусия, за да се очертаят терапевтичните функции на историята. Връзката между излагането на един единствен разказ и появата на поляризация, екстремизъм, </a:t>
            </a:r>
            <a:r>
              <a:rPr lang="bg-BG" sz="1200" kern="1200" noProof="0" dirty="0" err="1">
                <a:solidFill>
                  <a:schemeClr val="tx1"/>
                </a:solidFill>
                <a:effectLst/>
                <a:latin typeface="+mn-lt"/>
                <a:ea typeface="+mn-ea"/>
                <a:cs typeface="+mn-cs"/>
              </a:rPr>
              <a:t>племенност</a:t>
            </a:r>
            <a:r>
              <a:rPr lang="bg-BG" sz="1200" kern="1200" noProof="0" dirty="0">
                <a:solidFill>
                  <a:schemeClr val="tx1"/>
                </a:solidFill>
                <a:effectLst/>
                <a:latin typeface="+mn-lt"/>
                <a:ea typeface="+mn-ea"/>
                <a:cs typeface="+mn-cs"/>
              </a:rPr>
              <a:t>, национализъм и т.н., се обсъжда както по отношение на рисковете, така и по отношение на стратегиите за справяне. </a:t>
            </a:r>
            <a:endParaRPr lang="bg-BG" sz="1200" noProof="0" dirty="0">
              <a:latin typeface="+mn-lt"/>
            </a:endParaRPr>
          </a:p>
          <a:p>
            <a:pPr algn="just"/>
            <a:r>
              <a:rPr lang="bg-BG" sz="1200" noProof="0" dirty="0">
                <a:latin typeface="+mn-lt"/>
              </a:rPr>
              <a:t>---</a:t>
            </a:r>
          </a:p>
          <a:p>
            <a:pPr algn="just"/>
            <a:r>
              <a:rPr lang="bg-BG" sz="1200" noProof="0" dirty="0">
                <a:latin typeface="+mn-lt"/>
              </a:rPr>
              <a:t>@Обучаващ:</a:t>
            </a:r>
          </a:p>
          <a:p>
            <a:pPr marL="171450" indent="-171450" algn="just">
              <a:buFont typeface="Arial" panose="020B0604020202020204" pitchFamily="34" charset="0"/>
              <a:buChar char="•"/>
            </a:pPr>
            <a:r>
              <a:rPr lang="bg-BG" sz="1200" noProof="0" dirty="0">
                <a:latin typeface="+mn-lt"/>
              </a:rPr>
              <a:t>Насърчете участниците да коментират какво ги е впечатлило, какво са научили от този клип. Дискутирайте как историите влияят върху идентичността.</a:t>
            </a:r>
          </a:p>
          <a:p>
            <a:pPr marL="171450" indent="-171450" algn="just">
              <a:buFont typeface="Arial" panose="020B0604020202020204" pitchFamily="34" charset="0"/>
              <a:buChar char="•"/>
            </a:pPr>
            <a:r>
              <a:rPr lang="bg-BG" sz="1200" noProof="0" dirty="0">
                <a:latin typeface="+mn-lt"/>
              </a:rPr>
              <a:t>Нека участниците да обсъдят по двойки примери за наративи, които биха могли да имат положителен или отрицателен ефект върху радикализацията. </a:t>
            </a:r>
          </a:p>
          <a:p>
            <a:pPr marL="171450" indent="-171450" algn="just">
              <a:buFont typeface="Arial" panose="020B0604020202020204" pitchFamily="34" charset="0"/>
              <a:buChar char="•"/>
            </a:pPr>
            <a:r>
              <a:rPr lang="bg-BG" sz="1200" noProof="0" dirty="0">
                <a:latin typeface="+mn-lt"/>
              </a:rPr>
              <a:t>Дискутирайте как биха могли да използвате истории по позитивен начин.</a:t>
            </a:r>
          </a:p>
          <a:p>
            <a:pPr algn="just"/>
            <a:r>
              <a:rPr lang="bg-BG" sz="1200" noProof="0" dirty="0">
                <a:latin typeface="+mn-lt"/>
              </a:rPr>
              <a:t>----</a:t>
            </a:r>
          </a:p>
          <a:p>
            <a:pPr algn="just"/>
            <a:r>
              <a:rPr lang="bg-BG" sz="1200" noProof="0" dirty="0">
                <a:latin typeface="+mn-lt"/>
              </a:rPr>
              <a:t>@Обучаващ:</a:t>
            </a:r>
          </a:p>
          <a:p>
            <a:pPr algn="just"/>
            <a:r>
              <a:rPr lang="bg-BG" sz="1200" kern="1200" noProof="0" dirty="0">
                <a:solidFill>
                  <a:schemeClr val="tx1"/>
                </a:solidFill>
                <a:effectLst/>
                <a:latin typeface="+mn-lt"/>
                <a:ea typeface="+mn-ea"/>
                <a:cs typeface="+mn-cs"/>
              </a:rPr>
              <a:t>По време на дискусията акцентирайте върху:</a:t>
            </a:r>
          </a:p>
          <a:p>
            <a:pPr marL="285750" lvl="0" indent="-285750" algn="just">
              <a:lnSpc>
                <a:spcPct val="115000"/>
              </a:lnSpc>
              <a:spcAft>
                <a:spcPts val="600"/>
              </a:spcAft>
              <a:buFont typeface="Arial" panose="020B0604020202020204" pitchFamily="34" charset="0"/>
              <a:buChar char="•"/>
            </a:pPr>
            <a:r>
              <a:rPr lang="bg-BG" sz="1200" noProof="0" dirty="0">
                <a:effectLst/>
                <a:latin typeface="+mn-lt"/>
                <a:ea typeface="Calibri" panose="020F0502020204030204" pitchFamily="34" charset="0"/>
                <a:cs typeface="Times New Roman" panose="02020603050405020304" pitchFamily="18" charset="0"/>
              </a:rPr>
              <a:t>Наративната терапия се основава на идеята, че реалността е субективна, многолика и непостоянна. Ако изграждаме смисъл чрез езика в рамките на общностите и го поддържаме чрез разказването на истории, тогава начинът, по който ние оформяме историята, придобива решаващо значение за формирането на нашата идентичност и силата на саморегулирането.</a:t>
            </a:r>
          </a:p>
          <a:p>
            <a:pPr marL="285750" lvl="0" indent="-285750" algn="just">
              <a:lnSpc>
                <a:spcPct val="115000"/>
              </a:lnSpc>
              <a:spcAft>
                <a:spcPts val="600"/>
              </a:spcAft>
              <a:buFont typeface="Arial" panose="020B0604020202020204" pitchFamily="34" charset="0"/>
              <a:buChar char="•"/>
            </a:pPr>
            <a:r>
              <a:rPr lang="bg-BG" sz="1200" noProof="0" dirty="0">
                <a:effectLst/>
                <a:latin typeface="+mn-lt"/>
                <a:ea typeface="Calibri" panose="020F0502020204030204" pitchFamily="34" charset="0"/>
                <a:cs typeface="Times New Roman" panose="02020603050405020304" pitchFamily="18" charset="0"/>
              </a:rPr>
              <a:t>„[И]</a:t>
            </a:r>
            <a:r>
              <a:rPr lang="bg-BG" sz="1200" noProof="0" dirty="0" err="1">
                <a:effectLst/>
                <a:latin typeface="+mn-lt"/>
                <a:ea typeface="Calibri" panose="020F0502020204030204" pitchFamily="34" charset="0"/>
                <a:cs typeface="Times New Roman" panose="02020603050405020304" pitchFamily="18" charset="0"/>
              </a:rPr>
              <a:t>зследванията</a:t>
            </a:r>
            <a:r>
              <a:rPr lang="bg-BG" sz="1200" noProof="0" dirty="0">
                <a:effectLst/>
                <a:latin typeface="+mn-lt"/>
                <a:ea typeface="Calibri" panose="020F0502020204030204" pitchFamily="34" charset="0"/>
                <a:cs typeface="Times New Roman" panose="02020603050405020304" pitchFamily="18" charset="0"/>
              </a:rPr>
              <a:t> в областта на наративната терапия са в сравнително начален стадий. Съществуват малко на брой проучвания за ефективността на наративната терапия, които се считат за „добри“ доказателства спрямо изследванията за резултатите от традиционните терапевтични методи“ (</a:t>
            </a:r>
            <a:r>
              <a:rPr lang="bg-BG" sz="1200" noProof="0" dirty="0" err="1">
                <a:effectLst/>
                <a:latin typeface="+mn-lt"/>
                <a:ea typeface="Calibri" panose="020F0502020204030204" pitchFamily="34" charset="0"/>
                <a:cs typeface="Times New Roman" panose="02020603050405020304" pitchFamily="18" charset="0"/>
              </a:rPr>
              <a:t>Wallis</a:t>
            </a:r>
            <a:r>
              <a:rPr lang="bg-BG" sz="1200" noProof="0" dirty="0">
                <a:effectLst/>
                <a:latin typeface="+mn-lt"/>
                <a:ea typeface="Calibri" panose="020F0502020204030204" pitchFamily="34" charset="0"/>
                <a:cs typeface="Times New Roman" panose="02020603050405020304" pitchFamily="18" charset="0"/>
              </a:rPr>
              <a:t>, </a:t>
            </a:r>
            <a:r>
              <a:rPr lang="bg-BG" sz="1200" noProof="0" dirty="0" err="1">
                <a:effectLst/>
                <a:latin typeface="+mn-lt"/>
                <a:ea typeface="Calibri" panose="020F0502020204030204" pitchFamily="34" charset="0"/>
                <a:cs typeface="Times New Roman" panose="02020603050405020304" pitchFamily="18" charset="0"/>
              </a:rPr>
              <a:t>Burns</a:t>
            </a:r>
            <a:r>
              <a:rPr lang="bg-BG" sz="1200" noProof="0" dirty="0">
                <a:effectLst/>
                <a:latin typeface="+mn-lt"/>
                <a:ea typeface="Calibri" panose="020F0502020204030204" pitchFamily="34" charset="0"/>
                <a:cs typeface="Times New Roman" panose="02020603050405020304" pitchFamily="18" charset="0"/>
              </a:rPr>
              <a:t> &amp; </a:t>
            </a:r>
            <a:r>
              <a:rPr lang="bg-BG" sz="1200" noProof="0" dirty="0" err="1">
                <a:effectLst/>
                <a:latin typeface="+mn-lt"/>
                <a:ea typeface="Calibri" panose="020F0502020204030204" pitchFamily="34" charset="0"/>
                <a:cs typeface="Times New Roman" panose="02020603050405020304" pitchFamily="18" charset="0"/>
              </a:rPr>
              <a:t>Capdevila</a:t>
            </a:r>
            <a:r>
              <a:rPr lang="bg-BG" sz="1200" noProof="0" dirty="0">
                <a:effectLst/>
                <a:latin typeface="+mn-lt"/>
                <a:ea typeface="Calibri" panose="020F0502020204030204" pitchFamily="34" charset="0"/>
                <a:cs typeface="Times New Roman" panose="02020603050405020304" pitchFamily="18" charset="0"/>
              </a:rPr>
              <a:t>, 2011 г., стр. 488).</a:t>
            </a:r>
          </a:p>
          <a:p>
            <a:pPr marL="285750" lvl="0" indent="-285750" algn="just">
              <a:lnSpc>
                <a:spcPct val="115000"/>
              </a:lnSpc>
              <a:spcAft>
                <a:spcPts val="600"/>
              </a:spcAft>
              <a:buFont typeface="Arial" panose="020B0604020202020204" pitchFamily="34" charset="0"/>
              <a:buChar char="•"/>
              <a:tabLst>
                <a:tab pos="563880" algn="l"/>
              </a:tabLst>
            </a:pPr>
            <a:r>
              <a:rPr lang="bg-BG" sz="1200" noProof="0" dirty="0">
                <a:effectLst/>
                <a:latin typeface="+mn-lt"/>
                <a:ea typeface="Calibri" panose="020F0502020204030204" pitchFamily="34" charset="0"/>
                <a:cs typeface="Times New Roman" panose="02020603050405020304" pitchFamily="18" charset="0"/>
              </a:rPr>
              <a:t>Освен психолозите-терапевти, учителите, наставниците, училищните съветници и други практикуващи на първа линия специалисти също биха могли да извлекат значителна полза от интегрирането на наративния терапевтичен подход в практиките си. </a:t>
            </a:r>
          </a:p>
          <a:p>
            <a:pPr marL="285750" lvl="0" indent="-285750" algn="just">
              <a:lnSpc>
                <a:spcPct val="115000"/>
              </a:lnSpc>
              <a:spcAft>
                <a:spcPts val="600"/>
              </a:spcAft>
              <a:buFont typeface="Arial" panose="020B0604020202020204" pitchFamily="34" charset="0"/>
              <a:buChar char="•"/>
              <a:tabLst>
                <a:tab pos="563880" algn="l"/>
              </a:tabLst>
            </a:pPr>
            <a:r>
              <a:rPr lang="bg-BG" sz="1200" noProof="0" dirty="0">
                <a:effectLst/>
                <a:latin typeface="+mn-lt"/>
                <a:ea typeface="Calibri" panose="020F0502020204030204" pitchFamily="34" charset="0"/>
                <a:cs typeface="Times New Roman" panose="02020603050405020304" pitchFamily="18" charset="0"/>
              </a:rPr>
              <a:t>Наративната терапия може да помогне за: разпознаване дали дадена история става токсична за идентичността на индивида (например, наративи за пол, сексуална ориентация, увреждане, етническа принадлежност и др.); доколко е необходимо развенчаването на съществуващо табу относно това на кого е позволено да разказва дадени истории (например, интерпретиране на религиозни правила, общностни ценности и т.н.); преодоляване на конфликт между множество идентичности; преодоляване на усещане за претовареност, безсилие и др.</a:t>
            </a:r>
            <a:endParaRPr lang="bg-BG" sz="1200" kern="1200" noProof="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12316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#20)</a:t>
            </a:r>
          </a:p>
          <a:p>
            <a:pPr algn="just">
              <a:lnSpc>
                <a:spcPct val="115000"/>
              </a:lnSpc>
              <a:spcAft>
                <a:spcPts val="600"/>
              </a:spcAft>
            </a:pP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се нарича „</a:t>
            </a:r>
            <a:r>
              <a:rPr lang="bg-BG" sz="1200" b="0" i="1" noProof="0" dirty="0">
                <a:effectLst/>
                <a:latin typeface="+mn-lt"/>
                <a:ea typeface="Calibri" panose="020F0502020204030204" pitchFamily="34" charset="0"/>
                <a:cs typeface="Times New Roman" panose="02020603050405020304" pitchFamily="18" charset="0"/>
              </a:rPr>
              <a:t>Открийте проблема</a:t>
            </a:r>
            <a:r>
              <a:rPr lang="bg-BG" sz="1200" b="0" i="1" baseline="0" noProof="0" dirty="0">
                <a:effectLst/>
                <a:latin typeface="+mn-lt"/>
                <a:ea typeface="Calibri" panose="020F0502020204030204" pitchFamily="34" charset="0"/>
                <a:cs typeface="Times New Roman" panose="02020603050405020304" pitchFamily="18" charset="0"/>
              </a:rPr>
              <a:t>“</a:t>
            </a:r>
            <a:r>
              <a:rPr lang="bg-BG" sz="1200" b="0" i="0" baseline="0" noProof="0" dirty="0">
                <a:effectLst/>
                <a:latin typeface="+mn-lt"/>
                <a:ea typeface="Calibri" panose="020F0502020204030204" pitchFamily="34" charset="0"/>
                <a:cs typeface="Times New Roman" panose="02020603050405020304" pitchFamily="18" charset="0"/>
              </a:rPr>
              <a:t> (</a:t>
            </a:r>
            <a:r>
              <a:rPr lang="bg-BG" sz="1200" b="0" i="0" noProof="0" dirty="0">
                <a:effectLst/>
                <a:latin typeface="+mn-lt"/>
                <a:ea typeface="Calibri" panose="020F0502020204030204" pitchFamily="34" charset="0"/>
                <a:cs typeface="Times New Roman" panose="02020603050405020304" pitchFamily="18" charset="0"/>
              </a:rPr>
              <a:t>бел. който наративната</a:t>
            </a:r>
            <a:r>
              <a:rPr lang="bg-BG" sz="1200" b="0" i="0" baseline="0" noProof="0" dirty="0">
                <a:effectLst/>
                <a:latin typeface="+mn-lt"/>
                <a:ea typeface="Calibri" panose="020F0502020204030204" pitchFamily="34" charset="0"/>
                <a:cs typeface="Times New Roman" panose="02020603050405020304" pitchFamily="18" charset="0"/>
              </a:rPr>
              <a:t> терапия може да разреши).</a:t>
            </a:r>
            <a:endParaRPr lang="bg-BG" sz="1200" b="0" i="0" noProof="0" dirty="0">
              <a:effectLst/>
              <a:latin typeface="+mn-lt"/>
              <a:ea typeface="Calibri" panose="020F0502020204030204" pitchFamily="34"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Въпрос към участниците: Какво мислите за идеята зад това упражнение?</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Целта е да се идентифицират индивидуални и колективни проблеми, разглеждани от наративната терапия.</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algn="just">
              <a:lnSpc>
                <a:spcPct val="115000"/>
              </a:lnSpc>
              <a:spcAft>
                <a:spcPts val="600"/>
              </a:spcAft>
            </a:pPr>
            <a:r>
              <a:rPr lang="bg-BG" sz="1200" b="0" i="1" noProof="0" dirty="0">
                <a:effectLst/>
                <a:latin typeface="+mn-lt"/>
                <a:ea typeface="Calibri" panose="020F0502020204030204" pitchFamily="34" charset="0"/>
                <a:cs typeface="Times New Roman" panose="02020603050405020304" pitchFamily="18" charset="0"/>
              </a:rPr>
              <a:t>Например – „</a:t>
            </a:r>
            <a:r>
              <a:rPr lang="bg-BG" sz="1200" b="0" i="1" kern="1200" noProof="0" dirty="0">
                <a:solidFill>
                  <a:schemeClr val="tx1"/>
                </a:solidFill>
                <a:effectLst/>
                <a:latin typeface="+mn-lt"/>
                <a:ea typeface="+mn-ea"/>
                <a:cs typeface="+mn-cs"/>
              </a:rPr>
              <a:t>Открийте проблема“:</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chemeClr val="tx1"/>
                </a:solidFill>
                <a:effectLst/>
                <a:latin typeface="+mn-lt"/>
                <a:ea typeface="Calibri" panose="020F0502020204030204" pitchFamily="34" charset="0"/>
                <a:cs typeface="Times New Roman" panose="02020603050405020304" pitchFamily="18" charset="0"/>
              </a:rPr>
              <a:t>Цел</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Идентифициране на индивидуални и колективни проблеми, които наративната терапия цели да разреши</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chemeClr val="tx1"/>
                </a:solidFill>
                <a:effectLst/>
                <a:latin typeface="+mn-lt"/>
                <a:ea typeface="Calibri" panose="020F0502020204030204" pitchFamily="34" charset="0"/>
                <a:cs typeface="Times New Roman" panose="02020603050405020304" pitchFamily="18" charset="0"/>
              </a:rPr>
              <a:t>Целева аудитория</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noProof="0" dirty="0">
                <a:effectLst/>
                <a:latin typeface="+mn-lt"/>
                <a:ea typeface="Calibri" panose="020F0502020204030204" pitchFamily="34" charset="0"/>
                <a:cs typeface="Times New Roman" panose="02020603050405020304" pitchFamily="18" charset="0"/>
              </a:rPr>
              <a:t>Възрастови групи – подрастващи над 16 години/възрастни</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chemeClr val="tx1"/>
                </a:solidFill>
                <a:effectLst/>
                <a:latin typeface="+mn-lt"/>
                <a:ea typeface="Calibri" panose="020F0502020204030204" pitchFamily="34" charset="0"/>
                <a:cs typeface="Times New Roman" panose="02020603050405020304" pitchFamily="18" charset="0"/>
              </a:rPr>
              <a:t>Времетраене</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20-30 мин.</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chemeClr val="tx1"/>
                </a:solidFill>
                <a:effectLst/>
                <a:latin typeface="+mn-lt"/>
                <a:ea typeface="Calibri" panose="020F0502020204030204" pitchFamily="34" charset="0"/>
                <a:cs typeface="Times New Roman" panose="02020603050405020304" pitchFamily="18" charset="0"/>
              </a:rPr>
              <a:t>Описание</a:t>
            </a: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i="1" noProof="0" dirty="0" err="1">
                <a:effectLst/>
                <a:latin typeface="+mn-lt"/>
                <a:ea typeface="Calibri" panose="020F0502020204030204" pitchFamily="34" charset="0"/>
                <a:cs typeface="Times New Roman" panose="02020603050405020304" pitchFamily="18" charset="0"/>
              </a:rPr>
              <a:t>Обучителят</a:t>
            </a:r>
            <a:r>
              <a:rPr lang="bg-BG" sz="1200" i="1" noProof="0" dirty="0">
                <a:effectLst/>
                <a:latin typeface="+mn-lt"/>
                <a:ea typeface="Calibri" panose="020F0502020204030204" pitchFamily="34" charset="0"/>
                <a:cs typeface="Times New Roman" panose="02020603050405020304" pitchFamily="18" charset="0"/>
              </a:rPr>
              <a:t> инструктира участниците да изгледат презентация „Опасността от една единствена история“ на </a:t>
            </a:r>
            <a:r>
              <a:rPr lang="bg-BG" sz="1200" i="1" noProof="0" dirty="0" err="1">
                <a:effectLst/>
                <a:latin typeface="+mn-lt"/>
                <a:ea typeface="Calibri" panose="020F0502020204030204" pitchFamily="34" charset="0"/>
                <a:cs typeface="Times New Roman" panose="02020603050405020304" pitchFamily="18" charset="0"/>
              </a:rPr>
              <a:t>Чимаманда</a:t>
            </a:r>
            <a:r>
              <a:rPr lang="bg-BG" sz="1200" i="1" noProof="0" dirty="0">
                <a:effectLst/>
                <a:latin typeface="+mn-lt"/>
                <a:ea typeface="Calibri" panose="020F0502020204030204" pitchFamily="34" charset="0"/>
                <a:cs typeface="Times New Roman" panose="02020603050405020304" pitchFamily="18" charset="0"/>
              </a:rPr>
              <a:t> </a:t>
            </a:r>
            <a:r>
              <a:rPr lang="bg-BG" sz="1200" i="1" noProof="0" dirty="0" err="1">
                <a:effectLst/>
                <a:latin typeface="+mn-lt"/>
                <a:ea typeface="Calibri" panose="020F0502020204030204" pitchFamily="34" charset="0"/>
                <a:cs typeface="Times New Roman" panose="02020603050405020304" pitchFamily="18" charset="0"/>
              </a:rPr>
              <a:t>Адичи</a:t>
            </a:r>
            <a:r>
              <a:rPr lang="bg-BG" sz="1200" i="1" noProof="0" dirty="0">
                <a:effectLst/>
                <a:latin typeface="+mn-lt"/>
                <a:ea typeface="Calibri" panose="020F0502020204030204" pitchFamily="34" charset="0"/>
                <a:cs typeface="Times New Roman" panose="02020603050405020304" pitchFamily="18" charset="0"/>
              </a:rPr>
              <a:t> (</a:t>
            </a:r>
            <a:r>
              <a:rPr lang="bg-BG" sz="1200" i="1" noProof="0" dirty="0" err="1">
                <a:effectLst/>
                <a:latin typeface="+mn-lt"/>
                <a:ea typeface="Calibri" panose="020F0502020204030204" pitchFamily="34" charset="0"/>
                <a:cs typeface="Times New Roman" panose="02020603050405020304" pitchFamily="18" charset="0"/>
              </a:rPr>
              <a:t>Chimamanda</a:t>
            </a:r>
            <a:r>
              <a:rPr lang="bg-BG" sz="1200" i="1" noProof="0" dirty="0">
                <a:effectLst/>
                <a:latin typeface="+mn-lt"/>
                <a:ea typeface="Calibri" panose="020F0502020204030204" pitchFamily="34" charset="0"/>
                <a:cs typeface="Times New Roman" panose="02020603050405020304" pitchFamily="18" charset="0"/>
              </a:rPr>
              <a:t> </a:t>
            </a:r>
            <a:r>
              <a:rPr lang="bg-BG" sz="1200" i="1" noProof="0" dirty="0" err="1">
                <a:effectLst/>
                <a:latin typeface="+mn-lt"/>
                <a:ea typeface="Calibri" panose="020F0502020204030204" pitchFamily="34" charset="0"/>
                <a:cs typeface="Times New Roman" panose="02020603050405020304" pitchFamily="18" charset="0"/>
              </a:rPr>
              <a:t>Adichie</a:t>
            </a:r>
            <a:r>
              <a:rPr lang="bg-BG" sz="1200" i="1" noProof="0" dirty="0">
                <a:effectLst/>
                <a:latin typeface="+mn-lt"/>
                <a:ea typeface="Calibri" panose="020F0502020204030204" pitchFamily="34" charset="0"/>
                <a:cs typeface="Times New Roman" panose="02020603050405020304" pitchFamily="18" charset="0"/>
              </a:rPr>
              <a:t>) от събитие на TED, и, впоследствие, се групова дискусия за очертаване на терапевтичните функции на историята. Връзката между излагането на един единствен разказ и появата на поляризация, екстремизъм, </a:t>
            </a:r>
            <a:r>
              <a:rPr lang="bg-BG" sz="1200" i="1" noProof="0" dirty="0" err="1">
                <a:effectLst/>
                <a:latin typeface="+mn-lt"/>
                <a:ea typeface="Calibri" panose="020F0502020204030204" pitchFamily="34" charset="0"/>
                <a:cs typeface="Times New Roman" panose="02020603050405020304" pitchFamily="18" charset="0"/>
              </a:rPr>
              <a:t>племенност</a:t>
            </a:r>
            <a:r>
              <a:rPr lang="bg-BG" sz="1200" i="1" noProof="0" dirty="0">
                <a:effectLst/>
                <a:latin typeface="+mn-lt"/>
                <a:ea typeface="Calibri" panose="020F0502020204030204" pitchFamily="34" charset="0"/>
                <a:cs typeface="Times New Roman" panose="02020603050405020304" pitchFamily="18" charset="0"/>
              </a:rPr>
              <a:t>, национализъм и т.н. се обсъжда както по отношение на рисковете, така и по отношение на стратегиите за справяне.</a:t>
            </a:r>
            <a:r>
              <a:rPr lang="bg-BG" sz="1200" i="1" noProof="0" dirty="0">
                <a:effectLst/>
                <a:latin typeface="+mn-lt"/>
              </a:rPr>
              <a:t> </a:t>
            </a:r>
            <a:endParaRPr lang="bg-BG" sz="1200" b="0" i="1" kern="1200" noProof="0" dirty="0">
              <a:solidFill>
                <a:schemeClr val="tx1"/>
              </a:solidFill>
              <a:effectLst/>
              <a:latin typeface="+mn-lt"/>
              <a:ea typeface="+mn-ea"/>
              <a:cs typeface="+mn-cs"/>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bg-BG" sz="1200" b="1" i="1" kern="1200" noProof="0" dirty="0">
                <a:solidFill>
                  <a:schemeClr val="tx1"/>
                </a:solidFill>
                <a:effectLst/>
                <a:latin typeface="+mn-lt"/>
                <a:ea typeface="Calibri" panose="020F0502020204030204" pitchFamily="34" charset="0"/>
                <a:cs typeface="Times New Roman" panose="02020603050405020304" pitchFamily="18" charset="0"/>
              </a:rPr>
              <a:t>Метод на обучение</a:t>
            </a:r>
          </a:p>
          <a:p>
            <a:pPr marL="457200" marR="0" lvl="1" algn="just" defTabSz="914400" rtl="0" eaLnBrk="1" latinLnBrk="0" hangingPunct="1">
              <a:lnSpc>
                <a:spcPct val="115000"/>
              </a:lnSpc>
              <a:spcBef>
                <a:spcPts val="0"/>
              </a:spcBef>
              <a:spcAft>
                <a:spcPts val="600"/>
              </a:spcAft>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Демонстрация на метода на учене чрез правене, модерирана дискусия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#21)</a:t>
            </a:r>
          </a:p>
          <a:p>
            <a:pPr marL="0" marR="0" lvl="0" indent="0" algn="just" defTabSz="945307"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defTabSz="945307">
              <a:defRPr/>
            </a:pPr>
            <a:r>
              <a:rPr lang="bg-BG" noProof="0" dirty="0">
                <a:latin typeface="+mn-lt"/>
              </a:rPr>
              <a:t>Неутралната до положителна функция на наративите се съдържа в това, че те ни помагат да разберем света и да знаем какво да правим в определени ситуации. Така, ние печелим уважение и признателност в рамките на нашата (</a:t>
            </a:r>
            <a:r>
              <a:rPr lang="bg-BG" noProof="0" dirty="0" err="1">
                <a:latin typeface="+mn-lt"/>
              </a:rPr>
              <a:t>суб</a:t>
            </a:r>
            <a:r>
              <a:rPr lang="bg-BG" noProof="0" dirty="0">
                <a:latin typeface="+mn-lt"/>
              </a:rPr>
              <a:t>-)култура.</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21</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#22)</a:t>
            </a:r>
          </a:p>
          <a:p>
            <a:pPr algn="just" defTabSz="945307">
              <a:defRPr/>
            </a:pPr>
            <a:endParaRPr lang="bg-BG" sz="1200" noProof="0" dirty="0">
              <a:latin typeface="+mn-lt"/>
            </a:endParaRPr>
          </a:p>
          <a:p>
            <a:pPr algn="just" defTabSz="945307">
              <a:defRPr/>
            </a:pPr>
            <a:r>
              <a:rPr lang="bg-BG" sz="1200" noProof="0" dirty="0">
                <a:latin typeface="+mn-lt"/>
              </a:rPr>
              <a:t>Някои наративи овластяват или</a:t>
            </a:r>
            <a:r>
              <a:rPr lang="bg-BG" sz="1200" baseline="0" noProof="0" dirty="0">
                <a:latin typeface="+mn-lt"/>
              </a:rPr>
              <a:t> инструктират</a:t>
            </a:r>
            <a:r>
              <a:rPr lang="bg-BG" sz="1200" noProof="0" dirty="0">
                <a:latin typeface="+mn-lt"/>
              </a:rPr>
              <a:t>, докато други изключват, </a:t>
            </a:r>
            <a:r>
              <a:rPr lang="bg-BG" sz="1200" noProof="0" dirty="0" err="1">
                <a:latin typeface="+mn-lt"/>
              </a:rPr>
              <a:t>дехуманизират</a:t>
            </a:r>
            <a:r>
              <a:rPr lang="bg-BG" sz="1200" noProof="0" dirty="0">
                <a:latin typeface="+mn-lt"/>
              </a:rPr>
              <a:t> или предизвикват омраза. Именно те</a:t>
            </a:r>
            <a:r>
              <a:rPr lang="bg-BG" sz="1200" baseline="0" noProof="0" dirty="0">
                <a:latin typeface="+mn-lt"/>
              </a:rPr>
              <a:t> биха могли </a:t>
            </a:r>
            <a:r>
              <a:rPr lang="bg-BG" sz="1200" noProof="0" dirty="0">
                <a:latin typeface="+mn-lt"/>
              </a:rPr>
              <a:t>да се превърнат във фактор за радикализация – привличащ или отблъскващ.</a:t>
            </a:r>
          </a:p>
          <a:p>
            <a:pPr algn="just" defTabSz="945307">
              <a:defRPr/>
            </a:pPr>
            <a:r>
              <a:rPr lang="bg-BG" sz="1200" noProof="0" dirty="0">
                <a:latin typeface="+mn-lt"/>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algn="just">
              <a:lnSpc>
                <a:spcPct val="115000"/>
              </a:lnSpc>
              <a:spcAft>
                <a:spcPts val="600"/>
              </a:spcAft>
            </a:pPr>
            <a:r>
              <a:rPr lang="bg-BG" sz="1200" noProof="0" dirty="0">
                <a:effectLst/>
                <a:latin typeface="+mn-lt"/>
                <a:ea typeface="Calibri" panose="020F0502020204030204" pitchFamily="34" charset="0"/>
                <a:cs typeface="Times New Roman" panose="02020603050405020304" pitchFamily="18" charset="0"/>
              </a:rPr>
              <a:t>Научните изследвания, фокусирани върху факторите на привличане и отблъскване (</a:t>
            </a:r>
            <a:r>
              <a:rPr lang="bg-BG" sz="1200" noProof="0" dirty="0" err="1">
                <a:effectLst/>
                <a:latin typeface="+mn-lt"/>
                <a:ea typeface="Calibri" panose="020F0502020204030204" pitchFamily="34" charset="0"/>
                <a:cs typeface="Times New Roman" panose="02020603050405020304" pitchFamily="18" charset="0"/>
              </a:rPr>
              <a:t>push</a:t>
            </a:r>
            <a:r>
              <a:rPr lang="bg-BG" sz="1200" noProof="0" dirty="0">
                <a:effectLst/>
                <a:latin typeface="+mn-lt"/>
                <a:ea typeface="Calibri" panose="020F0502020204030204" pitchFamily="34" charset="0"/>
                <a:cs typeface="Times New Roman" panose="02020603050405020304" pitchFamily="18" charset="0"/>
              </a:rPr>
              <a:t> &amp; </a:t>
            </a:r>
            <a:r>
              <a:rPr lang="bg-BG" sz="1200" noProof="0" dirty="0" err="1">
                <a:effectLst/>
                <a:latin typeface="+mn-lt"/>
                <a:ea typeface="Calibri" panose="020F0502020204030204" pitchFamily="34" charset="0"/>
                <a:cs typeface="Times New Roman" panose="02020603050405020304" pitchFamily="18" charset="0"/>
              </a:rPr>
              <a:t>pull</a:t>
            </a:r>
            <a:r>
              <a:rPr lang="bg-BG" sz="1200" noProof="0" dirty="0">
                <a:effectLst/>
                <a:latin typeface="+mn-lt"/>
                <a:ea typeface="Calibri" panose="020F0502020204030204" pitchFamily="34" charset="0"/>
                <a:cs typeface="Times New Roman" panose="02020603050405020304" pitchFamily="18" charset="0"/>
              </a:rPr>
              <a:t> </a:t>
            </a:r>
            <a:r>
              <a:rPr lang="bg-BG" sz="1200" noProof="0" dirty="0" err="1">
                <a:effectLst/>
                <a:latin typeface="+mn-lt"/>
                <a:ea typeface="Calibri" panose="020F0502020204030204" pitchFamily="34" charset="0"/>
                <a:cs typeface="Times New Roman" panose="02020603050405020304" pitchFamily="18" charset="0"/>
              </a:rPr>
              <a:t>factors</a:t>
            </a:r>
            <a:r>
              <a:rPr lang="bg-BG" sz="1200" noProof="0" dirty="0">
                <a:effectLst/>
                <a:latin typeface="+mn-lt"/>
                <a:ea typeface="Calibri" panose="020F0502020204030204" pitchFamily="34" charset="0"/>
                <a:cs typeface="Times New Roman" panose="02020603050405020304" pitchFamily="18" charset="0"/>
              </a:rPr>
              <a:t>), пораждащи радикализация, посочват проблемните и конфликтни идентичности сред най-често срещаните, в т.ч.: усещането за идентичност, описвано още като „търсене на значимост“ (A. W. </a:t>
            </a:r>
            <a:r>
              <a:rPr lang="bg-BG" sz="1200" noProof="0" dirty="0" err="1">
                <a:effectLst/>
                <a:latin typeface="+mn-lt"/>
                <a:ea typeface="Calibri" panose="020F0502020204030204" pitchFamily="34" charset="0"/>
                <a:cs typeface="Times New Roman" panose="02020603050405020304" pitchFamily="18" charset="0"/>
              </a:rPr>
              <a:t>Kruglanski</a:t>
            </a:r>
            <a:r>
              <a:rPr lang="bg-BG" sz="1200" noProof="0" dirty="0">
                <a:effectLst/>
                <a:latin typeface="+mn-lt"/>
                <a:ea typeface="Calibri" panose="020F0502020204030204" pitchFamily="34" charset="0"/>
                <a:cs typeface="Times New Roman" panose="02020603050405020304" pitchFamily="18" charset="0"/>
              </a:rPr>
              <a:t>, 2014 г.), „търсене на идентичност, допринасяща за чувството на принадлежност, себестойност и цел“ (</a:t>
            </a:r>
            <a:r>
              <a:rPr lang="bg-BG" sz="1200" noProof="0" dirty="0" err="1">
                <a:effectLst/>
                <a:latin typeface="+mn-lt"/>
                <a:ea typeface="Calibri" panose="020F0502020204030204" pitchFamily="34" charset="0"/>
                <a:cs typeface="Times New Roman" panose="02020603050405020304" pitchFamily="18" charset="0"/>
              </a:rPr>
              <a:t>Dalgaard-Nielsen</a:t>
            </a:r>
            <a:r>
              <a:rPr lang="bg-BG" sz="1200" noProof="0" dirty="0">
                <a:effectLst/>
                <a:latin typeface="+mn-lt"/>
                <a:ea typeface="Calibri" panose="020F0502020204030204" pitchFamily="34" charset="0"/>
                <a:cs typeface="Times New Roman" panose="02020603050405020304" pitchFamily="18" charset="0"/>
              </a:rPr>
              <a:t>, 2008 г.), личностното удовлетворение (</a:t>
            </a:r>
            <a:r>
              <a:rPr lang="bg-BG" sz="1200" noProof="0" dirty="0" err="1">
                <a:effectLst/>
                <a:latin typeface="+mn-lt"/>
                <a:ea typeface="Calibri" panose="020F0502020204030204" pitchFamily="34" charset="0"/>
                <a:cs typeface="Times New Roman" panose="02020603050405020304" pitchFamily="18" charset="0"/>
              </a:rPr>
              <a:t>Silverman</a:t>
            </a:r>
            <a:r>
              <a:rPr lang="bg-BG" sz="1200" noProof="0" dirty="0">
                <a:effectLst/>
                <a:latin typeface="+mn-lt"/>
                <a:ea typeface="Calibri" panose="020F0502020204030204" pitchFamily="34" charset="0"/>
                <a:cs typeface="Times New Roman" panose="02020603050405020304" pitchFamily="18" charset="0"/>
              </a:rPr>
              <a:t>, 2017 г.), липсата на самочувствие (</a:t>
            </a:r>
            <a:r>
              <a:rPr lang="bg-BG" sz="1200" noProof="0" dirty="0" err="1">
                <a:effectLst/>
                <a:latin typeface="+mn-lt"/>
                <a:ea typeface="Calibri" panose="020F0502020204030204" pitchFamily="34" charset="0"/>
                <a:cs typeface="Times New Roman" panose="02020603050405020304" pitchFamily="18" charset="0"/>
              </a:rPr>
              <a:t>Borum</a:t>
            </a:r>
            <a:r>
              <a:rPr lang="bg-BG" sz="1200" noProof="0" dirty="0">
                <a:effectLst/>
                <a:latin typeface="+mn-lt"/>
                <a:ea typeface="Calibri" panose="020F0502020204030204" pitchFamily="34" charset="0"/>
                <a:cs typeface="Times New Roman" panose="02020603050405020304" pitchFamily="18" charset="0"/>
              </a:rPr>
              <a:t> &amp; </a:t>
            </a:r>
            <a:r>
              <a:rPr lang="bg-BG" sz="1200" noProof="0" dirty="0" err="1">
                <a:effectLst/>
                <a:latin typeface="+mn-lt"/>
                <a:ea typeface="Calibri" panose="020F0502020204030204" pitchFamily="34" charset="0"/>
                <a:cs typeface="Times New Roman" panose="02020603050405020304" pitchFamily="18" charset="0"/>
              </a:rPr>
              <a:t>Fein</a:t>
            </a:r>
            <a:r>
              <a:rPr lang="bg-BG" sz="1200" noProof="0" dirty="0">
                <a:effectLst/>
                <a:latin typeface="+mn-lt"/>
                <a:ea typeface="Calibri" panose="020F0502020204030204" pitchFamily="34" charset="0"/>
                <a:cs typeface="Times New Roman" panose="02020603050405020304" pitchFamily="18" charset="0"/>
              </a:rPr>
              <a:t>, 2017 г.) (</a:t>
            </a:r>
            <a:r>
              <a:rPr lang="bg-BG" sz="1200" noProof="0" dirty="0" err="1">
                <a:effectLst/>
                <a:latin typeface="+mn-lt"/>
                <a:ea typeface="Calibri" panose="020F0502020204030204" pitchFamily="34" charset="0"/>
                <a:cs typeface="Times New Roman" panose="02020603050405020304" pitchFamily="18" charset="0"/>
              </a:rPr>
              <a:t>Chassman</a:t>
            </a:r>
            <a:r>
              <a:rPr lang="bg-BG" sz="1200" noProof="0" dirty="0">
                <a:effectLst/>
                <a:latin typeface="+mn-lt"/>
                <a:ea typeface="Calibri" panose="020F0502020204030204" pitchFamily="34" charset="0"/>
                <a:cs typeface="Times New Roman" panose="02020603050405020304" pitchFamily="18" charset="0"/>
              </a:rPr>
              <a:t>, 2016 г.) (</a:t>
            </a:r>
            <a:r>
              <a:rPr lang="bg-BG" sz="1200" noProof="0" dirty="0" err="1">
                <a:effectLst/>
                <a:latin typeface="+mn-lt"/>
                <a:ea typeface="Calibri" panose="020F0502020204030204" pitchFamily="34" charset="0"/>
                <a:cs typeface="Times New Roman" panose="02020603050405020304" pitchFamily="18" charset="0"/>
              </a:rPr>
              <a:t>Christmann</a:t>
            </a:r>
            <a:r>
              <a:rPr lang="bg-BG" sz="1200" noProof="0" dirty="0">
                <a:effectLst/>
                <a:latin typeface="+mn-lt"/>
                <a:ea typeface="Calibri" panose="020F0502020204030204" pitchFamily="34" charset="0"/>
                <a:cs typeface="Times New Roman" panose="02020603050405020304" pitchFamily="18" charset="0"/>
              </a:rPr>
              <a:t>, 2012 г.) (</a:t>
            </a:r>
            <a:r>
              <a:rPr lang="bg-BG" sz="1200" noProof="0" dirty="0" err="1">
                <a:effectLst/>
                <a:latin typeface="+mn-lt"/>
                <a:ea typeface="Calibri" panose="020F0502020204030204" pitchFamily="34" charset="0"/>
                <a:cs typeface="Times New Roman" panose="02020603050405020304" pitchFamily="18" charset="0"/>
              </a:rPr>
              <a:t>Dawson</a:t>
            </a:r>
            <a:r>
              <a:rPr lang="bg-BG" sz="1200" noProof="0" dirty="0">
                <a:effectLst/>
                <a:latin typeface="+mn-lt"/>
                <a:ea typeface="Calibri" panose="020F0502020204030204" pitchFamily="34" charset="0"/>
                <a:cs typeface="Times New Roman" panose="02020603050405020304" pitchFamily="18" charset="0"/>
              </a:rPr>
              <a:t>, 2017 г.) (</a:t>
            </a:r>
            <a:r>
              <a:rPr lang="bg-BG" sz="1200" noProof="0" dirty="0" err="1">
                <a:effectLst/>
                <a:latin typeface="+mn-lt"/>
                <a:ea typeface="Calibri" panose="020F0502020204030204" pitchFamily="34" charset="0"/>
                <a:cs typeface="Times New Roman" panose="02020603050405020304" pitchFamily="18" charset="0"/>
              </a:rPr>
              <a:t>Lindekilde</a:t>
            </a:r>
            <a:r>
              <a:rPr lang="bg-BG" sz="1200" noProof="0" dirty="0">
                <a:effectLst/>
                <a:latin typeface="+mn-lt"/>
                <a:ea typeface="Calibri" panose="020F0502020204030204" pitchFamily="34" charset="0"/>
                <a:cs typeface="Times New Roman" panose="02020603050405020304" pitchFamily="18" charset="0"/>
              </a:rPr>
              <a:t>, 2016 г.) (</a:t>
            </a:r>
            <a:r>
              <a:rPr lang="bg-BG" sz="1200" noProof="0" dirty="0" err="1">
                <a:effectLst/>
                <a:latin typeface="+mn-lt"/>
                <a:ea typeface="Calibri" panose="020F0502020204030204" pitchFamily="34" charset="0"/>
                <a:cs typeface="Times New Roman" panose="02020603050405020304" pitchFamily="18" charset="0"/>
              </a:rPr>
              <a:t>Senzai</a:t>
            </a:r>
            <a:r>
              <a:rPr lang="bg-BG" sz="1200" noProof="0" dirty="0">
                <a:effectLst/>
                <a:latin typeface="+mn-lt"/>
                <a:ea typeface="Calibri" panose="020F0502020204030204" pitchFamily="34" charset="0"/>
                <a:cs typeface="Times New Roman" panose="02020603050405020304" pitchFamily="18" charset="0"/>
              </a:rPr>
              <a:t>, 2015 г.), разочарованието и обидата (</a:t>
            </a:r>
            <a:r>
              <a:rPr lang="bg-BG" sz="1200" noProof="0" dirty="0" err="1">
                <a:effectLst/>
                <a:latin typeface="+mn-lt"/>
                <a:ea typeface="Calibri" panose="020F0502020204030204" pitchFamily="34" charset="0"/>
                <a:cs typeface="Times New Roman" panose="02020603050405020304" pitchFamily="18" charset="0"/>
              </a:rPr>
              <a:t>Larry</a:t>
            </a:r>
            <a:r>
              <a:rPr lang="bg-BG" sz="1200" noProof="0" dirty="0">
                <a:effectLst/>
                <a:latin typeface="+mn-lt"/>
                <a:ea typeface="Calibri" panose="020F0502020204030204" pitchFamily="34" charset="0"/>
                <a:cs typeface="Times New Roman" panose="02020603050405020304" pitchFamily="18" charset="0"/>
              </a:rPr>
              <a:t> E. </a:t>
            </a:r>
            <a:r>
              <a:rPr lang="bg-BG" sz="1200" noProof="0" dirty="0" err="1">
                <a:effectLst/>
                <a:latin typeface="+mn-lt"/>
                <a:ea typeface="Calibri" panose="020F0502020204030204" pitchFamily="34" charset="0"/>
                <a:cs typeface="Times New Roman" panose="02020603050405020304" pitchFamily="18" charset="0"/>
              </a:rPr>
              <a:t>Beutler</a:t>
            </a:r>
            <a:r>
              <a:rPr lang="bg-BG" sz="1200" noProof="0" dirty="0">
                <a:effectLst/>
                <a:latin typeface="+mn-lt"/>
                <a:ea typeface="Calibri" panose="020F0502020204030204" pitchFamily="34" charset="0"/>
                <a:cs typeface="Times New Roman" panose="02020603050405020304" pitchFamily="18" charset="0"/>
              </a:rPr>
              <a:t>, 2007 г.), когнитивно-социалните фактори като склонност към поемане на риск и ограничени социални контакти (Taylor &amp; </a:t>
            </a:r>
            <a:r>
              <a:rPr lang="bg-BG" sz="1200" noProof="0" dirty="0" err="1">
                <a:effectLst/>
                <a:latin typeface="+mn-lt"/>
                <a:ea typeface="Calibri" panose="020F0502020204030204" pitchFamily="34" charset="0"/>
                <a:cs typeface="Times New Roman" panose="02020603050405020304" pitchFamily="18" charset="0"/>
              </a:rPr>
              <a:t>Horgan</a:t>
            </a:r>
            <a:r>
              <a:rPr lang="bg-BG" sz="1200" noProof="0" dirty="0">
                <a:effectLst/>
                <a:latin typeface="+mn-lt"/>
                <a:ea typeface="Calibri" panose="020F0502020204030204" pitchFamily="34" charset="0"/>
                <a:cs typeface="Times New Roman" panose="02020603050405020304" pitchFamily="18" charset="0"/>
              </a:rPr>
              <a:t>, 2006 г.), </a:t>
            </a:r>
            <a:r>
              <a:rPr lang="bg-BG" sz="1200" noProof="0" dirty="0" err="1">
                <a:effectLst/>
                <a:latin typeface="+mn-lt"/>
                <a:ea typeface="Calibri" panose="020F0502020204030204" pitchFamily="34" charset="0"/>
                <a:cs typeface="Times New Roman" panose="02020603050405020304" pitchFamily="18" charset="0"/>
              </a:rPr>
              <a:t>самовиктимизацията</a:t>
            </a:r>
            <a:r>
              <a:rPr lang="bg-BG" sz="1200" noProof="0" dirty="0">
                <a:effectLst/>
                <a:latin typeface="+mn-lt"/>
                <a:ea typeface="Calibri" panose="020F0502020204030204" pitchFamily="34" charset="0"/>
                <a:cs typeface="Times New Roman" panose="02020603050405020304" pitchFamily="18" charset="0"/>
              </a:rPr>
              <a:t> (Taylor &amp; </a:t>
            </a:r>
            <a:r>
              <a:rPr lang="bg-BG" sz="1200" noProof="0" dirty="0" err="1">
                <a:effectLst/>
                <a:latin typeface="+mn-lt"/>
                <a:ea typeface="Calibri" panose="020F0502020204030204" pitchFamily="34" charset="0"/>
                <a:cs typeface="Times New Roman" panose="02020603050405020304" pitchFamily="18" charset="0"/>
              </a:rPr>
              <a:t>Horgan</a:t>
            </a:r>
            <a:r>
              <a:rPr lang="bg-BG" sz="1200" noProof="0" dirty="0">
                <a:effectLst/>
                <a:latin typeface="+mn-lt"/>
                <a:ea typeface="Calibri" panose="020F0502020204030204" pitchFamily="34" charset="0"/>
                <a:cs typeface="Times New Roman" panose="02020603050405020304" pitchFamily="18" charset="0"/>
              </a:rPr>
              <a:t>, 2006 г.) и изместването на агресията (</a:t>
            </a:r>
            <a:r>
              <a:rPr lang="bg-BG" sz="1200" noProof="0" dirty="0" err="1">
                <a:effectLst/>
                <a:latin typeface="+mn-lt"/>
                <a:ea typeface="Calibri" panose="020F0502020204030204" pitchFamily="34" charset="0"/>
                <a:cs typeface="Times New Roman" panose="02020603050405020304" pitchFamily="18" charset="0"/>
              </a:rPr>
              <a:t>Moghaddam</a:t>
            </a:r>
            <a:r>
              <a:rPr lang="bg-BG" sz="1200" noProof="0" dirty="0">
                <a:effectLst/>
                <a:latin typeface="+mn-lt"/>
                <a:ea typeface="Calibri" panose="020F0502020204030204" pitchFamily="34" charset="0"/>
                <a:cs typeface="Times New Roman" panose="02020603050405020304" pitchFamily="18" charset="0"/>
              </a:rPr>
              <a:t>, 2005 г.); като всички те са свързани с противоречиво и </a:t>
            </a:r>
            <a:r>
              <a:rPr lang="bg-BG" sz="1200" noProof="0" dirty="0" err="1">
                <a:effectLst/>
                <a:latin typeface="+mn-lt"/>
                <a:ea typeface="Calibri" panose="020F0502020204030204" pitchFamily="34" charset="0"/>
                <a:cs typeface="Times New Roman" panose="02020603050405020304" pitchFamily="18" charset="0"/>
              </a:rPr>
              <a:t>дисфункционално</a:t>
            </a:r>
            <a:r>
              <a:rPr lang="bg-BG" sz="1200" noProof="0" dirty="0">
                <a:effectLst/>
                <a:latin typeface="+mn-lt"/>
                <a:ea typeface="Calibri" panose="020F0502020204030204" pitchFamily="34" charset="0"/>
                <a:cs typeface="Times New Roman" panose="02020603050405020304" pitchFamily="18" charset="0"/>
              </a:rPr>
              <a:t> усещане за идентичност.</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#23)</a:t>
            </a:r>
          </a:p>
          <a:p>
            <a:pPr algn="just" defTabSz="945307">
              <a:defRPr/>
            </a:pPr>
            <a:endParaRPr lang="bg-BG" noProof="0" dirty="0"/>
          </a:p>
          <a:p>
            <a:pPr algn="just" defTabSz="945307">
              <a:defRPr/>
            </a:pPr>
            <a:r>
              <a:rPr lang="bg-BG" noProof="0" dirty="0"/>
              <a:t>Токсичен наратив е този, който преди всичко предизвиква страх, отхвърляне или дори омраза,</a:t>
            </a:r>
            <a:r>
              <a:rPr lang="bg-BG" baseline="0" noProof="0" dirty="0"/>
              <a:t> и води</a:t>
            </a:r>
            <a:r>
              <a:rPr lang="bg-BG" noProof="0" dirty="0"/>
              <a:t> до противоречиви или </a:t>
            </a:r>
            <a:r>
              <a:rPr lang="bg-BG" noProof="0" dirty="0" err="1"/>
              <a:t>дисфункционални</a:t>
            </a:r>
            <a:r>
              <a:rPr lang="bg-BG" noProof="0" dirty="0"/>
              <a:t> разкази за самия теб или другите.</a:t>
            </a:r>
          </a:p>
          <a:p>
            <a:pPr algn="just" defTabSz="945307">
              <a:defRPr/>
            </a:pPr>
            <a:r>
              <a:rPr lang="bg-BG" noProof="0" dirty="0"/>
              <a:t>Всяка история, която обезсърчава индивида, свежда го до тесен набор от ценности и предизвиква негативна емоция, има негативен ефект.</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23</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#24)</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bg-BG" sz="1200" b="0" i="0" u="none" strike="noStrike" baseline="0" noProof="0" dirty="0">
              <a:latin typeface="+mn-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0" i="0" u="none" strike="noStrike" baseline="0" noProof="0" dirty="0">
                <a:latin typeface="+mn-lt"/>
              </a:rPr>
              <a:t>Пример за наратив: </a:t>
            </a:r>
            <a:r>
              <a:rPr lang="bg-BG" noProof="0" dirty="0">
                <a:latin typeface="+mn-lt"/>
                <a:hlinkClick r:id="rId3"/>
              </a:rPr>
              <a:t>https://medium.com/@robertocarlosgarcia/men-dont-cry-on-toxic-masculinity-6e7917c8a44e</a:t>
            </a:r>
            <a:endParaRPr lang="bg-BG" noProof="0" dirty="0">
              <a:latin typeface="+mn-lt"/>
            </a:endParaRPr>
          </a:p>
          <a:p>
            <a:pPr algn="just" defTabSz="945307">
              <a:defRPr/>
            </a:pPr>
            <a:r>
              <a:rPr lang="bg-BG" noProof="0" dirty="0">
                <a:latin typeface="+mn-lt"/>
              </a:rPr>
              <a:t>[Преминете през слайда,</a:t>
            </a:r>
            <a:r>
              <a:rPr lang="bg-BG" baseline="0" noProof="0" dirty="0">
                <a:latin typeface="+mn-lt"/>
              </a:rPr>
              <a:t> за да се появят и следващите изображения.]</a:t>
            </a:r>
            <a:endParaRPr lang="bg-BG" noProof="0" dirty="0">
              <a:latin typeface="+mn-lt"/>
            </a:endParaRPr>
          </a:p>
          <a:p>
            <a:pPr algn="just" defTabSz="945307">
              <a:defRPr/>
            </a:pPr>
            <a:r>
              <a:rPr lang="bg-BG" noProof="0" dirty="0">
                <a:latin typeface="+mn-lt"/>
              </a:rPr>
              <a:t>Изображенията са други примери за скрити</a:t>
            </a:r>
            <a:r>
              <a:rPr lang="bg-BG" baseline="0" noProof="0" dirty="0">
                <a:latin typeface="+mn-lt"/>
              </a:rPr>
              <a:t> (косвени)</a:t>
            </a:r>
            <a:r>
              <a:rPr lang="bg-BG" noProof="0" dirty="0">
                <a:latin typeface="+mn-lt"/>
              </a:rPr>
              <a:t> инструкции. Те дават представа и мнение за определени групи и субкултури - като пол, сексуална организация, култури. </a:t>
            </a:r>
          </a:p>
          <a:p>
            <a:pPr algn="just" rtl="0"/>
            <a:r>
              <a:rPr lang="bg-BG" b="0" noProof="0" dirty="0">
                <a:latin typeface="+mn-lt"/>
              </a:rPr>
              <a:t>---</a:t>
            </a:r>
          </a:p>
          <a:p>
            <a:pPr algn="just" rtl="0"/>
            <a:r>
              <a:rPr lang="bg-BG" b="0" noProof="0" dirty="0">
                <a:latin typeface="+mn-lt"/>
              </a:rPr>
              <a:t>@Обучаващ: </a:t>
            </a:r>
          </a:p>
          <a:p>
            <a:pPr algn="just" rtl="0"/>
            <a:r>
              <a:rPr lang="bg-BG" b="0" noProof="0" dirty="0">
                <a:latin typeface="+mn-lt"/>
              </a:rPr>
              <a:t>Информация за изображенията:</a:t>
            </a:r>
          </a:p>
          <a:p>
            <a:pPr marL="171450" indent="-171450" algn="just" rtl="0">
              <a:buFont typeface="Arial" panose="020B0604020202020204" pitchFamily="34" charset="0"/>
              <a:buChar char="•"/>
            </a:pPr>
            <a:r>
              <a:rPr lang="bg-BG" noProof="0" dirty="0">
                <a:solidFill>
                  <a:srgbClr val="000000"/>
                </a:solidFill>
                <a:effectLst/>
                <a:latin typeface="+mn-lt"/>
              </a:rPr>
              <a:t>През 2008 г. американският войник Майкъл </a:t>
            </a:r>
            <a:r>
              <a:rPr lang="bg-BG" noProof="0" dirty="0" err="1">
                <a:solidFill>
                  <a:srgbClr val="000000"/>
                </a:solidFill>
                <a:effectLst/>
                <a:latin typeface="+mn-lt"/>
              </a:rPr>
              <a:t>Монсур</a:t>
            </a:r>
            <a:r>
              <a:rPr lang="bg-BG" noProof="0" dirty="0">
                <a:solidFill>
                  <a:srgbClr val="000000"/>
                </a:solidFill>
                <a:effectLst/>
                <a:latin typeface="+mn-lt"/>
              </a:rPr>
              <a:t> жертва живота си за своите другари, като скача върху граната и поема пълната сила на взрива. </a:t>
            </a:r>
            <a:r>
              <a:rPr lang="bg-BG" i="1" noProof="0" dirty="0">
                <a:solidFill>
                  <a:srgbClr val="000000"/>
                </a:solidFill>
                <a:effectLst/>
                <a:latin typeface="+mn-lt"/>
              </a:rPr>
              <a:t>Тогавашният президент на САЩ, Джордж Буш се просълзява по време на церемонията по </a:t>
            </a:r>
            <a:r>
              <a:rPr lang="bg-BG" i="1" baseline="0" noProof="0" dirty="0">
                <a:solidFill>
                  <a:srgbClr val="000000"/>
                </a:solidFill>
                <a:effectLst/>
                <a:latin typeface="+mn-lt"/>
              </a:rPr>
              <a:t>посмъртно </a:t>
            </a:r>
            <a:r>
              <a:rPr lang="bg-BG" i="1" noProof="0" dirty="0">
                <a:solidFill>
                  <a:srgbClr val="000000"/>
                </a:solidFill>
                <a:effectLst/>
                <a:latin typeface="+mn-lt"/>
              </a:rPr>
              <a:t>връчване на </a:t>
            </a:r>
            <a:r>
              <a:rPr lang="bg-BG" i="1" baseline="0" noProof="0" dirty="0">
                <a:solidFill>
                  <a:srgbClr val="000000"/>
                </a:solidFill>
                <a:effectLst/>
                <a:latin typeface="+mn-lt"/>
              </a:rPr>
              <a:t>Медал на честта на родителите на войника</a:t>
            </a:r>
            <a:r>
              <a:rPr lang="bg-BG" i="1" noProof="0" dirty="0">
                <a:solidFill>
                  <a:srgbClr val="000000"/>
                </a:solidFill>
                <a:effectLst/>
                <a:latin typeface="+mn-lt"/>
              </a:rPr>
              <a:t>. </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Свързани с наратива въпроси: Но не е ли и Джордж Буш мъж?</a:t>
            </a:r>
          </a:p>
          <a:p>
            <a:pPr marL="171450" indent="-171450" algn="just" defTabSz="945307">
              <a:buFont typeface="Arial" panose="020B0604020202020204" pitchFamily="34" charset="0"/>
              <a:buChar char="•"/>
              <a:defRPr/>
            </a:pPr>
            <a:r>
              <a:rPr lang="bg-BG" b="0" i="0" noProof="0" dirty="0">
                <a:solidFill>
                  <a:srgbClr val="232323"/>
                </a:solidFill>
                <a:effectLst/>
                <a:latin typeface="+mn-lt"/>
              </a:rPr>
              <a:t>Садик Хан е британски гражданин от пакистански произход.</a:t>
            </a:r>
            <a:r>
              <a:rPr lang="bg-BG" b="0" i="0" baseline="0" noProof="0" dirty="0">
                <a:solidFill>
                  <a:srgbClr val="232323"/>
                </a:solidFill>
                <a:effectLst/>
                <a:latin typeface="+mn-lt"/>
              </a:rPr>
              <a:t> Т</a:t>
            </a:r>
            <a:r>
              <a:rPr lang="bg-BG" b="0" i="0" noProof="0" dirty="0">
                <a:solidFill>
                  <a:srgbClr val="232323"/>
                </a:solidFill>
                <a:effectLst/>
                <a:latin typeface="+mn-lt"/>
              </a:rPr>
              <a:t>ой е политик, адвокат и е кмет на Лондон от 2016 г. </a:t>
            </a:r>
            <a:r>
              <a:rPr lang="bg-BG" b="0" i="1" noProof="0" dirty="0">
                <a:solidFill>
                  <a:srgbClr val="232323"/>
                </a:solidFill>
                <a:effectLst/>
                <a:latin typeface="+mn-lt"/>
              </a:rPr>
              <a:t>Кметът на Лондон Садик Хан се обръща към поддръжниците на движението „Великобритания, по-силна в Европа“ в западен Лондон на 30 май.</a:t>
            </a:r>
          </a:p>
          <a:p>
            <a:pPr marL="628650" marR="0" lvl="1" indent="-171450" algn="just" defTabSz="945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Свързани с наратива въпроси: Не може ли Садик Кан да е британец?</a:t>
            </a:r>
          </a:p>
          <a:p>
            <a:pPr marL="171450" indent="-171450" algn="just" defTabSz="945307">
              <a:buFont typeface="Arial" panose="020B0604020202020204" pitchFamily="34" charset="0"/>
              <a:buChar char="•"/>
              <a:defRPr/>
            </a:pPr>
            <a:r>
              <a:rPr lang="bg-BG" b="0" i="0" noProof="0" dirty="0">
                <a:solidFill>
                  <a:srgbClr val="232323"/>
                </a:solidFill>
                <a:effectLst/>
                <a:latin typeface="+mn-lt"/>
              </a:rPr>
              <a:t>Серена Уилямс е американска професионална тенисистка, която е спечелила 23 титли от Големия шлем. Често й се подиграват заради мускулестата ѝ физика</a:t>
            </a:r>
            <a:r>
              <a:rPr lang="bg-BG" b="0" i="0" baseline="0" noProof="0" dirty="0">
                <a:solidFill>
                  <a:srgbClr val="232323"/>
                </a:solidFill>
                <a:effectLst/>
                <a:latin typeface="+mn-lt"/>
              </a:rPr>
              <a:t> и защото </a:t>
            </a:r>
            <a:r>
              <a:rPr lang="bg-BG" b="0" i="0" noProof="0" dirty="0">
                <a:solidFill>
                  <a:srgbClr val="232323"/>
                </a:solidFill>
                <a:effectLst/>
                <a:latin typeface="+mn-lt"/>
              </a:rPr>
              <a:t>не е достатъчно женствена. </a:t>
            </a:r>
            <a:r>
              <a:rPr lang="bg-BG" b="0" i="1" noProof="0" dirty="0">
                <a:solidFill>
                  <a:srgbClr val="232323"/>
                </a:solidFill>
                <a:effectLst/>
                <a:latin typeface="+mn-lt"/>
              </a:rPr>
              <a:t>Реакцията на Серена Уилямс след победата над Бетани Матек-</a:t>
            </a:r>
            <a:r>
              <a:rPr lang="bg-BG" b="0" i="1" noProof="0" dirty="0" err="1">
                <a:solidFill>
                  <a:srgbClr val="232323"/>
                </a:solidFill>
                <a:effectLst/>
                <a:latin typeface="+mn-lt"/>
              </a:rPr>
              <a:t>Сандс</a:t>
            </a:r>
            <a:r>
              <a:rPr lang="bg-BG" b="0" i="1" noProof="0" dirty="0">
                <a:solidFill>
                  <a:srgbClr val="232323"/>
                </a:solidFill>
                <a:effectLst/>
                <a:latin typeface="+mn-lt"/>
              </a:rPr>
              <a:t> след мача</a:t>
            </a:r>
            <a:r>
              <a:rPr lang="bg-BG" b="0" i="1" baseline="0" noProof="0" dirty="0">
                <a:solidFill>
                  <a:srgbClr val="232323"/>
                </a:solidFill>
                <a:effectLst/>
                <a:latin typeface="+mn-lt"/>
              </a:rPr>
              <a:t> им от третия кръг за жени на US </a:t>
            </a:r>
            <a:r>
              <a:rPr lang="bg-BG" b="0" i="1" baseline="0" noProof="0" dirty="0" err="1">
                <a:solidFill>
                  <a:srgbClr val="232323"/>
                </a:solidFill>
                <a:effectLst/>
                <a:latin typeface="+mn-lt"/>
              </a:rPr>
              <a:t>Open</a:t>
            </a:r>
            <a:r>
              <a:rPr lang="bg-BG" b="0" i="1" baseline="0" noProof="0" dirty="0">
                <a:solidFill>
                  <a:srgbClr val="232323"/>
                </a:solidFill>
                <a:effectLst/>
                <a:latin typeface="+mn-lt"/>
              </a:rPr>
              <a:t> 2015.</a:t>
            </a:r>
            <a:r>
              <a:rPr lang="bg-BG" b="0" i="1" noProof="0" dirty="0">
                <a:solidFill>
                  <a:srgbClr val="232323"/>
                </a:solidFill>
                <a:effectLst/>
                <a:latin typeface="+mn-lt"/>
              </a:rPr>
              <a:t> </a:t>
            </a:r>
          </a:p>
          <a:p>
            <a:pPr marL="628650" marR="0" lvl="1" indent="-171450" algn="just" defTabSz="945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Свързани с наратива въпроси: Добре ли е една жена да бъде мускулеста?</a:t>
            </a:r>
          </a:p>
          <a:p>
            <a:pPr marL="171450" indent="-171450" algn="just" defTabSz="945307">
              <a:buFont typeface="Arial" panose="020B0604020202020204" pitchFamily="34" charset="0"/>
              <a:buChar char="•"/>
              <a:defRPr/>
            </a:pPr>
            <a:r>
              <a:rPr lang="bg-BG" b="0" i="0" noProof="0" dirty="0">
                <a:solidFill>
                  <a:srgbClr val="232323"/>
                </a:solidFill>
                <a:effectLst/>
                <a:latin typeface="+mn-lt"/>
              </a:rPr>
              <a:t>Мохамед Салах е египетски професионален футболист, който в момента играе за Ливърпул. Той е мюсюлманин. </a:t>
            </a:r>
            <a:r>
              <a:rPr lang="bg-BG" b="0" i="1" noProof="0" dirty="0">
                <a:solidFill>
                  <a:srgbClr val="232323"/>
                </a:solidFill>
                <a:effectLst/>
                <a:latin typeface="+mn-lt"/>
              </a:rPr>
              <a:t>Салах, след като отбеляза за новия си отбор Ливърпул след 20 минути игра.</a:t>
            </a:r>
          </a:p>
          <a:p>
            <a:pPr marL="628650" marR="0" lvl="1" indent="-171450" algn="just" defTabSz="945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Свързани с наратива въпроси: Не е ли мюсюлманин?</a:t>
            </a:r>
          </a:p>
          <a:p>
            <a:pPr marL="171450" indent="-171450" algn="just" defTabSz="945307">
              <a:buFont typeface="Arial" panose="020B0604020202020204" pitchFamily="34" charset="0"/>
              <a:buChar char="•"/>
              <a:defRPr/>
            </a:pPr>
            <a:r>
              <a:rPr lang="bg-BG" b="0" i="0" noProof="0" dirty="0">
                <a:solidFill>
                  <a:srgbClr val="232323"/>
                </a:solidFill>
                <a:effectLst/>
                <a:latin typeface="+mn-lt"/>
              </a:rPr>
              <a:t>Актьорът </a:t>
            </a:r>
            <a:r>
              <a:rPr lang="bg-BG" b="0" i="0" noProof="0" dirty="0" err="1">
                <a:solidFill>
                  <a:srgbClr val="232323"/>
                </a:solidFill>
                <a:effectLst/>
                <a:latin typeface="+mn-lt"/>
              </a:rPr>
              <a:t>Треванте</a:t>
            </a:r>
            <a:r>
              <a:rPr lang="bg-BG" b="0" i="0" noProof="0" dirty="0">
                <a:solidFill>
                  <a:srgbClr val="232323"/>
                </a:solidFill>
                <a:effectLst/>
                <a:latin typeface="+mn-lt"/>
              </a:rPr>
              <a:t> Роудс играе Хирон</a:t>
            </a:r>
            <a:r>
              <a:rPr lang="bg-BG" b="0" i="0" baseline="0" noProof="0" dirty="0">
                <a:solidFill>
                  <a:srgbClr val="232323"/>
                </a:solidFill>
                <a:effectLst/>
                <a:latin typeface="+mn-lt"/>
              </a:rPr>
              <a:t> –</a:t>
            </a:r>
            <a:r>
              <a:rPr lang="bg-BG" b="0" i="0" noProof="0" dirty="0">
                <a:solidFill>
                  <a:srgbClr val="232323"/>
                </a:solidFill>
                <a:effectLst/>
                <a:latin typeface="+mn-lt"/>
              </a:rPr>
              <a:t> хомосексуален афроамериканец, израснал в суровия свят на гетото, в красив филм за идентичност, наративи и избори. </a:t>
            </a:r>
            <a:r>
              <a:rPr lang="bg-BG" b="0" i="1" noProof="0" dirty="0" err="1">
                <a:solidFill>
                  <a:srgbClr val="232323"/>
                </a:solidFill>
                <a:effectLst/>
                <a:latin typeface="+mn-lt"/>
              </a:rPr>
              <a:t>Треванте</a:t>
            </a:r>
            <a:r>
              <a:rPr lang="bg-BG" b="0" i="1" noProof="0" dirty="0">
                <a:solidFill>
                  <a:srgbClr val="232323"/>
                </a:solidFill>
                <a:effectLst/>
                <a:latin typeface="+mn-lt"/>
              </a:rPr>
              <a:t> </a:t>
            </a:r>
            <a:r>
              <a:rPr lang="bg-BG" b="0" i="1" noProof="0" dirty="0" err="1">
                <a:solidFill>
                  <a:srgbClr val="232323"/>
                </a:solidFill>
                <a:effectLst/>
                <a:latin typeface="+mn-lt"/>
              </a:rPr>
              <a:t>Родес</a:t>
            </a:r>
            <a:r>
              <a:rPr lang="bg-BG" b="0" i="1" noProof="0" dirty="0">
                <a:solidFill>
                  <a:srgbClr val="232323"/>
                </a:solidFill>
                <a:effectLst/>
                <a:latin typeface="+mn-lt"/>
              </a:rPr>
              <a:t> изиграва</a:t>
            </a:r>
            <a:r>
              <a:rPr lang="bg-BG" b="0" i="1" baseline="0" noProof="0" dirty="0">
                <a:solidFill>
                  <a:srgbClr val="232323"/>
                </a:solidFill>
                <a:effectLst/>
                <a:latin typeface="+mn-lt"/>
              </a:rPr>
              <a:t> ролята на хомосексуален афроамериканец във филма “Лунна светлина” (2016 г.).</a:t>
            </a:r>
          </a:p>
          <a:p>
            <a:pPr marL="628650" marR="0" lvl="1" indent="-171450" algn="just" defTabSz="945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noProof="0" dirty="0">
                <a:latin typeface="+mn-lt"/>
              </a:rPr>
              <a:t>Свързани с наратива въпроси: Не може ли да бъде гей?</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24</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noProof="0" dirty="0">
                <a:latin typeface="+mn-lt"/>
              </a:rPr>
              <a:t>Обучението “Наративи и</a:t>
            </a:r>
            <a:r>
              <a:rPr lang="bg-BG" sz="1200" baseline="0" noProof="0" dirty="0">
                <a:latin typeface="+mn-lt"/>
              </a:rPr>
              <a:t> културно осъзнаване</a:t>
            </a:r>
            <a:r>
              <a:rPr lang="bg-BG" sz="1200" noProof="0" dirty="0">
                <a:latin typeface="+mn-lt"/>
              </a:rPr>
              <a:t>”, разработено и предложено от проект ARMOUR, има за цел да подкрепи практикуващите да помогнат на младежите да се справят с токсични наративи.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noProof="0" dirty="0">
                <a:latin typeface="+mn-lt"/>
              </a:rPr>
              <a:t>Обучението</a:t>
            </a:r>
            <a:r>
              <a:rPr lang="bg-BG" sz="1200" baseline="0" noProof="0" dirty="0">
                <a:latin typeface="+mn-lt"/>
              </a:rPr>
              <a:t> е предназначено </a:t>
            </a:r>
            <a:r>
              <a:rPr lang="bg-BG" sz="1200" noProof="0" dirty="0">
                <a:latin typeface="+mn-lt"/>
              </a:rPr>
              <a:t>за </a:t>
            </a:r>
            <a:r>
              <a:rPr lang="bg-BG" sz="1200" noProof="0" dirty="0">
                <a:effectLst/>
                <a:latin typeface="+mn-lt"/>
                <a:ea typeface="Calibri" panose="020F0502020204030204" pitchFamily="34" charset="0"/>
                <a:cs typeface="Times New Roman" panose="02020603050405020304" pitchFamily="18" charset="0"/>
              </a:rPr>
              <a:t>професионалисти на първа линия, работещи с младежи, уязвими към радикализация – учители, училищни съветници, социални работници, полицейски служители, служители по сигурността</a:t>
            </a:r>
            <a:r>
              <a:rPr lang="bg-BG" sz="1200" noProof="0" dirty="0">
                <a:latin typeface="+mn-lt"/>
              </a:rPr>
              <a:t>.</a:t>
            </a:r>
          </a:p>
          <a:p>
            <a:pPr algn="just"/>
            <a:r>
              <a:rPr lang="bg-BG" sz="1200" b="0" i="0" u="none" strike="noStrike" baseline="0" noProof="0" dirty="0">
                <a:solidFill>
                  <a:srgbClr val="000000"/>
                </a:solidFill>
                <a:latin typeface="+mn-lt"/>
              </a:rPr>
              <a:t>Обучението предоставя рамка, сценарий и подробен набор от упражнения и симулации, които могат да помогнат на участниците да разберат: ролята на наративите за формирането на идентичността; как да разпознават нефункционални или токсични наративи; как да използват наративи за прилагането на обещаващи практики на психо-образователна намеса в професионалното си ежедневие. </a:t>
            </a:r>
          </a:p>
          <a:p>
            <a:pPr algn="just"/>
            <a:r>
              <a:rPr lang="bg-BG" sz="1200" b="0" i="0" u="none" strike="noStrike" baseline="0" noProof="0" dirty="0">
                <a:solidFill>
                  <a:srgbClr val="000000"/>
                </a:solidFill>
                <a:latin typeface="+mn-lt"/>
              </a:rPr>
              <a:t>Обучението включва поредица от упражнения, които, ако се използват комплексно, могат да помогнат на специалистите на първа линия да използват стратегии и техники от наративната терапия за отклоняване на младите хора от негативния образ за самите тях и за другите. Предлага решения за насърчаване на позитивни и овластяващи начини за себеизразяване и себеутвърждаване у младите хора. Описаните техники са вдъхновени от работата на терапевти, използващи наративна терапия за лечение на фобии, тревожност, депресия, шизофрения и др.</a:t>
            </a:r>
          </a:p>
          <a:p>
            <a:pPr algn="just"/>
            <a:r>
              <a:rPr lang="bg-BG" sz="1200" b="0" i="0" u="none" strike="noStrike" baseline="0" noProof="0" dirty="0">
                <a:latin typeface="+mn-lt"/>
              </a:rPr>
              <a:t>---</a:t>
            </a:r>
          </a:p>
          <a:p>
            <a:pPr algn="just">
              <a:lnSpc>
                <a:spcPct val="115000"/>
              </a:lnSpc>
              <a:spcAft>
                <a:spcPts val="600"/>
              </a:spcAft>
            </a:pPr>
            <a:r>
              <a:rPr lang="bg-BG" sz="1200" b="0" noProof="0" dirty="0">
                <a:solidFill>
                  <a:srgbClr val="000000"/>
                </a:solidFill>
                <a:effectLst/>
                <a:latin typeface="+mn-lt"/>
                <a:ea typeface="Calibri" panose="020F0502020204030204" pitchFamily="34" charset="0"/>
                <a:cs typeface="Times New Roman" panose="02020603050405020304" pitchFamily="18" charset="0"/>
              </a:rPr>
              <a:t>Допълнителна информация:</a:t>
            </a:r>
          </a:p>
          <a:p>
            <a:pPr algn="just">
              <a:lnSpc>
                <a:spcPct val="115000"/>
              </a:lnSpc>
              <a:spcAft>
                <a:spcPts val="600"/>
              </a:spcAft>
            </a:pPr>
            <a:r>
              <a:rPr lang="bg-BG" sz="1200" noProof="0" dirty="0">
                <a:solidFill>
                  <a:srgbClr val="000000"/>
                </a:solidFill>
                <a:effectLst/>
                <a:latin typeface="+mn-lt"/>
                <a:ea typeface="Calibri" panose="020F0502020204030204" pitchFamily="34" charset="0"/>
                <a:cs typeface="Times New Roman" panose="02020603050405020304" pitchFamily="18" charset="0"/>
              </a:rPr>
              <a:t>Обучението предлага техники, които помагат на младите хора да реагират на негативни стимули и токсични наративи в конкретни ситуации. Предоставя инструменти, чрез които специалистите, работещи с подрастващи, да ги насърчават как да контролират поведението си чрез преоценка и различен начин на изразяване на своята идентичност и визия за собствения образ, овластяващи ги за позитивни лични избори. </a:t>
            </a:r>
            <a:endParaRPr lang="bg-BG" sz="120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noProof="0" dirty="0">
                <a:solidFill>
                  <a:srgbClr val="000000"/>
                </a:solidFill>
                <a:effectLst/>
                <a:latin typeface="+mn-lt"/>
                <a:ea typeface="Calibri" panose="020F0502020204030204" pitchFamily="34" charset="0"/>
                <a:cs typeface="Times New Roman" panose="02020603050405020304" pitchFamily="18" charset="0"/>
              </a:rPr>
              <a:t>Целта е да се обучат специалистите на първа линия, работещи с подрастващи и млади хора, уязвими към радикализация, да отговарят на нуждите им по неразрушителен начин и да изградят устойчивостта им към конфликти, като същевременно да развиват у тях чувство за лична значимост.</a:t>
            </a:r>
          </a:p>
          <a:p>
            <a:pPr algn="just">
              <a:lnSpc>
                <a:spcPct val="115000"/>
              </a:lnSpc>
              <a:spcAft>
                <a:spcPts val="600"/>
              </a:spcAft>
            </a:pPr>
            <a:r>
              <a:rPr lang="bg-BG" sz="1200" noProof="0" dirty="0">
                <a:solidFill>
                  <a:srgbClr val="000000"/>
                </a:solidFill>
                <a:effectLst/>
                <a:latin typeface="+mn-lt"/>
                <a:ea typeface="Calibri" panose="020F0502020204030204" pitchFamily="34" charset="0"/>
                <a:cs typeface="Times New Roman" panose="02020603050405020304" pitchFamily="18" charset="0"/>
              </a:rPr>
              <a:t>---</a:t>
            </a:r>
            <a:endParaRPr lang="bg-BG" sz="1200" noProof="0" dirty="0">
              <a:effectLst/>
              <a:latin typeface="+mn-lt"/>
              <a:ea typeface="Calibri" panose="020F0502020204030204" pitchFamily="34" charset="0"/>
              <a:cs typeface="Times New Roman" panose="02020603050405020304" pitchFamily="18" charset="0"/>
            </a:endParaRPr>
          </a:p>
          <a:p>
            <a:pPr algn="just"/>
            <a:r>
              <a:rPr lang="bg-BG" sz="1200" b="0" i="0" u="none" strike="noStrike" baseline="0" noProof="0" dirty="0">
                <a:latin typeface="+mn-lt"/>
              </a:rPr>
              <a:t>По-подробна информация може да бъде намерена в ръководството за </a:t>
            </a:r>
            <a:r>
              <a:rPr lang="bg-BG" sz="1200" b="0" i="0" u="none" strike="noStrike" baseline="0" noProof="0" dirty="0" err="1">
                <a:latin typeface="+mn-lt"/>
              </a:rPr>
              <a:t>обучители</a:t>
            </a:r>
            <a:r>
              <a:rPr lang="bg-BG" sz="1200" b="0" i="0" u="none" strike="noStrike" baseline="0" noProof="0" dirty="0">
                <a:latin typeface="+mn-lt"/>
              </a:rPr>
              <a:t> към тематичното обучение. Настоящото обучение за </a:t>
            </a:r>
            <a:r>
              <a:rPr lang="bg-BG" sz="1200" b="0" i="0" u="none" strike="noStrike" baseline="0" noProof="0" dirty="0" err="1">
                <a:latin typeface="+mn-lt"/>
              </a:rPr>
              <a:t>обучители</a:t>
            </a:r>
            <a:r>
              <a:rPr lang="bg-BG" sz="1200" b="0" i="0" u="none" strike="noStrike" baseline="0" noProof="0" dirty="0">
                <a:latin typeface="+mn-lt"/>
              </a:rPr>
              <a:t> </a:t>
            </a:r>
            <a:r>
              <a:rPr lang="bg-BG" sz="1200" noProof="0" dirty="0">
                <a:latin typeface="+mn-lt"/>
              </a:rPr>
              <a:t>разгледа само примерни упражнения към обучението.</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368984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#26)</a:t>
            </a:r>
          </a:p>
          <a:p>
            <a:pPr algn="just" defTabSz="945307">
              <a:defRPr/>
            </a:pPr>
            <a:endParaRPr lang="bg-BG" sz="1200" b="0" noProof="0" dirty="0">
              <a:effectLst/>
              <a:latin typeface="+mn-lt"/>
              <a:ea typeface="Calibri" panose="020F0502020204030204" pitchFamily="34" charset="0"/>
              <a:cs typeface="Times New Roman" panose="02020603050405020304" pitchFamily="18" charset="0"/>
            </a:endParaRPr>
          </a:p>
          <a:p>
            <a:pPr algn="just" defTabSz="945307">
              <a:defRPr/>
            </a:pPr>
            <a:r>
              <a:rPr lang="bg-BG" sz="1200" b="0" noProof="0" dirty="0">
                <a:effectLst/>
                <a:latin typeface="+mn-lt"/>
                <a:ea typeface="Calibri" panose="020F0502020204030204" pitchFamily="34" charset="0"/>
                <a:cs typeface="Times New Roman" panose="02020603050405020304" pitchFamily="18" charset="0"/>
              </a:rPr>
              <a:t>Това е пример за упражнение, обхванато от обучението “Наративи и културно осъзнаване“.</a:t>
            </a:r>
            <a:endParaRPr lang="bg-BG" sz="1200" noProof="0" dirty="0">
              <a:latin typeface="+mn-lt"/>
            </a:endParaRPr>
          </a:p>
          <a:p>
            <a:pPr marL="171450" marR="0" lvl="0" indent="-171450" algn="just"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bg-BG" sz="1200" noProof="0" dirty="0">
                <a:latin typeface="+mn-lt"/>
              </a:rPr>
              <a:t>Участниците се разделят на групи от 3, 4 или 5 човека.</a:t>
            </a:r>
          </a:p>
          <a:p>
            <a:pPr marL="171450" marR="0" lvl="0" indent="-171450" algn="just"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bg-BG" sz="1200" noProof="0" dirty="0">
                <a:latin typeface="+mn-lt"/>
              </a:rPr>
              <a:t>Позволява се на участниците да изберат дали да използват формата за възраст 12-16 години или тази за 16+ години.</a:t>
            </a:r>
          </a:p>
          <a:p>
            <a:pPr marL="171450" indent="-171450" algn="just">
              <a:lnSpc>
                <a:spcPct val="90000"/>
              </a:lnSpc>
              <a:spcAft>
                <a:spcPts val="620"/>
              </a:spcAft>
              <a:buFont typeface="Arial" panose="020B0604020202020204" pitchFamily="34" charset="0"/>
              <a:buChar char="•"/>
            </a:pPr>
            <a:r>
              <a:rPr lang="bg-BG" sz="1200" noProof="0" dirty="0">
                <a:latin typeface="+mn-lt"/>
              </a:rPr>
              <a:t>Участниците отговарят на въпроса „Кой съм аз?“ като използват формата, която са</a:t>
            </a:r>
            <a:r>
              <a:rPr lang="bg-BG" sz="1200" baseline="0" noProof="0" dirty="0">
                <a:latin typeface="+mn-lt"/>
              </a:rPr>
              <a:t> предпочели</a:t>
            </a:r>
            <a:r>
              <a:rPr lang="bg-BG" sz="1200" noProof="0" dirty="0">
                <a:latin typeface="+mn-lt"/>
              </a:rPr>
              <a:t>. </a:t>
            </a:r>
            <a:r>
              <a:rPr lang="bg-BG" sz="1200" i="1" noProof="0" dirty="0">
                <a:latin typeface="+mn-lt"/>
              </a:rPr>
              <a:t>Има и форма и за по-малки деца, при необходимост.</a:t>
            </a:r>
          </a:p>
          <a:p>
            <a:pPr marL="171450" indent="-171450" algn="just">
              <a:lnSpc>
                <a:spcPct val="90000"/>
              </a:lnSpc>
              <a:spcAft>
                <a:spcPts val="620"/>
              </a:spcAft>
              <a:buFont typeface="Arial" panose="020B0604020202020204" pitchFamily="34" charset="0"/>
              <a:buChar char="•"/>
            </a:pPr>
            <a:r>
              <a:rPr lang="bg-BG" sz="1200" noProof="0" dirty="0">
                <a:latin typeface="+mn-lt"/>
              </a:rPr>
              <a:t>Следва групова дискусия: участниците размишляват</a:t>
            </a:r>
            <a:r>
              <a:rPr lang="bg-BG" sz="1200" baseline="0" noProof="0" dirty="0">
                <a:latin typeface="+mn-lt"/>
              </a:rPr>
              <a:t> </a:t>
            </a:r>
            <a:r>
              <a:rPr lang="bg-BG" sz="1200" noProof="0" dirty="0">
                <a:latin typeface="+mn-lt"/>
              </a:rPr>
              <a:t>върху стойността на личната история, нейния положителен/отрицателен тон, как е направен подбора на включените в историята</a:t>
            </a:r>
            <a:r>
              <a:rPr lang="bg-BG" sz="1200" baseline="0" noProof="0" dirty="0">
                <a:latin typeface="+mn-lt"/>
              </a:rPr>
              <a:t> събития </a:t>
            </a:r>
            <a:r>
              <a:rPr lang="bg-BG" sz="1200" noProof="0" dirty="0">
                <a:latin typeface="+mn-lt"/>
              </a:rPr>
              <a:t>и какви културни филтри са приложени.</a:t>
            </a:r>
          </a:p>
          <a:p>
            <a:pPr marL="171450" indent="-171450" algn="just">
              <a:lnSpc>
                <a:spcPct val="90000"/>
              </a:lnSpc>
              <a:spcAft>
                <a:spcPts val="620"/>
              </a:spcAft>
              <a:buFont typeface="Arial" panose="020B0604020202020204" pitchFamily="34" charset="0"/>
              <a:buChar char="•"/>
            </a:pPr>
            <a:r>
              <a:rPr lang="bg-BG" sz="1200" noProof="0" dirty="0">
                <a:latin typeface="+mn-lt"/>
              </a:rPr>
              <a:t>Завършва се с 2-минутна обща заключителна дискусия относно това какво е направило впечатление на участниците в упражнението</a:t>
            </a:r>
            <a:r>
              <a:rPr lang="bg-BG" sz="1200" baseline="0" noProof="0" dirty="0">
                <a:latin typeface="+mn-lt"/>
              </a:rPr>
              <a:t> (обучаващият</a:t>
            </a:r>
            <a:r>
              <a:rPr lang="bg-BG" sz="1200" noProof="0" dirty="0">
                <a:latin typeface="+mn-lt"/>
              </a:rPr>
              <a:t> изписва възможните отговори на флипчарт).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#27)</a:t>
            </a:r>
          </a:p>
          <a:p>
            <a:pPr algn="just">
              <a:lnSpc>
                <a:spcPct val="115000"/>
              </a:lnSpc>
              <a:spcAft>
                <a:spcPts val="600"/>
              </a:spcAft>
            </a:pP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 „</a:t>
            </a:r>
            <a:r>
              <a:rPr lang="bg-BG" sz="1200" b="0" i="1" noProof="0" dirty="0">
                <a:effectLst/>
                <a:latin typeface="+mn-lt"/>
                <a:ea typeface="Calibri" panose="020F0502020204030204" pitchFamily="34" charset="0"/>
                <a:cs typeface="Times New Roman" panose="02020603050405020304" pitchFamily="18" charset="0"/>
              </a:rPr>
              <a:t>Кой съм аз?“</a:t>
            </a:r>
            <a:r>
              <a:rPr lang="bg-BG" sz="1200" b="0" i="0" noProof="0" dirty="0">
                <a:effectLst/>
                <a:latin typeface="+mn-lt"/>
                <a:ea typeface="Calibri" panose="020F0502020204030204" pitchFamily="34" charset="0"/>
                <a:cs typeface="Times New Roman" panose="02020603050405020304" pitchFamily="18" charset="0"/>
              </a:rPr>
              <a:t> е част от обучението „</a:t>
            </a:r>
            <a:r>
              <a:rPr lang="bg-BG" sz="1200" b="0" noProof="0" dirty="0">
                <a:effectLst/>
                <a:latin typeface="+mn-lt"/>
                <a:ea typeface="Calibri" panose="020F0502020204030204" pitchFamily="34" charset="0"/>
                <a:cs typeface="Times New Roman" panose="02020603050405020304" pitchFamily="18" charset="0"/>
              </a:rPr>
              <a:t>Наративи и културно осъзнаване“.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i="0" noProof="0" dirty="0">
                <a:effectLst/>
                <a:latin typeface="+mn-lt"/>
                <a:ea typeface="Calibri" panose="020F0502020204030204" pitchFamily="34" charset="0"/>
                <a:cs typeface="Times New Roman" panose="02020603050405020304" pitchFamily="18" charset="0"/>
              </a:rPr>
              <a:t>@Обучаващ:</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Въпрос към участниците: Какво мислите за идеята зад това упражнение?</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Целта е да се позволи на участниците да преживеят собствения си наратив и влиянията, които са го оформили; също така да се добие предварителна</a:t>
            </a:r>
            <a:r>
              <a:rPr lang="bg-BG" sz="1200" b="0" baseline="0" noProof="0" dirty="0">
                <a:effectLst/>
                <a:latin typeface="+mn-lt"/>
                <a:ea typeface="Calibri" panose="020F0502020204030204" pitchFamily="34" charset="0"/>
                <a:cs typeface="Times New Roman" panose="02020603050405020304" pitchFamily="18" charset="0"/>
              </a:rPr>
              <a:t> представа </a:t>
            </a:r>
            <a:r>
              <a:rPr lang="bg-BG" sz="1200" b="0" noProof="0" dirty="0">
                <a:effectLst/>
                <a:latin typeface="+mn-lt"/>
                <a:ea typeface="Calibri" panose="020F0502020204030204" pitchFamily="34" charset="0"/>
                <a:cs typeface="Times New Roman" panose="02020603050405020304" pitchFamily="18" charset="0"/>
              </a:rPr>
              <a:t>за убежденията и знанията на участниците за наративите от гледна точка на социалните науки.</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algn="just">
              <a:lnSpc>
                <a:spcPct val="115000"/>
              </a:lnSpc>
              <a:spcAft>
                <a:spcPts val="600"/>
              </a:spcAft>
            </a:pPr>
            <a:r>
              <a:rPr lang="bg-BG" sz="1200" b="0" i="1" noProof="0" dirty="0">
                <a:effectLst/>
                <a:latin typeface="+mn-lt"/>
                <a:ea typeface="Calibri" panose="020F0502020204030204" pitchFamily="34" charset="0"/>
                <a:cs typeface="Times New Roman" panose="02020603050405020304" pitchFamily="18" charset="0"/>
              </a:rPr>
              <a:t>Например - „</a:t>
            </a:r>
            <a:r>
              <a:rPr lang="bg-BG" sz="1200" b="0" i="1" noProof="0" dirty="0">
                <a:solidFill>
                  <a:srgbClr val="00B0F0"/>
                </a:solidFill>
                <a:effectLst/>
                <a:latin typeface="+mn-lt"/>
                <a:ea typeface="Calibri" panose="020F0502020204030204" pitchFamily="34" charset="0"/>
                <a:cs typeface="Times New Roman" panose="02020603050405020304" pitchFamily="18" charset="0"/>
              </a:rPr>
              <a:t>Какво знаем за наративите?</a:t>
            </a:r>
            <a:r>
              <a:rPr lang="bg-BG" sz="1200" b="0" i="1" noProof="0" dirty="0">
                <a:effectLst/>
                <a:latin typeface="+mn-lt"/>
                <a:ea typeface="Calibri" panose="020F0502020204030204" pitchFamily="34" charset="0"/>
                <a:cs typeface="Times New Roman" panose="02020603050405020304" pitchFamily="18" charset="0"/>
              </a:rPr>
              <a:t>“ (във вариант „Кой съм аз?“)</a:t>
            </a:r>
            <a:r>
              <a:rPr lang="bg-BG" sz="1200" b="0" i="0" noProof="0" dirty="0">
                <a:effectLst/>
                <a:latin typeface="+mn-lt"/>
                <a:ea typeface="Calibri" panose="020F0502020204030204" pitchFamily="34" charset="0"/>
                <a:cs typeface="Times New Roman" panose="02020603050405020304" pitchFamily="18" charset="0"/>
              </a:rPr>
              <a:t>:</a:t>
            </a:r>
            <a:endParaRPr lang="bg-BG" sz="1200" b="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Цел</a:t>
            </a:r>
            <a:endParaRPr lang="bg-BG" sz="1200" i="1" noProof="0" dirty="0">
              <a:effectLst/>
              <a:latin typeface="+mn-lt"/>
              <a:ea typeface="Calibri" panose="020F0502020204030204" pitchFamily="34" charset="0"/>
              <a:cs typeface="Times New Roman" panose="02020603050405020304" pitchFamily="18" charset="0"/>
            </a:endParaRPr>
          </a:p>
          <a:p>
            <a:pPr lvl="1" algn="just"/>
            <a:r>
              <a:rPr lang="bg-BG" sz="1200" i="1" noProof="0" dirty="0">
                <a:effectLst/>
                <a:latin typeface="+mn-lt"/>
                <a:ea typeface="Calibri" panose="020F0502020204030204" pitchFamily="34" charset="0"/>
                <a:cs typeface="Times New Roman" panose="02020603050405020304" pitchFamily="18" charset="0"/>
              </a:rPr>
              <a:t>Да позволи на участниците да преживеят собствения си наратив и влиянията, които са го оформили.</a:t>
            </a:r>
          </a:p>
          <a:p>
            <a:pPr lvl="1" algn="just"/>
            <a:r>
              <a:rPr lang="bg-BG" sz="1200" b="1" i="1" noProof="0" dirty="0">
                <a:solidFill>
                  <a:srgbClr val="000000"/>
                </a:solidFill>
                <a:effectLst/>
                <a:latin typeface="+mn-lt"/>
                <a:ea typeface="Calibri" panose="020F0502020204030204" pitchFamily="34" charset="0"/>
                <a:cs typeface="Times New Roman" panose="02020603050405020304" pitchFamily="18" charset="0"/>
              </a:rPr>
              <a:t>Целева аудитория</a:t>
            </a:r>
          </a:p>
          <a:p>
            <a:pPr lvl="1" algn="just"/>
            <a:r>
              <a:rPr lang="bg-BG" sz="1200" i="1" noProof="0" dirty="0">
                <a:effectLst/>
                <a:latin typeface="+mn-lt"/>
                <a:ea typeface="Calibri" panose="020F0502020204030204" pitchFamily="34" charset="0"/>
                <a:cs typeface="Times New Roman" panose="02020603050405020304" pitchFamily="18" charset="0"/>
              </a:rPr>
              <a:t>Възрастови групи – без ограничение (при адаптиране на използвания език към нивото на разбиране на аудиторията). </a:t>
            </a:r>
          </a:p>
          <a:p>
            <a:pPr lvl="1" algn="just"/>
            <a:r>
              <a:rPr lang="bg-BG" sz="1200" i="1" noProof="0" dirty="0">
                <a:effectLst/>
                <a:latin typeface="+mn-lt"/>
                <a:ea typeface="Calibri" panose="020F0502020204030204" pitchFamily="34" charset="0"/>
                <a:cs typeface="Times New Roman" panose="02020603050405020304" pitchFamily="18" charset="0"/>
              </a:rPr>
              <a:t>Към упражнението са предложени 3 различни версии на помощни материали, по които да работят участниците: за начинаещи (препоръчително за деца на възраст между 6 и 12 години), за средно напреднали (препоръчително за подрастващи на възраст от 12 до 16 години) и за напреднали (препоръчително за подрастващи на възраст над 16 години и за възрастни).</a:t>
            </a:r>
            <a:endParaRPr lang="bg-BG" sz="1200" b="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Времетраене </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45 мин.</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Описание</a:t>
            </a:r>
            <a:endParaRPr lang="bg-BG" sz="1200" i="1" noProof="0" dirty="0">
              <a:effectLst/>
              <a:latin typeface="+mn-lt"/>
              <a:ea typeface="Calibri" panose="020F0502020204030204" pitchFamily="34" charset="0"/>
              <a:cs typeface="Times New Roman" panose="02020603050405020304" pitchFamily="18" charset="0"/>
            </a:endParaRPr>
          </a:p>
          <a:p>
            <a:pPr marL="628650" marR="0" lvl="1" indent="-171450" algn="just"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bg-BG" sz="1200" i="1" noProof="0" dirty="0">
                <a:latin typeface="+mn-lt"/>
              </a:rPr>
              <a:t>Участниците се разделят на групи от 3, 4 или 5 човека.</a:t>
            </a:r>
          </a:p>
          <a:p>
            <a:pPr marL="628650" marR="0" lvl="1" indent="-171450" algn="just"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bg-BG" sz="1200" i="1" noProof="0" dirty="0">
                <a:latin typeface="+mn-lt"/>
              </a:rPr>
              <a:t>Позволява се на участниците да изберат дали да използват формата за възраст 12-16 години или тази за 16+ години.</a:t>
            </a:r>
          </a:p>
          <a:p>
            <a:pPr marL="628650" lvl="1" indent="-171450" algn="just">
              <a:lnSpc>
                <a:spcPct val="90000"/>
              </a:lnSpc>
              <a:spcAft>
                <a:spcPts val="620"/>
              </a:spcAft>
              <a:buFont typeface="Arial" panose="020B0604020202020204" pitchFamily="34" charset="0"/>
              <a:buChar char="•"/>
            </a:pPr>
            <a:r>
              <a:rPr lang="bg-BG" sz="1200" i="1" noProof="0" dirty="0">
                <a:latin typeface="+mn-lt"/>
              </a:rPr>
              <a:t>Участниците отговарят на въпроса „Кой съм аз?“ като използват формата, която са</a:t>
            </a:r>
            <a:r>
              <a:rPr lang="bg-BG" sz="1200" i="1" baseline="0" noProof="0" dirty="0">
                <a:latin typeface="+mn-lt"/>
              </a:rPr>
              <a:t> предпочели</a:t>
            </a:r>
            <a:r>
              <a:rPr lang="bg-BG" sz="1200" i="1" noProof="0" dirty="0">
                <a:latin typeface="+mn-lt"/>
              </a:rPr>
              <a:t>. </a:t>
            </a:r>
          </a:p>
          <a:p>
            <a:pPr marL="628650" lvl="1" indent="-171450" algn="just">
              <a:lnSpc>
                <a:spcPct val="90000"/>
              </a:lnSpc>
              <a:spcAft>
                <a:spcPts val="620"/>
              </a:spcAft>
              <a:buFont typeface="Arial" panose="020B0604020202020204" pitchFamily="34" charset="0"/>
              <a:buChar char="•"/>
            </a:pPr>
            <a:r>
              <a:rPr lang="bg-BG" sz="1200" i="1" noProof="0" dirty="0">
                <a:latin typeface="+mn-lt"/>
              </a:rPr>
              <a:t>Следва групова дискусия: участниците размишляват</a:t>
            </a:r>
            <a:r>
              <a:rPr lang="bg-BG" sz="1200" i="1" baseline="0" noProof="0" dirty="0">
                <a:latin typeface="+mn-lt"/>
              </a:rPr>
              <a:t> </a:t>
            </a:r>
            <a:r>
              <a:rPr lang="bg-BG" sz="1200" i="1" noProof="0" dirty="0">
                <a:latin typeface="+mn-lt"/>
              </a:rPr>
              <a:t>върху стойността на личната история, нейния положителен/отрицателен тон, как е направен подбора на включените в историята</a:t>
            </a:r>
            <a:r>
              <a:rPr lang="bg-BG" sz="1200" i="1" baseline="0" noProof="0" dirty="0">
                <a:latin typeface="+mn-lt"/>
              </a:rPr>
              <a:t> събития </a:t>
            </a:r>
            <a:r>
              <a:rPr lang="bg-BG" sz="1200" i="1" noProof="0" dirty="0">
                <a:latin typeface="+mn-lt"/>
              </a:rPr>
              <a:t>и какви културни филтри са приложени.</a:t>
            </a:r>
          </a:p>
          <a:p>
            <a:pPr marL="628650" lvl="1" indent="-171450" algn="just">
              <a:lnSpc>
                <a:spcPct val="90000"/>
              </a:lnSpc>
              <a:spcAft>
                <a:spcPts val="620"/>
              </a:spcAft>
              <a:buFont typeface="Arial" panose="020B0604020202020204" pitchFamily="34" charset="0"/>
              <a:buChar char="•"/>
            </a:pPr>
            <a:r>
              <a:rPr lang="bg-BG" sz="1200" i="1" noProof="0" dirty="0">
                <a:latin typeface="+mn-lt"/>
              </a:rPr>
              <a:t>Завършва се с 2-минутна обща заключителна дискусия относно това какво е направило впечатление на участниците в упражнението</a:t>
            </a:r>
            <a:r>
              <a:rPr lang="bg-BG" sz="1200" i="1" baseline="0" noProof="0" dirty="0">
                <a:latin typeface="+mn-lt"/>
              </a:rPr>
              <a:t> (обучаващият</a:t>
            </a:r>
            <a:r>
              <a:rPr lang="bg-BG" sz="1200" i="1" noProof="0" dirty="0">
                <a:latin typeface="+mn-lt"/>
              </a:rPr>
              <a:t> изписва възможните отговори на флипчарт).</a:t>
            </a:r>
          </a:p>
          <a:p>
            <a:pPr lvl="1" algn="just">
              <a:lnSpc>
                <a:spcPct val="115000"/>
              </a:lnSpc>
              <a:spcAft>
                <a:spcPts val="600"/>
              </a:spcAft>
            </a:pPr>
            <a:r>
              <a:rPr lang="bg-BG" sz="1200" b="1" i="1" noProof="0" dirty="0">
                <a:effectLst/>
                <a:latin typeface="+mn-lt"/>
                <a:ea typeface="Calibri" panose="020F0502020204030204" pitchFamily="34" charset="0"/>
                <a:cs typeface="Times New Roman" panose="02020603050405020304" pitchFamily="18" charset="0"/>
              </a:rPr>
              <a:t>Метод на обучение</a:t>
            </a:r>
            <a:endParaRPr lang="bg-BG" sz="1200" i="1" noProof="0" dirty="0">
              <a:effectLst/>
              <a:latin typeface="+mn-lt"/>
              <a:ea typeface="Calibri" panose="020F0502020204030204" pitchFamily="34" charset="0"/>
              <a:cs typeface="Times New Roman" panose="02020603050405020304" pitchFamily="18" charset="0"/>
            </a:endParaRPr>
          </a:p>
          <a:p>
            <a:pPr lvl="1" algn="just">
              <a:lnSpc>
                <a:spcPct val="115000"/>
              </a:lnSpc>
              <a:spcAft>
                <a:spcPts val="600"/>
              </a:spcAft>
            </a:pPr>
            <a:r>
              <a:rPr lang="bg-BG" sz="1200" i="1" noProof="0" dirty="0">
                <a:effectLst/>
                <a:latin typeface="+mn-lt"/>
                <a:ea typeface="Calibri" panose="020F0502020204030204" pitchFamily="34" charset="0"/>
                <a:cs typeface="Times New Roman" panose="02020603050405020304" pitchFamily="18" charset="0"/>
              </a:rPr>
              <a:t>Демонстрация</a:t>
            </a:r>
            <a:r>
              <a:rPr lang="bg-BG" sz="1200" i="1" baseline="0" noProof="0" dirty="0">
                <a:effectLst/>
                <a:latin typeface="+mn-lt"/>
                <a:ea typeface="Calibri" panose="020F0502020204030204" pitchFamily="34" charset="0"/>
                <a:cs typeface="Times New Roman" panose="02020603050405020304" pitchFamily="18" charset="0"/>
              </a:rPr>
              <a:t> на метода на у</a:t>
            </a:r>
            <a:r>
              <a:rPr lang="bg-BG" sz="1200" i="1" noProof="0" dirty="0">
                <a:effectLst/>
                <a:latin typeface="+mn-lt"/>
                <a:ea typeface="Calibri" panose="020F0502020204030204" pitchFamily="34" charset="0"/>
                <a:cs typeface="Times New Roman" panose="02020603050405020304" pitchFamily="18" charset="0"/>
              </a:rPr>
              <a:t>чене чрез правене, модерирана дискусия.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42882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Следващото обучение е посветено на способността за участие в дискусия или дебат по конструктивен начин. </a:t>
            </a:r>
            <a:r>
              <a:rPr lang="bg-BG" sz="1200" noProof="0" dirty="0">
                <a:effectLst/>
                <a:latin typeface="+mn-lt"/>
                <a:ea typeface="Calibri" panose="020F0502020204030204" pitchFamily="34" charset="0"/>
                <a:cs typeface="Times New Roman" panose="02020603050405020304" pitchFamily="18" charset="0"/>
              </a:rPr>
              <a:t>Познанията, уменията, ценностите и нагласите, включени в обучението, имат за цел да улеснят изграждането на устойчивост към екстремистки идеологии и насилствено поведение чрез затвърждаване на критичното мислене, комуникацията, сътрудничеството, емпатията и (само)анализа. </a:t>
            </a:r>
            <a:endParaRPr lang="bg-BG" sz="1200" b="0"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Това обучение няма да окаже влияние, ако се проведе еднократно; трябва да се провежда регулярно.</a:t>
            </a:r>
            <a:endParaRPr lang="bg-BG" sz="1200" noProof="0" dirty="0">
              <a:effectLst/>
              <a:latin typeface="+mn-lt"/>
              <a:ea typeface="Times New Roman" panose="02020603050405020304" pitchFamily="18" charset="0"/>
              <a:cs typeface="Times New Roman" panose="02020603050405020304" pitchFamily="18" charset="0"/>
            </a:endParaRPr>
          </a:p>
          <a:p>
            <a:pPr algn="just"/>
            <a:r>
              <a:rPr lang="bg-BG" sz="1200" noProof="0" dirty="0">
                <a:effectLst/>
                <a:latin typeface="+mn-lt"/>
                <a:ea typeface="Times New Roman" panose="02020603050405020304" pitchFamily="18" charset="0"/>
                <a:cs typeface="Times New Roman" panose="02020603050405020304" pitchFamily="18" charset="0"/>
              </a:rPr>
              <a:t>---</a:t>
            </a:r>
          </a:p>
          <a:p>
            <a:pPr algn="just"/>
            <a:r>
              <a:rPr lang="bg-BG" sz="1200" b="0" noProof="0" dirty="0">
                <a:effectLst/>
                <a:latin typeface="+mn-lt"/>
                <a:ea typeface="Times New Roman" panose="02020603050405020304" pitchFamily="18" charset="0"/>
                <a:cs typeface="Times New Roman" panose="02020603050405020304" pitchFamily="18" charset="0"/>
              </a:rPr>
              <a:t>Допълнителна информация:</a:t>
            </a:r>
          </a:p>
          <a:p>
            <a:pPr marL="171450" indent="-171450" algn="just">
              <a:buFont typeface="Arial" panose="020B0604020202020204" pitchFamily="34" charset="0"/>
              <a:buChar char="•"/>
            </a:pPr>
            <a:r>
              <a:rPr lang="bg-BG" sz="1200" noProof="0" dirty="0">
                <a:effectLst/>
                <a:latin typeface="+mn-lt"/>
                <a:ea typeface="Calibri" panose="020F0502020204030204" pitchFamily="34" charset="0"/>
                <a:cs typeface="Times New Roman" panose="02020603050405020304" pitchFamily="18" charset="0"/>
              </a:rPr>
              <a:t>Обучението по симулация и дебат служи за натрупване на познания и развиване на умения посредством когнитивно-поведенческия модел на обучение и модела на учене чрез правене. То е и форма на психо-образователна интервенция, при която модераторът на дебата изпълнява ролята на коуч, готов да предложи </a:t>
            </a:r>
            <a:r>
              <a:rPr lang="bg-BG" sz="1200" noProof="0" dirty="0" err="1">
                <a:effectLst/>
                <a:latin typeface="+mn-lt"/>
                <a:ea typeface="Calibri" panose="020F0502020204030204" pitchFamily="34" charset="0"/>
                <a:cs typeface="Times New Roman" panose="02020603050405020304" pitchFamily="18" charset="0"/>
              </a:rPr>
              <a:t>възпроизведими</a:t>
            </a:r>
            <a:r>
              <a:rPr lang="bg-BG" sz="1200" noProof="0" dirty="0">
                <a:effectLst/>
                <a:latin typeface="+mn-lt"/>
                <a:ea typeface="Calibri" panose="020F0502020204030204" pitchFamily="34" charset="0"/>
                <a:cs typeface="Times New Roman" panose="02020603050405020304" pitchFamily="18" charset="0"/>
              </a:rPr>
              <a:t> стратегии за позитивно себеизразяване и целево-ориентирана комуникация, като същевременно насърчава толерантността и оценяването на насрещните мнения с отворено съзнание.</a:t>
            </a:r>
            <a:r>
              <a:rPr lang="bg-BG" sz="1200" kern="1200" noProof="0" dirty="0">
                <a:solidFill>
                  <a:schemeClr val="tx1"/>
                </a:solidFill>
                <a:effectLst/>
                <a:latin typeface="+mn-lt"/>
                <a:ea typeface="+mn-ea"/>
                <a:cs typeface="+mn-cs"/>
              </a:rPr>
              <a:t> </a:t>
            </a:r>
            <a:endParaRPr lang="bg-BG" sz="1200" b="0" i="0" u="none" strike="noStrike" kern="1200" baseline="0" noProof="0" dirty="0">
              <a:solidFill>
                <a:schemeClr val="tx1"/>
              </a:solidFill>
              <a:effectLst/>
              <a:latin typeface="+mn-lt"/>
              <a:ea typeface="+mn-ea"/>
              <a:cs typeface="+mn-cs"/>
            </a:endParaRPr>
          </a:p>
          <a:p>
            <a:pPr marL="171450" indent="-171450" algn="just">
              <a:buFont typeface="Arial" panose="020B0604020202020204" pitchFamily="34" charset="0"/>
              <a:buChar char="•"/>
            </a:pPr>
            <a:r>
              <a:rPr lang="bg-BG" sz="1200" noProof="0" dirty="0" err="1">
                <a:effectLst/>
                <a:latin typeface="+mn-lt"/>
                <a:ea typeface="Times New Roman" panose="02020603050405020304" pitchFamily="18" charset="0"/>
                <a:cs typeface="Times New Roman" panose="02020603050405020304" pitchFamily="18" charset="0"/>
              </a:rPr>
              <a:t>С</a:t>
            </a:r>
            <a:r>
              <a:rPr lang="bg-BG" sz="1200" noProof="0" dirty="0" err="1">
                <a:effectLst/>
                <a:latin typeface="+mn-lt"/>
                <a:ea typeface="Calibri" panose="020F0502020204030204" pitchFamily="34" charset="0"/>
                <a:cs typeface="Times New Roman" panose="02020603050405020304" pitchFamily="18" charset="0"/>
              </a:rPr>
              <a:t>имулационният</a:t>
            </a:r>
            <a:r>
              <a:rPr lang="bg-BG" sz="1200" noProof="0" dirty="0">
                <a:effectLst/>
                <a:latin typeface="+mn-lt"/>
                <a:ea typeface="Calibri" panose="020F0502020204030204" pitchFamily="34" charset="0"/>
                <a:cs typeface="Times New Roman" panose="02020603050405020304" pitchFamily="18" charset="0"/>
              </a:rPr>
              <a:t> дебат, като психо-образователен метод за интервенция, има потенциал да повиши устойчивостта към факторите на привличане и отблъскване на радикализация, като: чувство за идентичност („търсене на значимост“), „търсене на идентичност, допринасяща за чувството на принадлежност, себестойност и цел“, личностно удовлетворение, липса на самочувствие, разочарование и обида, когнитивно-социални фактори като склонност към поемане на риск и ограничени социални контакти, </a:t>
            </a:r>
            <a:r>
              <a:rPr lang="bg-BG" sz="1200" noProof="0" dirty="0" err="1">
                <a:effectLst/>
                <a:latin typeface="+mn-lt"/>
                <a:ea typeface="Calibri" panose="020F0502020204030204" pitchFamily="34" charset="0"/>
                <a:cs typeface="Times New Roman" panose="02020603050405020304" pitchFamily="18" charset="0"/>
              </a:rPr>
              <a:t>самовиктимизация</a:t>
            </a:r>
            <a:r>
              <a:rPr lang="bg-BG" sz="1200" noProof="0" dirty="0">
                <a:effectLst/>
                <a:latin typeface="+mn-lt"/>
                <a:ea typeface="Calibri" panose="020F0502020204030204" pitchFamily="34" charset="0"/>
                <a:cs typeface="Times New Roman" panose="02020603050405020304" pitchFamily="18" charset="0"/>
              </a:rPr>
              <a:t> и изместването на агресията; като всички те са свързани с противоречиво и </a:t>
            </a:r>
            <a:r>
              <a:rPr lang="bg-BG" sz="1200" noProof="0" dirty="0" err="1">
                <a:effectLst/>
                <a:latin typeface="+mn-lt"/>
                <a:ea typeface="Calibri" panose="020F0502020204030204" pitchFamily="34" charset="0"/>
                <a:cs typeface="Times New Roman" panose="02020603050405020304" pitchFamily="18" charset="0"/>
              </a:rPr>
              <a:t>дисфункционално</a:t>
            </a:r>
            <a:r>
              <a:rPr lang="bg-BG" sz="1200" noProof="0" dirty="0">
                <a:effectLst/>
                <a:latin typeface="+mn-lt"/>
                <a:ea typeface="Calibri" panose="020F0502020204030204" pitchFamily="34" charset="0"/>
                <a:cs typeface="Times New Roman" panose="02020603050405020304" pitchFamily="18" charset="0"/>
              </a:rPr>
              <a:t> усещане за идентичност.</a:t>
            </a:r>
          </a:p>
          <a:p>
            <a:pPr marL="171450" indent="-171450" algn="just">
              <a:buFont typeface="Arial" panose="020B0604020202020204" pitchFamily="34" charset="0"/>
              <a:buChar char="•"/>
            </a:pPr>
            <a:r>
              <a:rPr lang="bg-BG" sz="1200" noProof="0" dirty="0">
                <a:effectLst/>
                <a:latin typeface="+mn-lt"/>
                <a:ea typeface="Calibri" panose="020F0502020204030204" pitchFamily="34" charset="0"/>
                <a:cs typeface="Times New Roman" panose="02020603050405020304" pitchFamily="18" charset="0"/>
              </a:rPr>
              <a:t>Въпреки че дебатът и </a:t>
            </a:r>
            <a:r>
              <a:rPr lang="bg-BG" sz="1200" noProof="0" dirty="0" err="1">
                <a:effectLst/>
                <a:latin typeface="+mn-lt"/>
                <a:ea typeface="Calibri" panose="020F0502020204030204" pitchFamily="34" charset="0"/>
                <a:cs typeface="Times New Roman" panose="02020603050405020304" pitchFamily="18" charset="0"/>
              </a:rPr>
              <a:t>симулационните</a:t>
            </a:r>
            <a:r>
              <a:rPr lang="bg-BG" sz="1200" noProof="0" dirty="0">
                <a:effectLst/>
                <a:latin typeface="+mn-lt"/>
                <a:ea typeface="Calibri" panose="020F0502020204030204" pitchFamily="34" charset="0"/>
                <a:cs typeface="Times New Roman" panose="02020603050405020304" pitchFamily="18" charset="0"/>
              </a:rPr>
              <a:t> игри са широко използвани в академичните среди, включително като инструменти за обучение, обучението се различава от стандартното обучение за водене на дебати по това, че в нея не се цели да се предоставят на участниците необходимите знания и умения за участие в дебат, а по-скоро да им се осигури разбиране за целта, структурата и контекста, в който дебатът може да бъде използван, както и методологичните ограничения и елементите, подлежащи на свободна интерпретация.</a:t>
            </a:r>
            <a:endParaRPr lang="bg-BG" sz="120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Напомняне за поставения в края на Ден #1 въпрос относно конкретните нужди на участниците, в контекста на работата им, по отношение на радикализацията.</a:t>
            </a:r>
          </a:p>
          <a:p>
            <a:pPr algn="just"/>
            <a:r>
              <a:rPr lang="bg-BG" noProof="0" dirty="0">
                <a:latin typeface="+mn-lt"/>
              </a:rPr>
              <a:t>---</a:t>
            </a:r>
          </a:p>
          <a:p>
            <a:pPr algn="just"/>
            <a:r>
              <a:rPr lang="bg-BG" noProof="0" dirty="0">
                <a:latin typeface="+mn-lt"/>
              </a:rPr>
              <a:t>@Обучаващ:</a:t>
            </a:r>
          </a:p>
          <a:p>
            <a:pPr algn="just"/>
            <a:r>
              <a:rPr lang="bg-BG" noProof="0" dirty="0">
                <a:latin typeface="+mn-lt"/>
              </a:rPr>
              <a:t>Съберете отговорите (и проверете дали те ще бъдат разгледани в хода на Обучението за </a:t>
            </a:r>
            <a:r>
              <a:rPr lang="bg-BG" noProof="0" dirty="0" err="1">
                <a:latin typeface="+mn-lt"/>
              </a:rPr>
              <a:t>обучители</a:t>
            </a:r>
            <a:r>
              <a:rPr lang="bg-BG" noProof="0" dirty="0">
                <a:latin typeface="+mn-lt"/>
              </a:rPr>
              <a:t>).</a:t>
            </a:r>
          </a:p>
        </p:txBody>
      </p:sp>
      <p:sp>
        <p:nvSpPr>
          <p:cNvPr id="4" name="Slide Number Placeholder 3"/>
          <p:cNvSpPr>
            <a:spLocks noGrp="1"/>
          </p:cNvSpPr>
          <p:nvPr>
            <p:ph type="sldNum" sz="quarter" idx="10"/>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#29)</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sz="1200" noProof="0" dirty="0">
                <a:latin typeface="+mn-lt"/>
              </a:rPr>
              <a:t>Обучението “Дебат и симулация”, разработено и предложено от проект ARMOUR,</a:t>
            </a:r>
            <a:r>
              <a:rPr lang="bg-BG" sz="1200" baseline="0" noProof="0" dirty="0">
                <a:latin typeface="+mn-lt"/>
              </a:rPr>
              <a:t> </a:t>
            </a:r>
            <a:r>
              <a:rPr lang="bg-BG" sz="1200" noProof="0" dirty="0">
                <a:latin typeface="+mn-lt"/>
              </a:rPr>
              <a:t>има за цел да подкрепи практикуващите на първа линия да помогнат на младежите да развият уменията си за участие в дебат.</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По-подробна информация може да бъде намерена в ръководството за </a:t>
            </a:r>
            <a:r>
              <a:rPr lang="bg-BG" sz="1200" b="0" i="0" u="none" strike="noStrike" baseline="0" noProof="0" dirty="0" err="1">
                <a:latin typeface="+mn-lt"/>
              </a:rPr>
              <a:t>обучители</a:t>
            </a:r>
            <a:r>
              <a:rPr lang="bg-BG" sz="1200" b="0" i="0" u="none" strike="noStrike" baseline="0" noProof="0" dirty="0">
                <a:latin typeface="+mn-lt"/>
              </a:rPr>
              <a:t> към тематичното обучение. Настоящото обучение за </a:t>
            </a:r>
            <a:r>
              <a:rPr lang="bg-BG" sz="1200" b="0" i="0" u="none" strike="noStrike" baseline="0" noProof="0" dirty="0" err="1">
                <a:latin typeface="+mn-lt"/>
              </a:rPr>
              <a:t>обучители</a:t>
            </a:r>
            <a:r>
              <a:rPr lang="bg-BG" sz="1200" b="0" i="0" u="none" strike="noStrike" baseline="0" noProof="0" dirty="0">
                <a:latin typeface="+mn-lt"/>
              </a:rPr>
              <a:t> </a:t>
            </a:r>
            <a:r>
              <a:rPr lang="bg-BG" sz="1200" noProof="0" dirty="0">
                <a:latin typeface="+mn-lt"/>
              </a:rPr>
              <a:t>разгледа само примерни упражнения към обучението.</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29090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rPr>
              <a:t>Една от основните цели на упражнението е участниците</a:t>
            </a:r>
            <a:r>
              <a:rPr lang="bg-BG" baseline="0" noProof="0" dirty="0">
                <a:latin typeface="+mn-lt"/>
              </a:rPr>
              <a:t> да </a:t>
            </a:r>
            <a:r>
              <a:rPr lang="bg-BG" noProof="0" dirty="0">
                <a:latin typeface="+mn-lt"/>
              </a:rPr>
              <a:t>осъзнаят, че крайните (“черни” и </a:t>
            </a:r>
            <a:r>
              <a:rPr lang="bg-BG" baseline="0" noProof="0" dirty="0">
                <a:latin typeface="+mn-lt"/>
              </a:rPr>
              <a:t>“</a:t>
            </a:r>
            <a:r>
              <a:rPr lang="bg-BG" noProof="0" dirty="0">
                <a:latin typeface="+mn-lt"/>
              </a:rPr>
              <a:t>бели”) мнения не са единствените и че не е нужно да „избират страна“, когато могат да имат нюансирано („сиво“) мнение. “</a:t>
            </a:r>
            <a:r>
              <a:rPr lang="bg-BG" noProof="0" dirty="0" err="1">
                <a:latin typeface="+mn-lt"/>
              </a:rPr>
              <a:t>Dare</a:t>
            </a:r>
            <a:r>
              <a:rPr lang="bg-BG" noProof="0" dirty="0">
                <a:latin typeface="+mn-lt"/>
              </a:rPr>
              <a:t> </a:t>
            </a:r>
            <a:r>
              <a:rPr lang="bg-BG" noProof="0" dirty="0" err="1">
                <a:latin typeface="+mn-lt"/>
              </a:rPr>
              <a:t>to</a:t>
            </a:r>
            <a:r>
              <a:rPr lang="bg-BG" noProof="0" dirty="0">
                <a:latin typeface="+mn-lt"/>
              </a:rPr>
              <a:t> </a:t>
            </a:r>
            <a:r>
              <a:rPr lang="bg-BG" noProof="0" dirty="0" err="1">
                <a:latin typeface="+mn-lt"/>
              </a:rPr>
              <a:t>be</a:t>
            </a:r>
            <a:r>
              <a:rPr lang="bg-BG" noProof="0" dirty="0">
                <a:latin typeface="+mn-lt"/>
              </a:rPr>
              <a:t> </a:t>
            </a:r>
            <a:r>
              <a:rPr lang="bg-BG" noProof="0" dirty="0" err="1">
                <a:latin typeface="+mn-lt"/>
              </a:rPr>
              <a:t>grey</a:t>
            </a:r>
            <a:r>
              <a:rPr lang="bg-BG" noProof="0" dirty="0">
                <a:latin typeface="+mn-lt"/>
              </a:rPr>
              <a:t>“ (“Посмей да бъдеш сив”) е проект, който има за цел да се противопостави на онлайн и офлайн поляризацията, като засили мненията в</a:t>
            </a:r>
            <a:r>
              <a:rPr lang="bg-BG" baseline="0" noProof="0" dirty="0">
                <a:latin typeface="+mn-lt"/>
              </a:rPr>
              <a:t> </a:t>
            </a:r>
            <a:r>
              <a:rPr lang="bg-BG" noProof="0" dirty="0">
                <a:latin typeface="+mn-lt"/>
              </a:rPr>
              <a:t>„сивата среда“. Ръководители на кампании, анализатори на данни и социални работници се обединяват в борбата с поляризацията и процесите на радикализация, които произтичат от нея.</a:t>
            </a:r>
          </a:p>
          <a:p>
            <a:pPr algn="just"/>
            <a:r>
              <a:rPr lang="bg-BG" noProof="0" dirty="0">
                <a:latin typeface="+mn-lt"/>
              </a:rPr>
              <a:t>---</a:t>
            </a:r>
          </a:p>
          <a:p>
            <a:pPr algn="just"/>
            <a:r>
              <a:rPr lang="bg-BG" noProof="0" dirty="0">
                <a:latin typeface="+mn-lt"/>
              </a:rPr>
              <a:t>Кликнете на изображението (#Посмей да бъдеш сив) за зареждане на видеоматериал.</a:t>
            </a:r>
          </a:p>
          <a:p>
            <a:pPr marL="171450" indent="-171450" algn="just">
              <a:buFont typeface="Arial" panose="020B0604020202020204" pitchFamily="34" charset="0"/>
              <a:buChar char="•"/>
            </a:pPr>
            <a:r>
              <a:rPr lang="bg-BG" noProof="0" dirty="0">
                <a:latin typeface="+mn-lt"/>
              </a:rPr>
              <a:t>https://projectgrey.eu/</a:t>
            </a:r>
          </a:p>
          <a:p>
            <a:pPr marL="171450" indent="-171450" algn="just">
              <a:buFont typeface="Arial" panose="020B0604020202020204" pitchFamily="34" charset="0"/>
              <a:buChar char="•"/>
            </a:pPr>
            <a:r>
              <a:rPr lang="bg-BG" noProof="0" dirty="0">
                <a:latin typeface="+mn-lt"/>
              </a:rPr>
              <a:t>https://youtu.be/WPChHeKaurQ</a:t>
            </a:r>
          </a:p>
          <a:p>
            <a:pPr algn="just"/>
            <a:r>
              <a:rPr lang="bg-BG" i="1" noProof="0" dirty="0">
                <a:latin typeface="+mn-lt"/>
              </a:rPr>
              <a:t>---</a:t>
            </a:r>
          </a:p>
          <a:p>
            <a:pPr algn="just"/>
            <a:r>
              <a:rPr lang="bg-BG" i="0" noProof="0" dirty="0">
                <a:latin typeface="+mn-lt"/>
              </a:rPr>
              <a:t>Забележка: Този слайд може да е подходящ и по темата за критично мислене.</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411013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#31)</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Това е пример за упражнение, включено в обучението “Дебат и симулация”.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b="0" noProof="0" dirty="0">
                <a:effectLst/>
                <a:latin typeface="+mn-lt"/>
                <a:ea typeface="Calibri" panose="020F0502020204030204" pitchFamily="34" charset="0"/>
                <a:cs typeface="Times New Roman" panose="02020603050405020304" pitchFamily="18" charset="0"/>
              </a:rPr>
              <a:t>Препоръчва се първо да се изпълни упражнението, за да се види как протича то, и след това да се обсъдят</a:t>
            </a:r>
            <a:r>
              <a:rPr lang="bg-BG" sz="1200" b="0" baseline="0" noProof="0" dirty="0">
                <a:effectLst/>
                <a:latin typeface="+mn-lt"/>
                <a:ea typeface="Calibri" panose="020F0502020204030204" pitchFamily="34" charset="0"/>
                <a:cs typeface="Times New Roman" panose="02020603050405020304" pitchFamily="18" charset="0"/>
              </a:rPr>
              <a:t> неговите</a:t>
            </a:r>
            <a:r>
              <a:rPr lang="bg-BG" sz="1200" b="0" noProof="0" dirty="0">
                <a:effectLst/>
                <a:latin typeface="+mn-lt"/>
                <a:ea typeface="Calibri" panose="020F0502020204030204" pitchFamily="34" charset="0"/>
                <a:cs typeface="Times New Roman" panose="02020603050405020304" pitchFamily="18" charset="0"/>
              </a:rPr>
              <a:t> цели. </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a:t>
            </a: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@Обучаващ:</a:t>
            </a:r>
          </a:p>
          <a:p>
            <a:pPr marL="171450" indent="-171450" algn="just">
              <a:lnSpc>
                <a:spcPct val="115000"/>
              </a:lnSpc>
              <a:spcAft>
                <a:spcPts val="600"/>
              </a:spcAft>
              <a:buFont typeface="Arial" panose="020B0604020202020204" pitchFamily="34" charset="0"/>
              <a:buChar char="•"/>
            </a:pPr>
            <a:r>
              <a:rPr lang="bg-BG" sz="1200" b="0" noProof="0" dirty="0">
                <a:effectLst/>
                <a:latin typeface="+mn-lt"/>
                <a:ea typeface="Calibri" panose="020F0502020204030204" pitchFamily="34" charset="0"/>
                <a:cs typeface="Times New Roman" panose="02020603050405020304" pitchFamily="18" charset="0"/>
              </a:rPr>
              <a:t>Упражнение отнема около 40 минути (в зависимост от броя твърдения на участниците).</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1</a:t>
            </a:r>
            <a:r>
              <a:rPr lang="bg-BG" sz="1200" i="1"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Times New Roman" panose="02020603050405020304" pitchFamily="18" charset="0"/>
                <a:cs typeface="Times New Roman" panose="02020603050405020304" pitchFamily="18" charset="0"/>
              </a:rPr>
              <a:t>Информирайте участниците, че ще чуят твърдения, които </a:t>
            </a:r>
            <a:r>
              <a:rPr lang="bg-BG" sz="1200" b="1" u="sng" noProof="0" dirty="0">
                <a:effectLst/>
                <a:latin typeface="+mn-lt"/>
                <a:ea typeface="Times New Roman" panose="02020603050405020304" pitchFamily="18" charset="0"/>
                <a:cs typeface="Times New Roman" panose="02020603050405020304" pitchFamily="18" charset="0"/>
              </a:rPr>
              <a:t>винаги</a:t>
            </a:r>
            <a:r>
              <a:rPr lang="bg-BG" sz="1200" noProof="0" dirty="0">
                <a:effectLst/>
                <a:latin typeface="+mn-lt"/>
                <a:ea typeface="Times New Roman" panose="02020603050405020304" pitchFamily="18" charset="0"/>
                <a:cs typeface="Times New Roman" panose="02020603050405020304" pitchFamily="18" charset="0"/>
              </a:rPr>
              <a:t> са верни.</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i="1" noProof="0" dirty="0">
                <a:effectLst/>
                <a:latin typeface="+mn-lt"/>
                <a:ea typeface="Times New Roman" panose="02020603050405020304" pitchFamily="18" charset="0"/>
                <a:cs typeface="Times New Roman" panose="02020603050405020304" pitchFamily="18" charset="0"/>
              </a:rPr>
              <a:t> 2</a:t>
            </a:r>
            <a:r>
              <a:rPr lang="bg-BG" sz="1200" i="1" noProof="0" dirty="0">
                <a:effectLst/>
                <a:latin typeface="+mn-lt"/>
                <a:ea typeface="Times New Roman" panose="02020603050405020304" pitchFamily="18" charset="0"/>
                <a:cs typeface="Times New Roman" panose="02020603050405020304" pitchFamily="18" charset="0"/>
              </a:rPr>
              <a:t>: </a:t>
            </a:r>
            <a:r>
              <a:rPr lang="bg-BG" sz="1200" i="0" noProof="0" dirty="0">
                <a:effectLst/>
                <a:latin typeface="+mn-lt"/>
                <a:ea typeface="Times New Roman" panose="02020603050405020304" pitchFamily="18" charset="0"/>
                <a:cs typeface="Times New Roman" panose="02020603050405020304" pitchFamily="18" charset="0"/>
              </a:rPr>
              <a:t>Тяхната задача е да се сетят за колкото се може повече случаи/ситуации, при които въпросното твърдение е невярно и да направят свои собствени списъци с изключения за всяко от твърденията.</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3</a:t>
            </a:r>
            <a:r>
              <a:rPr lang="bg-BG" sz="1200" noProof="0" dirty="0">
                <a:effectLst/>
                <a:latin typeface="+mn-lt"/>
                <a:ea typeface="Calibri" panose="020F0502020204030204" pitchFamily="34" charset="0"/>
                <a:cs typeface="Times New Roman" panose="02020603050405020304" pitchFamily="18" charset="0"/>
              </a:rPr>
              <a:t>: Преминете през групата, като молите всеки участник</a:t>
            </a:r>
            <a:r>
              <a:rPr lang="bg-BG" sz="1200" baseline="0" noProof="0" dirty="0">
                <a:effectLst/>
                <a:latin typeface="+mn-lt"/>
                <a:ea typeface="Calibri" panose="020F0502020204030204" pitchFamily="34" charset="0"/>
                <a:cs typeface="Times New Roman" panose="02020603050405020304" pitchFamily="18" charset="0"/>
              </a:rPr>
              <a:t> да даде </a:t>
            </a:r>
            <a:r>
              <a:rPr lang="bg-BG" sz="1200" noProof="0" dirty="0">
                <a:effectLst/>
                <a:latin typeface="+mn-lt"/>
                <a:ea typeface="Calibri" panose="020F0502020204030204" pitchFamily="34" charset="0"/>
                <a:cs typeface="Times New Roman" panose="02020603050405020304" pitchFamily="18" charset="0"/>
              </a:rPr>
              <a:t>по един пример кога твърдението е невярно. Ако участникът даде пример, който вече е бил споменат, то той/тя има една минута да се сети за друг.</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4</a:t>
            </a:r>
            <a:r>
              <a:rPr lang="bg-BG" sz="1200" noProof="0" dirty="0">
                <a:effectLst/>
                <a:latin typeface="+mn-lt"/>
                <a:ea typeface="Calibri" panose="020F0502020204030204" pitchFamily="34" charset="0"/>
                <a:cs typeface="Times New Roman" panose="02020603050405020304" pitchFamily="18" charset="0"/>
              </a:rPr>
              <a:t>: </a:t>
            </a:r>
            <a:r>
              <a:rPr lang="bg-BG" sz="1200" noProof="0" dirty="0">
                <a:latin typeface="+mn-lt"/>
              </a:rPr>
              <a:t>Ако участникът не успее да измисли нов пример, той/тя отпада от играта. Обучаващият продължава да пита всеки участник на свой ред, докато остане само един участник с останали в списъка му/ѝ примери.</a:t>
            </a:r>
          </a:p>
          <a:p>
            <a:pPr marL="171450" indent="-171450" algn="just">
              <a:lnSpc>
                <a:spcPct val="115000"/>
              </a:lnSpc>
              <a:spcAft>
                <a:spcPts val="600"/>
              </a:spcAft>
              <a:buFont typeface="Arial" panose="020B0604020202020204" pitchFamily="34" charset="0"/>
              <a:buChar char="•"/>
            </a:pPr>
            <a:r>
              <a:rPr lang="bg-BG" sz="1200" b="1" i="1" noProof="0" dirty="0">
                <a:effectLst/>
                <a:latin typeface="+mn-lt"/>
                <a:ea typeface="Calibri" panose="020F0502020204030204" pitchFamily="34" charset="0"/>
                <a:cs typeface="Times New Roman" panose="02020603050405020304" pitchFamily="18" charset="0"/>
              </a:rPr>
              <a:t>Стъпка 5</a:t>
            </a:r>
            <a:r>
              <a:rPr lang="bg-BG" sz="1200" i="0" noProof="0" dirty="0">
                <a:effectLst/>
                <a:latin typeface="+mn-lt"/>
                <a:ea typeface="Calibri" panose="020F0502020204030204" pitchFamily="34" charset="0"/>
                <a:cs typeface="Times New Roman" panose="02020603050405020304" pitchFamily="18" charset="0"/>
              </a:rPr>
              <a:t>: </a:t>
            </a:r>
            <a:r>
              <a:rPr lang="bg-BG" sz="1200" noProof="0" dirty="0">
                <a:effectLst/>
                <a:latin typeface="+mn-lt"/>
                <a:ea typeface="Calibri" panose="020F0502020204030204" pitchFamily="34" charset="0"/>
              </a:rPr>
              <a:t>В края на упражнението</a:t>
            </a:r>
            <a:r>
              <a:rPr lang="bg-BG" sz="1200" baseline="0" noProof="0" dirty="0">
                <a:effectLst/>
                <a:latin typeface="+mn-lt"/>
                <a:ea typeface="Calibri" panose="020F0502020204030204" pitchFamily="34" charset="0"/>
              </a:rPr>
              <a:t> </a:t>
            </a:r>
            <a:r>
              <a:rPr lang="bg-BG" sz="1200" noProof="0" dirty="0">
                <a:effectLst/>
                <a:latin typeface="+mn-lt"/>
                <a:ea typeface="Calibri" panose="020F0502020204030204" pitchFamily="34" charset="0"/>
              </a:rPr>
              <a:t>трябва да се отделят 15-20 минути за групова дискусия относно изразените идеи и до какви последици водят те.</a:t>
            </a:r>
          </a:p>
          <a:p>
            <a:pPr algn="just">
              <a:lnSpc>
                <a:spcPct val="115000"/>
              </a:lnSpc>
              <a:spcAft>
                <a:spcPts val="600"/>
              </a:spcAft>
            </a:pPr>
            <a:r>
              <a:rPr lang="bg-BG" sz="1200" noProof="0" dirty="0">
                <a:latin typeface="+mn-lt"/>
              </a:rPr>
              <a:t>---</a:t>
            </a:r>
          </a:p>
          <a:p>
            <a:pPr algn="just"/>
            <a:r>
              <a:rPr lang="bg-BG" sz="1200" noProof="0" dirty="0">
                <a:latin typeface="+mn-lt"/>
              </a:rPr>
              <a:t>Пример за твърдение: „Да убиваш е грешно“. Могат</a:t>
            </a:r>
            <a:r>
              <a:rPr lang="bg-BG" sz="1200" baseline="0" noProof="0" dirty="0">
                <a:latin typeface="+mn-lt"/>
              </a:rPr>
              <a:t> да се използват и други твърдения.</a:t>
            </a:r>
            <a:endParaRPr lang="bg-BG" sz="1200"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1093082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bg-BG" sz="1200" b="1" i="0" u="none" strike="noStrike" baseline="0" noProof="0" dirty="0">
              <a:latin typeface="Verdana" panose="020B0604030504040204" pitchFamily="34" charset="0"/>
            </a:endParaRPr>
          </a:p>
          <a:p>
            <a:pPr>
              <a:lnSpc>
                <a:spcPct val="115000"/>
              </a:lnSpc>
              <a:spcAft>
                <a:spcPts val="600"/>
              </a:spcAft>
            </a:pPr>
            <a:r>
              <a:rPr lang="bg-BG" sz="1200" b="0" noProof="0" dirty="0">
                <a:effectLst/>
                <a:latin typeface="Calibri" panose="020F0502020204030204" pitchFamily="34" charset="0"/>
                <a:ea typeface="Calibri" panose="020F0502020204030204" pitchFamily="34" charset="0"/>
                <a:cs typeface="Times New Roman" panose="02020603050405020304" pitchFamily="18" charset="0"/>
              </a:rPr>
              <a:t>Упражнението се казва „</a:t>
            </a:r>
            <a:r>
              <a:rPr lang="bg-BG" sz="1200" b="0" i="1" noProof="0" dirty="0">
                <a:effectLst/>
                <a:latin typeface="Calibri" panose="020F0502020204030204" pitchFamily="34" charset="0"/>
                <a:ea typeface="Calibri" panose="020F0502020204030204" pitchFamily="34" charset="0"/>
                <a:cs typeface="Times New Roman" panose="02020603050405020304" pitchFamily="18" charset="0"/>
              </a:rPr>
              <a:t>Вярно“ или „грешно“?</a:t>
            </a:r>
          </a:p>
          <a:p>
            <a:pPr marL="0" indent="0" algn="just">
              <a:lnSpc>
                <a:spcPct val="115000"/>
              </a:lnSpc>
              <a:spcAft>
                <a:spcPts val="600"/>
              </a:spcAft>
              <a:buFont typeface="Arial" panose="020B0604020202020204" pitchFamily="34" charset="0"/>
              <a:buNone/>
            </a:pPr>
            <a:r>
              <a:rPr lang="bg-BG" sz="1200" b="0" noProof="0" dirty="0">
                <a:effectLst/>
                <a:latin typeface="Calibri" panose="020F0502020204030204" pitchFamily="34" charset="0"/>
                <a:ea typeface="Calibri" panose="020F0502020204030204" pitchFamily="34" charset="0"/>
                <a:cs typeface="Times New Roman" panose="02020603050405020304" pitchFamily="18" charset="0"/>
              </a:rPr>
              <a:t>Въпрос към участниците: Какво мислите за идеята зад това упражнение?</a:t>
            </a:r>
          </a:p>
          <a:p>
            <a:pPr>
              <a:lnSpc>
                <a:spcPct val="115000"/>
              </a:lnSpc>
              <a:spcAft>
                <a:spcPts val="600"/>
              </a:spcAft>
            </a:pPr>
            <a:r>
              <a:rPr lang="bg-BG" sz="1200" b="0" noProof="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bg-BG" sz="1200" i="0" kern="1200" noProof="0" dirty="0">
                <a:solidFill>
                  <a:srgbClr val="0770B1"/>
                </a:solidFill>
                <a:latin typeface="+mn-lt"/>
                <a:ea typeface="+mn-ea"/>
                <a:cs typeface="+mn-cs"/>
              </a:rPr>
              <a:t>Към всяко от седемте тематични обучения по проект ARMOUR се предлага ръководство за </a:t>
            </a:r>
            <a:r>
              <a:rPr lang="bg-BG" sz="1200" i="0" kern="1200" noProof="0" dirty="0" err="1">
                <a:solidFill>
                  <a:srgbClr val="0770B1"/>
                </a:solidFill>
                <a:latin typeface="+mn-lt"/>
                <a:ea typeface="+mn-ea"/>
                <a:cs typeface="+mn-cs"/>
              </a:rPr>
              <a:t>обучители</a:t>
            </a:r>
            <a:r>
              <a:rPr lang="bg-BG" sz="1200" i="0" kern="1200" noProof="0" dirty="0">
                <a:solidFill>
                  <a:srgbClr val="0770B1"/>
                </a:solidFill>
                <a:latin typeface="+mn-lt"/>
                <a:ea typeface="+mn-ea"/>
                <a:cs typeface="+mn-cs"/>
              </a:rPr>
              <a:t>, което описва целта, целевата аудитория и времетраенето на всяко от включените упражнения. Предоставени са подробни инструкции за провеждането на упражненията, както и списък с материалите, необходими за изпълнение на всяко упражнение</a:t>
            </a:r>
            <a:r>
              <a:rPr lang="bg-BG" sz="1200" i="1" kern="1200" noProof="0" dirty="0">
                <a:solidFill>
                  <a:srgbClr val="0770B1"/>
                </a:solidFill>
                <a:latin typeface="+mn-lt"/>
                <a:ea typeface="+mn-ea"/>
                <a:cs typeface="+mn-cs"/>
              </a:rPr>
              <a:t>. </a:t>
            </a:r>
          </a:p>
          <a:p>
            <a:pPr>
              <a:lnSpc>
                <a:spcPct val="115000"/>
              </a:lnSpc>
              <a:spcAft>
                <a:spcPts val="600"/>
              </a:spcAft>
            </a:pPr>
            <a:r>
              <a:rPr lang="bg-BG" sz="1200" b="0" i="1" noProof="0" dirty="0">
                <a:effectLst/>
                <a:latin typeface="Calibri" panose="020F0502020204030204" pitchFamily="34" charset="0"/>
                <a:ea typeface="Calibri" panose="020F0502020204030204" pitchFamily="34" charset="0"/>
                <a:cs typeface="Times New Roman" panose="02020603050405020304" pitchFamily="18" charset="0"/>
              </a:rPr>
              <a:t>Например - </a:t>
            </a:r>
            <a:r>
              <a:rPr lang="bg-BG" sz="1200" b="0" i="1" noProof="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„Вярно“ или „грешно“?</a:t>
            </a:r>
            <a:endParaRPr lang="bg-BG" sz="1200" b="0" i="1" noProof="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bg-BG" sz="1200" b="1" i="1" noProof="0" dirty="0">
                <a:effectLst/>
                <a:latin typeface="Calibri" panose="020F0502020204030204" pitchFamily="34" charset="0"/>
                <a:ea typeface="Calibri" panose="020F0502020204030204" pitchFamily="34" charset="0"/>
                <a:cs typeface="Times New Roman" panose="02020603050405020304" pitchFamily="18" charset="0"/>
              </a:rPr>
              <a:t>Цел</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уменията за креативно мислене</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уменията за опровергаване</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уменията за бързо мислене</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паметта</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изказа и обогатяване на речника на участниците </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Подобряване на уменията за слушане</a:t>
            </a:r>
          </a:p>
          <a:p>
            <a:pPr marL="628650" lvl="1" indent="-171450" algn="just" defTabSz="914400" rtl="0" eaLnBrk="1" latinLnBrk="0" hangingPunct="1">
              <a:lnSpc>
                <a:spcPct val="115000"/>
              </a:lnSpc>
              <a:spcAft>
                <a:spcPts val="600"/>
              </a:spcAft>
              <a:buFont typeface="Arial" panose="020B0604020202020204" pitchFamily="34" charset="0"/>
              <a:buChar char="•"/>
            </a:pPr>
            <a:r>
              <a:rPr lang="bg-BG" sz="1200" b="0" i="1" kern="1200" noProof="0" dirty="0">
                <a:solidFill>
                  <a:schemeClr val="tx1"/>
                </a:solidFill>
                <a:effectLst/>
                <a:latin typeface="+mn-lt"/>
                <a:ea typeface="Calibri" panose="020F0502020204030204" pitchFamily="34" charset="0"/>
                <a:cs typeface="Times New Roman" panose="02020603050405020304" pitchFamily="18" charset="0"/>
              </a:rPr>
              <a:t>Насърчаване оценяването на другите участници</a:t>
            </a:r>
            <a:endParaRPr lang="bg-BG" sz="1200" b="0" i="1" kern="1200" noProof="0" dirty="0">
              <a:solidFill>
                <a:schemeClr val="tx1"/>
              </a:solidFill>
              <a:effectLst/>
              <a:latin typeface="+mn-lt"/>
              <a:ea typeface="+mn-ea"/>
              <a:cs typeface="Times New Roman" panose="02020603050405020304" pitchFamily="18" charset="0"/>
            </a:endParaRPr>
          </a:p>
          <a:p>
            <a:pPr marL="457200" lvl="1" indent="0">
              <a:buFont typeface="Arial" panose="020B0604020202020204" pitchFamily="34" charset="0"/>
              <a:buNone/>
            </a:pPr>
            <a:r>
              <a:rPr lang="bg-BG" sz="1200" b="1" i="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Целева аудитория</a:t>
            </a:r>
            <a:endParaRPr lang="bg-BG" sz="1200" b="1" i="1" noProof="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bg-BG" sz="1800" b="0" i="1" noProof="0" dirty="0">
                <a:effectLst/>
                <a:latin typeface="Calibri" panose="020F0502020204030204" pitchFamily="34" charset="0"/>
                <a:ea typeface="Calibri" panose="020F0502020204030204" pitchFamily="34" charset="0"/>
                <a:cs typeface="Times New Roman" panose="02020603050405020304" pitchFamily="18" charset="0"/>
              </a:rPr>
              <a:t>Възрастови групи – п</a:t>
            </a:r>
            <a:r>
              <a:rPr lang="bg-BG" sz="1200" b="0" i="1" noProof="0" dirty="0">
                <a:effectLst/>
                <a:latin typeface="Calibri" panose="020F0502020204030204" pitchFamily="34" charset="0"/>
                <a:ea typeface="Times New Roman" panose="02020603050405020304" pitchFamily="18" charset="0"/>
                <a:cs typeface="Times New Roman" panose="02020603050405020304" pitchFamily="18" charset="0"/>
              </a:rPr>
              <a:t>одрастващи/възрастни</a:t>
            </a:r>
          </a:p>
          <a:p>
            <a:pPr lvl="1">
              <a:lnSpc>
                <a:spcPct val="115000"/>
              </a:lnSpc>
              <a:spcAft>
                <a:spcPts val="600"/>
              </a:spcAft>
            </a:pPr>
            <a:r>
              <a:rPr lang="bg-BG" sz="1200" b="1" i="1" noProof="0" dirty="0">
                <a:effectLst/>
                <a:latin typeface="Calibri" panose="020F0502020204030204" pitchFamily="34" charset="0"/>
                <a:ea typeface="Calibri" panose="020F0502020204030204" pitchFamily="34" charset="0"/>
                <a:cs typeface="Times New Roman" panose="02020603050405020304" pitchFamily="18" charset="0"/>
              </a:rPr>
              <a:t>Времетраене</a:t>
            </a:r>
            <a:r>
              <a:rPr lang="bg-BG" sz="1200" b="0" i="1" noProof="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15000"/>
              </a:lnSpc>
              <a:spcAft>
                <a:spcPts val="600"/>
              </a:spcAft>
            </a:pPr>
            <a:r>
              <a:rPr lang="bg-BG" sz="1200" b="0" i="1" noProof="0" dirty="0">
                <a:effectLst/>
                <a:latin typeface="Calibri" panose="020F0502020204030204" pitchFamily="34" charset="0"/>
                <a:ea typeface="Calibri" panose="020F0502020204030204" pitchFamily="34" charset="0"/>
                <a:cs typeface="Times New Roman" panose="02020603050405020304" pitchFamily="18" charset="0"/>
              </a:rPr>
              <a:t>15-45 мин. (в зависимост от броя твърдения и размера на групата)</a:t>
            </a:r>
          </a:p>
          <a:p>
            <a:pPr lvl="1">
              <a:lnSpc>
                <a:spcPct val="115000"/>
              </a:lnSpc>
              <a:spcAft>
                <a:spcPts val="600"/>
              </a:spcAft>
            </a:pPr>
            <a:r>
              <a:rPr lang="bg-BG" sz="1200" b="1" i="1" noProof="0" dirty="0">
                <a:effectLst/>
                <a:latin typeface="Calibri" panose="020F0502020204030204" pitchFamily="34" charset="0"/>
                <a:ea typeface="Calibri" panose="020F0502020204030204" pitchFamily="34" charset="0"/>
                <a:cs typeface="Times New Roman" panose="02020603050405020304" pitchFamily="18" charset="0"/>
              </a:rPr>
              <a:t>Описание</a:t>
            </a:r>
            <a:r>
              <a:rPr lang="bg-BG" sz="1200" b="0" i="1" noProof="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1: </a:t>
            </a:r>
            <a:r>
              <a:rPr lang="bg-BG" sz="1200" b="0" i="1" noProof="0" dirty="0">
                <a:effectLst/>
                <a:latin typeface="+mn-lt"/>
                <a:ea typeface="Times New Roman" panose="02020603050405020304" pitchFamily="18" charset="0"/>
                <a:cs typeface="Times New Roman" panose="02020603050405020304" pitchFamily="18" charset="0"/>
              </a:rPr>
              <a:t>Информирайте участниците, че ще чуят твърдения, които </a:t>
            </a:r>
            <a:r>
              <a:rPr lang="bg-BG" sz="1200" b="0" i="1" u="sng" noProof="0" dirty="0">
                <a:effectLst/>
                <a:latin typeface="+mn-lt"/>
                <a:ea typeface="Times New Roman" panose="02020603050405020304" pitchFamily="18" charset="0"/>
                <a:cs typeface="Times New Roman" panose="02020603050405020304" pitchFamily="18" charset="0"/>
              </a:rPr>
              <a:t>винаги</a:t>
            </a:r>
            <a:r>
              <a:rPr lang="bg-BG" sz="1200" b="0" i="1" noProof="0" dirty="0">
                <a:effectLst/>
                <a:latin typeface="+mn-lt"/>
                <a:ea typeface="Times New Roman" panose="02020603050405020304" pitchFamily="18" charset="0"/>
                <a:cs typeface="Times New Roman" panose="02020603050405020304" pitchFamily="18" charset="0"/>
              </a:rPr>
              <a:t> са верни.</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a:t>
            </a:r>
            <a:r>
              <a:rPr lang="bg-BG" sz="1200" b="0" i="1" noProof="0" dirty="0">
                <a:effectLst/>
                <a:latin typeface="+mn-lt"/>
                <a:ea typeface="Times New Roman" panose="02020603050405020304" pitchFamily="18" charset="0"/>
                <a:cs typeface="Times New Roman" panose="02020603050405020304" pitchFamily="18" charset="0"/>
              </a:rPr>
              <a:t> 2: Тяхната задача е да се сетят за колкото се може повече случаи/ситуации, при които въпросното твърдение е невярно и да направят свои собствени списъци с изключения за всяко от твърденията.</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3: Преминете през групата, като молите всеки участник</a:t>
            </a:r>
            <a:r>
              <a:rPr lang="bg-BG" sz="1200" b="0" i="1" baseline="0" noProof="0" dirty="0">
                <a:effectLst/>
                <a:latin typeface="+mn-lt"/>
                <a:ea typeface="Calibri" panose="020F0502020204030204" pitchFamily="34" charset="0"/>
                <a:cs typeface="Times New Roman" panose="02020603050405020304" pitchFamily="18" charset="0"/>
              </a:rPr>
              <a:t> да даде </a:t>
            </a:r>
            <a:r>
              <a:rPr lang="bg-BG" sz="1200" b="0" i="1" noProof="0" dirty="0">
                <a:effectLst/>
                <a:latin typeface="+mn-lt"/>
                <a:ea typeface="Calibri" panose="020F0502020204030204" pitchFamily="34" charset="0"/>
                <a:cs typeface="Times New Roman" panose="02020603050405020304" pitchFamily="18" charset="0"/>
              </a:rPr>
              <a:t>по един пример кога твърдението е невярно. Ако участникът даде пример, който вече е бил споменат, то той/тя има една минута да се сети за друг.</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4: </a:t>
            </a:r>
            <a:r>
              <a:rPr lang="bg-BG" sz="1200" b="0" i="1" noProof="0" dirty="0">
                <a:latin typeface="+mn-lt"/>
              </a:rPr>
              <a:t>Ако участникът не успее да измисли нов пример, той/тя отпада от играта. Обучаващият продължава да пита всеки участник на свой ред, докато остане само един участник с останали в списъка му/ѝ примери.</a:t>
            </a:r>
          </a:p>
          <a:p>
            <a:pPr marL="628650" lvl="1" indent="-171450" algn="just">
              <a:lnSpc>
                <a:spcPct val="115000"/>
              </a:lnSpc>
              <a:spcAft>
                <a:spcPts val="600"/>
              </a:spcAft>
              <a:buFont typeface="Arial" panose="020B0604020202020204" pitchFamily="34" charset="0"/>
              <a:buChar char="•"/>
            </a:pPr>
            <a:r>
              <a:rPr lang="bg-BG" sz="1200" b="0" i="1" noProof="0" dirty="0">
                <a:effectLst/>
                <a:latin typeface="+mn-lt"/>
                <a:ea typeface="Calibri" panose="020F0502020204030204" pitchFamily="34" charset="0"/>
                <a:cs typeface="Times New Roman" panose="02020603050405020304" pitchFamily="18" charset="0"/>
              </a:rPr>
              <a:t>Стъпка 5: </a:t>
            </a:r>
            <a:r>
              <a:rPr lang="bg-BG" sz="1200" b="0" i="1" noProof="0" dirty="0">
                <a:effectLst/>
                <a:latin typeface="+mn-lt"/>
                <a:ea typeface="Calibri" panose="020F0502020204030204" pitchFamily="34" charset="0"/>
              </a:rPr>
              <a:t>В края на упражнението</a:t>
            </a:r>
            <a:r>
              <a:rPr lang="bg-BG" sz="1200" b="0" i="1" baseline="0" noProof="0" dirty="0">
                <a:effectLst/>
                <a:latin typeface="+mn-lt"/>
                <a:ea typeface="Calibri" panose="020F0502020204030204" pitchFamily="34" charset="0"/>
              </a:rPr>
              <a:t> </a:t>
            </a:r>
            <a:r>
              <a:rPr lang="bg-BG" sz="1200" b="0" i="1" noProof="0" dirty="0">
                <a:effectLst/>
                <a:latin typeface="+mn-lt"/>
                <a:ea typeface="Calibri" panose="020F0502020204030204" pitchFamily="34" charset="0"/>
              </a:rPr>
              <a:t>трябва да се отделят 15-20 минути за групова дискусия относно изразените идеи и до какви последици водят те.</a:t>
            </a:r>
            <a:endParaRPr lang="bg-BG" sz="1200" b="0" i="1" noProof="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bg-BG" sz="1200" b="1" i="1" noProof="0" dirty="0">
                <a:effectLst/>
                <a:latin typeface="Calibri" panose="020F0502020204030204" pitchFamily="34" charset="0"/>
                <a:ea typeface="Calibri" panose="020F0502020204030204" pitchFamily="34" charset="0"/>
                <a:cs typeface="Times New Roman" panose="02020603050405020304" pitchFamily="18" charset="0"/>
              </a:rPr>
              <a:t>Метод на обучение</a:t>
            </a:r>
          </a:p>
          <a:p>
            <a:pPr lvl="1" algn="just">
              <a:lnSpc>
                <a:spcPct val="115000"/>
              </a:lnSpc>
              <a:spcAft>
                <a:spcPts val="600"/>
              </a:spcAft>
            </a:pPr>
            <a:r>
              <a:rPr lang="bg-BG" sz="1200" b="0" i="1" noProof="0" dirty="0">
                <a:effectLst/>
                <a:latin typeface="Calibri" panose="020F0502020204030204" pitchFamily="34" charset="0"/>
                <a:ea typeface="Times New Roman" panose="02020603050405020304" pitchFamily="18" charset="0"/>
                <a:cs typeface="Times New Roman" panose="02020603050405020304" pitchFamily="18" charset="0"/>
              </a:rPr>
              <a:t>Разширена практика, </a:t>
            </a:r>
            <a:r>
              <a:rPr lang="bg-BG" sz="1800" b="0" i="1" kern="50" noProof="0" dirty="0">
                <a:effectLst/>
                <a:latin typeface="Calibri" panose="020F0502020204030204" pitchFamily="34" charset="0"/>
                <a:ea typeface="Calibri" panose="020F0502020204030204" pitchFamily="34" charset="0"/>
                <a:cs typeface="Times New Roman" panose="02020603050405020304" pitchFamily="18" charset="0"/>
              </a:rPr>
              <a:t>модерирана дискусия, </a:t>
            </a:r>
            <a:r>
              <a:rPr lang="bg-BG" sz="1800" b="0" i="1" kern="50" noProof="0" dirty="0" err="1">
                <a:effectLst/>
                <a:latin typeface="Calibri" panose="020F0502020204030204" pitchFamily="34" charset="0"/>
                <a:ea typeface="Calibri" panose="020F0502020204030204" pitchFamily="34" charset="0"/>
                <a:cs typeface="Times New Roman" panose="02020603050405020304" pitchFamily="18" charset="0"/>
              </a:rPr>
              <a:t>самонаставление</a:t>
            </a:r>
            <a:r>
              <a:rPr lang="bg-BG" sz="1800" b="0" i="1" kern="50" noProof="0" dirty="0">
                <a:effectLst/>
                <a:latin typeface="Calibri" panose="020F0502020204030204" pitchFamily="34" charset="0"/>
                <a:ea typeface="Calibri" panose="020F0502020204030204" pitchFamily="34" charset="0"/>
                <a:cs typeface="Times New Roman" panose="02020603050405020304" pitchFamily="18" charset="0"/>
              </a:rPr>
              <a:t> (вътрешна реч на участника)</a:t>
            </a:r>
            <a:endParaRPr lang="bg-BG" sz="1200" b="0" i="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49909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#33)</a:t>
            </a:r>
          </a:p>
          <a:p>
            <a:pPr algn="just"/>
            <a:endParaRPr lang="bg-BG" sz="1200" b="1" i="0" u="none" strike="noStrike" baseline="0" noProof="0" dirty="0">
              <a:latin typeface="+mn-lt"/>
            </a:endParaRPr>
          </a:p>
          <a:p>
            <a:pPr algn="just" rtl="0"/>
            <a:r>
              <a:rPr lang="bg-BG" noProof="0" dirty="0">
                <a:latin typeface="+mn-lt"/>
              </a:rPr>
              <a:t>В Ден #2 от Обучението за </a:t>
            </a:r>
            <a:r>
              <a:rPr lang="bg-BG" noProof="0" dirty="0" err="1">
                <a:latin typeface="+mn-lt"/>
              </a:rPr>
              <a:t>обучители</a:t>
            </a:r>
            <a:r>
              <a:rPr lang="bg-BG" noProof="0" dirty="0">
                <a:latin typeface="+mn-lt"/>
              </a:rPr>
              <a:t>, бяха </a:t>
            </a:r>
            <a:r>
              <a:rPr lang="bg-BG" noProof="0" dirty="0">
                <a:solidFill>
                  <a:srgbClr val="000000"/>
                </a:solidFill>
                <a:effectLst/>
                <a:latin typeface="+mn-lt"/>
              </a:rPr>
              <a:t>разгледани </a:t>
            </a:r>
            <a:r>
              <a:rPr lang="bg-BG" noProof="0" dirty="0">
                <a:latin typeface="+mn-lt"/>
              </a:rPr>
              <a:t>теми за управление на гнева, наративи и идентичност и дебат и симулация</a:t>
            </a:r>
            <a:r>
              <a:rPr lang="bg-BG" noProof="0" dirty="0">
                <a:solidFill>
                  <a:srgbClr val="000000"/>
                </a:solidFill>
                <a:effectLst/>
                <a:latin typeface="+mn-lt"/>
              </a:rPr>
              <a:t>. </a:t>
            </a:r>
          </a:p>
          <a:p>
            <a:pPr algn="just" rtl="0"/>
            <a:r>
              <a:rPr lang="bg-BG" noProof="0" dirty="0">
                <a:solidFill>
                  <a:srgbClr val="000000"/>
                </a:solidFill>
                <a:effectLst/>
                <a:latin typeface="+mn-lt"/>
              </a:rPr>
              <a:t>---</a:t>
            </a:r>
          </a:p>
          <a:p>
            <a:pPr algn="just" rtl="0"/>
            <a:r>
              <a:rPr lang="bg-BG" noProof="0" dirty="0">
                <a:solidFill>
                  <a:srgbClr val="000000"/>
                </a:solidFill>
                <a:effectLst/>
                <a:latin typeface="+mn-lt"/>
              </a:rPr>
              <a:t>@Обучаващ: </a:t>
            </a:r>
          </a:p>
          <a:p>
            <a:pPr algn="just" rtl="0"/>
            <a:r>
              <a:rPr lang="bg-BG" noProof="0" dirty="0">
                <a:solidFill>
                  <a:srgbClr val="000000"/>
                </a:solidFill>
                <a:effectLst/>
                <a:latin typeface="+mn-lt"/>
              </a:rPr>
              <a:t>Раздайте формата за обратна връзка за Ден #2 [ако </a:t>
            </a:r>
            <a:r>
              <a:rPr lang="bg-BG" noProof="0" dirty="0">
                <a:latin typeface="+mn-lt"/>
              </a:rPr>
              <a:t>Обучението за </a:t>
            </a:r>
            <a:r>
              <a:rPr lang="bg-BG" noProof="0" dirty="0" err="1">
                <a:latin typeface="+mn-lt"/>
              </a:rPr>
              <a:t>обучители</a:t>
            </a:r>
            <a:r>
              <a:rPr lang="bg-BG" noProof="0" dirty="0">
                <a:solidFill>
                  <a:srgbClr val="000000"/>
                </a:solidFill>
                <a:effectLst/>
                <a:latin typeface="+mn-lt"/>
              </a:rPr>
              <a:t> се провежда онлайн</a:t>
            </a:r>
            <a:r>
              <a:rPr lang="bg-BG" baseline="0" noProof="0" dirty="0">
                <a:solidFill>
                  <a:srgbClr val="000000"/>
                </a:solidFill>
                <a:effectLst/>
                <a:latin typeface="+mn-lt"/>
              </a:rPr>
              <a:t> – изпратете</a:t>
            </a:r>
            <a:r>
              <a:rPr lang="bg-BG" noProof="0" dirty="0">
                <a:solidFill>
                  <a:srgbClr val="000000"/>
                </a:solidFill>
                <a:effectLst/>
                <a:latin typeface="+mn-lt"/>
              </a:rPr>
              <a:t> по имейл]. Обяснете, че участниците могат да използват номера на упражнението, както е показано на PPT слайда, за да добавят коментари по конкретното упражнение. </a:t>
            </a:r>
          </a:p>
          <a:p>
            <a:pPr algn="just"/>
            <a:r>
              <a:rPr lang="bg-BG" noProof="0" dirty="0">
                <a:latin typeface="+mn-lt"/>
              </a:rPr>
              <a:t>---</a:t>
            </a:r>
          </a:p>
          <a:p>
            <a:pPr algn="just"/>
            <a:r>
              <a:rPr lang="bg-BG" noProof="0" dirty="0">
                <a:latin typeface="+mn-lt"/>
              </a:rPr>
              <a:t>Дискутирайте с участниците:</a:t>
            </a:r>
          </a:p>
          <a:p>
            <a:pPr marL="171450" indent="-171450" algn="just">
              <a:buFont typeface="Arial" panose="020B0604020202020204" pitchFamily="34" charset="0"/>
              <a:buChar char="•"/>
            </a:pPr>
            <a:r>
              <a:rPr lang="bg-BG" noProof="0" dirty="0">
                <a:latin typeface="+mn-lt"/>
              </a:rPr>
              <a:t>Помогнаха ли ви упражненията</a:t>
            </a:r>
            <a:r>
              <a:rPr lang="bg-BG" baseline="0" noProof="0" dirty="0">
                <a:latin typeface="+mn-lt"/>
              </a:rPr>
              <a:t> </a:t>
            </a:r>
            <a:r>
              <a:rPr lang="bg-BG" noProof="0" dirty="0">
                <a:latin typeface="+mn-lt"/>
              </a:rPr>
              <a:t>да се справите с концепциите?</a:t>
            </a:r>
          </a:p>
          <a:p>
            <a:pPr marL="171450" indent="-171450" algn="just">
              <a:buFont typeface="Arial" panose="020B0604020202020204" pitchFamily="34" charset="0"/>
              <a:buChar char="•"/>
            </a:pPr>
            <a:r>
              <a:rPr lang="bg-BG" noProof="0" dirty="0">
                <a:latin typeface="+mn-lt"/>
              </a:rPr>
              <a:t>Биха ли ви били</a:t>
            </a:r>
            <a:r>
              <a:rPr lang="bg-BG" baseline="0" noProof="0" dirty="0">
                <a:latin typeface="+mn-lt"/>
              </a:rPr>
              <a:t> </a:t>
            </a:r>
            <a:r>
              <a:rPr lang="bg-BG" noProof="0" dirty="0">
                <a:latin typeface="+mn-lt"/>
              </a:rPr>
              <a:t>полезни при работа с подрастващи?</a:t>
            </a:r>
          </a:p>
          <a:p>
            <a:pPr marL="171450" indent="-171450" algn="just">
              <a:buFont typeface="Arial" panose="020B0604020202020204" pitchFamily="34" charset="0"/>
              <a:buChar char="•"/>
            </a:pPr>
            <a:r>
              <a:rPr lang="bg-BG" noProof="0" dirty="0">
                <a:latin typeface="+mn-lt"/>
              </a:rPr>
              <a:t>Кои от тях можете да използвате в работата си (или в личния си живот)?</a:t>
            </a:r>
          </a:p>
          <a:p>
            <a:pPr algn="just"/>
            <a:r>
              <a:rPr lang="bg-BG" noProof="0" dirty="0">
                <a:latin typeface="+mn-lt"/>
              </a:rPr>
              <a:t>---</a:t>
            </a:r>
          </a:p>
          <a:p>
            <a:pPr algn="just"/>
            <a:r>
              <a:rPr lang="bg-BG" noProof="0" dirty="0">
                <a:latin typeface="+mn-lt"/>
              </a:rPr>
              <a:t>@Обучаващ: Обърнете внимание, че в рамките на следващото занятие ще се разгледат темите за разрешаването на конфликти и пропорционалния отговор на държавата като допринасящи за радикализацията фактори.</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33</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Обучаващият насочва участниците да помислят - за следващото занятие - </a:t>
            </a:r>
            <a:r>
              <a:rPr lang="bg-BG" sz="1200" noProof="0" dirty="0">
                <a:latin typeface="+mn-lt"/>
              </a:rPr>
              <a:t>дали се сблъскват със ситуации, при които могат да приложат на практика наученото до момента</a:t>
            </a:r>
            <a:r>
              <a:rPr lang="bg-BG" sz="1200" b="0" i="0" u="none" strike="noStrike" baseline="0" noProof="0" dirty="0">
                <a:latin typeface="+mn-lt"/>
              </a:rPr>
              <a:t>.</a:t>
            </a:r>
            <a:endParaRPr lang="bg-BG" b="0" noProof="0" dirty="0">
              <a:latin typeface="+mn-lt"/>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34</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Verdana" panose="020B0604030504040204" pitchFamily="34" charset="0"/>
            </a:endParaRPr>
          </a:p>
          <a:p>
            <a:pPr algn="just"/>
            <a:r>
              <a:rPr lang="bg-BG" noProof="0" dirty="0"/>
              <a:t>@Обучаващ: </a:t>
            </a:r>
          </a:p>
          <a:p>
            <a:pPr marL="171450" indent="-171450" algn="just">
              <a:buFont typeface="Arial" panose="020B0604020202020204" pitchFamily="34" charset="0"/>
              <a:buChar char="•"/>
            </a:pPr>
            <a:r>
              <a:rPr lang="bg-BG" noProof="0" dirty="0"/>
              <a:t>Обърнете се към всички участници и съберете мнения за най-интересните за тях акценти от деня. Целта е от една страна да завършите деня позитивно, а от друга - да акцентирате върху най-важните моменти.</a:t>
            </a:r>
          </a:p>
        </p:txBody>
      </p:sp>
      <p:sp>
        <p:nvSpPr>
          <p:cNvPr id="4" name="Slide Number Placeholder 3"/>
          <p:cNvSpPr>
            <a:spLocks noGrp="1"/>
          </p:cNvSpPr>
          <p:nvPr>
            <p:ph type="sldNum" sz="quarter" idx="10"/>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7F6500-7E3F-4999-8C74-183F6B321703}" type="slidenum">
              <a:rPr lang="en-US" smtClean="0"/>
              <a:t>36</a:t>
            </a:fld>
            <a:endParaRPr lang="en-US"/>
          </a:p>
        </p:txBody>
      </p:sp>
    </p:spTree>
    <p:extLst>
      <p:ext uri="{BB962C8B-B14F-4D97-AF65-F5344CB8AC3E}">
        <p14:creationId xmlns:p14="http://schemas.microsoft.com/office/powerpoint/2010/main" val="216256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algn="just"/>
            <a:r>
              <a:rPr lang="bg-BG" noProof="0" dirty="0">
                <a:latin typeface="+mn-lt"/>
                <a:cs typeface="Arial" charset="0"/>
              </a:rPr>
              <a:t>В рамките на Ден #1 е разгледан модел на провокиращите фактори за радикализация, който описва няколко компонента и тяхното взаимодействие. Разгледана е обвързаността на тематичните обучения, разработени по проект ARMOUR, и как засягат много от споменатите фактори и характеристики.</a:t>
            </a:r>
          </a:p>
          <a:p>
            <a:pPr marL="228600" indent="-228600" algn="just">
              <a:buFont typeface="+mj-lt"/>
              <a:buAutoNum type="arabicPeriod"/>
            </a:pPr>
            <a:r>
              <a:rPr lang="bg-BG" noProof="0" dirty="0">
                <a:latin typeface="+mn-lt"/>
              </a:rPr>
              <a:t>Умения: критично мислене, управление на гнева, дебати</a:t>
            </a:r>
          </a:p>
          <a:p>
            <a:pPr marL="228600" indent="-228600" algn="just">
              <a:buFont typeface="+mj-lt"/>
              <a:buAutoNum type="arabicPeriod"/>
            </a:pPr>
            <a:r>
              <a:rPr lang="bg-BG" noProof="0" dirty="0">
                <a:latin typeface="+mn-lt"/>
              </a:rPr>
              <a:t>Идентичност: темата е разгледана в обучението</a:t>
            </a:r>
            <a:r>
              <a:rPr lang="bg-BG" baseline="0" noProof="0" dirty="0">
                <a:latin typeface="+mn-lt"/>
              </a:rPr>
              <a:t> “Наративи и културна осъзнатост“ </a:t>
            </a:r>
            <a:r>
              <a:rPr lang="bg-BG" noProof="0" dirty="0">
                <a:latin typeface="+mn-lt"/>
              </a:rPr>
              <a:t>и в</a:t>
            </a:r>
            <a:r>
              <a:rPr lang="bg-BG" baseline="0" noProof="0" dirty="0">
                <a:latin typeface="+mn-lt"/>
              </a:rPr>
              <a:t> обучението, посветено на коучинг и </a:t>
            </a:r>
            <a:r>
              <a:rPr lang="bg-BG" noProof="0" dirty="0" err="1">
                <a:latin typeface="+mn-lt"/>
              </a:rPr>
              <a:t>родителство</a:t>
            </a:r>
            <a:endParaRPr lang="bg-BG" noProof="0" dirty="0">
              <a:latin typeface="+mn-l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bg-BG" noProof="0" dirty="0">
                <a:latin typeface="+mn-lt"/>
              </a:rPr>
              <a:t>Личен опит с дискриминация: например, в обученията за управление на конфликти и коучинг </a:t>
            </a:r>
            <a:r>
              <a:rPr lang="bg-BG" baseline="0" noProof="0" dirty="0">
                <a:latin typeface="+mn-lt"/>
              </a:rPr>
              <a:t>и </a:t>
            </a:r>
            <a:r>
              <a:rPr lang="bg-BG" noProof="0" dirty="0" err="1">
                <a:latin typeface="+mn-lt"/>
              </a:rPr>
              <a:t>родителство</a:t>
            </a:r>
            <a:endParaRPr lang="bg-BG" noProof="0" dirty="0">
              <a:latin typeface="+mn-lt"/>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bg-BG" noProof="0" dirty="0">
                <a:latin typeface="+mn-lt"/>
              </a:rPr>
              <a:t>Проблеми у дома: в обучението по темата за коучинг </a:t>
            </a:r>
            <a:r>
              <a:rPr lang="bg-BG" baseline="0" noProof="0" dirty="0">
                <a:latin typeface="+mn-lt"/>
              </a:rPr>
              <a:t>и </a:t>
            </a:r>
            <a:r>
              <a:rPr lang="bg-BG" noProof="0" dirty="0" err="1">
                <a:latin typeface="+mn-lt"/>
              </a:rPr>
              <a:t>родителство</a:t>
            </a:r>
            <a:endParaRPr lang="bg-BG" noProof="0" dirty="0">
              <a:latin typeface="+mn-lt"/>
            </a:endParaRPr>
          </a:p>
          <a:p>
            <a:pPr marL="228600" indent="-228600" algn="just">
              <a:buFont typeface="+mj-lt"/>
              <a:buAutoNum type="arabicPeriod"/>
            </a:pPr>
            <a:r>
              <a:rPr lang="bg-BG" noProof="0" dirty="0">
                <a:latin typeface="+mn-lt"/>
              </a:rPr>
              <a:t>Правителствена политика: в обучението “Пропорционален отговор”</a:t>
            </a:r>
          </a:p>
          <a:p>
            <a:pPr algn="just"/>
            <a:r>
              <a:rPr lang="bg-BG" noProof="0" dirty="0">
                <a:latin typeface="+mn-lt"/>
              </a:rPr>
              <a:t>В рамките на Ден #2 се разглеждат три други фактора, допринасящи за радикализацията: гняв, наративи и умения за дискутиране.</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#4)</a:t>
            </a:r>
          </a:p>
          <a:p>
            <a:pPr algn="just"/>
            <a:endParaRPr lang="bg-BG" noProof="0" dirty="0"/>
          </a:p>
          <a:p>
            <a:pPr algn="just"/>
            <a:r>
              <a:rPr lang="bg-BG" noProof="0" dirty="0"/>
              <a:t>Програмата за Ден #2 включва:</a:t>
            </a:r>
          </a:p>
          <a:p>
            <a:pPr marL="171450" indent="-171450" algn="just">
              <a:buFont typeface="Arial" panose="020B0604020202020204" pitchFamily="34" charset="0"/>
              <a:buChar char="•"/>
            </a:pPr>
            <a:r>
              <a:rPr lang="bg-BG" noProof="0" dirty="0"/>
              <a:t>Гняв: какво е</a:t>
            </a:r>
            <a:r>
              <a:rPr lang="bg-BG" baseline="0" noProof="0" dirty="0"/>
              <a:t> гневът</a:t>
            </a:r>
            <a:r>
              <a:rPr lang="bg-BG" noProof="0" dirty="0"/>
              <a:t>, как може да предизвика радикализация и как да го контролираме</a:t>
            </a:r>
          </a:p>
          <a:p>
            <a:pPr marL="628650" lvl="1" indent="-171450" algn="just">
              <a:buFont typeface="Arial" panose="020B0604020202020204" pitchFamily="34" charset="0"/>
              <a:buChar char="•"/>
            </a:pPr>
            <a:r>
              <a:rPr lang="bg-BG" noProof="0" dirty="0"/>
              <a:t>Упражнения: експериментиране с упражнения, чрез които да се помогне на младежите да овладеят и управляват гнева си</a:t>
            </a:r>
          </a:p>
          <a:p>
            <a:pPr marL="171450" indent="-171450" algn="just">
              <a:buFont typeface="Arial" panose="020B0604020202020204" pitchFamily="34" charset="0"/>
              <a:buChar char="•"/>
            </a:pPr>
            <a:r>
              <a:rPr lang="bg-BG" noProof="0" dirty="0"/>
              <a:t>Наративи: разяснение за начина, по който наративите и формирането на идентичността могат да увеличат или да намалят шансовете за радикализация</a:t>
            </a:r>
          </a:p>
          <a:p>
            <a:pPr marL="628650" lvl="1" indent="-171450" algn="just">
              <a:buFont typeface="Arial" panose="020B0604020202020204" pitchFamily="34" charset="0"/>
              <a:buChar char="•"/>
            </a:pPr>
            <a:r>
              <a:rPr lang="bg-BG" noProof="0" dirty="0"/>
              <a:t>Упражнения: изпълнение на</a:t>
            </a:r>
            <a:r>
              <a:rPr lang="bg-BG" baseline="0" noProof="0" dirty="0"/>
              <a:t> </a:t>
            </a:r>
            <a:r>
              <a:rPr lang="bg-BG" noProof="0" dirty="0"/>
              <a:t>едно или повече упражнения за използване на наративи по по-позитивен начин</a:t>
            </a:r>
          </a:p>
          <a:p>
            <a:pPr marL="171450" indent="-171450" algn="just">
              <a:buFont typeface="Arial" panose="020B0604020202020204" pitchFamily="34" charset="0"/>
              <a:buChar char="•"/>
            </a:pPr>
            <a:r>
              <a:rPr lang="bg-BG" noProof="0" dirty="0"/>
              <a:t>Дебат и симулация</a:t>
            </a:r>
          </a:p>
          <a:p>
            <a:pPr marL="628650" lvl="1" indent="-171450" algn="just">
              <a:buFont typeface="Arial" panose="020B0604020202020204" pitchFamily="34" charset="0"/>
              <a:buChar char="•"/>
            </a:pPr>
            <a:r>
              <a:rPr lang="bg-BG" noProof="0" dirty="0"/>
              <a:t>Упражнения</a:t>
            </a:r>
          </a:p>
          <a:p>
            <a:pPr marL="171450" indent="-171450" algn="just">
              <a:buFont typeface="Arial" panose="020B0604020202020204" pitchFamily="34" charset="0"/>
              <a:buChar char="•"/>
            </a:pPr>
            <a:r>
              <a:rPr lang="bg-BG" noProof="0" dirty="0"/>
              <a:t>Обратна връзка от</a:t>
            </a:r>
            <a:r>
              <a:rPr lang="bg-BG" baseline="0" noProof="0" dirty="0"/>
              <a:t> Ден </a:t>
            </a:r>
            <a:r>
              <a:rPr lang="bg-BG" noProof="0" dirty="0"/>
              <a:t>#</a:t>
            </a:r>
            <a:r>
              <a:rPr lang="bg-BG" baseline="0" noProof="0" dirty="0"/>
              <a:t>2</a:t>
            </a:r>
            <a:endParaRPr lang="bg-BG"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65328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#5)</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Програмата за деня стартира за едно от практическите</a:t>
            </a:r>
            <a:r>
              <a:rPr lang="bg-BG" sz="1200" b="0" baseline="0" noProof="0" dirty="0">
                <a:effectLst/>
                <a:latin typeface="+mn-lt"/>
                <a:ea typeface="Calibri" panose="020F0502020204030204" pitchFamily="34" charset="0"/>
                <a:cs typeface="Times New Roman" panose="02020603050405020304" pitchFamily="18" charset="0"/>
              </a:rPr>
              <a:t> упражнения от тематичното обучение „Управление на гнева“. Всеки от участниците се приканва да вземе лист хартия и химикал (или таблет/смарт телефон/лаптоп).</a:t>
            </a:r>
          </a:p>
          <a:p>
            <a:pPr algn="just">
              <a:lnSpc>
                <a:spcPct val="115000"/>
              </a:lnSpc>
              <a:spcAft>
                <a:spcPts val="600"/>
              </a:spcAft>
            </a:pPr>
            <a:r>
              <a:rPr lang="bg-BG" sz="1200" b="0" baseline="0" noProof="0" dirty="0">
                <a:effectLst/>
                <a:latin typeface="+mn-lt"/>
                <a:ea typeface="Calibri" panose="020F0502020204030204" pitchFamily="34" charset="0"/>
                <a:cs typeface="Times New Roman" panose="02020603050405020304" pitchFamily="18" charset="0"/>
              </a:rPr>
              <a:t>---</a:t>
            </a:r>
            <a:endParaRPr lang="bg-BG" sz="1200" b="0" noProof="0" dirty="0">
              <a:effectLst/>
              <a:latin typeface="+mn-lt"/>
              <a:ea typeface="Calibri" panose="020F0502020204030204" pitchFamily="34" charset="0"/>
              <a:cs typeface="Times New Roman" panose="02020603050405020304" pitchFamily="18" charset="0"/>
            </a:endParaRPr>
          </a:p>
          <a:p>
            <a:pPr algn="just">
              <a:lnSpc>
                <a:spcPct val="115000"/>
              </a:lnSpc>
              <a:spcAft>
                <a:spcPts val="600"/>
              </a:spcAft>
            </a:pPr>
            <a:r>
              <a:rPr lang="bg-BG" sz="1200" b="0" noProof="0" dirty="0">
                <a:effectLst/>
                <a:latin typeface="+mn-lt"/>
                <a:ea typeface="Calibri" panose="020F0502020204030204" pitchFamily="34" charset="0"/>
                <a:cs typeface="Times New Roman" panose="02020603050405020304" pitchFamily="18" charset="0"/>
              </a:rPr>
              <a:t>Упражнението се нарича </a:t>
            </a:r>
            <a:r>
              <a:rPr lang="bg-BG" sz="1200" b="0" i="1" noProof="0" dirty="0">
                <a:effectLst/>
                <a:latin typeface="+mn-lt"/>
                <a:ea typeface="Calibri" panose="020F0502020204030204" pitchFamily="34" charset="0"/>
                <a:cs typeface="Times New Roman" panose="02020603050405020304" pitchFamily="18" charset="0"/>
              </a:rPr>
              <a:t>„</a:t>
            </a:r>
            <a:r>
              <a:rPr lang="bg-BG" sz="1200" b="0" i="1" noProof="0" dirty="0">
                <a:latin typeface="+mn-lt"/>
              </a:rPr>
              <a:t>Мозъчна атака – свободни асоциации“ </a:t>
            </a:r>
            <a:r>
              <a:rPr lang="bg-BG" sz="1200" b="0" noProof="0" dirty="0">
                <a:latin typeface="+mn-lt"/>
              </a:rPr>
              <a:t>(изпълнява се за разчупване </a:t>
            </a:r>
            <a:r>
              <a:rPr lang="bg-BG" sz="1200" noProof="0" dirty="0">
                <a:latin typeface="+mn-lt"/>
              </a:rPr>
              <a:t>на леда, във Вариант #1; вж. ръководството за </a:t>
            </a:r>
            <a:r>
              <a:rPr lang="bg-BG" sz="1200" noProof="0" dirty="0" err="1">
                <a:latin typeface="+mn-lt"/>
              </a:rPr>
              <a:t>обучители</a:t>
            </a:r>
            <a:r>
              <a:rPr lang="bg-BG" sz="1200" noProof="0" dirty="0">
                <a:latin typeface="+mn-lt"/>
              </a:rPr>
              <a:t> към обучение „Управление на гнева“). Общото времетраене е около</a:t>
            </a:r>
            <a:r>
              <a:rPr lang="bg-BG" sz="1200" baseline="0" noProof="0" dirty="0">
                <a:latin typeface="+mn-lt"/>
              </a:rPr>
              <a:t> </a:t>
            </a:r>
            <a:r>
              <a:rPr lang="bg-BG" sz="1200" noProof="0" dirty="0">
                <a:latin typeface="+mn-lt"/>
              </a:rPr>
              <a:t>15-20 мин.</a:t>
            </a:r>
          </a:p>
          <a:p>
            <a:pPr marL="285750" indent="-285750" algn="just" defTabSz="945307">
              <a:buFont typeface="Arial" panose="020B0604020202020204" pitchFamily="34" charset="0"/>
              <a:buChar char="•"/>
              <a:defRPr/>
            </a:pPr>
            <a:r>
              <a:rPr lang="bg-BG" sz="1200" b="1" i="1" noProof="0" dirty="0">
                <a:effectLst/>
                <a:latin typeface="+mn-lt"/>
                <a:ea typeface="Calibri" panose="020F0502020204030204" pitchFamily="34" charset="0"/>
                <a:cs typeface="Times New Roman" panose="02020603050405020304" pitchFamily="18" charset="0"/>
              </a:rPr>
              <a:t>Стъпки 1-4</a:t>
            </a:r>
            <a:r>
              <a:rPr lang="bg-BG" sz="1200" i="1" noProof="0" dirty="0">
                <a:effectLst/>
                <a:latin typeface="+mn-lt"/>
                <a:ea typeface="Calibri" panose="020F0502020204030204" pitchFamily="34" charset="0"/>
                <a:cs typeface="Times New Roman" panose="02020603050405020304" pitchFamily="18" charset="0"/>
              </a:rPr>
              <a:t>: </a:t>
            </a:r>
            <a:r>
              <a:rPr lang="bg-BG" sz="1200" noProof="0" dirty="0">
                <a:latin typeface="+mn-lt"/>
              </a:rPr>
              <a:t>Обучаващият инструктира участниците да отговорят на посочените в слайда въпроси (един по един). На всеки от тях трябва да отговорят с по не повече от три думи, записвайки отговорите си на лист хартия (4 мин.).</a:t>
            </a:r>
            <a:endParaRPr lang="bg-BG" sz="1200" i="0" noProof="0" dirty="0">
              <a:effectLst/>
              <a:latin typeface="+mn-lt"/>
              <a:ea typeface="+mn-ea"/>
              <a:cs typeface="+mn-cs"/>
            </a:endParaRPr>
          </a:p>
          <a:p>
            <a:pPr marL="285750" indent="-285750" algn="just" defTabSz="945307">
              <a:buFont typeface="Arial" panose="020B0604020202020204" pitchFamily="34" charset="0"/>
              <a:buChar char="•"/>
              <a:defRP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noProof="0" dirty="0">
                <a:latin typeface="+mn-lt"/>
              </a:rPr>
              <a:t> 5</a:t>
            </a:r>
            <a:r>
              <a:rPr lang="bg-BG" sz="1200" noProof="0" dirty="0">
                <a:latin typeface="+mn-lt"/>
              </a:rPr>
              <a:t>: </a:t>
            </a:r>
            <a:r>
              <a:rPr lang="bg-BG" sz="1200" noProof="0" dirty="0">
                <a:solidFill>
                  <a:srgbClr val="000000"/>
                </a:solidFill>
                <a:effectLst/>
                <a:latin typeface="+mn-lt"/>
              </a:rPr>
              <a:t>Всеки участник избира партньор и споделя отговорите си с нея/него </a:t>
            </a:r>
            <a:r>
              <a:rPr lang="bg-BG" sz="1200" noProof="0" dirty="0">
                <a:latin typeface="+mn-lt"/>
              </a:rPr>
              <a:t>(4 мин.).</a:t>
            </a:r>
          </a:p>
          <a:p>
            <a:pPr marL="285750" indent="-285750" algn="just" defTabSz="945307">
              <a:buFont typeface="Arial" panose="020B0604020202020204" pitchFamily="34" charset="0"/>
              <a:buChar char="•"/>
              <a:defRPr/>
            </a:pPr>
            <a:r>
              <a:rPr lang="bg-BG" sz="1200" b="1" i="1" noProof="0" dirty="0">
                <a:effectLst/>
                <a:latin typeface="+mn-lt"/>
                <a:ea typeface="Calibri" panose="020F0502020204030204" pitchFamily="34" charset="0"/>
                <a:cs typeface="Times New Roman" panose="02020603050405020304" pitchFamily="18" charset="0"/>
              </a:rPr>
              <a:t>Стъпка</a:t>
            </a:r>
            <a:r>
              <a:rPr lang="bg-BG" sz="1200" b="1" noProof="0" dirty="0">
                <a:latin typeface="+mn-lt"/>
              </a:rPr>
              <a:t> 6</a:t>
            </a:r>
            <a:r>
              <a:rPr lang="bg-BG" sz="1200" noProof="0" dirty="0">
                <a:latin typeface="+mn-lt"/>
              </a:rPr>
              <a:t>: В 2-минутна обща дискусия, обучаващият събира възможните отговори на участниците и ги записва на флипчарт. </a:t>
            </a:r>
          </a:p>
          <a:p>
            <a:pPr algn="just"/>
            <a:r>
              <a:rPr lang="bg-BG" sz="1200" noProof="0" dirty="0">
                <a:latin typeface="+mn-lt"/>
              </a:rPr>
              <a:t>---</a:t>
            </a:r>
          </a:p>
          <a:p>
            <a:pPr algn="just"/>
            <a:r>
              <a:rPr lang="bg-BG" sz="1200" noProof="0" dirty="0">
                <a:latin typeface="+mn-lt"/>
              </a:rPr>
              <a:t>Очаква се наблюденията на участниците да са в посоката на целта на упражнението</a:t>
            </a:r>
            <a:r>
              <a:rPr lang="bg-BG" sz="1200" baseline="0" noProof="0" dirty="0">
                <a:latin typeface="+mn-lt"/>
              </a:rPr>
              <a:t>:</a:t>
            </a:r>
            <a:r>
              <a:rPr lang="bg-BG" sz="1200" noProof="0" dirty="0">
                <a:latin typeface="+mn-lt"/>
              </a:rPr>
              <a:t> да осъзнаят</a:t>
            </a:r>
            <a:r>
              <a:rPr lang="bg-BG" sz="1200" baseline="0" noProof="0" dirty="0">
                <a:latin typeface="+mn-lt"/>
              </a:rPr>
              <a:t> собствения си начин за преживяване и справяне с гнева</a:t>
            </a:r>
            <a:r>
              <a:rPr lang="bg-BG" sz="1200" noProof="0" dirty="0">
                <a:latin typeface="+mn-lt"/>
              </a:rPr>
              <a:t> и да могат да го разпознават (хората осъзнават, че гневът е нещо, с което ние всички сме запознати и се сблъскваме често).</a:t>
            </a:r>
          </a:p>
          <a:p>
            <a:pPr algn="just"/>
            <a:r>
              <a:rPr lang="bg-BG" sz="1200" noProof="0" dirty="0">
                <a:latin typeface="+mn-lt"/>
              </a:rPr>
              <a:t>Обучаващият приключва упражнението за разчупване на леда, като посочва най-често даваните отговори, и отбелязва, че по-късно ще се върне към концепцията за гнева.</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При кликване върху снимката, се зарежда видеоклип, който илюстрира връзката между гнева и радикализацията (покажете откъса в диапазона 9:46-12:42 мин.)</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i="1" noProof="0" dirty="0">
                <a:latin typeface="+mn-lt"/>
              </a:rPr>
              <a:t>Източник: https://vimeo.com/113623893</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11394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Един от причинните фактори, детайлно разглеждан от изследователите, е преживяна несправедливост (като несправедливо отношение, относителни лишения, неморалност и т.н.).</a:t>
            </a:r>
          </a:p>
          <a:p>
            <a:pPr algn="just"/>
            <a:r>
              <a:rPr lang="bg-BG" noProof="0" dirty="0">
                <a:latin typeface="+mn-lt"/>
              </a:rPr>
              <a:t>Тя може да се превърне в привличащ фактор към радикализация, особено когато хората се чувстват несигурни или когато не са способни да контролират определени емоции (</a:t>
            </a:r>
            <a:r>
              <a:rPr lang="bg-BG" i="1" noProof="0" dirty="0" err="1">
                <a:latin typeface="+mn-lt"/>
              </a:rPr>
              <a:t>Kees</a:t>
            </a:r>
            <a:r>
              <a:rPr lang="bg-BG" i="1" noProof="0" dirty="0">
                <a:latin typeface="+mn-lt"/>
              </a:rPr>
              <a:t> </a:t>
            </a:r>
            <a:r>
              <a:rPr lang="bg-BG" i="1" noProof="0" dirty="0" err="1">
                <a:latin typeface="+mn-lt"/>
              </a:rPr>
              <a:t>van</a:t>
            </a:r>
            <a:r>
              <a:rPr lang="bg-BG" i="1" noProof="0" dirty="0">
                <a:latin typeface="+mn-lt"/>
              </a:rPr>
              <a:t> </a:t>
            </a:r>
            <a:r>
              <a:rPr lang="bg-BG" i="1" noProof="0" dirty="0" err="1">
                <a:latin typeface="+mn-lt"/>
              </a:rPr>
              <a:t>den</a:t>
            </a:r>
            <a:r>
              <a:rPr lang="bg-BG" i="1" noProof="0" dirty="0">
                <a:latin typeface="+mn-lt"/>
              </a:rPr>
              <a:t> </a:t>
            </a:r>
            <a:r>
              <a:rPr lang="bg-BG" i="1" noProof="0" dirty="0" err="1">
                <a:latin typeface="+mn-lt"/>
              </a:rPr>
              <a:t>Bos</a:t>
            </a:r>
            <a:r>
              <a:rPr lang="bg-BG" i="1" noProof="0" dirty="0">
                <a:latin typeface="+mn-lt"/>
              </a:rPr>
              <a:t>, 2019 г.). </a:t>
            </a:r>
            <a:r>
              <a:rPr lang="bg-BG" noProof="0" dirty="0">
                <a:latin typeface="+mn-lt"/>
              </a:rPr>
              <a:t>Гневът ги отблъсква от традиционното общество, защото предизвиква негативна асоциация.</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bg-BG" sz="1200" b="1" i="0" u="none" strike="noStrike" baseline="0" noProof="0" dirty="0">
                <a:latin typeface="+mn-lt"/>
              </a:rPr>
              <a:t>Инструкции/бележки (слайд #8)</a:t>
            </a:r>
          </a:p>
          <a:p>
            <a:pPr algn="just"/>
            <a:endParaRPr lang="bg-BG" sz="1200" b="1" i="0" u="none" strike="noStrike" baseline="0" noProof="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bg-BG" sz="1200" b="0" i="0" u="none" strike="noStrike" baseline="0" noProof="0" dirty="0">
                <a:latin typeface="+mn-lt"/>
              </a:rPr>
              <a:t>Когато хората са ядосани, това често не е единствената им емоция.</a:t>
            </a:r>
          </a:p>
          <a:p>
            <a:pPr marL="0" marR="0" lvl="0" indent="0" algn="just" defTabSz="914400" rtl="0" eaLnBrk="1" fontAlgn="auto" latinLnBrk="0" hangingPunct="1">
              <a:lnSpc>
                <a:spcPct val="100000"/>
              </a:lnSpc>
              <a:spcBef>
                <a:spcPts val="0"/>
              </a:spcBef>
              <a:spcAft>
                <a:spcPts val="0"/>
              </a:spcAft>
              <a:buClrTx/>
              <a:buSzTx/>
              <a:buFontTx/>
              <a:buNone/>
              <a:tabLst/>
              <a:defRPr/>
            </a:pPr>
            <a:r>
              <a:rPr lang="bg-BG" noProof="0" dirty="0">
                <a:latin typeface="+mn-lt"/>
              </a:rPr>
              <a:t>---</a:t>
            </a:r>
          </a:p>
          <a:p>
            <a:pPr algn="just"/>
            <a:r>
              <a:rPr lang="bg-BG" b="1" noProof="0" dirty="0">
                <a:latin typeface="+mn-lt"/>
              </a:rPr>
              <a:t>Гневът като вторична емоция:</a:t>
            </a:r>
          </a:p>
          <a:p>
            <a:pPr algn="just"/>
            <a:r>
              <a:rPr lang="bg-BG" noProof="0" dirty="0">
                <a:latin typeface="+mn-lt"/>
              </a:rPr>
              <a:t>Гневът може да бъде фундаментална и първична емоция, но често се определя и като производна</a:t>
            </a:r>
            <a:r>
              <a:rPr lang="bg-BG" baseline="0" noProof="0" dirty="0">
                <a:latin typeface="+mn-lt"/>
              </a:rPr>
              <a:t> </a:t>
            </a:r>
            <a:r>
              <a:rPr lang="bg-BG" noProof="0" dirty="0">
                <a:latin typeface="+mn-lt"/>
              </a:rPr>
              <a:t>вторична емоция, тъй като сме склонни да прибягваме до него, за да се предпазим от или да прикрием други наши чувства и емоции, които ни правят уязвими. Основната</a:t>
            </a:r>
            <a:r>
              <a:rPr lang="bg-BG" baseline="0" noProof="0" dirty="0">
                <a:latin typeface="+mn-lt"/>
              </a:rPr>
              <a:t> емоция </a:t>
            </a:r>
            <a:r>
              <a:rPr lang="bg-BG" noProof="0" dirty="0">
                <a:latin typeface="+mn-lt"/>
              </a:rPr>
              <a:t>е това, което усещаме непосредствено преди да се разгневим. Почти винаги първо усещаме нещо друго, преди да се ядосаме - първоначално може да се почувстваме уплашени, нападнати, обидени, неуважени, принудени, в капан или под натиск. Ако някое от тези чувства е достатъчно интензивно, ние възприемаме емоцията като гняв.</a:t>
            </a:r>
          </a:p>
          <a:p>
            <a:pPr algn="just"/>
            <a:r>
              <a:rPr lang="bg-BG" noProof="0" dirty="0">
                <a:latin typeface="+mn-lt"/>
              </a:rPr>
              <a:t>Както графиката илюстрира, гневът е като айсберг – видими са само някои от емоциите. Останалите емоции съществуват „под водната повърхност”, където те не са непосредствено видни и разпознаваеми за външните наблюдатели. </a:t>
            </a:r>
          </a:p>
          <a:p>
            <a:pPr algn="just"/>
            <a:r>
              <a:rPr lang="bg-BG" i="1" noProof="0" dirty="0">
                <a:latin typeface="+mn-lt"/>
              </a:rPr>
              <a:t>Източник: </a:t>
            </a:r>
            <a:r>
              <a:rPr lang="bg-BG" i="1" noProof="0" dirty="0">
                <a:latin typeface="+mn-lt"/>
                <a:hlinkClick r:id="rId3"/>
              </a:rPr>
              <a:t>http://creducation.net/resources/anger_management/anger__a_secondary_emotion.html</a:t>
            </a:r>
            <a:endParaRPr lang="bg-BG" i="1" noProof="0" dirty="0">
              <a:latin typeface="+mn-lt"/>
            </a:endParaRPr>
          </a:p>
          <a:p>
            <a:pPr algn="just"/>
            <a:r>
              <a:rPr lang="bg-BG" sz="1200" b="0" i="0" kern="1200" noProof="0" dirty="0">
                <a:solidFill>
                  <a:schemeClr val="tx1"/>
                </a:solidFill>
                <a:effectLst/>
                <a:latin typeface="+mn-lt"/>
                <a:ea typeface="+mn-ea"/>
                <a:cs typeface="+mn-cs"/>
              </a:rPr>
              <a:t>---</a:t>
            </a:r>
          </a:p>
          <a:p>
            <a:pPr algn="just"/>
            <a:r>
              <a:rPr lang="bg-BG" sz="1200" b="0" i="0" kern="1200" noProof="0" dirty="0">
                <a:solidFill>
                  <a:schemeClr val="tx1"/>
                </a:solidFill>
                <a:effectLst/>
                <a:latin typeface="+mn-lt"/>
                <a:ea typeface="+mn-ea"/>
                <a:cs typeface="+mn-cs"/>
              </a:rPr>
              <a:t>@Обучаващ:</a:t>
            </a:r>
          </a:p>
          <a:p>
            <a:pPr marL="171450" indent="-171450" algn="just">
              <a:buFont typeface="Arial" panose="020B0604020202020204" pitchFamily="34" charset="0"/>
              <a:buChar char="•"/>
            </a:pPr>
            <a:r>
              <a:rPr lang="bg-BG" sz="1200" b="0" i="0" kern="1200" noProof="0" dirty="0">
                <a:solidFill>
                  <a:schemeClr val="tx1"/>
                </a:solidFill>
                <a:effectLst/>
                <a:latin typeface="+mn-lt"/>
                <a:ea typeface="+mn-ea"/>
                <a:cs typeface="+mn-cs"/>
              </a:rPr>
              <a:t>Дискутирайте с участниците защо смята, че това би могло да бъде релевантно в контекста на обучението.</a:t>
            </a:r>
          </a:p>
          <a:p>
            <a:pPr marL="171450" indent="-171450" algn="just">
              <a:buFont typeface="Arial" panose="020B0604020202020204" pitchFamily="34" charset="0"/>
              <a:buChar char="•"/>
            </a:pPr>
            <a:r>
              <a:rPr lang="bg-BG" sz="1200" b="0" i="0" kern="1200" noProof="0" dirty="0">
                <a:solidFill>
                  <a:schemeClr val="tx1"/>
                </a:solidFill>
                <a:effectLst/>
                <a:latin typeface="+mn-lt"/>
                <a:ea typeface="+mn-ea"/>
                <a:cs typeface="+mn-cs"/>
              </a:rPr>
              <a:t>Предварително е подготвен</a:t>
            </a:r>
            <a:r>
              <a:rPr lang="bg-BG" sz="1200" b="0" i="0" kern="1200" baseline="0" noProof="0" dirty="0">
                <a:solidFill>
                  <a:schemeClr val="tx1"/>
                </a:solidFill>
                <a:effectLst/>
                <a:latin typeface="+mn-lt"/>
                <a:ea typeface="+mn-ea"/>
                <a:cs typeface="+mn-cs"/>
              </a:rPr>
              <a:t> материал за раздаване на участниците, в случай че графиката не е достатъчно видима и четима на слайда.</a:t>
            </a:r>
            <a:endParaRPr lang="bg-BG" noProof="0" dirty="0">
              <a:latin typeface="+mn-lt"/>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2261595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9/28/2021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11366"/>
            <a:ext cx="3124200" cy="746038"/>
            <a:chOff x="685800" y="1286942"/>
            <a:chExt cx="3124200" cy="746038"/>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286942"/>
              <a:ext cx="2150754" cy="746038"/>
            </a:xfrm>
            <a:prstGeom prst="rect">
              <a:avLst/>
            </a:prstGeom>
            <a:noFill/>
          </p:spPr>
          <p:txBody>
            <a:bodyPr wrap="square" lIns="0" rIns="0" rtlCol="0">
              <a:spAutoFit/>
            </a:bodyPr>
            <a:lstStyle/>
            <a:p>
              <a:pPr algn="just">
                <a:lnSpc>
                  <a:spcPct val="120000"/>
                </a:lnSpc>
                <a:spcBef>
                  <a:spcPts val="1200"/>
                </a:spcBef>
                <a:spcAft>
                  <a:spcPts val="1200"/>
                </a:spcAft>
              </a:pPr>
              <a:r>
                <a:rPr lang="bg-BG" sz="900" noProof="0" dirty="0">
                  <a:solidFill>
                    <a:schemeClr val="bg1">
                      <a:lumMod val="50000"/>
                    </a:schemeClr>
                  </a:solidFill>
                </a:rPr>
                <a:t>Този проект е финансиран от Фонд „Вътрешна сигурност” — Полиция, на Европейския съюз, съгласно Споразумение за безвъзмездна помощ №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www.youtube.com/watch?v=kHszRyuR2I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bg-BG" dirty="0"/>
              <a:t>Обучение за </a:t>
            </a:r>
            <a:r>
              <a:rPr lang="en-GB" dirty="0"/>
              <a:t>o</a:t>
            </a:r>
            <a:r>
              <a:rPr lang="bg-BG" dirty="0"/>
              <a:t>бучители</a:t>
            </a:r>
            <a:endParaRPr lang="en-US" dirty="0"/>
          </a:p>
        </p:txBody>
      </p:sp>
      <p:sp>
        <p:nvSpPr>
          <p:cNvPr id="3" name="Subtitle 2"/>
          <p:cNvSpPr>
            <a:spLocks noGrp="1"/>
          </p:cNvSpPr>
          <p:nvPr>
            <p:ph type="subTitle" idx="1"/>
          </p:nvPr>
        </p:nvSpPr>
        <p:spPr>
          <a:ln>
            <a:noFill/>
          </a:ln>
        </p:spPr>
        <p:txBody>
          <a:bodyPr anchor="t">
            <a:normAutofit/>
          </a:bodyPr>
          <a:lstStyle/>
          <a:p>
            <a:r>
              <a:rPr lang="bg-BG" sz="2800" dirty="0">
                <a:solidFill>
                  <a:schemeClr val="tx1"/>
                </a:solidFill>
              </a:rPr>
              <a:t>Ден 2</a:t>
            </a:r>
            <a:r>
              <a:rPr lang="en-US" sz="2800" dirty="0">
                <a:solidFill>
                  <a:schemeClr val="tx1"/>
                </a:solidFill>
              </a:rPr>
              <a:t>: </a:t>
            </a:r>
            <a:r>
              <a:rPr lang="bg-BG" sz="2800" dirty="0">
                <a:solidFill>
                  <a:schemeClr val="tx1"/>
                </a:solidFill>
              </a:rPr>
              <a:t>Превенция на младежката радикализация</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bg-BG" dirty="0"/>
              <a:t>Гняв</a:t>
            </a:r>
          </a:p>
        </p:txBody>
      </p:sp>
      <p:sp>
        <p:nvSpPr>
          <p:cNvPr id="7" name="Текстово поле 6">
            <a:extLst>
              <a:ext uri="{FF2B5EF4-FFF2-40B4-BE49-F238E27FC236}">
                <a16:creationId xmlns:a16="http://schemas.microsoft.com/office/drawing/2014/main" id="{C4CE7834-C011-434C-8DA5-67A027ECC987}"/>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pic>
        <p:nvPicPr>
          <p:cNvPr id="12"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8" name="Content Placeholder 3"/>
          <p:cNvGraphicFramePr>
            <a:graphicFrameLocks noGrp="1"/>
          </p:cNvGraphicFramePr>
          <p:nvPr>
            <p:ph idx="1"/>
            <p:extLst>
              <p:ext uri="{D42A27DB-BD31-4B8C-83A1-F6EECF244321}">
                <p14:modId xmlns:p14="http://schemas.microsoft.com/office/powerpoint/2010/main" val="1417578034"/>
              </p:ext>
            </p:extLst>
          </p:nvPr>
        </p:nvGraphicFramePr>
        <p:xfrm>
          <a:off x="673100" y="2330543"/>
          <a:ext cx="77724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420471861"/>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bg-BG" dirty="0"/>
              <a:t>Обучение „Управление на гнева“</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10</a:t>
            </a:fld>
            <a:endParaRPr lang="en-US" dirty="0"/>
          </a:p>
        </p:txBody>
      </p:sp>
      <p:sp>
        <p:nvSpPr>
          <p:cNvPr id="6" name="Текстово поле 5">
            <a:extLst>
              <a:ext uri="{FF2B5EF4-FFF2-40B4-BE49-F238E27FC236}">
                <a16:creationId xmlns:a16="http://schemas.microsoft.com/office/drawing/2014/main" id="{4486B172-58C3-4CB0-AF5E-EBFB43ECABDF}"/>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spTree>
    <p:extLst>
      <p:ext uri="{BB962C8B-B14F-4D97-AF65-F5344CB8AC3E}">
        <p14:creationId xmlns:p14="http://schemas.microsoft.com/office/powerpoint/2010/main" val="39777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785B8EC6-B1A6-46AF-82C5-F86FD25B25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515" y="2193992"/>
            <a:ext cx="4322176" cy="4344924"/>
          </a:xfrm>
          <a:prstGeom prst="rect">
            <a:avLst/>
          </a:prstGeom>
        </p:spPr>
      </p:pic>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Управление на гнева: Упражнение </a:t>
            </a:r>
            <a:r>
              <a:rPr lang="en-US" dirty="0"/>
              <a:t>#</a:t>
            </a:r>
            <a:r>
              <a:rPr lang="bg-BG" dirty="0"/>
              <a:t>1</a:t>
            </a:r>
            <a:endParaRPr lang="en-GB" dirty="0"/>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lstStyle/>
          <a:p>
            <a:pPr marL="0" indent="0">
              <a:buNone/>
            </a:pPr>
            <a:endParaRPr lang="en-GB" sz="2000" b="1" dirty="0">
              <a:solidFill>
                <a:schemeClr val="tx1">
                  <a:lumMod val="75000"/>
                  <a:lumOff val="25000"/>
                </a:schemeClr>
              </a:solidFill>
            </a:endParaRPr>
          </a:p>
          <a:p>
            <a:pPr marL="0" indent="0">
              <a:buNone/>
            </a:pPr>
            <a:r>
              <a:rPr lang="bg-BG" b="1" dirty="0">
                <a:solidFill>
                  <a:schemeClr val="tx1">
                    <a:lumMod val="75000"/>
                    <a:lumOff val="25000"/>
                  </a:schemeClr>
                </a:solidFill>
              </a:rPr>
              <a:t>Колело на емоциите</a:t>
            </a:r>
            <a:endParaRPr lang="en-GB" b="1" dirty="0">
              <a:solidFill>
                <a:schemeClr val="tx1">
                  <a:lumMod val="75000"/>
                  <a:lumOff val="25000"/>
                </a:schemeClr>
              </a:solidFill>
            </a:endParaRPr>
          </a:p>
          <a:p>
            <a:pPr marL="0" indent="0">
              <a:buNone/>
            </a:pPr>
            <a:r>
              <a:rPr lang="en-GB" sz="1050" dirty="0">
                <a:solidFill>
                  <a:schemeClr val="tx1">
                    <a:lumMod val="75000"/>
                    <a:lumOff val="25000"/>
                  </a:schemeClr>
                </a:solidFill>
              </a:rPr>
              <a:t>(Robert </a:t>
            </a:r>
            <a:r>
              <a:rPr lang="en-GB" sz="1050" dirty="0" err="1">
                <a:solidFill>
                  <a:schemeClr val="tx1">
                    <a:lumMod val="75000"/>
                    <a:lumOff val="25000"/>
                  </a:schemeClr>
                </a:solidFill>
              </a:rPr>
              <a:t>Plutchik</a:t>
            </a:r>
            <a:r>
              <a:rPr lang="en-GB" sz="1050" dirty="0">
                <a:solidFill>
                  <a:schemeClr val="tx1">
                    <a:lumMod val="75000"/>
                    <a:lumOff val="25000"/>
                  </a:schemeClr>
                </a:solidFill>
              </a:rPr>
              <a:t>, 1980</a:t>
            </a:r>
            <a:r>
              <a:rPr lang="bg-BG" sz="1050" dirty="0">
                <a:solidFill>
                  <a:schemeClr val="tx1">
                    <a:lumMod val="75000"/>
                    <a:lumOff val="25000"/>
                  </a:schemeClr>
                </a:solidFill>
              </a:rPr>
              <a:t> г.</a:t>
            </a:r>
            <a:r>
              <a:rPr lang="en-GB" sz="1050" dirty="0">
                <a:solidFill>
                  <a:schemeClr val="tx1">
                    <a:lumMod val="75000"/>
                    <a:lumOff val="25000"/>
                  </a:schemeClr>
                </a:solidFill>
              </a:rPr>
              <a:t>)</a:t>
            </a:r>
          </a:p>
          <a:p>
            <a:pPr marL="0" indent="0">
              <a:buNone/>
            </a:pPr>
            <a:endParaRPr lang="en-GB" sz="1050" dirty="0">
              <a:solidFill>
                <a:schemeClr val="tx1">
                  <a:lumMod val="75000"/>
                  <a:lumOff val="25000"/>
                </a:schemeClr>
              </a:solidFill>
            </a:endParaRPr>
          </a:p>
          <a:p>
            <a:pPr marL="0" indent="0">
              <a:buNone/>
            </a:pPr>
            <a:r>
              <a:rPr lang="bg-BG" b="1" dirty="0">
                <a:solidFill>
                  <a:schemeClr val="tx1">
                    <a:lumMod val="75000"/>
                    <a:lumOff val="25000"/>
                  </a:schemeClr>
                </a:solidFill>
              </a:rPr>
              <a:t>Съвети</a:t>
            </a:r>
            <a:r>
              <a:rPr lang="nl-NL" b="1" dirty="0">
                <a:solidFill>
                  <a:schemeClr val="tx1">
                    <a:lumMod val="75000"/>
                    <a:lumOff val="25000"/>
                  </a:schemeClr>
                </a:solidFill>
              </a:rPr>
              <a:t>:</a:t>
            </a:r>
          </a:p>
          <a:p>
            <a:pPr marL="285750" indent="-285750" algn="just">
              <a:buFont typeface="Arial" panose="020B0604020202020204" pitchFamily="34" charset="0"/>
              <a:buChar char="•"/>
            </a:pPr>
            <a:r>
              <a:rPr lang="bg-BG" sz="2000" dirty="0">
                <a:solidFill>
                  <a:schemeClr val="tx1">
                    <a:lumMod val="75000"/>
                    <a:lumOff val="25000"/>
                  </a:schemeClr>
                </a:solidFill>
              </a:rPr>
              <a:t>Изберете емоция от колелото</a:t>
            </a:r>
            <a:endParaRPr lang="nl-NL" sz="2000" dirty="0">
              <a:solidFill>
                <a:schemeClr val="tx1">
                  <a:lumMod val="75000"/>
                  <a:lumOff val="25000"/>
                </a:schemeClr>
              </a:solidFill>
            </a:endParaRPr>
          </a:p>
          <a:p>
            <a:pPr marL="285750" indent="-285750" algn="just">
              <a:buFont typeface="Arial" panose="020B0604020202020204" pitchFamily="34" charset="0"/>
              <a:buChar char="•"/>
            </a:pPr>
            <a:r>
              <a:rPr lang="bg-BG" sz="2000" dirty="0">
                <a:solidFill>
                  <a:schemeClr val="tx1">
                    <a:lumMod val="75000"/>
                    <a:lumOff val="25000"/>
                  </a:schemeClr>
                </a:solidFill>
              </a:rPr>
              <a:t>Изразете я невербално, така че останалите да я разпознаят</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7" name="Текстово поле 6">
            <a:extLst>
              <a:ext uri="{FF2B5EF4-FFF2-40B4-BE49-F238E27FC236}">
                <a16:creationId xmlns:a16="http://schemas.microsoft.com/office/drawing/2014/main" id="{7B3E1F8F-8129-43F4-8770-9778B1F696A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Управление на гнева</a:t>
            </a:r>
            <a:r>
              <a:rPr lang="en-GB" dirty="0"/>
              <a:t>: </a:t>
            </a:r>
            <a:r>
              <a:rPr lang="bg-BG" dirty="0"/>
              <a:t>Упражнение</a:t>
            </a:r>
            <a:r>
              <a:rPr lang="en-GB" dirty="0"/>
              <a:t> </a:t>
            </a:r>
            <a:r>
              <a:rPr lang="en-US" dirty="0"/>
              <a:t>#</a:t>
            </a:r>
            <a:r>
              <a:rPr lang="en-GB" dirty="0"/>
              <a:t>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1999" y="4854212"/>
            <a:ext cx="2006541" cy="860787"/>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517065"/>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Колело на емоциите</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FA68D9E0-5A84-480D-89CF-7E4A312C421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45955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Управление на гнева</a:t>
            </a:r>
            <a:r>
              <a:rPr lang="en-GB" dirty="0"/>
              <a:t>: </a:t>
            </a:r>
            <a:r>
              <a:rPr lang="bg-BG" dirty="0"/>
              <a:t>Упражнение</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bg-BG" dirty="0"/>
              <a:t>Прочетете текста</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44799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bg-BG" dirty="0"/>
              <a:t>Изберете един съвет от всяка фаза</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bg-BG" dirty="0"/>
              <a:t>Обяснете защо</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13" name="Текстово поле 12">
            <a:extLst>
              <a:ext uri="{FF2B5EF4-FFF2-40B4-BE49-F238E27FC236}">
                <a16:creationId xmlns:a16="http://schemas.microsoft.com/office/drawing/2014/main" id="{A6A6DD13-EA94-49EC-806A-D3DFA64579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43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Управление на гнева</a:t>
            </a:r>
            <a:r>
              <a:rPr lang="en-GB" dirty="0"/>
              <a:t>: </a:t>
            </a:r>
            <a:r>
              <a:rPr lang="bg-BG" dirty="0"/>
              <a:t>Упражнение</a:t>
            </a:r>
            <a:r>
              <a:rPr lang="en-GB" dirty="0"/>
              <a:t> </a:t>
            </a:r>
            <a:r>
              <a:rPr lang="bg-BG" dirty="0"/>
              <a:t>№</a:t>
            </a:r>
            <a:r>
              <a:rPr lang="en-GB" dirty="0"/>
              <a:t>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2000" y="4804390"/>
            <a:ext cx="19945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lang="nl-NL"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517065"/>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Съставете план</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CB4C1834-BD43-4664-8175-5D855172D43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87830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Картина 13">
            <a:extLst>
              <a:ext uri="{FF2B5EF4-FFF2-40B4-BE49-F238E27FC236}">
                <a16:creationId xmlns:a16="http://schemas.microsoft.com/office/drawing/2014/main" id="{7205E22A-8CF8-4224-A9B1-3BADC4B9295A}"/>
              </a:ext>
            </a:extLst>
          </p:cNvPr>
          <p:cNvPicPr>
            <a:picLocks noChangeAspect="1"/>
          </p:cNvPicPr>
          <p:nvPr/>
        </p:nvPicPr>
        <p:blipFill>
          <a:blip r:embed="rId3"/>
          <a:stretch>
            <a:fillRect/>
          </a:stretch>
        </p:blipFill>
        <p:spPr>
          <a:xfrm>
            <a:off x="375597" y="4928045"/>
            <a:ext cx="3247265" cy="1685007"/>
          </a:xfrm>
          <a:prstGeom prst="rect">
            <a:avLst/>
          </a:prstGeom>
        </p:spPr>
      </p:pic>
      <p:pic>
        <p:nvPicPr>
          <p:cNvPr id="8" name="Картина 7">
            <a:extLst>
              <a:ext uri="{FF2B5EF4-FFF2-40B4-BE49-F238E27FC236}">
                <a16:creationId xmlns:a16="http://schemas.microsoft.com/office/drawing/2014/main" id="{37DA4A46-D701-40C3-9B5B-19C2524CDD73}"/>
              </a:ext>
            </a:extLst>
          </p:cNvPr>
          <p:cNvPicPr>
            <a:picLocks noChangeAspect="1"/>
          </p:cNvPicPr>
          <p:nvPr/>
        </p:nvPicPr>
        <p:blipFill>
          <a:blip r:embed="rId4"/>
          <a:stretch>
            <a:fillRect/>
          </a:stretch>
        </p:blipFill>
        <p:spPr>
          <a:xfrm>
            <a:off x="4114798" y="4951357"/>
            <a:ext cx="3962402" cy="17913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5" y="1526738"/>
            <a:ext cx="1582342" cy="1200329"/>
            <a:chOff x="7446844" y="1366486"/>
            <a:chExt cx="1494929" cy="1200329"/>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366486"/>
              <a:ext cx="1340664"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bg-BG" sz="1200" dirty="0"/>
                <a:t>Личен опит с дискриминация</a:t>
              </a:r>
              <a:endParaRPr lang="en-GB" sz="1200" dirty="0"/>
            </a:p>
            <a:p>
              <a:pPr marL="174625" indent="-174625">
                <a:buFont typeface="Arial" panose="020B0604020202020204" pitchFamily="34" charset="0"/>
                <a:buChar char="•"/>
              </a:pPr>
              <a:r>
                <a:rPr lang="bg-BG" sz="1200" dirty="0"/>
                <a:t>Проблеми у дома</a:t>
              </a:r>
              <a:endParaRPr lang="nl-NL" sz="1200" dirty="0"/>
            </a:p>
            <a:p>
              <a:pPr marL="174625" indent="-174625">
                <a:buFont typeface="Arial" panose="020B0604020202020204" pitchFamily="34" charset="0"/>
                <a:buChar char="•"/>
              </a:pPr>
              <a:r>
                <a:rPr lang="bg-BG" sz="1200" dirty="0"/>
                <a:t>Среща със смъртта</a:t>
              </a:r>
              <a:endParaRPr lang="nl-NL" sz="12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02366" y="2111129"/>
              <a:ext cx="443221"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65423" y="2777097"/>
            <a:ext cx="1563763" cy="1384995"/>
            <a:chOff x="7446843" y="2786785"/>
            <a:chExt cx="1715739" cy="1384995"/>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8" y="2786785"/>
              <a:ext cx="1561474" cy="1384995"/>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Сблъсък с пропаганда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Част от ради-кална група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Проявена </a:t>
              </a:r>
              <a:r>
                <a:rPr lang="bg-BG" sz="1200" dirty="0" err="1"/>
                <a:t>несправедли-вост</a:t>
              </a:r>
              <a:r>
                <a:rPr lang="bg-BG" sz="1200" dirty="0"/>
                <a:t> към група</a:t>
              </a:r>
              <a:endParaRPr lang="en-GB" sz="12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74651" cy="558439"/>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1" y="3408533"/>
            <a:ext cx="1582345" cy="2058996"/>
            <a:chOff x="7446841" y="3295247"/>
            <a:chExt cx="1715741" cy="205899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153914"/>
              <a:ext cx="1561473"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bg-BG" sz="1200" dirty="0"/>
                <a:t>Призиви към действие</a:t>
              </a:r>
              <a:endParaRPr lang="nl-NL" sz="1200" dirty="0"/>
            </a:p>
            <a:p>
              <a:pPr marL="174625" indent="-174625">
                <a:buFont typeface="Arial" panose="020B0604020202020204" pitchFamily="34" charset="0"/>
                <a:buChar char="•"/>
                <a:defRPr/>
              </a:pPr>
              <a:r>
                <a:rPr lang="bg-BG" sz="1200" dirty="0"/>
                <a:t>Правителствена политика</a:t>
              </a:r>
              <a:endParaRPr lang="en-GB" sz="1200" dirty="0"/>
            </a:p>
            <a:p>
              <a:pPr marL="174625" indent="-174625">
                <a:buFont typeface="Arial" panose="020B0604020202020204" pitchFamily="34" charset="0"/>
                <a:buChar char="•"/>
                <a:defRPr/>
              </a:pPr>
              <a:r>
                <a:rPr lang="bg-BG" sz="1200" dirty="0"/>
                <a:t>Война срещу група</a:t>
              </a:r>
              <a:endParaRPr lang="nl-NL" sz="12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94559" y="3947529"/>
              <a:ext cx="1458832"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3" name="Овал 72">
            <a:extLst>
              <a:ext uri="{FF2B5EF4-FFF2-40B4-BE49-F238E27FC236}">
                <a16:creationId xmlns:a16="http://schemas.microsoft.com/office/drawing/2014/main" id="{3B8C1408-81FB-4570-A106-9D93D0EB885B}"/>
              </a:ext>
            </a:extLst>
          </p:cNvPr>
          <p:cNvSpPr/>
          <p:nvPr/>
        </p:nvSpPr>
        <p:spPr>
          <a:xfrm>
            <a:off x="1219200" y="5467529"/>
            <a:ext cx="1524000" cy="623112"/>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2195076" y="6077358"/>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504459" y="1485496"/>
            <a:ext cx="1639541" cy="125770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743200"/>
            <a:ext cx="1697159" cy="137160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3" name="Картина 2">
            <a:extLst>
              <a:ext uri="{FF2B5EF4-FFF2-40B4-BE49-F238E27FC236}">
                <a16:creationId xmlns:a16="http://schemas.microsoft.com/office/drawing/2014/main" id="{A199E90A-5A1A-4CD4-AA63-8D1EC9F107F2}"/>
              </a:ext>
            </a:extLst>
          </p:cNvPr>
          <p:cNvPicPr>
            <a:picLocks noChangeAspect="1"/>
          </p:cNvPicPr>
          <p:nvPr/>
        </p:nvPicPr>
        <p:blipFill>
          <a:blip r:embed="rId7"/>
          <a:stretch>
            <a:fillRect/>
          </a:stretch>
        </p:blipFill>
        <p:spPr>
          <a:xfrm>
            <a:off x="4202153" y="1429659"/>
            <a:ext cx="3187493" cy="534606"/>
          </a:xfrm>
          <a:prstGeom prst="rect">
            <a:avLst/>
          </a:prstGeom>
        </p:spPr>
      </p:pic>
      <p:pic>
        <p:nvPicPr>
          <p:cNvPr id="5" name="Картина 4">
            <a:extLst>
              <a:ext uri="{FF2B5EF4-FFF2-40B4-BE49-F238E27FC236}">
                <a16:creationId xmlns:a16="http://schemas.microsoft.com/office/drawing/2014/main" id="{7A8AF415-CB22-410D-98F8-DABE8142CE22}"/>
              </a:ext>
            </a:extLst>
          </p:cNvPr>
          <p:cNvPicPr>
            <a:picLocks noChangeAspect="1"/>
          </p:cNvPicPr>
          <p:nvPr/>
        </p:nvPicPr>
        <p:blipFill>
          <a:blip r:embed="rId8"/>
          <a:stretch>
            <a:fillRect/>
          </a:stretch>
        </p:blipFill>
        <p:spPr>
          <a:xfrm>
            <a:off x="4204973" y="2060933"/>
            <a:ext cx="3184673" cy="1673935"/>
          </a:xfrm>
          <a:prstGeom prst="rect">
            <a:avLst/>
          </a:prstGeom>
        </p:spPr>
      </p:pic>
      <p:pic>
        <p:nvPicPr>
          <p:cNvPr id="10" name="Картина 9">
            <a:extLst>
              <a:ext uri="{FF2B5EF4-FFF2-40B4-BE49-F238E27FC236}">
                <a16:creationId xmlns:a16="http://schemas.microsoft.com/office/drawing/2014/main" id="{2D1DFC4D-204D-4D8D-9647-4CD96A310A35}"/>
              </a:ext>
            </a:extLst>
          </p:cNvPr>
          <p:cNvPicPr>
            <a:picLocks noChangeAspect="1"/>
          </p:cNvPicPr>
          <p:nvPr/>
        </p:nvPicPr>
        <p:blipFill>
          <a:blip r:embed="rId9"/>
          <a:stretch>
            <a:fillRect/>
          </a:stretch>
        </p:blipFill>
        <p:spPr>
          <a:xfrm>
            <a:off x="355858" y="1447800"/>
            <a:ext cx="3268663" cy="522796"/>
          </a:xfrm>
          <a:prstGeom prst="rect">
            <a:avLst/>
          </a:prstGeom>
        </p:spPr>
      </p:pic>
      <p:pic>
        <p:nvPicPr>
          <p:cNvPr id="12" name="Картина 11">
            <a:extLst>
              <a:ext uri="{FF2B5EF4-FFF2-40B4-BE49-F238E27FC236}">
                <a16:creationId xmlns:a16="http://schemas.microsoft.com/office/drawing/2014/main" id="{F76C9750-1D4A-42B5-9F31-D55767A74B6B}"/>
              </a:ext>
            </a:extLst>
          </p:cNvPr>
          <p:cNvPicPr>
            <a:picLocks noChangeAspect="1"/>
          </p:cNvPicPr>
          <p:nvPr/>
        </p:nvPicPr>
        <p:blipFill>
          <a:blip r:embed="rId10"/>
          <a:stretch>
            <a:fillRect/>
          </a:stretch>
        </p:blipFill>
        <p:spPr>
          <a:xfrm>
            <a:off x="354200" y="2038048"/>
            <a:ext cx="3268663" cy="2869001"/>
          </a:xfrm>
          <a:prstGeom prst="rect">
            <a:avLst/>
          </a:prstGeom>
        </p:spPr>
      </p:pic>
    </p:spTree>
    <p:extLst>
      <p:ext uri="{BB962C8B-B14F-4D97-AF65-F5344CB8AC3E}">
        <p14:creationId xmlns:p14="http://schemas.microsoft.com/office/powerpoint/2010/main" val="25821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bg-BG" dirty="0"/>
              <a:t>Наративи и идентичност</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pPr algn="ctr"/>
            <a:endParaRPr lang="en-GB" sz="1600" b="1" dirty="0">
              <a:solidFill>
                <a:schemeClr val="tx1">
                  <a:lumMod val="75000"/>
                  <a:lumOff val="25000"/>
                </a:schemeClr>
              </a:solidFill>
            </a:endParaRPr>
          </a:p>
          <a:p>
            <a:r>
              <a:rPr lang="bg-BG" sz="2400" b="1" dirty="0"/>
              <a:t>Идентичност</a:t>
            </a:r>
            <a:endParaRPr lang="nl-NL" sz="2400" b="1" dirty="0"/>
          </a:p>
          <a:p>
            <a:pPr marL="342900" indent="-342900">
              <a:buFont typeface="Arial" panose="020B0604020202020204" pitchFamily="34" charset="0"/>
              <a:buChar char="•"/>
            </a:pPr>
            <a:r>
              <a:rPr lang="bg-BG" sz="2200" dirty="0"/>
              <a:t>Как виждам себе си</a:t>
            </a:r>
            <a:r>
              <a:rPr lang="nl-NL" sz="2200" dirty="0"/>
              <a:t>?</a:t>
            </a:r>
          </a:p>
          <a:p>
            <a:pPr marL="342900" indent="-342900">
              <a:buFont typeface="Arial" panose="020B0604020202020204" pitchFamily="34" charset="0"/>
              <a:buChar char="•"/>
            </a:pPr>
            <a:r>
              <a:rPr lang="bg-BG" sz="2200" dirty="0"/>
              <a:t>Кой съм аз за другите</a:t>
            </a:r>
            <a:r>
              <a:rPr lang="nl-NL" sz="2200" dirty="0"/>
              <a:t>?</a:t>
            </a:r>
          </a:p>
          <a:p>
            <a:pPr marL="342900" indent="-342900">
              <a:buFont typeface="Arial" panose="020B0604020202020204" pitchFamily="34" charset="0"/>
              <a:buChar char="•"/>
            </a:pPr>
            <a:r>
              <a:rPr lang="bg-BG" sz="2200" dirty="0"/>
              <a:t>Кой съм аз</a:t>
            </a:r>
            <a:r>
              <a:rPr lang="nl-NL" sz="2200" dirty="0"/>
              <a:t>? </a:t>
            </a:r>
            <a:r>
              <a:rPr lang="bg-BG" sz="2200" dirty="0"/>
              <a:t>Какво искам от живота</a:t>
            </a:r>
            <a:r>
              <a:rPr lang="nl-NL" sz="2200" dirty="0"/>
              <a:t>?</a:t>
            </a:r>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r>
              <a:rPr lang="ru-RU" sz="2200" dirty="0"/>
              <a:t>Непрекъснато взаимодействие между характер и преживявания</a:t>
            </a:r>
            <a:endParaRPr lang="en-US" sz="22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42" name="Tekstvak 8">
            <a:extLst>
              <a:ext uri="{FF2B5EF4-FFF2-40B4-BE49-F238E27FC236}">
                <a16:creationId xmlns:a16="http://schemas.microsoft.com/office/drawing/2014/main" id="{3D44E1D9-4BAE-4D9A-BA14-AE773EE32753}"/>
              </a:ext>
            </a:extLst>
          </p:cNvPr>
          <p:cNvSpPr txBox="1"/>
          <p:nvPr/>
        </p:nvSpPr>
        <p:spPr>
          <a:xfrm>
            <a:off x="6136243" y="3848190"/>
            <a:ext cx="2297017" cy="300082"/>
          </a:xfrm>
          <a:prstGeom prst="rect">
            <a:avLst/>
          </a:prstGeom>
          <a:noFill/>
        </p:spPr>
        <p:txBody>
          <a:bodyPr wrap="square" rtlCol="0">
            <a:spAutoFit/>
          </a:bodyPr>
          <a:lstStyle/>
          <a:p>
            <a:r>
              <a:rPr lang="bg-BG" sz="1350" dirty="0"/>
              <a:t>Рамка на реалността</a:t>
            </a:r>
            <a:endParaRPr lang="en-GB" sz="1350" dirty="0"/>
          </a:p>
        </p:txBody>
      </p:sp>
      <p:sp>
        <p:nvSpPr>
          <p:cNvPr id="8" name="Текстово поле 7">
            <a:extLst>
              <a:ext uri="{FF2B5EF4-FFF2-40B4-BE49-F238E27FC236}">
                <a16:creationId xmlns:a16="http://schemas.microsoft.com/office/drawing/2014/main" id="{C69CEBA6-B2EB-4C38-B0ED-DD9B63807C3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9" name="Picture 2">
            <a:extLst>
              <a:ext uri="{FF2B5EF4-FFF2-40B4-BE49-F238E27FC236}">
                <a16:creationId xmlns:a16="http://schemas.microsoft.com/office/drawing/2014/main" id="{5CD5DB7F-A7F8-4039-AC00-53BD8D8666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26" b="26532"/>
          <a:stretch/>
        </p:blipFill>
        <p:spPr bwMode="auto">
          <a:xfrm>
            <a:off x="5981700" y="2667000"/>
            <a:ext cx="18669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ndy zonnebril - Grijs">
            <a:extLst>
              <a:ext uri="{FF2B5EF4-FFF2-40B4-BE49-F238E27FC236}">
                <a16:creationId xmlns:a16="http://schemas.microsoft.com/office/drawing/2014/main" id="{37D2671A-2537-4CD7-95C8-AEEDE9B637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20" b="24418"/>
          <a:stretch/>
        </p:blipFill>
        <p:spPr bwMode="auto">
          <a:xfrm>
            <a:off x="5981699" y="4191000"/>
            <a:ext cx="18669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063510-FCA9-4695-AB7A-6BEDBCB836F1}"/>
              </a:ext>
            </a:extLst>
          </p:cNvPr>
          <p:cNvSpPr>
            <a:spLocks noGrp="1"/>
          </p:cNvSpPr>
          <p:nvPr>
            <p:ph idx="1"/>
          </p:nvPr>
        </p:nvSpPr>
        <p:spPr/>
        <p:txBody>
          <a:bodyPr>
            <a:normAutofit/>
          </a:bodyPr>
          <a:lstStyle/>
          <a:p>
            <a:pPr marL="0" indent="0">
              <a:buNone/>
            </a:pPr>
            <a:r>
              <a:rPr lang="bg-BG" sz="2200" b="1" dirty="0"/>
              <a:t>Какво е наратив</a:t>
            </a:r>
            <a:r>
              <a:rPr lang="en-GB" sz="2200" b="1" dirty="0"/>
              <a:t>?</a:t>
            </a:r>
          </a:p>
          <a:p>
            <a:pPr marL="0" indent="0">
              <a:buNone/>
            </a:pPr>
            <a:r>
              <a:rPr lang="bg-BG" sz="2200" dirty="0"/>
              <a:t>Историите, които разказваме на себе си и на другите</a:t>
            </a:r>
            <a:endParaRPr lang="en-GB" sz="2200" dirty="0"/>
          </a:p>
        </p:txBody>
      </p:sp>
      <p:sp>
        <p:nvSpPr>
          <p:cNvPr id="6" name="Tijdelijke aanduiding voor dianummer 5">
            <a:extLst>
              <a:ext uri="{FF2B5EF4-FFF2-40B4-BE49-F238E27FC236}">
                <a16:creationId xmlns:a16="http://schemas.microsoft.com/office/drawing/2014/main" id="{5E5A9EB5-322E-4728-89C1-392A9F66F1BD}"/>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8" name="Tekstvak 7">
            <a:extLst>
              <a:ext uri="{FF2B5EF4-FFF2-40B4-BE49-F238E27FC236}">
                <a16:creationId xmlns:a16="http://schemas.microsoft.com/office/drawing/2014/main" id="{DAEC871C-4DA6-4B3E-80C1-A7D96DF0B3EF}"/>
              </a:ext>
            </a:extLst>
          </p:cNvPr>
          <p:cNvSpPr txBox="1"/>
          <p:nvPr/>
        </p:nvSpPr>
        <p:spPr>
          <a:xfrm>
            <a:off x="685800" y="3202577"/>
            <a:ext cx="3581399" cy="1815882"/>
          </a:xfrm>
          <a:prstGeom prst="rect">
            <a:avLst/>
          </a:prstGeom>
          <a:noFill/>
        </p:spPr>
        <p:txBody>
          <a:bodyPr wrap="square">
            <a:spAutoFit/>
          </a:bodyPr>
          <a:lstStyle/>
          <a:p>
            <a:pPr algn="just"/>
            <a:r>
              <a:rPr lang="bg-BG" sz="1600" dirty="0">
                <a:solidFill>
                  <a:schemeClr val="tx1">
                    <a:lumMod val="95000"/>
                    <a:lumOff val="5000"/>
                  </a:schemeClr>
                </a:solidFill>
              </a:rPr>
              <a:t>През 1948 г. от пепелта на Холокоста се появи нация. Пясъчните брегове, плодородната почва и планинската красота на първоначалната им родина отново ги посрещнаха. За тях най-накрая имаше лъч светлина в края на най-тъмната нощ.</a:t>
            </a:r>
          </a:p>
        </p:txBody>
      </p:sp>
      <p:sp>
        <p:nvSpPr>
          <p:cNvPr id="10" name="Tekstvak 9">
            <a:extLst>
              <a:ext uri="{FF2B5EF4-FFF2-40B4-BE49-F238E27FC236}">
                <a16:creationId xmlns:a16="http://schemas.microsoft.com/office/drawing/2014/main" id="{2AB7FE3A-A7A4-4CD4-A199-0F5FE7CD7515}"/>
              </a:ext>
            </a:extLst>
          </p:cNvPr>
          <p:cNvSpPr txBox="1"/>
          <p:nvPr/>
        </p:nvSpPr>
        <p:spPr>
          <a:xfrm>
            <a:off x="4953000" y="3200400"/>
            <a:ext cx="3581400" cy="2308324"/>
          </a:xfrm>
          <a:prstGeom prst="rect">
            <a:avLst/>
          </a:prstGeom>
          <a:noFill/>
        </p:spPr>
        <p:txBody>
          <a:bodyPr wrap="square">
            <a:spAutoFit/>
          </a:bodyPr>
          <a:lstStyle/>
          <a:p>
            <a:pPr algn="just"/>
            <a:r>
              <a:rPr lang="bg-BG" sz="1600" dirty="0">
                <a:solidFill>
                  <a:schemeClr val="tx1">
                    <a:lumMod val="95000"/>
                    <a:lumOff val="5000"/>
                  </a:schemeClr>
                </a:solidFill>
              </a:rPr>
              <a:t>През 1948 г. мирен народ преживя огромна трагедия с разкъсването на родината си. Те посрещнаха с отворени обятия жертвите на ужасна трагедия от далечна страна в земите си, където хора от различни религии живееха в хармония. Те споделиха земята и храната си с тях, само за да бъдат жестоко нападнати.</a:t>
            </a:r>
          </a:p>
        </p:txBody>
      </p:sp>
      <p:sp>
        <p:nvSpPr>
          <p:cNvPr id="11" name="Tekstvak 10">
            <a:extLst>
              <a:ext uri="{FF2B5EF4-FFF2-40B4-BE49-F238E27FC236}">
                <a16:creationId xmlns:a16="http://schemas.microsoft.com/office/drawing/2014/main" id="{B258B11C-5E9A-465B-87DA-5DBE307F5DC0}"/>
              </a:ext>
            </a:extLst>
          </p:cNvPr>
          <p:cNvSpPr txBox="1"/>
          <p:nvPr/>
        </p:nvSpPr>
        <p:spPr>
          <a:xfrm>
            <a:off x="685800" y="6062722"/>
            <a:ext cx="2476500" cy="246221"/>
          </a:xfrm>
          <a:prstGeom prst="rect">
            <a:avLst/>
          </a:prstGeom>
          <a:noFill/>
        </p:spPr>
        <p:txBody>
          <a:bodyPr wrap="square" rtlCol="0">
            <a:spAutoFit/>
          </a:bodyPr>
          <a:lstStyle/>
          <a:p>
            <a:r>
              <a:rPr lang="bg-BG" sz="1000" i="1" dirty="0">
                <a:solidFill>
                  <a:schemeClr val="bg1">
                    <a:lumMod val="65000"/>
                  </a:schemeClr>
                </a:solidFill>
              </a:rPr>
              <a:t>Източник</a:t>
            </a:r>
            <a:r>
              <a:rPr lang="en-GB" sz="1000" i="1" dirty="0">
                <a:solidFill>
                  <a:schemeClr val="bg1">
                    <a:lumMod val="65000"/>
                  </a:schemeClr>
                </a:solidFill>
              </a:rPr>
              <a:t>: Hammack</a:t>
            </a:r>
            <a:r>
              <a:rPr lang="bg-BG" sz="1000" i="1" dirty="0">
                <a:solidFill>
                  <a:schemeClr val="bg1">
                    <a:lumMod val="65000"/>
                  </a:schemeClr>
                </a:solidFill>
              </a:rPr>
              <a:t> (</a:t>
            </a:r>
            <a:r>
              <a:rPr lang="en-GB" sz="1000" i="1" dirty="0">
                <a:solidFill>
                  <a:schemeClr val="bg1">
                    <a:lumMod val="65000"/>
                  </a:schemeClr>
                </a:solidFill>
              </a:rPr>
              <a:t>2014</a:t>
            </a:r>
            <a:r>
              <a:rPr lang="bg-BG" sz="1000" i="1" dirty="0">
                <a:solidFill>
                  <a:schemeClr val="bg1">
                    <a:lumMod val="65000"/>
                  </a:schemeClr>
                </a:solidFill>
              </a:rPr>
              <a:t>)</a:t>
            </a:r>
            <a:endParaRPr lang="en-GB" sz="1000" i="1" dirty="0">
              <a:solidFill>
                <a:schemeClr val="bg1">
                  <a:lumMod val="65000"/>
                </a:schemeClr>
              </a:solidFill>
            </a:endParaRPr>
          </a:p>
        </p:txBody>
      </p:sp>
      <p:sp>
        <p:nvSpPr>
          <p:cNvPr id="9" name="Заглавие 8">
            <a:extLst>
              <a:ext uri="{FF2B5EF4-FFF2-40B4-BE49-F238E27FC236}">
                <a16:creationId xmlns:a16="http://schemas.microsoft.com/office/drawing/2014/main" id="{F3BEB7A5-D162-4076-B4F4-51F063445DB8}"/>
              </a:ext>
            </a:extLst>
          </p:cNvPr>
          <p:cNvSpPr>
            <a:spLocks noGrp="1"/>
          </p:cNvSpPr>
          <p:nvPr>
            <p:ph type="title"/>
          </p:nvPr>
        </p:nvSpPr>
        <p:spPr/>
        <p:txBody>
          <a:bodyPr/>
          <a:lstStyle/>
          <a:p>
            <a:r>
              <a:rPr lang="bg-BG" dirty="0"/>
              <a:t>Наративи и идентичност</a:t>
            </a:r>
          </a:p>
        </p:txBody>
      </p:sp>
      <p:sp>
        <p:nvSpPr>
          <p:cNvPr id="12" name="Текстово поле 11">
            <a:extLst>
              <a:ext uri="{FF2B5EF4-FFF2-40B4-BE49-F238E27FC236}">
                <a16:creationId xmlns:a16="http://schemas.microsoft.com/office/drawing/2014/main" id="{7966255E-1E1D-4A1A-B841-3975D5C060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554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bg-BG" dirty="0"/>
              <a:t>Наративи и идентичност</a:t>
            </a:r>
          </a:p>
        </p:txBody>
      </p:sp>
      <p:sp>
        <p:nvSpPr>
          <p:cNvPr id="13" name="Текстово поле 12">
            <a:extLst>
              <a:ext uri="{FF2B5EF4-FFF2-40B4-BE49-F238E27FC236}">
                <a16:creationId xmlns:a16="http://schemas.microsoft.com/office/drawing/2014/main" id="{7F1C473E-02D2-4693-A15E-178AB721D23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14" name="Tekstvak 7">
            <a:extLst>
              <a:ext uri="{FF2B5EF4-FFF2-40B4-BE49-F238E27FC236}">
                <a16:creationId xmlns:a16="http://schemas.microsoft.com/office/drawing/2014/main" id="{6CDEBB0B-BAAC-4E47-AF7D-37D795F0CB8B}"/>
              </a:ext>
            </a:extLst>
          </p:cNvPr>
          <p:cNvSpPr txBox="1"/>
          <p:nvPr/>
        </p:nvSpPr>
        <p:spPr>
          <a:xfrm>
            <a:off x="609600" y="1643166"/>
            <a:ext cx="8458200" cy="5078313"/>
          </a:xfrm>
          <a:prstGeom prst="rect">
            <a:avLst/>
          </a:prstGeom>
          <a:noFill/>
          <a:scene3d>
            <a:camera prst="orthographicFront">
              <a:rot lat="0" lon="0" rev="0"/>
            </a:camera>
            <a:lightRig rig="threePt" dir="t"/>
          </a:scene3d>
        </p:spPr>
        <p:txBody>
          <a:bodyPr wrap="square" rtlCol="0">
            <a:spAutoFit/>
          </a:bodyPr>
          <a:lstStyle/>
          <a:p>
            <a:pPr algn="ctr"/>
            <a:endParaRPr lang="bg-BG" sz="3600" dirty="0">
              <a:solidFill>
                <a:srgbClr val="0070C0"/>
              </a:solidFill>
            </a:endParaRPr>
          </a:p>
          <a:p>
            <a:pPr algn="ctr"/>
            <a:r>
              <a:rPr lang="bg-BG" sz="3600" dirty="0">
                <a:solidFill>
                  <a:srgbClr val="0070C0"/>
                </a:solidFill>
              </a:rPr>
              <a:t>Култура и</a:t>
            </a:r>
          </a:p>
          <a:p>
            <a:pPr algn="ctr"/>
            <a:endParaRPr lang="en-GB" sz="3600" dirty="0">
              <a:solidFill>
                <a:srgbClr val="0070C0"/>
              </a:solidFill>
            </a:endParaRPr>
          </a:p>
          <a:p>
            <a:pPr algn="ctr"/>
            <a:endParaRPr lang="bg-BG" sz="3600" dirty="0">
              <a:solidFill>
                <a:srgbClr val="0070C0"/>
              </a:solidFill>
            </a:endParaRPr>
          </a:p>
          <a:p>
            <a:pPr algn="ctr"/>
            <a:endParaRPr lang="bg-BG" sz="3600" dirty="0">
              <a:solidFill>
                <a:srgbClr val="0070C0"/>
              </a:solidFill>
            </a:endParaRPr>
          </a:p>
          <a:p>
            <a:pPr algn="ctr"/>
            <a:endParaRPr lang="en-GB" sz="3600" dirty="0">
              <a:solidFill>
                <a:srgbClr val="0070C0"/>
              </a:solidFill>
            </a:endParaRPr>
          </a:p>
          <a:p>
            <a:pPr algn="ctr"/>
            <a:endParaRPr lang="en-GB" sz="3600" dirty="0">
              <a:solidFill>
                <a:srgbClr val="0070C0"/>
              </a:solidFill>
            </a:endParaRPr>
          </a:p>
          <a:p>
            <a:pPr algn="ctr"/>
            <a:endParaRPr lang="en-GB" sz="3600" dirty="0">
              <a:solidFill>
                <a:srgbClr val="0070C0"/>
              </a:solidFill>
            </a:endParaRPr>
          </a:p>
          <a:p>
            <a:pPr algn="ctr"/>
            <a:r>
              <a:rPr lang="bg-BG" sz="3600" dirty="0">
                <a:solidFill>
                  <a:srgbClr val="0070C0"/>
                </a:solidFill>
              </a:rPr>
              <a:t>по-широк контекст</a:t>
            </a:r>
            <a:endParaRPr lang="en-GB" sz="3600" dirty="0">
              <a:solidFill>
                <a:srgbClr val="0070C0"/>
              </a:solidFill>
            </a:endParaRPr>
          </a:p>
        </p:txBody>
      </p:sp>
      <p:graphicFrame>
        <p:nvGraphicFramePr>
          <p:cNvPr id="16" name="Diagram 15">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3270699691"/>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Pijl: links/rechts 19">
            <a:extLst>
              <a:ext uri="{FF2B5EF4-FFF2-40B4-BE49-F238E27FC236}">
                <a16:creationId xmlns:a16="http://schemas.microsoft.com/office/drawing/2014/main" id="{F20FB990-6799-483E-BF03-7A86148EC4A8}"/>
              </a:ext>
            </a:extLst>
          </p:cNvPr>
          <p:cNvSpPr/>
          <p:nvPr/>
        </p:nvSpPr>
        <p:spPr>
          <a:xfrm>
            <a:off x="457200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Pijl: links/rechts 16">
            <a:extLst>
              <a:ext uri="{FF2B5EF4-FFF2-40B4-BE49-F238E27FC236}">
                <a16:creationId xmlns:a16="http://schemas.microsoft.com/office/drawing/2014/main" id="{FA08B369-75D7-4C86-8B42-DEB7BADBDFF9}"/>
              </a:ext>
            </a:extLst>
          </p:cNvPr>
          <p:cNvSpPr/>
          <p:nvPr/>
        </p:nvSpPr>
        <p:spPr>
          <a:xfrm>
            <a:off x="6553200" y="4226376"/>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Pijl: links/rechts 3">
            <a:extLst>
              <a:ext uri="{FF2B5EF4-FFF2-40B4-BE49-F238E27FC236}">
                <a16:creationId xmlns:a16="http://schemas.microsoft.com/office/drawing/2014/main" id="{291DCF71-B9F8-4683-B640-3184EA43209A}"/>
              </a:ext>
            </a:extLst>
          </p:cNvPr>
          <p:cNvSpPr/>
          <p:nvPr/>
        </p:nvSpPr>
        <p:spPr>
          <a:xfrm rot="4557724">
            <a:off x="4880009" y="3333116"/>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p:txBody>
          <a:bodyPr>
            <a:normAutofit/>
          </a:bodyPr>
          <a:lstStyle/>
          <a:p>
            <a:pPr marL="457200" indent="-457200">
              <a:buFont typeface="+mj-lt"/>
              <a:buAutoNum type="arabicPeriod"/>
            </a:pPr>
            <a:r>
              <a:rPr lang="bg-BG" sz="2000" dirty="0"/>
              <a:t>Въведение </a:t>
            </a:r>
            <a:endParaRPr lang="en-GB" sz="2000" dirty="0"/>
          </a:p>
          <a:p>
            <a:pPr marL="457200" indent="-457200">
              <a:buFont typeface="+mj-lt"/>
              <a:buAutoNum type="arabicPeriod"/>
            </a:pPr>
            <a:r>
              <a:rPr lang="bg-BG" sz="2000" dirty="0"/>
              <a:t>Радикализация</a:t>
            </a:r>
            <a:endParaRPr lang="en-GB" sz="2000" dirty="0"/>
          </a:p>
          <a:p>
            <a:pPr marL="457200" indent="-457200">
              <a:buFont typeface="+mj-lt"/>
              <a:buAutoNum type="arabicPeriod"/>
            </a:pPr>
            <a:r>
              <a:rPr lang="bg-BG" sz="2000" dirty="0"/>
              <a:t>Коучинг и родителство</a:t>
            </a:r>
          </a:p>
          <a:p>
            <a:pPr marL="457200" indent="-457200">
              <a:buFont typeface="+mj-lt"/>
              <a:buAutoNum type="arabicPeriod"/>
            </a:pPr>
            <a:r>
              <a:rPr lang="bg-BG" sz="2000" dirty="0"/>
              <a:t>Упражнения</a:t>
            </a:r>
            <a:endParaRPr lang="en-GB" sz="2000" dirty="0"/>
          </a:p>
          <a:p>
            <a:pPr marL="457200" indent="-457200">
              <a:buFont typeface="+mj-lt"/>
              <a:buAutoNum type="arabicPeriod"/>
            </a:pPr>
            <a:r>
              <a:rPr lang="bg-BG" sz="2000" dirty="0"/>
              <a:t>Критично мислене</a:t>
            </a:r>
          </a:p>
          <a:p>
            <a:pPr marL="457200" indent="-457200">
              <a:buFont typeface="+mj-lt"/>
              <a:buAutoNum type="arabicPeriod"/>
            </a:pPr>
            <a:r>
              <a:rPr lang="bg-BG" sz="2000" dirty="0"/>
              <a:t>Упражнения</a:t>
            </a:r>
            <a:endParaRPr lang="en-GB" sz="1600" dirty="0"/>
          </a:p>
          <a:p>
            <a:pPr marL="457200" indent="-457200">
              <a:buFont typeface="+mj-lt"/>
              <a:buAutoNum type="arabicPeriod"/>
            </a:pPr>
            <a:r>
              <a:rPr lang="bg-BG" sz="2000" dirty="0"/>
              <a:t>Обратна връзка</a:t>
            </a:r>
            <a:endParaRPr lang="en-GB" sz="2000" dirty="0"/>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2922708416"/>
              </p:ext>
            </p:extLst>
          </p:nvPr>
        </p:nvGraphicFramePr>
        <p:xfrm>
          <a:off x="4038600" y="3043597"/>
          <a:ext cx="4508274" cy="20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633976" y="2895600"/>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bg-BG" sz="1800" dirty="0"/>
              <a:t>„Поетапен и сложен процес, при който човек или група хора възприема радикална идеология или вярване, които приемат, използват или оправдават насилието [ ], за постигане на определена политическа или идеологическа </a:t>
            </a:r>
            <a:r>
              <a:rPr lang="bg-BG" sz="1800" i="1" dirty="0"/>
              <a:t>цел.</a:t>
            </a:r>
            <a:r>
              <a:rPr lang="bg-BG" sz="1800" dirty="0"/>
              <a:t>"</a:t>
            </a:r>
            <a:endParaRPr lang="en-US" sz="1800" dirty="0"/>
          </a:p>
        </p:txBody>
      </p:sp>
      <p:graphicFrame>
        <p:nvGraphicFramePr>
          <p:cNvPr id="1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3979292833"/>
              </p:ext>
            </p:extLst>
          </p:nvPr>
        </p:nvGraphicFramePr>
        <p:xfrm>
          <a:off x="1676400" y="1131253"/>
          <a:ext cx="6477000" cy="4994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2549661630"/>
              </p:ext>
            </p:extLst>
          </p:nvPr>
        </p:nvGraphicFramePr>
        <p:xfrm>
          <a:off x="4088774" y="3329658"/>
          <a:ext cx="3687417" cy="1717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bg-BG" dirty="0"/>
              <a:t>Обобщение на Ден 1</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cxnSp>
        <p:nvCxnSpPr>
          <p:cNvPr id="21" name="Съединител: извита линия 20">
            <a:extLst>
              <a:ext uri="{FF2B5EF4-FFF2-40B4-BE49-F238E27FC236}">
                <a16:creationId xmlns:a16="http://schemas.microsoft.com/office/drawing/2014/main" id="{5458400F-2C0E-4C3C-B612-F1256684B9C9}"/>
              </a:ext>
            </a:extLst>
          </p:cNvPr>
          <p:cNvCxnSpPr>
            <a:cxnSpLocks/>
          </p:cNvCxnSpPr>
          <p:nvPr/>
        </p:nvCxnSpPr>
        <p:spPr>
          <a:xfrm flipV="1">
            <a:off x="2777974" y="4267200"/>
            <a:ext cx="1260626" cy="30514"/>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Съединител: извита линия 25">
            <a:extLst>
              <a:ext uri="{FF2B5EF4-FFF2-40B4-BE49-F238E27FC236}">
                <a16:creationId xmlns:a16="http://schemas.microsoft.com/office/drawing/2014/main" id="{23B30FC1-45DF-40B3-AA6C-FFF7205BE208}"/>
              </a:ext>
            </a:extLst>
          </p:cNvPr>
          <p:cNvCxnSpPr>
            <a:cxnSpLocks/>
          </p:cNvCxnSpPr>
          <p:nvPr/>
        </p:nvCxnSpPr>
        <p:spPr>
          <a:xfrm flipV="1">
            <a:off x="2828148" y="4340368"/>
            <a:ext cx="1210452" cy="653562"/>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Текстово поле 12">
            <a:extLst>
              <a:ext uri="{FF2B5EF4-FFF2-40B4-BE49-F238E27FC236}">
                <a16:creationId xmlns:a16="http://schemas.microsoft.com/office/drawing/2014/main" id="{541244CB-A60A-4407-8134-CD42DCC9F12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1019325029"/>
              </p:ext>
            </p:extLst>
          </p:nvPr>
        </p:nvGraphicFramePr>
        <p:xfrm>
          <a:off x="3570283" y="2576100"/>
          <a:ext cx="5229307" cy="32151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6543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9" grpId="1">
        <p:bldAsOne/>
      </p:bldGraphic>
      <p:bldP spid="18" grpId="0" build="p" animBg="1"/>
      <p:bldP spid="18" grpId="1" build="p" animBg="1"/>
      <p:bldGraphic spid="14" grpId="0">
        <p:bldAsOne/>
      </p:bldGraphic>
      <p:bldGraphic spid="14" grpId="1">
        <p:bldAsOne/>
      </p:bldGraphic>
      <p:bldGraphic spid="25" grpId="0">
        <p:bldAsOne/>
      </p:bldGraphic>
      <p:bldGraphic spid="25" grpId="1">
        <p:bldAsOne/>
      </p:bldGraphic>
      <p:bldGraphic spid="17" grpId="0">
        <p:bldAsOne/>
      </p:bldGraphic>
      <p:bldGraphic spid="17"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bg-BG" dirty="0"/>
              <a:t>Наративи и идентичност</a:t>
            </a:r>
            <a:r>
              <a:rPr lang="en-GB" dirty="0"/>
              <a:t>: </a:t>
            </a:r>
            <a:r>
              <a:rPr lang="bg-BG" dirty="0"/>
              <a:t>Упражнение</a:t>
            </a:r>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09600" y="2438400"/>
            <a:ext cx="4114800" cy="3733799"/>
          </a:xfrm>
        </p:spPr>
        <p:txBody>
          <a:bodyPr>
            <a:normAutofit/>
          </a:bodyPr>
          <a:lstStyle/>
          <a:p>
            <a:pPr algn="just"/>
            <a:r>
              <a:rPr lang="bg-BG" sz="2200" dirty="0"/>
              <a:t>Как наративите влияят върху идентичността?</a:t>
            </a:r>
            <a:endParaRPr lang="en-US" sz="2200" dirty="0"/>
          </a:p>
          <a:p>
            <a:pPr algn="just"/>
            <a:r>
              <a:rPr lang="bg-BG" sz="2200" dirty="0"/>
              <a:t>Помислете за примери за негативни истории във връзка с радикализацията</a:t>
            </a:r>
          </a:p>
          <a:p>
            <a:pPr algn="just"/>
            <a:r>
              <a:rPr lang="ru-RU" sz="2200" dirty="0"/>
              <a:t>Как можете да използвате историите по положителен начин?</a:t>
            </a:r>
            <a:endParaRPr lang="bg-BG" sz="2200"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19</a:t>
            </a:fld>
            <a:endParaRPr lang="en-US" dirty="0"/>
          </a:p>
        </p:txBody>
      </p:sp>
      <p:pic>
        <p:nvPicPr>
          <p:cNvPr id="8" name="Picture 2" descr="Chimamanda Ngozi Adichie: The danger of a single story ...">
            <a:hlinkClick r:id="rId3"/>
            <a:extLst>
              <a:ext uri="{FF2B5EF4-FFF2-40B4-BE49-F238E27FC236}">
                <a16:creationId xmlns:a16="http://schemas.microsoft.com/office/drawing/2014/main" id="{EE9528D2-25CA-4B13-B53D-CF16D36CD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0" y="2683073"/>
            <a:ext cx="3505200" cy="2286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kstvak 3">
            <a:extLst>
              <a:ext uri="{FF2B5EF4-FFF2-40B4-BE49-F238E27FC236}">
                <a16:creationId xmlns:a16="http://schemas.microsoft.com/office/drawing/2014/main" id="{944122CF-F6DB-4A1B-BFC8-F7CBF547A473}"/>
              </a:ext>
            </a:extLst>
          </p:cNvPr>
          <p:cNvSpPr txBox="1"/>
          <p:nvPr/>
        </p:nvSpPr>
        <p:spPr>
          <a:xfrm>
            <a:off x="6172200" y="4969074"/>
            <a:ext cx="2204926" cy="261610"/>
          </a:xfrm>
          <a:prstGeom prst="rect">
            <a:avLst/>
          </a:prstGeom>
          <a:noFill/>
        </p:spPr>
        <p:txBody>
          <a:bodyPr wrap="square" rtlCol="0">
            <a:spAutoFit/>
          </a:bodyPr>
          <a:lstStyle/>
          <a:p>
            <a:r>
              <a:rPr lang="bg-BG" sz="1100" i="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Чимаманда</a:t>
            </a:r>
            <a:r>
              <a:rPr lang="bg-BG" sz="11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bg-BG" sz="1100" i="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Адичи</a:t>
            </a:r>
            <a:r>
              <a:rPr lang="bg-BG" sz="11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i="1" dirty="0">
              <a:solidFill>
                <a:schemeClr val="bg1">
                  <a:lumMod val="50000"/>
                </a:schemeClr>
              </a:solidFill>
            </a:endParaRPr>
          </a:p>
        </p:txBody>
      </p:sp>
      <p:sp>
        <p:nvSpPr>
          <p:cNvPr id="10" name="Текстово поле 9">
            <a:extLst>
              <a:ext uri="{FF2B5EF4-FFF2-40B4-BE49-F238E27FC236}">
                <a16:creationId xmlns:a16="http://schemas.microsoft.com/office/drawing/2014/main" id="{A2047C04-DB1B-416B-9F8D-931FDA9E4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1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2000" y="4800600"/>
            <a:ext cx="200312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endParaRPr lang="bg-BG" dirty="0">
              <a:solidFill>
                <a:schemeClr val="tx1">
                  <a:lumMod val="75000"/>
                  <a:lumOff val="25000"/>
                </a:schemeClr>
              </a:solidFill>
            </a:endParaRPr>
          </a:p>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p>
          <a:p>
            <a:pPr algn="ctr">
              <a:defRPr>
                <a:solidFill>
                  <a:srgbClr val="FFFFFF"/>
                </a:solidFill>
                <a:latin typeface="Avenir Roman"/>
                <a:ea typeface="Avenir Roman"/>
                <a:cs typeface="Avenir Roman"/>
                <a:sym typeface="Avenir Roman"/>
              </a:defRPr>
            </a:pP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Открийте проблема</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434788DF-2FC9-43F9-A30E-FBD86CD8D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2" name="Title 1"/>
          <p:cNvSpPr>
            <a:spLocks noGrp="1"/>
          </p:cNvSpPr>
          <p:nvPr>
            <p:ph type="title"/>
          </p:nvPr>
        </p:nvSpPr>
        <p:spPr/>
        <p:txBody>
          <a:bodyPr/>
          <a:lstStyle/>
          <a:p>
            <a:r>
              <a:rPr lang="bg-BG" dirty="0"/>
              <a:t>Наративи и идентичност</a:t>
            </a:r>
            <a:r>
              <a:rPr lang="en-GB" dirty="0"/>
              <a:t>: </a:t>
            </a:r>
            <a:r>
              <a:rPr lang="bg-BG" dirty="0"/>
              <a:t>Упражнение</a:t>
            </a:r>
            <a:endParaRPr lang="en-US" dirty="0"/>
          </a:p>
        </p:txBody>
      </p:sp>
    </p:spTree>
    <p:extLst>
      <p:ext uri="{BB962C8B-B14F-4D97-AF65-F5344CB8AC3E}">
        <p14:creationId xmlns:p14="http://schemas.microsoft.com/office/powerpoint/2010/main" val="64077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bg-BG" dirty="0"/>
              <a:t>Наративи и идентичност</a:t>
            </a:r>
            <a:r>
              <a:rPr lang="en-GB" dirty="0"/>
              <a:t>: </a:t>
            </a:r>
            <a:r>
              <a:rPr lang="bg-BG" dirty="0"/>
              <a:t>Упражнение</a:t>
            </a:r>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normAutofit/>
          </a:bodyPr>
          <a:lstStyle/>
          <a:p>
            <a:pPr marL="0" indent="0">
              <a:buNone/>
            </a:pPr>
            <a:r>
              <a:rPr lang="bg-BG" sz="2000" b="1" dirty="0"/>
              <a:t>Наративи</a:t>
            </a:r>
            <a:endParaRPr lang="nl-NL" sz="2000" b="1" dirty="0"/>
          </a:p>
          <a:p>
            <a:pPr marL="400050"/>
            <a:r>
              <a:rPr lang="bg-BG" sz="2000" dirty="0"/>
              <a:t>да разберем света</a:t>
            </a:r>
            <a:endParaRPr lang="nl-NL" sz="2000" dirty="0"/>
          </a:p>
          <a:p>
            <a:pPr marL="400050"/>
            <a:r>
              <a:rPr lang="bg-BG" sz="2000" dirty="0"/>
              <a:t>да знаем как да се държим в него</a:t>
            </a:r>
            <a:endParaRPr lang="nl-NL" sz="2000" dirty="0"/>
          </a:p>
          <a:p>
            <a:pPr marL="400050"/>
            <a:r>
              <a:rPr lang="bg-BG" sz="2000" dirty="0"/>
              <a:t>културно-инструктивни </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4800601" y="5257800"/>
            <a:ext cx="3962399" cy="646331"/>
          </a:xfrm>
          <a:prstGeom prst="rect">
            <a:avLst/>
          </a:prstGeom>
          <a:noFill/>
        </p:spPr>
        <p:txBody>
          <a:bodyPr wrap="square" rtlCol="0">
            <a:spAutoFit/>
          </a:bodyPr>
          <a:lstStyle/>
          <a:p>
            <a:pPr algn="ctr"/>
            <a:r>
              <a:rPr lang="ru-RU" dirty="0"/>
              <a:t>„Усилен труд и себеувереност - нашите добродетели“</a:t>
            </a:r>
            <a:endParaRPr lang="en-GB" sz="1050" dirty="0"/>
          </a:p>
        </p:txBody>
      </p:sp>
      <p:sp>
        <p:nvSpPr>
          <p:cNvPr id="8" name="Текстово поле 7">
            <a:extLst>
              <a:ext uri="{FF2B5EF4-FFF2-40B4-BE49-F238E27FC236}">
                <a16:creationId xmlns:a16="http://schemas.microsoft.com/office/drawing/2014/main" id="{ED4BDF41-DD65-48A9-981A-BAE9A44FBA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9"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13" name="Textfeld 12">
            <a:extLst>
              <a:ext uri="{FF2B5EF4-FFF2-40B4-BE49-F238E27FC236}">
                <a16:creationId xmlns:a16="http://schemas.microsoft.com/office/drawing/2014/main" id="{7EB35F70-B819-4E03-983D-E33E83F780F7}"/>
              </a:ext>
            </a:extLst>
          </p:cNvPr>
          <p:cNvSpPr txBox="1"/>
          <p:nvPr/>
        </p:nvSpPr>
        <p:spPr>
          <a:xfrm>
            <a:off x="5989868" y="4787327"/>
            <a:ext cx="2087331" cy="215444"/>
          </a:xfrm>
          <a:prstGeom prst="rect">
            <a:avLst/>
          </a:prstGeom>
          <a:noFill/>
        </p:spPr>
        <p:txBody>
          <a:bodyPr wrap="square">
            <a:spAutoFit/>
          </a:bodyPr>
          <a:lstStyle/>
          <a:p>
            <a:r>
              <a:rPr lang="bg-BG" sz="800" i="1" dirty="0">
                <a:solidFill>
                  <a:schemeClr val="bg1">
                    <a:lumMod val="50000"/>
                  </a:schemeClr>
                </a:solidFill>
              </a:rPr>
              <a:t>Източник</a:t>
            </a:r>
            <a:r>
              <a:rPr lang="de-AT" sz="800" i="1" dirty="0">
                <a:solidFill>
                  <a:schemeClr val="bg1">
                    <a:lumMod val="50000"/>
                  </a:schemeClr>
                </a:solidFill>
              </a:rPr>
              <a:t>: www.shutterstock.com</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bg-BG" dirty="0"/>
              <a:t>Наративи и идентичност</a:t>
            </a:r>
            <a:r>
              <a:rPr lang="en-GB" dirty="0"/>
              <a:t>: </a:t>
            </a:r>
            <a:r>
              <a:rPr lang="bg-BG" dirty="0"/>
              <a:t>Упражнение</a:t>
            </a:r>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3810000" cy="3733799"/>
          </a:xfrm>
        </p:spPr>
        <p:txBody>
          <a:bodyPr>
            <a:normAutofit fontScale="85000" lnSpcReduction="10000"/>
          </a:bodyPr>
          <a:lstStyle/>
          <a:p>
            <a:pPr marL="0" indent="0" algn="just">
              <a:lnSpc>
                <a:spcPct val="110000"/>
              </a:lnSpc>
              <a:buNone/>
            </a:pPr>
            <a:r>
              <a:rPr lang="bg-BG" b="1" dirty="0"/>
              <a:t>Наративи</a:t>
            </a:r>
            <a:endParaRPr lang="nl-NL" b="1" dirty="0"/>
          </a:p>
          <a:p>
            <a:pPr marL="400050">
              <a:lnSpc>
                <a:spcPct val="110000"/>
              </a:lnSpc>
            </a:pPr>
            <a:r>
              <a:rPr lang="bg-BG" dirty="0"/>
              <a:t>да разберем света</a:t>
            </a:r>
            <a:endParaRPr lang="nl-NL" dirty="0"/>
          </a:p>
          <a:p>
            <a:pPr marL="400050">
              <a:lnSpc>
                <a:spcPct val="110000"/>
              </a:lnSpc>
            </a:pPr>
            <a:r>
              <a:rPr lang="bg-BG" dirty="0"/>
              <a:t>да знаем как да се държим в него</a:t>
            </a:r>
            <a:endParaRPr lang="nl-NL" dirty="0"/>
          </a:p>
          <a:p>
            <a:pPr marL="400050">
              <a:lnSpc>
                <a:spcPct val="110000"/>
              </a:lnSpc>
            </a:pPr>
            <a:r>
              <a:rPr lang="bg-BG" dirty="0"/>
              <a:t>културно-инструктивни </a:t>
            </a:r>
            <a:endParaRPr lang="nl-NL" dirty="0"/>
          </a:p>
          <a:p>
            <a:pPr marL="57150" indent="0">
              <a:buNone/>
            </a:pPr>
            <a:endParaRPr lang="nl-NL" dirty="0"/>
          </a:p>
          <a:p>
            <a:pPr marL="57150" indent="0">
              <a:buNone/>
            </a:pPr>
            <a:r>
              <a:rPr lang="bg-BG" dirty="0"/>
              <a:t>Наративите могат също да бъдат</a:t>
            </a:r>
            <a:endParaRPr lang="nl-NL" dirty="0"/>
          </a:p>
          <a:p>
            <a:pPr marL="400050" lvl="1" indent="-342900">
              <a:buFont typeface="Arial" pitchFamily="34" charset="0"/>
              <a:buChar char="•"/>
            </a:pPr>
            <a:r>
              <a:rPr lang="bg-BG" sz="2400" dirty="0">
                <a:solidFill>
                  <a:schemeClr val="tx1">
                    <a:lumMod val="75000"/>
                    <a:lumOff val="25000"/>
                  </a:schemeClr>
                </a:solidFill>
              </a:rPr>
              <a:t>привличащ фактор към радикализация</a:t>
            </a:r>
            <a:endParaRPr lang="nl-NL" sz="2400" dirty="0">
              <a:solidFill>
                <a:schemeClr val="tx1">
                  <a:lumMod val="75000"/>
                  <a:lumOff val="25000"/>
                </a:schemeClr>
              </a:solidFill>
            </a:endParaRPr>
          </a:p>
          <a:p>
            <a:pPr marL="400050" lvl="1" indent="-342900">
              <a:buFont typeface="Arial" pitchFamily="34" charset="0"/>
              <a:buChar char="•"/>
            </a:pPr>
            <a:r>
              <a:rPr lang="bg-BG" sz="2400" dirty="0">
                <a:solidFill>
                  <a:schemeClr val="tx1">
                    <a:lumMod val="75000"/>
                    <a:lumOff val="25000"/>
                  </a:schemeClr>
                </a:solidFill>
              </a:rPr>
              <a:t>отблъскващ фактор към радикализация</a:t>
            </a:r>
            <a:endParaRPr lang="nl-NL" sz="2400" dirty="0">
              <a:solidFill>
                <a:schemeClr val="tx1">
                  <a:lumMod val="75000"/>
                  <a:lumOff val="25000"/>
                </a:schemeClr>
              </a:solidFill>
            </a:endParaRPr>
          </a:p>
          <a:p>
            <a:pPr marL="57150" indent="0" algn="just">
              <a:buNone/>
            </a:pPr>
            <a:endParaRPr lang="nl-NL" dirty="0"/>
          </a:p>
          <a:p>
            <a:pPr marL="0" indent="0" algn="just">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22</a:t>
            </a:fld>
            <a:endParaRPr lang="en-US" dirty="0"/>
          </a:p>
        </p:txBody>
      </p:sp>
      <p:sp>
        <p:nvSpPr>
          <p:cNvPr id="10" name="Текстово поле 9">
            <a:extLst>
              <a:ext uri="{FF2B5EF4-FFF2-40B4-BE49-F238E27FC236}">
                <a16:creationId xmlns:a16="http://schemas.microsoft.com/office/drawing/2014/main" id="{845293EF-4B08-411E-9042-70DF2F8E29D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3" name="Картина 2" descr="Картина, която съдържа текст&#10;&#10;Описанието е генерирано автоматично">
            <a:extLst>
              <a:ext uri="{FF2B5EF4-FFF2-40B4-BE49-F238E27FC236}">
                <a16:creationId xmlns:a16="http://schemas.microsoft.com/office/drawing/2014/main" id="{A3DE4F13-B172-42E2-BFC8-EDA802B67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918" y="2396048"/>
            <a:ext cx="2029564" cy="1865108"/>
          </a:xfrm>
          <a:prstGeom prst="rect">
            <a:avLst/>
          </a:prstGeom>
        </p:spPr>
      </p:pic>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AA3A66A4-72C8-491F-B4F2-7B1FA16B8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512512"/>
            <a:ext cx="2368674" cy="1571892"/>
          </a:xfrm>
          <a:prstGeom prst="rect">
            <a:avLst/>
          </a:prstGeom>
          <a:ln>
            <a:noFill/>
          </a:ln>
          <a:effectLst>
            <a:softEdge rad="112500"/>
          </a:effectLst>
        </p:spPr>
      </p:pic>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Контейнер за съдържание 6">
            <a:extLst>
              <a:ext uri="{FF2B5EF4-FFF2-40B4-BE49-F238E27FC236}">
                <a16:creationId xmlns:a16="http://schemas.microsoft.com/office/drawing/2014/main" id="{A51BD2D8-F4C0-4193-AC17-E18495D030A3}"/>
              </a:ext>
            </a:extLst>
          </p:cNvPr>
          <p:cNvSpPr txBox="1">
            <a:spLocks/>
          </p:cNvSpPr>
          <p:nvPr/>
        </p:nvSpPr>
        <p:spPr>
          <a:xfrm>
            <a:off x="685800" y="2286000"/>
            <a:ext cx="41148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g-BG" sz="2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Пораждат</a:t>
            </a:r>
            <a:endParaRPr kumimoji="0" lang="en-GB" sz="20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g-BG"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Страх</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g-BG"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Отхвърляне</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0005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g-BG"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Омраза</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bg-BG"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bg-BG" dirty="0"/>
              <a:t>Токсични наративи</a:t>
            </a:r>
          </a:p>
        </p:txBody>
      </p:sp>
      <p:sp>
        <p:nvSpPr>
          <p:cNvPr id="8" name="Текстово поле 7">
            <a:extLst>
              <a:ext uri="{FF2B5EF4-FFF2-40B4-BE49-F238E27FC236}">
                <a16:creationId xmlns:a16="http://schemas.microsoft.com/office/drawing/2014/main" id="{D17EE6BF-BA3D-49AE-BD9B-024BA14B6F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10"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
        <p:nvSpPr>
          <p:cNvPr id="12" name="Текстово поле 11">
            <a:extLst>
              <a:ext uri="{FF2B5EF4-FFF2-40B4-BE49-F238E27FC236}">
                <a16:creationId xmlns:a16="http://schemas.microsoft.com/office/drawing/2014/main" id="{FF3BA81D-8078-48ED-9B3D-94097DAE7FFF}"/>
              </a:ext>
            </a:extLst>
          </p:cNvPr>
          <p:cNvSpPr txBox="1"/>
          <p:nvPr/>
        </p:nvSpPr>
        <p:spPr>
          <a:xfrm>
            <a:off x="5486400" y="6053730"/>
            <a:ext cx="4572000" cy="246221"/>
          </a:xfrm>
          <a:prstGeom prst="rect">
            <a:avLst/>
          </a:prstGeom>
          <a:noFill/>
        </p:spPr>
        <p:txBody>
          <a:bodyPr wrap="square">
            <a:spAutoFit/>
          </a:bodyPr>
          <a:lstStyle/>
          <a:p>
            <a:r>
              <a:rPr lang="bg-BG" sz="1000" i="1" dirty="0">
                <a:solidFill>
                  <a:schemeClr val="bg1">
                    <a:lumMod val="50000"/>
                  </a:schemeClr>
                </a:solidFill>
              </a:rPr>
              <a:t>Източник</a:t>
            </a:r>
            <a:r>
              <a:rPr lang="de-AT" sz="1000" i="1" dirty="0">
                <a:solidFill>
                  <a:schemeClr val="bg1">
                    <a:lumMod val="50000"/>
                  </a:schemeClr>
                </a:solidFill>
              </a:rPr>
              <a:t>: </a:t>
            </a:r>
            <a:r>
              <a:rPr lang="bg-BG" sz="1000" i="1" dirty="0">
                <a:solidFill>
                  <a:schemeClr val="bg1">
                    <a:lumMod val="50000"/>
                  </a:schemeClr>
                </a:solidFill>
              </a:rPr>
              <a:t>Фондация „</a:t>
            </a:r>
            <a:r>
              <a:rPr lang="bg-BG" sz="1000" i="1" dirty="0" err="1">
                <a:solidFill>
                  <a:schemeClr val="bg1">
                    <a:lumMod val="50000"/>
                  </a:schemeClr>
                </a:solidFill>
              </a:rPr>
              <a:t>ЛИБРе</a:t>
            </a:r>
            <a:r>
              <a:rPr lang="bg-BG" sz="1000" i="1" dirty="0">
                <a:solidFill>
                  <a:schemeClr val="bg1">
                    <a:lumMod val="50000"/>
                  </a:schemeClr>
                </a:solidFill>
              </a:rPr>
              <a:t>“</a:t>
            </a:r>
            <a:endParaRPr lang="de-AT" sz="1000" i="1" dirty="0">
              <a:solidFill>
                <a:schemeClr val="bg1">
                  <a:lumMod val="50000"/>
                </a:schemeClr>
              </a:solidFill>
            </a:endParaRPr>
          </a:p>
        </p:txBody>
      </p:sp>
    </p:spTree>
    <p:extLst>
      <p:ext uri="{BB962C8B-B14F-4D97-AF65-F5344CB8AC3E}">
        <p14:creationId xmlns:p14="http://schemas.microsoft.com/office/powerpoint/2010/main" val="367076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bg-BG" dirty="0"/>
              <a:t>Наративи</a:t>
            </a:r>
          </a:p>
        </p:txBody>
      </p:sp>
      <p:sp>
        <p:nvSpPr>
          <p:cNvPr id="21" name="Текстово поле 20">
            <a:extLst>
              <a:ext uri="{FF2B5EF4-FFF2-40B4-BE49-F238E27FC236}">
                <a16:creationId xmlns:a16="http://schemas.microsoft.com/office/drawing/2014/main" id="{0BAAFD62-95BB-413A-B68F-71EE3777C79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23" name="Правоъгълник 9">
            <a:extLst>
              <a:ext uri="{FF2B5EF4-FFF2-40B4-BE49-F238E27FC236}">
                <a16:creationId xmlns:a16="http://schemas.microsoft.com/office/drawing/2014/main" id="{2C9EE578-41D0-48EA-81FE-9282358828E7}"/>
              </a:ext>
            </a:extLst>
          </p:cNvPr>
          <p:cNvSpPr/>
          <p:nvPr/>
        </p:nvSpPr>
        <p:spPr>
          <a:xfrm>
            <a:off x="2891493" y="3035248"/>
            <a:ext cx="1689487" cy="229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BRITISH</a:t>
            </a:r>
          </a:p>
          <a:p>
            <a:endParaRPr lang="en-US" b="1" dirty="0">
              <a:solidFill>
                <a:srgbClr val="002060"/>
              </a:solidFill>
            </a:endParaRPr>
          </a:p>
          <a:p>
            <a:r>
              <a:rPr lang="en-US" b="1" dirty="0">
                <a:solidFill>
                  <a:srgbClr val="002060"/>
                </a:solidFill>
              </a:rPr>
              <a:t>FEMALE</a:t>
            </a:r>
          </a:p>
          <a:p>
            <a:endParaRPr lang="en-US" b="1" dirty="0">
              <a:solidFill>
                <a:srgbClr val="002060"/>
              </a:solidFill>
            </a:endParaRPr>
          </a:p>
          <a:p>
            <a:r>
              <a:rPr lang="en-US" b="1" dirty="0">
                <a:solidFill>
                  <a:srgbClr val="002060"/>
                </a:solidFill>
              </a:rPr>
              <a:t>MUSLIM</a:t>
            </a:r>
          </a:p>
          <a:p>
            <a:endParaRPr lang="en-US" b="1" dirty="0">
              <a:solidFill>
                <a:srgbClr val="002060"/>
              </a:solidFill>
            </a:endParaRPr>
          </a:p>
          <a:p>
            <a:r>
              <a:rPr lang="en-US" b="1" dirty="0">
                <a:solidFill>
                  <a:srgbClr val="002060"/>
                </a:solidFill>
              </a:rPr>
              <a:t>GAY</a:t>
            </a:r>
            <a:endParaRPr lang="bg-BG" b="1" dirty="0">
              <a:solidFill>
                <a:srgbClr val="002060"/>
              </a:solidFill>
            </a:endParaRPr>
          </a:p>
        </p:txBody>
      </p:sp>
      <p:pic>
        <p:nvPicPr>
          <p:cNvPr id="25" name="Картина 21">
            <a:extLst>
              <a:ext uri="{FF2B5EF4-FFF2-40B4-BE49-F238E27FC236}">
                <a16:creationId xmlns:a16="http://schemas.microsoft.com/office/drawing/2014/main" id="{4FDDE481-7BB3-45A7-8465-7B850260E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412" y="3092996"/>
            <a:ext cx="436269" cy="315613"/>
          </a:xfrm>
          <a:prstGeom prst="rect">
            <a:avLst/>
          </a:prstGeom>
        </p:spPr>
      </p:pic>
      <p:pic>
        <p:nvPicPr>
          <p:cNvPr id="29"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213" y="3545032"/>
            <a:ext cx="513058" cy="562256"/>
          </a:xfrm>
          <a:prstGeom prst="rect">
            <a:avLst/>
          </a:prstGeom>
        </p:spPr>
      </p:pic>
      <p:pic>
        <p:nvPicPr>
          <p:cNvPr id="30"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2547" y="4116396"/>
            <a:ext cx="507263" cy="562649"/>
          </a:xfrm>
          <a:prstGeom prst="rect">
            <a:avLst/>
          </a:prstGeom>
        </p:spPr>
      </p:pic>
      <p:pic>
        <p:nvPicPr>
          <p:cNvPr id="31"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256" r="15677"/>
          <a:stretch/>
        </p:blipFill>
        <p:spPr>
          <a:xfrm>
            <a:off x="3877102" y="4715478"/>
            <a:ext cx="574962" cy="562255"/>
          </a:xfrm>
          <a:prstGeom prst="rect">
            <a:avLst/>
          </a:prstGeom>
        </p:spPr>
      </p:pic>
      <p:sp>
        <p:nvSpPr>
          <p:cNvPr id="33" name="Правоъгълник 16">
            <a:extLst>
              <a:ext uri="{FF2B5EF4-FFF2-40B4-BE49-F238E27FC236}">
                <a16:creationId xmlns:a16="http://schemas.microsoft.com/office/drawing/2014/main" id="{59587C6E-145A-4928-A455-D34458C81D5F}"/>
              </a:ext>
            </a:extLst>
          </p:cNvPr>
          <p:cNvSpPr/>
          <p:nvPr/>
        </p:nvSpPr>
        <p:spPr>
          <a:xfrm>
            <a:off x="263125" y="2767634"/>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REAL MEN DON’T CRY</a:t>
            </a:r>
            <a:endParaRPr lang="bg-BG" dirty="0"/>
          </a:p>
        </p:txBody>
      </p:sp>
      <p:pic>
        <p:nvPicPr>
          <p:cNvPr id="34"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59" y="424290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35" name="Rechthoek 12">
            <a:extLst>
              <a:ext uri="{FF2B5EF4-FFF2-40B4-BE49-F238E27FC236}">
                <a16:creationId xmlns:a16="http://schemas.microsoft.com/office/drawing/2014/main" id="{06A67AB8-668A-491F-A8C1-5C1CF5010F5C}"/>
              </a:ext>
            </a:extLst>
          </p:cNvPr>
          <p:cNvSpPr/>
          <p:nvPr/>
        </p:nvSpPr>
        <p:spPr>
          <a:xfrm>
            <a:off x="194679" y="6033700"/>
            <a:ext cx="2503072" cy="369332"/>
          </a:xfrm>
          <a:prstGeom prst="rect">
            <a:avLst/>
          </a:prstGeom>
        </p:spPr>
        <p:txBody>
          <a:bodyPr wrap="square">
            <a:spAutoFit/>
          </a:bodyPr>
          <a:lstStyle/>
          <a:p>
            <a:pPr fontAlgn="base"/>
            <a:r>
              <a:rPr lang="bg-BG" sz="900" i="1" dirty="0">
                <a:solidFill>
                  <a:schemeClr val="bg1">
                    <a:lumMod val="65000"/>
                  </a:schemeClr>
                </a:solidFill>
              </a:rPr>
              <a:t>Джордж Буш</a:t>
            </a:r>
            <a:endParaRPr lang="en-GB" sz="900" i="1" dirty="0">
              <a:solidFill>
                <a:schemeClr val="bg1">
                  <a:lumMod val="65000"/>
                </a:schemeClr>
              </a:solidFill>
            </a:endParaRPr>
          </a:p>
          <a:p>
            <a:pPr fontAlgn="base"/>
            <a:r>
              <a:rPr lang="bg-BG" sz="900" i="1" dirty="0">
                <a:solidFill>
                  <a:schemeClr val="bg1">
                    <a:lumMod val="65000"/>
                  </a:schemeClr>
                </a:solidFill>
              </a:rPr>
              <a:t>Снимка:</a:t>
            </a:r>
            <a:r>
              <a:rPr lang="en-GB" sz="900" i="1" dirty="0">
                <a:solidFill>
                  <a:schemeClr val="bg1">
                    <a:lumMod val="65000"/>
                  </a:schemeClr>
                </a:solidFill>
              </a:rPr>
              <a:t> </a:t>
            </a:r>
            <a:r>
              <a:rPr lang="bg-BG" sz="900" i="1" dirty="0">
                <a:solidFill>
                  <a:schemeClr val="bg1">
                    <a:lumMod val="65000"/>
                  </a:schemeClr>
                </a:solidFill>
              </a:rPr>
              <a:t>Белият дом, </a:t>
            </a:r>
            <a:r>
              <a:rPr lang="en-US" sz="900" i="1" dirty="0">
                <a:solidFill>
                  <a:schemeClr val="bg1">
                    <a:lumMod val="65000"/>
                  </a:schemeClr>
                </a:solidFill>
              </a:rPr>
              <a:t> </a:t>
            </a:r>
            <a:r>
              <a:rPr lang="bg-BG" sz="900" i="1" dirty="0">
                <a:solidFill>
                  <a:schemeClr val="bg1">
                    <a:lumMod val="65000"/>
                  </a:schemeClr>
                </a:solidFill>
              </a:rPr>
              <a:t>Ерик Дрейпър</a:t>
            </a:r>
            <a:endParaRPr lang="en-US" sz="900" i="1" dirty="0">
              <a:solidFill>
                <a:schemeClr val="bg1">
                  <a:lumMod val="65000"/>
                </a:schemeClr>
              </a:solidFill>
            </a:endParaRPr>
          </a:p>
        </p:txBody>
      </p:sp>
      <p:pic>
        <p:nvPicPr>
          <p:cNvPr id="36" name="Picture 4">
            <a:extLst>
              <a:ext uri="{FF2B5EF4-FFF2-40B4-BE49-F238E27FC236}">
                <a16:creationId xmlns:a16="http://schemas.microsoft.com/office/drawing/2014/main" id="{87D47D46-D3CD-48C7-832D-B3D82F4808E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219" y="297712"/>
            <a:ext cx="1537145" cy="2238561"/>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3855708" y="2068771"/>
            <a:ext cx="602161" cy="1135672"/>
          </a:xfrm>
          <a:prstGeom prst="line">
            <a:avLst/>
          </a:prstGeom>
        </p:spPr>
        <p:style>
          <a:lnRef idx="1">
            <a:schemeClr val="accent5"/>
          </a:lnRef>
          <a:fillRef idx="0">
            <a:schemeClr val="accent5"/>
          </a:fillRef>
          <a:effectRef idx="0">
            <a:schemeClr val="accent5"/>
          </a:effectRef>
          <a:fontRef idx="minor">
            <a:schemeClr val="tx1"/>
          </a:fontRef>
        </p:style>
      </p:cxnSp>
      <p:sp>
        <p:nvSpPr>
          <p:cNvPr id="38" name="Rechthoek 14">
            <a:extLst>
              <a:ext uri="{FF2B5EF4-FFF2-40B4-BE49-F238E27FC236}">
                <a16:creationId xmlns:a16="http://schemas.microsoft.com/office/drawing/2014/main" id="{0AA0E7E1-45FF-41FF-914F-5F9867294CAC}"/>
              </a:ext>
            </a:extLst>
          </p:cNvPr>
          <p:cNvSpPr/>
          <p:nvPr/>
        </p:nvSpPr>
        <p:spPr>
          <a:xfrm>
            <a:off x="5988611" y="1367135"/>
            <a:ext cx="2164789" cy="461665"/>
          </a:xfrm>
          <a:prstGeom prst="rect">
            <a:avLst/>
          </a:prstGeom>
        </p:spPr>
        <p:txBody>
          <a:bodyPr wrap="square">
            <a:spAutoFit/>
          </a:bodyPr>
          <a:lstStyle/>
          <a:p>
            <a:pPr fontAlgn="base"/>
            <a:r>
              <a:rPr lang="bg-BG" sz="800" i="1" dirty="0">
                <a:solidFill>
                  <a:schemeClr val="bg1">
                    <a:lumMod val="65000"/>
                  </a:schemeClr>
                </a:solidFill>
              </a:rPr>
              <a:t>Садик Кан</a:t>
            </a:r>
            <a:endParaRPr lang="en-US" sz="800" i="1" dirty="0">
              <a:solidFill>
                <a:schemeClr val="bg1">
                  <a:lumMod val="65000"/>
                </a:schemeClr>
              </a:solidFill>
            </a:endParaRPr>
          </a:p>
          <a:p>
            <a:pPr fontAlgn="base"/>
            <a:r>
              <a:rPr lang="bg-BG" sz="800" i="1" dirty="0">
                <a:solidFill>
                  <a:schemeClr val="bg1">
                    <a:lumMod val="65000"/>
                  </a:schemeClr>
                </a:solidFill>
              </a:rPr>
              <a:t>Снимка</a:t>
            </a:r>
            <a:r>
              <a:rPr lang="en-GB" sz="800" i="1" dirty="0">
                <a:solidFill>
                  <a:schemeClr val="bg1">
                    <a:lumMod val="65000"/>
                  </a:schemeClr>
                </a:solidFill>
              </a:rPr>
              <a:t>: </a:t>
            </a:r>
            <a:r>
              <a:rPr lang="bg-BG" sz="800" i="1" dirty="0">
                <a:solidFill>
                  <a:schemeClr val="bg1">
                    <a:lumMod val="65000"/>
                  </a:schemeClr>
                </a:solidFill>
              </a:rPr>
              <a:t>Шаян Баржетех ван Ваалвийк жан Доорн, </a:t>
            </a:r>
            <a:r>
              <a:rPr lang="nl-NL" sz="800" i="1" dirty="0">
                <a:solidFill>
                  <a:schemeClr val="bg1">
                    <a:lumMod val="65000"/>
                  </a:schemeClr>
                </a:solidFill>
              </a:rPr>
              <a:t>commons.wikimedia.org/</a:t>
            </a:r>
            <a:endParaRPr lang="en-US" sz="800" i="1" dirty="0">
              <a:solidFill>
                <a:schemeClr val="bg1">
                  <a:lumMod val="65000"/>
                </a:schemeClr>
              </a:solidFill>
            </a:endParaRPr>
          </a:p>
        </p:txBody>
      </p:sp>
      <p:pic>
        <p:nvPicPr>
          <p:cNvPr id="39"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Rechte verbindingslijn 25">
            <a:extLst>
              <a:ext uri="{FF2B5EF4-FFF2-40B4-BE49-F238E27FC236}">
                <a16:creationId xmlns:a16="http://schemas.microsoft.com/office/drawing/2014/main" id="{38225D4C-1EDA-4F88-A7A4-AAC5E6E1E831}"/>
              </a:ext>
            </a:extLst>
          </p:cNvPr>
          <p:cNvCxnSpPr>
            <a:cxnSpLocks/>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sp>
        <p:nvSpPr>
          <p:cNvPr id="41"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bg-BG" sz="800" i="1" dirty="0">
                <a:solidFill>
                  <a:schemeClr val="bg1">
                    <a:lumMod val="65000"/>
                  </a:schemeClr>
                </a:solidFill>
              </a:rPr>
              <a:t>Серена Уилямс</a:t>
            </a:r>
            <a:endParaRPr lang="en-US" sz="800" i="1" dirty="0">
              <a:solidFill>
                <a:schemeClr val="bg1">
                  <a:lumMod val="65000"/>
                </a:schemeClr>
              </a:solidFill>
            </a:endParaRPr>
          </a:p>
          <a:p>
            <a:pPr fontAlgn="base"/>
            <a:r>
              <a:rPr lang="bg-BG" sz="800" i="1" dirty="0">
                <a:solidFill>
                  <a:schemeClr val="bg1">
                    <a:lumMod val="65000"/>
                  </a:schemeClr>
                </a:solidFill>
              </a:rPr>
              <a:t>Снимка</a:t>
            </a:r>
            <a:r>
              <a:rPr lang="en-GB" sz="800" i="1" dirty="0">
                <a:solidFill>
                  <a:schemeClr val="bg1">
                    <a:lumMod val="65000"/>
                  </a:schemeClr>
                </a:solidFill>
              </a:rPr>
              <a:t>: </a:t>
            </a:r>
            <a:r>
              <a:rPr lang="bg-BG" sz="800" i="1" dirty="0">
                <a:solidFill>
                  <a:schemeClr val="bg1">
                    <a:lumMod val="65000"/>
                  </a:schemeClr>
                </a:solidFill>
              </a:rPr>
              <a:t>Хансън К. Джоузеф, </a:t>
            </a:r>
            <a:r>
              <a:rPr lang="en-US" sz="800" i="1" dirty="0">
                <a:solidFill>
                  <a:schemeClr val="bg1">
                    <a:lumMod val="65000"/>
                  </a:schemeClr>
                </a:solidFill>
              </a:rPr>
              <a:t> </a:t>
            </a:r>
            <a:r>
              <a:rPr lang="en-GB" sz="800" i="1" dirty="0">
                <a:solidFill>
                  <a:schemeClr val="bg1">
                    <a:lumMod val="65000"/>
                  </a:schemeClr>
                </a:solidFill>
              </a:rPr>
              <a:t>commons.wikimedia.org</a:t>
            </a:r>
          </a:p>
        </p:txBody>
      </p:sp>
      <p:pic>
        <p:nvPicPr>
          <p:cNvPr id="42"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3" name="Rechthoek 15">
            <a:extLst>
              <a:ext uri="{FF2B5EF4-FFF2-40B4-BE49-F238E27FC236}">
                <a16:creationId xmlns:a16="http://schemas.microsoft.com/office/drawing/2014/main" id="{486BC481-118B-47E3-A300-582856B1F593}"/>
              </a:ext>
            </a:extLst>
          </p:cNvPr>
          <p:cNvSpPr/>
          <p:nvPr/>
        </p:nvSpPr>
        <p:spPr>
          <a:xfrm>
            <a:off x="5029200" y="5029200"/>
            <a:ext cx="1674361" cy="461665"/>
          </a:xfrm>
          <a:prstGeom prst="rect">
            <a:avLst/>
          </a:prstGeom>
        </p:spPr>
        <p:txBody>
          <a:bodyPr wrap="square">
            <a:spAutoFit/>
          </a:bodyPr>
          <a:lstStyle/>
          <a:p>
            <a:pPr fontAlgn="base"/>
            <a:r>
              <a:rPr lang="bg-BG" sz="800" i="1" dirty="0">
                <a:solidFill>
                  <a:schemeClr val="bg1">
                    <a:lumMod val="65000"/>
                  </a:schemeClr>
                </a:solidFill>
              </a:rPr>
              <a:t>Мохамед Салах</a:t>
            </a:r>
            <a:endParaRPr lang="en-GB" sz="800" i="1" dirty="0">
              <a:solidFill>
                <a:schemeClr val="bg1">
                  <a:lumMod val="65000"/>
                </a:schemeClr>
              </a:solidFill>
            </a:endParaRPr>
          </a:p>
          <a:p>
            <a:pPr fontAlgn="base"/>
            <a:r>
              <a:rPr lang="bg-BG" sz="800" i="1" dirty="0">
                <a:solidFill>
                  <a:schemeClr val="bg1">
                    <a:lumMod val="65000"/>
                  </a:schemeClr>
                </a:solidFill>
              </a:rPr>
              <a:t>Снимка</a:t>
            </a:r>
            <a:r>
              <a:rPr lang="en-GB" sz="800" i="1" dirty="0">
                <a:solidFill>
                  <a:schemeClr val="bg1">
                    <a:lumMod val="65000"/>
                  </a:schemeClr>
                </a:solidFill>
              </a:rPr>
              <a:t>: </a:t>
            </a:r>
            <a:r>
              <a:rPr lang="bg-BG" sz="800" i="1" dirty="0">
                <a:solidFill>
                  <a:schemeClr val="bg1">
                    <a:lumMod val="65000"/>
                  </a:schemeClr>
                </a:solidFill>
              </a:rPr>
              <a:t>Новинарска агенция Фарс,</a:t>
            </a:r>
            <a:r>
              <a:rPr lang="en-GB" sz="800" i="1" dirty="0">
                <a:solidFill>
                  <a:schemeClr val="bg1">
                    <a:lumMod val="65000"/>
                  </a:schemeClr>
                </a:solidFill>
              </a:rPr>
              <a:t> commons.wikimedia.org </a:t>
            </a:r>
            <a:endParaRPr lang="en-US" sz="800" i="1" dirty="0">
              <a:solidFill>
                <a:schemeClr val="bg1">
                  <a:lumMod val="65000"/>
                </a:schemeClr>
              </a:solidFill>
            </a:endParaRPr>
          </a:p>
        </p:txBody>
      </p:sp>
      <p:cxnSp>
        <p:nvCxnSpPr>
          <p:cNvPr id="44" name="Rechte verbindingslijn 27">
            <a:extLst>
              <a:ext uri="{FF2B5EF4-FFF2-40B4-BE49-F238E27FC236}">
                <a16:creationId xmlns:a16="http://schemas.microsoft.com/office/drawing/2014/main" id="{A074B2BB-F42D-448A-9FF2-D4013ECCD934}"/>
              </a:ext>
            </a:extLst>
          </p:cNvPr>
          <p:cNvCxnSpPr>
            <a:cxnSpLocks/>
          </p:cNvCxnSpPr>
          <p:nvPr/>
        </p:nvCxnSpPr>
        <p:spPr>
          <a:xfrm flipV="1">
            <a:off x="4439810" y="4205211"/>
            <a:ext cx="558013" cy="192510"/>
          </a:xfrm>
          <a:prstGeom prst="line">
            <a:avLst/>
          </a:prstGeom>
        </p:spPr>
        <p:style>
          <a:lnRef idx="1">
            <a:schemeClr val="accent5"/>
          </a:lnRef>
          <a:fillRef idx="0">
            <a:schemeClr val="accent5"/>
          </a:fillRef>
          <a:effectRef idx="0">
            <a:schemeClr val="accent5"/>
          </a:effectRef>
          <a:fontRef idx="minor">
            <a:schemeClr val="tx1"/>
          </a:fontRef>
        </p:style>
      </p:cxnSp>
      <p:pic>
        <p:nvPicPr>
          <p:cNvPr id="45" name="Picture 10">
            <a:extLst>
              <a:ext uri="{FF2B5EF4-FFF2-40B4-BE49-F238E27FC236}">
                <a16:creationId xmlns:a16="http://schemas.microsoft.com/office/drawing/2014/main" id="{B87931BE-7445-44CC-908B-B388B463F3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7002" y="5268625"/>
            <a:ext cx="2086440" cy="139009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Rechte verbindingslijn 23">
            <a:extLst>
              <a:ext uri="{FF2B5EF4-FFF2-40B4-BE49-F238E27FC236}">
                <a16:creationId xmlns:a16="http://schemas.microsoft.com/office/drawing/2014/main" id="{A366ADA7-53AA-460A-A5D1-6B9E748729C2}"/>
              </a:ext>
            </a:extLst>
          </p:cNvPr>
          <p:cNvCxnSpPr>
            <a:cxnSpLocks/>
          </p:cNvCxnSpPr>
          <p:nvPr/>
        </p:nvCxnSpPr>
        <p:spPr>
          <a:xfrm>
            <a:off x="4572000" y="5332073"/>
            <a:ext cx="1905002" cy="840127"/>
          </a:xfrm>
          <a:prstGeom prst="line">
            <a:avLst/>
          </a:prstGeom>
        </p:spPr>
        <p:style>
          <a:lnRef idx="1">
            <a:schemeClr val="accent5"/>
          </a:lnRef>
          <a:fillRef idx="0">
            <a:schemeClr val="accent5"/>
          </a:fillRef>
          <a:effectRef idx="0">
            <a:schemeClr val="accent5"/>
          </a:effectRef>
          <a:fontRef idx="minor">
            <a:schemeClr val="tx1"/>
          </a:fontRef>
        </p:style>
      </p:cxnSp>
      <p:sp>
        <p:nvSpPr>
          <p:cNvPr id="47" name="Tekstvak 6">
            <a:extLst>
              <a:ext uri="{FF2B5EF4-FFF2-40B4-BE49-F238E27FC236}">
                <a16:creationId xmlns:a16="http://schemas.microsoft.com/office/drawing/2014/main" id="{1675DD71-B9B3-4D8A-8FB6-BBBF71A7EFF2}"/>
              </a:ext>
            </a:extLst>
          </p:cNvPr>
          <p:cNvSpPr txBox="1"/>
          <p:nvPr/>
        </p:nvSpPr>
        <p:spPr>
          <a:xfrm>
            <a:off x="3962400" y="6172200"/>
            <a:ext cx="2539092" cy="461665"/>
          </a:xfrm>
          <a:prstGeom prst="rect">
            <a:avLst/>
          </a:prstGeom>
          <a:noFill/>
        </p:spPr>
        <p:txBody>
          <a:bodyPr wrap="square" rtlCol="0">
            <a:spAutoFit/>
          </a:bodyPr>
          <a:lstStyle/>
          <a:p>
            <a:pPr algn="r"/>
            <a:r>
              <a:rPr lang="bg-BG" sz="800" i="1" dirty="0">
                <a:solidFill>
                  <a:schemeClr val="bg1">
                    <a:lumMod val="65000"/>
                  </a:schemeClr>
                </a:solidFill>
              </a:rPr>
              <a:t>Треванте Родес</a:t>
            </a:r>
            <a:r>
              <a:rPr lang="en-US" sz="800" i="1" dirty="0">
                <a:solidFill>
                  <a:schemeClr val="bg1">
                    <a:lumMod val="65000"/>
                  </a:schemeClr>
                </a:solidFill>
              </a:rPr>
              <a:t> </a:t>
            </a:r>
            <a:r>
              <a:rPr lang="bg-BG" sz="800" i="1" dirty="0">
                <a:solidFill>
                  <a:schemeClr val="bg1">
                    <a:lumMod val="65000"/>
                  </a:schemeClr>
                </a:solidFill>
              </a:rPr>
              <a:t>като говорител на Комик кон интернешънъл в Сан Диего, 2018</a:t>
            </a:r>
            <a:endParaRPr lang="en-US" sz="800" i="1" dirty="0">
              <a:solidFill>
                <a:schemeClr val="bg1">
                  <a:lumMod val="65000"/>
                </a:schemeClr>
              </a:solidFill>
            </a:endParaRPr>
          </a:p>
          <a:p>
            <a:pPr algn="r"/>
            <a:r>
              <a:rPr lang="bg-BG" sz="800" i="1" dirty="0">
                <a:solidFill>
                  <a:schemeClr val="bg1">
                    <a:lumMod val="65000"/>
                  </a:schemeClr>
                </a:solidFill>
              </a:rPr>
              <a:t>Снимка</a:t>
            </a:r>
            <a:r>
              <a:rPr lang="en-GB" sz="800" i="1" dirty="0">
                <a:solidFill>
                  <a:schemeClr val="bg1">
                    <a:lumMod val="65000"/>
                  </a:schemeClr>
                </a:solidFill>
              </a:rPr>
              <a:t>: Gage Skidmore via commons.wikimedia.org</a:t>
            </a:r>
          </a:p>
        </p:txBody>
      </p:sp>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animBg="1"/>
      <p:bldP spid="35" grpId="0"/>
      <p:bldP spid="38" grpId="0"/>
      <p:bldP spid="41" grpId="0"/>
      <p:bldP spid="43"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4261840822"/>
              </p:ext>
            </p:extLst>
          </p:nvPr>
        </p:nvGraphicFramePr>
        <p:xfrm>
          <a:off x="609600" y="2302136"/>
          <a:ext cx="78486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bg-BG" dirty="0"/>
              <a:t>Обучение „Наративи и културно осъзнаване“</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6" name="Текстово поле 5">
            <a:extLst>
              <a:ext uri="{FF2B5EF4-FFF2-40B4-BE49-F238E27FC236}">
                <a16:creationId xmlns:a16="http://schemas.microsoft.com/office/drawing/2014/main" id="{FBA59E25-001D-433D-8ED0-35D6DC753C8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42213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066800"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Какво Ви направи впечатление?</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31560" y="3965265"/>
            <a:ext cx="297267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t>Помислете върху значението</a:t>
            </a:r>
            <a:endParaRPr lang="en-GB"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Споделете Вашата история с групата</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„Кой съм аз?“</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Изберете форма</a:t>
            </a:r>
            <a:endParaRPr lang="en-US" dirty="0">
              <a:solidFill>
                <a:schemeClr val="tx1">
                  <a:lumMod val="75000"/>
                  <a:lumOff val="25000"/>
                </a:schemeClr>
              </a:solidFill>
            </a:endParaRPr>
          </a:p>
          <a:p>
            <a:pPr algn="ct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53523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Разделете се на групи </a:t>
            </a:r>
          </a:p>
          <a:p>
            <a:pPr algn="ctr"/>
            <a:r>
              <a:rPr lang="bg-BG" dirty="0">
                <a:solidFill>
                  <a:schemeClr val="tx1">
                    <a:lumMod val="75000"/>
                    <a:lumOff val="25000"/>
                  </a:schemeClr>
                </a:solidFill>
              </a:rPr>
              <a:t>по 3, 4 или 5 човека</a:t>
            </a:r>
            <a:endParaRPr lang="en-US"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bg-BG" dirty="0"/>
              <a:t>Наративи и идентичност</a:t>
            </a:r>
            <a:r>
              <a:rPr lang="en-GB" dirty="0"/>
              <a:t>: </a:t>
            </a:r>
            <a:r>
              <a:rPr lang="bg-BG" dirty="0"/>
              <a:t>Упражнени</a:t>
            </a:r>
            <a:r>
              <a:rPr lang="en-US" dirty="0"/>
              <a:t>e</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26</a:t>
            </a:fld>
            <a:endParaRPr lang="en-US" dirty="0"/>
          </a:p>
        </p:txBody>
      </p:sp>
      <p:sp>
        <p:nvSpPr>
          <p:cNvPr id="34" name="Текстово поле 33">
            <a:extLst>
              <a:ext uri="{FF2B5EF4-FFF2-40B4-BE49-F238E27FC236}">
                <a16:creationId xmlns:a16="http://schemas.microsoft.com/office/drawing/2014/main" id="{8E5321C1-1181-4CB0-A0DC-5635B0230D0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Наративи и идентичност</a:t>
            </a:r>
            <a:r>
              <a:rPr lang="en-GB" dirty="0"/>
              <a:t>: </a:t>
            </a:r>
            <a:r>
              <a:rPr lang="bg-BG" dirty="0"/>
              <a:t>Упражнение</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p>
          <a:p>
            <a:pPr algn="ctr">
              <a:defRPr>
                <a:solidFill>
                  <a:srgbClr val="FFFFFF"/>
                </a:solidFill>
                <a:latin typeface="Avenir Roman"/>
                <a:ea typeface="Avenir Roman"/>
                <a:cs typeface="Avenir Roman"/>
                <a:sym typeface="Avenir Roman"/>
              </a:defRPr>
            </a:pP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2000" y="4854212"/>
            <a:ext cx="2007486" cy="872633"/>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Кой съм аз</a:t>
            </a:r>
            <a:r>
              <a:rPr lang="en-GB" sz="2400" dirty="0">
                <a:solidFill>
                  <a:srgbClr val="0770B1"/>
                </a:solidFill>
                <a:latin typeface="+mj-lt"/>
                <a:ea typeface="+mj-ea"/>
                <a:cs typeface="+mj-cs"/>
              </a:rPr>
              <a:t>?</a:t>
            </a:r>
          </a:p>
        </p:txBody>
      </p:sp>
      <p:sp>
        <p:nvSpPr>
          <p:cNvPr id="24" name="Текстово поле 23">
            <a:extLst>
              <a:ext uri="{FF2B5EF4-FFF2-40B4-BE49-F238E27FC236}">
                <a16:creationId xmlns:a16="http://schemas.microsoft.com/office/drawing/2014/main" id="{058CAE93-8445-4375-9A1C-ADD062FAD10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73384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36189" y="5481361"/>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37830" y="4414867"/>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37830" y="3440261"/>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36187" y="2476688"/>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54018" y="4388073"/>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392403" y="2805165"/>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bg-BG" sz="1575" b="1" dirty="0"/>
              <a:t>Познание</a:t>
            </a:r>
            <a:r>
              <a:rPr sz="1575" b="1"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36137" y="4761939"/>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bg-BG" sz="1575" b="1" dirty="0"/>
              <a:t>Ценности</a:t>
            </a:r>
            <a:r>
              <a:rPr sz="1575" b="1"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12337" y="3830207"/>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bg-BG" sz="1575" b="1" dirty="0"/>
              <a:t>Умения</a:t>
            </a:r>
            <a:r>
              <a:rPr sz="1575" b="1"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34496" y="5775544"/>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bg-BG" sz="1575" b="1" dirty="0"/>
              <a:t>Нагласи</a:t>
            </a:r>
            <a:r>
              <a:rPr sz="1575" b="1"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828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575" b="1" dirty="0"/>
              <a:t>Критично мислене</a:t>
            </a:r>
            <a:endParaRPr sz="1575" b="1" dirty="0"/>
          </a:p>
        </p:txBody>
      </p:sp>
      <p:sp>
        <p:nvSpPr>
          <p:cNvPr id="46" name="TextBox 52">
            <a:extLst>
              <a:ext uri="{FF2B5EF4-FFF2-40B4-BE49-F238E27FC236}">
                <a16:creationId xmlns:a16="http://schemas.microsoft.com/office/drawing/2014/main" id="{0222B999-2FE1-4472-B702-0DCB84049451}"/>
              </a:ext>
            </a:extLst>
          </p:cNvPr>
          <p:cNvSpPr txBox="1"/>
          <p:nvPr/>
        </p:nvSpPr>
        <p:spPr>
          <a:xfrm>
            <a:off x="5120428" y="3802788"/>
            <a:ext cx="2598915"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575" b="1" dirty="0"/>
              <a:t>Комуникация</a:t>
            </a:r>
            <a:endParaRPr sz="1575" b="1"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78172"/>
            <a:ext cx="2499572"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575" b="1" dirty="0"/>
              <a:t>Сътрудничество и емпатия</a:t>
            </a:r>
            <a:endParaRPr sz="1575" b="1" dirty="0"/>
          </a:p>
        </p:txBody>
      </p:sp>
      <p:sp>
        <p:nvSpPr>
          <p:cNvPr id="48" name="TextBox 52">
            <a:extLst>
              <a:ext uri="{FF2B5EF4-FFF2-40B4-BE49-F238E27FC236}">
                <a16:creationId xmlns:a16="http://schemas.microsoft.com/office/drawing/2014/main" id="{F1602C11-777E-4B94-9384-54B7CE97F24F}"/>
              </a:ext>
            </a:extLst>
          </p:cNvPr>
          <p:cNvSpPr txBox="1"/>
          <p:nvPr/>
        </p:nvSpPr>
        <p:spPr>
          <a:xfrm>
            <a:off x="5102629" y="5760699"/>
            <a:ext cx="213637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bg-BG" sz="1575" b="1" dirty="0"/>
              <a:t>(Себе)отражение</a:t>
            </a:r>
            <a:endParaRPr sz="1575" b="1"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3866106"/>
                <a:chOff x="0" y="-1"/>
                <a:chExt cx="983941" cy="3866105"/>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61223" y="643491"/>
                  <a:ext cx="265098" cy="3222613"/>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bg-BG" sz="1600" dirty="0">
                      <a:solidFill>
                        <a:srgbClr val="C00000"/>
                      </a:solidFill>
                    </a:rPr>
                    <a:t>Устойчивост</a:t>
                  </a:r>
                  <a:endParaRPr sz="1600"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bg-BG" dirty="0"/>
              <a:t>Дебат и симулация</a:t>
            </a:r>
          </a:p>
        </p:txBody>
      </p:sp>
      <p:sp>
        <p:nvSpPr>
          <p:cNvPr id="96" name="Текстово поле 95">
            <a:extLst>
              <a:ext uri="{FF2B5EF4-FFF2-40B4-BE49-F238E27FC236}">
                <a16:creationId xmlns:a16="http://schemas.microsoft.com/office/drawing/2014/main" id="{3C93B3D9-9714-46B5-A0F0-5331CBE733E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a:t>
            </a:fld>
            <a:endParaRPr lang="en-US" dirty="0"/>
          </a:p>
        </p:txBody>
      </p:sp>
      <p:sp>
        <p:nvSpPr>
          <p:cNvPr id="5" name="Заглавие 4">
            <a:extLst>
              <a:ext uri="{FF2B5EF4-FFF2-40B4-BE49-F238E27FC236}">
                <a16:creationId xmlns:a16="http://schemas.microsoft.com/office/drawing/2014/main" id="{A5392224-5DF9-4A23-98B1-5D57EB11649E}"/>
              </a:ext>
            </a:extLst>
          </p:cNvPr>
          <p:cNvSpPr>
            <a:spLocks noGrp="1"/>
          </p:cNvSpPr>
          <p:nvPr>
            <p:ph type="title"/>
          </p:nvPr>
        </p:nvSpPr>
        <p:spPr/>
        <p:txBody>
          <a:bodyPr/>
          <a:lstStyle/>
          <a:p>
            <a:r>
              <a:rPr lang="bg-BG" dirty="0"/>
              <a:t>Въпрос</a:t>
            </a:r>
          </a:p>
        </p:txBody>
      </p:sp>
      <p:sp>
        <p:nvSpPr>
          <p:cNvPr id="9" name="Контейнер за съдържание 2">
            <a:extLst>
              <a:ext uri="{FF2B5EF4-FFF2-40B4-BE49-F238E27FC236}">
                <a16:creationId xmlns:a16="http://schemas.microsoft.com/office/drawing/2014/main" id="{3932327B-2719-4596-AC98-E112F20E585D}"/>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bg-BG" sz="2000" dirty="0"/>
              <a:t>Какво Ви е най-необходимо в контекста на Вашата работа, за да допринесете за предотвратяване на радикализацията?</a:t>
            </a:r>
          </a:p>
        </p:txBody>
      </p:sp>
      <p:sp>
        <p:nvSpPr>
          <p:cNvPr id="7" name="Текстово поле 6">
            <a:extLst>
              <a:ext uri="{FF2B5EF4-FFF2-40B4-BE49-F238E27FC236}">
                <a16:creationId xmlns:a16="http://schemas.microsoft.com/office/drawing/2014/main" id="{8616F689-9C7A-4D4D-A45B-A7B14D8FFCE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0689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522918348"/>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bg-BG" dirty="0"/>
              <a:t>Обучение „Дебат и симулация“</a:t>
            </a:r>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6" name="Текстово поле 5">
            <a:extLst>
              <a:ext uri="{FF2B5EF4-FFF2-40B4-BE49-F238E27FC236}">
                <a16:creationId xmlns:a16="http://schemas.microsoft.com/office/drawing/2014/main" id="{E953E6D2-2800-435B-B010-B064109CCA8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214226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58B1-E5E3-4DA4-BBE5-CF06A5D0902C}"/>
              </a:ext>
            </a:extLst>
          </p:cNvPr>
          <p:cNvSpPr>
            <a:spLocks noGrp="1"/>
          </p:cNvSpPr>
          <p:nvPr>
            <p:ph type="title"/>
          </p:nvPr>
        </p:nvSpPr>
        <p:spPr/>
        <p:txBody>
          <a:bodyPr/>
          <a:lstStyle/>
          <a:p>
            <a:r>
              <a:rPr lang="bg-BG" dirty="0"/>
              <a:t>Средно положение</a:t>
            </a:r>
            <a:endParaRPr lang="en-GB" dirty="0"/>
          </a:p>
        </p:txBody>
      </p:sp>
      <p:sp>
        <p:nvSpPr>
          <p:cNvPr id="6" name="Tijdelijke aanduiding voor dianummer 5">
            <a:extLst>
              <a:ext uri="{FF2B5EF4-FFF2-40B4-BE49-F238E27FC236}">
                <a16:creationId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30</a:t>
            </a:fld>
            <a:endParaRPr lang="en-US" dirty="0"/>
          </a:p>
        </p:txBody>
      </p:sp>
      <p:pic>
        <p:nvPicPr>
          <p:cNvPr id="1026" name="Picture 2">
            <a:hlinkClick r:id="rId3"/>
            <a:extLst>
              <a:ext uri="{FF2B5EF4-FFF2-40B4-BE49-F238E27FC236}">
                <a16:creationId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8930" y="2609776"/>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B80222-26D6-44CB-9859-6ADE8DC59942}"/>
              </a:ext>
            </a:extLst>
          </p:cNvPr>
          <p:cNvSpPr txBox="1"/>
          <p:nvPr/>
        </p:nvSpPr>
        <p:spPr>
          <a:xfrm>
            <a:off x="5268517" y="2609776"/>
            <a:ext cx="3265883" cy="1277273"/>
          </a:xfrm>
          <a:prstGeom prst="rect">
            <a:avLst/>
          </a:prstGeom>
          <a:noFill/>
        </p:spPr>
        <p:txBody>
          <a:bodyPr wrap="square">
            <a:spAutoFit/>
          </a:bodyPr>
          <a:lstStyle/>
          <a:p>
            <a:pPr algn="r">
              <a:spcAft>
                <a:spcPts val="600"/>
              </a:spcAft>
            </a:pPr>
            <a:r>
              <a:rPr lang="ru-RU" i="1" dirty="0">
                <a:solidFill>
                  <a:schemeClr val="tx1">
                    <a:lumMod val="75000"/>
                    <a:lumOff val="25000"/>
                  </a:schemeClr>
                </a:solidFill>
                <a:latin typeface="Calibri" panose="020F0502020204030204" pitchFamily="34" charset="0"/>
                <a:cs typeface="Times New Roman" panose="02020603050405020304" pitchFamily="18" charset="0"/>
              </a:rPr>
              <a:t>„Черно-бяло мислене е, когато вярвате, че вашата история е единствената истина“</a:t>
            </a:r>
          </a:p>
          <a:p>
            <a:pPr algn="r">
              <a:spcAft>
                <a:spcPts val="600"/>
              </a:spcAft>
            </a:pP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Babah</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Trawally</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endParaRPr lang="en-GB" dirty="0">
              <a:solidFill>
                <a:schemeClr val="tx1">
                  <a:lumMod val="75000"/>
                  <a:lumOff val="25000"/>
                </a:schemeClr>
              </a:solidFill>
            </a:endParaRPr>
          </a:p>
        </p:txBody>
      </p:sp>
      <p:sp>
        <p:nvSpPr>
          <p:cNvPr id="9" name="Tekstvak 8">
            <a:extLst>
              <a:ext uri="{FF2B5EF4-FFF2-40B4-BE49-F238E27FC236}">
                <a16:creationId xmlns:a16="http://schemas.microsoft.com/office/drawing/2014/main" id="{D38CE02A-C148-4C23-9AF2-3B3841BC25D5}"/>
              </a:ext>
            </a:extLst>
          </p:cNvPr>
          <p:cNvSpPr txBox="1"/>
          <p:nvPr/>
        </p:nvSpPr>
        <p:spPr>
          <a:xfrm>
            <a:off x="2041223" y="4352432"/>
            <a:ext cx="1905000" cy="523220"/>
          </a:xfrm>
          <a:prstGeom prst="rect">
            <a:avLst/>
          </a:prstGeom>
          <a:solidFill>
            <a:schemeClr val="tx1">
              <a:lumMod val="95000"/>
              <a:lumOff val="5000"/>
            </a:schemeClr>
          </a:solidFill>
        </p:spPr>
        <p:txBody>
          <a:bodyPr wrap="square" rtlCol="0">
            <a:spAutoFit/>
          </a:bodyPr>
          <a:lstStyle/>
          <a:p>
            <a:pPr algn="ctr">
              <a:spcBef>
                <a:spcPts val="1000"/>
              </a:spcBef>
            </a:pPr>
            <a:r>
              <a:rPr lang="en-GB" sz="1400" dirty="0">
                <a:solidFill>
                  <a:schemeClr val="bg1"/>
                </a:solidFill>
              </a:rPr>
              <a:t>Beyond black and white thinking</a:t>
            </a:r>
          </a:p>
        </p:txBody>
      </p:sp>
      <p:sp>
        <p:nvSpPr>
          <p:cNvPr id="8" name="Текстово поле 7">
            <a:extLst>
              <a:ext uri="{FF2B5EF4-FFF2-40B4-BE49-F238E27FC236}">
                <a16:creationId xmlns:a16="http://schemas.microsoft.com/office/drawing/2014/main" id="{6A3D5C18-A326-465C-8ED9-0545E791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28397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336668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Твърдението е винаги истина</a:t>
            </a:r>
            <a:endParaRPr sz="1800" b="1"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Кога то е невярно?</a:t>
            </a:r>
            <a:endParaRPr sz="1800" b="1"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Споделете един пример</a:t>
            </a:r>
            <a:endParaRPr sz="1800" b="1"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748319" y="5082281"/>
            <a:ext cx="352585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bg-BG" sz="1800" b="1" dirty="0"/>
              <a:t>Последният с нов пример печели</a:t>
            </a:r>
            <a:endParaRPr sz="1800" b="1"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bg-BG" b="1" dirty="0"/>
              <a:t>Да убиваш е винаги грешно</a:t>
            </a:r>
            <a:endParaRPr b="1"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bg-BG" dirty="0"/>
              <a:t>Дебат и симулация</a:t>
            </a:r>
            <a:r>
              <a:rPr lang="en-GB" dirty="0"/>
              <a:t>: </a:t>
            </a:r>
            <a:r>
              <a:rPr lang="bg-BG" dirty="0"/>
              <a:t>Упражнение</a:t>
            </a:r>
          </a:p>
        </p:txBody>
      </p:sp>
      <p:sp>
        <p:nvSpPr>
          <p:cNvPr id="43" name="Текстово поле 42">
            <a:extLst>
              <a:ext uri="{FF2B5EF4-FFF2-40B4-BE49-F238E27FC236}">
                <a16:creationId xmlns:a16="http://schemas.microsoft.com/office/drawing/2014/main" id="{8D4F32EE-D0AA-4F70-992A-588D00E1B26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42837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bg-BG" dirty="0"/>
              <a:t>Дебат и симулация</a:t>
            </a:r>
            <a:r>
              <a:rPr lang="en-GB" dirty="0"/>
              <a:t>: </a:t>
            </a:r>
            <a:r>
              <a:rPr lang="bg-BG" dirty="0"/>
              <a:t>Упражнение</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инструкции</a:t>
            </a: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a:t>
            </a: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целева аудитория</a:t>
            </a: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575637" y="4814378"/>
            <a:ext cx="2003681" cy="938586"/>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bg-BG" dirty="0">
                <a:solidFill>
                  <a:schemeClr val="tx1">
                    <a:lumMod val="75000"/>
                    <a:lumOff val="25000"/>
                  </a:schemeClr>
                </a:solidFill>
              </a:rPr>
              <a:t>времетраене</a:t>
            </a: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517065"/>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bg-BG" sz="2400" dirty="0">
                <a:solidFill>
                  <a:srgbClr val="0770B1"/>
                </a:solidFill>
                <a:latin typeface="+mj-lt"/>
                <a:ea typeface="+mj-ea"/>
                <a:cs typeface="+mj-cs"/>
              </a:rPr>
              <a:t>„Вярно“ или „грешно“?</a:t>
            </a:r>
            <a:endParaRPr lang="en-GB" sz="2400" dirty="0">
              <a:solidFill>
                <a:srgbClr val="0770B1"/>
              </a:solidFill>
              <a:latin typeface="+mj-lt"/>
              <a:ea typeface="+mj-ea"/>
              <a:cs typeface="+mj-cs"/>
            </a:endParaRPr>
          </a:p>
        </p:txBody>
      </p:sp>
      <p:sp>
        <p:nvSpPr>
          <p:cNvPr id="24" name="Текстово поле 23">
            <a:extLst>
              <a:ext uri="{FF2B5EF4-FFF2-40B4-BE49-F238E27FC236}">
                <a16:creationId xmlns:a16="http://schemas.microsoft.com/office/drawing/2014/main" id="{BE519AFF-B885-4043-B834-63D4091FC8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413691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bg-BG" b="1" dirty="0"/>
              <a:t>Упражнения</a:t>
            </a:r>
            <a:endParaRPr lang="nl-NL" sz="2200" b="1" dirty="0"/>
          </a:p>
          <a:p>
            <a:pPr marL="385763" indent="-385763">
              <a:buFont typeface="+mj-lt"/>
              <a:buAutoNum type="arabicPeriod"/>
            </a:pPr>
            <a:r>
              <a:rPr lang="bg-BG" sz="2200" dirty="0"/>
              <a:t>Как знам, че съм ядосан</a:t>
            </a:r>
            <a:r>
              <a:rPr lang="en-US" sz="2200" dirty="0"/>
              <a:t>?</a:t>
            </a:r>
          </a:p>
          <a:p>
            <a:pPr marL="385763" indent="-385763">
              <a:buFont typeface="+mj-lt"/>
              <a:buAutoNum type="arabicPeriod"/>
            </a:pPr>
            <a:r>
              <a:rPr lang="bg-BG" sz="2200" dirty="0"/>
              <a:t>Колело на емоциите </a:t>
            </a:r>
          </a:p>
          <a:p>
            <a:pPr marL="385763" indent="-385763">
              <a:buFont typeface="+mj-lt"/>
              <a:buAutoNum type="arabicPeriod"/>
            </a:pPr>
            <a:r>
              <a:rPr lang="bg-BG" sz="2200" dirty="0"/>
              <a:t>Съставете план</a:t>
            </a:r>
            <a:r>
              <a:rPr lang="en-US" sz="2200" dirty="0"/>
              <a:t>!</a:t>
            </a:r>
          </a:p>
          <a:p>
            <a:pPr marL="385763" indent="-385763">
              <a:buFont typeface="+mj-lt"/>
              <a:buAutoNum type="arabicPeriod"/>
            </a:pPr>
            <a:r>
              <a:rPr lang="bg-BG" sz="2200" dirty="0"/>
              <a:t>Открийте проблема </a:t>
            </a:r>
            <a:r>
              <a:rPr lang="en-US" sz="1600" dirty="0"/>
              <a:t>(</a:t>
            </a:r>
            <a:r>
              <a:rPr lang="en-US" sz="1600" dirty="0" err="1"/>
              <a:t>Chimamanda</a:t>
            </a:r>
            <a:r>
              <a:rPr lang="en-US" sz="1600" dirty="0"/>
              <a:t> Adichie)</a:t>
            </a:r>
          </a:p>
          <a:p>
            <a:pPr marL="385763" indent="-385763">
              <a:buFont typeface="+mj-lt"/>
              <a:buAutoNum type="arabicPeriod"/>
            </a:pPr>
            <a:r>
              <a:rPr lang="bg-BG" sz="2200" dirty="0"/>
              <a:t>Кой съм аз</a:t>
            </a:r>
            <a:r>
              <a:rPr lang="en-US" sz="2200" dirty="0"/>
              <a:t>?</a:t>
            </a:r>
          </a:p>
          <a:p>
            <a:pPr marL="385763" indent="-385763">
              <a:buFont typeface="+mj-lt"/>
              <a:buAutoNum type="arabicPeriod"/>
            </a:pPr>
            <a:r>
              <a:rPr lang="bg-BG" sz="2200" dirty="0"/>
              <a:t>Вярно или грешно</a:t>
            </a:r>
            <a:r>
              <a:rPr lang="en-US" sz="2200" dirty="0"/>
              <a:t>?</a:t>
            </a:r>
          </a:p>
          <a:p>
            <a:pPr marL="0" indent="0">
              <a:buNone/>
            </a:pP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629374"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725475"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615967"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bg-BG" b="1" dirty="0"/>
              <a:t>връзка</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6191322"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bg-BG" b="1" dirty="0"/>
              <a:t>Обратна</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bg-BG" dirty="0"/>
              <a:t>Обратна връзка</a:t>
            </a:r>
          </a:p>
        </p:txBody>
      </p:sp>
      <p:sp>
        <p:nvSpPr>
          <p:cNvPr id="13" name="Текстово поле 12">
            <a:extLst>
              <a:ext uri="{FF2B5EF4-FFF2-40B4-BE49-F238E27FC236}">
                <a16:creationId xmlns:a16="http://schemas.microsoft.com/office/drawing/2014/main" id="{4E795536-D0E9-44F0-AB53-8CCD2B7BB57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bg-BG" dirty="0"/>
              <a:t>Въпрос за следващата сесия</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ru-RU" sz="2200" dirty="0"/>
              <a:t>Наблюдавайте дали ще се сблъскате със ситуации, при които можете да приложите на практика наученото до момента.</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34</a:t>
            </a:fld>
            <a:endParaRPr lang="en-US"/>
          </a:p>
        </p:txBody>
      </p:sp>
      <p:sp>
        <p:nvSpPr>
          <p:cNvPr id="5" name="Текстово поле 4">
            <a:extLst>
              <a:ext uri="{FF2B5EF4-FFF2-40B4-BE49-F238E27FC236}">
                <a16:creationId xmlns:a16="http://schemas.microsoft.com/office/drawing/2014/main" id="{090DCF91-65DF-4FA2-BBC0-88118A3C0D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bg-BG" sz="2200" dirty="0"/>
              <a:t>Какво беше най-интересно за Вас днес</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bg-BG" dirty="0"/>
              <a:t>Заключение</a:t>
            </a:r>
          </a:p>
        </p:txBody>
      </p:sp>
      <p:sp>
        <p:nvSpPr>
          <p:cNvPr id="7" name="Текстово поле 6">
            <a:extLst>
              <a:ext uri="{FF2B5EF4-FFF2-40B4-BE49-F238E27FC236}">
                <a16:creationId xmlns:a16="http://schemas.microsoft.com/office/drawing/2014/main" id="{AA86FCC4-20DB-4B78-BEAE-0711E619E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8" name="Картина 3">
            <a:extLst>
              <a:ext uri="{FF2B5EF4-FFF2-40B4-BE49-F238E27FC236}">
                <a16:creationId xmlns:a16="http://schemas.microsoft.com/office/drawing/2014/main" id="{3424A4AE-33BE-4101-9B19-F46E73EC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754" y="3640183"/>
            <a:ext cx="2456491" cy="2831592"/>
          </a:xfrm>
          <a:prstGeom prst="rect">
            <a:avLst/>
          </a:prstGeom>
        </p:spPr>
      </p:pic>
      <p:sp>
        <p:nvSpPr>
          <p:cNvPr id="11" name="Текстово поле 10">
            <a:extLst>
              <a:ext uri="{FF2B5EF4-FFF2-40B4-BE49-F238E27FC236}">
                <a16:creationId xmlns:a16="http://schemas.microsoft.com/office/drawing/2014/main" id="{000E9BEB-AD17-4F83-AEA4-315A2DF54946}"/>
              </a:ext>
            </a:extLst>
          </p:cNvPr>
          <p:cNvSpPr txBox="1"/>
          <p:nvPr/>
        </p:nvSpPr>
        <p:spPr>
          <a:xfrm>
            <a:off x="3733800" y="6192896"/>
            <a:ext cx="4572000" cy="246221"/>
          </a:xfrm>
          <a:prstGeom prst="rect">
            <a:avLst/>
          </a:prstGeom>
          <a:noFill/>
        </p:spPr>
        <p:txBody>
          <a:bodyPr wrap="square">
            <a:spAutoFit/>
          </a:bodyPr>
          <a:lstStyle/>
          <a:p>
            <a:r>
              <a:rPr lang="bg-BG" sz="1000" i="1" dirty="0">
                <a:solidFill>
                  <a:schemeClr val="bg1">
                    <a:lumMod val="50000"/>
                  </a:schemeClr>
                </a:solidFill>
              </a:rPr>
              <a:t>Източник</a:t>
            </a:r>
            <a:r>
              <a:rPr lang="de-AT" sz="1000" i="1" dirty="0">
                <a:solidFill>
                  <a:schemeClr val="bg1">
                    <a:lumMod val="50000"/>
                  </a:schemeClr>
                </a:solidFill>
              </a:rPr>
              <a:t>: </a:t>
            </a:r>
            <a:r>
              <a:rPr lang="bg-BG" sz="1000" i="1" dirty="0">
                <a:solidFill>
                  <a:schemeClr val="bg1">
                    <a:lumMod val="50000"/>
                  </a:schemeClr>
                </a:solidFill>
              </a:rPr>
              <a:t>Фондация „</a:t>
            </a:r>
            <a:r>
              <a:rPr lang="bg-BG" sz="1000" i="1" dirty="0" err="1">
                <a:solidFill>
                  <a:schemeClr val="bg1">
                    <a:lumMod val="50000"/>
                  </a:schemeClr>
                </a:solidFill>
              </a:rPr>
              <a:t>ЛИБРе</a:t>
            </a:r>
            <a:r>
              <a:rPr lang="bg-BG" sz="1000" i="1" dirty="0">
                <a:solidFill>
                  <a:schemeClr val="bg1">
                    <a:lumMod val="50000"/>
                  </a:schemeClr>
                </a:solidFill>
              </a:rPr>
              <a:t>“</a:t>
            </a:r>
            <a:endParaRPr lang="de-AT" sz="1000" i="1" dirty="0">
              <a:solidFill>
                <a:schemeClr val="bg1">
                  <a:lumMod val="50000"/>
                </a:schemeClr>
              </a:solidFill>
            </a:endParaRPr>
          </a:p>
        </p:txBody>
      </p:sp>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bg-BG" dirty="0"/>
              <a:t>Благодаря за вниманието</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Картина 13">
            <a:extLst>
              <a:ext uri="{FF2B5EF4-FFF2-40B4-BE49-F238E27FC236}">
                <a16:creationId xmlns:a16="http://schemas.microsoft.com/office/drawing/2014/main" id="{7205E22A-8CF8-4224-A9B1-3BADC4B9295A}"/>
              </a:ext>
            </a:extLst>
          </p:cNvPr>
          <p:cNvPicPr>
            <a:picLocks noChangeAspect="1"/>
          </p:cNvPicPr>
          <p:nvPr/>
        </p:nvPicPr>
        <p:blipFill>
          <a:blip r:embed="rId3"/>
          <a:stretch>
            <a:fillRect/>
          </a:stretch>
        </p:blipFill>
        <p:spPr>
          <a:xfrm>
            <a:off x="375597" y="4928045"/>
            <a:ext cx="3247265" cy="1685007"/>
          </a:xfrm>
          <a:prstGeom prst="rect">
            <a:avLst/>
          </a:prstGeom>
        </p:spPr>
      </p:pic>
      <p:pic>
        <p:nvPicPr>
          <p:cNvPr id="8" name="Картина 7">
            <a:extLst>
              <a:ext uri="{FF2B5EF4-FFF2-40B4-BE49-F238E27FC236}">
                <a16:creationId xmlns:a16="http://schemas.microsoft.com/office/drawing/2014/main" id="{37DA4A46-D701-40C3-9B5B-19C2524CDD73}"/>
              </a:ext>
            </a:extLst>
          </p:cNvPr>
          <p:cNvPicPr>
            <a:picLocks noChangeAspect="1"/>
          </p:cNvPicPr>
          <p:nvPr/>
        </p:nvPicPr>
        <p:blipFill>
          <a:blip r:embed="rId4"/>
          <a:stretch>
            <a:fillRect/>
          </a:stretch>
        </p:blipFill>
        <p:spPr>
          <a:xfrm>
            <a:off x="4114798" y="4951357"/>
            <a:ext cx="3962402" cy="1791317"/>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3</a:t>
            </a:fld>
            <a:endParaRPr lang="en-US" dirty="0"/>
          </a:p>
        </p:txBody>
      </p:sp>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5" y="1526738"/>
            <a:ext cx="1582342" cy="1200329"/>
            <a:chOff x="7446844" y="1366486"/>
            <a:chExt cx="1494929" cy="1200329"/>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366486"/>
              <a:ext cx="1340664"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bg-BG" sz="1200" dirty="0"/>
                <a:t>Личен опит с дискриминация</a:t>
              </a:r>
              <a:endParaRPr lang="en-GB" sz="1200" dirty="0"/>
            </a:p>
            <a:p>
              <a:pPr marL="174625" indent="-174625">
                <a:buFont typeface="Arial" panose="020B0604020202020204" pitchFamily="34" charset="0"/>
                <a:buChar char="•"/>
              </a:pPr>
              <a:r>
                <a:rPr lang="bg-BG" sz="1200" dirty="0"/>
                <a:t>Проблеми у дома</a:t>
              </a:r>
              <a:endParaRPr lang="nl-NL" sz="1200" dirty="0"/>
            </a:p>
            <a:p>
              <a:pPr marL="174625" indent="-174625">
                <a:buFont typeface="Arial" panose="020B0604020202020204" pitchFamily="34" charset="0"/>
                <a:buChar char="•"/>
              </a:pPr>
              <a:r>
                <a:rPr lang="bg-BG" sz="1200" dirty="0"/>
                <a:t>Среща със смъртта</a:t>
              </a:r>
              <a:endParaRPr lang="nl-NL" sz="12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02366" y="2111129"/>
              <a:ext cx="443221"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65423" y="2777097"/>
            <a:ext cx="1563763" cy="1384995"/>
            <a:chOff x="7446843" y="2786785"/>
            <a:chExt cx="1715739" cy="1384995"/>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8" y="2786785"/>
              <a:ext cx="1561474" cy="1384995"/>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Сблъсък с пропаганда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Част от ради-кална група</a:t>
              </a:r>
              <a:endParaRPr lang="nl-NL" sz="12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bg-BG" sz="1200" dirty="0"/>
                <a:t>Проявена </a:t>
              </a:r>
              <a:r>
                <a:rPr lang="bg-BG" sz="1200" dirty="0" err="1"/>
                <a:t>несправедли-вост</a:t>
              </a:r>
              <a:r>
                <a:rPr lang="bg-BG" sz="1200" dirty="0"/>
                <a:t> към група</a:t>
              </a:r>
              <a:endParaRPr lang="en-GB" sz="12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74651" cy="558439"/>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1" y="3408533"/>
            <a:ext cx="1582345" cy="2058996"/>
            <a:chOff x="7446841" y="3295247"/>
            <a:chExt cx="1715741" cy="205899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153914"/>
              <a:ext cx="1561473" cy="1200329"/>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bg-BG" sz="1200" dirty="0"/>
                <a:t>Призиви към действие</a:t>
              </a:r>
              <a:endParaRPr lang="nl-NL" sz="1200" dirty="0"/>
            </a:p>
            <a:p>
              <a:pPr marL="174625" indent="-174625">
                <a:buFont typeface="Arial" panose="020B0604020202020204" pitchFamily="34" charset="0"/>
                <a:buChar char="•"/>
                <a:defRPr/>
              </a:pPr>
              <a:r>
                <a:rPr lang="bg-BG" sz="1200" dirty="0"/>
                <a:t>Правителствена политика</a:t>
              </a:r>
              <a:endParaRPr lang="en-GB" sz="1200" dirty="0"/>
            </a:p>
            <a:p>
              <a:pPr marL="174625" indent="-174625">
                <a:buFont typeface="Arial" panose="020B0604020202020204" pitchFamily="34" charset="0"/>
                <a:buChar char="•"/>
                <a:defRPr/>
              </a:pPr>
              <a:r>
                <a:rPr lang="bg-BG" sz="1200" dirty="0"/>
                <a:t>Война срещу група</a:t>
              </a:r>
              <a:endParaRPr lang="nl-NL" sz="12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94559" y="3947529"/>
              <a:ext cx="1458832"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73" name="Овал 72">
            <a:extLst>
              <a:ext uri="{FF2B5EF4-FFF2-40B4-BE49-F238E27FC236}">
                <a16:creationId xmlns:a16="http://schemas.microsoft.com/office/drawing/2014/main" id="{3B8C1408-81FB-4570-A106-9D93D0EB885B}"/>
              </a:ext>
            </a:extLst>
          </p:cNvPr>
          <p:cNvSpPr/>
          <p:nvPr/>
        </p:nvSpPr>
        <p:spPr>
          <a:xfrm>
            <a:off x="1219200" y="5467529"/>
            <a:ext cx="1524000" cy="623112"/>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2195076" y="6077358"/>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504459" y="1485496"/>
            <a:ext cx="1639541" cy="125770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0071"/>
            <a:ext cx="1697159" cy="121745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743200"/>
            <a:ext cx="1697159" cy="137160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3" name="Картина 2">
            <a:extLst>
              <a:ext uri="{FF2B5EF4-FFF2-40B4-BE49-F238E27FC236}">
                <a16:creationId xmlns:a16="http://schemas.microsoft.com/office/drawing/2014/main" id="{A199E90A-5A1A-4CD4-AA63-8D1EC9F107F2}"/>
              </a:ext>
            </a:extLst>
          </p:cNvPr>
          <p:cNvPicPr>
            <a:picLocks noChangeAspect="1"/>
          </p:cNvPicPr>
          <p:nvPr/>
        </p:nvPicPr>
        <p:blipFill>
          <a:blip r:embed="rId7"/>
          <a:stretch>
            <a:fillRect/>
          </a:stretch>
        </p:blipFill>
        <p:spPr>
          <a:xfrm>
            <a:off x="4202153" y="1429659"/>
            <a:ext cx="3187493" cy="534606"/>
          </a:xfrm>
          <a:prstGeom prst="rect">
            <a:avLst/>
          </a:prstGeom>
        </p:spPr>
      </p:pic>
      <p:pic>
        <p:nvPicPr>
          <p:cNvPr id="5" name="Картина 4">
            <a:extLst>
              <a:ext uri="{FF2B5EF4-FFF2-40B4-BE49-F238E27FC236}">
                <a16:creationId xmlns:a16="http://schemas.microsoft.com/office/drawing/2014/main" id="{7A8AF415-CB22-410D-98F8-DABE8142CE22}"/>
              </a:ext>
            </a:extLst>
          </p:cNvPr>
          <p:cNvPicPr>
            <a:picLocks noChangeAspect="1"/>
          </p:cNvPicPr>
          <p:nvPr/>
        </p:nvPicPr>
        <p:blipFill>
          <a:blip r:embed="rId8"/>
          <a:stretch>
            <a:fillRect/>
          </a:stretch>
        </p:blipFill>
        <p:spPr>
          <a:xfrm>
            <a:off x="4204973" y="2060933"/>
            <a:ext cx="3184673" cy="1673935"/>
          </a:xfrm>
          <a:prstGeom prst="rect">
            <a:avLst/>
          </a:prstGeom>
        </p:spPr>
      </p:pic>
      <p:pic>
        <p:nvPicPr>
          <p:cNvPr id="10" name="Картина 9">
            <a:extLst>
              <a:ext uri="{FF2B5EF4-FFF2-40B4-BE49-F238E27FC236}">
                <a16:creationId xmlns:a16="http://schemas.microsoft.com/office/drawing/2014/main" id="{2D1DFC4D-204D-4D8D-9647-4CD96A310A35}"/>
              </a:ext>
            </a:extLst>
          </p:cNvPr>
          <p:cNvPicPr>
            <a:picLocks noChangeAspect="1"/>
          </p:cNvPicPr>
          <p:nvPr/>
        </p:nvPicPr>
        <p:blipFill>
          <a:blip r:embed="rId9"/>
          <a:stretch>
            <a:fillRect/>
          </a:stretch>
        </p:blipFill>
        <p:spPr>
          <a:xfrm>
            <a:off x="355858" y="1447800"/>
            <a:ext cx="3268663" cy="522796"/>
          </a:xfrm>
          <a:prstGeom prst="rect">
            <a:avLst/>
          </a:prstGeom>
        </p:spPr>
      </p:pic>
      <p:pic>
        <p:nvPicPr>
          <p:cNvPr id="12" name="Картина 11">
            <a:extLst>
              <a:ext uri="{FF2B5EF4-FFF2-40B4-BE49-F238E27FC236}">
                <a16:creationId xmlns:a16="http://schemas.microsoft.com/office/drawing/2014/main" id="{F76C9750-1D4A-42B5-9F31-D55767A74B6B}"/>
              </a:ext>
            </a:extLst>
          </p:cNvPr>
          <p:cNvPicPr>
            <a:picLocks noChangeAspect="1"/>
          </p:cNvPicPr>
          <p:nvPr/>
        </p:nvPicPr>
        <p:blipFill>
          <a:blip r:embed="rId10"/>
          <a:stretch>
            <a:fillRect/>
          </a:stretch>
        </p:blipFill>
        <p:spPr>
          <a:xfrm>
            <a:off x="354200" y="2038048"/>
            <a:ext cx="3268663" cy="2869001"/>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5"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42913" indent="-442913">
              <a:buFont typeface="+mj-lt"/>
              <a:buAutoNum type="arabicPeriod"/>
            </a:pPr>
            <a:r>
              <a:rPr lang="bg-BG" sz="2200" dirty="0"/>
              <a:t>Обобщение на Ден 1</a:t>
            </a:r>
            <a:endParaRPr lang="en-GB" sz="2200" dirty="0"/>
          </a:p>
          <a:p>
            <a:pPr marL="442913" indent="-442913">
              <a:buFont typeface="+mj-lt"/>
              <a:buAutoNum type="arabicPeriod"/>
            </a:pPr>
            <a:r>
              <a:rPr lang="bg-BG" sz="2200" dirty="0"/>
              <a:t>Управление на гнева</a:t>
            </a:r>
          </a:p>
          <a:p>
            <a:pPr marL="442913" marR="0" lvl="1" indent="-4429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g-BG"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вкл. упражнения </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42913" indent="-442913">
              <a:buFont typeface="+mj-lt"/>
              <a:buAutoNum type="arabicPeriod"/>
            </a:pPr>
            <a:r>
              <a:rPr lang="bg-BG" sz="2200" dirty="0"/>
              <a:t>Наративи и идентичност</a:t>
            </a:r>
          </a:p>
          <a:p>
            <a:pPr marL="442913" marR="0" lvl="1" indent="-4429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g-BG"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вкл. упражнения </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42913" indent="-442913">
              <a:buFont typeface="+mj-lt"/>
              <a:buAutoNum type="arabicPeriod"/>
            </a:pPr>
            <a:r>
              <a:rPr lang="bg-BG" sz="2200" dirty="0"/>
              <a:t>Дебат и симулация</a:t>
            </a:r>
          </a:p>
          <a:p>
            <a:pPr marL="442913" marR="0" lvl="1" indent="-4429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g-BG"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вкл. упражнения </a:t>
            </a:r>
            <a:endPar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442913" indent="-442913">
              <a:buFont typeface="+mj-lt"/>
              <a:buAutoNum type="arabicPeriod"/>
            </a:pPr>
            <a:r>
              <a:rPr lang="bg-BG" sz="2200" dirty="0"/>
              <a:t>Обратна връзка</a:t>
            </a:r>
          </a:p>
          <a:p>
            <a:pPr marL="442913" indent="-442913">
              <a:buFont typeface="+mj-lt"/>
              <a:buAutoNum type="arabicPeriod"/>
            </a:pPr>
            <a:r>
              <a:rPr lang="bg-BG" sz="2200"/>
              <a:t>Заключение (за деня)</a:t>
            </a:r>
            <a:endParaRPr lang="en-GB" sz="2200"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normAutofit/>
          </a:bodyPr>
          <a:lstStyle/>
          <a:p>
            <a:r>
              <a:rPr lang="bg-BG" dirty="0"/>
              <a:t>Програма (Ден 2)</a:t>
            </a:r>
          </a:p>
        </p:txBody>
      </p:sp>
      <p:sp>
        <p:nvSpPr>
          <p:cNvPr id="7" name="Текстово поле 6">
            <a:extLst>
              <a:ext uri="{FF2B5EF4-FFF2-40B4-BE49-F238E27FC236}">
                <a16:creationId xmlns:a16="http://schemas.microsoft.com/office/drawing/2014/main" id="{C667F70C-5FD1-400D-BB14-8BD4F52D25B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29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67235" y="2257503"/>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Какво Ви прави впечатление?</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Обсъдете по двойки</a:t>
            </a:r>
            <a:endParaRPr lang="nl-NL"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bg-BG" dirty="0">
                <a:solidFill>
                  <a:schemeClr val="tx1">
                    <a:lumMod val="75000"/>
                    <a:lumOff val="25000"/>
                  </a:schemeClr>
                </a:solidFill>
              </a:rPr>
              <a:t>Как моята гневна реакция се отразява върху другите?</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 реагирам, когато съм ядосан?</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ru-RU" dirty="0">
                <a:solidFill>
                  <a:schemeClr val="tx1">
                    <a:lumMod val="75000"/>
                    <a:lumOff val="25000"/>
                  </a:schemeClr>
                </a:solidFill>
              </a:rPr>
              <a:t>Какви </a:t>
            </a:r>
            <a:r>
              <a:rPr lang="ru-RU" dirty="0" err="1">
                <a:solidFill>
                  <a:schemeClr val="tx1">
                    <a:lumMod val="75000"/>
                    <a:lumOff val="25000"/>
                  </a:schemeClr>
                </a:solidFill>
              </a:rPr>
              <a:t>събития</a:t>
            </a:r>
            <a:r>
              <a:rPr lang="ru-RU" dirty="0">
                <a:solidFill>
                  <a:schemeClr val="tx1">
                    <a:lumMod val="75000"/>
                    <a:lumOff val="25000"/>
                  </a:schemeClr>
                </a:solidFill>
              </a:rPr>
              <a:t>/хора/ места/неща ме ядосват?</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bg-BG" dirty="0">
                <a:solidFill>
                  <a:schemeClr val="tx1">
                    <a:lumMod val="75000"/>
                    <a:lumOff val="25000"/>
                  </a:schemeClr>
                </a:solidFill>
              </a:rPr>
              <a:t>Как знам, че съм ядосан?</a:t>
            </a:r>
            <a:endParaRPr lang="en-US"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bg-BG" dirty="0"/>
              <a:t>Гняв</a:t>
            </a:r>
            <a:r>
              <a:rPr lang="en-GB" dirty="0"/>
              <a:t>: </a:t>
            </a:r>
            <a:r>
              <a:rPr lang="bg-BG" dirty="0"/>
              <a:t>Упражнение</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id="{E103EE78-9A68-4CB3-A1B5-8A7209EAEBE7}"/>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6</a:t>
            </a:fld>
            <a:endParaRPr lang="en-US" dirty="0"/>
          </a:p>
        </p:txBody>
      </p:sp>
      <p:pic>
        <p:nvPicPr>
          <p:cNvPr id="1026" name="Picture 2" descr="The Trump effect and the normalization of hate | Montreal ...">
            <a:hlinkClick r:id="rId4"/>
            <a:extLst>
              <a:ext uri="{FF2B5EF4-FFF2-40B4-BE49-F238E27FC236}">
                <a16:creationId xmlns:a16="http://schemas.microsoft.com/office/drawing/2014/main" id="{4802B8F2-EE8C-4E00-B461-82A0DC65A33B}"/>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870200" y="2763239"/>
            <a:ext cx="3454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bg-BG" dirty="0"/>
              <a:t>Гняв</a:t>
            </a:r>
          </a:p>
        </p:txBody>
      </p:sp>
      <p:sp>
        <p:nvSpPr>
          <p:cNvPr id="8" name="TextBox 5">
            <a:extLst>
              <a:ext uri="{FF2B5EF4-FFF2-40B4-BE49-F238E27FC236}">
                <a16:creationId xmlns:a16="http://schemas.microsoft.com/office/drawing/2014/main" id="{296B0811-0AFC-4209-AF20-8FA9DCBD406A}"/>
              </a:ext>
            </a:extLst>
          </p:cNvPr>
          <p:cNvSpPr txBox="1"/>
          <p:nvPr/>
        </p:nvSpPr>
        <p:spPr>
          <a:xfrm>
            <a:off x="3804320" y="5998038"/>
            <a:ext cx="2520280" cy="246221"/>
          </a:xfrm>
          <a:prstGeom prst="rect">
            <a:avLst/>
          </a:prstGeom>
          <a:noFill/>
        </p:spPr>
        <p:txBody>
          <a:bodyPr wrap="square" rtlCol="0">
            <a:spAutoFit/>
          </a:bodyPr>
          <a:lstStyle/>
          <a:p>
            <a:r>
              <a:rPr lang="bg-BG" sz="1000" i="1" dirty="0">
                <a:solidFill>
                  <a:schemeClr val="bg1">
                    <a:lumMod val="50000"/>
                  </a:schemeClr>
                </a:solidFill>
              </a:rPr>
              <a:t>Източник</a:t>
            </a:r>
            <a:r>
              <a:rPr lang="nl-NL" sz="1000" i="1" dirty="0">
                <a:solidFill>
                  <a:schemeClr val="bg1">
                    <a:lumMod val="50000"/>
                  </a:schemeClr>
                </a:solidFill>
              </a:rPr>
              <a:t>: terratoolkit.eu</a:t>
            </a:r>
          </a:p>
        </p:txBody>
      </p:sp>
      <p:sp>
        <p:nvSpPr>
          <p:cNvPr id="7" name="Текстово поле 6">
            <a:extLst>
              <a:ext uri="{FF2B5EF4-FFF2-40B4-BE49-F238E27FC236}">
                <a16:creationId xmlns:a16="http://schemas.microsoft.com/office/drawing/2014/main" id="{5934A8F8-B4D9-466E-A77F-F97E1499AE19}"/>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pic>
        <p:nvPicPr>
          <p:cNvPr id="9"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6"/>
          <a:stretch>
            <a:fillRect/>
          </a:stretch>
        </p:blipFill>
        <p:spPr>
          <a:xfrm>
            <a:off x="1600200" y="2517292"/>
            <a:ext cx="5943600" cy="3343275"/>
          </a:xfrm>
          <a:prstGeom prst="rect">
            <a:avLst/>
          </a:prstGeom>
        </p:spPr>
      </p:pic>
      <p:sp>
        <p:nvSpPr>
          <p:cNvPr id="10" name="Tekstvak 8">
            <a:extLst>
              <a:ext uri="{FF2B5EF4-FFF2-40B4-BE49-F238E27FC236}">
                <a16:creationId xmlns:a16="http://schemas.microsoft.com/office/drawing/2014/main" id="{BD946D91-5C76-4F56-A3ED-B4399EAF305A}"/>
              </a:ext>
            </a:extLst>
          </p:cNvPr>
          <p:cNvSpPr txBox="1"/>
          <p:nvPr/>
        </p:nvSpPr>
        <p:spPr>
          <a:xfrm>
            <a:off x="3879574" y="1436730"/>
            <a:ext cx="4572000" cy="584775"/>
          </a:xfrm>
          <a:prstGeom prst="rect">
            <a:avLst/>
          </a:prstGeom>
          <a:noFill/>
        </p:spPr>
        <p:txBody>
          <a:bodyPr wrap="square">
            <a:spAutoFit/>
          </a:bodyPr>
          <a:lstStyle/>
          <a:p>
            <a:pPr lvl="0" algn="ctr" eaLnBrk="0" fontAlgn="base" hangingPunct="0">
              <a:spcBef>
                <a:spcPct val="0"/>
              </a:spcBef>
              <a:spcAft>
                <a:spcPct val="0"/>
              </a:spcAft>
            </a:pPr>
            <a:r>
              <a:rPr lang="bg-BG" altLang="en-US" sz="1600" i="1" dirty="0"/>
              <a:t>„Опитайте се да разберете причината за гнева им и положете усилие да се преборите с него“</a:t>
            </a:r>
            <a:endParaRPr lang="en-US" altLang="en-US" sz="1400" i="1" dirty="0">
              <a:solidFill>
                <a:srgbClr val="000000"/>
              </a:solidFill>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762000" y="3708400"/>
            <a:ext cx="2128521"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g-BG" b="1" dirty="0"/>
              <a:t>Преживяна несправедливост</a:t>
            </a:r>
            <a:endParaRPr lang="en-GB" b="1" dirty="0"/>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6253480" y="3708400"/>
            <a:ext cx="22047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g-BG" b="1" dirty="0"/>
              <a:t>Радикализация</a:t>
            </a:r>
            <a:endParaRPr lang="en-GB" b="1" dirty="0"/>
          </a:p>
        </p:txBody>
      </p:sp>
      <p:sp>
        <p:nvSpPr>
          <p:cNvPr id="9" name="Pijl: rechts 8">
            <a:extLst>
              <a:ext uri="{FF2B5EF4-FFF2-40B4-BE49-F238E27FC236}">
                <a16:creationId xmlns:a16="http://schemas.microsoft.com/office/drawing/2014/main" id="{1EDF9DF3-BE7F-4DC1-A826-076566216259}"/>
              </a:ext>
            </a:extLst>
          </p:cNvPr>
          <p:cNvSpPr/>
          <p:nvPr/>
        </p:nvSpPr>
        <p:spPr>
          <a:xfrm>
            <a:off x="3048000"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g-BG" sz="2000" b="1" dirty="0"/>
              <a:t>Гняв</a:t>
            </a:r>
            <a:endParaRPr lang="en-GB" sz="2000" b="1" dirty="0"/>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4307840"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4305301" y="4610099"/>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3581401" y="5083176"/>
            <a:ext cx="2133600" cy="952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bg-BG" b="1" dirty="0"/>
          </a:p>
          <a:p>
            <a:pPr algn="ctr"/>
            <a:r>
              <a:rPr lang="bg-BG" b="1" dirty="0"/>
              <a:t>Недостатъчна самокорекция на импулсите</a:t>
            </a:r>
          </a:p>
          <a:p>
            <a:pPr algn="ctr"/>
            <a:endParaRPr lang="en-GB" b="1" dirty="0"/>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3888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g-BG" b="1" dirty="0"/>
              <a:t>Несигурност</a:t>
            </a:r>
            <a:endParaRPr lang="en-GB" b="1" dirty="0"/>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bg-BG" dirty="0"/>
              <a:t>Гняв</a:t>
            </a:r>
          </a:p>
        </p:txBody>
      </p:sp>
      <p:sp>
        <p:nvSpPr>
          <p:cNvPr id="15" name="Текстово поле 14">
            <a:extLst>
              <a:ext uri="{FF2B5EF4-FFF2-40B4-BE49-F238E27FC236}">
                <a16:creationId xmlns:a16="http://schemas.microsoft.com/office/drawing/2014/main" id="{0717EE21-F256-4785-9CAA-ADF7821E8DBE}"/>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sp>
        <p:nvSpPr>
          <p:cNvPr id="16"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algn="ctr"/>
            <a:r>
              <a:rPr lang="bg-BG" sz="800" i="1" dirty="0">
                <a:solidFill>
                  <a:schemeClr val="bg1">
                    <a:lumMod val="50000"/>
                  </a:schemeClr>
                </a:solidFill>
              </a:rPr>
              <a:t>Източик</a:t>
            </a:r>
            <a:r>
              <a:rPr lang="nl-NL" sz="800" i="1" dirty="0">
                <a:solidFill>
                  <a:schemeClr val="bg1">
                    <a:lumMod val="50000"/>
                  </a:schemeClr>
                </a:solidFill>
              </a:rPr>
              <a:t>: Van den Bos (2019)</a:t>
            </a: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bg-BG" dirty="0"/>
              <a:t>Гняв</a:t>
            </a:r>
            <a:endParaRPr lang="en-GB" dirty="0"/>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859613"/>
            <a:ext cx="2803960" cy="1138773"/>
          </a:xfrm>
          <a:prstGeom prst="rect">
            <a:avLst/>
          </a:prstGeom>
          <a:noFill/>
        </p:spPr>
        <p:txBody>
          <a:bodyPr wrap="square">
            <a:spAutoFit/>
          </a:bodyPr>
          <a:lstStyle/>
          <a:p>
            <a:endParaRPr lang="en-GB" sz="2000" dirty="0">
              <a:solidFill>
                <a:schemeClr val="tx1">
                  <a:lumMod val="75000"/>
                  <a:lumOff val="25000"/>
                </a:schemeClr>
              </a:solidFill>
            </a:endParaRPr>
          </a:p>
          <a:p>
            <a:r>
              <a:rPr lang="bg-BG" sz="2400" b="0" i="0" kern="1200" dirty="0">
                <a:solidFill>
                  <a:schemeClr val="tx1">
                    <a:lumMod val="75000"/>
                    <a:lumOff val="25000"/>
                  </a:schemeClr>
                </a:solidFill>
                <a:effectLst/>
              </a:rPr>
              <a:t>Първични и вторични емоции</a:t>
            </a:r>
            <a:endParaRPr lang="en-GB" sz="2400" dirty="0">
              <a:solidFill>
                <a:schemeClr val="tx1">
                  <a:lumMod val="75000"/>
                  <a:lumOff val="25000"/>
                </a:schemeClr>
              </a:solidFill>
            </a:endParaRPr>
          </a:p>
        </p:txBody>
      </p:sp>
      <p:sp>
        <p:nvSpPr>
          <p:cNvPr id="7" name="Текстово поле 6">
            <a:extLst>
              <a:ext uri="{FF2B5EF4-FFF2-40B4-BE49-F238E27FC236}">
                <a16:creationId xmlns:a16="http://schemas.microsoft.com/office/drawing/2014/main" id="{3A4967D5-E7DB-4E85-8A7F-90B4C3D6C6E7}"/>
              </a:ext>
            </a:extLst>
          </p:cNvPr>
          <p:cNvSpPr txBox="1"/>
          <p:nvPr/>
        </p:nvSpPr>
        <p:spPr>
          <a:xfrm>
            <a:off x="8610600" y="381000"/>
            <a:ext cx="301686" cy="369332"/>
          </a:xfrm>
          <a:prstGeom prst="rect">
            <a:avLst/>
          </a:prstGeom>
          <a:noFill/>
        </p:spPr>
        <p:txBody>
          <a:bodyPr wrap="none" rtlCol="0">
            <a:spAutoFit/>
          </a:bodyPr>
          <a:lstStyle/>
          <a:p>
            <a:r>
              <a:rPr lang="bg-BG" b="1" dirty="0">
                <a:solidFill>
                  <a:schemeClr val="accent3">
                    <a:lumMod val="75000"/>
                  </a:schemeClr>
                </a:solidFill>
              </a:rPr>
              <a:t>2</a:t>
            </a:r>
          </a:p>
        </p:txBody>
      </p:sp>
      <p:sp>
        <p:nvSpPr>
          <p:cNvPr id="12" name="TextBox 5">
            <a:extLst>
              <a:ext uri="{FF2B5EF4-FFF2-40B4-BE49-F238E27FC236}">
                <a16:creationId xmlns:a16="http://schemas.microsoft.com/office/drawing/2014/main" id="{C0A83567-1C15-450C-B5A8-EB2F2C10B423}"/>
              </a:ext>
            </a:extLst>
          </p:cNvPr>
          <p:cNvSpPr txBox="1"/>
          <p:nvPr/>
        </p:nvSpPr>
        <p:spPr>
          <a:xfrm>
            <a:off x="3922715" y="6292695"/>
            <a:ext cx="4992685" cy="215444"/>
          </a:xfrm>
          <a:prstGeom prst="rect">
            <a:avLst/>
          </a:prstGeom>
          <a:noFill/>
        </p:spPr>
        <p:txBody>
          <a:bodyPr wrap="square" rtlCol="0">
            <a:spAutoFit/>
          </a:bodyPr>
          <a:lstStyle/>
          <a:p>
            <a:r>
              <a:rPr lang="bg-BG"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Адаптирано от</a:t>
            </a:r>
            <a:r>
              <a:rPr lang="nl-NL"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https://www.gottman.com/blog/the-anger-iceberg/</a:t>
            </a:r>
            <a:endParaRPr lang="en-GB" sz="800" i="1" dirty="0">
              <a:solidFill>
                <a:schemeClr val="bg1">
                  <a:lumMod val="50000"/>
                </a:schemeClr>
              </a:solidFill>
            </a:endParaRPr>
          </a:p>
        </p:txBody>
      </p:sp>
      <p:pic>
        <p:nvPicPr>
          <p:cNvPr id="4" name="Картина 3">
            <a:extLst>
              <a:ext uri="{FF2B5EF4-FFF2-40B4-BE49-F238E27FC236}">
                <a16:creationId xmlns:a16="http://schemas.microsoft.com/office/drawing/2014/main" id="{3B999126-3F56-49AE-9EAC-448B0211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715" y="1362730"/>
            <a:ext cx="3779520" cy="4898136"/>
          </a:xfrm>
          <a:prstGeom prst="rect">
            <a:avLst/>
          </a:prstGeom>
        </p:spPr>
      </p:pic>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10838</TotalTime>
  <Words>9493</Words>
  <Application>Microsoft Office PowerPoint</Application>
  <PresentationFormat>Презентация на цял екран (4:3)</PresentationFormat>
  <Paragraphs>850</Paragraphs>
  <Slides>37</Slides>
  <Notes>37</Notes>
  <HiddenSlides>0</HiddenSlides>
  <MMClips>1</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37</vt:i4>
      </vt:variant>
    </vt:vector>
  </HeadingPairs>
  <TitlesOfParts>
    <vt:vector size="42" baseType="lpstr">
      <vt:lpstr>Arial</vt:lpstr>
      <vt:lpstr>Avenir Roman</vt:lpstr>
      <vt:lpstr>Calibri</vt:lpstr>
      <vt:lpstr>Verdana</vt:lpstr>
      <vt:lpstr>Office Theme</vt:lpstr>
      <vt:lpstr>Обучение за oбучители</vt:lpstr>
      <vt:lpstr>Обобщение на Ден 1</vt:lpstr>
      <vt:lpstr>Въпрос</vt:lpstr>
      <vt:lpstr>Презентация на PowerPoint</vt:lpstr>
      <vt:lpstr>Програма (Ден 2)</vt:lpstr>
      <vt:lpstr>Гняв: Упражнение</vt:lpstr>
      <vt:lpstr>Гняв</vt:lpstr>
      <vt:lpstr>Гняв</vt:lpstr>
      <vt:lpstr>Гняв</vt:lpstr>
      <vt:lpstr>Гняв</vt:lpstr>
      <vt:lpstr>Обучение „Управление на гнева“</vt:lpstr>
      <vt:lpstr>Управление на гнева: Упражнение #1</vt:lpstr>
      <vt:lpstr>Управление на гнева: Упражнение #1</vt:lpstr>
      <vt:lpstr>Управление на гнева: Упражнение #2</vt:lpstr>
      <vt:lpstr>Управление на гнева: Упражнение №2</vt:lpstr>
      <vt:lpstr>Презентация на PowerPoint</vt:lpstr>
      <vt:lpstr>Наративи и идентичност</vt:lpstr>
      <vt:lpstr>Наративи и идентичност</vt:lpstr>
      <vt:lpstr>Наративи и идентичност</vt:lpstr>
      <vt:lpstr>Наративи и идентичност: Упражнение</vt:lpstr>
      <vt:lpstr>Наративи и идентичност: Упражнение</vt:lpstr>
      <vt:lpstr>Наративи и идентичност: Упражнение</vt:lpstr>
      <vt:lpstr>Наративи и идентичност: Упражнение</vt:lpstr>
      <vt:lpstr>Токсични наративи</vt:lpstr>
      <vt:lpstr>Наративи</vt:lpstr>
      <vt:lpstr>Обучение „Наративи и културно осъзнаване“</vt:lpstr>
      <vt:lpstr>Наративи и идентичност: Упражнениe</vt:lpstr>
      <vt:lpstr>Наративи и идентичност: Упражнение</vt:lpstr>
      <vt:lpstr>Дебат и симулация</vt:lpstr>
      <vt:lpstr>Обучение „Дебат и симулация“</vt:lpstr>
      <vt:lpstr>Средно положение</vt:lpstr>
      <vt:lpstr>Дебат и симулация: Упражнение</vt:lpstr>
      <vt:lpstr>Дебат и симулация: Упражнение</vt:lpstr>
      <vt:lpstr>Обратна връзка</vt:lpstr>
      <vt:lpstr>Въпрос за следващата сесия</vt:lpstr>
      <vt:lpstr>Заключение</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Alexandra Tsvetkova</cp:lastModifiedBy>
  <cp:revision>283</cp:revision>
  <dcterms:created xsi:type="dcterms:W3CDTF">2019-01-04T14:31:26Z</dcterms:created>
  <dcterms:modified xsi:type="dcterms:W3CDTF">2021-09-28T06:14:46Z</dcterms:modified>
</cp:coreProperties>
</file>